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5"/>
  </p:notesMasterIdLst>
  <p:handoutMasterIdLst>
    <p:handoutMasterId r:id="rId36"/>
  </p:handoutMasterIdLst>
  <p:sldIdLst>
    <p:sldId id="256" r:id="rId2"/>
    <p:sldId id="295" r:id="rId3"/>
    <p:sldId id="324" r:id="rId4"/>
    <p:sldId id="325" r:id="rId5"/>
    <p:sldId id="326" r:id="rId6"/>
    <p:sldId id="327" r:id="rId7"/>
    <p:sldId id="317" r:id="rId8"/>
    <p:sldId id="318" r:id="rId9"/>
    <p:sldId id="329" r:id="rId10"/>
    <p:sldId id="319" r:id="rId11"/>
    <p:sldId id="330" r:id="rId12"/>
    <p:sldId id="323" r:id="rId13"/>
    <p:sldId id="328" r:id="rId14"/>
    <p:sldId id="331" r:id="rId15"/>
    <p:sldId id="332" r:id="rId16"/>
    <p:sldId id="274" r:id="rId17"/>
    <p:sldId id="308" r:id="rId18"/>
    <p:sldId id="301" r:id="rId19"/>
    <p:sldId id="310" r:id="rId20"/>
    <p:sldId id="311" r:id="rId21"/>
    <p:sldId id="312" r:id="rId22"/>
    <p:sldId id="313" r:id="rId23"/>
    <p:sldId id="314" r:id="rId24"/>
    <p:sldId id="302" r:id="rId25"/>
    <p:sldId id="334" r:id="rId26"/>
    <p:sldId id="335" r:id="rId27"/>
    <p:sldId id="304" r:id="rId28"/>
    <p:sldId id="305" r:id="rId29"/>
    <p:sldId id="336" r:id="rId30"/>
    <p:sldId id="337" r:id="rId31"/>
    <p:sldId id="338" r:id="rId32"/>
    <p:sldId id="339" r:id="rId33"/>
    <p:sldId id="340" r:id="rId34"/>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80"/>
    <a:srgbClr val="66CCFF"/>
    <a:srgbClr val="004080"/>
    <a:srgbClr val="0000FF"/>
    <a:srgbClr val="FF0000"/>
    <a:srgbClr val="00804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01" autoAdjust="0"/>
  </p:normalViewPr>
  <p:slideViewPr>
    <p:cSldViewPr showGuides="1">
      <p:cViewPr varScale="1">
        <p:scale>
          <a:sx n="188" d="100"/>
          <a:sy n="188" d="100"/>
        </p:scale>
        <p:origin x="-1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28A71D-E1DC-7B48-93AA-2C116ADD8035}" type="datetimeFigureOut">
              <a:rPr kumimoji="1" lang="ja-JP" altLang="en-US" smtClean="0"/>
              <a:t>2013/02/28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42412C-9901-0546-9343-D0AA5EAB9C68}" type="slidenum">
              <a:rPr kumimoji="1" lang="ja-JP" altLang="en-US" smtClean="0"/>
              <a:t>‹#›</a:t>
            </a:fld>
            <a:endParaRPr kumimoji="1" lang="ja-JP" altLang="en-US"/>
          </a:p>
        </p:txBody>
      </p:sp>
    </p:spTree>
    <p:extLst>
      <p:ext uri="{BB962C8B-B14F-4D97-AF65-F5344CB8AC3E}">
        <p14:creationId xmlns:p14="http://schemas.microsoft.com/office/powerpoint/2010/main" val="2642897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ltLang="ja-JP"/>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644B30AE-C26A-284F-AE00-188630BF050A}" type="slidenum">
              <a:rPr lang="en-US" altLang="ja-JP"/>
              <a:pPr/>
              <a:t>‹#›</a:t>
            </a:fld>
            <a:endParaRPr lang="en-US" altLang="ja-JP"/>
          </a:p>
        </p:txBody>
      </p:sp>
    </p:spTree>
    <p:extLst>
      <p:ext uri="{BB962C8B-B14F-4D97-AF65-F5344CB8AC3E}">
        <p14:creationId xmlns:p14="http://schemas.microsoft.com/office/powerpoint/2010/main" val="337132670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kumimoji="1" sz="1200" kern="1200">
        <a:solidFill>
          <a:schemeClr val="tx1"/>
        </a:solidFill>
        <a:latin typeface="Arial" charset="0"/>
        <a:ea typeface="ＭＳ Ｐゴシック" charset="0"/>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
          <p:cNvSpPr>
            <a:spLocks noGrp="1" noRot="1" noChangeAspect="1" noChangeArrowheads="1"/>
          </p:cNvSpPr>
          <p:nvPr>
            <p:ph type="sldImg"/>
          </p:nvPr>
        </p:nvSpPr>
        <p:spPr>
          <a:solidFill>
            <a:srgbClr val="FFFFFF"/>
          </a:solidFill>
          <a:ln/>
        </p:spPr>
      </p:sp>
      <p:sp>
        <p:nvSpPr>
          <p:cNvPr id="1771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a:latin typeface="ＭＳ ゴシック" charset="0"/>
                <a:ea typeface="ＭＳ ゴシック" charset="0"/>
                <a:cs typeface="ＭＳ ゴシック" charset="0"/>
                <a:sym typeface="ＭＳ ゴシック" charset="0"/>
              </a:rPr>
              <a:t>最初に、核融合研究におけるモデリングと統合シミュレーション研究の背景と意義について説明致します。この図の様にトカマクプラズマは、トーラスの同心円状の磁気面を形成する磁場に閉込められており、断面の大きさを小半径といいます。この中に、プラズマの圧力分布があり、磁気面を横切るプラズマの輸送の低減により、小半径方向の圧力分布には、高い圧力勾配をもつ輸送障壁が形成されます。一方、電流分布は、圧力分布と相互作用し、圧力・電流分布により電磁流体力学的</a:t>
            </a:r>
            <a:r>
              <a:rPr kumimoji="0" lang="en-US" altLang="ja-JP">
                <a:latin typeface="ＭＳ ゴシック" charset="0"/>
                <a:ea typeface="ＭＳ ゴシック" charset="0"/>
                <a:cs typeface="ＭＳ ゴシック" charset="0"/>
                <a:sym typeface="ＭＳ ゴシック" charset="0"/>
              </a:rPr>
              <a:t>MHD</a:t>
            </a:r>
            <a:r>
              <a:rPr kumimoji="0" lang="ja-JP" altLang="en-US">
                <a:latin typeface="ＭＳ ゴシック" charset="0"/>
                <a:ea typeface="ＭＳ ゴシック" charset="0"/>
                <a:cs typeface="ＭＳ ゴシック" charset="0"/>
                <a:sym typeface="ＭＳ ゴシック" charset="0"/>
              </a:rPr>
              <a:t>平衡が決まり、様々な不安定性が引き起こされます。これらは、また圧力・電流分布に影響します。</a:t>
            </a:r>
            <a:endParaRPr kumimoji="0" lang="en-US" altLang="ja-JP">
              <a:latin typeface="ＭＳ ゴシック" charset="0"/>
              <a:ea typeface="ＭＳ ゴシック" charset="0"/>
              <a:cs typeface="ＭＳ ゴシック" charset="0"/>
              <a:sym typeface="ＭＳ ゴシック" charset="0"/>
            </a:endParaRPr>
          </a:p>
          <a:p>
            <a:r>
              <a:rPr kumimoji="0" lang="ja-JP" altLang="en-US">
                <a:latin typeface="ＭＳ ゴシック" charset="0"/>
                <a:ea typeface="ＭＳ ゴシック" charset="0"/>
                <a:cs typeface="ＭＳ ゴシック" charset="0"/>
                <a:sym typeface="ＭＳ ゴシック" charset="0"/>
              </a:rPr>
              <a:t>この図は、輸送や</a:t>
            </a:r>
            <a:r>
              <a:rPr kumimoji="0" lang="en-US" altLang="ja-JP">
                <a:latin typeface="ＭＳ ゴシック" charset="0"/>
                <a:ea typeface="ＭＳ ゴシック" charset="0"/>
                <a:cs typeface="ＭＳ ゴシック" charset="0"/>
                <a:sym typeface="ＭＳ ゴシック" charset="0"/>
              </a:rPr>
              <a:t>MHD</a:t>
            </a:r>
            <a:r>
              <a:rPr kumimoji="0" lang="ja-JP" altLang="en-US">
                <a:latin typeface="ＭＳ ゴシック" charset="0"/>
                <a:ea typeface="ＭＳ ゴシック" charset="0"/>
                <a:cs typeface="ＭＳ ゴシック" charset="0"/>
                <a:sym typeface="ＭＳ ゴシック" charset="0"/>
              </a:rPr>
              <a:t>不安定性、輸送に影響する乱流や加熱電流駆動の時空間スケールを示しており、トカマクプラズマの現象はこれらの様々な時空間スケールの現象が相互作用しており、単一コードでの解析は当面不可能です。そのため、各物理現象のモデルを開発し統合して、実験を再現し、物理機構を解明して、予測可能な統合コードを確立することは、国際熱核融合実験炉</a:t>
            </a:r>
            <a:r>
              <a:rPr kumimoji="0" lang="en-US" altLang="ja-JP">
                <a:latin typeface="ＭＳ ゴシック" charset="0"/>
                <a:ea typeface="ＭＳ ゴシック" charset="0"/>
                <a:cs typeface="ＭＳ ゴシック" charset="0"/>
                <a:sym typeface="ＭＳ ゴシック" charset="0"/>
              </a:rPr>
              <a:t>ITER</a:t>
            </a:r>
            <a:r>
              <a:rPr kumimoji="0" lang="ja-JP" altLang="en-US">
                <a:latin typeface="ＭＳ ゴシック" charset="0"/>
                <a:ea typeface="ＭＳ ゴシック" charset="0"/>
                <a:cs typeface="ＭＳ ゴシック" charset="0"/>
                <a:sym typeface="ＭＳ ゴシック" charset="0"/>
              </a:rPr>
              <a:t>や核融合炉の特性解析や運転シナリオ作成に不可欠です。統合コードは、日米欧で競争的に開発が進行中であり、世界的に競争力のあるモデル開発が急務です。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4BAF81C-D537-344B-ADC4-00AD5CF6E6FD}" type="slidenum">
              <a:rPr lang="en-US" altLang="ja-JP"/>
              <a:pPr/>
              <a:t>18</a:t>
            </a:fld>
            <a:endParaRPr lang="en-US" altLang="ja-JP"/>
          </a:p>
        </p:txBody>
      </p:sp>
      <p:sp>
        <p:nvSpPr>
          <p:cNvPr id="64515" name="Rectangle 2"/>
          <p:cNvSpPr>
            <a:spLocks noGrp="1" noRot="1" noChangeAspect="1" noChangeArrowheads="1" noTextEdit="1"/>
          </p:cNvSpPr>
          <p:nvPr>
            <p:ph type="sldImg"/>
          </p:nvPr>
        </p:nvSpPr>
        <p:spPr>
          <a:xfrm>
            <a:off x="1143000" y="685800"/>
            <a:ext cx="4572000" cy="3429000"/>
          </a:xfrm>
          <a:ln/>
        </p:spPr>
      </p:sp>
      <p:sp>
        <p:nvSpPr>
          <p:cNvPr id="64516" name="Rectangle 3"/>
          <p:cNvSpPr>
            <a:spLocks noGrp="1" noChangeArrowheads="1"/>
          </p:cNvSpPr>
          <p:nvPr>
            <p:ph type="body" idx="1"/>
          </p:nvPr>
        </p:nvSpPr>
        <p:spPr>
          <a:noFill/>
          <a:ln/>
        </p:spPr>
        <p:txBody>
          <a:bodyPr/>
          <a:lstStyle/>
          <a:p>
            <a:r>
              <a:rPr kumimoji="0" lang="en-US" altLang="ja-JP" dirty="0" err="1" smtClean="0">
                <a:latin typeface="Verdana" charset="0"/>
                <a:ea typeface="Osaka" charset="-128"/>
                <a:cs typeface="Osaka" charset="-128"/>
              </a:rPr>
              <a:t>Tala</a:t>
            </a:r>
            <a:r>
              <a:rPr kumimoji="0" lang="ja-JP" altLang="en-US" dirty="0" smtClean="0">
                <a:latin typeface="Verdana" charset="0"/>
                <a:ea typeface="Osaka" charset="-128"/>
                <a:cs typeface="Osaka" charset="-128"/>
              </a:rPr>
              <a:t>のモデルは</a:t>
            </a:r>
            <a:r>
              <a:rPr kumimoji="0" lang="en-US" altLang="ja-JP" dirty="0" err="1" smtClean="0">
                <a:latin typeface="Verdana" charset="0"/>
                <a:ea typeface="Osaka" charset="-128"/>
                <a:cs typeface="Osaka" charset="-128"/>
              </a:rPr>
              <a:t>ρ</a:t>
            </a:r>
            <a:r>
              <a:rPr kumimoji="0" lang="en-US" altLang="ja-JP" dirty="0" smtClean="0">
                <a:latin typeface="Verdana" charset="0"/>
                <a:ea typeface="Osaka" charset="-128"/>
                <a:cs typeface="Osaka" charset="-128"/>
              </a:rPr>
              <a:t>=0.2-0.6</a:t>
            </a:r>
            <a:r>
              <a:rPr kumimoji="0" lang="ja-JP" altLang="en-US" dirty="0" smtClean="0">
                <a:latin typeface="Verdana" charset="0"/>
                <a:ea typeface="Osaka" charset="-128"/>
                <a:cs typeface="Osaka" charset="-128"/>
              </a:rPr>
              <a:t>の平均密度勾配を用いている。</a:t>
            </a:r>
            <a:endParaRPr kumimoji="0" lang="ja-JP" altLang="en-US" dirty="0">
              <a:latin typeface="Verdana" charset="0"/>
              <a:ea typeface="Osaka" charset="-128"/>
              <a:cs typeface="Osaka"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
          <p:cNvSpPr>
            <a:spLocks noGrp="1" noRot="1" noChangeAspect="1" noChangeArrowheads="1"/>
          </p:cNvSpPr>
          <p:nvPr>
            <p:ph type="sldImg"/>
          </p:nvPr>
        </p:nvSpPr>
        <p:spPr>
          <a:solidFill>
            <a:srgbClr val="FFFFFF"/>
          </a:solidFill>
          <a:ln/>
        </p:spPr>
      </p:sp>
      <p:sp>
        <p:nvSpPr>
          <p:cNvPr id="19968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ja-JP" altLang="en-US">
                <a:latin typeface="ＭＳ ゴシック" charset="0"/>
                <a:ea typeface="ＭＳ ゴシック" charset="0"/>
                <a:cs typeface="ＭＳ ゴシック" charset="0"/>
                <a:sym typeface="ＭＳ ゴシック" charset="0"/>
              </a:rPr>
              <a:t>次に、</a:t>
            </a:r>
            <a:r>
              <a:rPr kumimoji="0" lang="en-US" altLang="ja-JP">
                <a:latin typeface="ＭＳ ゴシック" charset="0"/>
                <a:ea typeface="ＭＳ ゴシック" charset="0"/>
                <a:cs typeface="ＭＳ ゴシック" charset="0"/>
                <a:sym typeface="ＭＳ ゴシック" charset="0"/>
              </a:rPr>
              <a:t>ELM</a:t>
            </a:r>
            <a:r>
              <a:rPr kumimoji="0" lang="ja-JP" altLang="en-US">
                <a:latin typeface="ＭＳ ゴシック" charset="0"/>
                <a:ea typeface="ＭＳ ゴシック" charset="0"/>
                <a:cs typeface="ＭＳ ゴシック" charset="0"/>
                <a:sym typeface="ＭＳ ゴシック" charset="0"/>
              </a:rPr>
              <a:t>制御に適したペレット入射条件を調べました。この図は、自然発生</a:t>
            </a:r>
            <a:r>
              <a:rPr kumimoji="0" lang="en-US" altLang="ja-JP">
                <a:latin typeface="ＭＳ ゴシック" charset="0"/>
                <a:ea typeface="ＭＳ ゴシック" charset="0"/>
                <a:cs typeface="ＭＳ ゴシック" charset="0"/>
                <a:sym typeface="ＭＳ ゴシック" charset="0"/>
              </a:rPr>
              <a:t>ELM</a:t>
            </a:r>
            <a:r>
              <a:rPr kumimoji="0" lang="ja-JP" altLang="en-US">
                <a:latin typeface="ＭＳ ゴシック" charset="0"/>
                <a:ea typeface="ＭＳ ゴシック" charset="0"/>
                <a:cs typeface="ＭＳ ゴシック" charset="0"/>
                <a:sym typeface="ＭＳ ゴシック" charset="0"/>
              </a:rPr>
              <a:t>の１サイクルの輸送障壁で閉込められる蓄積エネルギーの変化と、この１サイクルでタイミングを変えてペレット入射した場合のエネルギー吐出しを示しており、三角が自然発生</a:t>
            </a:r>
            <a:r>
              <a:rPr kumimoji="0" lang="en-US" altLang="ja-JP">
                <a:latin typeface="ＭＳ ゴシック" charset="0"/>
                <a:ea typeface="ＭＳ ゴシック" charset="0"/>
                <a:cs typeface="ＭＳ ゴシック" charset="0"/>
                <a:sym typeface="ＭＳ ゴシック" charset="0"/>
              </a:rPr>
              <a:t>ELM</a:t>
            </a:r>
            <a:r>
              <a:rPr kumimoji="0" lang="ja-JP" altLang="en-US">
                <a:latin typeface="ＭＳ ゴシック" charset="0"/>
                <a:ea typeface="ＭＳ ゴシック" charset="0"/>
                <a:cs typeface="ＭＳ ゴシック" charset="0"/>
                <a:sym typeface="ＭＳ ゴシック" charset="0"/>
              </a:rPr>
              <a:t>で、縦棒が位置、大きさ、速度を変えた場合の値の範囲です。中間のタイミング</a:t>
            </a:r>
            <a:r>
              <a:rPr kumimoji="0" lang="en-US" altLang="ja-JP">
                <a:latin typeface="ＭＳ ゴシック" charset="0"/>
                <a:ea typeface="ＭＳ ゴシック" charset="0"/>
                <a:cs typeface="ＭＳ ゴシック" charset="0"/>
                <a:sym typeface="ＭＳ ゴシック" charset="0"/>
              </a:rPr>
              <a:t>B</a:t>
            </a:r>
            <a:r>
              <a:rPr kumimoji="0" lang="ja-JP" altLang="en-US">
                <a:latin typeface="ＭＳ ゴシック" charset="0"/>
                <a:ea typeface="ＭＳ ゴシック" charset="0"/>
                <a:cs typeface="ＭＳ ゴシック" charset="0"/>
                <a:sym typeface="ＭＳ ゴシック" charset="0"/>
              </a:rPr>
              <a:t>で、蓄積エネルギーをあまり低くしないで吐出しを低下できることが分かりました。この図は、その中間のタイミングでトーラス外側、内側入射で、ペレットの大きさと速度を変えた場合の結果で、ペレットを小さくすると先ほど説明したドリフトの違いによりトーラス外側入射で吐出しを大きく低下でき、速度遅くすると吐出しが大きくなってしまうことから輸送障壁内側端に近づける速度が必要であることが分かりました。</a:t>
            </a:r>
            <a:r>
              <a:rPr kumimoji="0" lang="en-US" altLang="ja-JP">
                <a:latin typeface="ＭＳ ゴシック" charset="0"/>
                <a:ea typeface="ＭＳ ゴシック" charset="0"/>
                <a:cs typeface="ＭＳ ゴシック" charset="0"/>
                <a:sym typeface="ＭＳ ゴシック" charset="0"/>
              </a:rPr>
              <a:t> </a:t>
            </a:r>
            <a:r>
              <a:rPr kumimoji="0" lang="ja-JP" altLang="en-US">
                <a:latin typeface="ＭＳ ゴシック" charset="0"/>
                <a:ea typeface="ＭＳ ゴシック" charset="0"/>
                <a:cs typeface="ＭＳ ゴシック" charset="0"/>
                <a:sym typeface="ＭＳ ゴシック" charset="0"/>
              </a:rPr>
              <a:t>この結果、ペレットと炉心とを統合した</a:t>
            </a:r>
            <a:r>
              <a:rPr kumimoji="0" lang="en-US" altLang="ja-JP">
                <a:latin typeface="ＭＳ ゴシック" charset="0"/>
                <a:ea typeface="ＭＳ ゴシック" charset="0"/>
                <a:cs typeface="ＭＳ ゴシック" charset="0"/>
                <a:sym typeface="ＭＳ ゴシック" charset="0"/>
              </a:rPr>
              <a:t>ELM</a:t>
            </a:r>
            <a:r>
              <a:rPr kumimoji="0" lang="ja-JP" altLang="en-US">
                <a:latin typeface="ＭＳ ゴシック" charset="0"/>
                <a:ea typeface="ＭＳ ゴシック" charset="0"/>
                <a:cs typeface="ＭＳ ゴシック" charset="0"/>
                <a:sym typeface="ＭＳ ゴシック" charset="0"/>
              </a:rPr>
              <a:t>制御モデルを世界で初めて開発し、ペレットによる</a:t>
            </a:r>
            <a:r>
              <a:rPr kumimoji="0" lang="en-US" altLang="ja-JP">
                <a:latin typeface="ＭＳ ゴシック" charset="0"/>
                <a:ea typeface="ＭＳ ゴシック" charset="0"/>
                <a:cs typeface="ＭＳ ゴシック" charset="0"/>
                <a:sym typeface="ＭＳ ゴシック" charset="0"/>
              </a:rPr>
              <a:t>ELM</a:t>
            </a:r>
            <a:r>
              <a:rPr kumimoji="0" lang="ja-JP" altLang="en-US">
                <a:latin typeface="ＭＳ ゴシック" charset="0"/>
                <a:ea typeface="ＭＳ ゴシック" charset="0"/>
                <a:cs typeface="ＭＳ ゴシック" charset="0"/>
                <a:sym typeface="ＭＳ ゴシック" charset="0"/>
              </a:rPr>
              <a:t>誘起機構を解明した結果、物理的根拠に基づく制御検討が可能となり、</a:t>
            </a:r>
            <a:r>
              <a:rPr kumimoji="0" lang="en-US" altLang="ja-JP">
                <a:latin typeface="ＭＳ ゴシック" charset="0"/>
                <a:ea typeface="ＭＳ ゴシック" charset="0"/>
                <a:cs typeface="ＭＳ ゴシック" charset="0"/>
                <a:sym typeface="ＭＳ ゴシック" charset="0"/>
              </a:rPr>
              <a:t>ELM</a:t>
            </a:r>
            <a:r>
              <a:rPr kumimoji="0" lang="ja-JP" altLang="en-US">
                <a:latin typeface="ＭＳ ゴシック" charset="0"/>
                <a:ea typeface="ＭＳ ゴシック" charset="0"/>
                <a:cs typeface="ＭＳ ゴシック" charset="0"/>
                <a:sym typeface="ＭＳ ゴシック" charset="0"/>
              </a:rPr>
              <a:t>制御に適した入射条件を解明し、</a:t>
            </a:r>
            <a:r>
              <a:rPr kumimoji="0" lang="en-US" altLang="ja-JP">
                <a:latin typeface="ＭＳ ゴシック" charset="0"/>
                <a:ea typeface="ＭＳ ゴシック" charset="0"/>
                <a:cs typeface="ＭＳ ゴシック" charset="0"/>
                <a:sym typeface="ＭＳ ゴシック" charset="0"/>
              </a:rPr>
              <a:t>ITER</a:t>
            </a:r>
            <a:r>
              <a:rPr kumimoji="0" lang="ja-JP" altLang="en-US">
                <a:latin typeface="ＭＳ ゴシック" charset="0"/>
                <a:ea typeface="ＭＳ ゴシック" charset="0"/>
                <a:cs typeface="ＭＳ ゴシック" charset="0"/>
                <a:sym typeface="ＭＳ ゴシック" charset="0"/>
              </a:rPr>
              <a:t>における</a:t>
            </a:r>
            <a:r>
              <a:rPr kumimoji="0" lang="en-US" altLang="ja-JP">
                <a:latin typeface="ＭＳ ゴシック" charset="0"/>
                <a:ea typeface="ＭＳ ゴシック" charset="0"/>
                <a:cs typeface="ＭＳ ゴシック" charset="0"/>
                <a:sym typeface="ＭＳ ゴシック" charset="0"/>
              </a:rPr>
              <a:t>ELM</a:t>
            </a:r>
            <a:r>
              <a:rPr kumimoji="0" lang="ja-JP" altLang="en-US">
                <a:latin typeface="ＭＳ ゴシック" charset="0"/>
                <a:ea typeface="ＭＳ ゴシック" charset="0"/>
                <a:cs typeface="ＭＳ ゴシック" charset="0"/>
                <a:sym typeface="ＭＳ ゴシック" charset="0"/>
              </a:rPr>
              <a:t>制御に指針を与えることができました。本成果は、</a:t>
            </a:r>
            <a:r>
              <a:rPr kumimoji="0" lang="en-US" altLang="ja-JP">
                <a:latin typeface="ＭＳ ゴシック" charset="0"/>
                <a:ea typeface="ＭＳ ゴシック" charset="0"/>
                <a:cs typeface="ＭＳ ゴシック" charset="0"/>
                <a:sym typeface="ＭＳ ゴシック" charset="0"/>
              </a:rPr>
              <a:t>IAEA</a:t>
            </a:r>
            <a:r>
              <a:rPr kumimoji="0" lang="ja-JP" altLang="en-US">
                <a:latin typeface="ＭＳ ゴシック" charset="0"/>
                <a:ea typeface="ＭＳ ゴシック" charset="0"/>
                <a:cs typeface="ＭＳ ゴシック" charset="0"/>
                <a:sym typeface="ＭＳ ゴシック" charset="0"/>
              </a:rPr>
              <a:t>会議で口頭発表にも選ばれサマリー講演で高い評価を得ました。</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19228"/>
            <a:ext cx="7772400" cy="492443"/>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2"/>
            <a:ext cx="6400800" cy="30777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47509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61950" y="1340768"/>
            <a:ext cx="8420100" cy="178435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AutoShape 7"/>
          <p:cNvSpPr>
            <a:spLocks noChangeArrowheads="1"/>
          </p:cNvSpPr>
          <p:nvPr userDrawn="1"/>
        </p:nvSpPr>
        <p:spPr bwMode="auto">
          <a:xfrm>
            <a:off x="990600" y="1101725"/>
            <a:ext cx="6991350" cy="74613"/>
          </a:xfrm>
          <a:prstGeom prst="roundRect">
            <a:avLst>
              <a:gd name="adj" fmla="val 16667"/>
            </a:avLst>
          </a:prstGeom>
          <a:gradFill rotWithShape="0">
            <a:gsLst>
              <a:gs pos="0">
                <a:srgbClr val="FF0000"/>
              </a:gs>
              <a:gs pos="100000">
                <a:srgbClr val="FF0000">
                  <a:gamma/>
                  <a:tint val="64706"/>
                  <a:invGamma/>
                  <a:alpha val="30000"/>
                </a:srgbClr>
              </a:gs>
            </a:gsLst>
            <a:lin ang="0" scaled="1"/>
          </a:gradFill>
          <a:ln>
            <a:noFill/>
          </a:ln>
          <a:effectLst>
            <a:outerShdw blurRad="63500" dist="107763" dir="2700000" algn="ctr" rotWithShape="0">
              <a:srgbClr val="000000">
                <a:alpha val="74998"/>
              </a:srgbClr>
            </a:outerShdw>
          </a:effectLst>
          <a:extLst/>
        </p:spPr>
        <p:txBody>
          <a:bodyPr wrap="none" anchor="ctr"/>
          <a:lstStyle/>
          <a:p>
            <a:pPr>
              <a:defRPr/>
            </a:pPr>
            <a:endParaRPr lang="ja-JP" altLang="en-US"/>
          </a:p>
        </p:txBody>
      </p:sp>
      <p:pic>
        <p:nvPicPr>
          <p:cNvPr id="9" name="Picture 9"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7496" y="908720"/>
            <a:ext cx="889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userDrawn="1"/>
        </p:nvSpPr>
        <p:spPr bwMode="auto">
          <a:xfrm>
            <a:off x="4405313" y="6629400"/>
            <a:ext cx="334962" cy="185738"/>
          </a:xfrm>
          <a:prstGeom prst="rect">
            <a:avLst/>
          </a:prstGeom>
          <a:noFill/>
          <a:ln>
            <a:noFill/>
          </a:ln>
          <a:extLst/>
        </p:spPr>
        <p:txBody>
          <a:bodyPr lIns="0" tIns="0" rIns="0" bIns="0" anchor="ct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defRPr/>
            </a:pPr>
            <a:r>
              <a:rPr lang="en-US" altLang="ja-JP" sz="1200" i="1" dirty="0" smtClean="0"/>
              <a:t>-</a:t>
            </a:r>
            <a:fld id="{76B38667-03A9-A14C-8ED7-FDD1ED15FAB8}" type="slidenum">
              <a:rPr lang="en-US" altLang="ja-JP" sz="1200" i="1" smtClean="0"/>
              <a:pPr algn="ctr">
                <a:defRPr/>
              </a:pPr>
              <a:t>‹#›</a:t>
            </a:fld>
            <a:r>
              <a:rPr lang="en-US" altLang="ja-JP" sz="1200" i="1" dirty="0" smtClean="0"/>
              <a:t>-</a:t>
            </a:r>
          </a:p>
        </p:txBody>
      </p:sp>
    </p:spTree>
    <p:extLst>
      <p:ext uri="{BB962C8B-B14F-4D97-AF65-F5344CB8AC3E}">
        <p14:creationId xmlns:p14="http://schemas.microsoft.com/office/powerpoint/2010/main" val="130371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セパレー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1134827" y="2708920"/>
            <a:ext cx="6874346" cy="492443"/>
          </a:xfrm>
        </p:spPr>
        <p:txBody>
          <a:bodyPr/>
          <a:lstStyle>
            <a:lvl1pPr marL="0" indent="0" algn="ctr">
              <a:buFontTx/>
              <a:buNone/>
              <a:defRPr sz="3200"/>
            </a:lvl1pPr>
            <a:lvl2pPr marL="385763" indent="0" algn="ctr">
              <a:buFontTx/>
              <a:buNone/>
              <a:defRPr sz="2400"/>
            </a:lvl2pPr>
            <a:lvl3pPr marL="763587" indent="0" algn="ctr">
              <a:buFontTx/>
              <a:buNone/>
              <a:defRPr sz="2400"/>
            </a:lvl3pPr>
            <a:lvl4pPr marL="1147763" indent="0" algn="ctr">
              <a:buFontTx/>
              <a:buNone/>
              <a:defRPr sz="2400"/>
            </a:lvl4pPr>
            <a:lvl5pPr marL="1525588" indent="0" algn="ctr">
              <a:buFontTx/>
              <a:buNone/>
              <a:defRPr sz="2400"/>
            </a:lvl5pPr>
          </a:lstStyle>
          <a:p>
            <a:pPr lvl="0"/>
            <a:r>
              <a:rPr lang="ja-JP" altLang="en-US" dirty="0" smtClean="0"/>
              <a:t>マスター テキストの書式設定</a:t>
            </a:r>
          </a:p>
        </p:txBody>
      </p:sp>
      <p:sp>
        <p:nvSpPr>
          <p:cNvPr id="10" name="Text Box 10"/>
          <p:cNvSpPr txBox="1">
            <a:spLocks noChangeArrowheads="1"/>
          </p:cNvSpPr>
          <p:nvPr userDrawn="1"/>
        </p:nvSpPr>
        <p:spPr bwMode="auto">
          <a:xfrm>
            <a:off x="4405313" y="6629400"/>
            <a:ext cx="334962" cy="185738"/>
          </a:xfrm>
          <a:prstGeom prst="rect">
            <a:avLst/>
          </a:prstGeom>
          <a:noFill/>
          <a:ln>
            <a:noFill/>
          </a:ln>
          <a:extLst/>
        </p:spPr>
        <p:txBody>
          <a:bodyPr lIns="0" tIns="0" rIns="0" bIns="0" anchor="ct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defRPr/>
            </a:pPr>
            <a:r>
              <a:rPr lang="en-US" altLang="ja-JP" sz="1200" i="1" dirty="0" smtClean="0"/>
              <a:t>-</a:t>
            </a:r>
            <a:fld id="{76B38667-03A9-A14C-8ED7-FDD1ED15FAB8}" type="slidenum">
              <a:rPr lang="en-US" altLang="ja-JP" sz="1200" i="1" smtClean="0"/>
              <a:pPr algn="ctr">
                <a:defRPr/>
              </a:pPr>
              <a:t>‹#›</a:t>
            </a:fld>
            <a:r>
              <a:rPr lang="en-US" altLang="ja-JP" sz="1200" i="1" dirty="0" smtClean="0"/>
              <a:t>-</a:t>
            </a:r>
          </a:p>
        </p:txBody>
      </p:sp>
      <p:sp>
        <p:nvSpPr>
          <p:cNvPr id="11" name="AutoShape 7"/>
          <p:cNvSpPr>
            <a:spLocks noChangeArrowheads="1"/>
          </p:cNvSpPr>
          <p:nvPr userDrawn="1"/>
        </p:nvSpPr>
        <p:spPr bwMode="auto">
          <a:xfrm>
            <a:off x="990600" y="1101725"/>
            <a:ext cx="6991350" cy="74613"/>
          </a:xfrm>
          <a:prstGeom prst="roundRect">
            <a:avLst>
              <a:gd name="adj" fmla="val 16667"/>
            </a:avLst>
          </a:prstGeom>
          <a:gradFill rotWithShape="0">
            <a:gsLst>
              <a:gs pos="0">
                <a:srgbClr val="FF0000"/>
              </a:gs>
              <a:gs pos="100000">
                <a:srgbClr val="FF0000">
                  <a:gamma/>
                  <a:tint val="64706"/>
                  <a:invGamma/>
                  <a:alpha val="30000"/>
                </a:srgbClr>
              </a:gs>
            </a:gsLst>
            <a:lin ang="0" scaled="1"/>
          </a:gradFill>
          <a:ln>
            <a:noFill/>
          </a:ln>
          <a:effectLst>
            <a:outerShdw blurRad="63500" dist="107763" dir="2700000" algn="ctr" rotWithShape="0">
              <a:srgbClr val="000000">
                <a:alpha val="74998"/>
              </a:srgbClr>
            </a:outerShdw>
          </a:effectLst>
          <a:extLst/>
        </p:spPr>
        <p:txBody>
          <a:bodyPr wrap="none" anchor="ctr"/>
          <a:lstStyle/>
          <a:p>
            <a:pPr>
              <a:defRPr/>
            </a:pPr>
            <a:endParaRPr lang="ja-JP" altLang="en-US"/>
          </a:p>
        </p:txBody>
      </p:sp>
      <p:pic>
        <p:nvPicPr>
          <p:cNvPr id="12" name="Picture 9"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7496" y="908720"/>
            <a:ext cx="889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3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6" name="Text Box 10"/>
          <p:cNvSpPr txBox="1">
            <a:spLocks noChangeArrowheads="1"/>
          </p:cNvSpPr>
          <p:nvPr userDrawn="1"/>
        </p:nvSpPr>
        <p:spPr bwMode="auto">
          <a:xfrm>
            <a:off x="4405313" y="6629400"/>
            <a:ext cx="334962" cy="185738"/>
          </a:xfrm>
          <a:prstGeom prst="rect">
            <a:avLst/>
          </a:prstGeom>
          <a:noFill/>
          <a:ln>
            <a:noFill/>
          </a:ln>
          <a:extLst/>
        </p:spPr>
        <p:txBody>
          <a:bodyPr lIns="0" tIns="0" rIns="0" bIns="0" anchor="ct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defRPr/>
            </a:pPr>
            <a:r>
              <a:rPr lang="en-US" altLang="ja-JP" sz="1200" i="1" dirty="0" smtClean="0"/>
              <a:t>-</a:t>
            </a:r>
            <a:fld id="{76B38667-03A9-A14C-8ED7-FDD1ED15FAB8}" type="slidenum">
              <a:rPr lang="en-US" altLang="ja-JP" sz="1200" i="1" smtClean="0"/>
              <a:pPr algn="ctr">
                <a:defRPr/>
              </a:pPr>
              <a:t>‹#›</a:t>
            </a:fld>
            <a:r>
              <a:rPr lang="en-US" altLang="ja-JP" sz="1200" i="1" dirty="0" smtClean="0"/>
              <a:t>-</a:t>
            </a:r>
          </a:p>
        </p:txBody>
      </p:sp>
      <p:sp>
        <p:nvSpPr>
          <p:cNvPr id="7" name="AutoShape 7"/>
          <p:cNvSpPr>
            <a:spLocks noChangeArrowheads="1"/>
          </p:cNvSpPr>
          <p:nvPr userDrawn="1"/>
        </p:nvSpPr>
        <p:spPr bwMode="auto">
          <a:xfrm>
            <a:off x="990600" y="1101725"/>
            <a:ext cx="6991350" cy="74613"/>
          </a:xfrm>
          <a:prstGeom prst="roundRect">
            <a:avLst>
              <a:gd name="adj" fmla="val 16667"/>
            </a:avLst>
          </a:prstGeom>
          <a:gradFill rotWithShape="0">
            <a:gsLst>
              <a:gs pos="0">
                <a:srgbClr val="FF0000"/>
              </a:gs>
              <a:gs pos="100000">
                <a:srgbClr val="FF0000">
                  <a:gamma/>
                  <a:tint val="64706"/>
                  <a:invGamma/>
                  <a:alpha val="30000"/>
                </a:srgbClr>
              </a:gs>
            </a:gsLst>
            <a:lin ang="0" scaled="1"/>
          </a:gradFill>
          <a:ln>
            <a:noFill/>
          </a:ln>
          <a:effectLst>
            <a:outerShdw blurRad="63500" dist="107763" dir="2700000" algn="ctr" rotWithShape="0">
              <a:srgbClr val="000000">
                <a:alpha val="74998"/>
              </a:srgbClr>
            </a:outerShdw>
          </a:effectLst>
          <a:extLst/>
        </p:spPr>
        <p:txBody>
          <a:bodyPr wrap="none" anchor="ctr"/>
          <a:lstStyle/>
          <a:p>
            <a:pPr>
              <a:defRPr/>
            </a:pPr>
            <a:endParaRPr lang="ja-JP" altLang="en-US"/>
          </a:p>
        </p:txBody>
      </p:sp>
      <p:pic>
        <p:nvPicPr>
          <p:cNvPr id="8" name="Picture 9"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47496" y="908720"/>
            <a:ext cx="889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75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Text Box 10"/>
          <p:cNvSpPr txBox="1">
            <a:spLocks noChangeArrowheads="1"/>
          </p:cNvSpPr>
          <p:nvPr userDrawn="1"/>
        </p:nvSpPr>
        <p:spPr bwMode="auto">
          <a:xfrm>
            <a:off x="4405313" y="6629400"/>
            <a:ext cx="334962" cy="185738"/>
          </a:xfrm>
          <a:prstGeom prst="rect">
            <a:avLst/>
          </a:prstGeom>
          <a:noFill/>
          <a:ln>
            <a:noFill/>
          </a:ln>
          <a:extLst/>
        </p:spPr>
        <p:txBody>
          <a:bodyPr lIns="0" tIns="0" rIns="0" bIns="0" anchor="ct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defRPr/>
            </a:pPr>
            <a:r>
              <a:rPr lang="en-US" altLang="ja-JP" sz="1200" i="1" dirty="0" smtClean="0"/>
              <a:t>-</a:t>
            </a:r>
            <a:fld id="{76B38667-03A9-A14C-8ED7-FDD1ED15FAB8}" type="slidenum">
              <a:rPr lang="en-US" altLang="ja-JP" sz="1200" i="1" smtClean="0"/>
              <a:pPr algn="ctr">
                <a:defRPr/>
              </a:pPr>
              <a:t>‹#›</a:t>
            </a:fld>
            <a:r>
              <a:rPr lang="en-US" altLang="ja-JP" sz="1200" i="1" dirty="0" smtClean="0"/>
              <a:t>-</a:t>
            </a:r>
          </a:p>
        </p:txBody>
      </p:sp>
    </p:spTree>
    <p:extLst>
      <p:ext uri="{BB962C8B-B14F-4D97-AF65-F5344CB8AC3E}">
        <p14:creationId xmlns:p14="http://schemas.microsoft.com/office/powerpoint/2010/main" val="58226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ユーザー設定レイアウト">
    <p:bg>
      <p:bgPr>
        <a:solidFill>
          <a:schemeClr val="accent6">
            <a:lumMod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1"/>
                </a:solidFill>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17176670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15913"/>
            <a:ext cx="7772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spAutoFit/>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361950" y="1447800"/>
            <a:ext cx="84201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1" r:id="rId4"/>
    <p:sldLayoutId id="2147483652" r:id="rId5"/>
    <p:sldLayoutId id="2147483657" r:id="rId6"/>
  </p:sldLayoutIdLst>
  <p:hf hdr="0" ftr="0" dt="0"/>
  <p:txStyles>
    <p:titleStyle>
      <a:lvl1pPr algn="ctr" rtl="0" fontAlgn="base">
        <a:spcBef>
          <a:spcPct val="0"/>
        </a:spcBef>
        <a:spcAft>
          <a:spcPct val="0"/>
        </a:spcAft>
        <a:defRPr kumimoji="1" sz="3200">
          <a:solidFill>
            <a:srgbClr val="800000"/>
          </a:solidFill>
          <a:latin typeface="+mj-lt"/>
          <a:ea typeface="+mj-ea"/>
          <a:cs typeface="+mj-cs"/>
        </a:defRPr>
      </a:lvl1pPr>
      <a:lvl2pPr algn="ctr" rtl="0" fontAlgn="base">
        <a:spcBef>
          <a:spcPct val="0"/>
        </a:spcBef>
        <a:spcAft>
          <a:spcPct val="0"/>
        </a:spcAft>
        <a:defRPr kumimoji="1" sz="3200">
          <a:solidFill>
            <a:srgbClr val="800000"/>
          </a:solidFill>
          <a:latin typeface="Arial Rounded MT Bold" charset="0"/>
          <a:ea typeface="ＭＳ Ｐゴシック" charset="0"/>
          <a:cs typeface="ＭＳ Ｐゴシック" charset="0"/>
        </a:defRPr>
      </a:lvl2pPr>
      <a:lvl3pPr algn="ctr" rtl="0" fontAlgn="base">
        <a:spcBef>
          <a:spcPct val="0"/>
        </a:spcBef>
        <a:spcAft>
          <a:spcPct val="0"/>
        </a:spcAft>
        <a:defRPr kumimoji="1" sz="3200">
          <a:solidFill>
            <a:srgbClr val="800000"/>
          </a:solidFill>
          <a:latin typeface="Arial Rounded MT Bold" charset="0"/>
          <a:ea typeface="ＭＳ Ｐゴシック" charset="0"/>
          <a:cs typeface="ＭＳ Ｐゴシック" charset="0"/>
        </a:defRPr>
      </a:lvl3pPr>
      <a:lvl4pPr algn="ctr" rtl="0" fontAlgn="base">
        <a:spcBef>
          <a:spcPct val="0"/>
        </a:spcBef>
        <a:spcAft>
          <a:spcPct val="0"/>
        </a:spcAft>
        <a:defRPr kumimoji="1" sz="3200">
          <a:solidFill>
            <a:srgbClr val="800000"/>
          </a:solidFill>
          <a:latin typeface="Arial Rounded MT Bold" charset="0"/>
          <a:ea typeface="ＭＳ Ｐゴシック" charset="0"/>
          <a:cs typeface="ＭＳ Ｐゴシック" charset="0"/>
        </a:defRPr>
      </a:lvl4pPr>
      <a:lvl5pPr algn="ctr" rtl="0" fontAlgn="base">
        <a:spcBef>
          <a:spcPct val="0"/>
        </a:spcBef>
        <a:spcAft>
          <a:spcPct val="0"/>
        </a:spcAft>
        <a:defRPr kumimoji="1" sz="3200">
          <a:solidFill>
            <a:srgbClr val="800000"/>
          </a:solidFill>
          <a:latin typeface="Arial Rounded MT Bold" charset="0"/>
          <a:ea typeface="ＭＳ Ｐゴシック" charset="0"/>
          <a:cs typeface="ＭＳ Ｐゴシック" charset="0"/>
        </a:defRPr>
      </a:lvl5pPr>
      <a:lvl6pPr marL="457200" algn="ctr" rtl="0" fontAlgn="base">
        <a:spcBef>
          <a:spcPct val="0"/>
        </a:spcBef>
        <a:spcAft>
          <a:spcPct val="0"/>
        </a:spcAft>
        <a:defRPr kumimoji="1" sz="3200">
          <a:solidFill>
            <a:srgbClr val="800000"/>
          </a:solidFill>
          <a:latin typeface="Arial Rounded MT Bold" charset="0"/>
          <a:ea typeface="ＭＳ Ｐゴシック" charset="0"/>
          <a:cs typeface="ＭＳ Ｐゴシック" charset="0"/>
        </a:defRPr>
      </a:lvl6pPr>
      <a:lvl7pPr marL="914400" algn="ctr" rtl="0" fontAlgn="base">
        <a:spcBef>
          <a:spcPct val="0"/>
        </a:spcBef>
        <a:spcAft>
          <a:spcPct val="0"/>
        </a:spcAft>
        <a:defRPr kumimoji="1" sz="3200">
          <a:solidFill>
            <a:srgbClr val="800000"/>
          </a:solidFill>
          <a:latin typeface="Arial Rounded MT Bold" charset="0"/>
          <a:ea typeface="ＭＳ Ｐゴシック" charset="0"/>
          <a:cs typeface="ＭＳ Ｐゴシック" charset="0"/>
        </a:defRPr>
      </a:lvl7pPr>
      <a:lvl8pPr marL="1371600" algn="ctr" rtl="0" fontAlgn="base">
        <a:spcBef>
          <a:spcPct val="0"/>
        </a:spcBef>
        <a:spcAft>
          <a:spcPct val="0"/>
        </a:spcAft>
        <a:defRPr kumimoji="1" sz="3200">
          <a:solidFill>
            <a:srgbClr val="800000"/>
          </a:solidFill>
          <a:latin typeface="Arial Rounded MT Bold" charset="0"/>
          <a:ea typeface="ＭＳ Ｐゴシック" charset="0"/>
          <a:cs typeface="ＭＳ Ｐゴシック" charset="0"/>
        </a:defRPr>
      </a:lvl8pPr>
      <a:lvl9pPr marL="1828800" algn="ctr" rtl="0" fontAlgn="base">
        <a:spcBef>
          <a:spcPct val="0"/>
        </a:spcBef>
        <a:spcAft>
          <a:spcPct val="0"/>
        </a:spcAft>
        <a:defRPr kumimoji="1" sz="3200">
          <a:solidFill>
            <a:srgbClr val="800000"/>
          </a:solidFill>
          <a:latin typeface="Arial Rounded MT Bold" charset="0"/>
          <a:ea typeface="ＭＳ Ｐゴシック" charset="0"/>
          <a:cs typeface="ＭＳ Ｐゴシック" charset="0"/>
        </a:defRPr>
      </a:lvl9pPr>
    </p:titleStyle>
    <p:bodyStyle>
      <a:lvl1pPr marL="195263" indent="-195263" algn="l" rtl="0" fontAlgn="base">
        <a:spcBef>
          <a:spcPct val="20000"/>
        </a:spcBef>
        <a:spcAft>
          <a:spcPct val="0"/>
        </a:spcAft>
        <a:buChar char="•"/>
        <a:defRPr kumimoji="1" sz="2000">
          <a:solidFill>
            <a:srgbClr val="004080"/>
          </a:solidFill>
          <a:latin typeface="+mn-lt"/>
          <a:ea typeface="+mn-ea"/>
          <a:cs typeface="+mn-cs"/>
        </a:defRPr>
      </a:lvl1pPr>
      <a:lvl2pPr marL="573088" indent="-187325" algn="l" rtl="0" fontAlgn="base">
        <a:spcBef>
          <a:spcPct val="20000"/>
        </a:spcBef>
        <a:spcAft>
          <a:spcPct val="0"/>
        </a:spcAft>
        <a:buChar char="–"/>
        <a:defRPr kumimoji="1" sz="2000">
          <a:solidFill>
            <a:srgbClr val="004080"/>
          </a:solidFill>
          <a:latin typeface="+mn-lt"/>
          <a:ea typeface="+mn-ea"/>
        </a:defRPr>
      </a:lvl2pPr>
      <a:lvl3pPr marL="952500" indent="-188913" algn="l" rtl="0" fontAlgn="base">
        <a:spcBef>
          <a:spcPct val="20000"/>
        </a:spcBef>
        <a:spcAft>
          <a:spcPct val="0"/>
        </a:spcAft>
        <a:buChar char="•"/>
        <a:defRPr kumimoji="1" sz="2000">
          <a:solidFill>
            <a:srgbClr val="004080"/>
          </a:solidFill>
          <a:latin typeface="+mn-lt"/>
          <a:ea typeface="+mn-ea"/>
        </a:defRPr>
      </a:lvl3pPr>
      <a:lvl4pPr marL="1331913" indent="-184150" algn="l" rtl="0" fontAlgn="base">
        <a:spcBef>
          <a:spcPct val="20000"/>
        </a:spcBef>
        <a:spcAft>
          <a:spcPct val="0"/>
        </a:spcAft>
        <a:buChar char="–"/>
        <a:defRPr kumimoji="1" sz="2000">
          <a:solidFill>
            <a:srgbClr val="004080"/>
          </a:solidFill>
          <a:latin typeface="+mn-lt"/>
          <a:ea typeface="+mn-ea"/>
        </a:defRPr>
      </a:lvl4pPr>
      <a:lvl5pPr marL="1709738" indent="-184150" algn="l" rtl="0" fontAlgn="base">
        <a:spcBef>
          <a:spcPct val="20000"/>
        </a:spcBef>
        <a:spcAft>
          <a:spcPct val="0"/>
        </a:spcAft>
        <a:buChar char="»"/>
        <a:defRPr kumimoji="1" sz="2000">
          <a:solidFill>
            <a:srgbClr val="004080"/>
          </a:solidFill>
          <a:latin typeface="+mn-lt"/>
          <a:ea typeface="+mn-ea"/>
        </a:defRPr>
      </a:lvl5pPr>
      <a:lvl6pPr marL="2166938" indent="-184150" algn="l" rtl="0" fontAlgn="base">
        <a:spcBef>
          <a:spcPct val="20000"/>
        </a:spcBef>
        <a:spcAft>
          <a:spcPct val="0"/>
        </a:spcAft>
        <a:buChar char="»"/>
        <a:defRPr kumimoji="1" sz="2000">
          <a:solidFill>
            <a:srgbClr val="004080"/>
          </a:solidFill>
          <a:latin typeface="+mn-lt"/>
          <a:ea typeface="+mn-ea"/>
        </a:defRPr>
      </a:lvl6pPr>
      <a:lvl7pPr marL="2624138" indent="-184150" algn="l" rtl="0" fontAlgn="base">
        <a:spcBef>
          <a:spcPct val="20000"/>
        </a:spcBef>
        <a:spcAft>
          <a:spcPct val="0"/>
        </a:spcAft>
        <a:buChar char="»"/>
        <a:defRPr kumimoji="1" sz="2000">
          <a:solidFill>
            <a:srgbClr val="004080"/>
          </a:solidFill>
          <a:latin typeface="+mn-lt"/>
          <a:ea typeface="+mn-ea"/>
        </a:defRPr>
      </a:lvl7pPr>
      <a:lvl8pPr marL="3081338" indent="-184150" algn="l" rtl="0" fontAlgn="base">
        <a:spcBef>
          <a:spcPct val="20000"/>
        </a:spcBef>
        <a:spcAft>
          <a:spcPct val="0"/>
        </a:spcAft>
        <a:buChar char="»"/>
        <a:defRPr kumimoji="1" sz="2000">
          <a:solidFill>
            <a:srgbClr val="004080"/>
          </a:solidFill>
          <a:latin typeface="+mn-lt"/>
          <a:ea typeface="+mn-ea"/>
        </a:defRPr>
      </a:lvl8pPr>
      <a:lvl9pPr marL="3538538" indent="-184150" algn="l" rtl="0" fontAlgn="base">
        <a:spcBef>
          <a:spcPct val="20000"/>
        </a:spcBef>
        <a:spcAft>
          <a:spcPct val="0"/>
        </a:spcAft>
        <a:buChar char="»"/>
        <a:defRPr kumimoji="1" sz="2000">
          <a:solidFill>
            <a:srgbClr val="004080"/>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 Id="rId3"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71500" y="1748314"/>
            <a:ext cx="8001000" cy="984885"/>
          </a:xfrm>
          <a:noFill/>
        </p:spPr>
        <p:txBody>
          <a:bodyPr/>
          <a:lstStyle/>
          <a:p>
            <a:r>
              <a:rPr lang="ja-JP" altLang="en-US" dirty="0"/>
              <a:t>核融合研究開発における統合コードの役割と原子力機構での現状</a:t>
            </a:r>
            <a:endParaRPr lang="en-US" altLang="ja-JP" dirty="0">
              <a:latin typeface="Arial Rounded MT Bold" charset="0"/>
              <a:ea typeface="ＭＳ Ｐゴシック" charset="0"/>
              <a:cs typeface="ＭＳ Ｐゴシック" charset="0"/>
            </a:endParaRPr>
          </a:p>
        </p:txBody>
      </p:sp>
      <p:sp>
        <p:nvSpPr>
          <p:cNvPr id="6147" name="Rectangle 3"/>
          <p:cNvSpPr>
            <a:spLocks noGrp="1" noChangeArrowheads="1"/>
          </p:cNvSpPr>
          <p:nvPr>
            <p:ph type="subTitle" idx="1"/>
          </p:nvPr>
        </p:nvSpPr>
        <p:spPr>
          <a:xfrm>
            <a:off x="647700" y="3886200"/>
            <a:ext cx="7848600" cy="2271391"/>
          </a:xfrm>
          <a:noFill/>
        </p:spPr>
        <p:txBody>
          <a:bodyPr/>
          <a:lstStyle/>
          <a:p>
            <a:r>
              <a:rPr lang="ja-JP" altLang="en-US" sz="1800" dirty="0" smtClean="0">
                <a:latin typeface="+mn-ea"/>
                <a:cs typeface="ＭＳ Ｐゴシック" charset="0"/>
              </a:rPr>
              <a:t>井手俊介</a:t>
            </a:r>
            <a:endParaRPr lang="en-US" altLang="ja-JP" sz="1800" dirty="0" smtClean="0">
              <a:latin typeface="+mn-ea"/>
              <a:cs typeface="ＭＳ Ｐゴシック" charset="0"/>
            </a:endParaRPr>
          </a:p>
          <a:p>
            <a:endParaRPr lang="en-US" altLang="ja-JP" sz="1800" dirty="0" smtClean="0">
              <a:latin typeface="+mn-ea"/>
              <a:cs typeface="ＭＳ Ｐゴシック" charset="0"/>
            </a:endParaRPr>
          </a:p>
          <a:p>
            <a:r>
              <a:rPr lang="ja-JP" altLang="en-US" sz="1800" dirty="0" smtClean="0">
                <a:latin typeface="+mn-ea"/>
                <a:cs typeface="ＭＳ Ｐゴシック" charset="0"/>
              </a:rPr>
              <a:t>先進プラズマモデリンググループ</a:t>
            </a:r>
            <a:endParaRPr lang="en-US" altLang="ja-JP" sz="1800" dirty="0" smtClean="0">
              <a:latin typeface="+mn-ea"/>
              <a:cs typeface="ＭＳ Ｐゴシック" charset="0"/>
            </a:endParaRPr>
          </a:p>
          <a:p>
            <a:endParaRPr lang="en-US" altLang="ja-JP" sz="1800" dirty="0" smtClean="0">
              <a:latin typeface="+mn-ea"/>
              <a:cs typeface="ＭＳ Ｐゴシック" charset="0"/>
            </a:endParaRPr>
          </a:p>
          <a:p>
            <a:r>
              <a:rPr lang="ja-JP" altLang="en-US" sz="1800" dirty="0">
                <a:latin typeface="+mn-ea"/>
              </a:rPr>
              <a:t>第</a:t>
            </a:r>
            <a:r>
              <a:rPr lang="en-US" altLang="ja-JP" sz="1800" dirty="0">
                <a:latin typeface="+mn-ea"/>
              </a:rPr>
              <a:t>16</a:t>
            </a:r>
            <a:r>
              <a:rPr lang="ja-JP" altLang="en-US" sz="1800" dirty="0">
                <a:latin typeface="+mn-ea"/>
              </a:rPr>
              <a:t>回 若手科学者によるプラズマ</a:t>
            </a:r>
            <a:r>
              <a:rPr lang="ja-JP" altLang="en-US" sz="1800" dirty="0" smtClean="0">
                <a:latin typeface="+mn-ea"/>
              </a:rPr>
              <a:t>研究会</a:t>
            </a:r>
            <a:endParaRPr lang="en-US" altLang="ja-JP" sz="1800" dirty="0" smtClean="0">
              <a:latin typeface="+mn-ea"/>
            </a:endParaRPr>
          </a:p>
          <a:p>
            <a:r>
              <a:rPr lang="ja-JP" altLang="en-US" sz="1800" dirty="0" smtClean="0">
                <a:latin typeface="+mn-ea"/>
              </a:rPr>
              <a:t>２０１３年３</a:t>
            </a:r>
            <a:r>
              <a:rPr lang="ja-JP" altLang="ja-JP" sz="1800" dirty="0" smtClean="0">
                <a:latin typeface="+mn-ea"/>
              </a:rPr>
              <a:t>月</a:t>
            </a:r>
            <a:r>
              <a:rPr lang="ja-JP" altLang="en-US" sz="1800" dirty="0" smtClean="0">
                <a:latin typeface="+mn-ea"/>
              </a:rPr>
              <a:t>４</a:t>
            </a:r>
            <a:r>
              <a:rPr lang="en-US" altLang="ja-JP" sz="1800" dirty="0" smtClean="0">
                <a:latin typeface="+mn-ea"/>
              </a:rPr>
              <a:t>−</a:t>
            </a:r>
            <a:r>
              <a:rPr lang="ja-JP" altLang="en-US" sz="1800" dirty="0" smtClean="0">
                <a:latin typeface="+mn-ea"/>
              </a:rPr>
              <a:t>６</a:t>
            </a:r>
            <a:r>
              <a:rPr lang="ja-JP" altLang="ja-JP" sz="1800" dirty="0" smtClean="0">
                <a:latin typeface="+mn-ea"/>
              </a:rPr>
              <a:t>日</a:t>
            </a:r>
            <a:endParaRPr lang="ja-JP" altLang="ja-JP" sz="1800" dirty="0">
              <a:latin typeface="+mn-ea"/>
            </a:endParaRPr>
          </a:p>
          <a:p>
            <a:r>
              <a:rPr lang="ja-JP" altLang="ja-JP" sz="1800" dirty="0" smtClean="0">
                <a:latin typeface="+mn-ea"/>
              </a:rPr>
              <a:t>日本</a:t>
            </a:r>
            <a:r>
              <a:rPr lang="ja-JP" altLang="ja-JP" sz="1800" dirty="0">
                <a:latin typeface="+mn-ea"/>
              </a:rPr>
              <a:t>原子力研究開発機構　</a:t>
            </a:r>
            <a:r>
              <a:rPr lang="ja-JP" altLang="en-US" sz="1800" dirty="0" smtClean="0">
                <a:latin typeface="+mn-ea"/>
              </a:rPr>
              <a:t>那珂研究所</a:t>
            </a:r>
            <a:endParaRPr lang="en-US" altLang="ja-JP" sz="1800" dirty="0" smtClean="0">
              <a:latin typeface="+mn-ea"/>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ITER</a:t>
            </a:r>
            <a:r>
              <a:rPr kumimoji="1" lang="ja-JP" altLang="en-US" dirty="0" smtClean="0"/>
              <a:t>における</a:t>
            </a:r>
            <a:r>
              <a:rPr kumimoji="1" lang="en-US" altLang="ja-JP" dirty="0" smtClean="0"/>
              <a:t>Q</a:t>
            </a:r>
            <a:r>
              <a:rPr kumimoji="1" lang="ja-JP" altLang="en-US" dirty="0" smtClean="0"/>
              <a:t>値（核融合増倍度）の予測</a:t>
            </a:r>
            <a:endParaRPr kumimoji="1" lang="ja-JP" altLang="en-US" dirty="0"/>
          </a:p>
        </p:txBody>
      </p:sp>
      <p:sp>
        <p:nvSpPr>
          <p:cNvPr id="3" name="コンテンツ プレースホルダー 2"/>
          <p:cNvSpPr>
            <a:spLocks noGrp="1"/>
          </p:cNvSpPr>
          <p:nvPr>
            <p:ph idx="1"/>
          </p:nvPr>
        </p:nvSpPr>
        <p:spPr>
          <a:xfrm>
            <a:off x="1098823" y="5589240"/>
            <a:ext cx="6946354" cy="677108"/>
          </a:xfrm>
        </p:spPr>
        <p:txBody>
          <a:bodyPr/>
          <a:lstStyle/>
          <a:p>
            <a:r>
              <a:rPr lang="ja-JP" altLang="en-US" dirty="0" smtClean="0"/>
              <a:t>ペデスタル頂部の温度で、プラズマの性能（</a:t>
            </a:r>
            <a:r>
              <a:rPr lang="en-US" altLang="ja-JP" dirty="0" smtClean="0"/>
              <a:t>Q</a:t>
            </a:r>
            <a:r>
              <a:rPr lang="ja-JP" altLang="en-US" dirty="0" smtClean="0"/>
              <a:t>値）が変わる。</a:t>
            </a:r>
            <a:endParaRPr lang="en-US" altLang="ja-JP" dirty="0" smtClean="0"/>
          </a:p>
          <a:p>
            <a:r>
              <a:rPr kumimoji="1" lang="ja-JP" altLang="en-US" dirty="0" smtClean="0"/>
              <a:t>モデルにより、値にばらつきがある。</a:t>
            </a:r>
            <a:endParaRPr kumimoji="1" lang="ja-JP"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556792"/>
            <a:ext cx="4212347" cy="387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図形グループ 20"/>
          <p:cNvGrpSpPr/>
          <p:nvPr/>
        </p:nvGrpSpPr>
        <p:grpSpPr>
          <a:xfrm>
            <a:off x="1043608" y="2780928"/>
            <a:ext cx="2605727" cy="1795234"/>
            <a:chOff x="539553" y="2044328"/>
            <a:chExt cx="2605727" cy="1795234"/>
          </a:xfrm>
        </p:grpSpPr>
        <p:sp>
          <p:nvSpPr>
            <p:cNvPr id="20" name="正方形/長方形 19"/>
            <p:cNvSpPr/>
            <p:nvPr/>
          </p:nvSpPr>
          <p:spPr bwMode="auto">
            <a:xfrm>
              <a:off x="2573692" y="2613850"/>
              <a:ext cx="132820" cy="873719"/>
            </a:xfrm>
            <a:prstGeom prst="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Freeform 56"/>
            <p:cNvSpPr>
              <a:spLocks/>
            </p:cNvSpPr>
            <p:nvPr/>
          </p:nvSpPr>
          <p:spPr bwMode="auto">
            <a:xfrm>
              <a:off x="904354" y="2234828"/>
              <a:ext cx="1795438" cy="1257300"/>
            </a:xfrm>
            <a:custGeom>
              <a:avLst/>
              <a:gdLst>
                <a:gd name="T0" fmla="*/ 0 w 1174"/>
                <a:gd name="T1" fmla="*/ 792 h 792"/>
                <a:gd name="T2" fmla="*/ 0 w 1174"/>
                <a:gd name="T3" fmla="*/ 0 h 792"/>
                <a:gd name="T4" fmla="*/ 656 w 1174"/>
                <a:gd name="T5" fmla="*/ 389 h 792"/>
                <a:gd name="T6" fmla="*/ 1080 w 1174"/>
                <a:gd name="T7" fmla="*/ 573 h 792"/>
                <a:gd name="T8" fmla="*/ 1174 w 1174"/>
                <a:gd name="T9" fmla="*/ 792 h 792"/>
              </a:gdLst>
              <a:ahLst/>
              <a:cxnLst>
                <a:cxn ang="0">
                  <a:pos x="T0" y="T1"/>
                </a:cxn>
                <a:cxn ang="0">
                  <a:pos x="T2" y="T3"/>
                </a:cxn>
                <a:cxn ang="0">
                  <a:pos x="T4" y="T5"/>
                </a:cxn>
                <a:cxn ang="0">
                  <a:pos x="T6" y="T7"/>
                </a:cxn>
                <a:cxn ang="0">
                  <a:pos x="T8" y="T9"/>
                </a:cxn>
              </a:cxnLst>
              <a:rect l="0" t="0" r="r" b="b"/>
              <a:pathLst>
                <a:path w="1174" h="792">
                  <a:moveTo>
                    <a:pt x="0" y="792"/>
                  </a:moveTo>
                  <a:cubicBezTo>
                    <a:pt x="0" y="660"/>
                    <a:pt x="16" y="533"/>
                    <a:pt x="0" y="0"/>
                  </a:cubicBezTo>
                  <a:cubicBezTo>
                    <a:pt x="284" y="0"/>
                    <a:pt x="566" y="214"/>
                    <a:pt x="656" y="389"/>
                  </a:cubicBezTo>
                  <a:cubicBezTo>
                    <a:pt x="735" y="558"/>
                    <a:pt x="1013" y="555"/>
                    <a:pt x="1080" y="573"/>
                  </a:cubicBezTo>
                  <a:cubicBezTo>
                    <a:pt x="1162" y="611"/>
                    <a:pt x="1152" y="733"/>
                    <a:pt x="1174" y="792"/>
                  </a:cubicBezTo>
                </a:path>
              </a:pathLst>
            </a:custGeom>
            <a:solidFill>
              <a:srgbClr val="FF0000"/>
            </a:solidFill>
            <a:ln w="9525" cap="flat" cmpd="sng">
              <a:solidFill>
                <a:srgbClr val="FF0000"/>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ja-JP" altLang="en-US"/>
            </a:p>
          </p:txBody>
        </p:sp>
        <p:sp>
          <p:nvSpPr>
            <p:cNvPr id="10" name="Freeform 80"/>
            <p:cNvSpPr>
              <a:spLocks/>
            </p:cNvSpPr>
            <p:nvPr/>
          </p:nvSpPr>
          <p:spPr bwMode="auto">
            <a:xfrm>
              <a:off x="904353" y="2044328"/>
              <a:ext cx="2133600" cy="1447800"/>
            </a:xfrm>
            <a:custGeom>
              <a:avLst/>
              <a:gdLst>
                <a:gd name="T0" fmla="*/ 0 w 1200"/>
                <a:gd name="T1" fmla="*/ 0 h 768"/>
                <a:gd name="T2" fmla="*/ 0 w 1200"/>
                <a:gd name="T3" fmla="*/ 768 h 768"/>
                <a:gd name="T4" fmla="*/ 1200 w 1200"/>
                <a:gd name="T5" fmla="*/ 768 h 768"/>
              </a:gdLst>
              <a:ahLst/>
              <a:cxnLst>
                <a:cxn ang="0">
                  <a:pos x="T0" y="T1"/>
                </a:cxn>
                <a:cxn ang="0">
                  <a:pos x="T2" y="T3"/>
                </a:cxn>
                <a:cxn ang="0">
                  <a:pos x="T4" y="T5"/>
                </a:cxn>
              </a:cxnLst>
              <a:rect l="0" t="0" r="r" b="b"/>
              <a:pathLst>
                <a:path w="1200" h="768">
                  <a:moveTo>
                    <a:pt x="0" y="0"/>
                  </a:moveTo>
                  <a:lnTo>
                    <a:pt x="0" y="768"/>
                  </a:lnTo>
                  <a:lnTo>
                    <a:pt x="1200" y="768"/>
                  </a:lnTo>
                </a:path>
              </a:pathLst>
            </a:custGeom>
            <a:noFill/>
            <a:ln w="12700"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ja-JP" altLang="en-US"/>
            </a:p>
          </p:txBody>
        </p:sp>
        <p:sp>
          <p:nvSpPr>
            <p:cNvPr id="11" name="テキスト ボックス 10"/>
            <p:cNvSpPr txBox="1"/>
            <p:nvPr/>
          </p:nvSpPr>
          <p:spPr>
            <a:xfrm>
              <a:off x="1475656" y="3501008"/>
              <a:ext cx="800219" cy="338554"/>
            </a:xfrm>
            <a:prstGeom prst="rect">
              <a:avLst/>
            </a:prstGeom>
            <a:noFill/>
          </p:spPr>
          <p:txBody>
            <a:bodyPr wrap="none" rtlCol="0">
              <a:spAutoFit/>
            </a:bodyPr>
            <a:lstStyle/>
            <a:p>
              <a:r>
                <a:rPr kumimoji="1" lang="ja-JP" altLang="en-US" sz="1600" dirty="0" smtClean="0"/>
                <a:t>小半径</a:t>
              </a:r>
              <a:endParaRPr kumimoji="1" lang="ja-JP" altLang="en-US" sz="1600" dirty="0"/>
            </a:p>
          </p:txBody>
        </p:sp>
        <p:sp>
          <p:nvSpPr>
            <p:cNvPr id="12" name="テキスト ボックス 11"/>
            <p:cNvSpPr txBox="1"/>
            <p:nvPr/>
          </p:nvSpPr>
          <p:spPr>
            <a:xfrm rot="16200000">
              <a:off x="411312" y="2549128"/>
              <a:ext cx="595035" cy="338554"/>
            </a:xfrm>
            <a:prstGeom prst="rect">
              <a:avLst/>
            </a:prstGeom>
            <a:noFill/>
          </p:spPr>
          <p:txBody>
            <a:bodyPr wrap="none" rtlCol="0">
              <a:spAutoFit/>
            </a:bodyPr>
            <a:lstStyle/>
            <a:p>
              <a:r>
                <a:rPr kumimoji="1" lang="ja-JP" altLang="en-US" sz="1600" dirty="0" smtClean="0"/>
                <a:t>圧力</a:t>
              </a:r>
              <a:endParaRPr kumimoji="1" lang="ja-JP" altLang="en-US" sz="1600" dirty="0"/>
            </a:p>
          </p:txBody>
        </p:sp>
        <p:sp>
          <p:nvSpPr>
            <p:cNvPr id="16" name="テキスト ボックス 15"/>
            <p:cNvSpPr txBox="1"/>
            <p:nvPr/>
          </p:nvSpPr>
          <p:spPr>
            <a:xfrm>
              <a:off x="2137168" y="2303748"/>
              <a:ext cx="1008112" cy="307777"/>
            </a:xfrm>
            <a:prstGeom prst="rect">
              <a:avLst/>
            </a:prstGeom>
            <a:noFill/>
          </p:spPr>
          <p:txBody>
            <a:bodyPr wrap="square" rtlCol="0">
              <a:spAutoFit/>
            </a:bodyPr>
            <a:lstStyle/>
            <a:p>
              <a:pPr algn="ctr"/>
              <a:r>
                <a:rPr lang="ja-JP" altLang="en-US" sz="1400" dirty="0" smtClean="0"/>
                <a:t>ペデスタル</a:t>
              </a:r>
              <a:endParaRPr kumimoji="1" lang="ja-JP" altLang="en-US" sz="1400" dirty="0"/>
            </a:p>
          </p:txBody>
        </p:sp>
      </p:grpSp>
      <p:sp>
        <p:nvSpPr>
          <p:cNvPr id="24" name="テキスト ボックス 23"/>
          <p:cNvSpPr txBox="1"/>
          <p:nvPr/>
        </p:nvSpPr>
        <p:spPr>
          <a:xfrm>
            <a:off x="611560" y="1844824"/>
            <a:ext cx="3681567" cy="461665"/>
          </a:xfrm>
          <a:prstGeom prst="rect">
            <a:avLst/>
          </a:prstGeom>
          <a:noFill/>
        </p:spPr>
        <p:txBody>
          <a:bodyPr wrap="none" rtlCol="0">
            <a:spAutoFit/>
          </a:bodyPr>
          <a:lstStyle/>
          <a:p>
            <a:r>
              <a:rPr kumimoji="1" lang="en-US" altLang="ja-JP" dirty="0" smtClean="0"/>
              <a:t>Q=</a:t>
            </a:r>
            <a:r>
              <a:rPr kumimoji="1" lang="ja-JP" altLang="en-US" dirty="0" smtClean="0"/>
              <a:t>核融合出力／加熱入力</a:t>
            </a:r>
            <a:endParaRPr kumimoji="1" lang="ja-JP" altLang="en-US" dirty="0"/>
          </a:p>
        </p:txBody>
      </p:sp>
    </p:spTree>
    <p:extLst>
      <p:ext uri="{BB962C8B-B14F-4D97-AF65-F5344CB8AC3E}">
        <p14:creationId xmlns:p14="http://schemas.microsoft.com/office/powerpoint/2010/main" val="5673525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放電領域と運転シナリオ</a:t>
            </a:r>
            <a:endParaRPr kumimoji="1" lang="ja-JP" altLang="en-US" dirty="0"/>
          </a:p>
        </p:txBody>
      </p:sp>
      <p:sp>
        <p:nvSpPr>
          <p:cNvPr id="3" name="コンテンツ プレースホルダー 2"/>
          <p:cNvSpPr>
            <a:spLocks noGrp="1"/>
          </p:cNvSpPr>
          <p:nvPr>
            <p:ph idx="1"/>
          </p:nvPr>
        </p:nvSpPr>
        <p:spPr>
          <a:xfrm>
            <a:off x="361950" y="5517232"/>
            <a:ext cx="8420100" cy="615553"/>
          </a:xfrm>
        </p:spPr>
        <p:txBody>
          <a:bodyPr/>
          <a:lstStyle/>
          <a:p>
            <a:r>
              <a:rPr kumimoji="1" lang="ja-JP" altLang="en-US" dirty="0" smtClean="0"/>
              <a:t>プラズマの性能／性質が変わると、閉じ込めに必要なコイル電流／電圧やコイルにかかる力が変わる。</a:t>
            </a:r>
            <a:r>
              <a:rPr kumimoji="1" lang="en-US" altLang="ja-JP" dirty="0" smtClean="0"/>
              <a:t>⇒</a:t>
            </a:r>
            <a:r>
              <a:rPr kumimoji="1" lang="ja-JP" altLang="en-US" dirty="0" smtClean="0"/>
              <a:t>装置設計に関連。</a:t>
            </a:r>
            <a:endParaRPr kumimoji="1" lang="ja-JP" altLang="en-US" dirty="0"/>
          </a:p>
        </p:txBody>
      </p:sp>
      <p:pic>
        <p:nvPicPr>
          <p:cNvPr id="4" name="図 3"/>
          <p:cNvPicPr>
            <a:picLocks noChangeAspect="1"/>
          </p:cNvPicPr>
          <p:nvPr/>
        </p:nvPicPr>
        <p:blipFill>
          <a:blip r:embed="rId2"/>
          <a:stretch>
            <a:fillRect/>
          </a:stretch>
        </p:blipFill>
        <p:spPr>
          <a:xfrm>
            <a:off x="2915816" y="1916832"/>
            <a:ext cx="2908300" cy="2425700"/>
          </a:xfrm>
          <a:prstGeom prst="rect">
            <a:avLst/>
          </a:prstGeom>
        </p:spPr>
      </p:pic>
      <p:pic>
        <p:nvPicPr>
          <p:cNvPr id="5" name="図 4"/>
          <p:cNvPicPr>
            <a:picLocks noChangeAspect="1"/>
          </p:cNvPicPr>
          <p:nvPr/>
        </p:nvPicPr>
        <p:blipFill>
          <a:blip r:embed="rId3"/>
          <a:stretch>
            <a:fillRect/>
          </a:stretch>
        </p:blipFill>
        <p:spPr>
          <a:xfrm>
            <a:off x="107504" y="1772816"/>
            <a:ext cx="2374900" cy="2692400"/>
          </a:xfrm>
          <a:prstGeom prst="rect">
            <a:avLst/>
          </a:prstGeom>
        </p:spPr>
      </p:pic>
      <p:pic>
        <p:nvPicPr>
          <p:cNvPr id="6" name="図 5"/>
          <p:cNvPicPr>
            <a:picLocks noChangeAspect="1"/>
          </p:cNvPicPr>
          <p:nvPr/>
        </p:nvPicPr>
        <p:blipFill>
          <a:blip r:embed="rId4"/>
          <a:stretch>
            <a:fillRect/>
          </a:stretch>
        </p:blipFill>
        <p:spPr>
          <a:xfrm>
            <a:off x="6012160" y="1536700"/>
            <a:ext cx="2501900" cy="3784600"/>
          </a:xfrm>
          <a:prstGeom prst="rect">
            <a:avLst/>
          </a:prstGeom>
        </p:spPr>
      </p:pic>
    </p:spTree>
    <p:extLst>
      <p:ext uri="{BB962C8B-B14F-4D97-AF65-F5344CB8AC3E}">
        <p14:creationId xmlns:p14="http://schemas.microsoft.com/office/powerpoint/2010/main" val="26578212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図形グループ 69"/>
          <p:cNvGrpSpPr/>
          <p:nvPr/>
        </p:nvGrpSpPr>
        <p:grpSpPr>
          <a:xfrm>
            <a:off x="1907704" y="1268760"/>
            <a:ext cx="6480720" cy="5388170"/>
            <a:chOff x="1084425" y="1706765"/>
            <a:chExt cx="2845466" cy="4229668"/>
          </a:xfrm>
        </p:grpSpPr>
        <p:grpSp>
          <p:nvGrpSpPr>
            <p:cNvPr id="71" name="図形グループ 70"/>
            <p:cNvGrpSpPr/>
            <p:nvPr/>
          </p:nvGrpSpPr>
          <p:grpSpPr>
            <a:xfrm>
              <a:off x="1084425" y="1706765"/>
              <a:ext cx="2845466" cy="4229668"/>
              <a:chOff x="1084425" y="1706765"/>
              <a:chExt cx="2845466" cy="4229668"/>
            </a:xfrm>
          </p:grpSpPr>
          <p:sp>
            <p:nvSpPr>
              <p:cNvPr id="74" name="円/楕円 10"/>
              <p:cNvSpPr/>
              <p:nvPr/>
            </p:nvSpPr>
            <p:spPr bwMode="auto">
              <a:xfrm>
                <a:off x="1084425" y="1706765"/>
                <a:ext cx="2845466" cy="4229668"/>
              </a:xfrm>
              <a:custGeom>
                <a:avLst/>
                <a:gdLst>
                  <a:gd name="connsiteX0" fmla="*/ 0 w 3024336"/>
                  <a:gd name="connsiteY0" fmla="*/ 2052228 h 4104456"/>
                  <a:gd name="connsiteX1" fmla="*/ 1512168 w 3024336"/>
                  <a:gd name="connsiteY1" fmla="*/ 0 h 4104456"/>
                  <a:gd name="connsiteX2" fmla="*/ 3024336 w 3024336"/>
                  <a:gd name="connsiteY2" fmla="*/ 2052228 h 4104456"/>
                  <a:gd name="connsiteX3" fmla="*/ 1512168 w 3024336"/>
                  <a:gd name="connsiteY3" fmla="*/ 4104456 h 4104456"/>
                  <a:gd name="connsiteX4" fmla="*/ 0 w 3024336"/>
                  <a:gd name="connsiteY4" fmla="*/ 2052228 h 4104456"/>
                  <a:gd name="connsiteX0" fmla="*/ 0 w 2833541"/>
                  <a:gd name="connsiteY0" fmla="*/ 2010532 h 4104534"/>
                  <a:gd name="connsiteX1" fmla="*/ 1321373 w 2833541"/>
                  <a:gd name="connsiteY1" fmla="*/ 40 h 4104534"/>
                  <a:gd name="connsiteX2" fmla="*/ 2833541 w 2833541"/>
                  <a:gd name="connsiteY2" fmla="*/ 2052268 h 4104534"/>
                  <a:gd name="connsiteX3" fmla="*/ 1321373 w 2833541"/>
                  <a:gd name="connsiteY3" fmla="*/ 4104496 h 4104534"/>
                  <a:gd name="connsiteX4" fmla="*/ 0 w 2833541"/>
                  <a:gd name="connsiteY4" fmla="*/ 2010532 h 4104534"/>
                  <a:gd name="connsiteX0" fmla="*/ 3028 w 2836569"/>
                  <a:gd name="connsiteY0" fmla="*/ 1998596 h 4092598"/>
                  <a:gd name="connsiteX1" fmla="*/ 1020322 w 2836569"/>
                  <a:gd name="connsiteY1" fmla="*/ 28 h 4092598"/>
                  <a:gd name="connsiteX2" fmla="*/ 2836569 w 2836569"/>
                  <a:gd name="connsiteY2" fmla="*/ 2040332 h 4092598"/>
                  <a:gd name="connsiteX3" fmla="*/ 1324401 w 2836569"/>
                  <a:gd name="connsiteY3" fmla="*/ 4092560 h 4092598"/>
                  <a:gd name="connsiteX4" fmla="*/ 3028 w 2836569"/>
                  <a:gd name="connsiteY4" fmla="*/ 1998596 h 4092598"/>
                  <a:gd name="connsiteX0" fmla="*/ 71 w 2833612"/>
                  <a:gd name="connsiteY0" fmla="*/ 1998596 h 4217799"/>
                  <a:gd name="connsiteX1" fmla="*/ 1017365 w 2833612"/>
                  <a:gd name="connsiteY1" fmla="*/ 28 h 4217799"/>
                  <a:gd name="connsiteX2" fmla="*/ 2833612 w 2833612"/>
                  <a:gd name="connsiteY2" fmla="*/ 2040332 h 4217799"/>
                  <a:gd name="connsiteX3" fmla="*/ 975628 w 2833612"/>
                  <a:gd name="connsiteY3" fmla="*/ 4217765 h 4217799"/>
                  <a:gd name="connsiteX4" fmla="*/ 71 w 2833612"/>
                  <a:gd name="connsiteY4" fmla="*/ 1998596 h 4217799"/>
                  <a:gd name="connsiteX0" fmla="*/ 2 w 2833543"/>
                  <a:gd name="connsiteY0" fmla="*/ 1998617 h 4217820"/>
                  <a:gd name="connsiteX1" fmla="*/ 1017296 w 2833543"/>
                  <a:gd name="connsiteY1" fmla="*/ 49 h 4217820"/>
                  <a:gd name="connsiteX2" fmla="*/ 2833543 w 2833543"/>
                  <a:gd name="connsiteY2" fmla="*/ 2040353 h 4217820"/>
                  <a:gd name="connsiteX3" fmla="*/ 975559 w 2833543"/>
                  <a:gd name="connsiteY3" fmla="*/ 4217786 h 4217820"/>
                  <a:gd name="connsiteX4" fmla="*/ 2 w 2833543"/>
                  <a:gd name="connsiteY4" fmla="*/ 1998617 h 4217820"/>
                  <a:gd name="connsiteX0" fmla="*/ 2 w 2833543"/>
                  <a:gd name="connsiteY0" fmla="*/ 1998585 h 4217765"/>
                  <a:gd name="connsiteX1" fmla="*/ 1017296 w 2833543"/>
                  <a:gd name="connsiteY1" fmla="*/ 17 h 4217765"/>
                  <a:gd name="connsiteX2" fmla="*/ 2833543 w 2833543"/>
                  <a:gd name="connsiteY2" fmla="*/ 2022435 h 4217765"/>
                  <a:gd name="connsiteX3" fmla="*/ 975559 w 2833543"/>
                  <a:gd name="connsiteY3" fmla="*/ 4217754 h 4217765"/>
                  <a:gd name="connsiteX4" fmla="*/ 2 w 2833543"/>
                  <a:gd name="connsiteY4" fmla="*/ 1998585 h 4217765"/>
                  <a:gd name="connsiteX0" fmla="*/ 2 w 2833543"/>
                  <a:gd name="connsiteY0" fmla="*/ 1998572 h 4217752"/>
                  <a:gd name="connsiteX1" fmla="*/ 1017296 w 2833543"/>
                  <a:gd name="connsiteY1" fmla="*/ 4 h 4217752"/>
                  <a:gd name="connsiteX2" fmla="*/ 2833543 w 2833543"/>
                  <a:gd name="connsiteY2" fmla="*/ 2022422 h 4217752"/>
                  <a:gd name="connsiteX3" fmla="*/ 975559 w 2833543"/>
                  <a:gd name="connsiteY3" fmla="*/ 4217741 h 4217752"/>
                  <a:gd name="connsiteX4" fmla="*/ 2 w 2833543"/>
                  <a:gd name="connsiteY4" fmla="*/ 1998572 h 4217752"/>
                  <a:gd name="connsiteX0" fmla="*/ 2 w 2833543"/>
                  <a:gd name="connsiteY0" fmla="*/ 1998572 h 4217752"/>
                  <a:gd name="connsiteX1" fmla="*/ 1017296 w 2833543"/>
                  <a:gd name="connsiteY1" fmla="*/ 4 h 4217752"/>
                  <a:gd name="connsiteX2" fmla="*/ 2833543 w 2833543"/>
                  <a:gd name="connsiteY2" fmla="*/ 2022422 h 4217752"/>
                  <a:gd name="connsiteX3" fmla="*/ 975559 w 2833543"/>
                  <a:gd name="connsiteY3" fmla="*/ 4217741 h 4217752"/>
                  <a:gd name="connsiteX4" fmla="*/ 2 w 2833543"/>
                  <a:gd name="connsiteY4" fmla="*/ 1998572 h 4217752"/>
                  <a:gd name="connsiteX0" fmla="*/ 215 w 2833756"/>
                  <a:gd name="connsiteY0" fmla="*/ 1998572 h 4223714"/>
                  <a:gd name="connsiteX1" fmla="*/ 1017509 w 2833756"/>
                  <a:gd name="connsiteY1" fmla="*/ 4 h 4223714"/>
                  <a:gd name="connsiteX2" fmla="*/ 2833756 w 2833756"/>
                  <a:gd name="connsiteY2" fmla="*/ 2022422 h 4223714"/>
                  <a:gd name="connsiteX3" fmla="*/ 945960 w 2833756"/>
                  <a:gd name="connsiteY3" fmla="*/ 4223703 h 4223714"/>
                  <a:gd name="connsiteX4" fmla="*/ 215 w 2833756"/>
                  <a:gd name="connsiteY4" fmla="*/ 1998572 h 4223714"/>
                  <a:gd name="connsiteX0" fmla="*/ 25 w 2833566"/>
                  <a:gd name="connsiteY0" fmla="*/ 2004533 h 4229675"/>
                  <a:gd name="connsiteX1" fmla="*/ 969620 w 2833566"/>
                  <a:gd name="connsiteY1" fmla="*/ 3 h 4229675"/>
                  <a:gd name="connsiteX2" fmla="*/ 2833566 w 2833566"/>
                  <a:gd name="connsiteY2" fmla="*/ 2028383 h 4229675"/>
                  <a:gd name="connsiteX3" fmla="*/ 945770 w 2833566"/>
                  <a:gd name="connsiteY3" fmla="*/ 4229664 h 4229675"/>
                  <a:gd name="connsiteX4" fmla="*/ 25 w 2833566"/>
                  <a:gd name="connsiteY4" fmla="*/ 2004533 h 4229675"/>
                  <a:gd name="connsiteX0" fmla="*/ 2 w 2833543"/>
                  <a:gd name="connsiteY0" fmla="*/ 2004533 h 4229675"/>
                  <a:gd name="connsiteX1" fmla="*/ 969597 w 2833543"/>
                  <a:gd name="connsiteY1" fmla="*/ 3 h 4229675"/>
                  <a:gd name="connsiteX2" fmla="*/ 2833543 w 2833543"/>
                  <a:gd name="connsiteY2" fmla="*/ 2028383 h 4229675"/>
                  <a:gd name="connsiteX3" fmla="*/ 963634 w 2833543"/>
                  <a:gd name="connsiteY3" fmla="*/ 4229664 h 4229675"/>
                  <a:gd name="connsiteX4" fmla="*/ 2 w 2833543"/>
                  <a:gd name="connsiteY4" fmla="*/ 2004533 h 4229675"/>
                  <a:gd name="connsiteX0" fmla="*/ 1 w 2839504"/>
                  <a:gd name="connsiteY0" fmla="*/ 1950969 h 4229873"/>
                  <a:gd name="connsiteX1" fmla="*/ 975558 w 2839504"/>
                  <a:gd name="connsiteY1" fmla="*/ 98 h 4229873"/>
                  <a:gd name="connsiteX2" fmla="*/ 2839504 w 2839504"/>
                  <a:gd name="connsiteY2" fmla="*/ 2028478 h 4229873"/>
                  <a:gd name="connsiteX3" fmla="*/ 969595 w 2839504"/>
                  <a:gd name="connsiteY3" fmla="*/ 4229759 h 4229873"/>
                  <a:gd name="connsiteX4" fmla="*/ 1 w 2839504"/>
                  <a:gd name="connsiteY4" fmla="*/ 1950969 h 4229873"/>
                  <a:gd name="connsiteX0" fmla="*/ 1 w 2845466"/>
                  <a:gd name="connsiteY0" fmla="*/ 1950875 h 4229666"/>
                  <a:gd name="connsiteX1" fmla="*/ 975558 w 2845466"/>
                  <a:gd name="connsiteY1" fmla="*/ 4 h 4229666"/>
                  <a:gd name="connsiteX2" fmla="*/ 2845466 w 2845466"/>
                  <a:gd name="connsiteY2" fmla="*/ 1938951 h 4229666"/>
                  <a:gd name="connsiteX3" fmla="*/ 969595 w 2845466"/>
                  <a:gd name="connsiteY3" fmla="*/ 4229665 h 4229666"/>
                  <a:gd name="connsiteX4" fmla="*/ 1 w 2845466"/>
                  <a:gd name="connsiteY4" fmla="*/ 1950875 h 4229666"/>
                  <a:gd name="connsiteX0" fmla="*/ 1 w 2845466"/>
                  <a:gd name="connsiteY0" fmla="*/ 1950875 h 4229668"/>
                  <a:gd name="connsiteX1" fmla="*/ 975558 w 2845466"/>
                  <a:gd name="connsiteY1" fmla="*/ 4 h 4229668"/>
                  <a:gd name="connsiteX2" fmla="*/ 2845466 w 2845466"/>
                  <a:gd name="connsiteY2" fmla="*/ 1938951 h 4229668"/>
                  <a:gd name="connsiteX3" fmla="*/ 969595 w 2845466"/>
                  <a:gd name="connsiteY3" fmla="*/ 4229665 h 4229668"/>
                  <a:gd name="connsiteX4" fmla="*/ 1 w 2845466"/>
                  <a:gd name="connsiteY4" fmla="*/ 1950875 h 42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466" h="4229668">
                    <a:moveTo>
                      <a:pt x="1" y="1950875"/>
                    </a:moveTo>
                    <a:cubicBezTo>
                      <a:pt x="995" y="417189"/>
                      <a:pt x="501314" y="1991"/>
                      <a:pt x="975558" y="4"/>
                    </a:cubicBezTo>
                    <a:cubicBezTo>
                      <a:pt x="1449802" y="-1983"/>
                      <a:pt x="2845466" y="805537"/>
                      <a:pt x="2845466" y="1938951"/>
                    </a:cubicBezTo>
                    <a:cubicBezTo>
                      <a:pt x="2845466" y="3072365"/>
                      <a:pt x="1443839" y="4227678"/>
                      <a:pt x="969595" y="4229665"/>
                    </a:cubicBezTo>
                    <a:cubicBezTo>
                      <a:pt x="495351" y="4231652"/>
                      <a:pt x="-993" y="3484561"/>
                      <a:pt x="1" y="1950875"/>
                    </a:cubicBezTo>
                    <a:close/>
                  </a:path>
                </a:pathLst>
              </a:custGeom>
              <a:solidFill>
                <a:srgbClr val="CCFFCC"/>
              </a:solidFill>
              <a:ln w="762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sp>
            <p:nvSpPr>
              <p:cNvPr id="75" name="フリーフォーム 74"/>
              <p:cNvSpPr/>
              <p:nvPr/>
            </p:nvSpPr>
            <p:spPr>
              <a:xfrm>
                <a:off x="1259632" y="4926700"/>
                <a:ext cx="2116465" cy="743924"/>
              </a:xfrm>
              <a:custGeom>
                <a:avLst/>
                <a:gdLst>
                  <a:gd name="connsiteX0" fmla="*/ 0 w 2325314"/>
                  <a:gd name="connsiteY0" fmla="*/ 339844 h 1585940"/>
                  <a:gd name="connsiteX1" fmla="*/ 482950 w 2325314"/>
                  <a:gd name="connsiteY1" fmla="*/ 554483 h 1585940"/>
                  <a:gd name="connsiteX2" fmla="*/ 447176 w 2325314"/>
                  <a:gd name="connsiteY2" fmla="*/ 1585940 h 1585940"/>
                  <a:gd name="connsiteX3" fmla="*/ 1216318 w 2325314"/>
                  <a:gd name="connsiteY3" fmla="*/ 1138777 h 1585940"/>
                  <a:gd name="connsiteX4" fmla="*/ 1723117 w 2325314"/>
                  <a:gd name="connsiteY4" fmla="*/ 1430924 h 1585940"/>
                  <a:gd name="connsiteX5" fmla="*/ 1764854 w 2325314"/>
                  <a:gd name="connsiteY5" fmla="*/ 494861 h 1585940"/>
                  <a:gd name="connsiteX6" fmla="*/ 2325314 w 2325314"/>
                  <a:gd name="connsiteY6" fmla="*/ 0 h 1585940"/>
                  <a:gd name="connsiteX0" fmla="*/ 0 w 2325314"/>
                  <a:gd name="connsiteY0" fmla="*/ 339844 h 1585940"/>
                  <a:gd name="connsiteX1" fmla="*/ 482950 w 2325314"/>
                  <a:gd name="connsiteY1" fmla="*/ 554483 h 1585940"/>
                  <a:gd name="connsiteX2" fmla="*/ 447176 w 2325314"/>
                  <a:gd name="connsiteY2" fmla="*/ 1585940 h 1585940"/>
                  <a:gd name="connsiteX3" fmla="*/ 980075 w 2325314"/>
                  <a:gd name="connsiteY3" fmla="*/ 1126485 h 1585940"/>
                  <a:gd name="connsiteX4" fmla="*/ 1723117 w 2325314"/>
                  <a:gd name="connsiteY4" fmla="*/ 1430924 h 1585940"/>
                  <a:gd name="connsiteX5" fmla="*/ 1764854 w 2325314"/>
                  <a:gd name="connsiteY5" fmla="*/ 494861 h 1585940"/>
                  <a:gd name="connsiteX6" fmla="*/ 2325314 w 2325314"/>
                  <a:gd name="connsiteY6" fmla="*/ 0 h 1585940"/>
                  <a:gd name="connsiteX0" fmla="*/ 0 w 2325314"/>
                  <a:gd name="connsiteY0" fmla="*/ 339844 h 1713608"/>
                  <a:gd name="connsiteX1" fmla="*/ 482950 w 2325314"/>
                  <a:gd name="connsiteY1" fmla="*/ 554483 h 1713608"/>
                  <a:gd name="connsiteX2" fmla="*/ 447176 w 2325314"/>
                  <a:gd name="connsiteY2" fmla="*/ 1585940 h 1713608"/>
                  <a:gd name="connsiteX3" fmla="*/ 980075 w 2325314"/>
                  <a:gd name="connsiteY3" fmla="*/ 1126485 h 1713608"/>
                  <a:gd name="connsiteX4" fmla="*/ 1449960 w 2325314"/>
                  <a:gd name="connsiteY4" fmla="*/ 1713608 h 1713608"/>
                  <a:gd name="connsiteX5" fmla="*/ 1764854 w 2325314"/>
                  <a:gd name="connsiteY5" fmla="*/ 494861 h 1713608"/>
                  <a:gd name="connsiteX6" fmla="*/ 2325314 w 2325314"/>
                  <a:gd name="connsiteY6" fmla="*/ 0 h 1713608"/>
                  <a:gd name="connsiteX0" fmla="*/ 0 w 2325314"/>
                  <a:gd name="connsiteY0" fmla="*/ 339844 h 1713608"/>
                  <a:gd name="connsiteX1" fmla="*/ 482950 w 2325314"/>
                  <a:gd name="connsiteY1" fmla="*/ 554483 h 1713608"/>
                  <a:gd name="connsiteX2" fmla="*/ 447176 w 2325314"/>
                  <a:gd name="connsiteY2" fmla="*/ 1585940 h 1713608"/>
                  <a:gd name="connsiteX3" fmla="*/ 980075 w 2325314"/>
                  <a:gd name="connsiteY3" fmla="*/ 112648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339844 h 1713608"/>
                  <a:gd name="connsiteX1" fmla="*/ 482950 w 2325314"/>
                  <a:gd name="connsiteY1" fmla="*/ 554483 h 1713608"/>
                  <a:gd name="connsiteX2" fmla="*/ 528385 w 2325314"/>
                  <a:gd name="connsiteY2" fmla="*/ 1401582 h 1713608"/>
                  <a:gd name="connsiteX3" fmla="*/ 980075 w 2325314"/>
                  <a:gd name="connsiteY3" fmla="*/ 112648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339844 h 1713608"/>
                  <a:gd name="connsiteX1" fmla="*/ 482950 w 2325314"/>
                  <a:gd name="connsiteY1" fmla="*/ 554483 h 1713608"/>
                  <a:gd name="connsiteX2" fmla="*/ 528385 w 2325314"/>
                  <a:gd name="connsiteY2" fmla="*/ 1401582 h 1713608"/>
                  <a:gd name="connsiteX3" fmla="*/ 1068666 w 2325314"/>
                  <a:gd name="connsiteY3" fmla="*/ 89296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118612 h 1713608"/>
                  <a:gd name="connsiteX1" fmla="*/ 482950 w 2325314"/>
                  <a:gd name="connsiteY1" fmla="*/ 554483 h 1713608"/>
                  <a:gd name="connsiteX2" fmla="*/ 528385 w 2325314"/>
                  <a:gd name="connsiteY2" fmla="*/ 1401582 h 1713608"/>
                  <a:gd name="connsiteX3" fmla="*/ 1068666 w 2325314"/>
                  <a:gd name="connsiteY3" fmla="*/ 89296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620617"/>
                  <a:gd name="connsiteY0" fmla="*/ 0 h 1594996"/>
                  <a:gd name="connsiteX1" fmla="*/ 482950 w 2620617"/>
                  <a:gd name="connsiteY1" fmla="*/ 435871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56776 w 2620617"/>
                  <a:gd name="connsiteY1" fmla="*/ 460451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19863 w 2620617"/>
                  <a:gd name="connsiteY1" fmla="*/ 44816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49393 w 2620617"/>
                  <a:gd name="connsiteY1" fmla="*/ 43587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27245 w 2620617"/>
                  <a:gd name="connsiteY1" fmla="*/ 41129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27245 w 2620617"/>
                  <a:gd name="connsiteY1" fmla="*/ 411290 h 1594996"/>
                  <a:gd name="connsiteX2" fmla="*/ 543151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42011 w 2620617"/>
                  <a:gd name="connsiteY1" fmla="*/ 460451 h 1594996"/>
                  <a:gd name="connsiteX2" fmla="*/ 543151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631867"/>
                  <a:gd name="connsiteX1" fmla="*/ 542011 w 2620617"/>
                  <a:gd name="connsiteY1" fmla="*/ 460451 h 1631867"/>
                  <a:gd name="connsiteX2" fmla="*/ 543151 w 2620617"/>
                  <a:gd name="connsiteY2" fmla="*/ 1282970 h 1631867"/>
                  <a:gd name="connsiteX3" fmla="*/ 1068666 w 2620617"/>
                  <a:gd name="connsiteY3" fmla="*/ 774353 h 1631867"/>
                  <a:gd name="connsiteX4" fmla="*/ 1413047 w 2620617"/>
                  <a:gd name="connsiteY4" fmla="*/ 1631867 h 1631867"/>
                  <a:gd name="connsiteX5" fmla="*/ 1476932 w 2620617"/>
                  <a:gd name="connsiteY5" fmla="*/ 449993 h 1631867"/>
                  <a:gd name="connsiteX6" fmla="*/ 2620617 w 2620617"/>
                  <a:gd name="connsiteY6" fmla="*/ 41165 h 1631867"/>
                  <a:gd name="connsiteX0" fmla="*/ 0 w 2620617"/>
                  <a:gd name="connsiteY0" fmla="*/ 0 h 1631867"/>
                  <a:gd name="connsiteX1" fmla="*/ 542011 w 2620617"/>
                  <a:gd name="connsiteY1" fmla="*/ 460451 h 1631867"/>
                  <a:gd name="connsiteX2" fmla="*/ 543151 w 2620617"/>
                  <a:gd name="connsiteY2" fmla="*/ 1282970 h 1631867"/>
                  <a:gd name="connsiteX3" fmla="*/ 1068666 w 2620617"/>
                  <a:gd name="connsiteY3" fmla="*/ 774353 h 1631867"/>
                  <a:gd name="connsiteX4" fmla="*/ 1413047 w 2620617"/>
                  <a:gd name="connsiteY4" fmla="*/ 1631867 h 1631867"/>
                  <a:gd name="connsiteX5" fmla="*/ 1425254 w 2620617"/>
                  <a:gd name="connsiteY5" fmla="*/ 413120 h 1631867"/>
                  <a:gd name="connsiteX6" fmla="*/ 2620617 w 2620617"/>
                  <a:gd name="connsiteY6" fmla="*/ 41165 h 1631867"/>
                  <a:gd name="connsiteX0" fmla="*/ 0 w 2620617"/>
                  <a:gd name="connsiteY0" fmla="*/ 0 h 1631867"/>
                  <a:gd name="connsiteX1" fmla="*/ 542011 w 2620617"/>
                  <a:gd name="connsiteY1" fmla="*/ 460451 h 1631867"/>
                  <a:gd name="connsiteX2" fmla="*/ 543151 w 2620617"/>
                  <a:gd name="connsiteY2" fmla="*/ 1282970 h 1631867"/>
                  <a:gd name="connsiteX3" fmla="*/ 965309 w 2620617"/>
                  <a:gd name="connsiteY3" fmla="*/ 749772 h 1631867"/>
                  <a:gd name="connsiteX4" fmla="*/ 1413047 w 2620617"/>
                  <a:gd name="connsiteY4" fmla="*/ 1631867 h 1631867"/>
                  <a:gd name="connsiteX5" fmla="*/ 1425254 w 2620617"/>
                  <a:gd name="connsiteY5" fmla="*/ 413120 h 1631867"/>
                  <a:gd name="connsiteX6" fmla="*/ 2620617 w 2620617"/>
                  <a:gd name="connsiteY6" fmla="*/ 41165 h 1631867"/>
                  <a:gd name="connsiteX0" fmla="*/ 0 w 2620617"/>
                  <a:gd name="connsiteY0" fmla="*/ 0 h 1558124"/>
                  <a:gd name="connsiteX1" fmla="*/ 542011 w 2620617"/>
                  <a:gd name="connsiteY1" fmla="*/ 460451 h 1558124"/>
                  <a:gd name="connsiteX2" fmla="*/ 543151 w 2620617"/>
                  <a:gd name="connsiteY2" fmla="*/ 1282970 h 1558124"/>
                  <a:gd name="connsiteX3" fmla="*/ 965309 w 2620617"/>
                  <a:gd name="connsiteY3" fmla="*/ 749772 h 1558124"/>
                  <a:gd name="connsiteX4" fmla="*/ 1427812 w 2620617"/>
                  <a:gd name="connsiteY4" fmla="*/ 1558124 h 1558124"/>
                  <a:gd name="connsiteX5" fmla="*/ 1425254 w 2620617"/>
                  <a:gd name="connsiteY5" fmla="*/ 413120 h 1558124"/>
                  <a:gd name="connsiteX6" fmla="*/ 2620617 w 2620617"/>
                  <a:gd name="connsiteY6" fmla="*/ 41165 h 1558124"/>
                  <a:gd name="connsiteX0" fmla="*/ 0 w 2620617"/>
                  <a:gd name="connsiteY0" fmla="*/ 0 h 1521253"/>
                  <a:gd name="connsiteX1" fmla="*/ 542011 w 2620617"/>
                  <a:gd name="connsiteY1" fmla="*/ 460451 h 1521253"/>
                  <a:gd name="connsiteX2" fmla="*/ 543151 w 2620617"/>
                  <a:gd name="connsiteY2" fmla="*/ 1282970 h 1521253"/>
                  <a:gd name="connsiteX3" fmla="*/ 965309 w 2620617"/>
                  <a:gd name="connsiteY3" fmla="*/ 749772 h 1521253"/>
                  <a:gd name="connsiteX4" fmla="*/ 1413047 w 2620617"/>
                  <a:gd name="connsiteY4" fmla="*/ 1521253 h 1521253"/>
                  <a:gd name="connsiteX5" fmla="*/ 1425254 w 2620617"/>
                  <a:gd name="connsiteY5" fmla="*/ 413120 h 1521253"/>
                  <a:gd name="connsiteX6" fmla="*/ 2620617 w 2620617"/>
                  <a:gd name="connsiteY6" fmla="*/ 41165 h 1521253"/>
                  <a:gd name="connsiteX0" fmla="*/ 0 w 2620617"/>
                  <a:gd name="connsiteY0" fmla="*/ 0 h 1533545"/>
                  <a:gd name="connsiteX1" fmla="*/ 542011 w 2620617"/>
                  <a:gd name="connsiteY1" fmla="*/ 460451 h 1533545"/>
                  <a:gd name="connsiteX2" fmla="*/ 543151 w 2620617"/>
                  <a:gd name="connsiteY2" fmla="*/ 1282970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542011 w 2620617"/>
                  <a:gd name="connsiteY1" fmla="*/ 460451 h 1533545"/>
                  <a:gd name="connsiteX2" fmla="*/ 454560 w 2620617"/>
                  <a:gd name="connsiteY2" fmla="*/ 1307553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54560 w 2620617"/>
                  <a:gd name="connsiteY2" fmla="*/ 1307553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344424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233807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233807 h 1533545"/>
                  <a:gd name="connsiteX3" fmla="*/ 861954 w 2620617"/>
                  <a:gd name="connsiteY3" fmla="*/ 762062 h 1533545"/>
                  <a:gd name="connsiteX4" fmla="*/ 1420429 w 2620617"/>
                  <a:gd name="connsiteY4" fmla="*/ 1533545 h 1533545"/>
                  <a:gd name="connsiteX5" fmla="*/ 1425254 w 2620617"/>
                  <a:gd name="connsiteY5" fmla="*/ 413120 h 1533545"/>
                  <a:gd name="connsiteX6" fmla="*/ 2620617 w 2620617"/>
                  <a:gd name="connsiteY6" fmla="*/ 41165 h 15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0617" h="1533545">
                    <a:moveTo>
                      <a:pt x="0" y="0"/>
                    </a:moveTo>
                    <a:lnTo>
                      <a:pt x="438654" y="362127"/>
                    </a:lnTo>
                    <a:cubicBezTo>
                      <a:pt x="441495" y="640397"/>
                      <a:pt x="444337" y="955537"/>
                      <a:pt x="447178" y="1233807"/>
                    </a:cubicBezTo>
                    <a:lnTo>
                      <a:pt x="861954" y="762062"/>
                    </a:lnTo>
                    <a:lnTo>
                      <a:pt x="1420429" y="1533545"/>
                    </a:lnTo>
                    <a:cubicBezTo>
                      <a:pt x="1419576" y="1151877"/>
                      <a:pt x="1426107" y="794788"/>
                      <a:pt x="1425254" y="413120"/>
                    </a:cubicBezTo>
                    <a:lnTo>
                      <a:pt x="2620617" y="41165"/>
                    </a:lnTo>
                  </a:path>
                </a:pathLst>
              </a:custGeom>
              <a:ln w="38100"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grpSp>
        <p:sp>
          <p:nvSpPr>
            <p:cNvPr id="72" name="フリーフォーム 71"/>
            <p:cNvSpPr/>
            <p:nvPr/>
          </p:nvSpPr>
          <p:spPr>
            <a:xfrm>
              <a:off x="1228300" y="2020960"/>
              <a:ext cx="2253780" cy="3566368"/>
            </a:xfrm>
            <a:custGeom>
              <a:avLst/>
              <a:gdLst>
                <a:gd name="connsiteX0" fmla="*/ 1175314 w 2722839"/>
                <a:gd name="connsiteY0" fmla="*/ 3374817 h 3374817"/>
                <a:gd name="connsiteX1" fmla="*/ 2051778 w 2722839"/>
                <a:gd name="connsiteY1" fmla="*/ 2838220 h 3374817"/>
                <a:gd name="connsiteX2" fmla="*/ 2701674 w 2722839"/>
                <a:gd name="connsiteY2" fmla="*/ 1532503 h 3374817"/>
                <a:gd name="connsiteX3" fmla="*/ 1252824 w 2722839"/>
                <a:gd name="connsiteY3" fmla="*/ 89654 h 3374817"/>
                <a:gd name="connsiteX4" fmla="*/ 459832 w 2722839"/>
                <a:gd name="connsiteY4" fmla="*/ 334104 h 3374817"/>
                <a:gd name="connsiteX5" fmla="*/ 60355 w 2722839"/>
                <a:gd name="connsiteY5" fmla="*/ 1812725 h 3374817"/>
                <a:gd name="connsiteX6" fmla="*/ 1753661 w 2722839"/>
                <a:gd name="connsiteY6" fmla="*/ 3160178 h 3374817"/>
                <a:gd name="connsiteX0" fmla="*/ 1120774 w 2668299"/>
                <a:gd name="connsiteY0" fmla="*/ 3286698 h 3286698"/>
                <a:gd name="connsiteX1" fmla="*/ 1997238 w 2668299"/>
                <a:gd name="connsiteY1" fmla="*/ 2750101 h 3286698"/>
                <a:gd name="connsiteX2" fmla="*/ 2647134 w 2668299"/>
                <a:gd name="connsiteY2" fmla="*/ 1444384 h 3286698"/>
                <a:gd name="connsiteX3" fmla="*/ 1198284 w 2668299"/>
                <a:gd name="connsiteY3" fmla="*/ 1535 h 3286698"/>
                <a:gd name="connsiteX4" fmla="*/ 5815 w 2668299"/>
                <a:gd name="connsiteY4" fmla="*/ 1724606 h 3286698"/>
                <a:gd name="connsiteX5" fmla="*/ 1699121 w 2668299"/>
                <a:gd name="connsiteY5" fmla="*/ 3072059 h 3286698"/>
                <a:gd name="connsiteX0" fmla="*/ 1122522 w 2670047"/>
                <a:gd name="connsiteY0" fmla="*/ 3286698 h 3370168"/>
                <a:gd name="connsiteX1" fmla="*/ 1998986 w 2670047"/>
                <a:gd name="connsiteY1" fmla="*/ 2750101 h 3370168"/>
                <a:gd name="connsiteX2" fmla="*/ 2648882 w 2670047"/>
                <a:gd name="connsiteY2" fmla="*/ 1444384 h 3370168"/>
                <a:gd name="connsiteX3" fmla="*/ 1200032 w 2670047"/>
                <a:gd name="connsiteY3" fmla="*/ 1535 h 3370168"/>
                <a:gd name="connsiteX4" fmla="*/ 7563 w 2670047"/>
                <a:gd name="connsiteY4" fmla="*/ 1724606 h 3370168"/>
                <a:gd name="connsiteX5" fmla="*/ 1778380 w 2670047"/>
                <a:gd name="connsiteY5" fmla="*/ 3370168 h 3370168"/>
                <a:gd name="connsiteX0" fmla="*/ 585912 w 2673290"/>
                <a:gd name="connsiteY0" fmla="*/ 3352282 h 3370168"/>
                <a:gd name="connsiteX1" fmla="*/ 1998986 w 2673290"/>
                <a:gd name="connsiteY1" fmla="*/ 2750101 h 3370168"/>
                <a:gd name="connsiteX2" fmla="*/ 2648882 w 2673290"/>
                <a:gd name="connsiteY2" fmla="*/ 1444384 h 3370168"/>
                <a:gd name="connsiteX3" fmla="*/ 1200032 w 2673290"/>
                <a:gd name="connsiteY3" fmla="*/ 1535 h 3370168"/>
                <a:gd name="connsiteX4" fmla="*/ 7563 w 2673290"/>
                <a:gd name="connsiteY4" fmla="*/ 1724606 h 3370168"/>
                <a:gd name="connsiteX5" fmla="*/ 1778380 w 2673290"/>
                <a:gd name="connsiteY5" fmla="*/ 3370168 h 3370168"/>
                <a:gd name="connsiteX0" fmla="*/ 202387 w 2289765"/>
                <a:gd name="connsiteY0" fmla="*/ 3351163 h 3369049"/>
                <a:gd name="connsiteX1" fmla="*/ 1615461 w 2289765"/>
                <a:gd name="connsiteY1" fmla="*/ 2748982 h 3369049"/>
                <a:gd name="connsiteX2" fmla="*/ 2265357 w 2289765"/>
                <a:gd name="connsiteY2" fmla="*/ 1443265 h 3369049"/>
                <a:gd name="connsiteX3" fmla="*/ 816507 w 2289765"/>
                <a:gd name="connsiteY3" fmla="*/ 416 h 3369049"/>
                <a:gd name="connsiteX4" fmla="*/ 11590 w 2289765"/>
                <a:gd name="connsiteY4" fmla="*/ 1586357 h 3369049"/>
                <a:gd name="connsiteX5" fmla="*/ 1394855 w 2289765"/>
                <a:gd name="connsiteY5" fmla="*/ 3369049 h 3369049"/>
                <a:gd name="connsiteX0" fmla="*/ 202387 w 2271645"/>
                <a:gd name="connsiteY0" fmla="*/ 3351207 h 3369093"/>
                <a:gd name="connsiteX1" fmla="*/ 2265357 w 2271645"/>
                <a:gd name="connsiteY1" fmla="*/ 1443309 h 3369093"/>
                <a:gd name="connsiteX2" fmla="*/ 816507 w 2271645"/>
                <a:gd name="connsiteY2" fmla="*/ 460 h 3369093"/>
                <a:gd name="connsiteX3" fmla="*/ 11590 w 2271645"/>
                <a:gd name="connsiteY3" fmla="*/ 1586401 h 3369093"/>
                <a:gd name="connsiteX4" fmla="*/ 1394855 w 2271645"/>
                <a:gd name="connsiteY4" fmla="*/ 3369093 h 3369093"/>
                <a:gd name="connsiteX0" fmla="*/ 202708 w 2271824"/>
                <a:gd name="connsiteY0" fmla="*/ 3422725 h 3440611"/>
                <a:gd name="connsiteX1" fmla="*/ 2265678 w 2271824"/>
                <a:gd name="connsiteY1" fmla="*/ 1514827 h 3440611"/>
                <a:gd name="connsiteX2" fmla="*/ 810866 w 2271824"/>
                <a:gd name="connsiteY2" fmla="*/ 432 h 3440611"/>
                <a:gd name="connsiteX3" fmla="*/ 11911 w 2271824"/>
                <a:gd name="connsiteY3" fmla="*/ 1657919 h 3440611"/>
                <a:gd name="connsiteX4" fmla="*/ 1395176 w 2271824"/>
                <a:gd name="connsiteY4" fmla="*/ 3440611 h 3440611"/>
                <a:gd name="connsiteX0" fmla="*/ 205130 w 2274809"/>
                <a:gd name="connsiteY0" fmla="*/ 3422293 h 3440179"/>
                <a:gd name="connsiteX1" fmla="*/ 2268100 w 2274809"/>
                <a:gd name="connsiteY1" fmla="*/ 1514395 h 3440179"/>
                <a:gd name="connsiteX2" fmla="*/ 813288 w 2274809"/>
                <a:gd name="connsiteY2" fmla="*/ 0 h 3440179"/>
                <a:gd name="connsiteX3" fmla="*/ 14333 w 2274809"/>
                <a:gd name="connsiteY3" fmla="*/ 1657487 h 3440179"/>
                <a:gd name="connsiteX4" fmla="*/ 1397598 w 2274809"/>
                <a:gd name="connsiteY4" fmla="*/ 3440179 h 3440179"/>
                <a:gd name="connsiteX0" fmla="*/ 203553 w 2272876"/>
                <a:gd name="connsiteY0" fmla="*/ 3422293 h 3440179"/>
                <a:gd name="connsiteX1" fmla="*/ 2266523 w 2272876"/>
                <a:gd name="connsiteY1" fmla="*/ 1514395 h 3440179"/>
                <a:gd name="connsiteX2" fmla="*/ 811711 w 2272876"/>
                <a:gd name="connsiteY2" fmla="*/ 0 h 3440179"/>
                <a:gd name="connsiteX3" fmla="*/ 12756 w 2272876"/>
                <a:gd name="connsiteY3" fmla="*/ 1657487 h 3440179"/>
                <a:gd name="connsiteX4" fmla="*/ 1396021 w 2272876"/>
                <a:gd name="connsiteY4" fmla="*/ 3440179 h 3440179"/>
                <a:gd name="connsiteX0" fmla="*/ 201303 w 2270626"/>
                <a:gd name="connsiteY0" fmla="*/ 3422293 h 3440179"/>
                <a:gd name="connsiteX1" fmla="*/ 2264273 w 2270626"/>
                <a:gd name="connsiteY1" fmla="*/ 1514395 h 3440179"/>
                <a:gd name="connsiteX2" fmla="*/ 809461 w 2270626"/>
                <a:gd name="connsiteY2" fmla="*/ 0 h 3440179"/>
                <a:gd name="connsiteX3" fmla="*/ 10506 w 2270626"/>
                <a:gd name="connsiteY3" fmla="*/ 1657487 h 3440179"/>
                <a:gd name="connsiteX4" fmla="*/ 1393771 w 2270626"/>
                <a:gd name="connsiteY4" fmla="*/ 3440179 h 3440179"/>
                <a:gd name="connsiteX0" fmla="*/ 148533 w 2217856"/>
                <a:gd name="connsiteY0" fmla="*/ 3422293 h 3440179"/>
                <a:gd name="connsiteX1" fmla="*/ 2211503 w 2217856"/>
                <a:gd name="connsiteY1" fmla="*/ 1514395 h 3440179"/>
                <a:gd name="connsiteX2" fmla="*/ 756691 w 2217856"/>
                <a:gd name="connsiteY2" fmla="*/ 0 h 3440179"/>
                <a:gd name="connsiteX3" fmla="*/ 11397 w 2217856"/>
                <a:gd name="connsiteY3" fmla="*/ 1496508 h 3440179"/>
                <a:gd name="connsiteX4" fmla="*/ 1341001 w 2217856"/>
                <a:gd name="connsiteY4" fmla="*/ 3440179 h 3440179"/>
                <a:gd name="connsiteX0" fmla="*/ 137143 w 2206466"/>
                <a:gd name="connsiteY0" fmla="*/ 3422293 h 3440179"/>
                <a:gd name="connsiteX1" fmla="*/ 2200113 w 2206466"/>
                <a:gd name="connsiteY1" fmla="*/ 1514395 h 3440179"/>
                <a:gd name="connsiteX2" fmla="*/ 745301 w 2206466"/>
                <a:gd name="connsiteY2" fmla="*/ 0 h 3440179"/>
                <a:gd name="connsiteX3" fmla="*/ 7 w 2206466"/>
                <a:gd name="connsiteY3" fmla="*/ 1496508 h 3440179"/>
                <a:gd name="connsiteX4" fmla="*/ 1329611 w 2206466"/>
                <a:gd name="connsiteY4" fmla="*/ 3440179 h 3440179"/>
                <a:gd name="connsiteX0" fmla="*/ 137143 w 2076060"/>
                <a:gd name="connsiteY0" fmla="*/ 3422293 h 3440179"/>
                <a:gd name="connsiteX1" fmla="*/ 2068941 w 2076060"/>
                <a:gd name="connsiteY1" fmla="*/ 1520357 h 3440179"/>
                <a:gd name="connsiteX2" fmla="*/ 745301 w 2076060"/>
                <a:gd name="connsiteY2" fmla="*/ 0 h 3440179"/>
                <a:gd name="connsiteX3" fmla="*/ 7 w 2076060"/>
                <a:gd name="connsiteY3" fmla="*/ 1496508 h 3440179"/>
                <a:gd name="connsiteX4" fmla="*/ 1329611 w 2076060"/>
                <a:gd name="connsiteY4" fmla="*/ 3440179 h 3440179"/>
                <a:gd name="connsiteX0" fmla="*/ 137143 w 2070137"/>
                <a:gd name="connsiteY0" fmla="*/ 3422293 h 3440179"/>
                <a:gd name="connsiteX1" fmla="*/ 2062979 w 2070137"/>
                <a:gd name="connsiteY1" fmla="*/ 1484584 h 3440179"/>
                <a:gd name="connsiteX2" fmla="*/ 745301 w 2070137"/>
                <a:gd name="connsiteY2" fmla="*/ 0 h 3440179"/>
                <a:gd name="connsiteX3" fmla="*/ 7 w 2070137"/>
                <a:gd name="connsiteY3" fmla="*/ 1496508 h 3440179"/>
                <a:gd name="connsiteX4" fmla="*/ 1329611 w 2070137"/>
                <a:gd name="connsiteY4" fmla="*/ 3440179 h 3440179"/>
                <a:gd name="connsiteX0" fmla="*/ 137143 w 2062979"/>
                <a:gd name="connsiteY0" fmla="*/ 3422293 h 3440179"/>
                <a:gd name="connsiteX1" fmla="*/ 2062979 w 2062979"/>
                <a:gd name="connsiteY1" fmla="*/ 1484584 h 3440179"/>
                <a:gd name="connsiteX2" fmla="*/ 745301 w 2062979"/>
                <a:gd name="connsiteY2" fmla="*/ 0 h 3440179"/>
                <a:gd name="connsiteX3" fmla="*/ 7 w 2062979"/>
                <a:gd name="connsiteY3" fmla="*/ 1496508 h 3440179"/>
                <a:gd name="connsiteX4" fmla="*/ 1329611 w 2062979"/>
                <a:gd name="connsiteY4" fmla="*/ 3440179 h 3440179"/>
                <a:gd name="connsiteX0" fmla="*/ 155255 w 2085626"/>
                <a:gd name="connsiteY0" fmla="*/ 3422293 h 3440179"/>
                <a:gd name="connsiteX1" fmla="*/ 2081091 w 2085626"/>
                <a:gd name="connsiteY1" fmla="*/ 1484584 h 3440179"/>
                <a:gd name="connsiteX2" fmla="*/ 656091 w 2085626"/>
                <a:gd name="connsiteY2" fmla="*/ 0 h 3440179"/>
                <a:gd name="connsiteX3" fmla="*/ 18119 w 2085626"/>
                <a:gd name="connsiteY3" fmla="*/ 1496508 h 3440179"/>
                <a:gd name="connsiteX4" fmla="*/ 1347723 w 2085626"/>
                <a:gd name="connsiteY4" fmla="*/ 3440179 h 3440179"/>
                <a:gd name="connsiteX0" fmla="*/ 137156 w 2067527"/>
                <a:gd name="connsiteY0" fmla="*/ 3422293 h 3440179"/>
                <a:gd name="connsiteX1" fmla="*/ 2062992 w 2067527"/>
                <a:gd name="connsiteY1" fmla="*/ 1484584 h 3440179"/>
                <a:gd name="connsiteX2" fmla="*/ 637992 w 2067527"/>
                <a:gd name="connsiteY2" fmla="*/ 0 h 3440179"/>
                <a:gd name="connsiteX3" fmla="*/ 20 w 2067527"/>
                <a:gd name="connsiteY3" fmla="*/ 1496508 h 3440179"/>
                <a:gd name="connsiteX4" fmla="*/ 1329624 w 2067527"/>
                <a:gd name="connsiteY4" fmla="*/ 3440179 h 3440179"/>
                <a:gd name="connsiteX0" fmla="*/ 137145 w 2067516"/>
                <a:gd name="connsiteY0" fmla="*/ 3422293 h 3440179"/>
                <a:gd name="connsiteX1" fmla="*/ 2062981 w 2067516"/>
                <a:gd name="connsiteY1" fmla="*/ 1484584 h 3440179"/>
                <a:gd name="connsiteX2" fmla="*/ 637981 w 2067516"/>
                <a:gd name="connsiteY2" fmla="*/ 0 h 3440179"/>
                <a:gd name="connsiteX3" fmla="*/ 9 w 2067516"/>
                <a:gd name="connsiteY3" fmla="*/ 1496508 h 3440179"/>
                <a:gd name="connsiteX4" fmla="*/ 1329613 w 2067516"/>
                <a:gd name="connsiteY4" fmla="*/ 3440179 h 3440179"/>
                <a:gd name="connsiteX0" fmla="*/ 137155 w 2067526"/>
                <a:gd name="connsiteY0" fmla="*/ 3422293 h 3440179"/>
                <a:gd name="connsiteX1" fmla="*/ 2062991 w 2067526"/>
                <a:gd name="connsiteY1" fmla="*/ 1484584 h 3440179"/>
                <a:gd name="connsiteX2" fmla="*/ 637991 w 2067526"/>
                <a:gd name="connsiteY2" fmla="*/ 0 h 3440179"/>
                <a:gd name="connsiteX3" fmla="*/ 19 w 2067526"/>
                <a:gd name="connsiteY3" fmla="*/ 1496508 h 3440179"/>
                <a:gd name="connsiteX4" fmla="*/ 1329623 w 2067526"/>
                <a:gd name="connsiteY4" fmla="*/ 3440179 h 3440179"/>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25212 w 2067713"/>
                <a:gd name="connsiteY0" fmla="*/ 3458066 h 3469990"/>
                <a:gd name="connsiteX1" fmla="*/ 2062973 w 2067713"/>
                <a:gd name="connsiteY1" fmla="*/ 1484584 h 3469990"/>
                <a:gd name="connsiteX2" fmla="*/ 637973 w 2067713"/>
                <a:gd name="connsiteY2" fmla="*/ 0 h 3469990"/>
                <a:gd name="connsiteX3" fmla="*/ 1 w 2067713"/>
                <a:gd name="connsiteY3" fmla="*/ 1496508 h 3469990"/>
                <a:gd name="connsiteX4" fmla="*/ 1168622 w 2067713"/>
                <a:gd name="connsiteY4" fmla="*/ 3469990 h 3469990"/>
                <a:gd name="connsiteX0" fmla="*/ 375630 w 2064296"/>
                <a:gd name="connsiteY0" fmla="*/ 3261314 h 3469990"/>
                <a:gd name="connsiteX1" fmla="*/ 2062973 w 2064296"/>
                <a:gd name="connsiteY1" fmla="*/ 1484584 h 3469990"/>
                <a:gd name="connsiteX2" fmla="*/ 637973 w 2064296"/>
                <a:gd name="connsiteY2" fmla="*/ 0 h 3469990"/>
                <a:gd name="connsiteX3" fmla="*/ 1 w 2064296"/>
                <a:gd name="connsiteY3" fmla="*/ 1496508 h 3469990"/>
                <a:gd name="connsiteX4" fmla="*/ 1168622 w 2064296"/>
                <a:gd name="connsiteY4" fmla="*/ 3469990 h 3469990"/>
                <a:gd name="connsiteX0" fmla="*/ 380518 w 2069184"/>
                <a:gd name="connsiteY0" fmla="*/ 3261314 h 3273238"/>
                <a:gd name="connsiteX1" fmla="*/ 2067861 w 2069184"/>
                <a:gd name="connsiteY1" fmla="*/ 1484584 h 3273238"/>
                <a:gd name="connsiteX2" fmla="*/ 642861 w 2069184"/>
                <a:gd name="connsiteY2" fmla="*/ 0 h 3273238"/>
                <a:gd name="connsiteX3" fmla="*/ 4889 w 2069184"/>
                <a:gd name="connsiteY3" fmla="*/ 1496508 h 3273238"/>
                <a:gd name="connsiteX4" fmla="*/ 964828 w 2069184"/>
                <a:gd name="connsiteY4" fmla="*/ 3273238 h 3273238"/>
                <a:gd name="connsiteX0" fmla="*/ 338782 w 2069619"/>
                <a:gd name="connsiteY0" fmla="*/ 3267276 h 3273238"/>
                <a:gd name="connsiteX1" fmla="*/ 2067861 w 2069619"/>
                <a:gd name="connsiteY1" fmla="*/ 1484584 h 3273238"/>
                <a:gd name="connsiteX2" fmla="*/ 642861 w 2069619"/>
                <a:gd name="connsiteY2" fmla="*/ 0 h 3273238"/>
                <a:gd name="connsiteX3" fmla="*/ 4889 w 2069619"/>
                <a:gd name="connsiteY3" fmla="*/ 1496508 h 3273238"/>
                <a:gd name="connsiteX4" fmla="*/ 964828 w 2069619"/>
                <a:gd name="connsiteY4" fmla="*/ 3273238 h 3273238"/>
                <a:gd name="connsiteX0" fmla="*/ 243385 w 2070821"/>
                <a:gd name="connsiteY0" fmla="*/ 3255351 h 3273238"/>
                <a:gd name="connsiteX1" fmla="*/ 2067861 w 2070821"/>
                <a:gd name="connsiteY1" fmla="*/ 1484584 h 3273238"/>
                <a:gd name="connsiteX2" fmla="*/ 642861 w 2070821"/>
                <a:gd name="connsiteY2" fmla="*/ 0 h 3273238"/>
                <a:gd name="connsiteX3" fmla="*/ 4889 w 2070821"/>
                <a:gd name="connsiteY3" fmla="*/ 1496508 h 3273238"/>
                <a:gd name="connsiteX4" fmla="*/ 964828 w 2070821"/>
                <a:gd name="connsiteY4" fmla="*/ 3273238 h 327323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71654"/>
                <a:gd name="connsiteY0" fmla="*/ 3255351 h 3410368"/>
                <a:gd name="connsiteX1" fmla="*/ 2068694 w 2071654"/>
                <a:gd name="connsiteY1" fmla="*/ 1454773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68706"/>
                <a:gd name="connsiteY0" fmla="*/ 3255351 h 3410368"/>
                <a:gd name="connsiteX1" fmla="*/ 2068694 w 2068706"/>
                <a:gd name="connsiteY1" fmla="*/ 1454773 h 3410368"/>
                <a:gd name="connsiteX2" fmla="*/ 643694 w 2068706"/>
                <a:gd name="connsiteY2" fmla="*/ 0 h 3410368"/>
                <a:gd name="connsiteX3" fmla="*/ 5722 w 2068706"/>
                <a:gd name="connsiteY3" fmla="*/ 1448810 h 3410368"/>
                <a:gd name="connsiteX4" fmla="*/ 995473 w 2068706"/>
                <a:gd name="connsiteY4" fmla="*/ 3410368 h 3410368"/>
                <a:gd name="connsiteX0" fmla="*/ 238498 w 2062986"/>
                <a:gd name="connsiteY0" fmla="*/ 3255351 h 3410368"/>
                <a:gd name="connsiteX1" fmla="*/ 2062974 w 2062986"/>
                <a:gd name="connsiteY1" fmla="*/ 1454773 h 3410368"/>
                <a:gd name="connsiteX2" fmla="*/ 637974 w 2062986"/>
                <a:gd name="connsiteY2" fmla="*/ 0 h 3410368"/>
                <a:gd name="connsiteX3" fmla="*/ 2 w 2062986"/>
                <a:gd name="connsiteY3" fmla="*/ 1448810 h 3410368"/>
                <a:gd name="connsiteX4" fmla="*/ 989753 w 2062986"/>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3095"/>
                <a:gd name="connsiteY0" fmla="*/ 3255351 h 3410368"/>
                <a:gd name="connsiteX1" fmla="*/ 2062974 w 2063095"/>
                <a:gd name="connsiteY1" fmla="*/ 1454773 h 3410368"/>
                <a:gd name="connsiteX2" fmla="*/ 637974 w 2063095"/>
                <a:gd name="connsiteY2" fmla="*/ 0 h 3410368"/>
                <a:gd name="connsiteX3" fmla="*/ 2 w 2063095"/>
                <a:gd name="connsiteY3" fmla="*/ 1448810 h 3410368"/>
                <a:gd name="connsiteX4" fmla="*/ 989753 w 2063095"/>
                <a:gd name="connsiteY4" fmla="*/ 3410368 h 3410368"/>
                <a:gd name="connsiteX0" fmla="*/ 238499 w 2063096"/>
                <a:gd name="connsiteY0" fmla="*/ 3255351 h 3410368"/>
                <a:gd name="connsiteX1" fmla="*/ 2062975 w 2063096"/>
                <a:gd name="connsiteY1" fmla="*/ 1454773 h 3410368"/>
                <a:gd name="connsiteX2" fmla="*/ 637975 w 2063096"/>
                <a:gd name="connsiteY2" fmla="*/ 0 h 3410368"/>
                <a:gd name="connsiteX3" fmla="*/ 3 w 2063096"/>
                <a:gd name="connsiteY3" fmla="*/ 1448810 h 3410368"/>
                <a:gd name="connsiteX4" fmla="*/ 989754 w 2063096"/>
                <a:gd name="connsiteY4" fmla="*/ 3410368 h 3410368"/>
                <a:gd name="connsiteX0" fmla="*/ 244047 w 2068644"/>
                <a:gd name="connsiteY0" fmla="*/ 3255351 h 3368633"/>
                <a:gd name="connsiteX1" fmla="*/ 2068523 w 2068644"/>
                <a:gd name="connsiteY1" fmla="*/ 1454773 h 3368633"/>
                <a:gd name="connsiteX2" fmla="*/ 643523 w 2068644"/>
                <a:gd name="connsiteY2" fmla="*/ 0 h 3368633"/>
                <a:gd name="connsiteX3" fmla="*/ 5551 w 2068644"/>
                <a:gd name="connsiteY3" fmla="*/ 1448810 h 3368633"/>
                <a:gd name="connsiteX4" fmla="*/ 989340 w 2068644"/>
                <a:gd name="connsiteY4" fmla="*/ 3368633 h 3368633"/>
                <a:gd name="connsiteX0" fmla="*/ 255972 w 2071318"/>
                <a:gd name="connsiteY0" fmla="*/ 3231503 h 3368633"/>
                <a:gd name="connsiteX1" fmla="*/ 2068523 w 2071318"/>
                <a:gd name="connsiteY1" fmla="*/ 1454773 h 3368633"/>
                <a:gd name="connsiteX2" fmla="*/ 643523 w 2071318"/>
                <a:gd name="connsiteY2" fmla="*/ 0 h 3368633"/>
                <a:gd name="connsiteX3" fmla="*/ 5551 w 2071318"/>
                <a:gd name="connsiteY3" fmla="*/ 1448810 h 3368633"/>
                <a:gd name="connsiteX4" fmla="*/ 989340 w 2071318"/>
                <a:gd name="connsiteY4" fmla="*/ 3368633 h 3368633"/>
                <a:gd name="connsiteX0" fmla="*/ 250435 w 2065781"/>
                <a:gd name="connsiteY0" fmla="*/ 3231503 h 3368633"/>
                <a:gd name="connsiteX1" fmla="*/ 2062986 w 2065781"/>
                <a:gd name="connsiteY1" fmla="*/ 1454773 h 3368633"/>
                <a:gd name="connsiteX2" fmla="*/ 637986 w 2065781"/>
                <a:gd name="connsiteY2" fmla="*/ 0 h 3368633"/>
                <a:gd name="connsiteX3" fmla="*/ 14 w 2065781"/>
                <a:gd name="connsiteY3" fmla="*/ 1448810 h 3368633"/>
                <a:gd name="connsiteX4" fmla="*/ 983803 w 2065781"/>
                <a:gd name="connsiteY4" fmla="*/ 3368633 h 3368633"/>
                <a:gd name="connsiteX0" fmla="*/ 256396 w 2071742"/>
                <a:gd name="connsiteY0" fmla="*/ 3231503 h 3368633"/>
                <a:gd name="connsiteX1" fmla="*/ 2068947 w 2071742"/>
                <a:gd name="connsiteY1" fmla="*/ 1454773 h 3368633"/>
                <a:gd name="connsiteX2" fmla="*/ 643947 w 2071742"/>
                <a:gd name="connsiteY2" fmla="*/ 0 h 3368633"/>
                <a:gd name="connsiteX3" fmla="*/ 12 w 2071742"/>
                <a:gd name="connsiteY3" fmla="*/ 1287831 h 3368633"/>
                <a:gd name="connsiteX4" fmla="*/ 989764 w 2071742"/>
                <a:gd name="connsiteY4" fmla="*/ 3368633 h 3368633"/>
                <a:gd name="connsiteX0" fmla="*/ 256396 w 2068965"/>
                <a:gd name="connsiteY0" fmla="*/ 3231503 h 3368633"/>
                <a:gd name="connsiteX1" fmla="*/ 2068947 w 2068965"/>
                <a:gd name="connsiteY1" fmla="*/ 1454773 h 3368633"/>
                <a:gd name="connsiteX2" fmla="*/ 643947 w 2068965"/>
                <a:gd name="connsiteY2" fmla="*/ 0 h 3368633"/>
                <a:gd name="connsiteX3" fmla="*/ 12 w 2068965"/>
                <a:gd name="connsiteY3" fmla="*/ 1287831 h 3368633"/>
                <a:gd name="connsiteX4" fmla="*/ 989764 w 2068965"/>
                <a:gd name="connsiteY4" fmla="*/ 3368633 h 3368633"/>
                <a:gd name="connsiteX0" fmla="*/ 256396 w 2045115"/>
                <a:gd name="connsiteY0" fmla="*/ 3231503 h 3368633"/>
                <a:gd name="connsiteX1" fmla="*/ 2045097 w 2045115"/>
                <a:gd name="connsiteY1" fmla="*/ 1287832 h 3368633"/>
                <a:gd name="connsiteX2" fmla="*/ 643947 w 2045115"/>
                <a:gd name="connsiteY2" fmla="*/ 0 h 3368633"/>
                <a:gd name="connsiteX3" fmla="*/ 12 w 2045115"/>
                <a:gd name="connsiteY3" fmla="*/ 1287831 h 3368633"/>
                <a:gd name="connsiteX4" fmla="*/ 989764 w 2045115"/>
                <a:gd name="connsiteY4" fmla="*/ 3368633 h 3368633"/>
                <a:gd name="connsiteX0" fmla="*/ 256396 w 2039153"/>
                <a:gd name="connsiteY0" fmla="*/ 3231503 h 3368633"/>
                <a:gd name="connsiteX1" fmla="*/ 2039135 w 2039153"/>
                <a:gd name="connsiteY1" fmla="*/ 1389189 h 3368633"/>
                <a:gd name="connsiteX2" fmla="*/ 643947 w 2039153"/>
                <a:gd name="connsiteY2" fmla="*/ 0 h 3368633"/>
                <a:gd name="connsiteX3" fmla="*/ 12 w 2039153"/>
                <a:gd name="connsiteY3" fmla="*/ 1287831 h 3368633"/>
                <a:gd name="connsiteX4" fmla="*/ 989764 w 2039153"/>
                <a:gd name="connsiteY4" fmla="*/ 3368633 h 3368633"/>
                <a:gd name="connsiteX0" fmla="*/ 256396 w 2039224"/>
                <a:gd name="connsiteY0" fmla="*/ 3231503 h 3368633"/>
                <a:gd name="connsiteX1" fmla="*/ 2039135 w 2039224"/>
                <a:gd name="connsiteY1" fmla="*/ 1389189 h 3368633"/>
                <a:gd name="connsiteX2" fmla="*/ 643947 w 2039224"/>
                <a:gd name="connsiteY2" fmla="*/ 0 h 3368633"/>
                <a:gd name="connsiteX3" fmla="*/ 12 w 2039224"/>
                <a:gd name="connsiteY3" fmla="*/ 1287831 h 3368633"/>
                <a:gd name="connsiteX4" fmla="*/ 989764 w 2039224"/>
                <a:gd name="connsiteY4" fmla="*/ 3368633 h 3368633"/>
                <a:gd name="connsiteX0" fmla="*/ 262358 w 2045186"/>
                <a:gd name="connsiteY0" fmla="*/ 3231503 h 3368633"/>
                <a:gd name="connsiteX1" fmla="*/ 2045097 w 2045186"/>
                <a:gd name="connsiteY1" fmla="*/ 1389189 h 3368633"/>
                <a:gd name="connsiteX2" fmla="*/ 649909 w 2045186"/>
                <a:gd name="connsiteY2" fmla="*/ 0 h 3368633"/>
                <a:gd name="connsiteX3" fmla="*/ 12 w 2045186"/>
                <a:gd name="connsiteY3" fmla="*/ 1377263 h 3368633"/>
                <a:gd name="connsiteX4" fmla="*/ 995726 w 2045186"/>
                <a:gd name="connsiteY4" fmla="*/ 3368633 h 3368633"/>
                <a:gd name="connsiteX0" fmla="*/ 269027 w 2054165"/>
                <a:gd name="connsiteY0" fmla="*/ 3279201 h 3416331"/>
                <a:gd name="connsiteX1" fmla="*/ 2051766 w 2054165"/>
                <a:gd name="connsiteY1" fmla="*/ 1436887 h 3416331"/>
                <a:gd name="connsiteX2" fmla="*/ 626767 w 2054165"/>
                <a:gd name="connsiteY2" fmla="*/ 0 h 3416331"/>
                <a:gd name="connsiteX3" fmla="*/ 6681 w 2054165"/>
                <a:gd name="connsiteY3" fmla="*/ 1424961 h 3416331"/>
                <a:gd name="connsiteX4" fmla="*/ 1002395 w 2054165"/>
                <a:gd name="connsiteY4" fmla="*/ 3416331 h 3416331"/>
                <a:gd name="connsiteX0" fmla="*/ 262374 w 2047512"/>
                <a:gd name="connsiteY0" fmla="*/ 3279201 h 3416331"/>
                <a:gd name="connsiteX1" fmla="*/ 2045113 w 2047512"/>
                <a:gd name="connsiteY1" fmla="*/ 1436887 h 3416331"/>
                <a:gd name="connsiteX2" fmla="*/ 620114 w 2047512"/>
                <a:gd name="connsiteY2" fmla="*/ 0 h 3416331"/>
                <a:gd name="connsiteX3" fmla="*/ 28 w 2047512"/>
                <a:gd name="connsiteY3" fmla="*/ 1424961 h 3416331"/>
                <a:gd name="connsiteX4" fmla="*/ 995742 w 2047512"/>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0" fmla="*/ 607680 w 2390419"/>
                <a:gd name="connsiteY0" fmla="*/ 3279201 h 3326898"/>
                <a:gd name="connsiteX1" fmla="*/ 2390419 w 2390419"/>
                <a:gd name="connsiteY1" fmla="*/ 1436887 h 3326898"/>
                <a:gd name="connsiteX2" fmla="*/ 965420 w 2390419"/>
                <a:gd name="connsiteY2" fmla="*/ 0 h 3326898"/>
                <a:gd name="connsiteX3" fmla="*/ 345334 w 2390419"/>
                <a:gd name="connsiteY3" fmla="*/ 1424961 h 3326898"/>
                <a:gd name="connsiteX4" fmla="*/ 369186 w 2390419"/>
                <a:gd name="connsiteY4" fmla="*/ 3326898 h 3326898"/>
                <a:gd name="connsiteX0" fmla="*/ 607680 w 2390419"/>
                <a:gd name="connsiteY0" fmla="*/ 3279201 h 3326898"/>
                <a:gd name="connsiteX1" fmla="*/ 2390419 w 2390419"/>
                <a:gd name="connsiteY1" fmla="*/ 1436887 h 3326898"/>
                <a:gd name="connsiteX2" fmla="*/ 965420 w 2390419"/>
                <a:gd name="connsiteY2" fmla="*/ 0 h 3326898"/>
                <a:gd name="connsiteX3" fmla="*/ 345334 w 2390419"/>
                <a:gd name="connsiteY3" fmla="*/ 1424961 h 3326898"/>
                <a:gd name="connsiteX4" fmla="*/ 369186 w 2390419"/>
                <a:gd name="connsiteY4" fmla="*/ 3326898 h 3326898"/>
                <a:gd name="connsiteX5" fmla="*/ 607680 w 2390419"/>
                <a:gd name="connsiteY5" fmla="*/ 3279201 h 3326898"/>
                <a:gd name="connsiteX0" fmla="*/ 1812074 w 2433761"/>
                <a:gd name="connsiteY0" fmla="*/ 3303050 h 3326898"/>
                <a:gd name="connsiteX1" fmla="*/ 2390419 w 2433761"/>
                <a:gd name="connsiteY1" fmla="*/ 1436887 h 3326898"/>
                <a:gd name="connsiteX2" fmla="*/ 965420 w 2433761"/>
                <a:gd name="connsiteY2" fmla="*/ 0 h 3326898"/>
                <a:gd name="connsiteX3" fmla="*/ 345334 w 2433761"/>
                <a:gd name="connsiteY3" fmla="*/ 1424961 h 3326898"/>
                <a:gd name="connsiteX4" fmla="*/ 369186 w 2433761"/>
                <a:gd name="connsiteY4" fmla="*/ 3326898 h 3326898"/>
                <a:gd name="connsiteX5" fmla="*/ 1812074 w 2433761"/>
                <a:gd name="connsiteY5" fmla="*/ 3303050 h 3326898"/>
                <a:gd name="connsiteX0" fmla="*/ 1537379 w 2159066"/>
                <a:gd name="connsiteY0" fmla="*/ 3303050 h 3326898"/>
                <a:gd name="connsiteX1" fmla="*/ 2115724 w 2159066"/>
                <a:gd name="connsiteY1" fmla="*/ 1436887 h 3326898"/>
                <a:gd name="connsiteX2" fmla="*/ 690725 w 2159066"/>
                <a:gd name="connsiteY2" fmla="*/ 0 h 3326898"/>
                <a:gd name="connsiteX3" fmla="*/ 70639 w 2159066"/>
                <a:gd name="connsiteY3" fmla="*/ 1424961 h 3326898"/>
                <a:gd name="connsiteX4" fmla="*/ 94491 w 2159066"/>
                <a:gd name="connsiteY4" fmla="*/ 3326898 h 3326898"/>
                <a:gd name="connsiteX5" fmla="*/ 820225 w 2159066"/>
                <a:gd name="connsiteY5" fmla="*/ 2887763 h 3326898"/>
                <a:gd name="connsiteX6" fmla="*/ 1537379 w 2159066"/>
                <a:gd name="connsiteY6" fmla="*/ 3303050 h 3326898"/>
                <a:gd name="connsiteX0" fmla="*/ 1508389 w 2130076"/>
                <a:gd name="connsiteY0" fmla="*/ 3303050 h 3341954"/>
                <a:gd name="connsiteX1" fmla="*/ 2086734 w 2130076"/>
                <a:gd name="connsiteY1" fmla="*/ 1436887 h 3341954"/>
                <a:gd name="connsiteX2" fmla="*/ 661735 w 2130076"/>
                <a:gd name="connsiteY2" fmla="*/ 0 h 3341954"/>
                <a:gd name="connsiteX3" fmla="*/ 41649 w 2130076"/>
                <a:gd name="connsiteY3" fmla="*/ 1424961 h 3341954"/>
                <a:gd name="connsiteX4" fmla="*/ 57866 w 2130076"/>
                <a:gd name="connsiteY4" fmla="*/ 3078553 h 3341954"/>
                <a:gd name="connsiteX5" fmla="*/ 65501 w 2130076"/>
                <a:gd name="connsiteY5" fmla="*/ 3326898 h 3341954"/>
                <a:gd name="connsiteX6" fmla="*/ 791235 w 2130076"/>
                <a:gd name="connsiteY6" fmla="*/ 2887763 h 3341954"/>
                <a:gd name="connsiteX7" fmla="*/ 1508389 w 2130076"/>
                <a:gd name="connsiteY7" fmla="*/ 3303050 h 3341954"/>
                <a:gd name="connsiteX0" fmla="*/ 1502447 w 2124134"/>
                <a:gd name="connsiteY0" fmla="*/ 3303050 h 3328602"/>
                <a:gd name="connsiteX1" fmla="*/ 2080792 w 2124134"/>
                <a:gd name="connsiteY1" fmla="*/ 1436887 h 3328602"/>
                <a:gd name="connsiteX2" fmla="*/ 655793 w 2124134"/>
                <a:gd name="connsiteY2" fmla="*/ 0 h 3328602"/>
                <a:gd name="connsiteX3" fmla="*/ 35707 w 2124134"/>
                <a:gd name="connsiteY3" fmla="*/ 1424961 h 3328602"/>
                <a:gd name="connsiteX4" fmla="*/ 308304 w 2124134"/>
                <a:gd name="connsiteY4" fmla="*/ 2798330 h 3328602"/>
                <a:gd name="connsiteX5" fmla="*/ 51924 w 2124134"/>
                <a:gd name="connsiteY5" fmla="*/ 3078553 h 3328602"/>
                <a:gd name="connsiteX6" fmla="*/ 59559 w 2124134"/>
                <a:gd name="connsiteY6" fmla="*/ 3326898 h 3328602"/>
                <a:gd name="connsiteX7" fmla="*/ 785293 w 2124134"/>
                <a:gd name="connsiteY7" fmla="*/ 2887763 h 3328602"/>
                <a:gd name="connsiteX8" fmla="*/ 1502447 w 2124134"/>
                <a:gd name="connsiteY8" fmla="*/ 3303050 h 3328602"/>
                <a:gd name="connsiteX0" fmla="*/ 1502447 w 2103971"/>
                <a:gd name="connsiteY0" fmla="*/ 3303050 h 3328602"/>
                <a:gd name="connsiteX1" fmla="*/ 1536547 w 2103971"/>
                <a:gd name="connsiteY1" fmla="*/ 3084515 h 3328602"/>
                <a:gd name="connsiteX2" fmla="*/ 2080792 w 2103971"/>
                <a:gd name="connsiteY2" fmla="*/ 1436887 h 3328602"/>
                <a:gd name="connsiteX3" fmla="*/ 655793 w 2103971"/>
                <a:gd name="connsiteY3" fmla="*/ 0 h 3328602"/>
                <a:gd name="connsiteX4" fmla="*/ 35707 w 2103971"/>
                <a:gd name="connsiteY4" fmla="*/ 1424961 h 3328602"/>
                <a:gd name="connsiteX5" fmla="*/ 308304 w 2103971"/>
                <a:gd name="connsiteY5" fmla="*/ 2798330 h 3328602"/>
                <a:gd name="connsiteX6" fmla="*/ 51924 w 2103971"/>
                <a:gd name="connsiteY6" fmla="*/ 3078553 h 3328602"/>
                <a:gd name="connsiteX7" fmla="*/ 59559 w 2103971"/>
                <a:gd name="connsiteY7" fmla="*/ 3326898 h 3328602"/>
                <a:gd name="connsiteX8" fmla="*/ 785293 w 2103971"/>
                <a:gd name="connsiteY8" fmla="*/ 2887763 h 3328602"/>
                <a:gd name="connsiteX9" fmla="*/ 1502447 w 2103971"/>
                <a:gd name="connsiteY9" fmla="*/ 3303050 h 3328602"/>
                <a:gd name="connsiteX0" fmla="*/ 1502447 w 2093155"/>
                <a:gd name="connsiteY0" fmla="*/ 3303050 h 3328602"/>
                <a:gd name="connsiteX1" fmla="*/ 1536547 w 2093155"/>
                <a:gd name="connsiteY1" fmla="*/ 3084515 h 3328602"/>
                <a:gd name="connsiteX2" fmla="*/ 1357678 w 2093155"/>
                <a:gd name="connsiteY2" fmla="*/ 2792368 h 3328602"/>
                <a:gd name="connsiteX3" fmla="*/ 2080792 w 2093155"/>
                <a:gd name="connsiteY3" fmla="*/ 1436887 h 3328602"/>
                <a:gd name="connsiteX4" fmla="*/ 655793 w 2093155"/>
                <a:gd name="connsiteY4" fmla="*/ 0 h 3328602"/>
                <a:gd name="connsiteX5" fmla="*/ 35707 w 2093155"/>
                <a:gd name="connsiteY5" fmla="*/ 1424961 h 3328602"/>
                <a:gd name="connsiteX6" fmla="*/ 308304 w 2093155"/>
                <a:gd name="connsiteY6" fmla="*/ 2798330 h 3328602"/>
                <a:gd name="connsiteX7" fmla="*/ 51924 w 2093155"/>
                <a:gd name="connsiteY7" fmla="*/ 3078553 h 3328602"/>
                <a:gd name="connsiteX8" fmla="*/ 59559 w 2093155"/>
                <a:gd name="connsiteY8" fmla="*/ 3326898 h 3328602"/>
                <a:gd name="connsiteX9" fmla="*/ 785293 w 2093155"/>
                <a:gd name="connsiteY9" fmla="*/ 2887763 h 3328602"/>
                <a:gd name="connsiteX10" fmla="*/ 1502447 w 2093155"/>
                <a:gd name="connsiteY10" fmla="*/ 3303050 h 3328602"/>
                <a:gd name="connsiteX0" fmla="*/ 1666738 w 2257446"/>
                <a:gd name="connsiteY0" fmla="*/ 3303050 h 3336722"/>
                <a:gd name="connsiteX1" fmla="*/ 1700838 w 2257446"/>
                <a:gd name="connsiteY1" fmla="*/ 3084515 h 3336722"/>
                <a:gd name="connsiteX2" fmla="*/ 1521969 w 2257446"/>
                <a:gd name="connsiteY2" fmla="*/ 2792368 h 3336722"/>
                <a:gd name="connsiteX3" fmla="*/ 2245083 w 2257446"/>
                <a:gd name="connsiteY3" fmla="*/ 1436887 h 3336722"/>
                <a:gd name="connsiteX4" fmla="*/ 820084 w 2257446"/>
                <a:gd name="connsiteY4" fmla="*/ 0 h 3336722"/>
                <a:gd name="connsiteX5" fmla="*/ 199998 w 2257446"/>
                <a:gd name="connsiteY5" fmla="*/ 1424961 h 3336722"/>
                <a:gd name="connsiteX6" fmla="*/ 472595 w 2257446"/>
                <a:gd name="connsiteY6" fmla="*/ 2798330 h 3336722"/>
                <a:gd name="connsiteX7" fmla="*/ 216215 w 2257446"/>
                <a:gd name="connsiteY7" fmla="*/ 3078553 h 3336722"/>
                <a:gd name="connsiteX8" fmla="*/ 223850 w 2257446"/>
                <a:gd name="connsiteY8" fmla="*/ 3326898 h 3336722"/>
                <a:gd name="connsiteX9" fmla="*/ 949584 w 2257446"/>
                <a:gd name="connsiteY9" fmla="*/ 2887763 h 3336722"/>
                <a:gd name="connsiteX10" fmla="*/ 1666738 w 2257446"/>
                <a:gd name="connsiteY10" fmla="*/ 3303050 h 333672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3076 w 2064307"/>
                <a:gd name="connsiteY7" fmla="*/ 3078553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814287 w 2404995"/>
                <a:gd name="connsiteY0" fmla="*/ 3303050 h 3328182"/>
                <a:gd name="connsiteX1" fmla="*/ 1848387 w 2404995"/>
                <a:gd name="connsiteY1" fmla="*/ 3084515 h 3328182"/>
                <a:gd name="connsiteX2" fmla="*/ 1669518 w 2404995"/>
                <a:gd name="connsiteY2" fmla="*/ 2792368 h 3328182"/>
                <a:gd name="connsiteX3" fmla="*/ 2392632 w 2404995"/>
                <a:gd name="connsiteY3" fmla="*/ 1436887 h 3328182"/>
                <a:gd name="connsiteX4" fmla="*/ 967633 w 2404995"/>
                <a:gd name="connsiteY4" fmla="*/ 0 h 3328182"/>
                <a:gd name="connsiteX5" fmla="*/ 347547 w 2404995"/>
                <a:gd name="connsiteY5" fmla="*/ 1424961 h 3328182"/>
                <a:gd name="connsiteX6" fmla="*/ 620144 w 2404995"/>
                <a:gd name="connsiteY6" fmla="*/ 2798330 h 3328182"/>
                <a:gd name="connsiteX7" fmla="*/ 61 w 2404995"/>
                <a:gd name="connsiteY7" fmla="*/ 2857953 h 3328182"/>
                <a:gd name="connsiteX8" fmla="*/ 371399 w 2404995"/>
                <a:gd name="connsiteY8" fmla="*/ 3326898 h 3328182"/>
                <a:gd name="connsiteX9" fmla="*/ 1097133 w 2404995"/>
                <a:gd name="connsiteY9" fmla="*/ 2887763 h 3328182"/>
                <a:gd name="connsiteX10" fmla="*/ 1814287 w 2404995"/>
                <a:gd name="connsiteY10" fmla="*/ 3303050 h 3328182"/>
                <a:gd name="connsiteX0" fmla="*/ 1814287 w 2404995"/>
                <a:gd name="connsiteY0" fmla="*/ 3303050 h 3328182"/>
                <a:gd name="connsiteX1" fmla="*/ 1848387 w 2404995"/>
                <a:gd name="connsiteY1" fmla="*/ 3084515 h 3328182"/>
                <a:gd name="connsiteX2" fmla="*/ 1669518 w 2404995"/>
                <a:gd name="connsiteY2" fmla="*/ 2792368 h 3328182"/>
                <a:gd name="connsiteX3" fmla="*/ 2392632 w 2404995"/>
                <a:gd name="connsiteY3" fmla="*/ 1436887 h 3328182"/>
                <a:gd name="connsiteX4" fmla="*/ 967633 w 2404995"/>
                <a:gd name="connsiteY4" fmla="*/ 0 h 3328182"/>
                <a:gd name="connsiteX5" fmla="*/ 347547 w 2404995"/>
                <a:gd name="connsiteY5" fmla="*/ 1424961 h 3328182"/>
                <a:gd name="connsiteX6" fmla="*/ 620144 w 2404995"/>
                <a:gd name="connsiteY6" fmla="*/ 2798330 h 3328182"/>
                <a:gd name="connsiteX7" fmla="*/ 61 w 2404995"/>
                <a:gd name="connsiteY7" fmla="*/ 2857953 h 3328182"/>
                <a:gd name="connsiteX8" fmla="*/ 371399 w 2404995"/>
                <a:gd name="connsiteY8" fmla="*/ 3326898 h 3328182"/>
                <a:gd name="connsiteX9" fmla="*/ 1097133 w 2404995"/>
                <a:gd name="connsiteY9" fmla="*/ 2887763 h 3328182"/>
                <a:gd name="connsiteX10" fmla="*/ 1814287 w 2404995"/>
                <a:gd name="connsiteY10" fmla="*/ 3303050 h 3328182"/>
                <a:gd name="connsiteX0" fmla="*/ 1814226 w 2404934"/>
                <a:gd name="connsiteY0" fmla="*/ 3303050 h 3328182"/>
                <a:gd name="connsiteX1" fmla="*/ 1848326 w 2404934"/>
                <a:gd name="connsiteY1" fmla="*/ 3084515 h 3328182"/>
                <a:gd name="connsiteX2" fmla="*/ 1669457 w 2404934"/>
                <a:gd name="connsiteY2" fmla="*/ 2792368 h 3328182"/>
                <a:gd name="connsiteX3" fmla="*/ 2392571 w 2404934"/>
                <a:gd name="connsiteY3" fmla="*/ 1436887 h 3328182"/>
                <a:gd name="connsiteX4" fmla="*/ 967572 w 2404934"/>
                <a:gd name="connsiteY4" fmla="*/ 0 h 3328182"/>
                <a:gd name="connsiteX5" fmla="*/ 347486 w 2404934"/>
                <a:gd name="connsiteY5" fmla="*/ 1424961 h 3328182"/>
                <a:gd name="connsiteX6" fmla="*/ 620083 w 2404934"/>
                <a:gd name="connsiteY6" fmla="*/ 2798330 h 3328182"/>
                <a:gd name="connsiteX7" fmla="*/ 0 w 2404934"/>
                <a:gd name="connsiteY7" fmla="*/ 2857953 h 3328182"/>
                <a:gd name="connsiteX8" fmla="*/ 371338 w 2404934"/>
                <a:gd name="connsiteY8" fmla="*/ 3326898 h 3328182"/>
                <a:gd name="connsiteX9" fmla="*/ 1097072 w 2404934"/>
                <a:gd name="connsiteY9" fmla="*/ 2887763 h 3328182"/>
                <a:gd name="connsiteX10" fmla="*/ 1814226 w 2404934"/>
                <a:gd name="connsiteY10" fmla="*/ 3303050 h 332818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9038 w 2064307"/>
                <a:gd name="connsiteY7" fmla="*/ 3156062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9038 w 2064307"/>
                <a:gd name="connsiteY7" fmla="*/ 3156062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473599 w 2064307"/>
                <a:gd name="connsiteY0" fmla="*/ 3303050 h 3493839"/>
                <a:gd name="connsiteX1" fmla="*/ 1507699 w 2064307"/>
                <a:gd name="connsiteY1" fmla="*/ 3084515 h 3493839"/>
                <a:gd name="connsiteX2" fmla="*/ 1328830 w 2064307"/>
                <a:gd name="connsiteY2" fmla="*/ 2792368 h 3493839"/>
                <a:gd name="connsiteX3" fmla="*/ 2051944 w 2064307"/>
                <a:gd name="connsiteY3" fmla="*/ 1436887 h 3493839"/>
                <a:gd name="connsiteX4" fmla="*/ 626945 w 2064307"/>
                <a:gd name="connsiteY4" fmla="*/ 0 h 3493839"/>
                <a:gd name="connsiteX5" fmla="*/ 6859 w 2064307"/>
                <a:gd name="connsiteY5" fmla="*/ 1424961 h 3493839"/>
                <a:gd name="connsiteX6" fmla="*/ 279456 w 2064307"/>
                <a:gd name="connsiteY6" fmla="*/ 2798330 h 3493839"/>
                <a:gd name="connsiteX7" fmla="*/ 29038 w 2064307"/>
                <a:gd name="connsiteY7" fmla="*/ 3156062 h 3493839"/>
                <a:gd name="connsiteX8" fmla="*/ 6862 w 2064307"/>
                <a:gd name="connsiteY8" fmla="*/ 3493839 h 3493839"/>
                <a:gd name="connsiteX9" fmla="*/ 756445 w 2064307"/>
                <a:gd name="connsiteY9" fmla="*/ 2887763 h 3493839"/>
                <a:gd name="connsiteX10" fmla="*/ 1473599 w 2064307"/>
                <a:gd name="connsiteY10" fmla="*/ 3303050 h 3493839"/>
                <a:gd name="connsiteX0" fmla="*/ 1592914 w 2183622"/>
                <a:gd name="connsiteY0" fmla="*/ 3303050 h 3494141"/>
                <a:gd name="connsiteX1" fmla="*/ 1627014 w 2183622"/>
                <a:gd name="connsiteY1" fmla="*/ 3084515 h 3494141"/>
                <a:gd name="connsiteX2" fmla="*/ 1448145 w 2183622"/>
                <a:gd name="connsiteY2" fmla="*/ 2792368 h 3494141"/>
                <a:gd name="connsiteX3" fmla="*/ 2171259 w 2183622"/>
                <a:gd name="connsiteY3" fmla="*/ 1436887 h 3494141"/>
                <a:gd name="connsiteX4" fmla="*/ 746260 w 2183622"/>
                <a:gd name="connsiteY4" fmla="*/ 0 h 3494141"/>
                <a:gd name="connsiteX5" fmla="*/ 126174 w 2183622"/>
                <a:gd name="connsiteY5" fmla="*/ 1424961 h 3494141"/>
                <a:gd name="connsiteX6" fmla="*/ 398771 w 2183622"/>
                <a:gd name="connsiteY6" fmla="*/ 2798330 h 3494141"/>
                <a:gd name="connsiteX7" fmla="*/ 148353 w 2183622"/>
                <a:gd name="connsiteY7" fmla="*/ 3156062 h 3494141"/>
                <a:gd name="connsiteX8" fmla="*/ 126177 w 2183622"/>
                <a:gd name="connsiteY8" fmla="*/ 3493839 h 3494141"/>
                <a:gd name="connsiteX9" fmla="*/ 875760 w 2183622"/>
                <a:gd name="connsiteY9" fmla="*/ 2887763 h 3494141"/>
                <a:gd name="connsiteX10" fmla="*/ 1592914 w 2183622"/>
                <a:gd name="connsiteY10" fmla="*/ 3303050 h 3494141"/>
                <a:gd name="connsiteX0" fmla="*/ 1606141 w 2196849"/>
                <a:gd name="connsiteY0" fmla="*/ 3303050 h 3512538"/>
                <a:gd name="connsiteX1" fmla="*/ 1640241 w 2196849"/>
                <a:gd name="connsiteY1" fmla="*/ 3084515 h 3512538"/>
                <a:gd name="connsiteX2" fmla="*/ 1461372 w 2196849"/>
                <a:gd name="connsiteY2" fmla="*/ 2792368 h 3512538"/>
                <a:gd name="connsiteX3" fmla="*/ 2184486 w 2196849"/>
                <a:gd name="connsiteY3" fmla="*/ 1436887 h 3512538"/>
                <a:gd name="connsiteX4" fmla="*/ 759487 w 2196849"/>
                <a:gd name="connsiteY4" fmla="*/ 0 h 3512538"/>
                <a:gd name="connsiteX5" fmla="*/ 139401 w 2196849"/>
                <a:gd name="connsiteY5" fmla="*/ 1424961 h 3512538"/>
                <a:gd name="connsiteX6" fmla="*/ 411998 w 2196849"/>
                <a:gd name="connsiteY6" fmla="*/ 2798330 h 3512538"/>
                <a:gd name="connsiteX7" fmla="*/ 161580 w 2196849"/>
                <a:gd name="connsiteY7" fmla="*/ 3156062 h 3512538"/>
                <a:gd name="connsiteX8" fmla="*/ 139404 w 2196849"/>
                <a:gd name="connsiteY8" fmla="*/ 3493839 h 3512538"/>
                <a:gd name="connsiteX9" fmla="*/ 888987 w 2196849"/>
                <a:gd name="connsiteY9" fmla="*/ 2887763 h 3512538"/>
                <a:gd name="connsiteX10" fmla="*/ 1606141 w 2196849"/>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29038 w 2064307"/>
                <a:gd name="connsiteY7" fmla="*/ 3156062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659247 w 2249955"/>
                <a:gd name="connsiteY0" fmla="*/ 3303050 h 3512538"/>
                <a:gd name="connsiteX1" fmla="*/ 1693347 w 2249955"/>
                <a:gd name="connsiteY1" fmla="*/ 3084515 h 3512538"/>
                <a:gd name="connsiteX2" fmla="*/ 1514478 w 2249955"/>
                <a:gd name="connsiteY2" fmla="*/ 2792368 h 3512538"/>
                <a:gd name="connsiteX3" fmla="*/ 2237592 w 2249955"/>
                <a:gd name="connsiteY3" fmla="*/ 1436887 h 3512538"/>
                <a:gd name="connsiteX4" fmla="*/ 812593 w 2249955"/>
                <a:gd name="connsiteY4" fmla="*/ 0 h 3512538"/>
                <a:gd name="connsiteX5" fmla="*/ 192507 w 2249955"/>
                <a:gd name="connsiteY5" fmla="*/ 1424961 h 3512538"/>
                <a:gd name="connsiteX6" fmla="*/ 465104 w 2249955"/>
                <a:gd name="connsiteY6" fmla="*/ 2798330 h 3512538"/>
                <a:gd name="connsiteX7" fmla="*/ 41 w 2249955"/>
                <a:gd name="connsiteY7" fmla="*/ 2762558 h 3512538"/>
                <a:gd name="connsiteX8" fmla="*/ 192510 w 2249955"/>
                <a:gd name="connsiteY8" fmla="*/ 3493839 h 3512538"/>
                <a:gd name="connsiteX9" fmla="*/ 942093 w 2249955"/>
                <a:gd name="connsiteY9" fmla="*/ 2887763 h 3512538"/>
                <a:gd name="connsiteX10" fmla="*/ 1659247 w 2249955"/>
                <a:gd name="connsiteY10" fmla="*/ 3303050 h 3512538"/>
                <a:gd name="connsiteX0" fmla="*/ 1659256 w 2249964"/>
                <a:gd name="connsiteY0" fmla="*/ 3303050 h 3512538"/>
                <a:gd name="connsiteX1" fmla="*/ 1693356 w 2249964"/>
                <a:gd name="connsiteY1" fmla="*/ 3084515 h 3512538"/>
                <a:gd name="connsiteX2" fmla="*/ 1514487 w 2249964"/>
                <a:gd name="connsiteY2" fmla="*/ 2792368 h 3512538"/>
                <a:gd name="connsiteX3" fmla="*/ 2237601 w 2249964"/>
                <a:gd name="connsiteY3" fmla="*/ 1436887 h 3512538"/>
                <a:gd name="connsiteX4" fmla="*/ 812602 w 2249964"/>
                <a:gd name="connsiteY4" fmla="*/ 0 h 3512538"/>
                <a:gd name="connsiteX5" fmla="*/ 192516 w 2249964"/>
                <a:gd name="connsiteY5" fmla="*/ 1424961 h 3512538"/>
                <a:gd name="connsiteX6" fmla="*/ 465113 w 2249964"/>
                <a:gd name="connsiteY6" fmla="*/ 2798330 h 3512538"/>
                <a:gd name="connsiteX7" fmla="*/ 50 w 2249964"/>
                <a:gd name="connsiteY7" fmla="*/ 2762558 h 3512538"/>
                <a:gd name="connsiteX8" fmla="*/ 192519 w 2249964"/>
                <a:gd name="connsiteY8" fmla="*/ 3493839 h 3512538"/>
                <a:gd name="connsiteX9" fmla="*/ 942102 w 2249964"/>
                <a:gd name="connsiteY9" fmla="*/ 2887763 h 3512538"/>
                <a:gd name="connsiteX10" fmla="*/ 1659256 w 2249964"/>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17112 w 2064307"/>
                <a:gd name="connsiteY7" fmla="*/ 2953347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539441 w 2130149"/>
                <a:gd name="connsiteY0" fmla="*/ 3303050 h 3512538"/>
                <a:gd name="connsiteX1" fmla="*/ 1573541 w 2130149"/>
                <a:gd name="connsiteY1" fmla="*/ 3084515 h 3512538"/>
                <a:gd name="connsiteX2" fmla="*/ 1394672 w 2130149"/>
                <a:gd name="connsiteY2" fmla="*/ 2792368 h 3512538"/>
                <a:gd name="connsiteX3" fmla="*/ 2117786 w 2130149"/>
                <a:gd name="connsiteY3" fmla="*/ 1436887 h 3512538"/>
                <a:gd name="connsiteX4" fmla="*/ 692787 w 2130149"/>
                <a:gd name="connsiteY4" fmla="*/ 0 h 3512538"/>
                <a:gd name="connsiteX5" fmla="*/ 72701 w 2130149"/>
                <a:gd name="connsiteY5" fmla="*/ 1424961 h 3512538"/>
                <a:gd name="connsiteX6" fmla="*/ 345298 w 2130149"/>
                <a:gd name="connsiteY6" fmla="*/ 2798330 h 3512538"/>
                <a:gd name="connsiteX7" fmla="*/ 82954 w 2130149"/>
                <a:gd name="connsiteY7" fmla="*/ 2953347 h 3512538"/>
                <a:gd name="connsiteX8" fmla="*/ 23333 w 2130149"/>
                <a:gd name="connsiteY8" fmla="*/ 3078552 h 3512538"/>
                <a:gd name="connsiteX9" fmla="*/ 72704 w 2130149"/>
                <a:gd name="connsiteY9" fmla="*/ 3493839 h 3512538"/>
                <a:gd name="connsiteX10" fmla="*/ 822287 w 2130149"/>
                <a:gd name="connsiteY10" fmla="*/ 2887763 h 3512538"/>
                <a:gd name="connsiteX11" fmla="*/ 1539441 w 2130149"/>
                <a:gd name="connsiteY11" fmla="*/ 3303050 h 3512538"/>
                <a:gd name="connsiteX0" fmla="*/ 1539441 w 2130149"/>
                <a:gd name="connsiteY0" fmla="*/ 3303050 h 3512538"/>
                <a:gd name="connsiteX1" fmla="*/ 1573541 w 2130149"/>
                <a:gd name="connsiteY1" fmla="*/ 3084515 h 3512538"/>
                <a:gd name="connsiteX2" fmla="*/ 1394672 w 2130149"/>
                <a:gd name="connsiteY2" fmla="*/ 2792368 h 3512538"/>
                <a:gd name="connsiteX3" fmla="*/ 2117786 w 2130149"/>
                <a:gd name="connsiteY3" fmla="*/ 1436887 h 3512538"/>
                <a:gd name="connsiteX4" fmla="*/ 692787 w 2130149"/>
                <a:gd name="connsiteY4" fmla="*/ 0 h 3512538"/>
                <a:gd name="connsiteX5" fmla="*/ 72701 w 2130149"/>
                <a:gd name="connsiteY5" fmla="*/ 1424961 h 3512538"/>
                <a:gd name="connsiteX6" fmla="*/ 345298 w 2130149"/>
                <a:gd name="connsiteY6" fmla="*/ 2798330 h 3512538"/>
                <a:gd name="connsiteX7" fmla="*/ 23333 w 2130149"/>
                <a:gd name="connsiteY7" fmla="*/ 3078552 h 3512538"/>
                <a:gd name="connsiteX8" fmla="*/ 72704 w 2130149"/>
                <a:gd name="connsiteY8" fmla="*/ 3493839 h 3512538"/>
                <a:gd name="connsiteX9" fmla="*/ 822287 w 2130149"/>
                <a:gd name="connsiteY9" fmla="*/ 2887763 h 3512538"/>
                <a:gd name="connsiteX10" fmla="*/ 1539441 w 2130149"/>
                <a:gd name="connsiteY10" fmla="*/ 3303050 h 3512538"/>
                <a:gd name="connsiteX0" fmla="*/ 1524843 w 2115551"/>
                <a:gd name="connsiteY0" fmla="*/ 3303050 h 3512538"/>
                <a:gd name="connsiteX1" fmla="*/ 1558943 w 2115551"/>
                <a:gd name="connsiteY1" fmla="*/ 3084515 h 3512538"/>
                <a:gd name="connsiteX2" fmla="*/ 1380074 w 2115551"/>
                <a:gd name="connsiteY2" fmla="*/ 2792368 h 3512538"/>
                <a:gd name="connsiteX3" fmla="*/ 2103188 w 2115551"/>
                <a:gd name="connsiteY3" fmla="*/ 1436887 h 3512538"/>
                <a:gd name="connsiteX4" fmla="*/ 678189 w 2115551"/>
                <a:gd name="connsiteY4" fmla="*/ 0 h 3512538"/>
                <a:gd name="connsiteX5" fmla="*/ 58103 w 2115551"/>
                <a:gd name="connsiteY5" fmla="*/ 1424961 h 3512538"/>
                <a:gd name="connsiteX6" fmla="*/ 330700 w 2115551"/>
                <a:gd name="connsiteY6" fmla="*/ 2798330 h 3512538"/>
                <a:gd name="connsiteX7" fmla="*/ 50471 w 2115551"/>
                <a:gd name="connsiteY7" fmla="*/ 3036817 h 3512538"/>
                <a:gd name="connsiteX8" fmla="*/ 58106 w 2115551"/>
                <a:gd name="connsiteY8" fmla="*/ 3493839 h 3512538"/>
                <a:gd name="connsiteX9" fmla="*/ 807689 w 2115551"/>
                <a:gd name="connsiteY9" fmla="*/ 2887763 h 3512538"/>
                <a:gd name="connsiteX10" fmla="*/ 1524843 w 2115551"/>
                <a:gd name="connsiteY10" fmla="*/ 3303050 h 3512538"/>
                <a:gd name="connsiteX0" fmla="*/ 1524843 w 2115551"/>
                <a:gd name="connsiteY0" fmla="*/ 3303050 h 3496564"/>
                <a:gd name="connsiteX1" fmla="*/ 1558943 w 2115551"/>
                <a:gd name="connsiteY1" fmla="*/ 3084515 h 3496564"/>
                <a:gd name="connsiteX2" fmla="*/ 1380074 w 2115551"/>
                <a:gd name="connsiteY2" fmla="*/ 2792368 h 3496564"/>
                <a:gd name="connsiteX3" fmla="*/ 2103188 w 2115551"/>
                <a:gd name="connsiteY3" fmla="*/ 1436887 h 3496564"/>
                <a:gd name="connsiteX4" fmla="*/ 678189 w 2115551"/>
                <a:gd name="connsiteY4" fmla="*/ 0 h 3496564"/>
                <a:gd name="connsiteX5" fmla="*/ 58103 w 2115551"/>
                <a:gd name="connsiteY5" fmla="*/ 1424961 h 3496564"/>
                <a:gd name="connsiteX6" fmla="*/ 330700 w 2115551"/>
                <a:gd name="connsiteY6" fmla="*/ 2798330 h 3496564"/>
                <a:gd name="connsiteX7" fmla="*/ 50471 w 2115551"/>
                <a:gd name="connsiteY7" fmla="*/ 3036817 h 3496564"/>
                <a:gd name="connsiteX8" fmla="*/ 58106 w 2115551"/>
                <a:gd name="connsiteY8" fmla="*/ 3493839 h 3496564"/>
                <a:gd name="connsiteX9" fmla="*/ 807689 w 2115551"/>
                <a:gd name="connsiteY9" fmla="*/ 2887763 h 3496564"/>
                <a:gd name="connsiteX10" fmla="*/ 1524843 w 2115551"/>
                <a:gd name="connsiteY10" fmla="*/ 3303050 h 3496564"/>
                <a:gd name="connsiteX0" fmla="*/ 1316161 w 2115551"/>
                <a:gd name="connsiteY0" fmla="*/ 3678667 h 3680405"/>
                <a:gd name="connsiteX1" fmla="*/ 1558943 w 2115551"/>
                <a:gd name="connsiteY1" fmla="*/ 3084515 h 3680405"/>
                <a:gd name="connsiteX2" fmla="*/ 1380074 w 2115551"/>
                <a:gd name="connsiteY2" fmla="*/ 2792368 h 3680405"/>
                <a:gd name="connsiteX3" fmla="*/ 2103188 w 2115551"/>
                <a:gd name="connsiteY3" fmla="*/ 1436887 h 3680405"/>
                <a:gd name="connsiteX4" fmla="*/ 678189 w 2115551"/>
                <a:gd name="connsiteY4" fmla="*/ 0 h 3680405"/>
                <a:gd name="connsiteX5" fmla="*/ 58103 w 2115551"/>
                <a:gd name="connsiteY5" fmla="*/ 1424961 h 3680405"/>
                <a:gd name="connsiteX6" fmla="*/ 330700 w 2115551"/>
                <a:gd name="connsiteY6" fmla="*/ 2798330 h 3680405"/>
                <a:gd name="connsiteX7" fmla="*/ 50471 w 2115551"/>
                <a:gd name="connsiteY7" fmla="*/ 3036817 h 3680405"/>
                <a:gd name="connsiteX8" fmla="*/ 58106 w 2115551"/>
                <a:gd name="connsiteY8" fmla="*/ 3493839 h 3680405"/>
                <a:gd name="connsiteX9" fmla="*/ 807689 w 2115551"/>
                <a:gd name="connsiteY9" fmla="*/ 2887763 h 3680405"/>
                <a:gd name="connsiteX10" fmla="*/ 1316161 w 2115551"/>
                <a:gd name="connsiteY10" fmla="*/ 3678667 h 3680405"/>
                <a:gd name="connsiteX0" fmla="*/ 1316161 w 2115551"/>
                <a:gd name="connsiteY0" fmla="*/ 3678667 h 3678667"/>
                <a:gd name="connsiteX1" fmla="*/ 1558943 w 2115551"/>
                <a:gd name="connsiteY1" fmla="*/ 3084515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000"/>
                <a:gd name="connsiteY0" fmla="*/ 4006587 h 4006587"/>
                <a:gd name="connsiteX1" fmla="*/ 1302563 w 2115000"/>
                <a:gd name="connsiteY1" fmla="*/ 3579376 h 4006587"/>
                <a:gd name="connsiteX2" fmla="*/ 1380074 w 2115000"/>
                <a:gd name="connsiteY2" fmla="*/ 3120288 h 4006587"/>
                <a:gd name="connsiteX3" fmla="*/ 2103188 w 2115000"/>
                <a:gd name="connsiteY3" fmla="*/ 1764807 h 4006587"/>
                <a:gd name="connsiteX4" fmla="*/ 696076 w 2115000"/>
                <a:gd name="connsiteY4" fmla="*/ 0 h 4006587"/>
                <a:gd name="connsiteX5" fmla="*/ 58103 w 2115000"/>
                <a:gd name="connsiteY5" fmla="*/ 1752881 h 4006587"/>
                <a:gd name="connsiteX6" fmla="*/ 330700 w 2115000"/>
                <a:gd name="connsiteY6" fmla="*/ 3126250 h 4006587"/>
                <a:gd name="connsiteX7" fmla="*/ 50471 w 2115000"/>
                <a:gd name="connsiteY7" fmla="*/ 3364737 h 4006587"/>
                <a:gd name="connsiteX8" fmla="*/ 58106 w 2115000"/>
                <a:gd name="connsiteY8" fmla="*/ 3821759 h 4006587"/>
                <a:gd name="connsiteX9" fmla="*/ 807689 w 2115000"/>
                <a:gd name="connsiteY9" fmla="*/ 3215683 h 4006587"/>
                <a:gd name="connsiteX10" fmla="*/ 1316161 w 2115000"/>
                <a:gd name="connsiteY10" fmla="*/ 4006587 h 4006587"/>
                <a:gd name="connsiteX0" fmla="*/ 1335733 w 2134572"/>
                <a:gd name="connsiteY0" fmla="*/ 4006587 h 4006587"/>
                <a:gd name="connsiteX1" fmla="*/ 1322135 w 2134572"/>
                <a:gd name="connsiteY1" fmla="*/ 3579376 h 4006587"/>
                <a:gd name="connsiteX2" fmla="*/ 1399646 w 2134572"/>
                <a:gd name="connsiteY2" fmla="*/ 3120288 h 4006587"/>
                <a:gd name="connsiteX3" fmla="*/ 2122760 w 2134572"/>
                <a:gd name="connsiteY3" fmla="*/ 1764807 h 4006587"/>
                <a:gd name="connsiteX4" fmla="*/ 715648 w 2134572"/>
                <a:gd name="connsiteY4" fmla="*/ 0 h 4006587"/>
                <a:gd name="connsiteX5" fmla="*/ 6127 w 2134572"/>
                <a:gd name="connsiteY5" fmla="*/ 1401112 h 4006587"/>
                <a:gd name="connsiteX6" fmla="*/ 350272 w 2134572"/>
                <a:gd name="connsiteY6" fmla="*/ 3126250 h 4006587"/>
                <a:gd name="connsiteX7" fmla="*/ 70043 w 2134572"/>
                <a:gd name="connsiteY7" fmla="*/ 3364737 h 4006587"/>
                <a:gd name="connsiteX8" fmla="*/ 77678 w 2134572"/>
                <a:gd name="connsiteY8" fmla="*/ 3821759 h 4006587"/>
                <a:gd name="connsiteX9" fmla="*/ 827261 w 2134572"/>
                <a:gd name="connsiteY9" fmla="*/ 3215683 h 4006587"/>
                <a:gd name="connsiteX10" fmla="*/ 1335733 w 2134572"/>
                <a:gd name="connsiteY10" fmla="*/ 4006587 h 4006587"/>
                <a:gd name="connsiteX0" fmla="*/ 1329610 w 2128449"/>
                <a:gd name="connsiteY0" fmla="*/ 4006587 h 4006587"/>
                <a:gd name="connsiteX1" fmla="*/ 1316012 w 2128449"/>
                <a:gd name="connsiteY1" fmla="*/ 3579376 h 4006587"/>
                <a:gd name="connsiteX2" fmla="*/ 1393523 w 2128449"/>
                <a:gd name="connsiteY2" fmla="*/ 3120288 h 4006587"/>
                <a:gd name="connsiteX3" fmla="*/ 2116637 w 2128449"/>
                <a:gd name="connsiteY3" fmla="*/ 1764807 h 4006587"/>
                <a:gd name="connsiteX4" fmla="*/ 709525 w 2128449"/>
                <a:gd name="connsiteY4" fmla="*/ 0 h 4006587"/>
                <a:gd name="connsiteX5" fmla="*/ 4 w 2128449"/>
                <a:gd name="connsiteY5" fmla="*/ 1401112 h 4006587"/>
                <a:gd name="connsiteX6" fmla="*/ 344149 w 2128449"/>
                <a:gd name="connsiteY6" fmla="*/ 3126250 h 4006587"/>
                <a:gd name="connsiteX7" fmla="*/ 63920 w 2128449"/>
                <a:gd name="connsiteY7" fmla="*/ 3364737 h 4006587"/>
                <a:gd name="connsiteX8" fmla="*/ 71555 w 2128449"/>
                <a:gd name="connsiteY8" fmla="*/ 3821759 h 4006587"/>
                <a:gd name="connsiteX9" fmla="*/ 821138 w 2128449"/>
                <a:gd name="connsiteY9" fmla="*/ 3215683 h 4006587"/>
                <a:gd name="connsiteX10" fmla="*/ 1329610 w 2128449"/>
                <a:gd name="connsiteY10" fmla="*/ 4006587 h 4006587"/>
                <a:gd name="connsiteX0" fmla="*/ 1329610 w 2128449"/>
                <a:gd name="connsiteY0" fmla="*/ 4006587 h 4006587"/>
                <a:gd name="connsiteX1" fmla="*/ 1316012 w 2128449"/>
                <a:gd name="connsiteY1" fmla="*/ 3579376 h 4006587"/>
                <a:gd name="connsiteX2" fmla="*/ 1393523 w 2128449"/>
                <a:gd name="connsiteY2" fmla="*/ 3120288 h 4006587"/>
                <a:gd name="connsiteX3" fmla="*/ 2116637 w 2128449"/>
                <a:gd name="connsiteY3" fmla="*/ 1764807 h 4006587"/>
                <a:gd name="connsiteX4" fmla="*/ 709525 w 2128449"/>
                <a:gd name="connsiteY4" fmla="*/ 0 h 4006587"/>
                <a:gd name="connsiteX5" fmla="*/ 4 w 2128449"/>
                <a:gd name="connsiteY5" fmla="*/ 1401112 h 4006587"/>
                <a:gd name="connsiteX6" fmla="*/ 344149 w 2128449"/>
                <a:gd name="connsiteY6" fmla="*/ 3126250 h 4006587"/>
                <a:gd name="connsiteX7" fmla="*/ 63920 w 2128449"/>
                <a:gd name="connsiteY7" fmla="*/ 3364737 h 4006587"/>
                <a:gd name="connsiteX8" fmla="*/ 71555 w 2128449"/>
                <a:gd name="connsiteY8" fmla="*/ 3821759 h 4006587"/>
                <a:gd name="connsiteX9" fmla="*/ 821138 w 2128449"/>
                <a:gd name="connsiteY9" fmla="*/ 3215683 h 4006587"/>
                <a:gd name="connsiteX10" fmla="*/ 1329610 w 2128449"/>
                <a:gd name="connsiteY10" fmla="*/ 4006587 h 4006587"/>
                <a:gd name="connsiteX0" fmla="*/ 1329610 w 2222627"/>
                <a:gd name="connsiteY0" fmla="*/ 4006587 h 4006587"/>
                <a:gd name="connsiteX1" fmla="*/ 1316012 w 2222627"/>
                <a:gd name="connsiteY1" fmla="*/ 3579376 h 4006587"/>
                <a:gd name="connsiteX2" fmla="*/ 1393523 w 2222627"/>
                <a:gd name="connsiteY2" fmla="*/ 3120288 h 4006587"/>
                <a:gd name="connsiteX3" fmla="*/ 2212035 w 2222627"/>
                <a:gd name="connsiteY3" fmla="*/ 1401114 h 4006587"/>
                <a:gd name="connsiteX4" fmla="*/ 709525 w 2222627"/>
                <a:gd name="connsiteY4" fmla="*/ 0 h 4006587"/>
                <a:gd name="connsiteX5" fmla="*/ 4 w 2222627"/>
                <a:gd name="connsiteY5" fmla="*/ 1401112 h 4006587"/>
                <a:gd name="connsiteX6" fmla="*/ 344149 w 2222627"/>
                <a:gd name="connsiteY6" fmla="*/ 3126250 h 4006587"/>
                <a:gd name="connsiteX7" fmla="*/ 63920 w 2222627"/>
                <a:gd name="connsiteY7" fmla="*/ 3364737 h 4006587"/>
                <a:gd name="connsiteX8" fmla="*/ 71555 w 2222627"/>
                <a:gd name="connsiteY8" fmla="*/ 3821759 h 4006587"/>
                <a:gd name="connsiteX9" fmla="*/ 821138 w 2222627"/>
                <a:gd name="connsiteY9" fmla="*/ 3215683 h 4006587"/>
                <a:gd name="connsiteX10" fmla="*/ 1329610 w 2222627"/>
                <a:gd name="connsiteY10" fmla="*/ 4006587 h 4006587"/>
                <a:gd name="connsiteX0" fmla="*/ 1329610 w 2212053"/>
                <a:gd name="connsiteY0" fmla="*/ 4006587 h 4006587"/>
                <a:gd name="connsiteX1" fmla="*/ 1316012 w 2212053"/>
                <a:gd name="connsiteY1" fmla="*/ 3579376 h 4006587"/>
                <a:gd name="connsiteX2" fmla="*/ 1393523 w 2212053"/>
                <a:gd name="connsiteY2" fmla="*/ 3120288 h 4006587"/>
                <a:gd name="connsiteX3" fmla="*/ 2212035 w 2212053"/>
                <a:gd name="connsiteY3" fmla="*/ 1401114 h 4006587"/>
                <a:gd name="connsiteX4" fmla="*/ 709525 w 2212053"/>
                <a:gd name="connsiteY4" fmla="*/ 0 h 4006587"/>
                <a:gd name="connsiteX5" fmla="*/ 4 w 2212053"/>
                <a:gd name="connsiteY5" fmla="*/ 1401112 h 4006587"/>
                <a:gd name="connsiteX6" fmla="*/ 344149 w 2212053"/>
                <a:gd name="connsiteY6" fmla="*/ 3126250 h 4006587"/>
                <a:gd name="connsiteX7" fmla="*/ 63920 w 2212053"/>
                <a:gd name="connsiteY7" fmla="*/ 3364737 h 4006587"/>
                <a:gd name="connsiteX8" fmla="*/ 71555 w 2212053"/>
                <a:gd name="connsiteY8" fmla="*/ 3821759 h 4006587"/>
                <a:gd name="connsiteX9" fmla="*/ 821138 w 2212053"/>
                <a:gd name="connsiteY9" fmla="*/ 3215683 h 4006587"/>
                <a:gd name="connsiteX10" fmla="*/ 1329610 w 2212053"/>
                <a:gd name="connsiteY10" fmla="*/ 4006587 h 4006587"/>
                <a:gd name="connsiteX0" fmla="*/ 1329610 w 2212035"/>
                <a:gd name="connsiteY0" fmla="*/ 4006587 h 4006587"/>
                <a:gd name="connsiteX1" fmla="*/ 1316012 w 2212035"/>
                <a:gd name="connsiteY1" fmla="*/ 3579376 h 4006587"/>
                <a:gd name="connsiteX2" fmla="*/ 1393523 w 2212035"/>
                <a:gd name="connsiteY2" fmla="*/ 3120288 h 4006587"/>
                <a:gd name="connsiteX3" fmla="*/ 2212035 w 2212035"/>
                <a:gd name="connsiteY3" fmla="*/ 1401114 h 4006587"/>
                <a:gd name="connsiteX4" fmla="*/ 709525 w 2212035"/>
                <a:gd name="connsiteY4" fmla="*/ 0 h 4006587"/>
                <a:gd name="connsiteX5" fmla="*/ 4 w 2212035"/>
                <a:gd name="connsiteY5" fmla="*/ 1401112 h 4006587"/>
                <a:gd name="connsiteX6" fmla="*/ 344149 w 2212035"/>
                <a:gd name="connsiteY6" fmla="*/ 3126250 h 4006587"/>
                <a:gd name="connsiteX7" fmla="*/ 63920 w 2212035"/>
                <a:gd name="connsiteY7" fmla="*/ 3364737 h 4006587"/>
                <a:gd name="connsiteX8" fmla="*/ 71555 w 2212035"/>
                <a:gd name="connsiteY8" fmla="*/ 3821759 h 4006587"/>
                <a:gd name="connsiteX9" fmla="*/ 821138 w 2212035"/>
                <a:gd name="connsiteY9" fmla="*/ 3215683 h 4006587"/>
                <a:gd name="connsiteX10" fmla="*/ 1329610 w 2212035"/>
                <a:gd name="connsiteY10" fmla="*/ 4006587 h 4006587"/>
                <a:gd name="connsiteX0" fmla="*/ 1347496 w 2229921"/>
                <a:gd name="connsiteY0" fmla="*/ 4006587 h 4006587"/>
                <a:gd name="connsiteX1" fmla="*/ 1333898 w 2229921"/>
                <a:gd name="connsiteY1" fmla="*/ 3579376 h 4006587"/>
                <a:gd name="connsiteX2" fmla="*/ 1411409 w 2229921"/>
                <a:gd name="connsiteY2" fmla="*/ 3120288 h 4006587"/>
                <a:gd name="connsiteX3" fmla="*/ 2229921 w 2229921"/>
                <a:gd name="connsiteY3" fmla="*/ 1401114 h 4006587"/>
                <a:gd name="connsiteX4" fmla="*/ 727411 w 2229921"/>
                <a:gd name="connsiteY4" fmla="*/ 0 h 4006587"/>
                <a:gd name="connsiteX5" fmla="*/ 3 w 2229921"/>
                <a:gd name="connsiteY5" fmla="*/ 1377263 h 4006587"/>
                <a:gd name="connsiteX6" fmla="*/ 362035 w 2229921"/>
                <a:gd name="connsiteY6" fmla="*/ 3126250 h 4006587"/>
                <a:gd name="connsiteX7" fmla="*/ 81806 w 2229921"/>
                <a:gd name="connsiteY7" fmla="*/ 3364737 h 4006587"/>
                <a:gd name="connsiteX8" fmla="*/ 89441 w 2229921"/>
                <a:gd name="connsiteY8" fmla="*/ 3821759 h 4006587"/>
                <a:gd name="connsiteX9" fmla="*/ 839024 w 2229921"/>
                <a:gd name="connsiteY9" fmla="*/ 3215683 h 4006587"/>
                <a:gd name="connsiteX10" fmla="*/ 1347496 w 2229921"/>
                <a:gd name="connsiteY10" fmla="*/ 4006587 h 4006587"/>
                <a:gd name="connsiteX0" fmla="*/ 1347496 w 2229921"/>
                <a:gd name="connsiteY0" fmla="*/ 4006587 h 4006587"/>
                <a:gd name="connsiteX1" fmla="*/ 1333898 w 2229921"/>
                <a:gd name="connsiteY1" fmla="*/ 3579376 h 4006587"/>
                <a:gd name="connsiteX2" fmla="*/ 1411409 w 2229921"/>
                <a:gd name="connsiteY2" fmla="*/ 3120288 h 4006587"/>
                <a:gd name="connsiteX3" fmla="*/ 2229921 w 2229921"/>
                <a:gd name="connsiteY3" fmla="*/ 1401114 h 4006587"/>
                <a:gd name="connsiteX4" fmla="*/ 727411 w 2229921"/>
                <a:gd name="connsiteY4" fmla="*/ 0 h 4006587"/>
                <a:gd name="connsiteX5" fmla="*/ 3 w 2229921"/>
                <a:gd name="connsiteY5" fmla="*/ 1377263 h 4006587"/>
                <a:gd name="connsiteX6" fmla="*/ 362035 w 2229921"/>
                <a:gd name="connsiteY6" fmla="*/ 3126250 h 4006587"/>
                <a:gd name="connsiteX7" fmla="*/ 81806 w 2229921"/>
                <a:gd name="connsiteY7" fmla="*/ 3364737 h 4006587"/>
                <a:gd name="connsiteX8" fmla="*/ 89441 w 2229921"/>
                <a:gd name="connsiteY8" fmla="*/ 3821759 h 4006587"/>
                <a:gd name="connsiteX9" fmla="*/ 839024 w 2229921"/>
                <a:gd name="connsiteY9" fmla="*/ 3215683 h 4006587"/>
                <a:gd name="connsiteX10" fmla="*/ 1347496 w 2229921"/>
                <a:gd name="connsiteY10" fmla="*/ 4006587 h 4006587"/>
                <a:gd name="connsiteX0" fmla="*/ 1352717 w 2246403"/>
                <a:gd name="connsiteY0" fmla="*/ 4006587 h 4006587"/>
                <a:gd name="connsiteX1" fmla="*/ 1339119 w 2246403"/>
                <a:gd name="connsiteY1" fmla="*/ 3579376 h 4006587"/>
                <a:gd name="connsiteX2" fmla="*/ 1416630 w 2246403"/>
                <a:gd name="connsiteY2" fmla="*/ 3120288 h 4006587"/>
                <a:gd name="connsiteX3" fmla="*/ 2235142 w 2246403"/>
                <a:gd name="connsiteY3" fmla="*/ 1401114 h 4006587"/>
                <a:gd name="connsiteX4" fmla="*/ 708783 w 2246403"/>
                <a:gd name="connsiteY4" fmla="*/ 0 h 4006587"/>
                <a:gd name="connsiteX5" fmla="*/ 5224 w 2246403"/>
                <a:gd name="connsiteY5" fmla="*/ 1377263 h 4006587"/>
                <a:gd name="connsiteX6" fmla="*/ 367256 w 2246403"/>
                <a:gd name="connsiteY6" fmla="*/ 3126250 h 4006587"/>
                <a:gd name="connsiteX7" fmla="*/ 87027 w 2246403"/>
                <a:gd name="connsiteY7" fmla="*/ 3364737 h 4006587"/>
                <a:gd name="connsiteX8" fmla="*/ 94662 w 2246403"/>
                <a:gd name="connsiteY8" fmla="*/ 3821759 h 4006587"/>
                <a:gd name="connsiteX9" fmla="*/ 844245 w 2246403"/>
                <a:gd name="connsiteY9" fmla="*/ 3215683 h 4006587"/>
                <a:gd name="connsiteX10" fmla="*/ 1352717 w 2246403"/>
                <a:gd name="connsiteY10" fmla="*/ 4006587 h 4006587"/>
                <a:gd name="connsiteX0" fmla="*/ 1352717 w 2246403"/>
                <a:gd name="connsiteY0" fmla="*/ 4006587 h 4006587"/>
                <a:gd name="connsiteX1" fmla="*/ 1339119 w 2246403"/>
                <a:gd name="connsiteY1" fmla="*/ 3579376 h 4006587"/>
                <a:gd name="connsiteX2" fmla="*/ 1416630 w 2246403"/>
                <a:gd name="connsiteY2" fmla="*/ 3120288 h 4006587"/>
                <a:gd name="connsiteX3" fmla="*/ 2235142 w 2246403"/>
                <a:gd name="connsiteY3" fmla="*/ 1401114 h 4006587"/>
                <a:gd name="connsiteX4" fmla="*/ 708783 w 2246403"/>
                <a:gd name="connsiteY4" fmla="*/ 0 h 4006587"/>
                <a:gd name="connsiteX5" fmla="*/ 5224 w 2246403"/>
                <a:gd name="connsiteY5" fmla="*/ 1377263 h 4006587"/>
                <a:gd name="connsiteX6" fmla="*/ 367256 w 2246403"/>
                <a:gd name="connsiteY6" fmla="*/ 3126250 h 4006587"/>
                <a:gd name="connsiteX7" fmla="*/ 87027 w 2246403"/>
                <a:gd name="connsiteY7" fmla="*/ 3364737 h 4006587"/>
                <a:gd name="connsiteX8" fmla="*/ 94662 w 2246403"/>
                <a:gd name="connsiteY8" fmla="*/ 3821759 h 4006587"/>
                <a:gd name="connsiteX9" fmla="*/ 844245 w 2246403"/>
                <a:gd name="connsiteY9" fmla="*/ 3215683 h 4006587"/>
                <a:gd name="connsiteX10" fmla="*/ 1352717 w 2246403"/>
                <a:gd name="connsiteY10" fmla="*/ 4006587 h 4006587"/>
                <a:gd name="connsiteX0" fmla="*/ 1347515 w 2241201"/>
                <a:gd name="connsiteY0" fmla="*/ 4006587 h 4006587"/>
                <a:gd name="connsiteX1" fmla="*/ 1333917 w 2241201"/>
                <a:gd name="connsiteY1" fmla="*/ 3579376 h 4006587"/>
                <a:gd name="connsiteX2" fmla="*/ 1411428 w 2241201"/>
                <a:gd name="connsiteY2" fmla="*/ 3120288 h 4006587"/>
                <a:gd name="connsiteX3" fmla="*/ 2229940 w 2241201"/>
                <a:gd name="connsiteY3" fmla="*/ 1401114 h 4006587"/>
                <a:gd name="connsiteX4" fmla="*/ 703581 w 2241201"/>
                <a:gd name="connsiteY4" fmla="*/ 0 h 4006587"/>
                <a:gd name="connsiteX5" fmla="*/ 22 w 2241201"/>
                <a:gd name="connsiteY5" fmla="*/ 1377263 h 4006587"/>
                <a:gd name="connsiteX6" fmla="*/ 362054 w 2241201"/>
                <a:gd name="connsiteY6" fmla="*/ 3126250 h 4006587"/>
                <a:gd name="connsiteX7" fmla="*/ 81825 w 2241201"/>
                <a:gd name="connsiteY7" fmla="*/ 3364737 h 4006587"/>
                <a:gd name="connsiteX8" fmla="*/ 89460 w 2241201"/>
                <a:gd name="connsiteY8" fmla="*/ 3821759 h 4006587"/>
                <a:gd name="connsiteX9" fmla="*/ 839043 w 2241201"/>
                <a:gd name="connsiteY9" fmla="*/ 3215683 h 4006587"/>
                <a:gd name="connsiteX10" fmla="*/ 1347515 w 2241201"/>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83670 w 2243046"/>
                <a:gd name="connsiteY7" fmla="*/ 3364737 h 4006587"/>
                <a:gd name="connsiteX8" fmla="*/ 91305 w 2243046"/>
                <a:gd name="connsiteY8" fmla="*/ 3821759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91305 w 2243046"/>
                <a:gd name="connsiteY8" fmla="*/ 3821759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407309 w 2243046"/>
                <a:gd name="connsiteY8" fmla="*/ 3416331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407309 w 2243046"/>
                <a:gd name="connsiteY8" fmla="*/ 3416331 h 4006587"/>
                <a:gd name="connsiteX9" fmla="*/ 757415 w 2243046"/>
                <a:gd name="connsiteY9" fmla="*/ 3179910 h 4006587"/>
                <a:gd name="connsiteX10" fmla="*/ 1349360 w 2243046"/>
                <a:gd name="connsiteY10" fmla="*/ 4006587 h 4006587"/>
                <a:gd name="connsiteX0" fmla="*/ 1182414 w 2243046"/>
                <a:gd name="connsiteY0" fmla="*/ 3565386 h 3796071"/>
                <a:gd name="connsiteX1" fmla="*/ 1335762 w 2243046"/>
                <a:gd name="connsiteY1" fmla="*/ 3579376 h 3796071"/>
                <a:gd name="connsiteX2" fmla="*/ 1413273 w 2243046"/>
                <a:gd name="connsiteY2" fmla="*/ 3120288 h 3796071"/>
                <a:gd name="connsiteX3" fmla="*/ 2231785 w 2243046"/>
                <a:gd name="connsiteY3" fmla="*/ 1401114 h 3796071"/>
                <a:gd name="connsiteX4" fmla="*/ 705426 w 2243046"/>
                <a:gd name="connsiteY4" fmla="*/ 0 h 3796071"/>
                <a:gd name="connsiteX5" fmla="*/ 1867 w 2243046"/>
                <a:gd name="connsiteY5" fmla="*/ 1377263 h 3796071"/>
                <a:gd name="connsiteX6" fmla="*/ 483146 w 2243046"/>
                <a:gd name="connsiteY6" fmla="*/ 3054704 h 3796071"/>
                <a:gd name="connsiteX7" fmla="*/ 393712 w 2243046"/>
                <a:gd name="connsiteY7" fmla="*/ 3245493 h 3796071"/>
                <a:gd name="connsiteX8" fmla="*/ 407309 w 2243046"/>
                <a:gd name="connsiteY8" fmla="*/ 3416331 h 3796071"/>
                <a:gd name="connsiteX9" fmla="*/ 757415 w 2243046"/>
                <a:gd name="connsiteY9" fmla="*/ 3179910 h 3796071"/>
                <a:gd name="connsiteX10" fmla="*/ 1182414 w 2243046"/>
                <a:gd name="connsiteY10" fmla="*/ 3565386 h 3796071"/>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33218"/>
                <a:gd name="connsiteY0" fmla="*/ 3565386 h 3565386"/>
                <a:gd name="connsiteX1" fmla="*/ 1174779 w 2233218"/>
                <a:gd name="connsiteY1" fmla="*/ 3299153 h 3565386"/>
                <a:gd name="connsiteX2" fmla="*/ 995909 w 2233218"/>
                <a:gd name="connsiteY2" fmla="*/ 3150099 h 3565386"/>
                <a:gd name="connsiteX3" fmla="*/ 2231785 w 2233218"/>
                <a:gd name="connsiteY3" fmla="*/ 1401114 h 3565386"/>
                <a:gd name="connsiteX4" fmla="*/ 705426 w 2233218"/>
                <a:gd name="connsiteY4" fmla="*/ 0 h 3565386"/>
                <a:gd name="connsiteX5" fmla="*/ 1867 w 2233218"/>
                <a:gd name="connsiteY5" fmla="*/ 1377263 h 3565386"/>
                <a:gd name="connsiteX6" fmla="*/ 483146 w 2233218"/>
                <a:gd name="connsiteY6" fmla="*/ 3054704 h 3565386"/>
                <a:gd name="connsiteX7" fmla="*/ 393712 w 2233218"/>
                <a:gd name="connsiteY7" fmla="*/ 3245493 h 3565386"/>
                <a:gd name="connsiteX8" fmla="*/ 407309 w 2233218"/>
                <a:gd name="connsiteY8" fmla="*/ 3416331 h 3565386"/>
                <a:gd name="connsiteX9" fmla="*/ 757415 w 2233218"/>
                <a:gd name="connsiteY9" fmla="*/ 3179910 h 3565386"/>
                <a:gd name="connsiteX10" fmla="*/ 1182414 w 2233218"/>
                <a:gd name="connsiteY10" fmla="*/ 3565386 h 3565386"/>
                <a:gd name="connsiteX0" fmla="*/ 1182414 w 2232566"/>
                <a:gd name="connsiteY0" fmla="*/ 3565386 h 3565386"/>
                <a:gd name="connsiteX1" fmla="*/ 1174779 w 2232566"/>
                <a:gd name="connsiteY1" fmla="*/ 3299153 h 3565386"/>
                <a:gd name="connsiteX2" fmla="*/ 924361 w 2232566"/>
                <a:gd name="connsiteY2" fmla="*/ 3162023 h 3565386"/>
                <a:gd name="connsiteX3" fmla="*/ 2231785 w 2232566"/>
                <a:gd name="connsiteY3" fmla="*/ 1401114 h 3565386"/>
                <a:gd name="connsiteX4" fmla="*/ 705426 w 2232566"/>
                <a:gd name="connsiteY4" fmla="*/ 0 h 3565386"/>
                <a:gd name="connsiteX5" fmla="*/ 1867 w 2232566"/>
                <a:gd name="connsiteY5" fmla="*/ 1377263 h 3565386"/>
                <a:gd name="connsiteX6" fmla="*/ 483146 w 2232566"/>
                <a:gd name="connsiteY6" fmla="*/ 3054704 h 3565386"/>
                <a:gd name="connsiteX7" fmla="*/ 393712 w 2232566"/>
                <a:gd name="connsiteY7" fmla="*/ 3245493 h 3565386"/>
                <a:gd name="connsiteX8" fmla="*/ 407309 w 2232566"/>
                <a:gd name="connsiteY8" fmla="*/ 3416331 h 3565386"/>
                <a:gd name="connsiteX9" fmla="*/ 757415 w 2232566"/>
                <a:gd name="connsiteY9" fmla="*/ 3179910 h 3565386"/>
                <a:gd name="connsiteX10" fmla="*/ 1182414 w 2232566"/>
                <a:gd name="connsiteY10" fmla="*/ 3565386 h 3565386"/>
                <a:gd name="connsiteX0" fmla="*/ 1182414 w 2232766"/>
                <a:gd name="connsiteY0" fmla="*/ 3565386 h 3565386"/>
                <a:gd name="connsiteX1" fmla="*/ 1174779 w 2232766"/>
                <a:gd name="connsiteY1" fmla="*/ 3299153 h 3565386"/>
                <a:gd name="connsiteX2" fmla="*/ 924361 w 2232766"/>
                <a:gd name="connsiteY2" fmla="*/ 3162023 h 3565386"/>
                <a:gd name="connsiteX3" fmla="*/ 2231785 w 2232766"/>
                <a:gd name="connsiteY3" fmla="*/ 1401114 h 3565386"/>
                <a:gd name="connsiteX4" fmla="*/ 705426 w 2232766"/>
                <a:gd name="connsiteY4" fmla="*/ 0 h 3565386"/>
                <a:gd name="connsiteX5" fmla="*/ 1867 w 2232766"/>
                <a:gd name="connsiteY5" fmla="*/ 1377263 h 3565386"/>
                <a:gd name="connsiteX6" fmla="*/ 483146 w 2232766"/>
                <a:gd name="connsiteY6" fmla="*/ 3054704 h 3565386"/>
                <a:gd name="connsiteX7" fmla="*/ 393712 w 2232766"/>
                <a:gd name="connsiteY7" fmla="*/ 3245493 h 3565386"/>
                <a:gd name="connsiteX8" fmla="*/ 407309 w 2232766"/>
                <a:gd name="connsiteY8" fmla="*/ 3416331 h 3565386"/>
                <a:gd name="connsiteX9" fmla="*/ 757415 w 2232766"/>
                <a:gd name="connsiteY9" fmla="*/ 3179910 h 3565386"/>
                <a:gd name="connsiteX10" fmla="*/ 1182414 w 2232766"/>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0894 w 2230265"/>
                <a:gd name="connsiteY0" fmla="*/ 3565386 h 3565386"/>
                <a:gd name="connsiteX1" fmla="*/ 1173259 w 2230265"/>
                <a:gd name="connsiteY1" fmla="*/ 3299153 h 3565386"/>
                <a:gd name="connsiteX2" fmla="*/ 922841 w 2230265"/>
                <a:gd name="connsiteY2" fmla="*/ 3162023 h 3565386"/>
                <a:gd name="connsiteX3" fmla="*/ 2230265 w 2230265"/>
                <a:gd name="connsiteY3" fmla="*/ 1401114 h 3565386"/>
                <a:gd name="connsiteX4" fmla="*/ 703906 w 2230265"/>
                <a:gd name="connsiteY4" fmla="*/ 0 h 3565386"/>
                <a:gd name="connsiteX5" fmla="*/ 347 w 2230265"/>
                <a:gd name="connsiteY5" fmla="*/ 1377263 h 3565386"/>
                <a:gd name="connsiteX6" fmla="*/ 600873 w 2230265"/>
                <a:gd name="connsiteY6" fmla="*/ 3132212 h 3565386"/>
                <a:gd name="connsiteX7" fmla="*/ 392192 w 2230265"/>
                <a:gd name="connsiteY7" fmla="*/ 3245493 h 3565386"/>
                <a:gd name="connsiteX8" fmla="*/ 405789 w 2230265"/>
                <a:gd name="connsiteY8" fmla="*/ 3416331 h 3565386"/>
                <a:gd name="connsiteX9" fmla="*/ 755895 w 2230265"/>
                <a:gd name="connsiteY9" fmla="*/ 3179910 h 3565386"/>
                <a:gd name="connsiteX10" fmla="*/ 1180894 w 2230265"/>
                <a:gd name="connsiteY10" fmla="*/ 3565386 h 3565386"/>
                <a:gd name="connsiteX0" fmla="*/ 1181152 w 2230523"/>
                <a:gd name="connsiteY0" fmla="*/ 3565386 h 3565386"/>
                <a:gd name="connsiteX1" fmla="*/ 1173517 w 2230523"/>
                <a:gd name="connsiteY1" fmla="*/ 3299153 h 3565386"/>
                <a:gd name="connsiteX2" fmla="*/ 923099 w 2230523"/>
                <a:gd name="connsiteY2" fmla="*/ 3162023 h 3565386"/>
                <a:gd name="connsiteX3" fmla="*/ 2230523 w 2230523"/>
                <a:gd name="connsiteY3" fmla="*/ 1401114 h 3565386"/>
                <a:gd name="connsiteX4" fmla="*/ 704164 w 2230523"/>
                <a:gd name="connsiteY4" fmla="*/ 0 h 3565386"/>
                <a:gd name="connsiteX5" fmla="*/ 605 w 2230523"/>
                <a:gd name="connsiteY5" fmla="*/ 1377263 h 3565386"/>
                <a:gd name="connsiteX6" fmla="*/ 601131 w 2230523"/>
                <a:gd name="connsiteY6" fmla="*/ 3132212 h 3565386"/>
                <a:gd name="connsiteX7" fmla="*/ 392450 w 2230523"/>
                <a:gd name="connsiteY7" fmla="*/ 3245493 h 3565386"/>
                <a:gd name="connsiteX8" fmla="*/ 406047 w 2230523"/>
                <a:gd name="connsiteY8" fmla="*/ 3416331 h 3565386"/>
                <a:gd name="connsiteX9" fmla="*/ 756153 w 2230523"/>
                <a:gd name="connsiteY9" fmla="*/ 3179910 h 3565386"/>
                <a:gd name="connsiteX10" fmla="*/ 1181152 w 2230523"/>
                <a:gd name="connsiteY10" fmla="*/ 3565386 h 3565386"/>
                <a:gd name="connsiteX0" fmla="*/ 1180549 w 2229920"/>
                <a:gd name="connsiteY0" fmla="*/ 3565386 h 3565386"/>
                <a:gd name="connsiteX1" fmla="*/ 1172914 w 2229920"/>
                <a:gd name="connsiteY1" fmla="*/ 3299153 h 3565386"/>
                <a:gd name="connsiteX2" fmla="*/ 922496 w 2229920"/>
                <a:gd name="connsiteY2" fmla="*/ 3162023 h 3565386"/>
                <a:gd name="connsiteX3" fmla="*/ 2229920 w 2229920"/>
                <a:gd name="connsiteY3" fmla="*/ 1401114 h 3565386"/>
                <a:gd name="connsiteX4" fmla="*/ 703561 w 2229920"/>
                <a:gd name="connsiteY4" fmla="*/ 0 h 3565386"/>
                <a:gd name="connsiteX5" fmla="*/ 2 w 2229920"/>
                <a:gd name="connsiteY5" fmla="*/ 1377263 h 3565386"/>
                <a:gd name="connsiteX6" fmla="*/ 600528 w 2229920"/>
                <a:gd name="connsiteY6" fmla="*/ 3132212 h 3565386"/>
                <a:gd name="connsiteX7" fmla="*/ 391847 w 2229920"/>
                <a:gd name="connsiteY7" fmla="*/ 3245493 h 3565386"/>
                <a:gd name="connsiteX8" fmla="*/ 405444 w 2229920"/>
                <a:gd name="connsiteY8" fmla="*/ 3416331 h 3565386"/>
                <a:gd name="connsiteX9" fmla="*/ 755550 w 2229920"/>
                <a:gd name="connsiteY9" fmla="*/ 3179910 h 3565386"/>
                <a:gd name="connsiteX10" fmla="*/ 1180549 w 2229920"/>
                <a:gd name="connsiteY10" fmla="*/ 3565386 h 3565386"/>
                <a:gd name="connsiteX0" fmla="*/ 1180547 w 2229918"/>
                <a:gd name="connsiteY0" fmla="*/ 3565386 h 3565386"/>
                <a:gd name="connsiteX1" fmla="*/ 1172912 w 2229918"/>
                <a:gd name="connsiteY1" fmla="*/ 3299153 h 3565386"/>
                <a:gd name="connsiteX2" fmla="*/ 922494 w 2229918"/>
                <a:gd name="connsiteY2" fmla="*/ 3162023 h 3565386"/>
                <a:gd name="connsiteX3" fmla="*/ 2229918 w 2229918"/>
                <a:gd name="connsiteY3" fmla="*/ 1401114 h 3565386"/>
                <a:gd name="connsiteX4" fmla="*/ 703559 w 2229918"/>
                <a:gd name="connsiteY4" fmla="*/ 0 h 3565386"/>
                <a:gd name="connsiteX5" fmla="*/ 0 w 2229918"/>
                <a:gd name="connsiteY5" fmla="*/ 1377263 h 3565386"/>
                <a:gd name="connsiteX6" fmla="*/ 600526 w 2229918"/>
                <a:gd name="connsiteY6" fmla="*/ 3132212 h 3565386"/>
                <a:gd name="connsiteX7" fmla="*/ 391845 w 2229918"/>
                <a:gd name="connsiteY7" fmla="*/ 3245493 h 3565386"/>
                <a:gd name="connsiteX8" fmla="*/ 405442 w 2229918"/>
                <a:gd name="connsiteY8" fmla="*/ 3416331 h 3565386"/>
                <a:gd name="connsiteX9" fmla="*/ 755548 w 2229918"/>
                <a:gd name="connsiteY9" fmla="*/ 3179910 h 3565386"/>
                <a:gd name="connsiteX10" fmla="*/ 1180547 w 2229918"/>
                <a:gd name="connsiteY10" fmla="*/ 3565386 h 3565386"/>
                <a:gd name="connsiteX0" fmla="*/ 1180547 w 2229918"/>
                <a:gd name="connsiteY0" fmla="*/ 3565386 h 3565386"/>
                <a:gd name="connsiteX1" fmla="*/ 1172912 w 2229918"/>
                <a:gd name="connsiteY1" fmla="*/ 3299153 h 3565386"/>
                <a:gd name="connsiteX2" fmla="*/ 922494 w 2229918"/>
                <a:gd name="connsiteY2" fmla="*/ 3162023 h 3565386"/>
                <a:gd name="connsiteX3" fmla="*/ 2229918 w 2229918"/>
                <a:gd name="connsiteY3" fmla="*/ 1401114 h 3565386"/>
                <a:gd name="connsiteX4" fmla="*/ 703559 w 2229918"/>
                <a:gd name="connsiteY4" fmla="*/ 0 h 3565386"/>
                <a:gd name="connsiteX5" fmla="*/ 0 w 2229918"/>
                <a:gd name="connsiteY5" fmla="*/ 1377263 h 3565386"/>
                <a:gd name="connsiteX6" fmla="*/ 600526 w 2229918"/>
                <a:gd name="connsiteY6" fmla="*/ 3132212 h 3565386"/>
                <a:gd name="connsiteX7" fmla="*/ 391845 w 2229918"/>
                <a:gd name="connsiteY7" fmla="*/ 3245493 h 3565386"/>
                <a:gd name="connsiteX8" fmla="*/ 405442 w 2229918"/>
                <a:gd name="connsiteY8" fmla="*/ 3416331 h 3565386"/>
                <a:gd name="connsiteX9" fmla="*/ 755548 w 2229918"/>
                <a:gd name="connsiteY9" fmla="*/ 3179910 h 3565386"/>
                <a:gd name="connsiteX10" fmla="*/ 1180547 w 2229918"/>
                <a:gd name="connsiteY10" fmla="*/ 3565386 h 3565386"/>
                <a:gd name="connsiteX0" fmla="*/ 1180547 w 2235881"/>
                <a:gd name="connsiteY0" fmla="*/ 3565386 h 3565386"/>
                <a:gd name="connsiteX1" fmla="*/ 1172912 w 2235881"/>
                <a:gd name="connsiteY1" fmla="*/ 3299153 h 3565386"/>
                <a:gd name="connsiteX2" fmla="*/ 922494 w 2235881"/>
                <a:gd name="connsiteY2" fmla="*/ 3162023 h 3565386"/>
                <a:gd name="connsiteX3" fmla="*/ 2235881 w 2235881"/>
                <a:gd name="connsiteY3" fmla="*/ 1460736 h 3565386"/>
                <a:gd name="connsiteX4" fmla="*/ 703559 w 2235881"/>
                <a:gd name="connsiteY4" fmla="*/ 0 h 3565386"/>
                <a:gd name="connsiteX5" fmla="*/ 0 w 2235881"/>
                <a:gd name="connsiteY5" fmla="*/ 1377263 h 3565386"/>
                <a:gd name="connsiteX6" fmla="*/ 600526 w 2235881"/>
                <a:gd name="connsiteY6" fmla="*/ 3132212 h 3565386"/>
                <a:gd name="connsiteX7" fmla="*/ 391845 w 2235881"/>
                <a:gd name="connsiteY7" fmla="*/ 3245493 h 3565386"/>
                <a:gd name="connsiteX8" fmla="*/ 405442 w 2235881"/>
                <a:gd name="connsiteY8" fmla="*/ 3416331 h 3565386"/>
                <a:gd name="connsiteX9" fmla="*/ 755548 w 2235881"/>
                <a:gd name="connsiteY9" fmla="*/ 3179910 h 3565386"/>
                <a:gd name="connsiteX10" fmla="*/ 1180547 w 2235881"/>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5003"/>
                <a:gd name="connsiteY0" fmla="*/ 3565386 h 3565386"/>
                <a:gd name="connsiteX1" fmla="*/ 1184837 w 2255003"/>
                <a:gd name="connsiteY1" fmla="*/ 3448208 h 3565386"/>
                <a:gd name="connsiteX2" fmla="*/ 982117 w 2255003"/>
                <a:gd name="connsiteY2" fmla="*/ 3132212 h 3565386"/>
                <a:gd name="connsiteX3" fmla="*/ 2253768 w 2255003"/>
                <a:gd name="connsiteY3" fmla="*/ 1448812 h 3565386"/>
                <a:gd name="connsiteX4" fmla="*/ 703559 w 2255003"/>
                <a:gd name="connsiteY4" fmla="*/ 0 h 3565386"/>
                <a:gd name="connsiteX5" fmla="*/ 0 w 2255003"/>
                <a:gd name="connsiteY5" fmla="*/ 1377263 h 3565386"/>
                <a:gd name="connsiteX6" fmla="*/ 540903 w 2255003"/>
                <a:gd name="connsiteY6" fmla="*/ 3054703 h 3565386"/>
                <a:gd name="connsiteX7" fmla="*/ 397808 w 2255003"/>
                <a:gd name="connsiteY7" fmla="*/ 3299153 h 3565386"/>
                <a:gd name="connsiteX8" fmla="*/ 405442 w 2255003"/>
                <a:gd name="connsiteY8" fmla="*/ 3416331 h 3565386"/>
                <a:gd name="connsiteX9" fmla="*/ 755548 w 2255003"/>
                <a:gd name="connsiteY9" fmla="*/ 3179910 h 3565386"/>
                <a:gd name="connsiteX10" fmla="*/ 1180547 w 2255003"/>
                <a:gd name="connsiteY10" fmla="*/ 3565386 h 3565386"/>
                <a:gd name="connsiteX0" fmla="*/ 1180547 w 2253769"/>
                <a:gd name="connsiteY0" fmla="*/ 3565386 h 3565386"/>
                <a:gd name="connsiteX1" fmla="*/ 1184837 w 2253769"/>
                <a:gd name="connsiteY1" fmla="*/ 3448208 h 3565386"/>
                <a:gd name="connsiteX2" fmla="*/ 982117 w 2253769"/>
                <a:gd name="connsiteY2" fmla="*/ 3132212 h 3565386"/>
                <a:gd name="connsiteX3" fmla="*/ 2253768 w 2253769"/>
                <a:gd name="connsiteY3" fmla="*/ 1448812 h 3565386"/>
                <a:gd name="connsiteX4" fmla="*/ 703559 w 2253769"/>
                <a:gd name="connsiteY4" fmla="*/ 0 h 3565386"/>
                <a:gd name="connsiteX5" fmla="*/ 0 w 2253769"/>
                <a:gd name="connsiteY5" fmla="*/ 1377263 h 3565386"/>
                <a:gd name="connsiteX6" fmla="*/ 540903 w 2253769"/>
                <a:gd name="connsiteY6" fmla="*/ 3054703 h 3565386"/>
                <a:gd name="connsiteX7" fmla="*/ 397808 w 2253769"/>
                <a:gd name="connsiteY7" fmla="*/ 3299153 h 3565386"/>
                <a:gd name="connsiteX8" fmla="*/ 405442 w 2253769"/>
                <a:gd name="connsiteY8" fmla="*/ 3416331 h 3565386"/>
                <a:gd name="connsiteX9" fmla="*/ 755548 w 2253769"/>
                <a:gd name="connsiteY9" fmla="*/ 3179910 h 3565386"/>
                <a:gd name="connsiteX10" fmla="*/ 1180547 w 2253769"/>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2"/>
                <a:gd name="connsiteY0" fmla="*/ 3565386 h 3565386"/>
                <a:gd name="connsiteX1" fmla="*/ 1184837 w 2253782"/>
                <a:gd name="connsiteY1" fmla="*/ 3448208 h 3565386"/>
                <a:gd name="connsiteX2" fmla="*/ 982117 w 2253782"/>
                <a:gd name="connsiteY2" fmla="*/ 3132212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2"/>
                <a:gd name="connsiteY0" fmla="*/ 3565386 h 3565386"/>
                <a:gd name="connsiteX1" fmla="*/ 1184837 w 2253782"/>
                <a:gd name="connsiteY1" fmla="*/ 3448208 h 3565386"/>
                <a:gd name="connsiteX2" fmla="*/ 982117 w 2253782"/>
                <a:gd name="connsiteY2" fmla="*/ 3132212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0"/>
                <a:gd name="connsiteY0" fmla="*/ 3565386 h 3565386"/>
                <a:gd name="connsiteX1" fmla="*/ 1184837 w 2253780"/>
                <a:gd name="connsiteY1" fmla="*/ 3448208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2"/>
                <a:gd name="connsiteY0" fmla="*/ 3565386 h 3565386"/>
                <a:gd name="connsiteX1" fmla="*/ 1166950 w 2253782"/>
                <a:gd name="connsiteY1" fmla="*/ 3442246 h 3565386"/>
                <a:gd name="connsiteX2" fmla="*/ 958267 w 2253782"/>
                <a:gd name="connsiteY2" fmla="*/ 3150099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49586 w 2253780"/>
                <a:gd name="connsiteY9" fmla="*/ 3173948 h 3565386"/>
                <a:gd name="connsiteX10" fmla="*/ 1180547 w 2253780"/>
                <a:gd name="connsiteY10" fmla="*/ 3565386 h 3565386"/>
                <a:gd name="connsiteX0" fmla="*/ 1180547 w 2253782"/>
                <a:gd name="connsiteY0" fmla="*/ 3565386 h 3565386"/>
                <a:gd name="connsiteX1" fmla="*/ 1178875 w 2253782"/>
                <a:gd name="connsiteY1" fmla="*/ 3472057 h 3565386"/>
                <a:gd name="connsiteX2" fmla="*/ 958267 w 2253782"/>
                <a:gd name="connsiteY2" fmla="*/ 3150099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49586 w 2253782"/>
                <a:gd name="connsiteY9" fmla="*/ 3173948 h 3565386"/>
                <a:gd name="connsiteX10" fmla="*/ 1180547 w 2253782"/>
                <a:gd name="connsiteY10" fmla="*/ 3565386 h 3565386"/>
                <a:gd name="connsiteX0" fmla="*/ 1180547 w 2253781"/>
                <a:gd name="connsiteY0" fmla="*/ 3565386 h 3565386"/>
                <a:gd name="connsiteX1" fmla="*/ 1178875 w 2253781"/>
                <a:gd name="connsiteY1" fmla="*/ 3472057 h 3565386"/>
                <a:gd name="connsiteX2" fmla="*/ 958267 w 2253781"/>
                <a:gd name="connsiteY2" fmla="*/ 3150099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49586 w 2253781"/>
                <a:gd name="connsiteY9" fmla="*/ 3173948 h 3565386"/>
                <a:gd name="connsiteX10" fmla="*/ 1180547 w 2253781"/>
                <a:gd name="connsiteY10" fmla="*/ 3565386 h 3565386"/>
                <a:gd name="connsiteX0" fmla="*/ 1180547 w 2253781"/>
                <a:gd name="connsiteY0" fmla="*/ 3565386 h 3567831"/>
                <a:gd name="connsiteX1" fmla="*/ 1178875 w 2253781"/>
                <a:gd name="connsiteY1" fmla="*/ 3472057 h 3567831"/>
                <a:gd name="connsiteX2" fmla="*/ 958267 w 2253781"/>
                <a:gd name="connsiteY2" fmla="*/ 3150099 h 3567831"/>
                <a:gd name="connsiteX3" fmla="*/ 2253768 w 2253781"/>
                <a:gd name="connsiteY3" fmla="*/ 1448812 h 3567831"/>
                <a:gd name="connsiteX4" fmla="*/ 703559 w 2253781"/>
                <a:gd name="connsiteY4" fmla="*/ 0 h 3567831"/>
                <a:gd name="connsiteX5" fmla="*/ 0 w 2253781"/>
                <a:gd name="connsiteY5" fmla="*/ 1377263 h 3567831"/>
                <a:gd name="connsiteX6" fmla="*/ 546865 w 2253781"/>
                <a:gd name="connsiteY6" fmla="*/ 3108362 h 3567831"/>
                <a:gd name="connsiteX7" fmla="*/ 403770 w 2253781"/>
                <a:gd name="connsiteY7" fmla="*/ 3281267 h 3567831"/>
                <a:gd name="connsiteX8" fmla="*/ 393517 w 2253781"/>
                <a:gd name="connsiteY8" fmla="*/ 3416331 h 3567831"/>
                <a:gd name="connsiteX9" fmla="*/ 749586 w 2253781"/>
                <a:gd name="connsiteY9" fmla="*/ 3173948 h 3567831"/>
                <a:gd name="connsiteX10" fmla="*/ 1180547 w 2253781"/>
                <a:gd name="connsiteY10" fmla="*/ 3565386 h 3567831"/>
                <a:gd name="connsiteX0" fmla="*/ 1162660 w 2253781"/>
                <a:gd name="connsiteY0" fmla="*/ 3583273 h 3583273"/>
                <a:gd name="connsiteX1" fmla="*/ 1178875 w 2253781"/>
                <a:gd name="connsiteY1" fmla="*/ 3472057 h 3583273"/>
                <a:gd name="connsiteX2" fmla="*/ 958267 w 2253781"/>
                <a:gd name="connsiteY2" fmla="*/ 3150099 h 3583273"/>
                <a:gd name="connsiteX3" fmla="*/ 2253768 w 2253781"/>
                <a:gd name="connsiteY3" fmla="*/ 1448812 h 3583273"/>
                <a:gd name="connsiteX4" fmla="*/ 703559 w 2253781"/>
                <a:gd name="connsiteY4" fmla="*/ 0 h 3583273"/>
                <a:gd name="connsiteX5" fmla="*/ 0 w 2253781"/>
                <a:gd name="connsiteY5" fmla="*/ 1377263 h 3583273"/>
                <a:gd name="connsiteX6" fmla="*/ 546865 w 2253781"/>
                <a:gd name="connsiteY6" fmla="*/ 3108362 h 3583273"/>
                <a:gd name="connsiteX7" fmla="*/ 403770 w 2253781"/>
                <a:gd name="connsiteY7" fmla="*/ 3281267 h 3583273"/>
                <a:gd name="connsiteX8" fmla="*/ 393517 w 2253781"/>
                <a:gd name="connsiteY8" fmla="*/ 3416331 h 3583273"/>
                <a:gd name="connsiteX9" fmla="*/ 749586 w 2253781"/>
                <a:gd name="connsiteY9" fmla="*/ 3173948 h 3583273"/>
                <a:gd name="connsiteX10" fmla="*/ 1162660 w 2253781"/>
                <a:gd name="connsiteY10" fmla="*/ 3583273 h 3583273"/>
                <a:gd name="connsiteX0" fmla="*/ 1168623 w 2253781"/>
                <a:gd name="connsiteY0" fmla="*/ 3559424 h 3566368"/>
                <a:gd name="connsiteX1" fmla="*/ 1178875 w 2253781"/>
                <a:gd name="connsiteY1" fmla="*/ 3472057 h 3566368"/>
                <a:gd name="connsiteX2" fmla="*/ 958267 w 2253781"/>
                <a:gd name="connsiteY2" fmla="*/ 3150099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2"/>
                <a:gd name="connsiteY0" fmla="*/ 3559424 h 3566368"/>
                <a:gd name="connsiteX1" fmla="*/ 1166951 w 2253782"/>
                <a:gd name="connsiteY1" fmla="*/ 3472057 h 3566368"/>
                <a:gd name="connsiteX2" fmla="*/ 958267 w 2253782"/>
                <a:gd name="connsiteY2" fmla="*/ 3150099 h 3566368"/>
                <a:gd name="connsiteX3" fmla="*/ 2253768 w 2253782"/>
                <a:gd name="connsiteY3" fmla="*/ 1448812 h 3566368"/>
                <a:gd name="connsiteX4" fmla="*/ 703559 w 2253782"/>
                <a:gd name="connsiteY4" fmla="*/ 0 h 3566368"/>
                <a:gd name="connsiteX5" fmla="*/ 0 w 2253782"/>
                <a:gd name="connsiteY5" fmla="*/ 1377263 h 3566368"/>
                <a:gd name="connsiteX6" fmla="*/ 546865 w 2253782"/>
                <a:gd name="connsiteY6" fmla="*/ 3108362 h 3566368"/>
                <a:gd name="connsiteX7" fmla="*/ 403770 w 2253782"/>
                <a:gd name="connsiteY7" fmla="*/ 3281267 h 3566368"/>
                <a:gd name="connsiteX8" fmla="*/ 393517 w 2253782"/>
                <a:gd name="connsiteY8" fmla="*/ 3416331 h 3566368"/>
                <a:gd name="connsiteX9" fmla="*/ 749586 w 2253782"/>
                <a:gd name="connsiteY9" fmla="*/ 3173948 h 3566368"/>
                <a:gd name="connsiteX10" fmla="*/ 1168623 w 2253782"/>
                <a:gd name="connsiteY10" fmla="*/ 3559424 h 3566368"/>
                <a:gd name="connsiteX0" fmla="*/ 1168623 w 2253781"/>
                <a:gd name="connsiteY0" fmla="*/ 3559424 h 3566368"/>
                <a:gd name="connsiteX1" fmla="*/ 1166951 w 2253781"/>
                <a:gd name="connsiteY1" fmla="*/ 3472057 h 3566368"/>
                <a:gd name="connsiteX2" fmla="*/ 958267 w 2253781"/>
                <a:gd name="connsiteY2" fmla="*/ 3150099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82116 w 2253781"/>
                <a:gd name="connsiteY2" fmla="*/ 3132212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82116 w 2253781"/>
                <a:gd name="connsiteY2" fmla="*/ 3132212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6154 w 2253781"/>
                <a:gd name="connsiteY2" fmla="*/ 3144137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6154 w 2253781"/>
                <a:gd name="connsiteY2" fmla="*/ 3144137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0191 w 2253781"/>
                <a:gd name="connsiteY2" fmla="*/ 3179910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0191 w 2253781"/>
                <a:gd name="connsiteY2" fmla="*/ 3179910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81267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30854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30854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11091 w 2253780"/>
                <a:gd name="connsiteY6" fmla="*/ 3042778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780" h="3566368">
                  <a:moveTo>
                    <a:pt x="1168623" y="3559424"/>
                  </a:moveTo>
                  <a:cubicBezTo>
                    <a:pt x="1167628" y="3426267"/>
                    <a:pt x="1165957" y="3699615"/>
                    <a:pt x="1166951" y="3472057"/>
                  </a:cubicBezTo>
                  <a:cubicBezTo>
                    <a:pt x="1077238" y="3396881"/>
                    <a:pt x="973404" y="3291604"/>
                    <a:pt x="970191" y="3179910"/>
                  </a:cubicBezTo>
                  <a:cubicBezTo>
                    <a:pt x="966494" y="3051379"/>
                    <a:pt x="2258457" y="2251069"/>
                    <a:pt x="2253768" y="1448812"/>
                  </a:cubicBezTo>
                  <a:cubicBezTo>
                    <a:pt x="2255041" y="891004"/>
                    <a:pt x="1377303" y="0"/>
                    <a:pt x="703559" y="0"/>
                  </a:cubicBezTo>
                  <a:cubicBezTo>
                    <a:pt x="333893" y="5962"/>
                    <a:pt x="5247" y="485572"/>
                    <a:pt x="0" y="1377263"/>
                  </a:cubicBezTo>
                  <a:cubicBezTo>
                    <a:pt x="6677" y="2471668"/>
                    <a:pt x="485532" y="2953995"/>
                    <a:pt x="511091" y="3042778"/>
                  </a:cubicBezTo>
                  <a:cubicBezTo>
                    <a:pt x="536650" y="3131561"/>
                    <a:pt x="467089" y="3230933"/>
                    <a:pt x="403770" y="3233569"/>
                  </a:cubicBezTo>
                  <a:cubicBezTo>
                    <a:pt x="402063" y="3663495"/>
                    <a:pt x="411405" y="3092386"/>
                    <a:pt x="405442" y="3404407"/>
                  </a:cubicBezTo>
                  <a:cubicBezTo>
                    <a:pt x="693702" y="3203804"/>
                    <a:pt x="535500" y="3326288"/>
                    <a:pt x="749586" y="3173948"/>
                  </a:cubicBezTo>
                  <a:cubicBezTo>
                    <a:pt x="927026" y="3350137"/>
                    <a:pt x="1026957" y="3430932"/>
                    <a:pt x="1168623" y="3559424"/>
                  </a:cubicBezTo>
                  <a:close/>
                </a:path>
              </a:pathLst>
            </a:custGeom>
            <a:solidFill>
              <a:srgbClr val="66CCFF"/>
            </a:solidFill>
            <a:ln w="12700" cmpd="sng">
              <a:solidFill>
                <a:srgbClr val="404040"/>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sp>
          <p:nvSpPr>
            <p:cNvPr id="73" name="フリーフォーム 72"/>
            <p:cNvSpPr/>
            <p:nvPr/>
          </p:nvSpPr>
          <p:spPr>
            <a:xfrm>
              <a:off x="1337602" y="2156704"/>
              <a:ext cx="2045102" cy="3026943"/>
            </a:xfrm>
            <a:custGeom>
              <a:avLst/>
              <a:gdLst>
                <a:gd name="connsiteX0" fmla="*/ 1175314 w 2722839"/>
                <a:gd name="connsiteY0" fmla="*/ 3374817 h 3374817"/>
                <a:gd name="connsiteX1" fmla="*/ 2051778 w 2722839"/>
                <a:gd name="connsiteY1" fmla="*/ 2838220 h 3374817"/>
                <a:gd name="connsiteX2" fmla="*/ 2701674 w 2722839"/>
                <a:gd name="connsiteY2" fmla="*/ 1532503 h 3374817"/>
                <a:gd name="connsiteX3" fmla="*/ 1252824 w 2722839"/>
                <a:gd name="connsiteY3" fmla="*/ 89654 h 3374817"/>
                <a:gd name="connsiteX4" fmla="*/ 459832 w 2722839"/>
                <a:gd name="connsiteY4" fmla="*/ 334104 h 3374817"/>
                <a:gd name="connsiteX5" fmla="*/ 60355 w 2722839"/>
                <a:gd name="connsiteY5" fmla="*/ 1812725 h 3374817"/>
                <a:gd name="connsiteX6" fmla="*/ 1753661 w 2722839"/>
                <a:gd name="connsiteY6" fmla="*/ 3160178 h 3374817"/>
                <a:gd name="connsiteX0" fmla="*/ 1120774 w 2668299"/>
                <a:gd name="connsiteY0" fmla="*/ 3286698 h 3286698"/>
                <a:gd name="connsiteX1" fmla="*/ 1997238 w 2668299"/>
                <a:gd name="connsiteY1" fmla="*/ 2750101 h 3286698"/>
                <a:gd name="connsiteX2" fmla="*/ 2647134 w 2668299"/>
                <a:gd name="connsiteY2" fmla="*/ 1444384 h 3286698"/>
                <a:gd name="connsiteX3" fmla="*/ 1198284 w 2668299"/>
                <a:gd name="connsiteY3" fmla="*/ 1535 h 3286698"/>
                <a:gd name="connsiteX4" fmla="*/ 5815 w 2668299"/>
                <a:gd name="connsiteY4" fmla="*/ 1724606 h 3286698"/>
                <a:gd name="connsiteX5" fmla="*/ 1699121 w 2668299"/>
                <a:gd name="connsiteY5" fmla="*/ 3072059 h 3286698"/>
                <a:gd name="connsiteX0" fmla="*/ 1122522 w 2670047"/>
                <a:gd name="connsiteY0" fmla="*/ 3286698 h 3370168"/>
                <a:gd name="connsiteX1" fmla="*/ 1998986 w 2670047"/>
                <a:gd name="connsiteY1" fmla="*/ 2750101 h 3370168"/>
                <a:gd name="connsiteX2" fmla="*/ 2648882 w 2670047"/>
                <a:gd name="connsiteY2" fmla="*/ 1444384 h 3370168"/>
                <a:gd name="connsiteX3" fmla="*/ 1200032 w 2670047"/>
                <a:gd name="connsiteY3" fmla="*/ 1535 h 3370168"/>
                <a:gd name="connsiteX4" fmla="*/ 7563 w 2670047"/>
                <a:gd name="connsiteY4" fmla="*/ 1724606 h 3370168"/>
                <a:gd name="connsiteX5" fmla="*/ 1778380 w 2670047"/>
                <a:gd name="connsiteY5" fmla="*/ 3370168 h 3370168"/>
                <a:gd name="connsiteX0" fmla="*/ 585912 w 2673290"/>
                <a:gd name="connsiteY0" fmla="*/ 3352282 h 3370168"/>
                <a:gd name="connsiteX1" fmla="*/ 1998986 w 2673290"/>
                <a:gd name="connsiteY1" fmla="*/ 2750101 h 3370168"/>
                <a:gd name="connsiteX2" fmla="*/ 2648882 w 2673290"/>
                <a:gd name="connsiteY2" fmla="*/ 1444384 h 3370168"/>
                <a:gd name="connsiteX3" fmla="*/ 1200032 w 2673290"/>
                <a:gd name="connsiteY3" fmla="*/ 1535 h 3370168"/>
                <a:gd name="connsiteX4" fmla="*/ 7563 w 2673290"/>
                <a:gd name="connsiteY4" fmla="*/ 1724606 h 3370168"/>
                <a:gd name="connsiteX5" fmla="*/ 1778380 w 2673290"/>
                <a:gd name="connsiteY5" fmla="*/ 3370168 h 3370168"/>
                <a:gd name="connsiteX0" fmla="*/ 202387 w 2289765"/>
                <a:gd name="connsiteY0" fmla="*/ 3351163 h 3369049"/>
                <a:gd name="connsiteX1" fmla="*/ 1615461 w 2289765"/>
                <a:gd name="connsiteY1" fmla="*/ 2748982 h 3369049"/>
                <a:gd name="connsiteX2" fmla="*/ 2265357 w 2289765"/>
                <a:gd name="connsiteY2" fmla="*/ 1443265 h 3369049"/>
                <a:gd name="connsiteX3" fmla="*/ 816507 w 2289765"/>
                <a:gd name="connsiteY3" fmla="*/ 416 h 3369049"/>
                <a:gd name="connsiteX4" fmla="*/ 11590 w 2289765"/>
                <a:gd name="connsiteY4" fmla="*/ 1586357 h 3369049"/>
                <a:gd name="connsiteX5" fmla="*/ 1394855 w 2289765"/>
                <a:gd name="connsiteY5" fmla="*/ 3369049 h 3369049"/>
                <a:gd name="connsiteX0" fmla="*/ 202387 w 2271645"/>
                <a:gd name="connsiteY0" fmla="*/ 3351207 h 3369093"/>
                <a:gd name="connsiteX1" fmla="*/ 2265357 w 2271645"/>
                <a:gd name="connsiteY1" fmla="*/ 1443309 h 3369093"/>
                <a:gd name="connsiteX2" fmla="*/ 816507 w 2271645"/>
                <a:gd name="connsiteY2" fmla="*/ 460 h 3369093"/>
                <a:gd name="connsiteX3" fmla="*/ 11590 w 2271645"/>
                <a:gd name="connsiteY3" fmla="*/ 1586401 h 3369093"/>
                <a:gd name="connsiteX4" fmla="*/ 1394855 w 2271645"/>
                <a:gd name="connsiteY4" fmla="*/ 3369093 h 3369093"/>
                <a:gd name="connsiteX0" fmla="*/ 202708 w 2271824"/>
                <a:gd name="connsiteY0" fmla="*/ 3422725 h 3440611"/>
                <a:gd name="connsiteX1" fmla="*/ 2265678 w 2271824"/>
                <a:gd name="connsiteY1" fmla="*/ 1514827 h 3440611"/>
                <a:gd name="connsiteX2" fmla="*/ 810866 w 2271824"/>
                <a:gd name="connsiteY2" fmla="*/ 432 h 3440611"/>
                <a:gd name="connsiteX3" fmla="*/ 11911 w 2271824"/>
                <a:gd name="connsiteY3" fmla="*/ 1657919 h 3440611"/>
                <a:gd name="connsiteX4" fmla="*/ 1395176 w 2271824"/>
                <a:gd name="connsiteY4" fmla="*/ 3440611 h 3440611"/>
                <a:gd name="connsiteX0" fmla="*/ 205130 w 2274809"/>
                <a:gd name="connsiteY0" fmla="*/ 3422293 h 3440179"/>
                <a:gd name="connsiteX1" fmla="*/ 2268100 w 2274809"/>
                <a:gd name="connsiteY1" fmla="*/ 1514395 h 3440179"/>
                <a:gd name="connsiteX2" fmla="*/ 813288 w 2274809"/>
                <a:gd name="connsiteY2" fmla="*/ 0 h 3440179"/>
                <a:gd name="connsiteX3" fmla="*/ 14333 w 2274809"/>
                <a:gd name="connsiteY3" fmla="*/ 1657487 h 3440179"/>
                <a:gd name="connsiteX4" fmla="*/ 1397598 w 2274809"/>
                <a:gd name="connsiteY4" fmla="*/ 3440179 h 3440179"/>
                <a:gd name="connsiteX0" fmla="*/ 203553 w 2272876"/>
                <a:gd name="connsiteY0" fmla="*/ 3422293 h 3440179"/>
                <a:gd name="connsiteX1" fmla="*/ 2266523 w 2272876"/>
                <a:gd name="connsiteY1" fmla="*/ 1514395 h 3440179"/>
                <a:gd name="connsiteX2" fmla="*/ 811711 w 2272876"/>
                <a:gd name="connsiteY2" fmla="*/ 0 h 3440179"/>
                <a:gd name="connsiteX3" fmla="*/ 12756 w 2272876"/>
                <a:gd name="connsiteY3" fmla="*/ 1657487 h 3440179"/>
                <a:gd name="connsiteX4" fmla="*/ 1396021 w 2272876"/>
                <a:gd name="connsiteY4" fmla="*/ 3440179 h 3440179"/>
                <a:gd name="connsiteX0" fmla="*/ 201303 w 2270626"/>
                <a:gd name="connsiteY0" fmla="*/ 3422293 h 3440179"/>
                <a:gd name="connsiteX1" fmla="*/ 2264273 w 2270626"/>
                <a:gd name="connsiteY1" fmla="*/ 1514395 h 3440179"/>
                <a:gd name="connsiteX2" fmla="*/ 809461 w 2270626"/>
                <a:gd name="connsiteY2" fmla="*/ 0 h 3440179"/>
                <a:gd name="connsiteX3" fmla="*/ 10506 w 2270626"/>
                <a:gd name="connsiteY3" fmla="*/ 1657487 h 3440179"/>
                <a:gd name="connsiteX4" fmla="*/ 1393771 w 2270626"/>
                <a:gd name="connsiteY4" fmla="*/ 3440179 h 3440179"/>
                <a:gd name="connsiteX0" fmla="*/ 148533 w 2217856"/>
                <a:gd name="connsiteY0" fmla="*/ 3422293 h 3440179"/>
                <a:gd name="connsiteX1" fmla="*/ 2211503 w 2217856"/>
                <a:gd name="connsiteY1" fmla="*/ 1514395 h 3440179"/>
                <a:gd name="connsiteX2" fmla="*/ 756691 w 2217856"/>
                <a:gd name="connsiteY2" fmla="*/ 0 h 3440179"/>
                <a:gd name="connsiteX3" fmla="*/ 11397 w 2217856"/>
                <a:gd name="connsiteY3" fmla="*/ 1496508 h 3440179"/>
                <a:gd name="connsiteX4" fmla="*/ 1341001 w 2217856"/>
                <a:gd name="connsiteY4" fmla="*/ 3440179 h 3440179"/>
                <a:gd name="connsiteX0" fmla="*/ 137143 w 2206466"/>
                <a:gd name="connsiteY0" fmla="*/ 3422293 h 3440179"/>
                <a:gd name="connsiteX1" fmla="*/ 2200113 w 2206466"/>
                <a:gd name="connsiteY1" fmla="*/ 1514395 h 3440179"/>
                <a:gd name="connsiteX2" fmla="*/ 745301 w 2206466"/>
                <a:gd name="connsiteY2" fmla="*/ 0 h 3440179"/>
                <a:gd name="connsiteX3" fmla="*/ 7 w 2206466"/>
                <a:gd name="connsiteY3" fmla="*/ 1496508 h 3440179"/>
                <a:gd name="connsiteX4" fmla="*/ 1329611 w 2206466"/>
                <a:gd name="connsiteY4" fmla="*/ 3440179 h 3440179"/>
                <a:gd name="connsiteX0" fmla="*/ 137143 w 2076060"/>
                <a:gd name="connsiteY0" fmla="*/ 3422293 h 3440179"/>
                <a:gd name="connsiteX1" fmla="*/ 2068941 w 2076060"/>
                <a:gd name="connsiteY1" fmla="*/ 1520357 h 3440179"/>
                <a:gd name="connsiteX2" fmla="*/ 745301 w 2076060"/>
                <a:gd name="connsiteY2" fmla="*/ 0 h 3440179"/>
                <a:gd name="connsiteX3" fmla="*/ 7 w 2076060"/>
                <a:gd name="connsiteY3" fmla="*/ 1496508 h 3440179"/>
                <a:gd name="connsiteX4" fmla="*/ 1329611 w 2076060"/>
                <a:gd name="connsiteY4" fmla="*/ 3440179 h 3440179"/>
                <a:gd name="connsiteX0" fmla="*/ 137143 w 2070137"/>
                <a:gd name="connsiteY0" fmla="*/ 3422293 h 3440179"/>
                <a:gd name="connsiteX1" fmla="*/ 2062979 w 2070137"/>
                <a:gd name="connsiteY1" fmla="*/ 1484584 h 3440179"/>
                <a:gd name="connsiteX2" fmla="*/ 745301 w 2070137"/>
                <a:gd name="connsiteY2" fmla="*/ 0 h 3440179"/>
                <a:gd name="connsiteX3" fmla="*/ 7 w 2070137"/>
                <a:gd name="connsiteY3" fmla="*/ 1496508 h 3440179"/>
                <a:gd name="connsiteX4" fmla="*/ 1329611 w 2070137"/>
                <a:gd name="connsiteY4" fmla="*/ 3440179 h 3440179"/>
                <a:gd name="connsiteX0" fmla="*/ 137143 w 2062979"/>
                <a:gd name="connsiteY0" fmla="*/ 3422293 h 3440179"/>
                <a:gd name="connsiteX1" fmla="*/ 2062979 w 2062979"/>
                <a:gd name="connsiteY1" fmla="*/ 1484584 h 3440179"/>
                <a:gd name="connsiteX2" fmla="*/ 745301 w 2062979"/>
                <a:gd name="connsiteY2" fmla="*/ 0 h 3440179"/>
                <a:gd name="connsiteX3" fmla="*/ 7 w 2062979"/>
                <a:gd name="connsiteY3" fmla="*/ 1496508 h 3440179"/>
                <a:gd name="connsiteX4" fmla="*/ 1329611 w 2062979"/>
                <a:gd name="connsiteY4" fmla="*/ 3440179 h 3440179"/>
                <a:gd name="connsiteX0" fmla="*/ 155255 w 2085626"/>
                <a:gd name="connsiteY0" fmla="*/ 3422293 h 3440179"/>
                <a:gd name="connsiteX1" fmla="*/ 2081091 w 2085626"/>
                <a:gd name="connsiteY1" fmla="*/ 1484584 h 3440179"/>
                <a:gd name="connsiteX2" fmla="*/ 656091 w 2085626"/>
                <a:gd name="connsiteY2" fmla="*/ 0 h 3440179"/>
                <a:gd name="connsiteX3" fmla="*/ 18119 w 2085626"/>
                <a:gd name="connsiteY3" fmla="*/ 1496508 h 3440179"/>
                <a:gd name="connsiteX4" fmla="*/ 1347723 w 2085626"/>
                <a:gd name="connsiteY4" fmla="*/ 3440179 h 3440179"/>
                <a:gd name="connsiteX0" fmla="*/ 137156 w 2067527"/>
                <a:gd name="connsiteY0" fmla="*/ 3422293 h 3440179"/>
                <a:gd name="connsiteX1" fmla="*/ 2062992 w 2067527"/>
                <a:gd name="connsiteY1" fmla="*/ 1484584 h 3440179"/>
                <a:gd name="connsiteX2" fmla="*/ 637992 w 2067527"/>
                <a:gd name="connsiteY2" fmla="*/ 0 h 3440179"/>
                <a:gd name="connsiteX3" fmla="*/ 20 w 2067527"/>
                <a:gd name="connsiteY3" fmla="*/ 1496508 h 3440179"/>
                <a:gd name="connsiteX4" fmla="*/ 1329624 w 2067527"/>
                <a:gd name="connsiteY4" fmla="*/ 3440179 h 3440179"/>
                <a:gd name="connsiteX0" fmla="*/ 137145 w 2067516"/>
                <a:gd name="connsiteY0" fmla="*/ 3422293 h 3440179"/>
                <a:gd name="connsiteX1" fmla="*/ 2062981 w 2067516"/>
                <a:gd name="connsiteY1" fmla="*/ 1484584 h 3440179"/>
                <a:gd name="connsiteX2" fmla="*/ 637981 w 2067516"/>
                <a:gd name="connsiteY2" fmla="*/ 0 h 3440179"/>
                <a:gd name="connsiteX3" fmla="*/ 9 w 2067516"/>
                <a:gd name="connsiteY3" fmla="*/ 1496508 h 3440179"/>
                <a:gd name="connsiteX4" fmla="*/ 1329613 w 2067516"/>
                <a:gd name="connsiteY4" fmla="*/ 3440179 h 3440179"/>
                <a:gd name="connsiteX0" fmla="*/ 137155 w 2067526"/>
                <a:gd name="connsiteY0" fmla="*/ 3422293 h 3440179"/>
                <a:gd name="connsiteX1" fmla="*/ 2062991 w 2067526"/>
                <a:gd name="connsiteY1" fmla="*/ 1484584 h 3440179"/>
                <a:gd name="connsiteX2" fmla="*/ 637991 w 2067526"/>
                <a:gd name="connsiteY2" fmla="*/ 0 h 3440179"/>
                <a:gd name="connsiteX3" fmla="*/ 19 w 2067526"/>
                <a:gd name="connsiteY3" fmla="*/ 1496508 h 3440179"/>
                <a:gd name="connsiteX4" fmla="*/ 1329623 w 2067526"/>
                <a:gd name="connsiteY4" fmla="*/ 3440179 h 3440179"/>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25212 w 2067713"/>
                <a:gd name="connsiteY0" fmla="*/ 3458066 h 3469990"/>
                <a:gd name="connsiteX1" fmla="*/ 2062973 w 2067713"/>
                <a:gd name="connsiteY1" fmla="*/ 1484584 h 3469990"/>
                <a:gd name="connsiteX2" fmla="*/ 637973 w 2067713"/>
                <a:gd name="connsiteY2" fmla="*/ 0 h 3469990"/>
                <a:gd name="connsiteX3" fmla="*/ 1 w 2067713"/>
                <a:gd name="connsiteY3" fmla="*/ 1496508 h 3469990"/>
                <a:gd name="connsiteX4" fmla="*/ 1168622 w 2067713"/>
                <a:gd name="connsiteY4" fmla="*/ 3469990 h 3469990"/>
                <a:gd name="connsiteX0" fmla="*/ 375630 w 2064296"/>
                <a:gd name="connsiteY0" fmla="*/ 3261314 h 3469990"/>
                <a:gd name="connsiteX1" fmla="*/ 2062973 w 2064296"/>
                <a:gd name="connsiteY1" fmla="*/ 1484584 h 3469990"/>
                <a:gd name="connsiteX2" fmla="*/ 637973 w 2064296"/>
                <a:gd name="connsiteY2" fmla="*/ 0 h 3469990"/>
                <a:gd name="connsiteX3" fmla="*/ 1 w 2064296"/>
                <a:gd name="connsiteY3" fmla="*/ 1496508 h 3469990"/>
                <a:gd name="connsiteX4" fmla="*/ 1168622 w 2064296"/>
                <a:gd name="connsiteY4" fmla="*/ 3469990 h 3469990"/>
                <a:gd name="connsiteX0" fmla="*/ 380518 w 2069184"/>
                <a:gd name="connsiteY0" fmla="*/ 3261314 h 3273238"/>
                <a:gd name="connsiteX1" fmla="*/ 2067861 w 2069184"/>
                <a:gd name="connsiteY1" fmla="*/ 1484584 h 3273238"/>
                <a:gd name="connsiteX2" fmla="*/ 642861 w 2069184"/>
                <a:gd name="connsiteY2" fmla="*/ 0 h 3273238"/>
                <a:gd name="connsiteX3" fmla="*/ 4889 w 2069184"/>
                <a:gd name="connsiteY3" fmla="*/ 1496508 h 3273238"/>
                <a:gd name="connsiteX4" fmla="*/ 964828 w 2069184"/>
                <a:gd name="connsiteY4" fmla="*/ 3273238 h 3273238"/>
                <a:gd name="connsiteX0" fmla="*/ 338782 w 2069619"/>
                <a:gd name="connsiteY0" fmla="*/ 3267276 h 3273238"/>
                <a:gd name="connsiteX1" fmla="*/ 2067861 w 2069619"/>
                <a:gd name="connsiteY1" fmla="*/ 1484584 h 3273238"/>
                <a:gd name="connsiteX2" fmla="*/ 642861 w 2069619"/>
                <a:gd name="connsiteY2" fmla="*/ 0 h 3273238"/>
                <a:gd name="connsiteX3" fmla="*/ 4889 w 2069619"/>
                <a:gd name="connsiteY3" fmla="*/ 1496508 h 3273238"/>
                <a:gd name="connsiteX4" fmla="*/ 964828 w 2069619"/>
                <a:gd name="connsiteY4" fmla="*/ 3273238 h 3273238"/>
                <a:gd name="connsiteX0" fmla="*/ 243385 w 2070821"/>
                <a:gd name="connsiteY0" fmla="*/ 3255351 h 3273238"/>
                <a:gd name="connsiteX1" fmla="*/ 2067861 w 2070821"/>
                <a:gd name="connsiteY1" fmla="*/ 1484584 h 3273238"/>
                <a:gd name="connsiteX2" fmla="*/ 642861 w 2070821"/>
                <a:gd name="connsiteY2" fmla="*/ 0 h 3273238"/>
                <a:gd name="connsiteX3" fmla="*/ 4889 w 2070821"/>
                <a:gd name="connsiteY3" fmla="*/ 1496508 h 3273238"/>
                <a:gd name="connsiteX4" fmla="*/ 964828 w 2070821"/>
                <a:gd name="connsiteY4" fmla="*/ 3273238 h 327323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71654"/>
                <a:gd name="connsiteY0" fmla="*/ 3255351 h 3410368"/>
                <a:gd name="connsiteX1" fmla="*/ 2068694 w 2071654"/>
                <a:gd name="connsiteY1" fmla="*/ 1454773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68706"/>
                <a:gd name="connsiteY0" fmla="*/ 3255351 h 3410368"/>
                <a:gd name="connsiteX1" fmla="*/ 2068694 w 2068706"/>
                <a:gd name="connsiteY1" fmla="*/ 1454773 h 3410368"/>
                <a:gd name="connsiteX2" fmla="*/ 643694 w 2068706"/>
                <a:gd name="connsiteY2" fmla="*/ 0 h 3410368"/>
                <a:gd name="connsiteX3" fmla="*/ 5722 w 2068706"/>
                <a:gd name="connsiteY3" fmla="*/ 1448810 h 3410368"/>
                <a:gd name="connsiteX4" fmla="*/ 995473 w 2068706"/>
                <a:gd name="connsiteY4" fmla="*/ 3410368 h 3410368"/>
                <a:gd name="connsiteX0" fmla="*/ 238498 w 2062986"/>
                <a:gd name="connsiteY0" fmla="*/ 3255351 h 3410368"/>
                <a:gd name="connsiteX1" fmla="*/ 2062974 w 2062986"/>
                <a:gd name="connsiteY1" fmla="*/ 1454773 h 3410368"/>
                <a:gd name="connsiteX2" fmla="*/ 637974 w 2062986"/>
                <a:gd name="connsiteY2" fmla="*/ 0 h 3410368"/>
                <a:gd name="connsiteX3" fmla="*/ 2 w 2062986"/>
                <a:gd name="connsiteY3" fmla="*/ 1448810 h 3410368"/>
                <a:gd name="connsiteX4" fmla="*/ 989753 w 2062986"/>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3095"/>
                <a:gd name="connsiteY0" fmla="*/ 3255351 h 3410368"/>
                <a:gd name="connsiteX1" fmla="*/ 2062974 w 2063095"/>
                <a:gd name="connsiteY1" fmla="*/ 1454773 h 3410368"/>
                <a:gd name="connsiteX2" fmla="*/ 637974 w 2063095"/>
                <a:gd name="connsiteY2" fmla="*/ 0 h 3410368"/>
                <a:gd name="connsiteX3" fmla="*/ 2 w 2063095"/>
                <a:gd name="connsiteY3" fmla="*/ 1448810 h 3410368"/>
                <a:gd name="connsiteX4" fmla="*/ 989753 w 2063095"/>
                <a:gd name="connsiteY4" fmla="*/ 3410368 h 3410368"/>
                <a:gd name="connsiteX0" fmla="*/ 238499 w 2063096"/>
                <a:gd name="connsiteY0" fmla="*/ 3255351 h 3410368"/>
                <a:gd name="connsiteX1" fmla="*/ 2062975 w 2063096"/>
                <a:gd name="connsiteY1" fmla="*/ 1454773 h 3410368"/>
                <a:gd name="connsiteX2" fmla="*/ 637975 w 2063096"/>
                <a:gd name="connsiteY2" fmla="*/ 0 h 3410368"/>
                <a:gd name="connsiteX3" fmla="*/ 3 w 2063096"/>
                <a:gd name="connsiteY3" fmla="*/ 1448810 h 3410368"/>
                <a:gd name="connsiteX4" fmla="*/ 989754 w 2063096"/>
                <a:gd name="connsiteY4" fmla="*/ 3410368 h 3410368"/>
                <a:gd name="connsiteX0" fmla="*/ 244047 w 2068644"/>
                <a:gd name="connsiteY0" fmla="*/ 3255351 h 3368633"/>
                <a:gd name="connsiteX1" fmla="*/ 2068523 w 2068644"/>
                <a:gd name="connsiteY1" fmla="*/ 1454773 h 3368633"/>
                <a:gd name="connsiteX2" fmla="*/ 643523 w 2068644"/>
                <a:gd name="connsiteY2" fmla="*/ 0 h 3368633"/>
                <a:gd name="connsiteX3" fmla="*/ 5551 w 2068644"/>
                <a:gd name="connsiteY3" fmla="*/ 1448810 h 3368633"/>
                <a:gd name="connsiteX4" fmla="*/ 989340 w 2068644"/>
                <a:gd name="connsiteY4" fmla="*/ 3368633 h 3368633"/>
                <a:gd name="connsiteX0" fmla="*/ 255972 w 2071318"/>
                <a:gd name="connsiteY0" fmla="*/ 3231503 h 3368633"/>
                <a:gd name="connsiteX1" fmla="*/ 2068523 w 2071318"/>
                <a:gd name="connsiteY1" fmla="*/ 1454773 h 3368633"/>
                <a:gd name="connsiteX2" fmla="*/ 643523 w 2071318"/>
                <a:gd name="connsiteY2" fmla="*/ 0 h 3368633"/>
                <a:gd name="connsiteX3" fmla="*/ 5551 w 2071318"/>
                <a:gd name="connsiteY3" fmla="*/ 1448810 h 3368633"/>
                <a:gd name="connsiteX4" fmla="*/ 989340 w 2071318"/>
                <a:gd name="connsiteY4" fmla="*/ 3368633 h 3368633"/>
                <a:gd name="connsiteX0" fmla="*/ 250435 w 2065781"/>
                <a:gd name="connsiteY0" fmla="*/ 3231503 h 3368633"/>
                <a:gd name="connsiteX1" fmla="*/ 2062986 w 2065781"/>
                <a:gd name="connsiteY1" fmla="*/ 1454773 h 3368633"/>
                <a:gd name="connsiteX2" fmla="*/ 637986 w 2065781"/>
                <a:gd name="connsiteY2" fmla="*/ 0 h 3368633"/>
                <a:gd name="connsiteX3" fmla="*/ 14 w 2065781"/>
                <a:gd name="connsiteY3" fmla="*/ 1448810 h 3368633"/>
                <a:gd name="connsiteX4" fmla="*/ 983803 w 2065781"/>
                <a:gd name="connsiteY4" fmla="*/ 3368633 h 3368633"/>
                <a:gd name="connsiteX0" fmla="*/ 256396 w 2071742"/>
                <a:gd name="connsiteY0" fmla="*/ 3231503 h 3368633"/>
                <a:gd name="connsiteX1" fmla="*/ 2068947 w 2071742"/>
                <a:gd name="connsiteY1" fmla="*/ 1454773 h 3368633"/>
                <a:gd name="connsiteX2" fmla="*/ 643947 w 2071742"/>
                <a:gd name="connsiteY2" fmla="*/ 0 h 3368633"/>
                <a:gd name="connsiteX3" fmla="*/ 12 w 2071742"/>
                <a:gd name="connsiteY3" fmla="*/ 1287831 h 3368633"/>
                <a:gd name="connsiteX4" fmla="*/ 989764 w 2071742"/>
                <a:gd name="connsiteY4" fmla="*/ 3368633 h 3368633"/>
                <a:gd name="connsiteX0" fmla="*/ 256396 w 2068965"/>
                <a:gd name="connsiteY0" fmla="*/ 3231503 h 3368633"/>
                <a:gd name="connsiteX1" fmla="*/ 2068947 w 2068965"/>
                <a:gd name="connsiteY1" fmla="*/ 1454773 h 3368633"/>
                <a:gd name="connsiteX2" fmla="*/ 643947 w 2068965"/>
                <a:gd name="connsiteY2" fmla="*/ 0 h 3368633"/>
                <a:gd name="connsiteX3" fmla="*/ 12 w 2068965"/>
                <a:gd name="connsiteY3" fmla="*/ 1287831 h 3368633"/>
                <a:gd name="connsiteX4" fmla="*/ 989764 w 2068965"/>
                <a:gd name="connsiteY4" fmla="*/ 3368633 h 3368633"/>
                <a:gd name="connsiteX0" fmla="*/ 256396 w 2045115"/>
                <a:gd name="connsiteY0" fmla="*/ 3231503 h 3368633"/>
                <a:gd name="connsiteX1" fmla="*/ 2045097 w 2045115"/>
                <a:gd name="connsiteY1" fmla="*/ 1287832 h 3368633"/>
                <a:gd name="connsiteX2" fmla="*/ 643947 w 2045115"/>
                <a:gd name="connsiteY2" fmla="*/ 0 h 3368633"/>
                <a:gd name="connsiteX3" fmla="*/ 12 w 2045115"/>
                <a:gd name="connsiteY3" fmla="*/ 1287831 h 3368633"/>
                <a:gd name="connsiteX4" fmla="*/ 989764 w 2045115"/>
                <a:gd name="connsiteY4" fmla="*/ 3368633 h 3368633"/>
                <a:gd name="connsiteX0" fmla="*/ 256396 w 2039153"/>
                <a:gd name="connsiteY0" fmla="*/ 3231503 h 3368633"/>
                <a:gd name="connsiteX1" fmla="*/ 2039135 w 2039153"/>
                <a:gd name="connsiteY1" fmla="*/ 1389189 h 3368633"/>
                <a:gd name="connsiteX2" fmla="*/ 643947 w 2039153"/>
                <a:gd name="connsiteY2" fmla="*/ 0 h 3368633"/>
                <a:gd name="connsiteX3" fmla="*/ 12 w 2039153"/>
                <a:gd name="connsiteY3" fmla="*/ 1287831 h 3368633"/>
                <a:gd name="connsiteX4" fmla="*/ 989764 w 2039153"/>
                <a:gd name="connsiteY4" fmla="*/ 3368633 h 3368633"/>
                <a:gd name="connsiteX0" fmla="*/ 256396 w 2039224"/>
                <a:gd name="connsiteY0" fmla="*/ 3231503 h 3368633"/>
                <a:gd name="connsiteX1" fmla="*/ 2039135 w 2039224"/>
                <a:gd name="connsiteY1" fmla="*/ 1389189 h 3368633"/>
                <a:gd name="connsiteX2" fmla="*/ 643947 w 2039224"/>
                <a:gd name="connsiteY2" fmla="*/ 0 h 3368633"/>
                <a:gd name="connsiteX3" fmla="*/ 12 w 2039224"/>
                <a:gd name="connsiteY3" fmla="*/ 1287831 h 3368633"/>
                <a:gd name="connsiteX4" fmla="*/ 989764 w 2039224"/>
                <a:gd name="connsiteY4" fmla="*/ 3368633 h 3368633"/>
                <a:gd name="connsiteX0" fmla="*/ 262358 w 2045186"/>
                <a:gd name="connsiteY0" fmla="*/ 3231503 h 3368633"/>
                <a:gd name="connsiteX1" fmla="*/ 2045097 w 2045186"/>
                <a:gd name="connsiteY1" fmla="*/ 1389189 h 3368633"/>
                <a:gd name="connsiteX2" fmla="*/ 649909 w 2045186"/>
                <a:gd name="connsiteY2" fmla="*/ 0 h 3368633"/>
                <a:gd name="connsiteX3" fmla="*/ 12 w 2045186"/>
                <a:gd name="connsiteY3" fmla="*/ 1377263 h 3368633"/>
                <a:gd name="connsiteX4" fmla="*/ 995726 w 2045186"/>
                <a:gd name="connsiteY4" fmla="*/ 3368633 h 3368633"/>
                <a:gd name="connsiteX0" fmla="*/ 269027 w 2054165"/>
                <a:gd name="connsiteY0" fmla="*/ 3279201 h 3416331"/>
                <a:gd name="connsiteX1" fmla="*/ 2051766 w 2054165"/>
                <a:gd name="connsiteY1" fmla="*/ 1436887 h 3416331"/>
                <a:gd name="connsiteX2" fmla="*/ 626767 w 2054165"/>
                <a:gd name="connsiteY2" fmla="*/ 0 h 3416331"/>
                <a:gd name="connsiteX3" fmla="*/ 6681 w 2054165"/>
                <a:gd name="connsiteY3" fmla="*/ 1424961 h 3416331"/>
                <a:gd name="connsiteX4" fmla="*/ 1002395 w 2054165"/>
                <a:gd name="connsiteY4" fmla="*/ 3416331 h 3416331"/>
                <a:gd name="connsiteX0" fmla="*/ 262374 w 2047512"/>
                <a:gd name="connsiteY0" fmla="*/ 3279201 h 3416331"/>
                <a:gd name="connsiteX1" fmla="*/ 2045113 w 2047512"/>
                <a:gd name="connsiteY1" fmla="*/ 1436887 h 3416331"/>
                <a:gd name="connsiteX2" fmla="*/ 620114 w 2047512"/>
                <a:gd name="connsiteY2" fmla="*/ 0 h 3416331"/>
                <a:gd name="connsiteX3" fmla="*/ 28 w 2047512"/>
                <a:gd name="connsiteY3" fmla="*/ 1424961 h 3416331"/>
                <a:gd name="connsiteX4" fmla="*/ 995742 w 2047512"/>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96619 w 2079358"/>
                <a:gd name="connsiteY0" fmla="*/ 3279201 h 3279203"/>
                <a:gd name="connsiteX1" fmla="*/ 2079358 w 2079358"/>
                <a:gd name="connsiteY1" fmla="*/ 1436887 h 3279203"/>
                <a:gd name="connsiteX2" fmla="*/ 654359 w 2079358"/>
                <a:gd name="connsiteY2" fmla="*/ 0 h 3279203"/>
                <a:gd name="connsiteX3" fmla="*/ 34273 w 2079358"/>
                <a:gd name="connsiteY3" fmla="*/ 1424961 h 3279203"/>
                <a:gd name="connsiteX4" fmla="*/ 296619 w 2079358"/>
                <a:gd name="connsiteY4" fmla="*/ 3279201 h 3279203"/>
                <a:gd name="connsiteX0" fmla="*/ 752234 w 2046422"/>
                <a:gd name="connsiteY0" fmla="*/ 3338823 h 3338825"/>
                <a:gd name="connsiteX1" fmla="*/ 2046061 w 2046422"/>
                <a:gd name="connsiteY1" fmla="*/ 1436887 h 3338825"/>
                <a:gd name="connsiteX2" fmla="*/ 621062 w 2046422"/>
                <a:gd name="connsiteY2" fmla="*/ 0 h 3338825"/>
                <a:gd name="connsiteX3" fmla="*/ 976 w 2046422"/>
                <a:gd name="connsiteY3" fmla="*/ 1424961 h 3338825"/>
                <a:gd name="connsiteX4" fmla="*/ 752234 w 2046422"/>
                <a:gd name="connsiteY4" fmla="*/ 3338823 h 3338825"/>
                <a:gd name="connsiteX0" fmla="*/ 752234 w 2046422"/>
                <a:gd name="connsiteY0" fmla="*/ 3338823 h 3338825"/>
                <a:gd name="connsiteX1" fmla="*/ 2046061 w 2046422"/>
                <a:gd name="connsiteY1" fmla="*/ 1436887 h 3338825"/>
                <a:gd name="connsiteX2" fmla="*/ 621062 w 2046422"/>
                <a:gd name="connsiteY2" fmla="*/ 0 h 3338825"/>
                <a:gd name="connsiteX3" fmla="*/ 976 w 2046422"/>
                <a:gd name="connsiteY3" fmla="*/ 1424961 h 3338825"/>
                <a:gd name="connsiteX4" fmla="*/ 752234 w 2046422"/>
                <a:gd name="connsiteY4" fmla="*/ 3338823 h 3338825"/>
                <a:gd name="connsiteX0" fmla="*/ 752234 w 2046404"/>
                <a:gd name="connsiteY0" fmla="*/ 3338823 h 3369060"/>
                <a:gd name="connsiteX1" fmla="*/ 2046061 w 2046404"/>
                <a:gd name="connsiteY1" fmla="*/ 1436887 h 3369060"/>
                <a:gd name="connsiteX2" fmla="*/ 621062 w 2046404"/>
                <a:gd name="connsiteY2" fmla="*/ 0 h 3369060"/>
                <a:gd name="connsiteX3" fmla="*/ 976 w 2046404"/>
                <a:gd name="connsiteY3" fmla="*/ 1424961 h 3369060"/>
                <a:gd name="connsiteX4" fmla="*/ 752234 w 2046404"/>
                <a:gd name="connsiteY4" fmla="*/ 3338823 h 3369060"/>
                <a:gd name="connsiteX0" fmla="*/ 752234 w 2046443"/>
                <a:gd name="connsiteY0" fmla="*/ 3338823 h 3408684"/>
                <a:gd name="connsiteX1" fmla="*/ 2046061 w 2046443"/>
                <a:gd name="connsiteY1" fmla="*/ 1436887 h 3408684"/>
                <a:gd name="connsiteX2" fmla="*/ 621062 w 2046443"/>
                <a:gd name="connsiteY2" fmla="*/ 0 h 3408684"/>
                <a:gd name="connsiteX3" fmla="*/ 976 w 2046443"/>
                <a:gd name="connsiteY3" fmla="*/ 1424961 h 3408684"/>
                <a:gd name="connsiteX4" fmla="*/ 752234 w 2046443"/>
                <a:gd name="connsiteY4" fmla="*/ 3338823 h 3408684"/>
                <a:gd name="connsiteX0" fmla="*/ 752234 w 2046352"/>
                <a:gd name="connsiteY0" fmla="*/ 3338823 h 3338823"/>
                <a:gd name="connsiteX1" fmla="*/ 2046061 w 2046352"/>
                <a:gd name="connsiteY1" fmla="*/ 1436887 h 3338823"/>
                <a:gd name="connsiteX2" fmla="*/ 621062 w 2046352"/>
                <a:gd name="connsiteY2" fmla="*/ 0 h 3338823"/>
                <a:gd name="connsiteX3" fmla="*/ 976 w 2046352"/>
                <a:gd name="connsiteY3" fmla="*/ 1424961 h 3338823"/>
                <a:gd name="connsiteX4" fmla="*/ 752234 w 2046352"/>
                <a:gd name="connsiteY4" fmla="*/ 3338823 h 3338823"/>
                <a:gd name="connsiteX0" fmla="*/ 752234 w 2046352"/>
                <a:gd name="connsiteY0" fmla="*/ 3338823 h 3338823"/>
                <a:gd name="connsiteX1" fmla="*/ 2046061 w 2046352"/>
                <a:gd name="connsiteY1" fmla="*/ 1436887 h 3338823"/>
                <a:gd name="connsiteX2" fmla="*/ 621062 w 2046352"/>
                <a:gd name="connsiteY2" fmla="*/ 0 h 3338823"/>
                <a:gd name="connsiteX3" fmla="*/ 976 w 2046352"/>
                <a:gd name="connsiteY3" fmla="*/ 1424961 h 3338823"/>
                <a:gd name="connsiteX4" fmla="*/ 752234 w 2046352"/>
                <a:gd name="connsiteY4" fmla="*/ 3338823 h 3338823"/>
                <a:gd name="connsiteX0" fmla="*/ 751294 w 2045412"/>
                <a:gd name="connsiteY0" fmla="*/ 3338823 h 3338823"/>
                <a:gd name="connsiteX1" fmla="*/ 2045121 w 2045412"/>
                <a:gd name="connsiteY1" fmla="*/ 1436887 h 3338823"/>
                <a:gd name="connsiteX2" fmla="*/ 620122 w 2045412"/>
                <a:gd name="connsiteY2" fmla="*/ 0 h 3338823"/>
                <a:gd name="connsiteX3" fmla="*/ 36 w 2045412"/>
                <a:gd name="connsiteY3" fmla="*/ 1424961 h 3338823"/>
                <a:gd name="connsiteX4" fmla="*/ 751294 w 2045412"/>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637993 w 2045110"/>
                <a:gd name="connsiteY0" fmla="*/ 3314975 h 3314975"/>
                <a:gd name="connsiteX1" fmla="*/ 2045105 w 2045110"/>
                <a:gd name="connsiteY1" fmla="*/ 1436887 h 3314975"/>
                <a:gd name="connsiteX2" fmla="*/ 620106 w 2045110"/>
                <a:gd name="connsiteY2" fmla="*/ 0 h 3314975"/>
                <a:gd name="connsiteX3" fmla="*/ 20 w 2045110"/>
                <a:gd name="connsiteY3" fmla="*/ 1424961 h 3314975"/>
                <a:gd name="connsiteX4" fmla="*/ 637993 w 2045110"/>
                <a:gd name="connsiteY4" fmla="*/ 3314975 h 3314975"/>
                <a:gd name="connsiteX0" fmla="*/ 637993 w 2045110"/>
                <a:gd name="connsiteY0" fmla="*/ 3314975 h 3314975"/>
                <a:gd name="connsiteX1" fmla="*/ 2045105 w 2045110"/>
                <a:gd name="connsiteY1" fmla="*/ 1436887 h 3314975"/>
                <a:gd name="connsiteX2" fmla="*/ 620106 w 2045110"/>
                <a:gd name="connsiteY2" fmla="*/ 0 h 3314975"/>
                <a:gd name="connsiteX3" fmla="*/ 20 w 2045110"/>
                <a:gd name="connsiteY3" fmla="*/ 1424961 h 3314975"/>
                <a:gd name="connsiteX4" fmla="*/ 637993 w 2045110"/>
                <a:gd name="connsiteY4" fmla="*/ 3314975 h 3314975"/>
                <a:gd name="connsiteX0" fmla="*/ 637985 w 2045102"/>
                <a:gd name="connsiteY0" fmla="*/ 3314975 h 3314975"/>
                <a:gd name="connsiteX1" fmla="*/ 2045097 w 2045102"/>
                <a:gd name="connsiteY1" fmla="*/ 1436887 h 3314975"/>
                <a:gd name="connsiteX2" fmla="*/ 620098 w 2045102"/>
                <a:gd name="connsiteY2" fmla="*/ 0 h 3314975"/>
                <a:gd name="connsiteX3" fmla="*/ 12 w 2045102"/>
                <a:gd name="connsiteY3" fmla="*/ 1424961 h 3314975"/>
                <a:gd name="connsiteX4" fmla="*/ 637985 w 2045102"/>
                <a:gd name="connsiteY4" fmla="*/ 3314975 h 3314975"/>
                <a:gd name="connsiteX0" fmla="*/ 637985 w 2045102"/>
                <a:gd name="connsiteY0" fmla="*/ 3314975 h 3314975"/>
                <a:gd name="connsiteX1" fmla="*/ 2045097 w 2045102"/>
                <a:gd name="connsiteY1" fmla="*/ 1436887 h 3314975"/>
                <a:gd name="connsiteX2" fmla="*/ 620098 w 2045102"/>
                <a:gd name="connsiteY2" fmla="*/ 0 h 3314975"/>
                <a:gd name="connsiteX3" fmla="*/ 12 w 2045102"/>
                <a:gd name="connsiteY3" fmla="*/ 1424961 h 3314975"/>
                <a:gd name="connsiteX4" fmla="*/ 637985 w 2045102"/>
                <a:gd name="connsiteY4" fmla="*/ 3314975 h 331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102" h="3314975">
                  <a:moveTo>
                    <a:pt x="637985" y="3314975"/>
                  </a:moveTo>
                  <a:cubicBezTo>
                    <a:pt x="740339" y="3215606"/>
                    <a:pt x="2048078" y="2168248"/>
                    <a:pt x="2045097" y="1436887"/>
                  </a:cubicBezTo>
                  <a:cubicBezTo>
                    <a:pt x="2042116" y="705526"/>
                    <a:pt x="1037462" y="0"/>
                    <a:pt x="620098" y="0"/>
                  </a:cubicBezTo>
                  <a:cubicBezTo>
                    <a:pt x="327943" y="0"/>
                    <a:pt x="2993" y="437226"/>
                    <a:pt x="12" y="1424961"/>
                  </a:cubicBezTo>
                  <a:cubicBezTo>
                    <a:pt x="-2969" y="2412696"/>
                    <a:pt x="565444" y="3205668"/>
                    <a:pt x="637985" y="3314975"/>
                  </a:cubicBezTo>
                  <a:close/>
                </a:path>
              </a:pathLst>
            </a:custGeom>
            <a:solidFill>
              <a:srgbClr val="FF6600"/>
            </a:solidFill>
            <a:ln w="12700" cmpd="sng">
              <a:solidFill>
                <a:srgbClr val="404040"/>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grpSp>
      <p:sp>
        <p:nvSpPr>
          <p:cNvPr id="3" name="八角形 2"/>
          <p:cNvSpPr/>
          <p:nvPr/>
        </p:nvSpPr>
        <p:spPr bwMode="auto">
          <a:xfrm>
            <a:off x="5652120" y="3144779"/>
            <a:ext cx="1296144" cy="648072"/>
          </a:xfrm>
          <a:prstGeom prst="octagon">
            <a:avLst/>
          </a:prstGeom>
          <a:gradFill>
            <a:gsLst>
              <a:gs pos="0">
                <a:srgbClr val="008000"/>
              </a:gs>
              <a:gs pos="100000">
                <a:schemeClr val="bg1"/>
              </a:gs>
            </a:gsLst>
            <a:lin ang="5400000" scaled="0"/>
          </a:gra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圧力分布</a:t>
            </a:r>
            <a:endParaRPr kumimoji="0" lang="ja-JP" alt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p:txBody>
      </p:sp>
      <p:sp>
        <p:nvSpPr>
          <p:cNvPr id="4" name="円/楕円 3"/>
          <p:cNvSpPr/>
          <p:nvPr/>
        </p:nvSpPr>
        <p:spPr bwMode="auto">
          <a:xfrm>
            <a:off x="2411760" y="3144779"/>
            <a:ext cx="1296144" cy="648072"/>
          </a:xfrm>
          <a:prstGeom prst="ellipse">
            <a:avLst/>
          </a:prstGeom>
          <a:gradFill>
            <a:gsLst>
              <a:gs pos="0">
                <a:srgbClr val="3366FF"/>
              </a:gs>
              <a:gs pos="100000">
                <a:schemeClr val="accent1">
                  <a:tint val="50000"/>
                  <a:shade val="100000"/>
                  <a:satMod val="350000"/>
                </a:schemeClr>
              </a:gs>
            </a:gsLst>
          </a:gra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dirty="0" smtClean="0">
                <a:solidFill>
                  <a:schemeClr val="tx1"/>
                </a:solidFill>
              </a:rPr>
              <a:t>電流分布</a:t>
            </a:r>
            <a:endParaRPr kumimoji="0" lang="ja-JP" altLang="en-US" sz="1800" b="0" i="0" u="none" strike="noStrike" cap="none" normalizeH="0" baseline="0" dirty="0">
              <a:ln>
                <a:noFill/>
              </a:ln>
              <a:solidFill>
                <a:schemeClr val="tx1"/>
              </a:solidFill>
              <a:effectLst/>
            </a:endParaRPr>
          </a:p>
        </p:txBody>
      </p:sp>
      <p:sp>
        <p:nvSpPr>
          <p:cNvPr id="5" name="下カーブ矢印 4"/>
          <p:cNvSpPr/>
          <p:nvPr/>
        </p:nvSpPr>
        <p:spPr bwMode="auto">
          <a:xfrm>
            <a:off x="2915816" y="2352691"/>
            <a:ext cx="3672408" cy="720080"/>
          </a:xfrm>
          <a:prstGeom prst="curvedDownArrow">
            <a:avLst>
              <a:gd name="adj1" fmla="val 45833"/>
              <a:gd name="adj2" fmla="val 73704"/>
              <a:gd name="adj3" fmla="val 25000"/>
            </a:avLst>
          </a:prstGeom>
          <a:ln>
            <a:headEnd type="none" w="med" len="med"/>
            <a:tailEnd type="none" w="med" len="med"/>
          </a:ln>
          <a:effectLst>
            <a:outerShdw blurRad="50800" dist="38100" dir="2700000" algn="tl" rotWithShape="0">
              <a:prstClr val="black">
                <a:alpha val="40000"/>
              </a:prstClr>
            </a:outerShdw>
          </a:effectLs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6" name="下カーブ矢印 5"/>
          <p:cNvSpPr/>
          <p:nvPr/>
        </p:nvSpPr>
        <p:spPr bwMode="auto">
          <a:xfrm rot="10800000">
            <a:off x="2771800" y="3864859"/>
            <a:ext cx="3744416" cy="720080"/>
          </a:xfrm>
          <a:prstGeom prst="curvedDownArrow">
            <a:avLst>
              <a:gd name="adj1" fmla="val 45833"/>
              <a:gd name="adj2" fmla="val 73704"/>
              <a:gd name="adj3" fmla="val 25000"/>
            </a:avLst>
          </a:prstGeom>
          <a:ln>
            <a:headEnd type="none" w="med" len="med"/>
            <a:tailEnd type="none" w="med" len="med"/>
          </a:ln>
          <a:effectLst>
            <a:outerShdw blurRad="50800" dist="38100" dir="2700000" algn="tl" rotWithShape="0">
              <a:prstClr val="black">
                <a:alpha val="40000"/>
              </a:prstClr>
            </a:outerShdw>
          </a:effectLs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p:txBody>
      </p:sp>
      <p:sp>
        <p:nvSpPr>
          <p:cNvPr id="7" name="太陽 6"/>
          <p:cNvSpPr/>
          <p:nvPr/>
        </p:nvSpPr>
        <p:spPr bwMode="auto">
          <a:xfrm>
            <a:off x="4031940" y="2928755"/>
            <a:ext cx="1296144" cy="1080120"/>
          </a:xfrm>
          <a:prstGeom prst="sun">
            <a:avLst>
              <a:gd name="adj" fmla="val 14625"/>
            </a:avLst>
          </a:prstGeom>
          <a:gradFill flip="none" rotWithShape="1">
            <a:gsLst>
              <a:gs pos="0">
                <a:srgbClr val="FF0000"/>
              </a:gs>
              <a:gs pos="100000">
                <a:srgbClr val="FFFFFF"/>
              </a:gs>
            </a:gsLst>
            <a:path path="circle">
              <a:fillToRect l="50000" t="50000" r="50000" b="50000"/>
            </a:path>
            <a:tileRect/>
          </a:gradFill>
          <a:ln w="9525" cap="flat" cmpd="sng" algn="ctr">
            <a:solidFill>
              <a:schemeClr val="tx1"/>
            </a:solidFill>
            <a:prstDash val="solid"/>
            <a:round/>
            <a:headEnd type="none" w="med" len="med"/>
            <a:tailEnd type="none" w="med" len="med"/>
          </a:ln>
          <a:effectLst>
            <a:glow rad="63500">
              <a:srgbClr val="FF0000">
                <a:alpha val="40000"/>
              </a:srgbClr>
            </a:glow>
            <a:outerShdw blurRad="63500" dist="38099" dir="2700000" algn="ctr" rotWithShape="0">
              <a:schemeClr val="bg2">
                <a:alpha val="74998"/>
              </a:schemeClr>
            </a:outerShdw>
          </a:effectLst>
          <a:extLst/>
        </p:spPr>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effectLst/>
                <a:latin typeface="Arial" charset="0"/>
                <a:ea typeface="ＭＳ Ｐゴシック" charset="0"/>
                <a:cs typeface="ＭＳ Ｐゴシック" charset="0"/>
              </a:rPr>
              <a:t>自己加熱</a:t>
            </a:r>
            <a:endParaRPr kumimoji="0" lang="ja-JP" altLang="en-US" sz="1800" b="0" i="0" u="none" strike="noStrike" cap="none" normalizeH="0" baseline="0" dirty="0">
              <a:ln>
                <a:noFill/>
              </a:ln>
              <a:effectLst/>
              <a:latin typeface="Arial" charset="0"/>
              <a:ea typeface="ＭＳ Ｐゴシック" charset="0"/>
              <a:cs typeface="ＭＳ Ｐゴシック" charset="0"/>
            </a:endParaRPr>
          </a:p>
        </p:txBody>
      </p:sp>
      <p:sp>
        <p:nvSpPr>
          <p:cNvPr id="8" name="左右矢印 7"/>
          <p:cNvSpPr/>
          <p:nvPr/>
        </p:nvSpPr>
        <p:spPr bwMode="auto">
          <a:xfrm>
            <a:off x="5364088" y="3262345"/>
            <a:ext cx="288032" cy="432048"/>
          </a:xfrm>
          <a:prstGeom prst="leftRightArrow">
            <a:avLst>
              <a:gd name="adj1" fmla="val 50000"/>
              <a:gd name="adj2" fmla="val 3118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a:ln>
                <a:noFill/>
              </a:ln>
              <a:effectLst/>
              <a:latin typeface="Arial" charset="0"/>
              <a:ea typeface="ＭＳ Ｐゴシック" charset="0"/>
              <a:cs typeface="ＭＳ Ｐゴシック" charset="0"/>
            </a:endParaRPr>
          </a:p>
        </p:txBody>
      </p:sp>
      <p:sp>
        <p:nvSpPr>
          <p:cNvPr id="12" name="直方体 11"/>
          <p:cNvSpPr/>
          <p:nvPr/>
        </p:nvSpPr>
        <p:spPr bwMode="auto">
          <a:xfrm>
            <a:off x="1115616" y="1488595"/>
            <a:ext cx="1368152" cy="720080"/>
          </a:xfrm>
          <a:prstGeom prst="cube">
            <a:avLst>
              <a:gd name="adj" fmla="val 16182"/>
            </a:avLst>
          </a:prstGeom>
          <a:gradFill>
            <a:gsLst>
              <a:gs pos="0">
                <a:srgbClr val="FF6666"/>
              </a:gs>
              <a:gs pos="100000">
                <a:schemeClr val="bg1"/>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外部加熱／電流駆動</a:t>
            </a:r>
            <a:endParaRPr kumimoji="0" lang="ja-JP" alt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p:txBody>
      </p:sp>
      <p:cxnSp>
        <p:nvCxnSpPr>
          <p:cNvPr id="14" name="カギ線コネクタ 13"/>
          <p:cNvCxnSpPr>
            <a:stCxn id="12" idx="3"/>
            <a:endCxn id="4" idx="2"/>
          </p:cNvCxnSpPr>
          <p:nvPr/>
        </p:nvCxnSpPr>
        <p:spPr bwMode="auto">
          <a:xfrm rot="16200000" flipH="1">
            <a:off x="1446525" y="2503580"/>
            <a:ext cx="1260140" cy="670330"/>
          </a:xfrm>
          <a:prstGeom prst="bentConnector2">
            <a:avLst/>
          </a:prstGeom>
          <a:solidFill>
            <a:schemeClr val="accent1"/>
          </a:solidFill>
          <a:ln w="38100" cap="flat" cmpd="sng" algn="ctr">
            <a:solidFill>
              <a:srgbClr val="660066"/>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角丸四角形 26"/>
          <p:cNvSpPr/>
          <p:nvPr/>
        </p:nvSpPr>
        <p:spPr bwMode="auto">
          <a:xfrm>
            <a:off x="3563888" y="4725144"/>
            <a:ext cx="1080120" cy="648072"/>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45720" rIns="0" bIns="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回転分布</a:t>
            </a:r>
            <a:endParaRPr kumimoji="0" lang="ja-JP" alt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p:txBody>
      </p:sp>
      <p:sp>
        <p:nvSpPr>
          <p:cNvPr id="28" name="タイトル 27"/>
          <p:cNvSpPr>
            <a:spLocks noGrp="1"/>
          </p:cNvSpPr>
          <p:nvPr>
            <p:ph type="title"/>
          </p:nvPr>
        </p:nvSpPr>
        <p:spPr/>
        <p:txBody>
          <a:bodyPr/>
          <a:lstStyle/>
          <a:p>
            <a:r>
              <a:rPr kumimoji="1" lang="ja-JP" altLang="en-US" dirty="0" smtClean="0"/>
              <a:t>諸物理量分布が密接に関連</a:t>
            </a:r>
            <a:endParaRPr kumimoji="1" lang="ja-JP" altLang="en-US" dirty="0"/>
          </a:p>
        </p:txBody>
      </p:sp>
      <p:cxnSp>
        <p:nvCxnSpPr>
          <p:cNvPr id="33" name="カギ線コネクタ 32"/>
          <p:cNvCxnSpPr>
            <a:stCxn id="12" idx="4"/>
            <a:endCxn id="5" idx="3"/>
          </p:cNvCxnSpPr>
          <p:nvPr/>
        </p:nvCxnSpPr>
        <p:spPr bwMode="auto">
          <a:xfrm>
            <a:off x="2367245" y="1906897"/>
            <a:ext cx="3955615" cy="1165874"/>
          </a:xfrm>
          <a:prstGeom prst="bentConnector4">
            <a:avLst>
              <a:gd name="adj1" fmla="val 5461"/>
              <a:gd name="adj2" fmla="val -271"/>
            </a:avLst>
          </a:prstGeom>
          <a:solidFill>
            <a:schemeClr val="accent1"/>
          </a:solidFill>
          <a:ln w="38100" cap="flat" cmpd="sng" algn="ctr">
            <a:solidFill>
              <a:srgbClr val="660066"/>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8" name="テキスト ボックス 57"/>
          <p:cNvSpPr txBox="1"/>
          <p:nvPr/>
        </p:nvSpPr>
        <p:spPr>
          <a:xfrm>
            <a:off x="4139952" y="2276872"/>
            <a:ext cx="1107996" cy="369332"/>
          </a:xfrm>
          <a:prstGeom prst="rect">
            <a:avLst/>
          </a:prstGeom>
          <a:noFill/>
        </p:spPr>
        <p:txBody>
          <a:bodyPr wrap="none" rtlCol="0">
            <a:spAutoFit/>
          </a:bodyPr>
          <a:lstStyle/>
          <a:p>
            <a:r>
              <a:rPr kumimoji="1" lang="ja-JP" altLang="en-US" sz="1800" dirty="0" smtClean="0">
                <a:effectLst>
                  <a:reflection blurRad="6350" stA="60000" endA="900" endPos="60000" dist="60007" dir="5400000" sy="-100000" algn="bl" rotWithShape="0"/>
                </a:effectLst>
              </a:rPr>
              <a:t>自発電流</a:t>
            </a:r>
            <a:endParaRPr kumimoji="1" lang="ja-JP" altLang="en-US" sz="1800" dirty="0">
              <a:effectLst>
                <a:reflection blurRad="6350" stA="60000" endA="900" endPos="60000" dist="60007" dir="5400000" sy="-100000" algn="bl" rotWithShape="0"/>
              </a:effectLst>
            </a:endParaRPr>
          </a:p>
        </p:txBody>
      </p:sp>
      <p:sp>
        <p:nvSpPr>
          <p:cNvPr id="59" name="テキスト ボックス 58"/>
          <p:cNvSpPr txBox="1"/>
          <p:nvPr/>
        </p:nvSpPr>
        <p:spPr>
          <a:xfrm>
            <a:off x="3635896" y="4221088"/>
            <a:ext cx="2018501" cy="369332"/>
          </a:xfrm>
          <a:prstGeom prst="rect">
            <a:avLst/>
          </a:prstGeom>
          <a:noFill/>
        </p:spPr>
        <p:txBody>
          <a:bodyPr wrap="none" rtlCol="0">
            <a:spAutoFit/>
          </a:bodyPr>
          <a:lstStyle/>
          <a:p>
            <a:r>
              <a:rPr kumimoji="1" lang="ja-JP" altLang="en-US" sz="1800" dirty="0" smtClean="0">
                <a:effectLst>
                  <a:reflection blurRad="6350" stA="60000" endA="900" endPos="60000" dist="60007" dir="5400000" sy="-100000" algn="bl" rotWithShape="0"/>
                </a:effectLst>
              </a:rPr>
              <a:t>輸送、</a:t>
            </a:r>
            <a:r>
              <a:rPr kumimoji="1" lang="en-US" altLang="ja-JP" sz="1800" dirty="0" smtClean="0">
                <a:effectLst>
                  <a:reflection blurRad="6350" stA="60000" endA="900" endPos="60000" dist="60007" dir="5400000" sy="-100000" algn="bl" rotWithShape="0"/>
                </a:effectLst>
              </a:rPr>
              <a:t>MHD</a:t>
            </a:r>
            <a:r>
              <a:rPr kumimoji="1" lang="ja-JP" altLang="en-US" sz="1800" dirty="0" smtClean="0">
                <a:effectLst>
                  <a:reflection blurRad="6350" stA="60000" endA="900" endPos="60000" dist="60007" dir="5400000" sy="-100000" algn="bl" rotWithShape="0"/>
                </a:effectLst>
              </a:rPr>
              <a:t>安定性</a:t>
            </a:r>
            <a:endParaRPr kumimoji="1" lang="ja-JP" altLang="en-US" sz="1800" dirty="0">
              <a:effectLst>
                <a:reflection blurRad="6350" stA="60000" endA="900" endPos="60000" dist="60007" dir="5400000" sy="-100000" algn="bl" rotWithShape="0"/>
              </a:effectLst>
            </a:endParaRPr>
          </a:p>
        </p:txBody>
      </p:sp>
      <p:cxnSp>
        <p:nvCxnSpPr>
          <p:cNvPr id="61" name="曲線コネクタ 60"/>
          <p:cNvCxnSpPr>
            <a:stCxn id="27" idx="1"/>
            <a:endCxn id="59" idx="1"/>
          </p:cNvCxnSpPr>
          <p:nvPr/>
        </p:nvCxnSpPr>
        <p:spPr bwMode="auto">
          <a:xfrm rot="10800000" flipH="1">
            <a:off x="3563888" y="4405754"/>
            <a:ext cx="72008" cy="643426"/>
          </a:xfrm>
          <a:prstGeom prst="curvedConnector3">
            <a:avLst>
              <a:gd name="adj1" fmla="val -746739"/>
            </a:avLst>
          </a:prstGeom>
          <a:solidFill>
            <a:schemeClr val="accent1"/>
          </a:solidFill>
          <a:ln w="381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カギ線コネクタ 76"/>
          <p:cNvCxnSpPr>
            <a:stCxn id="12" idx="2"/>
            <a:endCxn id="27" idx="2"/>
          </p:cNvCxnSpPr>
          <p:nvPr/>
        </p:nvCxnSpPr>
        <p:spPr bwMode="auto">
          <a:xfrm rot="10800000" flipH="1" flipV="1">
            <a:off x="1115616" y="1906896"/>
            <a:ext cx="2988332" cy="3466319"/>
          </a:xfrm>
          <a:prstGeom prst="bentConnector4">
            <a:avLst>
              <a:gd name="adj1" fmla="val -7650"/>
              <a:gd name="adj2" fmla="val 106595"/>
            </a:avLst>
          </a:prstGeom>
          <a:solidFill>
            <a:schemeClr val="accent1"/>
          </a:solidFill>
          <a:ln w="381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0" name="テキスト ボックス 79"/>
          <p:cNvSpPr txBox="1"/>
          <p:nvPr/>
        </p:nvSpPr>
        <p:spPr>
          <a:xfrm>
            <a:off x="2555776" y="1488595"/>
            <a:ext cx="4455066" cy="369332"/>
          </a:xfrm>
          <a:prstGeom prst="rect">
            <a:avLst/>
          </a:prstGeom>
          <a:noFill/>
        </p:spPr>
        <p:txBody>
          <a:bodyPr wrap="none" rtlCol="0">
            <a:spAutoFit/>
          </a:bodyPr>
          <a:lstStyle/>
          <a:p>
            <a:r>
              <a:rPr kumimoji="1" lang="ja-JP" altLang="en-US" sz="1800" dirty="0" smtClean="0"/>
              <a:t>加熱／駆動・分布／効率</a:t>
            </a:r>
            <a:r>
              <a:rPr kumimoji="1" lang="en-US" altLang="ja-JP" sz="1800" dirty="0" smtClean="0"/>
              <a:t>←</a:t>
            </a:r>
            <a:r>
              <a:rPr kumimoji="1" lang="ja-JP" altLang="en-US" sz="1800" dirty="0" smtClean="0"/>
              <a:t>温度／密度分布</a:t>
            </a:r>
            <a:endParaRPr kumimoji="1" lang="ja-JP" altLang="en-US" sz="1800" dirty="0"/>
          </a:p>
        </p:txBody>
      </p:sp>
      <p:cxnSp>
        <p:nvCxnSpPr>
          <p:cNvPr id="82" name="曲線コネクタ 81"/>
          <p:cNvCxnSpPr>
            <a:stCxn id="3" idx="2"/>
            <a:endCxn id="27" idx="3"/>
          </p:cNvCxnSpPr>
          <p:nvPr/>
        </p:nvCxnSpPr>
        <p:spPr bwMode="auto">
          <a:xfrm rot="5400000">
            <a:off x="5073065" y="3363794"/>
            <a:ext cx="1256329" cy="2114442"/>
          </a:xfrm>
          <a:prstGeom prst="curvedConnector2">
            <a:avLst/>
          </a:prstGeom>
          <a:solidFill>
            <a:schemeClr val="accent1"/>
          </a:solidFill>
          <a:ln w="381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3" name="テキスト ボックス 82"/>
          <p:cNvSpPr txBox="1"/>
          <p:nvPr/>
        </p:nvSpPr>
        <p:spPr>
          <a:xfrm>
            <a:off x="5364088" y="4872971"/>
            <a:ext cx="877163" cy="369332"/>
          </a:xfrm>
          <a:prstGeom prst="rect">
            <a:avLst/>
          </a:prstGeom>
          <a:noFill/>
        </p:spPr>
        <p:txBody>
          <a:bodyPr wrap="none" rtlCol="0">
            <a:spAutoFit/>
          </a:bodyPr>
          <a:lstStyle/>
          <a:p>
            <a:r>
              <a:rPr kumimoji="1" lang="ja-JP" altLang="en-US" sz="1800" dirty="0" smtClean="0"/>
              <a:t>駆動源</a:t>
            </a:r>
            <a:endParaRPr kumimoji="1" lang="ja-JP" altLang="en-US" sz="1800" dirty="0"/>
          </a:p>
        </p:txBody>
      </p:sp>
      <p:sp>
        <p:nvSpPr>
          <p:cNvPr id="86" name="左矢印吹き出し 85"/>
          <p:cNvSpPr/>
          <p:nvPr/>
        </p:nvSpPr>
        <p:spPr bwMode="auto">
          <a:xfrm>
            <a:off x="4932040" y="5805264"/>
            <a:ext cx="1728192" cy="648072"/>
          </a:xfrm>
          <a:prstGeom prst="leftArrowCallout">
            <a:avLst>
              <a:gd name="adj1" fmla="val 25000"/>
              <a:gd name="adj2" fmla="val 25000"/>
              <a:gd name="adj3" fmla="val 25000"/>
              <a:gd name="adj4" fmla="val 79656"/>
            </a:avLst>
          </a:prstGeom>
          <a:gradFill flip="none" rotWithShape="1">
            <a:gsLst>
              <a:gs pos="0">
                <a:schemeClr val="tx2">
                  <a:lumMod val="65000"/>
                  <a:lumOff val="35000"/>
                </a:schemeClr>
              </a:gs>
              <a:gs pos="100000">
                <a:srgbClr val="FFFFFF"/>
              </a:gs>
            </a:gsLst>
            <a:path path="circle">
              <a:fillToRect l="100000" t="100000"/>
            </a:path>
            <a:tileRect r="-100000" b="-100000"/>
          </a:gradFill>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プラズマ・壁</a:t>
            </a:r>
            <a:endParaRPr kumimoji="0" lang="en-US" altLang="ja-JP" sz="1800" b="0" i="0" u="none" strike="noStrike" cap="none" normalizeH="0" baseline="0" dirty="0" smtClean="0">
              <a:ln>
                <a:noFill/>
              </a:ln>
              <a:solidFill>
                <a:srgbClr val="000000"/>
              </a:solidFill>
              <a:effectLst/>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相互作用</a:t>
            </a:r>
            <a:endParaRPr kumimoji="0" lang="ja-JP" alt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87" name="涙形 86"/>
          <p:cNvSpPr/>
          <p:nvPr/>
        </p:nvSpPr>
        <p:spPr bwMode="auto">
          <a:xfrm>
            <a:off x="6804248" y="4221088"/>
            <a:ext cx="1296144" cy="648072"/>
          </a:xfrm>
          <a:prstGeom prst="teardrop">
            <a:avLst/>
          </a:prstGeom>
          <a:gradFill flip="none" rotWithShape="1">
            <a:gsLst>
              <a:gs pos="0">
                <a:schemeClr val="accent1"/>
              </a:gs>
              <a:gs pos="100000">
                <a:srgbClr val="FFFFFF"/>
              </a:gs>
            </a:gsLst>
            <a:path path="rect">
              <a:fillToRect l="100000" t="100000"/>
            </a:path>
            <a:tileRect r="-100000" b="-100000"/>
          </a:gradFill>
          <a:ln w="9525" cap="flat" cmpd="sng" algn="ctr">
            <a:solidFill>
              <a:schemeClr val="tx1"/>
            </a:solidFill>
            <a:prstDash val="solid"/>
            <a:round/>
            <a:headEnd type="none" w="med" len="med"/>
            <a:tailEnd type="none" w="med" len="med"/>
          </a:ln>
          <a:effectLst>
            <a:outerShdw blurRad="63500" dist="38099" dir="2700000" algn="ctr" rotWithShape="0">
              <a:schemeClr val="bg2">
                <a:alpha val="74998"/>
              </a:schemeClr>
            </a:outerShdw>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rgbClr val="000000"/>
                </a:solidFill>
                <a:effectLst/>
                <a:latin typeface="Arial" charset="0"/>
                <a:ea typeface="ＭＳ Ｐゴシック" charset="0"/>
                <a:cs typeface="ＭＳ Ｐゴシック" charset="0"/>
              </a:rPr>
              <a:t>粒子補給</a:t>
            </a:r>
            <a:endParaRPr kumimoji="0" lang="ja-JP" alt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cxnSp>
        <p:nvCxnSpPr>
          <p:cNvPr id="89" name="曲線コネクタ 88"/>
          <p:cNvCxnSpPr>
            <a:stCxn id="87" idx="6"/>
            <a:endCxn id="3" idx="1"/>
          </p:cNvCxnSpPr>
          <p:nvPr/>
        </p:nvCxnSpPr>
        <p:spPr bwMode="auto">
          <a:xfrm rot="16200000" flipV="1">
            <a:off x="6891267" y="3660035"/>
            <a:ext cx="618051" cy="504056"/>
          </a:xfrm>
          <a:prstGeom prst="curvedConnector2">
            <a:avLst/>
          </a:prstGeom>
          <a:solidFill>
            <a:schemeClr val="accent1"/>
          </a:solidFill>
          <a:ln w="381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2" name="曲線コネクタ 91"/>
          <p:cNvCxnSpPr>
            <a:stCxn id="86" idx="3"/>
            <a:endCxn id="87" idx="2"/>
          </p:cNvCxnSpPr>
          <p:nvPr/>
        </p:nvCxnSpPr>
        <p:spPr bwMode="auto">
          <a:xfrm flipV="1">
            <a:off x="6660232" y="4869160"/>
            <a:ext cx="792088" cy="1260140"/>
          </a:xfrm>
          <a:prstGeom prst="curvedConnector2">
            <a:avLst/>
          </a:prstGeom>
          <a:solidFill>
            <a:schemeClr val="accent1"/>
          </a:solidFill>
          <a:ln w="38100" cap="flat" cmpd="sng" algn="ctr">
            <a:solidFill>
              <a:srgbClr val="660066"/>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46981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9" name="Rectangle 15"/>
          <p:cNvSpPr>
            <a:spLocks/>
          </p:cNvSpPr>
          <p:nvPr/>
        </p:nvSpPr>
        <p:spPr bwMode="auto">
          <a:xfrm>
            <a:off x="8572500" y="0"/>
            <a:ext cx="53721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ltLang="ja-JP" sz="1600">
                <a:latin typeface="ＭＳ ゴシック" charset="0"/>
                <a:ea typeface="ＭＳ ゴシック" charset="0"/>
                <a:cs typeface="ＭＳ ゴシック" charset="0"/>
                <a:sym typeface="ＭＳ ゴシック" charset="0"/>
              </a:rPr>
              <a:t>2/15</a:t>
            </a:r>
          </a:p>
        </p:txBody>
      </p:sp>
      <p:sp>
        <p:nvSpPr>
          <p:cNvPr id="176151" name="Line 44"/>
          <p:cNvSpPr>
            <a:spLocks noChangeShapeType="1"/>
          </p:cNvSpPr>
          <p:nvPr/>
        </p:nvSpPr>
        <p:spPr bwMode="auto">
          <a:xfrm>
            <a:off x="1378552" y="1966982"/>
            <a:ext cx="13665" cy="2429556"/>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76152" name="Line 45"/>
          <p:cNvSpPr>
            <a:spLocks noChangeShapeType="1"/>
          </p:cNvSpPr>
          <p:nvPr/>
        </p:nvSpPr>
        <p:spPr bwMode="auto">
          <a:xfrm flipH="1">
            <a:off x="1403648" y="4365104"/>
            <a:ext cx="5730717" cy="14288"/>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76153" name="Rectangle 46"/>
          <p:cNvSpPr>
            <a:spLocks/>
          </p:cNvSpPr>
          <p:nvPr/>
        </p:nvSpPr>
        <p:spPr bwMode="auto">
          <a:xfrm>
            <a:off x="1616532" y="4396625"/>
            <a:ext cx="436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tLang="ja-JP" sz="1800">
                <a:latin typeface="Helvetica" charset="0"/>
                <a:cs typeface="Helvetica" charset="0"/>
                <a:sym typeface="Helvetica" charset="0"/>
              </a:rPr>
              <a:t>1 ns</a:t>
            </a:r>
          </a:p>
        </p:txBody>
      </p:sp>
      <p:sp>
        <p:nvSpPr>
          <p:cNvPr id="176154" name="Rectangle 47"/>
          <p:cNvSpPr>
            <a:spLocks/>
          </p:cNvSpPr>
          <p:nvPr/>
        </p:nvSpPr>
        <p:spPr bwMode="auto">
          <a:xfrm>
            <a:off x="6492855" y="4396625"/>
            <a:ext cx="500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tLang="ja-JP" sz="1800">
                <a:latin typeface="Helvetica" charset="0"/>
                <a:cs typeface="Helvetica" charset="0"/>
                <a:sym typeface="Helvetica" charset="0"/>
              </a:rPr>
              <a:t>10</a:t>
            </a:r>
            <a:r>
              <a:rPr lang="en-US" altLang="ja-JP" sz="1800" baseline="32000">
                <a:latin typeface="Helvetica" charset="0"/>
                <a:cs typeface="Helvetica" charset="0"/>
                <a:sym typeface="Helvetica" charset="0"/>
              </a:rPr>
              <a:t>3 </a:t>
            </a:r>
            <a:r>
              <a:rPr lang="en-US" altLang="ja-JP" sz="1800">
                <a:latin typeface="Helvetica" charset="0"/>
                <a:cs typeface="Helvetica" charset="0"/>
                <a:sym typeface="Helvetica" charset="0"/>
              </a:rPr>
              <a:t>s</a:t>
            </a:r>
          </a:p>
        </p:txBody>
      </p:sp>
      <p:sp>
        <p:nvSpPr>
          <p:cNvPr id="176155" name="Rectangle 48"/>
          <p:cNvSpPr>
            <a:spLocks/>
          </p:cNvSpPr>
          <p:nvPr/>
        </p:nvSpPr>
        <p:spPr bwMode="auto">
          <a:xfrm>
            <a:off x="5409863" y="4408055"/>
            <a:ext cx="286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tLang="ja-JP" sz="1800" dirty="0">
                <a:latin typeface="Helvetica" charset="0"/>
                <a:cs typeface="Helvetica" charset="0"/>
                <a:sym typeface="Helvetica" charset="0"/>
              </a:rPr>
              <a:t>1</a:t>
            </a:r>
            <a:r>
              <a:rPr lang="en-US" altLang="ja-JP" sz="1800" baseline="32000" dirty="0">
                <a:latin typeface="Helvetica" charset="0"/>
                <a:cs typeface="Helvetica" charset="0"/>
                <a:sym typeface="Helvetica" charset="0"/>
              </a:rPr>
              <a:t> </a:t>
            </a:r>
            <a:r>
              <a:rPr lang="en-US" altLang="ja-JP" sz="1800" dirty="0">
                <a:latin typeface="Helvetica" charset="0"/>
                <a:cs typeface="Helvetica" charset="0"/>
                <a:sym typeface="Helvetica" charset="0"/>
              </a:rPr>
              <a:t>s</a:t>
            </a:r>
          </a:p>
        </p:txBody>
      </p:sp>
      <p:sp>
        <p:nvSpPr>
          <p:cNvPr id="176156" name="Rectangle 49"/>
          <p:cNvSpPr>
            <a:spLocks/>
          </p:cNvSpPr>
          <p:nvPr/>
        </p:nvSpPr>
        <p:spPr bwMode="auto">
          <a:xfrm>
            <a:off x="4103985" y="4396625"/>
            <a:ext cx="500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tLang="ja-JP" sz="1800">
                <a:latin typeface="Helvetica" charset="0"/>
                <a:cs typeface="Helvetica" charset="0"/>
                <a:sym typeface="Helvetica" charset="0"/>
              </a:rPr>
              <a:t>1 ms</a:t>
            </a:r>
          </a:p>
        </p:txBody>
      </p:sp>
      <p:sp>
        <p:nvSpPr>
          <p:cNvPr id="176157" name="Rectangle 50"/>
          <p:cNvSpPr>
            <a:spLocks/>
          </p:cNvSpPr>
          <p:nvPr/>
        </p:nvSpPr>
        <p:spPr bwMode="auto">
          <a:xfrm>
            <a:off x="2850972" y="4419485"/>
            <a:ext cx="448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tLang="ja-JP" sz="1800">
                <a:latin typeface="Helvetica" charset="0"/>
                <a:cs typeface="Helvetica" charset="0"/>
                <a:sym typeface="Helvetica" charset="0"/>
              </a:rPr>
              <a:t>1 μs</a:t>
            </a:r>
          </a:p>
        </p:txBody>
      </p:sp>
      <p:sp>
        <p:nvSpPr>
          <p:cNvPr id="176158" name="Rectangle 51"/>
          <p:cNvSpPr>
            <a:spLocks/>
          </p:cNvSpPr>
          <p:nvPr/>
        </p:nvSpPr>
        <p:spPr bwMode="auto">
          <a:xfrm>
            <a:off x="899592" y="2636912"/>
            <a:ext cx="36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tLang="ja-JP" sz="1800" dirty="0">
                <a:latin typeface="Helvetica" charset="0"/>
                <a:cs typeface="Helvetica" charset="0"/>
                <a:sym typeface="Helvetica" charset="0"/>
              </a:rPr>
              <a:t>1</a:t>
            </a:r>
            <a:r>
              <a:rPr lang="en-US" altLang="ja-JP" sz="1800" baseline="32000" dirty="0">
                <a:latin typeface="Helvetica" charset="0"/>
                <a:cs typeface="Helvetica" charset="0"/>
                <a:sym typeface="Helvetica" charset="0"/>
              </a:rPr>
              <a:t> </a:t>
            </a:r>
            <a:r>
              <a:rPr lang="en-US" altLang="ja-JP" sz="1800" dirty="0">
                <a:latin typeface="Helvetica" charset="0"/>
                <a:cs typeface="Helvetica" charset="0"/>
                <a:sym typeface="Helvetica" charset="0"/>
              </a:rPr>
              <a:t>m</a:t>
            </a:r>
          </a:p>
        </p:txBody>
      </p:sp>
      <p:sp>
        <p:nvSpPr>
          <p:cNvPr id="176159" name="Oval 52"/>
          <p:cNvSpPr>
            <a:spLocks/>
          </p:cNvSpPr>
          <p:nvPr/>
        </p:nvSpPr>
        <p:spPr bwMode="auto">
          <a:xfrm>
            <a:off x="1463655" y="2370158"/>
            <a:ext cx="4069080" cy="1536317"/>
          </a:xfrm>
          <a:prstGeom prst="ellipse">
            <a:avLst/>
          </a:prstGeom>
          <a:noFill/>
          <a:ln w="25400">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176160" name="Oval 53"/>
          <p:cNvSpPr>
            <a:spLocks/>
          </p:cNvSpPr>
          <p:nvPr/>
        </p:nvSpPr>
        <p:spPr bwMode="auto">
          <a:xfrm>
            <a:off x="2995275" y="2481890"/>
            <a:ext cx="2411730" cy="1424585"/>
          </a:xfrm>
          <a:prstGeom prst="ellipse">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176162" name="Oval 55"/>
          <p:cNvSpPr>
            <a:spLocks/>
          </p:cNvSpPr>
          <p:nvPr/>
        </p:nvSpPr>
        <p:spPr bwMode="auto">
          <a:xfrm>
            <a:off x="2698095" y="2742275"/>
            <a:ext cx="1943100" cy="1564250"/>
          </a:xfrm>
          <a:prstGeom prst="ellipse">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176163" name="Rectangle 56"/>
          <p:cNvSpPr>
            <a:spLocks/>
          </p:cNvSpPr>
          <p:nvPr/>
        </p:nvSpPr>
        <p:spPr bwMode="auto">
          <a:xfrm>
            <a:off x="683568" y="3379608"/>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tLang="ja-JP" sz="1800" dirty="0">
                <a:latin typeface="Helvetica" charset="0"/>
                <a:cs typeface="Helvetica" charset="0"/>
                <a:sym typeface="Helvetica" charset="0"/>
              </a:rPr>
              <a:t>1 mm</a:t>
            </a:r>
          </a:p>
        </p:txBody>
      </p:sp>
      <p:sp>
        <p:nvSpPr>
          <p:cNvPr id="176164" name="Rectangle 57"/>
          <p:cNvSpPr>
            <a:spLocks/>
          </p:cNvSpPr>
          <p:nvPr/>
        </p:nvSpPr>
        <p:spPr bwMode="auto">
          <a:xfrm>
            <a:off x="744995" y="4122305"/>
            <a:ext cx="5257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tLang="ja-JP" sz="1800">
                <a:latin typeface="Helvetica" charset="0"/>
                <a:cs typeface="Helvetica" charset="0"/>
                <a:sym typeface="Helvetica" charset="0"/>
              </a:rPr>
              <a:t>1 μm</a:t>
            </a:r>
          </a:p>
        </p:txBody>
      </p:sp>
      <p:sp>
        <p:nvSpPr>
          <p:cNvPr id="176170" name="Rectangle 63"/>
          <p:cNvSpPr>
            <a:spLocks/>
          </p:cNvSpPr>
          <p:nvPr/>
        </p:nvSpPr>
        <p:spPr bwMode="auto">
          <a:xfrm>
            <a:off x="2798366" y="3501008"/>
            <a:ext cx="1269578" cy="276999"/>
          </a:xfrm>
          <a:prstGeom prst="rect">
            <a:avLst/>
          </a:prstGeom>
          <a:solidFill>
            <a:srgbClr val="FFFFFF"/>
          </a:solidFill>
          <a:ln>
            <a:noFill/>
          </a:ln>
        </p:spPr>
        <p:txBody>
          <a:bodyPr wrap="none" lIns="0" tIns="0" rIns="0" bIns="0" anchor="ctr">
            <a:spAutoFit/>
          </a:bodyPr>
          <a:lstStyle/>
          <a:p>
            <a:r>
              <a:rPr lang="en-US" altLang="ja-JP" sz="1800" dirty="0">
                <a:solidFill>
                  <a:srgbClr val="0000FF"/>
                </a:solidFill>
                <a:latin typeface="ＭＳ ゴシック" charset="0"/>
                <a:ea typeface="ＭＳ ゴシック" charset="0"/>
                <a:cs typeface="ＭＳ ゴシック" charset="0"/>
                <a:sym typeface="ＭＳ ゴシック" charset="0"/>
              </a:rPr>
              <a:t>MHD</a:t>
            </a:r>
            <a:r>
              <a:rPr lang="ja-JP" altLang="en-US" sz="1800" dirty="0">
                <a:solidFill>
                  <a:srgbClr val="0000FF"/>
                </a:solidFill>
                <a:latin typeface="ＭＳ ゴシック" charset="0"/>
                <a:ea typeface="ＭＳ ゴシック" charset="0"/>
                <a:cs typeface="ＭＳ ゴシック" charset="0"/>
                <a:sym typeface="ＭＳ ゴシック" charset="0"/>
              </a:rPr>
              <a:t>不安定性</a:t>
            </a:r>
          </a:p>
        </p:txBody>
      </p:sp>
      <p:sp>
        <p:nvSpPr>
          <p:cNvPr id="176172" name="Rectangle 65"/>
          <p:cNvSpPr>
            <a:spLocks/>
          </p:cNvSpPr>
          <p:nvPr/>
        </p:nvSpPr>
        <p:spPr bwMode="auto">
          <a:xfrm>
            <a:off x="3419872" y="3985100"/>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ja-JP" altLang="en-US" sz="1800" dirty="0">
                <a:latin typeface="ＭＳ ゴシック" charset="0"/>
                <a:ea typeface="ＭＳ ゴシック" charset="0"/>
                <a:cs typeface="ＭＳ ゴシック" charset="0"/>
                <a:sym typeface="ＭＳ ゴシック" charset="0"/>
              </a:rPr>
              <a:t>乱流</a:t>
            </a:r>
          </a:p>
        </p:txBody>
      </p:sp>
      <p:sp>
        <p:nvSpPr>
          <p:cNvPr id="176174" name="Rectangle 67"/>
          <p:cNvSpPr>
            <a:spLocks/>
          </p:cNvSpPr>
          <p:nvPr/>
        </p:nvSpPr>
        <p:spPr bwMode="auto">
          <a:xfrm>
            <a:off x="1475656" y="2492896"/>
            <a:ext cx="1615827" cy="276999"/>
          </a:xfrm>
          <a:prstGeom prst="rect">
            <a:avLst/>
          </a:prstGeom>
          <a:solidFill>
            <a:schemeClr val="bg1"/>
          </a:solidFill>
          <a:ln>
            <a:noFill/>
          </a:ln>
        </p:spPr>
        <p:txBody>
          <a:bodyPr wrap="none" lIns="0" tIns="0" rIns="0" bIns="0" anchor="ctr">
            <a:spAutoFit/>
          </a:bodyPr>
          <a:lstStyle/>
          <a:p>
            <a:r>
              <a:rPr lang="ja-JP" altLang="en-US" sz="1800" dirty="0">
                <a:solidFill>
                  <a:srgbClr val="008040"/>
                </a:solidFill>
                <a:latin typeface="ＭＳ ゴシック" charset="0"/>
                <a:ea typeface="ＭＳ ゴシック" charset="0"/>
                <a:cs typeface="ＭＳ ゴシック" charset="0"/>
                <a:sym typeface="ＭＳ ゴシック" charset="0"/>
              </a:rPr>
              <a:t>加熱・電流駆動</a:t>
            </a:r>
          </a:p>
        </p:txBody>
      </p:sp>
      <p:sp>
        <p:nvSpPr>
          <p:cNvPr id="176175" name="Rectangle 68"/>
          <p:cNvSpPr>
            <a:spLocks/>
          </p:cNvSpPr>
          <p:nvPr/>
        </p:nvSpPr>
        <p:spPr bwMode="auto">
          <a:xfrm>
            <a:off x="7167225" y="4225175"/>
            <a:ext cx="1384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ja-JP" altLang="en-US" sz="1800" dirty="0">
                <a:latin typeface="ＭＳ ゴシック" charset="0"/>
                <a:ea typeface="ＭＳ ゴシック" charset="0"/>
                <a:cs typeface="ＭＳ ゴシック" charset="0"/>
                <a:sym typeface="ＭＳ ゴシック" charset="0"/>
              </a:rPr>
              <a:t>時間スケール</a:t>
            </a:r>
          </a:p>
        </p:txBody>
      </p:sp>
      <p:sp>
        <p:nvSpPr>
          <p:cNvPr id="2" name="タイトル 1"/>
          <p:cNvSpPr>
            <a:spLocks noGrp="1"/>
          </p:cNvSpPr>
          <p:nvPr>
            <p:ph type="title"/>
          </p:nvPr>
        </p:nvSpPr>
        <p:spPr/>
        <p:txBody>
          <a:bodyPr/>
          <a:lstStyle/>
          <a:p>
            <a:r>
              <a:rPr kumimoji="1" lang="ja-JP" altLang="en-US" dirty="0" smtClean="0"/>
              <a:t>諸物理現象は、</a:t>
            </a:r>
            <a:r>
              <a:rPr kumimoji="1" lang="en-US" altLang="ja-JP" dirty="0" smtClean="0"/>
              <a:t/>
            </a:r>
            <a:br>
              <a:rPr kumimoji="1" lang="en-US" altLang="ja-JP" dirty="0" smtClean="0"/>
            </a:br>
            <a:r>
              <a:rPr kumimoji="1" lang="ja-JP" altLang="en-US" dirty="0" smtClean="0"/>
              <a:t>広い時間・空間ダイナミックレンジを持つ</a:t>
            </a:r>
            <a:endParaRPr kumimoji="1" lang="ja-JP" altLang="en-US" dirty="0"/>
          </a:p>
        </p:txBody>
      </p:sp>
      <p:sp>
        <p:nvSpPr>
          <p:cNvPr id="176161" name="Oval 54"/>
          <p:cNvSpPr>
            <a:spLocks/>
          </p:cNvSpPr>
          <p:nvPr/>
        </p:nvSpPr>
        <p:spPr bwMode="auto">
          <a:xfrm>
            <a:off x="3406755" y="2420888"/>
            <a:ext cx="3280410" cy="1256987"/>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176169" name="Rectangle 62"/>
          <p:cNvSpPr>
            <a:spLocks/>
          </p:cNvSpPr>
          <p:nvPr/>
        </p:nvSpPr>
        <p:spPr bwMode="auto">
          <a:xfrm>
            <a:off x="5796136" y="2420888"/>
            <a:ext cx="461665" cy="276999"/>
          </a:xfrm>
          <a:prstGeom prst="rect">
            <a:avLst/>
          </a:prstGeom>
          <a:solidFill>
            <a:srgbClr val="FFFFFF"/>
          </a:solidFill>
          <a:ln>
            <a:noFill/>
          </a:ln>
        </p:spPr>
        <p:txBody>
          <a:bodyPr wrap="none" lIns="0" tIns="0" rIns="0" bIns="0" anchor="ctr">
            <a:spAutoFit/>
          </a:bodyPr>
          <a:lstStyle/>
          <a:p>
            <a:r>
              <a:rPr lang="ja-JP" altLang="en-US" sz="1800" dirty="0">
                <a:solidFill>
                  <a:srgbClr val="FF0000"/>
                </a:solidFill>
                <a:latin typeface="ＭＳ ゴシック" charset="0"/>
                <a:ea typeface="ＭＳ ゴシック" charset="0"/>
                <a:cs typeface="ＭＳ ゴシック" charset="0"/>
                <a:sym typeface="ＭＳ ゴシック" charset="0"/>
              </a:rPr>
              <a:t>輸送</a:t>
            </a:r>
          </a:p>
        </p:txBody>
      </p:sp>
      <p:sp>
        <p:nvSpPr>
          <p:cNvPr id="74" name="Rectangle 68"/>
          <p:cNvSpPr>
            <a:spLocks/>
          </p:cNvSpPr>
          <p:nvPr/>
        </p:nvSpPr>
        <p:spPr bwMode="auto">
          <a:xfrm rot="16200000">
            <a:off x="-230470" y="3118902"/>
            <a:ext cx="1384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ja-JP" altLang="en-US" sz="1800" dirty="0" smtClean="0">
                <a:latin typeface="ＭＳ ゴシック" charset="0"/>
                <a:ea typeface="ＭＳ ゴシック" charset="0"/>
                <a:cs typeface="ＭＳ ゴシック" charset="0"/>
                <a:sym typeface="ＭＳ ゴシック" charset="0"/>
              </a:rPr>
              <a:t>空間スケール</a:t>
            </a:r>
            <a:endParaRPr lang="ja-JP" altLang="en-US" sz="1800" dirty="0">
              <a:latin typeface="ＭＳ ゴシック" charset="0"/>
              <a:ea typeface="ＭＳ ゴシック" charset="0"/>
              <a:cs typeface="ＭＳ ゴシック" charset="0"/>
              <a:sym typeface="ＭＳ ゴシック" charset="0"/>
            </a:endParaRPr>
          </a:p>
        </p:txBody>
      </p:sp>
    </p:spTree>
    <p:extLst>
      <p:ext uri="{BB962C8B-B14F-4D97-AF65-F5344CB8AC3E}">
        <p14:creationId xmlns:p14="http://schemas.microsoft.com/office/powerpoint/2010/main" val="87279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統合コードが必要</a:t>
            </a:r>
            <a:endParaRPr kumimoji="1" lang="ja-JP" altLang="en-US" dirty="0"/>
          </a:p>
        </p:txBody>
      </p:sp>
      <p:sp>
        <p:nvSpPr>
          <p:cNvPr id="3" name="コンテンツ プレースホルダー 2"/>
          <p:cNvSpPr>
            <a:spLocks noGrp="1"/>
          </p:cNvSpPr>
          <p:nvPr>
            <p:ph idx="1"/>
          </p:nvPr>
        </p:nvSpPr>
        <p:spPr>
          <a:xfrm>
            <a:off x="361950" y="1340768"/>
            <a:ext cx="8420100" cy="4308872"/>
          </a:xfrm>
        </p:spPr>
        <p:txBody>
          <a:bodyPr/>
          <a:lstStyle/>
          <a:p>
            <a:r>
              <a:rPr kumimoji="1" lang="ja-JP" altLang="en-US" dirty="0" smtClean="0"/>
              <a:t>プラズマ中の諸物理量やその空間分布</a:t>
            </a:r>
            <a:endParaRPr kumimoji="1" lang="en-US" altLang="ja-JP" dirty="0" smtClean="0"/>
          </a:p>
          <a:p>
            <a:pPr lvl="1"/>
            <a:r>
              <a:rPr lang="ja-JP" altLang="en-US" dirty="0" smtClean="0"/>
              <a:t>互いに密接に関連</a:t>
            </a:r>
            <a:endParaRPr lang="en-US" altLang="ja-JP" dirty="0" smtClean="0"/>
          </a:p>
          <a:p>
            <a:pPr lvl="1"/>
            <a:r>
              <a:rPr kumimoji="1" lang="ja-JP" altLang="en-US" dirty="0" smtClean="0"/>
              <a:t>広い時間・空間ダイナミックレンジ</a:t>
            </a:r>
            <a:endParaRPr lang="en-US" altLang="ja-JP" dirty="0" smtClean="0"/>
          </a:p>
          <a:p>
            <a:r>
              <a:rPr kumimoji="1" lang="ja-JP" altLang="en-US" dirty="0" smtClean="0"/>
              <a:t>ハードウェアとのリンケージも考慮</a:t>
            </a:r>
            <a:endParaRPr kumimoji="1" lang="en-US" altLang="ja-JP" dirty="0" smtClean="0"/>
          </a:p>
          <a:p>
            <a:pPr lvl="1"/>
            <a:r>
              <a:rPr lang="ja-JP" altLang="en-US" dirty="0" smtClean="0"/>
              <a:t>外部コイル、導体（真空容器）</a:t>
            </a:r>
            <a:endParaRPr lang="en-US" altLang="ja-JP" dirty="0" smtClean="0"/>
          </a:p>
          <a:p>
            <a:pPr lvl="1"/>
            <a:r>
              <a:rPr kumimoji="1" lang="ja-JP" altLang="en-US" dirty="0" smtClean="0"/>
              <a:t>プラズマ対抗面</a:t>
            </a:r>
            <a:endParaRPr kumimoji="1" lang="en-US" altLang="ja-JP" dirty="0" smtClean="0"/>
          </a:p>
          <a:p>
            <a:pPr lvl="1"/>
            <a:r>
              <a:rPr lang="ja-JP" altLang="en-US" dirty="0" smtClean="0"/>
              <a:t>加熱・電流駆動、粒子補給、粒子排気</a:t>
            </a:r>
            <a:endParaRPr kumimoji="1" lang="en-US" altLang="ja-JP" dirty="0" smtClean="0"/>
          </a:p>
          <a:p>
            <a:pPr marL="0" indent="0">
              <a:buNone/>
            </a:pPr>
            <a:r>
              <a:rPr lang="en-US" altLang="ja-JP" dirty="0" smtClean="0">
                <a:solidFill>
                  <a:srgbClr val="FF0000"/>
                </a:solidFill>
              </a:rPr>
              <a:t>⇒</a:t>
            </a:r>
            <a:r>
              <a:rPr kumimoji="1" lang="ja-JP" altLang="en-US" dirty="0" smtClean="0">
                <a:solidFill>
                  <a:srgbClr val="FF0000"/>
                </a:solidFill>
              </a:rPr>
              <a:t>各物理現象やハードウェアに対応した物理モデルと最適なコードを組み合わせた“統合コード”が必要となる。</a:t>
            </a:r>
            <a:endParaRPr kumimoji="1" lang="en-US" altLang="ja-JP" dirty="0" smtClean="0">
              <a:solidFill>
                <a:srgbClr val="FF0000"/>
              </a:solidFill>
            </a:endParaRPr>
          </a:p>
          <a:p>
            <a:pPr lvl="1"/>
            <a:r>
              <a:rPr kumimoji="1" lang="ja-JP" altLang="en-US" dirty="0" smtClean="0">
                <a:solidFill>
                  <a:srgbClr val="008000"/>
                </a:solidFill>
              </a:rPr>
              <a:t>有機的な結合、自己無撞着な連携</a:t>
            </a:r>
            <a:endParaRPr kumimoji="1" lang="en-US" altLang="ja-JP" dirty="0" smtClean="0">
              <a:solidFill>
                <a:srgbClr val="008000"/>
              </a:solidFill>
            </a:endParaRPr>
          </a:p>
          <a:p>
            <a:pPr lvl="1"/>
            <a:r>
              <a:rPr lang="ja-JP" altLang="en-US" dirty="0" smtClean="0">
                <a:solidFill>
                  <a:srgbClr val="008000"/>
                </a:solidFill>
              </a:rPr>
              <a:t>計算資源（メモリサイズ、コアサイズ、計算時間）との整合</a:t>
            </a:r>
            <a:endParaRPr lang="en-US" altLang="ja-JP" dirty="0" smtClean="0">
              <a:solidFill>
                <a:srgbClr val="008000"/>
              </a:solidFill>
            </a:endParaRPr>
          </a:p>
          <a:p>
            <a:r>
              <a:rPr kumimoji="1" lang="ja-JP" altLang="en-US" dirty="0" smtClean="0">
                <a:solidFill>
                  <a:srgbClr val="0000FF"/>
                </a:solidFill>
              </a:rPr>
              <a:t>世界的にも大きなトレンドであり、激しい競争。</a:t>
            </a:r>
            <a:endParaRPr kumimoji="1" lang="en-US" altLang="ja-JP" dirty="0" smtClean="0">
              <a:solidFill>
                <a:srgbClr val="0000FF"/>
              </a:solidFill>
            </a:endParaRPr>
          </a:p>
        </p:txBody>
      </p:sp>
    </p:spTree>
    <p:extLst>
      <p:ext uri="{BB962C8B-B14F-4D97-AF65-F5344CB8AC3E}">
        <p14:creationId xmlns:p14="http://schemas.microsoft.com/office/powerpoint/2010/main" val="32820618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dirty="0"/>
          </a:p>
        </p:txBody>
      </p:sp>
      <p:sp>
        <p:nvSpPr>
          <p:cNvPr id="5" name="コンテンツ プレースホルダー 4"/>
          <p:cNvSpPr>
            <a:spLocks noGrp="1"/>
          </p:cNvSpPr>
          <p:nvPr>
            <p:ph idx="1"/>
          </p:nvPr>
        </p:nvSpPr>
        <p:spPr>
          <a:xfrm>
            <a:off x="1134827" y="2708920"/>
            <a:ext cx="6874346" cy="492443"/>
          </a:xfrm>
        </p:spPr>
        <p:txBody>
          <a:bodyPr/>
          <a:lstStyle/>
          <a:p>
            <a:r>
              <a:rPr kumimoji="1" lang="ja-JP" altLang="en-US" dirty="0" smtClean="0"/>
              <a:t>原子力機構における統合コード開発</a:t>
            </a:r>
            <a:endParaRPr kumimoji="1" lang="ja-JP" altLang="en-US" dirty="0"/>
          </a:p>
        </p:txBody>
      </p:sp>
      <p:sp>
        <p:nvSpPr>
          <p:cNvPr id="6" name="円/楕円 5"/>
          <p:cNvSpPr/>
          <p:nvPr/>
        </p:nvSpPr>
        <p:spPr bwMode="auto">
          <a:xfrm>
            <a:off x="395536" y="3573016"/>
            <a:ext cx="4032448" cy="2016224"/>
          </a:xfrm>
          <a:prstGeom prst="ellipse">
            <a:avLst/>
          </a:prstGeom>
          <a:gradFill flip="none" rotWithShape="1">
            <a:gsLst>
              <a:gs pos="0">
                <a:srgbClr val="FF6600"/>
              </a:gs>
              <a:gs pos="51000">
                <a:srgbClr val="FFFFFF"/>
              </a:gs>
            </a:gsLst>
            <a:path path="circle">
              <a:fillToRect l="50000" t="50000" r="50000" b="50000"/>
            </a:path>
            <a:tileRect/>
          </a:gradFill>
          <a:ln w="9525" cap="flat" cmpd="sng" algn="ctr">
            <a:solidFill>
              <a:schemeClr val="tx1"/>
            </a:solidFill>
            <a:prstDash val="solid"/>
            <a:round/>
            <a:headEnd type="none" w="med" len="med"/>
            <a:tailEnd type="none" w="med" len="med"/>
          </a:ln>
          <a:effectLst>
            <a:outerShdw blurRad="50800" dist="38100" dir="2700000" algn="tl" rotWithShape="0">
              <a:schemeClr val="bg2">
                <a:alpha val="43000"/>
              </a:scheme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先進プラズマ</a:t>
            </a:r>
            <a:endParaRPr kumimoji="0" lang="en-US" altLang="ja-JP" sz="2400" b="0" i="0" u="none" strike="noStrike" cap="none" normalizeH="0" baseline="0" dirty="0" smtClean="0">
              <a:ln>
                <a:noFill/>
              </a:ln>
              <a:solidFill>
                <a:srgbClr val="000000"/>
              </a:solidFill>
              <a:effectLst/>
              <a:latin typeface="Arial" charset="0"/>
              <a:ea typeface="ＭＳ Ｐゴシック" charset="0"/>
              <a:cs typeface="ＭＳ Ｐゴシック"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モデリンググループ</a:t>
            </a:r>
            <a:endParaRPr kumimoji="0" lang="ja-JP" alt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7" name="円/楕円 6"/>
          <p:cNvSpPr/>
          <p:nvPr/>
        </p:nvSpPr>
        <p:spPr bwMode="auto">
          <a:xfrm>
            <a:off x="4716016" y="3573016"/>
            <a:ext cx="4032448" cy="2016224"/>
          </a:xfrm>
          <a:prstGeom prst="ellipse">
            <a:avLst/>
          </a:prstGeom>
          <a:gradFill flip="none" rotWithShape="1">
            <a:gsLst>
              <a:gs pos="0">
                <a:schemeClr val="accent2">
                  <a:lumMod val="60000"/>
                  <a:lumOff val="40000"/>
                </a:schemeClr>
              </a:gs>
              <a:gs pos="51000">
                <a:srgbClr val="FFFFFF"/>
              </a:gs>
            </a:gsLst>
            <a:path path="circle">
              <a:fillToRect l="50000" t="50000" r="50000" b="50000"/>
            </a:path>
            <a:tileRect/>
          </a:gradFill>
          <a:ln w="9525" cap="flat" cmpd="sng" algn="ctr">
            <a:solidFill>
              <a:schemeClr val="tx1"/>
            </a:solidFill>
            <a:prstDash val="solid"/>
            <a:round/>
            <a:headEnd type="none" w="med" len="med"/>
            <a:tailEnd type="none" w="med" len="med"/>
          </a:ln>
          <a:effectLst>
            <a:outerShdw blurRad="50800" dist="38100" dir="2700000" algn="tl" rotWithShape="0">
              <a:schemeClr val="bg2">
                <a:alpha val="43000"/>
              </a:scheme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dirty="0" smtClean="0">
                <a:solidFill>
                  <a:srgbClr val="000000"/>
                </a:solidFill>
              </a:rPr>
              <a:t>理論シミュレーション</a:t>
            </a:r>
            <a:r>
              <a:rPr kumimoji="0" lang="ja-JP" alt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グループ</a:t>
            </a:r>
            <a:endParaRPr kumimoji="0" lang="ja-JP" alt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683146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先進プラズマモデリンググループのコード群</a:t>
            </a:r>
            <a:endParaRPr lang="ja-JP" altLang="en-US" dirty="0"/>
          </a:p>
        </p:txBody>
      </p:sp>
      <p:sp>
        <p:nvSpPr>
          <p:cNvPr id="3" name="コンテンツ プレースホルダ 2"/>
          <p:cNvSpPr>
            <a:spLocks noGrp="1"/>
          </p:cNvSpPr>
          <p:nvPr>
            <p:ph idx="1"/>
          </p:nvPr>
        </p:nvSpPr>
        <p:spPr>
          <a:xfrm>
            <a:off x="361950" y="1340768"/>
            <a:ext cx="8420100" cy="4370427"/>
          </a:xfrm>
        </p:spPr>
        <p:txBody>
          <a:bodyPr/>
          <a:lstStyle/>
          <a:p>
            <a:r>
              <a:rPr lang="en-US" altLang="ja-JP" dirty="0" smtClean="0"/>
              <a:t>JT</a:t>
            </a:r>
            <a:r>
              <a:rPr lang="en-US" altLang="ja-JP" dirty="0"/>
              <a:t>-60SA</a:t>
            </a:r>
            <a:r>
              <a:rPr lang="ja-JP" altLang="en-US" dirty="0"/>
              <a:t>、</a:t>
            </a:r>
            <a:r>
              <a:rPr lang="en-US" altLang="ja-JP" dirty="0"/>
              <a:t>ITER</a:t>
            </a:r>
            <a:r>
              <a:rPr lang="ja-JP" altLang="en-US" dirty="0"/>
              <a:t>の性能予測、実験データ解析用</a:t>
            </a:r>
          </a:p>
          <a:p>
            <a:pPr lvl="1"/>
            <a:r>
              <a:rPr lang="en-US" altLang="ja-JP" dirty="0" smtClean="0"/>
              <a:t>TOPICS</a:t>
            </a:r>
            <a:r>
              <a:rPr lang="ja-JP" altLang="en-US" dirty="0" smtClean="0"/>
              <a:t>：</a:t>
            </a:r>
            <a:r>
              <a:rPr lang="en-US" altLang="ja-JP" dirty="0" smtClean="0"/>
              <a:t>1.5D</a:t>
            </a:r>
            <a:r>
              <a:rPr lang="ja-JP" altLang="en-US" dirty="0" smtClean="0"/>
              <a:t>輸送シミュレーション（解析、予測）</a:t>
            </a:r>
            <a:endParaRPr lang="en-US" altLang="ja-JP" dirty="0"/>
          </a:p>
          <a:p>
            <a:pPr lvl="1"/>
            <a:r>
              <a:rPr lang="en-US" altLang="ja-JP" dirty="0"/>
              <a:t>F3D-</a:t>
            </a:r>
            <a:r>
              <a:rPr lang="en-US" altLang="ja-JP" dirty="0" smtClean="0"/>
              <a:t>OFMC</a:t>
            </a:r>
            <a:r>
              <a:rPr lang="ja-JP" altLang="en-US" dirty="0" smtClean="0"/>
              <a:t>：高速イオン挙動解析</a:t>
            </a:r>
            <a:endParaRPr lang="en-US" altLang="ja-JP" dirty="0" smtClean="0"/>
          </a:p>
          <a:p>
            <a:pPr lvl="1"/>
            <a:r>
              <a:rPr lang="en-US" altLang="ja-JP" dirty="0" smtClean="0"/>
              <a:t>EPOC</a:t>
            </a:r>
            <a:r>
              <a:rPr lang="ja-JP" altLang="en-US" dirty="0" smtClean="0"/>
              <a:t>：粒子軌道追跡</a:t>
            </a:r>
            <a:endParaRPr lang="en-US" altLang="ja-JP" dirty="0"/>
          </a:p>
          <a:p>
            <a:pPr lvl="1"/>
            <a:r>
              <a:rPr lang="en-US" altLang="ja-JP" dirty="0" smtClean="0"/>
              <a:t>ACCOME</a:t>
            </a:r>
            <a:r>
              <a:rPr lang="ja-JP" altLang="en-US" dirty="0" smtClean="0"/>
              <a:t>：電流駆動分布定常解</a:t>
            </a:r>
            <a:endParaRPr lang="en-US" altLang="ja-JP" dirty="0"/>
          </a:p>
          <a:p>
            <a:pPr lvl="1"/>
            <a:r>
              <a:rPr lang="en-US" altLang="ja-JP" dirty="0" smtClean="0"/>
              <a:t>SONIC</a:t>
            </a:r>
            <a:r>
              <a:rPr lang="ja-JP" altLang="en-US" dirty="0" smtClean="0"/>
              <a:t>：ダイバータ熱・粒子フラックス</a:t>
            </a:r>
            <a:endParaRPr lang="en-US" altLang="ja-JP" dirty="0" smtClean="0"/>
          </a:p>
          <a:p>
            <a:pPr lvl="1"/>
            <a:r>
              <a:rPr lang="en-US" altLang="ja-JP" dirty="0" smtClean="0"/>
              <a:t>TASK/TX</a:t>
            </a:r>
            <a:r>
              <a:rPr lang="ja-JP" altLang="en-US" dirty="0" smtClean="0"/>
              <a:t>：輸送</a:t>
            </a:r>
            <a:endParaRPr lang="en-US" altLang="ja-JP" dirty="0" smtClean="0"/>
          </a:p>
          <a:p>
            <a:pPr lvl="1"/>
            <a:r>
              <a:rPr lang="en-US" altLang="ja-JP" dirty="0" smtClean="0"/>
              <a:t>TASK/WM</a:t>
            </a:r>
            <a:r>
              <a:rPr lang="ja-JP" altLang="en-US" dirty="0" smtClean="0"/>
              <a:t>：波動</a:t>
            </a:r>
            <a:endParaRPr lang="en-US" altLang="ja-JP" dirty="0" smtClean="0"/>
          </a:p>
          <a:p>
            <a:pPr lvl="1"/>
            <a:r>
              <a:rPr lang="en-US" altLang="ja-JP" dirty="0" smtClean="0"/>
              <a:t>Bonoli</a:t>
            </a:r>
            <a:r>
              <a:rPr lang="ja-JP" altLang="en-US" dirty="0" smtClean="0"/>
              <a:t>：低域混成波電流駆動</a:t>
            </a:r>
            <a:endParaRPr lang="en-US" altLang="ja-JP" dirty="0" smtClean="0"/>
          </a:p>
          <a:p>
            <a:r>
              <a:rPr lang="en-US" altLang="ja-JP" dirty="0" smtClean="0"/>
              <a:t>JT</a:t>
            </a:r>
            <a:r>
              <a:rPr lang="en-US" altLang="ja-JP" dirty="0"/>
              <a:t>-60SA</a:t>
            </a:r>
            <a:r>
              <a:rPr lang="ja-JP" altLang="en-US" dirty="0"/>
              <a:t>、</a:t>
            </a:r>
            <a:r>
              <a:rPr lang="en-US" altLang="ja-JP" dirty="0"/>
              <a:t>KSTAR</a:t>
            </a:r>
            <a:r>
              <a:rPr lang="ja-JP" altLang="en-US" dirty="0"/>
              <a:t>、</a:t>
            </a:r>
            <a:r>
              <a:rPr lang="en-US" altLang="ja-JP" dirty="0"/>
              <a:t>ITER</a:t>
            </a:r>
            <a:r>
              <a:rPr lang="ja-JP" altLang="en-US" dirty="0"/>
              <a:t>等の放電シナリオ作成用</a:t>
            </a:r>
          </a:p>
          <a:p>
            <a:pPr lvl="1"/>
            <a:r>
              <a:rPr lang="ja-JP" altLang="en-US" dirty="0" smtClean="0"/>
              <a:t>平衡シュミレーター：制御によって得られる平衡（時間発展）</a:t>
            </a:r>
            <a:endParaRPr lang="en-US" altLang="ja-JP" dirty="0" smtClean="0"/>
          </a:p>
          <a:p>
            <a:pPr lvl="1"/>
            <a:r>
              <a:rPr lang="en-US" altLang="ja-JP" dirty="0" smtClean="0"/>
              <a:t>CCS</a:t>
            </a:r>
            <a:r>
              <a:rPr lang="ja-JP" altLang="en-US" dirty="0" smtClean="0"/>
              <a:t>：平衡同定</a:t>
            </a:r>
            <a:endParaRPr lang="en-US" altLang="ja-JP" dirty="0" smtClean="0"/>
          </a:p>
        </p:txBody>
      </p:sp>
    </p:spTree>
    <p:extLst>
      <p:ext uri="{BB962C8B-B14F-4D97-AF65-F5344CB8AC3E}">
        <p14:creationId xmlns:p14="http://schemas.microsoft.com/office/powerpoint/2010/main" val="12317276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コード群と統合化</a:t>
            </a:r>
            <a:endParaRPr kumimoji="1" lang="ja-JP" altLang="en-US" dirty="0"/>
          </a:p>
        </p:txBody>
      </p:sp>
      <p:sp>
        <p:nvSpPr>
          <p:cNvPr id="3" name="コンテンツ プレースホルダー 2"/>
          <p:cNvSpPr>
            <a:spLocks noGrp="1"/>
          </p:cNvSpPr>
          <p:nvPr>
            <p:ph idx="1"/>
          </p:nvPr>
        </p:nvSpPr>
        <p:spPr>
          <a:xfrm>
            <a:off x="361950" y="1340768"/>
            <a:ext cx="8420100" cy="677108"/>
          </a:xfrm>
        </p:spPr>
        <p:txBody>
          <a:bodyPr/>
          <a:lstStyle/>
          <a:p>
            <a:r>
              <a:rPr lang="en-US" altLang="en-US" dirty="0" smtClean="0"/>
              <a:t>TOPICS</a:t>
            </a:r>
            <a:r>
              <a:rPr lang="ja-JP" altLang="en-US" dirty="0" smtClean="0"/>
              <a:t>を中心に、</a:t>
            </a:r>
            <a:r>
              <a:rPr lang="en-US" altLang="en-US" dirty="0" smtClean="0"/>
              <a:t>各</a:t>
            </a:r>
            <a:r>
              <a:rPr kumimoji="1" lang="ja-JP" altLang="en-US" dirty="0" smtClean="0"/>
              <a:t>コード／モジュールと連携</a:t>
            </a:r>
            <a:r>
              <a:rPr lang="ja-JP" altLang="en-US" dirty="0" smtClean="0"/>
              <a:t>、</a:t>
            </a:r>
            <a:r>
              <a:rPr kumimoji="1" lang="ja-JP" altLang="en-US" dirty="0" smtClean="0"/>
              <a:t>統合シミュレーションを行う。</a:t>
            </a:r>
            <a:endParaRPr kumimoji="1" lang="en-US" altLang="ja-JP" dirty="0" smtClean="0"/>
          </a:p>
          <a:p>
            <a:r>
              <a:rPr lang="ja-JP" altLang="en-US" dirty="0"/>
              <a:t>大型計算機や</a:t>
            </a:r>
            <a:r>
              <a:rPr lang="en-US" altLang="ja-JP" dirty="0"/>
              <a:t>Helios</a:t>
            </a:r>
            <a:r>
              <a:rPr lang="ja-JP" altLang="en-US" dirty="0"/>
              <a:t>を含んだ、</a:t>
            </a:r>
            <a:r>
              <a:rPr lang="ja-JP" altLang="en-US" dirty="0" smtClean="0"/>
              <a:t>クロスプラットフォームでの連携</a:t>
            </a:r>
            <a:endParaRPr kumimoji="1" lang="ja-JP" altLang="en-US" dirty="0"/>
          </a:p>
        </p:txBody>
      </p:sp>
      <p:grpSp>
        <p:nvGrpSpPr>
          <p:cNvPr id="4" name="図形グループ 3"/>
          <p:cNvGrpSpPr/>
          <p:nvPr/>
        </p:nvGrpSpPr>
        <p:grpSpPr>
          <a:xfrm>
            <a:off x="3491880" y="2132856"/>
            <a:ext cx="2845466" cy="4229668"/>
            <a:chOff x="1084425" y="1706765"/>
            <a:chExt cx="2845466" cy="4229668"/>
          </a:xfrm>
        </p:grpSpPr>
        <p:grpSp>
          <p:nvGrpSpPr>
            <p:cNvPr id="23" name="図形グループ 22"/>
            <p:cNvGrpSpPr/>
            <p:nvPr/>
          </p:nvGrpSpPr>
          <p:grpSpPr>
            <a:xfrm>
              <a:off x="1084425" y="1706765"/>
              <a:ext cx="2845466" cy="4229668"/>
              <a:chOff x="1084425" y="1706765"/>
              <a:chExt cx="2845466" cy="4229668"/>
            </a:xfrm>
          </p:grpSpPr>
          <p:sp>
            <p:nvSpPr>
              <p:cNvPr id="11" name="円/楕円 10"/>
              <p:cNvSpPr/>
              <p:nvPr/>
            </p:nvSpPr>
            <p:spPr bwMode="auto">
              <a:xfrm>
                <a:off x="1084425" y="1706765"/>
                <a:ext cx="2845466" cy="4229668"/>
              </a:xfrm>
              <a:custGeom>
                <a:avLst/>
                <a:gdLst>
                  <a:gd name="connsiteX0" fmla="*/ 0 w 3024336"/>
                  <a:gd name="connsiteY0" fmla="*/ 2052228 h 4104456"/>
                  <a:gd name="connsiteX1" fmla="*/ 1512168 w 3024336"/>
                  <a:gd name="connsiteY1" fmla="*/ 0 h 4104456"/>
                  <a:gd name="connsiteX2" fmla="*/ 3024336 w 3024336"/>
                  <a:gd name="connsiteY2" fmla="*/ 2052228 h 4104456"/>
                  <a:gd name="connsiteX3" fmla="*/ 1512168 w 3024336"/>
                  <a:gd name="connsiteY3" fmla="*/ 4104456 h 4104456"/>
                  <a:gd name="connsiteX4" fmla="*/ 0 w 3024336"/>
                  <a:gd name="connsiteY4" fmla="*/ 2052228 h 4104456"/>
                  <a:gd name="connsiteX0" fmla="*/ 0 w 2833541"/>
                  <a:gd name="connsiteY0" fmla="*/ 2010532 h 4104534"/>
                  <a:gd name="connsiteX1" fmla="*/ 1321373 w 2833541"/>
                  <a:gd name="connsiteY1" fmla="*/ 40 h 4104534"/>
                  <a:gd name="connsiteX2" fmla="*/ 2833541 w 2833541"/>
                  <a:gd name="connsiteY2" fmla="*/ 2052268 h 4104534"/>
                  <a:gd name="connsiteX3" fmla="*/ 1321373 w 2833541"/>
                  <a:gd name="connsiteY3" fmla="*/ 4104496 h 4104534"/>
                  <a:gd name="connsiteX4" fmla="*/ 0 w 2833541"/>
                  <a:gd name="connsiteY4" fmla="*/ 2010532 h 4104534"/>
                  <a:gd name="connsiteX0" fmla="*/ 3028 w 2836569"/>
                  <a:gd name="connsiteY0" fmla="*/ 1998596 h 4092598"/>
                  <a:gd name="connsiteX1" fmla="*/ 1020322 w 2836569"/>
                  <a:gd name="connsiteY1" fmla="*/ 28 h 4092598"/>
                  <a:gd name="connsiteX2" fmla="*/ 2836569 w 2836569"/>
                  <a:gd name="connsiteY2" fmla="*/ 2040332 h 4092598"/>
                  <a:gd name="connsiteX3" fmla="*/ 1324401 w 2836569"/>
                  <a:gd name="connsiteY3" fmla="*/ 4092560 h 4092598"/>
                  <a:gd name="connsiteX4" fmla="*/ 3028 w 2836569"/>
                  <a:gd name="connsiteY4" fmla="*/ 1998596 h 4092598"/>
                  <a:gd name="connsiteX0" fmla="*/ 71 w 2833612"/>
                  <a:gd name="connsiteY0" fmla="*/ 1998596 h 4217799"/>
                  <a:gd name="connsiteX1" fmla="*/ 1017365 w 2833612"/>
                  <a:gd name="connsiteY1" fmla="*/ 28 h 4217799"/>
                  <a:gd name="connsiteX2" fmla="*/ 2833612 w 2833612"/>
                  <a:gd name="connsiteY2" fmla="*/ 2040332 h 4217799"/>
                  <a:gd name="connsiteX3" fmla="*/ 975628 w 2833612"/>
                  <a:gd name="connsiteY3" fmla="*/ 4217765 h 4217799"/>
                  <a:gd name="connsiteX4" fmla="*/ 71 w 2833612"/>
                  <a:gd name="connsiteY4" fmla="*/ 1998596 h 4217799"/>
                  <a:gd name="connsiteX0" fmla="*/ 2 w 2833543"/>
                  <a:gd name="connsiteY0" fmla="*/ 1998617 h 4217820"/>
                  <a:gd name="connsiteX1" fmla="*/ 1017296 w 2833543"/>
                  <a:gd name="connsiteY1" fmla="*/ 49 h 4217820"/>
                  <a:gd name="connsiteX2" fmla="*/ 2833543 w 2833543"/>
                  <a:gd name="connsiteY2" fmla="*/ 2040353 h 4217820"/>
                  <a:gd name="connsiteX3" fmla="*/ 975559 w 2833543"/>
                  <a:gd name="connsiteY3" fmla="*/ 4217786 h 4217820"/>
                  <a:gd name="connsiteX4" fmla="*/ 2 w 2833543"/>
                  <a:gd name="connsiteY4" fmla="*/ 1998617 h 4217820"/>
                  <a:gd name="connsiteX0" fmla="*/ 2 w 2833543"/>
                  <a:gd name="connsiteY0" fmla="*/ 1998585 h 4217765"/>
                  <a:gd name="connsiteX1" fmla="*/ 1017296 w 2833543"/>
                  <a:gd name="connsiteY1" fmla="*/ 17 h 4217765"/>
                  <a:gd name="connsiteX2" fmla="*/ 2833543 w 2833543"/>
                  <a:gd name="connsiteY2" fmla="*/ 2022435 h 4217765"/>
                  <a:gd name="connsiteX3" fmla="*/ 975559 w 2833543"/>
                  <a:gd name="connsiteY3" fmla="*/ 4217754 h 4217765"/>
                  <a:gd name="connsiteX4" fmla="*/ 2 w 2833543"/>
                  <a:gd name="connsiteY4" fmla="*/ 1998585 h 4217765"/>
                  <a:gd name="connsiteX0" fmla="*/ 2 w 2833543"/>
                  <a:gd name="connsiteY0" fmla="*/ 1998572 h 4217752"/>
                  <a:gd name="connsiteX1" fmla="*/ 1017296 w 2833543"/>
                  <a:gd name="connsiteY1" fmla="*/ 4 h 4217752"/>
                  <a:gd name="connsiteX2" fmla="*/ 2833543 w 2833543"/>
                  <a:gd name="connsiteY2" fmla="*/ 2022422 h 4217752"/>
                  <a:gd name="connsiteX3" fmla="*/ 975559 w 2833543"/>
                  <a:gd name="connsiteY3" fmla="*/ 4217741 h 4217752"/>
                  <a:gd name="connsiteX4" fmla="*/ 2 w 2833543"/>
                  <a:gd name="connsiteY4" fmla="*/ 1998572 h 4217752"/>
                  <a:gd name="connsiteX0" fmla="*/ 2 w 2833543"/>
                  <a:gd name="connsiteY0" fmla="*/ 1998572 h 4217752"/>
                  <a:gd name="connsiteX1" fmla="*/ 1017296 w 2833543"/>
                  <a:gd name="connsiteY1" fmla="*/ 4 h 4217752"/>
                  <a:gd name="connsiteX2" fmla="*/ 2833543 w 2833543"/>
                  <a:gd name="connsiteY2" fmla="*/ 2022422 h 4217752"/>
                  <a:gd name="connsiteX3" fmla="*/ 975559 w 2833543"/>
                  <a:gd name="connsiteY3" fmla="*/ 4217741 h 4217752"/>
                  <a:gd name="connsiteX4" fmla="*/ 2 w 2833543"/>
                  <a:gd name="connsiteY4" fmla="*/ 1998572 h 4217752"/>
                  <a:gd name="connsiteX0" fmla="*/ 215 w 2833756"/>
                  <a:gd name="connsiteY0" fmla="*/ 1998572 h 4223714"/>
                  <a:gd name="connsiteX1" fmla="*/ 1017509 w 2833756"/>
                  <a:gd name="connsiteY1" fmla="*/ 4 h 4223714"/>
                  <a:gd name="connsiteX2" fmla="*/ 2833756 w 2833756"/>
                  <a:gd name="connsiteY2" fmla="*/ 2022422 h 4223714"/>
                  <a:gd name="connsiteX3" fmla="*/ 945960 w 2833756"/>
                  <a:gd name="connsiteY3" fmla="*/ 4223703 h 4223714"/>
                  <a:gd name="connsiteX4" fmla="*/ 215 w 2833756"/>
                  <a:gd name="connsiteY4" fmla="*/ 1998572 h 4223714"/>
                  <a:gd name="connsiteX0" fmla="*/ 25 w 2833566"/>
                  <a:gd name="connsiteY0" fmla="*/ 2004533 h 4229675"/>
                  <a:gd name="connsiteX1" fmla="*/ 969620 w 2833566"/>
                  <a:gd name="connsiteY1" fmla="*/ 3 h 4229675"/>
                  <a:gd name="connsiteX2" fmla="*/ 2833566 w 2833566"/>
                  <a:gd name="connsiteY2" fmla="*/ 2028383 h 4229675"/>
                  <a:gd name="connsiteX3" fmla="*/ 945770 w 2833566"/>
                  <a:gd name="connsiteY3" fmla="*/ 4229664 h 4229675"/>
                  <a:gd name="connsiteX4" fmla="*/ 25 w 2833566"/>
                  <a:gd name="connsiteY4" fmla="*/ 2004533 h 4229675"/>
                  <a:gd name="connsiteX0" fmla="*/ 2 w 2833543"/>
                  <a:gd name="connsiteY0" fmla="*/ 2004533 h 4229675"/>
                  <a:gd name="connsiteX1" fmla="*/ 969597 w 2833543"/>
                  <a:gd name="connsiteY1" fmla="*/ 3 h 4229675"/>
                  <a:gd name="connsiteX2" fmla="*/ 2833543 w 2833543"/>
                  <a:gd name="connsiteY2" fmla="*/ 2028383 h 4229675"/>
                  <a:gd name="connsiteX3" fmla="*/ 963634 w 2833543"/>
                  <a:gd name="connsiteY3" fmla="*/ 4229664 h 4229675"/>
                  <a:gd name="connsiteX4" fmla="*/ 2 w 2833543"/>
                  <a:gd name="connsiteY4" fmla="*/ 2004533 h 4229675"/>
                  <a:gd name="connsiteX0" fmla="*/ 1 w 2839504"/>
                  <a:gd name="connsiteY0" fmla="*/ 1950969 h 4229873"/>
                  <a:gd name="connsiteX1" fmla="*/ 975558 w 2839504"/>
                  <a:gd name="connsiteY1" fmla="*/ 98 h 4229873"/>
                  <a:gd name="connsiteX2" fmla="*/ 2839504 w 2839504"/>
                  <a:gd name="connsiteY2" fmla="*/ 2028478 h 4229873"/>
                  <a:gd name="connsiteX3" fmla="*/ 969595 w 2839504"/>
                  <a:gd name="connsiteY3" fmla="*/ 4229759 h 4229873"/>
                  <a:gd name="connsiteX4" fmla="*/ 1 w 2839504"/>
                  <a:gd name="connsiteY4" fmla="*/ 1950969 h 4229873"/>
                  <a:gd name="connsiteX0" fmla="*/ 1 w 2845466"/>
                  <a:gd name="connsiteY0" fmla="*/ 1950875 h 4229666"/>
                  <a:gd name="connsiteX1" fmla="*/ 975558 w 2845466"/>
                  <a:gd name="connsiteY1" fmla="*/ 4 h 4229666"/>
                  <a:gd name="connsiteX2" fmla="*/ 2845466 w 2845466"/>
                  <a:gd name="connsiteY2" fmla="*/ 1938951 h 4229666"/>
                  <a:gd name="connsiteX3" fmla="*/ 969595 w 2845466"/>
                  <a:gd name="connsiteY3" fmla="*/ 4229665 h 4229666"/>
                  <a:gd name="connsiteX4" fmla="*/ 1 w 2845466"/>
                  <a:gd name="connsiteY4" fmla="*/ 1950875 h 4229666"/>
                  <a:gd name="connsiteX0" fmla="*/ 1 w 2845466"/>
                  <a:gd name="connsiteY0" fmla="*/ 1950875 h 4229668"/>
                  <a:gd name="connsiteX1" fmla="*/ 975558 w 2845466"/>
                  <a:gd name="connsiteY1" fmla="*/ 4 h 4229668"/>
                  <a:gd name="connsiteX2" fmla="*/ 2845466 w 2845466"/>
                  <a:gd name="connsiteY2" fmla="*/ 1938951 h 4229668"/>
                  <a:gd name="connsiteX3" fmla="*/ 969595 w 2845466"/>
                  <a:gd name="connsiteY3" fmla="*/ 4229665 h 4229668"/>
                  <a:gd name="connsiteX4" fmla="*/ 1 w 2845466"/>
                  <a:gd name="connsiteY4" fmla="*/ 1950875 h 42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466" h="4229668">
                    <a:moveTo>
                      <a:pt x="1" y="1950875"/>
                    </a:moveTo>
                    <a:cubicBezTo>
                      <a:pt x="995" y="417189"/>
                      <a:pt x="501314" y="1991"/>
                      <a:pt x="975558" y="4"/>
                    </a:cubicBezTo>
                    <a:cubicBezTo>
                      <a:pt x="1449802" y="-1983"/>
                      <a:pt x="2845466" y="805537"/>
                      <a:pt x="2845466" y="1938951"/>
                    </a:cubicBezTo>
                    <a:cubicBezTo>
                      <a:pt x="2845466" y="3072365"/>
                      <a:pt x="1443839" y="4227678"/>
                      <a:pt x="969595" y="4229665"/>
                    </a:cubicBezTo>
                    <a:cubicBezTo>
                      <a:pt x="495351" y="4231652"/>
                      <a:pt x="-993" y="3484561"/>
                      <a:pt x="1" y="1950875"/>
                    </a:cubicBezTo>
                    <a:close/>
                  </a:path>
                </a:pathLst>
              </a:custGeom>
              <a:solidFill>
                <a:srgbClr val="CCFFCC"/>
              </a:solidFill>
              <a:ln w="76200" cap="flat" cmpd="sng" algn="ctr">
                <a:solidFill>
                  <a:schemeClr val="bg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sp>
            <p:nvSpPr>
              <p:cNvPr id="20" name="フリーフォーム 19"/>
              <p:cNvSpPr/>
              <p:nvPr/>
            </p:nvSpPr>
            <p:spPr>
              <a:xfrm>
                <a:off x="1259632" y="4926700"/>
                <a:ext cx="2116465" cy="743924"/>
              </a:xfrm>
              <a:custGeom>
                <a:avLst/>
                <a:gdLst>
                  <a:gd name="connsiteX0" fmla="*/ 0 w 2325314"/>
                  <a:gd name="connsiteY0" fmla="*/ 339844 h 1585940"/>
                  <a:gd name="connsiteX1" fmla="*/ 482950 w 2325314"/>
                  <a:gd name="connsiteY1" fmla="*/ 554483 h 1585940"/>
                  <a:gd name="connsiteX2" fmla="*/ 447176 w 2325314"/>
                  <a:gd name="connsiteY2" fmla="*/ 1585940 h 1585940"/>
                  <a:gd name="connsiteX3" fmla="*/ 1216318 w 2325314"/>
                  <a:gd name="connsiteY3" fmla="*/ 1138777 h 1585940"/>
                  <a:gd name="connsiteX4" fmla="*/ 1723117 w 2325314"/>
                  <a:gd name="connsiteY4" fmla="*/ 1430924 h 1585940"/>
                  <a:gd name="connsiteX5" fmla="*/ 1764854 w 2325314"/>
                  <a:gd name="connsiteY5" fmla="*/ 494861 h 1585940"/>
                  <a:gd name="connsiteX6" fmla="*/ 2325314 w 2325314"/>
                  <a:gd name="connsiteY6" fmla="*/ 0 h 1585940"/>
                  <a:gd name="connsiteX0" fmla="*/ 0 w 2325314"/>
                  <a:gd name="connsiteY0" fmla="*/ 339844 h 1585940"/>
                  <a:gd name="connsiteX1" fmla="*/ 482950 w 2325314"/>
                  <a:gd name="connsiteY1" fmla="*/ 554483 h 1585940"/>
                  <a:gd name="connsiteX2" fmla="*/ 447176 w 2325314"/>
                  <a:gd name="connsiteY2" fmla="*/ 1585940 h 1585940"/>
                  <a:gd name="connsiteX3" fmla="*/ 980075 w 2325314"/>
                  <a:gd name="connsiteY3" fmla="*/ 1126485 h 1585940"/>
                  <a:gd name="connsiteX4" fmla="*/ 1723117 w 2325314"/>
                  <a:gd name="connsiteY4" fmla="*/ 1430924 h 1585940"/>
                  <a:gd name="connsiteX5" fmla="*/ 1764854 w 2325314"/>
                  <a:gd name="connsiteY5" fmla="*/ 494861 h 1585940"/>
                  <a:gd name="connsiteX6" fmla="*/ 2325314 w 2325314"/>
                  <a:gd name="connsiteY6" fmla="*/ 0 h 1585940"/>
                  <a:gd name="connsiteX0" fmla="*/ 0 w 2325314"/>
                  <a:gd name="connsiteY0" fmla="*/ 339844 h 1713608"/>
                  <a:gd name="connsiteX1" fmla="*/ 482950 w 2325314"/>
                  <a:gd name="connsiteY1" fmla="*/ 554483 h 1713608"/>
                  <a:gd name="connsiteX2" fmla="*/ 447176 w 2325314"/>
                  <a:gd name="connsiteY2" fmla="*/ 1585940 h 1713608"/>
                  <a:gd name="connsiteX3" fmla="*/ 980075 w 2325314"/>
                  <a:gd name="connsiteY3" fmla="*/ 1126485 h 1713608"/>
                  <a:gd name="connsiteX4" fmla="*/ 1449960 w 2325314"/>
                  <a:gd name="connsiteY4" fmla="*/ 1713608 h 1713608"/>
                  <a:gd name="connsiteX5" fmla="*/ 1764854 w 2325314"/>
                  <a:gd name="connsiteY5" fmla="*/ 494861 h 1713608"/>
                  <a:gd name="connsiteX6" fmla="*/ 2325314 w 2325314"/>
                  <a:gd name="connsiteY6" fmla="*/ 0 h 1713608"/>
                  <a:gd name="connsiteX0" fmla="*/ 0 w 2325314"/>
                  <a:gd name="connsiteY0" fmla="*/ 339844 h 1713608"/>
                  <a:gd name="connsiteX1" fmla="*/ 482950 w 2325314"/>
                  <a:gd name="connsiteY1" fmla="*/ 554483 h 1713608"/>
                  <a:gd name="connsiteX2" fmla="*/ 447176 w 2325314"/>
                  <a:gd name="connsiteY2" fmla="*/ 1585940 h 1713608"/>
                  <a:gd name="connsiteX3" fmla="*/ 980075 w 2325314"/>
                  <a:gd name="connsiteY3" fmla="*/ 112648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339844 h 1713608"/>
                  <a:gd name="connsiteX1" fmla="*/ 482950 w 2325314"/>
                  <a:gd name="connsiteY1" fmla="*/ 554483 h 1713608"/>
                  <a:gd name="connsiteX2" fmla="*/ 528385 w 2325314"/>
                  <a:gd name="connsiteY2" fmla="*/ 1401582 h 1713608"/>
                  <a:gd name="connsiteX3" fmla="*/ 980075 w 2325314"/>
                  <a:gd name="connsiteY3" fmla="*/ 112648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339844 h 1713608"/>
                  <a:gd name="connsiteX1" fmla="*/ 482950 w 2325314"/>
                  <a:gd name="connsiteY1" fmla="*/ 554483 h 1713608"/>
                  <a:gd name="connsiteX2" fmla="*/ 528385 w 2325314"/>
                  <a:gd name="connsiteY2" fmla="*/ 1401582 h 1713608"/>
                  <a:gd name="connsiteX3" fmla="*/ 1068666 w 2325314"/>
                  <a:gd name="connsiteY3" fmla="*/ 89296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325314"/>
                  <a:gd name="connsiteY0" fmla="*/ 118612 h 1713608"/>
                  <a:gd name="connsiteX1" fmla="*/ 482950 w 2325314"/>
                  <a:gd name="connsiteY1" fmla="*/ 554483 h 1713608"/>
                  <a:gd name="connsiteX2" fmla="*/ 528385 w 2325314"/>
                  <a:gd name="connsiteY2" fmla="*/ 1401582 h 1713608"/>
                  <a:gd name="connsiteX3" fmla="*/ 1068666 w 2325314"/>
                  <a:gd name="connsiteY3" fmla="*/ 892965 h 1713608"/>
                  <a:gd name="connsiteX4" fmla="*/ 1449960 w 2325314"/>
                  <a:gd name="connsiteY4" fmla="*/ 1713608 h 1713608"/>
                  <a:gd name="connsiteX5" fmla="*/ 1476932 w 2325314"/>
                  <a:gd name="connsiteY5" fmla="*/ 568605 h 1713608"/>
                  <a:gd name="connsiteX6" fmla="*/ 2325314 w 2325314"/>
                  <a:gd name="connsiteY6" fmla="*/ 0 h 1713608"/>
                  <a:gd name="connsiteX0" fmla="*/ 0 w 2620617"/>
                  <a:gd name="connsiteY0" fmla="*/ 0 h 1594996"/>
                  <a:gd name="connsiteX1" fmla="*/ 482950 w 2620617"/>
                  <a:gd name="connsiteY1" fmla="*/ 435871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56776 w 2620617"/>
                  <a:gd name="connsiteY1" fmla="*/ 460451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19863 w 2620617"/>
                  <a:gd name="connsiteY1" fmla="*/ 44816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49393 w 2620617"/>
                  <a:gd name="connsiteY1" fmla="*/ 43587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27245 w 2620617"/>
                  <a:gd name="connsiteY1" fmla="*/ 411290 h 1594996"/>
                  <a:gd name="connsiteX2" fmla="*/ 528385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27245 w 2620617"/>
                  <a:gd name="connsiteY1" fmla="*/ 411290 h 1594996"/>
                  <a:gd name="connsiteX2" fmla="*/ 543151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594996"/>
                  <a:gd name="connsiteX1" fmla="*/ 542011 w 2620617"/>
                  <a:gd name="connsiteY1" fmla="*/ 460451 h 1594996"/>
                  <a:gd name="connsiteX2" fmla="*/ 543151 w 2620617"/>
                  <a:gd name="connsiteY2" fmla="*/ 1282970 h 1594996"/>
                  <a:gd name="connsiteX3" fmla="*/ 1068666 w 2620617"/>
                  <a:gd name="connsiteY3" fmla="*/ 774353 h 1594996"/>
                  <a:gd name="connsiteX4" fmla="*/ 1449960 w 2620617"/>
                  <a:gd name="connsiteY4" fmla="*/ 1594996 h 1594996"/>
                  <a:gd name="connsiteX5" fmla="*/ 1476932 w 2620617"/>
                  <a:gd name="connsiteY5" fmla="*/ 449993 h 1594996"/>
                  <a:gd name="connsiteX6" fmla="*/ 2620617 w 2620617"/>
                  <a:gd name="connsiteY6" fmla="*/ 41165 h 1594996"/>
                  <a:gd name="connsiteX0" fmla="*/ 0 w 2620617"/>
                  <a:gd name="connsiteY0" fmla="*/ 0 h 1631867"/>
                  <a:gd name="connsiteX1" fmla="*/ 542011 w 2620617"/>
                  <a:gd name="connsiteY1" fmla="*/ 460451 h 1631867"/>
                  <a:gd name="connsiteX2" fmla="*/ 543151 w 2620617"/>
                  <a:gd name="connsiteY2" fmla="*/ 1282970 h 1631867"/>
                  <a:gd name="connsiteX3" fmla="*/ 1068666 w 2620617"/>
                  <a:gd name="connsiteY3" fmla="*/ 774353 h 1631867"/>
                  <a:gd name="connsiteX4" fmla="*/ 1413047 w 2620617"/>
                  <a:gd name="connsiteY4" fmla="*/ 1631867 h 1631867"/>
                  <a:gd name="connsiteX5" fmla="*/ 1476932 w 2620617"/>
                  <a:gd name="connsiteY5" fmla="*/ 449993 h 1631867"/>
                  <a:gd name="connsiteX6" fmla="*/ 2620617 w 2620617"/>
                  <a:gd name="connsiteY6" fmla="*/ 41165 h 1631867"/>
                  <a:gd name="connsiteX0" fmla="*/ 0 w 2620617"/>
                  <a:gd name="connsiteY0" fmla="*/ 0 h 1631867"/>
                  <a:gd name="connsiteX1" fmla="*/ 542011 w 2620617"/>
                  <a:gd name="connsiteY1" fmla="*/ 460451 h 1631867"/>
                  <a:gd name="connsiteX2" fmla="*/ 543151 w 2620617"/>
                  <a:gd name="connsiteY2" fmla="*/ 1282970 h 1631867"/>
                  <a:gd name="connsiteX3" fmla="*/ 1068666 w 2620617"/>
                  <a:gd name="connsiteY3" fmla="*/ 774353 h 1631867"/>
                  <a:gd name="connsiteX4" fmla="*/ 1413047 w 2620617"/>
                  <a:gd name="connsiteY4" fmla="*/ 1631867 h 1631867"/>
                  <a:gd name="connsiteX5" fmla="*/ 1425254 w 2620617"/>
                  <a:gd name="connsiteY5" fmla="*/ 413120 h 1631867"/>
                  <a:gd name="connsiteX6" fmla="*/ 2620617 w 2620617"/>
                  <a:gd name="connsiteY6" fmla="*/ 41165 h 1631867"/>
                  <a:gd name="connsiteX0" fmla="*/ 0 w 2620617"/>
                  <a:gd name="connsiteY0" fmla="*/ 0 h 1631867"/>
                  <a:gd name="connsiteX1" fmla="*/ 542011 w 2620617"/>
                  <a:gd name="connsiteY1" fmla="*/ 460451 h 1631867"/>
                  <a:gd name="connsiteX2" fmla="*/ 543151 w 2620617"/>
                  <a:gd name="connsiteY2" fmla="*/ 1282970 h 1631867"/>
                  <a:gd name="connsiteX3" fmla="*/ 965309 w 2620617"/>
                  <a:gd name="connsiteY3" fmla="*/ 749772 h 1631867"/>
                  <a:gd name="connsiteX4" fmla="*/ 1413047 w 2620617"/>
                  <a:gd name="connsiteY4" fmla="*/ 1631867 h 1631867"/>
                  <a:gd name="connsiteX5" fmla="*/ 1425254 w 2620617"/>
                  <a:gd name="connsiteY5" fmla="*/ 413120 h 1631867"/>
                  <a:gd name="connsiteX6" fmla="*/ 2620617 w 2620617"/>
                  <a:gd name="connsiteY6" fmla="*/ 41165 h 1631867"/>
                  <a:gd name="connsiteX0" fmla="*/ 0 w 2620617"/>
                  <a:gd name="connsiteY0" fmla="*/ 0 h 1558124"/>
                  <a:gd name="connsiteX1" fmla="*/ 542011 w 2620617"/>
                  <a:gd name="connsiteY1" fmla="*/ 460451 h 1558124"/>
                  <a:gd name="connsiteX2" fmla="*/ 543151 w 2620617"/>
                  <a:gd name="connsiteY2" fmla="*/ 1282970 h 1558124"/>
                  <a:gd name="connsiteX3" fmla="*/ 965309 w 2620617"/>
                  <a:gd name="connsiteY3" fmla="*/ 749772 h 1558124"/>
                  <a:gd name="connsiteX4" fmla="*/ 1427812 w 2620617"/>
                  <a:gd name="connsiteY4" fmla="*/ 1558124 h 1558124"/>
                  <a:gd name="connsiteX5" fmla="*/ 1425254 w 2620617"/>
                  <a:gd name="connsiteY5" fmla="*/ 413120 h 1558124"/>
                  <a:gd name="connsiteX6" fmla="*/ 2620617 w 2620617"/>
                  <a:gd name="connsiteY6" fmla="*/ 41165 h 1558124"/>
                  <a:gd name="connsiteX0" fmla="*/ 0 w 2620617"/>
                  <a:gd name="connsiteY0" fmla="*/ 0 h 1521253"/>
                  <a:gd name="connsiteX1" fmla="*/ 542011 w 2620617"/>
                  <a:gd name="connsiteY1" fmla="*/ 460451 h 1521253"/>
                  <a:gd name="connsiteX2" fmla="*/ 543151 w 2620617"/>
                  <a:gd name="connsiteY2" fmla="*/ 1282970 h 1521253"/>
                  <a:gd name="connsiteX3" fmla="*/ 965309 w 2620617"/>
                  <a:gd name="connsiteY3" fmla="*/ 749772 h 1521253"/>
                  <a:gd name="connsiteX4" fmla="*/ 1413047 w 2620617"/>
                  <a:gd name="connsiteY4" fmla="*/ 1521253 h 1521253"/>
                  <a:gd name="connsiteX5" fmla="*/ 1425254 w 2620617"/>
                  <a:gd name="connsiteY5" fmla="*/ 413120 h 1521253"/>
                  <a:gd name="connsiteX6" fmla="*/ 2620617 w 2620617"/>
                  <a:gd name="connsiteY6" fmla="*/ 41165 h 1521253"/>
                  <a:gd name="connsiteX0" fmla="*/ 0 w 2620617"/>
                  <a:gd name="connsiteY0" fmla="*/ 0 h 1533545"/>
                  <a:gd name="connsiteX1" fmla="*/ 542011 w 2620617"/>
                  <a:gd name="connsiteY1" fmla="*/ 460451 h 1533545"/>
                  <a:gd name="connsiteX2" fmla="*/ 543151 w 2620617"/>
                  <a:gd name="connsiteY2" fmla="*/ 1282970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542011 w 2620617"/>
                  <a:gd name="connsiteY1" fmla="*/ 460451 h 1533545"/>
                  <a:gd name="connsiteX2" fmla="*/ 454560 w 2620617"/>
                  <a:gd name="connsiteY2" fmla="*/ 1307553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54560 w 2620617"/>
                  <a:gd name="connsiteY2" fmla="*/ 1307553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344424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233807 h 1533545"/>
                  <a:gd name="connsiteX3" fmla="*/ 965309 w 2620617"/>
                  <a:gd name="connsiteY3" fmla="*/ 749772 h 1533545"/>
                  <a:gd name="connsiteX4" fmla="*/ 1420429 w 2620617"/>
                  <a:gd name="connsiteY4" fmla="*/ 1533545 h 1533545"/>
                  <a:gd name="connsiteX5" fmla="*/ 1425254 w 2620617"/>
                  <a:gd name="connsiteY5" fmla="*/ 413120 h 1533545"/>
                  <a:gd name="connsiteX6" fmla="*/ 2620617 w 2620617"/>
                  <a:gd name="connsiteY6" fmla="*/ 41165 h 1533545"/>
                  <a:gd name="connsiteX0" fmla="*/ 0 w 2620617"/>
                  <a:gd name="connsiteY0" fmla="*/ 0 h 1533545"/>
                  <a:gd name="connsiteX1" fmla="*/ 438654 w 2620617"/>
                  <a:gd name="connsiteY1" fmla="*/ 362127 h 1533545"/>
                  <a:gd name="connsiteX2" fmla="*/ 447178 w 2620617"/>
                  <a:gd name="connsiteY2" fmla="*/ 1233807 h 1533545"/>
                  <a:gd name="connsiteX3" fmla="*/ 861954 w 2620617"/>
                  <a:gd name="connsiteY3" fmla="*/ 762062 h 1533545"/>
                  <a:gd name="connsiteX4" fmla="*/ 1420429 w 2620617"/>
                  <a:gd name="connsiteY4" fmla="*/ 1533545 h 1533545"/>
                  <a:gd name="connsiteX5" fmla="*/ 1425254 w 2620617"/>
                  <a:gd name="connsiteY5" fmla="*/ 413120 h 1533545"/>
                  <a:gd name="connsiteX6" fmla="*/ 2620617 w 2620617"/>
                  <a:gd name="connsiteY6" fmla="*/ 41165 h 15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0617" h="1533545">
                    <a:moveTo>
                      <a:pt x="0" y="0"/>
                    </a:moveTo>
                    <a:lnTo>
                      <a:pt x="438654" y="362127"/>
                    </a:lnTo>
                    <a:cubicBezTo>
                      <a:pt x="441495" y="640397"/>
                      <a:pt x="444337" y="955537"/>
                      <a:pt x="447178" y="1233807"/>
                    </a:cubicBezTo>
                    <a:lnTo>
                      <a:pt x="861954" y="762062"/>
                    </a:lnTo>
                    <a:lnTo>
                      <a:pt x="1420429" y="1533545"/>
                    </a:lnTo>
                    <a:cubicBezTo>
                      <a:pt x="1419576" y="1151877"/>
                      <a:pt x="1426107" y="794788"/>
                      <a:pt x="1425254" y="413120"/>
                    </a:cubicBezTo>
                    <a:lnTo>
                      <a:pt x="2620617" y="41165"/>
                    </a:lnTo>
                  </a:path>
                </a:pathLst>
              </a:custGeom>
              <a:ln w="38100"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grpSp>
        <p:sp>
          <p:nvSpPr>
            <p:cNvPr id="24" name="フリーフォーム 23"/>
            <p:cNvSpPr/>
            <p:nvPr/>
          </p:nvSpPr>
          <p:spPr>
            <a:xfrm>
              <a:off x="1228300" y="2020960"/>
              <a:ext cx="2253780" cy="3566368"/>
            </a:xfrm>
            <a:custGeom>
              <a:avLst/>
              <a:gdLst>
                <a:gd name="connsiteX0" fmla="*/ 1175314 w 2722839"/>
                <a:gd name="connsiteY0" fmla="*/ 3374817 h 3374817"/>
                <a:gd name="connsiteX1" fmla="*/ 2051778 w 2722839"/>
                <a:gd name="connsiteY1" fmla="*/ 2838220 h 3374817"/>
                <a:gd name="connsiteX2" fmla="*/ 2701674 w 2722839"/>
                <a:gd name="connsiteY2" fmla="*/ 1532503 h 3374817"/>
                <a:gd name="connsiteX3" fmla="*/ 1252824 w 2722839"/>
                <a:gd name="connsiteY3" fmla="*/ 89654 h 3374817"/>
                <a:gd name="connsiteX4" fmla="*/ 459832 w 2722839"/>
                <a:gd name="connsiteY4" fmla="*/ 334104 h 3374817"/>
                <a:gd name="connsiteX5" fmla="*/ 60355 w 2722839"/>
                <a:gd name="connsiteY5" fmla="*/ 1812725 h 3374817"/>
                <a:gd name="connsiteX6" fmla="*/ 1753661 w 2722839"/>
                <a:gd name="connsiteY6" fmla="*/ 3160178 h 3374817"/>
                <a:gd name="connsiteX0" fmla="*/ 1120774 w 2668299"/>
                <a:gd name="connsiteY0" fmla="*/ 3286698 h 3286698"/>
                <a:gd name="connsiteX1" fmla="*/ 1997238 w 2668299"/>
                <a:gd name="connsiteY1" fmla="*/ 2750101 h 3286698"/>
                <a:gd name="connsiteX2" fmla="*/ 2647134 w 2668299"/>
                <a:gd name="connsiteY2" fmla="*/ 1444384 h 3286698"/>
                <a:gd name="connsiteX3" fmla="*/ 1198284 w 2668299"/>
                <a:gd name="connsiteY3" fmla="*/ 1535 h 3286698"/>
                <a:gd name="connsiteX4" fmla="*/ 5815 w 2668299"/>
                <a:gd name="connsiteY4" fmla="*/ 1724606 h 3286698"/>
                <a:gd name="connsiteX5" fmla="*/ 1699121 w 2668299"/>
                <a:gd name="connsiteY5" fmla="*/ 3072059 h 3286698"/>
                <a:gd name="connsiteX0" fmla="*/ 1122522 w 2670047"/>
                <a:gd name="connsiteY0" fmla="*/ 3286698 h 3370168"/>
                <a:gd name="connsiteX1" fmla="*/ 1998986 w 2670047"/>
                <a:gd name="connsiteY1" fmla="*/ 2750101 h 3370168"/>
                <a:gd name="connsiteX2" fmla="*/ 2648882 w 2670047"/>
                <a:gd name="connsiteY2" fmla="*/ 1444384 h 3370168"/>
                <a:gd name="connsiteX3" fmla="*/ 1200032 w 2670047"/>
                <a:gd name="connsiteY3" fmla="*/ 1535 h 3370168"/>
                <a:gd name="connsiteX4" fmla="*/ 7563 w 2670047"/>
                <a:gd name="connsiteY4" fmla="*/ 1724606 h 3370168"/>
                <a:gd name="connsiteX5" fmla="*/ 1778380 w 2670047"/>
                <a:gd name="connsiteY5" fmla="*/ 3370168 h 3370168"/>
                <a:gd name="connsiteX0" fmla="*/ 585912 w 2673290"/>
                <a:gd name="connsiteY0" fmla="*/ 3352282 h 3370168"/>
                <a:gd name="connsiteX1" fmla="*/ 1998986 w 2673290"/>
                <a:gd name="connsiteY1" fmla="*/ 2750101 h 3370168"/>
                <a:gd name="connsiteX2" fmla="*/ 2648882 w 2673290"/>
                <a:gd name="connsiteY2" fmla="*/ 1444384 h 3370168"/>
                <a:gd name="connsiteX3" fmla="*/ 1200032 w 2673290"/>
                <a:gd name="connsiteY3" fmla="*/ 1535 h 3370168"/>
                <a:gd name="connsiteX4" fmla="*/ 7563 w 2673290"/>
                <a:gd name="connsiteY4" fmla="*/ 1724606 h 3370168"/>
                <a:gd name="connsiteX5" fmla="*/ 1778380 w 2673290"/>
                <a:gd name="connsiteY5" fmla="*/ 3370168 h 3370168"/>
                <a:gd name="connsiteX0" fmla="*/ 202387 w 2289765"/>
                <a:gd name="connsiteY0" fmla="*/ 3351163 h 3369049"/>
                <a:gd name="connsiteX1" fmla="*/ 1615461 w 2289765"/>
                <a:gd name="connsiteY1" fmla="*/ 2748982 h 3369049"/>
                <a:gd name="connsiteX2" fmla="*/ 2265357 w 2289765"/>
                <a:gd name="connsiteY2" fmla="*/ 1443265 h 3369049"/>
                <a:gd name="connsiteX3" fmla="*/ 816507 w 2289765"/>
                <a:gd name="connsiteY3" fmla="*/ 416 h 3369049"/>
                <a:gd name="connsiteX4" fmla="*/ 11590 w 2289765"/>
                <a:gd name="connsiteY4" fmla="*/ 1586357 h 3369049"/>
                <a:gd name="connsiteX5" fmla="*/ 1394855 w 2289765"/>
                <a:gd name="connsiteY5" fmla="*/ 3369049 h 3369049"/>
                <a:gd name="connsiteX0" fmla="*/ 202387 w 2271645"/>
                <a:gd name="connsiteY0" fmla="*/ 3351207 h 3369093"/>
                <a:gd name="connsiteX1" fmla="*/ 2265357 w 2271645"/>
                <a:gd name="connsiteY1" fmla="*/ 1443309 h 3369093"/>
                <a:gd name="connsiteX2" fmla="*/ 816507 w 2271645"/>
                <a:gd name="connsiteY2" fmla="*/ 460 h 3369093"/>
                <a:gd name="connsiteX3" fmla="*/ 11590 w 2271645"/>
                <a:gd name="connsiteY3" fmla="*/ 1586401 h 3369093"/>
                <a:gd name="connsiteX4" fmla="*/ 1394855 w 2271645"/>
                <a:gd name="connsiteY4" fmla="*/ 3369093 h 3369093"/>
                <a:gd name="connsiteX0" fmla="*/ 202708 w 2271824"/>
                <a:gd name="connsiteY0" fmla="*/ 3422725 h 3440611"/>
                <a:gd name="connsiteX1" fmla="*/ 2265678 w 2271824"/>
                <a:gd name="connsiteY1" fmla="*/ 1514827 h 3440611"/>
                <a:gd name="connsiteX2" fmla="*/ 810866 w 2271824"/>
                <a:gd name="connsiteY2" fmla="*/ 432 h 3440611"/>
                <a:gd name="connsiteX3" fmla="*/ 11911 w 2271824"/>
                <a:gd name="connsiteY3" fmla="*/ 1657919 h 3440611"/>
                <a:gd name="connsiteX4" fmla="*/ 1395176 w 2271824"/>
                <a:gd name="connsiteY4" fmla="*/ 3440611 h 3440611"/>
                <a:gd name="connsiteX0" fmla="*/ 205130 w 2274809"/>
                <a:gd name="connsiteY0" fmla="*/ 3422293 h 3440179"/>
                <a:gd name="connsiteX1" fmla="*/ 2268100 w 2274809"/>
                <a:gd name="connsiteY1" fmla="*/ 1514395 h 3440179"/>
                <a:gd name="connsiteX2" fmla="*/ 813288 w 2274809"/>
                <a:gd name="connsiteY2" fmla="*/ 0 h 3440179"/>
                <a:gd name="connsiteX3" fmla="*/ 14333 w 2274809"/>
                <a:gd name="connsiteY3" fmla="*/ 1657487 h 3440179"/>
                <a:gd name="connsiteX4" fmla="*/ 1397598 w 2274809"/>
                <a:gd name="connsiteY4" fmla="*/ 3440179 h 3440179"/>
                <a:gd name="connsiteX0" fmla="*/ 203553 w 2272876"/>
                <a:gd name="connsiteY0" fmla="*/ 3422293 h 3440179"/>
                <a:gd name="connsiteX1" fmla="*/ 2266523 w 2272876"/>
                <a:gd name="connsiteY1" fmla="*/ 1514395 h 3440179"/>
                <a:gd name="connsiteX2" fmla="*/ 811711 w 2272876"/>
                <a:gd name="connsiteY2" fmla="*/ 0 h 3440179"/>
                <a:gd name="connsiteX3" fmla="*/ 12756 w 2272876"/>
                <a:gd name="connsiteY3" fmla="*/ 1657487 h 3440179"/>
                <a:gd name="connsiteX4" fmla="*/ 1396021 w 2272876"/>
                <a:gd name="connsiteY4" fmla="*/ 3440179 h 3440179"/>
                <a:gd name="connsiteX0" fmla="*/ 201303 w 2270626"/>
                <a:gd name="connsiteY0" fmla="*/ 3422293 h 3440179"/>
                <a:gd name="connsiteX1" fmla="*/ 2264273 w 2270626"/>
                <a:gd name="connsiteY1" fmla="*/ 1514395 h 3440179"/>
                <a:gd name="connsiteX2" fmla="*/ 809461 w 2270626"/>
                <a:gd name="connsiteY2" fmla="*/ 0 h 3440179"/>
                <a:gd name="connsiteX3" fmla="*/ 10506 w 2270626"/>
                <a:gd name="connsiteY3" fmla="*/ 1657487 h 3440179"/>
                <a:gd name="connsiteX4" fmla="*/ 1393771 w 2270626"/>
                <a:gd name="connsiteY4" fmla="*/ 3440179 h 3440179"/>
                <a:gd name="connsiteX0" fmla="*/ 148533 w 2217856"/>
                <a:gd name="connsiteY0" fmla="*/ 3422293 h 3440179"/>
                <a:gd name="connsiteX1" fmla="*/ 2211503 w 2217856"/>
                <a:gd name="connsiteY1" fmla="*/ 1514395 h 3440179"/>
                <a:gd name="connsiteX2" fmla="*/ 756691 w 2217856"/>
                <a:gd name="connsiteY2" fmla="*/ 0 h 3440179"/>
                <a:gd name="connsiteX3" fmla="*/ 11397 w 2217856"/>
                <a:gd name="connsiteY3" fmla="*/ 1496508 h 3440179"/>
                <a:gd name="connsiteX4" fmla="*/ 1341001 w 2217856"/>
                <a:gd name="connsiteY4" fmla="*/ 3440179 h 3440179"/>
                <a:gd name="connsiteX0" fmla="*/ 137143 w 2206466"/>
                <a:gd name="connsiteY0" fmla="*/ 3422293 h 3440179"/>
                <a:gd name="connsiteX1" fmla="*/ 2200113 w 2206466"/>
                <a:gd name="connsiteY1" fmla="*/ 1514395 h 3440179"/>
                <a:gd name="connsiteX2" fmla="*/ 745301 w 2206466"/>
                <a:gd name="connsiteY2" fmla="*/ 0 h 3440179"/>
                <a:gd name="connsiteX3" fmla="*/ 7 w 2206466"/>
                <a:gd name="connsiteY3" fmla="*/ 1496508 h 3440179"/>
                <a:gd name="connsiteX4" fmla="*/ 1329611 w 2206466"/>
                <a:gd name="connsiteY4" fmla="*/ 3440179 h 3440179"/>
                <a:gd name="connsiteX0" fmla="*/ 137143 w 2076060"/>
                <a:gd name="connsiteY0" fmla="*/ 3422293 h 3440179"/>
                <a:gd name="connsiteX1" fmla="*/ 2068941 w 2076060"/>
                <a:gd name="connsiteY1" fmla="*/ 1520357 h 3440179"/>
                <a:gd name="connsiteX2" fmla="*/ 745301 w 2076060"/>
                <a:gd name="connsiteY2" fmla="*/ 0 h 3440179"/>
                <a:gd name="connsiteX3" fmla="*/ 7 w 2076060"/>
                <a:gd name="connsiteY3" fmla="*/ 1496508 h 3440179"/>
                <a:gd name="connsiteX4" fmla="*/ 1329611 w 2076060"/>
                <a:gd name="connsiteY4" fmla="*/ 3440179 h 3440179"/>
                <a:gd name="connsiteX0" fmla="*/ 137143 w 2070137"/>
                <a:gd name="connsiteY0" fmla="*/ 3422293 h 3440179"/>
                <a:gd name="connsiteX1" fmla="*/ 2062979 w 2070137"/>
                <a:gd name="connsiteY1" fmla="*/ 1484584 h 3440179"/>
                <a:gd name="connsiteX2" fmla="*/ 745301 w 2070137"/>
                <a:gd name="connsiteY2" fmla="*/ 0 h 3440179"/>
                <a:gd name="connsiteX3" fmla="*/ 7 w 2070137"/>
                <a:gd name="connsiteY3" fmla="*/ 1496508 h 3440179"/>
                <a:gd name="connsiteX4" fmla="*/ 1329611 w 2070137"/>
                <a:gd name="connsiteY4" fmla="*/ 3440179 h 3440179"/>
                <a:gd name="connsiteX0" fmla="*/ 137143 w 2062979"/>
                <a:gd name="connsiteY0" fmla="*/ 3422293 h 3440179"/>
                <a:gd name="connsiteX1" fmla="*/ 2062979 w 2062979"/>
                <a:gd name="connsiteY1" fmla="*/ 1484584 h 3440179"/>
                <a:gd name="connsiteX2" fmla="*/ 745301 w 2062979"/>
                <a:gd name="connsiteY2" fmla="*/ 0 h 3440179"/>
                <a:gd name="connsiteX3" fmla="*/ 7 w 2062979"/>
                <a:gd name="connsiteY3" fmla="*/ 1496508 h 3440179"/>
                <a:gd name="connsiteX4" fmla="*/ 1329611 w 2062979"/>
                <a:gd name="connsiteY4" fmla="*/ 3440179 h 3440179"/>
                <a:gd name="connsiteX0" fmla="*/ 155255 w 2085626"/>
                <a:gd name="connsiteY0" fmla="*/ 3422293 h 3440179"/>
                <a:gd name="connsiteX1" fmla="*/ 2081091 w 2085626"/>
                <a:gd name="connsiteY1" fmla="*/ 1484584 h 3440179"/>
                <a:gd name="connsiteX2" fmla="*/ 656091 w 2085626"/>
                <a:gd name="connsiteY2" fmla="*/ 0 h 3440179"/>
                <a:gd name="connsiteX3" fmla="*/ 18119 w 2085626"/>
                <a:gd name="connsiteY3" fmla="*/ 1496508 h 3440179"/>
                <a:gd name="connsiteX4" fmla="*/ 1347723 w 2085626"/>
                <a:gd name="connsiteY4" fmla="*/ 3440179 h 3440179"/>
                <a:gd name="connsiteX0" fmla="*/ 137156 w 2067527"/>
                <a:gd name="connsiteY0" fmla="*/ 3422293 h 3440179"/>
                <a:gd name="connsiteX1" fmla="*/ 2062992 w 2067527"/>
                <a:gd name="connsiteY1" fmla="*/ 1484584 h 3440179"/>
                <a:gd name="connsiteX2" fmla="*/ 637992 w 2067527"/>
                <a:gd name="connsiteY2" fmla="*/ 0 h 3440179"/>
                <a:gd name="connsiteX3" fmla="*/ 20 w 2067527"/>
                <a:gd name="connsiteY3" fmla="*/ 1496508 h 3440179"/>
                <a:gd name="connsiteX4" fmla="*/ 1329624 w 2067527"/>
                <a:gd name="connsiteY4" fmla="*/ 3440179 h 3440179"/>
                <a:gd name="connsiteX0" fmla="*/ 137145 w 2067516"/>
                <a:gd name="connsiteY0" fmla="*/ 3422293 h 3440179"/>
                <a:gd name="connsiteX1" fmla="*/ 2062981 w 2067516"/>
                <a:gd name="connsiteY1" fmla="*/ 1484584 h 3440179"/>
                <a:gd name="connsiteX2" fmla="*/ 637981 w 2067516"/>
                <a:gd name="connsiteY2" fmla="*/ 0 h 3440179"/>
                <a:gd name="connsiteX3" fmla="*/ 9 w 2067516"/>
                <a:gd name="connsiteY3" fmla="*/ 1496508 h 3440179"/>
                <a:gd name="connsiteX4" fmla="*/ 1329613 w 2067516"/>
                <a:gd name="connsiteY4" fmla="*/ 3440179 h 3440179"/>
                <a:gd name="connsiteX0" fmla="*/ 137155 w 2067526"/>
                <a:gd name="connsiteY0" fmla="*/ 3422293 h 3440179"/>
                <a:gd name="connsiteX1" fmla="*/ 2062991 w 2067526"/>
                <a:gd name="connsiteY1" fmla="*/ 1484584 h 3440179"/>
                <a:gd name="connsiteX2" fmla="*/ 637991 w 2067526"/>
                <a:gd name="connsiteY2" fmla="*/ 0 h 3440179"/>
                <a:gd name="connsiteX3" fmla="*/ 19 w 2067526"/>
                <a:gd name="connsiteY3" fmla="*/ 1496508 h 3440179"/>
                <a:gd name="connsiteX4" fmla="*/ 1329623 w 2067526"/>
                <a:gd name="connsiteY4" fmla="*/ 3440179 h 3440179"/>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25212 w 2067713"/>
                <a:gd name="connsiteY0" fmla="*/ 3458066 h 3469990"/>
                <a:gd name="connsiteX1" fmla="*/ 2062973 w 2067713"/>
                <a:gd name="connsiteY1" fmla="*/ 1484584 h 3469990"/>
                <a:gd name="connsiteX2" fmla="*/ 637973 w 2067713"/>
                <a:gd name="connsiteY2" fmla="*/ 0 h 3469990"/>
                <a:gd name="connsiteX3" fmla="*/ 1 w 2067713"/>
                <a:gd name="connsiteY3" fmla="*/ 1496508 h 3469990"/>
                <a:gd name="connsiteX4" fmla="*/ 1168622 w 2067713"/>
                <a:gd name="connsiteY4" fmla="*/ 3469990 h 3469990"/>
                <a:gd name="connsiteX0" fmla="*/ 375630 w 2064296"/>
                <a:gd name="connsiteY0" fmla="*/ 3261314 h 3469990"/>
                <a:gd name="connsiteX1" fmla="*/ 2062973 w 2064296"/>
                <a:gd name="connsiteY1" fmla="*/ 1484584 h 3469990"/>
                <a:gd name="connsiteX2" fmla="*/ 637973 w 2064296"/>
                <a:gd name="connsiteY2" fmla="*/ 0 h 3469990"/>
                <a:gd name="connsiteX3" fmla="*/ 1 w 2064296"/>
                <a:gd name="connsiteY3" fmla="*/ 1496508 h 3469990"/>
                <a:gd name="connsiteX4" fmla="*/ 1168622 w 2064296"/>
                <a:gd name="connsiteY4" fmla="*/ 3469990 h 3469990"/>
                <a:gd name="connsiteX0" fmla="*/ 380518 w 2069184"/>
                <a:gd name="connsiteY0" fmla="*/ 3261314 h 3273238"/>
                <a:gd name="connsiteX1" fmla="*/ 2067861 w 2069184"/>
                <a:gd name="connsiteY1" fmla="*/ 1484584 h 3273238"/>
                <a:gd name="connsiteX2" fmla="*/ 642861 w 2069184"/>
                <a:gd name="connsiteY2" fmla="*/ 0 h 3273238"/>
                <a:gd name="connsiteX3" fmla="*/ 4889 w 2069184"/>
                <a:gd name="connsiteY3" fmla="*/ 1496508 h 3273238"/>
                <a:gd name="connsiteX4" fmla="*/ 964828 w 2069184"/>
                <a:gd name="connsiteY4" fmla="*/ 3273238 h 3273238"/>
                <a:gd name="connsiteX0" fmla="*/ 338782 w 2069619"/>
                <a:gd name="connsiteY0" fmla="*/ 3267276 h 3273238"/>
                <a:gd name="connsiteX1" fmla="*/ 2067861 w 2069619"/>
                <a:gd name="connsiteY1" fmla="*/ 1484584 h 3273238"/>
                <a:gd name="connsiteX2" fmla="*/ 642861 w 2069619"/>
                <a:gd name="connsiteY2" fmla="*/ 0 h 3273238"/>
                <a:gd name="connsiteX3" fmla="*/ 4889 w 2069619"/>
                <a:gd name="connsiteY3" fmla="*/ 1496508 h 3273238"/>
                <a:gd name="connsiteX4" fmla="*/ 964828 w 2069619"/>
                <a:gd name="connsiteY4" fmla="*/ 3273238 h 3273238"/>
                <a:gd name="connsiteX0" fmla="*/ 243385 w 2070821"/>
                <a:gd name="connsiteY0" fmla="*/ 3255351 h 3273238"/>
                <a:gd name="connsiteX1" fmla="*/ 2067861 w 2070821"/>
                <a:gd name="connsiteY1" fmla="*/ 1484584 h 3273238"/>
                <a:gd name="connsiteX2" fmla="*/ 642861 w 2070821"/>
                <a:gd name="connsiteY2" fmla="*/ 0 h 3273238"/>
                <a:gd name="connsiteX3" fmla="*/ 4889 w 2070821"/>
                <a:gd name="connsiteY3" fmla="*/ 1496508 h 3273238"/>
                <a:gd name="connsiteX4" fmla="*/ 964828 w 2070821"/>
                <a:gd name="connsiteY4" fmla="*/ 3273238 h 327323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71654"/>
                <a:gd name="connsiteY0" fmla="*/ 3255351 h 3410368"/>
                <a:gd name="connsiteX1" fmla="*/ 2068694 w 2071654"/>
                <a:gd name="connsiteY1" fmla="*/ 1454773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68706"/>
                <a:gd name="connsiteY0" fmla="*/ 3255351 h 3410368"/>
                <a:gd name="connsiteX1" fmla="*/ 2068694 w 2068706"/>
                <a:gd name="connsiteY1" fmla="*/ 1454773 h 3410368"/>
                <a:gd name="connsiteX2" fmla="*/ 643694 w 2068706"/>
                <a:gd name="connsiteY2" fmla="*/ 0 h 3410368"/>
                <a:gd name="connsiteX3" fmla="*/ 5722 w 2068706"/>
                <a:gd name="connsiteY3" fmla="*/ 1448810 h 3410368"/>
                <a:gd name="connsiteX4" fmla="*/ 995473 w 2068706"/>
                <a:gd name="connsiteY4" fmla="*/ 3410368 h 3410368"/>
                <a:gd name="connsiteX0" fmla="*/ 238498 w 2062986"/>
                <a:gd name="connsiteY0" fmla="*/ 3255351 h 3410368"/>
                <a:gd name="connsiteX1" fmla="*/ 2062974 w 2062986"/>
                <a:gd name="connsiteY1" fmla="*/ 1454773 h 3410368"/>
                <a:gd name="connsiteX2" fmla="*/ 637974 w 2062986"/>
                <a:gd name="connsiteY2" fmla="*/ 0 h 3410368"/>
                <a:gd name="connsiteX3" fmla="*/ 2 w 2062986"/>
                <a:gd name="connsiteY3" fmla="*/ 1448810 h 3410368"/>
                <a:gd name="connsiteX4" fmla="*/ 989753 w 2062986"/>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3095"/>
                <a:gd name="connsiteY0" fmla="*/ 3255351 h 3410368"/>
                <a:gd name="connsiteX1" fmla="*/ 2062974 w 2063095"/>
                <a:gd name="connsiteY1" fmla="*/ 1454773 h 3410368"/>
                <a:gd name="connsiteX2" fmla="*/ 637974 w 2063095"/>
                <a:gd name="connsiteY2" fmla="*/ 0 h 3410368"/>
                <a:gd name="connsiteX3" fmla="*/ 2 w 2063095"/>
                <a:gd name="connsiteY3" fmla="*/ 1448810 h 3410368"/>
                <a:gd name="connsiteX4" fmla="*/ 989753 w 2063095"/>
                <a:gd name="connsiteY4" fmla="*/ 3410368 h 3410368"/>
                <a:gd name="connsiteX0" fmla="*/ 238499 w 2063096"/>
                <a:gd name="connsiteY0" fmla="*/ 3255351 h 3410368"/>
                <a:gd name="connsiteX1" fmla="*/ 2062975 w 2063096"/>
                <a:gd name="connsiteY1" fmla="*/ 1454773 h 3410368"/>
                <a:gd name="connsiteX2" fmla="*/ 637975 w 2063096"/>
                <a:gd name="connsiteY2" fmla="*/ 0 h 3410368"/>
                <a:gd name="connsiteX3" fmla="*/ 3 w 2063096"/>
                <a:gd name="connsiteY3" fmla="*/ 1448810 h 3410368"/>
                <a:gd name="connsiteX4" fmla="*/ 989754 w 2063096"/>
                <a:gd name="connsiteY4" fmla="*/ 3410368 h 3410368"/>
                <a:gd name="connsiteX0" fmla="*/ 244047 w 2068644"/>
                <a:gd name="connsiteY0" fmla="*/ 3255351 h 3368633"/>
                <a:gd name="connsiteX1" fmla="*/ 2068523 w 2068644"/>
                <a:gd name="connsiteY1" fmla="*/ 1454773 h 3368633"/>
                <a:gd name="connsiteX2" fmla="*/ 643523 w 2068644"/>
                <a:gd name="connsiteY2" fmla="*/ 0 h 3368633"/>
                <a:gd name="connsiteX3" fmla="*/ 5551 w 2068644"/>
                <a:gd name="connsiteY3" fmla="*/ 1448810 h 3368633"/>
                <a:gd name="connsiteX4" fmla="*/ 989340 w 2068644"/>
                <a:gd name="connsiteY4" fmla="*/ 3368633 h 3368633"/>
                <a:gd name="connsiteX0" fmla="*/ 255972 w 2071318"/>
                <a:gd name="connsiteY0" fmla="*/ 3231503 h 3368633"/>
                <a:gd name="connsiteX1" fmla="*/ 2068523 w 2071318"/>
                <a:gd name="connsiteY1" fmla="*/ 1454773 h 3368633"/>
                <a:gd name="connsiteX2" fmla="*/ 643523 w 2071318"/>
                <a:gd name="connsiteY2" fmla="*/ 0 h 3368633"/>
                <a:gd name="connsiteX3" fmla="*/ 5551 w 2071318"/>
                <a:gd name="connsiteY3" fmla="*/ 1448810 h 3368633"/>
                <a:gd name="connsiteX4" fmla="*/ 989340 w 2071318"/>
                <a:gd name="connsiteY4" fmla="*/ 3368633 h 3368633"/>
                <a:gd name="connsiteX0" fmla="*/ 250435 w 2065781"/>
                <a:gd name="connsiteY0" fmla="*/ 3231503 h 3368633"/>
                <a:gd name="connsiteX1" fmla="*/ 2062986 w 2065781"/>
                <a:gd name="connsiteY1" fmla="*/ 1454773 h 3368633"/>
                <a:gd name="connsiteX2" fmla="*/ 637986 w 2065781"/>
                <a:gd name="connsiteY2" fmla="*/ 0 h 3368633"/>
                <a:gd name="connsiteX3" fmla="*/ 14 w 2065781"/>
                <a:gd name="connsiteY3" fmla="*/ 1448810 h 3368633"/>
                <a:gd name="connsiteX4" fmla="*/ 983803 w 2065781"/>
                <a:gd name="connsiteY4" fmla="*/ 3368633 h 3368633"/>
                <a:gd name="connsiteX0" fmla="*/ 256396 w 2071742"/>
                <a:gd name="connsiteY0" fmla="*/ 3231503 h 3368633"/>
                <a:gd name="connsiteX1" fmla="*/ 2068947 w 2071742"/>
                <a:gd name="connsiteY1" fmla="*/ 1454773 h 3368633"/>
                <a:gd name="connsiteX2" fmla="*/ 643947 w 2071742"/>
                <a:gd name="connsiteY2" fmla="*/ 0 h 3368633"/>
                <a:gd name="connsiteX3" fmla="*/ 12 w 2071742"/>
                <a:gd name="connsiteY3" fmla="*/ 1287831 h 3368633"/>
                <a:gd name="connsiteX4" fmla="*/ 989764 w 2071742"/>
                <a:gd name="connsiteY4" fmla="*/ 3368633 h 3368633"/>
                <a:gd name="connsiteX0" fmla="*/ 256396 w 2068965"/>
                <a:gd name="connsiteY0" fmla="*/ 3231503 h 3368633"/>
                <a:gd name="connsiteX1" fmla="*/ 2068947 w 2068965"/>
                <a:gd name="connsiteY1" fmla="*/ 1454773 h 3368633"/>
                <a:gd name="connsiteX2" fmla="*/ 643947 w 2068965"/>
                <a:gd name="connsiteY2" fmla="*/ 0 h 3368633"/>
                <a:gd name="connsiteX3" fmla="*/ 12 w 2068965"/>
                <a:gd name="connsiteY3" fmla="*/ 1287831 h 3368633"/>
                <a:gd name="connsiteX4" fmla="*/ 989764 w 2068965"/>
                <a:gd name="connsiteY4" fmla="*/ 3368633 h 3368633"/>
                <a:gd name="connsiteX0" fmla="*/ 256396 w 2045115"/>
                <a:gd name="connsiteY0" fmla="*/ 3231503 h 3368633"/>
                <a:gd name="connsiteX1" fmla="*/ 2045097 w 2045115"/>
                <a:gd name="connsiteY1" fmla="*/ 1287832 h 3368633"/>
                <a:gd name="connsiteX2" fmla="*/ 643947 w 2045115"/>
                <a:gd name="connsiteY2" fmla="*/ 0 h 3368633"/>
                <a:gd name="connsiteX3" fmla="*/ 12 w 2045115"/>
                <a:gd name="connsiteY3" fmla="*/ 1287831 h 3368633"/>
                <a:gd name="connsiteX4" fmla="*/ 989764 w 2045115"/>
                <a:gd name="connsiteY4" fmla="*/ 3368633 h 3368633"/>
                <a:gd name="connsiteX0" fmla="*/ 256396 w 2039153"/>
                <a:gd name="connsiteY0" fmla="*/ 3231503 h 3368633"/>
                <a:gd name="connsiteX1" fmla="*/ 2039135 w 2039153"/>
                <a:gd name="connsiteY1" fmla="*/ 1389189 h 3368633"/>
                <a:gd name="connsiteX2" fmla="*/ 643947 w 2039153"/>
                <a:gd name="connsiteY2" fmla="*/ 0 h 3368633"/>
                <a:gd name="connsiteX3" fmla="*/ 12 w 2039153"/>
                <a:gd name="connsiteY3" fmla="*/ 1287831 h 3368633"/>
                <a:gd name="connsiteX4" fmla="*/ 989764 w 2039153"/>
                <a:gd name="connsiteY4" fmla="*/ 3368633 h 3368633"/>
                <a:gd name="connsiteX0" fmla="*/ 256396 w 2039224"/>
                <a:gd name="connsiteY0" fmla="*/ 3231503 h 3368633"/>
                <a:gd name="connsiteX1" fmla="*/ 2039135 w 2039224"/>
                <a:gd name="connsiteY1" fmla="*/ 1389189 h 3368633"/>
                <a:gd name="connsiteX2" fmla="*/ 643947 w 2039224"/>
                <a:gd name="connsiteY2" fmla="*/ 0 h 3368633"/>
                <a:gd name="connsiteX3" fmla="*/ 12 w 2039224"/>
                <a:gd name="connsiteY3" fmla="*/ 1287831 h 3368633"/>
                <a:gd name="connsiteX4" fmla="*/ 989764 w 2039224"/>
                <a:gd name="connsiteY4" fmla="*/ 3368633 h 3368633"/>
                <a:gd name="connsiteX0" fmla="*/ 262358 w 2045186"/>
                <a:gd name="connsiteY0" fmla="*/ 3231503 h 3368633"/>
                <a:gd name="connsiteX1" fmla="*/ 2045097 w 2045186"/>
                <a:gd name="connsiteY1" fmla="*/ 1389189 h 3368633"/>
                <a:gd name="connsiteX2" fmla="*/ 649909 w 2045186"/>
                <a:gd name="connsiteY2" fmla="*/ 0 h 3368633"/>
                <a:gd name="connsiteX3" fmla="*/ 12 w 2045186"/>
                <a:gd name="connsiteY3" fmla="*/ 1377263 h 3368633"/>
                <a:gd name="connsiteX4" fmla="*/ 995726 w 2045186"/>
                <a:gd name="connsiteY4" fmla="*/ 3368633 h 3368633"/>
                <a:gd name="connsiteX0" fmla="*/ 269027 w 2054165"/>
                <a:gd name="connsiteY0" fmla="*/ 3279201 h 3416331"/>
                <a:gd name="connsiteX1" fmla="*/ 2051766 w 2054165"/>
                <a:gd name="connsiteY1" fmla="*/ 1436887 h 3416331"/>
                <a:gd name="connsiteX2" fmla="*/ 626767 w 2054165"/>
                <a:gd name="connsiteY2" fmla="*/ 0 h 3416331"/>
                <a:gd name="connsiteX3" fmla="*/ 6681 w 2054165"/>
                <a:gd name="connsiteY3" fmla="*/ 1424961 h 3416331"/>
                <a:gd name="connsiteX4" fmla="*/ 1002395 w 2054165"/>
                <a:gd name="connsiteY4" fmla="*/ 3416331 h 3416331"/>
                <a:gd name="connsiteX0" fmla="*/ 262374 w 2047512"/>
                <a:gd name="connsiteY0" fmla="*/ 3279201 h 3416331"/>
                <a:gd name="connsiteX1" fmla="*/ 2045113 w 2047512"/>
                <a:gd name="connsiteY1" fmla="*/ 1436887 h 3416331"/>
                <a:gd name="connsiteX2" fmla="*/ 620114 w 2047512"/>
                <a:gd name="connsiteY2" fmla="*/ 0 h 3416331"/>
                <a:gd name="connsiteX3" fmla="*/ 28 w 2047512"/>
                <a:gd name="connsiteY3" fmla="*/ 1424961 h 3416331"/>
                <a:gd name="connsiteX4" fmla="*/ 995742 w 2047512"/>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0" fmla="*/ 607680 w 2390419"/>
                <a:gd name="connsiteY0" fmla="*/ 3279201 h 3326898"/>
                <a:gd name="connsiteX1" fmla="*/ 2390419 w 2390419"/>
                <a:gd name="connsiteY1" fmla="*/ 1436887 h 3326898"/>
                <a:gd name="connsiteX2" fmla="*/ 965420 w 2390419"/>
                <a:gd name="connsiteY2" fmla="*/ 0 h 3326898"/>
                <a:gd name="connsiteX3" fmla="*/ 345334 w 2390419"/>
                <a:gd name="connsiteY3" fmla="*/ 1424961 h 3326898"/>
                <a:gd name="connsiteX4" fmla="*/ 369186 w 2390419"/>
                <a:gd name="connsiteY4" fmla="*/ 3326898 h 3326898"/>
                <a:gd name="connsiteX0" fmla="*/ 607680 w 2390419"/>
                <a:gd name="connsiteY0" fmla="*/ 3279201 h 3326898"/>
                <a:gd name="connsiteX1" fmla="*/ 2390419 w 2390419"/>
                <a:gd name="connsiteY1" fmla="*/ 1436887 h 3326898"/>
                <a:gd name="connsiteX2" fmla="*/ 965420 w 2390419"/>
                <a:gd name="connsiteY2" fmla="*/ 0 h 3326898"/>
                <a:gd name="connsiteX3" fmla="*/ 345334 w 2390419"/>
                <a:gd name="connsiteY3" fmla="*/ 1424961 h 3326898"/>
                <a:gd name="connsiteX4" fmla="*/ 369186 w 2390419"/>
                <a:gd name="connsiteY4" fmla="*/ 3326898 h 3326898"/>
                <a:gd name="connsiteX5" fmla="*/ 607680 w 2390419"/>
                <a:gd name="connsiteY5" fmla="*/ 3279201 h 3326898"/>
                <a:gd name="connsiteX0" fmla="*/ 1812074 w 2433761"/>
                <a:gd name="connsiteY0" fmla="*/ 3303050 h 3326898"/>
                <a:gd name="connsiteX1" fmla="*/ 2390419 w 2433761"/>
                <a:gd name="connsiteY1" fmla="*/ 1436887 h 3326898"/>
                <a:gd name="connsiteX2" fmla="*/ 965420 w 2433761"/>
                <a:gd name="connsiteY2" fmla="*/ 0 h 3326898"/>
                <a:gd name="connsiteX3" fmla="*/ 345334 w 2433761"/>
                <a:gd name="connsiteY3" fmla="*/ 1424961 h 3326898"/>
                <a:gd name="connsiteX4" fmla="*/ 369186 w 2433761"/>
                <a:gd name="connsiteY4" fmla="*/ 3326898 h 3326898"/>
                <a:gd name="connsiteX5" fmla="*/ 1812074 w 2433761"/>
                <a:gd name="connsiteY5" fmla="*/ 3303050 h 3326898"/>
                <a:gd name="connsiteX0" fmla="*/ 1537379 w 2159066"/>
                <a:gd name="connsiteY0" fmla="*/ 3303050 h 3326898"/>
                <a:gd name="connsiteX1" fmla="*/ 2115724 w 2159066"/>
                <a:gd name="connsiteY1" fmla="*/ 1436887 h 3326898"/>
                <a:gd name="connsiteX2" fmla="*/ 690725 w 2159066"/>
                <a:gd name="connsiteY2" fmla="*/ 0 h 3326898"/>
                <a:gd name="connsiteX3" fmla="*/ 70639 w 2159066"/>
                <a:gd name="connsiteY3" fmla="*/ 1424961 h 3326898"/>
                <a:gd name="connsiteX4" fmla="*/ 94491 w 2159066"/>
                <a:gd name="connsiteY4" fmla="*/ 3326898 h 3326898"/>
                <a:gd name="connsiteX5" fmla="*/ 820225 w 2159066"/>
                <a:gd name="connsiteY5" fmla="*/ 2887763 h 3326898"/>
                <a:gd name="connsiteX6" fmla="*/ 1537379 w 2159066"/>
                <a:gd name="connsiteY6" fmla="*/ 3303050 h 3326898"/>
                <a:gd name="connsiteX0" fmla="*/ 1508389 w 2130076"/>
                <a:gd name="connsiteY0" fmla="*/ 3303050 h 3341954"/>
                <a:gd name="connsiteX1" fmla="*/ 2086734 w 2130076"/>
                <a:gd name="connsiteY1" fmla="*/ 1436887 h 3341954"/>
                <a:gd name="connsiteX2" fmla="*/ 661735 w 2130076"/>
                <a:gd name="connsiteY2" fmla="*/ 0 h 3341954"/>
                <a:gd name="connsiteX3" fmla="*/ 41649 w 2130076"/>
                <a:gd name="connsiteY3" fmla="*/ 1424961 h 3341954"/>
                <a:gd name="connsiteX4" fmla="*/ 57866 w 2130076"/>
                <a:gd name="connsiteY4" fmla="*/ 3078553 h 3341954"/>
                <a:gd name="connsiteX5" fmla="*/ 65501 w 2130076"/>
                <a:gd name="connsiteY5" fmla="*/ 3326898 h 3341954"/>
                <a:gd name="connsiteX6" fmla="*/ 791235 w 2130076"/>
                <a:gd name="connsiteY6" fmla="*/ 2887763 h 3341954"/>
                <a:gd name="connsiteX7" fmla="*/ 1508389 w 2130076"/>
                <a:gd name="connsiteY7" fmla="*/ 3303050 h 3341954"/>
                <a:gd name="connsiteX0" fmla="*/ 1502447 w 2124134"/>
                <a:gd name="connsiteY0" fmla="*/ 3303050 h 3328602"/>
                <a:gd name="connsiteX1" fmla="*/ 2080792 w 2124134"/>
                <a:gd name="connsiteY1" fmla="*/ 1436887 h 3328602"/>
                <a:gd name="connsiteX2" fmla="*/ 655793 w 2124134"/>
                <a:gd name="connsiteY2" fmla="*/ 0 h 3328602"/>
                <a:gd name="connsiteX3" fmla="*/ 35707 w 2124134"/>
                <a:gd name="connsiteY3" fmla="*/ 1424961 h 3328602"/>
                <a:gd name="connsiteX4" fmla="*/ 308304 w 2124134"/>
                <a:gd name="connsiteY4" fmla="*/ 2798330 h 3328602"/>
                <a:gd name="connsiteX5" fmla="*/ 51924 w 2124134"/>
                <a:gd name="connsiteY5" fmla="*/ 3078553 h 3328602"/>
                <a:gd name="connsiteX6" fmla="*/ 59559 w 2124134"/>
                <a:gd name="connsiteY6" fmla="*/ 3326898 h 3328602"/>
                <a:gd name="connsiteX7" fmla="*/ 785293 w 2124134"/>
                <a:gd name="connsiteY7" fmla="*/ 2887763 h 3328602"/>
                <a:gd name="connsiteX8" fmla="*/ 1502447 w 2124134"/>
                <a:gd name="connsiteY8" fmla="*/ 3303050 h 3328602"/>
                <a:gd name="connsiteX0" fmla="*/ 1502447 w 2103971"/>
                <a:gd name="connsiteY0" fmla="*/ 3303050 h 3328602"/>
                <a:gd name="connsiteX1" fmla="*/ 1536547 w 2103971"/>
                <a:gd name="connsiteY1" fmla="*/ 3084515 h 3328602"/>
                <a:gd name="connsiteX2" fmla="*/ 2080792 w 2103971"/>
                <a:gd name="connsiteY2" fmla="*/ 1436887 h 3328602"/>
                <a:gd name="connsiteX3" fmla="*/ 655793 w 2103971"/>
                <a:gd name="connsiteY3" fmla="*/ 0 h 3328602"/>
                <a:gd name="connsiteX4" fmla="*/ 35707 w 2103971"/>
                <a:gd name="connsiteY4" fmla="*/ 1424961 h 3328602"/>
                <a:gd name="connsiteX5" fmla="*/ 308304 w 2103971"/>
                <a:gd name="connsiteY5" fmla="*/ 2798330 h 3328602"/>
                <a:gd name="connsiteX6" fmla="*/ 51924 w 2103971"/>
                <a:gd name="connsiteY6" fmla="*/ 3078553 h 3328602"/>
                <a:gd name="connsiteX7" fmla="*/ 59559 w 2103971"/>
                <a:gd name="connsiteY7" fmla="*/ 3326898 h 3328602"/>
                <a:gd name="connsiteX8" fmla="*/ 785293 w 2103971"/>
                <a:gd name="connsiteY8" fmla="*/ 2887763 h 3328602"/>
                <a:gd name="connsiteX9" fmla="*/ 1502447 w 2103971"/>
                <a:gd name="connsiteY9" fmla="*/ 3303050 h 3328602"/>
                <a:gd name="connsiteX0" fmla="*/ 1502447 w 2093155"/>
                <a:gd name="connsiteY0" fmla="*/ 3303050 h 3328602"/>
                <a:gd name="connsiteX1" fmla="*/ 1536547 w 2093155"/>
                <a:gd name="connsiteY1" fmla="*/ 3084515 h 3328602"/>
                <a:gd name="connsiteX2" fmla="*/ 1357678 w 2093155"/>
                <a:gd name="connsiteY2" fmla="*/ 2792368 h 3328602"/>
                <a:gd name="connsiteX3" fmla="*/ 2080792 w 2093155"/>
                <a:gd name="connsiteY3" fmla="*/ 1436887 h 3328602"/>
                <a:gd name="connsiteX4" fmla="*/ 655793 w 2093155"/>
                <a:gd name="connsiteY4" fmla="*/ 0 h 3328602"/>
                <a:gd name="connsiteX5" fmla="*/ 35707 w 2093155"/>
                <a:gd name="connsiteY5" fmla="*/ 1424961 h 3328602"/>
                <a:gd name="connsiteX6" fmla="*/ 308304 w 2093155"/>
                <a:gd name="connsiteY6" fmla="*/ 2798330 h 3328602"/>
                <a:gd name="connsiteX7" fmla="*/ 51924 w 2093155"/>
                <a:gd name="connsiteY7" fmla="*/ 3078553 h 3328602"/>
                <a:gd name="connsiteX8" fmla="*/ 59559 w 2093155"/>
                <a:gd name="connsiteY8" fmla="*/ 3326898 h 3328602"/>
                <a:gd name="connsiteX9" fmla="*/ 785293 w 2093155"/>
                <a:gd name="connsiteY9" fmla="*/ 2887763 h 3328602"/>
                <a:gd name="connsiteX10" fmla="*/ 1502447 w 2093155"/>
                <a:gd name="connsiteY10" fmla="*/ 3303050 h 3328602"/>
                <a:gd name="connsiteX0" fmla="*/ 1666738 w 2257446"/>
                <a:gd name="connsiteY0" fmla="*/ 3303050 h 3336722"/>
                <a:gd name="connsiteX1" fmla="*/ 1700838 w 2257446"/>
                <a:gd name="connsiteY1" fmla="*/ 3084515 h 3336722"/>
                <a:gd name="connsiteX2" fmla="*/ 1521969 w 2257446"/>
                <a:gd name="connsiteY2" fmla="*/ 2792368 h 3336722"/>
                <a:gd name="connsiteX3" fmla="*/ 2245083 w 2257446"/>
                <a:gd name="connsiteY3" fmla="*/ 1436887 h 3336722"/>
                <a:gd name="connsiteX4" fmla="*/ 820084 w 2257446"/>
                <a:gd name="connsiteY4" fmla="*/ 0 h 3336722"/>
                <a:gd name="connsiteX5" fmla="*/ 199998 w 2257446"/>
                <a:gd name="connsiteY5" fmla="*/ 1424961 h 3336722"/>
                <a:gd name="connsiteX6" fmla="*/ 472595 w 2257446"/>
                <a:gd name="connsiteY6" fmla="*/ 2798330 h 3336722"/>
                <a:gd name="connsiteX7" fmla="*/ 216215 w 2257446"/>
                <a:gd name="connsiteY7" fmla="*/ 3078553 h 3336722"/>
                <a:gd name="connsiteX8" fmla="*/ 223850 w 2257446"/>
                <a:gd name="connsiteY8" fmla="*/ 3326898 h 3336722"/>
                <a:gd name="connsiteX9" fmla="*/ 949584 w 2257446"/>
                <a:gd name="connsiteY9" fmla="*/ 2887763 h 3336722"/>
                <a:gd name="connsiteX10" fmla="*/ 1666738 w 2257446"/>
                <a:gd name="connsiteY10" fmla="*/ 3303050 h 333672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3076 w 2064307"/>
                <a:gd name="connsiteY7" fmla="*/ 3078553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814287 w 2404995"/>
                <a:gd name="connsiteY0" fmla="*/ 3303050 h 3328182"/>
                <a:gd name="connsiteX1" fmla="*/ 1848387 w 2404995"/>
                <a:gd name="connsiteY1" fmla="*/ 3084515 h 3328182"/>
                <a:gd name="connsiteX2" fmla="*/ 1669518 w 2404995"/>
                <a:gd name="connsiteY2" fmla="*/ 2792368 h 3328182"/>
                <a:gd name="connsiteX3" fmla="*/ 2392632 w 2404995"/>
                <a:gd name="connsiteY3" fmla="*/ 1436887 h 3328182"/>
                <a:gd name="connsiteX4" fmla="*/ 967633 w 2404995"/>
                <a:gd name="connsiteY4" fmla="*/ 0 h 3328182"/>
                <a:gd name="connsiteX5" fmla="*/ 347547 w 2404995"/>
                <a:gd name="connsiteY5" fmla="*/ 1424961 h 3328182"/>
                <a:gd name="connsiteX6" fmla="*/ 620144 w 2404995"/>
                <a:gd name="connsiteY6" fmla="*/ 2798330 h 3328182"/>
                <a:gd name="connsiteX7" fmla="*/ 61 w 2404995"/>
                <a:gd name="connsiteY7" fmla="*/ 2857953 h 3328182"/>
                <a:gd name="connsiteX8" fmla="*/ 371399 w 2404995"/>
                <a:gd name="connsiteY8" fmla="*/ 3326898 h 3328182"/>
                <a:gd name="connsiteX9" fmla="*/ 1097133 w 2404995"/>
                <a:gd name="connsiteY9" fmla="*/ 2887763 h 3328182"/>
                <a:gd name="connsiteX10" fmla="*/ 1814287 w 2404995"/>
                <a:gd name="connsiteY10" fmla="*/ 3303050 h 3328182"/>
                <a:gd name="connsiteX0" fmla="*/ 1814287 w 2404995"/>
                <a:gd name="connsiteY0" fmla="*/ 3303050 h 3328182"/>
                <a:gd name="connsiteX1" fmla="*/ 1848387 w 2404995"/>
                <a:gd name="connsiteY1" fmla="*/ 3084515 h 3328182"/>
                <a:gd name="connsiteX2" fmla="*/ 1669518 w 2404995"/>
                <a:gd name="connsiteY2" fmla="*/ 2792368 h 3328182"/>
                <a:gd name="connsiteX3" fmla="*/ 2392632 w 2404995"/>
                <a:gd name="connsiteY3" fmla="*/ 1436887 h 3328182"/>
                <a:gd name="connsiteX4" fmla="*/ 967633 w 2404995"/>
                <a:gd name="connsiteY4" fmla="*/ 0 h 3328182"/>
                <a:gd name="connsiteX5" fmla="*/ 347547 w 2404995"/>
                <a:gd name="connsiteY5" fmla="*/ 1424961 h 3328182"/>
                <a:gd name="connsiteX6" fmla="*/ 620144 w 2404995"/>
                <a:gd name="connsiteY6" fmla="*/ 2798330 h 3328182"/>
                <a:gd name="connsiteX7" fmla="*/ 61 w 2404995"/>
                <a:gd name="connsiteY7" fmla="*/ 2857953 h 3328182"/>
                <a:gd name="connsiteX8" fmla="*/ 371399 w 2404995"/>
                <a:gd name="connsiteY8" fmla="*/ 3326898 h 3328182"/>
                <a:gd name="connsiteX9" fmla="*/ 1097133 w 2404995"/>
                <a:gd name="connsiteY9" fmla="*/ 2887763 h 3328182"/>
                <a:gd name="connsiteX10" fmla="*/ 1814287 w 2404995"/>
                <a:gd name="connsiteY10" fmla="*/ 3303050 h 3328182"/>
                <a:gd name="connsiteX0" fmla="*/ 1814226 w 2404934"/>
                <a:gd name="connsiteY0" fmla="*/ 3303050 h 3328182"/>
                <a:gd name="connsiteX1" fmla="*/ 1848326 w 2404934"/>
                <a:gd name="connsiteY1" fmla="*/ 3084515 h 3328182"/>
                <a:gd name="connsiteX2" fmla="*/ 1669457 w 2404934"/>
                <a:gd name="connsiteY2" fmla="*/ 2792368 h 3328182"/>
                <a:gd name="connsiteX3" fmla="*/ 2392571 w 2404934"/>
                <a:gd name="connsiteY3" fmla="*/ 1436887 h 3328182"/>
                <a:gd name="connsiteX4" fmla="*/ 967572 w 2404934"/>
                <a:gd name="connsiteY4" fmla="*/ 0 h 3328182"/>
                <a:gd name="connsiteX5" fmla="*/ 347486 w 2404934"/>
                <a:gd name="connsiteY5" fmla="*/ 1424961 h 3328182"/>
                <a:gd name="connsiteX6" fmla="*/ 620083 w 2404934"/>
                <a:gd name="connsiteY6" fmla="*/ 2798330 h 3328182"/>
                <a:gd name="connsiteX7" fmla="*/ 0 w 2404934"/>
                <a:gd name="connsiteY7" fmla="*/ 2857953 h 3328182"/>
                <a:gd name="connsiteX8" fmla="*/ 371338 w 2404934"/>
                <a:gd name="connsiteY8" fmla="*/ 3326898 h 3328182"/>
                <a:gd name="connsiteX9" fmla="*/ 1097072 w 2404934"/>
                <a:gd name="connsiteY9" fmla="*/ 2887763 h 3328182"/>
                <a:gd name="connsiteX10" fmla="*/ 1814226 w 2404934"/>
                <a:gd name="connsiteY10" fmla="*/ 3303050 h 332818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9038 w 2064307"/>
                <a:gd name="connsiteY7" fmla="*/ 3156062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473599 w 2064307"/>
                <a:gd name="connsiteY0" fmla="*/ 3303050 h 3328182"/>
                <a:gd name="connsiteX1" fmla="*/ 1507699 w 2064307"/>
                <a:gd name="connsiteY1" fmla="*/ 3084515 h 3328182"/>
                <a:gd name="connsiteX2" fmla="*/ 1328830 w 2064307"/>
                <a:gd name="connsiteY2" fmla="*/ 2792368 h 3328182"/>
                <a:gd name="connsiteX3" fmla="*/ 2051944 w 2064307"/>
                <a:gd name="connsiteY3" fmla="*/ 1436887 h 3328182"/>
                <a:gd name="connsiteX4" fmla="*/ 626945 w 2064307"/>
                <a:gd name="connsiteY4" fmla="*/ 0 h 3328182"/>
                <a:gd name="connsiteX5" fmla="*/ 6859 w 2064307"/>
                <a:gd name="connsiteY5" fmla="*/ 1424961 h 3328182"/>
                <a:gd name="connsiteX6" fmla="*/ 279456 w 2064307"/>
                <a:gd name="connsiteY6" fmla="*/ 2798330 h 3328182"/>
                <a:gd name="connsiteX7" fmla="*/ 29038 w 2064307"/>
                <a:gd name="connsiteY7" fmla="*/ 3156062 h 3328182"/>
                <a:gd name="connsiteX8" fmla="*/ 30711 w 2064307"/>
                <a:gd name="connsiteY8" fmla="*/ 3326898 h 3328182"/>
                <a:gd name="connsiteX9" fmla="*/ 756445 w 2064307"/>
                <a:gd name="connsiteY9" fmla="*/ 2887763 h 3328182"/>
                <a:gd name="connsiteX10" fmla="*/ 1473599 w 2064307"/>
                <a:gd name="connsiteY10" fmla="*/ 3303050 h 3328182"/>
                <a:gd name="connsiteX0" fmla="*/ 1473599 w 2064307"/>
                <a:gd name="connsiteY0" fmla="*/ 3303050 h 3493839"/>
                <a:gd name="connsiteX1" fmla="*/ 1507699 w 2064307"/>
                <a:gd name="connsiteY1" fmla="*/ 3084515 h 3493839"/>
                <a:gd name="connsiteX2" fmla="*/ 1328830 w 2064307"/>
                <a:gd name="connsiteY2" fmla="*/ 2792368 h 3493839"/>
                <a:gd name="connsiteX3" fmla="*/ 2051944 w 2064307"/>
                <a:gd name="connsiteY3" fmla="*/ 1436887 h 3493839"/>
                <a:gd name="connsiteX4" fmla="*/ 626945 w 2064307"/>
                <a:gd name="connsiteY4" fmla="*/ 0 h 3493839"/>
                <a:gd name="connsiteX5" fmla="*/ 6859 w 2064307"/>
                <a:gd name="connsiteY5" fmla="*/ 1424961 h 3493839"/>
                <a:gd name="connsiteX6" fmla="*/ 279456 w 2064307"/>
                <a:gd name="connsiteY6" fmla="*/ 2798330 h 3493839"/>
                <a:gd name="connsiteX7" fmla="*/ 29038 w 2064307"/>
                <a:gd name="connsiteY7" fmla="*/ 3156062 h 3493839"/>
                <a:gd name="connsiteX8" fmla="*/ 6862 w 2064307"/>
                <a:gd name="connsiteY8" fmla="*/ 3493839 h 3493839"/>
                <a:gd name="connsiteX9" fmla="*/ 756445 w 2064307"/>
                <a:gd name="connsiteY9" fmla="*/ 2887763 h 3493839"/>
                <a:gd name="connsiteX10" fmla="*/ 1473599 w 2064307"/>
                <a:gd name="connsiteY10" fmla="*/ 3303050 h 3493839"/>
                <a:gd name="connsiteX0" fmla="*/ 1592914 w 2183622"/>
                <a:gd name="connsiteY0" fmla="*/ 3303050 h 3494141"/>
                <a:gd name="connsiteX1" fmla="*/ 1627014 w 2183622"/>
                <a:gd name="connsiteY1" fmla="*/ 3084515 h 3494141"/>
                <a:gd name="connsiteX2" fmla="*/ 1448145 w 2183622"/>
                <a:gd name="connsiteY2" fmla="*/ 2792368 h 3494141"/>
                <a:gd name="connsiteX3" fmla="*/ 2171259 w 2183622"/>
                <a:gd name="connsiteY3" fmla="*/ 1436887 h 3494141"/>
                <a:gd name="connsiteX4" fmla="*/ 746260 w 2183622"/>
                <a:gd name="connsiteY4" fmla="*/ 0 h 3494141"/>
                <a:gd name="connsiteX5" fmla="*/ 126174 w 2183622"/>
                <a:gd name="connsiteY5" fmla="*/ 1424961 h 3494141"/>
                <a:gd name="connsiteX6" fmla="*/ 398771 w 2183622"/>
                <a:gd name="connsiteY6" fmla="*/ 2798330 h 3494141"/>
                <a:gd name="connsiteX7" fmla="*/ 148353 w 2183622"/>
                <a:gd name="connsiteY7" fmla="*/ 3156062 h 3494141"/>
                <a:gd name="connsiteX8" fmla="*/ 126177 w 2183622"/>
                <a:gd name="connsiteY8" fmla="*/ 3493839 h 3494141"/>
                <a:gd name="connsiteX9" fmla="*/ 875760 w 2183622"/>
                <a:gd name="connsiteY9" fmla="*/ 2887763 h 3494141"/>
                <a:gd name="connsiteX10" fmla="*/ 1592914 w 2183622"/>
                <a:gd name="connsiteY10" fmla="*/ 3303050 h 3494141"/>
                <a:gd name="connsiteX0" fmla="*/ 1606141 w 2196849"/>
                <a:gd name="connsiteY0" fmla="*/ 3303050 h 3512538"/>
                <a:gd name="connsiteX1" fmla="*/ 1640241 w 2196849"/>
                <a:gd name="connsiteY1" fmla="*/ 3084515 h 3512538"/>
                <a:gd name="connsiteX2" fmla="*/ 1461372 w 2196849"/>
                <a:gd name="connsiteY2" fmla="*/ 2792368 h 3512538"/>
                <a:gd name="connsiteX3" fmla="*/ 2184486 w 2196849"/>
                <a:gd name="connsiteY3" fmla="*/ 1436887 h 3512538"/>
                <a:gd name="connsiteX4" fmla="*/ 759487 w 2196849"/>
                <a:gd name="connsiteY4" fmla="*/ 0 h 3512538"/>
                <a:gd name="connsiteX5" fmla="*/ 139401 w 2196849"/>
                <a:gd name="connsiteY5" fmla="*/ 1424961 h 3512538"/>
                <a:gd name="connsiteX6" fmla="*/ 411998 w 2196849"/>
                <a:gd name="connsiteY6" fmla="*/ 2798330 h 3512538"/>
                <a:gd name="connsiteX7" fmla="*/ 161580 w 2196849"/>
                <a:gd name="connsiteY7" fmla="*/ 3156062 h 3512538"/>
                <a:gd name="connsiteX8" fmla="*/ 139404 w 2196849"/>
                <a:gd name="connsiteY8" fmla="*/ 3493839 h 3512538"/>
                <a:gd name="connsiteX9" fmla="*/ 888987 w 2196849"/>
                <a:gd name="connsiteY9" fmla="*/ 2887763 h 3512538"/>
                <a:gd name="connsiteX10" fmla="*/ 1606141 w 2196849"/>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29038 w 2064307"/>
                <a:gd name="connsiteY7" fmla="*/ 3156062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88661 w 2064307"/>
                <a:gd name="connsiteY7" fmla="*/ 3227608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659247 w 2249955"/>
                <a:gd name="connsiteY0" fmla="*/ 3303050 h 3512538"/>
                <a:gd name="connsiteX1" fmla="*/ 1693347 w 2249955"/>
                <a:gd name="connsiteY1" fmla="*/ 3084515 h 3512538"/>
                <a:gd name="connsiteX2" fmla="*/ 1514478 w 2249955"/>
                <a:gd name="connsiteY2" fmla="*/ 2792368 h 3512538"/>
                <a:gd name="connsiteX3" fmla="*/ 2237592 w 2249955"/>
                <a:gd name="connsiteY3" fmla="*/ 1436887 h 3512538"/>
                <a:gd name="connsiteX4" fmla="*/ 812593 w 2249955"/>
                <a:gd name="connsiteY4" fmla="*/ 0 h 3512538"/>
                <a:gd name="connsiteX5" fmla="*/ 192507 w 2249955"/>
                <a:gd name="connsiteY5" fmla="*/ 1424961 h 3512538"/>
                <a:gd name="connsiteX6" fmla="*/ 465104 w 2249955"/>
                <a:gd name="connsiteY6" fmla="*/ 2798330 h 3512538"/>
                <a:gd name="connsiteX7" fmla="*/ 41 w 2249955"/>
                <a:gd name="connsiteY7" fmla="*/ 2762558 h 3512538"/>
                <a:gd name="connsiteX8" fmla="*/ 192510 w 2249955"/>
                <a:gd name="connsiteY8" fmla="*/ 3493839 h 3512538"/>
                <a:gd name="connsiteX9" fmla="*/ 942093 w 2249955"/>
                <a:gd name="connsiteY9" fmla="*/ 2887763 h 3512538"/>
                <a:gd name="connsiteX10" fmla="*/ 1659247 w 2249955"/>
                <a:gd name="connsiteY10" fmla="*/ 3303050 h 3512538"/>
                <a:gd name="connsiteX0" fmla="*/ 1659256 w 2249964"/>
                <a:gd name="connsiteY0" fmla="*/ 3303050 h 3512538"/>
                <a:gd name="connsiteX1" fmla="*/ 1693356 w 2249964"/>
                <a:gd name="connsiteY1" fmla="*/ 3084515 h 3512538"/>
                <a:gd name="connsiteX2" fmla="*/ 1514487 w 2249964"/>
                <a:gd name="connsiteY2" fmla="*/ 2792368 h 3512538"/>
                <a:gd name="connsiteX3" fmla="*/ 2237601 w 2249964"/>
                <a:gd name="connsiteY3" fmla="*/ 1436887 h 3512538"/>
                <a:gd name="connsiteX4" fmla="*/ 812602 w 2249964"/>
                <a:gd name="connsiteY4" fmla="*/ 0 h 3512538"/>
                <a:gd name="connsiteX5" fmla="*/ 192516 w 2249964"/>
                <a:gd name="connsiteY5" fmla="*/ 1424961 h 3512538"/>
                <a:gd name="connsiteX6" fmla="*/ 465113 w 2249964"/>
                <a:gd name="connsiteY6" fmla="*/ 2798330 h 3512538"/>
                <a:gd name="connsiteX7" fmla="*/ 50 w 2249964"/>
                <a:gd name="connsiteY7" fmla="*/ 2762558 h 3512538"/>
                <a:gd name="connsiteX8" fmla="*/ 192519 w 2249964"/>
                <a:gd name="connsiteY8" fmla="*/ 3493839 h 3512538"/>
                <a:gd name="connsiteX9" fmla="*/ 942102 w 2249964"/>
                <a:gd name="connsiteY9" fmla="*/ 2887763 h 3512538"/>
                <a:gd name="connsiteX10" fmla="*/ 1659256 w 2249964"/>
                <a:gd name="connsiteY10" fmla="*/ 3303050 h 3512538"/>
                <a:gd name="connsiteX0" fmla="*/ 1473599 w 2064307"/>
                <a:gd name="connsiteY0" fmla="*/ 3303050 h 3512538"/>
                <a:gd name="connsiteX1" fmla="*/ 1507699 w 2064307"/>
                <a:gd name="connsiteY1" fmla="*/ 3084515 h 3512538"/>
                <a:gd name="connsiteX2" fmla="*/ 1328830 w 2064307"/>
                <a:gd name="connsiteY2" fmla="*/ 2792368 h 3512538"/>
                <a:gd name="connsiteX3" fmla="*/ 2051944 w 2064307"/>
                <a:gd name="connsiteY3" fmla="*/ 1436887 h 3512538"/>
                <a:gd name="connsiteX4" fmla="*/ 626945 w 2064307"/>
                <a:gd name="connsiteY4" fmla="*/ 0 h 3512538"/>
                <a:gd name="connsiteX5" fmla="*/ 6859 w 2064307"/>
                <a:gd name="connsiteY5" fmla="*/ 1424961 h 3512538"/>
                <a:gd name="connsiteX6" fmla="*/ 279456 w 2064307"/>
                <a:gd name="connsiteY6" fmla="*/ 2798330 h 3512538"/>
                <a:gd name="connsiteX7" fmla="*/ 17112 w 2064307"/>
                <a:gd name="connsiteY7" fmla="*/ 2953347 h 3512538"/>
                <a:gd name="connsiteX8" fmla="*/ 6862 w 2064307"/>
                <a:gd name="connsiteY8" fmla="*/ 3493839 h 3512538"/>
                <a:gd name="connsiteX9" fmla="*/ 756445 w 2064307"/>
                <a:gd name="connsiteY9" fmla="*/ 2887763 h 3512538"/>
                <a:gd name="connsiteX10" fmla="*/ 1473599 w 2064307"/>
                <a:gd name="connsiteY10" fmla="*/ 3303050 h 3512538"/>
                <a:gd name="connsiteX0" fmla="*/ 1539441 w 2130149"/>
                <a:gd name="connsiteY0" fmla="*/ 3303050 h 3512538"/>
                <a:gd name="connsiteX1" fmla="*/ 1573541 w 2130149"/>
                <a:gd name="connsiteY1" fmla="*/ 3084515 h 3512538"/>
                <a:gd name="connsiteX2" fmla="*/ 1394672 w 2130149"/>
                <a:gd name="connsiteY2" fmla="*/ 2792368 h 3512538"/>
                <a:gd name="connsiteX3" fmla="*/ 2117786 w 2130149"/>
                <a:gd name="connsiteY3" fmla="*/ 1436887 h 3512538"/>
                <a:gd name="connsiteX4" fmla="*/ 692787 w 2130149"/>
                <a:gd name="connsiteY4" fmla="*/ 0 h 3512538"/>
                <a:gd name="connsiteX5" fmla="*/ 72701 w 2130149"/>
                <a:gd name="connsiteY5" fmla="*/ 1424961 h 3512538"/>
                <a:gd name="connsiteX6" fmla="*/ 345298 w 2130149"/>
                <a:gd name="connsiteY6" fmla="*/ 2798330 h 3512538"/>
                <a:gd name="connsiteX7" fmla="*/ 82954 w 2130149"/>
                <a:gd name="connsiteY7" fmla="*/ 2953347 h 3512538"/>
                <a:gd name="connsiteX8" fmla="*/ 23333 w 2130149"/>
                <a:gd name="connsiteY8" fmla="*/ 3078552 h 3512538"/>
                <a:gd name="connsiteX9" fmla="*/ 72704 w 2130149"/>
                <a:gd name="connsiteY9" fmla="*/ 3493839 h 3512538"/>
                <a:gd name="connsiteX10" fmla="*/ 822287 w 2130149"/>
                <a:gd name="connsiteY10" fmla="*/ 2887763 h 3512538"/>
                <a:gd name="connsiteX11" fmla="*/ 1539441 w 2130149"/>
                <a:gd name="connsiteY11" fmla="*/ 3303050 h 3512538"/>
                <a:gd name="connsiteX0" fmla="*/ 1539441 w 2130149"/>
                <a:gd name="connsiteY0" fmla="*/ 3303050 h 3512538"/>
                <a:gd name="connsiteX1" fmla="*/ 1573541 w 2130149"/>
                <a:gd name="connsiteY1" fmla="*/ 3084515 h 3512538"/>
                <a:gd name="connsiteX2" fmla="*/ 1394672 w 2130149"/>
                <a:gd name="connsiteY2" fmla="*/ 2792368 h 3512538"/>
                <a:gd name="connsiteX3" fmla="*/ 2117786 w 2130149"/>
                <a:gd name="connsiteY3" fmla="*/ 1436887 h 3512538"/>
                <a:gd name="connsiteX4" fmla="*/ 692787 w 2130149"/>
                <a:gd name="connsiteY4" fmla="*/ 0 h 3512538"/>
                <a:gd name="connsiteX5" fmla="*/ 72701 w 2130149"/>
                <a:gd name="connsiteY5" fmla="*/ 1424961 h 3512538"/>
                <a:gd name="connsiteX6" fmla="*/ 345298 w 2130149"/>
                <a:gd name="connsiteY6" fmla="*/ 2798330 h 3512538"/>
                <a:gd name="connsiteX7" fmla="*/ 23333 w 2130149"/>
                <a:gd name="connsiteY7" fmla="*/ 3078552 h 3512538"/>
                <a:gd name="connsiteX8" fmla="*/ 72704 w 2130149"/>
                <a:gd name="connsiteY8" fmla="*/ 3493839 h 3512538"/>
                <a:gd name="connsiteX9" fmla="*/ 822287 w 2130149"/>
                <a:gd name="connsiteY9" fmla="*/ 2887763 h 3512538"/>
                <a:gd name="connsiteX10" fmla="*/ 1539441 w 2130149"/>
                <a:gd name="connsiteY10" fmla="*/ 3303050 h 3512538"/>
                <a:gd name="connsiteX0" fmla="*/ 1524843 w 2115551"/>
                <a:gd name="connsiteY0" fmla="*/ 3303050 h 3512538"/>
                <a:gd name="connsiteX1" fmla="*/ 1558943 w 2115551"/>
                <a:gd name="connsiteY1" fmla="*/ 3084515 h 3512538"/>
                <a:gd name="connsiteX2" fmla="*/ 1380074 w 2115551"/>
                <a:gd name="connsiteY2" fmla="*/ 2792368 h 3512538"/>
                <a:gd name="connsiteX3" fmla="*/ 2103188 w 2115551"/>
                <a:gd name="connsiteY3" fmla="*/ 1436887 h 3512538"/>
                <a:gd name="connsiteX4" fmla="*/ 678189 w 2115551"/>
                <a:gd name="connsiteY4" fmla="*/ 0 h 3512538"/>
                <a:gd name="connsiteX5" fmla="*/ 58103 w 2115551"/>
                <a:gd name="connsiteY5" fmla="*/ 1424961 h 3512538"/>
                <a:gd name="connsiteX6" fmla="*/ 330700 w 2115551"/>
                <a:gd name="connsiteY6" fmla="*/ 2798330 h 3512538"/>
                <a:gd name="connsiteX7" fmla="*/ 50471 w 2115551"/>
                <a:gd name="connsiteY7" fmla="*/ 3036817 h 3512538"/>
                <a:gd name="connsiteX8" fmla="*/ 58106 w 2115551"/>
                <a:gd name="connsiteY8" fmla="*/ 3493839 h 3512538"/>
                <a:gd name="connsiteX9" fmla="*/ 807689 w 2115551"/>
                <a:gd name="connsiteY9" fmla="*/ 2887763 h 3512538"/>
                <a:gd name="connsiteX10" fmla="*/ 1524843 w 2115551"/>
                <a:gd name="connsiteY10" fmla="*/ 3303050 h 3512538"/>
                <a:gd name="connsiteX0" fmla="*/ 1524843 w 2115551"/>
                <a:gd name="connsiteY0" fmla="*/ 3303050 h 3496564"/>
                <a:gd name="connsiteX1" fmla="*/ 1558943 w 2115551"/>
                <a:gd name="connsiteY1" fmla="*/ 3084515 h 3496564"/>
                <a:gd name="connsiteX2" fmla="*/ 1380074 w 2115551"/>
                <a:gd name="connsiteY2" fmla="*/ 2792368 h 3496564"/>
                <a:gd name="connsiteX3" fmla="*/ 2103188 w 2115551"/>
                <a:gd name="connsiteY3" fmla="*/ 1436887 h 3496564"/>
                <a:gd name="connsiteX4" fmla="*/ 678189 w 2115551"/>
                <a:gd name="connsiteY4" fmla="*/ 0 h 3496564"/>
                <a:gd name="connsiteX5" fmla="*/ 58103 w 2115551"/>
                <a:gd name="connsiteY5" fmla="*/ 1424961 h 3496564"/>
                <a:gd name="connsiteX6" fmla="*/ 330700 w 2115551"/>
                <a:gd name="connsiteY6" fmla="*/ 2798330 h 3496564"/>
                <a:gd name="connsiteX7" fmla="*/ 50471 w 2115551"/>
                <a:gd name="connsiteY7" fmla="*/ 3036817 h 3496564"/>
                <a:gd name="connsiteX8" fmla="*/ 58106 w 2115551"/>
                <a:gd name="connsiteY8" fmla="*/ 3493839 h 3496564"/>
                <a:gd name="connsiteX9" fmla="*/ 807689 w 2115551"/>
                <a:gd name="connsiteY9" fmla="*/ 2887763 h 3496564"/>
                <a:gd name="connsiteX10" fmla="*/ 1524843 w 2115551"/>
                <a:gd name="connsiteY10" fmla="*/ 3303050 h 3496564"/>
                <a:gd name="connsiteX0" fmla="*/ 1316161 w 2115551"/>
                <a:gd name="connsiteY0" fmla="*/ 3678667 h 3680405"/>
                <a:gd name="connsiteX1" fmla="*/ 1558943 w 2115551"/>
                <a:gd name="connsiteY1" fmla="*/ 3084515 h 3680405"/>
                <a:gd name="connsiteX2" fmla="*/ 1380074 w 2115551"/>
                <a:gd name="connsiteY2" fmla="*/ 2792368 h 3680405"/>
                <a:gd name="connsiteX3" fmla="*/ 2103188 w 2115551"/>
                <a:gd name="connsiteY3" fmla="*/ 1436887 h 3680405"/>
                <a:gd name="connsiteX4" fmla="*/ 678189 w 2115551"/>
                <a:gd name="connsiteY4" fmla="*/ 0 h 3680405"/>
                <a:gd name="connsiteX5" fmla="*/ 58103 w 2115551"/>
                <a:gd name="connsiteY5" fmla="*/ 1424961 h 3680405"/>
                <a:gd name="connsiteX6" fmla="*/ 330700 w 2115551"/>
                <a:gd name="connsiteY6" fmla="*/ 2798330 h 3680405"/>
                <a:gd name="connsiteX7" fmla="*/ 50471 w 2115551"/>
                <a:gd name="connsiteY7" fmla="*/ 3036817 h 3680405"/>
                <a:gd name="connsiteX8" fmla="*/ 58106 w 2115551"/>
                <a:gd name="connsiteY8" fmla="*/ 3493839 h 3680405"/>
                <a:gd name="connsiteX9" fmla="*/ 807689 w 2115551"/>
                <a:gd name="connsiteY9" fmla="*/ 2887763 h 3680405"/>
                <a:gd name="connsiteX10" fmla="*/ 1316161 w 2115551"/>
                <a:gd name="connsiteY10" fmla="*/ 3678667 h 3680405"/>
                <a:gd name="connsiteX0" fmla="*/ 1316161 w 2115551"/>
                <a:gd name="connsiteY0" fmla="*/ 3678667 h 3678667"/>
                <a:gd name="connsiteX1" fmla="*/ 1558943 w 2115551"/>
                <a:gd name="connsiteY1" fmla="*/ 3084515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551"/>
                <a:gd name="connsiteY0" fmla="*/ 3678667 h 3678667"/>
                <a:gd name="connsiteX1" fmla="*/ 1302563 w 2115551"/>
                <a:gd name="connsiteY1" fmla="*/ 3251456 h 3678667"/>
                <a:gd name="connsiteX2" fmla="*/ 1380074 w 2115551"/>
                <a:gd name="connsiteY2" fmla="*/ 2792368 h 3678667"/>
                <a:gd name="connsiteX3" fmla="*/ 2103188 w 2115551"/>
                <a:gd name="connsiteY3" fmla="*/ 1436887 h 3678667"/>
                <a:gd name="connsiteX4" fmla="*/ 678189 w 2115551"/>
                <a:gd name="connsiteY4" fmla="*/ 0 h 3678667"/>
                <a:gd name="connsiteX5" fmla="*/ 58103 w 2115551"/>
                <a:gd name="connsiteY5" fmla="*/ 1424961 h 3678667"/>
                <a:gd name="connsiteX6" fmla="*/ 330700 w 2115551"/>
                <a:gd name="connsiteY6" fmla="*/ 2798330 h 3678667"/>
                <a:gd name="connsiteX7" fmla="*/ 50471 w 2115551"/>
                <a:gd name="connsiteY7" fmla="*/ 3036817 h 3678667"/>
                <a:gd name="connsiteX8" fmla="*/ 58106 w 2115551"/>
                <a:gd name="connsiteY8" fmla="*/ 3493839 h 3678667"/>
                <a:gd name="connsiteX9" fmla="*/ 807689 w 2115551"/>
                <a:gd name="connsiteY9" fmla="*/ 2887763 h 3678667"/>
                <a:gd name="connsiteX10" fmla="*/ 1316161 w 2115551"/>
                <a:gd name="connsiteY10" fmla="*/ 3678667 h 3678667"/>
                <a:gd name="connsiteX0" fmla="*/ 1316161 w 2115000"/>
                <a:gd name="connsiteY0" fmla="*/ 4006587 h 4006587"/>
                <a:gd name="connsiteX1" fmla="*/ 1302563 w 2115000"/>
                <a:gd name="connsiteY1" fmla="*/ 3579376 h 4006587"/>
                <a:gd name="connsiteX2" fmla="*/ 1380074 w 2115000"/>
                <a:gd name="connsiteY2" fmla="*/ 3120288 h 4006587"/>
                <a:gd name="connsiteX3" fmla="*/ 2103188 w 2115000"/>
                <a:gd name="connsiteY3" fmla="*/ 1764807 h 4006587"/>
                <a:gd name="connsiteX4" fmla="*/ 696076 w 2115000"/>
                <a:gd name="connsiteY4" fmla="*/ 0 h 4006587"/>
                <a:gd name="connsiteX5" fmla="*/ 58103 w 2115000"/>
                <a:gd name="connsiteY5" fmla="*/ 1752881 h 4006587"/>
                <a:gd name="connsiteX6" fmla="*/ 330700 w 2115000"/>
                <a:gd name="connsiteY6" fmla="*/ 3126250 h 4006587"/>
                <a:gd name="connsiteX7" fmla="*/ 50471 w 2115000"/>
                <a:gd name="connsiteY7" fmla="*/ 3364737 h 4006587"/>
                <a:gd name="connsiteX8" fmla="*/ 58106 w 2115000"/>
                <a:gd name="connsiteY8" fmla="*/ 3821759 h 4006587"/>
                <a:gd name="connsiteX9" fmla="*/ 807689 w 2115000"/>
                <a:gd name="connsiteY9" fmla="*/ 3215683 h 4006587"/>
                <a:gd name="connsiteX10" fmla="*/ 1316161 w 2115000"/>
                <a:gd name="connsiteY10" fmla="*/ 4006587 h 4006587"/>
                <a:gd name="connsiteX0" fmla="*/ 1335733 w 2134572"/>
                <a:gd name="connsiteY0" fmla="*/ 4006587 h 4006587"/>
                <a:gd name="connsiteX1" fmla="*/ 1322135 w 2134572"/>
                <a:gd name="connsiteY1" fmla="*/ 3579376 h 4006587"/>
                <a:gd name="connsiteX2" fmla="*/ 1399646 w 2134572"/>
                <a:gd name="connsiteY2" fmla="*/ 3120288 h 4006587"/>
                <a:gd name="connsiteX3" fmla="*/ 2122760 w 2134572"/>
                <a:gd name="connsiteY3" fmla="*/ 1764807 h 4006587"/>
                <a:gd name="connsiteX4" fmla="*/ 715648 w 2134572"/>
                <a:gd name="connsiteY4" fmla="*/ 0 h 4006587"/>
                <a:gd name="connsiteX5" fmla="*/ 6127 w 2134572"/>
                <a:gd name="connsiteY5" fmla="*/ 1401112 h 4006587"/>
                <a:gd name="connsiteX6" fmla="*/ 350272 w 2134572"/>
                <a:gd name="connsiteY6" fmla="*/ 3126250 h 4006587"/>
                <a:gd name="connsiteX7" fmla="*/ 70043 w 2134572"/>
                <a:gd name="connsiteY7" fmla="*/ 3364737 h 4006587"/>
                <a:gd name="connsiteX8" fmla="*/ 77678 w 2134572"/>
                <a:gd name="connsiteY8" fmla="*/ 3821759 h 4006587"/>
                <a:gd name="connsiteX9" fmla="*/ 827261 w 2134572"/>
                <a:gd name="connsiteY9" fmla="*/ 3215683 h 4006587"/>
                <a:gd name="connsiteX10" fmla="*/ 1335733 w 2134572"/>
                <a:gd name="connsiteY10" fmla="*/ 4006587 h 4006587"/>
                <a:gd name="connsiteX0" fmla="*/ 1329610 w 2128449"/>
                <a:gd name="connsiteY0" fmla="*/ 4006587 h 4006587"/>
                <a:gd name="connsiteX1" fmla="*/ 1316012 w 2128449"/>
                <a:gd name="connsiteY1" fmla="*/ 3579376 h 4006587"/>
                <a:gd name="connsiteX2" fmla="*/ 1393523 w 2128449"/>
                <a:gd name="connsiteY2" fmla="*/ 3120288 h 4006587"/>
                <a:gd name="connsiteX3" fmla="*/ 2116637 w 2128449"/>
                <a:gd name="connsiteY3" fmla="*/ 1764807 h 4006587"/>
                <a:gd name="connsiteX4" fmla="*/ 709525 w 2128449"/>
                <a:gd name="connsiteY4" fmla="*/ 0 h 4006587"/>
                <a:gd name="connsiteX5" fmla="*/ 4 w 2128449"/>
                <a:gd name="connsiteY5" fmla="*/ 1401112 h 4006587"/>
                <a:gd name="connsiteX6" fmla="*/ 344149 w 2128449"/>
                <a:gd name="connsiteY6" fmla="*/ 3126250 h 4006587"/>
                <a:gd name="connsiteX7" fmla="*/ 63920 w 2128449"/>
                <a:gd name="connsiteY7" fmla="*/ 3364737 h 4006587"/>
                <a:gd name="connsiteX8" fmla="*/ 71555 w 2128449"/>
                <a:gd name="connsiteY8" fmla="*/ 3821759 h 4006587"/>
                <a:gd name="connsiteX9" fmla="*/ 821138 w 2128449"/>
                <a:gd name="connsiteY9" fmla="*/ 3215683 h 4006587"/>
                <a:gd name="connsiteX10" fmla="*/ 1329610 w 2128449"/>
                <a:gd name="connsiteY10" fmla="*/ 4006587 h 4006587"/>
                <a:gd name="connsiteX0" fmla="*/ 1329610 w 2128449"/>
                <a:gd name="connsiteY0" fmla="*/ 4006587 h 4006587"/>
                <a:gd name="connsiteX1" fmla="*/ 1316012 w 2128449"/>
                <a:gd name="connsiteY1" fmla="*/ 3579376 h 4006587"/>
                <a:gd name="connsiteX2" fmla="*/ 1393523 w 2128449"/>
                <a:gd name="connsiteY2" fmla="*/ 3120288 h 4006587"/>
                <a:gd name="connsiteX3" fmla="*/ 2116637 w 2128449"/>
                <a:gd name="connsiteY3" fmla="*/ 1764807 h 4006587"/>
                <a:gd name="connsiteX4" fmla="*/ 709525 w 2128449"/>
                <a:gd name="connsiteY4" fmla="*/ 0 h 4006587"/>
                <a:gd name="connsiteX5" fmla="*/ 4 w 2128449"/>
                <a:gd name="connsiteY5" fmla="*/ 1401112 h 4006587"/>
                <a:gd name="connsiteX6" fmla="*/ 344149 w 2128449"/>
                <a:gd name="connsiteY6" fmla="*/ 3126250 h 4006587"/>
                <a:gd name="connsiteX7" fmla="*/ 63920 w 2128449"/>
                <a:gd name="connsiteY7" fmla="*/ 3364737 h 4006587"/>
                <a:gd name="connsiteX8" fmla="*/ 71555 w 2128449"/>
                <a:gd name="connsiteY8" fmla="*/ 3821759 h 4006587"/>
                <a:gd name="connsiteX9" fmla="*/ 821138 w 2128449"/>
                <a:gd name="connsiteY9" fmla="*/ 3215683 h 4006587"/>
                <a:gd name="connsiteX10" fmla="*/ 1329610 w 2128449"/>
                <a:gd name="connsiteY10" fmla="*/ 4006587 h 4006587"/>
                <a:gd name="connsiteX0" fmla="*/ 1329610 w 2222627"/>
                <a:gd name="connsiteY0" fmla="*/ 4006587 h 4006587"/>
                <a:gd name="connsiteX1" fmla="*/ 1316012 w 2222627"/>
                <a:gd name="connsiteY1" fmla="*/ 3579376 h 4006587"/>
                <a:gd name="connsiteX2" fmla="*/ 1393523 w 2222627"/>
                <a:gd name="connsiteY2" fmla="*/ 3120288 h 4006587"/>
                <a:gd name="connsiteX3" fmla="*/ 2212035 w 2222627"/>
                <a:gd name="connsiteY3" fmla="*/ 1401114 h 4006587"/>
                <a:gd name="connsiteX4" fmla="*/ 709525 w 2222627"/>
                <a:gd name="connsiteY4" fmla="*/ 0 h 4006587"/>
                <a:gd name="connsiteX5" fmla="*/ 4 w 2222627"/>
                <a:gd name="connsiteY5" fmla="*/ 1401112 h 4006587"/>
                <a:gd name="connsiteX6" fmla="*/ 344149 w 2222627"/>
                <a:gd name="connsiteY6" fmla="*/ 3126250 h 4006587"/>
                <a:gd name="connsiteX7" fmla="*/ 63920 w 2222627"/>
                <a:gd name="connsiteY7" fmla="*/ 3364737 h 4006587"/>
                <a:gd name="connsiteX8" fmla="*/ 71555 w 2222627"/>
                <a:gd name="connsiteY8" fmla="*/ 3821759 h 4006587"/>
                <a:gd name="connsiteX9" fmla="*/ 821138 w 2222627"/>
                <a:gd name="connsiteY9" fmla="*/ 3215683 h 4006587"/>
                <a:gd name="connsiteX10" fmla="*/ 1329610 w 2222627"/>
                <a:gd name="connsiteY10" fmla="*/ 4006587 h 4006587"/>
                <a:gd name="connsiteX0" fmla="*/ 1329610 w 2212053"/>
                <a:gd name="connsiteY0" fmla="*/ 4006587 h 4006587"/>
                <a:gd name="connsiteX1" fmla="*/ 1316012 w 2212053"/>
                <a:gd name="connsiteY1" fmla="*/ 3579376 h 4006587"/>
                <a:gd name="connsiteX2" fmla="*/ 1393523 w 2212053"/>
                <a:gd name="connsiteY2" fmla="*/ 3120288 h 4006587"/>
                <a:gd name="connsiteX3" fmla="*/ 2212035 w 2212053"/>
                <a:gd name="connsiteY3" fmla="*/ 1401114 h 4006587"/>
                <a:gd name="connsiteX4" fmla="*/ 709525 w 2212053"/>
                <a:gd name="connsiteY4" fmla="*/ 0 h 4006587"/>
                <a:gd name="connsiteX5" fmla="*/ 4 w 2212053"/>
                <a:gd name="connsiteY5" fmla="*/ 1401112 h 4006587"/>
                <a:gd name="connsiteX6" fmla="*/ 344149 w 2212053"/>
                <a:gd name="connsiteY6" fmla="*/ 3126250 h 4006587"/>
                <a:gd name="connsiteX7" fmla="*/ 63920 w 2212053"/>
                <a:gd name="connsiteY7" fmla="*/ 3364737 h 4006587"/>
                <a:gd name="connsiteX8" fmla="*/ 71555 w 2212053"/>
                <a:gd name="connsiteY8" fmla="*/ 3821759 h 4006587"/>
                <a:gd name="connsiteX9" fmla="*/ 821138 w 2212053"/>
                <a:gd name="connsiteY9" fmla="*/ 3215683 h 4006587"/>
                <a:gd name="connsiteX10" fmla="*/ 1329610 w 2212053"/>
                <a:gd name="connsiteY10" fmla="*/ 4006587 h 4006587"/>
                <a:gd name="connsiteX0" fmla="*/ 1329610 w 2212035"/>
                <a:gd name="connsiteY0" fmla="*/ 4006587 h 4006587"/>
                <a:gd name="connsiteX1" fmla="*/ 1316012 w 2212035"/>
                <a:gd name="connsiteY1" fmla="*/ 3579376 h 4006587"/>
                <a:gd name="connsiteX2" fmla="*/ 1393523 w 2212035"/>
                <a:gd name="connsiteY2" fmla="*/ 3120288 h 4006587"/>
                <a:gd name="connsiteX3" fmla="*/ 2212035 w 2212035"/>
                <a:gd name="connsiteY3" fmla="*/ 1401114 h 4006587"/>
                <a:gd name="connsiteX4" fmla="*/ 709525 w 2212035"/>
                <a:gd name="connsiteY4" fmla="*/ 0 h 4006587"/>
                <a:gd name="connsiteX5" fmla="*/ 4 w 2212035"/>
                <a:gd name="connsiteY5" fmla="*/ 1401112 h 4006587"/>
                <a:gd name="connsiteX6" fmla="*/ 344149 w 2212035"/>
                <a:gd name="connsiteY6" fmla="*/ 3126250 h 4006587"/>
                <a:gd name="connsiteX7" fmla="*/ 63920 w 2212035"/>
                <a:gd name="connsiteY7" fmla="*/ 3364737 h 4006587"/>
                <a:gd name="connsiteX8" fmla="*/ 71555 w 2212035"/>
                <a:gd name="connsiteY8" fmla="*/ 3821759 h 4006587"/>
                <a:gd name="connsiteX9" fmla="*/ 821138 w 2212035"/>
                <a:gd name="connsiteY9" fmla="*/ 3215683 h 4006587"/>
                <a:gd name="connsiteX10" fmla="*/ 1329610 w 2212035"/>
                <a:gd name="connsiteY10" fmla="*/ 4006587 h 4006587"/>
                <a:gd name="connsiteX0" fmla="*/ 1347496 w 2229921"/>
                <a:gd name="connsiteY0" fmla="*/ 4006587 h 4006587"/>
                <a:gd name="connsiteX1" fmla="*/ 1333898 w 2229921"/>
                <a:gd name="connsiteY1" fmla="*/ 3579376 h 4006587"/>
                <a:gd name="connsiteX2" fmla="*/ 1411409 w 2229921"/>
                <a:gd name="connsiteY2" fmla="*/ 3120288 h 4006587"/>
                <a:gd name="connsiteX3" fmla="*/ 2229921 w 2229921"/>
                <a:gd name="connsiteY3" fmla="*/ 1401114 h 4006587"/>
                <a:gd name="connsiteX4" fmla="*/ 727411 w 2229921"/>
                <a:gd name="connsiteY4" fmla="*/ 0 h 4006587"/>
                <a:gd name="connsiteX5" fmla="*/ 3 w 2229921"/>
                <a:gd name="connsiteY5" fmla="*/ 1377263 h 4006587"/>
                <a:gd name="connsiteX6" fmla="*/ 362035 w 2229921"/>
                <a:gd name="connsiteY6" fmla="*/ 3126250 h 4006587"/>
                <a:gd name="connsiteX7" fmla="*/ 81806 w 2229921"/>
                <a:gd name="connsiteY7" fmla="*/ 3364737 h 4006587"/>
                <a:gd name="connsiteX8" fmla="*/ 89441 w 2229921"/>
                <a:gd name="connsiteY8" fmla="*/ 3821759 h 4006587"/>
                <a:gd name="connsiteX9" fmla="*/ 839024 w 2229921"/>
                <a:gd name="connsiteY9" fmla="*/ 3215683 h 4006587"/>
                <a:gd name="connsiteX10" fmla="*/ 1347496 w 2229921"/>
                <a:gd name="connsiteY10" fmla="*/ 4006587 h 4006587"/>
                <a:gd name="connsiteX0" fmla="*/ 1347496 w 2229921"/>
                <a:gd name="connsiteY0" fmla="*/ 4006587 h 4006587"/>
                <a:gd name="connsiteX1" fmla="*/ 1333898 w 2229921"/>
                <a:gd name="connsiteY1" fmla="*/ 3579376 h 4006587"/>
                <a:gd name="connsiteX2" fmla="*/ 1411409 w 2229921"/>
                <a:gd name="connsiteY2" fmla="*/ 3120288 h 4006587"/>
                <a:gd name="connsiteX3" fmla="*/ 2229921 w 2229921"/>
                <a:gd name="connsiteY3" fmla="*/ 1401114 h 4006587"/>
                <a:gd name="connsiteX4" fmla="*/ 727411 w 2229921"/>
                <a:gd name="connsiteY4" fmla="*/ 0 h 4006587"/>
                <a:gd name="connsiteX5" fmla="*/ 3 w 2229921"/>
                <a:gd name="connsiteY5" fmla="*/ 1377263 h 4006587"/>
                <a:gd name="connsiteX6" fmla="*/ 362035 w 2229921"/>
                <a:gd name="connsiteY6" fmla="*/ 3126250 h 4006587"/>
                <a:gd name="connsiteX7" fmla="*/ 81806 w 2229921"/>
                <a:gd name="connsiteY7" fmla="*/ 3364737 h 4006587"/>
                <a:gd name="connsiteX8" fmla="*/ 89441 w 2229921"/>
                <a:gd name="connsiteY8" fmla="*/ 3821759 h 4006587"/>
                <a:gd name="connsiteX9" fmla="*/ 839024 w 2229921"/>
                <a:gd name="connsiteY9" fmla="*/ 3215683 h 4006587"/>
                <a:gd name="connsiteX10" fmla="*/ 1347496 w 2229921"/>
                <a:gd name="connsiteY10" fmla="*/ 4006587 h 4006587"/>
                <a:gd name="connsiteX0" fmla="*/ 1352717 w 2246403"/>
                <a:gd name="connsiteY0" fmla="*/ 4006587 h 4006587"/>
                <a:gd name="connsiteX1" fmla="*/ 1339119 w 2246403"/>
                <a:gd name="connsiteY1" fmla="*/ 3579376 h 4006587"/>
                <a:gd name="connsiteX2" fmla="*/ 1416630 w 2246403"/>
                <a:gd name="connsiteY2" fmla="*/ 3120288 h 4006587"/>
                <a:gd name="connsiteX3" fmla="*/ 2235142 w 2246403"/>
                <a:gd name="connsiteY3" fmla="*/ 1401114 h 4006587"/>
                <a:gd name="connsiteX4" fmla="*/ 708783 w 2246403"/>
                <a:gd name="connsiteY4" fmla="*/ 0 h 4006587"/>
                <a:gd name="connsiteX5" fmla="*/ 5224 w 2246403"/>
                <a:gd name="connsiteY5" fmla="*/ 1377263 h 4006587"/>
                <a:gd name="connsiteX6" fmla="*/ 367256 w 2246403"/>
                <a:gd name="connsiteY6" fmla="*/ 3126250 h 4006587"/>
                <a:gd name="connsiteX7" fmla="*/ 87027 w 2246403"/>
                <a:gd name="connsiteY7" fmla="*/ 3364737 h 4006587"/>
                <a:gd name="connsiteX8" fmla="*/ 94662 w 2246403"/>
                <a:gd name="connsiteY8" fmla="*/ 3821759 h 4006587"/>
                <a:gd name="connsiteX9" fmla="*/ 844245 w 2246403"/>
                <a:gd name="connsiteY9" fmla="*/ 3215683 h 4006587"/>
                <a:gd name="connsiteX10" fmla="*/ 1352717 w 2246403"/>
                <a:gd name="connsiteY10" fmla="*/ 4006587 h 4006587"/>
                <a:gd name="connsiteX0" fmla="*/ 1352717 w 2246403"/>
                <a:gd name="connsiteY0" fmla="*/ 4006587 h 4006587"/>
                <a:gd name="connsiteX1" fmla="*/ 1339119 w 2246403"/>
                <a:gd name="connsiteY1" fmla="*/ 3579376 h 4006587"/>
                <a:gd name="connsiteX2" fmla="*/ 1416630 w 2246403"/>
                <a:gd name="connsiteY2" fmla="*/ 3120288 h 4006587"/>
                <a:gd name="connsiteX3" fmla="*/ 2235142 w 2246403"/>
                <a:gd name="connsiteY3" fmla="*/ 1401114 h 4006587"/>
                <a:gd name="connsiteX4" fmla="*/ 708783 w 2246403"/>
                <a:gd name="connsiteY4" fmla="*/ 0 h 4006587"/>
                <a:gd name="connsiteX5" fmla="*/ 5224 w 2246403"/>
                <a:gd name="connsiteY5" fmla="*/ 1377263 h 4006587"/>
                <a:gd name="connsiteX6" fmla="*/ 367256 w 2246403"/>
                <a:gd name="connsiteY6" fmla="*/ 3126250 h 4006587"/>
                <a:gd name="connsiteX7" fmla="*/ 87027 w 2246403"/>
                <a:gd name="connsiteY7" fmla="*/ 3364737 h 4006587"/>
                <a:gd name="connsiteX8" fmla="*/ 94662 w 2246403"/>
                <a:gd name="connsiteY8" fmla="*/ 3821759 h 4006587"/>
                <a:gd name="connsiteX9" fmla="*/ 844245 w 2246403"/>
                <a:gd name="connsiteY9" fmla="*/ 3215683 h 4006587"/>
                <a:gd name="connsiteX10" fmla="*/ 1352717 w 2246403"/>
                <a:gd name="connsiteY10" fmla="*/ 4006587 h 4006587"/>
                <a:gd name="connsiteX0" fmla="*/ 1347515 w 2241201"/>
                <a:gd name="connsiteY0" fmla="*/ 4006587 h 4006587"/>
                <a:gd name="connsiteX1" fmla="*/ 1333917 w 2241201"/>
                <a:gd name="connsiteY1" fmla="*/ 3579376 h 4006587"/>
                <a:gd name="connsiteX2" fmla="*/ 1411428 w 2241201"/>
                <a:gd name="connsiteY2" fmla="*/ 3120288 h 4006587"/>
                <a:gd name="connsiteX3" fmla="*/ 2229940 w 2241201"/>
                <a:gd name="connsiteY3" fmla="*/ 1401114 h 4006587"/>
                <a:gd name="connsiteX4" fmla="*/ 703581 w 2241201"/>
                <a:gd name="connsiteY4" fmla="*/ 0 h 4006587"/>
                <a:gd name="connsiteX5" fmla="*/ 22 w 2241201"/>
                <a:gd name="connsiteY5" fmla="*/ 1377263 h 4006587"/>
                <a:gd name="connsiteX6" fmla="*/ 362054 w 2241201"/>
                <a:gd name="connsiteY6" fmla="*/ 3126250 h 4006587"/>
                <a:gd name="connsiteX7" fmla="*/ 81825 w 2241201"/>
                <a:gd name="connsiteY7" fmla="*/ 3364737 h 4006587"/>
                <a:gd name="connsiteX8" fmla="*/ 89460 w 2241201"/>
                <a:gd name="connsiteY8" fmla="*/ 3821759 h 4006587"/>
                <a:gd name="connsiteX9" fmla="*/ 839043 w 2241201"/>
                <a:gd name="connsiteY9" fmla="*/ 3215683 h 4006587"/>
                <a:gd name="connsiteX10" fmla="*/ 1347515 w 2241201"/>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83670 w 2243046"/>
                <a:gd name="connsiteY7" fmla="*/ 3364737 h 4006587"/>
                <a:gd name="connsiteX8" fmla="*/ 91305 w 2243046"/>
                <a:gd name="connsiteY8" fmla="*/ 3821759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91305 w 2243046"/>
                <a:gd name="connsiteY8" fmla="*/ 3821759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407309 w 2243046"/>
                <a:gd name="connsiteY8" fmla="*/ 3416331 h 4006587"/>
                <a:gd name="connsiteX9" fmla="*/ 840888 w 2243046"/>
                <a:gd name="connsiteY9" fmla="*/ 3215683 h 4006587"/>
                <a:gd name="connsiteX10" fmla="*/ 1349360 w 2243046"/>
                <a:gd name="connsiteY10" fmla="*/ 4006587 h 4006587"/>
                <a:gd name="connsiteX0" fmla="*/ 1349360 w 2243046"/>
                <a:gd name="connsiteY0" fmla="*/ 4006587 h 4006587"/>
                <a:gd name="connsiteX1" fmla="*/ 1335762 w 2243046"/>
                <a:gd name="connsiteY1" fmla="*/ 3579376 h 4006587"/>
                <a:gd name="connsiteX2" fmla="*/ 1413273 w 2243046"/>
                <a:gd name="connsiteY2" fmla="*/ 3120288 h 4006587"/>
                <a:gd name="connsiteX3" fmla="*/ 2231785 w 2243046"/>
                <a:gd name="connsiteY3" fmla="*/ 1401114 h 4006587"/>
                <a:gd name="connsiteX4" fmla="*/ 705426 w 2243046"/>
                <a:gd name="connsiteY4" fmla="*/ 0 h 4006587"/>
                <a:gd name="connsiteX5" fmla="*/ 1867 w 2243046"/>
                <a:gd name="connsiteY5" fmla="*/ 1377263 h 4006587"/>
                <a:gd name="connsiteX6" fmla="*/ 483146 w 2243046"/>
                <a:gd name="connsiteY6" fmla="*/ 3054704 h 4006587"/>
                <a:gd name="connsiteX7" fmla="*/ 393712 w 2243046"/>
                <a:gd name="connsiteY7" fmla="*/ 3245493 h 4006587"/>
                <a:gd name="connsiteX8" fmla="*/ 407309 w 2243046"/>
                <a:gd name="connsiteY8" fmla="*/ 3416331 h 4006587"/>
                <a:gd name="connsiteX9" fmla="*/ 757415 w 2243046"/>
                <a:gd name="connsiteY9" fmla="*/ 3179910 h 4006587"/>
                <a:gd name="connsiteX10" fmla="*/ 1349360 w 2243046"/>
                <a:gd name="connsiteY10" fmla="*/ 4006587 h 4006587"/>
                <a:gd name="connsiteX0" fmla="*/ 1182414 w 2243046"/>
                <a:gd name="connsiteY0" fmla="*/ 3565386 h 3796071"/>
                <a:gd name="connsiteX1" fmla="*/ 1335762 w 2243046"/>
                <a:gd name="connsiteY1" fmla="*/ 3579376 h 3796071"/>
                <a:gd name="connsiteX2" fmla="*/ 1413273 w 2243046"/>
                <a:gd name="connsiteY2" fmla="*/ 3120288 h 3796071"/>
                <a:gd name="connsiteX3" fmla="*/ 2231785 w 2243046"/>
                <a:gd name="connsiteY3" fmla="*/ 1401114 h 3796071"/>
                <a:gd name="connsiteX4" fmla="*/ 705426 w 2243046"/>
                <a:gd name="connsiteY4" fmla="*/ 0 h 3796071"/>
                <a:gd name="connsiteX5" fmla="*/ 1867 w 2243046"/>
                <a:gd name="connsiteY5" fmla="*/ 1377263 h 3796071"/>
                <a:gd name="connsiteX6" fmla="*/ 483146 w 2243046"/>
                <a:gd name="connsiteY6" fmla="*/ 3054704 h 3796071"/>
                <a:gd name="connsiteX7" fmla="*/ 393712 w 2243046"/>
                <a:gd name="connsiteY7" fmla="*/ 3245493 h 3796071"/>
                <a:gd name="connsiteX8" fmla="*/ 407309 w 2243046"/>
                <a:gd name="connsiteY8" fmla="*/ 3416331 h 3796071"/>
                <a:gd name="connsiteX9" fmla="*/ 757415 w 2243046"/>
                <a:gd name="connsiteY9" fmla="*/ 3179910 h 3796071"/>
                <a:gd name="connsiteX10" fmla="*/ 1182414 w 2243046"/>
                <a:gd name="connsiteY10" fmla="*/ 3565386 h 3796071"/>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43046"/>
                <a:gd name="connsiteY0" fmla="*/ 3565386 h 3565386"/>
                <a:gd name="connsiteX1" fmla="*/ 1174779 w 2243046"/>
                <a:gd name="connsiteY1" fmla="*/ 3299153 h 3565386"/>
                <a:gd name="connsiteX2" fmla="*/ 1413273 w 2243046"/>
                <a:gd name="connsiteY2" fmla="*/ 3120288 h 3565386"/>
                <a:gd name="connsiteX3" fmla="*/ 2231785 w 2243046"/>
                <a:gd name="connsiteY3" fmla="*/ 1401114 h 3565386"/>
                <a:gd name="connsiteX4" fmla="*/ 705426 w 2243046"/>
                <a:gd name="connsiteY4" fmla="*/ 0 h 3565386"/>
                <a:gd name="connsiteX5" fmla="*/ 1867 w 2243046"/>
                <a:gd name="connsiteY5" fmla="*/ 1377263 h 3565386"/>
                <a:gd name="connsiteX6" fmla="*/ 483146 w 2243046"/>
                <a:gd name="connsiteY6" fmla="*/ 3054704 h 3565386"/>
                <a:gd name="connsiteX7" fmla="*/ 393712 w 2243046"/>
                <a:gd name="connsiteY7" fmla="*/ 3245493 h 3565386"/>
                <a:gd name="connsiteX8" fmla="*/ 407309 w 2243046"/>
                <a:gd name="connsiteY8" fmla="*/ 3416331 h 3565386"/>
                <a:gd name="connsiteX9" fmla="*/ 757415 w 2243046"/>
                <a:gd name="connsiteY9" fmla="*/ 3179910 h 3565386"/>
                <a:gd name="connsiteX10" fmla="*/ 1182414 w 2243046"/>
                <a:gd name="connsiteY10" fmla="*/ 3565386 h 3565386"/>
                <a:gd name="connsiteX0" fmla="*/ 1182414 w 2233218"/>
                <a:gd name="connsiteY0" fmla="*/ 3565386 h 3565386"/>
                <a:gd name="connsiteX1" fmla="*/ 1174779 w 2233218"/>
                <a:gd name="connsiteY1" fmla="*/ 3299153 h 3565386"/>
                <a:gd name="connsiteX2" fmla="*/ 995909 w 2233218"/>
                <a:gd name="connsiteY2" fmla="*/ 3150099 h 3565386"/>
                <a:gd name="connsiteX3" fmla="*/ 2231785 w 2233218"/>
                <a:gd name="connsiteY3" fmla="*/ 1401114 h 3565386"/>
                <a:gd name="connsiteX4" fmla="*/ 705426 w 2233218"/>
                <a:gd name="connsiteY4" fmla="*/ 0 h 3565386"/>
                <a:gd name="connsiteX5" fmla="*/ 1867 w 2233218"/>
                <a:gd name="connsiteY5" fmla="*/ 1377263 h 3565386"/>
                <a:gd name="connsiteX6" fmla="*/ 483146 w 2233218"/>
                <a:gd name="connsiteY6" fmla="*/ 3054704 h 3565386"/>
                <a:gd name="connsiteX7" fmla="*/ 393712 w 2233218"/>
                <a:gd name="connsiteY7" fmla="*/ 3245493 h 3565386"/>
                <a:gd name="connsiteX8" fmla="*/ 407309 w 2233218"/>
                <a:gd name="connsiteY8" fmla="*/ 3416331 h 3565386"/>
                <a:gd name="connsiteX9" fmla="*/ 757415 w 2233218"/>
                <a:gd name="connsiteY9" fmla="*/ 3179910 h 3565386"/>
                <a:gd name="connsiteX10" fmla="*/ 1182414 w 2233218"/>
                <a:gd name="connsiteY10" fmla="*/ 3565386 h 3565386"/>
                <a:gd name="connsiteX0" fmla="*/ 1182414 w 2232566"/>
                <a:gd name="connsiteY0" fmla="*/ 3565386 h 3565386"/>
                <a:gd name="connsiteX1" fmla="*/ 1174779 w 2232566"/>
                <a:gd name="connsiteY1" fmla="*/ 3299153 h 3565386"/>
                <a:gd name="connsiteX2" fmla="*/ 924361 w 2232566"/>
                <a:gd name="connsiteY2" fmla="*/ 3162023 h 3565386"/>
                <a:gd name="connsiteX3" fmla="*/ 2231785 w 2232566"/>
                <a:gd name="connsiteY3" fmla="*/ 1401114 h 3565386"/>
                <a:gd name="connsiteX4" fmla="*/ 705426 w 2232566"/>
                <a:gd name="connsiteY4" fmla="*/ 0 h 3565386"/>
                <a:gd name="connsiteX5" fmla="*/ 1867 w 2232566"/>
                <a:gd name="connsiteY5" fmla="*/ 1377263 h 3565386"/>
                <a:gd name="connsiteX6" fmla="*/ 483146 w 2232566"/>
                <a:gd name="connsiteY6" fmla="*/ 3054704 h 3565386"/>
                <a:gd name="connsiteX7" fmla="*/ 393712 w 2232566"/>
                <a:gd name="connsiteY7" fmla="*/ 3245493 h 3565386"/>
                <a:gd name="connsiteX8" fmla="*/ 407309 w 2232566"/>
                <a:gd name="connsiteY8" fmla="*/ 3416331 h 3565386"/>
                <a:gd name="connsiteX9" fmla="*/ 757415 w 2232566"/>
                <a:gd name="connsiteY9" fmla="*/ 3179910 h 3565386"/>
                <a:gd name="connsiteX10" fmla="*/ 1182414 w 2232566"/>
                <a:gd name="connsiteY10" fmla="*/ 3565386 h 3565386"/>
                <a:gd name="connsiteX0" fmla="*/ 1182414 w 2232766"/>
                <a:gd name="connsiteY0" fmla="*/ 3565386 h 3565386"/>
                <a:gd name="connsiteX1" fmla="*/ 1174779 w 2232766"/>
                <a:gd name="connsiteY1" fmla="*/ 3299153 h 3565386"/>
                <a:gd name="connsiteX2" fmla="*/ 924361 w 2232766"/>
                <a:gd name="connsiteY2" fmla="*/ 3162023 h 3565386"/>
                <a:gd name="connsiteX3" fmla="*/ 2231785 w 2232766"/>
                <a:gd name="connsiteY3" fmla="*/ 1401114 h 3565386"/>
                <a:gd name="connsiteX4" fmla="*/ 705426 w 2232766"/>
                <a:gd name="connsiteY4" fmla="*/ 0 h 3565386"/>
                <a:gd name="connsiteX5" fmla="*/ 1867 w 2232766"/>
                <a:gd name="connsiteY5" fmla="*/ 1377263 h 3565386"/>
                <a:gd name="connsiteX6" fmla="*/ 483146 w 2232766"/>
                <a:gd name="connsiteY6" fmla="*/ 3054704 h 3565386"/>
                <a:gd name="connsiteX7" fmla="*/ 393712 w 2232766"/>
                <a:gd name="connsiteY7" fmla="*/ 3245493 h 3565386"/>
                <a:gd name="connsiteX8" fmla="*/ 407309 w 2232766"/>
                <a:gd name="connsiteY8" fmla="*/ 3416331 h 3565386"/>
                <a:gd name="connsiteX9" fmla="*/ 757415 w 2232766"/>
                <a:gd name="connsiteY9" fmla="*/ 3179910 h 3565386"/>
                <a:gd name="connsiteX10" fmla="*/ 1182414 w 2232766"/>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2414 w 2231785"/>
                <a:gd name="connsiteY0" fmla="*/ 3565386 h 3565386"/>
                <a:gd name="connsiteX1" fmla="*/ 1174779 w 2231785"/>
                <a:gd name="connsiteY1" fmla="*/ 3299153 h 3565386"/>
                <a:gd name="connsiteX2" fmla="*/ 924361 w 2231785"/>
                <a:gd name="connsiteY2" fmla="*/ 3162023 h 3565386"/>
                <a:gd name="connsiteX3" fmla="*/ 2231785 w 2231785"/>
                <a:gd name="connsiteY3" fmla="*/ 1401114 h 3565386"/>
                <a:gd name="connsiteX4" fmla="*/ 705426 w 2231785"/>
                <a:gd name="connsiteY4" fmla="*/ 0 h 3565386"/>
                <a:gd name="connsiteX5" fmla="*/ 1867 w 2231785"/>
                <a:gd name="connsiteY5" fmla="*/ 1377263 h 3565386"/>
                <a:gd name="connsiteX6" fmla="*/ 483146 w 2231785"/>
                <a:gd name="connsiteY6" fmla="*/ 3054704 h 3565386"/>
                <a:gd name="connsiteX7" fmla="*/ 393712 w 2231785"/>
                <a:gd name="connsiteY7" fmla="*/ 3245493 h 3565386"/>
                <a:gd name="connsiteX8" fmla="*/ 407309 w 2231785"/>
                <a:gd name="connsiteY8" fmla="*/ 3416331 h 3565386"/>
                <a:gd name="connsiteX9" fmla="*/ 757415 w 2231785"/>
                <a:gd name="connsiteY9" fmla="*/ 3179910 h 3565386"/>
                <a:gd name="connsiteX10" fmla="*/ 1182414 w 2231785"/>
                <a:gd name="connsiteY10" fmla="*/ 3565386 h 3565386"/>
                <a:gd name="connsiteX0" fmla="*/ 1180894 w 2230265"/>
                <a:gd name="connsiteY0" fmla="*/ 3565386 h 3565386"/>
                <a:gd name="connsiteX1" fmla="*/ 1173259 w 2230265"/>
                <a:gd name="connsiteY1" fmla="*/ 3299153 h 3565386"/>
                <a:gd name="connsiteX2" fmla="*/ 922841 w 2230265"/>
                <a:gd name="connsiteY2" fmla="*/ 3162023 h 3565386"/>
                <a:gd name="connsiteX3" fmla="*/ 2230265 w 2230265"/>
                <a:gd name="connsiteY3" fmla="*/ 1401114 h 3565386"/>
                <a:gd name="connsiteX4" fmla="*/ 703906 w 2230265"/>
                <a:gd name="connsiteY4" fmla="*/ 0 h 3565386"/>
                <a:gd name="connsiteX5" fmla="*/ 347 w 2230265"/>
                <a:gd name="connsiteY5" fmla="*/ 1377263 h 3565386"/>
                <a:gd name="connsiteX6" fmla="*/ 600873 w 2230265"/>
                <a:gd name="connsiteY6" fmla="*/ 3132212 h 3565386"/>
                <a:gd name="connsiteX7" fmla="*/ 392192 w 2230265"/>
                <a:gd name="connsiteY7" fmla="*/ 3245493 h 3565386"/>
                <a:gd name="connsiteX8" fmla="*/ 405789 w 2230265"/>
                <a:gd name="connsiteY8" fmla="*/ 3416331 h 3565386"/>
                <a:gd name="connsiteX9" fmla="*/ 755895 w 2230265"/>
                <a:gd name="connsiteY9" fmla="*/ 3179910 h 3565386"/>
                <a:gd name="connsiteX10" fmla="*/ 1180894 w 2230265"/>
                <a:gd name="connsiteY10" fmla="*/ 3565386 h 3565386"/>
                <a:gd name="connsiteX0" fmla="*/ 1181152 w 2230523"/>
                <a:gd name="connsiteY0" fmla="*/ 3565386 h 3565386"/>
                <a:gd name="connsiteX1" fmla="*/ 1173517 w 2230523"/>
                <a:gd name="connsiteY1" fmla="*/ 3299153 h 3565386"/>
                <a:gd name="connsiteX2" fmla="*/ 923099 w 2230523"/>
                <a:gd name="connsiteY2" fmla="*/ 3162023 h 3565386"/>
                <a:gd name="connsiteX3" fmla="*/ 2230523 w 2230523"/>
                <a:gd name="connsiteY3" fmla="*/ 1401114 h 3565386"/>
                <a:gd name="connsiteX4" fmla="*/ 704164 w 2230523"/>
                <a:gd name="connsiteY4" fmla="*/ 0 h 3565386"/>
                <a:gd name="connsiteX5" fmla="*/ 605 w 2230523"/>
                <a:gd name="connsiteY5" fmla="*/ 1377263 h 3565386"/>
                <a:gd name="connsiteX6" fmla="*/ 601131 w 2230523"/>
                <a:gd name="connsiteY6" fmla="*/ 3132212 h 3565386"/>
                <a:gd name="connsiteX7" fmla="*/ 392450 w 2230523"/>
                <a:gd name="connsiteY7" fmla="*/ 3245493 h 3565386"/>
                <a:gd name="connsiteX8" fmla="*/ 406047 w 2230523"/>
                <a:gd name="connsiteY8" fmla="*/ 3416331 h 3565386"/>
                <a:gd name="connsiteX9" fmla="*/ 756153 w 2230523"/>
                <a:gd name="connsiteY9" fmla="*/ 3179910 h 3565386"/>
                <a:gd name="connsiteX10" fmla="*/ 1181152 w 2230523"/>
                <a:gd name="connsiteY10" fmla="*/ 3565386 h 3565386"/>
                <a:gd name="connsiteX0" fmla="*/ 1180549 w 2229920"/>
                <a:gd name="connsiteY0" fmla="*/ 3565386 h 3565386"/>
                <a:gd name="connsiteX1" fmla="*/ 1172914 w 2229920"/>
                <a:gd name="connsiteY1" fmla="*/ 3299153 h 3565386"/>
                <a:gd name="connsiteX2" fmla="*/ 922496 w 2229920"/>
                <a:gd name="connsiteY2" fmla="*/ 3162023 h 3565386"/>
                <a:gd name="connsiteX3" fmla="*/ 2229920 w 2229920"/>
                <a:gd name="connsiteY3" fmla="*/ 1401114 h 3565386"/>
                <a:gd name="connsiteX4" fmla="*/ 703561 w 2229920"/>
                <a:gd name="connsiteY4" fmla="*/ 0 h 3565386"/>
                <a:gd name="connsiteX5" fmla="*/ 2 w 2229920"/>
                <a:gd name="connsiteY5" fmla="*/ 1377263 h 3565386"/>
                <a:gd name="connsiteX6" fmla="*/ 600528 w 2229920"/>
                <a:gd name="connsiteY6" fmla="*/ 3132212 h 3565386"/>
                <a:gd name="connsiteX7" fmla="*/ 391847 w 2229920"/>
                <a:gd name="connsiteY7" fmla="*/ 3245493 h 3565386"/>
                <a:gd name="connsiteX8" fmla="*/ 405444 w 2229920"/>
                <a:gd name="connsiteY8" fmla="*/ 3416331 h 3565386"/>
                <a:gd name="connsiteX9" fmla="*/ 755550 w 2229920"/>
                <a:gd name="connsiteY9" fmla="*/ 3179910 h 3565386"/>
                <a:gd name="connsiteX10" fmla="*/ 1180549 w 2229920"/>
                <a:gd name="connsiteY10" fmla="*/ 3565386 h 3565386"/>
                <a:gd name="connsiteX0" fmla="*/ 1180547 w 2229918"/>
                <a:gd name="connsiteY0" fmla="*/ 3565386 h 3565386"/>
                <a:gd name="connsiteX1" fmla="*/ 1172912 w 2229918"/>
                <a:gd name="connsiteY1" fmla="*/ 3299153 h 3565386"/>
                <a:gd name="connsiteX2" fmla="*/ 922494 w 2229918"/>
                <a:gd name="connsiteY2" fmla="*/ 3162023 h 3565386"/>
                <a:gd name="connsiteX3" fmla="*/ 2229918 w 2229918"/>
                <a:gd name="connsiteY3" fmla="*/ 1401114 h 3565386"/>
                <a:gd name="connsiteX4" fmla="*/ 703559 w 2229918"/>
                <a:gd name="connsiteY4" fmla="*/ 0 h 3565386"/>
                <a:gd name="connsiteX5" fmla="*/ 0 w 2229918"/>
                <a:gd name="connsiteY5" fmla="*/ 1377263 h 3565386"/>
                <a:gd name="connsiteX6" fmla="*/ 600526 w 2229918"/>
                <a:gd name="connsiteY6" fmla="*/ 3132212 h 3565386"/>
                <a:gd name="connsiteX7" fmla="*/ 391845 w 2229918"/>
                <a:gd name="connsiteY7" fmla="*/ 3245493 h 3565386"/>
                <a:gd name="connsiteX8" fmla="*/ 405442 w 2229918"/>
                <a:gd name="connsiteY8" fmla="*/ 3416331 h 3565386"/>
                <a:gd name="connsiteX9" fmla="*/ 755548 w 2229918"/>
                <a:gd name="connsiteY9" fmla="*/ 3179910 h 3565386"/>
                <a:gd name="connsiteX10" fmla="*/ 1180547 w 2229918"/>
                <a:gd name="connsiteY10" fmla="*/ 3565386 h 3565386"/>
                <a:gd name="connsiteX0" fmla="*/ 1180547 w 2229918"/>
                <a:gd name="connsiteY0" fmla="*/ 3565386 h 3565386"/>
                <a:gd name="connsiteX1" fmla="*/ 1172912 w 2229918"/>
                <a:gd name="connsiteY1" fmla="*/ 3299153 h 3565386"/>
                <a:gd name="connsiteX2" fmla="*/ 922494 w 2229918"/>
                <a:gd name="connsiteY2" fmla="*/ 3162023 h 3565386"/>
                <a:gd name="connsiteX3" fmla="*/ 2229918 w 2229918"/>
                <a:gd name="connsiteY3" fmla="*/ 1401114 h 3565386"/>
                <a:gd name="connsiteX4" fmla="*/ 703559 w 2229918"/>
                <a:gd name="connsiteY4" fmla="*/ 0 h 3565386"/>
                <a:gd name="connsiteX5" fmla="*/ 0 w 2229918"/>
                <a:gd name="connsiteY5" fmla="*/ 1377263 h 3565386"/>
                <a:gd name="connsiteX6" fmla="*/ 600526 w 2229918"/>
                <a:gd name="connsiteY6" fmla="*/ 3132212 h 3565386"/>
                <a:gd name="connsiteX7" fmla="*/ 391845 w 2229918"/>
                <a:gd name="connsiteY7" fmla="*/ 3245493 h 3565386"/>
                <a:gd name="connsiteX8" fmla="*/ 405442 w 2229918"/>
                <a:gd name="connsiteY8" fmla="*/ 3416331 h 3565386"/>
                <a:gd name="connsiteX9" fmla="*/ 755548 w 2229918"/>
                <a:gd name="connsiteY9" fmla="*/ 3179910 h 3565386"/>
                <a:gd name="connsiteX10" fmla="*/ 1180547 w 2229918"/>
                <a:gd name="connsiteY10" fmla="*/ 3565386 h 3565386"/>
                <a:gd name="connsiteX0" fmla="*/ 1180547 w 2235881"/>
                <a:gd name="connsiteY0" fmla="*/ 3565386 h 3565386"/>
                <a:gd name="connsiteX1" fmla="*/ 1172912 w 2235881"/>
                <a:gd name="connsiteY1" fmla="*/ 3299153 h 3565386"/>
                <a:gd name="connsiteX2" fmla="*/ 922494 w 2235881"/>
                <a:gd name="connsiteY2" fmla="*/ 3162023 h 3565386"/>
                <a:gd name="connsiteX3" fmla="*/ 2235881 w 2235881"/>
                <a:gd name="connsiteY3" fmla="*/ 1460736 h 3565386"/>
                <a:gd name="connsiteX4" fmla="*/ 703559 w 2235881"/>
                <a:gd name="connsiteY4" fmla="*/ 0 h 3565386"/>
                <a:gd name="connsiteX5" fmla="*/ 0 w 2235881"/>
                <a:gd name="connsiteY5" fmla="*/ 1377263 h 3565386"/>
                <a:gd name="connsiteX6" fmla="*/ 600526 w 2235881"/>
                <a:gd name="connsiteY6" fmla="*/ 3132212 h 3565386"/>
                <a:gd name="connsiteX7" fmla="*/ 391845 w 2235881"/>
                <a:gd name="connsiteY7" fmla="*/ 3245493 h 3565386"/>
                <a:gd name="connsiteX8" fmla="*/ 405442 w 2235881"/>
                <a:gd name="connsiteY8" fmla="*/ 3416331 h 3565386"/>
                <a:gd name="connsiteX9" fmla="*/ 755548 w 2235881"/>
                <a:gd name="connsiteY9" fmla="*/ 3179910 h 3565386"/>
                <a:gd name="connsiteX10" fmla="*/ 1180547 w 2235881"/>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1845 w 2253768"/>
                <a:gd name="connsiteY7" fmla="*/ 324549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600526 w 2253768"/>
                <a:gd name="connsiteY6" fmla="*/ 3132212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72912 w 2253768"/>
                <a:gd name="connsiteY1" fmla="*/ 3299153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88602 w 2253768"/>
                <a:gd name="connsiteY6" fmla="*/ 310836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3768"/>
                <a:gd name="connsiteY0" fmla="*/ 3565386 h 3565386"/>
                <a:gd name="connsiteX1" fmla="*/ 1184837 w 2253768"/>
                <a:gd name="connsiteY1" fmla="*/ 3448208 h 3565386"/>
                <a:gd name="connsiteX2" fmla="*/ 922494 w 2253768"/>
                <a:gd name="connsiteY2" fmla="*/ 3162023 h 3565386"/>
                <a:gd name="connsiteX3" fmla="*/ 2253768 w 2253768"/>
                <a:gd name="connsiteY3" fmla="*/ 1448812 h 3565386"/>
                <a:gd name="connsiteX4" fmla="*/ 703559 w 2253768"/>
                <a:gd name="connsiteY4" fmla="*/ 0 h 3565386"/>
                <a:gd name="connsiteX5" fmla="*/ 0 w 2253768"/>
                <a:gd name="connsiteY5" fmla="*/ 1377263 h 3565386"/>
                <a:gd name="connsiteX6" fmla="*/ 540903 w 2253768"/>
                <a:gd name="connsiteY6" fmla="*/ 3054703 h 3565386"/>
                <a:gd name="connsiteX7" fmla="*/ 397808 w 2253768"/>
                <a:gd name="connsiteY7" fmla="*/ 3299153 h 3565386"/>
                <a:gd name="connsiteX8" fmla="*/ 405442 w 2253768"/>
                <a:gd name="connsiteY8" fmla="*/ 3416331 h 3565386"/>
                <a:gd name="connsiteX9" fmla="*/ 755548 w 2253768"/>
                <a:gd name="connsiteY9" fmla="*/ 3179910 h 3565386"/>
                <a:gd name="connsiteX10" fmla="*/ 1180547 w 2253768"/>
                <a:gd name="connsiteY10" fmla="*/ 3565386 h 3565386"/>
                <a:gd name="connsiteX0" fmla="*/ 1180547 w 2255003"/>
                <a:gd name="connsiteY0" fmla="*/ 3565386 h 3565386"/>
                <a:gd name="connsiteX1" fmla="*/ 1184837 w 2255003"/>
                <a:gd name="connsiteY1" fmla="*/ 3448208 h 3565386"/>
                <a:gd name="connsiteX2" fmla="*/ 982117 w 2255003"/>
                <a:gd name="connsiteY2" fmla="*/ 3132212 h 3565386"/>
                <a:gd name="connsiteX3" fmla="*/ 2253768 w 2255003"/>
                <a:gd name="connsiteY3" fmla="*/ 1448812 h 3565386"/>
                <a:gd name="connsiteX4" fmla="*/ 703559 w 2255003"/>
                <a:gd name="connsiteY4" fmla="*/ 0 h 3565386"/>
                <a:gd name="connsiteX5" fmla="*/ 0 w 2255003"/>
                <a:gd name="connsiteY5" fmla="*/ 1377263 h 3565386"/>
                <a:gd name="connsiteX6" fmla="*/ 540903 w 2255003"/>
                <a:gd name="connsiteY6" fmla="*/ 3054703 h 3565386"/>
                <a:gd name="connsiteX7" fmla="*/ 397808 w 2255003"/>
                <a:gd name="connsiteY7" fmla="*/ 3299153 h 3565386"/>
                <a:gd name="connsiteX8" fmla="*/ 405442 w 2255003"/>
                <a:gd name="connsiteY8" fmla="*/ 3416331 h 3565386"/>
                <a:gd name="connsiteX9" fmla="*/ 755548 w 2255003"/>
                <a:gd name="connsiteY9" fmla="*/ 3179910 h 3565386"/>
                <a:gd name="connsiteX10" fmla="*/ 1180547 w 2255003"/>
                <a:gd name="connsiteY10" fmla="*/ 3565386 h 3565386"/>
                <a:gd name="connsiteX0" fmla="*/ 1180547 w 2253769"/>
                <a:gd name="connsiteY0" fmla="*/ 3565386 h 3565386"/>
                <a:gd name="connsiteX1" fmla="*/ 1184837 w 2253769"/>
                <a:gd name="connsiteY1" fmla="*/ 3448208 h 3565386"/>
                <a:gd name="connsiteX2" fmla="*/ 982117 w 2253769"/>
                <a:gd name="connsiteY2" fmla="*/ 3132212 h 3565386"/>
                <a:gd name="connsiteX3" fmla="*/ 2253768 w 2253769"/>
                <a:gd name="connsiteY3" fmla="*/ 1448812 h 3565386"/>
                <a:gd name="connsiteX4" fmla="*/ 703559 w 2253769"/>
                <a:gd name="connsiteY4" fmla="*/ 0 h 3565386"/>
                <a:gd name="connsiteX5" fmla="*/ 0 w 2253769"/>
                <a:gd name="connsiteY5" fmla="*/ 1377263 h 3565386"/>
                <a:gd name="connsiteX6" fmla="*/ 540903 w 2253769"/>
                <a:gd name="connsiteY6" fmla="*/ 3054703 h 3565386"/>
                <a:gd name="connsiteX7" fmla="*/ 397808 w 2253769"/>
                <a:gd name="connsiteY7" fmla="*/ 3299153 h 3565386"/>
                <a:gd name="connsiteX8" fmla="*/ 405442 w 2253769"/>
                <a:gd name="connsiteY8" fmla="*/ 3416331 h 3565386"/>
                <a:gd name="connsiteX9" fmla="*/ 755548 w 2253769"/>
                <a:gd name="connsiteY9" fmla="*/ 3179910 h 3565386"/>
                <a:gd name="connsiteX10" fmla="*/ 1180547 w 2253769"/>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397808 w 2253781"/>
                <a:gd name="connsiteY7" fmla="*/ 3299153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405442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0903 w 2253781"/>
                <a:gd name="connsiteY6" fmla="*/ 3054703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2"/>
                <a:gd name="connsiteY0" fmla="*/ 3565386 h 3565386"/>
                <a:gd name="connsiteX1" fmla="*/ 1184837 w 2253782"/>
                <a:gd name="connsiteY1" fmla="*/ 3448208 h 3565386"/>
                <a:gd name="connsiteX2" fmla="*/ 982117 w 2253782"/>
                <a:gd name="connsiteY2" fmla="*/ 3132212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2"/>
                <a:gd name="connsiteY0" fmla="*/ 3565386 h 3565386"/>
                <a:gd name="connsiteX1" fmla="*/ 1184837 w 2253782"/>
                <a:gd name="connsiteY1" fmla="*/ 3448208 h 3565386"/>
                <a:gd name="connsiteX2" fmla="*/ 982117 w 2253782"/>
                <a:gd name="connsiteY2" fmla="*/ 3132212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1"/>
                <a:gd name="connsiteY0" fmla="*/ 3565386 h 3565386"/>
                <a:gd name="connsiteX1" fmla="*/ 1184837 w 2253781"/>
                <a:gd name="connsiteY1" fmla="*/ 3448208 h 3565386"/>
                <a:gd name="connsiteX2" fmla="*/ 982117 w 2253781"/>
                <a:gd name="connsiteY2" fmla="*/ 3132212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55548 w 2253781"/>
                <a:gd name="connsiteY9" fmla="*/ 3179910 h 3565386"/>
                <a:gd name="connsiteX10" fmla="*/ 1180547 w 2253781"/>
                <a:gd name="connsiteY10" fmla="*/ 3565386 h 3565386"/>
                <a:gd name="connsiteX0" fmla="*/ 1180547 w 2253780"/>
                <a:gd name="connsiteY0" fmla="*/ 3565386 h 3565386"/>
                <a:gd name="connsiteX1" fmla="*/ 1184837 w 2253780"/>
                <a:gd name="connsiteY1" fmla="*/ 3448208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2"/>
                <a:gd name="connsiteY0" fmla="*/ 3565386 h 3565386"/>
                <a:gd name="connsiteX1" fmla="*/ 1166950 w 2253782"/>
                <a:gd name="connsiteY1" fmla="*/ 3442246 h 3565386"/>
                <a:gd name="connsiteX2" fmla="*/ 958267 w 2253782"/>
                <a:gd name="connsiteY2" fmla="*/ 3150099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55548 w 2253782"/>
                <a:gd name="connsiteY9" fmla="*/ 3179910 h 3565386"/>
                <a:gd name="connsiteX10" fmla="*/ 1180547 w 2253782"/>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55548 w 2253780"/>
                <a:gd name="connsiteY9" fmla="*/ 3179910 h 3565386"/>
                <a:gd name="connsiteX10" fmla="*/ 1180547 w 2253780"/>
                <a:gd name="connsiteY10" fmla="*/ 3565386 h 3565386"/>
                <a:gd name="connsiteX0" fmla="*/ 1180547 w 2253780"/>
                <a:gd name="connsiteY0" fmla="*/ 3565386 h 3565386"/>
                <a:gd name="connsiteX1" fmla="*/ 1166950 w 2253780"/>
                <a:gd name="connsiteY1" fmla="*/ 3442246 h 3565386"/>
                <a:gd name="connsiteX2" fmla="*/ 958267 w 2253780"/>
                <a:gd name="connsiteY2" fmla="*/ 3150099 h 3565386"/>
                <a:gd name="connsiteX3" fmla="*/ 2253768 w 2253780"/>
                <a:gd name="connsiteY3" fmla="*/ 1448812 h 3565386"/>
                <a:gd name="connsiteX4" fmla="*/ 703559 w 2253780"/>
                <a:gd name="connsiteY4" fmla="*/ 0 h 3565386"/>
                <a:gd name="connsiteX5" fmla="*/ 0 w 2253780"/>
                <a:gd name="connsiteY5" fmla="*/ 1377263 h 3565386"/>
                <a:gd name="connsiteX6" fmla="*/ 546865 w 2253780"/>
                <a:gd name="connsiteY6" fmla="*/ 3108362 h 3565386"/>
                <a:gd name="connsiteX7" fmla="*/ 403770 w 2253780"/>
                <a:gd name="connsiteY7" fmla="*/ 3281267 h 3565386"/>
                <a:gd name="connsiteX8" fmla="*/ 393517 w 2253780"/>
                <a:gd name="connsiteY8" fmla="*/ 3416331 h 3565386"/>
                <a:gd name="connsiteX9" fmla="*/ 749586 w 2253780"/>
                <a:gd name="connsiteY9" fmla="*/ 3173948 h 3565386"/>
                <a:gd name="connsiteX10" fmla="*/ 1180547 w 2253780"/>
                <a:gd name="connsiteY10" fmla="*/ 3565386 h 3565386"/>
                <a:gd name="connsiteX0" fmla="*/ 1180547 w 2253782"/>
                <a:gd name="connsiteY0" fmla="*/ 3565386 h 3565386"/>
                <a:gd name="connsiteX1" fmla="*/ 1178875 w 2253782"/>
                <a:gd name="connsiteY1" fmla="*/ 3472057 h 3565386"/>
                <a:gd name="connsiteX2" fmla="*/ 958267 w 2253782"/>
                <a:gd name="connsiteY2" fmla="*/ 3150099 h 3565386"/>
                <a:gd name="connsiteX3" fmla="*/ 2253768 w 2253782"/>
                <a:gd name="connsiteY3" fmla="*/ 1448812 h 3565386"/>
                <a:gd name="connsiteX4" fmla="*/ 703559 w 2253782"/>
                <a:gd name="connsiteY4" fmla="*/ 0 h 3565386"/>
                <a:gd name="connsiteX5" fmla="*/ 0 w 2253782"/>
                <a:gd name="connsiteY5" fmla="*/ 1377263 h 3565386"/>
                <a:gd name="connsiteX6" fmla="*/ 546865 w 2253782"/>
                <a:gd name="connsiteY6" fmla="*/ 3108362 h 3565386"/>
                <a:gd name="connsiteX7" fmla="*/ 403770 w 2253782"/>
                <a:gd name="connsiteY7" fmla="*/ 3281267 h 3565386"/>
                <a:gd name="connsiteX8" fmla="*/ 393517 w 2253782"/>
                <a:gd name="connsiteY8" fmla="*/ 3416331 h 3565386"/>
                <a:gd name="connsiteX9" fmla="*/ 749586 w 2253782"/>
                <a:gd name="connsiteY9" fmla="*/ 3173948 h 3565386"/>
                <a:gd name="connsiteX10" fmla="*/ 1180547 w 2253782"/>
                <a:gd name="connsiteY10" fmla="*/ 3565386 h 3565386"/>
                <a:gd name="connsiteX0" fmla="*/ 1180547 w 2253781"/>
                <a:gd name="connsiteY0" fmla="*/ 3565386 h 3565386"/>
                <a:gd name="connsiteX1" fmla="*/ 1178875 w 2253781"/>
                <a:gd name="connsiteY1" fmla="*/ 3472057 h 3565386"/>
                <a:gd name="connsiteX2" fmla="*/ 958267 w 2253781"/>
                <a:gd name="connsiteY2" fmla="*/ 3150099 h 3565386"/>
                <a:gd name="connsiteX3" fmla="*/ 2253768 w 2253781"/>
                <a:gd name="connsiteY3" fmla="*/ 1448812 h 3565386"/>
                <a:gd name="connsiteX4" fmla="*/ 703559 w 2253781"/>
                <a:gd name="connsiteY4" fmla="*/ 0 h 3565386"/>
                <a:gd name="connsiteX5" fmla="*/ 0 w 2253781"/>
                <a:gd name="connsiteY5" fmla="*/ 1377263 h 3565386"/>
                <a:gd name="connsiteX6" fmla="*/ 546865 w 2253781"/>
                <a:gd name="connsiteY6" fmla="*/ 3108362 h 3565386"/>
                <a:gd name="connsiteX7" fmla="*/ 403770 w 2253781"/>
                <a:gd name="connsiteY7" fmla="*/ 3281267 h 3565386"/>
                <a:gd name="connsiteX8" fmla="*/ 393517 w 2253781"/>
                <a:gd name="connsiteY8" fmla="*/ 3416331 h 3565386"/>
                <a:gd name="connsiteX9" fmla="*/ 749586 w 2253781"/>
                <a:gd name="connsiteY9" fmla="*/ 3173948 h 3565386"/>
                <a:gd name="connsiteX10" fmla="*/ 1180547 w 2253781"/>
                <a:gd name="connsiteY10" fmla="*/ 3565386 h 3565386"/>
                <a:gd name="connsiteX0" fmla="*/ 1180547 w 2253781"/>
                <a:gd name="connsiteY0" fmla="*/ 3565386 h 3567831"/>
                <a:gd name="connsiteX1" fmla="*/ 1178875 w 2253781"/>
                <a:gd name="connsiteY1" fmla="*/ 3472057 h 3567831"/>
                <a:gd name="connsiteX2" fmla="*/ 958267 w 2253781"/>
                <a:gd name="connsiteY2" fmla="*/ 3150099 h 3567831"/>
                <a:gd name="connsiteX3" fmla="*/ 2253768 w 2253781"/>
                <a:gd name="connsiteY3" fmla="*/ 1448812 h 3567831"/>
                <a:gd name="connsiteX4" fmla="*/ 703559 w 2253781"/>
                <a:gd name="connsiteY4" fmla="*/ 0 h 3567831"/>
                <a:gd name="connsiteX5" fmla="*/ 0 w 2253781"/>
                <a:gd name="connsiteY5" fmla="*/ 1377263 h 3567831"/>
                <a:gd name="connsiteX6" fmla="*/ 546865 w 2253781"/>
                <a:gd name="connsiteY6" fmla="*/ 3108362 h 3567831"/>
                <a:gd name="connsiteX7" fmla="*/ 403770 w 2253781"/>
                <a:gd name="connsiteY7" fmla="*/ 3281267 h 3567831"/>
                <a:gd name="connsiteX8" fmla="*/ 393517 w 2253781"/>
                <a:gd name="connsiteY8" fmla="*/ 3416331 h 3567831"/>
                <a:gd name="connsiteX9" fmla="*/ 749586 w 2253781"/>
                <a:gd name="connsiteY9" fmla="*/ 3173948 h 3567831"/>
                <a:gd name="connsiteX10" fmla="*/ 1180547 w 2253781"/>
                <a:gd name="connsiteY10" fmla="*/ 3565386 h 3567831"/>
                <a:gd name="connsiteX0" fmla="*/ 1162660 w 2253781"/>
                <a:gd name="connsiteY0" fmla="*/ 3583273 h 3583273"/>
                <a:gd name="connsiteX1" fmla="*/ 1178875 w 2253781"/>
                <a:gd name="connsiteY1" fmla="*/ 3472057 h 3583273"/>
                <a:gd name="connsiteX2" fmla="*/ 958267 w 2253781"/>
                <a:gd name="connsiteY2" fmla="*/ 3150099 h 3583273"/>
                <a:gd name="connsiteX3" fmla="*/ 2253768 w 2253781"/>
                <a:gd name="connsiteY3" fmla="*/ 1448812 h 3583273"/>
                <a:gd name="connsiteX4" fmla="*/ 703559 w 2253781"/>
                <a:gd name="connsiteY4" fmla="*/ 0 h 3583273"/>
                <a:gd name="connsiteX5" fmla="*/ 0 w 2253781"/>
                <a:gd name="connsiteY5" fmla="*/ 1377263 h 3583273"/>
                <a:gd name="connsiteX6" fmla="*/ 546865 w 2253781"/>
                <a:gd name="connsiteY6" fmla="*/ 3108362 h 3583273"/>
                <a:gd name="connsiteX7" fmla="*/ 403770 w 2253781"/>
                <a:gd name="connsiteY7" fmla="*/ 3281267 h 3583273"/>
                <a:gd name="connsiteX8" fmla="*/ 393517 w 2253781"/>
                <a:gd name="connsiteY8" fmla="*/ 3416331 h 3583273"/>
                <a:gd name="connsiteX9" fmla="*/ 749586 w 2253781"/>
                <a:gd name="connsiteY9" fmla="*/ 3173948 h 3583273"/>
                <a:gd name="connsiteX10" fmla="*/ 1162660 w 2253781"/>
                <a:gd name="connsiteY10" fmla="*/ 3583273 h 3583273"/>
                <a:gd name="connsiteX0" fmla="*/ 1168623 w 2253781"/>
                <a:gd name="connsiteY0" fmla="*/ 3559424 h 3566368"/>
                <a:gd name="connsiteX1" fmla="*/ 1178875 w 2253781"/>
                <a:gd name="connsiteY1" fmla="*/ 3472057 h 3566368"/>
                <a:gd name="connsiteX2" fmla="*/ 958267 w 2253781"/>
                <a:gd name="connsiteY2" fmla="*/ 3150099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2"/>
                <a:gd name="connsiteY0" fmla="*/ 3559424 h 3566368"/>
                <a:gd name="connsiteX1" fmla="*/ 1166951 w 2253782"/>
                <a:gd name="connsiteY1" fmla="*/ 3472057 h 3566368"/>
                <a:gd name="connsiteX2" fmla="*/ 958267 w 2253782"/>
                <a:gd name="connsiteY2" fmla="*/ 3150099 h 3566368"/>
                <a:gd name="connsiteX3" fmla="*/ 2253768 w 2253782"/>
                <a:gd name="connsiteY3" fmla="*/ 1448812 h 3566368"/>
                <a:gd name="connsiteX4" fmla="*/ 703559 w 2253782"/>
                <a:gd name="connsiteY4" fmla="*/ 0 h 3566368"/>
                <a:gd name="connsiteX5" fmla="*/ 0 w 2253782"/>
                <a:gd name="connsiteY5" fmla="*/ 1377263 h 3566368"/>
                <a:gd name="connsiteX6" fmla="*/ 546865 w 2253782"/>
                <a:gd name="connsiteY6" fmla="*/ 3108362 h 3566368"/>
                <a:gd name="connsiteX7" fmla="*/ 403770 w 2253782"/>
                <a:gd name="connsiteY7" fmla="*/ 3281267 h 3566368"/>
                <a:gd name="connsiteX8" fmla="*/ 393517 w 2253782"/>
                <a:gd name="connsiteY8" fmla="*/ 3416331 h 3566368"/>
                <a:gd name="connsiteX9" fmla="*/ 749586 w 2253782"/>
                <a:gd name="connsiteY9" fmla="*/ 3173948 h 3566368"/>
                <a:gd name="connsiteX10" fmla="*/ 1168623 w 2253782"/>
                <a:gd name="connsiteY10" fmla="*/ 3559424 h 3566368"/>
                <a:gd name="connsiteX0" fmla="*/ 1168623 w 2253781"/>
                <a:gd name="connsiteY0" fmla="*/ 3559424 h 3566368"/>
                <a:gd name="connsiteX1" fmla="*/ 1166951 w 2253781"/>
                <a:gd name="connsiteY1" fmla="*/ 3472057 h 3566368"/>
                <a:gd name="connsiteX2" fmla="*/ 958267 w 2253781"/>
                <a:gd name="connsiteY2" fmla="*/ 3150099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82116 w 2253781"/>
                <a:gd name="connsiteY2" fmla="*/ 3132212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82116 w 2253781"/>
                <a:gd name="connsiteY2" fmla="*/ 3132212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6154 w 2253781"/>
                <a:gd name="connsiteY2" fmla="*/ 3144137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6154 w 2253781"/>
                <a:gd name="connsiteY2" fmla="*/ 3144137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0191 w 2253781"/>
                <a:gd name="connsiteY2" fmla="*/ 3179910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1"/>
                <a:gd name="connsiteY0" fmla="*/ 3559424 h 3566368"/>
                <a:gd name="connsiteX1" fmla="*/ 1166951 w 2253781"/>
                <a:gd name="connsiteY1" fmla="*/ 3472057 h 3566368"/>
                <a:gd name="connsiteX2" fmla="*/ 970191 w 2253781"/>
                <a:gd name="connsiteY2" fmla="*/ 3179910 h 3566368"/>
                <a:gd name="connsiteX3" fmla="*/ 2253768 w 2253781"/>
                <a:gd name="connsiteY3" fmla="*/ 1448812 h 3566368"/>
                <a:gd name="connsiteX4" fmla="*/ 703559 w 2253781"/>
                <a:gd name="connsiteY4" fmla="*/ 0 h 3566368"/>
                <a:gd name="connsiteX5" fmla="*/ 0 w 2253781"/>
                <a:gd name="connsiteY5" fmla="*/ 1377263 h 3566368"/>
                <a:gd name="connsiteX6" fmla="*/ 546865 w 2253781"/>
                <a:gd name="connsiteY6" fmla="*/ 3108362 h 3566368"/>
                <a:gd name="connsiteX7" fmla="*/ 403770 w 2253781"/>
                <a:gd name="connsiteY7" fmla="*/ 3281267 h 3566368"/>
                <a:gd name="connsiteX8" fmla="*/ 393517 w 2253781"/>
                <a:gd name="connsiteY8" fmla="*/ 3416331 h 3566368"/>
                <a:gd name="connsiteX9" fmla="*/ 749586 w 2253781"/>
                <a:gd name="connsiteY9" fmla="*/ 3173948 h 3566368"/>
                <a:gd name="connsiteX10" fmla="*/ 1168623 w 2253781"/>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46865 w 2253780"/>
                <a:gd name="connsiteY6" fmla="*/ 3108362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81267 h 3566368"/>
                <a:gd name="connsiteX8" fmla="*/ 393517 w 2253780"/>
                <a:gd name="connsiteY8" fmla="*/ 3416331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81267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78551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30854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28978 w 2253780"/>
                <a:gd name="connsiteY6" fmla="*/ 3030854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 name="connsiteX0" fmla="*/ 1168623 w 2253780"/>
                <a:gd name="connsiteY0" fmla="*/ 3559424 h 3566368"/>
                <a:gd name="connsiteX1" fmla="*/ 1166951 w 2253780"/>
                <a:gd name="connsiteY1" fmla="*/ 3472057 h 3566368"/>
                <a:gd name="connsiteX2" fmla="*/ 970191 w 2253780"/>
                <a:gd name="connsiteY2" fmla="*/ 3179910 h 3566368"/>
                <a:gd name="connsiteX3" fmla="*/ 2253768 w 2253780"/>
                <a:gd name="connsiteY3" fmla="*/ 1448812 h 3566368"/>
                <a:gd name="connsiteX4" fmla="*/ 703559 w 2253780"/>
                <a:gd name="connsiteY4" fmla="*/ 0 h 3566368"/>
                <a:gd name="connsiteX5" fmla="*/ 0 w 2253780"/>
                <a:gd name="connsiteY5" fmla="*/ 1377263 h 3566368"/>
                <a:gd name="connsiteX6" fmla="*/ 511091 w 2253780"/>
                <a:gd name="connsiteY6" fmla="*/ 3042778 h 3566368"/>
                <a:gd name="connsiteX7" fmla="*/ 403770 w 2253780"/>
                <a:gd name="connsiteY7" fmla="*/ 3233569 h 3566368"/>
                <a:gd name="connsiteX8" fmla="*/ 405442 w 2253780"/>
                <a:gd name="connsiteY8" fmla="*/ 3404407 h 3566368"/>
                <a:gd name="connsiteX9" fmla="*/ 749586 w 2253780"/>
                <a:gd name="connsiteY9" fmla="*/ 3173948 h 3566368"/>
                <a:gd name="connsiteX10" fmla="*/ 1168623 w 2253780"/>
                <a:gd name="connsiteY10" fmla="*/ 3559424 h 356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780" h="3566368">
                  <a:moveTo>
                    <a:pt x="1168623" y="3559424"/>
                  </a:moveTo>
                  <a:cubicBezTo>
                    <a:pt x="1167628" y="3426267"/>
                    <a:pt x="1165957" y="3699615"/>
                    <a:pt x="1166951" y="3472057"/>
                  </a:cubicBezTo>
                  <a:cubicBezTo>
                    <a:pt x="1077238" y="3396881"/>
                    <a:pt x="973404" y="3291604"/>
                    <a:pt x="970191" y="3179910"/>
                  </a:cubicBezTo>
                  <a:cubicBezTo>
                    <a:pt x="966494" y="3051379"/>
                    <a:pt x="2258457" y="2251069"/>
                    <a:pt x="2253768" y="1448812"/>
                  </a:cubicBezTo>
                  <a:cubicBezTo>
                    <a:pt x="2255041" y="891004"/>
                    <a:pt x="1377303" y="0"/>
                    <a:pt x="703559" y="0"/>
                  </a:cubicBezTo>
                  <a:cubicBezTo>
                    <a:pt x="333893" y="5962"/>
                    <a:pt x="5247" y="485572"/>
                    <a:pt x="0" y="1377263"/>
                  </a:cubicBezTo>
                  <a:cubicBezTo>
                    <a:pt x="6677" y="2471668"/>
                    <a:pt x="485532" y="2953995"/>
                    <a:pt x="511091" y="3042778"/>
                  </a:cubicBezTo>
                  <a:cubicBezTo>
                    <a:pt x="536650" y="3131561"/>
                    <a:pt x="467089" y="3230933"/>
                    <a:pt x="403770" y="3233569"/>
                  </a:cubicBezTo>
                  <a:cubicBezTo>
                    <a:pt x="402063" y="3663495"/>
                    <a:pt x="411405" y="3092386"/>
                    <a:pt x="405442" y="3404407"/>
                  </a:cubicBezTo>
                  <a:cubicBezTo>
                    <a:pt x="693702" y="3203804"/>
                    <a:pt x="535500" y="3326288"/>
                    <a:pt x="749586" y="3173948"/>
                  </a:cubicBezTo>
                  <a:cubicBezTo>
                    <a:pt x="927026" y="3350137"/>
                    <a:pt x="1026957" y="3430932"/>
                    <a:pt x="1168623" y="3559424"/>
                  </a:cubicBezTo>
                  <a:close/>
                </a:path>
              </a:pathLst>
            </a:custGeom>
            <a:solidFill>
              <a:srgbClr val="66CCFF"/>
            </a:solidFill>
            <a:ln w="12700" cmpd="sng">
              <a:solidFill>
                <a:srgbClr val="404040"/>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sp>
          <p:nvSpPr>
            <p:cNvPr id="14" name="フリーフォーム 13"/>
            <p:cNvSpPr/>
            <p:nvPr/>
          </p:nvSpPr>
          <p:spPr>
            <a:xfrm>
              <a:off x="1337602" y="2156704"/>
              <a:ext cx="2045102" cy="3026943"/>
            </a:xfrm>
            <a:custGeom>
              <a:avLst/>
              <a:gdLst>
                <a:gd name="connsiteX0" fmla="*/ 1175314 w 2722839"/>
                <a:gd name="connsiteY0" fmla="*/ 3374817 h 3374817"/>
                <a:gd name="connsiteX1" fmla="*/ 2051778 w 2722839"/>
                <a:gd name="connsiteY1" fmla="*/ 2838220 h 3374817"/>
                <a:gd name="connsiteX2" fmla="*/ 2701674 w 2722839"/>
                <a:gd name="connsiteY2" fmla="*/ 1532503 h 3374817"/>
                <a:gd name="connsiteX3" fmla="*/ 1252824 w 2722839"/>
                <a:gd name="connsiteY3" fmla="*/ 89654 h 3374817"/>
                <a:gd name="connsiteX4" fmla="*/ 459832 w 2722839"/>
                <a:gd name="connsiteY4" fmla="*/ 334104 h 3374817"/>
                <a:gd name="connsiteX5" fmla="*/ 60355 w 2722839"/>
                <a:gd name="connsiteY5" fmla="*/ 1812725 h 3374817"/>
                <a:gd name="connsiteX6" fmla="*/ 1753661 w 2722839"/>
                <a:gd name="connsiteY6" fmla="*/ 3160178 h 3374817"/>
                <a:gd name="connsiteX0" fmla="*/ 1120774 w 2668299"/>
                <a:gd name="connsiteY0" fmla="*/ 3286698 h 3286698"/>
                <a:gd name="connsiteX1" fmla="*/ 1997238 w 2668299"/>
                <a:gd name="connsiteY1" fmla="*/ 2750101 h 3286698"/>
                <a:gd name="connsiteX2" fmla="*/ 2647134 w 2668299"/>
                <a:gd name="connsiteY2" fmla="*/ 1444384 h 3286698"/>
                <a:gd name="connsiteX3" fmla="*/ 1198284 w 2668299"/>
                <a:gd name="connsiteY3" fmla="*/ 1535 h 3286698"/>
                <a:gd name="connsiteX4" fmla="*/ 5815 w 2668299"/>
                <a:gd name="connsiteY4" fmla="*/ 1724606 h 3286698"/>
                <a:gd name="connsiteX5" fmla="*/ 1699121 w 2668299"/>
                <a:gd name="connsiteY5" fmla="*/ 3072059 h 3286698"/>
                <a:gd name="connsiteX0" fmla="*/ 1122522 w 2670047"/>
                <a:gd name="connsiteY0" fmla="*/ 3286698 h 3370168"/>
                <a:gd name="connsiteX1" fmla="*/ 1998986 w 2670047"/>
                <a:gd name="connsiteY1" fmla="*/ 2750101 h 3370168"/>
                <a:gd name="connsiteX2" fmla="*/ 2648882 w 2670047"/>
                <a:gd name="connsiteY2" fmla="*/ 1444384 h 3370168"/>
                <a:gd name="connsiteX3" fmla="*/ 1200032 w 2670047"/>
                <a:gd name="connsiteY3" fmla="*/ 1535 h 3370168"/>
                <a:gd name="connsiteX4" fmla="*/ 7563 w 2670047"/>
                <a:gd name="connsiteY4" fmla="*/ 1724606 h 3370168"/>
                <a:gd name="connsiteX5" fmla="*/ 1778380 w 2670047"/>
                <a:gd name="connsiteY5" fmla="*/ 3370168 h 3370168"/>
                <a:gd name="connsiteX0" fmla="*/ 585912 w 2673290"/>
                <a:gd name="connsiteY0" fmla="*/ 3352282 h 3370168"/>
                <a:gd name="connsiteX1" fmla="*/ 1998986 w 2673290"/>
                <a:gd name="connsiteY1" fmla="*/ 2750101 h 3370168"/>
                <a:gd name="connsiteX2" fmla="*/ 2648882 w 2673290"/>
                <a:gd name="connsiteY2" fmla="*/ 1444384 h 3370168"/>
                <a:gd name="connsiteX3" fmla="*/ 1200032 w 2673290"/>
                <a:gd name="connsiteY3" fmla="*/ 1535 h 3370168"/>
                <a:gd name="connsiteX4" fmla="*/ 7563 w 2673290"/>
                <a:gd name="connsiteY4" fmla="*/ 1724606 h 3370168"/>
                <a:gd name="connsiteX5" fmla="*/ 1778380 w 2673290"/>
                <a:gd name="connsiteY5" fmla="*/ 3370168 h 3370168"/>
                <a:gd name="connsiteX0" fmla="*/ 202387 w 2289765"/>
                <a:gd name="connsiteY0" fmla="*/ 3351163 h 3369049"/>
                <a:gd name="connsiteX1" fmla="*/ 1615461 w 2289765"/>
                <a:gd name="connsiteY1" fmla="*/ 2748982 h 3369049"/>
                <a:gd name="connsiteX2" fmla="*/ 2265357 w 2289765"/>
                <a:gd name="connsiteY2" fmla="*/ 1443265 h 3369049"/>
                <a:gd name="connsiteX3" fmla="*/ 816507 w 2289765"/>
                <a:gd name="connsiteY3" fmla="*/ 416 h 3369049"/>
                <a:gd name="connsiteX4" fmla="*/ 11590 w 2289765"/>
                <a:gd name="connsiteY4" fmla="*/ 1586357 h 3369049"/>
                <a:gd name="connsiteX5" fmla="*/ 1394855 w 2289765"/>
                <a:gd name="connsiteY5" fmla="*/ 3369049 h 3369049"/>
                <a:gd name="connsiteX0" fmla="*/ 202387 w 2271645"/>
                <a:gd name="connsiteY0" fmla="*/ 3351207 h 3369093"/>
                <a:gd name="connsiteX1" fmla="*/ 2265357 w 2271645"/>
                <a:gd name="connsiteY1" fmla="*/ 1443309 h 3369093"/>
                <a:gd name="connsiteX2" fmla="*/ 816507 w 2271645"/>
                <a:gd name="connsiteY2" fmla="*/ 460 h 3369093"/>
                <a:gd name="connsiteX3" fmla="*/ 11590 w 2271645"/>
                <a:gd name="connsiteY3" fmla="*/ 1586401 h 3369093"/>
                <a:gd name="connsiteX4" fmla="*/ 1394855 w 2271645"/>
                <a:gd name="connsiteY4" fmla="*/ 3369093 h 3369093"/>
                <a:gd name="connsiteX0" fmla="*/ 202708 w 2271824"/>
                <a:gd name="connsiteY0" fmla="*/ 3422725 h 3440611"/>
                <a:gd name="connsiteX1" fmla="*/ 2265678 w 2271824"/>
                <a:gd name="connsiteY1" fmla="*/ 1514827 h 3440611"/>
                <a:gd name="connsiteX2" fmla="*/ 810866 w 2271824"/>
                <a:gd name="connsiteY2" fmla="*/ 432 h 3440611"/>
                <a:gd name="connsiteX3" fmla="*/ 11911 w 2271824"/>
                <a:gd name="connsiteY3" fmla="*/ 1657919 h 3440611"/>
                <a:gd name="connsiteX4" fmla="*/ 1395176 w 2271824"/>
                <a:gd name="connsiteY4" fmla="*/ 3440611 h 3440611"/>
                <a:gd name="connsiteX0" fmla="*/ 205130 w 2274809"/>
                <a:gd name="connsiteY0" fmla="*/ 3422293 h 3440179"/>
                <a:gd name="connsiteX1" fmla="*/ 2268100 w 2274809"/>
                <a:gd name="connsiteY1" fmla="*/ 1514395 h 3440179"/>
                <a:gd name="connsiteX2" fmla="*/ 813288 w 2274809"/>
                <a:gd name="connsiteY2" fmla="*/ 0 h 3440179"/>
                <a:gd name="connsiteX3" fmla="*/ 14333 w 2274809"/>
                <a:gd name="connsiteY3" fmla="*/ 1657487 h 3440179"/>
                <a:gd name="connsiteX4" fmla="*/ 1397598 w 2274809"/>
                <a:gd name="connsiteY4" fmla="*/ 3440179 h 3440179"/>
                <a:gd name="connsiteX0" fmla="*/ 203553 w 2272876"/>
                <a:gd name="connsiteY0" fmla="*/ 3422293 h 3440179"/>
                <a:gd name="connsiteX1" fmla="*/ 2266523 w 2272876"/>
                <a:gd name="connsiteY1" fmla="*/ 1514395 h 3440179"/>
                <a:gd name="connsiteX2" fmla="*/ 811711 w 2272876"/>
                <a:gd name="connsiteY2" fmla="*/ 0 h 3440179"/>
                <a:gd name="connsiteX3" fmla="*/ 12756 w 2272876"/>
                <a:gd name="connsiteY3" fmla="*/ 1657487 h 3440179"/>
                <a:gd name="connsiteX4" fmla="*/ 1396021 w 2272876"/>
                <a:gd name="connsiteY4" fmla="*/ 3440179 h 3440179"/>
                <a:gd name="connsiteX0" fmla="*/ 201303 w 2270626"/>
                <a:gd name="connsiteY0" fmla="*/ 3422293 h 3440179"/>
                <a:gd name="connsiteX1" fmla="*/ 2264273 w 2270626"/>
                <a:gd name="connsiteY1" fmla="*/ 1514395 h 3440179"/>
                <a:gd name="connsiteX2" fmla="*/ 809461 w 2270626"/>
                <a:gd name="connsiteY2" fmla="*/ 0 h 3440179"/>
                <a:gd name="connsiteX3" fmla="*/ 10506 w 2270626"/>
                <a:gd name="connsiteY3" fmla="*/ 1657487 h 3440179"/>
                <a:gd name="connsiteX4" fmla="*/ 1393771 w 2270626"/>
                <a:gd name="connsiteY4" fmla="*/ 3440179 h 3440179"/>
                <a:gd name="connsiteX0" fmla="*/ 148533 w 2217856"/>
                <a:gd name="connsiteY0" fmla="*/ 3422293 h 3440179"/>
                <a:gd name="connsiteX1" fmla="*/ 2211503 w 2217856"/>
                <a:gd name="connsiteY1" fmla="*/ 1514395 h 3440179"/>
                <a:gd name="connsiteX2" fmla="*/ 756691 w 2217856"/>
                <a:gd name="connsiteY2" fmla="*/ 0 h 3440179"/>
                <a:gd name="connsiteX3" fmla="*/ 11397 w 2217856"/>
                <a:gd name="connsiteY3" fmla="*/ 1496508 h 3440179"/>
                <a:gd name="connsiteX4" fmla="*/ 1341001 w 2217856"/>
                <a:gd name="connsiteY4" fmla="*/ 3440179 h 3440179"/>
                <a:gd name="connsiteX0" fmla="*/ 137143 w 2206466"/>
                <a:gd name="connsiteY0" fmla="*/ 3422293 h 3440179"/>
                <a:gd name="connsiteX1" fmla="*/ 2200113 w 2206466"/>
                <a:gd name="connsiteY1" fmla="*/ 1514395 h 3440179"/>
                <a:gd name="connsiteX2" fmla="*/ 745301 w 2206466"/>
                <a:gd name="connsiteY2" fmla="*/ 0 h 3440179"/>
                <a:gd name="connsiteX3" fmla="*/ 7 w 2206466"/>
                <a:gd name="connsiteY3" fmla="*/ 1496508 h 3440179"/>
                <a:gd name="connsiteX4" fmla="*/ 1329611 w 2206466"/>
                <a:gd name="connsiteY4" fmla="*/ 3440179 h 3440179"/>
                <a:gd name="connsiteX0" fmla="*/ 137143 w 2076060"/>
                <a:gd name="connsiteY0" fmla="*/ 3422293 h 3440179"/>
                <a:gd name="connsiteX1" fmla="*/ 2068941 w 2076060"/>
                <a:gd name="connsiteY1" fmla="*/ 1520357 h 3440179"/>
                <a:gd name="connsiteX2" fmla="*/ 745301 w 2076060"/>
                <a:gd name="connsiteY2" fmla="*/ 0 h 3440179"/>
                <a:gd name="connsiteX3" fmla="*/ 7 w 2076060"/>
                <a:gd name="connsiteY3" fmla="*/ 1496508 h 3440179"/>
                <a:gd name="connsiteX4" fmla="*/ 1329611 w 2076060"/>
                <a:gd name="connsiteY4" fmla="*/ 3440179 h 3440179"/>
                <a:gd name="connsiteX0" fmla="*/ 137143 w 2070137"/>
                <a:gd name="connsiteY0" fmla="*/ 3422293 h 3440179"/>
                <a:gd name="connsiteX1" fmla="*/ 2062979 w 2070137"/>
                <a:gd name="connsiteY1" fmla="*/ 1484584 h 3440179"/>
                <a:gd name="connsiteX2" fmla="*/ 745301 w 2070137"/>
                <a:gd name="connsiteY2" fmla="*/ 0 h 3440179"/>
                <a:gd name="connsiteX3" fmla="*/ 7 w 2070137"/>
                <a:gd name="connsiteY3" fmla="*/ 1496508 h 3440179"/>
                <a:gd name="connsiteX4" fmla="*/ 1329611 w 2070137"/>
                <a:gd name="connsiteY4" fmla="*/ 3440179 h 3440179"/>
                <a:gd name="connsiteX0" fmla="*/ 137143 w 2062979"/>
                <a:gd name="connsiteY0" fmla="*/ 3422293 h 3440179"/>
                <a:gd name="connsiteX1" fmla="*/ 2062979 w 2062979"/>
                <a:gd name="connsiteY1" fmla="*/ 1484584 h 3440179"/>
                <a:gd name="connsiteX2" fmla="*/ 745301 w 2062979"/>
                <a:gd name="connsiteY2" fmla="*/ 0 h 3440179"/>
                <a:gd name="connsiteX3" fmla="*/ 7 w 2062979"/>
                <a:gd name="connsiteY3" fmla="*/ 1496508 h 3440179"/>
                <a:gd name="connsiteX4" fmla="*/ 1329611 w 2062979"/>
                <a:gd name="connsiteY4" fmla="*/ 3440179 h 3440179"/>
                <a:gd name="connsiteX0" fmla="*/ 155255 w 2085626"/>
                <a:gd name="connsiteY0" fmla="*/ 3422293 h 3440179"/>
                <a:gd name="connsiteX1" fmla="*/ 2081091 w 2085626"/>
                <a:gd name="connsiteY1" fmla="*/ 1484584 h 3440179"/>
                <a:gd name="connsiteX2" fmla="*/ 656091 w 2085626"/>
                <a:gd name="connsiteY2" fmla="*/ 0 h 3440179"/>
                <a:gd name="connsiteX3" fmla="*/ 18119 w 2085626"/>
                <a:gd name="connsiteY3" fmla="*/ 1496508 h 3440179"/>
                <a:gd name="connsiteX4" fmla="*/ 1347723 w 2085626"/>
                <a:gd name="connsiteY4" fmla="*/ 3440179 h 3440179"/>
                <a:gd name="connsiteX0" fmla="*/ 137156 w 2067527"/>
                <a:gd name="connsiteY0" fmla="*/ 3422293 h 3440179"/>
                <a:gd name="connsiteX1" fmla="*/ 2062992 w 2067527"/>
                <a:gd name="connsiteY1" fmla="*/ 1484584 h 3440179"/>
                <a:gd name="connsiteX2" fmla="*/ 637992 w 2067527"/>
                <a:gd name="connsiteY2" fmla="*/ 0 h 3440179"/>
                <a:gd name="connsiteX3" fmla="*/ 20 w 2067527"/>
                <a:gd name="connsiteY3" fmla="*/ 1496508 h 3440179"/>
                <a:gd name="connsiteX4" fmla="*/ 1329624 w 2067527"/>
                <a:gd name="connsiteY4" fmla="*/ 3440179 h 3440179"/>
                <a:gd name="connsiteX0" fmla="*/ 137145 w 2067516"/>
                <a:gd name="connsiteY0" fmla="*/ 3422293 h 3440179"/>
                <a:gd name="connsiteX1" fmla="*/ 2062981 w 2067516"/>
                <a:gd name="connsiteY1" fmla="*/ 1484584 h 3440179"/>
                <a:gd name="connsiteX2" fmla="*/ 637981 w 2067516"/>
                <a:gd name="connsiteY2" fmla="*/ 0 h 3440179"/>
                <a:gd name="connsiteX3" fmla="*/ 9 w 2067516"/>
                <a:gd name="connsiteY3" fmla="*/ 1496508 h 3440179"/>
                <a:gd name="connsiteX4" fmla="*/ 1329613 w 2067516"/>
                <a:gd name="connsiteY4" fmla="*/ 3440179 h 3440179"/>
                <a:gd name="connsiteX0" fmla="*/ 137155 w 2067526"/>
                <a:gd name="connsiteY0" fmla="*/ 3422293 h 3440179"/>
                <a:gd name="connsiteX1" fmla="*/ 2062991 w 2067526"/>
                <a:gd name="connsiteY1" fmla="*/ 1484584 h 3440179"/>
                <a:gd name="connsiteX2" fmla="*/ 637991 w 2067526"/>
                <a:gd name="connsiteY2" fmla="*/ 0 h 3440179"/>
                <a:gd name="connsiteX3" fmla="*/ 19 w 2067526"/>
                <a:gd name="connsiteY3" fmla="*/ 1496508 h 3440179"/>
                <a:gd name="connsiteX4" fmla="*/ 1329623 w 2067526"/>
                <a:gd name="connsiteY4" fmla="*/ 3440179 h 3440179"/>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48798 w 2079169"/>
                <a:gd name="connsiteY0" fmla="*/ 3422293 h 3469990"/>
                <a:gd name="connsiteX1" fmla="*/ 2074634 w 2079169"/>
                <a:gd name="connsiteY1" fmla="*/ 1484584 h 3469990"/>
                <a:gd name="connsiteX2" fmla="*/ 649634 w 2079169"/>
                <a:gd name="connsiteY2" fmla="*/ 0 h 3469990"/>
                <a:gd name="connsiteX3" fmla="*/ 11662 w 2079169"/>
                <a:gd name="connsiteY3" fmla="*/ 1496508 h 3469990"/>
                <a:gd name="connsiteX4" fmla="*/ 1180283 w 2079169"/>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37137 w 2067508"/>
                <a:gd name="connsiteY0" fmla="*/ 3422293 h 3469990"/>
                <a:gd name="connsiteX1" fmla="*/ 2062973 w 2067508"/>
                <a:gd name="connsiteY1" fmla="*/ 1484584 h 3469990"/>
                <a:gd name="connsiteX2" fmla="*/ 637973 w 2067508"/>
                <a:gd name="connsiteY2" fmla="*/ 0 h 3469990"/>
                <a:gd name="connsiteX3" fmla="*/ 1 w 2067508"/>
                <a:gd name="connsiteY3" fmla="*/ 1496508 h 3469990"/>
                <a:gd name="connsiteX4" fmla="*/ 1168622 w 2067508"/>
                <a:gd name="connsiteY4" fmla="*/ 3469990 h 3469990"/>
                <a:gd name="connsiteX0" fmla="*/ 125212 w 2067713"/>
                <a:gd name="connsiteY0" fmla="*/ 3458066 h 3469990"/>
                <a:gd name="connsiteX1" fmla="*/ 2062973 w 2067713"/>
                <a:gd name="connsiteY1" fmla="*/ 1484584 h 3469990"/>
                <a:gd name="connsiteX2" fmla="*/ 637973 w 2067713"/>
                <a:gd name="connsiteY2" fmla="*/ 0 h 3469990"/>
                <a:gd name="connsiteX3" fmla="*/ 1 w 2067713"/>
                <a:gd name="connsiteY3" fmla="*/ 1496508 h 3469990"/>
                <a:gd name="connsiteX4" fmla="*/ 1168622 w 2067713"/>
                <a:gd name="connsiteY4" fmla="*/ 3469990 h 3469990"/>
                <a:gd name="connsiteX0" fmla="*/ 375630 w 2064296"/>
                <a:gd name="connsiteY0" fmla="*/ 3261314 h 3469990"/>
                <a:gd name="connsiteX1" fmla="*/ 2062973 w 2064296"/>
                <a:gd name="connsiteY1" fmla="*/ 1484584 h 3469990"/>
                <a:gd name="connsiteX2" fmla="*/ 637973 w 2064296"/>
                <a:gd name="connsiteY2" fmla="*/ 0 h 3469990"/>
                <a:gd name="connsiteX3" fmla="*/ 1 w 2064296"/>
                <a:gd name="connsiteY3" fmla="*/ 1496508 h 3469990"/>
                <a:gd name="connsiteX4" fmla="*/ 1168622 w 2064296"/>
                <a:gd name="connsiteY4" fmla="*/ 3469990 h 3469990"/>
                <a:gd name="connsiteX0" fmla="*/ 380518 w 2069184"/>
                <a:gd name="connsiteY0" fmla="*/ 3261314 h 3273238"/>
                <a:gd name="connsiteX1" fmla="*/ 2067861 w 2069184"/>
                <a:gd name="connsiteY1" fmla="*/ 1484584 h 3273238"/>
                <a:gd name="connsiteX2" fmla="*/ 642861 w 2069184"/>
                <a:gd name="connsiteY2" fmla="*/ 0 h 3273238"/>
                <a:gd name="connsiteX3" fmla="*/ 4889 w 2069184"/>
                <a:gd name="connsiteY3" fmla="*/ 1496508 h 3273238"/>
                <a:gd name="connsiteX4" fmla="*/ 964828 w 2069184"/>
                <a:gd name="connsiteY4" fmla="*/ 3273238 h 3273238"/>
                <a:gd name="connsiteX0" fmla="*/ 338782 w 2069619"/>
                <a:gd name="connsiteY0" fmla="*/ 3267276 h 3273238"/>
                <a:gd name="connsiteX1" fmla="*/ 2067861 w 2069619"/>
                <a:gd name="connsiteY1" fmla="*/ 1484584 h 3273238"/>
                <a:gd name="connsiteX2" fmla="*/ 642861 w 2069619"/>
                <a:gd name="connsiteY2" fmla="*/ 0 h 3273238"/>
                <a:gd name="connsiteX3" fmla="*/ 4889 w 2069619"/>
                <a:gd name="connsiteY3" fmla="*/ 1496508 h 3273238"/>
                <a:gd name="connsiteX4" fmla="*/ 964828 w 2069619"/>
                <a:gd name="connsiteY4" fmla="*/ 3273238 h 3273238"/>
                <a:gd name="connsiteX0" fmla="*/ 243385 w 2070821"/>
                <a:gd name="connsiteY0" fmla="*/ 3255351 h 3273238"/>
                <a:gd name="connsiteX1" fmla="*/ 2067861 w 2070821"/>
                <a:gd name="connsiteY1" fmla="*/ 1484584 h 3273238"/>
                <a:gd name="connsiteX2" fmla="*/ 642861 w 2070821"/>
                <a:gd name="connsiteY2" fmla="*/ 0 h 3273238"/>
                <a:gd name="connsiteX3" fmla="*/ 4889 w 2070821"/>
                <a:gd name="connsiteY3" fmla="*/ 1496508 h 3273238"/>
                <a:gd name="connsiteX4" fmla="*/ 964828 w 2070821"/>
                <a:gd name="connsiteY4" fmla="*/ 3273238 h 327323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96508 h 3410368"/>
                <a:gd name="connsiteX4" fmla="*/ 995473 w 2071654"/>
                <a:gd name="connsiteY4" fmla="*/ 3410368 h 3410368"/>
                <a:gd name="connsiteX0" fmla="*/ 244218 w 2071654"/>
                <a:gd name="connsiteY0" fmla="*/ 3255351 h 3410368"/>
                <a:gd name="connsiteX1" fmla="*/ 2068694 w 2071654"/>
                <a:gd name="connsiteY1" fmla="*/ 1484584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71654"/>
                <a:gd name="connsiteY0" fmla="*/ 3255351 h 3410368"/>
                <a:gd name="connsiteX1" fmla="*/ 2068694 w 2071654"/>
                <a:gd name="connsiteY1" fmla="*/ 1454773 h 3410368"/>
                <a:gd name="connsiteX2" fmla="*/ 643694 w 2071654"/>
                <a:gd name="connsiteY2" fmla="*/ 0 h 3410368"/>
                <a:gd name="connsiteX3" fmla="*/ 5722 w 2071654"/>
                <a:gd name="connsiteY3" fmla="*/ 1448810 h 3410368"/>
                <a:gd name="connsiteX4" fmla="*/ 995473 w 2071654"/>
                <a:gd name="connsiteY4" fmla="*/ 3410368 h 3410368"/>
                <a:gd name="connsiteX0" fmla="*/ 244218 w 2068706"/>
                <a:gd name="connsiteY0" fmla="*/ 3255351 h 3410368"/>
                <a:gd name="connsiteX1" fmla="*/ 2068694 w 2068706"/>
                <a:gd name="connsiteY1" fmla="*/ 1454773 h 3410368"/>
                <a:gd name="connsiteX2" fmla="*/ 643694 w 2068706"/>
                <a:gd name="connsiteY2" fmla="*/ 0 h 3410368"/>
                <a:gd name="connsiteX3" fmla="*/ 5722 w 2068706"/>
                <a:gd name="connsiteY3" fmla="*/ 1448810 h 3410368"/>
                <a:gd name="connsiteX4" fmla="*/ 995473 w 2068706"/>
                <a:gd name="connsiteY4" fmla="*/ 3410368 h 3410368"/>
                <a:gd name="connsiteX0" fmla="*/ 238498 w 2062986"/>
                <a:gd name="connsiteY0" fmla="*/ 3255351 h 3410368"/>
                <a:gd name="connsiteX1" fmla="*/ 2062974 w 2062986"/>
                <a:gd name="connsiteY1" fmla="*/ 1454773 h 3410368"/>
                <a:gd name="connsiteX2" fmla="*/ 637974 w 2062986"/>
                <a:gd name="connsiteY2" fmla="*/ 0 h 3410368"/>
                <a:gd name="connsiteX3" fmla="*/ 2 w 2062986"/>
                <a:gd name="connsiteY3" fmla="*/ 1448810 h 3410368"/>
                <a:gd name="connsiteX4" fmla="*/ 989753 w 2062986"/>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2988"/>
                <a:gd name="connsiteY0" fmla="*/ 3255351 h 3410368"/>
                <a:gd name="connsiteX1" fmla="*/ 2062974 w 2062988"/>
                <a:gd name="connsiteY1" fmla="*/ 1454773 h 3410368"/>
                <a:gd name="connsiteX2" fmla="*/ 637974 w 2062988"/>
                <a:gd name="connsiteY2" fmla="*/ 0 h 3410368"/>
                <a:gd name="connsiteX3" fmla="*/ 2 w 2062988"/>
                <a:gd name="connsiteY3" fmla="*/ 1448810 h 3410368"/>
                <a:gd name="connsiteX4" fmla="*/ 989753 w 2062988"/>
                <a:gd name="connsiteY4" fmla="*/ 3410368 h 3410368"/>
                <a:gd name="connsiteX0" fmla="*/ 238498 w 2063095"/>
                <a:gd name="connsiteY0" fmla="*/ 3255351 h 3410368"/>
                <a:gd name="connsiteX1" fmla="*/ 2062974 w 2063095"/>
                <a:gd name="connsiteY1" fmla="*/ 1454773 h 3410368"/>
                <a:gd name="connsiteX2" fmla="*/ 637974 w 2063095"/>
                <a:gd name="connsiteY2" fmla="*/ 0 h 3410368"/>
                <a:gd name="connsiteX3" fmla="*/ 2 w 2063095"/>
                <a:gd name="connsiteY3" fmla="*/ 1448810 h 3410368"/>
                <a:gd name="connsiteX4" fmla="*/ 989753 w 2063095"/>
                <a:gd name="connsiteY4" fmla="*/ 3410368 h 3410368"/>
                <a:gd name="connsiteX0" fmla="*/ 238499 w 2063096"/>
                <a:gd name="connsiteY0" fmla="*/ 3255351 h 3410368"/>
                <a:gd name="connsiteX1" fmla="*/ 2062975 w 2063096"/>
                <a:gd name="connsiteY1" fmla="*/ 1454773 h 3410368"/>
                <a:gd name="connsiteX2" fmla="*/ 637975 w 2063096"/>
                <a:gd name="connsiteY2" fmla="*/ 0 h 3410368"/>
                <a:gd name="connsiteX3" fmla="*/ 3 w 2063096"/>
                <a:gd name="connsiteY3" fmla="*/ 1448810 h 3410368"/>
                <a:gd name="connsiteX4" fmla="*/ 989754 w 2063096"/>
                <a:gd name="connsiteY4" fmla="*/ 3410368 h 3410368"/>
                <a:gd name="connsiteX0" fmla="*/ 244047 w 2068644"/>
                <a:gd name="connsiteY0" fmla="*/ 3255351 h 3368633"/>
                <a:gd name="connsiteX1" fmla="*/ 2068523 w 2068644"/>
                <a:gd name="connsiteY1" fmla="*/ 1454773 h 3368633"/>
                <a:gd name="connsiteX2" fmla="*/ 643523 w 2068644"/>
                <a:gd name="connsiteY2" fmla="*/ 0 h 3368633"/>
                <a:gd name="connsiteX3" fmla="*/ 5551 w 2068644"/>
                <a:gd name="connsiteY3" fmla="*/ 1448810 h 3368633"/>
                <a:gd name="connsiteX4" fmla="*/ 989340 w 2068644"/>
                <a:gd name="connsiteY4" fmla="*/ 3368633 h 3368633"/>
                <a:gd name="connsiteX0" fmla="*/ 255972 w 2071318"/>
                <a:gd name="connsiteY0" fmla="*/ 3231503 h 3368633"/>
                <a:gd name="connsiteX1" fmla="*/ 2068523 w 2071318"/>
                <a:gd name="connsiteY1" fmla="*/ 1454773 h 3368633"/>
                <a:gd name="connsiteX2" fmla="*/ 643523 w 2071318"/>
                <a:gd name="connsiteY2" fmla="*/ 0 h 3368633"/>
                <a:gd name="connsiteX3" fmla="*/ 5551 w 2071318"/>
                <a:gd name="connsiteY3" fmla="*/ 1448810 h 3368633"/>
                <a:gd name="connsiteX4" fmla="*/ 989340 w 2071318"/>
                <a:gd name="connsiteY4" fmla="*/ 3368633 h 3368633"/>
                <a:gd name="connsiteX0" fmla="*/ 250435 w 2065781"/>
                <a:gd name="connsiteY0" fmla="*/ 3231503 h 3368633"/>
                <a:gd name="connsiteX1" fmla="*/ 2062986 w 2065781"/>
                <a:gd name="connsiteY1" fmla="*/ 1454773 h 3368633"/>
                <a:gd name="connsiteX2" fmla="*/ 637986 w 2065781"/>
                <a:gd name="connsiteY2" fmla="*/ 0 h 3368633"/>
                <a:gd name="connsiteX3" fmla="*/ 14 w 2065781"/>
                <a:gd name="connsiteY3" fmla="*/ 1448810 h 3368633"/>
                <a:gd name="connsiteX4" fmla="*/ 983803 w 2065781"/>
                <a:gd name="connsiteY4" fmla="*/ 3368633 h 3368633"/>
                <a:gd name="connsiteX0" fmla="*/ 256396 w 2071742"/>
                <a:gd name="connsiteY0" fmla="*/ 3231503 h 3368633"/>
                <a:gd name="connsiteX1" fmla="*/ 2068947 w 2071742"/>
                <a:gd name="connsiteY1" fmla="*/ 1454773 h 3368633"/>
                <a:gd name="connsiteX2" fmla="*/ 643947 w 2071742"/>
                <a:gd name="connsiteY2" fmla="*/ 0 h 3368633"/>
                <a:gd name="connsiteX3" fmla="*/ 12 w 2071742"/>
                <a:gd name="connsiteY3" fmla="*/ 1287831 h 3368633"/>
                <a:gd name="connsiteX4" fmla="*/ 989764 w 2071742"/>
                <a:gd name="connsiteY4" fmla="*/ 3368633 h 3368633"/>
                <a:gd name="connsiteX0" fmla="*/ 256396 w 2068965"/>
                <a:gd name="connsiteY0" fmla="*/ 3231503 h 3368633"/>
                <a:gd name="connsiteX1" fmla="*/ 2068947 w 2068965"/>
                <a:gd name="connsiteY1" fmla="*/ 1454773 h 3368633"/>
                <a:gd name="connsiteX2" fmla="*/ 643947 w 2068965"/>
                <a:gd name="connsiteY2" fmla="*/ 0 h 3368633"/>
                <a:gd name="connsiteX3" fmla="*/ 12 w 2068965"/>
                <a:gd name="connsiteY3" fmla="*/ 1287831 h 3368633"/>
                <a:gd name="connsiteX4" fmla="*/ 989764 w 2068965"/>
                <a:gd name="connsiteY4" fmla="*/ 3368633 h 3368633"/>
                <a:gd name="connsiteX0" fmla="*/ 256396 w 2045115"/>
                <a:gd name="connsiteY0" fmla="*/ 3231503 h 3368633"/>
                <a:gd name="connsiteX1" fmla="*/ 2045097 w 2045115"/>
                <a:gd name="connsiteY1" fmla="*/ 1287832 h 3368633"/>
                <a:gd name="connsiteX2" fmla="*/ 643947 w 2045115"/>
                <a:gd name="connsiteY2" fmla="*/ 0 h 3368633"/>
                <a:gd name="connsiteX3" fmla="*/ 12 w 2045115"/>
                <a:gd name="connsiteY3" fmla="*/ 1287831 h 3368633"/>
                <a:gd name="connsiteX4" fmla="*/ 989764 w 2045115"/>
                <a:gd name="connsiteY4" fmla="*/ 3368633 h 3368633"/>
                <a:gd name="connsiteX0" fmla="*/ 256396 w 2039153"/>
                <a:gd name="connsiteY0" fmla="*/ 3231503 h 3368633"/>
                <a:gd name="connsiteX1" fmla="*/ 2039135 w 2039153"/>
                <a:gd name="connsiteY1" fmla="*/ 1389189 h 3368633"/>
                <a:gd name="connsiteX2" fmla="*/ 643947 w 2039153"/>
                <a:gd name="connsiteY2" fmla="*/ 0 h 3368633"/>
                <a:gd name="connsiteX3" fmla="*/ 12 w 2039153"/>
                <a:gd name="connsiteY3" fmla="*/ 1287831 h 3368633"/>
                <a:gd name="connsiteX4" fmla="*/ 989764 w 2039153"/>
                <a:gd name="connsiteY4" fmla="*/ 3368633 h 3368633"/>
                <a:gd name="connsiteX0" fmla="*/ 256396 w 2039224"/>
                <a:gd name="connsiteY0" fmla="*/ 3231503 h 3368633"/>
                <a:gd name="connsiteX1" fmla="*/ 2039135 w 2039224"/>
                <a:gd name="connsiteY1" fmla="*/ 1389189 h 3368633"/>
                <a:gd name="connsiteX2" fmla="*/ 643947 w 2039224"/>
                <a:gd name="connsiteY2" fmla="*/ 0 h 3368633"/>
                <a:gd name="connsiteX3" fmla="*/ 12 w 2039224"/>
                <a:gd name="connsiteY3" fmla="*/ 1287831 h 3368633"/>
                <a:gd name="connsiteX4" fmla="*/ 989764 w 2039224"/>
                <a:gd name="connsiteY4" fmla="*/ 3368633 h 3368633"/>
                <a:gd name="connsiteX0" fmla="*/ 262358 w 2045186"/>
                <a:gd name="connsiteY0" fmla="*/ 3231503 h 3368633"/>
                <a:gd name="connsiteX1" fmla="*/ 2045097 w 2045186"/>
                <a:gd name="connsiteY1" fmla="*/ 1389189 h 3368633"/>
                <a:gd name="connsiteX2" fmla="*/ 649909 w 2045186"/>
                <a:gd name="connsiteY2" fmla="*/ 0 h 3368633"/>
                <a:gd name="connsiteX3" fmla="*/ 12 w 2045186"/>
                <a:gd name="connsiteY3" fmla="*/ 1377263 h 3368633"/>
                <a:gd name="connsiteX4" fmla="*/ 995726 w 2045186"/>
                <a:gd name="connsiteY4" fmla="*/ 3368633 h 3368633"/>
                <a:gd name="connsiteX0" fmla="*/ 269027 w 2054165"/>
                <a:gd name="connsiteY0" fmla="*/ 3279201 h 3416331"/>
                <a:gd name="connsiteX1" fmla="*/ 2051766 w 2054165"/>
                <a:gd name="connsiteY1" fmla="*/ 1436887 h 3416331"/>
                <a:gd name="connsiteX2" fmla="*/ 626767 w 2054165"/>
                <a:gd name="connsiteY2" fmla="*/ 0 h 3416331"/>
                <a:gd name="connsiteX3" fmla="*/ 6681 w 2054165"/>
                <a:gd name="connsiteY3" fmla="*/ 1424961 h 3416331"/>
                <a:gd name="connsiteX4" fmla="*/ 1002395 w 2054165"/>
                <a:gd name="connsiteY4" fmla="*/ 3416331 h 3416331"/>
                <a:gd name="connsiteX0" fmla="*/ 262374 w 2047512"/>
                <a:gd name="connsiteY0" fmla="*/ 3279201 h 3416331"/>
                <a:gd name="connsiteX1" fmla="*/ 2045113 w 2047512"/>
                <a:gd name="connsiteY1" fmla="*/ 1436887 h 3416331"/>
                <a:gd name="connsiteX2" fmla="*/ 620114 w 2047512"/>
                <a:gd name="connsiteY2" fmla="*/ 0 h 3416331"/>
                <a:gd name="connsiteX3" fmla="*/ 28 w 2047512"/>
                <a:gd name="connsiteY3" fmla="*/ 1424961 h 3416331"/>
                <a:gd name="connsiteX4" fmla="*/ 995742 w 2047512"/>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62374 w 2045113"/>
                <a:gd name="connsiteY0" fmla="*/ 3279201 h 3416331"/>
                <a:gd name="connsiteX1" fmla="*/ 2045113 w 2045113"/>
                <a:gd name="connsiteY1" fmla="*/ 1436887 h 3416331"/>
                <a:gd name="connsiteX2" fmla="*/ 620114 w 2045113"/>
                <a:gd name="connsiteY2" fmla="*/ 0 h 3416331"/>
                <a:gd name="connsiteX3" fmla="*/ 28 w 2045113"/>
                <a:gd name="connsiteY3" fmla="*/ 1424961 h 3416331"/>
                <a:gd name="connsiteX4" fmla="*/ 995742 w 2045113"/>
                <a:gd name="connsiteY4" fmla="*/ 3416331 h 3416331"/>
                <a:gd name="connsiteX5" fmla="*/ 262374 w 2045113"/>
                <a:gd name="connsiteY5" fmla="*/ 3279201 h 3416331"/>
                <a:gd name="connsiteX0" fmla="*/ 296619 w 2079358"/>
                <a:gd name="connsiteY0" fmla="*/ 3279201 h 3279203"/>
                <a:gd name="connsiteX1" fmla="*/ 2079358 w 2079358"/>
                <a:gd name="connsiteY1" fmla="*/ 1436887 h 3279203"/>
                <a:gd name="connsiteX2" fmla="*/ 654359 w 2079358"/>
                <a:gd name="connsiteY2" fmla="*/ 0 h 3279203"/>
                <a:gd name="connsiteX3" fmla="*/ 34273 w 2079358"/>
                <a:gd name="connsiteY3" fmla="*/ 1424961 h 3279203"/>
                <a:gd name="connsiteX4" fmla="*/ 296619 w 2079358"/>
                <a:gd name="connsiteY4" fmla="*/ 3279201 h 3279203"/>
                <a:gd name="connsiteX0" fmla="*/ 752234 w 2046422"/>
                <a:gd name="connsiteY0" fmla="*/ 3338823 h 3338825"/>
                <a:gd name="connsiteX1" fmla="*/ 2046061 w 2046422"/>
                <a:gd name="connsiteY1" fmla="*/ 1436887 h 3338825"/>
                <a:gd name="connsiteX2" fmla="*/ 621062 w 2046422"/>
                <a:gd name="connsiteY2" fmla="*/ 0 h 3338825"/>
                <a:gd name="connsiteX3" fmla="*/ 976 w 2046422"/>
                <a:gd name="connsiteY3" fmla="*/ 1424961 h 3338825"/>
                <a:gd name="connsiteX4" fmla="*/ 752234 w 2046422"/>
                <a:gd name="connsiteY4" fmla="*/ 3338823 h 3338825"/>
                <a:gd name="connsiteX0" fmla="*/ 752234 w 2046422"/>
                <a:gd name="connsiteY0" fmla="*/ 3338823 h 3338825"/>
                <a:gd name="connsiteX1" fmla="*/ 2046061 w 2046422"/>
                <a:gd name="connsiteY1" fmla="*/ 1436887 h 3338825"/>
                <a:gd name="connsiteX2" fmla="*/ 621062 w 2046422"/>
                <a:gd name="connsiteY2" fmla="*/ 0 h 3338825"/>
                <a:gd name="connsiteX3" fmla="*/ 976 w 2046422"/>
                <a:gd name="connsiteY3" fmla="*/ 1424961 h 3338825"/>
                <a:gd name="connsiteX4" fmla="*/ 752234 w 2046422"/>
                <a:gd name="connsiteY4" fmla="*/ 3338823 h 3338825"/>
                <a:gd name="connsiteX0" fmla="*/ 752234 w 2046404"/>
                <a:gd name="connsiteY0" fmla="*/ 3338823 h 3369060"/>
                <a:gd name="connsiteX1" fmla="*/ 2046061 w 2046404"/>
                <a:gd name="connsiteY1" fmla="*/ 1436887 h 3369060"/>
                <a:gd name="connsiteX2" fmla="*/ 621062 w 2046404"/>
                <a:gd name="connsiteY2" fmla="*/ 0 h 3369060"/>
                <a:gd name="connsiteX3" fmla="*/ 976 w 2046404"/>
                <a:gd name="connsiteY3" fmla="*/ 1424961 h 3369060"/>
                <a:gd name="connsiteX4" fmla="*/ 752234 w 2046404"/>
                <a:gd name="connsiteY4" fmla="*/ 3338823 h 3369060"/>
                <a:gd name="connsiteX0" fmla="*/ 752234 w 2046443"/>
                <a:gd name="connsiteY0" fmla="*/ 3338823 h 3408684"/>
                <a:gd name="connsiteX1" fmla="*/ 2046061 w 2046443"/>
                <a:gd name="connsiteY1" fmla="*/ 1436887 h 3408684"/>
                <a:gd name="connsiteX2" fmla="*/ 621062 w 2046443"/>
                <a:gd name="connsiteY2" fmla="*/ 0 h 3408684"/>
                <a:gd name="connsiteX3" fmla="*/ 976 w 2046443"/>
                <a:gd name="connsiteY3" fmla="*/ 1424961 h 3408684"/>
                <a:gd name="connsiteX4" fmla="*/ 752234 w 2046443"/>
                <a:gd name="connsiteY4" fmla="*/ 3338823 h 3408684"/>
                <a:gd name="connsiteX0" fmla="*/ 752234 w 2046352"/>
                <a:gd name="connsiteY0" fmla="*/ 3338823 h 3338823"/>
                <a:gd name="connsiteX1" fmla="*/ 2046061 w 2046352"/>
                <a:gd name="connsiteY1" fmla="*/ 1436887 h 3338823"/>
                <a:gd name="connsiteX2" fmla="*/ 621062 w 2046352"/>
                <a:gd name="connsiteY2" fmla="*/ 0 h 3338823"/>
                <a:gd name="connsiteX3" fmla="*/ 976 w 2046352"/>
                <a:gd name="connsiteY3" fmla="*/ 1424961 h 3338823"/>
                <a:gd name="connsiteX4" fmla="*/ 752234 w 2046352"/>
                <a:gd name="connsiteY4" fmla="*/ 3338823 h 3338823"/>
                <a:gd name="connsiteX0" fmla="*/ 752234 w 2046352"/>
                <a:gd name="connsiteY0" fmla="*/ 3338823 h 3338823"/>
                <a:gd name="connsiteX1" fmla="*/ 2046061 w 2046352"/>
                <a:gd name="connsiteY1" fmla="*/ 1436887 h 3338823"/>
                <a:gd name="connsiteX2" fmla="*/ 621062 w 2046352"/>
                <a:gd name="connsiteY2" fmla="*/ 0 h 3338823"/>
                <a:gd name="connsiteX3" fmla="*/ 976 w 2046352"/>
                <a:gd name="connsiteY3" fmla="*/ 1424961 h 3338823"/>
                <a:gd name="connsiteX4" fmla="*/ 752234 w 2046352"/>
                <a:gd name="connsiteY4" fmla="*/ 3338823 h 3338823"/>
                <a:gd name="connsiteX0" fmla="*/ 751294 w 2045412"/>
                <a:gd name="connsiteY0" fmla="*/ 3338823 h 3338823"/>
                <a:gd name="connsiteX1" fmla="*/ 2045121 w 2045412"/>
                <a:gd name="connsiteY1" fmla="*/ 1436887 h 3338823"/>
                <a:gd name="connsiteX2" fmla="*/ 620122 w 2045412"/>
                <a:gd name="connsiteY2" fmla="*/ 0 h 3338823"/>
                <a:gd name="connsiteX3" fmla="*/ 36 w 2045412"/>
                <a:gd name="connsiteY3" fmla="*/ 1424961 h 3338823"/>
                <a:gd name="connsiteX4" fmla="*/ 751294 w 2045412"/>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751294 w 2045167"/>
                <a:gd name="connsiteY0" fmla="*/ 3338823 h 3338823"/>
                <a:gd name="connsiteX1" fmla="*/ 2045121 w 2045167"/>
                <a:gd name="connsiteY1" fmla="*/ 1436887 h 3338823"/>
                <a:gd name="connsiteX2" fmla="*/ 620122 w 2045167"/>
                <a:gd name="connsiteY2" fmla="*/ 0 h 3338823"/>
                <a:gd name="connsiteX3" fmla="*/ 36 w 2045167"/>
                <a:gd name="connsiteY3" fmla="*/ 1424961 h 3338823"/>
                <a:gd name="connsiteX4" fmla="*/ 751294 w 2045167"/>
                <a:gd name="connsiteY4" fmla="*/ 3338823 h 3338823"/>
                <a:gd name="connsiteX0" fmla="*/ 637993 w 2045110"/>
                <a:gd name="connsiteY0" fmla="*/ 3314975 h 3314975"/>
                <a:gd name="connsiteX1" fmla="*/ 2045105 w 2045110"/>
                <a:gd name="connsiteY1" fmla="*/ 1436887 h 3314975"/>
                <a:gd name="connsiteX2" fmla="*/ 620106 w 2045110"/>
                <a:gd name="connsiteY2" fmla="*/ 0 h 3314975"/>
                <a:gd name="connsiteX3" fmla="*/ 20 w 2045110"/>
                <a:gd name="connsiteY3" fmla="*/ 1424961 h 3314975"/>
                <a:gd name="connsiteX4" fmla="*/ 637993 w 2045110"/>
                <a:gd name="connsiteY4" fmla="*/ 3314975 h 3314975"/>
                <a:gd name="connsiteX0" fmla="*/ 637993 w 2045110"/>
                <a:gd name="connsiteY0" fmla="*/ 3314975 h 3314975"/>
                <a:gd name="connsiteX1" fmla="*/ 2045105 w 2045110"/>
                <a:gd name="connsiteY1" fmla="*/ 1436887 h 3314975"/>
                <a:gd name="connsiteX2" fmla="*/ 620106 w 2045110"/>
                <a:gd name="connsiteY2" fmla="*/ 0 h 3314975"/>
                <a:gd name="connsiteX3" fmla="*/ 20 w 2045110"/>
                <a:gd name="connsiteY3" fmla="*/ 1424961 h 3314975"/>
                <a:gd name="connsiteX4" fmla="*/ 637993 w 2045110"/>
                <a:gd name="connsiteY4" fmla="*/ 3314975 h 3314975"/>
                <a:gd name="connsiteX0" fmla="*/ 637985 w 2045102"/>
                <a:gd name="connsiteY0" fmla="*/ 3314975 h 3314975"/>
                <a:gd name="connsiteX1" fmla="*/ 2045097 w 2045102"/>
                <a:gd name="connsiteY1" fmla="*/ 1436887 h 3314975"/>
                <a:gd name="connsiteX2" fmla="*/ 620098 w 2045102"/>
                <a:gd name="connsiteY2" fmla="*/ 0 h 3314975"/>
                <a:gd name="connsiteX3" fmla="*/ 12 w 2045102"/>
                <a:gd name="connsiteY3" fmla="*/ 1424961 h 3314975"/>
                <a:gd name="connsiteX4" fmla="*/ 637985 w 2045102"/>
                <a:gd name="connsiteY4" fmla="*/ 3314975 h 3314975"/>
                <a:gd name="connsiteX0" fmla="*/ 637985 w 2045102"/>
                <a:gd name="connsiteY0" fmla="*/ 3314975 h 3314975"/>
                <a:gd name="connsiteX1" fmla="*/ 2045097 w 2045102"/>
                <a:gd name="connsiteY1" fmla="*/ 1436887 h 3314975"/>
                <a:gd name="connsiteX2" fmla="*/ 620098 w 2045102"/>
                <a:gd name="connsiteY2" fmla="*/ 0 h 3314975"/>
                <a:gd name="connsiteX3" fmla="*/ 12 w 2045102"/>
                <a:gd name="connsiteY3" fmla="*/ 1424961 h 3314975"/>
                <a:gd name="connsiteX4" fmla="*/ 637985 w 2045102"/>
                <a:gd name="connsiteY4" fmla="*/ 3314975 h 331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102" h="3314975">
                  <a:moveTo>
                    <a:pt x="637985" y="3314975"/>
                  </a:moveTo>
                  <a:cubicBezTo>
                    <a:pt x="740339" y="3215606"/>
                    <a:pt x="2048078" y="2168248"/>
                    <a:pt x="2045097" y="1436887"/>
                  </a:cubicBezTo>
                  <a:cubicBezTo>
                    <a:pt x="2042116" y="705526"/>
                    <a:pt x="1037462" y="0"/>
                    <a:pt x="620098" y="0"/>
                  </a:cubicBezTo>
                  <a:cubicBezTo>
                    <a:pt x="327943" y="0"/>
                    <a:pt x="2993" y="437226"/>
                    <a:pt x="12" y="1424961"/>
                  </a:cubicBezTo>
                  <a:cubicBezTo>
                    <a:pt x="-2969" y="2412696"/>
                    <a:pt x="565444" y="3205668"/>
                    <a:pt x="637985" y="3314975"/>
                  </a:cubicBezTo>
                  <a:close/>
                </a:path>
              </a:pathLst>
            </a:custGeom>
            <a:solidFill>
              <a:srgbClr val="FF6600"/>
            </a:solidFill>
            <a:ln w="12700" cmpd="sng">
              <a:solidFill>
                <a:srgbClr val="404040"/>
              </a:solidFill>
            </a:ln>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z="2400">
                <a:solidFill>
                  <a:srgbClr val="000000"/>
                </a:solidFill>
                <a:latin typeface="Arial" charset="0"/>
                <a:ea typeface="ＭＳ Ｐゴシック" charset="0"/>
                <a:cs typeface="ＭＳ Ｐゴシック" charset="0"/>
              </a:endParaRPr>
            </a:p>
          </p:txBody>
        </p:sp>
      </p:grpSp>
      <p:sp>
        <p:nvSpPr>
          <p:cNvPr id="19" name="角丸四角形 18"/>
          <p:cNvSpPr/>
          <p:nvPr/>
        </p:nvSpPr>
        <p:spPr bwMode="auto">
          <a:xfrm>
            <a:off x="6732240" y="3429000"/>
            <a:ext cx="1944216" cy="1430179"/>
          </a:xfrm>
          <a:prstGeom prst="roundRect">
            <a:avLst/>
          </a:prstGeom>
          <a:solidFill>
            <a:srgbClr val="008000"/>
          </a:solidFill>
          <a:ln w="9525" cap="flat" cmpd="sng" algn="ctr">
            <a:solidFill>
              <a:schemeClr val="tx1"/>
            </a:solidFill>
            <a:prstDash val="solid"/>
            <a:round/>
            <a:headEnd type="none" w="med" len="med"/>
            <a:tailEnd type="none" w="med" len="med"/>
          </a:ln>
          <a:effectLst/>
          <a:extLst/>
        </p:spPr>
        <p:txBody>
          <a:bodyPr vert="horz" wrap="square" lIns="72000" tIns="0" rIns="72000" bIns="0" numCol="1" rtlCol="0" anchor="t" anchorCtr="0" compatLnSpc="1">
            <a:prstTxWarp prst="textNoShape">
              <a:avLst/>
            </a:prstTxWarp>
            <a:spAutoFit/>
          </a:bodyPr>
          <a:lstStyle/>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ECRF; Hamamatsu</a:t>
            </a:r>
          </a:p>
          <a:p>
            <a:pPr defTabSz="914400" fontAlgn="base">
              <a:spcBef>
                <a:spcPct val="0"/>
              </a:spcBef>
              <a:spcAft>
                <a:spcPct val="0"/>
              </a:spcAft>
            </a:pPr>
            <a:r>
              <a:rPr kumimoji="0" lang="en-US" altLang="ja-JP" sz="1400" dirty="0">
                <a:solidFill>
                  <a:srgbClr val="FFFFFF"/>
                </a:solidFill>
                <a:latin typeface="Arial" charset="0"/>
                <a:ea typeface="ＭＳ Ｐゴシック" charset="0"/>
                <a:cs typeface="ＭＳ Ｐゴシック" charset="0"/>
              </a:rPr>
              <a:t>• R.T. + 2D F.P.</a:t>
            </a:r>
          </a:p>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LHRF; Bonoli</a:t>
            </a:r>
          </a:p>
          <a:p>
            <a:pPr defTabSz="914400" fontAlgn="base">
              <a:spcBef>
                <a:spcPct val="0"/>
              </a:spcBef>
              <a:spcAft>
                <a:spcPct val="0"/>
              </a:spcAft>
            </a:pPr>
            <a:r>
              <a:rPr kumimoji="0" lang="en-US" altLang="ja-JP" sz="1400" dirty="0">
                <a:solidFill>
                  <a:srgbClr val="FFFFFF"/>
                </a:solidFill>
                <a:latin typeface="Arial" charset="0"/>
                <a:ea typeface="ＭＳ Ｐゴシック" charset="0"/>
                <a:cs typeface="ＭＳ Ｐゴシック" charset="0"/>
              </a:rPr>
              <a:t>• R.T. + 1D F.P.</a:t>
            </a:r>
          </a:p>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ICRF; TASK/WM</a:t>
            </a:r>
          </a:p>
          <a:p>
            <a:pPr defTabSz="914400" fontAlgn="base">
              <a:spcBef>
                <a:spcPct val="0"/>
              </a:spcBef>
              <a:spcAft>
                <a:spcPct val="0"/>
              </a:spcAft>
            </a:pPr>
            <a:r>
              <a:rPr kumimoji="0" lang="en-US" altLang="ja-JP" sz="1400" dirty="0">
                <a:solidFill>
                  <a:srgbClr val="FFFFFF"/>
                </a:solidFill>
                <a:latin typeface="Arial" charset="0"/>
                <a:ea typeface="ＭＳ Ｐゴシック" charset="0"/>
                <a:cs typeface="ＭＳ Ｐゴシック" charset="0"/>
              </a:rPr>
              <a:t>• full wave</a:t>
            </a:r>
          </a:p>
        </p:txBody>
      </p:sp>
      <p:sp>
        <p:nvSpPr>
          <p:cNvPr id="26" name="テキスト ボックス 25"/>
          <p:cNvSpPr txBox="1"/>
          <p:nvPr/>
        </p:nvSpPr>
        <p:spPr>
          <a:xfrm>
            <a:off x="6661712" y="4992751"/>
            <a:ext cx="1033055"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FF0000"/>
                </a:solidFill>
                <a:latin typeface="Arial Rounded MT Bold"/>
                <a:ea typeface="ＭＳ Ｐゴシック" charset="0"/>
                <a:cs typeface="ＭＳ Ｐゴシック" charset="0"/>
              </a:rPr>
              <a:t>SOL/Div.</a:t>
            </a:r>
            <a:endParaRPr lang="ja-JP" altLang="en-US" sz="1600" dirty="0">
              <a:solidFill>
                <a:srgbClr val="FF0000"/>
              </a:solidFill>
              <a:latin typeface="Arial Rounded MT Bold"/>
              <a:ea typeface="ＭＳ Ｐゴシック" charset="0"/>
              <a:cs typeface="ＭＳ Ｐゴシック" charset="0"/>
            </a:endParaRPr>
          </a:p>
        </p:txBody>
      </p:sp>
      <p:sp>
        <p:nvSpPr>
          <p:cNvPr id="28" name="テキスト ボックス 27"/>
          <p:cNvSpPr txBox="1"/>
          <p:nvPr/>
        </p:nvSpPr>
        <p:spPr>
          <a:xfrm>
            <a:off x="3908546" y="2976643"/>
            <a:ext cx="1437958" cy="1787105"/>
          </a:xfrm>
          <a:custGeom>
            <a:avLst/>
            <a:gdLst>
              <a:gd name="connsiteX0" fmla="*/ 0 w 1731036"/>
              <a:gd name="connsiteY0" fmla="*/ 893553 h 1787105"/>
              <a:gd name="connsiteX1" fmla="*/ 249754 w 1731036"/>
              <a:gd name="connsiteY1" fmla="*/ 0 h 1787105"/>
              <a:gd name="connsiteX2" fmla="*/ 1481282 w 1731036"/>
              <a:gd name="connsiteY2" fmla="*/ 0 h 1787105"/>
              <a:gd name="connsiteX3" fmla="*/ 1731036 w 1731036"/>
              <a:gd name="connsiteY3" fmla="*/ 893553 h 1787105"/>
              <a:gd name="connsiteX4" fmla="*/ 1481282 w 1731036"/>
              <a:gd name="connsiteY4" fmla="*/ 1787105 h 1787105"/>
              <a:gd name="connsiteX5" fmla="*/ 249754 w 1731036"/>
              <a:gd name="connsiteY5" fmla="*/ 1787105 h 1787105"/>
              <a:gd name="connsiteX6" fmla="*/ 0 w 1731036"/>
              <a:gd name="connsiteY6" fmla="*/ 893553 h 1787105"/>
              <a:gd name="connsiteX0" fmla="*/ 0 w 1626830"/>
              <a:gd name="connsiteY0" fmla="*/ 900065 h 1787105"/>
              <a:gd name="connsiteX1" fmla="*/ 145548 w 1626830"/>
              <a:gd name="connsiteY1" fmla="*/ 0 h 1787105"/>
              <a:gd name="connsiteX2" fmla="*/ 1377076 w 1626830"/>
              <a:gd name="connsiteY2" fmla="*/ 0 h 1787105"/>
              <a:gd name="connsiteX3" fmla="*/ 1626830 w 1626830"/>
              <a:gd name="connsiteY3" fmla="*/ 893553 h 1787105"/>
              <a:gd name="connsiteX4" fmla="*/ 1377076 w 1626830"/>
              <a:gd name="connsiteY4" fmla="*/ 1787105 h 1787105"/>
              <a:gd name="connsiteX5" fmla="*/ 145548 w 1626830"/>
              <a:gd name="connsiteY5" fmla="*/ 1787105 h 1787105"/>
              <a:gd name="connsiteX6" fmla="*/ 0 w 1626830"/>
              <a:gd name="connsiteY6" fmla="*/ 900065 h 1787105"/>
              <a:gd name="connsiteX0" fmla="*/ 0 w 1626830"/>
              <a:gd name="connsiteY0" fmla="*/ 906578 h 1793618"/>
              <a:gd name="connsiteX1" fmla="*/ 145548 w 1626830"/>
              <a:gd name="connsiteY1" fmla="*/ 6513 h 1793618"/>
              <a:gd name="connsiteX2" fmla="*/ 1311948 w 1626830"/>
              <a:gd name="connsiteY2" fmla="*/ 0 h 1793618"/>
              <a:gd name="connsiteX3" fmla="*/ 1626830 w 1626830"/>
              <a:gd name="connsiteY3" fmla="*/ 900066 h 1793618"/>
              <a:gd name="connsiteX4" fmla="*/ 1377076 w 1626830"/>
              <a:gd name="connsiteY4" fmla="*/ 1793618 h 1793618"/>
              <a:gd name="connsiteX5" fmla="*/ 145548 w 1626830"/>
              <a:gd name="connsiteY5" fmla="*/ 1793618 h 1793618"/>
              <a:gd name="connsiteX6" fmla="*/ 0 w 1626830"/>
              <a:gd name="connsiteY6" fmla="*/ 906578 h 1793618"/>
              <a:gd name="connsiteX0" fmla="*/ 0 w 1626830"/>
              <a:gd name="connsiteY0" fmla="*/ 906578 h 1800131"/>
              <a:gd name="connsiteX1" fmla="*/ 145548 w 1626830"/>
              <a:gd name="connsiteY1" fmla="*/ 6513 h 1800131"/>
              <a:gd name="connsiteX2" fmla="*/ 1311948 w 1626830"/>
              <a:gd name="connsiteY2" fmla="*/ 0 h 1800131"/>
              <a:gd name="connsiteX3" fmla="*/ 1626830 w 1626830"/>
              <a:gd name="connsiteY3" fmla="*/ 900066 h 1800131"/>
              <a:gd name="connsiteX4" fmla="*/ 1311947 w 1626830"/>
              <a:gd name="connsiteY4" fmla="*/ 1800131 h 1800131"/>
              <a:gd name="connsiteX5" fmla="*/ 145548 w 1626830"/>
              <a:gd name="connsiteY5" fmla="*/ 1793618 h 1800131"/>
              <a:gd name="connsiteX6" fmla="*/ 0 w 1626830"/>
              <a:gd name="connsiteY6" fmla="*/ 906578 h 1800131"/>
              <a:gd name="connsiteX0" fmla="*/ 0 w 1626830"/>
              <a:gd name="connsiteY0" fmla="*/ 900065 h 1793618"/>
              <a:gd name="connsiteX1" fmla="*/ 145548 w 1626830"/>
              <a:gd name="connsiteY1" fmla="*/ 0 h 1793618"/>
              <a:gd name="connsiteX2" fmla="*/ 1175179 w 1626830"/>
              <a:gd name="connsiteY2" fmla="*/ 0 h 1793618"/>
              <a:gd name="connsiteX3" fmla="*/ 1626830 w 1626830"/>
              <a:gd name="connsiteY3" fmla="*/ 893553 h 1793618"/>
              <a:gd name="connsiteX4" fmla="*/ 1311947 w 1626830"/>
              <a:gd name="connsiteY4" fmla="*/ 1793618 h 1793618"/>
              <a:gd name="connsiteX5" fmla="*/ 145548 w 1626830"/>
              <a:gd name="connsiteY5" fmla="*/ 1787105 h 1793618"/>
              <a:gd name="connsiteX6" fmla="*/ 0 w 1626830"/>
              <a:gd name="connsiteY6" fmla="*/ 900065 h 1793618"/>
              <a:gd name="connsiteX0" fmla="*/ 0 w 1626830"/>
              <a:gd name="connsiteY0" fmla="*/ 900065 h 1787105"/>
              <a:gd name="connsiteX1" fmla="*/ 145548 w 1626830"/>
              <a:gd name="connsiteY1" fmla="*/ 0 h 1787105"/>
              <a:gd name="connsiteX2" fmla="*/ 1175179 w 1626830"/>
              <a:gd name="connsiteY2" fmla="*/ 0 h 1787105"/>
              <a:gd name="connsiteX3" fmla="*/ 1626830 w 1626830"/>
              <a:gd name="connsiteY3" fmla="*/ 893553 h 1787105"/>
              <a:gd name="connsiteX4" fmla="*/ 1162152 w 1626830"/>
              <a:gd name="connsiteY4" fmla="*/ 1787105 h 1787105"/>
              <a:gd name="connsiteX5" fmla="*/ 145548 w 1626830"/>
              <a:gd name="connsiteY5" fmla="*/ 1787105 h 1787105"/>
              <a:gd name="connsiteX6" fmla="*/ 0 w 1626830"/>
              <a:gd name="connsiteY6" fmla="*/ 900065 h 1787105"/>
              <a:gd name="connsiteX0" fmla="*/ 0 w 1626830"/>
              <a:gd name="connsiteY0" fmla="*/ 900065 h 1787105"/>
              <a:gd name="connsiteX1" fmla="*/ 145548 w 1626830"/>
              <a:gd name="connsiteY1" fmla="*/ 0 h 1787105"/>
              <a:gd name="connsiteX2" fmla="*/ 1025384 w 1626830"/>
              <a:gd name="connsiteY2" fmla="*/ 0 h 1787105"/>
              <a:gd name="connsiteX3" fmla="*/ 1626830 w 1626830"/>
              <a:gd name="connsiteY3" fmla="*/ 893553 h 1787105"/>
              <a:gd name="connsiteX4" fmla="*/ 1162152 w 1626830"/>
              <a:gd name="connsiteY4" fmla="*/ 1787105 h 1787105"/>
              <a:gd name="connsiteX5" fmla="*/ 145548 w 1626830"/>
              <a:gd name="connsiteY5" fmla="*/ 1787105 h 1787105"/>
              <a:gd name="connsiteX6" fmla="*/ 0 w 1626830"/>
              <a:gd name="connsiteY6" fmla="*/ 900065 h 1787105"/>
              <a:gd name="connsiteX0" fmla="*/ 0 w 1437958"/>
              <a:gd name="connsiteY0" fmla="*/ 900065 h 1787105"/>
              <a:gd name="connsiteX1" fmla="*/ 145548 w 1437958"/>
              <a:gd name="connsiteY1" fmla="*/ 0 h 1787105"/>
              <a:gd name="connsiteX2" fmla="*/ 1025384 w 1437958"/>
              <a:gd name="connsiteY2" fmla="*/ 0 h 1787105"/>
              <a:gd name="connsiteX3" fmla="*/ 1437958 w 1437958"/>
              <a:gd name="connsiteY3" fmla="*/ 847964 h 1787105"/>
              <a:gd name="connsiteX4" fmla="*/ 1162152 w 1437958"/>
              <a:gd name="connsiteY4" fmla="*/ 1787105 h 1787105"/>
              <a:gd name="connsiteX5" fmla="*/ 145548 w 1437958"/>
              <a:gd name="connsiteY5" fmla="*/ 1787105 h 1787105"/>
              <a:gd name="connsiteX6" fmla="*/ 0 w 1437958"/>
              <a:gd name="connsiteY6" fmla="*/ 900065 h 178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7958" h="1787105">
                <a:moveTo>
                  <a:pt x="0" y="900065"/>
                </a:moveTo>
                <a:lnTo>
                  <a:pt x="145548" y="0"/>
                </a:lnTo>
                <a:lnTo>
                  <a:pt x="1025384" y="0"/>
                </a:lnTo>
                <a:lnTo>
                  <a:pt x="1437958" y="847964"/>
                </a:lnTo>
                <a:lnTo>
                  <a:pt x="1162152" y="1787105"/>
                </a:lnTo>
                <a:lnTo>
                  <a:pt x="145548" y="1787105"/>
                </a:lnTo>
                <a:lnTo>
                  <a:pt x="0" y="900065"/>
                </a:lnTo>
                <a:close/>
              </a:path>
            </a:pathLst>
          </a:custGeom>
          <a:noFill/>
          <a:ln>
            <a:noFill/>
          </a:ln>
        </p:spPr>
        <p:txBody>
          <a:bodyPr wrap="square" tIns="0" rIns="0" bIns="0" rtlCol="0" anchor="ctr" anchorCtr="0">
            <a:noAutofit/>
          </a:bodyPr>
          <a:lstStyle/>
          <a:p>
            <a:pPr marL="90488" defTabSz="914400" fontAlgn="base">
              <a:spcBef>
                <a:spcPct val="0"/>
              </a:spcBef>
              <a:spcAft>
                <a:spcPct val="0"/>
              </a:spcAft>
            </a:pPr>
            <a:r>
              <a:rPr lang="en-US" altLang="ja-JP" sz="1600" b="1" dirty="0">
                <a:solidFill>
                  <a:srgbClr val="FFFFFF"/>
                </a:solidFill>
                <a:latin typeface="Arial" charset="0"/>
                <a:ea typeface="ＭＳ Ｐゴシック" charset="0"/>
                <a:cs typeface="ＭＳ Ｐゴシック" charset="0"/>
              </a:rPr>
              <a:t>TOPICS</a:t>
            </a:r>
          </a:p>
          <a:p>
            <a:pPr marL="90488" defTabSz="914400" fontAlgn="base">
              <a:spcBef>
                <a:spcPct val="0"/>
              </a:spcBef>
              <a:spcAft>
                <a:spcPct val="0"/>
              </a:spcAft>
            </a:pPr>
            <a:r>
              <a:rPr lang="en-US" altLang="ja-JP" sz="1600" dirty="0">
                <a:solidFill>
                  <a:srgbClr val="FFFFFF"/>
                </a:solidFill>
                <a:latin typeface="Arial" charset="0"/>
                <a:ea typeface="ＭＳ Ｐゴシック" charset="0"/>
                <a:cs typeface="ＭＳ Ｐゴシック" charset="0"/>
              </a:rPr>
              <a:t>time dep.</a:t>
            </a:r>
          </a:p>
          <a:p>
            <a:pPr marL="90488" defTabSz="914400" fontAlgn="base">
              <a:spcBef>
                <a:spcPct val="0"/>
              </a:spcBef>
              <a:spcAft>
                <a:spcPct val="0"/>
              </a:spcAft>
            </a:pPr>
            <a:r>
              <a:rPr lang="en-US" altLang="ja-JP" sz="1600" dirty="0">
                <a:solidFill>
                  <a:srgbClr val="FFFFFF"/>
                </a:solidFill>
                <a:latin typeface="Arial" charset="0"/>
                <a:ea typeface="ＭＳ Ｐゴシック" charset="0"/>
                <a:cs typeface="ＭＳ Ｐゴシック" charset="0"/>
              </a:rPr>
              <a:t>1D transport</a:t>
            </a:r>
          </a:p>
          <a:p>
            <a:pPr marL="90488" defTabSz="914400" fontAlgn="base">
              <a:spcBef>
                <a:spcPct val="0"/>
              </a:spcBef>
              <a:spcAft>
                <a:spcPct val="0"/>
              </a:spcAft>
            </a:pPr>
            <a:r>
              <a:rPr lang="en-US" altLang="ja-JP" sz="1600" dirty="0">
                <a:solidFill>
                  <a:srgbClr val="FFFFFF"/>
                </a:solidFill>
                <a:latin typeface="Zapf Dingbats"/>
                <a:ea typeface="Zapf Dingbats"/>
                <a:cs typeface="Zapf Dingbats"/>
                <a:sym typeface="Zapf Dingbats"/>
              </a:rPr>
              <a:t>★</a:t>
            </a:r>
            <a:r>
              <a:rPr lang="en-US" altLang="ja-JP" sz="1600" dirty="0">
                <a:solidFill>
                  <a:srgbClr val="FFFFFF"/>
                </a:solidFill>
                <a:latin typeface="Arial" charset="0"/>
                <a:ea typeface="ＭＳ Ｐゴシック" charset="0"/>
                <a:cs typeface="ＭＳ Ｐゴシック" charset="0"/>
              </a:rPr>
              <a:t>Heat,</a:t>
            </a:r>
          </a:p>
          <a:p>
            <a:pPr marL="90488" defTabSz="914400" fontAlgn="base">
              <a:spcBef>
                <a:spcPct val="0"/>
              </a:spcBef>
              <a:spcAft>
                <a:spcPct val="0"/>
              </a:spcAft>
            </a:pPr>
            <a:r>
              <a:rPr lang="en-US" altLang="ja-JP" sz="1600" dirty="0">
                <a:solidFill>
                  <a:srgbClr val="FFFFFF"/>
                </a:solidFill>
                <a:latin typeface="Zapf Dingbats"/>
                <a:ea typeface="Zapf Dingbats"/>
                <a:cs typeface="Zapf Dingbats"/>
                <a:sym typeface="Zapf Dingbats"/>
              </a:rPr>
              <a:t>★</a:t>
            </a:r>
            <a:r>
              <a:rPr lang="en-US" altLang="ja-JP" sz="1600" dirty="0">
                <a:solidFill>
                  <a:srgbClr val="FFFFFF"/>
                </a:solidFill>
                <a:latin typeface="Arial" charset="0"/>
                <a:ea typeface="ＭＳ Ｐゴシック" charset="0"/>
                <a:cs typeface="ＭＳ Ｐゴシック" charset="0"/>
              </a:rPr>
              <a:t>Particle,</a:t>
            </a:r>
          </a:p>
          <a:p>
            <a:pPr marL="90488" defTabSz="914400" fontAlgn="base">
              <a:spcBef>
                <a:spcPct val="0"/>
              </a:spcBef>
              <a:spcAft>
                <a:spcPct val="0"/>
              </a:spcAft>
            </a:pPr>
            <a:r>
              <a:rPr lang="en-US" altLang="ja-JP" sz="1600" dirty="0">
                <a:solidFill>
                  <a:srgbClr val="FFFFFF"/>
                </a:solidFill>
                <a:latin typeface="Zapf Dingbats"/>
                <a:ea typeface="Zapf Dingbats"/>
                <a:cs typeface="Zapf Dingbats"/>
                <a:sym typeface="Zapf Dingbats"/>
              </a:rPr>
              <a:t>★</a:t>
            </a:r>
            <a:r>
              <a:rPr lang="en-US" altLang="ja-JP" sz="1600" dirty="0">
                <a:solidFill>
                  <a:srgbClr val="FFFFFF"/>
                </a:solidFill>
                <a:latin typeface="Arial" charset="0"/>
                <a:ea typeface="ＭＳ Ｐゴシック" charset="0"/>
                <a:cs typeface="ＭＳ Ｐゴシック" charset="0"/>
              </a:rPr>
              <a:t>Momentum</a:t>
            </a:r>
          </a:p>
          <a:p>
            <a:pPr marL="90488" defTabSz="914400" fontAlgn="base">
              <a:spcBef>
                <a:spcPct val="0"/>
              </a:spcBef>
              <a:spcAft>
                <a:spcPct val="0"/>
              </a:spcAft>
            </a:pPr>
            <a:r>
              <a:rPr lang="en-US" altLang="ja-JP" sz="1600" dirty="0">
                <a:solidFill>
                  <a:srgbClr val="FFFFFF"/>
                </a:solidFill>
                <a:latin typeface="Arial" charset="0"/>
                <a:ea typeface="ＭＳ Ｐゴシック" charset="0"/>
                <a:cs typeface="ＭＳ Ｐゴシック" charset="0"/>
              </a:rPr>
              <a:t>2D eq.</a:t>
            </a:r>
          </a:p>
        </p:txBody>
      </p:sp>
      <p:sp>
        <p:nvSpPr>
          <p:cNvPr id="29" name="テキスト ボックス 28"/>
          <p:cNvSpPr txBox="1"/>
          <p:nvPr/>
        </p:nvSpPr>
        <p:spPr>
          <a:xfrm>
            <a:off x="6876256" y="3113655"/>
            <a:ext cx="1225616"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FF0000"/>
                </a:solidFill>
                <a:latin typeface="Arial Rounded MT Bold"/>
                <a:ea typeface="ＭＳ Ｐゴシック" charset="0"/>
                <a:cs typeface="ＭＳ Ｐゴシック" charset="0"/>
              </a:rPr>
              <a:t>RF H &amp; CD</a:t>
            </a:r>
            <a:endParaRPr lang="ja-JP" altLang="en-US" sz="1600" dirty="0">
              <a:solidFill>
                <a:srgbClr val="FF0000"/>
              </a:solidFill>
              <a:latin typeface="Arial Rounded MT Bold"/>
              <a:ea typeface="ＭＳ Ｐゴシック" charset="0"/>
              <a:cs typeface="ＭＳ Ｐゴシック" charset="0"/>
            </a:endParaRPr>
          </a:p>
        </p:txBody>
      </p:sp>
      <p:sp>
        <p:nvSpPr>
          <p:cNvPr id="30" name="テキスト ボックス 29"/>
          <p:cNvSpPr txBox="1"/>
          <p:nvPr/>
        </p:nvSpPr>
        <p:spPr>
          <a:xfrm>
            <a:off x="5354061" y="2003265"/>
            <a:ext cx="3026890"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FF0000"/>
                </a:solidFill>
                <a:latin typeface="Arial Rounded MT Bold"/>
                <a:ea typeface="ＭＳ Ｐゴシック" charset="0"/>
                <a:cs typeface="ＭＳ Ｐゴシック" charset="0"/>
              </a:rPr>
              <a:t>Energetic ion H &amp; CD, torque</a:t>
            </a:r>
            <a:endParaRPr lang="ja-JP" altLang="en-US" sz="1600" dirty="0">
              <a:solidFill>
                <a:srgbClr val="FF0000"/>
              </a:solidFill>
              <a:latin typeface="Arial Rounded MT Bold"/>
              <a:ea typeface="ＭＳ Ｐゴシック" charset="0"/>
              <a:cs typeface="ＭＳ Ｐゴシック" charset="0"/>
            </a:endParaRPr>
          </a:p>
        </p:txBody>
      </p:sp>
      <p:sp>
        <p:nvSpPr>
          <p:cNvPr id="31" name="テキスト ボックス 30"/>
          <p:cNvSpPr txBox="1"/>
          <p:nvPr/>
        </p:nvSpPr>
        <p:spPr>
          <a:xfrm>
            <a:off x="618440" y="2699364"/>
            <a:ext cx="663363"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FF0000"/>
                </a:solidFill>
                <a:latin typeface="Arial Rounded MT Bold"/>
                <a:ea typeface="ＭＳ Ｐゴシック" charset="0"/>
                <a:cs typeface="ＭＳ Ｐゴシック" charset="0"/>
              </a:rPr>
              <a:t>MHD</a:t>
            </a:r>
            <a:endParaRPr lang="ja-JP" altLang="en-US" sz="1600" dirty="0">
              <a:solidFill>
                <a:srgbClr val="FF0000"/>
              </a:solidFill>
              <a:latin typeface="Arial Rounded MT Bold"/>
              <a:ea typeface="ＭＳ Ｐゴシック" charset="0"/>
              <a:cs typeface="ＭＳ Ｐゴシック" charset="0"/>
            </a:endParaRPr>
          </a:p>
        </p:txBody>
      </p:sp>
      <p:sp>
        <p:nvSpPr>
          <p:cNvPr id="22" name="角丸四角形 21"/>
          <p:cNvSpPr/>
          <p:nvPr/>
        </p:nvSpPr>
        <p:spPr bwMode="auto">
          <a:xfrm>
            <a:off x="6434181" y="2341819"/>
            <a:ext cx="2016224" cy="715089"/>
          </a:xfrm>
          <a:prstGeom prst="roundRect">
            <a:avLst/>
          </a:prstGeom>
          <a:solidFill>
            <a:srgbClr val="008000"/>
          </a:solidFill>
          <a:ln w="9525" cap="flat" cmpd="sng" algn="ctr">
            <a:solidFill>
              <a:schemeClr val="tx1"/>
            </a:solidFill>
            <a:prstDash val="solid"/>
            <a:round/>
            <a:headEnd type="none" w="med" len="med"/>
            <a:tailEnd type="none" w="med" len="med"/>
          </a:ln>
          <a:effectLst/>
          <a:extLst/>
        </p:spPr>
        <p:txBody>
          <a:bodyPr vert="horz" wrap="square" lIns="72000" tIns="0" rIns="72000" bIns="0" numCol="1" rtlCol="0" anchor="t" anchorCtr="0" compatLnSpc="1">
            <a:prstTxWarp prst="textNoShape">
              <a:avLst/>
            </a:prstTxWarp>
            <a:spAutoFit/>
          </a:bodyPr>
          <a:lstStyle/>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NB/</a:t>
            </a:r>
            <a:r>
              <a:rPr kumimoji="0" lang="en-US" altLang="ja-JP" sz="1400" b="1" dirty="0">
                <a:solidFill>
                  <a:srgbClr val="FFFFFF"/>
                </a:solidFill>
                <a:latin typeface="Symbol" charset="2"/>
                <a:ea typeface="ＭＳ Ｐゴシック" charset="0"/>
                <a:cs typeface="Symbol" charset="2"/>
              </a:rPr>
              <a:t>a</a:t>
            </a:r>
            <a:r>
              <a:rPr kumimoji="0" lang="en-US" altLang="ja-JP" sz="1400" b="1" dirty="0">
                <a:solidFill>
                  <a:srgbClr val="FFFFFF"/>
                </a:solidFill>
                <a:latin typeface="Arial" charset="0"/>
                <a:ea typeface="ＭＳ Ｐゴシック" charset="0"/>
                <a:cs typeface="ＭＳ Ｐゴシック" charset="0"/>
              </a:rPr>
              <a:t>; F3D-OFMC</a:t>
            </a:r>
          </a:p>
          <a:p>
            <a:pPr defTabSz="914400" fontAlgn="base">
              <a:spcBef>
                <a:spcPct val="0"/>
              </a:spcBef>
              <a:spcAft>
                <a:spcPct val="0"/>
              </a:spcAft>
            </a:pPr>
            <a:r>
              <a:rPr kumimoji="0" lang="en-US" altLang="ja-JP" sz="1400" dirty="0">
                <a:solidFill>
                  <a:srgbClr val="FFFFFF"/>
                </a:solidFill>
                <a:latin typeface="Arial" charset="0"/>
                <a:ea typeface="ＭＳ Ｐゴシック" charset="0"/>
                <a:cs typeface="ＭＳ Ｐゴシック" charset="0"/>
              </a:rPr>
              <a:t>• MC, 3D B field &amp; wall</a:t>
            </a:r>
          </a:p>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F.P.</a:t>
            </a:r>
          </a:p>
        </p:txBody>
      </p:sp>
      <p:sp>
        <p:nvSpPr>
          <p:cNvPr id="32" name="角丸四角形 31"/>
          <p:cNvSpPr/>
          <p:nvPr/>
        </p:nvSpPr>
        <p:spPr bwMode="auto">
          <a:xfrm>
            <a:off x="234599" y="3009209"/>
            <a:ext cx="2736304" cy="1668542"/>
          </a:xfrm>
          <a:prstGeom prst="roundRect">
            <a:avLst/>
          </a:prstGeom>
          <a:solidFill>
            <a:srgbClr val="008000"/>
          </a:solidFill>
          <a:ln w="9525" cap="flat" cmpd="sng" algn="ctr">
            <a:solidFill>
              <a:schemeClr val="tx1"/>
            </a:solidFill>
            <a:prstDash val="solid"/>
            <a:round/>
            <a:headEnd type="none" w="med" len="med"/>
            <a:tailEnd type="none" w="med" len="med"/>
          </a:ln>
          <a:effectLst/>
          <a:extLst/>
        </p:spPr>
        <p:txBody>
          <a:bodyPr vert="horz" wrap="square" lIns="72000" tIns="0" rIns="72000" bIns="0" numCol="1" rtlCol="0" anchor="t" anchorCtr="0" compatLnSpc="1">
            <a:prstTxWarp prst="textNoShape">
              <a:avLst/>
            </a:prstTxWarp>
            <a:spAutoFit/>
          </a:bodyPr>
          <a:lstStyle/>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MARG2D</a:t>
            </a:r>
          </a:p>
          <a:p>
            <a:pPr marL="285750" indent="-285750" defTabSz="914400" fontAlgn="base">
              <a:spcBef>
                <a:spcPct val="0"/>
              </a:spcBef>
              <a:spcAft>
                <a:spcPct val="0"/>
              </a:spcAft>
              <a:buFont typeface="Symbol" charset="0"/>
              <a:buChar char=""/>
            </a:pPr>
            <a:r>
              <a:rPr kumimoji="0" lang="en-US" altLang="ja-JP" sz="1400" dirty="0">
                <a:solidFill>
                  <a:srgbClr val="FFFFFF"/>
                </a:solidFill>
                <a:latin typeface="Arial" charset="0"/>
                <a:ea typeface="ＭＳ Ｐゴシック" charset="0"/>
                <a:cs typeface="ＭＳ Ｐゴシック" charset="0"/>
              </a:rPr>
              <a:t>global kink-</a:t>
            </a:r>
            <a:r>
              <a:rPr kumimoji="0" lang="en-US" altLang="ja-JP" sz="1400" dirty="0" err="1">
                <a:solidFill>
                  <a:srgbClr val="FFFFFF"/>
                </a:solidFill>
                <a:latin typeface="Arial" charset="0"/>
                <a:ea typeface="ＭＳ Ｐゴシック" charset="0"/>
                <a:cs typeface="ＭＳ Ｐゴシック" charset="0"/>
              </a:rPr>
              <a:t>balooning</a:t>
            </a:r>
            <a:r>
              <a:rPr kumimoji="0" lang="en-US" altLang="ja-JP" sz="1400" dirty="0">
                <a:solidFill>
                  <a:srgbClr val="FFFFFF"/>
                </a:solidFill>
                <a:latin typeface="Arial" charset="0"/>
                <a:ea typeface="ＭＳ Ｐゴシック" charset="0"/>
                <a:cs typeface="ＭＳ Ｐゴシック" charset="0"/>
              </a:rPr>
              <a:t>, ELM</a:t>
            </a:r>
          </a:p>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MINERVA</a:t>
            </a:r>
          </a:p>
          <a:p>
            <a:pPr marL="285750" indent="-285750" defTabSz="914400" fontAlgn="base">
              <a:spcBef>
                <a:spcPct val="0"/>
              </a:spcBef>
              <a:spcAft>
                <a:spcPct val="0"/>
              </a:spcAft>
              <a:buFont typeface="Symbol" charset="0"/>
              <a:buChar char=""/>
            </a:pPr>
            <a:r>
              <a:rPr kumimoji="0" lang="en-US" altLang="ja-JP" sz="1400" dirty="0">
                <a:solidFill>
                  <a:srgbClr val="FFFFFF"/>
                </a:solidFill>
                <a:latin typeface="Arial" charset="0"/>
                <a:ea typeface="ＭＳ Ｐゴシック" charset="0"/>
                <a:cs typeface="ＭＳ Ｐゴシック" charset="0"/>
              </a:rPr>
              <a:t>RWM (w rotation)</a:t>
            </a:r>
          </a:p>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other modules</a:t>
            </a:r>
          </a:p>
          <a:p>
            <a:pPr defTabSz="914400" fontAlgn="base">
              <a:spcBef>
                <a:spcPct val="0"/>
              </a:spcBef>
              <a:spcAft>
                <a:spcPct val="0"/>
              </a:spcAft>
            </a:pPr>
            <a:r>
              <a:rPr kumimoji="0" lang="en-US" altLang="ja-JP" sz="1400" dirty="0">
                <a:solidFill>
                  <a:srgbClr val="FFFFFF"/>
                </a:solidFill>
                <a:latin typeface="Arial" charset="0"/>
                <a:ea typeface="ＭＳ Ｐゴシック" charset="0"/>
                <a:cs typeface="ＭＳ Ｐゴシック" charset="0"/>
              </a:rPr>
              <a:t>TM/NTM</a:t>
            </a:r>
          </a:p>
          <a:p>
            <a:pPr defTabSz="914400" fontAlgn="base">
              <a:spcBef>
                <a:spcPct val="0"/>
              </a:spcBef>
              <a:spcAft>
                <a:spcPct val="0"/>
              </a:spcAft>
            </a:pPr>
            <a:r>
              <a:rPr kumimoji="0" lang="en-US" altLang="ja-JP" sz="1400" dirty="0" err="1">
                <a:solidFill>
                  <a:srgbClr val="FFFFFF"/>
                </a:solidFill>
                <a:latin typeface="Arial" charset="0"/>
                <a:ea typeface="ＭＳ Ｐゴシック" charset="0"/>
                <a:cs typeface="ＭＳ Ｐゴシック" charset="0"/>
              </a:rPr>
              <a:t>Sawtooth</a:t>
            </a:r>
            <a:r>
              <a:rPr kumimoji="0" lang="en-US" altLang="ja-JP" sz="1400" dirty="0">
                <a:solidFill>
                  <a:srgbClr val="FFFFFF"/>
                </a:solidFill>
                <a:latin typeface="Arial" charset="0"/>
                <a:ea typeface="ＭＳ Ｐゴシック" charset="0"/>
                <a:cs typeface="ＭＳ Ｐゴシック" charset="0"/>
              </a:rPr>
              <a:t> (</a:t>
            </a:r>
            <a:r>
              <a:rPr kumimoji="0" lang="en-US" altLang="ja-JP" sz="1400" dirty="0" err="1">
                <a:solidFill>
                  <a:srgbClr val="FFFFFF"/>
                </a:solidFill>
                <a:latin typeface="Arial" charset="0"/>
                <a:ea typeface="ＭＳ Ｐゴシック" charset="0"/>
                <a:cs typeface="ＭＳ Ｐゴシック" charset="0"/>
              </a:rPr>
              <a:t>Kadomtchev</a:t>
            </a:r>
            <a:r>
              <a:rPr kumimoji="0" lang="en-US" altLang="ja-JP" sz="1400" dirty="0">
                <a:solidFill>
                  <a:srgbClr val="FFFFFF"/>
                </a:solidFill>
                <a:latin typeface="Arial" charset="0"/>
                <a:ea typeface="ＭＳ Ｐゴシック" charset="0"/>
                <a:cs typeface="ＭＳ Ｐゴシック" charset="0"/>
              </a:rPr>
              <a:t>)</a:t>
            </a:r>
          </a:p>
        </p:txBody>
      </p:sp>
      <p:sp>
        <p:nvSpPr>
          <p:cNvPr id="34" name="角丸四角形 33"/>
          <p:cNvSpPr/>
          <p:nvPr/>
        </p:nvSpPr>
        <p:spPr bwMode="auto">
          <a:xfrm>
            <a:off x="1505856" y="2208688"/>
            <a:ext cx="1224136" cy="476726"/>
          </a:xfrm>
          <a:prstGeom prst="roundRect">
            <a:avLst/>
          </a:prstGeom>
          <a:solidFill>
            <a:srgbClr val="008000"/>
          </a:solidFill>
          <a:ln w="9525" cap="flat" cmpd="sng" algn="ctr">
            <a:solidFill>
              <a:schemeClr val="tx1"/>
            </a:solidFill>
            <a:prstDash val="solid"/>
            <a:round/>
            <a:headEnd type="none" w="med" len="med"/>
            <a:tailEnd type="none" w="med" len="med"/>
          </a:ln>
          <a:effectLst/>
          <a:extLst/>
        </p:spPr>
        <p:txBody>
          <a:bodyPr vert="horz" wrap="square" lIns="72000" tIns="0" rIns="72000" bIns="0" numCol="1" rtlCol="0" anchor="t" anchorCtr="0" compatLnSpc="1">
            <a:prstTxWarp prst="textNoShape">
              <a:avLst/>
            </a:prstTxWarp>
            <a:spAutoFit/>
          </a:bodyPr>
          <a:lstStyle/>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APLEX</a:t>
            </a:r>
            <a:endParaRPr kumimoji="0" lang="en-US" altLang="ja-JP" sz="1400" dirty="0">
              <a:solidFill>
                <a:srgbClr val="FFFFFF"/>
              </a:solidFill>
              <a:latin typeface="Arial" charset="0"/>
              <a:ea typeface="ＭＳ Ｐゴシック" charset="0"/>
              <a:cs typeface="ＭＳ Ｐゴシック" charset="0"/>
            </a:endParaRPr>
          </a:p>
          <a:p>
            <a:pPr defTabSz="914400" fontAlgn="base">
              <a:spcBef>
                <a:spcPct val="0"/>
              </a:spcBef>
              <a:spcAft>
                <a:spcPct val="0"/>
              </a:spcAft>
            </a:pPr>
            <a:r>
              <a:rPr kumimoji="0" lang="en-US" altLang="ja-JP" sz="1400" dirty="0">
                <a:solidFill>
                  <a:srgbClr val="FFFFFF"/>
                </a:solidFill>
                <a:latin typeface="Arial" charset="0"/>
                <a:ea typeface="ＭＳ Ｐゴシック" charset="0"/>
                <a:cs typeface="ＭＳ Ｐゴシック" charset="0"/>
              </a:rPr>
              <a:t>• ablation + </a:t>
            </a:r>
          </a:p>
        </p:txBody>
      </p:sp>
      <p:sp>
        <p:nvSpPr>
          <p:cNvPr id="35" name="角丸四角形 34"/>
          <p:cNvSpPr/>
          <p:nvPr/>
        </p:nvSpPr>
        <p:spPr bwMode="auto">
          <a:xfrm>
            <a:off x="6589704" y="5352791"/>
            <a:ext cx="1512168" cy="953452"/>
          </a:xfrm>
          <a:prstGeom prst="roundRect">
            <a:avLst/>
          </a:prstGeom>
          <a:solidFill>
            <a:srgbClr val="008000"/>
          </a:solidFill>
          <a:ln w="9525" cap="flat" cmpd="sng" algn="ctr">
            <a:solidFill>
              <a:schemeClr val="tx1"/>
            </a:solidFill>
            <a:prstDash val="solid"/>
            <a:round/>
            <a:headEnd type="none" w="med" len="med"/>
            <a:tailEnd type="none" w="med" len="med"/>
          </a:ln>
          <a:effectLst/>
          <a:extLst/>
        </p:spPr>
        <p:txBody>
          <a:bodyPr vert="horz" wrap="square" lIns="72000" tIns="0" rIns="72000" bIns="0" numCol="1" rtlCol="0" anchor="t" anchorCtr="0" compatLnSpc="1">
            <a:prstTxWarp prst="textNoShape">
              <a:avLst/>
            </a:prstTxWarp>
            <a:spAutoFit/>
          </a:bodyPr>
          <a:lstStyle/>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SONIC</a:t>
            </a:r>
            <a:endParaRPr kumimoji="0" lang="en-US" altLang="ja-JP" sz="1400" dirty="0">
              <a:solidFill>
                <a:srgbClr val="FFFFFF"/>
              </a:solidFill>
              <a:latin typeface="Arial" charset="0"/>
              <a:ea typeface="ＭＳ Ｐゴシック" charset="0"/>
              <a:cs typeface="ＭＳ Ｐゴシック" charset="0"/>
            </a:endParaRPr>
          </a:p>
          <a:p>
            <a:pPr defTabSz="914400" fontAlgn="base">
              <a:spcBef>
                <a:spcPct val="0"/>
              </a:spcBef>
              <a:spcAft>
                <a:spcPct val="0"/>
              </a:spcAft>
            </a:pPr>
            <a:r>
              <a:rPr kumimoji="0" lang="en-US" altLang="ja-JP" sz="1400" dirty="0">
                <a:solidFill>
                  <a:srgbClr val="FFFFFF"/>
                </a:solidFill>
                <a:latin typeface="Arial" charset="0"/>
                <a:ea typeface="ＭＳ Ｐゴシック" charset="0"/>
                <a:cs typeface="ＭＳ Ｐゴシック" charset="0"/>
              </a:rPr>
              <a:t>• fluid + M.C.</a:t>
            </a:r>
          </a:p>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D5PM</a:t>
            </a:r>
          </a:p>
          <a:p>
            <a:pPr defTabSz="914400" fontAlgn="base">
              <a:spcBef>
                <a:spcPct val="0"/>
              </a:spcBef>
              <a:spcAft>
                <a:spcPct val="0"/>
              </a:spcAft>
            </a:pPr>
            <a:r>
              <a:rPr kumimoji="0" lang="en-US" altLang="ja-JP" sz="1400" dirty="0">
                <a:solidFill>
                  <a:srgbClr val="FFFFFF"/>
                </a:solidFill>
                <a:latin typeface="Arial" charset="0"/>
                <a:ea typeface="ＭＳ Ｐゴシック" charset="0"/>
                <a:cs typeface="ＭＳ Ｐゴシック" charset="0"/>
              </a:rPr>
              <a:t>• 5 points model </a:t>
            </a:r>
          </a:p>
        </p:txBody>
      </p:sp>
      <p:cxnSp>
        <p:nvCxnSpPr>
          <p:cNvPr id="7" name="直線矢印コネクタ 6"/>
          <p:cNvCxnSpPr>
            <a:stCxn id="35" idx="1"/>
            <a:endCxn id="24" idx="9"/>
          </p:cNvCxnSpPr>
          <p:nvPr/>
        </p:nvCxnSpPr>
        <p:spPr bwMode="auto">
          <a:xfrm flipH="1" flipV="1">
            <a:off x="4385341" y="5620999"/>
            <a:ext cx="2204363" cy="208518"/>
          </a:xfrm>
          <a:prstGeom prst="straightConnector1">
            <a:avLst/>
          </a:prstGeom>
          <a:solidFill>
            <a:schemeClr val="accent1"/>
          </a:solidFill>
          <a:ln w="19050" cap="flat" cmpd="sng" algn="ctr">
            <a:solidFill>
              <a:schemeClr val="tx1"/>
            </a:solidFill>
            <a:prstDash val="solid"/>
            <a:round/>
            <a:headEnd type="none"/>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直線矢印コネクタ 35"/>
          <p:cNvCxnSpPr>
            <a:stCxn id="32" idx="3"/>
            <a:endCxn id="28" idx="0"/>
          </p:cNvCxnSpPr>
          <p:nvPr/>
        </p:nvCxnSpPr>
        <p:spPr bwMode="auto">
          <a:xfrm>
            <a:off x="2970903" y="3843480"/>
            <a:ext cx="937643" cy="33228"/>
          </a:xfrm>
          <a:prstGeom prst="straightConnector1">
            <a:avLst/>
          </a:prstGeom>
          <a:solidFill>
            <a:schemeClr val="accent1"/>
          </a:solidFill>
          <a:ln w="19050" cap="flat" cmpd="sng" algn="ctr">
            <a:solidFill>
              <a:schemeClr val="tx1"/>
            </a:solidFill>
            <a:prstDash val="solid"/>
            <a:round/>
            <a:headEnd type="none"/>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直線矢印コネクタ 40"/>
          <p:cNvCxnSpPr>
            <a:stCxn id="19" idx="1"/>
            <a:endCxn id="28" idx="3"/>
          </p:cNvCxnSpPr>
          <p:nvPr/>
        </p:nvCxnSpPr>
        <p:spPr bwMode="auto">
          <a:xfrm flipH="1" flipV="1">
            <a:off x="5346504" y="3824607"/>
            <a:ext cx="1385736" cy="319483"/>
          </a:xfrm>
          <a:prstGeom prst="straightConnector1">
            <a:avLst/>
          </a:prstGeom>
          <a:solidFill>
            <a:schemeClr val="accent1"/>
          </a:solidFill>
          <a:ln w="19050" cap="flat" cmpd="sng" algn="ctr">
            <a:solidFill>
              <a:schemeClr val="tx1"/>
            </a:solidFill>
            <a:prstDash val="solid"/>
            <a:round/>
            <a:headEnd type="none"/>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直線矢印コネクタ 44"/>
          <p:cNvCxnSpPr>
            <a:stCxn id="22" idx="1"/>
            <a:endCxn id="28" idx="2"/>
          </p:cNvCxnSpPr>
          <p:nvPr/>
        </p:nvCxnSpPr>
        <p:spPr bwMode="auto">
          <a:xfrm flipH="1">
            <a:off x="4933930" y="2699364"/>
            <a:ext cx="1500251" cy="277279"/>
          </a:xfrm>
          <a:prstGeom prst="straightConnector1">
            <a:avLst/>
          </a:prstGeom>
          <a:solidFill>
            <a:schemeClr val="accent1"/>
          </a:solidFill>
          <a:ln w="19050" cap="flat" cmpd="sng" algn="ctr">
            <a:solidFill>
              <a:schemeClr val="tx1"/>
            </a:solidFill>
            <a:prstDash val="solid"/>
            <a:round/>
            <a:headEnd type="none"/>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2" name="テキスト ボックス 51"/>
          <p:cNvSpPr txBox="1"/>
          <p:nvPr/>
        </p:nvSpPr>
        <p:spPr>
          <a:xfrm>
            <a:off x="2874008" y="2208688"/>
            <a:ext cx="761747" cy="338554"/>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FF0000"/>
                </a:solidFill>
                <a:latin typeface="Arial Rounded MT Bold"/>
                <a:ea typeface="ＭＳ Ｐゴシック" charset="0"/>
                <a:cs typeface="ＭＳ Ｐゴシック" charset="0"/>
              </a:rPr>
              <a:t>Pellet</a:t>
            </a:r>
            <a:endParaRPr lang="ja-JP" altLang="en-US" sz="1600" dirty="0">
              <a:solidFill>
                <a:srgbClr val="FF0000"/>
              </a:solidFill>
              <a:latin typeface="Arial Rounded MT Bold"/>
              <a:ea typeface="ＭＳ Ｐゴシック" charset="0"/>
              <a:cs typeface="ＭＳ Ｐゴシック" charset="0"/>
            </a:endParaRPr>
          </a:p>
        </p:txBody>
      </p:sp>
      <p:sp>
        <p:nvSpPr>
          <p:cNvPr id="54" name="角丸四角形 53"/>
          <p:cNvSpPr/>
          <p:nvPr/>
        </p:nvSpPr>
        <p:spPr bwMode="auto">
          <a:xfrm>
            <a:off x="1043608" y="5373216"/>
            <a:ext cx="792088" cy="238363"/>
          </a:xfrm>
          <a:prstGeom prst="roundRect">
            <a:avLst/>
          </a:prstGeom>
          <a:solidFill>
            <a:srgbClr val="008000"/>
          </a:solidFill>
          <a:ln w="9525" cap="flat" cmpd="sng" algn="ctr">
            <a:solidFill>
              <a:schemeClr val="tx1"/>
            </a:solidFill>
            <a:prstDash val="solid"/>
            <a:round/>
            <a:headEnd type="none" w="med" len="med"/>
            <a:tailEnd type="none" w="med" len="med"/>
          </a:ln>
          <a:effectLst/>
          <a:extLst/>
        </p:spPr>
        <p:txBody>
          <a:bodyPr vert="horz" wrap="square" lIns="72000" tIns="0" rIns="72000" bIns="0" numCol="1" rtlCol="0" anchor="t" anchorCtr="0" compatLnSpc="1">
            <a:prstTxWarp prst="textNoShape">
              <a:avLst/>
            </a:prstTxWarp>
            <a:spAutoFit/>
          </a:bodyPr>
          <a:lstStyle/>
          <a:p>
            <a:pPr defTabSz="914400" fontAlgn="base">
              <a:spcBef>
                <a:spcPct val="0"/>
              </a:spcBef>
              <a:spcAft>
                <a:spcPct val="0"/>
              </a:spcAft>
            </a:pPr>
            <a:r>
              <a:rPr kumimoji="0" lang="en-US" altLang="ja-JP" sz="1400" b="1" dirty="0">
                <a:solidFill>
                  <a:srgbClr val="FFFFFF"/>
                </a:solidFill>
                <a:latin typeface="Arial" charset="0"/>
                <a:ea typeface="ＭＳ Ｐゴシック" charset="0"/>
                <a:cs typeface="ＭＳ Ｐゴシック" charset="0"/>
              </a:rPr>
              <a:t>TOSCA</a:t>
            </a:r>
            <a:endParaRPr kumimoji="0" lang="en-US" altLang="ja-JP" sz="1400" dirty="0">
              <a:solidFill>
                <a:srgbClr val="FFFFFF"/>
              </a:solidFill>
              <a:latin typeface="Arial" charset="0"/>
              <a:ea typeface="ＭＳ Ｐゴシック" charset="0"/>
              <a:cs typeface="ＭＳ Ｐゴシック" charset="0"/>
            </a:endParaRPr>
          </a:p>
        </p:txBody>
      </p:sp>
      <p:cxnSp>
        <p:nvCxnSpPr>
          <p:cNvPr id="66" name="直線矢印コネクタ 65"/>
          <p:cNvCxnSpPr>
            <a:stCxn id="34" idx="3"/>
            <a:endCxn id="28" idx="1"/>
          </p:cNvCxnSpPr>
          <p:nvPr/>
        </p:nvCxnSpPr>
        <p:spPr bwMode="auto">
          <a:xfrm>
            <a:off x="2729992" y="2447051"/>
            <a:ext cx="1324102" cy="529592"/>
          </a:xfrm>
          <a:prstGeom prst="straightConnector1">
            <a:avLst/>
          </a:prstGeom>
          <a:solidFill>
            <a:schemeClr val="accent1"/>
          </a:solidFill>
          <a:ln w="19050" cap="flat" cmpd="sng" algn="ctr">
            <a:solidFill>
              <a:schemeClr val="tx1"/>
            </a:solidFill>
            <a:prstDash val="solid"/>
            <a:round/>
            <a:headEnd type="none"/>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直線矢印コネクタ 78"/>
          <p:cNvCxnSpPr>
            <a:stCxn id="54" idx="3"/>
            <a:endCxn id="28" idx="5"/>
          </p:cNvCxnSpPr>
          <p:nvPr/>
        </p:nvCxnSpPr>
        <p:spPr bwMode="auto">
          <a:xfrm flipV="1">
            <a:off x="1835696" y="4763748"/>
            <a:ext cx="2218398" cy="728650"/>
          </a:xfrm>
          <a:prstGeom prst="straightConnector1">
            <a:avLst/>
          </a:prstGeom>
          <a:solidFill>
            <a:schemeClr val="accent1"/>
          </a:solidFill>
          <a:ln w="19050" cap="flat" cmpd="sng" algn="ctr">
            <a:solidFill>
              <a:schemeClr val="tx1"/>
            </a:solidFill>
            <a:prstDash val="solid"/>
            <a:round/>
            <a:headEnd type="none"/>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 name="テキスト ボックス 84"/>
          <p:cNvSpPr txBox="1"/>
          <p:nvPr/>
        </p:nvSpPr>
        <p:spPr>
          <a:xfrm>
            <a:off x="1043608" y="5589240"/>
            <a:ext cx="2702483" cy="584776"/>
          </a:xfrm>
          <a:prstGeom prst="rect">
            <a:avLst/>
          </a:prstGeom>
          <a:noFill/>
        </p:spPr>
        <p:txBody>
          <a:bodyPr wrap="none" rtlCol="0">
            <a:spAutoFit/>
          </a:bodyPr>
          <a:lstStyle/>
          <a:p>
            <a:pPr defTabSz="914400" fontAlgn="base">
              <a:spcBef>
                <a:spcPct val="0"/>
              </a:spcBef>
              <a:spcAft>
                <a:spcPct val="0"/>
              </a:spcAft>
            </a:pPr>
            <a:r>
              <a:rPr lang="en-US" altLang="ja-JP" sz="1600" dirty="0">
                <a:solidFill>
                  <a:srgbClr val="FF0000"/>
                </a:solidFill>
                <a:latin typeface="Arial Rounded MT Bold"/>
                <a:ea typeface="ＭＳ Ｐゴシック" charset="0"/>
                <a:cs typeface="ＭＳ Ｐゴシック" charset="0"/>
              </a:rPr>
              <a:t>coupling with</a:t>
            </a:r>
          </a:p>
          <a:p>
            <a:pPr defTabSz="914400" fontAlgn="base">
              <a:spcBef>
                <a:spcPct val="0"/>
              </a:spcBef>
              <a:spcAft>
                <a:spcPct val="0"/>
              </a:spcAft>
            </a:pPr>
            <a:r>
              <a:rPr lang="en-US" altLang="ja-JP" sz="1600" dirty="0">
                <a:solidFill>
                  <a:srgbClr val="FF0000"/>
                </a:solidFill>
                <a:latin typeface="Arial Rounded MT Bold"/>
                <a:ea typeface="ＭＳ Ｐゴシック" charset="0"/>
                <a:cs typeface="ＭＳ Ｐゴシック" charset="0"/>
              </a:rPr>
              <a:t>coils and conducting wall</a:t>
            </a:r>
            <a:endParaRPr lang="ja-JP" altLang="en-US" sz="1600" dirty="0">
              <a:solidFill>
                <a:srgbClr val="FF0000"/>
              </a:solidFill>
              <a:latin typeface="Arial Rounded MT Bold"/>
              <a:ea typeface="ＭＳ Ｐゴシック" charset="0"/>
              <a:cs typeface="ＭＳ Ｐゴシック" charset="0"/>
            </a:endParaRPr>
          </a:p>
        </p:txBody>
      </p:sp>
    </p:spTree>
    <p:extLst>
      <p:ext uri="{BB962C8B-B14F-4D97-AF65-F5344CB8AC3E}">
        <p14:creationId xmlns:p14="http://schemas.microsoft.com/office/powerpoint/2010/main" val="15005754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kumimoji="1" lang="ja-JP" altLang="en-US"/>
          </a:p>
        </p:txBody>
      </p:sp>
      <p:sp>
        <p:nvSpPr>
          <p:cNvPr id="5" name="コンテンツ プレースホルダー 4"/>
          <p:cNvSpPr>
            <a:spLocks noGrp="1"/>
          </p:cNvSpPr>
          <p:nvPr>
            <p:ph idx="1"/>
          </p:nvPr>
        </p:nvSpPr>
        <p:spPr>
          <a:xfrm>
            <a:off x="1134827" y="2708920"/>
            <a:ext cx="6874346" cy="1083374"/>
          </a:xfrm>
        </p:spPr>
        <p:txBody>
          <a:bodyPr/>
          <a:lstStyle/>
          <a:p>
            <a:r>
              <a:rPr lang="ja-JP" altLang="en-US" dirty="0"/>
              <a:t>トロイダル回転</a:t>
            </a:r>
            <a:r>
              <a:rPr lang="ja-JP" altLang="en-US" dirty="0" smtClean="0"/>
              <a:t>モデリング</a:t>
            </a:r>
            <a:endParaRPr lang="en-US" altLang="ja-JP" dirty="0" smtClean="0"/>
          </a:p>
          <a:p>
            <a:r>
              <a:rPr lang="ja-JP" altLang="en-US" dirty="0" smtClean="0"/>
              <a:t>と</a:t>
            </a:r>
            <a:r>
              <a:rPr lang="ja-JP" altLang="en-US" dirty="0"/>
              <a:t>シミュレーション</a:t>
            </a:r>
            <a:endParaRPr kumimoji="1" lang="ja-JP" altLang="en-US" dirty="0"/>
          </a:p>
        </p:txBody>
      </p:sp>
    </p:spTree>
    <p:extLst>
      <p:ext uri="{BB962C8B-B14F-4D97-AF65-F5344CB8AC3E}">
        <p14:creationId xmlns:p14="http://schemas.microsoft.com/office/powerpoint/2010/main" val="11734498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lstStyle/>
          <a:p>
            <a:r>
              <a:rPr kumimoji="0" lang="en-US" altLang="ja-JP" sz="3100" b="1" dirty="0"/>
              <a:t>TOPICS</a:t>
            </a:r>
            <a:r>
              <a:rPr kumimoji="0" lang="ja-JP" altLang="en-US" sz="3100" b="1" dirty="0"/>
              <a:t>と</a:t>
            </a:r>
            <a:r>
              <a:rPr kumimoji="0" lang="en-US" altLang="ja-JP" sz="3100" b="1" dirty="0"/>
              <a:t>OFMC</a:t>
            </a:r>
            <a:r>
              <a:rPr kumimoji="0" lang="ja-JP" altLang="en-US" sz="3100" b="1" dirty="0"/>
              <a:t>の連携計算</a:t>
            </a:r>
            <a:endParaRPr kumimoji="0" lang="en-US" altLang="ja-JP" sz="3100" b="1" dirty="0"/>
          </a:p>
        </p:txBody>
      </p:sp>
      <p:sp>
        <p:nvSpPr>
          <p:cNvPr id="11" name="角丸四角形 10"/>
          <p:cNvSpPr/>
          <p:nvPr/>
        </p:nvSpPr>
        <p:spPr bwMode="auto">
          <a:xfrm>
            <a:off x="444668" y="3810824"/>
            <a:ext cx="8131460" cy="2810127"/>
          </a:xfrm>
          <a:prstGeom prst="roundRect">
            <a:avLst/>
          </a:prstGeom>
          <a:noFill/>
          <a:ln w="28575" cap="flat" cmpd="sng" algn="ctr">
            <a:solidFill>
              <a:srgbClr val="660066"/>
            </a:solidFill>
            <a:prstDash val="solid"/>
            <a:round/>
            <a:headEnd type="none" w="med" len="med"/>
            <a:tailEnd type="none" w="med" len="med"/>
          </a:ln>
          <a:effectLst/>
        </p:spPr>
        <p:txBody>
          <a:bodyPr vert="horz" wrap="square" lIns="80193" tIns="40096" rIns="80193" bIns="40096" numCol="1" rtlCol="0" anchor="t" anchorCtr="0" compatLnSpc="1">
            <a:prstTxWarp prst="textNoShape">
              <a:avLst/>
            </a:prstTxWarp>
          </a:bodyPr>
          <a:lstStyle/>
          <a:p>
            <a:pPr marL="250603" indent="-250603" defTabSz="801929" eaLnBrk="0" hangingPunct="0">
              <a:spcBef>
                <a:spcPts val="263"/>
              </a:spcBef>
              <a:spcAft>
                <a:spcPts val="175"/>
              </a:spcAft>
              <a:buFont typeface="Arial"/>
              <a:buChar char="•"/>
            </a:pPr>
            <a:r>
              <a:rPr kumimoji="0" lang="en-US" altLang="ja-JP" sz="1600" dirty="0" smtClean="0">
                <a:latin typeface="Arial" pitchFamily="-111" charset="0"/>
                <a:ea typeface="Osaka" pitchFamily="-111" charset="-128"/>
                <a:cs typeface="Osaka" pitchFamily="-111" charset="-128"/>
              </a:rPr>
              <a:t>TOPICS⇒OFMC</a:t>
            </a:r>
            <a:r>
              <a:rPr kumimoji="0" lang="ja-JP" altLang="en-US" sz="1600" dirty="0" smtClean="0">
                <a:latin typeface="Arial" pitchFamily="-111" charset="0"/>
                <a:ea typeface="Osaka" pitchFamily="-111" charset="-128"/>
                <a:cs typeface="Osaka" pitchFamily="-111" charset="-128"/>
              </a:rPr>
              <a:t>：</a:t>
            </a:r>
            <a:r>
              <a:rPr kumimoji="0" lang="ja-JP" altLang="en-US" sz="1600" dirty="0" smtClean="0">
                <a:solidFill>
                  <a:srgbClr val="429717"/>
                </a:solidFill>
                <a:latin typeface="Arial" pitchFamily="-111" charset="0"/>
                <a:ea typeface="Osaka" pitchFamily="-111" charset="-128"/>
                <a:cs typeface="Osaka" pitchFamily="-111" charset="-128"/>
              </a:rPr>
              <a:t>平衡</a:t>
            </a:r>
            <a:r>
              <a:rPr kumimoji="0" lang="ja-JP" altLang="en-US" sz="1600" dirty="0">
                <a:solidFill>
                  <a:srgbClr val="429717"/>
                </a:solidFill>
                <a:latin typeface="Arial" pitchFamily="-111" charset="0"/>
                <a:ea typeface="Osaka" pitchFamily="-111" charset="-128"/>
                <a:cs typeface="Osaka" pitchFamily="-111" charset="-128"/>
              </a:rPr>
              <a:t>、密度、温度、静電ポテンシャル</a:t>
            </a:r>
            <a:r>
              <a:rPr kumimoji="0" lang="ja-JP" altLang="en-US" sz="1600" dirty="0">
                <a:latin typeface="Arial" pitchFamily="-111" charset="0"/>
                <a:ea typeface="Osaka" pitchFamily="-111" charset="-128"/>
                <a:cs typeface="Osaka" pitchFamily="-111" charset="-128"/>
              </a:rPr>
              <a:t>を出力する。</a:t>
            </a:r>
            <a:endParaRPr kumimoji="0" lang="en-US" altLang="ja-JP" sz="1600" dirty="0">
              <a:latin typeface="Arial" pitchFamily="-111" charset="0"/>
              <a:ea typeface="Osaka" pitchFamily="-111" charset="-128"/>
              <a:cs typeface="Osaka" pitchFamily="-111" charset="-128"/>
            </a:endParaRPr>
          </a:p>
          <a:p>
            <a:pPr marL="250603" indent="-250603" defTabSz="801929" eaLnBrk="0" hangingPunct="0">
              <a:spcBef>
                <a:spcPts val="263"/>
              </a:spcBef>
              <a:spcAft>
                <a:spcPts val="175"/>
              </a:spcAft>
              <a:buFont typeface="Arial"/>
              <a:buChar char="•"/>
            </a:pPr>
            <a:r>
              <a:rPr lang="en-US" altLang="ja-JP" sz="1600" dirty="0" smtClean="0">
                <a:latin typeface="Arial" pitchFamily="-111" charset="0"/>
                <a:ea typeface="Osaka" pitchFamily="-111" charset="-128"/>
                <a:cs typeface="Osaka" pitchFamily="-111" charset="-128"/>
              </a:rPr>
              <a:t>OFMC⇒TOPICS</a:t>
            </a:r>
            <a:r>
              <a:rPr lang="ja-JP" altLang="en-US" sz="1600" dirty="0" smtClean="0">
                <a:latin typeface="Arial" pitchFamily="-111" charset="0"/>
                <a:ea typeface="Osaka" pitchFamily="-111" charset="-128"/>
                <a:cs typeface="Osaka" pitchFamily="-111" charset="-128"/>
              </a:rPr>
              <a:t>：</a:t>
            </a:r>
            <a:r>
              <a:rPr lang="en-US" altLang="ja-JP" sz="1600" dirty="0" smtClean="0">
                <a:latin typeface="Arial" pitchFamily="-111" charset="0"/>
                <a:ea typeface="Osaka" pitchFamily="-111" charset="-128"/>
                <a:cs typeface="Osaka" pitchFamily="-111" charset="-128"/>
              </a:rPr>
              <a:t>NB</a:t>
            </a:r>
            <a:r>
              <a:rPr lang="ja-JP" altLang="en-US" sz="1600" dirty="0">
                <a:latin typeface="Arial" pitchFamily="-111" charset="0"/>
                <a:ea typeface="Osaka" pitchFamily="-111" charset="-128"/>
                <a:cs typeface="Osaka" pitchFamily="-111" charset="-128"/>
              </a:rPr>
              <a:t>による</a:t>
            </a:r>
            <a:r>
              <a:rPr lang="ja-JP" altLang="en-US" sz="1600" dirty="0">
                <a:solidFill>
                  <a:srgbClr val="FF0000"/>
                </a:solidFill>
                <a:latin typeface="Arial" pitchFamily="-111" charset="0"/>
                <a:ea typeface="Osaka" pitchFamily="-111" charset="-128"/>
                <a:cs typeface="Osaka" pitchFamily="-111" charset="-128"/>
              </a:rPr>
              <a:t>駆動電流</a:t>
            </a:r>
            <a:r>
              <a:rPr lang="ja-JP" altLang="en-US" sz="1600" dirty="0">
                <a:latin typeface="Arial" pitchFamily="-111" charset="0"/>
                <a:ea typeface="Osaka" pitchFamily="-111" charset="-128"/>
                <a:cs typeface="Osaka" pitchFamily="-111" charset="-128"/>
              </a:rPr>
              <a:t>と、粒子種ごとに</a:t>
            </a:r>
            <a:r>
              <a:rPr lang="ja-JP" altLang="en-US" sz="1600" dirty="0">
                <a:solidFill>
                  <a:srgbClr val="FF0000"/>
                </a:solidFill>
                <a:latin typeface="Arial" pitchFamily="-111" charset="0"/>
                <a:ea typeface="Osaka" pitchFamily="-111" charset="-128"/>
                <a:cs typeface="Osaka" pitchFamily="-111" charset="-128"/>
              </a:rPr>
              <a:t>粒子源、熱源（熱流束も含む）、運動量源（トルク）</a:t>
            </a:r>
            <a:r>
              <a:rPr lang="ja-JP" altLang="en-US" sz="1600" dirty="0">
                <a:latin typeface="Arial" pitchFamily="-111" charset="0"/>
                <a:ea typeface="Osaka" pitchFamily="-111" charset="-128"/>
                <a:cs typeface="Osaka" pitchFamily="-111" charset="-128"/>
              </a:rPr>
              <a:t>が出力される。</a:t>
            </a:r>
            <a:endParaRPr lang="en-US" altLang="ja-JP" sz="1600" dirty="0">
              <a:latin typeface="Arial" pitchFamily="-111" charset="0"/>
              <a:ea typeface="Osaka" pitchFamily="-111" charset="-128"/>
              <a:cs typeface="Osaka" pitchFamily="-111" charset="-128"/>
            </a:endParaRPr>
          </a:p>
          <a:p>
            <a:pPr marL="250603" indent="-250603" defTabSz="801929" eaLnBrk="0" hangingPunct="0">
              <a:spcBef>
                <a:spcPts val="263"/>
              </a:spcBef>
              <a:spcAft>
                <a:spcPts val="175"/>
              </a:spcAft>
              <a:buFont typeface="Arial"/>
              <a:buChar char="•"/>
            </a:pPr>
            <a:r>
              <a:rPr kumimoji="0" lang="en-US" altLang="ja-JP" sz="1600" dirty="0" smtClean="0">
                <a:latin typeface="Arial" pitchFamily="-111" charset="0"/>
                <a:ea typeface="Osaka" pitchFamily="-111" charset="-128"/>
                <a:cs typeface="Osaka" pitchFamily="-111" charset="-128"/>
              </a:rPr>
              <a:t>3D</a:t>
            </a:r>
            <a:r>
              <a:rPr kumimoji="0" lang="ja-JP" altLang="en-US" sz="1600" dirty="0" smtClean="0">
                <a:latin typeface="Arial" pitchFamily="-111" charset="0"/>
                <a:ea typeface="Osaka" pitchFamily="-111" charset="-128"/>
                <a:cs typeface="Osaka" pitchFamily="-111" charset="-128"/>
              </a:rPr>
              <a:t>磁場：</a:t>
            </a:r>
            <a:r>
              <a:rPr kumimoji="0" lang="en-US" altLang="ja-JP" sz="1600" dirty="0" smtClean="0">
                <a:latin typeface="Arial" pitchFamily="-111" charset="0"/>
                <a:ea typeface="Osaka" pitchFamily="-111" charset="-128"/>
                <a:cs typeface="Osaka" pitchFamily="-111" charset="-128"/>
              </a:rPr>
              <a:t>FEMAG</a:t>
            </a:r>
            <a:r>
              <a:rPr kumimoji="0" lang="ja-JP" altLang="en-US" sz="1600" dirty="0" smtClean="0">
                <a:latin typeface="Arial" pitchFamily="-111" charset="0"/>
                <a:ea typeface="Osaka" pitchFamily="-111" charset="-128"/>
                <a:cs typeface="Osaka" pitchFamily="-111" charset="-128"/>
              </a:rPr>
              <a:t>で計算したものを使用することにより対応できる。</a:t>
            </a:r>
            <a:r>
              <a:rPr kumimoji="0" lang="en-US" altLang="ja-JP" sz="1600" dirty="0" smtClean="0">
                <a:latin typeface="Arial" pitchFamily="-111" charset="0"/>
                <a:ea typeface="Osaka" pitchFamily="-111" charset="-128"/>
                <a:cs typeface="Osaka" pitchFamily="-111" charset="-128"/>
              </a:rPr>
              <a:t>JT</a:t>
            </a:r>
            <a:r>
              <a:rPr kumimoji="0" lang="en-US" altLang="ja-JP" sz="1600" dirty="0">
                <a:latin typeface="Arial" pitchFamily="-111" charset="0"/>
                <a:ea typeface="Osaka" pitchFamily="-111" charset="-128"/>
                <a:cs typeface="Osaka" pitchFamily="-111" charset="-128"/>
              </a:rPr>
              <a:t>-60U</a:t>
            </a:r>
            <a:r>
              <a:rPr kumimoji="0" lang="ja-JP" altLang="en-US" sz="1600" dirty="0">
                <a:latin typeface="Arial" pitchFamily="-111" charset="0"/>
                <a:ea typeface="Osaka" pitchFamily="-111" charset="-128"/>
                <a:cs typeface="Osaka" pitchFamily="-111" charset="-128"/>
              </a:rPr>
              <a:t>の円形</a:t>
            </a:r>
            <a:r>
              <a:rPr kumimoji="0" lang="en-US" altLang="ja-JP" sz="1600" dirty="0">
                <a:latin typeface="Arial" pitchFamily="-111" charset="0"/>
                <a:ea typeface="Osaka" pitchFamily="-111" charset="-128"/>
                <a:cs typeface="Osaka" pitchFamily="-111" charset="-128"/>
              </a:rPr>
              <a:t>TF</a:t>
            </a:r>
            <a:r>
              <a:rPr kumimoji="0" lang="ja-JP" altLang="en-US" sz="1600" dirty="0">
                <a:latin typeface="Arial" pitchFamily="-111" charset="0"/>
                <a:ea typeface="Osaka" pitchFamily="-111" charset="-128"/>
                <a:cs typeface="Osaka" pitchFamily="-111" charset="-128"/>
              </a:rPr>
              <a:t>コイルによる</a:t>
            </a:r>
            <a:r>
              <a:rPr kumimoji="0" lang="en-US" altLang="ja-JP" sz="1600" dirty="0">
                <a:latin typeface="Arial" pitchFamily="-111" charset="0"/>
                <a:ea typeface="Osaka" pitchFamily="-111" charset="-128"/>
                <a:cs typeface="Osaka" pitchFamily="-111" charset="-128"/>
              </a:rPr>
              <a:t>TF</a:t>
            </a:r>
            <a:r>
              <a:rPr kumimoji="0" lang="ja-JP" altLang="en-US" sz="1600" dirty="0">
                <a:latin typeface="Arial" pitchFamily="-111" charset="0"/>
                <a:ea typeface="Osaka" pitchFamily="-111" charset="-128"/>
                <a:cs typeface="Osaka" pitchFamily="-111" charset="-128"/>
              </a:rPr>
              <a:t>リップルのみなら解析計算</a:t>
            </a:r>
            <a:r>
              <a:rPr kumimoji="0" lang="ja-JP" altLang="en-US" sz="1600" dirty="0" smtClean="0">
                <a:latin typeface="Arial" pitchFamily="-111" charset="0"/>
                <a:ea typeface="Osaka" pitchFamily="-111" charset="-128"/>
                <a:cs typeface="Osaka" pitchFamily="-111" charset="-128"/>
              </a:rPr>
              <a:t>可能。</a:t>
            </a:r>
            <a:endParaRPr kumimoji="0" lang="en-US" altLang="ja-JP" sz="1600" dirty="0">
              <a:latin typeface="Arial" pitchFamily="-111" charset="0"/>
              <a:ea typeface="Osaka" pitchFamily="-111" charset="-128"/>
              <a:cs typeface="Osaka" pitchFamily="-111" charset="-128"/>
            </a:endParaRPr>
          </a:p>
          <a:p>
            <a:pPr marL="250603" indent="-250603" defTabSz="801929" eaLnBrk="0" hangingPunct="0">
              <a:spcBef>
                <a:spcPts val="263"/>
              </a:spcBef>
              <a:spcAft>
                <a:spcPts val="175"/>
              </a:spcAft>
              <a:buFont typeface="Arial"/>
              <a:buChar char="•"/>
            </a:pPr>
            <a:r>
              <a:rPr lang="en-US" altLang="ja-JP" sz="1600" dirty="0">
                <a:latin typeface="Arial" pitchFamily="-111" charset="0"/>
                <a:ea typeface="Osaka" pitchFamily="-111" charset="-128"/>
                <a:cs typeface="Osaka" pitchFamily="-111" charset="-128"/>
              </a:rPr>
              <a:t>TOPICS</a:t>
            </a:r>
            <a:r>
              <a:rPr lang="ja-JP" altLang="en-US" sz="1600" dirty="0">
                <a:latin typeface="Arial" pitchFamily="-111" charset="0"/>
                <a:ea typeface="Osaka" pitchFamily="-111" charset="-128"/>
                <a:cs typeface="Osaka" pitchFamily="-111" charset="-128"/>
              </a:rPr>
              <a:t>のトロイダル運動量計算では、トルクが入力として用いられる。</a:t>
            </a:r>
            <a:endParaRPr lang="en-US" altLang="ja-JP" sz="1600" dirty="0">
              <a:latin typeface="Arial" pitchFamily="-111" charset="0"/>
              <a:ea typeface="Osaka" pitchFamily="-111" charset="-128"/>
              <a:cs typeface="Osaka" pitchFamily="-111" charset="-128"/>
            </a:endParaRPr>
          </a:p>
          <a:p>
            <a:pPr marL="250603" indent="-250603" defTabSz="801929" eaLnBrk="0" hangingPunct="0">
              <a:spcBef>
                <a:spcPts val="263"/>
              </a:spcBef>
              <a:spcAft>
                <a:spcPts val="175"/>
              </a:spcAft>
              <a:buFont typeface="Arial"/>
              <a:buChar char="•"/>
            </a:pPr>
            <a:r>
              <a:rPr kumimoji="0" lang="en-US" altLang="ja-JP" sz="1600" dirty="0">
                <a:latin typeface="Arial" pitchFamily="-111" charset="0"/>
                <a:ea typeface="Osaka" pitchFamily="-111" charset="-128"/>
                <a:cs typeface="Osaka" pitchFamily="-111" charset="-128"/>
              </a:rPr>
              <a:t>TOPICS</a:t>
            </a:r>
            <a:r>
              <a:rPr kumimoji="0" lang="ja-JP" altLang="en-US" sz="1600" dirty="0">
                <a:latin typeface="Arial" pitchFamily="-111" charset="0"/>
                <a:ea typeface="Osaka" pitchFamily="-111" charset="-128"/>
                <a:cs typeface="Osaka" pitchFamily="-111" charset="-128"/>
              </a:rPr>
              <a:t>の径電場計算では、上記で計算されたトロイダル運動量に加え、</a:t>
            </a:r>
            <a:r>
              <a:rPr kumimoji="0" lang="en-US" altLang="ja-JP" sz="1600" dirty="0">
                <a:latin typeface="Arial" pitchFamily="-111" charset="0"/>
                <a:ea typeface="Osaka" pitchFamily="-111" charset="-128"/>
                <a:cs typeface="Osaka" pitchFamily="-111" charset="-128"/>
              </a:rPr>
              <a:t>OFMC</a:t>
            </a:r>
            <a:r>
              <a:rPr kumimoji="0" lang="ja-JP" altLang="en-US" sz="1600" dirty="0">
                <a:latin typeface="Arial" pitchFamily="-111" charset="0"/>
                <a:ea typeface="Osaka" pitchFamily="-111" charset="-128"/>
                <a:cs typeface="Osaka" pitchFamily="-111" charset="-128"/>
              </a:rPr>
              <a:t>からの熱流束源が場合によっては用いられる。</a:t>
            </a:r>
            <a:endParaRPr kumimoji="0" lang="en-US" altLang="ja-JP" sz="1600" dirty="0">
              <a:latin typeface="Arial" pitchFamily="-111" charset="0"/>
              <a:ea typeface="Osaka" pitchFamily="-111" charset="-128"/>
              <a:cs typeface="Osaka" pitchFamily="-111" charset="-128"/>
            </a:endParaRPr>
          </a:p>
          <a:p>
            <a:pPr marL="250603" indent="-250603" defTabSz="801929" eaLnBrk="0" hangingPunct="0">
              <a:spcBef>
                <a:spcPts val="263"/>
              </a:spcBef>
              <a:spcAft>
                <a:spcPts val="175"/>
              </a:spcAft>
              <a:buFont typeface="Arial"/>
              <a:buChar char="•"/>
            </a:pPr>
            <a:r>
              <a:rPr lang="en-US" altLang="ja-JP" sz="1600" dirty="0">
                <a:solidFill>
                  <a:srgbClr val="0000FF"/>
                </a:solidFill>
                <a:latin typeface="Arial" pitchFamily="-111" charset="0"/>
                <a:ea typeface="Osaka" pitchFamily="-111" charset="-128"/>
                <a:cs typeface="Osaka" pitchFamily="-111" charset="-128"/>
              </a:rPr>
              <a:t>Helios</a:t>
            </a:r>
            <a:r>
              <a:rPr lang="ja-JP" altLang="en-US" sz="1600" dirty="0">
                <a:latin typeface="Arial" pitchFamily="-111" charset="0"/>
                <a:ea typeface="Osaka" pitchFamily="-111" charset="-128"/>
                <a:cs typeface="Osaka" pitchFamily="-111" charset="-128"/>
              </a:rPr>
              <a:t>における典型的計算時間は、</a:t>
            </a:r>
            <a:r>
              <a:rPr lang="en-US" altLang="ja-JP" sz="1600" dirty="0">
                <a:latin typeface="Arial" pitchFamily="-111" charset="0"/>
                <a:ea typeface="Osaka" pitchFamily="-111" charset="-128"/>
                <a:cs typeface="Osaka" pitchFamily="-111" charset="-128"/>
              </a:rPr>
              <a:t>128</a:t>
            </a:r>
            <a:r>
              <a:rPr lang="ja-JP" altLang="en-US" sz="1600" dirty="0">
                <a:latin typeface="Arial" pitchFamily="-111" charset="0"/>
                <a:ea typeface="Osaka" pitchFamily="-111" charset="-128"/>
                <a:cs typeface="Osaka" pitchFamily="-111" charset="-128"/>
              </a:rPr>
              <a:t>並列、テスト粒子</a:t>
            </a:r>
            <a:r>
              <a:rPr lang="en-US" altLang="ja-JP" sz="1600" dirty="0">
                <a:latin typeface="Arial" pitchFamily="-111" charset="0"/>
                <a:ea typeface="Osaka" pitchFamily="-111" charset="-128"/>
                <a:cs typeface="Osaka" pitchFamily="-111" charset="-128"/>
              </a:rPr>
              <a:t>2</a:t>
            </a:r>
            <a:r>
              <a:rPr lang="ja-JP" altLang="en-US" sz="1600" dirty="0">
                <a:latin typeface="Arial" pitchFamily="-111" charset="0"/>
                <a:ea typeface="Osaka" pitchFamily="-111" charset="-128"/>
                <a:cs typeface="Osaka" pitchFamily="-111" charset="-128"/>
              </a:rPr>
              <a:t>万個で</a:t>
            </a:r>
            <a:r>
              <a:rPr lang="en-US" altLang="ja-JP" sz="1600" dirty="0">
                <a:solidFill>
                  <a:srgbClr val="0000FF"/>
                </a:solidFill>
                <a:latin typeface="Arial" pitchFamily="-111" charset="0"/>
                <a:ea typeface="Osaka" pitchFamily="-111" charset="-128"/>
                <a:cs typeface="Osaka" pitchFamily="-111" charset="-128"/>
              </a:rPr>
              <a:t>11</a:t>
            </a:r>
            <a:r>
              <a:rPr lang="ja-JP" altLang="en-US" sz="1600" dirty="0">
                <a:solidFill>
                  <a:srgbClr val="0000FF"/>
                </a:solidFill>
                <a:latin typeface="Arial" pitchFamily="-111" charset="0"/>
                <a:ea typeface="Osaka" pitchFamily="-111" charset="-128"/>
                <a:cs typeface="Osaka" pitchFamily="-111" charset="-128"/>
              </a:rPr>
              <a:t>分</a:t>
            </a:r>
            <a:r>
              <a:rPr lang="ja-JP" altLang="en-US" sz="1600" dirty="0">
                <a:latin typeface="Arial" pitchFamily="-111" charset="0"/>
                <a:ea typeface="Osaka" pitchFamily="-111" charset="-128"/>
                <a:cs typeface="Osaka" pitchFamily="-111" charset="-128"/>
              </a:rPr>
              <a:t>。</a:t>
            </a:r>
            <a:endParaRPr kumimoji="0" lang="ja-JP" altLang="en-US" sz="1600" dirty="0">
              <a:latin typeface="Arial" pitchFamily="-111" charset="0"/>
              <a:ea typeface="Osaka" pitchFamily="-111" charset="-128"/>
              <a:cs typeface="Osaka" pitchFamily="-111" charset="-128"/>
            </a:endParaRPr>
          </a:p>
        </p:txBody>
      </p:sp>
      <p:sp>
        <p:nvSpPr>
          <p:cNvPr id="19" name="角丸四角形 18"/>
          <p:cNvSpPr/>
          <p:nvPr/>
        </p:nvSpPr>
        <p:spPr bwMode="auto">
          <a:xfrm>
            <a:off x="321464" y="3614769"/>
            <a:ext cx="2340875" cy="345782"/>
          </a:xfrm>
          <a:prstGeom prst="roundRect">
            <a:avLst/>
          </a:prstGeom>
          <a:solidFill>
            <a:srgbClr val="9BFF9D"/>
          </a:solidFill>
          <a:ln w="9525" cap="flat" cmpd="sng" algn="ctr">
            <a:solidFill>
              <a:schemeClr val="tx1"/>
            </a:solidFill>
            <a:prstDash val="solid"/>
            <a:round/>
            <a:headEnd type="none" w="med" len="med"/>
            <a:tailEnd type="none" w="med" len="med"/>
          </a:ln>
          <a:effectLst/>
        </p:spPr>
        <p:txBody>
          <a:bodyPr vert="horz" wrap="square" lIns="80193" tIns="40096" rIns="80193" bIns="40096" numCol="1" rtlCol="0" anchor="ctr" anchorCtr="0" compatLnSpc="1">
            <a:prstTxWarp prst="textNoShape">
              <a:avLst/>
            </a:prstTxWarp>
          </a:bodyPr>
          <a:lstStyle/>
          <a:p>
            <a:pPr algn="ctr" defTabSz="801929" eaLnBrk="0" hangingPunct="0"/>
            <a:r>
              <a:rPr kumimoji="0" lang="ja-JP" altLang="en-US" sz="1800" b="1" dirty="0">
                <a:latin typeface="Arial" pitchFamily="-111" charset="0"/>
                <a:ea typeface="Osaka" pitchFamily="-111" charset="-128"/>
                <a:cs typeface="Osaka" pitchFamily="-111" charset="-128"/>
              </a:rPr>
              <a:t>連携計算概要</a:t>
            </a:r>
          </a:p>
        </p:txBody>
      </p:sp>
      <p:sp>
        <p:nvSpPr>
          <p:cNvPr id="3" name="正方形/長方形 2"/>
          <p:cNvSpPr/>
          <p:nvPr/>
        </p:nvSpPr>
        <p:spPr bwMode="auto">
          <a:xfrm>
            <a:off x="752678" y="1409750"/>
            <a:ext cx="2710487" cy="1699147"/>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80193" tIns="40096" rIns="80193" bIns="40096" numCol="1" rtlCol="0" anchor="ctr" anchorCtr="1" compatLnSpc="1">
            <a:prstTxWarp prst="textNoShape">
              <a:avLst/>
            </a:prstTxWarp>
          </a:bodyPr>
          <a:lstStyle/>
          <a:p>
            <a:pPr defTabSz="801929" eaLnBrk="0" hangingPunct="0"/>
            <a:r>
              <a:rPr kumimoji="0" lang="en-US" altLang="ja-JP" b="1" i="0" u="none" strike="noStrike" cap="none" normalizeH="0" baseline="0" dirty="0" smtClean="0">
                <a:ln>
                  <a:noFill/>
                </a:ln>
                <a:solidFill>
                  <a:schemeClr val="bg1"/>
                </a:solidFill>
                <a:effectLst/>
                <a:latin typeface="Arial" pitchFamily="-111" charset="0"/>
                <a:ea typeface="Osaka" pitchFamily="-111" charset="-128"/>
                <a:cs typeface="Osaka" pitchFamily="-111" charset="-128"/>
              </a:rPr>
              <a:t>TOPICS</a:t>
            </a:r>
          </a:p>
          <a:p>
            <a:pPr defTabSz="801929" eaLnBrk="0" hangingPunct="0"/>
            <a:endParaRPr lang="en-US" altLang="ja-JP" sz="2100" b="1" dirty="0">
              <a:solidFill>
                <a:schemeClr val="bg1"/>
              </a:solidFill>
              <a:latin typeface="Arial" pitchFamily="-111" charset="0"/>
              <a:ea typeface="Osaka" pitchFamily="-111" charset="-128"/>
              <a:cs typeface="Osaka" pitchFamily="-111" charset="-128"/>
            </a:endParaRPr>
          </a:p>
          <a:p>
            <a:pPr defTabSz="801929" eaLnBrk="0" hangingPunct="0"/>
            <a:endParaRPr kumimoji="0" lang="ja-JP" altLang="en-US" sz="2100" b="1" dirty="0">
              <a:solidFill>
                <a:schemeClr val="bg1"/>
              </a:solidFill>
              <a:latin typeface="Arial" pitchFamily="-111" charset="0"/>
              <a:ea typeface="Osaka" pitchFamily="-111" charset="-128"/>
              <a:cs typeface="Osaka" pitchFamily="-111" charset="-128"/>
            </a:endParaRPr>
          </a:p>
        </p:txBody>
      </p:sp>
      <p:sp>
        <p:nvSpPr>
          <p:cNvPr id="7" name="角丸四角形 6"/>
          <p:cNvSpPr/>
          <p:nvPr/>
        </p:nvSpPr>
        <p:spPr bwMode="auto">
          <a:xfrm>
            <a:off x="5804039" y="1344398"/>
            <a:ext cx="2895293" cy="176449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80193" tIns="40096" rIns="80193" bIns="40096" numCol="1" rtlCol="0" anchor="ctr" anchorCtr="1" compatLnSpc="1">
            <a:prstTxWarp prst="textNoShape">
              <a:avLst/>
            </a:prstTxWarp>
          </a:bodyPr>
          <a:lstStyle/>
          <a:p>
            <a:pPr defTabSz="801929" eaLnBrk="0" hangingPunct="0"/>
            <a:r>
              <a:rPr kumimoji="0" lang="en-US" altLang="ja-JP" b="1" i="0" u="none" strike="noStrike" cap="none" normalizeH="0" baseline="0" dirty="0" smtClean="0">
                <a:ln>
                  <a:noFill/>
                </a:ln>
                <a:solidFill>
                  <a:schemeClr val="tx1"/>
                </a:solidFill>
                <a:effectLst/>
                <a:latin typeface="Arial" pitchFamily="-111" charset="0"/>
                <a:ea typeface="Osaka" pitchFamily="-111" charset="-128"/>
                <a:cs typeface="Osaka" pitchFamily="-111" charset="-128"/>
              </a:rPr>
              <a:t>OFMC</a:t>
            </a:r>
            <a:endParaRPr kumimoji="0" lang="ja-JP" altLang="en-US" b="1" i="0" u="none" strike="noStrike" cap="none" normalizeH="0" baseline="0" dirty="0">
              <a:ln>
                <a:noFill/>
              </a:ln>
              <a:solidFill>
                <a:schemeClr val="tx1"/>
              </a:solidFill>
              <a:effectLst/>
              <a:latin typeface="Arial" pitchFamily="-111" charset="0"/>
              <a:ea typeface="Osaka" pitchFamily="-111" charset="-128"/>
              <a:cs typeface="Osaka" pitchFamily="-111" charset="-128"/>
            </a:endParaRPr>
          </a:p>
        </p:txBody>
      </p:sp>
      <p:cxnSp>
        <p:nvCxnSpPr>
          <p:cNvPr id="9" name="直線矢印コネクタ 8"/>
          <p:cNvCxnSpPr/>
          <p:nvPr/>
        </p:nvCxnSpPr>
        <p:spPr bwMode="auto">
          <a:xfrm>
            <a:off x="3524766" y="1997916"/>
            <a:ext cx="2156069"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7" name="直線矢印コネクタ 26"/>
          <p:cNvCxnSpPr/>
          <p:nvPr/>
        </p:nvCxnSpPr>
        <p:spPr bwMode="auto">
          <a:xfrm rot="10800000">
            <a:off x="3524766" y="2390026"/>
            <a:ext cx="2156069"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0" name="テキスト ボックス 9"/>
          <p:cNvSpPr txBox="1"/>
          <p:nvPr/>
        </p:nvSpPr>
        <p:spPr>
          <a:xfrm>
            <a:off x="3771175" y="1513575"/>
            <a:ext cx="1558905" cy="418990"/>
          </a:xfrm>
          <a:prstGeom prst="rect">
            <a:avLst/>
          </a:prstGeom>
          <a:noFill/>
        </p:spPr>
        <p:txBody>
          <a:bodyPr wrap="none" lIns="80193" tIns="40096" rIns="80193" bIns="40096" rtlCol="0">
            <a:spAutoFit/>
          </a:bodyPr>
          <a:lstStyle/>
          <a:p>
            <a:r>
              <a:rPr lang="en-US" altLang="ja-JP" sz="2100" i="1" dirty="0">
                <a:latin typeface="CMU Serif Roman"/>
                <a:cs typeface="CMU Serif Roman"/>
              </a:rPr>
              <a:t>n</a:t>
            </a:r>
            <a:r>
              <a:rPr lang="en-US" altLang="ja-JP" sz="2100" baseline="-25000" dirty="0">
                <a:latin typeface="CMU Serif Roman"/>
                <a:cs typeface="CMU Serif Roman"/>
              </a:rPr>
              <a:t>e</a:t>
            </a:r>
            <a:r>
              <a:rPr lang="en-US" altLang="ja-JP" sz="2100" dirty="0">
                <a:latin typeface="CMU Serif Roman"/>
                <a:cs typeface="CMU Serif Roman"/>
              </a:rPr>
              <a:t>, </a:t>
            </a:r>
            <a:r>
              <a:rPr lang="en-US" altLang="ja-JP" sz="2100" i="1" dirty="0" err="1">
                <a:latin typeface="CMU Serif Roman"/>
                <a:cs typeface="CMU Serif Roman"/>
              </a:rPr>
              <a:t>T</a:t>
            </a:r>
            <a:r>
              <a:rPr lang="en-US" altLang="ja-JP" sz="2100" baseline="-25000" dirty="0" err="1">
                <a:latin typeface="CMU Serif Roman"/>
                <a:cs typeface="CMU Serif Roman"/>
              </a:rPr>
              <a:t>e</a:t>
            </a:r>
            <a:r>
              <a:rPr lang="en-US" altLang="ja-JP" sz="2100" dirty="0">
                <a:latin typeface="CMU Serif Roman"/>
                <a:cs typeface="CMU Serif Roman"/>
              </a:rPr>
              <a:t>, </a:t>
            </a:r>
            <a:r>
              <a:rPr lang="en-US" altLang="ja-JP" sz="2100" i="1" dirty="0">
                <a:latin typeface="CMU Serif Roman"/>
                <a:cs typeface="CMU Serif Roman"/>
              </a:rPr>
              <a:t>T</a:t>
            </a:r>
            <a:r>
              <a:rPr lang="en-US" altLang="ja-JP" sz="2100" baseline="-25000" dirty="0">
                <a:latin typeface="CMU Serif Roman"/>
                <a:cs typeface="CMU Serif Roman"/>
              </a:rPr>
              <a:t>i</a:t>
            </a:r>
            <a:r>
              <a:rPr lang="en-US" altLang="ja-JP" sz="2100" dirty="0">
                <a:latin typeface="CMU Serif Roman"/>
                <a:cs typeface="CMU Serif Roman"/>
              </a:rPr>
              <a:t>, </a:t>
            </a:r>
            <a:r>
              <a:rPr lang="en-US" altLang="ja-JP" sz="2100" dirty="0" err="1">
                <a:latin typeface="CMU Serif Roman"/>
                <a:cs typeface="CMU Serif Roman"/>
              </a:rPr>
              <a:t>Φ</a:t>
            </a:r>
            <a:endParaRPr lang="ja-JP" altLang="en-US" sz="2100" dirty="0">
              <a:latin typeface="CMU Serif Roman"/>
              <a:cs typeface="CMU Serif Roman"/>
            </a:endParaRPr>
          </a:p>
        </p:txBody>
      </p:sp>
      <p:sp>
        <p:nvSpPr>
          <p:cNvPr id="28" name="テキスト ボックス 27"/>
          <p:cNvSpPr txBox="1"/>
          <p:nvPr/>
        </p:nvSpPr>
        <p:spPr>
          <a:xfrm>
            <a:off x="3647971" y="2390028"/>
            <a:ext cx="1847482" cy="418990"/>
          </a:xfrm>
          <a:prstGeom prst="rect">
            <a:avLst/>
          </a:prstGeom>
          <a:noFill/>
        </p:spPr>
        <p:txBody>
          <a:bodyPr wrap="none" lIns="80193" tIns="40096" rIns="80193" bIns="40096" rtlCol="0">
            <a:spAutoFit/>
          </a:bodyPr>
          <a:lstStyle/>
          <a:p>
            <a:r>
              <a:rPr lang="en-US" altLang="ja-JP" sz="2100" i="1" dirty="0">
                <a:latin typeface="CMU Serif Roman"/>
                <a:cs typeface="CMU Serif Roman"/>
              </a:rPr>
              <a:t>S, Q, </a:t>
            </a:r>
            <a:r>
              <a:rPr lang="en-US" altLang="ja-JP" sz="2100" i="1" dirty="0" err="1">
                <a:latin typeface="CMU Serif Roman"/>
                <a:cs typeface="CMU Serif Roman"/>
              </a:rPr>
              <a:t>j</a:t>
            </a:r>
            <a:r>
              <a:rPr lang="en-US" altLang="ja-JP" sz="2100" baseline="-25000" dirty="0" err="1">
                <a:latin typeface="CMU Serif Roman"/>
                <a:cs typeface="CMU Serif Roman"/>
              </a:rPr>
              <a:t>NBCD</a:t>
            </a:r>
            <a:r>
              <a:rPr lang="en-US" altLang="ja-JP" sz="2100" i="1" dirty="0">
                <a:latin typeface="CMU Serif Roman"/>
                <a:cs typeface="CMU Serif Roman"/>
              </a:rPr>
              <a:t>, T</a:t>
            </a:r>
            <a:endParaRPr lang="ja-JP" altLang="en-US" sz="2100" dirty="0">
              <a:latin typeface="CMU Serif Roman"/>
              <a:cs typeface="CMU Serif Roman"/>
            </a:endParaRPr>
          </a:p>
        </p:txBody>
      </p:sp>
      <p:sp>
        <p:nvSpPr>
          <p:cNvPr id="25" name="角丸四角形 24"/>
          <p:cNvSpPr/>
          <p:nvPr/>
        </p:nvSpPr>
        <p:spPr bwMode="auto">
          <a:xfrm>
            <a:off x="6543263" y="1409750"/>
            <a:ext cx="2045937" cy="345782"/>
          </a:xfrm>
          <a:prstGeom prst="round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80193" tIns="40096" rIns="80193" bIns="40096" numCol="1" rtlCol="0" anchor="ctr" anchorCtr="0" compatLnSpc="1">
            <a:prstTxWarp prst="textNoShape">
              <a:avLst/>
            </a:prstTxWarp>
          </a:bodyPr>
          <a:lstStyle/>
          <a:p>
            <a:pPr algn="ctr" defTabSz="801929" eaLnBrk="0" hangingPunct="0"/>
            <a:r>
              <a:rPr kumimoji="0" lang="en-US" altLang="ja-JP" sz="1800" b="1" dirty="0">
                <a:latin typeface="Arial" pitchFamily="-111" charset="0"/>
                <a:ea typeface="Osaka" pitchFamily="-111" charset="-128"/>
                <a:cs typeface="Osaka" pitchFamily="-111" charset="-128"/>
              </a:rPr>
              <a:t>FEMAG: 3D </a:t>
            </a:r>
            <a:r>
              <a:rPr kumimoji="0" lang="en-US" altLang="ja-JP" sz="1800" b="1" i="1" dirty="0">
                <a:latin typeface="CMU Serif Roman"/>
                <a:ea typeface="Osaka" pitchFamily="-111" charset="-128"/>
                <a:cs typeface="CMU Serif Roman"/>
              </a:rPr>
              <a:t>B</a:t>
            </a:r>
            <a:r>
              <a:rPr kumimoji="0" lang="en-US" altLang="ja-JP" sz="1800" b="1" dirty="0">
                <a:latin typeface="Arial" pitchFamily="-111" charset="0"/>
                <a:ea typeface="Osaka" pitchFamily="-111" charset="-128"/>
                <a:cs typeface="Osaka" pitchFamily="-111" charset="-128"/>
              </a:rPr>
              <a:t> </a:t>
            </a:r>
            <a:r>
              <a:rPr kumimoji="0" lang="en-US" altLang="ja-JP" sz="1800" b="1" dirty="0" err="1">
                <a:latin typeface="Arial" pitchFamily="-111" charset="0"/>
                <a:ea typeface="Osaka" pitchFamily="-111" charset="-128"/>
                <a:cs typeface="Osaka" pitchFamily="-111" charset="-128"/>
              </a:rPr>
              <a:t>fld</a:t>
            </a:r>
            <a:endParaRPr kumimoji="0" lang="ja-JP" altLang="en-US" sz="1800" b="1" baseline="-25000" dirty="0">
              <a:latin typeface="Arial" pitchFamily="-111" charset="0"/>
              <a:ea typeface="Osaka" pitchFamily="-111" charset="-128"/>
              <a:cs typeface="Osaka" pitchFamily="-111" charset="-128"/>
            </a:endParaRPr>
          </a:p>
        </p:txBody>
      </p:sp>
      <p:sp>
        <p:nvSpPr>
          <p:cNvPr id="13" name="台形 12"/>
          <p:cNvSpPr/>
          <p:nvPr/>
        </p:nvSpPr>
        <p:spPr bwMode="auto">
          <a:xfrm>
            <a:off x="814280" y="2520731"/>
            <a:ext cx="1293641" cy="980277"/>
          </a:xfrm>
          <a:prstGeom prst="trapezoid">
            <a:avLst/>
          </a:prstGeom>
          <a:solidFill>
            <a:srgbClr val="99FFFF"/>
          </a:solidFill>
          <a:ln w="9525" cap="flat" cmpd="sng" algn="ctr">
            <a:solidFill>
              <a:schemeClr val="tx1"/>
            </a:solidFill>
            <a:prstDash val="solid"/>
            <a:round/>
            <a:headEnd type="none" w="med" len="med"/>
            <a:tailEnd type="none" w="med" len="med"/>
          </a:ln>
          <a:effectLst/>
        </p:spPr>
        <p:txBody>
          <a:bodyPr vert="horz" wrap="square" lIns="80193" tIns="40096" rIns="80193" bIns="40096" numCol="1" rtlCol="0" anchor="t" anchorCtr="0" compatLnSpc="1">
            <a:prstTxWarp prst="textNoShape">
              <a:avLst/>
            </a:prstTxWarp>
          </a:bodyPr>
          <a:lstStyle/>
          <a:p>
            <a:pPr algn="ctr" defTabSz="801929" eaLnBrk="0" hangingPunct="0"/>
            <a:r>
              <a:rPr kumimoji="0" lang="en-US" altLang="ja-JP" sz="1200" i="1" dirty="0" err="1" smtClean="0">
                <a:latin typeface="+mn-ea"/>
                <a:ea typeface="+mn-ea"/>
                <a:cs typeface="CMU Serif Roman"/>
              </a:rPr>
              <a:t>E</a:t>
            </a:r>
            <a:r>
              <a:rPr kumimoji="0" lang="en-US" altLang="ja-JP" sz="1200" i="1" baseline="-25000" dirty="0" err="1" smtClean="0">
                <a:latin typeface="+mn-ea"/>
                <a:ea typeface="+mn-ea"/>
                <a:cs typeface="CMU Serif Roman"/>
              </a:rPr>
              <a:t>r</a:t>
            </a:r>
            <a:endParaRPr kumimoji="0" lang="en-US" altLang="ja-JP" sz="1200" i="1" baseline="-25000" dirty="0" smtClean="0">
              <a:latin typeface="+mn-ea"/>
              <a:ea typeface="+mn-ea"/>
              <a:cs typeface="CMU Serif Roman"/>
            </a:endParaRPr>
          </a:p>
          <a:p>
            <a:pPr algn="ctr" defTabSz="801929" eaLnBrk="0" hangingPunct="0"/>
            <a:r>
              <a:rPr kumimoji="0" lang="ja-JP" altLang="en-US" sz="1200" dirty="0" smtClean="0">
                <a:latin typeface="+mn-ea"/>
                <a:ea typeface="+mn-ea"/>
                <a:cs typeface="Osaka" pitchFamily="-111" charset="-128"/>
              </a:rPr>
              <a:t>計算</a:t>
            </a:r>
            <a:endParaRPr kumimoji="0" lang="en-US" altLang="ja-JP" sz="1200" dirty="0" smtClean="0">
              <a:latin typeface="+mn-ea"/>
              <a:ea typeface="+mn-ea"/>
              <a:cs typeface="Osaka" pitchFamily="-111" charset="-128"/>
            </a:endParaRPr>
          </a:p>
          <a:p>
            <a:pPr algn="ctr" defTabSz="801929" eaLnBrk="0" hangingPunct="0"/>
            <a:r>
              <a:rPr kumimoji="0" lang="ja-JP" altLang="en-US" sz="1200" dirty="0" smtClean="0">
                <a:latin typeface="+mn-ea"/>
                <a:ea typeface="+mn-ea"/>
                <a:cs typeface="Osaka" pitchFamily="-111" charset="-128"/>
              </a:rPr>
              <a:t>ルーチン</a:t>
            </a:r>
            <a:endParaRPr kumimoji="0" lang="ja-JP" altLang="en-US" sz="1200" dirty="0">
              <a:latin typeface="+mn-ea"/>
              <a:ea typeface="+mn-ea"/>
              <a:cs typeface="Osaka" pitchFamily="-111" charset="-128"/>
            </a:endParaRPr>
          </a:p>
        </p:txBody>
      </p:sp>
      <p:sp>
        <p:nvSpPr>
          <p:cNvPr id="29" name="台形 28"/>
          <p:cNvSpPr/>
          <p:nvPr/>
        </p:nvSpPr>
        <p:spPr bwMode="auto">
          <a:xfrm flipV="1">
            <a:off x="2107921" y="2520731"/>
            <a:ext cx="1293641" cy="980277"/>
          </a:xfrm>
          <a:prstGeom prst="trapezoid">
            <a:avLst/>
          </a:prstGeom>
          <a:solidFill>
            <a:srgbClr val="99FFFF"/>
          </a:solidFill>
          <a:ln w="9525" cap="flat" cmpd="sng" algn="ctr">
            <a:solidFill>
              <a:schemeClr val="tx1"/>
            </a:solidFill>
            <a:prstDash val="solid"/>
            <a:round/>
            <a:headEnd type="none" w="med" len="med"/>
            <a:tailEnd type="none" w="med" len="med"/>
          </a:ln>
          <a:effectLst/>
        </p:spPr>
        <p:txBody>
          <a:bodyPr vert="horz" wrap="square" lIns="80193" tIns="40096" rIns="80193" bIns="40096" numCol="1" rtlCol="0" anchor="t" anchorCtr="0" compatLnSpc="1">
            <a:prstTxWarp prst="textNoShape">
              <a:avLst/>
            </a:prstTxWarp>
          </a:bodyPr>
          <a:lstStyle/>
          <a:p>
            <a:pPr defTabSz="801929" eaLnBrk="0" hangingPunct="0"/>
            <a:endParaRPr kumimoji="0" lang="ja-JP" altLang="en-US" sz="2100" dirty="0">
              <a:latin typeface="Arial" pitchFamily="-111" charset="0"/>
              <a:ea typeface="Osaka" pitchFamily="-111" charset="-128"/>
              <a:cs typeface="Osaka" pitchFamily="-111" charset="-128"/>
            </a:endParaRPr>
          </a:p>
        </p:txBody>
      </p:sp>
      <p:sp>
        <p:nvSpPr>
          <p:cNvPr id="14" name="テキスト ボックス 13"/>
          <p:cNvSpPr txBox="1"/>
          <p:nvPr/>
        </p:nvSpPr>
        <p:spPr>
          <a:xfrm>
            <a:off x="2236193" y="2634568"/>
            <a:ext cx="1044405" cy="634973"/>
          </a:xfrm>
          <a:prstGeom prst="rect">
            <a:avLst/>
          </a:prstGeom>
          <a:noFill/>
        </p:spPr>
        <p:txBody>
          <a:bodyPr wrap="none" lIns="80193" tIns="40096" rIns="80193" bIns="40096" rtlCol="0">
            <a:spAutoFit/>
          </a:bodyPr>
          <a:lstStyle/>
          <a:p>
            <a:pPr algn="ctr"/>
            <a:r>
              <a:rPr lang="ja-JP" altLang="en-US" sz="1200" dirty="0"/>
              <a:t>トロイダル</a:t>
            </a:r>
            <a:endParaRPr lang="en-US" altLang="ja-JP" sz="1200" dirty="0"/>
          </a:p>
          <a:p>
            <a:pPr algn="ctr"/>
            <a:r>
              <a:rPr lang="ja-JP" altLang="en-US" sz="1200" dirty="0"/>
              <a:t>運動量</a:t>
            </a:r>
            <a:endParaRPr lang="en-US" altLang="ja-JP" sz="1200" dirty="0"/>
          </a:p>
          <a:p>
            <a:pPr algn="ctr"/>
            <a:r>
              <a:rPr lang="ja-JP" altLang="en-US" sz="1200" dirty="0"/>
              <a:t>計算ルーチン</a:t>
            </a:r>
          </a:p>
        </p:txBody>
      </p:sp>
      <p:sp>
        <p:nvSpPr>
          <p:cNvPr id="16" name="テキスト ボックス 15"/>
          <p:cNvSpPr txBox="1"/>
          <p:nvPr/>
        </p:nvSpPr>
        <p:spPr>
          <a:xfrm>
            <a:off x="1430299" y="2324675"/>
            <a:ext cx="1461687" cy="327196"/>
          </a:xfrm>
          <a:prstGeom prst="rect">
            <a:avLst/>
          </a:prstGeom>
          <a:noFill/>
        </p:spPr>
        <p:txBody>
          <a:bodyPr wrap="none" lIns="80193" tIns="40096" rIns="80193" bIns="40096" rtlCol="0">
            <a:spAutoFit/>
          </a:bodyPr>
          <a:lstStyle/>
          <a:p>
            <a:r>
              <a:rPr lang="en-US" altLang="ja-JP"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newly added!</a:t>
            </a:r>
            <a:endParaRPr lang="ja-JP" altLang="en-US"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円柱 1"/>
          <p:cNvSpPr/>
          <p:nvPr/>
        </p:nvSpPr>
        <p:spPr bwMode="auto">
          <a:xfrm>
            <a:off x="6084168" y="2924944"/>
            <a:ext cx="2304256" cy="504056"/>
          </a:xfrm>
          <a:prstGeom prst="can">
            <a:avLst/>
          </a:prstGeom>
          <a:solidFill>
            <a:srgbClr val="00FF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200" dirty="0" smtClean="0">
                <a:solidFill>
                  <a:srgbClr val="000000"/>
                </a:solidFill>
                <a:latin typeface="+mn-ea"/>
                <a:ea typeface="+mn-ea"/>
              </a:rPr>
              <a:t>機構の大型計算機や</a:t>
            </a:r>
            <a:r>
              <a:rPr kumimoji="0" lang="en-US" altLang="ja-JP" sz="1200" dirty="0" smtClean="0">
                <a:solidFill>
                  <a:srgbClr val="000000"/>
                </a:solidFill>
                <a:latin typeface="+mn-ea"/>
                <a:ea typeface="+mn-ea"/>
              </a:rPr>
              <a:t>Helios</a:t>
            </a:r>
            <a:r>
              <a:rPr kumimoji="0" lang="ja-JP" altLang="en-US" sz="1200" dirty="0" smtClean="0">
                <a:solidFill>
                  <a:srgbClr val="000000"/>
                </a:solidFill>
                <a:latin typeface="+mn-ea"/>
                <a:ea typeface="+mn-ea"/>
              </a:rPr>
              <a:t>上</a:t>
            </a:r>
            <a:endParaRPr kumimoji="0" lang="ja-JP" altLang="en-US" sz="1200" b="0" i="0" u="none" strike="noStrike" cap="none" normalizeH="0" baseline="0" dirty="0">
              <a:ln>
                <a:noFill/>
              </a:ln>
              <a:solidFill>
                <a:srgbClr val="000000"/>
              </a:solidFill>
              <a:effectLst/>
              <a:latin typeface="+mn-ea"/>
              <a:ea typeface="+mn-ea"/>
            </a:endParaRPr>
          </a:p>
        </p:txBody>
      </p:sp>
    </p:spTree>
    <p:extLst>
      <p:ext uri="{BB962C8B-B14F-4D97-AF65-F5344CB8AC3E}">
        <p14:creationId xmlns:p14="http://schemas.microsoft.com/office/powerpoint/2010/main" val="32434371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内容</a:t>
            </a:r>
            <a:endParaRPr kumimoji="1" lang="ja-JP" altLang="en-US" dirty="0"/>
          </a:p>
        </p:txBody>
      </p:sp>
      <p:sp>
        <p:nvSpPr>
          <p:cNvPr id="3" name="コンテンツ プレースホルダー 2"/>
          <p:cNvSpPr>
            <a:spLocks noGrp="1"/>
          </p:cNvSpPr>
          <p:nvPr>
            <p:ph idx="1"/>
          </p:nvPr>
        </p:nvSpPr>
        <p:spPr>
          <a:xfrm>
            <a:off x="361950" y="1340768"/>
            <a:ext cx="8420100" cy="4001095"/>
          </a:xfrm>
        </p:spPr>
        <p:txBody>
          <a:bodyPr/>
          <a:lstStyle/>
          <a:p>
            <a:r>
              <a:rPr kumimoji="1" lang="ja-JP" altLang="en-US" dirty="0" smtClean="0"/>
              <a:t>イントロ</a:t>
            </a:r>
            <a:endParaRPr kumimoji="1" lang="en-US" altLang="ja-JP" dirty="0" smtClean="0"/>
          </a:p>
          <a:p>
            <a:pPr lvl="1"/>
            <a:r>
              <a:rPr lang="ja-JP" altLang="en-US" dirty="0" smtClean="0"/>
              <a:t>モデリング・シミュレーションの目的</a:t>
            </a:r>
            <a:endParaRPr lang="en-US" altLang="ja-JP" dirty="0" smtClean="0"/>
          </a:p>
          <a:p>
            <a:pPr lvl="1"/>
            <a:r>
              <a:rPr lang="ja-JP" altLang="en-US" dirty="0" smtClean="0"/>
              <a:t>核融合研究開発でモデリング</a:t>
            </a:r>
            <a:r>
              <a:rPr lang="ja-JP" altLang="en-US" dirty="0"/>
              <a:t>・</a:t>
            </a:r>
            <a:r>
              <a:rPr lang="ja-JP" altLang="en-US" dirty="0" smtClean="0"/>
              <a:t>シミュレーションに期待されるもの</a:t>
            </a:r>
            <a:endParaRPr lang="en-US" altLang="ja-JP" dirty="0"/>
          </a:p>
          <a:p>
            <a:r>
              <a:rPr lang="ja-JP" altLang="en-US" dirty="0" smtClean="0"/>
              <a:t>原子力機構におけるモデリング・シミュレーション</a:t>
            </a:r>
            <a:endParaRPr lang="en-US" altLang="ja-JP" dirty="0" smtClean="0"/>
          </a:p>
          <a:p>
            <a:pPr lvl="1"/>
            <a:r>
              <a:rPr lang="ja-JP" altLang="en-US" dirty="0" smtClean="0"/>
              <a:t>コード群と統合化</a:t>
            </a:r>
            <a:endParaRPr kumimoji="1" lang="en-US" altLang="ja-JP" dirty="0" smtClean="0"/>
          </a:p>
          <a:p>
            <a:pPr lvl="1"/>
            <a:r>
              <a:rPr kumimoji="1" lang="ja-JP" altLang="en-US" dirty="0" smtClean="0"/>
              <a:t>統合シミュレーションの現状</a:t>
            </a:r>
            <a:endParaRPr kumimoji="1" lang="en-US" altLang="ja-JP" dirty="0" smtClean="0"/>
          </a:p>
          <a:p>
            <a:pPr lvl="2"/>
            <a:r>
              <a:rPr kumimoji="1" lang="ja-JP" altLang="en-US" dirty="0" smtClean="0"/>
              <a:t>トロイダル回転モデリングとシミュレーション</a:t>
            </a:r>
            <a:endParaRPr kumimoji="1" lang="en-US" altLang="ja-JP" dirty="0" smtClean="0"/>
          </a:p>
          <a:p>
            <a:pPr lvl="2"/>
            <a:r>
              <a:rPr lang="ja-JP" altLang="en-US" dirty="0" smtClean="0"/>
              <a:t>ペレットによる</a:t>
            </a:r>
            <a:r>
              <a:rPr lang="en-US" altLang="ja-JP" dirty="0" smtClean="0"/>
              <a:t>ELM</a:t>
            </a:r>
            <a:r>
              <a:rPr lang="ja-JP" altLang="en-US" dirty="0" smtClean="0"/>
              <a:t>制御モデリングとシミュレーション</a:t>
            </a:r>
            <a:endParaRPr lang="en-US" altLang="ja-JP" dirty="0" smtClean="0"/>
          </a:p>
          <a:p>
            <a:pPr lvl="2"/>
            <a:r>
              <a:rPr kumimoji="1" lang="ja-JP" altLang="en-US" dirty="0" smtClean="0"/>
              <a:t>ダイバータ統合コードにおけるダイバータ室からの吹き出しモデル</a:t>
            </a:r>
            <a:endParaRPr kumimoji="1" lang="en-US" altLang="ja-JP" dirty="0" smtClean="0"/>
          </a:p>
          <a:p>
            <a:r>
              <a:rPr lang="ja-JP" altLang="en-US" dirty="0" smtClean="0"/>
              <a:t>ベンチマーク</a:t>
            </a:r>
            <a:endParaRPr lang="en-US" altLang="ja-JP" dirty="0"/>
          </a:p>
          <a:p>
            <a:r>
              <a:rPr kumimoji="1" lang="ja-JP" altLang="en-US" dirty="0" smtClean="0"/>
              <a:t>まとめ</a:t>
            </a:r>
            <a:endParaRPr kumimoji="1" lang="ja-JP" altLang="en-US" dirty="0"/>
          </a:p>
        </p:txBody>
      </p:sp>
    </p:spTree>
    <p:extLst>
      <p:ext uri="{BB962C8B-B14F-4D97-AF65-F5344CB8AC3E}">
        <p14:creationId xmlns:p14="http://schemas.microsoft.com/office/powerpoint/2010/main" val="18531377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83568" y="25536"/>
            <a:ext cx="7456932" cy="2490978"/>
          </a:xfrm>
          <a:prstGeom prst="rect">
            <a:avLst/>
          </a:prstGeom>
        </p:spPr>
      </p:pic>
      <p:pic>
        <p:nvPicPr>
          <p:cNvPr id="4" name="図 3"/>
          <p:cNvPicPr>
            <a:picLocks noChangeAspect="1"/>
          </p:cNvPicPr>
          <p:nvPr/>
        </p:nvPicPr>
        <p:blipFill>
          <a:blip r:embed="rId3"/>
          <a:stretch>
            <a:fillRect/>
          </a:stretch>
        </p:blipFill>
        <p:spPr>
          <a:xfrm>
            <a:off x="683568" y="2492896"/>
            <a:ext cx="7408926" cy="4149852"/>
          </a:xfrm>
          <a:prstGeom prst="rect">
            <a:avLst/>
          </a:prstGeom>
        </p:spPr>
      </p:pic>
    </p:spTree>
    <p:extLst>
      <p:ext uri="{BB962C8B-B14F-4D97-AF65-F5344CB8AC3E}">
        <p14:creationId xmlns:p14="http://schemas.microsoft.com/office/powerpoint/2010/main" val="29095866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0327"/>
            <a:ext cx="7772400" cy="984885"/>
          </a:xfrm>
        </p:spPr>
        <p:txBody>
          <a:bodyPr/>
          <a:lstStyle/>
          <a:p>
            <a:r>
              <a:rPr kumimoji="1" lang="en-US" altLang="ja-JP" dirty="0" smtClean="0"/>
              <a:t>JT-60SA</a:t>
            </a:r>
            <a:r>
              <a:rPr kumimoji="1" lang="ja-JP" altLang="en-US" dirty="0" smtClean="0"/>
              <a:t>におけるトロイダル回転分布の予測例</a:t>
            </a:r>
            <a:endParaRPr kumimoji="1" lang="ja-JP" altLang="en-US" dirty="0"/>
          </a:p>
        </p:txBody>
      </p:sp>
      <p:sp>
        <p:nvSpPr>
          <p:cNvPr id="3" name="コンテンツ プレースホルダー 2"/>
          <p:cNvSpPr>
            <a:spLocks noGrp="1"/>
          </p:cNvSpPr>
          <p:nvPr>
            <p:ph idx="1"/>
          </p:nvPr>
        </p:nvSpPr>
        <p:spPr>
          <a:xfrm>
            <a:off x="251520" y="1196752"/>
            <a:ext cx="8601075" cy="1218795"/>
          </a:xfrm>
        </p:spPr>
        <p:txBody>
          <a:bodyPr/>
          <a:lstStyle/>
          <a:p>
            <a:r>
              <a:rPr lang="en-US" altLang="ja-JP" sz="1800" dirty="0" smtClean="0"/>
              <a:t>Ip=2.3MA</a:t>
            </a:r>
            <a:r>
              <a:rPr lang="ja-JP" altLang="en-US" sz="1800" dirty="0" smtClean="0"/>
              <a:t>高ベータ定常放電</a:t>
            </a:r>
            <a:endParaRPr lang="en-US" altLang="ja-JP" sz="1800" dirty="0" smtClean="0"/>
          </a:p>
          <a:p>
            <a:r>
              <a:rPr lang="en-US" altLang="ja-JP" sz="1800" dirty="0" smtClean="0"/>
              <a:t>baseline: N-NB </a:t>
            </a:r>
            <a:r>
              <a:rPr lang="ja-JP" altLang="en-US" sz="1800" dirty="0" smtClean="0"/>
              <a:t>（</a:t>
            </a:r>
            <a:r>
              <a:rPr lang="en-US" altLang="ja-JP" sz="1800" dirty="0" smtClean="0"/>
              <a:t>tangential, 10MW</a:t>
            </a:r>
            <a:r>
              <a:rPr lang="ja-JP" altLang="en-US" sz="1800" dirty="0" smtClean="0"/>
              <a:t>）</a:t>
            </a:r>
            <a:endParaRPr lang="en-US" altLang="ja-JP" sz="1800" dirty="0" smtClean="0"/>
          </a:p>
          <a:p>
            <a:r>
              <a:rPr lang="ja-JP" altLang="en-US" sz="1800" dirty="0" smtClean="0"/>
              <a:t>接線</a:t>
            </a:r>
            <a:r>
              <a:rPr lang="en-US" altLang="ja-JP" sz="1800" dirty="0" smtClean="0"/>
              <a:t>P-NB </a:t>
            </a:r>
            <a:r>
              <a:rPr lang="ja-JP" altLang="en-US" sz="1800" dirty="0" smtClean="0"/>
              <a:t>（</a:t>
            </a:r>
            <a:r>
              <a:rPr lang="en-US" altLang="ja-JP" sz="1800" dirty="0" smtClean="0"/>
              <a:t>co 4MW, </a:t>
            </a:r>
            <a:r>
              <a:rPr lang="en-US" altLang="ja-JP" sz="1800" dirty="0" err="1" smtClean="0"/>
              <a:t>ctr</a:t>
            </a:r>
            <a:r>
              <a:rPr lang="en-US" altLang="ja-JP" sz="1800" dirty="0" smtClean="0"/>
              <a:t> 4MW</a:t>
            </a:r>
            <a:r>
              <a:rPr lang="ja-JP" altLang="en-US" sz="1800" dirty="0" smtClean="0"/>
              <a:t>）の組み合わせをかえることにより、トロイダル回転分布を大きくかえることができる。</a:t>
            </a:r>
            <a:endParaRPr lang="en-US" altLang="ja-JP" sz="1800" dirty="0" smtClean="0"/>
          </a:p>
        </p:txBody>
      </p:sp>
      <p:sp>
        <p:nvSpPr>
          <p:cNvPr id="4" name="テキスト ボックス 3"/>
          <p:cNvSpPr txBox="1"/>
          <p:nvPr/>
        </p:nvSpPr>
        <p:spPr>
          <a:xfrm rot="16200000">
            <a:off x="258167" y="3595471"/>
            <a:ext cx="1158582" cy="307777"/>
          </a:xfrm>
          <a:prstGeom prst="rect">
            <a:avLst/>
          </a:prstGeom>
          <a:noFill/>
        </p:spPr>
        <p:txBody>
          <a:bodyPr wrap="none" rtlCol="0">
            <a:spAutoFit/>
          </a:bodyPr>
          <a:lstStyle/>
          <a:p>
            <a:pPr algn="ctr"/>
            <a:r>
              <a:rPr kumimoji="1" lang="en-US" altLang="ja-JP" sz="1400" dirty="0" err="1" smtClean="0">
                <a:latin typeface="Arial"/>
                <a:cs typeface="Arial"/>
              </a:rPr>
              <a:t>V</a:t>
            </a:r>
            <a:r>
              <a:rPr kumimoji="1" lang="en-US" altLang="ja-JP" sz="1400" baseline="-25000" dirty="0" err="1" smtClean="0">
                <a:latin typeface="Arial"/>
                <a:cs typeface="Arial"/>
              </a:rPr>
              <a:t>t</a:t>
            </a:r>
            <a:r>
              <a:rPr kumimoji="1" lang="en-US" altLang="ja-JP" sz="1400" dirty="0" smtClean="0">
                <a:latin typeface="Arial"/>
                <a:cs typeface="Arial"/>
              </a:rPr>
              <a:t> (10</a:t>
            </a:r>
            <a:r>
              <a:rPr kumimoji="1" lang="en-US" altLang="ja-JP" sz="1400" baseline="30000" dirty="0" smtClean="0">
                <a:latin typeface="Arial"/>
                <a:cs typeface="Arial"/>
              </a:rPr>
              <a:t>5</a:t>
            </a:r>
            <a:r>
              <a:rPr kumimoji="1" lang="en-US" altLang="ja-JP" sz="1400" dirty="0" smtClean="0">
                <a:latin typeface="Arial"/>
                <a:cs typeface="Arial"/>
              </a:rPr>
              <a:t> m/s)</a:t>
            </a:r>
            <a:endParaRPr kumimoji="1" lang="ja-JP" altLang="en-US" sz="1400" dirty="0">
              <a:latin typeface="Arial"/>
              <a:cs typeface="Arial"/>
            </a:endParaRPr>
          </a:p>
        </p:txBody>
      </p:sp>
      <p:sp>
        <p:nvSpPr>
          <p:cNvPr id="11" name="テキスト ボックス 10"/>
          <p:cNvSpPr txBox="1"/>
          <p:nvPr/>
        </p:nvSpPr>
        <p:spPr>
          <a:xfrm rot="16200000">
            <a:off x="391108" y="5412167"/>
            <a:ext cx="892701" cy="307777"/>
          </a:xfrm>
          <a:prstGeom prst="rect">
            <a:avLst/>
          </a:prstGeom>
          <a:noFill/>
        </p:spPr>
        <p:txBody>
          <a:bodyPr wrap="none" rtlCol="0">
            <a:spAutoFit/>
          </a:bodyPr>
          <a:lstStyle/>
          <a:p>
            <a:pPr algn="ctr"/>
            <a:r>
              <a:rPr kumimoji="1" lang="en-US" altLang="ja-JP" sz="1400" dirty="0" err="1" smtClean="0">
                <a:latin typeface="Arial"/>
                <a:cs typeface="Arial"/>
              </a:rPr>
              <a:t>T</a:t>
            </a:r>
            <a:r>
              <a:rPr kumimoji="1" lang="en-US" altLang="ja-JP" sz="1400" baseline="-25000" dirty="0" err="1" smtClean="0">
                <a:latin typeface="Arial"/>
                <a:cs typeface="Arial"/>
              </a:rPr>
              <a:t>t</a:t>
            </a:r>
            <a:r>
              <a:rPr kumimoji="1" lang="en-US" altLang="ja-JP" sz="1400" dirty="0" smtClean="0">
                <a:latin typeface="Arial"/>
                <a:cs typeface="Arial"/>
              </a:rPr>
              <a:t> (N/m</a:t>
            </a:r>
            <a:r>
              <a:rPr kumimoji="1" lang="en-US" altLang="ja-JP" sz="1400" baseline="30000" dirty="0" smtClean="0">
                <a:latin typeface="Arial"/>
                <a:cs typeface="Arial"/>
              </a:rPr>
              <a:t>2</a:t>
            </a:r>
            <a:r>
              <a:rPr kumimoji="1" lang="en-US" altLang="ja-JP" sz="1400" dirty="0" smtClean="0">
                <a:latin typeface="Arial"/>
                <a:cs typeface="Arial"/>
              </a:rPr>
              <a:t>)</a:t>
            </a:r>
            <a:endParaRPr kumimoji="1" lang="ja-JP" altLang="en-US" sz="1400" dirty="0">
              <a:latin typeface="Arial"/>
              <a:cs typeface="Arial"/>
            </a:endParaRPr>
          </a:p>
        </p:txBody>
      </p:sp>
      <p:pic>
        <p:nvPicPr>
          <p:cNvPr id="12" name="図 11"/>
          <p:cNvPicPr>
            <a:picLocks noChangeAspect="1"/>
          </p:cNvPicPr>
          <p:nvPr/>
        </p:nvPicPr>
        <p:blipFill>
          <a:blip r:embed="rId2"/>
          <a:stretch>
            <a:fillRect/>
          </a:stretch>
        </p:blipFill>
        <p:spPr>
          <a:xfrm>
            <a:off x="903788" y="2900849"/>
            <a:ext cx="2235239" cy="1828832"/>
          </a:xfrm>
          <a:prstGeom prst="rect">
            <a:avLst/>
          </a:prstGeom>
        </p:spPr>
      </p:pic>
      <p:pic>
        <p:nvPicPr>
          <p:cNvPr id="13" name="図 12"/>
          <p:cNvPicPr>
            <a:picLocks noChangeAspect="1"/>
          </p:cNvPicPr>
          <p:nvPr/>
        </p:nvPicPr>
        <p:blipFill>
          <a:blip r:embed="rId3"/>
          <a:stretch>
            <a:fillRect/>
          </a:stretch>
        </p:blipFill>
        <p:spPr>
          <a:xfrm>
            <a:off x="3635896" y="2909316"/>
            <a:ext cx="2235239" cy="1841532"/>
          </a:xfrm>
          <a:prstGeom prst="rect">
            <a:avLst/>
          </a:prstGeom>
        </p:spPr>
      </p:pic>
      <p:pic>
        <p:nvPicPr>
          <p:cNvPr id="14" name="図 13"/>
          <p:cNvPicPr>
            <a:picLocks noChangeAspect="1"/>
          </p:cNvPicPr>
          <p:nvPr/>
        </p:nvPicPr>
        <p:blipFill>
          <a:blip r:embed="rId4"/>
          <a:stretch>
            <a:fillRect/>
          </a:stretch>
        </p:blipFill>
        <p:spPr>
          <a:xfrm>
            <a:off x="6297201" y="2909316"/>
            <a:ext cx="2235239" cy="1841532"/>
          </a:xfrm>
          <a:prstGeom prst="rect">
            <a:avLst/>
          </a:prstGeom>
        </p:spPr>
      </p:pic>
      <p:pic>
        <p:nvPicPr>
          <p:cNvPr id="15" name="図 14"/>
          <p:cNvPicPr>
            <a:picLocks noChangeAspect="1"/>
          </p:cNvPicPr>
          <p:nvPr/>
        </p:nvPicPr>
        <p:blipFill>
          <a:blip r:embed="rId5"/>
          <a:stretch>
            <a:fillRect/>
          </a:stretch>
        </p:blipFill>
        <p:spPr>
          <a:xfrm>
            <a:off x="852987" y="4717330"/>
            <a:ext cx="2286040" cy="1841532"/>
          </a:xfrm>
          <a:prstGeom prst="rect">
            <a:avLst/>
          </a:prstGeom>
        </p:spPr>
      </p:pic>
      <p:pic>
        <p:nvPicPr>
          <p:cNvPr id="16" name="図 15"/>
          <p:cNvPicPr>
            <a:picLocks noChangeAspect="1"/>
          </p:cNvPicPr>
          <p:nvPr/>
        </p:nvPicPr>
        <p:blipFill>
          <a:blip r:embed="rId6"/>
          <a:stretch>
            <a:fillRect/>
          </a:stretch>
        </p:blipFill>
        <p:spPr>
          <a:xfrm>
            <a:off x="3585095" y="4717330"/>
            <a:ext cx="2286040" cy="1841532"/>
          </a:xfrm>
          <a:prstGeom prst="rect">
            <a:avLst/>
          </a:prstGeom>
        </p:spPr>
      </p:pic>
      <p:pic>
        <p:nvPicPr>
          <p:cNvPr id="17" name="図 16"/>
          <p:cNvPicPr>
            <a:picLocks noChangeAspect="1"/>
          </p:cNvPicPr>
          <p:nvPr/>
        </p:nvPicPr>
        <p:blipFill>
          <a:blip r:embed="rId7"/>
          <a:stretch>
            <a:fillRect/>
          </a:stretch>
        </p:blipFill>
        <p:spPr>
          <a:xfrm>
            <a:off x="6246400" y="4717330"/>
            <a:ext cx="2286040" cy="1841532"/>
          </a:xfrm>
          <a:prstGeom prst="rect">
            <a:avLst/>
          </a:prstGeom>
        </p:spPr>
      </p:pic>
      <p:sp>
        <p:nvSpPr>
          <p:cNvPr id="21" name="テキスト ボックス 12"/>
          <p:cNvSpPr txBox="1">
            <a:spLocks noChangeArrowheads="1"/>
          </p:cNvSpPr>
          <p:nvPr/>
        </p:nvSpPr>
        <p:spPr bwMode="auto">
          <a:xfrm>
            <a:off x="1941574" y="4573438"/>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00" dirty="0">
                <a:latin typeface="Symbol" charset="0"/>
                <a:cs typeface="Symbol" charset="0"/>
              </a:rPr>
              <a:t>r</a:t>
            </a:r>
            <a:endParaRPr lang="ja-JP" altLang="en-US" sz="1400" dirty="0">
              <a:latin typeface="Symbol" charset="0"/>
              <a:cs typeface="Symbol" charset="0"/>
            </a:endParaRPr>
          </a:p>
        </p:txBody>
      </p:sp>
      <p:sp>
        <p:nvSpPr>
          <p:cNvPr id="22" name="テキスト ボックス 12"/>
          <p:cNvSpPr txBox="1">
            <a:spLocks noChangeArrowheads="1"/>
          </p:cNvSpPr>
          <p:nvPr/>
        </p:nvSpPr>
        <p:spPr bwMode="auto">
          <a:xfrm>
            <a:off x="4677876" y="4568675"/>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00" dirty="0">
                <a:latin typeface="Symbol" charset="0"/>
                <a:cs typeface="Symbol" charset="0"/>
              </a:rPr>
              <a:t>r</a:t>
            </a:r>
            <a:endParaRPr lang="ja-JP" altLang="en-US" sz="1400" dirty="0">
              <a:latin typeface="Symbol" charset="0"/>
              <a:cs typeface="Symbol" charset="0"/>
            </a:endParaRPr>
          </a:p>
        </p:txBody>
      </p:sp>
      <p:sp>
        <p:nvSpPr>
          <p:cNvPr id="23" name="テキスト ボックス 12"/>
          <p:cNvSpPr txBox="1">
            <a:spLocks noChangeArrowheads="1"/>
          </p:cNvSpPr>
          <p:nvPr/>
        </p:nvSpPr>
        <p:spPr bwMode="auto">
          <a:xfrm>
            <a:off x="7343132" y="4565500"/>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00" dirty="0">
                <a:latin typeface="Symbol" charset="0"/>
                <a:cs typeface="Symbol" charset="0"/>
              </a:rPr>
              <a:t>r</a:t>
            </a:r>
            <a:endParaRPr lang="ja-JP" altLang="en-US" sz="1400" dirty="0">
              <a:latin typeface="Symbol" charset="0"/>
              <a:cs typeface="Symbol" charset="0"/>
            </a:endParaRPr>
          </a:p>
        </p:txBody>
      </p:sp>
      <p:sp>
        <p:nvSpPr>
          <p:cNvPr id="24" name="テキスト ボックス 12"/>
          <p:cNvSpPr txBox="1">
            <a:spLocks noChangeArrowheads="1"/>
          </p:cNvSpPr>
          <p:nvPr/>
        </p:nvSpPr>
        <p:spPr bwMode="auto">
          <a:xfrm>
            <a:off x="1933429" y="6381452"/>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00" dirty="0">
                <a:latin typeface="Symbol" charset="0"/>
                <a:cs typeface="Symbol" charset="0"/>
              </a:rPr>
              <a:t>r</a:t>
            </a:r>
            <a:endParaRPr lang="ja-JP" altLang="en-US" sz="1400" dirty="0">
              <a:latin typeface="Symbol" charset="0"/>
              <a:cs typeface="Symbol" charset="0"/>
            </a:endParaRPr>
          </a:p>
        </p:txBody>
      </p:sp>
      <p:sp>
        <p:nvSpPr>
          <p:cNvPr id="25" name="テキスト ボックス 12"/>
          <p:cNvSpPr txBox="1">
            <a:spLocks noChangeArrowheads="1"/>
          </p:cNvSpPr>
          <p:nvPr/>
        </p:nvSpPr>
        <p:spPr bwMode="auto">
          <a:xfrm>
            <a:off x="4669731" y="6376689"/>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00" dirty="0">
                <a:latin typeface="Symbol" charset="0"/>
                <a:cs typeface="Symbol" charset="0"/>
              </a:rPr>
              <a:t>r</a:t>
            </a:r>
            <a:endParaRPr lang="ja-JP" altLang="en-US" sz="1400" dirty="0">
              <a:latin typeface="Symbol" charset="0"/>
              <a:cs typeface="Symbol" charset="0"/>
            </a:endParaRPr>
          </a:p>
        </p:txBody>
      </p:sp>
      <p:sp>
        <p:nvSpPr>
          <p:cNvPr id="26" name="テキスト ボックス 12"/>
          <p:cNvSpPr txBox="1">
            <a:spLocks noChangeArrowheads="1"/>
          </p:cNvSpPr>
          <p:nvPr/>
        </p:nvSpPr>
        <p:spPr bwMode="auto">
          <a:xfrm>
            <a:off x="7334987" y="6373514"/>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00" dirty="0">
                <a:latin typeface="Symbol" charset="0"/>
                <a:cs typeface="Symbol" charset="0"/>
              </a:rPr>
              <a:t>r</a:t>
            </a:r>
            <a:endParaRPr lang="ja-JP" altLang="en-US" sz="1400" dirty="0">
              <a:latin typeface="Symbol" charset="0"/>
              <a:cs typeface="Symbol" charset="0"/>
            </a:endParaRPr>
          </a:p>
        </p:txBody>
      </p:sp>
      <p:sp>
        <p:nvSpPr>
          <p:cNvPr id="27" name="テキスト ボックス 26"/>
          <p:cNvSpPr txBox="1"/>
          <p:nvPr/>
        </p:nvSpPr>
        <p:spPr>
          <a:xfrm rot="16200000">
            <a:off x="3011112" y="3599866"/>
            <a:ext cx="1125299" cy="307777"/>
          </a:xfrm>
          <a:prstGeom prst="rect">
            <a:avLst/>
          </a:prstGeom>
          <a:noFill/>
        </p:spPr>
        <p:txBody>
          <a:bodyPr wrap="none" rtlCol="0">
            <a:spAutoFit/>
          </a:bodyPr>
          <a:lstStyle/>
          <a:p>
            <a:pPr algn="ctr"/>
            <a:r>
              <a:rPr kumimoji="1" lang="en-US" altLang="ja-JP" sz="1400" dirty="0" err="1" smtClean="0">
                <a:latin typeface="Arial"/>
                <a:cs typeface="Arial"/>
              </a:rPr>
              <a:t>V</a:t>
            </a:r>
            <a:r>
              <a:rPr kumimoji="1" lang="en-US" altLang="ja-JP" sz="1400" baseline="-25000" dirty="0" err="1" smtClean="0">
                <a:latin typeface="Arial"/>
                <a:cs typeface="Arial"/>
              </a:rPr>
              <a:t>t</a:t>
            </a:r>
            <a:r>
              <a:rPr kumimoji="1" lang="en-US" altLang="ja-JP" sz="1400" dirty="0" smtClean="0">
                <a:latin typeface="Arial"/>
                <a:cs typeface="Arial"/>
              </a:rPr>
              <a:t> </a:t>
            </a:r>
            <a:r>
              <a:rPr lang="en-US" altLang="ja-JP" sz="1400" dirty="0">
                <a:latin typeface="Arial"/>
                <a:cs typeface="Arial"/>
              </a:rPr>
              <a:t>(10</a:t>
            </a:r>
            <a:r>
              <a:rPr lang="en-US" altLang="ja-JP" sz="1400" baseline="30000" dirty="0">
                <a:latin typeface="Arial"/>
                <a:cs typeface="Arial"/>
              </a:rPr>
              <a:t>5</a:t>
            </a:r>
            <a:r>
              <a:rPr lang="en-US" altLang="ja-JP" sz="1400" dirty="0">
                <a:latin typeface="Arial"/>
                <a:cs typeface="Arial"/>
              </a:rPr>
              <a:t> m</a:t>
            </a:r>
            <a:r>
              <a:rPr kumimoji="1" lang="en-US" altLang="ja-JP" sz="1400" dirty="0" smtClean="0">
                <a:latin typeface="Arial"/>
                <a:cs typeface="Arial"/>
              </a:rPr>
              <a:t>/s)</a:t>
            </a:r>
            <a:endParaRPr kumimoji="1" lang="ja-JP" altLang="en-US" sz="1400" dirty="0">
              <a:latin typeface="Arial"/>
              <a:cs typeface="Arial"/>
            </a:endParaRPr>
          </a:p>
        </p:txBody>
      </p:sp>
      <p:sp>
        <p:nvSpPr>
          <p:cNvPr id="28" name="テキスト ボックス 27"/>
          <p:cNvSpPr txBox="1"/>
          <p:nvPr/>
        </p:nvSpPr>
        <p:spPr>
          <a:xfrm rot="16200000">
            <a:off x="3127412" y="5416562"/>
            <a:ext cx="892701" cy="307777"/>
          </a:xfrm>
          <a:prstGeom prst="rect">
            <a:avLst/>
          </a:prstGeom>
          <a:noFill/>
        </p:spPr>
        <p:txBody>
          <a:bodyPr wrap="none" rtlCol="0">
            <a:spAutoFit/>
          </a:bodyPr>
          <a:lstStyle/>
          <a:p>
            <a:pPr algn="ctr"/>
            <a:r>
              <a:rPr kumimoji="1" lang="en-US" altLang="ja-JP" sz="1400" dirty="0" err="1" smtClean="0">
                <a:latin typeface="Arial"/>
                <a:cs typeface="Arial"/>
              </a:rPr>
              <a:t>T</a:t>
            </a:r>
            <a:r>
              <a:rPr kumimoji="1" lang="en-US" altLang="ja-JP" sz="1400" baseline="-25000" dirty="0" err="1" smtClean="0">
                <a:latin typeface="Arial"/>
                <a:cs typeface="Arial"/>
              </a:rPr>
              <a:t>t</a:t>
            </a:r>
            <a:r>
              <a:rPr kumimoji="1" lang="en-US" altLang="ja-JP" sz="1400" dirty="0" smtClean="0">
                <a:latin typeface="Arial"/>
                <a:cs typeface="Arial"/>
              </a:rPr>
              <a:t> (N/m</a:t>
            </a:r>
            <a:r>
              <a:rPr kumimoji="1" lang="en-US" altLang="ja-JP" sz="1400" baseline="30000" dirty="0" smtClean="0">
                <a:latin typeface="Arial"/>
                <a:cs typeface="Arial"/>
              </a:rPr>
              <a:t>2</a:t>
            </a:r>
            <a:r>
              <a:rPr kumimoji="1" lang="en-US" altLang="ja-JP" sz="1400" dirty="0" smtClean="0">
                <a:latin typeface="Arial"/>
                <a:cs typeface="Arial"/>
              </a:rPr>
              <a:t>)</a:t>
            </a:r>
            <a:endParaRPr kumimoji="1" lang="ja-JP" altLang="en-US" sz="1400" dirty="0">
              <a:latin typeface="Arial"/>
              <a:cs typeface="Arial"/>
            </a:endParaRPr>
          </a:p>
        </p:txBody>
      </p:sp>
      <p:sp>
        <p:nvSpPr>
          <p:cNvPr id="29" name="テキスト ボックス 28"/>
          <p:cNvSpPr txBox="1"/>
          <p:nvPr/>
        </p:nvSpPr>
        <p:spPr>
          <a:xfrm rot="16200000">
            <a:off x="5693626" y="3604261"/>
            <a:ext cx="1125299" cy="307777"/>
          </a:xfrm>
          <a:prstGeom prst="rect">
            <a:avLst/>
          </a:prstGeom>
          <a:noFill/>
        </p:spPr>
        <p:txBody>
          <a:bodyPr wrap="none" rtlCol="0">
            <a:spAutoFit/>
          </a:bodyPr>
          <a:lstStyle/>
          <a:p>
            <a:pPr algn="ctr"/>
            <a:r>
              <a:rPr kumimoji="1" lang="en-US" altLang="ja-JP" sz="1400" dirty="0" err="1" smtClean="0">
                <a:latin typeface="Arial"/>
                <a:cs typeface="Arial"/>
              </a:rPr>
              <a:t>V</a:t>
            </a:r>
            <a:r>
              <a:rPr kumimoji="1" lang="en-US" altLang="ja-JP" sz="1400" baseline="-25000" dirty="0" err="1" smtClean="0">
                <a:latin typeface="Arial"/>
                <a:cs typeface="Arial"/>
              </a:rPr>
              <a:t>t</a:t>
            </a:r>
            <a:r>
              <a:rPr kumimoji="1" lang="en-US" altLang="ja-JP" sz="1400" dirty="0" smtClean="0">
                <a:latin typeface="Arial"/>
                <a:cs typeface="Arial"/>
              </a:rPr>
              <a:t> </a:t>
            </a:r>
            <a:r>
              <a:rPr lang="en-US" altLang="ja-JP" sz="1400" dirty="0">
                <a:latin typeface="Arial"/>
                <a:cs typeface="Arial"/>
              </a:rPr>
              <a:t>(10</a:t>
            </a:r>
            <a:r>
              <a:rPr lang="en-US" altLang="ja-JP" sz="1400" baseline="30000" dirty="0">
                <a:latin typeface="Arial"/>
                <a:cs typeface="Arial"/>
              </a:rPr>
              <a:t>5</a:t>
            </a:r>
            <a:r>
              <a:rPr lang="en-US" altLang="ja-JP" sz="1400" dirty="0">
                <a:latin typeface="Arial"/>
                <a:cs typeface="Arial"/>
              </a:rPr>
              <a:t> m</a:t>
            </a:r>
            <a:r>
              <a:rPr kumimoji="1" lang="en-US" altLang="ja-JP" sz="1400" dirty="0" smtClean="0">
                <a:latin typeface="Arial"/>
                <a:cs typeface="Arial"/>
              </a:rPr>
              <a:t>/s)</a:t>
            </a:r>
            <a:endParaRPr kumimoji="1" lang="ja-JP" altLang="en-US" sz="1400" dirty="0">
              <a:latin typeface="Arial"/>
              <a:cs typeface="Arial"/>
            </a:endParaRPr>
          </a:p>
        </p:txBody>
      </p:sp>
      <p:sp>
        <p:nvSpPr>
          <p:cNvPr id="30" name="テキスト ボックス 29"/>
          <p:cNvSpPr txBox="1"/>
          <p:nvPr/>
        </p:nvSpPr>
        <p:spPr>
          <a:xfrm rot="16200000">
            <a:off x="5809926" y="5420957"/>
            <a:ext cx="892701" cy="307777"/>
          </a:xfrm>
          <a:prstGeom prst="rect">
            <a:avLst/>
          </a:prstGeom>
          <a:noFill/>
        </p:spPr>
        <p:txBody>
          <a:bodyPr wrap="none" rtlCol="0">
            <a:spAutoFit/>
          </a:bodyPr>
          <a:lstStyle/>
          <a:p>
            <a:pPr algn="ctr"/>
            <a:r>
              <a:rPr kumimoji="1" lang="en-US" altLang="ja-JP" sz="1400" dirty="0" err="1" smtClean="0">
                <a:latin typeface="Arial"/>
                <a:cs typeface="Arial"/>
              </a:rPr>
              <a:t>T</a:t>
            </a:r>
            <a:r>
              <a:rPr kumimoji="1" lang="en-US" altLang="ja-JP" sz="1400" baseline="-25000" dirty="0" err="1" smtClean="0">
                <a:latin typeface="Arial"/>
                <a:cs typeface="Arial"/>
              </a:rPr>
              <a:t>t</a:t>
            </a:r>
            <a:r>
              <a:rPr kumimoji="1" lang="en-US" altLang="ja-JP" sz="1400" dirty="0" smtClean="0">
                <a:latin typeface="Arial"/>
                <a:cs typeface="Arial"/>
              </a:rPr>
              <a:t> (N/m</a:t>
            </a:r>
            <a:r>
              <a:rPr kumimoji="1" lang="en-US" altLang="ja-JP" sz="1400" baseline="30000" dirty="0" smtClean="0">
                <a:latin typeface="Arial"/>
                <a:cs typeface="Arial"/>
              </a:rPr>
              <a:t>2</a:t>
            </a:r>
            <a:r>
              <a:rPr kumimoji="1" lang="en-US" altLang="ja-JP" sz="1400" dirty="0" smtClean="0">
                <a:latin typeface="Arial"/>
                <a:cs typeface="Arial"/>
              </a:rPr>
              <a:t>)</a:t>
            </a:r>
            <a:endParaRPr kumimoji="1" lang="ja-JP" altLang="en-US" sz="1400" dirty="0">
              <a:latin typeface="Arial"/>
              <a:cs typeface="Arial"/>
            </a:endParaRPr>
          </a:p>
        </p:txBody>
      </p:sp>
      <p:sp>
        <p:nvSpPr>
          <p:cNvPr id="31" name="テキスト ボックス 30"/>
          <p:cNvSpPr txBox="1"/>
          <p:nvPr/>
        </p:nvSpPr>
        <p:spPr>
          <a:xfrm>
            <a:off x="827584" y="2348880"/>
            <a:ext cx="2300630" cy="646331"/>
          </a:xfrm>
          <a:prstGeom prst="rect">
            <a:avLst/>
          </a:prstGeom>
          <a:noFill/>
        </p:spPr>
        <p:txBody>
          <a:bodyPr wrap="none" rtlCol="0">
            <a:spAutoFit/>
          </a:bodyPr>
          <a:lstStyle/>
          <a:p>
            <a:r>
              <a:rPr kumimoji="1" lang="en-US" altLang="ja-JP" sz="1800" dirty="0" smtClean="0"/>
              <a:t>N-NB (tang.) +</a:t>
            </a:r>
          </a:p>
          <a:p>
            <a:r>
              <a:rPr lang="en-US" altLang="ja-JP" sz="1800" dirty="0" smtClean="0"/>
              <a:t>P-NB (tang.) co </a:t>
            </a:r>
            <a:r>
              <a:rPr lang="en-US" altLang="ja-JP" sz="1800" dirty="0"/>
              <a:t>+ </a:t>
            </a:r>
            <a:r>
              <a:rPr lang="en-US" altLang="ja-JP" sz="1800" dirty="0" err="1"/>
              <a:t>ctr</a:t>
            </a:r>
            <a:r>
              <a:rPr lang="en-US" altLang="ja-JP" sz="1800" dirty="0"/>
              <a:t> </a:t>
            </a:r>
            <a:endParaRPr kumimoji="1" lang="ja-JP" altLang="en-US" sz="1800" dirty="0"/>
          </a:p>
        </p:txBody>
      </p:sp>
      <p:sp>
        <p:nvSpPr>
          <p:cNvPr id="32" name="テキスト ボックス 31"/>
          <p:cNvSpPr txBox="1"/>
          <p:nvPr/>
        </p:nvSpPr>
        <p:spPr>
          <a:xfrm>
            <a:off x="3542682" y="2348880"/>
            <a:ext cx="1775358" cy="646331"/>
          </a:xfrm>
          <a:prstGeom prst="rect">
            <a:avLst/>
          </a:prstGeom>
          <a:noFill/>
        </p:spPr>
        <p:txBody>
          <a:bodyPr wrap="none" rtlCol="0">
            <a:spAutoFit/>
          </a:bodyPr>
          <a:lstStyle/>
          <a:p>
            <a:r>
              <a:rPr kumimoji="1" lang="en-US" altLang="ja-JP" sz="1800" dirty="0" smtClean="0"/>
              <a:t>N-NB (tang.) +</a:t>
            </a:r>
          </a:p>
          <a:p>
            <a:r>
              <a:rPr lang="en-US" altLang="ja-JP" sz="1800" dirty="0" smtClean="0"/>
              <a:t>P-NB (tang.) co</a:t>
            </a:r>
            <a:endParaRPr kumimoji="1" lang="ja-JP" altLang="en-US" sz="1800" dirty="0"/>
          </a:p>
        </p:txBody>
      </p:sp>
      <p:sp>
        <p:nvSpPr>
          <p:cNvPr id="33" name="テキスト ボックス 32"/>
          <p:cNvSpPr txBox="1"/>
          <p:nvPr/>
        </p:nvSpPr>
        <p:spPr>
          <a:xfrm>
            <a:off x="6198511" y="2348880"/>
            <a:ext cx="1787982" cy="646331"/>
          </a:xfrm>
          <a:prstGeom prst="rect">
            <a:avLst/>
          </a:prstGeom>
          <a:noFill/>
        </p:spPr>
        <p:txBody>
          <a:bodyPr wrap="none" rtlCol="0">
            <a:spAutoFit/>
          </a:bodyPr>
          <a:lstStyle/>
          <a:p>
            <a:r>
              <a:rPr kumimoji="1" lang="en-US" altLang="ja-JP" sz="1800" dirty="0" smtClean="0"/>
              <a:t>N-NB (tang.) +</a:t>
            </a:r>
          </a:p>
          <a:p>
            <a:r>
              <a:rPr lang="en-US" altLang="ja-JP" sz="1800" dirty="0" smtClean="0"/>
              <a:t>P-NB (tang.) </a:t>
            </a:r>
            <a:r>
              <a:rPr lang="en-US" altLang="ja-JP" sz="1800" dirty="0" err="1" smtClean="0"/>
              <a:t>ctr</a:t>
            </a:r>
            <a:r>
              <a:rPr lang="en-US" altLang="ja-JP" sz="1800" dirty="0" smtClean="0"/>
              <a:t> </a:t>
            </a:r>
            <a:endParaRPr kumimoji="1" lang="ja-JP" altLang="en-US" sz="1800" dirty="0"/>
          </a:p>
        </p:txBody>
      </p:sp>
      <p:sp>
        <p:nvSpPr>
          <p:cNvPr id="34" name="テキスト ボックス 33"/>
          <p:cNvSpPr txBox="1"/>
          <p:nvPr/>
        </p:nvSpPr>
        <p:spPr>
          <a:xfrm>
            <a:off x="1979712" y="5157192"/>
            <a:ext cx="524014" cy="307777"/>
          </a:xfrm>
          <a:prstGeom prst="rect">
            <a:avLst/>
          </a:prstGeom>
          <a:noFill/>
        </p:spPr>
        <p:txBody>
          <a:bodyPr wrap="none" rtlCol="0">
            <a:spAutoFit/>
          </a:bodyPr>
          <a:lstStyle/>
          <a:p>
            <a:r>
              <a:rPr kumimoji="1" lang="en-US" altLang="ja-JP" sz="1400" dirty="0" smtClean="0">
                <a:solidFill>
                  <a:srgbClr val="FF0000"/>
                </a:solidFill>
              </a:rPr>
              <a:t>total</a:t>
            </a:r>
            <a:endParaRPr kumimoji="1" lang="ja-JP" altLang="en-US" sz="1400" dirty="0">
              <a:solidFill>
                <a:srgbClr val="FF0000"/>
              </a:solidFill>
            </a:endParaRPr>
          </a:p>
        </p:txBody>
      </p:sp>
      <p:sp>
        <p:nvSpPr>
          <p:cNvPr id="35" name="テキスト ボックス 34"/>
          <p:cNvSpPr txBox="1"/>
          <p:nvPr/>
        </p:nvSpPr>
        <p:spPr>
          <a:xfrm>
            <a:off x="1187624" y="5445224"/>
            <a:ext cx="963037" cy="307777"/>
          </a:xfrm>
          <a:prstGeom prst="rect">
            <a:avLst/>
          </a:prstGeom>
          <a:noFill/>
        </p:spPr>
        <p:txBody>
          <a:bodyPr wrap="none" rtlCol="0">
            <a:spAutoFit/>
          </a:bodyPr>
          <a:lstStyle/>
          <a:p>
            <a:r>
              <a:rPr kumimoji="1" lang="en-US" altLang="ja-JP" sz="1400" dirty="0" smtClean="0">
                <a:solidFill>
                  <a:srgbClr val="0000FF"/>
                </a:solidFill>
              </a:rPr>
              <a:t>collisional</a:t>
            </a:r>
            <a:endParaRPr kumimoji="1" lang="ja-JP" altLang="en-US" sz="1400" dirty="0">
              <a:solidFill>
                <a:srgbClr val="0000FF"/>
              </a:solidFill>
            </a:endParaRPr>
          </a:p>
        </p:txBody>
      </p:sp>
      <p:sp>
        <p:nvSpPr>
          <p:cNvPr id="36" name="テキスト ボックス 35"/>
          <p:cNvSpPr txBox="1"/>
          <p:nvPr/>
        </p:nvSpPr>
        <p:spPr>
          <a:xfrm>
            <a:off x="1532817" y="5805264"/>
            <a:ext cx="446895" cy="307777"/>
          </a:xfrm>
          <a:prstGeom prst="rect">
            <a:avLst/>
          </a:prstGeom>
          <a:noFill/>
        </p:spPr>
        <p:txBody>
          <a:bodyPr wrap="none" rtlCol="0">
            <a:spAutoFit/>
          </a:bodyPr>
          <a:lstStyle/>
          <a:p>
            <a:r>
              <a:rPr kumimoji="1" lang="en-US" altLang="ja-JP" sz="1400" dirty="0" err="1" smtClean="0">
                <a:solidFill>
                  <a:srgbClr val="008040"/>
                </a:solidFill>
              </a:rPr>
              <a:t>jxB</a:t>
            </a:r>
            <a:endParaRPr kumimoji="1" lang="ja-JP" altLang="en-US" sz="1400" dirty="0">
              <a:solidFill>
                <a:srgbClr val="008040"/>
              </a:solidFill>
            </a:endParaRPr>
          </a:p>
        </p:txBody>
      </p:sp>
      <p:sp>
        <p:nvSpPr>
          <p:cNvPr id="37" name="テキスト ボックス 36"/>
          <p:cNvSpPr txBox="1"/>
          <p:nvPr/>
        </p:nvSpPr>
        <p:spPr>
          <a:xfrm>
            <a:off x="4768066" y="5013176"/>
            <a:ext cx="524014" cy="307777"/>
          </a:xfrm>
          <a:prstGeom prst="rect">
            <a:avLst/>
          </a:prstGeom>
          <a:noFill/>
        </p:spPr>
        <p:txBody>
          <a:bodyPr wrap="none" rtlCol="0">
            <a:spAutoFit/>
          </a:bodyPr>
          <a:lstStyle/>
          <a:p>
            <a:r>
              <a:rPr kumimoji="1" lang="en-US" altLang="ja-JP" sz="1400" dirty="0" smtClean="0">
                <a:solidFill>
                  <a:srgbClr val="FF0000"/>
                </a:solidFill>
              </a:rPr>
              <a:t>total</a:t>
            </a:r>
            <a:endParaRPr kumimoji="1" lang="ja-JP" altLang="en-US" sz="1400" dirty="0">
              <a:solidFill>
                <a:srgbClr val="FF0000"/>
              </a:solidFill>
            </a:endParaRPr>
          </a:p>
        </p:txBody>
      </p:sp>
      <p:sp>
        <p:nvSpPr>
          <p:cNvPr id="38" name="テキスト ボックス 37"/>
          <p:cNvSpPr txBox="1"/>
          <p:nvPr/>
        </p:nvSpPr>
        <p:spPr>
          <a:xfrm>
            <a:off x="3896995" y="5373216"/>
            <a:ext cx="963037" cy="307777"/>
          </a:xfrm>
          <a:prstGeom prst="rect">
            <a:avLst/>
          </a:prstGeom>
          <a:noFill/>
        </p:spPr>
        <p:txBody>
          <a:bodyPr wrap="none" rtlCol="0">
            <a:spAutoFit/>
          </a:bodyPr>
          <a:lstStyle/>
          <a:p>
            <a:r>
              <a:rPr kumimoji="1" lang="en-US" altLang="ja-JP" sz="1400" dirty="0" smtClean="0">
                <a:solidFill>
                  <a:srgbClr val="0000FF"/>
                </a:solidFill>
              </a:rPr>
              <a:t>collisional</a:t>
            </a:r>
            <a:endParaRPr kumimoji="1" lang="ja-JP" altLang="en-US" sz="1400" dirty="0">
              <a:solidFill>
                <a:srgbClr val="0000FF"/>
              </a:solidFill>
            </a:endParaRPr>
          </a:p>
        </p:txBody>
      </p:sp>
      <p:sp>
        <p:nvSpPr>
          <p:cNvPr id="39" name="テキスト ボックス 38"/>
          <p:cNvSpPr txBox="1"/>
          <p:nvPr/>
        </p:nvSpPr>
        <p:spPr>
          <a:xfrm>
            <a:off x="4427984" y="5661248"/>
            <a:ext cx="446895" cy="307777"/>
          </a:xfrm>
          <a:prstGeom prst="rect">
            <a:avLst/>
          </a:prstGeom>
          <a:noFill/>
        </p:spPr>
        <p:txBody>
          <a:bodyPr wrap="none" rtlCol="0">
            <a:spAutoFit/>
          </a:bodyPr>
          <a:lstStyle/>
          <a:p>
            <a:r>
              <a:rPr kumimoji="1" lang="en-US" altLang="ja-JP" sz="1400" dirty="0" err="1" smtClean="0">
                <a:solidFill>
                  <a:srgbClr val="008040"/>
                </a:solidFill>
              </a:rPr>
              <a:t>jxB</a:t>
            </a:r>
            <a:endParaRPr kumimoji="1" lang="ja-JP" altLang="en-US" sz="1400" dirty="0">
              <a:solidFill>
                <a:srgbClr val="008040"/>
              </a:solidFill>
            </a:endParaRPr>
          </a:p>
        </p:txBody>
      </p:sp>
      <p:sp>
        <p:nvSpPr>
          <p:cNvPr id="41" name="テキスト ボックス 40"/>
          <p:cNvSpPr txBox="1"/>
          <p:nvPr/>
        </p:nvSpPr>
        <p:spPr>
          <a:xfrm>
            <a:off x="7020272" y="5229200"/>
            <a:ext cx="524014" cy="307777"/>
          </a:xfrm>
          <a:prstGeom prst="rect">
            <a:avLst/>
          </a:prstGeom>
          <a:noFill/>
        </p:spPr>
        <p:txBody>
          <a:bodyPr wrap="none" rtlCol="0">
            <a:spAutoFit/>
          </a:bodyPr>
          <a:lstStyle/>
          <a:p>
            <a:r>
              <a:rPr kumimoji="1" lang="en-US" altLang="ja-JP" sz="1400" dirty="0" smtClean="0">
                <a:solidFill>
                  <a:srgbClr val="FF0000"/>
                </a:solidFill>
              </a:rPr>
              <a:t>total</a:t>
            </a:r>
            <a:endParaRPr kumimoji="1" lang="ja-JP" altLang="en-US" sz="1400" dirty="0">
              <a:solidFill>
                <a:srgbClr val="FF0000"/>
              </a:solidFill>
            </a:endParaRPr>
          </a:p>
        </p:txBody>
      </p:sp>
      <p:sp>
        <p:nvSpPr>
          <p:cNvPr id="42" name="テキスト ボックス 41"/>
          <p:cNvSpPr txBox="1"/>
          <p:nvPr/>
        </p:nvSpPr>
        <p:spPr>
          <a:xfrm>
            <a:off x="7524328" y="5517232"/>
            <a:ext cx="963037" cy="307777"/>
          </a:xfrm>
          <a:prstGeom prst="rect">
            <a:avLst/>
          </a:prstGeom>
          <a:noFill/>
        </p:spPr>
        <p:txBody>
          <a:bodyPr wrap="none" rtlCol="0">
            <a:spAutoFit/>
          </a:bodyPr>
          <a:lstStyle/>
          <a:p>
            <a:r>
              <a:rPr kumimoji="1" lang="en-US" altLang="ja-JP" sz="1400" dirty="0" smtClean="0">
                <a:solidFill>
                  <a:srgbClr val="0000FF"/>
                </a:solidFill>
              </a:rPr>
              <a:t>collisional</a:t>
            </a:r>
            <a:endParaRPr kumimoji="1" lang="ja-JP" altLang="en-US" sz="1400" dirty="0">
              <a:solidFill>
                <a:srgbClr val="0000FF"/>
              </a:solidFill>
            </a:endParaRPr>
          </a:p>
        </p:txBody>
      </p:sp>
      <p:sp>
        <p:nvSpPr>
          <p:cNvPr id="43" name="テキスト ボックス 42"/>
          <p:cNvSpPr txBox="1"/>
          <p:nvPr/>
        </p:nvSpPr>
        <p:spPr>
          <a:xfrm>
            <a:off x="6680190" y="5877272"/>
            <a:ext cx="446895" cy="307777"/>
          </a:xfrm>
          <a:prstGeom prst="rect">
            <a:avLst/>
          </a:prstGeom>
          <a:noFill/>
        </p:spPr>
        <p:txBody>
          <a:bodyPr wrap="none" rtlCol="0">
            <a:spAutoFit/>
          </a:bodyPr>
          <a:lstStyle/>
          <a:p>
            <a:r>
              <a:rPr kumimoji="1" lang="en-US" altLang="ja-JP" sz="1400" dirty="0" err="1" smtClean="0">
                <a:solidFill>
                  <a:srgbClr val="008040"/>
                </a:solidFill>
              </a:rPr>
              <a:t>jxB</a:t>
            </a:r>
            <a:endParaRPr kumimoji="1" lang="ja-JP" altLang="en-US" sz="1400" dirty="0">
              <a:solidFill>
                <a:srgbClr val="008040"/>
              </a:solidFill>
            </a:endParaRPr>
          </a:p>
        </p:txBody>
      </p:sp>
    </p:spTree>
    <p:extLst>
      <p:ext uri="{BB962C8B-B14F-4D97-AF65-F5344CB8AC3E}">
        <p14:creationId xmlns:p14="http://schemas.microsoft.com/office/powerpoint/2010/main" val="13342402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bwMode="auto">
          <a:xfrm>
            <a:off x="1032934" y="5562436"/>
            <a:ext cx="1778000" cy="120650"/>
          </a:xfrm>
          <a:prstGeom prst="rect">
            <a:avLst/>
          </a:prstGeom>
          <a:gradFill flip="none" rotWithShape="1">
            <a:gsLst>
              <a:gs pos="55000">
                <a:schemeClr val="accent1"/>
              </a:gs>
              <a:gs pos="100000">
                <a:srgbClr val="FFFFFF"/>
              </a:gs>
            </a:gsLst>
            <a:lin ang="16200000" scaled="0"/>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9" name="図 18"/>
          <p:cNvPicPr>
            <a:picLocks noChangeAspect="1"/>
          </p:cNvPicPr>
          <p:nvPr/>
        </p:nvPicPr>
        <p:blipFill>
          <a:blip r:embed="rId2"/>
          <a:stretch>
            <a:fillRect/>
          </a:stretch>
        </p:blipFill>
        <p:spPr>
          <a:xfrm>
            <a:off x="827584" y="4108822"/>
            <a:ext cx="2108237" cy="1841532"/>
          </a:xfrm>
          <a:prstGeom prst="rect">
            <a:avLst/>
          </a:prstGeom>
        </p:spPr>
      </p:pic>
      <p:pic>
        <p:nvPicPr>
          <p:cNvPr id="17" name="図 16"/>
          <p:cNvPicPr>
            <a:picLocks noChangeAspect="1"/>
          </p:cNvPicPr>
          <p:nvPr/>
        </p:nvPicPr>
        <p:blipFill>
          <a:blip r:embed="rId3"/>
          <a:stretch>
            <a:fillRect/>
          </a:stretch>
        </p:blipFill>
        <p:spPr>
          <a:xfrm>
            <a:off x="683568" y="1556792"/>
            <a:ext cx="2247939" cy="1841532"/>
          </a:xfrm>
          <a:prstGeom prst="rect">
            <a:avLst/>
          </a:prstGeom>
        </p:spPr>
      </p:pic>
      <p:sp>
        <p:nvSpPr>
          <p:cNvPr id="2" name="タイトル 1"/>
          <p:cNvSpPr>
            <a:spLocks noGrp="1"/>
          </p:cNvSpPr>
          <p:nvPr>
            <p:ph type="title"/>
          </p:nvPr>
        </p:nvSpPr>
        <p:spPr>
          <a:xfrm>
            <a:off x="685800" y="70327"/>
            <a:ext cx="7772400" cy="984885"/>
          </a:xfrm>
        </p:spPr>
        <p:txBody>
          <a:bodyPr/>
          <a:lstStyle/>
          <a:p>
            <a:r>
              <a:rPr kumimoji="1" lang="ja-JP" altLang="en-US" dirty="0" smtClean="0"/>
              <a:t>予測されるトロイダル回転は、</a:t>
            </a:r>
            <a:r>
              <a:rPr kumimoji="1" lang="en-US" altLang="ja-JP" dirty="0" smtClean="0"/>
              <a:t>MHD</a:t>
            </a:r>
            <a:r>
              <a:rPr kumimoji="1" lang="ja-JP" altLang="en-US" dirty="0" smtClean="0"/>
              <a:t>への回転の影響を調べるには十分</a:t>
            </a:r>
            <a:endParaRPr kumimoji="1" lang="ja-JP" altLang="en-US" dirty="0"/>
          </a:p>
        </p:txBody>
      </p:sp>
      <p:sp>
        <p:nvSpPr>
          <p:cNvPr id="3" name="コンテンツ プレースホルダー 2"/>
          <p:cNvSpPr>
            <a:spLocks noGrp="1"/>
          </p:cNvSpPr>
          <p:nvPr>
            <p:ph idx="1"/>
          </p:nvPr>
        </p:nvSpPr>
        <p:spPr>
          <a:xfrm>
            <a:off x="3635896" y="1772816"/>
            <a:ext cx="5256534" cy="3631764"/>
          </a:xfrm>
        </p:spPr>
        <p:txBody>
          <a:bodyPr/>
          <a:lstStyle/>
          <a:p>
            <a:r>
              <a:rPr lang="ja-JP" altLang="en-US" dirty="0" smtClean="0"/>
              <a:t>トロイダル</a:t>
            </a:r>
            <a:r>
              <a:rPr kumimoji="1" lang="ja-JP" altLang="en-US" dirty="0" smtClean="0"/>
              <a:t>回転分布は</a:t>
            </a:r>
            <a:r>
              <a:rPr kumimoji="1" lang="en-US" altLang="ja-JP" dirty="0" smtClean="0"/>
              <a:t>MHD</a:t>
            </a:r>
            <a:r>
              <a:rPr kumimoji="1" lang="ja-JP" altLang="en-US" dirty="0" smtClean="0"/>
              <a:t>安定性に大きく関与する。特に高ベータ領域に発生する</a:t>
            </a:r>
            <a:r>
              <a:rPr kumimoji="1" lang="en-US" altLang="ja-JP" dirty="0" smtClean="0"/>
              <a:t>RWM</a:t>
            </a:r>
            <a:r>
              <a:rPr kumimoji="1" lang="ja-JP" altLang="en-US" dirty="0" smtClean="0"/>
              <a:t>に影響を与える。</a:t>
            </a:r>
            <a:endParaRPr lang="en-US" altLang="ja-JP" dirty="0" smtClean="0"/>
          </a:p>
          <a:p>
            <a:pPr lvl="1"/>
            <a:r>
              <a:rPr lang="ja-JP" altLang="en-US" dirty="0" smtClean="0"/>
              <a:t>予測されるトロイダル回転は</a:t>
            </a:r>
            <a:r>
              <a:rPr lang="en-US" altLang="ja-JP" dirty="0" err="1" smtClean="0"/>
              <a:t>co+ctr</a:t>
            </a:r>
            <a:r>
              <a:rPr lang="ja-JP" altLang="en-US" dirty="0" smtClean="0"/>
              <a:t>または</a:t>
            </a:r>
            <a:r>
              <a:rPr lang="en-US" altLang="ja-JP" dirty="0" smtClean="0"/>
              <a:t>co P-NB</a:t>
            </a:r>
            <a:r>
              <a:rPr lang="ja-JP" altLang="en-US" dirty="0" smtClean="0"/>
              <a:t>のケースで、</a:t>
            </a:r>
            <a:r>
              <a:rPr lang="en-US" altLang="ja-JP" dirty="0"/>
              <a:t> </a:t>
            </a:r>
            <a:r>
              <a:rPr lang="en-US" altLang="ja-JP" dirty="0" err="1" smtClean="0"/>
              <a:t>V</a:t>
            </a:r>
            <a:r>
              <a:rPr lang="en-US" altLang="ja-JP" baseline="-25000" dirty="0" err="1" smtClean="0"/>
              <a:t>Alfven</a:t>
            </a:r>
            <a:r>
              <a:rPr lang="ja-JP" altLang="en-US" dirty="0" smtClean="0"/>
              <a:t>の、中心で</a:t>
            </a:r>
            <a:r>
              <a:rPr lang="en-US" altLang="ja-JP" dirty="0" smtClean="0"/>
              <a:t>2.6-3.6%</a:t>
            </a:r>
            <a:r>
              <a:rPr lang="ja-JP" altLang="en-US" dirty="0" smtClean="0"/>
              <a:t>、ペデスタルで</a:t>
            </a:r>
            <a:r>
              <a:rPr lang="en-US" altLang="ja-JP" dirty="0" smtClean="0"/>
              <a:t>0.4-0.6%</a:t>
            </a:r>
            <a:r>
              <a:rPr lang="ja-JP" altLang="en-US" dirty="0" smtClean="0"/>
              <a:t>。</a:t>
            </a:r>
            <a:endParaRPr lang="en-US" altLang="ja-JP" dirty="0" smtClean="0"/>
          </a:p>
          <a:p>
            <a:pPr lvl="1"/>
            <a:r>
              <a:rPr lang="en-US" altLang="ja-JP" dirty="0" smtClean="0"/>
              <a:t>JT-60U</a:t>
            </a:r>
            <a:r>
              <a:rPr lang="ja-JP" altLang="en-US" dirty="0" smtClean="0"/>
              <a:t>や</a:t>
            </a:r>
            <a:r>
              <a:rPr lang="en-US" altLang="ja-JP" dirty="0" smtClean="0"/>
              <a:t>DIII-D</a:t>
            </a:r>
            <a:r>
              <a:rPr lang="ja-JP" altLang="en-US" dirty="0" smtClean="0"/>
              <a:t>の実験で</a:t>
            </a:r>
            <a:r>
              <a:rPr lang="en-US" altLang="ja-JP" dirty="0"/>
              <a:t>, </a:t>
            </a:r>
            <a:r>
              <a:rPr lang="en-US" altLang="ja-JP" dirty="0" err="1" smtClean="0"/>
              <a:t>V</a:t>
            </a:r>
            <a:r>
              <a:rPr lang="en-US" altLang="ja-JP" baseline="-25000" dirty="0" err="1" smtClean="0"/>
              <a:t>Alfven</a:t>
            </a:r>
            <a:r>
              <a:rPr lang="ja-JP" altLang="en-US" dirty="0" smtClean="0"/>
              <a:t>の約</a:t>
            </a:r>
            <a:r>
              <a:rPr lang="en-US" altLang="ja-JP" dirty="0" smtClean="0"/>
              <a:t>0.3%</a:t>
            </a:r>
            <a:r>
              <a:rPr lang="ja-JP" altLang="en-US" dirty="0" smtClean="0"/>
              <a:t>で</a:t>
            </a:r>
            <a:r>
              <a:rPr lang="en-US" altLang="ja-JP" dirty="0" smtClean="0"/>
              <a:t>RWM</a:t>
            </a:r>
            <a:r>
              <a:rPr lang="ja-JP" altLang="en-US" dirty="0" smtClean="0"/>
              <a:t>を抑制。</a:t>
            </a:r>
            <a:endParaRPr lang="en-US" altLang="ja-JP" dirty="0" smtClean="0"/>
          </a:p>
          <a:p>
            <a:pPr marL="385763" lvl="1" indent="0">
              <a:buNone/>
            </a:pPr>
            <a:r>
              <a:rPr lang="en-US" altLang="ja-JP" dirty="0" smtClean="0">
                <a:latin typeface="Arial Rounded MT Bold" charset="0"/>
                <a:ea typeface="ＭＳ Ｐゴシック" charset="0"/>
                <a:cs typeface="ＭＳ Ｐゴシック" charset="0"/>
              </a:rPr>
              <a:t>⇒ </a:t>
            </a:r>
            <a:r>
              <a:rPr lang="ja-JP" altLang="en-US" dirty="0" smtClean="0">
                <a:latin typeface="Arial Rounded MT Bold" charset="0"/>
                <a:ea typeface="ＭＳ Ｐゴシック" charset="0"/>
                <a:cs typeface="ＭＳ Ｐゴシック" charset="0"/>
              </a:rPr>
              <a:t>高</a:t>
            </a:r>
            <a:r>
              <a:rPr lang="en-US" altLang="ja-JP" dirty="0" err="1" smtClean="0">
                <a:latin typeface="Symbol" charset="2"/>
                <a:cs typeface="Symbol" charset="2"/>
              </a:rPr>
              <a:t>b</a:t>
            </a:r>
            <a:r>
              <a:rPr lang="en-US" altLang="ja-JP" baseline="-25000" dirty="0" err="1" smtClean="0"/>
              <a:t>N</a:t>
            </a:r>
            <a:r>
              <a:rPr lang="en-US" altLang="ja-JP" dirty="0" smtClean="0"/>
              <a:t> </a:t>
            </a:r>
            <a:r>
              <a:rPr lang="ja-JP" altLang="en-US" dirty="0" smtClean="0"/>
              <a:t>へのアクセス、回転の</a:t>
            </a:r>
            <a:r>
              <a:rPr lang="en-US" altLang="ja-JP" dirty="0" smtClean="0"/>
              <a:t>MHD</a:t>
            </a:r>
            <a:r>
              <a:rPr lang="ja-JP" altLang="en-US" dirty="0" smtClean="0"/>
              <a:t>安定性への影響を研究。</a:t>
            </a:r>
            <a:endParaRPr lang="en-US" altLang="ja-JP" dirty="0" smtClean="0"/>
          </a:p>
          <a:p>
            <a:r>
              <a:rPr lang="ja-JP" altLang="en-US" dirty="0"/>
              <a:t>トロイダル回転分布</a:t>
            </a:r>
            <a:r>
              <a:rPr lang="ja-JP" altLang="en-US" dirty="0" smtClean="0"/>
              <a:t>は輸送にも影響：</a:t>
            </a:r>
            <a:r>
              <a:rPr lang="en-US" altLang="ja-JP" dirty="0" err="1" smtClean="0"/>
              <a:t>ExB</a:t>
            </a:r>
            <a:r>
              <a:rPr lang="ja-JP" altLang="en-US" dirty="0" smtClean="0"/>
              <a:t>シア</a:t>
            </a:r>
            <a:endParaRPr lang="en-US" altLang="ja-JP" dirty="0" smtClean="0"/>
          </a:p>
        </p:txBody>
      </p:sp>
      <p:sp>
        <p:nvSpPr>
          <p:cNvPr id="6" name="テキスト ボックス 5"/>
          <p:cNvSpPr txBox="1"/>
          <p:nvPr/>
        </p:nvSpPr>
        <p:spPr>
          <a:xfrm rot="16200000">
            <a:off x="-383544" y="2272335"/>
            <a:ext cx="2026895" cy="307777"/>
          </a:xfrm>
          <a:prstGeom prst="rect">
            <a:avLst/>
          </a:prstGeom>
          <a:noFill/>
        </p:spPr>
        <p:txBody>
          <a:bodyPr wrap="none" rtlCol="0">
            <a:spAutoFit/>
          </a:bodyPr>
          <a:lstStyle/>
          <a:p>
            <a:pPr algn="ctr"/>
            <a:r>
              <a:rPr kumimoji="1" lang="en-US" altLang="ja-JP" sz="1400" dirty="0" err="1" smtClean="0">
                <a:latin typeface="Arial"/>
                <a:cs typeface="Arial"/>
              </a:rPr>
              <a:t>V</a:t>
            </a:r>
            <a:r>
              <a:rPr kumimoji="1" lang="en-US" altLang="ja-JP" sz="1400" baseline="-25000" dirty="0" err="1" smtClean="0">
                <a:latin typeface="Arial"/>
                <a:cs typeface="Arial"/>
              </a:rPr>
              <a:t>t</a:t>
            </a:r>
            <a:r>
              <a:rPr kumimoji="1" lang="en-US" altLang="ja-JP" sz="1400" dirty="0" smtClean="0">
                <a:latin typeface="Arial"/>
                <a:cs typeface="Arial"/>
              </a:rPr>
              <a:t>, </a:t>
            </a:r>
            <a:r>
              <a:rPr lang="en-US" altLang="ja-JP" sz="1400" dirty="0" err="1" smtClean="0">
                <a:latin typeface="Arial"/>
                <a:cs typeface="Arial"/>
              </a:rPr>
              <a:t>V</a:t>
            </a:r>
            <a:r>
              <a:rPr lang="en-US" altLang="ja-JP" sz="1400" baseline="-25000" dirty="0" err="1" smtClean="0">
                <a:latin typeface="Arial"/>
                <a:cs typeface="Arial"/>
              </a:rPr>
              <a:t>Alfven</a:t>
            </a:r>
            <a:r>
              <a:rPr lang="en-US" altLang="ja-JP" sz="1400" dirty="0" smtClean="0">
                <a:latin typeface="Arial"/>
                <a:cs typeface="Arial"/>
              </a:rPr>
              <a:t>/100 (</a:t>
            </a:r>
            <a:r>
              <a:rPr lang="en-US" altLang="ja-JP" sz="1400" dirty="0">
                <a:latin typeface="Arial"/>
                <a:cs typeface="Arial"/>
              </a:rPr>
              <a:t>10</a:t>
            </a:r>
            <a:r>
              <a:rPr lang="en-US" altLang="ja-JP" sz="1400" baseline="30000" dirty="0">
                <a:latin typeface="Arial"/>
                <a:cs typeface="Arial"/>
              </a:rPr>
              <a:t>5</a:t>
            </a:r>
            <a:r>
              <a:rPr lang="en-US" altLang="ja-JP" sz="1400" dirty="0">
                <a:latin typeface="Arial"/>
                <a:cs typeface="Arial"/>
              </a:rPr>
              <a:t> m</a:t>
            </a:r>
            <a:r>
              <a:rPr kumimoji="1" lang="en-US" altLang="ja-JP" sz="1400" dirty="0" smtClean="0">
                <a:latin typeface="Arial"/>
                <a:cs typeface="Arial"/>
              </a:rPr>
              <a:t>/s)</a:t>
            </a:r>
            <a:endParaRPr kumimoji="1" lang="ja-JP" altLang="en-US" sz="1400" dirty="0">
              <a:latin typeface="Arial"/>
              <a:cs typeface="Arial"/>
            </a:endParaRPr>
          </a:p>
        </p:txBody>
      </p:sp>
      <p:sp>
        <p:nvSpPr>
          <p:cNvPr id="7" name="テキスト ボックス 12"/>
          <p:cNvSpPr txBox="1">
            <a:spLocks noChangeArrowheads="1"/>
          </p:cNvSpPr>
          <p:nvPr/>
        </p:nvSpPr>
        <p:spPr bwMode="auto">
          <a:xfrm>
            <a:off x="1734017" y="3250302"/>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00" dirty="0">
                <a:latin typeface="Symbol" charset="0"/>
                <a:cs typeface="Symbol" charset="0"/>
              </a:rPr>
              <a:t>r</a:t>
            </a:r>
            <a:endParaRPr lang="ja-JP" altLang="en-US" sz="1400" dirty="0">
              <a:latin typeface="Symbol" charset="0"/>
              <a:cs typeface="Symbol" charset="0"/>
            </a:endParaRPr>
          </a:p>
        </p:txBody>
      </p:sp>
      <p:sp>
        <p:nvSpPr>
          <p:cNvPr id="8" name="テキスト ボックス 7"/>
          <p:cNvSpPr txBox="1"/>
          <p:nvPr/>
        </p:nvSpPr>
        <p:spPr>
          <a:xfrm rot="16200000">
            <a:off x="41119" y="4827421"/>
            <a:ext cx="1181871" cy="307777"/>
          </a:xfrm>
          <a:prstGeom prst="rect">
            <a:avLst/>
          </a:prstGeom>
          <a:noFill/>
        </p:spPr>
        <p:txBody>
          <a:bodyPr wrap="none" rtlCol="0">
            <a:spAutoFit/>
          </a:bodyPr>
          <a:lstStyle/>
          <a:p>
            <a:pPr algn="ctr"/>
            <a:r>
              <a:rPr kumimoji="1" lang="en-US" altLang="ja-JP" sz="1400" dirty="0" err="1" smtClean="0">
                <a:latin typeface="Arial"/>
                <a:cs typeface="Arial"/>
              </a:rPr>
              <a:t>V</a:t>
            </a:r>
            <a:r>
              <a:rPr kumimoji="1" lang="en-US" altLang="ja-JP" sz="1400" baseline="-25000" dirty="0" err="1" smtClean="0">
                <a:latin typeface="Arial"/>
                <a:cs typeface="Arial"/>
              </a:rPr>
              <a:t>t</a:t>
            </a:r>
            <a:r>
              <a:rPr kumimoji="1" lang="en-US" altLang="ja-JP" sz="1400" dirty="0" smtClean="0">
                <a:latin typeface="Arial"/>
                <a:cs typeface="Arial"/>
              </a:rPr>
              <a:t>/</a:t>
            </a:r>
            <a:r>
              <a:rPr lang="en-US" altLang="ja-JP" sz="1400" dirty="0" err="1" smtClean="0">
                <a:latin typeface="Arial"/>
                <a:cs typeface="Arial"/>
              </a:rPr>
              <a:t>V</a:t>
            </a:r>
            <a:r>
              <a:rPr lang="en-US" altLang="ja-JP" sz="1400" baseline="-25000" dirty="0" err="1" smtClean="0">
                <a:latin typeface="Arial"/>
                <a:cs typeface="Arial"/>
              </a:rPr>
              <a:t>Alfven</a:t>
            </a:r>
            <a:r>
              <a:rPr lang="en-US" altLang="ja-JP" sz="1400" dirty="0" smtClean="0">
                <a:latin typeface="Arial"/>
                <a:cs typeface="Arial"/>
              </a:rPr>
              <a:t> (</a:t>
            </a:r>
            <a:r>
              <a:rPr kumimoji="1" lang="en-US" altLang="ja-JP" sz="1400" dirty="0" smtClean="0">
                <a:latin typeface="Arial"/>
                <a:cs typeface="Arial"/>
              </a:rPr>
              <a:t>%)</a:t>
            </a:r>
            <a:endParaRPr kumimoji="1" lang="ja-JP" altLang="en-US" sz="1400" dirty="0">
              <a:latin typeface="Arial"/>
              <a:cs typeface="Arial"/>
            </a:endParaRPr>
          </a:p>
        </p:txBody>
      </p:sp>
      <p:sp>
        <p:nvSpPr>
          <p:cNvPr id="9" name="テキスト ボックス 12"/>
          <p:cNvSpPr txBox="1">
            <a:spLocks noChangeArrowheads="1"/>
          </p:cNvSpPr>
          <p:nvPr/>
        </p:nvSpPr>
        <p:spPr bwMode="auto">
          <a:xfrm>
            <a:off x="1736170" y="5805388"/>
            <a:ext cx="360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400" dirty="0">
                <a:latin typeface="Symbol" charset="0"/>
                <a:cs typeface="Symbol" charset="0"/>
              </a:rPr>
              <a:t>r</a:t>
            </a:r>
            <a:endParaRPr lang="ja-JP" altLang="en-US" sz="1400" dirty="0">
              <a:latin typeface="Symbol" charset="0"/>
              <a:cs typeface="Symbol" charset="0"/>
            </a:endParaRPr>
          </a:p>
        </p:txBody>
      </p:sp>
      <p:sp>
        <p:nvSpPr>
          <p:cNvPr id="10" name="テキスト ボックス 9"/>
          <p:cNvSpPr txBox="1"/>
          <p:nvPr/>
        </p:nvSpPr>
        <p:spPr>
          <a:xfrm>
            <a:off x="1861417" y="2276872"/>
            <a:ext cx="999325" cy="307777"/>
          </a:xfrm>
          <a:prstGeom prst="rect">
            <a:avLst/>
          </a:prstGeom>
          <a:noFill/>
        </p:spPr>
        <p:txBody>
          <a:bodyPr wrap="none" rtlCol="0">
            <a:spAutoFit/>
          </a:bodyPr>
          <a:lstStyle/>
          <a:p>
            <a:r>
              <a:rPr kumimoji="1" lang="en-US" altLang="ja-JP" sz="1400" dirty="0" err="1" smtClean="0">
                <a:solidFill>
                  <a:srgbClr val="008040"/>
                </a:solidFill>
              </a:rPr>
              <a:t>V</a:t>
            </a:r>
            <a:r>
              <a:rPr kumimoji="1" lang="en-US" altLang="ja-JP" sz="1400" baseline="-25000" dirty="0" err="1" smtClean="0">
                <a:solidFill>
                  <a:srgbClr val="008040"/>
                </a:solidFill>
              </a:rPr>
              <a:t>Alfven</a:t>
            </a:r>
            <a:r>
              <a:rPr kumimoji="1" lang="en-US" altLang="ja-JP" sz="1400" dirty="0" smtClean="0">
                <a:solidFill>
                  <a:srgbClr val="008040"/>
                </a:solidFill>
              </a:rPr>
              <a:t>/100</a:t>
            </a:r>
            <a:endParaRPr kumimoji="1" lang="ja-JP" altLang="en-US" sz="1400" dirty="0">
              <a:solidFill>
                <a:srgbClr val="008040"/>
              </a:solidFill>
            </a:endParaRPr>
          </a:p>
        </p:txBody>
      </p:sp>
      <p:sp>
        <p:nvSpPr>
          <p:cNvPr id="11" name="テキスト ボックス 10"/>
          <p:cNvSpPr txBox="1"/>
          <p:nvPr/>
        </p:nvSpPr>
        <p:spPr>
          <a:xfrm>
            <a:off x="1187624" y="1700808"/>
            <a:ext cx="374284" cy="307777"/>
          </a:xfrm>
          <a:prstGeom prst="rect">
            <a:avLst/>
          </a:prstGeom>
          <a:noFill/>
        </p:spPr>
        <p:txBody>
          <a:bodyPr wrap="none" rtlCol="0">
            <a:spAutoFit/>
          </a:bodyPr>
          <a:lstStyle/>
          <a:p>
            <a:r>
              <a:rPr lang="en-US" altLang="ja-JP" sz="1400" dirty="0" smtClean="0">
                <a:solidFill>
                  <a:srgbClr val="0000FF"/>
                </a:solidFill>
              </a:rPr>
              <a:t>co</a:t>
            </a:r>
            <a:endParaRPr kumimoji="1" lang="ja-JP" altLang="en-US" sz="1400" dirty="0">
              <a:solidFill>
                <a:srgbClr val="0000FF"/>
              </a:solidFill>
            </a:endParaRPr>
          </a:p>
        </p:txBody>
      </p:sp>
      <p:sp>
        <p:nvSpPr>
          <p:cNvPr id="12" name="テキスト ボックス 11"/>
          <p:cNvSpPr txBox="1"/>
          <p:nvPr/>
        </p:nvSpPr>
        <p:spPr>
          <a:xfrm>
            <a:off x="953919" y="2395488"/>
            <a:ext cx="684803" cy="307777"/>
          </a:xfrm>
          <a:prstGeom prst="rect">
            <a:avLst/>
          </a:prstGeom>
          <a:noFill/>
        </p:spPr>
        <p:txBody>
          <a:bodyPr wrap="none" rtlCol="0">
            <a:spAutoFit/>
          </a:bodyPr>
          <a:lstStyle/>
          <a:p>
            <a:r>
              <a:rPr lang="en-US" altLang="ja-JP" sz="1400" dirty="0" err="1" smtClean="0">
                <a:solidFill>
                  <a:srgbClr val="FF0000"/>
                </a:solidFill>
              </a:rPr>
              <a:t>co+ctr</a:t>
            </a:r>
            <a:endParaRPr kumimoji="1" lang="ja-JP" altLang="en-US" sz="1400" dirty="0">
              <a:solidFill>
                <a:srgbClr val="FF0000"/>
              </a:solidFill>
            </a:endParaRPr>
          </a:p>
        </p:txBody>
      </p:sp>
      <p:sp>
        <p:nvSpPr>
          <p:cNvPr id="16" name="下矢印 15"/>
          <p:cNvSpPr/>
          <p:nvPr/>
        </p:nvSpPr>
        <p:spPr bwMode="auto">
          <a:xfrm>
            <a:off x="1653580" y="3717032"/>
            <a:ext cx="504056" cy="35966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 name="テキスト ボックス 17"/>
          <p:cNvSpPr txBox="1"/>
          <p:nvPr/>
        </p:nvSpPr>
        <p:spPr>
          <a:xfrm>
            <a:off x="1403648" y="2806328"/>
            <a:ext cx="389850" cy="307777"/>
          </a:xfrm>
          <a:prstGeom prst="rect">
            <a:avLst/>
          </a:prstGeom>
          <a:noFill/>
        </p:spPr>
        <p:txBody>
          <a:bodyPr wrap="none" rtlCol="0">
            <a:spAutoFit/>
          </a:bodyPr>
          <a:lstStyle/>
          <a:p>
            <a:r>
              <a:rPr lang="en-US" altLang="ja-JP" sz="1400" dirty="0" err="1" smtClean="0">
                <a:solidFill>
                  <a:srgbClr val="008040"/>
                </a:solidFill>
              </a:rPr>
              <a:t>ctr</a:t>
            </a:r>
            <a:endParaRPr kumimoji="1" lang="ja-JP" altLang="en-US" sz="1400" dirty="0">
              <a:solidFill>
                <a:srgbClr val="008040"/>
              </a:solidFill>
            </a:endParaRPr>
          </a:p>
        </p:txBody>
      </p:sp>
      <p:sp>
        <p:nvSpPr>
          <p:cNvPr id="20" name="テキスト ボックス 19"/>
          <p:cNvSpPr txBox="1"/>
          <p:nvPr/>
        </p:nvSpPr>
        <p:spPr>
          <a:xfrm>
            <a:off x="1171397" y="4303638"/>
            <a:ext cx="374284" cy="307777"/>
          </a:xfrm>
          <a:prstGeom prst="rect">
            <a:avLst/>
          </a:prstGeom>
          <a:noFill/>
        </p:spPr>
        <p:txBody>
          <a:bodyPr wrap="none" rtlCol="0">
            <a:spAutoFit/>
          </a:bodyPr>
          <a:lstStyle/>
          <a:p>
            <a:r>
              <a:rPr lang="en-US" altLang="ja-JP" sz="1400" dirty="0" smtClean="0">
                <a:solidFill>
                  <a:srgbClr val="0000FF"/>
                </a:solidFill>
              </a:rPr>
              <a:t>co</a:t>
            </a:r>
            <a:endParaRPr kumimoji="1" lang="ja-JP" altLang="en-US" sz="1400" dirty="0">
              <a:solidFill>
                <a:srgbClr val="0000FF"/>
              </a:solidFill>
            </a:endParaRPr>
          </a:p>
        </p:txBody>
      </p:sp>
      <p:sp>
        <p:nvSpPr>
          <p:cNvPr id="21" name="テキスト ボックス 20"/>
          <p:cNvSpPr txBox="1"/>
          <p:nvPr/>
        </p:nvSpPr>
        <p:spPr>
          <a:xfrm>
            <a:off x="937692" y="4998318"/>
            <a:ext cx="684803" cy="307777"/>
          </a:xfrm>
          <a:prstGeom prst="rect">
            <a:avLst/>
          </a:prstGeom>
          <a:noFill/>
        </p:spPr>
        <p:txBody>
          <a:bodyPr wrap="none" rtlCol="0">
            <a:spAutoFit/>
          </a:bodyPr>
          <a:lstStyle/>
          <a:p>
            <a:r>
              <a:rPr lang="en-US" altLang="ja-JP" sz="1400" dirty="0" err="1" smtClean="0">
                <a:solidFill>
                  <a:srgbClr val="FF0000"/>
                </a:solidFill>
              </a:rPr>
              <a:t>co+ctr</a:t>
            </a:r>
            <a:endParaRPr kumimoji="1" lang="ja-JP" altLang="en-US" sz="1400" dirty="0">
              <a:solidFill>
                <a:srgbClr val="FF0000"/>
              </a:solidFill>
            </a:endParaRPr>
          </a:p>
        </p:txBody>
      </p:sp>
      <p:sp>
        <p:nvSpPr>
          <p:cNvPr id="22" name="テキスト ボックス 21"/>
          <p:cNvSpPr txBox="1"/>
          <p:nvPr/>
        </p:nvSpPr>
        <p:spPr>
          <a:xfrm>
            <a:off x="1387421" y="5409158"/>
            <a:ext cx="389850" cy="307777"/>
          </a:xfrm>
          <a:prstGeom prst="rect">
            <a:avLst/>
          </a:prstGeom>
          <a:noFill/>
        </p:spPr>
        <p:txBody>
          <a:bodyPr wrap="none" rtlCol="0">
            <a:spAutoFit/>
          </a:bodyPr>
          <a:lstStyle/>
          <a:p>
            <a:r>
              <a:rPr lang="en-US" altLang="ja-JP" sz="1400" dirty="0" err="1" smtClean="0">
                <a:solidFill>
                  <a:srgbClr val="008040"/>
                </a:solidFill>
              </a:rPr>
              <a:t>ctr</a:t>
            </a:r>
            <a:endParaRPr kumimoji="1" lang="ja-JP" altLang="en-US" sz="1400" dirty="0">
              <a:solidFill>
                <a:srgbClr val="008040"/>
              </a:solidFill>
            </a:endParaRPr>
          </a:p>
        </p:txBody>
      </p:sp>
    </p:spTree>
    <p:extLst>
      <p:ext uri="{BB962C8B-B14F-4D97-AF65-F5344CB8AC3E}">
        <p14:creationId xmlns:p14="http://schemas.microsoft.com/office/powerpoint/2010/main" val="452373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6548"/>
            <a:ext cx="7772400" cy="492443"/>
          </a:xfrm>
        </p:spPr>
        <p:txBody>
          <a:bodyPr/>
          <a:lstStyle/>
          <a:p>
            <a:r>
              <a:rPr kumimoji="1" lang="en-US" altLang="ja-JP" dirty="0" smtClean="0"/>
              <a:t>ITER</a:t>
            </a:r>
            <a:r>
              <a:rPr kumimoji="1" lang="ja-JP" altLang="en-US" dirty="0" smtClean="0"/>
              <a:t>におけるトロイダル回転分布の予測例</a:t>
            </a:r>
            <a:endParaRPr kumimoji="1" lang="ja-JP" altLang="en-US" dirty="0"/>
          </a:p>
        </p:txBody>
      </p:sp>
      <p:sp>
        <p:nvSpPr>
          <p:cNvPr id="3" name="コンテンツ プレースホルダー 2"/>
          <p:cNvSpPr>
            <a:spLocks noGrp="1"/>
          </p:cNvSpPr>
          <p:nvPr>
            <p:ph idx="1"/>
          </p:nvPr>
        </p:nvSpPr>
        <p:spPr>
          <a:xfrm>
            <a:off x="107504" y="1556792"/>
            <a:ext cx="4282058" cy="4555093"/>
          </a:xfrm>
        </p:spPr>
        <p:txBody>
          <a:bodyPr/>
          <a:lstStyle/>
          <a:p>
            <a:r>
              <a:rPr kumimoji="1" lang="en-US" altLang="ja-JP" dirty="0" smtClean="0"/>
              <a:t>ITER</a:t>
            </a:r>
            <a:r>
              <a:rPr kumimoji="1" lang="ja-JP" altLang="en-US" dirty="0" smtClean="0"/>
              <a:t>先進誘導放電（</a:t>
            </a:r>
            <a:r>
              <a:rPr kumimoji="1" lang="en-US" altLang="ja-JP" dirty="0" smtClean="0"/>
              <a:t>Advanced Inductive</a:t>
            </a:r>
            <a:r>
              <a:rPr kumimoji="1" lang="ja-JP" altLang="en-US" dirty="0" smtClean="0"/>
              <a:t>）</a:t>
            </a:r>
            <a:r>
              <a:rPr lang="ja-JP" altLang="en-US" dirty="0" smtClean="0"/>
              <a:t>：</a:t>
            </a:r>
            <a:r>
              <a:rPr lang="en-US" altLang="ja-JP" dirty="0" smtClean="0"/>
              <a:t>Ip=12MA</a:t>
            </a:r>
          </a:p>
          <a:p>
            <a:r>
              <a:rPr kumimoji="1" lang="en-US" altLang="ja-JP" dirty="0" smtClean="0"/>
              <a:t>ITER</a:t>
            </a:r>
            <a:r>
              <a:rPr kumimoji="1" lang="ja-JP" altLang="en-US" dirty="0" smtClean="0"/>
              <a:t>には</a:t>
            </a:r>
            <a:r>
              <a:rPr kumimoji="1" lang="en-US" altLang="ja-JP" dirty="0" smtClean="0"/>
              <a:t>1MeV N-NB x </a:t>
            </a:r>
            <a:r>
              <a:rPr lang="en-US" altLang="ja-JP" dirty="0"/>
              <a:t>2</a:t>
            </a:r>
            <a:r>
              <a:rPr lang="ja-JP" altLang="en-US" dirty="0" smtClean="0"/>
              <a:t>ユニット（各</a:t>
            </a:r>
            <a:r>
              <a:rPr lang="en-US" altLang="ja-JP" dirty="0" smtClean="0"/>
              <a:t>16.5MW</a:t>
            </a:r>
            <a:r>
              <a:rPr lang="ja-JP" altLang="en-US" dirty="0" smtClean="0"/>
              <a:t>）が予定されている。</a:t>
            </a:r>
            <a:endParaRPr lang="en-US" altLang="ja-JP" dirty="0" smtClean="0"/>
          </a:p>
          <a:p>
            <a:pPr lvl="1"/>
            <a:r>
              <a:rPr kumimoji="1" lang="en-US" altLang="ja-JP" dirty="0" smtClean="0"/>
              <a:t>Ip</a:t>
            </a:r>
            <a:r>
              <a:rPr kumimoji="1" lang="ja-JP" altLang="en-US" dirty="0" smtClean="0"/>
              <a:t>と同方向に</a:t>
            </a:r>
            <a:r>
              <a:rPr lang="ja-JP" altLang="en-US" dirty="0" smtClean="0"/>
              <a:t>接線入射</a:t>
            </a:r>
            <a:endParaRPr lang="en-US" altLang="ja-JP" dirty="0" smtClean="0"/>
          </a:p>
          <a:p>
            <a:pPr lvl="1"/>
            <a:r>
              <a:rPr kumimoji="1" lang="ja-JP" altLang="en-US" dirty="0" smtClean="0"/>
              <a:t>入射位置が可変</a:t>
            </a:r>
            <a:endParaRPr kumimoji="1" lang="en-US" altLang="ja-JP" dirty="0" smtClean="0"/>
          </a:p>
          <a:p>
            <a:pPr lvl="2"/>
            <a:r>
              <a:rPr kumimoji="1" lang="en-US" altLang="ja-JP" dirty="0" err="1" smtClean="0"/>
              <a:t>on-axis⇔off-axis</a:t>
            </a:r>
            <a:r>
              <a:rPr kumimoji="1" lang="en-US" altLang="ja-JP" dirty="0" smtClean="0"/>
              <a:t> </a:t>
            </a:r>
            <a:r>
              <a:rPr kumimoji="1" lang="ja-JP" altLang="en-US" dirty="0" smtClean="0"/>
              <a:t>（</a:t>
            </a:r>
            <a:r>
              <a:rPr kumimoji="1" lang="en-US" altLang="ja-JP" dirty="0" smtClean="0">
                <a:latin typeface="Symbol" charset="2"/>
                <a:cs typeface="Symbol" charset="2"/>
              </a:rPr>
              <a:t>r</a:t>
            </a:r>
            <a:r>
              <a:rPr kumimoji="1" lang="en-US" altLang="ja-JP" dirty="0" smtClean="0"/>
              <a:t>~0.25</a:t>
            </a:r>
            <a:r>
              <a:rPr kumimoji="1" lang="ja-JP" altLang="en-US" dirty="0" smtClean="0"/>
              <a:t>）</a:t>
            </a:r>
            <a:endParaRPr kumimoji="1" lang="en-US" altLang="ja-JP" dirty="0" smtClean="0"/>
          </a:p>
          <a:p>
            <a:r>
              <a:rPr lang="en-US" altLang="ja-JP" dirty="0" smtClean="0"/>
              <a:t>2</a:t>
            </a:r>
            <a:r>
              <a:rPr lang="ja-JP" altLang="en-US" dirty="0" smtClean="0"/>
              <a:t>ユニットの入射位置の組み合わせを変えて（</a:t>
            </a:r>
            <a:r>
              <a:rPr lang="en-US" altLang="ja-JP" dirty="0" smtClean="0"/>
              <a:t>3</a:t>
            </a:r>
            <a:r>
              <a:rPr lang="ja-JP" altLang="en-US" dirty="0" smtClean="0"/>
              <a:t>通り）計算：</a:t>
            </a:r>
            <a:endParaRPr lang="en-US" altLang="ja-JP" dirty="0" smtClean="0"/>
          </a:p>
          <a:p>
            <a:pPr lvl="1"/>
            <a:r>
              <a:rPr lang="en-US" altLang="ja-JP" dirty="0" smtClean="0"/>
              <a:t>on</a:t>
            </a:r>
            <a:r>
              <a:rPr lang="ja-JP" altLang="en-US" dirty="0"/>
              <a:t>（</a:t>
            </a:r>
            <a:r>
              <a:rPr lang="en-US" altLang="ja-JP" dirty="0" smtClean="0">
                <a:latin typeface="Symbol" charset="2"/>
                <a:cs typeface="Symbol" charset="2"/>
              </a:rPr>
              <a:t>r</a:t>
            </a:r>
            <a:r>
              <a:rPr lang="en-US" altLang="ja-JP" dirty="0" smtClean="0"/>
              <a:t>=0</a:t>
            </a:r>
            <a:r>
              <a:rPr lang="ja-JP" altLang="en-US" dirty="0" smtClean="0"/>
              <a:t>）と</a:t>
            </a:r>
            <a:r>
              <a:rPr lang="en-US" altLang="ja-JP" dirty="0" smtClean="0"/>
              <a:t>off</a:t>
            </a:r>
            <a:r>
              <a:rPr lang="ja-JP" altLang="en-US" dirty="0"/>
              <a:t>（</a:t>
            </a:r>
            <a:r>
              <a:rPr lang="en-US" altLang="ja-JP" dirty="0" smtClean="0">
                <a:latin typeface="Symbol" charset="2"/>
                <a:cs typeface="Symbol" charset="2"/>
              </a:rPr>
              <a:t>r</a:t>
            </a:r>
            <a:r>
              <a:rPr lang="en-US" altLang="ja-JP" dirty="0" smtClean="0"/>
              <a:t>=0.25</a:t>
            </a:r>
            <a:r>
              <a:rPr lang="ja-JP" altLang="en-US" dirty="0" smtClean="0"/>
              <a:t>）</a:t>
            </a:r>
            <a:endParaRPr lang="en-US" altLang="ja-JP" dirty="0" smtClean="0"/>
          </a:p>
          <a:p>
            <a:r>
              <a:rPr lang="ja-JP" altLang="en-US" dirty="0" smtClean="0"/>
              <a:t>ビームの組み合わせの違いは少ない</a:t>
            </a:r>
            <a:endParaRPr lang="en-US" altLang="ja-JP" dirty="0" smtClean="0"/>
          </a:p>
          <a:p>
            <a:r>
              <a:rPr lang="en-US" altLang="ja-JP" dirty="0" smtClean="0"/>
              <a:t>NB</a:t>
            </a:r>
            <a:r>
              <a:rPr lang="ja-JP" altLang="en-US" dirty="0" smtClean="0"/>
              <a:t>のみによる回転も小さい</a:t>
            </a:r>
            <a:endParaRPr lang="en-US" altLang="ja-JP" dirty="0" smtClean="0"/>
          </a:p>
          <a:p>
            <a:r>
              <a:rPr lang="ja-JP" altLang="en-US" dirty="0" smtClean="0"/>
              <a:t>残留応力の影響は大</a:t>
            </a:r>
            <a:endParaRPr lang="en-US" altLang="ja-JP" dirty="0"/>
          </a:p>
        </p:txBody>
      </p:sp>
      <p:pic>
        <p:nvPicPr>
          <p:cNvPr id="6" name="図 5"/>
          <p:cNvPicPr>
            <a:picLocks noChangeAspect="1"/>
          </p:cNvPicPr>
          <p:nvPr/>
        </p:nvPicPr>
        <p:blipFill>
          <a:blip r:embed="rId2"/>
          <a:stretch>
            <a:fillRect/>
          </a:stretch>
        </p:blipFill>
        <p:spPr>
          <a:xfrm>
            <a:off x="4860032" y="3429000"/>
            <a:ext cx="3417570" cy="3242310"/>
          </a:xfrm>
          <a:prstGeom prst="rect">
            <a:avLst/>
          </a:prstGeom>
        </p:spPr>
      </p:pic>
      <p:pic>
        <p:nvPicPr>
          <p:cNvPr id="7" name="図 6"/>
          <p:cNvPicPr>
            <a:picLocks noChangeAspect="1"/>
          </p:cNvPicPr>
          <p:nvPr/>
        </p:nvPicPr>
        <p:blipFill>
          <a:blip r:embed="rId3"/>
          <a:stretch>
            <a:fillRect/>
          </a:stretch>
        </p:blipFill>
        <p:spPr>
          <a:xfrm>
            <a:off x="4585320" y="1412776"/>
            <a:ext cx="4177030" cy="1913255"/>
          </a:xfrm>
          <a:prstGeom prst="rect">
            <a:avLst/>
          </a:prstGeom>
        </p:spPr>
      </p:pic>
      <p:sp>
        <p:nvSpPr>
          <p:cNvPr id="8" name="テキスト ボックス 7"/>
          <p:cNvSpPr txBox="1"/>
          <p:nvPr/>
        </p:nvSpPr>
        <p:spPr>
          <a:xfrm>
            <a:off x="5580112" y="1916832"/>
            <a:ext cx="963037" cy="307777"/>
          </a:xfrm>
          <a:prstGeom prst="rect">
            <a:avLst/>
          </a:prstGeom>
          <a:noFill/>
        </p:spPr>
        <p:txBody>
          <a:bodyPr wrap="none" rtlCol="0">
            <a:spAutoFit/>
          </a:bodyPr>
          <a:lstStyle/>
          <a:p>
            <a:r>
              <a:rPr kumimoji="1" lang="en-US" altLang="ja-JP" sz="1400" dirty="0" smtClean="0">
                <a:solidFill>
                  <a:srgbClr val="0000FF"/>
                </a:solidFill>
              </a:rPr>
              <a:t>collisional</a:t>
            </a:r>
            <a:endParaRPr kumimoji="1" lang="ja-JP" altLang="en-US" sz="1400" dirty="0">
              <a:solidFill>
                <a:srgbClr val="0000FF"/>
              </a:solidFill>
            </a:endParaRPr>
          </a:p>
        </p:txBody>
      </p:sp>
      <p:sp>
        <p:nvSpPr>
          <p:cNvPr id="9" name="テキスト ボックス 8"/>
          <p:cNvSpPr txBox="1"/>
          <p:nvPr/>
        </p:nvSpPr>
        <p:spPr>
          <a:xfrm>
            <a:off x="7884368" y="2708920"/>
            <a:ext cx="446895" cy="307777"/>
          </a:xfrm>
          <a:prstGeom prst="rect">
            <a:avLst/>
          </a:prstGeom>
          <a:noFill/>
        </p:spPr>
        <p:txBody>
          <a:bodyPr wrap="none" rtlCol="0">
            <a:spAutoFit/>
          </a:bodyPr>
          <a:lstStyle/>
          <a:p>
            <a:r>
              <a:rPr kumimoji="1" lang="en-US" altLang="ja-JP" sz="1400" dirty="0" err="1" smtClean="0">
                <a:solidFill>
                  <a:srgbClr val="008040"/>
                </a:solidFill>
              </a:rPr>
              <a:t>jxB</a:t>
            </a:r>
            <a:endParaRPr kumimoji="1" lang="ja-JP" altLang="en-US" sz="1400" dirty="0">
              <a:solidFill>
                <a:srgbClr val="008040"/>
              </a:solidFill>
            </a:endParaRPr>
          </a:p>
        </p:txBody>
      </p:sp>
    </p:spTree>
    <p:extLst>
      <p:ext uri="{BB962C8B-B14F-4D97-AF65-F5344CB8AC3E}">
        <p14:creationId xmlns:p14="http://schemas.microsoft.com/office/powerpoint/2010/main" val="25328602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1134827" y="2708920"/>
            <a:ext cx="6874346" cy="1083374"/>
          </a:xfrm>
        </p:spPr>
        <p:txBody>
          <a:bodyPr/>
          <a:lstStyle/>
          <a:p>
            <a:r>
              <a:rPr lang="ja-JP" altLang="en-US" dirty="0"/>
              <a:t>ペレットによる</a:t>
            </a:r>
            <a:r>
              <a:rPr lang="en-US" altLang="ja-JP" dirty="0"/>
              <a:t>ELM</a:t>
            </a:r>
            <a:r>
              <a:rPr lang="ja-JP" altLang="en-US" dirty="0"/>
              <a:t>制</a:t>
            </a:r>
            <a:r>
              <a:rPr lang="ja-JP" altLang="en-US" dirty="0" smtClean="0"/>
              <a:t>御モデリング</a:t>
            </a:r>
            <a:endParaRPr lang="en-US" altLang="ja-JP" dirty="0" smtClean="0"/>
          </a:p>
          <a:p>
            <a:r>
              <a:rPr lang="ja-JP" altLang="en-US" dirty="0" smtClean="0"/>
              <a:t>とシミュレーション</a:t>
            </a:r>
            <a:endParaRPr lang="en-US" altLang="ja-JP" dirty="0"/>
          </a:p>
        </p:txBody>
      </p:sp>
    </p:spTree>
    <p:extLst>
      <p:ext uri="{BB962C8B-B14F-4D97-AF65-F5344CB8AC3E}">
        <p14:creationId xmlns:p14="http://schemas.microsoft.com/office/powerpoint/2010/main" val="6764619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0327"/>
            <a:ext cx="7772400" cy="984885"/>
          </a:xfrm>
        </p:spPr>
        <p:txBody>
          <a:bodyPr/>
          <a:lstStyle/>
          <a:p>
            <a:r>
              <a:rPr lang="ja-JP" altLang="en-US" dirty="0"/>
              <a:t>周辺部局在モード</a:t>
            </a:r>
            <a:r>
              <a:rPr lang="en-US" altLang="ja-JP" dirty="0"/>
              <a:t>(ELM</a:t>
            </a:r>
            <a:r>
              <a:rPr lang="ja-JP" altLang="en-US" dirty="0"/>
              <a:t>）に</a:t>
            </a:r>
            <a:r>
              <a:rPr lang="ja-JP" altLang="en-US" dirty="0" smtClean="0"/>
              <a:t>よる</a:t>
            </a:r>
            <a:r>
              <a:rPr lang="en-US" altLang="ja-JP" dirty="0" smtClean="0"/>
              <a:t/>
            </a:r>
            <a:br>
              <a:rPr lang="en-US" altLang="ja-JP" dirty="0" smtClean="0"/>
            </a:br>
            <a:r>
              <a:rPr lang="ja-JP" altLang="en-US" dirty="0" smtClean="0"/>
              <a:t>エネルギー</a:t>
            </a:r>
            <a:r>
              <a:rPr lang="ja-JP" altLang="en-US" dirty="0"/>
              <a:t>吐出し</a:t>
            </a:r>
            <a:endParaRPr kumimoji="1" lang="ja-JP" altLang="en-US" dirty="0"/>
          </a:p>
        </p:txBody>
      </p:sp>
      <p:pic>
        <p:nvPicPr>
          <p:cNvPr id="3" name="図 2"/>
          <p:cNvPicPr>
            <a:picLocks noChangeAspect="1"/>
          </p:cNvPicPr>
          <p:nvPr/>
        </p:nvPicPr>
        <p:blipFill>
          <a:blip r:embed="rId2"/>
          <a:stretch>
            <a:fillRect/>
          </a:stretch>
        </p:blipFill>
        <p:spPr>
          <a:xfrm>
            <a:off x="1043608" y="1268760"/>
            <a:ext cx="2672080" cy="2448560"/>
          </a:xfrm>
          <a:prstGeom prst="rect">
            <a:avLst/>
          </a:prstGeom>
        </p:spPr>
      </p:pic>
      <p:pic>
        <p:nvPicPr>
          <p:cNvPr id="4" name="図 3"/>
          <p:cNvPicPr>
            <a:picLocks noChangeAspect="1"/>
          </p:cNvPicPr>
          <p:nvPr/>
        </p:nvPicPr>
        <p:blipFill>
          <a:blip r:embed="rId3"/>
          <a:stretch>
            <a:fillRect/>
          </a:stretch>
        </p:blipFill>
        <p:spPr>
          <a:xfrm>
            <a:off x="107504" y="3933056"/>
            <a:ext cx="5181600" cy="244856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700808"/>
            <a:ext cx="3864621" cy="473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5561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85800" y="316548"/>
            <a:ext cx="7772400" cy="492443"/>
          </a:xfrm>
        </p:spPr>
        <p:txBody>
          <a:bodyPr/>
          <a:lstStyle/>
          <a:p>
            <a:r>
              <a:rPr lang="ja-JP" altLang="en-US" dirty="0"/>
              <a:t>ペレット入射に</a:t>
            </a:r>
            <a:r>
              <a:rPr lang="ja-JP" altLang="en-US" dirty="0" smtClean="0"/>
              <a:t>よる</a:t>
            </a:r>
            <a:r>
              <a:rPr lang="en-US" altLang="ja-JP" dirty="0" smtClean="0"/>
              <a:t>ELM</a:t>
            </a:r>
            <a:r>
              <a:rPr lang="ja-JP" altLang="en-US" dirty="0" smtClean="0"/>
              <a:t>の制御</a:t>
            </a:r>
            <a:endParaRPr kumimoji="1" lang="ja-JP" altLang="en-US" dirty="0"/>
          </a:p>
        </p:txBody>
      </p:sp>
      <p:sp>
        <p:nvSpPr>
          <p:cNvPr id="6" name="コンテンツ プレースホルダー 5"/>
          <p:cNvSpPr>
            <a:spLocks noGrp="1"/>
          </p:cNvSpPr>
          <p:nvPr>
            <p:ph idx="1"/>
          </p:nvPr>
        </p:nvSpPr>
        <p:spPr>
          <a:xfrm>
            <a:off x="4427984" y="1556792"/>
            <a:ext cx="4282058" cy="1600438"/>
          </a:xfrm>
        </p:spPr>
        <p:txBody>
          <a:bodyPr/>
          <a:lstStyle/>
          <a:p>
            <a:r>
              <a:rPr kumimoji="1" lang="en-US" altLang="ja-JP" dirty="0" smtClean="0"/>
              <a:t>ELM</a:t>
            </a:r>
            <a:r>
              <a:rPr kumimoji="1" lang="ja-JP" altLang="en-US" dirty="0" smtClean="0"/>
              <a:t>制御手段の一つとして、ペレットにで小さな</a:t>
            </a:r>
            <a:r>
              <a:rPr kumimoji="1" lang="en-US" altLang="ja-JP" dirty="0" smtClean="0"/>
              <a:t>ELM</a:t>
            </a:r>
            <a:r>
              <a:rPr kumimoji="1" lang="ja-JP" altLang="en-US" dirty="0" smtClean="0"/>
              <a:t>を</a:t>
            </a:r>
            <a:r>
              <a:rPr lang="ja-JP" altLang="en-US" dirty="0" smtClean="0"/>
              <a:t>誘起することが考えられている。</a:t>
            </a:r>
            <a:endParaRPr lang="en-US" altLang="ja-JP" dirty="0" smtClean="0"/>
          </a:p>
          <a:p>
            <a:r>
              <a:rPr kumimoji="1" lang="ja-JP" altLang="en-US" dirty="0" smtClean="0">
                <a:solidFill>
                  <a:srgbClr val="FF0000"/>
                </a:solidFill>
                <a:sym typeface="Wingdings"/>
              </a:rPr>
              <a:t>物理機構の解明と、最適条件の決定が重要課題。</a:t>
            </a:r>
            <a:endParaRPr kumimoji="1" lang="ja-JP" altLang="en-US" dirty="0">
              <a:solidFill>
                <a:srgbClr val="FF0000"/>
              </a:solidFill>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3645024"/>
            <a:ext cx="57531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3"/>
          <a:stretch>
            <a:fillRect/>
          </a:stretch>
        </p:blipFill>
        <p:spPr>
          <a:xfrm>
            <a:off x="395536" y="1340768"/>
            <a:ext cx="3860800" cy="2225040"/>
          </a:xfrm>
          <a:prstGeom prst="rect">
            <a:avLst/>
          </a:prstGeom>
        </p:spPr>
      </p:pic>
      <p:sp>
        <p:nvSpPr>
          <p:cNvPr id="7" name="テキスト ボックス 6"/>
          <p:cNvSpPr txBox="1"/>
          <p:nvPr/>
        </p:nvSpPr>
        <p:spPr>
          <a:xfrm>
            <a:off x="7524328" y="5877272"/>
            <a:ext cx="988221" cy="461665"/>
          </a:xfrm>
          <a:prstGeom prst="rect">
            <a:avLst/>
          </a:prstGeom>
          <a:noFill/>
        </p:spPr>
        <p:txBody>
          <a:bodyPr wrap="none" rtlCol="0">
            <a:spAutoFit/>
          </a:bodyPr>
          <a:lstStyle/>
          <a:p>
            <a:r>
              <a:rPr kumimoji="1" lang="en-US" altLang="ja-JP" dirty="0" smtClean="0"/>
              <a:t>DIII-D</a:t>
            </a:r>
            <a:endParaRPr kumimoji="1" lang="ja-JP" altLang="en-US" dirty="0"/>
          </a:p>
        </p:txBody>
      </p:sp>
      <p:sp>
        <p:nvSpPr>
          <p:cNvPr id="8" name="テキスト ボックス 7"/>
          <p:cNvSpPr txBox="1"/>
          <p:nvPr/>
        </p:nvSpPr>
        <p:spPr>
          <a:xfrm>
            <a:off x="179513" y="2852936"/>
            <a:ext cx="1080119" cy="1077218"/>
          </a:xfrm>
          <a:prstGeom prst="rect">
            <a:avLst/>
          </a:prstGeom>
          <a:noFill/>
        </p:spPr>
        <p:txBody>
          <a:bodyPr wrap="square" rtlCol="0">
            <a:spAutoFit/>
          </a:bodyPr>
          <a:lstStyle/>
          <a:p>
            <a:r>
              <a:rPr lang="ja-JP" altLang="en-US" sz="1600" dirty="0"/>
              <a:t>ペレット：（重）水素の氷の</a:t>
            </a:r>
            <a:r>
              <a:rPr lang="ja-JP" altLang="en-US" sz="1600" dirty="0" smtClean="0"/>
              <a:t>粒</a:t>
            </a:r>
            <a:endParaRPr lang="en-US" altLang="ja-JP" sz="1600" dirty="0" smtClean="0"/>
          </a:p>
          <a:p>
            <a:r>
              <a:rPr lang="ja-JP" altLang="en-US" sz="1600" dirty="0" smtClean="0"/>
              <a:t>（</a:t>
            </a:r>
            <a:r>
              <a:rPr lang="en-US" altLang="ja-JP" sz="1600" dirty="0"/>
              <a:t>〜mm</a:t>
            </a:r>
            <a:r>
              <a:rPr lang="ja-JP" altLang="en-US" sz="1600" dirty="0" smtClean="0"/>
              <a:t>）</a:t>
            </a:r>
            <a:endParaRPr lang="ja-JP" altLang="en-US" sz="1600" dirty="0"/>
          </a:p>
        </p:txBody>
      </p:sp>
    </p:spTree>
    <p:extLst>
      <p:ext uri="{BB962C8B-B14F-4D97-AF65-F5344CB8AC3E}">
        <p14:creationId xmlns:p14="http://schemas.microsoft.com/office/powerpoint/2010/main" val="115572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AutoShape 1"/>
          <p:cNvSpPr>
            <a:spLocks/>
          </p:cNvSpPr>
          <p:nvPr/>
        </p:nvSpPr>
        <p:spPr bwMode="auto">
          <a:xfrm>
            <a:off x="1108710" y="3440430"/>
            <a:ext cx="6903720" cy="3120390"/>
          </a:xfrm>
          <a:prstGeom prst="roundRect">
            <a:avLst>
              <a:gd name="adj" fmla="val 5491"/>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ja-JP" altLang="en-US"/>
          </a:p>
        </p:txBody>
      </p:sp>
      <p:sp>
        <p:nvSpPr>
          <p:cNvPr id="16387" name="Line 3"/>
          <p:cNvSpPr>
            <a:spLocks noChangeShapeType="1"/>
          </p:cNvSpPr>
          <p:nvPr/>
        </p:nvSpPr>
        <p:spPr bwMode="auto">
          <a:xfrm>
            <a:off x="2608898" y="4296252"/>
            <a:ext cx="4287" cy="901541"/>
          </a:xfrm>
          <a:prstGeom prst="line">
            <a:avLst/>
          </a:prstGeom>
          <a:noFill/>
          <a:ln w="63500" cap="flat">
            <a:solidFill>
              <a:srgbClr val="4C4C4C"/>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74085" name="Rectangle 4"/>
          <p:cNvSpPr>
            <a:spLocks/>
          </p:cNvSpPr>
          <p:nvPr/>
        </p:nvSpPr>
        <p:spPr bwMode="auto">
          <a:xfrm>
            <a:off x="2339752" y="6086475"/>
            <a:ext cx="468052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US" altLang="ja-JP" sz="2200" b="1" u="sng" dirty="0" smtClean="0">
                <a:latin typeface="Helvetica" charset="0"/>
                <a:cs typeface="Helvetica" charset="0"/>
                <a:sym typeface="Helvetica" charset="0"/>
              </a:rPr>
              <a:t>ELM</a:t>
            </a:r>
            <a:r>
              <a:rPr lang="ja-JP" altLang="en-US" sz="2200" b="1" u="sng" dirty="0" smtClean="0">
                <a:latin typeface="Helvetica" charset="0"/>
                <a:cs typeface="Helvetica" charset="0"/>
                <a:sym typeface="Helvetica" charset="0"/>
              </a:rPr>
              <a:t>シミュレーションのための</a:t>
            </a:r>
            <a:r>
              <a:rPr lang="en-US" altLang="ja-JP" sz="2200" b="1" u="sng" dirty="0" smtClean="0">
                <a:latin typeface="Helvetica" charset="0"/>
                <a:cs typeface="Helvetica" charset="0"/>
                <a:sym typeface="Helvetica" charset="0"/>
              </a:rPr>
              <a:t>TOPICS</a:t>
            </a:r>
            <a:endParaRPr lang="en-US" altLang="ja-JP" sz="2200" b="1" u="sng" dirty="0">
              <a:latin typeface="Helvetica" charset="0"/>
              <a:cs typeface="Helvetica" charset="0"/>
              <a:sym typeface="Helvetica" charset="0"/>
            </a:endParaRPr>
          </a:p>
        </p:txBody>
      </p:sp>
      <p:sp>
        <p:nvSpPr>
          <p:cNvPr id="16389" name="Line 5"/>
          <p:cNvSpPr>
            <a:spLocks noChangeShapeType="1"/>
          </p:cNvSpPr>
          <p:nvPr/>
        </p:nvSpPr>
        <p:spPr bwMode="auto">
          <a:xfrm>
            <a:off x="6726555" y="4309110"/>
            <a:ext cx="1429" cy="888683"/>
          </a:xfrm>
          <a:prstGeom prst="line">
            <a:avLst/>
          </a:prstGeom>
          <a:noFill/>
          <a:ln w="63500" cap="flat">
            <a:solidFill>
              <a:srgbClr val="333333"/>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6390" name="Line 6"/>
          <p:cNvSpPr>
            <a:spLocks noChangeShapeType="1"/>
          </p:cNvSpPr>
          <p:nvPr/>
        </p:nvSpPr>
        <p:spPr bwMode="auto">
          <a:xfrm rot="10800000" flipH="1">
            <a:off x="4307682" y="4010502"/>
            <a:ext cx="527208" cy="7143"/>
          </a:xfrm>
          <a:prstGeom prst="line">
            <a:avLst/>
          </a:prstGeom>
          <a:noFill/>
          <a:ln w="63500" cap="flat">
            <a:solidFill>
              <a:srgbClr val="333333"/>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6391" name="Line 7"/>
          <p:cNvSpPr>
            <a:spLocks noChangeShapeType="1"/>
          </p:cNvSpPr>
          <p:nvPr/>
        </p:nvSpPr>
        <p:spPr bwMode="auto">
          <a:xfrm>
            <a:off x="4200525" y="4270535"/>
            <a:ext cx="1429" cy="904398"/>
          </a:xfrm>
          <a:prstGeom prst="line">
            <a:avLst/>
          </a:prstGeom>
          <a:noFill/>
          <a:ln w="63500" cap="flat">
            <a:solidFill>
              <a:srgbClr val="4C4C4C"/>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6392" name="Rectangle 8"/>
          <p:cNvSpPr>
            <a:spLocks/>
          </p:cNvSpPr>
          <p:nvPr/>
        </p:nvSpPr>
        <p:spPr bwMode="auto">
          <a:xfrm>
            <a:off x="1863090" y="3703320"/>
            <a:ext cx="2457450" cy="651510"/>
          </a:xfrm>
          <a:prstGeom prst="rect">
            <a:avLst/>
          </a:prstGeom>
          <a:solidFill>
            <a:srgbClr val="66CCFF"/>
          </a:solidFill>
          <a:ln w="25400" cap="flat">
            <a:noFill/>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74090" name="Rectangle 9"/>
          <p:cNvSpPr>
            <a:spLocks/>
          </p:cNvSpPr>
          <p:nvPr/>
        </p:nvSpPr>
        <p:spPr bwMode="auto">
          <a:xfrm>
            <a:off x="1943100" y="3714750"/>
            <a:ext cx="23088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1.5D core transport </a:t>
            </a:r>
          </a:p>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 TOPICS )</a:t>
            </a:r>
          </a:p>
        </p:txBody>
      </p:sp>
      <p:sp>
        <p:nvSpPr>
          <p:cNvPr id="16394" name="Rectangle 10"/>
          <p:cNvSpPr>
            <a:spLocks/>
          </p:cNvSpPr>
          <p:nvPr/>
        </p:nvSpPr>
        <p:spPr bwMode="auto">
          <a:xfrm>
            <a:off x="1920240" y="4572000"/>
            <a:ext cx="1394460" cy="377190"/>
          </a:xfrm>
          <a:prstGeom prst="rect">
            <a:avLst/>
          </a:prstGeom>
          <a:solidFill>
            <a:srgbClr val="FF6FCF"/>
          </a:solidFill>
          <a:ln w="25400" cap="flat">
            <a:noFill/>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74092" name="Rectangle 11"/>
          <p:cNvSpPr>
            <a:spLocks/>
          </p:cNvSpPr>
          <p:nvPr/>
        </p:nvSpPr>
        <p:spPr bwMode="auto">
          <a:xfrm>
            <a:off x="1954530" y="4583430"/>
            <a:ext cx="1321594"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45720" tIns="45720" rIns="45720" bIns="45720">
            <a:spAutoFit/>
          </a:bodyPr>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Lst>
            </a:pPr>
            <a:r>
              <a:rPr lang="en-US" altLang="ja-JP" sz="1800" b="1">
                <a:latin typeface="Helvetica" charset="0"/>
                <a:cs typeface="Helvetica" charset="0"/>
                <a:sym typeface="Helvetica" charset="0"/>
              </a:rPr>
              <a:t>ELM model</a:t>
            </a:r>
          </a:p>
        </p:txBody>
      </p:sp>
      <p:sp>
        <p:nvSpPr>
          <p:cNvPr id="16396" name="Rectangle 12"/>
          <p:cNvSpPr>
            <a:spLocks/>
          </p:cNvSpPr>
          <p:nvPr/>
        </p:nvSpPr>
        <p:spPr bwMode="auto">
          <a:xfrm>
            <a:off x="4777740" y="3680460"/>
            <a:ext cx="2628900" cy="708660"/>
          </a:xfrm>
          <a:prstGeom prst="rect">
            <a:avLst/>
          </a:prstGeom>
          <a:solidFill>
            <a:srgbClr val="92FFA7"/>
          </a:solidFill>
          <a:ln w="25400" cap="flat">
            <a:noFill/>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74094" name="Rectangle 13"/>
          <p:cNvSpPr>
            <a:spLocks/>
          </p:cNvSpPr>
          <p:nvPr/>
        </p:nvSpPr>
        <p:spPr bwMode="auto">
          <a:xfrm>
            <a:off x="5109210" y="3726180"/>
            <a:ext cx="19659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Core neutrals </a:t>
            </a:r>
          </a:p>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(2D Monte-Calro)</a:t>
            </a:r>
          </a:p>
        </p:txBody>
      </p:sp>
      <p:sp>
        <p:nvSpPr>
          <p:cNvPr id="16398" name="Line 14"/>
          <p:cNvSpPr>
            <a:spLocks noChangeShapeType="1"/>
          </p:cNvSpPr>
          <p:nvPr/>
        </p:nvSpPr>
        <p:spPr bwMode="auto">
          <a:xfrm rot="10800000" flipH="1">
            <a:off x="5620703" y="5496402"/>
            <a:ext cx="357188" cy="7143"/>
          </a:xfrm>
          <a:prstGeom prst="line">
            <a:avLst/>
          </a:prstGeom>
          <a:noFill/>
          <a:ln w="63500" cap="flat">
            <a:solidFill>
              <a:srgbClr val="333333"/>
            </a:solidFill>
            <a:prstDash val="solid"/>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6399" name="Rectangle 15"/>
          <p:cNvSpPr>
            <a:spLocks/>
          </p:cNvSpPr>
          <p:nvPr/>
        </p:nvSpPr>
        <p:spPr bwMode="auto">
          <a:xfrm>
            <a:off x="4091940" y="5177790"/>
            <a:ext cx="1611630" cy="685800"/>
          </a:xfrm>
          <a:prstGeom prst="rect">
            <a:avLst/>
          </a:prstGeom>
          <a:solidFill>
            <a:srgbClr val="FFCC66"/>
          </a:solidFill>
          <a:ln w="25400" cap="flat">
            <a:noFill/>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74097" name="Rectangle 16"/>
          <p:cNvSpPr>
            <a:spLocks/>
          </p:cNvSpPr>
          <p:nvPr/>
        </p:nvSpPr>
        <p:spPr bwMode="auto">
          <a:xfrm>
            <a:off x="4114800" y="5200650"/>
            <a:ext cx="156591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Lst>
            </a:pPr>
            <a:r>
              <a:rPr lang="en-US" altLang="ja-JP" sz="1800" b="1">
                <a:latin typeface="Helvetica" charset="0"/>
                <a:cs typeface="Helvetica" charset="0"/>
                <a:sym typeface="Helvetica" charset="0"/>
              </a:rPr>
              <a:t>SOL-divertor </a:t>
            </a:r>
          </a:p>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Lst>
            </a:pPr>
            <a:r>
              <a:rPr lang="en-US" altLang="ja-JP" sz="1800" b="1">
                <a:latin typeface="Helvetica" charset="0"/>
                <a:cs typeface="Helvetica" charset="0"/>
                <a:sym typeface="Helvetica" charset="0"/>
              </a:rPr>
              <a:t>(D5PM)</a:t>
            </a:r>
          </a:p>
        </p:txBody>
      </p:sp>
      <p:sp>
        <p:nvSpPr>
          <p:cNvPr id="16401" name="Rectangle 17"/>
          <p:cNvSpPr>
            <a:spLocks/>
          </p:cNvSpPr>
          <p:nvPr/>
        </p:nvSpPr>
        <p:spPr bwMode="auto">
          <a:xfrm>
            <a:off x="1725930" y="5200650"/>
            <a:ext cx="2251710" cy="628650"/>
          </a:xfrm>
          <a:prstGeom prst="rect">
            <a:avLst/>
          </a:prstGeom>
          <a:solidFill>
            <a:srgbClr val="66FF66"/>
          </a:solidFill>
          <a:ln w="25400" cap="flat">
            <a:noFill/>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74099" name="Rectangle 18"/>
          <p:cNvSpPr>
            <a:spLocks/>
          </p:cNvSpPr>
          <p:nvPr/>
        </p:nvSpPr>
        <p:spPr bwMode="auto">
          <a:xfrm>
            <a:off x="1703070" y="5200650"/>
            <a:ext cx="229743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Lst>
            </a:pPr>
            <a:r>
              <a:rPr lang="en-US" altLang="ja-JP" sz="1800" b="1">
                <a:latin typeface="Helvetica" charset="0"/>
                <a:cs typeface="Helvetica" charset="0"/>
                <a:sym typeface="Helvetica" charset="0"/>
              </a:rPr>
              <a:t>Linear MHD stability</a:t>
            </a:r>
          </a:p>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Lst>
            </a:pPr>
            <a:r>
              <a:rPr lang="en-US" altLang="ja-JP" sz="1800" b="1">
                <a:latin typeface="Helvetica" charset="0"/>
                <a:cs typeface="Helvetica" charset="0"/>
                <a:sym typeface="Helvetica" charset="0"/>
              </a:rPr>
              <a:t>( MARG2D )</a:t>
            </a:r>
          </a:p>
        </p:txBody>
      </p:sp>
      <p:sp>
        <p:nvSpPr>
          <p:cNvPr id="16403" name="Rectangle 19"/>
          <p:cNvSpPr>
            <a:spLocks/>
          </p:cNvSpPr>
          <p:nvPr/>
        </p:nvSpPr>
        <p:spPr bwMode="auto">
          <a:xfrm>
            <a:off x="5852160" y="5177790"/>
            <a:ext cx="1565910" cy="674370"/>
          </a:xfrm>
          <a:prstGeom prst="rect">
            <a:avLst/>
          </a:prstGeom>
          <a:solidFill>
            <a:srgbClr val="DEADFF"/>
          </a:solidFill>
          <a:ln w="25400" cap="flat">
            <a:noFill/>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74101" name="Rectangle 20"/>
          <p:cNvSpPr>
            <a:spLocks/>
          </p:cNvSpPr>
          <p:nvPr/>
        </p:nvSpPr>
        <p:spPr bwMode="auto">
          <a:xfrm>
            <a:off x="5840730" y="5212080"/>
            <a:ext cx="16002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SOL-div. </a:t>
            </a:r>
          </a:p>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neutral model</a:t>
            </a:r>
          </a:p>
        </p:txBody>
      </p:sp>
      <p:sp>
        <p:nvSpPr>
          <p:cNvPr id="174104" name="Line 23"/>
          <p:cNvSpPr>
            <a:spLocks noChangeShapeType="1"/>
          </p:cNvSpPr>
          <p:nvPr/>
        </p:nvSpPr>
        <p:spPr bwMode="auto">
          <a:xfrm flipH="1">
            <a:off x="2661762" y="2276872"/>
            <a:ext cx="0" cy="1392158"/>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grpSp>
        <p:nvGrpSpPr>
          <p:cNvPr id="3" name="図形グループ 2"/>
          <p:cNvGrpSpPr/>
          <p:nvPr/>
        </p:nvGrpSpPr>
        <p:grpSpPr>
          <a:xfrm>
            <a:off x="1131570" y="1268760"/>
            <a:ext cx="6880860" cy="971550"/>
            <a:chOff x="1131570" y="1028700"/>
            <a:chExt cx="6880860" cy="971550"/>
          </a:xfrm>
        </p:grpSpPr>
        <p:sp>
          <p:nvSpPr>
            <p:cNvPr id="16405" name="Rectangle 21"/>
            <p:cNvSpPr>
              <a:spLocks/>
            </p:cNvSpPr>
            <p:nvPr/>
          </p:nvSpPr>
          <p:spPr bwMode="auto">
            <a:xfrm>
              <a:off x="1131570" y="1028700"/>
              <a:ext cx="6880860" cy="971550"/>
            </a:xfrm>
            <a:prstGeom prst="rect">
              <a:avLst/>
            </a:prstGeom>
            <a:solidFill>
              <a:srgbClr val="FF6666"/>
            </a:solidFill>
            <a:ln w="25400" cap="flat">
              <a:noFill/>
              <a:miter lim="800000"/>
              <a:headEnd type="none" w="med" len="med"/>
              <a:tailEnd type="none" w="med" len="med"/>
            </a:ln>
            <a:effectLst>
              <a:outerShdw blurRad="127000" dist="76199" dir="2700000" algn="ctr" rotWithShape="0">
                <a:schemeClr val="bg2">
                  <a:alpha val="75000"/>
                </a:schemeClr>
              </a:outerShdw>
            </a:effectLst>
          </p:spPr>
          <p:txBody>
            <a:bodyPr lIns="0" tIns="0" rIns="0" bIns="0"/>
            <a:lstStyle/>
            <a:p>
              <a:pPr>
                <a:defRPr/>
              </a:pPr>
              <a:endParaRPr lang="ja-JP" altLang="en-US">
                <a:latin typeface="Gill Sans" pitchFamily="-84" charset="0"/>
                <a:ea typeface="ヒラギノ角ゴ ProN W3" pitchFamily="-84" charset="-128"/>
                <a:cs typeface="ヒラギノ角ゴ ProN W3" pitchFamily="-84" charset="-128"/>
                <a:sym typeface="Gill Sans" pitchFamily="-84" charset="0"/>
              </a:endParaRPr>
            </a:p>
          </p:txBody>
        </p:sp>
        <p:sp>
          <p:nvSpPr>
            <p:cNvPr id="174103" name="Rectangle 22"/>
            <p:cNvSpPr>
              <a:spLocks/>
            </p:cNvSpPr>
            <p:nvPr/>
          </p:nvSpPr>
          <p:spPr bwMode="auto">
            <a:xfrm>
              <a:off x="1428750" y="1085850"/>
              <a:ext cx="6240780" cy="42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2200" b="1" dirty="0">
                  <a:latin typeface="Helvetica" charset="0"/>
                  <a:cs typeface="Helvetica" charset="0"/>
                  <a:sym typeface="Helvetica" charset="0"/>
                </a:rPr>
                <a:t>Ablated </a:t>
              </a:r>
              <a:r>
                <a:rPr lang="en-US" altLang="ja-JP" sz="2200" b="1" dirty="0" err="1">
                  <a:latin typeface="Helvetica" charset="0"/>
                  <a:cs typeface="Helvetica" charset="0"/>
                  <a:sym typeface="Helvetica" charset="0"/>
                </a:rPr>
                <a:t>PeLlet</a:t>
              </a:r>
              <a:r>
                <a:rPr lang="en-US" altLang="ja-JP" sz="2200" b="1" dirty="0">
                  <a:latin typeface="Helvetica" charset="0"/>
                  <a:cs typeface="Helvetica" charset="0"/>
                  <a:sym typeface="Helvetica" charset="0"/>
                </a:rPr>
                <a:t> with </a:t>
              </a:r>
              <a:r>
                <a:rPr lang="en-US" altLang="ja-JP" sz="2200" b="1" dirty="0" err="1">
                  <a:latin typeface="Helvetica" charset="0"/>
                  <a:cs typeface="Helvetica" charset="0"/>
                  <a:sym typeface="Helvetica" charset="0"/>
                </a:rPr>
                <a:t>ExB</a:t>
              </a:r>
              <a:r>
                <a:rPr lang="en-US" altLang="ja-JP" sz="2200" b="1" dirty="0">
                  <a:latin typeface="Helvetica" charset="0"/>
                  <a:cs typeface="Helvetica" charset="0"/>
                  <a:sym typeface="Helvetica" charset="0"/>
                </a:rPr>
                <a:t> drift (APLEX) model</a:t>
              </a:r>
            </a:p>
          </p:txBody>
        </p:sp>
        <p:sp>
          <p:nvSpPr>
            <p:cNvPr id="174105" name="Rectangle 24"/>
            <p:cNvSpPr>
              <a:spLocks/>
            </p:cNvSpPr>
            <p:nvPr/>
          </p:nvSpPr>
          <p:spPr bwMode="auto">
            <a:xfrm>
              <a:off x="1131570" y="1463040"/>
              <a:ext cx="6880860" cy="42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2200">
                  <a:latin typeface="Helvetica" charset="0"/>
                  <a:cs typeface="Helvetica" charset="0"/>
                  <a:sym typeface="Helvetica" charset="0"/>
                </a:rPr>
                <a:t>Ablation, energy absorption, ExB drift, homogenization</a:t>
              </a:r>
            </a:p>
          </p:txBody>
        </p:sp>
      </p:grpSp>
      <p:sp>
        <p:nvSpPr>
          <p:cNvPr id="174106" name="Rectangle 25"/>
          <p:cNvSpPr>
            <a:spLocks/>
          </p:cNvSpPr>
          <p:nvPr/>
        </p:nvSpPr>
        <p:spPr bwMode="auto">
          <a:xfrm>
            <a:off x="800100" y="2548890"/>
            <a:ext cx="174879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Background </a:t>
            </a:r>
          </a:p>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plasma profile</a:t>
            </a:r>
          </a:p>
        </p:txBody>
      </p:sp>
      <p:sp>
        <p:nvSpPr>
          <p:cNvPr id="174107" name="Line 26"/>
          <p:cNvSpPr>
            <a:spLocks noChangeShapeType="1"/>
          </p:cNvSpPr>
          <p:nvPr/>
        </p:nvSpPr>
        <p:spPr bwMode="auto">
          <a:xfrm rot="10800000">
            <a:off x="3280410" y="2276872"/>
            <a:ext cx="0" cy="1415018"/>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74108" name="Rectangle 27"/>
          <p:cNvSpPr>
            <a:spLocks/>
          </p:cNvSpPr>
          <p:nvPr/>
        </p:nvSpPr>
        <p:spPr bwMode="auto">
          <a:xfrm>
            <a:off x="3275856" y="2348880"/>
            <a:ext cx="17487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dirty="0">
                <a:latin typeface="Helvetica" charset="0"/>
                <a:cs typeface="Helvetica" charset="0"/>
                <a:sym typeface="Helvetica" charset="0"/>
              </a:rPr>
              <a:t>Energy loss</a:t>
            </a:r>
          </a:p>
        </p:txBody>
      </p:sp>
      <p:sp>
        <p:nvSpPr>
          <p:cNvPr id="174109" name="Line 28"/>
          <p:cNvSpPr>
            <a:spLocks noChangeShapeType="1"/>
          </p:cNvSpPr>
          <p:nvPr/>
        </p:nvSpPr>
        <p:spPr bwMode="auto">
          <a:xfrm rot="10800000" flipH="1">
            <a:off x="3863340" y="2306077"/>
            <a:ext cx="1788780" cy="1385813"/>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74110" name="Rectangle 29"/>
          <p:cNvSpPr>
            <a:spLocks/>
          </p:cNvSpPr>
          <p:nvPr/>
        </p:nvSpPr>
        <p:spPr bwMode="auto">
          <a:xfrm>
            <a:off x="5200650" y="2560320"/>
            <a:ext cx="213741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a:latin typeface="Helvetica" charset="0"/>
                <a:cs typeface="Helvetica" charset="0"/>
                <a:sym typeface="Helvetica" charset="0"/>
              </a:rPr>
              <a:t>Particle &amp; energy sources</a:t>
            </a:r>
          </a:p>
        </p:txBody>
      </p:sp>
      <p:sp>
        <p:nvSpPr>
          <p:cNvPr id="174112" name="Line 31"/>
          <p:cNvSpPr>
            <a:spLocks noChangeShapeType="1"/>
          </p:cNvSpPr>
          <p:nvPr/>
        </p:nvSpPr>
        <p:spPr bwMode="auto">
          <a:xfrm rot="10800000" flipH="1">
            <a:off x="7452360" y="2276872"/>
            <a:ext cx="360000" cy="2855198"/>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74113" name="Rectangle 32"/>
          <p:cNvSpPr>
            <a:spLocks/>
          </p:cNvSpPr>
          <p:nvPr/>
        </p:nvSpPr>
        <p:spPr bwMode="auto">
          <a:xfrm>
            <a:off x="7726680" y="2423160"/>
            <a:ext cx="13258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dirty="0">
                <a:latin typeface="Helvetica" charset="0"/>
                <a:cs typeface="Helvetica" charset="0"/>
                <a:sym typeface="Helvetica" charset="0"/>
              </a:rPr>
              <a:t>Particle </a:t>
            </a:r>
          </a:p>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dirty="0">
                <a:latin typeface="Helvetica" charset="0"/>
                <a:cs typeface="Helvetica" charset="0"/>
                <a:sym typeface="Helvetica" charset="0"/>
              </a:rPr>
              <a:t>escaping </a:t>
            </a:r>
          </a:p>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800" b="1" dirty="0">
                <a:latin typeface="Helvetica" charset="0"/>
                <a:cs typeface="Helvetica" charset="0"/>
                <a:sym typeface="Helvetica" charset="0"/>
              </a:rPr>
              <a:t>from core</a:t>
            </a:r>
          </a:p>
        </p:txBody>
      </p:sp>
      <p:sp>
        <p:nvSpPr>
          <p:cNvPr id="174114" name="Rectangle 33"/>
          <p:cNvSpPr>
            <a:spLocks/>
          </p:cNvSpPr>
          <p:nvPr/>
        </p:nvSpPr>
        <p:spPr bwMode="auto">
          <a:xfrm>
            <a:off x="179512" y="4149090"/>
            <a:ext cx="1637858" cy="10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5720" rIns="45720" bIns="45720"/>
          <a:lstStyle/>
          <a:p>
            <a:pPr>
              <a:tabLst>
                <a:tab pos="320040" algn="l"/>
                <a:tab pos="640080" algn="l"/>
                <a:tab pos="960120" algn="l"/>
                <a:tab pos="1280160" algn="l"/>
                <a:tab pos="1600200" algn="l"/>
                <a:tab pos="1920240" algn="l"/>
                <a:tab pos="2240280" algn="l"/>
                <a:tab pos="2560320" algn="l"/>
                <a:tab pos="2880360" algn="l"/>
                <a:tab pos="3200400" algn="l"/>
                <a:tab pos="3520440" algn="l"/>
                <a:tab pos="3840480" algn="l"/>
                <a:tab pos="5520690" algn="l"/>
              </a:tabLst>
            </a:pPr>
            <a:r>
              <a:rPr lang="en-US" altLang="ja-JP" sz="1600" b="1" dirty="0" smtClean="0">
                <a:latin typeface="Helvetica" charset="0"/>
                <a:cs typeface="Helvetica" charset="0"/>
                <a:sym typeface="Helvetica" charset="0"/>
              </a:rPr>
              <a:t>MHD</a:t>
            </a:r>
            <a:r>
              <a:rPr lang="ja-JP" altLang="en-US" sz="1600" b="1" dirty="0" smtClean="0">
                <a:latin typeface="Helvetica" charset="0"/>
                <a:cs typeface="Helvetica" charset="0"/>
                <a:sym typeface="Helvetica" charset="0"/>
              </a:rPr>
              <a:t>モードの固有関数分布（</a:t>
            </a:r>
            <a:r>
              <a:rPr lang="en-US" altLang="ja-JP" sz="1600" b="1" dirty="0" smtClean="0">
                <a:latin typeface="Helvetica" charset="0"/>
                <a:cs typeface="Helvetica" charset="0"/>
                <a:sym typeface="Helvetica" charset="0"/>
              </a:rPr>
              <a:t>n=1-50</a:t>
            </a:r>
            <a:r>
              <a:rPr lang="ja-JP" altLang="en-US" sz="1600" b="1" dirty="0" smtClean="0">
                <a:latin typeface="Helvetica" charset="0"/>
                <a:cs typeface="Helvetica" charset="0"/>
                <a:sym typeface="Helvetica" charset="0"/>
              </a:rPr>
              <a:t>）に基づいた輸送の増加</a:t>
            </a:r>
            <a:endParaRPr lang="en-US" altLang="ja-JP" sz="1600" b="1" dirty="0">
              <a:latin typeface="Helvetica" charset="0"/>
              <a:cs typeface="Helvetica" charset="0"/>
              <a:sym typeface="Helvetica" charset="0"/>
            </a:endParaRPr>
          </a:p>
        </p:txBody>
      </p:sp>
      <p:sp>
        <p:nvSpPr>
          <p:cNvPr id="2" name="タイトル 1"/>
          <p:cNvSpPr>
            <a:spLocks noGrp="1"/>
          </p:cNvSpPr>
          <p:nvPr>
            <p:ph type="title"/>
          </p:nvPr>
        </p:nvSpPr>
        <p:spPr/>
        <p:txBody>
          <a:bodyPr/>
          <a:lstStyle/>
          <a:p>
            <a:r>
              <a:rPr kumimoji="1" lang="ja-JP" altLang="en-US" dirty="0" smtClean="0"/>
              <a:t>ペレットによる</a:t>
            </a:r>
            <a:r>
              <a:rPr kumimoji="1" lang="en-US" altLang="ja-JP" dirty="0" smtClean="0"/>
              <a:t>ELM</a:t>
            </a:r>
            <a:r>
              <a:rPr kumimoji="1" lang="ja-JP" altLang="en-US" dirty="0" smtClean="0"/>
              <a:t>制御モデリング</a:t>
            </a:r>
            <a:endParaRPr kumimoji="1" lang="ja-JP" altLang="en-US" dirty="0"/>
          </a:p>
        </p:txBody>
      </p:sp>
    </p:spTree>
    <p:extLst>
      <p:ext uri="{BB962C8B-B14F-4D97-AF65-F5344CB8AC3E}">
        <p14:creationId xmlns:p14="http://schemas.microsoft.com/office/powerpoint/2010/main" val="367621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p:cNvSpPr>
          <p:nvPr/>
        </p:nvSpPr>
        <p:spPr bwMode="auto">
          <a:xfrm>
            <a:off x="217170" y="1556792"/>
            <a:ext cx="502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nchorCtr="0"/>
          <a:lstStyle/>
          <a:p>
            <a:pPr algn="just">
              <a:spcBef>
                <a:spcPts val="600"/>
              </a:spcBef>
            </a:pPr>
            <a:r>
              <a:rPr lang="ja-JP" altLang="en-US" sz="2000" dirty="0" smtClean="0">
                <a:latin typeface="Helvetica" charset="0"/>
                <a:cs typeface="Helvetica" charset="0"/>
                <a:sym typeface="Helvetica" charset="0"/>
              </a:rPr>
              <a:t>メカニズム</a:t>
            </a:r>
            <a:r>
              <a:rPr lang="en-US" altLang="ja-JP" sz="2000" dirty="0" smtClean="0">
                <a:latin typeface="Helvetica" charset="0"/>
                <a:cs typeface="Helvetica" charset="0"/>
                <a:sym typeface="Helvetica" charset="0"/>
              </a:rPr>
              <a:t>:</a:t>
            </a:r>
            <a:endParaRPr lang="en-US" altLang="ja-JP" sz="2000" dirty="0">
              <a:latin typeface="Helvetica" charset="0"/>
              <a:cs typeface="Helvetica" charset="0"/>
              <a:sym typeface="Helvetica" charset="0"/>
            </a:endParaRPr>
          </a:p>
          <a:p>
            <a:pPr algn="just">
              <a:spcBef>
                <a:spcPts val="600"/>
              </a:spcBef>
            </a:pPr>
            <a:r>
              <a:rPr lang="en-US" altLang="ja-JP" sz="2000" dirty="0" smtClean="0">
                <a:latin typeface="Helvetica" charset="0"/>
                <a:cs typeface="Helvetica" charset="0"/>
                <a:sym typeface="Helvetica" charset="0"/>
              </a:rPr>
              <a:t>(1) Pellet cloud</a:t>
            </a:r>
            <a:r>
              <a:rPr lang="ja-JP" altLang="en-US" sz="2000" dirty="0" smtClean="0">
                <a:latin typeface="Helvetica" charset="0"/>
                <a:cs typeface="Helvetica" charset="0"/>
                <a:sym typeface="Helvetica" charset="0"/>
              </a:rPr>
              <a:t>が背景プラズマのエネルギーを吸収する。</a:t>
            </a:r>
            <a:endParaRPr lang="en-US" altLang="ja-JP" sz="2000" dirty="0" smtClean="0">
              <a:latin typeface="Helvetica" charset="0"/>
              <a:cs typeface="Helvetica" charset="0"/>
              <a:sym typeface="Helvetica" charset="0"/>
            </a:endParaRPr>
          </a:p>
          <a:p>
            <a:pPr algn="just">
              <a:spcBef>
                <a:spcPts val="600"/>
              </a:spcBef>
            </a:pPr>
            <a:r>
              <a:rPr lang="en-US" altLang="ja-JP" sz="2000" dirty="0" smtClean="0">
                <a:latin typeface="Helvetica" charset="0"/>
                <a:cs typeface="Helvetica" charset="0"/>
                <a:sym typeface="Helvetica" charset="0"/>
              </a:rPr>
              <a:t>(2) </a:t>
            </a:r>
            <a:r>
              <a:rPr lang="en-US" altLang="ja-JP" sz="2000" dirty="0" err="1" smtClean="0">
                <a:latin typeface="Helvetica" charset="0"/>
                <a:cs typeface="Helvetica" charset="0"/>
                <a:sym typeface="Helvetica" charset="0"/>
              </a:rPr>
              <a:t>ExB</a:t>
            </a:r>
            <a:r>
              <a:rPr lang="ja-JP" altLang="en-US" sz="2000" dirty="0" smtClean="0">
                <a:latin typeface="Helvetica" charset="0"/>
                <a:cs typeface="Helvetica" charset="0"/>
                <a:sym typeface="Helvetica" charset="0"/>
              </a:rPr>
              <a:t>ドリフトにより加熱された</a:t>
            </a:r>
            <a:r>
              <a:rPr lang="en-US" altLang="ja-JP" sz="2000" dirty="0" smtClean="0">
                <a:latin typeface="Helvetica" charset="0"/>
                <a:cs typeface="Helvetica" charset="0"/>
                <a:sym typeface="Helvetica" charset="0"/>
              </a:rPr>
              <a:t>cloud</a:t>
            </a:r>
            <a:r>
              <a:rPr lang="ja-JP" altLang="en-US" sz="2000" dirty="0" smtClean="0">
                <a:latin typeface="Helvetica" charset="0"/>
                <a:cs typeface="Helvetica" charset="0"/>
                <a:sym typeface="Helvetica" charset="0"/>
              </a:rPr>
              <a:t>が低磁場側（</a:t>
            </a:r>
            <a:r>
              <a:rPr lang="en-US" altLang="ja-JP" sz="2000" dirty="0" smtClean="0">
                <a:latin typeface="Helvetica" charset="0"/>
                <a:cs typeface="Helvetica" charset="0"/>
                <a:sym typeface="Helvetica" charset="0"/>
              </a:rPr>
              <a:t>LFS</a:t>
            </a:r>
            <a:r>
              <a:rPr lang="ja-JP" altLang="en-US" sz="2000" dirty="0" smtClean="0">
                <a:latin typeface="Helvetica" charset="0"/>
                <a:cs typeface="Helvetica" charset="0"/>
                <a:sym typeface="Helvetica" charset="0"/>
              </a:rPr>
              <a:t>）入射では外側、高磁場側（</a:t>
            </a:r>
            <a:r>
              <a:rPr lang="en-US" altLang="ja-JP" sz="2000" dirty="0" smtClean="0">
                <a:latin typeface="Helvetica" charset="0"/>
                <a:cs typeface="Helvetica" charset="0"/>
                <a:sym typeface="Helvetica" charset="0"/>
              </a:rPr>
              <a:t>HFS</a:t>
            </a:r>
            <a:r>
              <a:rPr lang="ja-JP" altLang="en-US" sz="2000" dirty="0">
                <a:latin typeface="Helvetica" charset="0"/>
                <a:cs typeface="Helvetica" charset="0"/>
                <a:sym typeface="Helvetica" charset="0"/>
              </a:rPr>
              <a:t>）入射では</a:t>
            </a:r>
            <a:r>
              <a:rPr lang="ja-JP" altLang="en-US" sz="2000" dirty="0" smtClean="0">
                <a:latin typeface="Helvetica" charset="0"/>
                <a:cs typeface="Helvetica" charset="0"/>
                <a:sym typeface="Helvetica" charset="0"/>
              </a:rPr>
              <a:t>内側、に移動し異なる場所にそのエネルギーを落とす。</a:t>
            </a:r>
            <a:endParaRPr lang="en-US" altLang="ja-JP" sz="2000" dirty="0" smtClean="0">
              <a:latin typeface="Helvetica" charset="0"/>
              <a:cs typeface="Helvetica" charset="0"/>
              <a:sym typeface="Helvetica" charset="0"/>
            </a:endParaRPr>
          </a:p>
          <a:p>
            <a:pPr algn="just">
              <a:spcBef>
                <a:spcPts val="600"/>
              </a:spcBef>
            </a:pPr>
            <a:r>
              <a:rPr lang="en-US" altLang="ja-JP" sz="2000" dirty="0" smtClean="0">
                <a:latin typeface="Helvetica" charset="0"/>
                <a:cs typeface="Helvetica" charset="0"/>
                <a:sym typeface="Helvetica" charset="0"/>
              </a:rPr>
              <a:t>(</a:t>
            </a:r>
            <a:r>
              <a:rPr lang="en-US" altLang="ja-JP" sz="2000" dirty="0">
                <a:latin typeface="Helvetica" charset="0"/>
                <a:cs typeface="Helvetica" charset="0"/>
                <a:sym typeface="Helvetica" charset="0"/>
              </a:rPr>
              <a:t>3) </a:t>
            </a:r>
            <a:r>
              <a:rPr lang="ja-JP" altLang="en-US" sz="2000" dirty="0" smtClean="0">
                <a:latin typeface="Helvetica" charset="0"/>
                <a:cs typeface="Helvetica" charset="0"/>
                <a:sym typeface="Helvetica" charset="0"/>
              </a:rPr>
              <a:t>これにより背景プラズマの圧力分布が変わり勾配の強い領域を作り出す。</a:t>
            </a:r>
            <a:endParaRPr lang="en-US" altLang="ja-JP" sz="2000" dirty="0" smtClean="0">
              <a:latin typeface="Helvetica" charset="0"/>
              <a:cs typeface="Helvetica" charset="0"/>
              <a:sym typeface="Helvetica" charset="0"/>
            </a:endParaRPr>
          </a:p>
          <a:p>
            <a:pPr algn="just">
              <a:spcBef>
                <a:spcPts val="600"/>
              </a:spcBef>
            </a:pPr>
            <a:r>
              <a:rPr lang="en-US" altLang="ja-JP" sz="2000" dirty="0" smtClean="0">
                <a:latin typeface="Helvetica" charset="0"/>
                <a:cs typeface="Helvetica" charset="0"/>
                <a:sym typeface="Helvetica" charset="0"/>
              </a:rPr>
              <a:t>(4)</a:t>
            </a:r>
            <a:r>
              <a:rPr lang="ja-JP" altLang="en-US" sz="2000" dirty="0" smtClean="0">
                <a:latin typeface="Helvetica" charset="0"/>
                <a:cs typeface="Helvetica" charset="0"/>
                <a:sym typeface="Helvetica" charset="0"/>
              </a:rPr>
              <a:t>　強い圧力勾配により</a:t>
            </a:r>
            <a:r>
              <a:rPr lang="en-US" altLang="ja-JP" sz="2000" dirty="0" smtClean="0">
                <a:latin typeface="Helvetica" charset="0"/>
                <a:cs typeface="Helvetica" charset="0"/>
                <a:sym typeface="Helvetica" charset="0"/>
              </a:rPr>
              <a:t>MHD</a:t>
            </a:r>
            <a:r>
              <a:rPr lang="ja-JP" altLang="en-US" sz="2000" dirty="0" smtClean="0">
                <a:latin typeface="Helvetica" charset="0"/>
                <a:cs typeface="Helvetica" charset="0"/>
                <a:sym typeface="Helvetica" charset="0"/>
              </a:rPr>
              <a:t>不安定性が発生して</a:t>
            </a:r>
            <a:r>
              <a:rPr lang="en-US" altLang="ja-JP" sz="2000" dirty="0" smtClean="0">
                <a:latin typeface="Helvetica" charset="0"/>
                <a:cs typeface="Helvetica" charset="0"/>
                <a:sym typeface="Helvetica" charset="0"/>
              </a:rPr>
              <a:t>ELM</a:t>
            </a:r>
            <a:r>
              <a:rPr lang="ja-JP" altLang="en-US" sz="2000" dirty="0" smtClean="0">
                <a:latin typeface="Helvetica" charset="0"/>
                <a:cs typeface="Helvetica" charset="0"/>
                <a:sym typeface="Helvetica" charset="0"/>
              </a:rPr>
              <a:t>をトリガーする。</a:t>
            </a:r>
            <a:endParaRPr lang="en-US" altLang="ja-JP" sz="2000" dirty="0">
              <a:latin typeface="Helvetica" charset="0"/>
              <a:cs typeface="Helvetica" charset="0"/>
              <a:sym typeface="Helvetica" charset="0"/>
            </a:endParaRPr>
          </a:p>
          <a:p>
            <a:pPr algn="just">
              <a:spcBef>
                <a:spcPts val="600"/>
              </a:spcBef>
            </a:pPr>
            <a:endParaRPr lang="en-US" altLang="ja-JP" sz="2000" dirty="0">
              <a:latin typeface="Helvetica" charset="0"/>
              <a:cs typeface="Helvetica" charset="0"/>
              <a:sym typeface="Helvetica" charset="0"/>
            </a:endParaRPr>
          </a:p>
          <a:p>
            <a:pPr algn="just">
              <a:spcBef>
                <a:spcPts val="600"/>
              </a:spcBef>
            </a:pPr>
            <a:r>
              <a:rPr lang="ja-JP" altLang="en-US" sz="2000" dirty="0">
                <a:latin typeface="Helvetica" charset="0"/>
                <a:cs typeface="Helvetica" charset="0"/>
                <a:sym typeface="Helvetica" charset="0"/>
              </a:rPr>
              <a:t>不安定性のモード数と固有関数はペレット入射の位置やタイミング、ペレットサイズや速度に依存する</a:t>
            </a:r>
            <a:r>
              <a:rPr lang="ja-JP" altLang="en-US" sz="2000" dirty="0" smtClean="0">
                <a:latin typeface="Helvetica" charset="0"/>
                <a:cs typeface="Helvetica" charset="0"/>
                <a:sym typeface="Helvetica" charset="0"/>
              </a:rPr>
              <a:t>。</a:t>
            </a:r>
            <a:endParaRPr lang="en-US" altLang="ja-JP" sz="2000" dirty="0">
              <a:latin typeface="Helvetica" charset="0"/>
              <a:cs typeface="Helvetica" charset="0"/>
              <a:sym typeface="Helvetica" charset="0"/>
            </a:endParaRPr>
          </a:p>
        </p:txBody>
      </p:sp>
      <p:pic>
        <p:nvPicPr>
          <p:cNvPr id="1751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962" y="2217420"/>
            <a:ext cx="3318986"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5110" name="Rectangle 5"/>
          <p:cNvSpPr>
            <a:spLocks/>
          </p:cNvSpPr>
          <p:nvPr/>
        </p:nvSpPr>
        <p:spPr bwMode="auto">
          <a:xfrm>
            <a:off x="5554980" y="1268760"/>
            <a:ext cx="3314700" cy="96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US" altLang="ja-JP" sz="2000" b="1" dirty="0" smtClean="0">
                <a:latin typeface="Helvetica" charset="0"/>
                <a:cs typeface="Helvetica" charset="0"/>
                <a:sym typeface="Helvetica" charset="0"/>
              </a:rPr>
              <a:t>LFS injection of a pellet with radius </a:t>
            </a:r>
            <a:r>
              <a:rPr lang="en-US" altLang="ja-JP" sz="2000" b="1" dirty="0" err="1" smtClean="0">
                <a:latin typeface="Helvetica" charset="0"/>
                <a:cs typeface="Helvetica" charset="0"/>
                <a:sym typeface="Helvetica" charset="0"/>
              </a:rPr>
              <a:t>r</a:t>
            </a:r>
            <a:r>
              <a:rPr lang="en-US" altLang="ja-JP" sz="2000" b="1" baseline="-6000" dirty="0" err="1" smtClean="0">
                <a:latin typeface="Helvetica" charset="0"/>
                <a:cs typeface="Helvetica" charset="0"/>
                <a:sym typeface="Helvetica" charset="0"/>
              </a:rPr>
              <a:t>p</a:t>
            </a:r>
            <a:r>
              <a:rPr lang="en-US" altLang="ja-JP" sz="2000" b="1" dirty="0" smtClean="0">
                <a:latin typeface="Helvetica" charset="0"/>
                <a:cs typeface="Helvetica" charset="0"/>
                <a:sym typeface="Helvetica" charset="0"/>
              </a:rPr>
              <a:t>=0.6 mm and speed </a:t>
            </a:r>
            <a:r>
              <a:rPr lang="en-US" altLang="ja-JP" sz="2000" b="1" dirty="0" err="1" smtClean="0">
                <a:latin typeface="Helvetica" charset="0"/>
                <a:cs typeface="Helvetica" charset="0"/>
                <a:sym typeface="Helvetica" charset="0"/>
              </a:rPr>
              <a:t>v</a:t>
            </a:r>
            <a:r>
              <a:rPr lang="en-US" altLang="ja-JP" sz="2000" b="1" baseline="-6000" dirty="0" err="1" smtClean="0">
                <a:latin typeface="Helvetica" charset="0"/>
                <a:cs typeface="Helvetica" charset="0"/>
                <a:sym typeface="Helvetica" charset="0"/>
              </a:rPr>
              <a:t>p</a:t>
            </a:r>
            <a:r>
              <a:rPr lang="en-US" altLang="ja-JP" sz="2000" b="1" dirty="0" smtClean="0">
                <a:latin typeface="Helvetica" charset="0"/>
                <a:cs typeface="Helvetica" charset="0"/>
                <a:sym typeface="Helvetica" charset="0"/>
              </a:rPr>
              <a:t>=120 m/s</a:t>
            </a:r>
            <a:endParaRPr lang="en-US" altLang="ja-JP" sz="2000" b="1" dirty="0">
              <a:latin typeface="Helvetica" charset="0"/>
              <a:cs typeface="Helvetica" charset="0"/>
              <a:sym typeface="Helvetica" charset="0"/>
            </a:endParaRPr>
          </a:p>
        </p:txBody>
      </p:sp>
      <p:sp>
        <p:nvSpPr>
          <p:cNvPr id="175111" name="Rectangle 6"/>
          <p:cNvSpPr>
            <a:spLocks/>
          </p:cNvSpPr>
          <p:nvPr/>
        </p:nvSpPr>
        <p:spPr bwMode="auto">
          <a:xfrm>
            <a:off x="8332470" y="5383530"/>
            <a:ext cx="77724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US" altLang="ja-JP" sz="1600">
                <a:latin typeface="Helvetica" charset="0"/>
                <a:cs typeface="Helvetica" charset="0"/>
                <a:sym typeface="Helvetica" charset="0"/>
              </a:rPr>
              <a:t>natural</a:t>
            </a:r>
          </a:p>
          <a:p>
            <a:pPr algn="just"/>
            <a:r>
              <a:rPr lang="en-US" altLang="ja-JP" sz="1600">
                <a:latin typeface="Helvetica" charset="0"/>
                <a:cs typeface="Helvetica" charset="0"/>
                <a:sym typeface="Helvetica" charset="0"/>
              </a:rPr>
              <a:t> ELM</a:t>
            </a:r>
          </a:p>
          <a:p>
            <a:pPr algn="just"/>
            <a:r>
              <a:rPr lang="en-US" altLang="ja-JP" sz="1600">
                <a:latin typeface="Helvetica" charset="0"/>
                <a:cs typeface="Helvetica" charset="0"/>
                <a:sym typeface="Helvetica" charset="0"/>
              </a:rPr>
              <a:t>(n~20)</a:t>
            </a:r>
          </a:p>
        </p:txBody>
      </p:sp>
      <p:sp>
        <p:nvSpPr>
          <p:cNvPr id="175112" name="Rectangle 7"/>
          <p:cNvSpPr>
            <a:spLocks/>
          </p:cNvSpPr>
          <p:nvPr/>
        </p:nvSpPr>
        <p:spPr bwMode="auto">
          <a:xfrm>
            <a:off x="6549390" y="5806440"/>
            <a:ext cx="914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US" altLang="ja-JP" sz="1600">
                <a:latin typeface="Helvetica" charset="0"/>
                <a:cs typeface="Helvetica" charset="0"/>
                <a:sym typeface="Helvetica" charset="0"/>
              </a:rPr>
              <a:t>n&gt;40 </a:t>
            </a:r>
          </a:p>
          <a:p>
            <a:pPr algn="just"/>
            <a:r>
              <a:rPr lang="en-US" altLang="ja-JP" sz="1600">
                <a:latin typeface="Helvetica" charset="0"/>
                <a:cs typeface="Helvetica" charset="0"/>
                <a:sym typeface="Helvetica" charset="0"/>
              </a:rPr>
              <a:t>unstable</a:t>
            </a:r>
          </a:p>
        </p:txBody>
      </p:sp>
      <p:sp>
        <p:nvSpPr>
          <p:cNvPr id="2" name="タイトル 1"/>
          <p:cNvSpPr>
            <a:spLocks noGrp="1"/>
          </p:cNvSpPr>
          <p:nvPr>
            <p:ph type="title"/>
          </p:nvPr>
        </p:nvSpPr>
        <p:spPr/>
        <p:txBody>
          <a:bodyPr/>
          <a:lstStyle/>
          <a:p>
            <a:r>
              <a:rPr kumimoji="1" lang="en-US" altLang="ja-JP" dirty="0" smtClean="0"/>
              <a:t>ELM</a:t>
            </a:r>
            <a:r>
              <a:rPr kumimoji="1" lang="ja-JP" altLang="en-US" dirty="0" smtClean="0"/>
              <a:t>発生メカニズムのモデリング</a:t>
            </a:r>
            <a:endParaRPr kumimoji="1" lang="ja-JP" altLang="en-US" dirty="0"/>
          </a:p>
        </p:txBody>
      </p:sp>
    </p:spTree>
    <p:extLst>
      <p:ext uri="{BB962C8B-B14F-4D97-AF65-F5344CB8AC3E}">
        <p14:creationId xmlns:p14="http://schemas.microsoft.com/office/powerpoint/2010/main" val="297431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4" name="Rectangle 7"/>
          <p:cNvSpPr>
            <a:spLocks/>
          </p:cNvSpPr>
          <p:nvPr/>
        </p:nvSpPr>
        <p:spPr bwMode="auto">
          <a:xfrm>
            <a:off x="107504" y="1772816"/>
            <a:ext cx="4686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lnSpc>
                <a:spcPct val="120000"/>
              </a:lnSpc>
            </a:pPr>
            <a:r>
              <a:rPr lang="ja-JP" altLang="en-US" sz="1800" dirty="0">
                <a:latin typeface="ＭＳ ゴシック" charset="0"/>
                <a:ea typeface="ＭＳ ゴシック" charset="0"/>
                <a:cs typeface="ＭＳ ゴシック" charset="0"/>
                <a:sym typeface="ＭＳ ゴシック" charset="0"/>
              </a:rPr>
              <a:t>中間のタイミング</a:t>
            </a:r>
            <a:r>
              <a:rPr lang="en-US" altLang="ja-JP" sz="1800" dirty="0">
                <a:latin typeface="ＭＳ ゴシック" charset="0"/>
                <a:ea typeface="ＭＳ ゴシック" charset="0"/>
                <a:cs typeface="ＭＳ ゴシック" charset="0"/>
                <a:sym typeface="ＭＳ ゴシック" charset="0"/>
              </a:rPr>
              <a:t>(B)</a:t>
            </a:r>
          </a:p>
          <a:p>
            <a:pPr algn="l">
              <a:lnSpc>
                <a:spcPct val="120000"/>
              </a:lnSpc>
            </a:pPr>
            <a:r>
              <a:rPr lang="en-US" altLang="ja-JP" sz="1800" dirty="0">
                <a:latin typeface="ＭＳ ゴシック" charset="0"/>
                <a:ea typeface="ＭＳ ゴシック" charset="0"/>
                <a:cs typeface="ＭＳ ゴシック" charset="0"/>
                <a:sym typeface="ＭＳ ゴシック" charset="0"/>
              </a:rPr>
              <a:t>⇒ </a:t>
            </a:r>
            <a:r>
              <a:rPr lang="ja-JP" altLang="en-US" sz="1800" dirty="0">
                <a:latin typeface="ＭＳ ゴシック" charset="0"/>
                <a:ea typeface="ＭＳ ゴシック" charset="0"/>
                <a:cs typeface="ＭＳ ゴシック" charset="0"/>
                <a:sym typeface="ＭＳ ゴシック" charset="0"/>
              </a:rPr>
              <a:t>蓄積エネルギー低くしないで吐出し低下</a:t>
            </a:r>
          </a:p>
        </p:txBody>
      </p:sp>
      <p:pic>
        <p:nvPicPr>
          <p:cNvPr id="1986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190" y="4114800"/>
            <a:ext cx="414909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8666" name="Rectangle 9"/>
          <p:cNvSpPr>
            <a:spLocks/>
          </p:cNvSpPr>
          <p:nvPr/>
        </p:nvSpPr>
        <p:spPr bwMode="auto">
          <a:xfrm>
            <a:off x="179512" y="2784346"/>
            <a:ext cx="46405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lnSpc>
                <a:spcPct val="120000"/>
              </a:lnSpc>
            </a:pPr>
            <a:r>
              <a:rPr lang="ja-JP" altLang="en-US" sz="1800">
                <a:latin typeface="ＭＳ ゴシック" charset="0"/>
                <a:ea typeface="ＭＳ ゴシック" charset="0"/>
                <a:cs typeface="ＭＳ ゴシック" charset="0"/>
                <a:sym typeface="ＭＳ ゴシック" charset="0"/>
              </a:rPr>
              <a:t>ペレットを小さく</a:t>
            </a:r>
            <a:r>
              <a:rPr lang="en-US" altLang="ja-JP" sz="1800">
                <a:latin typeface="ＭＳ ゴシック" charset="0"/>
                <a:ea typeface="ＭＳ ゴシック" charset="0"/>
                <a:cs typeface="ＭＳ ゴシック" charset="0"/>
                <a:sym typeface="ＭＳ ゴシック" charset="0"/>
              </a:rPr>
              <a:t> ⇒ </a:t>
            </a:r>
            <a:r>
              <a:rPr lang="ja-JP" altLang="en-US" sz="1800">
                <a:latin typeface="ＭＳ ゴシック" charset="0"/>
                <a:ea typeface="ＭＳ ゴシック" charset="0"/>
                <a:cs typeface="ＭＳ ゴシック" charset="0"/>
                <a:sym typeface="ＭＳ ゴシック" charset="0"/>
              </a:rPr>
              <a:t>ドリフトの違いによりトーラス外側入射で吐出し大きく低下</a:t>
            </a:r>
          </a:p>
        </p:txBody>
      </p:sp>
      <p:sp>
        <p:nvSpPr>
          <p:cNvPr id="198667" name="Rectangle 10"/>
          <p:cNvSpPr>
            <a:spLocks/>
          </p:cNvSpPr>
          <p:nvPr/>
        </p:nvSpPr>
        <p:spPr bwMode="auto">
          <a:xfrm>
            <a:off x="179512" y="3573016"/>
            <a:ext cx="46405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lnSpc>
                <a:spcPct val="120000"/>
              </a:lnSpc>
            </a:pPr>
            <a:r>
              <a:rPr lang="ja-JP" altLang="en-US" sz="1800">
                <a:latin typeface="ＭＳ ゴシック" charset="0"/>
                <a:ea typeface="ＭＳ ゴシック" charset="0"/>
                <a:cs typeface="ＭＳ ゴシック" charset="0"/>
                <a:sym typeface="ＭＳ ゴシック" charset="0"/>
              </a:rPr>
              <a:t>速度遅く</a:t>
            </a:r>
            <a:r>
              <a:rPr lang="en-US" altLang="ja-JP" sz="1800">
                <a:latin typeface="ＭＳ ゴシック" charset="0"/>
                <a:ea typeface="ＭＳ ゴシック" charset="0"/>
                <a:cs typeface="ＭＳ ゴシック" charset="0"/>
                <a:sym typeface="ＭＳ ゴシック" charset="0"/>
              </a:rPr>
              <a:t> ⇒ </a:t>
            </a:r>
            <a:r>
              <a:rPr lang="ja-JP" altLang="en-US" sz="1800">
                <a:latin typeface="ＭＳ ゴシック" charset="0"/>
                <a:ea typeface="ＭＳ ゴシック" charset="0"/>
                <a:cs typeface="ＭＳ ゴシック" charset="0"/>
                <a:sym typeface="ＭＳ ゴシック" charset="0"/>
              </a:rPr>
              <a:t>吐出し大</a:t>
            </a:r>
            <a:endParaRPr lang="en-US" altLang="ja-JP" sz="1800">
              <a:latin typeface="ＭＳ ゴシック" charset="0"/>
              <a:ea typeface="ＭＳ ゴシック" charset="0"/>
              <a:cs typeface="ＭＳ ゴシック" charset="0"/>
              <a:sym typeface="ＭＳ ゴシック" charset="0"/>
            </a:endParaRPr>
          </a:p>
          <a:p>
            <a:pPr algn="l">
              <a:lnSpc>
                <a:spcPct val="120000"/>
              </a:lnSpc>
            </a:pPr>
            <a:r>
              <a:rPr lang="en-US" altLang="ja-JP" sz="1800">
                <a:latin typeface="ＭＳ ゴシック" charset="0"/>
                <a:ea typeface="ＭＳ ゴシック" charset="0"/>
                <a:cs typeface="ＭＳ ゴシック" charset="0"/>
                <a:sym typeface="ＭＳ ゴシック" charset="0"/>
              </a:rPr>
              <a:t>⇒ </a:t>
            </a:r>
            <a:r>
              <a:rPr lang="ja-JP" altLang="en-US" sz="1800">
                <a:latin typeface="ＭＳ ゴシック" charset="0"/>
                <a:ea typeface="ＭＳ ゴシック" charset="0"/>
                <a:cs typeface="ＭＳ ゴシック" charset="0"/>
                <a:sym typeface="ＭＳ ゴシック" charset="0"/>
              </a:rPr>
              <a:t>輸送障壁内側端に近づける速度必要</a:t>
            </a:r>
          </a:p>
        </p:txBody>
      </p:sp>
      <p:pic>
        <p:nvPicPr>
          <p:cNvPr id="19867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340768"/>
            <a:ext cx="3098800" cy="268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タイトル 1"/>
          <p:cNvSpPr>
            <a:spLocks noGrp="1"/>
          </p:cNvSpPr>
          <p:nvPr>
            <p:ph type="title"/>
          </p:nvPr>
        </p:nvSpPr>
        <p:spPr>
          <a:xfrm>
            <a:off x="685800" y="316548"/>
            <a:ext cx="7772400" cy="492443"/>
          </a:xfrm>
        </p:spPr>
        <p:txBody>
          <a:bodyPr/>
          <a:lstStyle/>
          <a:p>
            <a:r>
              <a:rPr lang="en-US" altLang="ja-JP" dirty="0">
                <a:latin typeface="ＭＳ ゴシック" charset="0"/>
                <a:ea typeface="ＭＳ ゴシック" charset="0"/>
                <a:cs typeface="ＭＳ ゴシック" charset="0"/>
                <a:sym typeface="ＭＳ ゴシック" charset="0"/>
              </a:rPr>
              <a:t>ELM</a:t>
            </a:r>
            <a:r>
              <a:rPr lang="ja-JP" altLang="en-US" dirty="0">
                <a:latin typeface="ＭＳ ゴシック" charset="0"/>
                <a:ea typeface="ＭＳ ゴシック" charset="0"/>
                <a:cs typeface="ＭＳ ゴシック" charset="0"/>
                <a:sym typeface="ＭＳ ゴシック" charset="0"/>
              </a:rPr>
              <a:t>制御に適したペレット入射</a:t>
            </a:r>
            <a:r>
              <a:rPr lang="ja-JP" altLang="en-US" dirty="0" smtClean="0">
                <a:latin typeface="ＭＳ ゴシック" charset="0"/>
                <a:ea typeface="ＭＳ ゴシック" charset="0"/>
                <a:cs typeface="ＭＳ ゴシック" charset="0"/>
                <a:sym typeface="ＭＳ ゴシック" charset="0"/>
              </a:rPr>
              <a:t>条件</a:t>
            </a:r>
            <a:endParaRPr kumimoji="1" lang="ja-JP" altLang="en-US" dirty="0"/>
          </a:p>
        </p:txBody>
      </p:sp>
    </p:spTree>
    <p:extLst>
      <p:ext uri="{BB962C8B-B14F-4D97-AF65-F5344CB8AC3E}">
        <p14:creationId xmlns:p14="http://schemas.microsoft.com/office/powerpoint/2010/main" val="148394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178"/>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ＭＳ Ｐゴシック" charset="0"/>
                <a:ea typeface="ＭＳ Ｐゴシック" charset="0"/>
                <a:cs typeface="ＭＳ Ｐゴシック" charset="0"/>
              </a:rPr>
              <a:t>JT-60SA (JT-60 Super Advanced)</a:t>
            </a:r>
            <a:r>
              <a:rPr lang="ja-JP" altLang="en-US" b="1" dirty="0">
                <a:latin typeface="ＭＳ Ｐゴシック" charset="0"/>
                <a:ea typeface="ＭＳ Ｐゴシック" charset="0"/>
                <a:cs typeface="ＭＳ Ｐゴシック" charset="0"/>
              </a:rPr>
              <a:t>計画</a:t>
            </a:r>
            <a:endParaRPr lang="en-GB" altLang="ja-JP" b="1" dirty="0">
              <a:latin typeface="ＭＳ Ｐゴシック" charset="0"/>
              <a:ea typeface="ＭＳ Ｐゴシック" charset="0"/>
              <a:cs typeface="ＭＳ Ｐゴシック" charset="0"/>
            </a:endParaRPr>
          </a:p>
        </p:txBody>
      </p:sp>
      <p:sp>
        <p:nvSpPr>
          <p:cNvPr id="40969" name="Text Box 307"/>
          <p:cNvSpPr txBox="1">
            <a:spLocks noChangeArrowheads="1"/>
          </p:cNvSpPr>
          <p:nvPr/>
        </p:nvSpPr>
        <p:spPr bwMode="auto">
          <a:xfrm>
            <a:off x="539552" y="1319718"/>
            <a:ext cx="82089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ja-JP" altLang="en-US" sz="2200" dirty="0">
                <a:solidFill>
                  <a:srgbClr val="004080"/>
                </a:solidFill>
                <a:latin typeface="ＭＳ Ｐゴシック" charset="0"/>
              </a:rPr>
              <a:t>幅広いアプローチ活動におけるサテライトトカマク計画と</a:t>
            </a:r>
            <a:endParaRPr lang="en-US" altLang="ja-JP" sz="2200" dirty="0">
              <a:solidFill>
                <a:srgbClr val="004080"/>
              </a:solidFill>
              <a:latin typeface="ＭＳ Ｐゴシック" charset="0"/>
            </a:endParaRPr>
          </a:p>
          <a:p>
            <a:pPr algn="ctr"/>
            <a:r>
              <a:rPr lang="ja-JP" altLang="en-US" sz="2200" dirty="0">
                <a:solidFill>
                  <a:srgbClr val="004080"/>
                </a:solidFill>
                <a:latin typeface="ＭＳ Ｐゴシック" charset="0"/>
              </a:rPr>
              <a:t>トカマク国内重点化装置計画の合同計画</a:t>
            </a:r>
            <a:r>
              <a:rPr lang="en-US" altLang="ja-JP" sz="2200" dirty="0">
                <a:solidFill>
                  <a:srgbClr val="004080"/>
                </a:solidFill>
                <a:latin typeface="ＭＳ Ｐゴシック" charset="0"/>
              </a:rPr>
              <a:t>=&gt; </a:t>
            </a:r>
            <a:r>
              <a:rPr lang="ja-JP" altLang="en-US" sz="2200" dirty="0">
                <a:solidFill>
                  <a:srgbClr val="004080"/>
                </a:solidFill>
                <a:latin typeface="ＭＳ Ｐゴシック" charset="0"/>
              </a:rPr>
              <a:t>核融合炉の早期実現</a:t>
            </a:r>
            <a:endParaRPr lang="en-US" altLang="ja-JP" sz="2000" dirty="0">
              <a:solidFill>
                <a:srgbClr val="004080"/>
              </a:solidFill>
              <a:latin typeface="ＭＳ Ｐゴシック" charset="0"/>
            </a:endParaRPr>
          </a:p>
        </p:txBody>
      </p:sp>
      <p:sp>
        <p:nvSpPr>
          <p:cNvPr id="40970" name="Text Box 308"/>
          <p:cNvSpPr txBox="1">
            <a:spLocks noChangeArrowheads="1"/>
          </p:cNvSpPr>
          <p:nvPr/>
        </p:nvSpPr>
        <p:spPr bwMode="auto">
          <a:xfrm>
            <a:off x="389792" y="2040444"/>
            <a:ext cx="43262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just"/>
            <a:r>
              <a:rPr lang="en-US" altLang="ja-JP" sz="1800" dirty="0">
                <a:solidFill>
                  <a:srgbClr val="FF0000"/>
                </a:solidFill>
                <a:latin typeface="+mn-ea"/>
                <a:ea typeface="+mn-ea"/>
              </a:rPr>
              <a:t>○ITER</a:t>
            </a:r>
            <a:r>
              <a:rPr lang="ja-JP" altLang="en-US" sz="1800" dirty="0">
                <a:solidFill>
                  <a:srgbClr val="FF0000"/>
                </a:solidFill>
                <a:latin typeface="+mn-ea"/>
                <a:ea typeface="+mn-ea"/>
              </a:rPr>
              <a:t>の技術目標達成のための支援研究</a:t>
            </a:r>
            <a:endParaRPr lang="en-US" altLang="ja-JP" sz="1800" dirty="0">
              <a:solidFill>
                <a:srgbClr val="0000FF"/>
              </a:solidFill>
              <a:latin typeface="+mn-ea"/>
              <a:ea typeface="+mn-ea"/>
            </a:endParaRPr>
          </a:p>
          <a:p>
            <a:pPr algn="just"/>
            <a:r>
              <a:rPr lang="ja-JP" altLang="en-US" sz="1800" dirty="0" smtClean="0">
                <a:solidFill>
                  <a:srgbClr val="008000"/>
                </a:solidFill>
                <a:latin typeface="+mn-ea"/>
                <a:ea typeface="+mn-ea"/>
              </a:rPr>
              <a:t>臨界</a:t>
            </a:r>
            <a:r>
              <a:rPr lang="ja-JP" altLang="en-US" sz="1800" dirty="0">
                <a:solidFill>
                  <a:srgbClr val="008000"/>
                </a:solidFill>
                <a:latin typeface="+mn-ea"/>
                <a:ea typeface="+mn-ea"/>
              </a:rPr>
              <a:t>条件クラスのプラズマを長時間（</a:t>
            </a:r>
            <a:r>
              <a:rPr lang="en-US" altLang="ja-JP" sz="1800" dirty="0">
                <a:solidFill>
                  <a:srgbClr val="008000"/>
                </a:solidFill>
                <a:latin typeface="+mn-ea"/>
                <a:ea typeface="+mn-ea"/>
              </a:rPr>
              <a:t>100</a:t>
            </a:r>
            <a:r>
              <a:rPr lang="ja-JP" altLang="en-US" sz="1800" dirty="0">
                <a:solidFill>
                  <a:srgbClr val="008000"/>
                </a:solidFill>
                <a:latin typeface="+mn-ea"/>
                <a:ea typeface="+mn-ea"/>
              </a:rPr>
              <a:t>秒程度）維持する高性能プラズマ実験を行い、その成果を</a:t>
            </a:r>
            <a:r>
              <a:rPr lang="en-US" altLang="ja-JP" sz="1800" dirty="0">
                <a:solidFill>
                  <a:srgbClr val="008000"/>
                </a:solidFill>
                <a:latin typeface="+mn-ea"/>
                <a:ea typeface="+mn-ea"/>
              </a:rPr>
              <a:t>ITER</a:t>
            </a:r>
            <a:r>
              <a:rPr lang="ja-JP" altLang="en-US" sz="1800" dirty="0">
                <a:solidFill>
                  <a:srgbClr val="008000"/>
                </a:solidFill>
                <a:latin typeface="+mn-ea"/>
                <a:ea typeface="+mn-ea"/>
              </a:rPr>
              <a:t>へ反映させる。</a:t>
            </a:r>
            <a:endParaRPr lang="en-US" altLang="ja-JP" sz="2000" dirty="0">
              <a:solidFill>
                <a:srgbClr val="008000"/>
              </a:solidFill>
              <a:latin typeface="+mn-ea"/>
              <a:ea typeface="+mn-ea"/>
            </a:endParaRPr>
          </a:p>
        </p:txBody>
      </p:sp>
      <p:sp>
        <p:nvSpPr>
          <p:cNvPr id="40971" name="Text Box 310"/>
          <p:cNvSpPr txBox="1">
            <a:spLocks noChangeArrowheads="1"/>
          </p:cNvSpPr>
          <p:nvPr/>
        </p:nvSpPr>
        <p:spPr bwMode="auto">
          <a:xfrm>
            <a:off x="4828443" y="2027744"/>
            <a:ext cx="408549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dirty="0">
                <a:solidFill>
                  <a:srgbClr val="FF0000"/>
                </a:solidFill>
                <a:latin typeface="+mn-ea"/>
                <a:ea typeface="+mn-ea"/>
              </a:rPr>
              <a:t>○</a:t>
            </a:r>
            <a:r>
              <a:rPr lang="ja-JP" altLang="en-US" sz="1800" dirty="0">
                <a:solidFill>
                  <a:srgbClr val="FF0000"/>
                </a:solidFill>
                <a:latin typeface="+mn-ea"/>
                <a:ea typeface="+mn-ea"/>
              </a:rPr>
              <a:t>原型炉に向けた</a:t>
            </a:r>
            <a:r>
              <a:rPr lang="en-US" altLang="ja-JP" sz="1800" dirty="0">
                <a:solidFill>
                  <a:srgbClr val="FF0000"/>
                </a:solidFill>
                <a:latin typeface="+mn-ea"/>
                <a:ea typeface="+mn-ea"/>
              </a:rPr>
              <a:t>ITER</a:t>
            </a:r>
            <a:r>
              <a:rPr lang="ja-JP" altLang="en-US" sz="1800" dirty="0">
                <a:solidFill>
                  <a:srgbClr val="FF0000"/>
                </a:solidFill>
                <a:latin typeface="+mn-ea"/>
                <a:ea typeface="+mn-ea"/>
              </a:rPr>
              <a:t>の補完研究</a:t>
            </a:r>
            <a:endParaRPr lang="en-US" altLang="ja-JP" sz="1800" dirty="0">
              <a:solidFill>
                <a:srgbClr val="0000FF"/>
              </a:solidFill>
              <a:latin typeface="+mn-ea"/>
              <a:ea typeface="+mn-ea"/>
            </a:endParaRPr>
          </a:p>
          <a:p>
            <a:r>
              <a:rPr lang="ja-JP" altLang="en-US" sz="1800" dirty="0" smtClean="0">
                <a:solidFill>
                  <a:srgbClr val="008000"/>
                </a:solidFill>
                <a:latin typeface="+mn-ea"/>
                <a:ea typeface="+mn-ea"/>
              </a:rPr>
              <a:t>原型</a:t>
            </a:r>
            <a:r>
              <a:rPr lang="ja-JP" altLang="en-US" sz="1800" dirty="0">
                <a:solidFill>
                  <a:srgbClr val="008000"/>
                </a:solidFill>
                <a:latin typeface="+mn-ea"/>
                <a:ea typeface="+mn-ea"/>
              </a:rPr>
              <a:t>炉で必要となる高出力密度を可能とする高圧力プラズマを</a:t>
            </a:r>
            <a:r>
              <a:rPr lang="en-US" altLang="ja-JP" sz="1800" dirty="0">
                <a:solidFill>
                  <a:srgbClr val="008000"/>
                </a:solidFill>
                <a:latin typeface="+mn-ea"/>
                <a:ea typeface="+mn-ea"/>
              </a:rPr>
              <a:t>100</a:t>
            </a:r>
            <a:r>
              <a:rPr lang="ja-JP" altLang="en-US" sz="1800" dirty="0">
                <a:solidFill>
                  <a:srgbClr val="008000"/>
                </a:solidFill>
                <a:latin typeface="+mn-ea"/>
                <a:ea typeface="+mn-ea"/>
              </a:rPr>
              <a:t>秒程度維持し、原型炉の運転手法を確立する。</a:t>
            </a:r>
            <a:endParaRPr lang="en-US" altLang="ja-JP" sz="1400" dirty="0">
              <a:solidFill>
                <a:srgbClr val="008000"/>
              </a:solidFill>
              <a:latin typeface="+mn-ea"/>
              <a:ea typeface="+mn-ea"/>
              <a:cs typeface="ＭＳ ゴシック" charset="0"/>
            </a:endParaRPr>
          </a:p>
        </p:txBody>
      </p:sp>
      <p:grpSp>
        <p:nvGrpSpPr>
          <p:cNvPr id="2" name="図形グループ 1"/>
          <p:cNvGrpSpPr/>
          <p:nvPr/>
        </p:nvGrpSpPr>
        <p:grpSpPr>
          <a:xfrm>
            <a:off x="4932040" y="3709228"/>
            <a:ext cx="4078166" cy="2960132"/>
            <a:chOff x="281354" y="3886200"/>
            <a:chExt cx="4078166" cy="2960132"/>
          </a:xfrm>
        </p:grpSpPr>
        <p:pic>
          <p:nvPicPr>
            <p:cNvPr id="40962" name="図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6769" y="3886200"/>
              <a:ext cx="1195754"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図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354" y="5410200"/>
              <a:ext cx="14155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図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3877" y="4017964"/>
              <a:ext cx="147564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図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1731" y="5233988"/>
              <a:ext cx="168519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Oval 352"/>
            <p:cNvSpPr>
              <a:spLocks noChangeArrowheads="1"/>
            </p:cNvSpPr>
            <p:nvPr/>
          </p:nvSpPr>
          <p:spPr bwMode="auto">
            <a:xfrm>
              <a:off x="2461846" y="4865688"/>
              <a:ext cx="558312" cy="544512"/>
            </a:xfrm>
            <a:prstGeom prst="ellipse">
              <a:avLst/>
            </a:prstGeom>
            <a:solidFill>
              <a:srgbClr val="FFFF00"/>
            </a:solidFill>
            <a:ln w="9525">
              <a:solidFill>
                <a:schemeClr val="tx1"/>
              </a:solidFill>
              <a:round/>
              <a:headEnd/>
              <a:tailEnd/>
            </a:ln>
          </p:spPr>
          <p:txBody>
            <a:bodyPr wrap="none" anchor="ctr"/>
            <a:lstStyle/>
            <a:p>
              <a:endParaRPr lang="ja-JP" altLang="en-US">
                <a:latin typeface="+mn-ea"/>
                <a:ea typeface="+mn-ea"/>
              </a:endParaRPr>
            </a:p>
          </p:txBody>
        </p:sp>
        <p:sp>
          <p:nvSpPr>
            <p:cNvPr id="40972" name="Text Box 16"/>
            <p:cNvSpPr txBox="1">
              <a:spLocks noChangeArrowheads="1"/>
            </p:cNvSpPr>
            <p:nvPr/>
          </p:nvSpPr>
          <p:spPr bwMode="auto">
            <a:xfrm>
              <a:off x="1506415" y="6477000"/>
              <a:ext cx="2596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lgn="ctr"/>
              <a:r>
                <a:rPr lang="en-US" altLang="ja-JP" sz="1800" b="1">
                  <a:solidFill>
                    <a:srgbClr val="FF3333"/>
                  </a:solidFill>
                  <a:latin typeface="+mn-ea"/>
                  <a:ea typeface="+mn-ea"/>
                </a:rPr>
                <a:t>JT-60SA</a:t>
              </a:r>
            </a:p>
          </p:txBody>
        </p:sp>
        <p:sp>
          <p:nvSpPr>
            <p:cNvPr id="40973" name="Text Box 22"/>
            <p:cNvSpPr txBox="1">
              <a:spLocks noChangeArrowheads="1"/>
            </p:cNvSpPr>
            <p:nvPr/>
          </p:nvSpPr>
          <p:spPr bwMode="auto">
            <a:xfrm>
              <a:off x="782516" y="6477000"/>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1">
                  <a:solidFill>
                    <a:srgbClr val="FF3333"/>
                  </a:solidFill>
                  <a:latin typeface="+mn-ea"/>
                  <a:ea typeface="+mn-ea"/>
                </a:rPr>
                <a:t>JT-60</a:t>
              </a:r>
            </a:p>
          </p:txBody>
        </p:sp>
        <p:sp>
          <p:nvSpPr>
            <p:cNvPr id="40974" name="AutoShape 13"/>
            <p:cNvSpPr>
              <a:spLocks noChangeArrowheads="1"/>
            </p:cNvSpPr>
            <p:nvPr/>
          </p:nvSpPr>
          <p:spPr bwMode="auto">
            <a:xfrm rot="2689359">
              <a:off x="1289539" y="4827589"/>
              <a:ext cx="256443" cy="835025"/>
            </a:xfrm>
            <a:prstGeom prst="upArrow">
              <a:avLst>
                <a:gd name="adj1" fmla="val 50000"/>
                <a:gd name="adj2" fmla="val 75143"/>
              </a:avLst>
            </a:prstGeom>
            <a:solidFill>
              <a:schemeClr val="accent1"/>
            </a:solidFill>
            <a:ln w="9525">
              <a:solidFill>
                <a:schemeClr val="tx1"/>
              </a:solidFill>
              <a:miter lim="800000"/>
              <a:headEnd/>
              <a:tailEnd/>
            </a:ln>
          </p:spPr>
          <p:txBody>
            <a:bodyPr vert="eaVert" wrap="none" anchor="ctr"/>
            <a:lstStyle/>
            <a:p>
              <a:endParaRPr lang="ja-JP" altLang="en-US">
                <a:latin typeface="+mn-ea"/>
                <a:ea typeface="+mn-ea"/>
              </a:endParaRPr>
            </a:p>
          </p:txBody>
        </p:sp>
        <p:sp>
          <p:nvSpPr>
            <p:cNvPr id="40975" name="AutoShape 14"/>
            <p:cNvSpPr>
              <a:spLocks noChangeArrowheads="1"/>
            </p:cNvSpPr>
            <p:nvPr/>
          </p:nvSpPr>
          <p:spPr bwMode="auto">
            <a:xfrm rot="211331">
              <a:off x="1997320" y="4586289"/>
              <a:ext cx="444011" cy="974725"/>
            </a:xfrm>
            <a:prstGeom prst="upArrow">
              <a:avLst>
                <a:gd name="adj1" fmla="val 50000"/>
                <a:gd name="adj2" fmla="val 50660"/>
              </a:avLst>
            </a:prstGeom>
            <a:solidFill>
              <a:srgbClr val="FF3399"/>
            </a:solidFill>
            <a:ln w="9525">
              <a:solidFill>
                <a:schemeClr val="tx1"/>
              </a:solidFill>
              <a:miter lim="800000"/>
              <a:headEnd/>
              <a:tailEnd/>
            </a:ln>
          </p:spPr>
          <p:txBody>
            <a:bodyPr vert="eaVert" wrap="none" anchor="ctr"/>
            <a:lstStyle/>
            <a:p>
              <a:endParaRPr lang="ja-JP" altLang="en-US">
                <a:latin typeface="+mn-ea"/>
                <a:ea typeface="+mn-ea"/>
              </a:endParaRPr>
            </a:p>
          </p:txBody>
        </p:sp>
        <p:sp>
          <p:nvSpPr>
            <p:cNvPr id="40976" name="AutoShape 17"/>
            <p:cNvSpPr>
              <a:spLocks noChangeArrowheads="1"/>
            </p:cNvSpPr>
            <p:nvPr/>
          </p:nvSpPr>
          <p:spPr bwMode="auto">
            <a:xfrm rot="2272805">
              <a:off x="3100754" y="4456113"/>
              <a:ext cx="492369" cy="1346200"/>
            </a:xfrm>
            <a:prstGeom prst="upArrow">
              <a:avLst>
                <a:gd name="adj1" fmla="val 50000"/>
                <a:gd name="adj2" fmla="val 63095"/>
              </a:avLst>
            </a:prstGeom>
            <a:solidFill>
              <a:srgbClr val="FF3399"/>
            </a:solidFill>
            <a:ln w="9525">
              <a:solidFill>
                <a:schemeClr val="tx1"/>
              </a:solidFill>
              <a:miter lim="800000"/>
              <a:headEnd/>
              <a:tailEnd/>
            </a:ln>
          </p:spPr>
          <p:txBody>
            <a:bodyPr vert="eaVert" wrap="none" anchor="ctr"/>
            <a:lstStyle/>
            <a:p>
              <a:endParaRPr lang="ja-JP" altLang="en-US">
                <a:latin typeface="+mn-ea"/>
                <a:ea typeface="+mn-ea"/>
              </a:endParaRPr>
            </a:p>
          </p:txBody>
        </p:sp>
        <p:sp>
          <p:nvSpPr>
            <p:cNvPr id="40977" name="AutoShape 11"/>
            <p:cNvSpPr>
              <a:spLocks noChangeArrowheads="1"/>
            </p:cNvSpPr>
            <p:nvPr/>
          </p:nvSpPr>
          <p:spPr bwMode="auto">
            <a:xfrm rot="4389840">
              <a:off x="2720120" y="4097705"/>
              <a:ext cx="276225" cy="751743"/>
            </a:xfrm>
            <a:prstGeom prst="upArrow">
              <a:avLst>
                <a:gd name="adj1" fmla="val 50000"/>
                <a:gd name="adj2" fmla="val 73707"/>
              </a:avLst>
            </a:prstGeom>
            <a:solidFill>
              <a:schemeClr val="accent1"/>
            </a:solidFill>
            <a:ln w="9525">
              <a:solidFill>
                <a:schemeClr val="tx1"/>
              </a:solidFill>
              <a:miter lim="800000"/>
              <a:headEnd/>
              <a:tailEnd/>
            </a:ln>
          </p:spPr>
          <p:txBody>
            <a:bodyPr wrap="none" anchor="ctr"/>
            <a:lstStyle/>
            <a:p>
              <a:endParaRPr lang="ja-JP" altLang="en-US">
                <a:latin typeface="+mn-ea"/>
                <a:ea typeface="+mn-ea"/>
              </a:endParaRPr>
            </a:p>
          </p:txBody>
        </p:sp>
        <p:sp>
          <p:nvSpPr>
            <p:cNvPr id="40978" name="Rectangle 340"/>
            <p:cNvSpPr>
              <a:spLocks noChangeArrowheads="1"/>
            </p:cNvSpPr>
            <p:nvPr/>
          </p:nvSpPr>
          <p:spPr bwMode="auto">
            <a:xfrm rot="-5145160">
              <a:off x="1723343" y="4915486"/>
              <a:ext cx="1011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a:latin typeface="+mn-ea"/>
                  <a:ea typeface="+mn-ea"/>
                </a:rPr>
                <a:t>ITER</a:t>
              </a:r>
              <a:r>
                <a:rPr lang="ja-JP" altLang="en-US" sz="1600">
                  <a:latin typeface="+mn-ea"/>
                  <a:ea typeface="+mn-ea"/>
                </a:rPr>
                <a:t>支援</a:t>
              </a:r>
              <a:endParaRPr lang="en-US" altLang="ja-JP" sz="1600">
                <a:latin typeface="+mn-ea"/>
                <a:ea typeface="+mn-ea"/>
              </a:endParaRPr>
            </a:p>
          </p:txBody>
        </p:sp>
        <p:sp>
          <p:nvSpPr>
            <p:cNvPr id="40979" name="AutoShape 11"/>
            <p:cNvSpPr>
              <a:spLocks noChangeArrowheads="1"/>
            </p:cNvSpPr>
            <p:nvPr/>
          </p:nvSpPr>
          <p:spPr bwMode="auto">
            <a:xfrm rot="4389840">
              <a:off x="1695633" y="5852808"/>
              <a:ext cx="185738" cy="526073"/>
            </a:xfrm>
            <a:prstGeom prst="upArrow">
              <a:avLst>
                <a:gd name="adj1" fmla="val 50000"/>
                <a:gd name="adj2" fmla="val 76709"/>
              </a:avLst>
            </a:prstGeom>
            <a:solidFill>
              <a:schemeClr val="accent1"/>
            </a:solidFill>
            <a:ln w="9525">
              <a:solidFill>
                <a:schemeClr val="tx1"/>
              </a:solidFill>
              <a:miter lim="800000"/>
              <a:headEnd/>
              <a:tailEnd/>
            </a:ln>
          </p:spPr>
          <p:txBody>
            <a:bodyPr wrap="none" anchor="ctr"/>
            <a:lstStyle/>
            <a:p>
              <a:endParaRPr lang="ja-JP" altLang="en-US">
                <a:latin typeface="+mn-ea"/>
                <a:ea typeface="+mn-ea"/>
              </a:endParaRPr>
            </a:p>
          </p:txBody>
        </p:sp>
        <p:sp>
          <p:nvSpPr>
            <p:cNvPr id="40980" name="Rectangle 342"/>
            <p:cNvSpPr>
              <a:spLocks noChangeArrowheads="1"/>
            </p:cNvSpPr>
            <p:nvPr/>
          </p:nvSpPr>
          <p:spPr bwMode="auto">
            <a:xfrm rot="-3111266">
              <a:off x="2804797" y="4983748"/>
              <a:ext cx="1011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a:latin typeface="+mn-ea"/>
                  <a:ea typeface="+mn-ea"/>
                </a:rPr>
                <a:t>ITER</a:t>
              </a:r>
              <a:r>
                <a:rPr lang="ja-JP" altLang="en-US" sz="1600" dirty="0">
                  <a:latin typeface="+mn-ea"/>
                  <a:ea typeface="+mn-ea"/>
                </a:rPr>
                <a:t>補完</a:t>
              </a:r>
              <a:endParaRPr lang="en-US" altLang="ja-JP" sz="1600" dirty="0">
                <a:latin typeface="+mn-ea"/>
                <a:ea typeface="+mn-ea"/>
              </a:endParaRPr>
            </a:p>
          </p:txBody>
        </p:sp>
        <p:sp>
          <p:nvSpPr>
            <p:cNvPr id="40981" name="Rectangle 343"/>
            <p:cNvSpPr>
              <a:spLocks noChangeArrowheads="1"/>
            </p:cNvSpPr>
            <p:nvPr/>
          </p:nvSpPr>
          <p:spPr bwMode="auto">
            <a:xfrm>
              <a:off x="620027" y="3900349"/>
              <a:ext cx="774571" cy="430887"/>
            </a:xfrm>
            <a:prstGeom prst="rect">
              <a:avLst/>
            </a:prstGeom>
            <a:solidFill>
              <a:srgbClr val="FFFFFF"/>
            </a:solidFill>
            <a:ln>
              <a:noFill/>
            </a:ln>
          </p:spPr>
          <p:txBody>
            <a:bodyPr wrap="none">
              <a:spAutoFit/>
            </a:bodyPr>
            <a:lstStyle/>
            <a:p>
              <a:r>
                <a:rPr lang="en-US" altLang="ja-JP" sz="2200" b="1" dirty="0">
                  <a:latin typeface="+mn-ea"/>
                  <a:ea typeface="+mn-ea"/>
                </a:rPr>
                <a:t>ITER</a:t>
              </a:r>
              <a:endParaRPr lang="en-US" altLang="ja-JP" b="1" dirty="0">
                <a:solidFill>
                  <a:srgbClr val="FF3333"/>
                </a:solidFill>
                <a:latin typeface="+mn-ea"/>
                <a:ea typeface="+mn-ea"/>
              </a:endParaRPr>
            </a:p>
          </p:txBody>
        </p:sp>
        <p:sp>
          <p:nvSpPr>
            <p:cNvPr id="40982" name="Rectangle 344"/>
            <p:cNvSpPr>
              <a:spLocks noChangeArrowheads="1"/>
            </p:cNvSpPr>
            <p:nvPr/>
          </p:nvSpPr>
          <p:spPr bwMode="auto">
            <a:xfrm>
              <a:off x="2627784" y="3886200"/>
              <a:ext cx="1031051"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200" b="1" dirty="0">
                  <a:latin typeface="+mn-ea"/>
                  <a:ea typeface="+mn-ea"/>
                </a:rPr>
                <a:t>原型炉</a:t>
              </a:r>
              <a:endParaRPr lang="en-US" altLang="ja-JP" b="1" dirty="0">
                <a:solidFill>
                  <a:srgbClr val="FF3333"/>
                </a:solidFill>
                <a:latin typeface="+mn-ea"/>
                <a:ea typeface="+mn-ea"/>
              </a:endParaRPr>
            </a:p>
          </p:txBody>
        </p:sp>
        <p:sp>
          <p:nvSpPr>
            <p:cNvPr id="40983" name="Rectangle 345"/>
            <p:cNvSpPr>
              <a:spLocks noChangeArrowheads="1"/>
            </p:cNvSpPr>
            <p:nvPr/>
          </p:nvSpPr>
          <p:spPr bwMode="auto">
            <a:xfrm>
              <a:off x="2467708" y="4818064"/>
              <a:ext cx="611066"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00" b="1">
                  <a:latin typeface="+mn-ea"/>
                  <a:ea typeface="+mn-ea"/>
                </a:rPr>
                <a:t>人材育成</a:t>
              </a:r>
              <a:endParaRPr lang="en-US" altLang="ja-JP" b="1">
                <a:latin typeface="+mn-ea"/>
                <a:ea typeface="+mn-ea"/>
              </a:endParaRPr>
            </a:p>
          </p:txBody>
        </p:sp>
      </p:grpSp>
      <p:sp>
        <p:nvSpPr>
          <p:cNvPr id="40985" name="正方形/長方形 26"/>
          <p:cNvSpPr>
            <a:spLocks noChangeArrowheads="1"/>
          </p:cNvSpPr>
          <p:nvPr/>
        </p:nvSpPr>
        <p:spPr bwMode="auto">
          <a:xfrm>
            <a:off x="251520" y="3639056"/>
            <a:ext cx="46085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800" dirty="0">
                <a:solidFill>
                  <a:srgbClr val="004080"/>
                </a:solidFill>
                <a:latin typeface="+mn-ea"/>
                <a:ea typeface="+mn-ea"/>
              </a:rPr>
              <a:t>JT-60</a:t>
            </a:r>
            <a:r>
              <a:rPr lang="ja-JP" altLang="en-US" sz="1800" dirty="0">
                <a:solidFill>
                  <a:srgbClr val="004080"/>
                </a:solidFill>
                <a:latin typeface="+mn-ea"/>
                <a:ea typeface="+mn-ea"/>
              </a:rPr>
              <a:t>を超伝導装置として改修。我が国唯一の大型トカマク装置であり、世界の核融合実験装置の中で、</a:t>
            </a:r>
            <a:r>
              <a:rPr lang="en-US" altLang="ja-JP" sz="1800" dirty="0">
                <a:solidFill>
                  <a:srgbClr val="004080"/>
                </a:solidFill>
                <a:latin typeface="+mn-ea"/>
                <a:ea typeface="+mn-ea"/>
              </a:rPr>
              <a:t>ITER</a:t>
            </a:r>
            <a:r>
              <a:rPr lang="ja-JP" altLang="en-US" sz="1800" dirty="0">
                <a:solidFill>
                  <a:srgbClr val="004080"/>
                </a:solidFill>
                <a:latin typeface="+mn-ea"/>
                <a:ea typeface="+mn-ea"/>
              </a:rPr>
              <a:t>に対して最も大きな支援を行なう能力を有するとともに、</a:t>
            </a:r>
            <a:r>
              <a:rPr lang="en-US" altLang="ja-JP" sz="1800" dirty="0">
                <a:solidFill>
                  <a:srgbClr val="004080"/>
                </a:solidFill>
                <a:latin typeface="+mn-ea"/>
                <a:ea typeface="+mn-ea"/>
              </a:rPr>
              <a:t>ITER</a:t>
            </a:r>
            <a:r>
              <a:rPr lang="ja-JP" altLang="en-US" sz="1800" dirty="0">
                <a:solidFill>
                  <a:srgbClr val="004080"/>
                </a:solidFill>
                <a:latin typeface="+mn-ea"/>
                <a:ea typeface="+mn-ea"/>
              </a:rPr>
              <a:t>では実施が難しい高圧力プラズマ定常化研究開発を実現できる世界で唯一の装置。</a:t>
            </a:r>
            <a:endParaRPr lang="en-US" altLang="ja-JP" sz="1800" dirty="0">
              <a:solidFill>
                <a:srgbClr val="004080"/>
              </a:solidFill>
              <a:latin typeface="+mn-ea"/>
              <a:ea typeface="+mn-ea"/>
            </a:endParaRPr>
          </a:p>
          <a:p>
            <a:r>
              <a:rPr lang="ja-JP" altLang="en-US" sz="1800" dirty="0">
                <a:solidFill>
                  <a:srgbClr val="004080"/>
                </a:solidFill>
                <a:latin typeface="+mn-ea"/>
                <a:ea typeface="+mn-ea"/>
              </a:rPr>
              <a:t>欧州が</a:t>
            </a:r>
            <a:r>
              <a:rPr lang="en-US" altLang="ja-JP" sz="1800" dirty="0">
                <a:solidFill>
                  <a:srgbClr val="004080"/>
                </a:solidFill>
                <a:latin typeface="+mn-ea"/>
                <a:ea typeface="+mn-ea"/>
              </a:rPr>
              <a:t>200</a:t>
            </a:r>
            <a:r>
              <a:rPr lang="ja-JP" altLang="en-US" sz="1800" dirty="0">
                <a:solidFill>
                  <a:srgbClr val="004080"/>
                </a:solidFill>
                <a:latin typeface="+mn-ea"/>
                <a:ea typeface="+mn-ea"/>
              </a:rPr>
              <a:t>億円を越える大型の資金をわが国設置の装置に投資する初の事例。</a:t>
            </a:r>
            <a:endParaRPr lang="en-US" altLang="ja-JP" sz="1800" dirty="0">
              <a:solidFill>
                <a:srgbClr val="004080"/>
              </a:solidFill>
              <a:latin typeface="+mn-ea"/>
              <a:ea typeface="+mn-ea"/>
            </a:endParaRPr>
          </a:p>
          <a:p>
            <a:r>
              <a:rPr lang="en-US" altLang="ja-JP" sz="1800" dirty="0">
                <a:solidFill>
                  <a:srgbClr val="004080"/>
                </a:solidFill>
                <a:latin typeface="+mn-ea"/>
                <a:ea typeface="+mn-ea"/>
              </a:rPr>
              <a:t>ITER</a:t>
            </a:r>
            <a:r>
              <a:rPr lang="ja-JP" altLang="en-US" sz="1800" dirty="0">
                <a:solidFill>
                  <a:srgbClr val="004080"/>
                </a:solidFill>
                <a:latin typeface="+mn-ea"/>
                <a:ea typeface="+mn-ea"/>
              </a:rPr>
              <a:t>・原型炉開発を主導する人材を育成する。</a:t>
            </a:r>
          </a:p>
        </p:txBody>
      </p:sp>
    </p:spTree>
    <p:extLst>
      <p:ext uri="{BB962C8B-B14F-4D97-AF65-F5344CB8AC3E}">
        <p14:creationId xmlns:p14="http://schemas.microsoft.com/office/powerpoint/2010/main" val="22666144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物理モデル・コードの検証</a:t>
            </a:r>
            <a:endParaRPr kumimoji="1" lang="ja-JP" altLang="en-US" dirty="0"/>
          </a:p>
        </p:txBody>
      </p:sp>
      <p:sp>
        <p:nvSpPr>
          <p:cNvPr id="3" name="コンテンツ プレースホルダー 2"/>
          <p:cNvSpPr>
            <a:spLocks noGrp="1"/>
          </p:cNvSpPr>
          <p:nvPr>
            <p:ph idx="1"/>
          </p:nvPr>
        </p:nvSpPr>
        <p:spPr>
          <a:xfrm>
            <a:off x="361950" y="1268760"/>
            <a:ext cx="8420100" cy="5416867"/>
          </a:xfrm>
        </p:spPr>
        <p:txBody>
          <a:bodyPr/>
          <a:lstStyle/>
          <a:p>
            <a:r>
              <a:rPr kumimoji="1" lang="ja-JP" altLang="en-US" dirty="0" smtClean="0"/>
              <a:t>開発した物理モデル／コードは検証が必要。</a:t>
            </a:r>
            <a:endParaRPr kumimoji="1" lang="en-US" altLang="ja-JP" dirty="0" smtClean="0"/>
          </a:p>
          <a:p>
            <a:pPr lvl="1"/>
            <a:r>
              <a:rPr lang="ja-JP" altLang="en-US" dirty="0" smtClean="0"/>
              <a:t>他のモデル／コードとの比較（ベンチマーク）</a:t>
            </a:r>
            <a:endParaRPr lang="en-US" altLang="ja-JP" dirty="0" smtClean="0"/>
          </a:p>
          <a:p>
            <a:pPr lvl="1"/>
            <a:r>
              <a:rPr kumimoji="1" lang="ja-JP" altLang="en-US" dirty="0" smtClean="0"/>
              <a:t>実験との比較（ベンチマーク）</a:t>
            </a:r>
            <a:endParaRPr kumimoji="1" lang="en-US" altLang="ja-JP" dirty="0" smtClean="0"/>
          </a:p>
          <a:p>
            <a:r>
              <a:rPr lang="ja-JP" altLang="en-US" dirty="0"/>
              <a:t>他のモデル／コードとの</a:t>
            </a:r>
            <a:r>
              <a:rPr lang="ja-JP" altLang="en-US" dirty="0" smtClean="0"/>
              <a:t>ベンチマークで結果が異なる場合？</a:t>
            </a:r>
            <a:endParaRPr lang="en-US" altLang="ja-JP" dirty="0" smtClean="0"/>
          </a:p>
          <a:p>
            <a:pPr lvl="1"/>
            <a:r>
              <a:rPr kumimoji="1" lang="ja-JP" altLang="en-US" dirty="0" smtClean="0"/>
              <a:t>単なる間違い</a:t>
            </a:r>
            <a:r>
              <a:rPr kumimoji="1" lang="en-US" altLang="ja-JP" dirty="0" smtClean="0"/>
              <a:t>⇒</a:t>
            </a:r>
            <a:r>
              <a:rPr kumimoji="1" lang="ja-JP" altLang="en-US" dirty="0" smtClean="0"/>
              <a:t>修正！</a:t>
            </a:r>
            <a:endParaRPr kumimoji="1" lang="en-US" altLang="ja-JP" dirty="0" smtClean="0"/>
          </a:p>
          <a:p>
            <a:pPr lvl="1"/>
            <a:r>
              <a:rPr kumimoji="1" lang="ja-JP" altLang="en-US" dirty="0" smtClean="0"/>
              <a:t>想定している物理、仮定、簡略化等の違い</a:t>
            </a:r>
            <a:r>
              <a:rPr kumimoji="1" lang="en-US" altLang="ja-JP" dirty="0" smtClean="0"/>
              <a:t>⇒</a:t>
            </a:r>
            <a:r>
              <a:rPr kumimoji="1" lang="ja-JP" altLang="en-US" dirty="0" smtClean="0"/>
              <a:t>お互いの</a:t>
            </a:r>
            <a:r>
              <a:rPr kumimoji="1" lang="en-US" altLang="ja-JP" dirty="0" smtClean="0"/>
              <a:t>improvement</a:t>
            </a:r>
          </a:p>
          <a:p>
            <a:r>
              <a:rPr lang="ja-JP" altLang="en-US" dirty="0" smtClean="0"/>
              <a:t>実験</a:t>
            </a:r>
            <a:r>
              <a:rPr lang="ja-JP" altLang="en-US" dirty="0" smtClean="0"/>
              <a:t>と</a:t>
            </a:r>
            <a:r>
              <a:rPr lang="ja-JP" altLang="en-US" dirty="0"/>
              <a:t>のベンチマークで結果が異なる場合？</a:t>
            </a:r>
            <a:endParaRPr lang="en-US" altLang="ja-JP" dirty="0"/>
          </a:p>
          <a:p>
            <a:pPr lvl="1"/>
            <a:r>
              <a:rPr kumimoji="1" lang="ja-JP" altLang="en-US" dirty="0" smtClean="0"/>
              <a:t>モデリング</a:t>
            </a:r>
            <a:r>
              <a:rPr lang="ja-JP" altLang="en-US" dirty="0" smtClean="0"/>
              <a:t>／コーディングの間違い／甘さ</a:t>
            </a:r>
            <a:r>
              <a:rPr lang="en-US" altLang="ja-JP" dirty="0" smtClean="0"/>
              <a:t>⇒</a:t>
            </a:r>
            <a:r>
              <a:rPr lang="ja-JP" altLang="en-US" dirty="0" smtClean="0"/>
              <a:t>修正／改良</a:t>
            </a:r>
            <a:endParaRPr lang="en-US" altLang="ja-JP" dirty="0" smtClean="0"/>
          </a:p>
          <a:p>
            <a:pPr lvl="1"/>
            <a:r>
              <a:rPr kumimoji="1" lang="ja-JP" altLang="en-US" dirty="0" smtClean="0"/>
              <a:t>実験での計測の精度／分解能不足。比較すべき物理量が測れない。</a:t>
            </a:r>
            <a:endParaRPr kumimoji="1" lang="en-US" altLang="ja-JP" dirty="0" smtClean="0"/>
          </a:p>
          <a:p>
            <a:pPr lvl="1"/>
            <a:r>
              <a:rPr lang="ja-JP" altLang="en-US" dirty="0" smtClean="0"/>
              <a:t>想定していなかった物理機構が支配的。</a:t>
            </a:r>
            <a:r>
              <a:rPr lang="en-US" altLang="ja-JP" dirty="0" smtClean="0"/>
              <a:t>⇒</a:t>
            </a:r>
            <a:r>
              <a:rPr lang="ja-JP" altLang="en-US" dirty="0" smtClean="0"/>
              <a:t>新しい物理のモデルの取り込み。</a:t>
            </a:r>
            <a:endParaRPr lang="en-US" altLang="ja-JP" dirty="0" smtClean="0"/>
          </a:p>
          <a:p>
            <a:r>
              <a:rPr kumimoji="1" lang="ja-JP" altLang="en-US" dirty="0" smtClean="0"/>
              <a:t>誰とどうやってベンチマークするか？</a:t>
            </a:r>
            <a:endParaRPr kumimoji="1" lang="en-US" altLang="ja-JP" dirty="0" smtClean="0"/>
          </a:p>
          <a:p>
            <a:pPr lvl="1"/>
            <a:r>
              <a:rPr lang="ja-JP" altLang="en-US" dirty="0" smtClean="0"/>
              <a:t>原子力機構と、共同研究を通じて。</a:t>
            </a:r>
            <a:r>
              <a:rPr lang="en-US" altLang="ja-JP" dirty="0" smtClean="0"/>
              <a:t>JT-60U</a:t>
            </a:r>
            <a:r>
              <a:rPr lang="ja-JP" altLang="en-US" dirty="0" smtClean="0"/>
              <a:t>実験データ／コード。</a:t>
            </a:r>
            <a:endParaRPr lang="en-US" altLang="ja-JP" dirty="0" smtClean="0"/>
          </a:p>
          <a:p>
            <a:pPr lvl="1"/>
            <a:r>
              <a:rPr kumimoji="1" lang="ja-JP" altLang="en-US" dirty="0" smtClean="0"/>
              <a:t>大学間。</a:t>
            </a:r>
            <a:endParaRPr kumimoji="1" lang="en-US" altLang="ja-JP" dirty="0" smtClean="0"/>
          </a:p>
          <a:p>
            <a:pPr lvl="1"/>
            <a:r>
              <a:rPr lang="en-US" altLang="ja-JP" dirty="0" smtClean="0"/>
              <a:t>ITPA</a:t>
            </a:r>
            <a:r>
              <a:rPr lang="ja-JP" altLang="en-US" dirty="0" smtClean="0"/>
              <a:t>（国際トカマク物理活動）の各グループで。</a:t>
            </a:r>
            <a:endParaRPr kumimoji="1" lang="en-US" altLang="ja-JP" dirty="0" smtClean="0"/>
          </a:p>
        </p:txBody>
      </p:sp>
    </p:spTree>
    <p:extLst>
      <p:ext uri="{BB962C8B-B14F-4D97-AF65-F5344CB8AC3E}">
        <p14:creationId xmlns:p14="http://schemas.microsoft.com/office/powerpoint/2010/main" val="502848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0327"/>
            <a:ext cx="7772400" cy="984885"/>
          </a:xfrm>
        </p:spPr>
        <p:txBody>
          <a:bodyPr/>
          <a:lstStyle/>
          <a:p>
            <a:r>
              <a:rPr lang="en-US" altLang="ja-JP" dirty="0"/>
              <a:t>ITPA IOS</a:t>
            </a:r>
            <a:r>
              <a:rPr lang="ja-JP" altLang="en-US" dirty="0"/>
              <a:t>（統合運転シナリオ）グループで行った、統合コードのコード間ベンチマーク</a:t>
            </a:r>
            <a:endParaRPr lang="ja-JP" altLang="en-US" dirty="0"/>
          </a:p>
        </p:txBody>
      </p:sp>
      <p:sp>
        <p:nvSpPr>
          <p:cNvPr id="3" name="コンテンツ プレースホルダー 2"/>
          <p:cNvSpPr>
            <a:spLocks noGrp="1"/>
          </p:cNvSpPr>
          <p:nvPr>
            <p:ph idx="1"/>
          </p:nvPr>
        </p:nvSpPr>
        <p:spPr>
          <a:xfrm>
            <a:off x="361950" y="4883095"/>
            <a:ext cx="8420100" cy="1354217"/>
          </a:xfrm>
        </p:spPr>
        <p:txBody>
          <a:bodyPr/>
          <a:lstStyle/>
          <a:p>
            <a:r>
              <a:rPr lang="ja-JP" altLang="en-US" dirty="0" smtClean="0"/>
              <a:t>輸送モデルは同じものを用いる</a:t>
            </a:r>
            <a:r>
              <a:rPr lang="en-US" altLang="ja-JP" dirty="0" smtClean="0"/>
              <a:t>⇒</a:t>
            </a:r>
            <a:r>
              <a:rPr lang="ja-JP" altLang="en-US" dirty="0" smtClean="0"/>
              <a:t>コード自身の比較。</a:t>
            </a:r>
            <a:endParaRPr lang="en-US" altLang="ja-JP" dirty="0"/>
          </a:p>
          <a:p>
            <a:r>
              <a:rPr kumimoji="1" lang="ja-JP" altLang="en-US" dirty="0" smtClean="0"/>
              <a:t>コード間ベンチマークでは、共通入力パラメータ（加熱条件、プラズマ形状／平衡）をできるだけ詳細に指定することが重要。</a:t>
            </a:r>
            <a:endParaRPr kumimoji="1" lang="en-US" altLang="ja-JP" dirty="0" smtClean="0"/>
          </a:p>
          <a:p>
            <a:r>
              <a:rPr lang="ja-JP" altLang="en-US" dirty="0" smtClean="0"/>
              <a:t>お互いのコードの信頼性を確認</a:t>
            </a:r>
            <a:r>
              <a:rPr lang="en-US" altLang="ja-JP" dirty="0" smtClean="0"/>
              <a:t>⇒</a:t>
            </a:r>
            <a:r>
              <a:rPr lang="ja-JP" altLang="en-US" dirty="0" smtClean="0"/>
              <a:t>他のシミュレーション結果も信頼される。</a:t>
            </a:r>
            <a:endParaRPr lang="en-US" altLang="ja-JP" dirty="0"/>
          </a:p>
        </p:txBody>
      </p:sp>
      <p:pic>
        <p:nvPicPr>
          <p:cNvPr id="4" name="図 3"/>
          <p:cNvPicPr>
            <a:picLocks noChangeAspect="1"/>
          </p:cNvPicPr>
          <p:nvPr/>
        </p:nvPicPr>
        <p:blipFill>
          <a:blip r:embed="rId2"/>
          <a:stretch>
            <a:fillRect/>
          </a:stretch>
        </p:blipFill>
        <p:spPr>
          <a:xfrm>
            <a:off x="107504" y="2007672"/>
            <a:ext cx="4947920" cy="2509520"/>
          </a:xfrm>
          <a:prstGeom prst="rect">
            <a:avLst/>
          </a:prstGeom>
        </p:spPr>
      </p:pic>
      <p:pic>
        <p:nvPicPr>
          <p:cNvPr id="5" name="図 4"/>
          <p:cNvPicPr>
            <a:picLocks noChangeAspect="1"/>
          </p:cNvPicPr>
          <p:nvPr/>
        </p:nvPicPr>
        <p:blipFill>
          <a:blip r:embed="rId3"/>
          <a:stretch>
            <a:fillRect/>
          </a:stretch>
        </p:blipFill>
        <p:spPr>
          <a:xfrm>
            <a:off x="5135944" y="2114024"/>
            <a:ext cx="3972560" cy="2611120"/>
          </a:xfrm>
          <a:prstGeom prst="rect">
            <a:avLst/>
          </a:prstGeom>
        </p:spPr>
      </p:pic>
      <p:sp>
        <p:nvSpPr>
          <p:cNvPr id="6" name="テキスト ボックス 5"/>
          <p:cNvSpPr txBox="1"/>
          <p:nvPr/>
        </p:nvSpPr>
        <p:spPr>
          <a:xfrm>
            <a:off x="1691680" y="1340768"/>
            <a:ext cx="5781300" cy="461665"/>
          </a:xfrm>
          <a:prstGeom prst="rect">
            <a:avLst/>
          </a:prstGeom>
          <a:noFill/>
        </p:spPr>
        <p:txBody>
          <a:bodyPr wrap="none" rtlCol="0">
            <a:spAutoFit/>
          </a:bodyPr>
          <a:lstStyle/>
          <a:p>
            <a:r>
              <a:rPr lang="en-US" altLang="ja-JP" dirty="0">
                <a:solidFill>
                  <a:srgbClr val="008000"/>
                </a:solidFill>
              </a:rPr>
              <a:t>ITER</a:t>
            </a:r>
            <a:r>
              <a:rPr lang="ja-JP" altLang="en-US" dirty="0">
                <a:solidFill>
                  <a:srgbClr val="008000"/>
                </a:solidFill>
              </a:rPr>
              <a:t>の定常運転シナリオの</a:t>
            </a:r>
            <a:r>
              <a:rPr lang="ja-JP" altLang="en-US" dirty="0" smtClean="0">
                <a:solidFill>
                  <a:srgbClr val="008000"/>
                </a:solidFill>
              </a:rPr>
              <a:t>ベンチマーク例</a:t>
            </a:r>
            <a:endParaRPr lang="en-US" altLang="ja-JP" dirty="0">
              <a:solidFill>
                <a:srgbClr val="008000"/>
              </a:solidFill>
            </a:endParaRPr>
          </a:p>
        </p:txBody>
      </p:sp>
    </p:spTree>
    <p:extLst>
      <p:ext uri="{BB962C8B-B14F-4D97-AF65-F5344CB8AC3E}">
        <p14:creationId xmlns:p14="http://schemas.microsoft.com/office/powerpoint/2010/main" val="2026932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0327"/>
            <a:ext cx="7772400" cy="984885"/>
          </a:xfrm>
        </p:spPr>
        <p:txBody>
          <a:bodyPr/>
          <a:lstStyle/>
          <a:p>
            <a:r>
              <a:rPr kumimoji="1" lang="ja-JP" altLang="en-US" dirty="0" smtClean="0"/>
              <a:t>原子力機構と</a:t>
            </a:r>
            <a:r>
              <a:rPr kumimoji="1" lang="en-US" altLang="ja-JP" dirty="0" smtClean="0"/>
              <a:t>CEA</a:t>
            </a:r>
            <a:r>
              <a:rPr kumimoji="1" lang="ja-JP" altLang="en-US" dirty="0" smtClean="0"/>
              <a:t>（</a:t>
            </a:r>
            <a:r>
              <a:rPr lang="ja-JP" altLang="en-US" dirty="0" smtClean="0"/>
              <a:t>フランス原子力機構）協力での、</a:t>
            </a:r>
            <a:r>
              <a:rPr lang="en-US" altLang="ja-JP" dirty="0" smtClean="0"/>
              <a:t>JT-60U</a:t>
            </a:r>
            <a:r>
              <a:rPr lang="ja-JP" altLang="en-US" dirty="0" smtClean="0"/>
              <a:t>実験とのベンチマーク</a:t>
            </a:r>
            <a:endParaRPr kumimoji="1" lang="ja-JP" altLang="en-US" dirty="0"/>
          </a:p>
        </p:txBody>
      </p:sp>
      <p:sp>
        <p:nvSpPr>
          <p:cNvPr id="3" name="コンテンツ プレースホルダー 2"/>
          <p:cNvSpPr>
            <a:spLocks noGrp="1"/>
          </p:cNvSpPr>
          <p:nvPr>
            <p:ph idx="1"/>
          </p:nvPr>
        </p:nvSpPr>
        <p:spPr>
          <a:xfrm>
            <a:off x="361950" y="4581128"/>
            <a:ext cx="8420100" cy="2092881"/>
          </a:xfrm>
        </p:spPr>
        <p:txBody>
          <a:bodyPr/>
          <a:lstStyle/>
          <a:p>
            <a:r>
              <a:rPr kumimoji="1" lang="en-US" altLang="ja-JP" dirty="0" smtClean="0"/>
              <a:t>TOPICS</a:t>
            </a:r>
            <a:r>
              <a:rPr kumimoji="1" lang="ja-JP" altLang="en-US" dirty="0" smtClean="0"/>
              <a:t>（原子力機構）と</a:t>
            </a:r>
            <a:r>
              <a:rPr kumimoji="1" lang="en-US" altLang="ja-JP" dirty="0" smtClean="0"/>
              <a:t>CRONOS</a:t>
            </a:r>
            <a:r>
              <a:rPr kumimoji="1" lang="ja-JP" altLang="en-US" dirty="0" smtClean="0"/>
              <a:t>（</a:t>
            </a:r>
            <a:r>
              <a:rPr kumimoji="1" lang="en-US" altLang="ja-JP" dirty="0" smtClean="0"/>
              <a:t>CEA</a:t>
            </a:r>
            <a:r>
              <a:rPr kumimoji="1" lang="ja-JP" altLang="en-US" dirty="0" smtClean="0"/>
              <a:t>）で複数の物理モデルをもちいて、</a:t>
            </a:r>
            <a:r>
              <a:rPr kumimoji="1" lang="en-US" altLang="ja-JP" dirty="0" smtClean="0"/>
              <a:t>JT-60U</a:t>
            </a:r>
            <a:r>
              <a:rPr kumimoji="1" lang="ja-JP" altLang="en-US" dirty="0" smtClean="0"/>
              <a:t>実験データと比較。現在も進行中。</a:t>
            </a:r>
            <a:endParaRPr kumimoji="1" lang="en-US" altLang="ja-JP" dirty="0" smtClean="0"/>
          </a:p>
          <a:p>
            <a:r>
              <a:rPr lang="ja-JP" altLang="en-US" dirty="0" smtClean="0"/>
              <a:t>電子温度は</a:t>
            </a:r>
            <a:r>
              <a:rPr lang="en-US" altLang="ja-JP" dirty="0" smtClean="0"/>
              <a:t>BGB</a:t>
            </a:r>
            <a:r>
              <a:rPr lang="ja-JP" altLang="en-US" dirty="0" smtClean="0"/>
              <a:t>モデルを除くとモデル間の差は小さい。コード間も同様。</a:t>
            </a:r>
            <a:endParaRPr lang="en-US" altLang="ja-JP" dirty="0" smtClean="0"/>
          </a:p>
          <a:p>
            <a:r>
              <a:rPr kumimoji="1" lang="ja-JP" altLang="en-US" dirty="0" smtClean="0"/>
              <a:t>イオン温度は、モデル／コードともにばらつきがある。</a:t>
            </a:r>
            <a:endParaRPr kumimoji="1" lang="en-US" altLang="ja-JP" dirty="0" smtClean="0"/>
          </a:p>
          <a:p>
            <a:r>
              <a:rPr lang="ja-JP" altLang="en-US" dirty="0" smtClean="0"/>
              <a:t>それぞれで実装した物理モデルの確認。</a:t>
            </a:r>
            <a:endParaRPr lang="en-US" altLang="ja-JP" dirty="0" smtClean="0"/>
          </a:p>
          <a:p>
            <a:r>
              <a:rPr kumimoji="1" lang="ja-JP" altLang="en-US" dirty="0" smtClean="0"/>
              <a:t>モデルが対応しない物理が含まれる？</a:t>
            </a:r>
            <a:endParaRPr kumimoji="1" lang="ja-JP" altLang="en-US" dirty="0"/>
          </a:p>
        </p:txBody>
      </p:sp>
      <p:pic>
        <p:nvPicPr>
          <p:cNvPr id="4" name="Picture 4"/>
          <p:cNvPicPr>
            <a:picLocks noChangeAspect="1" noChangeArrowheads="1"/>
          </p:cNvPicPr>
          <p:nvPr/>
        </p:nvPicPr>
        <p:blipFill>
          <a:blip r:embed="rId2"/>
          <a:srcRect/>
          <a:stretch>
            <a:fillRect/>
          </a:stretch>
        </p:blipFill>
        <p:spPr bwMode="auto">
          <a:xfrm>
            <a:off x="0" y="1412776"/>
            <a:ext cx="3074062" cy="2554014"/>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873437" y="1338699"/>
            <a:ext cx="2901696" cy="2625344"/>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2973348" y="1376800"/>
            <a:ext cx="2814955" cy="2600325"/>
          </a:xfrm>
          <a:prstGeom prst="rect">
            <a:avLst/>
          </a:prstGeom>
          <a:noFill/>
          <a:ln w="9525">
            <a:noFill/>
            <a:miter lim="800000"/>
            <a:headEnd/>
            <a:tailEnd/>
          </a:ln>
          <a:effectLst/>
        </p:spPr>
      </p:pic>
      <p:sp>
        <p:nvSpPr>
          <p:cNvPr id="7" name="テキスト ボックス 6"/>
          <p:cNvSpPr txBox="1"/>
          <p:nvPr/>
        </p:nvSpPr>
        <p:spPr>
          <a:xfrm>
            <a:off x="755576" y="1844824"/>
            <a:ext cx="1005403" cy="338554"/>
          </a:xfrm>
          <a:prstGeom prst="rect">
            <a:avLst/>
          </a:prstGeom>
          <a:noFill/>
        </p:spPr>
        <p:txBody>
          <a:bodyPr wrap="none" rtlCol="0">
            <a:spAutoFit/>
          </a:bodyPr>
          <a:lstStyle/>
          <a:p>
            <a:r>
              <a:rPr kumimoji="1" lang="ja-JP" altLang="en-US" sz="1600" dirty="0" smtClean="0">
                <a:solidFill>
                  <a:srgbClr val="FF0000"/>
                </a:solidFill>
              </a:rPr>
              <a:t>電子密度</a:t>
            </a:r>
            <a:endParaRPr kumimoji="1" lang="ja-JP" altLang="en-US" sz="1600" dirty="0">
              <a:solidFill>
                <a:srgbClr val="FF0000"/>
              </a:solidFill>
            </a:endParaRPr>
          </a:p>
        </p:txBody>
      </p:sp>
      <p:sp>
        <p:nvSpPr>
          <p:cNvPr id="8" name="テキスト ボックス 7"/>
          <p:cNvSpPr txBox="1"/>
          <p:nvPr/>
        </p:nvSpPr>
        <p:spPr>
          <a:xfrm>
            <a:off x="1331640" y="2996952"/>
            <a:ext cx="1005403" cy="338554"/>
          </a:xfrm>
          <a:prstGeom prst="rect">
            <a:avLst/>
          </a:prstGeom>
          <a:noFill/>
        </p:spPr>
        <p:txBody>
          <a:bodyPr wrap="none" rtlCol="0">
            <a:spAutoFit/>
          </a:bodyPr>
          <a:lstStyle/>
          <a:p>
            <a:r>
              <a:rPr lang="ja-JP" altLang="en-US" sz="1600" dirty="0" smtClean="0">
                <a:solidFill>
                  <a:srgbClr val="0000FF"/>
                </a:solidFill>
              </a:rPr>
              <a:t>安全係数</a:t>
            </a:r>
            <a:endParaRPr kumimoji="1" lang="ja-JP" altLang="en-US" sz="1600" dirty="0">
              <a:solidFill>
                <a:srgbClr val="0000FF"/>
              </a:solidFill>
            </a:endParaRPr>
          </a:p>
        </p:txBody>
      </p:sp>
      <p:sp>
        <p:nvSpPr>
          <p:cNvPr id="12" name="テキスト ボックス 11"/>
          <p:cNvSpPr txBox="1"/>
          <p:nvPr/>
        </p:nvSpPr>
        <p:spPr>
          <a:xfrm>
            <a:off x="3275856" y="3356992"/>
            <a:ext cx="1005403" cy="338554"/>
          </a:xfrm>
          <a:prstGeom prst="rect">
            <a:avLst/>
          </a:prstGeom>
          <a:noFill/>
        </p:spPr>
        <p:txBody>
          <a:bodyPr wrap="none" rtlCol="0">
            <a:spAutoFit/>
          </a:bodyPr>
          <a:lstStyle/>
          <a:p>
            <a:r>
              <a:rPr kumimoji="1" lang="ja-JP" altLang="en-US" sz="1600" dirty="0" smtClean="0">
                <a:solidFill>
                  <a:srgbClr val="008040"/>
                </a:solidFill>
              </a:rPr>
              <a:t>電子温度</a:t>
            </a:r>
            <a:endParaRPr kumimoji="1" lang="ja-JP" altLang="en-US" sz="1600" dirty="0">
              <a:solidFill>
                <a:srgbClr val="008040"/>
              </a:solidFill>
            </a:endParaRPr>
          </a:p>
        </p:txBody>
      </p:sp>
      <p:sp>
        <p:nvSpPr>
          <p:cNvPr id="13" name="テキスト ボックス 12"/>
          <p:cNvSpPr txBox="1"/>
          <p:nvPr/>
        </p:nvSpPr>
        <p:spPr>
          <a:xfrm>
            <a:off x="6205619" y="3356992"/>
            <a:ext cx="1132842" cy="338554"/>
          </a:xfrm>
          <a:prstGeom prst="rect">
            <a:avLst/>
          </a:prstGeom>
          <a:noFill/>
        </p:spPr>
        <p:txBody>
          <a:bodyPr wrap="none" rtlCol="0">
            <a:spAutoFit/>
          </a:bodyPr>
          <a:lstStyle/>
          <a:p>
            <a:r>
              <a:rPr kumimoji="1" lang="ja-JP" altLang="en-US" sz="1600" dirty="0" smtClean="0">
                <a:solidFill>
                  <a:srgbClr val="008040"/>
                </a:solidFill>
              </a:rPr>
              <a:t>イオン温度</a:t>
            </a:r>
            <a:endParaRPr kumimoji="1" lang="ja-JP" altLang="en-US" sz="1600" dirty="0">
              <a:solidFill>
                <a:srgbClr val="008040"/>
              </a:solidFill>
            </a:endParaRPr>
          </a:p>
        </p:txBody>
      </p:sp>
      <p:sp>
        <p:nvSpPr>
          <p:cNvPr id="14" name="テキスト ボックス 13"/>
          <p:cNvSpPr txBox="1"/>
          <p:nvPr/>
        </p:nvSpPr>
        <p:spPr>
          <a:xfrm>
            <a:off x="5508104" y="4005064"/>
            <a:ext cx="3360415" cy="369332"/>
          </a:xfrm>
          <a:prstGeom prst="rect">
            <a:avLst/>
          </a:prstGeom>
          <a:noFill/>
        </p:spPr>
        <p:txBody>
          <a:bodyPr wrap="none" rtlCol="0">
            <a:spAutoFit/>
          </a:bodyPr>
          <a:lstStyle/>
          <a:p>
            <a:r>
              <a:rPr lang="ja-JP" altLang="en-US" sz="1800" dirty="0" smtClean="0"/>
              <a:t>実線：</a:t>
            </a:r>
            <a:r>
              <a:rPr lang="en-US" altLang="ja-JP" sz="1800" dirty="0" smtClean="0"/>
              <a:t>CRONOS</a:t>
            </a:r>
            <a:r>
              <a:rPr lang="ja-JP" altLang="en-US" sz="1800" dirty="0" smtClean="0"/>
              <a:t>、破線：</a:t>
            </a:r>
            <a:r>
              <a:rPr lang="en-US" altLang="ja-JP" sz="1800" dirty="0" smtClean="0"/>
              <a:t>TOPICS</a:t>
            </a:r>
            <a:endParaRPr kumimoji="1" lang="ja-JP" altLang="en-US" sz="1800" dirty="0"/>
          </a:p>
        </p:txBody>
      </p:sp>
    </p:spTree>
    <p:extLst>
      <p:ext uri="{BB962C8B-B14F-4D97-AF65-F5344CB8AC3E}">
        <p14:creationId xmlns:p14="http://schemas.microsoft.com/office/powerpoint/2010/main" val="1911993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361950" y="1340768"/>
            <a:ext cx="8420100" cy="4247317"/>
          </a:xfrm>
        </p:spPr>
        <p:txBody>
          <a:bodyPr/>
          <a:lstStyle/>
          <a:p>
            <a:r>
              <a:rPr kumimoji="1" lang="ja-JP" altLang="en-US" dirty="0" smtClean="0"/>
              <a:t>モデリング・シミュレーションは、現在そして今後ますます、核融合研究開発で重要な位置を占める。</a:t>
            </a:r>
            <a:endParaRPr kumimoji="1" lang="en-US" altLang="ja-JP" dirty="0" smtClean="0"/>
          </a:p>
          <a:p>
            <a:endParaRPr kumimoji="1" lang="en-US" altLang="ja-JP" dirty="0" smtClean="0"/>
          </a:p>
          <a:p>
            <a:r>
              <a:rPr lang="ja-JP" altLang="en-US" dirty="0" smtClean="0"/>
              <a:t>様々な物理モデル／単独コードを有機的・自己無撞着に連関させる、“統合コード”の開発が重要な課題である。</a:t>
            </a:r>
            <a:endParaRPr lang="en-US" altLang="ja-JP" dirty="0" smtClean="0"/>
          </a:p>
          <a:p>
            <a:endParaRPr lang="en-US" altLang="ja-JP" dirty="0" smtClean="0"/>
          </a:p>
          <a:p>
            <a:r>
              <a:rPr kumimoji="1" lang="ja-JP" altLang="en-US" dirty="0" smtClean="0"/>
              <a:t>原子力機構においても、統合コード「</a:t>
            </a:r>
            <a:r>
              <a:rPr kumimoji="1" lang="en-US" altLang="ja-JP" dirty="0" smtClean="0"/>
              <a:t>TOPICS</a:t>
            </a:r>
            <a:r>
              <a:rPr kumimoji="1" lang="ja-JP" altLang="en-US" dirty="0" smtClean="0"/>
              <a:t>」の開発を進めている。</a:t>
            </a:r>
            <a:endParaRPr kumimoji="1" lang="en-US" altLang="ja-JP" dirty="0" smtClean="0"/>
          </a:p>
          <a:p>
            <a:endParaRPr kumimoji="1" lang="en-US" altLang="ja-JP" dirty="0" smtClean="0"/>
          </a:p>
          <a:p>
            <a:r>
              <a:rPr lang="ja-JP" altLang="en-US" dirty="0" smtClean="0"/>
              <a:t>開発した物理モデル／コードをベンチマークにかけることは重要である。</a:t>
            </a:r>
            <a:endParaRPr lang="en-US" altLang="ja-JP" dirty="0" smtClean="0"/>
          </a:p>
          <a:p>
            <a:pPr lvl="1"/>
            <a:r>
              <a:rPr kumimoji="1" lang="ja-JP" altLang="en-US" dirty="0" smtClean="0"/>
              <a:t>対コードベンチマーク</a:t>
            </a:r>
            <a:endParaRPr kumimoji="1" lang="en-US" altLang="ja-JP" dirty="0" smtClean="0"/>
          </a:p>
          <a:p>
            <a:pPr lvl="1"/>
            <a:r>
              <a:rPr lang="ja-JP" altLang="en-US" dirty="0" smtClean="0"/>
              <a:t>対実験データベンチマーク</a:t>
            </a:r>
            <a:endParaRPr lang="en-US" altLang="ja-JP" dirty="0" smtClean="0"/>
          </a:p>
          <a:p>
            <a:pPr lvl="1"/>
            <a:r>
              <a:rPr kumimoji="1" lang="ja-JP" altLang="en-US" dirty="0" smtClean="0"/>
              <a:t>これにより、コードの信頼度／知名度が上がる。</a:t>
            </a:r>
            <a:endParaRPr kumimoji="1" lang="ja-JP" altLang="en-US" dirty="0"/>
          </a:p>
        </p:txBody>
      </p:sp>
    </p:spTree>
    <p:extLst>
      <p:ext uri="{BB962C8B-B14F-4D97-AF65-F5344CB8AC3E}">
        <p14:creationId xmlns:p14="http://schemas.microsoft.com/office/powerpoint/2010/main" val="25763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ITER</a:t>
            </a:r>
            <a:r>
              <a:rPr kumimoji="1" lang="ja-JP" altLang="en-US" smtClean="0"/>
              <a:t>（国際熱核融合実験炉）計画</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International Thermonuclear Experimental Reactor</a:t>
            </a:r>
          </a:p>
          <a:p>
            <a:r>
              <a:rPr lang="ja-JP" altLang="en-US" dirty="0" smtClean="0"/>
              <a:t>核融合エネルギーの科学的・技術的な実現可能性を実証</a:t>
            </a:r>
            <a:endParaRPr lang="en-US" altLang="ja-JP" dirty="0" smtClean="0"/>
          </a:p>
          <a:p>
            <a:r>
              <a:rPr kumimoji="1" lang="ja-JP" altLang="en-US" dirty="0" smtClean="0"/>
              <a:t>国際協力（日、欧、米、露、中、韓、印）で行う</a:t>
            </a:r>
            <a:endParaRPr kumimoji="1" lang="en-US" altLang="ja-JP" dirty="0" smtClean="0"/>
          </a:p>
          <a:p>
            <a:r>
              <a:rPr lang="ja-JP" altLang="en-US" dirty="0" smtClean="0"/>
              <a:t>建設</a:t>
            </a:r>
            <a:r>
              <a:rPr lang="en-US" altLang="ja-JP" dirty="0" smtClean="0"/>
              <a:t>10</a:t>
            </a:r>
            <a:r>
              <a:rPr lang="ja-JP" altLang="en-US" dirty="0" smtClean="0"/>
              <a:t>年、運転</a:t>
            </a:r>
            <a:r>
              <a:rPr lang="en-US" altLang="ja-JP" dirty="0" smtClean="0"/>
              <a:t>20</a:t>
            </a:r>
            <a:r>
              <a:rPr lang="ja-JP" altLang="en-US" dirty="0" smtClean="0"/>
              <a:t>年の長期プロジェクト</a:t>
            </a:r>
            <a:endParaRPr lang="en-US" altLang="ja-JP" dirty="0" smtClean="0"/>
          </a:p>
          <a:p>
            <a:r>
              <a:rPr lang="ja-JP" altLang="en-US" dirty="0" smtClean="0"/>
              <a:t>南仏のカダラッシュに建設中</a:t>
            </a:r>
            <a:endParaRPr kumimoji="1" lang="en-US" altLang="ja-JP" dirty="0" smtClean="0"/>
          </a:p>
        </p:txBody>
      </p:sp>
      <p:grpSp>
        <p:nvGrpSpPr>
          <p:cNvPr id="4" name="Group 25"/>
          <p:cNvGrpSpPr>
            <a:grpSpLocks noChangeAspect="1"/>
          </p:cNvGrpSpPr>
          <p:nvPr/>
        </p:nvGrpSpPr>
        <p:grpSpPr bwMode="auto">
          <a:xfrm>
            <a:off x="5868144" y="3356992"/>
            <a:ext cx="2948940" cy="3329635"/>
            <a:chOff x="314" y="1096"/>
            <a:chExt cx="2518" cy="3224"/>
          </a:xfrm>
        </p:grpSpPr>
        <p:sp>
          <p:nvSpPr>
            <p:cNvPr id="5" name="Rectangle 3"/>
            <p:cNvSpPr>
              <a:spLocks noChangeArrowheads="1"/>
            </p:cNvSpPr>
            <p:nvPr/>
          </p:nvSpPr>
          <p:spPr bwMode="auto">
            <a:xfrm>
              <a:off x="477" y="3616"/>
              <a:ext cx="10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800" b="1">
                  <a:latin typeface="平成角ゴシック" charset="0"/>
                  <a:ea typeface="平成角ゴシック" charset="0"/>
                  <a:cs typeface="平成角ゴシック" charset="0"/>
                </a:rPr>
                <a:t>0</a:t>
              </a:r>
              <a:endParaRPr lang="en-US" altLang="ja-JP" sz="3600">
                <a:latin typeface="Times New Roman" charset="0"/>
              </a:endParaRPr>
            </a:p>
          </p:txBody>
        </p:sp>
        <p:sp>
          <p:nvSpPr>
            <p:cNvPr id="6" name="Rectangle 4"/>
            <p:cNvSpPr>
              <a:spLocks noChangeArrowheads="1"/>
            </p:cNvSpPr>
            <p:nvPr/>
          </p:nvSpPr>
          <p:spPr bwMode="auto">
            <a:xfrm>
              <a:off x="1090" y="3623"/>
              <a:ext cx="9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800" b="1">
                  <a:latin typeface="平成角ゴシック" charset="0"/>
                  <a:ea typeface="平成角ゴシック" charset="0"/>
                  <a:cs typeface="平成角ゴシック" charset="0"/>
                </a:rPr>
                <a:t>1</a:t>
              </a:r>
              <a:endParaRPr lang="en-US" altLang="ja-JP" sz="3600">
                <a:latin typeface="Times New Roman" charset="0"/>
              </a:endParaRPr>
            </a:p>
          </p:txBody>
        </p:sp>
        <p:sp>
          <p:nvSpPr>
            <p:cNvPr id="7" name="Rectangle 5"/>
            <p:cNvSpPr>
              <a:spLocks noChangeArrowheads="1"/>
            </p:cNvSpPr>
            <p:nvPr/>
          </p:nvSpPr>
          <p:spPr bwMode="auto">
            <a:xfrm>
              <a:off x="1186" y="3623"/>
              <a:ext cx="10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800" b="1">
                  <a:latin typeface="平成角ゴシック" charset="0"/>
                  <a:ea typeface="平成角ゴシック" charset="0"/>
                  <a:cs typeface="平成角ゴシック" charset="0"/>
                </a:rPr>
                <a:t>0</a:t>
              </a:r>
              <a:endParaRPr lang="en-US" altLang="ja-JP" sz="3600">
                <a:latin typeface="Times New Roman" charset="0"/>
              </a:endParaRPr>
            </a:p>
          </p:txBody>
        </p:sp>
        <p:sp>
          <p:nvSpPr>
            <p:cNvPr id="8" name="Rectangle 6"/>
            <p:cNvSpPr>
              <a:spLocks noChangeArrowheads="1"/>
            </p:cNvSpPr>
            <p:nvPr/>
          </p:nvSpPr>
          <p:spPr bwMode="auto">
            <a:xfrm>
              <a:off x="1745" y="3616"/>
              <a:ext cx="9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800" b="1">
                  <a:latin typeface="平成角ゴシック" charset="0"/>
                  <a:ea typeface="平成角ゴシック" charset="0"/>
                  <a:cs typeface="平成角ゴシック" charset="0"/>
                </a:rPr>
                <a:t>2</a:t>
              </a:r>
              <a:endParaRPr lang="en-US" altLang="ja-JP" sz="3600">
                <a:latin typeface="Times New Roman" charset="0"/>
              </a:endParaRPr>
            </a:p>
          </p:txBody>
        </p:sp>
        <p:sp>
          <p:nvSpPr>
            <p:cNvPr id="9" name="Rectangle 7"/>
            <p:cNvSpPr>
              <a:spLocks noChangeArrowheads="1"/>
            </p:cNvSpPr>
            <p:nvPr/>
          </p:nvSpPr>
          <p:spPr bwMode="auto">
            <a:xfrm>
              <a:off x="1841" y="3616"/>
              <a:ext cx="10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800" b="1">
                  <a:latin typeface="平成角ゴシック" charset="0"/>
                  <a:ea typeface="平成角ゴシック" charset="0"/>
                  <a:cs typeface="平成角ゴシック" charset="0"/>
                </a:rPr>
                <a:t>0</a:t>
              </a:r>
              <a:endParaRPr lang="en-US" altLang="ja-JP" sz="3600">
                <a:latin typeface="Times New Roman" charset="0"/>
              </a:endParaRPr>
            </a:p>
          </p:txBody>
        </p:sp>
        <p:sp>
          <p:nvSpPr>
            <p:cNvPr id="10" name="Rectangle 8"/>
            <p:cNvSpPr>
              <a:spLocks noChangeArrowheads="1"/>
            </p:cNvSpPr>
            <p:nvPr/>
          </p:nvSpPr>
          <p:spPr bwMode="auto">
            <a:xfrm>
              <a:off x="2412" y="3616"/>
              <a:ext cx="9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800" b="1">
                  <a:latin typeface="平成角ゴシック" charset="0"/>
                  <a:ea typeface="平成角ゴシック" charset="0"/>
                  <a:cs typeface="平成角ゴシック" charset="0"/>
                </a:rPr>
                <a:t>3</a:t>
              </a:r>
              <a:endParaRPr lang="en-US" altLang="ja-JP" sz="3600">
                <a:latin typeface="Times New Roman" charset="0"/>
              </a:endParaRPr>
            </a:p>
          </p:txBody>
        </p:sp>
        <p:sp>
          <p:nvSpPr>
            <p:cNvPr id="11" name="Rectangle 9"/>
            <p:cNvSpPr>
              <a:spLocks noChangeArrowheads="1"/>
            </p:cNvSpPr>
            <p:nvPr/>
          </p:nvSpPr>
          <p:spPr bwMode="auto">
            <a:xfrm>
              <a:off x="2508" y="3616"/>
              <a:ext cx="10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ja-JP" sz="1800" b="1">
                  <a:latin typeface="平成角ゴシック" charset="0"/>
                  <a:ea typeface="平成角ゴシック" charset="0"/>
                  <a:cs typeface="平成角ゴシック" charset="0"/>
                </a:rPr>
                <a:t>0</a:t>
              </a:r>
              <a:endParaRPr lang="en-US" altLang="ja-JP" sz="3600">
                <a:latin typeface="Times New Roman" charset="0"/>
              </a:endParaRPr>
            </a:p>
          </p:txBody>
        </p:sp>
        <p:sp>
          <p:nvSpPr>
            <p:cNvPr id="12" name="Freeform 10"/>
            <p:cNvSpPr>
              <a:spLocks/>
            </p:cNvSpPr>
            <p:nvPr/>
          </p:nvSpPr>
          <p:spPr bwMode="auto">
            <a:xfrm>
              <a:off x="523" y="3817"/>
              <a:ext cx="1983" cy="99"/>
            </a:xfrm>
            <a:custGeom>
              <a:avLst/>
              <a:gdLst>
                <a:gd name="T0" fmla="*/ 0 w 1983"/>
                <a:gd name="T1" fmla="*/ 99 h 99"/>
                <a:gd name="T2" fmla="*/ 1983 w 1983"/>
                <a:gd name="T3" fmla="*/ 99 h 99"/>
                <a:gd name="T4" fmla="*/ 1983 w 1983"/>
                <a:gd name="T5" fmla="*/ 0 h 99"/>
                <a:gd name="T6" fmla="*/ 0 60000 65536"/>
                <a:gd name="T7" fmla="*/ 0 60000 65536"/>
                <a:gd name="T8" fmla="*/ 0 60000 65536"/>
                <a:gd name="T9" fmla="*/ 0 w 1983"/>
                <a:gd name="T10" fmla="*/ 0 h 99"/>
                <a:gd name="T11" fmla="*/ 1983 w 1983"/>
                <a:gd name="T12" fmla="*/ 99 h 99"/>
              </a:gdLst>
              <a:ahLst/>
              <a:cxnLst>
                <a:cxn ang="T6">
                  <a:pos x="T0" y="T1"/>
                </a:cxn>
                <a:cxn ang="T7">
                  <a:pos x="T2" y="T3"/>
                </a:cxn>
                <a:cxn ang="T8">
                  <a:pos x="T4" y="T5"/>
                </a:cxn>
              </a:cxnLst>
              <a:rect l="T9" t="T10" r="T11" b="T12"/>
              <a:pathLst>
                <a:path w="1983" h="99">
                  <a:moveTo>
                    <a:pt x="0" y="99"/>
                  </a:moveTo>
                  <a:lnTo>
                    <a:pt x="1983" y="99"/>
                  </a:lnTo>
                  <a:lnTo>
                    <a:pt x="1983"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Times" charset="0"/>
                <a:ea typeface="平成角ゴシック" charset="0"/>
                <a:cs typeface="平成角ゴシック" charset="0"/>
              </a:endParaRPr>
            </a:p>
          </p:txBody>
        </p:sp>
        <p:sp>
          <p:nvSpPr>
            <p:cNvPr id="13" name="Line 11"/>
            <p:cNvSpPr>
              <a:spLocks noChangeShapeType="1"/>
            </p:cNvSpPr>
            <p:nvPr/>
          </p:nvSpPr>
          <p:spPr bwMode="auto">
            <a:xfrm flipV="1">
              <a:off x="1184" y="3817"/>
              <a:ext cx="1" cy="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Line 12"/>
            <p:cNvSpPr>
              <a:spLocks noChangeShapeType="1"/>
            </p:cNvSpPr>
            <p:nvPr/>
          </p:nvSpPr>
          <p:spPr bwMode="auto">
            <a:xfrm flipV="1">
              <a:off x="1833" y="3817"/>
              <a:ext cx="1" cy="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13"/>
            <p:cNvSpPr>
              <a:spLocks noChangeShapeType="1"/>
            </p:cNvSpPr>
            <p:nvPr/>
          </p:nvSpPr>
          <p:spPr bwMode="auto">
            <a:xfrm flipV="1">
              <a:off x="517" y="3817"/>
              <a:ext cx="1" cy="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 y="1096"/>
              <a:ext cx="2518" cy="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4"/>
            <p:cNvSpPr>
              <a:spLocks noChangeArrowheads="1"/>
            </p:cNvSpPr>
            <p:nvPr/>
          </p:nvSpPr>
          <p:spPr bwMode="auto">
            <a:xfrm>
              <a:off x="1354" y="3813"/>
              <a:ext cx="383"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altLang="ja-JP" sz="2800">
                  <a:latin typeface="平成角ゴシック" charset="0"/>
                  <a:ea typeface="平成角ゴシック" charset="0"/>
                  <a:cs typeface="平成角ゴシック" charset="0"/>
                </a:rPr>
                <a:t>m</a:t>
              </a:r>
            </a:p>
          </p:txBody>
        </p:sp>
      </p:grpSp>
      <p:grpSp>
        <p:nvGrpSpPr>
          <p:cNvPr id="18" name="Group 5"/>
          <p:cNvGrpSpPr>
            <a:grpSpLocks noChangeAspect="1"/>
          </p:cNvGrpSpPr>
          <p:nvPr/>
        </p:nvGrpSpPr>
        <p:grpSpPr bwMode="auto">
          <a:xfrm>
            <a:off x="827584" y="3789040"/>
            <a:ext cx="3229928" cy="2834640"/>
            <a:chOff x="1125" y="384"/>
            <a:chExt cx="3504" cy="3504"/>
          </a:xfrm>
        </p:grpSpPr>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 y="384"/>
              <a:ext cx="3504"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7"/>
            <p:cNvSpPr>
              <a:spLocks noChangeAspect="1" noChangeArrowheads="1"/>
            </p:cNvSpPr>
            <p:nvPr/>
          </p:nvSpPr>
          <p:spPr bwMode="auto">
            <a:xfrm>
              <a:off x="3049" y="2871"/>
              <a:ext cx="113" cy="113"/>
            </a:xfrm>
            <a:prstGeom prst="star5">
              <a:avLst/>
            </a:prstGeom>
            <a:solidFill>
              <a:srgbClr val="FF0300"/>
            </a:solidFill>
            <a:ln w="9525">
              <a:solidFill>
                <a:schemeClr val="tx1"/>
              </a:solidFill>
              <a:miter lim="800000"/>
              <a:headEnd/>
              <a:tailEnd/>
            </a:ln>
            <a:effectLst/>
          </p:spPr>
          <p:txBody>
            <a:bodyPr wrap="none" anchor="ctr"/>
            <a:lstStyle/>
            <a:p>
              <a:pPr>
                <a:defRPr/>
              </a:pPr>
              <a:endParaRPr lang="ja-JP" altLang="en-US">
                <a:latin typeface="Times" pitchFamily="-51" charset="0"/>
                <a:ea typeface="平成角ゴシック" pitchFamily="8" charset="-128"/>
                <a:cs typeface="+mn-cs"/>
              </a:endParaRPr>
            </a:p>
          </p:txBody>
        </p:sp>
        <p:sp>
          <p:nvSpPr>
            <p:cNvPr id="21" name="Rectangle 8"/>
            <p:cNvSpPr>
              <a:spLocks noChangeArrowheads="1"/>
            </p:cNvSpPr>
            <p:nvPr/>
          </p:nvSpPr>
          <p:spPr bwMode="auto">
            <a:xfrm>
              <a:off x="3117" y="2847"/>
              <a:ext cx="99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00" b="1">
                  <a:solidFill>
                    <a:srgbClr val="FF0300"/>
                  </a:solidFill>
                  <a:latin typeface="Times" charset="0"/>
                  <a:ea typeface="ＭＳ ゴシック" charset="0"/>
                  <a:cs typeface="ＭＳ ゴシック" charset="0"/>
                </a:rPr>
                <a:t>カダラッシュ</a:t>
              </a:r>
            </a:p>
          </p:txBody>
        </p:sp>
      </p:grpSp>
    </p:spTree>
    <p:extLst>
      <p:ext uri="{BB962C8B-B14F-4D97-AF65-F5344CB8AC3E}">
        <p14:creationId xmlns:p14="http://schemas.microsoft.com/office/powerpoint/2010/main" val="41714700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0327"/>
            <a:ext cx="7772400" cy="984885"/>
          </a:xfrm>
        </p:spPr>
        <p:txBody>
          <a:bodyPr/>
          <a:lstStyle/>
          <a:p>
            <a:r>
              <a:rPr kumimoji="1" lang="en-US" altLang="ja-JP" dirty="0" smtClean="0"/>
              <a:t>DEMO</a:t>
            </a:r>
            <a:r>
              <a:rPr kumimoji="1" lang="ja-JP" altLang="en-US" dirty="0" smtClean="0"/>
              <a:t>（原型炉）</a:t>
            </a:r>
            <a:r>
              <a:rPr kumimoji="1" lang="en-US" altLang="ja-JP" dirty="0" smtClean="0"/>
              <a:t/>
            </a:r>
            <a:br>
              <a:rPr kumimoji="1" lang="en-US" altLang="ja-JP" dirty="0" smtClean="0"/>
            </a:br>
            <a:r>
              <a:rPr kumimoji="1" lang="ja-JP" altLang="en-US" dirty="0" smtClean="0"/>
              <a:t>保守か先進か</a:t>
            </a:r>
            <a:endParaRPr kumimoji="1" lang="ja-JP" altLang="en-US" dirty="0"/>
          </a:p>
        </p:txBody>
      </p:sp>
      <p:sp>
        <p:nvSpPr>
          <p:cNvPr id="3" name="コンテンツ プレースホルダー 2"/>
          <p:cNvSpPr>
            <a:spLocks noGrp="1"/>
          </p:cNvSpPr>
          <p:nvPr>
            <p:ph idx="1"/>
          </p:nvPr>
        </p:nvSpPr>
        <p:spPr>
          <a:xfrm>
            <a:off x="609600" y="1524000"/>
            <a:ext cx="7924800" cy="4308872"/>
          </a:xfrm>
        </p:spPr>
        <p:txBody>
          <a:bodyPr/>
          <a:lstStyle/>
          <a:p>
            <a:r>
              <a:rPr kumimoji="1" lang="ja-JP" altLang="en-US" dirty="0" smtClean="0"/>
              <a:t>保守</a:t>
            </a:r>
            <a:r>
              <a:rPr kumimoji="1" lang="en-US" altLang="ja-JP" dirty="0" smtClean="0"/>
              <a:t>⇒</a:t>
            </a:r>
            <a:r>
              <a:rPr kumimoji="1" lang="ja-JP" altLang="en-US" dirty="0" smtClean="0"/>
              <a:t>主に誘導方式に頼る（</a:t>
            </a:r>
            <a:r>
              <a:rPr kumimoji="1" lang="en-US" altLang="ja-JP" dirty="0" smtClean="0"/>
              <a:t>+</a:t>
            </a:r>
            <a:r>
              <a:rPr kumimoji="1" lang="ja-JP" altLang="en-US" dirty="0" smtClean="0"/>
              <a:t>外部電流駆動）</a:t>
            </a:r>
            <a:endParaRPr kumimoji="1" lang="en-US" altLang="ja-JP" dirty="0" smtClean="0"/>
          </a:p>
          <a:p>
            <a:pPr lvl="1"/>
            <a:r>
              <a:rPr lang="ja-JP" altLang="en-US" dirty="0" smtClean="0">
                <a:solidFill>
                  <a:srgbClr val="FF0000"/>
                </a:solidFill>
              </a:rPr>
              <a:t>確実に電流を流せる。プラズマの制御が（比較的）容易。</a:t>
            </a:r>
            <a:endParaRPr lang="en-US" altLang="ja-JP" dirty="0" smtClean="0">
              <a:solidFill>
                <a:srgbClr val="FF0000"/>
              </a:solidFill>
            </a:endParaRPr>
          </a:p>
          <a:p>
            <a:pPr lvl="1"/>
            <a:r>
              <a:rPr kumimoji="1" lang="ja-JP" altLang="en-US" dirty="0" smtClean="0">
                <a:solidFill>
                  <a:srgbClr val="0000FF"/>
                </a:solidFill>
              </a:rPr>
              <a:t>大きな一次コイルが必要なので、装置が大型化。</a:t>
            </a:r>
            <a:endParaRPr kumimoji="1" lang="en-US" altLang="ja-JP" dirty="0" smtClean="0">
              <a:solidFill>
                <a:srgbClr val="0000FF"/>
              </a:solidFill>
            </a:endParaRPr>
          </a:p>
          <a:p>
            <a:pPr lvl="1"/>
            <a:r>
              <a:rPr kumimoji="1" lang="ja-JP" altLang="en-US" dirty="0" smtClean="0">
                <a:solidFill>
                  <a:srgbClr val="0000FF"/>
                </a:solidFill>
              </a:rPr>
              <a:t>定常運転は不可。</a:t>
            </a:r>
            <a:endParaRPr kumimoji="1" lang="en-US" altLang="ja-JP" dirty="0" smtClean="0">
              <a:solidFill>
                <a:srgbClr val="0000FF"/>
              </a:solidFill>
            </a:endParaRPr>
          </a:p>
          <a:p>
            <a:r>
              <a:rPr lang="ja-JP" altLang="en-US" dirty="0" smtClean="0"/>
              <a:t>先進</a:t>
            </a:r>
            <a:r>
              <a:rPr lang="en-US" altLang="ja-JP" dirty="0" smtClean="0"/>
              <a:t>⇒</a:t>
            </a:r>
            <a:r>
              <a:rPr lang="ja-JP" altLang="en-US" dirty="0" smtClean="0"/>
              <a:t>主に自発電流に頼る（</a:t>
            </a:r>
            <a:r>
              <a:rPr lang="en-US" altLang="ja-JP" dirty="0" smtClean="0"/>
              <a:t>+</a:t>
            </a:r>
            <a:r>
              <a:rPr lang="ja-JP" altLang="en-US" dirty="0" smtClean="0"/>
              <a:t>外部電流駆動）</a:t>
            </a:r>
            <a:endParaRPr lang="en-US" altLang="ja-JP" dirty="0" smtClean="0"/>
          </a:p>
          <a:p>
            <a:pPr lvl="1"/>
            <a:r>
              <a:rPr lang="ja-JP" altLang="en-US" dirty="0" smtClean="0"/>
              <a:t>日本が開拓した分野！</a:t>
            </a:r>
            <a:endParaRPr lang="en-US" altLang="ja-JP" dirty="0" smtClean="0"/>
          </a:p>
          <a:p>
            <a:pPr lvl="2"/>
            <a:r>
              <a:rPr kumimoji="1" lang="ja-JP" altLang="en-US" dirty="0" smtClean="0"/>
              <a:t>自発</a:t>
            </a:r>
            <a:r>
              <a:rPr lang="ja-JP" altLang="en-US" dirty="0"/>
              <a:t>（</a:t>
            </a:r>
            <a:r>
              <a:rPr lang="en-US" altLang="ja-JP" dirty="0"/>
              <a:t>Boot Strap</a:t>
            </a:r>
            <a:r>
              <a:rPr lang="ja-JP" altLang="en-US" dirty="0"/>
              <a:t>）</a:t>
            </a:r>
            <a:r>
              <a:rPr kumimoji="1" lang="ja-JP" altLang="en-US" dirty="0" smtClean="0"/>
              <a:t>電流割合（</a:t>
            </a:r>
            <a:r>
              <a:rPr kumimoji="1" lang="en-US" altLang="ja-JP" dirty="0" smtClean="0"/>
              <a:t>f</a:t>
            </a:r>
            <a:r>
              <a:rPr kumimoji="1" lang="en-US" altLang="ja-JP" baseline="-25000" dirty="0" smtClean="0"/>
              <a:t>BS</a:t>
            </a:r>
            <a:r>
              <a:rPr kumimoji="1" lang="ja-JP" altLang="en-US" dirty="0" smtClean="0"/>
              <a:t>）</a:t>
            </a:r>
            <a:r>
              <a:rPr kumimoji="1" lang="en-US" altLang="ja-JP" dirty="0" smtClean="0"/>
              <a:t>70-100%</a:t>
            </a:r>
            <a:r>
              <a:rPr kumimoji="1" lang="ja-JP" altLang="en-US" dirty="0" smtClean="0"/>
              <a:t>での完全非誘導電流駆動の実証（</a:t>
            </a:r>
            <a:r>
              <a:rPr kumimoji="1" lang="en-US" altLang="ja-JP" dirty="0" smtClean="0"/>
              <a:t>JT-60U</a:t>
            </a:r>
            <a:r>
              <a:rPr kumimoji="1" lang="ja-JP" altLang="en-US" dirty="0" smtClean="0"/>
              <a:t>）</a:t>
            </a:r>
          </a:p>
          <a:p>
            <a:pPr lvl="1"/>
            <a:r>
              <a:rPr kumimoji="1" lang="ja-JP" altLang="en-US" dirty="0" smtClean="0">
                <a:solidFill>
                  <a:srgbClr val="FF0000"/>
                </a:solidFill>
              </a:rPr>
              <a:t>勝手に電流が流れてくれるので経済的。</a:t>
            </a:r>
            <a:endParaRPr kumimoji="1" lang="en-US" altLang="ja-JP" dirty="0" smtClean="0">
              <a:solidFill>
                <a:srgbClr val="FF0000"/>
              </a:solidFill>
            </a:endParaRPr>
          </a:p>
          <a:p>
            <a:pPr lvl="1"/>
            <a:r>
              <a:rPr kumimoji="1" lang="ja-JP" altLang="en-US" dirty="0" smtClean="0">
                <a:solidFill>
                  <a:srgbClr val="FF0000"/>
                </a:solidFill>
              </a:rPr>
              <a:t>大きな一次コイルは不要なので装置がコンパクト。</a:t>
            </a:r>
            <a:endParaRPr kumimoji="1" lang="en-US" altLang="ja-JP" dirty="0" smtClean="0">
              <a:solidFill>
                <a:srgbClr val="FF0000"/>
              </a:solidFill>
            </a:endParaRPr>
          </a:p>
          <a:p>
            <a:pPr lvl="1"/>
            <a:r>
              <a:rPr lang="ja-JP" altLang="en-US" dirty="0" smtClean="0">
                <a:solidFill>
                  <a:srgbClr val="FF0000"/>
                </a:solidFill>
              </a:rPr>
              <a:t>定常運転（月</a:t>
            </a:r>
            <a:r>
              <a:rPr lang="en-US" altLang="ja-JP" dirty="0" smtClean="0">
                <a:solidFill>
                  <a:srgbClr val="FF0000"/>
                </a:solidFill>
              </a:rPr>
              <a:t>〜</a:t>
            </a:r>
            <a:r>
              <a:rPr lang="ja-JP" altLang="en-US" dirty="0" smtClean="0">
                <a:solidFill>
                  <a:srgbClr val="FF0000"/>
                </a:solidFill>
              </a:rPr>
              <a:t>年）が可能。</a:t>
            </a:r>
            <a:endParaRPr lang="en-US" altLang="ja-JP" dirty="0" smtClean="0">
              <a:solidFill>
                <a:srgbClr val="FF0000"/>
              </a:solidFill>
            </a:endParaRPr>
          </a:p>
          <a:p>
            <a:pPr lvl="1"/>
            <a:r>
              <a:rPr kumimoji="1" lang="ja-JP" altLang="en-US" dirty="0" smtClean="0">
                <a:solidFill>
                  <a:srgbClr val="0000FF"/>
                </a:solidFill>
              </a:rPr>
              <a:t>高い規格化圧力が必要なので、プラズマの制御が難しい。</a:t>
            </a:r>
            <a:endParaRPr kumimoji="1" lang="en-US" altLang="ja-JP" dirty="0" smtClean="0">
              <a:solidFill>
                <a:srgbClr val="0000FF"/>
              </a:solidFill>
            </a:endParaRPr>
          </a:p>
        </p:txBody>
      </p:sp>
    </p:spTree>
    <p:extLst>
      <p:ext uri="{BB962C8B-B14F-4D97-AF65-F5344CB8AC3E}">
        <p14:creationId xmlns:p14="http://schemas.microsoft.com/office/powerpoint/2010/main" val="8962070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0327"/>
            <a:ext cx="7772400" cy="984885"/>
          </a:xfrm>
        </p:spPr>
        <p:txBody>
          <a:bodyPr/>
          <a:lstStyle/>
          <a:p>
            <a:r>
              <a:rPr kumimoji="1" lang="ja-JP" altLang="en-US" dirty="0" smtClean="0"/>
              <a:t>先進を目指すなら、</a:t>
            </a:r>
            <a:r>
              <a:rPr kumimoji="1" lang="en-US" altLang="ja-JP" dirty="0" smtClean="0"/>
              <a:t/>
            </a:r>
            <a:br>
              <a:rPr kumimoji="1" lang="en-US" altLang="ja-JP" dirty="0" smtClean="0"/>
            </a:br>
            <a:r>
              <a:rPr kumimoji="1" lang="ja-JP" altLang="en-US" dirty="0" smtClean="0"/>
              <a:t>高い圧力のプラズマを維持する事が要</a:t>
            </a:r>
            <a:endParaRPr kumimoji="1" lang="ja-JP" altLang="en-US" dirty="0"/>
          </a:p>
        </p:txBody>
      </p:sp>
      <p:sp>
        <p:nvSpPr>
          <p:cNvPr id="3" name="コンテンツ プレースホルダー 2"/>
          <p:cNvSpPr>
            <a:spLocks noGrp="1"/>
          </p:cNvSpPr>
          <p:nvPr>
            <p:ph idx="1"/>
          </p:nvPr>
        </p:nvSpPr>
        <p:spPr>
          <a:xfrm>
            <a:off x="609600" y="1524000"/>
            <a:ext cx="7924800" cy="3323987"/>
          </a:xfrm>
        </p:spPr>
        <p:txBody>
          <a:bodyPr/>
          <a:lstStyle/>
          <a:p>
            <a:pPr marL="195263" lvl="1" indent="-195263">
              <a:buFontTx/>
              <a:buChar char="•"/>
            </a:pPr>
            <a:r>
              <a:rPr kumimoji="1" lang="ja-JP" altLang="en-US" dirty="0" smtClean="0"/>
              <a:t>高圧力</a:t>
            </a:r>
            <a:endParaRPr lang="en-US" altLang="ja-JP" dirty="0"/>
          </a:p>
          <a:p>
            <a:pPr lvl="1"/>
            <a:r>
              <a:rPr kumimoji="1" lang="en-US" altLang="ja-JP" dirty="0" smtClean="0"/>
              <a:t>⇒</a:t>
            </a:r>
            <a:r>
              <a:rPr kumimoji="1" lang="ja-JP" altLang="en-US" dirty="0" smtClean="0"/>
              <a:t>高自発電流割合</a:t>
            </a:r>
            <a:endParaRPr kumimoji="1" lang="en-US" altLang="ja-JP" dirty="0" smtClean="0"/>
          </a:p>
          <a:p>
            <a:pPr lvl="1"/>
            <a:r>
              <a:rPr kumimoji="1" lang="en-US" altLang="ja-JP" dirty="0" smtClean="0"/>
              <a:t>⇒</a:t>
            </a:r>
            <a:r>
              <a:rPr kumimoji="1" lang="ja-JP" altLang="en-US" dirty="0" smtClean="0"/>
              <a:t>高出力（核融合出力密度</a:t>
            </a:r>
            <a:r>
              <a:rPr kumimoji="1" lang="en-US" altLang="ja-JP" dirty="0" smtClean="0"/>
              <a:t>∝〜</a:t>
            </a:r>
            <a:r>
              <a:rPr kumimoji="1" lang="ja-JP" altLang="en-US" dirty="0" smtClean="0"/>
              <a:t>圧力</a:t>
            </a:r>
            <a:r>
              <a:rPr kumimoji="1" lang="en-US" altLang="ja-JP" baseline="30000" dirty="0" smtClean="0"/>
              <a:t>2</a:t>
            </a:r>
            <a:r>
              <a:rPr kumimoji="1" lang="ja-JP" altLang="en-US" dirty="0" smtClean="0"/>
              <a:t>）</a:t>
            </a:r>
            <a:endParaRPr kumimoji="1" lang="en-US" altLang="ja-JP" dirty="0" smtClean="0"/>
          </a:p>
          <a:p>
            <a:r>
              <a:rPr kumimoji="1" lang="ja-JP" altLang="en-US" dirty="0" smtClean="0"/>
              <a:t>高圧力を維持するための課題</a:t>
            </a:r>
            <a:endParaRPr kumimoji="1" lang="en-US" altLang="ja-JP" dirty="0" smtClean="0"/>
          </a:p>
          <a:p>
            <a:pPr lvl="1"/>
            <a:r>
              <a:rPr lang="ja-JP" altLang="en-US" dirty="0" smtClean="0"/>
              <a:t>同じ加熱パワーでもより高圧力になるプラズマ</a:t>
            </a:r>
            <a:r>
              <a:rPr lang="ja-JP" altLang="en-US" dirty="0"/>
              <a:t>＝エネルギー閉じ込めの良い</a:t>
            </a:r>
            <a:r>
              <a:rPr lang="ja-JP" altLang="en-US" dirty="0" smtClean="0"/>
              <a:t>プラズマ、が必要</a:t>
            </a:r>
            <a:endParaRPr lang="en-US" altLang="ja-JP" dirty="0" smtClean="0"/>
          </a:p>
          <a:p>
            <a:pPr lvl="1"/>
            <a:r>
              <a:rPr kumimoji="1" lang="ja-JP" altLang="en-US" dirty="0" smtClean="0"/>
              <a:t>圧力が高くなるとプラズマが不安定になる＝電磁流体的（</a:t>
            </a:r>
            <a:r>
              <a:rPr kumimoji="1" lang="en-US" altLang="ja-JP" dirty="0" smtClean="0"/>
              <a:t>MHD</a:t>
            </a:r>
            <a:r>
              <a:rPr kumimoji="1" lang="ja-JP" altLang="en-US" dirty="0" smtClean="0"/>
              <a:t>）不安定性</a:t>
            </a:r>
            <a:r>
              <a:rPr kumimoji="1" lang="en-US" altLang="ja-JP" dirty="0" smtClean="0"/>
              <a:t>⇒</a:t>
            </a:r>
            <a:r>
              <a:rPr kumimoji="1" lang="ja-JP" altLang="en-US" dirty="0" smtClean="0"/>
              <a:t>不安定性の回避が必要</a:t>
            </a:r>
            <a:endParaRPr kumimoji="1" lang="en-US" altLang="ja-JP" dirty="0" smtClean="0"/>
          </a:p>
        </p:txBody>
      </p:sp>
      <p:sp>
        <p:nvSpPr>
          <p:cNvPr id="4" name="正方形/長方形 3"/>
          <p:cNvSpPr/>
          <p:nvPr/>
        </p:nvSpPr>
        <p:spPr bwMode="auto">
          <a:xfrm>
            <a:off x="5508104" y="4869160"/>
            <a:ext cx="3384376" cy="1872208"/>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5" name="Freeform 56"/>
          <p:cNvSpPr>
            <a:spLocks/>
          </p:cNvSpPr>
          <p:nvPr/>
        </p:nvSpPr>
        <p:spPr bwMode="auto">
          <a:xfrm>
            <a:off x="5872906" y="5115148"/>
            <a:ext cx="1795438" cy="1257300"/>
          </a:xfrm>
          <a:custGeom>
            <a:avLst/>
            <a:gdLst>
              <a:gd name="T0" fmla="*/ 0 w 1174"/>
              <a:gd name="T1" fmla="*/ 792 h 792"/>
              <a:gd name="T2" fmla="*/ 0 w 1174"/>
              <a:gd name="T3" fmla="*/ 0 h 792"/>
              <a:gd name="T4" fmla="*/ 656 w 1174"/>
              <a:gd name="T5" fmla="*/ 389 h 792"/>
              <a:gd name="T6" fmla="*/ 1080 w 1174"/>
              <a:gd name="T7" fmla="*/ 573 h 792"/>
              <a:gd name="T8" fmla="*/ 1174 w 1174"/>
              <a:gd name="T9" fmla="*/ 792 h 792"/>
            </a:gdLst>
            <a:ahLst/>
            <a:cxnLst>
              <a:cxn ang="0">
                <a:pos x="T0" y="T1"/>
              </a:cxn>
              <a:cxn ang="0">
                <a:pos x="T2" y="T3"/>
              </a:cxn>
              <a:cxn ang="0">
                <a:pos x="T4" y="T5"/>
              </a:cxn>
              <a:cxn ang="0">
                <a:pos x="T6" y="T7"/>
              </a:cxn>
              <a:cxn ang="0">
                <a:pos x="T8" y="T9"/>
              </a:cxn>
            </a:cxnLst>
            <a:rect l="0" t="0" r="r" b="b"/>
            <a:pathLst>
              <a:path w="1174" h="792">
                <a:moveTo>
                  <a:pt x="0" y="792"/>
                </a:moveTo>
                <a:cubicBezTo>
                  <a:pt x="0" y="660"/>
                  <a:pt x="16" y="533"/>
                  <a:pt x="0" y="0"/>
                </a:cubicBezTo>
                <a:cubicBezTo>
                  <a:pt x="284" y="0"/>
                  <a:pt x="566" y="214"/>
                  <a:pt x="656" y="389"/>
                </a:cubicBezTo>
                <a:cubicBezTo>
                  <a:pt x="735" y="558"/>
                  <a:pt x="1013" y="555"/>
                  <a:pt x="1080" y="573"/>
                </a:cubicBezTo>
                <a:cubicBezTo>
                  <a:pt x="1162" y="611"/>
                  <a:pt x="1152" y="733"/>
                  <a:pt x="1174" y="792"/>
                </a:cubicBezTo>
              </a:path>
            </a:pathLst>
          </a:custGeom>
          <a:solidFill>
            <a:srgbClr val="FF0000"/>
          </a:solidFill>
          <a:ln w="9525" cap="flat" cmpd="sng">
            <a:solidFill>
              <a:srgbClr val="FF0000"/>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ja-JP" altLang="en-US"/>
          </a:p>
        </p:txBody>
      </p:sp>
      <p:sp>
        <p:nvSpPr>
          <p:cNvPr id="6" name="Freeform 58"/>
          <p:cNvSpPr>
            <a:spLocks/>
          </p:cNvSpPr>
          <p:nvPr/>
        </p:nvSpPr>
        <p:spPr bwMode="auto">
          <a:xfrm>
            <a:off x="5868144" y="5661248"/>
            <a:ext cx="1872208" cy="708025"/>
          </a:xfrm>
          <a:custGeom>
            <a:avLst/>
            <a:gdLst>
              <a:gd name="T0" fmla="*/ 0 w 1149"/>
              <a:gd name="T1" fmla="*/ 574 h 574"/>
              <a:gd name="T2" fmla="*/ 0 w 1149"/>
              <a:gd name="T3" fmla="*/ 0 h 574"/>
              <a:gd name="T4" fmla="*/ 1042 w 1149"/>
              <a:gd name="T5" fmla="*/ 290 h 574"/>
              <a:gd name="T6" fmla="*/ 1149 w 1149"/>
              <a:gd name="T7" fmla="*/ 573 h 574"/>
            </a:gdLst>
            <a:ahLst/>
            <a:cxnLst>
              <a:cxn ang="0">
                <a:pos x="T0" y="T1"/>
              </a:cxn>
              <a:cxn ang="0">
                <a:pos x="T2" y="T3"/>
              </a:cxn>
              <a:cxn ang="0">
                <a:pos x="T4" y="T5"/>
              </a:cxn>
              <a:cxn ang="0">
                <a:pos x="T6" y="T7"/>
              </a:cxn>
            </a:cxnLst>
            <a:rect l="0" t="0" r="r" b="b"/>
            <a:pathLst>
              <a:path w="1149" h="574">
                <a:moveTo>
                  <a:pt x="0" y="574"/>
                </a:moveTo>
                <a:cubicBezTo>
                  <a:pt x="0" y="478"/>
                  <a:pt x="0" y="208"/>
                  <a:pt x="0" y="0"/>
                </a:cubicBezTo>
                <a:cubicBezTo>
                  <a:pt x="189" y="6"/>
                  <a:pt x="655" y="227"/>
                  <a:pt x="1042" y="290"/>
                </a:cubicBezTo>
                <a:cubicBezTo>
                  <a:pt x="1124" y="328"/>
                  <a:pt x="1127" y="514"/>
                  <a:pt x="1149" y="573"/>
                </a:cubicBezTo>
              </a:path>
            </a:pathLst>
          </a:custGeom>
          <a:solidFill>
            <a:srgbClr val="008040"/>
          </a:solidFill>
          <a:ln w="9525" cap="flat" cmpd="sng">
            <a:solidFill>
              <a:schemeClr val="tx1"/>
            </a:solidFill>
            <a:prstDash val="solid"/>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ja-JP" altLang="en-US"/>
          </a:p>
        </p:txBody>
      </p:sp>
      <p:sp>
        <p:nvSpPr>
          <p:cNvPr id="7" name="Freeform 80"/>
          <p:cNvSpPr>
            <a:spLocks/>
          </p:cNvSpPr>
          <p:nvPr/>
        </p:nvSpPr>
        <p:spPr bwMode="auto">
          <a:xfrm>
            <a:off x="5872905" y="4924648"/>
            <a:ext cx="2133600" cy="1447800"/>
          </a:xfrm>
          <a:custGeom>
            <a:avLst/>
            <a:gdLst>
              <a:gd name="T0" fmla="*/ 0 w 1200"/>
              <a:gd name="T1" fmla="*/ 0 h 768"/>
              <a:gd name="T2" fmla="*/ 0 w 1200"/>
              <a:gd name="T3" fmla="*/ 768 h 768"/>
              <a:gd name="T4" fmla="*/ 1200 w 1200"/>
              <a:gd name="T5" fmla="*/ 768 h 768"/>
            </a:gdLst>
            <a:ahLst/>
            <a:cxnLst>
              <a:cxn ang="0">
                <a:pos x="T0" y="T1"/>
              </a:cxn>
              <a:cxn ang="0">
                <a:pos x="T2" y="T3"/>
              </a:cxn>
              <a:cxn ang="0">
                <a:pos x="T4" y="T5"/>
              </a:cxn>
            </a:cxnLst>
            <a:rect l="0" t="0" r="r" b="b"/>
            <a:pathLst>
              <a:path w="1200" h="768">
                <a:moveTo>
                  <a:pt x="0" y="0"/>
                </a:moveTo>
                <a:lnTo>
                  <a:pt x="0" y="768"/>
                </a:lnTo>
                <a:lnTo>
                  <a:pt x="1200" y="768"/>
                </a:lnTo>
              </a:path>
            </a:pathLst>
          </a:custGeom>
          <a:noFill/>
          <a:ln w="12700"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ja-JP" altLang="en-US"/>
          </a:p>
        </p:txBody>
      </p:sp>
      <p:sp>
        <p:nvSpPr>
          <p:cNvPr id="8" name="テキスト ボックス 7"/>
          <p:cNvSpPr txBox="1"/>
          <p:nvPr/>
        </p:nvSpPr>
        <p:spPr>
          <a:xfrm>
            <a:off x="6444208" y="6381328"/>
            <a:ext cx="800219" cy="338554"/>
          </a:xfrm>
          <a:prstGeom prst="rect">
            <a:avLst/>
          </a:prstGeom>
          <a:noFill/>
        </p:spPr>
        <p:txBody>
          <a:bodyPr wrap="none" rtlCol="0">
            <a:spAutoFit/>
          </a:bodyPr>
          <a:lstStyle/>
          <a:p>
            <a:r>
              <a:rPr kumimoji="1" lang="ja-JP" altLang="en-US" sz="1600" dirty="0" smtClean="0"/>
              <a:t>小半径</a:t>
            </a:r>
            <a:endParaRPr kumimoji="1" lang="ja-JP" altLang="en-US" sz="1600" dirty="0"/>
          </a:p>
        </p:txBody>
      </p:sp>
      <p:sp>
        <p:nvSpPr>
          <p:cNvPr id="9" name="テキスト ボックス 8"/>
          <p:cNvSpPr txBox="1"/>
          <p:nvPr/>
        </p:nvSpPr>
        <p:spPr>
          <a:xfrm rot="16200000">
            <a:off x="5379864" y="5429448"/>
            <a:ext cx="595035" cy="338554"/>
          </a:xfrm>
          <a:prstGeom prst="rect">
            <a:avLst/>
          </a:prstGeom>
          <a:noFill/>
        </p:spPr>
        <p:txBody>
          <a:bodyPr wrap="none" rtlCol="0">
            <a:spAutoFit/>
          </a:bodyPr>
          <a:lstStyle/>
          <a:p>
            <a:r>
              <a:rPr kumimoji="1" lang="ja-JP" altLang="en-US" sz="1600" dirty="0" smtClean="0"/>
              <a:t>圧力</a:t>
            </a:r>
            <a:endParaRPr kumimoji="1" lang="ja-JP" altLang="en-US" sz="1600" dirty="0"/>
          </a:p>
        </p:txBody>
      </p:sp>
      <p:sp>
        <p:nvSpPr>
          <p:cNvPr id="10" name="テキスト ボックス 9"/>
          <p:cNvSpPr txBox="1"/>
          <p:nvPr/>
        </p:nvSpPr>
        <p:spPr>
          <a:xfrm>
            <a:off x="5796136" y="5138028"/>
            <a:ext cx="936104" cy="523220"/>
          </a:xfrm>
          <a:prstGeom prst="rect">
            <a:avLst/>
          </a:prstGeom>
          <a:noFill/>
        </p:spPr>
        <p:txBody>
          <a:bodyPr wrap="square" rtlCol="0">
            <a:spAutoFit/>
          </a:bodyPr>
          <a:lstStyle/>
          <a:p>
            <a:r>
              <a:rPr lang="ja-JP" altLang="en-US" sz="1400" dirty="0" smtClean="0"/>
              <a:t>圧力の高い分布</a:t>
            </a:r>
            <a:endParaRPr kumimoji="1" lang="ja-JP" altLang="en-US" sz="1400" dirty="0"/>
          </a:p>
        </p:txBody>
      </p:sp>
      <p:sp>
        <p:nvSpPr>
          <p:cNvPr id="11" name="テキスト ボックス 10"/>
          <p:cNvSpPr txBox="1"/>
          <p:nvPr/>
        </p:nvSpPr>
        <p:spPr>
          <a:xfrm>
            <a:off x="5940152" y="6021288"/>
            <a:ext cx="1431602" cy="307777"/>
          </a:xfrm>
          <a:prstGeom prst="rect">
            <a:avLst/>
          </a:prstGeom>
          <a:noFill/>
        </p:spPr>
        <p:txBody>
          <a:bodyPr wrap="none" rtlCol="0">
            <a:spAutoFit/>
          </a:bodyPr>
          <a:lstStyle/>
          <a:p>
            <a:r>
              <a:rPr lang="ja-JP" altLang="en-US" sz="1400" dirty="0" smtClean="0"/>
              <a:t>圧力の低い分布</a:t>
            </a:r>
            <a:endParaRPr kumimoji="1" lang="ja-JP" altLang="en-US" sz="1400" dirty="0"/>
          </a:p>
        </p:txBody>
      </p:sp>
      <p:sp>
        <p:nvSpPr>
          <p:cNvPr id="12" name="テキスト ボックス 11"/>
          <p:cNvSpPr txBox="1"/>
          <p:nvPr/>
        </p:nvSpPr>
        <p:spPr>
          <a:xfrm>
            <a:off x="6876256" y="4869160"/>
            <a:ext cx="1296144" cy="307777"/>
          </a:xfrm>
          <a:prstGeom prst="rect">
            <a:avLst/>
          </a:prstGeom>
          <a:noFill/>
        </p:spPr>
        <p:txBody>
          <a:bodyPr wrap="square" rtlCol="0">
            <a:spAutoFit/>
          </a:bodyPr>
          <a:lstStyle/>
          <a:p>
            <a:r>
              <a:rPr kumimoji="1" lang="ja-JP" altLang="en-US" sz="1400" dirty="0" smtClean="0"/>
              <a:t>内部輸送障壁</a:t>
            </a:r>
            <a:endParaRPr kumimoji="1" lang="ja-JP" altLang="en-US" sz="1400" dirty="0"/>
          </a:p>
        </p:txBody>
      </p:sp>
      <p:sp>
        <p:nvSpPr>
          <p:cNvPr id="13" name="テキスト ボックス 12"/>
          <p:cNvSpPr txBox="1"/>
          <p:nvPr/>
        </p:nvSpPr>
        <p:spPr>
          <a:xfrm>
            <a:off x="7668344" y="5445224"/>
            <a:ext cx="1296144" cy="307777"/>
          </a:xfrm>
          <a:prstGeom prst="rect">
            <a:avLst/>
          </a:prstGeom>
          <a:noFill/>
        </p:spPr>
        <p:txBody>
          <a:bodyPr wrap="square" rtlCol="0">
            <a:spAutoFit/>
          </a:bodyPr>
          <a:lstStyle/>
          <a:p>
            <a:r>
              <a:rPr lang="ja-JP" altLang="en-US" sz="1400" dirty="0" smtClean="0"/>
              <a:t>周辺</a:t>
            </a:r>
            <a:r>
              <a:rPr kumimoji="1" lang="ja-JP" altLang="en-US" sz="1400" dirty="0" smtClean="0"/>
              <a:t>輸送障壁</a:t>
            </a:r>
            <a:endParaRPr kumimoji="1" lang="ja-JP" altLang="en-US" sz="1400" dirty="0"/>
          </a:p>
        </p:txBody>
      </p:sp>
      <p:cxnSp>
        <p:nvCxnSpPr>
          <p:cNvPr id="14" name="直線矢印コネクタ 13"/>
          <p:cNvCxnSpPr/>
          <p:nvPr/>
        </p:nvCxnSpPr>
        <p:spPr bwMode="auto">
          <a:xfrm flipH="1">
            <a:off x="6876256" y="5085184"/>
            <a:ext cx="648072" cy="5760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直線矢印コネクタ 14"/>
          <p:cNvCxnSpPr/>
          <p:nvPr/>
        </p:nvCxnSpPr>
        <p:spPr bwMode="auto">
          <a:xfrm flipH="1">
            <a:off x="7740352" y="5805264"/>
            <a:ext cx="576064" cy="36004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043833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シミュレーションに期待するもの</a:t>
            </a:r>
            <a:endParaRPr kumimoji="1" lang="ja-JP" altLang="en-US" dirty="0"/>
          </a:p>
        </p:txBody>
      </p:sp>
      <p:sp>
        <p:nvSpPr>
          <p:cNvPr id="3" name="コンテンツ プレースホルダー 2"/>
          <p:cNvSpPr>
            <a:spLocks noGrp="1"/>
          </p:cNvSpPr>
          <p:nvPr>
            <p:ph idx="1"/>
          </p:nvPr>
        </p:nvSpPr>
        <p:spPr>
          <a:xfrm>
            <a:off x="361950" y="1340768"/>
            <a:ext cx="8420100" cy="3631764"/>
          </a:xfrm>
        </p:spPr>
        <p:txBody>
          <a:bodyPr/>
          <a:lstStyle/>
          <a:p>
            <a:r>
              <a:rPr kumimoji="1" lang="ja-JP" altLang="en-US" dirty="0" smtClean="0"/>
              <a:t>物理機構の理解</a:t>
            </a:r>
            <a:r>
              <a:rPr lang="ja-JP" altLang="en-US" dirty="0" smtClean="0"/>
              <a:t>の補助</a:t>
            </a:r>
            <a:endParaRPr lang="en-US" altLang="ja-JP" dirty="0" smtClean="0"/>
          </a:p>
          <a:p>
            <a:pPr lvl="1"/>
            <a:r>
              <a:rPr kumimoji="1" lang="ja-JP" altLang="en-US" dirty="0" smtClean="0"/>
              <a:t>シミュレーションによる、物理現象の可視化</a:t>
            </a:r>
            <a:endParaRPr kumimoji="1" lang="en-US" altLang="ja-JP" dirty="0" smtClean="0"/>
          </a:p>
          <a:p>
            <a:pPr lvl="2"/>
            <a:r>
              <a:rPr lang="ja-JP" altLang="en-US" dirty="0" smtClean="0"/>
              <a:t>ヴァーチャルリアリティー</a:t>
            </a:r>
            <a:endParaRPr lang="en-US" altLang="ja-JP" dirty="0" smtClean="0"/>
          </a:p>
          <a:p>
            <a:pPr lvl="2"/>
            <a:endParaRPr kumimoji="1" lang="en-US" altLang="ja-JP" dirty="0" smtClean="0"/>
          </a:p>
          <a:p>
            <a:r>
              <a:rPr lang="ja-JP" altLang="en-US" dirty="0" smtClean="0"/>
              <a:t>将来の予測</a:t>
            </a:r>
            <a:endParaRPr lang="en-US" altLang="ja-JP" dirty="0" smtClean="0"/>
          </a:p>
          <a:p>
            <a:pPr lvl="1"/>
            <a:r>
              <a:rPr kumimoji="1" lang="ja-JP" altLang="en-US" dirty="0" smtClean="0"/>
              <a:t>既知の現象／物理を再現できるモデルを用いて、将来を予測</a:t>
            </a:r>
            <a:endParaRPr kumimoji="1" lang="en-US" altLang="ja-JP" dirty="0" smtClean="0"/>
          </a:p>
          <a:p>
            <a:pPr lvl="2"/>
            <a:r>
              <a:rPr lang="ja-JP" altLang="en-US" dirty="0" smtClean="0"/>
              <a:t>物理／工学一般</a:t>
            </a:r>
            <a:endParaRPr lang="en-US" altLang="ja-JP" dirty="0" smtClean="0"/>
          </a:p>
          <a:p>
            <a:pPr lvl="2"/>
            <a:r>
              <a:rPr lang="ja-JP" altLang="en-US" dirty="0" smtClean="0"/>
              <a:t>天気予報</a:t>
            </a:r>
            <a:endParaRPr lang="en-US" altLang="ja-JP" dirty="0" smtClean="0"/>
          </a:p>
          <a:p>
            <a:pPr lvl="2"/>
            <a:r>
              <a:rPr kumimoji="1" lang="ja-JP" altLang="en-US" dirty="0" smtClean="0"/>
              <a:t>金融</a:t>
            </a:r>
            <a:endParaRPr kumimoji="1" lang="en-US" altLang="ja-JP" dirty="0" smtClean="0"/>
          </a:p>
          <a:p>
            <a:pPr lvl="1"/>
            <a:r>
              <a:rPr lang="ja-JP" altLang="en-US" dirty="0" smtClean="0">
                <a:solidFill>
                  <a:srgbClr val="FF0000"/>
                </a:solidFill>
              </a:rPr>
              <a:t>核融合研究開発においても広く期待される領域</a:t>
            </a:r>
            <a:endParaRPr kumimoji="1" lang="en-US" altLang="ja-JP" dirty="0" smtClean="0">
              <a:solidFill>
                <a:srgbClr val="FF0000"/>
              </a:solidFill>
            </a:endParaRPr>
          </a:p>
        </p:txBody>
      </p:sp>
    </p:spTree>
    <p:extLst>
      <p:ext uri="{BB962C8B-B14F-4D97-AF65-F5344CB8AC3E}">
        <p14:creationId xmlns:p14="http://schemas.microsoft.com/office/powerpoint/2010/main" val="6052201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0327"/>
            <a:ext cx="7772400" cy="984885"/>
          </a:xfrm>
        </p:spPr>
        <p:txBody>
          <a:bodyPr/>
          <a:lstStyle/>
          <a:p>
            <a:r>
              <a:rPr kumimoji="1" lang="ja-JP" altLang="en-US" dirty="0" smtClean="0"/>
              <a:t>核融合研究開発でシミュレーションに</a:t>
            </a:r>
            <a:r>
              <a:rPr kumimoji="1" lang="en-US" altLang="ja-JP" dirty="0" smtClean="0"/>
              <a:t/>
            </a:r>
            <a:br>
              <a:rPr kumimoji="1" lang="en-US" altLang="ja-JP" dirty="0" smtClean="0"/>
            </a:br>
            <a:r>
              <a:rPr kumimoji="1" lang="ja-JP" altLang="en-US" dirty="0" smtClean="0"/>
              <a:t>期待されるもの</a:t>
            </a:r>
            <a:endParaRPr kumimoji="1" lang="ja-JP" altLang="en-US" dirty="0"/>
          </a:p>
        </p:txBody>
      </p:sp>
      <p:sp>
        <p:nvSpPr>
          <p:cNvPr id="3" name="コンテンツ プレースホルダー 2"/>
          <p:cNvSpPr>
            <a:spLocks noGrp="1"/>
          </p:cNvSpPr>
          <p:nvPr>
            <p:ph idx="1"/>
          </p:nvPr>
        </p:nvSpPr>
        <p:spPr>
          <a:xfrm>
            <a:off x="361950" y="1340768"/>
            <a:ext cx="8420100" cy="4001095"/>
          </a:xfrm>
        </p:spPr>
        <p:txBody>
          <a:bodyPr/>
          <a:lstStyle/>
          <a:p>
            <a:r>
              <a:rPr kumimoji="1" lang="ja-JP" altLang="en-US" dirty="0" smtClean="0"/>
              <a:t>将来の装置（</a:t>
            </a:r>
            <a:r>
              <a:rPr kumimoji="1" lang="en-US" altLang="ja-JP" dirty="0" smtClean="0"/>
              <a:t>JT-60SA</a:t>
            </a:r>
            <a:r>
              <a:rPr kumimoji="1" lang="ja-JP" altLang="en-US" dirty="0" smtClean="0"/>
              <a:t>、</a:t>
            </a:r>
            <a:r>
              <a:rPr kumimoji="1" lang="en-US" altLang="ja-JP" dirty="0" smtClean="0"/>
              <a:t>ITER</a:t>
            </a:r>
            <a:r>
              <a:rPr kumimoji="1" lang="ja-JP" altLang="en-US" dirty="0" smtClean="0"/>
              <a:t>、</a:t>
            </a:r>
            <a:r>
              <a:rPr kumimoji="1" lang="en-US" altLang="ja-JP" dirty="0" smtClean="0"/>
              <a:t>DEMO</a:t>
            </a:r>
            <a:r>
              <a:rPr kumimoji="1" lang="ja-JP" altLang="en-US" dirty="0" smtClean="0"/>
              <a:t>）におけるプラズマの性能予測</a:t>
            </a:r>
            <a:endParaRPr kumimoji="1" lang="en-US" altLang="ja-JP" dirty="0" smtClean="0"/>
          </a:p>
          <a:p>
            <a:pPr lvl="1"/>
            <a:r>
              <a:rPr lang="ja-JP" altLang="en-US" dirty="0" smtClean="0"/>
              <a:t>目標達成に必要なパフォーマンスが得られるか？</a:t>
            </a:r>
            <a:endParaRPr lang="en-US" altLang="ja-JP" dirty="0" smtClean="0"/>
          </a:p>
          <a:p>
            <a:r>
              <a:rPr lang="ja-JP" altLang="en-US" dirty="0"/>
              <a:t>将来の</a:t>
            </a:r>
            <a:r>
              <a:rPr lang="ja-JP" altLang="en-US" dirty="0" smtClean="0"/>
              <a:t>装置に</a:t>
            </a:r>
            <a:r>
              <a:rPr lang="ja-JP" altLang="en-US" dirty="0"/>
              <a:t>おけるプラズマ</a:t>
            </a:r>
            <a:r>
              <a:rPr lang="ja-JP" altLang="en-US" dirty="0" smtClean="0"/>
              <a:t>の安全な運転領域の予測</a:t>
            </a:r>
            <a:endParaRPr lang="en-US" altLang="ja-JP" dirty="0"/>
          </a:p>
          <a:p>
            <a:pPr lvl="1"/>
            <a:r>
              <a:rPr kumimoji="1" lang="ja-JP" altLang="en-US" dirty="0" smtClean="0"/>
              <a:t>プラズマが安定に維持できるか？</a:t>
            </a:r>
            <a:endParaRPr kumimoji="1" lang="en-US" altLang="ja-JP" dirty="0" smtClean="0"/>
          </a:p>
          <a:p>
            <a:pPr lvl="1"/>
            <a:r>
              <a:rPr lang="ja-JP" altLang="en-US" dirty="0" smtClean="0"/>
              <a:t>装置にダメージを与えないか？</a:t>
            </a:r>
            <a:endParaRPr lang="en-US" altLang="ja-JP" dirty="0" smtClean="0"/>
          </a:p>
          <a:p>
            <a:r>
              <a:rPr lang="ja-JP" altLang="en-US" dirty="0"/>
              <a:t>将来の</a:t>
            </a:r>
            <a:r>
              <a:rPr kumimoji="1" lang="ja-JP" altLang="en-US" dirty="0" smtClean="0"/>
              <a:t>装置の設計</a:t>
            </a:r>
            <a:endParaRPr kumimoji="1" lang="en-US" altLang="ja-JP" dirty="0" smtClean="0"/>
          </a:p>
          <a:p>
            <a:pPr lvl="1"/>
            <a:r>
              <a:rPr kumimoji="1" lang="ja-JP" altLang="en-US" dirty="0" smtClean="0"/>
              <a:t>閉じ込めるプラズマの性能に応じた、コイル、電源、外部加熱、冷却設備</a:t>
            </a:r>
            <a:endParaRPr kumimoji="1" lang="en-US" altLang="ja-JP" dirty="0" smtClean="0"/>
          </a:p>
          <a:p>
            <a:pPr lvl="1"/>
            <a:r>
              <a:rPr lang="ja-JP" altLang="en-US" dirty="0" smtClean="0"/>
              <a:t>電磁力に耐える、真空容器、支持機構</a:t>
            </a:r>
            <a:endParaRPr lang="en-US" altLang="ja-JP" dirty="0" smtClean="0"/>
          </a:p>
          <a:p>
            <a:r>
              <a:rPr kumimoji="1" lang="ja-JP" altLang="en-US" dirty="0" smtClean="0"/>
              <a:t>プラズマ放電シナリオの作成</a:t>
            </a:r>
            <a:endParaRPr kumimoji="1" lang="en-US" altLang="ja-JP" dirty="0" smtClean="0"/>
          </a:p>
          <a:p>
            <a:pPr lvl="1"/>
            <a:r>
              <a:rPr lang="ja-JP" altLang="en-US" dirty="0" smtClean="0"/>
              <a:t>すべてと整合したシナリオの作成</a:t>
            </a:r>
            <a:endParaRPr lang="en-US" altLang="ja-JP" dirty="0" smtClean="0"/>
          </a:p>
          <a:p>
            <a:pPr lvl="1"/>
            <a:r>
              <a:rPr kumimoji="1" lang="ja-JP" altLang="en-US" dirty="0" smtClean="0"/>
              <a:t>プラズマをつける前に、放電シナリオのチェック</a:t>
            </a:r>
            <a:endParaRPr kumimoji="1" lang="ja-JP" altLang="en-US" dirty="0"/>
          </a:p>
        </p:txBody>
      </p:sp>
    </p:spTree>
    <p:extLst>
      <p:ext uri="{BB962C8B-B14F-4D97-AF65-F5344CB8AC3E}">
        <p14:creationId xmlns:p14="http://schemas.microsoft.com/office/powerpoint/2010/main" val="15236502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現在の実験</a:t>
            </a:r>
            <a:r>
              <a:rPr lang="en-US" altLang="ja-JP" dirty="0" smtClean="0"/>
              <a:t>⇒</a:t>
            </a:r>
            <a:r>
              <a:rPr lang="ja-JP" altLang="en-US" dirty="0" smtClean="0"/>
              <a:t>将来の装置</a:t>
            </a:r>
            <a:endParaRPr kumimoji="1" lang="ja-JP" altLang="en-US" dirty="0"/>
          </a:p>
        </p:txBody>
      </p:sp>
      <p:sp>
        <p:nvSpPr>
          <p:cNvPr id="3" name="コンテンツ プレースホルダー 2"/>
          <p:cNvSpPr>
            <a:spLocks noGrp="1"/>
          </p:cNvSpPr>
          <p:nvPr>
            <p:ph idx="1"/>
          </p:nvPr>
        </p:nvSpPr>
        <p:spPr>
          <a:xfrm>
            <a:off x="3203848" y="5949280"/>
            <a:ext cx="5506194" cy="615553"/>
          </a:xfrm>
        </p:spPr>
        <p:txBody>
          <a:bodyPr/>
          <a:lstStyle/>
          <a:p>
            <a:r>
              <a:rPr kumimoji="1" lang="ja-JP" altLang="en-US" dirty="0" smtClean="0"/>
              <a:t>将来の装置（</a:t>
            </a:r>
            <a:r>
              <a:rPr kumimoji="1" lang="en-US" altLang="ja-JP" dirty="0" smtClean="0"/>
              <a:t>JT-60SA</a:t>
            </a:r>
            <a:r>
              <a:rPr kumimoji="1" lang="ja-JP" altLang="en-US" dirty="0" smtClean="0"/>
              <a:t>、</a:t>
            </a:r>
            <a:r>
              <a:rPr kumimoji="1" lang="en-US" altLang="ja-JP" dirty="0" smtClean="0"/>
              <a:t>ITER</a:t>
            </a:r>
            <a:r>
              <a:rPr kumimoji="1" lang="ja-JP" altLang="en-US" dirty="0" smtClean="0"/>
              <a:t>、</a:t>
            </a:r>
            <a:r>
              <a:rPr kumimoji="1" lang="en-US" altLang="ja-JP" dirty="0" smtClean="0"/>
              <a:t>DEMO</a:t>
            </a:r>
            <a:r>
              <a:rPr kumimoji="1" lang="ja-JP" altLang="en-US" dirty="0" smtClean="0"/>
              <a:t>）のサイズ、パフォーマンス</a:t>
            </a:r>
            <a:r>
              <a:rPr kumimoji="1" lang="en-US" altLang="ja-JP" dirty="0" smtClean="0"/>
              <a:t>←</a:t>
            </a:r>
            <a:r>
              <a:rPr kumimoji="1" lang="ja-JP" altLang="en-US" dirty="0" smtClean="0"/>
              <a:t>現在の装置の延長上</a:t>
            </a:r>
            <a:endParaRPr kumimoji="1" lang="ja-JP" altLang="en-US" dirty="0"/>
          </a:p>
        </p:txBody>
      </p:sp>
      <p:grpSp>
        <p:nvGrpSpPr>
          <p:cNvPr id="4" name="図形グループ 30"/>
          <p:cNvGrpSpPr>
            <a:grpSpLocks/>
          </p:cNvGrpSpPr>
          <p:nvPr/>
        </p:nvGrpSpPr>
        <p:grpSpPr bwMode="auto">
          <a:xfrm>
            <a:off x="3851920" y="1556792"/>
            <a:ext cx="4078917" cy="4445000"/>
            <a:chOff x="5334494" y="2429884"/>
            <a:chExt cx="4419106" cy="4446326"/>
          </a:xfrm>
        </p:grpSpPr>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928" y="2429884"/>
              <a:ext cx="3684672" cy="4169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spect="1" noChangeArrowheads="1"/>
            </p:cNvSpPr>
            <p:nvPr/>
          </p:nvSpPr>
          <p:spPr bwMode="auto">
            <a:xfrm>
              <a:off x="5622966" y="2731754"/>
              <a:ext cx="735472"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dirty="0">
                  <a:solidFill>
                    <a:srgbClr val="008000"/>
                  </a:solidFill>
                  <a:latin typeface="+mj-ea"/>
                  <a:ea typeface="+mj-ea"/>
                  <a:cs typeface="平成角ゴシック" charset="0"/>
                </a:rPr>
                <a:t>1000</a:t>
              </a:r>
              <a:r>
                <a:rPr kumimoji="0" lang="ja-JP" altLang="en-US" sz="1000" dirty="0">
                  <a:solidFill>
                    <a:srgbClr val="008000"/>
                  </a:solidFill>
                  <a:latin typeface="+mj-ea"/>
                  <a:ea typeface="+mj-ea"/>
                  <a:cs typeface="平成角ゴシック" charset="0"/>
                </a:rPr>
                <a:t>兆</a:t>
              </a:r>
            </a:p>
          </p:txBody>
        </p:sp>
        <p:sp>
          <p:nvSpPr>
            <p:cNvPr id="7" name="Text Box 10"/>
            <p:cNvSpPr txBox="1">
              <a:spLocks noChangeAspect="1" noChangeArrowheads="1"/>
            </p:cNvSpPr>
            <p:nvPr/>
          </p:nvSpPr>
          <p:spPr bwMode="auto">
            <a:xfrm>
              <a:off x="5701923" y="3508765"/>
              <a:ext cx="652128"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a:solidFill>
                    <a:srgbClr val="008000"/>
                  </a:solidFill>
                  <a:latin typeface="+mj-ea"/>
                  <a:ea typeface="+mj-ea"/>
                  <a:cs typeface="平成角ゴシック" charset="0"/>
                </a:rPr>
                <a:t>100</a:t>
              </a:r>
              <a:r>
                <a:rPr kumimoji="0" lang="ja-JP" altLang="en-US" sz="1000">
                  <a:solidFill>
                    <a:srgbClr val="008000"/>
                  </a:solidFill>
                  <a:latin typeface="+mj-ea"/>
                  <a:ea typeface="+mj-ea"/>
                  <a:cs typeface="平成角ゴシック" charset="0"/>
                </a:rPr>
                <a:t>兆</a:t>
              </a:r>
            </a:p>
          </p:txBody>
        </p:sp>
        <p:sp>
          <p:nvSpPr>
            <p:cNvPr id="8" name="Text Box 11"/>
            <p:cNvSpPr txBox="1">
              <a:spLocks noChangeAspect="1" noChangeArrowheads="1"/>
            </p:cNvSpPr>
            <p:nvPr/>
          </p:nvSpPr>
          <p:spPr bwMode="auto">
            <a:xfrm>
              <a:off x="5779418" y="4316910"/>
              <a:ext cx="570247"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a:solidFill>
                    <a:srgbClr val="008000"/>
                  </a:solidFill>
                  <a:latin typeface="+mj-ea"/>
                  <a:ea typeface="+mj-ea"/>
                  <a:cs typeface="平成角ゴシック" charset="0"/>
                </a:rPr>
                <a:t>10</a:t>
              </a:r>
              <a:r>
                <a:rPr kumimoji="0" lang="ja-JP" altLang="en-US" sz="1000">
                  <a:solidFill>
                    <a:srgbClr val="008000"/>
                  </a:solidFill>
                  <a:latin typeface="+mj-ea"/>
                  <a:ea typeface="+mj-ea"/>
                  <a:cs typeface="平成角ゴシック" charset="0"/>
                </a:rPr>
                <a:t>兆</a:t>
              </a:r>
            </a:p>
          </p:txBody>
        </p:sp>
        <p:sp>
          <p:nvSpPr>
            <p:cNvPr id="9" name="Text Box 12"/>
            <p:cNvSpPr txBox="1">
              <a:spLocks noChangeAspect="1" noChangeArrowheads="1"/>
            </p:cNvSpPr>
            <p:nvPr/>
          </p:nvSpPr>
          <p:spPr bwMode="auto">
            <a:xfrm>
              <a:off x="5855451" y="5095275"/>
              <a:ext cx="486903"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a:solidFill>
                    <a:srgbClr val="008000"/>
                  </a:solidFill>
                  <a:latin typeface="+mj-ea"/>
                  <a:ea typeface="+mj-ea"/>
                  <a:cs typeface="平成角ゴシック" charset="0"/>
                </a:rPr>
                <a:t>1</a:t>
              </a:r>
              <a:r>
                <a:rPr kumimoji="0" lang="ja-JP" altLang="en-US" sz="1000">
                  <a:solidFill>
                    <a:srgbClr val="008000"/>
                  </a:solidFill>
                  <a:latin typeface="+mj-ea"/>
                  <a:ea typeface="+mj-ea"/>
                  <a:cs typeface="平成角ゴシック" charset="0"/>
                </a:rPr>
                <a:t>兆</a:t>
              </a:r>
            </a:p>
          </p:txBody>
        </p:sp>
        <p:sp>
          <p:nvSpPr>
            <p:cNvPr id="10" name="Text Box 13"/>
            <p:cNvSpPr txBox="1">
              <a:spLocks noChangeAspect="1" noChangeArrowheads="1"/>
            </p:cNvSpPr>
            <p:nvPr/>
          </p:nvSpPr>
          <p:spPr bwMode="auto">
            <a:xfrm>
              <a:off x="5753099" y="5914250"/>
              <a:ext cx="603877"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a:solidFill>
                    <a:srgbClr val="008000"/>
                  </a:solidFill>
                  <a:latin typeface="+mj-ea"/>
                  <a:ea typeface="+mj-ea"/>
                  <a:cs typeface="平成角ゴシック" charset="0"/>
                </a:rPr>
                <a:t>0.1</a:t>
              </a:r>
              <a:r>
                <a:rPr kumimoji="0" lang="ja-JP" altLang="en-US" sz="1000">
                  <a:solidFill>
                    <a:srgbClr val="008000"/>
                  </a:solidFill>
                  <a:latin typeface="+mj-ea"/>
                  <a:ea typeface="+mj-ea"/>
                  <a:cs typeface="平成角ゴシック" charset="0"/>
                </a:rPr>
                <a:t>兆</a:t>
              </a:r>
            </a:p>
          </p:txBody>
        </p:sp>
        <p:sp>
          <p:nvSpPr>
            <p:cNvPr id="11" name="Text Box 14"/>
            <p:cNvSpPr txBox="1">
              <a:spLocks noChangeAspect="1" noChangeArrowheads="1"/>
            </p:cNvSpPr>
            <p:nvPr/>
          </p:nvSpPr>
          <p:spPr bwMode="auto">
            <a:xfrm>
              <a:off x="5956079" y="6383245"/>
              <a:ext cx="652128"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dirty="0">
                  <a:solidFill>
                    <a:srgbClr val="008000"/>
                  </a:solidFill>
                  <a:latin typeface="+mj-ea"/>
                  <a:ea typeface="+mj-ea"/>
                  <a:cs typeface="平成角ゴシック" charset="0"/>
                </a:rPr>
                <a:t>100</a:t>
              </a:r>
              <a:r>
                <a:rPr kumimoji="0" lang="ja-JP" altLang="en-US" sz="1000" dirty="0">
                  <a:solidFill>
                    <a:srgbClr val="008000"/>
                  </a:solidFill>
                  <a:latin typeface="+mj-ea"/>
                  <a:ea typeface="+mj-ea"/>
                  <a:cs typeface="平成角ゴシック" charset="0"/>
                </a:rPr>
                <a:t>万</a:t>
              </a:r>
            </a:p>
          </p:txBody>
        </p:sp>
        <p:sp>
          <p:nvSpPr>
            <p:cNvPr id="12" name="Text Box 15"/>
            <p:cNvSpPr txBox="1">
              <a:spLocks noChangeAspect="1" noChangeArrowheads="1"/>
            </p:cNvSpPr>
            <p:nvPr/>
          </p:nvSpPr>
          <p:spPr bwMode="auto">
            <a:xfrm>
              <a:off x="6850929" y="6383245"/>
              <a:ext cx="735472"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a:solidFill>
                    <a:srgbClr val="008000"/>
                  </a:solidFill>
                  <a:latin typeface="+mj-ea"/>
                  <a:ea typeface="+mj-ea"/>
                  <a:cs typeface="平成角ゴシック" charset="0"/>
                </a:rPr>
                <a:t>1000</a:t>
              </a:r>
              <a:r>
                <a:rPr kumimoji="0" lang="ja-JP" altLang="en-US" sz="1000">
                  <a:solidFill>
                    <a:srgbClr val="008000"/>
                  </a:solidFill>
                  <a:latin typeface="+mj-ea"/>
                  <a:ea typeface="+mj-ea"/>
                  <a:cs typeface="平成角ゴシック" charset="0"/>
                </a:rPr>
                <a:t>万</a:t>
              </a:r>
            </a:p>
          </p:txBody>
        </p:sp>
        <p:sp>
          <p:nvSpPr>
            <p:cNvPr id="13" name="Text Box 16"/>
            <p:cNvSpPr txBox="1">
              <a:spLocks noChangeAspect="1" noChangeArrowheads="1"/>
            </p:cNvSpPr>
            <p:nvPr/>
          </p:nvSpPr>
          <p:spPr bwMode="auto">
            <a:xfrm>
              <a:off x="7846667" y="6383245"/>
              <a:ext cx="486903"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dirty="0">
                  <a:solidFill>
                    <a:srgbClr val="008000"/>
                  </a:solidFill>
                  <a:latin typeface="+mj-ea"/>
                  <a:ea typeface="+mj-ea"/>
                  <a:cs typeface="平成角ゴシック" charset="0"/>
                </a:rPr>
                <a:t>1</a:t>
              </a:r>
              <a:r>
                <a:rPr kumimoji="0" lang="ja-JP" altLang="en-US" sz="1000" dirty="0">
                  <a:solidFill>
                    <a:srgbClr val="008000"/>
                  </a:solidFill>
                  <a:latin typeface="+mj-ea"/>
                  <a:ea typeface="+mj-ea"/>
                  <a:cs typeface="平成角ゴシック" charset="0"/>
                </a:rPr>
                <a:t>億</a:t>
              </a:r>
            </a:p>
          </p:txBody>
        </p:sp>
        <p:sp>
          <p:nvSpPr>
            <p:cNvPr id="14" name="Text Box 17"/>
            <p:cNvSpPr txBox="1">
              <a:spLocks noChangeAspect="1" noChangeArrowheads="1"/>
            </p:cNvSpPr>
            <p:nvPr/>
          </p:nvSpPr>
          <p:spPr bwMode="auto">
            <a:xfrm>
              <a:off x="8797079" y="6383245"/>
              <a:ext cx="570247" cy="2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en-US" altLang="ja-JP" sz="1000">
                  <a:solidFill>
                    <a:srgbClr val="008000"/>
                  </a:solidFill>
                  <a:latin typeface="+mj-ea"/>
                  <a:ea typeface="+mj-ea"/>
                  <a:cs typeface="平成角ゴシック" charset="0"/>
                </a:rPr>
                <a:t>10</a:t>
              </a:r>
              <a:r>
                <a:rPr kumimoji="0" lang="ja-JP" altLang="en-US" sz="1000">
                  <a:solidFill>
                    <a:srgbClr val="008000"/>
                  </a:solidFill>
                  <a:latin typeface="+mj-ea"/>
                  <a:ea typeface="+mj-ea"/>
                  <a:cs typeface="平成角ゴシック" charset="0"/>
                </a:rPr>
                <a:t>億</a:t>
              </a:r>
            </a:p>
          </p:txBody>
        </p:sp>
        <p:sp>
          <p:nvSpPr>
            <p:cNvPr id="15" name="Text Box 18"/>
            <p:cNvSpPr txBox="1">
              <a:spLocks noChangeAspect="1" noChangeArrowheads="1"/>
            </p:cNvSpPr>
            <p:nvPr/>
          </p:nvSpPr>
          <p:spPr bwMode="auto">
            <a:xfrm>
              <a:off x="6965239" y="6599211"/>
              <a:ext cx="2014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kumimoji="0" lang="ja-JP" altLang="en-US" sz="1200">
                  <a:solidFill>
                    <a:schemeClr val="bg1"/>
                  </a:solidFill>
                  <a:latin typeface="+mj-ea"/>
                  <a:ea typeface="+mj-ea"/>
                  <a:cs typeface="平成角ゴシック" charset="0"/>
                </a:rPr>
                <a:t>中心イオン温度（度）</a:t>
              </a:r>
            </a:p>
          </p:txBody>
        </p:sp>
        <p:sp>
          <p:nvSpPr>
            <p:cNvPr id="16" name="Text Box 19"/>
            <p:cNvSpPr txBox="1">
              <a:spLocks noChangeAspect="1" noChangeArrowheads="1"/>
            </p:cNvSpPr>
            <p:nvPr/>
          </p:nvSpPr>
          <p:spPr bwMode="auto">
            <a:xfrm>
              <a:off x="5334494" y="2701973"/>
              <a:ext cx="400135" cy="397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kumimoji="0" lang="ja-JP" altLang="en-US" sz="1200" dirty="0">
                  <a:solidFill>
                    <a:schemeClr val="bg1"/>
                  </a:solidFill>
                  <a:latin typeface="+mj-ea"/>
                  <a:ea typeface="+mj-ea"/>
                  <a:cs typeface="平成角ゴシック" charset="0"/>
                </a:rPr>
                <a:t>閉じ込め時間</a:t>
              </a:r>
              <a:r>
                <a:rPr kumimoji="0" lang="en-US" altLang="ja-JP" sz="1200" dirty="0">
                  <a:solidFill>
                    <a:schemeClr val="bg1"/>
                  </a:solidFill>
                  <a:latin typeface="+mj-ea"/>
                  <a:ea typeface="+mj-ea"/>
                  <a:cs typeface="平成角ゴシック" charset="0"/>
                </a:rPr>
                <a:t>×</a:t>
              </a:r>
              <a:r>
                <a:rPr kumimoji="0" lang="ja-JP" altLang="en-US" sz="1200" dirty="0">
                  <a:solidFill>
                    <a:schemeClr val="bg1"/>
                  </a:solidFill>
                  <a:latin typeface="+mj-ea"/>
                  <a:ea typeface="+mj-ea"/>
                  <a:cs typeface="平成角ゴシック" charset="0"/>
                </a:rPr>
                <a:t>中心イオン密度（秒・個／立方センチ</a:t>
              </a:r>
              <a:r>
                <a:rPr kumimoji="0" lang="en-US" altLang="ja-JP" sz="1200" dirty="0">
                  <a:solidFill>
                    <a:schemeClr val="bg1"/>
                  </a:solidFill>
                  <a:latin typeface="+mj-ea"/>
                  <a:ea typeface="+mj-ea"/>
                  <a:cs typeface="ヒラギノ角ゴ Pro W3" charset="0"/>
                </a:rPr>
                <a:t>︶</a:t>
              </a:r>
              <a:endParaRPr kumimoji="0" lang="en-US" altLang="ja-JP" sz="1200" dirty="0">
                <a:solidFill>
                  <a:schemeClr val="bg1"/>
                </a:solidFill>
                <a:latin typeface="+mj-ea"/>
                <a:ea typeface="+mj-ea"/>
                <a:cs typeface="平成角ゴシック" charset="0"/>
              </a:endParaRPr>
            </a:p>
          </p:txBody>
        </p:sp>
      </p:grpSp>
      <p:grpSp>
        <p:nvGrpSpPr>
          <p:cNvPr id="17" name="図形グループ 16"/>
          <p:cNvGrpSpPr/>
          <p:nvPr/>
        </p:nvGrpSpPr>
        <p:grpSpPr>
          <a:xfrm>
            <a:off x="323528" y="1340768"/>
            <a:ext cx="2627784" cy="5400600"/>
            <a:chOff x="0" y="1196752"/>
            <a:chExt cx="2627784" cy="5400600"/>
          </a:xfrm>
        </p:grpSpPr>
        <p:sp>
          <p:nvSpPr>
            <p:cNvPr id="18" name="正方形/長方形 17"/>
            <p:cNvSpPr/>
            <p:nvPr/>
          </p:nvSpPr>
          <p:spPr bwMode="auto">
            <a:xfrm>
              <a:off x="0" y="1196752"/>
              <a:ext cx="2627784" cy="54006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9"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219200"/>
              <a:ext cx="22701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0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8" y="4572000"/>
              <a:ext cx="2100262" cy="2016125"/>
            </a:xfrm>
            <a:prstGeom prst="rect">
              <a:avLst/>
            </a:prstGeom>
            <a:solidFill>
              <a:srgbClr val="FFFFFF"/>
            </a:solidFill>
            <a:ln>
              <a:noFill/>
            </a:ln>
            <a:extLst/>
          </p:spPr>
        </p:pic>
      </p:grpSp>
    </p:spTree>
    <p:extLst>
      <p:ext uri="{BB962C8B-B14F-4D97-AF65-F5344CB8AC3E}">
        <p14:creationId xmlns:p14="http://schemas.microsoft.com/office/powerpoint/2010/main" val="6127446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Rounded MT Bold"/>
        <a:ea typeface="ＭＳ Ｐゴシック"/>
        <a:cs typeface="ＭＳ Ｐゴシック"/>
      </a:majorFont>
      <a:minorFont>
        <a:latin typeface="Arial Rounded MT Bol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5459</TotalTime>
  <Words>3325</Words>
  <Application>Microsoft Macintosh PowerPoint</Application>
  <PresentationFormat>画面に合わせる (4:3)</PresentationFormat>
  <Paragraphs>403</Paragraphs>
  <Slides>33</Slides>
  <Notes>3</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新しいプレゼンテーション</vt:lpstr>
      <vt:lpstr>核融合研究開発における統合コードの役割と原子力機構での現状</vt:lpstr>
      <vt:lpstr>内容</vt:lpstr>
      <vt:lpstr>JT-60SA (JT-60 Super Advanced)計画</vt:lpstr>
      <vt:lpstr>ITER（国際熱核融合実験炉）計画</vt:lpstr>
      <vt:lpstr>DEMO（原型炉） 保守か先進か</vt:lpstr>
      <vt:lpstr>先進を目指すなら、 高い圧力のプラズマを維持する事が要</vt:lpstr>
      <vt:lpstr>シミュレーションに期待するもの</vt:lpstr>
      <vt:lpstr>核融合研究開発でシミュレーションに 期待されるもの</vt:lpstr>
      <vt:lpstr>現在の実験⇒将来の装置</vt:lpstr>
      <vt:lpstr>ITERにおけるQ値（核融合増倍度）の予測</vt:lpstr>
      <vt:lpstr>放電領域と運転シナリオ</vt:lpstr>
      <vt:lpstr>諸物理量分布が密接に関連</vt:lpstr>
      <vt:lpstr>諸物理現象は、 広い時間・空間ダイナミックレンジを持つ</vt:lpstr>
      <vt:lpstr>統合コードが必要</vt:lpstr>
      <vt:lpstr>PowerPoint プレゼンテーション</vt:lpstr>
      <vt:lpstr>先進プラズマモデリンググループのコード群</vt:lpstr>
      <vt:lpstr>コード群と統合化</vt:lpstr>
      <vt:lpstr>PowerPoint プレゼンテーション</vt:lpstr>
      <vt:lpstr>TOPICSとOFMCの連携計算</vt:lpstr>
      <vt:lpstr>PowerPoint プレゼンテーション</vt:lpstr>
      <vt:lpstr>JT-60SAにおけるトロイダル回転分布の予測例</vt:lpstr>
      <vt:lpstr>予測されるトロイダル回転は、MHDへの回転の影響を調べるには十分</vt:lpstr>
      <vt:lpstr>ITERにおけるトロイダル回転分布の予測例</vt:lpstr>
      <vt:lpstr>PowerPoint プレゼンテーション</vt:lpstr>
      <vt:lpstr>周辺部局在モード(ELM）による エネルギー吐出し</vt:lpstr>
      <vt:lpstr>ペレット入射によるELMの制御</vt:lpstr>
      <vt:lpstr>ペレットによるELM制御モデリング</vt:lpstr>
      <vt:lpstr>ELM発生メカニズムのモデリング</vt:lpstr>
      <vt:lpstr>ELM制御に適したペレット入射条件</vt:lpstr>
      <vt:lpstr>物理モデル・コードの検証</vt:lpstr>
      <vt:lpstr>ITPA IOS（統合運転シナリオ）グループで行った、統合コードのコード間ベンチマーク</vt:lpstr>
      <vt:lpstr>原子力機構とCEA（フランス原子力機構）協力での、JT-60U実験とのベンチマーク</vt:lpstr>
      <vt:lpstr>まとめ</vt:lpstr>
    </vt:vector>
  </TitlesOfParts>
  <Company>日本原子力研究所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on Impact of Electron Cyclotron Wave Injection on the Internal Transport Barriers on JT-60U</dc:title>
  <cp:lastModifiedBy>Ide Shunsuke</cp:lastModifiedBy>
  <cp:revision>881</cp:revision>
  <cp:lastPrinted>2012-08-28T04:04:41Z</cp:lastPrinted>
  <dcterms:created xsi:type="dcterms:W3CDTF">2012-08-21T06:27:04Z</dcterms:created>
  <dcterms:modified xsi:type="dcterms:W3CDTF">2013-02-28T04:19:51Z</dcterms:modified>
</cp:coreProperties>
</file>