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837" r:id="rId2"/>
  </p:sldMasterIdLst>
  <p:notesMasterIdLst>
    <p:notesMasterId r:id="rId22"/>
  </p:notesMasterIdLst>
  <p:handoutMasterIdLst>
    <p:handoutMasterId r:id="rId23"/>
  </p:handoutMasterIdLst>
  <p:sldIdLst>
    <p:sldId id="845" r:id="rId3"/>
    <p:sldId id="887" r:id="rId4"/>
    <p:sldId id="888" r:id="rId5"/>
    <p:sldId id="870" r:id="rId6"/>
    <p:sldId id="871" r:id="rId7"/>
    <p:sldId id="873" r:id="rId8"/>
    <p:sldId id="874" r:id="rId9"/>
    <p:sldId id="875" r:id="rId10"/>
    <p:sldId id="876" r:id="rId11"/>
    <p:sldId id="878" r:id="rId12"/>
    <p:sldId id="879" r:id="rId13"/>
    <p:sldId id="880" r:id="rId14"/>
    <p:sldId id="881" r:id="rId15"/>
    <p:sldId id="882" r:id="rId16"/>
    <p:sldId id="885" r:id="rId17"/>
    <p:sldId id="890" r:id="rId18"/>
    <p:sldId id="891" r:id="rId19"/>
    <p:sldId id="892" r:id="rId20"/>
    <p:sldId id="884" r:id="rId21"/>
  </p:sldIdLst>
  <p:sldSz cx="9721850" cy="7021513"/>
  <p:notesSz cx="6797675" cy="9926638"/>
  <p:defaultTextStyle>
    <a:defPPr>
      <a:defRPr lang="ja-JP"/>
    </a:defPPr>
    <a:lvl1pPr algn="l" rtl="0" fontAlgn="base">
      <a:spcBef>
        <a:spcPct val="0"/>
      </a:spcBef>
      <a:spcAft>
        <a:spcPct val="0"/>
      </a:spcAft>
      <a:defRPr kumimoji="1" sz="2400" kern="1200">
        <a:solidFill>
          <a:schemeClr val="tx1"/>
        </a:solidFill>
        <a:latin typeface="Arial" pitchFamily="34" charset="0"/>
        <a:ea typeface="ＭＳ ゴシック" pitchFamily="49" charset="-128"/>
        <a:cs typeface="+mn-cs"/>
      </a:defRPr>
    </a:lvl1pPr>
    <a:lvl2pPr marL="456251" algn="l" rtl="0" fontAlgn="base">
      <a:spcBef>
        <a:spcPct val="0"/>
      </a:spcBef>
      <a:spcAft>
        <a:spcPct val="0"/>
      </a:spcAft>
      <a:defRPr kumimoji="1" sz="2400" kern="1200">
        <a:solidFill>
          <a:schemeClr val="tx1"/>
        </a:solidFill>
        <a:latin typeface="Arial" pitchFamily="34" charset="0"/>
        <a:ea typeface="ＭＳ ゴシック" pitchFamily="49" charset="-128"/>
        <a:cs typeface="+mn-cs"/>
      </a:defRPr>
    </a:lvl2pPr>
    <a:lvl3pPr marL="912491" algn="l" rtl="0" fontAlgn="base">
      <a:spcBef>
        <a:spcPct val="0"/>
      </a:spcBef>
      <a:spcAft>
        <a:spcPct val="0"/>
      </a:spcAft>
      <a:defRPr kumimoji="1" sz="2400" kern="1200">
        <a:solidFill>
          <a:schemeClr val="tx1"/>
        </a:solidFill>
        <a:latin typeface="Arial" pitchFamily="34" charset="0"/>
        <a:ea typeface="ＭＳ ゴシック" pitchFamily="49" charset="-128"/>
        <a:cs typeface="+mn-cs"/>
      </a:defRPr>
    </a:lvl3pPr>
    <a:lvl4pPr marL="1368729" algn="l" rtl="0" fontAlgn="base">
      <a:spcBef>
        <a:spcPct val="0"/>
      </a:spcBef>
      <a:spcAft>
        <a:spcPct val="0"/>
      </a:spcAft>
      <a:defRPr kumimoji="1" sz="2400" kern="1200">
        <a:solidFill>
          <a:schemeClr val="tx1"/>
        </a:solidFill>
        <a:latin typeface="Arial" pitchFamily="34" charset="0"/>
        <a:ea typeface="ＭＳ ゴシック" pitchFamily="49" charset="-128"/>
        <a:cs typeface="+mn-cs"/>
      </a:defRPr>
    </a:lvl4pPr>
    <a:lvl5pPr marL="1824973" algn="l" rtl="0" fontAlgn="base">
      <a:spcBef>
        <a:spcPct val="0"/>
      </a:spcBef>
      <a:spcAft>
        <a:spcPct val="0"/>
      </a:spcAft>
      <a:defRPr kumimoji="1" sz="2400" kern="1200">
        <a:solidFill>
          <a:schemeClr val="tx1"/>
        </a:solidFill>
        <a:latin typeface="Arial" pitchFamily="34" charset="0"/>
        <a:ea typeface="ＭＳ ゴシック" pitchFamily="49" charset="-128"/>
        <a:cs typeface="+mn-cs"/>
      </a:defRPr>
    </a:lvl5pPr>
    <a:lvl6pPr marL="2281219" algn="l" defTabSz="912491" rtl="0" eaLnBrk="1" latinLnBrk="0" hangingPunct="1">
      <a:defRPr kumimoji="1" sz="2400" kern="1200">
        <a:solidFill>
          <a:schemeClr val="tx1"/>
        </a:solidFill>
        <a:latin typeface="Arial" pitchFamily="34" charset="0"/>
        <a:ea typeface="ＭＳ ゴシック" pitchFamily="49" charset="-128"/>
        <a:cs typeface="+mn-cs"/>
      </a:defRPr>
    </a:lvl6pPr>
    <a:lvl7pPr marL="2737460" algn="l" defTabSz="912491" rtl="0" eaLnBrk="1" latinLnBrk="0" hangingPunct="1">
      <a:defRPr kumimoji="1" sz="2400" kern="1200">
        <a:solidFill>
          <a:schemeClr val="tx1"/>
        </a:solidFill>
        <a:latin typeface="Arial" pitchFamily="34" charset="0"/>
        <a:ea typeface="ＭＳ ゴシック" pitchFamily="49" charset="-128"/>
        <a:cs typeface="+mn-cs"/>
      </a:defRPr>
    </a:lvl7pPr>
    <a:lvl8pPr marL="3193703" algn="l" defTabSz="912491" rtl="0" eaLnBrk="1" latinLnBrk="0" hangingPunct="1">
      <a:defRPr kumimoji="1" sz="2400" kern="1200">
        <a:solidFill>
          <a:schemeClr val="tx1"/>
        </a:solidFill>
        <a:latin typeface="Arial" pitchFamily="34" charset="0"/>
        <a:ea typeface="ＭＳ ゴシック" pitchFamily="49" charset="-128"/>
        <a:cs typeface="+mn-cs"/>
      </a:defRPr>
    </a:lvl8pPr>
    <a:lvl9pPr marL="3649948" algn="l" defTabSz="912491" rtl="0" eaLnBrk="1" latinLnBrk="0" hangingPunct="1">
      <a:defRPr kumimoji="1" sz="2400" kern="1200">
        <a:solidFill>
          <a:schemeClr val="tx1"/>
        </a:solidFill>
        <a:latin typeface="Arial" pitchFamily="34" charset="0"/>
        <a:ea typeface="ＭＳ ゴシック"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CC"/>
    <a:srgbClr val="FFFF00"/>
    <a:srgbClr val="FFCCFF"/>
    <a:srgbClr val="DDDDDD"/>
    <a:srgbClr val="FF99FF"/>
    <a:srgbClr val="FFFF66"/>
    <a:srgbClr val="660066"/>
    <a:srgbClr val="FF6600"/>
    <a:srgbClr val="FF99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7" autoAdjust="0"/>
    <p:restoredTop sz="62808" autoAdjust="0"/>
  </p:normalViewPr>
  <p:slideViewPr>
    <p:cSldViewPr>
      <p:cViewPr varScale="1">
        <p:scale>
          <a:sx n="68" d="100"/>
          <a:sy n="68" d="100"/>
        </p:scale>
        <p:origin x="-864" y="-58"/>
      </p:cViewPr>
      <p:guideLst>
        <p:guide orient="horz" pos="2212"/>
        <p:guide pos="30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52" d="100"/>
          <a:sy n="52" d="100"/>
        </p:scale>
        <p:origin x="-2592" y="-102"/>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712" cy="496650"/>
          </a:xfrm>
          <a:prstGeom prst="rect">
            <a:avLst/>
          </a:prstGeom>
          <a:noFill/>
          <a:ln w="9525">
            <a:noFill/>
            <a:miter lim="800000"/>
            <a:headEnd/>
            <a:tailEnd/>
          </a:ln>
          <a:effectLst/>
        </p:spPr>
        <p:txBody>
          <a:bodyPr vert="horz" wrap="square" lIns="93139" tIns="46568" rIns="93139" bIns="46568" numCol="1" anchor="t" anchorCtr="0" compatLnSpc="1">
            <a:prstTxWarp prst="textNoShape">
              <a:avLst/>
            </a:prstTxWarp>
          </a:bodyPr>
          <a:lstStyle>
            <a:lvl1pPr defTabSz="929717">
              <a:defRPr sz="1200">
                <a:latin typeface="Times New Roman" pitchFamily="18" charset="0"/>
                <a:ea typeface="ＭＳ Ｐゴシック" pitchFamily="50" charset="-128"/>
              </a:defRPr>
            </a:lvl1pPr>
          </a:lstStyle>
          <a:p>
            <a:pPr>
              <a:defRPr/>
            </a:pPr>
            <a:endParaRPr lang="en-US" altLang="ja-JP"/>
          </a:p>
        </p:txBody>
      </p:sp>
      <p:sp>
        <p:nvSpPr>
          <p:cNvPr id="6147" name="Rectangle 3"/>
          <p:cNvSpPr>
            <a:spLocks noGrp="1" noChangeArrowheads="1"/>
          </p:cNvSpPr>
          <p:nvPr>
            <p:ph type="dt" sz="quarter" idx="1"/>
          </p:nvPr>
        </p:nvSpPr>
        <p:spPr bwMode="auto">
          <a:xfrm>
            <a:off x="3851963" y="0"/>
            <a:ext cx="2945712" cy="496650"/>
          </a:xfrm>
          <a:prstGeom prst="rect">
            <a:avLst/>
          </a:prstGeom>
          <a:noFill/>
          <a:ln w="9525">
            <a:noFill/>
            <a:miter lim="800000"/>
            <a:headEnd/>
            <a:tailEnd/>
          </a:ln>
          <a:effectLst/>
        </p:spPr>
        <p:txBody>
          <a:bodyPr vert="horz" wrap="square" lIns="93139" tIns="46568" rIns="93139" bIns="46568" numCol="1" anchor="t" anchorCtr="0" compatLnSpc="1">
            <a:prstTxWarp prst="textNoShape">
              <a:avLst/>
            </a:prstTxWarp>
          </a:bodyPr>
          <a:lstStyle>
            <a:lvl1pPr algn="r" defTabSz="929717">
              <a:defRPr sz="1200">
                <a:latin typeface="Times New Roman" pitchFamily="18" charset="0"/>
                <a:ea typeface="ＭＳ Ｐゴシック" pitchFamily="50" charset="-128"/>
              </a:defRPr>
            </a:lvl1pPr>
          </a:lstStyle>
          <a:p>
            <a:pPr>
              <a:defRPr/>
            </a:pPr>
            <a:endParaRPr lang="en-US" altLang="ja-JP"/>
          </a:p>
        </p:txBody>
      </p:sp>
      <p:sp>
        <p:nvSpPr>
          <p:cNvPr id="6148" name="Rectangle 4"/>
          <p:cNvSpPr>
            <a:spLocks noGrp="1" noChangeArrowheads="1"/>
          </p:cNvSpPr>
          <p:nvPr>
            <p:ph type="ftr" sz="quarter" idx="2"/>
          </p:nvPr>
        </p:nvSpPr>
        <p:spPr bwMode="auto">
          <a:xfrm>
            <a:off x="0" y="9429992"/>
            <a:ext cx="2945712" cy="496649"/>
          </a:xfrm>
          <a:prstGeom prst="rect">
            <a:avLst/>
          </a:prstGeom>
          <a:noFill/>
          <a:ln w="9525">
            <a:noFill/>
            <a:miter lim="800000"/>
            <a:headEnd/>
            <a:tailEnd/>
          </a:ln>
          <a:effectLst/>
        </p:spPr>
        <p:txBody>
          <a:bodyPr vert="horz" wrap="square" lIns="93139" tIns="46568" rIns="93139" bIns="46568" numCol="1" anchor="b" anchorCtr="0" compatLnSpc="1">
            <a:prstTxWarp prst="textNoShape">
              <a:avLst/>
            </a:prstTxWarp>
          </a:bodyPr>
          <a:lstStyle>
            <a:lvl1pPr defTabSz="929717">
              <a:defRPr sz="1200">
                <a:latin typeface="Times New Roman" pitchFamily="18" charset="0"/>
                <a:ea typeface="ＭＳ Ｐゴシック" pitchFamily="50" charset="-128"/>
              </a:defRPr>
            </a:lvl1pPr>
          </a:lstStyle>
          <a:p>
            <a:pPr>
              <a:defRPr/>
            </a:pPr>
            <a:endParaRPr lang="en-US" altLang="ja-JP"/>
          </a:p>
        </p:txBody>
      </p:sp>
      <p:sp>
        <p:nvSpPr>
          <p:cNvPr id="6149" name="Rectangle 5"/>
          <p:cNvSpPr>
            <a:spLocks noGrp="1" noChangeArrowheads="1"/>
          </p:cNvSpPr>
          <p:nvPr>
            <p:ph type="sldNum" sz="quarter" idx="3"/>
          </p:nvPr>
        </p:nvSpPr>
        <p:spPr bwMode="auto">
          <a:xfrm>
            <a:off x="3851963" y="9429992"/>
            <a:ext cx="2945712" cy="496649"/>
          </a:xfrm>
          <a:prstGeom prst="rect">
            <a:avLst/>
          </a:prstGeom>
          <a:noFill/>
          <a:ln w="9525">
            <a:noFill/>
            <a:miter lim="800000"/>
            <a:headEnd/>
            <a:tailEnd/>
          </a:ln>
          <a:effectLst/>
        </p:spPr>
        <p:txBody>
          <a:bodyPr vert="horz" wrap="square" lIns="93139" tIns="46568" rIns="93139" bIns="46568" numCol="1" anchor="b" anchorCtr="0" compatLnSpc="1">
            <a:prstTxWarp prst="textNoShape">
              <a:avLst/>
            </a:prstTxWarp>
          </a:bodyPr>
          <a:lstStyle>
            <a:lvl1pPr algn="r" defTabSz="929717">
              <a:defRPr sz="1200">
                <a:latin typeface="Times New Roman" pitchFamily="18" charset="0"/>
                <a:ea typeface="ＭＳ Ｐゴシック" pitchFamily="50" charset="-128"/>
              </a:defRPr>
            </a:lvl1pPr>
          </a:lstStyle>
          <a:p>
            <a:pPr>
              <a:defRPr/>
            </a:pPr>
            <a:fld id="{CFC04D6D-57E6-4214-BCCA-7CE96D1B61EB}" type="slidenum">
              <a:rPr lang="en-US" altLang="ja-JP"/>
              <a:pPr>
                <a:defRPr/>
              </a:pPr>
              <a:t>‹#›</a:t>
            </a:fld>
            <a:endParaRPr lang="en-US" altLang="ja-JP"/>
          </a:p>
        </p:txBody>
      </p:sp>
    </p:spTree>
    <p:extLst>
      <p:ext uri="{BB962C8B-B14F-4D97-AF65-F5344CB8AC3E}">
        <p14:creationId xmlns:p14="http://schemas.microsoft.com/office/powerpoint/2010/main" val="3329659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712" cy="496650"/>
          </a:xfrm>
          <a:prstGeom prst="rect">
            <a:avLst/>
          </a:prstGeom>
          <a:noFill/>
          <a:ln w="9525">
            <a:noFill/>
            <a:miter lim="800000"/>
            <a:headEnd/>
            <a:tailEnd/>
          </a:ln>
          <a:effectLst/>
        </p:spPr>
        <p:txBody>
          <a:bodyPr vert="horz" wrap="square" lIns="93139" tIns="46568" rIns="93139" bIns="46568" numCol="1" anchor="t" anchorCtr="0" compatLnSpc="1">
            <a:prstTxWarp prst="textNoShape">
              <a:avLst/>
            </a:prstTxWarp>
          </a:bodyPr>
          <a:lstStyle>
            <a:lvl1pPr defTabSz="929717">
              <a:defRPr sz="1200">
                <a:latin typeface="Times New Roman" pitchFamily="18" charset="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51963" y="0"/>
            <a:ext cx="2945712" cy="496650"/>
          </a:xfrm>
          <a:prstGeom prst="rect">
            <a:avLst/>
          </a:prstGeom>
          <a:noFill/>
          <a:ln w="9525">
            <a:noFill/>
            <a:miter lim="800000"/>
            <a:headEnd/>
            <a:tailEnd/>
          </a:ln>
          <a:effectLst/>
        </p:spPr>
        <p:txBody>
          <a:bodyPr vert="horz" wrap="square" lIns="93139" tIns="46568" rIns="93139" bIns="46568" numCol="1" anchor="t" anchorCtr="0" compatLnSpc="1">
            <a:prstTxWarp prst="textNoShape">
              <a:avLst/>
            </a:prstTxWarp>
          </a:bodyPr>
          <a:lstStyle>
            <a:lvl1pPr algn="r" defTabSz="929717">
              <a:defRPr sz="1200">
                <a:latin typeface="Times New Roman" pitchFamily="18" charset="0"/>
                <a:ea typeface="ＭＳ Ｐゴシック" pitchFamily="50" charset="-128"/>
              </a:defRPr>
            </a:lvl1pPr>
          </a:lstStyle>
          <a:p>
            <a:pPr>
              <a:defRPr/>
            </a:pPr>
            <a:endParaRPr lang="en-US" altLang="ja-JP"/>
          </a:p>
        </p:txBody>
      </p:sp>
      <p:sp>
        <p:nvSpPr>
          <p:cNvPr id="96260" name="Rectangle 4"/>
          <p:cNvSpPr>
            <a:spLocks noGrp="1" noRot="1" noChangeAspect="1" noChangeArrowheads="1" noTextEdit="1"/>
          </p:cNvSpPr>
          <p:nvPr>
            <p:ph type="sldImg" idx="2"/>
          </p:nvPr>
        </p:nvSpPr>
        <p:spPr bwMode="auto">
          <a:xfrm>
            <a:off x="822325" y="742950"/>
            <a:ext cx="5160963" cy="3727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7840" y="4715788"/>
            <a:ext cx="4981999" cy="4468256"/>
          </a:xfrm>
          <a:prstGeom prst="rect">
            <a:avLst/>
          </a:prstGeom>
          <a:noFill/>
          <a:ln w="9525">
            <a:noFill/>
            <a:miter lim="800000"/>
            <a:headEnd/>
            <a:tailEnd/>
          </a:ln>
          <a:effectLst/>
        </p:spPr>
        <p:txBody>
          <a:bodyPr vert="horz" wrap="square" lIns="93139" tIns="46568" rIns="93139" bIns="4656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429992"/>
            <a:ext cx="2945712" cy="496649"/>
          </a:xfrm>
          <a:prstGeom prst="rect">
            <a:avLst/>
          </a:prstGeom>
          <a:noFill/>
          <a:ln w="9525">
            <a:noFill/>
            <a:miter lim="800000"/>
            <a:headEnd/>
            <a:tailEnd/>
          </a:ln>
          <a:effectLst/>
        </p:spPr>
        <p:txBody>
          <a:bodyPr vert="horz" wrap="square" lIns="93139" tIns="46568" rIns="93139" bIns="46568" numCol="1" anchor="b" anchorCtr="0" compatLnSpc="1">
            <a:prstTxWarp prst="textNoShape">
              <a:avLst/>
            </a:prstTxWarp>
          </a:bodyPr>
          <a:lstStyle>
            <a:lvl1pPr defTabSz="929717">
              <a:defRPr sz="1200">
                <a:latin typeface="Times New Roman" pitchFamily="18" charset="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51963" y="9429992"/>
            <a:ext cx="2945712" cy="496649"/>
          </a:xfrm>
          <a:prstGeom prst="rect">
            <a:avLst/>
          </a:prstGeom>
          <a:noFill/>
          <a:ln w="9525">
            <a:noFill/>
            <a:miter lim="800000"/>
            <a:headEnd/>
            <a:tailEnd/>
          </a:ln>
          <a:effectLst/>
        </p:spPr>
        <p:txBody>
          <a:bodyPr vert="horz" wrap="square" lIns="93139" tIns="46568" rIns="93139" bIns="46568" numCol="1" anchor="b" anchorCtr="0" compatLnSpc="1">
            <a:prstTxWarp prst="textNoShape">
              <a:avLst/>
            </a:prstTxWarp>
          </a:bodyPr>
          <a:lstStyle>
            <a:lvl1pPr algn="r" defTabSz="929717">
              <a:defRPr sz="1200">
                <a:latin typeface="Times New Roman" pitchFamily="18" charset="0"/>
                <a:ea typeface="ＭＳ Ｐゴシック" pitchFamily="50" charset="-128"/>
              </a:defRPr>
            </a:lvl1pPr>
          </a:lstStyle>
          <a:p>
            <a:pPr>
              <a:defRPr/>
            </a:pPr>
            <a:fld id="{CF3FA6F4-F467-4A5B-877D-077EFE442BCF}" type="slidenum">
              <a:rPr lang="en-US" altLang="ja-JP"/>
              <a:pPr>
                <a:defRPr/>
              </a:pPr>
              <a:t>‹#›</a:t>
            </a:fld>
            <a:endParaRPr lang="en-US" altLang="ja-JP"/>
          </a:p>
        </p:txBody>
      </p:sp>
    </p:spTree>
    <p:extLst>
      <p:ext uri="{BB962C8B-B14F-4D97-AF65-F5344CB8AC3E}">
        <p14:creationId xmlns:p14="http://schemas.microsoft.com/office/powerpoint/2010/main" val="2146130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6251"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2491"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68729"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4973"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1219" algn="l" defTabSz="912491" rtl="0" eaLnBrk="1" latinLnBrk="0" hangingPunct="1">
      <a:defRPr kumimoji="1" sz="1200" kern="1200">
        <a:solidFill>
          <a:schemeClr val="tx1"/>
        </a:solidFill>
        <a:latin typeface="+mn-lt"/>
        <a:ea typeface="+mn-ea"/>
        <a:cs typeface="+mn-cs"/>
      </a:defRPr>
    </a:lvl6pPr>
    <a:lvl7pPr marL="2737460" algn="l" defTabSz="912491" rtl="0" eaLnBrk="1" latinLnBrk="0" hangingPunct="1">
      <a:defRPr kumimoji="1" sz="1200" kern="1200">
        <a:solidFill>
          <a:schemeClr val="tx1"/>
        </a:solidFill>
        <a:latin typeface="+mn-lt"/>
        <a:ea typeface="+mn-ea"/>
        <a:cs typeface="+mn-cs"/>
      </a:defRPr>
    </a:lvl7pPr>
    <a:lvl8pPr marL="3193703" algn="l" defTabSz="912491" rtl="0" eaLnBrk="1" latinLnBrk="0" hangingPunct="1">
      <a:defRPr kumimoji="1" sz="1200" kern="1200">
        <a:solidFill>
          <a:schemeClr val="tx1"/>
        </a:solidFill>
        <a:latin typeface="+mn-lt"/>
        <a:ea typeface="+mn-ea"/>
        <a:cs typeface="+mn-cs"/>
      </a:defRPr>
    </a:lvl8pPr>
    <a:lvl9pPr marL="3649948" algn="l" defTabSz="91249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588AA2C-7AE9-4608-A138-A1F9BF63E88D}" type="slidenum">
              <a:rPr lang="en-US" altLang="ja-JP">
                <a:solidFill>
                  <a:prstClr val="black"/>
                </a:solidFill>
              </a:rPr>
              <a:pPr/>
              <a:t>1</a:t>
            </a:fld>
            <a:endParaRPr lang="en-US" altLang="ja-JP" dirty="0">
              <a:solidFill>
                <a:prstClr val="black"/>
              </a:solidFill>
            </a:endParaRPr>
          </a:p>
        </p:txBody>
      </p:sp>
      <p:sp>
        <p:nvSpPr>
          <p:cNvPr id="22531" name="Rectangle 2"/>
          <p:cNvSpPr>
            <a:spLocks noGrp="1" noRot="1" noChangeAspect="1" noChangeArrowheads="1" noTextEdit="1"/>
          </p:cNvSpPr>
          <p:nvPr>
            <p:ph type="sldImg"/>
          </p:nvPr>
        </p:nvSpPr>
        <p:spPr>
          <a:xfrm>
            <a:off x="820738" y="746125"/>
            <a:ext cx="5149850" cy="3719513"/>
          </a:xfrm>
          <a:ln/>
        </p:spPr>
      </p:sp>
      <p:sp>
        <p:nvSpPr>
          <p:cNvPr id="22532" name="Rectangle 3"/>
          <p:cNvSpPr>
            <a:spLocks noGrp="1" noChangeArrowheads="1"/>
          </p:cNvSpPr>
          <p:nvPr>
            <p:ph type="body" idx="1"/>
          </p:nvPr>
        </p:nvSpPr>
        <p:spPr>
          <a:xfrm>
            <a:off x="679294" y="4715790"/>
            <a:ext cx="5439092" cy="4465083"/>
          </a:xfrm>
          <a:noFill/>
          <a:ln/>
        </p:spPr>
        <p:txBody>
          <a:bodyPr/>
          <a:lstStyle/>
          <a:p>
            <a:pPr marL="0" indent="0" eaLnBrk="1" hangingPunct="1">
              <a:buFontTx/>
              <a:buNone/>
            </a:pPr>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低周波揺動の場合もバイコヒーレンス解析を行いましたがさきの高周波揺動のバイコヒーレンス解析の結果ようなことは見つけられなかったです。</a:t>
            </a:r>
            <a:endParaRPr lang="ko-KR" altLang="en-US" smtClean="0">
              <a:latin typeface="Times New Roman" pitchFamily="18" charset="0"/>
            </a:endParaRPr>
          </a:p>
        </p:txBody>
      </p:sp>
      <p:sp>
        <p:nvSpPr>
          <p:cNvPr id="3891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835" indent="-285706" eaLnBrk="0" hangingPunct="0">
              <a:defRPr kumimoji="1" sz="2800">
                <a:solidFill>
                  <a:schemeClr val="tx1"/>
                </a:solidFill>
                <a:latin typeface="Times New Roman" pitchFamily="18" charset="0"/>
                <a:ea typeface="ＭＳ Ｐゴシック" pitchFamily="34" charset="-128"/>
              </a:defRPr>
            </a:lvl2pPr>
            <a:lvl3pPr marL="1142824" indent="-228564" eaLnBrk="0" hangingPunct="0">
              <a:defRPr kumimoji="1" sz="2800">
                <a:solidFill>
                  <a:schemeClr val="tx1"/>
                </a:solidFill>
                <a:latin typeface="Times New Roman" pitchFamily="18" charset="0"/>
                <a:ea typeface="ＭＳ Ｐゴシック" pitchFamily="34" charset="-128"/>
              </a:defRPr>
            </a:lvl3pPr>
            <a:lvl4pPr marL="1599954" indent="-228564" eaLnBrk="0" hangingPunct="0">
              <a:defRPr kumimoji="1" sz="2800">
                <a:solidFill>
                  <a:schemeClr val="tx1"/>
                </a:solidFill>
                <a:latin typeface="Times New Roman" pitchFamily="18" charset="0"/>
                <a:ea typeface="ＭＳ Ｐゴシック" pitchFamily="34" charset="-128"/>
              </a:defRPr>
            </a:lvl4pPr>
            <a:lvl5pPr marL="2057083" indent="-228564" eaLnBrk="0" hangingPunct="0">
              <a:defRPr kumimoji="1" sz="2800">
                <a:solidFill>
                  <a:schemeClr val="tx1"/>
                </a:solidFill>
                <a:latin typeface="Times New Roman" pitchFamily="18" charset="0"/>
                <a:ea typeface="ＭＳ Ｐゴシック" pitchFamily="34" charset="-128"/>
              </a:defRPr>
            </a:lvl5pPr>
            <a:lvl6pPr marL="251421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34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847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560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CE1385FD-495D-4894-BEA5-EFB27C8BAB20}" type="slidenum">
              <a:rPr lang="en-US" altLang="ja-JP" sz="1200">
                <a:solidFill>
                  <a:srgbClr val="000000"/>
                </a:solidFill>
              </a:rPr>
              <a:pPr eaLnBrk="1" hangingPunct="1"/>
              <a:t>12</a:t>
            </a:fld>
            <a:endParaRPr lang="en-US" altLang="ja-JP"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低周波揺動の場合もバイコヒーレンス解析を行いましたがさきの高周波揺動のバイコヒーレンス解析の結果ようなことは見つけられなかったです。</a:t>
            </a:r>
            <a:endParaRPr lang="ko-KR" altLang="en-US" smtClean="0">
              <a:latin typeface="Times New Roman" pitchFamily="18" charset="0"/>
            </a:endParaRPr>
          </a:p>
        </p:txBody>
      </p:sp>
      <p:sp>
        <p:nvSpPr>
          <p:cNvPr id="3891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835" indent="-285706" eaLnBrk="0" hangingPunct="0">
              <a:defRPr kumimoji="1" sz="2800">
                <a:solidFill>
                  <a:schemeClr val="tx1"/>
                </a:solidFill>
                <a:latin typeface="Times New Roman" pitchFamily="18" charset="0"/>
                <a:ea typeface="ＭＳ Ｐゴシック" pitchFamily="34" charset="-128"/>
              </a:defRPr>
            </a:lvl2pPr>
            <a:lvl3pPr marL="1142824" indent="-228564" eaLnBrk="0" hangingPunct="0">
              <a:defRPr kumimoji="1" sz="2800">
                <a:solidFill>
                  <a:schemeClr val="tx1"/>
                </a:solidFill>
                <a:latin typeface="Times New Roman" pitchFamily="18" charset="0"/>
                <a:ea typeface="ＭＳ Ｐゴシック" pitchFamily="34" charset="-128"/>
              </a:defRPr>
            </a:lvl3pPr>
            <a:lvl4pPr marL="1599954" indent="-228564" eaLnBrk="0" hangingPunct="0">
              <a:defRPr kumimoji="1" sz="2800">
                <a:solidFill>
                  <a:schemeClr val="tx1"/>
                </a:solidFill>
                <a:latin typeface="Times New Roman" pitchFamily="18" charset="0"/>
                <a:ea typeface="ＭＳ Ｐゴシック" pitchFamily="34" charset="-128"/>
              </a:defRPr>
            </a:lvl4pPr>
            <a:lvl5pPr marL="2057083" indent="-228564" eaLnBrk="0" hangingPunct="0">
              <a:defRPr kumimoji="1" sz="2800">
                <a:solidFill>
                  <a:schemeClr val="tx1"/>
                </a:solidFill>
                <a:latin typeface="Times New Roman" pitchFamily="18" charset="0"/>
                <a:ea typeface="ＭＳ Ｐゴシック" pitchFamily="34" charset="-128"/>
              </a:defRPr>
            </a:lvl5pPr>
            <a:lvl6pPr marL="251421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34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847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560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CE1385FD-495D-4894-BEA5-EFB27C8BAB20}" type="slidenum">
              <a:rPr lang="en-US" altLang="ja-JP" sz="1200">
                <a:solidFill>
                  <a:srgbClr val="000000"/>
                </a:solidFill>
              </a:rPr>
              <a:pPr eaLnBrk="1" hangingPunct="1"/>
              <a:t>13</a:t>
            </a:fld>
            <a:endParaRPr lang="en-US" altLang="ja-JP"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低周波揺動の場合もバイコヒーレンス解析を行いましたがさきの高周波揺動のバイコヒーレンス解析の結果ようなことは見つけられなかったです。</a:t>
            </a:r>
            <a:endParaRPr lang="ko-KR" altLang="en-US" smtClean="0">
              <a:latin typeface="Times New Roman" pitchFamily="18" charset="0"/>
            </a:endParaRPr>
          </a:p>
        </p:txBody>
      </p:sp>
      <p:sp>
        <p:nvSpPr>
          <p:cNvPr id="3584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C5D1690B-B0BA-41D1-ADA1-1F0D5F302F4A}" type="slidenum">
              <a:rPr lang="en-US" altLang="ja-JP" sz="1200" smtClean="0">
                <a:solidFill>
                  <a:srgbClr val="000000"/>
                </a:solidFill>
              </a:rPr>
              <a:pPr eaLnBrk="1" hangingPunct="1"/>
              <a:t>14</a:t>
            </a:fld>
            <a:endParaRPr lang="en-US" altLang="ja-JP" sz="120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슬라이드 이미지 개체 틀 1"/>
          <p:cNvSpPr>
            <a:spLocks noGrp="1" noRot="1" noChangeAspect="1" noTextEdit="1"/>
          </p:cNvSpPr>
          <p:nvPr>
            <p:ph type="sldImg"/>
          </p:nvPr>
        </p:nvSpPr>
        <p:spPr>
          <a:ln/>
        </p:spPr>
      </p:sp>
      <p:sp>
        <p:nvSpPr>
          <p:cNvPr id="3686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latin typeface="Times New Roman" pitchFamily="18" charset="0"/>
            </a:endParaRPr>
          </a:p>
        </p:txBody>
      </p:sp>
      <p:sp>
        <p:nvSpPr>
          <p:cNvPr id="3686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CBE86B57-969F-485C-B505-35CD6A7CC72F}" type="slidenum">
              <a:rPr lang="en-US" altLang="ja-JP" sz="1200" smtClean="0"/>
              <a:pPr eaLnBrk="1" hangingPunct="1"/>
              <a:t>15</a:t>
            </a:fld>
            <a:endParaRPr lang="en-US" altLang="ja-JP"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슬라이드 이미지 개체 틀 1"/>
          <p:cNvSpPr>
            <a:spLocks noGrp="1" noRot="1" noChangeAspect="1" noTextEdit="1"/>
          </p:cNvSpPr>
          <p:nvPr>
            <p:ph type="sldImg"/>
          </p:nvPr>
        </p:nvSpPr>
        <p:spPr>
          <a:ln/>
        </p:spPr>
      </p:sp>
      <p:sp>
        <p:nvSpPr>
          <p:cNvPr id="4301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次は，</a:t>
            </a:r>
            <a:r>
              <a:rPr lang="en-US" altLang="ja-JP" smtClean="0">
                <a:latin typeface="Times New Roman" pitchFamily="18" charset="0"/>
              </a:rPr>
              <a:t>ETG</a:t>
            </a:r>
            <a:r>
              <a:rPr lang="ja-JP" altLang="en-US" smtClean="0">
                <a:latin typeface="Times New Roman" pitchFamily="18" charset="0"/>
              </a:rPr>
              <a:t>モードの波長の測定に移ります。</a:t>
            </a:r>
            <a:endParaRPr lang="ko-KR" altLang="en-US" smtClean="0">
              <a:latin typeface="Times New Roman" pitchFamily="18" charset="0"/>
            </a:endParaRPr>
          </a:p>
        </p:txBody>
      </p:sp>
      <p:sp>
        <p:nvSpPr>
          <p:cNvPr id="43012" name="슬라이드 번호 개체 틀 3"/>
          <p:cNvSpPr txBox="1">
            <a:spLocks noGrp="1"/>
          </p:cNvSpPr>
          <p:nvPr/>
        </p:nvSpPr>
        <p:spPr bwMode="auto">
          <a:xfrm>
            <a:off x="3849689"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9" tIns="46040" rIns="92079" bIns="46040" anchor="b"/>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r" eaLnBrk="1" hangingPunct="1"/>
            <a:fld id="{7473E987-4702-493C-ADCA-75765598EADA}" type="slidenum">
              <a:rPr lang="en-US" altLang="ja-JP" sz="1200"/>
              <a:pPr algn="r" eaLnBrk="1" hangingPunct="1"/>
              <a:t>16</a:t>
            </a:fld>
            <a:endParaRPr lang="en-US" altLang="ja-JP"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이미지 개체 틀 1"/>
          <p:cNvSpPr>
            <a:spLocks noGrp="1" noRot="1" noChangeAspect="1" noTextEdit="1"/>
          </p:cNvSpPr>
          <p:nvPr>
            <p:ph type="sldImg"/>
          </p:nvPr>
        </p:nvSpPr>
        <p:spPr>
          <a:ln/>
        </p:spPr>
      </p:sp>
      <p:sp>
        <p:nvSpPr>
          <p:cNvPr id="4403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その高周波揺動と低周波揺動を詳細</a:t>
            </a:r>
            <a:r>
              <a:rPr lang="en-US" altLang="ja-JP" smtClean="0">
                <a:latin typeface="Times New Roman" pitchFamily="18" charset="0"/>
              </a:rPr>
              <a:t>(</a:t>
            </a:r>
            <a:r>
              <a:rPr lang="ja-JP" altLang="en-US" smtClean="0">
                <a:latin typeface="Times New Roman" pitchFamily="18" charset="0"/>
              </a:rPr>
              <a:t>しょうさい</a:t>
            </a:r>
            <a:r>
              <a:rPr lang="en-US" altLang="ja-JP" smtClean="0">
                <a:latin typeface="Times New Roman" pitchFamily="18" charset="0"/>
              </a:rPr>
              <a:t>)</a:t>
            </a:r>
            <a:r>
              <a:rPr lang="ja-JP" altLang="en-US" smtClean="0">
                <a:latin typeface="Times New Roman" pitchFamily="18" charset="0"/>
              </a:rPr>
              <a:t>に調べるため実験領域の空間電位勾配を変化</a:t>
            </a:r>
            <a:r>
              <a:rPr lang="en-US" altLang="ja-JP" smtClean="0">
                <a:latin typeface="Times New Roman" pitchFamily="18" charset="0"/>
              </a:rPr>
              <a:t>(</a:t>
            </a:r>
            <a:r>
              <a:rPr lang="ja-JP" altLang="en-US" smtClean="0">
                <a:latin typeface="Times New Roman" pitchFamily="18" charset="0"/>
              </a:rPr>
              <a:t>へんか</a:t>
            </a:r>
            <a:r>
              <a:rPr lang="en-US" altLang="ja-JP" smtClean="0">
                <a:latin typeface="Times New Roman" pitchFamily="18" charset="0"/>
              </a:rPr>
              <a:t>)</a:t>
            </a:r>
            <a:r>
              <a:rPr lang="ja-JP" altLang="en-US" smtClean="0">
                <a:latin typeface="Times New Roman" pitchFamily="18" charset="0"/>
              </a:rPr>
              <a:t>しながら二つの揺動を観測しました。</a:t>
            </a:r>
            <a:endParaRPr lang="en-US" altLang="ja-JP" smtClean="0">
              <a:latin typeface="Times New Roman" pitchFamily="18" charset="0"/>
            </a:endParaRPr>
          </a:p>
          <a:p>
            <a:r>
              <a:rPr lang="ja-JP" altLang="en-US" smtClean="0">
                <a:latin typeface="Times New Roman" pitchFamily="18" charset="0"/>
              </a:rPr>
              <a:t>その色は空間電位勾配が</a:t>
            </a:r>
            <a:r>
              <a:rPr lang="en-US" altLang="ja-JP" smtClean="0">
                <a:latin typeface="Times New Roman" pitchFamily="18" charset="0"/>
              </a:rPr>
              <a:t>0</a:t>
            </a:r>
            <a:r>
              <a:rPr lang="ja-JP" altLang="en-US" smtClean="0">
                <a:latin typeface="Times New Roman" pitchFamily="18" charset="0"/>
              </a:rPr>
              <a:t>のときを示して</a:t>
            </a:r>
            <a:r>
              <a:rPr lang="en-US" altLang="ja-JP" smtClean="0">
                <a:latin typeface="Times New Roman" pitchFamily="18" charset="0"/>
              </a:rPr>
              <a:t>,</a:t>
            </a:r>
            <a:r>
              <a:rPr lang="ja-JP" altLang="en-US" smtClean="0">
                <a:latin typeface="Times New Roman" pitchFamily="18" charset="0"/>
              </a:rPr>
              <a:t>高周波揺動は空間電位勾配がない時揺動強度がほぼ最大</a:t>
            </a:r>
            <a:r>
              <a:rPr lang="en-US" altLang="ja-JP" smtClean="0">
                <a:latin typeface="Times New Roman" pitchFamily="18" charset="0"/>
              </a:rPr>
              <a:t>(</a:t>
            </a:r>
            <a:r>
              <a:rPr lang="ja-JP" altLang="en-US" smtClean="0">
                <a:latin typeface="Times New Roman" pitchFamily="18" charset="0"/>
              </a:rPr>
              <a:t>さいだい</a:t>
            </a:r>
            <a:r>
              <a:rPr lang="en-US" altLang="ja-JP" smtClean="0">
                <a:latin typeface="Times New Roman" pitchFamily="18" charset="0"/>
              </a:rPr>
              <a:t>)</a:t>
            </a:r>
            <a:r>
              <a:rPr lang="ja-JP" altLang="en-US" smtClean="0">
                <a:latin typeface="Times New Roman" pitchFamily="18" charset="0"/>
              </a:rPr>
              <a:t>に成って</a:t>
            </a:r>
            <a:r>
              <a:rPr lang="en-US" altLang="ja-JP" smtClean="0">
                <a:latin typeface="Times New Roman" pitchFamily="18" charset="0"/>
              </a:rPr>
              <a:t>,</a:t>
            </a:r>
            <a:r>
              <a:rPr lang="ja-JP" altLang="en-US" smtClean="0">
                <a:latin typeface="Times New Roman" pitchFamily="18" charset="0"/>
              </a:rPr>
              <a:t>空間電位勾配があると抑制されることが観測されました。それで高周波揺動つまり</a:t>
            </a:r>
            <a:r>
              <a:rPr lang="en-US" altLang="ja-JP" smtClean="0">
                <a:latin typeface="Times New Roman" pitchFamily="18" charset="0"/>
              </a:rPr>
              <a:t>ETG</a:t>
            </a:r>
            <a:r>
              <a:rPr lang="ja-JP" altLang="en-US" smtClean="0">
                <a:latin typeface="Times New Roman" pitchFamily="18" charset="0"/>
              </a:rPr>
              <a:t>モードは</a:t>
            </a:r>
            <a:r>
              <a:rPr lang="en-US" altLang="ja-JP" smtClean="0">
                <a:latin typeface="Times New Roman" pitchFamily="18" charset="0"/>
              </a:rPr>
              <a:t>EXB</a:t>
            </a:r>
            <a:r>
              <a:rPr lang="ja-JP" altLang="en-US" smtClean="0">
                <a:latin typeface="Times New Roman" pitchFamily="18" charset="0"/>
              </a:rPr>
              <a:t>シアで抑制されることが実験で分かりました。一方</a:t>
            </a:r>
            <a:r>
              <a:rPr lang="en-US" altLang="ja-JP" smtClean="0">
                <a:latin typeface="Times New Roman" pitchFamily="18" charset="0"/>
              </a:rPr>
              <a:t>(</a:t>
            </a:r>
            <a:r>
              <a:rPr lang="ja-JP" altLang="en-US" smtClean="0">
                <a:latin typeface="Times New Roman" pitchFamily="18" charset="0"/>
              </a:rPr>
              <a:t>いっぽう</a:t>
            </a:r>
            <a:r>
              <a:rPr lang="en-US" altLang="ja-JP" smtClean="0">
                <a:latin typeface="Times New Roman" pitchFamily="18" charset="0"/>
              </a:rPr>
              <a:t>)</a:t>
            </a:r>
            <a:r>
              <a:rPr lang="ja-JP" altLang="en-US" smtClean="0">
                <a:latin typeface="Times New Roman" pitchFamily="18" charset="0"/>
              </a:rPr>
              <a:t>低周波揺動は空間電位勾配がない時揺動強度が最小</a:t>
            </a:r>
            <a:r>
              <a:rPr lang="en-US" altLang="ja-JP" smtClean="0">
                <a:latin typeface="Times New Roman" pitchFamily="18" charset="0"/>
              </a:rPr>
              <a:t>(</a:t>
            </a:r>
            <a:r>
              <a:rPr lang="ja-JP" altLang="en-US" smtClean="0">
                <a:latin typeface="Times New Roman" pitchFamily="18" charset="0"/>
              </a:rPr>
              <a:t>さいしょう</a:t>
            </a:r>
            <a:r>
              <a:rPr lang="en-US" altLang="ja-JP" smtClean="0">
                <a:latin typeface="Times New Roman" pitchFamily="18" charset="0"/>
              </a:rPr>
              <a:t>)</a:t>
            </a:r>
            <a:r>
              <a:rPr lang="ja-JP" altLang="en-US" smtClean="0">
                <a:latin typeface="Times New Roman" pitchFamily="18" charset="0"/>
              </a:rPr>
              <a:t>になって空間電位勾配があると成長</a:t>
            </a:r>
            <a:r>
              <a:rPr lang="en-US" altLang="ja-JP" smtClean="0">
                <a:latin typeface="Times New Roman" pitchFamily="18" charset="0"/>
              </a:rPr>
              <a:t>(</a:t>
            </a:r>
            <a:r>
              <a:rPr lang="ja-JP" altLang="en-US" smtClean="0">
                <a:latin typeface="Times New Roman" pitchFamily="18" charset="0"/>
              </a:rPr>
              <a:t>せいちょう</a:t>
            </a:r>
            <a:r>
              <a:rPr lang="en-US" altLang="ja-JP" smtClean="0">
                <a:latin typeface="Times New Roman" pitchFamily="18" charset="0"/>
              </a:rPr>
              <a:t>)</a:t>
            </a:r>
            <a:r>
              <a:rPr lang="ja-JP" altLang="en-US" smtClean="0">
                <a:latin typeface="Times New Roman" pitchFamily="18" charset="0"/>
              </a:rPr>
              <a:t>していくのでその低周波揺動は</a:t>
            </a:r>
            <a:r>
              <a:rPr lang="en-US" altLang="ja-JP" smtClean="0">
                <a:latin typeface="Times New Roman" pitchFamily="18" charset="0"/>
              </a:rPr>
              <a:t>EXB</a:t>
            </a:r>
            <a:r>
              <a:rPr lang="ja-JP" altLang="en-US" smtClean="0">
                <a:latin typeface="Times New Roman" pitchFamily="18" charset="0"/>
              </a:rPr>
              <a:t>シアで励起されたと考えられました。話を戻って高周波揺動の抑制メカニズムについて詳細に調べって見ました。</a:t>
            </a:r>
            <a:endParaRPr lang="ko-KR" altLang="en-US" smtClean="0">
              <a:latin typeface="Times New Roman" pitchFamily="18" charset="0"/>
            </a:endParaRPr>
          </a:p>
        </p:txBody>
      </p:sp>
      <p:sp>
        <p:nvSpPr>
          <p:cNvPr id="4403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835" indent="-285706" eaLnBrk="0" hangingPunct="0">
              <a:defRPr kumimoji="1" sz="2800">
                <a:solidFill>
                  <a:schemeClr val="tx1"/>
                </a:solidFill>
                <a:latin typeface="Times New Roman" pitchFamily="18" charset="0"/>
                <a:ea typeface="ＭＳ Ｐゴシック" pitchFamily="34" charset="-128"/>
              </a:defRPr>
            </a:lvl2pPr>
            <a:lvl3pPr marL="1142824" indent="-228564" eaLnBrk="0" hangingPunct="0">
              <a:defRPr kumimoji="1" sz="2800">
                <a:solidFill>
                  <a:schemeClr val="tx1"/>
                </a:solidFill>
                <a:latin typeface="Times New Roman" pitchFamily="18" charset="0"/>
                <a:ea typeface="ＭＳ Ｐゴシック" pitchFamily="34" charset="-128"/>
              </a:defRPr>
            </a:lvl3pPr>
            <a:lvl4pPr marL="1599954" indent="-228564" eaLnBrk="0" hangingPunct="0">
              <a:defRPr kumimoji="1" sz="2800">
                <a:solidFill>
                  <a:schemeClr val="tx1"/>
                </a:solidFill>
                <a:latin typeface="Times New Roman" pitchFamily="18" charset="0"/>
                <a:ea typeface="ＭＳ Ｐゴシック" pitchFamily="34" charset="-128"/>
              </a:defRPr>
            </a:lvl4pPr>
            <a:lvl5pPr marL="2057083" indent="-228564" eaLnBrk="0" hangingPunct="0">
              <a:defRPr kumimoji="1" sz="2800">
                <a:solidFill>
                  <a:schemeClr val="tx1"/>
                </a:solidFill>
                <a:latin typeface="Times New Roman" pitchFamily="18" charset="0"/>
                <a:ea typeface="ＭＳ Ｐゴシック" pitchFamily="34" charset="-128"/>
              </a:defRPr>
            </a:lvl5pPr>
            <a:lvl6pPr marL="251421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34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847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560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36C72186-013E-4E42-8370-98461465FB56}" type="slidenum">
              <a:rPr lang="en-US" altLang="ja-JP" sz="1200">
                <a:solidFill>
                  <a:srgbClr val="000000"/>
                </a:solidFill>
              </a:rPr>
              <a:pPr eaLnBrk="1" hangingPunct="1"/>
              <a:t>17</a:t>
            </a:fld>
            <a:endParaRPr lang="en-US" altLang="ja-JP"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슬라이드 이미지 개체 틀 1"/>
          <p:cNvSpPr>
            <a:spLocks noGrp="1" noRot="1" noChangeAspect="1" noTextEdit="1"/>
          </p:cNvSpPr>
          <p:nvPr>
            <p:ph type="sldImg"/>
          </p:nvPr>
        </p:nvSpPr>
        <p:spPr>
          <a:ln/>
        </p:spPr>
      </p:sp>
      <p:sp>
        <p:nvSpPr>
          <p:cNvPr id="4505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その高周波揺動と低周波揺動を詳細</a:t>
            </a:r>
            <a:r>
              <a:rPr lang="en-US" altLang="ja-JP" smtClean="0">
                <a:latin typeface="Times New Roman" pitchFamily="18" charset="0"/>
              </a:rPr>
              <a:t>(</a:t>
            </a:r>
            <a:r>
              <a:rPr lang="ja-JP" altLang="en-US" smtClean="0">
                <a:latin typeface="Times New Roman" pitchFamily="18" charset="0"/>
              </a:rPr>
              <a:t>しょうさい</a:t>
            </a:r>
            <a:r>
              <a:rPr lang="en-US" altLang="ja-JP" smtClean="0">
                <a:latin typeface="Times New Roman" pitchFamily="18" charset="0"/>
              </a:rPr>
              <a:t>)</a:t>
            </a:r>
            <a:r>
              <a:rPr lang="ja-JP" altLang="en-US" smtClean="0">
                <a:latin typeface="Times New Roman" pitchFamily="18" charset="0"/>
              </a:rPr>
              <a:t>に調べるため実験領域の空間電位勾配を変化</a:t>
            </a:r>
            <a:r>
              <a:rPr lang="en-US" altLang="ja-JP" smtClean="0">
                <a:latin typeface="Times New Roman" pitchFamily="18" charset="0"/>
              </a:rPr>
              <a:t>(</a:t>
            </a:r>
            <a:r>
              <a:rPr lang="ja-JP" altLang="en-US" smtClean="0">
                <a:latin typeface="Times New Roman" pitchFamily="18" charset="0"/>
              </a:rPr>
              <a:t>へんか</a:t>
            </a:r>
            <a:r>
              <a:rPr lang="en-US" altLang="ja-JP" smtClean="0">
                <a:latin typeface="Times New Roman" pitchFamily="18" charset="0"/>
              </a:rPr>
              <a:t>)</a:t>
            </a:r>
            <a:r>
              <a:rPr lang="ja-JP" altLang="en-US" smtClean="0">
                <a:latin typeface="Times New Roman" pitchFamily="18" charset="0"/>
              </a:rPr>
              <a:t>しながら二つの揺動を観測しました。</a:t>
            </a:r>
            <a:endParaRPr lang="en-US" altLang="ja-JP" smtClean="0">
              <a:latin typeface="Times New Roman" pitchFamily="18" charset="0"/>
            </a:endParaRPr>
          </a:p>
          <a:p>
            <a:r>
              <a:rPr lang="ja-JP" altLang="en-US" smtClean="0">
                <a:latin typeface="Times New Roman" pitchFamily="18" charset="0"/>
              </a:rPr>
              <a:t>その色は空間電位勾配が</a:t>
            </a:r>
            <a:r>
              <a:rPr lang="en-US" altLang="ja-JP" smtClean="0">
                <a:latin typeface="Times New Roman" pitchFamily="18" charset="0"/>
              </a:rPr>
              <a:t>0</a:t>
            </a:r>
            <a:r>
              <a:rPr lang="ja-JP" altLang="en-US" smtClean="0">
                <a:latin typeface="Times New Roman" pitchFamily="18" charset="0"/>
              </a:rPr>
              <a:t>のときを示して</a:t>
            </a:r>
            <a:r>
              <a:rPr lang="en-US" altLang="ja-JP" smtClean="0">
                <a:latin typeface="Times New Roman" pitchFamily="18" charset="0"/>
              </a:rPr>
              <a:t>,</a:t>
            </a:r>
            <a:r>
              <a:rPr lang="ja-JP" altLang="en-US" smtClean="0">
                <a:latin typeface="Times New Roman" pitchFamily="18" charset="0"/>
              </a:rPr>
              <a:t>高周波揺動は空間電位勾配がない時揺動強度がほぼ最大</a:t>
            </a:r>
            <a:r>
              <a:rPr lang="en-US" altLang="ja-JP" smtClean="0">
                <a:latin typeface="Times New Roman" pitchFamily="18" charset="0"/>
              </a:rPr>
              <a:t>(</a:t>
            </a:r>
            <a:r>
              <a:rPr lang="ja-JP" altLang="en-US" smtClean="0">
                <a:latin typeface="Times New Roman" pitchFamily="18" charset="0"/>
              </a:rPr>
              <a:t>さいだい</a:t>
            </a:r>
            <a:r>
              <a:rPr lang="en-US" altLang="ja-JP" smtClean="0">
                <a:latin typeface="Times New Roman" pitchFamily="18" charset="0"/>
              </a:rPr>
              <a:t>)</a:t>
            </a:r>
            <a:r>
              <a:rPr lang="ja-JP" altLang="en-US" smtClean="0">
                <a:latin typeface="Times New Roman" pitchFamily="18" charset="0"/>
              </a:rPr>
              <a:t>に成って</a:t>
            </a:r>
            <a:r>
              <a:rPr lang="en-US" altLang="ja-JP" smtClean="0">
                <a:latin typeface="Times New Roman" pitchFamily="18" charset="0"/>
              </a:rPr>
              <a:t>,</a:t>
            </a:r>
            <a:r>
              <a:rPr lang="ja-JP" altLang="en-US" smtClean="0">
                <a:latin typeface="Times New Roman" pitchFamily="18" charset="0"/>
              </a:rPr>
              <a:t>空間電位勾配があると抑制されることが観測されました。それで高周波揺動つまり</a:t>
            </a:r>
            <a:r>
              <a:rPr lang="en-US" altLang="ja-JP" smtClean="0">
                <a:latin typeface="Times New Roman" pitchFamily="18" charset="0"/>
              </a:rPr>
              <a:t>ETG</a:t>
            </a:r>
            <a:r>
              <a:rPr lang="ja-JP" altLang="en-US" smtClean="0">
                <a:latin typeface="Times New Roman" pitchFamily="18" charset="0"/>
              </a:rPr>
              <a:t>モードは</a:t>
            </a:r>
            <a:r>
              <a:rPr lang="en-US" altLang="ja-JP" smtClean="0">
                <a:latin typeface="Times New Roman" pitchFamily="18" charset="0"/>
              </a:rPr>
              <a:t>EXB</a:t>
            </a:r>
            <a:r>
              <a:rPr lang="ja-JP" altLang="en-US" smtClean="0">
                <a:latin typeface="Times New Roman" pitchFamily="18" charset="0"/>
              </a:rPr>
              <a:t>シアで抑制されることが実験で分かりました。一方</a:t>
            </a:r>
            <a:r>
              <a:rPr lang="en-US" altLang="ja-JP" smtClean="0">
                <a:latin typeface="Times New Roman" pitchFamily="18" charset="0"/>
              </a:rPr>
              <a:t>(</a:t>
            </a:r>
            <a:r>
              <a:rPr lang="ja-JP" altLang="en-US" smtClean="0">
                <a:latin typeface="Times New Roman" pitchFamily="18" charset="0"/>
              </a:rPr>
              <a:t>いっぽう</a:t>
            </a:r>
            <a:r>
              <a:rPr lang="en-US" altLang="ja-JP" smtClean="0">
                <a:latin typeface="Times New Roman" pitchFamily="18" charset="0"/>
              </a:rPr>
              <a:t>)</a:t>
            </a:r>
            <a:r>
              <a:rPr lang="ja-JP" altLang="en-US" smtClean="0">
                <a:latin typeface="Times New Roman" pitchFamily="18" charset="0"/>
              </a:rPr>
              <a:t>低周波揺動は空間電位勾配がない時揺動強度が最小</a:t>
            </a:r>
            <a:r>
              <a:rPr lang="en-US" altLang="ja-JP" smtClean="0">
                <a:latin typeface="Times New Roman" pitchFamily="18" charset="0"/>
              </a:rPr>
              <a:t>(</a:t>
            </a:r>
            <a:r>
              <a:rPr lang="ja-JP" altLang="en-US" smtClean="0">
                <a:latin typeface="Times New Roman" pitchFamily="18" charset="0"/>
              </a:rPr>
              <a:t>さいしょう</a:t>
            </a:r>
            <a:r>
              <a:rPr lang="en-US" altLang="ja-JP" smtClean="0">
                <a:latin typeface="Times New Roman" pitchFamily="18" charset="0"/>
              </a:rPr>
              <a:t>)</a:t>
            </a:r>
            <a:r>
              <a:rPr lang="ja-JP" altLang="en-US" smtClean="0">
                <a:latin typeface="Times New Roman" pitchFamily="18" charset="0"/>
              </a:rPr>
              <a:t>になって空間電位勾配があると成長</a:t>
            </a:r>
            <a:r>
              <a:rPr lang="en-US" altLang="ja-JP" smtClean="0">
                <a:latin typeface="Times New Roman" pitchFamily="18" charset="0"/>
              </a:rPr>
              <a:t>(</a:t>
            </a:r>
            <a:r>
              <a:rPr lang="ja-JP" altLang="en-US" smtClean="0">
                <a:latin typeface="Times New Roman" pitchFamily="18" charset="0"/>
              </a:rPr>
              <a:t>せいちょう</a:t>
            </a:r>
            <a:r>
              <a:rPr lang="en-US" altLang="ja-JP" smtClean="0">
                <a:latin typeface="Times New Roman" pitchFamily="18" charset="0"/>
              </a:rPr>
              <a:t>)</a:t>
            </a:r>
            <a:r>
              <a:rPr lang="ja-JP" altLang="en-US" smtClean="0">
                <a:latin typeface="Times New Roman" pitchFamily="18" charset="0"/>
              </a:rPr>
              <a:t>していくのでその低周波揺動は</a:t>
            </a:r>
            <a:r>
              <a:rPr lang="en-US" altLang="ja-JP" smtClean="0">
                <a:latin typeface="Times New Roman" pitchFamily="18" charset="0"/>
              </a:rPr>
              <a:t>EXB</a:t>
            </a:r>
            <a:r>
              <a:rPr lang="ja-JP" altLang="en-US" smtClean="0">
                <a:latin typeface="Times New Roman" pitchFamily="18" charset="0"/>
              </a:rPr>
              <a:t>シアで励起されたと考えられました。さらに高周波揺動すなわち</a:t>
            </a:r>
            <a:r>
              <a:rPr lang="en-US" altLang="ja-JP" smtClean="0">
                <a:latin typeface="Times New Roman" pitchFamily="18" charset="0"/>
              </a:rPr>
              <a:t>ETG</a:t>
            </a:r>
            <a:r>
              <a:rPr lang="ja-JP" altLang="en-US" smtClean="0">
                <a:latin typeface="Times New Roman" pitchFamily="18" charset="0"/>
              </a:rPr>
              <a:t>モードと低周波揺動の相関</a:t>
            </a:r>
            <a:r>
              <a:rPr lang="en-US" altLang="ja-JP" smtClean="0">
                <a:latin typeface="Times New Roman" pitchFamily="18" charset="0"/>
              </a:rPr>
              <a:t>(</a:t>
            </a:r>
            <a:r>
              <a:rPr lang="ja-JP" altLang="en-US" smtClean="0">
                <a:latin typeface="Times New Roman" pitchFamily="18" charset="0"/>
              </a:rPr>
              <a:t>そうかん</a:t>
            </a:r>
            <a:r>
              <a:rPr lang="en-US" altLang="ja-JP" smtClean="0">
                <a:latin typeface="Times New Roman" pitchFamily="18" charset="0"/>
              </a:rPr>
              <a:t>)</a:t>
            </a:r>
            <a:r>
              <a:rPr lang="ja-JP" altLang="en-US" smtClean="0">
                <a:latin typeface="Times New Roman" pitchFamily="18" charset="0"/>
              </a:rPr>
              <a:t>関係を調べるため</a:t>
            </a:r>
            <a:r>
              <a:rPr lang="en-US" altLang="ja-JP" smtClean="0">
                <a:latin typeface="Times New Roman" pitchFamily="18" charset="0"/>
              </a:rPr>
              <a:t>ETG</a:t>
            </a:r>
            <a:r>
              <a:rPr lang="ja-JP" altLang="en-US" smtClean="0">
                <a:latin typeface="Times New Roman" pitchFamily="18" charset="0"/>
              </a:rPr>
              <a:t>モードが強い時と弱い時を区別</a:t>
            </a:r>
            <a:r>
              <a:rPr lang="en-US" altLang="ja-JP" smtClean="0">
                <a:latin typeface="Times New Roman" pitchFamily="18" charset="0"/>
              </a:rPr>
              <a:t>(</a:t>
            </a:r>
            <a:r>
              <a:rPr lang="ja-JP" altLang="en-US" smtClean="0">
                <a:latin typeface="Times New Roman" pitchFamily="18" charset="0"/>
              </a:rPr>
              <a:t>くべつ</a:t>
            </a:r>
            <a:r>
              <a:rPr lang="en-US" altLang="ja-JP" smtClean="0">
                <a:latin typeface="Times New Roman" pitchFamily="18" charset="0"/>
              </a:rPr>
              <a:t>)</a:t>
            </a:r>
            <a:r>
              <a:rPr lang="ja-JP" altLang="en-US" smtClean="0">
                <a:latin typeface="Times New Roman" pitchFamily="18" charset="0"/>
              </a:rPr>
              <a:t>して実験を行いました。</a:t>
            </a:r>
            <a:endParaRPr lang="ko-KR" altLang="en-US" smtClean="0">
              <a:latin typeface="Times New Roman" pitchFamily="18" charset="0"/>
            </a:endParaRPr>
          </a:p>
        </p:txBody>
      </p:sp>
      <p:sp>
        <p:nvSpPr>
          <p:cNvPr id="45060" name="슬라이드 번호 개체 틀 3"/>
          <p:cNvSpPr txBox="1">
            <a:spLocks noGrp="1"/>
          </p:cNvSpPr>
          <p:nvPr/>
        </p:nvSpPr>
        <p:spPr bwMode="auto">
          <a:xfrm>
            <a:off x="3849689"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9" tIns="46040" rIns="92079" bIns="46040" anchor="b"/>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r" eaLnBrk="1" hangingPunct="1"/>
            <a:fld id="{CE463784-D09E-4AA8-BEC6-97CFEBDE2EA5}" type="slidenum">
              <a:rPr lang="en-US" altLang="ja-JP" sz="1200">
                <a:solidFill>
                  <a:srgbClr val="000000"/>
                </a:solidFill>
              </a:rPr>
              <a:pPr algn="r" eaLnBrk="1" hangingPunct="1"/>
              <a:t>18</a:t>
            </a:fld>
            <a:endParaRPr lang="en-US" altLang="ja-JP"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823913" y="744538"/>
            <a:ext cx="5151437" cy="3722687"/>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latin typeface="Times New Roman" pitchFamily="18" charset="0"/>
              </a:rPr>
              <a:t>Here you can see the back ground and purpose of this presentation.</a:t>
            </a:r>
          </a:p>
          <a:p>
            <a:r>
              <a:rPr lang="en-US" altLang="ko-KR" smtClean="0">
                <a:latin typeface="Times New Roman" pitchFamily="18" charset="0"/>
              </a:rPr>
              <a:t>Now the world has met the energy crisis so  the alternative energies are very necessary.</a:t>
            </a:r>
          </a:p>
          <a:p>
            <a:r>
              <a:rPr lang="en-US" altLang="ko-KR" smtClean="0">
                <a:latin typeface="Times New Roman" pitchFamily="18" charset="0"/>
              </a:rPr>
              <a:t>In the sense, the fusion energy is one of promising energy option, however anomalous heat transport is one of the major problems in the fusion field.</a:t>
            </a:r>
          </a:p>
          <a:p>
            <a:r>
              <a:rPr lang="en-US" altLang="ko-KR" smtClean="0">
                <a:latin typeface="Times New Roman" pitchFamily="18" charset="0"/>
              </a:rPr>
              <a:t>In the anomalous transport problems, the ETG is believed to drive anomalous transport influentially.</a:t>
            </a:r>
          </a:p>
          <a:p>
            <a:r>
              <a:rPr lang="en-US" altLang="ko-KR" smtClean="0">
                <a:latin typeface="Times New Roman" pitchFamily="18" charset="0"/>
              </a:rPr>
              <a:t>So the purpose of this presentation is to understand the ETG mode transport experimentally.</a:t>
            </a:r>
          </a:p>
          <a:p>
            <a:endParaRPr lang="en-US" altLang="ko-KR" smtClean="0">
              <a:latin typeface="Times New Roman" pitchFamily="18" charset="0"/>
            </a:endParaRPr>
          </a:p>
          <a:p>
            <a:endParaRPr lang="ko-KR" altLang="en-US" smtClean="0">
              <a:latin typeface="Times New Roman" pitchFamily="18" charset="0"/>
            </a:endParaRPr>
          </a:p>
        </p:txBody>
      </p:sp>
      <p:sp>
        <p:nvSpPr>
          <p:cNvPr id="24580" name="Date Placeholder 3"/>
          <p:cNvSpPr txBox="1">
            <a:spLocks noGrp="1"/>
          </p:cNvSpPr>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r" eaLnBrk="1" latinLnBrk="1" hangingPunct="1"/>
            <a:fld id="{591F27CD-1C1D-4ECF-AA40-3ADCE85D655E}" type="datetime1">
              <a:rPr kumimoji="0" lang="ko-KR" altLang="en-US" sz="1200">
                <a:solidFill>
                  <a:srgbClr val="000000"/>
                </a:solidFill>
                <a:latin typeface="Calibri" pitchFamily="34" charset="0"/>
                <a:ea typeface="맑은 고딕" pitchFamily="50" charset="-127"/>
              </a:rPr>
              <a:pPr algn="r" eaLnBrk="1" latinLnBrk="1" hangingPunct="1"/>
              <a:t>2013-03-05</a:t>
            </a:fld>
            <a:endParaRPr kumimoji="0" lang="ko-KR" altLang="en-US" sz="1200">
              <a:solidFill>
                <a:srgbClr val="000000"/>
              </a:solidFill>
              <a:latin typeface="Calibri" pitchFamily="34" charset="0"/>
              <a:ea typeface="맑은 고딕" pitchFamily="50" charset="-127"/>
            </a:endParaRPr>
          </a:p>
        </p:txBody>
      </p:sp>
      <p:sp>
        <p:nvSpPr>
          <p:cNvPr id="24581" name="Footer Placeholder 4"/>
          <p:cNvSpPr txBox="1">
            <a:spLocks noGrp="1"/>
          </p:cNvSpPr>
          <p:nvPr/>
        </p:nvSpPr>
        <p:spPr bwMode="auto">
          <a:xfrm>
            <a:off x="0"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latinLnBrk="1" hangingPunct="1"/>
            <a:endParaRPr kumimoji="0" lang="ko-KR" altLang="en-US" sz="1200">
              <a:solidFill>
                <a:srgbClr val="000000"/>
              </a:solidFill>
              <a:latin typeface="Calibri" pitchFamily="34" charset="0"/>
              <a:ea typeface="맑은 고딕" pitchFamily="50"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823913" y="744538"/>
            <a:ext cx="5151437" cy="3722687"/>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mtClean="0">
                <a:latin typeface="Times New Roman" pitchFamily="18" charset="0"/>
              </a:rPr>
              <a:t>Here you can see the back ground and purpose of this presentation.</a:t>
            </a:r>
          </a:p>
          <a:p>
            <a:r>
              <a:rPr lang="en-US" altLang="ko-KR" smtClean="0">
                <a:latin typeface="Times New Roman" pitchFamily="18" charset="0"/>
              </a:rPr>
              <a:t>Now the world has met the energy crisis so  the alternative energies are very necessary.</a:t>
            </a:r>
          </a:p>
          <a:p>
            <a:r>
              <a:rPr lang="en-US" altLang="ko-KR" smtClean="0">
                <a:latin typeface="Times New Roman" pitchFamily="18" charset="0"/>
              </a:rPr>
              <a:t>In the sense, the fusion energy is one of promising energy option, however anomalous heat transport is one of the major problems in the fusion field.</a:t>
            </a:r>
          </a:p>
          <a:p>
            <a:r>
              <a:rPr lang="en-US" altLang="ko-KR" smtClean="0">
                <a:latin typeface="Times New Roman" pitchFamily="18" charset="0"/>
              </a:rPr>
              <a:t>In the anomalous transport problems, the ETG is believed to drive anomalous transport influentially.</a:t>
            </a:r>
          </a:p>
          <a:p>
            <a:r>
              <a:rPr lang="en-US" altLang="ko-KR" smtClean="0">
                <a:latin typeface="Times New Roman" pitchFamily="18" charset="0"/>
              </a:rPr>
              <a:t>So the purpose of this presentation is to understand the ETG mode transport experimentally.</a:t>
            </a:r>
          </a:p>
          <a:p>
            <a:endParaRPr lang="en-US" altLang="ko-KR" smtClean="0">
              <a:latin typeface="Times New Roman" pitchFamily="18" charset="0"/>
            </a:endParaRPr>
          </a:p>
          <a:p>
            <a:endParaRPr lang="ko-KR" altLang="en-US" smtClean="0">
              <a:latin typeface="Times New Roman" pitchFamily="18" charset="0"/>
            </a:endParaRPr>
          </a:p>
        </p:txBody>
      </p:sp>
      <p:sp>
        <p:nvSpPr>
          <p:cNvPr id="24580" name="Date Placeholder 3"/>
          <p:cNvSpPr txBox="1">
            <a:spLocks noGrp="1"/>
          </p:cNvSpPr>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r" eaLnBrk="1" latinLnBrk="1" hangingPunct="1"/>
            <a:fld id="{591F27CD-1C1D-4ECF-AA40-3ADCE85D655E}" type="datetime1">
              <a:rPr kumimoji="0" lang="ko-KR" altLang="en-US" sz="1200">
                <a:solidFill>
                  <a:srgbClr val="000000"/>
                </a:solidFill>
                <a:latin typeface="Calibri" pitchFamily="34" charset="0"/>
                <a:ea typeface="맑은 고딕" pitchFamily="50" charset="-127"/>
              </a:rPr>
              <a:pPr algn="r" eaLnBrk="1" latinLnBrk="1" hangingPunct="1"/>
              <a:t>2013-03-05</a:t>
            </a:fld>
            <a:endParaRPr kumimoji="0" lang="ko-KR" altLang="en-US" sz="1200">
              <a:solidFill>
                <a:srgbClr val="000000"/>
              </a:solidFill>
              <a:latin typeface="Calibri" pitchFamily="34" charset="0"/>
              <a:ea typeface="맑은 고딕" pitchFamily="50" charset="-127"/>
            </a:endParaRPr>
          </a:p>
        </p:txBody>
      </p:sp>
      <p:sp>
        <p:nvSpPr>
          <p:cNvPr id="24581" name="Footer Placeholder 4"/>
          <p:cNvSpPr txBox="1">
            <a:spLocks noGrp="1"/>
          </p:cNvSpPr>
          <p:nvPr/>
        </p:nvSpPr>
        <p:spPr bwMode="auto">
          <a:xfrm>
            <a:off x="0"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latinLnBrk="1" hangingPunct="1"/>
            <a:endParaRPr kumimoji="0" lang="ko-KR" altLang="en-US" sz="1200">
              <a:solidFill>
                <a:srgbClr val="000000"/>
              </a:solidFill>
              <a:latin typeface="Calibri" pitchFamily="34" charset="0"/>
              <a:ea typeface="맑은 고딕" pitchFamily="50"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E2714CA4-4A6C-4763-A189-836677BBB576}" type="slidenum">
              <a:rPr lang="en-US" altLang="ja-JP" sz="1200" smtClean="0">
                <a:solidFill>
                  <a:srgbClr val="000000"/>
                </a:solidFill>
              </a:rPr>
              <a:pPr eaLnBrk="1" hangingPunct="1"/>
              <a:t>6</a:t>
            </a:fld>
            <a:endParaRPr lang="en-US" altLang="ja-JP" sz="1200" smtClean="0">
              <a:solidFill>
                <a:srgbClr val="000000"/>
              </a:solidFill>
            </a:endParaRPr>
          </a:p>
        </p:txBody>
      </p:sp>
      <p:sp>
        <p:nvSpPr>
          <p:cNvPr id="25603" name="Rectangle 2"/>
          <p:cNvSpPr>
            <a:spLocks noGrp="1" noRot="1" noChangeAspect="1" noChangeArrowheads="1" noTextEdit="1"/>
          </p:cNvSpPr>
          <p:nvPr>
            <p:ph type="sldImg"/>
          </p:nvPr>
        </p:nvSpPr>
        <p:spPr>
          <a:xfrm>
            <a:off x="847725" y="776288"/>
            <a:ext cx="5149850" cy="3721100"/>
          </a:xfrm>
          <a:ln/>
        </p:spPr>
      </p:sp>
      <p:sp>
        <p:nvSpPr>
          <p:cNvPr id="25604" name="Rectangle 3"/>
          <p:cNvSpPr>
            <a:spLocks noGrp="1" noChangeArrowheads="1"/>
          </p:cNvSpPr>
          <p:nvPr>
            <p:ph type="body" idx="1"/>
          </p:nvPr>
        </p:nvSpPr>
        <p:spPr>
          <a:xfrm>
            <a:off x="922338" y="4730750"/>
            <a:ext cx="4992687"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3" tIns="46051" rIns="92103" bIns="46051"/>
          <a:lstStyle/>
          <a:p>
            <a:pPr eaLnBrk="1" hangingPunct="1"/>
            <a:r>
              <a:rPr lang="ja-JP" altLang="en-US" smtClean="0">
                <a:latin typeface="Times New Roman" pitchFamily="18" charset="0"/>
              </a:rPr>
              <a:t>つぎに実験装置の図について説明します。　左側から</a:t>
            </a:r>
            <a:r>
              <a:rPr lang="en-US" altLang="ja-JP" smtClean="0">
                <a:latin typeface="Times New Roman" pitchFamily="18" charset="0"/>
              </a:rPr>
              <a:t>Ar</a:t>
            </a:r>
            <a:r>
              <a:rPr lang="ja-JP" altLang="en-US" smtClean="0">
                <a:latin typeface="Times New Roman" pitchFamily="18" charset="0"/>
              </a:rPr>
              <a:t>がスーの高温電子</a:t>
            </a:r>
            <a:r>
              <a:rPr lang="en-US" altLang="ja-JP" smtClean="0">
                <a:latin typeface="Times New Roman" pitchFamily="18" charset="0"/>
              </a:rPr>
              <a:t>ECR</a:t>
            </a:r>
            <a:r>
              <a:rPr lang="ja-JP" altLang="en-US" smtClean="0">
                <a:latin typeface="Times New Roman" pitchFamily="18" charset="0"/>
              </a:rPr>
              <a:t>が生成して逆の側のホート</a:t>
            </a:r>
            <a:r>
              <a:rPr lang="en-US" altLang="ja-JP" smtClean="0">
                <a:latin typeface="Times New Roman" pitchFamily="18" charset="0"/>
              </a:rPr>
              <a:t>Plate</a:t>
            </a:r>
            <a:r>
              <a:rPr lang="ja-JP" altLang="en-US" smtClean="0">
                <a:latin typeface="Times New Roman" pitchFamily="18" charset="0"/>
              </a:rPr>
              <a:t>から低温熱電子が出って実験領域の中であるドーナツのかたちの</a:t>
            </a:r>
            <a:r>
              <a:rPr lang="en-US" altLang="ja-JP" smtClean="0">
                <a:latin typeface="Times New Roman" pitchFamily="18" charset="0"/>
              </a:rPr>
              <a:t>Vg2</a:t>
            </a:r>
            <a:r>
              <a:rPr lang="ja-JP" altLang="en-US" smtClean="0">
                <a:latin typeface="Times New Roman" pitchFamily="18" charset="0"/>
              </a:rPr>
              <a:t>に負バイアスを印加することで周辺</a:t>
            </a:r>
            <a:r>
              <a:rPr lang="en-US" altLang="ja-JP" smtClean="0">
                <a:latin typeface="Times New Roman" pitchFamily="18" charset="0"/>
              </a:rPr>
              <a:t>(</a:t>
            </a:r>
            <a:r>
              <a:rPr lang="ja-JP" altLang="en-US" smtClean="0">
                <a:latin typeface="Times New Roman" pitchFamily="18" charset="0"/>
              </a:rPr>
              <a:t>しゅうへん</a:t>
            </a:r>
            <a:r>
              <a:rPr lang="en-US" altLang="ja-JP" smtClean="0">
                <a:latin typeface="Times New Roman" pitchFamily="18" charset="0"/>
              </a:rPr>
              <a:t>)</a:t>
            </a:r>
            <a:r>
              <a:rPr lang="ja-JP" altLang="en-US" smtClean="0">
                <a:latin typeface="Times New Roman" pitchFamily="18" charset="0"/>
              </a:rPr>
              <a:t>領域の</a:t>
            </a:r>
            <a:r>
              <a:rPr lang="en-US" altLang="ja-JP" smtClean="0">
                <a:latin typeface="Times New Roman" pitchFamily="18" charset="0"/>
              </a:rPr>
              <a:t>ECR</a:t>
            </a:r>
            <a:r>
              <a:rPr lang="ja-JP" altLang="en-US" smtClean="0">
                <a:latin typeface="Times New Roman" pitchFamily="18" charset="0"/>
              </a:rPr>
              <a:t>プラズマは反射</a:t>
            </a:r>
            <a:r>
              <a:rPr lang="en-US" altLang="ja-JP" smtClean="0">
                <a:latin typeface="Times New Roman" pitchFamily="18" charset="0"/>
              </a:rPr>
              <a:t>(</a:t>
            </a:r>
            <a:r>
              <a:rPr lang="ja-JP" altLang="en-US" smtClean="0">
                <a:latin typeface="Times New Roman" pitchFamily="18" charset="0"/>
              </a:rPr>
              <a:t>はんしゃ</a:t>
            </a:r>
            <a:r>
              <a:rPr lang="en-US" altLang="ja-JP" smtClean="0">
                <a:latin typeface="Times New Roman" pitchFamily="18" charset="0"/>
              </a:rPr>
              <a:t>)</a:t>
            </a:r>
            <a:r>
              <a:rPr lang="ja-JP" altLang="en-US" smtClean="0">
                <a:latin typeface="Times New Roman" pitchFamily="18" charset="0"/>
              </a:rPr>
              <a:t>されており</a:t>
            </a:r>
            <a:r>
              <a:rPr lang="en-US" altLang="ja-JP" smtClean="0">
                <a:latin typeface="Times New Roman" pitchFamily="18" charset="0"/>
              </a:rPr>
              <a:t>,</a:t>
            </a:r>
            <a:r>
              <a:rPr lang="ja-JP" altLang="en-US" smtClean="0">
                <a:latin typeface="Times New Roman" pitchFamily="18" charset="0"/>
              </a:rPr>
              <a:t>中心</a:t>
            </a:r>
            <a:r>
              <a:rPr lang="en-US" altLang="ja-JP" smtClean="0">
                <a:latin typeface="Times New Roman" pitchFamily="18" charset="0"/>
              </a:rPr>
              <a:t>(</a:t>
            </a:r>
            <a:r>
              <a:rPr lang="ja-JP" altLang="en-US" smtClean="0">
                <a:latin typeface="Times New Roman" pitchFamily="18" charset="0"/>
              </a:rPr>
              <a:t>ちゅうしん</a:t>
            </a:r>
            <a:r>
              <a:rPr lang="en-US" altLang="ja-JP" smtClean="0">
                <a:latin typeface="Times New Roman" pitchFamily="18" charset="0"/>
              </a:rPr>
              <a:t>)</a:t>
            </a:r>
            <a:r>
              <a:rPr lang="ja-JP" altLang="en-US" smtClean="0">
                <a:latin typeface="Times New Roman" pitchFamily="18" charset="0"/>
              </a:rPr>
              <a:t>領域だけつうかして実験領域で低温熱電子と重畳</a:t>
            </a:r>
            <a:r>
              <a:rPr lang="en-US" altLang="ja-JP" smtClean="0">
                <a:latin typeface="Times New Roman" pitchFamily="18" charset="0"/>
              </a:rPr>
              <a:t>(</a:t>
            </a:r>
            <a:r>
              <a:rPr lang="ja-JP" altLang="en-US" smtClean="0">
                <a:latin typeface="Times New Roman" pitchFamily="18" charset="0"/>
              </a:rPr>
              <a:t>ちょうじょう</a:t>
            </a:r>
            <a:r>
              <a:rPr lang="en-US" altLang="ja-JP" smtClean="0">
                <a:latin typeface="Times New Roman" pitchFamily="18" charset="0"/>
              </a:rPr>
              <a:t>)</a:t>
            </a:r>
            <a:r>
              <a:rPr lang="ja-JP" altLang="en-US" smtClean="0">
                <a:latin typeface="Times New Roman" pitchFamily="18" charset="0"/>
              </a:rPr>
              <a:t>して電子温度勾配を形成することが出来ます。一方</a:t>
            </a:r>
            <a:r>
              <a:rPr lang="en-US" altLang="ja-JP" smtClean="0">
                <a:latin typeface="Times New Roman" pitchFamily="18" charset="0"/>
              </a:rPr>
              <a:t>(</a:t>
            </a:r>
            <a:r>
              <a:rPr lang="ja-JP" altLang="en-US" smtClean="0">
                <a:latin typeface="Times New Roman" pitchFamily="18" charset="0"/>
              </a:rPr>
              <a:t>いっぽう</a:t>
            </a:r>
            <a:r>
              <a:rPr lang="en-US" altLang="ja-JP" smtClean="0">
                <a:latin typeface="Times New Roman" pitchFamily="18" charset="0"/>
              </a:rPr>
              <a:t>)</a:t>
            </a:r>
            <a:r>
              <a:rPr lang="ja-JP" altLang="en-US" smtClean="0">
                <a:latin typeface="Times New Roman" pitchFamily="18" charset="0"/>
              </a:rPr>
              <a:t>，</a:t>
            </a:r>
            <a:r>
              <a:rPr lang="en-US" altLang="ja-JP" smtClean="0">
                <a:latin typeface="Times New Roman" pitchFamily="18" charset="0"/>
              </a:rPr>
              <a:t>Vee2</a:t>
            </a:r>
            <a:r>
              <a:rPr lang="ja-JP" altLang="en-US" smtClean="0">
                <a:latin typeface="Times New Roman" pitchFamily="18" charset="0"/>
              </a:rPr>
              <a:t>にバイアスを印加することで径方向の電位勾配を形成し</a:t>
            </a:r>
            <a:r>
              <a:rPr lang="en-US" altLang="ja-JP" smtClean="0">
                <a:latin typeface="Times New Roman" pitchFamily="18" charset="0"/>
              </a:rPr>
              <a:t>,</a:t>
            </a:r>
            <a:r>
              <a:rPr lang="ja-JP" altLang="en-US" smtClean="0">
                <a:latin typeface="Times New Roman" pitchFamily="18" charset="0"/>
              </a:rPr>
              <a:t>すなわち</a:t>
            </a:r>
            <a:r>
              <a:rPr lang="en-US" altLang="ja-JP" smtClean="0">
                <a:latin typeface="Times New Roman" pitchFamily="18" charset="0"/>
              </a:rPr>
              <a:t>EXB</a:t>
            </a:r>
            <a:r>
              <a:rPr lang="ja-JP" altLang="en-US" smtClean="0">
                <a:latin typeface="Times New Roman" pitchFamily="18" charset="0"/>
              </a:rPr>
              <a:t>シアを形成することが出来ます。その二つの実験特徴</a:t>
            </a:r>
            <a:r>
              <a:rPr lang="en-US" altLang="ja-JP" smtClean="0">
                <a:latin typeface="Times New Roman" pitchFamily="18" charset="0"/>
              </a:rPr>
              <a:t>(</a:t>
            </a:r>
            <a:r>
              <a:rPr lang="ja-JP" altLang="en-US" smtClean="0">
                <a:latin typeface="Times New Roman" pitchFamily="18" charset="0"/>
              </a:rPr>
              <a:t>とくちょう</a:t>
            </a:r>
            <a:r>
              <a:rPr lang="en-US" altLang="ja-JP" smtClean="0">
                <a:latin typeface="Times New Roman" pitchFamily="18" charset="0"/>
              </a:rPr>
              <a:t>)</a:t>
            </a:r>
            <a:r>
              <a:rPr lang="ja-JP" altLang="en-US" smtClean="0">
                <a:latin typeface="Times New Roman" pitchFamily="18" charset="0"/>
              </a:rPr>
              <a:t>用いて本実験を行いました。</a:t>
            </a:r>
            <a:endParaRPr lang="en-US" altLang="ja-JP" smtClean="0">
              <a:latin typeface="Times New Roman" pitchFamily="18" charset="0"/>
            </a:endParaRPr>
          </a:p>
          <a:p>
            <a:pPr eaLnBrk="1" hangingPunct="1"/>
            <a:endParaRPr lang="en-US" altLang="ko-K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슬라이드 이미지 개체 틀 1"/>
          <p:cNvSpPr>
            <a:spLocks noGrp="1" noRot="1" noChangeAspect="1" noTextEdit="1"/>
          </p:cNvSpPr>
          <p:nvPr>
            <p:ph type="sldImg"/>
          </p:nvPr>
        </p:nvSpPr>
        <p:spPr>
          <a:ln/>
        </p:spPr>
      </p:sp>
      <p:sp>
        <p:nvSpPr>
          <p:cNvPr id="2662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つぎに電子温度勾配形成メカニズムについて説明いたします。ほん研究装置中では形のちがいがある二つのグリットがあります。その一つ，グリット</a:t>
            </a:r>
            <a:r>
              <a:rPr lang="en-US" altLang="ja-JP" smtClean="0">
                <a:latin typeface="Times New Roman" pitchFamily="18" charset="0"/>
              </a:rPr>
              <a:t>1</a:t>
            </a:r>
            <a:r>
              <a:rPr lang="ja-JP" altLang="en-US" smtClean="0">
                <a:latin typeface="Times New Roman" pitchFamily="18" charset="0"/>
              </a:rPr>
              <a:t>は</a:t>
            </a:r>
            <a:r>
              <a:rPr lang="en-US" altLang="ja-JP" smtClean="0">
                <a:latin typeface="Times New Roman" pitchFamily="18" charset="0"/>
              </a:rPr>
              <a:t>10mesh/inch</a:t>
            </a:r>
            <a:r>
              <a:rPr lang="ja-JP" altLang="en-US" smtClean="0">
                <a:latin typeface="Times New Roman" pitchFamily="18" charset="0"/>
              </a:rPr>
              <a:t>であるし，他のグリット</a:t>
            </a:r>
            <a:r>
              <a:rPr lang="en-US" altLang="ja-JP" smtClean="0">
                <a:latin typeface="Times New Roman" pitchFamily="18" charset="0"/>
              </a:rPr>
              <a:t>2</a:t>
            </a:r>
            <a:r>
              <a:rPr lang="ja-JP" altLang="en-US" smtClean="0">
                <a:latin typeface="Times New Roman" pitchFamily="18" charset="0"/>
              </a:rPr>
              <a:t>は</a:t>
            </a:r>
            <a:r>
              <a:rPr lang="en-US" altLang="ja-JP" smtClean="0">
                <a:latin typeface="Times New Roman" pitchFamily="18" charset="0"/>
              </a:rPr>
              <a:t>30mesh/inch</a:t>
            </a:r>
            <a:r>
              <a:rPr lang="ja-JP" altLang="en-US" smtClean="0">
                <a:latin typeface="Times New Roman" pitchFamily="18" charset="0"/>
              </a:rPr>
              <a:t>で中心部分があいてます。</a:t>
            </a:r>
            <a:endParaRPr lang="en-US" altLang="ja-JP" smtClean="0">
              <a:latin typeface="Times New Roman" pitchFamily="18" charset="0"/>
            </a:endParaRPr>
          </a:p>
          <a:p>
            <a:r>
              <a:rPr lang="ja-JP" altLang="en-US" smtClean="0">
                <a:latin typeface="Times New Roman" pitchFamily="18" charset="0"/>
              </a:rPr>
              <a:t>そして電子温度勾配形成メカニズムについて紹介します。先のページで話したようにここから高温電子</a:t>
            </a:r>
            <a:r>
              <a:rPr lang="en-US" altLang="ja-JP" smtClean="0">
                <a:latin typeface="Times New Roman" pitchFamily="18" charset="0"/>
              </a:rPr>
              <a:t>ECR</a:t>
            </a:r>
            <a:r>
              <a:rPr lang="ja-JP" altLang="en-US" smtClean="0">
                <a:latin typeface="Times New Roman" pitchFamily="18" charset="0"/>
              </a:rPr>
              <a:t>プラズマが生成してバイアスが印加されてるグリット</a:t>
            </a:r>
            <a:r>
              <a:rPr lang="en-US" altLang="ja-JP" smtClean="0">
                <a:latin typeface="Times New Roman" pitchFamily="18" charset="0"/>
              </a:rPr>
              <a:t>1</a:t>
            </a:r>
            <a:r>
              <a:rPr lang="ja-JP" altLang="en-US" smtClean="0">
                <a:latin typeface="Times New Roman" pitchFamily="18" charset="0"/>
              </a:rPr>
              <a:t>に通過することによってプラズマのパラメタ電子温度や密度はほぼ均一</a:t>
            </a:r>
            <a:r>
              <a:rPr lang="en-US" altLang="ja-JP" smtClean="0">
                <a:latin typeface="Times New Roman" pitchFamily="18" charset="0"/>
              </a:rPr>
              <a:t>(</a:t>
            </a:r>
            <a:r>
              <a:rPr lang="ja-JP" altLang="en-US" smtClean="0">
                <a:latin typeface="Times New Roman" pitchFamily="18" charset="0"/>
              </a:rPr>
              <a:t>きんいつ</a:t>
            </a:r>
            <a:r>
              <a:rPr lang="en-US" altLang="ja-JP" smtClean="0">
                <a:latin typeface="Times New Roman" pitchFamily="18" charset="0"/>
              </a:rPr>
              <a:t>)</a:t>
            </a:r>
            <a:r>
              <a:rPr lang="ja-JP" altLang="en-US" smtClean="0">
                <a:latin typeface="Times New Roman" pitchFamily="18" charset="0"/>
              </a:rPr>
              <a:t>になります。さらにそのプラズマは負バイアスを印加するグリット</a:t>
            </a:r>
            <a:r>
              <a:rPr lang="en-US" altLang="ja-JP" smtClean="0">
                <a:latin typeface="Times New Roman" pitchFamily="18" charset="0"/>
              </a:rPr>
              <a:t>2</a:t>
            </a:r>
            <a:r>
              <a:rPr lang="ja-JP" altLang="en-US" smtClean="0">
                <a:latin typeface="Times New Roman" pitchFamily="18" charset="0"/>
              </a:rPr>
              <a:t>を通過することによって中心</a:t>
            </a:r>
            <a:r>
              <a:rPr lang="en-US" altLang="ja-JP" smtClean="0">
                <a:latin typeface="Times New Roman" pitchFamily="18" charset="0"/>
              </a:rPr>
              <a:t>(</a:t>
            </a:r>
            <a:r>
              <a:rPr lang="ja-JP" altLang="en-US" smtClean="0">
                <a:latin typeface="Times New Roman" pitchFamily="18" charset="0"/>
              </a:rPr>
              <a:t>ちゅうしん</a:t>
            </a:r>
            <a:r>
              <a:rPr lang="en-US" altLang="ja-JP" smtClean="0">
                <a:latin typeface="Times New Roman" pitchFamily="18" charset="0"/>
              </a:rPr>
              <a:t>)</a:t>
            </a:r>
            <a:r>
              <a:rPr lang="ja-JP" altLang="en-US" smtClean="0">
                <a:latin typeface="Times New Roman" pitchFamily="18" charset="0"/>
              </a:rPr>
              <a:t>部と周辺部にプラズマ電子温度の差をつくります。</a:t>
            </a:r>
            <a:endParaRPr lang="en-US" altLang="ja-JP" smtClean="0">
              <a:latin typeface="Times New Roman" pitchFamily="18" charset="0"/>
            </a:endParaRPr>
          </a:p>
          <a:p>
            <a:r>
              <a:rPr lang="ja-JP" altLang="en-US" smtClean="0">
                <a:latin typeface="Times New Roman" pitchFamily="18" charset="0"/>
              </a:rPr>
              <a:t>逆</a:t>
            </a:r>
            <a:r>
              <a:rPr lang="en-US" altLang="ja-JP" smtClean="0">
                <a:latin typeface="Times New Roman" pitchFamily="18" charset="0"/>
              </a:rPr>
              <a:t>(</a:t>
            </a:r>
            <a:r>
              <a:rPr lang="ja-JP" altLang="en-US" smtClean="0">
                <a:latin typeface="Times New Roman" pitchFamily="18" charset="0"/>
              </a:rPr>
              <a:t>ぎゃく</a:t>
            </a:r>
            <a:r>
              <a:rPr lang="en-US" altLang="ja-JP" smtClean="0">
                <a:latin typeface="Times New Roman" pitchFamily="18" charset="0"/>
              </a:rPr>
              <a:t>)</a:t>
            </a:r>
            <a:r>
              <a:rPr lang="ja-JP" altLang="en-US" smtClean="0">
                <a:latin typeface="Times New Roman" pitchFamily="18" charset="0"/>
              </a:rPr>
              <a:t>のむきから出てくる低温の熱電子と実験領域で重畳</a:t>
            </a:r>
            <a:r>
              <a:rPr lang="en-US" altLang="ja-JP" smtClean="0">
                <a:latin typeface="Times New Roman" pitchFamily="18" charset="0"/>
              </a:rPr>
              <a:t>(</a:t>
            </a:r>
            <a:r>
              <a:rPr lang="ja-JP" altLang="en-US" smtClean="0">
                <a:latin typeface="Times New Roman" pitchFamily="18" charset="0"/>
              </a:rPr>
              <a:t>ちょうじょう）されてプラズマ電子密度は一定</a:t>
            </a:r>
            <a:r>
              <a:rPr lang="en-US" altLang="ja-JP" smtClean="0">
                <a:latin typeface="Times New Roman" pitchFamily="18" charset="0"/>
              </a:rPr>
              <a:t>(</a:t>
            </a:r>
            <a:r>
              <a:rPr lang="ja-JP" altLang="en-US" smtClean="0">
                <a:latin typeface="Times New Roman" pitchFamily="18" charset="0"/>
              </a:rPr>
              <a:t>いってい）な状態</a:t>
            </a:r>
            <a:r>
              <a:rPr lang="en-US" altLang="ja-JP" smtClean="0">
                <a:latin typeface="Times New Roman" pitchFamily="18" charset="0"/>
              </a:rPr>
              <a:t>(</a:t>
            </a:r>
            <a:r>
              <a:rPr lang="ja-JP" altLang="en-US" smtClean="0">
                <a:latin typeface="Times New Roman" pitchFamily="18" charset="0"/>
              </a:rPr>
              <a:t>じょうたい</a:t>
            </a:r>
            <a:r>
              <a:rPr lang="en-US" altLang="ja-JP" smtClean="0">
                <a:latin typeface="Times New Roman" pitchFamily="18" charset="0"/>
              </a:rPr>
              <a:t>)</a:t>
            </a:r>
            <a:r>
              <a:rPr lang="ja-JP" altLang="en-US" smtClean="0">
                <a:latin typeface="Times New Roman" pitchFamily="18" charset="0"/>
              </a:rPr>
              <a:t>で顕著</a:t>
            </a:r>
            <a:r>
              <a:rPr lang="en-US" altLang="ja-JP" smtClean="0">
                <a:latin typeface="Times New Roman" pitchFamily="18" charset="0"/>
              </a:rPr>
              <a:t>(</a:t>
            </a:r>
            <a:r>
              <a:rPr lang="ja-JP" altLang="en-US" smtClean="0">
                <a:latin typeface="Times New Roman" pitchFamily="18" charset="0"/>
              </a:rPr>
              <a:t>けんちょ</a:t>
            </a:r>
            <a:r>
              <a:rPr lang="en-US" altLang="ja-JP" smtClean="0">
                <a:latin typeface="Times New Roman" pitchFamily="18" charset="0"/>
              </a:rPr>
              <a:t>)</a:t>
            </a:r>
            <a:r>
              <a:rPr lang="ja-JP" altLang="en-US" smtClean="0">
                <a:latin typeface="Times New Roman" pitchFamily="18" charset="0"/>
              </a:rPr>
              <a:t>な電子温度勾配を形成することが出来ます。</a:t>
            </a:r>
            <a:endParaRPr lang="en-US" altLang="ja-JP" smtClean="0">
              <a:latin typeface="Times New Roman" pitchFamily="18" charset="0"/>
            </a:endParaRPr>
          </a:p>
        </p:txBody>
      </p:sp>
      <p:sp>
        <p:nvSpPr>
          <p:cNvPr id="266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8D24E81E-FF22-4A37-97D6-3F9C1065EAEF}" type="slidenum">
              <a:rPr lang="en-US" altLang="ja-JP" sz="1200" smtClean="0">
                <a:solidFill>
                  <a:srgbClr val="000000"/>
                </a:solidFill>
              </a:rPr>
              <a:pPr eaLnBrk="1" hangingPunct="1"/>
              <a:t>7</a:t>
            </a:fld>
            <a:endParaRPr lang="en-US" altLang="ja-JP" sz="12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それで</a:t>
            </a:r>
            <a:r>
              <a:rPr lang="en-US" altLang="ja-JP" smtClean="0">
                <a:latin typeface="Times New Roman" pitchFamily="18" charset="0"/>
              </a:rPr>
              <a:t>ETG</a:t>
            </a:r>
            <a:r>
              <a:rPr lang="ja-JP" altLang="en-US" smtClean="0">
                <a:latin typeface="Times New Roman" pitchFamily="18" charset="0"/>
              </a:rPr>
              <a:t>を形成するため</a:t>
            </a:r>
            <a:r>
              <a:rPr lang="en-US" altLang="ja-JP" smtClean="0">
                <a:latin typeface="Times New Roman" pitchFamily="18" charset="0"/>
              </a:rPr>
              <a:t>Vg2</a:t>
            </a:r>
            <a:r>
              <a:rPr lang="ja-JP" altLang="en-US" smtClean="0">
                <a:latin typeface="Times New Roman" pitchFamily="18" charset="0"/>
              </a:rPr>
              <a:t>に</a:t>
            </a:r>
            <a:r>
              <a:rPr lang="en-US" altLang="ja-JP" smtClean="0">
                <a:latin typeface="Times New Roman" pitchFamily="18" charset="0"/>
              </a:rPr>
              <a:t>-30V</a:t>
            </a:r>
            <a:r>
              <a:rPr lang="ja-JP" altLang="en-US" smtClean="0">
                <a:latin typeface="Times New Roman" pitchFamily="18" charset="0"/>
              </a:rPr>
              <a:t>の負バイアスを印加することで実験領域に顕著</a:t>
            </a:r>
            <a:r>
              <a:rPr lang="en-US" altLang="ja-JP" smtClean="0">
                <a:latin typeface="Times New Roman" pitchFamily="18" charset="0"/>
              </a:rPr>
              <a:t>(</a:t>
            </a:r>
            <a:r>
              <a:rPr lang="ja-JP" altLang="en-US" smtClean="0">
                <a:latin typeface="Times New Roman" pitchFamily="18" charset="0"/>
              </a:rPr>
              <a:t>けんちょ</a:t>
            </a:r>
            <a:r>
              <a:rPr lang="en-US" altLang="ja-JP" smtClean="0">
                <a:latin typeface="Times New Roman" pitchFamily="18" charset="0"/>
              </a:rPr>
              <a:t>)</a:t>
            </a:r>
            <a:r>
              <a:rPr lang="ja-JP" altLang="en-US" smtClean="0">
                <a:latin typeface="Times New Roman" pitchFamily="18" charset="0"/>
              </a:rPr>
              <a:t>な電子温度勾配を形成することができました。</a:t>
            </a:r>
            <a:endParaRPr lang="en-US" altLang="ja-JP" smtClean="0">
              <a:latin typeface="Times New Roman" pitchFamily="18" charset="0"/>
            </a:endParaRPr>
          </a:p>
          <a:p>
            <a:r>
              <a:rPr lang="en-US" altLang="ja-JP" smtClean="0">
                <a:latin typeface="Times New Roman" pitchFamily="18" charset="0"/>
              </a:rPr>
              <a:t>Vg2</a:t>
            </a:r>
            <a:r>
              <a:rPr lang="ja-JP" altLang="en-US" smtClean="0">
                <a:latin typeface="Times New Roman" pitchFamily="18" charset="0"/>
              </a:rPr>
              <a:t>が</a:t>
            </a:r>
            <a:r>
              <a:rPr lang="en-US" altLang="ja-JP" smtClean="0">
                <a:latin typeface="Times New Roman" pitchFamily="18" charset="0"/>
              </a:rPr>
              <a:t>-30V </a:t>
            </a:r>
            <a:r>
              <a:rPr lang="ja-JP" altLang="en-US" smtClean="0">
                <a:latin typeface="Times New Roman" pitchFamily="18" charset="0"/>
              </a:rPr>
              <a:t>の時境界</a:t>
            </a:r>
            <a:r>
              <a:rPr lang="en-US" altLang="ja-JP" smtClean="0">
                <a:latin typeface="Times New Roman" pitchFamily="18" charset="0"/>
              </a:rPr>
              <a:t>(</a:t>
            </a:r>
            <a:r>
              <a:rPr lang="ja-JP" altLang="en-US" smtClean="0">
                <a:latin typeface="Times New Roman" pitchFamily="18" charset="0"/>
              </a:rPr>
              <a:t>きょうかい</a:t>
            </a:r>
            <a:r>
              <a:rPr lang="en-US" altLang="ja-JP" smtClean="0">
                <a:latin typeface="Times New Roman" pitchFamily="18" charset="0"/>
              </a:rPr>
              <a:t>)</a:t>
            </a:r>
            <a:r>
              <a:rPr lang="ja-JP" altLang="en-US" smtClean="0">
                <a:latin typeface="Times New Roman" pitchFamily="18" charset="0"/>
              </a:rPr>
              <a:t>領域できゅうな電子温度勾配は観測された。</a:t>
            </a:r>
            <a:endParaRPr lang="en-US" altLang="ja-JP" smtClean="0">
              <a:latin typeface="Times New Roman" pitchFamily="18" charset="0"/>
            </a:endParaRPr>
          </a:p>
        </p:txBody>
      </p:sp>
      <p:sp>
        <p:nvSpPr>
          <p:cNvPr id="3584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835" indent="-285706" eaLnBrk="0" hangingPunct="0">
              <a:defRPr kumimoji="1" sz="2800">
                <a:solidFill>
                  <a:schemeClr val="tx1"/>
                </a:solidFill>
                <a:latin typeface="Times New Roman" pitchFamily="18" charset="0"/>
                <a:ea typeface="ＭＳ Ｐゴシック" pitchFamily="34" charset="-128"/>
              </a:defRPr>
            </a:lvl2pPr>
            <a:lvl3pPr marL="1142824" indent="-228564" eaLnBrk="0" hangingPunct="0">
              <a:defRPr kumimoji="1" sz="2800">
                <a:solidFill>
                  <a:schemeClr val="tx1"/>
                </a:solidFill>
                <a:latin typeface="Times New Roman" pitchFamily="18" charset="0"/>
                <a:ea typeface="ＭＳ Ｐゴシック" pitchFamily="34" charset="-128"/>
              </a:defRPr>
            </a:lvl3pPr>
            <a:lvl4pPr marL="1599954" indent="-228564" eaLnBrk="0" hangingPunct="0">
              <a:defRPr kumimoji="1" sz="2800">
                <a:solidFill>
                  <a:schemeClr val="tx1"/>
                </a:solidFill>
                <a:latin typeface="Times New Roman" pitchFamily="18" charset="0"/>
                <a:ea typeface="ＭＳ Ｐゴシック" pitchFamily="34" charset="-128"/>
              </a:defRPr>
            </a:lvl4pPr>
            <a:lvl5pPr marL="2057083" indent="-228564" eaLnBrk="0" hangingPunct="0">
              <a:defRPr kumimoji="1" sz="2800">
                <a:solidFill>
                  <a:schemeClr val="tx1"/>
                </a:solidFill>
                <a:latin typeface="Times New Roman" pitchFamily="18" charset="0"/>
                <a:ea typeface="ＭＳ Ｐゴシック" pitchFamily="34" charset="-128"/>
              </a:defRPr>
            </a:lvl5pPr>
            <a:lvl6pPr marL="251421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34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847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560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A6648C73-DE9F-4E2B-9A6B-AEAC83D21AD1}" type="slidenum">
              <a:rPr lang="en-US" altLang="ja-JP" sz="1200">
                <a:solidFill>
                  <a:srgbClr val="000000"/>
                </a:solidFill>
              </a:rPr>
              <a:pPr eaLnBrk="1" hangingPunct="1"/>
              <a:t>8</a:t>
            </a:fld>
            <a:endParaRPr lang="en-US" altLang="ja-JP"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슬라이드 이미지 개체 틀 1"/>
          <p:cNvSpPr>
            <a:spLocks noGrp="1" noRot="1" noChangeAspect="1" noTextEdit="1"/>
          </p:cNvSpPr>
          <p:nvPr>
            <p:ph type="sldImg"/>
          </p:nvPr>
        </p:nvSpPr>
        <p:spPr>
          <a:ln/>
        </p:spPr>
      </p:sp>
      <p:sp>
        <p:nvSpPr>
          <p:cNvPr id="3686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次に～にうつります。周辺領域の電子温度と中心領域の電子温度差を</a:t>
            </a:r>
            <a:r>
              <a:rPr lang="en-US" altLang="ja-JP" smtClean="0">
                <a:latin typeface="Times New Roman" pitchFamily="18" charset="0"/>
              </a:rPr>
              <a:t>Delt_Te</a:t>
            </a:r>
            <a:r>
              <a:rPr lang="ja-JP" altLang="en-US" smtClean="0">
                <a:latin typeface="Times New Roman" pitchFamily="18" charset="0"/>
              </a:rPr>
              <a:t>に正義</a:t>
            </a:r>
            <a:r>
              <a:rPr lang="en-US" altLang="ja-JP" smtClean="0">
                <a:latin typeface="Times New Roman" pitchFamily="18" charset="0"/>
              </a:rPr>
              <a:t>(</a:t>
            </a:r>
            <a:r>
              <a:rPr lang="ja-JP" altLang="en-US" smtClean="0">
                <a:latin typeface="Times New Roman" pitchFamily="18" charset="0"/>
              </a:rPr>
              <a:t>せいぎ</a:t>
            </a:r>
            <a:r>
              <a:rPr lang="en-US" altLang="ja-JP" smtClean="0">
                <a:latin typeface="Times New Roman" pitchFamily="18" charset="0"/>
              </a:rPr>
              <a:t>)</a:t>
            </a:r>
            <a:r>
              <a:rPr lang="ja-JP" altLang="en-US" smtClean="0">
                <a:latin typeface="Times New Roman" pitchFamily="18" charset="0"/>
              </a:rPr>
              <a:t>しました。</a:t>
            </a:r>
            <a:endParaRPr lang="en-US" altLang="ja-JP" smtClean="0">
              <a:latin typeface="Times New Roman" pitchFamily="18" charset="0"/>
            </a:endParaRPr>
          </a:p>
          <a:p>
            <a:r>
              <a:rPr lang="ja-JP" altLang="en-US" smtClean="0">
                <a:latin typeface="Times New Roman" pitchFamily="18" charset="0"/>
              </a:rPr>
              <a:t>そして電子温度勾配がある</a:t>
            </a:r>
            <a:r>
              <a:rPr lang="en-US" altLang="ja-JP" smtClean="0">
                <a:latin typeface="Times New Roman" pitchFamily="18" charset="0"/>
              </a:rPr>
              <a:t>Vg2</a:t>
            </a:r>
            <a:r>
              <a:rPr lang="ja-JP" altLang="en-US" smtClean="0">
                <a:latin typeface="Times New Roman" pitchFamily="18" charset="0"/>
              </a:rPr>
              <a:t>が</a:t>
            </a:r>
            <a:r>
              <a:rPr lang="en-US" altLang="ja-JP" smtClean="0">
                <a:latin typeface="Times New Roman" pitchFamily="18" charset="0"/>
              </a:rPr>
              <a:t>-30V</a:t>
            </a:r>
            <a:r>
              <a:rPr lang="ja-JP" altLang="en-US" smtClean="0">
                <a:latin typeface="Times New Roman" pitchFamily="18" charset="0"/>
              </a:rPr>
              <a:t>時と電子温度勾配がない</a:t>
            </a:r>
            <a:r>
              <a:rPr lang="en-US" altLang="ja-JP" smtClean="0">
                <a:latin typeface="Times New Roman" pitchFamily="18" charset="0"/>
              </a:rPr>
              <a:t>Vg2</a:t>
            </a:r>
            <a:r>
              <a:rPr lang="ja-JP" altLang="en-US" smtClean="0">
                <a:latin typeface="Times New Roman" pitchFamily="18" charset="0"/>
              </a:rPr>
              <a:t>が</a:t>
            </a:r>
            <a:r>
              <a:rPr lang="en-US" altLang="ja-JP" smtClean="0">
                <a:latin typeface="Times New Roman" pitchFamily="18" charset="0"/>
              </a:rPr>
              <a:t>20V</a:t>
            </a:r>
            <a:r>
              <a:rPr lang="ja-JP" altLang="en-US" smtClean="0">
                <a:latin typeface="Times New Roman" pitchFamily="18" charset="0"/>
              </a:rPr>
              <a:t>ときの周波数スペトルを観測した結果約</a:t>
            </a:r>
            <a:r>
              <a:rPr lang="en-US" altLang="ja-JP" smtClean="0">
                <a:latin typeface="Times New Roman" pitchFamily="18" charset="0"/>
              </a:rPr>
              <a:t>5MHz</a:t>
            </a:r>
            <a:r>
              <a:rPr lang="ja-JP" altLang="en-US" smtClean="0">
                <a:latin typeface="Times New Roman" pitchFamily="18" charset="0"/>
              </a:rPr>
              <a:t>の高周波揺動と約</a:t>
            </a:r>
            <a:r>
              <a:rPr lang="en-US" altLang="ja-JP" smtClean="0">
                <a:latin typeface="Times New Roman" pitchFamily="18" charset="0"/>
              </a:rPr>
              <a:t>3</a:t>
            </a:r>
            <a:r>
              <a:rPr lang="ja-JP" altLang="en-US" smtClean="0">
                <a:latin typeface="Times New Roman" pitchFamily="18" charset="0"/>
              </a:rPr>
              <a:t>ｋ</a:t>
            </a:r>
            <a:r>
              <a:rPr lang="en-US" altLang="ja-JP" smtClean="0">
                <a:latin typeface="Times New Roman" pitchFamily="18" charset="0"/>
              </a:rPr>
              <a:t>Hz</a:t>
            </a:r>
            <a:r>
              <a:rPr lang="ja-JP" altLang="en-US" smtClean="0">
                <a:latin typeface="Times New Roman" pitchFamily="18" charset="0"/>
              </a:rPr>
              <a:t>の低周波揺動が共に</a:t>
            </a:r>
            <a:r>
              <a:rPr lang="en-US" altLang="ja-JP" smtClean="0">
                <a:latin typeface="Times New Roman" pitchFamily="18" charset="0"/>
              </a:rPr>
              <a:t>(</a:t>
            </a:r>
            <a:r>
              <a:rPr lang="ja-JP" altLang="en-US" smtClean="0">
                <a:latin typeface="Times New Roman" pitchFamily="18" charset="0"/>
              </a:rPr>
              <a:t>ともに</a:t>
            </a:r>
            <a:r>
              <a:rPr lang="en-US" altLang="ja-JP" smtClean="0">
                <a:latin typeface="Times New Roman" pitchFamily="18" charset="0"/>
              </a:rPr>
              <a:t>)</a:t>
            </a:r>
            <a:r>
              <a:rPr lang="ja-JP" altLang="en-US" smtClean="0">
                <a:latin typeface="Times New Roman" pitchFamily="18" charset="0"/>
              </a:rPr>
              <a:t>見えました。</a:t>
            </a:r>
            <a:endParaRPr lang="ko-KR" altLang="en-US" smtClean="0">
              <a:latin typeface="Times New Roman" pitchFamily="18" charset="0"/>
            </a:endParaRPr>
          </a:p>
        </p:txBody>
      </p:sp>
      <p:sp>
        <p:nvSpPr>
          <p:cNvPr id="3686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835" indent="-285706" eaLnBrk="0" hangingPunct="0">
              <a:defRPr kumimoji="1" sz="2800">
                <a:solidFill>
                  <a:schemeClr val="tx1"/>
                </a:solidFill>
                <a:latin typeface="Times New Roman" pitchFamily="18" charset="0"/>
                <a:ea typeface="ＭＳ Ｐゴシック" pitchFamily="34" charset="-128"/>
              </a:defRPr>
            </a:lvl2pPr>
            <a:lvl3pPr marL="1142824" indent="-228564" eaLnBrk="0" hangingPunct="0">
              <a:defRPr kumimoji="1" sz="2800">
                <a:solidFill>
                  <a:schemeClr val="tx1"/>
                </a:solidFill>
                <a:latin typeface="Times New Roman" pitchFamily="18" charset="0"/>
                <a:ea typeface="ＭＳ Ｐゴシック" pitchFamily="34" charset="-128"/>
              </a:defRPr>
            </a:lvl3pPr>
            <a:lvl4pPr marL="1599954" indent="-228564" eaLnBrk="0" hangingPunct="0">
              <a:defRPr kumimoji="1" sz="2800">
                <a:solidFill>
                  <a:schemeClr val="tx1"/>
                </a:solidFill>
                <a:latin typeface="Times New Roman" pitchFamily="18" charset="0"/>
                <a:ea typeface="ＭＳ Ｐゴシック" pitchFamily="34" charset="-128"/>
              </a:defRPr>
            </a:lvl4pPr>
            <a:lvl5pPr marL="2057083" indent="-228564" eaLnBrk="0" hangingPunct="0">
              <a:defRPr kumimoji="1" sz="2800">
                <a:solidFill>
                  <a:schemeClr val="tx1"/>
                </a:solidFill>
                <a:latin typeface="Times New Roman" pitchFamily="18" charset="0"/>
                <a:ea typeface="ＭＳ Ｐゴシック" pitchFamily="34" charset="-128"/>
              </a:defRPr>
            </a:lvl5pPr>
            <a:lvl6pPr marL="251421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34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847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560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BF9D691A-55E9-41C4-921B-6422E7672994}" type="slidenum">
              <a:rPr lang="en-US" altLang="ja-JP" sz="1200">
                <a:solidFill>
                  <a:srgbClr val="000000"/>
                </a:solidFill>
              </a:rPr>
              <a:pPr eaLnBrk="1" hangingPunct="1"/>
              <a:t>9</a:t>
            </a:fld>
            <a:endParaRPr lang="en-US" altLang="ja-JP"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latin typeface="Times New Roman" pitchFamily="18" charset="0"/>
              </a:rPr>
              <a:t>ETG</a:t>
            </a:r>
            <a:r>
              <a:rPr lang="ja-JP" altLang="en-US" smtClean="0">
                <a:latin typeface="Times New Roman" pitchFamily="18" charset="0"/>
              </a:rPr>
              <a:t>により励起された低・高周波揺動の相関性を詳細に調べるためバイコヒーレンス解析をもちいて実験を行いたいと思いました。</a:t>
            </a:r>
            <a:endParaRPr lang="en-US" altLang="ja-JP" smtClean="0">
              <a:latin typeface="Times New Roman" pitchFamily="18" charset="0"/>
            </a:endParaRPr>
          </a:p>
          <a:p>
            <a:r>
              <a:rPr lang="ja-JP" altLang="en-US" smtClean="0">
                <a:latin typeface="Times New Roman" pitchFamily="18" charset="0"/>
              </a:rPr>
              <a:t>バイコヒーレンス解析と言うのは二つの波から再び新しい波を計算</a:t>
            </a:r>
            <a:r>
              <a:rPr lang="en-US" altLang="ja-JP" smtClean="0">
                <a:latin typeface="Times New Roman" pitchFamily="18" charset="0"/>
              </a:rPr>
              <a:t>(</a:t>
            </a:r>
            <a:r>
              <a:rPr lang="ja-JP" altLang="en-US" smtClean="0">
                <a:latin typeface="Times New Roman" pitchFamily="18" charset="0"/>
              </a:rPr>
              <a:t>けいさん</a:t>
            </a:r>
            <a:r>
              <a:rPr lang="en-US" altLang="ja-JP" smtClean="0">
                <a:latin typeface="Times New Roman" pitchFamily="18" charset="0"/>
              </a:rPr>
              <a:t>)</a:t>
            </a:r>
            <a:r>
              <a:rPr lang="ja-JP" altLang="en-US" smtClean="0">
                <a:latin typeface="Times New Roman" pitchFamily="18" charset="0"/>
              </a:rPr>
              <a:t>して出して</a:t>
            </a:r>
            <a:r>
              <a:rPr lang="en-US" altLang="ja-JP" smtClean="0">
                <a:latin typeface="Times New Roman" pitchFamily="18" charset="0"/>
              </a:rPr>
              <a:t>(</a:t>
            </a:r>
            <a:r>
              <a:rPr lang="ja-JP" altLang="en-US" smtClean="0">
                <a:latin typeface="Times New Roman" pitchFamily="18" charset="0"/>
              </a:rPr>
              <a:t>だして</a:t>
            </a:r>
            <a:r>
              <a:rPr lang="en-US" altLang="ja-JP" smtClean="0">
                <a:latin typeface="Times New Roman" pitchFamily="18" charset="0"/>
              </a:rPr>
              <a:t>)</a:t>
            </a:r>
            <a:r>
              <a:rPr lang="ja-JP" altLang="en-US" smtClean="0">
                <a:latin typeface="Times New Roman" pitchFamily="18" charset="0"/>
              </a:rPr>
              <a:t>その波らを定量的</a:t>
            </a:r>
            <a:r>
              <a:rPr lang="en-US" altLang="ja-JP" smtClean="0">
                <a:latin typeface="Times New Roman" pitchFamily="18" charset="0"/>
              </a:rPr>
              <a:t>(</a:t>
            </a:r>
            <a:r>
              <a:rPr lang="ja-JP" altLang="en-US" smtClean="0">
                <a:latin typeface="Times New Roman" pitchFamily="18" charset="0"/>
              </a:rPr>
              <a:t>ていりょうてき</a:t>
            </a:r>
            <a:r>
              <a:rPr lang="en-US" altLang="ja-JP" smtClean="0">
                <a:latin typeface="Times New Roman" pitchFamily="18" charset="0"/>
              </a:rPr>
              <a:t>)</a:t>
            </a:r>
            <a:r>
              <a:rPr lang="ja-JP" altLang="en-US" smtClean="0">
                <a:latin typeface="Times New Roman" pitchFamily="18" charset="0"/>
              </a:rPr>
              <a:t>に評価</a:t>
            </a:r>
            <a:r>
              <a:rPr lang="en-US" altLang="ja-JP" smtClean="0">
                <a:latin typeface="Times New Roman" pitchFamily="18" charset="0"/>
              </a:rPr>
              <a:t>(</a:t>
            </a:r>
            <a:r>
              <a:rPr lang="ja-JP" altLang="en-US" smtClean="0">
                <a:latin typeface="Times New Roman" pitchFamily="18" charset="0"/>
              </a:rPr>
              <a:t>ひょうか</a:t>
            </a:r>
            <a:r>
              <a:rPr lang="en-US" altLang="ja-JP" smtClean="0">
                <a:latin typeface="Times New Roman" pitchFamily="18" charset="0"/>
              </a:rPr>
              <a:t>)</a:t>
            </a:r>
            <a:r>
              <a:rPr lang="ja-JP" altLang="en-US" smtClean="0">
                <a:latin typeface="Times New Roman" pitchFamily="18" charset="0"/>
              </a:rPr>
              <a:t>することです。バイコヒーレンスの計算式はここに示したとおりです。</a:t>
            </a:r>
            <a:endParaRPr lang="en-US" altLang="ja-JP" smtClean="0">
              <a:latin typeface="Times New Roman" pitchFamily="18" charset="0"/>
            </a:endParaRPr>
          </a:p>
        </p:txBody>
      </p:sp>
      <p:sp>
        <p:nvSpPr>
          <p:cNvPr id="337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A8CC1183-F51B-4E59-9B94-CE0100C67B1C}" type="datetime1">
              <a:rPr lang="ko-KR" altLang="en-US" sz="1200" smtClean="0">
                <a:solidFill>
                  <a:srgbClr val="000000"/>
                </a:solidFill>
              </a:rPr>
              <a:pPr eaLnBrk="1" hangingPunct="1"/>
              <a:t>2013-03-05</a:t>
            </a:fld>
            <a:endParaRPr lang="en-US" altLang="ko-KR" sz="1200" smtClean="0">
              <a:solidFill>
                <a:srgbClr val="000000"/>
              </a:solidFill>
            </a:endParaRPr>
          </a:p>
        </p:txBody>
      </p:sp>
      <p:sp>
        <p:nvSpPr>
          <p:cNvPr id="337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endParaRPr lang="ko-KR" altLang="en-US" sz="120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Times New Roman" pitchFamily="18" charset="0"/>
              </a:rPr>
              <a:t>低周波揺動の場合もバイコヒーレンス解析を行いましたがさきの高周波揺動のバイコヒーレンス解析の結果ようなことは見つけられなかったです。</a:t>
            </a:r>
            <a:endParaRPr lang="ko-KR" altLang="en-US" smtClean="0">
              <a:latin typeface="Times New Roman" pitchFamily="18" charset="0"/>
            </a:endParaRPr>
          </a:p>
        </p:txBody>
      </p:sp>
      <p:sp>
        <p:nvSpPr>
          <p:cNvPr id="3891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pitchFamily="34" charset="-128"/>
              </a:defRPr>
            </a:lvl1pPr>
            <a:lvl2pPr marL="742835" indent="-285706" eaLnBrk="0" hangingPunct="0">
              <a:defRPr kumimoji="1" sz="2800">
                <a:solidFill>
                  <a:schemeClr val="tx1"/>
                </a:solidFill>
                <a:latin typeface="Times New Roman" pitchFamily="18" charset="0"/>
                <a:ea typeface="ＭＳ Ｐゴシック" pitchFamily="34" charset="-128"/>
              </a:defRPr>
            </a:lvl2pPr>
            <a:lvl3pPr marL="1142824" indent="-228564" eaLnBrk="0" hangingPunct="0">
              <a:defRPr kumimoji="1" sz="2800">
                <a:solidFill>
                  <a:schemeClr val="tx1"/>
                </a:solidFill>
                <a:latin typeface="Times New Roman" pitchFamily="18" charset="0"/>
                <a:ea typeface="ＭＳ Ｐゴシック" pitchFamily="34" charset="-128"/>
              </a:defRPr>
            </a:lvl3pPr>
            <a:lvl4pPr marL="1599954" indent="-228564" eaLnBrk="0" hangingPunct="0">
              <a:defRPr kumimoji="1" sz="2800">
                <a:solidFill>
                  <a:schemeClr val="tx1"/>
                </a:solidFill>
                <a:latin typeface="Times New Roman" pitchFamily="18" charset="0"/>
                <a:ea typeface="ＭＳ Ｐゴシック" pitchFamily="34" charset="-128"/>
              </a:defRPr>
            </a:lvl4pPr>
            <a:lvl5pPr marL="2057083" indent="-228564" eaLnBrk="0" hangingPunct="0">
              <a:defRPr kumimoji="1" sz="2800">
                <a:solidFill>
                  <a:schemeClr val="tx1"/>
                </a:solidFill>
                <a:latin typeface="Times New Roman" pitchFamily="18" charset="0"/>
                <a:ea typeface="ＭＳ Ｐゴシック" pitchFamily="34" charset="-128"/>
              </a:defRPr>
            </a:lvl5pPr>
            <a:lvl6pPr marL="251421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343"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847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5601" indent="-228564"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fld id="{CE1385FD-495D-4894-BEA5-EFB27C8BAB20}" type="slidenum">
              <a:rPr lang="en-US" altLang="ja-JP" sz="1200">
                <a:solidFill>
                  <a:srgbClr val="000000"/>
                </a:solidFill>
              </a:rPr>
              <a:pPr eaLnBrk="1" hangingPunct="1"/>
              <a:t>11</a:t>
            </a:fld>
            <a:endParaRPr lang="en-US" altLang="ja-JP"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EEF0D5D3-499C-4A3F-AA4C-82AD1357B0D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557045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5775" y="280992"/>
            <a:ext cx="8750300" cy="1169987"/>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85775" y="1638304"/>
            <a:ext cx="8750300" cy="463391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sldNum" sz="quarter" idx="10"/>
          </p:nvPr>
        </p:nvSpPr>
        <p:spPr>
          <a:ln/>
        </p:spPr>
        <p:txBody>
          <a:bodyPr/>
          <a:lstStyle>
            <a:lvl1pPr>
              <a:defRPr/>
            </a:lvl1pPr>
          </a:lstStyle>
          <a:p>
            <a:pPr>
              <a:defRPr/>
            </a:pPr>
            <a:fld id="{30009F4B-D273-47CF-A575-F30DFEA9E2F6}" type="slidenum">
              <a:rPr lang="en-US" altLang="ja-JP"/>
              <a:pPr>
                <a:defRPr/>
              </a:pPr>
              <a:t>‹#›</a:t>
            </a:fld>
            <a:endParaRPr lang="en-US" altLang="ja-JP"/>
          </a:p>
        </p:txBody>
      </p:sp>
    </p:spTree>
    <p:extLst>
      <p:ext uri="{BB962C8B-B14F-4D97-AF65-F5344CB8AC3E}">
        <p14:creationId xmlns:p14="http://schemas.microsoft.com/office/powerpoint/2010/main" val="35466229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9721850" cy="624134"/>
          </a:xfrm>
          <a:prstGeom prst="rect">
            <a:avLst/>
          </a:prstGeom>
        </p:spPr>
        <p:txBody>
          <a:bodyPr lIns="95674" tIns="47837" rIns="95674" bIns="47837"/>
          <a:lstStyle/>
          <a:p>
            <a:r>
              <a:rPr lang="ko-KR" altLang="en-US" smtClean="0"/>
              <a:t>마스터 제목 스타일 편집</a:t>
            </a:r>
            <a:endParaRPr lang="ko-KR" altLang="en-US"/>
          </a:p>
        </p:txBody>
      </p:sp>
      <p:sp>
        <p:nvSpPr>
          <p:cNvPr id="3" name="내용 개체 틀 2"/>
          <p:cNvSpPr>
            <a:spLocks noGrp="1"/>
          </p:cNvSpPr>
          <p:nvPr>
            <p:ph sz="half" idx="1"/>
          </p:nvPr>
        </p:nvSpPr>
        <p:spPr>
          <a:xfrm>
            <a:off x="729139" y="2028437"/>
            <a:ext cx="4050771" cy="4212908"/>
          </a:xfrm>
          <a:prstGeom prst="rect">
            <a:avLst/>
          </a:prstGeom>
        </p:spPr>
        <p:txBody>
          <a:bodyPr lIns="95674" tIns="47837" rIns="95674" bIns="47837"/>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941940" y="2028437"/>
            <a:ext cx="4050771" cy="4212908"/>
          </a:xfrm>
          <a:prstGeom prst="rect">
            <a:avLst/>
          </a:prstGeom>
        </p:spPr>
        <p:txBody>
          <a:bodyPr lIns="95674" tIns="47837" rIns="95674" bIns="47837"/>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xfrm>
            <a:off x="729139" y="6397378"/>
            <a:ext cx="2025385" cy="468101"/>
          </a:xfrm>
          <a:prstGeom prst="rect">
            <a:avLst/>
          </a:prstGeom>
          <a:ln/>
        </p:spPr>
        <p:txBody>
          <a:bodyPr lIns="95674" tIns="47837" rIns="95674" bIns="47837"/>
          <a:lstStyle>
            <a:lvl1pPr>
              <a:defRPr/>
            </a:lvl1pPr>
          </a:lstStyle>
          <a:p>
            <a:pPr>
              <a:defRPr/>
            </a:pPr>
            <a:endParaRPr lang="en-US" altLang="ja-JP"/>
          </a:p>
        </p:txBody>
      </p:sp>
      <p:sp>
        <p:nvSpPr>
          <p:cNvPr id="6" name="Rectangle 5"/>
          <p:cNvSpPr>
            <a:spLocks noGrp="1" noChangeArrowheads="1"/>
          </p:cNvSpPr>
          <p:nvPr>
            <p:ph type="ftr" sz="quarter" idx="11"/>
          </p:nvPr>
        </p:nvSpPr>
        <p:spPr>
          <a:xfrm>
            <a:off x="0" y="0"/>
            <a:ext cx="2258305" cy="341324"/>
          </a:xfrm>
          <a:prstGeom prst="rect">
            <a:avLst/>
          </a:prstGeom>
          <a:ln/>
        </p:spPr>
        <p:txBody>
          <a:bodyPr lIns="95674" tIns="47837" rIns="95674" bIns="47837"/>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D74CFAA-E388-4148-A9A4-7B11910C7831}" type="slidenum">
              <a:rPr lang="en-US" altLang="ja-JP"/>
              <a:pPr>
                <a:defRPr/>
              </a:pPr>
              <a:t>‹#›</a:t>
            </a:fld>
            <a:endParaRPr lang="en-US" altLang="ja-JP"/>
          </a:p>
        </p:txBody>
      </p:sp>
    </p:spTree>
    <p:extLst>
      <p:ext uri="{BB962C8B-B14F-4D97-AF65-F5344CB8AC3E}">
        <p14:creationId xmlns:p14="http://schemas.microsoft.com/office/powerpoint/2010/main" val="68993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9721850" cy="624134"/>
          </a:xfrm>
          <a:prstGeom prst="rect">
            <a:avLst/>
          </a:prstGeom>
        </p:spPr>
        <p:txBody>
          <a:bodyPr lIns="95674" tIns="47837" rIns="95674" bIns="47837"/>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xfrm>
            <a:off x="729139" y="6397378"/>
            <a:ext cx="2025385" cy="468101"/>
          </a:xfrm>
          <a:prstGeom prst="rect">
            <a:avLst/>
          </a:prstGeom>
          <a:ln/>
        </p:spPr>
        <p:txBody>
          <a:bodyPr lIns="95674" tIns="47837" rIns="95674" bIns="47837"/>
          <a:lstStyle>
            <a:lvl1pPr>
              <a:defRPr/>
            </a:lvl1pPr>
          </a:lstStyle>
          <a:p>
            <a:pPr>
              <a:defRPr/>
            </a:pPr>
            <a:endParaRPr lang="en-US" altLang="ja-JP"/>
          </a:p>
        </p:txBody>
      </p:sp>
      <p:sp>
        <p:nvSpPr>
          <p:cNvPr id="4" name="Rectangle 5"/>
          <p:cNvSpPr>
            <a:spLocks noGrp="1" noChangeArrowheads="1"/>
          </p:cNvSpPr>
          <p:nvPr>
            <p:ph type="ftr" sz="quarter" idx="11"/>
          </p:nvPr>
        </p:nvSpPr>
        <p:spPr>
          <a:xfrm>
            <a:off x="0" y="0"/>
            <a:ext cx="2258305" cy="341324"/>
          </a:xfrm>
          <a:prstGeom prst="rect">
            <a:avLst/>
          </a:prstGeom>
          <a:ln/>
        </p:spPr>
        <p:txBody>
          <a:bodyPr lIns="95674" tIns="47837" rIns="95674" bIns="47837"/>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299C407-44D7-478B-9379-5730DFDB1499}" type="slidenum">
              <a:rPr lang="en-US" altLang="ja-JP"/>
              <a:pPr>
                <a:defRPr/>
              </a:pPr>
              <a:t>‹#›</a:t>
            </a:fld>
            <a:endParaRPr lang="en-US" altLang="ja-JP"/>
          </a:p>
        </p:txBody>
      </p:sp>
    </p:spTree>
    <p:extLst>
      <p:ext uri="{BB962C8B-B14F-4D97-AF65-F5344CB8AC3E}">
        <p14:creationId xmlns:p14="http://schemas.microsoft.com/office/powerpoint/2010/main" val="969046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hf hdr="0" ftr="0" dt="0"/>
  <p:txStyles>
    <p:titleStyle>
      <a:lvl1pPr algn="ctr" defTabSz="955262" rtl="0" eaLnBrk="0" fontAlgn="base" hangingPunct="0">
        <a:spcBef>
          <a:spcPct val="0"/>
        </a:spcBef>
        <a:spcAft>
          <a:spcPct val="0"/>
        </a:spcAft>
        <a:defRPr kumimoji="1" sz="2500" b="1">
          <a:solidFill>
            <a:schemeClr val="tx2"/>
          </a:solidFill>
          <a:latin typeface="+mj-lt"/>
          <a:ea typeface="+mj-ea"/>
          <a:cs typeface="+mj-cs"/>
        </a:defRPr>
      </a:lvl1pPr>
      <a:lvl2pPr algn="ctr" defTabSz="955262" rtl="0" eaLnBrk="0" fontAlgn="base" hangingPunct="0">
        <a:spcBef>
          <a:spcPct val="0"/>
        </a:spcBef>
        <a:spcAft>
          <a:spcPct val="0"/>
        </a:spcAft>
        <a:defRPr kumimoji="1" sz="2500" b="1">
          <a:solidFill>
            <a:schemeClr val="tx2"/>
          </a:solidFill>
          <a:latin typeface="Times New Roman" pitchFamily="18" charset="0"/>
          <a:ea typeface="ＭＳ Ｐゴシック" pitchFamily="50" charset="-128"/>
        </a:defRPr>
      </a:lvl2pPr>
      <a:lvl3pPr algn="ctr" defTabSz="955262" rtl="0" eaLnBrk="0" fontAlgn="base" hangingPunct="0">
        <a:spcBef>
          <a:spcPct val="0"/>
        </a:spcBef>
        <a:spcAft>
          <a:spcPct val="0"/>
        </a:spcAft>
        <a:defRPr kumimoji="1" sz="2500" b="1">
          <a:solidFill>
            <a:schemeClr val="tx2"/>
          </a:solidFill>
          <a:latin typeface="Times New Roman" pitchFamily="18" charset="0"/>
          <a:ea typeface="ＭＳ Ｐゴシック" pitchFamily="50" charset="-128"/>
        </a:defRPr>
      </a:lvl3pPr>
      <a:lvl4pPr algn="ctr" defTabSz="955262" rtl="0" eaLnBrk="0" fontAlgn="base" hangingPunct="0">
        <a:spcBef>
          <a:spcPct val="0"/>
        </a:spcBef>
        <a:spcAft>
          <a:spcPct val="0"/>
        </a:spcAft>
        <a:defRPr kumimoji="1" sz="2500" b="1">
          <a:solidFill>
            <a:schemeClr val="tx2"/>
          </a:solidFill>
          <a:latin typeface="Times New Roman" pitchFamily="18" charset="0"/>
          <a:ea typeface="ＭＳ Ｐゴシック" pitchFamily="50" charset="-128"/>
        </a:defRPr>
      </a:lvl4pPr>
      <a:lvl5pPr algn="ctr" defTabSz="955262" rtl="0" eaLnBrk="0" fontAlgn="base" hangingPunct="0">
        <a:spcBef>
          <a:spcPct val="0"/>
        </a:spcBef>
        <a:spcAft>
          <a:spcPct val="0"/>
        </a:spcAft>
        <a:defRPr kumimoji="1" sz="2500" b="1">
          <a:solidFill>
            <a:schemeClr val="tx2"/>
          </a:solidFill>
          <a:latin typeface="Times New Roman" pitchFamily="18" charset="0"/>
          <a:ea typeface="ＭＳ Ｐゴシック" pitchFamily="50" charset="-128"/>
        </a:defRPr>
      </a:lvl5pPr>
      <a:lvl6pPr marL="456251" algn="ctr" defTabSz="955262" rtl="0" fontAlgn="base">
        <a:spcBef>
          <a:spcPct val="0"/>
        </a:spcBef>
        <a:spcAft>
          <a:spcPct val="0"/>
        </a:spcAft>
        <a:defRPr kumimoji="1" sz="2500" b="1">
          <a:solidFill>
            <a:schemeClr val="tx2"/>
          </a:solidFill>
          <a:latin typeface="Times New Roman" pitchFamily="18" charset="0"/>
          <a:ea typeface="ＭＳ Ｐゴシック" pitchFamily="50" charset="-128"/>
        </a:defRPr>
      </a:lvl6pPr>
      <a:lvl7pPr marL="912491" algn="ctr" defTabSz="955262" rtl="0" fontAlgn="base">
        <a:spcBef>
          <a:spcPct val="0"/>
        </a:spcBef>
        <a:spcAft>
          <a:spcPct val="0"/>
        </a:spcAft>
        <a:defRPr kumimoji="1" sz="2500" b="1">
          <a:solidFill>
            <a:schemeClr val="tx2"/>
          </a:solidFill>
          <a:latin typeface="Times New Roman" pitchFamily="18" charset="0"/>
          <a:ea typeface="ＭＳ Ｐゴシック" pitchFamily="50" charset="-128"/>
        </a:defRPr>
      </a:lvl7pPr>
      <a:lvl8pPr marL="1368729" algn="ctr" defTabSz="955262" rtl="0" fontAlgn="base">
        <a:spcBef>
          <a:spcPct val="0"/>
        </a:spcBef>
        <a:spcAft>
          <a:spcPct val="0"/>
        </a:spcAft>
        <a:defRPr kumimoji="1" sz="2500" b="1">
          <a:solidFill>
            <a:schemeClr val="tx2"/>
          </a:solidFill>
          <a:latin typeface="Times New Roman" pitchFamily="18" charset="0"/>
          <a:ea typeface="ＭＳ Ｐゴシック" pitchFamily="50" charset="-128"/>
        </a:defRPr>
      </a:lvl8pPr>
      <a:lvl9pPr marL="1824973" algn="ctr" defTabSz="955262" rtl="0" fontAlgn="base">
        <a:spcBef>
          <a:spcPct val="0"/>
        </a:spcBef>
        <a:spcAft>
          <a:spcPct val="0"/>
        </a:spcAft>
        <a:defRPr kumimoji="1" sz="2500" b="1">
          <a:solidFill>
            <a:schemeClr val="tx2"/>
          </a:solidFill>
          <a:latin typeface="Times New Roman" pitchFamily="18" charset="0"/>
          <a:ea typeface="ＭＳ Ｐゴシック" pitchFamily="50" charset="-128"/>
        </a:defRPr>
      </a:lvl9pPr>
    </p:titleStyle>
    <p:bodyStyle>
      <a:lvl1pPr marL="358026" indent="-358026" algn="l" defTabSz="955262" rtl="0" eaLnBrk="0" fontAlgn="base" hangingPunct="0">
        <a:spcBef>
          <a:spcPct val="20000"/>
        </a:spcBef>
        <a:spcAft>
          <a:spcPct val="0"/>
        </a:spcAft>
        <a:buChar char="•"/>
        <a:defRPr kumimoji="1" sz="3300">
          <a:solidFill>
            <a:schemeClr val="tx1"/>
          </a:solidFill>
          <a:latin typeface="+mn-lt"/>
          <a:ea typeface="+mn-ea"/>
          <a:cs typeface="+mn-cs"/>
        </a:defRPr>
      </a:lvl1pPr>
      <a:lvl2pPr marL="776247" indent="-299409" algn="l" defTabSz="955262" rtl="0" eaLnBrk="0" fontAlgn="base" hangingPunct="0">
        <a:spcBef>
          <a:spcPct val="20000"/>
        </a:spcBef>
        <a:spcAft>
          <a:spcPct val="0"/>
        </a:spcAft>
        <a:buChar char="–"/>
        <a:defRPr kumimoji="1" sz="2900">
          <a:solidFill>
            <a:schemeClr val="tx1"/>
          </a:solidFill>
          <a:latin typeface="+mn-lt"/>
          <a:ea typeface="+mn-ea"/>
        </a:defRPr>
      </a:lvl2pPr>
      <a:lvl3pPr marL="1192885" indent="-237627" algn="l" defTabSz="955262" rtl="0" eaLnBrk="0" fontAlgn="base" hangingPunct="0">
        <a:spcBef>
          <a:spcPct val="20000"/>
        </a:spcBef>
        <a:spcAft>
          <a:spcPct val="0"/>
        </a:spcAft>
        <a:buChar char="•"/>
        <a:defRPr kumimoji="1" sz="2500">
          <a:solidFill>
            <a:schemeClr val="tx1"/>
          </a:solidFill>
          <a:latin typeface="+mn-lt"/>
          <a:ea typeface="+mn-ea"/>
        </a:defRPr>
      </a:lvl3pPr>
      <a:lvl4pPr marL="1671307" indent="-239213" algn="l" defTabSz="955262" rtl="0" eaLnBrk="0" fontAlgn="base" hangingPunct="0">
        <a:spcBef>
          <a:spcPct val="20000"/>
        </a:spcBef>
        <a:spcAft>
          <a:spcPct val="0"/>
        </a:spcAft>
        <a:buChar char="–"/>
        <a:defRPr kumimoji="1" sz="2100">
          <a:solidFill>
            <a:schemeClr val="tx1"/>
          </a:solidFill>
          <a:latin typeface="+mn-lt"/>
          <a:ea typeface="+mn-ea"/>
        </a:defRPr>
      </a:lvl4pPr>
      <a:lvl5pPr marL="2148144" indent="-239213" algn="l" defTabSz="955262" rtl="0" eaLnBrk="0" fontAlgn="base" hangingPunct="0">
        <a:spcBef>
          <a:spcPct val="20000"/>
        </a:spcBef>
        <a:spcAft>
          <a:spcPct val="0"/>
        </a:spcAft>
        <a:buChar char="»"/>
        <a:defRPr kumimoji="1" sz="2100">
          <a:solidFill>
            <a:schemeClr val="tx1"/>
          </a:solidFill>
          <a:latin typeface="+mn-lt"/>
          <a:ea typeface="+mn-ea"/>
        </a:defRPr>
      </a:lvl5pPr>
      <a:lvl6pPr marL="2604386" indent="-239213" algn="l" defTabSz="955262" rtl="0" fontAlgn="base">
        <a:spcBef>
          <a:spcPct val="20000"/>
        </a:spcBef>
        <a:spcAft>
          <a:spcPct val="0"/>
        </a:spcAft>
        <a:buChar char="»"/>
        <a:defRPr kumimoji="1" sz="2100">
          <a:solidFill>
            <a:schemeClr val="tx1"/>
          </a:solidFill>
          <a:latin typeface="+mn-lt"/>
          <a:ea typeface="+mn-ea"/>
        </a:defRPr>
      </a:lvl6pPr>
      <a:lvl7pPr marL="3060627" indent="-239213" algn="l" defTabSz="955262" rtl="0" fontAlgn="base">
        <a:spcBef>
          <a:spcPct val="20000"/>
        </a:spcBef>
        <a:spcAft>
          <a:spcPct val="0"/>
        </a:spcAft>
        <a:buChar char="»"/>
        <a:defRPr kumimoji="1" sz="2100">
          <a:solidFill>
            <a:schemeClr val="tx1"/>
          </a:solidFill>
          <a:latin typeface="+mn-lt"/>
          <a:ea typeface="+mn-ea"/>
        </a:defRPr>
      </a:lvl7pPr>
      <a:lvl8pPr marL="3516875" indent="-239213" algn="l" defTabSz="955262" rtl="0" fontAlgn="base">
        <a:spcBef>
          <a:spcPct val="20000"/>
        </a:spcBef>
        <a:spcAft>
          <a:spcPct val="0"/>
        </a:spcAft>
        <a:buChar char="»"/>
        <a:defRPr kumimoji="1" sz="2100">
          <a:solidFill>
            <a:schemeClr val="tx1"/>
          </a:solidFill>
          <a:latin typeface="+mn-lt"/>
          <a:ea typeface="+mn-ea"/>
        </a:defRPr>
      </a:lvl8pPr>
      <a:lvl9pPr marL="3973126" indent="-239213" algn="l" defTabSz="955262" rtl="0" fontAlgn="base">
        <a:spcBef>
          <a:spcPct val="20000"/>
        </a:spcBef>
        <a:spcAft>
          <a:spcPct val="0"/>
        </a:spcAft>
        <a:buChar char="»"/>
        <a:defRPr kumimoji="1" sz="2100">
          <a:solidFill>
            <a:schemeClr val="tx1"/>
          </a:solidFill>
          <a:latin typeface="+mn-lt"/>
          <a:ea typeface="+mn-ea"/>
        </a:defRPr>
      </a:lvl9pPr>
    </p:bodyStyle>
    <p:otherStyle>
      <a:defPPr>
        <a:defRPr lang="ja-JP"/>
      </a:defPPr>
      <a:lvl1pPr marL="0" algn="l" defTabSz="912491" rtl="0" eaLnBrk="1" latinLnBrk="0" hangingPunct="1">
        <a:defRPr kumimoji="1" sz="1800" kern="1200">
          <a:solidFill>
            <a:schemeClr val="tx1"/>
          </a:solidFill>
          <a:latin typeface="+mn-lt"/>
          <a:ea typeface="+mn-ea"/>
          <a:cs typeface="+mn-cs"/>
        </a:defRPr>
      </a:lvl1pPr>
      <a:lvl2pPr marL="456251" algn="l" defTabSz="912491" rtl="0" eaLnBrk="1" latinLnBrk="0" hangingPunct="1">
        <a:defRPr kumimoji="1" sz="1800" kern="1200">
          <a:solidFill>
            <a:schemeClr val="tx1"/>
          </a:solidFill>
          <a:latin typeface="+mn-lt"/>
          <a:ea typeface="+mn-ea"/>
          <a:cs typeface="+mn-cs"/>
        </a:defRPr>
      </a:lvl2pPr>
      <a:lvl3pPr marL="912491" algn="l" defTabSz="912491" rtl="0" eaLnBrk="1" latinLnBrk="0" hangingPunct="1">
        <a:defRPr kumimoji="1" sz="1800" kern="1200">
          <a:solidFill>
            <a:schemeClr val="tx1"/>
          </a:solidFill>
          <a:latin typeface="+mn-lt"/>
          <a:ea typeface="+mn-ea"/>
          <a:cs typeface="+mn-cs"/>
        </a:defRPr>
      </a:lvl3pPr>
      <a:lvl4pPr marL="1368729" algn="l" defTabSz="912491" rtl="0" eaLnBrk="1" latinLnBrk="0" hangingPunct="1">
        <a:defRPr kumimoji="1" sz="1800" kern="1200">
          <a:solidFill>
            <a:schemeClr val="tx1"/>
          </a:solidFill>
          <a:latin typeface="+mn-lt"/>
          <a:ea typeface="+mn-ea"/>
          <a:cs typeface="+mn-cs"/>
        </a:defRPr>
      </a:lvl4pPr>
      <a:lvl5pPr marL="1824973" algn="l" defTabSz="912491" rtl="0" eaLnBrk="1" latinLnBrk="0" hangingPunct="1">
        <a:defRPr kumimoji="1" sz="1800" kern="1200">
          <a:solidFill>
            <a:schemeClr val="tx1"/>
          </a:solidFill>
          <a:latin typeface="+mn-lt"/>
          <a:ea typeface="+mn-ea"/>
          <a:cs typeface="+mn-cs"/>
        </a:defRPr>
      </a:lvl5pPr>
      <a:lvl6pPr marL="2281219" algn="l" defTabSz="912491" rtl="0" eaLnBrk="1" latinLnBrk="0" hangingPunct="1">
        <a:defRPr kumimoji="1" sz="1800" kern="1200">
          <a:solidFill>
            <a:schemeClr val="tx1"/>
          </a:solidFill>
          <a:latin typeface="+mn-lt"/>
          <a:ea typeface="+mn-ea"/>
          <a:cs typeface="+mn-cs"/>
        </a:defRPr>
      </a:lvl6pPr>
      <a:lvl7pPr marL="2737460" algn="l" defTabSz="912491" rtl="0" eaLnBrk="1" latinLnBrk="0" hangingPunct="1">
        <a:defRPr kumimoji="1" sz="1800" kern="1200">
          <a:solidFill>
            <a:schemeClr val="tx1"/>
          </a:solidFill>
          <a:latin typeface="+mn-lt"/>
          <a:ea typeface="+mn-ea"/>
          <a:cs typeface="+mn-cs"/>
        </a:defRPr>
      </a:lvl7pPr>
      <a:lvl8pPr marL="3193703" algn="l" defTabSz="912491" rtl="0" eaLnBrk="1" latinLnBrk="0" hangingPunct="1">
        <a:defRPr kumimoji="1" sz="1800" kern="1200">
          <a:solidFill>
            <a:schemeClr val="tx1"/>
          </a:solidFill>
          <a:latin typeface="+mn-lt"/>
          <a:ea typeface="+mn-ea"/>
          <a:cs typeface="+mn-cs"/>
        </a:defRPr>
      </a:lvl8pPr>
      <a:lvl9pPr marL="3649948" algn="l" defTabSz="912491"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7458" name="Rectangle 2"/>
          <p:cNvSpPr>
            <a:spLocks noChangeArrowheads="1"/>
          </p:cNvSpPr>
          <p:nvPr userDrawn="1"/>
        </p:nvSpPr>
        <p:spPr bwMode="auto">
          <a:xfrm>
            <a:off x="663527" y="7"/>
            <a:ext cx="9047221" cy="719138"/>
          </a:xfrm>
          <a:prstGeom prst="rect">
            <a:avLst/>
          </a:prstGeom>
          <a:gradFill rotWithShape="0">
            <a:gsLst>
              <a:gs pos="0">
                <a:srgbClr val="CCCCFF"/>
              </a:gs>
              <a:gs pos="100000">
                <a:srgbClr val="FFFFFF"/>
              </a:gs>
            </a:gsLst>
            <a:lin ang="0" scaled="1"/>
          </a:gradFill>
          <a:ln w="9525">
            <a:noFill/>
            <a:miter lim="800000"/>
            <a:headEnd/>
            <a:tailEnd/>
          </a:ln>
          <a:effectLst/>
        </p:spPr>
        <p:txBody>
          <a:bodyPr wrap="none" lIns="95462" tIns="47730" rIns="95462" bIns="47730" anchor="ctr"/>
          <a:lstStyle/>
          <a:p>
            <a:pPr>
              <a:defRPr/>
            </a:pPr>
            <a:endParaRPr lang="ja-JP" altLang="en-US" sz="2500">
              <a:solidFill>
                <a:srgbClr val="000000"/>
              </a:solidFill>
            </a:endParaRPr>
          </a:p>
        </p:txBody>
      </p:sp>
      <p:sp>
        <p:nvSpPr>
          <p:cNvPr id="787459" name="Rectangle 3"/>
          <p:cNvSpPr>
            <a:spLocks noGrp="1" noChangeArrowheads="1"/>
          </p:cNvSpPr>
          <p:nvPr>
            <p:ph type="sldNum" sz="quarter" idx="4"/>
          </p:nvPr>
        </p:nvSpPr>
        <p:spPr bwMode="auto">
          <a:xfrm>
            <a:off x="9061355" y="167173"/>
            <a:ext cx="639441" cy="468314"/>
          </a:xfrm>
          <a:prstGeom prst="rect">
            <a:avLst/>
          </a:prstGeom>
          <a:noFill/>
          <a:ln w="9525">
            <a:noFill/>
            <a:miter lim="800000"/>
            <a:headEnd/>
            <a:tailEnd/>
          </a:ln>
          <a:effectLst/>
        </p:spPr>
        <p:txBody>
          <a:bodyPr vert="horz" wrap="square" lIns="99861" tIns="49935" rIns="99861" bIns="49935" numCol="1" anchor="t" anchorCtr="0" compatLnSpc="1">
            <a:prstTxWarp prst="textNoShape">
              <a:avLst/>
            </a:prstTxWarp>
          </a:bodyPr>
          <a:lstStyle>
            <a:lvl1pPr algn="r">
              <a:defRPr sz="1900" b="1">
                <a:ea typeface="ＭＳ Ｐゴシック" pitchFamily="50" charset="-128"/>
              </a:defRPr>
            </a:lvl1pPr>
          </a:lstStyle>
          <a:p>
            <a:pPr>
              <a:defRPr/>
            </a:pPr>
            <a:fld id="{34F5878B-1F69-456A-A6EC-7F37A57CADDA}" type="slidenum">
              <a:rPr lang="en-US" altLang="ja-JP" smtClean="0">
                <a:solidFill>
                  <a:srgbClr val="000000"/>
                </a:solidFill>
              </a:rPr>
              <a:pPr>
                <a:defRPr/>
              </a:pPr>
              <a:t>‹#›</a:t>
            </a:fld>
            <a:endParaRPr lang="en-US" altLang="ja-JP" dirty="0">
              <a:solidFill>
                <a:srgbClr val="000000"/>
              </a:solidFill>
            </a:endParaRPr>
          </a:p>
        </p:txBody>
      </p:sp>
      <p:pic>
        <p:nvPicPr>
          <p:cNvPr id="8196" name="Picture 4" descr="ロゴE"/>
          <p:cNvPicPr>
            <a:picLocks noChangeAspect="1" noChangeArrowheads="1"/>
          </p:cNvPicPr>
          <p:nvPr userDrawn="1"/>
        </p:nvPicPr>
        <p:blipFill>
          <a:blip r:embed="rId6" cstate="print"/>
          <a:srcRect/>
          <a:stretch>
            <a:fillRect/>
          </a:stretch>
        </p:blipFill>
        <p:spPr bwMode="auto">
          <a:xfrm>
            <a:off x="60534" y="29369"/>
            <a:ext cx="539750" cy="660400"/>
          </a:xfrm>
          <a:prstGeom prst="rect">
            <a:avLst/>
          </a:prstGeom>
          <a:noFill/>
          <a:ln w="9525">
            <a:noFill/>
            <a:miter lim="800000"/>
            <a:headEnd/>
            <a:tailEnd/>
          </a:ln>
        </p:spPr>
      </p:pic>
    </p:spTree>
    <p:extLst>
      <p:ext uri="{BB962C8B-B14F-4D97-AF65-F5344CB8AC3E}">
        <p14:creationId xmlns:p14="http://schemas.microsoft.com/office/powerpoint/2010/main" val="31372706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69" r:id="rId3"/>
    <p:sldLayoutId id="2147483870" r:id="rId4"/>
  </p:sldLayoutIdLst>
  <p:transition/>
  <p:timing>
    <p:tnLst>
      <p:par>
        <p:cTn id="1" dur="indefinite" restart="never" nodeType="tmRoot"/>
      </p:par>
    </p:tnLst>
  </p:timing>
  <p:hf hdr="0" ftr="0" dt="0"/>
  <p:txStyles>
    <p:titleStyle>
      <a:lvl1pPr algn="ctr" defTabSz="999358" rtl="0" eaLnBrk="0" fontAlgn="base" hangingPunct="0">
        <a:spcBef>
          <a:spcPct val="0"/>
        </a:spcBef>
        <a:spcAft>
          <a:spcPct val="0"/>
        </a:spcAft>
        <a:defRPr kumimoji="1" sz="2600" b="1">
          <a:solidFill>
            <a:schemeClr val="tx2"/>
          </a:solidFill>
          <a:latin typeface="+mj-lt"/>
          <a:ea typeface="+mj-ea"/>
          <a:cs typeface="+mj-cs"/>
        </a:defRPr>
      </a:lvl1pPr>
      <a:lvl2pPr algn="ctr" defTabSz="999358" rtl="0" eaLnBrk="0" fontAlgn="base" hangingPunct="0">
        <a:spcBef>
          <a:spcPct val="0"/>
        </a:spcBef>
        <a:spcAft>
          <a:spcPct val="0"/>
        </a:spcAft>
        <a:defRPr kumimoji="1" sz="2600" b="1">
          <a:solidFill>
            <a:schemeClr val="tx2"/>
          </a:solidFill>
          <a:latin typeface="Times New Roman" pitchFamily="18" charset="0"/>
          <a:ea typeface="ＭＳ Ｐゴシック" pitchFamily="50" charset="-128"/>
        </a:defRPr>
      </a:lvl2pPr>
      <a:lvl3pPr algn="ctr" defTabSz="999358" rtl="0" eaLnBrk="0" fontAlgn="base" hangingPunct="0">
        <a:spcBef>
          <a:spcPct val="0"/>
        </a:spcBef>
        <a:spcAft>
          <a:spcPct val="0"/>
        </a:spcAft>
        <a:defRPr kumimoji="1" sz="2600" b="1">
          <a:solidFill>
            <a:schemeClr val="tx2"/>
          </a:solidFill>
          <a:latin typeface="Times New Roman" pitchFamily="18" charset="0"/>
          <a:ea typeface="ＭＳ Ｐゴシック" pitchFamily="50" charset="-128"/>
        </a:defRPr>
      </a:lvl3pPr>
      <a:lvl4pPr algn="ctr" defTabSz="999358" rtl="0" eaLnBrk="0" fontAlgn="base" hangingPunct="0">
        <a:spcBef>
          <a:spcPct val="0"/>
        </a:spcBef>
        <a:spcAft>
          <a:spcPct val="0"/>
        </a:spcAft>
        <a:defRPr kumimoji="1" sz="2600" b="1">
          <a:solidFill>
            <a:schemeClr val="tx2"/>
          </a:solidFill>
          <a:latin typeface="Times New Roman" pitchFamily="18" charset="0"/>
          <a:ea typeface="ＭＳ Ｐゴシック" pitchFamily="50" charset="-128"/>
        </a:defRPr>
      </a:lvl4pPr>
      <a:lvl5pPr algn="ctr" defTabSz="999358" rtl="0" eaLnBrk="0" fontAlgn="base" hangingPunct="0">
        <a:spcBef>
          <a:spcPct val="0"/>
        </a:spcBef>
        <a:spcAft>
          <a:spcPct val="0"/>
        </a:spcAft>
        <a:defRPr kumimoji="1" sz="2600" b="1">
          <a:solidFill>
            <a:schemeClr val="tx2"/>
          </a:solidFill>
          <a:latin typeface="Times New Roman" pitchFamily="18" charset="0"/>
          <a:ea typeface="ＭＳ Ｐゴシック" pitchFamily="50" charset="-128"/>
        </a:defRPr>
      </a:lvl5pPr>
      <a:lvl6pPr marL="477306" algn="ctr" defTabSz="999358" rtl="0" fontAlgn="base">
        <a:spcBef>
          <a:spcPct val="0"/>
        </a:spcBef>
        <a:spcAft>
          <a:spcPct val="0"/>
        </a:spcAft>
        <a:defRPr kumimoji="1" sz="2600" b="1">
          <a:solidFill>
            <a:schemeClr val="tx2"/>
          </a:solidFill>
          <a:latin typeface="Times New Roman" pitchFamily="18" charset="0"/>
          <a:ea typeface="ＭＳ Ｐゴシック" pitchFamily="50" charset="-128"/>
        </a:defRPr>
      </a:lvl6pPr>
      <a:lvl7pPr marL="954612" algn="ctr" defTabSz="999358" rtl="0" fontAlgn="base">
        <a:spcBef>
          <a:spcPct val="0"/>
        </a:spcBef>
        <a:spcAft>
          <a:spcPct val="0"/>
        </a:spcAft>
        <a:defRPr kumimoji="1" sz="2600" b="1">
          <a:solidFill>
            <a:schemeClr val="tx2"/>
          </a:solidFill>
          <a:latin typeface="Times New Roman" pitchFamily="18" charset="0"/>
          <a:ea typeface="ＭＳ Ｐゴシック" pitchFamily="50" charset="-128"/>
        </a:defRPr>
      </a:lvl7pPr>
      <a:lvl8pPr marL="1431915" algn="ctr" defTabSz="999358" rtl="0" fontAlgn="base">
        <a:spcBef>
          <a:spcPct val="0"/>
        </a:spcBef>
        <a:spcAft>
          <a:spcPct val="0"/>
        </a:spcAft>
        <a:defRPr kumimoji="1" sz="2600" b="1">
          <a:solidFill>
            <a:schemeClr val="tx2"/>
          </a:solidFill>
          <a:latin typeface="Times New Roman" pitchFamily="18" charset="0"/>
          <a:ea typeface="ＭＳ Ｐゴシック" pitchFamily="50" charset="-128"/>
        </a:defRPr>
      </a:lvl8pPr>
      <a:lvl9pPr marL="1909216" algn="ctr" defTabSz="999358" rtl="0" fontAlgn="base">
        <a:spcBef>
          <a:spcPct val="0"/>
        </a:spcBef>
        <a:spcAft>
          <a:spcPct val="0"/>
        </a:spcAft>
        <a:defRPr kumimoji="1" sz="2600" b="1">
          <a:solidFill>
            <a:schemeClr val="tx2"/>
          </a:solidFill>
          <a:latin typeface="Times New Roman" pitchFamily="18" charset="0"/>
          <a:ea typeface="ＭＳ Ｐゴシック" pitchFamily="50" charset="-128"/>
        </a:defRPr>
      </a:lvl9pPr>
    </p:titleStyle>
    <p:bodyStyle>
      <a:lvl1pPr marL="374552" indent="-374552" algn="l" defTabSz="999358" rtl="0" eaLnBrk="0" fontAlgn="base" hangingPunct="0">
        <a:spcBef>
          <a:spcPct val="20000"/>
        </a:spcBef>
        <a:spcAft>
          <a:spcPct val="0"/>
        </a:spcAft>
        <a:buChar char="•"/>
        <a:defRPr kumimoji="1" sz="3500">
          <a:solidFill>
            <a:schemeClr val="tx1"/>
          </a:solidFill>
          <a:latin typeface="+mn-lt"/>
          <a:ea typeface="+mn-ea"/>
          <a:cs typeface="+mn-cs"/>
        </a:defRPr>
      </a:lvl1pPr>
      <a:lvl2pPr marL="812082" indent="-313231" algn="l" defTabSz="999358" rtl="0" eaLnBrk="0" fontAlgn="base" hangingPunct="0">
        <a:spcBef>
          <a:spcPct val="20000"/>
        </a:spcBef>
        <a:spcAft>
          <a:spcPct val="0"/>
        </a:spcAft>
        <a:buChar char="–"/>
        <a:defRPr kumimoji="1" sz="3000">
          <a:solidFill>
            <a:schemeClr val="tx1"/>
          </a:solidFill>
          <a:latin typeface="+mn-lt"/>
          <a:ea typeface="+mn-ea"/>
        </a:defRPr>
      </a:lvl2pPr>
      <a:lvl3pPr marL="1247952" indent="-248600" algn="l" defTabSz="999358" rtl="0" eaLnBrk="0" fontAlgn="base" hangingPunct="0">
        <a:spcBef>
          <a:spcPct val="20000"/>
        </a:spcBef>
        <a:spcAft>
          <a:spcPct val="0"/>
        </a:spcAft>
        <a:buChar char="•"/>
        <a:defRPr kumimoji="1" sz="2600">
          <a:solidFill>
            <a:schemeClr val="tx1"/>
          </a:solidFill>
          <a:latin typeface="+mn-lt"/>
          <a:ea typeface="+mn-ea"/>
        </a:defRPr>
      </a:lvl3pPr>
      <a:lvl4pPr marL="1748454" indent="-250259" algn="l" defTabSz="999358" rtl="0" eaLnBrk="0" fontAlgn="base" hangingPunct="0">
        <a:spcBef>
          <a:spcPct val="20000"/>
        </a:spcBef>
        <a:spcAft>
          <a:spcPct val="0"/>
        </a:spcAft>
        <a:buChar char="–"/>
        <a:defRPr kumimoji="1" sz="2200">
          <a:solidFill>
            <a:schemeClr val="tx1"/>
          </a:solidFill>
          <a:latin typeface="+mn-lt"/>
          <a:ea typeface="+mn-ea"/>
        </a:defRPr>
      </a:lvl4pPr>
      <a:lvl5pPr marL="2247311" indent="-250259" algn="l" defTabSz="999358" rtl="0" eaLnBrk="0" fontAlgn="base" hangingPunct="0">
        <a:spcBef>
          <a:spcPct val="20000"/>
        </a:spcBef>
        <a:spcAft>
          <a:spcPct val="0"/>
        </a:spcAft>
        <a:buChar char="»"/>
        <a:defRPr kumimoji="1" sz="2200">
          <a:solidFill>
            <a:schemeClr val="tx1"/>
          </a:solidFill>
          <a:latin typeface="+mn-lt"/>
          <a:ea typeface="+mn-ea"/>
        </a:defRPr>
      </a:lvl5pPr>
      <a:lvl6pPr marL="2724615" indent="-250259" algn="l" defTabSz="999358" rtl="0" fontAlgn="base">
        <a:spcBef>
          <a:spcPct val="20000"/>
        </a:spcBef>
        <a:spcAft>
          <a:spcPct val="0"/>
        </a:spcAft>
        <a:buChar char="»"/>
        <a:defRPr kumimoji="1" sz="2200">
          <a:solidFill>
            <a:schemeClr val="tx1"/>
          </a:solidFill>
          <a:latin typeface="+mn-lt"/>
          <a:ea typeface="+mn-ea"/>
        </a:defRPr>
      </a:lvl6pPr>
      <a:lvl7pPr marL="3201920" indent="-250259" algn="l" defTabSz="999358" rtl="0" fontAlgn="base">
        <a:spcBef>
          <a:spcPct val="20000"/>
        </a:spcBef>
        <a:spcAft>
          <a:spcPct val="0"/>
        </a:spcAft>
        <a:buChar char="»"/>
        <a:defRPr kumimoji="1" sz="2200">
          <a:solidFill>
            <a:schemeClr val="tx1"/>
          </a:solidFill>
          <a:latin typeface="+mn-lt"/>
          <a:ea typeface="+mn-ea"/>
        </a:defRPr>
      </a:lvl7pPr>
      <a:lvl8pPr marL="3679224" indent="-250259" algn="l" defTabSz="999358" rtl="0" fontAlgn="base">
        <a:spcBef>
          <a:spcPct val="20000"/>
        </a:spcBef>
        <a:spcAft>
          <a:spcPct val="0"/>
        </a:spcAft>
        <a:buChar char="»"/>
        <a:defRPr kumimoji="1" sz="2200">
          <a:solidFill>
            <a:schemeClr val="tx1"/>
          </a:solidFill>
          <a:latin typeface="+mn-lt"/>
          <a:ea typeface="+mn-ea"/>
        </a:defRPr>
      </a:lvl8pPr>
      <a:lvl9pPr marL="4156527" indent="-250259" algn="l" defTabSz="999358" rtl="0" fontAlgn="base">
        <a:spcBef>
          <a:spcPct val="20000"/>
        </a:spcBef>
        <a:spcAft>
          <a:spcPct val="0"/>
        </a:spcAft>
        <a:buChar char="»"/>
        <a:defRPr kumimoji="1" sz="2200">
          <a:solidFill>
            <a:schemeClr val="tx1"/>
          </a:solidFill>
          <a:latin typeface="+mn-lt"/>
          <a:ea typeface="+mn-ea"/>
        </a:defRPr>
      </a:lvl9pPr>
    </p:bodyStyle>
    <p:otherStyle>
      <a:defPPr>
        <a:defRPr lang="ja-JP"/>
      </a:defPPr>
      <a:lvl1pPr marL="0" algn="l" defTabSz="954612" rtl="0" eaLnBrk="1" latinLnBrk="0" hangingPunct="1">
        <a:defRPr kumimoji="1" sz="1900" kern="1200">
          <a:solidFill>
            <a:schemeClr val="tx1"/>
          </a:solidFill>
          <a:latin typeface="+mn-lt"/>
          <a:ea typeface="+mn-ea"/>
          <a:cs typeface="+mn-cs"/>
        </a:defRPr>
      </a:lvl1pPr>
      <a:lvl2pPr marL="477306" algn="l" defTabSz="954612" rtl="0" eaLnBrk="1" latinLnBrk="0" hangingPunct="1">
        <a:defRPr kumimoji="1" sz="1900" kern="1200">
          <a:solidFill>
            <a:schemeClr val="tx1"/>
          </a:solidFill>
          <a:latin typeface="+mn-lt"/>
          <a:ea typeface="+mn-ea"/>
          <a:cs typeface="+mn-cs"/>
        </a:defRPr>
      </a:lvl2pPr>
      <a:lvl3pPr marL="954612" algn="l" defTabSz="954612" rtl="0" eaLnBrk="1" latinLnBrk="0" hangingPunct="1">
        <a:defRPr kumimoji="1" sz="1900" kern="1200">
          <a:solidFill>
            <a:schemeClr val="tx1"/>
          </a:solidFill>
          <a:latin typeface="+mn-lt"/>
          <a:ea typeface="+mn-ea"/>
          <a:cs typeface="+mn-cs"/>
        </a:defRPr>
      </a:lvl3pPr>
      <a:lvl4pPr marL="1431915" algn="l" defTabSz="954612" rtl="0" eaLnBrk="1" latinLnBrk="0" hangingPunct="1">
        <a:defRPr kumimoji="1" sz="1900" kern="1200">
          <a:solidFill>
            <a:schemeClr val="tx1"/>
          </a:solidFill>
          <a:latin typeface="+mn-lt"/>
          <a:ea typeface="+mn-ea"/>
          <a:cs typeface="+mn-cs"/>
        </a:defRPr>
      </a:lvl4pPr>
      <a:lvl5pPr marL="1909216" algn="l" defTabSz="954612" rtl="0" eaLnBrk="1" latinLnBrk="0" hangingPunct="1">
        <a:defRPr kumimoji="1" sz="1900" kern="1200">
          <a:solidFill>
            <a:schemeClr val="tx1"/>
          </a:solidFill>
          <a:latin typeface="+mn-lt"/>
          <a:ea typeface="+mn-ea"/>
          <a:cs typeface="+mn-cs"/>
        </a:defRPr>
      </a:lvl5pPr>
      <a:lvl6pPr marL="2386525" algn="l" defTabSz="954612" rtl="0" eaLnBrk="1" latinLnBrk="0" hangingPunct="1">
        <a:defRPr kumimoji="1" sz="1900" kern="1200">
          <a:solidFill>
            <a:schemeClr val="tx1"/>
          </a:solidFill>
          <a:latin typeface="+mn-lt"/>
          <a:ea typeface="+mn-ea"/>
          <a:cs typeface="+mn-cs"/>
        </a:defRPr>
      </a:lvl6pPr>
      <a:lvl7pPr marL="2863831" algn="l" defTabSz="954612" rtl="0" eaLnBrk="1" latinLnBrk="0" hangingPunct="1">
        <a:defRPr kumimoji="1" sz="1900" kern="1200">
          <a:solidFill>
            <a:schemeClr val="tx1"/>
          </a:solidFill>
          <a:latin typeface="+mn-lt"/>
          <a:ea typeface="+mn-ea"/>
          <a:cs typeface="+mn-cs"/>
        </a:defRPr>
      </a:lvl7pPr>
      <a:lvl8pPr marL="3341132" algn="l" defTabSz="954612" rtl="0" eaLnBrk="1" latinLnBrk="0" hangingPunct="1">
        <a:defRPr kumimoji="1" sz="1900" kern="1200">
          <a:solidFill>
            <a:schemeClr val="tx1"/>
          </a:solidFill>
          <a:latin typeface="+mn-lt"/>
          <a:ea typeface="+mn-ea"/>
          <a:cs typeface="+mn-cs"/>
        </a:defRPr>
      </a:lvl8pPr>
      <a:lvl9pPr marL="3818437" algn="l" defTabSz="954612"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jpeg"/><Relationship Id="rId7"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emf"/><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8.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1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7.png"/><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wmf"/><Relationship Id="rId4" Type="http://schemas.openxmlformats.org/officeDocument/2006/relationships/image" Target="../media/image8.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slideLayout" Target="../slideLayouts/slideLayout4.xml"/><Relationship Id="rId7" Type="http://schemas.openxmlformats.org/officeDocument/2006/relationships/oleObject" Target="../embeddings/oleObject3.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9.jpeg"/><Relationship Id="rId5" Type="http://schemas.openxmlformats.org/officeDocument/2006/relationships/image" Target="../media/image18.emf"/><Relationship Id="rId10" Type="http://schemas.openxmlformats.org/officeDocument/2006/relationships/image" Target="../media/image21.emf"/><Relationship Id="rId4" Type="http://schemas.openxmlformats.org/officeDocument/2006/relationships/notesSlide" Target="../notesSlides/notesSlide6.xml"/><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5.emf"/><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ﾌﾞｰｹ"/>
          <p:cNvSpPr>
            <a:spLocks noChangeArrowheads="1"/>
          </p:cNvSpPr>
          <p:nvPr/>
        </p:nvSpPr>
        <p:spPr bwMode="auto">
          <a:xfrm>
            <a:off x="431842" y="1782564"/>
            <a:ext cx="8931275" cy="1656184"/>
          </a:xfrm>
          <a:prstGeom prst="foldedCorner">
            <a:avLst>
              <a:gd name="adj" fmla="val 9838"/>
            </a:avLst>
          </a:prstGeom>
          <a:blipFill dpi="0" rotWithShape="0">
            <a:blip r:embed="rId3" cstate="print"/>
            <a:srcRect/>
            <a:tile tx="0" ty="0" sx="100000" sy="100000" flip="none" algn="tl"/>
          </a:blipFill>
          <a:ln w="9525">
            <a:solidFill>
              <a:schemeClr val="tx1"/>
            </a:solidFill>
            <a:round/>
            <a:headEnd/>
            <a:tailEnd/>
          </a:ln>
        </p:spPr>
        <p:txBody>
          <a:bodyPr wrap="none" lIns="91255" tIns="45630" rIns="91255" bIns="45630" anchor="ctr"/>
          <a:lstStyle/>
          <a:p>
            <a:endParaRPr lang="ja-JP" altLang="en-US" smtClean="0">
              <a:solidFill>
                <a:srgbClr val="000000"/>
              </a:solidFill>
            </a:endParaRPr>
          </a:p>
        </p:txBody>
      </p:sp>
      <p:sp>
        <p:nvSpPr>
          <p:cNvPr id="7171" name="Text Box 3"/>
          <p:cNvSpPr txBox="1">
            <a:spLocks noChangeArrowheads="1"/>
          </p:cNvSpPr>
          <p:nvPr/>
        </p:nvSpPr>
        <p:spPr bwMode="auto">
          <a:xfrm>
            <a:off x="468313" y="1998588"/>
            <a:ext cx="8894762" cy="4062433"/>
          </a:xfrm>
          <a:prstGeom prst="rect">
            <a:avLst/>
          </a:prstGeom>
          <a:noFill/>
          <a:ln w="9525">
            <a:noFill/>
            <a:miter lim="800000"/>
            <a:headEnd/>
            <a:tailEnd/>
          </a:ln>
        </p:spPr>
        <p:txBody>
          <a:bodyPr lIns="29464" tIns="14751" rIns="29464" bIns="14751">
            <a:spAutoFit/>
          </a:bodyPr>
          <a:lstStyle/>
          <a:p>
            <a:pPr algn="ctr" defTabSz="294675">
              <a:lnSpc>
                <a:spcPct val="120000"/>
              </a:lnSpc>
            </a:pPr>
            <a:r>
              <a:rPr lang="ja-JP" altLang="en-US" sz="3200" b="1" dirty="0">
                <a:solidFill>
                  <a:srgbClr val="2D2DB9">
                    <a:lumMod val="75000"/>
                  </a:srgbClr>
                </a:solidFill>
                <a:latin typeface="Times New Roman" pitchFamily="18" charset="0"/>
                <a:ea typeface="ＭＳ Ｐゴシック" pitchFamily="50" charset="-128"/>
              </a:rPr>
              <a:t>基礎プラズマ実験装置による磁化プラズマ</a:t>
            </a:r>
            <a:r>
              <a:rPr lang="ja-JP" altLang="en-US" sz="3200" b="1" dirty="0" smtClean="0">
                <a:solidFill>
                  <a:srgbClr val="2D2DB9">
                    <a:lumMod val="75000"/>
                  </a:srgbClr>
                </a:solidFill>
                <a:latin typeface="Times New Roman" pitchFamily="18" charset="0"/>
                <a:ea typeface="ＭＳ Ｐゴシック" pitchFamily="50" charset="-128"/>
              </a:rPr>
              <a:t>揺動</a:t>
            </a:r>
            <a:endParaRPr lang="en-US" altLang="ja-JP" sz="3200" b="1" dirty="0" smtClean="0">
              <a:solidFill>
                <a:srgbClr val="2D2DB9">
                  <a:lumMod val="75000"/>
                </a:srgbClr>
              </a:solidFill>
              <a:latin typeface="Times New Roman" pitchFamily="18" charset="0"/>
              <a:ea typeface="ＭＳ Ｐゴシック" pitchFamily="50" charset="-128"/>
            </a:endParaRPr>
          </a:p>
          <a:p>
            <a:pPr algn="ctr" defTabSz="294675">
              <a:lnSpc>
                <a:spcPct val="120000"/>
              </a:lnSpc>
            </a:pPr>
            <a:r>
              <a:rPr lang="ja-JP" altLang="en-US" sz="3200" b="1" dirty="0" smtClean="0">
                <a:solidFill>
                  <a:srgbClr val="2D2DB9">
                    <a:lumMod val="75000"/>
                  </a:srgbClr>
                </a:solidFill>
                <a:latin typeface="Times New Roman" pitchFamily="18" charset="0"/>
                <a:ea typeface="ＭＳ Ｐゴシック" pitchFamily="50" charset="-128"/>
              </a:rPr>
              <a:t>非線形</a:t>
            </a:r>
            <a:r>
              <a:rPr lang="ja-JP" altLang="en-US" sz="3200" b="1" dirty="0">
                <a:solidFill>
                  <a:srgbClr val="2D2DB9">
                    <a:lumMod val="75000"/>
                  </a:srgbClr>
                </a:solidFill>
                <a:latin typeface="Times New Roman" pitchFamily="18" charset="0"/>
                <a:ea typeface="ＭＳ Ｐゴシック" pitchFamily="50" charset="-128"/>
              </a:rPr>
              <a:t>結合解析</a:t>
            </a:r>
            <a:endParaRPr lang="ja-JP" altLang="en-US" sz="3200" b="1" dirty="0" smtClean="0">
              <a:solidFill>
                <a:srgbClr val="2D2DB9">
                  <a:lumMod val="75000"/>
                </a:srgbClr>
              </a:solidFill>
              <a:latin typeface="Times New Roman" pitchFamily="18" charset="0"/>
              <a:ea typeface="ＭＳ Ｐゴシック" pitchFamily="50" charset="-128"/>
            </a:endParaRPr>
          </a:p>
          <a:p>
            <a:pPr algn="ctr" defTabSz="294675"/>
            <a:endParaRPr lang="en-US" altLang="ja-JP" sz="3200" b="1" dirty="0" smtClean="0">
              <a:solidFill>
                <a:srgbClr val="000000"/>
              </a:solidFill>
              <a:latin typeface="Times New Roman" pitchFamily="18" charset="0"/>
              <a:ea typeface="ＭＳ Ｐゴシック" pitchFamily="50" charset="-128"/>
            </a:endParaRPr>
          </a:p>
          <a:p>
            <a:pPr algn="ctr" defTabSz="294675"/>
            <a:endParaRPr lang="en-US" altLang="ja-JP" sz="3200" b="1" dirty="0" smtClean="0">
              <a:solidFill>
                <a:srgbClr val="000000"/>
              </a:solidFill>
              <a:latin typeface="Times New Roman" pitchFamily="18" charset="0"/>
              <a:ea typeface="ＭＳ Ｐゴシック" pitchFamily="50" charset="-128"/>
            </a:endParaRPr>
          </a:p>
          <a:p>
            <a:pPr algn="ctr" defTabSz="294675"/>
            <a:r>
              <a:rPr lang="zh-TW" altLang="en-US" sz="3200" b="1" dirty="0">
                <a:solidFill>
                  <a:srgbClr val="000000"/>
                </a:solidFill>
                <a:latin typeface="Times New Roman" pitchFamily="18" charset="0"/>
                <a:ea typeface="ＭＳ Ｐゴシック" pitchFamily="50" charset="-128"/>
              </a:rPr>
              <a:t>金子 俊郎，文 贊鎬，畠山 力三</a:t>
            </a:r>
            <a:endParaRPr lang="en-US" altLang="ja-JP" sz="3200" b="1" dirty="0" smtClean="0">
              <a:solidFill>
                <a:srgbClr val="000000"/>
              </a:solidFill>
              <a:latin typeface="Times New Roman" pitchFamily="18" charset="0"/>
              <a:ea typeface="ＭＳ Ｐゴシック" pitchFamily="50" charset="-128"/>
            </a:endParaRPr>
          </a:p>
          <a:p>
            <a:pPr algn="ctr" defTabSz="294675">
              <a:spcBef>
                <a:spcPct val="35000"/>
              </a:spcBef>
            </a:pPr>
            <a:endParaRPr lang="en-US" altLang="ja-JP" sz="2700" dirty="0">
              <a:solidFill>
                <a:srgbClr val="000000"/>
              </a:solidFill>
              <a:latin typeface="Times New Roman" pitchFamily="18" charset="0"/>
              <a:ea typeface="ＭＳ Ｐゴシック" pitchFamily="50" charset="-128"/>
            </a:endParaRPr>
          </a:p>
          <a:p>
            <a:pPr algn="ctr" defTabSz="294675">
              <a:lnSpc>
                <a:spcPct val="50000"/>
              </a:lnSpc>
              <a:spcBef>
                <a:spcPct val="50000"/>
              </a:spcBef>
              <a:spcAft>
                <a:spcPct val="20000"/>
              </a:spcAft>
            </a:pPr>
            <a:r>
              <a:rPr lang="ja-JP" altLang="en-US" b="1" i="1" dirty="0" smtClean="0">
                <a:latin typeface="Times New Roman" pitchFamily="18" charset="0"/>
                <a:ea typeface="ＭＳ Ｐゴシック" pitchFamily="50" charset="-128"/>
              </a:rPr>
              <a:t>東北大学 大学院工学研究科 電子工学専攻</a:t>
            </a:r>
            <a:endParaRPr lang="en-US" altLang="ja-JP" b="1" i="1" dirty="0" smtClean="0">
              <a:latin typeface="Times New Roman" pitchFamily="18" charset="0"/>
              <a:ea typeface="ＭＳ Ｐゴシック" pitchFamily="50" charset="-128"/>
            </a:endParaRPr>
          </a:p>
          <a:p>
            <a:pPr algn="ctr" defTabSz="294675">
              <a:lnSpc>
                <a:spcPct val="50000"/>
              </a:lnSpc>
              <a:spcBef>
                <a:spcPct val="50000"/>
              </a:spcBef>
              <a:spcAft>
                <a:spcPct val="20000"/>
              </a:spcAft>
            </a:pPr>
            <a:endParaRPr lang="en-US" altLang="ja-JP" b="1" i="1" dirty="0" smtClean="0">
              <a:latin typeface="Times New Roman" pitchFamily="18" charset="0"/>
              <a:ea typeface="ＭＳ Ｐゴシック" pitchFamily="50" charset="-128"/>
            </a:endParaRPr>
          </a:p>
        </p:txBody>
      </p:sp>
      <p:sp>
        <p:nvSpPr>
          <p:cNvPr id="7172" name="Text Box 4"/>
          <p:cNvSpPr txBox="1">
            <a:spLocks noChangeArrowheads="1"/>
          </p:cNvSpPr>
          <p:nvPr/>
        </p:nvSpPr>
        <p:spPr bwMode="auto">
          <a:xfrm>
            <a:off x="217244" y="171083"/>
            <a:ext cx="9217024" cy="1057408"/>
          </a:xfrm>
          <a:prstGeom prst="rect">
            <a:avLst/>
          </a:prstGeom>
          <a:noFill/>
          <a:ln w="9525">
            <a:noFill/>
            <a:miter lim="800000"/>
            <a:headEnd/>
            <a:tailEnd/>
          </a:ln>
        </p:spPr>
        <p:txBody>
          <a:bodyPr wrap="square" lIns="87059" tIns="43531" rIns="87059" bIns="43531">
            <a:spAutoFit/>
          </a:bodyPr>
          <a:lstStyle/>
          <a:p>
            <a:pPr algn="ctr" defTabSz="871327" eaLnBrk="0" hangingPunct="0">
              <a:spcBef>
                <a:spcPct val="50000"/>
              </a:spcBef>
            </a:pPr>
            <a:r>
              <a:rPr lang="ja-JP" altLang="en-US" sz="1800" i="1" dirty="0" smtClean="0">
                <a:solidFill>
                  <a:srgbClr val="000000"/>
                </a:solidFill>
                <a:latin typeface="Times New Roman" pitchFamily="18" charset="0"/>
                <a:ea typeface="ＭＳ Ｐゴシック" pitchFamily="50" charset="-128"/>
              </a:rPr>
              <a:t>第１６回若手科学者によるプラズマ研究会</a:t>
            </a:r>
            <a:r>
              <a:rPr lang="en-US" altLang="ja-JP" sz="1800" i="1" dirty="0">
                <a:solidFill>
                  <a:srgbClr val="000000"/>
                </a:solidFill>
                <a:latin typeface="Times New Roman" pitchFamily="18" charset="0"/>
                <a:ea typeface="ＭＳ Ｐゴシック" pitchFamily="50" charset="-128"/>
              </a:rPr>
              <a:t/>
            </a:r>
            <a:br>
              <a:rPr lang="en-US" altLang="ja-JP" sz="1800" i="1" dirty="0">
                <a:solidFill>
                  <a:srgbClr val="000000"/>
                </a:solidFill>
                <a:latin typeface="Times New Roman" pitchFamily="18" charset="0"/>
                <a:ea typeface="ＭＳ Ｐゴシック" pitchFamily="50" charset="-128"/>
              </a:rPr>
            </a:br>
            <a:r>
              <a:rPr lang="ja-JP" altLang="en-US" sz="1800" i="1" dirty="0">
                <a:solidFill>
                  <a:srgbClr val="000000"/>
                </a:solidFill>
                <a:latin typeface="Times New Roman" pitchFamily="18" charset="0"/>
                <a:ea typeface="ＭＳ Ｐゴシック" pitchFamily="50" charset="-128"/>
              </a:rPr>
              <a:t>プラズマ輸送・閉じ込め物理の総合的理解に向けた予測・検証手法の</a:t>
            </a:r>
            <a:r>
              <a:rPr lang="ja-JP" altLang="en-US" sz="1800" i="1" dirty="0" smtClean="0">
                <a:solidFill>
                  <a:srgbClr val="000000"/>
                </a:solidFill>
                <a:latin typeface="Times New Roman" pitchFamily="18" charset="0"/>
                <a:ea typeface="ＭＳ Ｐゴシック" pitchFamily="50" charset="-128"/>
              </a:rPr>
              <a:t>進展</a:t>
            </a:r>
            <a:endParaRPr lang="en-US" altLang="ja-JP" sz="1800" i="1" dirty="0" smtClean="0">
              <a:solidFill>
                <a:srgbClr val="000000"/>
              </a:solidFill>
              <a:latin typeface="Times New Roman" pitchFamily="18" charset="0"/>
              <a:ea typeface="ＭＳ Ｐゴシック" pitchFamily="50" charset="-128"/>
            </a:endParaRPr>
          </a:p>
          <a:p>
            <a:pPr algn="ctr" defTabSz="871327" eaLnBrk="0" hangingPunct="0">
              <a:spcBef>
                <a:spcPct val="50000"/>
              </a:spcBef>
            </a:pPr>
            <a:r>
              <a:rPr lang="ja-JP" altLang="en-US" sz="1800" i="1" dirty="0" smtClean="0">
                <a:solidFill>
                  <a:srgbClr val="000000"/>
                </a:solidFill>
                <a:latin typeface="Times New Roman" pitchFamily="18" charset="0"/>
                <a:ea typeface="ＭＳ Ｐゴシック" pitchFamily="50" charset="-128"/>
              </a:rPr>
              <a:t>日本原子力研究開発機構　那珂核融合研究所，</a:t>
            </a:r>
            <a:r>
              <a:rPr lang="en-US" altLang="ja-JP" sz="1800" i="1" dirty="0" smtClean="0">
                <a:solidFill>
                  <a:srgbClr val="000000"/>
                </a:solidFill>
                <a:latin typeface="Times New Roman" pitchFamily="18" charset="0"/>
                <a:ea typeface="ＭＳ Ｐゴシック" pitchFamily="50" charset="-128"/>
              </a:rPr>
              <a:t>2013</a:t>
            </a:r>
            <a:r>
              <a:rPr lang="ja-JP" altLang="en-US" sz="1800" i="1" dirty="0" smtClean="0">
                <a:solidFill>
                  <a:srgbClr val="000000"/>
                </a:solidFill>
                <a:latin typeface="Times New Roman" pitchFamily="18" charset="0"/>
                <a:ea typeface="ＭＳ Ｐゴシック" pitchFamily="50" charset="-128"/>
              </a:rPr>
              <a:t>年</a:t>
            </a:r>
            <a:r>
              <a:rPr lang="en-US" altLang="ja-JP" sz="1800" i="1" dirty="0" smtClean="0">
                <a:solidFill>
                  <a:srgbClr val="000000"/>
                </a:solidFill>
                <a:latin typeface="Times New Roman" pitchFamily="18" charset="0"/>
                <a:ea typeface="ＭＳ Ｐゴシック" pitchFamily="50" charset="-128"/>
              </a:rPr>
              <a:t>3</a:t>
            </a:r>
            <a:r>
              <a:rPr lang="ja-JP" altLang="en-US" sz="1800" i="1" dirty="0" smtClean="0">
                <a:solidFill>
                  <a:srgbClr val="000000"/>
                </a:solidFill>
                <a:latin typeface="Times New Roman" pitchFamily="18" charset="0"/>
                <a:ea typeface="ＭＳ Ｐゴシック" pitchFamily="50" charset="-128"/>
              </a:rPr>
              <a:t>月</a:t>
            </a:r>
            <a:r>
              <a:rPr lang="en-US" altLang="ja-JP" sz="1800" i="1" dirty="0" smtClean="0">
                <a:solidFill>
                  <a:srgbClr val="000000"/>
                </a:solidFill>
                <a:latin typeface="Times New Roman" pitchFamily="18" charset="0"/>
                <a:ea typeface="ＭＳ Ｐゴシック" pitchFamily="50" charset="-128"/>
              </a:rPr>
              <a:t>4-6</a:t>
            </a:r>
            <a:r>
              <a:rPr lang="ja-JP" altLang="en-US" sz="1800" i="1" dirty="0" smtClean="0">
                <a:solidFill>
                  <a:srgbClr val="000000"/>
                </a:solidFill>
                <a:latin typeface="Times New Roman" pitchFamily="18" charset="0"/>
                <a:ea typeface="ＭＳ Ｐゴシック" pitchFamily="50" charset="-128"/>
              </a:rPr>
              <a:t>日</a:t>
            </a:r>
            <a:endParaRPr lang="ja-JP" altLang="en-US" sz="1800" i="1" dirty="0">
              <a:solidFill>
                <a:srgbClr val="000000"/>
              </a:solidFill>
              <a:latin typeface="Times New Roman" pitchFamily="18" charset="0"/>
              <a:ea typeface="ＭＳ Ｐゴシック" pitchFamily="50" charset="-128"/>
            </a:endParaRPr>
          </a:p>
        </p:txBody>
      </p:sp>
    </p:spTree>
    <p:extLst>
      <p:ext uri="{BB962C8B-B14F-4D97-AF65-F5344CB8AC3E}">
        <p14:creationId xmlns:p14="http://schemas.microsoft.com/office/powerpoint/2010/main" val="251695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슬라이드 번호 개체 틀 5"/>
          <p:cNvSpPr>
            <a:spLocks noGrp="1"/>
          </p:cNvSpPr>
          <p:nvPr>
            <p:ph type="sldNum" sz="quarter" idx="12"/>
          </p:nvPr>
        </p:nvSpPr>
        <p:spPr>
          <a:xfrm>
            <a:off x="9223943" y="266558"/>
            <a:ext cx="538414" cy="34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CA163D67-BA0E-4D04-9EFE-720A75C0ADD3}" type="slidenum">
              <a:rPr lang="en-US" altLang="ja-JP" sz="2100">
                <a:solidFill>
                  <a:srgbClr val="000000"/>
                </a:solidFill>
              </a:rPr>
              <a:pPr eaLnBrk="1" hangingPunct="1"/>
              <a:t>10</a:t>
            </a:fld>
            <a:endParaRPr lang="en-US" altLang="ja-JP" sz="2100">
              <a:solidFill>
                <a:srgbClr val="000000"/>
              </a:solidFill>
            </a:endParaRPr>
          </a:p>
        </p:txBody>
      </p:sp>
      <p:sp>
        <p:nvSpPr>
          <p:cNvPr id="5" name="직사각형 4"/>
          <p:cNvSpPr/>
          <p:nvPr/>
        </p:nvSpPr>
        <p:spPr bwMode="auto">
          <a:xfrm>
            <a:off x="229544" y="837046"/>
            <a:ext cx="8612952" cy="481329"/>
          </a:xfrm>
          <a:prstGeom prst="rect">
            <a:avLst/>
          </a:prstGeom>
          <a:solidFill>
            <a:schemeClr val="accent1">
              <a:alpha val="50000"/>
            </a:schemeClr>
          </a:solidFill>
          <a:ln>
            <a:noFill/>
            <a:headEnd/>
            <a:tailEnd/>
          </a:ln>
        </p:spPr>
        <p:style>
          <a:lnRef idx="2">
            <a:schemeClr val="accent2"/>
          </a:lnRef>
          <a:fillRef idx="1">
            <a:schemeClr val="lt1"/>
          </a:fillRef>
          <a:effectRef idx="0">
            <a:schemeClr val="accent2"/>
          </a:effectRef>
          <a:fontRef idx="minor">
            <a:schemeClr val="dk1"/>
          </a:fontRef>
        </p:style>
        <p:txBody>
          <a:bodyPr lIns="95674" tIns="47837" rIns="95674" bIns="47837" anchor="ctr">
            <a:spAutoFit/>
          </a:bodyPr>
          <a:lstStyle/>
          <a:p>
            <a:pPr algn="just">
              <a:defRPr/>
            </a:pPr>
            <a:r>
              <a:rPr lang="ja-JP" altLang="en-US" sz="2500" b="1">
                <a:solidFill>
                  <a:srgbClr val="000000"/>
                </a:solidFill>
              </a:rPr>
              <a:t>コヒーレンス：二つの変動量の間の統計的性質を表す指標</a:t>
            </a:r>
            <a:endParaRPr lang="en-US" altLang="ja-JP" sz="2500" b="1" baseline="-25000">
              <a:solidFill>
                <a:srgbClr val="000000"/>
              </a:solidFill>
              <a:cs typeface="Times New Roman" pitchFamily="18" charset="0"/>
            </a:endParaRPr>
          </a:p>
        </p:txBody>
      </p:sp>
      <p:sp>
        <p:nvSpPr>
          <p:cNvPr id="8" name="직사각형 7"/>
          <p:cNvSpPr/>
          <p:nvPr/>
        </p:nvSpPr>
        <p:spPr bwMode="auto">
          <a:xfrm>
            <a:off x="266676" y="2927257"/>
            <a:ext cx="8535312" cy="2426647"/>
          </a:xfrm>
          <a:prstGeom prst="rect">
            <a:avLst/>
          </a:prstGeom>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lIns="95674" tIns="47837" rIns="95674" bIns="47837" anchor="ctr">
            <a:spAutoFit/>
          </a:bodyPr>
          <a:lstStyle/>
          <a:p>
            <a:pPr>
              <a:defRPr/>
            </a:pPr>
            <a:r>
              <a:rPr lang="ja-JP" altLang="en-US" sz="2100" b="1" baseline="30000" dirty="0">
                <a:solidFill>
                  <a:srgbClr val="000000"/>
                </a:solidFill>
                <a:cs typeface="Times New Roman" pitchFamily="18" charset="0"/>
              </a:rPr>
              <a:t>　　　　　　　　　　　　　　　　　　　　　</a:t>
            </a:r>
            <a:r>
              <a:rPr lang="ja-JP" altLang="en-US" sz="2100" b="1" dirty="0">
                <a:solidFill>
                  <a:srgbClr val="000000"/>
                </a:solidFill>
                <a:cs typeface="Times New Roman" pitchFamily="18" charset="0"/>
              </a:rPr>
              <a:t>　　　　　　　　　　　　　</a:t>
            </a:r>
            <a:r>
              <a:rPr lang="ja-JP" altLang="en-US" sz="2100" dirty="0">
                <a:solidFill>
                  <a:srgbClr val="000000"/>
                </a:solidFill>
                <a:cs typeface="Times New Roman" pitchFamily="18" charset="0"/>
              </a:rPr>
              <a:t>　 </a:t>
            </a:r>
            <a:endParaRPr lang="en-US" altLang="ja-JP" sz="2100" dirty="0">
              <a:solidFill>
                <a:srgbClr val="000000"/>
              </a:solidFill>
              <a:cs typeface="Times New Roman" pitchFamily="18" charset="0"/>
            </a:endParaRPr>
          </a:p>
          <a:p>
            <a:pPr>
              <a:defRPr/>
            </a:pPr>
            <a:endParaRPr lang="en-US" altLang="ja-JP" sz="2100" dirty="0">
              <a:solidFill>
                <a:srgbClr val="000000"/>
              </a:solidFill>
              <a:cs typeface="Times New Roman" pitchFamily="18" charset="0"/>
            </a:endParaRPr>
          </a:p>
          <a:p>
            <a:pPr>
              <a:defRPr/>
            </a:pPr>
            <a:endParaRPr lang="en-US" altLang="ja-JP" sz="2100" dirty="0">
              <a:solidFill>
                <a:srgbClr val="000000"/>
              </a:solidFill>
              <a:cs typeface="Times New Roman" pitchFamily="18" charset="0"/>
            </a:endParaRPr>
          </a:p>
          <a:p>
            <a:pPr>
              <a:defRPr/>
            </a:pPr>
            <a:endParaRPr lang="en-US" altLang="ja-JP" sz="2100" dirty="0">
              <a:solidFill>
                <a:srgbClr val="000000"/>
              </a:solidFill>
              <a:cs typeface="Times New Roman" pitchFamily="18" charset="0"/>
            </a:endParaRPr>
          </a:p>
          <a:p>
            <a:pPr>
              <a:defRPr/>
            </a:pPr>
            <a:endParaRPr lang="en-US" altLang="ja-JP" sz="2100" dirty="0">
              <a:solidFill>
                <a:srgbClr val="000000"/>
              </a:solidFill>
              <a:cs typeface="Times New Roman" pitchFamily="18" charset="0"/>
            </a:endParaRPr>
          </a:p>
          <a:p>
            <a:pPr>
              <a:defRPr/>
            </a:pPr>
            <a:endParaRPr lang="en-US" altLang="ja-JP" sz="2100" dirty="0">
              <a:solidFill>
                <a:srgbClr val="000000"/>
              </a:solidFill>
              <a:cs typeface="Times New Roman" pitchFamily="18" charset="0"/>
            </a:endParaRPr>
          </a:p>
          <a:p>
            <a:pPr algn="r">
              <a:defRPr/>
            </a:pPr>
            <a:r>
              <a:rPr lang="ja-JP" altLang="en-US" dirty="0">
                <a:solidFill>
                  <a:srgbClr val="000000"/>
                </a:solidFill>
                <a:cs typeface="Times New Roman" pitchFamily="18" charset="0"/>
              </a:rPr>
              <a:t>＜＞：アンサンブル平均</a:t>
            </a:r>
            <a:r>
              <a:rPr lang="ja-JP" altLang="en-US" sz="2500" dirty="0">
                <a:solidFill>
                  <a:srgbClr val="000000"/>
                </a:solidFill>
                <a:cs typeface="Times New Roman" pitchFamily="18" charset="0"/>
              </a:rPr>
              <a:t> </a:t>
            </a:r>
            <a:endParaRPr lang="en-US" altLang="ja-JP" sz="2100" dirty="0">
              <a:solidFill>
                <a:srgbClr val="000000"/>
              </a:solidFill>
              <a:cs typeface="Times New Roman" pitchFamily="18" charset="0"/>
            </a:endParaRPr>
          </a:p>
        </p:txBody>
      </p:sp>
      <p:sp>
        <p:nvSpPr>
          <p:cNvPr id="18438" name="Rectangle 2"/>
          <p:cNvSpPr>
            <a:spLocks noChangeArrowheads="1"/>
          </p:cNvSpPr>
          <p:nvPr/>
        </p:nvSpPr>
        <p:spPr bwMode="auto">
          <a:xfrm>
            <a:off x="0" y="-232970"/>
            <a:ext cx="193281" cy="46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5674" tIns="47837" rIns="95674" bIns="47837" anchor="ctr">
            <a:spAutoFit/>
          </a:bodyPr>
          <a:lstStyle/>
          <a:p>
            <a:endParaRPr lang="ko-KR" altLang="en-US">
              <a:solidFill>
                <a:srgbClr val="000000"/>
              </a:solidFill>
            </a:endParaRPr>
          </a:p>
        </p:txBody>
      </p:sp>
      <p:graphicFrame>
        <p:nvGraphicFramePr>
          <p:cNvPr id="18439" name="Object 1"/>
          <p:cNvGraphicFramePr>
            <a:graphicFrameLocks noChangeAspect="1"/>
          </p:cNvGraphicFramePr>
          <p:nvPr/>
        </p:nvGraphicFramePr>
        <p:xfrm>
          <a:off x="899610" y="3018276"/>
          <a:ext cx="7252567" cy="1768381"/>
        </p:xfrm>
        <a:graphic>
          <a:graphicData uri="http://schemas.openxmlformats.org/presentationml/2006/ole">
            <mc:AlternateContent xmlns:mc="http://schemas.openxmlformats.org/markup-compatibility/2006">
              <mc:Choice xmlns:v="urn:schemas-microsoft-com:vml" Requires="v">
                <p:oleObj spid="_x0000_s748609" name="수식" r:id="rId4" imgW="2857500" imgH="711200" progId="Equation.3">
                  <p:embed/>
                </p:oleObj>
              </mc:Choice>
              <mc:Fallback>
                <p:oleObj name="수식" r:id="rId4" imgW="28575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610" y="3018276"/>
                        <a:ext cx="7252567" cy="176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0" name="TextBox 9"/>
          <p:cNvSpPr txBox="1">
            <a:spLocks noChangeArrowheads="1"/>
          </p:cNvSpPr>
          <p:nvPr/>
        </p:nvSpPr>
        <p:spPr bwMode="auto">
          <a:xfrm>
            <a:off x="266676" y="1815517"/>
            <a:ext cx="3341514" cy="527496"/>
          </a:xfrm>
          <a:prstGeom prst="rect">
            <a:avLst/>
          </a:prstGeom>
          <a:solidFill>
            <a:srgbClr val="0307BD">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b="1">
                <a:solidFill>
                  <a:srgbClr val="000000"/>
                </a:solidFill>
              </a:rPr>
              <a:t>バイコヒーレンスとは</a:t>
            </a:r>
            <a:endParaRPr lang="ko-KR" altLang="en-US" b="1">
              <a:solidFill>
                <a:srgbClr val="000000"/>
              </a:solidFill>
            </a:endParaRPr>
          </a:p>
        </p:txBody>
      </p:sp>
      <p:sp>
        <p:nvSpPr>
          <p:cNvPr id="18441" name="TextBox 38"/>
          <p:cNvSpPr txBox="1">
            <a:spLocks noChangeArrowheads="1"/>
          </p:cNvSpPr>
          <p:nvPr/>
        </p:nvSpPr>
        <p:spPr bwMode="auto">
          <a:xfrm>
            <a:off x="1202780" y="6017046"/>
            <a:ext cx="7402561" cy="712161"/>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2000" dirty="0">
                <a:solidFill>
                  <a:srgbClr val="000000"/>
                </a:solidFill>
              </a:rPr>
              <a:t>非線形結合（三波結合，</a:t>
            </a:r>
            <a:r>
              <a:rPr lang="en-US" altLang="ja-JP" sz="2000" dirty="0">
                <a:solidFill>
                  <a:srgbClr val="000000"/>
                </a:solidFill>
                <a:cs typeface="Times New Roman" pitchFamily="18" charset="0"/>
              </a:rPr>
              <a:t> </a:t>
            </a:r>
            <a:r>
              <a:rPr lang="en-US" altLang="ja-JP" sz="2000" i="1" dirty="0">
                <a:solidFill>
                  <a:srgbClr val="000000"/>
                </a:solidFill>
                <a:cs typeface="Times New Roman" pitchFamily="18" charset="0"/>
              </a:rPr>
              <a:t>f</a:t>
            </a:r>
            <a:r>
              <a:rPr lang="en-US" altLang="ja-JP" sz="2000" baseline="-25000" dirty="0">
                <a:solidFill>
                  <a:srgbClr val="000000"/>
                </a:solidFill>
                <a:cs typeface="Times New Roman" pitchFamily="18" charset="0"/>
              </a:rPr>
              <a:t>1 </a:t>
            </a:r>
            <a:r>
              <a:rPr lang="en-US" altLang="ja-JP" sz="2000" dirty="0">
                <a:solidFill>
                  <a:srgbClr val="000000"/>
                </a:solidFill>
                <a:cs typeface="Times New Roman" pitchFamily="18" charset="0"/>
              </a:rPr>
              <a:t>+ </a:t>
            </a:r>
            <a:r>
              <a:rPr lang="en-US" altLang="ja-JP" sz="2000" i="1" dirty="0">
                <a:solidFill>
                  <a:srgbClr val="000000"/>
                </a:solidFill>
                <a:cs typeface="Times New Roman" pitchFamily="18" charset="0"/>
              </a:rPr>
              <a:t>f</a:t>
            </a:r>
            <a:r>
              <a:rPr lang="en-US" altLang="ja-JP" sz="2000" baseline="-25000" dirty="0">
                <a:solidFill>
                  <a:srgbClr val="000000"/>
                </a:solidFill>
                <a:cs typeface="Times New Roman" pitchFamily="18" charset="0"/>
              </a:rPr>
              <a:t>2 </a:t>
            </a:r>
            <a:r>
              <a:rPr lang="en-US" altLang="ja-JP" sz="2000" dirty="0">
                <a:solidFill>
                  <a:srgbClr val="000000"/>
                </a:solidFill>
                <a:cs typeface="Times New Roman" pitchFamily="18" charset="0"/>
              </a:rPr>
              <a:t>= </a:t>
            </a:r>
            <a:r>
              <a:rPr lang="en-US" altLang="ja-JP" sz="2000" i="1" dirty="0">
                <a:solidFill>
                  <a:srgbClr val="000000"/>
                </a:solidFill>
                <a:cs typeface="Times New Roman" pitchFamily="18" charset="0"/>
              </a:rPr>
              <a:t>f</a:t>
            </a:r>
            <a:r>
              <a:rPr lang="en-US" altLang="ja-JP" sz="2000" baseline="-25000" dirty="0">
                <a:solidFill>
                  <a:srgbClr val="000000"/>
                </a:solidFill>
                <a:cs typeface="Times New Roman" pitchFamily="18" charset="0"/>
              </a:rPr>
              <a:t>3</a:t>
            </a:r>
            <a:r>
              <a:rPr lang="en-US" altLang="ja-JP" sz="2000" dirty="0">
                <a:solidFill>
                  <a:srgbClr val="000000"/>
                </a:solidFill>
                <a:cs typeface="Times New Roman" pitchFamily="18" charset="0"/>
              </a:rPr>
              <a:t> </a:t>
            </a:r>
            <a:r>
              <a:rPr lang="ja-JP" altLang="en-US" sz="2000" dirty="0">
                <a:solidFill>
                  <a:srgbClr val="000000"/>
                </a:solidFill>
                <a:cs typeface="Times New Roman" pitchFamily="18" charset="0"/>
              </a:rPr>
              <a:t>）の度合いを，</a:t>
            </a:r>
            <a:r>
              <a:rPr lang="ja-JP" altLang="en-US" sz="2000" dirty="0" smtClean="0">
                <a:solidFill>
                  <a:srgbClr val="000000"/>
                </a:solidFill>
                <a:cs typeface="Times New Roman" pitchFamily="18" charset="0"/>
              </a:rPr>
              <a:t>バイコヒーレンス</a:t>
            </a:r>
            <a:r>
              <a:rPr lang="en-US" altLang="ja-JP" sz="2000" dirty="0" smtClean="0">
                <a:solidFill>
                  <a:srgbClr val="000000"/>
                </a:solidFill>
                <a:cs typeface="Times New Roman" pitchFamily="18" charset="0"/>
              </a:rPr>
              <a:t/>
            </a:r>
            <a:br>
              <a:rPr lang="en-US" altLang="ja-JP" sz="2000" dirty="0" smtClean="0">
                <a:solidFill>
                  <a:srgbClr val="000000"/>
                </a:solidFill>
                <a:cs typeface="Times New Roman" pitchFamily="18" charset="0"/>
              </a:rPr>
            </a:br>
            <a:r>
              <a:rPr lang="en-US" altLang="ja-JP" sz="2000" i="1" dirty="0" smtClean="0">
                <a:solidFill>
                  <a:srgbClr val="000000"/>
                </a:solidFill>
                <a:cs typeface="Times New Roman" pitchFamily="18" charset="0"/>
              </a:rPr>
              <a:t>b</a:t>
            </a:r>
            <a:r>
              <a:rPr lang="ja-JP" altLang="en-US" sz="2000" dirty="0">
                <a:solidFill>
                  <a:srgbClr val="000000"/>
                </a:solidFill>
                <a:cs typeface="Times New Roman" pitchFamily="18" charset="0"/>
              </a:rPr>
              <a:t>（</a:t>
            </a:r>
            <a:r>
              <a:rPr lang="en-US" altLang="ja-JP" sz="2000" dirty="0">
                <a:solidFill>
                  <a:srgbClr val="000000"/>
                </a:solidFill>
                <a:cs typeface="Times New Roman" pitchFamily="18" charset="0"/>
              </a:rPr>
              <a:t> </a:t>
            </a:r>
            <a:r>
              <a:rPr lang="en-US" altLang="ja-JP" sz="2000" i="1" dirty="0">
                <a:solidFill>
                  <a:srgbClr val="000000"/>
                </a:solidFill>
                <a:cs typeface="Times New Roman" pitchFamily="18" charset="0"/>
              </a:rPr>
              <a:t>f</a:t>
            </a:r>
            <a:r>
              <a:rPr lang="en-US" altLang="ja-JP" sz="2000" baseline="-25000" dirty="0">
                <a:solidFill>
                  <a:srgbClr val="000000"/>
                </a:solidFill>
                <a:cs typeface="Times New Roman" pitchFamily="18" charset="0"/>
              </a:rPr>
              <a:t>1</a:t>
            </a:r>
            <a:r>
              <a:rPr lang="ja-JP" altLang="en-US" sz="2000" dirty="0" err="1">
                <a:solidFill>
                  <a:srgbClr val="000000"/>
                </a:solidFill>
                <a:cs typeface="Times New Roman" pitchFamily="18" charset="0"/>
              </a:rPr>
              <a:t>，</a:t>
            </a:r>
            <a:r>
              <a:rPr lang="en-US" altLang="ja-JP" sz="2000" i="1" dirty="0">
                <a:solidFill>
                  <a:srgbClr val="000000"/>
                </a:solidFill>
                <a:cs typeface="Times New Roman" pitchFamily="18" charset="0"/>
              </a:rPr>
              <a:t>f</a:t>
            </a:r>
            <a:r>
              <a:rPr lang="en-US" altLang="ja-JP" sz="2000" baseline="-25000" dirty="0">
                <a:solidFill>
                  <a:srgbClr val="000000"/>
                </a:solidFill>
                <a:cs typeface="Times New Roman" pitchFamily="18" charset="0"/>
              </a:rPr>
              <a:t>2</a:t>
            </a:r>
            <a:r>
              <a:rPr lang="ja-JP" altLang="en-US" sz="2000" dirty="0" err="1">
                <a:solidFill>
                  <a:srgbClr val="000000"/>
                </a:solidFill>
                <a:cs typeface="Times New Roman" pitchFamily="18" charset="0"/>
              </a:rPr>
              <a:t>，</a:t>
            </a:r>
            <a:r>
              <a:rPr lang="en-US" altLang="ja-JP" sz="2000" i="1" dirty="0">
                <a:solidFill>
                  <a:srgbClr val="000000"/>
                </a:solidFill>
                <a:cs typeface="Times New Roman" pitchFamily="18" charset="0"/>
              </a:rPr>
              <a:t>f</a:t>
            </a:r>
            <a:r>
              <a:rPr lang="en-US" altLang="ja-JP" sz="2000" baseline="-25000" dirty="0">
                <a:solidFill>
                  <a:srgbClr val="000000"/>
                </a:solidFill>
                <a:cs typeface="Times New Roman" pitchFamily="18" charset="0"/>
              </a:rPr>
              <a:t>3</a:t>
            </a:r>
            <a:r>
              <a:rPr lang="en-US" altLang="ja-JP" sz="2000" dirty="0">
                <a:solidFill>
                  <a:srgbClr val="000000"/>
                </a:solidFill>
                <a:cs typeface="Times New Roman" pitchFamily="18" charset="0"/>
              </a:rPr>
              <a:t> </a:t>
            </a:r>
            <a:r>
              <a:rPr lang="ja-JP" altLang="en-US" sz="2000" dirty="0">
                <a:solidFill>
                  <a:srgbClr val="000000"/>
                </a:solidFill>
                <a:cs typeface="Times New Roman" pitchFamily="18" charset="0"/>
              </a:rPr>
              <a:t>）によって定量的に評価する．</a:t>
            </a:r>
            <a:endParaRPr lang="en-US" altLang="ja-JP" sz="2000" baseline="-25000" dirty="0">
              <a:solidFill>
                <a:srgbClr val="000000"/>
              </a:solidFill>
              <a:cs typeface="Times New Roman" pitchFamily="18" charset="0"/>
            </a:endParaRPr>
          </a:p>
        </p:txBody>
      </p:sp>
      <p:sp>
        <p:nvSpPr>
          <p:cNvPr id="10"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バイスペクトル解析</a:t>
            </a:r>
            <a:endParaRPr lang="en-US" altLang="ja-JP" dirty="0">
              <a:solidFill>
                <a:srgbClr val="00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022187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aio\d\201403D_文\Datum\moon_2012\Seminal_1015\bispectra\ETG_0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24" y="1503214"/>
            <a:ext cx="3111292" cy="24695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Vaio\d\201403D_文\Datum\moon_2012\Seminal_1015\bispectra\ETG_-3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3807" y="1503484"/>
            <a:ext cx="3082055" cy="2469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Vaio\d\201403D_文\Datum\moon_2012\Seminal_1015\bispectra\ETG_-30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638" y="1466626"/>
            <a:ext cx="3774473" cy="2469509"/>
          </a:xfrm>
          <a:prstGeom prst="rect">
            <a:avLst/>
          </a:prstGeom>
          <a:noFill/>
          <a:extLst>
            <a:ext uri="{909E8E84-426E-40DD-AFC4-6F175D3DCCD1}">
              <a14:hiddenFill xmlns:a14="http://schemas.microsoft.com/office/drawing/2010/main">
                <a:solidFill>
                  <a:srgbClr val="FFFFFF"/>
                </a:solidFill>
              </a14:hiddenFill>
            </a:ext>
          </a:extLst>
        </p:spPr>
      </p:pic>
      <p:sp>
        <p:nvSpPr>
          <p:cNvPr id="18438" name="슬라이드 번호 개체 틀 5"/>
          <p:cNvSpPr>
            <a:spLocks noGrp="1"/>
          </p:cNvSpPr>
          <p:nvPr>
            <p:ph type="sldNum" sz="quarter" idx="4294967295"/>
          </p:nvPr>
        </p:nvSpPr>
        <p:spPr>
          <a:xfrm>
            <a:off x="9223943" y="266558"/>
            <a:ext cx="538414" cy="347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2D1E34C2-E753-4B3C-824B-5D2CFDBF8706}" type="slidenum">
              <a:rPr lang="en-US" altLang="ja-JP" sz="2100">
                <a:solidFill>
                  <a:srgbClr val="000000"/>
                </a:solidFill>
              </a:rPr>
              <a:pPr eaLnBrk="1" hangingPunct="1"/>
              <a:t>11</a:t>
            </a:fld>
            <a:endParaRPr lang="en-US" altLang="ja-JP" sz="2100">
              <a:solidFill>
                <a:srgbClr val="000000"/>
              </a:solidFill>
            </a:endParaRPr>
          </a:p>
        </p:txBody>
      </p:sp>
      <p:sp>
        <p:nvSpPr>
          <p:cNvPr id="18439" name="TextBox 20"/>
          <p:cNvSpPr txBox="1">
            <a:spLocks noChangeArrowheads="1"/>
          </p:cNvSpPr>
          <p:nvPr/>
        </p:nvSpPr>
        <p:spPr bwMode="auto">
          <a:xfrm>
            <a:off x="1479712" y="6254979"/>
            <a:ext cx="6693581" cy="712161"/>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2000" dirty="0">
                <a:solidFill>
                  <a:srgbClr val="000000"/>
                </a:solidFill>
                <a:cs typeface="Times New Roman" pitchFamily="18" charset="0"/>
              </a:rPr>
              <a:t>ETG</a:t>
            </a:r>
            <a:r>
              <a:rPr lang="ja-JP" altLang="en-US" sz="2000" dirty="0">
                <a:solidFill>
                  <a:srgbClr val="000000"/>
                </a:solidFill>
                <a:cs typeface="Times New Roman" pitchFamily="18" charset="0"/>
              </a:rPr>
              <a:t>強度を増大することで</a:t>
            </a:r>
            <a:r>
              <a:rPr lang="ja-JP" altLang="en-US" sz="2000" dirty="0">
                <a:solidFill>
                  <a:srgbClr val="000000"/>
                </a:solidFill>
                <a:latin typeface="ＭＳ Ｐゴシック" pitchFamily="34" charset="-128"/>
              </a:rPr>
              <a:t>～</a:t>
            </a:r>
            <a:r>
              <a:rPr lang="en-US" altLang="ja-JP" sz="2000" dirty="0">
                <a:solidFill>
                  <a:srgbClr val="000000"/>
                </a:solidFill>
                <a:latin typeface="ＭＳ Ｐゴシック" pitchFamily="34" charset="-128"/>
              </a:rPr>
              <a:t>0.4 MHz</a:t>
            </a:r>
            <a:r>
              <a:rPr lang="ja-JP" altLang="en-US" sz="2000" dirty="0">
                <a:solidFill>
                  <a:srgbClr val="000000"/>
                </a:solidFill>
                <a:latin typeface="ＭＳ Ｐゴシック" pitchFamily="34" charset="-128"/>
              </a:rPr>
              <a:t>揺動と～</a:t>
            </a:r>
            <a:r>
              <a:rPr lang="en-US" altLang="ja-JP" sz="2000" dirty="0">
                <a:solidFill>
                  <a:srgbClr val="000000"/>
                </a:solidFill>
                <a:latin typeface="ＭＳ Ｐゴシック" pitchFamily="34" charset="-128"/>
              </a:rPr>
              <a:t>7 kHz</a:t>
            </a:r>
            <a:r>
              <a:rPr lang="ja-JP" altLang="en-US" sz="2000" dirty="0">
                <a:solidFill>
                  <a:srgbClr val="000000"/>
                </a:solidFill>
                <a:latin typeface="ＭＳ Ｐゴシック" pitchFamily="34" charset="-128"/>
              </a:rPr>
              <a:t>揺動</a:t>
            </a:r>
            <a:r>
              <a:rPr lang="ja-JP" altLang="en-US" sz="2000" dirty="0">
                <a:solidFill>
                  <a:srgbClr val="000000"/>
                </a:solidFill>
                <a:cs typeface="Times New Roman" pitchFamily="18" charset="0"/>
              </a:rPr>
              <a:t>との非線形結合度が強くなることが明らかになった</a:t>
            </a:r>
            <a:r>
              <a:rPr lang="en-US" altLang="ja-JP" sz="2000" dirty="0">
                <a:solidFill>
                  <a:srgbClr val="000000"/>
                </a:solidFill>
                <a:cs typeface="Times New Roman" pitchFamily="18" charset="0"/>
              </a:rPr>
              <a:t>.</a:t>
            </a:r>
          </a:p>
        </p:txBody>
      </p:sp>
      <p:sp>
        <p:nvSpPr>
          <p:cNvPr id="18440" name="Text Box 30"/>
          <p:cNvSpPr txBox="1">
            <a:spLocks noChangeArrowheads="1"/>
          </p:cNvSpPr>
          <p:nvPr/>
        </p:nvSpPr>
        <p:spPr bwMode="auto">
          <a:xfrm>
            <a:off x="114772" y="808944"/>
            <a:ext cx="2985450" cy="449895"/>
          </a:xfrm>
          <a:prstGeom prst="rect">
            <a:avLst/>
          </a:prstGeom>
          <a:gradFill rotWithShape="0">
            <a:gsLst>
              <a:gs pos="0">
                <a:srgbClr val="EAEAEA"/>
              </a:gs>
              <a:gs pos="100000">
                <a:schemeClr val="bg1"/>
              </a:gs>
            </a:gsLst>
            <a:lin ang="2700000" scaled="1"/>
          </a:gradFill>
          <a:ln w="12700">
            <a:solidFill>
              <a:srgbClr val="C0C0C0"/>
            </a:solidFill>
            <a:miter lim="800000"/>
            <a:headEnd/>
            <a:tailEnd/>
          </a:ln>
        </p:spPr>
        <p:txBody>
          <a:bodyPr wrap="square" lIns="95003" tIns="47512" rIns="95003" bIns="47512">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2300" b="1" dirty="0">
                <a:solidFill>
                  <a:srgbClr val="000000"/>
                </a:solidFill>
              </a:rPr>
              <a:t>Squared Bi-coherence</a:t>
            </a:r>
            <a:endParaRPr lang="ja-JP" altLang="en-US" sz="2300" b="1" i="1" dirty="0">
              <a:solidFill>
                <a:srgbClr val="000000"/>
              </a:solidFill>
            </a:endParaRPr>
          </a:p>
        </p:txBody>
      </p:sp>
      <p:sp>
        <p:nvSpPr>
          <p:cNvPr id="18441" name="Rectangle 8"/>
          <p:cNvSpPr>
            <a:spLocks noChangeArrowheads="1"/>
          </p:cNvSpPr>
          <p:nvPr/>
        </p:nvSpPr>
        <p:spPr bwMode="auto">
          <a:xfrm>
            <a:off x="377133" y="1461675"/>
            <a:ext cx="1608493" cy="4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3" tIns="47512" rIns="95003" bIns="47512" anchor="ctr"/>
          <a:lstStyle/>
          <a:p>
            <a:pPr algn="ctr"/>
            <a:endParaRPr lang="en-US" altLang="ja-JP" sz="1300" b="1" dirty="0">
              <a:solidFill>
                <a:srgbClr val="000000"/>
              </a:solidFill>
              <a:latin typeface="Book Antiqua" pitchFamily="18" charset="0"/>
            </a:endParaRPr>
          </a:p>
          <a:p>
            <a:pPr algn="ctr"/>
            <a:r>
              <a:rPr lang="en-US" altLang="ja-JP" sz="1700" b="1" dirty="0">
                <a:solidFill>
                  <a:schemeClr val="bg1"/>
                </a:solidFill>
                <a:latin typeface="Book Antiqua" pitchFamily="18" charset="0"/>
              </a:rPr>
              <a:t>V</a:t>
            </a:r>
            <a:r>
              <a:rPr lang="en-US" altLang="ja-JP" sz="1700" b="1" baseline="-25000" dirty="0">
                <a:solidFill>
                  <a:schemeClr val="bg1"/>
                </a:solidFill>
                <a:latin typeface="Book Antiqua" pitchFamily="18" charset="0"/>
              </a:rPr>
              <a:t>g2</a:t>
            </a:r>
            <a:r>
              <a:rPr lang="en-US" altLang="ja-JP" sz="1700" b="1" dirty="0">
                <a:solidFill>
                  <a:schemeClr val="bg1"/>
                </a:solidFill>
                <a:latin typeface="Book Antiqua" pitchFamily="18" charset="0"/>
              </a:rPr>
              <a:t> = 0 V</a:t>
            </a:r>
            <a:endParaRPr lang="en-US" altLang="ja-JP" sz="1100" b="1" dirty="0">
              <a:solidFill>
                <a:schemeClr val="bg1"/>
              </a:solidFill>
              <a:latin typeface="Book Antiqua" pitchFamily="18" charset="0"/>
            </a:endParaRPr>
          </a:p>
        </p:txBody>
      </p:sp>
      <p:sp>
        <p:nvSpPr>
          <p:cNvPr id="18445" name="Rectangle 8"/>
          <p:cNvSpPr>
            <a:spLocks noChangeArrowheads="1"/>
          </p:cNvSpPr>
          <p:nvPr/>
        </p:nvSpPr>
        <p:spPr bwMode="auto">
          <a:xfrm>
            <a:off x="3371594" y="1453316"/>
            <a:ext cx="1608494" cy="4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3" tIns="47512" rIns="95003" bIns="47512" anchor="ctr"/>
          <a:lstStyle/>
          <a:p>
            <a:pPr algn="ctr"/>
            <a:endParaRPr lang="en-US" altLang="ja-JP" sz="1300" b="1" dirty="0">
              <a:solidFill>
                <a:srgbClr val="000000"/>
              </a:solidFill>
              <a:latin typeface="Book Antiqua" pitchFamily="18" charset="0"/>
            </a:endParaRPr>
          </a:p>
          <a:p>
            <a:pPr algn="ctr"/>
            <a:r>
              <a:rPr lang="en-US" altLang="ja-JP" sz="1700" b="1" dirty="0">
                <a:solidFill>
                  <a:schemeClr val="bg1"/>
                </a:solidFill>
                <a:latin typeface="Book Antiqua" pitchFamily="18" charset="0"/>
              </a:rPr>
              <a:t>V</a:t>
            </a:r>
            <a:r>
              <a:rPr lang="en-US" altLang="ja-JP" sz="1700" b="1" baseline="-25000" dirty="0">
                <a:solidFill>
                  <a:schemeClr val="bg1"/>
                </a:solidFill>
                <a:latin typeface="Book Antiqua" pitchFamily="18" charset="0"/>
              </a:rPr>
              <a:t>g2</a:t>
            </a:r>
            <a:r>
              <a:rPr lang="en-US" altLang="ja-JP" sz="1700" b="1" dirty="0">
                <a:solidFill>
                  <a:schemeClr val="bg1"/>
                </a:solidFill>
                <a:latin typeface="Book Antiqua" pitchFamily="18" charset="0"/>
              </a:rPr>
              <a:t> = -3 V</a:t>
            </a:r>
            <a:endParaRPr lang="en-US" altLang="ja-JP" sz="1100" b="1" dirty="0">
              <a:solidFill>
                <a:schemeClr val="bg1"/>
              </a:solidFill>
              <a:latin typeface="Book Antiqua" pitchFamily="18" charset="0"/>
            </a:endParaRPr>
          </a:p>
        </p:txBody>
      </p:sp>
      <p:sp>
        <p:nvSpPr>
          <p:cNvPr id="22" name="타원 21"/>
          <p:cNvSpPr/>
          <p:nvPr/>
        </p:nvSpPr>
        <p:spPr>
          <a:xfrm>
            <a:off x="4899534" y="1945741"/>
            <a:ext cx="573859" cy="1253146"/>
          </a:xfrm>
          <a:prstGeom prst="ellipse">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5003" tIns="47512" rIns="95003" bIns="47512" anchor="ctr"/>
          <a:lstStyle/>
          <a:p>
            <a:pPr algn="ctr">
              <a:defRPr/>
            </a:pPr>
            <a:endParaRPr lang="ko-KR" altLang="en-US"/>
          </a:p>
        </p:txBody>
      </p:sp>
      <p:sp>
        <p:nvSpPr>
          <p:cNvPr id="23" name="타원 22"/>
          <p:cNvSpPr/>
          <p:nvPr/>
        </p:nvSpPr>
        <p:spPr>
          <a:xfrm>
            <a:off x="2143428" y="1945741"/>
            <a:ext cx="573859" cy="1253146"/>
          </a:xfrm>
          <a:prstGeom prst="ellipse">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5003" tIns="47512" rIns="95003" bIns="47512" anchor="ctr"/>
          <a:lstStyle/>
          <a:p>
            <a:pPr algn="ctr">
              <a:defRPr/>
            </a:pPr>
            <a:endParaRPr lang="ko-KR" altLang="en-US"/>
          </a:p>
        </p:txBody>
      </p:sp>
      <p:sp>
        <p:nvSpPr>
          <p:cNvPr id="18442" name="Rectangle 8"/>
          <p:cNvSpPr>
            <a:spLocks noChangeArrowheads="1"/>
          </p:cNvSpPr>
          <p:nvPr/>
        </p:nvSpPr>
        <p:spPr bwMode="auto">
          <a:xfrm>
            <a:off x="6324216" y="1528290"/>
            <a:ext cx="1606806" cy="4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3" tIns="47512" rIns="95003" bIns="47512" anchor="ctr"/>
          <a:lstStyle/>
          <a:p>
            <a:pPr algn="ctr"/>
            <a:r>
              <a:rPr lang="en-US" altLang="ja-JP" sz="1700" b="1" dirty="0">
                <a:solidFill>
                  <a:schemeClr val="bg1"/>
                </a:solidFill>
                <a:latin typeface="Book Antiqua" pitchFamily="18" charset="0"/>
              </a:rPr>
              <a:t>V</a:t>
            </a:r>
            <a:r>
              <a:rPr lang="en-US" altLang="ja-JP" sz="1700" b="1" baseline="-25000" dirty="0">
                <a:solidFill>
                  <a:schemeClr val="bg1"/>
                </a:solidFill>
                <a:latin typeface="Book Antiqua" pitchFamily="18" charset="0"/>
              </a:rPr>
              <a:t>g2</a:t>
            </a:r>
            <a:r>
              <a:rPr lang="en-US" altLang="ja-JP" sz="1700" b="1" dirty="0">
                <a:solidFill>
                  <a:schemeClr val="bg1"/>
                </a:solidFill>
                <a:latin typeface="Book Antiqua" pitchFamily="18" charset="0"/>
              </a:rPr>
              <a:t> = -30 V</a:t>
            </a:r>
            <a:endParaRPr lang="en-US" altLang="ja-JP" sz="1100" b="1" dirty="0">
              <a:solidFill>
                <a:schemeClr val="bg1"/>
              </a:solidFill>
              <a:latin typeface="Book Antiqua" pitchFamily="18" charset="0"/>
            </a:endParaRPr>
          </a:p>
        </p:txBody>
      </p:sp>
      <p:sp>
        <p:nvSpPr>
          <p:cNvPr id="19" name="타원 18"/>
          <p:cNvSpPr/>
          <p:nvPr/>
        </p:nvSpPr>
        <p:spPr>
          <a:xfrm>
            <a:off x="7732199" y="1871838"/>
            <a:ext cx="573859" cy="1253145"/>
          </a:xfrm>
          <a:prstGeom prst="ellipse">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5003" tIns="47512" rIns="95003" bIns="47512" anchor="ctr"/>
          <a:lstStyle/>
          <a:p>
            <a:pPr algn="ctr">
              <a:defRPr/>
            </a:pPr>
            <a:endParaRPr lang="ko-KR" altLang="en-US"/>
          </a:p>
        </p:txBody>
      </p:sp>
      <p:pic>
        <p:nvPicPr>
          <p:cNvPr id="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3675" y="4044977"/>
            <a:ext cx="3000760" cy="20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3196" y="4044977"/>
            <a:ext cx="3000760" cy="20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878" y="4044977"/>
            <a:ext cx="3000760" cy="20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8"/>
          <p:cNvSpPr>
            <a:spLocks noChangeArrowheads="1"/>
          </p:cNvSpPr>
          <p:nvPr/>
        </p:nvSpPr>
        <p:spPr bwMode="auto">
          <a:xfrm>
            <a:off x="4402033" y="832791"/>
            <a:ext cx="4516493" cy="58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nchor="ctr">
            <a:noAutofit/>
          </a:bodyPr>
          <a:lstStyle/>
          <a:p>
            <a:r>
              <a:rPr lang="en-US" altLang="ja-JP" sz="1800" dirty="0" smtClean="0">
                <a:solidFill>
                  <a:srgbClr val="000000"/>
                </a:solidFill>
                <a:cs typeface="Arial" pitchFamily="34" charset="0"/>
              </a:rPr>
              <a:t>P</a:t>
            </a:r>
            <a:r>
              <a:rPr lang="en-US" altLang="ja-JP" sz="1800" baseline="-25000" dirty="0">
                <a:solidFill>
                  <a:srgbClr val="000000"/>
                </a:solidFill>
                <a:cs typeface="Arial" pitchFamily="34" charset="0"/>
                <a:sym typeface="Symbol" pitchFamily="18" charset="2"/>
              </a:rPr>
              <a:t></a:t>
            </a:r>
            <a:r>
              <a:rPr lang="en-US" altLang="ja-JP" sz="1800" dirty="0">
                <a:solidFill>
                  <a:srgbClr val="000000"/>
                </a:solidFill>
                <a:cs typeface="Arial" pitchFamily="34" charset="0"/>
              </a:rPr>
              <a:t>= 20 W, </a:t>
            </a:r>
            <a:r>
              <a:rPr lang="en-US" altLang="ja-JP" sz="1800" dirty="0">
                <a:cs typeface="Arial" pitchFamily="34" charset="0"/>
              </a:rPr>
              <a:t>V</a:t>
            </a:r>
            <a:r>
              <a:rPr lang="en-US" altLang="ja-JP" sz="1800" baseline="-25000" dirty="0">
                <a:cs typeface="Arial" pitchFamily="34" charset="0"/>
              </a:rPr>
              <a:t>g1</a:t>
            </a:r>
            <a:r>
              <a:rPr lang="en-US" altLang="ja-JP" sz="1800" dirty="0">
                <a:cs typeface="Arial" pitchFamily="34" charset="0"/>
              </a:rPr>
              <a:t> = </a:t>
            </a:r>
            <a:r>
              <a:rPr kumimoji="0" lang="ja-JP" altLang="en-US" sz="1800" kern="0" dirty="0">
                <a:cs typeface="Arial" pitchFamily="34" charset="0"/>
              </a:rPr>
              <a:t>－</a:t>
            </a:r>
            <a:r>
              <a:rPr kumimoji="0" lang="en-US" altLang="ja-JP" sz="1800" kern="0" dirty="0">
                <a:solidFill>
                  <a:srgbClr val="000000"/>
                </a:solidFill>
                <a:cs typeface="Arial" pitchFamily="34" charset="0"/>
              </a:rPr>
              <a:t>10 V</a:t>
            </a:r>
            <a:r>
              <a:rPr lang="en-US" altLang="ja-JP" sz="1800" dirty="0">
                <a:cs typeface="Arial" pitchFamily="34" charset="0"/>
              </a:rPr>
              <a:t>, </a:t>
            </a:r>
            <a:r>
              <a:rPr kumimoji="0" lang="en-US" altLang="ja-JP" sz="1800" kern="0" dirty="0">
                <a:cs typeface="Arial" pitchFamily="34" charset="0"/>
              </a:rPr>
              <a:t>V</a:t>
            </a:r>
            <a:r>
              <a:rPr kumimoji="0" lang="en-US" altLang="ja-JP" sz="1800" kern="0" baseline="-25000" dirty="0">
                <a:cs typeface="Arial" pitchFamily="34" charset="0"/>
              </a:rPr>
              <a:t>ee1</a:t>
            </a:r>
            <a:r>
              <a:rPr kumimoji="0" lang="en-US" altLang="ja-JP" sz="1800" kern="0" dirty="0">
                <a:cs typeface="Arial" pitchFamily="34" charset="0"/>
              </a:rPr>
              <a:t> =</a:t>
            </a:r>
            <a:r>
              <a:rPr kumimoji="0" lang="ja-JP" altLang="en-US" sz="1800" kern="0" dirty="0">
                <a:cs typeface="Arial" pitchFamily="34" charset="0"/>
              </a:rPr>
              <a:t>－</a:t>
            </a:r>
            <a:r>
              <a:rPr kumimoji="0" lang="en-US" altLang="ja-JP" sz="1800" kern="0" dirty="0">
                <a:cs typeface="Arial" pitchFamily="34" charset="0"/>
              </a:rPr>
              <a:t>4.0 V,</a:t>
            </a:r>
            <a:r>
              <a:rPr kumimoji="0" lang="en-US" altLang="ja-JP" sz="1800" kern="0" dirty="0">
                <a:solidFill>
                  <a:srgbClr val="FF0000"/>
                </a:solidFill>
                <a:cs typeface="Arial" pitchFamily="34" charset="0"/>
              </a:rPr>
              <a:t> </a:t>
            </a:r>
            <a:r>
              <a:rPr kumimoji="0" lang="en-US" altLang="ja-JP" sz="1800" kern="0" dirty="0">
                <a:cs typeface="Arial" pitchFamily="34" charset="0"/>
              </a:rPr>
              <a:t>V</a:t>
            </a:r>
            <a:r>
              <a:rPr kumimoji="0" lang="en-US" altLang="ja-JP" sz="1800" kern="0" baseline="-25000" dirty="0">
                <a:cs typeface="Arial" pitchFamily="34" charset="0"/>
              </a:rPr>
              <a:t>ee2</a:t>
            </a:r>
            <a:r>
              <a:rPr kumimoji="0" lang="en-US" altLang="ja-JP" sz="1800" kern="0" dirty="0">
                <a:cs typeface="Arial" pitchFamily="34" charset="0"/>
              </a:rPr>
              <a:t> =</a:t>
            </a:r>
            <a:r>
              <a:rPr kumimoji="0" lang="ja-JP" altLang="en-US" sz="1800" kern="0" dirty="0">
                <a:cs typeface="Arial" pitchFamily="34" charset="0"/>
              </a:rPr>
              <a:t>－</a:t>
            </a:r>
            <a:r>
              <a:rPr kumimoji="0" lang="en-US" altLang="ja-JP" sz="1800" kern="0" dirty="0">
                <a:cs typeface="Arial" pitchFamily="34" charset="0"/>
              </a:rPr>
              <a:t>1.5 V, r = </a:t>
            </a:r>
            <a:r>
              <a:rPr kumimoji="0" lang="ja-JP" altLang="en-US" sz="1800" kern="0" dirty="0">
                <a:cs typeface="Arial" pitchFamily="34" charset="0"/>
              </a:rPr>
              <a:t>－</a:t>
            </a:r>
            <a:r>
              <a:rPr kumimoji="0" lang="en-US" altLang="ja-JP" sz="1800" kern="0" dirty="0">
                <a:cs typeface="Arial" pitchFamily="34" charset="0"/>
              </a:rPr>
              <a:t>1.5 </a:t>
            </a:r>
            <a:r>
              <a:rPr kumimoji="0" lang="en-US" altLang="ja-JP" sz="1800" kern="0" dirty="0" smtClean="0">
                <a:cs typeface="Arial" pitchFamily="34" charset="0"/>
              </a:rPr>
              <a:t>cm</a:t>
            </a:r>
            <a:endParaRPr lang="en-US" altLang="ja-JP" sz="1800" dirty="0">
              <a:solidFill>
                <a:srgbClr val="000000"/>
              </a:solidFill>
              <a:cs typeface="Arial" pitchFamily="34" charset="0"/>
            </a:endParaRPr>
          </a:p>
        </p:txBody>
      </p:sp>
      <p:sp>
        <p:nvSpPr>
          <p:cNvPr id="24" name="AutoShape 9"/>
          <p:cNvSpPr>
            <a:spLocks noChangeArrowheads="1"/>
          </p:cNvSpPr>
          <p:nvPr/>
        </p:nvSpPr>
        <p:spPr bwMode="auto">
          <a:xfrm>
            <a:off x="4316940" y="807905"/>
            <a:ext cx="4525027" cy="663450"/>
          </a:xfrm>
          <a:prstGeom prst="roundRect">
            <a:avLst>
              <a:gd name="adj" fmla="val 16667"/>
            </a:avLst>
          </a:prstGeom>
          <a:noFill/>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wrap="none" lIns="95674" tIns="47837" rIns="95674" bIns="47837" anchor="ctr"/>
          <a:lstStyle/>
          <a:p>
            <a:pPr>
              <a:defRPr/>
            </a:pPr>
            <a:endParaRPr lang="ko-KR" altLang="en-US" sz="1800" dirty="0">
              <a:solidFill>
                <a:srgbClr val="000000"/>
              </a:solidFill>
            </a:endParaRPr>
          </a:p>
        </p:txBody>
      </p:sp>
      <p:sp>
        <p:nvSpPr>
          <p:cNvPr id="21"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高周波・低周波揺動のバイスペクトル解析</a:t>
            </a:r>
            <a:endParaRPr lang="en-US" altLang="ja-JP" dirty="0">
              <a:solidFill>
                <a:srgbClr val="000000"/>
              </a:solidFill>
              <a:latin typeface="HG丸ｺﾞｼｯｸM-PRO" pitchFamily="50" charset="-128"/>
              <a:ea typeface="HG丸ｺﾞｼｯｸM-PRO" pitchFamily="50" charset="-128"/>
            </a:endParaRPr>
          </a:p>
        </p:txBody>
      </p:sp>
      <p:sp>
        <p:nvSpPr>
          <p:cNvPr id="9" name="上矢印 8"/>
          <p:cNvSpPr/>
          <p:nvPr/>
        </p:nvSpPr>
        <p:spPr bwMode="auto">
          <a:xfrm>
            <a:off x="7597229" y="5166940"/>
            <a:ext cx="134970" cy="288032"/>
          </a:xfrm>
          <a:prstGeom prst="upArrow">
            <a:avLst/>
          </a:prstGeom>
          <a:solidFill>
            <a:srgbClr val="CC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endParaRPr>
          </a:p>
        </p:txBody>
      </p:sp>
      <p:sp>
        <p:nvSpPr>
          <p:cNvPr id="27" name="上矢印 26"/>
          <p:cNvSpPr/>
          <p:nvPr/>
        </p:nvSpPr>
        <p:spPr bwMode="auto">
          <a:xfrm>
            <a:off x="8830411" y="5166940"/>
            <a:ext cx="134970" cy="288032"/>
          </a:xfrm>
          <a:prstGeom prst="upArrow">
            <a:avLst/>
          </a:prstGeom>
          <a:solidFill>
            <a:srgbClr val="CC00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endParaRPr>
          </a:p>
        </p:txBody>
      </p:sp>
      <p:sp>
        <p:nvSpPr>
          <p:cNvPr id="28" name="上矢印 27"/>
          <p:cNvSpPr/>
          <p:nvPr/>
        </p:nvSpPr>
        <p:spPr bwMode="auto">
          <a:xfrm>
            <a:off x="9079888" y="5166940"/>
            <a:ext cx="134970" cy="288032"/>
          </a:xfrm>
          <a:prstGeom prst="up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endParaRPr>
          </a:p>
        </p:txBody>
      </p:sp>
    </p:spTree>
    <p:extLst>
      <p:ext uri="{BB962C8B-B14F-4D97-AF65-F5344CB8AC3E}">
        <p14:creationId xmlns:p14="http://schemas.microsoft.com/office/powerpoint/2010/main" val="33144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nodeType="with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9" grpId="0" animBg="1"/>
      <p:bldP spid="9"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슬라이드 번호 개체 틀 5"/>
          <p:cNvSpPr>
            <a:spLocks noGrp="1"/>
          </p:cNvSpPr>
          <p:nvPr>
            <p:ph type="sldNum" sz="quarter" idx="4294967295"/>
          </p:nvPr>
        </p:nvSpPr>
        <p:spPr>
          <a:xfrm>
            <a:off x="9223943" y="266558"/>
            <a:ext cx="538414" cy="347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2D1E34C2-E753-4B3C-824B-5D2CFDBF8706}" type="slidenum">
              <a:rPr lang="en-US" altLang="ja-JP" sz="2100">
                <a:solidFill>
                  <a:srgbClr val="000000"/>
                </a:solidFill>
              </a:rPr>
              <a:pPr eaLnBrk="1" hangingPunct="1"/>
              <a:t>12</a:t>
            </a:fld>
            <a:endParaRPr lang="en-US" altLang="ja-JP" sz="2100">
              <a:solidFill>
                <a:srgbClr val="000000"/>
              </a:solidFill>
            </a:endParaRPr>
          </a:p>
        </p:txBody>
      </p:sp>
      <p:sp>
        <p:nvSpPr>
          <p:cNvPr id="18439" name="TextBox 20"/>
          <p:cNvSpPr txBox="1">
            <a:spLocks noChangeArrowheads="1"/>
          </p:cNvSpPr>
          <p:nvPr/>
        </p:nvSpPr>
        <p:spPr bwMode="auto">
          <a:xfrm>
            <a:off x="756468" y="6254979"/>
            <a:ext cx="8208913" cy="712161"/>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2000" dirty="0">
                <a:solidFill>
                  <a:srgbClr val="000000"/>
                </a:solidFill>
                <a:latin typeface="ＭＳ Ｐゴシック"/>
                <a:cs typeface="Times New Roman" pitchFamily="18" charset="0"/>
              </a:rPr>
              <a:t>ETG</a:t>
            </a:r>
            <a:r>
              <a:rPr lang="ja-JP" altLang="en-US" sz="2000" dirty="0">
                <a:solidFill>
                  <a:srgbClr val="000000"/>
                </a:solidFill>
                <a:latin typeface="ＭＳ Ｐゴシック"/>
                <a:cs typeface="Times New Roman" pitchFamily="18" charset="0"/>
              </a:rPr>
              <a:t>強度を増加</a:t>
            </a:r>
            <a:r>
              <a:rPr lang="ja-JP" altLang="en-US" sz="2000" dirty="0" smtClean="0">
                <a:solidFill>
                  <a:srgbClr val="000000"/>
                </a:solidFill>
                <a:latin typeface="ＭＳ Ｐゴシック"/>
                <a:cs typeface="Times New Roman" pitchFamily="18" charset="0"/>
              </a:rPr>
              <a:t>させること</a:t>
            </a:r>
            <a:r>
              <a:rPr lang="ja-JP" altLang="en-US" sz="2000" dirty="0">
                <a:solidFill>
                  <a:srgbClr val="000000"/>
                </a:solidFill>
                <a:latin typeface="ＭＳ Ｐゴシック"/>
                <a:cs typeface="Times New Roman" pitchFamily="18" charset="0"/>
              </a:rPr>
              <a:t>により</a:t>
            </a:r>
            <a:r>
              <a:rPr lang="ja-JP" altLang="en-US" sz="2000" dirty="0" smtClean="0">
                <a:solidFill>
                  <a:srgbClr val="000000"/>
                </a:solidFill>
                <a:latin typeface="ＭＳ Ｐゴシック"/>
                <a:cs typeface="Times New Roman" pitchFamily="18" charset="0"/>
              </a:rPr>
              <a:t>，</a:t>
            </a:r>
            <a:r>
              <a:rPr lang="en-US" altLang="ja-JP" sz="2000" dirty="0" smtClean="0">
                <a:solidFill>
                  <a:srgbClr val="000000"/>
                </a:solidFill>
                <a:latin typeface="ＭＳ Ｐゴシック"/>
                <a:cs typeface="Times New Roman" pitchFamily="18" charset="0"/>
              </a:rPr>
              <a:t>ETG</a:t>
            </a:r>
            <a:r>
              <a:rPr lang="ja-JP" altLang="en-US" sz="2000" dirty="0" smtClean="0">
                <a:solidFill>
                  <a:srgbClr val="000000"/>
                </a:solidFill>
                <a:latin typeface="ＭＳ Ｐゴシック"/>
                <a:cs typeface="Times New Roman" pitchFamily="18" charset="0"/>
              </a:rPr>
              <a:t>モード（～</a:t>
            </a:r>
            <a:r>
              <a:rPr lang="en-US" altLang="ja-JP" sz="2000" dirty="0" smtClean="0">
                <a:solidFill>
                  <a:srgbClr val="000000"/>
                </a:solidFill>
                <a:latin typeface="ＭＳ Ｐゴシック"/>
                <a:cs typeface="Times New Roman" pitchFamily="18" charset="0"/>
              </a:rPr>
              <a:t>0.4 MHz</a:t>
            </a:r>
            <a:r>
              <a:rPr lang="ja-JP" altLang="en-US" sz="2000" dirty="0" smtClean="0">
                <a:solidFill>
                  <a:srgbClr val="000000"/>
                </a:solidFill>
                <a:latin typeface="ＭＳ Ｐゴシック"/>
                <a:cs typeface="Times New Roman" pitchFamily="18" charset="0"/>
              </a:rPr>
              <a:t>）がドリフト波モード（</a:t>
            </a:r>
            <a:r>
              <a:rPr lang="ja-JP" altLang="en-US" sz="2000" dirty="0">
                <a:solidFill>
                  <a:srgbClr val="000000"/>
                </a:solidFill>
                <a:latin typeface="ＭＳ Ｐゴシック"/>
                <a:cs typeface="Times New Roman" pitchFamily="18" charset="0"/>
              </a:rPr>
              <a:t>～</a:t>
            </a:r>
            <a:r>
              <a:rPr lang="en-US" altLang="ja-JP" sz="2000" dirty="0" smtClean="0">
                <a:solidFill>
                  <a:srgbClr val="000000"/>
                </a:solidFill>
                <a:latin typeface="ＭＳ Ｐゴシック"/>
                <a:cs typeface="Times New Roman" pitchFamily="18" charset="0"/>
              </a:rPr>
              <a:t>7 KHz</a:t>
            </a:r>
            <a:r>
              <a:rPr lang="ja-JP" altLang="en-US" sz="2000" dirty="0" smtClean="0">
                <a:solidFill>
                  <a:srgbClr val="000000"/>
                </a:solidFill>
                <a:latin typeface="ＭＳ Ｐゴシック"/>
                <a:cs typeface="Times New Roman" pitchFamily="18" charset="0"/>
              </a:rPr>
              <a:t>）と選択的に非線形結合していることが分かった</a:t>
            </a:r>
            <a:endParaRPr lang="en-US" altLang="ja-JP" sz="2000" dirty="0">
              <a:solidFill>
                <a:srgbClr val="000000"/>
              </a:solidFill>
              <a:latin typeface="ＭＳ Ｐゴシック"/>
              <a:cs typeface="Times New Roman" pitchFamily="18"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 y="1475449"/>
            <a:ext cx="3215100" cy="203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157" y="1446461"/>
            <a:ext cx="3215100" cy="203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294" y="1456323"/>
            <a:ext cx="3215100" cy="203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19" y="3626498"/>
            <a:ext cx="3215100" cy="195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3959" y="3591243"/>
            <a:ext cx="3215100" cy="195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6535" y="3626498"/>
            <a:ext cx="3215100" cy="195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30"/>
          <p:cNvSpPr txBox="1">
            <a:spLocks noChangeArrowheads="1"/>
          </p:cNvSpPr>
          <p:nvPr/>
        </p:nvSpPr>
        <p:spPr bwMode="auto">
          <a:xfrm>
            <a:off x="152947" y="779189"/>
            <a:ext cx="3215100" cy="449895"/>
          </a:xfrm>
          <a:prstGeom prst="rect">
            <a:avLst/>
          </a:prstGeom>
          <a:gradFill rotWithShape="0">
            <a:gsLst>
              <a:gs pos="0">
                <a:srgbClr val="EAEAEA"/>
              </a:gs>
              <a:gs pos="100000">
                <a:schemeClr val="bg1"/>
              </a:gs>
            </a:gsLst>
            <a:lin ang="2700000" scaled="1"/>
          </a:gradFill>
          <a:ln w="12700">
            <a:solidFill>
              <a:srgbClr val="C0C0C0"/>
            </a:solidFill>
            <a:miter lim="800000"/>
            <a:headEnd/>
            <a:tailEnd/>
          </a:ln>
        </p:spPr>
        <p:txBody>
          <a:bodyPr wrap="square" lIns="95003" tIns="47512" rIns="95003" bIns="47512"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algn="ctr" eaLnBrk="1" hangingPunct="1"/>
            <a:r>
              <a:rPr lang="en-US" altLang="ja-JP" sz="2300" b="1" dirty="0">
                <a:solidFill>
                  <a:srgbClr val="000000"/>
                </a:solidFill>
              </a:rPr>
              <a:t> </a:t>
            </a:r>
            <a:r>
              <a:rPr lang="en-US" altLang="ja-JP" sz="2300" b="1" dirty="0">
                <a:solidFill>
                  <a:srgbClr val="FF0000"/>
                </a:solidFill>
              </a:rPr>
              <a:t>f</a:t>
            </a:r>
            <a:r>
              <a:rPr lang="en-US" altLang="ja-JP" sz="2300" b="1" baseline="-25000" dirty="0">
                <a:solidFill>
                  <a:srgbClr val="FF0000"/>
                </a:solidFill>
              </a:rPr>
              <a:t>3</a:t>
            </a:r>
            <a:r>
              <a:rPr lang="en-US" altLang="ja-JP" sz="2300" b="1" dirty="0">
                <a:solidFill>
                  <a:srgbClr val="FF0000"/>
                </a:solidFill>
              </a:rPr>
              <a:t> = ~</a:t>
            </a:r>
            <a:r>
              <a:rPr lang="en-US" altLang="ja-JP" sz="2100" b="1" dirty="0">
                <a:solidFill>
                  <a:srgbClr val="FF0000"/>
                </a:solidFill>
              </a:rPr>
              <a:t>0.4 MHz </a:t>
            </a:r>
            <a:r>
              <a:rPr lang="en-US" altLang="ja-JP" sz="2100" b="1" dirty="0">
                <a:solidFill>
                  <a:srgbClr val="FF0000"/>
                </a:solidFill>
                <a:latin typeface="Times New Roman"/>
                <a:cs typeface="Times New Roman"/>
              </a:rPr>
              <a:t>&amp; ~7 kHz</a:t>
            </a:r>
            <a:endParaRPr lang="ja-JP" altLang="en-US" sz="2300" b="1" i="1" dirty="0">
              <a:solidFill>
                <a:srgbClr val="000000"/>
              </a:solidFill>
            </a:endParaRPr>
          </a:p>
        </p:txBody>
      </p:sp>
      <p:sp>
        <p:nvSpPr>
          <p:cNvPr id="22" name="TextBox 36"/>
          <p:cNvSpPr txBox="1">
            <a:spLocks noChangeArrowheads="1"/>
          </p:cNvSpPr>
          <p:nvPr/>
        </p:nvSpPr>
        <p:spPr bwMode="auto">
          <a:xfrm>
            <a:off x="1127966" y="5673439"/>
            <a:ext cx="1301350" cy="388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en-US" altLang="ja-JP" sz="1900" b="1" dirty="0">
                <a:solidFill>
                  <a:srgbClr val="FF0000"/>
                </a:solidFill>
                <a:latin typeface="Book Antiqua" pitchFamily="18" charset="0"/>
              </a:rPr>
              <a:t>V</a:t>
            </a:r>
            <a:r>
              <a:rPr lang="en-US" altLang="ja-JP" sz="1900" b="1" baseline="-25000" dirty="0">
                <a:solidFill>
                  <a:srgbClr val="FF0000"/>
                </a:solidFill>
                <a:latin typeface="Book Antiqua" pitchFamily="18" charset="0"/>
              </a:rPr>
              <a:t>g2</a:t>
            </a:r>
            <a:r>
              <a:rPr lang="en-US" altLang="ja-JP" sz="1900" b="1" dirty="0">
                <a:solidFill>
                  <a:srgbClr val="FF0000"/>
                </a:solidFill>
                <a:latin typeface="Book Antiqua" pitchFamily="18" charset="0"/>
              </a:rPr>
              <a:t> = </a:t>
            </a:r>
            <a:r>
              <a:rPr lang="ja-JP" altLang="en-US" sz="1900" b="1" dirty="0">
                <a:solidFill>
                  <a:srgbClr val="FF0000"/>
                </a:solidFill>
                <a:latin typeface="Book Antiqua" pitchFamily="18" charset="0"/>
              </a:rPr>
              <a:t> </a:t>
            </a:r>
            <a:r>
              <a:rPr lang="en-US" altLang="ja-JP" sz="1900" b="1" dirty="0">
                <a:solidFill>
                  <a:srgbClr val="FF0000"/>
                </a:solidFill>
                <a:latin typeface="Book Antiqua" pitchFamily="18" charset="0"/>
              </a:rPr>
              <a:t>0 V</a:t>
            </a:r>
          </a:p>
        </p:txBody>
      </p:sp>
      <p:sp>
        <p:nvSpPr>
          <p:cNvPr id="23" name="TextBox 36"/>
          <p:cNvSpPr txBox="1">
            <a:spLocks noChangeArrowheads="1"/>
          </p:cNvSpPr>
          <p:nvPr/>
        </p:nvSpPr>
        <p:spPr bwMode="auto">
          <a:xfrm>
            <a:off x="4298976" y="5680614"/>
            <a:ext cx="1531000" cy="388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en-US" altLang="ja-JP" sz="1900" b="1" dirty="0">
                <a:solidFill>
                  <a:srgbClr val="FF0000"/>
                </a:solidFill>
                <a:latin typeface="Book Antiqua" pitchFamily="18" charset="0"/>
              </a:rPr>
              <a:t>V</a:t>
            </a:r>
            <a:r>
              <a:rPr lang="en-US" altLang="ja-JP" sz="1900" b="1" baseline="-25000" dirty="0">
                <a:solidFill>
                  <a:srgbClr val="FF0000"/>
                </a:solidFill>
                <a:latin typeface="Book Antiqua" pitchFamily="18" charset="0"/>
              </a:rPr>
              <a:t>g2</a:t>
            </a:r>
            <a:r>
              <a:rPr lang="en-US" altLang="ja-JP" sz="1900" b="1" dirty="0">
                <a:solidFill>
                  <a:srgbClr val="FF0000"/>
                </a:solidFill>
                <a:latin typeface="Book Antiqua" pitchFamily="18" charset="0"/>
              </a:rPr>
              <a:t> = </a:t>
            </a:r>
            <a:r>
              <a:rPr lang="ja-JP" altLang="en-US" sz="1900" b="1" dirty="0">
                <a:solidFill>
                  <a:srgbClr val="FF0000"/>
                </a:solidFill>
                <a:latin typeface="Book Antiqua" pitchFamily="18" charset="0"/>
              </a:rPr>
              <a:t> －</a:t>
            </a:r>
            <a:r>
              <a:rPr lang="en-US" altLang="ja-JP" sz="1900" b="1" dirty="0">
                <a:solidFill>
                  <a:srgbClr val="FF0000"/>
                </a:solidFill>
                <a:latin typeface="Book Antiqua" pitchFamily="18" charset="0"/>
              </a:rPr>
              <a:t>3 V</a:t>
            </a:r>
          </a:p>
        </p:txBody>
      </p:sp>
      <p:sp>
        <p:nvSpPr>
          <p:cNvPr id="25" name="TextBox 36"/>
          <p:cNvSpPr txBox="1">
            <a:spLocks noChangeArrowheads="1"/>
          </p:cNvSpPr>
          <p:nvPr/>
        </p:nvSpPr>
        <p:spPr bwMode="auto">
          <a:xfrm>
            <a:off x="7524161" y="5714048"/>
            <a:ext cx="1665879" cy="388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en-US" altLang="ja-JP" sz="1900" b="1" dirty="0">
                <a:solidFill>
                  <a:srgbClr val="FF0000"/>
                </a:solidFill>
                <a:latin typeface="Book Antiqua" pitchFamily="18" charset="0"/>
              </a:rPr>
              <a:t>V</a:t>
            </a:r>
            <a:r>
              <a:rPr lang="en-US" altLang="ja-JP" sz="1900" b="1" baseline="-25000" dirty="0">
                <a:solidFill>
                  <a:srgbClr val="FF0000"/>
                </a:solidFill>
                <a:latin typeface="Book Antiqua" pitchFamily="18" charset="0"/>
              </a:rPr>
              <a:t>g2</a:t>
            </a:r>
            <a:r>
              <a:rPr lang="en-US" altLang="ja-JP" sz="1900" b="1" dirty="0">
                <a:solidFill>
                  <a:srgbClr val="FF0000"/>
                </a:solidFill>
                <a:latin typeface="Book Antiqua" pitchFamily="18" charset="0"/>
              </a:rPr>
              <a:t> = </a:t>
            </a:r>
            <a:r>
              <a:rPr lang="ja-JP" altLang="en-US" sz="1900" b="1" dirty="0">
                <a:solidFill>
                  <a:srgbClr val="FF0000"/>
                </a:solidFill>
                <a:latin typeface="Book Antiqua" pitchFamily="18" charset="0"/>
              </a:rPr>
              <a:t> －</a:t>
            </a:r>
            <a:r>
              <a:rPr lang="en-US" altLang="ja-JP" sz="1900" b="1" dirty="0">
                <a:solidFill>
                  <a:srgbClr val="FF0000"/>
                </a:solidFill>
                <a:latin typeface="Book Antiqua" pitchFamily="18" charset="0"/>
              </a:rPr>
              <a:t>30 V</a:t>
            </a:r>
          </a:p>
        </p:txBody>
      </p:sp>
      <p:sp>
        <p:nvSpPr>
          <p:cNvPr id="33" name="Rectangle 8"/>
          <p:cNvSpPr>
            <a:spLocks noChangeArrowheads="1"/>
          </p:cNvSpPr>
          <p:nvPr/>
        </p:nvSpPr>
        <p:spPr bwMode="auto">
          <a:xfrm>
            <a:off x="5014501" y="875325"/>
            <a:ext cx="4516493" cy="58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nchor="ctr">
            <a:noAutofit/>
          </a:bodyPr>
          <a:lstStyle/>
          <a:p>
            <a:r>
              <a:rPr lang="ja-JP" altLang="en-US" sz="1300" dirty="0">
                <a:solidFill>
                  <a:srgbClr val="000000"/>
                </a:solidFill>
                <a:cs typeface="Arial" pitchFamily="34" charset="0"/>
              </a:rPr>
              <a:t/>
            </a:r>
            <a:br>
              <a:rPr lang="ja-JP" altLang="en-US" sz="1300" dirty="0">
                <a:solidFill>
                  <a:srgbClr val="000000"/>
                </a:solidFill>
                <a:cs typeface="Arial" pitchFamily="34" charset="0"/>
              </a:rPr>
            </a:br>
            <a:r>
              <a:rPr lang="ja-JP" altLang="en-US" sz="1300" dirty="0">
                <a:solidFill>
                  <a:srgbClr val="000000"/>
                </a:solidFill>
                <a:cs typeface="Arial" pitchFamily="34" charset="0"/>
              </a:rPr>
              <a:t/>
            </a:r>
            <a:br>
              <a:rPr lang="ja-JP" altLang="en-US" sz="1300" dirty="0">
                <a:solidFill>
                  <a:srgbClr val="000000"/>
                </a:solidFill>
                <a:cs typeface="Arial" pitchFamily="34" charset="0"/>
              </a:rPr>
            </a:br>
            <a:endParaRPr lang="en-US" altLang="ja-JP" sz="1300" dirty="0">
              <a:solidFill>
                <a:srgbClr val="000000"/>
              </a:solidFill>
              <a:cs typeface="Arial" pitchFamily="34" charset="0"/>
            </a:endParaRPr>
          </a:p>
          <a:p>
            <a:endParaRPr lang="en-US" altLang="ja-JP" sz="1300" dirty="0">
              <a:solidFill>
                <a:srgbClr val="000000"/>
              </a:solidFill>
              <a:cs typeface="Arial" pitchFamily="34" charset="0"/>
            </a:endParaRPr>
          </a:p>
          <a:p>
            <a:endParaRPr lang="en-US" altLang="ja-JP" sz="1300" dirty="0">
              <a:solidFill>
                <a:srgbClr val="000000"/>
              </a:solidFill>
              <a:cs typeface="Arial" pitchFamily="34" charset="0"/>
            </a:endParaRPr>
          </a:p>
          <a:p>
            <a:r>
              <a:rPr lang="en-US" altLang="ja-JP" sz="1900" dirty="0">
                <a:solidFill>
                  <a:srgbClr val="000000"/>
                </a:solidFill>
                <a:cs typeface="Arial" pitchFamily="34" charset="0"/>
              </a:rPr>
              <a:t>P</a:t>
            </a:r>
            <a:r>
              <a:rPr lang="en-US" altLang="ja-JP" sz="1900" baseline="-25000" dirty="0">
                <a:solidFill>
                  <a:srgbClr val="000000"/>
                </a:solidFill>
                <a:cs typeface="Arial" pitchFamily="34" charset="0"/>
                <a:sym typeface="Symbol" pitchFamily="18" charset="2"/>
              </a:rPr>
              <a:t></a:t>
            </a:r>
            <a:r>
              <a:rPr lang="en-US" altLang="ja-JP" sz="1900" dirty="0">
                <a:solidFill>
                  <a:srgbClr val="000000"/>
                </a:solidFill>
                <a:cs typeface="Arial" pitchFamily="34" charset="0"/>
              </a:rPr>
              <a:t>= 20 W, </a:t>
            </a:r>
            <a:r>
              <a:rPr lang="en-US" altLang="ja-JP" sz="1900" dirty="0">
                <a:cs typeface="Arial" pitchFamily="34" charset="0"/>
              </a:rPr>
              <a:t>V</a:t>
            </a:r>
            <a:r>
              <a:rPr lang="en-US" altLang="ja-JP" sz="1900" baseline="-25000" dirty="0">
                <a:cs typeface="Arial" pitchFamily="34" charset="0"/>
              </a:rPr>
              <a:t>g1</a:t>
            </a:r>
            <a:r>
              <a:rPr lang="en-US" altLang="ja-JP" sz="1900" dirty="0">
                <a:cs typeface="Arial" pitchFamily="34" charset="0"/>
              </a:rPr>
              <a:t> = </a:t>
            </a:r>
            <a:r>
              <a:rPr kumimoji="0" lang="ja-JP" altLang="en-US" sz="1900" kern="0" dirty="0">
                <a:cs typeface="Arial" pitchFamily="34" charset="0"/>
              </a:rPr>
              <a:t>－</a:t>
            </a:r>
            <a:r>
              <a:rPr kumimoji="0" lang="en-US" altLang="ja-JP" sz="1900" kern="0" dirty="0">
                <a:solidFill>
                  <a:srgbClr val="000000"/>
                </a:solidFill>
                <a:cs typeface="Arial" pitchFamily="34" charset="0"/>
              </a:rPr>
              <a:t>10 V</a:t>
            </a:r>
            <a:r>
              <a:rPr lang="en-US" altLang="ja-JP" sz="1900" dirty="0">
                <a:cs typeface="Arial" pitchFamily="34" charset="0"/>
              </a:rPr>
              <a:t>,</a:t>
            </a:r>
            <a:r>
              <a:rPr kumimoji="0" lang="en-US" altLang="ja-JP" sz="1900" kern="0" dirty="0">
                <a:cs typeface="Arial" pitchFamily="34" charset="0"/>
              </a:rPr>
              <a:t>V</a:t>
            </a:r>
            <a:r>
              <a:rPr kumimoji="0" lang="en-US" altLang="ja-JP" sz="1900" kern="0" baseline="-25000" dirty="0">
                <a:cs typeface="Arial" pitchFamily="34" charset="0"/>
              </a:rPr>
              <a:t>ee1</a:t>
            </a:r>
            <a:r>
              <a:rPr kumimoji="0" lang="en-US" altLang="ja-JP" sz="1900" kern="0" dirty="0">
                <a:cs typeface="Arial" pitchFamily="34" charset="0"/>
              </a:rPr>
              <a:t> =</a:t>
            </a:r>
            <a:r>
              <a:rPr kumimoji="0" lang="ja-JP" altLang="en-US" sz="1900" kern="0" dirty="0">
                <a:cs typeface="Arial" pitchFamily="34" charset="0"/>
              </a:rPr>
              <a:t>－</a:t>
            </a:r>
            <a:r>
              <a:rPr kumimoji="0" lang="en-US" altLang="ja-JP" sz="1900" kern="0" dirty="0">
                <a:cs typeface="Arial" pitchFamily="34" charset="0"/>
              </a:rPr>
              <a:t>4.0 V,</a:t>
            </a:r>
            <a:r>
              <a:rPr kumimoji="0" lang="en-US" altLang="ja-JP" sz="1900" kern="0" dirty="0">
                <a:solidFill>
                  <a:srgbClr val="FF0000"/>
                </a:solidFill>
                <a:cs typeface="Arial" pitchFamily="34" charset="0"/>
              </a:rPr>
              <a:t> </a:t>
            </a:r>
            <a:r>
              <a:rPr kumimoji="0" lang="en-US" altLang="ja-JP" sz="1900" kern="0" dirty="0">
                <a:cs typeface="Arial" pitchFamily="34" charset="0"/>
              </a:rPr>
              <a:t>V</a:t>
            </a:r>
            <a:r>
              <a:rPr kumimoji="0" lang="en-US" altLang="ja-JP" sz="1900" kern="0" baseline="-25000" dirty="0">
                <a:cs typeface="Arial" pitchFamily="34" charset="0"/>
              </a:rPr>
              <a:t>ee2</a:t>
            </a:r>
            <a:r>
              <a:rPr kumimoji="0" lang="en-US" altLang="ja-JP" sz="1900" kern="0" dirty="0">
                <a:cs typeface="Arial" pitchFamily="34" charset="0"/>
              </a:rPr>
              <a:t> =</a:t>
            </a:r>
            <a:r>
              <a:rPr kumimoji="0" lang="ja-JP" altLang="en-US" sz="1900" kern="0" dirty="0">
                <a:cs typeface="Arial" pitchFamily="34" charset="0"/>
              </a:rPr>
              <a:t>－</a:t>
            </a:r>
            <a:r>
              <a:rPr kumimoji="0" lang="en-US" altLang="ja-JP" sz="1900" kern="0" dirty="0">
                <a:cs typeface="Arial" pitchFamily="34" charset="0"/>
              </a:rPr>
              <a:t>1.5 V, r = </a:t>
            </a:r>
            <a:r>
              <a:rPr kumimoji="0" lang="ja-JP" altLang="en-US" sz="1900" kern="0" dirty="0">
                <a:cs typeface="Arial" pitchFamily="34" charset="0"/>
              </a:rPr>
              <a:t>－</a:t>
            </a:r>
            <a:r>
              <a:rPr kumimoji="0" lang="en-US" altLang="ja-JP" sz="1900" kern="0" dirty="0">
                <a:cs typeface="Arial" pitchFamily="34" charset="0"/>
              </a:rPr>
              <a:t>1.5 cm</a:t>
            </a:r>
            <a:endParaRPr lang="en-US" altLang="ja-JP" sz="1900" dirty="0">
              <a:solidFill>
                <a:srgbClr val="000000"/>
              </a:solidFill>
              <a:cs typeface="Arial" pitchFamily="34" charset="0"/>
            </a:endParaRPr>
          </a:p>
          <a:p>
            <a:pPr algn="ctr"/>
            <a:endParaRPr lang="en-US" altLang="ja-JP" sz="2100" dirty="0">
              <a:solidFill>
                <a:srgbClr val="FF0000"/>
              </a:solidFill>
              <a:cs typeface="Arial" pitchFamily="34" charset="0"/>
            </a:endParaRPr>
          </a:p>
          <a:p>
            <a:endParaRPr lang="en-US" altLang="ja-JP" sz="2100" dirty="0">
              <a:solidFill>
                <a:srgbClr val="000000"/>
              </a:solidFill>
              <a:cs typeface="Arial" pitchFamily="34" charset="0"/>
            </a:endParaRPr>
          </a:p>
          <a:p>
            <a:endParaRPr lang="en-US" altLang="ja-JP" sz="2100" dirty="0">
              <a:solidFill>
                <a:srgbClr val="000000"/>
              </a:solidFill>
              <a:cs typeface="Arial" pitchFamily="34" charset="0"/>
            </a:endParaRPr>
          </a:p>
          <a:p>
            <a:endParaRPr lang="en-US" altLang="ja-JP" sz="1300" dirty="0">
              <a:solidFill>
                <a:srgbClr val="000000"/>
              </a:solidFill>
              <a:cs typeface="Arial" pitchFamily="34" charset="0"/>
            </a:endParaRPr>
          </a:p>
        </p:txBody>
      </p:sp>
      <p:sp>
        <p:nvSpPr>
          <p:cNvPr id="34" name="AutoShape 9"/>
          <p:cNvSpPr>
            <a:spLocks noChangeArrowheads="1"/>
          </p:cNvSpPr>
          <p:nvPr/>
        </p:nvSpPr>
        <p:spPr bwMode="auto">
          <a:xfrm>
            <a:off x="4937484" y="776118"/>
            <a:ext cx="4363350" cy="663450"/>
          </a:xfrm>
          <a:prstGeom prst="roundRect">
            <a:avLst>
              <a:gd name="adj" fmla="val 16667"/>
            </a:avLst>
          </a:prstGeom>
          <a:noFill/>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wrap="none" lIns="95674" tIns="47837" rIns="95674" bIns="47837" anchor="ctr"/>
          <a:lstStyle/>
          <a:p>
            <a:pPr>
              <a:defRPr/>
            </a:pPr>
            <a:endParaRPr lang="ko-KR" altLang="en-US" dirty="0">
              <a:solidFill>
                <a:srgbClr val="000000"/>
              </a:solidFill>
              <a:latin typeface="Arial" pitchFamily="34" charset="0"/>
              <a:cs typeface="Arial" pitchFamily="34" charset="0"/>
            </a:endParaRPr>
          </a:p>
        </p:txBody>
      </p:sp>
      <p:sp>
        <p:nvSpPr>
          <p:cNvPr id="35" name="직사각형 34"/>
          <p:cNvSpPr/>
          <p:nvPr/>
        </p:nvSpPr>
        <p:spPr bwMode="auto">
          <a:xfrm>
            <a:off x="1201455" y="1564680"/>
            <a:ext cx="114825"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noAutofit/>
          </a:bodyPr>
          <a:lstStyle/>
          <a:p>
            <a:pPr defTabSz="956737"/>
            <a:endParaRPr lang="ja-JP" altLang="en-US" sz="2900">
              <a:latin typeface="Times New Roman" charset="0"/>
              <a:ea typeface="ＭＳ Ｐゴシック" pitchFamily="50" charset="-128"/>
            </a:endParaRPr>
          </a:p>
        </p:txBody>
      </p:sp>
      <p:sp>
        <p:nvSpPr>
          <p:cNvPr id="36" name="직사각형 35"/>
          <p:cNvSpPr/>
          <p:nvPr/>
        </p:nvSpPr>
        <p:spPr bwMode="auto">
          <a:xfrm>
            <a:off x="4428715" y="1539136"/>
            <a:ext cx="114825"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noAutofit/>
          </a:bodyPr>
          <a:lstStyle/>
          <a:p>
            <a:pPr defTabSz="956737"/>
            <a:endParaRPr lang="ja-JP" altLang="en-US" sz="2900">
              <a:latin typeface="Times New Roman" charset="0"/>
              <a:ea typeface="ＭＳ Ｐゴシック" pitchFamily="50" charset="-128"/>
            </a:endParaRPr>
          </a:p>
        </p:txBody>
      </p:sp>
      <p:sp>
        <p:nvSpPr>
          <p:cNvPr id="37" name="직사각형 36"/>
          <p:cNvSpPr/>
          <p:nvPr/>
        </p:nvSpPr>
        <p:spPr bwMode="auto">
          <a:xfrm>
            <a:off x="7633021" y="1541115"/>
            <a:ext cx="114825"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noAutofit/>
          </a:bodyPr>
          <a:lstStyle/>
          <a:p>
            <a:pPr defTabSz="956737"/>
            <a:endParaRPr lang="ja-JP" altLang="en-US" sz="2900">
              <a:latin typeface="Times New Roman" charset="0"/>
              <a:ea typeface="ＭＳ Ｐゴシック" pitchFamily="50" charset="-128"/>
            </a:endParaRPr>
          </a:p>
        </p:txBody>
      </p:sp>
      <p:sp>
        <p:nvSpPr>
          <p:cNvPr id="38" name="직사각형 37"/>
          <p:cNvSpPr/>
          <p:nvPr/>
        </p:nvSpPr>
        <p:spPr bwMode="auto">
          <a:xfrm>
            <a:off x="8032230" y="3635864"/>
            <a:ext cx="114825"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39" name="직사각형 38"/>
          <p:cNvSpPr/>
          <p:nvPr/>
        </p:nvSpPr>
        <p:spPr bwMode="auto">
          <a:xfrm>
            <a:off x="4912371" y="3623771"/>
            <a:ext cx="114825"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40" name="직사각형 39"/>
          <p:cNvSpPr/>
          <p:nvPr/>
        </p:nvSpPr>
        <p:spPr bwMode="auto">
          <a:xfrm>
            <a:off x="1777925" y="3639374"/>
            <a:ext cx="114825"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26"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バイコヒーレンスのスライス解析</a:t>
            </a:r>
            <a:endParaRPr lang="en-US" altLang="ja-JP" dirty="0">
              <a:solidFill>
                <a:srgbClr val="00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89371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35"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슬라이드 번호 개체 틀 5"/>
          <p:cNvSpPr>
            <a:spLocks noGrp="1"/>
          </p:cNvSpPr>
          <p:nvPr>
            <p:ph type="sldNum" sz="quarter" idx="4294967295"/>
          </p:nvPr>
        </p:nvSpPr>
        <p:spPr>
          <a:xfrm>
            <a:off x="9223943" y="266558"/>
            <a:ext cx="538414" cy="347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2D1E34C2-E753-4B3C-824B-5D2CFDBF8706}" type="slidenum">
              <a:rPr lang="en-US" altLang="ja-JP" sz="2100">
                <a:solidFill>
                  <a:srgbClr val="000000"/>
                </a:solidFill>
              </a:rPr>
              <a:pPr eaLnBrk="1" hangingPunct="1"/>
              <a:t>13</a:t>
            </a:fld>
            <a:endParaRPr lang="en-US" altLang="ja-JP" sz="2100">
              <a:solidFill>
                <a:srgbClr val="000000"/>
              </a:solidFill>
            </a:endParaRPr>
          </a:p>
        </p:txBody>
      </p:sp>
      <p:sp>
        <p:nvSpPr>
          <p:cNvPr id="18439" name="TextBox 20"/>
          <p:cNvSpPr txBox="1">
            <a:spLocks noChangeArrowheads="1"/>
          </p:cNvSpPr>
          <p:nvPr/>
        </p:nvSpPr>
        <p:spPr bwMode="auto">
          <a:xfrm>
            <a:off x="1582158" y="6175052"/>
            <a:ext cx="6771802" cy="712161"/>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just" eaLnBrk="1" hangingPunct="1"/>
            <a:r>
              <a:rPr lang="en-US" altLang="ja-JP" sz="2000" dirty="0">
                <a:solidFill>
                  <a:srgbClr val="000000"/>
                </a:solidFill>
                <a:latin typeface="ＭＳ Ｐゴシック"/>
                <a:cs typeface="Times New Roman" pitchFamily="18" charset="0"/>
              </a:rPr>
              <a:t>ETG</a:t>
            </a:r>
            <a:r>
              <a:rPr lang="ja-JP" altLang="en-US" sz="2000" dirty="0">
                <a:solidFill>
                  <a:srgbClr val="000000"/>
                </a:solidFill>
                <a:latin typeface="ＭＳ Ｐゴシック"/>
                <a:cs typeface="Times New Roman" pitchFamily="18" charset="0"/>
              </a:rPr>
              <a:t>強度が増大することで</a:t>
            </a:r>
            <a:r>
              <a:rPr lang="ja-JP" altLang="en-US" sz="2000" dirty="0">
                <a:solidFill>
                  <a:srgbClr val="000000"/>
                </a:solidFill>
                <a:latin typeface="ＭＳ Ｐゴシック"/>
              </a:rPr>
              <a:t>～</a:t>
            </a:r>
            <a:r>
              <a:rPr lang="en-US" altLang="ja-JP" sz="2000" dirty="0">
                <a:solidFill>
                  <a:srgbClr val="000000"/>
                </a:solidFill>
                <a:latin typeface="ＭＳ Ｐゴシック"/>
              </a:rPr>
              <a:t>0.8 MHz</a:t>
            </a:r>
            <a:r>
              <a:rPr lang="ja-JP" altLang="en-US" sz="2000" dirty="0">
                <a:solidFill>
                  <a:srgbClr val="000000"/>
                </a:solidFill>
                <a:latin typeface="ＭＳ Ｐゴシック"/>
              </a:rPr>
              <a:t>揺動と～</a:t>
            </a:r>
            <a:r>
              <a:rPr lang="en-US" altLang="ja-JP" sz="2000" dirty="0">
                <a:solidFill>
                  <a:srgbClr val="000000"/>
                </a:solidFill>
                <a:latin typeface="ＭＳ Ｐゴシック"/>
              </a:rPr>
              <a:t>1 kHz</a:t>
            </a:r>
            <a:r>
              <a:rPr lang="ja-JP" altLang="en-US" sz="2000" dirty="0" smtClean="0">
                <a:solidFill>
                  <a:srgbClr val="000000"/>
                </a:solidFill>
                <a:latin typeface="ＭＳ Ｐゴシック"/>
              </a:rPr>
              <a:t>揺動</a:t>
            </a:r>
            <a:r>
              <a:rPr lang="ja-JP" altLang="en-US" sz="2000" dirty="0" smtClean="0">
                <a:solidFill>
                  <a:srgbClr val="000000"/>
                </a:solidFill>
                <a:latin typeface="ＭＳ Ｐゴシック"/>
                <a:cs typeface="Times New Roman" pitchFamily="18" charset="0"/>
              </a:rPr>
              <a:t>と</a:t>
            </a:r>
            <a:r>
              <a:rPr lang="ja-JP" altLang="en-US" sz="2000" dirty="0">
                <a:solidFill>
                  <a:srgbClr val="000000"/>
                </a:solidFill>
                <a:latin typeface="ＭＳ Ｐゴシック"/>
                <a:cs typeface="Times New Roman" pitchFamily="18" charset="0"/>
              </a:rPr>
              <a:t>の非線形結合度が強くなることを観測した</a:t>
            </a:r>
            <a:r>
              <a:rPr lang="en-US" altLang="ja-JP" sz="2000" dirty="0">
                <a:solidFill>
                  <a:srgbClr val="000000"/>
                </a:solidFill>
                <a:latin typeface="ＭＳ Ｐゴシック"/>
                <a:cs typeface="Times New Roman" pitchFamily="18" charset="0"/>
              </a:rPr>
              <a:t>.</a:t>
            </a:r>
          </a:p>
        </p:txBody>
      </p:sp>
      <p:sp>
        <p:nvSpPr>
          <p:cNvPr id="22" name="TextBox 36"/>
          <p:cNvSpPr txBox="1">
            <a:spLocks noChangeArrowheads="1"/>
          </p:cNvSpPr>
          <p:nvPr/>
        </p:nvSpPr>
        <p:spPr bwMode="auto">
          <a:xfrm>
            <a:off x="1127966" y="5519229"/>
            <a:ext cx="1301350" cy="388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en-US" altLang="ja-JP" sz="1900" b="1" dirty="0">
                <a:solidFill>
                  <a:srgbClr val="FF0000"/>
                </a:solidFill>
                <a:latin typeface="Book Antiqua" pitchFamily="18" charset="0"/>
              </a:rPr>
              <a:t>V</a:t>
            </a:r>
            <a:r>
              <a:rPr lang="en-US" altLang="ja-JP" sz="1900" b="1" baseline="-25000" dirty="0">
                <a:solidFill>
                  <a:srgbClr val="FF0000"/>
                </a:solidFill>
                <a:latin typeface="Book Antiqua" pitchFamily="18" charset="0"/>
              </a:rPr>
              <a:t>g2</a:t>
            </a:r>
            <a:r>
              <a:rPr lang="en-US" altLang="ja-JP" sz="1900" b="1" dirty="0">
                <a:solidFill>
                  <a:srgbClr val="FF0000"/>
                </a:solidFill>
                <a:latin typeface="Book Antiqua" pitchFamily="18" charset="0"/>
              </a:rPr>
              <a:t> = </a:t>
            </a:r>
            <a:r>
              <a:rPr lang="ja-JP" altLang="en-US" sz="1900" b="1" dirty="0">
                <a:solidFill>
                  <a:srgbClr val="FF0000"/>
                </a:solidFill>
                <a:latin typeface="Book Antiqua" pitchFamily="18" charset="0"/>
              </a:rPr>
              <a:t> </a:t>
            </a:r>
            <a:r>
              <a:rPr lang="en-US" altLang="ja-JP" sz="1900" b="1" dirty="0">
                <a:solidFill>
                  <a:srgbClr val="FF0000"/>
                </a:solidFill>
                <a:latin typeface="Book Antiqua" pitchFamily="18" charset="0"/>
              </a:rPr>
              <a:t>0 V</a:t>
            </a:r>
          </a:p>
        </p:txBody>
      </p:sp>
      <p:sp>
        <p:nvSpPr>
          <p:cNvPr id="23" name="TextBox 36"/>
          <p:cNvSpPr txBox="1">
            <a:spLocks noChangeArrowheads="1"/>
          </p:cNvSpPr>
          <p:nvPr/>
        </p:nvSpPr>
        <p:spPr bwMode="auto">
          <a:xfrm>
            <a:off x="4298976" y="5526404"/>
            <a:ext cx="1531000" cy="388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en-US" altLang="ja-JP" sz="1900" b="1" dirty="0">
                <a:solidFill>
                  <a:srgbClr val="FF0000"/>
                </a:solidFill>
                <a:latin typeface="Book Antiqua" pitchFamily="18" charset="0"/>
              </a:rPr>
              <a:t>V</a:t>
            </a:r>
            <a:r>
              <a:rPr lang="en-US" altLang="ja-JP" sz="1900" b="1" baseline="-25000" dirty="0">
                <a:solidFill>
                  <a:srgbClr val="FF0000"/>
                </a:solidFill>
                <a:latin typeface="Book Antiqua" pitchFamily="18" charset="0"/>
              </a:rPr>
              <a:t>g2</a:t>
            </a:r>
            <a:r>
              <a:rPr lang="en-US" altLang="ja-JP" sz="1900" b="1" dirty="0">
                <a:solidFill>
                  <a:srgbClr val="FF0000"/>
                </a:solidFill>
                <a:latin typeface="Book Antiqua" pitchFamily="18" charset="0"/>
              </a:rPr>
              <a:t> = </a:t>
            </a:r>
            <a:r>
              <a:rPr lang="ja-JP" altLang="en-US" sz="1900" b="1" dirty="0">
                <a:solidFill>
                  <a:srgbClr val="FF0000"/>
                </a:solidFill>
                <a:latin typeface="Book Antiqua" pitchFamily="18" charset="0"/>
              </a:rPr>
              <a:t> －</a:t>
            </a:r>
            <a:r>
              <a:rPr lang="en-US" altLang="ja-JP" sz="1900" b="1" dirty="0">
                <a:solidFill>
                  <a:srgbClr val="FF0000"/>
                </a:solidFill>
                <a:latin typeface="Book Antiqua" pitchFamily="18" charset="0"/>
              </a:rPr>
              <a:t>3 V</a:t>
            </a:r>
          </a:p>
        </p:txBody>
      </p:sp>
      <p:sp>
        <p:nvSpPr>
          <p:cNvPr id="25" name="TextBox 36"/>
          <p:cNvSpPr txBox="1">
            <a:spLocks noChangeArrowheads="1"/>
          </p:cNvSpPr>
          <p:nvPr/>
        </p:nvSpPr>
        <p:spPr bwMode="auto">
          <a:xfrm>
            <a:off x="7524161" y="5559838"/>
            <a:ext cx="1665879" cy="388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en-US" altLang="ja-JP" sz="1900" b="1" dirty="0">
                <a:solidFill>
                  <a:srgbClr val="FF0000"/>
                </a:solidFill>
                <a:latin typeface="Book Antiqua" pitchFamily="18" charset="0"/>
              </a:rPr>
              <a:t>V</a:t>
            </a:r>
            <a:r>
              <a:rPr lang="en-US" altLang="ja-JP" sz="1900" b="1" baseline="-25000" dirty="0">
                <a:solidFill>
                  <a:srgbClr val="FF0000"/>
                </a:solidFill>
                <a:latin typeface="Book Antiqua" pitchFamily="18" charset="0"/>
              </a:rPr>
              <a:t>g2</a:t>
            </a:r>
            <a:r>
              <a:rPr lang="en-US" altLang="ja-JP" sz="1900" b="1" dirty="0">
                <a:solidFill>
                  <a:srgbClr val="FF0000"/>
                </a:solidFill>
                <a:latin typeface="Book Antiqua" pitchFamily="18" charset="0"/>
              </a:rPr>
              <a:t> = </a:t>
            </a:r>
            <a:r>
              <a:rPr lang="ja-JP" altLang="en-US" sz="1900" b="1" dirty="0">
                <a:solidFill>
                  <a:srgbClr val="FF0000"/>
                </a:solidFill>
                <a:latin typeface="Book Antiqua" pitchFamily="18" charset="0"/>
              </a:rPr>
              <a:t> －</a:t>
            </a:r>
            <a:r>
              <a:rPr lang="en-US" altLang="ja-JP" sz="1900" b="1" dirty="0">
                <a:solidFill>
                  <a:srgbClr val="FF0000"/>
                </a:solidFill>
                <a:latin typeface="Book Antiqua" pitchFamily="18" charset="0"/>
              </a:rPr>
              <a:t>30 V</a:t>
            </a:r>
          </a:p>
        </p:txBody>
      </p:sp>
      <p:sp>
        <p:nvSpPr>
          <p:cNvPr id="21" name="Rectangle 8"/>
          <p:cNvSpPr>
            <a:spLocks noChangeArrowheads="1"/>
          </p:cNvSpPr>
          <p:nvPr/>
        </p:nvSpPr>
        <p:spPr bwMode="auto">
          <a:xfrm>
            <a:off x="5103681" y="774452"/>
            <a:ext cx="4365756" cy="58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nchor="ctr">
            <a:noAutofit/>
          </a:bodyPr>
          <a:lstStyle/>
          <a:p>
            <a:r>
              <a:rPr lang="en-US" altLang="ja-JP" sz="1800" dirty="0" smtClean="0">
                <a:solidFill>
                  <a:srgbClr val="000000"/>
                </a:solidFill>
                <a:cs typeface="Arial" pitchFamily="34" charset="0"/>
              </a:rPr>
              <a:t>P</a:t>
            </a:r>
            <a:r>
              <a:rPr lang="en-US" altLang="ja-JP" sz="1800" baseline="-25000" dirty="0">
                <a:solidFill>
                  <a:srgbClr val="000000"/>
                </a:solidFill>
                <a:cs typeface="Arial" pitchFamily="34" charset="0"/>
                <a:sym typeface="Symbol" pitchFamily="18" charset="2"/>
              </a:rPr>
              <a:t></a:t>
            </a:r>
            <a:r>
              <a:rPr lang="en-US" altLang="ja-JP" sz="1800" dirty="0">
                <a:solidFill>
                  <a:srgbClr val="000000"/>
                </a:solidFill>
                <a:cs typeface="Arial" pitchFamily="34" charset="0"/>
              </a:rPr>
              <a:t>= 20 W, </a:t>
            </a:r>
            <a:r>
              <a:rPr lang="en-US" altLang="ja-JP" sz="1800" dirty="0">
                <a:cs typeface="Arial" pitchFamily="34" charset="0"/>
              </a:rPr>
              <a:t>V</a:t>
            </a:r>
            <a:r>
              <a:rPr lang="en-US" altLang="ja-JP" sz="1800" baseline="-25000" dirty="0">
                <a:cs typeface="Arial" pitchFamily="34" charset="0"/>
              </a:rPr>
              <a:t>g1</a:t>
            </a:r>
            <a:r>
              <a:rPr lang="en-US" altLang="ja-JP" sz="1800" dirty="0">
                <a:cs typeface="Arial" pitchFamily="34" charset="0"/>
              </a:rPr>
              <a:t> = </a:t>
            </a:r>
            <a:r>
              <a:rPr kumimoji="0" lang="ja-JP" altLang="en-US" sz="1800" kern="0" dirty="0">
                <a:cs typeface="Arial" pitchFamily="34" charset="0"/>
              </a:rPr>
              <a:t>－</a:t>
            </a:r>
            <a:r>
              <a:rPr kumimoji="0" lang="en-US" altLang="ja-JP" sz="1800" kern="0" dirty="0">
                <a:solidFill>
                  <a:srgbClr val="000000"/>
                </a:solidFill>
                <a:cs typeface="Arial" pitchFamily="34" charset="0"/>
              </a:rPr>
              <a:t>10 V</a:t>
            </a:r>
            <a:r>
              <a:rPr lang="en-US" altLang="ja-JP" sz="1800" dirty="0">
                <a:cs typeface="Arial" pitchFamily="34" charset="0"/>
              </a:rPr>
              <a:t>, </a:t>
            </a:r>
            <a:r>
              <a:rPr kumimoji="0" lang="en-US" altLang="ja-JP" sz="1800" kern="0" dirty="0">
                <a:cs typeface="Arial" pitchFamily="34" charset="0"/>
              </a:rPr>
              <a:t>V</a:t>
            </a:r>
            <a:r>
              <a:rPr kumimoji="0" lang="en-US" altLang="ja-JP" sz="1800" kern="0" baseline="-25000" dirty="0">
                <a:cs typeface="Arial" pitchFamily="34" charset="0"/>
              </a:rPr>
              <a:t>ee1</a:t>
            </a:r>
            <a:r>
              <a:rPr kumimoji="0" lang="en-US" altLang="ja-JP" sz="1800" kern="0" dirty="0">
                <a:cs typeface="Arial" pitchFamily="34" charset="0"/>
              </a:rPr>
              <a:t> =</a:t>
            </a:r>
            <a:r>
              <a:rPr kumimoji="0" lang="ja-JP" altLang="en-US" sz="1800" kern="0" dirty="0">
                <a:cs typeface="Arial" pitchFamily="34" charset="0"/>
              </a:rPr>
              <a:t>－</a:t>
            </a:r>
            <a:r>
              <a:rPr kumimoji="0" lang="en-US" altLang="ja-JP" sz="1800" kern="0" dirty="0">
                <a:cs typeface="Arial" pitchFamily="34" charset="0"/>
              </a:rPr>
              <a:t>4.0 V,</a:t>
            </a:r>
            <a:r>
              <a:rPr kumimoji="0" lang="en-US" altLang="ja-JP" sz="1800" kern="0" dirty="0">
                <a:solidFill>
                  <a:srgbClr val="FF0000"/>
                </a:solidFill>
                <a:cs typeface="Arial" pitchFamily="34" charset="0"/>
              </a:rPr>
              <a:t> </a:t>
            </a:r>
            <a:r>
              <a:rPr kumimoji="0" lang="en-US" altLang="ja-JP" sz="1800" kern="0" dirty="0">
                <a:cs typeface="Arial" pitchFamily="34" charset="0"/>
              </a:rPr>
              <a:t>V</a:t>
            </a:r>
            <a:r>
              <a:rPr kumimoji="0" lang="en-US" altLang="ja-JP" sz="1800" kern="0" baseline="-25000" dirty="0">
                <a:cs typeface="Arial" pitchFamily="34" charset="0"/>
              </a:rPr>
              <a:t>ee2</a:t>
            </a:r>
            <a:r>
              <a:rPr kumimoji="0" lang="en-US" altLang="ja-JP" sz="1800" kern="0" dirty="0">
                <a:cs typeface="Arial" pitchFamily="34" charset="0"/>
              </a:rPr>
              <a:t> =</a:t>
            </a:r>
            <a:r>
              <a:rPr kumimoji="0" lang="ja-JP" altLang="en-US" sz="1800" kern="0" dirty="0">
                <a:cs typeface="Arial" pitchFamily="34" charset="0"/>
              </a:rPr>
              <a:t>－</a:t>
            </a:r>
            <a:r>
              <a:rPr kumimoji="0" lang="en-US" altLang="ja-JP" sz="1800" kern="0" dirty="0">
                <a:cs typeface="Arial" pitchFamily="34" charset="0"/>
              </a:rPr>
              <a:t>1.5 V, r = </a:t>
            </a:r>
            <a:r>
              <a:rPr kumimoji="0" lang="ja-JP" altLang="en-US" sz="1800" kern="0" dirty="0">
                <a:cs typeface="Arial" pitchFamily="34" charset="0"/>
              </a:rPr>
              <a:t>－</a:t>
            </a:r>
            <a:r>
              <a:rPr kumimoji="0" lang="en-US" altLang="ja-JP" sz="1800" kern="0" dirty="0">
                <a:cs typeface="Arial" pitchFamily="34" charset="0"/>
              </a:rPr>
              <a:t>1.5 </a:t>
            </a:r>
            <a:r>
              <a:rPr kumimoji="0" lang="en-US" altLang="ja-JP" sz="1800" kern="0" dirty="0" smtClean="0">
                <a:cs typeface="Arial" pitchFamily="34" charset="0"/>
              </a:rPr>
              <a:t>cm</a:t>
            </a:r>
            <a:endParaRPr lang="en-US" altLang="ja-JP" sz="1800" dirty="0">
              <a:solidFill>
                <a:srgbClr val="000000"/>
              </a:solidFill>
              <a:cs typeface="Arial" pitchFamily="34" charset="0"/>
            </a:endParaRPr>
          </a:p>
        </p:txBody>
      </p:sp>
      <p:sp>
        <p:nvSpPr>
          <p:cNvPr id="26" name="AutoShape 9"/>
          <p:cNvSpPr>
            <a:spLocks noChangeArrowheads="1"/>
          </p:cNvSpPr>
          <p:nvPr/>
        </p:nvSpPr>
        <p:spPr bwMode="auto">
          <a:xfrm>
            <a:off x="5090601" y="731514"/>
            <a:ext cx="4286800" cy="663450"/>
          </a:xfrm>
          <a:prstGeom prst="roundRect">
            <a:avLst>
              <a:gd name="adj" fmla="val 16667"/>
            </a:avLst>
          </a:prstGeom>
          <a:noFill/>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wrap="none" lIns="95674" tIns="47837" rIns="95674" bIns="47837" anchor="ctr"/>
          <a:lstStyle/>
          <a:p>
            <a:pPr>
              <a:defRPr/>
            </a:pPr>
            <a:endParaRPr lang="ko-KR" altLang="en-US" dirty="0">
              <a:solidFill>
                <a:srgbClr val="000000"/>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9" y="1475449"/>
            <a:ext cx="3215100" cy="203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633" y="1475449"/>
            <a:ext cx="3215100" cy="203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011" y="1475449"/>
            <a:ext cx="3215100" cy="203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19" y="3437031"/>
            <a:ext cx="3215100" cy="200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3196" y="3498929"/>
            <a:ext cx="3215100" cy="200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3490" y="3515646"/>
            <a:ext cx="3215100" cy="200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직사각형 32"/>
          <p:cNvSpPr/>
          <p:nvPr/>
        </p:nvSpPr>
        <p:spPr bwMode="auto">
          <a:xfrm>
            <a:off x="3873766" y="1558746"/>
            <a:ext cx="114825"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34" name="직사각형 33"/>
          <p:cNvSpPr/>
          <p:nvPr/>
        </p:nvSpPr>
        <p:spPr bwMode="auto">
          <a:xfrm>
            <a:off x="7110500" y="1556432"/>
            <a:ext cx="114825"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35" name="직사각형 34"/>
          <p:cNvSpPr/>
          <p:nvPr/>
        </p:nvSpPr>
        <p:spPr bwMode="auto">
          <a:xfrm>
            <a:off x="594309" y="1556432"/>
            <a:ext cx="114825"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36" name="직사각형 35"/>
          <p:cNvSpPr/>
          <p:nvPr/>
        </p:nvSpPr>
        <p:spPr bwMode="auto">
          <a:xfrm>
            <a:off x="2062908" y="3592709"/>
            <a:ext cx="114825" cy="140810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37" name="직사각형 36"/>
          <p:cNvSpPr/>
          <p:nvPr/>
        </p:nvSpPr>
        <p:spPr bwMode="auto">
          <a:xfrm>
            <a:off x="5200994" y="3644225"/>
            <a:ext cx="114825" cy="140810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dirty="0">
              <a:latin typeface="Times New Roman" charset="0"/>
              <a:ea typeface="ＭＳ Ｐゴシック" pitchFamily="50" charset="-128"/>
            </a:endParaRPr>
          </a:p>
        </p:txBody>
      </p:sp>
      <p:sp>
        <p:nvSpPr>
          <p:cNvPr id="38" name="직사각형 37"/>
          <p:cNvSpPr/>
          <p:nvPr/>
        </p:nvSpPr>
        <p:spPr bwMode="auto">
          <a:xfrm>
            <a:off x="8362573" y="3671139"/>
            <a:ext cx="114825" cy="140810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dirty="0">
              <a:latin typeface="Times New Roman" charset="0"/>
              <a:ea typeface="ＭＳ Ｐゴシック" pitchFamily="50" charset="-128"/>
            </a:endParaRPr>
          </a:p>
        </p:txBody>
      </p:sp>
      <p:sp>
        <p:nvSpPr>
          <p:cNvPr id="39" name="Text Box 30"/>
          <p:cNvSpPr txBox="1">
            <a:spLocks noChangeArrowheads="1"/>
          </p:cNvSpPr>
          <p:nvPr/>
        </p:nvSpPr>
        <p:spPr bwMode="auto">
          <a:xfrm>
            <a:off x="152947" y="779189"/>
            <a:ext cx="3100275" cy="449895"/>
          </a:xfrm>
          <a:prstGeom prst="rect">
            <a:avLst/>
          </a:prstGeom>
          <a:gradFill rotWithShape="0">
            <a:gsLst>
              <a:gs pos="0">
                <a:srgbClr val="EAEAEA"/>
              </a:gs>
              <a:gs pos="100000">
                <a:schemeClr val="bg1"/>
              </a:gs>
            </a:gsLst>
            <a:lin ang="2700000" scaled="1"/>
          </a:gradFill>
          <a:ln w="12700">
            <a:solidFill>
              <a:srgbClr val="C0C0C0"/>
            </a:solidFill>
            <a:miter lim="800000"/>
            <a:headEnd/>
            <a:tailEnd/>
          </a:ln>
        </p:spPr>
        <p:txBody>
          <a:bodyPr wrap="square" lIns="95003" tIns="47512" rIns="95003" bIns="47512"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algn="ctr" eaLnBrk="1" hangingPunct="1"/>
            <a:r>
              <a:rPr lang="en-US" altLang="ja-JP" sz="2300" b="1" dirty="0">
                <a:solidFill>
                  <a:srgbClr val="FF0000"/>
                </a:solidFill>
              </a:rPr>
              <a:t>f</a:t>
            </a:r>
            <a:r>
              <a:rPr lang="en-US" altLang="ja-JP" sz="2300" b="1" baseline="-25000" dirty="0">
                <a:solidFill>
                  <a:srgbClr val="FF0000"/>
                </a:solidFill>
              </a:rPr>
              <a:t>3</a:t>
            </a:r>
            <a:r>
              <a:rPr lang="en-US" altLang="ja-JP" sz="2300" b="1" dirty="0">
                <a:solidFill>
                  <a:srgbClr val="FF0000"/>
                </a:solidFill>
              </a:rPr>
              <a:t> = ~</a:t>
            </a:r>
            <a:r>
              <a:rPr lang="en-US" altLang="ja-JP" sz="2100" b="1" dirty="0">
                <a:solidFill>
                  <a:srgbClr val="FF0000"/>
                </a:solidFill>
              </a:rPr>
              <a:t>0.8 MHz </a:t>
            </a:r>
            <a:r>
              <a:rPr lang="en-US" altLang="ja-JP" sz="2100" b="1" dirty="0">
                <a:solidFill>
                  <a:srgbClr val="FF0000"/>
                </a:solidFill>
                <a:latin typeface="Times New Roman"/>
                <a:cs typeface="Times New Roman"/>
              </a:rPr>
              <a:t>&amp; ~1 kHz</a:t>
            </a:r>
            <a:endParaRPr lang="ja-JP" altLang="en-US" sz="2300" b="1" i="1" dirty="0">
              <a:solidFill>
                <a:srgbClr val="000000"/>
              </a:solidFill>
            </a:endParaRPr>
          </a:p>
        </p:txBody>
      </p:sp>
      <p:sp>
        <p:nvSpPr>
          <p:cNvPr id="29"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バイコヒーレンスのスライス解析</a:t>
            </a:r>
            <a:endParaRPr lang="en-US" altLang="ja-JP" dirty="0">
              <a:solidFill>
                <a:srgbClr val="00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578085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33" grpId="0" animBg="1"/>
      <p:bldP spid="34" grpId="0" animBg="1"/>
      <p:bldP spid="35" grpId="0" animBg="1"/>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965" y="3851832"/>
            <a:ext cx="4156427" cy="225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73" y="3878751"/>
            <a:ext cx="4210250" cy="2259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81" y="1446460"/>
            <a:ext cx="3827500" cy="224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4467" y="1446461"/>
            <a:ext cx="3827500" cy="224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슬라이드 번호 개체 틀 5"/>
          <p:cNvSpPr>
            <a:spLocks noGrp="1"/>
          </p:cNvSpPr>
          <p:nvPr>
            <p:ph type="sldNum" sz="quarter" idx="4294967295"/>
          </p:nvPr>
        </p:nvSpPr>
        <p:spPr>
          <a:xfrm>
            <a:off x="9223943" y="266558"/>
            <a:ext cx="538414" cy="347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E74C13AC-269F-4EBA-B6A3-C379DF295F9A}" type="slidenum">
              <a:rPr lang="en-US" altLang="ja-JP" sz="2100">
                <a:solidFill>
                  <a:srgbClr val="000000"/>
                </a:solidFill>
              </a:rPr>
              <a:pPr eaLnBrk="1" hangingPunct="1"/>
              <a:t>14</a:t>
            </a:fld>
            <a:endParaRPr lang="en-US" altLang="ja-JP" sz="2100">
              <a:solidFill>
                <a:srgbClr val="000000"/>
              </a:solidFill>
            </a:endParaRPr>
          </a:p>
        </p:txBody>
      </p:sp>
      <p:sp>
        <p:nvSpPr>
          <p:cNvPr id="20484" name="TextBox 20"/>
          <p:cNvSpPr txBox="1">
            <a:spLocks noChangeArrowheads="1"/>
          </p:cNvSpPr>
          <p:nvPr/>
        </p:nvSpPr>
        <p:spPr bwMode="auto">
          <a:xfrm>
            <a:off x="1188517" y="6254979"/>
            <a:ext cx="7550520" cy="712161"/>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just" eaLnBrk="1" hangingPunct="1"/>
            <a:r>
              <a:rPr lang="en-US" altLang="ja-JP" sz="2000" dirty="0">
                <a:solidFill>
                  <a:srgbClr val="000000"/>
                </a:solidFill>
                <a:latin typeface="ＭＳ Ｐゴシック"/>
                <a:cs typeface="Times New Roman" pitchFamily="18" charset="0"/>
              </a:rPr>
              <a:t>ETG</a:t>
            </a:r>
            <a:r>
              <a:rPr lang="ja-JP" altLang="en-US" sz="2000" dirty="0">
                <a:solidFill>
                  <a:srgbClr val="000000"/>
                </a:solidFill>
                <a:latin typeface="ＭＳ Ｐゴシック"/>
                <a:cs typeface="Times New Roman" pitchFamily="18" charset="0"/>
              </a:rPr>
              <a:t>強度がある閾値を超えると</a:t>
            </a:r>
            <a:r>
              <a:rPr lang="ja-JP" altLang="en-US" sz="2000" dirty="0" smtClean="0">
                <a:solidFill>
                  <a:srgbClr val="000000"/>
                </a:solidFill>
                <a:latin typeface="ＭＳ Ｐゴシック"/>
                <a:cs typeface="Times New Roman" pitchFamily="18" charset="0"/>
              </a:rPr>
              <a:t>，</a:t>
            </a:r>
            <a:r>
              <a:rPr lang="en-US" altLang="ja-JP" sz="2000" dirty="0" smtClean="0">
                <a:solidFill>
                  <a:srgbClr val="000000"/>
                </a:solidFill>
                <a:latin typeface="ＭＳ Ｐゴシック"/>
                <a:cs typeface="Times New Roman" pitchFamily="18" charset="0"/>
              </a:rPr>
              <a:t>ETG</a:t>
            </a:r>
            <a:r>
              <a:rPr lang="ja-JP" altLang="en-US" sz="2000" dirty="0" smtClean="0">
                <a:solidFill>
                  <a:srgbClr val="000000"/>
                </a:solidFill>
                <a:latin typeface="ＭＳ Ｐゴシック"/>
                <a:cs typeface="Times New Roman" pitchFamily="18" charset="0"/>
              </a:rPr>
              <a:t>モード強度は飽和し，ドリフト波モードが助長され，～</a:t>
            </a:r>
            <a:r>
              <a:rPr lang="en-US" altLang="ja-JP" sz="2000" dirty="0">
                <a:solidFill>
                  <a:srgbClr val="000000"/>
                </a:solidFill>
                <a:latin typeface="ＭＳ Ｐゴシック"/>
                <a:cs typeface="Times New Roman" pitchFamily="18" charset="0"/>
              </a:rPr>
              <a:t>1 </a:t>
            </a:r>
            <a:r>
              <a:rPr lang="en-US" altLang="ja-JP" sz="2000" dirty="0" smtClean="0">
                <a:solidFill>
                  <a:srgbClr val="000000"/>
                </a:solidFill>
                <a:latin typeface="ＭＳ Ｐゴシック"/>
                <a:cs typeface="Times New Roman" pitchFamily="18" charset="0"/>
              </a:rPr>
              <a:t>kHz</a:t>
            </a:r>
            <a:r>
              <a:rPr lang="ja-JP" altLang="en-US" sz="2000" dirty="0" smtClean="0">
                <a:solidFill>
                  <a:srgbClr val="000000"/>
                </a:solidFill>
                <a:latin typeface="ＭＳ Ｐゴシック"/>
                <a:cs typeface="Times New Roman" pitchFamily="18" charset="0"/>
              </a:rPr>
              <a:t>揺動は減衰する</a:t>
            </a:r>
            <a:r>
              <a:rPr lang="ja-JP" altLang="en-US" sz="2000" dirty="0">
                <a:solidFill>
                  <a:srgbClr val="000000"/>
                </a:solidFill>
                <a:latin typeface="ＭＳ Ｐゴシック"/>
                <a:cs typeface="Times New Roman" pitchFamily="18" charset="0"/>
              </a:rPr>
              <a:t>こと</a:t>
            </a:r>
            <a:r>
              <a:rPr lang="ja-JP" altLang="en-US" sz="2000" dirty="0">
                <a:latin typeface="ＭＳ Ｐゴシック"/>
                <a:cs typeface="Times New Roman" pitchFamily="18" charset="0"/>
              </a:rPr>
              <a:t>が分かった</a:t>
            </a:r>
            <a:r>
              <a:rPr lang="ja-JP" altLang="en-US" sz="2000" dirty="0">
                <a:solidFill>
                  <a:srgbClr val="000000"/>
                </a:solidFill>
                <a:latin typeface="ＭＳ Ｐゴシック"/>
                <a:cs typeface="Times New Roman" pitchFamily="18" charset="0"/>
              </a:rPr>
              <a:t>．</a:t>
            </a:r>
            <a:endParaRPr lang="en-US" altLang="ja-JP" sz="2000" dirty="0">
              <a:solidFill>
                <a:srgbClr val="000000"/>
              </a:solidFill>
              <a:latin typeface="ＭＳ Ｐゴシック"/>
            </a:endParaRPr>
          </a:p>
        </p:txBody>
      </p:sp>
      <p:sp>
        <p:nvSpPr>
          <p:cNvPr id="29" name="Rectangle 8"/>
          <p:cNvSpPr>
            <a:spLocks noChangeArrowheads="1"/>
          </p:cNvSpPr>
          <p:nvPr/>
        </p:nvSpPr>
        <p:spPr bwMode="auto">
          <a:xfrm>
            <a:off x="1235313" y="831537"/>
            <a:ext cx="7606654" cy="446971"/>
          </a:xfrm>
          <a:prstGeom prst="rect">
            <a:avLst/>
          </a:prstGeom>
          <a:noFill/>
          <a:ln>
            <a:noFill/>
          </a:ln>
          <a:extLst/>
        </p:spPr>
        <p:txBody>
          <a:bodyPr anchor="ctr"/>
          <a:lstStyle/>
          <a:p>
            <a:pPr>
              <a:defRPr/>
            </a:pPr>
            <a:r>
              <a:rPr lang="en-US" altLang="ja-JP" sz="1800" dirty="0" smtClean="0">
                <a:solidFill>
                  <a:srgbClr val="000000"/>
                </a:solidFill>
                <a:cs typeface="Arial" pitchFamily="34" charset="0"/>
              </a:rPr>
              <a:t>P</a:t>
            </a:r>
            <a:r>
              <a:rPr lang="en-US" altLang="ja-JP" sz="1800" baseline="-25000" dirty="0">
                <a:solidFill>
                  <a:srgbClr val="000000"/>
                </a:solidFill>
                <a:cs typeface="Arial" pitchFamily="34" charset="0"/>
                <a:sym typeface="Symbol" pitchFamily="18" charset="2"/>
              </a:rPr>
              <a:t></a:t>
            </a:r>
            <a:r>
              <a:rPr lang="en-US" altLang="ja-JP" sz="1800" dirty="0">
                <a:solidFill>
                  <a:srgbClr val="000000"/>
                </a:solidFill>
                <a:cs typeface="Arial" pitchFamily="34" charset="0"/>
              </a:rPr>
              <a:t>= 20 W, V</a:t>
            </a:r>
            <a:r>
              <a:rPr lang="en-US" altLang="ja-JP" sz="1800" baseline="-25000" dirty="0">
                <a:solidFill>
                  <a:srgbClr val="000000"/>
                </a:solidFill>
                <a:cs typeface="Arial" pitchFamily="34" charset="0"/>
              </a:rPr>
              <a:t>g1</a:t>
            </a:r>
            <a:r>
              <a:rPr lang="en-US" altLang="ja-JP" sz="1800" dirty="0">
                <a:solidFill>
                  <a:srgbClr val="000000"/>
                </a:solidFill>
                <a:cs typeface="Arial" pitchFamily="34" charset="0"/>
              </a:rPr>
              <a:t> =</a:t>
            </a:r>
            <a:r>
              <a:rPr kumimoji="0" lang="ja-JP" altLang="en-US" sz="1800" kern="0" dirty="0">
                <a:ea typeface="굴림" pitchFamily="50" charset="-127"/>
                <a:cs typeface="Arial" pitchFamily="34" charset="0"/>
              </a:rPr>
              <a:t> －</a:t>
            </a:r>
            <a:r>
              <a:rPr lang="en-US" altLang="ja-JP" sz="1800" dirty="0">
                <a:solidFill>
                  <a:srgbClr val="000000"/>
                </a:solidFill>
                <a:cs typeface="Arial" pitchFamily="34" charset="0"/>
              </a:rPr>
              <a:t>10 V</a:t>
            </a:r>
            <a:r>
              <a:rPr kumimoji="0" lang="en-US" altLang="ja-JP" sz="1800" kern="0" dirty="0">
                <a:cs typeface="Arial" pitchFamily="34" charset="0"/>
              </a:rPr>
              <a:t>,</a:t>
            </a:r>
            <a:r>
              <a:rPr kumimoji="0" lang="en-US" altLang="ja-JP" sz="1800" kern="0" dirty="0">
                <a:solidFill>
                  <a:srgbClr val="FF0000"/>
                </a:solidFill>
                <a:cs typeface="Arial" pitchFamily="34" charset="0"/>
              </a:rPr>
              <a:t> </a:t>
            </a:r>
            <a:r>
              <a:rPr lang="en-US" altLang="ja-JP" sz="1800" dirty="0">
                <a:solidFill>
                  <a:srgbClr val="000000"/>
                </a:solidFill>
                <a:cs typeface="Arial" pitchFamily="34" charset="0"/>
              </a:rPr>
              <a:t>V</a:t>
            </a:r>
            <a:r>
              <a:rPr lang="en-US" altLang="ja-JP" sz="1800" baseline="-25000" dirty="0">
                <a:solidFill>
                  <a:srgbClr val="000000"/>
                </a:solidFill>
                <a:cs typeface="Arial" pitchFamily="34" charset="0"/>
              </a:rPr>
              <a:t>ee1</a:t>
            </a:r>
            <a:r>
              <a:rPr lang="en-US" altLang="ja-JP" sz="1800" dirty="0">
                <a:solidFill>
                  <a:srgbClr val="000000"/>
                </a:solidFill>
                <a:cs typeface="Arial" pitchFamily="34" charset="0"/>
              </a:rPr>
              <a:t> = </a:t>
            </a:r>
            <a:r>
              <a:rPr kumimoji="0" lang="ja-JP" altLang="en-US" sz="1800" kern="0" dirty="0">
                <a:ea typeface="굴림" pitchFamily="50" charset="-127"/>
                <a:cs typeface="Arial" pitchFamily="34" charset="0"/>
              </a:rPr>
              <a:t>－</a:t>
            </a:r>
            <a:r>
              <a:rPr kumimoji="0" lang="en-US" altLang="ja-JP" sz="1800" kern="0" dirty="0">
                <a:ea typeface="굴림" pitchFamily="50" charset="-127"/>
                <a:cs typeface="Arial" pitchFamily="34" charset="0"/>
              </a:rPr>
              <a:t>4 V</a:t>
            </a:r>
            <a:r>
              <a:rPr lang="en-US" altLang="ja-JP" sz="1800" dirty="0">
                <a:solidFill>
                  <a:srgbClr val="000000"/>
                </a:solidFill>
                <a:cs typeface="Arial" pitchFamily="34" charset="0"/>
              </a:rPr>
              <a:t>, V</a:t>
            </a:r>
            <a:r>
              <a:rPr lang="en-US" altLang="ja-JP" sz="1800" baseline="-25000" dirty="0">
                <a:solidFill>
                  <a:srgbClr val="000000"/>
                </a:solidFill>
                <a:cs typeface="Arial" pitchFamily="34" charset="0"/>
              </a:rPr>
              <a:t>ee2</a:t>
            </a:r>
            <a:r>
              <a:rPr lang="en-US" altLang="ja-JP" sz="1800" dirty="0">
                <a:solidFill>
                  <a:srgbClr val="000000"/>
                </a:solidFill>
                <a:cs typeface="Arial" pitchFamily="34" charset="0"/>
              </a:rPr>
              <a:t> = </a:t>
            </a:r>
            <a:r>
              <a:rPr kumimoji="0" lang="ja-JP" altLang="en-US" sz="1800" kern="0" dirty="0">
                <a:ea typeface="굴림" pitchFamily="50" charset="-127"/>
                <a:cs typeface="Arial" pitchFamily="34" charset="0"/>
              </a:rPr>
              <a:t>－</a:t>
            </a:r>
            <a:r>
              <a:rPr kumimoji="0" lang="en-US" altLang="ja-JP" sz="1800" kern="0" dirty="0">
                <a:ea typeface="굴림" pitchFamily="50" charset="-127"/>
                <a:cs typeface="Arial" pitchFamily="34" charset="0"/>
              </a:rPr>
              <a:t>1.5</a:t>
            </a:r>
            <a:r>
              <a:rPr kumimoji="0" lang="ja-JP" altLang="en-US" sz="1800" kern="0" dirty="0">
                <a:ea typeface="굴림" pitchFamily="50" charset="-127"/>
                <a:cs typeface="Arial" pitchFamily="34" charset="0"/>
              </a:rPr>
              <a:t> </a:t>
            </a:r>
            <a:r>
              <a:rPr kumimoji="0" lang="en-US" altLang="ja-JP" sz="1800" kern="0" dirty="0">
                <a:ea typeface="굴림" pitchFamily="50" charset="-127"/>
                <a:cs typeface="Arial" pitchFamily="34" charset="0"/>
              </a:rPr>
              <a:t>V</a:t>
            </a:r>
            <a:r>
              <a:rPr lang="en-US" altLang="ja-JP" sz="1800" dirty="0">
                <a:solidFill>
                  <a:srgbClr val="000000"/>
                </a:solidFill>
                <a:cs typeface="Arial" pitchFamily="34" charset="0"/>
              </a:rPr>
              <a:t>, </a:t>
            </a:r>
            <a:r>
              <a:rPr kumimoji="0" lang="en-US" altLang="ja-JP" sz="1800" kern="0" dirty="0">
                <a:cs typeface="Arial" pitchFamily="34" charset="0"/>
              </a:rPr>
              <a:t>r = </a:t>
            </a:r>
            <a:r>
              <a:rPr kumimoji="0" lang="ja-JP" altLang="en-US" sz="1800" kern="0" dirty="0">
                <a:cs typeface="Arial" pitchFamily="34" charset="0"/>
              </a:rPr>
              <a:t>－</a:t>
            </a:r>
            <a:r>
              <a:rPr kumimoji="0" lang="en-US" altLang="ja-JP" sz="1800" kern="0" dirty="0">
                <a:cs typeface="Arial" pitchFamily="34" charset="0"/>
              </a:rPr>
              <a:t>1.5 </a:t>
            </a:r>
            <a:r>
              <a:rPr kumimoji="0" lang="en-US" altLang="ja-JP" sz="1800" kern="0" dirty="0" smtClean="0">
                <a:cs typeface="Arial" pitchFamily="34" charset="0"/>
              </a:rPr>
              <a:t>cm</a:t>
            </a:r>
            <a:endParaRPr lang="en-US" altLang="ja-JP" sz="1800" dirty="0">
              <a:solidFill>
                <a:srgbClr val="000000"/>
              </a:solidFill>
              <a:cs typeface="Arial" pitchFamily="34" charset="0"/>
            </a:endParaRPr>
          </a:p>
        </p:txBody>
      </p:sp>
      <p:sp>
        <p:nvSpPr>
          <p:cNvPr id="30" name="AutoShape 9"/>
          <p:cNvSpPr>
            <a:spLocks noChangeArrowheads="1"/>
          </p:cNvSpPr>
          <p:nvPr/>
        </p:nvSpPr>
        <p:spPr bwMode="auto">
          <a:xfrm>
            <a:off x="1188518" y="838691"/>
            <a:ext cx="6912768" cy="419341"/>
          </a:xfrm>
          <a:prstGeom prst="roundRect">
            <a:avLst>
              <a:gd name="adj" fmla="val 16667"/>
            </a:avLst>
          </a:prstGeom>
          <a:noFill/>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ko-KR" altLang="en-US" dirty="0">
              <a:solidFill>
                <a:srgbClr val="000000"/>
              </a:solidFill>
            </a:endParaRPr>
          </a:p>
        </p:txBody>
      </p:sp>
      <p:sp>
        <p:nvSpPr>
          <p:cNvPr id="2" name="직사각형 1"/>
          <p:cNvSpPr/>
          <p:nvPr/>
        </p:nvSpPr>
        <p:spPr bwMode="auto">
          <a:xfrm>
            <a:off x="1927733" y="3932423"/>
            <a:ext cx="153100"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16" name="직사각형 15"/>
          <p:cNvSpPr/>
          <p:nvPr/>
        </p:nvSpPr>
        <p:spPr bwMode="auto">
          <a:xfrm>
            <a:off x="6786391" y="3872270"/>
            <a:ext cx="153100"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17" name="직사각형 16"/>
          <p:cNvSpPr/>
          <p:nvPr/>
        </p:nvSpPr>
        <p:spPr bwMode="auto">
          <a:xfrm>
            <a:off x="1913278" y="1510639"/>
            <a:ext cx="153100"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18" name="직사각형 17"/>
          <p:cNvSpPr/>
          <p:nvPr/>
        </p:nvSpPr>
        <p:spPr bwMode="auto">
          <a:xfrm>
            <a:off x="6741729" y="1511269"/>
            <a:ext cx="153100" cy="1548911"/>
          </a:xfrm>
          <a:prstGeom prst="rect">
            <a:avLst/>
          </a:prstGeom>
          <a:solidFill>
            <a:srgbClr val="FF0000">
              <a:alpha val="20000"/>
            </a:srgbClr>
          </a:solidFill>
          <a:ln w="19050" cap="flat" cmpd="sng" algn="ctr">
            <a:noFill/>
            <a:prstDash val="solid"/>
            <a:round/>
            <a:headEnd type="none" w="med" len="med"/>
            <a:tailEnd type="none" w="med" len="med"/>
          </a:ln>
          <a:effectLst/>
        </p:spPr>
        <p:txBody>
          <a:bodyPr vert="horz" wrap="square" lIns="95674" tIns="47837" rIns="95674" bIns="47837" numCol="1" rtlCol="0" anchor="t" anchorCtr="0" compatLnSpc="1">
            <a:prstTxWarp prst="textNoShape">
              <a:avLst/>
            </a:prstTxWarp>
            <a:spAutoFit/>
          </a:bodyPr>
          <a:lstStyle/>
          <a:p>
            <a:pPr defTabSz="956737"/>
            <a:endParaRPr lang="ja-JP" altLang="en-US" sz="2900">
              <a:latin typeface="Times New Roman" charset="0"/>
              <a:ea typeface="ＭＳ Ｐゴシック" pitchFamily="50" charset="-128"/>
            </a:endParaRPr>
          </a:p>
        </p:txBody>
      </p:sp>
      <p:sp>
        <p:nvSpPr>
          <p:cNvPr id="21"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en-US" altLang="ja-JP" dirty="0" smtClean="0">
                <a:solidFill>
                  <a:srgbClr val="000000"/>
                </a:solidFill>
                <a:latin typeface="HG丸ｺﾞｼｯｸM-PRO" pitchFamily="50" charset="-128"/>
                <a:ea typeface="HG丸ｺﾞｼｯｸM-PRO" pitchFamily="50" charset="-128"/>
              </a:rPr>
              <a:t>ETG</a:t>
            </a:r>
            <a:r>
              <a:rPr lang="ja-JP" altLang="en-US" dirty="0" smtClean="0">
                <a:solidFill>
                  <a:srgbClr val="000000"/>
                </a:solidFill>
                <a:latin typeface="HG丸ｺﾞｼｯｸM-PRO" pitchFamily="50" charset="-128"/>
                <a:ea typeface="HG丸ｺﾞｼｯｸM-PRO" pitchFamily="50" charset="-128"/>
              </a:rPr>
              <a:t>による非線形相互作用</a:t>
            </a:r>
            <a:endParaRPr lang="en-US" altLang="ja-JP" dirty="0">
              <a:solidFill>
                <a:srgbClr val="00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248290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오른쪽 화살표 1"/>
          <p:cNvSpPr>
            <a:spLocks noChangeArrowheads="1"/>
          </p:cNvSpPr>
          <p:nvPr/>
        </p:nvSpPr>
        <p:spPr bwMode="auto">
          <a:xfrm>
            <a:off x="432083" y="2559313"/>
            <a:ext cx="2332535" cy="1950974"/>
          </a:xfrm>
          <a:prstGeom prst="rightArrow">
            <a:avLst>
              <a:gd name="adj1" fmla="val 50000"/>
              <a:gd name="adj2" fmla="val 40295"/>
            </a:avLst>
          </a:prstGeom>
          <a:solidFill>
            <a:srgbClr val="FF0000">
              <a:alpha val="20000"/>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lIns="95674" tIns="47837" rIns="95674" bIns="47837">
            <a:noAutofit/>
          </a:bodyPr>
          <a:lstStyle/>
          <a:p>
            <a:endParaRPr lang="en-US" altLang="ja-JP"/>
          </a:p>
        </p:txBody>
      </p:sp>
      <p:sp>
        <p:nvSpPr>
          <p:cNvPr id="21507" name="TextBox 2"/>
          <p:cNvSpPr txBox="1">
            <a:spLocks noChangeArrowheads="1"/>
          </p:cNvSpPr>
          <p:nvPr/>
        </p:nvSpPr>
        <p:spPr bwMode="auto">
          <a:xfrm>
            <a:off x="3406920" y="837056"/>
            <a:ext cx="4553742" cy="53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dirty="0" smtClean="0">
                <a:solidFill>
                  <a:srgbClr val="000000"/>
                </a:solidFill>
                <a:latin typeface="ＭＳ Ｐゴシック" pitchFamily="34" charset="-128"/>
                <a:cs typeface="Times New Roman" pitchFamily="18" charset="0"/>
              </a:rPr>
              <a:t>プラズマエネルギーの輸送</a:t>
            </a:r>
            <a:endParaRPr lang="ko-KR" altLang="en-US" dirty="0">
              <a:solidFill>
                <a:srgbClr val="000000"/>
              </a:solidFill>
            </a:endParaRPr>
          </a:p>
        </p:txBody>
      </p:sp>
      <p:sp>
        <p:nvSpPr>
          <p:cNvPr id="21508" name="Line 2"/>
          <p:cNvSpPr>
            <a:spLocks noChangeShapeType="1"/>
          </p:cNvSpPr>
          <p:nvPr/>
        </p:nvSpPr>
        <p:spPr bwMode="auto">
          <a:xfrm>
            <a:off x="3023784" y="1448188"/>
            <a:ext cx="5358832" cy="0"/>
          </a:xfrm>
          <a:prstGeom prst="line">
            <a:avLst/>
          </a:prstGeom>
          <a:noFill/>
          <a:ln w="63500">
            <a:solidFill>
              <a:schemeClr val="accent2"/>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lIns="95674" tIns="47837" rIns="95674" bIns="47837"/>
          <a:lstStyle/>
          <a:p>
            <a:endParaRPr lang="en-US"/>
          </a:p>
        </p:txBody>
      </p:sp>
      <p:sp>
        <p:nvSpPr>
          <p:cNvPr id="21509" name="슬라이드 번호 개체 틀 5"/>
          <p:cNvSpPr>
            <a:spLocks noGrp="1"/>
          </p:cNvSpPr>
          <p:nvPr>
            <p:ph type="sldNum" sz="quarter" idx="4294967295"/>
          </p:nvPr>
        </p:nvSpPr>
        <p:spPr>
          <a:xfrm>
            <a:off x="9223943" y="266558"/>
            <a:ext cx="538414" cy="347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2B2FA69D-8862-47A7-9933-B569DA21BB4F}" type="slidenum">
              <a:rPr lang="en-US" altLang="ja-JP" sz="2100">
                <a:solidFill>
                  <a:srgbClr val="000000"/>
                </a:solidFill>
              </a:rPr>
              <a:pPr eaLnBrk="1" hangingPunct="1"/>
              <a:t>15</a:t>
            </a:fld>
            <a:endParaRPr lang="en-US" altLang="ja-JP" sz="2100">
              <a:solidFill>
                <a:srgbClr val="000000"/>
              </a:solidFill>
            </a:endParaRPr>
          </a:p>
        </p:txBody>
      </p:sp>
      <p:grpSp>
        <p:nvGrpSpPr>
          <p:cNvPr id="3" name="그룹 2"/>
          <p:cNvGrpSpPr>
            <a:grpSpLocks/>
          </p:cNvGrpSpPr>
          <p:nvPr/>
        </p:nvGrpSpPr>
        <p:grpSpPr bwMode="auto">
          <a:xfrm>
            <a:off x="418133" y="4449182"/>
            <a:ext cx="1993316" cy="861774"/>
            <a:chOff x="395288" y="2750750"/>
            <a:chExt cx="1874837" cy="841705"/>
          </a:xfrm>
        </p:grpSpPr>
        <p:sp>
          <p:nvSpPr>
            <p:cNvPr id="2" name="직사각형 1"/>
            <p:cNvSpPr/>
            <p:nvPr/>
          </p:nvSpPr>
          <p:spPr bwMode="auto">
            <a:xfrm>
              <a:off x="395288" y="2750750"/>
              <a:ext cx="1874837" cy="84170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defRPr/>
              </a:pPr>
              <a:r>
                <a:rPr lang="en-US" sz="2500" b="1" dirty="0">
                  <a:solidFill>
                    <a:schemeClr val="tx1"/>
                  </a:solidFill>
                </a:rPr>
                <a:t>Free Energy Source (     )</a:t>
              </a:r>
            </a:p>
          </p:txBody>
        </p:sp>
        <p:graphicFrame>
          <p:nvGraphicFramePr>
            <p:cNvPr id="21531" name="Object 22"/>
            <p:cNvGraphicFramePr>
              <a:graphicFrameLocks noChangeAspect="1"/>
            </p:cNvGraphicFramePr>
            <p:nvPr>
              <p:extLst>
                <p:ext uri="{D42A27DB-BD31-4B8C-83A1-F6EECF244321}">
                  <p14:modId xmlns:p14="http://schemas.microsoft.com/office/powerpoint/2010/main" val="2405990651"/>
                </p:ext>
              </p:extLst>
            </p:nvPr>
          </p:nvGraphicFramePr>
          <p:xfrm>
            <a:off x="1484763" y="3239053"/>
            <a:ext cx="503238" cy="352425"/>
          </p:xfrm>
          <a:graphic>
            <a:graphicData uri="http://schemas.openxmlformats.org/presentationml/2006/ole">
              <mc:AlternateContent xmlns:mc="http://schemas.openxmlformats.org/markup-compatibility/2006">
                <mc:Choice xmlns:v="urn:schemas-microsoft-com:vml" Requires="v">
                  <p:oleObj spid="_x0000_s749625" name="Equation" r:id="rId4" imgW="253670" imgH="177569" progId="Equation.3">
                    <p:embed/>
                  </p:oleObj>
                </mc:Choice>
                <mc:Fallback>
                  <p:oleObj name="Equation" r:id="rId4" imgW="253670" imgH="1775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763" y="3239053"/>
                          <a:ext cx="503238" cy="352425"/>
                        </a:xfrm>
                        <a:prstGeom prst="rect">
                          <a:avLst/>
                        </a:prstGeom>
                        <a:noFill/>
                        <a:ln>
                          <a:noFill/>
                        </a:ln>
                        <a:extLst/>
                      </p:spPr>
                    </p:pic>
                  </p:oleObj>
                </mc:Fallback>
              </mc:AlternateContent>
            </a:graphicData>
          </a:graphic>
        </p:graphicFrame>
      </p:grpSp>
      <p:sp>
        <p:nvSpPr>
          <p:cNvPr id="9" name="직사각형 8"/>
          <p:cNvSpPr/>
          <p:nvPr/>
        </p:nvSpPr>
        <p:spPr bwMode="auto">
          <a:xfrm>
            <a:off x="3150783" y="2184470"/>
            <a:ext cx="2065893" cy="884191"/>
          </a:xfrm>
          <a:prstGeom prst="rect">
            <a:avLst/>
          </a:prstGeom>
          <a:noFill/>
          <a:ln w="50800" cmpd="sng">
            <a:solidFill>
              <a:srgbClr val="FF0000"/>
            </a:solidFill>
            <a:headEnd/>
            <a:tailEnd/>
          </a:ln>
        </p:spPr>
        <p:style>
          <a:lnRef idx="2">
            <a:schemeClr val="accent2"/>
          </a:lnRef>
          <a:fillRef idx="1">
            <a:schemeClr val="lt1"/>
          </a:fillRef>
          <a:effectRef idx="0">
            <a:schemeClr val="accent2"/>
          </a:effectRef>
          <a:fontRef idx="minor">
            <a:schemeClr val="dk1"/>
          </a:fontRef>
        </p:style>
        <p:txBody>
          <a:bodyPr lIns="95674" tIns="47837" rIns="95674" bIns="47837" anchor="ctr">
            <a:spAutoFit/>
          </a:bodyPr>
          <a:lstStyle/>
          <a:p>
            <a:pPr algn="ctr">
              <a:defRPr/>
            </a:pPr>
            <a:r>
              <a:rPr lang="en-US" altLang="ja-JP" sz="2500" b="1" dirty="0">
                <a:solidFill>
                  <a:schemeClr val="tx1"/>
                </a:solidFill>
              </a:rPr>
              <a:t>ETG </a:t>
            </a:r>
            <a:r>
              <a:rPr lang="ja-JP" altLang="en-US" sz="2500" b="1" dirty="0">
                <a:solidFill>
                  <a:schemeClr val="tx1"/>
                </a:solidFill>
              </a:rPr>
              <a:t>モード</a:t>
            </a:r>
            <a:r>
              <a:rPr lang="en-US" sz="2500" b="1" dirty="0">
                <a:solidFill>
                  <a:schemeClr val="tx1"/>
                </a:solidFill>
              </a:rPr>
              <a:t> </a:t>
            </a:r>
            <a:r>
              <a:rPr lang="en-GB" altLang="ko-KR" sz="2500" b="1" dirty="0">
                <a:solidFill>
                  <a:srgbClr val="000000"/>
                </a:solidFill>
              </a:rPr>
              <a:t>(~0.</a:t>
            </a:r>
            <a:r>
              <a:rPr lang="en-US" altLang="ja-JP" sz="2500" b="1" dirty="0">
                <a:solidFill>
                  <a:srgbClr val="000000"/>
                </a:solidFill>
              </a:rPr>
              <a:t>4</a:t>
            </a:r>
            <a:r>
              <a:rPr lang="ja-JP" altLang="en-US" sz="2500" b="1" dirty="0">
                <a:solidFill>
                  <a:srgbClr val="000000"/>
                </a:solidFill>
              </a:rPr>
              <a:t> </a:t>
            </a:r>
            <a:r>
              <a:rPr lang="en-US" altLang="ja-JP" sz="2500" b="1" dirty="0">
                <a:solidFill>
                  <a:srgbClr val="000000"/>
                </a:solidFill>
              </a:rPr>
              <a:t>M</a:t>
            </a:r>
            <a:r>
              <a:rPr lang="en-GB" altLang="ko-KR" sz="2500" b="1" dirty="0">
                <a:solidFill>
                  <a:srgbClr val="000000"/>
                </a:solidFill>
              </a:rPr>
              <a:t>Hz)</a:t>
            </a:r>
            <a:endParaRPr lang="en-GB" altLang="ko-KR" sz="3300" b="1" dirty="0">
              <a:solidFill>
                <a:srgbClr val="000000"/>
              </a:solidFill>
            </a:endParaRPr>
          </a:p>
        </p:txBody>
      </p:sp>
      <p:sp>
        <p:nvSpPr>
          <p:cNvPr id="11" name="직사각형 10"/>
          <p:cNvSpPr/>
          <p:nvPr/>
        </p:nvSpPr>
        <p:spPr bwMode="auto">
          <a:xfrm>
            <a:off x="6375600" y="2176476"/>
            <a:ext cx="2388034" cy="866050"/>
          </a:xfrm>
          <a:prstGeom prst="rect">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lIns="95674" tIns="47837" rIns="95674" bIns="47837" anchor="ctr">
            <a:spAutoFit/>
          </a:bodyPr>
          <a:lstStyle/>
          <a:p>
            <a:pPr algn="ctr">
              <a:defRPr/>
            </a:pPr>
            <a:r>
              <a:rPr lang="ja-JP" altLang="en-US" sz="2500" b="1" dirty="0">
                <a:solidFill>
                  <a:schemeClr val="tx1"/>
                </a:solidFill>
              </a:rPr>
              <a:t>ドリフト波モード</a:t>
            </a:r>
            <a:r>
              <a:rPr lang="en-US" sz="2500" b="1" dirty="0">
                <a:solidFill>
                  <a:schemeClr val="tx1"/>
                </a:solidFill>
              </a:rPr>
              <a:t> </a:t>
            </a:r>
            <a:r>
              <a:rPr lang="en-GB" altLang="ko-KR" sz="2500" b="1" dirty="0">
                <a:solidFill>
                  <a:srgbClr val="000000"/>
                </a:solidFill>
              </a:rPr>
              <a:t>(~</a:t>
            </a:r>
            <a:r>
              <a:rPr lang="en-US" altLang="ja-JP" sz="2500" b="1" dirty="0">
                <a:solidFill>
                  <a:srgbClr val="000000"/>
                </a:solidFill>
              </a:rPr>
              <a:t>7</a:t>
            </a:r>
            <a:r>
              <a:rPr lang="ja-JP" altLang="en-US" sz="2500" b="1" dirty="0">
                <a:solidFill>
                  <a:srgbClr val="000000"/>
                </a:solidFill>
              </a:rPr>
              <a:t> </a:t>
            </a:r>
            <a:r>
              <a:rPr lang="en-US" altLang="ja-JP" sz="2500" b="1" dirty="0">
                <a:solidFill>
                  <a:srgbClr val="000000"/>
                </a:solidFill>
              </a:rPr>
              <a:t>k</a:t>
            </a:r>
            <a:r>
              <a:rPr lang="en-GB" altLang="ko-KR" sz="2500" b="1" dirty="0">
                <a:solidFill>
                  <a:srgbClr val="000000"/>
                </a:solidFill>
              </a:rPr>
              <a:t>Hz)</a:t>
            </a:r>
            <a:endParaRPr lang="en-GB" altLang="ko-KR" sz="3300" b="1" dirty="0">
              <a:solidFill>
                <a:srgbClr val="000000"/>
              </a:solidFill>
            </a:endParaRPr>
          </a:p>
        </p:txBody>
      </p:sp>
      <p:cxnSp>
        <p:nvCxnSpPr>
          <p:cNvPr id="12" name="직선 화살표 연결선 11"/>
          <p:cNvCxnSpPr>
            <a:cxnSpLocks noChangeShapeType="1"/>
          </p:cNvCxnSpPr>
          <p:nvPr/>
        </p:nvCxnSpPr>
        <p:spPr bwMode="auto">
          <a:xfrm>
            <a:off x="5261280" y="2626566"/>
            <a:ext cx="1079361" cy="0"/>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4" name="직사각형 13"/>
          <p:cNvSpPr/>
          <p:nvPr/>
        </p:nvSpPr>
        <p:spPr bwMode="auto">
          <a:xfrm>
            <a:off x="3176639" y="4483661"/>
            <a:ext cx="2040038" cy="866050"/>
          </a:xfrm>
          <a:prstGeom prst="rect">
            <a:avLst/>
          </a:prstGeom>
          <a:noFill/>
          <a:ln w="5715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lIns="95674" tIns="47837" rIns="95674" bIns="47837" anchor="ctr">
            <a:spAutoFit/>
          </a:bodyPr>
          <a:lstStyle/>
          <a:p>
            <a:pPr algn="ctr">
              <a:defRPr/>
            </a:pPr>
            <a:r>
              <a:rPr lang="en-US" altLang="ja-JP" sz="2500" b="1" dirty="0">
                <a:solidFill>
                  <a:schemeClr val="tx1"/>
                </a:solidFill>
              </a:rPr>
              <a:t>ETG </a:t>
            </a:r>
            <a:r>
              <a:rPr lang="ja-JP" altLang="en-US" sz="2500" b="1" dirty="0">
                <a:solidFill>
                  <a:schemeClr val="tx1"/>
                </a:solidFill>
              </a:rPr>
              <a:t>モード</a:t>
            </a:r>
            <a:r>
              <a:rPr lang="en-US" sz="2500" b="1" dirty="0" smtClean="0">
                <a:solidFill>
                  <a:schemeClr val="tx1"/>
                </a:solidFill>
              </a:rPr>
              <a:t> </a:t>
            </a:r>
            <a:r>
              <a:rPr lang="en-GB" altLang="ko-KR" sz="2500" b="1" dirty="0">
                <a:solidFill>
                  <a:srgbClr val="000000"/>
                </a:solidFill>
              </a:rPr>
              <a:t>(~0.</a:t>
            </a:r>
            <a:r>
              <a:rPr lang="en-US" altLang="ko-KR" sz="2500" b="1" dirty="0">
                <a:solidFill>
                  <a:srgbClr val="000000"/>
                </a:solidFill>
              </a:rPr>
              <a:t>8</a:t>
            </a:r>
            <a:r>
              <a:rPr lang="ja-JP" altLang="en-US" sz="2500" b="1" dirty="0">
                <a:solidFill>
                  <a:srgbClr val="000000"/>
                </a:solidFill>
              </a:rPr>
              <a:t> </a:t>
            </a:r>
            <a:r>
              <a:rPr lang="en-US" altLang="ja-JP" sz="2500" b="1" dirty="0">
                <a:solidFill>
                  <a:srgbClr val="000000"/>
                </a:solidFill>
              </a:rPr>
              <a:t>M</a:t>
            </a:r>
            <a:r>
              <a:rPr lang="en-GB" altLang="ko-KR" sz="2500" b="1" dirty="0">
                <a:solidFill>
                  <a:srgbClr val="000000"/>
                </a:solidFill>
              </a:rPr>
              <a:t>Hz)</a:t>
            </a:r>
            <a:endParaRPr lang="en-GB" altLang="ko-KR" sz="3300" b="1" dirty="0">
              <a:solidFill>
                <a:srgbClr val="000000"/>
              </a:solidFill>
            </a:endParaRPr>
          </a:p>
        </p:txBody>
      </p:sp>
      <p:sp>
        <p:nvSpPr>
          <p:cNvPr id="21" name="TextBox 20"/>
          <p:cNvSpPr txBox="1">
            <a:spLocks noChangeArrowheads="1"/>
          </p:cNvSpPr>
          <p:nvPr/>
        </p:nvSpPr>
        <p:spPr bwMode="auto">
          <a:xfrm>
            <a:off x="4500885" y="1661275"/>
            <a:ext cx="2526150"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2500" b="1" dirty="0">
                <a:solidFill>
                  <a:srgbClr val="FF0000"/>
                </a:solidFill>
              </a:rPr>
              <a:t>Energy Transfer</a:t>
            </a:r>
            <a:endParaRPr lang="en-US" sz="2500" b="1" dirty="0">
              <a:solidFill>
                <a:srgbClr val="FF0000"/>
              </a:solidFill>
            </a:endParaRPr>
          </a:p>
        </p:txBody>
      </p:sp>
      <p:sp>
        <p:nvSpPr>
          <p:cNvPr id="21516" name="직사각형 22"/>
          <p:cNvSpPr>
            <a:spLocks noChangeArrowheads="1"/>
          </p:cNvSpPr>
          <p:nvPr/>
        </p:nvSpPr>
        <p:spPr bwMode="auto">
          <a:xfrm>
            <a:off x="192220" y="6292678"/>
            <a:ext cx="4599872" cy="41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74" tIns="47837" rIns="95674" bIns="47837">
            <a:spAutoFit/>
          </a:bodyPr>
          <a:lstStyle/>
          <a:p>
            <a:r>
              <a:rPr lang="en-US" altLang="ja-JP" sz="2100" b="1">
                <a:solidFill>
                  <a:srgbClr val="FF0000"/>
                </a:solidFill>
              </a:rPr>
              <a:t>ETG </a:t>
            </a:r>
            <a:r>
              <a:rPr lang="ja-JP" altLang="en-US" sz="2100" b="1">
                <a:solidFill>
                  <a:srgbClr val="FF0000"/>
                </a:solidFill>
              </a:rPr>
              <a:t>モード</a:t>
            </a:r>
            <a:r>
              <a:rPr lang="en-US" altLang="ja-JP" sz="2100" b="1">
                <a:solidFill>
                  <a:srgbClr val="FF0000"/>
                </a:solidFill>
              </a:rPr>
              <a:t> (</a:t>
            </a:r>
            <a:r>
              <a:rPr lang="ja-JP" altLang="en-US" sz="2100" b="1">
                <a:solidFill>
                  <a:srgbClr val="FF0000"/>
                </a:solidFill>
              </a:rPr>
              <a:t>電子反磁性方向の回転</a:t>
            </a:r>
            <a:r>
              <a:rPr lang="en-US" altLang="ja-JP" sz="2100" b="1">
                <a:solidFill>
                  <a:srgbClr val="FF0000"/>
                </a:solidFill>
              </a:rPr>
              <a:t>)</a:t>
            </a:r>
            <a:endParaRPr lang="en-US" altLang="ja-JP" sz="2100"/>
          </a:p>
        </p:txBody>
      </p:sp>
      <p:sp>
        <p:nvSpPr>
          <p:cNvPr id="21517" name="직사각형 28"/>
          <p:cNvSpPr>
            <a:spLocks noChangeArrowheads="1"/>
          </p:cNvSpPr>
          <p:nvPr/>
        </p:nvSpPr>
        <p:spPr bwMode="auto">
          <a:xfrm>
            <a:off x="180405" y="6619374"/>
            <a:ext cx="5324430" cy="41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74" tIns="47837" rIns="95674" bIns="47837">
            <a:spAutoFit/>
          </a:bodyPr>
          <a:lstStyle/>
          <a:p>
            <a:r>
              <a:rPr lang="ja-JP" altLang="en-US" sz="2100" b="1">
                <a:solidFill>
                  <a:srgbClr val="FF0000"/>
                </a:solidFill>
              </a:rPr>
              <a:t>フルートモード</a:t>
            </a:r>
            <a:r>
              <a:rPr lang="en-US" altLang="ja-JP" sz="2100" b="1">
                <a:solidFill>
                  <a:srgbClr val="FF0000"/>
                </a:solidFill>
              </a:rPr>
              <a:t> (</a:t>
            </a:r>
            <a:r>
              <a:rPr lang="ja-JP" altLang="en-US" sz="2100" b="1">
                <a:solidFill>
                  <a:srgbClr val="FF0000"/>
                </a:solidFill>
              </a:rPr>
              <a:t>イオン反磁性方向の回転</a:t>
            </a:r>
            <a:r>
              <a:rPr lang="en-US" altLang="ja-JP" sz="2100" b="1">
                <a:solidFill>
                  <a:srgbClr val="FF0000"/>
                </a:solidFill>
              </a:rPr>
              <a:t>)</a:t>
            </a:r>
            <a:endParaRPr lang="en-US" altLang="ja-JP" sz="2100"/>
          </a:p>
        </p:txBody>
      </p:sp>
      <p:sp>
        <p:nvSpPr>
          <p:cNvPr id="33" name="직사각형 32"/>
          <p:cNvSpPr/>
          <p:nvPr/>
        </p:nvSpPr>
        <p:spPr bwMode="auto">
          <a:xfrm>
            <a:off x="6373093" y="4482034"/>
            <a:ext cx="2180665" cy="866050"/>
          </a:xfrm>
          <a:prstGeom prst="rect">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lIns="95674" tIns="47837" rIns="95674" bIns="47837" anchor="ctr">
            <a:spAutoFit/>
          </a:bodyPr>
          <a:lstStyle/>
          <a:p>
            <a:pPr algn="ctr">
              <a:defRPr/>
            </a:pPr>
            <a:r>
              <a:rPr lang="ja-JP" altLang="en-US" sz="2500" b="1">
                <a:solidFill>
                  <a:schemeClr val="tx1"/>
                </a:solidFill>
              </a:rPr>
              <a:t>フルートモード</a:t>
            </a:r>
            <a:r>
              <a:rPr lang="en-GB" altLang="ko-KR" sz="2500" b="1">
                <a:solidFill>
                  <a:srgbClr val="000000"/>
                </a:solidFill>
              </a:rPr>
              <a:t>(~</a:t>
            </a:r>
            <a:r>
              <a:rPr lang="en-US" altLang="ko-KR" sz="2500" b="1">
                <a:solidFill>
                  <a:srgbClr val="000000"/>
                </a:solidFill>
              </a:rPr>
              <a:t>1</a:t>
            </a:r>
            <a:r>
              <a:rPr lang="ja-JP" altLang="en-US" sz="2500" b="1">
                <a:solidFill>
                  <a:srgbClr val="000000"/>
                </a:solidFill>
              </a:rPr>
              <a:t> </a:t>
            </a:r>
            <a:r>
              <a:rPr lang="en-US" altLang="ja-JP" sz="2500" b="1">
                <a:solidFill>
                  <a:srgbClr val="000000"/>
                </a:solidFill>
              </a:rPr>
              <a:t>k</a:t>
            </a:r>
            <a:r>
              <a:rPr lang="en-GB" altLang="ko-KR" sz="2500" b="1">
                <a:solidFill>
                  <a:srgbClr val="000000"/>
                </a:solidFill>
              </a:rPr>
              <a:t>Hz)</a:t>
            </a:r>
            <a:endParaRPr lang="en-GB" altLang="ko-KR" sz="3300" b="1">
              <a:solidFill>
                <a:srgbClr val="000000"/>
              </a:solidFill>
            </a:endParaRPr>
          </a:p>
        </p:txBody>
      </p:sp>
      <p:cxnSp>
        <p:nvCxnSpPr>
          <p:cNvPr id="34" name="직선 화살표 연결선 33"/>
          <p:cNvCxnSpPr>
            <a:cxnSpLocks noChangeShapeType="1"/>
          </p:cNvCxnSpPr>
          <p:nvPr/>
        </p:nvCxnSpPr>
        <p:spPr bwMode="auto">
          <a:xfrm flipH="1">
            <a:off x="5272432" y="4915059"/>
            <a:ext cx="1096951" cy="1"/>
          </a:xfrm>
          <a:prstGeom prst="straightConnector1">
            <a:avLst/>
          </a:prstGeom>
          <a:noFill/>
          <a:ln w="63500" algn="ctr">
            <a:solidFill>
              <a:srgbClr val="FF0000"/>
            </a:solidFill>
            <a:round/>
            <a:headEnd type="arrow"/>
            <a:tailEnd type="none" w="med" len="med"/>
          </a:ln>
          <a:extLst>
            <a:ext uri="{909E8E84-426E-40DD-AFC4-6F175D3DCCD1}">
              <a14:hiddenFill xmlns:a14="http://schemas.microsoft.com/office/drawing/2010/main">
                <a:noFill/>
              </a14:hiddenFill>
            </a:ext>
          </a:extLst>
        </p:spPr>
      </p:cxnSp>
      <p:cxnSp>
        <p:nvCxnSpPr>
          <p:cNvPr id="44" name="직선 화살표 연결선 43"/>
          <p:cNvCxnSpPr>
            <a:cxnSpLocks noChangeShapeType="1"/>
          </p:cNvCxnSpPr>
          <p:nvPr/>
        </p:nvCxnSpPr>
        <p:spPr bwMode="auto">
          <a:xfrm>
            <a:off x="5286472" y="3034530"/>
            <a:ext cx="1086621" cy="1414652"/>
          </a:xfrm>
          <a:prstGeom prst="straightConnector1">
            <a:avLst/>
          </a:prstGeom>
          <a:noFill/>
          <a:ln w="38100" algn="ctr">
            <a:solidFill>
              <a:srgbClr val="0000FF"/>
            </a:solidFill>
            <a:round/>
            <a:headEnd type="arrow" w="med" len="med"/>
            <a:tailEnd type="none" w="med" len="med"/>
          </a:ln>
          <a:extLst>
            <a:ext uri="{909E8E84-426E-40DD-AFC4-6F175D3DCCD1}">
              <a14:hiddenFill xmlns:a14="http://schemas.microsoft.com/office/drawing/2010/main">
                <a:noFill/>
              </a14:hiddenFill>
            </a:ext>
          </a:extLst>
        </p:spPr>
      </p:cxnSp>
      <p:sp>
        <p:nvSpPr>
          <p:cNvPr id="46" name="TextBox 45"/>
          <p:cNvSpPr txBox="1">
            <a:spLocks noChangeArrowheads="1"/>
          </p:cNvSpPr>
          <p:nvPr/>
        </p:nvSpPr>
        <p:spPr bwMode="auto">
          <a:xfrm>
            <a:off x="4459104" y="3965531"/>
            <a:ext cx="1913989"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2500" b="1" dirty="0">
                <a:solidFill>
                  <a:srgbClr val="0307BD"/>
                </a:solidFill>
              </a:rPr>
              <a:t>Regulation</a:t>
            </a:r>
          </a:p>
        </p:txBody>
      </p:sp>
      <p:sp>
        <p:nvSpPr>
          <p:cNvPr id="19477" name="직사각형 25"/>
          <p:cNvSpPr>
            <a:spLocks noChangeArrowheads="1"/>
          </p:cNvSpPr>
          <p:nvPr/>
        </p:nvSpPr>
        <p:spPr bwMode="auto">
          <a:xfrm>
            <a:off x="841289" y="3232580"/>
            <a:ext cx="1147004" cy="60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74" tIns="47837" rIns="95674" bIns="47837">
            <a:spAutoFit/>
          </a:bodyPr>
          <a:lstStyle/>
          <a:p>
            <a:r>
              <a:rPr lang="en-US" altLang="ja-JP" sz="3300" b="1" dirty="0">
                <a:solidFill>
                  <a:srgbClr val="FF0000"/>
                </a:solidFill>
              </a:rPr>
              <a:t>ETG</a:t>
            </a:r>
            <a:r>
              <a:rPr lang="en-US" altLang="ja-JP" b="1" dirty="0"/>
              <a:t> </a:t>
            </a:r>
            <a:endParaRPr lang="en-US" altLang="ja-JP" dirty="0"/>
          </a:p>
        </p:txBody>
      </p:sp>
      <p:sp>
        <p:nvSpPr>
          <p:cNvPr id="30" name="TextBox 29"/>
          <p:cNvSpPr txBox="1">
            <a:spLocks noChangeArrowheads="1"/>
          </p:cNvSpPr>
          <p:nvPr/>
        </p:nvSpPr>
        <p:spPr bwMode="auto">
          <a:xfrm>
            <a:off x="3036020" y="3068407"/>
            <a:ext cx="2334775" cy="40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2000" dirty="0" smtClean="0">
                <a:solidFill>
                  <a:srgbClr val="FF0000"/>
                </a:solidFill>
              </a:rPr>
              <a:t>増大 </a:t>
            </a:r>
            <a:r>
              <a:rPr lang="en-US" altLang="ja-JP" sz="2000" dirty="0" smtClean="0">
                <a:solidFill>
                  <a:srgbClr val="FF0000"/>
                </a:solidFill>
              </a:rPr>
              <a:t>(</a:t>
            </a:r>
            <a:r>
              <a:rPr lang="el-GR" altLang="ja-JP" sz="2000" dirty="0" smtClean="0">
                <a:solidFill>
                  <a:srgbClr val="FF0000"/>
                </a:solidFill>
              </a:rPr>
              <a:t>Δ</a:t>
            </a:r>
            <a:r>
              <a:rPr lang="en-US" altLang="ja-JP" sz="2000" dirty="0" err="1" smtClean="0">
                <a:solidFill>
                  <a:srgbClr val="FF0000"/>
                </a:solidFill>
              </a:rPr>
              <a:t>T</a:t>
            </a:r>
            <a:r>
              <a:rPr lang="en-US" altLang="ja-JP" sz="2000" baseline="-25000" dirty="0" err="1" smtClean="0">
                <a:solidFill>
                  <a:srgbClr val="FF0000"/>
                </a:solidFill>
              </a:rPr>
              <a:t>e</a:t>
            </a:r>
            <a:r>
              <a:rPr lang="en-US" altLang="ja-JP" sz="2000" dirty="0" smtClean="0">
                <a:solidFill>
                  <a:srgbClr val="FF0000"/>
                </a:solidFill>
              </a:rPr>
              <a:t>&gt; </a:t>
            </a:r>
            <a:r>
              <a:rPr lang="en-US" altLang="ja-JP" sz="2000" dirty="0">
                <a:solidFill>
                  <a:srgbClr val="FF0000"/>
                </a:solidFill>
              </a:rPr>
              <a:t>~</a:t>
            </a:r>
            <a:r>
              <a:rPr lang="en-US" altLang="ja-JP" sz="2000" dirty="0" smtClean="0">
                <a:solidFill>
                  <a:srgbClr val="FF0000"/>
                </a:solidFill>
              </a:rPr>
              <a:t>0.1 </a:t>
            </a:r>
            <a:r>
              <a:rPr lang="en-US" altLang="ja-JP" sz="2000" dirty="0" err="1" smtClean="0">
                <a:solidFill>
                  <a:srgbClr val="FF0000"/>
                </a:solidFill>
              </a:rPr>
              <a:t>eV</a:t>
            </a:r>
            <a:r>
              <a:rPr lang="en-US" altLang="ja-JP" sz="2000" dirty="0" smtClean="0">
                <a:solidFill>
                  <a:srgbClr val="FF0000"/>
                </a:solidFill>
              </a:rPr>
              <a:t>)</a:t>
            </a:r>
            <a:endParaRPr lang="en-US" sz="2000" dirty="0">
              <a:solidFill>
                <a:srgbClr val="FF0000"/>
              </a:solidFill>
            </a:endParaRPr>
          </a:p>
        </p:txBody>
      </p:sp>
      <p:sp>
        <p:nvSpPr>
          <p:cNvPr id="28" name="TextBox 27"/>
          <p:cNvSpPr txBox="1">
            <a:spLocks noChangeArrowheads="1"/>
          </p:cNvSpPr>
          <p:nvPr/>
        </p:nvSpPr>
        <p:spPr bwMode="auto">
          <a:xfrm>
            <a:off x="6313628" y="2994683"/>
            <a:ext cx="2334775" cy="40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2000" dirty="0" smtClean="0">
                <a:solidFill>
                  <a:srgbClr val="FF0000"/>
                </a:solidFill>
              </a:rPr>
              <a:t>増大 </a:t>
            </a:r>
            <a:r>
              <a:rPr lang="en-US" altLang="ja-JP" sz="2000" dirty="0" smtClean="0">
                <a:solidFill>
                  <a:srgbClr val="FF0000"/>
                </a:solidFill>
              </a:rPr>
              <a:t>(</a:t>
            </a:r>
            <a:r>
              <a:rPr lang="el-GR" altLang="ja-JP" sz="2000" dirty="0">
                <a:solidFill>
                  <a:srgbClr val="FF0000"/>
                </a:solidFill>
                <a:ea typeface="ＭＳ ゴシック" pitchFamily="49" charset="-128"/>
              </a:rPr>
              <a:t>Δ</a:t>
            </a:r>
            <a:r>
              <a:rPr lang="en-US" altLang="ja-JP" sz="2000" dirty="0" err="1">
                <a:solidFill>
                  <a:srgbClr val="FF0000"/>
                </a:solidFill>
                <a:ea typeface="ＭＳ ゴシック" pitchFamily="49" charset="-128"/>
              </a:rPr>
              <a:t>T</a:t>
            </a:r>
            <a:r>
              <a:rPr lang="en-US" altLang="ja-JP" sz="2000" baseline="-25000" dirty="0" err="1">
                <a:solidFill>
                  <a:srgbClr val="FF0000"/>
                </a:solidFill>
                <a:ea typeface="ＭＳ ゴシック" pitchFamily="49" charset="-128"/>
              </a:rPr>
              <a:t>e</a:t>
            </a:r>
            <a:r>
              <a:rPr lang="en-US" altLang="ja-JP" sz="2000" baseline="-25000" dirty="0">
                <a:solidFill>
                  <a:srgbClr val="FF0000"/>
                </a:solidFill>
                <a:ea typeface="ＭＳ ゴシック" pitchFamily="49" charset="-128"/>
              </a:rPr>
              <a:t> </a:t>
            </a:r>
            <a:r>
              <a:rPr lang="en-US" altLang="ja-JP" sz="2000" dirty="0" smtClean="0">
                <a:solidFill>
                  <a:srgbClr val="FF0000"/>
                </a:solidFill>
              </a:rPr>
              <a:t>&gt; 0.7 </a:t>
            </a:r>
            <a:r>
              <a:rPr lang="en-US" altLang="ja-JP" sz="2000" dirty="0" err="1" smtClean="0">
                <a:solidFill>
                  <a:srgbClr val="FF0000"/>
                </a:solidFill>
              </a:rPr>
              <a:t>eV</a:t>
            </a:r>
            <a:r>
              <a:rPr lang="en-US" altLang="ja-JP" sz="2000" dirty="0" smtClean="0">
                <a:solidFill>
                  <a:srgbClr val="FF0000"/>
                </a:solidFill>
              </a:rPr>
              <a:t>)</a:t>
            </a:r>
            <a:endParaRPr lang="en-US" sz="2000" dirty="0">
              <a:solidFill>
                <a:srgbClr val="FF0000"/>
              </a:solidFill>
            </a:endParaRPr>
          </a:p>
        </p:txBody>
      </p:sp>
      <p:cxnSp>
        <p:nvCxnSpPr>
          <p:cNvPr id="38" name="직선 화살표 연결선 37"/>
          <p:cNvCxnSpPr>
            <a:cxnSpLocks noChangeShapeType="1"/>
          </p:cNvCxnSpPr>
          <p:nvPr/>
        </p:nvCxnSpPr>
        <p:spPr bwMode="auto">
          <a:xfrm>
            <a:off x="8879110" y="2608881"/>
            <a:ext cx="599126" cy="0"/>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0"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プラズマ不安定揺動間のエネルギー移送</a:t>
            </a:r>
            <a:endParaRPr lang="en-US" altLang="ja-JP" dirty="0">
              <a:solidFill>
                <a:srgbClr val="000000"/>
              </a:solidFill>
              <a:latin typeface="HG丸ｺﾞｼｯｸM-PRO" pitchFamily="50" charset="-128"/>
              <a:ea typeface="HG丸ｺﾞｼｯｸM-PRO" pitchFamily="50" charset="-128"/>
            </a:endParaRPr>
          </a:p>
        </p:txBody>
      </p:sp>
      <p:sp>
        <p:nvSpPr>
          <p:cNvPr id="41" name="TextBox 29"/>
          <p:cNvSpPr txBox="1">
            <a:spLocks noChangeArrowheads="1"/>
          </p:cNvSpPr>
          <p:nvPr/>
        </p:nvSpPr>
        <p:spPr bwMode="auto">
          <a:xfrm>
            <a:off x="3060725" y="5382964"/>
            <a:ext cx="2334775" cy="40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2000" dirty="0" smtClean="0">
                <a:solidFill>
                  <a:srgbClr val="FF0000"/>
                </a:solidFill>
              </a:rPr>
              <a:t>増大 </a:t>
            </a:r>
            <a:r>
              <a:rPr lang="en-US" altLang="ja-JP" sz="2000" dirty="0" smtClean="0">
                <a:solidFill>
                  <a:srgbClr val="FF0000"/>
                </a:solidFill>
              </a:rPr>
              <a:t>(</a:t>
            </a:r>
            <a:r>
              <a:rPr lang="el-GR" altLang="ja-JP" sz="2000" dirty="0" smtClean="0">
                <a:solidFill>
                  <a:srgbClr val="FF0000"/>
                </a:solidFill>
              </a:rPr>
              <a:t>Δ</a:t>
            </a:r>
            <a:r>
              <a:rPr lang="en-US" altLang="ja-JP" sz="2000" dirty="0" err="1" smtClean="0">
                <a:solidFill>
                  <a:srgbClr val="FF0000"/>
                </a:solidFill>
              </a:rPr>
              <a:t>T</a:t>
            </a:r>
            <a:r>
              <a:rPr lang="en-US" altLang="ja-JP" sz="2000" baseline="-25000" dirty="0" err="1" smtClean="0">
                <a:solidFill>
                  <a:srgbClr val="FF0000"/>
                </a:solidFill>
              </a:rPr>
              <a:t>e</a:t>
            </a:r>
            <a:r>
              <a:rPr lang="en-US" altLang="ja-JP" sz="2000" dirty="0" smtClean="0">
                <a:solidFill>
                  <a:srgbClr val="FF0000"/>
                </a:solidFill>
              </a:rPr>
              <a:t>&gt; </a:t>
            </a:r>
            <a:r>
              <a:rPr lang="en-US" altLang="ja-JP" sz="2000" dirty="0">
                <a:solidFill>
                  <a:srgbClr val="FF0000"/>
                </a:solidFill>
              </a:rPr>
              <a:t>~</a:t>
            </a:r>
            <a:r>
              <a:rPr lang="en-US" altLang="ja-JP" sz="2000" dirty="0" smtClean="0">
                <a:solidFill>
                  <a:srgbClr val="FF0000"/>
                </a:solidFill>
              </a:rPr>
              <a:t>0.1 </a:t>
            </a:r>
            <a:r>
              <a:rPr lang="en-US" altLang="ja-JP" sz="2000" dirty="0" err="1" smtClean="0">
                <a:solidFill>
                  <a:srgbClr val="FF0000"/>
                </a:solidFill>
              </a:rPr>
              <a:t>eV</a:t>
            </a:r>
            <a:r>
              <a:rPr lang="en-US" altLang="ja-JP" sz="2000" dirty="0" smtClean="0">
                <a:solidFill>
                  <a:srgbClr val="FF0000"/>
                </a:solidFill>
              </a:rPr>
              <a:t>)</a:t>
            </a:r>
            <a:endParaRPr lang="en-US" sz="2000" dirty="0">
              <a:solidFill>
                <a:srgbClr val="FF0000"/>
              </a:solidFill>
            </a:endParaRPr>
          </a:p>
        </p:txBody>
      </p:sp>
      <p:sp>
        <p:nvSpPr>
          <p:cNvPr id="42" name="TextBox 27"/>
          <p:cNvSpPr txBox="1">
            <a:spLocks noChangeArrowheads="1"/>
          </p:cNvSpPr>
          <p:nvPr/>
        </p:nvSpPr>
        <p:spPr bwMode="auto">
          <a:xfrm>
            <a:off x="6296037" y="5348084"/>
            <a:ext cx="2334775" cy="40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2000" dirty="0">
                <a:solidFill>
                  <a:schemeClr val="accent6"/>
                </a:solidFill>
              </a:rPr>
              <a:t>減少</a:t>
            </a:r>
            <a:r>
              <a:rPr lang="ja-JP" altLang="en-US" sz="2000" dirty="0" smtClean="0">
                <a:solidFill>
                  <a:schemeClr val="accent6"/>
                </a:solidFill>
              </a:rPr>
              <a:t> </a:t>
            </a:r>
            <a:r>
              <a:rPr lang="en-US" altLang="ja-JP" sz="2000" dirty="0" smtClean="0">
                <a:solidFill>
                  <a:schemeClr val="accent6"/>
                </a:solidFill>
              </a:rPr>
              <a:t>(</a:t>
            </a:r>
            <a:r>
              <a:rPr lang="el-GR" altLang="ja-JP" sz="2000" dirty="0">
                <a:solidFill>
                  <a:schemeClr val="accent6"/>
                </a:solidFill>
                <a:ea typeface="ＭＳ ゴシック" pitchFamily="49" charset="-128"/>
              </a:rPr>
              <a:t>Δ</a:t>
            </a:r>
            <a:r>
              <a:rPr lang="en-US" altLang="ja-JP" sz="2000" dirty="0" err="1">
                <a:solidFill>
                  <a:schemeClr val="accent6"/>
                </a:solidFill>
                <a:ea typeface="ＭＳ ゴシック" pitchFamily="49" charset="-128"/>
              </a:rPr>
              <a:t>T</a:t>
            </a:r>
            <a:r>
              <a:rPr lang="en-US" altLang="ja-JP" sz="2000" baseline="-25000" dirty="0" err="1">
                <a:solidFill>
                  <a:schemeClr val="accent6"/>
                </a:solidFill>
                <a:ea typeface="ＭＳ ゴシック" pitchFamily="49" charset="-128"/>
              </a:rPr>
              <a:t>e</a:t>
            </a:r>
            <a:r>
              <a:rPr lang="en-US" altLang="ja-JP" sz="2000" baseline="-25000" dirty="0">
                <a:solidFill>
                  <a:schemeClr val="accent6"/>
                </a:solidFill>
                <a:ea typeface="ＭＳ ゴシック" pitchFamily="49" charset="-128"/>
              </a:rPr>
              <a:t> </a:t>
            </a:r>
            <a:r>
              <a:rPr lang="en-US" altLang="ja-JP" sz="2000" dirty="0" smtClean="0">
                <a:solidFill>
                  <a:schemeClr val="accent6"/>
                </a:solidFill>
              </a:rPr>
              <a:t>&gt; 0.7 </a:t>
            </a:r>
            <a:r>
              <a:rPr lang="en-US" altLang="ja-JP" sz="2000" dirty="0" err="1" smtClean="0">
                <a:solidFill>
                  <a:schemeClr val="accent6"/>
                </a:solidFill>
              </a:rPr>
              <a:t>eV</a:t>
            </a:r>
            <a:r>
              <a:rPr lang="en-US" altLang="ja-JP" sz="2000" dirty="0" smtClean="0">
                <a:solidFill>
                  <a:schemeClr val="accent6"/>
                </a:solidFill>
              </a:rPr>
              <a:t>)</a:t>
            </a:r>
            <a:endParaRPr lang="en-US" sz="2000" dirty="0">
              <a:solidFill>
                <a:schemeClr val="accent6"/>
              </a:solidFill>
            </a:endParaRPr>
          </a:p>
        </p:txBody>
      </p:sp>
      <p:cxnSp>
        <p:nvCxnSpPr>
          <p:cNvPr id="43" name="직선 화살표 연결선 37"/>
          <p:cNvCxnSpPr>
            <a:cxnSpLocks noChangeShapeType="1"/>
          </p:cNvCxnSpPr>
          <p:nvPr/>
        </p:nvCxnSpPr>
        <p:spPr bwMode="auto">
          <a:xfrm>
            <a:off x="8630812" y="4915059"/>
            <a:ext cx="599126" cy="0"/>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1" name="직선 화살표 연결선 43"/>
          <p:cNvCxnSpPr>
            <a:cxnSpLocks noChangeShapeType="1"/>
          </p:cNvCxnSpPr>
          <p:nvPr/>
        </p:nvCxnSpPr>
        <p:spPr bwMode="auto">
          <a:xfrm>
            <a:off x="5216676" y="4601582"/>
            <a:ext cx="1090910" cy="0"/>
          </a:xfrm>
          <a:prstGeom prst="straightConnector1">
            <a:avLst/>
          </a:prstGeom>
          <a:noFill/>
          <a:ln w="38100" algn="ctr">
            <a:solidFill>
              <a:srgbClr val="0000FF"/>
            </a:solidFill>
            <a:round/>
            <a:headEnd type="arrow" w="med" len="med"/>
            <a:tailEnd type="none" w="med" len="med"/>
          </a:ln>
          <a:extLst>
            <a:ext uri="{909E8E84-426E-40DD-AFC4-6F175D3DCCD1}">
              <a14:hiddenFill xmlns:a14="http://schemas.microsoft.com/office/drawing/2010/main">
                <a:noFill/>
              </a14:hiddenFill>
            </a:ext>
          </a:extLst>
        </p:spPr>
      </p:cxnSp>
      <p:sp>
        <p:nvSpPr>
          <p:cNvPr id="32" name="TextBox 29"/>
          <p:cNvSpPr txBox="1">
            <a:spLocks noChangeArrowheads="1"/>
          </p:cNvSpPr>
          <p:nvPr/>
        </p:nvSpPr>
        <p:spPr bwMode="auto">
          <a:xfrm>
            <a:off x="3060725" y="3366740"/>
            <a:ext cx="2334775" cy="40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2000" dirty="0" smtClean="0">
                <a:solidFill>
                  <a:schemeClr val="accent6"/>
                </a:solidFill>
              </a:rPr>
              <a:t>飽和 </a:t>
            </a:r>
            <a:r>
              <a:rPr lang="en-US" altLang="ja-JP" sz="2000" dirty="0" smtClean="0">
                <a:solidFill>
                  <a:schemeClr val="accent6"/>
                </a:solidFill>
              </a:rPr>
              <a:t>(</a:t>
            </a:r>
            <a:r>
              <a:rPr lang="el-GR" altLang="ja-JP" sz="2000" dirty="0" smtClean="0">
                <a:solidFill>
                  <a:schemeClr val="accent6"/>
                </a:solidFill>
              </a:rPr>
              <a:t>Δ</a:t>
            </a:r>
            <a:r>
              <a:rPr lang="en-US" altLang="ja-JP" sz="2000" dirty="0" err="1" smtClean="0">
                <a:solidFill>
                  <a:schemeClr val="accent6"/>
                </a:solidFill>
              </a:rPr>
              <a:t>T</a:t>
            </a:r>
            <a:r>
              <a:rPr lang="en-US" altLang="ja-JP" sz="2000" baseline="-25000" dirty="0" err="1" smtClean="0">
                <a:solidFill>
                  <a:schemeClr val="accent6"/>
                </a:solidFill>
              </a:rPr>
              <a:t>e</a:t>
            </a:r>
            <a:r>
              <a:rPr lang="en-US" altLang="ja-JP" sz="2000" dirty="0" smtClean="0">
                <a:solidFill>
                  <a:schemeClr val="accent6"/>
                </a:solidFill>
              </a:rPr>
              <a:t>&gt; </a:t>
            </a:r>
            <a:r>
              <a:rPr lang="en-US" altLang="ja-JP" sz="2000" dirty="0">
                <a:solidFill>
                  <a:schemeClr val="accent6"/>
                </a:solidFill>
              </a:rPr>
              <a:t>~</a:t>
            </a:r>
            <a:r>
              <a:rPr lang="en-US" altLang="ja-JP" sz="2000" dirty="0" smtClean="0">
                <a:solidFill>
                  <a:schemeClr val="accent6"/>
                </a:solidFill>
              </a:rPr>
              <a:t>0.7 </a:t>
            </a:r>
            <a:r>
              <a:rPr lang="en-US" altLang="ja-JP" sz="2000" dirty="0" err="1" smtClean="0">
                <a:solidFill>
                  <a:schemeClr val="accent6"/>
                </a:solidFill>
              </a:rPr>
              <a:t>eV</a:t>
            </a:r>
            <a:r>
              <a:rPr lang="en-US" altLang="ja-JP" sz="2000" dirty="0" smtClean="0">
                <a:solidFill>
                  <a:schemeClr val="accent6"/>
                </a:solidFill>
              </a:rPr>
              <a:t>)</a:t>
            </a:r>
            <a:endParaRPr lang="en-US" sz="2000" dirty="0">
              <a:solidFill>
                <a:schemeClr val="accent6"/>
              </a:solidFill>
            </a:endParaRPr>
          </a:p>
        </p:txBody>
      </p:sp>
      <p:sp>
        <p:nvSpPr>
          <p:cNvPr id="35" name="TextBox 29"/>
          <p:cNvSpPr txBox="1">
            <a:spLocks noChangeArrowheads="1"/>
          </p:cNvSpPr>
          <p:nvPr/>
        </p:nvSpPr>
        <p:spPr bwMode="auto">
          <a:xfrm>
            <a:off x="3060725" y="5698659"/>
            <a:ext cx="2334775" cy="40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2000" dirty="0" smtClean="0">
                <a:solidFill>
                  <a:schemeClr val="accent6"/>
                </a:solidFill>
              </a:rPr>
              <a:t>飽和 </a:t>
            </a:r>
            <a:r>
              <a:rPr lang="en-US" altLang="ja-JP" sz="2000" dirty="0" smtClean="0">
                <a:solidFill>
                  <a:schemeClr val="accent6"/>
                </a:solidFill>
              </a:rPr>
              <a:t>(</a:t>
            </a:r>
            <a:r>
              <a:rPr lang="el-GR" altLang="ja-JP" sz="2000" dirty="0" smtClean="0">
                <a:solidFill>
                  <a:schemeClr val="accent6"/>
                </a:solidFill>
              </a:rPr>
              <a:t>Δ</a:t>
            </a:r>
            <a:r>
              <a:rPr lang="en-US" altLang="ja-JP" sz="2000" dirty="0" err="1" smtClean="0">
                <a:solidFill>
                  <a:schemeClr val="accent6"/>
                </a:solidFill>
              </a:rPr>
              <a:t>T</a:t>
            </a:r>
            <a:r>
              <a:rPr lang="en-US" altLang="ja-JP" sz="2000" baseline="-25000" dirty="0" err="1" smtClean="0">
                <a:solidFill>
                  <a:schemeClr val="accent6"/>
                </a:solidFill>
              </a:rPr>
              <a:t>e</a:t>
            </a:r>
            <a:r>
              <a:rPr lang="en-US" altLang="ja-JP" sz="2000" dirty="0" smtClean="0">
                <a:solidFill>
                  <a:schemeClr val="accent6"/>
                </a:solidFill>
              </a:rPr>
              <a:t>&gt; </a:t>
            </a:r>
            <a:r>
              <a:rPr lang="en-US" altLang="ja-JP" sz="2000" dirty="0">
                <a:solidFill>
                  <a:schemeClr val="accent6"/>
                </a:solidFill>
              </a:rPr>
              <a:t>~</a:t>
            </a:r>
            <a:r>
              <a:rPr lang="en-US" altLang="ja-JP" sz="2000" dirty="0" smtClean="0">
                <a:solidFill>
                  <a:schemeClr val="accent6"/>
                </a:solidFill>
              </a:rPr>
              <a:t>0.7 </a:t>
            </a:r>
            <a:r>
              <a:rPr lang="en-US" altLang="ja-JP" sz="2000" dirty="0" err="1" smtClean="0">
                <a:solidFill>
                  <a:schemeClr val="accent6"/>
                </a:solidFill>
              </a:rPr>
              <a:t>eV</a:t>
            </a:r>
            <a:r>
              <a:rPr lang="en-US" altLang="ja-JP" sz="2000" dirty="0" smtClean="0">
                <a:solidFill>
                  <a:schemeClr val="accent6"/>
                </a:solidFill>
              </a:rPr>
              <a:t>)</a:t>
            </a:r>
            <a:endParaRPr lang="en-US" sz="2000" dirty="0">
              <a:solidFill>
                <a:schemeClr val="accent6"/>
              </a:solidFill>
            </a:endParaRPr>
          </a:p>
        </p:txBody>
      </p:sp>
      <p:sp>
        <p:nvSpPr>
          <p:cNvPr id="36" name="TextBox 29"/>
          <p:cNvSpPr txBox="1">
            <a:spLocks noChangeArrowheads="1"/>
          </p:cNvSpPr>
          <p:nvPr/>
        </p:nvSpPr>
        <p:spPr bwMode="auto">
          <a:xfrm>
            <a:off x="6340641" y="3299407"/>
            <a:ext cx="2334775" cy="40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2000" dirty="0" smtClean="0">
                <a:solidFill>
                  <a:schemeClr val="accent6"/>
                </a:solidFill>
              </a:rPr>
              <a:t>飽和 </a:t>
            </a:r>
            <a:r>
              <a:rPr lang="en-US" altLang="ja-JP" sz="2000" dirty="0" smtClean="0">
                <a:solidFill>
                  <a:schemeClr val="accent6"/>
                </a:solidFill>
              </a:rPr>
              <a:t>(</a:t>
            </a:r>
            <a:r>
              <a:rPr lang="el-GR" altLang="ja-JP" sz="2000" dirty="0" smtClean="0">
                <a:solidFill>
                  <a:schemeClr val="accent6"/>
                </a:solidFill>
              </a:rPr>
              <a:t>Δ</a:t>
            </a:r>
            <a:r>
              <a:rPr lang="en-US" altLang="ja-JP" sz="2000" dirty="0" err="1" smtClean="0">
                <a:solidFill>
                  <a:schemeClr val="accent6"/>
                </a:solidFill>
              </a:rPr>
              <a:t>T</a:t>
            </a:r>
            <a:r>
              <a:rPr lang="en-US" altLang="ja-JP" sz="2000" baseline="-25000" dirty="0" err="1" smtClean="0">
                <a:solidFill>
                  <a:schemeClr val="accent6"/>
                </a:solidFill>
              </a:rPr>
              <a:t>e</a:t>
            </a:r>
            <a:r>
              <a:rPr lang="en-US" altLang="ja-JP" sz="2000" dirty="0" smtClean="0">
                <a:solidFill>
                  <a:schemeClr val="accent6"/>
                </a:solidFill>
              </a:rPr>
              <a:t>&gt; ~1.3 </a:t>
            </a:r>
            <a:r>
              <a:rPr lang="en-US" altLang="ja-JP" sz="2000" dirty="0" err="1" smtClean="0">
                <a:solidFill>
                  <a:schemeClr val="accent6"/>
                </a:solidFill>
              </a:rPr>
              <a:t>eV</a:t>
            </a:r>
            <a:r>
              <a:rPr lang="en-US" altLang="ja-JP" sz="2000" dirty="0" smtClean="0">
                <a:solidFill>
                  <a:schemeClr val="accent6"/>
                </a:solidFill>
              </a:rPr>
              <a:t>)</a:t>
            </a:r>
            <a:endParaRPr lang="en-US" sz="2000" dirty="0">
              <a:solidFill>
                <a:schemeClr val="accent6"/>
              </a:solidFill>
            </a:endParaRPr>
          </a:p>
        </p:txBody>
      </p:sp>
    </p:spTree>
    <p:extLst>
      <p:ext uri="{BB962C8B-B14F-4D97-AF65-F5344CB8AC3E}">
        <p14:creationId xmlns:p14="http://schemas.microsoft.com/office/powerpoint/2010/main" val="2012988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9" grpId="0" animBg="1"/>
      <p:bldP spid="11" grpId="0" animBg="1"/>
      <p:bldP spid="14" grpId="0" animBg="1"/>
      <p:bldP spid="21" grpId="0"/>
      <p:bldP spid="33" grpId="0" animBg="1"/>
      <p:bldP spid="46" grpId="0"/>
      <p:bldP spid="19477" grpId="0"/>
      <p:bldP spid="30" grpId="0"/>
      <p:bldP spid="28" grpId="0"/>
      <p:bldP spid="41" grpId="0"/>
      <p:bldP spid="42" grpId="0"/>
      <p:bldP spid="32"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727452" y="92488"/>
            <a:ext cx="7693089" cy="46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2400" dirty="0">
                <a:latin typeface="HG丸ｺﾞｼｯｸM-PRO" pitchFamily="50" charset="-128"/>
                <a:ea typeface="HG丸ｺﾞｼｯｸM-PRO" pitchFamily="50" charset="-128"/>
              </a:rPr>
              <a:t>ETG</a:t>
            </a:r>
            <a:r>
              <a:rPr lang="ja-JP" altLang="en-US" sz="2400" dirty="0">
                <a:latin typeface="HG丸ｺﾞｼｯｸM-PRO" pitchFamily="50" charset="-128"/>
                <a:ea typeface="HG丸ｺﾞｼｯｸM-PRO" pitchFamily="50" charset="-128"/>
              </a:rPr>
              <a:t>モードに対する</a:t>
            </a:r>
            <a:r>
              <a:rPr lang="en-US" altLang="ja-JP" sz="2400" dirty="0">
                <a:latin typeface="HG丸ｺﾞｼｯｸM-PRO" pitchFamily="50" charset="-128"/>
                <a:ea typeface="HG丸ｺﾞｼｯｸM-PRO" pitchFamily="50" charset="-128"/>
                <a:cs typeface="Times New Roman" pitchFamily="18" charset="0"/>
              </a:rPr>
              <a:t>E×B</a:t>
            </a:r>
            <a:r>
              <a:rPr lang="ja-JP" altLang="en-US" sz="2400" dirty="0">
                <a:latin typeface="HG丸ｺﾞｼｯｸM-PRO" pitchFamily="50" charset="-128"/>
                <a:ea typeface="HG丸ｺﾞｼｯｸM-PRO" pitchFamily="50" charset="-128"/>
                <a:cs typeface="Times New Roman" pitchFamily="18" charset="0"/>
              </a:rPr>
              <a:t>シアの効果</a:t>
            </a:r>
            <a:endParaRPr lang="ko-KR" altLang="en-US" sz="2400" dirty="0">
              <a:latin typeface="HG丸ｺﾞｼｯｸM-PRO" pitchFamily="50" charset="-128"/>
            </a:endParaRPr>
          </a:p>
        </p:txBody>
      </p:sp>
      <p:sp>
        <p:nvSpPr>
          <p:cNvPr id="22532" name="슬라이드 번호 개체 틀 5"/>
          <p:cNvSpPr txBox="1">
            <a:spLocks noGrp="1"/>
          </p:cNvSpPr>
          <p:nvPr/>
        </p:nvSpPr>
        <p:spPr bwMode="auto">
          <a:xfrm>
            <a:off x="9223943" y="266558"/>
            <a:ext cx="538414" cy="3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r" eaLnBrk="1" hangingPunct="1"/>
            <a:fld id="{60DF8D53-C699-46F3-A2E0-42761B968961}" type="slidenum">
              <a:rPr lang="en-US" altLang="ja-JP" sz="2100" b="1"/>
              <a:pPr algn="r" eaLnBrk="1" hangingPunct="1"/>
              <a:t>16</a:t>
            </a:fld>
            <a:endParaRPr lang="en-US" altLang="ja-JP" sz="2100" b="1"/>
          </a:p>
        </p:txBody>
      </p:sp>
      <p:pic>
        <p:nvPicPr>
          <p:cNvPr id="22533" name="Picture 14" descr="C:\Users\user\Desktop\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97" y="2004653"/>
            <a:ext cx="6273632" cy="312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6"/>
          <p:cNvSpPr txBox="1">
            <a:spLocks noChangeArrowheads="1"/>
          </p:cNvSpPr>
          <p:nvPr/>
        </p:nvSpPr>
        <p:spPr bwMode="auto">
          <a:xfrm>
            <a:off x="1792843" y="5426016"/>
            <a:ext cx="2423251" cy="38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1900" b="1"/>
              <a:t>Q</a:t>
            </a:r>
            <a:r>
              <a:rPr lang="en-US" altLang="ja-JP" sz="1900" b="1" baseline="-25000"/>
              <a:t>T</a:t>
            </a:r>
            <a:r>
              <a:rPr lang="en-US" altLang="ja-JP" sz="1900" b="1"/>
              <a:t> Upgrade Machine</a:t>
            </a:r>
          </a:p>
        </p:txBody>
      </p:sp>
      <p:sp>
        <p:nvSpPr>
          <p:cNvPr id="7" name="Rectangle 2"/>
          <p:cNvSpPr txBox="1">
            <a:spLocks noChangeArrowheads="1"/>
          </p:cNvSpPr>
          <p:nvPr/>
        </p:nvSpPr>
        <p:spPr>
          <a:xfrm>
            <a:off x="7249952" y="4144494"/>
            <a:ext cx="1836349" cy="627385"/>
          </a:xfrm>
          <a:prstGeom prst="rect">
            <a:avLst/>
          </a:prstGeom>
          <a:noFill/>
        </p:spPr>
        <p:txBody>
          <a:bodyPr lIns="95674" tIns="47837" rIns="95674" bIns="47837"/>
          <a:lstStyle/>
          <a:p>
            <a:pPr algn="ctr" eaLnBrk="0" hangingPunct="0">
              <a:defRPr/>
            </a:pPr>
            <a:r>
              <a:rPr lang="en-US" altLang="ja-JP" sz="1700" b="1" kern="0" dirty="0">
                <a:latin typeface="Book Antiqua" pitchFamily="18" charset="0"/>
                <a:ea typeface="+mj-ea"/>
                <a:cs typeface="+mj-cs"/>
              </a:rPr>
              <a:t>Electron emitter </a:t>
            </a:r>
          </a:p>
          <a:p>
            <a:pPr algn="ctr" eaLnBrk="0" hangingPunct="0">
              <a:defRPr/>
            </a:pPr>
            <a:r>
              <a:rPr lang="en-US" altLang="ja-JP" sz="1700" b="1" kern="0" dirty="0">
                <a:latin typeface="Book Antiqua" pitchFamily="18" charset="0"/>
                <a:ea typeface="+mj-ea"/>
                <a:cs typeface="+mj-cs"/>
              </a:rPr>
              <a:t>(W hot plate)</a:t>
            </a:r>
          </a:p>
        </p:txBody>
      </p:sp>
      <p:grpSp>
        <p:nvGrpSpPr>
          <p:cNvPr id="22536" name="Group 38"/>
          <p:cNvGrpSpPr>
            <a:grpSpLocks/>
          </p:cNvGrpSpPr>
          <p:nvPr/>
        </p:nvGrpSpPr>
        <p:grpSpPr bwMode="auto">
          <a:xfrm>
            <a:off x="6866816" y="1690215"/>
            <a:ext cx="2430463" cy="2047941"/>
            <a:chOff x="2500313" y="500063"/>
            <a:chExt cx="2285894" cy="2000250"/>
          </a:xfrm>
        </p:grpSpPr>
        <p:pic>
          <p:nvPicPr>
            <p:cNvPr id="2253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0313" y="500063"/>
              <a:ext cx="1428750" cy="2000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2540" name="Group 43"/>
            <p:cNvGrpSpPr>
              <a:grpSpLocks/>
            </p:cNvGrpSpPr>
            <p:nvPr/>
          </p:nvGrpSpPr>
          <p:grpSpPr bwMode="auto">
            <a:xfrm>
              <a:off x="3214655" y="500065"/>
              <a:ext cx="1571552" cy="1714500"/>
              <a:chOff x="3214643" y="500041"/>
              <a:chExt cx="1571562" cy="1714513"/>
            </a:xfrm>
          </p:grpSpPr>
          <p:cxnSp>
            <p:nvCxnSpPr>
              <p:cNvPr id="11" name="Straight Arrow Connector 33"/>
              <p:cNvCxnSpPr>
                <a:stCxn id="14" idx="1"/>
              </p:cNvCxnSpPr>
              <p:nvPr/>
            </p:nvCxnSpPr>
            <p:spPr>
              <a:xfrm rot="10800000" flipV="1">
                <a:off x="3214643" y="730228"/>
                <a:ext cx="912775" cy="5556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35"/>
              <p:cNvCxnSpPr>
                <a:stCxn id="13" idx="1"/>
              </p:cNvCxnSpPr>
              <p:nvPr/>
            </p:nvCxnSpPr>
            <p:spPr>
              <a:xfrm rot="10800000">
                <a:off x="3428946" y="1500172"/>
                <a:ext cx="698472" cy="4841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37"/>
              <p:cNvSpPr/>
              <p:nvPr/>
            </p:nvSpPr>
            <p:spPr>
              <a:xfrm>
                <a:off x="4127418" y="1752585"/>
                <a:ext cx="658787" cy="46196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ja-JP" sz="2500" dirty="0">
                    <a:solidFill>
                      <a:srgbClr val="000000"/>
                    </a:solidFill>
                    <a:cs typeface="Times New Roman" charset="0"/>
                  </a:rPr>
                  <a:t>V</a:t>
                </a:r>
                <a:r>
                  <a:rPr lang="en-US" altLang="ja-JP" sz="2500" baseline="-25000" dirty="0">
                    <a:solidFill>
                      <a:srgbClr val="000000"/>
                    </a:solidFill>
                    <a:cs typeface="Times New Roman" charset="0"/>
                  </a:rPr>
                  <a:t>ee2</a:t>
                </a:r>
                <a:endParaRPr lang="ko-KR" altLang="en-US" sz="2500" dirty="0"/>
              </a:p>
            </p:txBody>
          </p:sp>
          <p:sp>
            <p:nvSpPr>
              <p:cNvPr id="14" name="Rectangle 40"/>
              <p:cNvSpPr/>
              <p:nvPr/>
            </p:nvSpPr>
            <p:spPr>
              <a:xfrm>
                <a:off x="4127418" y="500039"/>
                <a:ext cx="658787" cy="46196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ja-JP" sz="2500" dirty="0">
                    <a:solidFill>
                      <a:srgbClr val="000000"/>
                    </a:solidFill>
                    <a:cs typeface="Times New Roman" charset="0"/>
                  </a:rPr>
                  <a:t>V</a:t>
                </a:r>
                <a:r>
                  <a:rPr lang="en-US" altLang="ja-JP" sz="2500" baseline="-25000" dirty="0">
                    <a:solidFill>
                      <a:srgbClr val="000000"/>
                    </a:solidFill>
                    <a:cs typeface="Times New Roman" charset="0"/>
                  </a:rPr>
                  <a:t>ee1</a:t>
                </a:r>
                <a:endParaRPr lang="ko-KR" altLang="en-US" sz="2500" dirty="0"/>
              </a:p>
            </p:txBody>
          </p:sp>
        </p:grpSp>
      </p:grpSp>
      <p:sp>
        <p:nvSpPr>
          <p:cNvPr id="15" name="모서리가 둥근 직사각형 14"/>
          <p:cNvSpPr/>
          <p:nvPr/>
        </p:nvSpPr>
        <p:spPr bwMode="auto">
          <a:xfrm>
            <a:off x="6559633" y="1350516"/>
            <a:ext cx="2909804" cy="3615861"/>
          </a:xfrm>
          <a:prstGeom prst="roundRect">
            <a:avLst/>
          </a:prstGeom>
          <a:noFill/>
          <a:ln w="6350">
            <a:headEnd/>
            <a:tailEnd/>
          </a:ln>
        </p:spPr>
        <p:style>
          <a:lnRef idx="2">
            <a:schemeClr val="accent2"/>
          </a:lnRef>
          <a:fillRef idx="1">
            <a:schemeClr val="lt1"/>
          </a:fillRef>
          <a:effectRef idx="0">
            <a:schemeClr val="accent2"/>
          </a:effectRef>
          <a:fontRef idx="minor">
            <a:schemeClr val="dk1"/>
          </a:fontRef>
        </p:style>
        <p:txBody>
          <a:bodyPr lIns="95674" tIns="47837" rIns="95674" bIns="47837" anchor="ctr">
            <a:noAutofit/>
          </a:bodyPr>
          <a:lstStyle/>
          <a:p>
            <a:pPr algn="ctr">
              <a:defRPr/>
            </a:pPr>
            <a:endParaRPr lang="ko-KR" altLang="en-US" sz="2100" b="1" dirty="0">
              <a:solidFill>
                <a:srgbClr val="FF0000"/>
              </a:solidFill>
            </a:endParaRPr>
          </a:p>
        </p:txBody>
      </p:sp>
      <p:cxnSp>
        <p:nvCxnSpPr>
          <p:cNvPr id="22538" name="직선 화살표 연결선 21"/>
          <p:cNvCxnSpPr>
            <a:cxnSpLocks noChangeShapeType="1"/>
          </p:cNvCxnSpPr>
          <p:nvPr/>
        </p:nvCxnSpPr>
        <p:spPr bwMode="auto">
          <a:xfrm rot="10800000">
            <a:off x="6024593" y="2559776"/>
            <a:ext cx="535040" cy="1626"/>
          </a:xfrm>
          <a:prstGeom prst="straightConnector1">
            <a:avLst/>
          </a:prstGeom>
          <a:noFill/>
          <a:ln w="38100" algn="ctr">
            <a:solidFill>
              <a:srgbClr val="0307BD"/>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583299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2"/>
          <p:cNvSpPr>
            <a:spLocks noGrp="1" noChangeArrowheads="1"/>
          </p:cNvSpPr>
          <p:nvPr>
            <p:ph type="title"/>
          </p:nvPr>
        </p:nvSpPr>
        <p:spPr>
          <a:xfrm>
            <a:off x="684461" y="54372"/>
            <a:ext cx="8926043" cy="624134"/>
          </a:xfrm>
        </p:spPr>
        <p:txBody>
          <a:bodyPr anchor="ctr" anchorCtr="0"/>
          <a:lstStyle/>
          <a:p>
            <a:pPr algn="l" eaLnBrk="1" hangingPunct="1"/>
            <a:r>
              <a:rPr lang="ja-JP" altLang="en-US" sz="2400" b="0" dirty="0">
                <a:latin typeface="HG丸ｺﾞｼｯｸM-PRO" pitchFamily="50" charset="-128"/>
                <a:ea typeface="HG丸ｺﾞｼｯｸM-PRO" pitchFamily="50" charset="-128"/>
              </a:rPr>
              <a:t>プラズマパラメータの</a:t>
            </a:r>
            <a:r>
              <a:rPr lang="en-US" altLang="ja-JP" sz="2400" b="0" dirty="0">
                <a:solidFill>
                  <a:srgbClr val="000000"/>
                </a:solidFill>
                <a:latin typeface="HG丸ｺﾞｼｯｸM-PRO" pitchFamily="50" charset="-128"/>
                <a:ea typeface="HG丸ｺﾞｼｯｸM-PRO" pitchFamily="50" charset="-128"/>
                <a:cs typeface="Times New Roman" pitchFamily="18" charset="0"/>
              </a:rPr>
              <a:t>V</a:t>
            </a:r>
            <a:r>
              <a:rPr lang="en-US" altLang="ja-JP" sz="2400" b="0" baseline="-25000" dirty="0">
                <a:solidFill>
                  <a:srgbClr val="000000"/>
                </a:solidFill>
                <a:latin typeface="HG丸ｺﾞｼｯｸM-PRO" pitchFamily="50" charset="-128"/>
                <a:ea typeface="HG丸ｺﾞｼｯｸM-PRO" pitchFamily="50" charset="-128"/>
                <a:cs typeface="Times New Roman" pitchFamily="18" charset="0"/>
              </a:rPr>
              <a:t>ee1</a:t>
            </a:r>
            <a:r>
              <a:rPr lang="en-US" altLang="ja-JP" sz="2400" b="0" dirty="0">
                <a:latin typeface="HG丸ｺﾞｼｯｸM-PRO" pitchFamily="50" charset="-128"/>
                <a:ea typeface="HG丸ｺﾞｼｯｸM-PRO" pitchFamily="50" charset="-128"/>
              </a:rPr>
              <a:t> </a:t>
            </a:r>
            <a:r>
              <a:rPr lang="ja-JP" altLang="en-US" sz="2400" b="0" dirty="0">
                <a:solidFill>
                  <a:srgbClr val="000000"/>
                </a:solidFill>
                <a:latin typeface="HG丸ｺﾞｼｯｸM-PRO" pitchFamily="50" charset="-128"/>
                <a:ea typeface="HG丸ｺﾞｼｯｸM-PRO" pitchFamily="50" charset="-128"/>
                <a:cs typeface="Times New Roman" pitchFamily="18" charset="0"/>
              </a:rPr>
              <a:t>依存性</a:t>
            </a:r>
            <a:endParaRPr lang="ja-JP" altLang="en-US" sz="2400" b="0" dirty="0">
              <a:latin typeface="HG丸ｺﾞｼｯｸM-PRO" pitchFamily="50" charset="-128"/>
              <a:ea typeface="HG丸ｺﾞｼｯｸM-PRO" pitchFamily="50" charset="-128"/>
            </a:endParaRPr>
          </a:p>
        </p:txBody>
      </p:sp>
      <p:sp>
        <p:nvSpPr>
          <p:cNvPr id="53253" name="슬라이드 번호 개체 틀 5"/>
          <p:cNvSpPr>
            <a:spLocks noGrp="1"/>
          </p:cNvSpPr>
          <p:nvPr>
            <p:ph type="sldNum" sz="quarter" idx="12"/>
          </p:nvPr>
        </p:nvSpPr>
        <p:spPr>
          <a:xfrm>
            <a:off x="9223943" y="266558"/>
            <a:ext cx="538414" cy="347825"/>
          </a:xfrm>
        </p:spPr>
        <p:txBody>
          <a:bodyPr/>
          <a:lstStyle/>
          <a:p>
            <a:pPr>
              <a:defRPr/>
            </a:pPr>
            <a:fld id="{2BFADBF9-76C5-461E-AC74-688721F7BC71}" type="slidenum">
              <a:rPr lang="en-US" altLang="ja-JP" sz="2100"/>
              <a:pPr>
                <a:defRPr/>
              </a:pPr>
              <a:t>17</a:t>
            </a:fld>
            <a:endParaRPr lang="en-US" altLang="ja-JP" sz="2100"/>
          </a:p>
        </p:txBody>
      </p:sp>
      <p:grpSp>
        <p:nvGrpSpPr>
          <p:cNvPr id="23557" name="그룹 16"/>
          <p:cNvGrpSpPr>
            <a:grpSpLocks/>
          </p:cNvGrpSpPr>
          <p:nvPr/>
        </p:nvGrpSpPr>
        <p:grpSpPr bwMode="auto">
          <a:xfrm>
            <a:off x="649812" y="734658"/>
            <a:ext cx="8245006" cy="698061"/>
            <a:chOff x="1785938" y="781050"/>
            <a:chExt cx="7143800" cy="681805"/>
          </a:xfrm>
        </p:grpSpPr>
        <p:sp>
          <p:nvSpPr>
            <p:cNvPr id="23579" name="Rectangle 8"/>
            <p:cNvSpPr>
              <a:spLocks noChangeArrowheads="1"/>
            </p:cNvSpPr>
            <p:nvPr/>
          </p:nvSpPr>
          <p:spPr bwMode="auto">
            <a:xfrm>
              <a:off x="1785938" y="819917"/>
              <a:ext cx="7143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ja-JP" sz="2000" dirty="0">
                  <a:cs typeface="Times New Roman" pitchFamily="18" charset="0"/>
                </a:rPr>
                <a:t>P</a:t>
              </a:r>
              <a:r>
                <a:rPr lang="en-US" altLang="ja-JP" sz="2000" baseline="-25000" dirty="0">
                  <a:cs typeface="Times New Roman" pitchFamily="18" charset="0"/>
                  <a:sym typeface="Symbol" pitchFamily="18" charset="2"/>
                </a:rPr>
                <a:t></a:t>
              </a:r>
              <a:r>
                <a:rPr lang="en-US" altLang="ja-JP" sz="2000" dirty="0">
                  <a:cs typeface="Times New Roman" pitchFamily="18" charset="0"/>
                </a:rPr>
                <a:t>= 20 W, </a:t>
              </a:r>
              <a:r>
                <a:rPr lang="en-US" altLang="ja-JP" sz="2000" dirty="0">
                  <a:solidFill>
                    <a:srgbClr val="000000"/>
                  </a:solidFill>
                  <a:latin typeface="Book Antiqua" pitchFamily="18" charset="0"/>
                </a:rPr>
                <a:t>V</a:t>
              </a:r>
              <a:r>
                <a:rPr lang="en-US" altLang="ja-JP" sz="2000" baseline="-25000" dirty="0">
                  <a:solidFill>
                    <a:srgbClr val="000000"/>
                  </a:solidFill>
                  <a:latin typeface="Book Antiqua" pitchFamily="18" charset="0"/>
                </a:rPr>
                <a:t>g1</a:t>
              </a:r>
              <a:r>
                <a:rPr lang="en-US" altLang="ja-JP" sz="2000" dirty="0">
                  <a:solidFill>
                    <a:srgbClr val="000000"/>
                  </a:solidFill>
                  <a:latin typeface="Book Antiqua" pitchFamily="18" charset="0"/>
                </a:rPr>
                <a:t> = </a:t>
              </a:r>
              <a:r>
                <a:rPr lang="ja-JP" altLang="en-US" sz="2000" dirty="0">
                  <a:cs typeface="Times New Roman" pitchFamily="18" charset="0"/>
                </a:rPr>
                <a:t>－</a:t>
              </a:r>
              <a:r>
                <a:rPr lang="en-US" altLang="ja-JP" sz="2000" dirty="0">
                  <a:solidFill>
                    <a:srgbClr val="000000"/>
                  </a:solidFill>
                  <a:latin typeface="Book Antiqua" pitchFamily="18" charset="0"/>
                </a:rPr>
                <a:t>10 V</a:t>
              </a:r>
              <a:r>
                <a:rPr lang="en-US" altLang="ja-JP" sz="2000" dirty="0">
                  <a:cs typeface="Times New Roman" pitchFamily="18" charset="0"/>
                </a:rPr>
                <a:t>, </a:t>
              </a:r>
              <a:r>
                <a:rPr lang="en-US" altLang="ja-JP" sz="2000" dirty="0">
                  <a:solidFill>
                    <a:srgbClr val="000000"/>
                  </a:solidFill>
                  <a:latin typeface="Book Antiqua" pitchFamily="18" charset="0"/>
                </a:rPr>
                <a:t>V</a:t>
              </a:r>
              <a:r>
                <a:rPr lang="en-US" altLang="ja-JP" sz="2000" baseline="-25000" dirty="0">
                  <a:solidFill>
                    <a:srgbClr val="000000"/>
                  </a:solidFill>
                  <a:latin typeface="Book Antiqua" pitchFamily="18" charset="0"/>
                </a:rPr>
                <a:t>g2</a:t>
              </a:r>
              <a:r>
                <a:rPr lang="en-US" altLang="ja-JP" sz="2000" dirty="0">
                  <a:solidFill>
                    <a:srgbClr val="000000"/>
                  </a:solidFill>
                  <a:latin typeface="Book Antiqua" pitchFamily="18" charset="0"/>
                </a:rPr>
                <a:t> = </a:t>
              </a:r>
              <a:r>
                <a:rPr lang="ja-JP" altLang="en-US" sz="2000" dirty="0">
                  <a:cs typeface="Times New Roman" pitchFamily="18" charset="0"/>
                </a:rPr>
                <a:t>－</a:t>
              </a:r>
              <a:r>
                <a:rPr lang="en-US" altLang="ja-JP" sz="2000" dirty="0">
                  <a:solidFill>
                    <a:srgbClr val="000000"/>
                  </a:solidFill>
                  <a:latin typeface="Book Antiqua" pitchFamily="18" charset="0"/>
                </a:rPr>
                <a:t>30 V</a:t>
              </a:r>
              <a:r>
                <a:rPr lang="en-US" altLang="ja-JP" sz="2000" dirty="0">
                  <a:cs typeface="Times New Roman" pitchFamily="18" charset="0"/>
                </a:rPr>
                <a:t>, V</a:t>
              </a:r>
              <a:r>
                <a:rPr lang="en-US" altLang="ja-JP" sz="2000" baseline="-25000" dirty="0">
                  <a:cs typeface="Times New Roman" pitchFamily="18" charset="0"/>
                </a:rPr>
                <a:t>ee2</a:t>
              </a:r>
              <a:r>
                <a:rPr lang="en-US" altLang="ja-JP" sz="2000" dirty="0">
                  <a:cs typeface="Times New Roman" pitchFamily="18" charset="0"/>
                </a:rPr>
                <a:t> = </a:t>
              </a:r>
              <a:r>
                <a:rPr lang="ja-JP" altLang="en-US" sz="2000" dirty="0">
                  <a:cs typeface="Times New Roman" pitchFamily="18" charset="0"/>
                </a:rPr>
                <a:t>－</a:t>
              </a:r>
              <a:r>
                <a:rPr lang="en-US" altLang="ja-JP" sz="2000" dirty="0">
                  <a:cs typeface="Times New Roman" pitchFamily="18" charset="0"/>
                </a:rPr>
                <a:t>1.5 V </a:t>
              </a:r>
              <a:endParaRPr lang="en-US" altLang="ja-JP" sz="2000" dirty="0">
                <a:solidFill>
                  <a:srgbClr val="000000"/>
                </a:solidFill>
                <a:cs typeface="Times New Roman" pitchFamily="18" charset="0"/>
              </a:endParaRPr>
            </a:p>
            <a:p>
              <a:pPr algn="ctr"/>
              <a:endParaRPr lang="en-US" altLang="ja-JP" sz="2000" dirty="0">
                <a:latin typeface="Book Antiqua" pitchFamily="18" charset="0"/>
              </a:endParaRPr>
            </a:p>
          </p:txBody>
        </p:sp>
        <p:sp>
          <p:nvSpPr>
            <p:cNvPr id="23" name="AutoShape 9"/>
            <p:cNvSpPr>
              <a:spLocks noChangeArrowheads="1"/>
            </p:cNvSpPr>
            <p:nvPr/>
          </p:nvSpPr>
          <p:spPr bwMode="auto">
            <a:xfrm>
              <a:off x="2395756" y="781050"/>
              <a:ext cx="6068940" cy="468313"/>
            </a:xfrm>
            <a:prstGeom prst="roundRect">
              <a:avLst>
                <a:gd name="adj" fmla="val 16667"/>
              </a:avLst>
            </a:prstGeom>
            <a:noFill/>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ko-KR" altLang="en-US" dirty="0"/>
            </a:p>
          </p:txBody>
        </p:sp>
      </p:grpSp>
      <p:sp>
        <p:nvSpPr>
          <p:cNvPr id="23558" name="TextBox 36"/>
          <p:cNvSpPr txBox="1">
            <a:spLocks noChangeArrowheads="1"/>
          </p:cNvSpPr>
          <p:nvPr/>
        </p:nvSpPr>
        <p:spPr bwMode="auto">
          <a:xfrm>
            <a:off x="4085273" y="6524156"/>
            <a:ext cx="1665879" cy="388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1900" b="1" dirty="0">
                <a:solidFill>
                  <a:srgbClr val="FF0000"/>
                </a:solidFill>
                <a:latin typeface="Book Antiqua" pitchFamily="18" charset="0"/>
              </a:rPr>
              <a:t>V</a:t>
            </a:r>
            <a:r>
              <a:rPr lang="en-US" altLang="ja-JP" sz="1900" b="1" baseline="-25000" dirty="0">
                <a:solidFill>
                  <a:srgbClr val="FF0000"/>
                </a:solidFill>
                <a:latin typeface="Book Antiqua" pitchFamily="18" charset="0"/>
              </a:rPr>
              <a:t>ee1</a:t>
            </a:r>
            <a:r>
              <a:rPr lang="en-US" altLang="ja-JP" sz="1900" b="1" dirty="0">
                <a:solidFill>
                  <a:srgbClr val="FF0000"/>
                </a:solidFill>
                <a:latin typeface="Book Antiqua" pitchFamily="18" charset="0"/>
              </a:rPr>
              <a:t> = </a:t>
            </a:r>
            <a:r>
              <a:rPr lang="ja-JP" altLang="en-US" sz="1900" b="1" dirty="0">
                <a:solidFill>
                  <a:srgbClr val="FF0000"/>
                </a:solidFill>
                <a:latin typeface="Book Antiqua" pitchFamily="18" charset="0"/>
              </a:rPr>
              <a:t> －</a:t>
            </a:r>
            <a:r>
              <a:rPr lang="en-US" altLang="ja-JP" sz="1900" b="1" dirty="0">
                <a:solidFill>
                  <a:srgbClr val="FF0000"/>
                </a:solidFill>
                <a:latin typeface="Book Antiqua" pitchFamily="18" charset="0"/>
              </a:rPr>
              <a:t>4 V</a:t>
            </a:r>
          </a:p>
        </p:txBody>
      </p:sp>
      <p:sp>
        <p:nvSpPr>
          <p:cNvPr id="23559" name="TextBox 36"/>
          <p:cNvSpPr txBox="1">
            <a:spLocks noChangeArrowheads="1"/>
          </p:cNvSpPr>
          <p:nvPr/>
        </p:nvSpPr>
        <p:spPr bwMode="auto">
          <a:xfrm>
            <a:off x="1090007" y="6525019"/>
            <a:ext cx="1665879" cy="388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1900" b="1">
                <a:solidFill>
                  <a:srgbClr val="FF0000"/>
                </a:solidFill>
                <a:latin typeface="Book Antiqua" pitchFamily="18" charset="0"/>
              </a:rPr>
              <a:t>V</a:t>
            </a:r>
            <a:r>
              <a:rPr lang="en-US" altLang="ja-JP" sz="1900" b="1" baseline="-25000">
                <a:solidFill>
                  <a:srgbClr val="FF0000"/>
                </a:solidFill>
                <a:latin typeface="Book Antiqua" pitchFamily="18" charset="0"/>
              </a:rPr>
              <a:t>ee1</a:t>
            </a:r>
            <a:r>
              <a:rPr lang="en-US" altLang="ja-JP" sz="1900" b="1">
                <a:solidFill>
                  <a:srgbClr val="FF0000"/>
                </a:solidFill>
                <a:latin typeface="Book Antiqua" pitchFamily="18" charset="0"/>
              </a:rPr>
              <a:t> = </a:t>
            </a:r>
            <a:r>
              <a:rPr lang="ja-JP" altLang="en-US" sz="1900" b="1">
                <a:solidFill>
                  <a:srgbClr val="FF0000"/>
                </a:solidFill>
                <a:latin typeface="Book Antiqua" pitchFamily="18" charset="0"/>
              </a:rPr>
              <a:t> －</a:t>
            </a:r>
            <a:r>
              <a:rPr lang="en-US" altLang="ja-JP" sz="1900" b="1">
                <a:solidFill>
                  <a:srgbClr val="FF0000"/>
                </a:solidFill>
                <a:latin typeface="Book Antiqua" pitchFamily="18" charset="0"/>
              </a:rPr>
              <a:t>5V</a:t>
            </a:r>
          </a:p>
        </p:txBody>
      </p:sp>
      <p:sp>
        <p:nvSpPr>
          <p:cNvPr id="2" name="직사각형 1"/>
          <p:cNvSpPr/>
          <p:nvPr/>
        </p:nvSpPr>
        <p:spPr>
          <a:xfrm>
            <a:off x="114298" y="4420953"/>
            <a:ext cx="9548004" cy="1965049"/>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5674" tIns="47837" rIns="95674" bIns="47837" anchor="ctr"/>
          <a:lstStyle/>
          <a:p>
            <a:pPr algn="ctr">
              <a:defRPr/>
            </a:pPr>
            <a:endParaRPr lang="en-US"/>
          </a:p>
        </p:txBody>
      </p:sp>
      <p:grpSp>
        <p:nvGrpSpPr>
          <p:cNvPr id="4" name="그룹 13"/>
          <p:cNvGrpSpPr>
            <a:grpSpLocks noChangeAspect="1"/>
          </p:cNvGrpSpPr>
          <p:nvPr/>
        </p:nvGrpSpPr>
        <p:grpSpPr bwMode="auto">
          <a:xfrm>
            <a:off x="1545482" y="4542905"/>
            <a:ext cx="769646" cy="679396"/>
            <a:chOff x="632520" y="5236903"/>
            <a:chExt cx="1447800" cy="1327410"/>
          </a:xfrm>
        </p:grpSpPr>
        <p:sp>
          <p:nvSpPr>
            <p:cNvPr id="23574" name="AutoShape 1240"/>
            <p:cNvSpPr>
              <a:spLocks noChangeArrowheads="1"/>
            </p:cNvSpPr>
            <p:nvPr/>
          </p:nvSpPr>
          <p:spPr bwMode="auto">
            <a:xfrm>
              <a:off x="861120" y="5802313"/>
              <a:ext cx="1066800" cy="381000"/>
            </a:xfrm>
            <a:prstGeom prst="curvedDownArrow">
              <a:avLst>
                <a:gd name="adj1" fmla="val 56000"/>
                <a:gd name="adj2" fmla="val 112000"/>
                <a:gd name="adj3" fmla="val 33333"/>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ko-KR" altLang="en-US" sz="2500" b="1">
                <a:solidFill>
                  <a:srgbClr val="000000"/>
                </a:solidFill>
              </a:endParaRPr>
            </a:p>
          </p:txBody>
        </p:sp>
        <p:sp>
          <p:nvSpPr>
            <p:cNvPr id="23575" name="AutoShape 1275"/>
            <p:cNvSpPr>
              <a:spLocks noChangeArrowheads="1"/>
            </p:cNvSpPr>
            <p:nvPr/>
          </p:nvSpPr>
          <p:spPr bwMode="auto">
            <a:xfrm rot="10800000">
              <a:off x="784920" y="6259513"/>
              <a:ext cx="1066800" cy="304800"/>
            </a:xfrm>
            <a:prstGeom prst="curvedDownArrow">
              <a:avLst>
                <a:gd name="adj1" fmla="val 70000"/>
                <a:gd name="adj2" fmla="val 140000"/>
                <a:gd name="adj3" fmla="val 33333"/>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ko-KR" altLang="en-US" sz="2500" b="1">
                <a:solidFill>
                  <a:srgbClr val="000000"/>
                </a:solidFill>
              </a:endParaRPr>
            </a:p>
          </p:txBody>
        </p:sp>
        <p:sp>
          <p:nvSpPr>
            <p:cNvPr id="23576" name="Text Box 1277"/>
            <p:cNvSpPr txBox="1">
              <a:spLocks noChangeArrowheads="1"/>
            </p:cNvSpPr>
            <p:nvPr/>
          </p:nvSpPr>
          <p:spPr bwMode="auto">
            <a:xfrm>
              <a:off x="1014571" y="5236903"/>
              <a:ext cx="651941" cy="75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1900" b="1">
                  <a:solidFill>
                    <a:srgbClr val="000000"/>
                  </a:solidFill>
                </a:rPr>
                <a:t>E</a:t>
              </a:r>
            </a:p>
          </p:txBody>
        </p:sp>
        <p:sp>
          <p:nvSpPr>
            <p:cNvPr id="23577" name="Line 1278"/>
            <p:cNvSpPr>
              <a:spLocks noChangeShapeType="1"/>
            </p:cNvSpPr>
            <p:nvPr/>
          </p:nvSpPr>
          <p:spPr bwMode="auto">
            <a:xfrm flipH="1">
              <a:off x="632520" y="5588000"/>
              <a:ext cx="45720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78" name="Line 1279"/>
            <p:cNvSpPr>
              <a:spLocks noChangeShapeType="1"/>
            </p:cNvSpPr>
            <p:nvPr/>
          </p:nvSpPr>
          <p:spPr bwMode="auto">
            <a:xfrm flipH="1">
              <a:off x="1623120" y="55880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그룹 25"/>
          <p:cNvGrpSpPr>
            <a:grpSpLocks noChangeAspect="1"/>
          </p:cNvGrpSpPr>
          <p:nvPr/>
        </p:nvGrpSpPr>
        <p:grpSpPr bwMode="auto">
          <a:xfrm>
            <a:off x="7617132" y="4518905"/>
            <a:ext cx="857413" cy="687524"/>
            <a:chOff x="643742" y="4634552"/>
            <a:chExt cx="1613933" cy="1343204"/>
          </a:xfrm>
        </p:grpSpPr>
        <p:sp>
          <p:nvSpPr>
            <p:cNvPr id="23569" name="AutoShape 1280"/>
            <p:cNvSpPr>
              <a:spLocks noChangeArrowheads="1"/>
            </p:cNvSpPr>
            <p:nvPr/>
          </p:nvSpPr>
          <p:spPr bwMode="auto">
            <a:xfrm flipH="1">
              <a:off x="833017" y="5240908"/>
              <a:ext cx="1066801" cy="381000"/>
            </a:xfrm>
            <a:prstGeom prst="curvedDownArrow">
              <a:avLst>
                <a:gd name="adj1" fmla="val 56000"/>
                <a:gd name="adj2" fmla="val 112000"/>
                <a:gd name="adj3" fmla="val 33333"/>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ko-KR" altLang="en-US" sz="2500" b="1">
                <a:solidFill>
                  <a:srgbClr val="000000"/>
                </a:solidFill>
              </a:endParaRPr>
            </a:p>
          </p:txBody>
        </p:sp>
        <p:sp>
          <p:nvSpPr>
            <p:cNvPr id="23570" name="AutoShape 1281"/>
            <p:cNvSpPr>
              <a:spLocks noChangeArrowheads="1"/>
            </p:cNvSpPr>
            <p:nvPr/>
          </p:nvSpPr>
          <p:spPr bwMode="auto">
            <a:xfrm rot="10800000" flipH="1">
              <a:off x="977138" y="5672956"/>
              <a:ext cx="1066801" cy="304800"/>
            </a:xfrm>
            <a:prstGeom prst="curvedDownArrow">
              <a:avLst>
                <a:gd name="adj1" fmla="val 70000"/>
                <a:gd name="adj2" fmla="val 140000"/>
                <a:gd name="adj3" fmla="val 33333"/>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ko-KR" altLang="en-US" sz="2500" b="1">
                <a:solidFill>
                  <a:srgbClr val="000000"/>
                </a:solidFill>
              </a:endParaRPr>
            </a:p>
          </p:txBody>
        </p:sp>
        <p:sp>
          <p:nvSpPr>
            <p:cNvPr id="23571" name="Line 1238"/>
            <p:cNvSpPr>
              <a:spLocks noChangeShapeType="1"/>
            </p:cNvSpPr>
            <p:nvPr/>
          </p:nvSpPr>
          <p:spPr bwMode="auto">
            <a:xfrm flipH="1">
              <a:off x="643742" y="5011164"/>
              <a:ext cx="457201"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2" name="Text Box 1285"/>
            <p:cNvSpPr txBox="1">
              <a:spLocks noChangeArrowheads="1"/>
            </p:cNvSpPr>
            <p:nvPr/>
          </p:nvSpPr>
          <p:spPr bwMode="auto">
            <a:xfrm>
              <a:off x="1148202" y="4634552"/>
              <a:ext cx="652359" cy="75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1900" b="1">
                  <a:solidFill>
                    <a:srgbClr val="000000"/>
                  </a:solidFill>
                </a:rPr>
                <a:t>E</a:t>
              </a:r>
            </a:p>
          </p:txBody>
        </p:sp>
        <p:sp>
          <p:nvSpPr>
            <p:cNvPr id="23573" name="Line 1239"/>
            <p:cNvSpPr>
              <a:spLocks noChangeShapeType="1"/>
            </p:cNvSpPr>
            <p:nvPr/>
          </p:nvSpPr>
          <p:spPr bwMode="auto">
            <a:xfrm flipH="1">
              <a:off x="1800475" y="5050904"/>
              <a:ext cx="45720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23563" name="Group 28"/>
          <p:cNvGrpSpPr>
            <a:grpSpLocks/>
          </p:cNvGrpSpPr>
          <p:nvPr/>
        </p:nvGrpSpPr>
        <p:grpSpPr bwMode="auto">
          <a:xfrm>
            <a:off x="190724" y="635512"/>
            <a:ext cx="923238" cy="598129"/>
            <a:chOff x="1953" y="3176"/>
            <a:chExt cx="547" cy="368"/>
          </a:xfrm>
        </p:grpSpPr>
        <p:sp>
          <p:nvSpPr>
            <p:cNvPr id="23567" name="Oval 25"/>
            <p:cNvSpPr>
              <a:spLocks noChangeAspect="1" noChangeArrowheads="1"/>
            </p:cNvSpPr>
            <p:nvPr/>
          </p:nvSpPr>
          <p:spPr bwMode="auto">
            <a:xfrm>
              <a:off x="2207" y="3264"/>
              <a:ext cx="193" cy="19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sz="2500" b="1">
                <a:solidFill>
                  <a:srgbClr val="000000"/>
                </a:solidFill>
              </a:endParaRPr>
            </a:p>
          </p:txBody>
        </p:sp>
        <p:sp>
          <p:nvSpPr>
            <p:cNvPr id="23568" name="Text Box 26"/>
            <p:cNvSpPr txBox="1">
              <a:spLocks noChangeArrowheads="1"/>
            </p:cNvSpPr>
            <p:nvPr/>
          </p:nvSpPr>
          <p:spPr bwMode="auto">
            <a:xfrm>
              <a:off x="1953" y="3176"/>
              <a:ext cx="54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3300">
                  <a:solidFill>
                    <a:srgbClr val="000000"/>
                  </a:solidFill>
                </a:rPr>
                <a:t>B×</a:t>
              </a:r>
            </a:p>
          </p:txBody>
        </p:sp>
      </p:grpSp>
      <p:sp>
        <p:nvSpPr>
          <p:cNvPr id="29" name="TextBox 36"/>
          <p:cNvSpPr txBox="1">
            <a:spLocks noChangeArrowheads="1"/>
          </p:cNvSpPr>
          <p:nvPr/>
        </p:nvSpPr>
        <p:spPr bwMode="auto">
          <a:xfrm>
            <a:off x="7172681" y="6523393"/>
            <a:ext cx="1665879" cy="388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1900" b="1" dirty="0">
                <a:solidFill>
                  <a:srgbClr val="FF0000"/>
                </a:solidFill>
                <a:latin typeface="Book Antiqua" pitchFamily="18" charset="0"/>
              </a:rPr>
              <a:t>V</a:t>
            </a:r>
            <a:r>
              <a:rPr lang="en-US" altLang="ja-JP" sz="1900" b="1" baseline="-25000" dirty="0">
                <a:solidFill>
                  <a:srgbClr val="FF0000"/>
                </a:solidFill>
                <a:latin typeface="Book Antiqua" pitchFamily="18" charset="0"/>
              </a:rPr>
              <a:t>ee1</a:t>
            </a:r>
            <a:r>
              <a:rPr lang="en-US" altLang="ja-JP" sz="1900" b="1" dirty="0">
                <a:solidFill>
                  <a:srgbClr val="FF0000"/>
                </a:solidFill>
                <a:latin typeface="Book Antiqua" pitchFamily="18" charset="0"/>
              </a:rPr>
              <a:t> = </a:t>
            </a:r>
            <a:r>
              <a:rPr lang="ja-JP" altLang="en-US" sz="1900" b="1" dirty="0">
                <a:solidFill>
                  <a:srgbClr val="FF0000"/>
                </a:solidFill>
                <a:latin typeface="Book Antiqua" pitchFamily="18" charset="0"/>
              </a:rPr>
              <a:t> －</a:t>
            </a:r>
            <a:r>
              <a:rPr lang="en-US" altLang="ja-JP" sz="1900" b="1" dirty="0">
                <a:solidFill>
                  <a:srgbClr val="FF0000"/>
                </a:solidFill>
                <a:latin typeface="Book Antiqua" pitchFamily="18" charset="0"/>
              </a:rPr>
              <a:t>3 V</a:t>
            </a:r>
          </a:p>
        </p:txBody>
      </p:sp>
      <p:pic>
        <p:nvPicPr>
          <p:cNvPr id="30" name="Picture 1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654" y="1229135"/>
            <a:ext cx="2637148" cy="515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765" y="1231527"/>
            <a:ext cx="2637148" cy="51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21" y="1225286"/>
            <a:ext cx="2637148" cy="515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직사각형 31"/>
          <p:cNvSpPr>
            <a:spLocks noChangeArrowheads="1"/>
          </p:cNvSpPr>
          <p:nvPr/>
        </p:nvSpPr>
        <p:spPr bwMode="auto">
          <a:xfrm>
            <a:off x="735757" y="3272430"/>
            <a:ext cx="2445432" cy="41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p>
            <a:pPr algn="ctr"/>
            <a:r>
              <a:rPr lang="en-US" altLang="ja-JP" sz="2100" dirty="0">
                <a:solidFill>
                  <a:srgbClr val="FF0000"/>
                </a:solidFill>
              </a:rPr>
              <a:t> </a:t>
            </a:r>
            <a:r>
              <a:rPr lang="en-US" altLang="ja-JP" sz="1500" b="1" dirty="0" smtClean="0">
                <a:solidFill>
                  <a:srgbClr val="FF0000"/>
                </a:solidFill>
              </a:rPr>
              <a:t>(Elec. </a:t>
            </a:r>
            <a:r>
              <a:rPr lang="en-US" altLang="ja-JP" sz="1500" b="1" dirty="0" err="1" smtClean="0">
                <a:solidFill>
                  <a:srgbClr val="FF0000"/>
                </a:solidFill>
              </a:rPr>
              <a:t>Diamag</a:t>
            </a:r>
            <a:r>
              <a:rPr lang="en-US" altLang="ja-JP" sz="1500" b="1" dirty="0" smtClean="0">
                <a:solidFill>
                  <a:srgbClr val="FF0000"/>
                </a:solidFill>
              </a:rPr>
              <a:t>. </a:t>
            </a:r>
            <a:r>
              <a:rPr lang="en-US" altLang="ja-JP" sz="1500" b="1" dirty="0" err="1" smtClean="0">
                <a:solidFill>
                  <a:srgbClr val="FF0000"/>
                </a:solidFill>
              </a:rPr>
              <a:t>Direc</a:t>
            </a:r>
            <a:r>
              <a:rPr lang="en-US" altLang="ja-JP" sz="1500" b="1" dirty="0" smtClean="0">
                <a:solidFill>
                  <a:srgbClr val="FF0000"/>
                </a:solidFill>
              </a:rPr>
              <a:t>.)</a:t>
            </a:r>
            <a:endParaRPr lang="en-US" sz="1500" b="1" dirty="0">
              <a:solidFill>
                <a:srgbClr val="FF0000"/>
              </a:solidFill>
            </a:endParaRPr>
          </a:p>
        </p:txBody>
      </p:sp>
      <p:sp>
        <p:nvSpPr>
          <p:cNvPr id="34" name="직사각형 33"/>
          <p:cNvSpPr>
            <a:spLocks noChangeArrowheads="1"/>
          </p:cNvSpPr>
          <p:nvPr/>
        </p:nvSpPr>
        <p:spPr bwMode="auto">
          <a:xfrm>
            <a:off x="6636772" y="3363307"/>
            <a:ext cx="2832665" cy="41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p>
            <a:pPr algn="ctr"/>
            <a:r>
              <a:rPr lang="en-US" altLang="ja-JP" sz="2100" dirty="0">
                <a:solidFill>
                  <a:srgbClr val="FF0000"/>
                </a:solidFill>
              </a:rPr>
              <a:t> </a:t>
            </a:r>
            <a:r>
              <a:rPr lang="en-US" altLang="ja-JP" sz="1500" b="1" dirty="0" smtClean="0">
                <a:solidFill>
                  <a:srgbClr val="FF0000"/>
                </a:solidFill>
              </a:rPr>
              <a:t>(Ion </a:t>
            </a:r>
            <a:r>
              <a:rPr lang="en-US" altLang="ja-JP" sz="1500" b="1" dirty="0" err="1" smtClean="0">
                <a:solidFill>
                  <a:srgbClr val="FF0000"/>
                </a:solidFill>
              </a:rPr>
              <a:t>Diamag</a:t>
            </a:r>
            <a:r>
              <a:rPr lang="en-US" altLang="ja-JP" sz="1500" b="1" dirty="0" smtClean="0">
                <a:solidFill>
                  <a:srgbClr val="FF0000"/>
                </a:solidFill>
              </a:rPr>
              <a:t>. </a:t>
            </a:r>
            <a:r>
              <a:rPr lang="en-US" altLang="ja-JP" sz="1500" b="1" dirty="0" err="1" smtClean="0">
                <a:solidFill>
                  <a:srgbClr val="FF0000"/>
                </a:solidFill>
              </a:rPr>
              <a:t>Direc</a:t>
            </a:r>
            <a:r>
              <a:rPr lang="en-US" altLang="ja-JP" sz="1500" b="1" dirty="0">
                <a:solidFill>
                  <a:srgbClr val="FF0000"/>
                </a:solidFill>
              </a:rPr>
              <a:t>.</a:t>
            </a:r>
            <a:r>
              <a:rPr lang="en-US" altLang="ja-JP" sz="1500" b="1" dirty="0" smtClean="0">
                <a:solidFill>
                  <a:srgbClr val="FF0000"/>
                </a:solidFill>
              </a:rPr>
              <a:t>)</a:t>
            </a:r>
            <a:endParaRPr lang="en-US" sz="1500" b="1" dirty="0">
              <a:solidFill>
                <a:srgbClr val="FF0000"/>
              </a:solidFill>
            </a:endParaRPr>
          </a:p>
        </p:txBody>
      </p:sp>
      <p:sp>
        <p:nvSpPr>
          <p:cNvPr id="35" name="아래쪽 화살표 34"/>
          <p:cNvSpPr/>
          <p:nvPr/>
        </p:nvSpPr>
        <p:spPr bwMode="auto">
          <a:xfrm>
            <a:off x="7861708" y="2983809"/>
            <a:ext cx="378389" cy="513147"/>
          </a:xfrm>
          <a:prstGeom prst="downArrow">
            <a:avLst/>
          </a:prstGeom>
          <a:solidFill>
            <a:srgbClr val="FF0000">
              <a:alpha val="55000"/>
            </a:srgbClr>
          </a:solidFill>
          <a:ln>
            <a:noFill/>
            <a:headEnd/>
            <a:tailEnd/>
          </a:ln>
        </p:spPr>
        <p:style>
          <a:lnRef idx="2">
            <a:schemeClr val="accent2"/>
          </a:lnRef>
          <a:fillRef idx="1">
            <a:schemeClr val="lt1"/>
          </a:fillRef>
          <a:effectRef idx="0">
            <a:schemeClr val="accent2"/>
          </a:effectRef>
          <a:fontRef idx="minor">
            <a:schemeClr val="dk1"/>
          </a:fontRef>
        </p:style>
        <p:txBody>
          <a:bodyPr lIns="95674" tIns="47837" rIns="95674" bIns="47837" rtlCol="0" anchor="ctr">
            <a:spAutoFit/>
          </a:bodyPr>
          <a:lstStyle/>
          <a:p>
            <a:pPr algn="ctr"/>
            <a:endParaRPr lang="en-US" sz="2100" b="1" dirty="0">
              <a:solidFill>
                <a:srgbClr val="FF0000"/>
              </a:solidFill>
            </a:endParaRPr>
          </a:p>
        </p:txBody>
      </p:sp>
      <p:sp>
        <p:nvSpPr>
          <p:cNvPr id="36" name="아래쪽 화살표 35"/>
          <p:cNvSpPr/>
          <p:nvPr/>
        </p:nvSpPr>
        <p:spPr bwMode="auto">
          <a:xfrm>
            <a:off x="1702475" y="2951109"/>
            <a:ext cx="378389" cy="513147"/>
          </a:xfrm>
          <a:prstGeom prst="downArrow">
            <a:avLst/>
          </a:prstGeom>
          <a:solidFill>
            <a:srgbClr val="FF0000">
              <a:alpha val="55000"/>
            </a:srgbClr>
          </a:solidFill>
          <a:ln>
            <a:noFill/>
            <a:headEnd/>
            <a:tailEnd/>
          </a:ln>
        </p:spPr>
        <p:style>
          <a:lnRef idx="2">
            <a:schemeClr val="accent2"/>
          </a:lnRef>
          <a:fillRef idx="1">
            <a:schemeClr val="lt1"/>
          </a:fillRef>
          <a:effectRef idx="0">
            <a:schemeClr val="accent2"/>
          </a:effectRef>
          <a:fontRef idx="minor">
            <a:schemeClr val="dk1"/>
          </a:fontRef>
        </p:style>
        <p:txBody>
          <a:bodyPr lIns="95674" tIns="47837" rIns="95674" bIns="47837" rtlCol="0" anchor="ctr">
            <a:spAutoFit/>
          </a:bodyPr>
          <a:lstStyle/>
          <a:p>
            <a:pPr algn="ctr"/>
            <a:endParaRPr lang="en-US" sz="2100" b="1" dirty="0">
              <a:solidFill>
                <a:srgbClr val="FF0000"/>
              </a:solidFill>
            </a:endParaRPr>
          </a:p>
        </p:txBody>
      </p:sp>
    </p:spTree>
    <p:custDataLst>
      <p:tags r:id="rId1"/>
    </p:custDataLst>
    <p:extLst>
      <p:ext uri="{BB962C8B-B14F-4D97-AF65-F5344CB8AC3E}">
        <p14:creationId xmlns:p14="http://schemas.microsoft.com/office/powerpoint/2010/main" val="482422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2"/>
          <p:cNvSpPr>
            <a:spLocks noGrp="1" noChangeArrowheads="1"/>
          </p:cNvSpPr>
          <p:nvPr>
            <p:ph type="title" idx="4294967295"/>
          </p:nvPr>
        </p:nvSpPr>
        <p:spPr>
          <a:xfrm>
            <a:off x="756468" y="0"/>
            <a:ext cx="8965381" cy="624134"/>
          </a:xfrm>
          <a:prstGeom prst="rect">
            <a:avLst/>
          </a:prstGeom>
        </p:spPr>
        <p:txBody>
          <a:bodyPr lIns="95674" tIns="47837" rIns="95674" bIns="47837" anchor="ctr" anchorCtr="0"/>
          <a:lstStyle/>
          <a:p>
            <a:pPr algn="l" eaLnBrk="1" hangingPunct="1"/>
            <a:r>
              <a:rPr lang="ja-JP" altLang="en-US" sz="2400" b="0" dirty="0">
                <a:solidFill>
                  <a:srgbClr val="000000"/>
                </a:solidFill>
                <a:latin typeface="HG丸ｺﾞｼｯｸM-PRO" pitchFamily="50" charset="-128"/>
                <a:ea typeface="HG丸ｺﾞｼｯｸM-PRO" pitchFamily="50" charset="-128"/>
                <a:cs typeface="Times New Roman" pitchFamily="18" charset="0"/>
              </a:rPr>
              <a:t>高・低</a:t>
            </a:r>
            <a:r>
              <a:rPr lang="ja-JP" altLang="en-US" sz="2400" b="0" dirty="0">
                <a:latin typeface="HG丸ｺﾞｼｯｸM-PRO" pitchFamily="50" charset="-128"/>
                <a:ea typeface="HG丸ｺﾞｼｯｸM-PRO" pitchFamily="50" charset="-128"/>
              </a:rPr>
              <a:t>周波揺動の</a:t>
            </a:r>
            <a:r>
              <a:rPr lang="en-US" altLang="ja-JP" sz="2400" b="0" dirty="0">
                <a:solidFill>
                  <a:srgbClr val="000000"/>
                </a:solidFill>
                <a:latin typeface="HG丸ｺﾞｼｯｸM-PRO" pitchFamily="50" charset="-128"/>
                <a:ea typeface="HG丸ｺﾞｼｯｸM-PRO" pitchFamily="50" charset="-128"/>
                <a:cs typeface="Times New Roman" pitchFamily="18" charset="0"/>
              </a:rPr>
              <a:t>V</a:t>
            </a:r>
            <a:r>
              <a:rPr lang="en-US" altLang="ja-JP" sz="2400" b="0" baseline="-25000" dirty="0">
                <a:solidFill>
                  <a:srgbClr val="000000"/>
                </a:solidFill>
                <a:latin typeface="HG丸ｺﾞｼｯｸM-PRO" pitchFamily="50" charset="-128"/>
                <a:ea typeface="HG丸ｺﾞｼｯｸM-PRO" pitchFamily="50" charset="-128"/>
                <a:cs typeface="Times New Roman" pitchFamily="18" charset="0"/>
              </a:rPr>
              <a:t>ee1</a:t>
            </a:r>
            <a:r>
              <a:rPr lang="ja-JP" altLang="en-US" sz="2400" b="0" dirty="0">
                <a:solidFill>
                  <a:srgbClr val="000000"/>
                </a:solidFill>
                <a:latin typeface="HG丸ｺﾞｼｯｸM-PRO" pitchFamily="50" charset="-128"/>
                <a:ea typeface="HG丸ｺﾞｼｯｸM-PRO" pitchFamily="50" charset="-128"/>
                <a:cs typeface="Times New Roman" pitchFamily="18" charset="0"/>
              </a:rPr>
              <a:t>依存性</a:t>
            </a:r>
            <a:endParaRPr lang="ja-JP" altLang="en-US" sz="2400" b="0" dirty="0">
              <a:latin typeface="HG丸ｺﾞｼｯｸM-PRO" pitchFamily="50" charset="-128"/>
              <a:ea typeface="HG丸ｺﾞｼｯｸM-PRO" pitchFamily="50" charset="-128"/>
            </a:endParaRPr>
          </a:p>
        </p:txBody>
      </p:sp>
      <p:sp>
        <p:nvSpPr>
          <p:cNvPr id="24579" name="슬라이드 번호 개체 틀 5"/>
          <p:cNvSpPr txBox="1">
            <a:spLocks noGrp="1"/>
          </p:cNvSpPr>
          <p:nvPr/>
        </p:nvSpPr>
        <p:spPr bwMode="auto">
          <a:xfrm>
            <a:off x="9223943" y="266558"/>
            <a:ext cx="538414" cy="3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r" eaLnBrk="1" hangingPunct="1"/>
            <a:fld id="{FBE3FB3A-BF07-41DC-A2FC-A02E516DFD43}" type="slidenum">
              <a:rPr lang="en-US" altLang="ja-JP" sz="2100" b="1">
                <a:solidFill>
                  <a:srgbClr val="000000"/>
                </a:solidFill>
              </a:rPr>
              <a:pPr algn="r" eaLnBrk="1" hangingPunct="1"/>
              <a:t>18</a:t>
            </a:fld>
            <a:endParaRPr lang="en-US" altLang="ja-JP" sz="2100" b="1">
              <a:solidFill>
                <a:srgbClr val="000000"/>
              </a:solidFill>
            </a:endParaRPr>
          </a:p>
        </p:txBody>
      </p:sp>
      <p:sp>
        <p:nvSpPr>
          <p:cNvPr id="24584" name="TextBox 654"/>
          <p:cNvSpPr txBox="1">
            <a:spLocks noChangeArrowheads="1"/>
          </p:cNvSpPr>
          <p:nvPr/>
        </p:nvSpPr>
        <p:spPr bwMode="auto">
          <a:xfrm>
            <a:off x="4942720" y="1815085"/>
            <a:ext cx="485604" cy="3279847"/>
          </a:xfrm>
          <a:prstGeom prst="rect">
            <a:avLst/>
          </a:prstGeom>
          <a:noFill/>
          <a:ln w="9525">
            <a:solidFill>
              <a:srgbClr val="0307BD"/>
            </a:solidFill>
            <a:miter lim="800000"/>
            <a:headEnd/>
            <a:tailEnd/>
          </a:ln>
          <a:extLst>
            <a:ext uri="{909E8E84-426E-40DD-AFC4-6F175D3DCCD1}">
              <a14:hiddenFill xmlns:a14="http://schemas.microsoft.com/office/drawing/2010/main">
                <a:solidFill>
                  <a:srgbClr val="FFFFFF"/>
                </a:solidFill>
              </a14:hiddenFill>
            </a:ext>
          </a:extLst>
        </p:spPr>
        <p:txBody>
          <a:bodyPr vert="eaVert"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ctr" eaLnBrk="1" hangingPunct="1"/>
            <a:r>
              <a:rPr lang="ja-JP" altLang="en-US" sz="1900" b="1" dirty="0">
                <a:solidFill>
                  <a:srgbClr val="000000"/>
                </a:solidFill>
                <a:latin typeface="ＭＳ Ｐゴシック" pitchFamily="34" charset="-128"/>
                <a:cs typeface="Times New Roman" pitchFamily="18" charset="0"/>
              </a:rPr>
              <a:t>高・低</a:t>
            </a:r>
            <a:r>
              <a:rPr lang="ja-JP" altLang="en-US" sz="1900" b="1" dirty="0"/>
              <a:t>波揺動規格化振幅強度 </a:t>
            </a:r>
            <a:endParaRPr lang="en-GB" altLang="ko-KR" sz="1900" b="1" dirty="0"/>
          </a:p>
        </p:txBody>
      </p:sp>
      <p:sp>
        <p:nvSpPr>
          <p:cNvPr id="24586" name="TextBox 38"/>
          <p:cNvSpPr txBox="1">
            <a:spLocks noChangeArrowheads="1"/>
          </p:cNvSpPr>
          <p:nvPr/>
        </p:nvSpPr>
        <p:spPr bwMode="auto">
          <a:xfrm>
            <a:off x="416323" y="6254979"/>
            <a:ext cx="8621066" cy="712161"/>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2000" dirty="0">
                <a:solidFill>
                  <a:srgbClr val="000000"/>
                </a:solidFill>
                <a:latin typeface="ＭＳ Ｐゴシック" pitchFamily="34" charset="-128"/>
              </a:rPr>
              <a:t>V</a:t>
            </a:r>
            <a:r>
              <a:rPr lang="en-US" altLang="ja-JP" sz="2000" baseline="-25000" dirty="0">
                <a:solidFill>
                  <a:srgbClr val="000000"/>
                </a:solidFill>
                <a:latin typeface="ＭＳ Ｐゴシック" pitchFamily="34" charset="-128"/>
              </a:rPr>
              <a:t>ee1 </a:t>
            </a:r>
            <a:r>
              <a:rPr lang="en-US" altLang="ja-JP" sz="2000" dirty="0">
                <a:solidFill>
                  <a:srgbClr val="000000"/>
                </a:solidFill>
                <a:latin typeface="ＭＳ Ｐゴシック" pitchFamily="34" charset="-128"/>
              </a:rPr>
              <a:t>= </a:t>
            </a:r>
            <a:r>
              <a:rPr lang="ja-JP" altLang="en-US" sz="2000" dirty="0">
                <a:solidFill>
                  <a:srgbClr val="000000"/>
                </a:solidFill>
                <a:latin typeface="ＭＳ Ｐゴシック" pitchFamily="34" charset="-128"/>
              </a:rPr>
              <a:t>－</a:t>
            </a:r>
            <a:r>
              <a:rPr lang="en-US" altLang="ja-JP" sz="2000" dirty="0">
                <a:solidFill>
                  <a:srgbClr val="000000"/>
                </a:solidFill>
                <a:latin typeface="ＭＳ Ｐゴシック" pitchFamily="34" charset="-128"/>
              </a:rPr>
              <a:t>3 V</a:t>
            </a:r>
            <a:r>
              <a:rPr lang="ja-JP" altLang="en-US" sz="2000" dirty="0">
                <a:solidFill>
                  <a:srgbClr val="000000"/>
                </a:solidFill>
                <a:latin typeface="ＭＳ Ｐゴシック" pitchFamily="34" charset="-128"/>
              </a:rPr>
              <a:t>の時</a:t>
            </a:r>
            <a:r>
              <a:rPr lang="en-US" altLang="ja-JP" sz="2000" dirty="0">
                <a:solidFill>
                  <a:srgbClr val="000000"/>
                </a:solidFill>
                <a:latin typeface="ＭＳ Ｐゴシック" pitchFamily="34" charset="-128"/>
              </a:rPr>
              <a:t>(</a:t>
            </a:r>
            <a:r>
              <a:rPr lang="ja-JP" altLang="en-US" sz="2000" dirty="0">
                <a:solidFill>
                  <a:srgbClr val="000000"/>
                </a:solidFill>
                <a:latin typeface="ＭＳ Ｐゴシック" pitchFamily="34" charset="-128"/>
              </a:rPr>
              <a:t>磁力線に垂直な微小</a:t>
            </a:r>
            <a:r>
              <a:rPr lang="ja-JP" altLang="en-US" sz="2000" dirty="0" smtClean="0">
                <a:solidFill>
                  <a:srgbClr val="000000"/>
                </a:solidFill>
                <a:latin typeface="ＭＳ Ｐゴシック" pitchFamily="34" charset="-128"/>
              </a:rPr>
              <a:t>正</a:t>
            </a:r>
            <a:r>
              <a:rPr lang="ja-JP" altLang="en-US" sz="2000" dirty="0" smtClean="0"/>
              <a:t>電場</a:t>
            </a:r>
            <a:r>
              <a:rPr lang="ja-JP" altLang="en-US" sz="2000" dirty="0">
                <a:cs typeface="Times New Roman" pitchFamily="18" charset="0"/>
              </a:rPr>
              <a:t>が存在</a:t>
            </a:r>
            <a:r>
              <a:rPr lang="en-US" altLang="ja-JP" sz="2000" dirty="0">
                <a:cs typeface="Times New Roman" pitchFamily="18" charset="0"/>
              </a:rPr>
              <a:t>)</a:t>
            </a:r>
            <a:r>
              <a:rPr lang="ja-JP" altLang="en-US" sz="2000" dirty="0">
                <a:cs typeface="Times New Roman" pitchFamily="18" charset="0"/>
              </a:rPr>
              <a:t>，</a:t>
            </a:r>
            <a:r>
              <a:rPr lang="ja-JP" altLang="en-US" sz="2000" dirty="0">
                <a:solidFill>
                  <a:srgbClr val="000000"/>
                </a:solidFill>
                <a:latin typeface="ＭＳ Ｐゴシック" pitchFamily="34" charset="-128"/>
                <a:cs typeface="Times New Roman" pitchFamily="18" charset="0"/>
              </a:rPr>
              <a:t>高周波揺動の強度が最大になることが観測された．</a:t>
            </a:r>
            <a:endParaRPr lang="en-US" altLang="ja-JP" sz="2000" dirty="0">
              <a:solidFill>
                <a:srgbClr val="000000"/>
              </a:solidFill>
              <a:cs typeface="Times New Roman" pitchFamily="18" charset="0"/>
            </a:endParaRPr>
          </a:p>
        </p:txBody>
      </p:sp>
      <p:pic>
        <p:nvPicPr>
          <p:cNvPr id="14" name="Picture 1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978" y="751567"/>
            <a:ext cx="3276340" cy="268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8"/>
          <p:cNvSpPr>
            <a:spLocks noChangeArrowheads="1"/>
          </p:cNvSpPr>
          <p:nvPr/>
        </p:nvSpPr>
        <p:spPr bwMode="auto">
          <a:xfrm>
            <a:off x="267415" y="856727"/>
            <a:ext cx="4363834" cy="58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nchor="ctr">
            <a:noAutofit/>
          </a:bodyPr>
          <a:lstStyle/>
          <a:p>
            <a:r>
              <a:rPr lang="ja-JP" altLang="en-US" sz="1300" dirty="0">
                <a:solidFill>
                  <a:srgbClr val="000000"/>
                </a:solidFill>
                <a:latin typeface="Book Antiqua" pitchFamily="18" charset="0"/>
              </a:rPr>
              <a:t/>
            </a:r>
            <a:br>
              <a:rPr lang="ja-JP" altLang="en-US" sz="1300" dirty="0">
                <a:solidFill>
                  <a:srgbClr val="000000"/>
                </a:solidFill>
                <a:latin typeface="Book Antiqua" pitchFamily="18" charset="0"/>
              </a:rPr>
            </a:br>
            <a:r>
              <a:rPr lang="ja-JP" altLang="en-US" sz="1300" dirty="0">
                <a:solidFill>
                  <a:srgbClr val="000000"/>
                </a:solidFill>
                <a:latin typeface="Book Antiqua" pitchFamily="18" charset="0"/>
              </a:rPr>
              <a:t/>
            </a:r>
            <a:br>
              <a:rPr lang="ja-JP" altLang="en-US" sz="1300" dirty="0">
                <a:solidFill>
                  <a:srgbClr val="000000"/>
                </a:solidFill>
                <a:latin typeface="Book Antiqua" pitchFamily="18" charset="0"/>
              </a:rPr>
            </a:br>
            <a:endParaRPr lang="en-US" altLang="ja-JP" sz="1300" dirty="0">
              <a:solidFill>
                <a:srgbClr val="000000"/>
              </a:solidFill>
              <a:latin typeface="Book Antiqua" pitchFamily="18" charset="0"/>
            </a:endParaRPr>
          </a:p>
          <a:p>
            <a:endParaRPr lang="en-US" altLang="ja-JP" sz="1300" dirty="0">
              <a:solidFill>
                <a:srgbClr val="000000"/>
              </a:solidFill>
              <a:latin typeface="Book Antiqua" pitchFamily="18" charset="0"/>
            </a:endParaRPr>
          </a:p>
          <a:p>
            <a:endParaRPr lang="en-US" altLang="ja-JP" sz="1300" dirty="0">
              <a:solidFill>
                <a:srgbClr val="000000"/>
              </a:solidFill>
              <a:latin typeface="Book Antiqua" pitchFamily="18" charset="0"/>
            </a:endParaRPr>
          </a:p>
          <a:p>
            <a:r>
              <a:rPr lang="en-US" altLang="ja-JP" sz="1900" dirty="0">
                <a:solidFill>
                  <a:srgbClr val="000000"/>
                </a:solidFill>
              </a:rPr>
              <a:t>P</a:t>
            </a:r>
            <a:r>
              <a:rPr lang="en-US" altLang="ja-JP" sz="1900" baseline="-25000" dirty="0">
                <a:solidFill>
                  <a:srgbClr val="000000"/>
                </a:solidFill>
                <a:sym typeface="Symbol" pitchFamily="18" charset="2"/>
              </a:rPr>
              <a:t></a:t>
            </a:r>
            <a:r>
              <a:rPr lang="en-US" altLang="ja-JP" sz="1900" dirty="0">
                <a:solidFill>
                  <a:srgbClr val="000000"/>
                </a:solidFill>
              </a:rPr>
              <a:t>= 20 W, </a:t>
            </a:r>
            <a:r>
              <a:rPr lang="en-US" altLang="ja-JP" sz="1900" dirty="0"/>
              <a:t>V</a:t>
            </a:r>
            <a:r>
              <a:rPr lang="en-US" altLang="ja-JP" sz="1900" baseline="-25000" dirty="0"/>
              <a:t>g1</a:t>
            </a:r>
            <a:r>
              <a:rPr lang="en-US" altLang="ja-JP" sz="1900" dirty="0">
                <a:cs typeface="Times New Roman" pitchFamily="18" charset="0"/>
              </a:rPr>
              <a:t> </a:t>
            </a:r>
            <a:r>
              <a:rPr lang="en-US" altLang="ja-JP" sz="1900" dirty="0"/>
              <a:t>=</a:t>
            </a:r>
            <a:r>
              <a:rPr lang="en-US" altLang="ja-JP" sz="1900" dirty="0">
                <a:cs typeface="Times New Roman" pitchFamily="18" charset="0"/>
              </a:rPr>
              <a:t> </a:t>
            </a:r>
            <a:r>
              <a:rPr kumimoji="0" lang="ja-JP" altLang="en-US" sz="1900" kern="0" dirty="0">
                <a:latin typeface="Times New Roman"/>
              </a:rPr>
              <a:t>－</a:t>
            </a:r>
            <a:r>
              <a:rPr kumimoji="0" lang="en-US" altLang="ja-JP" sz="1900" kern="0" dirty="0">
                <a:solidFill>
                  <a:srgbClr val="000000"/>
                </a:solidFill>
                <a:cs typeface="Times New Roman" pitchFamily="18" charset="0"/>
              </a:rPr>
              <a:t>10 V</a:t>
            </a:r>
            <a:r>
              <a:rPr lang="en-US" altLang="ja-JP" sz="1900" dirty="0"/>
              <a:t>, V</a:t>
            </a:r>
            <a:r>
              <a:rPr lang="en-US" altLang="ja-JP" sz="1900" baseline="-25000" dirty="0"/>
              <a:t>g2</a:t>
            </a:r>
            <a:r>
              <a:rPr lang="en-US" altLang="ja-JP" sz="1900" dirty="0">
                <a:cs typeface="Times New Roman" pitchFamily="18" charset="0"/>
              </a:rPr>
              <a:t> </a:t>
            </a:r>
            <a:r>
              <a:rPr lang="en-US" altLang="ja-JP" sz="1900" dirty="0"/>
              <a:t>=</a:t>
            </a:r>
            <a:r>
              <a:rPr lang="en-US" altLang="ja-JP" sz="1900" dirty="0">
                <a:cs typeface="Times New Roman" pitchFamily="18" charset="0"/>
              </a:rPr>
              <a:t> </a:t>
            </a:r>
            <a:r>
              <a:rPr kumimoji="0" lang="ja-JP" altLang="en-US" sz="1900" kern="0" dirty="0">
                <a:latin typeface="Times New Roman"/>
              </a:rPr>
              <a:t>－</a:t>
            </a:r>
            <a:r>
              <a:rPr kumimoji="0" lang="en-US" altLang="ja-JP" sz="1900" kern="0" dirty="0">
                <a:solidFill>
                  <a:srgbClr val="000000"/>
                </a:solidFill>
                <a:cs typeface="Times New Roman" pitchFamily="18" charset="0"/>
              </a:rPr>
              <a:t>30 V</a:t>
            </a:r>
            <a:r>
              <a:rPr lang="en-US" altLang="ja-JP" sz="1900" dirty="0"/>
              <a:t>,</a:t>
            </a:r>
          </a:p>
          <a:p>
            <a:r>
              <a:rPr kumimoji="0" lang="en-US" altLang="ja-JP" sz="1900" kern="0" dirty="0">
                <a:cs typeface="Times New Roman" pitchFamily="18" charset="0"/>
              </a:rPr>
              <a:t>V</a:t>
            </a:r>
            <a:r>
              <a:rPr kumimoji="0" lang="en-US" altLang="ja-JP" sz="1900" kern="0" baseline="-25000" dirty="0">
                <a:cs typeface="Times New Roman" pitchFamily="18" charset="0"/>
              </a:rPr>
              <a:t>ee2</a:t>
            </a:r>
            <a:r>
              <a:rPr kumimoji="0" lang="en-US" altLang="ja-JP" sz="1900" kern="0" dirty="0">
                <a:cs typeface="Times New Roman" pitchFamily="18" charset="0"/>
              </a:rPr>
              <a:t> =</a:t>
            </a:r>
            <a:r>
              <a:rPr kumimoji="0" lang="ja-JP" altLang="en-US" sz="1900" kern="0" dirty="0">
                <a:latin typeface="Times New Roman"/>
              </a:rPr>
              <a:t>－</a:t>
            </a:r>
            <a:r>
              <a:rPr kumimoji="0" lang="en-US" altLang="ja-JP" sz="1900" kern="0" dirty="0">
                <a:latin typeface="Times New Roman"/>
              </a:rPr>
              <a:t>1.5</a:t>
            </a:r>
            <a:r>
              <a:rPr kumimoji="0" lang="en-US" altLang="ja-JP" sz="1900" kern="0" dirty="0">
                <a:cs typeface="Times New Roman" pitchFamily="18" charset="0"/>
              </a:rPr>
              <a:t> V,</a:t>
            </a:r>
            <a:r>
              <a:rPr kumimoji="0" lang="en-US" altLang="ja-JP" sz="1900" kern="0" dirty="0">
                <a:solidFill>
                  <a:srgbClr val="FF0000"/>
                </a:solidFill>
                <a:cs typeface="Times New Roman" pitchFamily="18" charset="0"/>
              </a:rPr>
              <a:t> </a:t>
            </a:r>
            <a:r>
              <a:rPr kumimoji="0" lang="en-US" altLang="ja-JP" sz="1900" kern="0" dirty="0">
                <a:latin typeface="Times New Roman"/>
              </a:rPr>
              <a:t>r = </a:t>
            </a:r>
            <a:r>
              <a:rPr kumimoji="0" lang="ja-JP" altLang="en-US" sz="1900" kern="0" dirty="0">
                <a:latin typeface="Times New Roman"/>
              </a:rPr>
              <a:t>－</a:t>
            </a:r>
            <a:r>
              <a:rPr kumimoji="0" lang="en-US" altLang="ja-JP" sz="1900" kern="0" dirty="0">
                <a:latin typeface="Times New Roman"/>
              </a:rPr>
              <a:t>0.9 cm</a:t>
            </a:r>
            <a:endParaRPr lang="en-US" altLang="ja-JP" sz="1900" dirty="0">
              <a:solidFill>
                <a:srgbClr val="000000"/>
              </a:solidFill>
              <a:cs typeface="Times New Roman" pitchFamily="18" charset="0"/>
            </a:endParaRPr>
          </a:p>
          <a:p>
            <a:pPr algn="ctr"/>
            <a:endParaRPr lang="en-US" altLang="ja-JP" sz="2100" dirty="0">
              <a:solidFill>
                <a:srgbClr val="FF0000"/>
              </a:solidFill>
              <a:cs typeface="Times New Roman" pitchFamily="18" charset="0"/>
            </a:endParaRPr>
          </a:p>
          <a:p>
            <a:endParaRPr lang="en-US" altLang="ja-JP" sz="2100" dirty="0">
              <a:solidFill>
                <a:srgbClr val="000000"/>
              </a:solidFill>
              <a:latin typeface="Book Antiqua" pitchFamily="18" charset="0"/>
            </a:endParaRPr>
          </a:p>
          <a:p>
            <a:endParaRPr lang="en-US" altLang="ja-JP" sz="2100" dirty="0">
              <a:solidFill>
                <a:srgbClr val="000000"/>
              </a:solidFill>
              <a:latin typeface="Book Antiqua" pitchFamily="18" charset="0"/>
            </a:endParaRPr>
          </a:p>
          <a:p>
            <a:endParaRPr lang="en-US" altLang="ja-JP" sz="1300" dirty="0">
              <a:solidFill>
                <a:srgbClr val="000000"/>
              </a:solidFill>
              <a:latin typeface="Book Antiqua" pitchFamily="18" charset="0"/>
            </a:endParaRPr>
          </a:p>
        </p:txBody>
      </p:sp>
      <p:sp>
        <p:nvSpPr>
          <p:cNvPr id="18" name="AutoShape 9"/>
          <p:cNvSpPr>
            <a:spLocks noChangeArrowheads="1"/>
          </p:cNvSpPr>
          <p:nvPr/>
        </p:nvSpPr>
        <p:spPr bwMode="auto">
          <a:xfrm>
            <a:off x="182321" y="735218"/>
            <a:ext cx="4448927" cy="663450"/>
          </a:xfrm>
          <a:prstGeom prst="roundRect">
            <a:avLst>
              <a:gd name="adj" fmla="val 16667"/>
            </a:avLst>
          </a:prstGeom>
          <a:noFill/>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wrap="none" lIns="95674" tIns="47837" rIns="95674" bIns="47837" anchor="ctr"/>
          <a:lstStyle/>
          <a:p>
            <a:pPr>
              <a:defRPr/>
            </a:pPr>
            <a:endParaRPr lang="ko-KR" altLang="en-US" dirty="0">
              <a:solidFill>
                <a:srgbClr val="000000"/>
              </a:solidFill>
            </a:endParaRP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499" y="3879381"/>
            <a:ext cx="3444750" cy="220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941" y="1520185"/>
            <a:ext cx="3444750" cy="222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654"/>
          <p:cNvSpPr txBox="1">
            <a:spLocks noChangeArrowheads="1"/>
          </p:cNvSpPr>
          <p:nvPr/>
        </p:nvSpPr>
        <p:spPr bwMode="auto">
          <a:xfrm>
            <a:off x="338669" y="1741360"/>
            <a:ext cx="516382" cy="169567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square" lIns="95674" tIns="47837" rIns="95674" bIns="47837">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ja-JP" altLang="en-US" sz="2100" b="1" dirty="0">
                <a:solidFill>
                  <a:srgbClr val="000000"/>
                </a:solidFill>
              </a:rPr>
              <a:t>高周波揺動</a:t>
            </a:r>
            <a:endParaRPr lang="ko-KR" altLang="en-US" sz="2100" b="1" dirty="0">
              <a:solidFill>
                <a:srgbClr val="000000"/>
              </a:solidFill>
            </a:endParaRPr>
          </a:p>
        </p:txBody>
      </p:sp>
      <p:sp>
        <p:nvSpPr>
          <p:cNvPr id="22" name="TextBox 654"/>
          <p:cNvSpPr txBox="1">
            <a:spLocks noChangeArrowheads="1"/>
          </p:cNvSpPr>
          <p:nvPr/>
        </p:nvSpPr>
        <p:spPr bwMode="auto">
          <a:xfrm>
            <a:off x="357568" y="4027135"/>
            <a:ext cx="516382" cy="164386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square" lIns="95674" tIns="47837" rIns="95674" bIns="47837">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ja-JP" altLang="en-US" sz="2100" b="1" dirty="0">
                <a:solidFill>
                  <a:srgbClr val="000000"/>
                </a:solidFill>
              </a:rPr>
              <a:t>低周波揺動</a:t>
            </a:r>
            <a:endParaRPr lang="ko-KR" altLang="en-US" sz="2100" b="1" dirty="0">
              <a:solidFill>
                <a:srgbClr val="000000"/>
              </a:solidFill>
            </a:endParaRPr>
          </a:p>
        </p:txBody>
      </p:sp>
      <p:sp>
        <p:nvSpPr>
          <p:cNvPr id="23" name="TextBox 654"/>
          <p:cNvSpPr txBox="1">
            <a:spLocks noChangeArrowheads="1"/>
          </p:cNvSpPr>
          <p:nvPr/>
        </p:nvSpPr>
        <p:spPr bwMode="auto">
          <a:xfrm>
            <a:off x="5631746" y="1114866"/>
            <a:ext cx="485604" cy="16758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square" lIns="95674" tIns="47837" rIns="95674" bIns="47837">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ja-JP" altLang="en-US" sz="1900" b="1" dirty="0"/>
              <a:t>垂直シア強度</a:t>
            </a:r>
            <a:endParaRPr lang="ko-KR" altLang="en-US" sz="1900" b="1" dirty="0"/>
          </a:p>
        </p:txBody>
      </p:sp>
      <p:sp>
        <p:nvSpPr>
          <p:cNvPr id="24" name="TextBox 654"/>
          <p:cNvSpPr txBox="1">
            <a:spLocks noChangeArrowheads="1"/>
          </p:cNvSpPr>
          <p:nvPr/>
        </p:nvSpPr>
        <p:spPr bwMode="auto">
          <a:xfrm>
            <a:off x="5631746" y="3842686"/>
            <a:ext cx="485604" cy="17563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square" lIns="95674" tIns="47837" rIns="95674" bIns="47837">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r>
              <a:rPr lang="ja-JP" altLang="en-US" sz="1900" b="1" dirty="0"/>
              <a:t>垂直電場強度</a:t>
            </a:r>
            <a:endParaRPr lang="ko-KR" altLang="en-US" sz="1900" b="1" dirty="0"/>
          </a:p>
        </p:txBody>
      </p:sp>
      <p:pic>
        <p:nvPicPr>
          <p:cNvPr id="16"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979" y="3438748"/>
            <a:ext cx="3278535" cy="280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679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6"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ChangeArrowheads="1"/>
          </p:cNvSpPr>
          <p:nvPr/>
        </p:nvSpPr>
        <p:spPr bwMode="auto">
          <a:xfrm>
            <a:off x="55699" y="2065901"/>
            <a:ext cx="9568258" cy="4829231"/>
          </a:xfrm>
          <a:prstGeom prst="rect">
            <a:avLst/>
          </a:prstGeom>
          <a:solidFill>
            <a:srgbClr val="FFFFB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5674" tIns="47837" rIns="95674" bIns="47837" anchor="ctr"/>
          <a:lstStyle/>
          <a:p>
            <a:endParaRPr lang="ko-KR" altLang="en-US">
              <a:solidFill>
                <a:srgbClr val="000000"/>
              </a:solidFill>
            </a:endParaRPr>
          </a:p>
        </p:txBody>
      </p:sp>
      <p:sp>
        <p:nvSpPr>
          <p:cNvPr id="22532" name="Text Box 12"/>
          <p:cNvSpPr txBox="1">
            <a:spLocks noChangeArrowheads="1"/>
          </p:cNvSpPr>
          <p:nvPr/>
        </p:nvSpPr>
        <p:spPr bwMode="auto">
          <a:xfrm>
            <a:off x="108397" y="886317"/>
            <a:ext cx="9496844" cy="1112271"/>
          </a:xfrm>
          <a:prstGeom prst="rect">
            <a:avLst/>
          </a:prstGeom>
          <a:noFill/>
          <a:ln w="9525">
            <a:noFill/>
            <a:miter lim="800000"/>
            <a:headEnd/>
            <a:tailEnd/>
          </a:ln>
          <a:effectLst/>
        </p:spPr>
        <p:txBody>
          <a:bodyPr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latinLnBrk="1" hangingPunct="1"/>
            <a:r>
              <a:rPr lang="ja-JP" altLang="en-US" sz="2200" dirty="0" smtClean="0">
                <a:solidFill>
                  <a:srgbClr val="000000"/>
                </a:solidFill>
                <a:latin typeface="ＭＳ Ｐゴシック" pitchFamily="34" charset="-128"/>
              </a:rPr>
              <a:t>アルゴンガス</a:t>
            </a:r>
            <a:r>
              <a:rPr lang="ja-JP" altLang="en-US" sz="2200" dirty="0">
                <a:solidFill>
                  <a:srgbClr val="000000"/>
                </a:solidFill>
                <a:latin typeface="ＭＳ Ｐゴシック" pitchFamily="34" charset="-128"/>
              </a:rPr>
              <a:t>を作動ガスとした</a:t>
            </a:r>
            <a:r>
              <a:rPr lang="en-US" altLang="ja-JP" sz="2200" dirty="0">
                <a:solidFill>
                  <a:srgbClr val="000000"/>
                </a:solidFill>
                <a:latin typeface="ＭＳ Ｐゴシック" pitchFamily="34" charset="-128"/>
              </a:rPr>
              <a:t>ECR</a:t>
            </a:r>
            <a:r>
              <a:rPr lang="ja-JP" altLang="en-US" sz="2200" dirty="0">
                <a:solidFill>
                  <a:srgbClr val="000000"/>
                </a:solidFill>
                <a:latin typeface="ＭＳ Ｐゴシック" pitchFamily="34" charset="-128"/>
              </a:rPr>
              <a:t>プラズマと，ホットプレートにおいて生成した熱電子</a:t>
            </a:r>
            <a:r>
              <a:rPr lang="ja-JP" altLang="en-US" sz="2200" dirty="0" smtClean="0">
                <a:solidFill>
                  <a:srgbClr val="000000"/>
                </a:solidFill>
                <a:latin typeface="ＭＳ Ｐゴシック" pitchFamily="34" charset="-128"/>
              </a:rPr>
              <a:t>を用いて</a:t>
            </a:r>
            <a:r>
              <a:rPr lang="en-US" altLang="ja-JP" sz="2200" dirty="0">
                <a:solidFill>
                  <a:srgbClr val="000000"/>
                </a:solidFill>
                <a:latin typeface="ＭＳ Ｐゴシック" pitchFamily="34" charset="-128"/>
              </a:rPr>
              <a:t>,</a:t>
            </a:r>
            <a:r>
              <a:rPr lang="ja-JP" altLang="en-US" sz="2200" dirty="0">
                <a:solidFill>
                  <a:srgbClr val="000000"/>
                </a:solidFill>
                <a:latin typeface="ＭＳ Ｐゴシック" pitchFamily="34" charset="-128"/>
              </a:rPr>
              <a:t>電子温度勾配</a:t>
            </a:r>
            <a:r>
              <a:rPr lang="en-US" altLang="ja-JP" sz="2200" dirty="0">
                <a:solidFill>
                  <a:srgbClr val="000000"/>
                </a:solidFill>
                <a:latin typeface="ＭＳ Ｐゴシック" pitchFamily="34" charset="-128"/>
              </a:rPr>
              <a:t>(ETG)</a:t>
            </a:r>
            <a:r>
              <a:rPr lang="ja-JP" altLang="en-US" sz="2200" dirty="0">
                <a:solidFill>
                  <a:srgbClr val="000000"/>
                </a:solidFill>
                <a:latin typeface="ＭＳ Ｐゴシック" pitchFamily="34" charset="-128"/>
              </a:rPr>
              <a:t>を形成し，励起された</a:t>
            </a:r>
            <a:r>
              <a:rPr lang="en-US" altLang="ja-JP" sz="2200" dirty="0">
                <a:solidFill>
                  <a:srgbClr val="000000"/>
                </a:solidFill>
                <a:latin typeface="ＭＳ Ｐゴシック" pitchFamily="34" charset="-128"/>
              </a:rPr>
              <a:t>ETG</a:t>
            </a:r>
            <a:r>
              <a:rPr lang="ja-JP" altLang="en-US" sz="2200" dirty="0">
                <a:solidFill>
                  <a:srgbClr val="000000"/>
                </a:solidFill>
                <a:latin typeface="ＭＳ Ｐゴシック" pitchFamily="34" charset="-128"/>
              </a:rPr>
              <a:t>モードの機構を調べた。</a:t>
            </a:r>
            <a:endParaRPr lang="ko-KR" altLang="en-US" sz="2200" dirty="0">
              <a:solidFill>
                <a:srgbClr val="000000"/>
              </a:solidFill>
              <a:latin typeface="ＭＳ Ｐゴシック" pitchFamily="34" charset="-128"/>
            </a:endParaRPr>
          </a:p>
        </p:txBody>
      </p:sp>
      <p:sp>
        <p:nvSpPr>
          <p:cNvPr id="22533" name="Text Box 13"/>
          <p:cNvSpPr txBox="1">
            <a:spLocks noChangeArrowheads="1"/>
          </p:cNvSpPr>
          <p:nvPr/>
        </p:nvSpPr>
        <p:spPr bwMode="auto">
          <a:xfrm>
            <a:off x="252413" y="2222525"/>
            <a:ext cx="9073008" cy="452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lvl1pPr marL="250825" indent="-250825"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marL="342900" indent="-342900" algn="just" eaLnBrk="1" hangingPunct="1">
              <a:buFont typeface="Arial" pitchFamily="34" charset="0"/>
              <a:buChar char="•"/>
            </a:pPr>
            <a:r>
              <a:rPr lang="en-US" altLang="ja-JP" sz="2400" dirty="0" smtClean="0">
                <a:solidFill>
                  <a:srgbClr val="000000"/>
                </a:solidFill>
                <a:latin typeface="ＭＳ Ｐゴシック" pitchFamily="34" charset="-128"/>
                <a:cs typeface="Times New Roman" pitchFamily="18" charset="0"/>
              </a:rPr>
              <a:t>ETG</a:t>
            </a:r>
            <a:r>
              <a:rPr lang="ja-JP" altLang="en-US" sz="2400" dirty="0" smtClean="0">
                <a:solidFill>
                  <a:srgbClr val="000000"/>
                </a:solidFill>
                <a:latin typeface="ＭＳ Ｐゴシック" pitchFamily="34" charset="-128"/>
                <a:cs typeface="Times New Roman" pitchFamily="18" charset="0"/>
              </a:rPr>
              <a:t>を形</a:t>
            </a:r>
            <a:r>
              <a:rPr lang="ja-JP" altLang="en-US" sz="2400" dirty="0">
                <a:solidFill>
                  <a:srgbClr val="000000"/>
                </a:solidFill>
                <a:latin typeface="ＭＳ Ｐゴシック" pitchFamily="34" charset="-128"/>
                <a:cs typeface="Times New Roman" pitchFamily="18" charset="0"/>
              </a:rPr>
              <a:t>成することによって</a:t>
            </a:r>
            <a:r>
              <a:rPr lang="ja-JP" altLang="en-US" sz="2400" dirty="0">
                <a:solidFill>
                  <a:srgbClr val="FF0000"/>
                </a:solidFill>
                <a:latin typeface="ＭＳ Ｐゴシック" pitchFamily="34" charset="-128"/>
                <a:cs typeface="Times New Roman" pitchFamily="18" charset="0"/>
              </a:rPr>
              <a:t>高周波揺動</a:t>
            </a:r>
            <a:r>
              <a:rPr lang="en-US" altLang="ja-JP" sz="2400" dirty="0">
                <a:solidFill>
                  <a:srgbClr val="FF0000"/>
                </a:solidFill>
                <a:latin typeface="ＭＳ Ｐゴシック" pitchFamily="34" charset="-128"/>
                <a:cs typeface="Times New Roman" pitchFamily="18" charset="0"/>
              </a:rPr>
              <a:t>(ETG</a:t>
            </a:r>
            <a:r>
              <a:rPr lang="ja-JP" altLang="en-US" sz="2400" dirty="0">
                <a:solidFill>
                  <a:srgbClr val="FF0000"/>
                </a:solidFill>
                <a:latin typeface="ＭＳ Ｐゴシック" pitchFamily="34" charset="-128"/>
                <a:cs typeface="Times New Roman" pitchFamily="18" charset="0"/>
              </a:rPr>
              <a:t>モード</a:t>
            </a:r>
            <a:r>
              <a:rPr lang="en-US" altLang="ja-JP" sz="2400" dirty="0">
                <a:solidFill>
                  <a:srgbClr val="FF0000"/>
                </a:solidFill>
                <a:latin typeface="ＭＳ Ｐゴシック" pitchFamily="34" charset="-128"/>
                <a:cs typeface="Times New Roman" pitchFamily="18" charset="0"/>
              </a:rPr>
              <a:t>)</a:t>
            </a:r>
            <a:r>
              <a:rPr lang="ja-JP" altLang="en-US" sz="2400" dirty="0" err="1">
                <a:solidFill>
                  <a:srgbClr val="FF0000"/>
                </a:solidFill>
                <a:latin typeface="ＭＳ Ｐゴシック" pitchFamily="34" charset="-128"/>
                <a:cs typeface="Times New Roman" pitchFamily="18" charset="0"/>
              </a:rPr>
              <a:t>が励</a:t>
            </a:r>
            <a:r>
              <a:rPr lang="ja-JP" altLang="en-US" sz="2400" dirty="0" smtClean="0">
                <a:solidFill>
                  <a:srgbClr val="FF0000"/>
                </a:solidFill>
                <a:latin typeface="ＭＳ Ｐゴシック" pitchFamily="34" charset="-128"/>
                <a:cs typeface="Times New Roman" pitchFamily="18" charset="0"/>
              </a:rPr>
              <a:t>起</a:t>
            </a:r>
            <a:r>
              <a:rPr lang="ja-JP" altLang="en-US" sz="2400" dirty="0" smtClean="0">
                <a:solidFill>
                  <a:srgbClr val="000000"/>
                </a:solidFill>
                <a:latin typeface="ＭＳ Ｐゴシック" pitchFamily="34" charset="-128"/>
                <a:cs typeface="Times New Roman" pitchFamily="18" charset="0"/>
              </a:rPr>
              <a:t>される</a:t>
            </a:r>
            <a:r>
              <a:rPr lang="ja-JP" altLang="en-US" sz="2400" dirty="0">
                <a:solidFill>
                  <a:srgbClr val="000000"/>
                </a:solidFill>
                <a:latin typeface="ＭＳ Ｐゴシック" pitchFamily="34" charset="-128"/>
                <a:cs typeface="Times New Roman" pitchFamily="18" charset="0"/>
              </a:rPr>
              <a:t>こ</a:t>
            </a:r>
            <a:r>
              <a:rPr lang="ja-JP" altLang="en-US" sz="2400" dirty="0" smtClean="0">
                <a:solidFill>
                  <a:srgbClr val="000000"/>
                </a:solidFill>
                <a:latin typeface="ＭＳ Ｐゴシック" pitchFamily="34" charset="-128"/>
                <a:cs typeface="Times New Roman" pitchFamily="18" charset="0"/>
              </a:rPr>
              <a:t>とが</a:t>
            </a:r>
            <a:r>
              <a:rPr lang="ja-JP" altLang="en-US" sz="2400" dirty="0">
                <a:solidFill>
                  <a:srgbClr val="000000"/>
                </a:solidFill>
                <a:latin typeface="ＭＳ Ｐゴシック" pitchFamily="34" charset="-128"/>
                <a:cs typeface="Times New Roman" pitchFamily="18" charset="0"/>
              </a:rPr>
              <a:t>明らかになった</a:t>
            </a:r>
            <a:r>
              <a:rPr lang="ja-JP" altLang="en-US" sz="2400" dirty="0">
                <a:solidFill>
                  <a:srgbClr val="000000"/>
                </a:solidFill>
                <a:cs typeface="Times New Roman" pitchFamily="18" charset="0"/>
              </a:rPr>
              <a:t>．</a:t>
            </a:r>
            <a:endParaRPr lang="en-US" altLang="ja-JP" sz="2400" dirty="0">
              <a:solidFill>
                <a:srgbClr val="000000"/>
              </a:solidFill>
              <a:latin typeface="ＭＳ Ｐゴシック" pitchFamily="34" charset="-128"/>
              <a:cs typeface="Times New Roman" pitchFamily="18" charset="0"/>
            </a:endParaRPr>
          </a:p>
          <a:p>
            <a:pPr marL="342900" indent="-342900" algn="just" eaLnBrk="1" hangingPunct="1">
              <a:buFont typeface="Arial" pitchFamily="34" charset="0"/>
              <a:buChar char="•"/>
            </a:pPr>
            <a:endParaRPr lang="en-US" altLang="ja-JP" sz="2400" dirty="0">
              <a:solidFill>
                <a:srgbClr val="000000"/>
              </a:solidFill>
              <a:latin typeface="ＭＳ Ｐゴシック" pitchFamily="34" charset="-128"/>
              <a:cs typeface="Times New Roman" pitchFamily="18" charset="0"/>
            </a:endParaRPr>
          </a:p>
          <a:p>
            <a:pPr marL="342900" indent="-342900" algn="just" eaLnBrk="1" hangingPunct="1">
              <a:buFont typeface="Arial" pitchFamily="34" charset="0"/>
              <a:buChar char="•"/>
            </a:pPr>
            <a:r>
              <a:rPr lang="ja-JP" altLang="en-US" sz="2400" dirty="0" smtClean="0">
                <a:cs typeface="Times New Roman" pitchFamily="18" charset="0"/>
              </a:rPr>
              <a:t>バイスペクトル</a:t>
            </a:r>
            <a:r>
              <a:rPr lang="ja-JP" altLang="en-US" sz="2400" dirty="0">
                <a:cs typeface="Times New Roman" pitchFamily="18" charset="0"/>
              </a:rPr>
              <a:t>解析を</a:t>
            </a:r>
            <a:r>
              <a:rPr lang="ja-JP" altLang="en-US" sz="2400" dirty="0" smtClean="0">
                <a:cs typeface="Times New Roman" pitchFamily="18" charset="0"/>
              </a:rPr>
              <a:t>用いることで，</a:t>
            </a:r>
            <a:r>
              <a:rPr lang="ja-JP" altLang="en-US" sz="2400" dirty="0">
                <a:solidFill>
                  <a:srgbClr val="FF0000"/>
                </a:solidFill>
                <a:latin typeface="ＭＳ Ｐゴシック" pitchFamily="34" charset="-128"/>
                <a:cs typeface="Times New Roman" pitchFamily="18" charset="0"/>
              </a:rPr>
              <a:t>低周波揺動</a:t>
            </a:r>
            <a:r>
              <a:rPr lang="en-US" altLang="ja-JP" sz="2400" dirty="0">
                <a:solidFill>
                  <a:srgbClr val="FF0000"/>
                </a:solidFill>
                <a:latin typeface="ＭＳ Ｐゴシック" pitchFamily="34" charset="-128"/>
                <a:cs typeface="Times New Roman" pitchFamily="18" charset="0"/>
              </a:rPr>
              <a:t>(</a:t>
            </a:r>
            <a:r>
              <a:rPr lang="ja-JP" altLang="en-US" sz="2400" dirty="0">
                <a:solidFill>
                  <a:srgbClr val="FF0000"/>
                </a:solidFill>
                <a:latin typeface="ＭＳ Ｐゴシック" pitchFamily="34" charset="-128"/>
                <a:cs typeface="Times New Roman" pitchFamily="18" charset="0"/>
              </a:rPr>
              <a:t>ドリフト波モード</a:t>
            </a:r>
            <a:r>
              <a:rPr lang="en-US" altLang="ja-JP" sz="2400" dirty="0">
                <a:solidFill>
                  <a:srgbClr val="FF0000"/>
                </a:solidFill>
                <a:latin typeface="ＭＳ Ｐゴシック" pitchFamily="34" charset="-128"/>
                <a:cs typeface="Times New Roman" pitchFamily="18" charset="0"/>
              </a:rPr>
              <a:t>)</a:t>
            </a:r>
            <a:r>
              <a:rPr lang="ja-JP" altLang="en-US" sz="2400" dirty="0">
                <a:solidFill>
                  <a:srgbClr val="FF0000"/>
                </a:solidFill>
                <a:latin typeface="ＭＳ Ｐゴシック" pitchFamily="34" charset="-128"/>
                <a:cs typeface="Times New Roman" pitchFamily="18" charset="0"/>
              </a:rPr>
              <a:t> </a:t>
            </a:r>
            <a:r>
              <a:rPr lang="ja-JP" altLang="en-US" sz="2400" dirty="0" smtClean="0">
                <a:solidFill>
                  <a:srgbClr val="FF0000"/>
                </a:solidFill>
                <a:latin typeface="ＭＳ Ｐゴシック" pitchFamily="34" charset="-128"/>
                <a:cs typeface="Times New Roman" pitchFamily="18" charset="0"/>
              </a:rPr>
              <a:t>が</a:t>
            </a:r>
            <a:r>
              <a:rPr lang="en-US" altLang="ja-JP" sz="2400" dirty="0" smtClean="0">
                <a:solidFill>
                  <a:srgbClr val="FF0000"/>
                </a:solidFill>
                <a:latin typeface="ＭＳ Ｐゴシック" pitchFamily="34" charset="-128"/>
                <a:cs typeface="Times New Roman" pitchFamily="18" charset="0"/>
              </a:rPr>
              <a:t>ETG</a:t>
            </a:r>
            <a:r>
              <a:rPr lang="ja-JP" altLang="en-US" sz="2400" dirty="0">
                <a:solidFill>
                  <a:srgbClr val="FF0000"/>
                </a:solidFill>
                <a:latin typeface="ＭＳ Ｐゴシック" pitchFamily="34" charset="-128"/>
                <a:cs typeface="Times New Roman" pitchFamily="18" charset="0"/>
              </a:rPr>
              <a:t>モードとの非線形結合で助長</a:t>
            </a:r>
            <a:r>
              <a:rPr lang="ja-JP" altLang="en-US" sz="2400" dirty="0" smtClean="0">
                <a:solidFill>
                  <a:srgbClr val="000000"/>
                </a:solidFill>
                <a:latin typeface="ＭＳ Ｐゴシック" pitchFamily="34" charset="-128"/>
                <a:cs typeface="Times New Roman" pitchFamily="18" charset="0"/>
              </a:rPr>
              <a:t>されることが分かった．さらに，</a:t>
            </a:r>
            <a:r>
              <a:rPr lang="en-US" altLang="ja-JP" sz="2400" dirty="0" smtClean="0">
                <a:solidFill>
                  <a:srgbClr val="000000"/>
                </a:solidFill>
                <a:latin typeface="ＭＳ Ｐゴシック" pitchFamily="34" charset="-128"/>
                <a:cs typeface="Times New Roman" pitchFamily="18" charset="0"/>
              </a:rPr>
              <a:t>ETG</a:t>
            </a:r>
            <a:r>
              <a:rPr lang="ja-JP" altLang="en-US" sz="2400" dirty="0" smtClean="0">
                <a:solidFill>
                  <a:srgbClr val="000000"/>
                </a:solidFill>
                <a:latin typeface="ＭＳ Ｐゴシック" pitchFamily="34" charset="-128"/>
                <a:cs typeface="Times New Roman" pitchFamily="18" charset="0"/>
              </a:rPr>
              <a:t>強度を詳細に変化させて調べることで，</a:t>
            </a:r>
            <a:r>
              <a:rPr lang="en-US" altLang="ja-JP" sz="2400" dirty="0" smtClean="0">
                <a:solidFill>
                  <a:srgbClr val="FF0000"/>
                </a:solidFill>
                <a:latin typeface="ＭＳ Ｐゴシック" pitchFamily="34" charset="-128"/>
                <a:cs typeface="Times New Roman" pitchFamily="18" charset="0"/>
              </a:rPr>
              <a:t>ETG</a:t>
            </a:r>
            <a:r>
              <a:rPr lang="ja-JP" altLang="en-US" sz="2400" dirty="0" smtClean="0">
                <a:solidFill>
                  <a:srgbClr val="FF0000"/>
                </a:solidFill>
                <a:latin typeface="ＭＳ Ｐゴシック" pitchFamily="34" charset="-128"/>
                <a:cs typeface="Times New Roman" pitchFamily="18" charset="0"/>
              </a:rPr>
              <a:t>モードから</a:t>
            </a:r>
            <a:r>
              <a:rPr lang="ja-JP" altLang="en-US" sz="2400" dirty="0">
                <a:solidFill>
                  <a:srgbClr val="FF0000"/>
                </a:solidFill>
                <a:latin typeface="ＭＳ Ｐゴシック" pitchFamily="34" charset="-128"/>
                <a:cs typeface="Times New Roman" pitchFamily="18" charset="0"/>
              </a:rPr>
              <a:t>ドリフト波モードへ</a:t>
            </a:r>
            <a:r>
              <a:rPr lang="ja-JP" altLang="en-US" sz="2400" dirty="0" smtClean="0">
                <a:solidFill>
                  <a:srgbClr val="FF0000"/>
                </a:solidFill>
                <a:latin typeface="ＭＳ Ｐゴシック" pitchFamily="34" charset="-128"/>
                <a:cs typeface="Times New Roman" pitchFamily="18" charset="0"/>
              </a:rPr>
              <a:t>のエネルギー移送</a:t>
            </a:r>
            <a:r>
              <a:rPr lang="ja-JP" altLang="en-US" sz="2400" dirty="0" smtClean="0">
                <a:solidFill>
                  <a:srgbClr val="000000"/>
                </a:solidFill>
                <a:latin typeface="ＭＳ Ｐゴシック" pitchFamily="34" charset="-128"/>
                <a:cs typeface="Times New Roman" pitchFamily="18" charset="0"/>
              </a:rPr>
              <a:t>の可能性を示した．</a:t>
            </a:r>
            <a:endParaRPr lang="en-US" altLang="ja-JP" sz="2400" dirty="0" smtClean="0">
              <a:solidFill>
                <a:srgbClr val="000000"/>
              </a:solidFill>
              <a:latin typeface="ＭＳ Ｐゴシック" pitchFamily="34" charset="-128"/>
              <a:cs typeface="Times New Roman" pitchFamily="18" charset="0"/>
            </a:endParaRPr>
          </a:p>
          <a:p>
            <a:pPr marL="342900" indent="-342900" algn="just" eaLnBrk="1" hangingPunct="1">
              <a:buFont typeface="Arial" pitchFamily="34" charset="0"/>
              <a:buChar char="•"/>
            </a:pPr>
            <a:endParaRPr lang="en-US" altLang="ja-JP" sz="2400" dirty="0" smtClean="0">
              <a:solidFill>
                <a:srgbClr val="000000"/>
              </a:solidFill>
              <a:latin typeface="ＭＳ Ｐゴシック" pitchFamily="34" charset="-128"/>
              <a:cs typeface="Times New Roman" pitchFamily="18" charset="0"/>
            </a:endParaRPr>
          </a:p>
          <a:p>
            <a:pPr marL="342900" indent="-342900" algn="just" eaLnBrk="1" hangingPunct="1">
              <a:buFont typeface="Arial" pitchFamily="34" charset="0"/>
              <a:buChar char="•"/>
            </a:pPr>
            <a:r>
              <a:rPr lang="ja-JP" altLang="en-US" sz="2400" dirty="0">
                <a:solidFill>
                  <a:srgbClr val="000000"/>
                </a:solidFill>
                <a:latin typeface="ＭＳ Ｐゴシック" pitchFamily="34" charset="-128"/>
                <a:cs typeface="Times New Roman" pitchFamily="18" charset="0"/>
              </a:rPr>
              <a:t>磁力</a:t>
            </a:r>
            <a:r>
              <a:rPr lang="ja-JP" altLang="en-US" sz="2400" dirty="0" smtClean="0">
                <a:solidFill>
                  <a:srgbClr val="000000"/>
                </a:solidFill>
                <a:latin typeface="ＭＳ Ｐゴシック" pitchFamily="34" charset="-128"/>
                <a:cs typeface="Times New Roman" pitchFamily="18" charset="0"/>
              </a:rPr>
              <a:t>線垂直方向の</a:t>
            </a:r>
            <a:r>
              <a:rPr lang="en-US" altLang="ja-JP" sz="2400" dirty="0" smtClean="0">
                <a:solidFill>
                  <a:srgbClr val="000000"/>
                </a:solidFill>
                <a:latin typeface="ＭＳ Ｐゴシック" pitchFamily="34" charset="-128"/>
                <a:cs typeface="Times New Roman" pitchFamily="18" charset="0"/>
              </a:rPr>
              <a:t>E×B</a:t>
            </a:r>
            <a:r>
              <a:rPr lang="ja-JP" altLang="en-US" sz="2400" dirty="0" smtClean="0">
                <a:solidFill>
                  <a:srgbClr val="000000"/>
                </a:solidFill>
                <a:latin typeface="ＭＳ Ｐゴシック" pitchFamily="34" charset="-128"/>
                <a:cs typeface="Times New Roman" pitchFamily="18" charset="0"/>
              </a:rPr>
              <a:t>シアによって，</a:t>
            </a:r>
            <a:r>
              <a:rPr lang="en-US" altLang="ja-JP" sz="2400" dirty="0" smtClean="0">
                <a:solidFill>
                  <a:srgbClr val="FF0000"/>
                </a:solidFill>
                <a:latin typeface="ＭＳ Ｐゴシック" pitchFamily="34" charset="-128"/>
                <a:cs typeface="Times New Roman" pitchFamily="18" charset="0"/>
              </a:rPr>
              <a:t>ETG</a:t>
            </a:r>
            <a:r>
              <a:rPr lang="ja-JP" altLang="en-US" sz="2400" dirty="0" smtClean="0">
                <a:solidFill>
                  <a:srgbClr val="FF0000"/>
                </a:solidFill>
                <a:latin typeface="ＭＳ Ｐゴシック" pitchFamily="34" charset="-128"/>
                <a:cs typeface="Times New Roman" pitchFamily="18" charset="0"/>
              </a:rPr>
              <a:t>モードおよびドリフト波モードが抑制</a:t>
            </a:r>
            <a:r>
              <a:rPr lang="ja-JP" altLang="en-US" sz="2400" dirty="0" smtClean="0">
                <a:solidFill>
                  <a:srgbClr val="000000"/>
                </a:solidFill>
                <a:latin typeface="ＭＳ Ｐゴシック" pitchFamily="34" charset="-128"/>
                <a:cs typeface="Times New Roman" pitchFamily="18" charset="0"/>
              </a:rPr>
              <a:t>されることが明らかになった．</a:t>
            </a:r>
            <a:r>
              <a:rPr lang="ja-JP" altLang="en-US" sz="2400" dirty="0">
                <a:solidFill>
                  <a:srgbClr val="000000"/>
                </a:solidFill>
                <a:latin typeface="ＭＳ Ｐゴシック" pitchFamily="34" charset="-128"/>
                <a:cs typeface="Times New Roman" pitchFamily="18" charset="0"/>
              </a:rPr>
              <a:t>さらに</a:t>
            </a:r>
            <a:r>
              <a:rPr lang="ja-JP" altLang="en-US" sz="2400" dirty="0" smtClean="0">
                <a:solidFill>
                  <a:srgbClr val="000000"/>
                </a:solidFill>
                <a:latin typeface="ＭＳ Ｐゴシック" pitchFamily="34" charset="-128"/>
                <a:cs typeface="Times New Roman" pitchFamily="18" charset="0"/>
              </a:rPr>
              <a:t>，</a:t>
            </a:r>
            <a:r>
              <a:rPr lang="en-US" altLang="ja-JP" sz="2400" dirty="0" smtClean="0">
                <a:solidFill>
                  <a:srgbClr val="000000"/>
                </a:solidFill>
                <a:latin typeface="ＭＳ Ｐゴシック" pitchFamily="34" charset="-128"/>
                <a:cs typeface="Times New Roman" pitchFamily="18" charset="0"/>
              </a:rPr>
              <a:t>E×B</a:t>
            </a:r>
            <a:r>
              <a:rPr lang="ja-JP" altLang="en-US" sz="2400" dirty="0" smtClean="0">
                <a:solidFill>
                  <a:srgbClr val="000000"/>
                </a:solidFill>
                <a:latin typeface="ＭＳ Ｐゴシック" pitchFamily="34" charset="-128"/>
                <a:cs typeface="Times New Roman" pitchFamily="18" charset="0"/>
              </a:rPr>
              <a:t>シア強度によってバイコヒーレンスが異なり，モード間の非線形結合度の変化によって抑制の振る舞いが変化することが分かった．</a:t>
            </a:r>
            <a:endParaRPr lang="en-US" altLang="ja-JP" sz="2400" dirty="0" smtClean="0">
              <a:solidFill>
                <a:srgbClr val="000000"/>
              </a:solidFill>
              <a:latin typeface="ＭＳ Ｐゴシック" pitchFamily="34" charset="-128"/>
              <a:cs typeface="Times New Roman" pitchFamily="18" charset="0"/>
            </a:endParaRPr>
          </a:p>
        </p:txBody>
      </p:sp>
      <p:sp>
        <p:nvSpPr>
          <p:cNvPr id="22534" name="슬라이드 번호 개체 틀 5"/>
          <p:cNvSpPr>
            <a:spLocks noGrp="1"/>
          </p:cNvSpPr>
          <p:nvPr>
            <p:ph type="sldNum" sz="quarter" idx="4294967295"/>
          </p:nvPr>
        </p:nvSpPr>
        <p:spPr>
          <a:xfrm>
            <a:off x="9223943" y="266558"/>
            <a:ext cx="538414" cy="347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EDE196C7-5D37-4D50-97F9-8279F423B947}" type="slidenum">
              <a:rPr lang="en-US" altLang="ja-JP" sz="2100">
                <a:solidFill>
                  <a:srgbClr val="000000"/>
                </a:solidFill>
              </a:rPr>
              <a:pPr eaLnBrk="1" hangingPunct="1"/>
              <a:t>19</a:t>
            </a:fld>
            <a:endParaRPr lang="en-US" altLang="ja-JP" sz="2100">
              <a:solidFill>
                <a:srgbClr val="000000"/>
              </a:solidFill>
            </a:endParaRPr>
          </a:p>
        </p:txBody>
      </p:sp>
      <p:sp>
        <p:nvSpPr>
          <p:cNvPr id="8"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まとめ</a:t>
            </a:r>
            <a:endParaRPr lang="en-US" altLang="ja-JP" dirty="0">
              <a:solidFill>
                <a:srgbClr val="00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8926932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第１回若手科学者によるプラズマ研究会　</a:t>
            </a:r>
            <a:endParaRPr lang="en-US" altLang="ja-JP" dirty="0">
              <a:solidFill>
                <a:srgbClr val="000000"/>
              </a:solidFill>
              <a:latin typeface="HG丸ｺﾞｼｯｸM-PRO" pitchFamily="50" charset="-128"/>
              <a:ea typeface="HG丸ｺﾞｼｯｸM-PRO" pitchFamily="50" charset="-128"/>
            </a:endParaRPr>
          </a:p>
        </p:txBody>
      </p:sp>
      <p:sp>
        <p:nvSpPr>
          <p:cNvPr id="3" name="スライド番号プレースホルダー 2"/>
          <p:cNvSpPr>
            <a:spLocks noGrp="1"/>
          </p:cNvSpPr>
          <p:nvPr>
            <p:ph type="sldNum" sz="quarter" idx="10"/>
          </p:nvPr>
        </p:nvSpPr>
        <p:spPr/>
        <p:txBody>
          <a:bodyPr/>
          <a:lstStyle/>
          <a:p>
            <a:pPr>
              <a:defRPr/>
            </a:pPr>
            <a:fld id="{EEF0D5D3-499C-4A3F-AA4C-82AD1357B0D3}" type="slidenum">
              <a:rPr lang="en-US" altLang="ja-JP" smtClean="0">
                <a:solidFill>
                  <a:srgbClr val="000000"/>
                </a:solidFill>
              </a:rPr>
              <a:pPr>
                <a:defRPr/>
              </a:pPr>
              <a:t>2</a:t>
            </a:fld>
            <a:endParaRPr lang="en-US" altLang="ja-JP">
              <a:solidFill>
                <a:srgbClr val="000000"/>
              </a:solidFill>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t="12882" b="12055"/>
          <a:stretch/>
        </p:blipFill>
        <p:spPr>
          <a:xfrm>
            <a:off x="-1" y="809165"/>
            <a:ext cx="5364981" cy="6212348"/>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40170" t="12643" r="26031" b="81709"/>
          <a:stretch/>
        </p:blipFill>
        <p:spPr>
          <a:xfrm>
            <a:off x="4572893" y="1134492"/>
            <a:ext cx="4325780" cy="1115235"/>
          </a:xfrm>
          <a:prstGeom prst="rect">
            <a:avLst/>
          </a:prstGeom>
          <a:ln w="19050">
            <a:solidFill>
              <a:srgbClr val="FF0000"/>
            </a:solidFill>
          </a:ln>
        </p:spPr>
      </p:pic>
      <p:grpSp>
        <p:nvGrpSpPr>
          <p:cNvPr id="8" name="グループ化 7"/>
          <p:cNvGrpSpPr/>
          <p:nvPr/>
        </p:nvGrpSpPr>
        <p:grpSpPr>
          <a:xfrm>
            <a:off x="2102319" y="714855"/>
            <a:ext cx="2470574" cy="613359"/>
            <a:chOff x="2102319" y="714855"/>
            <a:chExt cx="2470574" cy="613359"/>
          </a:xfrm>
        </p:grpSpPr>
        <p:sp>
          <p:nvSpPr>
            <p:cNvPr id="7" name="円/楕円 6"/>
            <p:cNvSpPr/>
            <p:nvPr/>
          </p:nvSpPr>
          <p:spPr bwMode="auto">
            <a:xfrm>
              <a:off x="2102319" y="714855"/>
              <a:ext cx="1944216" cy="61335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endParaRPr>
            </a:p>
          </p:txBody>
        </p:sp>
        <p:cxnSp>
          <p:nvCxnSpPr>
            <p:cNvPr id="9" name="直線矢印コネクタ 8"/>
            <p:cNvCxnSpPr>
              <a:stCxn id="7" idx="6"/>
            </p:cNvCxnSpPr>
            <p:nvPr/>
          </p:nvCxnSpPr>
          <p:spPr bwMode="auto">
            <a:xfrm>
              <a:off x="4046535" y="1021535"/>
              <a:ext cx="526358" cy="306679"/>
            </a:xfrm>
            <a:prstGeom prst="straightConnector1">
              <a:avLst/>
            </a:prstGeom>
            <a:noFill/>
            <a:ln w="9525" cap="flat" cmpd="sng" algn="ctr">
              <a:solidFill>
                <a:schemeClr val="tx1"/>
              </a:solidFill>
              <a:prstDash val="solid"/>
              <a:round/>
              <a:headEnd type="none" w="med" len="med"/>
              <a:tailEnd type="arrow"/>
            </a:ln>
            <a:effectLst/>
          </p:spPr>
        </p:cxnSp>
      </p:grpSp>
      <p:grpSp>
        <p:nvGrpSpPr>
          <p:cNvPr id="11" name="グループ化 10"/>
          <p:cNvGrpSpPr/>
          <p:nvPr/>
        </p:nvGrpSpPr>
        <p:grpSpPr>
          <a:xfrm>
            <a:off x="756469" y="5166940"/>
            <a:ext cx="3672408" cy="1656184"/>
            <a:chOff x="756469" y="5166940"/>
            <a:chExt cx="3672408" cy="1656184"/>
          </a:xfrm>
        </p:grpSpPr>
        <p:sp>
          <p:nvSpPr>
            <p:cNvPr id="10" name="円/楕円 9"/>
            <p:cNvSpPr/>
            <p:nvPr/>
          </p:nvSpPr>
          <p:spPr bwMode="auto">
            <a:xfrm>
              <a:off x="756469" y="5815012"/>
              <a:ext cx="3672408" cy="10081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pitchFamily="34" charset="0"/>
                <a:ea typeface="ＭＳ ゴシック" pitchFamily="49" charset="-128"/>
              </a:endParaRPr>
            </a:p>
          </p:txBody>
        </p:sp>
        <p:cxnSp>
          <p:nvCxnSpPr>
            <p:cNvPr id="12" name="直線矢印コネクタ 11"/>
            <p:cNvCxnSpPr>
              <a:stCxn id="10" idx="0"/>
            </p:cNvCxnSpPr>
            <p:nvPr/>
          </p:nvCxnSpPr>
          <p:spPr bwMode="auto">
            <a:xfrm flipV="1">
              <a:off x="2592673" y="5166940"/>
              <a:ext cx="1301535" cy="648072"/>
            </a:xfrm>
            <a:prstGeom prst="straightConnector1">
              <a:avLst/>
            </a:prstGeom>
            <a:noFill/>
            <a:ln w="9525" cap="flat" cmpd="sng" algn="ctr">
              <a:solidFill>
                <a:schemeClr val="tx1"/>
              </a:solidFill>
              <a:prstDash val="solid"/>
              <a:round/>
              <a:headEnd type="none" w="med" len="med"/>
              <a:tailEnd type="arrow"/>
            </a:ln>
            <a:effectLst/>
          </p:spPr>
        </p:cxnSp>
      </p:gr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23332" t="68709" r="27152" b="12055"/>
          <a:stretch/>
        </p:blipFill>
        <p:spPr>
          <a:xfrm>
            <a:off x="3894208" y="3366740"/>
            <a:ext cx="5647242" cy="3384376"/>
          </a:xfrm>
          <a:prstGeom prst="rect">
            <a:avLst/>
          </a:prstGeom>
          <a:ln w="19050">
            <a:solidFill>
              <a:srgbClr val="FF0000"/>
            </a:solidFill>
          </a:ln>
        </p:spPr>
      </p:pic>
      <p:cxnSp>
        <p:nvCxnSpPr>
          <p:cNvPr id="14" name="直線コネクタ 13"/>
          <p:cNvCxnSpPr/>
          <p:nvPr/>
        </p:nvCxnSpPr>
        <p:spPr bwMode="auto">
          <a:xfrm>
            <a:off x="4151996" y="4624329"/>
            <a:ext cx="5256584" cy="0"/>
          </a:xfrm>
          <a:prstGeom prst="line">
            <a:avLst/>
          </a:prstGeom>
          <a:noFill/>
          <a:ln w="28575" cap="flat" cmpd="sng" algn="ctr">
            <a:solidFill>
              <a:schemeClr val="accent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1908303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Text Box 5"/>
          <p:cNvSpPr txBox="1">
            <a:spLocks noChangeArrowheads="1"/>
          </p:cNvSpPr>
          <p:nvPr/>
        </p:nvSpPr>
        <p:spPr bwMode="auto">
          <a:xfrm>
            <a:off x="722413" y="126380"/>
            <a:ext cx="8242968" cy="46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654" tIns="47828" rIns="95654" bIns="47828">
            <a:spAutoFit/>
          </a:bodyPr>
          <a:lstStyle/>
          <a:p>
            <a:pPr>
              <a:spcBef>
                <a:spcPct val="50000"/>
              </a:spcBef>
            </a:pPr>
            <a:r>
              <a:rPr lang="ja-JP" altLang="en-US" dirty="0">
                <a:latin typeface="HG丸ｺﾞｼｯｸM-PRO" pitchFamily="50" charset="-128"/>
                <a:ea typeface="HG丸ｺﾞｼｯｸM-PRO" pitchFamily="50" charset="-128"/>
              </a:rPr>
              <a:t>プラズマ構造制御の</a:t>
            </a:r>
            <a:r>
              <a:rPr lang="ja-JP" altLang="en-US" dirty="0" smtClean="0">
                <a:latin typeface="HG丸ｺﾞｼｯｸM-PRO" pitchFamily="50" charset="-128"/>
                <a:ea typeface="HG丸ｺﾞｼｯｸM-PRO" pitchFamily="50" charset="-128"/>
              </a:rPr>
              <a:t>基礎実験</a:t>
            </a:r>
            <a:endParaRPr lang="ja-JP" altLang="en-US" dirty="0">
              <a:latin typeface="HG丸ｺﾞｼｯｸM-PRO" pitchFamily="50" charset="-128"/>
              <a:ea typeface="HG丸ｺﾞｼｯｸM-PRO" pitchFamily="50" charset="-128"/>
            </a:endParaRPr>
          </a:p>
        </p:txBody>
      </p:sp>
      <p:pic>
        <p:nvPicPr>
          <p:cNvPr id="122895" name="Picture 15" descr="Fig1"/>
          <p:cNvPicPr>
            <a:picLocks noChangeAspect="1" noChangeArrowheads="1"/>
          </p:cNvPicPr>
          <p:nvPr/>
        </p:nvPicPr>
        <p:blipFill>
          <a:blip r:embed="rId3" cstate="print">
            <a:extLst>
              <a:ext uri="{28A0092B-C50C-407E-A947-70E740481C1C}">
                <a14:useLocalDpi xmlns:a14="http://schemas.microsoft.com/office/drawing/2010/main" val="0"/>
              </a:ext>
            </a:extLst>
          </a:blip>
          <a:srcRect t="4060" b="24156"/>
          <a:stretch>
            <a:fillRect/>
          </a:stretch>
        </p:blipFill>
        <p:spPr bwMode="auto">
          <a:xfrm>
            <a:off x="243765" y="1367151"/>
            <a:ext cx="4460875" cy="3917316"/>
          </a:xfrm>
          <a:prstGeom prst="rect">
            <a:avLst/>
          </a:prstGeom>
          <a:noFill/>
          <a:extLst>
            <a:ext uri="{909E8E84-426E-40DD-AFC4-6F175D3DCCD1}">
              <a14:hiddenFill xmlns:a14="http://schemas.microsoft.com/office/drawing/2010/main">
                <a:solidFill>
                  <a:srgbClr val="FFFFFF"/>
                </a:solidFill>
              </a14:hiddenFill>
            </a:ext>
          </a:extLst>
        </p:spPr>
      </p:pic>
      <p:sp>
        <p:nvSpPr>
          <p:cNvPr id="122896" name="AutoShape 16"/>
          <p:cNvSpPr>
            <a:spLocks noChangeArrowheads="1"/>
          </p:cNvSpPr>
          <p:nvPr/>
        </p:nvSpPr>
        <p:spPr bwMode="auto">
          <a:xfrm>
            <a:off x="5023799" y="908611"/>
            <a:ext cx="4445638" cy="369897"/>
          </a:xfrm>
          <a:prstGeom prst="roundRect">
            <a:avLst>
              <a:gd name="adj" fmla="val 16667"/>
            </a:avLst>
          </a:prstGeom>
          <a:solidFill>
            <a:srgbClr val="FFFF99"/>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654" tIns="47828" rIns="95654" bIns="47828" anchor="ctr"/>
          <a:lstStyle/>
          <a:p>
            <a:pPr algn="ctr"/>
            <a:r>
              <a:rPr lang="ja-JP" altLang="en-US" sz="2000" dirty="0" smtClean="0"/>
              <a:t>イオンフロー速度シア駆動不安定性</a:t>
            </a:r>
            <a:endParaRPr lang="ja-JP" altLang="en-US" sz="2000" dirty="0"/>
          </a:p>
        </p:txBody>
      </p:sp>
      <p:sp>
        <p:nvSpPr>
          <p:cNvPr id="122906" name="Text Box 26"/>
          <p:cNvSpPr txBox="1">
            <a:spLocks noChangeArrowheads="1"/>
          </p:cNvSpPr>
          <p:nvPr/>
        </p:nvSpPr>
        <p:spPr bwMode="auto">
          <a:xfrm>
            <a:off x="3482873" y="3658231"/>
            <a:ext cx="971550" cy="32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654" tIns="47828" rIns="95654" bIns="47828">
            <a:spAutoFit/>
          </a:bodyPr>
          <a:lstStyle/>
          <a:p>
            <a:pPr>
              <a:spcBef>
                <a:spcPct val="50000"/>
              </a:spcBef>
            </a:pPr>
            <a:r>
              <a:rPr lang="ja-JP" altLang="en-US" sz="1500" dirty="0"/>
              <a:t>磁場分布</a:t>
            </a:r>
          </a:p>
        </p:txBody>
      </p:sp>
      <p:sp>
        <p:nvSpPr>
          <p:cNvPr id="122907" name="Text Box 27"/>
          <p:cNvSpPr txBox="1">
            <a:spLocks noChangeArrowheads="1"/>
          </p:cNvSpPr>
          <p:nvPr/>
        </p:nvSpPr>
        <p:spPr bwMode="auto">
          <a:xfrm>
            <a:off x="3506583" y="4616630"/>
            <a:ext cx="971550" cy="32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654" tIns="47828" rIns="95654" bIns="47828">
            <a:spAutoFit/>
          </a:bodyPr>
          <a:lstStyle/>
          <a:p>
            <a:pPr>
              <a:spcBef>
                <a:spcPct val="50000"/>
              </a:spcBef>
            </a:pPr>
            <a:r>
              <a:rPr lang="ja-JP" altLang="en-US" sz="1500" dirty="0"/>
              <a:t>電位分布</a:t>
            </a:r>
          </a:p>
        </p:txBody>
      </p:sp>
      <p:sp>
        <p:nvSpPr>
          <p:cNvPr id="122910" name="Rectangle 30"/>
          <p:cNvSpPr>
            <a:spLocks noChangeArrowheads="1"/>
          </p:cNvSpPr>
          <p:nvPr/>
        </p:nvSpPr>
        <p:spPr bwMode="auto">
          <a:xfrm>
            <a:off x="170738" y="3363292"/>
            <a:ext cx="360362" cy="29493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654" tIns="47828" rIns="95654" bIns="47828" anchor="ctr"/>
          <a:lstStyle/>
          <a:p>
            <a:endParaRPr lang="ja-JP" altLang="en-US"/>
          </a:p>
        </p:txBody>
      </p:sp>
      <p:sp>
        <p:nvSpPr>
          <p:cNvPr id="122911" name="Rectangle 31"/>
          <p:cNvSpPr>
            <a:spLocks noChangeArrowheads="1"/>
          </p:cNvSpPr>
          <p:nvPr/>
        </p:nvSpPr>
        <p:spPr bwMode="auto">
          <a:xfrm>
            <a:off x="170738" y="4249739"/>
            <a:ext cx="360362" cy="29493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654" tIns="47828" rIns="95654" bIns="47828" anchor="ctr"/>
          <a:lstStyle/>
          <a:p>
            <a:endParaRPr lang="ja-JP" altLang="en-US"/>
          </a:p>
        </p:txBody>
      </p:sp>
      <p:pic>
        <p:nvPicPr>
          <p:cNvPr id="122912" name="Picture 32" descr="電磁波装置"/>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025" y="1267751"/>
            <a:ext cx="4522788" cy="2154198"/>
          </a:xfrm>
          <a:prstGeom prst="rect">
            <a:avLst/>
          </a:prstGeom>
          <a:noFill/>
          <a:extLst>
            <a:ext uri="{909E8E84-426E-40DD-AFC4-6F175D3DCCD1}">
              <a14:hiddenFill xmlns:a14="http://schemas.microsoft.com/office/drawing/2010/main">
                <a:solidFill>
                  <a:srgbClr val="FFFFFF"/>
                </a:solidFill>
              </a14:hiddenFill>
            </a:ext>
          </a:extLst>
        </p:spPr>
      </p:pic>
      <p:sp>
        <p:nvSpPr>
          <p:cNvPr id="122897" name="AutoShape 17"/>
          <p:cNvSpPr>
            <a:spLocks noChangeArrowheads="1"/>
          </p:cNvSpPr>
          <p:nvPr/>
        </p:nvSpPr>
        <p:spPr bwMode="auto">
          <a:xfrm>
            <a:off x="180405" y="908611"/>
            <a:ext cx="4476600" cy="369897"/>
          </a:xfrm>
          <a:prstGeom prst="roundRect">
            <a:avLst>
              <a:gd name="adj" fmla="val 16667"/>
            </a:avLst>
          </a:prstGeom>
          <a:solidFill>
            <a:srgbClr val="FFFF99"/>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654" tIns="47828" rIns="95654" bIns="47828" anchor="ctr"/>
          <a:lstStyle/>
          <a:p>
            <a:pPr algn="ctr"/>
            <a:r>
              <a:rPr lang="ja-JP" altLang="en-US" sz="2000" dirty="0"/>
              <a:t>電磁波伝搬特性と電位構造形成解明</a:t>
            </a:r>
          </a:p>
        </p:txBody>
      </p:sp>
      <p:sp>
        <p:nvSpPr>
          <p:cNvPr id="2" name="角丸四角形 1"/>
          <p:cNvSpPr/>
          <p:nvPr/>
        </p:nvSpPr>
        <p:spPr bwMode="auto">
          <a:xfrm>
            <a:off x="1389439" y="6085875"/>
            <a:ext cx="7071886" cy="737249"/>
          </a:xfrm>
          <a:prstGeom prst="roundRect">
            <a:avLst/>
          </a:prstGeom>
          <a:solidFill>
            <a:srgbClr val="FFFF8F"/>
          </a:solidFill>
          <a:ln w="9525" cap="flat" cmpd="sng" algn="ctr">
            <a:solidFill>
              <a:schemeClr val="tx1"/>
            </a:solidFill>
            <a:prstDash val="solid"/>
            <a:round/>
            <a:headEnd type="none" w="med" len="med"/>
            <a:tailEnd type="none" w="med" len="med"/>
          </a:ln>
          <a:effectLst/>
        </p:spPr>
        <p:txBody>
          <a:bodyPr vert="horz" wrap="square" lIns="95654" tIns="47828" rIns="95654" bIns="47828" numCol="1" rtlCol="0" anchor="t" anchorCtr="0" compatLnSpc="1">
            <a:prstTxWarp prst="textNoShape">
              <a:avLst/>
            </a:prstTxWarp>
          </a:bodyPr>
          <a:lstStyle/>
          <a:p>
            <a:pPr marL="358703" indent="-358703" defTabSz="954881">
              <a:buFont typeface="Arial" pitchFamily="34" charset="0"/>
              <a:buChar char="•"/>
            </a:pPr>
            <a:r>
              <a:rPr kumimoji="1" lang="ja-JP" altLang="en-US" sz="2000" b="0" i="0" u="none" strike="noStrike" cap="none" normalizeH="0" baseline="0" dirty="0" smtClean="0">
                <a:ln>
                  <a:noFill/>
                </a:ln>
                <a:solidFill>
                  <a:schemeClr val="tx1"/>
                </a:solidFill>
                <a:effectLst/>
                <a:latin typeface="HGS創英角ﾎﾟｯﾌﾟ体" pitchFamily="50" charset="-128"/>
                <a:ea typeface="HGS創英角ﾎﾟｯﾌﾟ体" pitchFamily="50" charset="-128"/>
              </a:rPr>
              <a:t>プラズマ中での</a:t>
            </a:r>
            <a:r>
              <a:rPr kumimoji="1" lang="ja-JP" altLang="en-US" sz="2000" b="0" i="0" u="none" strike="noStrike" cap="none" normalizeH="0" baseline="0" dirty="0" smtClean="0">
                <a:ln>
                  <a:noFill/>
                </a:ln>
                <a:solidFill>
                  <a:srgbClr val="FF0000"/>
                </a:solidFill>
                <a:effectLst/>
                <a:latin typeface="HGS創英角ﾎﾟｯﾌﾟ体" pitchFamily="50" charset="-128"/>
                <a:ea typeface="HGS創英角ﾎﾟｯﾌﾟ体" pitchFamily="50" charset="-128"/>
              </a:rPr>
              <a:t>局所的な構造形成</a:t>
            </a:r>
            <a:r>
              <a:rPr kumimoji="1" lang="ja-JP" altLang="en-US" sz="2000" b="0" i="0" u="none" strike="noStrike" cap="none" normalizeH="0" baseline="0" dirty="0" smtClean="0">
                <a:ln>
                  <a:noFill/>
                </a:ln>
                <a:solidFill>
                  <a:schemeClr val="tx1"/>
                </a:solidFill>
                <a:effectLst/>
                <a:latin typeface="HGS創英角ﾎﾟｯﾌﾟ体" pitchFamily="50" charset="-128"/>
                <a:ea typeface="HGS創英角ﾎﾟｯﾌﾟ体" pitchFamily="50" charset="-128"/>
              </a:rPr>
              <a:t>に成功</a:t>
            </a:r>
            <a:endParaRPr kumimoji="1" lang="en-US" altLang="ja-JP" sz="2000" b="0" i="0" u="none" strike="noStrike" cap="none" normalizeH="0" baseline="0" dirty="0" smtClean="0">
              <a:ln>
                <a:noFill/>
              </a:ln>
              <a:solidFill>
                <a:schemeClr val="tx1"/>
              </a:solidFill>
              <a:effectLst/>
              <a:latin typeface="HGS創英角ﾎﾟｯﾌﾟ体" pitchFamily="50" charset="-128"/>
              <a:ea typeface="HGS創英角ﾎﾟｯﾌﾟ体" pitchFamily="50" charset="-128"/>
            </a:endParaRPr>
          </a:p>
          <a:p>
            <a:pPr marL="358703" indent="-358703" defTabSz="954881">
              <a:buFont typeface="Arial" pitchFamily="34" charset="0"/>
              <a:buChar char="•"/>
            </a:pPr>
            <a:r>
              <a:rPr kumimoji="1" lang="ja-JP" altLang="en-US" sz="2000" b="0" i="0" u="none" strike="noStrike" cap="none" normalizeH="0" baseline="0" dirty="0" smtClean="0">
                <a:ln>
                  <a:noFill/>
                </a:ln>
                <a:solidFill>
                  <a:schemeClr val="tx1"/>
                </a:solidFill>
                <a:effectLst/>
                <a:latin typeface="HGS創英角ﾎﾟｯﾌﾟ体" pitchFamily="50" charset="-128"/>
                <a:ea typeface="HGS創英角ﾎﾟｯﾌﾟ体" pitchFamily="50" charset="-128"/>
              </a:rPr>
              <a:t>プラズマ中の</a:t>
            </a:r>
            <a:r>
              <a:rPr kumimoji="1" lang="ja-JP" altLang="en-US" sz="2000" b="0" i="0" u="none" strike="noStrike" cap="none" normalizeH="0" baseline="0" dirty="0" smtClean="0">
                <a:ln>
                  <a:noFill/>
                </a:ln>
                <a:solidFill>
                  <a:srgbClr val="FF0000"/>
                </a:solidFill>
                <a:effectLst/>
                <a:latin typeface="HGS創英角ﾎﾟｯﾌﾟ体" pitchFamily="50" charset="-128"/>
                <a:ea typeface="HGS創英角ﾎﾟｯﾌﾟ体" pitchFamily="50" charset="-128"/>
              </a:rPr>
              <a:t>荷電粒子の詳細な挙動制御</a:t>
            </a:r>
            <a:r>
              <a:rPr kumimoji="1" lang="ja-JP" altLang="en-US" sz="2000" b="0" i="0" u="none" strike="noStrike" cap="none" normalizeH="0" baseline="0" dirty="0" smtClean="0">
                <a:ln>
                  <a:noFill/>
                </a:ln>
                <a:solidFill>
                  <a:schemeClr val="tx1"/>
                </a:solidFill>
                <a:effectLst/>
                <a:latin typeface="HGS創英角ﾎﾟｯﾌﾟ体" pitchFamily="50" charset="-128"/>
                <a:ea typeface="HGS創英角ﾎﾟｯﾌﾟ体" pitchFamily="50" charset="-128"/>
              </a:rPr>
              <a:t>が可能</a:t>
            </a:r>
          </a:p>
        </p:txBody>
      </p:sp>
      <p:sp>
        <p:nvSpPr>
          <p:cNvPr id="3" name="円/楕円 2"/>
          <p:cNvSpPr/>
          <p:nvPr/>
        </p:nvSpPr>
        <p:spPr bwMode="auto">
          <a:xfrm>
            <a:off x="2040536" y="4356405"/>
            <a:ext cx="612468" cy="802309"/>
          </a:xfrm>
          <a:prstGeom prst="ellipse">
            <a:avLst/>
          </a:prstGeom>
          <a:noFill/>
          <a:ln w="38100" cap="flat" cmpd="sng" algn="ctr">
            <a:solidFill>
              <a:srgbClr val="FF0000"/>
            </a:solidFill>
            <a:prstDash val="solid"/>
            <a:round/>
            <a:headEnd type="none" w="med" len="med"/>
            <a:tailEnd type="none" w="med" len="med"/>
          </a:ln>
          <a:effectLst/>
        </p:spPr>
        <p:txBody>
          <a:bodyPr vert="horz" wrap="square" lIns="95654" tIns="47828" rIns="95654" bIns="47828" numCol="1" rtlCol="0" anchor="t" anchorCtr="0" compatLnSpc="1">
            <a:prstTxWarp prst="textNoShape">
              <a:avLst/>
            </a:prstTxWarp>
          </a:bodyPr>
          <a:lstStyle/>
          <a:p>
            <a:pPr defTabSz="954881"/>
            <a:endParaRPr lang="ja-JP" altLang="en-US" sz="2500"/>
          </a:p>
        </p:txBody>
      </p:sp>
      <p:sp>
        <p:nvSpPr>
          <p:cNvPr id="21" name="円/楕円 20"/>
          <p:cNvSpPr/>
          <p:nvPr/>
        </p:nvSpPr>
        <p:spPr bwMode="auto">
          <a:xfrm>
            <a:off x="5645406" y="3510761"/>
            <a:ext cx="612468" cy="802309"/>
          </a:xfrm>
          <a:prstGeom prst="ellipse">
            <a:avLst/>
          </a:prstGeom>
          <a:noFill/>
          <a:ln w="38100" cap="flat" cmpd="sng" algn="ctr">
            <a:solidFill>
              <a:srgbClr val="FF0000"/>
            </a:solidFill>
            <a:prstDash val="solid"/>
            <a:round/>
            <a:headEnd type="none" w="med" len="med"/>
            <a:tailEnd type="none" w="med" len="med"/>
          </a:ln>
          <a:effectLst/>
        </p:spPr>
        <p:txBody>
          <a:bodyPr vert="horz" wrap="square" lIns="95654" tIns="47828" rIns="95654" bIns="47828" numCol="1" rtlCol="0" anchor="t" anchorCtr="0" compatLnSpc="1">
            <a:prstTxWarp prst="textNoShape">
              <a:avLst/>
            </a:prstTxWarp>
          </a:bodyPr>
          <a:lstStyle/>
          <a:p>
            <a:pPr defTabSz="954881"/>
            <a:endParaRPr lang="ja-JP" altLang="en-US" sz="2500"/>
          </a:p>
        </p:txBody>
      </p:sp>
      <p:sp>
        <p:nvSpPr>
          <p:cNvPr id="4" name="テキスト ボックス 3"/>
          <p:cNvSpPr txBox="1"/>
          <p:nvPr/>
        </p:nvSpPr>
        <p:spPr>
          <a:xfrm>
            <a:off x="802099" y="4627872"/>
            <a:ext cx="1116506" cy="373589"/>
          </a:xfrm>
          <a:prstGeom prst="rect">
            <a:avLst/>
          </a:prstGeom>
          <a:solidFill>
            <a:schemeClr val="bg1"/>
          </a:solidFill>
          <a:ln>
            <a:solidFill>
              <a:srgbClr val="FF0000"/>
            </a:solidFill>
          </a:ln>
        </p:spPr>
        <p:txBody>
          <a:bodyPr wrap="none" lIns="95654" tIns="47828" rIns="95654" bIns="47828" rtlCol="0">
            <a:spAutoFit/>
          </a:bodyPr>
          <a:lstStyle/>
          <a:p>
            <a:r>
              <a:rPr kumimoji="1" lang="ja-JP" altLang="en-US" sz="1800" dirty="0" smtClean="0">
                <a:latin typeface="HGS創英角ﾎﾟｯﾌﾟ体" pitchFamily="50" charset="-128"/>
                <a:ea typeface="HGS創英角ﾎﾟｯﾌﾟ体" pitchFamily="50" charset="-128"/>
              </a:rPr>
              <a:t>局所電場</a:t>
            </a:r>
            <a:endParaRPr kumimoji="1" lang="ja-JP" altLang="en-US" sz="1800" dirty="0">
              <a:latin typeface="HGS創英角ﾎﾟｯﾌﾟ体" pitchFamily="50" charset="-128"/>
              <a:ea typeface="HGS創英角ﾎﾟｯﾌﾟ体" pitchFamily="50" charset="-128"/>
            </a:endParaRPr>
          </a:p>
        </p:txBody>
      </p:sp>
      <p:sp>
        <p:nvSpPr>
          <p:cNvPr id="5" name="スライド番号プレースホルダー 4"/>
          <p:cNvSpPr>
            <a:spLocks noGrp="1"/>
          </p:cNvSpPr>
          <p:nvPr>
            <p:ph type="sldNum" sz="quarter" idx="10"/>
          </p:nvPr>
        </p:nvSpPr>
        <p:spPr/>
        <p:txBody>
          <a:bodyPr/>
          <a:lstStyle/>
          <a:p>
            <a:pPr>
              <a:defRPr/>
            </a:pPr>
            <a:fld id="{30009F4B-D273-47CF-A575-F30DFEA9E2F6}" type="slidenum">
              <a:rPr lang="en-US" altLang="ja-JP" smtClean="0">
                <a:solidFill>
                  <a:srgbClr val="000000"/>
                </a:solidFill>
              </a:rPr>
              <a:pPr>
                <a:defRPr/>
              </a:pPr>
              <a:t>3</a:t>
            </a:fld>
            <a:endParaRPr lang="en-US" altLang="ja-JP">
              <a:solidFill>
                <a:srgbClr val="000000"/>
              </a:solidFill>
            </a:endParaRPr>
          </a:p>
        </p:txBody>
      </p:sp>
      <p:grpSp>
        <p:nvGrpSpPr>
          <p:cNvPr id="11" name="グループ化 10"/>
          <p:cNvGrpSpPr/>
          <p:nvPr/>
        </p:nvGrpSpPr>
        <p:grpSpPr>
          <a:xfrm>
            <a:off x="4864820" y="3288330"/>
            <a:ext cx="4824413" cy="2494083"/>
            <a:chOff x="4575663" y="3211753"/>
            <a:chExt cx="4537658" cy="2436002"/>
          </a:xfrm>
        </p:grpSpPr>
        <p:pic>
          <p:nvPicPr>
            <p:cNvPr id="12288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663" y="3211753"/>
              <a:ext cx="1963481" cy="203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9" name="Text Box 9"/>
            <p:cNvSpPr txBox="1">
              <a:spLocks noChangeArrowheads="1"/>
            </p:cNvSpPr>
            <p:nvPr/>
          </p:nvSpPr>
          <p:spPr bwMode="auto">
            <a:xfrm>
              <a:off x="4621080" y="5059784"/>
              <a:ext cx="1823128" cy="266406"/>
            </a:xfrm>
            <a:prstGeom prst="rect">
              <a:avLst/>
            </a:prstGeom>
            <a:solidFill>
              <a:schemeClr val="bg1"/>
            </a:solidFill>
            <a:ln>
              <a:noFill/>
            </a:ln>
            <a:effectLst/>
            <a:extLst/>
          </p:spPr>
          <p:txBody>
            <a:bodyPr wrap="square" lIns="36000" tIns="36000" rIns="36000" bIns="36000">
              <a:spAutoFit/>
            </a:bodyPr>
            <a:lstStyle/>
            <a:p>
              <a:pPr algn="ctr">
                <a:spcBef>
                  <a:spcPct val="50000"/>
                </a:spcBef>
              </a:pPr>
              <a:r>
                <a:rPr lang="ja-JP" altLang="en-US" sz="1300" dirty="0" smtClean="0"/>
                <a:t>イオンフロー速度制御</a:t>
              </a:r>
              <a:endParaRPr lang="ja-JP" altLang="en-US" sz="1300" dirty="0"/>
            </a:p>
          </p:txBody>
        </p:sp>
        <p:grpSp>
          <p:nvGrpSpPr>
            <p:cNvPr id="122893" name="Group 13"/>
            <p:cNvGrpSpPr>
              <a:grpSpLocks noChangeAspect="1"/>
            </p:cNvGrpSpPr>
            <p:nvPr/>
          </p:nvGrpSpPr>
          <p:grpSpPr bwMode="auto">
            <a:xfrm>
              <a:off x="6607829" y="3356585"/>
              <a:ext cx="2505492" cy="1860524"/>
              <a:chOff x="1611" y="2064"/>
              <a:chExt cx="2455" cy="1710"/>
            </a:xfrm>
          </p:grpSpPr>
          <p:graphicFrame>
            <p:nvGraphicFramePr>
              <p:cNvPr id="122890" name="Object 10"/>
              <p:cNvGraphicFramePr>
                <a:graphicFrameLocks noChangeAspect="1"/>
              </p:cNvGraphicFramePr>
              <p:nvPr/>
            </p:nvGraphicFramePr>
            <p:xfrm>
              <a:off x="1611" y="2064"/>
              <a:ext cx="2455" cy="1710"/>
            </p:xfrm>
            <a:graphic>
              <a:graphicData uri="http://schemas.openxmlformats.org/presentationml/2006/ole">
                <mc:AlternateContent xmlns:mc="http://schemas.openxmlformats.org/markup-compatibility/2006">
                  <mc:Choice xmlns:v="urn:schemas-microsoft-com:vml" Requires="v">
                    <p:oleObj spid="_x0000_s750630" name="ｸﾞﾗﾌ" r:id="rId6" imgW="4129920" imgH="2877120" progId="Origin50.Graph">
                      <p:embed/>
                    </p:oleObj>
                  </mc:Choice>
                  <mc:Fallback>
                    <p:oleObj name="ｸﾞﾗﾌ" r:id="rId6" imgW="4129920" imgH="2877120"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 y="2064"/>
                            <a:ext cx="2455" cy="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91" name="Line 11"/>
              <p:cNvSpPr>
                <a:spLocks noChangeAspect="1" noChangeShapeType="1"/>
              </p:cNvSpPr>
              <p:nvPr/>
            </p:nvSpPr>
            <p:spPr bwMode="auto">
              <a:xfrm>
                <a:off x="2376" y="2181"/>
                <a:ext cx="1" cy="1190"/>
              </a:xfrm>
              <a:prstGeom prst="line">
                <a:avLst/>
              </a:prstGeom>
              <a:noFill/>
              <a:ln w="444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892" name="Line 12"/>
              <p:cNvSpPr>
                <a:spLocks noChangeAspect="1" noChangeShapeType="1"/>
              </p:cNvSpPr>
              <p:nvPr/>
            </p:nvSpPr>
            <p:spPr bwMode="auto">
              <a:xfrm flipV="1">
                <a:off x="2144" y="3081"/>
                <a:ext cx="1423" cy="314"/>
              </a:xfrm>
              <a:prstGeom prst="line">
                <a:avLst/>
              </a:prstGeom>
              <a:noFill/>
              <a:ln w="444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2894" name="Text Box 14"/>
            <p:cNvSpPr txBox="1">
              <a:spLocks noChangeArrowheads="1"/>
            </p:cNvSpPr>
            <p:nvPr/>
          </p:nvSpPr>
          <p:spPr bwMode="auto">
            <a:xfrm>
              <a:off x="6807022" y="5327939"/>
              <a:ext cx="2233740" cy="31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1" tIns="45712" rIns="91421" bIns="45712">
              <a:spAutoFit/>
            </a:bodyPr>
            <a:lstStyle/>
            <a:p>
              <a:pPr>
                <a:spcBef>
                  <a:spcPct val="50000"/>
                </a:spcBef>
              </a:pPr>
              <a:r>
                <a:rPr lang="ja-JP" altLang="en-US" sz="1500" dirty="0"/>
                <a:t>プラズマ中の不安定揺動</a:t>
              </a:r>
            </a:p>
          </p:txBody>
        </p:sp>
        <p:sp>
          <p:nvSpPr>
            <p:cNvPr id="7" name="テキスト ボックス 6"/>
            <p:cNvSpPr txBox="1"/>
            <p:nvPr/>
          </p:nvSpPr>
          <p:spPr>
            <a:xfrm>
              <a:off x="7347126" y="4972105"/>
              <a:ext cx="1077583" cy="266406"/>
            </a:xfrm>
            <a:prstGeom prst="rect">
              <a:avLst/>
            </a:prstGeom>
            <a:solidFill>
              <a:schemeClr val="bg1"/>
            </a:solidFill>
          </p:spPr>
          <p:txBody>
            <a:bodyPr wrap="none" lIns="72000" tIns="36000" rIns="72000" bIns="36000" rtlCol="0">
              <a:spAutoFit/>
            </a:bodyPr>
            <a:lstStyle/>
            <a:p>
              <a:r>
                <a:rPr lang="ja-JP" altLang="en-US" sz="1300" dirty="0"/>
                <a:t>垂直シア強度</a:t>
              </a:r>
            </a:p>
          </p:txBody>
        </p:sp>
        <p:sp>
          <p:nvSpPr>
            <p:cNvPr id="27" name="テキスト ボックス 26"/>
            <p:cNvSpPr txBox="1"/>
            <p:nvPr/>
          </p:nvSpPr>
          <p:spPr>
            <a:xfrm rot="16200000">
              <a:off x="6229754" y="3975781"/>
              <a:ext cx="1119000" cy="256546"/>
            </a:xfrm>
            <a:prstGeom prst="rect">
              <a:avLst/>
            </a:prstGeom>
            <a:solidFill>
              <a:schemeClr val="bg1"/>
            </a:solidFill>
          </p:spPr>
          <p:txBody>
            <a:bodyPr wrap="none" lIns="72000" tIns="36000" rIns="72000" bIns="36000" rtlCol="0">
              <a:spAutoFit/>
            </a:bodyPr>
            <a:lstStyle/>
            <a:p>
              <a:r>
                <a:rPr lang="ja-JP" altLang="en-US" sz="1300" dirty="0"/>
                <a:t>平行シア強度</a:t>
              </a:r>
            </a:p>
          </p:txBody>
        </p:sp>
      </p:grpSp>
      <p:grpSp>
        <p:nvGrpSpPr>
          <p:cNvPr id="12" name="グループ化 11"/>
          <p:cNvGrpSpPr/>
          <p:nvPr/>
        </p:nvGrpSpPr>
        <p:grpSpPr>
          <a:xfrm>
            <a:off x="5225182" y="1352485"/>
            <a:ext cx="3816350" cy="1893478"/>
            <a:chOff x="4914606" y="1320989"/>
            <a:chExt cx="3589513" cy="1849384"/>
          </a:xfrm>
        </p:grpSpPr>
        <p:graphicFrame>
          <p:nvGraphicFramePr>
            <p:cNvPr id="122887" name="Object 7"/>
            <p:cNvGraphicFramePr>
              <a:graphicFrameLocks noChangeAspect="1"/>
            </p:cNvGraphicFramePr>
            <p:nvPr>
              <p:extLst>
                <p:ext uri="{D42A27DB-BD31-4B8C-83A1-F6EECF244321}">
                  <p14:modId xmlns:p14="http://schemas.microsoft.com/office/powerpoint/2010/main" val="791331255"/>
                </p:ext>
              </p:extLst>
            </p:nvPr>
          </p:nvGraphicFramePr>
          <p:xfrm>
            <a:off x="4914606" y="1320989"/>
            <a:ext cx="3589513" cy="1849384"/>
          </p:xfrm>
          <a:graphic>
            <a:graphicData uri="http://schemas.openxmlformats.org/presentationml/2006/ole">
              <mc:AlternateContent xmlns:mc="http://schemas.openxmlformats.org/markup-compatibility/2006">
                <mc:Choice xmlns:v="urn:schemas-microsoft-com:vml" Requires="v">
                  <p:oleObj spid="_x0000_s750631" name="Artwork" r:id="rId8" imgW="12420000" imgH="5996250" progId="Adobe.Illustrator.10">
                    <p:embed/>
                  </p:oleObj>
                </mc:Choice>
                <mc:Fallback>
                  <p:oleObj name="Artwork" r:id="rId8" imgW="12420000" imgH="5996250" progId="Adobe.Illustrator.1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4606" y="1320989"/>
                          <a:ext cx="3589513" cy="184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テキスト ボックス 7"/>
            <p:cNvSpPr txBox="1"/>
            <p:nvPr/>
          </p:nvSpPr>
          <p:spPr>
            <a:xfrm>
              <a:off x="6071468" y="1324154"/>
              <a:ext cx="310893" cy="345701"/>
            </a:xfrm>
            <a:prstGeom prst="rect">
              <a:avLst/>
            </a:prstGeom>
            <a:noFill/>
          </p:spPr>
          <p:txBody>
            <a:bodyPr wrap="none" rtlCol="0">
              <a:spAutoFit/>
            </a:bodyPr>
            <a:lstStyle/>
            <a:p>
              <a:r>
                <a:rPr lang="en-US" altLang="ja-JP" sz="1700" dirty="0"/>
                <a:t>B</a:t>
              </a:r>
              <a:endParaRPr lang="ja-JP" altLang="en-US" sz="1700" dirty="0"/>
            </a:p>
          </p:txBody>
        </p:sp>
        <p:sp>
          <p:nvSpPr>
            <p:cNvPr id="10" name="右矢印 9"/>
            <p:cNvSpPr/>
            <p:nvPr/>
          </p:nvSpPr>
          <p:spPr bwMode="auto">
            <a:xfrm>
              <a:off x="6354290" y="1412776"/>
              <a:ext cx="296074" cy="169277"/>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55076"/>
              <a:endParaRPr lang="ja-JP" altLang="en-US" sz="2500"/>
            </a:p>
          </p:txBody>
        </p:sp>
      </p:grpSp>
      <p:sp>
        <p:nvSpPr>
          <p:cNvPr id="23" name="テキスト ボックス 22"/>
          <p:cNvSpPr txBox="1"/>
          <p:nvPr/>
        </p:nvSpPr>
        <p:spPr>
          <a:xfrm>
            <a:off x="6227429" y="3188811"/>
            <a:ext cx="1116506" cy="373589"/>
          </a:xfrm>
          <a:prstGeom prst="rect">
            <a:avLst/>
          </a:prstGeom>
          <a:noFill/>
          <a:ln>
            <a:solidFill>
              <a:srgbClr val="FF0000"/>
            </a:solidFill>
          </a:ln>
        </p:spPr>
        <p:txBody>
          <a:bodyPr wrap="none" lIns="95654" tIns="47828" rIns="95654" bIns="47828" rtlCol="0">
            <a:spAutoFit/>
          </a:bodyPr>
          <a:lstStyle/>
          <a:p>
            <a:r>
              <a:rPr kumimoji="1" lang="ja-JP" altLang="en-US" sz="1800" dirty="0" smtClean="0">
                <a:latin typeface="HGS創英角ﾎﾟｯﾌﾟ体" pitchFamily="50" charset="-128"/>
                <a:ea typeface="HGS創英角ﾎﾟｯﾌﾟ体" pitchFamily="50" charset="-128"/>
              </a:rPr>
              <a:t>局所構造</a:t>
            </a:r>
            <a:endParaRPr kumimoji="1" lang="ja-JP" altLang="en-US" sz="1800" dirty="0">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4244413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6" grpId="0" animBg="1"/>
      <p:bldP spid="21"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201403D_文\Datum\moon_2012\Prof_Hatakeyma_presentaions\ET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333"/>
          <a:stretch/>
        </p:blipFill>
        <p:spPr bwMode="auto">
          <a:xfrm>
            <a:off x="-43" y="785707"/>
            <a:ext cx="4478175" cy="3897805"/>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20"/>
          <p:cNvSpPr txBox="1">
            <a:spLocks noChangeArrowheads="1"/>
          </p:cNvSpPr>
          <p:nvPr/>
        </p:nvSpPr>
        <p:spPr bwMode="auto">
          <a:xfrm>
            <a:off x="4478132" y="5767711"/>
            <a:ext cx="5167125" cy="1158413"/>
          </a:xfrm>
          <a:prstGeom prst="rect">
            <a:avLst/>
          </a:prstGeom>
          <a:gradFill rotWithShape="1">
            <a:gsLst>
              <a:gs pos="0">
                <a:srgbClr val="00FFFF">
                  <a:alpha val="50000"/>
                </a:srgbClr>
              </a:gs>
              <a:gs pos="50000">
                <a:srgbClr val="FFFFFF"/>
              </a:gs>
              <a:gs pos="100000">
                <a:srgbClr val="00FFFF">
                  <a:alpha val="50000"/>
                </a:srgbClr>
              </a:gs>
            </a:gsLst>
            <a:lin ang="5400000" scaled="1"/>
          </a:gradFill>
          <a:ln>
            <a:noFill/>
          </a:ln>
          <a:effectLst/>
          <a:extLst/>
        </p:spPr>
        <p:txBody>
          <a:bodyPr wrap="square" lIns="95650" tIns="47825" rIns="95650" bIns="47825">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1" hangingPunct="1">
              <a:defRPr/>
            </a:pPr>
            <a:r>
              <a:rPr kumimoji="0" lang="en-US" altLang="ja-JP" sz="2300" b="1" dirty="0" smtClean="0">
                <a:solidFill>
                  <a:srgbClr val="000000"/>
                </a:solidFill>
                <a:ea typeface="MS PGothic" pitchFamily="34" charset="-128"/>
                <a:cs typeface="Times New Roman" pitchFamily="18" charset="0"/>
              </a:rPr>
              <a:t>ETG</a:t>
            </a:r>
            <a:r>
              <a:rPr kumimoji="0" lang="ja-JP" altLang="en-US" sz="2300" b="1" dirty="0" smtClean="0">
                <a:solidFill>
                  <a:srgbClr val="000000"/>
                </a:solidFill>
                <a:ea typeface="MS PGothic" pitchFamily="34" charset="-128"/>
                <a:cs typeface="Times New Roman" pitchFamily="18" charset="0"/>
              </a:rPr>
              <a:t>の形成と制御</a:t>
            </a:r>
            <a:endParaRPr kumimoji="0" lang="en-US" altLang="ja-JP" sz="2300" b="1" dirty="0" smtClean="0">
              <a:solidFill>
                <a:srgbClr val="000000"/>
              </a:solidFill>
              <a:ea typeface="MS PGothic" pitchFamily="34" charset="-128"/>
              <a:cs typeface="Times New Roman" pitchFamily="18" charset="0"/>
            </a:endParaRPr>
          </a:p>
          <a:p>
            <a:pPr algn="ctr" eaLnBrk="1" hangingPunct="1">
              <a:defRPr/>
            </a:pPr>
            <a:r>
              <a:rPr kumimoji="0" lang="en-US" altLang="ja-JP" sz="2300" b="1" dirty="0" smtClean="0">
                <a:solidFill>
                  <a:srgbClr val="FF0000"/>
                </a:solidFill>
                <a:ea typeface="MS PGothic" pitchFamily="34" charset="-128"/>
                <a:cs typeface="Times New Roman" pitchFamily="18" charset="0"/>
              </a:rPr>
              <a:t>ETG</a:t>
            </a:r>
            <a:r>
              <a:rPr kumimoji="0" lang="ja-JP" altLang="en-US" sz="2300" b="1" dirty="0" smtClean="0">
                <a:solidFill>
                  <a:srgbClr val="FF0000"/>
                </a:solidFill>
                <a:ea typeface="MS PGothic" pitchFamily="34" charset="-128"/>
                <a:cs typeface="Times New Roman" pitchFamily="18" charset="0"/>
              </a:rPr>
              <a:t>モードの励起機構と抑制機構</a:t>
            </a:r>
            <a:endParaRPr kumimoji="0" lang="en-US" altLang="ja-JP" sz="2300" b="1" dirty="0" smtClean="0">
              <a:solidFill>
                <a:srgbClr val="FF0000"/>
              </a:solidFill>
              <a:ea typeface="MS PGothic" pitchFamily="34" charset="-128"/>
              <a:cs typeface="Times New Roman" pitchFamily="18" charset="0"/>
            </a:endParaRPr>
          </a:p>
          <a:p>
            <a:pPr algn="ctr" eaLnBrk="1" hangingPunct="1">
              <a:defRPr/>
            </a:pPr>
            <a:r>
              <a:rPr kumimoji="0" lang="ja-JP" altLang="en-US" sz="2300" b="1" dirty="0" smtClean="0">
                <a:solidFill>
                  <a:srgbClr val="FF0000"/>
                </a:solidFill>
                <a:ea typeface="MS PGothic" pitchFamily="34" charset="-128"/>
                <a:cs typeface="Times New Roman" pitchFamily="18" charset="0"/>
              </a:rPr>
              <a:t>の解明</a:t>
            </a:r>
            <a:endParaRPr kumimoji="0" lang="en-US" altLang="ja-JP" sz="2300" u="sng" dirty="0">
              <a:solidFill>
                <a:srgbClr val="FF0000"/>
              </a:solidFill>
              <a:ea typeface="MS PGothic" pitchFamily="34" charset="-128"/>
              <a:cs typeface="Times New Roman" pitchFamily="18" charset="0"/>
            </a:endParaRPr>
          </a:p>
        </p:txBody>
      </p:sp>
      <p:sp>
        <p:nvSpPr>
          <p:cNvPr id="31" name="Text Box 23"/>
          <p:cNvSpPr txBox="1">
            <a:spLocks noChangeArrowheads="1"/>
          </p:cNvSpPr>
          <p:nvPr/>
        </p:nvSpPr>
        <p:spPr bwMode="auto">
          <a:xfrm>
            <a:off x="114298" y="5371783"/>
            <a:ext cx="3666507" cy="968432"/>
          </a:xfrm>
          <a:prstGeom prst="rect">
            <a:avLst/>
          </a:prstGeom>
          <a:gradFill rotWithShape="1">
            <a:gsLst>
              <a:gs pos="0">
                <a:srgbClr val="FFCC66"/>
              </a:gs>
              <a:gs pos="50000">
                <a:schemeClr val="bg1"/>
              </a:gs>
              <a:gs pos="100000">
                <a:srgbClr val="FFCC66"/>
              </a:gs>
            </a:gsLst>
            <a:lin ang="5400000" scaled="1"/>
          </a:gradFill>
          <a:ln>
            <a:noFill/>
          </a:ln>
          <a:effectLst/>
          <a:extLst/>
        </p:spPr>
        <p:txBody>
          <a:bodyPr wrap="square" lIns="90385" tIns="45193" rIns="90385" bIns="45193">
            <a:spAutoFit/>
          </a:bodyPr>
          <a:lstStyle>
            <a:lvl1pPr defTabSz="865188">
              <a:defRPr kumimoji="1" sz="2400">
                <a:solidFill>
                  <a:schemeClr val="tx1"/>
                </a:solidFill>
                <a:latin typeface="Times New Roman" pitchFamily="18" charset="0"/>
                <a:ea typeface="ＭＳ Ｐゴシック" pitchFamily="34" charset="-128"/>
              </a:defRPr>
            </a:lvl1pPr>
            <a:lvl2pPr marL="431800" defTabSz="865188">
              <a:defRPr kumimoji="1" sz="2400">
                <a:solidFill>
                  <a:schemeClr val="tx1"/>
                </a:solidFill>
                <a:latin typeface="Times New Roman" pitchFamily="18" charset="0"/>
                <a:ea typeface="ＭＳ Ｐゴシック" pitchFamily="34" charset="-128"/>
              </a:defRPr>
            </a:lvl2pPr>
            <a:lvl3pPr marL="865188" defTabSz="865188">
              <a:defRPr kumimoji="1" sz="2400">
                <a:solidFill>
                  <a:schemeClr val="tx1"/>
                </a:solidFill>
                <a:latin typeface="Times New Roman" pitchFamily="18" charset="0"/>
                <a:ea typeface="ＭＳ Ｐゴシック" pitchFamily="34" charset="-128"/>
              </a:defRPr>
            </a:lvl3pPr>
            <a:lvl4pPr marL="1296988" defTabSz="865188">
              <a:defRPr kumimoji="1" sz="2400">
                <a:solidFill>
                  <a:schemeClr val="tx1"/>
                </a:solidFill>
                <a:latin typeface="Times New Roman" pitchFamily="18" charset="0"/>
                <a:ea typeface="ＭＳ Ｐゴシック" pitchFamily="34" charset="-128"/>
              </a:defRPr>
            </a:lvl4pPr>
            <a:lvl5pPr marL="1728788" defTabSz="865188">
              <a:defRPr kumimoji="1" sz="2400">
                <a:solidFill>
                  <a:schemeClr val="tx1"/>
                </a:solidFill>
                <a:latin typeface="Times New Roman" pitchFamily="18" charset="0"/>
                <a:ea typeface="ＭＳ Ｐゴシック" pitchFamily="34" charset="-128"/>
              </a:defRPr>
            </a:lvl5pPr>
            <a:lvl6pPr marL="2185988" defTabSz="865188" fontAlgn="base">
              <a:spcBef>
                <a:spcPct val="0"/>
              </a:spcBef>
              <a:spcAft>
                <a:spcPct val="0"/>
              </a:spcAft>
              <a:defRPr kumimoji="1" sz="2400">
                <a:solidFill>
                  <a:schemeClr val="tx1"/>
                </a:solidFill>
                <a:latin typeface="Times New Roman" pitchFamily="18" charset="0"/>
                <a:ea typeface="ＭＳ Ｐゴシック" pitchFamily="34" charset="-128"/>
              </a:defRPr>
            </a:lvl6pPr>
            <a:lvl7pPr marL="2643188" defTabSz="865188" fontAlgn="base">
              <a:spcBef>
                <a:spcPct val="0"/>
              </a:spcBef>
              <a:spcAft>
                <a:spcPct val="0"/>
              </a:spcAft>
              <a:defRPr kumimoji="1" sz="2400">
                <a:solidFill>
                  <a:schemeClr val="tx1"/>
                </a:solidFill>
                <a:latin typeface="Times New Roman" pitchFamily="18" charset="0"/>
                <a:ea typeface="ＭＳ Ｐゴシック" pitchFamily="34" charset="-128"/>
              </a:defRPr>
            </a:lvl7pPr>
            <a:lvl8pPr marL="3100388" defTabSz="865188" fontAlgn="base">
              <a:spcBef>
                <a:spcPct val="0"/>
              </a:spcBef>
              <a:spcAft>
                <a:spcPct val="0"/>
              </a:spcAft>
              <a:defRPr kumimoji="1" sz="2400">
                <a:solidFill>
                  <a:schemeClr val="tx1"/>
                </a:solidFill>
                <a:latin typeface="Times New Roman" pitchFamily="18" charset="0"/>
                <a:ea typeface="ＭＳ Ｐゴシック" pitchFamily="34" charset="-128"/>
              </a:defRPr>
            </a:lvl8pPr>
            <a:lvl9pPr marL="3557588" defTabSz="865188" fontAlgn="base">
              <a:spcBef>
                <a:spcPct val="0"/>
              </a:spcBef>
              <a:spcAft>
                <a:spcPct val="0"/>
              </a:spcAft>
              <a:defRPr kumimoji="1" sz="2400">
                <a:solidFill>
                  <a:schemeClr val="tx1"/>
                </a:solidFill>
                <a:latin typeface="Times New Roman" pitchFamily="18" charset="0"/>
                <a:ea typeface="ＭＳ Ｐゴシック" pitchFamily="34" charset="-128"/>
              </a:defRPr>
            </a:lvl9pPr>
          </a:lstStyle>
          <a:p>
            <a:pPr latinLnBrk="1">
              <a:defRPr/>
            </a:pPr>
            <a:r>
              <a:rPr lang="en-US" altLang="ja-JP" sz="1900" b="1" dirty="0" smtClean="0">
                <a:solidFill>
                  <a:srgbClr val="000000"/>
                </a:solidFill>
              </a:rPr>
              <a:t>ETG</a:t>
            </a:r>
            <a:r>
              <a:rPr lang="ja-JP" altLang="en-US" sz="1900" b="1" dirty="0" smtClean="0">
                <a:solidFill>
                  <a:srgbClr val="000000"/>
                </a:solidFill>
              </a:rPr>
              <a:t>モードは不明な点が多い</a:t>
            </a:r>
            <a:endParaRPr lang="en-US" altLang="ja-JP" sz="1900" b="1" dirty="0">
              <a:solidFill>
                <a:srgbClr val="000000"/>
              </a:solidFill>
            </a:endParaRPr>
          </a:p>
          <a:p>
            <a:pPr marL="298980" indent="-298980" latinLnBrk="1">
              <a:buFont typeface="Arial" pitchFamily="34" charset="0"/>
              <a:buChar char="•"/>
              <a:defRPr/>
            </a:pPr>
            <a:r>
              <a:rPr lang="ja-JP" altLang="en-US" sz="1900" b="1" dirty="0" smtClean="0">
                <a:solidFill>
                  <a:srgbClr val="000000"/>
                </a:solidFill>
              </a:rPr>
              <a:t>励起機構</a:t>
            </a:r>
            <a:endParaRPr lang="en-US" sz="1900" b="1" dirty="0">
              <a:solidFill>
                <a:srgbClr val="000000"/>
              </a:solidFill>
            </a:endParaRPr>
          </a:p>
          <a:p>
            <a:pPr marL="298980" indent="-298980" latinLnBrk="1">
              <a:buFont typeface="Arial" pitchFamily="34" charset="0"/>
              <a:buChar char="•"/>
              <a:defRPr/>
            </a:pPr>
            <a:r>
              <a:rPr lang="ja-JP" altLang="en-US" sz="1900" b="1" dirty="0" smtClean="0">
                <a:solidFill>
                  <a:srgbClr val="000000"/>
                </a:solidFill>
              </a:rPr>
              <a:t>抑制機構</a:t>
            </a:r>
            <a:endParaRPr lang="en-US" sz="1900" b="1" dirty="0">
              <a:solidFill>
                <a:srgbClr val="000000"/>
              </a:solidFill>
            </a:endParaRPr>
          </a:p>
        </p:txBody>
      </p:sp>
      <p:sp>
        <p:nvSpPr>
          <p:cNvPr id="9228" name="Rectangle 28"/>
          <p:cNvSpPr>
            <a:spLocks noChangeArrowheads="1"/>
          </p:cNvSpPr>
          <p:nvPr/>
        </p:nvSpPr>
        <p:spPr bwMode="auto">
          <a:xfrm>
            <a:off x="36389" y="6459143"/>
            <a:ext cx="4481049" cy="49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03" tIns="47512" rIns="95003" bIns="47512">
            <a:spAutoFit/>
          </a:bodyPr>
          <a:lstStyle/>
          <a:p>
            <a:pPr marL="473386" indent="-473386" latinLnBrk="1"/>
            <a:r>
              <a:rPr lang="en-US" altLang="ja-JP" sz="1300" dirty="0">
                <a:solidFill>
                  <a:srgbClr val="000000"/>
                </a:solidFill>
                <a:ea typeface="굴림" pitchFamily="50" charset="-127"/>
                <a:cs typeface="Times New Roman" pitchFamily="18" charset="0"/>
              </a:rPr>
              <a:t>1) </a:t>
            </a:r>
            <a:r>
              <a:rPr lang="nb-NO" altLang="ja-JP" sz="1300" dirty="0">
                <a:solidFill>
                  <a:srgbClr val="000000"/>
                </a:solidFill>
                <a:ea typeface="굴림" pitchFamily="50" charset="-127"/>
                <a:cs typeface="Times New Roman" pitchFamily="18" charset="0"/>
              </a:rPr>
              <a:t>Y. Ren et al., Phys. Rev. Lett. </a:t>
            </a:r>
            <a:r>
              <a:rPr lang="nb-NO" altLang="ja-JP" sz="1300" b="1" dirty="0">
                <a:solidFill>
                  <a:srgbClr val="000000"/>
                </a:solidFill>
                <a:ea typeface="굴림" pitchFamily="50" charset="-127"/>
                <a:cs typeface="Times New Roman" pitchFamily="18" charset="0"/>
              </a:rPr>
              <a:t>106</a:t>
            </a:r>
            <a:r>
              <a:rPr lang="nb-NO" altLang="ja-JP" sz="1300" dirty="0">
                <a:solidFill>
                  <a:srgbClr val="000000"/>
                </a:solidFill>
                <a:ea typeface="굴림" pitchFamily="50" charset="-127"/>
                <a:cs typeface="Times New Roman" pitchFamily="18" charset="0"/>
              </a:rPr>
              <a:t> (2011) 165005.</a:t>
            </a:r>
            <a:r>
              <a:rPr lang="en-US" altLang="ja-JP" sz="1300" dirty="0">
                <a:solidFill>
                  <a:srgbClr val="000000"/>
                </a:solidFill>
                <a:ea typeface="굴림" pitchFamily="50" charset="-127"/>
                <a:cs typeface="Times New Roman" pitchFamily="18" charset="0"/>
              </a:rPr>
              <a:t> </a:t>
            </a:r>
          </a:p>
          <a:p>
            <a:pPr marL="473386" indent="-473386"/>
            <a:r>
              <a:rPr lang="en-US" altLang="ja-JP" sz="1300" dirty="0">
                <a:solidFill>
                  <a:srgbClr val="000000"/>
                </a:solidFill>
                <a:ea typeface="굴림" pitchFamily="50" charset="-127"/>
                <a:cs typeface="Times New Roman" pitchFamily="18" charset="0"/>
              </a:rPr>
              <a:t>2) S. K. </a:t>
            </a:r>
            <a:r>
              <a:rPr lang="en-US" altLang="ja-JP" sz="1300" dirty="0" err="1">
                <a:solidFill>
                  <a:srgbClr val="000000"/>
                </a:solidFill>
                <a:ea typeface="굴림" pitchFamily="50" charset="-127"/>
                <a:cs typeface="Times New Roman" pitchFamily="18" charset="0"/>
              </a:rPr>
              <a:t>Mattoo</a:t>
            </a:r>
            <a:r>
              <a:rPr lang="en-US" altLang="ja-JP" sz="1300" dirty="0">
                <a:solidFill>
                  <a:srgbClr val="000000"/>
                </a:solidFill>
                <a:ea typeface="굴림" pitchFamily="50" charset="-127"/>
                <a:cs typeface="Times New Roman" pitchFamily="18" charset="0"/>
              </a:rPr>
              <a:t> et al., Phys. Rev. </a:t>
            </a:r>
            <a:r>
              <a:rPr lang="en-US" altLang="ja-JP" sz="1300" dirty="0" err="1">
                <a:solidFill>
                  <a:srgbClr val="000000"/>
                </a:solidFill>
                <a:ea typeface="굴림" pitchFamily="50" charset="-127"/>
                <a:cs typeface="Times New Roman" pitchFamily="18" charset="0"/>
              </a:rPr>
              <a:t>Lett</a:t>
            </a:r>
            <a:r>
              <a:rPr lang="en-US" altLang="ja-JP" sz="1300" dirty="0">
                <a:solidFill>
                  <a:srgbClr val="000000"/>
                </a:solidFill>
                <a:ea typeface="굴림" pitchFamily="50" charset="-127"/>
                <a:cs typeface="Times New Roman" pitchFamily="18" charset="0"/>
              </a:rPr>
              <a:t>.</a:t>
            </a:r>
            <a:r>
              <a:rPr lang="en-US" altLang="ja-JP" sz="1300" i="1" dirty="0">
                <a:solidFill>
                  <a:srgbClr val="000000"/>
                </a:solidFill>
                <a:ea typeface="굴림" pitchFamily="50" charset="-127"/>
                <a:cs typeface="Times New Roman" pitchFamily="18" charset="0"/>
              </a:rPr>
              <a:t> </a:t>
            </a:r>
            <a:r>
              <a:rPr lang="en-US" altLang="ja-JP" sz="1300" b="1" dirty="0">
                <a:solidFill>
                  <a:srgbClr val="000000"/>
                </a:solidFill>
                <a:ea typeface="굴림" pitchFamily="50" charset="-127"/>
                <a:cs typeface="Times New Roman" pitchFamily="18" charset="0"/>
              </a:rPr>
              <a:t>108 </a:t>
            </a:r>
            <a:r>
              <a:rPr lang="ja-JP" altLang="en-US" sz="1300" dirty="0">
                <a:solidFill>
                  <a:srgbClr val="000000"/>
                </a:solidFill>
                <a:ea typeface="굴림" pitchFamily="50" charset="-127"/>
                <a:cs typeface="Times New Roman" pitchFamily="18" charset="0"/>
              </a:rPr>
              <a:t>(20</a:t>
            </a:r>
            <a:r>
              <a:rPr lang="en-US" altLang="ja-JP" sz="1300" dirty="0">
                <a:solidFill>
                  <a:srgbClr val="000000"/>
                </a:solidFill>
                <a:ea typeface="굴림" pitchFamily="50" charset="-127"/>
                <a:cs typeface="Times New Roman" pitchFamily="18" charset="0"/>
              </a:rPr>
              <a:t>12)</a:t>
            </a:r>
            <a:r>
              <a:rPr lang="ja-JP" altLang="en-US" sz="1300" dirty="0">
                <a:solidFill>
                  <a:srgbClr val="000000"/>
                </a:solidFill>
                <a:ea typeface="굴림" pitchFamily="50" charset="-127"/>
                <a:cs typeface="Times New Roman" pitchFamily="18" charset="0"/>
              </a:rPr>
              <a:t> </a:t>
            </a:r>
            <a:r>
              <a:rPr lang="en-US" altLang="ja-JP" sz="1300" dirty="0">
                <a:solidFill>
                  <a:srgbClr val="000000"/>
                </a:solidFill>
                <a:ea typeface="굴림" pitchFamily="50" charset="-127"/>
                <a:cs typeface="Times New Roman" pitchFamily="18" charset="0"/>
              </a:rPr>
              <a:t>255007</a:t>
            </a:r>
            <a:r>
              <a:rPr lang="en-US" altLang="ja-JP" sz="1200" dirty="0">
                <a:ea typeface="굴림" pitchFamily="50" charset="-127"/>
                <a:cs typeface="Times New Roman" pitchFamily="18" charset="0"/>
              </a:rPr>
              <a:t>.</a:t>
            </a:r>
            <a:endParaRPr lang="en-US" altLang="ja-JP" sz="1300" dirty="0">
              <a:solidFill>
                <a:srgbClr val="000000"/>
              </a:solidFill>
              <a:ea typeface="굴림" pitchFamily="50" charset="-127"/>
              <a:cs typeface="Times New Roman" pitchFamily="18" charset="0"/>
            </a:endParaRPr>
          </a:p>
        </p:txBody>
      </p:sp>
      <p:sp>
        <p:nvSpPr>
          <p:cNvPr id="9229" name="슬라이드 번호 개체 틀 5"/>
          <p:cNvSpPr>
            <a:spLocks noGrp="1"/>
          </p:cNvSpPr>
          <p:nvPr>
            <p:ph type="sldNum" sz="quarter" idx="4294967295"/>
          </p:nvPr>
        </p:nvSpPr>
        <p:spPr>
          <a:xfrm>
            <a:off x="9223943" y="266558"/>
            <a:ext cx="538414" cy="347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7F3AD39B-DB1E-4A7F-B7BE-15FAC679E7D7}" type="slidenum">
              <a:rPr lang="en-US" altLang="ja-JP" sz="2100">
                <a:solidFill>
                  <a:srgbClr val="000000"/>
                </a:solidFill>
              </a:rPr>
              <a:pPr eaLnBrk="1" hangingPunct="1"/>
              <a:t>4</a:t>
            </a:fld>
            <a:endParaRPr lang="en-US" altLang="ja-JP" sz="2100">
              <a:solidFill>
                <a:srgbClr val="000000"/>
              </a:solidFill>
            </a:endParaRPr>
          </a:p>
        </p:txBody>
      </p:sp>
      <p:sp>
        <p:nvSpPr>
          <p:cNvPr id="2" name="직사각형 1"/>
          <p:cNvSpPr/>
          <p:nvPr/>
        </p:nvSpPr>
        <p:spPr>
          <a:xfrm>
            <a:off x="7885261" y="4057864"/>
            <a:ext cx="539465" cy="388996"/>
          </a:xfrm>
          <a:prstGeom prst="rect">
            <a:avLst/>
          </a:prstGeom>
        </p:spPr>
        <p:txBody>
          <a:bodyPr wrap="none" lIns="95674" tIns="47837" rIns="95674" bIns="47837">
            <a:spAutoFit/>
          </a:bodyPr>
          <a:lstStyle/>
          <a:p>
            <a:r>
              <a:rPr kumimoji="0" lang="en-US" altLang="ja-JP" sz="1900" b="1" baseline="30000" dirty="0">
                <a:solidFill>
                  <a:srgbClr val="000000"/>
                </a:solidFill>
                <a:cs typeface="Times New Roman" pitchFamily="18" charset="0"/>
              </a:rPr>
              <a:t>1,2)</a:t>
            </a:r>
            <a:r>
              <a:rPr kumimoji="0" lang="en-US" altLang="ja-JP" sz="1900" b="1" dirty="0">
                <a:solidFill>
                  <a:srgbClr val="0070C0"/>
                </a:solidFill>
                <a:cs typeface="Times New Roman" pitchFamily="18" charset="0"/>
              </a:rPr>
              <a:t> </a:t>
            </a:r>
            <a:endParaRPr lang="en-US" sz="1900" dirty="0"/>
          </a:p>
        </p:txBody>
      </p:sp>
      <p:grpSp>
        <p:nvGrpSpPr>
          <p:cNvPr id="6" name="グループ化 5"/>
          <p:cNvGrpSpPr/>
          <p:nvPr/>
        </p:nvGrpSpPr>
        <p:grpSpPr>
          <a:xfrm>
            <a:off x="4899693" y="4573285"/>
            <a:ext cx="4401625" cy="910573"/>
            <a:chOff x="4899693" y="4573285"/>
            <a:chExt cx="4401625" cy="910573"/>
          </a:xfrm>
        </p:grpSpPr>
        <p:sp>
          <p:nvSpPr>
            <p:cNvPr id="9222" name="AutoShape 19"/>
            <p:cNvSpPr>
              <a:spLocks noChangeArrowheads="1"/>
            </p:cNvSpPr>
            <p:nvPr/>
          </p:nvSpPr>
          <p:spPr bwMode="auto">
            <a:xfrm>
              <a:off x="4899693" y="4573285"/>
              <a:ext cx="4401625" cy="910573"/>
            </a:xfrm>
            <a:prstGeom prst="downArrowCallout">
              <a:avLst>
                <a:gd name="adj1" fmla="val 151798"/>
                <a:gd name="adj2" fmla="val 173941"/>
                <a:gd name="adj3" fmla="val 16579"/>
                <a:gd name="adj4" fmla="val 61981"/>
              </a:avLst>
            </a:prstGeom>
            <a:solidFill>
              <a:srgbClr val="CCFFCC"/>
            </a:solidFill>
            <a:ln w="9525">
              <a:solidFill>
                <a:srgbClr val="339966"/>
              </a:solidFill>
              <a:miter lim="800000"/>
              <a:headEnd/>
              <a:tailEnd/>
            </a:ln>
          </p:spPr>
          <p:txBody>
            <a:bodyPr wrap="square" lIns="95650" tIns="47825" rIns="95650" bIns="47825" anchor="ctr">
              <a:noAutofit/>
            </a:bodyPr>
            <a:lstStyle/>
            <a:p>
              <a:pPr algn="ctr"/>
              <a:r>
                <a:rPr kumimoji="0" lang="ja-JP" altLang="en-US" sz="2000" b="1" dirty="0" smtClean="0">
                  <a:solidFill>
                    <a:schemeClr val="accent6"/>
                  </a:solidFill>
                  <a:cs typeface="Times New Roman" pitchFamily="18" charset="0"/>
                </a:rPr>
                <a:t>電子熱輸送 ～ イオン熱輸送</a:t>
              </a:r>
              <a:endParaRPr kumimoji="0" lang="en-US" altLang="ja-JP" sz="2000" b="1" baseline="30000" dirty="0">
                <a:solidFill>
                  <a:schemeClr val="accent6"/>
                </a:solidFill>
                <a:cs typeface="Times New Roman" pitchFamily="18" charset="0"/>
              </a:endParaRPr>
            </a:p>
          </p:txBody>
        </p:sp>
        <p:sp>
          <p:nvSpPr>
            <p:cNvPr id="13" name="직사각형 12"/>
            <p:cNvSpPr/>
            <p:nvPr/>
          </p:nvSpPr>
          <p:spPr>
            <a:xfrm>
              <a:off x="6517109" y="4950916"/>
              <a:ext cx="1161430" cy="481329"/>
            </a:xfrm>
            <a:prstGeom prst="rect">
              <a:avLst/>
            </a:prstGeom>
          </p:spPr>
          <p:txBody>
            <a:bodyPr wrap="none" lIns="95674" tIns="47837" rIns="95674" bIns="47837">
              <a:spAutoFit/>
            </a:bodyPr>
            <a:lstStyle/>
            <a:p>
              <a:r>
                <a:rPr lang="en-US" altLang="ja-JP" sz="2500" b="1" dirty="0">
                  <a:solidFill>
                    <a:schemeClr val="accent6"/>
                  </a:solidFill>
                  <a:latin typeface="Times New Roman"/>
                  <a:ea typeface="MS Mincho"/>
                  <a:cs typeface="Times New Roman"/>
                  <a:sym typeface="Symbol"/>
                </a:rPr>
                <a:t>(</a:t>
              </a:r>
              <a:r>
                <a:rPr lang="el-GR" altLang="ja-JP" sz="2500" b="1" i="1" dirty="0">
                  <a:solidFill>
                    <a:schemeClr val="accent6"/>
                  </a:solidFill>
                  <a:latin typeface="Times New Roman"/>
                  <a:ea typeface="MS Mincho"/>
                  <a:cs typeface="Times New Roman"/>
                  <a:sym typeface="Symbol"/>
                </a:rPr>
                <a:t></a:t>
              </a:r>
              <a:r>
                <a:rPr lang="en-US" altLang="ja-JP" sz="2500" b="1" baseline="-25000" dirty="0">
                  <a:solidFill>
                    <a:schemeClr val="accent6"/>
                  </a:solidFill>
                  <a:latin typeface="Times New Roman"/>
                  <a:ea typeface="MS Mincho"/>
                  <a:cs typeface="Times New Roman"/>
                  <a:sym typeface="Symbol"/>
                </a:rPr>
                <a:t>i</a:t>
              </a:r>
              <a:r>
                <a:rPr lang="en-US" altLang="ja-JP" sz="2500" b="1" dirty="0">
                  <a:solidFill>
                    <a:schemeClr val="accent6"/>
                  </a:solidFill>
                  <a:latin typeface="Times New Roman"/>
                  <a:ea typeface="MS Mincho"/>
                  <a:cs typeface="Times New Roman"/>
                  <a:sym typeface="Symbol"/>
                </a:rPr>
                <a:t> ~</a:t>
              </a:r>
              <a:r>
                <a:rPr lang="el-GR" altLang="ja-JP" sz="2500" b="1" i="1" dirty="0">
                  <a:solidFill>
                    <a:schemeClr val="accent6"/>
                  </a:solidFill>
                  <a:latin typeface="Times New Roman"/>
                  <a:ea typeface="MS Mincho"/>
                  <a:cs typeface="Times New Roman"/>
                  <a:sym typeface="Symbol"/>
                </a:rPr>
                <a:t></a:t>
              </a:r>
              <a:r>
                <a:rPr lang="en-US" altLang="ja-JP" sz="2500" b="1" baseline="-25000" dirty="0">
                  <a:solidFill>
                    <a:schemeClr val="accent6"/>
                  </a:solidFill>
                  <a:latin typeface="Times New Roman"/>
                  <a:ea typeface="MS Mincho"/>
                  <a:cs typeface="Times New Roman"/>
                  <a:sym typeface="Symbol"/>
                </a:rPr>
                <a:t>e</a:t>
              </a:r>
              <a:r>
                <a:rPr lang="en-US" altLang="ja-JP" sz="2500" b="1" dirty="0">
                  <a:solidFill>
                    <a:schemeClr val="accent6"/>
                  </a:solidFill>
                  <a:latin typeface="Times New Roman"/>
                  <a:ea typeface="MS Mincho"/>
                  <a:cs typeface="Times New Roman"/>
                  <a:sym typeface="Symbol"/>
                </a:rPr>
                <a:t>)</a:t>
              </a:r>
              <a:endParaRPr lang="ja-JP" altLang="en-US" sz="2500" b="1" i="1" dirty="0">
                <a:solidFill>
                  <a:schemeClr val="accent6"/>
                </a:solidFill>
              </a:endParaRPr>
            </a:p>
          </p:txBody>
        </p:sp>
      </p:grpSp>
      <p:sp>
        <p:nvSpPr>
          <p:cNvPr id="16" name="Text Box 13"/>
          <p:cNvSpPr txBox="1">
            <a:spLocks noChangeArrowheads="1"/>
          </p:cNvSpPr>
          <p:nvPr/>
        </p:nvSpPr>
        <p:spPr bwMode="auto">
          <a:xfrm>
            <a:off x="5070340" y="2756808"/>
            <a:ext cx="3823033" cy="465916"/>
          </a:xfrm>
          <a:prstGeom prst="rect">
            <a:avLst/>
          </a:prstGeom>
          <a:solidFill>
            <a:srgbClr val="FFCCFF"/>
          </a:solidFill>
          <a:ln>
            <a:noFill/>
          </a:ln>
          <a:extLst/>
        </p:spPr>
        <p:txBody>
          <a:bodyPr wrap="square" lIns="95650" tIns="47825" rIns="95650" bIns="47825">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ctr" eaLnBrk="1" hangingPunct="1"/>
            <a:r>
              <a:rPr kumimoji="0" lang="ja-JP" altLang="en-US" sz="2400" b="1" dirty="0" smtClean="0">
                <a:solidFill>
                  <a:srgbClr val="FF0000"/>
                </a:solidFill>
                <a:cs typeface="Times New Roman" pitchFamily="18" charset="0"/>
              </a:rPr>
              <a:t>異常電子熱輸送</a:t>
            </a:r>
            <a:endParaRPr kumimoji="0" lang="en-US" altLang="ja-JP" sz="2400" b="1" dirty="0">
              <a:solidFill>
                <a:srgbClr val="FF0000"/>
              </a:solidFill>
              <a:cs typeface="Times New Roman" pitchFamily="18" charset="0"/>
            </a:endParaRPr>
          </a:p>
        </p:txBody>
      </p:sp>
      <p:sp>
        <p:nvSpPr>
          <p:cNvPr id="18" name="Text Box 13"/>
          <p:cNvSpPr txBox="1">
            <a:spLocks noChangeArrowheads="1"/>
          </p:cNvSpPr>
          <p:nvPr/>
        </p:nvSpPr>
        <p:spPr bwMode="auto">
          <a:xfrm>
            <a:off x="4599428" y="3294732"/>
            <a:ext cx="5014025" cy="120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50" tIns="47825" rIns="95650" bIns="47825">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ctr" eaLnBrk="1" latinLnBrk="1"/>
            <a:r>
              <a:rPr kumimoji="0" lang="ja-JP" altLang="en-US" sz="2400" b="1" dirty="0" smtClean="0">
                <a:solidFill>
                  <a:srgbClr val="000000"/>
                </a:solidFill>
                <a:uFill>
                  <a:solidFill>
                    <a:srgbClr val="FF0000"/>
                  </a:solidFill>
                </a:uFill>
                <a:cs typeface="Times New Roman" pitchFamily="18" charset="0"/>
              </a:rPr>
              <a:t>電子温度勾配モード</a:t>
            </a:r>
            <a:endParaRPr kumimoji="0" lang="en-US" altLang="ja-JP" sz="2400" b="1" dirty="0" smtClean="0">
              <a:solidFill>
                <a:srgbClr val="000000"/>
              </a:solidFill>
              <a:uFill>
                <a:solidFill>
                  <a:srgbClr val="FF0000"/>
                </a:solidFill>
              </a:uFill>
              <a:cs typeface="Times New Roman" pitchFamily="18" charset="0"/>
            </a:endParaRPr>
          </a:p>
          <a:p>
            <a:pPr algn="ctr" eaLnBrk="1" latinLnBrk="1"/>
            <a:r>
              <a:rPr kumimoji="0" lang="en-US" altLang="ja-JP" sz="2400" b="1" dirty="0" smtClean="0">
                <a:solidFill>
                  <a:srgbClr val="000000"/>
                </a:solidFill>
                <a:uFill>
                  <a:solidFill>
                    <a:srgbClr val="FF0000"/>
                  </a:solidFill>
                </a:uFill>
                <a:cs typeface="Times New Roman" pitchFamily="18" charset="0"/>
              </a:rPr>
              <a:t>Electron Temperature Gradient </a:t>
            </a:r>
            <a:br>
              <a:rPr kumimoji="0" lang="en-US" altLang="ja-JP" sz="2400" b="1" dirty="0" smtClean="0">
                <a:solidFill>
                  <a:srgbClr val="000000"/>
                </a:solidFill>
                <a:uFill>
                  <a:solidFill>
                    <a:srgbClr val="FF0000"/>
                  </a:solidFill>
                </a:uFill>
                <a:cs typeface="Times New Roman" pitchFamily="18" charset="0"/>
              </a:rPr>
            </a:br>
            <a:r>
              <a:rPr kumimoji="0" lang="en-US" altLang="ja-JP" sz="2400" b="1" dirty="0" smtClean="0">
                <a:solidFill>
                  <a:srgbClr val="000000"/>
                </a:solidFill>
                <a:uFill>
                  <a:solidFill>
                    <a:srgbClr val="FF0000"/>
                  </a:solidFill>
                </a:uFill>
                <a:cs typeface="Times New Roman" pitchFamily="18" charset="0"/>
              </a:rPr>
              <a:t>(</a:t>
            </a:r>
            <a:r>
              <a:rPr kumimoji="0" lang="en-US" altLang="ja-JP" sz="2400" b="1" dirty="0">
                <a:solidFill>
                  <a:srgbClr val="000000"/>
                </a:solidFill>
                <a:uFill>
                  <a:solidFill>
                    <a:srgbClr val="FF0000"/>
                  </a:solidFill>
                </a:uFill>
                <a:cs typeface="Times New Roman" pitchFamily="18" charset="0"/>
              </a:rPr>
              <a:t>ETG) </a:t>
            </a:r>
            <a:r>
              <a:rPr kumimoji="0" lang="en-US" altLang="ja-JP" sz="2400" b="1" dirty="0" smtClean="0">
                <a:solidFill>
                  <a:srgbClr val="000000"/>
                </a:solidFill>
                <a:uFill>
                  <a:solidFill>
                    <a:srgbClr val="FF0000"/>
                  </a:solidFill>
                </a:uFill>
                <a:cs typeface="Times New Roman" pitchFamily="18" charset="0"/>
              </a:rPr>
              <a:t>Mode</a:t>
            </a:r>
            <a:endParaRPr kumimoji="0" lang="en-US" altLang="ja-JP" sz="2400" b="1" dirty="0">
              <a:solidFill>
                <a:srgbClr val="000000"/>
              </a:solidFill>
              <a:uFill>
                <a:solidFill>
                  <a:srgbClr val="FF0000"/>
                </a:solidFill>
              </a:uFill>
              <a:cs typeface="Times New Roman" pitchFamily="18" charset="0"/>
            </a:endParaRPr>
          </a:p>
        </p:txBody>
      </p:sp>
      <p:sp>
        <p:nvSpPr>
          <p:cNvPr id="19"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電子温度勾配モード</a:t>
            </a:r>
            <a:endParaRPr lang="en-US" altLang="ja-JP" dirty="0">
              <a:solidFill>
                <a:srgbClr val="000000"/>
              </a:solidFill>
              <a:latin typeface="HG丸ｺﾞｼｯｸM-PRO" pitchFamily="50" charset="-128"/>
              <a:ea typeface="HG丸ｺﾞｼｯｸM-PRO" pitchFamily="50" charset="-128"/>
            </a:endParaRPr>
          </a:p>
        </p:txBody>
      </p:sp>
      <p:grpSp>
        <p:nvGrpSpPr>
          <p:cNvPr id="3" name="グループ化 2"/>
          <p:cNvGrpSpPr/>
          <p:nvPr/>
        </p:nvGrpSpPr>
        <p:grpSpPr>
          <a:xfrm>
            <a:off x="5138019" y="766426"/>
            <a:ext cx="4331418" cy="1757712"/>
            <a:chOff x="5138019" y="766426"/>
            <a:chExt cx="4331418" cy="1757712"/>
          </a:xfrm>
        </p:grpSpPr>
        <p:sp>
          <p:nvSpPr>
            <p:cNvPr id="4" name="角丸四角形 3"/>
            <p:cNvSpPr/>
            <p:nvPr/>
          </p:nvSpPr>
          <p:spPr bwMode="auto">
            <a:xfrm>
              <a:off x="5148956" y="766426"/>
              <a:ext cx="4152361" cy="512082"/>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2813"/>
              <a:r>
                <a:rPr lang="ja-JP" altLang="en-US" b="1" dirty="0"/>
                <a:t>異常熱</a:t>
              </a:r>
              <a:r>
                <a:rPr lang="ja-JP" altLang="en-US" b="1" dirty="0" smtClean="0"/>
                <a:t>輸送 </a:t>
              </a:r>
              <a:r>
                <a:rPr lang="ja-JP" altLang="en-US" sz="1800" b="1" dirty="0" smtClean="0"/>
                <a:t>－イオンスケール－</a:t>
              </a:r>
              <a:endParaRPr lang="en-US" altLang="ja-JP" sz="1800" b="1" dirty="0"/>
            </a:p>
          </p:txBody>
        </p:sp>
        <p:sp>
          <p:nvSpPr>
            <p:cNvPr id="14" name="Text Box 13"/>
            <p:cNvSpPr txBox="1">
              <a:spLocks noChangeArrowheads="1"/>
            </p:cNvSpPr>
            <p:nvPr/>
          </p:nvSpPr>
          <p:spPr bwMode="auto">
            <a:xfrm>
              <a:off x="5138019" y="2135166"/>
              <a:ext cx="4319139" cy="3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50" tIns="47825" rIns="95650" bIns="47825">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latinLnBrk="1"/>
              <a:r>
                <a:rPr kumimoji="0" lang="en-US" altLang="ja-JP" sz="1900" b="1" dirty="0">
                  <a:solidFill>
                    <a:srgbClr val="000000"/>
                  </a:solidFill>
                  <a:latin typeface="ＭＳ Ｐゴシック"/>
                  <a:ea typeface="ＭＳ Ｐゴシック"/>
                  <a:cs typeface="Times New Roman" pitchFamily="18" charset="0"/>
                </a:rPr>
                <a:t>• </a:t>
              </a:r>
              <a:r>
                <a:rPr kumimoji="0" lang="en-US" altLang="ja-JP" sz="1900" b="1" dirty="0">
                  <a:solidFill>
                    <a:srgbClr val="000000"/>
                  </a:solidFill>
                  <a:cs typeface="Times New Roman" pitchFamily="18" charset="0"/>
                </a:rPr>
                <a:t>Ion temperature gradient (ITG) mode</a:t>
              </a:r>
            </a:p>
          </p:txBody>
        </p:sp>
        <p:sp>
          <p:nvSpPr>
            <p:cNvPr id="20" name="Text Box 13"/>
            <p:cNvSpPr txBox="1">
              <a:spLocks noChangeArrowheads="1"/>
            </p:cNvSpPr>
            <p:nvPr/>
          </p:nvSpPr>
          <p:spPr bwMode="auto">
            <a:xfrm>
              <a:off x="5138019" y="1782564"/>
              <a:ext cx="4331418" cy="3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50" tIns="47825" rIns="95650" bIns="47825">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latinLnBrk="1"/>
              <a:r>
                <a:rPr kumimoji="0" lang="en-US" altLang="ja-JP" sz="1900" b="1" dirty="0">
                  <a:solidFill>
                    <a:srgbClr val="000000"/>
                  </a:solidFill>
                  <a:latin typeface="ＭＳ Ｐゴシック"/>
                  <a:ea typeface="ＭＳ Ｐゴシック"/>
                  <a:cs typeface="Times New Roman" pitchFamily="18" charset="0"/>
                </a:rPr>
                <a:t>• </a:t>
              </a:r>
              <a:r>
                <a:rPr kumimoji="0" lang="en-US" altLang="ja-JP" sz="1900" b="1" dirty="0" smtClean="0">
                  <a:solidFill>
                    <a:srgbClr val="000000"/>
                  </a:solidFill>
                  <a:cs typeface="Times New Roman" pitchFamily="18" charset="0"/>
                </a:rPr>
                <a:t>Drift wave (DW) </a:t>
              </a:r>
              <a:r>
                <a:rPr kumimoji="0" lang="en-US" altLang="ja-JP" sz="1900" b="1" dirty="0">
                  <a:solidFill>
                    <a:srgbClr val="000000"/>
                  </a:solidFill>
                  <a:cs typeface="Times New Roman" pitchFamily="18" charset="0"/>
                </a:rPr>
                <a:t>mode</a:t>
              </a:r>
            </a:p>
          </p:txBody>
        </p:sp>
        <p:sp>
          <p:nvSpPr>
            <p:cNvPr id="5" name="テキスト ボックス 4"/>
            <p:cNvSpPr txBox="1"/>
            <p:nvPr/>
          </p:nvSpPr>
          <p:spPr>
            <a:xfrm>
              <a:off x="5292973" y="1329022"/>
              <a:ext cx="3005951" cy="430887"/>
            </a:xfrm>
            <a:prstGeom prst="rect">
              <a:avLst/>
            </a:prstGeom>
            <a:noFill/>
          </p:spPr>
          <p:txBody>
            <a:bodyPr wrap="none" rtlCol="0">
              <a:spAutoFit/>
            </a:bodyPr>
            <a:lstStyle/>
            <a:p>
              <a:r>
                <a:rPr kumimoji="1" lang="ja-JP" altLang="en-US" sz="2200" dirty="0" smtClean="0"/>
                <a:t>プラズマ空間勾配駆動</a:t>
              </a:r>
              <a:endParaRPr kumimoji="1" lang="ja-JP" altLang="en-US" sz="2200" dirty="0"/>
            </a:p>
          </p:txBody>
        </p:sp>
      </p:grpSp>
    </p:spTree>
    <p:custDataLst>
      <p:tags r:id="rId1"/>
    </p:custDataLst>
    <p:extLst>
      <p:ext uri="{BB962C8B-B14F-4D97-AF65-F5344CB8AC3E}">
        <p14:creationId xmlns:p14="http://schemas.microsoft.com/office/powerpoint/2010/main" val="4271724675"/>
      </p:ext>
    </p:extLst>
  </p:cSld>
  <p:clrMapOvr>
    <a:masterClrMapping/>
  </p:clrMapOvr>
  <p:transition advTm="440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9228" grpId="0"/>
      <p:bldP spid="2" grpId="0"/>
      <p:bldP spid="16"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28"/>
          <p:cNvSpPr>
            <a:spLocks noChangeArrowheads="1"/>
          </p:cNvSpPr>
          <p:nvPr/>
        </p:nvSpPr>
        <p:spPr bwMode="auto">
          <a:xfrm>
            <a:off x="1998195" y="6735076"/>
            <a:ext cx="7761717" cy="32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03" tIns="47512" rIns="95003" bIns="47512">
            <a:spAutoFit/>
          </a:bodyPr>
          <a:lstStyle/>
          <a:p>
            <a:pPr marL="473386" indent="-473386" latinLnBrk="1"/>
            <a:r>
              <a:rPr lang="en-US" altLang="ja-JP" sz="1500" dirty="0"/>
              <a:t>Prepared in collaboration with </a:t>
            </a:r>
            <a:r>
              <a:rPr lang="en-US" altLang="ja-JP" sz="1500" dirty="0">
                <a:solidFill>
                  <a:srgbClr val="000000"/>
                </a:solidFill>
                <a:uFill>
                  <a:solidFill>
                    <a:srgbClr val="FF0000"/>
                  </a:solidFill>
                </a:uFill>
                <a:ea typeface="굴림" pitchFamily="50" charset="-127"/>
                <a:cs typeface="Times New Roman" pitchFamily="18" charset="0"/>
              </a:rPr>
              <a:t>Prof</a:t>
            </a:r>
            <a:r>
              <a:rPr lang="en-US" altLang="ja-JP" sz="1500" dirty="0">
                <a:uFill>
                  <a:solidFill>
                    <a:srgbClr val="FF0000"/>
                  </a:solidFill>
                </a:uFill>
                <a:ea typeface="굴림" pitchFamily="50" charset="-127"/>
                <a:cs typeface="Times New Roman" pitchFamily="18" charset="0"/>
              </a:rPr>
              <a:t>. K. Itoh</a:t>
            </a:r>
            <a:r>
              <a:rPr lang="ja-JP" altLang="en-US" sz="1500" dirty="0">
                <a:uFill>
                  <a:solidFill>
                    <a:srgbClr val="FF0000"/>
                  </a:solidFill>
                </a:uFill>
                <a:ea typeface="굴림" pitchFamily="50" charset="-127"/>
                <a:cs typeface="Times New Roman" pitchFamily="18" charset="0"/>
              </a:rPr>
              <a:t> </a:t>
            </a:r>
            <a:r>
              <a:rPr lang="en-US" altLang="ja-JP" sz="1500" dirty="0">
                <a:uFill>
                  <a:solidFill>
                    <a:srgbClr val="FF0000"/>
                  </a:solidFill>
                </a:uFill>
                <a:ea typeface="굴림" pitchFamily="50" charset="-127"/>
                <a:cs typeface="Times New Roman" pitchFamily="18" charset="0"/>
              </a:rPr>
              <a:t>(NIFS) </a:t>
            </a:r>
            <a:r>
              <a:rPr lang="en-US" altLang="ja-JP" sz="1500" dirty="0">
                <a:ea typeface="굴림" pitchFamily="50" charset="-127"/>
                <a:cs typeface="Times New Roman" pitchFamily="18" charset="0"/>
              </a:rPr>
              <a:t>and </a:t>
            </a:r>
            <a:r>
              <a:rPr lang="en-US" altLang="ja-JP" sz="1500" dirty="0">
                <a:uFill>
                  <a:solidFill>
                    <a:srgbClr val="FF0000"/>
                  </a:solidFill>
                </a:uFill>
                <a:ea typeface="굴림" pitchFamily="50" charset="-127"/>
                <a:cs typeface="Times New Roman" pitchFamily="18" charset="0"/>
              </a:rPr>
              <a:t>Prof. S. I-. Itoh (Kyushu Univ.)</a:t>
            </a:r>
            <a:endParaRPr lang="en-US" altLang="ja-JP" sz="1500" dirty="0">
              <a:solidFill>
                <a:srgbClr val="000000"/>
              </a:solidFill>
              <a:uFill>
                <a:solidFill>
                  <a:srgbClr val="FF0000"/>
                </a:solidFill>
              </a:uFill>
              <a:ea typeface="굴림" pitchFamily="50" charset="-127"/>
              <a:cs typeface="Times New Roman" pitchFamily="18" charset="0"/>
            </a:endParaRPr>
          </a:p>
        </p:txBody>
      </p:sp>
      <p:sp>
        <p:nvSpPr>
          <p:cNvPr id="9229" name="슬라이드 번호 개체 틀 5"/>
          <p:cNvSpPr>
            <a:spLocks noGrp="1"/>
          </p:cNvSpPr>
          <p:nvPr>
            <p:ph type="sldNum" sz="quarter" idx="4294967295"/>
          </p:nvPr>
        </p:nvSpPr>
        <p:spPr>
          <a:xfrm>
            <a:off x="9223943" y="266558"/>
            <a:ext cx="538414" cy="347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7F3AD39B-DB1E-4A7F-B7BE-15FAC679E7D7}" type="slidenum">
              <a:rPr lang="en-US" altLang="ja-JP" sz="2100">
                <a:solidFill>
                  <a:srgbClr val="000000"/>
                </a:solidFill>
              </a:rPr>
              <a:pPr eaLnBrk="1" hangingPunct="1"/>
              <a:t>5</a:t>
            </a:fld>
            <a:endParaRPr lang="en-US" altLang="ja-JP" sz="2100">
              <a:solidFill>
                <a:srgbClr val="000000"/>
              </a:solidFill>
            </a:endParaRPr>
          </a:p>
        </p:txBody>
      </p:sp>
      <p:sp>
        <p:nvSpPr>
          <p:cNvPr id="136" name="타원 135"/>
          <p:cNvSpPr/>
          <p:nvPr/>
        </p:nvSpPr>
        <p:spPr>
          <a:xfrm rot="5400000">
            <a:off x="262901" y="5565302"/>
            <a:ext cx="1331260" cy="439705"/>
          </a:xfrm>
          <a:prstGeom prst="ellipse">
            <a:avLst/>
          </a:prstGeom>
          <a:solidFill>
            <a:srgbClr val="FF0000">
              <a:alpha val="5000"/>
            </a:srgbClr>
          </a:solidFill>
          <a:ln w="25400" cap="flat" cmpd="sng" algn="ctr">
            <a:noFill/>
            <a:prstDash val="solid"/>
          </a:ln>
          <a:effectLst/>
        </p:spPr>
        <p:txBody>
          <a:bodyPr lIns="95674" tIns="47837" rIns="95674" bIns="47837" rtlCol="0" anchor="ctr"/>
          <a:lstStyle/>
          <a:p>
            <a:pPr algn="ctr" defTabSz="956737" fontAlgn="auto">
              <a:spcBef>
                <a:spcPts val="0"/>
              </a:spcBef>
              <a:spcAft>
                <a:spcPts val="0"/>
              </a:spcAft>
              <a:defRPr/>
            </a:pPr>
            <a:endParaRPr lang="ja-JP" altLang="en-US" sz="1900" kern="0">
              <a:solidFill>
                <a:sysClr val="window" lastClr="FFFFFF"/>
              </a:solidFill>
              <a:latin typeface="Calibri"/>
              <a:ea typeface="ＭＳ Ｐゴシック"/>
            </a:endParaRPr>
          </a:p>
        </p:txBody>
      </p:sp>
      <p:sp>
        <p:nvSpPr>
          <p:cNvPr id="137" name="TextBox 136"/>
          <p:cNvSpPr txBox="1"/>
          <p:nvPr/>
        </p:nvSpPr>
        <p:spPr>
          <a:xfrm>
            <a:off x="1048710" y="630436"/>
            <a:ext cx="2418249" cy="804494"/>
          </a:xfrm>
          <a:prstGeom prst="rect">
            <a:avLst/>
          </a:prstGeom>
          <a:noFill/>
        </p:spPr>
        <p:txBody>
          <a:bodyPr wrap="none" lIns="95674" tIns="47837" rIns="95674" bIns="47837" rtlCol="0">
            <a:spAutoFit/>
          </a:bodyPr>
          <a:lstStyle/>
          <a:p>
            <a:pPr algn="ctr"/>
            <a:r>
              <a:rPr lang="en-US" altLang="ja-JP" sz="2300" b="1" dirty="0" smtClean="0">
                <a:latin typeface="Times New Roman" pitchFamily="18" charset="0"/>
                <a:ea typeface="MS Mincho"/>
                <a:cs typeface="Times New Roman" pitchFamily="18" charset="0"/>
                <a:sym typeface="Symbol"/>
              </a:rPr>
              <a:t>Excitation </a:t>
            </a:r>
            <a:endParaRPr lang="en-US" altLang="ja-JP" sz="2300" b="1" dirty="0">
              <a:latin typeface="Times New Roman" pitchFamily="18" charset="0"/>
              <a:ea typeface="MS Mincho"/>
              <a:cs typeface="Times New Roman" pitchFamily="18" charset="0"/>
              <a:sym typeface="Symbol"/>
            </a:endParaRPr>
          </a:p>
          <a:p>
            <a:r>
              <a:rPr lang="en-US" altLang="ja-JP" sz="2300" b="1" dirty="0">
                <a:latin typeface="Times New Roman" pitchFamily="18" charset="0"/>
                <a:ea typeface="MS Mincho"/>
                <a:cs typeface="Times New Roman" pitchFamily="18" charset="0"/>
                <a:sym typeface="Symbol"/>
              </a:rPr>
              <a:t>‘Bare’ </a:t>
            </a:r>
            <a:r>
              <a:rPr lang="en-US" altLang="ja-JP" sz="2300" b="1" dirty="0" smtClean="0">
                <a:latin typeface="Times New Roman" pitchFamily="18" charset="0"/>
                <a:ea typeface="MS Mincho"/>
                <a:cs typeface="Times New Roman" pitchFamily="18" charset="0"/>
                <a:sym typeface="Symbol"/>
              </a:rPr>
              <a:t>Instability</a:t>
            </a:r>
            <a:endParaRPr lang="ja-JP" altLang="en-US" sz="2300" b="1" dirty="0">
              <a:latin typeface="Times New Roman" pitchFamily="18" charset="0"/>
              <a:cs typeface="Times New Roman" pitchFamily="18" charset="0"/>
            </a:endParaRPr>
          </a:p>
        </p:txBody>
      </p:sp>
      <p:sp>
        <p:nvSpPr>
          <p:cNvPr id="138" name="TextBox 137"/>
          <p:cNvSpPr txBox="1"/>
          <p:nvPr/>
        </p:nvSpPr>
        <p:spPr>
          <a:xfrm>
            <a:off x="4057380" y="635487"/>
            <a:ext cx="2870625" cy="804494"/>
          </a:xfrm>
          <a:prstGeom prst="rect">
            <a:avLst/>
          </a:prstGeom>
          <a:noFill/>
        </p:spPr>
        <p:txBody>
          <a:bodyPr wrap="square" lIns="95674" tIns="47837" rIns="95674" bIns="47837" rtlCol="0">
            <a:spAutoFit/>
          </a:bodyPr>
          <a:lstStyle/>
          <a:p>
            <a:pPr algn="ctr"/>
            <a:r>
              <a:rPr lang="en-US" altLang="ja-JP" sz="2300" b="1" dirty="0" smtClean="0">
                <a:latin typeface="Times New Roman" pitchFamily="18" charset="0"/>
                <a:ea typeface="MS Mincho"/>
                <a:cs typeface="Times New Roman" pitchFamily="18" charset="0"/>
                <a:sym typeface="Symbol"/>
              </a:rPr>
              <a:t>Multi-Scale </a:t>
            </a:r>
            <a:r>
              <a:rPr lang="en-US" altLang="ja-JP" sz="2300" b="1" dirty="0">
                <a:latin typeface="Times New Roman" pitchFamily="18" charset="0"/>
                <a:ea typeface="MS Mincho"/>
                <a:cs typeface="Times New Roman" pitchFamily="18" charset="0"/>
                <a:sym typeface="Symbol"/>
              </a:rPr>
              <a:t>Interaction</a:t>
            </a:r>
            <a:endParaRPr lang="ja-JP" altLang="en-US" sz="2300" b="1" dirty="0">
              <a:latin typeface="Times New Roman" pitchFamily="18" charset="0"/>
              <a:cs typeface="Times New Roman" pitchFamily="18" charset="0"/>
            </a:endParaRPr>
          </a:p>
        </p:txBody>
      </p:sp>
      <p:sp>
        <p:nvSpPr>
          <p:cNvPr id="139" name="TextBox 138"/>
          <p:cNvSpPr txBox="1"/>
          <p:nvPr/>
        </p:nvSpPr>
        <p:spPr>
          <a:xfrm>
            <a:off x="7676158" y="782937"/>
            <a:ext cx="1728380" cy="450551"/>
          </a:xfrm>
          <a:prstGeom prst="rect">
            <a:avLst/>
          </a:prstGeom>
          <a:noFill/>
        </p:spPr>
        <p:txBody>
          <a:bodyPr wrap="none" lIns="95674" tIns="47837" rIns="95674" bIns="47837" rtlCol="0">
            <a:spAutoFit/>
          </a:bodyPr>
          <a:lstStyle/>
          <a:p>
            <a:pPr algn="ctr"/>
            <a:r>
              <a:rPr lang="en-US" altLang="ja-JP" sz="2300" b="1" dirty="0" smtClean="0">
                <a:latin typeface="+mj-lt"/>
                <a:ea typeface="MS Mincho"/>
                <a:cs typeface="Times New Roman" pitchFamily="18" charset="0"/>
                <a:sym typeface="Symbol"/>
              </a:rPr>
              <a:t>Suppression</a:t>
            </a:r>
            <a:endParaRPr lang="en-US" altLang="ja-JP" sz="2300" b="1" dirty="0">
              <a:latin typeface="+mj-lt"/>
              <a:ea typeface="MS Mincho"/>
              <a:cs typeface="Times New Roman" pitchFamily="18" charset="0"/>
              <a:sym typeface="Symbol"/>
            </a:endParaRPr>
          </a:p>
        </p:txBody>
      </p:sp>
      <p:sp>
        <p:nvSpPr>
          <p:cNvPr id="140" name="TextBox 139"/>
          <p:cNvSpPr txBox="1"/>
          <p:nvPr/>
        </p:nvSpPr>
        <p:spPr>
          <a:xfrm rot="16200000" flipH="1">
            <a:off x="-585528" y="2152375"/>
            <a:ext cx="1739842" cy="742939"/>
          </a:xfrm>
          <a:prstGeom prst="rect">
            <a:avLst/>
          </a:prstGeom>
          <a:noFill/>
        </p:spPr>
        <p:txBody>
          <a:bodyPr wrap="square" lIns="95674" tIns="47837" rIns="95674" bIns="47837" rtlCol="0">
            <a:spAutoFit/>
          </a:bodyPr>
          <a:lstStyle/>
          <a:p>
            <a:pPr algn="ctr" defTabSz="956737" fontAlgn="auto">
              <a:spcBef>
                <a:spcPts val="0"/>
              </a:spcBef>
              <a:spcAft>
                <a:spcPts val="0"/>
              </a:spcAft>
              <a:defRPr/>
            </a:pPr>
            <a:r>
              <a:rPr lang="en-US" altLang="ja-JP" sz="2100" b="1" kern="0" dirty="0">
                <a:solidFill>
                  <a:srgbClr val="FF0000"/>
                </a:solidFill>
                <a:ea typeface="MS Mincho"/>
                <a:cs typeface="Times New Roman" pitchFamily="18" charset="0"/>
                <a:sym typeface="Symbol"/>
              </a:rPr>
              <a:t>Ion-scale</a:t>
            </a:r>
            <a:r>
              <a:rPr kumimoji="0" lang="ja-JP" altLang="en-US" sz="2100" b="1" kern="0" dirty="0">
                <a:solidFill>
                  <a:srgbClr val="FF0000"/>
                </a:solidFill>
                <a:ea typeface="MS Mincho"/>
                <a:cs typeface="Times New Roman" pitchFamily="18" charset="0"/>
                <a:sym typeface="Symbol"/>
              </a:rPr>
              <a:t> </a:t>
            </a:r>
            <a:r>
              <a:rPr kumimoji="0" lang="en-US" altLang="ja-JP" sz="2100" b="1" i="1" kern="0" dirty="0">
                <a:solidFill>
                  <a:srgbClr val="FF0000"/>
                </a:solidFill>
                <a:latin typeface="Times New Roman"/>
                <a:cs typeface="Times New Roman"/>
                <a:sym typeface="Symbol"/>
              </a:rPr>
              <a:t>~</a:t>
            </a:r>
            <a:r>
              <a:rPr kumimoji="0" lang="en-US" altLang="ja-JP" sz="2100" b="1" i="1" kern="0" dirty="0">
                <a:solidFill>
                  <a:srgbClr val="FF0000"/>
                </a:solidFill>
                <a:sym typeface="Symbol"/>
              </a:rPr>
              <a:t></a:t>
            </a:r>
            <a:r>
              <a:rPr kumimoji="0" lang="en-US" altLang="ja-JP" sz="2100" b="1" kern="0" baseline="-25000" dirty="0">
                <a:solidFill>
                  <a:srgbClr val="FF0000"/>
                </a:solidFill>
              </a:rPr>
              <a:t>i</a:t>
            </a:r>
            <a:endParaRPr lang="en-US" altLang="ja-JP" sz="2100" b="1" kern="0" dirty="0">
              <a:solidFill>
                <a:srgbClr val="FF0000"/>
              </a:solidFill>
              <a:ea typeface="MS Mincho"/>
              <a:cs typeface="Times New Roman" pitchFamily="18" charset="0"/>
              <a:sym typeface="Symbol"/>
            </a:endParaRPr>
          </a:p>
        </p:txBody>
      </p:sp>
      <p:sp>
        <p:nvSpPr>
          <p:cNvPr id="141" name="TextBox 140"/>
          <p:cNvSpPr txBox="1"/>
          <p:nvPr/>
        </p:nvSpPr>
        <p:spPr>
          <a:xfrm rot="16200000" flipH="1">
            <a:off x="-1188799" y="5141017"/>
            <a:ext cx="2948667" cy="425395"/>
          </a:xfrm>
          <a:prstGeom prst="rect">
            <a:avLst/>
          </a:prstGeom>
          <a:noFill/>
        </p:spPr>
        <p:txBody>
          <a:bodyPr wrap="square" lIns="95674" tIns="47837" rIns="95674" bIns="47837" rtlCol="0">
            <a:spAutoFit/>
          </a:bodyPr>
          <a:lstStyle/>
          <a:p>
            <a:pPr algn="ctr" defTabSz="956737" fontAlgn="auto">
              <a:spcBef>
                <a:spcPts val="0"/>
              </a:spcBef>
              <a:spcAft>
                <a:spcPts val="0"/>
              </a:spcAft>
              <a:defRPr/>
            </a:pPr>
            <a:r>
              <a:rPr lang="en-US" altLang="ja-JP" sz="2100" b="1" kern="0" dirty="0">
                <a:solidFill>
                  <a:srgbClr val="FF0000"/>
                </a:solidFill>
                <a:ea typeface="MS Mincho"/>
                <a:cs typeface="Times New Roman" pitchFamily="18" charset="0"/>
                <a:sym typeface="Symbol"/>
              </a:rPr>
              <a:t>Electron-scale</a:t>
            </a:r>
            <a:r>
              <a:rPr kumimoji="0" lang="en-US" altLang="ja-JP" sz="2100" b="1" kern="0" dirty="0">
                <a:solidFill>
                  <a:srgbClr val="FF0000"/>
                </a:solidFill>
                <a:ea typeface="MS Mincho"/>
                <a:cs typeface="Times New Roman" pitchFamily="18" charset="0"/>
                <a:sym typeface="Symbol"/>
              </a:rPr>
              <a:t> </a:t>
            </a:r>
            <a:r>
              <a:rPr kumimoji="0" lang="en-US" altLang="ja-JP" sz="2100" b="1" i="1" kern="0" dirty="0">
                <a:solidFill>
                  <a:srgbClr val="FF0000"/>
                </a:solidFill>
                <a:latin typeface="Times New Roman"/>
                <a:cs typeface="Times New Roman"/>
                <a:sym typeface="Symbol"/>
              </a:rPr>
              <a:t>~</a:t>
            </a:r>
            <a:r>
              <a:rPr kumimoji="0" lang="en-US" altLang="ja-JP" sz="2100" b="1" i="1" kern="0" dirty="0">
                <a:solidFill>
                  <a:srgbClr val="FF0000"/>
                </a:solidFill>
                <a:sym typeface="Symbol"/>
              </a:rPr>
              <a:t></a:t>
            </a:r>
            <a:r>
              <a:rPr kumimoji="0" lang="en-US" altLang="ja-JP" sz="2100" b="1" kern="0" baseline="-25000" dirty="0">
                <a:solidFill>
                  <a:srgbClr val="FF0000"/>
                </a:solidFill>
              </a:rPr>
              <a:t>e </a:t>
            </a:r>
            <a:endParaRPr lang="en-US" altLang="ja-JP" sz="2100" b="1" kern="0" dirty="0">
              <a:solidFill>
                <a:srgbClr val="FF0000"/>
              </a:solidFill>
              <a:ea typeface="MS Mincho"/>
              <a:cs typeface="Times New Roman" pitchFamily="18" charset="0"/>
              <a:sym typeface="Symbol"/>
            </a:endParaRPr>
          </a:p>
        </p:txBody>
      </p:sp>
      <p:sp>
        <p:nvSpPr>
          <p:cNvPr id="142" name="TextBox 141"/>
          <p:cNvSpPr txBox="1"/>
          <p:nvPr/>
        </p:nvSpPr>
        <p:spPr>
          <a:xfrm>
            <a:off x="828477" y="1474052"/>
            <a:ext cx="2200176" cy="358218"/>
          </a:xfrm>
          <a:prstGeom prst="rect">
            <a:avLst/>
          </a:prstGeom>
          <a:noFill/>
        </p:spPr>
        <p:txBody>
          <a:bodyPr wrap="none" lIns="95674" tIns="47837" rIns="95674" bIns="47837" rtlCol="0">
            <a:spAutoFit/>
          </a:bodyPr>
          <a:lstStyle/>
          <a:p>
            <a:pPr marL="177800" indent="-177800" algn="ctr">
              <a:buFont typeface="Arial" pitchFamily="34" charset="0"/>
              <a:buChar char="•"/>
            </a:pPr>
            <a:r>
              <a:rPr lang="en-US" altLang="ja-JP" sz="1700" dirty="0" smtClean="0">
                <a:ea typeface="MS Mincho"/>
                <a:cs typeface="Arial" pitchFamily="34" charset="0"/>
                <a:sym typeface="Symbol"/>
              </a:rPr>
              <a:t>Drift </a:t>
            </a:r>
            <a:r>
              <a:rPr lang="en-US" altLang="ja-JP" sz="1700" dirty="0">
                <a:ea typeface="MS Mincho"/>
                <a:cs typeface="Arial" pitchFamily="34" charset="0"/>
                <a:sym typeface="Symbol"/>
              </a:rPr>
              <a:t>wave</a:t>
            </a:r>
            <a:r>
              <a:rPr lang="en-US" altLang="ja-JP" sz="1700" i="1" dirty="0">
                <a:cs typeface="Arial" pitchFamily="34" charset="0"/>
                <a:sym typeface="Symbol"/>
              </a:rPr>
              <a:t> ~ </a:t>
            </a:r>
            <a:r>
              <a:rPr lang="en-US" altLang="ja-JP" sz="1700" dirty="0">
                <a:cs typeface="Arial" pitchFamily="34" charset="0"/>
                <a:sym typeface="Symbol"/>
              </a:rPr>
              <a:t>1960</a:t>
            </a:r>
            <a:r>
              <a:rPr lang="en-US" altLang="ja-JP" sz="1700" dirty="0">
                <a:ea typeface="MS Mincho"/>
                <a:cs typeface="Arial" pitchFamily="34" charset="0"/>
                <a:sym typeface="Symbol"/>
              </a:rPr>
              <a:t> </a:t>
            </a:r>
            <a:endParaRPr lang="ja-JP" altLang="en-US" sz="1700" dirty="0">
              <a:cs typeface="Arial" pitchFamily="34" charset="0"/>
            </a:endParaRPr>
          </a:p>
        </p:txBody>
      </p:sp>
      <p:sp>
        <p:nvSpPr>
          <p:cNvPr id="143" name="TextBox 142"/>
          <p:cNvSpPr txBox="1"/>
          <p:nvPr/>
        </p:nvSpPr>
        <p:spPr>
          <a:xfrm>
            <a:off x="828476" y="1968227"/>
            <a:ext cx="2285136" cy="619828"/>
          </a:xfrm>
          <a:prstGeom prst="rect">
            <a:avLst/>
          </a:prstGeom>
          <a:noFill/>
        </p:spPr>
        <p:txBody>
          <a:bodyPr wrap="none" lIns="95674" tIns="47837" rIns="95674" bIns="47837" rtlCol="0">
            <a:spAutoFit/>
          </a:bodyPr>
          <a:lstStyle/>
          <a:p>
            <a:pPr marL="177800" indent="-177800">
              <a:buFont typeface="Arial" pitchFamily="34" charset="0"/>
              <a:buChar char="•"/>
            </a:pPr>
            <a:r>
              <a:rPr lang="en-US" altLang="ja-JP" sz="1700" dirty="0">
                <a:ea typeface="MS Mincho"/>
                <a:cs typeface="Arial" pitchFamily="34" charset="0"/>
                <a:sym typeface="Symbol"/>
              </a:rPr>
              <a:t>Geometrical</a:t>
            </a:r>
            <a:r>
              <a:rPr lang="en-US" altLang="ja-JP" sz="1700" i="1" dirty="0">
                <a:cs typeface="Arial" pitchFamily="34" charset="0"/>
                <a:sym typeface="Symbol"/>
              </a:rPr>
              <a:t> ~ </a:t>
            </a:r>
            <a:r>
              <a:rPr lang="en-US" altLang="ja-JP" sz="1700" dirty="0" smtClean="0">
                <a:cs typeface="Arial" pitchFamily="34" charset="0"/>
                <a:sym typeface="Symbol"/>
              </a:rPr>
              <a:t>1980</a:t>
            </a:r>
            <a:br>
              <a:rPr lang="en-US" altLang="ja-JP" sz="1700" dirty="0" smtClean="0">
                <a:cs typeface="Arial" pitchFamily="34" charset="0"/>
                <a:sym typeface="Symbol"/>
              </a:rPr>
            </a:br>
            <a:r>
              <a:rPr lang="en-US" altLang="ja-JP" sz="1700" dirty="0" smtClean="0">
                <a:ea typeface="MS Mincho"/>
                <a:cs typeface="Arial" pitchFamily="34" charset="0"/>
                <a:sym typeface="Symbol"/>
              </a:rPr>
              <a:t>(</a:t>
            </a:r>
            <a:r>
              <a:rPr lang="el-GR" altLang="ja-JP" sz="1700" dirty="0">
                <a:ea typeface="MS Mincho"/>
                <a:cs typeface="Arial" pitchFamily="34" charset="0"/>
                <a:sym typeface="Symbol"/>
              </a:rPr>
              <a:t></a:t>
            </a:r>
            <a:r>
              <a:rPr lang="el-GR" altLang="ja-JP" sz="1700" i="1" dirty="0">
                <a:ea typeface="MS Mincho"/>
                <a:cs typeface="Arial" pitchFamily="34" charset="0"/>
                <a:sym typeface="Symbol"/>
              </a:rPr>
              <a:t>β</a:t>
            </a:r>
            <a:r>
              <a:rPr lang="en-US" altLang="ja-JP" sz="1700" i="1" dirty="0">
                <a:ea typeface="MS Mincho"/>
                <a:cs typeface="Arial" pitchFamily="34" charset="0"/>
                <a:sym typeface="Symbol"/>
              </a:rPr>
              <a:t>, …</a:t>
            </a:r>
            <a:r>
              <a:rPr lang="en-US" altLang="ja-JP" sz="1700" dirty="0">
                <a:ea typeface="MS Mincho"/>
                <a:cs typeface="Arial" pitchFamily="34" charset="0"/>
                <a:sym typeface="Symbol"/>
              </a:rPr>
              <a:t>) </a:t>
            </a:r>
            <a:endParaRPr lang="ja-JP" altLang="en-US" sz="1700" dirty="0">
              <a:cs typeface="Arial" pitchFamily="34" charset="0"/>
            </a:endParaRPr>
          </a:p>
        </p:txBody>
      </p:sp>
      <p:sp>
        <p:nvSpPr>
          <p:cNvPr id="144" name="직사각형 143"/>
          <p:cNvSpPr/>
          <p:nvPr/>
        </p:nvSpPr>
        <p:spPr>
          <a:xfrm>
            <a:off x="828477" y="2602896"/>
            <a:ext cx="1951711" cy="619828"/>
          </a:xfrm>
          <a:prstGeom prst="rect">
            <a:avLst/>
          </a:prstGeom>
        </p:spPr>
        <p:txBody>
          <a:bodyPr wrap="none" lIns="95674" tIns="47837" rIns="95674" bIns="47837">
            <a:spAutoFit/>
          </a:bodyPr>
          <a:lstStyle/>
          <a:p>
            <a:pPr marL="177800" indent="-177800" defTabSz="956737" fontAlgn="auto">
              <a:spcBef>
                <a:spcPts val="0"/>
              </a:spcBef>
              <a:spcAft>
                <a:spcPts val="0"/>
              </a:spcAft>
              <a:buFont typeface="Arial" pitchFamily="34" charset="0"/>
              <a:buChar char="•"/>
              <a:defRPr/>
            </a:pPr>
            <a:r>
              <a:rPr kumimoji="0" lang="en-US" altLang="ja-JP" sz="1700" kern="0" dirty="0">
                <a:solidFill>
                  <a:sysClr val="windowText" lastClr="000000"/>
                </a:solidFill>
                <a:ea typeface="MS Mincho"/>
                <a:cs typeface="Arial" pitchFamily="34" charset="0"/>
                <a:sym typeface="Symbol"/>
              </a:rPr>
              <a:t>T</a:t>
            </a:r>
            <a:r>
              <a:rPr kumimoji="0" lang="en-US" altLang="ja-JP" sz="1700" kern="0" dirty="0">
                <a:solidFill>
                  <a:sysClr val="windowText" lastClr="000000"/>
                </a:solidFill>
                <a:ea typeface="MS Mincho"/>
                <a:cs typeface="Times New Roman" pitchFamily="18" charset="0"/>
                <a:sym typeface="Symbol"/>
              </a:rPr>
              <a:t>rapped </a:t>
            </a:r>
            <a:r>
              <a:rPr kumimoji="0" lang="en-US" altLang="ja-JP" sz="1700" kern="0" dirty="0" smtClean="0">
                <a:solidFill>
                  <a:sysClr val="windowText" lastClr="000000"/>
                </a:solidFill>
                <a:ea typeface="MS Mincho"/>
                <a:cs typeface="Times New Roman" pitchFamily="18" charset="0"/>
                <a:sym typeface="Symbol"/>
              </a:rPr>
              <a:t>particle</a:t>
            </a:r>
          </a:p>
          <a:p>
            <a:pPr marL="177800" indent="-177800" defTabSz="956737" fontAlgn="auto">
              <a:spcBef>
                <a:spcPts val="0"/>
              </a:spcBef>
              <a:spcAft>
                <a:spcPts val="0"/>
              </a:spcAft>
              <a:buFont typeface="Arial" pitchFamily="34" charset="0"/>
              <a:buChar char="•"/>
              <a:defRPr/>
            </a:pPr>
            <a:r>
              <a:rPr kumimoji="0" lang="en-US" altLang="ja-JP" sz="1700" kern="0" dirty="0" smtClean="0">
                <a:solidFill>
                  <a:sysClr val="windowText" lastClr="000000"/>
                </a:solidFill>
                <a:ea typeface="MS Mincho"/>
                <a:cs typeface="Arial" pitchFamily="34" charset="0"/>
                <a:sym typeface="Symbol"/>
              </a:rPr>
              <a:t>ITG mode</a:t>
            </a:r>
            <a:endParaRPr kumimoji="0" lang="ja-JP" altLang="en-US" sz="1700" kern="0" dirty="0">
              <a:solidFill>
                <a:sysClr val="windowText" lastClr="000000"/>
              </a:solidFill>
              <a:cs typeface="Arial" pitchFamily="34" charset="0"/>
            </a:endParaRPr>
          </a:p>
        </p:txBody>
      </p:sp>
      <p:sp>
        <p:nvSpPr>
          <p:cNvPr id="145" name="TextBox 144"/>
          <p:cNvSpPr txBox="1"/>
          <p:nvPr/>
        </p:nvSpPr>
        <p:spPr>
          <a:xfrm>
            <a:off x="3837678" y="2259405"/>
            <a:ext cx="2741991" cy="1035327"/>
          </a:xfrm>
          <a:prstGeom prst="rect">
            <a:avLst/>
          </a:prstGeom>
          <a:noFill/>
        </p:spPr>
        <p:txBody>
          <a:bodyPr wrap="none" lIns="95674" tIns="47837" rIns="95674" bIns="47837" rtlCol="0">
            <a:spAutoFit/>
          </a:bodyPr>
          <a:lstStyle/>
          <a:p>
            <a:pPr marL="177800" indent="-177800">
              <a:spcAft>
                <a:spcPts val="600"/>
              </a:spcAft>
              <a:buFont typeface="Arial" pitchFamily="34" charset="0"/>
              <a:buChar char="•"/>
            </a:pPr>
            <a:r>
              <a:rPr lang="en-US" altLang="ja-JP" sz="1700" dirty="0">
                <a:ea typeface="MS Mincho"/>
                <a:cs typeface="Times New Roman" pitchFamily="18" charset="0"/>
                <a:sym typeface="Symbol"/>
              </a:rPr>
              <a:t>Zonal flow (</a:t>
            </a:r>
            <a:r>
              <a:rPr lang="en-US" altLang="ja-JP" sz="1700" dirty="0">
                <a:latin typeface="Times New Roman"/>
                <a:cs typeface="Times New Roman"/>
                <a:sym typeface="Symbol"/>
              </a:rPr>
              <a:t>Fujisawa</a:t>
            </a:r>
            <a:r>
              <a:rPr lang="en-US" altLang="ja-JP" sz="1700" dirty="0" smtClean="0">
                <a:latin typeface="Times New Roman"/>
                <a:cs typeface="Times New Roman"/>
                <a:sym typeface="Symbol"/>
              </a:rPr>
              <a:t>, … )</a:t>
            </a:r>
          </a:p>
          <a:p>
            <a:pPr marL="177800" lvl="0" indent="-177800">
              <a:spcAft>
                <a:spcPts val="600"/>
              </a:spcAft>
              <a:buFont typeface="Arial" pitchFamily="34" charset="0"/>
              <a:buChar char="•"/>
            </a:pPr>
            <a:r>
              <a:rPr lang="en-US" altLang="ja-JP" sz="1700" dirty="0">
                <a:solidFill>
                  <a:srgbClr val="000000"/>
                </a:solidFill>
                <a:ea typeface="MS Mincho"/>
                <a:cs typeface="Times New Roman" pitchFamily="18" charset="0"/>
                <a:sym typeface="Symbol"/>
              </a:rPr>
              <a:t>Streamer </a:t>
            </a:r>
            <a:r>
              <a:rPr lang="en-US" altLang="ja-JP" sz="1700" dirty="0">
                <a:solidFill>
                  <a:srgbClr val="000000"/>
                </a:solidFill>
                <a:latin typeface="Times New Roman"/>
                <a:ea typeface="MS Mincho"/>
                <a:cs typeface="Times New Roman" pitchFamily="18" charset="0"/>
                <a:sym typeface="Symbol"/>
              </a:rPr>
              <a:t>(Yamada, …)</a:t>
            </a:r>
          </a:p>
          <a:p>
            <a:pPr marL="177800" indent="-177800">
              <a:buFont typeface="Arial" pitchFamily="34" charset="0"/>
              <a:buChar char="•"/>
            </a:pPr>
            <a:endParaRPr lang="ja-JP" altLang="en-US" sz="1700" dirty="0">
              <a:cs typeface="Times New Roman" pitchFamily="18" charset="0"/>
            </a:endParaRPr>
          </a:p>
        </p:txBody>
      </p:sp>
      <p:sp>
        <p:nvSpPr>
          <p:cNvPr id="146" name="TextBox 145"/>
          <p:cNvSpPr txBox="1"/>
          <p:nvPr/>
        </p:nvSpPr>
        <p:spPr>
          <a:xfrm>
            <a:off x="3837678" y="1638548"/>
            <a:ext cx="2766037" cy="619828"/>
          </a:xfrm>
          <a:prstGeom prst="rect">
            <a:avLst/>
          </a:prstGeom>
          <a:noFill/>
        </p:spPr>
        <p:txBody>
          <a:bodyPr wrap="none" lIns="95674" tIns="47837" rIns="95674" bIns="47837" rtlCol="0">
            <a:spAutoFit/>
          </a:bodyPr>
          <a:lstStyle/>
          <a:p>
            <a:pPr marL="177800" indent="-177800">
              <a:spcAft>
                <a:spcPts val="600"/>
              </a:spcAft>
              <a:buFont typeface="Arial" pitchFamily="34" charset="0"/>
              <a:buChar char="•"/>
            </a:pPr>
            <a:r>
              <a:rPr lang="en-US" altLang="ja-JP" sz="1700" dirty="0" smtClean="0">
                <a:ea typeface="MS Mincho"/>
                <a:cs typeface="Times New Roman" pitchFamily="18" charset="0"/>
                <a:sym typeface="Symbol"/>
              </a:rPr>
              <a:t>G</a:t>
            </a:r>
            <a:r>
              <a:rPr lang="en-US" sz="1700" dirty="0" smtClean="0"/>
              <a:t>eodesic </a:t>
            </a:r>
            <a:r>
              <a:rPr lang="en-US" sz="1700" dirty="0"/>
              <a:t>acoustic </a:t>
            </a:r>
            <a:r>
              <a:rPr lang="en-US" sz="1700" dirty="0" smtClean="0"/>
              <a:t>mode</a:t>
            </a:r>
            <a:br>
              <a:rPr lang="en-US" sz="1700" dirty="0" smtClean="0"/>
            </a:br>
            <a:r>
              <a:rPr lang="en-US" altLang="ja-JP" sz="1700" dirty="0" smtClean="0">
                <a:ea typeface="MS Mincho"/>
                <a:cs typeface="Times New Roman" pitchFamily="18" charset="0"/>
                <a:sym typeface="Symbol"/>
              </a:rPr>
              <a:t>(</a:t>
            </a:r>
            <a:r>
              <a:rPr lang="en-US" altLang="ja-JP" sz="1700" dirty="0" smtClean="0">
                <a:latin typeface="Times New Roman"/>
                <a:cs typeface="Times New Roman"/>
                <a:sym typeface="Symbol"/>
              </a:rPr>
              <a:t>Conway</a:t>
            </a:r>
            <a:r>
              <a:rPr lang="en-US" altLang="ja-JP" sz="1700" dirty="0">
                <a:latin typeface="Times New Roman"/>
                <a:cs typeface="Times New Roman"/>
                <a:sym typeface="Symbol"/>
              </a:rPr>
              <a:t>, Nagashima)</a:t>
            </a:r>
            <a:endParaRPr lang="ja-JP" altLang="en-US" sz="1700" dirty="0">
              <a:cs typeface="Times New Roman" pitchFamily="18" charset="0"/>
            </a:endParaRPr>
          </a:p>
        </p:txBody>
      </p:sp>
      <p:sp>
        <p:nvSpPr>
          <p:cNvPr id="147" name="TextBox 146"/>
          <p:cNvSpPr txBox="1"/>
          <p:nvPr/>
        </p:nvSpPr>
        <p:spPr>
          <a:xfrm>
            <a:off x="3751250" y="2864506"/>
            <a:ext cx="1757747" cy="358218"/>
          </a:xfrm>
          <a:prstGeom prst="rect">
            <a:avLst/>
          </a:prstGeom>
          <a:noFill/>
        </p:spPr>
        <p:txBody>
          <a:bodyPr wrap="none" lIns="95674" tIns="47837" rIns="95674" bIns="47837" rtlCol="0">
            <a:spAutoFit/>
          </a:bodyPr>
          <a:lstStyle/>
          <a:p>
            <a:r>
              <a:rPr lang="en-US" altLang="ja-JP" sz="1300" dirty="0">
                <a:solidFill>
                  <a:srgbClr val="FF0000"/>
                </a:solidFill>
                <a:latin typeface="Times New Roman" pitchFamily="18" charset="0"/>
                <a:cs typeface="Times New Roman" pitchFamily="18" charset="0"/>
              </a:rPr>
              <a:t>※</a:t>
            </a:r>
            <a:r>
              <a:rPr lang="en-US" altLang="ja-JP" sz="1700" dirty="0">
                <a:solidFill>
                  <a:srgbClr val="FF0000"/>
                </a:solidFill>
                <a:latin typeface="Times New Roman" pitchFamily="18" charset="0"/>
                <a:ea typeface="MS Mincho"/>
                <a:cs typeface="Times New Roman" pitchFamily="18" charset="0"/>
                <a:sym typeface="Symbol"/>
              </a:rPr>
              <a:t>Causal relations</a:t>
            </a:r>
            <a:endParaRPr lang="ja-JP" altLang="en-US" sz="1700" dirty="0">
              <a:solidFill>
                <a:srgbClr val="FF0000"/>
              </a:solidFill>
              <a:latin typeface="Times New Roman" pitchFamily="18" charset="0"/>
              <a:cs typeface="Times New Roman" pitchFamily="18" charset="0"/>
            </a:endParaRPr>
          </a:p>
        </p:txBody>
      </p:sp>
      <p:sp>
        <p:nvSpPr>
          <p:cNvPr id="151" name="TextBox 150"/>
          <p:cNvSpPr txBox="1"/>
          <p:nvPr/>
        </p:nvSpPr>
        <p:spPr>
          <a:xfrm>
            <a:off x="3868939" y="3152538"/>
            <a:ext cx="3656282" cy="358218"/>
          </a:xfrm>
          <a:prstGeom prst="rect">
            <a:avLst/>
          </a:prstGeom>
          <a:noFill/>
        </p:spPr>
        <p:txBody>
          <a:bodyPr wrap="square" lIns="0" tIns="47837" rIns="0" bIns="47837" rtlCol="0">
            <a:spAutoFit/>
          </a:bodyPr>
          <a:lstStyle/>
          <a:p>
            <a:r>
              <a:rPr lang="en-US" altLang="ja-JP" sz="1700" dirty="0">
                <a:solidFill>
                  <a:srgbClr val="0307BD"/>
                </a:solidFill>
                <a:latin typeface="Times New Roman" pitchFamily="18" charset="0"/>
                <a:ea typeface="MS Mincho"/>
                <a:cs typeface="Times New Roman" pitchFamily="18" charset="0"/>
                <a:sym typeface="Symbol"/>
              </a:rPr>
              <a:t>“</a:t>
            </a:r>
            <a:r>
              <a:rPr lang="en-US" altLang="ja-JP" sz="1700" dirty="0" smtClean="0">
                <a:solidFill>
                  <a:srgbClr val="0307BD"/>
                </a:solidFill>
                <a:latin typeface="Times New Roman" pitchFamily="18" charset="0"/>
                <a:ea typeface="MS Mincho"/>
                <a:cs typeface="Times New Roman" pitchFamily="18" charset="0"/>
                <a:sym typeface="Symbol"/>
              </a:rPr>
              <a:t>Multi-scale Renormalize Turbulence</a:t>
            </a:r>
            <a:r>
              <a:rPr lang="en-US" altLang="ja-JP" sz="1700" dirty="0">
                <a:solidFill>
                  <a:srgbClr val="0307BD"/>
                </a:solidFill>
                <a:latin typeface="Times New Roman" pitchFamily="18" charset="0"/>
                <a:ea typeface="MS Mincho"/>
                <a:cs typeface="Times New Roman" pitchFamily="18" charset="0"/>
                <a:sym typeface="Symbol"/>
              </a:rPr>
              <a:t>”</a:t>
            </a:r>
            <a:endParaRPr lang="ja-JP" altLang="en-US" sz="1700" dirty="0">
              <a:solidFill>
                <a:srgbClr val="0307BD"/>
              </a:solidFill>
              <a:latin typeface="Times New Roman" pitchFamily="18" charset="0"/>
              <a:cs typeface="Times New Roman" pitchFamily="18" charset="0"/>
            </a:endParaRPr>
          </a:p>
        </p:txBody>
      </p:sp>
      <p:sp>
        <p:nvSpPr>
          <p:cNvPr id="152" name="직사각형 151"/>
          <p:cNvSpPr/>
          <p:nvPr/>
        </p:nvSpPr>
        <p:spPr>
          <a:xfrm>
            <a:off x="1116509" y="3811643"/>
            <a:ext cx="2564425" cy="635217"/>
          </a:xfrm>
          <a:prstGeom prst="rect">
            <a:avLst/>
          </a:prstGeom>
        </p:spPr>
        <p:txBody>
          <a:bodyPr wrap="square" lIns="95674" tIns="47837" rIns="95674" bIns="47837">
            <a:spAutoFit/>
          </a:bodyPr>
          <a:lstStyle/>
          <a:p>
            <a:pPr marL="177800" indent="-177800" defTabSz="956737" fontAlgn="auto">
              <a:spcBef>
                <a:spcPts val="0"/>
              </a:spcBef>
              <a:spcAft>
                <a:spcPts val="0"/>
              </a:spcAft>
              <a:buFont typeface="Arial" pitchFamily="34" charset="0"/>
              <a:buChar char="•"/>
              <a:defRPr/>
            </a:pPr>
            <a:r>
              <a:rPr kumimoji="0" lang="en-US" altLang="ja-JP" sz="1900" u="sng" kern="0" dirty="0" smtClean="0">
                <a:solidFill>
                  <a:sysClr val="windowText" lastClr="000000"/>
                </a:solidFill>
                <a:ea typeface="MS Mincho"/>
                <a:cs typeface="Times New Roman" pitchFamily="18" charset="0"/>
                <a:sym typeface="Symbol"/>
              </a:rPr>
              <a:t>ETG mode</a:t>
            </a:r>
            <a:br>
              <a:rPr kumimoji="0" lang="en-US" altLang="ja-JP" sz="1900" u="sng" kern="0" dirty="0" smtClean="0">
                <a:solidFill>
                  <a:sysClr val="windowText" lastClr="000000"/>
                </a:solidFill>
                <a:ea typeface="MS Mincho"/>
                <a:cs typeface="Times New Roman" pitchFamily="18" charset="0"/>
                <a:sym typeface="Symbol"/>
              </a:rPr>
            </a:br>
            <a:r>
              <a:rPr kumimoji="0" lang="en-US" altLang="ja-JP" sz="1600" kern="0" dirty="0" smtClean="0">
                <a:solidFill>
                  <a:sysClr val="windowText" lastClr="000000"/>
                </a:solidFill>
                <a:latin typeface="Times New Roman" pitchFamily="18" charset="0"/>
                <a:ea typeface="MS Mincho"/>
                <a:cs typeface="Times New Roman" pitchFamily="18" charset="0"/>
                <a:sym typeface="Symbol"/>
              </a:rPr>
              <a:t>(Kaw</a:t>
            </a:r>
            <a:r>
              <a:rPr kumimoji="0" lang="en-US" altLang="ja-JP" sz="1600" kern="0" dirty="0">
                <a:solidFill>
                  <a:sysClr val="windowText" lastClr="000000"/>
                </a:solidFill>
                <a:latin typeface="Times New Roman" pitchFamily="18" charset="0"/>
                <a:ea typeface="MS Mincho"/>
                <a:cs typeface="Times New Roman" pitchFamily="18" charset="0"/>
                <a:sym typeface="Symbol"/>
              </a:rPr>
              <a:t>, Sen</a:t>
            </a:r>
            <a:r>
              <a:rPr kumimoji="0" lang="en-US" altLang="ja-JP" sz="1600" kern="0" dirty="0">
                <a:solidFill>
                  <a:sysClr val="windowText" lastClr="000000"/>
                </a:solidFill>
                <a:ea typeface="MS Mincho"/>
                <a:cs typeface="Times New Roman" pitchFamily="18" charset="0"/>
                <a:sym typeface="Symbol"/>
              </a:rPr>
              <a:t>, …</a:t>
            </a:r>
            <a:r>
              <a:rPr kumimoji="0" lang="en-US" altLang="ja-JP" sz="1600" kern="0" dirty="0">
                <a:solidFill>
                  <a:sysClr val="windowText" lastClr="000000"/>
                </a:solidFill>
                <a:latin typeface="Times New Roman" pitchFamily="18" charset="0"/>
                <a:ea typeface="MS Mincho"/>
                <a:cs typeface="Times New Roman" pitchFamily="18" charset="0"/>
                <a:sym typeface="Symbol"/>
              </a:rPr>
              <a:t>)</a:t>
            </a:r>
            <a:endParaRPr kumimoji="0" lang="ja-JP" altLang="en-US" sz="1600" kern="0" dirty="0">
              <a:solidFill>
                <a:sysClr val="windowText" lastClr="000000"/>
              </a:solidFill>
            </a:endParaRPr>
          </a:p>
        </p:txBody>
      </p:sp>
      <p:cxnSp>
        <p:nvCxnSpPr>
          <p:cNvPr id="153" name="직선 연결선 152"/>
          <p:cNvCxnSpPr/>
          <p:nvPr/>
        </p:nvCxnSpPr>
        <p:spPr>
          <a:xfrm>
            <a:off x="0" y="1446460"/>
            <a:ext cx="9721850" cy="0"/>
          </a:xfrm>
          <a:prstGeom prst="line">
            <a:avLst/>
          </a:prstGeom>
          <a:noFill/>
          <a:ln w="12700" cap="flat" cmpd="sng" algn="ctr">
            <a:solidFill>
              <a:srgbClr val="FF0000"/>
            </a:solidFill>
            <a:prstDash val="solid"/>
          </a:ln>
          <a:effectLst/>
        </p:spPr>
      </p:cxnSp>
      <p:cxnSp>
        <p:nvCxnSpPr>
          <p:cNvPr id="154" name="직선 연결선 153"/>
          <p:cNvCxnSpPr/>
          <p:nvPr/>
        </p:nvCxnSpPr>
        <p:spPr>
          <a:xfrm>
            <a:off x="3789106" y="709212"/>
            <a:ext cx="0" cy="6118836"/>
          </a:xfrm>
          <a:prstGeom prst="line">
            <a:avLst/>
          </a:prstGeom>
          <a:noFill/>
          <a:ln w="12700" cap="flat" cmpd="sng" algn="ctr">
            <a:solidFill>
              <a:srgbClr val="FF0000"/>
            </a:solidFill>
            <a:prstDash val="dash"/>
          </a:ln>
          <a:effectLst/>
        </p:spPr>
      </p:cxnSp>
      <p:cxnSp>
        <p:nvCxnSpPr>
          <p:cNvPr id="155" name="직선 연결선 154"/>
          <p:cNvCxnSpPr/>
          <p:nvPr/>
        </p:nvCxnSpPr>
        <p:spPr>
          <a:xfrm flipV="1">
            <a:off x="-23020" y="3584481"/>
            <a:ext cx="9760125" cy="0"/>
          </a:xfrm>
          <a:prstGeom prst="line">
            <a:avLst/>
          </a:prstGeom>
          <a:noFill/>
          <a:ln w="12700" cap="flat" cmpd="sng" algn="ctr">
            <a:solidFill>
              <a:srgbClr val="FF0000"/>
            </a:solidFill>
            <a:prstDash val="solid"/>
          </a:ln>
          <a:effectLst/>
        </p:spPr>
      </p:cxnSp>
      <p:cxnSp>
        <p:nvCxnSpPr>
          <p:cNvPr id="156" name="직선 연결선 155"/>
          <p:cNvCxnSpPr/>
          <p:nvPr/>
        </p:nvCxnSpPr>
        <p:spPr>
          <a:xfrm>
            <a:off x="650207" y="4837804"/>
            <a:ext cx="9071175" cy="0"/>
          </a:xfrm>
          <a:prstGeom prst="line">
            <a:avLst/>
          </a:prstGeom>
          <a:noFill/>
          <a:ln w="12700" cap="flat" cmpd="sng" algn="ctr">
            <a:solidFill>
              <a:srgbClr val="FF0000"/>
            </a:solidFill>
            <a:prstDash val="solid"/>
          </a:ln>
          <a:effectLst/>
        </p:spPr>
      </p:cxnSp>
      <p:pic>
        <p:nvPicPr>
          <p:cNvPr id="157" name="Picture 55"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234" y="3879381"/>
            <a:ext cx="469834" cy="670788"/>
          </a:xfrm>
          <a:prstGeom prst="rect">
            <a:avLst/>
          </a:prstGeom>
          <a:noFill/>
          <a:extLst>
            <a:ext uri="{909E8E84-426E-40DD-AFC4-6F175D3DCCD1}">
              <a14:hiddenFill xmlns:a14="http://schemas.microsoft.com/office/drawing/2010/main">
                <a:solidFill>
                  <a:srgbClr val="FFFFFF"/>
                </a:solidFill>
              </a14:hiddenFill>
            </a:ext>
          </a:extLst>
        </p:spPr>
      </p:pic>
      <p:sp>
        <p:nvSpPr>
          <p:cNvPr id="158" name="TextBox 157"/>
          <p:cNvSpPr txBox="1"/>
          <p:nvPr/>
        </p:nvSpPr>
        <p:spPr>
          <a:xfrm>
            <a:off x="7525221" y="1542183"/>
            <a:ext cx="2169720" cy="758328"/>
          </a:xfrm>
          <a:prstGeom prst="rect">
            <a:avLst/>
          </a:prstGeom>
          <a:noFill/>
        </p:spPr>
        <p:txBody>
          <a:bodyPr wrap="none" lIns="95674" tIns="47837" rIns="95674" bIns="47837" rtlCol="0">
            <a:spAutoFit/>
          </a:bodyPr>
          <a:lstStyle/>
          <a:p>
            <a:pPr marL="177800" indent="-177800">
              <a:spcAft>
                <a:spcPts val="600"/>
              </a:spcAft>
              <a:buFont typeface="Arial" pitchFamily="34" charset="0"/>
              <a:buChar char="•"/>
            </a:pPr>
            <a:r>
              <a:rPr lang="en-US" altLang="ja-JP" sz="1900" dirty="0" smtClean="0">
                <a:latin typeface="Times New Roman" pitchFamily="18" charset="0"/>
                <a:ea typeface="MS Mincho"/>
                <a:cs typeface="Times New Roman" pitchFamily="18" charset="0"/>
                <a:sym typeface="Symbol"/>
              </a:rPr>
              <a:t>E×B flow shear</a:t>
            </a:r>
          </a:p>
          <a:p>
            <a:pPr marL="177800" indent="-177800">
              <a:spcAft>
                <a:spcPts val="600"/>
              </a:spcAft>
              <a:buFont typeface="Arial" pitchFamily="34" charset="0"/>
              <a:buChar char="•"/>
            </a:pPr>
            <a:r>
              <a:rPr lang="en-US" altLang="ja-JP" sz="1900" dirty="0" smtClean="0">
                <a:latin typeface="Times New Roman" pitchFamily="18" charset="0"/>
                <a:ea typeface="MS Mincho"/>
                <a:cs typeface="Times New Roman" pitchFamily="18" charset="0"/>
                <a:sym typeface="Symbol"/>
              </a:rPr>
              <a:t>linear </a:t>
            </a:r>
            <a:r>
              <a:rPr lang="en-US" altLang="ja-JP" sz="1900" dirty="0">
                <a:latin typeface="Times New Roman" pitchFamily="18" charset="0"/>
                <a:ea typeface="MS Mincho"/>
                <a:cs typeface="Times New Roman" pitchFamily="18" charset="0"/>
                <a:sym typeface="Symbol"/>
              </a:rPr>
              <a:t>or nonlinear</a:t>
            </a:r>
            <a:endParaRPr lang="ja-JP" altLang="en-US" sz="1900" dirty="0">
              <a:latin typeface="Times New Roman" pitchFamily="18" charset="0"/>
              <a:cs typeface="Times New Roman" pitchFamily="18" charset="0"/>
            </a:endParaRPr>
          </a:p>
        </p:txBody>
      </p:sp>
      <p:sp>
        <p:nvSpPr>
          <p:cNvPr id="160" name="TextBox 159"/>
          <p:cNvSpPr txBox="1"/>
          <p:nvPr/>
        </p:nvSpPr>
        <p:spPr>
          <a:xfrm>
            <a:off x="3751231" y="4911529"/>
            <a:ext cx="4062022" cy="342830"/>
          </a:xfrm>
          <a:prstGeom prst="rect">
            <a:avLst/>
          </a:prstGeom>
          <a:noFill/>
        </p:spPr>
        <p:txBody>
          <a:bodyPr wrap="square" lIns="95674" tIns="47837" rIns="95674" bIns="47837" rtlCol="0">
            <a:spAutoFit/>
          </a:bodyPr>
          <a:lstStyle/>
          <a:p>
            <a:pPr marL="177800" indent="-177800">
              <a:buFont typeface="Arial" pitchFamily="34" charset="0"/>
              <a:buChar char="•"/>
              <a:tabLst>
                <a:tab pos="177800" algn="l"/>
              </a:tabLst>
            </a:pPr>
            <a:r>
              <a:rPr lang="en-US" altLang="ja-JP" sz="1600" dirty="0" smtClean="0">
                <a:ea typeface="MS Mincho"/>
                <a:cs typeface="Times New Roman" pitchFamily="18" charset="0"/>
                <a:sym typeface="Symbol"/>
              </a:rPr>
              <a:t>Elongated </a:t>
            </a:r>
            <a:r>
              <a:rPr lang="en-US" altLang="ja-JP" sz="1600" dirty="0">
                <a:ea typeface="MS Mincho"/>
                <a:cs typeface="Times New Roman" pitchFamily="18" charset="0"/>
                <a:sym typeface="Symbol"/>
              </a:rPr>
              <a:t>toroidal (cascade, Jenko)</a:t>
            </a:r>
            <a:endParaRPr lang="ja-JP" altLang="en-US" sz="1600" dirty="0">
              <a:cs typeface="Times New Roman" pitchFamily="18" charset="0"/>
            </a:endParaRPr>
          </a:p>
        </p:txBody>
      </p:sp>
      <p:sp>
        <p:nvSpPr>
          <p:cNvPr id="161" name="TextBox 160"/>
          <p:cNvSpPr txBox="1"/>
          <p:nvPr/>
        </p:nvSpPr>
        <p:spPr>
          <a:xfrm>
            <a:off x="3751239" y="5230042"/>
            <a:ext cx="2852476" cy="342830"/>
          </a:xfrm>
          <a:prstGeom prst="rect">
            <a:avLst/>
          </a:prstGeom>
          <a:noFill/>
        </p:spPr>
        <p:txBody>
          <a:bodyPr wrap="square" lIns="95674" tIns="47837" rIns="95674" bIns="47837" rtlCol="0">
            <a:spAutoFit/>
          </a:bodyPr>
          <a:lstStyle/>
          <a:p>
            <a:pPr marL="177800" indent="-177800">
              <a:buFont typeface="Arial" pitchFamily="34" charset="0"/>
              <a:buChar char="•"/>
            </a:pPr>
            <a:r>
              <a:rPr lang="en-US" altLang="ja-JP" sz="1600" dirty="0" smtClean="0">
                <a:ea typeface="MS Mincho"/>
                <a:cs typeface="Times New Roman" pitchFamily="18" charset="0"/>
                <a:sym typeface="Symbol"/>
              </a:rPr>
              <a:t>Streamer (</a:t>
            </a:r>
            <a:r>
              <a:rPr lang="en-US" altLang="ja-JP" sz="1600" dirty="0" err="1" smtClean="0">
                <a:ea typeface="MS Mincho"/>
                <a:cs typeface="Times New Roman" pitchFamily="18" charset="0"/>
                <a:sym typeface="Symbol"/>
              </a:rPr>
              <a:t>Idomura</a:t>
            </a:r>
            <a:r>
              <a:rPr lang="en-US" altLang="ja-JP" sz="1600" dirty="0">
                <a:ea typeface="MS Mincho"/>
                <a:cs typeface="Times New Roman" pitchFamily="18" charset="0"/>
                <a:sym typeface="Symbol"/>
              </a:rPr>
              <a:t>)</a:t>
            </a:r>
          </a:p>
        </p:txBody>
      </p:sp>
      <p:sp>
        <p:nvSpPr>
          <p:cNvPr id="162" name="TextBox 161"/>
          <p:cNvSpPr txBox="1"/>
          <p:nvPr/>
        </p:nvSpPr>
        <p:spPr>
          <a:xfrm>
            <a:off x="3751197" y="5580037"/>
            <a:ext cx="3712717" cy="589051"/>
          </a:xfrm>
          <a:prstGeom prst="rect">
            <a:avLst/>
          </a:prstGeom>
          <a:noFill/>
        </p:spPr>
        <p:txBody>
          <a:bodyPr wrap="square" lIns="95674" tIns="47837" rIns="95674" bIns="47837" rtlCol="0">
            <a:spAutoFit/>
          </a:bodyPr>
          <a:lstStyle/>
          <a:p>
            <a:pPr marL="177800" indent="-177800">
              <a:buFont typeface="Arial" pitchFamily="34" charset="0"/>
              <a:buChar char="•"/>
            </a:pPr>
            <a:r>
              <a:rPr lang="en-US" altLang="ja-JP" sz="1600" dirty="0" smtClean="0">
                <a:solidFill>
                  <a:srgbClr val="FF0000"/>
                </a:solidFill>
                <a:ea typeface="MS Mincho"/>
                <a:cs typeface="Times New Roman" pitchFamily="18" charset="0"/>
                <a:sym typeface="Symbol"/>
              </a:rPr>
              <a:t>Nonlinear </a:t>
            </a:r>
            <a:r>
              <a:rPr lang="en-US" altLang="ja-JP" sz="1600" dirty="0">
                <a:solidFill>
                  <a:srgbClr val="FF0000"/>
                </a:solidFill>
                <a:ea typeface="MS Mincho"/>
                <a:cs typeface="Times New Roman" pitchFamily="18" charset="0"/>
                <a:sym typeface="Symbol"/>
              </a:rPr>
              <a:t>ion-scale </a:t>
            </a:r>
            <a:r>
              <a:rPr lang="en-US" altLang="ja-JP" sz="1600" dirty="0" smtClean="0">
                <a:solidFill>
                  <a:srgbClr val="FF0000"/>
                </a:solidFill>
                <a:ea typeface="MS Mincho"/>
                <a:cs typeface="Times New Roman" pitchFamily="18" charset="0"/>
                <a:sym typeface="Symbol"/>
              </a:rPr>
              <a:t>DW</a:t>
            </a:r>
            <a:br>
              <a:rPr lang="en-US" altLang="ja-JP" sz="1600" dirty="0" smtClean="0">
                <a:solidFill>
                  <a:srgbClr val="FF0000"/>
                </a:solidFill>
                <a:ea typeface="MS Mincho"/>
                <a:cs typeface="Times New Roman" pitchFamily="18" charset="0"/>
                <a:sym typeface="Symbol"/>
              </a:rPr>
            </a:br>
            <a:r>
              <a:rPr lang="en-US" altLang="ja-JP" sz="1600" dirty="0" smtClean="0">
                <a:solidFill>
                  <a:srgbClr val="FF0000"/>
                </a:solidFill>
                <a:ea typeface="MS Mincho"/>
                <a:cs typeface="Times New Roman" pitchFamily="18" charset="0"/>
                <a:sym typeface="Symbol"/>
              </a:rPr>
              <a:t>(</a:t>
            </a:r>
            <a:r>
              <a:rPr lang="en-US" altLang="ja-JP" sz="1600" dirty="0">
                <a:solidFill>
                  <a:srgbClr val="FF0000"/>
                </a:solidFill>
                <a:ea typeface="MS Mincho"/>
                <a:cs typeface="Times New Roman" pitchFamily="18" charset="0"/>
                <a:sym typeface="Symbol"/>
              </a:rPr>
              <a:t>radially elongated, Itoh, Jenko)</a:t>
            </a:r>
          </a:p>
        </p:txBody>
      </p:sp>
      <p:sp>
        <p:nvSpPr>
          <p:cNvPr id="163" name="TextBox 162"/>
          <p:cNvSpPr txBox="1"/>
          <p:nvPr/>
        </p:nvSpPr>
        <p:spPr>
          <a:xfrm>
            <a:off x="3772077" y="6195209"/>
            <a:ext cx="3691837" cy="342830"/>
          </a:xfrm>
          <a:prstGeom prst="rect">
            <a:avLst/>
          </a:prstGeom>
          <a:noFill/>
        </p:spPr>
        <p:txBody>
          <a:bodyPr wrap="square" lIns="95674" tIns="47837" rIns="95674" bIns="47837" rtlCol="0">
            <a:spAutoFit/>
          </a:bodyPr>
          <a:lstStyle/>
          <a:p>
            <a:pPr marL="177800" indent="-177800">
              <a:buFont typeface="Arial" pitchFamily="34" charset="0"/>
              <a:buChar char="•"/>
            </a:pPr>
            <a:r>
              <a:rPr lang="en-US" altLang="ja-JP" sz="1600" dirty="0" smtClean="0">
                <a:solidFill>
                  <a:schemeClr val="accent2"/>
                </a:solidFill>
                <a:ea typeface="MS Mincho"/>
                <a:cs typeface="Times New Roman" pitchFamily="18" charset="0"/>
                <a:sym typeface="Symbol"/>
              </a:rPr>
              <a:t>Zonal </a:t>
            </a:r>
            <a:r>
              <a:rPr lang="en-US" altLang="ja-JP" sz="1600" dirty="0">
                <a:solidFill>
                  <a:schemeClr val="accent2"/>
                </a:solidFill>
                <a:ea typeface="MS Mincho"/>
                <a:cs typeface="Times New Roman" pitchFamily="18" charset="0"/>
                <a:sym typeface="Symbol"/>
              </a:rPr>
              <a:t>flow (?) infeasible (Diamond)</a:t>
            </a:r>
          </a:p>
        </p:txBody>
      </p:sp>
      <p:cxnSp>
        <p:nvCxnSpPr>
          <p:cNvPr id="164" name="직선 연결선 163"/>
          <p:cNvCxnSpPr/>
          <p:nvPr/>
        </p:nvCxnSpPr>
        <p:spPr>
          <a:xfrm>
            <a:off x="644649" y="742647"/>
            <a:ext cx="0" cy="6085401"/>
          </a:xfrm>
          <a:prstGeom prst="line">
            <a:avLst/>
          </a:prstGeom>
          <a:noFill/>
          <a:ln w="12700" cap="flat" cmpd="sng" algn="ctr">
            <a:solidFill>
              <a:srgbClr val="FF0000"/>
            </a:solidFill>
            <a:prstDash val="dash"/>
          </a:ln>
          <a:effectLst/>
        </p:spPr>
      </p:cxnSp>
      <p:cxnSp>
        <p:nvCxnSpPr>
          <p:cNvPr id="169" name="직선 연결선 168"/>
          <p:cNvCxnSpPr/>
          <p:nvPr/>
        </p:nvCxnSpPr>
        <p:spPr>
          <a:xfrm>
            <a:off x="7525221" y="664361"/>
            <a:ext cx="0" cy="6163687"/>
          </a:xfrm>
          <a:prstGeom prst="line">
            <a:avLst/>
          </a:prstGeom>
          <a:noFill/>
          <a:ln w="12700" cap="flat" cmpd="sng" algn="ctr">
            <a:solidFill>
              <a:srgbClr val="FF0000"/>
            </a:solidFill>
            <a:prstDash val="dash"/>
          </a:ln>
          <a:effectLst/>
        </p:spPr>
      </p:cxnSp>
      <p:sp>
        <p:nvSpPr>
          <p:cNvPr id="172" name="TextBox 171"/>
          <p:cNvSpPr txBox="1"/>
          <p:nvPr/>
        </p:nvSpPr>
        <p:spPr>
          <a:xfrm flipV="1">
            <a:off x="316189" y="5170407"/>
            <a:ext cx="839547" cy="1326900"/>
          </a:xfrm>
          <a:prstGeom prst="rect">
            <a:avLst/>
          </a:prstGeom>
          <a:noFill/>
        </p:spPr>
        <p:txBody>
          <a:bodyPr vert="eaVert" wrap="square" lIns="95674" tIns="47837" rIns="95674" bIns="47837" rtlCol="0">
            <a:spAutoFit/>
          </a:bodyPr>
          <a:lstStyle/>
          <a:p>
            <a:r>
              <a:rPr lang="en-US" altLang="ja-JP" sz="2100" b="1" dirty="0">
                <a:solidFill>
                  <a:srgbClr val="FF0000"/>
                </a:solidFill>
                <a:latin typeface="Times New Roman" pitchFamily="18" charset="0"/>
                <a:cs typeface="Times New Roman" pitchFamily="18" charset="0"/>
              </a:rPr>
              <a:t> </a:t>
            </a:r>
            <a:r>
              <a:rPr lang="en-US" altLang="ja-JP" sz="1500" dirty="0">
                <a:solidFill>
                  <a:srgbClr val="FF0000"/>
                </a:solidFill>
                <a:latin typeface="Times New Roman" pitchFamily="18" charset="0"/>
                <a:cs typeface="Times New Roman" pitchFamily="18" charset="0"/>
              </a:rPr>
              <a:t>※</a:t>
            </a:r>
            <a:r>
              <a:rPr lang="en-US" altLang="ja-JP" sz="2100" b="1" dirty="0">
                <a:solidFill>
                  <a:srgbClr val="FF0000"/>
                </a:solidFill>
                <a:latin typeface="Times New Roman" pitchFamily="18" charset="0"/>
                <a:cs typeface="Times New Roman" pitchFamily="18" charset="0"/>
              </a:rPr>
              <a:t>Theories </a:t>
            </a:r>
          </a:p>
        </p:txBody>
      </p:sp>
      <p:cxnSp>
        <p:nvCxnSpPr>
          <p:cNvPr id="173" name="직선 연결선 172"/>
          <p:cNvCxnSpPr/>
          <p:nvPr/>
        </p:nvCxnSpPr>
        <p:spPr>
          <a:xfrm flipV="1">
            <a:off x="-30139" y="3601199"/>
            <a:ext cx="9760125" cy="0"/>
          </a:xfrm>
          <a:prstGeom prst="line">
            <a:avLst/>
          </a:prstGeom>
          <a:noFill/>
          <a:ln w="12700" cap="flat" cmpd="sng" algn="ctr">
            <a:solidFill>
              <a:srgbClr val="FF0000"/>
            </a:solidFill>
            <a:prstDash val="solid"/>
          </a:ln>
          <a:effectLst/>
        </p:spPr>
      </p:cxnSp>
      <p:pic>
        <p:nvPicPr>
          <p:cNvPr id="174" name="Picture 55"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2133" y="3879381"/>
            <a:ext cx="469834" cy="670788"/>
          </a:xfrm>
          <a:prstGeom prst="rect">
            <a:avLst/>
          </a:prstGeom>
          <a:noFill/>
          <a:extLst>
            <a:ext uri="{909E8E84-426E-40DD-AFC4-6F175D3DCCD1}">
              <a14:hiddenFill xmlns:a14="http://schemas.microsoft.com/office/drawing/2010/main">
                <a:solidFill>
                  <a:srgbClr val="FFFFFF"/>
                </a:solidFill>
              </a14:hiddenFill>
            </a:ext>
          </a:extLst>
        </p:spPr>
      </p:pic>
      <p:sp>
        <p:nvSpPr>
          <p:cNvPr id="175" name="타원 174"/>
          <p:cNvSpPr/>
          <p:nvPr/>
        </p:nvSpPr>
        <p:spPr>
          <a:xfrm rot="5400000">
            <a:off x="361409" y="3999209"/>
            <a:ext cx="1111005" cy="439705"/>
          </a:xfrm>
          <a:prstGeom prst="ellipse">
            <a:avLst/>
          </a:prstGeom>
          <a:solidFill>
            <a:srgbClr val="FF0000">
              <a:alpha val="5000"/>
            </a:srgbClr>
          </a:solidFill>
          <a:ln w="25400" cap="flat" cmpd="sng" algn="ctr">
            <a:noFill/>
            <a:prstDash val="solid"/>
          </a:ln>
          <a:effectLst/>
        </p:spPr>
        <p:txBody>
          <a:bodyPr lIns="95674" tIns="47837" rIns="95674" bIns="47837" rtlCol="0" anchor="ctr"/>
          <a:lstStyle/>
          <a:p>
            <a:pPr algn="ctr" defTabSz="956737" fontAlgn="auto">
              <a:spcBef>
                <a:spcPts val="0"/>
              </a:spcBef>
              <a:spcAft>
                <a:spcPts val="0"/>
              </a:spcAft>
              <a:defRPr/>
            </a:pPr>
            <a:endParaRPr lang="ja-JP" altLang="en-US" sz="1900" kern="0">
              <a:solidFill>
                <a:sysClr val="window" lastClr="FFFFFF"/>
              </a:solidFill>
              <a:latin typeface="Calibri"/>
              <a:ea typeface="ＭＳ Ｐゴシック"/>
            </a:endParaRPr>
          </a:p>
        </p:txBody>
      </p:sp>
      <p:sp>
        <p:nvSpPr>
          <p:cNvPr id="176" name="TextBox 175"/>
          <p:cNvSpPr txBox="1"/>
          <p:nvPr/>
        </p:nvSpPr>
        <p:spPr>
          <a:xfrm flipV="1">
            <a:off x="640029" y="3567912"/>
            <a:ext cx="516382" cy="1326900"/>
          </a:xfrm>
          <a:prstGeom prst="rect">
            <a:avLst/>
          </a:prstGeom>
          <a:noFill/>
        </p:spPr>
        <p:txBody>
          <a:bodyPr vert="eaVert" wrap="square" lIns="95674" tIns="47837" rIns="95674" bIns="47837" rtlCol="0">
            <a:spAutoFit/>
          </a:bodyPr>
          <a:lstStyle/>
          <a:p>
            <a:r>
              <a:rPr lang="en-US" altLang="ja-JP" sz="2100" b="1" dirty="0">
                <a:solidFill>
                  <a:srgbClr val="FF0000"/>
                </a:solidFill>
                <a:latin typeface="Times New Roman" pitchFamily="18" charset="0"/>
                <a:cs typeface="Times New Roman" pitchFamily="18" charset="0"/>
              </a:rPr>
              <a:t> </a:t>
            </a:r>
            <a:r>
              <a:rPr lang="en-US" altLang="ja-JP" sz="1500" dirty="0">
                <a:solidFill>
                  <a:srgbClr val="FF0000"/>
                </a:solidFill>
                <a:latin typeface="Times New Roman" pitchFamily="18" charset="0"/>
                <a:cs typeface="Times New Roman" pitchFamily="18" charset="0"/>
              </a:rPr>
              <a:t>※</a:t>
            </a:r>
            <a:r>
              <a:rPr lang="en-US" altLang="ja-JP" sz="2100" dirty="0">
                <a:solidFill>
                  <a:srgbClr val="FF0000"/>
                </a:solidFill>
                <a:latin typeface="Times New Roman" pitchFamily="18" charset="0"/>
                <a:cs typeface="Times New Roman" pitchFamily="18" charset="0"/>
              </a:rPr>
              <a:t> </a:t>
            </a:r>
            <a:r>
              <a:rPr lang="en-US" altLang="ja-JP" sz="2100" b="1" dirty="0">
                <a:solidFill>
                  <a:srgbClr val="FF0000"/>
                </a:solidFill>
                <a:latin typeface="Times New Roman" pitchFamily="18" charset="0"/>
                <a:cs typeface="Times New Roman" pitchFamily="18" charset="0"/>
              </a:rPr>
              <a:t>Experi. </a:t>
            </a:r>
          </a:p>
        </p:txBody>
      </p:sp>
      <p:cxnSp>
        <p:nvCxnSpPr>
          <p:cNvPr id="177" name="직선 연결선 176"/>
          <p:cNvCxnSpPr/>
          <p:nvPr/>
        </p:nvCxnSpPr>
        <p:spPr>
          <a:xfrm>
            <a:off x="650207" y="4821087"/>
            <a:ext cx="9071175" cy="0"/>
          </a:xfrm>
          <a:prstGeom prst="line">
            <a:avLst/>
          </a:prstGeom>
          <a:noFill/>
          <a:ln w="12700" cap="flat" cmpd="sng" algn="ctr">
            <a:solidFill>
              <a:srgbClr val="FF0000"/>
            </a:solidFill>
            <a:prstDash val="solid"/>
          </a:ln>
          <a:effectLst/>
        </p:spPr>
      </p:cxnSp>
      <p:sp>
        <p:nvSpPr>
          <p:cNvPr id="180" name="직사각형 179"/>
          <p:cNvSpPr/>
          <p:nvPr/>
        </p:nvSpPr>
        <p:spPr>
          <a:xfrm>
            <a:off x="1116509" y="5157079"/>
            <a:ext cx="2679250" cy="635217"/>
          </a:xfrm>
          <a:prstGeom prst="rect">
            <a:avLst/>
          </a:prstGeom>
        </p:spPr>
        <p:txBody>
          <a:bodyPr wrap="square" lIns="95674" tIns="47837" rIns="95674" bIns="47837">
            <a:spAutoFit/>
          </a:bodyPr>
          <a:lstStyle/>
          <a:p>
            <a:pPr marL="177800" indent="-177800" defTabSz="956737" fontAlgn="auto">
              <a:spcBef>
                <a:spcPts val="0"/>
              </a:spcBef>
              <a:spcAft>
                <a:spcPts val="0"/>
              </a:spcAft>
              <a:buFont typeface="Arial" pitchFamily="34" charset="0"/>
              <a:buChar char="•"/>
              <a:defRPr/>
            </a:pPr>
            <a:r>
              <a:rPr kumimoji="0" lang="en-US" altLang="ja-JP" sz="1900" u="sng" kern="0" dirty="0" smtClean="0">
                <a:solidFill>
                  <a:sysClr val="windowText" lastClr="000000"/>
                </a:solidFill>
                <a:ea typeface="MS Mincho"/>
                <a:cs typeface="Times New Roman" pitchFamily="18" charset="0"/>
                <a:sym typeface="Symbol"/>
              </a:rPr>
              <a:t>ETG </a:t>
            </a:r>
            <a:r>
              <a:rPr kumimoji="0" lang="en-US" altLang="ja-JP" sz="1900" u="sng" kern="0" dirty="0">
                <a:solidFill>
                  <a:sysClr val="windowText" lastClr="000000"/>
                </a:solidFill>
                <a:ea typeface="MS Mincho"/>
                <a:cs typeface="Times New Roman" pitchFamily="18" charset="0"/>
                <a:sym typeface="Symbol"/>
              </a:rPr>
              <a:t>mode</a:t>
            </a:r>
            <a:r>
              <a:rPr kumimoji="0" lang="en-US" altLang="ja-JP" sz="1900" kern="0" dirty="0">
                <a:solidFill>
                  <a:sysClr val="windowText" lastClr="000000"/>
                </a:solidFill>
                <a:ea typeface="MS Mincho"/>
                <a:cs typeface="Times New Roman" pitchFamily="18" charset="0"/>
                <a:sym typeface="Symbol"/>
              </a:rPr>
              <a:t> </a:t>
            </a:r>
            <a:r>
              <a:rPr kumimoji="0" lang="en-US" altLang="ja-JP" sz="1900" kern="0" dirty="0" smtClean="0">
                <a:solidFill>
                  <a:sysClr val="windowText" lastClr="000000"/>
                </a:solidFill>
                <a:ea typeface="MS Mincho"/>
                <a:cs typeface="Times New Roman" pitchFamily="18" charset="0"/>
                <a:sym typeface="Symbol"/>
              </a:rPr>
              <a:t/>
            </a:r>
            <a:br>
              <a:rPr kumimoji="0" lang="en-US" altLang="ja-JP" sz="1900" kern="0" dirty="0" smtClean="0">
                <a:solidFill>
                  <a:sysClr val="windowText" lastClr="000000"/>
                </a:solidFill>
                <a:ea typeface="MS Mincho"/>
                <a:cs typeface="Times New Roman" pitchFamily="18" charset="0"/>
                <a:sym typeface="Symbol"/>
              </a:rPr>
            </a:br>
            <a:r>
              <a:rPr kumimoji="0" lang="en-US" altLang="ja-JP" sz="1600" kern="0" dirty="0" smtClean="0">
                <a:solidFill>
                  <a:sysClr val="windowText" lastClr="000000"/>
                </a:solidFill>
                <a:latin typeface="Times New Roman" pitchFamily="18" charset="0"/>
                <a:ea typeface="MS Mincho"/>
                <a:cs typeface="Times New Roman" pitchFamily="18" charset="0"/>
                <a:sym typeface="Symbol"/>
              </a:rPr>
              <a:t>(</a:t>
            </a:r>
            <a:r>
              <a:rPr kumimoji="0" lang="en-US" altLang="ja-JP" sz="1600" kern="0" dirty="0">
                <a:solidFill>
                  <a:sysClr val="windowText" lastClr="000000"/>
                </a:solidFill>
                <a:latin typeface="Times New Roman" pitchFamily="18" charset="0"/>
                <a:ea typeface="MS Mincho"/>
                <a:cs typeface="Times New Roman" pitchFamily="18" charset="0"/>
                <a:sym typeface="Symbol"/>
              </a:rPr>
              <a:t>Dorland,</a:t>
            </a:r>
            <a:r>
              <a:rPr kumimoji="0" lang="en-US" altLang="ja-JP" sz="1600" kern="0" dirty="0">
                <a:solidFill>
                  <a:sysClr val="windowText" lastClr="000000"/>
                </a:solidFill>
                <a:ea typeface="MS Mincho"/>
                <a:cs typeface="Times New Roman" pitchFamily="18" charset="0"/>
                <a:sym typeface="Symbol"/>
              </a:rPr>
              <a:t> </a:t>
            </a:r>
            <a:r>
              <a:rPr kumimoji="0" lang="en-US" altLang="ja-JP" sz="1600" kern="0" dirty="0">
                <a:solidFill>
                  <a:sysClr val="windowText" lastClr="000000"/>
                </a:solidFill>
                <a:latin typeface="Times New Roman" pitchFamily="18" charset="0"/>
                <a:ea typeface="MS Mincho"/>
                <a:cs typeface="Times New Roman" pitchFamily="18" charset="0"/>
                <a:sym typeface="Symbol"/>
              </a:rPr>
              <a:t>Jenko, ….)</a:t>
            </a:r>
            <a:endParaRPr kumimoji="0" lang="ja-JP" altLang="en-US" sz="1600" kern="0" dirty="0">
              <a:solidFill>
                <a:sysClr val="windowText" lastClr="000000"/>
              </a:solidFill>
            </a:endParaRPr>
          </a:p>
        </p:txBody>
      </p:sp>
      <p:sp>
        <p:nvSpPr>
          <p:cNvPr id="49"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プラズマ空間勾配駆動不安定性の励起，結合，抑制　</a:t>
            </a:r>
            <a:endParaRPr lang="en-US" altLang="ja-JP" dirty="0">
              <a:solidFill>
                <a:srgbClr val="000000"/>
              </a:solidFill>
              <a:latin typeface="HG丸ｺﾞｼｯｸM-PRO" pitchFamily="50" charset="-128"/>
              <a:ea typeface="HG丸ｺﾞｼｯｸM-PRO" pitchFamily="50" charset="-128"/>
            </a:endParaRPr>
          </a:p>
        </p:txBody>
      </p:sp>
    </p:spTree>
    <p:custDataLst>
      <p:tags r:id="rId1"/>
    </p:custDataLst>
    <p:extLst>
      <p:ext uri="{BB962C8B-B14F-4D97-AF65-F5344CB8AC3E}">
        <p14:creationId xmlns:p14="http://schemas.microsoft.com/office/powerpoint/2010/main" val="3813139047"/>
      </p:ext>
    </p:extLst>
  </p:cSld>
  <p:clrMapOvr>
    <a:masterClrMapping/>
  </p:clrMapOvr>
  <p:transition advTm="4409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descr="C:\Users\user\Desktop\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59" y="1815517"/>
            <a:ext cx="8960643" cy="445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oup 19"/>
          <p:cNvGrpSpPr>
            <a:grpSpLocks/>
          </p:cNvGrpSpPr>
          <p:nvPr/>
        </p:nvGrpSpPr>
        <p:grpSpPr bwMode="auto">
          <a:xfrm>
            <a:off x="2641441" y="1033723"/>
            <a:ext cx="1311437" cy="1371796"/>
            <a:chOff x="1610" y="663"/>
            <a:chExt cx="777" cy="844"/>
          </a:xfrm>
        </p:grpSpPr>
        <p:sp>
          <p:nvSpPr>
            <p:cNvPr id="15" name="Text Box 8"/>
            <p:cNvSpPr txBox="1">
              <a:spLocks noChangeArrowheads="1"/>
            </p:cNvSpPr>
            <p:nvPr/>
          </p:nvSpPr>
          <p:spPr bwMode="auto">
            <a:xfrm>
              <a:off x="1610" y="663"/>
              <a:ext cx="720" cy="180"/>
            </a:xfrm>
            <a:prstGeom prst="rect">
              <a:avLst/>
            </a:prstGeom>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a:spAutoFit/>
            </a:bodyPr>
            <a:lstStyle/>
            <a:p>
              <a:pPr>
                <a:spcBef>
                  <a:spcPct val="50000"/>
                </a:spcBef>
                <a:defRPr/>
              </a:pPr>
              <a:r>
                <a:rPr lang="ja-JP" altLang="en-US" sz="1300" b="1" dirty="0">
                  <a:solidFill>
                    <a:srgbClr val="000000"/>
                  </a:solidFill>
                </a:rPr>
                <a:t>10 </a:t>
              </a:r>
              <a:r>
                <a:rPr lang="en-US" altLang="ja-JP" sz="1300" b="1" dirty="0">
                  <a:solidFill>
                    <a:srgbClr val="000000"/>
                  </a:solidFill>
                </a:rPr>
                <a:t>mesh/inch</a:t>
              </a:r>
            </a:p>
          </p:txBody>
        </p:sp>
        <p:sp>
          <p:nvSpPr>
            <p:cNvPr id="10253" name="Line 31"/>
            <p:cNvSpPr>
              <a:spLocks noChangeShapeType="1"/>
            </p:cNvSpPr>
            <p:nvPr/>
          </p:nvSpPr>
          <p:spPr bwMode="auto">
            <a:xfrm>
              <a:off x="2008" y="1228"/>
              <a:ext cx="379"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Line 32"/>
            <p:cNvSpPr>
              <a:spLocks noChangeShapeType="1"/>
            </p:cNvSpPr>
            <p:nvPr/>
          </p:nvSpPr>
          <p:spPr bwMode="auto">
            <a:xfrm flipH="1" flipV="1">
              <a:off x="2003" y="930"/>
              <a:ext cx="0" cy="2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245" name="그룹 22"/>
          <p:cNvGrpSpPr>
            <a:grpSpLocks/>
          </p:cNvGrpSpPr>
          <p:nvPr/>
        </p:nvGrpSpPr>
        <p:grpSpPr bwMode="auto">
          <a:xfrm>
            <a:off x="4427155" y="1004467"/>
            <a:ext cx="1659128" cy="1357168"/>
            <a:chOff x="3990960" y="1071546"/>
            <a:chExt cx="1560512" cy="1325562"/>
          </a:xfrm>
        </p:grpSpPr>
        <p:sp>
          <p:nvSpPr>
            <p:cNvPr id="16" name="Text Box 17"/>
            <p:cNvSpPr txBox="1">
              <a:spLocks noChangeArrowheads="1"/>
            </p:cNvSpPr>
            <p:nvPr/>
          </p:nvSpPr>
          <p:spPr bwMode="auto">
            <a:xfrm>
              <a:off x="4408472" y="1071546"/>
              <a:ext cx="1143000" cy="285579"/>
            </a:xfrm>
            <a:prstGeom prst="rect">
              <a:avLst/>
            </a:prstGeom>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a:spAutoFit/>
            </a:bodyPr>
            <a:lstStyle/>
            <a:p>
              <a:pPr>
                <a:spcBef>
                  <a:spcPct val="50000"/>
                </a:spcBef>
                <a:defRPr/>
              </a:pPr>
              <a:r>
                <a:rPr lang="ja-JP" altLang="en-US" sz="1300" b="1">
                  <a:solidFill>
                    <a:srgbClr val="000000"/>
                  </a:solidFill>
                </a:rPr>
                <a:t>30 </a:t>
              </a:r>
              <a:r>
                <a:rPr lang="en-US" altLang="ja-JP" sz="1300" b="1" dirty="0">
                  <a:solidFill>
                    <a:srgbClr val="000000"/>
                  </a:solidFill>
                </a:rPr>
                <a:t>mesh/inch</a:t>
              </a:r>
            </a:p>
          </p:txBody>
        </p:sp>
        <p:sp>
          <p:nvSpPr>
            <p:cNvPr id="10250" name="Line 34"/>
            <p:cNvSpPr>
              <a:spLocks noChangeShapeType="1"/>
            </p:cNvSpPr>
            <p:nvPr/>
          </p:nvSpPr>
          <p:spPr bwMode="auto">
            <a:xfrm flipH="1">
              <a:off x="3990960" y="2184383"/>
              <a:ext cx="590550" cy="212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Line 32"/>
            <p:cNvSpPr>
              <a:spLocks noChangeShapeType="1"/>
            </p:cNvSpPr>
            <p:nvPr/>
          </p:nvSpPr>
          <p:spPr bwMode="auto">
            <a:xfrm flipV="1">
              <a:off x="4581510" y="1479533"/>
              <a:ext cx="285750" cy="703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246" name="Text Box 16"/>
          <p:cNvSpPr txBox="1">
            <a:spLocks noChangeArrowheads="1"/>
          </p:cNvSpPr>
          <p:nvPr/>
        </p:nvSpPr>
        <p:spPr bwMode="auto">
          <a:xfrm>
            <a:off x="3534298" y="6312860"/>
            <a:ext cx="3129277"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2500" b="1">
                <a:solidFill>
                  <a:srgbClr val="000000"/>
                </a:solidFill>
              </a:rPr>
              <a:t>Q</a:t>
            </a:r>
            <a:r>
              <a:rPr lang="en-US" altLang="ja-JP" sz="2500" b="1" baseline="-25000">
                <a:solidFill>
                  <a:srgbClr val="000000"/>
                </a:solidFill>
              </a:rPr>
              <a:t>T</a:t>
            </a:r>
            <a:r>
              <a:rPr lang="en-US" altLang="ja-JP" sz="2500" b="1">
                <a:solidFill>
                  <a:srgbClr val="000000"/>
                </a:solidFill>
              </a:rPr>
              <a:t> Upgrade Machine</a:t>
            </a:r>
          </a:p>
        </p:txBody>
      </p:sp>
      <p:sp>
        <p:nvSpPr>
          <p:cNvPr id="10247" name="슬라이드 번호 개체 틀 5"/>
          <p:cNvSpPr>
            <a:spLocks noGrp="1"/>
          </p:cNvSpPr>
          <p:nvPr>
            <p:ph type="sldNum" sz="quarter" idx="4294967295"/>
          </p:nvPr>
        </p:nvSpPr>
        <p:spPr>
          <a:xfrm>
            <a:off x="9223943" y="266558"/>
            <a:ext cx="538414" cy="347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BF904687-5E58-449E-BF37-1E9AE8358F9C}" type="slidenum">
              <a:rPr lang="en-US" altLang="ja-JP" sz="2100">
                <a:solidFill>
                  <a:srgbClr val="000000"/>
                </a:solidFill>
              </a:rPr>
              <a:pPr eaLnBrk="1" hangingPunct="1"/>
              <a:t>6</a:t>
            </a:fld>
            <a:endParaRPr lang="en-US" altLang="ja-JP" sz="2100">
              <a:solidFill>
                <a:srgbClr val="000000"/>
              </a:solidFill>
            </a:endParaRPr>
          </a:p>
        </p:txBody>
      </p:sp>
      <p:sp>
        <p:nvSpPr>
          <p:cNvPr id="11272" name="Text Box 9"/>
          <p:cNvSpPr txBox="1">
            <a:spLocks noChangeArrowheads="1"/>
          </p:cNvSpPr>
          <p:nvPr/>
        </p:nvSpPr>
        <p:spPr bwMode="auto">
          <a:xfrm>
            <a:off x="114772" y="855615"/>
            <a:ext cx="2280247" cy="926949"/>
          </a:xfrm>
          <a:prstGeom prst="rect">
            <a:avLst/>
          </a:prstGeom>
          <a:solidFill>
            <a:srgbClr val="FFFFFF"/>
          </a:solidFill>
          <a:ln w="25400" algn="ctr">
            <a:solidFill>
              <a:srgbClr val="0307BD"/>
            </a:solidFill>
            <a:miter lim="800000"/>
            <a:headEnd/>
            <a:tailEnd/>
          </a:ln>
        </p:spPr>
        <p:txBody>
          <a:bodyPr lIns="95003" tIns="47512" rIns="95003" bIns="47512">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defRPr/>
            </a:pPr>
            <a:r>
              <a:rPr lang="en-US" altLang="ja-JP" sz="1800" dirty="0">
                <a:solidFill>
                  <a:srgbClr val="000000"/>
                </a:solidFill>
                <a:latin typeface="Arial" pitchFamily="34" charset="0"/>
                <a:ea typeface="굴림" pitchFamily="50" charset="-127"/>
                <a:cs typeface="Arial" pitchFamily="34" charset="0"/>
              </a:rPr>
              <a:t>P</a:t>
            </a:r>
            <a:r>
              <a:rPr lang="en-US" altLang="ja-JP" sz="1800" baseline="-25000" dirty="0">
                <a:solidFill>
                  <a:srgbClr val="000000"/>
                </a:solidFill>
                <a:latin typeface="Arial" pitchFamily="34" charset="0"/>
                <a:ea typeface="굴림" pitchFamily="50" charset="-127"/>
                <a:cs typeface="Arial" pitchFamily="34" charset="0"/>
                <a:sym typeface="Symbol" pitchFamily="18" charset="2"/>
              </a:rPr>
              <a:t></a:t>
            </a:r>
            <a:r>
              <a:rPr lang="en-US" altLang="ja-JP" sz="1800" dirty="0">
                <a:solidFill>
                  <a:srgbClr val="000000"/>
                </a:solidFill>
                <a:latin typeface="Arial" pitchFamily="34" charset="0"/>
                <a:ea typeface="굴림" pitchFamily="50" charset="-127"/>
                <a:cs typeface="Arial" pitchFamily="34" charset="0"/>
              </a:rPr>
              <a:t>= 10</a:t>
            </a:r>
            <a:r>
              <a:rPr kumimoji="0" lang="ja-JP" altLang="en-US" sz="1800" kern="0" dirty="0">
                <a:solidFill>
                  <a:srgbClr val="000000"/>
                </a:solidFill>
                <a:latin typeface="Arial" pitchFamily="34" charset="0"/>
                <a:ea typeface="굴림" pitchFamily="50" charset="-127"/>
                <a:cs typeface="Arial" pitchFamily="34" charset="0"/>
              </a:rPr>
              <a:t>－</a:t>
            </a:r>
            <a:r>
              <a:rPr lang="en-US" altLang="ja-JP" sz="1800" dirty="0">
                <a:solidFill>
                  <a:srgbClr val="000000"/>
                </a:solidFill>
                <a:latin typeface="Arial" pitchFamily="34" charset="0"/>
                <a:ea typeface="굴림" pitchFamily="50" charset="-127"/>
                <a:cs typeface="Arial" pitchFamily="34" charset="0"/>
              </a:rPr>
              <a:t>70 W</a:t>
            </a:r>
            <a:endParaRPr kumimoji="0" lang="en-US" altLang="ja-JP" sz="1800" dirty="0">
              <a:solidFill>
                <a:srgbClr val="000000"/>
              </a:solidFill>
              <a:latin typeface="Arial" pitchFamily="34" charset="0"/>
              <a:ea typeface="굴림" pitchFamily="50" charset="-127"/>
              <a:cs typeface="Arial" pitchFamily="34" charset="0"/>
            </a:endParaRPr>
          </a:p>
          <a:p>
            <a:pPr eaLnBrk="1" hangingPunct="1">
              <a:defRPr/>
            </a:pPr>
            <a:r>
              <a:rPr kumimoji="0" lang="en-US" altLang="ja-JP" sz="1800" dirty="0">
                <a:solidFill>
                  <a:srgbClr val="000000"/>
                </a:solidFill>
                <a:latin typeface="Arial" pitchFamily="34" charset="0"/>
                <a:ea typeface="굴림" pitchFamily="50" charset="-127"/>
                <a:cs typeface="Arial" pitchFamily="34" charset="0"/>
              </a:rPr>
              <a:t>P</a:t>
            </a:r>
            <a:r>
              <a:rPr kumimoji="0" lang="en-US" altLang="ja-JP" sz="1800" baseline="-25000" dirty="0">
                <a:solidFill>
                  <a:srgbClr val="000000"/>
                </a:solidFill>
                <a:latin typeface="Arial" pitchFamily="34" charset="0"/>
                <a:ea typeface="굴림" pitchFamily="50" charset="-127"/>
                <a:cs typeface="Arial" pitchFamily="34" charset="0"/>
              </a:rPr>
              <a:t>HP</a:t>
            </a:r>
            <a:r>
              <a:rPr kumimoji="0" lang="en-US" altLang="ja-JP" sz="1800" dirty="0">
                <a:solidFill>
                  <a:srgbClr val="000000"/>
                </a:solidFill>
                <a:latin typeface="Arial" pitchFamily="34" charset="0"/>
                <a:ea typeface="굴림" pitchFamily="50" charset="-127"/>
                <a:cs typeface="Arial" pitchFamily="34" charset="0"/>
              </a:rPr>
              <a:t>=  3 kW   </a:t>
            </a:r>
          </a:p>
          <a:p>
            <a:pPr eaLnBrk="1" hangingPunct="1">
              <a:defRPr/>
            </a:pPr>
            <a:r>
              <a:rPr kumimoji="0" lang="en-US" altLang="ja-JP" sz="1800" dirty="0">
                <a:solidFill>
                  <a:srgbClr val="000000"/>
                </a:solidFill>
                <a:latin typeface="Arial" pitchFamily="34" charset="0"/>
                <a:ea typeface="굴림" pitchFamily="50" charset="-127"/>
                <a:cs typeface="Arial" pitchFamily="34" charset="0"/>
              </a:rPr>
              <a:t>P</a:t>
            </a:r>
            <a:r>
              <a:rPr kumimoji="0" lang="en-US" altLang="ja-JP" sz="1800" baseline="-25000" dirty="0">
                <a:solidFill>
                  <a:srgbClr val="000000"/>
                </a:solidFill>
                <a:latin typeface="Arial" pitchFamily="34" charset="0"/>
                <a:ea typeface="굴림" pitchFamily="50" charset="-127"/>
                <a:cs typeface="Arial" pitchFamily="34" charset="0"/>
              </a:rPr>
              <a:t>Ar</a:t>
            </a:r>
            <a:r>
              <a:rPr kumimoji="0" lang="en-US" altLang="ja-JP" sz="1800" dirty="0">
                <a:solidFill>
                  <a:srgbClr val="000000"/>
                </a:solidFill>
                <a:latin typeface="Arial" pitchFamily="34" charset="0"/>
                <a:ea typeface="굴림" pitchFamily="50" charset="-127"/>
                <a:cs typeface="Arial" pitchFamily="34" charset="0"/>
              </a:rPr>
              <a:t>= 1×10</a:t>
            </a:r>
            <a:r>
              <a:rPr kumimoji="0" lang="en-US" altLang="ja-JP" sz="1800" baseline="30000" dirty="0">
                <a:solidFill>
                  <a:srgbClr val="000000"/>
                </a:solidFill>
                <a:latin typeface="Arial" pitchFamily="34" charset="0"/>
                <a:ea typeface="굴림" pitchFamily="50" charset="-127"/>
                <a:cs typeface="Arial" pitchFamily="34" charset="0"/>
              </a:rPr>
              <a:t>-4  </a:t>
            </a:r>
            <a:r>
              <a:rPr kumimoji="0" lang="en-US" altLang="ja-JP" sz="1800" dirty="0">
                <a:solidFill>
                  <a:srgbClr val="000000"/>
                </a:solidFill>
                <a:latin typeface="Arial" pitchFamily="34" charset="0"/>
                <a:ea typeface="굴림" pitchFamily="50" charset="-127"/>
                <a:cs typeface="Arial" pitchFamily="34" charset="0"/>
              </a:rPr>
              <a:t>Torr   </a:t>
            </a:r>
          </a:p>
        </p:txBody>
      </p:sp>
      <p:sp>
        <p:nvSpPr>
          <p:cNvPr id="17"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実験装置図</a:t>
            </a:r>
            <a:endParaRPr lang="en-US" altLang="ja-JP" dirty="0">
              <a:solidFill>
                <a:srgbClr val="00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6354934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0" descr="C:\Users\user\Desktop\Untitled-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692" y="1219012"/>
            <a:ext cx="3399272" cy="553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a:xfrm>
            <a:off x="987376" y="848433"/>
            <a:ext cx="3189982" cy="292563"/>
          </a:xfrm>
          <a:prstGeom prst="rect">
            <a:avLst/>
          </a:prstGeom>
          <a:solidFill>
            <a:srgbClr val="99CCFF"/>
          </a:solidFill>
        </p:spPr>
        <p:txBody>
          <a:bodyPr lIns="95674" tIns="47837" rIns="95674" bIns="47837"/>
          <a:lstStyle/>
          <a:p>
            <a:pPr algn="ctr" eaLnBrk="0" hangingPunct="0">
              <a:defRPr/>
            </a:pPr>
            <a:r>
              <a:rPr lang="en-US" altLang="ja-JP" sz="1700" b="1" kern="0" dirty="0">
                <a:solidFill>
                  <a:srgbClr val="000000"/>
                </a:solidFill>
                <a:latin typeface="Book Antiqua" pitchFamily="18" charset="0"/>
                <a:ea typeface="ＭＳ Ｐゴシック"/>
              </a:rPr>
              <a:t>Electron emitter (W hot plate)</a:t>
            </a:r>
          </a:p>
        </p:txBody>
      </p:sp>
      <p:sp>
        <p:nvSpPr>
          <p:cNvPr id="22" name="Rectangle 19"/>
          <p:cNvSpPr>
            <a:spLocks noChangeArrowheads="1"/>
          </p:cNvSpPr>
          <p:nvPr/>
        </p:nvSpPr>
        <p:spPr bwMode="auto">
          <a:xfrm>
            <a:off x="810155" y="3748058"/>
            <a:ext cx="3595059" cy="373607"/>
          </a:xfrm>
          <a:prstGeom prst="rect">
            <a:avLst/>
          </a:prstGeom>
          <a:solidFill>
            <a:schemeClr val="accent4">
              <a:lumMod val="40000"/>
              <a:lumOff val="60000"/>
            </a:schemeClr>
          </a:solidFill>
          <a:ln w="57150">
            <a:solidFill>
              <a:schemeClr val="bg1"/>
            </a:solidFill>
            <a:miter lim="800000"/>
            <a:headEnd/>
            <a:tailEnd/>
          </a:ln>
        </p:spPr>
        <p:txBody>
          <a:bodyPr lIns="95674" tIns="47837" rIns="95674" bIns="47837">
            <a:spAutoFit/>
          </a:bodyPr>
          <a:lstStyle/>
          <a:p>
            <a:pPr algn="ctr">
              <a:defRPr/>
            </a:pPr>
            <a:r>
              <a:rPr lang="en-US" altLang="ja-JP" sz="1800" b="1" dirty="0">
                <a:solidFill>
                  <a:srgbClr val="000000"/>
                </a:solidFill>
                <a:latin typeface="Book Antiqua" pitchFamily="18" charset="0"/>
              </a:rPr>
              <a:t>Configuration of mesh grids</a:t>
            </a:r>
          </a:p>
        </p:txBody>
      </p:sp>
      <p:grpSp>
        <p:nvGrpSpPr>
          <p:cNvPr id="11269" name="Group 38"/>
          <p:cNvGrpSpPr>
            <a:grpSpLocks/>
          </p:cNvGrpSpPr>
          <p:nvPr/>
        </p:nvGrpSpPr>
        <p:grpSpPr bwMode="auto">
          <a:xfrm>
            <a:off x="1519039" y="1584717"/>
            <a:ext cx="2430463" cy="2047941"/>
            <a:chOff x="2500313" y="500063"/>
            <a:chExt cx="2285894" cy="2000250"/>
          </a:xfrm>
        </p:grpSpPr>
        <p:pic>
          <p:nvPicPr>
            <p:cNvPr id="1128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0313" y="500063"/>
              <a:ext cx="1428750" cy="2000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1286" name="Group 43"/>
            <p:cNvGrpSpPr>
              <a:grpSpLocks/>
            </p:cNvGrpSpPr>
            <p:nvPr/>
          </p:nvGrpSpPr>
          <p:grpSpPr bwMode="auto">
            <a:xfrm>
              <a:off x="3214657" y="500064"/>
              <a:ext cx="1571553" cy="1714499"/>
              <a:chOff x="3214645" y="500042"/>
              <a:chExt cx="1571563" cy="1714512"/>
            </a:xfrm>
          </p:grpSpPr>
          <p:cxnSp>
            <p:nvCxnSpPr>
              <p:cNvPr id="35" name="Straight Arrow Connector 33"/>
              <p:cNvCxnSpPr>
                <a:stCxn id="38" idx="1"/>
              </p:cNvCxnSpPr>
              <p:nvPr/>
            </p:nvCxnSpPr>
            <p:spPr>
              <a:xfrm rot="10800000" flipV="1">
                <a:off x="3214643" y="730230"/>
                <a:ext cx="912776" cy="5556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7" idx="1"/>
              </p:cNvCxnSpPr>
              <p:nvPr/>
            </p:nvCxnSpPr>
            <p:spPr>
              <a:xfrm rot="10800000">
                <a:off x="3428947" y="1500174"/>
                <a:ext cx="698472" cy="4841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7"/>
              <p:cNvSpPr/>
              <p:nvPr/>
            </p:nvSpPr>
            <p:spPr>
              <a:xfrm>
                <a:off x="4127419" y="1752587"/>
                <a:ext cx="658786" cy="46196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ja-JP" sz="2500" dirty="0">
                    <a:solidFill>
                      <a:srgbClr val="000000"/>
                    </a:solidFill>
                    <a:cs typeface="Times New Roman" charset="0"/>
                  </a:rPr>
                  <a:t>V</a:t>
                </a:r>
                <a:r>
                  <a:rPr lang="en-US" altLang="ja-JP" sz="2500" baseline="-25000" dirty="0">
                    <a:solidFill>
                      <a:srgbClr val="000000"/>
                    </a:solidFill>
                    <a:cs typeface="Times New Roman" charset="0"/>
                  </a:rPr>
                  <a:t>ee2</a:t>
                </a:r>
                <a:endParaRPr lang="ko-KR" altLang="en-US" sz="2500" dirty="0">
                  <a:solidFill>
                    <a:srgbClr val="000000"/>
                  </a:solidFill>
                </a:endParaRPr>
              </a:p>
            </p:txBody>
          </p:sp>
          <p:sp>
            <p:nvSpPr>
              <p:cNvPr id="38" name="Rectangle 40"/>
              <p:cNvSpPr/>
              <p:nvPr/>
            </p:nvSpPr>
            <p:spPr>
              <a:xfrm>
                <a:off x="4127419" y="500041"/>
                <a:ext cx="658786" cy="46196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ja-JP" sz="2500" dirty="0">
                    <a:solidFill>
                      <a:srgbClr val="000000"/>
                    </a:solidFill>
                    <a:cs typeface="Times New Roman" charset="0"/>
                  </a:rPr>
                  <a:t>V</a:t>
                </a:r>
                <a:r>
                  <a:rPr lang="en-US" altLang="ja-JP" sz="2500" baseline="-25000" dirty="0">
                    <a:solidFill>
                      <a:srgbClr val="000000"/>
                    </a:solidFill>
                    <a:cs typeface="Times New Roman" charset="0"/>
                  </a:rPr>
                  <a:t>ee1</a:t>
                </a:r>
                <a:endParaRPr lang="ko-KR" altLang="en-US" sz="2500" dirty="0">
                  <a:solidFill>
                    <a:srgbClr val="000000"/>
                  </a:solidFill>
                </a:endParaRPr>
              </a:p>
            </p:txBody>
          </p:sp>
        </p:grpSp>
      </p:grpSp>
      <p:pic>
        <p:nvPicPr>
          <p:cNvPr id="11270" name="Picture 37" descr="C:\Documents and Settings\Administrator\Desktop\MD7\gridshapes.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857" y="4256793"/>
            <a:ext cx="4442345" cy="187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38"/>
          <p:cNvSpPr/>
          <p:nvPr/>
        </p:nvSpPr>
        <p:spPr>
          <a:xfrm>
            <a:off x="1324940" y="4841919"/>
            <a:ext cx="497907" cy="479478"/>
          </a:xfrm>
          <a:prstGeom prst="ellipse">
            <a:avLst/>
          </a:prstGeom>
          <a:solidFill>
            <a:srgbClr val="FF0000">
              <a:alpha val="17000"/>
            </a:srgbClr>
          </a:solidFill>
          <a:ln>
            <a:solidFill>
              <a:srgbClr val="CCCC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95674" tIns="47837" rIns="95674" bIns="47837" anchor="ctr"/>
          <a:lstStyle/>
          <a:p>
            <a:pPr algn="ctr">
              <a:defRPr/>
            </a:pPr>
            <a:endParaRPr lang="ko-KR" altLang="en-US" dirty="0">
              <a:solidFill>
                <a:srgbClr val="FFFFFF"/>
              </a:solidFill>
            </a:endParaRPr>
          </a:p>
        </p:txBody>
      </p:sp>
      <p:sp>
        <p:nvSpPr>
          <p:cNvPr id="43" name="Oval 39"/>
          <p:cNvSpPr/>
          <p:nvPr/>
        </p:nvSpPr>
        <p:spPr>
          <a:xfrm>
            <a:off x="3755403" y="4841919"/>
            <a:ext cx="497907" cy="479478"/>
          </a:xfrm>
          <a:prstGeom prst="ellipse">
            <a:avLst/>
          </a:prstGeom>
          <a:solidFill>
            <a:srgbClr val="FF0000">
              <a:alpha val="17000"/>
            </a:srgbClr>
          </a:solidFill>
          <a:ln>
            <a:solidFill>
              <a:srgbClr val="CCCC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95674" tIns="47837" rIns="95674" bIns="47837" anchor="ctr"/>
          <a:lstStyle/>
          <a:p>
            <a:pPr algn="ctr">
              <a:defRPr/>
            </a:pPr>
            <a:endParaRPr lang="ko-KR" altLang="en-US" dirty="0">
              <a:solidFill>
                <a:srgbClr val="FFFFFF"/>
              </a:solidFill>
            </a:endParaRPr>
          </a:p>
        </p:txBody>
      </p:sp>
      <p:sp>
        <p:nvSpPr>
          <p:cNvPr id="44" name="Oval 44"/>
          <p:cNvSpPr/>
          <p:nvPr/>
        </p:nvSpPr>
        <p:spPr>
          <a:xfrm>
            <a:off x="3888740" y="4975197"/>
            <a:ext cx="229544" cy="221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674" tIns="47837" rIns="95674" bIns="47837" anchor="ctr"/>
          <a:lstStyle/>
          <a:p>
            <a:pPr algn="ctr">
              <a:defRPr/>
            </a:pPr>
            <a:endParaRPr lang="ko-KR" altLang="en-US" dirty="0">
              <a:solidFill>
                <a:srgbClr val="FFFFFF"/>
              </a:solidFill>
            </a:endParaRPr>
          </a:p>
        </p:txBody>
      </p:sp>
      <p:cxnSp>
        <p:nvCxnSpPr>
          <p:cNvPr id="45" name="Straight Arrow Connector 45"/>
          <p:cNvCxnSpPr>
            <a:endCxn id="42" idx="3"/>
          </p:cNvCxnSpPr>
          <p:nvPr/>
        </p:nvCxnSpPr>
        <p:spPr bwMode="auto">
          <a:xfrm rot="5400000" flipH="1" flipV="1">
            <a:off x="565692" y="5180347"/>
            <a:ext cx="760664" cy="9029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6"/>
          <p:cNvSpPr/>
          <p:nvPr/>
        </p:nvSpPr>
        <p:spPr bwMode="auto">
          <a:xfrm>
            <a:off x="151904" y="5973163"/>
            <a:ext cx="683568" cy="48132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95674" tIns="47837" rIns="95674" bIns="47837">
            <a:spAutoFit/>
          </a:bodyPr>
          <a:lstStyle/>
          <a:p>
            <a:pPr algn="ctr">
              <a:defRPr/>
            </a:pPr>
            <a:r>
              <a:rPr lang="en-US" altLang="ja-JP" sz="2500" dirty="0">
                <a:solidFill>
                  <a:srgbClr val="000000"/>
                </a:solidFill>
                <a:cs typeface="Times New Roman" pitchFamily="18" charset="0"/>
              </a:rPr>
              <a:t>V</a:t>
            </a:r>
            <a:r>
              <a:rPr lang="en-US" altLang="ja-JP" sz="2500" baseline="-25000" dirty="0">
                <a:solidFill>
                  <a:srgbClr val="000000"/>
                </a:solidFill>
                <a:cs typeface="Times New Roman" pitchFamily="18" charset="0"/>
              </a:rPr>
              <a:t>g1</a:t>
            </a:r>
            <a:endParaRPr lang="ko-KR" altLang="en-US" sz="2500" dirty="0">
              <a:solidFill>
                <a:srgbClr val="000000"/>
              </a:solidFill>
              <a:cs typeface="Times New Roman" pitchFamily="18" charset="0"/>
            </a:endParaRPr>
          </a:p>
        </p:txBody>
      </p:sp>
      <p:cxnSp>
        <p:nvCxnSpPr>
          <p:cNvPr id="47" name="Straight Arrow Connector 47"/>
          <p:cNvCxnSpPr/>
          <p:nvPr/>
        </p:nvCxnSpPr>
        <p:spPr bwMode="auto">
          <a:xfrm rot="5400000" flipH="1" flipV="1">
            <a:off x="2885414" y="5051227"/>
            <a:ext cx="794797" cy="10295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8"/>
          <p:cNvSpPr/>
          <p:nvPr/>
        </p:nvSpPr>
        <p:spPr bwMode="auto">
          <a:xfrm>
            <a:off x="2430463" y="5973163"/>
            <a:ext cx="683568" cy="48132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95674" tIns="47837" rIns="95674" bIns="47837">
            <a:spAutoFit/>
          </a:bodyPr>
          <a:lstStyle/>
          <a:p>
            <a:pPr algn="ctr">
              <a:defRPr/>
            </a:pPr>
            <a:r>
              <a:rPr lang="en-US" altLang="ja-JP" sz="2500" dirty="0">
                <a:solidFill>
                  <a:srgbClr val="000000"/>
                </a:solidFill>
                <a:cs typeface="Times New Roman" pitchFamily="18" charset="0"/>
              </a:rPr>
              <a:t>V</a:t>
            </a:r>
            <a:r>
              <a:rPr lang="en-US" altLang="ja-JP" sz="2500" baseline="-25000" dirty="0">
                <a:solidFill>
                  <a:srgbClr val="000000"/>
                </a:solidFill>
                <a:cs typeface="Times New Roman" pitchFamily="18" charset="0"/>
              </a:rPr>
              <a:t>g2</a:t>
            </a:r>
            <a:endParaRPr lang="ko-KR" altLang="en-US" sz="2500" dirty="0">
              <a:solidFill>
                <a:srgbClr val="000000"/>
              </a:solidFill>
              <a:cs typeface="Times New Roman" pitchFamily="18" charset="0"/>
            </a:endParaRPr>
          </a:p>
        </p:txBody>
      </p:sp>
      <p:sp>
        <p:nvSpPr>
          <p:cNvPr id="11278" name="Rectangle 14"/>
          <p:cNvSpPr>
            <a:spLocks noChangeArrowheads="1"/>
          </p:cNvSpPr>
          <p:nvPr/>
        </p:nvSpPr>
        <p:spPr bwMode="auto">
          <a:xfrm>
            <a:off x="6331018" y="835430"/>
            <a:ext cx="2430463" cy="2925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nchor="ctr"/>
          <a:lstStyle/>
          <a:p>
            <a:pPr algn="ctr"/>
            <a:r>
              <a:rPr lang="en-US" altLang="ja-JP" sz="1900" b="1">
                <a:solidFill>
                  <a:srgbClr val="000000"/>
                </a:solidFill>
                <a:latin typeface="Book Antiqua" pitchFamily="18" charset="0"/>
              </a:rPr>
              <a:t>Electron emitter</a:t>
            </a:r>
          </a:p>
        </p:txBody>
      </p:sp>
      <p:grpSp>
        <p:nvGrpSpPr>
          <p:cNvPr id="4" name="그룹 56"/>
          <p:cNvGrpSpPr>
            <a:grpSpLocks/>
          </p:cNvGrpSpPr>
          <p:nvPr/>
        </p:nvGrpSpPr>
        <p:grpSpPr bwMode="auto">
          <a:xfrm>
            <a:off x="4892994" y="1511576"/>
            <a:ext cx="1861666" cy="4915059"/>
            <a:chOff x="4614863" y="557213"/>
            <a:chExt cx="1750935" cy="4800600"/>
          </a:xfrm>
        </p:grpSpPr>
        <p:pic>
          <p:nvPicPr>
            <p:cNvPr id="11282" name="Picture 34"/>
            <p:cNvPicPr>
              <a:picLocks noChangeAspect="1" noChangeArrowheads="1"/>
            </p:cNvPicPr>
            <p:nvPr/>
          </p:nvPicPr>
          <p:blipFill>
            <a:blip r:embed="rId7">
              <a:extLst>
                <a:ext uri="{28A0092B-C50C-407E-A947-70E740481C1C}">
                  <a14:useLocalDpi xmlns:a14="http://schemas.microsoft.com/office/drawing/2010/main" val="0"/>
                </a:ext>
              </a:extLst>
            </a:blip>
            <a:srcRect l="11520" t="5634" r="53920"/>
            <a:stretch>
              <a:fillRect/>
            </a:stretch>
          </p:blipFill>
          <p:spPr bwMode="auto">
            <a:xfrm>
              <a:off x="4614863" y="557213"/>
              <a:ext cx="742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꺾인 연결선 53"/>
            <p:cNvCxnSpPr/>
            <p:nvPr/>
          </p:nvCxnSpPr>
          <p:spPr>
            <a:xfrm>
              <a:off x="5286345" y="2798763"/>
              <a:ext cx="1079453" cy="593725"/>
            </a:xfrm>
            <a:prstGeom prst="bentConnector3">
              <a:avLst>
                <a:gd name="adj1" fmla="val 50000"/>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꺾인 연결선 52"/>
            <p:cNvCxnSpPr/>
            <p:nvPr/>
          </p:nvCxnSpPr>
          <p:spPr>
            <a:xfrm>
              <a:off x="5353018" y="3314701"/>
              <a:ext cx="720693" cy="971550"/>
            </a:xfrm>
            <a:prstGeom prst="bentConnector3">
              <a:avLst>
                <a:gd name="adj1" fmla="val 50000"/>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1281" name="슬라이드 번호 개체 틀 5"/>
          <p:cNvSpPr>
            <a:spLocks noGrp="1"/>
          </p:cNvSpPr>
          <p:nvPr>
            <p:ph type="sldNum" sz="quarter" idx="4294967295"/>
          </p:nvPr>
        </p:nvSpPr>
        <p:spPr>
          <a:xfrm>
            <a:off x="9223943" y="266558"/>
            <a:ext cx="538414" cy="347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4" tIns="47837" rIns="95674" bIns="47837"/>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8C830492-D6BC-4B63-BA33-23BD36A0B40D}" type="slidenum">
              <a:rPr lang="en-US" altLang="ja-JP" sz="2100">
                <a:solidFill>
                  <a:srgbClr val="000000"/>
                </a:solidFill>
              </a:rPr>
              <a:pPr eaLnBrk="1" hangingPunct="1"/>
              <a:t>7</a:t>
            </a:fld>
            <a:endParaRPr lang="en-US" altLang="ja-JP" sz="2100">
              <a:solidFill>
                <a:srgbClr val="000000"/>
              </a:solidFill>
            </a:endParaRPr>
          </a:p>
        </p:txBody>
      </p:sp>
      <p:sp>
        <p:nvSpPr>
          <p:cNvPr id="27"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電子温度勾配形成メカニズム</a:t>
            </a:r>
            <a:endParaRPr lang="en-US" altLang="ja-JP" dirty="0">
              <a:solidFill>
                <a:srgbClr val="000000"/>
              </a:solidFill>
              <a:latin typeface="HG丸ｺﾞｼｯｸM-PRO" pitchFamily="50" charset="-128"/>
              <a:ea typeface="HG丸ｺﾞｼｯｸM-PRO" pitchFamily="50" charset="-128"/>
            </a:endParaRPr>
          </a:p>
        </p:txBody>
      </p:sp>
    </p:spTree>
    <p:custDataLst>
      <p:tags r:id="rId1"/>
    </p:custDataLst>
    <p:extLst>
      <p:ext uri="{BB962C8B-B14F-4D97-AF65-F5344CB8AC3E}">
        <p14:creationId xmlns:p14="http://schemas.microsoft.com/office/powerpoint/2010/main" val="1110622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583" y="2046662"/>
            <a:ext cx="3551920" cy="305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362" name="그룹 3"/>
          <p:cNvGrpSpPr>
            <a:grpSpLocks/>
          </p:cNvGrpSpPr>
          <p:nvPr/>
        </p:nvGrpSpPr>
        <p:grpSpPr bwMode="auto">
          <a:xfrm>
            <a:off x="7963140" y="4469713"/>
            <a:ext cx="1492034" cy="1431934"/>
            <a:chOff x="7248996" y="4440140"/>
            <a:chExt cx="1403318" cy="1399032"/>
          </a:xfrm>
        </p:grpSpPr>
        <p:pic>
          <p:nvPicPr>
            <p:cNvPr id="15388" name="Picture 60" descr="C:\Users\moon\Desktop\gri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996" y="4440140"/>
              <a:ext cx="1403318" cy="139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lowchart: Connector 11"/>
            <p:cNvSpPr>
              <a:spLocks noChangeArrowheads="1"/>
            </p:cNvSpPr>
            <p:nvPr/>
          </p:nvSpPr>
          <p:spPr bwMode="auto">
            <a:xfrm>
              <a:off x="8079240" y="4995941"/>
              <a:ext cx="20637" cy="22232"/>
            </a:xfrm>
            <a:prstGeom prst="flowChartConnector">
              <a:avLst/>
            </a:prstGeom>
            <a:solidFill>
              <a:srgbClr val="000000"/>
            </a:solidFill>
            <a:ln w="25400" algn="ctr">
              <a:solidFill>
                <a:srgbClr val="0D0D0D"/>
              </a:solidFill>
              <a:round/>
              <a:headEnd/>
              <a:tailEnd/>
            </a:ln>
          </p:spPr>
          <p:txBody>
            <a:bodyPr anchor="ctr"/>
            <a:lstStyle/>
            <a:p>
              <a:pPr algn="ctr" latinLnBrk="1">
                <a:defRPr/>
              </a:pPr>
              <a:endParaRPr lang="ko-KR" altLang="en-US" sz="1900" dirty="0">
                <a:solidFill>
                  <a:schemeClr val="lt1"/>
                </a:solidFill>
                <a:latin typeface="+mn-lt"/>
                <a:ea typeface="+mn-ea"/>
              </a:endParaRPr>
            </a:p>
          </p:txBody>
        </p:sp>
        <p:sp>
          <p:nvSpPr>
            <p:cNvPr id="31" name="Flowchart: Connector 12"/>
            <p:cNvSpPr/>
            <p:nvPr/>
          </p:nvSpPr>
          <p:spPr bwMode="auto">
            <a:xfrm>
              <a:off x="7934780" y="4991178"/>
              <a:ext cx="23812" cy="2064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900" dirty="0"/>
            </a:p>
          </p:txBody>
        </p:sp>
      </p:grpSp>
      <p:sp>
        <p:nvSpPr>
          <p:cNvPr id="15366" name="슬라이드 번호 개체 틀 5"/>
          <p:cNvSpPr>
            <a:spLocks noGrp="1"/>
          </p:cNvSpPr>
          <p:nvPr>
            <p:ph type="sldNum" sz="quarter" idx="12"/>
          </p:nvPr>
        </p:nvSpPr>
        <p:spPr>
          <a:xfrm>
            <a:off x="9223943" y="266558"/>
            <a:ext cx="538414" cy="34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FF56FE05-FF7D-4692-8EDE-D730A9292489}" type="slidenum">
              <a:rPr lang="en-US" altLang="ja-JP" sz="2100">
                <a:solidFill>
                  <a:srgbClr val="000000"/>
                </a:solidFill>
              </a:rPr>
              <a:pPr eaLnBrk="1" hangingPunct="1"/>
              <a:t>8</a:t>
            </a:fld>
            <a:endParaRPr lang="en-US" altLang="ja-JP" sz="2100">
              <a:solidFill>
                <a:srgbClr val="000000"/>
              </a:solidFill>
            </a:endParaRPr>
          </a:p>
        </p:txBody>
      </p:sp>
      <p:grpSp>
        <p:nvGrpSpPr>
          <p:cNvPr id="15368" name="그룹 6"/>
          <p:cNvGrpSpPr>
            <a:grpSpLocks/>
          </p:cNvGrpSpPr>
          <p:nvPr/>
        </p:nvGrpSpPr>
        <p:grpSpPr bwMode="auto">
          <a:xfrm>
            <a:off x="975561" y="5283077"/>
            <a:ext cx="1741831" cy="615553"/>
            <a:chOff x="1133500" y="5265248"/>
            <a:chExt cx="1638300" cy="599894"/>
          </a:xfrm>
        </p:grpSpPr>
        <p:sp>
          <p:nvSpPr>
            <p:cNvPr id="15383" name="TextBox 36"/>
            <p:cNvSpPr txBox="1">
              <a:spLocks noChangeArrowheads="1"/>
            </p:cNvSpPr>
            <p:nvPr/>
          </p:nvSpPr>
          <p:spPr bwMode="auto">
            <a:xfrm>
              <a:off x="1325693" y="5265248"/>
              <a:ext cx="1404000" cy="59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2100" b="1">
                  <a:solidFill>
                    <a:srgbClr val="FF0000"/>
                  </a:solidFill>
                  <a:latin typeface="Book Antiqua" pitchFamily="18" charset="0"/>
                </a:rPr>
                <a:t>V</a:t>
              </a:r>
              <a:r>
                <a:rPr lang="en-US" altLang="ja-JP" sz="2100" b="1" baseline="-25000">
                  <a:solidFill>
                    <a:srgbClr val="FF0000"/>
                  </a:solidFill>
                  <a:latin typeface="Book Antiqua" pitchFamily="18" charset="0"/>
                </a:rPr>
                <a:t>g2</a:t>
              </a:r>
              <a:r>
                <a:rPr lang="en-US" altLang="ja-JP" sz="2100" b="1">
                  <a:solidFill>
                    <a:srgbClr val="FF0000"/>
                  </a:solidFill>
                  <a:latin typeface="Book Antiqua" pitchFamily="18" charset="0"/>
                </a:rPr>
                <a:t> = 3 V</a:t>
              </a:r>
            </a:p>
            <a:p>
              <a:pPr eaLnBrk="1" hangingPunct="1"/>
              <a:endParaRPr lang="en-US" altLang="ja-JP" sz="1300" b="1">
                <a:solidFill>
                  <a:srgbClr val="FF0000"/>
                </a:solidFill>
                <a:latin typeface="Book Antiqua" pitchFamily="18" charset="0"/>
              </a:endParaRPr>
            </a:p>
          </p:txBody>
        </p:sp>
        <p:sp>
          <p:nvSpPr>
            <p:cNvPr id="37" name="AutoShape 9"/>
            <p:cNvSpPr>
              <a:spLocks noChangeArrowheads="1"/>
            </p:cNvSpPr>
            <p:nvPr/>
          </p:nvSpPr>
          <p:spPr bwMode="auto">
            <a:xfrm>
              <a:off x="1133500" y="5313672"/>
              <a:ext cx="1638300" cy="359568"/>
            </a:xfrm>
            <a:prstGeom prst="roundRect">
              <a:avLst>
                <a:gd name="adj" fmla="val 16667"/>
              </a:avLst>
            </a:prstGeom>
            <a:noFill/>
            <a:ln w="22225">
              <a:solidFill>
                <a:srgbClr val="0000FF"/>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ko-KR" altLang="en-US">
                <a:solidFill>
                  <a:srgbClr val="000000"/>
                </a:solidFill>
              </a:endParaRPr>
            </a:p>
          </p:txBody>
        </p:sp>
      </p:grpSp>
      <p:grpSp>
        <p:nvGrpSpPr>
          <p:cNvPr id="15369" name="그룹 2"/>
          <p:cNvGrpSpPr>
            <a:grpSpLocks/>
          </p:cNvGrpSpPr>
          <p:nvPr/>
        </p:nvGrpSpPr>
        <p:grpSpPr bwMode="auto">
          <a:xfrm>
            <a:off x="4592563" y="5280762"/>
            <a:ext cx="1799217" cy="615553"/>
            <a:chOff x="4716016" y="5200650"/>
            <a:chExt cx="1692429" cy="601220"/>
          </a:xfrm>
        </p:grpSpPr>
        <p:sp>
          <p:nvSpPr>
            <p:cNvPr id="15381" name="TextBox 36"/>
            <p:cNvSpPr txBox="1">
              <a:spLocks noChangeArrowheads="1"/>
            </p:cNvSpPr>
            <p:nvPr/>
          </p:nvSpPr>
          <p:spPr bwMode="auto">
            <a:xfrm>
              <a:off x="4788445" y="5200650"/>
              <a:ext cx="1620000" cy="60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en-US" altLang="ja-JP" sz="2100" b="1" dirty="0">
                  <a:solidFill>
                    <a:srgbClr val="FF0000"/>
                  </a:solidFill>
                  <a:latin typeface="Book Antiqua" pitchFamily="18" charset="0"/>
                </a:rPr>
                <a:t>V</a:t>
              </a:r>
              <a:r>
                <a:rPr lang="en-US" altLang="ja-JP" sz="2100" b="1" baseline="-25000" dirty="0">
                  <a:solidFill>
                    <a:srgbClr val="FF0000"/>
                  </a:solidFill>
                  <a:latin typeface="Book Antiqua" pitchFamily="18" charset="0"/>
                </a:rPr>
                <a:t>g2</a:t>
              </a:r>
              <a:r>
                <a:rPr lang="en-US" altLang="ja-JP" sz="2100" b="1" dirty="0">
                  <a:solidFill>
                    <a:srgbClr val="FF0000"/>
                  </a:solidFill>
                  <a:latin typeface="Book Antiqua" pitchFamily="18" charset="0"/>
                </a:rPr>
                <a:t> = </a:t>
              </a:r>
              <a:r>
                <a:rPr lang="ja-JP" altLang="en-US" sz="2100" b="1" dirty="0">
                  <a:solidFill>
                    <a:srgbClr val="FF0000"/>
                  </a:solidFill>
                  <a:latin typeface="Book Antiqua" pitchFamily="18" charset="0"/>
                </a:rPr>
                <a:t>－</a:t>
              </a:r>
              <a:r>
                <a:rPr lang="en-US" altLang="ja-JP" sz="2100" b="1" dirty="0">
                  <a:solidFill>
                    <a:srgbClr val="FF0000"/>
                  </a:solidFill>
                  <a:latin typeface="Book Antiqua" pitchFamily="18" charset="0"/>
                </a:rPr>
                <a:t>30 V</a:t>
              </a:r>
            </a:p>
            <a:p>
              <a:pPr eaLnBrk="1" hangingPunct="1"/>
              <a:endParaRPr lang="en-US" altLang="ja-JP" sz="1300" b="1" dirty="0">
                <a:solidFill>
                  <a:srgbClr val="FF0000"/>
                </a:solidFill>
                <a:latin typeface="Book Antiqua" pitchFamily="18" charset="0"/>
              </a:endParaRPr>
            </a:p>
          </p:txBody>
        </p:sp>
        <p:sp>
          <p:nvSpPr>
            <p:cNvPr id="41" name="AutoShape 9"/>
            <p:cNvSpPr>
              <a:spLocks noChangeArrowheads="1"/>
            </p:cNvSpPr>
            <p:nvPr/>
          </p:nvSpPr>
          <p:spPr bwMode="auto">
            <a:xfrm>
              <a:off x="4716016" y="5246914"/>
              <a:ext cx="1638449" cy="360363"/>
            </a:xfrm>
            <a:prstGeom prst="roundRect">
              <a:avLst>
                <a:gd name="adj" fmla="val 16667"/>
              </a:avLst>
            </a:prstGeom>
            <a:noFill/>
            <a:ln w="22225">
              <a:solidFill>
                <a:srgbClr val="0000FF"/>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ko-KR" altLang="en-US">
                <a:solidFill>
                  <a:srgbClr val="000000"/>
                </a:solidFill>
              </a:endParaRPr>
            </a:p>
          </p:txBody>
        </p:sp>
      </p:grpSp>
      <p:grpSp>
        <p:nvGrpSpPr>
          <p:cNvPr id="11" name="그룹 10"/>
          <p:cNvGrpSpPr>
            <a:grpSpLocks/>
          </p:cNvGrpSpPr>
          <p:nvPr/>
        </p:nvGrpSpPr>
        <p:grpSpPr bwMode="auto">
          <a:xfrm>
            <a:off x="8074536" y="2413646"/>
            <a:ext cx="460776" cy="811049"/>
            <a:chOff x="7451725" y="2357438"/>
            <a:chExt cx="433388" cy="792162"/>
          </a:xfrm>
        </p:grpSpPr>
        <p:sp>
          <p:nvSpPr>
            <p:cNvPr id="15378" name="직사각형 22"/>
            <p:cNvSpPr>
              <a:spLocks noChangeArrowheads="1"/>
            </p:cNvSpPr>
            <p:nvPr/>
          </p:nvSpPr>
          <p:spPr bwMode="auto">
            <a:xfrm>
              <a:off x="7467600" y="2597150"/>
              <a:ext cx="360363" cy="360363"/>
            </a:xfrm>
            <a:prstGeom prst="rect">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799" tIns="45410" rIns="90799" bIns="45410"/>
            <a:lstStyle/>
            <a:p>
              <a:endParaRPr lang="ko-KR" altLang="en-US">
                <a:solidFill>
                  <a:srgbClr val="000000"/>
                </a:solidFill>
                <a:ea typeface="굴림" pitchFamily="50" charset="-127"/>
              </a:endParaRPr>
            </a:p>
          </p:txBody>
        </p:sp>
        <p:graphicFrame>
          <p:nvGraphicFramePr>
            <p:cNvPr id="15379" name="Object 38"/>
            <p:cNvGraphicFramePr>
              <a:graphicFrameLocks noChangeAspect="1"/>
            </p:cNvGraphicFramePr>
            <p:nvPr/>
          </p:nvGraphicFramePr>
          <p:xfrm>
            <a:off x="7451725" y="2636838"/>
            <a:ext cx="415925" cy="287337"/>
          </p:xfrm>
          <a:graphic>
            <a:graphicData uri="http://schemas.openxmlformats.org/presentationml/2006/ole">
              <mc:AlternateContent xmlns:mc="http://schemas.openxmlformats.org/markup-compatibility/2006">
                <mc:Choice xmlns:v="urn:schemas-microsoft-com:vml" Requires="v">
                  <p:oleObj spid="_x0000_s747584" name="Equation" r:id="rId7" imgW="266584" imgH="228501" progId="Equation.3">
                    <p:embed/>
                  </p:oleObj>
                </mc:Choice>
                <mc:Fallback>
                  <p:oleObj name="Equation" r:id="rId7" imgW="266584"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2636838"/>
                          <a:ext cx="415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380" name="직선 화살표 연결선 21"/>
            <p:cNvCxnSpPr>
              <a:cxnSpLocks noChangeShapeType="1"/>
            </p:cNvCxnSpPr>
            <p:nvPr/>
          </p:nvCxnSpPr>
          <p:spPr bwMode="auto">
            <a:xfrm rot="5400000">
              <a:off x="7488238" y="2752725"/>
              <a:ext cx="792162" cy="1588"/>
            </a:xfrm>
            <a:prstGeom prst="straightConnector1">
              <a:avLst/>
            </a:prstGeom>
            <a:noFill/>
            <a:ln w="31750" algn="ctr">
              <a:solidFill>
                <a:srgbClr val="FF0000">
                  <a:alpha val="78038"/>
                </a:srgbClr>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15372" name="그룹 16"/>
          <p:cNvGrpSpPr>
            <a:grpSpLocks/>
          </p:cNvGrpSpPr>
          <p:nvPr/>
        </p:nvGrpSpPr>
        <p:grpSpPr bwMode="auto">
          <a:xfrm>
            <a:off x="1511895" y="943831"/>
            <a:ext cx="6877422" cy="478693"/>
            <a:chOff x="2227822" y="875570"/>
            <a:chExt cx="5958619" cy="468000"/>
          </a:xfrm>
        </p:grpSpPr>
        <p:sp>
          <p:nvSpPr>
            <p:cNvPr id="15376" name="Rectangle 8"/>
            <p:cNvSpPr>
              <a:spLocks noChangeArrowheads="1"/>
            </p:cNvSpPr>
            <p:nvPr/>
          </p:nvSpPr>
          <p:spPr bwMode="auto">
            <a:xfrm>
              <a:off x="2227822" y="875570"/>
              <a:ext cx="5958619"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ja-JP" sz="1800" dirty="0">
                  <a:cs typeface="Arial" pitchFamily="34" charset="0"/>
                </a:rPr>
                <a:t>P</a:t>
              </a:r>
              <a:r>
                <a:rPr lang="en-US" altLang="ja-JP" sz="1800" baseline="-25000" dirty="0">
                  <a:cs typeface="Arial" pitchFamily="34" charset="0"/>
                  <a:sym typeface="Symbol" pitchFamily="18" charset="2"/>
                </a:rPr>
                <a:t></a:t>
              </a:r>
              <a:r>
                <a:rPr lang="en-US" altLang="ja-JP" sz="1800" dirty="0">
                  <a:cs typeface="Arial" pitchFamily="34" charset="0"/>
                </a:rPr>
                <a:t>= 20 W, </a:t>
              </a:r>
              <a:r>
                <a:rPr lang="en-US" altLang="ja-JP" sz="1800" dirty="0">
                  <a:solidFill>
                    <a:srgbClr val="000000"/>
                  </a:solidFill>
                  <a:cs typeface="Arial" pitchFamily="34" charset="0"/>
                </a:rPr>
                <a:t>V</a:t>
              </a:r>
              <a:r>
                <a:rPr lang="en-US" altLang="ja-JP" sz="1800" baseline="-25000" dirty="0">
                  <a:solidFill>
                    <a:srgbClr val="000000"/>
                  </a:solidFill>
                  <a:cs typeface="Arial" pitchFamily="34" charset="0"/>
                </a:rPr>
                <a:t>ee1</a:t>
              </a:r>
              <a:r>
                <a:rPr lang="en-US" altLang="ja-JP" sz="1800" dirty="0">
                  <a:solidFill>
                    <a:srgbClr val="000000"/>
                  </a:solidFill>
                  <a:cs typeface="Arial" pitchFamily="34" charset="0"/>
                </a:rPr>
                <a:t> = </a:t>
              </a:r>
              <a:r>
                <a:rPr lang="ja-JP" altLang="en-US" sz="1800" dirty="0">
                  <a:cs typeface="Arial" pitchFamily="34" charset="0"/>
                </a:rPr>
                <a:t>－</a:t>
              </a:r>
              <a:r>
                <a:rPr lang="en-US" altLang="ja-JP" sz="1800" dirty="0">
                  <a:solidFill>
                    <a:srgbClr val="000000"/>
                  </a:solidFill>
                  <a:cs typeface="Arial" pitchFamily="34" charset="0"/>
                </a:rPr>
                <a:t>4 V</a:t>
              </a:r>
              <a:r>
                <a:rPr lang="en-US" altLang="ja-JP" sz="1800" dirty="0">
                  <a:cs typeface="Arial" pitchFamily="34" charset="0"/>
                </a:rPr>
                <a:t>, </a:t>
              </a:r>
              <a:r>
                <a:rPr lang="en-US" altLang="ja-JP" sz="1800" dirty="0">
                  <a:solidFill>
                    <a:srgbClr val="000000"/>
                  </a:solidFill>
                  <a:cs typeface="Arial" pitchFamily="34" charset="0"/>
                </a:rPr>
                <a:t>V</a:t>
              </a:r>
              <a:r>
                <a:rPr lang="en-US" altLang="ja-JP" sz="1800" baseline="-25000" dirty="0">
                  <a:solidFill>
                    <a:srgbClr val="000000"/>
                  </a:solidFill>
                  <a:cs typeface="Arial" pitchFamily="34" charset="0"/>
                </a:rPr>
                <a:t>ee2</a:t>
              </a:r>
              <a:r>
                <a:rPr lang="en-US" altLang="ja-JP" sz="1800" dirty="0">
                  <a:solidFill>
                    <a:srgbClr val="000000"/>
                  </a:solidFill>
                  <a:cs typeface="Arial" pitchFamily="34" charset="0"/>
                </a:rPr>
                <a:t> = </a:t>
              </a:r>
              <a:r>
                <a:rPr lang="ja-JP" altLang="en-US" sz="1800" dirty="0">
                  <a:cs typeface="Arial" pitchFamily="34" charset="0"/>
                </a:rPr>
                <a:t>－</a:t>
              </a:r>
              <a:r>
                <a:rPr lang="en-US" altLang="ja-JP" sz="1800" dirty="0">
                  <a:solidFill>
                    <a:srgbClr val="000000"/>
                  </a:solidFill>
                  <a:cs typeface="Arial" pitchFamily="34" charset="0"/>
                </a:rPr>
                <a:t>1.5 V</a:t>
              </a:r>
              <a:r>
                <a:rPr lang="en-US" altLang="ja-JP" sz="1800" dirty="0">
                  <a:cs typeface="Arial" pitchFamily="34" charset="0"/>
                </a:rPr>
                <a:t>, V</a:t>
              </a:r>
              <a:r>
                <a:rPr lang="en-US" altLang="ja-JP" sz="1800" baseline="-25000" dirty="0">
                  <a:cs typeface="Arial" pitchFamily="34" charset="0"/>
                </a:rPr>
                <a:t>g1</a:t>
              </a:r>
              <a:r>
                <a:rPr lang="en-US" altLang="ja-JP" sz="1800" dirty="0">
                  <a:cs typeface="Arial" pitchFamily="34" charset="0"/>
                </a:rPr>
                <a:t> = </a:t>
              </a:r>
              <a:r>
                <a:rPr lang="ja-JP" altLang="en-US" sz="1800" dirty="0">
                  <a:cs typeface="Arial" pitchFamily="34" charset="0"/>
                </a:rPr>
                <a:t>－</a:t>
              </a:r>
              <a:r>
                <a:rPr lang="en-US" altLang="ja-JP" sz="1800" dirty="0">
                  <a:cs typeface="Arial" pitchFamily="34" charset="0"/>
                </a:rPr>
                <a:t>10 </a:t>
              </a:r>
              <a:r>
                <a:rPr lang="en-US" altLang="ja-JP" sz="1800" dirty="0" smtClean="0">
                  <a:cs typeface="Arial" pitchFamily="34" charset="0"/>
                </a:rPr>
                <a:t>V</a:t>
              </a:r>
              <a:endParaRPr lang="en-US" altLang="ja-JP" sz="1800" dirty="0">
                <a:solidFill>
                  <a:srgbClr val="FF0000"/>
                </a:solidFill>
                <a:cs typeface="Arial" pitchFamily="34" charset="0"/>
              </a:endParaRPr>
            </a:p>
          </p:txBody>
        </p:sp>
        <p:sp>
          <p:nvSpPr>
            <p:cNvPr id="39" name="AutoShape 9"/>
            <p:cNvSpPr>
              <a:spLocks noChangeArrowheads="1"/>
            </p:cNvSpPr>
            <p:nvPr/>
          </p:nvSpPr>
          <p:spPr bwMode="auto">
            <a:xfrm>
              <a:off x="2722339" y="875570"/>
              <a:ext cx="5004214" cy="445753"/>
            </a:xfrm>
            <a:prstGeom prst="roundRect">
              <a:avLst>
                <a:gd name="adj" fmla="val 16667"/>
              </a:avLst>
            </a:prstGeom>
            <a:noFill/>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ko-KR" altLang="en-US" sz="1800" dirty="0">
                <a:latin typeface="Arial" pitchFamily="34" charset="0"/>
                <a:cs typeface="Arial" pitchFamily="34" charset="0"/>
              </a:endParaRPr>
            </a:p>
          </p:txBody>
        </p:sp>
      </p:grpSp>
      <p:cxnSp>
        <p:nvCxnSpPr>
          <p:cNvPr id="15373" name="직선 연결선 13"/>
          <p:cNvCxnSpPr>
            <a:cxnSpLocks noChangeShapeType="1"/>
          </p:cNvCxnSpPr>
          <p:nvPr/>
        </p:nvCxnSpPr>
        <p:spPr bwMode="auto">
          <a:xfrm>
            <a:off x="3606874" y="1483945"/>
            <a:ext cx="0" cy="4497344"/>
          </a:xfrm>
          <a:prstGeom prst="line">
            <a:avLst/>
          </a:prstGeom>
          <a:noFill/>
          <a:ln w="12700"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15374" name="TextBox 38"/>
          <p:cNvSpPr txBox="1">
            <a:spLocks noChangeArrowheads="1"/>
          </p:cNvSpPr>
          <p:nvPr/>
        </p:nvSpPr>
        <p:spPr bwMode="auto">
          <a:xfrm>
            <a:off x="818888" y="6175052"/>
            <a:ext cx="7426413" cy="481329"/>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ctr" eaLnBrk="1" hangingPunct="1"/>
            <a:r>
              <a:rPr lang="ja-JP" altLang="en-US" sz="2500" dirty="0">
                <a:solidFill>
                  <a:srgbClr val="000000"/>
                </a:solidFill>
                <a:cs typeface="Times New Roman" pitchFamily="18" charset="0"/>
              </a:rPr>
              <a:t>プラズマ電子密度勾配を一定に維持して</a:t>
            </a:r>
            <a:r>
              <a:rPr lang="en-US" altLang="ja-JP" sz="2500" dirty="0">
                <a:solidFill>
                  <a:srgbClr val="000000"/>
                </a:solidFill>
                <a:cs typeface="Times New Roman" pitchFamily="18" charset="0"/>
              </a:rPr>
              <a:t>ETG</a:t>
            </a:r>
            <a:r>
              <a:rPr lang="ja-JP" altLang="en-US" sz="2500" dirty="0" smtClean="0">
                <a:solidFill>
                  <a:srgbClr val="000000"/>
                </a:solidFill>
                <a:cs typeface="Times New Roman" pitchFamily="18" charset="0"/>
              </a:rPr>
              <a:t>を形成</a:t>
            </a:r>
            <a:r>
              <a:rPr lang="ja-JP" altLang="en-US" sz="2500" dirty="0">
                <a:solidFill>
                  <a:srgbClr val="000000"/>
                </a:solidFill>
                <a:cs typeface="Times New Roman" pitchFamily="18" charset="0"/>
              </a:rPr>
              <a:t>　</a:t>
            </a:r>
            <a:endParaRPr lang="en-US" altLang="ja-JP" dirty="0">
              <a:solidFill>
                <a:srgbClr val="000000"/>
              </a:solidFill>
              <a:cs typeface="Times New Roman" pitchFamily="18" charset="0"/>
            </a:endParaRPr>
          </a:p>
        </p:txBody>
      </p:sp>
      <p:sp>
        <p:nvSpPr>
          <p:cNvPr id="51" name="Rectangle 322"/>
          <p:cNvSpPr>
            <a:spLocks noChangeArrowheads="1"/>
          </p:cNvSpPr>
          <p:nvPr/>
        </p:nvSpPr>
        <p:spPr bwMode="auto">
          <a:xfrm>
            <a:off x="828477" y="6794644"/>
            <a:ext cx="7462594" cy="185290"/>
          </a:xfrm>
          <a:prstGeom prst="rect">
            <a:avLst/>
          </a:prstGeom>
          <a:solidFill>
            <a:schemeClr val="accent1">
              <a:lumMod val="20000"/>
              <a:lumOff val="80000"/>
              <a:alpha val="67000"/>
            </a:schemeClr>
          </a:solidFill>
          <a:ln w="9525">
            <a:noFill/>
            <a:miter lim="800000"/>
            <a:headEnd/>
            <a:tailEnd/>
          </a:ln>
        </p:spPr>
        <p:txBody>
          <a:bodyPr lIns="95674" tIns="47837" rIns="95674" bIns="47837" anchor="ctr"/>
          <a:lstStyle/>
          <a:p>
            <a:pPr defTabSz="4949784">
              <a:defRPr/>
            </a:pPr>
            <a:r>
              <a:rPr lang="fr-FR" altLang="ja-JP" sz="1400" dirty="0">
                <a:solidFill>
                  <a:srgbClr val="000000"/>
                </a:solidFill>
              </a:rPr>
              <a:t>C. Moon, T. Kaneko, S. Tamura, and R. Hatakeyama, Rev. Sci. Instrum.</a:t>
            </a:r>
            <a:r>
              <a:rPr lang="fr-FR" altLang="ja-JP" sz="1400" b="1" dirty="0">
                <a:solidFill>
                  <a:srgbClr val="000000"/>
                </a:solidFill>
              </a:rPr>
              <a:t> 81 </a:t>
            </a:r>
            <a:r>
              <a:rPr lang="fr-FR" altLang="ja-JP" sz="1400" dirty="0">
                <a:solidFill>
                  <a:srgbClr val="000000"/>
                </a:solidFill>
              </a:rPr>
              <a:t>(2010) 053506.</a:t>
            </a:r>
            <a:endParaRPr lang="en-US" altLang="ja-JP" sz="1400" dirty="0">
              <a:solidFill>
                <a:srgbClr val="000000"/>
              </a:solidFill>
            </a:endParaRPr>
          </a:p>
        </p:txBody>
      </p:sp>
      <p:pic>
        <p:nvPicPr>
          <p:cNvPr id="32" name="Picture 2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0" y="2005003"/>
            <a:ext cx="3551920" cy="305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그룹 5"/>
          <p:cNvGrpSpPr>
            <a:grpSpLocks/>
          </p:cNvGrpSpPr>
          <p:nvPr/>
        </p:nvGrpSpPr>
        <p:grpSpPr bwMode="auto">
          <a:xfrm>
            <a:off x="5296636" y="2222090"/>
            <a:ext cx="2703652" cy="2689719"/>
            <a:chOff x="5018543" y="2098758"/>
            <a:chExt cx="2541881" cy="2626386"/>
          </a:xfrm>
        </p:grpSpPr>
        <p:sp>
          <p:nvSpPr>
            <p:cNvPr id="25" name="Oval 28"/>
            <p:cNvSpPr/>
            <p:nvPr/>
          </p:nvSpPr>
          <p:spPr bwMode="auto">
            <a:xfrm>
              <a:off x="5018543" y="2098758"/>
              <a:ext cx="828328" cy="1728329"/>
            </a:xfrm>
            <a:prstGeom prst="ellipse">
              <a:avLst/>
            </a:prstGeom>
            <a:solidFill>
              <a:srgbClr val="FF0000">
                <a:alpha val="0"/>
              </a:srgbClr>
            </a:solidFill>
            <a:ln w="19050" cap="flat" cmpd="sng" algn="ctr">
              <a:solidFill>
                <a:srgbClr val="FF0000"/>
              </a:solidFill>
              <a:prstDash val="dash"/>
            </a:ln>
            <a:effectLst/>
          </p:spPr>
          <p:txBody>
            <a:bodyPr anchor="ctr"/>
            <a:lstStyle/>
            <a:p>
              <a:pPr algn="ctr" fontAlgn="auto">
                <a:spcBef>
                  <a:spcPts val="0"/>
                </a:spcBef>
                <a:spcAft>
                  <a:spcPts val="0"/>
                </a:spcAft>
                <a:defRPr/>
              </a:pPr>
              <a:endParaRPr kumimoji="0" lang="ko-KR" altLang="en-US" kern="0">
                <a:solidFill>
                  <a:srgbClr val="FFFFFF"/>
                </a:solidFill>
                <a:latin typeface="Times New Roman"/>
              </a:endParaRPr>
            </a:p>
          </p:txBody>
        </p:sp>
        <p:cxnSp>
          <p:nvCxnSpPr>
            <p:cNvPr id="15386" name="Straight Arrow Connector 24"/>
            <p:cNvCxnSpPr>
              <a:cxnSpLocks noChangeShapeType="1"/>
            </p:cNvCxnSpPr>
            <p:nvPr/>
          </p:nvCxnSpPr>
          <p:spPr bwMode="auto">
            <a:xfrm flipH="1" flipV="1">
              <a:off x="5724456" y="3213105"/>
              <a:ext cx="944879" cy="1080512"/>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87" name="TextBox 14"/>
            <p:cNvSpPr txBox="1">
              <a:spLocks noChangeArrowheads="1"/>
            </p:cNvSpPr>
            <p:nvPr/>
          </p:nvSpPr>
          <p:spPr bwMode="auto">
            <a:xfrm>
              <a:off x="6669334" y="4263286"/>
              <a:ext cx="891090" cy="461858"/>
            </a:xfrm>
            <a:prstGeom prst="rect">
              <a:avLst/>
            </a:prstGeom>
            <a:solidFill>
              <a:srgbClr val="FF3300">
                <a:alpha val="23137"/>
              </a:srgbClr>
            </a:solidFill>
            <a:ln w="25400" algn="ctr">
              <a:solidFill>
                <a:srgbClr val="FF0000"/>
              </a:solidFill>
              <a:miter lim="800000"/>
              <a:headEnd/>
              <a:tailEnd/>
            </a:ln>
          </p:spPr>
          <p:txBody>
            <a:bodyPr>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kumimoji="0" lang="en-US" altLang="ko-KR" sz="2500" b="1">
                  <a:solidFill>
                    <a:srgbClr val="000000"/>
                  </a:solidFill>
                  <a:cs typeface="Times New Roman" pitchFamily="18" charset="0"/>
                </a:rPr>
                <a:t>ETG</a:t>
              </a:r>
              <a:endParaRPr kumimoji="0" lang="ko-KR" altLang="en-US" sz="2500" b="1">
                <a:solidFill>
                  <a:srgbClr val="000000"/>
                </a:solidFill>
                <a:cs typeface="Times New Roman" pitchFamily="18" charset="0"/>
              </a:endParaRPr>
            </a:p>
          </p:txBody>
        </p:sp>
      </p:grpSp>
      <p:pic>
        <p:nvPicPr>
          <p:cNvPr id="22606" name="Picture 7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3935" y="1595887"/>
            <a:ext cx="2384533" cy="266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電子温度勾配の形成と制御</a:t>
            </a:r>
            <a:endParaRPr lang="en-US" altLang="ja-JP" dirty="0">
              <a:solidFill>
                <a:srgbClr val="000000"/>
              </a:solidFill>
              <a:latin typeface="HG丸ｺﾞｼｯｸM-PRO" pitchFamily="50" charset="-128"/>
              <a:ea typeface="HG丸ｺﾞｼｯｸM-PRO" pitchFamily="50" charset="-128"/>
            </a:endParaRPr>
          </a:p>
        </p:txBody>
      </p:sp>
    </p:spTree>
    <p:custDataLst>
      <p:tags r:id="rId2"/>
    </p:custDataLst>
    <p:extLst>
      <p:ext uri="{BB962C8B-B14F-4D97-AF65-F5344CB8AC3E}">
        <p14:creationId xmlns:p14="http://schemas.microsoft.com/office/powerpoint/2010/main" val="4225809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38"/>
          <p:cNvSpPr txBox="1">
            <a:spLocks noChangeArrowheads="1"/>
          </p:cNvSpPr>
          <p:nvPr/>
        </p:nvSpPr>
        <p:spPr bwMode="auto">
          <a:xfrm>
            <a:off x="759170" y="6418739"/>
            <a:ext cx="8206211" cy="40438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2000" dirty="0">
                <a:solidFill>
                  <a:srgbClr val="000000"/>
                </a:solidFill>
                <a:cs typeface="Times New Roman" pitchFamily="18" charset="0"/>
              </a:rPr>
              <a:t>高周波</a:t>
            </a:r>
            <a:r>
              <a:rPr lang="en-US" altLang="ja-JP" sz="2000" dirty="0">
                <a:solidFill>
                  <a:srgbClr val="000000"/>
                </a:solidFill>
                <a:latin typeface="ＭＳ Ｐゴシック" pitchFamily="50" charset="-128"/>
              </a:rPr>
              <a:t>(</a:t>
            </a:r>
            <a:r>
              <a:rPr lang="ja-JP" altLang="en-US" sz="2000" dirty="0">
                <a:solidFill>
                  <a:srgbClr val="000000"/>
                </a:solidFill>
                <a:latin typeface="ＭＳ Ｐゴシック" pitchFamily="50" charset="-128"/>
              </a:rPr>
              <a:t>～</a:t>
            </a:r>
            <a:r>
              <a:rPr lang="en-US" altLang="ja-JP" sz="2000" dirty="0">
                <a:solidFill>
                  <a:srgbClr val="000000"/>
                </a:solidFill>
                <a:latin typeface="ＭＳ Ｐゴシック" pitchFamily="50" charset="-128"/>
              </a:rPr>
              <a:t>0.4MHz)</a:t>
            </a:r>
            <a:r>
              <a:rPr lang="ja-JP" altLang="en-US" sz="2000" dirty="0">
                <a:solidFill>
                  <a:srgbClr val="000000"/>
                </a:solidFill>
                <a:cs typeface="Times New Roman" pitchFamily="18" charset="0"/>
              </a:rPr>
              <a:t>揺動の強度が</a:t>
            </a:r>
            <a:r>
              <a:rPr lang="en-US" altLang="ja-JP" sz="2000" dirty="0">
                <a:solidFill>
                  <a:srgbClr val="000000"/>
                </a:solidFill>
                <a:cs typeface="Times New Roman" pitchFamily="18" charset="0"/>
              </a:rPr>
              <a:t>ETG </a:t>
            </a:r>
            <a:r>
              <a:rPr lang="ja-JP" altLang="en-US" sz="2000" dirty="0">
                <a:solidFill>
                  <a:srgbClr val="000000"/>
                </a:solidFill>
                <a:cs typeface="Times New Roman" pitchFamily="18" charset="0"/>
              </a:rPr>
              <a:t>強度増加に従って</a:t>
            </a:r>
            <a:r>
              <a:rPr lang="ja-JP" altLang="en-US" sz="2000" dirty="0" smtClean="0">
                <a:solidFill>
                  <a:srgbClr val="000000"/>
                </a:solidFill>
                <a:cs typeface="Times New Roman" pitchFamily="18" charset="0"/>
              </a:rPr>
              <a:t>増幅（</a:t>
            </a:r>
            <a:r>
              <a:rPr lang="en-US" altLang="ja-JP" sz="2000" dirty="0">
                <a:solidFill>
                  <a:srgbClr val="000000"/>
                </a:solidFill>
                <a:cs typeface="Times New Roman" pitchFamily="18" charset="0"/>
              </a:rPr>
              <a:t>ETG</a:t>
            </a:r>
            <a:r>
              <a:rPr lang="ja-JP" altLang="en-US" sz="2000" dirty="0">
                <a:solidFill>
                  <a:srgbClr val="000000"/>
                </a:solidFill>
                <a:cs typeface="Times New Roman" pitchFamily="18" charset="0"/>
              </a:rPr>
              <a:t>モード</a:t>
            </a:r>
            <a:r>
              <a:rPr lang="en-US" altLang="ja-JP" sz="2000" dirty="0">
                <a:solidFill>
                  <a:srgbClr val="000000"/>
                </a:solidFill>
                <a:latin typeface="ＭＳ Ｐゴシック" pitchFamily="50" charset="-128"/>
              </a:rPr>
              <a:t>)</a:t>
            </a:r>
            <a:r>
              <a:rPr lang="en-US" altLang="ja-JP" sz="2000" dirty="0">
                <a:solidFill>
                  <a:srgbClr val="000000"/>
                </a:solidFill>
                <a:cs typeface="Times New Roman" pitchFamily="18" charset="0"/>
              </a:rPr>
              <a:t>.</a:t>
            </a:r>
          </a:p>
        </p:txBody>
      </p:sp>
      <p:sp>
        <p:nvSpPr>
          <p:cNvPr id="16388" name="슬라이드 번호 개체 틀 5"/>
          <p:cNvSpPr>
            <a:spLocks noGrp="1"/>
          </p:cNvSpPr>
          <p:nvPr>
            <p:ph type="sldNum" sz="quarter" idx="12"/>
          </p:nvPr>
        </p:nvSpPr>
        <p:spPr>
          <a:xfrm>
            <a:off x="9223943" y="266558"/>
            <a:ext cx="538414" cy="34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900">
                <a:solidFill>
                  <a:schemeClr val="tx1"/>
                </a:solidFill>
                <a:latin typeface="Times New Roman" pitchFamily="18" charset="0"/>
                <a:ea typeface="ＭＳ Ｐゴシック" pitchFamily="34" charset="-128"/>
              </a:defRPr>
            </a:lvl1pPr>
            <a:lvl2pPr marL="777349" indent="-298980" eaLnBrk="0" hangingPunct="0">
              <a:defRPr kumimoji="1" sz="2900">
                <a:solidFill>
                  <a:schemeClr val="tx1"/>
                </a:solidFill>
                <a:latin typeface="Times New Roman" pitchFamily="18" charset="0"/>
                <a:ea typeface="ＭＳ Ｐゴシック" pitchFamily="34" charset="-128"/>
              </a:defRPr>
            </a:lvl2pPr>
            <a:lvl3pPr marL="1195921" indent="-239184" eaLnBrk="0" hangingPunct="0">
              <a:defRPr kumimoji="1" sz="2900">
                <a:solidFill>
                  <a:schemeClr val="tx1"/>
                </a:solidFill>
                <a:latin typeface="Times New Roman" pitchFamily="18" charset="0"/>
                <a:ea typeface="ＭＳ Ｐゴシック" pitchFamily="34" charset="-128"/>
              </a:defRPr>
            </a:lvl3pPr>
            <a:lvl4pPr marL="1674289" indent="-239184" eaLnBrk="0" hangingPunct="0">
              <a:defRPr kumimoji="1" sz="2900">
                <a:solidFill>
                  <a:schemeClr val="tx1"/>
                </a:solidFill>
                <a:latin typeface="Times New Roman" pitchFamily="18" charset="0"/>
                <a:ea typeface="ＭＳ Ｐゴシック" pitchFamily="34" charset="-128"/>
              </a:defRPr>
            </a:lvl4pPr>
            <a:lvl5pPr marL="2152658" indent="-239184" eaLnBrk="0" hangingPunct="0">
              <a:defRPr kumimoji="1" sz="2900">
                <a:solidFill>
                  <a:schemeClr val="tx1"/>
                </a:solidFill>
                <a:latin typeface="Times New Roman" pitchFamily="18" charset="0"/>
                <a:ea typeface="ＭＳ Ｐゴシック" pitchFamily="34" charset="-128"/>
              </a:defRPr>
            </a:lvl5pPr>
            <a:lvl6pPr marL="2631026"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6pPr>
            <a:lvl7pPr marL="3109394"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7pPr>
            <a:lvl8pPr marL="3587763"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8pPr>
            <a:lvl9pPr marL="4066131" indent="-239184" eaLnBrk="0" fontAlgn="base" hangingPunct="0">
              <a:spcBef>
                <a:spcPct val="0"/>
              </a:spcBef>
              <a:spcAft>
                <a:spcPct val="0"/>
              </a:spcAft>
              <a:defRPr kumimoji="1" sz="2900">
                <a:solidFill>
                  <a:schemeClr val="tx1"/>
                </a:solidFill>
                <a:latin typeface="Times New Roman" pitchFamily="18" charset="0"/>
                <a:ea typeface="ＭＳ Ｐゴシック" pitchFamily="34" charset="-128"/>
              </a:defRPr>
            </a:lvl9pPr>
          </a:lstStyle>
          <a:p>
            <a:pPr eaLnBrk="1" hangingPunct="1"/>
            <a:fld id="{761502F3-0236-4995-8E11-A47947BE5402}" type="slidenum">
              <a:rPr lang="en-US" altLang="ja-JP" sz="2100">
                <a:solidFill>
                  <a:srgbClr val="000000"/>
                </a:solidFill>
              </a:rPr>
              <a:pPr eaLnBrk="1" hangingPunct="1"/>
              <a:t>9</a:t>
            </a:fld>
            <a:endParaRPr lang="en-US" altLang="ja-JP" sz="2100">
              <a:solidFill>
                <a:srgbClr val="000000"/>
              </a:solidFill>
            </a:endParaRPr>
          </a:p>
        </p:txBody>
      </p:sp>
      <p:grpSp>
        <p:nvGrpSpPr>
          <p:cNvPr id="16389" name="그룹 15"/>
          <p:cNvGrpSpPr>
            <a:grpSpLocks/>
          </p:cNvGrpSpPr>
          <p:nvPr/>
        </p:nvGrpSpPr>
        <p:grpSpPr bwMode="auto">
          <a:xfrm>
            <a:off x="1182635" y="5575052"/>
            <a:ext cx="2759588" cy="384721"/>
            <a:chOff x="5828958" y="1344064"/>
            <a:chExt cx="2524987" cy="375129"/>
          </a:xfrm>
        </p:grpSpPr>
        <p:sp>
          <p:nvSpPr>
            <p:cNvPr id="16" name="AutoShape 9"/>
            <p:cNvSpPr>
              <a:spLocks noChangeArrowheads="1"/>
            </p:cNvSpPr>
            <p:nvPr/>
          </p:nvSpPr>
          <p:spPr bwMode="auto">
            <a:xfrm>
              <a:off x="5828958" y="1344064"/>
              <a:ext cx="2486378" cy="359755"/>
            </a:xfrm>
            <a:prstGeom prst="roundRect">
              <a:avLst>
                <a:gd name="adj" fmla="val 16667"/>
              </a:avLst>
            </a:prstGeom>
            <a:noFill/>
            <a:ln>
              <a:solidFill>
                <a:srgbClr val="0000FF"/>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ko-KR" altLang="en-US" dirty="0">
                <a:solidFill>
                  <a:srgbClr val="000000"/>
                </a:solidFill>
              </a:endParaRPr>
            </a:p>
          </p:txBody>
        </p:sp>
        <p:sp>
          <p:nvSpPr>
            <p:cNvPr id="16400" name="TextBox 40"/>
            <p:cNvSpPr txBox="1">
              <a:spLocks noChangeArrowheads="1"/>
            </p:cNvSpPr>
            <p:nvPr/>
          </p:nvSpPr>
          <p:spPr bwMode="auto">
            <a:xfrm>
              <a:off x="5867566" y="1344064"/>
              <a:ext cx="2486379" cy="37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1900" b="1" dirty="0">
                  <a:solidFill>
                    <a:srgbClr val="000000"/>
                  </a:solidFill>
                </a:rPr>
                <a:t>高・低周波数スペクトル</a:t>
              </a:r>
              <a:endParaRPr lang="en-GB" altLang="ko-KR" sz="2500" b="1" dirty="0">
                <a:solidFill>
                  <a:srgbClr val="000000"/>
                </a:solidFill>
              </a:endParaRPr>
            </a:p>
          </p:txBody>
        </p:sp>
      </p:grpSp>
      <p:sp>
        <p:nvSpPr>
          <p:cNvPr id="20" name="Rectangle 8"/>
          <p:cNvSpPr>
            <a:spLocks noChangeArrowheads="1"/>
          </p:cNvSpPr>
          <p:nvPr/>
        </p:nvSpPr>
        <p:spPr bwMode="auto">
          <a:xfrm>
            <a:off x="401664" y="956682"/>
            <a:ext cx="3119593" cy="969901"/>
          </a:xfrm>
          <a:prstGeom prst="rect">
            <a:avLst/>
          </a:prstGeom>
          <a:noFill/>
          <a:ln>
            <a:noFill/>
          </a:ln>
          <a:extLst/>
        </p:spPr>
        <p:txBody>
          <a:bodyPr anchor="ctr"/>
          <a:lstStyle/>
          <a:p>
            <a:pPr fontAlgn="auto">
              <a:spcBef>
                <a:spcPts val="0"/>
              </a:spcBef>
              <a:spcAft>
                <a:spcPts val="0"/>
              </a:spcAft>
              <a:defRPr/>
            </a:pPr>
            <a:r>
              <a:rPr kumimoji="0" lang="en-US" altLang="ja-JP" sz="1800" kern="0" dirty="0" smtClean="0">
                <a:solidFill>
                  <a:sysClr val="windowText" lastClr="000000"/>
                </a:solidFill>
                <a:ea typeface="굴림" pitchFamily="50" charset="-127"/>
                <a:cs typeface="Arial" pitchFamily="34" charset="0"/>
              </a:rPr>
              <a:t>P</a:t>
            </a:r>
            <a:r>
              <a:rPr kumimoji="0" lang="en-US" altLang="ja-JP" sz="1800" kern="0" baseline="-25000" dirty="0">
                <a:solidFill>
                  <a:sysClr val="windowText" lastClr="000000"/>
                </a:solidFill>
                <a:ea typeface="굴림" pitchFamily="50" charset="-127"/>
                <a:cs typeface="Arial" pitchFamily="34" charset="0"/>
                <a:sym typeface="Symbol" pitchFamily="18" charset="2"/>
              </a:rPr>
              <a:t></a:t>
            </a:r>
            <a:r>
              <a:rPr kumimoji="0" lang="en-US" altLang="ja-JP" sz="1800" kern="0" dirty="0">
                <a:solidFill>
                  <a:sysClr val="windowText" lastClr="000000"/>
                </a:solidFill>
                <a:ea typeface="굴림" pitchFamily="50" charset="-127"/>
                <a:cs typeface="Arial" pitchFamily="34" charset="0"/>
              </a:rPr>
              <a:t>= 20 W, V</a:t>
            </a:r>
            <a:r>
              <a:rPr kumimoji="0" lang="en-US" altLang="ja-JP" sz="1800" kern="0" baseline="-25000" dirty="0">
                <a:solidFill>
                  <a:sysClr val="windowText" lastClr="000000"/>
                </a:solidFill>
                <a:ea typeface="굴림" pitchFamily="50" charset="-127"/>
                <a:cs typeface="Arial" pitchFamily="34" charset="0"/>
              </a:rPr>
              <a:t>ee1</a:t>
            </a:r>
            <a:r>
              <a:rPr kumimoji="0" lang="en-US" altLang="ja-JP" sz="1800" kern="0" dirty="0">
                <a:solidFill>
                  <a:sysClr val="windowText" lastClr="000000"/>
                </a:solidFill>
                <a:ea typeface="굴림" pitchFamily="50" charset="-127"/>
                <a:cs typeface="Arial" pitchFamily="34" charset="0"/>
              </a:rPr>
              <a:t> = </a:t>
            </a:r>
            <a:r>
              <a:rPr kumimoji="0" lang="ja-JP" altLang="en-US" sz="1800" kern="0" dirty="0">
                <a:ea typeface="굴림" pitchFamily="50" charset="-127"/>
                <a:cs typeface="Arial" pitchFamily="34" charset="0"/>
              </a:rPr>
              <a:t>－</a:t>
            </a:r>
            <a:r>
              <a:rPr kumimoji="0" lang="en-US" altLang="ja-JP" sz="1800" kern="0" dirty="0">
                <a:ea typeface="굴림" pitchFamily="50" charset="-127"/>
                <a:cs typeface="Arial" pitchFamily="34" charset="0"/>
              </a:rPr>
              <a:t>4</a:t>
            </a:r>
            <a:r>
              <a:rPr kumimoji="0" lang="ja-JP" altLang="en-US" sz="1800" kern="0" dirty="0">
                <a:solidFill>
                  <a:sysClr val="windowText" lastClr="000000"/>
                </a:solidFill>
                <a:ea typeface="굴림" pitchFamily="50" charset="-127"/>
                <a:cs typeface="Arial" pitchFamily="34" charset="0"/>
              </a:rPr>
              <a:t> </a:t>
            </a:r>
            <a:r>
              <a:rPr kumimoji="0" lang="en-US" altLang="ja-JP" sz="1800" kern="0" dirty="0">
                <a:solidFill>
                  <a:sysClr val="windowText" lastClr="000000"/>
                </a:solidFill>
                <a:ea typeface="굴림" pitchFamily="50" charset="-127"/>
                <a:cs typeface="Arial" pitchFamily="34" charset="0"/>
              </a:rPr>
              <a:t>V</a:t>
            </a:r>
          </a:p>
          <a:p>
            <a:pPr fontAlgn="auto">
              <a:spcBef>
                <a:spcPts val="0"/>
              </a:spcBef>
              <a:spcAft>
                <a:spcPts val="0"/>
              </a:spcAft>
              <a:defRPr/>
            </a:pPr>
            <a:r>
              <a:rPr kumimoji="0" lang="en-US" altLang="ja-JP" sz="1800" kern="0" dirty="0">
                <a:solidFill>
                  <a:sysClr val="windowText" lastClr="000000"/>
                </a:solidFill>
                <a:ea typeface="굴림" pitchFamily="50" charset="-127"/>
                <a:cs typeface="Arial" pitchFamily="34" charset="0"/>
              </a:rPr>
              <a:t>V</a:t>
            </a:r>
            <a:r>
              <a:rPr kumimoji="0" lang="en-US" altLang="ja-JP" sz="1800" kern="0" baseline="-25000" dirty="0">
                <a:solidFill>
                  <a:sysClr val="windowText" lastClr="000000"/>
                </a:solidFill>
                <a:ea typeface="굴림" pitchFamily="50" charset="-127"/>
                <a:cs typeface="Arial" pitchFamily="34" charset="0"/>
              </a:rPr>
              <a:t>ee2</a:t>
            </a:r>
            <a:r>
              <a:rPr kumimoji="0" lang="en-US" altLang="ja-JP" sz="1800" kern="0" dirty="0">
                <a:solidFill>
                  <a:sysClr val="windowText" lastClr="000000"/>
                </a:solidFill>
                <a:ea typeface="굴림" pitchFamily="50" charset="-127"/>
                <a:cs typeface="Arial" pitchFamily="34" charset="0"/>
              </a:rPr>
              <a:t> =</a:t>
            </a:r>
            <a:r>
              <a:rPr kumimoji="0" lang="ja-JP" altLang="en-US" sz="1800" kern="0" dirty="0">
                <a:ea typeface="굴림" pitchFamily="50" charset="-127"/>
                <a:cs typeface="Arial" pitchFamily="34" charset="0"/>
              </a:rPr>
              <a:t> －</a:t>
            </a:r>
            <a:r>
              <a:rPr kumimoji="0" lang="en-US" altLang="ja-JP" sz="1800" kern="0" dirty="0">
                <a:ea typeface="굴림" pitchFamily="50" charset="-127"/>
                <a:cs typeface="Arial" pitchFamily="34" charset="0"/>
              </a:rPr>
              <a:t>1.5</a:t>
            </a:r>
            <a:r>
              <a:rPr kumimoji="0" lang="ja-JP" altLang="en-US" sz="1800" kern="0" dirty="0">
                <a:ea typeface="굴림" pitchFamily="50" charset="-127"/>
                <a:cs typeface="Arial" pitchFamily="34" charset="0"/>
              </a:rPr>
              <a:t> </a:t>
            </a:r>
            <a:r>
              <a:rPr kumimoji="0" lang="en-US" altLang="ja-JP" sz="1800" kern="0" dirty="0">
                <a:solidFill>
                  <a:sysClr val="windowText" lastClr="000000"/>
                </a:solidFill>
                <a:ea typeface="굴림" pitchFamily="50" charset="-127"/>
                <a:cs typeface="Arial" pitchFamily="34" charset="0"/>
              </a:rPr>
              <a:t>V, </a:t>
            </a:r>
            <a:r>
              <a:rPr kumimoji="0" lang="en-US" altLang="ja-JP" sz="1800" kern="0" dirty="0">
                <a:ea typeface="굴림" pitchFamily="50" charset="-127"/>
                <a:cs typeface="Arial" pitchFamily="34" charset="0"/>
              </a:rPr>
              <a:t>V</a:t>
            </a:r>
            <a:r>
              <a:rPr kumimoji="0" lang="en-US" altLang="ja-JP" sz="1800" kern="0" baseline="-25000" dirty="0">
                <a:ea typeface="굴림" pitchFamily="50" charset="-127"/>
                <a:cs typeface="Arial" pitchFamily="34" charset="0"/>
              </a:rPr>
              <a:t>g1</a:t>
            </a:r>
            <a:r>
              <a:rPr kumimoji="0" lang="en-US" altLang="ja-JP" sz="1800" kern="0" dirty="0">
                <a:ea typeface="굴림" pitchFamily="50" charset="-127"/>
                <a:cs typeface="Arial" pitchFamily="34" charset="0"/>
              </a:rPr>
              <a:t> =  </a:t>
            </a:r>
            <a:r>
              <a:rPr kumimoji="0" lang="ja-JP" altLang="en-US" sz="1800" kern="0" dirty="0">
                <a:ea typeface="굴림" pitchFamily="50" charset="-127"/>
                <a:cs typeface="Arial" pitchFamily="34" charset="0"/>
              </a:rPr>
              <a:t>－</a:t>
            </a:r>
            <a:r>
              <a:rPr kumimoji="0" lang="en-US" altLang="ja-JP" sz="1800" kern="0" dirty="0">
                <a:ea typeface="굴림" pitchFamily="50" charset="-127"/>
                <a:cs typeface="Arial" pitchFamily="34" charset="0"/>
              </a:rPr>
              <a:t>10</a:t>
            </a:r>
            <a:r>
              <a:rPr kumimoji="0" lang="ja-JP" altLang="en-US" sz="1800" kern="0" dirty="0">
                <a:ea typeface="굴림" pitchFamily="50" charset="-127"/>
                <a:cs typeface="Arial" pitchFamily="34" charset="0"/>
              </a:rPr>
              <a:t> </a:t>
            </a:r>
            <a:r>
              <a:rPr kumimoji="0" lang="en-US" altLang="ja-JP" sz="1800" kern="0" dirty="0">
                <a:ea typeface="굴림" pitchFamily="50" charset="-127"/>
                <a:cs typeface="Arial" pitchFamily="34" charset="0"/>
              </a:rPr>
              <a:t>V</a:t>
            </a:r>
          </a:p>
          <a:p>
            <a:pPr fontAlgn="auto">
              <a:spcBef>
                <a:spcPts val="0"/>
              </a:spcBef>
              <a:spcAft>
                <a:spcPts val="0"/>
              </a:spcAft>
              <a:defRPr/>
            </a:pPr>
            <a:r>
              <a:rPr kumimoji="0" lang="en-US" altLang="ja-JP" sz="1800" kern="0" dirty="0">
                <a:solidFill>
                  <a:srgbClr val="FF0000"/>
                </a:solidFill>
                <a:ea typeface="굴림" pitchFamily="50" charset="-127"/>
                <a:cs typeface="Arial" pitchFamily="34" charset="0"/>
              </a:rPr>
              <a:t> r = </a:t>
            </a:r>
            <a:r>
              <a:rPr kumimoji="0" lang="ja-JP" altLang="en-US" sz="1800" kern="0" dirty="0">
                <a:solidFill>
                  <a:srgbClr val="FF0000"/>
                </a:solidFill>
                <a:ea typeface="굴림" pitchFamily="50" charset="-127"/>
                <a:cs typeface="Arial" pitchFamily="34" charset="0"/>
              </a:rPr>
              <a:t>－</a:t>
            </a:r>
            <a:r>
              <a:rPr kumimoji="0" lang="en-US" altLang="ja-JP" sz="1800" kern="0" dirty="0">
                <a:solidFill>
                  <a:srgbClr val="FF0000"/>
                </a:solidFill>
                <a:ea typeface="굴림" pitchFamily="50" charset="-127"/>
                <a:cs typeface="Arial" pitchFamily="34" charset="0"/>
              </a:rPr>
              <a:t>1.5 </a:t>
            </a:r>
            <a:r>
              <a:rPr kumimoji="0" lang="en-US" altLang="ja-JP" sz="1800" kern="0" dirty="0" smtClean="0">
                <a:solidFill>
                  <a:srgbClr val="FF0000"/>
                </a:solidFill>
                <a:ea typeface="굴림" pitchFamily="50" charset="-127"/>
                <a:cs typeface="Arial" pitchFamily="34" charset="0"/>
              </a:rPr>
              <a:t>cm</a:t>
            </a:r>
            <a:endParaRPr kumimoji="0" lang="en-US" altLang="ja-JP" sz="1800" kern="0" dirty="0">
              <a:solidFill>
                <a:srgbClr val="FF0000"/>
              </a:solidFill>
              <a:ea typeface="굴림" pitchFamily="50" charset="-127"/>
              <a:cs typeface="Arial" pitchFamily="34" charset="0"/>
            </a:endParaRPr>
          </a:p>
        </p:txBody>
      </p:sp>
      <p:sp>
        <p:nvSpPr>
          <p:cNvPr id="21" name="AutoShape 9"/>
          <p:cNvSpPr>
            <a:spLocks noChangeArrowheads="1"/>
          </p:cNvSpPr>
          <p:nvPr/>
        </p:nvSpPr>
        <p:spPr bwMode="auto">
          <a:xfrm>
            <a:off x="343973" y="956682"/>
            <a:ext cx="3177284" cy="969901"/>
          </a:xfrm>
          <a:prstGeom prst="roundRect">
            <a:avLst>
              <a:gd name="adj" fmla="val 16667"/>
            </a:avLst>
          </a:prstGeom>
          <a:noFill/>
          <a:ln w="25400" cap="flat" cmpd="sng" algn="ctr">
            <a:solidFill>
              <a:srgbClr val="0000FF"/>
            </a:solidFill>
            <a:prstDash val="solid"/>
            <a:headEnd/>
            <a:tailEnd/>
          </a:ln>
          <a:effectLst/>
        </p:spPr>
        <p:txBody>
          <a:bodyPr wrap="none" anchor="ctr"/>
          <a:lstStyle/>
          <a:p>
            <a:pPr fontAlgn="auto">
              <a:spcBef>
                <a:spcPts val="0"/>
              </a:spcBef>
              <a:spcAft>
                <a:spcPts val="0"/>
              </a:spcAft>
              <a:defRPr/>
            </a:pPr>
            <a:endParaRPr kumimoji="0" lang="ko-KR" altLang="en-US" sz="1800" kern="0" dirty="0">
              <a:solidFill>
                <a:srgbClr val="000000"/>
              </a:solidFill>
              <a:ea typeface="굴림" pitchFamily="50" charset="-127"/>
              <a:cs typeface="Arial" pitchFamily="34" charset="0"/>
            </a:endParaRPr>
          </a:p>
        </p:txBody>
      </p:sp>
      <p:sp>
        <p:nvSpPr>
          <p:cNvPr id="16392" name="TextBox 654"/>
          <p:cNvSpPr txBox="1">
            <a:spLocks noChangeArrowheads="1"/>
          </p:cNvSpPr>
          <p:nvPr/>
        </p:nvSpPr>
        <p:spPr bwMode="auto">
          <a:xfrm>
            <a:off x="4727336" y="1225718"/>
            <a:ext cx="516382" cy="169524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eaLnBrk="1" hangingPunct="1"/>
            <a:r>
              <a:rPr lang="ja-JP" altLang="en-US" sz="2100" b="1">
                <a:solidFill>
                  <a:srgbClr val="000000"/>
                </a:solidFill>
              </a:rPr>
              <a:t>電子温度勾配</a:t>
            </a:r>
            <a:endParaRPr lang="en-GB" altLang="ko-KR" sz="2100" b="1">
              <a:solidFill>
                <a:srgbClr val="000000"/>
              </a:solidFill>
            </a:endParaRPr>
          </a:p>
        </p:txBody>
      </p:sp>
      <p:sp>
        <p:nvSpPr>
          <p:cNvPr id="16393" name="TextBox 654"/>
          <p:cNvSpPr txBox="1">
            <a:spLocks noChangeArrowheads="1"/>
          </p:cNvSpPr>
          <p:nvPr/>
        </p:nvSpPr>
        <p:spPr bwMode="auto">
          <a:xfrm>
            <a:off x="4727336" y="3695270"/>
            <a:ext cx="516382" cy="180605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lIns="95674" tIns="47837" rIns="95674" bIns="47837">
            <a:spAutoFit/>
          </a:bodyPr>
          <a:lstStyle>
            <a:lvl1pPr eaLnBrk="0" hangingPunct="0">
              <a:defRPr kumimoji="1" sz="2800">
                <a:solidFill>
                  <a:schemeClr val="tx1"/>
                </a:solidFill>
                <a:latin typeface="Times New Roman" pitchFamily="18" charset="0"/>
                <a:ea typeface="ＭＳ Ｐゴシック" pitchFamily="34" charset="-128"/>
              </a:defRPr>
            </a:lvl1pPr>
            <a:lvl2pPr marL="742950" indent="-285750" eaLnBrk="0" hangingPunct="0">
              <a:defRPr kumimoji="1" sz="2800">
                <a:solidFill>
                  <a:schemeClr val="tx1"/>
                </a:solidFill>
                <a:latin typeface="Times New Roman" pitchFamily="18" charset="0"/>
                <a:ea typeface="ＭＳ Ｐゴシック" pitchFamily="34" charset="-128"/>
              </a:defRPr>
            </a:lvl2pPr>
            <a:lvl3pPr marL="1143000" indent="-228600" eaLnBrk="0" hangingPunct="0">
              <a:defRPr kumimoji="1" sz="2800">
                <a:solidFill>
                  <a:schemeClr val="tx1"/>
                </a:solidFill>
                <a:latin typeface="Times New Roman" pitchFamily="18" charset="0"/>
                <a:ea typeface="ＭＳ Ｐゴシック" pitchFamily="34" charset="-128"/>
              </a:defRPr>
            </a:lvl3pPr>
            <a:lvl4pPr marL="1600200" indent="-228600" eaLnBrk="0" hangingPunct="0">
              <a:defRPr kumimoji="1" sz="2800">
                <a:solidFill>
                  <a:schemeClr val="tx1"/>
                </a:solidFill>
                <a:latin typeface="Times New Roman" pitchFamily="18" charset="0"/>
                <a:ea typeface="ＭＳ Ｐゴシック" pitchFamily="34" charset="-128"/>
              </a:defRPr>
            </a:lvl4pPr>
            <a:lvl5pPr marL="2057400" indent="-228600" eaLnBrk="0" hangingPunct="0">
              <a:defRPr kumimoji="1"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34" charset="-128"/>
              </a:defRPr>
            </a:lvl9pPr>
          </a:lstStyle>
          <a:p>
            <a:pPr algn="r" eaLnBrk="1" hangingPunct="1"/>
            <a:r>
              <a:rPr lang="ja-JP" altLang="en-US" sz="2100" b="1" dirty="0">
                <a:solidFill>
                  <a:srgbClr val="000000"/>
                </a:solidFill>
              </a:rPr>
              <a:t>高・低周波揺動</a:t>
            </a:r>
            <a:endParaRPr lang="ko-KR" altLang="en-US" sz="2100" b="1" dirty="0">
              <a:solidFill>
                <a:srgbClr val="000000"/>
              </a:solidFill>
            </a:endParaRPr>
          </a:p>
        </p:txBody>
      </p:sp>
      <p:pic>
        <p:nvPicPr>
          <p:cNvPr id="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0744" y="1024272"/>
            <a:ext cx="4210250" cy="248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40" y="2442078"/>
            <a:ext cx="2478350" cy="298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311" y="3717208"/>
            <a:ext cx="4286800" cy="230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타원 16"/>
          <p:cNvSpPr/>
          <p:nvPr/>
        </p:nvSpPr>
        <p:spPr>
          <a:xfrm>
            <a:off x="3117354" y="2920679"/>
            <a:ext cx="671753" cy="1401052"/>
          </a:xfrm>
          <a:prstGeom prst="ellipse">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5003" tIns="47512" rIns="95003" bIns="47512" anchor="ctr"/>
          <a:lstStyle/>
          <a:p>
            <a:pPr algn="ctr" latinLnBrk="1">
              <a:defRPr/>
            </a:pPr>
            <a:endParaRPr lang="ko-KR" altLang="en-US" sz="1900"/>
          </a:p>
        </p:txBody>
      </p:sp>
      <p:sp>
        <p:nvSpPr>
          <p:cNvPr id="18" name="타원 17"/>
          <p:cNvSpPr/>
          <p:nvPr/>
        </p:nvSpPr>
        <p:spPr>
          <a:xfrm>
            <a:off x="726766" y="2552334"/>
            <a:ext cx="671753" cy="1622226"/>
          </a:xfrm>
          <a:prstGeom prst="ellipse">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5003" tIns="47512" rIns="95003" bIns="47512" anchor="ctr"/>
          <a:lstStyle/>
          <a:p>
            <a:pPr algn="ctr" latinLnBrk="1">
              <a:defRPr/>
            </a:pPr>
            <a:endParaRPr lang="ko-KR" altLang="en-US" sz="1900"/>
          </a:p>
        </p:txBody>
      </p:sp>
      <p:pic>
        <p:nvPicPr>
          <p:cNvPr id="266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4382" y="2443179"/>
            <a:ext cx="1913750" cy="29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3"/>
          <p:cNvSpPr>
            <a:spLocks noChangeArrowheads="1"/>
          </p:cNvSpPr>
          <p:nvPr/>
        </p:nvSpPr>
        <p:spPr bwMode="auto">
          <a:xfrm>
            <a:off x="703838" y="126380"/>
            <a:ext cx="8837612" cy="468312"/>
          </a:xfrm>
          <a:prstGeom prst="rect">
            <a:avLst/>
          </a:prstGeom>
          <a:noFill/>
          <a:ln w="9525">
            <a:noFill/>
            <a:miter lim="800000"/>
            <a:headEnd/>
            <a:tailEnd/>
          </a:ln>
        </p:spPr>
        <p:txBody>
          <a:bodyPr lIns="95243" tIns="47628" rIns="95243" bIns="47628" anchor="ctr"/>
          <a:lstStyle/>
          <a:p>
            <a:r>
              <a:rPr lang="ja-JP" altLang="en-US" dirty="0" smtClean="0">
                <a:solidFill>
                  <a:srgbClr val="000000"/>
                </a:solidFill>
                <a:latin typeface="HG丸ｺﾞｼｯｸM-PRO" pitchFamily="50" charset="-128"/>
                <a:ea typeface="HG丸ｺﾞｼｯｸM-PRO" pitchFamily="50" charset="-128"/>
              </a:rPr>
              <a:t>高周波・低周波揺動の</a:t>
            </a:r>
            <a:r>
              <a:rPr lang="en-US" altLang="ja-JP" dirty="0" smtClean="0">
                <a:solidFill>
                  <a:srgbClr val="000000"/>
                </a:solidFill>
                <a:latin typeface="HG丸ｺﾞｼｯｸM-PRO" pitchFamily="50" charset="-128"/>
                <a:ea typeface="HG丸ｺﾞｼｯｸM-PRO" pitchFamily="50" charset="-128"/>
              </a:rPr>
              <a:t>ETG</a:t>
            </a:r>
            <a:r>
              <a:rPr lang="ja-JP" altLang="en-US" dirty="0" smtClean="0">
                <a:solidFill>
                  <a:srgbClr val="000000"/>
                </a:solidFill>
                <a:latin typeface="HG丸ｺﾞｼｯｸM-PRO" pitchFamily="50" charset="-128"/>
                <a:ea typeface="HG丸ｺﾞｼｯｸM-PRO" pitchFamily="50" charset="-128"/>
              </a:rPr>
              <a:t>依存性</a:t>
            </a:r>
            <a:endParaRPr lang="en-US" altLang="ja-JP" dirty="0">
              <a:solidFill>
                <a:srgbClr val="000000"/>
              </a:solidFill>
              <a:latin typeface="HG丸ｺﾞｼｯｸM-PRO" pitchFamily="50" charset="-128"/>
              <a:ea typeface="HG丸ｺﾞｼｯｸM-PRO" pitchFamily="50" charset="-128"/>
            </a:endParaRPr>
          </a:p>
        </p:txBody>
      </p:sp>
    </p:spTree>
    <p:custDataLst>
      <p:tags r:id="rId1"/>
    </p:custDataLst>
    <p:extLst>
      <p:ext uri="{BB962C8B-B14F-4D97-AF65-F5344CB8AC3E}">
        <p14:creationId xmlns:p14="http://schemas.microsoft.com/office/powerpoint/2010/main" val="7597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9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92" grpId="0" animBg="1"/>
      <p:bldP spid="16393"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9"/>
</p:tagLst>
</file>

<file path=ppt/tags/tag2.xml><?xml version="1.0" encoding="utf-8"?>
<p:tagLst xmlns:a="http://schemas.openxmlformats.org/drawingml/2006/main" xmlns:r="http://schemas.openxmlformats.org/officeDocument/2006/relationships" xmlns:p="http://schemas.openxmlformats.org/presentationml/2006/main">
  <p:tag name="TIMING" val="|25.9"/>
</p:tagLst>
</file>

<file path=ppt/tags/tag3.xml><?xml version="1.0" encoding="utf-8"?>
<p:tagLst xmlns:a="http://schemas.openxmlformats.org/drawingml/2006/main" xmlns:r="http://schemas.openxmlformats.org/officeDocument/2006/relationships" xmlns:p="http://schemas.openxmlformats.org/presentationml/2006/main">
  <p:tag name="TIMING" val="|7.2"/>
</p:tagLst>
</file>

<file path=ppt/tags/tag4.xml><?xml version="1.0" encoding="utf-8"?>
<p:tagLst xmlns:a="http://schemas.openxmlformats.org/drawingml/2006/main" xmlns:r="http://schemas.openxmlformats.org/officeDocument/2006/relationships" xmlns:p="http://schemas.openxmlformats.org/presentationml/2006/main">
  <p:tag name="TIMING" val="|1.7|0.2"/>
</p:tagLst>
</file>

<file path=ppt/tags/tag5.xml><?xml version="1.0" encoding="utf-8"?>
<p:tagLst xmlns:a="http://schemas.openxmlformats.org/drawingml/2006/main" xmlns:r="http://schemas.openxmlformats.org/officeDocument/2006/relationships" xmlns:p="http://schemas.openxmlformats.org/presentationml/2006/main">
  <p:tag name="TIMING" val="|0.3|0.3|0.3|0.4"/>
</p:tagLst>
</file>

<file path=ppt/tags/tag6.xml><?xml version="1.0" encoding="utf-8"?>
<p:tagLst xmlns:a="http://schemas.openxmlformats.org/drawingml/2006/main" xmlns:r="http://schemas.openxmlformats.org/officeDocument/2006/relationships" xmlns:p="http://schemas.openxmlformats.org/presentationml/2006/main">
  <p:tag name="TIMING" val="|17.9|8.5|10.8"/>
</p:tagLst>
</file>

<file path=ppt/theme/theme1.xml><?xml version="1.0" encoding="utf-8"?>
<a:theme xmlns:a="http://schemas.openxmlformats.org/drawingml/2006/main" name="1_標準デザイン">
  <a:themeElements>
    <a:clrScheme name="1_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pitchFamily="34" charset="0"/>
            <a:ea typeface="ＭＳ ゴシック" pitchFamily="49"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pitchFamily="34" charset="0"/>
            <a:ea typeface="ＭＳ ゴシック" pitchFamily="49" charset="-128"/>
          </a:defRPr>
        </a:defPPr>
      </a:lstStyle>
    </a:lnDef>
  </a:objectDefaults>
  <a:extraClrSchemeLst>
    <a:extraClrScheme>
      <a:clrScheme name="1_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標準デザイン">
  <a:themeElements>
    <a:clrScheme name="12_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pitchFamily="34" charset="0"/>
            <a:ea typeface="ＭＳ ゴシック" pitchFamily="49"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pitchFamily="34" charset="0"/>
            <a:ea typeface="ＭＳ ゴシック" pitchFamily="49" charset="-128"/>
          </a:defRPr>
        </a:defPPr>
      </a:lstStyle>
    </a:lnDef>
  </a:objectDefaults>
  <a:extraClrSchemeLst>
    <a:extraClrScheme>
      <a:clrScheme name="12_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32684</TotalTime>
  <Words>2326</Words>
  <Application>Microsoft Office PowerPoint</Application>
  <PresentationFormat>ユーザー設定</PresentationFormat>
  <Paragraphs>261</Paragraphs>
  <Slides>19</Slides>
  <Notes>16</Notes>
  <HiddenSlides>0</HiddenSlides>
  <MMClips>0</MMClips>
  <ScaleCrop>false</ScaleCrop>
  <HeadingPairs>
    <vt:vector size="6" baseType="variant">
      <vt:variant>
        <vt:lpstr>テーマ</vt:lpstr>
      </vt:variant>
      <vt:variant>
        <vt:i4>2</vt:i4>
      </vt:variant>
      <vt:variant>
        <vt:lpstr>埋め込まれた OLE サーバー</vt:lpstr>
      </vt:variant>
      <vt:variant>
        <vt:i4>4</vt:i4>
      </vt:variant>
      <vt:variant>
        <vt:lpstr>スライド タイトル</vt:lpstr>
      </vt:variant>
      <vt:variant>
        <vt:i4>19</vt:i4>
      </vt:variant>
    </vt:vector>
  </HeadingPairs>
  <TitlesOfParts>
    <vt:vector size="25" baseType="lpstr">
      <vt:lpstr>1_標準デザイン</vt:lpstr>
      <vt:lpstr>13_標準デザイン</vt:lpstr>
      <vt:lpstr>ｸﾞﾗﾌ</vt:lpstr>
      <vt:lpstr>Artwork</vt:lpstr>
      <vt:lpstr>Equation</vt:lpstr>
      <vt:lpstr>수식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プラズマパラメータのVee1 依存性</vt:lpstr>
      <vt:lpstr>高・低周波揺動のVee1依存性</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Takeru Okada</dc:creator>
  <cp:lastModifiedBy>Kaneko</cp:lastModifiedBy>
  <cp:revision>3963</cp:revision>
  <cp:lastPrinted>2012-02-25T20:42:37Z</cp:lastPrinted>
  <dcterms:created xsi:type="dcterms:W3CDTF">2003-10-27T02:27:00Z</dcterms:created>
  <dcterms:modified xsi:type="dcterms:W3CDTF">2013-03-05T01:35:33Z</dcterms:modified>
</cp:coreProperties>
</file>