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305" r:id="rId2"/>
    <p:sldId id="257" r:id="rId3"/>
    <p:sldId id="281" r:id="rId4"/>
    <p:sldId id="282" r:id="rId5"/>
    <p:sldId id="283" r:id="rId6"/>
    <p:sldId id="280" r:id="rId7"/>
    <p:sldId id="296" r:id="rId8"/>
    <p:sldId id="278" r:id="rId9"/>
    <p:sldId id="297" r:id="rId10"/>
    <p:sldId id="279" r:id="rId11"/>
    <p:sldId id="285" r:id="rId12"/>
    <p:sldId id="299" r:id="rId13"/>
    <p:sldId id="298" r:id="rId14"/>
    <p:sldId id="288" r:id="rId15"/>
    <p:sldId id="264" r:id="rId16"/>
    <p:sldId id="266" r:id="rId17"/>
    <p:sldId id="268" r:id="rId18"/>
    <p:sldId id="272" r:id="rId19"/>
    <p:sldId id="304" r:id="rId20"/>
    <p:sldId id="269" r:id="rId21"/>
    <p:sldId id="276" r:id="rId22"/>
    <p:sldId id="303" r:id="rId23"/>
    <p:sldId id="301" r:id="rId24"/>
    <p:sldId id="300" r:id="rId25"/>
    <p:sldId id="302" r:id="rId26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6" autoAdjust="0"/>
    <p:restoredTop sz="94633" autoAdjust="0"/>
  </p:normalViewPr>
  <p:slideViewPr>
    <p:cSldViewPr>
      <p:cViewPr varScale="1">
        <p:scale>
          <a:sx n="69" d="100"/>
          <a:sy n="69" d="100"/>
        </p:scale>
        <p:origin x="-139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22F41F-2094-4AAF-A620-37A0764B9E5B}" type="datetimeFigureOut">
              <a:rPr kumimoji="1" lang="ja-JP" altLang="en-US" smtClean="0"/>
              <a:pPr/>
              <a:t>2013/3/3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BB71A1-602A-43B3-8D6A-7AC23556EC8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CF079-939C-4D01-B7BF-AF1437191CAB}" type="datetimeFigureOut">
              <a:rPr kumimoji="1" lang="ja-JP" altLang="en-US" smtClean="0"/>
              <a:pPr/>
              <a:t>2013/3/3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3A1C8-672C-4271-815C-69CAB5D8F4A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3A1C8-672C-4271-815C-69CAB5D8F4A8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タイトル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22" name="サブタイトル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0ED720-0104-4369-84BC-D37694168613}" type="datetimeFigureOut">
              <a:rPr kumimoji="1" lang="ja-JP" altLang="en-US" smtClean="0"/>
              <a:pPr/>
              <a:t>2013/3/3</a:t>
            </a:fld>
            <a:endParaRPr kumimoji="1" lang="ja-JP" altLang="en-US"/>
          </a:p>
        </p:txBody>
      </p:sp>
      <p:sp>
        <p:nvSpPr>
          <p:cNvPr id="20" name="フッター プレースホル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円/楕円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0ED720-0104-4369-84BC-D37694168613}" type="datetimeFigureOut">
              <a:rPr kumimoji="1" lang="ja-JP" altLang="en-US" smtClean="0"/>
              <a:pPr/>
              <a:t>2013/3/3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0ED720-0104-4369-84BC-D37694168613}" type="datetimeFigureOut">
              <a:rPr kumimoji="1" lang="ja-JP" altLang="en-US" smtClean="0"/>
              <a:pPr/>
              <a:t>2013/3/3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0ED720-0104-4369-84BC-D37694168613}" type="datetimeFigureOut">
              <a:rPr kumimoji="1" lang="ja-JP" altLang="en-US" smtClean="0"/>
              <a:pPr/>
              <a:t>2013/3/3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0ED720-0104-4369-84BC-D37694168613}" type="datetimeFigureOut">
              <a:rPr kumimoji="1" lang="ja-JP" altLang="en-US" smtClean="0"/>
              <a:pPr/>
              <a:t>2013/3/3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円/楕円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円/楕円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0ED720-0104-4369-84BC-D37694168613}" type="datetimeFigureOut">
              <a:rPr kumimoji="1" lang="ja-JP" altLang="en-US" smtClean="0"/>
              <a:pPr/>
              <a:t>2013/3/3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0ED720-0104-4369-84BC-D37694168613}" type="datetimeFigureOut">
              <a:rPr kumimoji="1" lang="ja-JP" altLang="en-US" smtClean="0"/>
              <a:pPr/>
              <a:t>2013/3/3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0ED720-0104-4369-84BC-D37694168613}" type="datetimeFigureOut">
              <a:rPr kumimoji="1" lang="ja-JP" altLang="en-US" smtClean="0"/>
              <a:pPr/>
              <a:t>2013/3/3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0ED720-0104-4369-84BC-D37694168613}" type="datetimeFigureOut">
              <a:rPr kumimoji="1" lang="ja-JP" altLang="en-US" smtClean="0"/>
              <a:pPr/>
              <a:t>2013/3/3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0ED720-0104-4369-84BC-D37694168613}" type="datetimeFigureOut">
              <a:rPr kumimoji="1" lang="ja-JP" altLang="en-US" smtClean="0"/>
              <a:pPr/>
              <a:t>2013/3/3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0ED720-0104-4369-84BC-D37694168613}" type="datetimeFigureOut">
              <a:rPr kumimoji="1" lang="ja-JP" altLang="en-US" smtClean="0"/>
              <a:pPr/>
              <a:t>2013/3/3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9" name="フローチャート: 処理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フローチャート: 処理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パイ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円/楕円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ドーナツ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正方形/長方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タイトル プレースホル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9" name="テキスト プレースホル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24" name="日付プレースホル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90ED720-0104-4369-84BC-D37694168613}" type="datetimeFigureOut">
              <a:rPr kumimoji="1" lang="ja-JP" altLang="en-US" smtClean="0"/>
              <a:pPr/>
              <a:t>2013/3/3</a:t>
            </a:fld>
            <a:endParaRPr kumimoji="1" lang="ja-JP" altLang="en-US"/>
          </a:p>
        </p:txBody>
      </p:sp>
      <p:sp>
        <p:nvSpPr>
          <p:cNvPr id="10" name="フッター プレースホル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1" lang="ja-JP" altLang="en-US"/>
          </a:p>
        </p:txBody>
      </p:sp>
      <p:sp>
        <p:nvSpPr>
          <p:cNvPr id="22" name="スライド番号プレースホル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1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../../../Documents/MATLAB/controlIPfus4.mdl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sahi-net.or.jp/~rt6k-okn/subject.htm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Trn1DCur.mov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Trn1DTem.mov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Trn1DCurqmin.mov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1640" y="588664"/>
            <a:ext cx="7507560" cy="1472184"/>
          </a:xfrm>
        </p:spPr>
        <p:txBody>
          <a:bodyPr>
            <a:normAutofit fontScale="90000"/>
          </a:bodyPr>
          <a:lstStyle/>
          <a:p>
            <a:r>
              <a:rPr lang="ja-JP" altLang="ja-JP" dirty="0" smtClean="0"/>
              <a:t>現代制御理論を用いた核融合プラズマ制御シミュレーション</a:t>
            </a:r>
            <a:endParaRPr lang="ja-JP" altLang="ja-JP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75656" y="4149080"/>
            <a:ext cx="7406640" cy="1752600"/>
          </a:xfrm>
        </p:spPr>
        <p:txBody>
          <a:bodyPr/>
          <a:lstStyle/>
          <a:p>
            <a:pPr algn="r"/>
            <a:r>
              <a:rPr lang="ja-JP" altLang="en-US" dirty="0" smtClean="0"/>
              <a:t>三善　悠矢</a:t>
            </a:r>
            <a:endParaRPr kumimoji="1" lang="en-US" altLang="ja-JP" dirty="0" smtClean="0"/>
          </a:p>
          <a:p>
            <a:pPr algn="r"/>
            <a:r>
              <a:rPr lang="ja-JP" altLang="en-US" dirty="0" smtClean="0"/>
              <a:t>東京</a:t>
            </a:r>
            <a:r>
              <a:rPr lang="ja-JP" altLang="en-US" dirty="0" smtClean="0"/>
              <a:t>大学大学院新領域創成科学研究科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タイトル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S</a:t>
            </a:r>
            <a:r>
              <a:rPr kumimoji="1" lang="en-US" altLang="ja-JP" dirty="0" smtClean="0"/>
              <a:t>imultaneous control simulation</a:t>
            </a:r>
            <a:endParaRPr kumimoji="1" lang="ja-JP" altLang="en-US" dirty="0"/>
          </a:p>
        </p:txBody>
      </p:sp>
      <p:grpSp>
        <p:nvGrpSpPr>
          <p:cNvPr id="34" name="グループ化 33"/>
          <p:cNvGrpSpPr/>
          <p:nvPr/>
        </p:nvGrpSpPr>
        <p:grpSpPr>
          <a:xfrm>
            <a:off x="1907704" y="1124743"/>
            <a:ext cx="5446895" cy="5733257"/>
            <a:chOff x="1322347" y="1124743"/>
            <a:chExt cx="5446895" cy="5733257"/>
          </a:xfrm>
        </p:grpSpPr>
        <p:pic>
          <p:nvPicPr>
            <p:cNvPr id="13" name="図 12" descr="Graph2.png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63688" y="3905672"/>
              <a:ext cx="4855255" cy="2952328"/>
            </a:xfrm>
            <a:prstGeom prst="rect">
              <a:avLst/>
            </a:prstGeom>
          </p:spPr>
        </p:pic>
        <p:pic>
          <p:nvPicPr>
            <p:cNvPr id="26" name="図 25" descr="Graph1.png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63688" y="1124743"/>
              <a:ext cx="4536504" cy="2948727"/>
            </a:xfrm>
            <a:prstGeom prst="rect">
              <a:avLst/>
            </a:prstGeom>
          </p:spPr>
        </p:pic>
        <p:sp>
          <p:nvSpPr>
            <p:cNvPr id="29" name="テキスト ボックス 28"/>
            <p:cNvSpPr txBox="1"/>
            <p:nvPr/>
          </p:nvSpPr>
          <p:spPr>
            <a:xfrm rot="16200000">
              <a:off x="1002957" y="2236223"/>
              <a:ext cx="158417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Energy [MW]</a:t>
              </a:r>
              <a:endParaRPr kumimoji="1" lang="ja-JP" altLang="en-US" dirty="0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 rot="16200000">
              <a:off x="426893" y="2308230"/>
              <a:ext cx="2160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Gas-puff [10^19/sec]</a:t>
              </a:r>
              <a:endParaRPr kumimoji="1" lang="ja-JP" altLang="en-US" dirty="0"/>
            </a:p>
          </p:txBody>
        </p:sp>
        <p:sp>
          <p:nvSpPr>
            <p:cNvPr id="32" name="テキスト ボックス 31"/>
            <p:cNvSpPr txBox="1"/>
            <p:nvPr/>
          </p:nvSpPr>
          <p:spPr>
            <a:xfrm rot="16200000">
              <a:off x="1435006" y="5044534"/>
              <a:ext cx="72008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q-min</a:t>
              </a:r>
              <a:endParaRPr kumimoji="1" lang="ja-JP" altLang="en-US" dirty="0"/>
            </a:p>
          </p:txBody>
        </p:sp>
        <p:sp>
          <p:nvSpPr>
            <p:cNvPr id="33" name="テキスト ボックス 32"/>
            <p:cNvSpPr txBox="1"/>
            <p:nvPr/>
          </p:nvSpPr>
          <p:spPr>
            <a:xfrm rot="5400000">
              <a:off x="5990554" y="5018194"/>
              <a:ext cx="118804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r/a (q-min)</a:t>
              </a:r>
              <a:endParaRPr kumimoji="1" lang="ja-JP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ja-JP" dirty="0" smtClean="0"/>
              <a:t>Summary of 1.5D simulation</a:t>
            </a:r>
            <a:endParaRPr kumimoji="1" lang="ja-JP" altLang="en-US" dirty="0"/>
          </a:p>
        </p:txBody>
      </p:sp>
      <p:grpSp>
        <p:nvGrpSpPr>
          <p:cNvPr id="35" name="グループ化 34"/>
          <p:cNvGrpSpPr/>
          <p:nvPr/>
        </p:nvGrpSpPr>
        <p:grpSpPr>
          <a:xfrm>
            <a:off x="1187624" y="1268760"/>
            <a:ext cx="5184576" cy="936104"/>
            <a:chOff x="1187624" y="1268760"/>
            <a:chExt cx="5184576" cy="936104"/>
          </a:xfrm>
        </p:grpSpPr>
        <p:sp>
          <p:nvSpPr>
            <p:cNvPr id="32" name="角丸四角形 31"/>
            <p:cNvSpPr/>
            <p:nvPr/>
          </p:nvSpPr>
          <p:spPr>
            <a:xfrm>
              <a:off x="1187624" y="1268760"/>
              <a:ext cx="5184576" cy="936104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1403648" y="1628800"/>
              <a:ext cx="1284467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2400" dirty="0" smtClean="0"/>
                <a:t>gas-puff</a:t>
              </a:r>
              <a:endParaRPr kumimoji="1" lang="ja-JP" altLang="en-US" sz="2400" dirty="0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3779912" y="1628800"/>
              <a:ext cx="2101855" cy="46166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dirty="0" smtClean="0"/>
                <a:t>Fusion power</a:t>
              </a:r>
              <a:endParaRPr kumimoji="1" lang="ja-JP" altLang="en-US" sz="2400" dirty="0"/>
            </a:p>
          </p:txBody>
        </p:sp>
        <p:cxnSp>
          <p:nvCxnSpPr>
            <p:cNvPr id="10" name="直線矢印コネクタ 9"/>
            <p:cNvCxnSpPr/>
            <p:nvPr/>
          </p:nvCxnSpPr>
          <p:spPr>
            <a:xfrm>
              <a:off x="2699792" y="1844824"/>
              <a:ext cx="108012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テキスト ボックス 26"/>
            <p:cNvSpPr txBox="1"/>
            <p:nvPr/>
          </p:nvSpPr>
          <p:spPr>
            <a:xfrm>
              <a:off x="2483768" y="1268760"/>
              <a:ext cx="1944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Single Control</a:t>
              </a:r>
              <a:endParaRPr kumimoji="1" lang="ja-JP" altLang="en-US" dirty="0"/>
            </a:p>
          </p:txBody>
        </p:sp>
      </p:grpSp>
      <p:grpSp>
        <p:nvGrpSpPr>
          <p:cNvPr id="34" name="グループ化 33"/>
          <p:cNvGrpSpPr/>
          <p:nvPr/>
        </p:nvGrpSpPr>
        <p:grpSpPr>
          <a:xfrm>
            <a:off x="1201692" y="2195572"/>
            <a:ext cx="5184576" cy="1003336"/>
            <a:chOff x="1201692" y="2195572"/>
            <a:chExt cx="5184576" cy="1003336"/>
          </a:xfrm>
        </p:grpSpPr>
        <p:sp>
          <p:nvSpPr>
            <p:cNvPr id="33" name="角丸四角形 32"/>
            <p:cNvSpPr/>
            <p:nvPr/>
          </p:nvSpPr>
          <p:spPr>
            <a:xfrm>
              <a:off x="1201692" y="2262804"/>
              <a:ext cx="5184576" cy="936104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1403648" y="2535287"/>
              <a:ext cx="1284467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dirty="0" smtClean="0"/>
                <a:t>NBI</a:t>
              </a:r>
              <a:endParaRPr kumimoji="1" lang="ja-JP" altLang="en-US" sz="2400" dirty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3707904" y="2535287"/>
              <a:ext cx="2627319" cy="46166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dirty="0" smtClean="0"/>
                <a:t>minimum q-value</a:t>
              </a:r>
              <a:endParaRPr kumimoji="1" lang="ja-JP" altLang="en-US" sz="2400" dirty="0"/>
            </a:p>
          </p:txBody>
        </p:sp>
        <p:cxnSp>
          <p:nvCxnSpPr>
            <p:cNvPr id="12" name="直線矢印コネクタ 11"/>
            <p:cNvCxnSpPr/>
            <p:nvPr/>
          </p:nvCxnSpPr>
          <p:spPr>
            <a:xfrm>
              <a:off x="2699792" y="2751311"/>
              <a:ext cx="100811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テキスト ボックス 27"/>
            <p:cNvSpPr txBox="1"/>
            <p:nvPr/>
          </p:nvSpPr>
          <p:spPr>
            <a:xfrm>
              <a:off x="2483768" y="2195572"/>
              <a:ext cx="1944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Single Control</a:t>
              </a:r>
              <a:endParaRPr kumimoji="1" lang="ja-JP" altLang="en-US" dirty="0"/>
            </a:p>
          </p:txBody>
        </p:sp>
      </p:grpSp>
      <p:grpSp>
        <p:nvGrpSpPr>
          <p:cNvPr id="37" name="グループ化 36"/>
          <p:cNvGrpSpPr/>
          <p:nvPr/>
        </p:nvGrpSpPr>
        <p:grpSpPr>
          <a:xfrm>
            <a:off x="1043608" y="3212976"/>
            <a:ext cx="5328592" cy="1728192"/>
            <a:chOff x="1187624" y="3284984"/>
            <a:chExt cx="5583390" cy="1728192"/>
          </a:xfrm>
        </p:grpSpPr>
        <p:sp>
          <p:nvSpPr>
            <p:cNvPr id="36" name="角丸四角形 35"/>
            <p:cNvSpPr/>
            <p:nvPr/>
          </p:nvSpPr>
          <p:spPr>
            <a:xfrm>
              <a:off x="1187624" y="3284984"/>
              <a:ext cx="5583390" cy="1728192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1403648" y="4437112"/>
              <a:ext cx="1284467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dirty="0" smtClean="0"/>
                <a:t>NBI</a:t>
              </a:r>
              <a:endParaRPr kumimoji="1" lang="ja-JP" altLang="en-US" sz="2400" dirty="0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1403648" y="3789040"/>
              <a:ext cx="1284467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2400" dirty="0" smtClean="0"/>
                <a:t>gas-puff</a:t>
              </a:r>
              <a:endParaRPr kumimoji="1" lang="ja-JP" altLang="en-US" sz="2400" dirty="0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3995936" y="3717032"/>
              <a:ext cx="2101855" cy="46166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dirty="0" smtClean="0"/>
                <a:t>Fusion power</a:t>
              </a:r>
              <a:endParaRPr kumimoji="1" lang="ja-JP" altLang="en-US" sz="2400" dirty="0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3923928" y="4437112"/>
              <a:ext cx="2627319" cy="46166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dirty="0" smtClean="0"/>
                <a:t>minimum q-value</a:t>
              </a:r>
              <a:endParaRPr kumimoji="1" lang="ja-JP" altLang="en-US" sz="2400" dirty="0"/>
            </a:p>
          </p:txBody>
        </p:sp>
        <p:sp>
          <p:nvSpPr>
            <p:cNvPr id="25" name="右中かっこ 24"/>
            <p:cNvSpPr/>
            <p:nvPr/>
          </p:nvSpPr>
          <p:spPr>
            <a:xfrm>
              <a:off x="2771800" y="3789040"/>
              <a:ext cx="144016" cy="1152128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左中かっこ 25"/>
            <p:cNvSpPr/>
            <p:nvPr/>
          </p:nvSpPr>
          <p:spPr>
            <a:xfrm>
              <a:off x="3635896" y="3717032"/>
              <a:ext cx="216024" cy="1224136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9" name="直線矢印コネクタ 28"/>
            <p:cNvCxnSpPr/>
            <p:nvPr/>
          </p:nvCxnSpPr>
          <p:spPr>
            <a:xfrm flipV="1">
              <a:off x="2915816" y="4365104"/>
              <a:ext cx="720080" cy="2032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テキスト ボックス 29"/>
            <p:cNvSpPr txBox="1"/>
            <p:nvPr/>
          </p:nvSpPr>
          <p:spPr>
            <a:xfrm>
              <a:off x="2339752" y="3313120"/>
              <a:ext cx="19442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dirty="0" smtClean="0"/>
                <a:t>Simultaneous Control</a:t>
              </a:r>
              <a:endParaRPr kumimoji="1" lang="ja-JP" altLang="en-US" dirty="0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0812" y="5345080"/>
            <a:ext cx="431318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円/楕円 39"/>
          <p:cNvSpPr/>
          <p:nvPr/>
        </p:nvSpPr>
        <p:spPr>
          <a:xfrm>
            <a:off x="6012160" y="5273072"/>
            <a:ext cx="1512168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2" name="直線矢印コネクタ 41"/>
          <p:cNvCxnSpPr>
            <a:stCxn id="2050" idx="1"/>
          </p:cNvCxnSpPr>
          <p:nvPr/>
        </p:nvCxnSpPr>
        <p:spPr>
          <a:xfrm flipV="1">
            <a:off x="4830812" y="5777128"/>
            <a:ext cx="1181348" cy="3600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/>
          <p:cNvSpPr txBox="1"/>
          <p:nvPr/>
        </p:nvSpPr>
        <p:spPr>
          <a:xfrm>
            <a:off x="971600" y="5325015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It is difficult to determine the appropriate gain matrix from only the </a:t>
            </a:r>
            <a:r>
              <a:rPr lang="en-US" altLang="ja-JP" sz="2400" dirty="0" smtClean="0"/>
              <a:t>response characteristics.</a:t>
            </a:r>
            <a:endParaRPr kumimoji="1" lang="ja-JP" altLang="en-US" sz="2400" dirty="0"/>
          </a:p>
        </p:txBody>
      </p:sp>
      <p:sp>
        <p:nvSpPr>
          <p:cNvPr id="39" name="右中かっこ 38"/>
          <p:cNvSpPr/>
          <p:nvPr/>
        </p:nvSpPr>
        <p:spPr>
          <a:xfrm>
            <a:off x="6444208" y="1326913"/>
            <a:ext cx="288032" cy="18002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6732240" y="1988840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Easy to control</a:t>
            </a:r>
            <a:endParaRPr kumimoji="1" lang="ja-JP" altLang="en-US" sz="2400" dirty="0"/>
          </a:p>
        </p:txBody>
      </p:sp>
      <p:sp>
        <p:nvSpPr>
          <p:cNvPr id="44" name="右中かっこ 43"/>
          <p:cNvSpPr/>
          <p:nvPr/>
        </p:nvSpPr>
        <p:spPr>
          <a:xfrm>
            <a:off x="6444208" y="3284984"/>
            <a:ext cx="288032" cy="158417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6674086" y="3429000"/>
            <a:ext cx="2722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Difficult to control because of their interaction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角丸四角形 22"/>
          <p:cNvSpPr/>
          <p:nvPr/>
        </p:nvSpPr>
        <p:spPr>
          <a:xfrm>
            <a:off x="1115616" y="5976990"/>
            <a:ext cx="2304256" cy="50405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ja-JP" dirty="0" smtClean="0"/>
              <a:t>Using modern control theory</a:t>
            </a:r>
            <a:endParaRPr kumimoji="1" lang="ja-JP" altLang="en-US" dirty="0"/>
          </a:p>
        </p:txBody>
      </p:sp>
      <p:grpSp>
        <p:nvGrpSpPr>
          <p:cNvPr id="13" name="グループ化 12"/>
          <p:cNvGrpSpPr/>
          <p:nvPr/>
        </p:nvGrpSpPr>
        <p:grpSpPr>
          <a:xfrm>
            <a:off x="3547300" y="2060848"/>
            <a:ext cx="3240360" cy="4680520"/>
            <a:chOff x="2267744" y="2060848"/>
            <a:chExt cx="3240360" cy="4680520"/>
          </a:xfrm>
        </p:grpSpPr>
        <p:sp>
          <p:nvSpPr>
            <p:cNvPr id="3" name="円/楕円 2"/>
            <p:cNvSpPr/>
            <p:nvPr/>
          </p:nvSpPr>
          <p:spPr>
            <a:xfrm>
              <a:off x="2339752" y="2060848"/>
              <a:ext cx="3024336" cy="10801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800" dirty="0" smtClean="0"/>
                <a:t>0-D analysis</a:t>
              </a:r>
              <a:endParaRPr kumimoji="1" lang="ja-JP" altLang="en-US" sz="2800" dirty="0"/>
            </a:p>
          </p:txBody>
        </p:sp>
        <p:sp>
          <p:nvSpPr>
            <p:cNvPr id="6" name="下矢印 5"/>
            <p:cNvSpPr/>
            <p:nvPr/>
          </p:nvSpPr>
          <p:spPr>
            <a:xfrm>
              <a:off x="3563888" y="3212976"/>
              <a:ext cx="576064" cy="57606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円/楕円 6"/>
            <p:cNvSpPr/>
            <p:nvPr/>
          </p:nvSpPr>
          <p:spPr>
            <a:xfrm>
              <a:off x="2339752" y="3861048"/>
              <a:ext cx="3096344" cy="10801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800" dirty="0" smtClean="0"/>
                <a:t>1.5</a:t>
              </a:r>
              <a:r>
                <a:rPr kumimoji="1" lang="en-US" altLang="ja-JP" sz="2800" dirty="0" smtClean="0"/>
                <a:t>-D analysis</a:t>
              </a:r>
              <a:endParaRPr kumimoji="1" lang="ja-JP" altLang="en-US" sz="2800" dirty="0"/>
            </a:p>
          </p:txBody>
        </p:sp>
        <p:sp>
          <p:nvSpPr>
            <p:cNvPr id="8" name="下矢印 7"/>
            <p:cNvSpPr/>
            <p:nvPr/>
          </p:nvSpPr>
          <p:spPr>
            <a:xfrm>
              <a:off x="3580476" y="5013176"/>
              <a:ext cx="576064" cy="57606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円/楕円 8"/>
            <p:cNvSpPr/>
            <p:nvPr/>
          </p:nvSpPr>
          <p:spPr>
            <a:xfrm>
              <a:off x="2267744" y="5661248"/>
              <a:ext cx="3240360" cy="10801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800" dirty="0" smtClean="0"/>
                <a:t>Plasma Experiment</a:t>
              </a:r>
              <a:endParaRPr kumimoji="1" lang="ja-JP" altLang="en-US" sz="2800" dirty="0"/>
            </a:p>
          </p:txBody>
        </p:sp>
      </p:grpSp>
      <p:sp>
        <p:nvSpPr>
          <p:cNvPr id="17" name="テキスト ボックス 16"/>
          <p:cNvSpPr txBox="1"/>
          <p:nvPr/>
        </p:nvSpPr>
        <p:spPr>
          <a:xfrm>
            <a:off x="1115616" y="5991671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JT-60 experiment</a:t>
            </a:r>
            <a:endParaRPr kumimoji="1" lang="ja-JP" altLang="en-US" sz="2400" dirty="0"/>
          </a:p>
        </p:txBody>
      </p:sp>
      <p:grpSp>
        <p:nvGrpSpPr>
          <p:cNvPr id="21" name="グループ化 20"/>
          <p:cNvGrpSpPr/>
          <p:nvPr/>
        </p:nvGrpSpPr>
        <p:grpSpPr>
          <a:xfrm>
            <a:off x="1074051" y="4005064"/>
            <a:ext cx="2448272" cy="830997"/>
            <a:chOff x="1115616" y="4254187"/>
            <a:chExt cx="2448272" cy="830997"/>
          </a:xfrm>
        </p:grpSpPr>
        <p:sp>
          <p:nvSpPr>
            <p:cNvPr id="20" name="角丸四角形 19"/>
            <p:cNvSpPr/>
            <p:nvPr/>
          </p:nvSpPr>
          <p:spPr>
            <a:xfrm>
              <a:off x="1159914" y="4293096"/>
              <a:ext cx="2304256" cy="7200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1115616" y="4254187"/>
              <a:ext cx="24482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/>
                <a:t>Simultaneous control simulation</a:t>
              </a:r>
              <a:endParaRPr kumimoji="1" lang="ja-JP" altLang="en-US" sz="2400" dirty="0"/>
            </a:p>
          </p:txBody>
        </p:sp>
      </p:grpSp>
      <p:sp>
        <p:nvSpPr>
          <p:cNvPr id="24" name="角丸四角形 23"/>
          <p:cNvSpPr/>
          <p:nvPr/>
        </p:nvSpPr>
        <p:spPr>
          <a:xfrm>
            <a:off x="1087906" y="1529082"/>
            <a:ext cx="2376264" cy="53012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547664" y="1199675"/>
            <a:ext cx="1368152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2400" dirty="0" smtClean="0"/>
              <a:t>Classical control</a:t>
            </a:r>
            <a:endParaRPr kumimoji="1" lang="ja-JP" altLang="en-US" sz="2400" dirty="0"/>
          </a:p>
        </p:txBody>
      </p:sp>
      <p:grpSp>
        <p:nvGrpSpPr>
          <p:cNvPr id="22" name="グループ化 21"/>
          <p:cNvGrpSpPr/>
          <p:nvPr/>
        </p:nvGrpSpPr>
        <p:grpSpPr>
          <a:xfrm>
            <a:off x="6876256" y="1268760"/>
            <a:ext cx="2088232" cy="5544616"/>
            <a:chOff x="6876256" y="1268760"/>
            <a:chExt cx="2088232" cy="5544616"/>
          </a:xfrm>
        </p:grpSpPr>
        <p:sp>
          <p:nvSpPr>
            <p:cNvPr id="25" name="角丸四角形 24"/>
            <p:cNvSpPr/>
            <p:nvPr/>
          </p:nvSpPr>
          <p:spPr>
            <a:xfrm>
              <a:off x="6876256" y="1512168"/>
              <a:ext cx="2088232" cy="530120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7380312" y="1268760"/>
              <a:ext cx="1152128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ja-JP" sz="2400" dirty="0" smtClean="0"/>
                <a:t>Modern</a:t>
              </a:r>
              <a:r>
                <a:rPr kumimoji="1" lang="en-US" altLang="ja-JP" sz="2400" dirty="0" smtClean="0"/>
                <a:t> control</a:t>
              </a:r>
              <a:endParaRPr kumimoji="1" lang="ja-JP" altLang="en-US" sz="2400" dirty="0"/>
            </a:p>
          </p:txBody>
        </p:sp>
      </p:grpSp>
      <p:grpSp>
        <p:nvGrpSpPr>
          <p:cNvPr id="27" name="グループ化 26"/>
          <p:cNvGrpSpPr/>
          <p:nvPr/>
        </p:nvGrpSpPr>
        <p:grpSpPr>
          <a:xfrm>
            <a:off x="6978707" y="2348880"/>
            <a:ext cx="1944216" cy="423663"/>
            <a:chOff x="1115616" y="4254187"/>
            <a:chExt cx="2448272" cy="758989"/>
          </a:xfrm>
        </p:grpSpPr>
        <p:sp>
          <p:nvSpPr>
            <p:cNvPr id="28" name="角丸四角形 27"/>
            <p:cNvSpPr/>
            <p:nvPr/>
          </p:nvSpPr>
          <p:spPr>
            <a:xfrm>
              <a:off x="1159914" y="4293096"/>
              <a:ext cx="2304256" cy="7200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1115616" y="4254187"/>
              <a:ext cx="24482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dirty="0" smtClean="0"/>
                <a:t>This research</a:t>
              </a:r>
              <a:endParaRPr kumimoji="1" lang="ja-JP" alt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角丸四角形 95"/>
          <p:cNvSpPr/>
          <p:nvPr/>
        </p:nvSpPr>
        <p:spPr>
          <a:xfrm>
            <a:off x="1403648" y="1628800"/>
            <a:ext cx="2520280" cy="43204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59632" y="274320"/>
            <a:ext cx="767405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ja-JP" dirty="0" smtClean="0"/>
              <a:t>Classical and Modern control theory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3262001" y="5359361"/>
            <a:ext cx="1008112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Control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4283968" y="5605828"/>
            <a:ext cx="100811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正方形/長方形 7"/>
          <p:cNvSpPr/>
          <p:nvPr/>
        </p:nvSpPr>
        <p:spPr>
          <a:xfrm>
            <a:off x="5319789" y="5373216"/>
            <a:ext cx="1614619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Physical Model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10" name="直線コネクタ 9"/>
          <p:cNvCxnSpPr/>
          <p:nvPr/>
        </p:nvCxnSpPr>
        <p:spPr>
          <a:xfrm>
            <a:off x="4846177" y="4869160"/>
            <a:ext cx="0" cy="7200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/>
          <p:cNvSpPr/>
          <p:nvPr/>
        </p:nvSpPr>
        <p:spPr>
          <a:xfrm>
            <a:off x="5621678" y="4567273"/>
            <a:ext cx="1152128" cy="72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Model difference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4860032" y="4885748"/>
            <a:ext cx="778233" cy="556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>
            <a:endCxn id="11" idx="3"/>
          </p:cNvCxnSpPr>
          <p:nvPr/>
        </p:nvCxnSpPr>
        <p:spPr>
          <a:xfrm flipH="1" flipV="1">
            <a:off x="6773806" y="4927313"/>
            <a:ext cx="678514" cy="1385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円/楕円 16"/>
          <p:cNvSpPr/>
          <p:nvPr/>
        </p:nvSpPr>
        <p:spPr>
          <a:xfrm>
            <a:off x="7366457" y="5517232"/>
            <a:ext cx="144016" cy="1440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" name="直線矢印コネクタ 20"/>
          <p:cNvCxnSpPr/>
          <p:nvPr/>
        </p:nvCxnSpPr>
        <p:spPr>
          <a:xfrm>
            <a:off x="7438465" y="4941168"/>
            <a:ext cx="0" cy="5760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>
            <a:off x="6934409" y="5616950"/>
            <a:ext cx="43204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角丸四角形 24"/>
          <p:cNvSpPr/>
          <p:nvPr/>
        </p:nvSpPr>
        <p:spPr>
          <a:xfrm>
            <a:off x="4702161" y="4437112"/>
            <a:ext cx="2952328" cy="1728192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直線矢印コネクタ 26"/>
          <p:cNvCxnSpPr/>
          <p:nvPr/>
        </p:nvCxnSpPr>
        <p:spPr>
          <a:xfrm>
            <a:off x="5350233" y="4149080"/>
            <a:ext cx="0" cy="28803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4846177" y="385175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True system</a:t>
            </a:r>
            <a:endParaRPr kumimoji="1" lang="ja-JP" altLang="en-US" dirty="0"/>
          </a:p>
        </p:txBody>
      </p:sp>
      <p:cxnSp>
        <p:nvCxnSpPr>
          <p:cNvPr id="29" name="直線矢印コネクタ 28"/>
          <p:cNvCxnSpPr/>
          <p:nvPr/>
        </p:nvCxnSpPr>
        <p:spPr>
          <a:xfrm>
            <a:off x="7524328" y="5603095"/>
            <a:ext cx="100811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7812360" y="5579948"/>
            <a:ext cx="0" cy="7200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 flipH="1">
            <a:off x="2489238" y="6300028"/>
            <a:ext cx="532312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 flipV="1">
            <a:off x="2483768" y="5665811"/>
            <a:ext cx="13855" cy="64350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円/楕円 36"/>
          <p:cNvSpPr/>
          <p:nvPr/>
        </p:nvSpPr>
        <p:spPr>
          <a:xfrm>
            <a:off x="2425615" y="5538383"/>
            <a:ext cx="144016" cy="1440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8" name="直線矢印コネクタ 37"/>
          <p:cNvCxnSpPr>
            <a:stCxn id="37" idx="6"/>
            <a:endCxn id="3" idx="1"/>
          </p:cNvCxnSpPr>
          <p:nvPr/>
        </p:nvCxnSpPr>
        <p:spPr>
          <a:xfrm>
            <a:off x="2569631" y="5610391"/>
            <a:ext cx="692370" cy="99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/>
          <p:cNvSpPr txBox="1"/>
          <p:nvPr/>
        </p:nvSpPr>
        <p:spPr>
          <a:xfrm>
            <a:off x="2295454" y="5330994"/>
            <a:ext cx="21602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1600" dirty="0" smtClean="0"/>
              <a:t>＋</a:t>
            </a:r>
            <a:endParaRPr kumimoji="1" lang="ja-JP" altLang="en-US" sz="1600" dirty="0"/>
          </a:p>
        </p:txBody>
      </p:sp>
      <p:cxnSp>
        <p:nvCxnSpPr>
          <p:cNvPr id="42" name="直線矢印コネクタ 41"/>
          <p:cNvCxnSpPr/>
          <p:nvPr/>
        </p:nvCxnSpPr>
        <p:spPr>
          <a:xfrm>
            <a:off x="1727779" y="5610391"/>
            <a:ext cx="692370" cy="99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/>
          <p:cNvSpPr txBox="1"/>
          <p:nvPr/>
        </p:nvSpPr>
        <p:spPr>
          <a:xfrm>
            <a:off x="2195736" y="5651956"/>
            <a:ext cx="21602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ja-JP" altLang="en-US" sz="1600" dirty="0" smtClean="0"/>
              <a:t>－</a:t>
            </a:r>
            <a:endParaRPr kumimoji="1" lang="ja-JP" altLang="en-US" sz="1600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8100392" y="5291916"/>
            <a:ext cx="14401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ja-JP" dirty="0" err="1" smtClean="0"/>
              <a:t>y</a:t>
            </a:r>
            <a:endParaRPr kumimoji="1" lang="ja-JP" altLang="en-US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4427984" y="5291916"/>
            <a:ext cx="21602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dirty="0" smtClean="0"/>
              <a:t>u</a:t>
            </a:r>
            <a:endParaRPr kumimoji="1" lang="ja-JP" altLang="en-US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2699792" y="5291916"/>
            <a:ext cx="21602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dirty="0" smtClean="0"/>
              <a:t>e</a:t>
            </a:r>
            <a:endParaRPr kumimoji="1" lang="ja-JP" altLang="en-US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1835696" y="5291916"/>
            <a:ext cx="21602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dirty="0" smtClean="0"/>
              <a:t>r</a:t>
            </a:r>
            <a:endParaRPr kumimoji="1" lang="ja-JP" altLang="en-US" dirty="0"/>
          </a:p>
        </p:txBody>
      </p:sp>
      <p:sp>
        <p:nvSpPr>
          <p:cNvPr id="48" name="円/楕円 47"/>
          <p:cNvSpPr/>
          <p:nvPr/>
        </p:nvSpPr>
        <p:spPr>
          <a:xfrm>
            <a:off x="7236296" y="4859868"/>
            <a:ext cx="36004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2" name="直線矢印コネクタ 51"/>
          <p:cNvCxnSpPr>
            <a:endCxn id="48" idx="3"/>
          </p:cNvCxnSpPr>
          <p:nvPr/>
        </p:nvCxnSpPr>
        <p:spPr>
          <a:xfrm flipV="1">
            <a:off x="6156176" y="5413032"/>
            <a:ext cx="1132847" cy="124703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テキスト ボックス 53"/>
          <p:cNvSpPr txBox="1"/>
          <p:nvPr/>
        </p:nvSpPr>
        <p:spPr>
          <a:xfrm>
            <a:off x="3923928" y="644404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Managed as disturbance</a:t>
            </a:r>
            <a:endParaRPr kumimoji="1" lang="ja-JP" altLang="en-US" dirty="0"/>
          </a:p>
        </p:txBody>
      </p:sp>
      <p:grpSp>
        <p:nvGrpSpPr>
          <p:cNvPr id="92" name="グループ化 91"/>
          <p:cNvGrpSpPr/>
          <p:nvPr/>
        </p:nvGrpSpPr>
        <p:grpSpPr>
          <a:xfrm>
            <a:off x="1691680" y="1916832"/>
            <a:ext cx="6804661" cy="1512168"/>
            <a:chOff x="1475656" y="1340768"/>
            <a:chExt cx="6804661" cy="1512168"/>
          </a:xfrm>
        </p:grpSpPr>
        <p:sp>
          <p:nvSpPr>
            <p:cNvPr id="39" name="正方形/長方形 38"/>
            <p:cNvSpPr/>
            <p:nvPr/>
          </p:nvSpPr>
          <p:spPr>
            <a:xfrm>
              <a:off x="3009878" y="1912269"/>
              <a:ext cx="1008112" cy="5040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 smtClean="0">
                  <a:solidFill>
                    <a:schemeClr val="tx1"/>
                  </a:solidFill>
                </a:rPr>
                <a:t>Control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40" name="直線矢印コネクタ 39"/>
            <p:cNvCxnSpPr>
              <a:endCxn id="83" idx="1"/>
            </p:cNvCxnSpPr>
            <p:nvPr/>
          </p:nvCxnSpPr>
          <p:spPr>
            <a:xfrm flipV="1">
              <a:off x="4031845" y="2147665"/>
              <a:ext cx="1332243" cy="1107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矢印コネクタ 63"/>
            <p:cNvCxnSpPr/>
            <p:nvPr/>
          </p:nvCxnSpPr>
          <p:spPr>
            <a:xfrm>
              <a:off x="5940152" y="1628800"/>
              <a:ext cx="0" cy="28803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テキスト ボックス 64"/>
            <p:cNvSpPr txBox="1"/>
            <p:nvPr/>
          </p:nvSpPr>
          <p:spPr>
            <a:xfrm>
              <a:off x="5292080" y="1340768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True system</a:t>
              </a:r>
              <a:endParaRPr kumimoji="1" lang="ja-JP" altLang="en-US" dirty="0"/>
            </a:p>
          </p:txBody>
        </p:sp>
        <p:cxnSp>
          <p:nvCxnSpPr>
            <p:cNvPr id="66" name="直線矢印コネクタ 65"/>
            <p:cNvCxnSpPr>
              <a:stCxn id="83" idx="3"/>
            </p:cNvCxnSpPr>
            <p:nvPr/>
          </p:nvCxnSpPr>
          <p:spPr>
            <a:xfrm>
              <a:off x="6876256" y="2147665"/>
              <a:ext cx="1404061" cy="833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コネクタ 66"/>
            <p:cNvCxnSpPr/>
            <p:nvPr/>
          </p:nvCxnSpPr>
          <p:spPr>
            <a:xfrm>
              <a:off x="7560237" y="2132856"/>
              <a:ext cx="0" cy="72008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コネクタ 67"/>
            <p:cNvCxnSpPr/>
            <p:nvPr/>
          </p:nvCxnSpPr>
          <p:spPr>
            <a:xfrm flipH="1">
              <a:off x="2237115" y="2852936"/>
              <a:ext cx="532312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矢印コネクタ 68"/>
            <p:cNvCxnSpPr/>
            <p:nvPr/>
          </p:nvCxnSpPr>
          <p:spPr>
            <a:xfrm flipH="1" flipV="1">
              <a:off x="2245500" y="2218719"/>
              <a:ext cx="22244" cy="63421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円/楕円 69"/>
            <p:cNvSpPr/>
            <p:nvPr/>
          </p:nvSpPr>
          <p:spPr>
            <a:xfrm>
              <a:off x="2173492" y="2091291"/>
              <a:ext cx="144016" cy="14401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71" name="直線矢印コネクタ 70"/>
            <p:cNvCxnSpPr>
              <a:stCxn id="70" idx="6"/>
              <a:endCxn id="39" idx="1"/>
            </p:cNvCxnSpPr>
            <p:nvPr/>
          </p:nvCxnSpPr>
          <p:spPr>
            <a:xfrm>
              <a:off x="2317508" y="2163299"/>
              <a:ext cx="692370" cy="99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テキスト ボックス 71"/>
            <p:cNvSpPr txBox="1"/>
            <p:nvPr/>
          </p:nvSpPr>
          <p:spPr>
            <a:xfrm>
              <a:off x="2043331" y="1883902"/>
              <a:ext cx="21602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kumimoji="1" lang="ja-JP" altLang="en-US" sz="1600" dirty="0" smtClean="0"/>
                <a:t>＋</a:t>
              </a:r>
              <a:endParaRPr kumimoji="1" lang="ja-JP" altLang="en-US" sz="1600" dirty="0"/>
            </a:p>
          </p:txBody>
        </p:sp>
        <p:cxnSp>
          <p:nvCxnSpPr>
            <p:cNvPr id="73" name="直線矢印コネクタ 72"/>
            <p:cNvCxnSpPr/>
            <p:nvPr/>
          </p:nvCxnSpPr>
          <p:spPr>
            <a:xfrm>
              <a:off x="1475656" y="2163299"/>
              <a:ext cx="692370" cy="99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テキスト ボックス 73"/>
            <p:cNvSpPr txBox="1"/>
            <p:nvPr/>
          </p:nvSpPr>
          <p:spPr>
            <a:xfrm>
              <a:off x="1943613" y="2204864"/>
              <a:ext cx="21602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ja-JP" altLang="en-US" sz="1600" dirty="0" smtClean="0"/>
                <a:t>－</a:t>
              </a:r>
              <a:endParaRPr kumimoji="1" lang="ja-JP" altLang="en-US" sz="1600" dirty="0"/>
            </a:p>
          </p:txBody>
        </p:sp>
        <p:sp>
          <p:nvSpPr>
            <p:cNvPr id="75" name="テキスト ボックス 74"/>
            <p:cNvSpPr txBox="1"/>
            <p:nvPr/>
          </p:nvSpPr>
          <p:spPr>
            <a:xfrm>
              <a:off x="7848269" y="1844824"/>
              <a:ext cx="144016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ja-JP" dirty="0" err="1" smtClean="0"/>
                <a:t>y</a:t>
              </a:r>
              <a:endParaRPr kumimoji="1" lang="ja-JP" altLang="en-US" dirty="0"/>
            </a:p>
          </p:txBody>
        </p:sp>
        <p:sp>
          <p:nvSpPr>
            <p:cNvPr id="76" name="テキスト ボックス 75"/>
            <p:cNvSpPr txBox="1"/>
            <p:nvPr/>
          </p:nvSpPr>
          <p:spPr>
            <a:xfrm>
              <a:off x="4175861" y="1844824"/>
              <a:ext cx="216024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kumimoji="1" lang="en-US" altLang="ja-JP" dirty="0" smtClean="0"/>
                <a:t>u</a:t>
              </a:r>
              <a:endParaRPr kumimoji="1" lang="ja-JP" altLang="en-US" dirty="0"/>
            </a:p>
          </p:txBody>
        </p:sp>
        <p:sp>
          <p:nvSpPr>
            <p:cNvPr id="77" name="テキスト ボックス 76"/>
            <p:cNvSpPr txBox="1"/>
            <p:nvPr/>
          </p:nvSpPr>
          <p:spPr>
            <a:xfrm>
              <a:off x="2447669" y="1844824"/>
              <a:ext cx="216024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kumimoji="1" lang="en-US" altLang="ja-JP" dirty="0" smtClean="0"/>
                <a:t>e</a:t>
              </a:r>
              <a:endParaRPr kumimoji="1" lang="ja-JP" altLang="en-US" dirty="0"/>
            </a:p>
          </p:txBody>
        </p:sp>
        <p:sp>
          <p:nvSpPr>
            <p:cNvPr id="78" name="テキスト ボックス 77"/>
            <p:cNvSpPr txBox="1"/>
            <p:nvPr/>
          </p:nvSpPr>
          <p:spPr>
            <a:xfrm>
              <a:off x="1583573" y="1844824"/>
              <a:ext cx="216024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kumimoji="1" lang="en-US" altLang="ja-JP" dirty="0" smtClean="0"/>
                <a:t>r</a:t>
              </a:r>
              <a:endParaRPr kumimoji="1" lang="ja-JP" altLang="en-US" dirty="0"/>
            </a:p>
          </p:txBody>
        </p:sp>
        <p:sp>
          <p:nvSpPr>
            <p:cNvPr id="83" name="テキスト ボックス 82"/>
            <p:cNvSpPr txBox="1"/>
            <p:nvPr/>
          </p:nvSpPr>
          <p:spPr>
            <a:xfrm>
              <a:off x="5364088" y="1916832"/>
              <a:ext cx="1512168" cy="46166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/>
                <a:t>Black Box</a:t>
              </a:r>
              <a:endParaRPr kumimoji="1" lang="ja-JP" altLang="en-US" sz="2400" dirty="0"/>
            </a:p>
          </p:txBody>
        </p:sp>
      </p:grpSp>
      <p:sp>
        <p:nvSpPr>
          <p:cNvPr id="93" name="角丸四角形 92"/>
          <p:cNvSpPr/>
          <p:nvPr/>
        </p:nvSpPr>
        <p:spPr>
          <a:xfrm>
            <a:off x="1115616" y="1340768"/>
            <a:ext cx="7776864" cy="23762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角丸四角形 93"/>
          <p:cNvSpPr/>
          <p:nvPr/>
        </p:nvSpPr>
        <p:spPr>
          <a:xfrm>
            <a:off x="1115616" y="3861048"/>
            <a:ext cx="7776864" cy="28803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1403648" y="1556792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Classical control</a:t>
            </a:r>
            <a:endParaRPr kumimoji="1" lang="ja-JP" altLang="en-US" sz="2800" dirty="0"/>
          </a:p>
        </p:txBody>
      </p:sp>
      <p:sp>
        <p:nvSpPr>
          <p:cNvPr id="97" name="角丸四角形 96"/>
          <p:cNvSpPr/>
          <p:nvPr/>
        </p:nvSpPr>
        <p:spPr>
          <a:xfrm>
            <a:off x="1403648" y="4201924"/>
            <a:ext cx="2520280" cy="43204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1403648" y="4129916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Modern control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ja-JP" dirty="0" smtClean="0"/>
              <a:t> </a:t>
            </a:r>
            <a:r>
              <a:rPr lang="en-US" altLang="ja-JP" dirty="0" smtClean="0"/>
              <a:t>S</a:t>
            </a:r>
            <a:r>
              <a:rPr kumimoji="1" lang="en-US" altLang="ja-JP" dirty="0" smtClean="0"/>
              <a:t>tate space model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15616" y="1196752"/>
            <a:ext cx="5293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To determine actuator value, we use this ‘</a:t>
            </a:r>
            <a:r>
              <a:rPr lang="en-US" altLang="ja-JP" sz="2400" dirty="0" smtClean="0">
                <a:solidFill>
                  <a:srgbClr val="FF0000"/>
                </a:solidFill>
              </a:rPr>
              <a:t>S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tate space model</a:t>
            </a:r>
            <a:r>
              <a:rPr kumimoji="1" lang="en-US" altLang="ja-JP" sz="2400" dirty="0" smtClean="0"/>
              <a:t>’</a:t>
            </a:r>
            <a:endParaRPr kumimoji="1" lang="ja-JP" alt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789317"/>
            <a:ext cx="2427337" cy="167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直線矢印コネクタ 5"/>
          <p:cNvCxnSpPr/>
          <p:nvPr/>
        </p:nvCxnSpPr>
        <p:spPr>
          <a:xfrm flipH="1">
            <a:off x="3275856" y="2564904"/>
            <a:ext cx="648072" cy="44043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2987824" y="2141245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actuator vector</a:t>
            </a:r>
            <a:endParaRPr kumimoji="1" lang="ja-JP" altLang="en-US" sz="2400" dirty="0"/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2267744" y="2573293"/>
            <a:ext cx="648072" cy="50405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1331640" y="2141245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state vector</a:t>
            </a:r>
            <a:endParaRPr kumimoji="1" lang="ja-JP" altLang="en-US" sz="2400" dirty="0"/>
          </a:p>
        </p:txBody>
      </p:sp>
      <p:cxnSp>
        <p:nvCxnSpPr>
          <p:cNvPr id="12" name="直線矢印コネクタ 11"/>
          <p:cNvCxnSpPr/>
          <p:nvPr/>
        </p:nvCxnSpPr>
        <p:spPr>
          <a:xfrm flipH="1">
            <a:off x="1763688" y="3725421"/>
            <a:ext cx="1008112" cy="28803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2483768" y="3365381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output vector</a:t>
            </a:r>
            <a:endParaRPr kumimoji="1" lang="ja-JP" altLang="en-US" sz="2400" dirty="0"/>
          </a:p>
        </p:txBody>
      </p:sp>
      <p:sp>
        <p:nvSpPr>
          <p:cNvPr id="15" name="角丸四角形 14"/>
          <p:cNvSpPr/>
          <p:nvPr/>
        </p:nvSpPr>
        <p:spPr>
          <a:xfrm>
            <a:off x="1259632" y="2060848"/>
            <a:ext cx="3816424" cy="24482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708920"/>
            <a:ext cx="2070851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右中かっこ 27"/>
          <p:cNvSpPr/>
          <p:nvPr/>
        </p:nvSpPr>
        <p:spPr>
          <a:xfrm rot="5400000">
            <a:off x="4896036" y="944724"/>
            <a:ext cx="432048" cy="770485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619672" y="5301208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0000"/>
                </a:solidFill>
              </a:rPr>
              <a:t>We can get appropriate actuator value u. 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5508104" y="2276872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Control requirement</a:t>
            </a:r>
            <a:endParaRPr kumimoji="1" lang="ja-JP" altLang="en-US" sz="2400" dirty="0"/>
          </a:p>
        </p:txBody>
      </p:sp>
      <p:sp>
        <p:nvSpPr>
          <p:cNvPr id="35" name="角丸四角形 34"/>
          <p:cNvSpPr/>
          <p:nvPr/>
        </p:nvSpPr>
        <p:spPr>
          <a:xfrm>
            <a:off x="5220072" y="2060848"/>
            <a:ext cx="3816424" cy="24482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 l="8780" t="69989" r="5992"/>
          <a:stretch>
            <a:fillRect/>
          </a:stretch>
        </p:blipFill>
        <p:spPr bwMode="auto">
          <a:xfrm>
            <a:off x="1013347" y="3805628"/>
            <a:ext cx="3929809" cy="833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 l="14960" t="35312" r="5992" b="32488"/>
          <a:stretch>
            <a:fillRect/>
          </a:stretch>
        </p:blipFill>
        <p:spPr bwMode="auto">
          <a:xfrm>
            <a:off x="1043608" y="2883379"/>
            <a:ext cx="3719438" cy="91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ja-JP" dirty="0" smtClean="0"/>
              <a:t>0-D Plasma Physics Model</a:t>
            </a:r>
            <a:endParaRPr kumimoji="1"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5969" r="5992" b="64399"/>
          <a:stretch>
            <a:fillRect/>
          </a:stretch>
        </p:blipFill>
        <p:spPr bwMode="auto">
          <a:xfrm>
            <a:off x="1029753" y="1872534"/>
            <a:ext cx="4464496" cy="108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5155"/>
          <a:stretch>
            <a:fillRect/>
          </a:stretch>
        </p:blipFill>
        <p:spPr bwMode="auto">
          <a:xfrm>
            <a:off x="5868144" y="1556792"/>
            <a:ext cx="327585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左中かっこ 5"/>
          <p:cNvSpPr/>
          <p:nvPr/>
        </p:nvSpPr>
        <p:spPr>
          <a:xfrm>
            <a:off x="5724128" y="1556792"/>
            <a:ext cx="216024" cy="108012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左中かっこ 6"/>
          <p:cNvSpPr/>
          <p:nvPr/>
        </p:nvSpPr>
        <p:spPr>
          <a:xfrm>
            <a:off x="5796136" y="2780928"/>
            <a:ext cx="288032" cy="129614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左中かっこ 7"/>
          <p:cNvSpPr/>
          <p:nvPr/>
        </p:nvSpPr>
        <p:spPr>
          <a:xfrm>
            <a:off x="5876528" y="4221088"/>
            <a:ext cx="279648" cy="158417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2915816" y="3933056"/>
            <a:ext cx="216024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2843808" y="3068960"/>
            <a:ext cx="172819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2539188" y="1975624"/>
            <a:ext cx="201622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矢印コネクタ 14"/>
          <p:cNvCxnSpPr/>
          <p:nvPr/>
        </p:nvCxnSpPr>
        <p:spPr>
          <a:xfrm flipH="1">
            <a:off x="4572000" y="2132856"/>
            <a:ext cx="1080120" cy="7200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flipH="1" flipV="1">
            <a:off x="4644008" y="3284984"/>
            <a:ext cx="1160512" cy="144016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H="1" flipV="1">
            <a:off x="4932040" y="4437112"/>
            <a:ext cx="872480" cy="57606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グループ化 28"/>
          <p:cNvGrpSpPr/>
          <p:nvPr/>
        </p:nvGrpSpPr>
        <p:grpSpPr>
          <a:xfrm>
            <a:off x="1115616" y="5445224"/>
            <a:ext cx="4290237" cy="1224136"/>
            <a:chOff x="1187624" y="5589240"/>
            <a:chExt cx="4290237" cy="1224136"/>
          </a:xfrm>
        </p:grpSpPr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t="11111" b="22222"/>
            <a:stretch>
              <a:fillRect/>
            </a:stretch>
          </p:blipFill>
          <p:spPr bwMode="auto">
            <a:xfrm>
              <a:off x="1187624" y="6381328"/>
              <a:ext cx="4290237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37084" r="35103" b="87234"/>
            <a:stretch>
              <a:fillRect/>
            </a:stretch>
          </p:blipFill>
          <p:spPr bwMode="auto">
            <a:xfrm>
              <a:off x="1403648" y="5589240"/>
              <a:ext cx="1080120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31521" t="21277" r="29541" b="68085"/>
            <a:stretch>
              <a:fillRect/>
            </a:stretch>
          </p:blipFill>
          <p:spPr bwMode="auto">
            <a:xfrm>
              <a:off x="2483768" y="5661248"/>
              <a:ext cx="1512168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33375" t="53191" r="31395" b="36171"/>
            <a:stretch>
              <a:fillRect/>
            </a:stretch>
          </p:blipFill>
          <p:spPr bwMode="auto">
            <a:xfrm>
              <a:off x="4067944" y="5661248"/>
              <a:ext cx="1368152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33375" t="70213" r="29541" b="21276"/>
            <a:stretch>
              <a:fillRect/>
            </a:stretch>
          </p:blipFill>
          <p:spPr bwMode="auto">
            <a:xfrm>
              <a:off x="1691680" y="6093296"/>
              <a:ext cx="1440160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11125" t="85106" r="35103" b="4255"/>
            <a:stretch>
              <a:fillRect/>
            </a:stretch>
          </p:blipFill>
          <p:spPr bwMode="auto">
            <a:xfrm>
              <a:off x="3347864" y="6021288"/>
              <a:ext cx="2088232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" name="テキスト ボックス 29"/>
          <p:cNvSpPr txBox="1"/>
          <p:nvPr/>
        </p:nvSpPr>
        <p:spPr>
          <a:xfrm>
            <a:off x="1691680" y="4869160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a=2 (m), R=6.2 (m)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644008" y="5517232"/>
            <a:ext cx="9361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0.7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ja-JP" dirty="0" smtClean="0"/>
              <a:t>State Equation</a:t>
            </a:r>
            <a:endParaRPr kumimoji="1" lang="ja-JP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b="29630"/>
          <a:stretch>
            <a:fillRect/>
          </a:stretch>
        </p:blipFill>
        <p:spPr bwMode="auto">
          <a:xfrm>
            <a:off x="1199626" y="1196752"/>
            <a:ext cx="745282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996952"/>
            <a:ext cx="172819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093660"/>
            <a:ext cx="2228851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直線矢印コネクタ 9"/>
          <p:cNvCxnSpPr/>
          <p:nvPr/>
        </p:nvCxnSpPr>
        <p:spPr>
          <a:xfrm flipH="1">
            <a:off x="2699792" y="3573016"/>
            <a:ext cx="36004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3059832" y="335699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State vector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cxnSp>
        <p:nvCxnSpPr>
          <p:cNvPr id="15" name="直線矢印コネクタ 14"/>
          <p:cNvCxnSpPr/>
          <p:nvPr/>
        </p:nvCxnSpPr>
        <p:spPr>
          <a:xfrm flipH="1">
            <a:off x="3059832" y="4437112"/>
            <a:ext cx="288032" cy="7200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3131840" y="4005064"/>
            <a:ext cx="2195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Actuator vector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067944" y="4581128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</a:rPr>
              <a:t>Output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 vector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 b="7615"/>
          <a:stretch>
            <a:fillRect/>
          </a:stretch>
        </p:blipFill>
        <p:spPr bwMode="auto">
          <a:xfrm>
            <a:off x="1043608" y="5282860"/>
            <a:ext cx="3286125" cy="157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直線矢印コネクタ 16"/>
          <p:cNvCxnSpPr/>
          <p:nvPr/>
        </p:nvCxnSpPr>
        <p:spPr>
          <a:xfrm flipH="1">
            <a:off x="4139952" y="5085184"/>
            <a:ext cx="288032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5796136" y="2708920"/>
            <a:ext cx="0" cy="38884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6" cstate="print"/>
          <a:srcRect r="58974"/>
          <a:stretch>
            <a:fillRect/>
          </a:stretch>
        </p:blipFill>
        <p:spPr bwMode="auto">
          <a:xfrm>
            <a:off x="7020272" y="4005064"/>
            <a:ext cx="57606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" name="グループ化 25"/>
          <p:cNvGrpSpPr/>
          <p:nvPr/>
        </p:nvGrpSpPr>
        <p:grpSpPr>
          <a:xfrm>
            <a:off x="6524510" y="5013176"/>
            <a:ext cx="495762" cy="369332"/>
            <a:chOff x="7452320" y="5157192"/>
            <a:chExt cx="495762" cy="369332"/>
          </a:xfrm>
        </p:grpSpPr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 l="76923" t="16667" b="16666"/>
            <a:stretch>
              <a:fillRect/>
            </a:stretch>
          </p:blipFill>
          <p:spPr bwMode="auto">
            <a:xfrm>
              <a:off x="7624046" y="5229200"/>
              <a:ext cx="324036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テキスト ボックス 23"/>
            <p:cNvSpPr txBox="1"/>
            <p:nvPr/>
          </p:nvSpPr>
          <p:spPr>
            <a:xfrm>
              <a:off x="7524328" y="5157192"/>
              <a:ext cx="14401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kumimoji="1" lang="en-US" altLang="ja-JP" sz="2400" i="1" dirty="0" smtClean="0"/>
                <a:t>x</a:t>
              </a:r>
              <a:endParaRPr kumimoji="1" lang="ja-JP" altLang="en-US" sz="2400" i="1" dirty="0"/>
            </a:p>
          </p:txBody>
        </p:sp>
        <p:pic>
          <p:nvPicPr>
            <p:cNvPr id="23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 l="66667" t="16667" r="2564" b="66666"/>
            <a:stretch>
              <a:fillRect/>
            </a:stretch>
          </p:blipFill>
          <p:spPr bwMode="auto">
            <a:xfrm>
              <a:off x="7452320" y="5212612"/>
              <a:ext cx="432048" cy="72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7" name="グループ化 26"/>
          <p:cNvGrpSpPr/>
          <p:nvPr/>
        </p:nvGrpSpPr>
        <p:grpSpPr>
          <a:xfrm>
            <a:off x="7820654" y="5013176"/>
            <a:ext cx="495762" cy="369332"/>
            <a:chOff x="7452320" y="5171047"/>
            <a:chExt cx="495762" cy="369332"/>
          </a:xfrm>
        </p:grpSpPr>
        <p:pic>
          <p:nvPicPr>
            <p:cNvPr id="28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 l="76923" t="16667" b="16666"/>
            <a:stretch>
              <a:fillRect/>
            </a:stretch>
          </p:blipFill>
          <p:spPr bwMode="auto">
            <a:xfrm>
              <a:off x="7624046" y="5229200"/>
              <a:ext cx="324036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テキスト ボックス 28"/>
            <p:cNvSpPr txBox="1"/>
            <p:nvPr/>
          </p:nvSpPr>
          <p:spPr>
            <a:xfrm>
              <a:off x="7524328" y="5171047"/>
              <a:ext cx="14401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kumimoji="1" lang="en-US" altLang="ja-JP" sz="2400" i="1" dirty="0" smtClean="0"/>
                <a:t>u</a:t>
              </a:r>
              <a:endParaRPr kumimoji="1" lang="ja-JP" altLang="en-US" sz="2400" i="1" dirty="0"/>
            </a:p>
          </p:txBody>
        </p:sp>
        <p:pic>
          <p:nvPicPr>
            <p:cNvPr id="30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 l="66667" t="16667" r="2564" b="66666"/>
            <a:stretch>
              <a:fillRect/>
            </a:stretch>
          </p:blipFill>
          <p:spPr bwMode="auto">
            <a:xfrm>
              <a:off x="7452320" y="5212612"/>
              <a:ext cx="432048" cy="72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" name="テキスト ボックス 30"/>
          <p:cNvSpPr txBox="1"/>
          <p:nvPr/>
        </p:nvSpPr>
        <p:spPr>
          <a:xfrm>
            <a:off x="6125733" y="4509120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 we get</a:t>
            </a:r>
            <a:endParaRPr kumimoji="1" lang="ja-JP" altLang="en-US" sz="24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7100664" y="5013176"/>
            <a:ext cx="639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and</a:t>
            </a:r>
            <a:endParaRPr kumimoji="1" lang="ja-JP" altLang="en-US" sz="24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156176" y="3429000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From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ja-JP" dirty="0" err="1" smtClean="0"/>
              <a:t>Linearized</a:t>
            </a:r>
            <a:r>
              <a:rPr kumimoji="1" lang="en-US" altLang="ja-JP" dirty="0" smtClean="0"/>
              <a:t> State Equation</a:t>
            </a:r>
            <a:endParaRPr kumimoji="1" lang="ja-JP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715" b="53021"/>
          <a:stretch>
            <a:fillRect/>
          </a:stretch>
        </p:blipFill>
        <p:spPr bwMode="auto">
          <a:xfrm>
            <a:off x="1043608" y="1340768"/>
            <a:ext cx="396044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右中かっこ 4"/>
          <p:cNvSpPr/>
          <p:nvPr/>
        </p:nvSpPr>
        <p:spPr>
          <a:xfrm>
            <a:off x="5004048" y="1412776"/>
            <a:ext cx="144016" cy="194421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" name="グループ化 7"/>
          <p:cNvGrpSpPr/>
          <p:nvPr/>
        </p:nvGrpSpPr>
        <p:grpSpPr>
          <a:xfrm>
            <a:off x="5724128" y="1700808"/>
            <a:ext cx="3228983" cy="1541972"/>
            <a:chOff x="5724128" y="1700808"/>
            <a:chExt cx="3228983" cy="1541972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r="5295" b="47619"/>
            <a:stretch>
              <a:fillRect/>
            </a:stretch>
          </p:blipFill>
          <p:spPr bwMode="auto">
            <a:xfrm>
              <a:off x="5724128" y="1700808"/>
              <a:ext cx="3228983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54911" t="71429" r="36641"/>
            <a:stretch>
              <a:fillRect/>
            </a:stretch>
          </p:blipFill>
          <p:spPr bwMode="auto">
            <a:xfrm>
              <a:off x="6516216" y="2810732"/>
              <a:ext cx="288032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右矢印 5"/>
          <p:cNvSpPr/>
          <p:nvPr/>
        </p:nvSpPr>
        <p:spPr>
          <a:xfrm>
            <a:off x="5292080" y="2276872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3717032"/>
            <a:ext cx="140415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直線コネクタ 10"/>
          <p:cNvCxnSpPr/>
          <p:nvPr/>
        </p:nvCxnSpPr>
        <p:spPr>
          <a:xfrm>
            <a:off x="1080120" y="3573016"/>
            <a:ext cx="80283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3717032"/>
            <a:ext cx="411474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4221088"/>
            <a:ext cx="2500743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4509120"/>
            <a:ext cx="435448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3608" y="5661248"/>
            <a:ext cx="641899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角丸四角形 15"/>
          <p:cNvSpPr/>
          <p:nvPr/>
        </p:nvSpPr>
        <p:spPr>
          <a:xfrm>
            <a:off x="1187624" y="5589240"/>
            <a:ext cx="6408712" cy="115212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560840" y="6279703"/>
            <a:ext cx="1403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P control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grpSp>
        <p:nvGrpSpPr>
          <p:cNvPr id="20" name="グループ化 19"/>
          <p:cNvGrpSpPr/>
          <p:nvPr/>
        </p:nvGrpSpPr>
        <p:grpSpPr>
          <a:xfrm>
            <a:off x="1043608" y="2492896"/>
            <a:ext cx="2232248" cy="936104"/>
            <a:chOff x="1907704" y="2492896"/>
            <a:chExt cx="2232248" cy="936104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3941" t="53690" r="21226" b="2686"/>
            <a:stretch>
              <a:fillRect/>
            </a:stretch>
          </p:blipFill>
          <p:spPr bwMode="auto">
            <a:xfrm>
              <a:off x="1907704" y="2492896"/>
              <a:ext cx="2232248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テキスト ボックス 16"/>
            <p:cNvSpPr txBox="1"/>
            <p:nvPr/>
          </p:nvSpPr>
          <p:spPr>
            <a:xfrm>
              <a:off x="2353607" y="3041250"/>
              <a:ext cx="288032" cy="2880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kumimoji="1" lang="en-US" altLang="ja-JP" i="1" dirty="0" smtClean="0"/>
                <a:t>n</a:t>
              </a:r>
              <a:r>
                <a:rPr kumimoji="1" lang="en-US" altLang="ja-JP" sz="1200" i="1" dirty="0" smtClean="0"/>
                <a:t>e</a:t>
              </a:r>
              <a:endParaRPr kumimoji="1" lang="ja-JP" altLang="en-US" sz="1200" i="1" dirty="0"/>
            </a:p>
          </p:txBody>
        </p:sp>
      </p:grpSp>
      <p:grpSp>
        <p:nvGrpSpPr>
          <p:cNvPr id="21" name="グループ化 20"/>
          <p:cNvGrpSpPr/>
          <p:nvPr/>
        </p:nvGrpSpPr>
        <p:grpSpPr>
          <a:xfrm>
            <a:off x="5333645" y="2697798"/>
            <a:ext cx="3228983" cy="614252"/>
            <a:chOff x="5724128" y="2628528"/>
            <a:chExt cx="3228983" cy="614252"/>
          </a:xfrm>
        </p:grpSpPr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t="61350" r="5295"/>
            <a:stretch>
              <a:fillRect/>
            </a:stretch>
          </p:blipFill>
          <p:spPr bwMode="auto">
            <a:xfrm>
              <a:off x="5724128" y="2628528"/>
              <a:ext cx="3228983" cy="584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54911" t="71429" r="36641"/>
            <a:stretch>
              <a:fillRect/>
            </a:stretch>
          </p:blipFill>
          <p:spPr bwMode="auto">
            <a:xfrm>
              <a:off x="6516216" y="2810732"/>
              <a:ext cx="288032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ja-JP" dirty="0" smtClean="0"/>
              <a:t>Adding the I</a:t>
            </a:r>
            <a:r>
              <a:rPr kumimoji="1" lang="en-US" altLang="ja-JP" dirty="0" smtClean="0"/>
              <a:t>ntegrator</a:t>
            </a:r>
            <a:endParaRPr kumimoji="1" lang="ja-JP" altLang="en-US" dirty="0"/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print"/>
          <a:srcRect t="14286"/>
          <a:stretch>
            <a:fillRect/>
          </a:stretch>
        </p:blipFill>
        <p:spPr bwMode="auto">
          <a:xfrm>
            <a:off x="1159914" y="1196752"/>
            <a:ext cx="435448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916832"/>
            <a:ext cx="641899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グループ化 7"/>
          <p:cNvGrpSpPr/>
          <p:nvPr/>
        </p:nvGrpSpPr>
        <p:grpSpPr>
          <a:xfrm>
            <a:off x="4211960" y="2924944"/>
            <a:ext cx="4763186" cy="1080120"/>
            <a:chOff x="2545118" y="2996952"/>
            <a:chExt cx="4763186" cy="1080120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57749"/>
            <a:stretch>
              <a:fillRect/>
            </a:stretch>
          </p:blipFill>
          <p:spPr bwMode="auto">
            <a:xfrm>
              <a:off x="2545118" y="2996952"/>
              <a:ext cx="4691178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正方形/長方形 6"/>
            <p:cNvSpPr/>
            <p:nvPr/>
          </p:nvSpPr>
          <p:spPr>
            <a:xfrm>
              <a:off x="6444208" y="3861048"/>
              <a:ext cx="864096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" name="円/楕円 8"/>
          <p:cNvSpPr/>
          <p:nvPr/>
        </p:nvSpPr>
        <p:spPr>
          <a:xfrm>
            <a:off x="4399848" y="2868672"/>
            <a:ext cx="4608512" cy="115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71600" y="3645024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Add the integral term to avoid the disturbance.</a:t>
            </a:r>
            <a:endParaRPr kumimoji="1" lang="ja-JP" altLang="en-US" sz="2400" dirty="0"/>
          </a:p>
        </p:txBody>
      </p:sp>
      <p:cxnSp>
        <p:nvCxnSpPr>
          <p:cNvPr id="12" name="直線矢印コネクタ 11"/>
          <p:cNvCxnSpPr/>
          <p:nvPr/>
        </p:nvCxnSpPr>
        <p:spPr>
          <a:xfrm flipV="1">
            <a:off x="3995936" y="3789040"/>
            <a:ext cx="792088" cy="36004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1259632" y="4581128"/>
            <a:ext cx="74888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 b="35294"/>
          <a:stretch>
            <a:fillRect/>
          </a:stretch>
        </p:blipFill>
        <p:spPr bwMode="auto">
          <a:xfrm>
            <a:off x="1115616" y="4653136"/>
            <a:ext cx="579919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/>
          <a:srcRect l="38348" t="64706" r="38060" b="5882"/>
          <a:stretch>
            <a:fillRect/>
          </a:stretch>
        </p:blipFill>
        <p:spPr bwMode="auto">
          <a:xfrm>
            <a:off x="7164288" y="4869160"/>
            <a:ext cx="136815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5517232"/>
            <a:ext cx="3789372" cy="76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104" y="5445224"/>
            <a:ext cx="3167388" cy="120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角丸四角形 18"/>
          <p:cNvSpPr/>
          <p:nvPr/>
        </p:nvSpPr>
        <p:spPr>
          <a:xfrm>
            <a:off x="5508104" y="5328592"/>
            <a:ext cx="3312368" cy="141277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716016" y="4119463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PI control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ja-JP" dirty="0" smtClean="0"/>
              <a:t>2 degree of freedom control 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3262000" y="3826868"/>
            <a:ext cx="1165983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Feedback</a:t>
            </a:r>
            <a:r>
              <a:rPr lang="ja-JP" altLang="en-US" dirty="0" smtClean="0">
                <a:solidFill>
                  <a:schemeClr val="tx1"/>
                </a:solidFill>
              </a:rPr>
              <a:t>　</a:t>
            </a:r>
            <a:r>
              <a:rPr lang="en-US" altLang="ja-JP" dirty="0" smtClean="0">
                <a:solidFill>
                  <a:schemeClr val="tx1"/>
                </a:solidFill>
              </a:rPr>
              <a:t>Control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4" name="直線矢印コネクタ 3"/>
          <p:cNvCxnSpPr/>
          <p:nvPr/>
        </p:nvCxnSpPr>
        <p:spPr>
          <a:xfrm>
            <a:off x="5004048" y="4047455"/>
            <a:ext cx="100811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正方形/長方形 4"/>
          <p:cNvSpPr/>
          <p:nvPr/>
        </p:nvSpPr>
        <p:spPr>
          <a:xfrm>
            <a:off x="6012160" y="3840723"/>
            <a:ext cx="922248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Plasma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4862765" y="3975447"/>
            <a:ext cx="144016" cy="1440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4427984" y="4047455"/>
            <a:ext cx="43204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>
            <a:stCxn id="5" idx="3"/>
          </p:cNvCxnSpPr>
          <p:nvPr/>
        </p:nvCxnSpPr>
        <p:spPr>
          <a:xfrm flipV="1">
            <a:off x="6934408" y="4070603"/>
            <a:ext cx="1598032" cy="221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7812360" y="4077072"/>
            <a:ext cx="0" cy="6904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 flipH="1">
            <a:off x="2489238" y="4767535"/>
            <a:ext cx="532312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flipV="1">
            <a:off x="2483768" y="4133318"/>
            <a:ext cx="13855" cy="63421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円/楕円 19"/>
          <p:cNvSpPr/>
          <p:nvPr/>
        </p:nvSpPr>
        <p:spPr>
          <a:xfrm>
            <a:off x="2425615" y="4005890"/>
            <a:ext cx="144016" cy="1440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" name="直線矢印コネクタ 20"/>
          <p:cNvCxnSpPr>
            <a:stCxn id="20" idx="6"/>
            <a:endCxn id="3" idx="1"/>
          </p:cNvCxnSpPr>
          <p:nvPr/>
        </p:nvCxnSpPr>
        <p:spPr>
          <a:xfrm>
            <a:off x="2569631" y="4077898"/>
            <a:ext cx="692369" cy="99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2295454" y="3798501"/>
            <a:ext cx="21602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1600" dirty="0" smtClean="0"/>
              <a:t>＋</a:t>
            </a:r>
            <a:endParaRPr kumimoji="1" lang="ja-JP" altLang="en-US" sz="1600" dirty="0"/>
          </a:p>
        </p:txBody>
      </p:sp>
      <p:cxnSp>
        <p:nvCxnSpPr>
          <p:cNvPr id="23" name="直線矢印コネクタ 22"/>
          <p:cNvCxnSpPr/>
          <p:nvPr/>
        </p:nvCxnSpPr>
        <p:spPr>
          <a:xfrm flipV="1">
            <a:off x="1475656" y="4078896"/>
            <a:ext cx="944493" cy="4056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2195736" y="4119463"/>
            <a:ext cx="21602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ja-JP" altLang="en-US" sz="1600" dirty="0" smtClean="0"/>
              <a:t>－</a:t>
            </a:r>
            <a:endParaRPr kumimoji="1" lang="ja-JP" altLang="en-US" sz="16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8100392" y="3759423"/>
            <a:ext cx="14401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ja-JP" dirty="0" err="1" smtClean="0"/>
              <a:t>y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436096" y="3687415"/>
            <a:ext cx="21602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dirty="0" smtClean="0"/>
              <a:t>u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771800" y="3759423"/>
            <a:ext cx="21602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dirty="0" smtClean="0"/>
              <a:t>e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619672" y="3759423"/>
            <a:ext cx="21602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dirty="0" smtClean="0"/>
              <a:t>r</a:t>
            </a:r>
            <a:endParaRPr kumimoji="1" lang="ja-JP" altLang="en-US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4483404" y="3684682"/>
            <a:ext cx="360040" cy="2880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ja-JP" dirty="0" err="1" smtClean="0"/>
              <a:t>Δ</a:t>
            </a:r>
            <a:r>
              <a:rPr kumimoji="1" lang="en-US" altLang="ja-JP" dirty="0" err="1" smtClean="0"/>
              <a:t>u</a:t>
            </a:r>
            <a:endParaRPr kumimoji="1" lang="ja-JP" altLang="en-US" dirty="0"/>
          </a:p>
        </p:txBody>
      </p:sp>
      <p:cxnSp>
        <p:nvCxnSpPr>
          <p:cNvPr id="40" name="直線矢印コネクタ 39"/>
          <p:cNvCxnSpPr/>
          <p:nvPr/>
        </p:nvCxnSpPr>
        <p:spPr>
          <a:xfrm>
            <a:off x="2051720" y="3183359"/>
            <a:ext cx="64807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>
            <a:off x="2051720" y="3183359"/>
            <a:ext cx="0" cy="8918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正方形/長方形 44"/>
          <p:cNvSpPr/>
          <p:nvPr/>
        </p:nvSpPr>
        <p:spPr>
          <a:xfrm>
            <a:off x="2699792" y="2892594"/>
            <a:ext cx="1512168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Feed forward</a:t>
            </a:r>
            <a:r>
              <a:rPr lang="ja-JP" altLang="en-US" dirty="0" smtClean="0">
                <a:solidFill>
                  <a:schemeClr val="tx1"/>
                </a:solidFill>
              </a:rPr>
              <a:t>　</a:t>
            </a:r>
            <a:r>
              <a:rPr lang="en-US" altLang="ja-JP" dirty="0" smtClean="0">
                <a:solidFill>
                  <a:schemeClr val="tx1"/>
                </a:solidFill>
              </a:rPr>
              <a:t>Control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47" name="直線コネクタ 46"/>
          <p:cNvCxnSpPr/>
          <p:nvPr/>
        </p:nvCxnSpPr>
        <p:spPr>
          <a:xfrm flipH="1" flipV="1">
            <a:off x="4228549" y="3152917"/>
            <a:ext cx="703491" cy="3044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/>
          <p:cNvCxnSpPr/>
          <p:nvPr/>
        </p:nvCxnSpPr>
        <p:spPr>
          <a:xfrm>
            <a:off x="4932040" y="3183359"/>
            <a:ext cx="2733" cy="79227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テキスト ボックス 53"/>
          <p:cNvSpPr txBox="1"/>
          <p:nvPr/>
        </p:nvSpPr>
        <p:spPr>
          <a:xfrm>
            <a:off x="4499992" y="2834352"/>
            <a:ext cx="43204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dirty="0" err="1" smtClean="0"/>
              <a:t>u</a:t>
            </a:r>
            <a:r>
              <a:rPr kumimoji="1" lang="en-US" altLang="ja-JP" sz="1400" dirty="0" err="1" smtClean="0"/>
              <a:t>eq</a:t>
            </a:r>
            <a:endParaRPr kumimoji="1" lang="ja-JP" altLang="en-US" sz="1400" dirty="0"/>
          </a:p>
        </p:txBody>
      </p:sp>
      <p:sp>
        <p:nvSpPr>
          <p:cNvPr id="57" name="円/楕円 56"/>
          <p:cNvSpPr/>
          <p:nvPr/>
        </p:nvSpPr>
        <p:spPr>
          <a:xfrm>
            <a:off x="2539188" y="2762433"/>
            <a:ext cx="1800200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9" name="直線矢印コネクタ 58"/>
          <p:cNvCxnSpPr/>
          <p:nvPr/>
        </p:nvCxnSpPr>
        <p:spPr>
          <a:xfrm flipH="1">
            <a:off x="3707904" y="2391271"/>
            <a:ext cx="720080" cy="36004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テキスト ボックス 60"/>
          <p:cNvSpPr txBox="1"/>
          <p:nvPr/>
        </p:nvSpPr>
        <p:spPr>
          <a:xfrm>
            <a:off x="4355976" y="1890138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Find the equilibrium point from the reference and physical model</a:t>
            </a:r>
            <a:endParaRPr kumimoji="1" lang="ja-JP" altLang="en-US" sz="2400" dirty="0"/>
          </a:p>
        </p:txBody>
      </p:sp>
      <p:sp>
        <p:nvSpPr>
          <p:cNvPr id="62" name="円/楕円 61"/>
          <p:cNvSpPr/>
          <p:nvPr/>
        </p:nvSpPr>
        <p:spPr>
          <a:xfrm>
            <a:off x="3151346" y="3717858"/>
            <a:ext cx="1376356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3" name="直線矢印コネクタ 62"/>
          <p:cNvCxnSpPr/>
          <p:nvPr/>
        </p:nvCxnSpPr>
        <p:spPr>
          <a:xfrm flipV="1">
            <a:off x="3491880" y="4479503"/>
            <a:ext cx="360040" cy="64807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テキスト ボックス 66"/>
          <p:cNvSpPr txBox="1"/>
          <p:nvPr/>
        </p:nvSpPr>
        <p:spPr>
          <a:xfrm>
            <a:off x="1619672" y="5055567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Find the feed back gain from physical model</a:t>
            </a:r>
            <a:endParaRPr kumimoji="1" lang="ja-JP" alt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ja-JP" dirty="0" smtClean="0"/>
              <a:t>Introduction</a:t>
            </a:r>
            <a:endParaRPr kumimoji="1" lang="ja-JP" alt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763688" y="3645024"/>
            <a:ext cx="1008112" cy="3693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 smtClean="0"/>
              <a:t>ITER [1]</a:t>
            </a:r>
            <a:endParaRPr lang="ja-JP" altLang="en-US" dirty="0"/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3326776" y="2362200"/>
            <a:ext cx="559424" cy="430741"/>
          </a:xfrm>
          <a:prstGeom prst="rightArrow">
            <a:avLst>
              <a:gd name="adj1" fmla="val 50000"/>
              <a:gd name="adj2" fmla="val 25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788024" y="3645024"/>
            <a:ext cx="1627414" cy="3693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 smtClean="0"/>
              <a:t>DEMO [2]</a:t>
            </a:r>
            <a:endParaRPr lang="ja-JP" altLang="en-US" dirty="0"/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6156176" y="2348880"/>
            <a:ext cx="610280" cy="403820"/>
          </a:xfrm>
          <a:prstGeom prst="rightArrow">
            <a:avLst>
              <a:gd name="adj1" fmla="val 50000"/>
              <a:gd name="adj2" fmla="val 25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7308304" y="3501008"/>
            <a:ext cx="16561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 smtClean="0"/>
              <a:t>Commercial [2]</a:t>
            </a:r>
            <a:endParaRPr lang="ja-JP" altLang="en-US" dirty="0"/>
          </a:p>
        </p:txBody>
      </p:sp>
      <p:pic>
        <p:nvPicPr>
          <p:cNvPr id="10" name="Picture 13" descr="C:\Documents and Settings\miyoshi\デスクトップ\DemoCRE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556792"/>
            <a:ext cx="2108447" cy="193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C:\Documents and Settings\miyoshi\デスクトップ\cre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1556792"/>
            <a:ext cx="2187351" cy="1866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図 11" descr="IT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5615" y="1556792"/>
            <a:ext cx="2157023" cy="2016224"/>
          </a:xfrm>
          <a:prstGeom prst="rect">
            <a:avLst/>
          </a:prstGeom>
        </p:spPr>
      </p:pic>
      <p:sp>
        <p:nvSpPr>
          <p:cNvPr id="14" name="右中かっこ 13"/>
          <p:cNvSpPr/>
          <p:nvPr/>
        </p:nvSpPr>
        <p:spPr>
          <a:xfrm rot="5400000">
            <a:off x="1938798" y="3181881"/>
            <a:ext cx="441867" cy="1944216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115616" y="4365104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Under construction</a:t>
            </a:r>
            <a:endParaRPr kumimoji="1" lang="ja-JP" altLang="en-US" sz="2400" dirty="0"/>
          </a:p>
        </p:txBody>
      </p:sp>
      <p:sp>
        <p:nvSpPr>
          <p:cNvPr id="16" name="右中かっこ 15"/>
          <p:cNvSpPr/>
          <p:nvPr/>
        </p:nvSpPr>
        <p:spPr>
          <a:xfrm rot="5400000">
            <a:off x="6236831" y="1620153"/>
            <a:ext cx="522258" cy="5148064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779912" y="4437112"/>
            <a:ext cx="5364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Construction of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control system</a:t>
            </a:r>
            <a:r>
              <a:rPr kumimoji="1" lang="en-US" altLang="ja-JP" sz="2400" dirty="0" smtClean="0"/>
              <a:t> is needed.</a:t>
            </a:r>
            <a:endParaRPr kumimoji="1" lang="ja-JP" altLang="en-US" sz="2400" dirty="0"/>
          </a:p>
        </p:txBody>
      </p:sp>
      <p:cxnSp>
        <p:nvCxnSpPr>
          <p:cNvPr id="19" name="直線矢印コネクタ 18"/>
          <p:cNvCxnSpPr/>
          <p:nvPr/>
        </p:nvCxnSpPr>
        <p:spPr>
          <a:xfrm>
            <a:off x="4644008" y="5301208"/>
            <a:ext cx="0" cy="432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1043608" y="5661248"/>
            <a:ext cx="8028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Construction of control system for 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high performance </a:t>
            </a:r>
            <a:r>
              <a:rPr kumimoji="1" lang="en-US" altLang="ja-JP" sz="2800" dirty="0" smtClean="0"/>
              <a:t>plasma with 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limited</a:t>
            </a:r>
            <a:r>
              <a:rPr kumimoji="1" lang="en-US" altLang="ja-JP" sz="2800" dirty="0" smtClean="0"/>
              <a:t> actuators or diagnostics is needed.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ja-JP" dirty="0" err="1" smtClean="0"/>
              <a:t>Simulink</a:t>
            </a:r>
            <a:endParaRPr kumimoji="1" lang="ja-JP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340768"/>
            <a:ext cx="7992888" cy="3465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テキスト ボックス 3"/>
          <p:cNvSpPr txBox="1"/>
          <p:nvPr/>
        </p:nvSpPr>
        <p:spPr>
          <a:xfrm>
            <a:off x="1691680" y="5085184"/>
            <a:ext cx="6408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We use the software ‘MATLAB/</a:t>
            </a:r>
            <a:r>
              <a:rPr lang="en-US" altLang="ja-JP" sz="2800" dirty="0" err="1" smtClean="0"/>
              <a:t>Simulink</a:t>
            </a:r>
            <a:r>
              <a:rPr lang="en-US" altLang="ja-JP" sz="2800" dirty="0" smtClean="0"/>
              <a:t>’ to do simulation.</a:t>
            </a:r>
            <a:endParaRPr kumimoji="1" lang="ja-JP" altLang="en-US" sz="2800" dirty="0"/>
          </a:p>
        </p:txBody>
      </p:sp>
      <p:sp>
        <p:nvSpPr>
          <p:cNvPr id="5" name="テキスト ボックス 4">
            <a:hlinkClick r:id="rId3" action="ppaction://hlinkfile"/>
          </p:cNvPr>
          <p:cNvSpPr txBox="1"/>
          <p:nvPr/>
        </p:nvSpPr>
        <p:spPr>
          <a:xfrm>
            <a:off x="6588224" y="62373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MATLAB/</a:t>
            </a:r>
            <a:r>
              <a:rPr kumimoji="1" lang="en-US" altLang="ja-JP" dirty="0" err="1" smtClean="0"/>
              <a:t>Simulink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角丸四角形 11"/>
          <p:cNvSpPr/>
          <p:nvPr/>
        </p:nvSpPr>
        <p:spPr>
          <a:xfrm>
            <a:off x="1475656" y="4941168"/>
            <a:ext cx="7200800" cy="1440160"/>
          </a:xfrm>
          <a:prstGeom prst="roundRect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1475656" y="3212976"/>
            <a:ext cx="7200800" cy="1440160"/>
          </a:xfrm>
          <a:prstGeom prst="roundRect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1403648" y="1484784"/>
            <a:ext cx="7200800" cy="1440160"/>
          </a:xfrm>
          <a:prstGeom prst="roundRect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63688" y="1412776"/>
            <a:ext cx="7128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/>
              <a:t>For control logic construction, categorizing of control parameters, actuators and diagnostics is necessarily. </a:t>
            </a:r>
            <a:endParaRPr kumimoji="1" lang="ja-JP" altLang="en-US" sz="32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331640" y="1465620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・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763688" y="3140968"/>
            <a:ext cx="7128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/>
              <a:t>In this research, we determine the PI gain from 0-D plasma physics model, and we demonstrate the 0-D control simulation. </a:t>
            </a:r>
            <a:endParaRPr kumimoji="1" lang="ja-JP" altLang="en-US" sz="32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331640" y="3193812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・</a:t>
            </a:r>
            <a:endParaRPr kumimoji="1" lang="ja-JP" altLang="en-US" sz="28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691680" y="4869160"/>
            <a:ext cx="7128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/>
              <a:t>The simulation using a transport code or plasma control experiment are future work. </a:t>
            </a:r>
            <a:endParaRPr kumimoji="1" lang="ja-JP" altLang="en-US" sz="32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259632" y="492200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・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ja-JP" dirty="0" smtClean="0"/>
              <a:t>Reference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547664" y="1628800"/>
            <a:ext cx="720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[1] http://www.naka.jaea.go.jp/ITER/iter/index.html</a:t>
            </a:r>
          </a:p>
          <a:p>
            <a:r>
              <a:rPr kumimoji="1" lang="en-US" altLang="ja-JP" dirty="0" smtClean="0"/>
              <a:t>[</a:t>
            </a:r>
            <a:r>
              <a:rPr lang="en-US" altLang="ja-JP" dirty="0" smtClean="0"/>
              <a:t>2] </a:t>
            </a:r>
            <a:r>
              <a:rPr lang="en-US" altLang="ja-JP" dirty="0" smtClean="0">
                <a:hlinkClick r:id="rId2"/>
              </a:rPr>
              <a:t>http://www.asahi-net.or.jp/~rt6k-okn/subject.htm</a:t>
            </a:r>
            <a:endParaRPr lang="en-US" altLang="ja-JP" dirty="0" smtClean="0"/>
          </a:p>
          <a:p>
            <a:r>
              <a:rPr kumimoji="1" lang="en-US" altLang="ja-JP" dirty="0" smtClean="0"/>
              <a:t>[3] </a:t>
            </a:r>
            <a:r>
              <a:rPr lang="en-US" altLang="ja-JP" dirty="0" smtClean="0"/>
              <a:t>3]</a:t>
            </a:r>
            <a:r>
              <a:rPr lang="en-US" altLang="ja-JP" dirty="0" err="1" smtClean="0"/>
              <a:t>T.Suzuki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J.Plasma</a:t>
            </a:r>
            <a:r>
              <a:rPr lang="en-US" altLang="ja-JP" dirty="0" smtClean="0"/>
              <a:t> Fusion Res. Vol</a:t>
            </a:r>
            <a:r>
              <a:rPr lang="en-US" altLang="ja-JP" b="1" dirty="0" smtClean="0"/>
              <a:t>86</a:t>
            </a:r>
            <a:r>
              <a:rPr lang="en-US" altLang="ja-JP" dirty="0" smtClean="0"/>
              <a:t>, No9 530-535 (2010) (in Japanese)</a:t>
            </a:r>
            <a:endParaRPr kumimoji="1" lang="en-US" altLang="ja-JP" dirty="0" smtClean="0"/>
          </a:p>
          <a:p>
            <a:r>
              <a:rPr kumimoji="1" lang="en-US" altLang="ja-JP" dirty="0" smtClean="0"/>
              <a:t>[</a:t>
            </a:r>
            <a:r>
              <a:rPr lang="en-US" altLang="ja-JP" dirty="0" smtClean="0"/>
              <a:t>4</a:t>
            </a:r>
            <a:r>
              <a:rPr kumimoji="1" lang="en-US" altLang="ja-JP" dirty="0" smtClean="0"/>
              <a:t>] Y. Miyoshi et.al PFR Vol.</a:t>
            </a:r>
            <a:r>
              <a:rPr kumimoji="1" lang="en-US" altLang="ja-JP" b="1" dirty="0" smtClean="0"/>
              <a:t>7</a:t>
            </a:r>
            <a:r>
              <a:rPr kumimoji="1" lang="en-US" altLang="ja-JP" dirty="0" smtClean="0"/>
              <a:t>  2405135 (2012)</a:t>
            </a:r>
          </a:p>
          <a:p>
            <a:r>
              <a:rPr lang="en-US" altLang="ja-JP" dirty="0" smtClean="0"/>
              <a:t>[5] Control system design  (G. C. Goodwin et.al)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87624" y="2780928"/>
            <a:ext cx="7498080" cy="1143000"/>
          </a:xfrm>
        </p:spPr>
        <p:txBody>
          <a:bodyPr/>
          <a:lstStyle/>
          <a:p>
            <a:pPr algn="ctr"/>
            <a:r>
              <a:rPr kumimoji="1" lang="en-US" altLang="ja-JP" dirty="0" smtClean="0"/>
              <a:t>Appendix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ja-JP" dirty="0" smtClean="0"/>
              <a:t>T</a:t>
            </a:r>
            <a:r>
              <a:rPr kumimoji="1" lang="en-US" altLang="ja-JP" dirty="0" smtClean="0"/>
              <a:t>he Effect of Disturbance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3262001" y="2848373"/>
            <a:ext cx="1008112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Control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4283968" y="3094840"/>
            <a:ext cx="100811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正方形/長方形 7"/>
          <p:cNvSpPr/>
          <p:nvPr/>
        </p:nvSpPr>
        <p:spPr>
          <a:xfrm>
            <a:off x="5319789" y="2862228"/>
            <a:ext cx="1614619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Nominal Model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10" name="直線コネクタ 9"/>
          <p:cNvCxnSpPr/>
          <p:nvPr/>
        </p:nvCxnSpPr>
        <p:spPr>
          <a:xfrm>
            <a:off x="4846177" y="2358172"/>
            <a:ext cx="0" cy="7200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/>
          <p:cNvSpPr/>
          <p:nvPr/>
        </p:nvSpPr>
        <p:spPr>
          <a:xfrm>
            <a:off x="5638265" y="2142148"/>
            <a:ext cx="1008112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Model err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4860032" y="2374760"/>
            <a:ext cx="778233" cy="556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>
            <a:endCxn id="11" idx="3"/>
          </p:cNvCxnSpPr>
          <p:nvPr/>
        </p:nvCxnSpPr>
        <p:spPr>
          <a:xfrm flipH="1" flipV="1">
            <a:off x="6646377" y="2394176"/>
            <a:ext cx="792088" cy="360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円/楕円 16"/>
          <p:cNvSpPr/>
          <p:nvPr/>
        </p:nvSpPr>
        <p:spPr>
          <a:xfrm>
            <a:off x="7366457" y="3006244"/>
            <a:ext cx="144016" cy="1440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" name="直線矢印コネクタ 20"/>
          <p:cNvCxnSpPr/>
          <p:nvPr/>
        </p:nvCxnSpPr>
        <p:spPr>
          <a:xfrm>
            <a:off x="7438465" y="2430180"/>
            <a:ext cx="0" cy="5760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>
            <a:off x="6934409" y="3105962"/>
            <a:ext cx="43204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角丸四角形 24"/>
          <p:cNvSpPr/>
          <p:nvPr/>
        </p:nvSpPr>
        <p:spPr>
          <a:xfrm>
            <a:off x="4702161" y="1926124"/>
            <a:ext cx="2952328" cy="1728192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直線矢印コネクタ 26"/>
          <p:cNvCxnSpPr/>
          <p:nvPr/>
        </p:nvCxnSpPr>
        <p:spPr>
          <a:xfrm>
            <a:off x="5350233" y="1638092"/>
            <a:ext cx="0" cy="28803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4846177" y="134076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True system</a:t>
            </a:r>
            <a:endParaRPr kumimoji="1" lang="ja-JP" altLang="en-US" dirty="0"/>
          </a:p>
        </p:txBody>
      </p:sp>
      <p:cxnSp>
        <p:nvCxnSpPr>
          <p:cNvPr id="29" name="直線矢印コネクタ 28"/>
          <p:cNvCxnSpPr/>
          <p:nvPr/>
        </p:nvCxnSpPr>
        <p:spPr>
          <a:xfrm>
            <a:off x="7524328" y="3092107"/>
            <a:ext cx="100811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7812360" y="3068960"/>
            <a:ext cx="0" cy="7200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 flipH="1">
            <a:off x="2489238" y="3789040"/>
            <a:ext cx="532312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 flipH="1" flipV="1">
            <a:off x="2497623" y="3154823"/>
            <a:ext cx="13856" cy="6082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円/楕円 36"/>
          <p:cNvSpPr/>
          <p:nvPr/>
        </p:nvSpPr>
        <p:spPr>
          <a:xfrm>
            <a:off x="2425615" y="3027395"/>
            <a:ext cx="144016" cy="1440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8" name="直線矢印コネクタ 37"/>
          <p:cNvCxnSpPr>
            <a:stCxn id="37" idx="6"/>
            <a:endCxn id="3" idx="1"/>
          </p:cNvCxnSpPr>
          <p:nvPr/>
        </p:nvCxnSpPr>
        <p:spPr>
          <a:xfrm>
            <a:off x="2569631" y="3099403"/>
            <a:ext cx="692370" cy="99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/>
          <p:cNvSpPr txBox="1"/>
          <p:nvPr/>
        </p:nvSpPr>
        <p:spPr>
          <a:xfrm>
            <a:off x="2295454" y="2820006"/>
            <a:ext cx="21602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1600" dirty="0" smtClean="0"/>
              <a:t>＋</a:t>
            </a:r>
            <a:endParaRPr kumimoji="1" lang="ja-JP" altLang="en-US" sz="1600" dirty="0"/>
          </a:p>
        </p:txBody>
      </p:sp>
      <p:cxnSp>
        <p:nvCxnSpPr>
          <p:cNvPr id="42" name="直線矢印コネクタ 41"/>
          <p:cNvCxnSpPr/>
          <p:nvPr/>
        </p:nvCxnSpPr>
        <p:spPr>
          <a:xfrm>
            <a:off x="1727779" y="3099403"/>
            <a:ext cx="692370" cy="99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/>
          <p:cNvSpPr txBox="1"/>
          <p:nvPr/>
        </p:nvSpPr>
        <p:spPr>
          <a:xfrm>
            <a:off x="2195736" y="3140968"/>
            <a:ext cx="21602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ja-JP" altLang="en-US" sz="1600" dirty="0" smtClean="0"/>
              <a:t>－</a:t>
            </a:r>
            <a:endParaRPr kumimoji="1" lang="ja-JP" altLang="en-US" sz="1600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8100392" y="2780928"/>
            <a:ext cx="14401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ja-JP" dirty="0" err="1" smtClean="0"/>
              <a:t>y</a:t>
            </a:r>
            <a:endParaRPr kumimoji="1" lang="ja-JP" altLang="en-US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4427984" y="2780928"/>
            <a:ext cx="21602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dirty="0" smtClean="0"/>
              <a:t>u</a:t>
            </a:r>
            <a:endParaRPr kumimoji="1" lang="ja-JP" altLang="en-US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2699792" y="2780928"/>
            <a:ext cx="21602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dirty="0" smtClean="0"/>
              <a:t>e</a:t>
            </a:r>
            <a:endParaRPr kumimoji="1" lang="ja-JP" altLang="en-US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1835696" y="2780928"/>
            <a:ext cx="21602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dirty="0" smtClean="0"/>
              <a:t>r</a:t>
            </a:r>
            <a:endParaRPr kumimoji="1" lang="ja-JP" altLang="en-US" dirty="0"/>
          </a:p>
        </p:txBody>
      </p:sp>
      <p:sp>
        <p:nvSpPr>
          <p:cNvPr id="48" name="円/楕円 47"/>
          <p:cNvSpPr/>
          <p:nvPr/>
        </p:nvSpPr>
        <p:spPr>
          <a:xfrm>
            <a:off x="7236296" y="2348880"/>
            <a:ext cx="36004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2" name="直線矢印コネクタ 51"/>
          <p:cNvCxnSpPr>
            <a:endCxn id="48" idx="3"/>
          </p:cNvCxnSpPr>
          <p:nvPr/>
        </p:nvCxnSpPr>
        <p:spPr>
          <a:xfrm flipV="1">
            <a:off x="6156176" y="2902044"/>
            <a:ext cx="1132847" cy="124703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テキスト ボックス 53"/>
          <p:cNvSpPr txBox="1"/>
          <p:nvPr/>
        </p:nvSpPr>
        <p:spPr>
          <a:xfrm>
            <a:off x="5940152" y="400506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d</a:t>
            </a:r>
            <a:endParaRPr kumimoji="1" lang="ja-JP" altLang="en-US" dirty="0"/>
          </a:p>
        </p:txBody>
      </p:sp>
      <p:cxnSp>
        <p:nvCxnSpPr>
          <p:cNvPr id="56" name="直線コネクタ 55"/>
          <p:cNvCxnSpPr/>
          <p:nvPr/>
        </p:nvCxnSpPr>
        <p:spPr>
          <a:xfrm>
            <a:off x="1043608" y="4365104"/>
            <a:ext cx="80283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2721" y="4437112"/>
            <a:ext cx="2746591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5517232"/>
            <a:ext cx="1212364" cy="725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4725144"/>
            <a:ext cx="463066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円/楕円 59"/>
          <p:cNvSpPr/>
          <p:nvPr/>
        </p:nvSpPr>
        <p:spPr>
          <a:xfrm>
            <a:off x="8302561" y="5040886"/>
            <a:ext cx="43204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2" name="直線矢印コネクタ 61"/>
          <p:cNvCxnSpPr>
            <a:endCxn id="60" idx="3"/>
          </p:cNvCxnSpPr>
          <p:nvPr/>
        </p:nvCxnSpPr>
        <p:spPr>
          <a:xfrm flipV="1">
            <a:off x="7236296" y="5348199"/>
            <a:ext cx="1129537" cy="52907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テキスト ボックス 62"/>
          <p:cNvSpPr txBox="1"/>
          <p:nvPr/>
        </p:nvSpPr>
        <p:spPr>
          <a:xfrm>
            <a:off x="3995936" y="5877272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If controller has integrator (1/s), the effect of step disturbance will vanish.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ja-JP" dirty="0" err="1" smtClean="0"/>
              <a:t>Linearize</a:t>
            </a:r>
            <a:endParaRPr kumimoji="1" lang="ja-JP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340768"/>
            <a:ext cx="7183713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グループ化 5"/>
          <p:cNvGrpSpPr/>
          <p:nvPr/>
        </p:nvGrpSpPr>
        <p:grpSpPr>
          <a:xfrm>
            <a:off x="1475656" y="4005064"/>
            <a:ext cx="3131511" cy="1440160"/>
            <a:chOff x="1763688" y="4005064"/>
            <a:chExt cx="2818360" cy="1296144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63688" y="4005064"/>
              <a:ext cx="1512168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b="45833"/>
            <a:stretch>
              <a:fillRect/>
            </a:stretch>
          </p:blipFill>
          <p:spPr bwMode="auto">
            <a:xfrm>
              <a:off x="1979712" y="4365104"/>
              <a:ext cx="2602336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テキスト ボックス 6"/>
          <p:cNvSpPr txBox="1"/>
          <p:nvPr/>
        </p:nvSpPr>
        <p:spPr>
          <a:xfrm>
            <a:off x="1619672" y="5517232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In this simulation, we assume that equation point </a:t>
            </a:r>
            <a:r>
              <a:rPr lang="en-US" altLang="ja-JP" sz="2400" dirty="0" smtClean="0"/>
              <a:t>= reference point.</a:t>
            </a:r>
            <a:endParaRPr kumimoji="1" lang="ja-JP" altLang="en-US" sz="2400" dirty="0"/>
          </a:p>
        </p:txBody>
      </p:sp>
      <p:sp>
        <p:nvSpPr>
          <p:cNvPr id="8" name="正方形/長方形 7"/>
          <p:cNvSpPr/>
          <p:nvPr/>
        </p:nvSpPr>
        <p:spPr>
          <a:xfrm>
            <a:off x="7668344" y="2996952"/>
            <a:ext cx="1187624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ja-JP" dirty="0" smtClean="0"/>
              <a:t>Control Logic Construction</a:t>
            </a:r>
            <a:endParaRPr kumimoji="1" lang="ja-JP" altLang="en-US" dirty="0"/>
          </a:p>
        </p:txBody>
      </p:sp>
      <p:sp>
        <p:nvSpPr>
          <p:cNvPr id="3" name="円/楕円 2"/>
          <p:cNvSpPr/>
          <p:nvPr/>
        </p:nvSpPr>
        <p:spPr>
          <a:xfrm>
            <a:off x="2483768" y="5805264"/>
            <a:ext cx="5256584" cy="792088"/>
          </a:xfrm>
          <a:prstGeom prst="ellipse">
            <a:avLst/>
          </a:prstGeom>
          <a:solidFill>
            <a:schemeClr val="accent6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" name="グループ化 3"/>
          <p:cNvGrpSpPr/>
          <p:nvPr/>
        </p:nvGrpSpPr>
        <p:grpSpPr>
          <a:xfrm>
            <a:off x="1965158" y="1592351"/>
            <a:ext cx="6044153" cy="3420825"/>
            <a:chOff x="1043608" y="1174040"/>
            <a:chExt cx="7037712" cy="3983152"/>
          </a:xfrm>
        </p:grpSpPr>
        <p:grpSp>
          <p:nvGrpSpPr>
            <p:cNvPr id="5" name="グループ化 12"/>
            <p:cNvGrpSpPr/>
            <p:nvPr/>
          </p:nvGrpSpPr>
          <p:grpSpPr>
            <a:xfrm>
              <a:off x="3023692" y="1174040"/>
              <a:ext cx="3024336" cy="1770633"/>
              <a:chOff x="2995556" y="1244380"/>
              <a:chExt cx="3024336" cy="1770633"/>
            </a:xfrm>
          </p:grpSpPr>
          <p:sp>
            <p:nvSpPr>
              <p:cNvPr id="17" name="円/楕円 3"/>
              <p:cNvSpPr/>
              <p:nvPr/>
            </p:nvSpPr>
            <p:spPr>
              <a:xfrm>
                <a:off x="2995556" y="1286821"/>
                <a:ext cx="3024336" cy="1728192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8" name="テキスト ボックス 4"/>
              <p:cNvSpPr txBox="1"/>
              <p:nvPr/>
            </p:nvSpPr>
            <p:spPr>
              <a:xfrm>
                <a:off x="3380076" y="1660740"/>
                <a:ext cx="2232248" cy="9675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2400" b="1" dirty="0" smtClean="0"/>
                  <a:t> Control parameters</a:t>
                </a:r>
                <a:endParaRPr kumimoji="1" lang="ja-JP" altLang="en-US" sz="2400" b="1" dirty="0"/>
              </a:p>
            </p:txBody>
          </p:sp>
          <p:sp>
            <p:nvSpPr>
              <p:cNvPr id="19" name="テキスト ボックス 7"/>
              <p:cNvSpPr txBox="1"/>
              <p:nvPr/>
            </p:nvSpPr>
            <p:spPr>
              <a:xfrm>
                <a:off x="4254164" y="1244380"/>
                <a:ext cx="5760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400" b="1" dirty="0" smtClean="0"/>
                  <a:t>①</a:t>
                </a:r>
                <a:endParaRPr kumimoji="1" lang="ja-JP" altLang="en-US" sz="2400" b="1" dirty="0"/>
              </a:p>
            </p:txBody>
          </p:sp>
        </p:grpSp>
        <p:grpSp>
          <p:nvGrpSpPr>
            <p:cNvPr id="6" name="グループ化 13"/>
            <p:cNvGrpSpPr/>
            <p:nvPr/>
          </p:nvGrpSpPr>
          <p:grpSpPr>
            <a:xfrm>
              <a:off x="1043608" y="3361002"/>
              <a:ext cx="3024336" cy="1796190"/>
              <a:chOff x="1043608" y="3288994"/>
              <a:chExt cx="3024336" cy="1796190"/>
            </a:xfrm>
          </p:grpSpPr>
          <p:sp>
            <p:nvSpPr>
              <p:cNvPr id="14" name="円/楕円 5"/>
              <p:cNvSpPr/>
              <p:nvPr/>
            </p:nvSpPr>
            <p:spPr>
              <a:xfrm>
                <a:off x="1043608" y="3356992"/>
                <a:ext cx="3024336" cy="1728192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5" name="テキスト ボックス 14"/>
              <p:cNvSpPr txBox="1"/>
              <p:nvPr/>
            </p:nvSpPr>
            <p:spPr>
              <a:xfrm>
                <a:off x="1060554" y="3782205"/>
                <a:ext cx="2850728" cy="9675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2400" b="1" dirty="0" smtClean="0"/>
                  <a:t>  actuators and diagnostics</a:t>
                </a:r>
                <a:endParaRPr kumimoji="1" lang="ja-JP" altLang="en-US" sz="2400" b="1" dirty="0"/>
              </a:p>
            </p:txBody>
          </p:sp>
          <p:sp>
            <p:nvSpPr>
              <p:cNvPr id="16" name="テキスト ボックス 15"/>
              <p:cNvSpPr txBox="1"/>
              <p:nvPr/>
            </p:nvSpPr>
            <p:spPr>
              <a:xfrm>
                <a:off x="2253676" y="3288994"/>
                <a:ext cx="5760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400" b="1" dirty="0" smtClean="0"/>
                  <a:t>②</a:t>
                </a:r>
                <a:endParaRPr kumimoji="1" lang="ja-JP" altLang="en-US" sz="2400" b="1" dirty="0"/>
              </a:p>
            </p:txBody>
          </p:sp>
        </p:grpSp>
        <p:grpSp>
          <p:nvGrpSpPr>
            <p:cNvPr id="7" name="グループ化 14"/>
            <p:cNvGrpSpPr/>
            <p:nvPr/>
          </p:nvGrpSpPr>
          <p:grpSpPr>
            <a:xfrm>
              <a:off x="5056984" y="3400864"/>
              <a:ext cx="3024336" cy="1728192"/>
              <a:chOff x="5056984" y="3400864"/>
              <a:chExt cx="3024336" cy="1728192"/>
            </a:xfrm>
          </p:grpSpPr>
          <p:sp>
            <p:nvSpPr>
              <p:cNvPr id="11" name="円/楕円 10"/>
              <p:cNvSpPr/>
              <p:nvPr/>
            </p:nvSpPr>
            <p:spPr>
              <a:xfrm>
                <a:off x="5056984" y="3400864"/>
                <a:ext cx="3024336" cy="1728192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2" name="テキスト ボックス 11"/>
              <p:cNvSpPr txBox="1"/>
              <p:nvPr/>
            </p:nvSpPr>
            <p:spPr>
              <a:xfrm>
                <a:off x="5452056" y="3731828"/>
                <a:ext cx="2232248" cy="9675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400" b="1" dirty="0" smtClean="0"/>
                  <a:t> Control logic</a:t>
                </a:r>
                <a:endParaRPr kumimoji="1" lang="ja-JP" altLang="en-US" sz="2400" b="1" dirty="0"/>
              </a:p>
            </p:txBody>
          </p:sp>
          <p:sp>
            <p:nvSpPr>
              <p:cNvPr id="13" name="テキスト ボックス 12"/>
              <p:cNvSpPr txBox="1"/>
              <p:nvPr/>
            </p:nvSpPr>
            <p:spPr>
              <a:xfrm>
                <a:off x="6267052" y="3430668"/>
                <a:ext cx="5760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400" b="1" dirty="0" smtClean="0"/>
                  <a:t>③</a:t>
                </a:r>
                <a:endParaRPr kumimoji="1" lang="ja-JP" altLang="en-US" sz="2400" b="1" dirty="0"/>
              </a:p>
            </p:txBody>
          </p:sp>
        </p:grpSp>
        <p:sp>
          <p:nvSpPr>
            <p:cNvPr id="8" name="左右矢印 7"/>
            <p:cNvSpPr/>
            <p:nvPr/>
          </p:nvSpPr>
          <p:spPr>
            <a:xfrm rot="18498004">
              <a:off x="3110336" y="2975949"/>
              <a:ext cx="706334" cy="432048"/>
            </a:xfrm>
            <a:prstGeom prst="left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左右矢印 8"/>
            <p:cNvSpPr/>
            <p:nvPr/>
          </p:nvSpPr>
          <p:spPr>
            <a:xfrm rot="3236248">
              <a:off x="5276251" y="2957514"/>
              <a:ext cx="706334" cy="432048"/>
            </a:xfrm>
            <a:prstGeom prst="left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左右矢印 9"/>
            <p:cNvSpPr/>
            <p:nvPr/>
          </p:nvSpPr>
          <p:spPr>
            <a:xfrm>
              <a:off x="4211960" y="4077072"/>
              <a:ext cx="706334" cy="432048"/>
            </a:xfrm>
            <a:prstGeom prst="left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0" name="角丸四角形 19"/>
          <p:cNvSpPr/>
          <p:nvPr/>
        </p:nvSpPr>
        <p:spPr>
          <a:xfrm>
            <a:off x="1771312" y="1268760"/>
            <a:ext cx="6617112" cy="3957899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下矢印 20"/>
          <p:cNvSpPr/>
          <p:nvPr/>
        </p:nvSpPr>
        <p:spPr>
          <a:xfrm>
            <a:off x="4572000" y="5301208"/>
            <a:ext cx="1051317" cy="49473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915816" y="5805264"/>
            <a:ext cx="4297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 smtClean="0"/>
              <a:t> Control </a:t>
            </a:r>
            <a:r>
              <a:rPr lang="en-US" altLang="ja-JP" sz="2400" b="1" dirty="0" smtClean="0"/>
              <a:t>System construction</a:t>
            </a:r>
            <a:endParaRPr kumimoji="1" lang="ja-JP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15616" y="274320"/>
            <a:ext cx="7884368" cy="1143000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en-US" altLang="ja-JP" dirty="0" smtClean="0"/>
              <a:t>Example of Parameter Categorization</a:t>
            </a:r>
            <a:endParaRPr kumimoji="1" lang="ja-JP" altLang="en-US" dirty="0"/>
          </a:p>
        </p:txBody>
      </p:sp>
      <p:graphicFrame>
        <p:nvGraphicFramePr>
          <p:cNvPr id="3" name="表 2"/>
          <p:cNvGraphicFramePr>
            <a:graphicFrameLocks noGrp="1"/>
          </p:cNvGraphicFramePr>
          <p:nvPr/>
        </p:nvGraphicFramePr>
        <p:xfrm>
          <a:off x="1052647" y="1282828"/>
          <a:ext cx="8049149" cy="4320481"/>
        </p:xfrm>
        <a:graphic>
          <a:graphicData uri="http://schemas.openxmlformats.org/drawingml/2006/table">
            <a:tbl>
              <a:tblPr/>
              <a:tblGrid>
                <a:gridCol w="1774615"/>
                <a:gridCol w="2028133"/>
                <a:gridCol w="1837995"/>
                <a:gridCol w="2408406"/>
              </a:tblGrid>
              <a:tr h="7552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Item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947" marR="8947" marT="8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Control </a:t>
                      </a:r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parameter</a:t>
                      </a:r>
                    </a:p>
                  </a:txBody>
                  <a:tcPr marL="8947" marR="8947" marT="8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mid parameter</a:t>
                      </a:r>
                    </a:p>
                  </a:txBody>
                  <a:tcPr marL="8947" marR="8947" marT="8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measurable parameter</a:t>
                      </a:r>
                    </a:p>
                  </a:txBody>
                  <a:tcPr marL="8947" marR="8947" marT="8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68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Electrical output</a:t>
                      </a:r>
                    </a:p>
                  </a:txBody>
                  <a:tcPr marL="8947" marR="8947" marT="8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Pfus</a:t>
                      </a:r>
                    </a:p>
                  </a:txBody>
                  <a:tcPr marL="8947" marR="8947" marT="8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3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ne,Z</a:t>
                      </a:r>
                      <a:r>
                        <a:rPr lang="en-US" sz="2300" b="0" i="0" u="none" strike="noStrike" baseline="0" smtClean="0">
                          <a:solidFill>
                            <a:srgbClr val="000000"/>
                          </a:solidFill>
                          <a:latin typeface="+mn-lt"/>
                        </a:rPr>
                        <a:t>    </a:t>
                      </a:r>
                      <a:r>
                        <a:rPr lang="en-US" sz="23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,f</a:t>
                      </a:r>
                      <a:r>
                        <a:rPr lang="en-US" sz="23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 </a:t>
                      </a:r>
                      <a:r>
                        <a:rPr lang="en-US" sz="2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,f   ,</a:t>
                      </a:r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/>
                      </a:r>
                      <a:br>
                        <a:rPr lang="en-US" sz="2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en-US" sz="23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Ti,Te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947" marR="8947" marT="8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947" marR="8947" marT="8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79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Safety</a:t>
                      </a:r>
                      <a:r>
                        <a:rPr lang="en-US" sz="23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operation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947" marR="8947" marT="8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q</a:t>
                      </a:r>
                      <a:r>
                        <a:rPr lang="en-US" sz="23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  </a:t>
                      </a:r>
                      <a:r>
                        <a:rPr lang="en-US" sz="2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,W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947" marR="8947" marT="8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3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qra</a:t>
                      </a:r>
                      <a:r>
                        <a:rPr lang="en-US" sz="23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</a:t>
                      </a:r>
                      <a:r>
                        <a:rPr lang="en-US" sz="2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,q</a:t>
                      </a:r>
                      <a:r>
                        <a:rPr lang="en-US" sz="23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   </a:t>
                      </a:r>
                      <a:r>
                        <a:rPr lang="en-US" sz="2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,n</a:t>
                      </a:r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/>
                      </a:r>
                      <a:br>
                        <a:rPr lang="en-US" sz="2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el-GR" sz="2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τ,</a:t>
                      </a:r>
                      <a:r>
                        <a:rPr lang="en-US" sz="23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Zeff</a:t>
                      </a:r>
                      <a:r>
                        <a:rPr lang="en-US" sz="2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,f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947" marR="8947" marT="8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947" marR="8947" marT="8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52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Plasma stability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947" marR="8947" marT="8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2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β</a:t>
                      </a:r>
                      <a:r>
                        <a:rPr lang="en-US" sz="23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 </a:t>
                      </a:r>
                      <a:r>
                        <a:rPr lang="en-US" sz="2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, n</a:t>
                      </a:r>
                      <a:r>
                        <a:rPr lang="en-US" sz="23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    </a:t>
                      </a:r>
                      <a:r>
                        <a:rPr lang="en-US" sz="2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,</a:t>
                      </a:r>
                      <a:r>
                        <a:rPr lang="en-US" sz="23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qmin</a:t>
                      </a:r>
                      <a:r>
                        <a:rPr lang="en-US" sz="2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, rotation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947" marR="8947" marT="8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3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Ip,ap</a:t>
                      </a:r>
                      <a:r>
                        <a:rPr lang="en-US" sz="2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,</a:t>
                      </a:r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j(r),Bt</a:t>
                      </a:r>
                    </a:p>
                  </a:txBody>
                  <a:tcPr marL="8947" marR="8947" marT="8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947" marR="8947" marT="8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52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Plasma shape, position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947" marR="8947" marT="8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R</a:t>
                      </a:r>
                      <a:r>
                        <a:rPr lang="en-US" sz="23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</a:t>
                      </a:r>
                      <a:r>
                        <a:rPr lang="en-US" sz="2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,</a:t>
                      </a:r>
                      <a:r>
                        <a:rPr lang="en-US" sz="23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ap</a:t>
                      </a:r>
                      <a:r>
                        <a:rPr lang="en-US" sz="2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,</a:t>
                      </a:r>
                      <a:r>
                        <a:rPr lang="el-GR" sz="2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κ,δ,</a:t>
                      </a:r>
                      <a:r>
                        <a:rPr lang="en-US" sz="2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d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947" marR="8947" marT="8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3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Ip,j</a:t>
                      </a:r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(r)</a:t>
                      </a:r>
                    </a:p>
                  </a:txBody>
                  <a:tcPr marL="8947" marR="8947" marT="8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l-GR" sz="2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947" marR="8947" marT="8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円/楕円 4"/>
          <p:cNvSpPr/>
          <p:nvPr/>
        </p:nvSpPr>
        <p:spPr>
          <a:xfrm>
            <a:off x="6660232" y="1916832"/>
            <a:ext cx="2448272" cy="37444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コネクタ 6"/>
          <p:cNvCxnSpPr/>
          <p:nvPr/>
        </p:nvCxnSpPr>
        <p:spPr>
          <a:xfrm flipH="1">
            <a:off x="5940152" y="5373216"/>
            <a:ext cx="1368152" cy="57606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2771800" y="5877272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Detailed discussion is needed.</a:t>
            </a:r>
            <a:endParaRPr kumimoji="1" lang="ja-JP" altLang="en-US" sz="2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973969" y="3484420"/>
            <a:ext cx="288032" cy="2880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dirty="0" smtClean="0"/>
              <a:t>div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663606" y="3431733"/>
            <a:ext cx="504056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dirty="0" smtClean="0"/>
              <a:t>load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987824" y="4221088"/>
            <a:ext cx="216024" cy="2880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dirty="0" smtClean="0"/>
              <a:t>N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478025" y="4232121"/>
            <a:ext cx="437519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altLang="ja-JP" dirty="0" smtClean="0"/>
              <a:t>GW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211960" y="4221088"/>
            <a:ext cx="437519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dirty="0" smtClean="0"/>
              <a:t>min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987824" y="5157192"/>
            <a:ext cx="144016" cy="2880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dirty="0" smtClean="0"/>
              <a:t>p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375574" y="5157192"/>
            <a:ext cx="149487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dirty="0" smtClean="0"/>
              <a:t>p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211960" y="5132215"/>
            <a:ext cx="365512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dirty="0" smtClean="0"/>
              <a:t>gap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261637" y="4398281"/>
            <a:ext cx="174459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dirty="0" smtClean="0"/>
              <a:t>p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436096" y="2218719"/>
            <a:ext cx="288032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dirty="0" err="1" smtClean="0"/>
              <a:t>eff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923564" y="2249162"/>
            <a:ext cx="221495" cy="27982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dirty="0" smtClean="0"/>
              <a:t>D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294721" y="2232574"/>
            <a:ext cx="221495" cy="27982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dirty="0" smtClean="0"/>
              <a:t>T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017903" y="3279429"/>
            <a:ext cx="368244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dirty="0" err="1" smtClean="0"/>
              <a:t>rad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638265" y="3265574"/>
            <a:ext cx="368244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dirty="0" smtClean="0"/>
              <a:t>elm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291988" y="3265569"/>
            <a:ext cx="368244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dirty="0" err="1" smtClean="0"/>
              <a:t>edg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275492" y="3584049"/>
            <a:ext cx="288032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dirty="0" err="1" smtClean="0"/>
              <a:t>eff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782281" y="3586871"/>
            <a:ext cx="368244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dirty="0" smtClean="0"/>
              <a:t>imp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/>
        </p:nvGraphicFramePr>
        <p:xfrm>
          <a:off x="2195736" y="1196752"/>
          <a:ext cx="5760642" cy="4526848"/>
        </p:xfrm>
        <a:graphic>
          <a:graphicData uri="http://schemas.openxmlformats.org/drawingml/2006/table">
            <a:tbl>
              <a:tblPr/>
              <a:tblGrid>
                <a:gridCol w="960107"/>
                <a:gridCol w="960107"/>
                <a:gridCol w="960107"/>
                <a:gridCol w="960107"/>
                <a:gridCol w="960107"/>
                <a:gridCol w="960107"/>
              </a:tblGrid>
              <a:tr h="46259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gas-puff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pellet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NBI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RF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coil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ne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○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○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△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Zeff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○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○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1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fd,fT,fimp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○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○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△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Ti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○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Te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○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○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qrad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○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○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qelm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○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○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Ip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○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○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○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j(r)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△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○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△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Rp,ap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○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34">
                <a:tc>
                  <a:txBody>
                    <a:bodyPr/>
                    <a:lstStyle/>
                    <a:p>
                      <a:pPr algn="l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κ,δ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○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dgap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○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rotation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○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タイトル 1"/>
          <p:cNvSpPr>
            <a:spLocks noGrp="1"/>
          </p:cNvSpPr>
          <p:nvPr>
            <p:ph type="title"/>
          </p:nvPr>
        </p:nvSpPr>
        <p:spPr>
          <a:xfrm>
            <a:off x="1115616" y="274320"/>
            <a:ext cx="7884368" cy="1143000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en-US" altLang="ja-JP" dirty="0" smtClean="0"/>
              <a:t>Example of Actuator Categorization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59632" y="5805264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rgbClr val="FF0000"/>
                </a:solidFill>
              </a:rPr>
              <a:t>For m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ultiple control, Coupling effect must be taken into account.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ja-JP" dirty="0" smtClean="0"/>
              <a:t>Multiple Control Experiment</a:t>
            </a:r>
            <a:endParaRPr kumimoji="1" lang="ja-JP" altLang="en-US" dirty="0"/>
          </a:p>
        </p:txBody>
      </p:sp>
      <p:grpSp>
        <p:nvGrpSpPr>
          <p:cNvPr id="34" name="グループ化 33"/>
          <p:cNvGrpSpPr/>
          <p:nvPr/>
        </p:nvGrpSpPr>
        <p:grpSpPr>
          <a:xfrm>
            <a:off x="2576168" y="2506751"/>
            <a:ext cx="5164183" cy="4176464"/>
            <a:chOff x="1331640" y="1744240"/>
            <a:chExt cx="6030669" cy="4877223"/>
          </a:xfrm>
        </p:grpSpPr>
        <p:grpSp>
          <p:nvGrpSpPr>
            <p:cNvPr id="33" name="グループ化 32"/>
            <p:cNvGrpSpPr/>
            <p:nvPr/>
          </p:nvGrpSpPr>
          <p:grpSpPr>
            <a:xfrm>
              <a:off x="1331640" y="1744240"/>
              <a:ext cx="6030669" cy="4877223"/>
              <a:chOff x="1835696" y="1360089"/>
              <a:chExt cx="6030669" cy="4877223"/>
            </a:xfrm>
          </p:grpSpPr>
          <p:pic>
            <p:nvPicPr>
              <p:cNvPr id="17" name="図 16" descr="JT-60制御図.png"/>
              <p:cNvPicPr>
                <a:picLocks noChangeAspect="1"/>
              </p:cNvPicPr>
              <p:nvPr/>
            </p:nvPicPr>
            <p:blipFill>
              <a:blip r:embed="rId2" cstate="print"/>
              <a:srcRect l="8411" t="3664" r="6106" b="27950"/>
              <a:stretch>
                <a:fillRect/>
              </a:stretch>
            </p:blipFill>
            <p:spPr>
              <a:xfrm>
                <a:off x="1835696" y="1412776"/>
                <a:ext cx="6030669" cy="4824536"/>
              </a:xfrm>
              <a:prstGeom prst="rect">
                <a:avLst/>
              </a:prstGeom>
            </p:spPr>
          </p:pic>
          <p:sp>
            <p:nvSpPr>
              <p:cNvPr id="22" name="テキスト ボックス 21"/>
              <p:cNvSpPr txBox="1"/>
              <p:nvPr/>
            </p:nvSpPr>
            <p:spPr>
              <a:xfrm>
                <a:off x="2555776" y="1988840"/>
                <a:ext cx="864096" cy="2880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ja-JP" dirty="0" smtClean="0"/>
                  <a:t>Ti</a:t>
                </a:r>
                <a:endParaRPr kumimoji="1" lang="ja-JP" altLang="en-US" dirty="0"/>
              </a:p>
            </p:txBody>
          </p:sp>
          <p:sp>
            <p:nvSpPr>
              <p:cNvPr id="24" name="テキスト ボックス 23"/>
              <p:cNvSpPr txBox="1"/>
              <p:nvPr/>
            </p:nvSpPr>
            <p:spPr>
              <a:xfrm>
                <a:off x="2483768" y="2935978"/>
                <a:ext cx="1512168" cy="28753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ja-JP" sz="1600" dirty="0" smtClean="0"/>
                  <a:t>Difference in Ti</a:t>
                </a:r>
                <a:endParaRPr kumimoji="1" lang="ja-JP" altLang="en-US" sz="1600" dirty="0"/>
              </a:p>
            </p:txBody>
          </p:sp>
          <p:sp>
            <p:nvSpPr>
              <p:cNvPr id="25" name="テキスト ボックス 24"/>
              <p:cNvSpPr txBox="1"/>
              <p:nvPr/>
            </p:nvSpPr>
            <p:spPr>
              <a:xfrm>
                <a:off x="6058374" y="2708422"/>
                <a:ext cx="429315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ja-JP" dirty="0" smtClean="0"/>
                  <a:t>Ref</a:t>
                </a:r>
                <a:endParaRPr kumimoji="1" lang="ja-JP" altLang="en-US" dirty="0"/>
              </a:p>
            </p:txBody>
          </p:sp>
          <p:sp>
            <p:nvSpPr>
              <p:cNvPr id="26" name="テキスト ボックス 25"/>
              <p:cNvSpPr txBox="1"/>
              <p:nvPr/>
            </p:nvSpPr>
            <p:spPr>
              <a:xfrm>
                <a:off x="2583486" y="3600725"/>
                <a:ext cx="1080119" cy="28753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ja-JP" sz="1600" dirty="0" smtClean="0"/>
                  <a:t>NBI power</a:t>
                </a:r>
                <a:endParaRPr kumimoji="1" lang="ja-JP" altLang="en-US" sz="1600" dirty="0"/>
              </a:p>
            </p:txBody>
          </p:sp>
          <p:sp>
            <p:nvSpPr>
              <p:cNvPr id="27" name="テキスト ボックス 26"/>
              <p:cNvSpPr txBox="1"/>
              <p:nvPr/>
            </p:nvSpPr>
            <p:spPr>
              <a:xfrm>
                <a:off x="3622040" y="4293096"/>
                <a:ext cx="1237991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ja-JP" dirty="0" smtClean="0"/>
                  <a:t>q-minimum </a:t>
                </a:r>
                <a:endParaRPr kumimoji="1" lang="ja-JP" altLang="en-US" dirty="0"/>
              </a:p>
            </p:txBody>
          </p:sp>
          <p:sp>
            <p:nvSpPr>
              <p:cNvPr id="28" name="テキスト ボックス 27"/>
              <p:cNvSpPr txBox="1"/>
              <p:nvPr/>
            </p:nvSpPr>
            <p:spPr>
              <a:xfrm>
                <a:off x="6012160" y="4293096"/>
                <a:ext cx="576064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ja-JP" dirty="0" smtClean="0"/>
                  <a:t>Ref</a:t>
                </a:r>
                <a:endParaRPr kumimoji="1" lang="ja-JP" altLang="en-US" dirty="0"/>
              </a:p>
            </p:txBody>
          </p:sp>
          <p:sp>
            <p:nvSpPr>
              <p:cNvPr id="29" name="テキスト ボックス 28"/>
              <p:cNvSpPr txBox="1"/>
              <p:nvPr/>
            </p:nvSpPr>
            <p:spPr>
              <a:xfrm>
                <a:off x="3563889" y="5259643"/>
                <a:ext cx="1481725" cy="28753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ja-JP" sz="1600" dirty="0" smtClean="0"/>
                  <a:t>LHCD power </a:t>
                </a:r>
                <a:endParaRPr kumimoji="1" lang="ja-JP" altLang="en-US" sz="1600" dirty="0"/>
              </a:p>
            </p:txBody>
          </p:sp>
          <p:sp>
            <p:nvSpPr>
              <p:cNvPr id="30" name="テキスト ボックス 29"/>
              <p:cNvSpPr txBox="1"/>
              <p:nvPr/>
            </p:nvSpPr>
            <p:spPr>
              <a:xfrm>
                <a:off x="4547029" y="5888305"/>
                <a:ext cx="584447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ja-JP" dirty="0" smtClean="0"/>
                  <a:t>Time </a:t>
                </a:r>
                <a:endParaRPr kumimoji="1" lang="ja-JP" altLang="en-US" dirty="0"/>
              </a:p>
            </p:txBody>
          </p:sp>
          <p:sp>
            <p:nvSpPr>
              <p:cNvPr id="31" name="テキスト ボックス 30"/>
              <p:cNvSpPr txBox="1"/>
              <p:nvPr/>
            </p:nvSpPr>
            <p:spPr>
              <a:xfrm>
                <a:off x="3968416" y="1360089"/>
                <a:ext cx="2791724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ja-JP" dirty="0" smtClean="0"/>
                  <a:t>q-minimum real time control </a:t>
                </a:r>
                <a:endParaRPr kumimoji="1" lang="ja-JP" altLang="en-US" dirty="0"/>
              </a:p>
            </p:txBody>
          </p:sp>
        </p:grpSp>
        <p:sp>
          <p:nvSpPr>
            <p:cNvPr id="32" name="テキスト ボックス 31"/>
            <p:cNvSpPr txBox="1"/>
            <p:nvPr/>
          </p:nvSpPr>
          <p:spPr>
            <a:xfrm>
              <a:off x="3923928" y="2053559"/>
              <a:ext cx="2304256" cy="2880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ja-JP" dirty="0" err="1" smtClean="0"/>
                <a:t>ΔTi</a:t>
              </a:r>
              <a:r>
                <a:rPr lang="en-US" altLang="ja-JP" dirty="0" smtClean="0"/>
                <a:t> real time control </a:t>
              </a:r>
              <a:endParaRPr kumimoji="1" lang="ja-JP" altLang="en-US" dirty="0"/>
            </a:p>
          </p:txBody>
        </p:sp>
      </p:grpSp>
      <p:sp>
        <p:nvSpPr>
          <p:cNvPr id="18" name="テキスト ボックス 17"/>
          <p:cNvSpPr txBox="1"/>
          <p:nvPr/>
        </p:nvSpPr>
        <p:spPr>
          <a:xfrm>
            <a:off x="4499992" y="1554388"/>
            <a:ext cx="648072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 err="1" smtClean="0"/>
              <a:t>qmin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499992" y="2035871"/>
            <a:ext cx="576064" cy="2880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lIns="72000" tIns="0" rIns="0" bIns="0" rtlCol="0">
            <a:spAutoFit/>
          </a:bodyPr>
          <a:lstStyle/>
          <a:p>
            <a:r>
              <a:rPr kumimoji="1" lang="en-US" altLang="ja-JP" dirty="0" smtClean="0"/>
              <a:t>ITG</a:t>
            </a:r>
            <a:endParaRPr kumimoji="1" lang="ja-JP" altLang="en-US" dirty="0"/>
          </a:p>
        </p:txBody>
      </p:sp>
      <p:cxnSp>
        <p:nvCxnSpPr>
          <p:cNvPr id="20" name="直線矢印コネクタ 19"/>
          <p:cNvCxnSpPr/>
          <p:nvPr/>
        </p:nvCxnSpPr>
        <p:spPr bwMode="auto">
          <a:xfrm>
            <a:off x="5292080" y="1675831"/>
            <a:ext cx="443126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直線矢印コネクタ 20"/>
          <p:cNvCxnSpPr/>
          <p:nvPr/>
        </p:nvCxnSpPr>
        <p:spPr bwMode="auto">
          <a:xfrm>
            <a:off x="5292080" y="2179887"/>
            <a:ext cx="36004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テキスト ボックス 22"/>
          <p:cNvSpPr txBox="1"/>
          <p:nvPr/>
        </p:nvSpPr>
        <p:spPr>
          <a:xfrm>
            <a:off x="5868144" y="1459807"/>
            <a:ext cx="172819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current profile</a:t>
            </a:r>
            <a:endParaRPr kumimoji="1" lang="ja-JP" altLang="en-US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5868144" y="1963863"/>
            <a:ext cx="18002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pressure gradient</a:t>
            </a:r>
            <a:endParaRPr kumimoji="1" lang="ja-JP" altLang="en-US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2725120" y="2008987"/>
            <a:ext cx="838768" cy="369332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NBI</a:t>
            </a:r>
            <a:endParaRPr kumimoji="1" lang="ja-JP" altLang="en-US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2725120" y="1492905"/>
            <a:ext cx="838768" cy="369332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LHCD</a:t>
            </a:r>
            <a:endParaRPr kumimoji="1" lang="ja-JP" altLang="en-US" dirty="0"/>
          </a:p>
        </p:txBody>
      </p:sp>
      <p:cxnSp>
        <p:nvCxnSpPr>
          <p:cNvPr id="38" name="直線矢印コネクタ 37"/>
          <p:cNvCxnSpPr/>
          <p:nvPr/>
        </p:nvCxnSpPr>
        <p:spPr bwMode="auto">
          <a:xfrm>
            <a:off x="3707904" y="1675831"/>
            <a:ext cx="526729" cy="5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直線矢印コネクタ 38"/>
          <p:cNvCxnSpPr/>
          <p:nvPr/>
        </p:nvCxnSpPr>
        <p:spPr bwMode="auto">
          <a:xfrm>
            <a:off x="3707904" y="2179887"/>
            <a:ext cx="526729" cy="5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" name="角丸四角形 39"/>
          <p:cNvSpPr/>
          <p:nvPr/>
        </p:nvSpPr>
        <p:spPr>
          <a:xfrm>
            <a:off x="2483768" y="1340768"/>
            <a:ext cx="5472608" cy="11521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3707904" y="1124744"/>
            <a:ext cx="2160240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2400" dirty="0" smtClean="0"/>
              <a:t>JT-60 experiment</a:t>
            </a:r>
            <a:endParaRPr kumimoji="1" lang="ja-JP" altLang="en-US" sz="2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411760" y="6546830"/>
            <a:ext cx="6732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[3]</a:t>
            </a:r>
            <a:r>
              <a:rPr lang="en-US" altLang="ja-JP" sz="1600" dirty="0" err="1" smtClean="0"/>
              <a:t>T.Suzuki</a:t>
            </a:r>
            <a:r>
              <a:rPr lang="en-US" altLang="ja-JP" sz="1600" dirty="0" smtClean="0"/>
              <a:t>, </a:t>
            </a:r>
            <a:r>
              <a:rPr lang="en-US" altLang="ja-JP" sz="1600" dirty="0" err="1" smtClean="0"/>
              <a:t>J.Plasma</a:t>
            </a:r>
            <a:r>
              <a:rPr lang="en-US" altLang="ja-JP" sz="1600" dirty="0" smtClean="0"/>
              <a:t> Fusion Res. Vol</a:t>
            </a:r>
            <a:r>
              <a:rPr lang="en-US" altLang="ja-JP" sz="1600" b="1" dirty="0" smtClean="0"/>
              <a:t>86</a:t>
            </a:r>
            <a:r>
              <a:rPr lang="en-US" altLang="ja-JP" sz="1600" dirty="0" smtClean="0"/>
              <a:t>, No9 530-535 (2010) (in Japanese)</a:t>
            </a:r>
            <a:endParaRPr kumimoji="1" lang="ja-JP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1.5D transport code simulation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419872" y="1795389"/>
            <a:ext cx="1728192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dirty="0" err="1" smtClean="0"/>
              <a:t>qmin</a:t>
            </a:r>
            <a:endParaRPr kumimoji="1" lang="ja-JP" altLang="en-US" sz="24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707904" y="2410362"/>
            <a:ext cx="1101777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lIns="72000" tIns="0" rIns="0" bIns="0" rtlCol="0">
            <a:spAutoFit/>
          </a:bodyPr>
          <a:lstStyle/>
          <a:p>
            <a:r>
              <a:rPr kumimoji="1" lang="en-US" altLang="ja-JP" sz="2400" dirty="0" smtClean="0"/>
              <a:t>ITG</a:t>
            </a:r>
            <a:endParaRPr kumimoji="1" lang="ja-JP" altLang="en-US" sz="2400" dirty="0"/>
          </a:p>
        </p:txBody>
      </p:sp>
      <p:cxnSp>
        <p:nvCxnSpPr>
          <p:cNvPr id="22" name="直線矢印コネクタ 21"/>
          <p:cNvCxnSpPr/>
          <p:nvPr/>
        </p:nvCxnSpPr>
        <p:spPr bwMode="auto">
          <a:xfrm>
            <a:off x="5425018" y="1979548"/>
            <a:ext cx="443126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直線矢印コネクタ 22"/>
          <p:cNvCxnSpPr/>
          <p:nvPr/>
        </p:nvCxnSpPr>
        <p:spPr bwMode="auto">
          <a:xfrm>
            <a:off x="5508104" y="2636912"/>
            <a:ext cx="36004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テキスト ボックス 23"/>
          <p:cNvSpPr txBox="1"/>
          <p:nvPr/>
        </p:nvSpPr>
        <p:spPr>
          <a:xfrm>
            <a:off x="6365876" y="1688706"/>
            <a:ext cx="2022548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current profile</a:t>
            </a:r>
            <a:endParaRPr kumimoji="1" lang="ja-JP" altLang="en-US" sz="24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156176" y="2237963"/>
            <a:ext cx="2448272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pressure gradient</a:t>
            </a:r>
            <a:endParaRPr kumimoji="1" lang="ja-JP" altLang="en-US" sz="24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645000" y="2319263"/>
            <a:ext cx="838768" cy="461665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NBI</a:t>
            </a:r>
            <a:endParaRPr kumimoji="1" lang="ja-JP" altLang="en-US" sz="24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645000" y="1733907"/>
            <a:ext cx="1126800" cy="461665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LHCD</a:t>
            </a:r>
            <a:endParaRPr kumimoji="1" lang="ja-JP" altLang="en-US" sz="2400" dirty="0"/>
          </a:p>
        </p:txBody>
      </p:sp>
      <p:cxnSp>
        <p:nvCxnSpPr>
          <p:cNvPr id="28" name="直線矢印コネクタ 27"/>
          <p:cNvCxnSpPr/>
          <p:nvPr/>
        </p:nvCxnSpPr>
        <p:spPr bwMode="auto">
          <a:xfrm>
            <a:off x="2843808" y="2041030"/>
            <a:ext cx="526729" cy="5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直線矢印コネクタ 28"/>
          <p:cNvCxnSpPr/>
          <p:nvPr/>
        </p:nvCxnSpPr>
        <p:spPr bwMode="auto">
          <a:xfrm>
            <a:off x="2605111" y="2563712"/>
            <a:ext cx="526729" cy="5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角丸四角形 29"/>
          <p:cNvSpPr/>
          <p:nvPr/>
        </p:nvSpPr>
        <p:spPr>
          <a:xfrm>
            <a:off x="1403648" y="1484784"/>
            <a:ext cx="7488832" cy="15121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851921" y="1268760"/>
            <a:ext cx="2160239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2400" dirty="0" smtClean="0"/>
              <a:t>JT-60 experiment</a:t>
            </a:r>
            <a:endParaRPr kumimoji="1" lang="ja-JP" altLang="en-US" sz="2400" dirty="0"/>
          </a:p>
        </p:txBody>
      </p:sp>
      <p:grpSp>
        <p:nvGrpSpPr>
          <p:cNvPr id="35" name="グループ化 34"/>
          <p:cNvGrpSpPr/>
          <p:nvPr/>
        </p:nvGrpSpPr>
        <p:grpSpPr>
          <a:xfrm>
            <a:off x="1475656" y="4119463"/>
            <a:ext cx="7416824" cy="2405881"/>
            <a:chOff x="1475656" y="4119463"/>
            <a:chExt cx="7416824" cy="2405881"/>
          </a:xfrm>
        </p:grpSpPr>
        <p:sp>
          <p:nvSpPr>
            <p:cNvPr id="6" name="テキスト ボックス 5"/>
            <p:cNvSpPr txBox="1"/>
            <p:nvPr/>
          </p:nvSpPr>
          <p:spPr>
            <a:xfrm>
              <a:off x="2267744" y="5517232"/>
              <a:ext cx="1284467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dirty="0" smtClean="0"/>
                <a:t>NBI</a:t>
              </a:r>
              <a:endParaRPr kumimoji="1" lang="ja-JP" altLang="en-US" sz="2400" dirty="0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2267744" y="4869160"/>
              <a:ext cx="1284467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2400" dirty="0" smtClean="0"/>
                <a:t>gas-puff</a:t>
              </a:r>
              <a:endParaRPr kumimoji="1" lang="ja-JP" altLang="en-US" sz="2400" dirty="0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4716016" y="4869160"/>
              <a:ext cx="2101855" cy="46166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dirty="0" smtClean="0"/>
                <a:t>Fusion power</a:t>
              </a:r>
              <a:endParaRPr kumimoji="1" lang="ja-JP" altLang="en-US" sz="2400" dirty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4644008" y="5517232"/>
              <a:ext cx="2627319" cy="46166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dirty="0" smtClean="0"/>
                <a:t>minimum q-value</a:t>
              </a:r>
              <a:endParaRPr kumimoji="1" lang="ja-JP" altLang="en-US" sz="2400" dirty="0"/>
            </a:p>
          </p:txBody>
        </p:sp>
        <p:cxnSp>
          <p:nvCxnSpPr>
            <p:cNvPr id="10" name="直線矢印コネクタ 9"/>
            <p:cNvCxnSpPr/>
            <p:nvPr/>
          </p:nvCxnSpPr>
          <p:spPr>
            <a:xfrm>
              <a:off x="3563888" y="5013176"/>
              <a:ext cx="108012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矢印コネクタ 10"/>
            <p:cNvCxnSpPr/>
            <p:nvPr/>
          </p:nvCxnSpPr>
          <p:spPr>
            <a:xfrm>
              <a:off x="3563888" y="5157192"/>
              <a:ext cx="1008112" cy="5760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矢印コネクタ 11"/>
            <p:cNvCxnSpPr/>
            <p:nvPr/>
          </p:nvCxnSpPr>
          <p:spPr>
            <a:xfrm>
              <a:off x="3563888" y="5877272"/>
              <a:ext cx="100811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矢印コネクタ 12"/>
            <p:cNvCxnSpPr/>
            <p:nvPr/>
          </p:nvCxnSpPr>
          <p:spPr>
            <a:xfrm flipV="1">
              <a:off x="3563888" y="5229200"/>
              <a:ext cx="1080120" cy="50405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円/楕円 13"/>
            <p:cNvSpPr/>
            <p:nvPr/>
          </p:nvSpPr>
          <p:spPr>
            <a:xfrm>
              <a:off x="1979712" y="4509120"/>
              <a:ext cx="1868316" cy="187220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角丸四角形 31"/>
            <p:cNvSpPr/>
            <p:nvPr/>
          </p:nvSpPr>
          <p:spPr>
            <a:xfrm>
              <a:off x="1475656" y="4437112"/>
              <a:ext cx="7416824" cy="208823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3419872" y="4119463"/>
              <a:ext cx="388843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/>
                <a:t>transport code simulation [4]</a:t>
              </a:r>
              <a:endParaRPr kumimoji="1" lang="ja-JP" altLang="en-US" sz="2400" dirty="0"/>
            </a:p>
          </p:txBody>
        </p:sp>
      </p:grpSp>
      <p:sp>
        <p:nvSpPr>
          <p:cNvPr id="34" name="下矢印 33"/>
          <p:cNvSpPr/>
          <p:nvPr/>
        </p:nvSpPr>
        <p:spPr>
          <a:xfrm>
            <a:off x="4788024" y="3356992"/>
            <a:ext cx="720080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グループ化 37"/>
          <p:cNvGrpSpPr/>
          <p:nvPr/>
        </p:nvGrpSpPr>
        <p:grpSpPr>
          <a:xfrm>
            <a:off x="1505298" y="1628800"/>
            <a:ext cx="6094637" cy="4464496"/>
            <a:chOff x="1612802" y="1340768"/>
            <a:chExt cx="6094637" cy="4464496"/>
          </a:xfrm>
        </p:grpSpPr>
        <p:pic>
          <p:nvPicPr>
            <p:cNvPr id="1027" name="Picture 3" descr="C:\Users\miyoshi\Desktop\学会など\2013日米ワークショップ\Pfuscont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12802" y="1340768"/>
              <a:ext cx="6094637" cy="4464496"/>
            </a:xfrm>
            <a:prstGeom prst="rect">
              <a:avLst/>
            </a:prstGeom>
            <a:noFill/>
          </p:spPr>
        </p:pic>
        <p:cxnSp>
          <p:nvCxnSpPr>
            <p:cNvPr id="27" name="直線矢印コネクタ 26"/>
            <p:cNvCxnSpPr/>
            <p:nvPr/>
          </p:nvCxnSpPr>
          <p:spPr>
            <a:xfrm flipH="1" flipV="1">
              <a:off x="3203848" y="2996952"/>
              <a:ext cx="432048" cy="50405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テキスト ボックス 27"/>
            <p:cNvSpPr txBox="1"/>
            <p:nvPr/>
          </p:nvSpPr>
          <p:spPr>
            <a:xfrm>
              <a:off x="3203848" y="3429000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Fusion power</a:t>
              </a:r>
              <a:endParaRPr kumimoji="1" lang="ja-JP" altLang="en-US" dirty="0"/>
            </a:p>
          </p:txBody>
        </p:sp>
        <p:cxnSp>
          <p:nvCxnSpPr>
            <p:cNvPr id="29" name="直線矢印コネクタ 28"/>
            <p:cNvCxnSpPr/>
            <p:nvPr/>
          </p:nvCxnSpPr>
          <p:spPr>
            <a:xfrm flipH="1" flipV="1">
              <a:off x="3356248" y="4293096"/>
              <a:ext cx="432048" cy="50405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テキスト ボックス 29"/>
            <p:cNvSpPr txBox="1"/>
            <p:nvPr/>
          </p:nvSpPr>
          <p:spPr>
            <a:xfrm>
              <a:off x="3356248" y="4725144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Gas-puff </a:t>
              </a:r>
              <a:endParaRPr kumimoji="1" lang="ja-JP" altLang="en-US" dirty="0"/>
            </a:p>
          </p:txBody>
        </p:sp>
        <p:cxnSp>
          <p:nvCxnSpPr>
            <p:cNvPr id="31" name="直線矢印コネクタ 30"/>
            <p:cNvCxnSpPr/>
            <p:nvPr/>
          </p:nvCxnSpPr>
          <p:spPr>
            <a:xfrm flipH="1">
              <a:off x="3275856" y="1628800"/>
              <a:ext cx="432048" cy="28803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テキスト ボックス 31"/>
            <p:cNvSpPr txBox="1"/>
            <p:nvPr/>
          </p:nvSpPr>
          <p:spPr>
            <a:xfrm>
              <a:off x="3635896" y="1468196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Target value</a:t>
              </a:r>
              <a:endParaRPr kumimoji="1" lang="ja-JP" altLang="en-US" dirty="0"/>
            </a:p>
          </p:txBody>
        </p:sp>
      </p:grpSp>
      <p:sp>
        <p:nvSpPr>
          <p:cNvPr id="45" name="タイトル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Fusion power</a:t>
            </a:r>
            <a:r>
              <a:rPr kumimoji="1" lang="en-US" altLang="ja-JP" dirty="0" smtClean="0"/>
              <a:t> control simulation</a:t>
            </a:r>
            <a:endParaRPr kumimoji="1" lang="ja-JP" altLang="en-US" dirty="0"/>
          </a:p>
        </p:txBody>
      </p:sp>
      <p:sp>
        <p:nvSpPr>
          <p:cNvPr id="19" name="正方形/長方形 18">
            <a:hlinkClick r:id="rId3" action="ppaction://hlinkfile"/>
          </p:cNvPr>
          <p:cNvSpPr/>
          <p:nvPr/>
        </p:nvSpPr>
        <p:spPr>
          <a:xfrm>
            <a:off x="5679830" y="5949280"/>
            <a:ext cx="1656184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Current profile movie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0" name="正方形/長方形 19">
            <a:hlinkClick r:id="rId4" action="ppaction://hlinkfile"/>
          </p:cNvPr>
          <p:cNvSpPr/>
          <p:nvPr/>
        </p:nvSpPr>
        <p:spPr>
          <a:xfrm>
            <a:off x="7452320" y="5949280"/>
            <a:ext cx="1656184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Density profile movie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 rot="16200000">
            <a:off x="282877" y="346035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Gas-puff [10^19/sec]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ja-JP" dirty="0" smtClean="0"/>
              <a:t>q-minimum control simulation</a:t>
            </a:r>
            <a:endParaRPr kumimoji="1" lang="ja-JP" altLang="en-US" dirty="0"/>
          </a:p>
        </p:txBody>
      </p:sp>
      <p:grpSp>
        <p:nvGrpSpPr>
          <p:cNvPr id="9" name="グループ化 8"/>
          <p:cNvGrpSpPr/>
          <p:nvPr/>
        </p:nvGrpSpPr>
        <p:grpSpPr>
          <a:xfrm>
            <a:off x="1187624" y="1124744"/>
            <a:ext cx="5544616" cy="5733256"/>
            <a:chOff x="1115616" y="1124744"/>
            <a:chExt cx="5544616" cy="5733256"/>
          </a:xfrm>
        </p:grpSpPr>
        <p:pic>
          <p:nvPicPr>
            <p:cNvPr id="2051" name="Picture 3" descr="C:\Users\miyoshi\Desktop\学会など\土岐コン２１\修正用\fbpuf-result-1106-1811-1320570677\0\図5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87624" y="1124744"/>
              <a:ext cx="5383766" cy="5733256"/>
            </a:xfrm>
            <a:prstGeom prst="rect">
              <a:avLst/>
            </a:prstGeom>
            <a:noFill/>
          </p:spPr>
        </p:pic>
        <p:sp>
          <p:nvSpPr>
            <p:cNvPr id="6" name="テキスト ボックス 5"/>
            <p:cNvSpPr txBox="1"/>
            <p:nvPr/>
          </p:nvSpPr>
          <p:spPr>
            <a:xfrm rot="16200000">
              <a:off x="940242" y="2524254"/>
              <a:ext cx="72008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q-min</a:t>
              </a:r>
              <a:endParaRPr kumimoji="1" lang="ja-JP" altLang="en-US" dirty="0"/>
            </a:p>
          </p:txBody>
        </p:sp>
        <p:sp>
          <p:nvSpPr>
            <p:cNvPr id="7" name="テキスト ボックス 6"/>
            <p:cNvSpPr txBox="1"/>
            <p:nvPr/>
          </p:nvSpPr>
          <p:spPr>
            <a:xfrm rot="16200000">
              <a:off x="543199" y="5288268"/>
              <a:ext cx="158417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Energy [MW]</a:t>
              </a:r>
              <a:endParaRPr kumimoji="1" lang="ja-JP" altLang="en-US" dirty="0"/>
            </a:p>
          </p:txBody>
        </p:sp>
        <p:sp>
          <p:nvSpPr>
            <p:cNvPr id="8" name="テキスト ボックス 7"/>
            <p:cNvSpPr txBox="1"/>
            <p:nvPr/>
          </p:nvSpPr>
          <p:spPr>
            <a:xfrm rot="5400000">
              <a:off x="5881544" y="2686228"/>
              <a:ext cx="118804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r/a (q-min)</a:t>
              </a:r>
              <a:endParaRPr kumimoji="1" lang="ja-JP" altLang="en-US" dirty="0"/>
            </a:p>
          </p:txBody>
        </p:sp>
      </p:grpSp>
      <p:sp>
        <p:nvSpPr>
          <p:cNvPr id="10" name="テキスト ボックス 9">
            <a:hlinkClick r:id="rId3" action="ppaction://hlinkfile"/>
          </p:cNvPr>
          <p:cNvSpPr txBox="1"/>
          <p:nvPr/>
        </p:nvSpPr>
        <p:spPr>
          <a:xfrm>
            <a:off x="7092280" y="537321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Current profile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フレッシュ">
  <a:themeElements>
    <a:clrScheme name="フレッシュ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フレッシュ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フレッシュ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6441</TotalTime>
  <Words>730</Words>
  <Application>Microsoft Office PowerPoint</Application>
  <PresentationFormat>画面に合わせる (4:3)</PresentationFormat>
  <Paragraphs>307</Paragraphs>
  <Slides>25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26" baseType="lpstr">
      <vt:lpstr>フレッシュ</vt:lpstr>
      <vt:lpstr>現代制御理論を用いた核融合プラズマ制御シミュレーション</vt:lpstr>
      <vt:lpstr>Introduction</vt:lpstr>
      <vt:lpstr>Control Logic Construction</vt:lpstr>
      <vt:lpstr>Example of Parameter Categorization</vt:lpstr>
      <vt:lpstr>Example of Actuator Categorization</vt:lpstr>
      <vt:lpstr>Multiple Control Experiment</vt:lpstr>
      <vt:lpstr>1.5D transport code simulation</vt:lpstr>
      <vt:lpstr>Fusion power control simulation</vt:lpstr>
      <vt:lpstr>q-minimum control simulation</vt:lpstr>
      <vt:lpstr>Simultaneous control simulation</vt:lpstr>
      <vt:lpstr>Summary of 1.5D simulation</vt:lpstr>
      <vt:lpstr>Using modern control theory</vt:lpstr>
      <vt:lpstr>Classical and Modern control theory</vt:lpstr>
      <vt:lpstr> State space model</vt:lpstr>
      <vt:lpstr>0-D Plasma Physics Model</vt:lpstr>
      <vt:lpstr>State Equation</vt:lpstr>
      <vt:lpstr>Linearized State Equation</vt:lpstr>
      <vt:lpstr>Adding the Integrator</vt:lpstr>
      <vt:lpstr>2 degree of freedom control </vt:lpstr>
      <vt:lpstr>Simulink</vt:lpstr>
      <vt:lpstr>Summary</vt:lpstr>
      <vt:lpstr>Reference</vt:lpstr>
      <vt:lpstr>Appendix</vt:lpstr>
      <vt:lpstr>The Effect of Disturbance</vt:lpstr>
      <vt:lpstr>Linearize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 of fusion reactor plasma</dc:title>
  <dc:creator>miyoshi</dc:creator>
  <cp:lastModifiedBy>miyoshi</cp:lastModifiedBy>
  <cp:revision>691</cp:revision>
  <dcterms:created xsi:type="dcterms:W3CDTF">2013-02-14T01:46:52Z</dcterms:created>
  <dcterms:modified xsi:type="dcterms:W3CDTF">2013-03-03T08:08:41Z</dcterms:modified>
</cp:coreProperties>
</file>