
<file path=[Content_Types].xml><?xml version="1.0" encoding="utf-8"?>
<Types xmlns="http://schemas.openxmlformats.org/package/2006/content-types">
  <Default Extension="xml" ContentType="application/xml"/>
  <Default Extension="wmf" ContentType="image/x-wmf"/>
  <Default Extension="wmv" ContentType="video/unknown"/>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4.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5.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notesSlides/notesSlide6.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7.xml" ContentType="application/vnd.openxmlformats-officedocument.presentationml.notesSlide+xml"/>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Microsoft___1.bin" ContentType="application/vnd.openxmlformats-officedocument.oleObject"/>
  <Override PartName="/ppt/embeddings/Microsoft___2.bin" ContentType="application/vnd.openxmlformats-officedocument.oleObject"/>
  <Override PartName="/ppt/embeddings/oleObject39.bin" ContentType="application/vnd.openxmlformats-officedocument.oleObject"/>
  <Override PartName="/ppt/embeddings/Microsoft___3.bin" ContentType="application/vnd.openxmlformats-officedocument.oleObject"/>
  <Override PartName="/ppt/embeddings/oleObject40.bin" ContentType="application/vnd.openxmlformats-officedocument.oleObject"/>
  <Override PartName="/ppt/embeddings/Microsoft___4.bin" ContentType="application/vnd.openxmlformats-officedocument.oleObject"/>
  <Override PartName="/ppt/embeddings/oleObject41.bin" ContentType="application/vnd.openxmlformats-officedocument.oleObject"/>
  <Override PartName="/ppt/embeddings/Microsoft___5.bin" ContentType="application/vnd.openxmlformats-officedocument.oleObject"/>
  <Override PartName="/ppt/embeddings/oleObject42.bin" ContentType="application/vnd.openxmlformats-officedocument.oleObject"/>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5"/>
  </p:notesMasterIdLst>
  <p:sldIdLst>
    <p:sldId id="256" r:id="rId2"/>
    <p:sldId id="372" r:id="rId3"/>
    <p:sldId id="373" r:id="rId4"/>
    <p:sldId id="376" r:id="rId5"/>
    <p:sldId id="308" r:id="rId6"/>
    <p:sldId id="312" r:id="rId7"/>
    <p:sldId id="315" r:id="rId8"/>
    <p:sldId id="377" r:id="rId9"/>
    <p:sldId id="366" r:id="rId10"/>
    <p:sldId id="367" r:id="rId11"/>
    <p:sldId id="368" r:id="rId12"/>
    <p:sldId id="266" r:id="rId13"/>
    <p:sldId id="268" r:id="rId14"/>
    <p:sldId id="265" r:id="rId15"/>
    <p:sldId id="341" r:id="rId16"/>
    <p:sldId id="355" r:id="rId17"/>
    <p:sldId id="336" r:id="rId18"/>
    <p:sldId id="354" r:id="rId19"/>
    <p:sldId id="352" r:id="rId20"/>
    <p:sldId id="338" r:id="rId21"/>
    <p:sldId id="378" r:id="rId22"/>
    <p:sldId id="365" r:id="rId23"/>
    <p:sldId id="364" r:id="rId24"/>
    <p:sldId id="363" r:id="rId25"/>
    <p:sldId id="362" r:id="rId26"/>
    <p:sldId id="359" r:id="rId27"/>
    <p:sldId id="356" r:id="rId28"/>
    <p:sldId id="320" r:id="rId29"/>
    <p:sldId id="351" r:id="rId30"/>
    <p:sldId id="319" r:id="rId31"/>
    <p:sldId id="379" r:id="rId32"/>
    <p:sldId id="323" r:id="rId33"/>
    <p:sldId id="325" r:id="rId3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6" d="100"/>
          <a:sy n="116" d="100"/>
        </p:scale>
        <p:origin x="-88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wmf"/><Relationship Id="rId1" Type="http://schemas.openxmlformats.org/officeDocument/2006/relationships/image" Target="../media/image5.wmf"/><Relationship Id="rId2"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6.emf"/><Relationship Id="rId2" Type="http://schemas.openxmlformats.org/officeDocument/2006/relationships/image" Target="../media/image3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7.emf"/><Relationship Id="rId2"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wmf"/><Relationship Id="rId1" Type="http://schemas.openxmlformats.org/officeDocument/2006/relationships/image" Target="../media/image5.wmf"/><Relationship Id="rId2"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wmf"/><Relationship Id="rId1" Type="http://schemas.openxmlformats.org/officeDocument/2006/relationships/image" Target="../media/image5.wmf"/><Relationship Id="rId2"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16.wmf"/><Relationship Id="rId1" Type="http://schemas.openxmlformats.org/officeDocument/2006/relationships/image" Target="../media/image13.wmf"/><Relationship Id="rId2"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16.wmf"/><Relationship Id="rId5" Type="http://schemas.openxmlformats.org/officeDocument/2006/relationships/image" Target="../media/image17.wmf"/><Relationship Id="rId6" Type="http://schemas.openxmlformats.org/officeDocument/2006/relationships/image" Target="../media/image18.wmf"/><Relationship Id="rId1" Type="http://schemas.openxmlformats.org/officeDocument/2006/relationships/image" Target="../media/image13.wmf"/><Relationship Id="rId2"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wmf"/><Relationship Id="rId5" Type="http://schemas.openxmlformats.org/officeDocument/2006/relationships/image" Target="../media/image23.wmf"/><Relationship Id="rId6" Type="http://schemas.openxmlformats.org/officeDocument/2006/relationships/image" Target="../media/image24.wmf"/><Relationship Id="rId7" Type="http://schemas.openxmlformats.org/officeDocument/2006/relationships/image" Target="../media/image25.emf"/><Relationship Id="rId8" Type="http://schemas.openxmlformats.org/officeDocument/2006/relationships/image" Target="../media/image26.emf"/><Relationship Id="rId1" Type="http://schemas.openxmlformats.org/officeDocument/2006/relationships/image" Target="../media/image19.emf"/><Relationship Id="rId2"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wmf"/><Relationship Id="rId5" Type="http://schemas.openxmlformats.org/officeDocument/2006/relationships/image" Target="../media/image23.wmf"/><Relationship Id="rId6" Type="http://schemas.openxmlformats.org/officeDocument/2006/relationships/image" Target="../media/image24.wmf"/><Relationship Id="rId7" Type="http://schemas.openxmlformats.org/officeDocument/2006/relationships/image" Target="../media/image25.emf"/><Relationship Id="rId8" Type="http://schemas.openxmlformats.org/officeDocument/2006/relationships/image" Target="../media/image26.emf"/><Relationship Id="rId1" Type="http://schemas.openxmlformats.org/officeDocument/2006/relationships/image" Target="../media/image19.emf"/><Relationship Id="rId2"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D4DEAF-7112-344B-863B-E5813989D388}" type="datetimeFigureOut">
              <a:rPr kumimoji="1" lang="ja-JP" altLang="en-US" smtClean="0"/>
              <a:t>2013/03/01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E4230C-B448-F744-BE98-B4DA74D2F3D8}" type="slidenum">
              <a:rPr kumimoji="1" lang="ja-JP" altLang="en-US" smtClean="0"/>
              <a:t>‹#›</a:t>
            </a:fld>
            <a:endParaRPr kumimoji="1" lang="ja-JP" altLang="en-US"/>
          </a:p>
        </p:txBody>
      </p:sp>
    </p:spTree>
    <p:extLst>
      <p:ext uri="{BB962C8B-B14F-4D97-AF65-F5344CB8AC3E}">
        <p14:creationId xmlns:p14="http://schemas.microsoft.com/office/powerpoint/2010/main" val="2076074903"/>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本当に近年になって、実験的な裏付けもできるようになってきましたが、</a:t>
            </a:r>
            <a:endParaRPr kumimoji="1" lang="ja-JP" altLang="en-US" dirty="0"/>
          </a:p>
        </p:txBody>
      </p:sp>
      <p:sp>
        <p:nvSpPr>
          <p:cNvPr id="4" name="スライド番号プレースホルダー 3"/>
          <p:cNvSpPr>
            <a:spLocks noGrp="1"/>
          </p:cNvSpPr>
          <p:nvPr>
            <p:ph type="sldNum" sz="quarter" idx="10"/>
          </p:nvPr>
        </p:nvSpPr>
        <p:spPr/>
        <p:txBody>
          <a:bodyPr/>
          <a:lstStyle/>
          <a:p>
            <a:fld id="{E79637AB-A9E0-410E-9B42-A211D4B150BD}" type="slidenum">
              <a:rPr kumimoji="1" lang="ja-JP" altLang="en-US" smtClean="0"/>
              <a:t>5</a:t>
            </a:fld>
            <a:endParaRPr kumimoji="1" lang="ja-JP" altLang="en-US" dirty="0"/>
          </a:p>
        </p:txBody>
      </p:sp>
    </p:spTree>
    <p:extLst>
      <p:ext uri="{BB962C8B-B14F-4D97-AF65-F5344CB8AC3E}">
        <p14:creationId xmlns:p14="http://schemas.microsoft.com/office/powerpoint/2010/main" val="4127288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赤</a:t>
            </a:r>
            <a:r>
              <a:rPr kumimoji="1" lang="en-US" altLang="ja-JP" dirty="0" smtClean="0"/>
              <a:t>➡</a:t>
            </a:r>
            <a:r>
              <a:rPr kumimoji="1" lang="ja-JP" altLang="en-US" dirty="0" smtClean="0"/>
              <a:t>輸送低減されず</a:t>
            </a:r>
            <a:endParaRPr kumimoji="1" lang="en-US" altLang="ja-JP" dirty="0" smtClean="0"/>
          </a:p>
          <a:p>
            <a:r>
              <a:rPr kumimoji="1" lang="ja-JP" altLang="en-US" dirty="0" smtClean="0"/>
              <a:t>緑</a:t>
            </a:r>
            <a:r>
              <a:rPr kumimoji="1" lang="en-US" altLang="ja-JP" dirty="0" smtClean="0"/>
              <a:t>➡</a:t>
            </a:r>
            <a:r>
              <a:rPr kumimoji="1" lang="ja-JP" altLang="en-US" dirty="0" smtClean="0"/>
              <a:t>飽和状態で輸送低減</a:t>
            </a:r>
            <a:endParaRPr kumimoji="1" lang="en-US" altLang="ja-JP" dirty="0" smtClean="0"/>
          </a:p>
          <a:p>
            <a:r>
              <a:rPr kumimoji="1" lang="ja-JP" altLang="en-US" dirty="0" smtClean="0"/>
              <a:t>赤、緑</a:t>
            </a:r>
            <a:r>
              <a:rPr kumimoji="1" lang="en-US" altLang="ja-JP" dirty="0" smtClean="0"/>
              <a:t>➡</a:t>
            </a:r>
            <a:r>
              <a:rPr kumimoji="1" lang="ja-JP" altLang="en-US" dirty="0" smtClean="0"/>
              <a:t>線形のとき同じ、非線形の最初は同じ</a:t>
            </a:r>
            <a:endParaRPr kumimoji="1" lang="en-US" altLang="ja-JP" dirty="0" smtClean="0"/>
          </a:p>
          <a:p>
            <a:r>
              <a:rPr kumimoji="1" lang="ja-JP" altLang="en-US" dirty="0" smtClean="0"/>
              <a:t>長時間計算の結果差が見える</a:t>
            </a:r>
            <a:endParaRPr kumimoji="1" lang="ja-JP" altLang="en-US" dirty="0"/>
          </a:p>
        </p:txBody>
      </p:sp>
      <p:sp>
        <p:nvSpPr>
          <p:cNvPr id="4" name="スライド番号プレースホルダー 3"/>
          <p:cNvSpPr>
            <a:spLocks noGrp="1"/>
          </p:cNvSpPr>
          <p:nvPr>
            <p:ph type="sldNum" sz="quarter" idx="10"/>
          </p:nvPr>
        </p:nvSpPr>
        <p:spPr/>
        <p:txBody>
          <a:bodyPr/>
          <a:lstStyle/>
          <a:p>
            <a:fld id="{1CE4230C-B448-F744-BE98-B4DA74D2F3D8}" type="slidenum">
              <a:rPr kumimoji="1" lang="ja-JP" altLang="en-US" smtClean="0"/>
              <a:t>30</a:t>
            </a:fld>
            <a:endParaRPr kumimoji="1" lang="ja-JP" altLang="en-US"/>
          </a:p>
        </p:txBody>
      </p:sp>
    </p:spTree>
    <p:extLst>
      <p:ext uri="{BB962C8B-B14F-4D97-AF65-F5344CB8AC3E}">
        <p14:creationId xmlns:p14="http://schemas.microsoft.com/office/powerpoint/2010/main" val="2626016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輸送レベルがジャイロボームで見ると大きい</a:t>
            </a:r>
            <a:endParaRPr kumimoji="1" lang="ja-JP" altLang="en-US" dirty="0"/>
          </a:p>
        </p:txBody>
      </p:sp>
      <p:sp>
        <p:nvSpPr>
          <p:cNvPr id="4" name="スライド番号プレースホルダー 3"/>
          <p:cNvSpPr>
            <a:spLocks noGrp="1"/>
          </p:cNvSpPr>
          <p:nvPr>
            <p:ph type="sldNum" sz="quarter" idx="10"/>
          </p:nvPr>
        </p:nvSpPr>
        <p:spPr/>
        <p:txBody>
          <a:bodyPr/>
          <a:lstStyle/>
          <a:p>
            <a:fld id="{E79637AB-A9E0-410E-9B42-A211D4B150BD}" type="slidenum">
              <a:rPr kumimoji="1" lang="ja-JP" altLang="en-US" smtClean="0"/>
              <a:t>6</a:t>
            </a:fld>
            <a:endParaRPr kumimoji="1" lang="ja-JP" altLang="en-US" dirty="0"/>
          </a:p>
        </p:txBody>
      </p:sp>
    </p:spTree>
    <p:extLst>
      <p:ext uri="{BB962C8B-B14F-4D97-AF65-F5344CB8AC3E}">
        <p14:creationId xmlns:p14="http://schemas.microsoft.com/office/powerpoint/2010/main" val="4127288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イオンが電子スケールの揺動作ろうとしてもラーマ半径大きすぎて、</a:t>
            </a:r>
            <a:endParaRPr kumimoji="1" lang="en-US" altLang="ja-JP" dirty="0" smtClean="0"/>
          </a:p>
          <a:p>
            <a:r>
              <a:rPr kumimoji="1" lang="ja-JP" altLang="en-US" dirty="0" smtClean="0"/>
              <a:t>平均化されたような応答しか出来ない</a:t>
            </a:r>
            <a:endParaRPr kumimoji="1" lang="ja-JP" altLang="en-US" dirty="0"/>
          </a:p>
        </p:txBody>
      </p:sp>
      <p:sp>
        <p:nvSpPr>
          <p:cNvPr id="4" name="スライド番号プレースホルダー 3"/>
          <p:cNvSpPr>
            <a:spLocks noGrp="1"/>
          </p:cNvSpPr>
          <p:nvPr>
            <p:ph type="sldNum" sz="quarter" idx="10"/>
          </p:nvPr>
        </p:nvSpPr>
        <p:spPr/>
        <p:txBody>
          <a:bodyPr/>
          <a:lstStyle/>
          <a:p>
            <a:fld id="{1CE4230C-B448-F744-BE98-B4DA74D2F3D8}" type="slidenum">
              <a:rPr kumimoji="1" lang="ja-JP" altLang="en-US" smtClean="0"/>
              <a:t>7</a:t>
            </a:fld>
            <a:endParaRPr kumimoji="1" lang="ja-JP" altLang="en-US"/>
          </a:p>
        </p:txBody>
      </p:sp>
    </p:spTree>
    <p:extLst>
      <p:ext uri="{BB962C8B-B14F-4D97-AF65-F5344CB8AC3E}">
        <p14:creationId xmlns:p14="http://schemas.microsoft.com/office/powerpoint/2010/main" val="1876277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電子とイオン</a:t>
            </a:r>
            <a:r>
              <a:rPr kumimoji="1" lang="en-US" altLang="ja-JP" dirty="0" smtClean="0"/>
              <a:t>➡</a:t>
            </a:r>
            <a:r>
              <a:rPr kumimoji="1" lang="ja-JP" altLang="en-US" dirty="0" smtClean="0"/>
              <a:t>異なる時空間スケール</a:t>
            </a:r>
            <a:endParaRPr kumimoji="1" lang="en-US" altLang="ja-JP" dirty="0" smtClean="0"/>
          </a:p>
          <a:p>
            <a:r>
              <a:rPr kumimoji="1" lang="ja-JP" altLang="en-US" dirty="0" smtClean="0"/>
              <a:t>これらが</a:t>
            </a:r>
            <a:r>
              <a:rPr kumimoji="1" lang="en-US" altLang="ja-JP" dirty="0" smtClean="0"/>
              <a:t>Poisson</a:t>
            </a:r>
            <a:r>
              <a:rPr kumimoji="1" lang="ja-JP" altLang="en-US" dirty="0" smtClean="0"/>
              <a:t>を介して</a:t>
            </a:r>
            <a:r>
              <a:rPr kumimoji="1" lang="en-US" altLang="ja-JP" dirty="0" smtClean="0"/>
              <a:t>Couple</a:t>
            </a:r>
          </a:p>
          <a:p>
            <a:r>
              <a:rPr kumimoji="1" lang="en-US" altLang="ja-JP" dirty="0" smtClean="0"/>
              <a:t>➡</a:t>
            </a:r>
            <a:r>
              <a:rPr kumimoji="1" lang="ja-JP" altLang="en-US" dirty="0" smtClean="0"/>
              <a:t>両方同時に解く必要がある</a:t>
            </a:r>
            <a:r>
              <a:rPr kumimoji="1" lang="en-US" altLang="ja-JP" dirty="0" smtClean="0"/>
              <a:t>➡</a:t>
            </a:r>
            <a:r>
              <a:rPr kumimoji="1" lang="ja-JP" altLang="en-US" dirty="0" smtClean="0"/>
              <a:t>難しい</a:t>
            </a:r>
            <a:r>
              <a:rPr kumimoji="1" lang="en-US" altLang="ja-JP" dirty="0" smtClean="0"/>
              <a:t>➡</a:t>
            </a:r>
            <a:r>
              <a:rPr kumimoji="1" lang="ja-JP" altLang="en-US" dirty="0" smtClean="0"/>
              <a:t>近似を用いる</a:t>
            </a:r>
            <a:endParaRPr kumimoji="1" lang="ja-JP" altLang="en-US" dirty="0"/>
          </a:p>
        </p:txBody>
      </p:sp>
      <p:sp>
        <p:nvSpPr>
          <p:cNvPr id="4" name="スライド番号プレースホルダー 3"/>
          <p:cNvSpPr>
            <a:spLocks noGrp="1"/>
          </p:cNvSpPr>
          <p:nvPr>
            <p:ph type="sldNum" sz="quarter" idx="10"/>
          </p:nvPr>
        </p:nvSpPr>
        <p:spPr/>
        <p:txBody>
          <a:bodyPr/>
          <a:lstStyle/>
          <a:p>
            <a:fld id="{1CE4230C-B448-F744-BE98-B4DA74D2F3D8}" type="slidenum">
              <a:rPr kumimoji="1" lang="ja-JP" altLang="en-US" smtClean="0"/>
              <a:t>11</a:t>
            </a:fld>
            <a:endParaRPr kumimoji="1" lang="ja-JP" altLang="en-US"/>
          </a:p>
        </p:txBody>
      </p:sp>
    </p:spTree>
    <p:extLst>
      <p:ext uri="{BB962C8B-B14F-4D97-AF65-F5344CB8AC3E}">
        <p14:creationId xmlns:p14="http://schemas.microsoft.com/office/powerpoint/2010/main" val="737042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ドリフト波について</a:t>
            </a:r>
            <a:endParaRPr kumimoji="1" lang="ja-JP" altLang="en-US" dirty="0"/>
          </a:p>
        </p:txBody>
      </p:sp>
      <p:sp>
        <p:nvSpPr>
          <p:cNvPr id="4" name="スライド番号プレースホルダー 3"/>
          <p:cNvSpPr>
            <a:spLocks noGrp="1"/>
          </p:cNvSpPr>
          <p:nvPr>
            <p:ph type="sldNum" sz="quarter" idx="10"/>
          </p:nvPr>
        </p:nvSpPr>
        <p:spPr/>
        <p:txBody>
          <a:bodyPr/>
          <a:lstStyle/>
          <a:p>
            <a:fld id="{1CE4230C-B448-F744-BE98-B4DA74D2F3D8}" type="slidenum">
              <a:rPr kumimoji="1" lang="ja-JP" altLang="en-US" smtClean="0"/>
              <a:t>12</a:t>
            </a:fld>
            <a:endParaRPr kumimoji="1" lang="ja-JP" altLang="en-US"/>
          </a:p>
        </p:txBody>
      </p:sp>
    </p:spTree>
    <p:extLst>
      <p:ext uri="{BB962C8B-B14F-4D97-AF65-F5344CB8AC3E}">
        <p14:creationId xmlns:p14="http://schemas.microsoft.com/office/powerpoint/2010/main" val="4024782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式の中の波数ベクトル間違え</a:t>
            </a:r>
            <a:endParaRPr kumimoji="1" lang="ja-JP" altLang="en-US" dirty="0"/>
          </a:p>
        </p:txBody>
      </p:sp>
      <p:sp>
        <p:nvSpPr>
          <p:cNvPr id="4" name="スライド番号プレースホルダー 3"/>
          <p:cNvSpPr>
            <a:spLocks noGrp="1"/>
          </p:cNvSpPr>
          <p:nvPr>
            <p:ph type="sldNum" sz="quarter" idx="10"/>
          </p:nvPr>
        </p:nvSpPr>
        <p:spPr/>
        <p:txBody>
          <a:bodyPr/>
          <a:lstStyle/>
          <a:p>
            <a:fld id="{5B9560F6-4F05-49D8-AD4D-4B97F419DA60}" type="slidenum">
              <a:rPr kumimoji="1" lang="ja-JP" altLang="en-US" smtClean="0"/>
              <a:t>14</a:t>
            </a:fld>
            <a:endParaRPr kumimoji="1" lang="ja-JP" altLang="en-US"/>
          </a:p>
        </p:txBody>
      </p:sp>
    </p:spTree>
    <p:extLst>
      <p:ext uri="{BB962C8B-B14F-4D97-AF65-F5344CB8AC3E}">
        <p14:creationId xmlns:p14="http://schemas.microsoft.com/office/powerpoint/2010/main" val="1019808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式の中の波数ベクトル間違え</a:t>
            </a:r>
            <a:endParaRPr kumimoji="1" lang="ja-JP" altLang="en-US" dirty="0"/>
          </a:p>
        </p:txBody>
      </p:sp>
      <p:sp>
        <p:nvSpPr>
          <p:cNvPr id="4" name="スライド番号プレースホルダー 3"/>
          <p:cNvSpPr>
            <a:spLocks noGrp="1"/>
          </p:cNvSpPr>
          <p:nvPr>
            <p:ph type="sldNum" sz="quarter" idx="10"/>
          </p:nvPr>
        </p:nvSpPr>
        <p:spPr/>
        <p:txBody>
          <a:bodyPr/>
          <a:lstStyle/>
          <a:p>
            <a:fld id="{5B9560F6-4F05-49D8-AD4D-4B97F419DA60}" type="slidenum">
              <a:rPr kumimoji="1" lang="ja-JP" altLang="en-US" smtClean="0"/>
              <a:t>15</a:t>
            </a:fld>
            <a:endParaRPr kumimoji="1" lang="ja-JP" altLang="en-US"/>
          </a:p>
        </p:txBody>
      </p:sp>
    </p:spTree>
    <p:extLst>
      <p:ext uri="{BB962C8B-B14F-4D97-AF65-F5344CB8AC3E}">
        <p14:creationId xmlns:p14="http://schemas.microsoft.com/office/powerpoint/2010/main" val="1019808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シアと</a:t>
            </a:r>
            <a:r>
              <a:rPr kumimoji="1" lang="en-US" altLang="ja-JP" dirty="0" smtClean="0"/>
              <a:t>ITG</a:t>
            </a:r>
            <a:r>
              <a:rPr kumimoji="1" lang="ja-JP" altLang="en-US" dirty="0" smtClean="0"/>
              <a:t>安定であることと、質量比が水素であること</a:t>
            </a:r>
            <a:endParaRPr kumimoji="1" lang="ja-JP" altLang="en-US" dirty="0"/>
          </a:p>
        </p:txBody>
      </p:sp>
      <p:sp>
        <p:nvSpPr>
          <p:cNvPr id="4" name="スライド番号プレースホルダー 3"/>
          <p:cNvSpPr>
            <a:spLocks noGrp="1"/>
          </p:cNvSpPr>
          <p:nvPr>
            <p:ph type="sldNum" sz="quarter" idx="10"/>
          </p:nvPr>
        </p:nvSpPr>
        <p:spPr/>
        <p:txBody>
          <a:bodyPr/>
          <a:lstStyle/>
          <a:p>
            <a:fld id="{1CE4230C-B448-F744-BE98-B4DA74D2F3D8}" type="slidenum">
              <a:rPr kumimoji="1" lang="ja-JP" altLang="en-US" smtClean="0"/>
              <a:t>17</a:t>
            </a:fld>
            <a:endParaRPr kumimoji="1" lang="ja-JP" altLang="en-US"/>
          </a:p>
        </p:txBody>
      </p:sp>
    </p:spTree>
    <p:extLst>
      <p:ext uri="{BB962C8B-B14F-4D97-AF65-F5344CB8AC3E}">
        <p14:creationId xmlns:p14="http://schemas.microsoft.com/office/powerpoint/2010/main" val="2550366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ETG</a:t>
            </a:r>
            <a:r>
              <a:rPr kumimoji="1" lang="ja-JP" altLang="en-US" dirty="0" smtClean="0"/>
              <a:t>に特徴的なのはこれよりさらに右</a:t>
            </a:r>
            <a:endParaRPr kumimoji="1" lang="en-US" altLang="ja-JP" dirty="0" smtClean="0"/>
          </a:p>
          <a:p>
            <a:r>
              <a:rPr kumimoji="1" lang="ja-JP" altLang="en-US" dirty="0" smtClean="0"/>
              <a:t>非線形の結果しばしば、長波長の輸送拡大機構</a:t>
            </a:r>
            <a:endParaRPr kumimoji="1" lang="en-US" altLang="ja-JP" dirty="0" smtClean="0"/>
          </a:p>
          <a:p>
            <a:r>
              <a:rPr kumimoji="1" lang="ja-JP" altLang="en-US" dirty="0" smtClean="0"/>
              <a:t>これは緑の領域</a:t>
            </a:r>
            <a:endParaRPr kumimoji="1" lang="en-US" altLang="ja-JP" dirty="0" smtClean="0"/>
          </a:p>
          <a:p>
            <a:r>
              <a:rPr kumimoji="1" lang="ja-JP" altLang="en-US" dirty="0" smtClean="0"/>
              <a:t>輸送に効く緑の領域ではイオンは断熱的に応答しない</a:t>
            </a:r>
            <a:endParaRPr kumimoji="1" lang="en-US" altLang="ja-JP" dirty="0" smtClean="0"/>
          </a:p>
          <a:p>
            <a:r>
              <a:rPr kumimoji="1" lang="en-US" altLang="ja-JP" dirty="0" smtClean="0"/>
              <a:t>➡</a:t>
            </a:r>
            <a:r>
              <a:rPr kumimoji="1" lang="ja-JP" altLang="en-US" dirty="0" smtClean="0"/>
              <a:t>運動論的イオンを導入</a:t>
            </a:r>
            <a:endParaRPr kumimoji="1" lang="ja-JP" altLang="en-US" dirty="0"/>
          </a:p>
        </p:txBody>
      </p:sp>
      <p:sp>
        <p:nvSpPr>
          <p:cNvPr id="4" name="スライド番号プレースホルダー 3"/>
          <p:cNvSpPr>
            <a:spLocks noGrp="1"/>
          </p:cNvSpPr>
          <p:nvPr>
            <p:ph type="sldNum" sz="quarter" idx="10"/>
          </p:nvPr>
        </p:nvSpPr>
        <p:spPr/>
        <p:txBody>
          <a:bodyPr/>
          <a:lstStyle/>
          <a:p>
            <a:fld id="{1CE4230C-B448-F744-BE98-B4DA74D2F3D8}" type="slidenum">
              <a:rPr kumimoji="1" lang="ja-JP" altLang="en-US" smtClean="0"/>
              <a:t>22</a:t>
            </a:fld>
            <a:endParaRPr kumimoji="1" lang="ja-JP" altLang="en-US"/>
          </a:p>
        </p:txBody>
      </p:sp>
    </p:spTree>
    <p:extLst>
      <p:ext uri="{BB962C8B-B14F-4D97-AF65-F5344CB8AC3E}">
        <p14:creationId xmlns:p14="http://schemas.microsoft.com/office/powerpoint/2010/main" val="2046687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3">
        <a:schemeClr val="bg2"/>
      </p:bgRef>
    </p:bg>
    <p:spTree>
      <p:nvGrpSpPr>
        <p:cNvPr id="1" name=""/>
        <p:cNvGrpSpPr/>
        <p:nvPr/>
      </p:nvGrpSpPr>
      <p:grpSpPr>
        <a:xfrm>
          <a:off x="0" y="0"/>
          <a:ext cx="0" cy="0"/>
          <a:chOff x="0" y="0"/>
          <a:chExt cx="0" cy="0"/>
        </a:xfrm>
      </p:grpSpPr>
      <p:grpSp>
        <p:nvGrpSpPr>
          <p:cNvPr id="3" name="図形グループ 2"/>
          <p:cNvGrpSpPr/>
          <p:nvPr/>
        </p:nvGrpSpPr>
        <p:grpSpPr>
          <a:xfrm>
            <a:off x="-3461" y="0"/>
            <a:ext cx="9147461" cy="6858000"/>
            <a:chOff x="-3461" y="0"/>
            <a:chExt cx="9147461" cy="6858000"/>
          </a:xfrm>
        </p:grpSpPr>
        <p:sp>
          <p:nvSpPr>
            <p:cNvPr id="10" name="フリーフォーム 9"/>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3" name="フリーフォーム 12"/>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4" name="フリーフォーム 13"/>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5" name="フリーフォーム 14"/>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16" name="フリーフォーム 15"/>
          <p:cNvSpPr>
            <a:spLocks/>
          </p:cNvSpPr>
          <p:nvPr/>
        </p:nvSpPr>
        <p:spPr bwMode="auto">
          <a:xfrm>
            <a:off x="0" y="0"/>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9" name="フリーフォーム 18"/>
          <p:cNvSpPr>
            <a:spLocks/>
          </p:cNvSpPr>
          <p:nvPr/>
        </p:nvSpPr>
        <p:spPr bwMode="auto">
          <a:xfrm>
            <a:off x="9526" y="5715017"/>
            <a:ext cx="9134475" cy="1133459"/>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rgbClr val="FFFFFF">
              <a:alpha val="59000"/>
            </a:srgbClr>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0" rIns="91440" bIns="45720" anchor="t" compatLnSpc="1"/>
          <a:lstStyle/>
          <a:p>
            <a:endParaRPr kumimoji="0" lang="ja-JP" altLang="en-US"/>
          </a:p>
        </p:txBody>
      </p:sp>
      <p:sp>
        <p:nvSpPr>
          <p:cNvPr id="2" name="タイトル 1"/>
          <p:cNvSpPr>
            <a:spLocks noGrp="1"/>
          </p:cNvSpPr>
          <p:nvPr>
            <p:ph type="ctrTitle"/>
          </p:nvPr>
        </p:nvSpPr>
        <p:spPr>
          <a:xfrm>
            <a:off x="685800" y="2130425"/>
            <a:ext cx="7772400" cy="1470025"/>
          </a:xfrm>
        </p:spPr>
        <p:txBody>
          <a:bodyPr/>
          <a:lstStyle>
            <a:lvl1pPr algn="ctr">
              <a:defRPr b="1"/>
            </a:lvl1pPr>
          </a:lstStyle>
          <a:p>
            <a:r>
              <a:rPr kumimoji="0" lang="ja-JP" altLang="en-US" smtClean="0"/>
              <a:t>マスター タイトルの書式設定</a:t>
            </a:r>
            <a:endParaRPr kumimoji="0" lang="en-US"/>
          </a:p>
        </p:txBody>
      </p:sp>
      <p:sp>
        <p:nvSpPr>
          <p:cNvPr id="8" name="サブタイトル 7"/>
          <p:cNvSpPr>
            <a:spLocks noGrp="1"/>
          </p:cNvSpPr>
          <p:nvPr>
            <p:ph type="subTitle" idx="1"/>
          </p:nvPr>
        </p:nvSpPr>
        <p:spPr>
          <a:xfrm>
            <a:off x="1371600" y="3886200"/>
            <a:ext cx="6400800" cy="1752600"/>
          </a:xfrm>
        </p:spPr>
        <p:txBody>
          <a:bodyPr/>
          <a:lstStyle>
            <a:lvl1pPr marL="0" indent="0" algn="ctr">
              <a:buNone/>
              <a:defRPr baseline="0">
                <a:solidFill>
                  <a:schemeClr val="tx1">
                    <a:tint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ja-JP" altLang="en-US" smtClean="0"/>
              <a:t>マスター サブタイトルの書式設定</a:t>
            </a:r>
            <a:endParaRPr kumimoji="0" lang="en-US"/>
          </a:p>
        </p:txBody>
      </p:sp>
      <p:sp>
        <p:nvSpPr>
          <p:cNvPr id="12" name="日付プレースホルダー 11"/>
          <p:cNvSpPr>
            <a:spLocks noGrp="1"/>
          </p:cNvSpPr>
          <p:nvPr>
            <p:ph type="dt" sz="half" idx="10"/>
          </p:nvPr>
        </p:nvSpPr>
        <p:spPr/>
        <p:txBody>
          <a:bodyPr/>
          <a:lstStyle>
            <a:lvl1pPr>
              <a:defRPr>
                <a:solidFill>
                  <a:schemeClr val="tx1"/>
                </a:solidFill>
              </a:defRPr>
            </a:lvl1pPr>
          </a:lstStyle>
          <a:p>
            <a:pPr eaLnBrk="1" latinLnBrk="0" hangingPunct="1"/>
            <a:fld id="{2CD1DBD8-A67D-41E5-86AA-61E77FDD4AFC}" type="datetimeFigureOut">
              <a:rPr kumimoji="1" lang="en-US" smtClean="0"/>
              <a:pPr eaLnBrk="1" latinLnBrk="0" hangingPunct="1"/>
              <a:t>2013/03/01</a:t>
            </a:fld>
            <a:endParaRPr kumimoji="1" lang="en-US"/>
          </a:p>
        </p:txBody>
      </p:sp>
      <p:sp>
        <p:nvSpPr>
          <p:cNvPr id="11" name="フッター プレースホルダー 10"/>
          <p:cNvSpPr>
            <a:spLocks noGrp="1"/>
          </p:cNvSpPr>
          <p:nvPr>
            <p:ph type="ftr" sz="quarter" idx="11"/>
          </p:nvPr>
        </p:nvSpPr>
        <p:spPr/>
        <p:txBody>
          <a:bodyPr/>
          <a:lstStyle>
            <a:lvl1pPr>
              <a:defRPr>
                <a:solidFill>
                  <a:schemeClr val="tx1"/>
                </a:solidFill>
              </a:defRPr>
            </a:lvl1pPr>
          </a:lstStyle>
          <a:p>
            <a:endParaRPr kumimoji="0" lang="ja-JP" altLang="en-US"/>
          </a:p>
        </p:txBody>
      </p:sp>
      <p:sp>
        <p:nvSpPr>
          <p:cNvPr id="18" name="スライド番号プレースホルダー 17"/>
          <p:cNvSpPr>
            <a:spLocks noGrp="1"/>
          </p:cNvSpPr>
          <p:nvPr>
            <p:ph type="sldNum" sz="quarter" idx="12"/>
          </p:nvPr>
        </p:nvSpPr>
        <p:spPr/>
        <p:txBody>
          <a:bodyPr/>
          <a:lstStyle>
            <a:lvl1pPr>
              <a:defRPr>
                <a:solidFill>
                  <a:schemeClr val="tx1"/>
                </a:solidFill>
              </a:defRPr>
            </a:lvl1pPr>
          </a:lstStyle>
          <a:p>
            <a:fld id="{CBF14F85-A994-48A2-9419-7B6980C315A3}" type="slidenum">
              <a:rPr kumimoji="0" lang="ja-JP" altLang="en-US" smtClean="0"/>
              <a:pPr eaLnBrk="1" latinLnBrk="0" hangingPunct="1"/>
              <a:t>‹#›</a:t>
            </a:fld>
            <a:endParaRPr kumimoji="0"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2013/03/01</a:t>
            </a:fld>
            <a:endParaRPr kumimoji="1" lang="en-US"/>
          </a:p>
        </p:txBody>
      </p:sp>
      <p:sp>
        <p:nvSpPr>
          <p:cNvPr id="5" name="フッター プレースホルダー 4"/>
          <p:cNvSpPr>
            <a:spLocks noGrp="1"/>
          </p:cNvSpPr>
          <p:nvPr>
            <p:ph type="ftr" sz="quarter" idx="11"/>
          </p:nvPr>
        </p:nvSpPr>
        <p:spPr/>
        <p:txBody>
          <a:bodyPr/>
          <a:lstStyle/>
          <a:p>
            <a:endParaRPr kumimoji="0" lang="ja-JP" altLang="en-US"/>
          </a:p>
        </p:txBody>
      </p:sp>
      <p:sp>
        <p:nvSpPr>
          <p:cNvPr id="6" name="スライド番号プレースホルダー 5"/>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13" name="フリーフォーム 12"/>
          <p:cNvSpPr>
            <a:spLocks/>
          </p:cNvSpPr>
          <p:nvPr/>
        </p:nvSpPr>
        <p:spPr bwMode="auto">
          <a:xfrm rot="5400000">
            <a:off x="3306482" y="2907281"/>
            <a:ext cx="6855280" cy="1038095"/>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chemeClr val="bg1"/>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0" rIns="91440" bIns="45720" anchor="t" compatLnSpc="1"/>
          <a:lstStyle/>
          <a:p>
            <a:endParaRPr kumimoji="0" lang="ja-JP" altLang="en-US" dirty="0"/>
          </a:p>
        </p:txBody>
      </p:sp>
      <p:grpSp>
        <p:nvGrpSpPr>
          <p:cNvPr id="7" name="図形グループ 6"/>
          <p:cNvGrpSpPr/>
          <p:nvPr/>
        </p:nvGrpSpPr>
        <p:grpSpPr>
          <a:xfrm>
            <a:off x="-3461" y="0"/>
            <a:ext cx="9147461" cy="6858000"/>
            <a:chOff x="-3461" y="0"/>
            <a:chExt cx="9147461" cy="6858000"/>
          </a:xfrm>
        </p:grpSpPr>
        <p:sp>
          <p:nvSpPr>
            <p:cNvPr id="8" name="フリーフォーム 7"/>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9" name="フリーフォーム 8"/>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0" name="フリーフォーム 9"/>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1" name="フリーフォーム 10"/>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12" name="フリーフォーム 11"/>
          <p:cNvSpPr>
            <a:spLocks/>
          </p:cNvSpPr>
          <p:nvPr/>
        </p:nvSpPr>
        <p:spPr bwMode="auto">
          <a:xfrm>
            <a:off x="0" y="0"/>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4" name="正方形/長方形 13"/>
          <p:cNvSpPr/>
          <p:nvPr/>
        </p:nvSpPr>
        <p:spPr bwMode="auto">
          <a:xfrm>
            <a:off x="-142908" y="0"/>
            <a:ext cx="7072362" cy="6858000"/>
          </a:xfrm>
          <a:prstGeom prst="rect">
            <a:avLst/>
          </a:prstGeom>
          <a:gradFill>
            <a:gsLst>
              <a:gs pos="93000">
                <a:srgbClr val="FFFFFF"/>
              </a:gs>
              <a:gs pos="100000">
                <a:srgbClr val="FFFFFF">
                  <a:alpha val="0"/>
                </a:srgbClr>
              </a:gs>
            </a:gsLst>
            <a:lin ang="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algn="ctr" eaLnBrk="1" latinLnBrk="0" hangingPunct="1"/>
            <a:endParaRPr kumimoji="0" lang="ja-JP" altLang="en-US"/>
          </a:p>
        </p:txBody>
      </p:sp>
      <p:sp>
        <p:nvSpPr>
          <p:cNvPr id="2" name="縦書きタイトル 1"/>
          <p:cNvSpPr>
            <a:spLocks noGrp="1"/>
          </p:cNvSpPr>
          <p:nvPr>
            <p:ph type="title" orient="vert"/>
          </p:nvPr>
        </p:nvSpPr>
        <p:spPr>
          <a:xfrm>
            <a:off x="7143768" y="274640"/>
            <a:ext cx="1543032"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9"/>
            <a:ext cx="590075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2013/03/01</a:t>
            </a:fld>
            <a:endParaRPr kumimoji="1" lang="en-US"/>
          </a:p>
        </p:txBody>
      </p:sp>
      <p:sp>
        <p:nvSpPr>
          <p:cNvPr id="5" name="フッター プレースホルダー 4"/>
          <p:cNvSpPr>
            <a:spLocks noGrp="1"/>
          </p:cNvSpPr>
          <p:nvPr>
            <p:ph type="ftr" sz="quarter" idx="11"/>
          </p:nvPr>
        </p:nvSpPr>
        <p:spPr/>
        <p:txBody>
          <a:bodyPr/>
          <a:lstStyle/>
          <a:p>
            <a:endParaRPr kumimoji="0" lang="ja-JP" altLang="en-US"/>
          </a:p>
        </p:txBody>
      </p:sp>
      <p:sp>
        <p:nvSpPr>
          <p:cNvPr id="6" name="スライド番号プレースホルダー 5"/>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コンテンツ プレースホルダー 2"/>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2013/03/01</a:t>
            </a:fld>
            <a:endParaRPr kumimoji="1" lang="en-US"/>
          </a:p>
        </p:txBody>
      </p:sp>
      <p:sp>
        <p:nvSpPr>
          <p:cNvPr id="5" name="フッター プレースホルダー 4"/>
          <p:cNvSpPr>
            <a:spLocks noGrp="1"/>
          </p:cNvSpPr>
          <p:nvPr>
            <p:ph type="ftr" sz="quarter" idx="11"/>
          </p:nvPr>
        </p:nvSpPr>
        <p:spPr/>
        <p:txBody>
          <a:bodyPr/>
          <a:lstStyle/>
          <a:p>
            <a:endParaRPr kumimoji="0" lang="ja-JP" altLang="en-US"/>
          </a:p>
        </p:txBody>
      </p:sp>
      <p:sp>
        <p:nvSpPr>
          <p:cNvPr id="6" name="スライド番号プレースホルダー 5"/>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15" name="フリーフォーム 14"/>
          <p:cNvSpPr>
            <a:spLocks/>
          </p:cNvSpPr>
          <p:nvPr/>
        </p:nvSpPr>
        <p:spPr bwMode="auto">
          <a:xfrm flipV="1">
            <a:off x="9526" y="4295805"/>
            <a:ext cx="9134475" cy="1133459"/>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chemeClr val="bg1"/>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0" rIns="91440" bIns="45720" anchor="t" compatLnSpc="1"/>
          <a:lstStyle/>
          <a:p>
            <a:endParaRPr kumimoji="0" lang="ja-JP" altLang="en-US"/>
          </a:p>
        </p:txBody>
      </p:sp>
      <p:grpSp>
        <p:nvGrpSpPr>
          <p:cNvPr id="7" name="図形グループ 6"/>
          <p:cNvGrpSpPr/>
          <p:nvPr/>
        </p:nvGrpSpPr>
        <p:grpSpPr>
          <a:xfrm>
            <a:off x="-3461" y="0"/>
            <a:ext cx="9147461" cy="6858000"/>
            <a:chOff x="-3461" y="0"/>
            <a:chExt cx="9147461" cy="6858000"/>
          </a:xfrm>
        </p:grpSpPr>
        <p:sp>
          <p:nvSpPr>
            <p:cNvPr id="8" name="フリーフォーム 7"/>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9" name="フリーフォーム 8"/>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0" name="フリーフォーム 9"/>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1" name="フリーフォーム 10"/>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12" name="フリーフォーム 11"/>
          <p:cNvSpPr>
            <a:spLocks/>
          </p:cNvSpPr>
          <p:nvPr/>
        </p:nvSpPr>
        <p:spPr bwMode="auto">
          <a:xfrm>
            <a:off x="0" y="0"/>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4" name="正方形/長方形 13"/>
          <p:cNvSpPr/>
          <p:nvPr/>
        </p:nvSpPr>
        <p:spPr bwMode="auto">
          <a:xfrm flipV="1">
            <a:off x="0" y="-24"/>
            <a:ext cx="9144000" cy="5143464"/>
          </a:xfrm>
          <a:prstGeom prst="rect">
            <a:avLst/>
          </a:prstGeom>
          <a:gradFill>
            <a:gsLst>
              <a:gs pos="0">
                <a:srgbClr val="FFFFFF">
                  <a:alpha val="0"/>
                </a:srgbClr>
              </a:gs>
              <a:gs pos="7000">
                <a:srgbClr val="FFFFFF"/>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algn="ctr" eaLnBrk="1" latinLnBrk="0" hangingPunct="1"/>
            <a:endParaRPr kumimoji="0" lang="ja-JP" altLang="en-US"/>
          </a:p>
        </p:txBody>
      </p:sp>
      <p:sp>
        <p:nvSpPr>
          <p:cNvPr id="2" name="タイトル 1"/>
          <p:cNvSpPr>
            <a:spLocks noGrp="1"/>
          </p:cNvSpPr>
          <p:nvPr>
            <p:ph type="title"/>
          </p:nvPr>
        </p:nvSpPr>
        <p:spPr>
          <a:xfrm>
            <a:off x="722313" y="5286388"/>
            <a:ext cx="7772400" cy="808050"/>
          </a:xfrm>
        </p:spPr>
        <p:txBody>
          <a:bodyPr anchor="t"/>
          <a:lstStyle>
            <a:lvl1pPr algn="ctr">
              <a:defRPr sz="4000" b="1" cap="all"/>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722313" y="3286124"/>
            <a:ext cx="7772400" cy="1500187"/>
          </a:xfrm>
        </p:spPr>
        <p:txBody>
          <a:bodyPr anchor="b"/>
          <a:lstStyle>
            <a:lvl1pPr marL="0" indent="0">
              <a:buNone/>
              <a:defRPr sz="2000" baseline="0">
                <a:solidFill>
                  <a:schemeClr val="tx2">
                    <a:tint val="90000"/>
                  </a:schemeClr>
                </a:solidFill>
              </a:defRPr>
            </a:lvl1pPr>
            <a:lvl2pPr marL="457200" indent="0">
              <a:buNone/>
              <a:defRPr sz="1800">
                <a:solidFill>
                  <a:schemeClr val="tx2">
                    <a:tint val="90000"/>
                  </a:schemeClr>
                </a:solidFill>
              </a:defRPr>
            </a:lvl2pPr>
            <a:lvl3pPr marL="914400" indent="0">
              <a:buNone/>
              <a:defRPr sz="1600">
                <a:solidFill>
                  <a:schemeClr val="tx2">
                    <a:tint val="90000"/>
                  </a:schemeClr>
                </a:solidFill>
              </a:defRPr>
            </a:lvl3pPr>
            <a:lvl4pPr marL="1371600" indent="0">
              <a:buNone/>
              <a:defRPr sz="1400">
                <a:solidFill>
                  <a:schemeClr val="tx2">
                    <a:tint val="90000"/>
                  </a:schemeClr>
                </a:solidFill>
              </a:defRPr>
            </a:lvl4pPr>
            <a:lvl5pPr marL="1828800" indent="0">
              <a:buNone/>
              <a:defRPr sz="1400">
                <a:solidFill>
                  <a:schemeClr val="tx2">
                    <a:tint val="90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lvl1pPr>
              <a:defRPr>
                <a:solidFill>
                  <a:schemeClr val="tx1"/>
                </a:solidFill>
              </a:defRPr>
            </a:lvl1pPr>
          </a:lstStyle>
          <a:p>
            <a:pPr eaLnBrk="1" latinLnBrk="0" hangingPunct="1"/>
            <a:fld id="{2CD1DBD8-A67D-41E5-86AA-61E77FDD4AFC}" type="datetimeFigureOut">
              <a:rPr kumimoji="1" lang="en-US" smtClean="0"/>
              <a:pPr eaLnBrk="1" latinLnBrk="0" hangingPunct="1"/>
              <a:t>2013/03/01</a:t>
            </a:fld>
            <a:endParaRPr kumimoji="1" lang="en-US"/>
          </a:p>
        </p:txBody>
      </p:sp>
      <p:sp>
        <p:nvSpPr>
          <p:cNvPr id="5" name="フッター プレースホルダー 4"/>
          <p:cNvSpPr>
            <a:spLocks noGrp="1"/>
          </p:cNvSpPr>
          <p:nvPr>
            <p:ph type="ftr" sz="quarter" idx="11"/>
          </p:nvPr>
        </p:nvSpPr>
        <p:spPr/>
        <p:txBody>
          <a:bodyPr/>
          <a:lstStyle>
            <a:lvl1pPr>
              <a:defRPr>
                <a:solidFill>
                  <a:schemeClr val="tx1"/>
                </a:solidFill>
              </a:defRPr>
            </a:lvl1pPr>
          </a:lstStyle>
          <a:p>
            <a:endParaRPr kumimoji="0" lang="ja-JP" altLang="en-US"/>
          </a:p>
        </p:txBody>
      </p:sp>
      <p:sp>
        <p:nvSpPr>
          <p:cNvPr id="6" name="スライド番号プレースホルダー 5"/>
          <p:cNvSpPr>
            <a:spLocks noGrp="1"/>
          </p:cNvSpPr>
          <p:nvPr>
            <p:ph type="sldNum" sz="quarter" idx="12"/>
          </p:nvPr>
        </p:nvSpPr>
        <p:spPr/>
        <p:txBody>
          <a:bodyPr/>
          <a:lstStyle>
            <a:lvl1pPr>
              <a:defRPr>
                <a:solidFill>
                  <a:schemeClr val="tx1"/>
                </a:solidFill>
              </a:defRPr>
            </a:lvl1p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2013/03/01</a:t>
            </a:fld>
            <a:endParaRPr kumimoji="1" lang="en-US"/>
          </a:p>
        </p:txBody>
      </p:sp>
      <p:sp>
        <p:nvSpPr>
          <p:cNvPr id="6" name="フッター プレースホルダー 5"/>
          <p:cNvSpPr>
            <a:spLocks noGrp="1"/>
          </p:cNvSpPr>
          <p:nvPr>
            <p:ph type="ftr" sz="quarter" idx="11"/>
          </p:nvPr>
        </p:nvSpPr>
        <p:spPr/>
        <p:txBody>
          <a:bodyPr/>
          <a:lstStyle/>
          <a:p>
            <a:endParaRPr kumimoji="0" lang="ja-JP" altLang="en-US"/>
          </a:p>
        </p:txBody>
      </p:sp>
      <p:sp>
        <p:nvSpPr>
          <p:cNvPr id="7" name="スライド番号プレースホルダー 6"/>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ー 6"/>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2013/03/01</a:t>
            </a:fld>
            <a:endParaRPr kumimoji="1" lang="en-US"/>
          </a:p>
        </p:txBody>
      </p:sp>
      <p:sp>
        <p:nvSpPr>
          <p:cNvPr id="8" name="フッター プレースホルダー 7"/>
          <p:cNvSpPr>
            <a:spLocks noGrp="1"/>
          </p:cNvSpPr>
          <p:nvPr>
            <p:ph type="ftr" sz="quarter" idx="11"/>
          </p:nvPr>
        </p:nvSpPr>
        <p:spPr/>
        <p:txBody>
          <a:bodyPr/>
          <a:lstStyle/>
          <a:p>
            <a:endParaRPr kumimoji="0" lang="ja-JP" altLang="en-US"/>
          </a:p>
        </p:txBody>
      </p:sp>
      <p:sp>
        <p:nvSpPr>
          <p:cNvPr id="9" name="スライド番号プレースホルダー 8"/>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日付プレースホルダー 2"/>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2013/03/01</a:t>
            </a:fld>
            <a:endParaRPr kumimoji="1" lang="en-US"/>
          </a:p>
        </p:txBody>
      </p:sp>
      <p:sp>
        <p:nvSpPr>
          <p:cNvPr id="4" name="フッター プレースホルダー 3"/>
          <p:cNvSpPr>
            <a:spLocks noGrp="1"/>
          </p:cNvSpPr>
          <p:nvPr>
            <p:ph type="ftr" sz="quarter" idx="11"/>
          </p:nvPr>
        </p:nvSpPr>
        <p:spPr/>
        <p:txBody>
          <a:bodyPr/>
          <a:lstStyle/>
          <a:p>
            <a:endParaRPr kumimoji="0" lang="ja-JP" altLang="en-US"/>
          </a:p>
        </p:txBody>
      </p:sp>
      <p:sp>
        <p:nvSpPr>
          <p:cNvPr id="5" name="スライド番号プレースホルダー 4"/>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2013/03/01</a:t>
            </a:fld>
            <a:endParaRPr kumimoji="1" lang="en-US"/>
          </a:p>
        </p:txBody>
      </p:sp>
      <p:sp>
        <p:nvSpPr>
          <p:cNvPr id="3" name="フッター プレースホルダー 2"/>
          <p:cNvSpPr>
            <a:spLocks noGrp="1"/>
          </p:cNvSpPr>
          <p:nvPr>
            <p:ph type="ftr" sz="quarter" idx="11"/>
          </p:nvPr>
        </p:nvSpPr>
        <p:spPr/>
        <p:txBody>
          <a:bodyPr/>
          <a:lstStyle/>
          <a:p>
            <a:endParaRPr kumimoji="0" lang="ja-JP" altLang="en-US"/>
          </a:p>
        </p:txBody>
      </p:sp>
      <p:sp>
        <p:nvSpPr>
          <p:cNvPr id="4" name="スライド番号プレースホルダー 3"/>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8258202" cy="798496"/>
          </a:xfrm>
        </p:spPr>
        <p:txBody>
          <a:bodyPr anchor="b">
            <a:normAutofit/>
          </a:bodyPr>
          <a:lstStyle>
            <a:lvl1pPr algn="l">
              <a:defRPr sz="3600" b="1"/>
            </a:lvl1pPr>
          </a:lstStyle>
          <a:p>
            <a:r>
              <a:rPr kumimoji="0" lang="ja-JP" altLang="en-US" smtClean="0"/>
              <a:t>マスター タイトルの書式設定</a:t>
            </a:r>
            <a:endParaRPr kumimoji="0" lang="en-US"/>
          </a:p>
        </p:txBody>
      </p:sp>
      <p:sp>
        <p:nvSpPr>
          <p:cNvPr id="3" name="コンテンツ プレースホルダー 2"/>
          <p:cNvSpPr>
            <a:spLocks noGrp="1"/>
          </p:cNvSpPr>
          <p:nvPr>
            <p:ph idx="1"/>
          </p:nvPr>
        </p:nvSpPr>
        <p:spPr>
          <a:xfrm>
            <a:off x="3575050" y="1571613"/>
            <a:ext cx="5111750" cy="45545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テキスト プレースホルダー 3"/>
          <p:cNvSpPr>
            <a:spLocks noGrp="1"/>
          </p:cNvSpPr>
          <p:nvPr>
            <p:ph type="body" sz="half" idx="2"/>
          </p:nvPr>
        </p:nvSpPr>
        <p:spPr>
          <a:xfrm>
            <a:off x="457202" y="1571613"/>
            <a:ext cx="3008313" cy="45545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2013/03/01</a:t>
            </a:fld>
            <a:endParaRPr kumimoji="1" lang="en-US"/>
          </a:p>
        </p:txBody>
      </p:sp>
      <p:sp>
        <p:nvSpPr>
          <p:cNvPr id="6" name="フッター プレースホルダー 5"/>
          <p:cNvSpPr>
            <a:spLocks noGrp="1"/>
          </p:cNvSpPr>
          <p:nvPr>
            <p:ph type="ftr" sz="quarter" idx="11"/>
          </p:nvPr>
        </p:nvSpPr>
        <p:spPr/>
        <p:txBody>
          <a:bodyPr/>
          <a:lstStyle/>
          <a:p>
            <a:endParaRPr kumimoji="0" lang="ja-JP" altLang="en-US"/>
          </a:p>
        </p:txBody>
      </p:sp>
      <p:sp>
        <p:nvSpPr>
          <p:cNvPr id="7" name="スライド番号プレースホルダー 6"/>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3" name="フリーフォーム 12"/>
          <p:cNvSpPr>
            <a:spLocks/>
          </p:cNvSpPr>
          <p:nvPr/>
        </p:nvSpPr>
        <p:spPr bwMode="auto">
          <a:xfrm>
            <a:off x="0" y="0"/>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nvGrpSpPr>
          <p:cNvPr id="8" name="図形グループ 7"/>
          <p:cNvGrpSpPr/>
          <p:nvPr/>
        </p:nvGrpSpPr>
        <p:grpSpPr>
          <a:xfrm>
            <a:off x="-3461" y="0"/>
            <a:ext cx="9147461" cy="6858000"/>
            <a:chOff x="-3461" y="0"/>
            <a:chExt cx="9147461" cy="6858000"/>
          </a:xfrm>
        </p:grpSpPr>
        <p:sp>
          <p:nvSpPr>
            <p:cNvPr id="9" name="フリーフォーム 8"/>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0" name="フリーフォーム 9"/>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1" name="フリーフォーム 10"/>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2" name="フリーフォーム 11"/>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pic>
        <p:nvPicPr>
          <p:cNvPr id="14" name="図 13"/>
          <p:cNvPicPr>
            <a:picLocks noChangeAspect="1"/>
          </p:cNvPicPr>
          <p:nvPr/>
        </p:nvPicPr>
        <p:blipFill>
          <a:blip r:embed="rId2"/>
          <a:stretch>
            <a:fillRect/>
          </a:stretch>
        </p:blipFill>
        <p:spPr>
          <a:xfrm>
            <a:off x="0" y="3143248"/>
            <a:ext cx="9144000" cy="1430123"/>
          </a:xfrm>
          <a:prstGeom prst="rect">
            <a:avLst/>
          </a:prstGeom>
          <a:noFill/>
          <a:ln>
            <a:noFill/>
          </a:ln>
        </p:spPr>
      </p:pic>
      <p:sp>
        <p:nvSpPr>
          <p:cNvPr id="15" name="正方形/長方形 14"/>
          <p:cNvSpPr/>
          <p:nvPr/>
        </p:nvSpPr>
        <p:spPr bwMode="auto">
          <a:xfrm>
            <a:off x="0" y="3857628"/>
            <a:ext cx="9144000" cy="3000372"/>
          </a:xfrm>
          <a:prstGeom prst="rect">
            <a:avLst/>
          </a:prstGeom>
          <a:gradFill>
            <a:gsLst>
              <a:gs pos="0">
                <a:schemeClr val="bg1">
                  <a:alpha val="0"/>
                </a:schemeClr>
              </a:gs>
              <a:gs pos="15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algn="ctr" eaLnBrk="1" latinLnBrk="0" hangingPunct="1"/>
            <a:endParaRPr kumimoji="0" lang="ja-JP" altLang="en-US"/>
          </a:p>
        </p:txBody>
      </p:sp>
      <p:sp>
        <p:nvSpPr>
          <p:cNvPr id="2" name="タイトル 1"/>
          <p:cNvSpPr>
            <a:spLocks noGrp="1"/>
          </p:cNvSpPr>
          <p:nvPr>
            <p:ph type="title"/>
          </p:nvPr>
        </p:nvSpPr>
        <p:spPr>
          <a:xfrm>
            <a:off x="1792288" y="4800600"/>
            <a:ext cx="5486400" cy="566738"/>
          </a:xfrm>
        </p:spPr>
        <p:txBody>
          <a:bodyPr anchor="b"/>
          <a:lstStyle>
            <a:lvl1pPr algn="l">
              <a:defRPr sz="2000" b="1">
                <a:gradFill>
                  <a:gsLst>
                    <a:gs pos="20000">
                      <a:schemeClr val="accent4"/>
                    </a:gs>
                    <a:gs pos="100000">
                      <a:schemeClr val="bg2"/>
                    </a:gs>
                  </a:gsLst>
                  <a:lin ang="5400000" scaled="1"/>
                </a:gradFill>
                <a:effectLst/>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1792288" y="612775"/>
            <a:ext cx="5486400" cy="4114800"/>
          </a:xfrm>
          <a:solidFill>
            <a:schemeClr val="bg1"/>
          </a:solidFill>
          <a:ln w="76200" cap="sq">
            <a:solidFill>
              <a:srgbClr val="FFFFFF"/>
            </a:solidFill>
            <a:miter lim="800000"/>
          </a:ln>
          <a:effectLst>
            <a:outerShdw blurRad="76200" dist="76200" dir="2700000" algn="tl"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ja-JP" altLang="en-US" smtClean="0"/>
              <a:t>プレースホルダーまでドラッグするかアイコンをクリックして図を追加</a:t>
            </a:r>
            <a:endParaRPr kumimoji="0" 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2013/03/01</a:t>
            </a:fld>
            <a:endParaRPr kumimoji="1" lang="en-US"/>
          </a:p>
        </p:txBody>
      </p:sp>
      <p:sp>
        <p:nvSpPr>
          <p:cNvPr id="6" name="フッター プレースホルダー 5"/>
          <p:cNvSpPr>
            <a:spLocks noGrp="1"/>
          </p:cNvSpPr>
          <p:nvPr>
            <p:ph type="ftr" sz="quarter" idx="11"/>
          </p:nvPr>
        </p:nvSpPr>
        <p:spPr/>
        <p:txBody>
          <a:bodyPr/>
          <a:lstStyle/>
          <a:p>
            <a:endParaRPr kumimoji="0" lang="ja-JP" altLang="en-US"/>
          </a:p>
        </p:txBody>
      </p:sp>
      <p:sp>
        <p:nvSpPr>
          <p:cNvPr id="7" name="スライド番号プレースホルダー 6"/>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5" name="フリーフォーム 14"/>
          <p:cNvSpPr>
            <a:spLocks/>
          </p:cNvSpPr>
          <p:nvPr/>
        </p:nvSpPr>
        <p:spPr bwMode="auto">
          <a:xfrm>
            <a:off x="2" y="714356"/>
            <a:ext cx="9143999" cy="1133459"/>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rgbClr val="FFFFFF"/>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0" rIns="91440" bIns="45720" anchor="t" compatLnSpc="1"/>
          <a:lstStyle/>
          <a:p>
            <a:endParaRPr kumimoji="0" lang="ja-JP" altLang="en-US"/>
          </a:p>
        </p:txBody>
      </p:sp>
      <p:sp>
        <p:nvSpPr>
          <p:cNvPr id="13" name="フリーフォーム 12"/>
          <p:cNvSpPr>
            <a:spLocks/>
          </p:cNvSpPr>
          <p:nvPr/>
        </p:nvSpPr>
        <p:spPr bwMode="auto">
          <a:xfrm>
            <a:off x="0" y="0"/>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nvGrpSpPr>
          <p:cNvPr id="2" name="図形グループ 1"/>
          <p:cNvGrpSpPr/>
          <p:nvPr/>
        </p:nvGrpSpPr>
        <p:grpSpPr>
          <a:xfrm>
            <a:off x="-3461" y="0"/>
            <a:ext cx="9147461" cy="6858000"/>
            <a:chOff x="-3461" y="0"/>
            <a:chExt cx="9147461" cy="6858000"/>
          </a:xfrm>
        </p:grpSpPr>
        <p:sp>
          <p:nvSpPr>
            <p:cNvPr id="8" name="フリーフォーム 7"/>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9" name="フリーフォーム 8"/>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1" name="フリーフォーム 10"/>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2" name="フリーフォーム 11"/>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16" name="正方形/長方形 15"/>
          <p:cNvSpPr/>
          <p:nvPr/>
        </p:nvSpPr>
        <p:spPr bwMode="auto">
          <a:xfrm>
            <a:off x="0" y="1071546"/>
            <a:ext cx="9144000" cy="5786454"/>
          </a:xfrm>
          <a:prstGeom prst="rect">
            <a:avLst/>
          </a:prstGeom>
          <a:gradFill>
            <a:gsLst>
              <a:gs pos="0">
                <a:srgbClr val="FFFFFF">
                  <a:alpha val="0"/>
                </a:srgbClr>
              </a:gs>
              <a:gs pos="7000">
                <a:srgbClr val="FFFFFF"/>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algn="ctr" eaLnBrk="1" latinLnBrk="0" hangingPunct="1"/>
            <a:endParaRPr kumimoji="0" lang="ja-JP" altLang="en-US"/>
          </a:p>
        </p:txBody>
      </p:sp>
      <p:sp>
        <p:nvSpPr>
          <p:cNvPr id="22" name="タイトル プレースホルダー 21"/>
          <p:cNvSpPr>
            <a:spLocks noGrp="1"/>
          </p:cNvSpPr>
          <p:nvPr>
            <p:ph type="title"/>
          </p:nvPr>
        </p:nvSpPr>
        <p:spPr>
          <a:xfrm>
            <a:off x="428596" y="214290"/>
            <a:ext cx="8229600" cy="785818"/>
          </a:xfrm>
          <a:prstGeom prst="rect">
            <a:avLst/>
          </a:prstGeom>
        </p:spPr>
        <p:txBody>
          <a:bodyPr vert="horz" rtlCol="0" anchor="ctr">
            <a:normAutofit/>
          </a:bodyPr>
          <a:lstStyle/>
          <a:p>
            <a:r>
              <a:rPr kumimoji="0" lang="ja-JP" altLang="en-US" smtClean="0"/>
              <a:t>マスター タイトルの書式設定</a:t>
            </a:r>
            <a:endParaRPr kumimoji="0" lang="en-US"/>
          </a:p>
        </p:txBody>
      </p:sp>
      <p:sp>
        <p:nvSpPr>
          <p:cNvPr id="18" name="テキスト プレースホルダー 17"/>
          <p:cNvSpPr>
            <a:spLocks noGrp="1"/>
          </p:cNvSpPr>
          <p:nvPr>
            <p:ph type="body" idx="1"/>
          </p:nvPr>
        </p:nvSpPr>
        <p:spPr>
          <a:xfrm>
            <a:off x="457200" y="1500175"/>
            <a:ext cx="8229600" cy="4625991"/>
          </a:xfrm>
          <a:prstGeom prst="rect">
            <a:avLst/>
          </a:prstGeom>
        </p:spPr>
        <p:txBody>
          <a:bodyPr vert="horz" rtlCol="0">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29" name="日付プレースホルダー 28"/>
          <p:cNvSpPr>
            <a:spLocks noGrp="1"/>
          </p:cNvSpPr>
          <p:nvPr>
            <p:ph type="dt" sz="half" idx="2"/>
          </p:nvPr>
        </p:nvSpPr>
        <p:spPr>
          <a:xfrm>
            <a:off x="457200" y="6356350"/>
            <a:ext cx="2133600" cy="365125"/>
          </a:xfrm>
          <a:prstGeom prst="rect">
            <a:avLst/>
          </a:prstGeom>
        </p:spPr>
        <p:txBody>
          <a:bodyPr vert="horz" rtlCol="0" anchor="ctr"/>
          <a:lstStyle>
            <a:lvl1pPr algn="l" eaLnBrk="1" latinLnBrk="0" hangingPunct="1">
              <a:defRPr kumimoji="0" sz="1200">
                <a:solidFill>
                  <a:srgbClr val="080808"/>
                </a:solidFill>
              </a:defRPr>
            </a:lvl1pPr>
          </a:lstStyle>
          <a:p>
            <a:pPr eaLnBrk="1" latinLnBrk="0" hangingPunct="1"/>
            <a:fld id="{2CD1DBD8-A67D-41E5-86AA-61E77FDD4AFC}" type="datetimeFigureOut">
              <a:rPr kumimoji="1" lang="en-US" smtClean="0"/>
              <a:pPr eaLnBrk="1" latinLnBrk="0" hangingPunct="1"/>
              <a:t>2013/03/01</a:t>
            </a:fld>
            <a:endParaRPr kumimoji="1" lang="en-US"/>
          </a:p>
        </p:txBody>
      </p:sp>
      <p:sp>
        <p:nvSpPr>
          <p:cNvPr id="4" name="フッター プレースホルダー 3"/>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rgbClr val="080808"/>
                </a:solidFill>
              </a:defRPr>
            </a:lvl1pPr>
          </a:lstStyle>
          <a:p>
            <a:endParaRPr kumimoji="0" lang="ja-JP" altLang="en-US"/>
          </a:p>
        </p:txBody>
      </p:sp>
      <p:sp>
        <p:nvSpPr>
          <p:cNvPr id="10" name="スライド番号プレースホルダー 9"/>
          <p:cNvSpPr>
            <a:spLocks noGrp="1"/>
          </p:cNvSpPr>
          <p:nvPr>
            <p:ph type="sldNum" sz="quarter" idx="4"/>
          </p:nvPr>
        </p:nvSpPr>
        <p:spPr>
          <a:xfrm>
            <a:off x="6553200" y="6356350"/>
            <a:ext cx="2133600" cy="365125"/>
          </a:xfrm>
          <a:prstGeom prst="rect">
            <a:avLst/>
          </a:prstGeom>
        </p:spPr>
        <p:txBody>
          <a:bodyPr vert="horz" rtlCol="0" anchor="ctr"/>
          <a:lstStyle>
            <a:lvl1pPr algn="r" eaLnBrk="1" latinLnBrk="0" hangingPunct="1">
              <a:defRPr kumimoji="0" sz="1200">
                <a:solidFill>
                  <a:srgbClr val="080808"/>
                </a:solidFill>
              </a:defRPr>
            </a:lvl1pPr>
          </a:lstStyle>
          <a:p>
            <a:fld id="{CBF14F85-A994-48A2-9419-7B6980C315A3}" type="slidenum">
              <a:rPr kumimoji="0" lang="ja-JP" altLang="en-US" smtClean="0"/>
              <a:pPr eaLnBrk="1" latinLnBrk="0" hangingPunct="1"/>
              <a:t>‹#›</a:t>
            </a:fld>
            <a:endParaRPr kumimoji="0" lang="ja-JP"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1" sz="4400" baseline="0">
          <a:ln w="3175">
            <a:noFill/>
            <a:prstDash val="solid"/>
          </a:ln>
          <a:gradFill>
            <a:gsLst>
              <a:gs pos="0">
                <a:schemeClr val="accent3">
                  <a:lumMod val="40000"/>
                  <a:lumOff val="60000"/>
                </a:schemeClr>
              </a:gs>
              <a:gs pos="100000">
                <a:schemeClr val="accent3">
                  <a:lumMod val="60000"/>
                  <a:lumOff val="40000"/>
                </a:schemeClr>
              </a:gs>
            </a:gsLst>
            <a:lin ang="5400000" scaled="1"/>
          </a:gradFill>
          <a:effectLst>
            <a:outerShdw blurRad="127000" algn="tl" rotWithShape="0">
              <a:schemeClr val="tx1">
                <a:alpha val="70000"/>
              </a:schemeClr>
            </a:outerShdw>
          </a:effectLst>
          <a:latin typeface="+mj-lt"/>
          <a:ea typeface="+mj-ea"/>
          <a:cs typeface="+mj-cs"/>
        </a:defRPr>
      </a:lvl1pPr>
    </p:titleStyle>
    <p:bodyStyle>
      <a:lvl1pPr marL="342900" indent="-342900" algn="l" rtl="0" eaLnBrk="1" latinLnBrk="0" hangingPunct="1">
        <a:spcBef>
          <a:spcPct val="20000"/>
        </a:spcBef>
        <a:buClr>
          <a:schemeClr val="accent1"/>
        </a:buClr>
        <a:buSzPct val="75000"/>
        <a:buFont typeface="Wingdings"/>
        <a:buChar char="p"/>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accent3"/>
        </a:buClr>
        <a:buSzPct val="65000"/>
        <a:buFont typeface="Wingdings"/>
        <a:buChar char="p"/>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buClr>
        <a:buSzPct val="65000"/>
        <a:buFont typeface="Wingdings"/>
        <a:buChar char="p"/>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5"/>
        </a:buClr>
        <a:buSzPct val="65000"/>
        <a:buFont typeface="Wingdings"/>
        <a:buChar char="p"/>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2"/>
        </a:buClr>
        <a:buSzPct val="65000"/>
        <a:buFont typeface="Wingdings"/>
        <a:buChar char="p"/>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bg2"/>
        </a:buClr>
        <a:buSzPct val="55000"/>
        <a:buFont typeface="Wingdings"/>
        <a:buChar char="p"/>
        <a:defRPr kumimoji="1" sz="2000">
          <a:solidFill>
            <a:schemeClr val="tx1"/>
          </a:solidFill>
          <a:latin typeface="+mn-lt"/>
          <a:ea typeface="+mn-ea"/>
          <a:cs typeface="+mn-cs"/>
        </a:defRPr>
      </a:lvl6pPr>
      <a:lvl7pPr marL="2971800" indent="-228600" algn="l" rtl="0" eaLnBrk="1" latinLnBrk="0" hangingPunct="1">
        <a:spcBef>
          <a:spcPct val="20000"/>
        </a:spcBef>
        <a:buClr>
          <a:schemeClr val="accent6"/>
        </a:buClr>
        <a:buSzPct val="55000"/>
        <a:buFont typeface="Wingdings"/>
        <a:buChar char="p"/>
        <a:defRPr kumimoji="1" sz="2000">
          <a:solidFill>
            <a:schemeClr val="tx1"/>
          </a:solidFill>
          <a:latin typeface="+mn-lt"/>
          <a:ea typeface="+mn-ea"/>
          <a:cs typeface="+mn-cs"/>
        </a:defRPr>
      </a:lvl7pPr>
      <a:lvl8pPr marL="3429000" indent="-228600" algn="l" rtl="0" eaLnBrk="1" latinLnBrk="0" hangingPunct="1">
        <a:spcBef>
          <a:spcPct val="20000"/>
        </a:spcBef>
        <a:buClr>
          <a:schemeClr val="accent1">
            <a:tint val="60000"/>
          </a:schemeClr>
        </a:buClr>
        <a:buSzPct val="55000"/>
        <a:buFont typeface="Wingdings"/>
        <a:buChar char="p"/>
        <a:defRPr kumimoji="1" sz="2000">
          <a:solidFill>
            <a:schemeClr val="tx1"/>
          </a:solidFill>
          <a:latin typeface="+mn-lt"/>
          <a:ea typeface="+mn-ea"/>
          <a:cs typeface="+mn-cs"/>
        </a:defRPr>
      </a:lvl8pPr>
      <a:lvl9pPr marL="3886200" indent="-228600" algn="l" rtl="0" eaLnBrk="1" latinLnBrk="0" hangingPunct="1">
        <a:spcBef>
          <a:spcPct val="20000"/>
        </a:spcBef>
        <a:buClr>
          <a:schemeClr val="bg2">
            <a:tint val="60000"/>
          </a:schemeClr>
        </a:buClr>
        <a:buSzPct val="55000"/>
        <a:buFont typeface="Wingdings"/>
        <a:buChar char="p"/>
        <a:defRPr kumimoji="1" sz="2000">
          <a:solidFill>
            <a:schemeClr val="tx1"/>
          </a:solidFill>
          <a:latin typeface="+mn-lt"/>
          <a:ea typeface="+mn-ea"/>
          <a:cs typeface="+mn-cs"/>
        </a:defRPr>
      </a:lvl9pPr>
    </p:bodyStyle>
    <p:otherStyle>
      <a:lvl1pPr marL="0" algn="l" rtl="0" eaLnBrk="1" latinLnBrk="0" hangingPunct="1">
        <a:defRPr kumimoji="1">
          <a:solidFill>
            <a:schemeClr val="tx1"/>
          </a:solidFill>
          <a:latin typeface="+mn-lt"/>
          <a:ea typeface="+mn-ea"/>
          <a:cs typeface="+mn-cs"/>
        </a:defRPr>
      </a:lvl1pPr>
      <a:lvl2pPr marL="457200" algn="l" rtl="0" eaLnBrk="1" latinLnBrk="0" hangingPunct="1">
        <a:defRPr kumimoji="1">
          <a:solidFill>
            <a:schemeClr val="tx1"/>
          </a:solidFill>
          <a:latin typeface="+mn-lt"/>
          <a:ea typeface="+mn-ea"/>
          <a:cs typeface="+mn-cs"/>
        </a:defRPr>
      </a:lvl2pPr>
      <a:lvl3pPr marL="914400" algn="l" rtl="0" eaLnBrk="1" latinLnBrk="0" hangingPunct="1">
        <a:defRPr kumimoji="1">
          <a:solidFill>
            <a:schemeClr val="tx1"/>
          </a:solidFill>
          <a:latin typeface="+mn-lt"/>
          <a:ea typeface="+mn-ea"/>
          <a:cs typeface="+mn-cs"/>
        </a:defRPr>
      </a:lvl3pPr>
      <a:lvl4pPr marL="1371600" algn="l" rtl="0" eaLnBrk="1" latinLnBrk="0" hangingPunct="1">
        <a:defRPr kumimoji="1">
          <a:solidFill>
            <a:schemeClr val="tx1"/>
          </a:solidFill>
          <a:latin typeface="+mn-lt"/>
          <a:ea typeface="+mn-ea"/>
          <a:cs typeface="+mn-cs"/>
        </a:defRPr>
      </a:lvl4pPr>
      <a:lvl5pPr marL="1828800" algn="l" rtl="0" eaLnBrk="1" latinLnBrk="0" hangingPunct="1">
        <a:defRPr kumimoji="1">
          <a:solidFill>
            <a:schemeClr val="tx1"/>
          </a:solidFill>
          <a:latin typeface="+mn-lt"/>
          <a:ea typeface="+mn-ea"/>
          <a:cs typeface="+mn-cs"/>
        </a:defRPr>
      </a:lvl5pPr>
      <a:lvl6pPr marL="2286000" algn="l" rtl="0" eaLnBrk="1" latinLnBrk="0" hangingPunct="1">
        <a:defRPr kumimoji="1">
          <a:solidFill>
            <a:schemeClr val="tx1"/>
          </a:solidFill>
          <a:latin typeface="+mn-lt"/>
          <a:ea typeface="+mn-ea"/>
          <a:cs typeface="+mn-cs"/>
        </a:defRPr>
      </a:lvl6pPr>
      <a:lvl7pPr marL="2743200" algn="l" rtl="0" eaLnBrk="1" latinLnBrk="0" hangingPunct="1">
        <a:defRPr kumimoji="1">
          <a:solidFill>
            <a:schemeClr val="tx1"/>
          </a:solidFill>
          <a:latin typeface="+mn-lt"/>
          <a:ea typeface="+mn-ea"/>
          <a:cs typeface="+mn-cs"/>
        </a:defRPr>
      </a:lvl7pPr>
      <a:lvl8pPr marL="3200400" algn="l" rtl="0" eaLnBrk="1" latinLnBrk="0" hangingPunct="1">
        <a:defRPr kumimoji="1">
          <a:solidFill>
            <a:schemeClr val="tx1"/>
          </a:solidFill>
          <a:latin typeface="+mn-lt"/>
          <a:ea typeface="+mn-ea"/>
          <a:cs typeface="+mn-cs"/>
        </a:defRPr>
      </a:lvl8pPr>
      <a:lvl9pPr marL="3657600" algn="l" rtl="0" eaLnBrk="1" latinLnBrk="0" hangingPunct="1">
        <a:defRPr kumimoji="1">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1" Type="http://schemas.openxmlformats.org/officeDocument/2006/relationships/image" Target="../media/image11.emf"/><Relationship Id="rId12" Type="http://schemas.openxmlformats.org/officeDocument/2006/relationships/image" Target="../media/image12.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5.bin"/><Relationship Id="rId4" Type="http://schemas.openxmlformats.org/officeDocument/2006/relationships/image" Target="../media/image5.wmf"/><Relationship Id="rId5" Type="http://schemas.openxmlformats.org/officeDocument/2006/relationships/oleObject" Target="../embeddings/oleObject6.bin"/><Relationship Id="rId6" Type="http://schemas.openxmlformats.org/officeDocument/2006/relationships/image" Target="../media/image6.wmf"/><Relationship Id="rId7" Type="http://schemas.openxmlformats.org/officeDocument/2006/relationships/oleObject" Target="../embeddings/oleObject7.bin"/><Relationship Id="rId8" Type="http://schemas.openxmlformats.org/officeDocument/2006/relationships/image" Target="../media/image7.wmf"/><Relationship Id="rId9" Type="http://schemas.openxmlformats.org/officeDocument/2006/relationships/oleObject" Target="../embeddings/oleObject8.bin"/><Relationship Id="rId10" Type="http://schemas.openxmlformats.org/officeDocument/2006/relationships/image" Target="../media/image8.wmf"/></Relationships>
</file>

<file path=ppt/slides/_rels/slide11.xml.rels><?xml version="1.0" encoding="UTF-8" standalone="yes"?>
<Relationships xmlns="http://schemas.openxmlformats.org/package/2006/relationships"><Relationship Id="rId11" Type="http://schemas.openxmlformats.org/officeDocument/2006/relationships/image" Target="../media/image8.wmf"/><Relationship Id="rId12" Type="http://schemas.openxmlformats.org/officeDocument/2006/relationships/image" Target="../media/image11.emf"/><Relationship Id="rId13" Type="http://schemas.openxmlformats.org/officeDocument/2006/relationships/image" Target="../media/image12.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4.xml"/><Relationship Id="rId4" Type="http://schemas.openxmlformats.org/officeDocument/2006/relationships/oleObject" Target="../embeddings/oleObject9.bin"/><Relationship Id="rId5" Type="http://schemas.openxmlformats.org/officeDocument/2006/relationships/image" Target="../media/image5.wmf"/><Relationship Id="rId6" Type="http://schemas.openxmlformats.org/officeDocument/2006/relationships/oleObject" Target="../embeddings/oleObject10.bin"/><Relationship Id="rId7" Type="http://schemas.openxmlformats.org/officeDocument/2006/relationships/image" Target="../media/image6.wmf"/><Relationship Id="rId8" Type="http://schemas.openxmlformats.org/officeDocument/2006/relationships/oleObject" Target="../embeddings/oleObject11.bin"/><Relationship Id="rId9" Type="http://schemas.openxmlformats.org/officeDocument/2006/relationships/image" Target="../media/image7.wmf"/><Relationship Id="rId10" Type="http://schemas.openxmlformats.org/officeDocument/2006/relationships/oleObject" Target="../embeddings/oleObject12.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3.bin"/><Relationship Id="rId5" Type="http://schemas.openxmlformats.org/officeDocument/2006/relationships/image" Target="../media/image13.wmf"/><Relationship Id="rId6" Type="http://schemas.openxmlformats.org/officeDocument/2006/relationships/oleObject" Target="../embeddings/oleObject14.bin"/><Relationship Id="rId7" Type="http://schemas.openxmlformats.org/officeDocument/2006/relationships/image" Target="../media/image14.wmf"/><Relationship Id="rId8" Type="http://schemas.openxmlformats.org/officeDocument/2006/relationships/oleObject" Target="../embeddings/oleObject15.bin"/><Relationship Id="rId9" Type="http://schemas.openxmlformats.org/officeDocument/2006/relationships/image" Target="../media/image15.wmf"/><Relationship Id="rId10" Type="http://schemas.openxmlformats.org/officeDocument/2006/relationships/oleObject" Target="../embeddings/oleObject16.bin"/><Relationship Id="rId11" Type="http://schemas.openxmlformats.org/officeDocument/2006/relationships/image" Target="../media/image16.wmf"/><Relationship Id="rId1" Type="http://schemas.openxmlformats.org/officeDocument/2006/relationships/vmlDrawing" Target="../drawings/vmlDrawing4.vml"/><Relationship Id="rId2"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21.bin"/><Relationship Id="rId12" Type="http://schemas.openxmlformats.org/officeDocument/2006/relationships/image" Target="../media/image17.wmf"/><Relationship Id="rId13" Type="http://schemas.openxmlformats.org/officeDocument/2006/relationships/oleObject" Target="../embeddings/oleObject22.bin"/><Relationship Id="rId14" Type="http://schemas.openxmlformats.org/officeDocument/2006/relationships/image" Target="../media/image18.wmf"/><Relationship Id="rId1" Type="http://schemas.openxmlformats.org/officeDocument/2006/relationships/vmlDrawing" Target="../drawings/vmlDrawing5.vml"/><Relationship Id="rId2" Type="http://schemas.openxmlformats.org/officeDocument/2006/relationships/slideLayout" Target="../slideLayouts/slideLayout5.xml"/><Relationship Id="rId3" Type="http://schemas.openxmlformats.org/officeDocument/2006/relationships/oleObject" Target="../embeddings/oleObject17.bin"/><Relationship Id="rId4" Type="http://schemas.openxmlformats.org/officeDocument/2006/relationships/image" Target="../media/image13.wmf"/><Relationship Id="rId5" Type="http://schemas.openxmlformats.org/officeDocument/2006/relationships/oleObject" Target="../embeddings/oleObject18.bin"/><Relationship Id="rId6" Type="http://schemas.openxmlformats.org/officeDocument/2006/relationships/image" Target="../media/image14.wmf"/><Relationship Id="rId7" Type="http://schemas.openxmlformats.org/officeDocument/2006/relationships/oleObject" Target="../embeddings/oleObject19.bin"/><Relationship Id="rId8" Type="http://schemas.openxmlformats.org/officeDocument/2006/relationships/image" Target="../media/image15.wmf"/><Relationship Id="rId9" Type="http://schemas.openxmlformats.org/officeDocument/2006/relationships/oleObject" Target="../embeddings/oleObject20.bin"/><Relationship Id="rId10" Type="http://schemas.openxmlformats.org/officeDocument/2006/relationships/image" Target="../media/image16.wmf"/></Relationships>
</file>

<file path=ppt/slides/_rels/slide14.xml.rels><?xml version="1.0" encoding="UTF-8" standalone="yes"?>
<Relationships xmlns="http://schemas.openxmlformats.org/package/2006/relationships"><Relationship Id="rId11" Type="http://schemas.openxmlformats.org/officeDocument/2006/relationships/image" Target="../media/image22.wmf"/><Relationship Id="rId12" Type="http://schemas.openxmlformats.org/officeDocument/2006/relationships/oleObject" Target="../embeddings/oleObject27.bin"/><Relationship Id="rId13" Type="http://schemas.openxmlformats.org/officeDocument/2006/relationships/image" Target="../media/image23.wmf"/><Relationship Id="rId14" Type="http://schemas.openxmlformats.org/officeDocument/2006/relationships/oleObject" Target="../embeddings/oleObject28.bin"/><Relationship Id="rId15" Type="http://schemas.openxmlformats.org/officeDocument/2006/relationships/image" Target="../media/image24.wmf"/><Relationship Id="rId16" Type="http://schemas.openxmlformats.org/officeDocument/2006/relationships/oleObject" Target="../embeddings/oleObject29.bin"/><Relationship Id="rId17" Type="http://schemas.openxmlformats.org/officeDocument/2006/relationships/image" Target="../media/image25.emf"/><Relationship Id="rId18" Type="http://schemas.openxmlformats.org/officeDocument/2006/relationships/oleObject" Target="../embeddings/oleObject30.bin"/><Relationship Id="rId19" Type="http://schemas.openxmlformats.org/officeDocument/2006/relationships/image" Target="../media/image26.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6.xml"/><Relationship Id="rId4" Type="http://schemas.openxmlformats.org/officeDocument/2006/relationships/oleObject" Target="../embeddings/oleObject23.bin"/><Relationship Id="rId5" Type="http://schemas.openxmlformats.org/officeDocument/2006/relationships/image" Target="../media/image19.emf"/><Relationship Id="rId6" Type="http://schemas.openxmlformats.org/officeDocument/2006/relationships/oleObject" Target="../embeddings/oleObject24.bin"/><Relationship Id="rId7" Type="http://schemas.openxmlformats.org/officeDocument/2006/relationships/image" Target="../media/image20.emf"/><Relationship Id="rId8" Type="http://schemas.openxmlformats.org/officeDocument/2006/relationships/oleObject" Target="../embeddings/oleObject25.bin"/><Relationship Id="rId9" Type="http://schemas.openxmlformats.org/officeDocument/2006/relationships/image" Target="../media/image21.emf"/><Relationship Id="rId10" Type="http://schemas.openxmlformats.org/officeDocument/2006/relationships/oleObject" Target="../embeddings/oleObject26.bin"/></Relationships>
</file>

<file path=ppt/slides/_rels/slide15.xml.rels><?xml version="1.0" encoding="UTF-8" standalone="yes"?>
<Relationships xmlns="http://schemas.openxmlformats.org/package/2006/relationships"><Relationship Id="rId11" Type="http://schemas.openxmlformats.org/officeDocument/2006/relationships/image" Target="../media/image22.wmf"/><Relationship Id="rId12" Type="http://schemas.openxmlformats.org/officeDocument/2006/relationships/oleObject" Target="../embeddings/oleObject35.bin"/><Relationship Id="rId13" Type="http://schemas.openxmlformats.org/officeDocument/2006/relationships/image" Target="../media/image23.wmf"/><Relationship Id="rId14" Type="http://schemas.openxmlformats.org/officeDocument/2006/relationships/oleObject" Target="../embeddings/oleObject36.bin"/><Relationship Id="rId15" Type="http://schemas.openxmlformats.org/officeDocument/2006/relationships/image" Target="../media/image24.wmf"/><Relationship Id="rId16" Type="http://schemas.openxmlformats.org/officeDocument/2006/relationships/oleObject" Target="../embeddings/oleObject37.bin"/><Relationship Id="rId17" Type="http://schemas.openxmlformats.org/officeDocument/2006/relationships/image" Target="../media/image25.emf"/><Relationship Id="rId18" Type="http://schemas.openxmlformats.org/officeDocument/2006/relationships/oleObject" Target="../embeddings/oleObject38.bin"/><Relationship Id="rId19" Type="http://schemas.openxmlformats.org/officeDocument/2006/relationships/image" Target="../media/image26.e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oleObject" Target="../embeddings/oleObject31.bin"/><Relationship Id="rId5" Type="http://schemas.openxmlformats.org/officeDocument/2006/relationships/image" Target="../media/image19.emf"/><Relationship Id="rId6" Type="http://schemas.openxmlformats.org/officeDocument/2006/relationships/oleObject" Target="../embeddings/oleObject32.bin"/><Relationship Id="rId7" Type="http://schemas.openxmlformats.org/officeDocument/2006/relationships/image" Target="../media/image20.emf"/><Relationship Id="rId8" Type="http://schemas.openxmlformats.org/officeDocument/2006/relationships/oleObject" Target="../embeddings/oleObject33.bin"/><Relationship Id="rId9" Type="http://schemas.openxmlformats.org/officeDocument/2006/relationships/image" Target="../media/image21.emf"/><Relationship Id="rId10" Type="http://schemas.openxmlformats.org/officeDocument/2006/relationships/oleObject" Target="../embeddings/oleObject34.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32.emf"/><Relationship Id="rId5" Type="http://schemas.openxmlformats.org/officeDocument/2006/relationships/oleObject" Target="../embeddings/Microsoft___1.bin"/><Relationship Id="rId6" Type="http://schemas.openxmlformats.org/officeDocument/2006/relationships/image" Target="../media/image31.emf"/><Relationship Id="rId1" Type="http://schemas.openxmlformats.org/officeDocument/2006/relationships/vmlDrawing" Target="../drawings/vmlDrawing8.vml"/><Relationship Id="rId2"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oleObject" Target="../embeddings/Microsoft___2.bin"/><Relationship Id="rId5" Type="http://schemas.openxmlformats.org/officeDocument/2006/relationships/image" Target="../media/image33.emf"/><Relationship Id="rId6" Type="http://schemas.openxmlformats.org/officeDocument/2006/relationships/oleObject" Target="../embeddings/oleObject39.bin"/><Relationship Id="rId7" Type="http://schemas.openxmlformats.org/officeDocument/2006/relationships/image" Target="../media/image34.emf"/><Relationship Id="rId1" Type="http://schemas.openxmlformats.org/officeDocument/2006/relationships/vmlDrawing" Target="../drawings/vmlDrawing9.vml"/><Relationship Id="rId2"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oleObject" Target="../embeddings/Microsoft___3.bin"/><Relationship Id="rId5" Type="http://schemas.openxmlformats.org/officeDocument/2006/relationships/image" Target="../media/image35.emf"/><Relationship Id="rId6" Type="http://schemas.openxmlformats.org/officeDocument/2006/relationships/oleObject" Target="../embeddings/oleObject40.bin"/><Relationship Id="rId7" Type="http://schemas.openxmlformats.org/officeDocument/2006/relationships/image" Target="../media/image34.emf"/><Relationship Id="rId1" Type="http://schemas.openxmlformats.org/officeDocument/2006/relationships/vmlDrawing" Target="../drawings/vmlDrawing10.vml"/><Relationship Id="rId2"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oleObject" Target="../embeddings/Microsoft___4.bin"/><Relationship Id="rId5" Type="http://schemas.openxmlformats.org/officeDocument/2006/relationships/image" Target="../media/image36.emf"/><Relationship Id="rId6" Type="http://schemas.openxmlformats.org/officeDocument/2006/relationships/oleObject" Target="../embeddings/oleObject41.bin"/><Relationship Id="rId7" Type="http://schemas.openxmlformats.org/officeDocument/2006/relationships/image" Target="../media/image34.emf"/><Relationship Id="rId1" Type="http://schemas.openxmlformats.org/officeDocument/2006/relationships/vmlDrawing" Target="../drawings/vmlDrawing11.vml"/><Relationship Id="rId2"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oleObject" Target="../embeddings/Microsoft___5.bin"/><Relationship Id="rId5" Type="http://schemas.openxmlformats.org/officeDocument/2006/relationships/image" Target="../media/image37.emf"/><Relationship Id="rId6" Type="http://schemas.openxmlformats.org/officeDocument/2006/relationships/oleObject" Target="../embeddings/oleObject42.bin"/><Relationship Id="rId7" Type="http://schemas.openxmlformats.org/officeDocument/2006/relationships/image" Target="../media/image34.emf"/><Relationship Id="rId1" Type="http://schemas.openxmlformats.org/officeDocument/2006/relationships/vmlDrawing" Target="../drawings/vmlDrawing12.vml"/><Relationship Id="rId2"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media" Target="../media/media2.wmv"/><Relationship Id="rId4" Type="http://schemas.openxmlformats.org/officeDocument/2006/relationships/video" Target="../media/media2.wmv"/><Relationship Id="rId5" Type="http://schemas.openxmlformats.org/officeDocument/2006/relationships/slideLayout" Target="../slideLayouts/slideLayout2.xml"/><Relationship Id="rId6" Type="http://schemas.openxmlformats.org/officeDocument/2006/relationships/image" Target="../media/image38.png"/><Relationship Id="rId7" Type="http://schemas.openxmlformats.org/officeDocument/2006/relationships/image" Target="../media/image39.png"/><Relationship Id="rId1" Type="http://schemas.microsoft.com/office/2007/relationships/media" Target="../media/media1.wmv"/><Relationship Id="rId2" Type="http://schemas.openxmlformats.org/officeDocument/2006/relationships/video" Target="../media/media1.wm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 Id="rId3" Type="http://schemas.openxmlformats.org/officeDocument/2006/relationships/image" Target="../media/image4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1" Type="http://schemas.openxmlformats.org/officeDocument/2006/relationships/image" Target="../media/image9.emf"/><Relationship Id="rId12"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 Id="rId4" Type="http://schemas.openxmlformats.org/officeDocument/2006/relationships/image" Target="../media/image5.wmf"/><Relationship Id="rId5" Type="http://schemas.openxmlformats.org/officeDocument/2006/relationships/oleObject" Target="../embeddings/oleObject2.bin"/><Relationship Id="rId6" Type="http://schemas.openxmlformats.org/officeDocument/2006/relationships/image" Target="../media/image6.wmf"/><Relationship Id="rId7" Type="http://schemas.openxmlformats.org/officeDocument/2006/relationships/oleObject" Target="../embeddings/oleObject3.bin"/><Relationship Id="rId8" Type="http://schemas.openxmlformats.org/officeDocument/2006/relationships/image" Target="../media/image7.wmf"/><Relationship Id="rId9" Type="http://schemas.openxmlformats.org/officeDocument/2006/relationships/oleObject" Target="../embeddings/oleObject4.bin"/><Relationship Id="rId10" Type="http://schemas.openxmlformats.org/officeDocument/2006/relationships/image" Target="../media/image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56995" y="2130425"/>
            <a:ext cx="7825896" cy="1470025"/>
          </a:xfrm>
        </p:spPr>
        <p:txBody>
          <a:bodyPr>
            <a:normAutofit fontScale="90000"/>
          </a:bodyPr>
          <a:lstStyle/>
          <a:p>
            <a:r>
              <a:rPr kumimoji="1" lang="ja-JP" altLang="en-US" dirty="0" smtClean="0"/>
              <a:t>電子温度勾配乱流のジャイロ</a:t>
            </a:r>
            <a:r>
              <a:rPr kumimoji="1" lang="en-US" altLang="ja-JP" dirty="0" smtClean="0"/>
              <a:t/>
            </a:r>
            <a:br>
              <a:rPr kumimoji="1" lang="en-US" altLang="ja-JP" dirty="0" smtClean="0"/>
            </a:br>
            <a:r>
              <a:rPr kumimoji="1" lang="ja-JP" altLang="en-US" dirty="0" smtClean="0"/>
              <a:t>運動論的シミュレーション研究</a:t>
            </a:r>
            <a:endParaRPr kumimoji="1" lang="ja-JP" altLang="en-US" dirty="0"/>
          </a:p>
        </p:txBody>
      </p:sp>
      <p:sp>
        <p:nvSpPr>
          <p:cNvPr id="3" name="サブタイトル 2"/>
          <p:cNvSpPr>
            <a:spLocks noGrp="1"/>
          </p:cNvSpPr>
          <p:nvPr>
            <p:ph type="subTitle" idx="1"/>
          </p:nvPr>
        </p:nvSpPr>
        <p:spPr>
          <a:xfrm>
            <a:off x="339375" y="3600450"/>
            <a:ext cx="9130317" cy="953131"/>
          </a:xfrm>
        </p:spPr>
        <p:txBody>
          <a:bodyPr>
            <a:normAutofit/>
          </a:bodyPr>
          <a:lstStyle/>
          <a:p>
            <a:r>
              <a:rPr lang="ja-JP" altLang="en-US" sz="2400" u="sng" dirty="0" smtClean="0"/>
              <a:t>朝比祐一</a:t>
            </a:r>
            <a:r>
              <a:rPr lang="en-US" altLang="ja-JP" sz="2400" u="sng" baseline="30000" dirty="0" smtClean="0">
                <a:latin typeface="Arial"/>
                <a:cs typeface="Arial"/>
              </a:rPr>
              <a:t>1</a:t>
            </a:r>
            <a:r>
              <a:rPr lang="en-US" altLang="ja-JP" sz="2400" dirty="0" smtClean="0"/>
              <a:t>,</a:t>
            </a:r>
            <a:r>
              <a:rPr lang="en-US" altLang="ja-JP" sz="2400" dirty="0" smtClean="0"/>
              <a:t> </a:t>
            </a:r>
            <a:r>
              <a:rPr lang="ja-JP" altLang="en-US" sz="2400" dirty="0" smtClean="0"/>
              <a:t>石澤明宏</a:t>
            </a:r>
            <a:r>
              <a:rPr lang="en-US" altLang="ja-JP" sz="2400" baseline="30000" dirty="0" smtClean="0">
                <a:latin typeface="Arial"/>
                <a:cs typeface="Arial"/>
              </a:rPr>
              <a:t>2</a:t>
            </a:r>
            <a:r>
              <a:rPr lang="en-US" altLang="ja-JP" sz="2400" dirty="0" smtClean="0"/>
              <a:t>, </a:t>
            </a:r>
            <a:r>
              <a:rPr lang="ja-JP" altLang="en-US" sz="2400" dirty="0" smtClean="0"/>
              <a:t>渡邉智彦</a:t>
            </a:r>
            <a:r>
              <a:rPr lang="en-US" altLang="ja-JP" sz="2400" baseline="30000" dirty="0" smtClean="0">
                <a:latin typeface="Arial"/>
                <a:cs typeface="Arial"/>
              </a:rPr>
              <a:t>2</a:t>
            </a:r>
            <a:r>
              <a:rPr lang="en-US" altLang="ja-JP" sz="2400" dirty="0" smtClean="0"/>
              <a:t>, </a:t>
            </a:r>
            <a:r>
              <a:rPr lang="ja-JP" altLang="en-US" sz="2400" dirty="0" smtClean="0"/>
              <a:t>飯尾俊二</a:t>
            </a:r>
            <a:r>
              <a:rPr lang="en-US" altLang="ja-JP" sz="2400" baseline="30000" dirty="0" smtClean="0">
                <a:latin typeface="Arial"/>
                <a:cs typeface="Arial"/>
              </a:rPr>
              <a:t>1</a:t>
            </a:r>
            <a:r>
              <a:rPr lang="en-US" altLang="ja-JP" sz="2400" dirty="0" smtClean="0"/>
              <a:t>, </a:t>
            </a:r>
            <a:r>
              <a:rPr lang="ja-JP" altLang="en-US" sz="2400" dirty="0" smtClean="0"/>
              <a:t>筒井広明</a:t>
            </a:r>
            <a:r>
              <a:rPr lang="en-US" altLang="ja-JP" sz="2400" baseline="30000" dirty="0" smtClean="0">
                <a:latin typeface="Arial"/>
                <a:cs typeface="Arial"/>
              </a:rPr>
              <a:t>1</a:t>
            </a:r>
            <a:r>
              <a:rPr lang="en-US" altLang="ja-JP" sz="2400" dirty="0"/>
              <a:t>, </a:t>
            </a:r>
            <a:endParaRPr lang="en-US" altLang="ja-JP" sz="2400" baseline="30000" dirty="0" smtClean="0">
              <a:latin typeface="Arial"/>
              <a:cs typeface="Arial"/>
            </a:endParaRPr>
          </a:p>
          <a:p>
            <a:r>
              <a:rPr lang="ja-JP" altLang="en-US" sz="2400" dirty="0" smtClean="0"/>
              <a:t>仲田資季</a:t>
            </a:r>
            <a:r>
              <a:rPr lang="en-US" altLang="ja-JP" sz="2400" baseline="30000" dirty="0" smtClean="0">
                <a:latin typeface="Arial"/>
                <a:cs typeface="Arial"/>
              </a:rPr>
              <a:t>3</a:t>
            </a:r>
            <a:r>
              <a:rPr lang="en-US" altLang="ja-JP" sz="2400" dirty="0" smtClean="0"/>
              <a:t>, </a:t>
            </a:r>
            <a:r>
              <a:rPr lang="ja-JP" altLang="en-US" sz="2400" dirty="0" smtClean="0"/>
              <a:t>前山伸也</a:t>
            </a:r>
            <a:r>
              <a:rPr lang="en-US" altLang="ja-JP" sz="2400" baseline="30000" dirty="0" smtClean="0">
                <a:latin typeface="Arial"/>
                <a:cs typeface="Arial"/>
              </a:rPr>
              <a:t>3</a:t>
            </a:r>
            <a:endParaRPr lang="ja-JP" altLang="en-US" sz="2400" dirty="0">
              <a:latin typeface="Arial"/>
              <a:cs typeface="Arial"/>
            </a:endParaRPr>
          </a:p>
          <a:p>
            <a:endParaRPr lang="ja-JP" altLang="en-US" sz="2400" dirty="0">
              <a:latin typeface="Arial"/>
              <a:cs typeface="Arial"/>
            </a:endParaRPr>
          </a:p>
        </p:txBody>
      </p:sp>
      <p:sp>
        <p:nvSpPr>
          <p:cNvPr id="4" name="サブタイトル 2"/>
          <p:cNvSpPr txBox="1">
            <a:spLocks/>
          </p:cNvSpPr>
          <p:nvPr/>
        </p:nvSpPr>
        <p:spPr>
          <a:xfrm>
            <a:off x="4907271" y="4674028"/>
            <a:ext cx="4149148" cy="1402507"/>
          </a:xfrm>
          <a:prstGeom prst="rect">
            <a:avLst/>
          </a:prstGeom>
        </p:spPr>
        <p:txBody>
          <a:bodyPr vert="horz" rtlCol="0">
            <a:normAutofit fontScale="85000" lnSpcReduction="10000"/>
          </a:bodyPr>
          <a:lstStyle>
            <a:lvl1pPr marL="0" indent="0" algn="ctr" rtl="0" eaLnBrk="1" latinLnBrk="0" hangingPunct="1">
              <a:spcBef>
                <a:spcPct val="20000"/>
              </a:spcBef>
              <a:buClr>
                <a:schemeClr val="accent1"/>
              </a:buClr>
              <a:buSzPct val="75000"/>
              <a:buFont typeface="Wingdings"/>
              <a:buNone/>
              <a:defRPr kumimoji="1" sz="3200" baseline="0">
                <a:solidFill>
                  <a:schemeClr val="tx1">
                    <a:tint val="95000"/>
                  </a:schemeClr>
                </a:solidFill>
                <a:latin typeface="+mn-lt"/>
                <a:ea typeface="+mn-ea"/>
                <a:cs typeface="+mn-cs"/>
              </a:defRPr>
            </a:lvl1pPr>
            <a:lvl2pPr marL="457200" indent="0" algn="ctr" rtl="0" eaLnBrk="1" latinLnBrk="0" hangingPunct="1">
              <a:spcBef>
                <a:spcPct val="20000"/>
              </a:spcBef>
              <a:buClr>
                <a:schemeClr val="accent3"/>
              </a:buClr>
              <a:buSzPct val="65000"/>
              <a:buFont typeface="Wingdings"/>
              <a:buNone/>
              <a:defRPr kumimoji="1" sz="2800" baseline="0">
                <a:solidFill>
                  <a:schemeClr val="tx1">
                    <a:tint val="75000"/>
                  </a:schemeClr>
                </a:solidFill>
                <a:latin typeface="+mn-lt"/>
                <a:ea typeface="+mn-ea"/>
                <a:cs typeface="+mn-cs"/>
              </a:defRPr>
            </a:lvl2pPr>
            <a:lvl3pPr marL="914400" indent="0" algn="ctr" rtl="0" eaLnBrk="1" latinLnBrk="0" hangingPunct="1">
              <a:spcBef>
                <a:spcPct val="20000"/>
              </a:spcBef>
              <a:buClr>
                <a:schemeClr val="accent4"/>
              </a:buClr>
              <a:buSzPct val="65000"/>
              <a:buFont typeface="Wingdings"/>
              <a:buNone/>
              <a:defRPr kumimoji="1" sz="2400" baseline="0">
                <a:solidFill>
                  <a:schemeClr val="tx1">
                    <a:tint val="75000"/>
                  </a:schemeClr>
                </a:solidFill>
                <a:latin typeface="+mn-lt"/>
                <a:ea typeface="+mn-ea"/>
                <a:cs typeface="+mn-cs"/>
              </a:defRPr>
            </a:lvl3pPr>
            <a:lvl4pPr marL="1371600" indent="0" algn="ctr" rtl="0" eaLnBrk="1" latinLnBrk="0" hangingPunct="1">
              <a:spcBef>
                <a:spcPct val="20000"/>
              </a:spcBef>
              <a:buClr>
                <a:schemeClr val="accent5"/>
              </a:buClr>
              <a:buSzPct val="65000"/>
              <a:buFont typeface="Wingdings"/>
              <a:buNone/>
              <a:defRPr kumimoji="1" sz="2000" baseline="0">
                <a:solidFill>
                  <a:schemeClr val="tx1">
                    <a:tint val="75000"/>
                  </a:schemeClr>
                </a:solidFill>
                <a:latin typeface="+mn-lt"/>
                <a:ea typeface="+mn-ea"/>
                <a:cs typeface="+mn-cs"/>
              </a:defRPr>
            </a:lvl4pPr>
            <a:lvl5pPr marL="1828800" indent="0" algn="ctr" rtl="0" eaLnBrk="1" latinLnBrk="0" hangingPunct="1">
              <a:spcBef>
                <a:spcPct val="20000"/>
              </a:spcBef>
              <a:buClr>
                <a:schemeClr val="accent2"/>
              </a:buClr>
              <a:buSzPct val="65000"/>
              <a:buFont typeface="Wingdings"/>
              <a:buNone/>
              <a:defRPr kumimoji="1" sz="2000" baseline="0">
                <a:solidFill>
                  <a:schemeClr val="tx1">
                    <a:tint val="75000"/>
                  </a:schemeClr>
                </a:solidFill>
                <a:latin typeface="+mn-lt"/>
                <a:ea typeface="+mn-ea"/>
                <a:cs typeface="+mn-cs"/>
              </a:defRPr>
            </a:lvl5pPr>
            <a:lvl6pPr marL="2286000" indent="0" algn="ctr" rtl="0" eaLnBrk="1" latinLnBrk="0" hangingPunct="1">
              <a:spcBef>
                <a:spcPct val="20000"/>
              </a:spcBef>
              <a:buClr>
                <a:schemeClr val="bg2"/>
              </a:buClr>
              <a:buSzPct val="55000"/>
              <a:buFont typeface="Wingdings"/>
              <a:buNone/>
              <a:defRPr kumimoji="1" sz="2000">
                <a:solidFill>
                  <a:schemeClr val="tx1">
                    <a:tint val="75000"/>
                  </a:schemeClr>
                </a:solidFill>
                <a:latin typeface="+mn-lt"/>
                <a:ea typeface="+mn-ea"/>
                <a:cs typeface="+mn-cs"/>
              </a:defRPr>
            </a:lvl6pPr>
            <a:lvl7pPr marL="2743200" indent="0" algn="ctr" rtl="0" eaLnBrk="1" latinLnBrk="0" hangingPunct="1">
              <a:spcBef>
                <a:spcPct val="20000"/>
              </a:spcBef>
              <a:buClr>
                <a:schemeClr val="accent6"/>
              </a:buClr>
              <a:buSzPct val="55000"/>
              <a:buFont typeface="Wingdings"/>
              <a:buNone/>
              <a:defRPr kumimoji="1" sz="2000">
                <a:solidFill>
                  <a:schemeClr val="tx1">
                    <a:tint val="75000"/>
                  </a:schemeClr>
                </a:solidFill>
                <a:latin typeface="+mn-lt"/>
                <a:ea typeface="+mn-ea"/>
                <a:cs typeface="+mn-cs"/>
              </a:defRPr>
            </a:lvl7pPr>
            <a:lvl8pPr marL="3200400" indent="0" algn="ctr" rtl="0" eaLnBrk="1" latinLnBrk="0" hangingPunct="1">
              <a:spcBef>
                <a:spcPct val="20000"/>
              </a:spcBef>
              <a:buClr>
                <a:schemeClr val="accent1">
                  <a:tint val="60000"/>
                </a:schemeClr>
              </a:buClr>
              <a:buSzPct val="55000"/>
              <a:buFont typeface="Wingdings"/>
              <a:buNone/>
              <a:defRPr kumimoji="1" sz="2000">
                <a:solidFill>
                  <a:schemeClr val="tx1">
                    <a:tint val="75000"/>
                  </a:schemeClr>
                </a:solidFill>
                <a:latin typeface="+mn-lt"/>
                <a:ea typeface="+mn-ea"/>
                <a:cs typeface="+mn-cs"/>
              </a:defRPr>
            </a:lvl8pPr>
            <a:lvl9pPr marL="3657600" indent="0" algn="ctr" rtl="0" eaLnBrk="1" latinLnBrk="0" hangingPunct="1">
              <a:spcBef>
                <a:spcPct val="20000"/>
              </a:spcBef>
              <a:buClr>
                <a:schemeClr val="bg2">
                  <a:tint val="60000"/>
                </a:schemeClr>
              </a:buClr>
              <a:buSzPct val="55000"/>
              <a:buFont typeface="Wingdings"/>
              <a:buNone/>
              <a:defRPr kumimoji="1" sz="2000">
                <a:solidFill>
                  <a:schemeClr val="tx1">
                    <a:tint val="75000"/>
                  </a:schemeClr>
                </a:solidFill>
                <a:latin typeface="+mn-lt"/>
                <a:ea typeface="+mn-ea"/>
                <a:cs typeface="+mn-cs"/>
              </a:defRPr>
            </a:lvl9pPr>
          </a:lstStyle>
          <a:p>
            <a:pPr algn="l"/>
            <a:r>
              <a:rPr lang="ja-JP" altLang="en-US" dirty="0" smtClean="0"/>
              <a:t>東京工業大学</a:t>
            </a:r>
            <a:r>
              <a:rPr lang="en-US" altLang="ja-JP" baseline="30000" dirty="0">
                <a:latin typeface="Arial"/>
                <a:cs typeface="Arial"/>
              </a:rPr>
              <a:t>1</a:t>
            </a:r>
            <a:endParaRPr lang="en-US" altLang="ja-JP" dirty="0" smtClean="0"/>
          </a:p>
          <a:p>
            <a:pPr algn="l"/>
            <a:r>
              <a:rPr lang="ja-JP" altLang="en-US" dirty="0" smtClean="0"/>
              <a:t>核融合科学研究所</a:t>
            </a:r>
            <a:r>
              <a:rPr lang="en-US" altLang="ja-JP" baseline="30000" dirty="0" smtClean="0">
                <a:latin typeface="Arial"/>
                <a:cs typeface="Arial"/>
              </a:rPr>
              <a:t>2</a:t>
            </a:r>
          </a:p>
          <a:p>
            <a:pPr algn="l"/>
            <a:r>
              <a:rPr lang="ja-JP" altLang="en-US" dirty="0" smtClean="0"/>
              <a:t>日本原子力研究開発機構</a:t>
            </a:r>
            <a:r>
              <a:rPr lang="en-US" altLang="ja-JP" baseline="30000" dirty="0" smtClean="0">
                <a:latin typeface="Arial"/>
                <a:cs typeface="Arial"/>
              </a:rPr>
              <a:t>3</a:t>
            </a:r>
            <a:endParaRPr lang="en-US" altLang="ja-JP" baseline="30000" dirty="0">
              <a:latin typeface="Arial"/>
              <a:cs typeface="Arial"/>
            </a:endParaRPr>
          </a:p>
          <a:p>
            <a:endParaRPr lang="ja-JP" altLang="en-US" dirty="0"/>
          </a:p>
        </p:txBody>
      </p:sp>
    </p:spTree>
    <p:extLst>
      <p:ext uri="{BB962C8B-B14F-4D97-AF65-F5344CB8AC3E}">
        <p14:creationId xmlns:p14="http://schemas.microsoft.com/office/powerpoint/2010/main" val="35591610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dirty="0" smtClean="0"/>
              <a:t>方程式系</a:t>
            </a:r>
            <a:endParaRPr kumimoji="1" lang="ja-JP" altLang="en-US" dirty="0"/>
          </a:p>
        </p:txBody>
      </p:sp>
      <p:sp>
        <p:nvSpPr>
          <p:cNvPr id="7" name="コンテンツ プレースホルダー 6"/>
          <p:cNvSpPr>
            <a:spLocks noGrp="1"/>
          </p:cNvSpPr>
          <p:nvPr>
            <p:ph idx="1"/>
          </p:nvPr>
        </p:nvSpPr>
        <p:spPr>
          <a:xfrm>
            <a:off x="179512" y="1500175"/>
            <a:ext cx="8507288" cy="4625991"/>
          </a:xfrm>
        </p:spPr>
        <p:txBody>
          <a:bodyPr>
            <a:normAutofit/>
          </a:bodyPr>
          <a:lstStyle/>
          <a:p>
            <a:r>
              <a:rPr lang="ja-JP" altLang="en-US" sz="2800" dirty="0"/>
              <a:t>揺動の分布関数に対するジャイロ運動論的</a:t>
            </a:r>
            <a:r>
              <a:rPr lang="ja-JP" altLang="en-US" sz="2800" dirty="0" smtClean="0"/>
              <a:t>方程式</a:t>
            </a:r>
            <a:endParaRPr lang="en-US" altLang="ja-JP" sz="2800" dirty="0" smtClean="0"/>
          </a:p>
          <a:p>
            <a:endParaRPr kumimoji="1" lang="en-US" altLang="ja-JP" sz="2800" dirty="0" smtClean="0"/>
          </a:p>
          <a:p>
            <a:endParaRPr lang="en-US" altLang="ja-JP" sz="2800" dirty="0"/>
          </a:p>
          <a:p>
            <a:endParaRPr kumimoji="1" lang="en-US" altLang="ja-JP" sz="2800" dirty="0" smtClean="0"/>
          </a:p>
          <a:p>
            <a:endParaRPr lang="en-US" altLang="ja-JP" sz="2800" dirty="0"/>
          </a:p>
          <a:p>
            <a:pPr marL="0" indent="0">
              <a:buNone/>
            </a:pPr>
            <a:endParaRPr kumimoji="1" lang="en-US" altLang="ja-JP" sz="2800" dirty="0" smtClean="0"/>
          </a:p>
          <a:p>
            <a:r>
              <a:rPr kumimoji="1" lang="en-US" altLang="ja-JP" sz="2800" dirty="0" smtClean="0">
                <a:latin typeface="Arial" pitchFamily="34" charset="0"/>
                <a:cs typeface="Arial" pitchFamily="34" charset="0"/>
              </a:rPr>
              <a:t>Poisson</a:t>
            </a:r>
            <a:r>
              <a:rPr kumimoji="1" lang="ja-JP" altLang="en-US" sz="2800" dirty="0" smtClean="0"/>
              <a:t>方程式</a:t>
            </a:r>
            <a:endParaRPr kumimoji="1" lang="ja-JP" altLang="en-US" sz="2800" dirty="0"/>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3832082226"/>
              </p:ext>
            </p:extLst>
          </p:nvPr>
        </p:nvGraphicFramePr>
        <p:xfrm>
          <a:off x="107504" y="3872399"/>
          <a:ext cx="4509135" cy="685800"/>
        </p:xfrm>
        <a:graphic>
          <a:graphicData uri="http://schemas.openxmlformats.org/presentationml/2006/ole">
            <mc:AlternateContent xmlns:mc="http://schemas.openxmlformats.org/markup-compatibility/2006">
              <mc:Choice xmlns:v="urn:schemas-microsoft-com:vml" Requires="v">
                <p:oleObj spid="_x0000_s103445" name="数式" r:id="rId3" imgW="3340100" imgH="508000" progId="Equation.3">
                  <p:embed/>
                </p:oleObj>
              </mc:Choice>
              <mc:Fallback>
                <p:oleObj name="数式" r:id="rId3" imgW="3340100" imgH="508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872399"/>
                        <a:ext cx="450913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オブジェクト 4"/>
          <p:cNvGraphicFramePr>
            <a:graphicFrameLocks noChangeAspect="1"/>
          </p:cNvGraphicFramePr>
          <p:nvPr>
            <p:extLst>
              <p:ext uri="{D42A27DB-BD31-4B8C-83A1-F6EECF244321}">
                <p14:modId xmlns:p14="http://schemas.microsoft.com/office/powerpoint/2010/main" val="3886948207"/>
              </p:ext>
            </p:extLst>
          </p:nvPr>
        </p:nvGraphicFramePr>
        <p:xfrm>
          <a:off x="5004048" y="3872399"/>
          <a:ext cx="3754755" cy="685800"/>
        </p:xfrm>
        <a:graphic>
          <a:graphicData uri="http://schemas.openxmlformats.org/presentationml/2006/ole">
            <mc:AlternateContent xmlns:mc="http://schemas.openxmlformats.org/markup-compatibility/2006">
              <mc:Choice xmlns:v="urn:schemas-microsoft-com:vml" Requires="v">
                <p:oleObj spid="_x0000_s103446" name="数式" r:id="rId5" imgW="2781300" imgH="508000" progId="Equation.3">
                  <p:embed/>
                </p:oleObj>
              </mc:Choice>
              <mc:Fallback>
                <p:oleObj name="数式" r:id="rId5" imgW="2781300" imgH="508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3872399"/>
                        <a:ext cx="375475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正方形/長方形 5"/>
          <p:cNvSpPr/>
          <p:nvPr/>
        </p:nvSpPr>
        <p:spPr>
          <a:xfrm>
            <a:off x="4603023" y="4016415"/>
            <a:ext cx="415498" cy="369332"/>
          </a:xfrm>
          <a:prstGeom prst="rect">
            <a:avLst/>
          </a:prstGeom>
        </p:spPr>
        <p:txBody>
          <a:bodyPr wrap="none">
            <a:spAutoFit/>
          </a:bodyPr>
          <a:lstStyle/>
          <a:p>
            <a:pPr algn="ctr"/>
            <a:r>
              <a:rPr lang="ja-JP" altLang="en-US" dirty="0" err="1">
                <a:latin typeface="Arial" pitchFamily="34" charset="0"/>
                <a:cs typeface="Arial" pitchFamily="34" charset="0"/>
              </a:rPr>
              <a:t>、</a:t>
            </a:r>
            <a:endParaRPr lang="ja-JP" altLang="en-US" dirty="0">
              <a:latin typeface="Arial" pitchFamily="34" charset="0"/>
              <a:cs typeface="Arial" pitchFamily="34" charset="0"/>
            </a:endParaRPr>
          </a:p>
        </p:txBody>
      </p:sp>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13" name="オブジェクト 12"/>
          <p:cNvGraphicFramePr>
            <a:graphicFrameLocks noChangeAspect="1"/>
          </p:cNvGraphicFramePr>
          <p:nvPr>
            <p:extLst>
              <p:ext uri="{D42A27DB-BD31-4B8C-83A1-F6EECF244321}">
                <p14:modId xmlns:p14="http://schemas.microsoft.com/office/powerpoint/2010/main" val="2247171249"/>
              </p:ext>
            </p:extLst>
          </p:nvPr>
        </p:nvGraphicFramePr>
        <p:xfrm>
          <a:off x="5004048" y="6273544"/>
          <a:ext cx="2690597" cy="359888"/>
        </p:xfrm>
        <a:graphic>
          <a:graphicData uri="http://schemas.openxmlformats.org/presentationml/2006/ole">
            <mc:AlternateContent xmlns:mc="http://schemas.openxmlformats.org/markup-compatibility/2006">
              <mc:Choice xmlns:v="urn:schemas-microsoft-com:vml" Requires="v">
                <p:oleObj spid="_x0000_s103447" name="数式" r:id="rId7" imgW="1993035" imgH="266584" progId="Equation.3">
                  <p:embed/>
                </p:oleObj>
              </mc:Choice>
              <mc:Fallback>
                <p:oleObj name="数式" r:id="rId7" imgW="1993035" imgH="26658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4048" y="6273544"/>
                        <a:ext cx="2690597" cy="359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203178382"/>
              </p:ext>
            </p:extLst>
          </p:nvPr>
        </p:nvGraphicFramePr>
        <p:xfrm>
          <a:off x="7956376" y="4592479"/>
          <a:ext cx="976841" cy="430959"/>
        </p:xfrm>
        <a:graphic>
          <a:graphicData uri="http://schemas.openxmlformats.org/presentationml/2006/ole">
            <mc:AlternateContent xmlns:mc="http://schemas.openxmlformats.org/markup-compatibility/2006">
              <mc:Choice xmlns:v="urn:schemas-microsoft-com:vml" Requires="v">
                <p:oleObj spid="_x0000_s103448" name="数式" r:id="rId9" imgW="431640" imgH="190440" progId="Equation.3">
                  <p:embed/>
                </p:oleObj>
              </mc:Choice>
              <mc:Fallback>
                <p:oleObj name="数式" r:id="rId9" imgW="431640" imgH="190440" progId="Equation.3">
                  <p:embed/>
                  <p:pic>
                    <p:nvPicPr>
                      <p:cNvPr id="0" name=""/>
                      <p:cNvPicPr/>
                      <p:nvPr/>
                    </p:nvPicPr>
                    <p:blipFill>
                      <a:blip r:embed="rId10"/>
                      <a:stretch>
                        <a:fillRect/>
                      </a:stretch>
                    </p:blipFill>
                    <p:spPr>
                      <a:xfrm>
                        <a:off x="7956376" y="4592479"/>
                        <a:ext cx="976841" cy="430959"/>
                      </a:xfrm>
                      <a:prstGeom prst="rect">
                        <a:avLst/>
                      </a:prstGeom>
                    </p:spPr>
                  </p:pic>
                </p:oleObj>
              </mc:Fallback>
            </mc:AlternateContent>
          </a:graphicData>
        </a:graphic>
      </p:graphicFrame>
      <p:pic>
        <p:nvPicPr>
          <p:cNvPr id="11" name="図 10"/>
          <p:cNvPicPr>
            <a:picLocks noChangeAspect="1"/>
          </p:cNvPicPr>
          <p:nvPr/>
        </p:nvPicPr>
        <p:blipFill>
          <a:blip r:embed="rId11"/>
          <a:stretch>
            <a:fillRect/>
          </a:stretch>
        </p:blipFill>
        <p:spPr>
          <a:xfrm>
            <a:off x="467544" y="2003614"/>
            <a:ext cx="7722343" cy="1743755"/>
          </a:xfrm>
          <a:prstGeom prst="rect">
            <a:avLst/>
          </a:prstGeom>
          <a:ln w="38100" cmpd="sng">
            <a:solidFill>
              <a:srgbClr val="FF0000"/>
            </a:solidFill>
          </a:ln>
        </p:spPr>
      </p:pic>
      <p:pic>
        <p:nvPicPr>
          <p:cNvPr id="17" name="図 16"/>
          <p:cNvPicPr>
            <a:picLocks noChangeAspect="1"/>
          </p:cNvPicPr>
          <p:nvPr/>
        </p:nvPicPr>
        <p:blipFill>
          <a:blip r:embed="rId12"/>
          <a:stretch>
            <a:fillRect/>
          </a:stretch>
        </p:blipFill>
        <p:spPr>
          <a:xfrm>
            <a:off x="467544" y="5175253"/>
            <a:ext cx="6406151" cy="950913"/>
          </a:xfrm>
          <a:prstGeom prst="rect">
            <a:avLst/>
          </a:prstGeom>
          <a:ln w="38100" cmpd="sng">
            <a:noFill/>
          </a:ln>
        </p:spPr>
      </p:pic>
    </p:spTree>
    <p:extLst>
      <p:ext uri="{BB962C8B-B14F-4D97-AF65-F5344CB8AC3E}">
        <p14:creationId xmlns:p14="http://schemas.microsoft.com/office/powerpoint/2010/main" val="32379837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dirty="0" smtClean="0"/>
              <a:t>方程式系</a:t>
            </a:r>
            <a:endParaRPr kumimoji="1" lang="ja-JP" altLang="en-US" dirty="0"/>
          </a:p>
        </p:txBody>
      </p:sp>
      <p:sp>
        <p:nvSpPr>
          <p:cNvPr id="7" name="コンテンツ プレースホルダー 6"/>
          <p:cNvSpPr>
            <a:spLocks noGrp="1"/>
          </p:cNvSpPr>
          <p:nvPr>
            <p:ph idx="1"/>
          </p:nvPr>
        </p:nvSpPr>
        <p:spPr>
          <a:xfrm>
            <a:off x="179512" y="1500175"/>
            <a:ext cx="8507288" cy="4625991"/>
          </a:xfrm>
        </p:spPr>
        <p:txBody>
          <a:bodyPr>
            <a:normAutofit/>
          </a:bodyPr>
          <a:lstStyle/>
          <a:p>
            <a:r>
              <a:rPr lang="ja-JP" altLang="en-US" sz="2800" dirty="0"/>
              <a:t>揺動の分布関数に対するジャイロ運動論的</a:t>
            </a:r>
            <a:r>
              <a:rPr lang="ja-JP" altLang="en-US" sz="2800" dirty="0" smtClean="0"/>
              <a:t>方程式</a:t>
            </a:r>
            <a:endParaRPr lang="en-US" altLang="ja-JP" sz="2800" dirty="0" smtClean="0"/>
          </a:p>
          <a:p>
            <a:endParaRPr kumimoji="1" lang="en-US" altLang="ja-JP" sz="2800" dirty="0" smtClean="0"/>
          </a:p>
          <a:p>
            <a:endParaRPr lang="en-US" altLang="ja-JP" sz="2800" dirty="0"/>
          </a:p>
          <a:p>
            <a:endParaRPr kumimoji="1" lang="en-US" altLang="ja-JP" sz="2800" dirty="0" smtClean="0"/>
          </a:p>
          <a:p>
            <a:endParaRPr lang="en-US" altLang="ja-JP" sz="2800" dirty="0"/>
          </a:p>
          <a:p>
            <a:pPr marL="0" indent="0">
              <a:buNone/>
            </a:pPr>
            <a:endParaRPr kumimoji="1" lang="en-US" altLang="ja-JP" sz="2800" dirty="0" smtClean="0"/>
          </a:p>
          <a:p>
            <a:r>
              <a:rPr kumimoji="1" lang="en-US" altLang="ja-JP" sz="2800" dirty="0" smtClean="0">
                <a:latin typeface="Arial" pitchFamily="34" charset="0"/>
                <a:cs typeface="Arial" pitchFamily="34" charset="0"/>
              </a:rPr>
              <a:t>Poisson</a:t>
            </a:r>
            <a:r>
              <a:rPr kumimoji="1" lang="ja-JP" altLang="en-US" sz="2800" dirty="0" smtClean="0"/>
              <a:t>方程式</a:t>
            </a:r>
            <a:endParaRPr kumimoji="1" lang="ja-JP" altLang="en-US" sz="2800" dirty="0"/>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3832082226"/>
              </p:ext>
            </p:extLst>
          </p:nvPr>
        </p:nvGraphicFramePr>
        <p:xfrm>
          <a:off x="107504" y="3872399"/>
          <a:ext cx="4509135" cy="685800"/>
        </p:xfrm>
        <a:graphic>
          <a:graphicData uri="http://schemas.openxmlformats.org/presentationml/2006/ole">
            <mc:AlternateContent xmlns:mc="http://schemas.openxmlformats.org/markup-compatibility/2006">
              <mc:Choice xmlns:v="urn:schemas-microsoft-com:vml" Requires="v">
                <p:oleObj spid="_x0000_s104473" name="数式" r:id="rId4" imgW="3340100" imgH="508000" progId="Equation.3">
                  <p:embed/>
                </p:oleObj>
              </mc:Choice>
              <mc:Fallback>
                <p:oleObj name="数式" r:id="rId4" imgW="3340100" imgH="508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72399"/>
                        <a:ext cx="450913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オブジェクト 4"/>
          <p:cNvGraphicFramePr>
            <a:graphicFrameLocks noChangeAspect="1"/>
          </p:cNvGraphicFramePr>
          <p:nvPr>
            <p:extLst>
              <p:ext uri="{D42A27DB-BD31-4B8C-83A1-F6EECF244321}">
                <p14:modId xmlns:p14="http://schemas.microsoft.com/office/powerpoint/2010/main" val="3886948207"/>
              </p:ext>
            </p:extLst>
          </p:nvPr>
        </p:nvGraphicFramePr>
        <p:xfrm>
          <a:off x="5004048" y="3872399"/>
          <a:ext cx="3754755" cy="685800"/>
        </p:xfrm>
        <a:graphic>
          <a:graphicData uri="http://schemas.openxmlformats.org/presentationml/2006/ole">
            <mc:AlternateContent xmlns:mc="http://schemas.openxmlformats.org/markup-compatibility/2006">
              <mc:Choice xmlns:v="urn:schemas-microsoft-com:vml" Requires="v">
                <p:oleObj spid="_x0000_s104474" name="数式" r:id="rId6" imgW="2781300" imgH="508000" progId="Equation.3">
                  <p:embed/>
                </p:oleObj>
              </mc:Choice>
              <mc:Fallback>
                <p:oleObj name="数式" r:id="rId6" imgW="2781300" imgH="508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3872399"/>
                        <a:ext cx="375475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正方形/長方形 5"/>
          <p:cNvSpPr/>
          <p:nvPr/>
        </p:nvSpPr>
        <p:spPr>
          <a:xfrm>
            <a:off x="4603023" y="4016415"/>
            <a:ext cx="415498" cy="369332"/>
          </a:xfrm>
          <a:prstGeom prst="rect">
            <a:avLst/>
          </a:prstGeom>
        </p:spPr>
        <p:txBody>
          <a:bodyPr wrap="none">
            <a:spAutoFit/>
          </a:bodyPr>
          <a:lstStyle/>
          <a:p>
            <a:pPr algn="ctr"/>
            <a:r>
              <a:rPr lang="ja-JP" altLang="en-US" dirty="0" err="1">
                <a:latin typeface="Arial" pitchFamily="34" charset="0"/>
                <a:cs typeface="Arial" pitchFamily="34" charset="0"/>
              </a:rPr>
              <a:t>、</a:t>
            </a:r>
            <a:endParaRPr lang="ja-JP" altLang="en-US" dirty="0">
              <a:latin typeface="Arial" pitchFamily="34" charset="0"/>
              <a:cs typeface="Arial" pitchFamily="34" charset="0"/>
            </a:endParaRPr>
          </a:p>
        </p:txBody>
      </p:sp>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13" name="オブジェクト 12"/>
          <p:cNvGraphicFramePr>
            <a:graphicFrameLocks noChangeAspect="1"/>
          </p:cNvGraphicFramePr>
          <p:nvPr>
            <p:extLst>
              <p:ext uri="{D42A27DB-BD31-4B8C-83A1-F6EECF244321}">
                <p14:modId xmlns:p14="http://schemas.microsoft.com/office/powerpoint/2010/main" val="2247171249"/>
              </p:ext>
            </p:extLst>
          </p:nvPr>
        </p:nvGraphicFramePr>
        <p:xfrm>
          <a:off x="5004048" y="6273544"/>
          <a:ext cx="2690597" cy="359888"/>
        </p:xfrm>
        <a:graphic>
          <a:graphicData uri="http://schemas.openxmlformats.org/presentationml/2006/ole">
            <mc:AlternateContent xmlns:mc="http://schemas.openxmlformats.org/markup-compatibility/2006">
              <mc:Choice xmlns:v="urn:schemas-microsoft-com:vml" Requires="v">
                <p:oleObj spid="_x0000_s104475" name="数式" r:id="rId8" imgW="1993035" imgH="266584" progId="Equation.3">
                  <p:embed/>
                </p:oleObj>
              </mc:Choice>
              <mc:Fallback>
                <p:oleObj name="数式" r:id="rId8" imgW="1993035" imgH="266584"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048" y="6273544"/>
                        <a:ext cx="2690597" cy="359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203178382"/>
              </p:ext>
            </p:extLst>
          </p:nvPr>
        </p:nvGraphicFramePr>
        <p:xfrm>
          <a:off x="7956376" y="4592479"/>
          <a:ext cx="976841" cy="430959"/>
        </p:xfrm>
        <a:graphic>
          <a:graphicData uri="http://schemas.openxmlformats.org/presentationml/2006/ole">
            <mc:AlternateContent xmlns:mc="http://schemas.openxmlformats.org/markup-compatibility/2006">
              <mc:Choice xmlns:v="urn:schemas-microsoft-com:vml" Requires="v">
                <p:oleObj spid="_x0000_s104476" name="数式" r:id="rId10" imgW="431640" imgH="190440" progId="Equation.3">
                  <p:embed/>
                </p:oleObj>
              </mc:Choice>
              <mc:Fallback>
                <p:oleObj name="数式" r:id="rId10" imgW="431640" imgH="190440" progId="Equation.3">
                  <p:embed/>
                  <p:pic>
                    <p:nvPicPr>
                      <p:cNvPr id="0" name=""/>
                      <p:cNvPicPr/>
                      <p:nvPr/>
                    </p:nvPicPr>
                    <p:blipFill>
                      <a:blip r:embed="rId11"/>
                      <a:stretch>
                        <a:fillRect/>
                      </a:stretch>
                    </p:blipFill>
                    <p:spPr>
                      <a:xfrm>
                        <a:off x="7956376" y="4592479"/>
                        <a:ext cx="976841" cy="430959"/>
                      </a:xfrm>
                      <a:prstGeom prst="rect">
                        <a:avLst/>
                      </a:prstGeom>
                    </p:spPr>
                  </p:pic>
                </p:oleObj>
              </mc:Fallback>
            </mc:AlternateContent>
          </a:graphicData>
        </a:graphic>
      </p:graphicFrame>
      <p:pic>
        <p:nvPicPr>
          <p:cNvPr id="11" name="図 10"/>
          <p:cNvPicPr>
            <a:picLocks noChangeAspect="1"/>
          </p:cNvPicPr>
          <p:nvPr/>
        </p:nvPicPr>
        <p:blipFill>
          <a:blip r:embed="rId12"/>
          <a:stretch>
            <a:fillRect/>
          </a:stretch>
        </p:blipFill>
        <p:spPr>
          <a:xfrm>
            <a:off x="467544" y="2003614"/>
            <a:ext cx="7722343" cy="1743755"/>
          </a:xfrm>
          <a:prstGeom prst="rect">
            <a:avLst/>
          </a:prstGeom>
          <a:ln w="38100" cmpd="sng">
            <a:solidFill>
              <a:srgbClr val="FF0000"/>
            </a:solidFill>
          </a:ln>
        </p:spPr>
      </p:pic>
      <p:pic>
        <p:nvPicPr>
          <p:cNvPr id="17" name="図 16"/>
          <p:cNvPicPr>
            <a:picLocks noChangeAspect="1"/>
          </p:cNvPicPr>
          <p:nvPr/>
        </p:nvPicPr>
        <p:blipFill>
          <a:blip r:embed="rId13"/>
          <a:stretch>
            <a:fillRect/>
          </a:stretch>
        </p:blipFill>
        <p:spPr>
          <a:xfrm>
            <a:off x="467544" y="5175253"/>
            <a:ext cx="6406151" cy="950913"/>
          </a:xfrm>
          <a:prstGeom prst="rect">
            <a:avLst/>
          </a:prstGeom>
          <a:ln w="38100" cmpd="sng">
            <a:solidFill>
              <a:srgbClr val="0000FF"/>
            </a:solidFill>
          </a:ln>
        </p:spPr>
      </p:pic>
    </p:spTree>
    <p:extLst>
      <p:ext uri="{BB962C8B-B14F-4D97-AF65-F5344CB8AC3E}">
        <p14:creationId xmlns:p14="http://schemas.microsoft.com/office/powerpoint/2010/main" val="32379837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596" y="214290"/>
            <a:ext cx="8715404" cy="785818"/>
          </a:xfrm>
        </p:spPr>
        <p:txBody>
          <a:bodyPr>
            <a:normAutofit fontScale="90000"/>
          </a:bodyPr>
          <a:lstStyle/>
          <a:p>
            <a:r>
              <a:rPr lang="ja-JP" altLang="en-US" dirty="0"/>
              <a:t>イオンと電子の運動スケールの違い</a:t>
            </a:r>
            <a:endParaRPr kumimoji="1" lang="ja-JP" altLang="en-US" dirty="0"/>
          </a:p>
        </p:txBody>
      </p:sp>
      <p:sp>
        <p:nvSpPr>
          <p:cNvPr id="4" name="テキスト プレースホルダー 3"/>
          <p:cNvSpPr>
            <a:spLocks noGrp="1"/>
          </p:cNvSpPr>
          <p:nvPr>
            <p:ph type="body" idx="1"/>
          </p:nvPr>
        </p:nvSpPr>
        <p:spPr>
          <a:xfrm>
            <a:off x="251520" y="1535113"/>
            <a:ext cx="4392488" cy="639762"/>
          </a:xfrm>
          <a:ln w="38100">
            <a:solidFill>
              <a:srgbClr val="7030A0"/>
            </a:solidFill>
          </a:ln>
        </p:spPr>
        <p:txBody>
          <a:bodyPr>
            <a:noAutofit/>
          </a:bodyPr>
          <a:lstStyle/>
          <a:p>
            <a:pPr algn="ctr"/>
            <a:r>
              <a:rPr lang="ja-JP" altLang="en-US" sz="3600" dirty="0" smtClean="0"/>
              <a:t>イオンスケール</a:t>
            </a:r>
            <a:endParaRPr lang="en-US" altLang="ja-JP" sz="3600" dirty="0"/>
          </a:p>
        </p:txBody>
      </p:sp>
      <p:sp>
        <p:nvSpPr>
          <p:cNvPr id="3" name="コンテンツ プレースホルダー 2"/>
          <p:cNvSpPr>
            <a:spLocks noGrp="1"/>
          </p:cNvSpPr>
          <p:nvPr>
            <p:ph sz="half" idx="2"/>
          </p:nvPr>
        </p:nvSpPr>
        <p:spPr>
          <a:xfrm>
            <a:off x="251520" y="2286024"/>
            <a:ext cx="4392488" cy="3807604"/>
          </a:xfrm>
          <a:ln w="38100">
            <a:solidFill>
              <a:srgbClr val="7030A0"/>
            </a:solidFill>
          </a:ln>
        </p:spPr>
        <p:txBody>
          <a:bodyPr/>
          <a:lstStyle/>
          <a:p>
            <a:r>
              <a:rPr kumimoji="1" lang="ja-JP" altLang="en-US" sz="2800" dirty="0" smtClean="0"/>
              <a:t>特徴的な</a:t>
            </a:r>
            <a:r>
              <a:rPr kumimoji="1" lang="ja-JP" altLang="en-US" sz="2800" dirty="0" smtClean="0">
                <a:solidFill>
                  <a:srgbClr val="FF0000"/>
                </a:solidFill>
              </a:rPr>
              <a:t>時間</a:t>
            </a:r>
            <a:endParaRPr kumimoji="1" lang="en-US" altLang="ja-JP" sz="2800" dirty="0" smtClean="0">
              <a:solidFill>
                <a:srgbClr val="FF0000"/>
              </a:solidFill>
            </a:endParaRPr>
          </a:p>
          <a:p>
            <a:pPr marL="0" indent="0">
              <a:buNone/>
            </a:pPr>
            <a:r>
              <a:rPr lang="ja-JP" altLang="en-US" sz="2800" dirty="0" smtClean="0"/>
              <a:t>密度勾配</a:t>
            </a:r>
            <a:r>
              <a:rPr lang="en-US" altLang="ja-JP" sz="2800" dirty="0" smtClean="0"/>
              <a:t>/</a:t>
            </a:r>
            <a:r>
              <a:rPr lang="ja-JP" altLang="en-US" sz="2800" dirty="0"/>
              <a:t>イオンの熱速度</a:t>
            </a:r>
            <a:endParaRPr kumimoji="1" lang="en-US" altLang="ja-JP" sz="2800" dirty="0" smtClean="0"/>
          </a:p>
          <a:p>
            <a:endParaRPr kumimoji="1" lang="en-US" altLang="ja-JP" dirty="0" smtClean="0"/>
          </a:p>
          <a:p>
            <a:endParaRPr kumimoji="1" lang="en-US" altLang="ja-JP" dirty="0" smtClean="0"/>
          </a:p>
          <a:p>
            <a:r>
              <a:rPr kumimoji="1" lang="ja-JP" altLang="en-US" sz="2800" dirty="0" smtClean="0"/>
              <a:t>特徴的な</a:t>
            </a:r>
            <a:r>
              <a:rPr kumimoji="1" lang="ja-JP" altLang="en-US" sz="2800" dirty="0" smtClean="0">
                <a:solidFill>
                  <a:srgbClr val="3366FF"/>
                </a:solidFill>
              </a:rPr>
              <a:t>距離</a:t>
            </a:r>
            <a:endParaRPr kumimoji="1" lang="en-US" altLang="ja-JP" sz="2800" dirty="0">
              <a:solidFill>
                <a:srgbClr val="3366FF"/>
              </a:solidFill>
            </a:endParaRPr>
          </a:p>
          <a:p>
            <a:pPr marL="0" indent="0">
              <a:buNone/>
            </a:pPr>
            <a:r>
              <a:rPr lang="ja-JP" altLang="en-US" sz="2800" dirty="0" smtClean="0"/>
              <a:t>　イオンのラーマ半径</a:t>
            </a:r>
            <a:endParaRPr lang="en-US" altLang="ja-JP" sz="2800" dirty="0" smtClean="0"/>
          </a:p>
          <a:p>
            <a:endParaRPr kumimoji="1" lang="en-US" altLang="ja-JP" dirty="0"/>
          </a:p>
          <a:p>
            <a:endParaRPr kumimoji="1" lang="en-US" altLang="ja-JP" dirty="0" smtClean="0"/>
          </a:p>
        </p:txBody>
      </p:sp>
      <p:sp>
        <p:nvSpPr>
          <p:cNvPr id="5" name="テキスト プレースホルダー 4"/>
          <p:cNvSpPr>
            <a:spLocks noGrp="1"/>
          </p:cNvSpPr>
          <p:nvPr>
            <p:ph type="body" sz="quarter" idx="3"/>
          </p:nvPr>
        </p:nvSpPr>
        <p:spPr>
          <a:xfrm>
            <a:off x="4860032" y="1535113"/>
            <a:ext cx="4041775" cy="639762"/>
          </a:xfrm>
          <a:ln w="38100">
            <a:solidFill>
              <a:srgbClr val="FFC000"/>
            </a:solidFill>
          </a:ln>
        </p:spPr>
        <p:txBody>
          <a:bodyPr>
            <a:noAutofit/>
          </a:bodyPr>
          <a:lstStyle/>
          <a:p>
            <a:pPr algn="ctr"/>
            <a:r>
              <a:rPr lang="ja-JP" altLang="en-US" sz="3600" dirty="0" smtClean="0"/>
              <a:t>電子スケール</a:t>
            </a:r>
            <a:endParaRPr lang="en-US" altLang="ja-JP" sz="3600" dirty="0"/>
          </a:p>
        </p:txBody>
      </p:sp>
      <p:sp>
        <p:nvSpPr>
          <p:cNvPr id="6" name="コンテンツ プレースホルダー 5"/>
          <p:cNvSpPr>
            <a:spLocks noGrp="1"/>
          </p:cNvSpPr>
          <p:nvPr>
            <p:ph sz="quarter" idx="4"/>
          </p:nvPr>
        </p:nvSpPr>
        <p:spPr>
          <a:xfrm>
            <a:off x="4860032" y="2276872"/>
            <a:ext cx="4041775" cy="3816756"/>
          </a:xfrm>
          <a:ln w="38100">
            <a:solidFill>
              <a:srgbClr val="FFC000"/>
            </a:solidFill>
          </a:ln>
        </p:spPr>
        <p:txBody>
          <a:bodyPr/>
          <a:lstStyle/>
          <a:p>
            <a:r>
              <a:rPr kumimoji="1" lang="ja-JP" altLang="en-US" sz="2800" dirty="0" smtClean="0"/>
              <a:t>特徴的な</a:t>
            </a:r>
            <a:r>
              <a:rPr kumimoji="1" lang="ja-JP" altLang="en-US" sz="2800" dirty="0" smtClean="0">
                <a:solidFill>
                  <a:srgbClr val="FF0000"/>
                </a:solidFill>
              </a:rPr>
              <a:t>時間</a:t>
            </a:r>
            <a:endParaRPr kumimoji="1" lang="en-US" altLang="ja-JP" sz="2800" dirty="0" smtClean="0">
              <a:solidFill>
                <a:srgbClr val="FF0000"/>
              </a:solidFill>
            </a:endParaRPr>
          </a:p>
          <a:p>
            <a:pPr marL="0" indent="0">
              <a:buNone/>
            </a:pPr>
            <a:r>
              <a:rPr lang="ja-JP" altLang="en-US" sz="2800" dirty="0" smtClean="0"/>
              <a:t>密度勾配</a:t>
            </a:r>
            <a:r>
              <a:rPr lang="en-US" altLang="ja-JP" sz="2800" dirty="0" smtClean="0"/>
              <a:t>/</a:t>
            </a:r>
            <a:r>
              <a:rPr lang="ja-JP" altLang="en-US" sz="2800" dirty="0"/>
              <a:t>電子の熱速度</a:t>
            </a:r>
            <a:endParaRPr lang="en-US" altLang="ja-JP" sz="2800" dirty="0" smtClean="0"/>
          </a:p>
          <a:p>
            <a:endParaRPr lang="en-US" altLang="ja-JP" dirty="0" smtClean="0"/>
          </a:p>
          <a:p>
            <a:endParaRPr lang="en-US" altLang="ja-JP" dirty="0"/>
          </a:p>
          <a:p>
            <a:r>
              <a:rPr kumimoji="1" lang="ja-JP" altLang="en-US" sz="2800" dirty="0" smtClean="0"/>
              <a:t>特徴的な</a:t>
            </a:r>
            <a:r>
              <a:rPr kumimoji="1" lang="ja-JP" altLang="en-US" sz="2800" dirty="0" smtClean="0">
                <a:solidFill>
                  <a:srgbClr val="3366FF"/>
                </a:solidFill>
              </a:rPr>
              <a:t>距離</a:t>
            </a:r>
            <a:endParaRPr kumimoji="1" lang="en-US" altLang="ja-JP" sz="2800" dirty="0" smtClean="0">
              <a:solidFill>
                <a:srgbClr val="3366FF"/>
              </a:solidFill>
            </a:endParaRPr>
          </a:p>
          <a:p>
            <a:pPr marL="0" indent="0">
              <a:buNone/>
            </a:pPr>
            <a:r>
              <a:rPr lang="ja-JP" altLang="en-US" dirty="0" smtClean="0"/>
              <a:t>　</a:t>
            </a:r>
            <a:r>
              <a:rPr lang="ja-JP" altLang="en-US" sz="2800" dirty="0" smtClean="0"/>
              <a:t>電子のラーマ半径</a:t>
            </a:r>
            <a:endParaRPr kumimoji="1" lang="ja-JP" altLang="en-US" sz="2800" dirty="0"/>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3729181674"/>
              </p:ext>
            </p:extLst>
          </p:nvPr>
        </p:nvGraphicFramePr>
        <p:xfrm>
          <a:off x="5819775" y="5199063"/>
          <a:ext cx="1648458" cy="652680"/>
        </p:xfrm>
        <a:graphic>
          <a:graphicData uri="http://schemas.openxmlformats.org/presentationml/2006/ole">
            <mc:AlternateContent xmlns:mc="http://schemas.openxmlformats.org/markup-compatibility/2006">
              <mc:Choice xmlns:v="urn:schemas-microsoft-com:vml" Requires="v">
                <p:oleObj spid="_x0000_s5211" name="数式" r:id="rId4" imgW="672840" imgH="266400" progId="Equation.3">
                  <p:embed/>
                </p:oleObj>
              </mc:Choice>
              <mc:Fallback>
                <p:oleObj name="数式" r:id="rId4" imgW="672840" imgH="266400" progId="Equation.3">
                  <p:embed/>
                  <p:pic>
                    <p:nvPicPr>
                      <p:cNvPr id="0" name=""/>
                      <p:cNvPicPr>
                        <a:picLocks noChangeAspect="1" noChangeArrowheads="1"/>
                      </p:cNvPicPr>
                      <p:nvPr/>
                    </p:nvPicPr>
                    <p:blipFill>
                      <a:blip r:embed="rId5"/>
                      <a:srcRect/>
                      <a:stretch>
                        <a:fillRect/>
                      </a:stretch>
                    </p:blipFill>
                    <p:spPr bwMode="auto">
                      <a:xfrm>
                        <a:off x="5819775" y="5199063"/>
                        <a:ext cx="1648458" cy="65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オブジェクト 7"/>
          <p:cNvGraphicFramePr>
            <a:graphicFrameLocks noChangeAspect="1"/>
          </p:cNvGraphicFramePr>
          <p:nvPr>
            <p:extLst>
              <p:ext uri="{D42A27DB-BD31-4B8C-83A1-F6EECF244321}">
                <p14:modId xmlns:p14="http://schemas.microsoft.com/office/powerpoint/2010/main" val="588079007"/>
              </p:ext>
            </p:extLst>
          </p:nvPr>
        </p:nvGraphicFramePr>
        <p:xfrm>
          <a:off x="1590675" y="5199063"/>
          <a:ext cx="1586718" cy="652680"/>
        </p:xfrm>
        <a:graphic>
          <a:graphicData uri="http://schemas.openxmlformats.org/presentationml/2006/ole">
            <mc:AlternateContent xmlns:mc="http://schemas.openxmlformats.org/markup-compatibility/2006">
              <mc:Choice xmlns:v="urn:schemas-microsoft-com:vml" Requires="v">
                <p:oleObj spid="_x0000_s5212" name="数式" r:id="rId6" imgW="647640" imgH="266400" progId="Equation.3">
                  <p:embed/>
                </p:oleObj>
              </mc:Choice>
              <mc:Fallback>
                <p:oleObj name="数式" r:id="rId6" imgW="647640" imgH="266400" progId="Equation.3">
                  <p:embed/>
                  <p:pic>
                    <p:nvPicPr>
                      <p:cNvPr id="0" name=""/>
                      <p:cNvPicPr>
                        <a:picLocks noChangeAspect="1" noChangeArrowheads="1"/>
                      </p:cNvPicPr>
                      <p:nvPr/>
                    </p:nvPicPr>
                    <p:blipFill>
                      <a:blip r:embed="rId7"/>
                      <a:srcRect/>
                      <a:stretch>
                        <a:fillRect/>
                      </a:stretch>
                    </p:blipFill>
                    <p:spPr bwMode="auto">
                      <a:xfrm>
                        <a:off x="1590675" y="5199063"/>
                        <a:ext cx="1586718" cy="65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オブジェクト 8"/>
          <p:cNvGraphicFramePr>
            <a:graphicFrameLocks noChangeAspect="1"/>
          </p:cNvGraphicFramePr>
          <p:nvPr>
            <p:extLst>
              <p:ext uri="{D42A27DB-BD31-4B8C-83A1-F6EECF244321}">
                <p14:modId xmlns:p14="http://schemas.microsoft.com/office/powerpoint/2010/main" val="1934853682"/>
              </p:ext>
            </p:extLst>
          </p:nvPr>
        </p:nvGraphicFramePr>
        <p:xfrm>
          <a:off x="1619672" y="3356992"/>
          <a:ext cx="1461120" cy="559578"/>
        </p:xfrm>
        <a:graphic>
          <a:graphicData uri="http://schemas.openxmlformats.org/presentationml/2006/ole">
            <mc:AlternateContent xmlns:mc="http://schemas.openxmlformats.org/markup-compatibility/2006">
              <mc:Choice xmlns:v="urn:schemas-microsoft-com:vml" Requires="v">
                <p:oleObj spid="_x0000_s5213" name="数式" r:id="rId8" imgW="596880" imgH="228600" progId="Equation.3">
                  <p:embed/>
                </p:oleObj>
              </mc:Choice>
              <mc:Fallback>
                <p:oleObj name="数式" r:id="rId8" imgW="596880" imgH="228600" progId="Equation.3">
                  <p:embed/>
                  <p:pic>
                    <p:nvPicPr>
                      <p:cNvPr id="0" name=""/>
                      <p:cNvPicPr>
                        <a:picLocks noChangeAspect="1" noChangeArrowheads="1"/>
                      </p:cNvPicPr>
                      <p:nvPr/>
                    </p:nvPicPr>
                    <p:blipFill>
                      <a:blip r:embed="rId9"/>
                      <a:srcRect/>
                      <a:stretch>
                        <a:fillRect/>
                      </a:stretch>
                    </p:blipFill>
                    <p:spPr bwMode="auto">
                      <a:xfrm>
                        <a:off x="1619672" y="3356992"/>
                        <a:ext cx="1461120" cy="559578"/>
                      </a:xfrm>
                      <a:prstGeom prst="rect">
                        <a:avLst/>
                      </a:prstGeom>
                      <a:noFill/>
                      <a:ln>
                        <a:noFill/>
                      </a:ln>
                      <a:extLst/>
                    </p:spPr>
                  </p:pic>
                </p:oleObj>
              </mc:Fallback>
            </mc:AlternateContent>
          </a:graphicData>
        </a:graphic>
      </p:graphicFrame>
      <p:graphicFrame>
        <p:nvGraphicFramePr>
          <p:cNvPr id="10" name="オブジェクト 9"/>
          <p:cNvGraphicFramePr>
            <a:graphicFrameLocks noChangeAspect="1"/>
          </p:cNvGraphicFramePr>
          <p:nvPr>
            <p:extLst>
              <p:ext uri="{D42A27DB-BD31-4B8C-83A1-F6EECF244321}">
                <p14:modId xmlns:p14="http://schemas.microsoft.com/office/powerpoint/2010/main" val="2610634786"/>
              </p:ext>
            </p:extLst>
          </p:nvPr>
        </p:nvGraphicFramePr>
        <p:xfrm>
          <a:off x="5857875" y="3302124"/>
          <a:ext cx="1493226" cy="560070"/>
        </p:xfrm>
        <a:graphic>
          <a:graphicData uri="http://schemas.openxmlformats.org/presentationml/2006/ole">
            <mc:AlternateContent xmlns:mc="http://schemas.openxmlformats.org/markup-compatibility/2006">
              <mc:Choice xmlns:v="urn:schemas-microsoft-com:vml" Requires="v">
                <p:oleObj spid="_x0000_s5214" name="数式" r:id="rId10" imgW="609480" imgH="228600" progId="Equation.3">
                  <p:embed/>
                </p:oleObj>
              </mc:Choice>
              <mc:Fallback>
                <p:oleObj name="数式" r:id="rId10" imgW="609480" imgH="228600" progId="Equation.3">
                  <p:embed/>
                  <p:pic>
                    <p:nvPicPr>
                      <p:cNvPr id="0" name=""/>
                      <p:cNvPicPr>
                        <a:picLocks noChangeAspect="1" noChangeArrowheads="1"/>
                      </p:cNvPicPr>
                      <p:nvPr/>
                    </p:nvPicPr>
                    <p:blipFill>
                      <a:blip r:embed="rId11"/>
                      <a:srcRect/>
                      <a:stretch>
                        <a:fillRect/>
                      </a:stretch>
                    </p:blipFill>
                    <p:spPr bwMode="auto">
                      <a:xfrm>
                        <a:off x="5857875" y="3302124"/>
                        <a:ext cx="1493226" cy="56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697838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idx="1"/>
          </p:nvPr>
        </p:nvSpPr>
        <p:spPr>
          <a:xfrm>
            <a:off x="251520" y="1535113"/>
            <a:ext cx="4392488" cy="639762"/>
          </a:xfrm>
          <a:ln w="38100">
            <a:solidFill>
              <a:srgbClr val="7030A0"/>
            </a:solidFill>
          </a:ln>
        </p:spPr>
        <p:txBody>
          <a:bodyPr>
            <a:noAutofit/>
          </a:bodyPr>
          <a:lstStyle/>
          <a:p>
            <a:pPr algn="ctr"/>
            <a:r>
              <a:rPr lang="ja-JP" altLang="en-US" sz="3600" dirty="0" smtClean="0"/>
              <a:t>イオンスケール</a:t>
            </a:r>
            <a:endParaRPr lang="en-US" altLang="ja-JP" sz="3600" dirty="0"/>
          </a:p>
        </p:txBody>
      </p:sp>
      <p:sp>
        <p:nvSpPr>
          <p:cNvPr id="3" name="コンテンツ プレースホルダー 2"/>
          <p:cNvSpPr>
            <a:spLocks noGrp="1"/>
          </p:cNvSpPr>
          <p:nvPr>
            <p:ph sz="half" idx="2"/>
          </p:nvPr>
        </p:nvSpPr>
        <p:spPr>
          <a:xfrm>
            <a:off x="251520" y="2286024"/>
            <a:ext cx="4392488" cy="3565719"/>
          </a:xfrm>
          <a:ln w="38100">
            <a:solidFill>
              <a:srgbClr val="7030A0"/>
            </a:solidFill>
          </a:ln>
        </p:spPr>
        <p:txBody>
          <a:bodyPr/>
          <a:lstStyle/>
          <a:p>
            <a:r>
              <a:rPr kumimoji="1" lang="ja-JP" altLang="en-US" sz="2800" dirty="0" smtClean="0"/>
              <a:t>特徴的な</a:t>
            </a:r>
            <a:r>
              <a:rPr kumimoji="1" lang="ja-JP" altLang="en-US" sz="2800" dirty="0" smtClean="0">
                <a:solidFill>
                  <a:srgbClr val="FF0000"/>
                </a:solidFill>
              </a:rPr>
              <a:t>時間</a:t>
            </a:r>
            <a:endParaRPr kumimoji="1" lang="en-US" altLang="ja-JP" sz="2800" dirty="0" smtClean="0">
              <a:solidFill>
                <a:srgbClr val="FF0000"/>
              </a:solidFill>
            </a:endParaRPr>
          </a:p>
          <a:p>
            <a:pPr marL="0" indent="0">
              <a:buNone/>
            </a:pPr>
            <a:r>
              <a:rPr lang="ja-JP" altLang="en-US" sz="2800" dirty="0" smtClean="0"/>
              <a:t>密度勾配</a:t>
            </a:r>
            <a:r>
              <a:rPr lang="en-US" altLang="ja-JP" sz="2800" dirty="0" smtClean="0"/>
              <a:t>/</a:t>
            </a:r>
            <a:r>
              <a:rPr lang="ja-JP" altLang="en-US" sz="2800" dirty="0"/>
              <a:t>イオンの熱速度</a:t>
            </a:r>
            <a:endParaRPr kumimoji="1" lang="en-US" altLang="ja-JP" sz="2800" dirty="0" smtClean="0"/>
          </a:p>
          <a:p>
            <a:endParaRPr kumimoji="1" lang="en-US" altLang="ja-JP" dirty="0" smtClean="0"/>
          </a:p>
          <a:p>
            <a:endParaRPr kumimoji="1" lang="en-US" altLang="ja-JP" dirty="0" smtClean="0"/>
          </a:p>
          <a:p>
            <a:r>
              <a:rPr kumimoji="1" lang="ja-JP" altLang="en-US" sz="2800" dirty="0" smtClean="0"/>
              <a:t>特徴的な</a:t>
            </a:r>
            <a:r>
              <a:rPr kumimoji="1" lang="ja-JP" altLang="en-US" sz="2800" dirty="0" smtClean="0">
                <a:solidFill>
                  <a:srgbClr val="3366FF"/>
                </a:solidFill>
              </a:rPr>
              <a:t>距離</a:t>
            </a:r>
            <a:endParaRPr kumimoji="1" lang="en-US" altLang="ja-JP" sz="2800" dirty="0">
              <a:solidFill>
                <a:srgbClr val="3366FF"/>
              </a:solidFill>
            </a:endParaRPr>
          </a:p>
          <a:p>
            <a:pPr marL="0" indent="0">
              <a:buNone/>
            </a:pPr>
            <a:r>
              <a:rPr lang="ja-JP" altLang="en-US" sz="2800" dirty="0" smtClean="0"/>
              <a:t>　イオンのラーマ半径</a:t>
            </a:r>
            <a:endParaRPr lang="en-US" altLang="ja-JP" sz="2800" dirty="0" smtClean="0"/>
          </a:p>
          <a:p>
            <a:endParaRPr kumimoji="1" lang="en-US" altLang="ja-JP" dirty="0"/>
          </a:p>
          <a:p>
            <a:endParaRPr kumimoji="1" lang="en-US" altLang="ja-JP" dirty="0" smtClean="0"/>
          </a:p>
        </p:txBody>
      </p:sp>
      <p:sp>
        <p:nvSpPr>
          <p:cNvPr id="5" name="テキスト プレースホルダー 4"/>
          <p:cNvSpPr>
            <a:spLocks noGrp="1"/>
          </p:cNvSpPr>
          <p:nvPr>
            <p:ph type="body" sz="quarter" idx="3"/>
          </p:nvPr>
        </p:nvSpPr>
        <p:spPr>
          <a:xfrm>
            <a:off x="4860032" y="1535113"/>
            <a:ext cx="4041775" cy="639762"/>
          </a:xfrm>
          <a:ln w="38100">
            <a:solidFill>
              <a:srgbClr val="FFC000"/>
            </a:solidFill>
          </a:ln>
        </p:spPr>
        <p:txBody>
          <a:bodyPr>
            <a:noAutofit/>
          </a:bodyPr>
          <a:lstStyle/>
          <a:p>
            <a:pPr algn="ctr"/>
            <a:r>
              <a:rPr lang="ja-JP" altLang="en-US" sz="3600" dirty="0" smtClean="0"/>
              <a:t>電子スケール</a:t>
            </a:r>
            <a:endParaRPr lang="en-US" altLang="ja-JP" sz="3600" dirty="0"/>
          </a:p>
        </p:txBody>
      </p:sp>
      <p:sp>
        <p:nvSpPr>
          <p:cNvPr id="6" name="コンテンツ プレースホルダー 5"/>
          <p:cNvSpPr>
            <a:spLocks noGrp="1"/>
          </p:cNvSpPr>
          <p:nvPr>
            <p:ph sz="quarter" idx="4"/>
          </p:nvPr>
        </p:nvSpPr>
        <p:spPr>
          <a:xfrm>
            <a:off x="4860032" y="2276872"/>
            <a:ext cx="4041775" cy="3574871"/>
          </a:xfrm>
          <a:ln w="38100">
            <a:solidFill>
              <a:srgbClr val="FFC000"/>
            </a:solidFill>
          </a:ln>
        </p:spPr>
        <p:txBody>
          <a:bodyPr/>
          <a:lstStyle/>
          <a:p>
            <a:r>
              <a:rPr kumimoji="1" lang="ja-JP" altLang="en-US" sz="2800" dirty="0" smtClean="0"/>
              <a:t>特徴的な</a:t>
            </a:r>
            <a:r>
              <a:rPr kumimoji="1" lang="ja-JP" altLang="en-US" sz="2800" dirty="0" smtClean="0">
                <a:solidFill>
                  <a:srgbClr val="FF0000"/>
                </a:solidFill>
              </a:rPr>
              <a:t>時間</a:t>
            </a:r>
            <a:endParaRPr kumimoji="1" lang="en-US" altLang="ja-JP" sz="2800" dirty="0" smtClean="0">
              <a:solidFill>
                <a:srgbClr val="FF0000"/>
              </a:solidFill>
            </a:endParaRPr>
          </a:p>
          <a:p>
            <a:pPr marL="0" indent="0">
              <a:buNone/>
            </a:pPr>
            <a:r>
              <a:rPr lang="ja-JP" altLang="en-US" sz="2800" dirty="0" smtClean="0"/>
              <a:t>密度勾配</a:t>
            </a:r>
            <a:r>
              <a:rPr lang="en-US" altLang="ja-JP" sz="2800" dirty="0" smtClean="0"/>
              <a:t>/</a:t>
            </a:r>
            <a:r>
              <a:rPr lang="ja-JP" altLang="en-US" sz="2800" dirty="0"/>
              <a:t>電子の熱速度</a:t>
            </a:r>
            <a:endParaRPr lang="en-US" altLang="ja-JP" sz="2800" dirty="0" smtClean="0"/>
          </a:p>
          <a:p>
            <a:endParaRPr lang="en-US" altLang="ja-JP" dirty="0" smtClean="0"/>
          </a:p>
          <a:p>
            <a:endParaRPr lang="en-US" altLang="ja-JP" dirty="0"/>
          </a:p>
          <a:p>
            <a:r>
              <a:rPr kumimoji="1" lang="ja-JP" altLang="en-US" sz="2800" dirty="0" smtClean="0"/>
              <a:t>特徴的な</a:t>
            </a:r>
            <a:r>
              <a:rPr kumimoji="1" lang="ja-JP" altLang="en-US" sz="2800" dirty="0" smtClean="0">
                <a:solidFill>
                  <a:srgbClr val="3366FF"/>
                </a:solidFill>
              </a:rPr>
              <a:t>距離</a:t>
            </a:r>
            <a:endParaRPr kumimoji="1" lang="en-US" altLang="ja-JP" sz="2800" dirty="0" smtClean="0">
              <a:solidFill>
                <a:srgbClr val="3366FF"/>
              </a:solidFill>
            </a:endParaRPr>
          </a:p>
          <a:p>
            <a:pPr marL="0" indent="0">
              <a:buNone/>
            </a:pPr>
            <a:r>
              <a:rPr lang="ja-JP" altLang="en-US" dirty="0" smtClean="0"/>
              <a:t>　</a:t>
            </a:r>
            <a:r>
              <a:rPr lang="ja-JP" altLang="en-US" sz="2800" dirty="0" smtClean="0"/>
              <a:t>電子のラーマ半径</a:t>
            </a:r>
            <a:endParaRPr kumimoji="1" lang="ja-JP" altLang="en-US" sz="2800" dirty="0"/>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842253301"/>
              </p:ext>
            </p:extLst>
          </p:nvPr>
        </p:nvGraphicFramePr>
        <p:xfrm>
          <a:off x="5819775" y="5199063"/>
          <a:ext cx="1648458" cy="652680"/>
        </p:xfrm>
        <a:graphic>
          <a:graphicData uri="http://schemas.openxmlformats.org/presentationml/2006/ole">
            <mc:AlternateContent xmlns:mc="http://schemas.openxmlformats.org/markup-compatibility/2006">
              <mc:Choice xmlns:v="urn:schemas-microsoft-com:vml" Requires="v">
                <p:oleObj spid="_x0000_s7301" name="数式" r:id="rId3" imgW="672840" imgH="266400" progId="Equation.3">
                  <p:embed/>
                </p:oleObj>
              </mc:Choice>
              <mc:Fallback>
                <p:oleObj name="数式" r:id="rId3" imgW="672840" imgH="266400" progId="Equation.3">
                  <p:embed/>
                  <p:pic>
                    <p:nvPicPr>
                      <p:cNvPr id="0" name=""/>
                      <p:cNvPicPr>
                        <a:picLocks noChangeAspect="1" noChangeArrowheads="1"/>
                      </p:cNvPicPr>
                      <p:nvPr/>
                    </p:nvPicPr>
                    <p:blipFill>
                      <a:blip r:embed="rId4"/>
                      <a:srcRect/>
                      <a:stretch>
                        <a:fillRect/>
                      </a:stretch>
                    </p:blipFill>
                    <p:spPr bwMode="auto">
                      <a:xfrm>
                        <a:off x="5819775" y="5199063"/>
                        <a:ext cx="1648458" cy="65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オブジェクト 7"/>
          <p:cNvGraphicFramePr>
            <a:graphicFrameLocks noChangeAspect="1"/>
          </p:cNvGraphicFramePr>
          <p:nvPr>
            <p:extLst>
              <p:ext uri="{D42A27DB-BD31-4B8C-83A1-F6EECF244321}">
                <p14:modId xmlns:p14="http://schemas.microsoft.com/office/powerpoint/2010/main" val="2129484903"/>
              </p:ext>
            </p:extLst>
          </p:nvPr>
        </p:nvGraphicFramePr>
        <p:xfrm>
          <a:off x="1590675" y="5199063"/>
          <a:ext cx="1586718" cy="652680"/>
        </p:xfrm>
        <a:graphic>
          <a:graphicData uri="http://schemas.openxmlformats.org/presentationml/2006/ole">
            <mc:AlternateContent xmlns:mc="http://schemas.openxmlformats.org/markup-compatibility/2006">
              <mc:Choice xmlns:v="urn:schemas-microsoft-com:vml" Requires="v">
                <p:oleObj spid="_x0000_s7302" name="数式" r:id="rId5" imgW="647640" imgH="266400" progId="Equation.3">
                  <p:embed/>
                </p:oleObj>
              </mc:Choice>
              <mc:Fallback>
                <p:oleObj name="数式" r:id="rId5" imgW="647640" imgH="266400" progId="Equation.3">
                  <p:embed/>
                  <p:pic>
                    <p:nvPicPr>
                      <p:cNvPr id="0" name=""/>
                      <p:cNvPicPr>
                        <a:picLocks noChangeAspect="1" noChangeArrowheads="1"/>
                      </p:cNvPicPr>
                      <p:nvPr/>
                    </p:nvPicPr>
                    <p:blipFill>
                      <a:blip r:embed="rId6"/>
                      <a:srcRect/>
                      <a:stretch>
                        <a:fillRect/>
                      </a:stretch>
                    </p:blipFill>
                    <p:spPr bwMode="auto">
                      <a:xfrm>
                        <a:off x="1590675" y="5199063"/>
                        <a:ext cx="1586718" cy="65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オブジェクト 8"/>
          <p:cNvGraphicFramePr>
            <a:graphicFrameLocks noChangeAspect="1"/>
          </p:cNvGraphicFramePr>
          <p:nvPr>
            <p:extLst>
              <p:ext uri="{D42A27DB-BD31-4B8C-83A1-F6EECF244321}">
                <p14:modId xmlns:p14="http://schemas.microsoft.com/office/powerpoint/2010/main" val="2070609622"/>
              </p:ext>
            </p:extLst>
          </p:nvPr>
        </p:nvGraphicFramePr>
        <p:xfrm>
          <a:off x="1619672" y="3356992"/>
          <a:ext cx="1461120" cy="559578"/>
        </p:xfrm>
        <a:graphic>
          <a:graphicData uri="http://schemas.openxmlformats.org/presentationml/2006/ole">
            <mc:AlternateContent xmlns:mc="http://schemas.openxmlformats.org/markup-compatibility/2006">
              <mc:Choice xmlns:v="urn:schemas-microsoft-com:vml" Requires="v">
                <p:oleObj spid="_x0000_s7303" name="数式" r:id="rId7" imgW="596880" imgH="228600" progId="Equation.3">
                  <p:embed/>
                </p:oleObj>
              </mc:Choice>
              <mc:Fallback>
                <p:oleObj name="数式" r:id="rId7" imgW="596880" imgH="228600" progId="Equation.3">
                  <p:embed/>
                  <p:pic>
                    <p:nvPicPr>
                      <p:cNvPr id="0" name=""/>
                      <p:cNvPicPr>
                        <a:picLocks noChangeAspect="1" noChangeArrowheads="1"/>
                      </p:cNvPicPr>
                      <p:nvPr/>
                    </p:nvPicPr>
                    <p:blipFill>
                      <a:blip r:embed="rId8"/>
                      <a:srcRect/>
                      <a:stretch>
                        <a:fillRect/>
                      </a:stretch>
                    </p:blipFill>
                    <p:spPr bwMode="auto">
                      <a:xfrm>
                        <a:off x="1619672" y="3356992"/>
                        <a:ext cx="1461120" cy="559578"/>
                      </a:xfrm>
                      <a:prstGeom prst="rect">
                        <a:avLst/>
                      </a:prstGeom>
                      <a:noFill/>
                      <a:ln>
                        <a:noFill/>
                      </a:ln>
                      <a:extLst/>
                    </p:spPr>
                  </p:pic>
                </p:oleObj>
              </mc:Fallback>
            </mc:AlternateContent>
          </a:graphicData>
        </a:graphic>
      </p:graphicFrame>
      <p:graphicFrame>
        <p:nvGraphicFramePr>
          <p:cNvPr id="10" name="オブジェクト 9"/>
          <p:cNvGraphicFramePr>
            <a:graphicFrameLocks noChangeAspect="1"/>
          </p:cNvGraphicFramePr>
          <p:nvPr>
            <p:extLst>
              <p:ext uri="{D42A27DB-BD31-4B8C-83A1-F6EECF244321}">
                <p14:modId xmlns:p14="http://schemas.microsoft.com/office/powerpoint/2010/main" val="4016702294"/>
              </p:ext>
            </p:extLst>
          </p:nvPr>
        </p:nvGraphicFramePr>
        <p:xfrm>
          <a:off x="5857875" y="3302124"/>
          <a:ext cx="1493226" cy="560070"/>
        </p:xfrm>
        <a:graphic>
          <a:graphicData uri="http://schemas.openxmlformats.org/presentationml/2006/ole">
            <mc:AlternateContent xmlns:mc="http://schemas.openxmlformats.org/markup-compatibility/2006">
              <mc:Choice xmlns:v="urn:schemas-microsoft-com:vml" Requires="v">
                <p:oleObj spid="_x0000_s7304" name="数式" r:id="rId9" imgW="609480" imgH="228600" progId="Equation.3">
                  <p:embed/>
                </p:oleObj>
              </mc:Choice>
              <mc:Fallback>
                <p:oleObj name="数式" r:id="rId9" imgW="609480" imgH="228600" progId="Equation.3">
                  <p:embed/>
                  <p:pic>
                    <p:nvPicPr>
                      <p:cNvPr id="0" name=""/>
                      <p:cNvPicPr>
                        <a:picLocks noChangeAspect="1" noChangeArrowheads="1"/>
                      </p:cNvPicPr>
                      <p:nvPr/>
                    </p:nvPicPr>
                    <p:blipFill>
                      <a:blip r:embed="rId10"/>
                      <a:srcRect/>
                      <a:stretch>
                        <a:fillRect/>
                      </a:stretch>
                    </p:blipFill>
                    <p:spPr bwMode="auto">
                      <a:xfrm>
                        <a:off x="5857875" y="3302124"/>
                        <a:ext cx="1493226" cy="56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正方形/長方形 10"/>
          <p:cNvSpPr/>
          <p:nvPr/>
        </p:nvSpPr>
        <p:spPr>
          <a:xfrm>
            <a:off x="23934" y="6070254"/>
            <a:ext cx="2387826" cy="461665"/>
          </a:xfrm>
          <a:prstGeom prst="rect">
            <a:avLst/>
          </a:prstGeom>
        </p:spPr>
        <p:txBody>
          <a:bodyPr wrap="square">
            <a:spAutoFit/>
          </a:bodyPr>
          <a:lstStyle/>
          <a:p>
            <a:r>
              <a:rPr lang="ja-JP" altLang="en-US" sz="2400" dirty="0" smtClean="0"/>
              <a:t>空間について</a:t>
            </a:r>
            <a:endParaRPr lang="en-US" altLang="ja-JP" sz="2400" dirty="0"/>
          </a:p>
        </p:txBody>
      </p:sp>
      <p:sp>
        <p:nvSpPr>
          <p:cNvPr id="12" name="正方形/長方形 11"/>
          <p:cNvSpPr/>
          <p:nvPr/>
        </p:nvSpPr>
        <p:spPr>
          <a:xfrm>
            <a:off x="4427984" y="6070254"/>
            <a:ext cx="2387826" cy="461665"/>
          </a:xfrm>
          <a:prstGeom prst="rect">
            <a:avLst/>
          </a:prstGeom>
        </p:spPr>
        <p:txBody>
          <a:bodyPr wrap="square">
            <a:spAutoFit/>
          </a:bodyPr>
          <a:lstStyle/>
          <a:p>
            <a:r>
              <a:rPr lang="ja-JP" altLang="en-US" sz="2400" dirty="0" smtClean="0"/>
              <a:t>時間について</a:t>
            </a:r>
            <a:endParaRPr lang="en-US" altLang="ja-JP" sz="2400" dirty="0"/>
          </a:p>
        </p:txBody>
      </p:sp>
      <p:graphicFrame>
        <p:nvGraphicFramePr>
          <p:cNvPr id="13" name="オブジェクト 12"/>
          <p:cNvGraphicFramePr>
            <a:graphicFrameLocks noChangeAspect="1"/>
          </p:cNvGraphicFramePr>
          <p:nvPr>
            <p:extLst>
              <p:ext uri="{D42A27DB-BD31-4B8C-83A1-F6EECF244321}">
                <p14:modId xmlns:p14="http://schemas.microsoft.com/office/powerpoint/2010/main" val="1675897329"/>
              </p:ext>
            </p:extLst>
          </p:nvPr>
        </p:nvGraphicFramePr>
        <p:xfrm>
          <a:off x="2123728" y="5933712"/>
          <a:ext cx="2088232" cy="734748"/>
        </p:xfrm>
        <a:graphic>
          <a:graphicData uri="http://schemas.openxmlformats.org/presentationml/2006/ole">
            <mc:AlternateContent xmlns:mc="http://schemas.openxmlformats.org/markup-compatibility/2006">
              <mc:Choice xmlns:v="urn:schemas-microsoft-com:vml" Requires="v">
                <p:oleObj spid="_x0000_s7305" name="数式" r:id="rId11" imgW="685800" imgH="241200" progId="Equation.3">
                  <p:embed/>
                </p:oleObj>
              </mc:Choice>
              <mc:Fallback>
                <p:oleObj name="数式" r:id="rId11" imgW="685800" imgH="241200" progId="Equation.3">
                  <p:embed/>
                  <p:pic>
                    <p:nvPicPr>
                      <p:cNvPr id="0" name=""/>
                      <p:cNvPicPr>
                        <a:picLocks noChangeAspect="1" noChangeArrowheads="1"/>
                      </p:cNvPicPr>
                      <p:nvPr/>
                    </p:nvPicPr>
                    <p:blipFill>
                      <a:blip r:embed="rId12"/>
                      <a:srcRect/>
                      <a:stretch>
                        <a:fillRect/>
                      </a:stretch>
                    </p:blipFill>
                    <p:spPr bwMode="auto">
                      <a:xfrm>
                        <a:off x="2123728" y="5933712"/>
                        <a:ext cx="2088232" cy="734748"/>
                      </a:xfrm>
                      <a:prstGeom prst="rect">
                        <a:avLst/>
                      </a:prstGeom>
                      <a:noFill/>
                      <a:ln>
                        <a:solidFill>
                          <a:srgbClr val="FF0000"/>
                        </a:solidFill>
                      </a:ln>
                      <a:extLst/>
                    </p:spPr>
                  </p:pic>
                </p:oleObj>
              </mc:Fallback>
            </mc:AlternateContent>
          </a:graphicData>
        </a:graphic>
      </p:graphicFrame>
      <p:graphicFrame>
        <p:nvGraphicFramePr>
          <p:cNvPr id="14" name="オブジェクト 13"/>
          <p:cNvGraphicFramePr>
            <a:graphicFrameLocks noChangeAspect="1"/>
          </p:cNvGraphicFramePr>
          <p:nvPr>
            <p:extLst>
              <p:ext uri="{D42A27DB-BD31-4B8C-83A1-F6EECF244321}">
                <p14:modId xmlns:p14="http://schemas.microsoft.com/office/powerpoint/2010/main" val="2122832883"/>
              </p:ext>
            </p:extLst>
          </p:nvPr>
        </p:nvGraphicFramePr>
        <p:xfrm>
          <a:off x="6660232" y="5952471"/>
          <a:ext cx="1394460" cy="697230"/>
        </p:xfrm>
        <a:graphic>
          <a:graphicData uri="http://schemas.openxmlformats.org/presentationml/2006/ole">
            <mc:AlternateContent xmlns:mc="http://schemas.openxmlformats.org/markup-compatibility/2006">
              <mc:Choice xmlns:v="urn:schemas-microsoft-com:vml" Requires="v">
                <p:oleObj spid="_x0000_s7306" name="数式" r:id="rId13" imgW="457200" imgH="228600" progId="Equation.3">
                  <p:embed/>
                </p:oleObj>
              </mc:Choice>
              <mc:Fallback>
                <p:oleObj name="数式" r:id="rId13" imgW="457200" imgH="228600" progId="Equation.3">
                  <p:embed/>
                  <p:pic>
                    <p:nvPicPr>
                      <p:cNvPr id="0" name=""/>
                      <p:cNvPicPr>
                        <a:picLocks noChangeAspect="1" noChangeArrowheads="1"/>
                      </p:cNvPicPr>
                      <p:nvPr/>
                    </p:nvPicPr>
                    <p:blipFill>
                      <a:blip r:embed="rId14"/>
                      <a:srcRect/>
                      <a:stretch>
                        <a:fillRect/>
                      </a:stretch>
                    </p:blipFill>
                    <p:spPr bwMode="auto">
                      <a:xfrm>
                        <a:off x="6660232" y="5952471"/>
                        <a:ext cx="1394460" cy="697230"/>
                      </a:xfrm>
                      <a:prstGeom prst="rect">
                        <a:avLst/>
                      </a:prstGeom>
                      <a:noFill/>
                      <a:ln>
                        <a:solidFill>
                          <a:srgbClr val="FF0000"/>
                        </a:solidFill>
                      </a:ln>
                      <a:extLst/>
                    </p:spPr>
                  </p:pic>
                </p:oleObj>
              </mc:Fallback>
            </mc:AlternateContent>
          </a:graphicData>
        </a:graphic>
      </p:graphicFrame>
      <p:sp>
        <p:nvSpPr>
          <p:cNvPr id="15" name="タイトル 14"/>
          <p:cNvSpPr>
            <a:spLocks noGrp="1"/>
          </p:cNvSpPr>
          <p:nvPr>
            <p:ph type="title"/>
          </p:nvPr>
        </p:nvSpPr>
        <p:spPr>
          <a:xfrm>
            <a:off x="428595" y="214290"/>
            <a:ext cx="8473211" cy="785818"/>
          </a:xfrm>
        </p:spPr>
        <p:txBody>
          <a:bodyPr>
            <a:normAutofit fontScale="90000"/>
          </a:bodyPr>
          <a:lstStyle/>
          <a:p>
            <a:r>
              <a:rPr lang="ja-JP" altLang="en-US" dirty="0"/>
              <a:t>イオンと電子の運動スケールの違い</a:t>
            </a:r>
            <a:endParaRPr kumimoji="1" lang="ja-JP" altLang="en-US" dirty="0"/>
          </a:p>
        </p:txBody>
      </p:sp>
    </p:spTree>
    <p:extLst>
      <p:ext uri="{BB962C8B-B14F-4D97-AF65-F5344CB8AC3E}">
        <p14:creationId xmlns:p14="http://schemas.microsoft.com/office/powerpoint/2010/main" val="33440468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p:cNvSpPr>
            <a:spLocks noGrp="1"/>
          </p:cNvSpPr>
          <p:nvPr>
            <p:ph idx="1"/>
          </p:nvPr>
        </p:nvSpPr>
        <p:spPr/>
        <p:txBody>
          <a:bodyPr/>
          <a:lstStyle/>
          <a:p>
            <a:r>
              <a:rPr lang="en-US" altLang="ja-JP" dirty="0" smtClean="0">
                <a:latin typeface="Arial" pitchFamily="34" charset="0"/>
                <a:cs typeface="Arial" pitchFamily="34" charset="0"/>
              </a:rPr>
              <a:t>Poisson</a:t>
            </a:r>
            <a:r>
              <a:rPr lang="ja-JP" altLang="en-US" dirty="0" smtClean="0"/>
              <a:t>方程式</a:t>
            </a:r>
            <a:endParaRPr lang="en-US" altLang="ja-JP" dirty="0"/>
          </a:p>
          <a:p>
            <a:endParaRPr kumimoji="1" lang="en-US" altLang="ja-JP" dirty="0" smtClean="0"/>
          </a:p>
          <a:p>
            <a:endParaRPr lang="en-US" altLang="ja-JP" dirty="0"/>
          </a:p>
          <a:p>
            <a:endParaRPr kumimoji="1" lang="en-US" altLang="ja-JP" dirty="0" smtClean="0"/>
          </a:p>
          <a:p>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endParaRPr kumimoji="1" lang="ja-JP" altLang="en-US" dirty="0"/>
          </a:p>
        </p:txBody>
      </p:sp>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8"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698328661"/>
              </p:ext>
            </p:extLst>
          </p:nvPr>
        </p:nvGraphicFramePr>
        <p:xfrm>
          <a:off x="412750" y="2933700"/>
          <a:ext cx="5372100" cy="647700"/>
        </p:xfrm>
        <a:graphic>
          <a:graphicData uri="http://schemas.openxmlformats.org/presentationml/2006/ole">
            <mc:AlternateContent xmlns:mc="http://schemas.openxmlformats.org/markup-compatibility/2006">
              <mc:Choice xmlns:v="urn:schemas-microsoft-com:vml" Requires="v">
                <p:oleObj spid="_x0000_s4319" name="数式" r:id="rId4" imgW="3581400" imgH="431800" progId="Equation.3">
                  <p:embed/>
                </p:oleObj>
              </mc:Choice>
              <mc:Fallback>
                <p:oleObj name="数式" r:id="rId4" imgW="3581400" imgH="431800" progId="Equation.3">
                  <p:embed/>
                  <p:pic>
                    <p:nvPicPr>
                      <p:cNvPr id="0" name=""/>
                      <p:cNvPicPr>
                        <a:picLocks noChangeAspect="1" noChangeArrowheads="1"/>
                      </p:cNvPicPr>
                      <p:nvPr/>
                    </p:nvPicPr>
                    <p:blipFill>
                      <a:blip r:embed="rId5"/>
                      <a:srcRect/>
                      <a:stretch>
                        <a:fillRect/>
                      </a:stretch>
                    </p:blipFill>
                    <p:spPr bwMode="auto">
                      <a:xfrm>
                        <a:off x="412750" y="2933700"/>
                        <a:ext cx="53721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13" name="オブジェクト 12"/>
          <p:cNvGraphicFramePr>
            <a:graphicFrameLocks noChangeAspect="1"/>
          </p:cNvGraphicFramePr>
          <p:nvPr>
            <p:extLst>
              <p:ext uri="{D42A27DB-BD31-4B8C-83A1-F6EECF244321}">
                <p14:modId xmlns:p14="http://schemas.microsoft.com/office/powerpoint/2010/main" val="4153542100"/>
              </p:ext>
            </p:extLst>
          </p:nvPr>
        </p:nvGraphicFramePr>
        <p:xfrm>
          <a:off x="5838882" y="4248150"/>
          <a:ext cx="914400" cy="323850"/>
        </p:xfrm>
        <a:graphic>
          <a:graphicData uri="http://schemas.openxmlformats.org/presentationml/2006/ole">
            <mc:AlternateContent xmlns:mc="http://schemas.openxmlformats.org/markup-compatibility/2006">
              <mc:Choice xmlns:v="urn:schemas-microsoft-com:vml" Requires="v">
                <p:oleObj spid="_x0000_s4320" name="数式" r:id="rId6" imgW="609600" imgH="215900" progId="Equation.3">
                  <p:embed/>
                </p:oleObj>
              </mc:Choice>
              <mc:Fallback>
                <p:oleObj name="数式" r:id="rId6" imgW="609600" imgH="215900" progId="Equation.3">
                  <p:embed/>
                  <p:pic>
                    <p:nvPicPr>
                      <p:cNvPr id="0" name=""/>
                      <p:cNvPicPr>
                        <a:picLocks noChangeAspect="1" noChangeArrowheads="1"/>
                      </p:cNvPicPr>
                      <p:nvPr/>
                    </p:nvPicPr>
                    <p:blipFill>
                      <a:blip r:embed="rId7"/>
                      <a:srcRect/>
                      <a:stretch>
                        <a:fillRect/>
                      </a:stretch>
                    </p:blipFill>
                    <p:spPr bwMode="auto">
                      <a:xfrm>
                        <a:off x="5838882" y="4248150"/>
                        <a:ext cx="91440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19" name="オブジェクト 18"/>
          <p:cNvGraphicFramePr>
            <a:graphicFrameLocks noChangeAspect="1"/>
          </p:cNvGraphicFramePr>
          <p:nvPr>
            <p:extLst>
              <p:ext uri="{D42A27DB-BD31-4B8C-83A1-F6EECF244321}">
                <p14:modId xmlns:p14="http://schemas.microsoft.com/office/powerpoint/2010/main" val="3867598839"/>
              </p:ext>
            </p:extLst>
          </p:nvPr>
        </p:nvGraphicFramePr>
        <p:xfrm>
          <a:off x="6934200" y="3717925"/>
          <a:ext cx="1752600" cy="647700"/>
        </p:xfrm>
        <a:graphic>
          <a:graphicData uri="http://schemas.openxmlformats.org/presentationml/2006/ole">
            <mc:AlternateContent xmlns:mc="http://schemas.openxmlformats.org/markup-compatibility/2006">
              <mc:Choice xmlns:v="urn:schemas-microsoft-com:vml" Requires="v">
                <p:oleObj spid="_x0000_s4321" name="数式" r:id="rId8" imgW="1168400" imgH="431800" progId="Equation.3">
                  <p:embed/>
                </p:oleObj>
              </mc:Choice>
              <mc:Fallback>
                <p:oleObj name="数式" r:id="rId8" imgW="1168400" imgH="431800" progId="Equation.3">
                  <p:embed/>
                  <p:pic>
                    <p:nvPicPr>
                      <p:cNvPr id="0" name=""/>
                      <p:cNvPicPr>
                        <a:picLocks noChangeAspect="1" noChangeArrowheads="1"/>
                      </p:cNvPicPr>
                      <p:nvPr/>
                    </p:nvPicPr>
                    <p:blipFill>
                      <a:blip r:embed="rId9"/>
                      <a:srcRect/>
                      <a:stretch>
                        <a:fillRect/>
                      </a:stretch>
                    </p:blipFill>
                    <p:spPr bwMode="auto">
                      <a:xfrm>
                        <a:off x="6934200" y="3717925"/>
                        <a:ext cx="1752600" cy="647700"/>
                      </a:xfrm>
                      <a:prstGeom prst="rect">
                        <a:avLst/>
                      </a:prstGeom>
                      <a:noFill/>
                      <a:ln w="38100" cmpd="sng">
                        <a:solidFill>
                          <a:srgbClr val="0000FF"/>
                        </a:solidFill>
                      </a:ln>
                    </p:spPr>
                  </p:pic>
                </p:oleObj>
              </mc:Fallback>
            </mc:AlternateContent>
          </a:graphicData>
        </a:graphic>
      </p:graphicFrame>
      <p:sp>
        <p:nvSpPr>
          <p:cNvPr id="20" name="右矢印 19"/>
          <p:cNvSpPr/>
          <p:nvPr/>
        </p:nvSpPr>
        <p:spPr>
          <a:xfrm>
            <a:off x="5824846" y="3861048"/>
            <a:ext cx="100811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4" name="Rectangle 2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6" name="Rectangle 2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9" name="Rectangle 5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30" name="オブジェクト 29"/>
          <p:cNvGraphicFramePr>
            <a:graphicFrameLocks noChangeAspect="1"/>
          </p:cNvGraphicFramePr>
          <p:nvPr>
            <p:extLst>
              <p:ext uri="{D42A27DB-BD31-4B8C-83A1-F6EECF244321}">
                <p14:modId xmlns:p14="http://schemas.microsoft.com/office/powerpoint/2010/main" val="3195990708"/>
              </p:ext>
            </p:extLst>
          </p:nvPr>
        </p:nvGraphicFramePr>
        <p:xfrm>
          <a:off x="4888979" y="5153559"/>
          <a:ext cx="1238250" cy="342900"/>
        </p:xfrm>
        <a:graphic>
          <a:graphicData uri="http://schemas.openxmlformats.org/presentationml/2006/ole">
            <mc:AlternateContent xmlns:mc="http://schemas.openxmlformats.org/markup-compatibility/2006">
              <mc:Choice xmlns:v="urn:schemas-microsoft-com:vml" Requires="v">
                <p:oleObj spid="_x0000_s4322" name="数式" r:id="rId10" imgW="825500" imgH="228600" progId="Equation.3">
                  <p:embed/>
                </p:oleObj>
              </mc:Choice>
              <mc:Fallback>
                <p:oleObj name="数式" r:id="rId10" imgW="8255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8979" y="5153559"/>
                        <a:ext cx="123825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5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32" name="オブジェクト 31"/>
          <p:cNvGraphicFramePr>
            <a:graphicFrameLocks noChangeAspect="1"/>
          </p:cNvGraphicFramePr>
          <p:nvPr>
            <p:extLst>
              <p:ext uri="{D42A27DB-BD31-4B8C-83A1-F6EECF244321}">
                <p14:modId xmlns:p14="http://schemas.microsoft.com/office/powerpoint/2010/main" val="2889181113"/>
              </p:ext>
            </p:extLst>
          </p:nvPr>
        </p:nvGraphicFramePr>
        <p:xfrm>
          <a:off x="6594759" y="5134273"/>
          <a:ext cx="762000" cy="361950"/>
        </p:xfrm>
        <a:graphic>
          <a:graphicData uri="http://schemas.openxmlformats.org/presentationml/2006/ole">
            <mc:AlternateContent xmlns:mc="http://schemas.openxmlformats.org/markup-compatibility/2006">
              <mc:Choice xmlns:v="urn:schemas-microsoft-com:vml" Requires="v">
                <p:oleObj spid="_x0000_s4323" name="数式" r:id="rId12" imgW="508000" imgH="241300" progId="Equation.3">
                  <p:embed/>
                </p:oleObj>
              </mc:Choice>
              <mc:Fallback>
                <p:oleObj name="数式" r:id="rId12" imgW="508000" imgH="2413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94759" y="5134273"/>
                        <a:ext cx="762000" cy="361950"/>
                      </a:xfrm>
                      <a:prstGeom prst="rect">
                        <a:avLst/>
                      </a:prstGeom>
                      <a:noFill/>
                      <a:extLst/>
                    </p:spPr>
                  </p:pic>
                </p:oleObj>
              </mc:Fallback>
            </mc:AlternateContent>
          </a:graphicData>
        </a:graphic>
      </p:graphicFrame>
      <p:sp>
        <p:nvSpPr>
          <p:cNvPr id="33" name="正方形/長方形 32"/>
          <p:cNvSpPr/>
          <p:nvPr/>
        </p:nvSpPr>
        <p:spPr>
          <a:xfrm>
            <a:off x="6179261" y="5153559"/>
            <a:ext cx="415498" cy="369332"/>
          </a:xfrm>
          <a:prstGeom prst="rect">
            <a:avLst/>
          </a:prstGeom>
        </p:spPr>
        <p:txBody>
          <a:bodyPr wrap="none">
            <a:spAutoFit/>
          </a:bodyPr>
          <a:lstStyle/>
          <a:p>
            <a:r>
              <a:rPr lang="ja-JP" altLang="en-US" dirty="0" err="1" smtClean="0">
                <a:latin typeface="Arial" pitchFamily="34" charset="0"/>
                <a:cs typeface="Arial" pitchFamily="34" charset="0"/>
              </a:rPr>
              <a:t>、</a:t>
            </a:r>
            <a:endParaRPr lang="ja-JP" altLang="en-US" dirty="0"/>
          </a:p>
        </p:txBody>
      </p:sp>
      <p:sp>
        <p:nvSpPr>
          <p:cNvPr id="3" name="円/楕円 2"/>
          <p:cNvSpPr/>
          <p:nvPr/>
        </p:nvSpPr>
        <p:spPr>
          <a:xfrm>
            <a:off x="5419163" y="4149080"/>
            <a:ext cx="1368152" cy="815476"/>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7"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34" name="オブジェクト 33"/>
          <p:cNvGraphicFramePr>
            <a:graphicFrameLocks noChangeAspect="1"/>
          </p:cNvGraphicFramePr>
          <p:nvPr>
            <p:extLst>
              <p:ext uri="{D42A27DB-BD31-4B8C-83A1-F6EECF244321}">
                <p14:modId xmlns:p14="http://schemas.microsoft.com/office/powerpoint/2010/main" val="1189440414"/>
              </p:ext>
            </p:extLst>
          </p:nvPr>
        </p:nvGraphicFramePr>
        <p:xfrm>
          <a:off x="5824846" y="4581660"/>
          <a:ext cx="952088" cy="380835"/>
        </p:xfrm>
        <a:graphic>
          <a:graphicData uri="http://schemas.openxmlformats.org/presentationml/2006/ole">
            <mc:AlternateContent xmlns:mc="http://schemas.openxmlformats.org/markup-compatibility/2006">
              <mc:Choice xmlns:v="urn:schemas-microsoft-com:vml" Requires="v">
                <p:oleObj spid="_x0000_s4324" name="数式" r:id="rId14" imgW="634725" imgH="253890" progId="Equation.3">
                  <p:embed/>
                </p:oleObj>
              </mc:Choice>
              <mc:Fallback>
                <p:oleObj name="数式" r:id="rId14" imgW="634725" imgH="25389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24846" y="4581660"/>
                        <a:ext cx="952088" cy="3808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タイトル 13"/>
          <p:cNvSpPr>
            <a:spLocks noGrp="1"/>
          </p:cNvSpPr>
          <p:nvPr>
            <p:ph type="title"/>
          </p:nvPr>
        </p:nvSpPr>
        <p:spPr>
          <a:xfrm>
            <a:off x="192112" y="214290"/>
            <a:ext cx="8466084" cy="785818"/>
          </a:xfrm>
        </p:spPr>
        <p:txBody>
          <a:bodyPr>
            <a:normAutofit fontScale="90000"/>
          </a:bodyPr>
          <a:lstStyle/>
          <a:p>
            <a:r>
              <a:rPr kumimoji="1" lang="ja-JP" altLang="en-US" dirty="0" smtClean="0"/>
              <a:t>電子スケールでのイオンの断熱応答</a:t>
            </a:r>
            <a:endParaRPr kumimoji="1" lang="ja-JP" altLang="en-US" dirty="0"/>
          </a:p>
        </p:txBody>
      </p:sp>
      <p:graphicFrame>
        <p:nvGraphicFramePr>
          <p:cNvPr id="15" name="オブジェクト 14"/>
          <p:cNvGraphicFramePr>
            <a:graphicFrameLocks noChangeAspect="1"/>
          </p:cNvGraphicFramePr>
          <p:nvPr>
            <p:extLst>
              <p:ext uri="{D42A27DB-BD31-4B8C-83A1-F6EECF244321}">
                <p14:modId xmlns:p14="http://schemas.microsoft.com/office/powerpoint/2010/main" val="1815614781"/>
              </p:ext>
            </p:extLst>
          </p:nvPr>
        </p:nvGraphicFramePr>
        <p:xfrm>
          <a:off x="688454" y="2232788"/>
          <a:ext cx="3186380" cy="585605"/>
        </p:xfrm>
        <a:graphic>
          <a:graphicData uri="http://schemas.openxmlformats.org/presentationml/2006/ole">
            <mc:AlternateContent xmlns:mc="http://schemas.openxmlformats.org/markup-compatibility/2006">
              <mc:Choice xmlns:v="urn:schemas-microsoft-com:vml" Requires="v">
                <p:oleObj spid="_x0000_s4325" name="数式" r:id="rId16" imgW="2349500" imgH="431800" progId="Equation.3">
                  <p:embed/>
                </p:oleObj>
              </mc:Choice>
              <mc:Fallback>
                <p:oleObj name="数式" r:id="rId16" imgW="2349500" imgH="431800" progId="Equation.3">
                  <p:embed/>
                  <p:pic>
                    <p:nvPicPr>
                      <p:cNvPr id="0" name=""/>
                      <p:cNvPicPr/>
                      <p:nvPr/>
                    </p:nvPicPr>
                    <p:blipFill>
                      <a:blip r:embed="rId17"/>
                      <a:stretch>
                        <a:fillRect/>
                      </a:stretch>
                    </p:blipFill>
                    <p:spPr>
                      <a:xfrm>
                        <a:off x="688454" y="2232788"/>
                        <a:ext cx="3186380" cy="585605"/>
                      </a:xfrm>
                      <a:prstGeom prst="rect">
                        <a:avLst/>
                      </a:prstGeom>
                      <a:ln w="38100" cmpd="sng">
                        <a:solidFill>
                          <a:srgbClr val="FF0000"/>
                        </a:solidFill>
                      </a:ln>
                    </p:spPr>
                  </p:pic>
                </p:oleObj>
              </mc:Fallback>
            </mc:AlternateContent>
          </a:graphicData>
        </a:graphic>
      </p:graphicFrame>
      <p:graphicFrame>
        <p:nvGraphicFramePr>
          <p:cNvPr id="35" name="オブジェクト 34"/>
          <p:cNvGraphicFramePr>
            <a:graphicFrameLocks noChangeAspect="1"/>
          </p:cNvGraphicFramePr>
          <p:nvPr>
            <p:extLst>
              <p:ext uri="{D42A27DB-BD31-4B8C-83A1-F6EECF244321}">
                <p14:modId xmlns:p14="http://schemas.microsoft.com/office/powerpoint/2010/main" val="2477811751"/>
              </p:ext>
            </p:extLst>
          </p:nvPr>
        </p:nvGraphicFramePr>
        <p:xfrm>
          <a:off x="421533" y="3717404"/>
          <a:ext cx="5295900" cy="647700"/>
        </p:xfrm>
        <a:graphic>
          <a:graphicData uri="http://schemas.openxmlformats.org/presentationml/2006/ole">
            <mc:AlternateContent xmlns:mc="http://schemas.openxmlformats.org/markup-compatibility/2006">
              <mc:Choice xmlns:v="urn:schemas-microsoft-com:vml" Requires="v">
                <p:oleObj spid="_x0000_s4326" name="数式" r:id="rId18" imgW="3530600" imgH="431800" progId="Equation.3">
                  <p:embed/>
                </p:oleObj>
              </mc:Choice>
              <mc:Fallback>
                <p:oleObj name="数式" r:id="rId18" imgW="3530600" imgH="431800" progId="Equation.3">
                  <p:embed/>
                  <p:pic>
                    <p:nvPicPr>
                      <p:cNvPr id="0" name=""/>
                      <p:cNvPicPr>
                        <a:picLocks noChangeAspect="1" noChangeArrowheads="1"/>
                      </p:cNvPicPr>
                      <p:nvPr/>
                    </p:nvPicPr>
                    <p:blipFill>
                      <a:blip r:embed="rId19"/>
                      <a:srcRect/>
                      <a:stretch>
                        <a:fillRect/>
                      </a:stretch>
                    </p:blipFill>
                    <p:spPr bwMode="auto">
                      <a:xfrm>
                        <a:off x="421533" y="3717404"/>
                        <a:ext cx="52959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607892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p:cNvSpPr>
            <a:spLocks noGrp="1"/>
          </p:cNvSpPr>
          <p:nvPr>
            <p:ph idx="1"/>
          </p:nvPr>
        </p:nvSpPr>
        <p:spPr/>
        <p:txBody>
          <a:bodyPr/>
          <a:lstStyle/>
          <a:p>
            <a:r>
              <a:rPr lang="en-US" altLang="ja-JP" dirty="0" smtClean="0">
                <a:latin typeface="Arial" pitchFamily="34" charset="0"/>
                <a:cs typeface="Arial" pitchFamily="34" charset="0"/>
              </a:rPr>
              <a:t>Poisson</a:t>
            </a:r>
            <a:r>
              <a:rPr lang="ja-JP" altLang="en-US" dirty="0" smtClean="0"/>
              <a:t>方程式</a:t>
            </a:r>
            <a:endParaRPr lang="en-US" altLang="ja-JP" dirty="0"/>
          </a:p>
          <a:p>
            <a:endParaRPr kumimoji="1" lang="en-US" altLang="ja-JP" dirty="0" smtClean="0"/>
          </a:p>
          <a:p>
            <a:endParaRPr lang="en-US" altLang="ja-JP" dirty="0"/>
          </a:p>
          <a:p>
            <a:endParaRPr kumimoji="1" lang="en-US" altLang="ja-JP" dirty="0" smtClean="0"/>
          </a:p>
          <a:p>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endParaRPr kumimoji="1" lang="ja-JP" altLang="en-US" dirty="0"/>
          </a:p>
        </p:txBody>
      </p:sp>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8"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183152669"/>
              </p:ext>
            </p:extLst>
          </p:nvPr>
        </p:nvGraphicFramePr>
        <p:xfrm>
          <a:off x="412750" y="2933700"/>
          <a:ext cx="5372100" cy="647700"/>
        </p:xfrm>
        <a:graphic>
          <a:graphicData uri="http://schemas.openxmlformats.org/presentationml/2006/ole">
            <mc:AlternateContent xmlns:mc="http://schemas.openxmlformats.org/markup-compatibility/2006">
              <mc:Choice xmlns:v="urn:schemas-microsoft-com:vml" Requires="v">
                <p:oleObj spid="_x0000_s70763" name="数式" r:id="rId4" imgW="3581400" imgH="431800" progId="Equation.3">
                  <p:embed/>
                </p:oleObj>
              </mc:Choice>
              <mc:Fallback>
                <p:oleObj name="数式" r:id="rId4" imgW="3581400" imgH="431800" progId="Equation.3">
                  <p:embed/>
                  <p:pic>
                    <p:nvPicPr>
                      <p:cNvPr id="0" name=""/>
                      <p:cNvPicPr>
                        <a:picLocks noChangeAspect="1" noChangeArrowheads="1"/>
                      </p:cNvPicPr>
                      <p:nvPr/>
                    </p:nvPicPr>
                    <p:blipFill>
                      <a:blip r:embed="rId5"/>
                      <a:srcRect/>
                      <a:stretch>
                        <a:fillRect/>
                      </a:stretch>
                    </p:blipFill>
                    <p:spPr bwMode="auto">
                      <a:xfrm>
                        <a:off x="412750" y="2933700"/>
                        <a:ext cx="53721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13" name="オブジェクト 12"/>
          <p:cNvGraphicFramePr>
            <a:graphicFrameLocks noChangeAspect="1"/>
          </p:cNvGraphicFramePr>
          <p:nvPr>
            <p:extLst>
              <p:ext uri="{D42A27DB-BD31-4B8C-83A1-F6EECF244321}">
                <p14:modId xmlns:p14="http://schemas.microsoft.com/office/powerpoint/2010/main" val="13038540"/>
              </p:ext>
            </p:extLst>
          </p:nvPr>
        </p:nvGraphicFramePr>
        <p:xfrm>
          <a:off x="5838882" y="4248150"/>
          <a:ext cx="914400" cy="323850"/>
        </p:xfrm>
        <a:graphic>
          <a:graphicData uri="http://schemas.openxmlformats.org/presentationml/2006/ole">
            <mc:AlternateContent xmlns:mc="http://schemas.openxmlformats.org/markup-compatibility/2006">
              <mc:Choice xmlns:v="urn:schemas-microsoft-com:vml" Requires="v">
                <p:oleObj spid="_x0000_s70764" name="数式" r:id="rId6" imgW="609600" imgH="215900" progId="Equation.3">
                  <p:embed/>
                </p:oleObj>
              </mc:Choice>
              <mc:Fallback>
                <p:oleObj name="数式" r:id="rId6" imgW="609600" imgH="215900" progId="Equation.3">
                  <p:embed/>
                  <p:pic>
                    <p:nvPicPr>
                      <p:cNvPr id="0" name=""/>
                      <p:cNvPicPr>
                        <a:picLocks noChangeAspect="1" noChangeArrowheads="1"/>
                      </p:cNvPicPr>
                      <p:nvPr/>
                    </p:nvPicPr>
                    <p:blipFill>
                      <a:blip r:embed="rId7"/>
                      <a:srcRect/>
                      <a:stretch>
                        <a:fillRect/>
                      </a:stretch>
                    </p:blipFill>
                    <p:spPr bwMode="auto">
                      <a:xfrm>
                        <a:off x="5838882" y="4248150"/>
                        <a:ext cx="91440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19" name="オブジェクト 18"/>
          <p:cNvGraphicFramePr>
            <a:graphicFrameLocks noChangeAspect="1"/>
          </p:cNvGraphicFramePr>
          <p:nvPr>
            <p:extLst>
              <p:ext uri="{D42A27DB-BD31-4B8C-83A1-F6EECF244321}">
                <p14:modId xmlns:p14="http://schemas.microsoft.com/office/powerpoint/2010/main" val="414280819"/>
              </p:ext>
            </p:extLst>
          </p:nvPr>
        </p:nvGraphicFramePr>
        <p:xfrm>
          <a:off x="6934200" y="3717925"/>
          <a:ext cx="1752600" cy="647700"/>
        </p:xfrm>
        <a:graphic>
          <a:graphicData uri="http://schemas.openxmlformats.org/presentationml/2006/ole">
            <mc:AlternateContent xmlns:mc="http://schemas.openxmlformats.org/markup-compatibility/2006">
              <mc:Choice xmlns:v="urn:schemas-microsoft-com:vml" Requires="v">
                <p:oleObj spid="_x0000_s70765" name="数式" r:id="rId8" imgW="1168400" imgH="431800" progId="Equation.3">
                  <p:embed/>
                </p:oleObj>
              </mc:Choice>
              <mc:Fallback>
                <p:oleObj name="数式" r:id="rId8" imgW="1168400" imgH="431800" progId="Equation.3">
                  <p:embed/>
                  <p:pic>
                    <p:nvPicPr>
                      <p:cNvPr id="0" name=""/>
                      <p:cNvPicPr>
                        <a:picLocks noChangeAspect="1" noChangeArrowheads="1"/>
                      </p:cNvPicPr>
                      <p:nvPr/>
                    </p:nvPicPr>
                    <p:blipFill>
                      <a:blip r:embed="rId9"/>
                      <a:srcRect/>
                      <a:stretch>
                        <a:fillRect/>
                      </a:stretch>
                    </p:blipFill>
                    <p:spPr bwMode="auto">
                      <a:xfrm>
                        <a:off x="6934200" y="3717925"/>
                        <a:ext cx="1752600" cy="647700"/>
                      </a:xfrm>
                      <a:prstGeom prst="rect">
                        <a:avLst/>
                      </a:prstGeom>
                      <a:noFill/>
                      <a:ln w="38100" cmpd="sng">
                        <a:solidFill>
                          <a:srgbClr val="0000FF"/>
                        </a:solidFill>
                      </a:ln>
                    </p:spPr>
                  </p:pic>
                </p:oleObj>
              </mc:Fallback>
            </mc:AlternateContent>
          </a:graphicData>
        </a:graphic>
      </p:graphicFrame>
      <p:sp>
        <p:nvSpPr>
          <p:cNvPr id="20" name="右矢印 19"/>
          <p:cNvSpPr/>
          <p:nvPr/>
        </p:nvSpPr>
        <p:spPr>
          <a:xfrm>
            <a:off x="5824846" y="3861048"/>
            <a:ext cx="100811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4" name="Rectangle 2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6" name="Rectangle 2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9" name="Rectangle 5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30" name="オブジェクト 29"/>
          <p:cNvGraphicFramePr>
            <a:graphicFrameLocks noChangeAspect="1"/>
          </p:cNvGraphicFramePr>
          <p:nvPr>
            <p:extLst>
              <p:ext uri="{D42A27DB-BD31-4B8C-83A1-F6EECF244321}">
                <p14:modId xmlns:p14="http://schemas.microsoft.com/office/powerpoint/2010/main" val="360635984"/>
              </p:ext>
            </p:extLst>
          </p:nvPr>
        </p:nvGraphicFramePr>
        <p:xfrm>
          <a:off x="4888979" y="5153559"/>
          <a:ext cx="1238250" cy="342900"/>
        </p:xfrm>
        <a:graphic>
          <a:graphicData uri="http://schemas.openxmlformats.org/presentationml/2006/ole">
            <mc:AlternateContent xmlns:mc="http://schemas.openxmlformats.org/markup-compatibility/2006">
              <mc:Choice xmlns:v="urn:schemas-microsoft-com:vml" Requires="v">
                <p:oleObj spid="_x0000_s70766" name="数式" r:id="rId10" imgW="825500" imgH="228600" progId="Equation.3">
                  <p:embed/>
                </p:oleObj>
              </mc:Choice>
              <mc:Fallback>
                <p:oleObj name="数式" r:id="rId10" imgW="8255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8979" y="5153559"/>
                        <a:ext cx="123825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5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32" name="オブジェクト 31"/>
          <p:cNvGraphicFramePr>
            <a:graphicFrameLocks noChangeAspect="1"/>
          </p:cNvGraphicFramePr>
          <p:nvPr>
            <p:extLst>
              <p:ext uri="{D42A27DB-BD31-4B8C-83A1-F6EECF244321}">
                <p14:modId xmlns:p14="http://schemas.microsoft.com/office/powerpoint/2010/main" val="2340810190"/>
              </p:ext>
            </p:extLst>
          </p:nvPr>
        </p:nvGraphicFramePr>
        <p:xfrm>
          <a:off x="6594759" y="5134273"/>
          <a:ext cx="762000" cy="361950"/>
        </p:xfrm>
        <a:graphic>
          <a:graphicData uri="http://schemas.openxmlformats.org/presentationml/2006/ole">
            <mc:AlternateContent xmlns:mc="http://schemas.openxmlformats.org/markup-compatibility/2006">
              <mc:Choice xmlns:v="urn:schemas-microsoft-com:vml" Requires="v">
                <p:oleObj spid="_x0000_s70767" name="数式" r:id="rId12" imgW="508000" imgH="241300" progId="Equation.3">
                  <p:embed/>
                </p:oleObj>
              </mc:Choice>
              <mc:Fallback>
                <p:oleObj name="数式" r:id="rId12" imgW="508000" imgH="2413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94759" y="5134273"/>
                        <a:ext cx="762000" cy="361950"/>
                      </a:xfrm>
                      <a:prstGeom prst="rect">
                        <a:avLst/>
                      </a:prstGeom>
                      <a:noFill/>
                      <a:extLst/>
                    </p:spPr>
                  </p:pic>
                </p:oleObj>
              </mc:Fallback>
            </mc:AlternateContent>
          </a:graphicData>
        </a:graphic>
      </p:graphicFrame>
      <p:sp>
        <p:nvSpPr>
          <p:cNvPr id="33" name="正方形/長方形 32"/>
          <p:cNvSpPr/>
          <p:nvPr/>
        </p:nvSpPr>
        <p:spPr>
          <a:xfrm>
            <a:off x="6179261" y="5153559"/>
            <a:ext cx="415498" cy="369332"/>
          </a:xfrm>
          <a:prstGeom prst="rect">
            <a:avLst/>
          </a:prstGeom>
        </p:spPr>
        <p:txBody>
          <a:bodyPr wrap="none">
            <a:spAutoFit/>
          </a:bodyPr>
          <a:lstStyle/>
          <a:p>
            <a:r>
              <a:rPr lang="ja-JP" altLang="en-US" dirty="0" err="1" smtClean="0">
                <a:latin typeface="Arial" pitchFamily="34" charset="0"/>
                <a:cs typeface="Arial" pitchFamily="34" charset="0"/>
              </a:rPr>
              <a:t>、</a:t>
            </a:r>
            <a:endParaRPr lang="ja-JP" altLang="en-US" dirty="0"/>
          </a:p>
        </p:txBody>
      </p:sp>
      <p:sp>
        <p:nvSpPr>
          <p:cNvPr id="3" name="円/楕円 2"/>
          <p:cNvSpPr/>
          <p:nvPr/>
        </p:nvSpPr>
        <p:spPr>
          <a:xfrm>
            <a:off x="5419163" y="4149080"/>
            <a:ext cx="1368152" cy="815476"/>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7"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34" name="オブジェクト 33"/>
          <p:cNvGraphicFramePr>
            <a:graphicFrameLocks noChangeAspect="1"/>
          </p:cNvGraphicFramePr>
          <p:nvPr>
            <p:extLst>
              <p:ext uri="{D42A27DB-BD31-4B8C-83A1-F6EECF244321}">
                <p14:modId xmlns:p14="http://schemas.microsoft.com/office/powerpoint/2010/main" val="595531479"/>
              </p:ext>
            </p:extLst>
          </p:nvPr>
        </p:nvGraphicFramePr>
        <p:xfrm>
          <a:off x="5824846" y="4581660"/>
          <a:ext cx="952088" cy="380835"/>
        </p:xfrm>
        <a:graphic>
          <a:graphicData uri="http://schemas.openxmlformats.org/presentationml/2006/ole">
            <mc:AlternateContent xmlns:mc="http://schemas.openxmlformats.org/markup-compatibility/2006">
              <mc:Choice xmlns:v="urn:schemas-microsoft-com:vml" Requires="v">
                <p:oleObj spid="_x0000_s70768" name="数式" r:id="rId14" imgW="634725" imgH="253890" progId="Equation.3">
                  <p:embed/>
                </p:oleObj>
              </mc:Choice>
              <mc:Fallback>
                <p:oleObj name="数式" r:id="rId14" imgW="634725" imgH="25389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24846" y="4581660"/>
                        <a:ext cx="952088" cy="3808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タイトル 13"/>
          <p:cNvSpPr>
            <a:spLocks noGrp="1"/>
          </p:cNvSpPr>
          <p:nvPr>
            <p:ph type="title"/>
          </p:nvPr>
        </p:nvSpPr>
        <p:spPr>
          <a:xfrm>
            <a:off x="192112" y="214290"/>
            <a:ext cx="8466084" cy="785818"/>
          </a:xfrm>
        </p:spPr>
        <p:txBody>
          <a:bodyPr>
            <a:normAutofit fontScale="90000"/>
          </a:bodyPr>
          <a:lstStyle/>
          <a:p>
            <a:r>
              <a:rPr kumimoji="1" lang="ja-JP" altLang="en-US" dirty="0" smtClean="0"/>
              <a:t>電子スケールでのイオンの断熱応答</a:t>
            </a:r>
            <a:endParaRPr kumimoji="1" lang="ja-JP" altLang="en-US" dirty="0"/>
          </a:p>
        </p:txBody>
      </p:sp>
      <p:graphicFrame>
        <p:nvGraphicFramePr>
          <p:cNvPr id="15" name="オブジェクト 14"/>
          <p:cNvGraphicFramePr>
            <a:graphicFrameLocks noChangeAspect="1"/>
          </p:cNvGraphicFramePr>
          <p:nvPr>
            <p:extLst>
              <p:ext uri="{D42A27DB-BD31-4B8C-83A1-F6EECF244321}">
                <p14:modId xmlns:p14="http://schemas.microsoft.com/office/powerpoint/2010/main" val="699621963"/>
              </p:ext>
            </p:extLst>
          </p:nvPr>
        </p:nvGraphicFramePr>
        <p:xfrm>
          <a:off x="688454" y="2232788"/>
          <a:ext cx="3186380" cy="585605"/>
        </p:xfrm>
        <a:graphic>
          <a:graphicData uri="http://schemas.openxmlformats.org/presentationml/2006/ole">
            <mc:AlternateContent xmlns:mc="http://schemas.openxmlformats.org/markup-compatibility/2006">
              <mc:Choice xmlns:v="urn:schemas-microsoft-com:vml" Requires="v">
                <p:oleObj spid="_x0000_s70769" name="数式" r:id="rId16" imgW="2349500" imgH="431800" progId="Equation.3">
                  <p:embed/>
                </p:oleObj>
              </mc:Choice>
              <mc:Fallback>
                <p:oleObj name="数式" r:id="rId16" imgW="2349500" imgH="431800" progId="Equation.3">
                  <p:embed/>
                  <p:pic>
                    <p:nvPicPr>
                      <p:cNvPr id="0" name=""/>
                      <p:cNvPicPr/>
                      <p:nvPr/>
                    </p:nvPicPr>
                    <p:blipFill>
                      <a:blip r:embed="rId17"/>
                      <a:stretch>
                        <a:fillRect/>
                      </a:stretch>
                    </p:blipFill>
                    <p:spPr>
                      <a:xfrm>
                        <a:off x="688454" y="2232788"/>
                        <a:ext cx="3186380" cy="585605"/>
                      </a:xfrm>
                      <a:prstGeom prst="rect">
                        <a:avLst/>
                      </a:prstGeom>
                      <a:ln w="38100" cmpd="sng">
                        <a:solidFill>
                          <a:srgbClr val="FF0000"/>
                        </a:solidFill>
                      </a:ln>
                    </p:spPr>
                  </p:pic>
                </p:oleObj>
              </mc:Fallback>
            </mc:AlternateContent>
          </a:graphicData>
        </a:graphic>
      </p:graphicFrame>
      <p:graphicFrame>
        <p:nvGraphicFramePr>
          <p:cNvPr id="35" name="オブジェクト 34"/>
          <p:cNvGraphicFramePr>
            <a:graphicFrameLocks noChangeAspect="1"/>
          </p:cNvGraphicFramePr>
          <p:nvPr>
            <p:extLst>
              <p:ext uri="{D42A27DB-BD31-4B8C-83A1-F6EECF244321}">
                <p14:modId xmlns:p14="http://schemas.microsoft.com/office/powerpoint/2010/main" val="984553477"/>
              </p:ext>
            </p:extLst>
          </p:nvPr>
        </p:nvGraphicFramePr>
        <p:xfrm>
          <a:off x="421533" y="3717404"/>
          <a:ext cx="5295900" cy="647700"/>
        </p:xfrm>
        <a:graphic>
          <a:graphicData uri="http://schemas.openxmlformats.org/presentationml/2006/ole">
            <mc:AlternateContent xmlns:mc="http://schemas.openxmlformats.org/markup-compatibility/2006">
              <mc:Choice xmlns:v="urn:schemas-microsoft-com:vml" Requires="v">
                <p:oleObj spid="_x0000_s70770" name="数式" r:id="rId18" imgW="3530600" imgH="431800" progId="Equation.3">
                  <p:embed/>
                </p:oleObj>
              </mc:Choice>
              <mc:Fallback>
                <p:oleObj name="数式" r:id="rId18" imgW="3530600" imgH="431800" progId="Equation.3">
                  <p:embed/>
                  <p:pic>
                    <p:nvPicPr>
                      <p:cNvPr id="0" name=""/>
                      <p:cNvPicPr>
                        <a:picLocks noChangeAspect="1" noChangeArrowheads="1"/>
                      </p:cNvPicPr>
                      <p:nvPr/>
                    </p:nvPicPr>
                    <p:blipFill>
                      <a:blip r:embed="rId19"/>
                      <a:srcRect/>
                      <a:stretch>
                        <a:fillRect/>
                      </a:stretch>
                    </p:blipFill>
                    <p:spPr bwMode="auto">
                      <a:xfrm>
                        <a:off x="421533" y="3717404"/>
                        <a:ext cx="5295900" cy="647700"/>
                      </a:xfrm>
                      <a:prstGeom prst="rect">
                        <a:avLst/>
                      </a:prstGeom>
                      <a:noFill/>
                      <a:ln w="38100" cmpd="sng">
                        <a:solidFill>
                          <a:srgbClr val="0000FF"/>
                        </a:solidFill>
                      </a:ln>
                      <a:extLst/>
                    </p:spPr>
                  </p:pic>
                </p:oleObj>
              </mc:Fallback>
            </mc:AlternateContent>
          </a:graphicData>
        </a:graphic>
      </p:graphicFrame>
      <p:sp>
        <p:nvSpPr>
          <p:cNvPr id="27" name="正方形/長方形 26"/>
          <p:cNvSpPr/>
          <p:nvPr/>
        </p:nvSpPr>
        <p:spPr>
          <a:xfrm>
            <a:off x="6016758" y="2829044"/>
            <a:ext cx="3416320" cy="523220"/>
          </a:xfrm>
          <a:prstGeom prst="rect">
            <a:avLst/>
          </a:prstGeom>
        </p:spPr>
        <p:txBody>
          <a:bodyPr wrap="none">
            <a:spAutoFit/>
          </a:bodyPr>
          <a:lstStyle/>
          <a:p>
            <a:r>
              <a:rPr lang="ja-JP" altLang="en-US" sz="2800" dirty="0" smtClean="0">
                <a:solidFill>
                  <a:srgbClr val="3366FF"/>
                </a:solidFill>
              </a:rPr>
              <a:t>イオン</a:t>
            </a:r>
            <a:r>
              <a:rPr lang="ja-JP" altLang="en-US" sz="2800" dirty="0" smtClean="0">
                <a:solidFill>
                  <a:srgbClr val="3366FF"/>
                </a:solidFill>
              </a:rPr>
              <a:t>「</a:t>
            </a:r>
            <a:r>
              <a:rPr lang="ja-JP" altLang="en-US" sz="2800" dirty="0" smtClean="0">
                <a:solidFill>
                  <a:srgbClr val="3366FF"/>
                </a:solidFill>
              </a:rPr>
              <a:t>断熱応答</a:t>
            </a:r>
            <a:r>
              <a:rPr lang="ja-JP" altLang="en-US" sz="2800" dirty="0" smtClean="0">
                <a:solidFill>
                  <a:srgbClr val="3366FF"/>
                </a:solidFill>
              </a:rPr>
              <a:t>」</a:t>
            </a:r>
            <a:endParaRPr lang="ja-JP" altLang="en-US" sz="2800" dirty="0">
              <a:solidFill>
                <a:srgbClr val="3366FF"/>
              </a:solidFill>
            </a:endParaRPr>
          </a:p>
        </p:txBody>
      </p:sp>
      <p:sp>
        <p:nvSpPr>
          <p:cNvPr id="2" name="正方形/長方形 1"/>
          <p:cNvSpPr/>
          <p:nvPr/>
        </p:nvSpPr>
        <p:spPr>
          <a:xfrm>
            <a:off x="1346558" y="5803000"/>
            <a:ext cx="6218248" cy="584776"/>
          </a:xfrm>
          <a:prstGeom prst="rect">
            <a:avLst/>
          </a:prstGeom>
        </p:spPr>
        <p:txBody>
          <a:bodyPr wrap="square">
            <a:spAutoFit/>
          </a:bodyPr>
          <a:lstStyle/>
          <a:p>
            <a:r>
              <a:rPr lang="ja-JP" altLang="en-US" sz="3200" dirty="0" smtClean="0"/>
              <a:t>イオン断熱近似モデル</a:t>
            </a:r>
            <a:r>
              <a:rPr lang="en-US" altLang="ja-JP" sz="3200" dirty="0" smtClean="0"/>
              <a:t> </a:t>
            </a:r>
            <a:r>
              <a:rPr lang="en-US" altLang="ja-JP" sz="3200" dirty="0" smtClean="0">
                <a:latin typeface="Arial"/>
                <a:cs typeface="Arial"/>
              </a:rPr>
              <a:t>(ETG-</a:t>
            </a:r>
            <a:r>
              <a:rPr lang="en-US" altLang="ja-JP" sz="3200" dirty="0" err="1" smtClean="0">
                <a:latin typeface="Arial"/>
                <a:cs typeface="Arial"/>
              </a:rPr>
              <a:t>ai</a:t>
            </a:r>
            <a:r>
              <a:rPr lang="en-US" altLang="ja-JP" sz="3200" dirty="0" smtClean="0">
                <a:latin typeface="Arial"/>
                <a:cs typeface="Arial"/>
              </a:rPr>
              <a:t>)</a:t>
            </a:r>
            <a:endParaRPr lang="ja-JP" altLang="en-US" sz="3200" dirty="0">
              <a:latin typeface="Arial"/>
              <a:cs typeface="Arial"/>
            </a:endParaRPr>
          </a:p>
        </p:txBody>
      </p:sp>
    </p:spTree>
    <p:extLst>
      <p:ext uri="{BB962C8B-B14F-4D97-AF65-F5344CB8AC3E}">
        <p14:creationId xmlns:p14="http://schemas.microsoft.com/office/powerpoint/2010/main" val="8747150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smtClean="0">
                <a:latin typeface="Arial"/>
                <a:cs typeface="Arial"/>
              </a:rPr>
              <a:t>Outline</a:t>
            </a:r>
            <a:endParaRPr kumimoji="1" lang="ja-JP" altLang="en-US" dirty="0">
              <a:latin typeface="Arial"/>
              <a:cs typeface="Arial"/>
            </a:endParaRPr>
          </a:p>
        </p:txBody>
      </p:sp>
      <p:sp>
        <p:nvSpPr>
          <p:cNvPr id="3" name="コンテンツ プレースホルダー 2"/>
          <p:cNvSpPr>
            <a:spLocks noGrp="1"/>
          </p:cNvSpPr>
          <p:nvPr>
            <p:ph idx="1"/>
          </p:nvPr>
        </p:nvSpPr>
        <p:spPr>
          <a:xfrm>
            <a:off x="323528" y="1500175"/>
            <a:ext cx="8363272" cy="4625991"/>
          </a:xfrm>
        </p:spPr>
        <p:txBody>
          <a:bodyPr>
            <a:normAutofit fontScale="92500" lnSpcReduction="20000"/>
          </a:bodyPr>
          <a:lstStyle/>
          <a:p>
            <a:r>
              <a:rPr lang="ja-JP" altLang="en-US" sz="2800" dirty="0" smtClean="0">
                <a:solidFill>
                  <a:srgbClr val="BFBFBF"/>
                </a:solidFill>
              </a:rPr>
              <a:t>背景と</a:t>
            </a:r>
            <a:r>
              <a:rPr kumimoji="1" lang="ja-JP" altLang="en-US" sz="2800" dirty="0" smtClean="0">
                <a:solidFill>
                  <a:srgbClr val="BFBFBF"/>
                </a:solidFill>
              </a:rPr>
              <a:t>目的</a:t>
            </a:r>
            <a:endParaRPr kumimoji="1" lang="en-US" altLang="ja-JP" sz="2800" dirty="0" smtClean="0">
              <a:solidFill>
                <a:srgbClr val="BFBFBF"/>
              </a:solidFill>
            </a:endParaRPr>
          </a:p>
          <a:p>
            <a:pPr lvl="1"/>
            <a:r>
              <a:rPr lang="ja-JP" altLang="en-US" sz="2400" dirty="0" smtClean="0">
                <a:solidFill>
                  <a:srgbClr val="BFBFBF"/>
                </a:solidFill>
              </a:rPr>
              <a:t>電子</a:t>
            </a:r>
            <a:r>
              <a:rPr lang="ja-JP" altLang="en-US" sz="2400" dirty="0">
                <a:solidFill>
                  <a:srgbClr val="BFBFBF"/>
                </a:solidFill>
              </a:rPr>
              <a:t>温度</a:t>
            </a:r>
            <a:r>
              <a:rPr lang="ja-JP" altLang="en-US" sz="2400" dirty="0" smtClean="0">
                <a:solidFill>
                  <a:srgbClr val="BFBFBF"/>
                </a:solidFill>
              </a:rPr>
              <a:t>勾配</a:t>
            </a:r>
            <a:r>
              <a:rPr lang="en-US" altLang="ja-JP" sz="2400" dirty="0" smtClean="0">
                <a:solidFill>
                  <a:srgbClr val="BFBFBF"/>
                </a:solidFill>
              </a:rPr>
              <a:t> </a:t>
            </a:r>
            <a:r>
              <a:rPr lang="en-US" altLang="ja-JP" sz="2400" dirty="0" smtClean="0">
                <a:solidFill>
                  <a:srgbClr val="BFBFBF"/>
                </a:solidFill>
                <a:latin typeface="Arial"/>
                <a:cs typeface="Arial"/>
              </a:rPr>
              <a:t>(ETG)</a:t>
            </a:r>
            <a:r>
              <a:rPr lang="ja-JP" altLang="en-US" sz="2400" dirty="0" smtClean="0">
                <a:solidFill>
                  <a:srgbClr val="BFBFBF"/>
                </a:solidFill>
              </a:rPr>
              <a:t>乱流</a:t>
            </a:r>
            <a:endParaRPr lang="en-US" altLang="ja-JP" sz="2400" dirty="0" smtClean="0">
              <a:solidFill>
                <a:srgbClr val="BFBFBF"/>
              </a:solidFill>
            </a:endParaRPr>
          </a:p>
          <a:p>
            <a:pPr lvl="1"/>
            <a:r>
              <a:rPr lang="ja-JP" altLang="en-US" sz="2400" dirty="0" smtClean="0">
                <a:solidFill>
                  <a:srgbClr val="BFBFBF"/>
                </a:solidFill>
                <a:latin typeface="+mn-ea"/>
              </a:rPr>
              <a:t>研究目的</a:t>
            </a:r>
            <a:endParaRPr lang="en-US" altLang="ja-JP" sz="2400" dirty="0" smtClean="0">
              <a:solidFill>
                <a:srgbClr val="BFBFBF"/>
              </a:solidFill>
              <a:latin typeface="+mn-ea"/>
            </a:endParaRPr>
          </a:p>
          <a:p>
            <a:pPr lvl="1"/>
            <a:endParaRPr lang="en-US" altLang="ja-JP" dirty="0"/>
          </a:p>
          <a:p>
            <a:r>
              <a:rPr lang="ja-JP" altLang="en-US" sz="2800" dirty="0" smtClean="0"/>
              <a:t>ジャイロ運動論的シミュレーションによる解析</a:t>
            </a:r>
            <a:endParaRPr kumimoji="1" lang="en-US" altLang="ja-JP" sz="2800" dirty="0" smtClean="0"/>
          </a:p>
          <a:p>
            <a:pPr lvl="1"/>
            <a:r>
              <a:rPr lang="ja-JP" altLang="en-US" sz="2400" dirty="0" smtClean="0">
                <a:solidFill>
                  <a:srgbClr val="BFBFBF"/>
                </a:solidFill>
              </a:rPr>
              <a:t>理論モデル</a:t>
            </a:r>
            <a:endParaRPr lang="en-US" altLang="ja-JP" sz="2400" dirty="0" smtClean="0">
              <a:solidFill>
                <a:srgbClr val="BFBFBF"/>
              </a:solidFill>
            </a:endParaRPr>
          </a:p>
          <a:p>
            <a:pPr lvl="1"/>
            <a:r>
              <a:rPr lang="ja-JP" altLang="en-US" sz="2400" dirty="0" smtClean="0"/>
              <a:t>運動論的イオンを導入した場合の線形解析</a:t>
            </a:r>
            <a:endParaRPr lang="en-US" altLang="ja-JP" sz="2400" dirty="0" smtClean="0"/>
          </a:p>
          <a:p>
            <a:pPr lvl="1"/>
            <a:r>
              <a:rPr lang="en-US" altLang="ja-JP" sz="2400" dirty="0" smtClean="0">
                <a:solidFill>
                  <a:srgbClr val="BFBFBF"/>
                </a:solidFill>
                <a:latin typeface="Arial"/>
                <a:cs typeface="Arial"/>
              </a:rPr>
              <a:t>ETG-TEM</a:t>
            </a:r>
            <a:r>
              <a:rPr lang="ja-JP" altLang="en-US" sz="2400" dirty="0" smtClean="0">
                <a:solidFill>
                  <a:srgbClr val="BFBFBF"/>
                </a:solidFill>
                <a:latin typeface="Arial"/>
                <a:cs typeface="Arial"/>
              </a:rPr>
              <a:t>領域での非線形計算</a:t>
            </a:r>
            <a:endParaRPr lang="en-US" altLang="ja-JP" sz="2400" dirty="0" smtClean="0">
              <a:solidFill>
                <a:srgbClr val="BFBFBF"/>
              </a:solidFill>
              <a:latin typeface="Arial"/>
              <a:cs typeface="Arial"/>
            </a:endParaRPr>
          </a:p>
          <a:p>
            <a:pPr lvl="1"/>
            <a:endParaRPr lang="en-US" altLang="ja-JP" dirty="0">
              <a:latin typeface="Arial" pitchFamily="34" charset="0"/>
              <a:cs typeface="Arial" pitchFamily="34" charset="0"/>
            </a:endParaRPr>
          </a:p>
          <a:p>
            <a:r>
              <a:rPr lang="ja-JP" altLang="en-US" sz="2800" dirty="0" smtClean="0">
                <a:solidFill>
                  <a:srgbClr val="BFBFBF"/>
                </a:solidFill>
              </a:rPr>
              <a:t>結論</a:t>
            </a:r>
            <a:endParaRPr lang="en-US" altLang="ja-JP" sz="2800" dirty="0" smtClean="0">
              <a:solidFill>
                <a:srgbClr val="BFBFBF"/>
              </a:solidFill>
            </a:endParaRPr>
          </a:p>
          <a:p>
            <a:pPr lvl="1"/>
            <a:r>
              <a:rPr lang="ja-JP" altLang="en-US" sz="2400" dirty="0" smtClean="0">
                <a:solidFill>
                  <a:srgbClr val="BFBFBF"/>
                </a:solidFill>
                <a:latin typeface="Arial" pitchFamily="34" charset="0"/>
                <a:cs typeface="Arial" pitchFamily="34" charset="0"/>
              </a:rPr>
              <a:t>まとめ</a:t>
            </a:r>
            <a:endParaRPr lang="en-US" altLang="ja-JP" sz="2400" dirty="0" smtClean="0">
              <a:solidFill>
                <a:srgbClr val="BFBFBF"/>
              </a:solidFill>
              <a:latin typeface="Arial" pitchFamily="34" charset="0"/>
              <a:cs typeface="Arial" pitchFamily="34" charset="0"/>
            </a:endParaRPr>
          </a:p>
          <a:p>
            <a:pPr lvl="1"/>
            <a:r>
              <a:rPr lang="ja-JP" altLang="en-US" sz="2400" dirty="0" smtClean="0">
                <a:solidFill>
                  <a:srgbClr val="BFBFBF"/>
                </a:solidFill>
                <a:latin typeface="Arial" pitchFamily="34" charset="0"/>
                <a:cs typeface="Arial" pitchFamily="34" charset="0"/>
              </a:rPr>
              <a:t>今後の課題</a:t>
            </a:r>
            <a:endParaRPr lang="en-US" altLang="ja-JP" sz="2400" dirty="0" smtClean="0">
              <a:solidFill>
                <a:srgbClr val="BFBFBF"/>
              </a:solidFill>
              <a:latin typeface="Arial" pitchFamily="34" charset="0"/>
              <a:cs typeface="Arial" pitchFamily="34" charset="0"/>
            </a:endParaRPr>
          </a:p>
          <a:p>
            <a:pPr lvl="1"/>
            <a:endParaRPr lang="en-US" altLang="ja-JP" dirty="0">
              <a:latin typeface="Arial" pitchFamily="34" charset="0"/>
              <a:cs typeface="Arial" pitchFamily="34" charset="0"/>
            </a:endParaRPr>
          </a:p>
          <a:p>
            <a:pPr marL="457200" lvl="1" indent="0">
              <a:buNone/>
            </a:pPr>
            <a:endParaRPr lang="en-US" altLang="ja-JP" dirty="0" smtClean="0">
              <a:latin typeface="Arial" pitchFamily="34" charset="0"/>
              <a:cs typeface="Arial" pitchFamily="34" charset="0"/>
            </a:endParaRPr>
          </a:p>
        </p:txBody>
      </p:sp>
    </p:spTree>
    <p:extLst>
      <p:ext uri="{BB962C8B-B14F-4D97-AF65-F5344CB8AC3E}">
        <p14:creationId xmlns:p14="http://schemas.microsoft.com/office/powerpoint/2010/main" val="33042689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639034" y="2180897"/>
            <a:ext cx="184666" cy="369332"/>
          </a:xfrm>
          <a:prstGeom prst="rect">
            <a:avLst/>
          </a:prstGeom>
          <a:noFill/>
          <a:effectLst>
            <a:outerShdw blurRad="50800" dist="38100" dir="2700000" algn="tl" rotWithShape="0">
              <a:srgbClr val="000000">
                <a:alpha val="43000"/>
              </a:srgbClr>
            </a:outerShdw>
          </a:effectLst>
        </p:spPr>
        <p:txBody>
          <a:bodyPr wrap="none" rtlCol="0">
            <a:spAutoFit/>
          </a:bodyPr>
          <a:lstStyle/>
          <a:p>
            <a:endParaRPr kumimoji="1" lang="ja-JP" altLang="en-US" dirty="0"/>
          </a:p>
        </p:txBody>
      </p:sp>
      <p:sp>
        <p:nvSpPr>
          <p:cNvPr id="24" name="テキスト プレースホルダー 23"/>
          <p:cNvSpPr>
            <a:spLocks noGrp="1"/>
          </p:cNvSpPr>
          <p:nvPr>
            <p:ph type="body" idx="1"/>
          </p:nvPr>
        </p:nvSpPr>
        <p:spPr>
          <a:xfrm>
            <a:off x="5737343" y="1345122"/>
            <a:ext cx="2172714" cy="639762"/>
          </a:xfrm>
        </p:spPr>
        <p:txBody>
          <a:bodyPr>
            <a:normAutofit fontScale="92500"/>
          </a:bodyPr>
          <a:lstStyle/>
          <a:p>
            <a:r>
              <a:rPr kumimoji="1" lang="ja-JP" altLang="en-US" sz="3200" dirty="0" smtClean="0"/>
              <a:t>線形成長率</a:t>
            </a:r>
            <a:endParaRPr kumimoji="1" lang="ja-JP" altLang="en-US" sz="3200" dirty="0"/>
          </a:p>
        </p:txBody>
      </p:sp>
      <p:sp>
        <p:nvSpPr>
          <p:cNvPr id="25" name="テキスト プレースホルダー 24"/>
          <p:cNvSpPr>
            <a:spLocks noGrp="1"/>
          </p:cNvSpPr>
          <p:nvPr>
            <p:ph type="body" sz="quarter" idx="3"/>
          </p:nvPr>
        </p:nvSpPr>
        <p:spPr>
          <a:xfrm>
            <a:off x="1341116" y="1368411"/>
            <a:ext cx="1994009" cy="639762"/>
          </a:xfrm>
        </p:spPr>
        <p:txBody>
          <a:bodyPr>
            <a:normAutofit/>
          </a:bodyPr>
          <a:lstStyle/>
          <a:p>
            <a:r>
              <a:rPr kumimoji="1" lang="ja-JP" altLang="en-US" sz="3200" dirty="0" smtClean="0"/>
              <a:t>実周波数</a:t>
            </a:r>
            <a:endParaRPr kumimoji="1" lang="ja-JP" altLang="en-US" sz="3200" dirty="0"/>
          </a:p>
        </p:txBody>
      </p:sp>
      <p:sp>
        <p:nvSpPr>
          <p:cNvPr id="29" name="テキスト ボックス 28"/>
          <p:cNvSpPr txBox="1"/>
          <p:nvPr/>
        </p:nvSpPr>
        <p:spPr>
          <a:xfrm>
            <a:off x="457200" y="4999702"/>
            <a:ext cx="8012386" cy="646331"/>
          </a:xfrm>
          <a:prstGeom prst="rect">
            <a:avLst/>
          </a:prstGeom>
          <a:noFill/>
        </p:spPr>
        <p:txBody>
          <a:bodyPr wrap="square" rtlCol="0">
            <a:spAutoFit/>
          </a:bodyPr>
          <a:lstStyle/>
          <a:p>
            <a:r>
              <a:rPr lang="en-US" altLang="ja-JP" dirty="0" smtClean="0">
                <a:latin typeface="Arial"/>
                <a:cs typeface="Arial"/>
              </a:rPr>
              <a:t>S-alpha</a:t>
            </a:r>
            <a:r>
              <a:rPr lang="ja-JP" altLang="en-US" dirty="0" smtClean="0">
                <a:latin typeface="Arial"/>
                <a:cs typeface="Arial"/>
              </a:rPr>
              <a:t>、</a:t>
            </a:r>
            <a:r>
              <a:rPr lang="en-US" altLang="ja-JP" dirty="0" smtClean="0">
                <a:latin typeface="Arial"/>
                <a:cs typeface="Arial"/>
              </a:rPr>
              <a:t> Flux Tube: ε</a:t>
            </a:r>
            <a:r>
              <a:rPr lang="en-US" altLang="ja-JP" dirty="0">
                <a:latin typeface="Arial"/>
                <a:cs typeface="Arial"/>
              </a:rPr>
              <a:t> </a:t>
            </a:r>
            <a:r>
              <a:rPr lang="en-US" altLang="ja-JP" dirty="0" smtClean="0">
                <a:latin typeface="Arial"/>
                <a:cs typeface="Arial"/>
              </a:rPr>
              <a:t>= 0.18, s= 0.4, q = 1.4, R</a:t>
            </a:r>
            <a:r>
              <a:rPr lang="en-US" altLang="ja-JP" baseline="-25000" dirty="0" smtClean="0">
                <a:latin typeface="Arial"/>
                <a:cs typeface="Arial"/>
              </a:rPr>
              <a:t>0</a:t>
            </a:r>
            <a:r>
              <a:rPr lang="en-US" altLang="ja-JP" dirty="0" smtClean="0">
                <a:latin typeface="Arial"/>
                <a:cs typeface="Arial"/>
              </a:rPr>
              <a:t>/L</a:t>
            </a:r>
            <a:r>
              <a:rPr lang="en-US" altLang="ja-JP" baseline="-25000" dirty="0" smtClean="0">
                <a:latin typeface="Arial"/>
                <a:cs typeface="Arial"/>
              </a:rPr>
              <a:t>n</a:t>
            </a:r>
            <a:r>
              <a:rPr lang="en-US" altLang="ja-JP" dirty="0" smtClean="0">
                <a:latin typeface="Arial"/>
                <a:cs typeface="Arial"/>
              </a:rPr>
              <a:t>=3.46,</a:t>
            </a:r>
            <a:r>
              <a:rPr lang="en-US" altLang="ja-JP" dirty="0">
                <a:latin typeface="Arial"/>
                <a:cs typeface="Arial"/>
              </a:rPr>
              <a:t> </a:t>
            </a:r>
            <a:r>
              <a:rPr lang="en-US" altLang="ja-JP" dirty="0" smtClean="0">
                <a:latin typeface="Arial"/>
                <a:cs typeface="Arial"/>
              </a:rPr>
              <a:t>L</a:t>
            </a:r>
            <a:r>
              <a:rPr lang="en-US" altLang="ja-JP" baseline="-25000" dirty="0" smtClean="0">
                <a:latin typeface="Arial"/>
                <a:cs typeface="Arial"/>
              </a:rPr>
              <a:t>n</a:t>
            </a:r>
            <a:r>
              <a:rPr lang="en-US" altLang="ja-JP" dirty="0" smtClean="0">
                <a:latin typeface="Arial"/>
                <a:cs typeface="Arial"/>
              </a:rPr>
              <a:t>/L</a:t>
            </a:r>
            <a:r>
              <a:rPr lang="en-US" altLang="ja-JP" baseline="-25000" dirty="0" smtClean="0">
                <a:latin typeface="Arial"/>
                <a:cs typeface="Arial"/>
              </a:rPr>
              <a:t>Te</a:t>
            </a:r>
            <a:r>
              <a:rPr lang="en-US" altLang="ja-JP" dirty="0" smtClean="0">
                <a:latin typeface="Arial"/>
                <a:cs typeface="Arial"/>
              </a:rPr>
              <a:t>=2,</a:t>
            </a:r>
          </a:p>
          <a:p>
            <a:r>
              <a:rPr lang="en-US" altLang="ja-JP" dirty="0" smtClean="0">
                <a:latin typeface="Arial"/>
                <a:cs typeface="Arial"/>
              </a:rPr>
              <a:t> </a:t>
            </a:r>
            <a:r>
              <a:rPr lang="en-US" altLang="ja-JP" dirty="0">
                <a:latin typeface="Arial"/>
                <a:cs typeface="Arial"/>
              </a:rPr>
              <a:t>L</a:t>
            </a:r>
            <a:r>
              <a:rPr lang="en-US" altLang="ja-JP" baseline="-25000" dirty="0">
                <a:latin typeface="Arial"/>
                <a:cs typeface="Arial"/>
              </a:rPr>
              <a:t>n</a:t>
            </a:r>
            <a:r>
              <a:rPr lang="en-US" altLang="ja-JP" dirty="0">
                <a:latin typeface="Arial"/>
                <a:cs typeface="Arial"/>
              </a:rPr>
              <a:t>/</a:t>
            </a:r>
            <a:r>
              <a:rPr lang="en-US" altLang="ja-JP" dirty="0" smtClean="0">
                <a:latin typeface="Arial"/>
                <a:cs typeface="Arial"/>
              </a:rPr>
              <a:t>L</a:t>
            </a:r>
            <a:r>
              <a:rPr lang="en-US" altLang="ja-JP" baseline="-25000" dirty="0" smtClean="0">
                <a:latin typeface="Arial"/>
                <a:cs typeface="Arial"/>
              </a:rPr>
              <a:t>Ti</a:t>
            </a:r>
            <a:r>
              <a:rPr lang="en-US" altLang="ja-JP" dirty="0" smtClean="0">
                <a:latin typeface="Arial"/>
                <a:cs typeface="Arial"/>
              </a:rPr>
              <a:t>=0, T</a:t>
            </a:r>
            <a:r>
              <a:rPr lang="en-US" altLang="ja-JP" baseline="-25000" dirty="0" smtClean="0">
                <a:latin typeface="Arial"/>
                <a:cs typeface="Arial"/>
              </a:rPr>
              <a:t>e</a:t>
            </a:r>
            <a:r>
              <a:rPr lang="en-US" altLang="ja-JP" dirty="0" smtClean="0">
                <a:latin typeface="Arial"/>
                <a:cs typeface="Arial"/>
              </a:rPr>
              <a:t>=T</a:t>
            </a:r>
            <a:r>
              <a:rPr lang="en-US" altLang="ja-JP" baseline="-25000" dirty="0" smtClean="0">
                <a:latin typeface="Arial"/>
                <a:cs typeface="Arial"/>
              </a:rPr>
              <a:t>i</a:t>
            </a:r>
            <a:r>
              <a:rPr lang="en-US" altLang="ja-JP" dirty="0" smtClean="0">
                <a:latin typeface="Arial"/>
                <a:cs typeface="Arial"/>
              </a:rPr>
              <a:t>, </a:t>
            </a:r>
            <a:r>
              <a:rPr lang="el-GR" altLang="ja-JP" dirty="0"/>
              <a:t>ν</a:t>
            </a:r>
            <a:r>
              <a:rPr lang="el-GR" altLang="ja-JP" baseline="-25000" dirty="0"/>
              <a:t>e</a:t>
            </a:r>
            <a:r>
              <a:rPr lang="en-US" altLang="ja-JP" dirty="0" smtClean="0">
                <a:latin typeface="Arial"/>
                <a:cs typeface="Arial"/>
              </a:rPr>
              <a:t>L</a:t>
            </a:r>
            <a:r>
              <a:rPr lang="en-US" altLang="ja-JP" baseline="-25000" dirty="0" smtClean="0">
                <a:latin typeface="Arial"/>
                <a:cs typeface="Arial"/>
              </a:rPr>
              <a:t>n</a:t>
            </a:r>
            <a:r>
              <a:rPr lang="en-US" altLang="ja-JP" dirty="0" smtClean="0">
                <a:latin typeface="Arial"/>
                <a:cs typeface="Arial"/>
              </a:rPr>
              <a:t>/v</a:t>
            </a:r>
            <a:r>
              <a:rPr lang="en-US" altLang="ja-JP" baseline="-25000" dirty="0" smtClean="0">
                <a:latin typeface="Arial"/>
                <a:cs typeface="Arial"/>
              </a:rPr>
              <a:t>Te</a:t>
            </a:r>
            <a:r>
              <a:rPr lang="en-US" altLang="ja-JP" dirty="0">
                <a:latin typeface="Arial"/>
                <a:cs typeface="Arial"/>
              </a:rPr>
              <a:t>= </a:t>
            </a:r>
            <a:r>
              <a:rPr lang="el-GR" altLang="ja-JP" dirty="0" smtClean="0"/>
              <a:t>ν</a:t>
            </a:r>
            <a:r>
              <a:rPr lang="en-US" altLang="ja-JP" baseline="-25000" dirty="0" err="1" smtClean="0"/>
              <a:t>i</a:t>
            </a:r>
            <a:r>
              <a:rPr lang="en-US" altLang="ja-JP" dirty="0" err="1" smtClean="0">
                <a:latin typeface="Arial"/>
                <a:cs typeface="Arial"/>
              </a:rPr>
              <a:t>L</a:t>
            </a:r>
            <a:r>
              <a:rPr lang="en-US" altLang="ja-JP" baseline="-25000" dirty="0" err="1" smtClean="0">
                <a:latin typeface="Arial"/>
                <a:cs typeface="Arial"/>
              </a:rPr>
              <a:t>n</a:t>
            </a:r>
            <a:r>
              <a:rPr lang="en-US" altLang="ja-JP" dirty="0">
                <a:latin typeface="Arial"/>
                <a:cs typeface="Arial"/>
              </a:rPr>
              <a:t>/</a:t>
            </a:r>
            <a:r>
              <a:rPr lang="en-US" altLang="ja-JP" dirty="0" smtClean="0">
                <a:latin typeface="Arial"/>
                <a:cs typeface="Arial"/>
              </a:rPr>
              <a:t>v</a:t>
            </a:r>
            <a:r>
              <a:rPr lang="en-US" altLang="ja-JP" baseline="-25000" dirty="0" smtClean="0">
                <a:latin typeface="Arial"/>
                <a:cs typeface="Arial"/>
              </a:rPr>
              <a:t>Ti</a:t>
            </a:r>
            <a:r>
              <a:rPr lang="en-US" altLang="ja-JP" dirty="0">
                <a:latin typeface="Arial"/>
                <a:cs typeface="Arial"/>
              </a:rPr>
              <a:t>= </a:t>
            </a:r>
            <a:r>
              <a:rPr lang="en-US" altLang="ja-JP" dirty="0" smtClean="0">
                <a:latin typeface="Arial"/>
                <a:cs typeface="Arial"/>
              </a:rPr>
              <a:t>0.001, </a:t>
            </a:r>
            <a:r>
              <a:rPr lang="en-US" altLang="ja-JP" dirty="0" smtClean="0"/>
              <a:t>m</a:t>
            </a:r>
            <a:r>
              <a:rPr lang="en-US" altLang="ja-JP" baseline="-25000" dirty="0" smtClean="0"/>
              <a:t>i</a:t>
            </a:r>
            <a:r>
              <a:rPr lang="en-US" altLang="ja-JP" dirty="0" smtClean="0">
                <a:latin typeface="Arial"/>
                <a:cs typeface="Arial"/>
              </a:rPr>
              <a:t>/</a:t>
            </a:r>
            <a:r>
              <a:rPr lang="en-US" altLang="ja-JP" dirty="0" smtClean="0"/>
              <a:t>m</a:t>
            </a:r>
            <a:r>
              <a:rPr lang="en-US" altLang="ja-JP" baseline="-25000" dirty="0" smtClean="0"/>
              <a:t>e</a:t>
            </a:r>
            <a:r>
              <a:rPr lang="en-US" altLang="ja-JP" dirty="0" smtClean="0">
                <a:latin typeface="Arial"/>
                <a:cs typeface="Arial"/>
              </a:rPr>
              <a:t>=1836</a:t>
            </a:r>
            <a:endParaRPr lang="en-US" altLang="ja-JP" dirty="0">
              <a:latin typeface="Arial"/>
              <a:cs typeface="Arial"/>
            </a:endParaRPr>
          </a:p>
        </p:txBody>
      </p:sp>
      <p:pic>
        <p:nvPicPr>
          <p:cNvPr id="3" name="図 2"/>
          <p:cNvPicPr>
            <a:picLocks noChangeAspect="1"/>
          </p:cNvPicPr>
          <p:nvPr/>
        </p:nvPicPr>
        <p:blipFill>
          <a:blip r:embed="rId3"/>
          <a:stretch>
            <a:fillRect/>
          </a:stretch>
        </p:blipFill>
        <p:spPr>
          <a:xfrm>
            <a:off x="4488791" y="2008173"/>
            <a:ext cx="4169405" cy="2882298"/>
          </a:xfrm>
          <a:prstGeom prst="rect">
            <a:avLst/>
          </a:prstGeom>
        </p:spPr>
      </p:pic>
      <p:pic>
        <p:nvPicPr>
          <p:cNvPr id="4" name="図 3"/>
          <p:cNvPicPr>
            <a:picLocks noChangeAspect="1"/>
          </p:cNvPicPr>
          <p:nvPr/>
        </p:nvPicPr>
        <p:blipFill>
          <a:blip r:embed="rId4"/>
          <a:stretch>
            <a:fillRect/>
          </a:stretch>
        </p:blipFill>
        <p:spPr>
          <a:xfrm>
            <a:off x="127707" y="1996011"/>
            <a:ext cx="4174090" cy="2883600"/>
          </a:xfrm>
          <a:prstGeom prst="rect">
            <a:avLst/>
          </a:prstGeom>
        </p:spPr>
      </p:pic>
      <p:sp>
        <p:nvSpPr>
          <p:cNvPr id="13" name="タイトル 1"/>
          <p:cNvSpPr txBox="1">
            <a:spLocks/>
          </p:cNvSpPr>
          <p:nvPr/>
        </p:nvSpPr>
        <p:spPr>
          <a:xfrm>
            <a:off x="580996" y="366690"/>
            <a:ext cx="8229600" cy="785818"/>
          </a:xfrm>
          <a:prstGeom prst="rect">
            <a:avLst/>
          </a:prstGeom>
        </p:spPr>
        <p:txBody>
          <a:bodyPr vert="horz" rtlCol="0" anchor="ctr">
            <a:normAutofit fontScale="90000"/>
          </a:bodyPr>
          <a:lstStyle>
            <a:lvl1pPr algn="l" rtl="0" eaLnBrk="1" latinLnBrk="0" hangingPunct="1">
              <a:spcBef>
                <a:spcPct val="0"/>
              </a:spcBef>
              <a:buNone/>
              <a:defRPr kumimoji="1" sz="4400" baseline="0">
                <a:ln w="3175">
                  <a:noFill/>
                  <a:prstDash val="solid"/>
                </a:ln>
                <a:gradFill>
                  <a:gsLst>
                    <a:gs pos="0">
                      <a:schemeClr val="accent3">
                        <a:lumMod val="40000"/>
                        <a:lumOff val="60000"/>
                      </a:schemeClr>
                    </a:gs>
                    <a:gs pos="100000">
                      <a:schemeClr val="accent3">
                        <a:lumMod val="60000"/>
                        <a:lumOff val="40000"/>
                      </a:schemeClr>
                    </a:gs>
                  </a:gsLst>
                  <a:lin ang="5400000" scaled="1"/>
                </a:gradFill>
                <a:effectLst>
                  <a:outerShdw blurRad="127000" algn="tl" rotWithShape="0">
                    <a:schemeClr val="tx1">
                      <a:alpha val="70000"/>
                    </a:schemeClr>
                  </a:outerShdw>
                </a:effectLst>
                <a:latin typeface="+mj-lt"/>
                <a:ea typeface="+mj-ea"/>
                <a:cs typeface="+mj-cs"/>
              </a:defRPr>
            </a:lvl1pPr>
          </a:lstStyle>
          <a:p>
            <a:pPr algn="ctr"/>
            <a:r>
              <a:rPr lang="en-US" altLang="ja-JP" sz="4800" smtClean="0"/>
              <a:t>ETG-TEM</a:t>
            </a:r>
            <a:r>
              <a:rPr lang="ja-JP" altLang="en-US" sz="4800" smtClean="0"/>
              <a:t>領域における線形計算</a:t>
            </a:r>
            <a:endParaRPr lang="ja-JP" altLang="en-US" sz="4800" dirty="0"/>
          </a:p>
        </p:txBody>
      </p:sp>
    </p:spTree>
    <p:extLst>
      <p:ext uri="{BB962C8B-B14F-4D97-AF65-F5344CB8AC3E}">
        <p14:creationId xmlns:p14="http://schemas.microsoft.com/office/powerpoint/2010/main" val="24171200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639034" y="2377979"/>
            <a:ext cx="184666" cy="369332"/>
          </a:xfrm>
          <a:prstGeom prst="rect">
            <a:avLst/>
          </a:prstGeom>
          <a:noFill/>
          <a:effectLst>
            <a:outerShdw blurRad="50800" dist="38100" dir="2700000" algn="tl" rotWithShape="0">
              <a:srgbClr val="000000">
                <a:alpha val="43000"/>
              </a:srgbClr>
            </a:outerShdw>
          </a:effectLst>
        </p:spPr>
        <p:txBody>
          <a:bodyPr wrap="none" rtlCol="0">
            <a:spAutoFit/>
          </a:bodyPr>
          <a:lstStyle/>
          <a:p>
            <a:endParaRPr kumimoji="1" lang="ja-JP" altLang="en-US" dirty="0"/>
          </a:p>
        </p:txBody>
      </p:sp>
      <p:sp>
        <p:nvSpPr>
          <p:cNvPr id="24" name="テキスト プレースホルダー 23"/>
          <p:cNvSpPr>
            <a:spLocks noGrp="1"/>
          </p:cNvSpPr>
          <p:nvPr>
            <p:ph type="body" idx="1"/>
          </p:nvPr>
        </p:nvSpPr>
        <p:spPr>
          <a:xfrm>
            <a:off x="5737343" y="1345122"/>
            <a:ext cx="2172714" cy="639762"/>
          </a:xfrm>
        </p:spPr>
        <p:txBody>
          <a:bodyPr>
            <a:normAutofit fontScale="92500"/>
          </a:bodyPr>
          <a:lstStyle/>
          <a:p>
            <a:r>
              <a:rPr kumimoji="1" lang="ja-JP" altLang="en-US" sz="3200" dirty="0" smtClean="0"/>
              <a:t>線形成長率</a:t>
            </a:r>
            <a:endParaRPr kumimoji="1" lang="ja-JP" altLang="en-US" sz="3200" dirty="0"/>
          </a:p>
        </p:txBody>
      </p:sp>
      <p:sp>
        <p:nvSpPr>
          <p:cNvPr id="25" name="テキスト プレースホルダー 24"/>
          <p:cNvSpPr>
            <a:spLocks noGrp="1"/>
          </p:cNvSpPr>
          <p:nvPr>
            <p:ph type="body" sz="quarter" idx="3"/>
          </p:nvPr>
        </p:nvSpPr>
        <p:spPr>
          <a:xfrm>
            <a:off x="1341116" y="1368411"/>
            <a:ext cx="1994009" cy="639762"/>
          </a:xfrm>
        </p:spPr>
        <p:txBody>
          <a:bodyPr>
            <a:normAutofit/>
          </a:bodyPr>
          <a:lstStyle/>
          <a:p>
            <a:r>
              <a:rPr kumimoji="1" lang="ja-JP" altLang="en-US" sz="3200" dirty="0" smtClean="0"/>
              <a:t>実周波数</a:t>
            </a:r>
            <a:endParaRPr kumimoji="1" lang="ja-JP" altLang="en-US" sz="3200" dirty="0"/>
          </a:p>
        </p:txBody>
      </p:sp>
      <p:pic>
        <p:nvPicPr>
          <p:cNvPr id="3" name="図 2"/>
          <p:cNvPicPr>
            <a:picLocks noChangeAspect="1"/>
          </p:cNvPicPr>
          <p:nvPr/>
        </p:nvPicPr>
        <p:blipFill>
          <a:blip r:embed="rId2"/>
          <a:stretch>
            <a:fillRect/>
          </a:stretch>
        </p:blipFill>
        <p:spPr>
          <a:xfrm>
            <a:off x="4489200" y="2008800"/>
            <a:ext cx="4169405" cy="2882298"/>
          </a:xfrm>
          <a:prstGeom prst="rect">
            <a:avLst/>
          </a:prstGeom>
        </p:spPr>
      </p:pic>
      <p:pic>
        <p:nvPicPr>
          <p:cNvPr id="4" name="図 3"/>
          <p:cNvPicPr>
            <a:picLocks noChangeAspect="1"/>
          </p:cNvPicPr>
          <p:nvPr/>
        </p:nvPicPr>
        <p:blipFill>
          <a:blip r:embed="rId3"/>
          <a:stretch>
            <a:fillRect/>
          </a:stretch>
        </p:blipFill>
        <p:spPr>
          <a:xfrm>
            <a:off x="127707" y="1996011"/>
            <a:ext cx="4174090" cy="2883600"/>
          </a:xfrm>
          <a:prstGeom prst="rect">
            <a:avLst/>
          </a:prstGeom>
        </p:spPr>
      </p:pic>
      <p:pic>
        <p:nvPicPr>
          <p:cNvPr id="9" name="図 8"/>
          <p:cNvPicPr>
            <a:picLocks noChangeAspect="1"/>
          </p:cNvPicPr>
          <p:nvPr/>
        </p:nvPicPr>
        <p:blipFill>
          <a:blip r:embed="rId4"/>
          <a:stretch>
            <a:fillRect/>
          </a:stretch>
        </p:blipFill>
        <p:spPr>
          <a:xfrm>
            <a:off x="531181" y="3364746"/>
            <a:ext cx="3770616" cy="2613262"/>
          </a:xfrm>
          <a:prstGeom prst="rect">
            <a:avLst/>
          </a:prstGeom>
        </p:spPr>
      </p:pic>
      <p:sp>
        <p:nvSpPr>
          <p:cNvPr id="5" name="円/楕円 4"/>
          <p:cNvSpPr/>
          <p:nvPr/>
        </p:nvSpPr>
        <p:spPr>
          <a:xfrm>
            <a:off x="5261121" y="3569286"/>
            <a:ext cx="952443" cy="87589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flipH="1" flipV="1">
            <a:off x="2791643" y="2857619"/>
            <a:ext cx="3087232" cy="711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flipH="1">
            <a:off x="4301797" y="4445183"/>
            <a:ext cx="1522335" cy="1193409"/>
          </a:xfrm>
          <a:prstGeom prst="line">
            <a:avLst/>
          </a:prstGeom>
        </p:spPr>
        <p:style>
          <a:lnRef idx="2">
            <a:schemeClr val="accent1"/>
          </a:lnRef>
          <a:fillRef idx="0">
            <a:schemeClr val="accent1"/>
          </a:fillRef>
          <a:effectRef idx="1">
            <a:schemeClr val="accent1"/>
          </a:effectRef>
          <a:fontRef idx="minor">
            <a:schemeClr val="tx1"/>
          </a:fontRef>
        </p:style>
      </p:cxnSp>
      <p:sp>
        <p:nvSpPr>
          <p:cNvPr id="17" name="円/楕円 16"/>
          <p:cNvSpPr/>
          <p:nvPr/>
        </p:nvSpPr>
        <p:spPr>
          <a:xfrm>
            <a:off x="127708" y="2857619"/>
            <a:ext cx="4715910" cy="341511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タイトル 1"/>
          <p:cNvSpPr txBox="1">
            <a:spLocks/>
          </p:cNvSpPr>
          <p:nvPr/>
        </p:nvSpPr>
        <p:spPr>
          <a:xfrm>
            <a:off x="580996" y="366690"/>
            <a:ext cx="8229600" cy="785818"/>
          </a:xfrm>
          <a:prstGeom prst="rect">
            <a:avLst/>
          </a:prstGeom>
        </p:spPr>
        <p:txBody>
          <a:bodyPr vert="horz" rtlCol="0" anchor="ctr">
            <a:normAutofit fontScale="90000"/>
          </a:bodyPr>
          <a:lstStyle>
            <a:lvl1pPr algn="l" rtl="0" eaLnBrk="1" latinLnBrk="0" hangingPunct="1">
              <a:spcBef>
                <a:spcPct val="0"/>
              </a:spcBef>
              <a:buNone/>
              <a:defRPr kumimoji="1" sz="4400" baseline="0">
                <a:ln w="3175">
                  <a:noFill/>
                  <a:prstDash val="solid"/>
                </a:ln>
                <a:gradFill>
                  <a:gsLst>
                    <a:gs pos="0">
                      <a:schemeClr val="accent3">
                        <a:lumMod val="40000"/>
                        <a:lumOff val="60000"/>
                      </a:schemeClr>
                    </a:gs>
                    <a:gs pos="100000">
                      <a:schemeClr val="accent3">
                        <a:lumMod val="60000"/>
                        <a:lumOff val="40000"/>
                      </a:schemeClr>
                    </a:gs>
                  </a:gsLst>
                  <a:lin ang="5400000" scaled="1"/>
                </a:gradFill>
                <a:effectLst>
                  <a:outerShdw blurRad="127000" algn="tl" rotWithShape="0">
                    <a:schemeClr val="tx1">
                      <a:alpha val="70000"/>
                    </a:schemeClr>
                  </a:outerShdw>
                </a:effectLst>
                <a:latin typeface="+mj-lt"/>
                <a:ea typeface="+mj-ea"/>
                <a:cs typeface="+mj-cs"/>
              </a:defRPr>
            </a:lvl1pPr>
          </a:lstStyle>
          <a:p>
            <a:pPr algn="ctr"/>
            <a:r>
              <a:rPr lang="en-US" altLang="ja-JP" sz="4800" smtClean="0"/>
              <a:t>ETG-TEM</a:t>
            </a:r>
            <a:r>
              <a:rPr lang="ja-JP" altLang="en-US" sz="4800" smtClean="0"/>
              <a:t>領域における線形計算</a:t>
            </a:r>
            <a:endParaRPr lang="ja-JP" altLang="en-US" sz="4800" dirty="0"/>
          </a:p>
        </p:txBody>
      </p:sp>
      <p:sp>
        <p:nvSpPr>
          <p:cNvPr id="23" name="テキスト ボックス 22"/>
          <p:cNvSpPr txBox="1"/>
          <p:nvPr/>
        </p:nvSpPr>
        <p:spPr>
          <a:xfrm>
            <a:off x="5122092" y="5079508"/>
            <a:ext cx="3484287" cy="369332"/>
          </a:xfrm>
          <a:prstGeom prst="rect">
            <a:avLst/>
          </a:prstGeom>
          <a:noFill/>
        </p:spPr>
        <p:txBody>
          <a:bodyPr wrap="square" rtlCol="0">
            <a:spAutoFit/>
          </a:bodyPr>
          <a:lstStyle/>
          <a:p>
            <a:r>
              <a:rPr lang="ja-JP" altLang="en-US" dirty="0" smtClean="0">
                <a:latin typeface="Arial"/>
                <a:cs typeface="Arial"/>
              </a:rPr>
              <a:t>長波長側の線形成長率が異なる</a:t>
            </a:r>
            <a:endParaRPr lang="en-US" altLang="ja-JP" dirty="0">
              <a:latin typeface="Arial"/>
              <a:cs typeface="Arial"/>
            </a:endParaRPr>
          </a:p>
        </p:txBody>
      </p:sp>
    </p:spTree>
    <p:extLst>
      <p:ext uri="{BB962C8B-B14F-4D97-AF65-F5344CB8AC3E}">
        <p14:creationId xmlns:p14="http://schemas.microsoft.com/office/powerpoint/2010/main" val="9614204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639034" y="2377979"/>
            <a:ext cx="184666" cy="369332"/>
          </a:xfrm>
          <a:prstGeom prst="rect">
            <a:avLst/>
          </a:prstGeom>
          <a:noFill/>
          <a:effectLst>
            <a:outerShdw blurRad="50800" dist="38100" dir="2700000" algn="tl" rotWithShape="0">
              <a:srgbClr val="000000">
                <a:alpha val="43000"/>
              </a:srgbClr>
            </a:outerShdw>
          </a:effectLst>
        </p:spPr>
        <p:txBody>
          <a:bodyPr wrap="none" rtlCol="0">
            <a:spAutoFit/>
          </a:bodyPr>
          <a:lstStyle/>
          <a:p>
            <a:endParaRPr kumimoji="1" lang="ja-JP" altLang="en-US" dirty="0"/>
          </a:p>
        </p:txBody>
      </p:sp>
      <p:sp>
        <p:nvSpPr>
          <p:cNvPr id="24" name="テキスト プレースホルダー 23"/>
          <p:cNvSpPr>
            <a:spLocks noGrp="1"/>
          </p:cNvSpPr>
          <p:nvPr>
            <p:ph type="body" idx="1"/>
          </p:nvPr>
        </p:nvSpPr>
        <p:spPr>
          <a:xfrm>
            <a:off x="5737343" y="1345122"/>
            <a:ext cx="2172714" cy="639762"/>
          </a:xfrm>
        </p:spPr>
        <p:txBody>
          <a:bodyPr>
            <a:normAutofit fontScale="92500"/>
          </a:bodyPr>
          <a:lstStyle/>
          <a:p>
            <a:r>
              <a:rPr kumimoji="1" lang="ja-JP" altLang="en-US" sz="3200" dirty="0" smtClean="0"/>
              <a:t>線形成長率</a:t>
            </a:r>
            <a:endParaRPr kumimoji="1" lang="ja-JP" altLang="en-US" sz="3200" dirty="0"/>
          </a:p>
        </p:txBody>
      </p:sp>
      <p:sp>
        <p:nvSpPr>
          <p:cNvPr id="25" name="テキスト プレースホルダー 24"/>
          <p:cNvSpPr>
            <a:spLocks noGrp="1"/>
          </p:cNvSpPr>
          <p:nvPr>
            <p:ph type="body" sz="quarter" idx="3"/>
          </p:nvPr>
        </p:nvSpPr>
        <p:spPr>
          <a:xfrm>
            <a:off x="1341116" y="1368411"/>
            <a:ext cx="1994009" cy="639762"/>
          </a:xfrm>
        </p:spPr>
        <p:txBody>
          <a:bodyPr>
            <a:normAutofit/>
          </a:bodyPr>
          <a:lstStyle/>
          <a:p>
            <a:r>
              <a:rPr kumimoji="1" lang="ja-JP" altLang="en-US" sz="3200" dirty="0" smtClean="0"/>
              <a:t>実周波数</a:t>
            </a:r>
            <a:endParaRPr kumimoji="1" lang="ja-JP" altLang="en-US" sz="3200" dirty="0"/>
          </a:p>
        </p:txBody>
      </p:sp>
      <p:pic>
        <p:nvPicPr>
          <p:cNvPr id="3" name="図 2"/>
          <p:cNvPicPr>
            <a:picLocks noChangeAspect="1"/>
          </p:cNvPicPr>
          <p:nvPr/>
        </p:nvPicPr>
        <p:blipFill>
          <a:blip r:embed="rId2"/>
          <a:stretch>
            <a:fillRect/>
          </a:stretch>
        </p:blipFill>
        <p:spPr>
          <a:xfrm>
            <a:off x="4489200" y="2008800"/>
            <a:ext cx="4169405" cy="2882298"/>
          </a:xfrm>
          <a:prstGeom prst="rect">
            <a:avLst/>
          </a:prstGeom>
        </p:spPr>
      </p:pic>
      <p:pic>
        <p:nvPicPr>
          <p:cNvPr id="4" name="図 3"/>
          <p:cNvPicPr>
            <a:picLocks noChangeAspect="1"/>
          </p:cNvPicPr>
          <p:nvPr/>
        </p:nvPicPr>
        <p:blipFill>
          <a:blip r:embed="rId3"/>
          <a:stretch>
            <a:fillRect/>
          </a:stretch>
        </p:blipFill>
        <p:spPr>
          <a:xfrm>
            <a:off x="127707" y="1996011"/>
            <a:ext cx="4174090" cy="2883600"/>
          </a:xfrm>
          <a:prstGeom prst="rect">
            <a:avLst/>
          </a:prstGeom>
        </p:spPr>
      </p:pic>
      <p:pic>
        <p:nvPicPr>
          <p:cNvPr id="9" name="図 8"/>
          <p:cNvPicPr>
            <a:picLocks noChangeAspect="1"/>
          </p:cNvPicPr>
          <p:nvPr/>
        </p:nvPicPr>
        <p:blipFill>
          <a:blip r:embed="rId4"/>
          <a:stretch>
            <a:fillRect/>
          </a:stretch>
        </p:blipFill>
        <p:spPr>
          <a:xfrm>
            <a:off x="531181" y="3364746"/>
            <a:ext cx="3770616" cy="2613262"/>
          </a:xfrm>
          <a:prstGeom prst="rect">
            <a:avLst/>
          </a:prstGeom>
        </p:spPr>
      </p:pic>
      <p:sp>
        <p:nvSpPr>
          <p:cNvPr id="5" name="円/楕円 4"/>
          <p:cNvSpPr/>
          <p:nvPr/>
        </p:nvSpPr>
        <p:spPr>
          <a:xfrm>
            <a:off x="5261121" y="3569286"/>
            <a:ext cx="952443" cy="87589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flipH="1" flipV="1">
            <a:off x="2791643" y="2857619"/>
            <a:ext cx="3087232" cy="711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flipH="1">
            <a:off x="4301797" y="4445183"/>
            <a:ext cx="1522335" cy="1193409"/>
          </a:xfrm>
          <a:prstGeom prst="line">
            <a:avLst/>
          </a:prstGeom>
        </p:spPr>
        <p:style>
          <a:lnRef idx="2">
            <a:schemeClr val="accent1"/>
          </a:lnRef>
          <a:fillRef idx="0">
            <a:schemeClr val="accent1"/>
          </a:fillRef>
          <a:effectRef idx="1">
            <a:schemeClr val="accent1"/>
          </a:effectRef>
          <a:fontRef idx="minor">
            <a:schemeClr val="tx1"/>
          </a:fontRef>
        </p:style>
      </p:cxnSp>
      <p:sp>
        <p:nvSpPr>
          <p:cNvPr id="17" name="円/楕円 16"/>
          <p:cNvSpPr/>
          <p:nvPr/>
        </p:nvSpPr>
        <p:spPr>
          <a:xfrm>
            <a:off x="127708" y="2857619"/>
            <a:ext cx="4715910" cy="341511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タイトル 1"/>
          <p:cNvSpPr txBox="1">
            <a:spLocks/>
          </p:cNvSpPr>
          <p:nvPr/>
        </p:nvSpPr>
        <p:spPr>
          <a:xfrm>
            <a:off x="580996" y="366690"/>
            <a:ext cx="8229600" cy="785818"/>
          </a:xfrm>
          <a:prstGeom prst="rect">
            <a:avLst/>
          </a:prstGeom>
        </p:spPr>
        <p:txBody>
          <a:bodyPr vert="horz" rtlCol="0" anchor="ctr">
            <a:normAutofit fontScale="90000"/>
          </a:bodyPr>
          <a:lstStyle>
            <a:lvl1pPr algn="l" rtl="0" eaLnBrk="1" latinLnBrk="0" hangingPunct="1">
              <a:spcBef>
                <a:spcPct val="0"/>
              </a:spcBef>
              <a:buNone/>
              <a:defRPr kumimoji="1" sz="4400" baseline="0">
                <a:ln w="3175">
                  <a:noFill/>
                  <a:prstDash val="solid"/>
                </a:ln>
                <a:gradFill>
                  <a:gsLst>
                    <a:gs pos="0">
                      <a:schemeClr val="accent3">
                        <a:lumMod val="40000"/>
                        <a:lumOff val="60000"/>
                      </a:schemeClr>
                    </a:gs>
                    <a:gs pos="100000">
                      <a:schemeClr val="accent3">
                        <a:lumMod val="60000"/>
                        <a:lumOff val="40000"/>
                      </a:schemeClr>
                    </a:gs>
                  </a:gsLst>
                  <a:lin ang="5400000" scaled="1"/>
                </a:gradFill>
                <a:effectLst>
                  <a:outerShdw blurRad="127000" algn="tl" rotWithShape="0">
                    <a:schemeClr val="tx1">
                      <a:alpha val="70000"/>
                    </a:schemeClr>
                  </a:outerShdw>
                </a:effectLst>
                <a:latin typeface="+mj-lt"/>
                <a:ea typeface="+mj-ea"/>
                <a:cs typeface="+mj-cs"/>
              </a:defRPr>
            </a:lvl1pPr>
          </a:lstStyle>
          <a:p>
            <a:pPr algn="ctr"/>
            <a:r>
              <a:rPr lang="en-US" altLang="ja-JP" sz="4800" smtClean="0"/>
              <a:t>ETG-TEM</a:t>
            </a:r>
            <a:r>
              <a:rPr lang="ja-JP" altLang="en-US" sz="4800" smtClean="0"/>
              <a:t>領域における線形計算</a:t>
            </a:r>
            <a:endParaRPr lang="ja-JP" altLang="en-US" sz="4800" dirty="0"/>
          </a:p>
        </p:txBody>
      </p:sp>
      <p:sp>
        <p:nvSpPr>
          <p:cNvPr id="23" name="テキスト ボックス 22"/>
          <p:cNvSpPr txBox="1"/>
          <p:nvPr/>
        </p:nvSpPr>
        <p:spPr>
          <a:xfrm>
            <a:off x="5122092" y="5079508"/>
            <a:ext cx="3484287" cy="369332"/>
          </a:xfrm>
          <a:prstGeom prst="rect">
            <a:avLst/>
          </a:prstGeom>
          <a:noFill/>
        </p:spPr>
        <p:txBody>
          <a:bodyPr wrap="square" rtlCol="0">
            <a:spAutoFit/>
          </a:bodyPr>
          <a:lstStyle/>
          <a:p>
            <a:r>
              <a:rPr lang="ja-JP" altLang="en-US" dirty="0" smtClean="0">
                <a:latin typeface="Arial"/>
                <a:cs typeface="Arial"/>
              </a:rPr>
              <a:t>長波長側の線形成長率が異なる</a:t>
            </a:r>
            <a:endParaRPr lang="en-US" altLang="ja-JP" dirty="0">
              <a:latin typeface="Arial"/>
              <a:cs typeface="Arial"/>
            </a:endParaRPr>
          </a:p>
        </p:txBody>
      </p:sp>
      <p:sp>
        <p:nvSpPr>
          <p:cNvPr id="2" name="テキスト ボックス 1"/>
          <p:cNvSpPr txBox="1"/>
          <p:nvPr/>
        </p:nvSpPr>
        <p:spPr>
          <a:xfrm>
            <a:off x="5130127" y="5783845"/>
            <a:ext cx="3387146" cy="646331"/>
          </a:xfrm>
          <a:prstGeom prst="rect">
            <a:avLst/>
          </a:prstGeom>
          <a:noFill/>
        </p:spPr>
        <p:txBody>
          <a:bodyPr wrap="square" rtlCol="0">
            <a:spAutoFit/>
          </a:bodyPr>
          <a:lstStyle/>
          <a:p>
            <a:r>
              <a:rPr kumimoji="1" lang="ja-JP" altLang="en-US" dirty="0" smtClean="0"/>
              <a:t>イオンは長波長モードに対して</a:t>
            </a:r>
            <a:endParaRPr kumimoji="1" lang="en-US" altLang="ja-JP" dirty="0" smtClean="0"/>
          </a:p>
          <a:p>
            <a:r>
              <a:rPr kumimoji="1" lang="ja-JP" altLang="en-US" dirty="0" smtClean="0"/>
              <a:t>非断熱的に応答？？？</a:t>
            </a:r>
            <a:endParaRPr kumimoji="1" lang="ja-JP" altLang="en-US" dirty="0"/>
          </a:p>
        </p:txBody>
      </p:sp>
    </p:spTree>
    <p:extLst>
      <p:ext uri="{BB962C8B-B14F-4D97-AF65-F5344CB8AC3E}">
        <p14:creationId xmlns:p14="http://schemas.microsoft.com/office/powerpoint/2010/main" val="27348566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smtClean="0">
                <a:latin typeface="Arial"/>
                <a:cs typeface="Arial"/>
              </a:rPr>
              <a:t>Outline</a:t>
            </a:r>
            <a:endParaRPr kumimoji="1" lang="ja-JP" altLang="en-US" dirty="0">
              <a:latin typeface="Arial"/>
              <a:cs typeface="Arial"/>
            </a:endParaRPr>
          </a:p>
        </p:txBody>
      </p:sp>
      <p:sp>
        <p:nvSpPr>
          <p:cNvPr id="3" name="コンテンツ プレースホルダー 2"/>
          <p:cNvSpPr>
            <a:spLocks noGrp="1"/>
          </p:cNvSpPr>
          <p:nvPr>
            <p:ph idx="1"/>
          </p:nvPr>
        </p:nvSpPr>
        <p:spPr>
          <a:xfrm>
            <a:off x="323528" y="1500175"/>
            <a:ext cx="8363272" cy="4625991"/>
          </a:xfrm>
        </p:spPr>
        <p:txBody>
          <a:bodyPr>
            <a:normAutofit fontScale="92500" lnSpcReduction="20000"/>
          </a:bodyPr>
          <a:lstStyle/>
          <a:p>
            <a:r>
              <a:rPr lang="ja-JP" altLang="en-US" sz="2800" dirty="0" smtClean="0"/>
              <a:t>背景と</a:t>
            </a:r>
            <a:r>
              <a:rPr kumimoji="1" lang="ja-JP" altLang="en-US" sz="2800" dirty="0" smtClean="0"/>
              <a:t>目的</a:t>
            </a:r>
            <a:endParaRPr kumimoji="1" lang="en-US" altLang="ja-JP" sz="2800" dirty="0" smtClean="0"/>
          </a:p>
          <a:p>
            <a:pPr lvl="1"/>
            <a:r>
              <a:rPr lang="ja-JP" altLang="en-US" sz="2400" dirty="0" smtClean="0"/>
              <a:t>電子</a:t>
            </a:r>
            <a:r>
              <a:rPr lang="ja-JP" altLang="en-US" sz="2400" dirty="0"/>
              <a:t>温度</a:t>
            </a:r>
            <a:r>
              <a:rPr lang="ja-JP" altLang="en-US" sz="2400" dirty="0" smtClean="0"/>
              <a:t>勾配</a:t>
            </a:r>
            <a:r>
              <a:rPr lang="en-US" altLang="ja-JP" sz="2400" dirty="0" smtClean="0"/>
              <a:t> </a:t>
            </a:r>
            <a:r>
              <a:rPr lang="en-US" altLang="ja-JP" sz="2400" dirty="0" smtClean="0">
                <a:latin typeface="Arial"/>
                <a:cs typeface="Arial"/>
              </a:rPr>
              <a:t>(ETG)</a:t>
            </a:r>
            <a:r>
              <a:rPr lang="ja-JP" altLang="en-US" sz="2400" dirty="0" smtClean="0"/>
              <a:t>乱流</a:t>
            </a:r>
            <a:endParaRPr lang="en-US" altLang="ja-JP" sz="2400" dirty="0" smtClean="0"/>
          </a:p>
          <a:p>
            <a:pPr lvl="1"/>
            <a:r>
              <a:rPr lang="ja-JP" altLang="en-US" sz="2400" dirty="0" smtClean="0">
                <a:latin typeface="+mn-ea"/>
              </a:rPr>
              <a:t>研究目的</a:t>
            </a:r>
            <a:endParaRPr lang="en-US" altLang="ja-JP" sz="2400" dirty="0" smtClean="0">
              <a:latin typeface="+mn-ea"/>
            </a:endParaRPr>
          </a:p>
          <a:p>
            <a:pPr lvl="1"/>
            <a:endParaRPr lang="en-US" altLang="ja-JP" dirty="0"/>
          </a:p>
          <a:p>
            <a:r>
              <a:rPr lang="ja-JP" altLang="en-US" sz="2800" dirty="0" smtClean="0"/>
              <a:t>ジャイロ運動論的シミュレーションによる解析</a:t>
            </a:r>
            <a:endParaRPr kumimoji="1" lang="en-US" altLang="ja-JP" sz="2800" dirty="0" smtClean="0"/>
          </a:p>
          <a:p>
            <a:pPr lvl="1"/>
            <a:r>
              <a:rPr lang="ja-JP" altLang="en-US" sz="2400" dirty="0" smtClean="0"/>
              <a:t>理論モデル</a:t>
            </a:r>
            <a:endParaRPr lang="en-US" altLang="ja-JP" sz="2400" dirty="0" smtClean="0"/>
          </a:p>
          <a:p>
            <a:pPr lvl="1"/>
            <a:r>
              <a:rPr lang="ja-JP" altLang="en-US" sz="2400" dirty="0" smtClean="0"/>
              <a:t>運動論的イオンを導入した場合の線形解析</a:t>
            </a:r>
            <a:endParaRPr lang="en-US" altLang="ja-JP" sz="2400" dirty="0" smtClean="0"/>
          </a:p>
          <a:p>
            <a:pPr lvl="1"/>
            <a:r>
              <a:rPr lang="en-US" altLang="ja-JP" sz="2400" dirty="0" smtClean="0">
                <a:latin typeface="Arial"/>
                <a:cs typeface="Arial"/>
              </a:rPr>
              <a:t>ETG-TEM</a:t>
            </a:r>
            <a:r>
              <a:rPr lang="ja-JP" altLang="en-US" sz="2400" dirty="0" smtClean="0">
                <a:latin typeface="Arial"/>
                <a:cs typeface="Arial"/>
              </a:rPr>
              <a:t>領域での非線形計算</a:t>
            </a:r>
            <a:endParaRPr lang="en-US" altLang="ja-JP" sz="2400" dirty="0" smtClean="0">
              <a:latin typeface="Arial"/>
              <a:cs typeface="Arial"/>
            </a:endParaRPr>
          </a:p>
          <a:p>
            <a:pPr lvl="1"/>
            <a:endParaRPr lang="en-US" altLang="ja-JP" dirty="0">
              <a:latin typeface="Arial" pitchFamily="34" charset="0"/>
              <a:cs typeface="Arial" pitchFamily="34" charset="0"/>
            </a:endParaRPr>
          </a:p>
          <a:p>
            <a:r>
              <a:rPr lang="ja-JP" altLang="en-US" sz="2800" dirty="0" smtClean="0"/>
              <a:t>結論</a:t>
            </a:r>
            <a:endParaRPr lang="en-US" altLang="ja-JP" sz="2800" dirty="0" smtClean="0"/>
          </a:p>
          <a:p>
            <a:pPr lvl="1"/>
            <a:r>
              <a:rPr lang="ja-JP" altLang="en-US" sz="2400" dirty="0" smtClean="0">
                <a:latin typeface="Arial" pitchFamily="34" charset="0"/>
                <a:cs typeface="Arial" pitchFamily="34" charset="0"/>
              </a:rPr>
              <a:t>まとめ</a:t>
            </a:r>
            <a:endParaRPr lang="en-US" altLang="ja-JP" sz="2400" dirty="0" smtClean="0">
              <a:latin typeface="Arial" pitchFamily="34" charset="0"/>
              <a:cs typeface="Arial" pitchFamily="34" charset="0"/>
            </a:endParaRPr>
          </a:p>
          <a:p>
            <a:pPr lvl="1"/>
            <a:r>
              <a:rPr lang="ja-JP" altLang="en-US" sz="2400" dirty="0" smtClean="0">
                <a:latin typeface="Arial" pitchFamily="34" charset="0"/>
                <a:cs typeface="Arial" pitchFamily="34" charset="0"/>
              </a:rPr>
              <a:t>今後の課題</a:t>
            </a:r>
            <a:endParaRPr lang="en-US" altLang="ja-JP" sz="2400" dirty="0" smtClean="0">
              <a:latin typeface="Arial" pitchFamily="34" charset="0"/>
              <a:cs typeface="Arial" pitchFamily="34" charset="0"/>
            </a:endParaRPr>
          </a:p>
          <a:p>
            <a:pPr lvl="1"/>
            <a:endParaRPr lang="en-US" altLang="ja-JP" dirty="0">
              <a:latin typeface="Arial" pitchFamily="34" charset="0"/>
              <a:cs typeface="Arial" pitchFamily="34" charset="0"/>
            </a:endParaRPr>
          </a:p>
          <a:p>
            <a:pPr marL="457200" lvl="1" indent="0">
              <a:buNone/>
            </a:pPr>
            <a:endParaRPr lang="en-US" altLang="ja-JP" dirty="0" smtClean="0">
              <a:latin typeface="Arial" pitchFamily="34" charset="0"/>
              <a:cs typeface="Arial" pitchFamily="34" charset="0"/>
            </a:endParaRPr>
          </a:p>
        </p:txBody>
      </p:sp>
    </p:spTree>
    <p:extLst>
      <p:ext uri="{BB962C8B-B14F-4D97-AF65-F5344CB8AC3E}">
        <p14:creationId xmlns:p14="http://schemas.microsoft.com/office/powerpoint/2010/main" val="11360892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639034" y="2377979"/>
            <a:ext cx="184666" cy="369332"/>
          </a:xfrm>
          <a:prstGeom prst="rect">
            <a:avLst/>
          </a:prstGeom>
          <a:noFill/>
          <a:effectLst>
            <a:outerShdw blurRad="50800" dist="38100" dir="2700000" algn="tl" rotWithShape="0">
              <a:srgbClr val="000000">
                <a:alpha val="43000"/>
              </a:srgbClr>
            </a:outerShdw>
          </a:effectLst>
        </p:spPr>
        <p:txBody>
          <a:bodyPr wrap="none" rtlCol="0">
            <a:spAutoFit/>
          </a:bodyPr>
          <a:lstStyle/>
          <a:p>
            <a:endParaRPr kumimoji="1" lang="ja-JP" altLang="en-US" dirty="0"/>
          </a:p>
        </p:txBody>
      </p:sp>
      <p:sp>
        <p:nvSpPr>
          <p:cNvPr id="24" name="テキスト プレースホルダー 23"/>
          <p:cNvSpPr>
            <a:spLocks noGrp="1"/>
          </p:cNvSpPr>
          <p:nvPr>
            <p:ph type="body" idx="1"/>
          </p:nvPr>
        </p:nvSpPr>
        <p:spPr>
          <a:xfrm>
            <a:off x="5737343" y="1345122"/>
            <a:ext cx="2172714" cy="639762"/>
          </a:xfrm>
        </p:spPr>
        <p:txBody>
          <a:bodyPr>
            <a:normAutofit fontScale="92500"/>
          </a:bodyPr>
          <a:lstStyle/>
          <a:p>
            <a:r>
              <a:rPr kumimoji="1" lang="ja-JP" altLang="en-US" sz="3200" dirty="0" smtClean="0"/>
              <a:t>線形成長率</a:t>
            </a:r>
            <a:endParaRPr kumimoji="1" lang="ja-JP" altLang="en-US" sz="3200" dirty="0"/>
          </a:p>
        </p:txBody>
      </p:sp>
      <p:sp>
        <p:nvSpPr>
          <p:cNvPr id="25" name="テキスト プレースホルダー 24"/>
          <p:cNvSpPr>
            <a:spLocks noGrp="1"/>
          </p:cNvSpPr>
          <p:nvPr>
            <p:ph type="body" sz="quarter" idx="3"/>
          </p:nvPr>
        </p:nvSpPr>
        <p:spPr>
          <a:xfrm>
            <a:off x="1341116" y="1368411"/>
            <a:ext cx="1994009" cy="639762"/>
          </a:xfrm>
        </p:spPr>
        <p:txBody>
          <a:bodyPr>
            <a:normAutofit/>
          </a:bodyPr>
          <a:lstStyle/>
          <a:p>
            <a:r>
              <a:rPr kumimoji="1" lang="ja-JP" altLang="en-US" sz="3200" dirty="0" smtClean="0"/>
              <a:t>実周波数</a:t>
            </a:r>
            <a:endParaRPr kumimoji="1" lang="ja-JP" altLang="en-US" sz="3200" dirty="0"/>
          </a:p>
        </p:txBody>
      </p:sp>
      <p:pic>
        <p:nvPicPr>
          <p:cNvPr id="3" name="図 2"/>
          <p:cNvPicPr>
            <a:picLocks noChangeAspect="1"/>
          </p:cNvPicPr>
          <p:nvPr/>
        </p:nvPicPr>
        <p:blipFill>
          <a:blip r:embed="rId2"/>
          <a:stretch>
            <a:fillRect/>
          </a:stretch>
        </p:blipFill>
        <p:spPr>
          <a:xfrm>
            <a:off x="4489200" y="2008800"/>
            <a:ext cx="4169405" cy="2882298"/>
          </a:xfrm>
          <a:prstGeom prst="rect">
            <a:avLst/>
          </a:prstGeom>
        </p:spPr>
      </p:pic>
      <p:pic>
        <p:nvPicPr>
          <p:cNvPr id="4" name="図 3"/>
          <p:cNvPicPr>
            <a:picLocks noChangeAspect="1"/>
          </p:cNvPicPr>
          <p:nvPr/>
        </p:nvPicPr>
        <p:blipFill>
          <a:blip r:embed="rId3"/>
          <a:stretch>
            <a:fillRect/>
          </a:stretch>
        </p:blipFill>
        <p:spPr>
          <a:xfrm>
            <a:off x="127707" y="1996011"/>
            <a:ext cx="4174090" cy="2883600"/>
          </a:xfrm>
          <a:prstGeom prst="rect">
            <a:avLst/>
          </a:prstGeom>
        </p:spPr>
      </p:pic>
      <p:pic>
        <p:nvPicPr>
          <p:cNvPr id="9" name="図 8"/>
          <p:cNvPicPr>
            <a:picLocks noChangeAspect="1"/>
          </p:cNvPicPr>
          <p:nvPr/>
        </p:nvPicPr>
        <p:blipFill>
          <a:blip r:embed="rId4"/>
          <a:stretch>
            <a:fillRect/>
          </a:stretch>
        </p:blipFill>
        <p:spPr>
          <a:xfrm>
            <a:off x="531181" y="3364746"/>
            <a:ext cx="3770616" cy="2613262"/>
          </a:xfrm>
          <a:prstGeom prst="rect">
            <a:avLst/>
          </a:prstGeom>
        </p:spPr>
      </p:pic>
      <p:sp>
        <p:nvSpPr>
          <p:cNvPr id="5" name="円/楕円 4"/>
          <p:cNvSpPr/>
          <p:nvPr/>
        </p:nvSpPr>
        <p:spPr>
          <a:xfrm>
            <a:off x="5261121" y="3569286"/>
            <a:ext cx="952443" cy="87589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flipH="1" flipV="1">
            <a:off x="2791643" y="2857619"/>
            <a:ext cx="3087232" cy="711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flipH="1">
            <a:off x="4301797" y="4445183"/>
            <a:ext cx="1522335" cy="1193409"/>
          </a:xfrm>
          <a:prstGeom prst="line">
            <a:avLst/>
          </a:prstGeom>
        </p:spPr>
        <p:style>
          <a:lnRef idx="2">
            <a:schemeClr val="accent1"/>
          </a:lnRef>
          <a:fillRef idx="0">
            <a:schemeClr val="accent1"/>
          </a:fillRef>
          <a:effectRef idx="1">
            <a:schemeClr val="accent1"/>
          </a:effectRef>
          <a:fontRef idx="minor">
            <a:schemeClr val="tx1"/>
          </a:fontRef>
        </p:style>
      </p:cxnSp>
      <p:sp>
        <p:nvSpPr>
          <p:cNvPr id="17" name="円/楕円 16"/>
          <p:cNvSpPr/>
          <p:nvPr/>
        </p:nvSpPr>
        <p:spPr>
          <a:xfrm>
            <a:off x="127708" y="2857619"/>
            <a:ext cx="4715910" cy="341511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タイトル 1"/>
          <p:cNvSpPr txBox="1">
            <a:spLocks/>
          </p:cNvSpPr>
          <p:nvPr/>
        </p:nvSpPr>
        <p:spPr>
          <a:xfrm>
            <a:off x="580996" y="366690"/>
            <a:ext cx="8229600" cy="785818"/>
          </a:xfrm>
          <a:prstGeom prst="rect">
            <a:avLst/>
          </a:prstGeom>
        </p:spPr>
        <p:txBody>
          <a:bodyPr vert="horz" rtlCol="0" anchor="ctr">
            <a:normAutofit fontScale="90000"/>
          </a:bodyPr>
          <a:lstStyle>
            <a:lvl1pPr algn="l" rtl="0" eaLnBrk="1" latinLnBrk="0" hangingPunct="1">
              <a:spcBef>
                <a:spcPct val="0"/>
              </a:spcBef>
              <a:buNone/>
              <a:defRPr kumimoji="1" sz="4400" baseline="0">
                <a:ln w="3175">
                  <a:noFill/>
                  <a:prstDash val="solid"/>
                </a:ln>
                <a:gradFill>
                  <a:gsLst>
                    <a:gs pos="0">
                      <a:schemeClr val="accent3">
                        <a:lumMod val="40000"/>
                        <a:lumOff val="60000"/>
                      </a:schemeClr>
                    </a:gs>
                    <a:gs pos="100000">
                      <a:schemeClr val="accent3">
                        <a:lumMod val="60000"/>
                        <a:lumOff val="40000"/>
                      </a:schemeClr>
                    </a:gs>
                  </a:gsLst>
                  <a:lin ang="5400000" scaled="1"/>
                </a:gradFill>
                <a:effectLst>
                  <a:outerShdw blurRad="127000" algn="tl" rotWithShape="0">
                    <a:schemeClr val="tx1">
                      <a:alpha val="70000"/>
                    </a:schemeClr>
                  </a:outerShdw>
                </a:effectLst>
                <a:latin typeface="+mj-lt"/>
                <a:ea typeface="+mj-ea"/>
                <a:cs typeface="+mj-cs"/>
              </a:defRPr>
            </a:lvl1pPr>
          </a:lstStyle>
          <a:p>
            <a:pPr algn="ctr"/>
            <a:r>
              <a:rPr lang="en-US" altLang="ja-JP" sz="4800" smtClean="0"/>
              <a:t>ETG-TEM</a:t>
            </a:r>
            <a:r>
              <a:rPr lang="ja-JP" altLang="en-US" sz="4800" smtClean="0"/>
              <a:t>領域における線形計算</a:t>
            </a:r>
            <a:endParaRPr lang="ja-JP" altLang="en-US" sz="4800" dirty="0"/>
          </a:p>
        </p:txBody>
      </p:sp>
      <p:sp>
        <p:nvSpPr>
          <p:cNvPr id="23" name="テキスト ボックス 22"/>
          <p:cNvSpPr txBox="1"/>
          <p:nvPr/>
        </p:nvSpPr>
        <p:spPr>
          <a:xfrm>
            <a:off x="4979768" y="5079508"/>
            <a:ext cx="3484287" cy="369332"/>
          </a:xfrm>
          <a:prstGeom prst="rect">
            <a:avLst/>
          </a:prstGeom>
          <a:noFill/>
        </p:spPr>
        <p:txBody>
          <a:bodyPr wrap="square" rtlCol="0">
            <a:spAutoFit/>
          </a:bodyPr>
          <a:lstStyle/>
          <a:p>
            <a:r>
              <a:rPr lang="ja-JP" altLang="en-US" dirty="0" smtClean="0">
                <a:latin typeface="Arial"/>
                <a:cs typeface="Arial"/>
              </a:rPr>
              <a:t>長波長側の線形成長率が異なる</a:t>
            </a:r>
            <a:endParaRPr lang="en-US" altLang="ja-JP" dirty="0">
              <a:latin typeface="Arial"/>
              <a:cs typeface="Arial"/>
            </a:endParaRPr>
          </a:p>
        </p:txBody>
      </p:sp>
      <p:sp>
        <p:nvSpPr>
          <p:cNvPr id="14" name="テキスト ボックス 13"/>
          <p:cNvSpPr txBox="1"/>
          <p:nvPr/>
        </p:nvSpPr>
        <p:spPr>
          <a:xfrm>
            <a:off x="4433063" y="6107311"/>
            <a:ext cx="4587671" cy="646331"/>
          </a:xfrm>
          <a:prstGeom prst="rect">
            <a:avLst/>
          </a:prstGeom>
          <a:noFill/>
          <a:ln w="38100" cmpd="sng">
            <a:solidFill>
              <a:srgbClr val="FF0000"/>
            </a:solidFill>
          </a:ln>
        </p:spPr>
        <p:txBody>
          <a:bodyPr wrap="square" rtlCol="0">
            <a:spAutoFit/>
          </a:bodyPr>
          <a:lstStyle/>
          <a:p>
            <a:r>
              <a:rPr kumimoji="1" lang="ja-JP" altLang="en-US" dirty="0" smtClean="0"/>
              <a:t>長波長のモードに対するイオン密度、静電</a:t>
            </a:r>
            <a:endParaRPr kumimoji="1" lang="en-US" altLang="ja-JP" dirty="0" smtClean="0"/>
          </a:p>
          <a:p>
            <a:r>
              <a:rPr kumimoji="1" lang="ja-JP" altLang="en-US" dirty="0" smtClean="0"/>
              <a:t>ポテンシャルの固有関数の相関性チェック</a:t>
            </a:r>
            <a:endParaRPr kumimoji="1" lang="ja-JP" altLang="en-US" dirty="0"/>
          </a:p>
        </p:txBody>
      </p:sp>
      <p:sp>
        <p:nvSpPr>
          <p:cNvPr id="15" name="下矢印 14"/>
          <p:cNvSpPr/>
          <p:nvPr/>
        </p:nvSpPr>
        <p:spPr>
          <a:xfrm>
            <a:off x="6382532" y="5448840"/>
            <a:ext cx="666271" cy="53427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876052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596" y="22920"/>
            <a:ext cx="8229600" cy="785818"/>
          </a:xfrm>
        </p:spPr>
        <p:txBody>
          <a:bodyPr>
            <a:normAutofit/>
          </a:bodyPr>
          <a:lstStyle/>
          <a:p>
            <a:pPr algn="ctr"/>
            <a:r>
              <a:rPr kumimoji="1" lang="en-US" altLang="ja-JP" sz="3600" dirty="0" smtClean="0"/>
              <a:t>ETG</a:t>
            </a:r>
            <a:r>
              <a:rPr kumimoji="1" lang="ja-JP" altLang="en-US" sz="3600" dirty="0" smtClean="0"/>
              <a:t>に対する電子、イオン密度の応答</a:t>
            </a:r>
            <a:endParaRPr kumimoji="1" lang="ja-JP" altLang="en-US" sz="3600" dirty="0"/>
          </a:p>
        </p:txBody>
      </p:sp>
      <p:pic>
        <p:nvPicPr>
          <p:cNvPr id="8" name="図 7"/>
          <p:cNvPicPr>
            <a:picLocks noChangeAspect="1"/>
          </p:cNvPicPr>
          <p:nvPr/>
        </p:nvPicPr>
        <p:blipFill>
          <a:blip r:embed="rId2"/>
          <a:stretch>
            <a:fillRect/>
          </a:stretch>
        </p:blipFill>
        <p:spPr>
          <a:xfrm>
            <a:off x="-3" y="808738"/>
            <a:ext cx="9144000" cy="6049262"/>
          </a:xfrm>
          <a:prstGeom prst="rect">
            <a:avLst/>
          </a:prstGeom>
        </p:spPr>
      </p:pic>
      <p:sp>
        <p:nvSpPr>
          <p:cNvPr id="3" name="テキスト ボックス 2"/>
          <p:cNvSpPr txBox="1"/>
          <p:nvPr/>
        </p:nvSpPr>
        <p:spPr>
          <a:xfrm>
            <a:off x="2290790" y="3111253"/>
            <a:ext cx="3040702" cy="830997"/>
          </a:xfrm>
          <a:prstGeom prst="rect">
            <a:avLst/>
          </a:prstGeom>
          <a:noFill/>
        </p:spPr>
        <p:txBody>
          <a:bodyPr wrap="square" rtlCol="0">
            <a:spAutoFit/>
          </a:bodyPr>
          <a:lstStyle/>
          <a:p>
            <a:pPr algn="ctr"/>
            <a:r>
              <a:rPr lang="ja-JP" altLang="en-US" sz="2400" dirty="0" smtClean="0"/>
              <a:t>密度</a:t>
            </a:r>
            <a:r>
              <a:rPr lang="en-US" altLang="ja-JP" sz="2400" dirty="0" smtClean="0"/>
              <a:t> (</a:t>
            </a:r>
            <a:r>
              <a:rPr lang="ja-JP" altLang="en-US" sz="2400" dirty="0" smtClean="0"/>
              <a:t>粒子位置</a:t>
            </a:r>
            <a:r>
              <a:rPr lang="en-US" altLang="ja-JP" sz="2400" dirty="0" smtClean="0"/>
              <a:t>)</a:t>
            </a:r>
          </a:p>
          <a:p>
            <a:r>
              <a:rPr lang="ja-JP" altLang="en-US" sz="2400" dirty="0" smtClean="0"/>
              <a:t>密度の断熱応答部分</a:t>
            </a:r>
            <a:endParaRPr kumimoji="1" lang="ja-JP" altLang="en-US" sz="2400" dirty="0"/>
          </a:p>
        </p:txBody>
      </p:sp>
      <p:sp>
        <p:nvSpPr>
          <p:cNvPr id="4" name="正方形/長方形 3"/>
          <p:cNvSpPr/>
          <p:nvPr/>
        </p:nvSpPr>
        <p:spPr>
          <a:xfrm>
            <a:off x="5249144" y="3287723"/>
            <a:ext cx="1723549" cy="461665"/>
          </a:xfrm>
          <a:prstGeom prst="rect">
            <a:avLst/>
          </a:prstGeom>
        </p:spPr>
        <p:txBody>
          <a:bodyPr wrap="none">
            <a:spAutoFit/>
          </a:bodyPr>
          <a:lstStyle/>
          <a:p>
            <a:r>
              <a:rPr lang="ja-JP" altLang="en-US" sz="2400" dirty="0"/>
              <a:t>をプロット</a:t>
            </a:r>
            <a:endParaRPr lang="ja-JP" altLang="en-US" sz="2400" dirty="0"/>
          </a:p>
        </p:txBody>
      </p:sp>
      <p:cxnSp>
        <p:nvCxnSpPr>
          <p:cNvPr id="6" name="直線コネクタ 5"/>
          <p:cNvCxnSpPr/>
          <p:nvPr/>
        </p:nvCxnSpPr>
        <p:spPr>
          <a:xfrm flipH="1">
            <a:off x="2386581" y="3539543"/>
            <a:ext cx="2682167"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7" name="テキスト ボックス 6"/>
          <p:cNvSpPr txBox="1"/>
          <p:nvPr/>
        </p:nvSpPr>
        <p:spPr>
          <a:xfrm>
            <a:off x="4028725" y="4030588"/>
            <a:ext cx="3798824" cy="461665"/>
          </a:xfrm>
          <a:prstGeom prst="rect">
            <a:avLst/>
          </a:prstGeom>
          <a:noFill/>
        </p:spPr>
        <p:txBody>
          <a:bodyPr wrap="square" rtlCol="0">
            <a:spAutoFit/>
          </a:bodyPr>
          <a:lstStyle/>
          <a:p>
            <a:r>
              <a:rPr kumimoji="1" lang="en-US" altLang="ja-JP" sz="2400" dirty="0" smtClean="0"/>
              <a:t>➡</a:t>
            </a:r>
            <a:r>
              <a:rPr kumimoji="1" lang="ja-JP" altLang="en-US" sz="2400" dirty="0" smtClean="0"/>
              <a:t>断熱応答ではこの値が</a:t>
            </a:r>
            <a:r>
              <a:rPr kumimoji="1" lang="en-US" altLang="ja-JP" sz="2400" dirty="0" smtClean="0"/>
              <a:t>1</a:t>
            </a:r>
            <a:endParaRPr kumimoji="1" lang="ja-JP" altLang="en-US" sz="2400" dirty="0"/>
          </a:p>
        </p:txBody>
      </p:sp>
    </p:spTree>
    <p:extLst>
      <p:ext uri="{BB962C8B-B14F-4D97-AF65-F5344CB8AC3E}">
        <p14:creationId xmlns:p14="http://schemas.microsoft.com/office/powerpoint/2010/main" val="41327746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596" y="22920"/>
            <a:ext cx="8229600" cy="785818"/>
          </a:xfrm>
        </p:spPr>
        <p:txBody>
          <a:bodyPr>
            <a:normAutofit/>
          </a:bodyPr>
          <a:lstStyle/>
          <a:p>
            <a:pPr algn="ctr"/>
            <a:r>
              <a:rPr kumimoji="1" lang="en-US" altLang="ja-JP" sz="3600" dirty="0" smtClean="0"/>
              <a:t>ETG</a:t>
            </a:r>
            <a:r>
              <a:rPr kumimoji="1" lang="ja-JP" altLang="en-US" sz="3600" dirty="0" smtClean="0"/>
              <a:t>に対する電子、イオン密度の応答</a:t>
            </a:r>
            <a:endParaRPr kumimoji="1" lang="ja-JP" altLang="en-US" sz="3600" dirty="0"/>
          </a:p>
        </p:txBody>
      </p:sp>
      <p:pic>
        <p:nvPicPr>
          <p:cNvPr id="8" name="図 7"/>
          <p:cNvPicPr>
            <a:picLocks noChangeAspect="1"/>
          </p:cNvPicPr>
          <p:nvPr/>
        </p:nvPicPr>
        <p:blipFill>
          <a:blip r:embed="rId4"/>
          <a:stretch>
            <a:fillRect/>
          </a:stretch>
        </p:blipFill>
        <p:spPr>
          <a:xfrm>
            <a:off x="0" y="808738"/>
            <a:ext cx="9144000" cy="6049262"/>
          </a:xfrm>
          <a:prstGeom prst="rect">
            <a:avLst/>
          </a:prstGeom>
        </p:spPr>
      </p:pic>
      <p:sp>
        <p:nvSpPr>
          <p:cNvPr id="4" name="正方形/長方形 3"/>
          <p:cNvSpPr/>
          <p:nvPr/>
        </p:nvSpPr>
        <p:spPr>
          <a:xfrm>
            <a:off x="6299279" y="918228"/>
            <a:ext cx="2142000" cy="5322538"/>
          </a:xfrm>
          <a:prstGeom prst="rect">
            <a:avLst/>
          </a:prstGeom>
          <a:solidFill>
            <a:srgbClr val="0000FF">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6785181" y="2552164"/>
            <a:ext cx="1296862" cy="1384995"/>
          </a:xfrm>
          <a:prstGeom prst="rect">
            <a:avLst/>
          </a:prstGeom>
          <a:noFill/>
        </p:spPr>
        <p:txBody>
          <a:bodyPr wrap="square" rtlCol="0">
            <a:spAutoFit/>
          </a:bodyPr>
          <a:lstStyle/>
          <a:p>
            <a:r>
              <a:rPr kumimoji="1" lang="ja-JP" altLang="en-US" sz="2800" dirty="0" smtClean="0">
                <a:solidFill>
                  <a:schemeClr val="bg1"/>
                </a:solidFill>
                <a:latin typeface="Arial"/>
                <a:cs typeface="Arial"/>
              </a:rPr>
              <a:t>断熱的イオン</a:t>
            </a:r>
            <a:endParaRPr kumimoji="1" lang="en-US" altLang="ja-JP" sz="2800" dirty="0" smtClean="0">
              <a:solidFill>
                <a:schemeClr val="bg1"/>
              </a:solidFill>
              <a:latin typeface="Arial"/>
              <a:cs typeface="Arial"/>
            </a:endParaRPr>
          </a:p>
          <a:p>
            <a:r>
              <a:rPr lang="ja-JP" altLang="en-US" sz="2800" dirty="0" smtClean="0">
                <a:solidFill>
                  <a:schemeClr val="bg1"/>
                </a:solidFill>
                <a:latin typeface="Arial"/>
                <a:cs typeface="Arial"/>
              </a:rPr>
              <a:t>応答</a:t>
            </a:r>
            <a:endParaRPr kumimoji="1" lang="ja-JP" altLang="en-US" sz="2800" dirty="0">
              <a:solidFill>
                <a:schemeClr val="bg1"/>
              </a:solidFill>
              <a:latin typeface="Arial"/>
              <a:cs typeface="Arial"/>
            </a:endParaRPr>
          </a:p>
        </p:txBody>
      </p:sp>
      <p:sp>
        <p:nvSpPr>
          <p:cNvPr id="9" name="テキスト ボックス 8"/>
          <p:cNvSpPr txBox="1"/>
          <p:nvPr/>
        </p:nvSpPr>
        <p:spPr>
          <a:xfrm>
            <a:off x="6785181" y="1548130"/>
            <a:ext cx="1135873" cy="646331"/>
          </a:xfrm>
          <a:prstGeom prst="rect">
            <a:avLst/>
          </a:prstGeom>
          <a:noFill/>
        </p:spPr>
        <p:txBody>
          <a:bodyPr wrap="square" rtlCol="0">
            <a:spAutoFit/>
          </a:bodyPr>
          <a:lstStyle/>
          <a:p>
            <a:pPr algn="ctr"/>
            <a:r>
              <a:rPr kumimoji="1" lang="ja-JP" altLang="en-US" dirty="0" smtClean="0"/>
              <a:t>電子</a:t>
            </a:r>
            <a:endParaRPr kumimoji="1" lang="en-US" altLang="ja-JP" dirty="0" smtClean="0"/>
          </a:p>
          <a:p>
            <a:r>
              <a:rPr kumimoji="1" lang="ja-JP" altLang="en-US" dirty="0" smtClean="0"/>
              <a:t>スケール</a:t>
            </a:r>
            <a:endParaRPr kumimoji="1" lang="ja-JP" altLang="en-US" dirty="0"/>
          </a:p>
        </p:txBody>
      </p:sp>
      <p:graphicFrame>
        <p:nvGraphicFramePr>
          <p:cNvPr id="10" name="オブジェクト 9"/>
          <p:cNvGraphicFramePr>
            <a:graphicFrameLocks noChangeAspect="1"/>
          </p:cNvGraphicFramePr>
          <p:nvPr>
            <p:extLst>
              <p:ext uri="{D42A27DB-BD31-4B8C-83A1-F6EECF244321}">
                <p14:modId xmlns:p14="http://schemas.microsoft.com/office/powerpoint/2010/main" val="3346790065"/>
              </p:ext>
            </p:extLst>
          </p:nvPr>
        </p:nvGraphicFramePr>
        <p:xfrm>
          <a:off x="6797675" y="4364038"/>
          <a:ext cx="1200150" cy="647700"/>
        </p:xfrm>
        <a:graphic>
          <a:graphicData uri="http://schemas.openxmlformats.org/presentationml/2006/ole">
            <mc:AlternateContent xmlns:mc="http://schemas.openxmlformats.org/markup-compatibility/2006">
              <mc:Choice xmlns:v="urn:schemas-microsoft-com:vml" Requires="v">
                <p:oleObj spid="_x0000_s98311" name="数式" r:id="rId5" imgW="800100" imgH="431800" progId="Equation.3">
                  <p:embed/>
                </p:oleObj>
              </mc:Choice>
              <mc:Fallback>
                <p:oleObj name="数式" r:id="rId5" imgW="800100" imgH="431800" progId="Equation.3">
                  <p:embed/>
                  <p:pic>
                    <p:nvPicPr>
                      <p:cNvPr id="0" name=""/>
                      <p:cNvPicPr>
                        <a:picLocks noChangeAspect="1" noChangeArrowheads="1"/>
                      </p:cNvPicPr>
                      <p:nvPr/>
                    </p:nvPicPr>
                    <p:blipFill>
                      <a:blip r:embed="rId6"/>
                      <a:srcRect/>
                      <a:stretch>
                        <a:fillRect/>
                      </a:stretch>
                    </p:blipFill>
                    <p:spPr bwMode="auto">
                      <a:xfrm>
                        <a:off x="6797675" y="4364038"/>
                        <a:ext cx="1200150" cy="647700"/>
                      </a:xfrm>
                      <a:prstGeom prst="rect">
                        <a:avLst/>
                      </a:prstGeom>
                      <a:noFill/>
                      <a:ln w="25400">
                        <a:solidFill>
                          <a:srgbClr val="0000FF"/>
                        </a:solidFill>
                      </a:ln>
                    </p:spPr>
                  </p:pic>
                </p:oleObj>
              </mc:Fallback>
            </mc:AlternateContent>
          </a:graphicData>
        </a:graphic>
      </p:graphicFrame>
    </p:spTree>
    <p:extLst>
      <p:ext uri="{BB962C8B-B14F-4D97-AF65-F5344CB8AC3E}">
        <p14:creationId xmlns:p14="http://schemas.microsoft.com/office/powerpoint/2010/main" val="29055251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596" y="22920"/>
            <a:ext cx="8229600" cy="785818"/>
          </a:xfrm>
        </p:spPr>
        <p:txBody>
          <a:bodyPr>
            <a:normAutofit/>
          </a:bodyPr>
          <a:lstStyle/>
          <a:p>
            <a:pPr algn="ctr"/>
            <a:r>
              <a:rPr kumimoji="1" lang="en-US" altLang="ja-JP" sz="3600" dirty="0" smtClean="0"/>
              <a:t>ETG</a:t>
            </a:r>
            <a:r>
              <a:rPr kumimoji="1" lang="ja-JP" altLang="en-US" sz="3600" dirty="0" smtClean="0"/>
              <a:t>に対する電子、イオン密度の応答</a:t>
            </a:r>
            <a:endParaRPr kumimoji="1" lang="ja-JP" altLang="en-US" sz="3600" dirty="0"/>
          </a:p>
        </p:txBody>
      </p:sp>
      <p:pic>
        <p:nvPicPr>
          <p:cNvPr id="8" name="図 7"/>
          <p:cNvPicPr>
            <a:picLocks noChangeAspect="1"/>
          </p:cNvPicPr>
          <p:nvPr/>
        </p:nvPicPr>
        <p:blipFill>
          <a:blip r:embed="rId3"/>
          <a:stretch>
            <a:fillRect/>
          </a:stretch>
        </p:blipFill>
        <p:spPr>
          <a:xfrm>
            <a:off x="0" y="808738"/>
            <a:ext cx="9144000" cy="6049262"/>
          </a:xfrm>
          <a:prstGeom prst="rect">
            <a:avLst/>
          </a:prstGeom>
        </p:spPr>
      </p:pic>
      <p:sp>
        <p:nvSpPr>
          <p:cNvPr id="4" name="正方形/長方形 3"/>
          <p:cNvSpPr/>
          <p:nvPr/>
        </p:nvSpPr>
        <p:spPr>
          <a:xfrm>
            <a:off x="6299279" y="918228"/>
            <a:ext cx="2142000" cy="5322538"/>
          </a:xfrm>
          <a:prstGeom prst="rect">
            <a:avLst/>
          </a:prstGeom>
          <a:solidFill>
            <a:srgbClr val="0000FF">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846497" y="918228"/>
            <a:ext cx="1080284" cy="5322538"/>
          </a:xfrm>
          <a:prstGeom prst="rect">
            <a:avLst/>
          </a:prstGeom>
          <a:solidFill>
            <a:srgbClr val="FF0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6785181" y="2552164"/>
            <a:ext cx="1296862" cy="1384995"/>
          </a:xfrm>
          <a:prstGeom prst="rect">
            <a:avLst/>
          </a:prstGeom>
          <a:noFill/>
        </p:spPr>
        <p:txBody>
          <a:bodyPr wrap="square" rtlCol="0">
            <a:spAutoFit/>
          </a:bodyPr>
          <a:lstStyle/>
          <a:p>
            <a:r>
              <a:rPr kumimoji="1" lang="ja-JP" altLang="en-US" sz="2800" dirty="0" smtClean="0">
                <a:solidFill>
                  <a:schemeClr val="bg1"/>
                </a:solidFill>
                <a:latin typeface="Arial"/>
                <a:cs typeface="Arial"/>
              </a:rPr>
              <a:t>断熱的イオン</a:t>
            </a:r>
            <a:endParaRPr kumimoji="1" lang="en-US" altLang="ja-JP" sz="2800" dirty="0" smtClean="0">
              <a:solidFill>
                <a:schemeClr val="bg1"/>
              </a:solidFill>
              <a:latin typeface="Arial"/>
              <a:cs typeface="Arial"/>
            </a:endParaRPr>
          </a:p>
          <a:p>
            <a:r>
              <a:rPr lang="ja-JP" altLang="en-US" sz="2800" dirty="0" smtClean="0">
                <a:solidFill>
                  <a:schemeClr val="bg1"/>
                </a:solidFill>
                <a:latin typeface="Arial"/>
                <a:cs typeface="Arial"/>
              </a:rPr>
              <a:t>応答</a:t>
            </a:r>
            <a:endParaRPr kumimoji="1" lang="ja-JP" altLang="en-US" sz="2800" dirty="0">
              <a:solidFill>
                <a:schemeClr val="bg1"/>
              </a:solidFill>
              <a:latin typeface="Arial"/>
              <a:cs typeface="Arial"/>
            </a:endParaRPr>
          </a:p>
        </p:txBody>
      </p:sp>
      <p:sp>
        <p:nvSpPr>
          <p:cNvPr id="9" name="テキスト ボックス 8"/>
          <p:cNvSpPr txBox="1"/>
          <p:nvPr/>
        </p:nvSpPr>
        <p:spPr>
          <a:xfrm>
            <a:off x="6785181" y="1548130"/>
            <a:ext cx="1135873" cy="646331"/>
          </a:xfrm>
          <a:prstGeom prst="rect">
            <a:avLst/>
          </a:prstGeom>
          <a:noFill/>
        </p:spPr>
        <p:txBody>
          <a:bodyPr wrap="square" rtlCol="0">
            <a:spAutoFit/>
          </a:bodyPr>
          <a:lstStyle/>
          <a:p>
            <a:pPr algn="ctr"/>
            <a:r>
              <a:rPr kumimoji="1" lang="ja-JP" altLang="en-US" dirty="0" smtClean="0"/>
              <a:t>電子</a:t>
            </a:r>
            <a:endParaRPr kumimoji="1" lang="en-US" altLang="ja-JP" dirty="0" smtClean="0"/>
          </a:p>
          <a:p>
            <a:r>
              <a:rPr kumimoji="1" lang="ja-JP" altLang="en-US" dirty="0" smtClean="0"/>
              <a:t>スケール</a:t>
            </a:r>
            <a:endParaRPr kumimoji="1" lang="ja-JP" altLang="en-US" dirty="0"/>
          </a:p>
        </p:txBody>
      </p:sp>
      <p:graphicFrame>
        <p:nvGraphicFramePr>
          <p:cNvPr id="10" name="オブジェクト 9"/>
          <p:cNvGraphicFramePr>
            <a:graphicFrameLocks noChangeAspect="1"/>
          </p:cNvGraphicFramePr>
          <p:nvPr>
            <p:extLst>
              <p:ext uri="{D42A27DB-BD31-4B8C-83A1-F6EECF244321}">
                <p14:modId xmlns:p14="http://schemas.microsoft.com/office/powerpoint/2010/main" val="1510409097"/>
              </p:ext>
            </p:extLst>
          </p:nvPr>
        </p:nvGraphicFramePr>
        <p:xfrm>
          <a:off x="6797675" y="4364038"/>
          <a:ext cx="1200150" cy="647700"/>
        </p:xfrm>
        <a:graphic>
          <a:graphicData uri="http://schemas.openxmlformats.org/presentationml/2006/ole">
            <mc:AlternateContent xmlns:mc="http://schemas.openxmlformats.org/markup-compatibility/2006">
              <mc:Choice xmlns:v="urn:schemas-microsoft-com:vml" Requires="v">
                <p:oleObj spid="_x0000_s97291" name="数式" r:id="rId4" imgW="800100" imgH="431800" progId="Equation.3">
                  <p:embed/>
                </p:oleObj>
              </mc:Choice>
              <mc:Fallback>
                <p:oleObj name="数式" r:id="rId4" imgW="800100" imgH="431800" progId="Equation.3">
                  <p:embed/>
                  <p:pic>
                    <p:nvPicPr>
                      <p:cNvPr id="0" name=""/>
                      <p:cNvPicPr>
                        <a:picLocks noChangeAspect="1" noChangeArrowheads="1"/>
                      </p:cNvPicPr>
                      <p:nvPr/>
                    </p:nvPicPr>
                    <p:blipFill>
                      <a:blip r:embed="rId5"/>
                      <a:srcRect/>
                      <a:stretch>
                        <a:fillRect/>
                      </a:stretch>
                    </p:blipFill>
                    <p:spPr bwMode="auto">
                      <a:xfrm>
                        <a:off x="6797675" y="4364038"/>
                        <a:ext cx="1200150" cy="647700"/>
                      </a:xfrm>
                      <a:prstGeom prst="rect">
                        <a:avLst/>
                      </a:prstGeom>
                      <a:noFill/>
                      <a:ln w="25400">
                        <a:solidFill>
                          <a:srgbClr val="0000FF"/>
                        </a:solidFill>
                      </a:ln>
                    </p:spPr>
                  </p:pic>
                </p:oleObj>
              </mc:Fallback>
            </mc:AlternateContent>
          </a:graphicData>
        </a:graphic>
      </p:graphicFrame>
      <p:sp>
        <p:nvSpPr>
          <p:cNvPr id="11" name="テキスト ボックス 10"/>
          <p:cNvSpPr txBox="1"/>
          <p:nvPr/>
        </p:nvSpPr>
        <p:spPr>
          <a:xfrm>
            <a:off x="846497" y="1548130"/>
            <a:ext cx="1162705" cy="646331"/>
          </a:xfrm>
          <a:prstGeom prst="rect">
            <a:avLst/>
          </a:prstGeom>
          <a:noFill/>
        </p:spPr>
        <p:txBody>
          <a:bodyPr wrap="square" rtlCol="0">
            <a:spAutoFit/>
          </a:bodyPr>
          <a:lstStyle/>
          <a:p>
            <a:pPr algn="ctr"/>
            <a:r>
              <a:rPr kumimoji="1" lang="ja-JP" altLang="en-US" dirty="0" smtClean="0"/>
              <a:t>イオン</a:t>
            </a:r>
            <a:endParaRPr kumimoji="1" lang="en-US" altLang="ja-JP" dirty="0" smtClean="0"/>
          </a:p>
          <a:p>
            <a:pPr algn="ctr"/>
            <a:r>
              <a:rPr kumimoji="1" lang="ja-JP" altLang="en-US" dirty="0" smtClean="0"/>
              <a:t>スケール</a:t>
            </a:r>
            <a:endParaRPr kumimoji="1" lang="ja-JP" altLang="en-US" dirty="0"/>
          </a:p>
        </p:txBody>
      </p:sp>
      <p:sp>
        <p:nvSpPr>
          <p:cNvPr id="12" name="テキスト ボックス 11"/>
          <p:cNvSpPr txBox="1"/>
          <p:nvPr/>
        </p:nvSpPr>
        <p:spPr>
          <a:xfrm>
            <a:off x="739171" y="2553278"/>
            <a:ext cx="1270031" cy="1384995"/>
          </a:xfrm>
          <a:prstGeom prst="rect">
            <a:avLst/>
          </a:prstGeom>
          <a:noFill/>
        </p:spPr>
        <p:txBody>
          <a:bodyPr wrap="square" rtlCol="0">
            <a:spAutoFit/>
          </a:bodyPr>
          <a:lstStyle/>
          <a:p>
            <a:r>
              <a:rPr kumimoji="1" lang="ja-JP" altLang="en-US" sz="2800" dirty="0" smtClean="0">
                <a:solidFill>
                  <a:schemeClr val="bg1"/>
                </a:solidFill>
              </a:rPr>
              <a:t>断熱的</a:t>
            </a:r>
            <a:r>
              <a:rPr lang="ja-JP" altLang="en-US" sz="2800" dirty="0" smtClean="0">
                <a:solidFill>
                  <a:schemeClr val="bg1"/>
                </a:solidFill>
              </a:rPr>
              <a:t>電子</a:t>
            </a:r>
            <a:endParaRPr lang="en-US" altLang="ja-JP" sz="2800" dirty="0" smtClean="0">
              <a:solidFill>
                <a:schemeClr val="bg1"/>
              </a:solidFill>
            </a:endParaRPr>
          </a:p>
          <a:p>
            <a:r>
              <a:rPr kumimoji="1" lang="ja-JP" altLang="en-US" sz="2800" dirty="0" smtClean="0">
                <a:solidFill>
                  <a:schemeClr val="bg1"/>
                </a:solidFill>
              </a:rPr>
              <a:t>応答</a:t>
            </a:r>
            <a:endParaRPr kumimoji="1" lang="ja-JP" altLang="en-US" sz="2800" dirty="0">
              <a:solidFill>
                <a:schemeClr val="bg1"/>
              </a:solidFill>
            </a:endParaRPr>
          </a:p>
        </p:txBody>
      </p:sp>
      <p:graphicFrame>
        <p:nvGraphicFramePr>
          <p:cNvPr id="13" name="オブジェクト 12"/>
          <p:cNvGraphicFramePr>
            <a:graphicFrameLocks noChangeAspect="1"/>
          </p:cNvGraphicFramePr>
          <p:nvPr>
            <p:extLst>
              <p:ext uri="{D42A27DB-BD31-4B8C-83A1-F6EECF244321}">
                <p14:modId xmlns:p14="http://schemas.microsoft.com/office/powerpoint/2010/main" val="3877047151"/>
              </p:ext>
            </p:extLst>
          </p:nvPr>
        </p:nvGraphicFramePr>
        <p:xfrm>
          <a:off x="933304" y="4364743"/>
          <a:ext cx="1752600" cy="647700"/>
        </p:xfrm>
        <a:graphic>
          <a:graphicData uri="http://schemas.openxmlformats.org/presentationml/2006/ole">
            <mc:AlternateContent xmlns:mc="http://schemas.openxmlformats.org/markup-compatibility/2006">
              <mc:Choice xmlns:v="urn:schemas-microsoft-com:vml" Requires="v">
                <p:oleObj spid="_x0000_s97292" name="数式" r:id="rId6" imgW="1168400" imgH="431800" progId="Equation.3">
                  <p:embed/>
                </p:oleObj>
              </mc:Choice>
              <mc:Fallback>
                <p:oleObj name="数式" r:id="rId6" imgW="1168400" imgH="431800" progId="Equation.3">
                  <p:embed/>
                  <p:pic>
                    <p:nvPicPr>
                      <p:cNvPr id="0" name=""/>
                      <p:cNvPicPr>
                        <a:picLocks noChangeAspect="1" noChangeArrowheads="1"/>
                      </p:cNvPicPr>
                      <p:nvPr/>
                    </p:nvPicPr>
                    <p:blipFill>
                      <a:blip r:embed="rId7"/>
                      <a:srcRect/>
                      <a:stretch>
                        <a:fillRect/>
                      </a:stretch>
                    </p:blipFill>
                    <p:spPr bwMode="auto">
                      <a:xfrm>
                        <a:off x="933304" y="4364743"/>
                        <a:ext cx="1752600" cy="647700"/>
                      </a:xfrm>
                      <a:prstGeom prst="rect">
                        <a:avLst/>
                      </a:prstGeom>
                      <a:noFill/>
                      <a:ln w="25400">
                        <a:solidFill>
                          <a:srgbClr val="FF0000"/>
                        </a:solidFill>
                      </a:ln>
                    </p:spPr>
                  </p:pic>
                </p:oleObj>
              </mc:Fallback>
            </mc:AlternateContent>
          </a:graphicData>
        </a:graphic>
      </p:graphicFrame>
    </p:spTree>
    <p:extLst>
      <p:ext uri="{BB962C8B-B14F-4D97-AF65-F5344CB8AC3E}">
        <p14:creationId xmlns:p14="http://schemas.microsoft.com/office/powerpoint/2010/main" val="18784501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596" y="22920"/>
            <a:ext cx="8229600" cy="785818"/>
          </a:xfrm>
        </p:spPr>
        <p:txBody>
          <a:bodyPr>
            <a:normAutofit/>
          </a:bodyPr>
          <a:lstStyle/>
          <a:p>
            <a:pPr algn="ctr"/>
            <a:r>
              <a:rPr kumimoji="1" lang="en-US" altLang="ja-JP" sz="3600" dirty="0" smtClean="0"/>
              <a:t>ETG</a:t>
            </a:r>
            <a:r>
              <a:rPr kumimoji="1" lang="ja-JP" altLang="en-US" sz="3600" dirty="0" smtClean="0"/>
              <a:t>に対する電子、イオン密度の応答</a:t>
            </a:r>
            <a:endParaRPr kumimoji="1" lang="ja-JP" altLang="en-US" sz="3600" dirty="0"/>
          </a:p>
        </p:txBody>
      </p:sp>
      <p:pic>
        <p:nvPicPr>
          <p:cNvPr id="8" name="図 7"/>
          <p:cNvPicPr>
            <a:picLocks noChangeAspect="1"/>
          </p:cNvPicPr>
          <p:nvPr/>
        </p:nvPicPr>
        <p:blipFill>
          <a:blip r:embed="rId3"/>
          <a:stretch>
            <a:fillRect/>
          </a:stretch>
        </p:blipFill>
        <p:spPr>
          <a:xfrm>
            <a:off x="0" y="808738"/>
            <a:ext cx="9144000" cy="6049262"/>
          </a:xfrm>
          <a:prstGeom prst="rect">
            <a:avLst/>
          </a:prstGeom>
        </p:spPr>
      </p:pic>
      <p:sp>
        <p:nvSpPr>
          <p:cNvPr id="4" name="正方形/長方形 3"/>
          <p:cNvSpPr/>
          <p:nvPr/>
        </p:nvSpPr>
        <p:spPr>
          <a:xfrm>
            <a:off x="6299279" y="918228"/>
            <a:ext cx="2142000" cy="5322538"/>
          </a:xfrm>
          <a:prstGeom prst="rect">
            <a:avLst/>
          </a:prstGeom>
          <a:solidFill>
            <a:srgbClr val="0000FF">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846497" y="918228"/>
            <a:ext cx="1080284" cy="5322538"/>
          </a:xfrm>
          <a:prstGeom prst="rect">
            <a:avLst/>
          </a:prstGeom>
          <a:solidFill>
            <a:srgbClr val="FF0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1926781" y="918228"/>
            <a:ext cx="4372497" cy="5322538"/>
          </a:xfrm>
          <a:prstGeom prst="rect">
            <a:avLst/>
          </a:prstGeom>
          <a:solidFill>
            <a:srgbClr val="008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6785181" y="2552164"/>
            <a:ext cx="1296862" cy="1384995"/>
          </a:xfrm>
          <a:prstGeom prst="rect">
            <a:avLst/>
          </a:prstGeom>
          <a:noFill/>
        </p:spPr>
        <p:txBody>
          <a:bodyPr wrap="square" rtlCol="0">
            <a:spAutoFit/>
          </a:bodyPr>
          <a:lstStyle/>
          <a:p>
            <a:r>
              <a:rPr kumimoji="1" lang="ja-JP" altLang="en-US" sz="2800" dirty="0" smtClean="0">
                <a:solidFill>
                  <a:schemeClr val="bg1"/>
                </a:solidFill>
                <a:latin typeface="Arial"/>
                <a:cs typeface="Arial"/>
              </a:rPr>
              <a:t>断熱的イオン</a:t>
            </a:r>
            <a:endParaRPr kumimoji="1" lang="en-US" altLang="ja-JP" sz="2800" dirty="0" smtClean="0">
              <a:solidFill>
                <a:schemeClr val="bg1"/>
              </a:solidFill>
              <a:latin typeface="Arial"/>
              <a:cs typeface="Arial"/>
            </a:endParaRPr>
          </a:p>
          <a:p>
            <a:r>
              <a:rPr lang="ja-JP" altLang="en-US" sz="2800" dirty="0" smtClean="0">
                <a:solidFill>
                  <a:schemeClr val="bg1"/>
                </a:solidFill>
                <a:latin typeface="Arial"/>
                <a:cs typeface="Arial"/>
              </a:rPr>
              <a:t>応答</a:t>
            </a:r>
            <a:endParaRPr kumimoji="1" lang="ja-JP" altLang="en-US" sz="2800" dirty="0">
              <a:solidFill>
                <a:schemeClr val="bg1"/>
              </a:solidFill>
              <a:latin typeface="Arial"/>
              <a:cs typeface="Arial"/>
            </a:endParaRPr>
          </a:p>
        </p:txBody>
      </p:sp>
      <p:sp>
        <p:nvSpPr>
          <p:cNvPr id="9" name="テキスト ボックス 8"/>
          <p:cNvSpPr txBox="1"/>
          <p:nvPr/>
        </p:nvSpPr>
        <p:spPr>
          <a:xfrm>
            <a:off x="6785181" y="1548130"/>
            <a:ext cx="1135873" cy="646331"/>
          </a:xfrm>
          <a:prstGeom prst="rect">
            <a:avLst/>
          </a:prstGeom>
          <a:noFill/>
        </p:spPr>
        <p:txBody>
          <a:bodyPr wrap="square" rtlCol="0">
            <a:spAutoFit/>
          </a:bodyPr>
          <a:lstStyle/>
          <a:p>
            <a:pPr algn="ctr"/>
            <a:r>
              <a:rPr kumimoji="1" lang="ja-JP" altLang="en-US" dirty="0" smtClean="0"/>
              <a:t>電子</a:t>
            </a:r>
            <a:endParaRPr kumimoji="1" lang="en-US" altLang="ja-JP" dirty="0" smtClean="0"/>
          </a:p>
          <a:p>
            <a:r>
              <a:rPr kumimoji="1" lang="ja-JP" altLang="en-US" dirty="0" smtClean="0"/>
              <a:t>スケール</a:t>
            </a:r>
            <a:endParaRPr kumimoji="1" lang="ja-JP" altLang="en-US" dirty="0"/>
          </a:p>
        </p:txBody>
      </p:sp>
      <p:graphicFrame>
        <p:nvGraphicFramePr>
          <p:cNvPr id="10" name="オブジェクト 9"/>
          <p:cNvGraphicFramePr>
            <a:graphicFrameLocks noChangeAspect="1"/>
          </p:cNvGraphicFramePr>
          <p:nvPr>
            <p:extLst>
              <p:ext uri="{D42A27DB-BD31-4B8C-83A1-F6EECF244321}">
                <p14:modId xmlns:p14="http://schemas.microsoft.com/office/powerpoint/2010/main" val="2237405774"/>
              </p:ext>
            </p:extLst>
          </p:nvPr>
        </p:nvGraphicFramePr>
        <p:xfrm>
          <a:off x="6797675" y="4364038"/>
          <a:ext cx="1200150" cy="647700"/>
        </p:xfrm>
        <a:graphic>
          <a:graphicData uri="http://schemas.openxmlformats.org/presentationml/2006/ole">
            <mc:AlternateContent xmlns:mc="http://schemas.openxmlformats.org/markup-compatibility/2006">
              <mc:Choice xmlns:v="urn:schemas-microsoft-com:vml" Requires="v">
                <p:oleObj spid="_x0000_s96267" name="数式" r:id="rId4" imgW="800100" imgH="431800" progId="Equation.3">
                  <p:embed/>
                </p:oleObj>
              </mc:Choice>
              <mc:Fallback>
                <p:oleObj name="数式" r:id="rId4" imgW="800100" imgH="431800" progId="Equation.3">
                  <p:embed/>
                  <p:pic>
                    <p:nvPicPr>
                      <p:cNvPr id="0" name=""/>
                      <p:cNvPicPr>
                        <a:picLocks noChangeAspect="1" noChangeArrowheads="1"/>
                      </p:cNvPicPr>
                      <p:nvPr/>
                    </p:nvPicPr>
                    <p:blipFill>
                      <a:blip r:embed="rId5"/>
                      <a:srcRect/>
                      <a:stretch>
                        <a:fillRect/>
                      </a:stretch>
                    </p:blipFill>
                    <p:spPr bwMode="auto">
                      <a:xfrm>
                        <a:off x="6797675" y="4364038"/>
                        <a:ext cx="1200150" cy="647700"/>
                      </a:xfrm>
                      <a:prstGeom prst="rect">
                        <a:avLst/>
                      </a:prstGeom>
                      <a:noFill/>
                      <a:ln w="25400">
                        <a:solidFill>
                          <a:srgbClr val="0000FF"/>
                        </a:solidFill>
                      </a:ln>
                    </p:spPr>
                  </p:pic>
                </p:oleObj>
              </mc:Fallback>
            </mc:AlternateContent>
          </a:graphicData>
        </a:graphic>
      </p:graphicFrame>
      <p:sp>
        <p:nvSpPr>
          <p:cNvPr id="11" name="テキスト ボックス 10"/>
          <p:cNvSpPr txBox="1"/>
          <p:nvPr/>
        </p:nvSpPr>
        <p:spPr>
          <a:xfrm>
            <a:off x="846497" y="1548130"/>
            <a:ext cx="1162705" cy="646331"/>
          </a:xfrm>
          <a:prstGeom prst="rect">
            <a:avLst/>
          </a:prstGeom>
          <a:noFill/>
        </p:spPr>
        <p:txBody>
          <a:bodyPr wrap="square" rtlCol="0">
            <a:spAutoFit/>
          </a:bodyPr>
          <a:lstStyle/>
          <a:p>
            <a:pPr algn="ctr"/>
            <a:r>
              <a:rPr kumimoji="1" lang="ja-JP" altLang="en-US" dirty="0" smtClean="0"/>
              <a:t>イオン</a:t>
            </a:r>
            <a:endParaRPr kumimoji="1" lang="en-US" altLang="ja-JP" dirty="0" smtClean="0"/>
          </a:p>
          <a:p>
            <a:pPr algn="ctr"/>
            <a:r>
              <a:rPr kumimoji="1" lang="ja-JP" altLang="en-US" dirty="0" smtClean="0"/>
              <a:t>スケール</a:t>
            </a:r>
            <a:endParaRPr kumimoji="1" lang="ja-JP" altLang="en-US" dirty="0"/>
          </a:p>
        </p:txBody>
      </p:sp>
      <p:sp>
        <p:nvSpPr>
          <p:cNvPr id="12" name="テキスト ボックス 11"/>
          <p:cNvSpPr txBox="1"/>
          <p:nvPr/>
        </p:nvSpPr>
        <p:spPr>
          <a:xfrm>
            <a:off x="739171" y="2553278"/>
            <a:ext cx="1270031" cy="1384995"/>
          </a:xfrm>
          <a:prstGeom prst="rect">
            <a:avLst/>
          </a:prstGeom>
          <a:noFill/>
        </p:spPr>
        <p:txBody>
          <a:bodyPr wrap="square" rtlCol="0">
            <a:spAutoFit/>
          </a:bodyPr>
          <a:lstStyle/>
          <a:p>
            <a:r>
              <a:rPr kumimoji="1" lang="ja-JP" altLang="en-US" sz="2800" dirty="0" smtClean="0">
                <a:solidFill>
                  <a:schemeClr val="bg1"/>
                </a:solidFill>
              </a:rPr>
              <a:t>断熱的</a:t>
            </a:r>
            <a:r>
              <a:rPr lang="ja-JP" altLang="en-US" sz="2800" dirty="0" smtClean="0">
                <a:solidFill>
                  <a:schemeClr val="bg1"/>
                </a:solidFill>
              </a:rPr>
              <a:t>電子</a:t>
            </a:r>
            <a:endParaRPr lang="en-US" altLang="ja-JP" sz="2800" dirty="0" smtClean="0">
              <a:solidFill>
                <a:schemeClr val="bg1"/>
              </a:solidFill>
            </a:endParaRPr>
          </a:p>
          <a:p>
            <a:r>
              <a:rPr kumimoji="1" lang="ja-JP" altLang="en-US" sz="2800" dirty="0" smtClean="0">
                <a:solidFill>
                  <a:schemeClr val="bg1"/>
                </a:solidFill>
              </a:rPr>
              <a:t>応答</a:t>
            </a:r>
            <a:endParaRPr kumimoji="1" lang="ja-JP" altLang="en-US" sz="2800" dirty="0">
              <a:solidFill>
                <a:schemeClr val="bg1"/>
              </a:solidFill>
            </a:endParaRPr>
          </a:p>
        </p:txBody>
      </p:sp>
      <p:graphicFrame>
        <p:nvGraphicFramePr>
          <p:cNvPr id="13" name="オブジェクト 12"/>
          <p:cNvGraphicFramePr>
            <a:graphicFrameLocks noChangeAspect="1"/>
          </p:cNvGraphicFramePr>
          <p:nvPr>
            <p:extLst>
              <p:ext uri="{D42A27DB-BD31-4B8C-83A1-F6EECF244321}">
                <p14:modId xmlns:p14="http://schemas.microsoft.com/office/powerpoint/2010/main" val="1153461023"/>
              </p:ext>
            </p:extLst>
          </p:nvPr>
        </p:nvGraphicFramePr>
        <p:xfrm>
          <a:off x="933304" y="4364743"/>
          <a:ext cx="1752600" cy="647700"/>
        </p:xfrm>
        <a:graphic>
          <a:graphicData uri="http://schemas.openxmlformats.org/presentationml/2006/ole">
            <mc:AlternateContent xmlns:mc="http://schemas.openxmlformats.org/markup-compatibility/2006">
              <mc:Choice xmlns:v="urn:schemas-microsoft-com:vml" Requires="v">
                <p:oleObj spid="_x0000_s96268" name="数式" r:id="rId6" imgW="1168400" imgH="431800" progId="Equation.3">
                  <p:embed/>
                </p:oleObj>
              </mc:Choice>
              <mc:Fallback>
                <p:oleObj name="数式" r:id="rId6" imgW="1168400" imgH="431800" progId="Equation.3">
                  <p:embed/>
                  <p:pic>
                    <p:nvPicPr>
                      <p:cNvPr id="0" name=""/>
                      <p:cNvPicPr>
                        <a:picLocks noChangeAspect="1" noChangeArrowheads="1"/>
                      </p:cNvPicPr>
                      <p:nvPr/>
                    </p:nvPicPr>
                    <p:blipFill>
                      <a:blip r:embed="rId7"/>
                      <a:srcRect/>
                      <a:stretch>
                        <a:fillRect/>
                      </a:stretch>
                    </p:blipFill>
                    <p:spPr bwMode="auto">
                      <a:xfrm>
                        <a:off x="933304" y="4364743"/>
                        <a:ext cx="1752600" cy="647700"/>
                      </a:xfrm>
                      <a:prstGeom prst="rect">
                        <a:avLst/>
                      </a:prstGeom>
                      <a:noFill/>
                      <a:ln w="25400">
                        <a:solidFill>
                          <a:srgbClr val="FF0000"/>
                        </a:solidFill>
                      </a:ln>
                    </p:spPr>
                  </p:pic>
                </p:oleObj>
              </mc:Fallback>
            </mc:AlternateContent>
          </a:graphicData>
        </a:graphic>
      </p:graphicFrame>
      <p:sp>
        <p:nvSpPr>
          <p:cNvPr id="14" name="テキスト ボックス 13"/>
          <p:cNvSpPr txBox="1"/>
          <p:nvPr/>
        </p:nvSpPr>
        <p:spPr>
          <a:xfrm>
            <a:off x="2501061" y="2754620"/>
            <a:ext cx="3577553" cy="954107"/>
          </a:xfrm>
          <a:prstGeom prst="rect">
            <a:avLst/>
          </a:prstGeom>
          <a:noFill/>
        </p:spPr>
        <p:txBody>
          <a:bodyPr wrap="square" rtlCol="0">
            <a:spAutoFit/>
          </a:bodyPr>
          <a:lstStyle/>
          <a:p>
            <a:r>
              <a:rPr lang="en-US" altLang="ja-JP" sz="2800" dirty="0" smtClean="0">
                <a:solidFill>
                  <a:schemeClr val="bg1"/>
                </a:solidFill>
                <a:latin typeface="Arial"/>
                <a:cs typeface="Arial"/>
              </a:rPr>
              <a:t>ETG</a:t>
            </a:r>
            <a:r>
              <a:rPr lang="ja-JP" altLang="en-US" sz="2800" dirty="0" smtClean="0">
                <a:solidFill>
                  <a:schemeClr val="bg1"/>
                </a:solidFill>
              </a:rPr>
              <a:t>乱流輸送を特徴付ける波数領域</a:t>
            </a:r>
            <a:endParaRPr kumimoji="1" lang="ja-JP" altLang="en-US" sz="2800" dirty="0">
              <a:solidFill>
                <a:schemeClr val="bg1"/>
              </a:solidFill>
            </a:endParaRPr>
          </a:p>
        </p:txBody>
      </p:sp>
    </p:spTree>
    <p:extLst>
      <p:ext uri="{BB962C8B-B14F-4D97-AF65-F5344CB8AC3E}">
        <p14:creationId xmlns:p14="http://schemas.microsoft.com/office/powerpoint/2010/main" val="9399071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596" y="22920"/>
            <a:ext cx="8229600" cy="785818"/>
          </a:xfrm>
        </p:spPr>
        <p:txBody>
          <a:bodyPr>
            <a:normAutofit/>
          </a:bodyPr>
          <a:lstStyle/>
          <a:p>
            <a:pPr algn="ctr"/>
            <a:r>
              <a:rPr kumimoji="1" lang="en-US" altLang="ja-JP" sz="3600" dirty="0" smtClean="0"/>
              <a:t>ETG</a:t>
            </a:r>
            <a:r>
              <a:rPr kumimoji="1" lang="ja-JP" altLang="en-US" sz="3600" dirty="0" smtClean="0"/>
              <a:t>に対する電子、イオン密度の応答</a:t>
            </a:r>
            <a:endParaRPr kumimoji="1" lang="ja-JP" altLang="en-US" sz="3600" dirty="0"/>
          </a:p>
        </p:txBody>
      </p:sp>
      <p:pic>
        <p:nvPicPr>
          <p:cNvPr id="8" name="図 7"/>
          <p:cNvPicPr>
            <a:picLocks noChangeAspect="1"/>
          </p:cNvPicPr>
          <p:nvPr/>
        </p:nvPicPr>
        <p:blipFill>
          <a:blip r:embed="rId3"/>
          <a:stretch>
            <a:fillRect/>
          </a:stretch>
        </p:blipFill>
        <p:spPr>
          <a:xfrm>
            <a:off x="0" y="808738"/>
            <a:ext cx="9144000" cy="6049262"/>
          </a:xfrm>
          <a:prstGeom prst="rect">
            <a:avLst/>
          </a:prstGeom>
        </p:spPr>
      </p:pic>
      <p:sp>
        <p:nvSpPr>
          <p:cNvPr id="4" name="正方形/長方形 3"/>
          <p:cNvSpPr/>
          <p:nvPr/>
        </p:nvSpPr>
        <p:spPr>
          <a:xfrm>
            <a:off x="6299279" y="918228"/>
            <a:ext cx="2142000" cy="5322538"/>
          </a:xfrm>
          <a:prstGeom prst="rect">
            <a:avLst/>
          </a:prstGeom>
          <a:solidFill>
            <a:srgbClr val="0000FF">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846497" y="918228"/>
            <a:ext cx="1080284" cy="5322538"/>
          </a:xfrm>
          <a:prstGeom prst="rect">
            <a:avLst/>
          </a:prstGeom>
          <a:solidFill>
            <a:srgbClr val="FF0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1926781" y="918228"/>
            <a:ext cx="4372497" cy="5322538"/>
          </a:xfrm>
          <a:prstGeom prst="rect">
            <a:avLst/>
          </a:prstGeom>
          <a:solidFill>
            <a:srgbClr val="008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6785181" y="2552164"/>
            <a:ext cx="1296862" cy="1384995"/>
          </a:xfrm>
          <a:prstGeom prst="rect">
            <a:avLst/>
          </a:prstGeom>
          <a:noFill/>
        </p:spPr>
        <p:txBody>
          <a:bodyPr wrap="square" rtlCol="0">
            <a:spAutoFit/>
          </a:bodyPr>
          <a:lstStyle/>
          <a:p>
            <a:r>
              <a:rPr kumimoji="1" lang="ja-JP" altLang="en-US" sz="2800" dirty="0" smtClean="0">
                <a:solidFill>
                  <a:schemeClr val="bg1"/>
                </a:solidFill>
                <a:latin typeface="Arial"/>
                <a:cs typeface="Arial"/>
              </a:rPr>
              <a:t>断熱的イオン</a:t>
            </a:r>
            <a:endParaRPr kumimoji="1" lang="en-US" altLang="ja-JP" sz="2800" dirty="0" smtClean="0">
              <a:solidFill>
                <a:schemeClr val="bg1"/>
              </a:solidFill>
              <a:latin typeface="Arial"/>
              <a:cs typeface="Arial"/>
            </a:endParaRPr>
          </a:p>
          <a:p>
            <a:r>
              <a:rPr lang="ja-JP" altLang="en-US" sz="2800" dirty="0" smtClean="0">
                <a:solidFill>
                  <a:schemeClr val="bg1"/>
                </a:solidFill>
                <a:latin typeface="Arial"/>
                <a:cs typeface="Arial"/>
              </a:rPr>
              <a:t>応答</a:t>
            </a:r>
            <a:endParaRPr kumimoji="1" lang="ja-JP" altLang="en-US" sz="2800" dirty="0">
              <a:solidFill>
                <a:schemeClr val="bg1"/>
              </a:solidFill>
              <a:latin typeface="Arial"/>
              <a:cs typeface="Arial"/>
            </a:endParaRPr>
          </a:p>
        </p:txBody>
      </p:sp>
      <p:sp>
        <p:nvSpPr>
          <p:cNvPr id="9" name="テキスト ボックス 8"/>
          <p:cNvSpPr txBox="1"/>
          <p:nvPr/>
        </p:nvSpPr>
        <p:spPr>
          <a:xfrm>
            <a:off x="6785181" y="1548130"/>
            <a:ext cx="1135873" cy="646331"/>
          </a:xfrm>
          <a:prstGeom prst="rect">
            <a:avLst/>
          </a:prstGeom>
          <a:noFill/>
        </p:spPr>
        <p:txBody>
          <a:bodyPr wrap="square" rtlCol="0">
            <a:spAutoFit/>
          </a:bodyPr>
          <a:lstStyle/>
          <a:p>
            <a:pPr algn="ctr"/>
            <a:r>
              <a:rPr kumimoji="1" lang="ja-JP" altLang="en-US" dirty="0" smtClean="0"/>
              <a:t>電子</a:t>
            </a:r>
            <a:endParaRPr kumimoji="1" lang="en-US" altLang="ja-JP" dirty="0" smtClean="0"/>
          </a:p>
          <a:p>
            <a:r>
              <a:rPr kumimoji="1" lang="ja-JP" altLang="en-US" dirty="0" smtClean="0"/>
              <a:t>スケール</a:t>
            </a:r>
            <a:endParaRPr kumimoji="1" lang="ja-JP" altLang="en-US" dirty="0"/>
          </a:p>
        </p:txBody>
      </p:sp>
      <p:graphicFrame>
        <p:nvGraphicFramePr>
          <p:cNvPr id="10" name="オブジェクト 9"/>
          <p:cNvGraphicFramePr>
            <a:graphicFrameLocks noChangeAspect="1"/>
          </p:cNvGraphicFramePr>
          <p:nvPr>
            <p:extLst>
              <p:ext uri="{D42A27DB-BD31-4B8C-83A1-F6EECF244321}">
                <p14:modId xmlns:p14="http://schemas.microsoft.com/office/powerpoint/2010/main" val="2967807928"/>
              </p:ext>
            </p:extLst>
          </p:nvPr>
        </p:nvGraphicFramePr>
        <p:xfrm>
          <a:off x="6797675" y="4364038"/>
          <a:ext cx="1200150" cy="647700"/>
        </p:xfrm>
        <a:graphic>
          <a:graphicData uri="http://schemas.openxmlformats.org/presentationml/2006/ole">
            <mc:AlternateContent xmlns:mc="http://schemas.openxmlformats.org/markup-compatibility/2006">
              <mc:Choice xmlns:v="urn:schemas-microsoft-com:vml" Requires="v">
                <p:oleObj spid="_x0000_s95245" name="数式" r:id="rId4" imgW="800100" imgH="431800" progId="Equation.3">
                  <p:embed/>
                </p:oleObj>
              </mc:Choice>
              <mc:Fallback>
                <p:oleObj name="数式" r:id="rId4" imgW="800100" imgH="431800" progId="Equation.3">
                  <p:embed/>
                  <p:pic>
                    <p:nvPicPr>
                      <p:cNvPr id="0" name=""/>
                      <p:cNvPicPr>
                        <a:picLocks noChangeAspect="1" noChangeArrowheads="1"/>
                      </p:cNvPicPr>
                      <p:nvPr/>
                    </p:nvPicPr>
                    <p:blipFill>
                      <a:blip r:embed="rId5"/>
                      <a:srcRect/>
                      <a:stretch>
                        <a:fillRect/>
                      </a:stretch>
                    </p:blipFill>
                    <p:spPr bwMode="auto">
                      <a:xfrm>
                        <a:off x="6797675" y="4364038"/>
                        <a:ext cx="1200150" cy="647700"/>
                      </a:xfrm>
                      <a:prstGeom prst="rect">
                        <a:avLst/>
                      </a:prstGeom>
                      <a:noFill/>
                      <a:ln w="25400">
                        <a:solidFill>
                          <a:srgbClr val="0000FF"/>
                        </a:solidFill>
                      </a:ln>
                    </p:spPr>
                  </p:pic>
                </p:oleObj>
              </mc:Fallback>
            </mc:AlternateContent>
          </a:graphicData>
        </a:graphic>
      </p:graphicFrame>
      <p:sp>
        <p:nvSpPr>
          <p:cNvPr id="11" name="テキスト ボックス 10"/>
          <p:cNvSpPr txBox="1"/>
          <p:nvPr/>
        </p:nvSpPr>
        <p:spPr>
          <a:xfrm>
            <a:off x="846497" y="1548130"/>
            <a:ext cx="1162705" cy="646331"/>
          </a:xfrm>
          <a:prstGeom prst="rect">
            <a:avLst/>
          </a:prstGeom>
          <a:noFill/>
        </p:spPr>
        <p:txBody>
          <a:bodyPr wrap="square" rtlCol="0">
            <a:spAutoFit/>
          </a:bodyPr>
          <a:lstStyle/>
          <a:p>
            <a:pPr algn="ctr"/>
            <a:r>
              <a:rPr kumimoji="1" lang="ja-JP" altLang="en-US" dirty="0" smtClean="0"/>
              <a:t>イオン</a:t>
            </a:r>
            <a:endParaRPr kumimoji="1" lang="en-US" altLang="ja-JP" dirty="0" smtClean="0"/>
          </a:p>
          <a:p>
            <a:pPr algn="ctr"/>
            <a:r>
              <a:rPr kumimoji="1" lang="ja-JP" altLang="en-US" dirty="0" smtClean="0"/>
              <a:t>スケール</a:t>
            </a:r>
            <a:endParaRPr kumimoji="1" lang="ja-JP" altLang="en-US" dirty="0"/>
          </a:p>
        </p:txBody>
      </p:sp>
      <p:sp>
        <p:nvSpPr>
          <p:cNvPr id="12" name="テキスト ボックス 11"/>
          <p:cNvSpPr txBox="1"/>
          <p:nvPr/>
        </p:nvSpPr>
        <p:spPr>
          <a:xfrm>
            <a:off x="739171" y="2553278"/>
            <a:ext cx="1270031" cy="1384995"/>
          </a:xfrm>
          <a:prstGeom prst="rect">
            <a:avLst/>
          </a:prstGeom>
          <a:noFill/>
        </p:spPr>
        <p:txBody>
          <a:bodyPr wrap="square" rtlCol="0">
            <a:spAutoFit/>
          </a:bodyPr>
          <a:lstStyle/>
          <a:p>
            <a:r>
              <a:rPr kumimoji="1" lang="ja-JP" altLang="en-US" sz="2800" dirty="0" smtClean="0">
                <a:solidFill>
                  <a:schemeClr val="bg1"/>
                </a:solidFill>
              </a:rPr>
              <a:t>断熱的</a:t>
            </a:r>
            <a:r>
              <a:rPr lang="ja-JP" altLang="en-US" sz="2800" dirty="0" smtClean="0">
                <a:solidFill>
                  <a:schemeClr val="bg1"/>
                </a:solidFill>
              </a:rPr>
              <a:t>電子</a:t>
            </a:r>
            <a:endParaRPr lang="en-US" altLang="ja-JP" sz="2800" dirty="0" smtClean="0">
              <a:solidFill>
                <a:schemeClr val="bg1"/>
              </a:solidFill>
            </a:endParaRPr>
          </a:p>
          <a:p>
            <a:r>
              <a:rPr kumimoji="1" lang="ja-JP" altLang="en-US" sz="2800" dirty="0" smtClean="0">
                <a:solidFill>
                  <a:schemeClr val="bg1"/>
                </a:solidFill>
              </a:rPr>
              <a:t>応答</a:t>
            </a:r>
            <a:endParaRPr kumimoji="1" lang="ja-JP" altLang="en-US" sz="2800" dirty="0">
              <a:solidFill>
                <a:schemeClr val="bg1"/>
              </a:solidFill>
            </a:endParaRPr>
          </a:p>
        </p:txBody>
      </p:sp>
      <p:graphicFrame>
        <p:nvGraphicFramePr>
          <p:cNvPr id="13" name="オブジェクト 12"/>
          <p:cNvGraphicFramePr>
            <a:graphicFrameLocks noChangeAspect="1"/>
          </p:cNvGraphicFramePr>
          <p:nvPr>
            <p:extLst>
              <p:ext uri="{D42A27DB-BD31-4B8C-83A1-F6EECF244321}">
                <p14:modId xmlns:p14="http://schemas.microsoft.com/office/powerpoint/2010/main" val="702431029"/>
              </p:ext>
            </p:extLst>
          </p:nvPr>
        </p:nvGraphicFramePr>
        <p:xfrm>
          <a:off x="933304" y="4364743"/>
          <a:ext cx="1752600" cy="647700"/>
        </p:xfrm>
        <a:graphic>
          <a:graphicData uri="http://schemas.openxmlformats.org/presentationml/2006/ole">
            <mc:AlternateContent xmlns:mc="http://schemas.openxmlformats.org/markup-compatibility/2006">
              <mc:Choice xmlns:v="urn:schemas-microsoft-com:vml" Requires="v">
                <p:oleObj spid="_x0000_s95246" name="数式" r:id="rId6" imgW="1168400" imgH="431800" progId="Equation.3">
                  <p:embed/>
                </p:oleObj>
              </mc:Choice>
              <mc:Fallback>
                <p:oleObj name="数式" r:id="rId6" imgW="1168400" imgH="431800" progId="Equation.3">
                  <p:embed/>
                  <p:pic>
                    <p:nvPicPr>
                      <p:cNvPr id="0" name=""/>
                      <p:cNvPicPr>
                        <a:picLocks noChangeAspect="1" noChangeArrowheads="1"/>
                      </p:cNvPicPr>
                      <p:nvPr/>
                    </p:nvPicPr>
                    <p:blipFill>
                      <a:blip r:embed="rId7"/>
                      <a:srcRect/>
                      <a:stretch>
                        <a:fillRect/>
                      </a:stretch>
                    </p:blipFill>
                    <p:spPr bwMode="auto">
                      <a:xfrm>
                        <a:off x="933304" y="4364743"/>
                        <a:ext cx="1752600" cy="647700"/>
                      </a:xfrm>
                      <a:prstGeom prst="rect">
                        <a:avLst/>
                      </a:prstGeom>
                      <a:noFill/>
                      <a:ln w="25400">
                        <a:solidFill>
                          <a:srgbClr val="FF0000"/>
                        </a:solidFill>
                      </a:ln>
                    </p:spPr>
                  </p:pic>
                </p:oleObj>
              </mc:Fallback>
            </mc:AlternateContent>
          </a:graphicData>
        </a:graphic>
      </p:graphicFrame>
      <p:sp>
        <p:nvSpPr>
          <p:cNvPr id="14" name="テキスト ボックス 13"/>
          <p:cNvSpPr txBox="1"/>
          <p:nvPr/>
        </p:nvSpPr>
        <p:spPr>
          <a:xfrm>
            <a:off x="2501061" y="2754620"/>
            <a:ext cx="3577553" cy="954107"/>
          </a:xfrm>
          <a:prstGeom prst="rect">
            <a:avLst/>
          </a:prstGeom>
          <a:noFill/>
        </p:spPr>
        <p:txBody>
          <a:bodyPr wrap="square" rtlCol="0">
            <a:spAutoFit/>
          </a:bodyPr>
          <a:lstStyle/>
          <a:p>
            <a:r>
              <a:rPr lang="ja-JP" altLang="en-US" sz="2800" dirty="0" smtClean="0">
                <a:solidFill>
                  <a:schemeClr val="bg1"/>
                </a:solidFill>
              </a:rPr>
              <a:t>長波長</a:t>
            </a:r>
            <a:r>
              <a:rPr lang="ja-JP" altLang="en-US" sz="2800" dirty="0" smtClean="0">
                <a:solidFill>
                  <a:schemeClr val="bg1"/>
                </a:solidFill>
              </a:rPr>
              <a:t>領域</a:t>
            </a:r>
            <a:r>
              <a:rPr lang="ja-JP" altLang="en-US" sz="2800" dirty="0" smtClean="0">
                <a:solidFill>
                  <a:schemeClr val="bg1"/>
                </a:solidFill>
              </a:rPr>
              <a:t>でのイオン、電子の応答</a:t>
            </a:r>
            <a:endParaRPr kumimoji="1" lang="ja-JP" altLang="en-US" sz="2800" dirty="0">
              <a:solidFill>
                <a:schemeClr val="bg1"/>
              </a:solidFill>
            </a:endParaRPr>
          </a:p>
        </p:txBody>
      </p:sp>
      <p:sp>
        <p:nvSpPr>
          <p:cNvPr id="18" name="テキスト ボックス 17"/>
          <p:cNvSpPr txBox="1"/>
          <p:nvPr/>
        </p:nvSpPr>
        <p:spPr>
          <a:xfrm>
            <a:off x="3516873" y="3584330"/>
            <a:ext cx="1059234" cy="707886"/>
          </a:xfrm>
          <a:prstGeom prst="rect">
            <a:avLst/>
          </a:prstGeom>
          <a:noFill/>
        </p:spPr>
        <p:txBody>
          <a:bodyPr wrap="square" rtlCol="0">
            <a:spAutoFit/>
          </a:bodyPr>
          <a:lstStyle/>
          <a:p>
            <a:r>
              <a:rPr kumimoji="1" lang="en-US" altLang="ja-JP" sz="4000" dirty="0" smtClean="0">
                <a:solidFill>
                  <a:srgbClr val="FF0000"/>
                </a:solidFill>
                <a:latin typeface="Arial"/>
                <a:cs typeface="Arial"/>
              </a:rPr>
              <a:t>???</a:t>
            </a:r>
          </a:p>
        </p:txBody>
      </p:sp>
    </p:spTree>
    <p:extLst>
      <p:ext uri="{BB962C8B-B14F-4D97-AF65-F5344CB8AC3E}">
        <p14:creationId xmlns:p14="http://schemas.microsoft.com/office/powerpoint/2010/main" val="12486562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596" y="22920"/>
            <a:ext cx="8229600" cy="785818"/>
          </a:xfrm>
        </p:spPr>
        <p:txBody>
          <a:bodyPr>
            <a:normAutofit/>
          </a:bodyPr>
          <a:lstStyle/>
          <a:p>
            <a:pPr algn="ctr"/>
            <a:r>
              <a:rPr kumimoji="1" lang="en-US" altLang="ja-JP" sz="3600" dirty="0" smtClean="0"/>
              <a:t>ETG</a:t>
            </a:r>
            <a:r>
              <a:rPr kumimoji="1" lang="ja-JP" altLang="en-US" sz="3600" dirty="0" smtClean="0"/>
              <a:t>に対する電子、イオン密度の応答</a:t>
            </a:r>
            <a:endParaRPr kumimoji="1" lang="ja-JP" altLang="en-US" sz="3600" dirty="0"/>
          </a:p>
        </p:txBody>
      </p:sp>
      <p:pic>
        <p:nvPicPr>
          <p:cNvPr id="8" name="図 7"/>
          <p:cNvPicPr>
            <a:picLocks noChangeAspect="1"/>
          </p:cNvPicPr>
          <p:nvPr/>
        </p:nvPicPr>
        <p:blipFill>
          <a:blip r:embed="rId3"/>
          <a:stretch>
            <a:fillRect/>
          </a:stretch>
        </p:blipFill>
        <p:spPr>
          <a:xfrm>
            <a:off x="0" y="808738"/>
            <a:ext cx="9144000" cy="6049262"/>
          </a:xfrm>
          <a:prstGeom prst="rect">
            <a:avLst/>
          </a:prstGeom>
        </p:spPr>
      </p:pic>
      <p:sp>
        <p:nvSpPr>
          <p:cNvPr id="4" name="正方形/長方形 3"/>
          <p:cNvSpPr/>
          <p:nvPr/>
        </p:nvSpPr>
        <p:spPr>
          <a:xfrm>
            <a:off x="6299279" y="918228"/>
            <a:ext cx="2142000" cy="5322538"/>
          </a:xfrm>
          <a:prstGeom prst="rect">
            <a:avLst/>
          </a:prstGeom>
          <a:solidFill>
            <a:srgbClr val="0000FF">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846497" y="918228"/>
            <a:ext cx="1080284" cy="5322538"/>
          </a:xfrm>
          <a:prstGeom prst="rect">
            <a:avLst/>
          </a:prstGeom>
          <a:solidFill>
            <a:srgbClr val="FF0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1926781" y="918228"/>
            <a:ext cx="4372497" cy="5322538"/>
          </a:xfrm>
          <a:prstGeom prst="rect">
            <a:avLst/>
          </a:prstGeom>
          <a:solidFill>
            <a:srgbClr val="008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6785181" y="2552164"/>
            <a:ext cx="1296862" cy="1384995"/>
          </a:xfrm>
          <a:prstGeom prst="rect">
            <a:avLst/>
          </a:prstGeom>
          <a:noFill/>
        </p:spPr>
        <p:txBody>
          <a:bodyPr wrap="square" rtlCol="0">
            <a:spAutoFit/>
          </a:bodyPr>
          <a:lstStyle/>
          <a:p>
            <a:r>
              <a:rPr kumimoji="1" lang="ja-JP" altLang="en-US" sz="2800" dirty="0" smtClean="0">
                <a:solidFill>
                  <a:schemeClr val="bg1"/>
                </a:solidFill>
                <a:latin typeface="Arial"/>
                <a:cs typeface="Arial"/>
              </a:rPr>
              <a:t>断熱的イオン</a:t>
            </a:r>
            <a:endParaRPr kumimoji="1" lang="en-US" altLang="ja-JP" sz="2800" dirty="0" smtClean="0">
              <a:solidFill>
                <a:schemeClr val="bg1"/>
              </a:solidFill>
              <a:latin typeface="Arial"/>
              <a:cs typeface="Arial"/>
            </a:endParaRPr>
          </a:p>
          <a:p>
            <a:r>
              <a:rPr lang="ja-JP" altLang="en-US" sz="2800" dirty="0" smtClean="0">
                <a:solidFill>
                  <a:schemeClr val="bg1"/>
                </a:solidFill>
                <a:latin typeface="Arial"/>
                <a:cs typeface="Arial"/>
              </a:rPr>
              <a:t>応答</a:t>
            </a:r>
            <a:endParaRPr kumimoji="1" lang="ja-JP" altLang="en-US" sz="2800" dirty="0">
              <a:solidFill>
                <a:schemeClr val="bg1"/>
              </a:solidFill>
              <a:latin typeface="Arial"/>
              <a:cs typeface="Arial"/>
            </a:endParaRPr>
          </a:p>
        </p:txBody>
      </p:sp>
      <p:sp>
        <p:nvSpPr>
          <p:cNvPr id="9" name="テキスト ボックス 8"/>
          <p:cNvSpPr txBox="1"/>
          <p:nvPr/>
        </p:nvSpPr>
        <p:spPr>
          <a:xfrm>
            <a:off x="6785181" y="1548130"/>
            <a:ext cx="1135873" cy="646331"/>
          </a:xfrm>
          <a:prstGeom prst="rect">
            <a:avLst/>
          </a:prstGeom>
          <a:noFill/>
        </p:spPr>
        <p:txBody>
          <a:bodyPr wrap="square" rtlCol="0">
            <a:spAutoFit/>
          </a:bodyPr>
          <a:lstStyle/>
          <a:p>
            <a:pPr algn="ctr"/>
            <a:r>
              <a:rPr kumimoji="1" lang="ja-JP" altLang="en-US" dirty="0" smtClean="0"/>
              <a:t>電子</a:t>
            </a:r>
            <a:endParaRPr kumimoji="1" lang="en-US" altLang="ja-JP" dirty="0" smtClean="0"/>
          </a:p>
          <a:p>
            <a:r>
              <a:rPr kumimoji="1" lang="ja-JP" altLang="en-US" dirty="0" smtClean="0"/>
              <a:t>スケール</a:t>
            </a:r>
            <a:endParaRPr kumimoji="1" lang="ja-JP" altLang="en-US" dirty="0"/>
          </a:p>
        </p:txBody>
      </p:sp>
      <p:graphicFrame>
        <p:nvGraphicFramePr>
          <p:cNvPr id="10" name="オブジェクト 9"/>
          <p:cNvGraphicFramePr>
            <a:graphicFrameLocks noChangeAspect="1"/>
          </p:cNvGraphicFramePr>
          <p:nvPr>
            <p:extLst>
              <p:ext uri="{D42A27DB-BD31-4B8C-83A1-F6EECF244321}">
                <p14:modId xmlns:p14="http://schemas.microsoft.com/office/powerpoint/2010/main" val="2563588685"/>
              </p:ext>
            </p:extLst>
          </p:nvPr>
        </p:nvGraphicFramePr>
        <p:xfrm>
          <a:off x="6797675" y="4364038"/>
          <a:ext cx="1200150" cy="647700"/>
        </p:xfrm>
        <a:graphic>
          <a:graphicData uri="http://schemas.openxmlformats.org/presentationml/2006/ole">
            <mc:AlternateContent xmlns:mc="http://schemas.openxmlformats.org/markup-compatibility/2006">
              <mc:Choice xmlns:v="urn:schemas-microsoft-com:vml" Requires="v">
                <p:oleObj spid="_x0000_s86031" name="数式" r:id="rId4" imgW="800100" imgH="431800" progId="Equation.3">
                  <p:embed/>
                </p:oleObj>
              </mc:Choice>
              <mc:Fallback>
                <p:oleObj name="数式" r:id="rId4" imgW="800100" imgH="431800" progId="Equation.3">
                  <p:embed/>
                  <p:pic>
                    <p:nvPicPr>
                      <p:cNvPr id="0" name=""/>
                      <p:cNvPicPr>
                        <a:picLocks noChangeAspect="1" noChangeArrowheads="1"/>
                      </p:cNvPicPr>
                      <p:nvPr/>
                    </p:nvPicPr>
                    <p:blipFill>
                      <a:blip r:embed="rId5"/>
                      <a:srcRect/>
                      <a:stretch>
                        <a:fillRect/>
                      </a:stretch>
                    </p:blipFill>
                    <p:spPr bwMode="auto">
                      <a:xfrm>
                        <a:off x="6797675" y="4364038"/>
                        <a:ext cx="1200150" cy="647700"/>
                      </a:xfrm>
                      <a:prstGeom prst="rect">
                        <a:avLst/>
                      </a:prstGeom>
                      <a:noFill/>
                      <a:ln w="25400">
                        <a:solidFill>
                          <a:srgbClr val="0000FF"/>
                        </a:solidFill>
                      </a:ln>
                    </p:spPr>
                  </p:pic>
                </p:oleObj>
              </mc:Fallback>
            </mc:AlternateContent>
          </a:graphicData>
        </a:graphic>
      </p:graphicFrame>
      <p:sp>
        <p:nvSpPr>
          <p:cNvPr id="11" name="テキスト ボックス 10"/>
          <p:cNvSpPr txBox="1"/>
          <p:nvPr/>
        </p:nvSpPr>
        <p:spPr>
          <a:xfrm>
            <a:off x="846497" y="1548130"/>
            <a:ext cx="1162705" cy="646331"/>
          </a:xfrm>
          <a:prstGeom prst="rect">
            <a:avLst/>
          </a:prstGeom>
          <a:noFill/>
        </p:spPr>
        <p:txBody>
          <a:bodyPr wrap="square" rtlCol="0">
            <a:spAutoFit/>
          </a:bodyPr>
          <a:lstStyle/>
          <a:p>
            <a:pPr algn="ctr"/>
            <a:r>
              <a:rPr kumimoji="1" lang="ja-JP" altLang="en-US" dirty="0" smtClean="0"/>
              <a:t>イオン</a:t>
            </a:r>
            <a:endParaRPr kumimoji="1" lang="en-US" altLang="ja-JP" dirty="0" smtClean="0"/>
          </a:p>
          <a:p>
            <a:pPr algn="ctr"/>
            <a:r>
              <a:rPr kumimoji="1" lang="ja-JP" altLang="en-US" dirty="0" smtClean="0"/>
              <a:t>スケール</a:t>
            </a:r>
            <a:endParaRPr kumimoji="1" lang="ja-JP" altLang="en-US" dirty="0"/>
          </a:p>
        </p:txBody>
      </p:sp>
      <p:sp>
        <p:nvSpPr>
          <p:cNvPr id="12" name="テキスト ボックス 11"/>
          <p:cNvSpPr txBox="1"/>
          <p:nvPr/>
        </p:nvSpPr>
        <p:spPr>
          <a:xfrm>
            <a:off x="739171" y="2553278"/>
            <a:ext cx="1270031" cy="1384995"/>
          </a:xfrm>
          <a:prstGeom prst="rect">
            <a:avLst/>
          </a:prstGeom>
          <a:noFill/>
        </p:spPr>
        <p:txBody>
          <a:bodyPr wrap="square" rtlCol="0">
            <a:spAutoFit/>
          </a:bodyPr>
          <a:lstStyle/>
          <a:p>
            <a:r>
              <a:rPr kumimoji="1" lang="ja-JP" altLang="en-US" sz="2800" dirty="0" smtClean="0">
                <a:solidFill>
                  <a:schemeClr val="bg1"/>
                </a:solidFill>
              </a:rPr>
              <a:t>断熱的</a:t>
            </a:r>
            <a:r>
              <a:rPr lang="ja-JP" altLang="en-US" sz="2800" dirty="0" smtClean="0">
                <a:solidFill>
                  <a:schemeClr val="bg1"/>
                </a:solidFill>
              </a:rPr>
              <a:t>電子</a:t>
            </a:r>
            <a:endParaRPr lang="en-US" altLang="ja-JP" sz="2800" dirty="0" smtClean="0">
              <a:solidFill>
                <a:schemeClr val="bg1"/>
              </a:solidFill>
            </a:endParaRPr>
          </a:p>
          <a:p>
            <a:r>
              <a:rPr kumimoji="1" lang="ja-JP" altLang="en-US" sz="2800" dirty="0" smtClean="0">
                <a:solidFill>
                  <a:schemeClr val="bg1"/>
                </a:solidFill>
              </a:rPr>
              <a:t>応答</a:t>
            </a:r>
            <a:endParaRPr kumimoji="1" lang="ja-JP" altLang="en-US" sz="2800" dirty="0">
              <a:solidFill>
                <a:schemeClr val="bg1"/>
              </a:solidFill>
            </a:endParaRPr>
          </a:p>
        </p:txBody>
      </p:sp>
      <p:graphicFrame>
        <p:nvGraphicFramePr>
          <p:cNvPr id="13" name="オブジェクト 12"/>
          <p:cNvGraphicFramePr>
            <a:graphicFrameLocks noChangeAspect="1"/>
          </p:cNvGraphicFramePr>
          <p:nvPr>
            <p:extLst>
              <p:ext uri="{D42A27DB-BD31-4B8C-83A1-F6EECF244321}">
                <p14:modId xmlns:p14="http://schemas.microsoft.com/office/powerpoint/2010/main" val="2607782449"/>
              </p:ext>
            </p:extLst>
          </p:nvPr>
        </p:nvGraphicFramePr>
        <p:xfrm>
          <a:off x="933304" y="4364743"/>
          <a:ext cx="1752600" cy="647700"/>
        </p:xfrm>
        <a:graphic>
          <a:graphicData uri="http://schemas.openxmlformats.org/presentationml/2006/ole">
            <mc:AlternateContent xmlns:mc="http://schemas.openxmlformats.org/markup-compatibility/2006">
              <mc:Choice xmlns:v="urn:schemas-microsoft-com:vml" Requires="v">
                <p:oleObj spid="_x0000_s86032" name="数式" r:id="rId6" imgW="1168400" imgH="431800" progId="Equation.3">
                  <p:embed/>
                </p:oleObj>
              </mc:Choice>
              <mc:Fallback>
                <p:oleObj name="数式" r:id="rId6" imgW="1168400" imgH="431800" progId="Equation.3">
                  <p:embed/>
                  <p:pic>
                    <p:nvPicPr>
                      <p:cNvPr id="0" name=""/>
                      <p:cNvPicPr>
                        <a:picLocks noChangeAspect="1" noChangeArrowheads="1"/>
                      </p:cNvPicPr>
                      <p:nvPr/>
                    </p:nvPicPr>
                    <p:blipFill>
                      <a:blip r:embed="rId7"/>
                      <a:srcRect/>
                      <a:stretch>
                        <a:fillRect/>
                      </a:stretch>
                    </p:blipFill>
                    <p:spPr bwMode="auto">
                      <a:xfrm>
                        <a:off x="933304" y="4364743"/>
                        <a:ext cx="1752600" cy="647700"/>
                      </a:xfrm>
                      <a:prstGeom prst="rect">
                        <a:avLst/>
                      </a:prstGeom>
                      <a:noFill/>
                      <a:ln w="25400">
                        <a:solidFill>
                          <a:srgbClr val="FF0000"/>
                        </a:solidFill>
                      </a:ln>
                    </p:spPr>
                  </p:pic>
                </p:oleObj>
              </mc:Fallback>
            </mc:AlternateContent>
          </a:graphicData>
        </a:graphic>
      </p:graphicFrame>
      <p:sp>
        <p:nvSpPr>
          <p:cNvPr id="14" name="テキスト ボックス 13"/>
          <p:cNvSpPr txBox="1"/>
          <p:nvPr/>
        </p:nvSpPr>
        <p:spPr>
          <a:xfrm>
            <a:off x="2501061" y="2754620"/>
            <a:ext cx="3577553" cy="954107"/>
          </a:xfrm>
          <a:prstGeom prst="rect">
            <a:avLst/>
          </a:prstGeom>
          <a:noFill/>
        </p:spPr>
        <p:txBody>
          <a:bodyPr wrap="square" rtlCol="0">
            <a:spAutoFit/>
          </a:bodyPr>
          <a:lstStyle/>
          <a:p>
            <a:r>
              <a:rPr lang="ja-JP" altLang="en-US" sz="2800" dirty="0" smtClean="0">
                <a:solidFill>
                  <a:schemeClr val="bg1"/>
                </a:solidFill>
              </a:rPr>
              <a:t>長波長</a:t>
            </a:r>
            <a:r>
              <a:rPr lang="ja-JP" altLang="en-US" sz="2800" dirty="0" smtClean="0">
                <a:solidFill>
                  <a:schemeClr val="bg1"/>
                </a:solidFill>
              </a:rPr>
              <a:t>領域</a:t>
            </a:r>
            <a:r>
              <a:rPr lang="ja-JP" altLang="en-US" sz="2800" dirty="0" smtClean="0">
                <a:solidFill>
                  <a:schemeClr val="bg1"/>
                </a:solidFill>
              </a:rPr>
              <a:t>でのイオン、電子の応答</a:t>
            </a:r>
            <a:endParaRPr kumimoji="1" lang="ja-JP" altLang="en-US" sz="2800" dirty="0">
              <a:solidFill>
                <a:schemeClr val="bg1"/>
              </a:solidFill>
            </a:endParaRPr>
          </a:p>
        </p:txBody>
      </p:sp>
      <p:sp>
        <p:nvSpPr>
          <p:cNvPr id="3" name="下矢印 2"/>
          <p:cNvSpPr/>
          <p:nvPr/>
        </p:nvSpPr>
        <p:spPr>
          <a:xfrm>
            <a:off x="3623662" y="4364743"/>
            <a:ext cx="897705" cy="61312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2115576" y="5242367"/>
            <a:ext cx="3963038" cy="84511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rgbClr val="FF0000"/>
                </a:solidFill>
              </a:rPr>
              <a:t>運動論的イオンを用いたモデル</a:t>
            </a:r>
            <a:endParaRPr kumimoji="1" lang="en-US" altLang="ja-JP" dirty="0" smtClean="0">
              <a:solidFill>
                <a:srgbClr val="FF0000"/>
              </a:solidFill>
            </a:endParaRPr>
          </a:p>
          <a:p>
            <a:pPr algn="ctr"/>
            <a:r>
              <a:rPr lang="en-US" altLang="ja-JP" dirty="0" smtClean="0">
                <a:solidFill>
                  <a:srgbClr val="FF0000"/>
                </a:solidFill>
                <a:latin typeface="Arial"/>
                <a:cs typeface="Arial"/>
              </a:rPr>
              <a:t>(ETG-</a:t>
            </a:r>
            <a:r>
              <a:rPr lang="en-US" altLang="ja-JP" dirty="0" err="1" smtClean="0">
                <a:solidFill>
                  <a:srgbClr val="FF0000"/>
                </a:solidFill>
                <a:latin typeface="Arial"/>
                <a:cs typeface="Arial"/>
              </a:rPr>
              <a:t>ki</a:t>
            </a:r>
            <a:r>
              <a:rPr lang="en-US" altLang="ja-JP" dirty="0" smtClean="0">
                <a:solidFill>
                  <a:srgbClr val="FF0000"/>
                </a:solidFill>
                <a:latin typeface="Arial"/>
                <a:cs typeface="Arial"/>
              </a:rPr>
              <a:t>)</a:t>
            </a:r>
            <a:endParaRPr kumimoji="1" lang="ja-JP" altLang="en-US" dirty="0">
              <a:solidFill>
                <a:srgbClr val="FF0000"/>
              </a:solidFill>
              <a:latin typeface="Arial"/>
              <a:cs typeface="Arial"/>
            </a:endParaRPr>
          </a:p>
        </p:txBody>
      </p:sp>
      <p:sp>
        <p:nvSpPr>
          <p:cNvPr id="18" name="テキスト ボックス 17"/>
          <p:cNvSpPr txBox="1"/>
          <p:nvPr/>
        </p:nvSpPr>
        <p:spPr>
          <a:xfrm>
            <a:off x="3549717" y="3584330"/>
            <a:ext cx="1059234" cy="707886"/>
          </a:xfrm>
          <a:prstGeom prst="rect">
            <a:avLst/>
          </a:prstGeom>
          <a:noFill/>
        </p:spPr>
        <p:txBody>
          <a:bodyPr wrap="square" rtlCol="0">
            <a:spAutoFit/>
          </a:bodyPr>
          <a:lstStyle/>
          <a:p>
            <a:r>
              <a:rPr kumimoji="1" lang="en-US" altLang="ja-JP" sz="4000" dirty="0" smtClean="0">
                <a:solidFill>
                  <a:srgbClr val="FF0000"/>
                </a:solidFill>
                <a:latin typeface="Arial"/>
                <a:cs typeface="Arial"/>
              </a:rPr>
              <a:t>???</a:t>
            </a:r>
          </a:p>
        </p:txBody>
      </p:sp>
    </p:spTree>
    <p:extLst>
      <p:ext uri="{BB962C8B-B14F-4D97-AF65-F5344CB8AC3E}">
        <p14:creationId xmlns:p14="http://schemas.microsoft.com/office/powerpoint/2010/main" val="387973857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smtClean="0">
                <a:latin typeface="Arial"/>
                <a:cs typeface="Arial"/>
              </a:rPr>
              <a:t>Outline</a:t>
            </a:r>
            <a:endParaRPr kumimoji="1" lang="ja-JP" altLang="en-US" dirty="0">
              <a:latin typeface="Arial"/>
              <a:cs typeface="Arial"/>
            </a:endParaRPr>
          </a:p>
        </p:txBody>
      </p:sp>
      <p:sp>
        <p:nvSpPr>
          <p:cNvPr id="3" name="コンテンツ プレースホルダー 2"/>
          <p:cNvSpPr>
            <a:spLocks noGrp="1"/>
          </p:cNvSpPr>
          <p:nvPr>
            <p:ph idx="1"/>
          </p:nvPr>
        </p:nvSpPr>
        <p:spPr>
          <a:xfrm>
            <a:off x="323528" y="1500175"/>
            <a:ext cx="8363272" cy="4625991"/>
          </a:xfrm>
        </p:spPr>
        <p:txBody>
          <a:bodyPr>
            <a:normAutofit fontScale="92500" lnSpcReduction="20000"/>
          </a:bodyPr>
          <a:lstStyle/>
          <a:p>
            <a:r>
              <a:rPr lang="ja-JP" altLang="en-US" sz="2800" dirty="0" smtClean="0">
                <a:solidFill>
                  <a:srgbClr val="BFBFBF"/>
                </a:solidFill>
              </a:rPr>
              <a:t>背景と</a:t>
            </a:r>
            <a:r>
              <a:rPr kumimoji="1" lang="ja-JP" altLang="en-US" sz="2800" dirty="0" smtClean="0">
                <a:solidFill>
                  <a:srgbClr val="BFBFBF"/>
                </a:solidFill>
              </a:rPr>
              <a:t>目的</a:t>
            </a:r>
            <a:endParaRPr kumimoji="1" lang="en-US" altLang="ja-JP" sz="2800" dirty="0" smtClean="0">
              <a:solidFill>
                <a:srgbClr val="BFBFBF"/>
              </a:solidFill>
            </a:endParaRPr>
          </a:p>
          <a:p>
            <a:pPr lvl="1"/>
            <a:r>
              <a:rPr lang="ja-JP" altLang="en-US" sz="2400" dirty="0" smtClean="0">
                <a:solidFill>
                  <a:srgbClr val="BFBFBF"/>
                </a:solidFill>
              </a:rPr>
              <a:t>電子</a:t>
            </a:r>
            <a:r>
              <a:rPr lang="ja-JP" altLang="en-US" sz="2400" dirty="0">
                <a:solidFill>
                  <a:srgbClr val="BFBFBF"/>
                </a:solidFill>
              </a:rPr>
              <a:t>温度</a:t>
            </a:r>
            <a:r>
              <a:rPr lang="ja-JP" altLang="en-US" sz="2400" dirty="0" smtClean="0">
                <a:solidFill>
                  <a:srgbClr val="BFBFBF"/>
                </a:solidFill>
              </a:rPr>
              <a:t>勾配</a:t>
            </a:r>
            <a:r>
              <a:rPr lang="en-US" altLang="ja-JP" sz="2400" dirty="0" smtClean="0">
                <a:solidFill>
                  <a:srgbClr val="BFBFBF"/>
                </a:solidFill>
              </a:rPr>
              <a:t> </a:t>
            </a:r>
            <a:r>
              <a:rPr lang="en-US" altLang="ja-JP" sz="2400" dirty="0" smtClean="0">
                <a:solidFill>
                  <a:srgbClr val="BFBFBF"/>
                </a:solidFill>
                <a:latin typeface="Arial"/>
                <a:cs typeface="Arial"/>
              </a:rPr>
              <a:t>(ETG)</a:t>
            </a:r>
            <a:r>
              <a:rPr lang="ja-JP" altLang="en-US" sz="2400" dirty="0" smtClean="0">
                <a:solidFill>
                  <a:srgbClr val="BFBFBF"/>
                </a:solidFill>
              </a:rPr>
              <a:t>乱流</a:t>
            </a:r>
            <a:endParaRPr lang="en-US" altLang="ja-JP" sz="2400" dirty="0" smtClean="0">
              <a:solidFill>
                <a:srgbClr val="BFBFBF"/>
              </a:solidFill>
            </a:endParaRPr>
          </a:p>
          <a:p>
            <a:pPr lvl="1"/>
            <a:r>
              <a:rPr lang="ja-JP" altLang="en-US" sz="2400" dirty="0" smtClean="0">
                <a:solidFill>
                  <a:srgbClr val="BFBFBF"/>
                </a:solidFill>
                <a:latin typeface="+mn-ea"/>
              </a:rPr>
              <a:t>研究目的</a:t>
            </a:r>
            <a:endParaRPr lang="en-US" altLang="ja-JP" sz="2400" dirty="0" smtClean="0">
              <a:solidFill>
                <a:srgbClr val="BFBFBF"/>
              </a:solidFill>
              <a:latin typeface="+mn-ea"/>
            </a:endParaRPr>
          </a:p>
          <a:p>
            <a:pPr lvl="1"/>
            <a:endParaRPr lang="en-US" altLang="ja-JP" dirty="0"/>
          </a:p>
          <a:p>
            <a:r>
              <a:rPr lang="ja-JP" altLang="en-US" sz="2800" dirty="0" smtClean="0"/>
              <a:t>ジャイロ運動論的シミュレーションによる解析</a:t>
            </a:r>
            <a:endParaRPr kumimoji="1" lang="en-US" altLang="ja-JP" sz="2800" dirty="0" smtClean="0"/>
          </a:p>
          <a:p>
            <a:pPr lvl="1"/>
            <a:r>
              <a:rPr lang="ja-JP" altLang="en-US" sz="2400" dirty="0" smtClean="0">
                <a:solidFill>
                  <a:srgbClr val="BFBFBF"/>
                </a:solidFill>
              </a:rPr>
              <a:t>理論モデル</a:t>
            </a:r>
            <a:endParaRPr lang="en-US" altLang="ja-JP" sz="2400" dirty="0" smtClean="0">
              <a:solidFill>
                <a:srgbClr val="BFBFBF"/>
              </a:solidFill>
            </a:endParaRPr>
          </a:p>
          <a:p>
            <a:pPr lvl="1"/>
            <a:r>
              <a:rPr lang="ja-JP" altLang="en-US" sz="2400" dirty="0" smtClean="0">
                <a:solidFill>
                  <a:srgbClr val="BFBFBF"/>
                </a:solidFill>
              </a:rPr>
              <a:t>運動論的イオンを導入した場合の線形解析</a:t>
            </a:r>
            <a:endParaRPr lang="en-US" altLang="ja-JP" sz="2400" dirty="0" smtClean="0">
              <a:solidFill>
                <a:srgbClr val="BFBFBF"/>
              </a:solidFill>
            </a:endParaRPr>
          </a:p>
          <a:p>
            <a:pPr lvl="1"/>
            <a:r>
              <a:rPr lang="en-US" altLang="ja-JP" sz="2400" dirty="0" smtClean="0">
                <a:latin typeface="Arial"/>
                <a:cs typeface="Arial"/>
              </a:rPr>
              <a:t>ETG-TEM</a:t>
            </a:r>
            <a:r>
              <a:rPr lang="ja-JP" altLang="en-US" sz="2400" dirty="0" smtClean="0">
                <a:latin typeface="Arial"/>
                <a:cs typeface="Arial"/>
              </a:rPr>
              <a:t>領域での非線形計算</a:t>
            </a:r>
            <a:endParaRPr lang="en-US" altLang="ja-JP" sz="2400" dirty="0" smtClean="0">
              <a:latin typeface="Arial"/>
              <a:cs typeface="Arial"/>
            </a:endParaRPr>
          </a:p>
          <a:p>
            <a:pPr lvl="1"/>
            <a:endParaRPr lang="en-US" altLang="ja-JP" dirty="0">
              <a:latin typeface="Arial" pitchFamily="34" charset="0"/>
              <a:cs typeface="Arial" pitchFamily="34" charset="0"/>
            </a:endParaRPr>
          </a:p>
          <a:p>
            <a:r>
              <a:rPr lang="ja-JP" altLang="en-US" sz="2800" dirty="0" smtClean="0">
                <a:solidFill>
                  <a:srgbClr val="BFBFBF"/>
                </a:solidFill>
              </a:rPr>
              <a:t>結論</a:t>
            </a:r>
            <a:endParaRPr lang="en-US" altLang="ja-JP" sz="2800" dirty="0" smtClean="0">
              <a:solidFill>
                <a:srgbClr val="BFBFBF"/>
              </a:solidFill>
            </a:endParaRPr>
          </a:p>
          <a:p>
            <a:pPr lvl="1"/>
            <a:r>
              <a:rPr lang="ja-JP" altLang="en-US" sz="2400" dirty="0" smtClean="0">
                <a:solidFill>
                  <a:srgbClr val="BFBFBF"/>
                </a:solidFill>
                <a:latin typeface="Arial" pitchFamily="34" charset="0"/>
                <a:cs typeface="Arial" pitchFamily="34" charset="0"/>
              </a:rPr>
              <a:t>まとめ</a:t>
            </a:r>
            <a:endParaRPr lang="en-US" altLang="ja-JP" sz="2400" dirty="0" smtClean="0">
              <a:solidFill>
                <a:srgbClr val="BFBFBF"/>
              </a:solidFill>
              <a:latin typeface="Arial" pitchFamily="34" charset="0"/>
              <a:cs typeface="Arial" pitchFamily="34" charset="0"/>
            </a:endParaRPr>
          </a:p>
          <a:p>
            <a:pPr lvl="1"/>
            <a:r>
              <a:rPr lang="ja-JP" altLang="en-US" sz="2400" dirty="0" smtClean="0">
                <a:solidFill>
                  <a:srgbClr val="BFBFBF"/>
                </a:solidFill>
                <a:latin typeface="Arial" pitchFamily="34" charset="0"/>
                <a:cs typeface="Arial" pitchFamily="34" charset="0"/>
              </a:rPr>
              <a:t>今後の課題</a:t>
            </a:r>
            <a:endParaRPr lang="en-US" altLang="ja-JP" sz="2400" dirty="0" smtClean="0">
              <a:solidFill>
                <a:srgbClr val="BFBFBF"/>
              </a:solidFill>
              <a:latin typeface="Arial" pitchFamily="34" charset="0"/>
              <a:cs typeface="Arial" pitchFamily="34" charset="0"/>
            </a:endParaRPr>
          </a:p>
          <a:p>
            <a:pPr lvl="1"/>
            <a:endParaRPr lang="en-US" altLang="ja-JP" dirty="0">
              <a:latin typeface="Arial" pitchFamily="34" charset="0"/>
              <a:cs typeface="Arial" pitchFamily="34" charset="0"/>
            </a:endParaRPr>
          </a:p>
          <a:p>
            <a:pPr marL="457200" lvl="1" indent="0">
              <a:buNone/>
            </a:pPr>
            <a:endParaRPr lang="en-US" altLang="ja-JP" dirty="0" smtClean="0">
              <a:latin typeface="Arial" pitchFamily="34" charset="0"/>
              <a:cs typeface="Arial" pitchFamily="34" charset="0"/>
            </a:endParaRPr>
          </a:p>
        </p:txBody>
      </p:sp>
    </p:spTree>
    <p:extLst>
      <p:ext uri="{BB962C8B-B14F-4D97-AF65-F5344CB8AC3E}">
        <p14:creationId xmlns:p14="http://schemas.microsoft.com/office/powerpoint/2010/main" val="1052994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3600" dirty="0" smtClean="0"/>
              <a:t>静電</a:t>
            </a:r>
            <a:r>
              <a:rPr kumimoji="1" lang="ja-JP" altLang="en-US" sz="3600" dirty="0" smtClean="0"/>
              <a:t>ポテンシャル</a:t>
            </a:r>
            <a:r>
              <a:rPr lang="ja-JP" altLang="en-US" sz="3600" dirty="0" smtClean="0"/>
              <a:t>の実空間プロット</a:t>
            </a:r>
            <a:endParaRPr kumimoji="1" lang="ja-JP" altLang="en-US" sz="3600" dirty="0"/>
          </a:p>
        </p:txBody>
      </p:sp>
      <p:sp>
        <p:nvSpPr>
          <p:cNvPr id="5" name="テキスト プレースホルダー 4"/>
          <p:cNvSpPr txBox="1">
            <a:spLocks/>
          </p:cNvSpPr>
          <p:nvPr/>
        </p:nvSpPr>
        <p:spPr>
          <a:xfrm>
            <a:off x="467544" y="1772816"/>
            <a:ext cx="4041775" cy="639762"/>
          </a:xfrm>
          <a:prstGeom prst="rect">
            <a:avLst/>
          </a:prstGeom>
          <a:ln w="25400">
            <a:solidFill>
              <a:srgbClr val="00B050"/>
            </a:solidFill>
          </a:ln>
        </p:spPr>
        <p:txBody>
          <a:bodyPr>
            <a:normAutofit/>
          </a:bodyPr>
          <a:lstStyle>
            <a:lvl1pPr marL="342900" indent="-342900" algn="l" rtl="0" eaLnBrk="1" latinLnBrk="0" hangingPunct="1">
              <a:spcBef>
                <a:spcPct val="20000"/>
              </a:spcBef>
              <a:buClr>
                <a:schemeClr val="accent1"/>
              </a:buClr>
              <a:buSzPct val="75000"/>
              <a:buFont typeface="Wingdings"/>
              <a:buChar char="p"/>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accent3"/>
              </a:buClr>
              <a:buSzPct val="65000"/>
              <a:buFont typeface="Wingdings"/>
              <a:buChar char="p"/>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buClr>
              <a:buSzPct val="65000"/>
              <a:buFont typeface="Wingdings"/>
              <a:buChar char="p"/>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5"/>
              </a:buClr>
              <a:buSzPct val="65000"/>
              <a:buFont typeface="Wingdings"/>
              <a:buChar char="p"/>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2"/>
              </a:buClr>
              <a:buSzPct val="65000"/>
              <a:buFont typeface="Wingdings"/>
              <a:buChar char="p"/>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bg2"/>
              </a:buClr>
              <a:buSzPct val="55000"/>
              <a:buFont typeface="Wingdings"/>
              <a:buChar char="p"/>
              <a:defRPr kumimoji="1" sz="2000">
                <a:solidFill>
                  <a:schemeClr val="tx1"/>
                </a:solidFill>
                <a:latin typeface="+mn-lt"/>
                <a:ea typeface="+mn-ea"/>
                <a:cs typeface="+mn-cs"/>
              </a:defRPr>
            </a:lvl6pPr>
            <a:lvl7pPr marL="2971800" indent="-228600" algn="l" rtl="0" eaLnBrk="1" latinLnBrk="0" hangingPunct="1">
              <a:spcBef>
                <a:spcPct val="20000"/>
              </a:spcBef>
              <a:buClr>
                <a:schemeClr val="accent6"/>
              </a:buClr>
              <a:buSzPct val="55000"/>
              <a:buFont typeface="Wingdings"/>
              <a:buChar char="p"/>
              <a:defRPr kumimoji="1" sz="2000">
                <a:solidFill>
                  <a:schemeClr val="tx1"/>
                </a:solidFill>
                <a:latin typeface="+mn-lt"/>
                <a:ea typeface="+mn-ea"/>
                <a:cs typeface="+mn-cs"/>
              </a:defRPr>
            </a:lvl7pPr>
            <a:lvl8pPr marL="3429000" indent="-228600" algn="l" rtl="0" eaLnBrk="1" latinLnBrk="0" hangingPunct="1">
              <a:spcBef>
                <a:spcPct val="20000"/>
              </a:spcBef>
              <a:buClr>
                <a:schemeClr val="accent1">
                  <a:tint val="60000"/>
                </a:schemeClr>
              </a:buClr>
              <a:buSzPct val="55000"/>
              <a:buFont typeface="Wingdings"/>
              <a:buChar char="p"/>
              <a:defRPr kumimoji="1" sz="2000">
                <a:solidFill>
                  <a:schemeClr val="tx1"/>
                </a:solidFill>
                <a:latin typeface="+mn-lt"/>
                <a:ea typeface="+mn-ea"/>
                <a:cs typeface="+mn-cs"/>
              </a:defRPr>
            </a:lvl8pPr>
            <a:lvl9pPr marL="3886200" indent="-228600" algn="l" rtl="0" eaLnBrk="1" latinLnBrk="0" hangingPunct="1">
              <a:spcBef>
                <a:spcPct val="20000"/>
              </a:spcBef>
              <a:buClr>
                <a:schemeClr val="bg2">
                  <a:tint val="60000"/>
                </a:schemeClr>
              </a:buClr>
              <a:buSzPct val="55000"/>
              <a:buFont typeface="Wingdings"/>
              <a:buChar char="p"/>
              <a:defRPr kumimoji="1" sz="2000">
                <a:solidFill>
                  <a:schemeClr val="tx1"/>
                </a:solidFill>
                <a:latin typeface="+mn-lt"/>
                <a:ea typeface="+mn-ea"/>
                <a:cs typeface="+mn-cs"/>
              </a:defRPr>
            </a:lvl9pPr>
          </a:lstStyle>
          <a:p>
            <a:pPr marL="0" indent="0" algn="ctr">
              <a:buNone/>
            </a:pPr>
            <a:r>
              <a:rPr lang="en-US" altLang="ja-JP" dirty="0">
                <a:latin typeface="Arial" pitchFamily="34" charset="0"/>
                <a:cs typeface="Arial" pitchFamily="34" charset="0"/>
              </a:rPr>
              <a:t>ETG </a:t>
            </a:r>
            <a:r>
              <a:rPr lang="en-US" altLang="ja-JP" dirty="0" smtClean="0">
                <a:latin typeface="Arial" pitchFamily="34" charset="0"/>
                <a:cs typeface="Arial" pitchFamily="34" charset="0"/>
              </a:rPr>
              <a:t>(</a:t>
            </a:r>
            <a:r>
              <a:rPr lang="ja-JP" altLang="en-US" dirty="0">
                <a:latin typeface="Arial" pitchFamily="34" charset="0"/>
                <a:cs typeface="Arial" pitchFamily="34" charset="0"/>
              </a:rPr>
              <a:t>断熱</a:t>
            </a:r>
            <a:r>
              <a:rPr lang="ja-JP" altLang="en-US" dirty="0" smtClean="0">
                <a:latin typeface="Arial" pitchFamily="34" charset="0"/>
                <a:cs typeface="Arial" pitchFamily="34" charset="0"/>
              </a:rPr>
              <a:t>的応答</a:t>
            </a:r>
            <a:r>
              <a:rPr lang="en-US" altLang="ja-JP" dirty="0">
                <a:latin typeface="Arial" pitchFamily="34" charset="0"/>
                <a:cs typeface="Arial" pitchFamily="34" charset="0"/>
              </a:rPr>
              <a:t>)</a:t>
            </a:r>
            <a:endParaRPr lang="ja-JP" altLang="en-US" dirty="0">
              <a:latin typeface="Arial" pitchFamily="34" charset="0"/>
              <a:cs typeface="Arial" pitchFamily="34" charset="0"/>
            </a:endParaRPr>
          </a:p>
        </p:txBody>
      </p:sp>
      <p:sp>
        <p:nvSpPr>
          <p:cNvPr id="7" name="テキスト プレースホルダー 4"/>
          <p:cNvSpPr txBox="1">
            <a:spLocks/>
          </p:cNvSpPr>
          <p:nvPr/>
        </p:nvSpPr>
        <p:spPr>
          <a:xfrm>
            <a:off x="4778697" y="1772816"/>
            <a:ext cx="4041775" cy="639762"/>
          </a:xfrm>
          <a:prstGeom prst="rect">
            <a:avLst/>
          </a:prstGeom>
          <a:ln w="25400">
            <a:solidFill>
              <a:srgbClr val="FFFF00"/>
            </a:solidFill>
          </a:ln>
        </p:spPr>
        <p:txBody>
          <a:bodyPr>
            <a:normAutofit/>
          </a:bodyPr>
          <a:lstStyle>
            <a:lvl1pPr marL="342900" indent="-342900" algn="l" rtl="0" eaLnBrk="1" latinLnBrk="0" hangingPunct="1">
              <a:spcBef>
                <a:spcPct val="20000"/>
              </a:spcBef>
              <a:buClr>
                <a:schemeClr val="accent1"/>
              </a:buClr>
              <a:buSzPct val="75000"/>
              <a:buFont typeface="Wingdings"/>
              <a:buChar char="p"/>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accent3"/>
              </a:buClr>
              <a:buSzPct val="65000"/>
              <a:buFont typeface="Wingdings"/>
              <a:buChar char="p"/>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buClr>
              <a:buSzPct val="65000"/>
              <a:buFont typeface="Wingdings"/>
              <a:buChar char="p"/>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5"/>
              </a:buClr>
              <a:buSzPct val="65000"/>
              <a:buFont typeface="Wingdings"/>
              <a:buChar char="p"/>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2"/>
              </a:buClr>
              <a:buSzPct val="65000"/>
              <a:buFont typeface="Wingdings"/>
              <a:buChar char="p"/>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bg2"/>
              </a:buClr>
              <a:buSzPct val="55000"/>
              <a:buFont typeface="Wingdings"/>
              <a:buChar char="p"/>
              <a:defRPr kumimoji="1" sz="2000">
                <a:solidFill>
                  <a:schemeClr val="tx1"/>
                </a:solidFill>
                <a:latin typeface="+mn-lt"/>
                <a:ea typeface="+mn-ea"/>
                <a:cs typeface="+mn-cs"/>
              </a:defRPr>
            </a:lvl6pPr>
            <a:lvl7pPr marL="2971800" indent="-228600" algn="l" rtl="0" eaLnBrk="1" latinLnBrk="0" hangingPunct="1">
              <a:spcBef>
                <a:spcPct val="20000"/>
              </a:spcBef>
              <a:buClr>
                <a:schemeClr val="accent6"/>
              </a:buClr>
              <a:buSzPct val="55000"/>
              <a:buFont typeface="Wingdings"/>
              <a:buChar char="p"/>
              <a:defRPr kumimoji="1" sz="2000">
                <a:solidFill>
                  <a:schemeClr val="tx1"/>
                </a:solidFill>
                <a:latin typeface="+mn-lt"/>
                <a:ea typeface="+mn-ea"/>
                <a:cs typeface="+mn-cs"/>
              </a:defRPr>
            </a:lvl7pPr>
            <a:lvl8pPr marL="3429000" indent="-228600" algn="l" rtl="0" eaLnBrk="1" latinLnBrk="0" hangingPunct="1">
              <a:spcBef>
                <a:spcPct val="20000"/>
              </a:spcBef>
              <a:buClr>
                <a:schemeClr val="accent1">
                  <a:tint val="60000"/>
                </a:schemeClr>
              </a:buClr>
              <a:buSzPct val="55000"/>
              <a:buFont typeface="Wingdings"/>
              <a:buChar char="p"/>
              <a:defRPr kumimoji="1" sz="2000">
                <a:solidFill>
                  <a:schemeClr val="tx1"/>
                </a:solidFill>
                <a:latin typeface="+mn-lt"/>
                <a:ea typeface="+mn-ea"/>
                <a:cs typeface="+mn-cs"/>
              </a:defRPr>
            </a:lvl8pPr>
            <a:lvl9pPr marL="3886200" indent="-228600" algn="l" rtl="0" eaLnBrk="1" latinLnBrk="0" hangingPunct="1">
              <a:spcBef>
                <a:spcPct val="20000"/>
              </a:spcBef>
              <a:buClr>
                <a:schemeClr val="bg2">
                  <a:tint val="60000"/>
                </a:schemeClr>
              </a:buClr>
              <a:buSzPct val="55000"/>
              <a:buFont typeface="Wingdings"/>
              <a:buChar char="p"/>
              <a:defRPr kumimoji="1" sz="2000">
                <a:solidFill>
                  <a:schemeClr val="tx1"/>
                </a:solidFill>
                <a:latin typeface="+mn-lt"/>
                <a:ea typeface="+mn-ea"/>
                <a:cs typeface="+mn-cs"/>
              </a:defRPr>
            </a:lvl9pPr>
          </a:lstStyle>
          <a:p>
            <a:pPr marL="0" indent="0" algn="ctr">
              <a:buNone/>
            </a:pPr>
            <a:r>
              <a:rPr lang="en-US" altLang="ja-JP" dirty="0" smtClean="0">
                <a:latin typeface="Arial" pitchFamily="34" charset="0"/>
                <a:cs typeface="Arial" pitchFamily="34" charset="0"/>
              </a:rPr>
              <a:t>ETG (</a:t>
            </a:r>
            <a:r>
              <a:rPr lang="ja-JP" altLang="en-US" dirty="0">
                <a:latin typeface="Arial" pitchFamily="34" charset="0"/>
                <a:cs typeface="Arial" pitchFamily="34" charset="0"/>
              </a:rPr>
              <a:t>運動論的</a:t>
            </a:r>
            <a:r>
              <a:rPr lang="ja-JP" altLang="en-US" dirty="0" smtClean="0">
                <a:latin typeface="Arial" pitchFamily="34" charset="0"/>
                <a:cs typeface="Arial" pitchFamily="34" charset="0"/>
              </a:rPr>
              <a:t>応答</a:t>
            </a:r>
            <a:r>
              <a:rPr lang="en-US" altLang="ja-JP" dirty="0" smtClean="0">
                <a:latin typeface="Arial" pitchFamily="34" charset="0"/>
                <a:cs typeface="Arial" pitchFamily="34" charset="0"/>
              </a:rPr>
              <a:t>)</a:t>
            </a:r>
            <a:endParaRPr lang="ja-JP" altLang="en-US" dirty="0">
              <a:latin typeface="Arial" pitchFamily="34" charset="0"/>
              <a:cs typeface="Arial" pitchFamily="34" charset="0"/>
            </a:endParaRPr>
          </a:p>
        </p:txBody>
      </p:sp>
      <p:pic>
        <p:nvPicPr>
          <p:cNvPr id="3" name="ai_x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8520" y="2492896"/>
            <a:ext cx="4574400" cy="3430800"/>
          </a:xfrm>
          <a:prstGeom prst="rect">
            <a:avLst/>
          </a:prstGeom>
        </p:spPr>
      </p:pic>
      <p:pic>
        <p:nvPicPr>
          <p:cNvPr id="6" name="ki_xy.wmv">
            <a:hlinkClick r:id="" action="ppaction://media"/>
          </p:cNvPr>
          <p:cNvPicPr>
            <a:picLocks noGrp="1" noChangeAspect="1"/>
          </p:cNvPicPr>
          <p:nvPr>
            <p:ph idx="1"/>
            <a:videoFile r:link="rId4"/>
            <p:extLst>
              <p:ext uri="{DAA4B4D4-6D71-4841-9C94-3DE7FCFB9230}">
                <p14:media xmlns:p14="http://schemas.microsoft.com/office/powerpoint/2010/main" r:embed="rId3"/>
              </p:ext>
            </p:extLst>
          </p:nvPr>
        </p:nvPicPr>
        <p:blipFill>
          <a:blip r:embed="rId7"/>
          <a:stretch>
            <a:fillRect/>
          </a:stretch>
        </p:blipFill>
        <p:spPr>
          <a:xfrm>
            <a:off x="4644008" y="2443435"/>
            <a:ext cx="4574008" cy="3430800"/>
          </a:xfrm>
        </p:spPr>
      </p:pic>
    </p:spTree>
    <p:extLst>
      <p:ext uri="{BB962C8B-B14F-4D97-AF65-F5344CB8AC3E}">
        <p14:creationId xmlns:p14="http://schemas.microsoft.com/office/powerpoint/2010/main" val="38554316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lgn="ctr"/>
            <a:r>
              <a:rPr kumimoji="1" lang="ja-JP" altLang="en-US" sz="3600" dirty="0" smtClean="0"/>
              <a:t>静電ポテンシャル</a:t>
            </a:r>
            <a:r>
              <a:rPr kumimoji="1" lang="ja-JP" altLang="en-US" sz="3600" dirty="0" smtClean="0"/>
              <a:t>揺動</a:t>
            </a:r>
            <a:r>
              <a:rPr kumimoji="1" lang="ja-JP" altLang="en-US" sz="3600" dirty="0" smtClean="0"/>
              <a:t>の各</a:t>
            </a:r>
            <a:r>
              <a:rPr kumimoji="1" lang="ja-JP" altLang="en-US" sz="3600" dirty="0" smtClean="0"/>
              <a:t>成分</a:t>
            </a:r>
            <a:r>
              <a:rPr kumimoji="1" lang="ja-JP" altLang="en-US" sz="3600" dirty="0" smtClean="0"/>
              <a:t>の時間発展</a:t>
            </a:r>
            <a:endParaRPr kumimoji="1" lang="ja-JP" altLang="en-US" sz="3600" dirty="0"/>
          </a:p>
        </p:txBody>
      </p:sp>
      <p:sp>
        <p:nvSpPr>
          <p:cNvPr id="5" name="テキスト プレースホルダー 4"/>
          <p:cNvSpPr txBox="1">
            <a:spLocks/>
          </p:cNvSpPr>
          <p:nvPr/>
        </p:nvSpPr>
        <p:spPr>
          <a:xfrm>
            <a:off x="467544" y="1772816"/>
            <a:ext cx="4041775" cy="639762"/>
          </a:xfrm>
          <a:prstGeom prst="rect">
            <a:avLst/>
          </a:prstGeom>
          <a:ln w="25400">
            <a:solidFill>
              <a:srgbClr val="00B050"/>
            </a:solidFill>
          </a:ln>
        </p:spPr>
        <p:txBody>
          <a:bodyPr>
            <a:normAutofit/>
          </a:bodyPr>
          <a:lstStyle>
            <a:lvl1pPr marL="342900" indent="-342900" algn="l" rtl="0" eaLnBrk="1" latinLnBrk="0" hangingPunct="1">
              <a:spcBef>
                <a:spcPct val="20000"/>
              </a:spcBef>
              <a:buClr>
                <a:schemeClr val="accent1"/>
              </a:buClr>
              <a:buSzPct val="75000"/>
              <a:buFont typeface="Wingdings"/>
              <a:buChar char="p"/>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accent3"/>
              </a:buClr>
              <a:buSzPct val="65000"/>
              <a:buFont typeface="Wingdings"/>
              <a:buChar char="p"/>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buClr>
              <a:buSzPct val="65000"/>
              <a:buFont typeface="Wingdings"/>
              <a:buChar char="p"/>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5"/>
              </a:buClr>
              <a:buSzPct val="65000"/>
              <a:buFont typeface="Wingdings"/>
              <a:buChar char="p"/>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2"/>
              </a:buClr>
              <a:buSzPct val="65000"/>
              <a:buFont typeface="Wingdings"/>
              <a:buChar char="p"/>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bg2"/>
              </a:buClr>
              <a:buSzPct val="55000"/>
              <a:buFont typeface="Wingdings"/>
              <a:buChar char="p"/>
              <a:defRPr kumimoji="1" sz="2000">
                <a:solidFill>
                  <a:schemeClr val="tx1"/>
                </a:solidFill>
                <a:latin typeface="+mn-lt"/>
                <a:ea typeface="+mn-ea"/>
                <a:cs typeface="+mn-cs"/>
              </a:defRPr>
            </a:lvl6pPr>
            <a:lvl7pPr marL="2971800" indent="-228600" algn="l" rtl="0" eaLnBrk="1" latinLnBrk="0" hangingPunct="1">
              <a:spcBef>
                <a:spcPct val="20000"/>
              </a:spcBef>
              <a:buClr>
                <a:schemeClr val="accent6"/>
              </a:buClr>
              <a:buSzPct val="55000"/>
              <a:buFont typeface="Wingdings"/>
              <a:buChar char="p"/>
              <a:defRPr kumimoji="1" sz="2000">
                <a:solidFill>
                  <a:schemeClr val="tx1"/>
                </a:solidFill>
                <a:latin typeface="+mn-lt"/>
                <a:ea typeface="+mn-ea"/>
                <a:cs typeface="+mn-cs"/>
              </a:defRPr>
            </a:lvl7pPr>
            <a:lvl8pPr marL="3429000" indent="-228600" algn="l" rtl="0" eaLnBrk="1" latinLnBrk="0" hangingPunct="1">
              <a:spcBef>
                <a:spcPct val="20000"/>
              </a:spcBef>
              <a:buClr>
                <a:schemeClr val="accent1">
                  <a:tint val="60000"/>
                </a:schemeClr>
              </a:buClr>
              <a:buSzPct val="55000"/>
              <a:buFont typeface="Wingdings"/>
              <a:buChar char="p"/>
              <a:defRPr kumimoji="1" sz="2000">
                <a:solidFill>
                  <a:schemeClr val="tx1"/>
                </a:solidFill>
                <a:latin typeface="+mn-lt"/>
                <a:ea typeface="+mn-ea"/>
                <a:cs typeface="+mn-cs"/>
              </a:defRPr>
            </a:lvl8pPr>
            <a:lvl9pPr marL="3886200" indent="-228600" algn="l" rtl="0" eaLnBrk="1" latinLnBrk="0" hangingPunct="1">
              <a:spcBef>
                <a:spcPct val="20000"/>
              </a:spcBef>
              <a:buClr>
                <a:schemeClr val="bg2">
                  <a:tint val="60000"/>
                </a:schemeClr>
              </a:buClr>
              <a:buSzPct val="55000"/>
              <a:buFont typeface="Wingdings"/>
              <a:buChar char="p"/>
              <a:defRPr kumimoji="1" sz="2000">
                <a:solidFill>
                  <a:schemeClr val="tx1"/>
                </a:solidFill>
                <a:latin typeface="+mn-lt"/>
                <a:ea typeface="+mn-ea"/>
                <a:cs typeface="+mn-cs"/>
              </a:defRPr>
            </a:lvl9pPr>
          </a:lstStyle>
          <a:p>
            <a:pPr marL="0" indent="0" algn="ctr">
              <a:buNone/>
            </a:pPr>
            <a:r>
              <a:rPr lang="en-US" altLang="ja-JP" dirty="0">
                <a:latin typeface="Arial" pitchFamily="34" charset="0"/>
                <a:cs typeface="Arial" pitchFamily="34" charset="0"/>
              </a:rPr>
              <a:t>ETG </a:t>
            </a:r>
            <a:r>
              <a:rPr lang="en-US" altLang="ja-JP" dirty="0" smtClean="0">
                <a:latin typeface="Arial" pitchFamily="34" charset="0"/>
                <a:cs typeface="Arial" pitchFamily="34" charset="0"/>
              </a:rPr>
              <a:t>(</a:t>
            </a:r>
            <a:r>
              <a:rPr lang="ja-JP" altLang="en-US" dirty="0">
                <a:latin typeface="Arial" pitchFamily="34" charset="0"/>
                <a:cs typeface="Arial" pitchFamily="34" charset="0"/>
              </a:rPr>
              <a:t>断熱</a:t>
            </a:r>
            <a:r>
              <a:rPr lang="ja-JP" altLang="en-US" dirty="0" smtClean="0">
                <a:latin typeface="Arial" pitchFamily="34" charset="0"/>
                <a:cs typeface="Arial" pitchFamily="34" charset="0"/>
              </a:rPr>
              <a:t>的応答</a:t>
            </a:r>
            <a:r>
              <a:rPr lang="en-US" altLang="ja-JP" dirty="0">
                <a:latin typeface="Arial" pitchFamily="34" charset="0"/>
                <a:cs typeface="Arial" pitchFamily="34" charset="0"/>
              </a:rPr>
              <a:t>)</a:t>
            </a:r>
            <a:endParaRPr lang="ja-JP" altLang="en-US" dirty="0">
              <a:latin typeface="Arial" pitchFamily="34" charset="0"/>
              <a:cs typeface="Arial" pitchFamily="34" charset="0"/>
            </a:endParaRPr>
          </a:p>
        </p:txBody>
      </p:sp>
      <p:sp>
        <p:nvSpPr>
          <p:cNvPr id="7" name="テキスト プレースホルダー 4"/>
          <p:cNvSpPr txBox="1">
            <a:spLocks/>
          </p:cNvSpPr>
          <p:nvPr/>
        </p:nvSpPr>
        <p:spPr>
          <a:xfrm>
            <a:off x="4778697" y="1772816"/>
            <a:ext cx="4041775" cy="639762"/>
          </a:xfrm>
          <a:prstGeom prst="rect">
            <a:avLst/>
          </a:prstGeom>
          <a:ln w="25400">
            <a:solidFill>
              <a:srgbClr val="FFFF00"/>
            </a:solidFill>
          </a:ln>
        </p:spPr>
        <p:txBody>
          <a:bodyPr>
            <a:normAutofit/>
          </a:bodyPr>
          <a:lstStyle>
            <a:lvl1pPr marL="342900" indent="-342900" algn="l" rtl="0" eaLnBrk="1" latinLnBrk="0" hangingPunct="1">
              <a:spcBef>
                <a:spcPct val="20000"/>
              </a:spcBef>
              <a:buClr>
                <a:schemeClr val="accent1"/>
              </a:buClr>
              <a:buSzPct val="75000"/>
              <a:buFont typeface="Wingdings"/>
              <a:buChar char="p"/>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accent3"/>
              </a:buClr>
              <a:buSzPct val="65000"/>
              <a:buFont typeface="Wingdings"/>
              <a:buChar char="p"/>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buClr>
              <a:buSzPct val="65000"/>
              <a:buFont typeface="Wingdings"/>
              <a:buChar char="p"/>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5"/>
              </a:buClr>
              <a:buSzPct val="65000"/>
              <a:buFont typeface="Wingdings"/>
              <a:buChar char="p"/>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2"/>
              </a:buClr>
              <a:buSzPct val="65000"/>
              <a:buFont typeface="Wingdings"/>
              <a:buChar char="p"/>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bg2"/>
              </a:buClr>
              <a:buSzPct val="55000"/>
              <a:buFont typeface="Wingdings"/>
              <a:buChar char="p"/>
              <a:defRPr kumimoji="1" sz="2000">
                <a:solidFill>
                  <a:schemeClr val="tx1"/>
                </a:solidFill>
                <a:latin typeface="+mn-lt"/>
                <a:ea typeface="+mn-ea"/>
                <a:cs typeface="+mn-cs"/>
              </a:defRPr>
            </a:lvl6pPr>
            <a:lvl7pPr marL="2971800" indent="-228600" algn="l" rtl="0" eaLnBrk="1" latinLnBrk="0" hangingPunct="1">
              <a:spcBef>
                <a:spcPct val="20000"/>
              </a:spcBef>
              <a:buClr>
                <a:schemeClr val="accent6"/>
              </a:buClr>
              <a:buSzPct val="55000"/>
              <a:buFont typeface="Wingdings"/>
              <a:buChar char="p"/>
              <a:defRPr kumimoji="1" sz="2000">
                <a:solidFill>
                  <a:schemeClr val="tx1"/>
                </a:solidFill>
                <a:latin typeface="+mn-lt"/>
                <a:ea typeface="+mn-ea"/>
                <a:cs typeface="+mn-cs"/>
              </a:defRPr>
            </a:lvl7pPr>
            <a:lvl8pPr marL="3429000" indent="-228600" algn="l" rtl="0" eaLnBrk="1" latinLnBrk="0" hangingPunct="1">
              <a:spcBef>
                <a:spcPct val="20000"/>
              </a:spcBef>
              <a:buClr>
                <a:schemeClr val="accent1">
                  <a:tint val="60000"/>
                </a:schemeClr>
              </a:buClr>
              <a:buSzPct val="55000"/>
              <a:buFont typeface="Wingdings"/>
              <a:buChar char="p"/>
              <a:defRPr kumimoji="1" sz="2000">
                <a:solidFill>
                  <a:schemeClr val="tx1"/>
                </a:solidFill>
                <a:latin typeface="+mn-lt"/>
                <a:ea typeface="+mn-ea"/>
                <a:cs typeface="+mn-cs"/>
              </a:defRPr>
            </a:lvl8pPr>
            <a:lvl9pPr marL="3886200" indent="-228600" algn="l" rtl="0" eaLnBrk="1" latinLnBrk="0" hangingPunct="1">
              <a:spcBef>
                <a:spcPct val="20000"/>
              </a:spcBef>
              <a:buClr>
                <a:schemeClr val="bg2">
                  <a:tint val="60000"/>
                </a:schemeClr>
              </a:buClr>
              <a:buSzPct val="55000"/>
              <a:buFont typeface="Wingdings"/>
              <a:buChar char="p"/>
              <a:defRPr kumimoji="1" sz="2000">
                <a:solidFill>
                  <a:schemeClr val="tx1"/>
                </a:solidFill>
                <a:latin typeface="+mn-lt"/>
                <a:ea typeface="+mn-ea"/>
                <a:cs typeface="+mn-cs"/>
              </a:defRPr>
            </a:lvl9pPr>
          </a:lstStyle>
          <a:p>
            <a:pPr marL="0" indent="0" algn="ctr">
              <a:buNone/>
            </a:pPr>
            <a:r>
              <a:rPr lang="en-US" altLang="ja-JP" dirty="0" smtClean="0">
                <a:latin typeface="Arial" pitchFamily="34" charset="0"/>
                <a:cs typeface="Arial" pitchFamily="34" charset="0"/>
              </a:rPr>
              <a:t>ETG (</a:t>
            </a:r>
            <a:r>
              <a:rPr lang="ja-JP" altLang="en-US" dirty="0">
                <a:latin typeface="Arial" pitchFamily="34" charset="0"/>
                <a:cs typeface="Arial" pitchFamily="34" charset="0"/>
              </a:rPr>
              <a:t>運動論的</a:t>
            </a:r>
            <a:r>
              <a:rPr lang="ja-JP" altLang="en-US" dirty="0" smtClean="0">
                <a:latin typeface="Arial" pitchFamily="34" charset="0"/>
                <a:cs typeface="Arial" pitchFamily="34" charset="0"/>
              </a:rPr>
              <a:t>応答</a:t>
            </a:r>
            <a:r>
              <a:rPr lang="en-US" altLang="ja-JP" dirty="0" smtClean="0">
                <a:latin typeface="Arial" pitchFamily="34" charset="0"/>
                <a:cs typeface="Arial" pitchFamily="34" charset="0"/>
              </a:rPr>
              <a:t>)</a:t>
            </a:r>
            <a:endParaRPr lang="ja-JP" altLang="en-US" dirty="0">
              <a:latin typeface="Arial" pitchFamily="34" charset="0"/>
              <a:cs typeface="Arial" pitchFamily="34" charset="0"/>
            </a:endParaRPr>
          </a:p>
        </p:txBody>
      </p:sp>
      <p:pic>
        <p:nvPicPr>
          <p:cNvPr id="19" name="図 18"/>
          <p:cNvPicPr>
            <a:picLocks noChangeAspect="1"/>
          </p:cNvPicPr>
          <p:nvPr/>
        </p:nvPicPr>
        <p:blipFill>
          <a:blip r:embed="rId2"/>
          <a:stretch>
            <a:fillRect/>
          </a:stretch>
        </p:blipFill>
        <p:spPr>
          <a:xfrm>
            <a:off x="248778" y="2805018"/>
            <a:ext cx="4320000" cy="2953837"/>
          </a:xfrm>
          <a:prstGeom prst="rect">
            <a:avLst/>
          </a:prstGeom>
        </p:spPr>
      </p:pic>
      <p:pic>
        <p:nvPicPr>
          <p:cNvPr id="20" name="図 19"/>
          <p:cNvPicPr>
            <a:picLocks noChangeAspect="1"/>
          </p:cNvPicPr>
          <p:nvPr/>
        </p:nvPicPr>
        <p:blipFill>
          <a:blip r:embed="rId3"/>
          <a:stretch>
            <a:fillRect/>
          </a:stretch>
        </p:blipFill>
        <p:spPr>
          <a:xfrm>
            <a:off x="4645414" y="2794058"/>
            <a:ext cx="4320000" cy="2953848"/>
          </a:xfrm>
          <a:prstGeom prst="rect">
            <a:avLst/>
          </a:prstGeom>
        </p:spPr>
      </p:pic>
      <p:sp>
        <p:nvSpPr>
          <p:cNvPr id="21" name="テキスト ボックス 20"/>
          <p:cNvSpPr txBox="1"/>
          <p:nvPr/>
        </p:nvSpPr>
        <p:spPr>
          <a:xfrm>
            <a:off x="580224" y="5758855"/>
            <a:ext cx="8240248" cy="646331"/>
          </a:xfrm>
          <a:prstGeom prst="rect">
            <a:avLst/>
          </a:prstGeom>
          <a:noFill/>
        </p:spPr>
        <p:txBody>
          <a:bodyPr wrap="square" rtlCol="0">
            <a:spAutoFit/>
          </a:bodyPr>
          <a:lstStyle/>
          <a:p>
            <a:r>
              <a:rPr kumimoji="1" lang="ja-JP" altLang="en-US" dirty="0" smtClean="0"/>
              <a:t>運動論的イオンを導入した場合、長波長のモード</a:t>
            </a:r>
            <a:r>
              <a:rPr kumimoji="1" lang="en-US" altLang="ja-JP" dirty="0" smtClean="0"/>
              <a:t> </a:t>
            </a:r>
            <a:r>
              <a:rPr kumimoji="1" lang="en-US" altLang="ja-JP" dirty="0" smtClean="0">
                <a:latin typeface="Arial"/>
                <a:cs typeface="Arial"/>
              </a:rPr>
              <a:t>(k</a:t>
            </a:r>
            <a:r>
              <a:rPr kumimoji="1" lang="en-US" altLang="ja-JP" baseline="-25000" dirty="0" smtClean="0">
                <a:latin typeface="Arial"/>
                <a:cs typeface="Arial"/>
              </a:rPr>
              <a:t>y</a:t>
            </a:r>
            <a:r>
              <a:rPr kumimoji="1" lang="en-US" altLang="ja-JP" dirty="0" smtClean="0">
                <a:latin typeface="Arial"/>
                <a:cs typeface="Arial"/>
              </a:rPr>
              <a:t>ρ</a:t>
            </a:r>
            <a:r>
              <a:rPr kumimoji="1" lang="en-US" altLang="ja-JP" baseline="-25000" dirty="0" smtClean="0">
                <a:latin typeface="Arial"/>
                <a:cs typeface="Arial"/>
              </a:rPr>
              <a:t>e</a:t>
            </a:r>
            <a:r>
              <a:rPr kumimoji="1" lang="en-US" altLang="ja-JP" dirty="0" smtClean="0">
                <a:latin typeface="Arial"/>
                <a:cs typeface="Arial"/>
              </a:rPr>
              <a:t>~0.035)</a:t>
            </a:r>
            <a:r>
              <a:rPr kumimoji="1" lang="ja-JP" altLang="en-US" dirty="0" smtClean="0"/>
              <a:t>が成長し、</a:t>
            </a:r>
            <a:endParaRPr kumimoji="1" lang="en-US" altLang="ja-JP" dirty="0" smtClean="0"/>
          </a:p>
          <a:p>
            <a:r>
              <a:rPr lang="ja-JP" altLang="en-US" dirty="0" smtClean="0"/>
              <a:t>強いゾーナルフローが形成</a:t>
            </a:r>
            <a:endParaRPr kumimoji="1" lang="ja-JP" altLang="en-US" dirty="0"/>
          </a:p>
        </p:txBody>
      </p:sp>
    </p:spTree>
    <p:extLst>
      <p:ext uri="{BB962C8B-B14F-4D97-AF65-F5344CB8AC3E}">
        <p14:creationId xmlns:p14="http://schemas.microsoft.com/office/powerpoint/2010/main" val="13948134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smtClean="0">
                <a:latin typeface="Arial"/>
                <a:cs typeface="Arial"/>
              </a:rPr>
              <a:t>Outline</a:t>
            </a:r>
            <a:endParaRPr kumimoji="1" lang="ja-JP" altLang="en-US" dirty="0">
              <a:latin typeface="Arial"/>
              <a:cs typeface="Arial"/>
            </a:endParaRPr>
          </a:p>
        </p:txBody>
      </p:sp>
      <p:sp>
        <p:nvSpPr>
          <p:cNvPr id="3" name="コンテンツ プレースホルダー 2"/>
          <p:cNvSpPr>
            <a:spLocks noGrp="1"/>
          </p:cNvSpPr>
          <p:nvPr>
            <p:ph idx="1"/>
          </p:nvPr>
        </p:nvSpPr>
        <p:spPr>
          <a:xfrm>
            <a:off x="323528" y="1500175"/>
            <a:ext cx="8363272" cy="4625991"/>
          </a:xfrm>
        </p:spPr>
        <p:txBody>
          <a:bodyPr>
            <a:normAutofit fontScale="92500" lnSpcReduction="20000"/>
          </a:bodyPr>
          <a:lstStyle/>
          <a:p>
            <a:r>
              <a:rPr lang="ja-JP" altLang="en-US" sz="2800" dirty="0" smtClean="0"/>
              <a:t>背景と</a:t>
            </a:r>
            <a:r>
              <a:rPr kumimoji="1" lang="ja-JP" altLang="en-US" sz="2800" dirty="0" smtClean="0"/>
              <a:t>目的</a:t>
            </a:r>
            <a:endParaRPr kumimoji="1" lang="en-US" altLang="ja-JP" sz="2800" dirty="0" smtClean="0"/>
          </a:p>
          <a:p>
            <a:pPr lvl="1"/>
            <a:r>
              <a:rPr lang="ja-JP" altLang="en-US" sz="2400" dirty="0" smtClean="0"/>
              <a:t>電子</a:t>
            </a:r>
            <a:r>
              <a:rPr lang="ja-JP" altLang="en-US" sz="2400" dirty="0"/>
              <a:t>温度</a:t>
            </a:r>
            <a:r>
              <a:rPr lang="ja-JP" altLang="en-US" sz="2400" dirty="0" smtClean="0"/>
              <a:t>勾配</a:t>
            </a:r>
            <a:r>
              <a:rPr lang="en-US" altLang="ja-JP" sz="2400" dirty="0" smtClean="0"/>
              <a:t> </a:t>
            </a:r>
            <a:r>
              <a:rPr lang="en-US" altLang="ja-JP" sz="2400" dirty="0" smtClean="0">
                <a:latin typeface="Arial"/>
                <a:cs typeface="Arial"/>
              </a:rPr>
              <a:t>(ETG)</a:t>
            </a:r>
            <a:r>
              <a:rPr lang="ja-JP" altLang="en-US" sz="2400" dirty="0" smtClean="0"/>
              <a:t>乱流</a:t>
            </a:r>
            <a:endParaRPr lang="en-US" altLang="ja-JP" sz="2400" dirty="0" smtClean="0"/>
          </a:p>
          <a:p>
            <a:pPr lvl="1"/>
            <a:r>
              <a:rPr lang="ja-JP" altLang="en-US" sz="2400" dirty="0" smtClean="0">
                <a:latin typeface="+mn-ea"/>
              </a:rPr>
              <a:t>研究目的</a:t>
            </a:r>
            <a:endParaRPr lang="en-US" altLang="ja-JP" sz="2400" dirty="0" smtClean="0">
              <a:latin typeface="+mn-ea"/>
            </a:endParaRPr>
          </a:p>
          <a:p>
            <a:pPr lvl="1"/>
            <a:endParaRPr lang="en-US" altLang="ja-JP" dirty="0"/>
          </a:p>
          <a:p>
            <a:r>
              <a:rPr lang="ja-JP" altLang="en-US" sz="2800" dirty="0" smtClean="0"/>
              <a:t>ジャイロ運動論的シミュレーションによる解析</a:t>
            </a:r>
            <a:endParaRPr kumimoji="1" lang="en-US" altLang="ja-JP" sz="2800" dirty="0" smtClean="0"/>
          </a:p>
          <a:p>
            <a:pPr lvl="1"/>
            <a:r>
              <a:rPr lang="ja-JP" altLang="en-US" sz="2400" dirty="0" smtClean="0"/>
              <a:t>理論モデル</a:t>
            </a:r>
            <a:endParaRPr lang="en-US" altLang="ja-JP" sz="2400" dirty="0" smtClean="0"/>
          </a:p>
          <a:p>
            <a:pPr lvl="1"/>
            <a:r>
              <a:rPr lang="ja-JP" altLang="en-US" sz="2400" dirty="0" smtClean="0"/>
              <a:t>運動論的イオンを導入した場合の線形解析</a:t>
            </a:r>
            <a:endParaRPr lang="en-US" altLang="ja-JP" sz="2400" dirty="0" smtClean="0"/>
          </a:p>
          <a:p>
            <a:pPr lvl="1"/>
            <a:r>
              <a:rPr lang="en-US" altLang="ja-JP" sz="2400" dirty="0" smtClean="0">
                <a:latin typeface="Arial"/>
                <a:cs typeface="Arial"/>
              </a:rPr>
              <a:t>ETG-TEM</a:t>
            </a:r>
            <a:r>
              <a:rPr lang="ja-JP" altLang="en-US" sz="2400" dirty="0" smtClean="0">
                <a:latin typeface="Arial"/>
                <a:cs typeface="Arial"/>
              </a:rPr>
              <a:t>領域での非線形計算</a:t>
            </a:r>
            <a:endParaRPr lang="en-US" altLang="ja-JP" sz="2400" dirty="0" smtClean="0">
              <a:latin typeface="Arial"/>
              <a:cs typeface="Arial"/>
            </a:endParaRPr>
          </a:p>
          <a:p>
            <a:pPr lvl="1"/>
            <a:endParaRPr lang="en-US" altLang="ja-JP" dirty="0">
              <a:latin typeface="Arial" pitchFamily="34" charset="0"/>
              <a:cs typeface="Arial" pitchFamily="34" charset="0"/>
            </a:endParaRPr>
          </a:p>
          <a:p>
            <a:r>
              <a:rPr lang="ja-JP" altLang="en-US" sz="2800" dirty="0" smtClean="0"/>
              <a:t>結論</a:t>
            </a:r>
            <a:endParaRPr lang="en-US" altLang="ja-JP" sz="2800" dirty="0" smtClean="0"/>
          </a:p>
          <a:p>
            <a:pPr lvl="1"/>
            <a:r>
              <a:rPr lang="ja-JP" altLang="en-US" sz="2400" dirty="0" smtClean="0">
                <a:latin typeface="Arial" pitchFamily="34" charset="0"/>
                <a:cs typeface="Arial" pitchFamily="34" charset="0"/>
              </a:rPr>
              <a:t>まとめ</a:t>
            </a:r>
            <a:endParaRPr lang="en-US" altLang="ja-JP" sz="2400" dirty="0" smtClean="0">
              <a:latin typeface="Arial" pitchFamily="34" charset="0"/>
              <a:cs typeface="Arial" pitchFamily="34" charset="0"/>
            </a:endParaRPr>
          </a:p>
          <a:p>
            <a:pPr lvl="1"/>
            <a:r>
              <a:rPr lang="ja-JP" altLang="en-US" sz="2400" dirty="0" smtClean="0">
                <a:latin typeface="Arial" pitchFamily="34" charset="0"/>
                <a:cs typeface="Arial" pitchFamily="34" charset="0"/>
              </a:rPr>
              <a:t>今後の課題</a:t>
            </a:r>
            <a:endParaRPr lang="en-US" altLang="ja-JP" sz="2400" dirty="0" smtClean="0">
              <a:latin typeface="Arial" pitchFamily="34" charset="0"/>
              <a:cs typeface="Arial" pitchFamily="34" charset="0"/>
            </a:endParaRPr>
          </a:p>
          <a:p>
            <a:pPr lvl="1"/>
            <a:endParaRPr lang="en-US" altLang="ja-JP" dirty="0">
              <a:latin typeface="Arial" pitchFamily="34" charset="0"/>
              <a:cs typeface="Arial" pitchFamily="34" charset="0"/>
            </a:endParaRPr>
          </a:p>
          <a:p>
            <a:pPr marL="457200" lvl="1" indent="0">
              <a:buNone/>
            </a:pPr>
            <a:endParaRPr lang="en-US" altLang="ja-JP" dirty="0" smtClean="0">
              <a:latin typeface="Arial" pitchFamily="34" charset="0"/>
              <a:cs typeface="Arial" pitchFamily="34" charset="0"/>
            </a:endParaRPr>
          </a:p>
        </p:txBody>
      </p:sp>
      <p:sp>
        <p:nvSpPr>
          <p:cNvPr id="4" name="テキスト ボックス 3"/>
          <p:cNvSpPr txBox="1"/>
          <p:nvPr/>
        </p:nvSpPr>
        <p:spPr>
          <a:xfrm>
            <a:off x="3207653" y="4826920"/>
            <a:ext cx="5287701" cy="369332"/>
          </a:xfrm>
          <a:prstGeom prst="rect">
            <a:avLst/>
          </a:prstGeom>
          <a:noFill/>
        </p:spPr>
        <p:txBody>
          <a:bodyPr wrap="square" rtlCol="0">
            <a:spAutoFit/>
          </a:bodyPr>
          <a:lstStyle/>
          <a:p>
            <a:r>
              <a:rPr kumimoji="1" lang="en-US" altLang="ja-JP" dirty="0" smtClean="0">
                <a:solidFill>
                  <a:srgbClr val="FF0000"/>
                </a:solidFill>
                <a:latin typeface="Arial"/>
                <a:cs typeface="Arial"/>
              </a:rPr>
              <a:t>ETG-TEM</a:t>
            </a:r>
            <a:r>
              <a:rPr kumimoji="1" lang="ja-JP" altLang="en-US" dirty="0" smtClean="0">
                <a:solidFill>
                  <a:srgbClr val="FF0000"/>
                </a:solidFill>
              </a:rPr>
              <a:t>領域でのゾーナルフロー形成について</a:t>
            </a:r>
            <a:endParaRPr kumimoji="1" lang="ja-JP" altLang="en-US" dirty="0">
              <a:solidFill>
                <a:srgbClr val="FF0000"/>
              </a:solidFill>
            </a:endParaRPr>
          </a:p>
        </p:txBody>
      </p:sp>
    </p:spTree>
    <p:extLst>
      <p:ext uri="{BB962C8B-B14F-4D97-AF65-F5344CB8AC3E}">
        <p14:creationId xmlns:p14="http://schemas.microsoft.com/office/powerpoint/2010/main" val="11360892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lgn="ctr"/>
            <a:r>
              <a:rPr kumimoji="1" lang="ja-JP" altLang="en-US" sz="4800" dirty="0" smtClean="0"/>
              <a:t>電子熱輸送の時間発展</a:t>
            </a:r>
            <a:endParaRPr kumimoji="1" lang="ja-JP" altLang="en-US" sz="4800" dirty="0"/>
          </a:p>
        </p:txBody>
      </p:sp>
      <p:sp>
        <p:nvSpPr>
          <p:cNvPr id="6" name="テキスト ボックス 5"/>
          <p:cNvSpPr txBox="1"/>
          <p:nvPr/>
        </p:nvSpPr>
        <p:spPr>
          <a:xfrm>
            <a:off x="6639034" y="2180897"/>
            <a:ext cx="184666" cy="369332"/>
          </a:xfrm>
          <a:prstGeom prst="rect">
            <a:avLst/>
          </a:prstGeom>
          <a:noFill/>
          <a:effectLst>
            <a:outerShdw blurRad="50800" dist="38100" dir="2700000" algn="tl" rotWithShape="0">
              <a:srgbClr val="000000">
                <a:alpha val="43000"/>
              </a:srgbClr>
            </a:outerShdw>
          </a:effectLst>
        </p:spPr>
        <p:txBody>
          <a:bodyPr wrap="none" rtlCol="0">
            <a:spAutoFit/>
          </a:bodyPr>
          <a:lstStyle/>
          <a:p>
            <a:endParaRPr kumimoji="1" lang="ja-JP" altLang="en-US" dirty="0"/>
          </a:p>
        </p:txBody>
      </p:sp>
      <p:sp>
        <p:nvSpPr>
          <p:cNvPr id="29" name="テキスト ボックス 28"/>
          <p:cNvSpPr txBox="1"/>
          <p:nvPr/>
        </p:nvSpPr>
        <p:spPr>
          <a:xfrm>
            <a:off x="428596" y="5768908"/>
            <a:ext cx="8012386" cy="646331"/>
          </a:xfrm>
          <a:prstGeom prst="rect">
            <a:avLst/>
          </a:prstGeom>
          <a:noFill/>
        </p:spPr>
        <p:txBody>
          <a:bodyPr wrap="square" rtlCol="0">
            <a:spAutoFit/>
          </a:bodyPr>
          <a:lstStyle/>
          <a:p>
            <a:r>
              <a:rPr lang="en-US" altLang="ja-JP" dirty="0" smtClean="0">
                <a:latin typeface="Arial"/>
                <a:cs typeface="Arial"/>
              </a:rPr>
              <a:t>S-alpha</a:t>
            </a:r>
            <a:r>
              <a:rPr lang="ja-JP" altLang="en-US" dirty="0" smtClean="0">
                <a:latin typeface="Arial"/>
                <a:cs typeface="Arial"/>
              </a:rPr>
              <a:t>、</a:t>
            </a:r>
            <a:r>
              <a:rPr lang="en-US" altLang="ja-JP" dirty="0" smtClean="0">
                <a:latin typeface="Arial"/>
                <a:cs typeface="Arial"/>
              </a:rPr>
              <a:t> Flux Tube: ε</a:t>
            </a:r>
            <a:r>
              <a:rPr lang="en-US" altLang="ja-JP" dirty="0">
                <a:latin typeface="Arial"/>
                <a:cs typeface="Arial"/>
              </a:rPr>
              <a:t> </a:t>
            </a:r>
            <a:r>
              <a:rPr lang="en-US" altLang="ja-JP" dirty="0" smtClean="0">
                <a:latin typeface="Arial"/>
                <a:cs typeface="Arial"/>
              </a:rPr>
              <a:t>= 0.18, s= 0.4, q = 1.4, R</a:t>
            </a:r>
            <a:r>
              <a:rPr lang="en-US" altLang="ja-JP" baseline="-25000" dirty="0" smtClean="0">
                <a:latin typeface="Arial"/>
                <a:cs typeface="Arial"/>
              </a:rPr>
              <a:t>0</a:t>
            </a:r>
            <a:r>
              <a:rPr lang="en-US" altLang="ja-JP" dirty="0" smtClean="0">
                <a:latin typeface="Arial"/>
                <a:cs typeface="Arial"/>
              </a:rPr>
              <a:t>/L</a:t>
            </a:r>
            <a:r>
              <a:rPr lang="en-US" altLang="ja-JP" baseline="-25000" dirty="0" smtClean="0">
                <a:latin typeface="Arial"/>
                <a:cs typeface="Arial"/>
              </a:rPr>
              <a:t>n</a:t>
            </a:r>
            <a:r>
              <a:rPr lang="en-US" altLang="ja-JP" dirty="0" smtClean="0">
                <a:latin typeface="Arial"/>
                <a:cs typeface="Arial"/>
              </a:rPr>
              <a:t>=3.46,</a:t>
            </a:r>
            <a:r>
              <a:rPr lang="en-US" altLang="ja-JP" dirty="0">
                <a:latin typeface="Arial"/>
                <a:cs typeface="Arial"/>
              </a:rPr>
              <a:t> </a:t>
            </a:r>
            <a:r>
              <a:rPr lang="en-US" altLang="ja-JP" dirty="0" smtClean="0">
                <a:latin typeface="Arial"/>
                <a:cs typeface="Arial"/>
              </a:rPr>
              <a:t>L</a:t>
            </a:r>
            <a:r>
              <a:rPr lang="en-US" altLang="ja-JP" baseline="-25000" dirty="0" smtClean="0">
                <a:latin typeface="Arial"/>
                <a:cs typeface="Arial"/>
              </a:rPr>
              <a:t>n</a:t>
            </a:r>
            <a:r>
              <a:rPr lang="en-US" altLang="ja-JP" dirty="0" smtClean="0">
                <a:latin typeface="Arial"/>
                <a:cs typeface="Arial"/>
              </a:rPr>
              <a:t>/L</a:t>
            </a:r>
            <a:r>
              <a:rPr lang="en-US" altLang="ja-JP" baseline="-25000" dirty="0" smtClean="0">
                <a:latin typeface="Arial"/>
                <a:cs typeface="Arial"/>
              </a:rPr>
              <a:t>Te</a:t>
            </a:r>
            <a:r>
              <a:rPr lang="en-US" altLang="ja-JP" dirty="0" smtClean="0">
                <a:latin typeface="Arial"/>
                <a:cs typeface="Arial"/>
              </a:rPr>
              <a:t>=2,</a:t>
            </a:r>
          </a:p>
          <a:p>
            <a:r>
              <a:rPr lang="en-US" altLang="ja-JP" dirty="0" smtClean="0">
                <a:latin typeface="Arial"/>
                <a:cs typeface="Arial"/>
              </a:rPr>
              <a:t> </a:t>
            </a:r>
            <a:r>
              <a:rPr lang="en-US" altLang="ja-JP" dirty="0">
                <a:latin typeface="Arial"/>
                <a:cs typeface="Arial"/>
              </a:rPr>
              <a:t>L</a:t>
            </a:r>
            <a:r>
              <a:rPr lang="en-US" altLang="ja-JP" baseline="-25000" dirty="0">
                <a:latin typeface="Arial"/>
                <a:cs typeface="Arial"/>
              </a:rPr>
              <a:t>n</a:t>
            </a:r>
            <a:r>
              <a:rPr lang="en-US" altLang="ja-JP" dirty="0">
                <a:latin typeface="Arial"/>
                <a:cs typeface="Arial"/>
              </a:rPr>
              <a:t>/</a:t>
            </a:r>
            <a:r>
              <a:rPr lang="en-US" altLang="ja-JP" dirty="0" smtClean="0">
                <a:latin typeface="Arial"/>
                <a:cs typeface="Arial"/>
              </a:rPr>
              <a:t>L</a:t>
            </a:r>
            <a:r>
              <a:rPr lang="en-US" altLang="ja-JP" baseline="-25000" dirty="0" smtClean="0">
                <a:latin typeface="Arial"/>
                <a:cs typeface="Arial"/>
              </a:rPr>
              <a:t>Ti</a:t>
            </a:r>
            <a:r>
              <a:rPr lang="en-US" altLang="ja-JP" dirty="0" smtClean="0">
                <a:latin typeface="Arial"/>
                <a:cs typeface="Arial"/>
              </a:rPr>
              <a:t>=0, T</a:t>
            </a:r>
            <a:r>
              <a:rPr lang="en-US" altLang="ja-JP" baseline="-25000" dirty="0" smtClean="0">
                <a:latin typeface="Arial"/>
                <a:cs typeface="Arial"/>
              </a:rPr>
              <a:t>e</a:t>
            </a:r>
            <a:r>
              <a:rPr lang="en-US" altLang="ja-JP" dirty="0" smtClean="0">
                <a:latin typeface="Arial"/>
                <a:cs typeface="Arial"/>
              </a:rPr>
              <a:t>=T</a:t>
            </a:r>
            <a:r>
              <a:rPr lang="en-US" altLang="ja-JP" baseline="-25000" dirty="0" smtClean="0">
                <a:latin typeface="Arial"/>
                <a:cs typeface="Arial"/>
              </a:rPr>
              <a:t>i</a:t>
            </a:r>
            <a:r>
              <a:rPr lang="en-US" altLang="ja-JP" dirty="0" smtClean="0">
                <a:latin typeface="Arial"/>
                <a:cs typeface="Arial"/>
              </a:rPr>
              <a:t>, </a:t>
            </a:r>
            <a:r>
              <a:rPr lang="el-GR" altLang="ja-JP" dirty="0"/>
              <a:t>ν</a:t>
            </a:r>
            <a:r>
              <a:rPr lang="el-GR" altLang="ja-JP" baseline="-25000" dirty="0"/>
              <a:t>e</a:t>
            </a:r>
            <a:r>
              <a:rPr lang="en-US" altLang="ja-JP" dirty="0" smtClean="0">
                <a:latin typeface="Arial"/>
                <a:cs typeface="Arial"/>
              </a:rPr>
              <a:t>L</a:t>
            </a:r>
            <a:r>
              <a:rPr lang="en-US" altLang="ja-JP" baseline="-25000" dirty="0" smtClean="0">
                <a:latin typeface="Arial"/>
                <a:cs typeface="Arial"/>
              </a:rPr>
              <a:t>n</a:t>
            </a:r>
            <a:r>
              <a:rPr lang="en-US" altLang="ja-JP" dirty="0" smtClean="0">
                <a:latin typeface="Arial"/>
                <a:cs typeface="Arial"/>
              </a:rPr>
              <a:t>/v</a:t>
            </a:r>
            <a:r>
              <a:rPr lang="en-US" altLang="ja-JP" baseline="-25000" dirty="0" smtClean="0">
                <a:latin typeface="Arial"/>
                <a:cs typeface="Arial"/>
              </a:rPr>
              <a:t>Te</a:t>
            </a:r>
            <a:r>
              <a:rPr lang="en-US" altLang="ja-JP" dirty="0">
                <a:latin typeface="Arial"/>
                <a:cs typeface="Arial"/>
              </a:rPr>
              <a:t>= </a:t>
            </a:r>
            <a:r>
              <a:rPr lang="el-GR" altLang="ja-JP" dirty="0" smtClean="0"/>
              <a:t>ν</a:t>
            </a:r>
            <a:r>
              <a:rPr lang="en-US" altLang="ja-JP" baseline="-25000" dirty="0" err="1" smtClean="0"/>
              <a:t>i</a:t>
            </a:r>
            <a:r>
              <a:rPr lang="en-US" altLang="ja-JP" dirty="0" err="1" smtClean="0">
                <a:latin typeface="Arial"/>
                <a:cs typeface="Arial"/>
              </a:rPr>
              <a:t>L</a:t>
            </a:r>
            <a:r>
              <a:rPr lang="en-US" altLang="ja-JP" baseline="-25000" dirty="0" err="1" smtClean="0">
                <a:latin typeface="Arial"/>
                <a:cs typeface="Arial"/>
              </a:rPr>
              <a:t>n</a:t>
            </a:r>
            <a:r>
              <a:rPr lang="en-US" altLang="ja-JP" dirty="0">
                <a:latin typeface="Arial"/>
                <a:cs typeface="Arial"/>
              </a:rPr>
              <a:t>/</a:t>
            </a:r>
            <a:r>
              <a:rPr lang="en-US" altLang="ja-JP" dirty="0" smtClean="0">
                <a:latin typeface="Arial"/>
                <a:cs typeface="Arial"/>
              </a:rPr>
              <a:t>v</a:t>
            </a:r>
            <a:r>
              <a:rPr lang="en-US" altLang="ja-JP" baseline="-25000" dirty="0" smtClean="0">
                <a:latin typeface="Arial"/>
                <a:cs typeface="Arial"/>
              </a:rPr>
              <a:t>Ti</a:t>
            </a:r>
            <a:r>
              <a:rPr lang="en-US" altLang="ja-JP" dirty="0">
                <a:latin typeface="Arial"/>
                <a:cs typeface="Arial"/>
              </a:rPr>
              <a:t>= </a:t>
            </a:r>
            <a:r>
              <a:rPr lang="en-US" altLang="ja-JP" dirty="0" smtClean="0">
                <a:latin typeface="Arial"/>
                <a:cs typeface="Arial"/>
              </a:rPr>
              <a:t>0.001</a:t>
            </a:r>
            <a:endParaRPr lang="en-US" altLang="ja-JP" dirty="0">
              <a:latin typeface="Arial"/>
              <a:cs typeface="Arial"/>
            </a:endParaRPr>
          </a:p>
        </p:txBody>
      </p:sp>
      <p:pic>
        <p:nvPicPr>
          <p:cNvPr id="3" name="図 2"/>
          <p:cNvPicPr>
            <a:picLocks noChangeAspect="1"/>
          </p:cNvPicPr>
          <p:nvPr/>
        </p:nvPicPr>
        <p:blipFill>
          <a:blip r:embed="rId3"/>
          <a:stretch>
            <a:fillRect/>
          </a:stretch>
        </p:blipFill>
        <p:spPr>
          <a:xfrm>
            <a:off x="131371" y="1624806"/>
            <a:ext cx="5840419" cy="4001768"/>
          </a:xfrm>
          <a:prstGeom prst="rect">
            <a:avLst/>
          </a:prstGeom>
        </p:spPr>
      </p:pic>
      <p:sp>
        <p:nvSpPr>
          <p:cNvPr id="9" name="テキスト ボックス 8"/>
          <p:cNvSpPr txBox="1"/>
          <p:nvPr/>
        </p:nvSpPr>
        <p:spPr>
          <a:xfrm>
            <a:off x="5506653" y="2898454"/>
            <a:ext cx="3458076" cy="923330"/>
          </a:xfrm>
          <a:prstGeom prst="rect">
            <a:avLst/>
          </a:prstGeom>
          <a:noFill/>
        </p:spPr>
        <p:txBody>
          <a:bodyPr wrap="square" rtlCol="0">
            <a:spAutoFit/>
          </a:bodyPr>
          <a:lstStyle/>
          <a:p>
            <a:r>
              <a:rPr kumimoji="1" lang="ja-JP" altLang="en-US" dirty="0" smtClean="0"/>
              <a:t>運動論的イオンを導入した場合</a:t>
            </a:r>
            <a:r>
              <a:rPr kumimoji="1" lang="ja-JP" altLang="en-US" dirty="0" smtClean="0"/>
              <a:t>、</a:t>
            </a:r>
            <a:endParaRPr kumimoji="1" lang="en-US" altLang="ja-JP" dirty="0" smtClean="0"/>
          </a:p>
          <a:p>
            <a:r>
              <a:rPr lang="ja-JP" altLang="en-US" dirty="0" smtClean="0"/>
              <a:t>強いゾーナルフローが形成され</a:t>
            </a:r>
            <a:r>
              <a:rPr kumimoji="1" lang="ja-JP" altLang="en-US" dirty="0" smtClean="0"/>
              <a:t>飽和</a:t>
            </a:r>
            <a:r>
              <a:rPr kumimoji="1" lang="ja-JP" altLang="en-US" dirty="0" smtClean="0"/>
              <a:t>状態で熱輸送が低減</a:t>
            </a:r>
            <a:endParaRPr kumimoji="1" lang="ja-JP" altLang="en-US" dirty="0"/>
          </a:p>
        </p:txBody>
      </p:sp>
    </p:spTree>
    <p:extLst>
      <p:ext uri="{BB962C8B-B14F-4D97-AF65-F5344CB8AC3E}">
        <p14:creationId xmlns:p14="http://schemas.microsoft.com/office/powerpoint/2010/main" val="314933970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smtClean="0">
                <a:latin typeface="Arial"/>
                <a:cs typeface="Arial"/>
              </a:rPr>
              <a:t>Outline</a:t>
            </a:r>
            <a:endParaRPr kumimoji="1" lang="ja-JP" altLang="en-US" dirty="0">
              <a:latin typeface="Arial"/>
              <a:cs typeface="Arial"/>
            </a:endParaRPr>
          </a:p>
        </p:txBody>
      </p:sp>
      <p:sp>
        <p:nvSpPr>
          <p:cNvPr id="3" name="コンテンツ プレースホルダー 2"/>
          <p:cNvSpPr>
            <a:spLocks noGrp="1"/>
          </p:cNvSpPr>
          <p:nvPr>
            <p:ph idx="1"/>
          </p:nvPr>
        </p:nvSpPr>
        <p:spPr>
          <a:xfrm>
            <a:off x="323528" y="1500175"/>
            <a:ext cx="8363272" cy="4625991"/>
          </a:xfrm>
        </p:spPr>
        <p:txBody>
          <a:bodyPr>
            <a:normAutofit fontScale="92500" lnSpcReduction="20000"/>
          </a:bodyPr>
          <a:lstStyle/>
          <a:p>
            <a:r>
              <a:rPr lang="ja-JP" altLang="en-US" sz="2800" dirty="0" smtClean="0">
                <a:solidFill>
                  <a:srgbClr val="BFBFBF"/>
                </a:solidFill>
              </a:rPr>
              <a:t>背景と</a:t>
            </a:r>
            <a:r>
              <a:rPr kumimoji="1" lang="ja-JP" altLang="en-US" sz="2800" dirty="0" smtClean="0">
                <a:solidFill>
                  <a:srgbClr val="BFBFBF"/>
                </a:solidFill>
              </a:rPr>
              <a:t>目的</a:t>
            </a:r>
            <a:endParaRPr kumimoji="1" lang="en-US" altLang="ja-JP" sz="2800" dirty="0" smtClean="0">
              <a:solidFill>
                <a:srgbClr val="BFBFBF"/>
              </a:solidFill>
            </a:endParaRPr>
          </a:p>
          <a:p>
            <a:pPr lvl="1"/>
            <a:r>
              <a:rPr lang="ja-JP" altLang="en-US" sz="2400" dirty="0" smtClean="0">
                <a:solidFill>
                  <a:srgbClr val="BFBFBF"/>
                </a:solidFill>
              </a:rPr>
              <a:t>電子</a:t>
            </a:r>
            <a:r>
              <a:rPr lang="ja-JP" altLang="en-US" sz="2400" dirty="0">
                <a:solidFill>
                  <a:srgbClr val="BFBFBF"/>
                </a:solidFill>
              </a:rPr>
              <a:t>温度</a:t>
            </a:r>
            <a:r>
              <a:rPr lang="ja-JP" altLang="en-US" sz="2400" dirty="0" smtClean="0">
                <a:solidFill>
                  <a:srgbClr val="BFBFBF"/>
                </a:solidFill>
              </a:rPr>
              <a:t>勾配</a:t>
            </a:r>
            <a:r>
              <a:rPr lang="en-US" altLang="ja-JP" sz="2400" dirty="0" smtClean="0">
                <a:solidFill>
                  <a:srgbClr val="BFBFBF"/>
                </a:solidFill>
              </a:rPr>
              <a:t> </a:t>
            </a:r>
            <a:r>
              <a:rPr lang="en-US" altLang="ja-JP" sz="2400" dirty="0" smtClean="0">
                <a:solidFill>
                  <a:srgbClr val="BFBFBF"/>
                </a:solidFill>
                <a:latin typeface="Arial"/>
                <a:cs typeface="Arial"/>
              </a:rPr>
              <a:t>(ETG)</a:t>
            </a:r>
            <a:r>
              <a:rPr lang="ja-JP" altLang="en-US" sz="2400" dirty="0" smtClean="0">
                <a:solidFill>
                  <a:srgbClr val="BFBFBF"/>
                </a:solidFill>
              </a:rPr>
              <a:t>乱流</a:t>
            </a:r>
            <a:endParaRPr lang="en-US" altLang="ja-JP" sz="2400" dirty="0" smtClean="0">
              <a:solidFill>
                <a:srgbClr val="BFBFBF"/>
              </a:solidFill>
            </a:endParaRPr>
          </a:p>
          <a:p>
            <a:pPr lvl="1"/>
            <a:r>
              <a:rPr lang="ja-JP" altLang="en-US" sz="2400" dirty="0" smtClean="0">
                <a:solidFill>
                  <a:srgbClr val="BFBFBF"/>
                </a:solidFill>
                <a:latin typeface="+mn-ea"/>
              </a:rPr>
              <a:t>研究目的</a:t>
            </a:r>
            <a:endParaRPr lang="en-US" altLang="ja-JP" sz="2400" dirty="0" smtClean="0">
              <a:solidFill>
                <a:srgbClr val="BFBFBF"/>
              </a:solidFill>
              <a:latin typeface="+mn-ea"/>
            </a:endParaRPr>
          </a:p>
          <a:p>
            <a:pPr lvl="1"/>
            <a:endParaRPr lang="en-US" altLang="ja-JP" dirty="0">
              <a:solidFill>
                <a:srgbClr val="BFBFBF"/>
              </a:solidFill>
            </a:endParaRPr>
          </a:p>
          <a:p>
            <a:r>
              <a:rPr lang="ja-JP" altLang="en-US" sz="2800" dirty="0" smtClean="0">
                <a:solidFill>
                  <a:srgbClr val="BFBFBF"/>
                </a:solidFill>
              </a:rPr>
              <a:t>ジャイロ運動論的シミュレーションによる解析</a:t>
            </a:r>
            <a:endParaRPr kumimoji="1" lang="en-US" altLang="ja-JP" sz="2800" dirty="0" smtClean="0">
              <a:solidFill>
                <a:srgbClr val="BFBFBF"/>
              </a:solidFill>
            </a:endParaRPr>
          </a:p>
          <a:p>
            <a:pPr lvl="1"/>
            <a:r>
              <a:rPr lang="ja-JP" altLang="en-US" sz="2400" dirty="0" smtClean="0">
                <a:solidFill>
                  <a:srgbClr val="BFBFBF"/>
                </a:solidFill>
              </a:rPr>
              <a:t>理論モデル</a:t>
            </a:r>
            <a:endParaRPr lang="en-US" altLang="ja-JP" sz="2400" dirty="0" smtClean="0">
              <a:solidFill>
                <a:srgbClr val="BFBFBF"/>
              </a:solidFill>
            </a:endParaRPr>
          </a:p>
          <a:p>
            <a:pPr lvl="1"/>
            <a:r>
              <a:rPr lang="ja-JP" altLang="en-US" sz="2400" dirty="0" smtClean="0">
                <a:solidFill>
                  <a:srgbClr val="BFBFBF"/>
                </a:solidFill>
              </a:rPr>
              <a:t>運動論的イオンを導入した場合の線形解析</a:t>
            </a:r>
            <a:endParaRPr lang="en-US" altLang="ja-JP" sz="2400" dirty="0" smtClean="0">
              <a:solidFill>
                <a:srgbClr val="BFBFBF"/>
              </a:solidFill>
            </a:endParaRPr>
          </a:p>
          <a:p>
            <a:pPr lvl="1"/>
            <a:r>
              <a:rPr lang="en-US" altLang="ja-JP" sz="2400" dirty="0" smtClean="0">
                <a:solidFill>
                  <a:srgbClr val="BFBFBF"/>
                </a:solidFill>
                <a:latin typeface="Arial"/>
                <a:cs typeface="Arial"/>
              </a:rPr>
              <a:t>ETG-TEM</a:t>
            </a:r>
            <a:r>
              <a:rPr lang="ja-JP" altLang="en-US" sz="2400" dirty="0" smtClean="0">
                <a:solidFill>
                  <a:srgbClr val="BFBFBF"/>
                </a:solidFill>
                <a:latin typeface="Arial"/>
                <a:cs typeface="Arial"/>
              </a:rPr>
              <a:t>領域での非線形計算</a:t>
            </a:r>
            <a:endParaRPr lang="en-US" altLang="ja-JP" sz="2400" dirty="0" smtClean="0">
              <a:solidFill>
                <a:srgbClr val="BFBFBF"/>
              </a:solidFill>
              <a:latin typeface="Arial"/>
              <a:cs typeface="Arial"/>
            </a:endParaRPr>
          </a:p>
          <a:p>
            <a:pPr lvl="1"/>
            <a:endParaRPr lang="en-US" altLang="ja-JP" dirty="0">
              <a:latin typeface="Arial" pitchFamily="34" charset="0"/>
              <a:cs typeface="Arial" pitchFamily="34" charset="0"/>
            </a:endParaRPr>
          </a:p>
          <a:p>
            <a:r>
              <a:rPr lang="ja-JP" altLang="en-US" sz="2800" dirty="0" smtClean="0"/>
              <a:t>結論</a:t>
            </a:r>
            <a:endParaRPr lang="en-US" altLang="ja-JP" sz="2800" dirty="0" smtClean="0"/>
          </a:p>
          <a:p>
            <a:pPr lvl="1"/>
            <a:r>
              <a:rPr lang="ja-JP" altLang="en-US" sz="2400" dirty="0" smtClean="0">
                <a:latin typeface="Arial" pitchFamily="34" charset="0"/>
                <a:cs typeface="Arial" pitchFamily="34" charset="0"/>
              </a:rPr>
              <a:t>まとめ</a:t>
            </a:r>
            <a:endParaRPr lang="en-US" altLang="ja-JP" sz="2400" dirty="0" smtClean="0">
              <a:latin typeface="Arial" pitchFamily="34" charset="0"/>
              <a:cs typeface="Arial" pitchFamily="34" charset="0"/>
            </a:endParaRPr>
          </a:p>
          <a:p>
            <a:pPr lvl="1"/>
            <a:r>
              <a:rPr lang="ja-JP" altLang="en-US" sz="2400" dirty="0" smtClean="0">
                <a:latin typeface="Arial" pitchFamily="34" charset="0"/>
                <a:cs typeface="Arial" pitchFamily="34" charset="0"/>
              </a:rPr>
              <a:t>今後の課題</a:t>
            </a:r>
            <a:endParaRPr lang="en-US" altLang="ja-JP" sz="2400" dirty="0" smtClean="0">
              <a:latin typeface="Arial" pitchFamily="34" charset="0"/>
              <a:cs typeface="Arial" pitchFamily="34" charset="0"/>
            </a:endParaRPr>
          </a:p>
          <a:p>
            <a:pPr lvl="1"/>
            <a:endParaRPr lang="en-US" altLang="ja-JP" dirty="0">
              <a:latin typeface="Arial" pitchFamily="34" charset="0"/>
              <a:cs typeface="Arial" pitchFamily="34" charset="0"/>
            </a:endParaRPr>
          </a:p>
          <a:p>
            <a:pPr marL="457200" lvl="1" indent="0">
              <a:buNone/>
            </a:pPr>
            <a:endParaRPr lang="en-US" altLang="ja-JP" dirty="0" smtClean="0">
              <a:latin typeface="Arial" pitchFamily="34" charset="0"/>
              <a:cs typeface="Arial" pitchFamily="34" charset="0"/>
            </a:endParaRPr>
          </a:p>
        </p:txBody>
      </p:sp>
    </p:spTree>
    <p:extLst>
      <p:ext uri="{BB962C8B-B14F-4D97-AF65-F5344CB8AC3E}">
        <p14:creationId xmlns:p14="http://schemas.microsoft.com/office/powerpoint/2010/main" val="29964507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218952" y="1500175"/>
            <a:ext cx="8467848" cy="5288507"/>
          </a:xfrm>
        </p:spPr>
        <p:txBody>
          <a:bodyPr>
            <a:normAutofit/>
          </a:bodyPr>
          <a:lstStyle/>
          <a:p>
            <a:r>
              <a:rPr lang="ja-JP" altLang="en-US" sz="2800" dirty="0" smtClean="0"/>
              <a:t>運動論的イオンを導入した</a:t>
            </a:r>
            <a:r>
              <a:rPr lang="en-US" altLang="ja-JP" sz="2800" dirty="0" smtClean="0">
                <a:latin typeface="Arial"/>
                <a:cs typeface="Arial"/>
              </a:rPr>
              <a:t>ETG</a:t>
            </a:r>
            <a:r>
              <a:rPr lang="ja-JP" altLang="en-US" sz="2800" dirty="0" smtClean="0"/>
              <a:t>乱流シミュレーションを行った</a:t>
            </a:r>
            <a:endParaRPr kumimoji="1" lang="en-US" altLang="ja-JP" sz="2800" dirty="0" smtClean="0"/>
          </a:p>
          <a:p>
            <a:pPr lvl="1"/>
            <a:r>
              <a:rPr lang="ja-JP" altLang="en-US" sz="2200" dirty="0" smtClean="0">
                <a:latin typeface="+mn-ea"/>
                <a:cs typeface="Arial" pitchFamily="34" charset="0"/>
              </a:rPr>
              <a:t>ジャイロ運動論的イオンを用いた場合長波長のモードが成長し</a:t>
            </a:r>
            <a:r>
              <a:rPr lang="ja-JP" altLang="en-US" sz="2200" dirty="0" smtClean="0">
                <a:latin typeface="+mn-ea"/>
                <a:cs typeface="Arial" pitchFamily="34" charset="0"/>
              </a:rPr>
              <a:t>、</a:t>
            </a:r>
            <a:r>
              <a:rPr lang="en-US" altLang="ja-JP" sz="2200" dirty="0" smtClean="0">
                <a:solidFill>
                  <a:srgbClr val="FF0000"/>
                </a:solidFill>
                <a:latin typeface="Arial"/>
                <a:cs typeface="Arial"/>
              </a:rPr>
              <a:t>ETG-TEM</a:t>
            </a:r>
            <a:r>
              <a:rPr lang="ja-JP" altLang="en-US" sz="2200" dirty="0" smtClean="0">
                <a:solidFill>
                  <a:srgbClr val="FF0000"/>
                </a:solidFill>
                <a:latin typeface="+mn-ea"/>
                <a:cs typeface="Arial" pitchFamily="34" charset="0"/>
              </a:rPr>
              <a:t>スケールにおい</a:t>
            </a:r>
            <a:r>
              <a:rPr lang="ja-JP" altLang="en-US" sz="2200" dirty="0" smtClean="0">
                <a:solidFill>
                  <a:srgbClr val="FF0000"/>
                </a:solidFill>
                <a:latin typeface="+mn-ea"/>
                <a:cs typeface="Arial" pitchFamily="34" charset="0"/>
              </a:rPr>
              <a:t>て</a:t>
            </a:r>
            <a:r>
              <a:rPr lang="ja-JP" altLang="en-US" sz="2200" dirty="0" smtClean="0">
                <a:solidFill>
                  <a:srgbClr val="FF0000"/>
                </a:solidFill>
                <a:latin typeface="+mn-ea"/>
                <a:cs typeface="Arial" pitchFamily="34" charset="0"/>
              </a:rPr>
              <a:t>強い</a:t>
            </a:r>
            <a:r>
              <a:rPr lang="ja-JP" altLang="en-US" sz="2200" dirty="0" smtClean="0">
                <a:solidFill>
                  <a:srgbClr val="FF0000"/>
                </a:solidFill>
                <a:latin typeface="+mn-ea"/>
                <a:cs typeface="Arial" pitchFamily="34" charset="0"/>
              </a:rPr>
              <a:t>ゾーナルフローが形成</a:t>
            </a:r>
            <a:r>
              <a:rPr lang="ja-JP" altLang="en-US" sz="2200" dirty="0" smtClean="0">
                <a:latin typeface="+mn-ea"/>
                <a:cs typeface="Arial" pitchFamily="34" charset="0"/>
              </a:rPr>
              <a:t>され熱輸送が低減された</a:t>
            </a:r>
            <a:endParaRPr lang="en-US" altLang="ja-JP" sz="2200" dirty="0" smtClean="0">
              <a:latin typeface="+mn-ea"/>
              <a:cs typeface="Arial" pitchFamily="34" charset="0"/>
            </a:endParaRPr>
          </a:p>
          <a:p>
            <a:pPr lvl="1"/>
            <a:endParaRPr lang="en-US" altLang="ja-JP" dirty="0" smtClean="0">
              <a:latin typeface="Arial" pitchFamily="34" charset="0"/>
              <a:cs typeface="Arial" pitchFamily="34" charset="0"/>
            </a:endParaRPr>
          </a:p>
          <a:p>
            <a:r>
              <a:rPr lang="ja-JP" altLang="en-US" sz="2800" dirty="0" smtClean="0"/>
              <a:t>線形計算によってイオン密度応答の波数依存性を調べた</a:t>
            </a:r>
            <a:endParaRPr lang="en-US" altLang="ja-JP" sz="2800" dirty="0" smtClean="0"/>
          </a:p>
          <a:p>
            <a:pPr lvl="1"/>
            <a:r>
              <a:rPr lang="ja-JP" altLang="en-US" sz="2200" dirty="0" smtClean="0">
                <a:latin typeface="+mn-ea"/>
                <a:cs typeface="Arial"/>
              </a:rPr>
              <a:t>イオンとして水素を仮定した場合、電子熱輸送を特徴づける長波長側の領域ではイオンは断熱応答とは異なった応答性を示すため、輸送の評価においては運動論的イオンを導入することが重要であることを確認した</a:t>
            </a:r>
            <a:endParaRPr lang="en-US" altLang="ja-JP" sz="2200" dirty="0" smtClean="0">
              <a:latin typeface="+mn-ea"/>
              <a:cs typeface="Arial"/>
            </a:endParaRPr>
          </a:p>
          <a:p>
            <a:pPr lvl="1"/>
            <a:endParaRPr lang="en-US" altLang="ja-JP" dirty="0" smtClean="0">
              <a:latin typeface="Arial" pitchFamily="34" charset="0"/>
              <a:cs typeface="Arial" pitchFamily="34" charset="0"/>
            </a:endParaRPr>
          </a:p>
          <a:p>
            <a:pPr lvl="1"/>
            <a:endParaRPr lang="en-US" altLang="ja-JP" dirty="0" smtClean="0">
              <a:latin typeface="Arial" pitchFamily="34" charset="0"/>
              <a:cs typeface="Arial" pitchFamily="34" charset="0"/>
            </a:endParaRPr>
          </a:p>
        </p:txBody>
      </p:sp>
    </p:spTree>
    <p:extLst>
      <p:ext uri="{BB962C8B-B14F-4D97-AF65-F5344CB8AC3E}">
        <p14:creationId xmlns:p14="http://schemas.microsoft.com/office/powerpoint/2010/main" val="244861260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dirty="0" smtClean="0"/>
              <a:t>今後の課題</a:t>
            </a:r>
            <a:endParaRPr kumimoji="1" lang="ja-JP" altLang="en-US" dirty="0"/>
          </a:p>
        </p:txBody>
      </p:sp>
      <p:sp>
        <p:nvSpPr>
          <p:cNvPr id="3" name="コンテンツ プレースホルダー 2"/>
          <p:cNvSpPr>
            <a:spLocks noGrp="1"/>
          </p:cNvSpPr>
          <p:nvPr>
            <p:ph idx="1"/>
          </p:nvPr>
        </p:nvSpPr>
        <p:spPr>
          <a:xfrm>
            <a:off x="323528" y="1500176"/>
            <a:ext cx="8363272" cy="4905266"/>
          </a:xfrm>
        </p:spPr>
        <p:txBody>
          <a:bodyPr>
            <a:normAutofit/>
          </a:bodyPr>
          <a:lstStyle/>
          <a:p>
            <a:r>
              <a:rPr lang="ja-JP" altLang="en-US" sz="2800" dirty="0" smtClean="0"/>
              <a:t>運動論的イオンを導入した場合に現れた長波長のモードが</a:t>
            </a:r>
            <a:r>
              <a:rPr lang="en-US" altLang="ja-JP" sz="2800" dirty="0" smtClean="0">
                <a:latin typeface="Arial"/>
                <a:cs typeface="Arial"/>
              </a:rPr>
              <a:t>ETG</a:t>
            </a:r>
            <a:r>
              <a:rPr lang="ja-JP" altLang="en-US" sz="2800" dirty="0" smtClean="0"/>
              <a:t>駆動のモードであるのか</a:t>
            </a:r>
            <a:r>
              <a:rPr lang="en-US" altLang="ja-JP" sz="2800" dirty="0" smtClean="0">
                <a:latin typeface="Arial"/>
                <a:cs typeface="Arial"/>
              </a:rPr>
              <a:t>TEM</a:t>
            </a:r>
            <a:r>
              <a:rPr lang="ja-JP" altLang="en-US" sz="2800" dirty="0" smtClean="0"/>
              <a:t>駆動のモードであるのかを明らかにする</a:t>
            </a:r>
            <a:endParaRPr lang="en-US" altLang="ja-JP" sz="2800" dirty="0" smtClean="0"/>
          </a:p>
          <a:p>
            <a:endParaRPr lang="en-US" altLang="ja-JP" sz="2800" dirty="0"/>
          </a:p>
          <a:p>
            <a:r>
              <a:rPr lang="ja-JP" altLang="en-US" sz="2800" dirty="0" smtClean="0"/>
              <a:t>磁気シアに対する依存性を明らかにする</a:t>
            </a:r>
            <a:endParaRPr lang="en-US" altLang="ja-JP" sz="2800" dirty="0" smtClean="0"/>
          </a:p>
          <a:p>
            <a:endParaRPr lang="en-US" altLang="ja-JP" sz="2800" dirty="0"/>
          </a:p>
          <a:p>
            <a:r>
              <a:rPr lang="ja-JP" altLang="en-US" sz="2800" dirty="0" smtClean="0"/>
              <a:t>実際</a:t>
            </a:r>
            <a:r>
              <a:rPr lang="ja-JP" altLang="en-US" sz="2800" dirty="0" smtClean="0"/>
              <a:t>の</a:t>
            </a:r>
            <a:r>
              <a:rPr lang="ja-JP" altLang="en-US" sz="2800" dirty="0" smtClean="0"/>
              <a:t>磁場配位に基づいた</a:t>
            </a:r>
            <a:r>
              <a:rPr lang="ja-JP" altLang="en-US" sz="2800" dirty="0" smtClean="0"/>
              <a:t>解析</a:t>
            </a:r>
            <a:r>
              <a:rPr lang="ja-JP" altLang="en-US" sz="2800" dirty="0" smtClean="0"/>
              <a:t>を行う</a:t>
            </a:r>
            <a:endParaRPr lang="en-US" altLang="ja-JP" sz="2800" dirty="0" smtClean="0"/>
          </a:p>
          <a:p>
            <a:endParaRPr kumimoji="1" lang="en-US" altLang="ja-JP" sz="2800" dirty="0" smtClean="0"/>
          </a:p>
          <a:p>
            <a:pPr marL="457200" lvl="1" indent="0">
              <a:buNone/>
            </a:pPr>
            <a:endParaRPr lang="en-US" altLang="ja-JP" dirty="0" smtClean="0">
              <a:latin typeface="Arial" pitchFamily="34" charset="0"/>
              <a:cs typeface="Arial" pitchFamily="34" charset="0"/>
            </a:endParaRPr>
          </a:p>
          <a:p>
            <a:pPr lvl="1"/>
            <a:endParaRPr lang="en-US" altLang="ja-JP" dirty="0" smtClean="0">
              <a:latin typeface="Arial" pitchFamily="34" charset="0"/>
              <a:cs typeface="Arial" pitchFamily="34" charset="0"/>
            </a:endParaRPr>
          </a:p>
        </p:txBody>
      </p:sp>
    </p:spTree>
    <p:extLst>
      <p:ext uri="{BB962C8B-B14F-4D97-AF65-F5344CB8AC3E}">
        <p14:creationId xmlns:p14="http://schemas.microsoft.com/office/powerpoint/2010/main" val="8566925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smtClean="0">
                <a:latin typeface="Arial"/>
                <a:cs typeface="Arial"/>
              </a:rPr>
              <a:t>Outline</a:t>
            </a:r>
            <a:endParaRPr kumimoji="1" lang="ja-JP" altLang="en-US" dirty="0">
              <a:latin typeface="Arial"/>
              <a:cs typeface="Arial"/>
            </a:endParaRPr>
          </a:p>
        </p:txBody>
      </p:sp>
      <p:sp>
        <p:nvSpPr>
          <p:cNvPr id="3" name="コンテンツ プレースホルダー 2"/>
          <p:cNvSpPr>
            <a:spLocks noGrp="1"/>
          </p:cNvSpPr>
          <p:nvPr>
            <p:ph idx="1"/>
          </p:nvPr>
        </p:nvSpPr>
        <p:spPr>
          <a:xfrm>
            <a:off x="323528" y="1500175"/>
            <a:ext cx="8363272" cy="4625991"/>
          </a:xfrm>
        </p:spPr>
        <p:txBody>
          <a:bodyPr>
            <a:normAutofit fontScale="92500" lnSpcReduction="20000"/>
          </a:bodyPr>
          <a:lstStyle/>
          <a:p>
            <a:r>
              <a:rPr lang="ja-JP" altLang="en-US" sz="2800" dirty="0" smtClean="0"/>
              <a:t>背景と</a:t>
            </a:r>
            <a:r>
              <a:rPr kumimoji="1" lang="ja-JP" altLang="en-US" sz="2800" dirty="0" smtClean="0"/>
              <a:t>目的</a:t>
            </a:r>
            <a:endParaRPr kumimoji="1" lang="en-US" altLang="ja-JP" sz="2800" dirty="0" smtClean="0"/>
          </a:p>
          <a:p>
            <a:pPr lvl="1"/>
            <a:r>
              <a:rPr lang="ja-JP" altLang="en-US" sz="2400" dirty="0" smtClean="0"/>
              <a:t>電子</a:t>
            </a:r>
            <a:r>
              <a:rPr lang="ja-JP" altLang="en-US" sz="2400" dirty="0"/>
              <a:t>温度</a:t>
            </a:r>
            <a:r>
              <a:rPr lang="ja-JP" altLang="en-US" sz="2400" dirty="0" smtClean="0"/>
              <a:t>勾配</a:t>
            </a:r>
            <a:r>
              <a:rPr lang="en-US" altLang="ja-JP" sz="2400" dirty="0" smtClean="0"/>
              <a:t> </a:t>
            </a:r>
            <a:r>
              <a:rPr lang="en-US" altLang="ja-JP" sz="2400" dirty="0" smtClean="0">
                <a:latin typeface="Arial"/>
                <a:cs typeface="Arial"/>
              </a:rPr>
              <a:t>(ETG)</a:t>
            </a:r>
            <a:r>
              <a:rPr lang="ja-JP" altLang="en-US" sz="2400" dirty="0" smtClean="0"/>
              <a:t>乱流</a:t>
            </a:r>
            <a:endParaRPr lang="en-US" altLang="ja-JP" sz="2400" dirty="0" smtClean="0"/>
          </a:p>
          <a:p>
            <a:pPr lvl="1"/>
            <a:r>
              <a:rPr lang="ja-JP" altLang="en-US" sz="2400" dirty="0" smtClean="0">
                <a:latin typeface="+mn-ea"/>
              </a:rPr>
              <a:t>研究目的</a:t>
            </a:r>
            <a:endParaRPr lang="en-US" altLang="ja-JP" sz="2400" dirty="0" smtClean="0">
              <a:latin typeface="+mn-ea"/>
            </a:endParaRPr>
          </a:p>
          <a:p>
            <a:pPr lvl="1"/>
            <a:endParaRPr lang="en-US" altLang="ja-JP" dirty="0"/>
          </a:p>
          <a:p>
            <a:r>
              <a:rPr lang="ja-JP" altLang="en-US" sz="2800" dirty="0" smtClean="0">
                <a:solidFill>
                  <a:schemeClr val="bg1">
                    <a:lumMod val="75000"/>
                  </a:schemeClr>
                </a:solidFill>
              </a:rPr>
              <a:t>ジャイロ運動論的シミュレーションによる解析</a:t>
            </a:r>
            <a:endParaRPr kumimoji="1" lang="en-US" altLang="ja-JP" sz="2800" dirty="0" smtClean="0">
              <a:solidFill>
                <a:schemeClr val="bg1">
                  <a:lumMod val="75000"/>
                </a:schemeClr>
              </a:solidFill>
            </a:endParaRPr>
          </a:p>
          <a:p>
            <a:pPr lvl="1"/>
            <a:r>
              <a:rPr lang="ja-JP" altLang="en-US" sz="2400" dirty="0" smtClean="0">
                <a:solidFill>
                  <a:schemeClr val="bg1">
                    <a:lumMod val="75000"/>
                  </a:schemeClr>
                </a:solidFill>
              </a:rPr>
              <a:t>理論モデル</a:t>
            </a:r>
            <a:endParaRPr lang="en-US" altLang="ja-JP" sz="2400" dirty="0" smtClean="0">
              <a:solidFill>
                <a:schemeClr val="bg1">
                  <a:lumMod val="75000"/>
                </a:schemeClr>
              </a:solidFill>
            </a:endParaRPr>
          </a:p>
          <a:p>
            <a:pPr lvl="1"/>
            <a:r>
              <a:rPr lang="ja-JP" altLang="en-US" sz="2400" dirty="0" smtClean="0">
                <a:solidFill>
                  <a:schemeClr val="bg1">
                    <a:lumMod val="75000"/>
                  </a:schemeClr>
                </a:solidFill>
              </a:rPr>
              <a:t>運動論的イオンを導入した場合の線形解析</a:t>
            </a:r>
            <a:endParaRPr lang="en-US" altLang="ja-JP" sz="2400" dirty="0" smtClean="0">
              <a:solidFill>
                <a:schemeClr val="bg1">
                  <a:lumMod val="75000"/>
                </a:schemeClr>
              </a:solidFill>
            </a:endParaRPr>
          </a:p>
          <a:p>
            <a:pPr lvl="1"/>
            <a:r>
              <a:rPr lang="en-US" altLang="ja-JP" sz="2400" dirty="0" smtClean="0">
                <a:solidFill>
                  <a:schemeClr val="bg1">
                    <a:lumMod val="75000"/>
                  </a:schemeClr>
                </a:solidFill>
                <a:latin typeface="Arial"/>
                <a:cs typeface="Arial"/>
              </a:rPr>
              <a:t>ETG-TEM</a:t>
            </a:r>
            <a:r>
              <a:rPr lang="ja-JP" altLang="en-US" sz="2400" dirty="0" smtClean="0">
                <a:solidFill>
                  <a:schemeClr val="bg1">
                    <a:lumMod val="75000"/>
                  </a:schemeClr>
                </a:solidFill>
                <a:latin typeface="Arial"/>
                <a:cs typeface="Arial"/>
              </a:rPr>
              <a:t>領域での非線形計算</a:t>
            </a:r>
            <a:endParaRPr lang="en-US" altLang="ja-JP" sz="2400" dirty="0" smtClean="0">
              <a:solidFill>
                <a:schemeClr val="bg1">
                  <a:lumMod val="75000"/>
                </a:schemeClr>
              </a:solidFill>
              <a:latin typeface="Arial"/>
              <a:cs typeface="Arial"/>
            </a:endParaRPr>
          </a:p>
          <a:p>
            <a:pPr lvl="1"/>
            <a:endParaRPr lang="en-US" altLang="ja-JP" dirty="0">
              <a:solidFill>
                <a:schemeClr val="bg1">
                  <a:lumMod val="75000"/>
                </a:schemeClr>
              </a:solidFill>
              <a:latin typeface="Arial" pitchFamily="34" charset="0"/>
              <a:cs typeface="Arial" pitchFamily="34" charset="0"/>
            </a:endParaRPr>
          </a:p>
          <a:p>
            <a:r>
              <a:rPr lang="ja-JP" altLang="en-US" sz="2800" dirty="0" smtClean="0">
                <a:solidFill>
                  <a:schemeClr val="bg1">
                    <a:lumMod val="75000"/>
                  </a:schemeClr>
                </a:solidFill>
              </a:rPr>
              <a:t>結論</a:t>
            </a:r>
            <a:endParaRPr lang="en-US" altLang="ja-JP" sz="2800" dirty="0" smtClean="0">
              <a:solidFill>
                <a:schemeClr val="bg1">
                  <a:lumMod val="75000"/>
                </a:schemeClr>
              </a:solidFill>
            </a:endParaRPr>
          </a:p>
          <a:p>
            <a:pPr lvl="1"/>
            <a:r>
              <a:rPr lang="ja-JP" altLang="en-US" sz="2400" dirty="0" smtClean="0">
                <a:solidFill>
                  <a:schemeClr val="bg1">
                    <a:lumMod val="75000"/>
                  </a:schemeClr>
                </a:solidFill>
                <a:latin typeface="Arial" pitchFamily="34" charset="0"/>
                <a:cs typeface="Arial" pitchFamily="34" charset="0"/>
              </a:rPr>
              <a:t>まとめ</a:t>
            </a:r>
            <a:endParaRPr lang="en-US" altLang="ja-JP" sz="2400" dirty="0" smtClean="0">
              <a:solidFill>
                <a:schemeClr val="bg1">
                  <a:lumMod val="75000"/>
                </a:schemeClr>
              </a:solidFill>
              <a:latin typeface="Arial" pitchFamily="34" charset="0"/>
              <a:cs typeface="Arial" pitchFamily="34" charset="0"/>
            </a:endParaRPr>
          </a:p>
          <a:p>
            <a:pPr lvl="1"/>
            <a:r>
              <a:rPr lang="ja-JP" altLang="en-US" sz="2400" dirty="0" smtClean="0">
                <a:solidFill>
                  <a:schemeClr val="bg1">
                    <a:lumMod val="75000"/>
                  </a:schemeClr>
                </a:solidFill>
                <a:latin typeface="Arial" pitchFamily="34" charset="0"/>
                <a:cs typeface="Arial" pitchFamily="34" charset="0"/>
              </a:rPr>
              <a:t>今後の課題</a:t>
            </a:r>
            <a:endParaRPr lang="en-US" altLang="ja-JP" sz="2400" dirty="0" smtClean="0">
              <a:solidFill>
                <a:schemeClr val="bg1">
                  <a:lumMod val="75000"/>
                </a:schemeClr>
              </a:solidFill>
              <a:latin typeface="Arial" pitchFamily="34" charset="0"/>
              <a:cs typeface="Arial" pitchFamily="34" charset="0"/>
            </a:endParaRPr>
          </a:p>
          <a:p>
            <a:pPr lvl="1"/>
            <a:endParaRPr lang="en-US" altLang="ja-JP" dirty="0">
              <a:latin typeface="Arial" pitchFamily="34" charset="0"/>
              <a:cs typeface="Arial" pitchFamily="34" charset="0"/>
            </a:endParaRPr>
          </a:p>
          <a:p>
            <a:pPr marL="457200" lvl="1" indent="0">
              <a:buNone/>
            </a:pPr>
            <a:endParaRPr lang="en-US" altLang="ja-JP" dirty="0" smtClean="0">
              <a:latin typeface="Arial" pitchFamily="34" charset="0"/>
              <a:cs typeface="Arial" pitchFamily="34" charset="0"/>
            </a:endParaRPr>
          </a:p>
        </p:txBody>
      </p:sp>
    </p:spTree>
    <p:extLst>
      <p:ext uri="{BB962C8B-B14F-4D97-AF65-F5344CB8AC3E}">
        <p14:creationId xmlns:p14="http://schemas.microsoft.com/office/powerpoint/2010/main" val="7918903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371" y="188640"/>
            <a:ext cx="6107154" cy="785818"/>
          </a:xfrm>
        </p:spPr>
        <p:txBody>
          <a:bodyPr>
            <a:noAutofit/>
          </a:bodyPr>
          <a:lstStyle/>
          <a:p>
            <a:r>
              <a:rPr lang="ja-JP" altLang="en-US" sz="3600" dirty="0" smtClean="0"/>
              <a:t>電子温度勾配</a:t>
            </a:r>
            <a:r>
              <a:rPr lang="en-US" altLang="ja-JP" sz="3600" dirty="0" smtClean="0"/>
              <a:t> (ETG)</a:t>
            </a:r>
            <a:r>
              <a:rPr lang="ja-JP" altLang="en-US" sz="3600" dirty="0" smtClean="0"/>
              <a:t>乱流とは</a:t>
            </a:r>
            <a:endParaRPr kumimoji="1" lang="ja-JP" altLang="en-US" sz="3600" dirty="0"/>
          </a:p>
        </p:txBody>
      </p:sp>
      <p:sp>
        <p:nvSpPr>
          <p:cNvPr id="7" name="コンテンツ プレースホルダー 2"/>
          <p:cNvSpPr txBox="1">
            <a:spLocks/>
          </p:cNvSpPr>
          <p:nvPr/>
        </p:nvSpPr>
        <p:spPr>
          <a:xfrm>
            <a:off x="187822" y="1497823"/>
            <a:ext cx="8956178" cy="5106218"/>
          </a:xfrm>
          <a:prstGeom prst="rect">
            <a:avLst/>
          </a:prstGeom>
        </p:spPr>
        <p:txBody>
          <a:bodyPr vert="horz" rtlCol="0">
            <a:normAutofit/>
          </a:bodyPr>
          <a:lstStyle>
            <a:lvl1pPr marL="342900" indent="-342900" algn="l" rtl="0" eaLnBrk="1" latinLnBrk="0" hangingPunct="1">
              <a:spcBef>
                <a:spcPct val="20000"/>
              </a:spcBef>
              <a:buClr>
                <a:schemeClr val="accent1"/>
              </a:buClr>
              <a:buSzPct val="75000"/>
              <a:buFont typeface="Wingdings"/>
              <a:buChar char="p"/>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accent3"/>
              </a:buClr>
              <a:buSzPct val="65000"/>
              <a:buFont typeface="Wingdings"/>
              <a:buChar char="p"/>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buClr>
              <a:buSzPct val="65000"/>
              <a:buFont typeface="Wingdings"/>
              <a:buChar char="p"/>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5"/>
              </a:buClr>
              <a:buSzPct val="65000"/>
              <a:buFont typeface="Wingdings"/>
              <a:buChar char="p"/>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2"/>
              </a:buClr>
              <a:buSzPct val="65000"/>
              <a:buFont typeface="Wingdings"/>
              <a:buChar char="p"/>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bg2"/>
              </a:buClr>
              <a:buSzPct val="55000"/>
              <a:buFont typeface="Wingdings"/>
              <a:buChar char="p"/>
              <a:defRPr kumimoji="1" sz="2000">
                <a:solidFill>
                  <a:schemeClr val="tx1"/>
                </a:solidFill>
                <a:latin typeface="+mn-lt"/>
                <a:ea typeface="+mn-ea"/>
                <a:cs typeface="+mn-cs"/>
              </a:defRPr>
            </a:lvl6pPr>
            <a:lvl7pPr marL="2971800" indent="-228600" algn="l" rtl="0" eaLnBrk="1" latinLnBrk="0" hangingPunct="1">
              <a:spcBef>
                <a:spcPct val="20000"/>
              </a:spcBef>
              <a:buClr>
                <a:schemeClr val="accent6"/>
              </a:buClr>
              <a:buSzPct val="55000"/>
              <a:buFont typeface="Wingdings"/>
              <a:buChar char="p"/>
              <a:defRPr kumimoji="1" sz="2000">
                <a:solidFill>
                  <a:schemeClr val="tx1"/>
                </a:solidFill>
                <a:latin typeface="+mn-lt"/>
                <a:ea typeface="+mn-ea"/>
                <a:cs typeface="+mn-cs"/>
              </a:defRPr>
            </a:lvl7pPr>
            <a:lvl8pPr marL="3429000" indent="-228600" algn="l" rtl="0" eaLnBrk="1" latinLnBrk="0" hangingPunct="1">
              <a:spcBef>
                <a:spcPct val="20000"/>
              </a:spcBef>
              <a:buClr>
                <a:schemeClr val="accent1">
                  <a:tint val="60000"/>
                </a:schemeClr>
              </a:buClr>
              <a:buSzPct val="55000"/>
              <a:buFont typeface="Wingdings"/>
              <a:buChar char="p"/>
              <a:defRPr kumimoji="1" sz="2000">
                <a:solidFill>
                  <a:schemeClr val="tx1"/>
                </a:solidFill>
                <a:latin typeface="+mn-lt"/>
                <a:ea typeface="+mn-ea"/>
                <a:cs typeface="+mn-cs"/>
              </a:defRPr>
            </a:lvl8pPr>
            <a:lvl9pPr marL="3886200" indent="-228600" algn="l" rtl="0" eaLnBrk="1" latinLnBrk="0" hangingPunct="1">
              <a:spcBef>
                <a:spcPct val="20000"/>
              </a:spcBef>
              <a:buClr>
                <a:schemeClr val="bg2">
                  <a:tint val="60000"/>
                </a:schemeClr>
              </a:buClr>
              <a:buSzPct val="55000"/>
              <a:buFont typeface="Wingdings"/>
              <a:buChar char="p"/>
              <a:defRPr kumimoji="1" sz="2000">
                <a:solidFill>
                  <a:schemeClr val="tx1"/>
                </a:solidFill>
                <a:latin typeface="+mn-lt"/>
                <a:ea typeface="+mn-ea"/>
                <a:cs typeface="+mn-cs"/>
              </a:defRPr>
            </a:lvl9pPr>
          </a:lstStyle>
          <a:p>
            <a:r>
              <a:rPr lang="ja-JP" altLang="en-US" dirty="0" smtClean="0">
                <a:solidFill>
                  <a:srgbClr val="FF0000"/>
                </a:solidFill>
                <a:latin typeface="Arial" pitchFamily="34" charset="0"/>
                <a:cs typeface="Arial" pitchFamily="34" charset="0"/>
              </a:rPr>
              <a:t>電子熱異常輸送</a:t>
            </a:r>
            <a:r>
              <a:rPr lang="ja-JP" altLang="en-US" dirty="0" smtClean="0">
                <a:latin typeface="Arial" pitchFamily="34" charset="0"/>
                <a:cs typeface="Arial" pitchFamily="34" charset="0"/>
              </a:rPr>
              <a:t>の原因と考えられている</a:t>
            </a:r>
            <a:endParaRPr lang="en-US" altLang="ja-JP" dirty="0" smtClean="0">
              <a:latin typeface="Arial" pitchFamily="34" charset="0"/>
              <a:cs typeface="Arial" pitchFamily="34" charset="0"/>
            </a:endParaRPr>
          </a:p>
          <a:p>
            <a:pPr lvl="1"/>
            <a:r>
              <a:rPr lang="ja-JP" altLang="en-US" dirty="0" smtClean="0">
                <a:latin typeface="Arial" pitchFamily="34" charset="0"/>
                <a:cs typeface="Arial" pitchFamily="34" charset="0"/>
              </a:rPr>
              <a:t>イオン</a:t>
            </a:r>
            <a:r>
              <a:rPr lang="ja-JP" altLang="en-US" dirty="0" smtClean="0">
                <a:latin typeface="Arial" pitchFamily="34" charset="0"/>
                <a:cs typeface="Arial" pitchFamily="34" charset="0"/>
              </a:rPr>
              <a:t>熱</a:t>
            </a:r>
            <a:r>
              <a:rPr lang="ja-JP" altLang="en-US" dirty="0" smtClean="0">
                <a:latin typeface="Arial" pitchFamily="34" charset="0"/>
                <a:cs typeface="Arial" pitchFamily="34" charset="0"/>
              </a:rPr>
              <a:t>輸送</a:t>
            </a:r>
            <a:r>
              <a:rPr lang="ja-JP" altLang="en-US" dirty="0" smtClean="0">
                <a:latin typeface="Arial" pitchFamily="34" charset="0"/>
                <a:cs typeface="Arial" pitchFamily="34" charset="0"/>
              </a:rPr>
              <a:t>が改善している場合にも</a:t>
            </a:r>
            <a:endParaRPr lang="en-US" altLang="ja-JP" dirty="0" smtClean="0">
              <a:latin typeface="Arial" pitchFamily="34" charset="0"/>
              <a:cs typeface="Arial" pitchFamily="34" charset="0"/>
            </a:endParaRPr>
          </a:p>
          <a:p>
            <a:pPr marL="457200" lvl="1" indent="0">
              <a:buNone/>
            </a:pPr>
            <a:r>
              <a:rPr lang="ja-JP" altLang="en-US" dirty="0" smtClean="0">
                <a:latin typeface="Arial" pitchFamily="34" charset="0"/>
                <a:cs typeface="Arial" pitchFamily="34" charset="0"/>
              </a:rPr>
              <a:t>　電子</a:t>
            </a:r>
            <a:r>
              <a:rPr lang="ja-JP" altLang="en-US" dirty="0" smtClean="0">
                <a:latin typeface="Arial" pitchFamily="34" charset="0"/>
                <a:cs typeface="Arial" pitchFamily="34" charset="0"/>
              </a:rPr>
              <a:t>の</a:t>
            </a:r>
            <a:r>
              <a:rPr lang="ja-JP" altLang="en-US" dirty="0" smtClean="0">
                <a:latin typeface="Arial" pitchFamily="34" charset="0"/>
                <a:cs typeface="Arial" pitchFamily="34" charset="0"/>
              </a:rPr>
              <a:t>熱</a:t>
            </a:r>
            <a:r>
              <a:rPr lang="ja-JP" altLang="en-US" dirty="0" smtClean="0">
                <a:latin typeface="Arial" pitchFamily="34" charset="0"/>
                <a:cs typeface="Arial" pitchFamily="34" charset="0"/>
              </a:rPr>
              <a:t>輸送</a:t>
            </a:r>
            <a:r>
              <a:rPr lang="ja-JP" altLang="en-US" dirty="0" smtClean="0">
                <a:latin typeface="Arial" pitchFamily="34" charset="0"/>
                <a:cs typeface="Arial" pitchFamily="34" charset="0"/>
              </a:rPr>
              <a:t>は改善しない場合が存在</a:t>
            </a:r>
            <a:endParaRPr lang="en-US" altLang="ja-JP" dirty="0" smtClean="0">
              <a:latin typeface="Arial" pitchFamily="34" charset="0"/>
              <a:cs typeface="Arial" pitchFamily="34" charset="0"/>
            </a:endParaRPr>
          </a:p>
          <a:p>
            <a:pPr lvl="1"/>
            <a:r>
              <a:rPr lang="ja-JP" altLang="en-US" dirty="0">
                <a:latin typeface="Arial" pitchFamily="34" charset="0"/>
                <a:cs typeface="Arial" pitchFamily="34" charset="0"/>
              </a:rPr>
              <a:t>イオンスケール</a:t>
            </a:r>
            <a:r>
              <a:rPr lang="ja-JP" altLang="en-US" dirty="0" smtClean="0">
                <a:latin typeface="Arial" pitchFamily="34" charset="0"/>
                <a:cs typeface="Arial" pitchFamily="34" charset="0"/>
              </a:rPr>
              <a:t>の</a:t>
            </a:r>
            <a:r>
              <a:rPr lang="ja-JP" altLang="en-US" dirty="0" smtClean="0">
                <a:latin typeface="Arial" pitchFamily="34" charset="0"/>
                <a:cs typeface="Arial" pitchFamily="34" charset="0"/>
              </a:rPr>
              <a:t>乱流構造</a:t>
            </a:r>
            <a:r>
              <a:rPr lang="ja-JP" altLang="en-US" dirty="0" smtClean="0">
                <a:latin typeface="Arial" pitchFamily="34" charset="0"/>
                <a:cs typeface="Arial" pitchFamily="34" charset="0"/>
              </a:rPr>
              <a:t>では</a:t>
            </a:r>
            <a:r>
              <a:rPr lang="ja-JP" altLang="en-US" dirty="0">
                <a:latin typeface="Arial" pitchFamily="34" charset="0"/>
                <a:cs typeface="Arial" pitchFamily="34" charset="0"/>
              </a:rPr>
              <a:t>説明</a:t>
            </a:r>
            <a:r>
              <a:rPr lang="ja-JP" altLang="en-US" dirty="0" smtClean="0">
                <a:latin typeface="Arial" pitchFamily="34" charset="0"/>
                <a:cs typeface="Arial" pitchFamily="34" charset="0"/>
              </a:rPr>
              <a:t>できない</a:t>
            </a:r>
            <a:endParaRPr lang="en-US" altLang="ja-JP" dirty="0" smtClean="0">
              <a:latin typeface="Arial" pitchFamily="34" charset="0"/>
              <a:cs typeface="Arial" pitchFamily="34" charset="0"/>
            </a:endParaRPr>
          </a:p>
          <a:p>
            <a:pPr marL="457200" lvl="1" indent="0">
              <a:buNone/>
            </a:pPr>
            <a:endParaRPr lang="en-US" altLang="ja-JP" dirty="0" smtClean="0">
              <a:latin typeface="Arial" pitchFamily="34" charset="0"/>
              <a:cs typeface="Arial" pitchFamily="34" charset="0"/>
            </a:endParaRPr>
          </a:p>
          <a:p>
            <a:pPr lvl="1"/>
            <a:endParaRPr lang="en-US" altLang="ja-JP" dirty="0">
              <a:latin typeface="Arial" pitchFamily="34" charset="0"/>
              <a:cs typeface="Arial" pitchFamily="34" charset="0"/>
            </a:endParaRPr>
          </a:p>
          <a:p>
            <a:pPr lvl="1"/>
            <a:endParaRPr lang="en-US" altLang="ja-JP" dirty="0" smtClean="0">
              <a:latin typeface="Arial" pitchFamily="34" charset="0"/>
              <a:cs typeface="Arial" pitchFamily="34" charset="0"/>
            </a:endParaRPr>
          </a:p>
          <a:p>
            <a:pPr marL="457200" lvl="1" indent="0">
              <a:buNone/>
            </a:pPr>
            <a:endParaRPr lang="en-US" altLang="ja-JP" dirty="0" smtClean="0">
              <a:latin typeface="Arial" pitchFamily="34" charset="0"/>
              <a:cs typeface="Arial" pitchFamily="34" charset="0"/>
            </a:endParaRPr>
          </a:p>
          <a:p>
            <a:pPr marL="457200" lvl="1" indent="0">
              <a:buNone/>
            </a:pPr>
            <a:endParaRPr lang="en-US" altLang="ja-JP" dirty="0" smtClean="0">
              <a:latin typeface="Arial" pitchFamily="34" charset="0"/>
              <a:cs typeface="Arial" pitchFamily="34" charset="0"/>
            </a:endParaRPr>
          </a:p>
          <a:p>
            <a:pPr marL="457200" lvl="1" indent="0">
              <a:buNone/>
            </a:pPr>
            <a:endParaRPr lang="en-US" altLang="ja-JP" dirty="0" smtClean="0">
              <a:latin typeface="Arial" pitchFamily="34" charset="0"/>
              <a:cs typeface="Arial" pitchFamily="34" charset="0"/>
            </a:endParaRPr>
          </a:p>
        </p:txBody>
      </p:sp>
      <p:pic>
        <p:nvPicPr>
          <p:cNvPr id="5" name="図 4"/>
          <p:cNvPicPr>
            <a:picLocks noChangeAspect="1"/>
          </p:cNvPicPr>
          <p:nvPr/>
        </p:nvPicPr>
        <p:blipFill>
          <a:blip r:embed="rId3"/>
          <a:stretch>
            <a:fillRect/>
          </a:stretch>
        </p:blipFill>
        <p:spPr>
          <a:xfrm>
            <a:off x="635911" y="4037038"/>
            <a:ext cx="2986361" cy="2765149"/>
          </a:xfrm>
          <a:prstGeom prst="rect">
            <a:avLst/>
          </a:prstGeom>
        </p:spPr>
      </p:pic>
      <p:sp>
        <p:nvSpPr>
          <p:cNvPr id="8" name="テキスト ボックス 7"/>
          <p:cNvSpPr txBox="1"/>
          <p:nvPr/>
        </p:nvSpPr>
        <p:spPr>
          <a:xfrm>
            <a:off x="4044890" y="4684044"/>
            <a:ext cx="3575296" cy="830997"/>
          </a:xfrm>
          <a:prstGeom prst="rect">
            <a:avLst/>
          </a:prstGeom>
          <a:noFill/>
        </p:spPr>
        <p:txBody>
          <a:bodyPr wrap="square" rtlCol="0">
            <a:spAutoFit/>
          </a:bodyPr>
          <a:lstStyle/>
          <a:p>
            <a:r>
              <a:rPr lang="ja-JP" altLang="en-US" dirty="0" smtClean="0"/>
              <a:t>・</a:t>
            </a:r>
            <a:r>
              <a:rPr lang="ja-JP" altLang="en-US" sz="2400" dirty="0" smtClean="0"/>
              <a:t>イオン輸送は改善、</a:t>
            </a:r>
            <a:endParaRPr lang="en-US" altLang="ja-JP" sz="2400" dirty="0" smtClean="0"/>
          </a:p>
          <a:p>
            <a:r>
              <a:rPr lang="ja-JP" altLang="en-US" sz="2400" dirty="0" smtClean="0"/>
              <a:t>　</a:t>
            </a:r>
            <a:r>
              <a:rPr lang="ja-JP" altLang="en-US" sz="2400" dirty="0" smtClean="0">
                <a:solidFill>
                  <a:srgbClr val="FF0000"/>
                </a:solidFill>
              </a:rPr>
              <a:t>電子輸送は改善せず</a:t>
            </a:r>
            <a:endParaRPr kumimoji="1" lang="ja-JP" altLang="en-US" sz="2400" dirty="0">
              <a:solidFill>
                <a:srgbClr val="FF0000"/>
              </a:solidFill>
            </a:endParaRPr>
          </a:p>
        </p:txBody>
      </p:sp>
      <p:sp>
        <p:nvSpPr>
          <p:cNvPr id="9" name="テキスト ボックス 8"/>
          <p:cNvSpPr txBox="1"/>
          <p:nvPr/>
        </p:nvSpPr>
        <p:spPr>
          <a:xfrm>
            <a:off x="4044890" y="5554726"/>
            <a:ext cx="4416594" cy="830997"/>
          </a:xfrm>
          <a:prstGeom prst="rect">
            <a:avLst/>
          </a:prstGeom>
          <a:noFill/>
        </p:spPr>
        <p:txBody>
          <a:bodyPr wrap="none" rtlCol="0">
            <a:spAutoFit/>
          </a:bodyPr>
          <a:lstStyle/>
          <a:p>
            <a:r>
              <a:rPr lang="ja-JP" altLang="en-US" dirty="0" smtClean="0"/>
              <a:t>・</a:t>
            </a:r>
            <a:r>
              <a:rPr lang="ja-JP" altLang="en-US" sz="2400" dirty="0" smtClean="0"/>
              <a:t>電子温度勾配乱流に特徴的な</a:t>
            </a:r>
            <a:endParaRPr lang="en-US" altLang="ja-JP" sz="2400" dirty="0" smtClean="0"/>
          </a:p>
          <a:p>
            <a:r>
              <a:rPr lang="ja-JP" altLang="ja-JP" sz="2400" dirty="0" smtClean="0"/>
              <a:t>　</a:t>
            </a:r>
            <a:r>
              <a:rPr lang="ja-JP" altLang="en-US" sz="2400" dirty="0" smtClean="0">
                <a:solidFill>
                  <a:srgbClr val="FF0000"/>
                </a:solidFill>
              </a:rPr>
              <a:t>高波数の揺動</a:t>
            </a:r>
            <a:r>
              <a:rPr lang="ja-JP" altLang="en-US" sz="2400" dirty="0" smtClean="0"/>
              <a:t>を観測</a:t>
            </a:r>
            <a:endParaRPr kumimoji="1" lang="ja-JP" altLang="en-US" sz="2400" dirty="0"/>
          </a:p>
        </p:txBody>
      </p:sp>
      <p:sp>
        <p:nvSpPr>
          <p:cNvPr id="4" name="正方形/長方形 3"/>
          <p:cNvSpPr/>
          <p:nvPr/>
        </p:nvSpPr>
        <p:spPr>
          <a:xfrm>
            <a:off x="3622272" y="6419375"/>
            <a:ext cx="5384215" cy="369332"/>
          </a:xfrm>
          <a:prstGeom prst="rect">
            <a:avLst/>
          </a:prstGeom>
        </p:spPr>
        <p:txBody>
          <a:bodyPr wrap="square">
            <a:spAutoFit/>
          </a:bodyPr>
          <a:lstStyle/>
          <a:p>
            <a:r>
              <a:rPr lang="tr-TR" altLang="ja-JP" dirty="0">
                <a:latin typeface="Arial"/>
                <a:cs typeface="Arial"/>
              </a:rPr>
              <a:t>B. W. </a:t>
            </a:r>
            <a:r>
              <a:rPr lang="tr-TR" altLang="ja-JP" dirty="0" err="1">
                <a:latin typeface="Arial"/>
                <a:cs typeface="Arial"/>
              </a:rPr>
              <a:t>Stallard</a:t>
            </a:r>
            <a:r>
              <a:rPr lang="tr-TR" altLang="ja-JP" dirty="0">
                <a:latin typeface="Arial"/>
                <a:cs typeface="Arial"/>
              </a:rPr>
              <a:t> et al, </a:t>
            </a:r>
            <a:r>
              <a:rPr lang="tr-TR" altLang="ja-JP" dirty="0" err="1">
                <a:latin typeface="Arial"/>
                <a:cs typeface="Arial"/>
              </a:rPr>
              <a:t>Phys</a:t>
            </a:r>
            <a:r>
              <a:rPr lang="tr-TR" altLang="ja-JP" dirty="0">
                <a:latin typeface="Arial"/>
                <a:cs typeface="Arial"/>
              </a:rPr>
              <a:t>. </a:t>
            </a:r>
            <a:r>
              <a:rPr lang="tr-TR" altLang="ja-JP" dirty="0" err="1">
                <a:latin typeface="Arial"/>
                <a:cs typeface="Arial"/>
              </a:rPr>
              <a:t>Plasmas</a:t>
            </a:r>
            <a:r>
              <a:rPr lang="tr-TR" altLang="ja-JP" dirty="0">
                <a:latin typeface="Arial"/>
                <a:cs typeface="Arial"/>
              </a:rPr>
              <a:t>. 6, 1978 (1999)</a:t>
            </a:r>
            <a:endParaRPr lang="ja-JP" altLang="en-US" dirty="0">
              <a:latin typeface="Arial"/>
              <a:cs typeface="Arial"/>
            </a:endParaRPr>
          </a:p>
        </p:txBody>
      </p:sp>
      <p:sp>
        <p:nvSpPr>
          <p:cNvPr id="6" name="角丸四角形 5"/>
          <p:cNvSpPr/>
          <p:nvPr/>
        </p:nvSpPr>
        <p:spPr>
          <a:xfrm>
            <a:off x="3853917" y="4447714"/>
            <a:ext cx="4860389" cy="197507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 name="テキスト ボックス 2"/>
          <p:cNvSpPr txBox="1"/>
          <p:nvPr/>
        </p:nvSpPr>
        <p:spPr>
          <a:xfrm>
            <a:off x="4207564" y="4216881"/>
            <a:ext cx="3963495" cy="461665"/>
          </a:xfrm>
          <a:prstGeom prst="rect">
            <a:avLst/>
          </a:prstGeom>
          <a:solidFill>
            <a:schemeClr val="bg1"/>
          </a:solidFill>
          <a:ln>
            <a:solidFill>
              <a:srgbClr val="000000"/>
            </a:solidFill>
          </a:ln>
        </p:spPr>
        <p:txBody>
          <a:bodyPr wrap="none" rtlCol="0">
            <a:spAutoFit/>
          </a:bodyPr>
          <a:lstStyle/>
          <a:p>
            <a:r>
              <a:rPr lang="en-US" altLang="ja-JP" sz="2400" dirty="0" smtClean="0">
                <a:latin typeface="Arial"/>
                <a:cs typeface="Arial"/>
              </a:rPr>
              <a:t>DIIID</a:t>
            </a:r>
            <a:r>
              <a:rPr lang="ja-JP" altLang="en-US" sz="2400" dirty="0"/>
              <a:t>における内部輸送障壁</a:t>
            </a:r>
            <a:endParaRPr kumimoji="1" lang="ja-JP" altLang="en-US" sz="2400" dirty="0"/>
          </a:p>
        </p:txBody>
      </p:sp>
      <p:sp>
        <p:nvSpPr>
          <p:cNvPr id="11" name="右矢印 10"/>
          <p:cNvSpPr/>
          <p:nvPr/>
        </p:nvSpPr>
        <p:spPr>
          <a:xfrm>
            <a:off x="1083814" y="3649324"/>
            <a:ext cx="447903" cy="3363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531717" y="3616365"/>
            <a:ext cx="5704660" cy="461665"/>
          </a:xfrm>
          <a:prstGeom prst="rect">
            <a:avLst/>
          </a:prstGeom>
        </p:spPr>
        <p:txBody>
          <a:bodyPr wrap="square">
            <a:spAutoFit/>
          </a:bodyPr>
          <a:lstStyle/>
          <a:p>
            <a:r>
              <a:rPr lang="ja-JP" altLang="en-US" sz="2400" dirty="0" smtClean="0">
                <a:solidFill>
                  <a:srgbClr val="FF0000"/>
                </a:solidFill>
                <a:latin typeface="Arial" pitchFamily="34" charset="0"/>
                <a:cs typeface="Arial" pitchFamily="34" charset="0"/>
              </a:rPr>
              <a:t>電子</a:t>
            </a:r>
            <a:r>
              <a:rPr lang="ja-JP" altLang="en-US" sz="2400" dirty="0" smtClean="0">
                <a:solidFill>
                  <a:srgbClr val="FF0000"/>
                </a:solidFill>
                <a:latin typeface="Arial" pitchFamily="34" charset="0"/>
                <a:cs typeface="Arial" pitchFamily="34" charset="0"/>
              </a:rPr>
              <a:t>スケール</a:t>
            </a:r>
            <a:r>
              <a:rPr lang="ja-JP" altLang="en-US" sz="2400" dirty="0">
                <a:solidFill>
                  <a:srgbClr val="FF0000"/>
                </a:solidFill>
                <a:latin typeface="Arial" pitchFamily="34" charset="0"/>
                <a:cs typeface="Arial" pitchFamily="34" charset="0"/>
              </a:rPr>
              <a:t>の乱流</a:t>
            </a:r>
            <a:r>
              <a:rPr lang="ja-JP" altLang="en-US" sz="2400" dirty="0" smtClean="0">
                <a:solidFill>
                  <a:srgbClr val="FF0000"/>
                </a:solidFill>
                <a:latin typeface="Arial" pitchFamily="34" charset="0"/>
                <a:cs typeface="Arial" pitchFamily="34" charset="0"/>
              </a:rPr>
              <a:t>構造</a:t>
            </a:r>
            <a:r>
              <a:rPr lang="en-US" altLang="ja-JP" sz="2400" dirty="0" smtClean="0">
                <a:solidFill>
                  <a:srgbClr val="FF0000"/>
                </a:solidFill>
                <a:latin typeface="Arial" pitchFamily="34" charset="0"/>
                <a:cs typeface="Arial" pitchFamily="34" charset="0"/>
              </a:rPr>
              <a:t> </a:t>
            </a:r>
            <a:r>
              <a:rPr lang="en-US" altLang="ja-JP" sz="2400" dirty="0" smtClean="0">
                <a:latin typeface="Arial" pitchFamily="34" charset="0"/>
                <a:cs typeface="Arial" pitchFamily="34" charset="0"/>
              </a:rPr>
              <a:t>(ETG</a:t>
            </a:r>
            <a:r>
              <a:rPr lang="ja-JP" altLang="en-US" sz="2400" dirty="0" smtClean="0">
                <a:latin typeface="Arial" pitchFamily="34" charset="0"/>
                <a:cs typeface="Arial" pitchFamily="34" charset="0"/>
              </a:rPr>
              <a:t>など</a:t>
            </a:r>
            <a:r>
              <a:rPr lang="en-US" altLang="ja-JP" sz="2400" dirty="0" smtClean="0">
                <a:latin typeface="Arial" pitchFamily="34" charset="0"/>
                <a:cs typeface="Arial" pitchFamily="34" charset="0"/>
              </a:rPr>
              <a:t>)</a:t>
            </a:r>
            <a:endParaRPr lang="ja-JP" altLang="en-US" sz="2400" dirty="0"/>
          </a:p>
        </p:txBody>
      </p:sp>
    </p:spTree>
    <p:extLst>
      <p:ext uri="{BB962C8B-B14F-4D97-AF65-F5344CB8AC3E}">
        <p14:creationId xmlns:p14="http://schemas.microsoft.com/office/powerpoint/2010/main" val="280397912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p:cNvSpPr txBox="1">
            <a:spLocks/>
          </p:cNvSpPr>
          <p:nvPr/>
        </p:nvSpPr>
        <p:spPr>
          <a:xfrm>
            <a:off x="178878" y="1994058"/>
            <a:ext cx="8250790" cy="1980325"/>
          </a:xfrm>
          <a:prstGeom prst="rect">
            <a:avLst/>
          </a:prstGeom>
          <a:ln>
            <a:solidFill>
              <a:schemeClr val="tx1"/>
            </a:solidFill>
          </a:ln>
        </p:spPr>
        <p:txBody>
          <a:bodyPr vert="horz" rtlCol="0">
            <a:normAutofit fontScale="92500" lnSpcReduction="20000"/>
          </a:bodyPr>
          <a:lstStyle>
            <a:lvl1pPr marL="342900" indent="-342900" algn="l" rtl="0" eaLnBrk="1" latinLnBrk="0" hangingPunct="1">
              <a:spcBef>
                <a:spcPct val="20000"/>
              </a:spcBef>
              <a:buClr>
                <a:schemeClr val="accent1"/>
              </a:buClr>
              <a:buSzPct val="75000"/>
              <a:buFont typeface="Wingdings"/>
              <a:buChar char="p"/>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accent3"/>
              </a:buClr>
              <a:buSzPct val="65000"/>
              <a:buFont typeface="Wingdings"/>
              <a:buChar char="p"/>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buClr>
              <a:buSzPct val="65000"/>
              <a:buFont typeface="Wingdings"/>
              <a:buChar char="p"/>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5"/>
              </a:buClr>
              <a:buSzPct val="65000"/>
              <a:buFont typeface="Wingdings"/>
              <a:buChar char="p"/>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2"/>
              </a:buClr>
              <a:buSzPct val="65000"/>
              <a:buFont typeface="Wingdings"/>
              <a:buChar char="p"/>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bg2"/>
              </a:buClr>
              <a:buSzPct val="55000"/>
              <a:buFont typeface="Wingdings"/>
              <a:buChar char="p"/>
              <a:defRPr kumimoji="1" sz="2000">
                <a:solidFill>
                  <a:schemeClr val="tx1"/>
                </a:solidFill>
                <a:latin typeface="+mn-lt"/>
                <a:ea typeface="+mn-ea"/>
                <a:cs typeface="+mn-cs"/>
              </a:defRPr>
            </a:lvl6pPr>
            <a:lvl7pPr marL="2971800" indent="-228600" algn="l" rtl="0" eaLnBrk="1" latinLnBrk="0" hangingPunct="1">
              <a:spcBef>
                <a:spcPct val="20000"/>
              </a:spcBef>
              <a:buClr>
                <a:schemeClr val="accent6"/>
              </a:buClr>
              <a:buSzPct val="55000"/>
              <a:buFont typeface="Wingdings"/>
              <a:buChar char="p"/>
              <a:defRPr kumimoji="1" sz="2000">
                <a:solidFill>
                  <a:schemeClr val="tx1"/>
                </a:solidFill>
                <a:latin typeface="+mn-lt"/>
                <a:ea typeface="+mn-ea"/>
                <a:cs typeface="+mn-cs"/>
              </a:defRPr>
            </a:lvl7pPr>
            <a:lvl8pPr marL="3429000" indent="-228600" algn="l" rtl="0" eaLnBrk="1" latinLnBrk="0" hangingPunct="1">
              <a:spcBef>
                <a:spcPct val="20000"/>
              </a:spcBef>
              <a:buClr>
                <a:schemeClr val="accent1">
                  <a:tint val="60000"/>
                </a:schemeClr>
              </a:buClr>
              <a:buSzPct val="55000"/>
              <a:buFont typeface="Wingdings"/>
              <a:buChar char="p"/>
              <a:defRPr kumimoji="1" sz="2000">
                <a:solidFill>
                  <a:schemeClr val="tx1"/>
                </a:solidFill>
                <a:latin typeface="+mn-lt"/>
                <a:ea typeface="+mn-ea"/>
                <a:cs typeface="+mn-cs"/>
              </a:defRPr>
            </a:lvl8pPr>
            <a:lvl9pPr marL="3886200" indent="-228600" algn="l" rtl="0" eaLnBrk="1" latinLnBrk="0" hangingPunct="1">
              <a:spcBef>
                <a:spcPct val="20000"/>
              </a:spcBef>
              <a:buClr>
                <a:schemeClr val="bg2">
                  <a:tint val="60000"/>
                </a:schemeClr>
              </a:buClr>
              <a:buSzPct val="55000"/>
              <a:buFont typeface="Wingdings"/>
              <a:buChar char="p"/>
              <a:defRPr kumimoji="1" sz="2000">
                <a:solidFill>
                  <a:schemeClr val="tx1"/>
                </a:solidFill>
                <a:latin typeface="+mn-lt"/>
                <a:ea typeface="+mn-ea"/>
                <a:cs typeface="+mn-cs"/>
              </a:defRPr>
            </a:lvl9pPr>
          </a:lstStyle>
          <a:p>
            <a:endParaRPr lang="en-US" altLang="ja-JP" dirty="0" smtClean="0">
              <a:solidFill>
                <a:schemeClr val="tx1"/>
              </a:solidFill>
              <a:latin typeface="Arial" pitchFamily="34" charset="0"/>
              <a:cs typeface="Arial" pitchFamily="34" charset="0"/>
            </a:endParaRPr>
          </a:p>
          <a:p>
            <a:r>
              <a:rPr lang="ja-JP" altLang="en-US" dirty="0" smtClean="0">
                <a:solidFill>
                  <a:schemeClr val="tx1"/>
                </a:solidFill>
                <a:latin typeface="Arial" pitchFamily="34" charset="0"/>
                <a:cs typeface="Arial" pitchFamily="34" charset="0"/>
              </a:rPr>
              <a:t>電子：</a:t>
            </a:r>
            <a:r>
              <a:rPr lang="ja-JP" altLang="en-US" dirty="0" smtClean="0">
                <a:solidFill>
                  <a:schemeClr val="tx1"/>
                </a:solidFill>
                <a:latin typeface="Arial" pitchFamily="34" charset="0"/>
                <a:cs typeface="Arial" pitchFamily="34" charset="0"/>
              </a:rPr>
              <a:t>ジャイロ</a:t>
            </a:r>
            <a:r>
              <a:rPr lang="ja-JP" altLang="en-US" dirty="0" smtClean="0">
                <a:solidFill>
                  <a:schemeClr val="tx1"/>
                </a:solidFill>
                <a:latin typeface="Arial" pitchFamily="34" charset="0"/>
                <a:cs typeface="Arial" pitchFamily="34" charset="0"/>
              </a:rPr>
              <a:t>運動論に基づいた定式化</a:t>
            </a:r>
            <a:endParaRPr lang="en-US" altLang="ja-JP" dirty="0" smtClean="0">
              <a:solidFill>
                <a:schemeClr val="tx1"/>
              </a:solidFill>
              <a:latin typeface="Arial" pitchFamily="34" charset="0"/>
              <a:cs typeface="Arial" pitchFamily="34" charset="0"/>
            </a:endParaRPr>
          </a:p>
          <a:p>
            <a:endParaRPr lang="en-US" altLang="ja-JP" dirty="0" smtClean="0">
              <a:solidFill>
                <a:schemeClr val="tx1"/>
              </a:solidFill>
              <a:latin typeface="Arial" pitchFamily="34" charset="0"/>
              <a:cs typeface="Arial" pitchFamily="34" charset="0"/>
            </a:endParaRPr>
          </a:p>
          <a:p>
            <a:r>
              <a:rPr lang="ja-JP" altLang="en-US" dirty="0" smtClean="0">
                <a:solidFill>
                  <a:schemeClr val="tx1"/>
                </a:solidFill>
                <a:latin typeface="Arial" pitchFamily="34" charset="0"/>
                <a:cs typeface="Arial" pitchFamily="34" charset="0"/>
              </a:rPr>
              <a:t>イオン：</a:t>
            </a:r>
            <a:r>
              <a:rPr lang="ja-JP" altLang="en-US" dirty="0" smtClean="0">
                <a:solidFill>
                  <a:schemeClr val="tx1"/>
                </a:solidFill>
                <a:latin typeface="Arial" pitchFamily="34" charset="0"/>
                <a:cs typeface="Arial" pitchFamily="34" charset="0"/>
              </a:rPr>
              <a:t>スケール</a:t>
            </a:r>
            <a:r>
              <a:rPr lang="ja-JP" altLang="en-US" dirty="0" smtClean="0">
                <a:solidFill>
                  <a:schemeClr val="tx1"/>
                </a:solidFill>
                <a:latin typeface="Arial" pitchFamily="34" charset="0"/>
                <a:cs typeface="Arial" pitchFamily="34" charset="0"/>
              </a:rPr>
              <a:t>分離に</a:t>
            </a:r>
            <a:r>
              <a:rPr lang="ja-JP" altLang="en-US" dirty="0" smtClean="0">
                <a:solidFill>
                  <a:schemeClr val="tx1"/>
                </a:solidFill>
                <a:latin typeface="Arial" pitchFamily="34" charset="0"/>
                <a:cs typeface="Arial" pitchFamily="34" charset="0"/>
              </a:rPr>
              <a:t>基づいた</a:t>
            </a:r>
            <a:r>
              <a:rPr lang="ja-JP" altLang="en-US" dirty="0" smtClean="0">
                <a:solidFill>
                  <a:srgbClr val="FF0000"/>
                </a:solidFill>
                <a:latin typeface="Arial" pitchFamily="34" charset="0"/>
                <a:cs typeface="Arial" pitchFamily="34" charset="0"/>
              </a:rPr>
              <a:t>断熱</a:t>
            </a:r>
            <a:r>
              <a:rPr lang="ja-JP" altLang="en-US" dirty="0" smtClean="0">
                <a:solidFill>
                  <a:srgbClr val="FF0000"/>
                </a:solidFill>
                <a:latin typeface="Arial" pitchFamily="34" charset="0"/>
                <a:cs typeface="Arial" pitchFamily="34" charset="0"/>
              </a:rPr>
              <a:t>近似</a:t>
            </a:r>
            <a:endParaRPr lang="en-US" altLang="ja-JP" dirty="0" smtClean="0">
              <a:solidFill>
                <a:srgbClr val="FF0000"/>
              </a:solidFill>
              <a:latin typeface="Arial" pitchFamily="34" charset="0"/>
              <a:cs typeface="Arial" pitchFamily="34" charset="0"/>
            </a:endParaRPr>
          </a:p>
          <a:p>
            <a:pPr lvl="1"/>
            <a:endParaRPr lang="en-US" altLang="ja-JP" dirty="0" smtClean="0">
              <a:solidFill>
                <a:schemeClr val="tx1"/>
              </a:solidFill>
              <a:latin typeface="Arial" pitchFamily="34" charset="0"/>
              <a:cs typeface="Arial" pitchFamily="34" charset="0"/>
            </a:endParaRPr>
          </a:p>
          <a:p>
            <a:pPr lvl="1"/>
            <a:endParaRPr lang="en-US" altLang="ja-JP" dirty="0" smtClean="0">
              <a:solidFill>
                <a:schemeClr val="tx1"/>
              </a:solidFill>
              <a:latin typeface="Arial" pitchFamily="34" charset="0"/>
              <a:cs typeface="Arial" pitchFamily="34" charset="0"/>
            </a:endParaRPr>
          </a:p>
          <a:p>
            <a:pPr marL="457200" lvl="1" indent="0">
              <a:buNone/>
            </a:pPr>
            <a:endParaRPr lang="en-US" altLang="ja-JP" dirty="0" smtClean="0">
              <a:solidFill>
                <a:schemeClr val="tx1"/>
              </a:solidFill>
              <a:latin typeface="Arial" pitchFamily="34" charset="0"/>
              <a:cs typeface="Arial" pitchFamily="34" charset="0"/>
            </a:endParaRPr>
          </a:p>
          <a:p>
            <a:pPr marL="457200" lvl="1" indent="0">
              <a:buNone/>
            </a:pPr>
            <a:endParaRPr lang="en-US" altLang="ja-JP" dirty="0" smtClean="0">
              <a:solidFill>
                <a:schemeClr val="tx1"/>
              </a:solidFill>
              <a:latin typeface="Arial" pitchFamily="34" charset="0"/>
              <a:cs typeface="Arial" pitchFamily="34" charset="0"/>
            </a:endParaRPr>
          </a:p>
          <a:p>
            <a:pPr marL="457200" lvl="1" indent="0">
              <a:buNone/>
            </a:pPr>
            <a:endParaRPr lang="en-US" altLang="ja-JP" dirty="0" smtClean="0">
              <a:solidFill>
                <a:schemeClr val="tx1"/>
              </a:solidFill>
              <a:latin typeface="Arial" pitchFamily="34" charset="0"/>
              <a:cs typeface="Arial" pitchFamily="34" charset="0"/>
            </a:endParaRPr>
          </a:p>
        </p:txBody>
      </p:sp>
      <p:sp>
        <p:nvSpPr>
          <p:cNvPr id="11" name="タイトル 10"/>
          <p:cNvSpPr>
            <a:spLocks noGrp="1"/>
          </p:cNvSpPr>
          <p:nvPr>
            <p:ph type="title"/>
          </p:nvPr>
        </p:nvSpPr>
        <p:spPr>
          <a:xfrm>
            <a:off x="-26833" y="214290"/>
            <a:ext cx="9337411" cy="785818"/>
          </a:xfrm>
        </p:spPr>
        <p:txBody>
          <a:bodyPr>
            <a:noAutofit/>
          </a:bodyPr>
          <a:lstStyle/>
          <a:p>
            <a:r>
              <a:rPr lang="ja-JP" altLang="en-US" sz="3600" dirty="0"/>
              <a:t>電子温度勾配</a:t>
            </a:r>
            <a:r>
              <a:rPr lang="en-US" altLang="ja-JP" sz="3600" dirty="0"/>
              <a:t> (ETG)</a:t>
            </a:r>
            <a:r>
              <a:rPr lang="ja-JP" altLang="en-US" sz="3600" dirty="0"/>
              <a:t>乱流のシミュレーション</a:t>
            </a:r>
            <a:endParaRPr kumimoji="1" lang="ja-JP" altLang="en-US" sz="3600" dirty="0"/>
          </a:p>
        </p:txBody>
      </p:sp>
      <p:sp>
        <p:nvSpPr>
          <p:cNvPr id="13" name="正方形/長方形 12"/>
          <p:cNvSpPr/>
          <p:nvPr/>
        </p:nvSpPr>
        <p:spPr>
          <a:xfrm>
            <a:off x="557173" y="1694552"/>
            <a:ext cx="2715407" cy="584776"/>
          </a:xfrm>
          <a:prstGeom prst="rect">
            <a:avLst/>
          </a:prstGeom>
          <a:solidFill>
            <a:schemeClr val="bg1"/>
          </a:solidFill>
          <a:ln>
            <a:solidFill>
              <a:srgbClr val="000000"/>
            </a:solidFill>
          </a:ln>
        </p:spPr>
        <p:txBody>
          <a:bodyPr wrap="none">
            <a:spAutoFit/>
          </a:bodyPr>
          <a:lstStyle/>
          <a:p>
            <a:r>
              <a:rPr lang="en-US" altLang="ja-JP" sz="3200" dirty="0" smtClean="0">
                <a:latin typeface="Arial" pitchFamily="34" charset="0"/>
                <a:cs typeface="Arial" pitchFamily="34" charset="0"/>
              </a:rPr>
              <a:t>ETG-</a:t>
            </a:r>
            <a:r>
              <a:rPr lang="en-US" altLang="ja-JP" sz="3200" dirty="0" err="1" smtClean="0">
                <a:latin typeface="Arial" pitchFamily="34" charset="0"/>
                <a:cs typeface="Arial" pitchFamily="34" charset="0"/>
              </a:rPr>
              <a:t>ai</a:t>
            </a:r>
            <a:r>
              <a:rPr lang="ja-JP" altLang="en-US" sz="3200" dirty="0" smtClean="0">
                <a:latin typeface="Arial" pitchFamily="34" charset="0"/>
                <a:cs typeface="Arial" pitchFamily="34" charset="0"/>
              </a:rPr>
              <a:t>モデル</a:t>
            </a:r>
            <a:endParaRPr lang="en-US" altLang="ja-JP" sz="3200" dirty="0">
              <a:latin typeface="Arial" pitchFamily="34" charset="0"/>
              <a:cs typeface="Arial" pitchFamily="34" charset="0"/>
            </a:endParaRPr>
          </a:p>
        </p:txBody>
      </p:sp>
      <p:sp>
        <p:nvSpPr>
          <p:cNvPr id="14" name="正方形/長方形 13"/>
          <p:cNvSpPr/>
          <p:nvPr/>
        </p:nvSpPr>
        <p:spPr>
          <a:xfrm>
            <a:off x="113190" y="4178480"/>
            <a:ext cx="9021866" cy="892552"/>
          </a:xfrm>
          <a:prstGeom prst="rect">
            <a:avLst/>
          </a:prstGeom>
        </p:spPr>
        <p:txBody>
          <a:bodyPr wrap="square">
            <a:spAutoFit/>
          </a:bodyPr>
          <a:lstStyle/>
          <a:p>
            <a:r>
              <a:rPr lang="ja-JP" altLang="en-US" sz="2600" dirty="0" smtClean="0">
                <a:latin typeface="Arial" pitchFamily="34" charset="0"/>
                <a:cs typeface="Arial" pitchFamily="34" charset="0"/>
              </a:rPr>
              <a:t>・</a:t>
            </a:r>
            <a:r>
              <a:rPr lang="ja-JP" altLang="en-US" sz="2600" dirty="0" smtClean="0">
                <a:latin typeface="Arial" pitchFamily="34" charset="0"/>
                <a:cs typeface="Arial" pitchFamily="34" charset="0"/>
              </a:rPr>
              <a:t>イオン温度勾配</a:t>
            </a:r>
            <a:r>
              <a:rPr lang="en-US" altLang="ja-JP" sz="2600" dirty="0" smtClean="0">
                <a:latin typeface="Arial" pitchFamily="34" charset="0"/>
                <a:cs typeface="Arial" pitchFamily="34" charset="0"/>
              </a:rPr>
              <a:t> (ITG)</a:t>
            </a:r>
            <a:r>
              <a:rPr lang="ja-JP" altLang="en-US" sz="2600" dirty="0" smtClean="0">
                <a:latin typeface="Arial" pitchFamily="34" charset="0"/>
                <a:cs typeface="Arial" pitchFamily="34" charset="0"/>
              </a:rPr>
              <a:t>乱流と異なりゾーナルフローが形成されにくく定常的な輸送が得られない場合が存在</a:t>
            </a:r>
            <a:endParaRPr lang="en-US" altLang="ja-JP" sz="2600" dirty="0">
              <a:latin typeface="Arial" pitchFamily="34" charset="0"/>
              <a:cs typeface="Arial" pitchFamily="34" charset="0"/>
            </a:endParaRPr>
          </a:p>
        </p:txBody>
      </p:sp>
      <p:sp>
        <p:nvSpPr>
          <p:cNvPr id="2" name="テキスト ボックス 1"/>
          <p:cNvSpPr txBox="1"/>
          <p:nvPr/>
        </p:nvSpPr>
        <p:spPr>
          <a:xfrm>
            <a:off x="128721" y="5247358"/>
            <a:ext cx="8837381" cy="1292662"/>
          </a:xfrm>
          <a:prstGeom prst="rect">
            <a:avLst/>
          </a:prstGeom>
          <a:noFill/>
        </p:spPr>
        <p:txBody>
          <a:bodyPr wrap="square" rtlCol="0">
            <a:spAutoFit/>
          </a:bodyPr>
          <a:lstStyle/>
          <a:p>
            <a:r>
              <a:rPr kumimoji="1" lang="ja-JP" altLang="en-US" sz="2600" dirty="0" smtClean="0"/>
              <a:t>・磁気シアが強くなり断熱モデルでは定常的な輸送が得られなかった場合でも</a:t>
            </a:r>
            <a:r>
              <a:rPr lang="ja-JP" altLang="en-US" sz="2600" dirty="0" smtClean="0"/>
              <a:t>、</a:t>
            </a:r>
            <a:r>
              <a:rPr lang="ja-JP" altLang="en-US" sz="2600" dirty="0" smtClean="0">
                <a:solidFill>
                  <a:srgbClr val="FF0000"/>
                </a:solidFill>
              </a:rPr>
              <a:t>運動論的イオン</a:t>
            </a:r>
            <a:r>
              <a:rPr lang="ja-JP" altLang="en-US" sz="2600" dirty="0" smtClean="0"/>
              <a:t>の導入によって定常的な輸送が得られると</a:t>
            </a:r>
            <a:r>
              <a:rPr lang="en-US" altLang="ja-JP" sz="2600" dirty="0" smtClean="0"/>
              <a:t>Candy</a:t>
            </a:r>
            <a:r>
              <a:rPr lang="ja-JP" altLang="en-US" sz="2600" dirty="0" smtClean="0"/>
              <a:t>等により指摘</a:t>
            </a:r>
            <a:endParaRPr kumimoji="1" lang="ja-JP" altLang="en-US" sz="2600" dirty="0"/>
          </a:p>
        </p:txBody>
      </p:sp>
    </p:spTree>
    <p:extLst>
      <p:ext uri="{BB962C8B-B14F-4D97-AF65-F5344CB8AC3E}">
        <p14:creationId xmlns:p14="http://schemas.microsoft.com/office/powerpoint/2010/main" val="6012983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研究目的</a:t>
            </a:r>
            <a:endParaRPr kumimoji="1" lang="ja-JP" altLang="en-US" dirty="0"/>
          </a:p>
        </p:txBody>
      </p:sp>
      <p:sp>
        <p:nvSpPr>
          <p:cNvPr id="3" name="コンテンツ プレースホルダー 2"/>
          <p:cNvSpPr>
            <a:spLocks noGrp="1"/>
          </p:cNvSpPr>
          <p:nvPr>
            <p:ph idx="1"/>
          </p:nvPr>
        </p:nvSpPr>
        <p:spPr>
          <a:xfrm>
            <a:off x="457199" y="1500175"/>
            <a:ext cx="8508901" cy="4625991"/>
          </a:xfrm>
        </p:spPr>
        <p:txBody>
          <a:bodyPr>
            <a:normAutofit/>
          </a:bodyPr>
          <a:lstStyle/>
          <a:p>
            <a:r>
              <a:rPr lang="en-US" altLang="ja-JP" dirty="0" smtClean="0">
                <a:latin typeface="Arial"/>
                <a:cs typeface="Arial"/>
              </a:rPr>
              <a:t>GKV+</a:t>
            </a:r>
            <a:r>
              <a:rPr lang="ja-JP" altLang="en-US" dirty="0" smtClean="0"/>
              <a:t>コードによる、電子およびイオンを</a:t>
            </a:r>
            <a:r>
              <a:rPr lang="ja-JP" altLang="en-US" dirty="0" smtClean="0">
                <a:solidFill>
                  <a:srgbClr val="FF0000"/>
                </a:solidFill>
              </a:rPr>
              <a:t>同時に</a:t>
            </a:r>
            <a:r>
              <a:rPr lang="ja-JP" altLang="en-US" dirty="0" smtClean="0">
                <a:solidFill>
                  <a:srgbClr val="FF0000"/>
                </a:solidFill>
              </a:rPr>
              <a:t>ジャイロ</a:t>
            </a:r>
            <a:r>
              <a:rPr lang="ja-JP" altLang="en-US" dirty="0">
                <a:solidFill>
                  <a:srgbClr val="FF0000"/>
                </a:solidFill>
              </a:rPr>
              <a:t>運動論的</a:t>
            </a:r>
            <a:r>
              <a:rPr lang="ja-JP" altLang="en-US" dirty="0" smtClean="0">
                <a:solidFill>
                  <a:srgbClr val="FF0000"/>
                </a:solidFill>
              </a:rPr>
              <a:t>に扱った</a:t>
            </a:r>
            <a:r>
              <a:rPr lang="en-US" altLang="ja-JP" dirty="0" smtClean="0">
                <a:latin typeface="Arial"/>
                <a:cs typeface="Arial"/>
              </a:rPr>
              <a:t>ETG</a:t>
            </a:r>
            <a:r>
              <a:rPr lang="ja-JP" altLang="en-US" dirty="0"/>
              <a:t>乱流</a:t>
            </a:r>
            <a:r>
              <a:rPr lang="ja-JP" altLang="en-US" dirty="0" smtClean="0"/>
              <a:t>の</a:t>
            </a:r>
            <a:r>
              <a:rPr lang="ja-JP" altLang="en-US" dirty="0" smtClean="0"/>
              <a:t>シミュレーション</a:t>
            </a:r>
            <a:endParaRPr lang="en-US" altLang="ja-JP" dirty="0" smtClean="0"/>
          </a:p>
          <a:p>
            <a:endParaRPr lang="en-US" altLang="ja-JP" dirty="0" smtClean="0"/>
          </a:p>
          <a:p>
            <a:endParaRPr lang="en-US" altLang="ja-JP" dirty="0"/>
          </a:p>
          <a:p>
            <a:r>
              <a:rPr lang="ja-JP" altLang="en-US" dirty="0" smtClean="0"/>
              <a:t>運動論的イオンが</a:t>
            </a:r>
            <a:r>
              <a:rPr lang="en-US" altLang="ja-JP" dirty="0">
                <a:latin typeface="Arial"/>
                <a:cs typeface="Arial"/>
              </a:rPr>
              <a:t>ETG</a:t>
            </a:r>
            <a:r>
              <a:rPr lang="ja-JP" altLang="en-US" dirty="0" smtClean="0"/>
              <a:t>乱流</a:t>
            </a:r>
            <a:r>
              <a:rPr lang="ja-JP" altLang="en-US" dirty="0" smtClean="0"/>
              <a:t>輸送に及ぼす影響について調べる</a:t>
            </a:r>
            <a:endParaRPr lang="en-US" altLang="ja-JP" dirty="0"/>
          </a:p>
        </p:txBody>
      </p:sp>
      <p:sp>
        <p:nvSpPr>
          <p:cNvPr id="4" name="下矢印 3"/>
          <p:cNvSpPr/>
          <p:nvPr/>
        </p:nvSpPr>
        <p:spPr>
          <a:xfrm>
            <a:off x="4203886" y="3306511"/>
            <a:ext cx="799177" cy="52553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706091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smtClean="0">
                <a:latin typeface="Arial"/>
                <a:cs typeface="Arial"/>
              </a:rPr>
              <a:t>Outline</a:t>
            </a:r>
            <a:endParaRPr kumimoji="1" lang="ja-JP" altLang="en-US" dirty="0">
              <a:latin typeface="Arial"/>
              <a:cs typeface="Arial"/>
            </a:endParaRPr>
          </a:p>
        </p:txBody>
      </p:sp>
      <p:sp>
        <p:nvSpPr>
          <p:cNvPr id="3" name="コンテンツ プレースホルダー 2"/>
          <p:cNvSpPr>
            <a:spLocks noGrp="1"/>
          </p:cNvSpPr>
          <p:nvPr>
            <p:ph idx="1"/>
          </p:nvPr>
        </p:nvSpPr>
        <p:spPr>
          <a:xfrm>
            <a:off x="323528" y="1500175"/>
            <a:ext cx="8363272" cy="4625991"/>
          </a:xfrm>
        </p:spPr>
        <p:txBody>
          <a:bodyPr>
            <a:normAutofit fontScale="92500" lnSpcReduction="20000"/>
          </a:bodyPr>
          <a:lstStyle/>
          <a:p>
            <a:r>
              <a:rPr lang="ja-JP" altLang="en-US" sz="2800" dirty="0" smtClean="0">
                <a:solidFill>
                  <a:srgbClr val="BFBFBF"/>
                </a:solidFill>
              </a:rPr>
              <a:t>背景と</a:t>
            </a:r>
            <a:r>
              <a:rPr kumimoji="1" lang="ja-JP" altLang="en-US" sz="2800" dirty="0" smtClean="0">
                <a:solidFill>
                  <a:srgbClr val="BFBFBF"/>
                </a:solidFill>
              </a:rPr>
              <a:t>目的</a:t>
            </a:r>
            <a:endParaRPr kumimoji="1" lang="en-US" altLang="ja-JP" sz="2800" dirty="0" smtClean="0">
              <a:solidFill>
                <a:srgbClr val="BFBFBF"/>
              </a:solidFill>
            </a:endParaRPr>
          </a:p>
          <a:p>
            <a:pPr lvl="1"/>
            <a:r>
              <a:rPr lang="ja-JP" altLang="en-US" sz="2400" dirty="0" smtClean="0">
                <a:solidFill>
                  <a:srgbClr val="BFBFBF"/>
                </a:solidFill>
              </a:rPr>
              <a:t>電子</a:t>
            </a:r>
            <a:r>
              <a:rPr lang="ja-JP" altLang="en-US" sz="2400" dirty="0">
                <a:solidFill>
                  <a:srgbClr val="BFBFBF"/>
                </a:solidFill>
              </a:rPr>
              <a:t>温度</a:t>
            </a:r>
            <a:r>
              <a:rPr lang="ja-JP" altLang="en-US" sz="2400" dirty="0" smtClean="0">
                <a:solidFill>
                  <a:srgbClr val="BFBFBF"/>
                </a:solidFill>
              </a:rPr>
              <a:t>勾配</a:t>
            </a:r>
            <a:r>
              <a:rPr lang="en-US" altLang="ja-JP" sz="2400" dirty="0" smtClean="0">
                <a:solidFill>
                  <a:srgbClr val="BFBFBF"/>
                </a:solidFill>
              </a:rPr>
              <a:t> </a:t>
            </a:r>
            <a:r>
              <a:rPr lang="en-US" altLang="ja-JP" sz="2400" dirty="0" smtClean="0">
                <a:solidFill>
                  <a:srgbClr val="BFBFBF"/>
                </a:solidFill>
                <a:latin typeface="Arial"/>
                <a:cs typeface="Arial"/>
              </a:rPr>
              <a:t>(ETG)</a:t>
            </a:r>
            <a:r>
              <a:rPr lang="ja-JP" altLang="en-US" sz="2400" dirty="0" smtClean="0">
                <a:solidFill>
                  <a:srgbClr val="BFBFBF"/>
                </a:solidFill>
              </a:rPr>
              <a:t>乱流</a:t>
            </a:r>
            <a:endParaRPr lang="en-US" altLang="ja-JP" sz="2400" dirty="0" smtClean="0">
              <a:solidFill>
                <a:srgbClr val="BFBFBF"/>
              </a:solidFill>
            </a:endParaRPr>
          </a:p>
          <a:p>
            <a:pPr lvl="1"/>
            <a:r>
              <a:rPr lang="ja-JP" altLang="en-US" sz="2400" dirty="0" smtClean="0">
                <a:solidFill>
                  <a:srgbClr val="BFBFBF"/>
                </a:solidFill>
                <a:latin typeface="+mn-ea"/>
              </a:rPr>
              <a:t>研究目的</a:t>
            </a:r>
            <a:endParaRPr lang="en-US" altLang="ja-JP" sz="2400" dirty="0" smtClean="0">
              <a:solidFill>
                <a:srgbClr val="BFBFBF"/>
              </a:solidFill>
              <a:latin typeface="+mn-ea"/>
            </a:endParaRPr>
          </a:p>
          <a:p>
            <a:pPr lvl="1"/>
            <a:endParaRPr lang="en-US" altLang="ja-JP" dirty="0"/>
          </a:p>
          <a:p>
            <a:r>
              <a:rPr lang="ja-JP" altLang="en-US" sz="2800" dirty="0" smtClean="0"/>
              <a:t>ジャイロ運動論的シミュレーションによる解析</a:t>
            </a:r>
            <a:endParaRPr kumimoji="1" lang="en-US" altLang="ja-JP" sz="2800" dirty="0" smtClean="0"/>
          </a:p>
          <a:p>
            <a:pPr lvl="1"/>
            <a:r>
              <a:rPr lang="ja-JP" altLang="en-US" sz="2400" dirty="0" smtClean="0"/>
              <a:t>理論モデル</a:t>
            </a:r>
            <a:endParaRPr lang="en-US" altLang="ja-JP" sz="2400" dirty="0" smtClean="0"/>
          </a:p>
          <a:p>
            <a:pPr lvl="1"/>
            <a:r>
              <a:rPr lang="ja-JP" altLang="en-US" sz="2400" dirty="0" smtClean="0">
                <a:solidFill>
                  <a:srgbClr val="BFBFBF"/>
                </a:solidFill>
              </a:rPr>
              <a:t>運動論的イオンを導入した場合の線形解析</a:t>
            </a:r>
            <a:endParaRPr lang="en-US" altLang="ja-JP" sz="2400" dirty="0" smtClean="0">
              <a:solidFill>
                <a:srgbClr val="BFBFBF"/>
              </a:solidFill>
            </a:endParaRPr>
          </a:p>
          <a:p>
            <a:pPr lvl="1"/>
            <a:r>
              <a:rPr lang="en-US" altLang="ja-JP" sz="2400" dirty="0" smtClean="0">
                <a:solidFill>
                  <a:srgbClr val="BFBFBF"/>
                </a:solidFill>
                <a:latin typeface="Arial"/>
                <a:cs typeface="Arial"/>
              </a:rPr>
              <a:t>ETG-TEM</a:t>
            </a:r>
            <a:r>
              <a:rPr lang="ja-JP" altLang="en-US" sz="2400" dirty="0" smtClean="0">
                <a:solidFill>
                  <a:srgbClr val="BFBFBF"/>
                </a:solidFill>
                <a:latin typeface="Arial"/>
                <a:cs typeface="Arial"/>
              </a:rPr>
              <a:t>領域での非線形計算</a:t>
            </a:r>
            <a:endParaRPr lang="en-US" altLang="ja-JP" sz="2400" dirty="0" smtClean="0">
              <a:solidFill>
                <a:srgbClr val="BFBFBF"/>
              </a:solidFill>
              <a:latin typeface="Arial"/>
              <a:cs typeface="Arial"/>
            </a:endParaRPr>
          </a:p>
          <a:p>
            <a:pPr lvl="1"/>
            <a:endParaRPr lang="en-US" altLang="ja-JP" dirty="0">
              <a:latin typeface="Arial" pitchFamily="34" charset="0"/>
              <a:cs typeface="Arial" pitchFamily="34" charset="0"/>
            </a:endParaRPr>
          </a:p>
          <a:p>
            <a:r>
              <a:rPr lang="ja-JP" altLang="en-US" sz="2800" dirty="0" smtClean="0">
                <a:solidFill>
                  <a:srgbClr val="BFBFBF"/>
                </a:solidFill>
              </a:rPr>
              <a:t>結論</a:t>
            </a:r>
            <a:endParaRPr lang="en-US" altLang="ja-JP" sz="2800" dirty="0" smtClean="0">
              <a:solidFill>
                <a:srgbClr val="BFBFBF"/>
              </a:solidFill>
            </a:endParaRPr>
          </a:p>
          <a:p>
            <a:pPr lvl="1"/>
            <a:r>
              <a:rPr lang="ja-JP" altLang="en-US" sz="2400" dirty="0" smtClean="0">
                <a:solidFill>
                  <a:srgbClr val="BFBFBF"/>
                </a:solidFill>
                <a:latin typeface="Arial" pitchFamily="34" charset="0"/>
                <a:cs typeface="Arial" pitchFamily="34" charset="0"/>
              </a:rPr>
              <a:t>まとめ</a:t>
            </a:r>
            <a:endParaRPr lang="en-US" altLang="ja-JP" sz="2400" dirty="0" smtClean="0">
              <a:solidFill>
                <a:srgbClr val="BFBFBF"/>
              </a:solidFill>
              <a:latin typeface="Arial" pitchFamily="34" charset="0"/>
              <a:cs typeface="Arial" pitchFamily="34" charset="0"/>
            </a:endParaRPr>
          </a:p>
          <a:p>
            <a:pPr lvl="1"/>
            <a:r>
              <a:rPr lang="ja-JP" altLang="en-US" sz="2400" dirty="0" smtClean="0">
                <a:solidFill>
                  <a:srgbClr val="BFBFBF"/>
                </a:solidFill>
                <a:latin typeface="Arial" pitchFamily="34" charset="0"/>
                <a:cs typeface="Arial" pitchFamily="34" charset="0"/>
              </a:rPr>
              <a:t>今後の課題</a:t>
            </a:r>
            <a:endParaRPr lang="en-US" altLang="ja-JP" sz="2400" dirty="0" smtClean="0">
              <a:solidFill>
                <a:srgbClr val="BFBFBF"/>
              </a:solidFill>
              <a:latin typeface="Arial" pitchFamily="34" charset="0"/>
              <a:cs typeface="Arial" pitchFamily="34" charset="0"/>
            </a:endParaRPr>
          </a:p>
          <a:p>
            <a:pPr lvl="1"/>
            <a:endParaRPr lang="en-US" altLang="ja-JP" dirty="0">
              <a:latin typeface="Arial" pitchFamily="34" charset="0"/>
              <a:cs typeface="Arial" pitchFamily="34" charset="0"/>
            </a:endParaRPr>
          </a:p>
          <a:p>
            <a:pPr marL="457200" lvl="1" indent="0">
              <a:buNone/>
            </a:pPr>
            <a:endParaRPr lang="en-US" altLang="ja-JP" dirty="0" smtClean="0">
              <a:latin typeface="Arial" pitchFamily="34" charset="0"/>
              <a:cs typeface="Arial" pitchFamily="34" charset="0"/>
            </a:endParaRPr>
          </a:p>
        </p:txBody>
      </p:sp>
    </p:spTree>
    <p:extLst>
      <p:ext uri="{BB962C8B-B14F-4D97-AF65-F5344CB8AC3E}">
        <p14:creationId xmlns:p14="http://schemas.microsoft.com/office/powerpoint/2010/main" val="10955362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dirty="0" smtClean="0"/>
              <a:t>方程式系</a:t>
            </a:r>
            <a:endParaRPr kumimoji="1" lang="ja-JP" altLang="en-US" dirty="0"/>
          </a:p>
        </p:txBody>
      </p:sp>
      <p:sp>
        <p:nvSpPr>
          <p:cNvPr id="7" name="コンテンツ プレースホルダー 6"/>
          <p:cNvSpPr>
            <a:spLocks noGrp="1"/>
          </p:cNvSpPr>
          <p:nvPr>
            <p:ph idx="1"/>
          </p:nvPr>
        </p:nvSpPr>
        <p:spPr>
          <a:xfrm>
            <a:off x="179512" y="1500175"/>
            <a:ext cx="8507288" cy="4625991"/>
          </a:xfrm>
        </p:spPr>
        <p:txBody>
          <a:bodyPr>
            <a:normAutofit/>
          </a:bodyPr>
          <a:lstStyle/>
          <a:p>
            <a:r>
              <a:rPr lang="ja-JP" altLang="en-US" sz="2800" dirty="0"/>
              <a:t>揺動の分布関数に対するジャイロ運動論的</a:t>
            </a:r>
            <a:r>
              <a:rPr lang="ja-JP" altLang="en-US" sz="2800" dirty="0" smtClean="0"/>
              <a:t>方程式</a:t>
            </a:r>
            <a:endParaRPr lang="en-US" altLang="ja-JP" sz="2800" dirty="0" smtClean="0"/>
          </a:p>
          <a:p>
            <a:endParaRPr kumimoji="1" lang="en-US" altLang="ja-JP" sz="2800" dirty="0" smtClean="0"/>
          </a:p>
          <a:p>
            <a:endParaRPr lang="en-US" altLang="ja-JP" sz="2800" dirty="0"/>
          </a:p>
          <a:p>
            <a:endParaRPr kumimoji="1" lang="en-US" altLang="ja-JP" sz="2800" dirty="0" smtClean="0"/>
          </a:p>
          <a:p>
            <a:endParaRPr lang="en-US" altLang="ja-JP" sz="2800" dirty="0"/>
          </a:p>
          <a:p>
            <a:pPr marL="0" indent="0">
              <a:buNone/>
            </a:pPr>
            <a:endParaRPr kumimoji="1" lang="en-US" altLang="ja-JP" sz="2800" dirty="0" smtClean="0"/>
          </a:p>
          <a:p>
            <a:r>
              <a:rPr kumimoji="1" lang="en-US" altLang="ja-JP" sz="2800" dirty="0" smtClean="0">
                <a:latin typeface="Arial" pitchFamily="34" charset="0"/>
                <a:cs typeface="Arial" pitchFamily="34" charset="0"/>
              </a:rPr>
              <a:t>Poisson</a:t>
            </a:r>
            <a:r>
              <a:rPr kumimoji="1" lang="ja-JP" altLang="en-US" sz="2800" dirty="0" smtClean="0"/>
              <a:t>方程式</a:t>
            </a:r>
            <a:endParaRPr kumimoji="1" lang="ja-JP" altLang="en-US" sz="2800" dirty="0"/>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61798413"/>
              </p:ext>
            </p:extLst>
          </p:nvPr>
        </p:nvGraphicFramePr>
        <p:xfrm>
          <a:off x="107504" y="3872399"/>
          <a:ext cx="4509135" cy="685800"/>
        </p:xfrm>
        <a:graphic>
          <a:graphicData uri="http://schemas.openxmlformats.org/presentationml/2006/ole">
            <mc:AlternateContent xmlns:mc="http://schemas.openxmlformats.org/markup-compatibility/2006">
              <mc:Choice xmlns:v="urn:schemas-microsoft-com:vml" Requires="v">
                <p:oleObj spid="_x0000_s99349" name="数式" r:id="rId3" imgW="3340100" imgH="508000" progId="Equation.3">
                  <p:embed/>
                </p:oleObj>
              </mc:Choice>
              <mc:Fallback>
                <p:oleObj name="数式" r:id="rId3" imgW="3340100" imgH="508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872399"/>
                        <a:ext cx="450913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オブジェクト 4"/>
          <p:cNvGraphicFramePr>
            <a:graphicFrameLocks noChangeAspect="1"/>
          </p:cNvGraphicFramePr>
          <p:nvPr>
            <p:extLst>
              <p:ext uri="{D42A27DB-BD31-4B8C-83A1-F6EECF244321}">
                <p14:modId xmlns:p14="http://schemas.microsoft.com/office/powerpoint/2010/main" val="2494547640"/>
              </p:ext>
            </p:extLst>
          </p:nvPr>
        </p:nvGraphicFramePr>
        <p:xfrm>
          <a:off x="5004048" y="3872399"/>
          <a:ext cx="3754755" cy="685800"/>
        </p:xfrm>
        <a:graphic>
          <a:graphicData uri="http://schemas.openxmlformats.org/presentationml/2006/ole">
            <mc:AlternateContent xmlns:mc="http://schemas.openxmlformats.org/markup-compatibility/2006">
              <mc:Choice xmlns:v="urn:schemas-microsoft-com:vml" Requires="v">
                <p:oleObj spid="_x0000_s99350" name="数式" r:id="rId5" imgW="2781300" imgH="508000" progId="Equation.3">
                  <p:embed/>
                </p:oleObj>
              </mc:Choice>
              <mc:Fallback>
                <p:oleObj name="数式" r:id="rId5" imgW="2781300" imgH="508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3872399"/>
                        <a:ext cx="375475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正方形/長方形 5"/>
          <p:cNvSpPr/>
          <p:nvPr/>
        </p:nvSpPr>
        <p:spPr>
          <a:xfrm>
            <a:off x="4603023" y="4016415"/>
            <a:ext cx="415498" cy="369332"/>
          </a:xfrm>
          <a:prstGeom prst="rect">
            <a:avLst/>
          </a:prstGeom>
        </p:spPr>
        <p:txBody>
          <a:bodyPr wrap="none">
            <a:spAutoFit/>
          </a:bodyPr>
          <a:lstStyle/>
          <a:p>
            <a:pPr algn="ctr"/>
            <a:r>
              <a:rPr lang="ja-JP" altLang="en-US" dirty="0" err="1">
                <a:latin typeface="Arial" pitchFamily="34" charset="0"/>
                <a:cs typeface="Arial" pitchFamily="34" charset="0"/>
              </a:rPr>
              <a:t>、</a:t>
            </a:r>
            <a:endParaRPr lang="ja-JP" altLang="en-US" dirty="0">
              <a:latin typeface="Arial" pitchFamily="34" charset="0"/>
              <a:cs typeface="Arial" pitchFamily="34" charset="0"/>
            </a:endParaRPr>
          </a:p>
        </p:txBody>
      </p:sp>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13" name="オブジェクト 12"/>
          <p:cNvGraphicFramePr>
            <a:graphicFrameLocks noChangeAspect="1"/>
          </p:cNvGraphicFramePr>
          <p:nvPr>
            <p:extLst>
              <p:ext uri="{D42A27DB-BD31-4B8C-83A1-F6EECF244321}">
                <p14:modId xmlns:p14="http://schemas.microsoft.com/office/powerpoint/2010/main" val="380604530"/>
              </p:ext>
            </p:extLst>
          </p:nvPr>
        </p:nvGraphicFramePr>
        <p:xfrm>
          <a:off x="5004048" y="6273544"/>
          <a:ext cx="2690597" cy="359888"/>
        </p:xfrm>
        <a:graphic>
          <a:graphicData uri="http://schemas.openxmlformats.org/presentationml/2006/ole">
            <mc:AlternateContent xmlns:mc="http://schemas.openxmlformats.org/markup-compatibility/2006">
              <mc:Choice xmlns:v="urn:schemas-microsoft-com:vml" Requires="v">
                <p:oleObj spid="_x0000_s99351" name="数式" r:id="rId7" imgW="1993035" imgH="266584" progId="Equation.3">
                  <p:embed/>
                </p:oleObj>
              </mc:Choice>
              <mc:Fallback>
                <p:oleObj name="数式" r:id="rId7" imgW="1993035" imgH="26658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4048" y="6273544"/>
                        <a:ext cx="2690597" cy="359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3403467680"/>
              </p:ext>
            </p:extLst>
          </p:nvPr>
        </p:nvGraphicFramePr>
        <p:xfrm>
          <a:off x="7956376" y="4592479"/>
          <a:ext cx="976841" cy="430959"/>
        </p:xfrm>
        <a:graphic>
          <a:graphicData uri="http://schemas.openxmlformats.org/presentationml/2006/ole">
            <mc:AlternateContent xmlns:mc="http://schemas.openxmlformats.org/markup-compatibility/2006">
              <mc:Choice xmlns:v="urn:schemas-microsoft-com:vml" Requires="v">
                <p:oleObj spid="_x0000_s99352" name="数式" r:id="rId9" imgW="431640" imgH="190440" progId="Equation.3">
                  <p:embed/>
                </p:oleObj>
              </mc:Choice>
              <mc:Fallback>
                <p:oleObj name="数式" r:id="rId9" imgW="431640" imgH="190440" progId="Equation.3">
                  <p:embed/>
                  <p:pic>
                    <p:nvPicPr>
                      <p:cNvPr id="0" name=""/>
                      <p:cNvPicPr/>
                      <p:nvPr/>
                    </p:nvPicPr>
                    <p:blipFill>
                      <a:blip r:embed="rId10"/>
                      <a:stretch>
                        <a:fillRect/>
                      </a:stretch>
                    </p:blipFill>
                    <p:spPr>
                      <a:xfrm>
                        <a:off x="7956376" y="4592479"/>
                        <a:ext cx="976841" cy="430959"/>
                      </a:xfrm>
                      <a:prstGeom prst="rect">
                        <a:avLst/>
                      </a:prstGeom>
                    </p:spPr>
                  </p:pic>
                </p:oleObj>
              </mc:Fallback>
            </mc:AlternateContent>
          </a:graphicData>
        </a:graphic>
      </p:graphicFrame>
      <p:pic>
        <p:nvPicPr>
          <p:cNvPr id="11" name="図 10"/>
          <p:cNvPicPr>
            <a:picLocks noChangeAspect="1"/>
          </p:cNvPicPr>
          <p:nvPr/>
        </p:nvPicPr>
        <p:blipFill>
          <a:blip r:embed="rId11"/>
          <a:stretch>
            <a:fillRect/>
          </a:stretch>
        </p:blipFill>
        <p:spPr>
          <a:xfrm>
            <a:off x="467544" y="2003614"/>
            <a:ext cx="7722343" cy="1743755"/>
          </a:xfrm>
          <a:prstGeom prst="rect">
            <a:avLst/>
          </a:prstGeom>
          <a:ln w="38100" cmpd="sng">
            <a:noFill/>
          </a:ln>
        </p:spPr>
      </p:pic>
      <p:pic>
        <p:nvPicPr>
          <p:cNvPr id="17" name="図 16"/>
          <p:cNvPicPr>
            <a:picLocks noChangeAspect="1"/>
          </p:cNvPicPr>
          <p:nvPr/>
        </p:nvPicPr>
        <p:blipFill>
          <a:blip r:embed="rId12"/>
          <a:stretch>
            <a:fillRect/>
          </a:stretch>
        </p:blipFill>
        <p:spPr>
          <a:xfrm>
            <a:off x="467544" y="5175253"/>
            <a:ext cx="6406151" cy="950913"/>
          </a:xfrm>
          <a:prstGeom prst="rect">
            <a:avLst/>
          </a:prstGeom>
          <a:ln w="38100" cmpd="sng">
            <a:noFill/>
          </a:ln>
        </p:spPr>
      </p:pic>
    </p:spTree>
    <p:extLst>
      <p:ext uri="{BB962C8B-B14F-4D97-AF65-F5344CB8AC3E}">
        <p14:creationId xmlns:p14="http://schemas.microsoft.com/office/powerpoint/2010/main" val="127305789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松風">
  <a:themeElements>
    <a:clrScheme name="Wind in the Pines">
      <a:dk1>
        <a:sysClr val="windowText" lastClr="000000"/>
      </a:dk1>
      <a:lt1>
        <a:sysClr val="window" lastClr="FFFFFF"/>
      </a:lt1>
      <a:dk2>
        <a:srgbClr val="0F2305"/>
      </a:dk2>
      <a:lt2>
        <a:srgbClr val="7DAA50"/>
      </a:lt2>
      <a:accent1>
        <a:srgbClr val="B94B2D"/>
      </a:accent1>
      <a:accent2>
        <a:srgbClr val="B95F91"/>
      </a:accent2>
      <a:accent3>
        <a:srgbClr val="C8AF3C"/>
      </a:accent3>
      <a:accent4>
        <a:srgbClr val="3C643C"/>
      </a:accent4>
      <a:accent5>
        <a:srgbClr val="8264AA"/>
      </a:accent5>
      <a:accent6>
        <a:srgbClr val="D29B46"/>
      </a:accent6>
      <a:hlink>
        <a:srgbClr val="0000FE"/>
      </a:hlink>
      <a:folHlink>
        <a:srgbClr val="800080"/>
      </a:folHlink>
    </a:clrScheme>
    <a:fontScheme name="Wind in the Pines">
      <a:majorFont>
        <a:latin typeface="Gill Sans MT"/>
        <a:ea typeface=""/>
        <a:cs typeface=""/>
        <a:font script="Jpan" typeface="ＭＳ ゴシック"/>
        <a:font script="Hang" typeface="HY헤드라인 M"/>
        <a:font script="Hans" typeface="方正姚体"/>
        <a:font script="Hant" typeface="標楷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olas"/>
        <a:ea typeface=""/>
        <a:cs typeface=""/>
        <a:font script="Jpan" typeface="ＭＳ ゴシック"/>
        <a:font script="Hang" typeface="맑은 고딕"/>
        <a:font script="Hans" typeface="宋体"/>
        <a:font script="Hant" typeface="新細明體"/>
        <a:font script="Arab" typeface="Tahoma"/>
        <a:font script="Hebr" typeface="Tahoma"/>
        <a:font script="Thai" typeface="Dillen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Wind in the Pines">
      <a:fillStyleLst>
        <a:solidFill>
          <a:schemeClr val="phClr">
            <a:tint val="100000"/>
          </a:schemeClr>
        </a:solidFill>
        <a:gradFill>
          <a:gsLst>
            <a:gs pos="0">
              <a:schemeClr val="phClr">
                <a:sat val="38000"/>
                <a:lum val="92000"/>
              </a:schemeClr>
            </a:gs>
            <a:gs pos="20000">
              <a:schemeClr val="phClr">
                <a:sat val="44000"/>
                <a:lum val="80000"/>
              </a:schemeClr>
            </a:gs>
            <a:gs pos="100000">
              <a:schemeClr val="phClr">
                <a:sat val="56000"/>
                <a:lum val="54000"/>
              </a:schemeClr>
            </a:gs>
          </a:gsLst>
          <a:lin ang="16200000" scaled="1"/>
        </a:gradFill>
        <a:blipFill>
          <a:blip xmlns:r="http://schemas.openxmlformats.org/officeDocument/2006/relationships" r:embed="rId1">
            <a:duotone>
              <a:srgbClr val="000000"/>
              <a:schemeClr val="phClr">
                <a:tint val="100000"/>
              </a:schemeClr>
            </a:duotone>
          </a:blip>
        </a:blipFill>
      </a:fillStyleLst>
      <a:lnStyleLst>
        <a:ln w="6350" cap="flat" cmpd="sng" algn="ctr">
          <a:solidFill>
            <a:schemeClr val="phClr">
              <a:alpha val="100000"/>
            </a:schemeClr>
          </a:solidFill>
          <a:prstDash val="solid"/>
        </a:ln>
        <a:ln w="16350" cap="flat" cmpd="sng" algn="ctr">
          <a:solidFill>
            <a:schemeClr val="phClr">
              <a:alpha val="100000"/>
            </a:schemeClr>
          </a:solidFill>
          <a:prstDash val="solid"/>
        </a:ln>
        <a:ln w="28575" cap="flat" cmpd="sng" algn="ctr">
          <a:solidFill>
            <a:schemeClr val="phClr">
              <a:alpha val="100000"/>
            </a:schemeClr>
          </a:solidFill>
          <a:prstDash val="solid"/>
        </a:ln>
      </a:lnStyleLst>
      <a:effectStyleLst>
        <a:effectStyle>
          <a:effectLst/>
        </a:effectStyle>
        <a:effectStyle>
          <a:effectLst>
            <a:outerShdw blurRad="50800" dist="50800" dir="5400000" algn="tl">
              <a:srgbClr val="000000">
                <a:alpha val="65000"/>
              </a:srgbClr>
            </a:outerShdw>
          </a:effectLst>
          <a:scene3d>
            <a:camera prst="orthographicFront"/>
            <a:lightRig rig="soft" dir="t">
              <a:rot lat="0" lon="0" rev="0"/>
            </a:lightRig>
          </a:scene3d>
          <a:sp3d>
            <a:bevelT w="304800" h="44450"/>
            <a:bevelB w="304800" h="44450"/>
            <a:contourClr>
              <a:schemeClr val="phClr">
                <a:shade val="60000"/>
                <a:satMod val="110000"/>
              </a:schemeClr>
            </a:contourClr>
          </a:sp3d>
        </a:effectStyle>
        <a:effectStyle>
          <a:effectLst>
            <a:outerShdw blurRad="50800" dist="50800" dir="5400000" algn="tl" rotWithShape="0">
              <a:srgbClr val="000000">
                <a:alpha val="65000"/>
              </a:srgbClr>
            </a:outerShdw>
          </a:effectLst>
          <a:scene3d>
            <a:camera prst="orthographicFront"/>
            <a:lightRig rig="soft" dir="t">
              <a:rot lat="0" lon="0" rev="17100000"/>
            </a:lightRig>
          </a:scene3d>
          <a:sp3d>
            <a:bevelT w="165100" h="254000"/>
            <a:bevelB w="165100" h="254000"/>
            <a:contourClr>
              <a:schemeClr val="phClr">
                <a:shade val="60000"/>
                <a:satMod val="110000"/>
              </a:schemeClr>
            </a:contourClr>
          </a:sp3d>
        </a:effectStyle>
      </a:effectStyleLst>
      <a:bgFillStyleLst>
        <a:solidFill>
          <a:schemeClr val="phClr">
            <a:tint val="100000"/>
          </a:schemeClr>
        </a:solidFill>
        <a:gradFill>
          <a:gsLst>
            <a:gs pos="0">
              <a:schemeClr val="phClr">
                <a:tint val="40000"/>
              </a:schemeClr>
            </a:gs>
            <a:gs pos="53000">
              <a:schemeClr val="phClr">
                <a:shade val="50000"/>
              </a:schemeClr>
            </a:gs>
          </a:gsLst>
          <a:lin ang="16200000" scaled="1"/>
        </a:gradFill>
        <a:blipFill rotWithShape="0">
          <a:blip xmlns:r="http://schemas.openxmlformats.org/officeDocument/2006/relationships" r:embed="rId2">
            <a:duotone>
              <a:schemeClr val="phClr">
                <a:shade val="27000"/>
                <a:satMod val="160000"/>
              </a:schemeClr>
              <a:schemeClr val="phClr">
                <a:tint val="95000"/>
                <a:satMod val="100000"/>
              </a:schemeClr>
            </a:duotone>
          </a:blip>
          <a:srcRect/>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松風.thmx</Template>
  <TotalTime>4786</TotalTime>
  <Words>1497</Words>
  <Application>Microsoft Macintosh PowerPoint</Application>
  <PresentationFormat>画面に合わせる (4:3)</PresentationFormat>
  <Paragraphs>341</Paragraphs>
  <Slides>33</Slides>
  <Notes>10</Notes>
  <HiddenSlides>0</HiddenSlides>
  <MMClips>2</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33</vt:i4>
      </vt:variant>
    </vt:vector>
  </HeadingPairs>
  <TitlesOfParts>
    <vt:vector size="36" baseType="lpstr">
      <vt:lpstr>松風</vt:lpstr>
      <vt:lpstr>数式</vt:lpstr>
      <vt:lpstr>Microsoft 数式</vt:lpstr>
      <vt:lpstr>電子温度勾配乱流のジャイロ 運動論的シミュレーション研究</vt:lpstr>
      <vt:lpstr>Outline</vt:lpstr>
      <vt:lpstr>Outline</vt:lpstr>
      <vt:lpstr>Outline</vt:lpstr>
      <vt:lpstr>電子温度勾配 (ETG)乱流とは</vt:lpstr>
      <vt:lpstr>電子温度勾配 (ETG)乱流のシミュレーション</vt:lpstr>
      <vt:lpstr>研究目的</vt:lpstr>
      <vt:lpstr>Outline</vt:lpstr>
      <vt:lpstr>方程式系</vt:lpstr>
      <vt:lpstr>方程式系</vt:lpstr>
      <vt:lpstr>方程式系</vt:lpstr>
      <vt:lpstr>イオンと電子の運動スケールの違い</vt:lpstr>
      <vt:lpstr>イオンと電子の運動スケールの違い</vt:lpstr>
      <vt:lpstr>電子スケールでのイオンの断熱応答</vt:lpstr>
      <vt:lpstr>電子スケールでのイオンの断熱応答</vt:lpstr>
      <vt:lpstr>Outline</vt:lpstr>
      <vt:lpstr>PowerPoint プレゼンテーション</vt:lpstr>
      <vt:lpstr>PowerPoint プレゼンテーション</vt:lpstr>
      <vt:lpstr>PowerPoint プレゼンテーション</vt:lpstr>
      <vt:lpstr>PowerPoint プレゼンテーション</vt:lpstr>
      <vt:lpstr>ETGに対する電子、イオン密度の応答</vt:lpstr>
      <vt:lpstr>ETGに対する電子、イオン密度の応答</vt:lpstr>
      <vt:lpstr>ETGに対する電子、イオン密度の応答</vt:lpstr>
      <vt:lpstr>ETGに対する電子、イオン密度の応答</vt:lpstr>
      <vt:lpstr>ETGに対する電子、イオン密度の応答</vt:lpstr>
      <vt:lpstr>ETGに対する電子、イオン密度の応答</vt:lpstr>
      <vt:lpstr>Outline</vt:lpstr>
      <vt:lpstr>静電ポテンシャルの実空間プロット</vt:lpstr>
      <vt:lpstr>静電ポテンシャル揺動の各成分の時間発展</vt:lpstr>
      <vt:lpstr>電子熱輸送の時間発展</vt:lpstr>
      <vt:lpstr>Outline</vt:lpstr>
      <vt:lpstr>まとめ</vt:lpstr>
      <vt:lpstr>今後の課題</vt:lpstr>
    </vt:vector>
  </TitlesOfParts>
  <Company>NIFS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電子温度勾配乱流のジャイロ運動論的シミュレーション研究</dc:title>
  <dc:creator>Asahi Yuuichi</dc:creator>
  <cp:lastModifiedBy>Asahi Yuuichi</cp:lastModifiedBy>
  <cp:revision>85</cp:revision>
  <dcterms:created xsi:type="dcterms:W3CDTF">2013-02-25T00:30:25Z</dcterms:created>
  <dcterms:modified xsi:type="dcterms:W3CDTF">2013-03-01T08:00:49Z</dcterms:modified>
</cp:coreProperties>
</file>