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93" r:id="rId11"/>
    <p:sldId id="271" r:id="rId12"/>
    <p:sldId id="272" r:id="rId13"/>
    <p:sldId id="275" r:id="rId14"/>
    <p:sldId id="274" r:id="rId15"/>
    <p:sldId id="278" r:id="rId16"/>
  </p:sldIdLst>
  <p:sldSz cx="9144000" cy="6858000" type="screen4x3"/>
  <p:notesSz cx="674211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CC"/>
    <a:srgbClr val="CDC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8" autoAdjust="0"/>
    <p:restoredTop sz="94660"/>
  </p:normalViewPr>
  <p:slideViewPr>
    <p:cSldViewPr>
      <p:cViewPr varScale="1">
        <p:scale>
          <a:sx n="50" d="100"/>
          <a:sy n="50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0C305-8103-4491-97F4-5CD0FC6D6550}" type="datetimeFigureOut">
              <a:rPr kumimoji="1" lang="ja-JP" altLang="en-US" smtClean="0"/>
              <a:pPr/>
              <a:t>2013/3/5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B82F9-75D0-420B-9AAF-B54FB4DF155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EEFB-B537-4D97-B187-8443A5B3E916}" type="datetimeFigureOut">
              <a:rPr kumimoji="1" lang="ja-JP" altLang="en-US" smtClean="0"/>
              <a:pPr/>
              <a:t>2013/3/5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1EA0-588B-46D3-B917-12091A45600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EEFB-B537-4D97-B187-8443A5B3E916}" type="datetimeFigureOut">
              <a:rPr kumimoji="1" lang="ja-JP" altLang="en-US" smtClean="0"/>
              <a:pPr/>
              <a:t>2013/3/5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1EA0-588B-46D3-B917-12091A45600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EEFB-B537-4D97-B187-8443A5B3E916}" type="datetimeFigureOut">
              <a:rPr kumimoji="1" lang="ja-JP" altLang="en-US" smtClean="0"/>
              <a:pPr/>
              <a:t>2013/3/5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1EA0-588B-46D3-B917-12091A45600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EEFB-B537-4D97-B187-8443A5B3E916}" type="datetimeFigureOut">
              <a:rPr kumimoji="1" lang="ja-JP" altLang="en-US" smtClean="0"/>
              <a:pPr/>
              <a:t>2013/3/5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1EA0-588B-46D3-B917-12091A45600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EEFB-B537-4D97-B187-8443A5B3E916}" type="datetimeFigureOut">
              <a:rPr kumimoji="1" lang="ja-JP" altLang="en-US" smtClean="0"/>
              <a:pPr/>
              <a:t>2013/3/5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1EA0-588B-46D3-B917-12091A45600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EEFB-B537-4D97-B187-8443A5B3E916}" type="datetimeFigureOut">
              <a:rPr kumimoji="1" lang="ja-JP" altLang="en-US" smtClean="0"/>
              <a:pPr/>
              <a:t>2013/3/5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1EA0-588B-46D3-B917-12091A45600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EEFB-B537-4D97-B187-8443A5B3E916}" type="datetimeFigureOut">
              <a:rPr kumimoji="1" lang="ja-JP" altLang="en-US" smtClean="0"/>
              <a:pPr/>
              <a:t>2013/3/5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1EA0-588B-46D3-B917-12091A45600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EEFB-B537-4D97-B187-8443A5B3E916}" type="datetimeFigureOut">
              <a:rPr kumimoji="1" lang="ja-JP" altLang="en-US" smtClean="0"/>
              <a:pPr/>
              <a:t>2013/3/5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1EA0-588B-46D3-B917-12091A45600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EEFB-B537-4D97-B187-8443A5B3E916}" type="datetimeFigureOut">
              <a:rPr kumimoji="1" lang="ja-JP" altLang="en-US" smtClean="0"/>
              <a:pPr/>
              <a:t>2013/3/5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1EA0-588B-46D3-B917-12091A45600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EEFB-B537-4D97-B187-8443A5B3E916}" type="datetimeFigureOut">
              <a:rPr kumimoji="1" lang="ja-JP" altLang="en-US" smtClean="0"/>
              <a:pPr/>
              <a:t>2013/3/5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1EA0-588B-46D3-B917-12091A45600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EEFB-B537-4D97-B187-8443A5B3E916}" type="datetimeFigureOut">
              <a:rPr kumimoji="1" lang="ja-JP" altLang="en-US" smtClean="0"/>
              <a:pPr/>
              <a:t>2013/3/5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1EA0-588B-46D3-B917-12091A45600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EEFB-B537-4D97-B187-8443A5B3E916}" type="datetimeFigureOut">
              <a:rPr kumimoji="1" lang="ja-JP" altLang="en-US" smtClean="0"/>
              <a:pPr/>
              <a:t>2013/3/5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F1EA0-588B-46D3-B917-12091A45600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jp/url?sa=i&amp;rct=j&amp;q=%E6%9F%8F%E3%82%AD%E3%83%A3%E3%83%B3%E3%83%91%E3%82%B9&amp;source=images&amp;cd=&amp;cad=rja&amp;docid=PE-hKjoA0zV1UM&amp;tbnid=6iGH9OUgnB4V6M:&amp;ved=0CAUQjRw&amp;url=http://www.azusasekkei.co.jp/projects/2/3/detail/26&amp;ei=mTIqUfvSGcPkmAXcg4GIAg&amp;bvm=bv.42768644,d.dGI&amp;psig=AFQjCNHJRBShdmz5jPX_cWZnQPTKVYd8Hw&amp;ust=1361806332383697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9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30.png"/><Relationship Id="rId9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35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36.png"/><Relationship Id="rId9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7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azusasekkei.co.jp/img/project/26/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</p:spPr>
      </p:pic>
      <p:sp>
        <p:nvSpPr>
          <p:cNvPr id="5" name="対角する 2 つの角を丸めた四角形 4"/>
          <p:cNvSpPr/>
          <p:nvPr/>
        </p:nvSpPr>
        <p:spPr>
          <a:xfrm>
            <a:off x="611560" y="1340768"/>
            <a:ext cx="7992888" cy="1440160"/>
          </a:xfrm>
          <a:prstGeom prst="round2Diag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</a:rPr>
              <a:t>Development of Multi-Layer 1D </a:t>
            </a:r>
            <a:r>
              <a:rPr lang="en-US" altLang="ja-JP" sz="3200" b="1" dirty="0" err="1" smtClean="0">
                <a:solidFill>
                  <a:schemeClr val="tx1"/>
                </a:solidFill>
              </a:rPr>
              <a:t>divertor</a:t>
            </a:r>
            <a:r>
              <a:rPr lang="en-US" altLang="ja-JP" sz="3200" b="1" dirty="0" smtClean="0">
                <a:solidFill>
                  <a:schemeClr val="tx1"/>
                </a:solidFill>
              </a:rPr>
              <a:t> code and analysis of detached </a:t>
            </a:r>
            <a:r>
              <a:rPr lang="en-US" altLang="ja-JP" sz="3200" b="1" dirty="0" err="1" smtClean="0">
                <a:solidFill>
                  <a:schemeClr val="tx1"/>
                </a:solidFill>
              </a:rPr>
              <a:t>divertor</a:t>
            </a:r>
            <a:r>
              <a:rPr lang="en-US" altLang="ja-JP" sz="3200" b="1" dirty="0" smtClean="0">
                <a:solidFill>
                  <a:schemeClr val="tx1"/>
                </a:solidFill>
              </a:rPr>
              <a:t> plasmas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323528" y="3573016"/>
            <a:ext cx="8568952" cy="30243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5252" y="3811814"/>
            <a:ext cx="83374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u="sng" baseline="30000" dirty="0" err="1" smtClean="0"/>
              <a:t>a</a:t>
            </a:r>
            <a:r>
              <a:rPr lang="en-US" altLang="ja-JP" sz="2800" b="1" u="sng" dirty="0" err="1" smtClean="0"/>
              <a:t>Satoshi</a:t>
            </a:r>
            <a:r>
              <a:rPr lang="en-US" altLang="ja-JP" sz="2800" b="1" u="sng" dirty="0" smtClean="0"/>
              <a:t> Togo</a:t>
            </a:r>
            <a:r>
              <a:rPr lang="en-US" altLang="ja-JP" sz="2800" b="1" dirty="0" smtClean="0"/>
              <a:t>, </a:t>
            </a:r>
            <a:r>
              <a:rPr lang="en-US" altLang="ja-JP" sz="2800" b="1" baseline="30000" dirty="0" err="1" smtClean="0"/>
              <a:t>b</a:t>
            </a:r>
            <a:r>
              <a:rPr lang="en-US" altLang="ja-JP" sz="2800" b="1" dirty="0" err="1" smtClean="0"/>
              <a:t>Makoto</a:t>
            </a:r>
            <a:r>
              <a:rPr lang="en-US" altLang="ja-JP" sz="2800" b="1" dirty="0" smtClean="0"/>
              <a:t> Nakamura, </a:t>
            </a:r>
            <a:r>
              <a:rPr lang="en-US" altLang="ja-JP" sz="2800" b="1" baseline="30000" dirty="0" err="1" smtClean="0"/>
              <a:t>c</a:t>
            </a:r>
            <a:r>
              <a:rPr lang="en-US" altLang="ja-JP" sz="2800" b="1" dirty="0" err="1" smtClean="0"/>
              <a:t>Katsuhiro</a:t>
            </a:r>
            <a:r>
              <a:rPr lang="en-US" altLang="ja-JP" sz="2800" b="1" dirty="0" smtClean="0"/>
              <a:t> Shimizu,</a:t>
            </a:r>
          </a:p>
          <a:p>
            <a:pPr algn="ctr"/>
            <a:r>
              <a:rPr kumimoji="1" lang="en-US" altLang="ja-JP" sz="2800" b="1" baseline="30000" dirty="0" err="1" smtClean="0"/>
              <a:t>d</a:t>
            </a:r>
            <a:r>
              <a:rPr kumimoji="1" lang="en-US" altLang="ja-JP" sz="2800" b="1" dirty="0" err="1" smtClean="0"/>
              <a:t>Tomonori</a:t>
            </a:r>
            <a:r>
              <a:rPr kumimoji="1" lang="en-US" altLang="ja-JP" sz="2800" b="1" dirty="0" smtClean="0"/>
              <a:t> Takizuka, </a:t>
            </a:r>
            <a:r>
              <a:rPr kumimoji="1" lang="en-US" altLang="ja-JP" sz="2800" b="1" baseline="30000" dirty="0" err="1" smtClean="0"/>
              <a:t>b</a:t>
            </a:r>
            <a:r>
              <a:rPr kumimoji="1" lang="en-US" altLang="ja-JP" sz="2800" b="1" dirty="0" err="1" smtClean="0"/>
              <a:t>Kazuo</a:t>
            </a:r>
            <a:r>
              <a:rPr kumimoji="1" lang="en-US" altLang="ja-JP" sz="2800" b="1" dirty="0" smtClean="0"/>
              <a:t> Hoshino, </a:t>
            </a:r>
            <a:r>
              <a:rPr kumimoji="1" lang="en-US" altLang="ja-JP" sz="2800" b="1" baseline="30000" dirty="0" err="1" smtClean="0"/>
              <a:t>a</a:t>
            </a:r>
            <a:r>
              <a:rPr kumimoji="1" lang="en-US" altLang="ja-JP" sz="2800" b="1" dirty="0" err="1" smtClean="0"/>
              <a:t>Yuichi</a:t>
            </a:r>
            <a:r>
              <a:rPr kumimoji="1" lang="en-US" altLang="ja-JP" sz="2800" b="1" dirty="0" smtClean="0"/>
              <a:t> Ogawa</a:t>
            </a:r>
            <a:endParaRPr kumimoji="1" lang="ja-JP" altLang="en-US" sz="28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68860" y="4910886"/>
            <a:ext cx="5439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i="1" baseline="30000" dirty="0" err="1" smtClean="0"/>
              <a:t>a</a:t>
            </a:r>
            <a:r>
              <a:rPr kumimoji="1" lang="en-US" altLang="ja-JP" sz="1600" i="1" dirty="0" err="1" smtClean="0"/>
              <a:t>Graduate</a:t>
            </a:r>
            <a:r>
              <a:rPr kumimoji="1" lang="en-US" altLang="ja-JP" sz="1600" i="1" dirty="0" smtClean="0"/>
              <a:t> Schoo</a:t>
            </a:r>
            <a:r>
              <a:rPr lang="en-US" altLang="ja-JP" sz="1600" i="1" dirty="0" smtClean="0"/>
              <a:t>l of Frontier Science, University of Tokyo</a:t>
            </a:r>
            <a:endParaRPr kumimoji="1" lang="ja-JP" altLang="en-US" sz="1600" i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71238" y="5267300"/>
            <a:ext cx="4356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i="1" baseline="30000" dirty="0" err="1" smtClean="0"/>
              <a:t>b</a:t>
            </a:r>
            <a:r>
              <a:rPr lang="en-US" altLang="ja-JP" sz="1600" i="1" dirty="0" err="1" smtClean="0"/>
              <a:t>Japan</a:t>
            </a:r>
            <a:r>
              <a:rPr lang="en-US" altLang="ja-JP" sz="1600" i="1" dirty="0" smtClean="0"/>
              <a:t> Atomic Energy Agency, Aomori</a:t>
            </a:r>
            <a:endParaRPr kumimoji="1" lang="ja-JP" altLang="en-US" sz="1600" i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71238" y="5665440"/>
            <a:ext cx="4356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i="1" baseline="30000" dirty="0" err="1" smtClean="0"/>
              <a:t>c</a:t>
            </a:r>
            <a:r>
              <a:rPr lang="en-US" altLang="ja-JP" sz="1600" i="1" dirty="0" err="1" smtClean="0"/>
              <a:t>Japan</a:t>
            </a:r>
            <a:r>
              <a:rPr lang="en-US" altLang="ja-JP" sz="1600" i="1" dirty="0" smtClean="0"/>
              <a:t> Atomic Energy Agency, Ibaraki </a:t>
            </a:r>
            <a:endParaRPr kumimoji="1" lang="ja-JP" altLang="en-US" sz="16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68860" y="6091540"/>
            <a:ext cx="5007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i="1" baseline="30000" dirty="0" err="1" smtClean="0"/>
              <a:t>d</a:t>
            </a:r>
            <a:r>
              <a:rPr lang="en-US" altLang="ja-JP" sz="1600" i="1" dirty="0" err="1" smtClean="0"/>
              <a:t>Graduate</a:t>
            </a:r>
            <a:r>
              <a:rPr lang="en-US" altLang="ja-JP" sz="1600" i="1" dirty="0" smtClean="0"/>
              <a:t> School of Engineering, Osaka University</a:t>
            </a:r>
            <a:endParaRPr kumimoji="1" lang="ja-JP" altLang="en-US" sz="1600" i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68706" y="63721"/>
            <a:ext cx="4216218" cy="646331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16</a:t>
            </a:r>
            <a:r>
              <a:rPr kumimoji="1" lang="ja-JP" altLang="en-US" dirty="0" smtClean="0"/>
              <a:t>回 若手科学者によるプラズマ研究会</a:t>
            </a:r>
            <a:endParaRPr kumimoji="1" lang="en-US" altLang="ja-JP" dirty="0" smtClean="0"/>
          </a:p>
          <a:p>
            <a:pPr algn="r"/>
            <a:r>
              <a:rPr kumimoji="1" lang="en-US" altLang="ja-JP" i="1" dirty="0" smtClean="0"/>
              <a:t>2013/03/04-06 @Naka, JAEA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1043608" y="938436"/>
            <a:ext cx="7056784" cy="0"/>
          </a:xfrm>
          <a:prstGeom prst="line">
            <a:avLst/>
          </a:prstGeom>
          <a:ln w="476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926482" y="402392"/>
            <a:ext cx="3339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Calculation condition</a:t>
            </a:r>
            <a:endParaRPr kumimoji="1" lang="ja-JP" altLang="en-US" sz="2800" b="1" dirty="0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6" name="スライド番号プレースホルダ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44B7-799F-5242-9447-F9916E66C58E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5330" y="1260739"/>
            <a:ext cx="6235553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Simulation has been done for ASDEX-Upgrade like plasma.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9974" y="1660849"/>
            <a:ext cx="31213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A. </a:t>
            </a:r>
            <a:r>
              <a:rPr kumimoji="1" lang="en-US" altLang="ja-JP" sz="1100" dirty="0" err="1" smtClean="0"/>
              <a:t>Kallenbach</a:t>
            </a:r>
            <a:r>
              <a:rPr kumimoji="1" lang="en-US" altLang="ja-JP" sz="1100" dirty="0" smtClean="0"/>
              <a:t> </a:t>
            </a:r>
            <a:r>
              <a:rPr kumimoji="1" lang="en-US" altLang="ja-JP" sz="1100" i="1" dirty="0" smtClean="0"/>
              <a:t>et al</a:t>
            </a:r>
            <a:r>
              <a:rPr kumimoji="1" lang="en-US" altLang="ja-JP" sz="1100" dirty="0" smtClean="0"/>
              <a:t>., </a:t>
            </a:r>
            <a:r>
              <a:rPr kumimoji="1" lang="en-US" altLang="ja-JP" sz="1100" dirty="0" err="1" smtClean="0"/>
              <a:t>Nucl</a:t>
            </a:r>
            <a:r>
              <a:rPr kumimoji="1" lang="en-US" altLang="ja-JP" sz="1100" dirty="0" smtClean="0"/>
              <a:t>. Fusion </a:t>
            </a:r>
            <a:r>
              <a:rPr kumimoji="1" lang="en-US" altLang="ja-JP" sz="1100" b="1" dirty="0" smtClean="0"/>
              <a:t>48</a:t>
            </a:r>
            <a:r>
              <a:rPr kumimoji="1" lang="en-US" altLang="ja-JP" sz="1100" dirty="0" smtClean="0"/>
              <a:t> 085008 (2008).</a:t>
            </a:r>
            <a:endParaRPr kumimoji="1" lang="ja-JP" altLang="en-US" sz="11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6346" y="4154467"/>
            <a:ext cx="2847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lang="en-US" altLang="ja-JP" sz="2000" dirty="0" smtClean="0"/>
              <a:t>Area of </a:t>
            </a:r>
            <a:r>
              <a:rPr lang="en-US" altLang="ja-JP" sz="2000" dirty="0" err="1" smtClean="0"/>
              <a:t>separatrix</a:t>
            </a:r>
            <a:r>
              <a:rPr kumimoji="1" lang="ja-JP" altLang="en-US" sz="2000" dirty="0" smtClean="0"/>
              <a:t>：</a:t>
            </a:r>
            <a:r>
              <a:rPr kumimoji="1" lang="en-US" altLang="ja-JP" sz="2000" dirty="0" smtClean="0"/>
              <a:t>40m</a:t>
            </a:r>
            <a:r>
              <a:rPr kumimoji="1" lang="en-US" altLang="ja-JP" sz="2000" baseline="30000" dirty="0" smtClean="0"/>
              <a:t>2</a:t>
            </a:r>
            <a:endParaRPr kumimoji="1" lang="ja-JP" altLang="en-US" sz="2000" baseline="30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9458" y="4568137"/>
            <a:ext cx="2659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lang="en-US" altLang="ja-JP" sz="2000" dirty="0" smtClean="0"/>
              <a:t>Width of the SOL</a:t>
            </a:r>
            <a:r>
              <a:rPr kumimoji="1" lang="ja-JP" altLang="en-US" sz="2000" dirty="0" smtClean="0"/>
              <a:t>：</a:t>
            </a:r>
            <a:r>
              <a:rPr lang="en-US" altLang="ja-JP" sz="2000" dirty="0" smtClean="0"/>
              <a:t>2cm</a:t>
            </a:r>
            <a:endParaRPr kumimoji="1" lang="ja-JP" altLang="en-US" sz="2000" baseline="30000" dirty="0"/>
          </a:p>
        </p:txBody>
      </p:sp>
      <p:pic>
        <p:nvPicPr>
          <p:cNvPr id="393220" name="Picture 4" descr="http://www.ipp.mpg.de/ippcms/eng/images/pic/images_bereiche/asdex/380x265/plasmagefass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9794" y="2080050"/>
            <a:ext cx="3619500" cy="2524126"/>
          </a:xfrm>
          <a:prstGeom prst="rect">
            <a:avLst/>
          </a:prstGeom>
          <a:noFill/>
        </p:spPr>
      </p:pic>
      <p:sp>
        <p:nvSpPr>
          <p:cNvPr id="17" name="テキスト ボックス 16"/>
          <p:cNvSpPr txBox="1"/>
          <p:nvPr/>
        </p:nvSpPr>
        <p:spPr>
          <a:xfrm>
            <a:off x="5463663" y="4604176"/>
            <a:ext cx="34756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/>
              <a:t>http://www.ipp.mpg.de/ippcms/eng/for/projekte/asdex/</a:t>
            </a:r>
            <a:endParaRPr kumimoji="1" lang="ja-JP" altLang="en-US" sz="11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39458" y="2440767"/>
            <a:ext cx="2484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lang="en-US" altLang="ja-JP" sz="2000" dirty="0" smtClean="0"/>
              <a:t>Minor radius a</a:t>
            </a:r>
            <a:r>
              <a:rPr kumimoji="1" lang="ja-JP" altLang="en-US" sz="2000" dirty="0" smtClean="0"/>
              <a:t>：</a:t>
            </a:r>
            <a:r>
              <a:rPr lang="en-US" altLang="ja-JP" sz="2000" dirty="0" smtClean="0"/>
              <a:t>0.6m</a:t>
            </a:r>
            <a:endParaRPr kumimoji="1" lang="ja-JP" altLang="en-US" sz="2000" baseline="30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23520" y="2014676"/>
            <a:ext cx="2490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lang="en-US" altLang="ja-JP" sz="2000" dirty="0" smtClean="0"/>
              <a:t>Major radius R</a:t>
            </a:r>
            <a:r>
              <a:rPr kumimoji="1" lang="ja-JP" altLang="en-US" sz="2000" dirty="0" smtClean="0"/>
              <a:t>：</a:t>
            </a:r>
            <a:r>
              <a:rPr lang="en-US" altLang="ja-JP" sz="2000" dirty="0" smtClean="0"/>
              <a:t>1.7m</a:t>
            </a:r>
            <a:endParaRPr kumimoji="1" lang="ja-JP" altLang="en-US" sz="2000" baseline="30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3520" y="2873082"/>
            <a:ext cx="3088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lang="en-US" altLang="ja-JP" sz="2000" dirty="0" smtClean="0"/>
              <a:t>Surface safety factor q</a:t>
            </a:r>
            <a:r>
              <a:rPr kumimoji="1" lang="ja-JP" altLang="en-US" sz="2000" dirty="0" smtClean="0"/>
              <a:t>：</a:t>
            </a:r>
            <a:r>
              <a:rPr lang="en-US" altLang="ja-JP" sz="2000" dirty="0" smtClean="0"/>
              <a:t>3.3</a:t>
            </a:r>
            <a:endParaRPr kumimoji="1" lang="ja-JP" altLang="en-US" sz="2000" baseline="30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26259" y="3324058"/>
            <a:ext cx="3482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Connection length</a:t>
            </a:r>
            <a:r>
              <a:rPr lang="ja-JP" altLang="en-US" sz="2000" dirty="0" smtClean="0"/>
              <a:t> </a:t>
            </a:r>
            <a:r>
              <a:rPr lang="en-US" altLang="ja-JP" sz="2000" dirty="0" err="1" smtClean="0"/>
              <a:t>πqR</a:t>
            </a:r>
            <a:r>
              <a:rPr lang="ja-JP" altLang="en-US" sz="2000" dirty="0" smtClean="0"/>
              <a:t>：</a:t>
            </a:r>
            <a:r>
              <a:rPr lang="en-US" altLang="ja-JP" sz="2000" dirty="0" smtClean="0"/>
              <a:t>17.6m</a:t>
            </a:r>
            <a:endParaRPr kumimoji="1" lang="ja-JP" altLang="en-US" sz="2000" baseline="300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29371" y="3737712"/>
            <a:ext cx="2191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lang="en-US" altLang="ja-JP" sz="2000" dirty="0" err="1" smtClean="0"/>
              <a:t>Divertor</a:t>
            </a:r>
            <a:r>
              <a:rPr lang="en-US" altLang="ja-JP" sz="2000" dirty="0" smtClean="0"/>
              <a:t> leg</a:t>
            </a:r>
            <a:r>
              <a:rPr lang="ja-JP" altLang="en-US" sz="2000" dirty="0" smtClean="0"/>
              <a:t>：</a:t>
            </a:r>
            <a:r>
              <a:rPr lang="en-US" altLang="ja-JP" sz="2000" dirty="0" smtClean="0"/>
              <a:t>4.4m</a:t>
            </a:r>
            <a:endParaRPr kumimoji="1" lang="ja-JP" altLang="en-US" sz="2000" baseline="30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23520" y="4981402"/>
            <a:ext cx="4242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lang="en-US" altLang="ja-JP" sz="2000" dirty="0" smtClean="0"/>
              <a:t>Heat flux from the core plasma</a:t>
            </a:r>
            <a:r>
              <a:rPr kumimoji="1" lang="ja-JP" altLang="en-US" sz="2000" dirty="0" smtClean="0"/>
              <a:t>：</a:t>
            </a:r>
            <a:r>
              <a:rPr lang="en-US" altLang="ja-JP" sz="2000" dirty="0" smtClean="0"/>
              <a:t>4MW</a:t>
            </a:r>
            <a:endParaRPr kumimoji="1" lang="ja-JP" altLang="en-US" sz="2000" baseline="30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26259" y="5376395"/>
            <a:ext cx="436940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lang="en-US" altLang="ja-JP" sz="2000" dirty="0" smtClean="0"/>
              <a:t>Neutralization rate of the plate </a:t>
            </a:r>
            <a:r>
              <a:rPr kumimoji="1" lang="en-US" altLang="ja-JP" sz="2000" dirty="0" smtClean="0"/>
              <a:t>η</a:t>
            </a:r>
            <a:r>
              <a:rPr kumimoji="1" lang="ja-JP" altLang="en-US" sz="2000" dirty="0" smtClean="0"/>
              <a:t>：</a:t>
            </a:r>
            <a:r>
              <a:rPr kumimoji="1" lang="en-US" altLang="ja-JP" sz="2000" dirty="0" smtClean="0"/>
              <a:t>99%</a:t>
            </a:r>
            <a:endParaRPr kumimoji="1" lang="ja-JP" altLang="en-US" sz="2000" baseline="30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29371" y="5790049"/>
            <a:ext cx="526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lang="en-US" altLang="ja-JP" sz="2000" dirty="0" smtClean="0"/>
              <a:t>Impurity</a:t>
            </a:r>
            <a:r>
              <a:rPr kumimoji="1" lang="ja-JP" altLang="en-US" sz="2000" dirty="0" smtClean="0"/>
              <a:t>：</a:t>
            </a:r>
            <a:r>
              <a:rPr kumimoji="1" lang="en-US" altLang="ja-JP" sz="2000" dirty="0" smtClean="0"/>
              <a:t>Carbon, 1%, non-coronal equilibrium</a:t>
            </a:r>
            <a:endParaRPr kumimoji="1" lang="ja-JP" altLang="en-US" sz="2000" baseline="300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027842" y="15760"/>
            <a:ext cx="1436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ML 1D code</a:t>
            </a:r>
            <a:endParaRPr kumimoji="1" lang="ja-JP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3" cstate="print"/>
          <a:srcRect l="12200" t="79509" r="62600" b="5971"/>
          <a:stretch>
            <a:fillRect/>
          </a:stretch>
        </p:blipFill>
        <p:spPr bwMode="auto">
          <a:xfrm>
            <a:off x="886122" y="4005064"/>
            <a:ext cx="291284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線コネクタ 4"/>
          <p:cNvCxnSpPr/>
          <p:nvPr/>
        </p:nvCxnSpPr>
        <p:spPr>
          <a:xfrm>
            <a:off x="1043608" y="938436"/>
            <a:ext cx="7056784" cy="0"/>
          </a:xfrm>
          <a:prstGeom prst="line">
            <a:avLst/>
          </a:prstGeom>
          <a:ln w="476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622673" y="402392"/>
            <a:ext cx="397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Attached plasma solution</a:t>
            </a:r>
            <a:endParaRPr kumimoji="1" lang="ja-JP" altLang="en-US" sz="2800" b="1" dirty="0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6" name="スライド番号プレースホルダ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44B7-799F-5242-9447-F9916E66C58E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38105" y="1745521"/>
            <a:ext cx="1965108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Diffusion by the charge exchange is assumed to be dominant.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044201" y="3685583"/>
            <a:ext cx="1965108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Particle flux from the core plasma is 1.0×10</a:t>
            </a:r>
            <a:r>
              <a:rPr kumimoji="1" lang="en-US" altLang="ja-JP" sz="2000" baseline="30000" dirty="0" smtClean="0"/>
              <a:t>21</a:t>
            </a:r>
            <a:r>
              <a:rPr kumimoji="1" lang="en-US" altLang="ja-JP" sz="2000" dirty="0" smtClean="0"/>
              <a:t> s</a:t>
            </a:r>
            <a:r>
              <a:rPr kumimoji="1" lang="en-US" altLang="ja-JP" sz="2000" baseline="30000" dirty="0" smtClean="0"/>
              <a:t>-1</a:t>
            </a:r>
            <a:r>
              <a:rPr kumimoji="1" lang="en-US" altLang="ja-JP" sz="2000" dirty="0" smtClean="0"/>
              <a:t>.</a:t>
            </a:r>
            <a:endParaRPr kumimoji="1" lang="ja-JP" altLang="en-US" sz="2000" dirty="0"/>
          </a:p>
        </p:txBody>
      </p:sp>
      <p:pic>
        <p:nvPicPr>
          <p:cNvPr id="418828" name="Picture 12"/>
          <p:cNvPicPr>
            <a:picLocks noChangeAspect="1" noChangeArrowheads="1"/>
          </p:cNvPicPr>
          <p:nvPr/>
        </p:nvPicPr>
        <p:blipFill>
          <a:blip r:embed="rId4" cstate="print"/>
          <a:srcRect l="11655" t="79149" r="62520" b="5748"/>
          <a:stretch>
            <a:fillRect/>
          </a:stretch>
        </p:blipFill>
        <p:spPr bwMode="auto">
          <a:xfrm>
            <a:off x="740200" y="1300162"/>
            <a:ext cx="3042905" cy="2504704"/>
          </a:xfrm>
          <a:prstGeom prst="rect">
            <a:avLst/>
          </a:prstGeom>
          <a:noFill/>
        </p:spPr>
      </p:pic>
      <p:pic>
        <p:nvPicPr>
          <p:cNvPr id="418827" name="Picture 11"/>
          <p:cNvPicPr>
            <a:picLocks noChangeAspect="1" noChangeArrowheads="1"/>
          </p:cNvPicPr>
          <p:nvPr/>
        </p:nvPicPr>
        <p:blipFill>
          <a:blip r:embed="rId5" cstate="print"/>
          <a:srcRect l="11926" t="79137" r="62520" b="5763"/>
          <a:stretch>
            <a:fillRect/>
          </a:stretch>
        </p:blipFill>
        <p:spPr bwMode="auto">
          <a:xfrm>
            <a:off x="3846091" y="1336675"/>
            <a:ext cx="2826329" cy="2348908"/>
          </a:xfrm>
          <a:prstGeom prst="rect">
            <a:avLst/>
          </a:prstGeom>
          <a:noFill/>
        </p:spPr>
      </p:pic>
      <p:pic>
        <p:nvPicPr>
          <p:cNvPr id="418817" name="Picture 1"/>
          <p:cNvPicPr>
            <a:picLocks noChangeAspect="1" noChangeArrowheads="1"/>
          </p:cNvPicPr>
          <p:nvPr/>
        </p:nvPicPr>
        <p:blipFill>
          <a:blip r:embed="rId6" cstate="print"/>
          <a:srcRect l="11926" t="78963" r="62520" b="5971"/>
          <a:stretch>
            <a:fillRect/>
          </a:stretch>
        </p:blipFill>
        <p:spPr bwMode="auto">
          <a:xfrm>
            <a:off x="3808261" y="3941880"/>
            <a:ext cx="2864159" cy="2396541"/>
          </a:xfrm>
          <a:prstGeom prst="rect">
            <a:avLst/>
          </a:prstGeom>
          <a:noFill/>
        </p:spPr>
      </p:pic>
      <p:sp>
        <p:nvSpPr>
          <p:cNvPr id="418832" name="Text Box 16"/>
          <p:cNvSpPr txBox="1">
            <a:spLocks noChangeArrowheads="1"/>
          </p:cNvSpPr>
          <p:nvPr/>
        </p:nvSpPr>
        <p:spPr bwMode="auto">
          <a:xfrm>
            <a:off x="2025650" y="215900"/>
            <a:ext cx="30638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18824" name="Text Box 8"/>
          <p:cNvSpPr txBox="1">
            <a:spLocks noChangeArrowheads="1"/>
          </p:cNvSpPr>
          <p:nvPr/>
        </p:nvSpPr>
        <p:spPr bwMode="auto">
          <a:xfrm>
            <a:off x="1082675" y="642938"/>
            <a:ext cx="3063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18826" name="Text Box 10"/>
          <p:cNvSpPr txBox="1">
            <a:spLocks noChangeArrowheads="1"/>
          </p:cNvSpPr>
          <p:nvPr/>
        </p:nvSpPr>
        <p:spPr bwMode="auto">
          <a:xfrm>
            <a:off x="2476500" y="3817938"/>
            <a:ext cx="34448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18840" name="Rectangle 24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18842" name="Rectangle 26"/>
          <p:cNvSpPr>
            <a:spLocks noChangeArrowheads="1"/>
          </p:cNvSpPr>
          <p:nvPr/>
        </p:nvSpPr>
        <p:spPr bwMode="auto">
          <a:xfrm>
            <a:off x="0" y="3848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982468" y="1108383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[/m</a:t>
            </a:r>
            <a:r>
              <a:rPr kumimoji="1" lang="en-US" altLang="ja-JP" sz="1000" baseline="30000" dirty="0" smtClean="0"/>
              <a:t>3</a:t>
            </a:r>
            <a:r>
              <a:rPr kumimoji="1" lang="en-US" altLang="ja-JP" sz="1000" dirty="0" smtClean="0"/>
              <a:t>]</a:t>
            </a:r>
            <a:endParaRPr kumimoji="1" lang="ja-JP" altLang="en-US" sz="10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971594" y="1177051"/>
            <a:ext cx="401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 smtClean="0"/>
              <a:t>[</a:t>
            </a:r>
            <a:r>
              <a:rPr lang="en-US" altLang="ja-JP" sz="1000" dirty="0" err="1" smtClean="0"/>
              <a:t>eV</a:t>
            </a:r>
            <a:r>
              <a:rPr kumimoji="1" lang="en-US" altLang="ja-JP" sz="1000" dirty="0" smtClean="0"/>
              <a:t>]</a:t>
            </a:r>
            <a:endParaRPr kumimoji="1" lang="ja-JP" altLang="en-US" sz="10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984000" y="3750566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[/m</a:t>
            </a:r>
            <a:r>
              <a:rPr kumimoji="1" lang="en-US" altLang="ja-JP" sz="1000" baseline="30000" dirty="0" smtClean="0"/>
              <a:t>3</a:t>
            </a:r>
            <a:r>
              <a:rPr kumimoji="1" lang="en-US" altLang="ja-JP" sz="1000" dirty="0" smtClean="0"/>
              <a:t>]</a:t>
            </a:r>
            <a:endParaRPr kumimoji="1" lang="ja-JP" altLang="en-US" sz="1000" dirty="0"/>
          </a:p>
        </p:txBody>
      </p:sp>
      <p:cxnSp>
        <p:nvCxnSpPr>
          <p:cNvPr id="50" name="直線コネクタ 49"/>
          <p:cNvCxnSpPr/>
          <p:nvPr/>
        </p:nvCxnSpPr>
        <p:spPr>
          <a:xfrm>
            <a:off x="3281081" y="1423272"/>
            <a:ext cx="0" cy="195761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6156176" y="1484784"/>
            <a:ext cx="15523" cy="173740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3234020" y="4091768"/>
            <a:ext cx="3736" cy="192952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2915816" y="1105335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</a:t>
            </a:r>
            <a:r>
              <a:rPr lang="en-US" altLang="ja-JP" dirty="0" smtClean="0"/>
              <a:t>-point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027842" y="15760"/>
            <a:ext cx="1583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Recent result</a:t>
            </a:r>
            <a:endParaRPr kumimoji="1" lang="ja-JP" altLang="en-US" sz="2000" b="1" dirty="0"/>
          </a:p>
        </p:txBody>
      </p:sp>
      <p:graphicFrame>
        <p:nvGraphicFramePr>
          <p:cNvPr id="30" name="オブジェクト 29"/>
          <p:cNvGraphicFramePr>
            <a:graphicFrameLocks noChangeAspect="1"/>
          </p:cNvGraphicFramePr>
          <p:nvPr/>
        </p:nvGraphicFramePr>
        <p:xfrm>
          <a:off x="2339752" y="2233688"/>
          <a:ext cx="360040" cy="322707"/>
        </p:xfrm>
        <a:graphic>
          <a:graphicData uri="http://schemas.openxmlformats.org/presentationml/2006/ole">
            <p:oleObj spid="_x0000_s29700" name="数式" r:id="rId7" imgW="114120" imgH="126720" progId="Equation.3">
              <p:embed/>
            </p:oleObj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5272088" y="2117725"/>
          <a:ext cx="401637" cy="355600"/>
        </p:xfrm>
        <a:graphic>
          <a:graphicData uri="http://schemas.openxmlformats.org/presentationml/2006/ole">
            <p:oleObj spid="_x0000_s29701" name="数式" r:id="rId8" imgW="126720" imgH="139680" progId="Equation.3">
              <p:embed/>
            </p:oleObj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2195736" y="5013176"/>
          <a:ext cx="935186" cy="363072"/>
        </p:xfrm>
        <a:graphic>
          <a:graphicData uri="http://schemas.openxmlformats.org/presentationml/2006/ole">
            <p:oleObj spid="_x0000_s29702" name="数式" r:id="rId9" imgW="342720" imgH="164880" progId="Equation.3">
              <p:embed/>
            </p:oleObj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5213350" y="4716463"/>
          <a:ext cx="520700" cy="484187"/>
        </p:xfrm>
        <a:graphic>
          <a:graphicData uri="http://schemas.openxmlformats.org/presentationml/2006/ole">
            <p:oleObj spid="_x0000_s29703" name="数式" r:id="rId10" imgW="164880" imgH="190440" progId="Equation.3">
              <p:embed/>
            </p:oleObj>
          </a:graphicData>
        </a:graphic>
      </p:graphicFrame>
      <p:cxnSp>
        <p:nvCxnSpPr>
          <p:cNvPr id="42" name="直線コネクタ 41"/>
          <p:cNvCxnSpPr/>
          <p:nvPr/>
        </p:nvCxnSpPr>
        <p:spPr>
          <a:xfrm>
            <a:off x="6156176" y="4149080"/>
            <a:ext cx="19050" cy="177550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1043608" y="938436"/>
            <a:ext cx="7056784" cy="0"/>
          </a:xfrm>
          <a:prstGeom prst="line">
            <a:avLst/>
          </a:prstGeom>
          <a:ln w="476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6" name="スライド番号プレースホルダ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44B7-799F-5242-9447-F9916E66C58E}" type="slidenum">
              <a:rPr lang="ja-JP" altLang="en-US" smtClean="0"/>
              <a:pPr/>
              <a:t>12</a:t>
            </a:fld>
            <a:endParaRPr lang="ja-JP" altLang="en-US"/>
          </a:p>
        </p:txBody>
      </p:sp>
      <p:grpSp>
        <p:nvGrpSpPr>
          <p:cNvPr id="2" name="グループ化 53"/>
          <p:cNvGrpSpPr/>
          <p:nvPr/>
        </p:nvGrpSpPr>
        <p:grpSpPr>
          <a:xfrm>
            <a:off x="3848413" y="3439206"/>
            <a:ext cx="5080528" cy="3158146"/>
            <a:chOff x="592401" y="1628800"/>
            <a:chExt cx="6715903" cy="4174723"/>
          </a:xfrm>
        </p:grpSpPr>
        <p:sp>
          <p:nvSpPr>
            <p:cNvPr id="55" name="正方形/長方形 54"/>
            <p:cNvSpPr/>
            <p:nvPr/>
          </p:nvSpPr>
          <p:spPr>
            <a:xfrm>
              <a:off x="1907704" y="1628800"/>
              <a:ext cx="5400600" cy="33843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2339752" y="2348880"/>
              <a:ext cx="1728192" cy="1728192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5076056" y="2348880"/>
              <a:ext cx="1728192" cy="1728192"/>
            </a:xfrm>
            <a:prstGeom prst="ellipse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2868538" y="2963044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/>
                <a:t>ION</a:t>
              </a:r>
              <a:endParaRPr kumimoji="1" lang="ja-JP" altLang="en-US" sz="2400" b="1" dirty="0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5076056" y="2958852"/>
              <a:ext cx="13789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/>
                <a:t>NEUTRAL</a:t>
              </a:r>
              <a:endParaRPr kumimoji="1" lang="ja-JP" altLang="en-US" sz="2400" b="1" dirty="0"/>
            </a:p>
          </p:txBody>
        </p:sp>
        <p:cxnSp>
          <p:nvCxnSpPr>
            <p:cNvPr id="60" name="直線矢印コネクタ 59"/>
            <p:cNvCxnSpPr/>
            <p:nvPr/>
          </p:nvCxnSpPr>
          <p:spPr>
            <a:xfrm>
              <a:off x="1259632" y="3212976"/>
              <a:ext cx="1368152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flipH="1">
              <a:off x="4644008" y="2564904"/>
              <a:ext cx="1008112" cy="0"/>
            </a:xfrm>
            <a:prstGeom prst="line">
              <a:avLst/>
            </a:prstGeom>
            <a:ln w="698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/>
            <p:cNvCxnSpPr/>
            <p:nvPr/>
          </p:nvCxnSpPr>
          <p:spPr>
            <a:xfrm flipH="1">
              <a:off x="3419872" y="2564904"/>
              <a:ext cx="1224136" cy="0"/>
            </a:xfrm>
            <a:prstGeom prst="straightConnector1">
              <a:avLst/>
            </a:prstGeom>
            <a:ln w="698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矢印コネクタ 62"/>
            <p:cNvCxnSpPr>
              <a:stCxn id="55" idx="2"/>
            </p:cNvCxnSpPr>
            <p:nvPr/>
          </p:nvCxnSpPr>
          <p:spPr>
            <a:xfrm flipV="1">
              <a:off x="4608004" y="3789040"/>
              <a:ext cx="1116124" cy="1224136"/>
            </a:xfrm>
            <a:prstGeom prst="straightConnector1">
              <a:avLst/>
            </a:prstGeom>
            <a:ln w="698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矢印コネクタ 63"/>
            <p:cNvCxnSpPr>
              <a:stCxn id="55" idx="2"/>
            </p:cNvCxnSpPr>
            <p:nvPr/>
          </p:nvCxnSpPr>
          <p:spPr>
            <a:xfrm>
              <a:off x="4608004" y="5013176"/>
              <a:ext cx="396044" cy="432048"/>
            </a:xfrm>
            <a:prstGeom prst="straightConnector1">
              <a:avLst/>
            </a:prstGeom>
            <a:ln w="317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テキスト ボックス 64"/>
            <p:cNvSpPr txBox="1"/>
            <p:nvPr/>
          </p:nvSpPr>
          <p:spPr>
            <a:xfrm>
              <a:off x="592401" y="2421090"/>
              <a:ext cx="1098762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Core</a:t>
              </a:r>
            </a:p>
            <a:p>
              <a:r>
                <a:rPr lang="en-US" altLang="ja-JP" dirty="0" smtClean="0"/>
                <a:t>5×10</a:t>
              </a:r>
              <a:r>
                <a:rPr lang="en-US" altLang="ja-JP" baseline="30000" dirty="0" smtClean="0"/>
                <a:t>20</a:t>
              </a:r>
              <a:r>
                <a:rPr lang="en-US" altLang="ja-JP" dirty="0" smtClean="0"/>
                <a:t>/s</a:t>
              </a:r>
              <a:endParaRPr kumimoji="1" lang="ja-JP" altLang="en-US" dirty="0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3850394" y="1723227"/>
              <a:ext cx="1332801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Ionization</a:t>
              </a:r>
              <a:endParaRPr kumimoji="1" lang="en-US" altLang="ja-JP" dirty="0" smtClean="0"/>
            </a:p>
            <a:p>
              <a:r>
                <a:rPr lang="en-US" altLang="ja-JP" dirty="0" smtClean="0"/>
                <a:t>499×10</a:t>
              </a:r>
              <a:r>
                <a:rPr lang="en-US" altLang="ja-JP" baseline="30000" dirty="0" smtClean="0"/>
                <a:t>20</a:t>
              </a:r>
              <a:r>
                <a:rPr lang="en-US" altLang="ja-JP" dirty="0" smtClean="0"/>
                <a:t>/s</a:t>
              </a:r>
              <a:endParaRPr kumimoji="1" lang="ja-JP" altLang="en-US" baseline="30000" dirty="0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5258172" y="4221088"/>
              <a:ext cx="13328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Recycled</a:t>
              </a:r>
            </a:p>
            <a:p>
              <a:r>
                <a:rPr lang="en-US" altLang="ja-JP" dirty="0" smtClean="0"/>
                <a:t>499×10</a:t>
              </a:r>
              <a:r>
                <a:rPr lang="en-US" altLang="ja-JP" baseline="30000" dirty="0" smtClean="0"/>
                <a:t>20</a:t>
              </a:r>
              <a:r>
                <a:rPr lang="en-US" altLang="ja-JP" dirty="0" smtClean="0"/>
                <a:t>/s</a:t>
              </a:r>
              <a:endParaRPr kumimoji="1" lang="ja-JP" altLang="en-US" baseline="30000" dirty="0"/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5076056" y="5157192"/>
              <a:ext cx="13649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Not recycled</a:t>
              </a:r>
              <a:endParaRPr kumimoji="1" lang="en-US" altLang="ja-JP" dirty="0" smtClean="0"/>
            </a:p>
            <a:p>
              <a:r>
                <a:rPr lang="en-US" altLang="ja-JP" dirty="0" smtClean="0"/>
                <a:t>5×10</a:t>
              </a:r>
              <a:r>
                <a:rPr lang="en-US" altLang="ja-JP" baseline="30000" dirty="0" smtClean="0"/>
                <a:t>20</a:t>
              </a:r>
              <a:r>
                <a:rPr lang="en-US" altLang="ja-JP" dirty="0" smtClean="0"/>
                <a:t>/s</a:t>
              </a:r>
              <a:endParaRPr kumimoji="1" lang="ja-JP" altLang="en-US" dirty="0"/>
            </a:p>
          </p:txBody>
        </p:sp>
        <p:cxnSp>
          <p:nvCxnSpPr>
            <p:cNvPr id="70" name="直線コネクタ 69"/>
            <p:cNvCxnSpPr>
              <a:endCxn id="55" idx="2"/>
            </p:cNvCxnSpPr>
            <p:nvPr/>
          </p:nvCxnSpPr>
          <p:spPr>
            <a:xfrm>
              <a:off x="3563888" y="3789040"/>
              <a:ext cx="1044116" cy="1224136"/>
            </a:xfrm>
            <a:prstGeom prst="line">
              <a:avLst/>
            </a:prstGeom>
            <a:ln w="698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テキスト ボックス 68"/>
            <p:cNvSpPr txBox="1"/>
            <p:nvPr/>
          </p:nvSpPr>
          <p:spPr>
            <a:xfrm>
              <a:off x="2122180" y="4221088"/>
              <a:ext cx="1509259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Neutralization</a:t>
              </a:r>
            </a:p>
            <a:p>
              <a:r>
                <a:rPr lang="en-US" altLang="ja-JP" dirty="0" smtClean="0"/>
                <a:t>504×10</a:t>
              </a:r>
              <a:r>
                <a:rPr lang="en-US" altLang="ja-JP" baseline="30000" dirty="0" smtClean="0"/>
                <a:t>20</a:t>
              </a:r>
              <a:r>
                <a:rPr lang="en-US" altLang="ja-JP" dirty="0" smtClean="0"/>
                <a:t>/s</a:t>
              </a:r>
              <a:endParaRPr kumimoji="1" lang="ja-JP" altLang="en-US" baseline="30000" dirty="0"/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4133088" y="2314878"/>
            <a:ext cx="4759392" cy="1015663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At such temperature, volume recombination can’t dominate ionization so that detachment doesn’t occur.</a:t>
            </a:r>
            <a:endParaRPr kumimoji="1" lang="ja-JP" altLang="en-US" sz="20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139184" y="1129277"/>
            <a:ext cx="4753296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Heat loss is too small to dissipate all of the heat flux from the core so that the temperature near the plate is relatively high.</a:t>
            </a:r>
            <a:endParaRPr kumimoji="1" lang="ja-JP" altLang="en-US" sz="2000" dirty="0"/>
          </a:p>
        </p:txBody>
      </p:sp>
      <p:pic>
        <p:nvPicPr>
          <p:cNvPr id="417793" name="Picture 1"/>
          <p:cNvPicPr>
            <a:picLocks noChangeAspect="1" noChangeArrowheads="1"/>
          </p:cNvPicPr>
          <p:nvPr/>
        </p:nvPicPr>
        <p:blipFill>
          <a:blip r:embed="rId2" cstate="print"/>
          <a:srcRect l="12434" t="75998" r="56332" b="5954"/>
          <a:stretch>
            <a:fillRect/>
          </a:stretch>
        </p:blipFill>
        <p:spPr bwMode="auto">
          <a:xfrm>
            <a:off x="610442" y="1200994"/>
            <a:ext cx="3253854" cy="267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テキスト ボックス 29"/>
          <p:cNvSpPr txBox="1"/>
          <p:nvPr/>
        </p:nvSpPr>
        <p:spPr>
          <a:xfrm>
            <a:off x="844268" y="1006166"/>
            <a:ext cx="378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[W]</a:t>
            </a:r>
            <a:endParaRPr kumimoji="1" lang="ja-JP" altLang="en-US" sz="10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151182" y="1359961"/>
            <a:ext cx="841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Heat flux</a:t>
            </a:r>
            <a:endParaRPr kumimoji="1" lang="ja-JP" altLang="en-US" sz="1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436416" y="1306174"/>
            <a:ext cx="4299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Core</a:t>
            </a:r>
            <a:endParaRPr kumimoji="1" lang="ja-JP" altLang="en-US" sz="10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684218" y="1642040"/>
            <a:ext cx="418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Imp.</a:t>
            </a:r>
            <a:endParaRPr kumimoji="1" lang="ja-JP" altLang="en-US" sz="1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523757" y="1934577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CX</a:t>
            </a:r>
            <a:endParaRPr kumimoji="1" lang="ja-JP" altLang="en-US" sz="10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893570" y="2117659"/>
            <a:ext cx="463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err="1" smtClean="0"/>
              <a:t>Ioniz</a:t>
            </a:r>
            <a:r>
              <a:rPr kumimoji="1" lang="en-US" altLang="ja-JP" sz="1000" dirty="0" smtClean="0"/>
              <a:t>.</a:t>
            </a:r>
            <a:endParaRPr kumimoji="1" lang="ja-JP" altLang="en-US" sz="10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303371" y="2725271"/>
            <a:ext cx="6415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err="1" smtClean="0"/>
              <a:t>Recomb</a:t>
            </a:r>
            <a:r>
              <a:rPr kumimoji="1" lang="en-US" altLang="ja-JP" sz="1000" dirty="0" smtClean="0"/>
              <a:t>.</a:t>
            </a:r>
            <a:endParaRPr kumimoji="1" lang="ja-JP" altLang="en-US" sz="10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872222" y="3759198"/>
            <a:ext cx="364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[/s]</a:t>
            </a:r>
            <a:endParaRPr kumimoji="1" lang="ja-JP" altLang="en-US" sz="1000" dirty="0"/>
          </a:p>
        </p:txBody>
      </p:sp>
      <p:pic>
        <p:nvPicPr>
          <p:cNvPr id="417794" name="Picture 2"/>
          <p:cNvPicPr>
            <a:picLocks noChangeAspect="1" noChangeArrowheads="1"/>
          </p:cNvPicPr>
          <p:nvPr/>
        </p:nvPicPr>
        <p:blipFill>
          <a:blip r:embed="rId3" cstate="print"/>
          <a:srcRect l="12320" t="76091" r="56332" b="5783"/>
          <a:stretch>
            <a:fillRect/>
          </a:stretch>
        </p:blipFill>
        <p:spPr bwMode="auto">
          <a:xfrm>
            <a:off x="647048" y="3938567"/>
            <a:ext cx="3219293" cy="269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テキスト ボックス 41"/>
          <p:cNvSpPr txBox="1"/>
          <p:nvPr/>
        </p:nvSpPr>
        <p:spPr>
          <a:xfrm>
            <a:off x="2459727" y="4158497"/>
            <a:ext cx="1041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Particle</a:t>
            </a:r>
            <a:r>
              <a:rPr kumimoji="1" lang="en-US" altLang="ja-JP" sz="1400" dirty="0" smtClean="0"/>
              <a:t> flux</a:t>
            </a:r>
            <a:endParaRPr kumimoji="1" lang="ja-JP" altLang="en-US" sz="14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523757" y="4919898"/>
            <a:ext cx="463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err="1" smtClean="0"/>
              <a:t>Ioniz</a:t>
            </a:r>
            <a:r>
              <a:rPr kumimoji="1" lang="en-US" altLang="ja-JP" sz="1000" dirty="0" smtClean="0"/>
              <a:t>.</a:t>
            </a:r>
            <a:endParaRPr kumimoji="1" lang="ja-JP" altLang="en-US" sz="10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158890" y="4653904"/>
            <a:ext cx="4299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Core</a:t>
            </a:r>
            <a:endParaRPr kumimoji="1" lang="ja-JP" altLang="en-US" sz="10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517368" y="5295388"/>
            <a:ext cx="6415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err="1" smtClean="0"/>
              <a:t>Recomb</a:t>
            </a:r>
            <a:r>
              <a:rPr kumimoji="1" lang="en-US" altLang="ja-JP" sz="1000" dirty="0" smtClean="0"/>
              <a:t>.</a:t>
            </a:r>
            <a:endParaRPr kumimoji="1" lang="ja-JP" altLang="en-US" sz="10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027842" y="15760"/>
            <a:ext cx="1583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Recent result</a:t>
            </a:r>
            <a:endParaRPr kumimoji="1" lang="ja-JP" altLang="en-US" sz="2000" b="1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622673" y="402392"/>
            <a:ext cx="397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Attached plasma solution</a:t>
            </a:r>
            <a:endParaRPr kumimoji="1" lang="ja-JP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/>
          <a:srcRect l="12263" t="79449" r="62537" b="6031"/>
          <a:stretch>
            <a:fillRect/>
          </a:stretch>
        </p:blipFill>
        <p:spPr bwMode="auto">
          <a:xfrm>
            <a:off x="3311619" y="3986014"/>
            <a:ext cx="335417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 l="12864" t="79509" r="62600" b="5971"/>
          <a:stretch>
            <a:fillRect/>
          </a:stretch>
        </p:blipFill>
        <p:spPr bwMode="auto">
          <a:xfrm>
            <a:off x="37351" y="4009256"/>
            <a:ext cx="3251973" cy="272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 cstate="print"/>
          <a:srcRect l="11537" t="79509" r="62600" b="5971"/>
          <a:stretch>
            <a:fillRect/>
          </a:stretch>
        </p:blipFill>
        <p:spPr bwMode="auto">
          <a:xfrm>
            <a:off x="3349718" y="1412776"/>
            <a:ext cx="326126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6" cstate="print"/>
          <a:srcRect l="11600" t="79449" r="62537" b="6031"/>
          <a:stretch>
            <a:fillRect/>
          </a:stretch>
        </p:blipFill>
        <p:spPr bwMode="auto">
          <a:xfrm>
            <a:off x="16446" y="1412776"/>
            <a:ext cx="326126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線コネクタ 4"/>
          <p:cNvCxnSpPr/>
          <p:nvPr/>
        </p:nvCxnSpPr>
        <p:spPr>
          <a:xfrm>
            <a:off x="1043608" y="938436"/>
            <a:ext cx="7056784" cy="0"/>
          </a:xfrm>
          <a:prstGeom prst="line">
            <a:avLst/>
          </a:prstGeom>
          <a:ln w="476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6" name="スライド番号プレースホルダ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44B7-799F-5242-9447-F9916E66C58E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785198" y="3979540"/>
            <a:ext cx="2244502" cy="224676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The gradient of the neutral density profile near the plate is negative implying neutral flows toward the plate there.</a:t>
            </a:r>
            <a:endParaRPr kumimoji="1" lang="ja-JP" altLang="en-US" sz="20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44433" y="1181894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[/m</a:t>
            </a:r>
            <a:r>
              <a:rPr kumimoji="1" lang="en-US" altLang="ja-JP" sz="1000" baseline="30000" dirty="0" smtClean="0"/>
              <a:t>3</a:t>
            </a:r>
            <a:r>
              <a:rPr kumimoji="1" lang="en-US" altLang="ja-JP" sz="1000" dirty="0" smtClean="0"/>
              <a:t>]</a:t>
            </a:r>
            <a:endParaRPr kumimoji="1" lang="ja-JP" altLang="en-US" sz="10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637751" y="1177051"/>
            <a:ext cx="401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 smtClean="0"/>
              <a:t>[</a:t>
            </a:r>
            <a:r>
              <a:rPr lang="en-US" altLang="ja-JP" sz="1000" dirty="0" err="1" smtClean="0"/>
              <a:t>eV</a:t>
            </a:r>
            <a:r>
              <a:rPr kumimoji="1" lang="en-US" altLang="ja-JP" sz="1000" dirty="0" smtClean="0"/>
              <a:t>]</a:t>
            </a:r>
            <a:endParaRPr kumimoji="1" lang="ja-JP" altLang="en-US" sz="10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558338" y="3795392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[/m</a:t>
            </a:r>
            <a:r>
              <a:rPr kumimoji="1" lang="en-US" altLang="ja-JP" sz="1000" baseline="30000" dirty="0" smtClean="0"/>
              <a:t>3</a:t>
            </a:r>
            <a:r>
              <a:rPr kumimoji="1" lang="en-US" altLang="ja-JP" sz="1000" dirty="0" smtClean="0"/>
              <a:t>]</a:t>
            </a:r>
            <a:endParaRPr kumimoji="1" lang="ja-JP" altLang="en-US" sz="1000" dirty="0"/>
          </a:p>
        </p:txBody>
      </p:sp>
      <p:sp>
        <p:nvSpPr>
          <p:cNvPr id="23" name="円/楕円 22"/>
          <p:cNvSpPr/>
          <p:nvPr/>
        </p:nvSpPr>
        <p:spPr>
          <a:xfrm>
            <a:off x="6158031" y="4077072"/>
            <a:ext cx="489817" cy="489817"/>
          </a:xfrm>
          <a:prstGeom prst="ellipse">
            <a:avLst/>
          </a:prstGeom>
          <a:noFill/>
          <a:ln w="38100">
            <a:solidFill>
              <a:srgbClr val="1C03D7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339994" y="1031716"/>
            <a:ext cx="943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X</a:t>
            </a:r>
            <a:r>
              <a:rPr lang="en-US" altLang="ja-JP" sz="2000" dirty="0" smtClean="0"/>
              <a:t>-point</a:t>
            </a:r>
            <a:endParaRPr kumimoji="1" lang="ja-JP" altLang="en-US" sz="20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027842" y="15760"/>
            <a:ext cx="1583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Recent result</a:t>
            </a:r>
            <a:endParaRPr kumimoji="1" lang="ja-JP" altLang="en-US" sz="2000" b="1" dirty="0"/>
          </a:p>
        </p:txBody>
      </p:sp>
      <p:cxnSp>
        <p:nvCxnSpPr>
          <p:cNvPr id="54" name="直線コネクタ 53"/>
          <p:cNvCxnSpPr/>
          <p:nvPr/>
        </p:nvCxnSpPr>
        <p:spPr>
          <a:xfrm flipV="1">
            <a:off x="2739747" y="1484784"/>
            <a:ext cx="0" cy="201622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flipV="1">
            <a:off x="6052115" y="1484784"/>
            <a:ext cx="0" cy="201622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flipV="1">
            <a:off x="2735555" y="4149080"/>
            <a:ext cx="0" cy="201622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V="1">
            <a:off x="6086023" y="4149080"/>
            <a:ext cx="0" cy="201622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2568971" y="402392"/>
            <a:ext cx="4053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Detached plasma solution</a:t>
            </a:r>
            <a:endParaRPr kumimoji="1" lang="ja-JP" altLang="en-US" sz="2800" b="1" dirty="0"/>
          </a:p>
        </p:txBody>
      </p:sp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1828800" y="2271713"/>
          <a:ext cx="360363" cy="322262"/>
        </p:xfrm>
        <a:graphic>
          <a:graphicData uri="http://schemas.openxmlformats.org/presentationml/2006/ole">
            <p:oleObj spid="_x0000_s31750" name="数式" r:id="rId7" imgW="114120" imgH="126720" progId="Equation.3">
              <p:embed/>
            </p:oleObj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4895850" y="2155825"/>
          <a:ext cx="401638" cy="355600"/>
        </p:xfrm>
        <a:graphic>
          <a:graphicData uri="http://schemas.openxmlformats.org/presentationml/2006/ole">
            <p:oleObj spid="_x0000_s31751" name="数式" r:id="rId8" imgW="126720" imgH="139680" progId="Equation.3">
              <p:embed/>
            </p:oleObj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1470025" y="4892675"/>
          <a:ext cx="935038" cy="363538"/>
        </p:xfrm>
        <a:graphic>
          <a:graphicData uri="http://schemas.openxmlformats.org/presentationml/2006/ole">
            <p:oleObj spid="_x0000_s31752" name="数式" r:id="rId9" imgW="342720" imgH="164880" progId="Equation.3">
              <p:embed/>
            </p:oleObj>
          </a:graphicData>
        </a:graphic>
      </p:graphicFrame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4837113" y="4956175"/>
          <a:ext cx="520700" cy="484188"/>
        </p:xfrm>
        <a:graphic>
          <a:graphicData uri="http://schemas.openxmlformats.org/presentationml/2006/ole">
            <p:oleObj spid="_x0000_s31753" name="数式" r:id="rId10" imgW="164880" imgH="190440" progId="Equation.3">
              <p:embed/>
            </p:oleObj>
          </a:graphicData>
        </a:graphic>
      </p:graphicFrame>
      <p:sp>
        <p:nvSpPr>
          <p:cNvPr id="59" name="テキスト ボックス 58"/>
          <p:cNvSpPr txBox="1"/>
          <p:nvPr/>
        </p:nvSpPr>
        <p:spPr>
          <a:xfrm>
            <a:off x="6774532" y="1431826"/>
            <a:ext cx="2213198" cy="224676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If radial neutral loss is large enough, τ</a:t>
            </a:r>
            <a:r>
              <a:rPr lang="en-US" altLang="ja-JP" sz="2000" baseline="-25000" dirty="0" smtClean="0"/>
              <a:t>n</a:t>
            </a:r>
            <a:r>
              <a:rPr lang="en-US" altLang="ja-JP" sz="2000" dirty="0" smtClean="0"/>
              <a:t>~10</a:t>
            </a:r>
            <a:r>
              <a:rPr lang="en-US" altLang="ja-JP" sz="2000" baseline="30000" dirty="0" smtClean="0"/>
              <a:t>-4</a:t>
            </a:r>
            <a:r>
              <a:rPr lang="en-US" altLang="ja-JP" sz="2000" dirty="0" smtClean="0"/>
              <a:t> s, particle balance is accomplished and steady state solutions appear.</a:t>
            </a:r>
            <a:endParaRPr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770" name="Picture 2"/>
          <p:cNvPicPr>
            <a:picLocks noChangeAspect="1" noChangeArrowheads="1"/>
          </p:cNvPicPr>
          <p:nvPr/>
        </p:nvPicPr>
        <p:blipFill>
          <a:blip r:embed="rId2" cstate="print"/>
          <a:srcRect l="12030" t="75945" r="56332" b="5763"/>
          <a:stretch>
            <a:fillRect/>
          </a:stretch>
        </p:blipFill>
        <p:spPr bwMode="auto">
          <a:xfrm>
            <a:off x="12254" y="3774136"/>
            <a:ext cx="3695609" cy="308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線コネクタ 4"/>
          <p:cNvCxnSpPr/>
          <p:nvPr/>
        </p:nvCxnSpPr>
        <p:spPr>
          <a:xfrm>
            <a:off x="1043608" y="938436"/>
            <a:ext cx="7056784" cy="0"/>
          </a:xfrm>
          <a:prstGeom prst="line">
            <a:avLst/>
          </a:prstGeom>
          <a:ln w="476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6" name="スライド番号プレースホルダ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44B7-799F-5242-9447-F9916E66C58E}" type="slidenum">
              <a:rPr lang="ja-JP" altLang="en-US" smtClean="0"/>
              <a:pPr/>
              <a:t>14</a:t>
            </a:fld>
            <a:endParaRPr lang="ja-JP" altLang="en-US"/>
          </a:p>
        </p:txBody>
      </p:sp>
      <p:pic>
        <p:nvPicPr>
          <p:cNvPr id="416769" name="Picture 1"/>
          <p:cNvPicPr>
            <a:picLocks noChangeAspect="1" noChangeArrowheads="1"/>
          </p:cNvPicPr>
          <p:nvPr/>
        </p:nvPicPr>
        <p:blipFill>
          <a:blip r:embed="rId3" cstate="print"/>
          <a:srcRect l="12320" t="76135" r="56332" b="7171"/>
          <a:stretch>
            <a:fillRect/>
          </a:stretch>
        </p:blipFill>
        <p:spPr bwMode="auto">
          <a:xfrm>
            <a:off x="66414" y="1033686"/>
            <a:ext cx="365501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14"/>
          <p:cNvSpPr txBox="1"/>
          <p:nvPr/>
        </p:nvSpPr>
        <p:spPr>
          <a:xfrm>
            <a:off x="336098" y="931087"/>
            <a:ext cx="378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[W]</a:t>
            </a:r>
            <a:endParaRPr kumimoji="1" lang="ja-JP" altLang="en-US" sz="1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06233" y="3140968"/>
            <a:ext cx="841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Heat flux</a:t>
            </a:r>
            <a:endParaRPr kumimoji="1" lang="ja-JP" altLang="en-US" sz="1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910289" y="1268760"/>
            <a:ext cx="4299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Core</a:t>
            </a:r>
            <a:endParaRPr kumimoji="1" lang="ja-JP" altLang="en-US" sz="1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35401" y="1886635"/>
            <a:ext cx="418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Imp.</a:t>
            </a:r>
            <a:endParaRPr kumimoji="1" lang="ja-JP" altLang="en-US" sz="1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81255" y="1901111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CX</a:t>
            </a:r>
            <a:endParaRPr kumimoji="1" lang="ja-JP" altLang="en-US" sz="1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98629" y="2153517"/>
            <a:ext cx="463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err="1" smtClean="0"/>
              <a:t>Ioniz</a:t>
            </a:r>
            <a:r>
              <a:rPr kumimoji="1" lang="en-US" altLang="ja-JP" sz="1000" dirty="0" smtClean="0"/>
              <a:t>.</a:t>
            </a:r>
            <a:endParaRPr kumimoji="1" lang="ja-JP" altLang="en-US" sz="10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04671" y="2564904"/>
            <a:ext cx="6415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err="1" smtClean="0"/>
              <a:t>Recomb</a:t>
            </a:r>
            <a:r>
              <a:rPr kumimoji="1" lang="en-US" altLang="ja-JP" sz="1000" dirty="0" smtClean="0"/>
              <a:t>.</a:t>
            </a:r>
            <a:endParaRPr kumimoji="1" lang="ja-JP" altLang="en-US" sz="1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476679" y="5085184"/>
            <a:ext cx="6415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err="1" smtClean="0"/>
              <a:t>Recomb</a:t>
            </a:r>
            <a:r>
              <a:rPr kumimoji="1" lang="en-US" altLang="ja-JP" sz="1000" dirty="0" smtClean="0"/>
              <a:t>.</a:t>
            </a:r>
            <a:endParaRPr kumimoji="1" lang="ja-JP" altLang="en-US" sz="1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190209" y="5598767"/>
            <a:ext cx="1041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Particle</a:t>
            </a:r>
            <a:r>
              <a:rPr kumimoji="1" lang="en-US" altLang="ja-JP" sz="1400" dirty="0" smtClean="0"/>
              <a:t> flux</a:t>
            </a:r>
            <a:endParaRPr kumimoji="1" lang="ja-JP" altLang="en-US" sz="1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30104" y="4816202"/>
            <a:ext cx="463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err="1" smtClean="0"/>
              <a:t>Ioniz</a:t>
            </a:r>
            <a:r>
              <a:rPr kumimoji="1" lang="en-US" altLang="ja-JP" sz="1000" dirty="0" smtClean="0"/>
              <a:t>.</a:t>
            </a:r>
            <a:endParaRPr kumimoji="1" lang="ja-JP" altLang="en-US" sz="1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478019" y="4531000"/>
            <a:ext cx="4299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Core</a:t>
            </a:r>
            <a:endParaRPr kumimoji="1" lang="ja-JP" altLang="en-US" sz="1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29315" y="3669553"/>
            <a:ext cx="364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[/s]</a:t>
            </a:r>
            <a:endParaRPr kumimoji="1" lang="ja-JP" altLang="en-US" sz="10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027842" y="15760"/>
            <a:ext cx="1583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Recent result</a:t>
            </a:r>
            <a:endParaRPr kumimoji="1" lang="ja-JP" altLang="en-US" sz="2000" b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067944" y="1196752"/>
            <a:ext cx="4824536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Heat loss is large enough to dissipate all of the heat flux from the core so that the temperature near the plate is relatively low.</a:t>
            </a:r>
            <a:endParaRPr kumimoji="1" lang="ja-JP" altLang="en-US" sz="20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067944" y="2420888"/>
            <a:ext cx="4824536" cy="1015663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The temperature is low enough for volume recombination to dominate ionization so that detachment occurs.</a:t>
            </a:r>
            <a:endParaRPr kumimoji="1" lang="ja-JP" altLang="en-US" sz="2000" dirty="0"/>
          </a:p>
        </p:txBody>
      </p:sp>
      <p:grpSp>
        <p:nvGrpSpPr>
          <p:cNvPr id="33" name="グループ化 53"/>
          <p:cNvGrpSpPr/>
          <p:nvPr/>
        </p:nvGrpSpPr>
        <p:grpSpPr>
          <a:xfrm>
            <a:off x="3758955" y="3763471"/>
            <a:ext cx="5421557" cy="2545849"/>
            <a:chOff x="2506957" y="2990852"/>
            <a:chExt cx="6674847" cy="2545849"/>
          </a:xfrm>
        </p:grpSpPr>
        <p:sp>
          <p:nvSpPr>
            <p:cNvPr id="34" name="正方形/長方形 33"/>
            <p:cNvSpPr/>
            <p:nvPr/>
          </p:nvSpPr>
          <p:spPr>
            <a:xfrm>
              <a:off x="3621120" y="2994945"/>
              <a:ext cx="4055994" cy="25417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3945599" y="3535744"/>
              <a:ext cx="1297918" cy="1297918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6000636" y="3535744"/>
              <a:ext cx="1297918" cy="1297918"/>
            </a:xfrm>
            <a:prstGeom prst="ellipse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4342731" y="3996998"/>
              <a:ext cx="732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ION</a:t>
              </a:r>
              <a:endParaRPr kumimoji="1" lang="ja-JP" altLang="en-US" sz="2000" b="1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6000636" y="3993849"/>
              <a:ext cx="14529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 smtClean="0"/>
                <a:t>NEUTRAL</a:t>
              </a:r>
              <a:endParaRPr kumimoji="1" lang="ja-JP" altLang="en-US" sz="2000" b="1" dirty="0"/>
            </a:p>
          </p:txBody>
        </p:sp>
        <p:cxnSp>
          <p:nvCxnSpPr>
            <p:cNvPr id="40" name="直線矢印コネクタ 39"/>
            <p:cNvCxnSpPr/>
            <p:nvPr/>
          </p:nvCxnSpPr>
          <p:spPr>
            <a:xfrm>
              <a:off x="3134400" y="4184703"/>
              <a:ext cx="1027519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flipH="1">
              <a:off x="5676157" y="3697984"/>
              <a:ext cx="757119" cy="0"/>
            </a:xfrm>
            <a:prstGeom prst="line">
              <a:avLst/>
            </a:prstGeom>
            <a:ln w="698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41"/>
            <p:cNvCxnSpPr/>
            <p:nvPr/>
          </p:nvCxnSpPr>
          <p:spPr>
            <a:xfrm flipH="1">
              <a:off x="4756798" y="3697984"/>
              <a:ext cx="919359" cy="0"/>
            </a:xfrm>
            <a:prstGeom prst="straightConnector1">
              <a:avLst/>
            </a:prstGeom>
            <a:ln w="698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テキスト ボックス 42"/>
            <p:cNvSpPr txBox="1"/>
            <p:nvPr/>
          </p:nvSpPr>
          <p:spPr>
            <a:xfrm>
              <a:off x="2506957" y="3554828"/>
              <a:ext cx="12734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Core</a:t>
              </a:r>
            </a:p>
            <a:p>
              <a:r>
                <a:rPr lang="en-US" altLang="ja-JP" dirty="0" smtClean="0"/>
                <a:t>2.5×10</a:t>
              </a:r>
              <a:r>
                <a:rPr lang="en-US" altLang="ja-JP" baseline="30000" dirty="0" smtClean="0"/>
                <a:t>22</a:t>
              </a:r>
              <a:r>
                <a:rPr lang="en-US" altLang="ja-JP" dirty="0" smtClean="0"/>
                <a:t>/s</a:t>
              </a:r>
              <a:endParaRPr kumimoji="1" lang="ja-JP" altLang="en-US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5069377" y="2990852"/>
              <a:ext cx="12734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Ionization</a:t>
              </a:r>
              <a:endParaRPr kumimoji="1" lang="en-US" altLang="ja-JP" dirty="0" smtClean="0"/>
            </a:p>
            <a:p>
              <a:r>
                <a:rPr lang="en-US" altLang="ja-JP" dirty="0" smtClean="0"/>
                <a:t>6.2×10</a:t>
              </a:r>
              <a:r>
                <a:rPr lang="en-US" altLang="ja-JP" baseline="30000" dirty="0" smtClean="0"/>
                <a:t>22</a:t>
              </a:r>
              <a:r>
                <a:rPr lang="en-US" altLang="ja-JP" dirty="0" smtClean="0"/>
                <a:t>/s</a:t>
              </a:r>
              <a:endParaRPr kumimoji="1" lang="ja-JP" altLang="en-US" baseline="30000" dirty="0"/>
            </a:p>
          </p:txBody>
        </p:sp>
        <p:cxnSp>
          <p:nvCxnSpPr>
            <p:cNvPr id="45" name="直線矢印コネクタ 44"/>
            <p:cNvCxnSpPr/>
            <p:nvPr/>
          </p:nvCxnSpPr>
          <p:spPr>
            <a:xfrm>
              <a:off x="7274039" y="4184703"/>
              <a:ext cx="1027519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>
              <a:off x="4864958" y="4509183"/>
              <a:ext cx="703039" cy="0"/>
            </a:xfrm>
            <a:prstGeom prst="line">
              <a:avLst/>
            </a:prstGeom>
            <a:ln w="698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/>
            <p:cNvCxnSpPr/>
            <p:nvPr/>
          </p:nvCxnSpPr>
          <p:spPr>
            <a:xfrm>
              <a:off x="5567997" y="4509183"/>
              <a:ext cx="757119" cy="0"/>
            </a:xfrm>
            <a:prstGeom prst="straightConnector1">
              <a:avLst/>
            </a:prstGeom>
            <a:ln w="698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7"/>
            <p:cNvSpPr txBox="1"/>
            <p:nvPr/>
          </p:nvSpPr>
          <p:spPr>
            <a:xfrm>
              <a:off x="7613924" y="3552464"/>
              <a:ext cx="15678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Radial loss</a:t>
              </a:r>
            </a:p>
            <a:p>
              <a:r>
                <a:rPr lang="en-US" altLang="ja-JP" dirty="0" smtClean="0"/>
                <a:t>2.5×10</a:t>
              </a:r>
              <a:r>
                <a:rPr lang="en-US" altLang="ja-JP" baseline="30000" dirty="0" smtClean="0"/>
                <a:t>22</a:t>
              </a:r>
              <a:r>
                <a:rPr lang="en-US" altLang="ja-JP" dirty="0" smtClean="0"/>
                <a:t>/s</a:t>
              </a:r>
              <a:endParaRPr kumimoji="1" lang="ja-JP" altLang="en-US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4853277" y="4770697"/>
              <a:ext cx="16016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dirty="0" smtClean="0"/>
                <a:t>Recombination</a:t>
              </a:r>
              <a:endParaRPr kumimoji="1" lang="en-US" altLang="ja-JP" dirty="0" smtClean="0"/>
            </a:p>
            <a:p>
              <a:pPr algn="ctr"/>
              <a:r>
                <a:rPr lang="en-US" altLang="ja-JP" dirty="0" smtClean="0"/>
                <a:t>8.7×10</a:t>
              </a:r>
              <a:r>
                <a:rPr lang="en-US" altLang="ja-JP" baseline="30000" dirty="0" smtClean="0"/>
                <a:t>22</a:t>
              </a:r>
              <a:r>
                <a:rPr lang="en-US" altLang="ja-JP" dirty="0" smtClean="0"/>
                <a:t>/s</a:t>
              </a:r>
              <a:endParaRPr kumimoji="1" lang="ja-JP" altLang="en-US" dirty="0"/>
            </a:p>
          </p:txBody>
        </p:sp>
      </p:grpSp>
      <p:sp>
        <p:nvSpPr>
          <p:cNvPr id="50" name="テキスト ボックス 49"/>
          <p:cNvSpPr txBox="1"/>
          <p:nvPr/>
        </p:nvSpPr>
        <p:spPr>
          <a:xfrm>
            <a:off x="2568971" y="402392"/>
            <a:ext cx="4053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Detached plasma solution</a:t>
            </a:r>
            <a:endParaRPr kumimoji="1" lang="ja-JP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1043608" y="938436"/>
            <a:ext cx="7056784" cy="0"/>
          </a:xfrm>
          <a:prstGeom prst="line">
            <a:avLst/>
          </a:prstGeom>
          <a:ln w="476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6" name="スライド番号プレースホルダ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44B7-799F-5242-9447-F9916E66C58E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701199" y="402392"/>
            <a:ext cx="1806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Conclusion</a:t>
            </a:r>
            <a:endParaRPr kumimoji="1" lang="ja-JP" altLang="en-US" sz="28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27584" y="1135410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ML 1D </a:t>
            </a:r>
            <a:r>
              <a:rPr kumimoji="1" lang="en-US" altLang="ja-JP" sz="2000" dirty="0" err="1" smtClean="0"/>
              <a:t>divertor</a:t>
            </a:r>
            <a:r>
              <a:rPr kumimoji="1" lang="en-US" altLang="ja-JP" sz="2000" dirty="0" smtClean="0"/>
              <a:t> code has been developed. During the last year, numerical neutral model was introduced and numerical scheme was improved. The detached regime has been successfully reproduced.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27584" y="2548275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Heat and particle balance in both attached and detached regime have been investigated indicating </a:t>
            </a:r>
            <a:r>
              <a:rPr lang="en-US" altLang="ja-JP" sz="2000" dirty="0" smtClean="0"/>
              <a:t>that the difference in the particle balance between attached and detached regime might be related to the formation of partially detached </a:t>
            </a:r>
            <a:r>
              <a:rPr lang="en-US" altLang="ja-JP" sz="2000" dirty="0" err="1" smtClean="0"/>
              <a:t>divertor</a:t>
            </a:r>
            <a:r>
              <a:rPr lang="en-US" altLang="ja-JP" sz="2000" dirty="0" smtClean="0"/>
              <a:t> plasma.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27584" y="4337809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lang="en-US" altLang="ja-JP" sz="2000" dirty="0" smtClean="0"/>
              <a:t>To distinguish the mechanism of neutral transport by means of their generation is our future work.</a:t>
            </a:r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971600" y="5080860"/>
          <a:ext cx="7056783" cy="796412"/>
        </p:xfrm>
        <a:graphic>
          <a:graphicData uri="http://schemas.openxmlformats.org/presentationml/2006/ole">
            <p:oleObj spid="_x0000_s34821" name="数式" r:id="rId3" imgW="37972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233" y="1416783"/>
            <a:ext cx="2895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線コネクタ 4"/>
          <p:cNvCxnSpPr/>
          <p:nvPr/>
        </p:nvCxnSpPr>
        <p:spPr>
          <a:xfrm>
            <a:off x="1043608" y="938436"/>
            <a:ext cx="7056784" cy="0"/>
          </a:xfrm>
          <a:prstGeom prst="line">
            <a:avLst/>
          </a:prstGeom>
          <a:ln w="476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027842" y="15760"/>
            <a:ext cx="1505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Back ground</a:t>
            </a:r>
            <a:endParaRPr kumimoji="1" lang="ja-JP" altLang="en-US" sz="20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07775" y="402392"/>
            <a:ext cx="2904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/>
              <a:t>Divertor</a:t>
            </a:r>
            <a:r>
              <a:rPr kumimoji="1" lang="en-US" altLang="ja-JP" sz="2800" b="1" dirty="0" smtClean="0"/>
              <a:t> heat load</a:t>
            </a:r>
            <a:endParaRPr kumimoji="1" lang="ja-JP" altLang="en-US" sz="2800" b="1" dirty="0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6" name="スライド番号プレースホルダ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44B7-799F-5242-9447-F9916E66C58E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538223" y="3036646"/>
            <a:ext cx="947696" cy="707886"/>
          </a:xfrm>
          <a:prstGeom prst="rect">
            <a:avLst/>
          </a:prstGeom>
          <a:solidFill>
            <a:srgbClr val="FE12D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 smtClean="0"/>
              <a:t>Core</a:t>
            </a:r>
          </a:p>
          <a:p>
            <a:pPr algn="ctr"/>
            <a:r>
              <a:rPr kumimoji="1" lang="en-US" altLang="ja-JP" sz="2000" b="1" dirty="0" smtClean="0"/>
              <a:t>Plasma</a:t>
            </a:r>
            <a:endParaRPr kumimoji="1" lang="ja-JP" altLang="en-US" sz="2000" b="1" dirty="0"/>
          </a:p>
        </p:txBody>
      </p:sp>
      <p:sp>
        <p:nvSpPr>
          <p:cNvPr id="46" name="右矢印 45"/>
          <p:cNvSpPr/>
          <p:nvPr/>
        </p:nvSpPr>
        <p:spPr>
          <a:xfrm>
            <a:off x="2568070" y="3098140"/>
            <a:ext cx="722130" cy="630631"/>
          </a:xfrm>
          <a:prstGeom prst="rightArrow">
            <a:avLst/>
          </a:prstGeom>
          <a:solidFill>
            <a:srgbClr val="FF0000">
              <a:alpha val="6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P</a:t>
            </a:r>
            <a:r>
              <a:rPr kumimoji="1" lang="en-US" altLang="ja-JP" b="1" baseline="-25000" dirty="0" smtClean="0"/>
              <a:t>out</a:t>
            </a:r>
            <a:endParaRPr kumimoji="1" lang="ja-JP" altLang="en-US" b="1" baseline="-25000" dirty="0"/>
          </a:p>
        </p:txBody>
      </p:sp>
      <p:sp>
        <p:nvSpPr>
          <p:cNvPr id="49" name="正方形/長方形 48"/>
          <p:cNvSpPr/>
          <p:nvPr/>
        </p:nvSpPr>
        <p:spPr>
          <a:xfrm>
            <a:off x="510363" y="3941751"/>
            <a:ext cx="1776791" cy="914400"/>
          </a:xfrm>
          <a:prstGeom prst="rect">
            <a:avLst/>
          </a:prstGeom>
          <a:solidFill>
            <a:schemeClr val="bg1">
              <a:alpha val="70000"/>
            </a:scheme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solidFill>
                  <a:schemeClr val="tx1"/>
                </a:solidFill>
              </a:rPr>
              <a:t>P</a:t>
            </a:r>
            <a:r>
              <a:rPr kumimoji="1" lang="en-US" altLang="ja-JP" sz="2000" b="1" baseline="-25000" dirty="0" smtClean="0">
                <a:solidFill>
                  <a:schemeClr val="tx1"/>
                </a:solidFill>
              </a:rPr>
              <a:t>out</a:t>
            </a:r>
            <a:r>
              <a:rPr kumimoji="1" lang="en-US" altLang="ja-JP" sz="2000" b="1" dirty="0" smtClean="0">
                <a:solidFill>
                  <a:schemeClr val="tx1"/>
                </a:solidFill>
              </a:rPr>
              <a:t> </a:t>
            </a:r>
            <a:r>
              <a:rPr kumimoji="1" lang="ja-JP" altLang="en-US" sz="2000" b="1" dirty="0" smtClean="0">
                <a:solidFill>
                  <a:schemeClr val="tx1"/>
                </a:solidFill>
              </a:rPr>
              <a:t>～</a:t>
            </a:r>
            <a:r>
              <a:rPr kumimoji="1" lang="en-US" altLang="ja-JP" sz="2000" b="1" dirty="0" smtClean="0">
                <a:solidFill>
                  <a:schemeClr val="tx1"/>
                </a:solidFill>
              </a:rPr>
              <a:t> 90MW</a:t>
            </a:r>
          </a:p>
          <a:p>
            <a:pPr algn="ctr"/>
            <a:r>
              <a:rPr lang="en-US" altLang="ja-JP" sz="2000" b="1" dirty="0" smtClean="0">
                <a:solidFill>
                  <a:schemeClr val="tx1"/>
                </a:solidFill>
              </a:rPr>
              <a:t>(ITER)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355976" y="4388911"/>
            <a:ext cx="4536504" cy="1200329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The wetted area is a few square meters so some sort of power handling is necessary.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55976" y="2876743"/>
            <a:ext cx="4536504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The </a:t>
            </a:r>
            <a:r>
              <a:rPr kumimoji="1" lang="en-US" altLang="ja-JP" sz="2400" dirty="0" err="1" smtClean="0"/>
              <a:t>divertor</a:t>
            </a:r>
            <a:r>
              <a:rPr kumimoji="1" lang="en-US" altLang="ja-JP" sz="2400" dirty="0" smtClean="0"/>
              <a:t> heat load have to be 5~6MW/m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 at most from the material point of view.</a:t>
            </a:r>
            <a:endParaRPr kumimoji="1" lang="ja-JP" altLang="en-US" sz="2400" dirty="0"/>
          </a:p>
        </p:txBody>
      </p:sp>
      <p:sp>
        <p:nvSpPr>
          <p:cNvPr id="29" name="正方形/長方形 28"/>
          <p:cNvSpPr/>
          <p:nvPr/>
        </p:nvSpPr>
        <p:spPr>
          <a:xfrm>
            <a:off x="2437118" y="3941751"/>
            <a:ext cx="1776791" cy="914400"/>
          </a:xfrm>
          <a:prstGeom prst="rect">
            <a:avLst/>
          </a:prstGeom>
          <a:solidFill>
            <a:schemeClr val="bg1">
              <a:alpha val="70000"/>
            </a:scheme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solidFill>
                  <a:schemeClr val="tx1"/>
                </a:solidFill>
              </a:rPr>
              <a:t>P</a:t>
            </a:r>
            <a:r>
              <a:rPr kumimoji="1" lang="en-US" altLang="ja-JP" sz="2000" b="1" baseline="-25000" dirty="0" smtClean="0">
                <a:solidFill>
                  <a:schemeClr val="tx1"/>
                </a:solidFill>
              </a:rPr>
              <a:t>out</a:t>
            </a:r>
            <a:r>
              <a:rPr kumimoji="1" lang="en-US" altLang="ja-JP" sz="2000" b="1" dirty="0" smtClean="0">
                <a:solidFill>
                  <a:schemeClr val="tx1"/>
                </a:solidFill>
              </a:rPr>
              <a:t> </a:t>
            </a:r>
            <a:r>
              <a:rPr kumimoji="1" lang="ja-JP" altLang="en-US" sz="2000" b="1" dirty="0" smtClean="0">
                <a:solidFill>
                  <a:schemeClr val="tx1"/>
                </a:solidFill>
              </a:rPr>
              <a:t>～</a:t>
            </a:r>
            <a:r>
              <a:rPr kumimoji="1" lang="en-US" altLang="ja-JP" sz="2000" b="1" dirty="0" smtClean="0">
                <a:solidFill>
                  <a:schemeClr val="tx1"/>
                </a:solidFill>
              </a:rPr>
              <a:t> 500MW</a:t>
            </a:r>
          </a:p>
          <a:p>
            <a:pPr algn="ctr"/>
            <a:r>
              <a:rPr lang="en-US" altLang="ja-JP" sz="2000" b="1" dirty="0" smtClean="0">
                <a:solidFill>
                  <a:schemeClr val="tx1"/>
                </a:solidFill>
              </a:rPr>
              <a:t>(Slim-CS)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283968" y="1436583"/>
            <a:ext cx="464400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Reduction of t</a:t>
            </a:r>
            <a:r>
              <a:rPr kumimoji="1" lang="en-US" altLang="ja-JP" sz="2400" dirty="0" smtClean="0"/>
              <a:t>he </a:t>
            </a:r>
            <a:r>
              <a:rPr kumimoji="1" lang="en-US" altLang="ja-JP" sz="2400" dirty="0" err="1" smtClean="0"/>
              <a:t>divertor</a:t>
            </a:r>
            <a:r>
              <a:rPr kumimoji="1" lang="en-US" altLang="ja-JP" sz="2400" dirty="0" smtClean="0"/>
              <a:t> heat load is one of the crucial issues for commercializing the fusion reactors.</a:t>
            </a:r>
            <a:endParaRPr kumimoji="1" lang="ja-JP" altLang="en-US" sz="2400" dirty="0"/>
          </a:p>
        </p:txBody>
      </p:sp>
      <p:sp>
        <p:nvSpPr>
          <p:cNvPr id="22" name="正方形/長方形 21"/>
          <p:cNvSpPr/>
          <p:nvPr/>
        </p:nvSpPr>
        <p:spPr>
          <a:xfrm>
            <a:off x="2411760" y="5733256"/>
            <a:ext cx="108012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1043608" y="938436"/>
            <a:ext cx="7056784" cy="0"/>
          </a:xfrm>
          <a:prstGeom prst="line">
            <a:avLst/>
          </a:prstGeom>
          <a:ln w="476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949724" y="402392"/>
            <a:ext cx="3299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err="1" smtClean="0"/>
              <a:t>Divertor</a:t>
            </a:r>
            <a:r>
              <a:rPr lang="en-US" altLang="ja-JP" sz="2800" b="1" dirty="0" smtClean="0"/>
              <a:t> detachment</a:t>
            </a:r>
            <a:endParaRPr kumimoji="1" lang="ja-JP" altLang="en-US" sz="2800" b="1" dirty="0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6" name="スライド番号プレースホルダ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44B7-799F-5242-9447-F9916E66C58E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 b="48251"/>
          <a:stretch>
            <a:fillRect/>
          </a:stretch>
        </p:blipFill>
        <p:spPr bwMode="auto">
          <a:xfrm>
            <a:off x="971600" y="1037687"/>
            <a:ext cx="2847798" cy="277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テキスト ボックス 28"/>
          <p:cNvSpPr txBox="1"/>
          <p:nvPr/>
        </p:nvSpPr>
        <p:spPr>
          <a:xfrm>
            <a:off x="40973" y="6459865"/>
            <a:ext cx="44710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altLang="ja-JP" sz="1100" dirty="0" smtClean="0"/>
              <a:t>N. Ohno and S. Takamura, J. Plasma Fusion Res. </a:t>
            </a:r>
            <a:r>
              <a:rPr lang="es-ES" altLang="ja-JP" sz="1100" b="1" dirty="0" smtClean="0"/>
              <a:t>84</a:t>
            </a:r>
            <a:r>
              <a:rPr lang="es-ES" altLang="ja-JP" sz="1100" dirty="0" smtClean="0"/>
              <a:t>, No.11, 740-749 (2008).</a:t>
            </a:r>
            <a:endParaRPr kumimoji="1" lang="ja-JP" altLang="en-US" sz="1100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 t="51749"/>
          <a:stretch>
            <a:fillRect/>
          </a:stretch>
        </p:blipFill>
        <p:spPr bwMode="auto">
          <a:xfrm>
            <a:off x="989529" y="3794244"/>
            <a:ext cx="2847798" cy="259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4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905" y="1037687"/>
            <a:ext cx="3692523" cy="394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4709288" y="4984386"/>
            <a:ext cx="3647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S. </a:t>
            </a:r>
            <a:r>
              <a:rPr kumimoji="1" lang="en-US" altLang="ja-JP" sz="1100" dirty="0" err="1" smtClean="0"/>
              <a:t>Takamura</a:t>
            </a:r>
            <a:r>
              <a:rPr kumimoji="1" lang="en-US" altLang="ja-JP" sz="1100" dirty="0" smtClean="0"/>
              <a:t>, J. Plasma Fusion Res. </a:t>
            </a:r>
            <a:r>
              <a:rPr kumimoji="1" lang="en-US" altLang="ja-JP" sz="1100" b="1" dirty="0" smtClean="0"/>
              <a:t>72</a:t>
            </a:r>
            <a:r>
              <a:rPr kumimoji="1" lang="en-US" altLang="ja-JP" sz="1100" dirty="0" smtClean="0"/>
              <a:t>, No.9, 866-873 (1996).</a:t>
            </a:r>
            <a:endParaRPr kumimoji="1" lang="ja-JP" altLang="en-US" sz="11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716016" y="5478323"/>
            <a:ext cx="4176463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Divertor</a:t>
            </a:r>
            <a:r>
              <a:rPr kumimoji="1" lang="en-US" altLang="ja-JP" sz="2400" dirty="0" smtClean="0"/>
              <a:t> detachment is thought to be a promising way.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27842" y="15760"/>
            <a:ext cx="1505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Back ground</a:t>
            </a:r>
            <a:endParaRPr kumimoji="1" lang="ja-JP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1043608" y="938436"/>
            <a:ext cx="7056784" cy="0"/>
          </a:xfrm>
          <a:prstGeom prst="line">
            <a:avLst/>
          </a:prstGeom>
          <a:ln w="476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809298" y="402392"/>
            <a:ext cx="5499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Two-dimensional SOL-</a:t>
            </a:r>
            <a:r>
              <a:rPr kumimoji="1" lang="en-US" altLang="ja-JP" sz="2800" b="1" dirty="0" err="1" smtClean="0"/>
              <a:t>divertor</a:t>
            </a:r>
            <a:r>
              <a:rPr kumimoji="1" lang="en-US" altLang="ja-JP" sz="2800" b="1" dirty="0" smtClean="0"/>
              <a:t> code</a:t>
            </a:r>
            <a:endParaRPr kumimoji="1" lang="ja-JP" altLang="en-US" sz="2800" b="1" dirty="0"/>
          </a:p>
        </p:txBody>
      </p:sp>
      <p:pic>
        <p:nvPicPr>
          <p:cNvPr id="16" name="図 15"/>
          <p:cNvPicPr/>
          <p:nvPr/>
        </p:nvPicPr>
        <p:blipFill>
          <a:blip r:embed="rId2" cstate="print"/>
          <a:srcRect t="1126"/>
          <a:stretch>
            <a:fillRect/>
          </a:stretch>
        </p:blipFill>
        <p:spPr bwMode="auto">
          <a:xfrm>
            <a:off x="27407" y="1221500"/>
            <a:ext cx="3181958" cy="449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図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1449" y="3497489"/>
            <a:ext cx="59340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366159" y="5653228"/>
            <a:ext cx="2909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/>
              <a:t>Numerical grid for JT-60U in the SONIC simulation</a:t>
            </a:r>
            <a:endParaRPr kumimoji="1" lang="ja-JP" altLang="en-US" sz="2000" u="sng" dirty="0"/>
          </a:p>
        </p:txBody>
      </p:sp>
      <p:sp>
        <p:nvSpPr>
          <p:cNvPr id="19" name="スライド番号プレースホルダ 3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4544B7-799F-5242-9447-F9916E66C58E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76862" y="5658614"/>
            <a:ext cx="498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u="sng" dirty="0" smtClean="0"/>
              <a:t>The electron temperature and the parallel ion flux as a function of the mid-plane density</a:t>
            </a:r>
            <a:endParaRPr kumimoji="1" lang="ja-JP" altLang="en-US" sz="2000" u="sng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746230" y="6495723"/>
            <a:ext cx="37128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K. Hoshino </a:t>
            </a:r>
            <a:r>
              <a:rPr kumimoji="1" lang="en-US" altLang="ja-JP" sz="1100" i="1" dirty="0" smtClean="0"/>
              <a:t>et al</a:t>
            </a:r>
            <a:r>
              <a:rPr kumimoji="1" lang="en-US" altLang="ja-JP" sz="1100" dirty="0" smtClean="0"/>
              <a:t>., J. Plasma Fusion Res. Ser. </a:t>
            </a:r>
            <a:r>
              <a:rPr kumimoji="1" lang="en-US" altLang="ja-JP" sz="1100" b="1" dirty="0" smtClean="0"/>
              <a:t>9</a:t>
            </a:r>
            <a:r>
              <a:rPr kumimoji="1" lang="en-US" altLang="ja-JP" sz="1100" dirty="0" smtClean="0"/>
              <a:t>, 592-597 (2010).</a:t>
            </a:r>
            <a:endParaRPr kumimoji="1" lang="ja-JP" altLang="en-US" sz="11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411310" y="1268527"/>
            <a:ext cx="5481170" cy="830997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2D codes are used in order to estimate rigorously the performance of the </a:t>
            </a:r>
            <a:r>
              <a:rPr kumimoji="1" lang="en-US" altLang="ja-JP" sz="2400" dirty="0" err="1" smtClean="0"/>
              <a:t>divertor</a:t>
            </a:r>
            <a:r>
              <a:rPr lang="en-US" altLang="ja-JP" sz="2400" dirty="0"/>
              <a:t>.</a:t>
            </a:r>
            <a:endParaRPr kumimoji="1" lang="en-US" altLang="ja-JP" sz="2400" dirty="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390156" y="2221495"/>
            <a:ext cx="5616624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In simulating detached </a:t>
            </a:r>
            <a:r>
              <a:rPr kumimoji="1" lang="en-US" altLang="ja-JP" sz="2400" dirty="0" err="1" smtClean="0"/>
              <a:t>divertor</a:t>
            </a:r>
            <a:r>
              <a:rPr kumimoji="1" lang="en-US" altLang="ja-JP" sz="2400" dirty="0" smtClean="0"/>
              <a:t> regime, there are some </a:t>
            </a:r>
            <a:r>
              <a:rPr lang="en-US" altLang="ja-JP" sz="2400" dirty="0" smtClean="0"/>
              <a:t>quantitative </a:t>
            </a:r>
            <a:r>
              <a:rPr kumimoji="1" lang="en-US" altLang="ja-JP" sz="2400" dirty="0" smtClean="0"/>
              <a:t>disagreements with the experimental results.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27842" y="15760"/>
            <a:ext cx="1505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Back ground</a:t>
            </a:r>
            <a:endParaRPr kumimoji="1" lang="ja-JP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94" y="1006252"/>
            <a:ext cx="3886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線コネクタ 4"/>
          <p:cNvCxnSpPr/>
          <p:nvPr/>
        </p:nvCxnSpPr>
        <p:spPr>
          <a:xfrm>
            <a:off x="1043608" y="938436"/>
            <a:ext cx="7056784" cy="0"/>
          </a:xfrm>
          <a:prstGeom prst="line">
            <a:avLst/>
          </a:prstGeom>
          <a:ln w="476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714650" y="402392"/>
            <a:ext cx="3742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Purpose of our research</a:t>
            </a:r>
            <a:endParaRPr kumimoji="1" lang="ja-JP" altLang="en-US" sz="2800" b="1" dirty="0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6" name="スライド番号プレースホルダ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44B7-799F-5242-9447-F9916E66C58E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grpSp>
        <p:nvGrpSpPr>
          <p:cNvPr id="2" name="グループ化 69"/>
          <p:cNvGrpSpPr/>
          <p:nvPr/>
        </p:nvGrpSpPr>
        <p:grpSpPr>
          <a:xfrm>
            <a:off x="623415" y="3893436"/>
            <a:ext cx="3434171" cy="2647523"/>
            <a:chOff x="300693" y="3678717"/>
            <a:chExt cx="3894796" cy="3002635"/>
          </a:xfrm>
        </p:grpSpPr>
        <p:sp>
          <p:nvSpPr>
            <p:cNvPr id="44" name="正方形/長方形 43"/>
            <p:cNvSpPr/>
            <p:nvPr/>
          </p:nvSpPr>
          <p:spPr>
            <a:xfrm>
              <a:off x="460242" y="3946824"/>
              <a:ext cx="3097894" cy="701204"/>
            </a:xfrm>
            <a:prstGeom prst="rect">
              <a:avLst/>
            </a:prstGeom>
            <a:solidFill>
              <a:srgbClr val="92D050"/>
            </a:solidFill>
            <a:ln w="22225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460242" y="4648028"/>
              <a:ext cx="3097894" cy="701204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460242" y="5349232"/>
              <a:ext cx="2313448" cy="701204"/>
            </a:xfrm>
            <a:prstGeom prst="rect">
              <a:avLst/>
            </a:prstGeom>
            <a:solidFill>
              <a:srgbClr val="FE12DC"/>
            </a:solidFill>
            <a:ln w="22225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cxnSp>
          <p:nvCxnSpPr>
            <p:cNvPr id="47" name="直線コネクタ 46"/>
            <p:cNvCxnSpPr/>
            <p:nvPr/>
          </p:nvCxnSpPr>
          <p:spPr>
            <a:xfrm flipV="1">
              <a:off x="2773690" y="3946824"/>
              <a:ext cx="0" cy="1402409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正方形/長方形 47"/>
            <p:cNvSpPr/>
            <p:nvPr/>
          </p:nvSpPr>
          <p:spPr>
            <a:xfrm>
              <a:off x="3558136" y="3678717"/>
              <a:ext cx="385575" cy="1938622"/>
            </a:xfrm>
            <a:prstGeom prst="rect">
              <a:avLst/>
            </a:prstGeom>
            <a:solidFill>
              <a:schemeClr val="bg2"/>
            </a:soli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cxnSp>
          <p:nvCxnSpPr>
            <p:cNvPr id="49" name="直線矢印コネクタ 48"/>
            <p:cNvCxnSpPr/>
            <p:nvPr/>
          </p:nvCxnSpPr>
          <p:spPr>
            <a:xfrm>
              <a:off x="300693" y="6297920"/>
              <a:ext cx="3643017" cy="0"/>
            </a:xfrm>
            <a:prstGeom prst="straightConnector1">
              <a:avLst/>
            </a:prstGeom>
            <a:ln w="44450" cap="flat">
              <a:solidFill>
                <a:schemeClr val="tx1"/>
              </a:solidFill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テキスト ボックス 10"/>
            <p:cNvSpPr txBox="1"/>
            <p:nvPr/>
          </p:nvSpPr>
          <p:spPr>
            <a:xfrm>
              <a:off x="1057240" y="5375965"/>
              <a:ext cx="12700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b="1" dirty="0" smtClean="0"/>
                <a:t>Core</a:t>
              </a:r>
            </a:p>
            <a:p>
              <a:r>
                <a:rPr kumimoji="1" lang="en-US" altLang="ja-JP" b="1" dirty="0" smtClean="0"/>
                <a:t>Plasma</a:t>
              </a:r>
              <a:endParaRPr kumimoji="1" lang="ja-JP" altLang="en-US" b="1" dirty="0"/>
            </a:p>
          </p:txBody>
        </p:sp>
        <p:sp>
          <p:nvSpPr>
            <p:cNvPr id="51" name="テキスト ボックス 11"/>
            <p:cNvSpPr txBox="1"/>
            <p:nvPr/>
          </p:nvSpPr>
          <p:spPr>
            <a:xfrm>
              <a:off x="1064305" y="4673874"/>
              <a:ext cx="13349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b="1" dirty="0" smtClean="0"/>
                <a:t>Detached</a:t>
              </a:r>
            </a:p>
            <a:p>
              <a:r>
                <a:rPr kumimoji="1" lang="en-US" altLang="ja-JP" b="1" dirty="0" smtClean="0"/>
                <a:t>Tube</a:t>
              </a:r>
              <a:endParaRPr kumimoji="1" lang="ja-JP" altLang="en-US" b="1" dirty="0"/>
            </a:p>
          </p:txBody>
        </p:sp>
        <p:sp>
          <p:nvSpPr>
            <p:cNvPr id="52" name="テキスト ボックス 12"/>
            <p:cNvSpPr txBox="1"/>
            <p:nvPr/>
          </p:nvSpPr>
          <p:spPr>
            <a:xfrm>
              <a:off x="1058931" y="3972669"/>
              <a:ext cx="1340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b="1" dirty="0" smtClean="0"/>
                <a:t>Attached</a:t>
              </a:r>
            </a:p>
            <a:p>
              <a:r>
                <a:rPr kumimoji="1" lang="en-US" altLang="ja-JP" b="1" dirty="0" smtClean="0"/>
                <a:t>Tube</a:t>
              </a:r>
              <a:endParaRPr kumimoji="1" lang="ja-JP" altLang="en-US" b="1" dirty="0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2773690" y="4648028"/>
              <a:ext cx="784445" cy="701204"/>
            </a:xfrm>
            <a:prstGeom prst="rect">
              <a:avLst/>
            </a:prstGeom>
            <a:gradFill flip="none" rotWithShape="1">
              <a:gsLst>
                <a:gs pos="9000">
                  <a:schemeClr val="bg1"/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22225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16"/>
            <p:cNvSpPr txBox="1"/>
            <p:nvPr/>
          </p:nvSpPr>
          <p:spPr>
            <a:xfrm>
              <a:off x="2434591" y="6271061"/>
              <a:ext cx="8862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b="1" dirty="0" smtClean="0"/>
                <a:t>X-point</a:t>
              </a:r>
              <a:endParaRPr kumimoji="1" lang="ja-JP" altLang="en-US" b="1" dirty="0"/>
            </a:p>
          </p:txBody>
        </p:sp>
        <p:sp>
          <p:nvSpPr>
            <p:cNvPr id="55" name="テキスト ボックス 17"/>
            <p:cNvSpPr txBox="1"/>
            <p:nvPr/>
          </p:nvSpPr>
          <p:spPr>
            <a:xfrm>
              <a:off x="613583" y="6271061"/>
              <a:ext cx="1706895" cy="410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b="1" dirty="0" smtClean="0"/>
                <a:t>Magnetic Field</a:t>
              </a:r>
              <a:endParaRPr kumimoji="1" lang="ja-JP" altLang="en-US" b="1" dirty="0"/>
            </a:p>
          </p:txBody>
        </p:sp>
        <p:cxnSp>
          <p:nvCxnSpPr>
            <p:cNvPr id="64" name="直線コネクタ 63"/>
            <p:cNvCxnSpPr/>
            <p:nvPr/>
          </p:nvCxnSpPr>
          <p:spPr>
            <a:xfrm>
              <a:off x="455053" y="6055037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>
              <a:off x="2759309" y="6055037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>
              <a:endCxn id="68" idx="0"/>
            </p:cNvCxnSpPr>
            <p:nvPr/>
          </p:nvCxnSpPr>
          <p:spPr>
            <a:xfrm flipH="1">
              <a:off x="3548606" y="5550981"/>
              <a:ext cx="2791" cy="72008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テキスト ボックス 55"/>
            <p:cNvSpPr txBox="1"/>
            <p:nvPr/>
          </p:nvSpPr>
          <p:spPr>
            <a:xfrm>
              <a:off x="311037" y="62710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68" name="テキスト ボックス 56"/>
            <p:cNvSpPr txBox="1"/>
            <p:nvPr/>
          </p:nvSpPr>
          <p:spPr>
            <a:xfrm>
              <a:off x="3407381" y="6271061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dirty="0" smtClean="0"/>
                <a:t>L</a:t>
              </a:r>
              <a:endParaRPr kumimoji="1" lang="ja-JP" altLang="en-US" dirty="0"/>
            </a:p>
          </p:txBody>
        </p:sp>
        <p:sp>
          <p:nvSpPr>
            <p:cNvPr id="69" name="テキスト ボックス 57"/>
            <p:cNvSpPr txBox="1"/>
            <p:nvPr/>
          </p:nvSpPr>
          <p:spPr>
            <a:xfrm>
              <a:off x="3911437" y="6127045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dirty="0" smtClean="0"/>
                <a:t>x</a:t>
              </a:r>
              <a:endParaRPr kumimoji="1" lang="ja-JP" altLang="en-US" dirty="0"/>
            </a:p>
          </p:txBody>
        </p:sp>
      </p:grpSp>
      <p:sp>
        <p:nvSpPr>
          <p:cNvPr id="72" name="テキスト ボックス 71"/>
          <p:cNvSpPr txBox="1"/>
          <p:nvPr/>
        </p:nvSpPr>
        <p:spPr>
          <a:xfrm>
            <a:off x="464619" y="6442686"/>
            <a:ext cx="3615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/>
              <a:t>Schematic picture of ML 1D code</a:t>
            </a:r>
            <a:endParaRPr kumimoji="1" lang="ja-JP" altLang="en-US" sz="2000" u="sng" dirty="0"/>
          </a:p>
        </p:txBody>
      </p:sp>
      <p:sp>
        <p:nvSpPr>
          <p:cNvPr id="73" name="左カーブ矢印 72"/>
          <p:cNvSpPr/>
          <p:nvPr/>
        </p:nvSpPr>
        <p:spPr>
          <a:xfrm>
            <a:off x="3962935" y="3030070"/>
            <a:ext cx="465107" cy="1308847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4675312" y="4293096"/>
            <a:ext cx="4092202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The characteristics of partially detached </a:t>
            </a:r>
            <a:r>
              <a:rPr lang="en-US" altLang="ja-JP" sz="2400" dirty="0" err="1" smtClean="0"/>
              <a:t>divertor</a:t>
            </a:r>
            <a:r>
              <a:rPr lang="en-US" altLang="ja-JP" sz="2400" dirty="0" smtClean="0"/>
              <a:t> plasmas in the perpendicular direction are reproduced with only two flux tubes.</a:t>
            </a:r>
            <a:endParaRPr kumimoji="1" lang="ja-JP" altLang="en-US" sz="24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452725" y="3773034"/>
            <a:ext cx="16882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/>
              <a:t>http://www.lhd.nifs.ac.jp/</a:t>
            </a:r>
            <a:endParaRPr kumimoji="1" lang="ja-JP" altLang="en-US" sz="11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686300" y="1277144"/>
            <a:ext cx="4176464" cy="267765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We have been developing Multi-Layer (ML) 1D </a:t>
            </a:r>
            <a:r>
              <a:rPr lang="en-US" altLang="ja-JP" sz="2400" dirty="0" err="1" smtClean="0"/>
              <a:t>divertor</a:t>
            </a:r>
            <a:r>
              <a:rPr lang="en-US" altLang="ja-JP" sz="2400" dirty="0" smtClean="0"/>
              <a:t> code so as to generate an understanding of the important processes for the quantitative reproduce of (partially) detached </a:t>
            </a:r>
            <a:r>
              <a:rPr lang="en-US" altLang="ja-JP" sz="2400" dirty="0" err="1" smtClean="0"/>
              <a:t>divertor</a:t>
            </a:r>
            <a:r>
              <a:rPr lang="en-US" altLang="ja-JP" sz="2400" dirty="0" smtClean="0"/>
              <a:t> plasmas.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1043608" y="938436"/>
            <a:ext cx="7056784" cy="0"/>
          </a:xfrm>
          <a:prstGeom prst="line">
            <a:avLst/>
          </a:prstGeom>
          <a:ln w="476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027842" y="15760"/>
            <a:ext cx="1436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ML 1D code</a:t>
            </a:r>
            <a:endParaRPr kumimoji="1" lang="ja-JP" altLang="en-US" sz="20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12210" y="402392"/>
            <a:ext cx="2508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Basic equations</a:t>
            </a:r>
            <a:endParaRPr kumimoji="1" lang="ja-JP" altLang="en-US" sz="2800" b="1" dirty="0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6" name="スライド番号プレースホルダ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44B7-799F-5242-9447-F9916E66C58E}" type="slidenum">
              <a:rPr lang="ja-JP" altLang="en-US" smtClean="0"/>
              <a:pPr/>
              <a:t>6</a:t>
            </a:fld>
            <a:endParaRPr lang="ja-JP" altLang="en-US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815535" y="1801256"/>
          <a:ext cx="2870200" cy="788988"/>
        </p:xfrm>
        <a:graphic>
          <a:graphicData uri="http://schemas.openxmlformats.org/presentationml/2006/ole">
            <p:oleObj spid="_x0000_s3074" name="数式" r:id="rId3" imgW="1434960" imgH="393480" progId="Equation.3">
              <p:embed/>
            </p:oleObj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830623" y="3334961"/>
          <a:ext cx="4108450" cy="782638"/>
        </p:xfrm>
        <a:graphic>
          <a:graphicData uri="http://schemas.openxmlformats.org/presentationml/2006/ole">
            <p:oleObj spid="_x0000_s3075" name="数式" r:id="rId4" imgW="2057400" imgH="393480" progId="Equation.3">
              <p:embed/>
            </p:oleObj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797606" y="4884057"/>
          <a:ext cx="7535863" cy="914400"/>
        </p:xfrm>
        <a:graphic>
          <a:graphicData uri="http://schemas.openxmlformats.org/presentationml/2006/ole">
            <p:oleObj spid="_x0000_s3076" name="数式" r:id="rId5" imgW="3759120" imgH="457200" progId="Equation.3">
              <p:embed/>
            </p:oleObj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848552" y="1264184"/>
            <a:ext cx="265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7030A0"/>
                </a:solidFill>
              </a:rPr>
              <a:t>Mass conservation</a:t>
            </a:r>
            <a:r>
              <a:rPr kumimoji="1" lang="en-US" altLang="ja-JP" sz="2400" b="1" dirty="0" smtClean="0">
                <a:solidFill>
                  <a:srgbClr val="7030A0"/>
                </a:solidFill>
              </a:rPr>
              <a:t>: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48552" y="2779063"/>
            <a:ext cx="3514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7030A0"/>
                </a:solidFill>
              </a:rPr>
              <a:t>Momentum conservation</a:t>
            </a:r>
            <a:r>
              <a:rPr kumimoji="1" lang="en-US" altLang="ja-JP" sz="2400" b="1" dirty="0" smtClean="0">
                <a:solidFill>
                  <a:srgbClr val="7030A0"/>
                </a:solidFill>
              </a:rPr>
              <a:t>: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48552" y="4436958"/>
            <a:ext cx="2858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7030A0"/>
                </a:solidFill>
              </a:rPr>
              <a:t>Energy conservation</a:t>
            </a:r>
            <a:r>
              <a:rPr kumimoji="1" lang="en-US" altLang="ja-JP" sz="2400" b="1" dirty="0" smtClean="0">
                <a:solidFill>
                  <a:srgbClr val="7030A0"/>
                </a:solidFill>
              </a:rPr>
              <a:t>: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grpSp>
        <p:nvGrpSpPr>
          <p:cNvPr id="2" name="グループ化 34"/>
          <p:cNvGrpSpPr/>
          <p:nvPr/>
        </p:nvGrpSpPr>
        <p:grpSpPr>
          <a:xfrm>
            <a:off x="5449848" y="1081876"/>
            <a:ext cx="3434171" cy="2647523"/>
            <a:chOff x="300693" y="3678717"/>
            <a:chExt cx="3894796" cy="3002635"/>
          </a:xfrm>
        </p:grpSpPr>
        <p:sp>
          <p:nvSpPr>
            <p:cNvPr id="38" name="正方形/長方形 37"/>
            <p:cNvSpPr/>
            <p:nvPr/>
          </p:nvSpPr>
          <p:spPr>
            <a:xfrm>
              <a:off x="460242" y="3946824"/>
              <a:ext cx="3097894" cy="701204"/>
            </a:xfrm>
            <a:prstGeom prst="rect">
              <a:avLst/>
            </a:prstGeom>
            <a:solidFill>
              <a:srgbClr val="92D050"/>
            </a:solidFill>
            <a:ln w="22225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460242" y="4648028"/>
              <a:ext cx="3097894" cy="701204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460242" y="5349232"/>
              <a:ext cx="2313448" cy="701204"/>
            </a:xfrm>
            <a:prstGeom prst="rect">
              <a:avLst/>
            </a:prstGeom>
            <a:solidFill>
              <a:srgbClr val="FE12DC"/>
            </a:solidFill>
            <a:ln w="22225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cxnSp>
          <p:nvCxnSpPr>
            <p:cNvPr id="43" name="直線コネクタ 42"/>
            <p:cNvCxnSpPr/>
            <p:nvPr/>
          </p:nvCxnSpPr>
          <p:spPr>
            <a:xfrm flipV="1">
              <a:off x="2773690" y="3946824"/>
              <a:ext cx="0" cy="1402409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正方形/長方形 43"/>
            <p:cNvSpPr/>
            <p:nvPr/>
          </p:nvSpPr>
          <p:spPr>
            <a:xfrm>
              <a:off x="3558136" y="3678717"/>
              <a:ext cx="385575" cy="1938622"/>
            </a:xfrm>
            <a:prstGeom prst="rect">
              <a:avLst/>
            </a:prstGeom>
            <a:solidFill>
              <a:schemeClr val="bg2"/>
            </a:soli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cxnSp>
          <p:nvCxnSpPr>
            <p:cNvPr id="45" name="直線矢印コネクタ 44"/>
            <p:cNvCxnSpPr/>
            <p:nvPr/>
          </p:nvCxnSpPr>
          <p:spPr>
            <a:xfrm>
              <a:off x="300693" y="6297920"/>
              <a:ext cx="3643017" cy="0"/>
            </a:xfrm>
            <a:prstGeom prst="straightConnector1">
              <a:avLst/>
            </a:prstGeom>
            <a:ln w="44450" cap="flat">
              <a:solidFill>
                <a:schemeClr val="tx1"/>
              </a:solidFill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テキスト ボックス 10"/>
            <p:cNvSpPr txBox="1"/>
            <p:nvPr/>
          </p:nvSpPr>
          <p:spPr>
            <a:xfrm>
              <a:off x="1057240" y="5375965"/>
              <a:ext cx="12700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b="1" dirty="0" smtClean="0"/>
                <a:t>Core</a:t>
              </a:r>
            </a:p>
            <a:p>
              <a:r>
                <a:rPr kumimoji="1" lang="en-US" altLang="ja-JP" b="1" dirty="0" smtClean="0"/>
                <a:t>Plasma</a:t>
              </a:r>
              <a:endParaRPr kumimoji="1" lang="ja-JP" altLang="en-US" b="1" dirty="0"/>
            </a:p>
          </p:txBody>
        </p:sp>
        <p:sp>
          <p:nvSpPr>
            <p:cNvPr id="47" name="テキスト ボックス 11"/>
            <p:cNvSpPr txBox="1"/>
            <p:nvPr/>
          </p:nvSpPr>
          <p:spPr>
            <a:xfrm>
              <a:off x="1064305" y="4673874"/>
              <a:ext cx="13349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b="1" dirty="0" smtClean="0"/>
                <a:t>Detached</a:t>
              </a:r>
            </a:p>
            <a:p>
              <a:r>
                <a:rPr kumimoji="1" lang="en-US" altLang="ja-JP" b="1" dirty="0" smtClean="0"/>
                <a:t>Tube</a:t>
              </a:r>
              <a:endParaRPr kumimoji="1" lang="ja-JP" altLang="en-US" b="1" dirty="0"/>
            </a:p>
          </p:txBody>
        </p:sp>
        <p:sp>
          <p:nvSpPr>
            <p:cNvPr id="49" name="テキスト ボックス 12"/>
            <p:cNvSpPr txBox="1"/>
            <p:nvPr/>
          </p:nvSpPr>
          <p:spPr>
            <a:xfrm>
              <a:off x="1058931" y="3972669"/>
              <a:ext cx="1340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b="1" dirty="0" smtClean="0"/>
                <a:t>Attached</a:t>
              </a:r>
            </a:p>
            <a:p>
              <a:r>
                <a:rPr kumimoji="1" lang="en-US" altLang="ja-JP" b="1" dirty="0" smtClean="0"/>
                <a:t>Tube</a:t>
              </a:r>
              <a:endParaRPr kumimoji="1" lang="ja-JP" altLang="en-US" b="1" dirty="0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2773690" y="4648028"/>
              <a:ext cx="784445" cy="701204"/>
            </a:xfrm>
            <a:prstGeom prst="rect">
              <a:avLst/>
            </a:prstGeom>
            <a:gradFill flip="none" rotWithShape="1">
              <a:gsLst>
                <a:gs pos="9000">
                  <a:schemeClr val="bg1"/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22225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52" name="テキスト ボックス 16"/>
            <p:cNvSpPr txBox="1"/>
            <p:nvPr/>
          </p:nvSpPr>
          <p:spPr>
            <a:xfrm>
              <a:off x="2434591" y="6271061"/>
              <a:ext cx="8862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b="1" dirty="0" smtClean="0"/>
                <a:t>X-point</a:t>
              </a:r>
              <a:endParaRPr kumimoji="1" lang="ja-JP" altLang="en-US" b="1" dirty="0"/>
            </a:p>
          </p:txBody>
        </p:sp>
        <p:sp>
          <p:nvSpPr>
            <p:cNvPr id="53" name="テキスト ボックス 17"/>
            <p:cNvSpPr txBox="1"/>
            <p:nvPr/>
          </p:nvSpPr>
          <p:spPr>
            <a:xfrm>
              <a:off x="613583" y="6271061"/>
              <a:ext cx="1706895" cy="410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b="1" dirty="0" smtClean="0"/>
                <a:t>Magnetic Field</a:t>
              </a:r>
              <a:endParaRPr kumimoji="1" lang="ja-JP" altLang="en-US" b="1" dirty="0"/>
            </a:p>
          </p:txBody>
        </p:sp>
        <p:cxnSp>
          <p:nvCxnSpPr>
            <p:cNvPr id="54" name="直線コネクタ 53"/>
            <p:cNvCxnSpPr/>
            <p:nvPr/>
          </p:nvCxnSpPr>
          <p:spPr>
            <a:xfrm>
              <a:off x="455053" y="6055037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2759309" y="6055037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>
              <a:endCxn id="58" idx="0"/>
            </p:cNvCxnSpPr>
            <p:nvPr/>
          </p:nvCxnSpPr>
          <p:spPr>
            <a:xfrm flipH="1">
              <a:off x="3548606" y="5550981"/>
              <a:ext cx="2791" cy="72008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テキスト ボックス 55"/>
            <p:cNvSpPr txBox="1"/>
            <p:nvPr/>
          </p:nvSpPr>
          <p:spPr>
            <a:xfrm>
              <a:off x="311037" y="62710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58" name="テキスト ボックス 56"/>
            <p:cNvSpPr txBox="1"/>
            <p:nvPr/>
          </p:nvSpPr>
          <p:spPr>
            <a:xfrm>
              <a:off x="3407381" y="6271061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dirty="0" smtClean="0"/>
                <a:t>L</a:t>
              </a:r>
              <a:endParaRPr kumimoji="1" lang="ja-JP" altLang="en-US" dirty="0"/>
            </a:p>
          </p:txBody>
        </p:sp>
        <p:sp>
          <p:nvSpPr>
            <p:cNvPr id="59" name="テキスト ボックス 57"/>
            <p:cNvSpPr txBox="1"/>
            <p:nvPr/>
          </p:nvSpPr>
          <p:spPr>
            <a:xfrm>
              <a:off x="3911437" y="6127045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dirty="0" smtClean="0"/>
                <a:t>x</a:t>
              </a:r>
              <a:endParaRPr kumimoji="1" lang="ja-JP" altLang="en-US" dirty="0"/>
            </a:p>
          </p:txBody>
        </p:sp>
      </p:grpSp>
      <p:sp>
        <p:nvSpPr>
          <p:cNvPr id="60" name="テキスト ボックス 59"/>
          <p:cNvSpPr txBox="1"/>
          <p:nvPr/>
        </p:nvSpPr>
        <p:spPr>
          <a:xfrm>
            <a:off x="5436096" y="3848220"/>
            <a:ext cx="3096344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Radial transport is included in the source terms.</a:t>
            </a:r>
            <a:endParaRPr kumimoji="1" lang="ja-JP" altLang="en-US" sz="2000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763688" y="5949280"/>
            <a:ext cx="5472608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Density, velocity and temperature of ion and electron </a:t>
            </a:r>
            <a:r>
              <a:rPr lang="en-US" altLang="ja-JP" sz="2000" dirty="0" smtClean="0"/>
              <a:t>are assumed to be equal, respectively.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1043608" y="938436"/>
            <a:ext cx="7056784" cy="0"/>
          </a:xfrm>
          <a:prstGeom prst="line">
            <a:avLst/>
          </a:prstGeom>
          <a:ln w="476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139827" y="402392"/>
            <a:ext cx="4861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Source terms/Atomic processes</a:t>
            </a:r>
            <a:endParaRPr kumimoji="1" lang="ja-JP" altLang="en-US" sz="2800" b="1" dirty="0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6" name="スライド番号プレースホルダ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44B7-799F-5242-9447-F9916E66C58E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9144" y="1636423"/>
            <a:ext cx="2141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7030A0"/>
                </a:solidFill>
              </a:rPr>
              <a:t>Particle source: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399144" y="2037410"/>
          <a:ext cx="5660997" cy="503384"/>
        </p:xfrm>
        <a:graphic>
          <a:graphicData uri="http://schemas.openxmlformats.org/presentationml/2006/ole">
            <p:oleObj spid="_x0000_s5122" name="数式" r:id="rId3" imgW="2831760" imgH="253800" progId="Equation.3">
              <p:embed/>
            </p:oleObj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399144" y="2994000"/>
            <a:ext cx="2705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7030A0"/>
                </a:solidFill>
              </a:rPr>
              <a:t>Momentum source: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395932" y="3476449"/>
          <a:ext cx="4449501" cy="502605"/>
        </p:xfrm>
        <a:graphic>
          <a:graphicData uri="http://schemas.openxmlformats.org/presentationml/2006/ole">
            <p:oleObj spid="_x0000_s5123" name="数式" r:id="rId4" imgW="2260440" imgH="253800" progId="Equation.3">
              <p:embed/>
            </p:oleObj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395932" y="4363647"/>
            <a:ext cx="2049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7030A0"/>
                </a:solidFill>
              </a:rPr>
              <a:t>Energy source: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418070" y="4903788"/>
          <a:ext cx="7291387" cy="1328737"/>
        </p:xfrm>
        <a:graphic>
          <a:graphicData uri="http://schemas.openxmlformats.org/presentationml/2006/ole">
            <p:oleObj spid="_x0000_s5124" name="数式" r:id="rId5" imgW="3873240" imgH="711000" progId="Equation.3">
              <p:embed/>
            </p:oleObj>
          </a:graphicData>
        </a:graphic>
      </p:graphicFrame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6" cstate="print"/>
          <a:srcRect b="55433"/>
          <a:stretch>
            <a:fillRect/>
          </a:stretch>
        </p:blipFill>
        <p:spPr bwMode="auto">
          <a:xfrm>
            <a:off x="5061318" y="2732686"/>
            <a:ext cx="3923606" cy="186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1027842" y="15760"/>
            <a:ext cx="1436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ML 1D code</a:t>
            </a:r>
            <a:endParaRPr kumimoji="1" lang="ja-JP" altLang="en-US" sz="20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36096" y="4653136"/>
            <a:ext cx="3647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S. </a:t>
            </a:r>
            <a:r>
              <a:rPr kumimoji="1" lang="en-US" altLang="ja-JP" sz="1100" dirty="0" err="1" smtClean="0"/>
              <a:t>Takamura</a:t>
            </a:r>
            <a:r>
              <a:rPr kumimoji="1" lang="en-US" altLang="ja-JP" sz="1100" dirty="0" smtClean="0"/>
              <a:t>, J. Plasma Fusion Res. </a:t>
            </a:r>
            <a:r>
              <a:rPr kumimoji="1" lang="en-US" altLang="ja-JP" sz="1100" b="1" dirty="0" smtClean="0"/>
              <a:t>72</a:t>
            </a:r>
            <a:r>
              <a:rPr kumimoji="1" lang="en-US" altLang="ja-JP" sz="1100" dirty="0" smtClean="0"/>
              <a:t>, No.9, 866-873 (1996).</a:t>
            </a:r>
            <a:endParaRPr kumimoji="1" lang="ja-JP" alt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06252"/>
            <a:ext cx="3886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角丸四角形 53"/>
          <p:cNvSpPr/>
          <p:nvPr/>
        </p:nvSpPr>
        <p:spPr>
          <a:xfrm>
            <a:off x="4195489" y="2951032"/>
            <a:ext cx="4898038" cy="32142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8" name="角丸四角形 47"/>
          <p:cNvSpPr/>
          <p:nvPr/>
        </p:nvSpPr>
        <p:spPr>
          <a:xfrm>
            <a:off x="4261644" y="1576050"/>
            <a:ext cx="4831884" cy="123343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1043608" y="938436"/>
            <a:ext cx="7056784" cy="0"/>
          </a:xfrm>
          <a:prstGeom prst="line">
            <a:avLst/>
          </a:prstGeom>
          <a:ln w="476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028525" y="402392"/>
            <a:ext cx="3127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Boundary condition</a:t>
            </a:r>
            <a:endParaRPr kumimoji="1" lang="ja-JP" altLang="en-US" sz="2800" b="1" dirty="0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6" name="スライド番号プレースホルダ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44B7-799F-5242-9447-F9916E66C58E}" type="slidenum">
              <a:rPr lang="ja-JP" altLang="en-US" smtClean="0"/>
              <a:pPr/>
              <a:t>8</a:t>
            </a:fld>
            <a:endParaRPr lang="ja-JP" altLang="en-US"/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4842947" y="1985374"/>
          <a:ext cx="917575" cy="790575"/>
        </p:xfrm>
        <a:graphic>
          <a:graphicData uri="http://schemas.openxmlformats.org/presentationml/2006/ole">
            <p:oleObj spid="_x0000_s4098" name="数式" r:id="rId4" imgW="457200" imgH="393480" progId="Equation.3">
              <p:embed/>
            </p:oleObj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7392472" y="1967911"/>
          <a:ext cx="965200" cy="787400"/>
        </p:xfrm>
        <a:graphic>
          <a:graphicData uri="http://schemas.openxmlformats.org/presentationml/2006/ole">
            <p:oleObj spid="_x0000_s4099" name="数式" r:id="rId5" imgW="482400" imgH="39348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205471" y="2188574"/>
          <a:ext cx="773882" cy="357187"/>
        </p:xfrm>
        <a:graphic>
          <a:graphicData uri="http://schemas.openxmlformats.org/presentationml/2006/ole">
            <p:oleObj spid="_x0000_s4100" name="数式" r:id="rId6" imgW="380880" imgH="177480" progId="Equation.3">
              <p:embed/>
            </p:oleObj>
          </a:graphicData>
        </a:graphic>
      </p:graphicFrame>
      <p:graphicFrame>
        <p:nvGraphicFramePr>
          <p:cNvPr id="17" name="Object 14"/>
          <p:cNvGraphicFramePr>
            <a:graphicFrameLocks noChangeAspect="1"/>
          </p:cNvGraphicFramePr>
          <p:nvPr/>
        </p:nvGraphicFramePr>
        <p:xfrm>
          <a:off x="5443398" y="3368086"/>
          <a:ext cx="1831975" cy="889000"/>
        </p:xfrm>
        <a:graphic>
          <a:graphicData uri="http://schemas.openxmlformats.org/presentationml/2006/ole">
            <p:oleObj spid="_x0000_s4101" name="数式" r:id="rId7" imgW="914400" imgH="444240" progId="Equation.3">
              <p:embed/>
            </p:oleObj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/>
        </p:nvGraphicFramePr>
        <p:xfrm>
          <a:off x="4275138" y="4339636"/>
          <a:ext cx="4737100" cy="865188"/>
        </p:xfrm>
        <a:graphic>
          <a:graphicData uri="http://schemas.openxmlformats.org/presentationml/2006/ole">
            <p:oleObj spid="_x0000_s4102" name="数式" r:id="rId8" imgW="2361960" imgH="431640" progId="Equation.3">
              <p:embed/>
            </p:oleObj>
          </a:graphicData>
        </a:graphic>
      </p:graphicFrame>
      <p:sp>
        <p:nvSpPr>
          <p:cNvPr id="47" name="テキスト ボックス 46"/>
          <p:cNvSpPr txBox="1"/>
          <p:nvPr/>
        </p:nvSpPr>
        <p:spPr>
          <a:xfrm>
            <a:off x="5364088" y="1576050"/>
            <a:ext cx="2716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Stagnation point </a:t>
            </a:r>
            <a:r>
              <a:rPr kumimoji="1" lang="en-US" altLang="ja-JP" sz="2000" b="1" dirty="0" smtClean="0"/>
              <a:t>(x = 0) </a:t>
            </a: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475503" y="2951032"/>
            <a:ext cx="2408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err="1" smtClean="0"/>
              <a:t>Divertor</a:t>
            </a:r>
            <a:r>
              <a:rPr lang="en-US" altLang="ja-JP" sz="2000" b="1" dirty="0" smtClean="0"/>
              <a:t> plate</a:t>
            </a:r>
            <a:r>
              <a:rPr kumimoji="1" lang="ja-JP" altLang="en-US" sz="2000" b="1" dirty="0" smtClean="0"/>
              <a:t> </a:t>
            </a:r>
            <a:r>
              <a:rPr kumimoji="1" lang="en-US" altLang="ja-JP" sz="2000" b="1" dirty="0" smtClean="0"/>
              <a:t>(x = L) 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3112632" y="938436"/>
            <a:ext cx="553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x=0</a:t>
            </a:r>
            <a:endParaRPr kumimoji="1" lang="ja-JP" altLang="en-US" sz="2000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744941" y="3501008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x=L</a:t>
            </a:r>
            <a:endParaRPr kumimoji="1" lang="ja-JP" altLang="en-US" sz="2000" dirty="0"/>
          </a:p>
        </p:txBody>
      </p:sp>
      <p:graphicFrame>
        <p:nvGraphicFramePr>
          <p:cNvPr id="68" name="オブジェクト 67"/>
          <p:cNvGraphicFramePr>
            <a:graphicFrameLocks noChangeAspect="1"/>
          </p:cNvGraphicFramePr>
          <p:nvPr/>
        </p:nvGraphicFramePr>
        <p:xfrm>
          <a:off x="5292080" y="5318111"/>
          <a:ext cx="964853" cy="415145"/>
        </p:xfrm>
        <a:graphic>
          <a:graphicData uri="http://schemas.openxmlformats.org/presentationml/2006/ole">
            <p:oleObj spid="_x0000_s4103" name="数式" r:id="rId9" imgW="520560" imgH="228600" progId="Equation.3">
              <p:embed/>
            </p:oleObj>
          </a:graphicData>
        </a:graphic>
      </p:graphicFrame>
      <p:sp>
        <p:nvSpPr>
          <p:cNvPr id="69" name="テキスト ボックス 68"/>
          <p:cNvSpPr txBox="1"/>
          <p:nvPr/>
        </p:nvSpPr>
        <p:spPr>
          <a:xfrm>
            <a:off x="5220072" y="5301208"/>
            <a:ext cx="3420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                  is the sheath heat transmission factor.</a:t>
            </a:r>
            <a:endParaRPr kumimoji="1" lang="ja-JP" altLang="en-US" sz="2000" dirty="0"/>
          </a:p>
        </p:txBody>
      </p:sp>
      <p:grpSp>
        <p:nvGrpSpPr>
          <p:cNvPr id="2" name="グループ化 69"/>
          <p:cNvGrpSpPr/>
          <p:nvPr/>
        </p:nvGrpSpPr>
        <p:grpSpPr>
          <a:xfrm>
            <a:off x="623415" y="3779136"/>
            <a:ext cx="3434171" cy="2647523"/>
            <a:chOff x="300693" y="3678717"/>
            <a:chExt cx="3894796" cy="3002635"/>
          </a:xfrm>
        </p:grpSpPr>
        <p:sp>
          <p:nvSpPr>
            <p:cNvPr id="71" name="正方形/長方形 70"/>
            <p:cNvSpPr/>
            <p:nvPr/>
          </p:nvSpPr>
          <p:spPr>
            <a:xfrm>
              <a:off x="460242" y="3946824"/>
              <a:ext cx="3097894" cy="701204"/>
            </a:xfrm>
            <a:prstGeom prst="rect">
              <a:avLst/>
            </a:prstGeom>
            <a:solidFill>
              <a:srgbClr val="92D050"/>
            </a:solidFill>
            <a:ln w="22225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460242" y="4648028"/>
              <a:ext cx="3097894" cy="701204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460242" y="5349232"/>
              <a:ext cx="2313448" cy="701204"/>
            </a:xfrm>
            <a:prstGeom prst="rect">
              <a:avLst/>
            </a:prstGeom>
            <a:solidFill>
              <a:srgbClr val="FE12DC"/>
            </a:solidFill>
            <a:ln w="22225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cxnSp>
          <p:nvCxnSpPr>
            <p:cNvPr id="74" name="直線コネクタ 73"/>
            <p:cNvCxnSpPr/>
            <p:nvPr/>
          </p:nvCxnSpPr>
          <p:spPr>
            <a:xfrm flipV="1">
              <a:off x="2773690" y="3946824"/>
              <a:ext cx="0" cy="1402409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正方形/長方形 74"/>
            <p:cNvSpPr/>
            <p:nvPr/>
          </p:nvSpPr>
          <p:spPr>
            <a:xfrm>
              <a:off x="3558136" y="3678717"/>
              <a:ext cx="385575" cy="1938622"/>
            </a:xfrm>
            <a:prstGeom prst="rect">
              <a:avLst/>
            </a:prstGeom>
            <a:solidFill>
              <a:schemeClr val="bg2"/>
            </a:soli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cxnSp>
          <p:nvCxnSpPr>
            <p:cNvPr id="76" name="直線矢印コネクタ 75"/>
            <p:cNvCxnSpPr/>
            <p:nvPr/>
          </p:nvCxnSpPr>
          <p:spPr>
            <a:xfrm>
              <a:off x="300693" y="6297920"/>
              <a:ext cx="3643017" cy="0"/>
            </a:xfrm>
            <a:prstGeom prst="straightConnector1">
              <a:avLst/>
            </a:prstGeom>
            <a:ln w="44450" cap="flat">
              <a:solidFill>
                <a:schemeClr val="tx1"/>
              </a:solidFill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テキスト ボックス 10"/>
            <p:cNvSpPr txBox="1"/>
            <p:nvPr/>
          </p:nvSpPr>
          <p:spPr>
            <a:xfrm>
              <a:off x="1057240" y="5375965"/>
              <a:ext cx="12700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b="1" dirty="0" smtClean="0"/>
                <a:t>Core</a:t>
              </a:r>
            </a:p>
            <a:p>
              <a:r>
                <a:rPr kumimoji="1" lang="en-US" altLang="ja-JP" b="1" dirty="0" smtClean="0"/>
                <a:t>Plasma</a:t>
              </a:r>
              <a:endParaRPr kumimoji="1" lang="ja-JP" altLang="en-US" b="1" dirty="0"/>
            </a:p>
          </p:txBody>
        </p:sp>
        <p:sp>
          <p:nvSpPr>
            <p:cNvPr id="78" name="テキスト ボックス 11"/>
            <p:cNvSpPr txBox="1"/>
            <p:nvPr/>
          </p:nvSpPr>
          <p:spPr>
            <a:xfrm>
              <a:off x="1064305" y="4673874"/>
              <a:ext cx="13349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b="1" dirty="0" smtClean="0"/>
                <a:t>Detached</a:t>
              </a:r>
            </a:p>
            <a:p>
              <a:r>
                <a:rPr kumimoji="1" lang="en-US" altLang="ja-JP" b="1" dirty="0" smtClean="0"/>
                <a:t>Tube</a:t>
              </a:r>
              <a:endParaRPr kumimoji="1" lang="ja-JP" altLang="en-US" b="1" dirty="0"/>
            </a:p>
          </p:txBody>
        </p:sp>
        <p:sp>
          <p:nvSpPr>
            <p:cNvPr id="79" name="テキスト ボックス 12"/>
            <p:cNvSpPr txBox="1"/>
            <p:nvPr/>
          </p:nvSpPr>
          <p:spPr>
            <a:xfrm>
              <a:off x="1058931" y="3972669"/>
              <a:ext cx="1340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b="1" dirty="0" smtClean="0"/>
                <a:t>Attached</a:t>
              </a:r>
            </a:p>
            <a:p>
              <a:r>
                <a:rPr kumimoji="1" lang="en-US" altLang="ja-JP" b="1" dirty="0" smtClean="0"/>
                <a:t>Tube</a:t>
              </a:r>
              <a:endParaRPr kumimoji="1" lang="ja-JP" altLang="en-US" b="1" dirty="0"/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2773690" y="4648028"/>
              <a:ext cx="784445" cy="701204"/>
            </a:xfrm>
            <a:prstGeom prst="rect">
              <a:avLst/>
            </a:prstGeom>
            <a:gradFill flip="none" rotWithShape="1">
              <a:gsLst>
                <a:gs pos="9000">
                  <a:schemeClr val="bg1"/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22225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81" name="テキスト ボックス 16"/>
            <p:cNvSpPr txBox="1"/>
            <p:nvPr/>
          </p:nvSpPr>
          <p:spPr>
            <a:xfrm>
              <a:off x="2434591" y="6271061"/>
              <a:ext cx="8862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b="1" dirty="0" smtClean="0"/>
                <a:t>X-point</a:t>
              </a:r>
              <a:endParaRPr kumimoji="1" lang="ja-JP" altLang="en-US" b="1" dirty="0"/>
            </a:p>
          </p:txBody>
        </p:sp>
        <p:sp>
          <p:nvSpPr>
            <p:cNvPr id="82" name="テキスト ボックス 17"/>
            <p:cNvSpPr txBox="1"/>
            <p:nvPr/>
          </p:nvSpPr>
          <p:spPr>
            <a:xfrm>
              <a:off x="613583" y="6271061"/>
              <a:ext cx="1706895" cy="410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b="1" dirty="0" smtClean="0"/>
                <a:t>Magnetic Field</a:t>
              </a:r>
              <a:endParaRPr kumimoji="1" lang="ja-JP" altLang="en-US" b="1" dirty="0"/>
            </a:p>
          </p:txBody>
        </p:sp>
        <p:cxnSp>
          <p:nvCxnSpPr>
            <p:cNvPr id="83" name="直線コネクタ 82"/>
            <p:cNvCxnSpPr/>
            <p:nvPr/>
          </p:nvCxnSpPr>
          <p:spPr>
            <a:xfrm>
              <a:off x="455053" y="6055037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>
              <a:off x="2759309" y="6055037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>
              <a:endCxn id="87" idx="0"/>
            </p:cNvCxnSpPr>
            <p:nvPr/>
          </p:nvCxnSpPr>
          <p:spPr>
            <a:xfrm flipH="1">
              <a:off x="3548606" y="5550981"/>
              <a:ext cx="2791" cy="72008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テキスト ボックス 55"/>
            <p:cNvSpPr txBox="1"/>
            <p:nvPr/>
          </p:nvSpPr>
          <p:spPr>
            <a:xfrm>
              <a:off x="311037" y="62710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87" name="テキスト ボックス 56"/>
            <p:cNvSpPr txBox="1"/>
            <p:nvPr/>
          </p:nvSpPr>
          <p:spPr>
            <a:xfrm>
              <a:off x="3407381" y="6271061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dirty="0" smtClean="0"/>
                <a:t>L</a:t>
              </a:r>
              <a:endParaRPr kumimoji="1" lang="ja-JP" altLang="en-US" dirty="0"/>
            </a:p>
          </p:txBody>
        </p:sp>
        <p:sp>
          <p:nvSpPr>
            <p:cNvPr id="88" name="テキスト ボックス 57"/>
            <p:cNvSpPr txBox="1"/>
            <p:nvPr/>
          </p:nvSpPr>
          <p:spPr>
            <a:xfrm>
              <a:off x="3911437" y="6127045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dirty="0" smtClean="0"/>
                <a:t>x</a:t>
              </a:r>
              <a:endParaRPr kumimoji="1" lang="ja-JP" altLang="en-US" dirty="0"/>
            </a:p>
          </p:txBody>
        </p:sp>
      </p:grpSp>
      <p:sp>
        <p:nvSpPr>
          <p:cNvPr id="43" name="テキスト ボックス 42"/>
          <p:cNvSpPr txBox="1"/>
          <p:nvPr/>
        </p:nvSpPr>
        <p:spPr>
          <a:xfrm>
            <a:off x="1027842" y="15760"/>
            <a:ext cx="1436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ML 1D code</a:t>
            </a:r>
            <a:endParaRPr kumimoji="1" lang="ja-JP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1043608" y="938436"/>
            <a:ext cx="7056784" cy="0"/>
          </a:xfrm>
          <a:prstGeom prst="line">
            <a:avLst/>
          </a:prstGeom>
          <a:ln w="476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457522" y="402392"/>
            <a:ext cx="2334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Neutral model</a:t>
            </a:r>
            <a:endParaRPr kumimoji="1" lang="ja-JP" altLang="en-US" sz="2800" b="1" dirty="0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6" name="スライド番号プレースホルダ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44B7-799F-5242-9447-F9916E66C58E}" type="slidenum">
              <a:rPr lang="ja-JP" altLang="en-US" smtClean="0"/>
              <a:pPr/>
              <a:t>9</a:t>
            </a:fld>
            <a:endParaRPr lang="ja-JP" altLang="en-US"/>
          </a:p>
        </p:txBody>
      </p:sp>
      <p:graphicFrame>
        <p:nvGraphicFramePr>
          <p:cNvPr id="317450" name="Object 10"/>
          <p:cNvGraphicFramePr>
            <a:graphicFrameLocks noChangeAspect="1"/>
          </p:cNvGraphicFramePr>
          <p:nvPr/>
        </p:nvGraphicFramePr>
        <p:xfrm>
          <a:off x="439241" y="1625600"/>
          <a:ext cx="7877175" cy="889000"/>
        </p:xfrm>
        <a:graphic>
          <a:graphicData uri="http://schemas.openxmlformats.org/presentationml/2006/ole">
            <p:oleObj spid="_x0000_s6146" name="数式" r:id="rId3" imgW="3797280" imgH="419040" progId="Equation.3">
              <p:embed/>
            </p:oleObj>
          </a:graphicData>
        </a:graphic>
      </p:graphicFrame>
      <p:sp>
        <p:nvSpPr>
          <p:cNvPr id="41" name="テキスト ボックス 40"/>
          <p:cNvSpPr txBox="1"/>
          <p:nvPr/>
        </p:nvSpPr>
        <p:spPr>
          <a:xfrm>
            <a:off x="413500" y="1119678"/>
            <a:ext cx="3021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7030A0"/>
                </a:solidFill>
              </a:rPr>
              <a:t>Particle conservation</a:t>
            </a:r>
            <a:r>
              <a:rPr lang="ja-JP" altLang="en-US" sz="2400" b="1" dirty="0" smtClean="0">
                <a:solidFill>
                  <a:srgbClr val="7030A0"/>
                </a:solidFill>
              </a:rPr>
              <a:t>：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pic>
        <p:nvPicPr>
          <p:cNvPr id="31745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38" y="4298468"/>
            <a:ext cx="4038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92790" y="6155843"/>
            <a:ext cx="4078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S. </a:t>
            </a:r>
            <a:r>
              <a:rPr kumimoji="1" lang="en-US" altLang="ja-JP" sz="1100" dirty="0" err="1" smtClean="0"/>
              <a:t>Nakazawa</a:t>
            </a:r>
            <a:r>
              <a:rPr kumimoji="1" lang="en-US" altLang="ja-JP" sz="1100" dirty="0" smtClean="0"/>
              <a:t> </a:t>
            </a:r>
            <a:r>
              <a:rPr kumimoji="1" lang="en-US" altLang="ja-JP" sz="1100" i="1" dirty="0" smtClean="0"/>
              <a:t>et al</a:t>
            </a:r>
            <a:r>
              <a:rPr kumimoji="1" lang="en-US" altLang="ja-JP" sz="1100" dirty="0" smtClean="0"/>
              <a:t>., Plasma Phys. Control. Fusion </a:t>
            </a:r>
            <a:r>
              <a:rPr kumimoji="1" lang="en-US" altLang="ja-JP" sz="1100" b="1" dirty="0" smtClean="0"/>
              <a:t>42</a:t>
            </a:r>
            <a:r>
              <a:rPr kumimoji="1" lang="en-US" altLang="ja-JP" sz="1100" dirty="0" smtClean="0"/>
              <a:t>, 401-413 (2000).</a:t>
            </a:r>
            <a:endParaRPr kumimoji="1" lang="ja-JP" altLang="en-US" sz="1100" dirty="0"/>
          </a:p>
        </p:txBody>
      </p:sp>
      <p:sp>
        <p:nvSpPr>
          <p:cNvPr id="17" name="正方形/長方形 16"/>
          <p:cNvSpPr/>
          <p:nvPr/>
        </p:nvSpPr>
        <p:spPr>
          <a:xfrm>
            <a:off x="1651254" y="1703515"/>
            <a:ext cx="1048538" cy="765365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/>
          <p:cNvCxnSpPr>
            <a:stCxn id="17" idx="2"/>
            <a:endCxn id="20" idx="0"/>
          </p:cNvCxnSpPr>
          <p:nvPr/>
        </p:nvCxnSpPr>
        <p:spPr>
          <a:xfrm>
            <a:off x="2175523" y="2468880"/>
            <a:ext cx="181184" cy="34747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365550" y="2816352"/>
            <a:ext cx="1982313" cy="10156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Convection with Franck-Condon Energy</a:t>
            </a:r>
            <a:endParaRPr kumimoji="1" lang="ja-JP" altLang="en-US" sz="2000" dirty="0"/>
          </a:p>
        </p:txBody>
      </p:sp>
      <p:sp>
        <p:nvSpPr>
          <p:cNvPr id="23" name="正方形/長方形 22"/>
          <p:cNvSpPr/>
          <p:nvPr/>
        </p:nvSpPr>
        <p:spPr>
          <a:xfrm>
            <a:off x="2870454" y="1703515"/>
            <a:ext cx="1881632" cy="76536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/>
          <p:cNvCxnSpPr>
            <a:endCxn id="25" idx="0"/>
          </p:cNvCxnSpPr>
          <p:nvPr/>
        </p:nvCxnSpPr>
        <p:spPr>
          <a:xfrm>
            <a:off x="3586481" y="2468880"/>
            <a:ext cx="1048059" cy="3474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3616960" y="2816352"/>
            <a:ext cx="203516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Diffusion by charge exchange reaction</a:t>
            </a:r>
            <a:endParaRPr kumimoji="1" lang="ja-JP" altLang="en-US" sz="20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261104" y="4215825"/>
            <a:ext cx="2861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7030A0"/>
                </a:solidFill>
              </a:rPr>
              <a:t>Boundary condition</a:t>
            </a:r>
            <a:r>
              <a:rPr lang="ja-JP" altLang="en-US" sz="2400" b="1" dirty="0" smtClean="0">
                <a:solidFill>
                  <a:srgbClr val="7030A0"/>
                </a:solidFill>
              </a:rPr>
              <a:t>：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317454" name="Object 14"/>
          <p:cNvGraphicFramePr>
            <a:graphicFrameLocks noChangeAspect="1"/>
          </p:cNvGraphicFramePr>
          <p:nvPr/>
        </p:nvGraphicFramePr>
        <p:xfrm>
          <a:off x="4183063" y="5595938"/>
          <a:ext cx="4848225" cy="827087"/>
        </p:xfrm>
        <a:graphic>
          <a:graphicData uri="http://schemas.openxmlformats.org/presentationml/2006/ole">
            <p:oleObj spid="_x0000_s6147" name="数式" r:id="rId5" imgW="2831760" imgH="482400" progId="Equation.3">
              <p:embed/>
            </p:oleObj>
          </a:graphicData>
        </a:graphic>
      </p:graphicFrame>
      <p:sp>
        <p:nvSpPr>
          <p:cNvPr id="30" name="正方形/長方形 29"/>
          <p:cNvSpPr/>
          <p:nvPr/>
        </p:nvSpPr>
        <p:spPr>
          <a:xfrm>
            <a:off x="7700288" y="1733277"/>
            <a:ext cx="646176" cy="765365"/>
          </a:xfrm>
          <a:prstGeom prst="rect">
            <a:avLst/>
          </a:prstGeom>
          <a:noFill/>
          <a:ln w="38100">
            <a:solidFill>
              <a:srgbClr val="1C03D7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>
            <a:stCxn id="30" idx="2"/>
          </p:cNvCxnSpPr>
          <p:nvPr/>
        </p:nvCxnSpPr>
        <p:spPr>
          <a:xfrm flipH="1">
            <a:off x="7295116" y="2498642"/>
            <a:ext cx="728260" cy="365760"/>
          </a:xfrm>
          <a:prstGeom prst="straightConnector1">
            <a:avLst/>
          </a:prstGeom>
          <a:ln w="38100">
            <a:solidFill>
              <a:srgbClr val="1C03D7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6441210" y="2864402"/>
            <a:ext cx="1947214" cy="400110"/>
          </a:xfrm>
          <a:prstGeom prst="rect">
            <a:avLst/>
          </a:prstGeom>
          <a:noFill/>
          <a:ln>
            <a:solidFill>
              <a:srgbClr val="1C03D7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Radial transport</a:t>
            </a:r>
            <a:endParaRPr kumimoji="1" lang="ja-JP" altLang="en-US" sz="2000" dirty="0"/>
          </a:p>
        </p:txBody>
      </p:sp>
      <p:graphicFrame>
        <p:nvGraphicFramePr>
          <p:cNvPr id="317455" name="Object 15"/>
          <p:cNvGraphicFramePr>
            <a:graphicFrameLocks noChangeAspect="1"/>
          </p:cNvGraphicFramePr>
          <p:nvPr/>
        </p:nvGraphicFramePr>
        <p:xfrm>
          <a:off x="4183634" y="4697413"/>
          <a:ext cx="3913187" cy="871537"/>
        </p:xfrm>
        <a:graphic>
          <a:graphicData uri="http://schemas.openxmlformats.org/presentationml/2006/ole">
            <p:oleObj spid="_x0000_s6148" name="数式" r:id="rId6" imgW="2286000" imgH="507960" progId="Equation.3">
              <p:embed/>
            </p:oleObj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1027842" y="15760"/>
            <a:ext cx="1436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ML 1D code</a:t>
            </a:r>
            <a:endParaRPr kumimoji="1" lang="ja-JP" altLang="en-US" sz="2000" b="1" dirty="0"/>
          </a:p>
        </p:txBody>
      </p:sp>
      <p:sp>
        <p:nvSpPr>
          <p:cNvPr id="40" name="正方形/長方形 39"/>
          <p:cNvSpPr/>
          <p:nvPr/>
        </p:nvSpPr>
        <p:spPr>
          <a:xfrm>
            <a:off x="7850460" y="5589240"/>
            <a:ext cx="432048" cy="765365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2" name="直線矢印コネクタ 41"/>
          <p:cNvCxnSpPr>
            <a:stCxn id="40" idx="0"/>
          </p:cNvCxnSpPr>
          <p:nvPr/>
        </p:nvCxnSpPr>
        <p:spPr>
          <a:xfrm flipV="1">
            <a:off x="8066484" y="4149080"/>
            <a:ext cx="465956" cy="144016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6588224" y="3717032"/>
            <a:ext cx="2235246" cy="4001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Neutralization rate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5976</TotalTime>
  <Words>984</Words>
  <Application>Microsoft Office PowerPoint</Application>
  <PresentationFormat>画面に合わせる (4:3)</PresentationFormat>
  <Paragraphs>203</Paragraphs>
  <Slides>15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7" baseType="lpstr">
      <vt:lpstr>Office テーマ</vt:lpstr>
      <vt:lpstr>数式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togo</dc:creator>
  <cp:lastModifiedBy>togo</cp:lastModifiedBy>
  <cp:revision>37</cp:revision>
  <dcterms:created xsi:type="dcterms:W3CDTF">2013-02-16T05:29:03Z</dcterms:created>
  <dcterms:modified xsi:type="dcterms:W3CDTF">2013-03-05T05:50:03Z</dcterms:modified>
</cp:coreProperties>
</file>