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0" r:id="rId3"/>
    <p:sldId id="279" r:id="rId4"/>
    <p:sldId id="260" r:id="rId5"/>
    <p:sldId id="281" r:id="rId6"/>
    <p:sldId id="264" r:id="rId7"/>
    <p:sldId id="282" r:id="rId8"/>
    <p:sldId id="283" r:id="rId9"/>
    <p:sldId id="284" r:id="rId10"/>
    <p:sldId id="290" r:id="rId11"/>
    <p:sldId id="287" r:id="rId12"/>
    <p:sldId id="269" r:id="rId13"/>
    <p:sldId id="272" r:id="rId14"/>
    <p:sldId id="273" r:id="rId15"/>
    <p:sldId id="277" r:id="rId16"/>
    <p:sldId id="274" r:id="rId17"/>
    <p:sldId id="259" r:id="rId18"/>
    <p:sldId id="257" r:id="rId19"/>
    <p:sldId id="288" r:id="rId20"/>
    <p:sldId id="258" r:id="rId21"/>
    <p:sldId id="291" r:id="rId22"/>
    <p:sldId id="270" r:id="rId23"/>
    <p:sldId id="285" r:id="rId24"/>
    <p:sldId id="286" r:id="rId25"/>
    <p:sldId id="278" r:id="rId26"/>
    <p:sldId id="289" r:id="rId2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F9FF"/>
    <a:srgbClr val="FFFFFF"/>
    <a:srgbClr val="C26702"/>
    <a:srgbClr val="028A36"/>
    <a:srgbClr val="CC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8" autoAdjust="0"/>
    <p:restoredTop sz="94660"/>
  </p:normalViewPr>
  <p:slideViewPr>
    <p:cSldViewPr>
      <p:cViewPr>
        <p:scale>
          <a:sx n="50" d="100"/>
          <a:sy n="50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C5D5F16-C287-44C1-B012-BB94A8353484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7DE7581-6453-4D78-8E2D-183BC5B3B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kumimoji="1"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kumimoji="1"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jjap.jsap.jp/archive/JJAP-50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2855168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若手科学者によるプラズマ研究会</a:t>
            </a:r>
            <a:endParaRPr kumimoji="1"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2013</a:t>
            </a:r>
            <a:r>
              <a:rPr kumimoji="1" lang="ja-JP" altLang="en-US" dirty="0" err="1" smtClean="0">
                <a:solidFill>
                  <a:schemeClr val="tx1"/>
                </a:solidFill>
                <a:latin typeface="+mn-ea"/>
              </a:rPr>
              <a:t>．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kumimoji="1" lang="ja-JP" altLang="en-US" dirty="0" err="1" smtClean="0">
                <a:solidFill>
                  <a:schemeClr val="tx1"/>
                </a:solidFill>
                <a:latin typeface="+mn-ea"/>
              </a:rPr>
              <a:t>．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（月）～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kumimoji="1" lang="ja-JP" altLang="en-US" dirty="0" err="1" smtClean="0">
                <a:solidFill>
                  <a:schemeClr val="tx1"/>
                </a:solidFill>
                <a:latin typeface="+mn-ea"/>
              </a:rPr>
              <a:t>．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6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（水）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@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原研那珂研究所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JT-60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制御棟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2F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大会議室</a:t>
            </a:r>
            <a:endParaRPr kumimoji="1" lang="en-US" altLang="ja-JP" dirty="0" smtClean="0">
              <a:solidFill>
                <a:schemeClr val="tx1"/>
              </a:solidFill>
              <a:latin typeface="+mn-ea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baseline="30000" dirty="0" smtClean="0">
                <a:solidFill>
                  <a:schemeClr val="tx1"/>
                </a:solidFill>
                <a:latin typeface="+mn-ea"/>
              </a:rPr>
              <a:t>○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長井隆浩、中井光男、有川安信、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波元拓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哉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、安部勇輝、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小島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完興、坂田匠平、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多賀正樹、井上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裕晶、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服部祥治、藤岡慎介、白神宏之、猿倉信彦、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乗松孝好、疇地宏、および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FIREX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グループ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大阪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大学レーザーエネルギー学研究センター</a:t>
            </a:r>
            <a:endParaRPr kumimoji="1"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640960" cy="648072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 smtClean="0">
                <a:solidFill>
                  <a:schemeClr val="tx1">
                    <a:lumMod val="95000"/>
                  </a:schemeClr>
                </a:solidFill>
                <a:latin typeface="+mj-ea"/>
              </a:rPr>
              <a:t>高速点火レーザー核融合実験の進展</a:t>
            </a:r>
            <a:endParaRPr kumimoji="1" lang="ja-JP" altLang="en-US" sz="4000" dirty="0">
              <a:solidFill>
                <a:schemeClr val="tx1">
                  <a:lumMod val="95000"/>
                </a:schemeClr>
              </a:solidFill>
              <a:latin typeface="+mj-ea"/>
            </a:endParaRPr>
          </a:p>
        </p:txBody>
      </p:sp>
      <p:pic>
        <p:nvPicPr>
          <p:cNvPr id="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</p:spTree>
    <p:extLst>
      <p:ext uri="{BB962C8B-B14F-4D97-AF65-F5344CB8AC3E}">
        <p14:creationId xmlns:p14="http://schemas.microsoft.com/office/powerpoint/2010/main" val="10225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 smtClean="0"/>
              <a:t>高速点火実験におけ</a:t>
            </a:r>
            <a:r>
              <a:rPr lang="ja-JP" altLang="en-US" sz="2800" dirty="0" smtClean="0"/>
              <a:t>る中性子計測と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2800" dirty="0" smtClean="0"/>
              <a:t>高エネルギー</a:t>
            </a:r>
            <a:r>
              <a:rPr lang="en-US" altLang="ja-JP" sz="2800" dirty="0" smtClean="0"/>
              <a:t>X</a:t>
            </a:r>
            <a:r>
              <a:rPr lang="ja-JP" altLang="en-US" sz="2800" dirty="0" smtClean="0"/>
              <a:t>線による障害</a:t>
            </a:r>
            <a:endParaRPr kumimoji="1" lang="ja-JP" altLang="en-US" sz="2800" dirty="0"/>
          </a:p>
        </p:txBody>
      </p:sp>
      <p:pic>
        <p:nvPicPr>
          <p:cNvPr id="1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187624" y="2427368"/>
            <a:ext cx="1052433" cy="466919"/>
            <a:chOff x="3591575" y="3803470"/>
            <a:chExt cx="1052433" cy="466919"/>
          </a:xfrm>
        </p:grpSpPr>
        <p:sp>
          <p:nvSpPr>
            <p:cNvPr id="10" name="二等辺三角形 9"/>
            <p:cNvSpPr/>
            <p:nvPr/>
          </p:nvSpPr>
          <p:spPr>
            <a:xfrm rot="5400000">
              <a:off x="3808166" y="3640886"/>
              <a:ext cx="358906" cy="79208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4139952" y="3803470"/>
              <a:ext cx="504056" cy="466919"/>
            </a:xfrm>
            <a:prstGeom prst="ellipse">
              <a:avLst/>
            </a:prstGeom>
            <a:solidFill>
              <a:srgbClr val="8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3" name="直線矢印コネクタ 12"/>
          <p:cNvCxnSpPr/>
          <p:nvPr/>
        </p:nvCxnSpPr>
        <p:spPr>
          <a:xfrm>
            <a:off x="2349917" y="2595168"/>
            <a:ext cx="1674364" cy="334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598027" y="22427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ea"/>
                <a:ea typeface="+mj-ea"/>
              </a:rPr>
              <a:t>DD</a:t>
            </a:r>
            <a:r>
              <a:rPr kumimoji="1" lang="ja-JP" altLang="en-US" dirty="0" smtClean="0">
                <a:latin typeface="+mj-ea"/>
                <a:ea typeface="+mj-ea"/>
              </a:rPr>
              <a:t>中性子</a:t>
            </a:r>
            <a:endParaRPr kumimoji="1" lang="ja-JP" altLang="en-US" dirty="0">
              <a:latin typeface="+mj-ea"/>
              <a:ea typeface="+mj-ea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5972410" y="2137476"/>
            <a:ext cx="2179884" cy="1075500"/>
            <a:chOff x="6050027" y="1823723"/>
            <a:chExt cx="2179884" cy="1075500"/>
          </a:xfrm>
        </p:grpSpPr>
        <p:sp>
          <p:nvSpPr>
            <p:cNvPr id="18" name="正方形/長方形 17"/>
            <p:cNvSpPr/>
            <p:nvPr/>
          </p:nvSpPr>
          <p:spPr>
            <a:xfrm rot="21556139">
              <a:off x="6933767" y="2138290"/>
              <a:ext cx="1296144" cy="412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 smtClean="0"/>
                <a:t>PMT</a:t>
              </a:r>
              <a:endParaRPr kumimoji="1" lang="ja-JP" altLang="en-US" sz="2400" b="1" dirty="0"/>
            </a:p>
          </p:txBody>
        </p:sp>
        <p:sp>
          <p:nvSpPr>
            <p:cNvPr id="19" name="台形 18"/>
            <p:cNvSpPr/>
            <p:nvPr/>
          </p:nvSpPr>
          <p:spPr>
            <a:xfrm rot="5356139">
              <a:off x="6165747" y="2107317"/>
              <a:ext cx="1040340" cy="492670"/>
            </a:xfrm>
            <a:prstGeom prst="trapezoid">
              <a:avLst>
                <a:gd name="adj" fmla="val 63183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 rot="16156139">
              <a:off x="5701077" y="2172673"/>
              <a:ext cx="1075500" cy="377600"/>
            </a:xfrm>
            <a:prstGeom prst="rect">
              <a:avLst/>
            </a:prstGeom>
            <a:solidFill>
              <a:srgbClr val="87F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456707" y="1340767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レーザー核融合は</a:t>
            </a: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一回のショット毎に計測</a:t>
            </a:r>
            <a:r>
              <a:rPr kumimoji="1" lang="ja-JP" altLang="en-US" dirty="0" smtClean="0">
                <a:latin typeface="+mj-ea"/>
                <a:ea typeface="+mj-ea"/>
              </a:rPr>
              <a:t>を行っていかなければならないため、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反応によって生じる粒子を飛行時間分解することによって、計測する。</a:t>
            </a:r>
            <a:endParaRPr kumimoji="1" lang="ja-JP" altLang="en-US" dirty="0">
              <a:latin typeface="+mj-ea"/>
              <a:ea typeface="+mj-ea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314843" y="2791072"/>
            <a:ext cx="3049245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633101" y="28213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ガンマ線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6380" y="321534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シンチレータ</a:t>
            </a:r>
            <a:endParaRPr kumimoji="1" lang="ja-JP" altLang="en-US" dirty="0"/>
          </a:p>
        </p:txBody>
      </p:sp>
      <p:pic>
        <p:nvPicPr>
          <p:cNvPr id="8194" name="Picture 2" descr="C:\Users\Takadrac\Downloads\Graph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32" y="3591519"/>
            <a:ext cx="4377144" cy="29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 smtClean="0"/>
              <a:t>高速点火実験におけ</a:t>
            </a:r>
            <a:r>
              <a:rPr lang="ja-JP" altLang="en-US" sz="2800" dirty="0" smtClean="0"/>
              <a:t>る中性子計測と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2800" dirty="0" smtClean="0"/>
              <a:t>高エネルギー</a:t>
            </a:r>
            <a:r>
              <a:rPr lang="en-US" altLang="ja-JP" sz="2800" dirty="0" smtClean="0"/>
              <a:t>X</a:t>
            </a:r>
            <a:r>
              <a:rPr lang="ja-JP" altLang="en-US" sz="2800" dirty="0" smtClean="0"/>
              <a:t>線による障害</a:t>
            </a:r>
            <a:endParaRPr kumimoji="1" lang="ja-JP" altLang="en-US" sz="2800" dirty="0"/>
          </a:p>
        </p:txBody>
      </p:sp>
      <p:pic>
        <p:nvPicPr>
          <p:cNvPr id="1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356900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シンチレーションの残光成分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58155" y="35690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光核反応中性子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187624" y="2427368"/>
            <a:ext cx="1052433" cy="466919"/>
            <a:chOff x="3591575" y="3803470"/>
            <a:chExt cx="1052433" cy="466919"/>
          </a:xfrm>
        </p:grpSpPr>
        <p:sp>
          <p:nvSpPr>
            <p:cNvPr id="10" name="二等辺三角形 9"/>
            <p:cNvSpPr/>
            <p:nvPr/>
          </p:nvSpPr>
          <p:spPr>
            <a:xfrm rot="5400000">
              <a:off x="3808166" y="3640886"/>
              <a:ext cx="358906" cy="79208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4139952" y="3803470"/>
              <a:ext cx="504056" cy="466919"/>
            </a:xfrm>
            <a:prstGeom prst="ellipse">
              <a:avLst/>
            </a:prstGeom>
            <a:solidFill>
              <a:srgbClr val="8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3" name="直線矢印コネクタ 12"/>
          <p:cNvCxnSpPr/>
          <p:nvPr/>
        </p:nvCxnSpPr>
        <p:spPr>
          <a:xfrm>
            <a:off x="2349917" y="2595168"/>
            <a:ext cx="1674364" cy="334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598027" y="22427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ea"/>
                <a:ea typeface="+mj-ea"/>
              </a:rPr>
              <a:t>DD</a:t>
            </a:r>
            <a:r>
              <a:rPr kumimoji="1" lang="ja-JP" altLang="en-US" dirty="0" smtClean="0">
                <a:latin typeface="+mj-ea"/>
                <a:ea typeface="+mj-ea"/>
              </a:rPr>
              <a:t>中性子</a:t>
            </a:r>
            <a:endParaRPr kumimoji="1" lang="ja-JP" altLang="en-US" dirty="0">
              <a:latin typeface="+mj-ea"/>
              <a:ea typeface="+mj-ea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5972410" y="2137476"/>
            <a:ext cx="2179884" cy="1075500"/>
            <a:chOff x="6050027" y="1823723"/>
            <a:chExt cx="2179884" cy="1075500"/>
          </a:xfrm>
        </p:grpSpPr>
        <p:sp>
          <p:nvSpPr>
            <p:cNvPr id="18" name="正方形/長方形 17"/>
            <p:cNvSpPr/>
            <p:nvPr/>
          </p:nvSpPr>
          <p:spPr>
            <a:xfrm rot="21556139">
              <a:off x="6933767" y="2138290"/>
              <a:ext cx="1296144" cy="412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 smtClean="0"/>
                <a:t>PMT</a:t>
              </a:r>
              <a:endParaRPr kumimoji="1" lang="ja-JP" altLang="en-US" sz="2400" b="1" dirty="0"/>
            </a:p>
          </p:txBody>
        </p:sp>
        <p:sp>
          <p:nvSpPr>
            <p:cNvPr id="19" name="台形 18"/>
            <p:cNvSpPr/>
            <p:nvPr/>
          </p:nvSpPr>
          <p:spPr>
            <a:xfrm rot="5356139">
              <a:off x="6165747" y="2107317"/>
              <a:ext cx="1040340" cy="492670"/>
            </a:xfrm>
            <a:prstGeom prst="trapezoid">
              <a:avLst>
                <a:gd name="adj" fmla="val 63183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 rot="16156139">
              <a:off x="5701077" y="2172673"/>
              <a:ext cx="1075500" cy="377600"/>
            </a:xfrm>
            <a:prstGeom prst="rect">
              <a:avLst/>
            </a:prstGeom>
            <a:solidFill>
              <a:srgbClr val="87F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456707" y="1340767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レーザー核融合は</a:t>
            </a: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一回のショット毎に計測</a:t>
            </a:r>
            <a:r>
              <a:rPr kumimoji="1" lang="ja-JP" altLang="en-US" dirty="0" smtClean="0">
                <a:latin typeface="+mj-ea"/>
                <a:ea typeface="+mj-ea"/>
              </a:rPr>
              <a:t>を行っていかなければならないため、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反応によって生じる粒子を飛行時間分解することによって、計測する。</a:t>
            </a:r>
            <a:endParaRPr kumimoji="1" lang="ja-JP" altLang="en-US" dirty="0">
              <a:latin typeface="+mj-ea"/>
              <a:ea typeface="+mj-ea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314843" y="2791072"/>
            <a:ext cx="3049245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633101" y="28213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ガンマ線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0594" y="6325289"/>
            <a:ext cx="818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+mj-ea"/>
                <a:ea typeface="+mj-ea"/>
              </a:rPr>
              <a:t>中性子計測ができないため</a:t>
            </a:r>
            <a:r>
              <a:rPr lang="ja-JP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にイオン温度の測定ができていなかった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!!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3646" y="4046216"/>
            <a:ext cx="9054858" cy="2263104"/>
            <a:chOff x="53646" y="4046216"/>
            <a:chExt cx="9054858" cy="2501384"/>
          </a:xfrm>
        </p:grpSpPr>
        <p:pic>
          <p:nvPicPr>
            <p:cNvPr id="6" name="図 5" descr="MANDALA Oscillo 2010.BMP"/>
            <p:cNvPicPr>
              <a:picLocks noChangeAspect="1"/>
            </p:cNvPicPr>
            <p:nvPr/>
          </p:nvPicPr>
          <p:blipFill>
            <a:blip r:embed="rId3" cstate="print"/>
            <a:srcRect l="5595" t="8495" r="10000" b="1834"/>
            <a:stretch>
              <a:fillRect/>
            </a:stretch>
          </p:blipFill>
          <p:spPr>
            <a:xfrm>
              <a:off x="6608300" y="4046216"/>
              <a:ext cx="2500204" cy="2441980"/>
            </a:xfrm>
            <a:prstGeom prst="rect">
              <a:avLst/>
            </a:prstGeom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6" y="4046216"/>
              <a:ext cx="2790162" cy="245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083" y="4046216"/>
              <a:ext cx="2886075" cy="250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テキスト ボックス 29"/>
          <p:cNvSpPr txBox="1"/>
          <p:nvPr/>
        </p:nvSpPr>
        <p:spPr>
          <a:xfrm>
            <a:off x="3803776" y="3430508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光電子増</a:t>
            </a:r>
            <a:r>
              <a:rPr lang="ja-JP" altLang="en-US" dirty="0" smtClean="0"/>
              <a:t>倍管（</a:t>
            </a:r>
            <a:r>
              <a:rPr lang="en-US" altLang="ja-JP" dirty="0" smtClean="0"/>
              <a:t>PMT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の信号飽和現象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76380" y="31748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シンチレータ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25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>
                <a:latin typeface="+mj-ea"/>
              </a:rPr>
              <a:t>ガンマ線による計測障害を</a:t>
            </a:r>
            <a:r>
              <a:rPr kumimoji="1" lang="en-US" altLang="ja-JP" sz="3600" dirty="0" smtClean="0">
                <a:latin typeface="+mj-ea"/>
              </a:rPr>
              <a:t/>
            </a:r>
            <a:br>
              <a:rPr kumimoji="1" lang="en-US" altLang="ja-JP" sz="3600" dirty="0" smtClean="0">
                <a:latin typeface="+mj-ea"/>
              </a:rPr>
            </a:br>
            <a:r>
              <a:rPr lang="ja-JP" altLang="en-US" sz="3600" dirty="0" smtClean="0">
                <a:latin typeface="+mj-ea"/>
              </a:rPr>
              <a:t>抑制した設計</a:t>
            </a:r>
            <a:endParaRPr kumimoji="1" lang="ja-JP" altLang="en-US" sz="3600" dirty="0">
              <a:latin typeface="+mj-ea"/>
            </a:endParaRPr>
          </a:p>
        </p:txBody>
      </p:sp>
      <p:pic>
        <p:nvPicPr>
          <p:cNvPr id="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1700808"/>
            <a:ext cx="91916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8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latin typeface="+mj-ea"/>
              </a:rPr>
              <a:t>1</a:t>
            </a:r>
            <a:r>
              <a:rPr kumimoji="1" lang="en-US" altLang="ja-JP" sz="3200" dirty="0" smtClean="0">
                <a:latin typeface="+mj-ea"/>
              </a:rPr>
              <a:t> KJ/1.2 </a:t>
            </a:r>
            <a:r>
              <a:rPr kumimoji="1" lang="en-US" altLang="ja-JP" sz="3200" dirty="0" err="1" smtClean="0">
                <a:latin typeface="+mj-ea"/>
              </a:rPr>
              <a:t>psの追加熱実験において</a:t>
            </a:r>
            <a:r>
              <a:rPr kumimoji="1" lang="en-US" altLang="ja-JP" sz="3200" dirty="0" smtClean="0">
                <a:latin typeface="+mj-ea"/>
              </a:rPr>
              <a:t/>
            </a:r>
            <a:br>
              <a:rPr kumimoji="1" lang="en-US" altLang="ja-JP" sz="3200" dirty="0" smtClean="0">
                <a:latin typeface="+mj-ea"/>
              </a:rPr>
            </a:br>
            <a:r>
              <a:rPr lang="ja-JP" altLang="en-US" sz="3200" dirty="0" smtClean="0">
                <a:latin typeface="+mj-ea"/>
              </a:rPr>
              <a:t>中性子イールドを計測できた</a:t>
            </a:r>
            <a:endParaRPr kumimoji="1" lang="ja-JP" altLang="en-US" sz="3200" dirty="0">
              <a:latin typeface="+mj-ea"/>
            </a:endParaRPr>
          </a:p>
        </p:txBody>
      </p:sp>
      <p:pic>
        <p:nvPicPr>
          <p:cNvPr id="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10" name="Picture 2" descr="C:\Users\nagai\Desktop\div50mVGraph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02781"/>
            <a:ext cx="2879877" cy="22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r="15666" b="13726"/>
          <a:stretch/>
        </p:blipFill>
        <p:spPr bwMode="auto">
          <a:xfrm>
            <a:off x="6228184" y="1902781"/>
            <a:ext cx="2736304" cy="22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81996"/>
              </p:ext>
            </p:extLst>
          </p:nvPr>
        </p:nvGraphicFramePr>
        <p:xfrm>
          <a:off x="107503" y="4253056"/>
          <a:ext cx="890190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302"/>
                <a:gridCol w="2967302"/>
                <a:gridCol w="2967302"/>
              </a:tblGrid>
              <a:tr h="360040">
                <a:tc rowSpan="7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(3.8±0.7)×10</a:t>
                      </a:r>
                      <a:r>
                        <a:rPr kumimoji="1" lang="en-US" altLang="ja-JP" sz="1800" baseline="300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6</a:t>
                      </a:r>
                      <a:endParaRPr kumimoji="1" lang="ja-JP" altLang="en-US" sz="1800" baseline="300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(0.8±1.6)×10</a:t>
                      </a:r>
                      <a:r>
                        <a:rPr kumimoji="1" lang="en-US" altLang="ja-JP" sz="1800" b="1" kern="1200" baseline="3000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endParaRPr kumimoji="1" lang="ja-JP" altLang="en-US" sz="1800" b="1" kern="1200" baseline="30000" dirty="0" smtClean="0">
                        <a:solidFill>
                          <a:schemeClr val="bg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 rowSpan="7"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(1.8±0.4)×10</a:t>
                      </a:r>
                      <a:r>
                        <a:rPr kumimoji="1" lang="en-US" altLang="ja-JP" sz="1800" baseline="300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6</a:t>
                      </a:r>
                      <a:endParaRPr kumimoji="1" lang="ja-JP" altLang="en-US" sz="1800" baseline="300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&lt;1.2×10</a:t>
                      </a:r>
                      <a:r>
                        <a:rPr kumimoji="1" lang="en-US" altLang="ja-JP" sz="1800" b="1" kern="1200" baseline="3000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endParaRPr kumimoji="1" lang="ja-JP" altLang="en-US" sz="1800" b="1" kern="1200" baseline="0" dirty="0" smtClean="0">
                        <a:solidFill>
                          <a:schemeClr val="bg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(0.5±9.2)×10</a:t>
                      </a:r>
                      <a:r>
                        <a:rPr kumimoji="1" lang="en-US" altLang="ja-JP" sz="1800" b="1" kern="1200" baseline="3000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endParaRPr kumimoji="1" lang="ja-JP" altLang="en-US" sz="1800" b="1" kern="1200" baseline="30000" dirty="0" smtClean="0">
                        <a:solidFill>
                          <a:schemeClr val="bg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&lt;2.7×10</a:t>
                      </a:r>
                      <a:r>
                        <a:rPr kumimoji="1" lang="en-US" altLang="ja-JP" sz="1800" b="1" kern="1200" baseline="3000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endParaRPr kumimoji="1" lang="ja-JP" altLang="en-US" sz="1800" b="1" kern="1200" baseline="30000" dirty="0" smtClean="0">
                        <a:solidFill>
                          <a:schemeClr val="bg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baseline="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endParaRPr kumimoji="1" lang="ja-JP" altLang="en-US" sz="1800" b="1" kern="1200" baseline="0" dirty="0" smtClean="0">
                        <a:solidFill>
                          <a:schemeClr val="bg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(2.6±1.1)×10</a:t>
                      </a:r>
                      <a:r>
                        <a:rPr kumimoji="1" lang="en-US" altLang="ja-JP" sz="1800" b="1" kern="1200" baseline="3000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endParaRPr kumimoji="1" lang="ja-JP" altLang="en-US" sz="1800" b="1" kern="1200" baseline="30000" dirty="0" smtClean="0">
                        <a:solidFill>
                          <a:schemeClr val="bg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-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2161912" y="1256450"/>
            <a:ext cx="584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+mj-ea"/>
                <a:ea typeface="+mj-ea"/>
              </a:rPr>
              <a:t>Au-cone+CD-shell</a:t>
            </a:r>
            <a:r>
              <a:rPr kumimoji="1" lang="en-US" altLang="ja-JP" dirty="0" smtClean="0">
                <a:latin typeface="+mj-ea"/>
                <a:ea typeface="+mj-ea"/>
              </a:rPr>
              <a:t>, </a:t>
            </a:r>
            <a:r>
              <a:rPr kumimoji="1" lang="ja-JP" altLang="en-US" dirty="0" smtClean="0">
                <a:latin typeface="+mj-ea"/>
                <a:ea typeface="+mj-ea"/>
              </a:rPr>
              <a:t>爆縮レーザー：</a:t>
            </a:r>
            <a:r>
              <a:rPr kumimoji="1" lang="en-US" altLang="ja-JP" dirty="0" smtClean="0">
                <a:latin typeface="+mj-ea"/>
                <a:ea typeface="+mj-ea"/>
              </a:rPr>
              <a:t>273 J×9beam</a:t>
            </a:r>
          </a:p>
          <a:p>
            <a:r>
              <a:rPr kumimoji="1" lang="ja-JP" altLang="en-US" dirty="0" smtClean="0">
                <a:latin typeface="+mj-ea"/>
                <a:ea typeface="+mj-ea"/>
              </a:rPr>
              <a:t>加熱レーザー：</a:t>
            </a:r>
            <a:r>
              <a:rPr kumimoji="1" lang="en-US" altLang="ja-JP" dirty="0" smtClean="0">
                <a:latin typeface="+mj-ea"/>
                <a:ea typeface="+mj-ea"/>
              </a:rPr>
              <a:t>690J/1.2 </a:t>
            </a:r>
            <a:r>
              <a:rPr kumimoji="1" lang="en-US" altLang="ja-JP" dirty="0" err="1" smtClean="0">
                <a:latin typeface="+mj-ea"/>
                <a:ea typeface="+mj-ea"/>
              </a:rPr>
              <a:t>ps</a:t>
            </a:r>
            <a:r>
              <a:rPr kumimoji="1" lang="en-US" altLang="ja-JP" dirty="0" smtClean="0">
                <a:latin typeface="+mj-ea"/>
                <a:ea typeface="+mj-ea"/>
              </a:rPr>
              <a:t>, </a:t>
            </a:r>
            <a:r>
              <a:rPr kumimoji="1" lang="ja-JP" altLang="en-US" dirty="0" smtClean="0">
                <a:latin typeface="+mj-ea"/>
                <a:ea typeface="+mj-ea"/>
              </a:rPr>
              <a:t>最大圧縮</a:t>
            </a:r>
            <a:r>
              <a:rPr kumimoji="1" lang="en-US" altLang="ja-JP" dirty="0" smtClean="0">
                <a:latin typeface="+mj-ea"/>
                <a:ea typeface="+mj-ea"/>
              </a:rPr>
              <a:t>30 </a:t>
            </a:r>
            <a:r>
              <a:rPr kumimoji="1" lang="en-US" altLang="ja-JP" dirty="0" err="1" smtClean="0">
                <a:latin typeface="+mj-ea"/>
                <a:ea typeface="+mj-ea"/>
              </a:rPr>
              <a:t>ps</a:t>
            </a:r>
            <a:r>
              <a:rPr kumimoji="1" lang="en-US" altLang="ja-JP" dirty="0" smtClean="0">
                <a:latin typeface="+mj-ea"/>
                <a:ea typeface="+mj-ea"/>
              </a:rPr>
              <a:t> </a:t>
            </a:r>
            <a:r>
              <a:rPr kumimoji="1" lang="ja-JP" altLang="en-US" dirty="0" smtClean="0">
                <a:latin typeface="+mj-ea"/>
                <a:ea typeface="+mj-ea"/>
              </a:rPr>
              <a:t>前</a:t>
            </a:r>
            <a:r>
              <a:rPr lang="ja-JP" altLang="en-US" dirty="0" smtClean="0">
                <a:latin typeface="+mj-ea"/>
                <a:ea typeface="+mj-ea"/>
              </a:rPr>
              <a:t>に入射</a:t>
            </a:r>
            <a:endParaRPr kumimoji="1" lang="ja-JP" altLang="en-US" dirty="0">
              <a:latin typeface="+mj-ea"/>
              <a:ea typeface="+mj-ea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7504" y="1903371"/>
            <a:ext cx="2856756" cy="2277677"/>
            <a:chOff x="2998055" y="3981450"/>
            <a:chExt cx="4152900" cy="28765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055" y="3981450"/>
              <a:ext cx="4152900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直角三角形 16"/>
            <p:cNvSpPr/>
            <p:nvPr/>
          </p:nvSpPr>
          <p:spPr>
            <a:xfrm rot="5400000">
              <a:off x="6354197" y="4447165"/>
              <a:ext cx="223243" cy="100795"/>
            </a:xfrm>
            <a:prstGeom prst="rtTriangl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円/楕円 2"/>
          <p:cNvSpPr/>
          <p:nvPr/>
        </p:nvSpPr>
        <p:spPr>
          <a:xfrm>
            <a:off x="2339752" y="2132856"/>
            <a:ext cx="313509" cy="413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4186483" y="2132856"/>
            <a:ext cx="313509" cy="413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740352" y="3068960"/>
            <a:ext cx="504056" cy="5572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9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>
                <a:latin typeface="+mj-ea"/>
              </a:rPr>
              <a:t>追加熱により中性子イールドの</a:t>
            </a:r>
            <a:r>
              <a:rPr kumimoji="1" lang="en-US" altLang="ja-JP" sz="3600" dirty="0" smtClean="0">
                <a:latin typeface="+mj-ea"/>
              </a:rPr>
              <a:t/>
            </a:r>
            <a:br>
              <a:rPr kumimoji="1" lang="en-US" altLang="ja-JP" sz="3600" dirty="0" smtClean="0">
                <a:latin typeface="+mj-ea"/>
              </a:rPr>
            </a:br>
            <a:r>
              <a:rPr lang="en-US" altLang="ja-JP" sz="3600" dirty="0" smtClean="0">
                <a:solidFill>
                  <a:srgbClr val="FF0000"/>
                </a:solidFill>
                <a:latin typeface="+mj-ea"/>
              </a:rPr>
              <a:t>5-6倍</a:t>
            </a:r>
            <a:r>
              <a:rPr lang="en-US" altLang="ja-JP" sz="3600" dirty="0" smtClean="0">
                <a:latin typeface="+mj-ea"/>
              </a:rPr>
              <a:t>の</a:t>
            </a:r>
            <a:r>
              <a:rPr kumimoji="1" lang="ja-JP" altLang="en-US" sz="3600" dirty="0" smtClean="0">
                <a:latin typeface="+mj-ea"/>
              </a:rPr>
              <a:t>上昇を</a:t>
            </a:r>
            <a:r>
              <a:rPr lang="ja-JP" altLang="en-US" sz="3600" dirty="0">
                <a:latin typeface="+mj-ea"/>
              </a:rPr>
              <a:t>示唆</a:t>
            </a:r>
            <a:endParaRPr kumimoji="1" lang="ja-JP" altLang="en-US" sz="3600" dirty="0">
              <a:latin typeface="+mj-ea"/>
            </a:endParaRPr>
          </a:p>
        </p:txBody>
      </p:sp>
      <p:pic>
        <p:nvPicPr>
          <p:cNvPr id="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8" y="1240425"/>
            <a:ext cx="78200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>
                <a:latin typeface="+mj-ea"/>
              </a:rPr>
              <a:t>追加熱により中性子イールドの</a:t>
            </a:r>
            <a:r>
              <a:rPr kumimoji="1" lang="en-US" altLang="ja-JP" sz="3600" dirty="0" smtClean="0">
                <a:latin typeface="+mj-ea"/>
              </a:rPr>
              <a:t/>
            </a:r>
            <a:br>
              <a:rPr kumimoji="1" lang="en-US" altLang="ja-JP" sz="3600" dirty="0" smtClean="0">
                <a:latin typeface="+mj-ea"/>
              </a:rPr>
            </a:br>
            <a:r>
              <a:rPr lang="en-US" altLang="ja-JP" sz="3600" dirty="0" smtClean="0">
                <a:solidFill>
                  <a:srgbClr val="FF0000"/>
                </a:solidFill>
                <a:latin typeface="+mj-ea"/>
              </a:rPr>
              <a:t>5-6倍</a:t>
            </a:r>
            <a:r>
              <a:rPr lang="en-US" altLang="ja-JP" sz="3600" dirty="0" smtClean="0">
                <a:latin typeface="+mj-ea"/>
              </a:rPr>
              <a:t>の</a:t>
            </a:r>
            <a:r>
              <a:rPr kumimoji="1" lang="ja-JP" altLang="en-US" sz="3600" dirty="0" smtClean="0">
                <a:latin typeface="+mj-ea"/>
              </a:rPr>
              <a:t>上昇を</a:t>
            </a:r>
            <a:r>
              <a:rPr lang="ja-JP" altLang="en-US" sz="3600" dirty="0">
                <a:latin typeface="+mj-ea"/>
              </a:rPr>
              <a:t>示唆</a:t>
            </a:r>
            <a:endParaRPr kumimoji="1" lang="ja-JP" altLang="en-US" sz="3600" dirty="0">
              <a:latin typeface="+mj-ea"/>
            </a:endParaRPr>
          </a:p>
        </p:txBody>
      </p:sp>
      <p:pic>
        <p:nvPicPr>
          <p:cNvPr id="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0045"/>
            <a:ext cx="8064896" cy="562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>
          <a:xfrm flipV="1">
            <a:off x="1835696" y="3429000"/>
            <a:ext cx="525658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5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28600"/>
            <a:ext cx="8033386" cy="1066800"/>
          </a:xfrm>
        </p:spPr>
        <p:txBody>
          <a:bodyPr>
            <a:noAutofit/>
          </a:bodyPr>
          <a:lstStyle/>
          <a:p>
            <a:r>
              <a:rPr lang="ja-JP" altLang="en-US" sz="2800" dirty="0">
                <a:latin typeface="+mj-ea"/>
              </a:rPr>
              <a:t>実験データ</a:t>
            </a:r>
            <a:r>
              <a:rPr lang="ja-JP" altLang="en-US" sz="2800" dirty="0" smtClean="0">
                <a:latin typeface="+mj-ea"/>
              </a:rPr>
              <a:t>から、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+mj-ea"/>
              </a:rPr>
              <a:t>0.67⇒0.82 </a:t>
            </a:r>
            <a:r>
              <a:rPr kumimoji="1" lang="en-US" altLang="ja-JP" sz="2800" dirty="0" err="1" smtClean="0">
                <a:solidFill>
                  <a:srgbClr val="FF0000"/>
                </a:solidFill>
                <a:latin typeface="+mj-ea"/>
              </a:rPr>
              <a:t>keV</a:t>
            </a:r>
            <a:r>
              <a:rPr kumimoji="1" lang="ja-JP" altLang="en-US" sz="2800" dirty="0" smtClean="0">
                <a:latin typeface="+mj-ea"/>
              </a:rPr>
              <a:t>温度上昇</a:t>
            </a:r>
            <a:r>
              <a:rPr kumimoji="1" lang="en-US" altLang="ja-JP" sz="2800" dirty="0" smtClean="0">
                <a:latin typeface="+mj-ea"/>
              </a:rPr>
              <a:t/>
            </a:r>
            <a:br>
              <a:rPr kumimoji="1" lang="en-US" altLang="ja-JP" sz="2800" dirty="0" smtClean="0">
                <a:latin typeface="+mj-ea"/>
              </a:rPr>
            </a:br>
            <a:r>
              <a:rPr lang="ja-JP" altLang="en-US" sz="2800" dirty="0" smtClean="0">
                <a:latin typeface="+mj-ea"/>
              </a:rPr>
              <a:t>加熱効率を約</a:t>
            </a:r>
            <a:r>
              <a:rPr lang="en-US" altLang="ja-JP" sz="2800" dirty="0" smtClean="0">
                <a:latin typeface="+mj-ea"/>
              </a:rPr>
              <a:t>1.5 %</a:t>
            </a:r>
            <a:r>
              <a:rPr lang="ja-JP" altLang="en-US" sz="2800" dirty="0" smtClean="0">
                <a:latin typeface="+mj-ea"/>
              </a:rPr>
              <a:t>であることを概算できた</a:t>
            </a:r>
            <a:endParaRPr kumimoji="1" lang="ja-JP" altLang="en-US" sz="2800" dirty="0">
              <a:latin typeface="+mj-ea"/>
            </a:endParaRPr>
          </a:p>
        </p:txBody>
      </p:sp>
      <p:pic>
        <p:nvPicPr>
          <p:cNvPr id="7" name="図 8" descr="logo-SIL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72745"/>
              </p:ext>
            </p:extLst>
          </p:nvPr>
        </p:nvGraphicFramePr>
        <p:xfrm>
          <a:off x="35496" y="1268760"/>
          <a:ext cx="24796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数式" r:id="rId4" imgW="965160" imgH="419040" progId="Equation.3">
                  <p:embed/>
                </p:oleObj>
              </mc:Choice>
              <mc:Fallback>
                <p:oleObj name="数式" r:id="rId4" imgW="965160" imgH="41904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268760"/>
                        <a:ext cx="2479675" cy="7635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683568" y="198884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イオン温度の関数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>
            <a:stCxn id="11" idx="0"/>
          </p:cNvCxnSpPr>
          <p:nvPr/>
        </p:nvCxnSpPr>
        <p:spPr>
          <a:xfrm flipV="1">
            <a:off x="1699231" y="1772816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525166" y="1484784"/>
            <a:ext cx="672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Yn</a:t>
            </a:r>
            <a:r>
              <a:rPr lang="en-US" altLang="ja-JP" dirty="0" smtClean="0"/>
              <a:t>:</a:t>
            </a:r>
            <a:r>
              <a:rPr lang="ja-JP" altLang="en-US" dirty="0" smtClean="0"/>
              <a:t>イールド</a:t>
            </a:r>
            <a:r>
              <a:rPr lang="en-US" altLang="ja-JP" dirty="0" smtClean="0"/>
              <a:t>, n:</a:t>
            </a:r>
            <a:r>
              <a:rPr lang="ja-JP" altLang="en-US" dirty="0" smtClean="0"/>
              <a:t>燃料密度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σv</a:t>
            </a:r>
            <a:r>
              <a:rPr lang="en-US" altLang="ja-JP" dirty="0" smtClean="0"/>
              <a:t>:</a:t>
            </a:r>
            <a:r>
              <a:rPr lang="ja-JP" altLang="en-US" dirty="0" smtClean="0"/>
              <a:t>反応率</a:t>
            </a:r>
            <a:r>
              <a:rPr lang="en-US" altLang="ja-JP" dirty="0" smtClean="0"/>
              <a:t>, V:</a:t>
            </a:r>
            <a:r>
              <a:rPr lang="ja-JP" altLang="en-US" dirty="0" smtClean="0"/>
              <a:t>燃料体積</a:t>
            </a:r>
            <a:r>
              <a:rPr lang="en-US" altLang="ja-JP" dirty="0" smtClean="0"/>
              <a:t>, τ:</a:t>
            </a:r>
            <a:r>
              <a:rPr lang="ja-JP" altLang="en-US" dirty="0" smtClean="0"/>
              <a:t>閉込め時間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50717"/>
              </p:ext>
            </p:extLst>
          </p:nvPr>
        </p:nvGraphicFramePr>
        <p:xfrm>
          <a:off x="2569985" y="2648397"/>
          <a:ext cx="4378279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8153"/>
                <a:gridCol w="1579181"/>
                <a:gridCol w="143094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爆縮のみ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爆縮加熱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latin typeface="+mj-ea"/>
                          <a:ea typeface="+mj-ea"/>
                        </a:rPr>
                        <a:t>イールド</a:t>
                      </a:r>
                      <a:endParaRPr kumimoji="1" lang="ja-JP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5.7×10</a:t>
                      </a:r>
                      <a:r>
                        <a:rPr kumimoji="1" lang="en-US" altLang="ja-JP" baseline="30000" dirty="0" smtClean="0">
                          <a:latin typeface="+mj-ea"/>
                          <a:ea typeface="+mj-ea"/>
                        </a:rPr>
                        <a:t>5</a:t>
                      </a:r>
                      <a:endParaRPr kumimoji="1" lang="ja-JP" altLang="en-US" baseline="30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2.24×10</a:t>
                      </a:r>
                      <a:r>
                        <a:rPr kumimoji="1" lang="en-US" altLang="ja-JP" baseline="30000" dirty="0" smtClean="0">
                          <a:latin typeface="+mj-ea"/>
                          <a:ea typeface="+mj-ea"/>
                        </a:rPr>
                        <a:t>6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latin typeface="+mj-ea"/>
                          <a:ea typeface="+mj-ea"/>
                        </a:rPr>
                        <a:t>密度</a:t>
                      </a:r>
                      <a:endParaRPr kumimoji="1" lang="ja-JP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7 g/cc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latin typeface="+mj-ea"/>
                          <a:ea typeface="+mj-ea"/>
                        </a:rPr>
                        <a:t>コア直径</a:t>
                      </a:r>
                      <a:endParaRPr kumimoji="1" lang="ja-JP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54 </a:t>
                      </a:r>
                      <a:r>
                        <a:rPr kumimoji="1" lang="en-US" altLang="ja-JP" dirty="0" smtClean="0">
                          <a:latin typeface="Symbol" pitchFamily="18" charset="2"/>
                          <a:ea typeface="+mj-ea"/>
                        </a:rPr>
                        <a:t>m</a:t>
                      </a:r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m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80 </a:t>
                      </a:r>
                      <a:r>
                        <a:rPr kumimoji="1" lang="en-US" altLang="ja-JP" dirty="0" smtClean="0">
                          <a:latin typeface="Symbol" pitchFamily="18" charset="2"/>
                          <a:ea typeface="+mj-ea"/>
                        </a:rPr>
                        <a:t>m</a:t>
                      </a:r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m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latin typeface="+mj-ea"/>
                          <a:ea typeface="+mj-ea"/>
                        </a:rPr>
                        <a:t>閉込め時間</a:t>
                      </a:r>
                      <a:endParaRPr kumimoji="1" lang="ja-JP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26 </a:t>
                      </a:r>
                      <a:r>
                        <a:rPr kumimoji="1" lang="en-US" altLang="ja-JP" dirty="0" err="1" smtClean="0">
                          <a:latin typeface="+mj-ea"/>
                          <a:ea typeface="+mj-ea"/>
                        </a:rPr>
                        <a:t>ps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23 </a:t>
                      </a:r>
                      <a:r>
                        <a:rPr kumimoji="1" lang="en-US" altLang="ja-JP" sz="1800" kern="1200" dirty="0" err="1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ps</a:t>
                      </a:r>
                      <a:endParaRPr kumimoji="1" lang="ja-JP" altLang="en-US" sz="18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イオン温度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0.67 </a:t>
                      </a:r>
                      <a:r>
                        <a:rPr kumimoji="1" lang="en-US" altLang="ja-JP" b="1" dirty="0" err="1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keV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0.82 </a:t>
                      </a:r>
                      <a:r>
                        <a:rPr kumimoji="1" lang="en-US" altLang="ja-JP" b="1" dirty="0" err="1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keV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2563883" y="4529054"/>
            <a:ext cx="432048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1520" y="508518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+mn-ea"/>
              </a:rPr>
              <a:t>デポジットエネルギー </a:t>
            </a:r>
            <a:r>
              <a:rPr lang="en-US" altLang="ja-JP" sz="2800" dirty="0" smtClean="0">
                <a:latin typeface="+mn-ea"/>
              </a:rPr>
              <a:t>= 3/2kΔT(N</a:t>
            </a:r>
            <a:r>
              <a:rPr lang="en-US" altLang="ja-JP" sz="2800" baseline="-25000" dirty="0" smtClean="0">
                <a:latin typeface="+mn-ea"/>
              </a:rPr>
              <a:t>C</a:t>
            </a:r>
            <a:r>
              <a:rPr lang="en-US" altLang="ja-JP" sz="2800" dirty="0" smtClean="0">
                <a:latin typeface="+mn-ea"/>
              </a:rPr>
              <a:t>+N</a:t>
            </a:r>
            <a:r>
              <a:rPr lang="en-US" altLang="ja-JP" sz="2800" baseline="-25000" dirty="0" smtClean="0">
                <a:latin typeface="+mn-ea"/>
              </a:rPr>
              <a:t>D</a:t>
            </a:r>
            <a:r>
              <a:rPr lang="en-US" altLang="ja-JP" sz="2800" dirty="0" smtClean="0">
                <a:latin typeface="+mn-ea"/>
              </a:rPr>
              <a:t>+N</a:t>
            </a:r>
            <a:r>
              <a:rPr lang="en-US" altLang="ja-JP" sz="2800" baseline="-25000" dirty="0" smtClean="0">
                <a:latin typeface="+mn-ea"/>
              </a:rPr>
              <a:t>e</a:t>
            </a:r>
            <a:r>
              <a:rPr lang="en-US" altLang="ja-JP" sz="2800" dirty="0" smtClean="0">
                <a:latin typeface="+mn-ea"/>
              </a:rPr>
              <a:t>) = </a:t>
            </a:r>
            <a:r>
              <a:rPr lang="en-US" altLang="ja-JP" sz="2800" dirty="0">
                <a:solidFill>
                  <a:srgbClr val="FF0000"/>
                </a:solidFill>
                <a:latin typeface="+mn-ea"/>
              </a:rPr>
              <a:t>8</a:t>
            </a:r>
            <a:r>
              <a:rPr lang="en-US" altLang="ja-JP" sz="2800" dirty="0" smtClean="0">
                <a:solidFill>
                  <a:srgbClr val="FF0000"/>
                </a:solidFill>
                <a:latin typeface="+mn-ea"/>
              </a:rPr>
              <a:t>.5 J</a:t>
            </a:r>
          </a:p>
          <a:p>
            <a:endParaRPr lang="en-US" altLang="ja-JP" sz="2800" dirty="0" smtClean="0">
              <a:latin typeface="+mn-ea"/>
            </a:endParaRPr>
          </a:p>
          <a:p>
            <a:r>
              <a:rPr lang="ja-JP" altLang="en-US" sz="2800" b="1" dirty="0" smtClean="0">
                <a:latin typeface="+mn-ea"/>
              </a:rPr>
              <a:t>加熱</a:t>
            </a:r>
            <a:r>
              <a:rPr lang="ja-JP" altLang="en-US" sz="2800" b="1" dirty="0" smtClean="0">
                <a:latin typeface="+mn-ea"/>
              </a:rPr>
              <a:t>効率 </a:t>
            </a:r>
            <a:r>
              <a:rPr lang="en-US" altLang="ja-JP" sz="2800" b="1" dirty="0" smtClean="0">
                <a:latin typeface="+mn-ea"/>
              </a:rPr>
              <a:t>= </a:t>
            </a:r>
            <a:r>
              <a:rPr lang="ja-JP" altLang="en-US" sz="2800" b="1" dirty="0" smtClean="0">
                <a:latin typeface="+mn-ea"/>
              </a:rPr>
              <a:t>デポジット</a:t>
            </a:r>
            <a:r>
              <a:rPr lang="en-US" altLang="ja-JP" sz="2800" b="1" dirty="0" smtClean="0">
                <a:latin typeface="+mn-ea"/>
              </a:rPr>
              <a:t>/</a:t>
            </a:r>
            <a:r>
              <a:rPr lang="ja-JP" altLang="en-US" sz="2800" b="1" dirty="0" smtClean="0">
                <a:latin typeface="+mn-ea"/>
              </a:rPr>
              <a:t>追加熱レーザー</a:t>
            </a:r>
            <a:r>
              <a:rPr lang="en-US" altLang="ja-JP" sz="2800" b="1" dirty="0" smtClean="0">
                <a:latin typeface="+mn-ea"/>
              </a:rPr>
              <a:t> =</a:t>
            </a:r>
            <a:r>
              <a:rPr lang="en-US" altLang="ja-JP" sz="2800" b="1" dirty="0" smtClean="0">
                <a:latin typeface="+mn-ea"/>
              </a:rPr>
              <a:t> </a:t>
            </a:r>
            <a:r>
              <a:rPr lang="en-US" altLang="ja-JP" sz="2800" b="1" u="sng" dirty="0" smtClean="0">
                <a:solidFill>
                  <a:srgbClr val="FF0000"/>
                </a:solidFill>
                <a:latin typeface="+mn-ea"/>
              </a:rPr>
              <a:t>1.5 %</a:t>
            </a:r>
          </a:p>
        </p:txBody>
      </p:sp>
    </p:spTree>
    <p:extLst>
      <p:ext uri="{BB962C8B-B14F-4D97-AF65-F5344CB8AC3E}">
        <p14:creationId xmlns:p14="http://schemas.microsoft.com/office/powerpoint/2010/main" val="40849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3" y="228600"/>
            <a:ext cx="7970523" cy="1066800"/>
          </a:xfrm>
        </p:spPr>
        <p:txBody>
          <a:bodyPr>
            <a:noAutofit/>
          </a:bodyPr>
          <a:lstStyle/>
          <a:p>
            <a:r>
              <a:rPr kumimoji="1" lang="ja-JP" altLang="en-US" sz="2600" dirty="0" smtClean="0"/>
              <a:t>実験データのみから、追加熱エネルギー輸送状況</a:t>
            </a:r>
            <a:r>
              <a:rPr lang="ja-JP" altLang="en-US" sz="2600" dirty="0" smtClean="0"/>
              <a:t>を</a:t>
            </a:r>
            <a:r>
              <a:rPr lang="en-US" altLang="ja-JP" sz="2600" dirty="0" smtClean="0"/>
              <a:t/>
            </a:r>
            <a:br>
              <a:rPr lang="en-US" altLang="ja-JP" sz="2600" dirty="0" smtClean="0"/>
            </a:br>
            <a:r>
              <a:rPr lang="ja-JP" altLang="en-US" sz="2600" dirty="0" smtClean="0"/>
              <a:t>調べることができた</a:t>
            </a:r>
            <a:endParaRPr kumimoji="1" lang="ja-JP" altLang="en-US" sz="2600" dirty="0"/>
          </a:p>
        </p:txBody>
      </p:sp>
      <p:sp>
        <p:nvSpPr>
          <p:cNvPr id="4" name="円/楕円 3"/>
          <p:cNvSpPr/>
          <p:nvPr/>
        </p:nvSpPr>
        <p:spPr>
          <a:xfrm>
            <a:off x="4047090" y="2798649"/>
            <a:ext cx="539999" cy="532009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atin typeface="+mj-ea"/>
              <a:ea typeface="+mj-ea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 flipV="1">
            <a:off x="1317049" y="2329758"/>
            <a:ext cx="1500823" cy="479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H="1">
            <a:off x="1338040" y="3349566"/>
            <a:ext cx="1474804" cy="376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11"/>
          <p:cNvSpPr txBox="1"/>
          <p:nvPr/>
        </p:nvSpPr>
        <p:spPr>
          <a:xfrm>
            <a:off x="62863" y="1441620"/>
            <a:ext cx="3789522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 smtClean="0">
                <a:latin typeface="+mj-ea"/>
                <a:ea typeface="+mj-ea"/>
              </a:rPr>
              <a:t>バックスキャッター光エネルギー</a:t>
            </a:r>
            <a:endParaRPr kumimoji="1"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10%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161327" y="2393218"/>
            <a:ext cx="986737" cy="656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156298" y="3074992"/>
            <a:ext cx="629218" cy="3288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台形 10"/>
          <p:cNvSpPr/>
          <p:nvPr/>
        </p:nvSpPr>
        <p:spPr>
          <a:xfrm rot="5400000">
            <a:off x="2857258" y="2411135"/>
            <a:ext cx="1280422" cy="1296223"/>
          </a:xfrm>
          <a:prstGeom prst="trapezoid">
            <a:avLst>
              <a:gd name="adj" fmla="val 4390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3" name="テキスト ボックス 23"/>
          <p:cNvSpPr txBox="1"/>
          <p:nvPr/>
        </p:nvSpPr>
        <p:spPr>
          <a:xfrm>
            <a:off x="4140275" y="1673849"/>
            <a:ext cx="497738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latin typeface="+mj-ea"/>
                <a:ea typeface="+mj-ea"/>
              </a:rPr>
              <a:t>高速電子へ　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20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％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24"/>
          <p:cNvSpPr txBox="1"/>
          <p:nvPr/>
        </p:nvSpPr>
        <p:spPr>
          <a:xfrm>
            <a:off x="2236424" y="4841864"/>
            <a:ext cx="4161327" cy="40011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latin typeface="+mj-ea"/>
                <a:ea typeface="+mj-ea"/>
              </a:rPr>
              <a:t>加熱効率（</a:t>
            </a:r>
            <a:r>
              <a:rPr kumimoji="1" lang="ja-JP" altLang="en-US" sz="2000" b="1" dirty="0" smtClean="0">
                <a:latin typeface="+mj-ea"/>
                <a:ea typeface="+mj-ea"/>
              </a:rPr>
              <a:t>コアへ）</a:t>
            </a:r>
            <a:r>
              <a:rPr kumimoji="1" lang="en-US" altLang="ja-JP" sz="2000" b="1" dirty="0" smtClean="0">
                <a:latin typeface="+mj-ea"/>
                <a:ea typeface="+mj-ea"/>
              </a:rPr>
              <a:t> 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 1.5%</a:t>
            </a:r>
          </a:p>
        </p:txBody>
      </p:sp>
      <p:sp>
        <p:nvSpPr>
          <p:cNvPr id="16" name="テキスト ボックス 2"/>
          <p:cNvSpPr txBox="1"/>
          <p:nvPr/>
        </p:nvSpPr>
        <p:spPr>
          <a:xfrm>
            <a:off x="2408644" y="3725761"/>
            <a:ext cx="3816889" cy="92333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 smtClean="0">
                <a:latin typeface="+mj-ea"/>
                <a:ea typeface="+mj-ea"/>
              </a:rPr>
              <a:t>イオン温度　</a:t>
            </a:r>
            <a:endParaRPr kumimoji="1" lang="en-US" altLang="ja-JP" b="1" dirty="0" smtClean="0">
              <a:latin typeface="+mj-ea"/>
              <a:ea typeface="+mj-ea"/>
            </a:endParaRPr>
          </a:p>
          <a:p>
            <a:r>
              <a:rPr lang="ja-JP" altLang="ja-JP" b="1" dirty="0">
                <a:latin typeface="+mj-ea"/>
                <a:ea typeface="+mj-ea"/>
              </a:rPr>
              <a:t>　</a:t>
            </a:r>
            <a:r>
              <a:rPr lang="ja-JP" altLang="en-US" b="1" dirty="0" smtClean="0">
                <a:latin typeface="+mj-ea"/>
                <a:ea typeface="+mj-ea"/>
              </a:rPr>
              <a:t>　　　　　　　</a:t>
            </a:r>
            <a:r>
              <a:rPr kumimoji="1" lang="ja-JP" altLang="en-US" b="1" dirty="0" smtClean="0">
                <a:latin typeface="+mj-ea"/>
                <a:ea typeface="+mj-ea"/>
              </a:rPr>
              <a:t>爆縮のみ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0.56keV</a:t>
            </a:r>
          </a:p>
          <a:p>
            <a:r>
              <a:rPr lang="ja-JP" altLang="ja-JP" b="1" dirty="0" smtClean="0">
                <a:latin typeface="+mj-ea"/>
                <a:ea typeface="+mj-ea"/>
              </a:rPr>
              <a:t>　</a:t>
            </a:r>
            <a:r>
              <a:rPr lang="ja-JP" altLang="en-US" b="1" dirty="0" smtClean="0">
                <a:latin typeface="+mj-ea"/>
                <a:ea typeface="+mj-ea"/>
              </a:rPr>
              <a:t>　　　　　　　加熱あり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0.67keV</a:t>
            </a:r>
            <a:r>
              <a:rPr kumimoji="1" lang="ja-JP" altLang="en-US" b="1" dirty="0" smtClean="0">
                <a:latin typeface="+mj-ea"/>
                <a:ea typeface="+mj-ea"/>
              </a:rPr>
              <a:t>　　　　</a:t>
            </a:r>
            <a:endParaRPr kumimoji="1" lang="en-US" altLang="ja-JP" b="1" dirty="0" smtClean="0">
              <a:latin typeface="+mj-ea"/>
              <a:ea typeface="+mj-ea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4402657" y="2686630"/>
            <a:ext cx="1259432" cy="178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28"/>
          <p:cNvSpPr txBox="1"/>
          <p:nvPr/>
        </p:nvSpPr>
        <p:spPr>
          <a:xfrm>
            <a:off x="5741291" y="2393218"/>
            <a:ext cx="3295205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atin typeface="+mj-ea"/>
                <a:ea typeface="+mj-ea"/>
              </a:rPr>
              <a:t>γ</a:t>
            </a:r>
            <a:r>
              <a:rPr lang="ja-JP" altLang="en-US" b="1" dirty="0" smtClean="0">
                <a:latin typeface="+mj-ea"/>
                <a:ea typeface="+mj-ea"/>
              </a:rPr>
              <a:t>線へ</a:t>
            </a:r>
            <a:r>
              <a:rPr lang="ja-JP" altLang="en-US" b="1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0.1%</a:t>
            </a:r>
          </a:p>
          <a:p>
            <a:r>
              <a:rPr lang="en-US" altLang="ja-JP" b="1" dirty="0" smtClean="0">
                <a:latin typeface="Symbol" pitchFamily="18" charset="2"/>
                <a:ea typeface="+mj-ea"/>
              </a:rPr>
              <a:t>g</a:t>
            </a:r>
            <a:r>
              <a:rPr lang="ja-JP" altLang="en-US" b="1" dirty="0" smtClean="0">
                <a:latin typeface="+mj-ea"/>
                <a:ea typeface="+mj-ea"/>
              </a:rPr>
              <a:t>線計測</a:t>
            </a:r>
            <a:r>
              <a:rPr lang="en-US" altLang="ja-JP" b="1" dirty="0" smtClean="0">
                <a:latin typeface="+mj-ea"/>
                <a:ea typeface="+mj-ea"/>
              </a:rPr>
              <a:t> 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pic>
        <p:nvPicPr>
          <p:cNvPr id="22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2897" y="5229200"/>
            <a:ext cx="814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ただし、加熱タイミング</a:t>
            </a:r>
            <a:r>
              <a:rPr kumimoji="1" lang="en-US" altLang="ja-JP" dirty="0" smtClean="0">
                <a:latin typeface="+mj-ea"/>
                <a:ea typeface="+mj-ea"/>
              </a:rPr>
              <a:t>(</a:t>
            </a:r>
            <a:r>
              <a:rPr kumimoji="1" lang="ja-JP" altLang="en-US" dirty="0" smtClean="0">
                <a:latin typeface="+mj-ea"/>
                <a:ea typeface="+mj-ea"/>
              </a:rPr>
              <a:t>最大圧縮</a:t>
            </a:r>
            <a:r>
              <a:rPr lang="en-US" altLang="ja-JP" dirty="0" smtClean="0">
                <a:latin typeface="+mj-ea"/>
                <a:ea typeface="+mj-ea"/>
              </a:rPr>
              <a:t>30 </a:t>
            </a:r>
            <a:r>
              <a:rPr lang="en-US" altLang="ja-JP" dirty="0" err="1" smtClean="0">
                <a:latin typeface="+mj-ea"/>
                <a:ea typeface="+mj-ea"/>
              </a:rPr>
              <a:t>ps</a:t>
            </a:r>
            <a:r>
              <a:rPr lang="ja-JP" altLang="en-US" dirty="0" smtClean="0">
                <a:latin typeface="+mj-ea"/>
                <a:ea typeface="+mj-ea"/>
              </a:rPr>
              <a:t>前</a:t>
            </a:r>
            <a:r>
              <a:rPr kumimoji="1" lang="en-US" altLang="ja-JP" dirty="0" smtClean="0">
                <a:latin typeface="+mj-ea"/>
                <a:ea typeface="+mj-ea"/>
              </a:rPr>
              <a:t>)</a:t>
            </a:r>
            <a:r>
              <a:rPr kumimoji="1" lang="ja-JP" altLang="en-US" dirty="0" err="1" smtClean="0">
                <a:latin typeface="+mj-ea"/>
                <a:ea typeface="+mj-ea"/>
              </a:rPr>
              <a:t>、</a:t>
            </a:r>
            <a:r>
              <a:rPr lang="ja-JP" altLang="en-US" dirty="0">
                <a:latin typeface="+mj-ea"/>
                <a:ea typeface="+mj-ea"/>
              </a:rPr>
              <a:t>燃料密度</a:t>
            </a:r>
            <a:r>
              <a:rPr kumimoji="1" lang="ja-JP" altLang="en-US" dirty="0" smtClean="0">
                <a:latin typeface="+mj-ea"/>
                <a:ea typeface="+mj-ea"/>
              </a:rPr>
              <a:t>は最適とは言えなく、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改善の余地</a:t>
            </a:r>
            <a:r>
              <a:rPr lang="ja-JP" altLang="en-US" dirty="0" smtClean="0">
                <a:latin typeface="+mj-ea"/>
                <a:ea typeface="+mj-ea"/>
              </a:rPr>
              <a:t>が</a:t>
            </a:r>
            <a:r>
              <a:rPr lang="ja-JP" altLang="en-US" dirty="0">
                <a:latin typeface="+mj-ea"/>
                <a:ea typeface="+mj-ea"/>
              </a:rPr>
              <a:t>まだある</a:t>
            </a:r>
            <a:r>
              <a:rPr kumimoji="1" lang="ja-JP" altLang="en-US" dirty="0" smtClean="0">
                <a:latin typeface="+mj-ea"/>
                <a:ea typeface="+mj-ea"/>
              </a:rPr>
              <a:t>。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564812" y="2569281"/>
            <a:ext cx="2309805" cy="9683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b="1" dirty="0">
                <a:latin typeface="+mj-ea"/>
              </a:rPr>
              <a:t>LFEX 100%</a:t>
            </a:r>
            <a:endParaRPr lang="ja-JP" altLang="en-US" sz="2800" b="1" dirty="0">
              <a:latin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052" y="6151420"/>
            <a:ext cx="920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高速点火実験における加熱効率測定の性能が格段に向上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400" dirty="0" smtClean="0">
                <a:latin typeface="+mj-ea"/>
                <a:ea typeface="+mj-ea"/>
              </a:rPr>
              <a:t>高速点火レーザー核融合は圧縮・加熱分離型の核融合点火方式である。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400" dirty="0">
                <a:latin typeface="+mj-ea"/>
                <a:ea typeface="+mj-ea"/>
              </a:rPr>
              <a:t>高速</a:t>
            </a:r>
            <a:r>
              <a:rPr lang="ja-JP" altLang="en-US" sz="2400" dirty="0" smtClean="0">
                <a:latin typeface="+mj-ea"/>
                <a:ea typeface="+mj-ea"/>
              </a:rPr>
              <a:t>点火原理実証実験（</a:t>
            </a:r>
            <a:r>
              <a:rPr lang="en-US" altLang="ja-JP" sz="2400" dirty="0" smtClean="0">
                <a:latin typeface="+mj-ea"/>
                <a:ea typeface="+mj-ea"/>
              </a:rPr>
              <a:t>FIREX</a:t>
            </a:r>
            <a:r>
              <a:rPr lang="ja-JP" altLang="en-US" sz="2400" dirty="0" smtClean="0">
                <a:latin typeface="+mj-ea"/>
                <a:ea typeface="+mj-ea"/>
              </a:rPr>
              <a:t>）では、点火温度</a:t>
            </a:r>
            <a:r>
              <a:rPr lang="en-US" altLang="ja-JP" sz="2400" dirty="0" smtClean="0">
                <a:latin typeface="+mj-ea"/>
                <a:ea typeface="+mj-ea"/>
              </a:rPr>
              <a:t>(5-10 </a:t>
            </a:r>
            <a:r>
              <a:rPr lang="en-US" altLang="ja-JP" sz="2400" dirty="0" err="1" smtClean="0">
                <a:latin typeface="+mj-ea"/>
                <a:ea typeface="+mj-ea"/>
              </a:rPr>
              <a:t>keV</a:t>
            </a:r>
            <a:r>
              <a:rPr lang="en-US" altLang="ja-JP" sz="2400" dirty="0" smtClean="0">
                <a:latin typeface="+mj-ea"/>
                <a:ea typeface="+mj-ea"/>
              </a:rPr>
              <a:t>)</a:t>
            </a:r>
            <a:r>
              <a:rPr lang="ja-JP" altLang="en-US" sz="2400" dirty="0" err="1">
                <a:latin typeface="+mj-ea"/>
                <a:ea typeface="+mj-ea"/>
              </a:rPr>
              <a:t>へ</a:t>
            </a:r>
            <a:r>
              <a:rPr lang="ja-JP" altLang="en-US" sz="2400" dirty="0" err="1" smtClean="0">
                <a:latin typeface="+mj-ea"/>
                <a:ea typeface="+mj-ea"/>
              </a:rPr>
              <a:t>の</a:t>
            </a:r>
            <a:r>
              <a:rPr lang="ja-JP" altLang="en-US" sz="2400" dirty="0" smtClean="0">
                <a:latin typeface="+mj-ea"/>
                <a:ea typeface="+mj-ea"/>
              </a:rPr>
              <a:t>加熱を目標としている。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400" dirty="0" smtClean="0">
                <a:latin typeface="+mj-ea"/>
                <a:ea typeface="+mj-ea"/>
              </a:rPr>
              <a:t>しかし、追加熱レーザーによる高速電子の制動放射</a:t>
            </a:r>
            <a:r>
              <a:rPr lang="en-US" altLang="ja-JP" sz="2400" dirty="0" smtClean="0">
                <a:latin typeface="+mj-ea"/>
                <a:ea typeface="+mj-ea"/>
              </a:rPr>
              <a:t>X</a:t>
            </a:r>
            <a:r>
              <a:rPr lang="ja-JP" altLang="en-US" sz="2400" dirty="0" smtClean="0">
                <a:latin typeface="+mj-ea"/>
                <a:ea typeface="+mj-ea"/>
              </a:rPr>
              <a:t>線</a:t>
            </a:r>
            <a:r>
              <a:rPr lang="en-US" altLang="ja-JP" sz="2400" dirty="0" smtClean="0">
                <a:latin typeface="+mj-ea"/>
                <a:ea typeface="+mj-ea"/>
              </a:rPr>
              <a:t>(</a:t>
            </a:r>
            <a:r>
              <a:rPr lang="en-US" altLang="ja-JP" sz="2400" dirty="0" smtClean="0">
                <a:latin typeface="Symbol" pitchFamily="18" charset="2"/>
                <a:ea typeface="+mj-ea"/>
              </a:rPr>
              <a:t>g</a:t>
            </a:r>
            <a:r>
              <a:rPr lang="ja-JP" altLang="en-US" sz="2400" dirty="0" smtClean="0">
                <a:latin typeface="+mj-ea"/>
                <a:ea typeface="+mj-ea"/>
              </a:rPr>
              <a:t>線、</a:t>
            </a:r>
            <a:r>
              <a:rPr lang="en-US" altLang="ja-JP" sz="2400" dirty="0" err="1" smtClean="0">
                <a:latin typeface="+mj-ea"/>
                <a:ea typeface="+mj-ea"/>
              </a:rPr>
              <a:t>T</a:t>
            </a:r>
            <a:r>
              <a:rPr lang="en-US" altLang="ja-JP" sz="2400" baseline="-25000" dirty="0" err="1" smtClean="0">
                <a:latin typeface="Symbol" pitchFamily="18" charset="2"/>
                <a:ea typeface="+mj-ea"/>
              </a:rPr>
              <a:t>g</a:t>
            </a:r>
            <a:r>
              <a:rPr lang="ja-JP" altLang="en-US" sz="2400" dirty="0" smtClean="0">
                <a:latin typeface="+mj-ea"/>
                <a:ea typeface="+mj-ea"/>
              </a:rPr>
              <a:t>～</a:t>
            </a:r>
            <a:r>
              <a:rPr lang="en-US" altLang="ja-JP" sz="2400" dirty="0" smtClean="0">
                <a:latin typeface="+mj-ea"/>
                <a:ea typeface="+mj-ea"/>
              </a:rPr>
              <a:t>1 MeV)</a:t>
            </a:r>
            <a:r>
              <a:rPr lang="ja-JP" altLang="en-US" sz="2400" dirty="0" smtClean="0">
                <a:latin typeface="+mj-ea"/>
                <a:ea typeface="+mj-ea"/>
              </a:rPr>
              <a:t>が</a:t>
            </a:r>
            <a:r>
              <a:rPr lang="ja-JP" altLang="en-US" sz="2400" dirty="0">
                <a:latin typeface="+mj-ea"/>
                <a:ea typeface="+mj-ea"/>
              </a:rPr>
              <a:t>深刻な</a:t>
            </a:r>
            <a:r>
              <a:rPr lang="ja-JP" altLang="en-US" sz="2400" dirty="0" smtClean="0">
                <a:latin typeface="+mj-ea"/>
                <a:ea typeface="+mj-ea"/>
              </a:rPr>
              <a:t>計測障害となっていた。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>
                <a:latin typeface="Symbol" pitchFamily="18" charset="2"/>
              </a:rPr>
              <a:t> </a:t>
            </a:r>
            <a:r>
              <a:rPr lang="en-US" altLang="ja-JP" sz="2400" dirty="0">
                <a:latin typeface="Symbol" pitchFamily="18" charset="2"/>
              </a:rPr>
              <a:t>g</a:t>
            </a:r>
            <a:r>
              <a:rPr kumimoji="1" lang="ja-JP" altLang="en-US" sz="2400" dirty="0" smtClean="0">
                <a:latin typeface="+mj-ea"/>
                <a:ea typeface="+mj-ea"/>
              </a:rPr>
              <a:t>線による計測障害を克服した中性子計測により、有効な計測データ</a:t>
            </a:r>
            <a:r>
              <a:rPr lang="ja-JP" altLang="en-US" sz="2400" dirty="0">
                <a:latin typeface="+mj-ea"/>
                <a:ea typeface="+mj-ea"/>
              </a:rPr>
              <a:t>を</a:t>
            </a:r>
            <a:r>
              <a:rPr kumimoji="1" lang="ja-JP" altLang="en-US" sz="2400" dirty="0" smtClean="0">
                <a:latin typeface="+mj-ea"/>
                <a:ea typeface="+mj-ea"/>
              </a:rPr>
              <a:t>取得することができた。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400" dirty="0" smtClean="0">
                <a:latin typeface="+mj-ea"/>
                <a:ea typeface="+mj-ea"/>
              </a:rPr>
              <a:t>実験データから、高速加熱による温度上昇は、</a:t>
            </a:r>
            <a:r>
              <a:rPr lang="en-US" altLang="ja-JP" sz="2400" dirty="0" smtClean="0">
                <a:solidFill>
                  <a:srgbClr val="FF0000"/>
                </a:solidFill>
                <a:latin typeface="+mj-ea"/>
                <a:ea typeface="+mj-ea"/>
              </a:rPr>
              <a:t>0.67</a:t>
            </a:r>
            <a:r>
              <a:rPr lang="ja-JP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→</a:t>
            </a:r>
            <a:r>
              <a:rPr lang="en-US" altLang="ja-JP" sz="2400" dirty="0" smtClean="0">
                <a:solidFill>
                  <a:srgbClr val="FF0000"/>
                </a:solidFill>
                <a:latin typeface="+mj-ea"/>
                <a:ea typeface="+mj-ea"/>
              </a:rPr>
              <a:t>0.82 </a:t>
            </a:r>
            <a:r>
              <a:rPr lang="en-US" altLang="ja-JP" sz="2400" dirty="0" err="1" smtClean="0">
                <a:solidFill>
                  <a:srgbClr val="FF0000"/>
                </a:solidFill>
                <a:latin typeface="+mj-ea"/>
                <a:ea typeface="+mj-ea"/>
              </a:rPr>
              <a:t>keV</a:t>
            </a:r>
            <a:r>
              <a:rPr lang="ja-JP" altLang="en-US" sz="2400" dirty="0">
                <a:latin typeface="+mj-ea"/>
              </a:rPr>
              <a:t> （加熱効率：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～</a:t>
            </a:r>
            <a:r>
              <a:rPr lang="en-US" altLang="ja-JP" sz="2400" dirty="0" smtClean="0">
                <a:solidFill>
                  <a:srgbClr val="FF0000"/>
                </a:solidFill>
                <a:latin typeface="+mj-ea"/>
              </a:rPr>
              <a:t>1.5 </a:t>
            </a: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%</a:t>
            </a:r>
            <a:r>
              <a:rPr lang="ja-JP" altLang="en-US" sz="2400" dirty="0">
                <a:latin typeface="+mj-ea"/>
              </a:rPr>
              <a:t>）</a:t>
            </a:r>
            <a:r>
              <a:rPr lang="ja-JP" altLang="en-US" sz="2400" dirty="0" smtClean="0">
                <a:latin typeface="+mj-ea"/>
                <a:ea typeface="+mj-ea"/>
              </a:rPr>
              <a:t>であることを確認し、高速点火の物理的理解が進展した</a:t>
            </a:r>
            <a:r>
              <a:rPr lang="ja-JP" altLang="en-US" sz="2400" dirty="0" smtClean="0">
                <a:latin typeface="+mj-ea"/>
                <a:ea typeface="+mj-ea"/>
              </a:rPr>
              <a:t>。</a:t>
            </a:r>
            <a:endParaRPr lang="en-US" altLang="ja-JP" sz="2400" dirty="0"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400" dirty="0" smtClean="0">
                <a:latin typeface="+mj-ea"/>
                <a:ea typeface="+mj-ea"/>
              </a:rPr>
              <a:t>今後は、低加熱効率の検証・対策、計測の改善を行う。</a:t>
            </a:r>
            <a:endParaRPr lang="en-US" altLang="ja-JP" sz="2400" dirty="0" smtClean="0"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pic>
        <p:nvPicPr>
          <p:cNvPr id="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</p:spTree>
    <p:extLst>
      <p:ext uri="{BB962C8B-B14F-4D97-AF65-F5344CB8AC3E}">
        <p14:creationId xmlns:p14="http://schemas.microsoft.com/office/powerpoint/2010/main" val="3004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1520" y="2708920"/>
            <a:ext cx="7680960" cy="1066800"/>
          </a:xfrm>
        </p:spPr>
        <p:txBody>
          <a:bodyPr/>
          <a:lstStyle/>
          <a:p>
            <a:r>
              <a:rPr kumimoji="1" lang="ja-JP" altLang="en-US" dirty="0" smtClean="0"/>
              <a:t>ご清聴ありがとうございました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85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+mj-ea"/>
              </a:rPr>
              <a:t>高速点火レーザー核融合実験の</a:t>
            </a:r>
            <a:r>
              <a:rPr lang="ja-JP" altLang="en-US" dirty="0" smtClean="0">
                <a:latin typeface="+mj-ea"/>
              </a:rPr>
              <a:t>進展</a:t>
            </a:r>
            <a:r>
              <a:rPr kumimoji="1" lang="en-US" altLang="ja-JP" dirty="0" smtClean="0">
                <a:latin typeface="+mj-ea"/>
              </a:rPr>
              <a:t/>
            </a:r>
            <a:br>
              <a:rPr kumimoji="1" lang="en-US" altLang="ja-JP" dirty="0" smtClean="0">
                <a:latin typeface="+mj-ea"/>
              </a:rPr>
            </a:br>
            <a:r>
              <a:rPr kumimoji="1" lang="ja-JP" altLang="en-US" dirty="0" smtClean="0">
                <a:latin typeface="+mj-ea"/>
              </a:rPr>
              <a:t>アウトライン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8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 smtClean="0">
                <a:latin typeface="+mj-ea"/>
                <a:ea typeface="+mj-ea"/>
              </a:rPr>
              <a:t>高速点火レーザー核融合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+mj-ea"/>
                <a:ea typeface="+mj-ea"/>
              </a:rPr>
              <a:t>高速点火</a:t>
            </a:r>
            <a:r>
              <a:rPr lang="ja-JP" altLang="en-US" sz="2400" dirty="0" smtClean="0">
                <a:latin typeface="+mj-ea"/>
                <a:ea typeface="+mj-ea"/>
              </a:rPr>
              <a:t>実験</a:t>
            </a:r>
            <a:r>
              <a:rPr lang="ja-JP" altLang="en-US" sz="2400" dirty="0">
                <a:latin typeface="+mj-ea"/>
                <a:ea typeface="+mj-ea"/>
              </a:rPr>
              <a:t>のため</a:t>
            </a:r>
            <a:r>
              <a:rPr lang="ja-JP" altLang="en-US" sz="2400" dirty="0" smtClean="0">
                <a:latin typeface="+mj-ea"/>
                <a:ea typeface="+mj-ea"/>
              </a:rPr>
              <a:t>の装置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628650" lvl="1" indent="-457200">
              <a:buFont typeface="+mj-lt"/>
              <a:buAutoNum type="arabicPeriod"/>
            </a:pPr>
            <a:r>
              <a:rPr kumimoji="1" lang="ja-JP" altLang="en-US" sz="2200" dirty="0">
                <a:latin typeface="+mj-ea"/>
                <a:ea typeface="+mj-ea"/>
              </a:rPr>
              <a:t>レーザー</a:t>
            </a:r>
            <a:r>
              <a:rPr kumimoji="1" lang="ja-JP" altLang="en-US" sz="2200" dirty="0" smtClean="0">
                <a:latin typeface="+mj-ea"/>
                <a:ea typeface="+mj-ea"/>
              </a:rPr>
              <a:t>装置</a:t>
            </a:r>
            <a:endParaRPr kumimoji="1" lang="en-US" altLang="ja-JP" sz="2200" dirty="0" smtClean="0">
              <a:latin typeface="+mj-ea"/>
              <a:ea typeface="+mj-ea"/>
            </a:endParaRPr>
          </a:p>
          <a:p>
            <a:pPr marL="628650" lvl="1" indent="-457200">
              <a:buFont typeface="+mj-lt"/>
              <a:buAutoNum type="arabicPeriod"/>
            </a:pPr>
            <a:r>
              <a:rPr lang="ja-JP" altLang="en-US" sz="2200" dirty="0" smtClean="0">
                <a:latin typeface="+mj-ea"/>
                <a:ea typeface="+mj-ea"/>
              </a:rPr>
              <a:t>ターゲット</a:t>
            </a:r>
            <a:endParaRPr lang="en-US" altLang="ja-JP" sz="2200" dirty="0" smtClean="0">
              <a:latin typeface="+mj-ea"/>
              <a:ea typeface="+mj-ea"/>
            </a:endParaRPr>
          </a:p>
          <a:p>
            <a:pPr marL="628650" lvl="1" indent="-457200">
              <a:buFont typeface="+mj-lt"/>
              <a:buAutoNum type="arabicPeriod"/>
            </a:pPr>
            <a:r>
              <a:rPr kumimoji="1" lang="ja-JP" altLang="en-US" sz="2200" dirty="0">
                <a:latin typeface="+mj-ea"/>
                <a:ea typeface="+mj-ea"/>
              </a:rPr>
              <a:t>計</a:t>
            </a:r>
            <a:r>
              <a:rPr kumimoji="1" lang="ja-JP" altLang="en-US" sz="2200" dirty="0" smtClean="0">
                <a:latin typeface="+mj-ea"/>
                <a:ea typeface="+mj-ea"/>
              </a:rPr>
              <a:t>測器</a:t>
            </a:r>
            <a:endParaRPr kumimoji="1" lang="en-US" altLang="ja-JP" sz="2200" dirty="0" smtClean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+mj-ea"/>
                <a:ea typeface="+mj-ea"/>
              </a:rPr>
              <a:t>加熱実験の</a:t>
            </a:r>
            <a:r>
              <a:rPr lang="ja-JP" altLang="en-US" sz="2400" dirty="0" smtClean="0">
                <a:latin typeface="+mj-ea"/>
                <a:ea typeface="+mj-ea"/>
              </a:rPr>
              <a:t>展開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>
                <a:latin typeface="+mj-ea"/>
                <a:ea typeface="+mj-ea"/>
              </a:rPr>
              <a:t>まとめ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32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800" dirty="0" smtClean="0">
                <a:latin typeface="+mj-ea"/>
                <a:ea typeface="+mj-ea"/>
              </a:rPr>
              <a:t>加熱効率向上のため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pPr marL="457200" lvl="1" indent="-285750"/>
            <a:r>
              <a:rPr kumimoji="1" lang="ja-JP" altLang="en-US" sz="2400" dirty="0" smtClean="0">
                <a:latin typeface="+mj-ea"/>
                <a:ea typeface="+mj-ea"/>
              </a:rPr>
              <a:t>磁場ガイド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pPr marL="457200" lvl="1" indent="-285750"/>
            <a:r>
              <a:rPr kumimoji="1" lang="en-US" altLang="ja-JP" sz="2400" dirty="0" smtClean="0">
                <a:latin typeface="+mj-ea"/>
                <a:ea typeface="+mj-ea"/>
              </a:rPr>
              <a:t>DLC</a:t>
            </a:r>
            <a:r>
              <a:rPr kumimoji="1" lang="ja-JP" altLang="en-US" sz="2400" dirty="0" smtClean="0">
                <a:latin typeface="+mj-ea"/>
                <a:ea typeface="+mj-ea"/>
              </a:rPr>
              <a:t>コーン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pPr marL="457200" lvl="1" indent="-285750"/>
            <a:r>
              <a:rPr kumimoji="1" lang="ja-JP" altLang="en-US" sz="2400" dirty="0" smtClean="0">
                <a:latin typeface="+mj-ea"/>
                <a:ea typeface="+mj-ea"/>
              </a:rPr>
              <a:t>穴あきコーン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</a:t>
            </a:r>
            <a:endParaRPr kumimoji="1" lang="ja-JP" altLang="en-US" dirty="0"/>
          </a:p>
        </p:txBody>
      </p:sp>
      <p:pic>
        <p:nvPicPr>
          <p:cNvPr id="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</p:spTree>
    <p:extLst>
      <p:ext uri="{BB962C8B-B14F-4D97-AF65-F5344CB8AC3E}">
        <p14:creationId xmlns:p14="http://schemas.microsoft.com/office/powerpoint/2010/main" val="40659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低残光液体シンチレータ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14800" cy="4573388"/>
          </a:xfrm>
          <a:prstGeom prst="rect">
            <a:avLst/>
          </a:prstGeom>
        </p:spPr>
      </p:pic>
      <p:pic>
        <p:nvPicPr>
          <p:cNvPr id="1027" name="Picture 3" descr="C:\Users\Takadrac\Documents\研究\03_学会資料\NIFS会合\H24年度\即発成分比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20480" cy="45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39552" y="1574989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アフターグロー成分の比較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54912" y="156693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即発発光</a:t>
            </a:r>
            <a:r>
              <a:rPr kumimoji="1" lang="ja-JP" altLang="en-US" sz="2400" dirty="0" smtClean="0"/>
              <a:t>成分の比較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93845" y="6273225"/>
            <a:ext cx="5250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[1] Takahiro Nagai, et al.: </a:t>
            </a:r>
            <a:r>
              <a:rPr lang="en-US" altLang="ja-JP" sz="1600" dirty="0" err="1" smtClean="0"/>
              <a:t>Jpn</a:t>
            </a:r>
            <a:r>
              <a:rPr lang="en-US" altLang="ja-JP" sz="1600" dirty="0" smtClean="0"/>
              <a:t>. J. Appl. Phys. </a:t>
            </a:r>
            <a:r>
              <a:rPr lang="en-US" altLang="ja-JP" sz="1600" b="1" dirty="0" smtClean="0">
                <a:hlinkClick r:id="rId4"/>
              </a:rPr>
              <a:t>50</a:t>
            </a:r>
            <a:r>
              <a:rPr lang="en-US" altLang="ja-JP" sz="1600" dirty="0" smtClean="0"/>
              <a:t> (2011) 080208</a:t>
            </a:r>
          </a:p>
          <a:p>
            <a:r>
              <a:rPr lang="en-US" altLang="ja-JP" sz="1600" dirty="0" smtClean="0"/>
              <a:t>[2] C. </a:t>
            </a:r>
            <a:r>
              <a:rPr lang="en-US" altLang="ja-JP" sz="1600" dirty="0" err="1" smtClean="0"/>
              <a:t>Stoeckl</a:t>
            </a:r>
            <a:r>
              <a:rPr lang="en-US" altLang="ja-JP" sz="1600" dirty="0" smtClean="0"/>
              <a:t> et al.: Rev. Sci. </a:t>
            </a:r>
            <a:r>
              <a:rPr lang="en-US" altLang="ja-JP" sz="1600" dirty="0" err="1" smtClean="0"/>
              <a:t>Instrum</a:t>
            </a:r>
            <a:r>
              <a:rPr lang="en-US" altLang="ja-JP" sz="1600" dirty="0" smtClean="0"/>
              <a:t>. 81 (2010) 10D302.</a:t>
            </a:r>
          </a:p>
        </p:txBody>
      </p:sp>
      <p:pic>
        <p:nvPicPr>
          <p:cNvPr id="10" name="図 8" descr="logo-SILV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</p:spTree>
    <p:extLst>
      <p:ext uri="{BB962C8B-B14F-4D97-AF65-F5344CB8AC3E}">
        <p14:creationId xmlns:p14="http://schemas.microsoft.com/office/powerpoint/2010/main" val="11593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+mj-ea"/>
              </a:rPr>
              <a:t>①</a:t>
            </a:r>
            <a:r>
              <a:rPr kumimoji="1" lang="en-US" altLang="ja-JP" sz="3600" dirty="0" err="1" smtClean="0">
                <a:latin typeface="+mj-ea"/>
              </a:rPr>
              <a:t>ゲート</a:t>
            </a:r>
            <a:r>
              <a:rPr kumimoji="1" lang="ja-JP" altLang="en-US" sz="3600" dirty="0" smtClean="0">
                <a:latin typeface="+mj-ea"/>
              </a:rPr>
              <a:t>液体シンチレータ計測器</a:t>
            </a:r>
            <a:r>
              <a:rPr kumimoji="1" lang="en-US" altLang="ja-JP" sz="3600" dirty="0" smtClean="0">
                <a:latin typeface="+mj-ea"/>
              </a:rPr>
              <a:t/>
            </a:r>
            <a:br>
              <a:rPr kumimoji="1" lang="en-US" altLang="ja-JP" sz="3600" dirty="0" smtClean="0">
                <a:latin typeface="+mj-ea"/>
              </a:rPr>
            </a:br>
            <a:r>
              <a:rPr lang="en-US" altLang="ja-JP" sz="3600" dirty="0" smtClean="0">
                <a:latin typeface="+mj-ea"/>
              </a:rPr>
              <a:t>@13.35 m</a:t>
            </a:r>
            <a:endParaRPr kumimoji="1" lang="ja-JP" altLang="en-US" sz="3600" dirty="0">
              <a:latin typeface="+mj-ea"/>
            </a:endParaRPr>
          </a:p>
        </p:txBody>
      </p:sp>
      <p:pic>
        <p:nvPicPr>
          <p:cNvPr id="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26" y="1447756"/>
            <a:ext cx="3350896" cy="25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Takadrac\Documents\研究\03_学会資料\NIFS会合\H24年度\図\実験セットアップ\S-ch計測器_設置状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24" y="1447756"/>
            <a:ext cx="3327108" cy="24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-324544" y="1988840"/>
            <a:ext cx="5286123" cy="1730046"/>
            <a:chOff x="857123" y="2060848"/>
            <a:chExt cx="4104456" cy="1224136"/>
          </a:xfrm>
        </p:grpSpPr>
        <p:cxnSp>
          <p:nvCxnSpPr>
            <p:cNvPr id="12" name="直線コネクタ 11"/>
            <p:cNvCxnSpPr/>
            <p:nvPr/>
          </p:nvCxnSpPr>
          <p:spPr>
            <a:xfrm flipV="1">
              <a:off x="857123" y="2060848"/>
              <a:ext cx="4104456" cy="122413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857123" y="2200760"/>
              <a:ext cx="4104456" cy="10842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フリーフォーム 21"/>
          <p:cNvSpPr/>
          <p:nvPr/>
        </p:nvSpPr>
        <p:spPr>
          <a:xfrm>
            <a:off x="5508104" y="3790894"/>
            <a:ext cx="157563" cy="185870"/>
          </a:xfrm>
          <a:custGeom>
            <a:avLst/>
            <a:gdLst>
              <a:gd name="connsiteX0" fmla="*/ 0 w 201930"/>
              <a:gd name="connsiteY0" fmla="*/ 3810 h 129735"/>
              <a:gd name="connsiteX1" fmla="*/ 0 w 201930"/>
              <a:gd name="connsiteY1" fmla="*/ 3810 h 129735"/>
              <a:gd name="connsiteX2" fmla="*/ 15240 w 201930"/>
              <a:gd name="connsiteY2" fmla="*/ 60960 h 129735"/>
              <a:gd name="connsiteX3" fmla="*/ 22860 w 201930"/>
              <a:gd name="connsiteY3" fmla="*/ 83820 h 129735"/>
              <a:gd name="connsiteX4" fmla="*/ 26670 w 201930"/>
              <a:gd name="connsiteY4" fmla="*/ 95250 h 129735"/>
              <a:gd name="connsiteX5" fmla="*/ 38100 w 201930"/>
              <a:gd name="connsiteY5" fmla="*/ 106680 h 129735"/>
              <a:gd name="connsiteX6" fmla="*/ 38100 w 201930"/>
              <a:gd name="connsiteY6" fmla="*/ 106680 h 129735"/>
              <a:gd name="connsiteX7" fmla="*/ 49530 w 201930"/>
              <a:gd name="connsiteY7" fmla="*/ 102870 h 129735"/>
              <a:gd name="connsiteX8" fmla="*/ 68580 w 201930"/>
              <a:gd name="connsiteY8" fmla="*/ 68580 h 129735"/>
              <a:gd name="connsiteX9" fmla="*/ 80010 w 201930"/>
              <a:gd name="connsiteY9" fmla="*/ 64770 h 129735"/>
              <a:gd name="connsiteX10" fmla="*/ 99060 w 201930"/>
              <a:gd name="connsiteY10" fmla="*/ 49530 h 129735"/>
              <a:gd name="connsiteX11" fmla="*/ 121920 w 201930"/>
              <a:gd name="connsiteY11" fmla="*/ 34290 h 129735"/>
              <a:gd name="connsiteX12" fmla="*/ 133350 w 201930"/>
              <a:gd name="connsiteY12" fmla="*/ 26670 h 129735"/>
              <a:gd name="connsiteX13" fmla="*/ 156210 w 201930"/>
              <a:gd name="connsiteY13" fmla="*/ 22860 h 129735"/>
              <a:gd name="connsiteX14" fmla="*/ 167640 w 201930"/>
              <a:gd name="connsiteY14" fmla="*/ 19050 h 129735"/>
              <a:gd name="connsiteX15" fmla="*/ 201930 w 201930"/>
              <a:gd name="connsiteY15" fmla="*/ 15240 h 129735"/>
              <a:gd name="connsiteX16" fmla="*/ 190500 w 201930"/>
              <a:gd name="connsiteY16" fmla="*/ 7620 h 129735"/>
              <a:gd name="connsiteX17" fmla="*/ 167640 w 201930"/>
              <a:gd name="connsiteY17" fmla="*/ 0 h 129735"/>
              <a:gd name="connsiteX18" fmla="*/ 0 w 201930"/>
              <a:gd name="connsiteY18" fmla="*/ 3810 h 12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930" h="129735">
                <a:moveTo>
                  <a:pt x="0" y="3810"/>
                </a:moveTo>
                <a:lnTo>
                  <a:pt x="0" y="3810"/>
                </a:lnTo>
                <a:cubicBezTo>
                  <a:pt x="9362" y="45941"/>
                  <a:pt x="3917" y="26992"/>
                  <a:pt x="15240" y="60960"/>
                </a:cubicBezTo>
                <a:lnTo>
                  <a:pt x="22860" y="83820"/>
                </a:lnTo>
                <a:lnTo>
                  <a:pt x="26670" y="95250"/>
                </a:lnTo>
                <a:cubicBezTo>
                  <a:pt x="31367" y="137523"/>
                  <a:pt x="26843" y="140450"/>
                  <a:pt x="38100" y="106680"/>
                </a:cubicBezTo>
                <a:lnTo>
                  <a:pt x="38100" y="106680"/>
                </a:lnTo>
                <a:lnTo>
                  <a:pt x="49530" y="102870"/>
                </a:lnTo>
                <a:cubicBezTo>
                  <a:pt x="52885" y="92806"/>
                  <a:pt x="58754" y="71855"/>
                  <a:pt x="68580" y="68580"/>
                </a:cubicBezTo>
                <a:lnTo>
                  <a:pt x="80010" y="64770"/>
                </a:lnTo>
                <a:cubicBezTo>
                  <a:pt x="94090" y="43651"/>
                  <a:pt x="79574" y="60355"/>
                  <a:pt x="99060" y="49530"/>
                </a:cubicBezTo>
                <a:cubicBezTo>
                  <a:pt x="107066" y="45082"/>
                  <a:pt x="114300" y="39370"/>
                  <a:pt x="121920" y="34290"/>
                </a:cubicBezTo>
                <a:cubicBezTo>
                  <a:pt x="125730" y="31750"/>
                  <a:pt x="128833" y="27423"/>
                  <a:pt x="133350" y="26670"/>
                </a:cubicBezTo>
                <a:cubicBezTo>
                  <a:pt x="140970" y="25400"/>
                  <a:pt x="148669" y="24536"/>
                  <a:pt x="156210" y="22860"/>
                </a:cubicBezTo>
                <a:cubicBezTo>
                  <a:pt x="160130" y="21989"/>
                  <a:pt x="163679" y="19710"/>
                  <a:pt x="167640" y="19050"/>
                </a:cubicBezTo>
                <a:cubicBezTo>
                  <a:pt x="178984" y="17159"/>
                  <a:pt x="190500" y="16510"/>
                  <a:pt x="201930" y="15240"/>
                </a:cubicBezTo>
                <a:cubicBezTo>
                  <a:pt x="198120" y="12700"/>
                  <a:pt x="194684" y="9480"/>
                  <a:pt x="190500" y="7620"/>
                </a:cubicBezTo>
                <a:cubicBezTo>
                  <a:pt x="183160" y="4358"/>
                  <a:pt x="167640" y="0"/>
                  <a:pt x="167640" y="0"/>
                </a:cubicBezTo>
                <a:lnTo>
                  <a:pt x="0" y="381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-288032" y="1340768"/>
            <a:ext cx="576064" cy="41629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5400000">
            <a:off x="-323882" y="23515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チャンバー壁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49650" y="512832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kumimoji="1" lang="en-US" altLang="ja-JP" dirty="0" smtClean="0">
                <a:solidFill>
                  <a:schemeClr val="bg1"/>
                </a:solidFill>
              </a:rPr>
              <a:t>-n</a:t>
            </a:r>
            <a:r>
              <a:rPr kumimoji="1" lang="ja-JP" altLang="en-US" dirty="0" smtClean="0">
                <a:solidFill>
                  <a:schemeClr val="bg1"/>
                </a:solidFill>
              </a:rPr>
              <a:t>中性子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7" name="直線コネクタ 36"/>
          <p:cNvCxnSpPr>
            <a:stCxn id="35" idx="0"/>
          </p:cNvCxnSpPr>
          <p:nvPr/>
        </p:nvCxnSpPr>
        <p:spPr>
          <a:xfrm flipV="1">
            <a:off x="5334907" y="4797152"/>
            <a:ext cx="821269" cy="331172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2998055" y="3981450"/>
            <a:ext cx="4152900" cy="2876550"/>
            <a:chOff x="2998055" y="3981450"/>
            <a:chExt cx="4152900" cy="287655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055" y="3981450"/>
              <a:ext cx="4152900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直角三角形 14"/>
            <p:cNvSpPr/>
            <p:nvPr/>
          </p:nvSpPr>
          <p:spPr>
            <a:xfrm rot="5400000">
              <a:off x="6354197" y="4447165"/>
              <a:ext cx="223243" cy="100795"/>
            </a:xfrm>
            <a:prstGeom prst="rtTriangl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5581295" y="647502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</a:rPr>
              <a:t>DD</a:t>
            </a:r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</a:rPr>
              <a:t>中性子時刻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54123" y="647502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+mj-ea"/>
                <a:ea typeface="+mj-ea"/>
              </a:rPr>
              <a:t>ガンマ線</a:t>
            </a:r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</a:rPr>
              <a:t>時刻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34660" y="523505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</a:rPr>
              <a:t>光核反応中性子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334906" y="4797152"/>
            <a:ext cx="821270" cy="437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9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二等辺三角形 12"/>
          <p:cNvSpPr/>
          <p:nvPr/>
        </p:nvSpPr>
        <p:spPr>
          <a:xfrm rot="5309762">
            <a:off x="881101" y="504644"/>
            <a:ext cx="330502" cy="200275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+mj-ea"/>
              </a:rPr>
              <a:t>②</a:t>
            </a:r>
            <a:r>
              <a:rPr kumimoji="1" lang="en-US" altLang="ja-JP" sz="3600" dirty="0" err="1" smtClean="0">
                <a:latin typeface="+mj-ea"/>
              </a:rPr>
              <a:t>多チャンネル</a:t>
            </a:r>
            <a:r>
              <a:rPr kumimoji="1" lang="en-US" altLang="ja-JP" sz="3600" dirty="0" smtClean="0">
                <a:latin typeface="+mj-ea"/>
              </a:rPr>
              <a:t/>
            </a:r>
            <a:br>
              <a:rPr kumimoji="1" lang="en-US" altLang="ja-JP" sz="3600" dirty="0" smtClean="0">
                <a:latin typeface="+mj-ea"/>
              </a:rPr>
            </a:br>
            <a:r>
              <a:rPr kumimoji="1" lang="ja-JP" altLang="en-US" sz="3600" dirty="0" smtClean="0">
                <a:latin typeface="+mj-ea"/>
              </a:rPr>
              <a:t>液体シンチレータ計測器</a:t>
            </a:r>
            <a:r>
              <a:rPr kumimoji="1" lang="en-US" altLang="ja-JP" sz="3600" dirty="0" smtClean="0">
                <a:latin typeface="+mj-ea"/>
              </a:rPr>
              <a:t>@8 m</a:t>
            </a:r>
            <a:endParaRPr kumimoji="1" lang="ja-JP" altLang="en-US" sz="3600" dirty="0">
              <a:latin typeface="+mj-ea"/>
            </a:endParaRPr>
          </a:p>
        </p:txBody>
      </p:sp>
      <p:pic>
        <p:nvPicPr>
          <p:cNvPr id="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9" name="Picture 7" descr="C:\Users\Takadrac\Documents\研究\03_学会資料\NIFS会合\H24年度\図\実験セットアップ\第2水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8" y="3933056"/>
            <a:ext cx="2079845" cy="15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45" y="1844824"/>
            <a:ext cx="1123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3"/>
          <p:cNvGrpSpPr/>
          <p:nvPr/>
        </p:nvGrpSpPr>
        <p:grpSpPr>
          <a:xfrm rot="5400000">
            <a:off x="1671818" y="1216671"/>
            <a:ext cx="293377" cy="541570"/>
            <a:chOff x="765387" y="3181780"/>
            <a:chExt cx="293377" cy="541570"/>
          </a:xfrm>
        </p:grpSpPr>
        <p:sp>
          <p:nvSpPr>
            <p:cNvPr id="11" name="二等辺三角形 10"/>
            <p:cNvSpPr/>
            <p:nvPr/>
          </p:nvSpPr>
          <p:spPr>
            <a:xfrm rot="21509762">
              <a:off x="770732" y="3335438"/>
              <a:ext cx="288032" cy="387912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 rot="2609762">
              <a:off x="765387" y="3181780"/>
              <a:ext cx="288032" cy="288032"/>
            </a:xfrm>
            <a:prstGeom prst="ellipse">
              <a:avLst/>
            </a:prstGeom>
            <a:solidFill>
              <a:srgbClr val="87F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4" name="直線コネクタ 13"/>
          <p:cNvCxnSpPr/>
          <p:nvPr/>
        </p:nvCxnSpPr>
        <p:spPr>
          <a:xfrm rot="5400000" flipH="1" flipV="1">
            <a:off x="1845011" y="-350959"/>
            <a:ext cx="53376" cy="367241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1619670" y="1490129"/>
            <a:ext cx="325606" cy="424312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945276" y="1484784"/>
            <a:ext cx="394474" cy="424847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弧 21"/>
          <p:cNvSpPr/>
          <p:nvPr/>
        </p:nvSpPr>
        <p:spPr>
          <a:xfrm rot="5400000">
            <a:off x="1634684" y="1181739"/>
            <a:ext cx="590896" cy="620924"/>
          </a:xfrm>
          <a:prstGeom prst="arc">
            <a:avLst/>
          </a:prstGeom>
          <a:ln w="222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24724" y="14827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90</a:t>
            </a:r>
            <a:r>
              <a:rPr kumimoji="1" lang="en-US" altLang="ja-JP" dirty="0" smtClean="0">
                <a:latin typeface="+mj-ea"/>
                <a:ea typeface="+mj-ea"/>
              </a:rPr>
              <a:t>°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2050" name="Picture 2" descr="C:\Users\nagai\Desktop\div50mVGraph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7811"/>
            <a:ext cx="5256584" cy="35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4355976" y="188557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</a:rPr>
              <a:t>Gate open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924992" y="2254910"/>
            <a:ext cx="0" cy="17537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4572000" y="2514438"/>
            <a:ext cx="0" cy="246748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フリーフォーム 46"/>
          <p:cNvSpPr/>
          <p:nvPr/>
        </p:nvSpPr>
        <p:spPr>
          <a:xfrm>
            <a:off x="4803568" y="2880469"/>
            <a:ext cx="160317" cy="2101932"/>
          </a:xfrm>
          <a:custGeom>
            <a:avLst/>
            <a:gdLst>
              <a:gd name="connsiteX0" fmla="*/ 320634 w 320634"/>
              <a:gd name="connsiteY0" fmla="*/ 0 h 2101932"/>
              <a:gd name="connsiteX1" fmla="*/ 225631 w 320634"/>
              <a:gd name="connsiteY1" fmla="*/ 59376 h 2101932"/>
              <a:gd name="connsiteX2" fmla="*/ 106878 w 320634"/>
              <a:gd name="connsiteY2" fmla="*/ 190005 h 2101932"/>
              <a:gd name="connsiteX3" fmla="*/ 59377 w 320634"/>
              <a:gd name="connsiteY3" fmla="*/ 320633 h 2101932"/>
              <a:gd name="connsiteX4" fmla="*/ 47501 w 320634"/>
              <a:gd name="connsiteY4" fmla="*/ 498763 h 2101932"/>
              <a:gd name="connsiteX5" fmla="*/ 0 w 320634"/>
              <a:gd name="connsiteY5" fmla="*/ 2101932 h 2101932"/>
              <a:gd name="connsiteX6" fmla="*/ 0 w 320634"/>
              <a:gd name="connsiteY6" fmla="*/ 2101932 h 21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634" h="2101932">
                <a:moveTo>
                  <a:pt x="320634" y="0"/>
                </a:moveTo>
                <a:cubicBezTo>
                  <a:pt x="290945" y="13854"/>
                  <a:pt x="261257" y="27709"/>
                  <a:pt x="225631" y="59376"/>
                </a:cubicBezTo>
                <a:cubicBezTo>
                  <a:pt x="190005" y="91044"/>
                  <a:pt x="134587" y="146462"/>
                  <a:pt x="106878" y="190005"/>
                </a:cubicBezTo>
                <a:cubicBezTo>
                  <a:pt x="79169" y="233548"/>
                  <a:pt x="69273" y="269173"/>
                  <a:pt x="59377" y="320633"/>
                </a:cubicBezTo>
                <a:cubicBezTo>
                  <a:pt x="49481" y="372093"/>
                  <a:pt x="57397" y="201880"/>
                  <a:pt x="47501" y="498763"/>
                </a:cubicBezTo>
                <a:cubicBezTo>
                  <a:pt x="37605" y="795646"/>
                  <a:pt x="0" y="2101932"/>
                  <a:pt x="0" y="2101932"/>
                </a:cubicBezTo>
                <a:lnTo>
                  <a:pt x="0" y="2101932"/>
                </a:ln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6476053" y="5733256"/>
            <a:ext cx="2488435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High dynamic range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ND</a:t>
            </a:r>
            <a:r>
              <a:rPr kumimoji="1" lang="ja-JP" altLang="en-US" dirty="0" smtClean="0">
                <a:solidFill>
                  <a:schemeClr val="tx1"/>
                </a:solidFill>
              </a:rPr>
              <a:t>フィルター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減光剤</a:t>
            </a:r>
            <a:r>
              <a:rPr lang="en-US" altLang="ja-JP" dirty="0">
                <a:solidFill>
                  <a:schemeClr val="tx1"/>
                </a:solidFill>
              </a:rPr>
              <a:t>(</a:t>
            </a:r>
            <a:r>
              <a:rPr lang="en-US" altLang="ja-JP" dirty="0" err="1">
                <a:solidFill>
                  <a:schemeClr val="tx1"/>
                </a:solidFill>
              </a:rPr>
              <a:t>benzophenone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123178" y="324236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</a:rPr>
              <a:t>PMT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</a:rPr>
              <a:t>アフターパルス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51" name="直線矢印コネクタ 50"/>
          <p:cNvCxnSpPr>
            <a:stCxn id="50" idx="1"/>
          </p:cNvCxnSpPr>
          <p:nvPr/>
        </p:nvCxnSpPr>
        <p:spPr>
          <a:xfrm flipH="1" flipV="1">
            <a:off x="5436096" y="3004855"/>
            <a:ext cx="687082" cy="42217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50" idx="0"/>
          </p:cNvCxnSpPr>
          <p:nvPr/>
        </p:nvCxnSpPr>
        <p:spPr>
          <a:xfrm flipH="1" flipV="1">
            <a:off x="6588224" y="3004855"/>
            <a:ext cx="608325" cy="23750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220072" y="44371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</a:rPr>
              <a:t>DD</a:t>
            </a:r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</a:rPr>
              <a:t>中性子時刻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69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5400" dirty="0" smtClean="0">
                <a:latin typeface="+mj-ea"/>
              </a:rPr>
              <a:t>③MANDALA@13.5 m</a:t>
            </a:r>
            <a:endParaRPr kumimoji="1" lang="ja-JP" altLang="en-US" sz="5400" dirty="0">
              <a:latin typeface="+mj-ea"/>
            </a:endParaRPr>
          </a:p>
        </p:txBody>
      </p:sp>
      <p:pic>
        <p:nvPicPr>
          <p:cNvPr id="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03" y="4941168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グループ化 7"/>
          <p:cNvGrpSpPr/>
          <p:nvPr/>
        </p:nvGrpSpPr>
        <p:grpSpPr>
          <a:xfrm>
            <a:off x="5292080" y="1325798"/>
            <a:ext cx="3825810" cy="2280610"/>
            <a:chOff x="287079" y="3417590"/>
            <a:chExt cx="8070104" cy="3440412"/>
          </a:xfrm>
        </p:grpSpPr>
        <p:pic>
          <p:nvPicPr>
            <p:cNvPr id="10" name="図 9" descr="RIMG1620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87079" y="3428999"/>
              <a:ext cx="4572000" cy="3429003"/>
            </a:xfrm>
            <a:prstGeom prst="rect">
              <a:avLst/>
            </a:prstGeom>
          </p:spPr>
        </p:pic>
        <p:pic>
          <p:nvPicPr>
            <p:cNvPr id="11" name="図 10" descr="RIMG1619.JPG"/>
            <p:cNvPicPr>
              <a:picLocks noChangeAspect="1"/>
            </p:cNvPicPr>
            <p:nvPr/>
          </p:nvPicPr>
          <p:blipFill>
            <a:blip r:embed="rId5" cstate="print">
              <a:lum bright="10000"/>
            </a:blip>
            <a:srcRect t="4231"/>
            <a:stretch>
              <a:fillRect/>
            </a:stretch>
          </p:blipFill>
          <p:spPr>
            <a:xfrm>
              <a:off x="3774545" y="3417590"/>
              <a:ext cx="4582638" cy="3291554"/>
            </a:xfrm>
            <a:prstGeom prst="rect">
              <a:avLst/>
            </a:prstGeom>
          </p:spPr>
        </p:pic>
      </p:grpSp>
      <p:cxnSp>
        <p:nvCxnSpPr>
          <p:cNvPr id="13" name="直線コネクタ 12"/>
          <p:cNvCxnSpPr/>
          <p:nvPr/>
        </p:nvCxnSpPr>
        <p:spPr>
          <a:xfrm flipH="1">
            <a:off x="2411760" y="1325798"/>
            <a:ext cx="6480721" cy="35433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2987824" y="1333488"/>
            <a:ext cx="5904658" cy="519185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999914" y="317853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</a:rPr>
              <a:t>collimator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r="15666" b="13726"/>
          <a:stretch/>
        </p:blipFill>
        <p:spPr bwMode="auto">
          <a:xfrm>
            <a:off x="5148064" y="3984171"/>
            <a:ext cx="3538847" cy="261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3016027" y="1916832"/>
            <a:ext cx="1627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latin typeface="+mj-ea"/>
                <a:ea typeface="+mj-ea"/>
              </a:rPr>
              <a:t>BC408</a:t>
            </a:r>
            <a:r>
              <a:rPr kumimoji="1" lang="ja-JP" altLang="en-US" sz="1400" b="1" dirty="0" smtClean="0">
                <a:latin typeface="+mj-ea"/>
                <a:ea typeface="+mj-ea"/>
              </a:rPr>
              <a:t>　</a:t>
            </a:r>
            <a:r>
              <a:rPr kumimoji="1" lang="en-US" altLang="ja-JP" sz="1400" b="1" dirty="0" smtClean="0">
                <a:latin typeface="+mj-ea"/>
                <a:ea typeface="+mj-ea"/>
              </a:rPr>
              <a:t>Φ6cm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grpSp>
        <p:nvGrpSpPr>
          <p:cNvPr id="29" name="グループ化 34"/>
          <p:cNvGrpSpPr/>
          <p:nvPr/>
        </p:nvGrpSpPr>
        <p:grpSpPr>
          <a:xfrm>
            <a:off x="429269" y="1934590"/>
            <a:ext cx="1638301" cy="877121"/>
            <a:chOff x="1407205" y="1897068"/>
            <a:chExt cx="2726869" cy="1459924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407205" y="1897068"/>
              <a:ext cx="2726869" cy="512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latin typeface="+mj-ea"/>
                  <a:ea typeface="+mj-ea"/>
                </a:rPr>
                <a:t>BC408</a:t>
              </a:r>
              <a:r>
                <a:rPr kumimoji="1" lang="ja-JP" altLang="en-US" sz="1400" b="1" dirty="0" smtClean="0">
                  <a:latin typeface="+mj-ea"/>
                  <a:ea typeface="+mj-ea"/>
                </a:rPr>
                <a:t>　</a:t>
              </a:r>
              <a:r>
                <a:rPr kumimoji="1" lang="en-US" altLang="ja-JP" sz="1400" b="1" dirty="0" smtClean="0">
                  <a:latin typeface="+mj-ea"/>
                  <a:ea typeface="+mj-ea"/>
                </a:rPr>
                <a:t>Φ10cm</a:t>
              </a:r>
              <a:endParaRPr kumimoji="1" lang="ja-JP" altLang="en-US" sz="1400" b="1" dirty="0">
                <a:latin typeface="+mj-ea"/>
                <a:ea typeface="+mj-ea"/>
              </a:endParaRPr>
            </a:p>
          </p:txBody>
        </p:sp>
        <p:pic>
          <p:nvPicPr>
            <p:cNvPr id="31" name="Picture 58" descr="pict00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47664" y="2413174"/>
              <a:ext cx="2445953" cy="9438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1708653" y="2370253"/>
              <a:ext cx="1001506" cy="512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latin typeface="+mj-ea"/>
                  <a:ea typeface="+mj-ea"/>
                </a:rPr>
                <a:t>10cm</a:t>
              </a:r>
              <a:endParaRPr kumimoji="1" lang="ja-JP" altLang="en-US" sz="1400" b="1" dirty="0">
                <a:latin typeface="+mj-ea"/>
                <a:ea typeface="+mj-ea"/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H="1">
              <a:off x="1615163" y="2885083"/>
              <a:ext cx="80738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図 33"/>
          <p:cNvPicPr/>
          <p:nvPr/>
        </p:nvPicPr>
        <p:blipFill rotWithShape="1">
          <a:blip r:embed="rId8" cstate="print"/>
          <a:srcRect l="8170" t="32097" r="9804" b="28128"/>
          <a:stretch/>
        </p:blipFill>
        <p:spPr bwMode="auto">
          <a:xfrm>
            <a:off x="3072179" y="2224609"/>
            <a:ext cx="1515678" cy="587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テキスト ボックス 34"/>
          <p:cNvSpPr txBox="1"/>
          <p:nvPr/>
        </p:nvSpPr>
        <p:spPr>
          <a:xfrm rot="20753275">
            <a:off x="3022203" y="2126033"/>
            <a:ext cx="67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+mn-ea"/>
              </a:rPr>
              <a:t>6</a:t>
            </a:r>
            <a:r>
              <a:rPr lang="en-US" altLang="ja-JP" b="1" dirty="0" smtClean="0">
                <a:latin typeface="+mn-ea"/>
              </a:rPr>
              <a:t>cm</a:t>
            </a:r>
            <a:endParaRPr kumimoji="1" lang="ja-JP" altLang="en-US" b="1" dirty="0">
              <a:latin typeface="+mn-ea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3314129" y="2736595"/>
            <a:ext cx="358654" cy="75116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081872" y="2847783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600 channel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3657" y="2847783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20 channel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右矢印 39"/>
          <p:cNvSpPr/>
          <p:nvPr/>
        </p:nvSpPr>
        <p:spPr>
          <a:xfrm>
            <a:off x="2092549" y="2199568"/>
            <a:ext cx="920254" cy="63718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4730" y="1547500"/>
            <a:ext cx="489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シンチレータサイズ縮小による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ja-JP" altLang="en-US" dirty="0"/>
              <a:t>線</a:t>
            </a:r>
            <a:r>
              <a:rPr lang="ja-JP" altLang="en-US" dirty="0" smtClean="0"/>
              <a:t>感度を低減</a:t>
            </a:r>
            <a:endParaRPr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7129821" y="5290761"/>
            <a:ext cx="504056" cy="857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686911" y="4148140"/>
            <a:ext cx="461665" cy="22852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Active channel rate</a:t>
            </a:r>
            <a:endParaRPr kumimoji="1" lang="ja-JP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053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中性子スペクトル拡がりから、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イオン温度</a:t>
            </a:r>
            <a:r>
              <a:rPr lang="en-US" altLang="ja-JP" sz="3600" dirty="0" smtClean="0">
                <a:solidFill>
                  <a:srgbClr val="FF0000"/>
                </a:solidFill>
                <a:latin typeface="+mj-ea"/>
              </a:rPr>
              <a:t>0.5 </a:t>
            </a:r>
            <a:r>
              <a:rPr lang="en-US" altLang="ja-JP" sz="3600" dirty="0" err="1" smtClean="0">
                <a:solidFill>
                  <a:srgbClr val="FF0000"/>
                </a:solidFill>
                <a:latin typeface="+mj-ea"/>
              </a:rPr>
              <a:t>keV</a:t>
            </a:r>
            <a:r>
              <a:rPr lang="ja-JP" altLang="en-US" sz="3600" dirty="0" smtClean="0">
                <a:latin typeface="+mj-ea"/>
              </a:rPr>
              <a:t>程度と測定</a:t>
            </a:r>
            <a:endParaRPr kumimoji="1" lang="ja-JP" altLang="en-US" sz="3600" dirty="0">
              <a:latin typeface="+mj-ea"/>
            </a:endParaRPr>
          </a:p>
        </p:txBody>
      </p:sp>
      <p:pic>
        <p:nvPicPr>
          <p:cNvPr id="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8" name="コンテンツ プレースホルダー 7" descr="36004 mandala ion temp.BMP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7" r="972"/>
          <a:stretch>
            <a:fillRect/>
          </a:stretch>
        </p:blipFill>
        <p:spPr>
          <a:xfrm>
            <a:off x="927720" y="1556792"/>
            <a:ext cx="7680325" cy="421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1066800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+mj-ea"/>
              </a:rPr>
              <a:t>実験データ</a:t>
            </a:r>
            <a:r>
              <a:rPr lang="ja-JP" altLang="en-US" sz="3200" dirty="0" smtClean="0">
                <a:latin typeface="+mj-ea"/>
              </a:rPr>
              <a:t>から、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+mj-ea"/>
              </a:rPr>
              <a:t>0.67⇒0.82 </a:t>
            </a:r>
            <a:r>
              <a:rPr kumimoji="1" lang="en-US" altLang="ja-JP" sz="3200" dirty="0" err="1" smtClean="0">
                <a:solidFill>
                  <a:srgbClr val="FF0000"/>
                </a:solidFill>
                <a:latin typeface="+mj-ea"/>
              </a:rPr>
              <a:t>keV</a:t>
            </a:r>
            <a:r>
              <a:rPr kumimoji="1" lang="ja-JP" altLang="en-US" sz="3200" dirty="0" smtClean="0">
                <a:latin typeface="+mj-ea"/>
              </a:rPr>
              <a:t>温度上昇</a:t>
            </a:r>
            <a:r>
              <a:rPr kumimoji="1" lang="en-US" altLang="ja-JP" sz="3200" dirty="0" smtClean="0">
                <a:latin typeface="+mj-ea"/>
              </a:rPr>
              <a:t/>
            </a:r>
            <a:br>
              <a:rPr kumimoji="1" lang="en-US" altLang="ja-JP" sz="3200" dirty="0" smtClean="0">
                <a:latin typeface="+mj-ea"/>
              </a:rPr>
            </a:br>
            <a:r>
              <a:rPr lang="ja-JP" altLang="en-US" sz="3200" dirty="0" smtClean="0">
                <a:latin typeface="+mj-ea"/>
              </a:rPr>
              <a:t>加熱効率を約</a:t>
            </a:r>
            <a:r>
              <a:rPr lang="en-US" altLang="ja-JP" sz="3200" dirty="0" smtClean="0">
                <a:latin typeface="+mj-ea"/>
              </a:rPr>
              <a:t>1.5 %</a:t>
            </a:r>
            <a:r>
              <a:rPr lang="ja-JP" altLang="en-US" sz="3200" dirty="0" smtClean="0">
                <a:latin typeface="+mj-ea"/>
              </a:rPr>
              <a:t>であることを概算できた</a:t>
            </a:r>
            <a:endParaRPr kumimoji="1" lang="ja-JP" altLang="en-US" sz="3200" dirty="0">
              <a:latin typeface="+mj-ea"/>
            </a:endParaRPr>
          </a:p>
        </p:txBody>
      </p:sp>
      <p:pic>
        <p:nvPicPr>
          <p:cNvPr id="7" name="図 8" descr="logo-SIL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496806"/>
              </p:ext>
            </p:extLst>
          </p:nvPr>
        </p:nvGraphicFramePr>
        <p:xfrm>
          <a:off x="35496" y="1268760"/>
          <a:ext cx="24796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数式" r:id="rId4" imgW="965160" imgH="419040" progId="Equation.3">
                  <p:embed/>
                </p:oleObj>
              </mc:Choice>
              <mc:Fallback>
                <p:oleObj name="数式" r:id="rId4" imgW="965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268760"/>
                        <a:ext cx="2479675" cy="7635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683568" y="198884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イオン温度の関数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>
            <a:stCxn id="11" idx="0"/>
          </p:cNvCxnSpPr>
          <p:nvPr/>
        </p:nvCxnSpPr>
        <p:spPr>
          <a:xfrm flipV="1">
            <a:off x="1699231" y="1772816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525166" y="1484784"/>
            <a:ext cx="672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Yn</a:t>
            </a:r>
            <a:r>
              <a:rPr lang="en-US" altLang="ja-JP" dirty="0" smtClean="0"/>
              <a:t>:</a:t>
            </a:r>
            <a:r>
              <a:rPr lang="ja-JP" altLang="en-US" dirty="0" smtClean="0"/>
              <a:t>イールド</a:t>
            </a:r>
            <a:r>
              <a:rPr lang="en-US" altLang="ja-JP" dirty="0" smtClean="0"/>
              <a:t>, n:</a:t>
            </a:r>
            <a:r>
              <a:rPr lang="ja-JP" altLang="en-US" dirty="0" smtClean="0"/>
              <a:t>燃料密度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σv</a:t>
            </a:r>
            <a:r>
              <a:rPr lang="en-US" altLang="ja-JP" dirty="0" smtClean="0"/>
              <a:t>:</a:t>
            </a:r>
            <a:r>
              <a:rPr lang="ja-JP" altLang="en-US" dirty="0" smtClean="0"/>
              <a:t>反応率</a:t>
            </a:r>
            <a:r>
              <a:rPr lang="en-US" altLang="ja-JP" dirty="0" smtClean="0"/>
              <a:t>, V:</a:t>
            </a:r>
            <a:r>
              <a:rPr lang="ja-JP" altLang="en-US" dirty="0" smtClean="0"/>
              <a:t>燃料体積</a:t>
            </a:r>
            <a:r>
              <a:rPr lang="en-US" altLang="ja-JP" dirty="0" smtClean="0"/>
              <a:t>, τ:</a:t>
            </a:r>
            <a:r>
              <a:rPr lang="ja-JP" altLang="en-US" dirty="0" smtClean="0"/>
              <a:t>閉込め時間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25224" r="30450" b="59550"/>
          <a:stretch>
            <a:fillRect/>
          </a:stretch>
        </p:blipFill>
        <p:spPr bwMode="auto">
          <a:xfrm>
            <a:off x="234954" y="3091747"/>
            <a:ext cx="2479939" cy="135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210559"/>
              </p:ext>
            </p:extLst>
          </p:nvPr>
        </p:nvGraphicFramePr>
        <p:xfrm>
          <a:off x="323528" y="4588336"/>
          <a:ext cx="4292835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8153"/>
                <a:gridCol w="1493737"/>
                <a:gridCol w="143094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爆縮のみ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爆縮加熱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latin typeface="+mj-ea"/>
                          <a:ea typeface="+mj-ea"/>
                        </a:rPr>
                        <a:t>イールド</a:t>
                      </a:r>
                      <a:endParaRPr kumimoji="1" lang="ja-JP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5.7×10</a:t>
                      </a:r>
                      <a:r>
                        <a:rPr kumimoji="1" lang="en-US" altLang="ja-JP" baseline="30000" dirty="0" smtClean="0">
                          <a:latin typeface="+mj-ea"/>
                          <a:ea typeface="+mj-ea"/>
                        </a:rPr>
                        <a:t>5</a:t>
                      </a:r>
                      <a:endParaRPr kumimoji="1" lang="ja-JP" altLang="en-US" baseline="30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2.24×10</a:t>
                      </a:r>
                      <a:r>
                        <a:rPr kumimoji="1" lang="en-US" altLang="ja-JP" baseline="30000" dirty="0" smtClean="0">
                          <a:latin typeface="+mj-ea"/>
                          <a:ea typeface="+mj-ea"/>
                        </a:rPr>
                        <a:t>6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latin typeface="+mj-ea"/>
                          <a:ea typeface="+mj-ea"/>
                        </a:rPr>
                        <a:t>密度</a:t>
                      </a:r>
                      <a:endParaRPr kumimoji="1" lang="ja-JP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7 g/cc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latin typeface="+mj-ea"/>
                          <a:ea typeface="+mj-ea"/>
                        </a:rPr>
                        <a:t>コア直径</a:t>
                      </a:r>
                      <a:endParaRPr kumimoji="1" lang="ja-JP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54 </a:t>
                      </a:r>
                      <a:r>
                        <a:rPr kumimoji="1" lang="en-US" altLang="ja-JP" dirty="0" smtClean="0">
                          <a:latin typeface="Symbol" pitchFamily="18" charset="2"/>
                          <a:ea typeface="+mj-ea"/>
                        </a:rPr>
                        <a:t>m</a:t>
                      </a:r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m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80 </a:t>
                      </a:r>
                      <a:r>
                        <a:rPr kumimoji="1" lang="en-US" altLang="ja-JP" dirty="0" smtClean="0">
                          <a:latin typeface="Symbol" pitchFamily="18" charset="2"/>
                          <a:ea typeface="+mj-ea"/>
                        </a:rPr>
                        <a:t>m</a:t>
                      </a:r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m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latin typeface="+mj-ea"/>
                          <a:ea typeface="+mj-ea"/>
                        </a:rPr>
                        <a:t>閉込め時間</a:t>
                      </a:r>
                      <a:endParaRPr kumimoji="1" lang="ja-JP" altLang="en-US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100 </a:t>
                      </a:r>
                      <a:r>
                        <a:rPr kumimoji="1" lang="en-US" altLang="ja-JP" dirty="0" err="1" smtClean="0">
                          <a:latin typeface="+mj-ea"/>
                          <a:ea typeface="+mj-ea"/>
                        </a:rPr>
                        <a:t>ps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イオン温度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0.67 </a:t>
                      </a:r>
                      <a:r>
                        <a:rPr kumimoji="1" lang="en-US" altLang="ja-JP" b="1" dirty="0" err="1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keV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0.82 </a:t>
                      </a:r>
                      <a:r>
                        <a:rPr kumimoji="1" lang="en-US" altLang="ja-JP" b="1" dirty="0" err="1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keV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323528" y="6467877"/>
            <a:ext cx="432048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5377" y="2422629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2008</a:t>
            </a:r>
            <a:r>
              <a:rPr kumimoji="1" lang="ja-JP" altLang="en-US" dirty="0" smtClean="0">
                <a:latin typeface="+mn-ea"/>
              </a:rPr>
              <a:t>年藤岡・藤原らによる</a:t>
            </a:r>
            <a:endParaRPr kumimoji="1" lang="en-US" altLang="ja-JP" dirty="0" smtClean="0">
              <a:latin typeface="+mn-ea"/>
            </a:endParaRPr>
          </a:p>
          <a:p>
            <a:r>
              <a:rPr lang="en-US" altLang="ja-JP" dirty="0" err="1" smtClean="0">
                <a:latin typeface="+mn-ea"/>
              </a:rPr>
              <a:t>Cl</a:t>
            </a:r>
            <a:r>
              <a:rPr lang="en-US" altLang="ja-JP" dirty="0" smtClean="0">
                <a:latin typeface="+mn-ea"/>
              </a:rPr>
              <a:t>-Heα(2.8 </a:t>
            </a:r>
            <a:r>
              <a:rPr lang="en-US" altLang="ja-JP" dirty="0" err="1" smtClean="0">
                <a:latin typeface="+mn-ea"/>
              </a:rPr>
              <a:t>keV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en-US" dirty="0" smtClean="0">
                <a:latin typeface="+mn-ea"/>
              </a:rPr>
              <a:t>バックライト</a:t>
            </a:r>
            <a:r>
              <a:rPr lang="en-US" altLang="ja-JP" dirty="0" smtClean="0">
                <a:latin typeface="+mn-ea"/>
              </a:rPr>
              <a:t>(</a:t>
            </a:r>
            <a:r>
              <a:rPr lang="ja-JP" altLang="en-US" dirty="0" smtClean="0">
                <a:latin typeface="+mn-ea"/>
              </a:rPr>
              <a:t>爆縮のみ</a:t>
            </a:r>
            <a:r>
              <a:rPr lang="en-US" altLang="ja-JP" dirty="0" smtClean="0">
                <a:latin typeface="+mn-ea"/>
              </a:rPr>
              <a:t>)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81936" y="3416299"/>
            <a:ext cx="191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最大</a:t>
            </a:r>
            <a:r>
              <a:rPr lang="en-US" altLang="ja-JP" b="1" dirty="0" smtClean="0">
                <a:latin typeface="Symbol" charset="2"/>
                <a:cs typeface="Symbol" charset="2"/>
              </a:rPr>
              <a:t>r</a:t>
            </a:r>
            <a:r>
              <a:rPr lang="en-US" altLang="ja-JP" b="1" dirty="0" smtClean="0">
                <a:latin typeface="+mj-ea"/>
                <a:ea typeface="+mj-ea"/>
              </a:rPr>
              <a:t>=</a:t>
            </a:r>
            <a:r>
              <a:rPr kumimoji="1" lang="en-US" altLang="ja-JP" b="1" baseline="30000" dirty="0" smtClean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7g/cm</a:t>
            </a:r>
            <a:r>
              <a:rPr kumimoji="1" lang="en-US" altLang="ja-JP" b="1" baseline="30000" dirty="0" smtClean="0">
                <a:latin typeface="+mj-ea"/>
                <a:ea typeface="+mj-ea"/>
              </a:rPr>
              <a:t>3</a:t>
            </a:r>
            <a:r>
              <a:rPr kumimoji="1" lang="en-US" altLang="ja-JP" b="1" dirty="0" smtClean="0">
                <a:latin typeface="+mj-ea"/>
                <a:ea typeface="+mj-ea"/>
              </a:rPr>
              <a:t> </a:t>
            </a:r>
          </a:p>
          <a:p>
            <a:r>
              <a:rPr kumimoji="1" lang="ja-JP" altLang="en-US" b="1" dirty="0" smtClean="0">
                <a:latin typeface="+mj-ea"/>
                <a:ea typeface="+mj-ea"/>
              </a:rPr>
              <a:t>コア直径</a:t>
            </a:r>
            <a:r>
              <a:rPr kumimoji="1" lang="en-US" altLang="ja-JP" b="1" dirty="0" smtClean="0">
                <a:latin typeface="+mj-ea"/>
                <a:ea typeface="+mj-ea"/>
              </a:rPr>
              <a:t> 54 </a:t>
            </a:r>
            <a:r>
              <a:rPr kumimoji="1" lang="en-US" altLang="ja-JP" b="1" dirty="0" smtClean="0">
                <a:latin typeface="Symbol" pitchFamily="18" charset="2"/>
                <a:ea typeface="+mj-ea"/>
                <a:cs typeface="Symbol" charset="2"/>
              </a:rPr>
              <a:t>m</a:t>
            </a:r>
            <a:r>
              <a:rPr kumimoji="1" lang="en-US" altLang="ja-JP" b="1" dirty="0" smtClean="0">
                <a:latin typeface="+mj-ea"/>
                <a:ea typeface="+mj-ea"/>
              </a:rPr>
              <a:t>m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474923" y="3319303"/>
            <a:ext cx="504789" cy="44879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 rot="16200000">
            <a:off x="5798620" y="2325053"/>
            <a:ext cx="1914125" cy="2324648"/>
            <a:chOff x="6745812" y="2114593"/>
            <a:chExt cx="2246673" cy="2653762"/>
          </a:xfrm>
        </p:grpSpPr>
        <p:grpSp>
          <p:nvGrpSpPr>
            <p:cNvPr id="23" name="図形グループ 42"/>
            <p:cNvGrpSpPr/>
            <p:nvPr/>
          </p:nvGrpSpPr>
          <p:grpSpPr>
            <a:xfrm>
              <a:off x="7039227" y="2114593"/>
              <a:ext cx="1953258" cy="2653762"/>
              <a:chOff x="0" y="742656"/>
              <a:chExt cx="3066483" cy="4166226"/>
            </a:xfrm>
            <a:solidFill>
              <a:schemeClr val="tx1"/>
            </a:solidFill>
          </p:grpSpPr>
          <p:grpSp>
            <p:nvGrpSpPr>
              <p:cNvPr id="24" name="図形グループ 43"/>
              <p:cNvGrpSpPr/>
              <p:nvPr/>
            </p:nvGrpSpPr>
            <p:grpSpPr>
              <a:xfrm>
                <a:off x="0" y="742656"/>
                <a:ext cx="3066483" cy="4166226"/>
                <a:chOff x="394315" y="1203231"/>
                <a:chExt cx="1159106" cy="1574800"/>
              </a:xfrm>
              <a:grpFill/>
            </p:grpSpPr>
            <p:pic>
              <p:nvPicPr>
                <p:cNvPr id="26" name="Picture 3" descr="C:\Users\Abe\Desktop\FIREX\FI-01\MIXS\夏休み前\#36004.bmp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712" t="22490" r="41212" b="56306"/>
                <a:stretch/>
              </p:blipFill>
              <p:spPr bwMode="auto">
                <a:xfrm>
                  <a:off x="534688" y="1203231"/>
                  <a:ext cx="718487" cy="1437193"/>
                </a:xfrm>
                <a:prstGeom prst="rect">
                  <a:avLst/>
                </a:prstGeom>
                <a:grpFill/>
                <a:extLst/>
              </p:spPr>
            </p:pic>
            <p:pic>
              <p:nvPicPr>
                <p:cNvPr id="27" name="図 26" descr="メジャー_space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315" y="2387425"/>
                  <a:ext cx="1019387" cy="39060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8" name="図 27" descr="メジャー_time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8491" y="1470364"/>
                  <a:ext cx="504930" cy="89553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25" name="テキスト ボックス 24"/>
              <p:cNvSpPr txBox="1"/>
              <p:nvPr/>
            </p:nvSpPr>
            <p:spPr>
              <a:xfrm rot="5400000">
                <a:off x="-318417" y="2859006"/>
                <a:ext cx="1948254" cy="579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100 </a:t>
                </a:r>
                <a:r>
                  <a:rPr kumimoji="1" lang="en-US" altLang="ja-JP" b="1" dirty="0" err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ps</a:t>
                </a:r>
                <a:endParaRPr kumimoji="1" lang="ja-JP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29" name="直線矢印コネクタ 28"/>
            <p:cNvCxnSpPr/>
            <p:nvPr/>
          </p:nvCxnSpPr>
          <p:spPr>
            <a:xfrm>
              <a:off x="7164288" y="2220806"/>
              <a:ext cx="0" cy="18418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 rot="5400000">
              <a:off x="6607312" y="259041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時間</a:t>
              </a:r>
              <a:endParaRPr kumimoji="1" lang="ja-JP" altLang="en-US" dirty="0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>
              <a:off x="7643049" y="3068960"/>
              <a:ext cx="0" cy="474738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/>
          <p:cNvSpPr txBox="1"/>
          <p:nvPr/>
        </p:nvSpPr>
        <p:spPr>
          <a:xfrm>
            <a:off x="5240985" y="1883983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2012</a:t>
            </a:r>
            <a:r>
              <a:rPr kumimoji="1" lang="ja-JP" altLang="en-US" dirty="0" smtClean="0">
                <a:latin typeface="+mn-ea"/>
              </a:rPr>
              <a:t>年多賀らによる</a:t>
            </a:r>
            <a:endParaRPr kumimoji="1" lang="en-US" altLang="ja-JP" dirty="0" smtClean="0">
              <a:latin typeface="+mn-ea"/>
            </a:endParaRPr>
          </a:p>
          <a:p>
            <a:r>
              <a:rPr kumimoji="1" lang="en-US" altLang="ja-JP" dirty="0" smtClean="0">
                <a:latin typeface="+mn-ea"/>
              </a:rPr>
              <a:t>X</a:t>
            </a:r>
            <a:r>
              <a:rPr kumimoji="1" lang="ja-JP" altLang="en-US" dirty="0" smtClean="0">
                <a:latin typeface="+mn-ea"/>
              </a:rPr>
              <a:t>線自発光ストリーク画像</a:t>
            </a:r>
            <a:endParaRPr kumimoji="1" lang="en-US" altLang="ja-JP" dirty="0" smtClean="0">
              <a:latin typeface="+mn-ea"/>
            </a:endParaRPr>
          </a:p>
        </p:txBody>
      </p:sp>
      <p:sp>
        <p:nvSpPr>
          <p:cNvPr id="38" name="二等辺三角形 37"/>
          <p:cNvSpPr/>
          <p:nvPr/>
        </p:nvSpPr>
        <p:spPr>
          <a:xfrm rot="10800000">
            <a:off x="5004048" y="2545666"/>
            <a:ext cx="504056" cy="78898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978564" y="3334657"/>
            <a:ext cx="555024" cy="5128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5240985" y="2422629"/>
            <a:ext cx="45719" cy="177182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686987" y="4188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スリット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087138" y="5561945"/>
            <a:ext cx="351731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デポジットエネルギー </a:t>
            </a:r>
            <a:endParaRPr lang="en-US" altLang="ja-JP" sz="2000" dirty="0" smtClean="0">
              <a:latin typeface="+mn-ea"/>
            </a:endParaRPr>
          </a:p>
          <a:p>
            <a:r>
              <a:rPr lang="en-US" altLang="ja-JP" sz="2000" dirty="0" smtClean="0">
                <a:latin typeface="+mn-ea"/>
              </a:rPr>
              <a:t>= 3/2kΔT(N</a:t>
            </a:r>
            <a:r>
              <a:rPr lang="en-US" altLang="ja-JP" sz="2000" baseline="-25000" dirty="0" smtClean="0">
                <a:latin typeface="+mn-ea"/>
              </a:rPr>
              <a:t>C</a:t>
            </a:r>
            <a:r>
              <a:rPr lang="en-US" altLang="ja-JP" sz="2000" dirty="0" smtClean="0">
                <a:latin typeface="+mn-ea"/>
              </a:rPr>
              <a:t>+N</a:t>
            </a:r>
            <a:r>
              <a:rPr lang="en-US" altLang="ja-JP" sz="2000" baseline="-25000" dirty="0" smtClean="0">
                <a:latin typeface="+mn-ea"/>
              </a:rPr>
              <a:t>D</a:t>
            </a:r>
            <a:r>
              <a:rPr lang="en-US" altLang="ja-JP" sz="2000" dirty="0" smtClean="0">
                <a:latin typeface="+mn-ea"/>
              </a:rPr>
              <a:t>+N</a:t>
            </a:r>
            <a:r>
              <a:rPr lang="en-US" altLang="ja-JP" sz="2000" baseline="-25000" dirty="0" smtClean="0">
                <a:latin typeface="+mn-ea"/>
              </a:rPr>
              <a:t>e</a:t>
            </a:r>
            <a:r>
              <a:rPr lang="en-US" altLang="ja-JP" sz="2000" dirty="0" smtClean="0">
                <a:latin typeface="+mn-ea"/>
              </a:rPr>
              <a:t>) = 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8.5 J</a:t>
            </a:r>
          </a:p>
          <a:p>
            <a:endParaRPr lang="en-US" altLang="ja-JP" sz="2000" dirty="0" smtClean="0">
              <a:latin typeface="+mn-ea"/>
            </a:endParaRPr>
          </a:p>
          <a:p>
            <a:r>
              <a:rPr lang="ja-JP" altLang="en-US" sz="2000" b="1" dirty="0" smtClean="0">
                <a:latin typeface="+mn-ea"/>
              </a:rPr>
              <a:t>加熱効率</a:t>
            </a:r>
            <a:r>
              <a:rPr lang="en-US" altLang="ja-JP" sz="2000" b="1" dirty="0" smtClean="0">
                <a:latin typeface="+mn-ea"/>
              </a:rPr>
              <a:t>=8.5/555 = </a:t>
            </a:r>
            <a:r>
              <a:rPr lang="en-US" altLang="ja-JP" sz="2000" b="1" u="sng" dirty="0" smtClean="0">
                <a:solidFill>
                  <a:srgbClr val="FF0000"/>
                </a:solidFill>
                <a:latin typeface="+mn-ea"/>
              </a:rPr>
              <a:t>1.5 %</a:t>
            </a: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6845229" y="3416299"/>
            <a:ext cx="0" cy="288712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6899684" y="3433747"/>
            <a:ext cx="108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+mj-ea"/>
                <a:ea typeface="+mj-ea"/>
              </a:rPr>
              <a:t>8</a:t>
            </a:r>
            <a:r>
              <a:rPr kumimoji="1" lang="en-US" altLang="ja-JP" b="1" dirty="0" smtClean="0">
                <a:solidFill>
                  <a:schemeClr val="bg1"/>
                </a:solidFill>
                <a:latin typeface="+mj-ea"/>
                <a:ea typeface="+mj-ea"/>
              </a:rPr>
              <a:t>0 </a:t>
            </a:r>
            <a:r>
              <a:rPr kumimoji="1" lang="en-US" altLang="ja-JP" b="1" dirty="0" smtClean="0">
                <a:solidFill>
                  <a:schemeClr val="bg1"/>
                </a:solidFill>
                <a:latin typeface="Symbol" pitchFamily="18" charset="2"/>
                <a:ea typeface="+mj-ea"/>
              </a:rPr>
              <a:t>m</a:t>
            </a:r>
            <a:r>
              <a:rPr kumimoji="1" lang="en-US" altLang="ja-JP" b="1" dirty="0" smtClean="0">
                <a:solidFill>
                  <a:schemeClr val="bg1"/>
                </a:solidFill>
                <a:latin typeface="+mj-ea"/>
                <a:ea typeface="+mj-ea"/>
              </a:rPr>
              <a:t>m</a:t>
            </a:r>
            <a:endParaRPr kumimoji="1" lang="ja-JP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29304" y="4444440"/>
            <a:ext cx="364715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閉込時間</a:t>
            </a:r>
            <a:r>
              <a:rPr kumimoji="1" lang="en-US" altLang="ja-JP" dirty="0" smtClean="0">
                <a:latin typeface="+mj-ea"/>
                <a:ea typeface="+mj-ea"/>
              </a:rPr>
              <a:t>=(1/4)*(</a:t>
            </a:r>
            <a:r>
              <a:rPr kumimoji="1" lang="ja-JP" altLang="en-US" dirty="0" smtClean="0">
                <a:latin typeface="+mj-ea"/>
                <a:ea typeface="+mj-ea"/>
              </a:rPr>
              <a:t>コア半径</a:t>
            </a:r>
            <a:r>
              <a:rPr kumimoji="1" lang="en-US" altLang="ja-JP" dirty="0" smtClean="0">
                <a:latin typeface="+mj-ea"/>
                <a:ea typeface="+mj-ea"/>
              </a:rPr>
              <a:t>/</a:t>
            </a:r>
            <a:r>
              <a:rPr kumimoji="1" lang="ja-JP" altLang="en-US" dirty="0" smtClean="0">
                <a:latin typeface="+mj-ea"/>
                <a:ea typeface="+mj-ea"/>
              </a:rPr>
              <a:t>音速</a:t>
            </a:r>
            <a:r>
              <a:rPr kumimoji="1" lang="en-US" altLang="ja-JP" dirty="0" smtClean="0">
                <a:latin typeface="+mj-ea"/>
                <a:ea typeface="+mj-ea"/>
              </a:rPr>
              <a:t>)</a:t>
            </a:r>
          </a:p>
          <a:p>
            <a:r>
              <a:rPr lang="en-US" altLang="ja-JP" dirty="0" smtClean="0">
                <a:latin typeface="+mj-ea"/>
                <a:ea typeface="+mj-ea"/>
              </a:rPr>
              <a:t>0.67 </a:t>
            </a:r>
            <a:r>
              <a:rPr lang="en-US" altLang="ja-JP" dirty="0" err="1" smtClean="0">
                <a:latin typeface="+mj-ea"/>
                <a:ea typeface="+mj-ea"/>
              </a:rPr>
              <a:t>keV</a:t>
            </a:r>
            <a:r>
              <a:rPr lang="ja-JP" altLang="en-US" dirty="0" smtClean="0">
                <a:latin typeface="+mj-ea"/>
                <a:ea typeface="+mj-ea"/>
              </a:rPr>
              <a:t>：</a:t>
            </a:r>
            <a:r>
              <a:rPr lang="en-US" altLang="ja-JP" dirty="0" smtClean="0">
                <a:latin typeface="+mj-ea"/>
                <a:ea typeface="+mj-ea"/>
              </a:rPr>
              <a:t>26 </a:t>
            </a:r>
            <a:r>
              <a:rPr lang="en-US" altLang="ja-JP" dirty="0" err="1" smtClean="0">
                <a:latin typeface="+mj-ea"/>
                <a:ea typeface="+mj-ea"/>
              </a:rPr>
              <a:t>ps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kumimoji="1" lang="en-US" altLang="ja-JP" dirty="0" smtClean="0">
                <a:latin typeface="+mj-ea"/>
                <a:ea typeface="+mj-ea"/>
              </a:rPr>
              <a:t>0.82 </a:t>
            </a:r>
            <a:r>
              <a:rPr kumimoji="1" lang="en-US" altLang="ja-JP" dirty="0" err="1" smtClean="0">
                <a:latin typeface="+mj-ea"/>
                <a:ea typeface="+mj-ea"/>
              </a:rPr>
              <a:t>keV</a:t>
            </a:r>
            <a:r>
              <a:rPr kumimoji="1" lang="ja-JP" altLang="en-US" dirty="0" smtClean="0">
                <a:latin typeface="+mj-ea"/>
                <a:ea typeface="+mj-ea"/>
              </a:rPr>
              <a:t>：</a:t>
            </a:r>
            <a:r>
              <a:rPr kumimoji="1" lang="en-US" altLang="ja-JP" dirty="0" smtClean="0">
                <a:latin typeface="+mj-ea"/>
                <a:ea typeface="+mj-ea"/>
              </a:rPr>
              <a:t>23 </a:t>
            </a:r>
            <a:r>
              <a:rPr kumimoji="1" lang="en-US" altLang="ja-JP" dirty="0" err="1" smtClean="0">
                <a:latin typeface="+mj-ea"/>
                <a:ea typeface="+mj-ea"/>
              </a:rPr>
              <a:t>ps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36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</a:rPr>
              <a:t>磁場核融合</a:t>
            </a:r>
            <a:r>
              <a:rPr lang="ja-JP" altLang="en-US" dirty="0">
                <a:latin typeface="+mj-ea"/>
              </a:rPr>
              <a:t>と</a:t>
            </a:r>
            <a:r>
              <a:rPr lang="ja-JP" altLang="en-US" dirty="0" smtClean="0">
                <a:latin typeface="+mj-ea"/>
              </a:rPr>
              <a:t>レーザー</a:t>
            </a:r>
            <a:r>
              <a:rPr lang="ja-JP" altLang="en-US" dirty="0">
                <a:latin typeface="+mj-ea"/>
              </a:rPr>
              <a:t>核融合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8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352426" y="1340768"/>
            <a:ext cx="7680960" cy="1245880"/>
          </a:xfrm>
        </p:spPr>
        <p:txBody>
          <a:bodyPr/>
          <a:lstStyle/>
          <a:p>
            <a:r>
              <a:rPr kumimoji="1" lang="ja-JP" altLang="en-US" dirty="0" smtClean="0">
                <a:latin typeface="+mj-ea"/>
                <a:ea typeface="+mj-ea"/>
              </a:rPr>
              <a:t>核融合反応の条件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dirty="0" smtClean="0">
                <a:latin typeface="+mj-ea"/>
                <a:ea typeface="+mj-ea"/>
              </a:rPr>
              <a:t>プラズマ温度</a:t>
            </a:r>
            <a:r>
              <a:rPr lang="en-US" altLang="ja-JP" dirty="0" smtClean="0">
                <a:latin typeface="+mj-ea"/>
                <a:ea typeface="+mj-ea"/>
              </a:rPr>
              <a:t>&gt;1</a:t>
            </a:r>
            <a:r>
              <a:rPr lang="ja-JP" altLang="en-US" dirty="0">
                <a:latin typeface="+mj-ea"/>
                <a:ea typeface="+mj-ea"/>
              </a:rPr>
              <a:t>億度</a:t>
            </a:r>
            <a:endParaRPr lang="en-US" altLang="ja-JP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プラズマ密度</a:t>
            </a:r>
            <a:r>
              <a:rPr kumimoji="1" lang="en-US" altLang="ja-JP" dirty="0" smtClean="0">
                <a:latin typeface="+mj-ea"/>
                <a:ea typeface="+mj-ea"/>
              </a:rPr>
              <a:t>×</a:t>
            </a:r>
            <a:r>
              <a:rPr kumimoji="1" lang="ja-JP" altLang="en-US" dirty="0" smtClean="0">
                <a:latin typeface="+mj-ea"/>
                <a:ea typeface="+mj-ea"/>
              </a:rPr>
              <a:t>反応時間</a:t>
            </a:r>
            <a:r>
              <a:rPr kumimoji="1" lang="en-US" altLang="ja-JP" dirty="0" smtClean="0">
                <a:latin typeface="+mj-ea"/>
                <a:ea typeface="+mj-ea"/>
              </a:rPr>
              <a:t>&gt;10</a:t>
            </a:r>
            <a:r>
              <a:rPr kumimoji="1" lang="en-US" altLang="ja-JP" baseline="30000" dirty="0" smtClean="0">
                <a:latin typeface="+mj-ea"/>
                <a:ea typeface="+mj-ea"/>
              </a:rPr>
              <a:t>14</a:t>
            </a:r>
            <a:r>
              <a:rPr kumimoji="1" lang="en-US" altLang="ja-JP" dirty="0" smtClean="0">
                <a:latin typeface="+mj-ea"/>
                <a:ea typeface="+mj-ea"/>
              </a:rPr>
              <a:t> cm</a:t>
            </a:r>
            <a:r>
              <a:rPr kumimoji="1" lang="en-US" altLang="ja-JP" baseline="30000" dirty="0" smtClean="0">
                <a:latin typeface="+mj-ea"/>
                <a:ea typeface="+mj-ea"/>
              </a:rPr>
              <a:t>-3</a:t>
            </a:r>
            <a:r>
              <a:rPr kumimoji="1" lang="en-US" altLang="ja-JP" dirty="0" smtClean="0">
                <a:latin typeface="+mj-ea"/>
                <a:ea typeface="+mj-ea"/>
              </a:rPr>
              <a:t>s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7664" y="285147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磁場核融合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76302" y="285147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レーザー核融合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78" y="3441687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35" y="3479787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074078" y="5589240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プラズマ密度：約</a:t>
            </a:r>
            <a:r>
              <a:rPr kumimoji="1" lang="en-US" altLang="ja-JP" dirty="0" smtClean="0">
                <a:latin typeface="+mj-ea"/>
                <a:ea typeface="+mj-ea"/>
              </a:rPr>
              <a:t>10</a:t>
            </a:r>
            <a:r>
              <a:rPr kumimoji="1" lang="en-US" altLang="ja-JP" baseline="30000" dirty="0" smtClean="0">
                <a:latin typeface="+mj-ea"/>
                <a:ea typeface="+mj-ea"/>
              </a:rPr>
              <a:t>14</a:t>
            </a:r>
            <a:r>
              <a:rPr kumimoji="1" lang="en-US" altLang="ja-JP" dirty="0" smtClean="0">
                <a:latin typeface="+mj-ea"/>
                <a:ea typeface="+mj-ea"/>
              </a:rPr>
              <a:t> cm</a:t>
            </a:r>
            <a:r>
              <a:rPr kumimoji="1" lang="en-US" altLang="ja-JP" baseline="30000" dirty="0" smtClean="0">
                <a:latin typeface="+mj-ea"/>
                <a:ea typeface="+mj-ea"/>
              </a:rPr>
              <a:t>-3</a:t>
            </a:r>
          </a:p>
          <a:p>
            <a:r>
              <a:rPr lang="ja-JP" altLang="en-US" dirty="0" smtClean="0">
                <a:latin typeface="+mj-ea"/>
                <a:ea typeface="+mj-ea"/>
              </a:rPr>
              <a:t>閉じ込め時間：約</a:t>
            </a:r>
            <a:r>
              <a:rPr lang="en-US" altLang="ja-JP" dirty="0" smtClean="0">
                <a:latin typeface="+mj-ea"/>
                <a:ea typeface="+mj-ea"/>
              </a:rPr>
              <a:t>100 s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18456" y="5589240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プラズマ密度：約</a:t>
            </a:r>
            <a:r>
              <a:rPr kumimoji="1" lang="en-US" altLang="ja-JP" dirty="0" smtClean="0">
                <a:latin typeface="+mj-ea"/>
                <a:ea typeface="+mj-ea"/>
              </a:rPr>
              <a:t>10</a:t>
            </a:r>
            <a:r>
              <a:rPr lang="en-US" altLang="ja-JP" baseline="30000" dirty="0" smtClean="0">
                <a:latin typeface="+mj-ea"/>
                <a:ea typeface="+mj-ea"/>
              </a:rPr>
              <a:t>2</a:t>
            </a:r>
            <a:r>
              <a:rPr kumimoji="1" lang="en-US" altLang="ja-JP" baseline="30000" dirty="0" smtClean="0">
                <a:latin typeface="+mj-ea"/>
                <a:ea typeface="+mj-ea"/>
              </a:rPr>
              <a:t>4</a:t>
            </a:r>
            <a:r>
              <a:rPr kumimoji="1" lang="en-US" altLang="ja-JP" dirty="0" smtClean="0">
                <a:latin typeface="+mj-ea"/>
                <a:ea typeface="+mj-ea"/>
              </a:rPr>
              <a:t> cm</a:t>
            </a:r>
            <a:r>
              <a:rPr kumimoji="1" lang="en-US" altLang="ja-JP" baseline="30000" dirty="0" smtClean="0">
                <a:latin typeface="+mj-ea"/>
                <a:ea typeface="+mj-ea"/>
              </a:rPr>
              <a:t>-3</a:t>
            </a:r>
          </a:p>
          <a:p>
            <a:r>
              <a:rPr lang="ja-JP" altLang="en-US" dirty="0" smtClean="0">
                <a:latin typeface="+mj-ea"/>
                <a:ea typeface="+mj-ea"/>
              </a:rPr>
              <a:t>閉じ込め時間：</a:t>
            </a:r>
            <a:r>
              <a:rPr lang="en-US" altLang="ja-JP" dirty="0" smtClean="0">
                <a:latin typeface="+mj-ea"/>
                <a:ea typeface="+mj-ea"/>
              </a:rPr>
              <a:t>10</a:t>
            </a:r>
            <a:r>
              <a:rPr lang="en-US" altLang="ja-JP" baseline="30000" dirty="0" smtClean="0">
                <a:latin typeface="+mj-ea"/>
                <a:ea typeface="+mj-ea"/>
              </a:rPr>
              <a:t>-10</a:t>
            </a:r>
            <a:r>
              <a:rPr lang="en-US" altLang="ja-JP" dirty="0" smtClean="0">
                <a:latin typeface="+mj-ea"/>
                <a:ea typeface="+mj-ea"/>
              </a:rPr>
              <a:t> s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153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+mj-ea"/>
              </a:rPr>
              <a:t>高速点火レーザー核融合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8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12" y="3294927"/>
            <a:ext cx="1104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88" y="2038708"/>
            <a:ext cx="129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12" y="4149080"/>
            <a:ext cx="1995019" cy="118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720558" y="33639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中心点火方式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56091" y="54606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高速</a:t>
            </a:r>
            <a:r>
              <a:rPr kumimoji="1" lang="ja-JP" altLang="en-US" dirty="0" smtClean="0"/>
              <a:t>点火方式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>
            <a:stCxn id="7170" idx="3"/>
            <a:endCxn id="7171" idx="1"/>
          </p:cNvCxnSpPr>
          <p:nvPr/>
        </p:nvCxnSpPr>
        <p:spPr>
          <a:xfrm flipV="1">
            <a:off x="2378412" y="2700696"/>
            <a:ext cx="479276" cy="12038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7170" idx="3"/>
            <a:endCxn id="7172" idx="1"/>
          </p:cNvCxnSpPr>
          <p:nvPr/>
        </p:nvCxnSpPr>
        <p:spPr>
          <a:xfrm>
            <a:off x="2378412" y="3904527"/>
            <a:ext cx="565000" cy="836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6" y="2000608"/>
            <a:ext cx="762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22" y="4149080"/>
            <a:ext cx="92792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5046146" y="340078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ディーゼルエンジン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54530" y="544522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ガソリンエンジン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84678" y="2000608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ホットスパーク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</a:rPr>
              <a:t>の形成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0" y="6165304"/>
            <a:ext cx="9144000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ja-JP" altLang="en-US" sz="2400" b="1" dirty="0"/>
              <a:t>高速</a:t>
            </a:r>
            <a:r>
              <a:rPr lang="ja-JP" altLang="en-US" sz="2400" b="1" dirty="0" smtClean="0"/>
              <a:t>点火は</a:t>
            </a:r>
            <a:r>
              <a:rPr kumimoji="1" lang="ja-JP" altLang="en-US" sz="2400" b="1" dirty="0" smtClean="0">
                <a:latin typeface="+mn-ea"/>
              </a:rPr>
              <a:t>中心点火の</a:t>
            </a:r>
            <a:r>
              <a:rPr kumimoji="1" lang="en-US" altLang="ja-JP" sz="2400" b="1" dirty="0" smtClean="0">
                <a:latin typeface="+mn-ea"/>
              </a:rPr>
              <a:t>1/10のレーザーエネルギーで同等の利得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+mj-ea"/>
              </a:rPr>
              <a:t>高速点火レーザー核融合の利点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8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5"/>
            <a:ext cx="140376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46" y="2852936"/>
            <a:ext cx="139752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93144" y="285293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FF00"/>
                </a:solidFill>
              </a:rPr>
              <a:t>爆縮コア</a:t>
            </a:r>
            <a:endParaRPr kumimoji="1" lang="ja-JP" altLang="en-US" sz="1600" b="1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83150" y="3789039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FF00"/>
                </a:solidFill>
              </a:rPr>
              <a:t>加熱レーザー</a:t>
            </a:r>
            <a:endParaRPr kumimoji="1" lang="ja-JP" altLang="en-US" sz="1600" b="1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78603" y="28375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燃焼波</a:t>
            </a:r>
            <a:endParaRPr kumimoji="1" lang="ja-JP" altLang="en-US" dirty="0"/>
          </a:p>
        </p:txBody>
      </p:sp>
      <p:grpSp>
        <p:nvGrpSpPr>
          <p:cNvPr id="7169" name="グループ化 7168"/>
          <p:cNvGrpSpPr/>
          <p:nvPr/>
        </p:nvGrpSpPr>
        <p:grpSpPr>
          <a:xfrm>
            <a:off x="323528" y="1556792"/>
            <a:ext cx="3688499" cy="2185500"/>
            <a:chOff x="971600" y="1556792"/>
            <a:chExt cx="3688499" cy="2185500"/>
          </a:xfrm>
        </p:grpSpPr>
        <p:cxnSp>
          <p:nvCxnSpPr>
            <p:cNvPr id="11" name="直線矢印コネクタ 10"/>
            <p:cNvCxnSpPr/>
            <p:nvPr/>
          </p:nvCxnSpPr>
          <p:spPr>
            <a:xfrm>
              <a:off x="971600" y="3381271"/>
              <a:ext cx="30243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3349605" y="337296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/>
                <a:t>空間</a:t>
              </a:r>
              <a:endParaRPr kumimoji="1" lang="ja-JP" altLang="en-US" b="1" dirty="0"/>
            </a:p>
          </p:txBody>
        </p:sp>
        <p:cxnSp>
          <p:nvCxnSpPr>
            <p:cNvPr id="16" name="直線コネクタ 15"/>
            <p:cNvCxnSpPr/>
            <p:nvPr/>
          </p:nvCxnSpPr>
          <p:spPr>
            <a:xfrm flipV="1">
              <a:off x="1403648" y="1942093"/>
              <a:ext cx="0" cy="1439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3491880" y="1942093"/>
              <a:ext cx="0" cy="1439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 flipV="1">
              <a:off x="1403648" y="1942093"/>
              <a:ext cx="72008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H="1">
              <a:off x="2771800" y="1942093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2123728" y="1942094"/>
              <a:ext cx="0" cy="12708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2771800" y="1942094"/>
              <a:ext cx="0" cy="12708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H="1" flipV="1">
              <a:off x="2123728" y="3212976"/>
              <a:ext cx="64807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2195736" y="2111370"/>
              <a:ext cx="504056" cy="0"/>
            </a:xfrm>
            <a:prstGeom prst="line">
              <a:avLst/>
            </a:prstGeom>
            <a:ln w="15875">
              <a:solidFill>
                <a:srgbClr val="C267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1403648" y="3240040"/>
              <a:ext cx="792088" cy="0"/>
            </a:xfrm>
            <a:prstGeom prst="line">
              <a:avLst/>
            </a:prstGeom>
            <a:ln w="15875">
              <a:solidFill>
                <a:srgbClr val="C267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2699792" y="3256108"/>
              <a:ext cx="792088" cy="0"/>
            </a:xfrm>
            <a:prstGeom prst="line">
              <a:avLst/>
            </a:prstGeom>
            <a:ln w="15875">
              <a:solidFill>
                <a:srgbClr val="C267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2195736" y="2111370"/>
              <a:ext cx="0" cy="1144738"/>
            </a:xfrm>
            <a:prstGeom prst="line">
              <a:avLst/>
            </a:prstGeom>
            <a:ln w="15875">
              <a:solidFill>
                <a:srgbClr val="C267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2699792" y="2111370"/>
              <a:ext cx="0" cy="1144738"/>
            </a:xfrm>
            <a:prstGeom prst="line">
              <a:avLst/>
            </a:prstGeom>
            <a:ln w="15875">
              <a:solidFill>
                <a:srgbClr val="C267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1532855" y="2117787"/>
              <a:ext cx="461665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 smtClean="0"/>
                <a:t>燃料コア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4013768" y="300725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C26702"/>
                  </a:solidFill>
                </a:rPr>
                <a:t>温度</a:t>
              </a:r>
              <a:endParaRPr kumimoji="1" lang="ja-JP" altLang="en-US" b="1" dirty="0">
                <a:solidFill>
                  <a:srgbClr val="C26702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995936" y="244095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密度</a:t>
              </a:r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221891" y="1556792"/>
              <a:ext cx="461665" cy="170816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C26702"/>
                  </a:solidFill>
                </a:rPr>
                <a:t>ホットスパーク</a:t>
              </a:r>
              <a:endParaRPr kumimoji="1" lang="ja-JP" altLang="en-US" dirty="0">
                <a:solidFill>
                  <a:srgbClr val="C26702"/>
                </a:solidFill>
              </a:endParaRPr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83111" y="130011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ホットスパークによる自己加熱（中心点火）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51520" y="379053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超高強度レーザーによる高速点火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65106" y="5189446"/>
            <a:ext cx="5578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1600" dirty="0" smtClean="0">
                <a:latin typeface="+mj-ea"/>
                <a:ea typeface="+mj-ea"/>
              </a:rPr>
              <a:t>コアのサイズが小さくなる（中空→中実）</a:t>
            </a:r>
            <a:endParaRPr kumimoji="1" lang="en-US" altLang="ja-JP" sz="1600" dirty="0" smtClean="0">
              <a:latin typeface="+mj-ea"/>
              <a:ea typeface="+mj-ea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 dirty="0" smtClean="0">
                <a:latin typeface="+mj-ea"/>
                <a:ea typeface="+mj-ea"/>
              </a:rPr>
              <a:t>ホットスパークを爆縮プラズマ自身で作る必要がない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grpSp>
        <p:nvGrpSpPr>
          <p:cNvPr id="7168" name="グループ化 7167"/>
          <p:cNvGrpSpPr/>
          <p:nvPr/>
        </p:nvGrpSpPr>
        <p:grpSpPr>
          <a:xfrm>
            <a:off x="323528" y="4222070"/>
            <a:ext cx="4608512" cy="1759428"/>
            <a:chOff x="971600" y="4222070"/>
            <a:chExt cx="4608512" cy="1759428"/>
          </a:xfrm>
        </p:grpSpPr>
        <p:cxnSp>
          <p:nvCxnSpPr>
            <p:cNvPr id="25" name="直線矢印コネクタ 24"/>
            <p:cNvCxnSpPr/>
            <p:nvPr/>
          </p:nvCxnSpPr>
          <p:spPr>
            <a:xfrm>
              <a:off x="971600" y="5661248"/>
              <a:ext cx="30243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V="1">
              <a:off x="3131840" y="4222070"/>
              <a:ext cx="0" cy="1439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V="1">
              <a:off x="1770716" y="4222070"/>
              <a:ext cx="0" cy="1439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1773608" y="4222070"/>
              <a:ext cx="13582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2252935" y="4433827"/>
              <a:ext cx="461665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 smtClean="0"/>
                <a:t>燃料コア</a:t>
              </a:r>
              <a:endParaRPr kumimoji="1" lang="ja-JP" altLang="en-US" dirty="0"/>
            </a:p>
          </p:txBody>
        </p:sp>
        <p:sp>
          <p:nvSpPr>
            <p:cNvPr id="51" name="台形 50"/>
            <p:cNvSpPr/>
            <p:nvPr/>
          </p:nvSpPr>
          <p:spPr>
            <a:xfrm rot="16200000">
              <a:off x="3131840" y="4473606"/>
              <a:ext cx="936104" cy="936104"/>
            </a:xfrm>
            <a:prstGeom prst="trapezoid">
              <a:avLst>
                <a:gd name="adj" fmla="val 3641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7" name="直線コネクタ 66"/>
            <p:cNvCxnSpPr/>
            <p:nvPr/>
          </p:nvCxnSpPr>
          <p:spPr>
            <a:xfrm>
              <a:off x="1763687" y="5517232"/>
              <a:ext cx="1133895" cy="0"/>
            </a:xfrm>
            <a:prstGeom prst="line">
              <a:avLst/>
            </a:prstGeom>
            <a:ln w="15875">
              <a:solidFill>
                <a:srgbClr val="C267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2899696" y="4369290"/>
              <a:ext cx="0" cy="1144738"/>
            </a:xfrm>
            <a:prstGeom prst="line">
              <a:avLst/>
            </a:prstGeom>
            <a:ln w="15875">
              <a:solidFill>
                <a:srgbClr val="C267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2897582" y="4369290"/>
              <a:ext cx="234258" cy="0"/>
            </a:xfrm>
            <a:prstGeom prst="line">
              <a:avLst/>
            </a:prstGeom>
            <a:ln w="15875">
              <a:solidFill>
                <a:srgbClr val="C267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左矢印 56"/>
            <p:cNvSpPr/>
            <p:nvPr/>
          </p:nvSpPr>
          <p:spPr>
            <a:xfrm>
              <a:off x="3491880" y="4706091"/>
              <a:ext cx="2088232" cy="478153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chemeClr val="bg1"/>
                  </a:solidFill>
                </a:rPr>
                <a:t>追加熱レーザー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3014711" y="4837155"/>
              <a:ext cx="334894" cy="21602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229258" y="5335167"/>
              <a:ext cx="25090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/>
                <a:t>ポンデラモーティブ力</a:t>
              </a:r>
              <a:endParaRPr kumimoji="1" lang="en-US" altLang="ja-JP" b="1" dirty="0" smtClean="0"/>
            </a:p>
            <a:p>
              <a:r>
                <a:rPr kumimoji="1" lang="ja-JP" altLang="en-US" b="1" dirty="0" smtClean="0"/>
                <a:t>によ</a:t>
              </a:r>
              <a:r>
                <a:rPr lang="ja-JP" altLang="en-US" b="1" dirty="0"/>
                <a:t>る</a:t>
              </a:r>
              <a:r>
                <a:rPr kumimoji="1" lang="ja-JP" altLang="en-US" b="1" dirty="0" smtClean="0"/>
                <a:t>高速電子の加熱</a:t>
              </a:r>
              <a:endParaRPr kumimoji="1" lang="ja-JP" altLang="en-US" b="1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3203848" y="18700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球</a:t>
            </a:r>
            <a:r>
              <a:rPr kumimoji="1" lang="ja-JP" altLang="en-US" dirty="0" smtClean="0">
                <a:solidFill>
                  <a:srgbClr val="FF0000"/>
                </a:solidFill>
              </a:rPr>
              <a:t>対象性が必要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539552" y="5107672"/>
            <a:ext cx="8604448" cy="1750328"/>
          </a:xfrm>
        </p:spPr>
        <p:txBody>
          <a:bodyPr>
            <a:normAutofit fontScale="92500"/>
          </a:bodyPr>
          <a:lstStyle/>
          <a:p>
            <a:r>
              <a:rPr kumimoji="1" lang="en-US" altLang="ja-JP" sz="2800" dirty="0" smtClean="0">
                <a:latin typeface="+mn-ea"/>
              </a:rPr>
              <a:t>FIREX</a:t>
            </a:r>
            <a:r>
              <a:rPr kumimoji="1" lang="ja-JP" altLang="en-US" sz="2800" dirty="0" smtClean="0">
                <a:latin typeface="+mn-ea"/>
              </a:rPr>
              <a:t>の目標</a:t>
            </a:r>
            <a:endParaRPr kumimoji="1" lang="en-US" altLang="ja-JP" sz="2800" dirty="0" smtClean="0">
              <a:latin typeface="+mn-ea"/>
            </a:endParaRPr>
          </a:p>
          <a:p>
            <a:r>
              <a:rPr kumimoji="1" lang="en-US" altLang="ja-JP" sz="2800" dirty="0" err="1" smtClean="0">
                <a:latin typeface="+mn-ea"/>
              </a:rPr>
              <a:t>第一期</a:t>
            </a:r>
            <a:r>
              <a:rPr lang="ja-JP" altLang="en-US" sz="2800" dirty="0">
                <a:latin typeface="+mn-ea"/>
              </a:rPr>
              <a:t>：</a:t>
            </a:r>
            <a:r>
              <a:rPr lang="ja-JP" altLang="en-US" sz="2800" dirty="0" smtClean="0">
                <a:latin typeface="+mn-ea"/>
              </a:rPr>
              <a:t>温度</a:t>
            </a:r>
            <a:r>
              <a:rPr lang="en-US" altLang="ja-JP" sz="2800" dirty="0" smtClean="0">
                <a:solidFill>
                  <a:srgbClr val="FF0000"/>
                </a:solidFill>
                <a:latin typeface="+mn-ea"/>
              </a:rPr>
              <a:t>5-10 </a:t>
            </a:r>
            <a:r>
              <a:rPr lang="en-US" altLang="ja-JP" sz="2800" dirty="0" err="1" smtClean="0">
                <a:solidFill>
                  <a:srgbClr val="FF0000"/>
                </a:solidFill>
                <a:latin typeface="+mn-ea"/>
              </a:rPr>
              <a:t>keV</a:t>
            </a:r>
            <a:r>
              <a:rPr lang="en-US" altLang="ja-JP" sz="2800" dirty="0" err="1" smtClean="0">
                <a:latin typeface="+mn-ea"/>
              </a:rPr>
              <a:t>の加熱の達成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 smtClean="0">
                <a:latin typeface="+mn-ea"/>
              </a:rPr>
              <a:t>第二期：コアサイズ拡大、核融合エネルギー利得の実証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600" dirty="0" smtClean="0"/>
              <a:t>高速点火核融合原理実証実験の目標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>
                <a:solidFill>
                  <a:srgbClr val="FF0000"/>
                </a:solidFill>
              </a:rPr>
              <a:t>FIREX</a:t>
            </a:r>
            <a:r>
              <a:rPr lang="en-US" altLang="ja-JP" sz="3600" dirty="0" smtClean="0"/>
              <a:t>(</a:t>
            </a:r>
            <a:r>
              <a:rPr lang="en-US" altLang="ja-JP" sz="2800" dirty="0" smtClean="0"/>
              <a:t>Fast Ignition Realization </a:t>
            </a:r>
            <a:r>
              <a:rPr lang="en-US" altLang="ja-JP" sz="2800" dirty="0" err="1" smtClean="0"/>
              <a:t>EXperiment</a:t>
            </a:r>
            <a:r>
              <a:rPr lang="en-US" altLang="ja-JP" sz="3600" dirty="0" smtClean="0"/>
              <a:t>)</a:t>
            </a:r>
            <a:endParaRPr kumimoji="1" lang="ja-JP" altLang="en-US" sz="3600" dirty="0"/>
          </a:p>
        </p:txBody>
      </p:sp>
      <p:pic>
        <p:nvPicPr>
          <p:cNvPr id="1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12" name="図 11" descr="点火温度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3601545" cy="25619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565644" y="1916832"/>
            <a:ext cx="45704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点火条件：アルファ粒子による自己加熱が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放射損失を上回ること</a:t>
            </a:r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放射損失を制動放射のみと考えると、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温度条件は</a:t>
            </a:r>
            <a:r>
              <a:rPr kumimoji="1" lang="en-US" altLang="ja-JP" dirty="0" smtClean="0">
                <a:latin typeface="+mj-ea"/>
                <a:ea typeface="+mj-ea"/>
              </a:rPr>
              <a:t>4.3 </a:t>
            </a:r>
            <a:r>
              <a:rPr kumimoji="1" lang="en-US" altLang="ja-JP" dirty="0" err="1" smtClean="0">
                <a:latin typeface="+mj-ea"/>
                <a:ea typeface="+mj-ea"/>
              </a:rPr>
              <a:t>keV</a:t>
            </a:r>
            <a:r>
              <a:rPr kumimoji="1" lang="ja-JP" altLang="en-US" dirty="0" smtClean="0">
                <a:latin typeface="+mj-ea"/>
                <a:ea typeface="+mj-ea"/>
              </a:rPr>
              <a:t>となる。</a:t>
            </a:r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 smtClean="0">
              <a:latin typeface="+mj-ea"/>
              <a:ea typeface="+mj-ea"/>
            </a:endParaRPr>
          </a:p>
          <a:p>
            <a:r>
              <a:rPr lang="ja-JP" altLang="en-US" dirty="0" smtClean="0">
                <a:latin typeface="+mj-ea"/>
                <a:ea typeface="+mj-ea"/>
              </a:rPr>
              <a:t>制動放射以外の損失もある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 smtClean="0">
                <a:latin typeface="+mj-ea"/>
                <a:ea typeface="+mj-ea"/>
              </a:rPr>
              <a:t>⇒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5-10 </a:t>
            </a:r>
            <a:r>
              <a:rPr lang="en-US" altLang="ja-JP" dirty="0" err="1" smtClean="0">
                <a:solidFill>
                  <a:srgbClr val="FF0000"/>
                </a:solidFill>
                <a:latin typeface="+mj-ea"/>
                <a:ea typeface="+mj-ea"/>
              </a:rPr>
              <a:t>keV</a:t>
            </a:r>
            <a:r>
              <a:rPr lang="ja-JP" altLang="en-US" dirty="0" smtClean="0">
                <a:latin typeface="+mj-ea"/>
                <a:ea typeface="+mj-ea"/>
              </a:rPr>
              <a:t>を点火温度呼ぶ。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12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>
                <a:latin typeface="+mj-ea"/>
              </a:rPr>
              <a:t>高速点火実験のための装置</a:t>
            </a:r>
            <a:r>
              <a:rPr kumimoji="1" lang="en-US" altLang="ja-JP" sz="3600" dirty="0" smtClean="0">
                <a:latin typeface="+mj-ea"/>
              </a:rPr>
              <a:t/>
            </a:r>
            <a:br>
              <a:rPr kumimoji="1" lang="en-US" altLang="ja-JP" sz="3600" dirty="0" smtClean="0">
                <a:latin typeface="+mj-ea"/>
              </a:rPr>
            </a:br>
            <a:r>
              <a:rPr kumimoji="1" lang="en-US" altLang="ja-JP" sz="3600" dirty="0" smtClean="0">
                <a:latin typeface="+mj-ea"/>
              </a:rPr>
              <a:t>GXII</a:t>
            </a:r>
            <a:r>
              <a:rPr kumimoji="1" lang="ja-JP" altLang="en-US" sz="3600" dirty="0" smtClean="0">
                <a:latin typeface="+mj-ea"/>
              </a:rPr>
              <a:t>レーザーと</a:t>
            </a:r>
            <a:r>
              <a:rPr kumimoji="1" lang="en-US" altLang="ja-JP" sz="3600" dirty="0" smtClean="0">
                <a:latin typeface="+mj-ea"/>
              </a:rPr>
              <a:t>LFEX</a:t>
            </a:r>
            <a:r>
              <a:rPr lang="ja-JP" altLang="en-US" sz="3600" dirty="0" smtClean="0">
                <a:latin typeface="+mj-ea"/>
              </a:rPr>
              <a:t>レーザー</a:t>
            </a:r>
            <a:r>
              <a:rPr lang="ja-JP" altLang="en-US" sz="3600" dirty="0">
                <a:latin typeface="+mj-ea"/>
              </a:rPr>
              <a:t>装置</a:t>
            </a:r>
            <a:endParaRPr kumimoji="1" lang="ja-JP" altLang="en-US" sz="3600" dirty="0">
              <a:latin typeface="+mj-ea"/>
            </a:endParaRPr>
          </a:p>
        </p:txBody>
      </p:sp>
      <p:pic>
        <p:nvPicPr>
          <p:cNvPr id="1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15059" cy="30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82129" y="4989943"/>
            <a:ext cx="3070071" cy="14773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GEKKO XII</a:t>
            </a:r>
          </a:p>
          <a:p>
            <a:r>
              <a:rPr lang="en-US" altLang="ja-JP" dirty="0" err="1" smtClean="0">
                <a:latin typeface="+mj-ea"/>
                <a:ea typeface="+mj-ea"/>
              </a:rPr>
              <a:t>Nd:glass</a:t>
            </a:r>
            <a:r>
              <a:rPr lang="en-US" altLang="ja-JP" dirty="0" smtClean="0">
                <a:latin typeface="+mj-ea"/>
                <a:ea typeface="+mj-ea"/>
              </a:rPr>
              <a:t> laser</a:t>
            </a:r>
          </a:p>
          <a:p>
            <a:r>
              <a:rPr lang="ja-JP" altLang="en-US" dirty="0" smtClean="0">
                <a:latin typeface="+mj-ea"/>
                <a:ea typeface="+mj-ea"/>
              </a:rPr>
              <a:t>パルス幅：</a:t>
            </a:r>
            <a:r>
              <a:rPr kumimoji="1" lang="en-US" altLang="ja-JP" dirty="0" smtClean="0">
                <a:latin typeface="+mj-ea"/>
                <a:ea typeface="+mj-ea"/>
              </a:rPr>
              <a:t>1</a:t>
            </a:r>
            <a:r>
              <a:rPr kumimoji="1" lang="ja-JP" altLang="en-US" dirty="0" smtClean="0">
                <a:latin typeface="+mj-ea"/>
                <a:ea typeface="+mj-ea"/>
              </a:rPr>
              <a:t>～</a:t>
            </a:r>
            <a:r>
              <a:rPr kumimoji="1" lang="en-US" altLang="ja-JP" dirty="0" smtClean="0">
                <a:latin typeface="+mj-ea"/>
                <a:ea typeface="+mj-ea"/>
              </a:rPr>
              <a:t>2 ns</a:t>
            </a:r>
          </a:p>
          <a:p>
            <a:r>
              <a:rPr kumimoji="1" lang="en-US" altLang="ja-JP" dirty="0" smtClean="0">
                <a:latin typeface="+mj-ea"/>
                <a:ea typeface="+mj-ea"/>
              </a:rPr>
              <a:t>2</a:t>
            </a:r>
            <a:r>
              <a:rPr kumimoji="1" lang="ja-JP" altLang="en-US" dirty="0" smtClean="0">
                <a:latin typeface="+mj-ea"/>
                <a:ea typeface="+mj-ea"/>
              </a:rPr>
              <a:t>倍波（</a:t>
            </a:r>
            <a:r>
              <a:rPr kumimoji="1" lang="en-US" altLang="ja-JP" dirty="0" smtClean="0">
                <a:latin typeface="+mj-ea"/>
                <a:ea typeface="+mj-ea"/>
              </a:rPr>
              <a:t>526 nm</a:t>
            </a:r>
            <a:r>
              <a:rPr kumimoji="1" lang="ja-JP" altLang="en-US" dirty="0" smtClean="0">
                <a:latin typeface="+mj-ea"/>
                <a:ea typeface="+mj-ea"/>
              </a:rPr>
              <a:t>）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lang="en-US" altLang="ja-JP" dirty="0" smtClean="0">
                <a:latin typeface="+mj-ea"/>
                <a:ea typeface="+mj-ea"/>
              </a:rPr>
              <a:t>Max:350 J/beam</a:t>
            </a:r>
            <a:r>
              <a:rPr lang="ja-JP" altLang="en-US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× 12 beam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69342" y="4989943"/>
            <a:ext cx="2608406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LFEX</a:t>
            </a:r>
            <a:r>
              <a:rPr lang="ja-JP" altLang="en-US" dirty="0" smtClean="0">
                <a:latin typeface="+mj-ea"/>
                <a:ea typeface="+mj-ea"/>
              </a:rPr>
              <a:t>（今年</a:t>
            </a:r>
            <a:r>
              <a:rPr lang="en-US" altLang="ja-JP" dirty="0" smtClean="0">
                <a:latin typeface="+mj-ea"/>
                <a:ea typeface="+mj-ea"/>
              </a:rPr>
              <a:t>4beam</a:t>
            </a:r>
            <a:r>
              <a:rPr lang="ja-JP" altLang="en-US" dirty="0" smtClean="0">
                <a:latin typeface="+mj-ea"/>
                <a:ea typeface="+mj-ea"/>
              </a:rPr>
              <a:t>化）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lang="en-US" altLang="ja-JP" dirty="0" err="1" smtClean="0">
                <a:latin typeface="+mj-ea"/>
                <a:ea typeface="+mj-ea"/>
              </a:rPr>
              <a:t>Nd:glass</a:t>
            </a:r>
            <a:r>
              <a:rPr lang="en-US" altLang="ja-JP" dirty="0" smtClean="0">
                <a:latin typeface="+mj-ea"/>
                <a:ea typeface="+mj-ea"/>
              </a:rPr>
              <a:t> laser</a:t>
            </a:r>
          </a:p>
          <a:p>
            <a:r>
              <a:rPr lang="ja-JP" altLang="en-US" dirty="0" smtClean="0">
                <a:latin typeface="+mj-ea"/>
                <a:ea typeface="+mj-ea"/>
              </a:rPr>
              <a:t>パルス幅：</a:t>
            </a:r>
            <a:r>
              <a:rPr kumimoji="1" lang="en-US" altLang="ja-JP" dirty="0" smtClean="0">
                <a:latin typeface="+mj-ea"/>
                <a:ea typeface="+mj-ea"/>
              </a:rPr>
              <a:t>1</a:t>
            </a:r>
            <a:r>
              <a:rPr kumimoji="1" lang="ja-JP" altLang="en-US" dirty="0" smtClean="0">
                <a:latin typeface="+mj-ea"/>
                <a:ea typeface="+mj-ea"/>
              </a:rPr>
              <a:t>～</a:t>
            </a:r>
            <a:r>
              <a:rPr lang="en-US" altLang="ja-JP" dirty="0" smtClean="0">
                <a:latin typeface="+mj-ea"/>
                <a:ea typeface="+mj-ea"/>
              </a:rPr>
              <a:t>10</a:t>
            </a:r>
            <a:r>
              <a:rPr kumimoji="1" lang="en-US" altLang="ja-JP" dirty="0" smtClean="0">
                <a:latin typeface="+mj-ea"/>
                <a:ea typeface="+mj-ea"/>
              </a:rPr>
              <a:t> </a:t>
            </a:r>
            <a:r>
              <a:rPr lang="en-US" altLang="ja-JP" dirty="0" err="1" smtClean="0">
                <a:latin typeface="+mj-ea"/>
                <a:ea typeface="+mj-ea"/>
              </a:rPr>
              <a:t>p</a:t>
            </a:r>
            <a:r>
              <a:rPr kumimoji="1" lang="en-US" altLang="ja-JP" dirty="0" err="1" smtClean="0">
                <a:latin typeface="+mj-ea"/>
                <a:ea typeface="+mj-ea"/>
              </a:rPr>
              <a:t>s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lang="en-US" altLang="ja-JP" dirty="0" smtClean="0">
                <a:latin typeface="+mj-ea"/>
                <a:ea typeface="+mj-ea"/>
              </a:rPr>
              <a:t>4 beam</a:t>
            </a:r>
            <a:r>
              <a:rPr lang="ja-JP" altLang="en-US" dirty="0" smtClean="0">
                <a:latin typeface="+mj-ea"/>
                <a:ea typeface="+mj-ea"/>
              </a:rPr>
              <a:t>構成で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lang="en-US" altLang="ja-JP" dirty="0" smtClean="0">
                <a:latin typeface="+mj-ea"/>
                <a:ea typeface="+mj-ea"/>
              </a:rPr>
              <a:t>Max:10 kJ/1ps = 10 PW</a:t>
            </a:r>
          </a:p>
        </p:txBody>
      </p:sp>
      <p:pic>
        <p:nvPicPr>
          <p:cNvPr id="13" name="コンテンツ プレースホルダー 6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51520" y="1631013"/>
            <a:ext cx="4115951" cy="3086963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5981567" y="1844824"/>
            <a:ext cx="758842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0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高速点火実験のための装置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/>
              <a:t>ターゲット</a:t>
            </a:r>
            <a:endParaRPr kumimoji="1" lang="ja-JP" altLang="en-US" sz="3600" dirty="0"/>
          </a:p>
        </p:txBody>
      </p:sp>
      <p:pic>
        <p:nvPicPr>
          <p:cNvPr id="1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200758" y="1112527"/>
            <a:ext cx="2755618" cy="2755618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1547664" y="1664805"/>
            <a:ext cx="2376264" cy="1193060"/>
            <a:chOff x="2101268" y="1784606"/>
            <a:chExt cx="2019300" cy="119062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268" y="1784606"/>
              <a:ext cx="20193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線矢印コネクタ 5"/>
            <p:cNvCxnSpPr/>
            <p:nvPr/>
          </p:nvCxnSpPr>
          <p:spPr>
            <a:xfrm>
              <a:off x="3419872" y="2636912"/>
              <a:ext cx="57606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2663519" y="245224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+mj-ea"/>
                  <a:ea typeface="+mj-ea"/>
                </a:rPr>
                <a:t>500 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Symbol" pitchFamily="18" charset="2"/>
                  <a:ea typeface="+mj-ea"/>
                </a:rPr>
                <a:t>m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+mj-ea"/>
                  <a:ea typeface="+mj-ea"/>
                </a:rPr>
                <a:t>m</a:t>
              </a:r>
              <a:endParaRPr kumimoji="1" lang="ja-JP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右矢印 9"/>
          <p:cNvSpPr/>
          <p:nvPr/>
        </p:nvSpPr>
        <p:spPr>
          <a:xfrm>
            <a:off x="683568" y="2032331"/>
            <a:ext cx="1080120" cy="4580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3099366" y="1268760"/>
            <a:ext cx="677898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 rot="5400000">
            <a:off x="3852491" y="1973303"/>
            <a:ext cx="677898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 rot="10800000">
            <a:off x="3099366" y="2600284"/>
            <a:ext cx="677898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36512" y="4593902"/>
            <a:ext cx="399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+mn-ea"/>
              </a:rPr>
              <a:t>加熱レーザー導入用の金コーン</a:t>
            </a:r>
            <a:endParaRPr kumimoji="1" lang="en-US" altLang="ja-JP" b="1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・電子生成率を上げるために高</a:t>
            </a:r>
            <a:r>
              <a:rPr kumimoji="1" lang="en-US" altLang="ja-JP" dirty="0" smtClean="0">
                <a:latin typeface="+mn-ea"/>
              </a:rPr>
              <a:t>Z</a:t>
            </a:r>
            <a:r>
              <a:rPr kumimoji="1" lang="ja-JP" altLang="en-US" dirty="0" smtClean="0">
                <a:latin typeface="+mn-ea"/>
              </a:rPr>
              <a:t>物質</a:t>
            </a:r>
            <a:endParaRPr kumimoji="1"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・開き角度：</a:t>
            </a:r>
            <a:r>
              <a:rPr kumimoji="1" lang="en-US" altLang="ja-JP" dirty="0" smtClean="0">
                <a:latin typeface="+mn-ea"/>
              </a:rPr>
              <a:t>30 ° or 45 °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51283" y="16597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</a:rPr>
              <a:t>金コーン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35509" y="19968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</a:rPr>
              <a:t>CD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</a:rPr>
              <a:t>シェル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67944" y="4593902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+mn-ea"/>
              </a:rPr>
              <a:t>重水素化ポリスチレン製シェル</a:t>
            </a:r>
            <a:endParaRPr kumimoji="1" lang="en-US" altLang="ja-JP" b="1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・厚さ：</a:t>
            </a:r>
            <a:r>
              <a:rPr kumimoji="1" lang="en-US" altLang="ja-JP" dirty="0" smtClean="0">
                <a:latin typeface="+mn-ea"/>
              </a:rPr>
              <a:t>7 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>
                <a:latin typeface="+mn-ea"/>
              </a:rPr>
              <a:t>m</a:t>
            </a:r>
          </a:p>
          <a:p>
            <a:r>
              <a:rPr kumimoji="1" lang="ja-JP" altLang="en-US" dirty="0" smtClean="0">
                <a:latin typeface="+mn-ea"/>
              </a:rPr>
              <a:t>・将来的には</a:t>
            </a:r>
            <a:r>
              <a:rPr kumimoji="1" lang="en-US" altLang="ja-JP" dirty="0" smtClean="0">
                <a:latin typeface="+mn-ea"/>
              </a:rPr>
              <a:t>DT</a:t>
            </a:r>
            <a:r>
              <a:rPr kumimoji="1" lang="ja-JP" altLang="en-US" dirty="0" smtClean="0">
                <a:latin typeface="+mn-ea"/>
              </a:rPr>
              <a:t>クライオターゲットに取り換え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14" name="直線矢印コネクタ 13"/>
          <p:cNvCxnSpPr>
            <a:stCxn id="12" idx="0"/>
          </p:cNvCxnSpPr>
          <p:nvPr/>
        </p:nvCxnSpPr>
        <p:spPr>
          <a:xfrm flipV="1">
            <a:off x="1960189" y="2366178"/>
            <a:ext cx="249119" cy="22277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 flipV="1">
            <a:off x="3777264" y="2366178"/>
            <a:ext cx="1514816" cy="22277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6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高速点火実験のための装置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/>
              <a:t>計測装置</a:t>
            </a:r>
            <a:endParaRPr kumimoji="1" lang="ja-JP" altLang="en-US" sz="3600" dirty="0"/>
          </a:p>
        </p:txBody>
      </p:sp>
      <p:pic>
        <p:nvPicPr>
          <p:cNvPr id="16" name="図 8" descr="logo-SIL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7956376" y="686024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ILE Osaka</a:t>
            </a:r>
          </a:p>
        </p:txBody>
      </p:sp>
      <p:grpSp>
        <p:nvGrpSpPr>
          <p:cNvPr id="42" name="グループ化 41"/>
          <p:cNvGrpSpPr/>
          <p:nvPr/>
        </p:nvGrpSpPr>
        <p:grpSpPr>
          <a:xfrm>
            <a:off x="2414392" y="2164156"/>
            <a:ext cx="3741784" cy="3707711"/>
            <a:chOff x="2377254" y="1772816"/>
            <a:chExt cx="3741784" cy="3707711"/>
          </a:xfrm>
        </p:grpSpPr>
        <p:sp>
          <p:nvSpPr>
            <p:cNvPr id="6" name="円/楕円 5"/>
            <p:cNvSpPr/>
            <p:nvPr/>
          </p:nvSpPr>
          <p:spPr>
            <a:xfrm>
              <a:off x="2590646" y="1952135"/>
              <a:ext cx="3528392" cy="3528392"/>
            </a:xfrm>
            <a:prstGeom prst="ellipse">
              <a:avLst/>
            </a:prstGeom>
            <a:solidFill>
              <a:schemeClr val="tx1"/>
            </a:solidFill>
            <a:ln w="266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二等辺三角形 10"/>
            <p:cNvSpPr/>
            <p:nvPr/>
          </p:nvSpPr>
          <p:spPr>
            <a:xfrm rot="5400000">
              <a:off x="3349972" y="2891483"/>
              <a:ext cx="125097" cy="152460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5400000">
              <a:off x="3771028" y="3249546"/>
              <a:ext cx="358906" cy="79208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4102814" y="3412130"/>
              <a:ext cx="504056" cy="466919"/>
            </a:xfrm>
            <a:prstGeom prst="ellipse">
              <a:avLst/>
            </a:prstGeom>
            <a:solidFill>
              <a:srgbClr val="8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/>
            <p:nvPr/>
          </p:nvGrpSpPr>
          <p:grpSpPr>
            <a:xfrm rot="10800000">
              <a:off x="4009102" y="1772816"/>
              <a:ext cx="720080" cy="546560"/>
              <a:chOff x="5652120" y="1298264"/>
              <a:chExt cx="720080" cy="54656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13" name="正方形/長方形 12"/>
              <p:cNvSpPr/>
              <p:nvPr/>
            </p:nvSpPr>
            <p:spPr>
              <a:xfrm>
                <a:off x="5652120" y="1543792"/>
                <a:ext cx="720080" cy="301032"/>
              </a:xfrm>
              <a:prstGeom prst="rect">
                <a:avLst/>
              </a:prstGeom>
              <a:grpFill/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5814138" y="1298264"/>
                <a:ext cx="396044" cy="245528"/>
              </a:xfrm>
              <a:prstGeom prst="rect">
                <a:avLst/>
              </a:prstGeom>
              <a:grpFill/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 rot="4915957">
              <a:off x="2290494" y="3605769"/>
              <a:ext cx="720080" cy="546560"/>
              <a:chOff x="5652120" y="1298264"/>
              <a:chExt cx="720080" cy="54656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21" name="正方形/長方形 20"/>
              <p:cNvSpPr/>
              <p:nvPr/>
            </p:nvSpPr>
            <p:spPr>
              <a:xfrm>
                <a:off x="5652120" y="1543792"/>
                <a:ext cx="720080" cy="301032"/>
              </a:xfrm>
              <a:prstGeom prst="rect">
                <a:avLst/>
              </a:prstGeom>
              <a:grpFill/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5814138" y="1298264"/>
                <a:ext cx="396044" cy="245528"/>
              </a:xfrm>
              <a:prstGeom prst="rect">
                <a:avLst/>
              </a:prstGeom>
              <a:grpFill/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3" name="テキスト ボックス 32"/>
          <p:cNvSpPr txBox="1"/>
          <p:nvPr/>
        </p:nvSpPr>
        <p:spPr>
          <a:xfrm>
            <a:off x="616334" y="1613062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ターゲット自発光</a:t>
            </a:r>
            <a:r>
              <a:rPr kumimoji="1" lang="en-US" altLang="ja-JP" dirty="0" smtClean="0">
                <a:latin typeface="+mj-ea"/>
                <a:ea typeface="+mj-ea"/>
              </a:rPr>
              <a:t>X</a:t>
            </a:r>
            <a:r>
              <a:rPr kumimoji="1" lang="ja-JP" altLang="en-US" dirty="0" smtClean="0">
                <a:latin typeface="+mj-ea"/>
                <a:ea typeface="+mj-ea"/>
              </a:rPr>
              <a:t>線ストリークカメラ（多賀）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110" y="3266650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追加熱レーザースポット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kumimoji="1" lang="en-US" altLang="ja-JP" dirty="0" smtClean="0">
                <a:latin typeface="+mj-ea"/>
                <a:ea typeface="+mj-ea"/>
              </a:rPr>
              <a:t>X</a:t>
            </a:r>
            <a:r>
              <a:rPr kumimoji="1" lang="ja-JP" altLang="en-US" dirty="0" smtClean="0">
                <a:latin typeface="+mj-ea"/>
                <a:ea typeface="+mj-ea"/>
              </a:rPr>
              <a:t>線ピンホールカメラ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（服部）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644007" y="404921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高速</a:t>
            </a:r>
            <a:r>
              <a:rPr lang="ja-JP" altLang="en-US" dirty="0" smtClean="0">
                <a:solidFill>
                  <a:schemeClr val="bg1"/>
                </a:solidFill>
              </a:rPr>
              <a:t>電子の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制動</a:t>
            </a:r>
            <a:r>
              <a:rPr kumimoji="1" lang="en-US" altLang="ja-JP" dirty="0" smtClean="0">
                <a:solidFill>
                  <a:schemeClr val="bg1"/>
                </a:solidFill>
              </a:rPr>
              <a:t>X</a:t>
            </a:r>
            <a:r>
              <a:rPr kumimoji="1" lang="ja-JP" altLang="en-US" dirty="0" smtClean="0">
                <a:solidFill>
                  <a:schemeClr val="bg1"/>
                </a:solidFill>
              </a:rPr>
              <a:t>線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rot="-1800000">
            <a:off x="4231565" y="3489524"/>
            <a:ext cx="2270542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 rot="19800000">
            <a:off x="4662119" y="31577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</a:rPr>
              <a:t>DD</a:t>
            </a:r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</a:rPr>
              <a:t>中性子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 rot="-3600000">
            <a:off x="6189125" y="1456096"/>
            <a:ext cx="1999840" cy="1416119"/>
            <a:chOff x="6632457" y="4898673"/>
            <a:chExt cx="1999840" cy="1416119"/>
          </a:xfrm>
        </p:grpSpPr>
        <p:sp>
          <p:nvSpPr>
            <p:cNvPr id="49" name="正方形/長方形 48"/>
            <p:cNvSpPr/>
            <p:nvPr/>
          </p:nvSpPr>
          <p:spPr>
            <a:xfrm rot="1800000">
              <a:off x="7336153" y="5901879"/>
              <a:ext cx="1296144" cy="412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台形 51"/>
            <p:cNvSpPr/>
            <p:nvPr/>
          </p:nvSpPr>
          <p:spPr>
            <a:xfrm rot="7200000">
              <a:off x="6689391" y="5411832"/>
              <a:ext cx="1040340" cy="492670"/>
            </a:xfrm>
            <a:prstGeom prst="trapezoid">
              <a:avLst>
                <a:gd name="adj" fmla="val 63183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 rot="18000000">
              <a:off x="6283507" y="5247623"/>
              <a:ext cx="1075500" cy="377600"/>
            </a:xfrm>
            <a:prstGeom prst="rect">
              <a:avLst/>
            </a:prstGeom>
            <a:solidFill>
              <a:srgbClr val="87F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5727680" y="995185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 of Flight</a:t>
            </a:r>
          </a:p>
          <a:p>
            <a:r>
              <a:rPr kumimoji="1" lang="ja-JP" altLang="en-US" dirty="0" smtClean="0"/>
              <a:t>シンチレーション中性子計測器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44" y="3784684"/>
            <a:ext cx="1842474" cy="5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直線矢印コネクタ 56"/>
          <p:cNvCxnSpPr/>
          <p:nvPr/>
        </p:nvCxnSpPr>
        <p:spPr>
          <a:xfrm flipV="1">
            <a:off x="4406280" y="4045124"/>
            <a:ext cx="1626764" cy="818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 rot="10800000">
            <a:off x="4046239" y="5489480"/>
            <a:ext cx="720080" cy="546560"/>
            <a:chOff x="4198640" y="2316556"/>
            <a:chExt cx="720080" cy="546560"/>
          </a:xfrm>
        </p:grpSpPr>
        <p:sp>
          <p:nvSpPr>
            <p:cNvPr id="61" name="正方形/長方形 60"/>
            <p:cNvSpPr/>
            <p:nvPr/>
          </p:nvSpPr>
          <p:spPr>
            <a:xfrm rot="10800000">
              <a:off x="4198640" y="2316556"/>
              <a:ext cx="720080" cy="3010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 rot="10800000">
              <a:off x="4360658" y="2617588"/>
              <a:ext cx="396044" cy="24552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6139300" y="4342051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高エネルギー</a:t>
            </a:r>
            <a:r>
              <a:rPr kumimoji="1" lang="en-US" altLang="ja-JP" dirty="0" smtClean="0">
                <a:latin typeface="+mj-ea"/>
                <a:ea typeface="+mj-ea"/>
              </a:rPr>
              <a:t>X</a:t>
            </a:r>
            <a:r>
              <a:rPr kumimoji="1" lang="ja-JP" altLang="en-US" dirty="0" smtClean="0">
                <a:latin typeface="+mj-ea"/>
                <a:ea typeface="+mj-ea"/>
              </a:rPr>
              <a:t>線</a:t>
            </a:r>
            <a:r>
              <a:rPr lang="en-US" altLang="ja-JP" dirty="0" smtClean="0">
                <a:latin typeface="+mj-ea"/>
                <a:ea typeface="+mj-ea"/>
              </a:rPr>
              <a:t>(</a:t>
            </a:r>
            <a:r>
              <a:rPr kumimoji="1" lang="ja-JP" altLang="en-US" dirty="0" smtClean="0">
                <a:latin typeface="+mj-ea"/>
                <a:ea typeface="+mj-ea"/>
              </a:rPr>
              <a:t>ガンマ線</a:t>
            </a:r>
            <a:r>
              <a:rPr kumimoji="1" lang="en-US" altLang="ja-JP" dirty="0" smtClean="0">
                <a:latin typeface="+mj-ea"/>
                <a:ea typeface="+mj-ea"/>
              </a:rPr>
              <a:t>)</a:t>
            </a:r>
          </a:p>
          <a:p>
            <a:r>
              <a:rPr kumimoji="1" lang="ja-JP" altLang="en-US" dirty="0" smtClean="0">
                <a:latin typeface="+mj-ea"/>
                <a:ea typeface="+mj-ea"/>
              </a:rPr>
              <a:t>スペクトロメータ（坂田）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626112" y="6037138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+mj-ea"/>
                <a:ea typeface="+mj-ea"/>
              </a:rPr>
              <a:t>ターゲット自発光</a:t>
            </a:r>
            <a:r>
              <a:rPr lang="en-US" altLang="ja-JP" dirty="0" smtClean="0">
                <a:latin typeface="+mj-ea"/>
                <a:ea typeface="+mj-ea"/>
              </a:rPr>
              <a:t>X</a:t>
            </a:r>
            <a:r>
              <a:rPr lang="ja-JP" altLang="en-US" dirty="0" smtClean="0">
                <a:latin typeface="+mj-ea"/>
                <a:ea typeface="+mj-ea"/>
              </a:rPr>
              <a:t>線半影</a:t>
            </a:r>
            <a:r>
              <a:rPr kumimoji="1" lang="ja-JP" altLang="en-US" dirty="0" smtClean="0">
                <a:latin typeface="+mj-ea"/>
                <a:ea typeface="+mj-ea"/>
              </a:rPr>
              <a:t>カメラ（井上）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16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TC101790491[[fn=光と影]]</Template>
  <TotalTime>8572</TotalTime>
  <Words>1346</Words>
  <Application>Microsoft Office PowerPoint</Application>
  <PresentationFormat>画面に合わせる (4:3)</PresentationFormat>
  <Paragraphs>271</Paragraphs>
  <Slides>26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8" baseType="lpstr">
      <vt:lpstr>Mylar</vt:lpstr>
      <vt:lpstr>数式</vt:lpstr>
      <vt:lpstr>高速点火レーザー核融合実験の進展</vt:lpstr>
      <vt:lpstr>高速点火レーザー核融合実験の進展 アウトライン</vt:lpstr>
      <vt:lpstr>磁場核融合とレーザー核融合</vt:lpstr>
      <vt:lpstr>高速点火レーザー核融合</vt:lpstr>
      <vt:lpstr>高速点火レーザー核融合の利点</vt:lpstr>
      <vt:lpstr>高速点火核融合原理実証実験の目標 FIREX(Fast Ignition Realization EXperiment)</vt:lpstr>
      <vt:lpstr>高速点火実験のための装置 GXIIレーザーとLFEXレーザー装置</vt:lpstr>
      <vt:lpstr>高速点火実験のための装置 ターゲット</vt:lpstr>
      <vt:lpstr>高速点火実験のための装置 計測装置</vt:lpstr>
      <vt:lpstr>高速点火実験における中性子計測と 高エネルギーX線による障害</vt:lpstr>
      <vt:lpstr>高速点火実験における中性子計測と 高エネルギーX線による障害</vt:lpstr>
      <vt:lpstr>ガンマ線による計測障害を 抑制した設計</vt:lpstr>
      <vt:lpstr>1 KJ/1.2 psの追加熱実験において 中性子イールドを計測できた</vt:lpstr>
      <vt:lpstr>追加熱により中性子イールドの 5-6倍の上昇を示唆</vt:lpstr>
      <vt:lpstr>追加熱により中性子イールドの 5-6倍の上昇を示唆</vt:lpstr>
      <vt:lpstr>実験データから、0.67⇒0.82 keV温度上昇 加熱効率を約1.5 %であることを概算できた</vt:lpstr>
      <vt:lpstr>実験データのみから、追加熱エネルギー輸送状況を 調べることができた</vt:lpstr>
      <vt:lpstr>まとめ</vt:lpstr>
      <vt:lpstr>ご清聴ありがとうございました</vt:lpstr>
      <vt:lpstr>今後</vt:lpstr>
      <vt:lpstr>低残光液体シンチレータ</vt:lpstr>
      <vt:lpstr>①ゲート液体シンチレータ計測器 @13.35 m</vt:lpstr>
      <vt:lpstr>②多チャンネル 液体シンチレータ計測器@8 m</vt:lpstr>
      <vt:lpstr>③MANDALA@13.5 m</vt:lpstr>
      <vt:lpstr>中性子スペクトル拡がりから、 イオン温度0.5 keV程度と測定</vt:lpstr>
      <vt:lpstr>実験データから、0.67⇒0.82 keV温度上昇 加熱効率を約1.5 %であることを概算できた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高速点火レーザー核融合実験の進展</dc:title>
  <dc:creator>Takadrac</dc:creator>
  <cp:lastModifiedBy>Takadrac</cp:lastModifiedBy>
  <cp:revision>233</cp:revision>
  <cp:lastPrinted>2013-03-04T13:53:38Z</cp:lastPrinted>
  <dcterms:created xsi:type="dcterms:W3CDTF">2013-02-27T01:34:42Z</dcterms:created>
  <dcterms:modified xsi:type="dcterms:W3CDTF">2013-03-05T09:04:26Z</dcterms:modified>
</cp:coreProperties>
</file>