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269" r:id="rId3"/>
    <p:sldId id="256" r:id="rId4"/>
    <p:sldId id="266" r:id="rId5"/>
    <p:sldId id="257" r:id="rId6"/>
    <p:sldId id="259" r:id="rId7"/>
    <p:sldId id="267" r:id="rId8"/>
    <p:sldId id="268" r:id="rId9"/>
    <p:sldId id="258" r:id="rId10"/>
    <p:sldId id="261" r:id="rId11"/>
    <p:sldId id="270" r:id="rId12"/>
    <p:sldId id="262" r:id="rId13"/>
    <p:sldId id="265" r:id="rId14"/>
    <p:sldId id="264" r:id="rId15"/>
    <p:sldId id="279" r:id="rId16"/>
    <p:sldId id="280" r:id="rId17"/>
    <p:sldId id="281" r:id="rId18"/>
    <p:sldId id="282" r:id="rId19"/>
    <p:sldId id="283" r:id="rId20"/>
    <p:sldId id="284" r:id="rId21"/>
    <p:sldId id="285"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1187" autoAdjust="0"/>
  </p:normalViewPr>
  <p:slideViewPr>
    <p:cSldViewPr>
      <p:cViewPr>
        <p:scale>
          <a:sx n="60" d="100"/>
          <a:sy n="60" d="100"/>
        </p:scale>
        <p:origin x="-1650"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8.7603996868812456E-2"/>
          <c:y val="7.5036146797439779E-2"/>
          <c:w val="0.87479375604365239"/>
          <c:h val="0.83118846986231987"/>
        </c:manualLayout>
      </c:layout>
      <c:scatterChart>
        <c:scatterStyle val="lineMarker"/>
        <c:varyColors val="0"/>
        <c:ser>
          <c:idx val="0"/>
          <c:order val="0"/>
          <c:tx>
            <c:v>Experimental Result</c:v>
          </c:tx>
          <c:spPr>
            <a:ln w="28575">
              <a:noFill/>
            </a:ln>
          </c:spPr>
          <c:marker>
            <c:symbol val="circle"/>
            <c:size val="5"/>
            <c:spPr>
              <a:solidFill>
                <a:srgbClr val="FF0000"/>
              </a:solidFill>
              <a:ln>
                <a:solidFill>
                  <a:srgbClr val="FF0000"/>
                </a:solidFill>
              </a:ln>
            </c:spPr>
          </c:marker>
          <c:xVal>
            <c:numRef>
              <c:f>Sheet1!$A$1:$A$1001</c:f>
              <c:numCache>
                <c:formatCode>General</c:formatCode>
                <c:ptCount val="1001"/>
                <c:pt idx="0">
                  <c:v>0.30299999999999999</c:v>
                </c:pt>
                <c:pt idx="1">
                  <c:v>0.30499999999999999</c:v>
                </c:pt>
                <c:pt idx="2">
                  <c:v>0.30599999999999999</c:v>
                </c:pt>
                <c:pt idx="3">
                  <c:v>0.307</c:v>
                </c:pt>
                <c:pt idx="4">
                  <c:v>0.309</c:v>
                </c:pt>
                <c:pt idx="5">
                  <c:v>0.31</c:v>
                </c:pt>
                <c:pt idx="6">
                  <c:v>0.312</c:v>
                </c:pt>
                <c:pt idx="7">
                  <c:v>0.313</c:v>
                </c:pt>
                <c:pt idx="8">
                  <c:v>0.315</c:v>
                </c:pt>
                <c:pt idx="9">
                  <c:v>0.316</c:v>
                </c:pt>
                <c:pt idx="10">
                  <c:v>0.317</c:v>
                </c:pt>
                <c:pt idx="11">
                  <c:v>0.31900000000000001</c:v>
                </c:pt>
                <c:pt idx="12">
                  <c:v>0.32</c:v>
                </c:pt>
                <c:pt idx="13">
                  <c:v>0.32200000000000001</c:v>
                </c:pt>
                <c:pt idx="14">
                  <c:v>0.32300000000000001</c:v>
                </c:pt>
                <c:pt idx="15">
                  <c:v>0.32500000000000001</c:v>
                </c:pt>
                <c:pt idx="16">
                  <c:v>0.32600000000000001</c:v>
                </c:pt>
                <c:pt idx="17">
                  <c:v>0.32800000000000001</c:v>
                </c:pt>
                <c:pt idx="18">
                  <c:v>0.32900000000000001</c:v>
                </c:pt>
                <c:pt idx="19">
                  <c:v>0.33100000000000002</c:v>
                </c:pt>
                <c:pt idx="20">
                  <c:v>0.33200000000000002</c:v>
                </c:pt>
                <c:pt idx="21">
                  <c:v>0.33400000000000002</c:v>
                </c:pt>
                <c:pt idx="22">
                  <c:v>0.33500000000000002</c:v>
                </c:pt>
                <c:pt idx="23">
                  <c:v>0.33700000000000002</c:v>
                </c:pt>
                <c:pt idx="24">
                  <c:v>0.33800000000000002</c:v>
                </c:pt>
                <c:pt idx="25">
                  <c:v>0.34</c:v>
                </c:pt>
                <c:pt idx="26">
                  <c:v>0.34100000000000003</c:v>
                </c:pt>
                <c:pt idx="27">
                  <c:v>0.34300000000000003</c:v>
                </c:pt>
                <c:pt idx="28">
                  <c:v>0.34499999999999997</c:v>
                </c:pt>
                <c:pt idx="29">
                  <c:v>0.34599999999999997</c:v>
                </c:pt>
                <c:pt idx="30">
                  <c:v>0.34799999999999998</c:v>
                </c:pt>
                <c:pt idx="31">
                  <c:v>0.34899999999999998</c:v>
                </c:pt>
                <c:pt idx="32">
                  <c:v>0.35099999999999998</c:v>
                </c:pt>
                <c:pt idx="33">
                  <c:v>0.35199999999999998</c:v>
                </c:pt>
                <c:pt idx="34">
                  <c:v>0.35399999999999998</c:v>
                </c:pt>
                <c:pt idx="35">
                  <c:v>0.35599999999999998</c:v>
                </c:pt>
                <c:pt idx="36">
                  <c:v>0.35699999999999998</c:v>
                </c:pt>
                <c:pt idx="37">
                  <c:v>0.35899999999999999</c:v>
                </c:pt>
                <c:pt idx="38">
                  <c:v>0.36</c:v>
                </c:pt>
                <c:pt idx="39">
                  <c:v>0.36199999999999999</c:v>
                </c:pt>
                <c:pt idx="40">
                  <c:v>0.36399999999999999</c:v>
                </c:pt>
                <c:pt idx="41">
                  <c:v>0.36499999999999999</c:v>
                </c:pt>
                <c:pt idx="42">
                  <c:v>0.36699999999999999</c:v>
                </c:pt>
                <c:pt idx="43">
                  <c:v>0.36899999999999999</c:v>
                </c:pt>
                <c:pt idx="44">
                  <c:v>0.37</c:v>
                </c:pt>
                <c:pt idx="45">
                  <c:v>0.372</c:v>
                </c:pt>
                <c:pt idx="46">
                  <c:v>0.374</c:v>
                </c:pt>
                <c:pt idx="47">
                  <c:v>0.375</c:v>
                </c:pt>
                <c:pt idx="48">
                  <c:v>0.377</c:v>
                </c:pt>
                <c:pt idx="49">
                  <c:v>0.379</c:v>
                </c:pt>
                <c:pt idx="50">
                  <c:v>0.38</c:v>
                </c:pt>
                <c:pt idx="51">
                  <c:v>0.38200000000000001</c:v>
                </c:pt>
                <c:pt idx="52">
                  <c:v>0.38400000000000001</c:v>
                </c:pt>
                <c:pt idx="53">
                  <c:v>0.38600000000000001</c:v>
                </c:pt>
                <c:pt idx="54">
                  <c:v>0.38700000000000001</c:v>
                </c:pt>
                <c:pt idx="55">
                  <c:v>0.38900000000000001</c:v>
                </c:pt>
                <c:pt idx="56">
                  <c:v>0.39100000000000001</c:v>
                </c:pt>
                <c:pt idx="57">
                  <c:v>0.39300000000000002</c:v>
                </c:pt>
                <c:pt idx="58">
                  <c:v>0.39400000000000002</c:v>
                </c:pt>
                <c:pt idx="59">
                  <c:v>0.39600000000000002</c:v>
                </c:pt>
                <c:pt idx="60">
                  <c:v>0.39800000000000002</c:v>
                </c:pt>
                <c:pt idx="61">
                  <c:v>0.4</c:v>
                </c:pt>
                <c:pt idx="62">
                  <c:v>0.40100000000000002</c:v>
                </c:pt>
                <c:pt idx="63">
                  <c:v>0.40300000000000002</c:v>
                </c:pt>
                <c:pt idx="64">
                  <c:v>0.40500000000000003</c:v>
                </c:pt>
                <c:pt idx="65">
                  <c:v>0.40699999999999997</c:v>
                </c:pt>
                <c:pt idx="66">
                  <c:v>0.40899999999999997</c:v>
                </c:pt>
                <c:pt idx="67">
                  <c:v>0.41</c:v>
                </c:pt>
                <c:pt idx="68">
                  <c:v>0.41199999999999998</c:v>
                </c:pt>
                <c:pt idx="69">
                  <c:v>0.41399999999999998</c:v>
                </c:pt>
                <c:pt idx="70">
                  <c:v>0.41599999999999998</c:v>
                </c:pt>
                <c:pt idx="71">
                  <c:v>0.41799999999999998</c:v>
                </c:pt>
                <c:pt idx="72">
                  <c:v>0.42</c:v>
                </c:pt>
                <c:pt idx="73">
                  <c:v>0.42099999999999999</c:v>
                </c:pt>
                <c:pt idx="74">
                  <c:v>0.42299999999999999</c:v>
                </c:pt>
                <c:pt idx="75">
                  <c:v>0.42499999999999999</c:v>
                </c:pt>
                <c:pt idx="76">
                  <c:v>0.42699999999999999</c:v>
                </c:pt>
                <c:pt idx="77">
                  <c:v>0.42899999999999999</c:v>
                </c:pt>
                <c:pt idx="78">
                  <c:v>0.43099999999999999</c:v>
                </c:pt>
                <c:pt idx="79">
                  <c:v>0.433</c:v>
                </c:pt>
                <c:pt idx="80">
                  <c:v>0.435</c:v>
                </c:pt>
                <c:pt idx="81">
                  <c:v>0.436</c:v>
                </c:pt>
                <c:pt idx="82">
                  <c:v>0.438</c:v>
                </c:pt>
                <c:pt idx="83">
                  <c:v>0.44</c:v>
                </c:pt>
                <c:pt idx="84">
                  <c:v>0.442</c:v>
                </c:pt>
                <c:pt idx="85">
                  <c:v>0.44400000000000001</c:v>
                </c:pt>
                <c:pt idx="86">
                  <c:v>0.44600000000000001</c:v>
                </c:pt>
                <c:pt idx="87">
                  <c:v>0.44800000000000001</c:v>
                </c:pt>
                <c:pt idx="88">
                  <c:v>0.45</c:v>
                </c:pt>
                <c:pt idx="89">
                  <c:v>0.45200000000000001</c:v>
                </c:pt>
                <c:pt idx="90">
                  <c:v>0.45400000000000001</c:v>
                </c:pt>
                <c:pt idx="91">
                  <c:v>0.45600000000000002</c:v>
                </c:pt>
                <c:pt idx="92">
                  <c:v>0.45800000000000002</c:v>
                </c:pt>
                <c:pt idx="93">
                  <c:v>0.46</c:v>
                </c:pt>
                <c:pt idx="94">
                  <c:v>0.46200000000000002</c:v>
                </c:pt>
                <c:pt idx="95">
                  <c:v>0.46400000000000002</c:v>
                </c:pt>
                <c:pt idx="96">
                  <c:v>0.46600000000000003</c:v>
                </c:pt>
                <c:pt idx="97">
                  <c:v>0.46800000000000003</c:v>
                </c:pt>
                <c:pt idx="98">
                  <c:v>0.47</c:v>
                </c:pt>
                <c:pt idx="99">
                  <c:v>0.47199999999999998</c:v>
                </c:pt>
                <c:pt idx="100">
                  <c:v>0.47399999999999998</c:v>
                </c:pt>
                <c:pt idx="101">
                  <c:v>0.47599999999999998</c:v>
                </c:pt>
                <c:pt idx="102">
                  <c:v>0.47799999999999998</c:v>
                </c:pt>
                <c:pt idx="103">
                  <c:v>0.48</c:v>
                </c:pt>
                <c:pt idx="104">
                  <c:v>0.48199999999999998</c:v>
                </c:pt>
                <c:pt idx="105">
                  <c:v>0.48399999999999999</c:v>
                </c:pt>
                <c:pt idx="106">
                  <c:v>0.48599999999999999</c:v>
                </c:pt>
                <c:pt idx="107">
                  <c:v>0.48799999999999999</c:v>
                </c:pt>
                <c:pt idx="108">
                  <c:v>0.49099999999999999</c:v>
                </c:pt>
                <c:pt idx="109">
                  <c:v>0.49299999999999999</c:v>
                </c:pt>
                <c:pt idx="110">
                  <c:v>0.495</c:v>
                </c:pt>
                <c:pt idx="111">
                  <c:v>0.497</c:v>
                </c:pt>
                <c:pt idx="112">
                  <c:v>0.499</c:v>
                </c:pt>
                <c:pt idx="113">
                  <c:v>0.501</c:v>
                </c:pt>
                <c:pt idx="114">
                  <c:v>0.503</c:v>
                </c:pt>
                <c:pt idx="115">
                  <c:v>0.505</c:v>
                </c:pt>
                <c:pt idx="116">
                  <c:v>0.50800000000000001</c:v>
                </c:pt>
                <c:pt idx="117">
                  <c:v>0.51</c:v>
                </c:pt>
                <c:pt idx="118">
                  <c:v>0.51200000000000001</c:v>
                </c:pt>
                <c:pt idx="119">
                  <c:v>0.51400000000000001</c:v>
                </c:pt>
                <c:pt idx="120">
                  <c:v>0.51600000000000001</c:v>
                </c:pt>
                <c:pt idx="121">
                  <c:v>0.51800000000000002</c:v>
                </c:pt>
                <c:pt idx="122">
                  <c:v>0.52100000000000002</c:v>
                </c:pt>
                <c:pt idx="123">
                  <c:v>0.52300000000000002</c:v>
                </c:pt>
                <c:pt idx="124">
                  <c:v>0.52500000000000002</c:v>
                </c:pt>
                <c:pt idx="125">
                  <c:v>0.52700000000000002</c:v>
                </c:pt>
                <c:pt idx="126">
                  <c:v>0.52900000000000003</c:v>
                </c:pt>
                <c:pt idx="127">
                  <c:v>0.53200000000000003</c:v>
                </c:pt>
                <c:pt idx="128">
                  <c:v>0.53400000000000003</c:v>
                </c:pt>
                <c:pt idx="129">
                  <c:v>0.53600000000000003</c:v>
                </c:pt>
                <c:pt idx="130">
                  <c:v>0.53800000000000003</c:v>
                </c:pt>
                <c:pt idx="131">
                  <c:v>0.54100000000000004</c:v>
                </c:pt>
                <c:pt idx="132">
                  <c:v>0.54300000000000004</c:v>
                </c:pt>
                <c:pt idx="133">
                  <c:v>0.54500000000000004</c:v>
                </c:pt>
                <c:pt idx="134">
                  <c:v>0.54700000000000004</c:v>
                </c:pt>
                <c:pt idx="135">
                  <c:v>0.55000000000000004</c:v>
                </c:pt>
                <c:pt idx="136">
                  <c:v>0.55200000000000005</c:v>
                </c:pt>
                <c:pt idx="137">
                  <c:v>0.55400000000000005</c:v>
                </c:pt>
                <c:pt idx="138">
                  <c:v>0.55700000000000005</c:v>
                </c:pt>
                <c:pt idx="139">
                  <c:v>0.55900000000000005</c:v>
                </c:pt>
                <c:pt idx="140">
                  <c:v>0.56100000000000005</c:v>
                </c:pt>
                <c:pt idx="141">
                  <c:v>0.56299999999999994</c:v>
                </c:pt>
                <c:pt idx="142">
                  <c:v>0.56599999999999995</c:v>
                </c:pt>
                <c:pt idx="143">
                  <c:v>0.56799999999999995</c:v>
                </c:pt>
                <c:pt idx="144">
                  <c:v>0.57099999999999995</c:v>
                </c:pt>
                <c:pt idx="145">
                  <c:v>0.57299999999999995</c:v>
                </c:pt>
                <c:pt idx="146">
                  <c:v>0.57499999999999996</c:v>
                </c:pt>
                <c:pt idx="147">
                  <c:v>0.57799999999999996</c:v>
                </c:pt>
                <c:pt idx="148">
                  <c:v>0.57999999999999996</c:v>
                </c:pt>
                <c:pt idx="149">
                  <c:v>0.58199999999999996</c:v>
                </c:pt>
                <c:pt idx="150">
                  <c:v>0.58499999999999996</c:v>
                </c:pt>
                <c:pt idx="151">
                  <c:v>0.58699999999999997</c:v>
                </c:pt>
                <c:pt idx="152">
                  <c:v>0.59</c:v>
                </c:pt>
                <c:pt idx="153">
                  <c:v>0.59199999999999997</c:v>
                </c:pt>
                <c:pt idx="154">
                  <c:v>0.59399999999999997</c:v>
                </c:pt>
                <c:pt idx="155">
                  <c:v>0.59699999999999998</c:v>
                </c:pt>
                <c:pt idx="156">
                  <c:v>0.59899999999999998</c:v>
                </c:pt>
                <c:pt idx="157">
                  <c:v>0.60199999999999998</c:v>
                </c:pt>
                <c:pt idx="158">
                  <c:v>0.60399999999999998</c:v>
                </c:pt>
                <c:pt idx="159">
                  <c:v>0.60699999999999998</c:v>
                </c:pt>
                <c:pt idx="160">
                  <c:v>0.60899999999999999</c:v>
                </c:pt>
                <c:pt idx="161">
                  <c:v>0.61099999999999999</c:v>
                </c:pt>
                <c:pt idx="162">
                  <c:v>0.61399999999999999</c:v>
                </c:pt>
                <c:pt idx="163">
                  <c:v>0.61599999999999999</c:v>
                </c:pt>
                <c:pt idx="164">
                  <c:v>0.61899999999999999</c:v>
                </c:pt>
                <c:pt idx="165">
                  <c:v>0.621</c:v>
                </c:pt>
                <c:pt idx="166">
                  <c:v>0.624</c:v>
                </c:pt>
                <c:pt idx="167">
                  <c:v>0.626</c:v>
                </c:pt>
                <c:pt idx="168">
                  <c:v>0.629</c:v>
                </c:pt>
                <c:pt idx="169">
                  <c:v>0.63100000000000001</c:v>
                </c:pt>
                <c:pt idx="170">
                  <c:v>0.63400000000000001</c:v>
                </c:pt>
                <c:pt idx="171">
                  <c:v>0.63600000000000001</c:v>
                </c:pt>
                <c:pt idx="172">
                  <c:v>0.63900000000000001</c:v>
                </c:pt>
                <c:pt idx="173">
                  <c:v>0.64200000000000002</c:v>
                </c:pt>
                <c:pt idx="174">
                  <c:v>0.64400000000000002</c:v>
                </c:pt>
                <c:pt idx="175">
                  <c:v>0.64700000000000002</c:v>
                </c:pt>
                <c:pt idx="176">
                  <c:v>0.64900000000000002</c:v>
                </c:pt>
                <c:pt idx="177">
                  <c:v>0.65200000000000002</c:v>
                </c:pt>
                <c:pt idx="178">
                  <c:v>0.65400000000000003</c:v>
                </c:pt>
                <c:pt idx="179">
                  <c:v>0.65700000000000003</c:v>
                </c:pt>
                <c:pt idx="180">
                  <c:v>0.66</c:v>
                </c:pt>
                <c:pt idx="181">
                  <c:v>0.66200000000000003</c:v>
                </c:pt>
                <c:pt idx="182">
                  <c:v>0.66500000000000004</c:v>
                </c:pt>
                <c:pt idx="183">
                  <c:v>0.66700000000000004</c:v>
                </c:pt>
                <c:pt idx="184">
                  <c:v>0.67</c:v>
                </c:pt>
                <c:pt idx="185">
                  <c:v>0.67300000000000004</c:v>
                </c:pt>
                <c:pt idx="186">
                  <c:v>0.67500000000000004</c:v>
                </c:pt>
                <c:pt idx="187">
                  <c:v>0.67800000000000005</c:v>
                </c:pt>
                <c:pt idx="188">
                  <c:v>0.68100000000000005</c:v>
                </c:pt>
                <c:pt idx="189">
                  <c:v>0.68300000000000005</c:v>
                </c:pt>
                <c:pt idx="190">
                  <c:v>0.68600000000000005</c:v>
                </c:pt>
                <c:pt idx="191">
                  <c:v>0.68899999999999995</c:v>
                </c:pt>
                <c:pt idx="192">
                  <c:v>0.69099999999999995</c:v>
                </c:pt>
                <c:pt idx="193">
                  <c:v>0.69399999999999995</c:v>
                </c:pt>
                <c:pt idx="194">
                  <c:v>0.69699999999999995</c:v>
                </c:pt>
                <c:pt idx="195">
                  <c:v>0.7</c:v>
                </c:pt>
                <c:pt idx="196">
                  <c:v>0.70199999999999996</c:v>
                </c:pt>
                <c:pt idx="197">
                  <c:v>0.70499999999999996</c:v>
                </c:pt>
                <c:pt idx="198">
                  <c:v>0.70799999999999996</c:v>
                </c:pt>
                <c:pt idx="199">
                  <c:v>0.71</c:v>
                </c:pt>
                <c:pt idx="200">
                  <c:v>0.71299999999999997</c:v>
                </c:pt>
                <c:pt idx="201">
                  <c:v>0.71599999999999997</c:v>
                </c:pt>
                <c:pt idx="202">
                  <c:v>0.71899999999999997</c:v>
                </c:pt>
                <c:pt idx="203">
                  <c:v>0.72099999999999997</c:v>
                </c:pt>
                <c:pt idx="204">
                  <c:v>0.72399999999999998</c:v>
                </c:pt>
                <c:pt idx="205">
                  <c:v>0.72699999999999998</c:v>
                </c:pt>
                <c:pt idx="206">
                  <c:v>0.73</c:v>
                </c:pt>
                <c:pt idx="207">
                  <c:v>0.73299999999999998</c:v>
                </c:pt>
                <c:pt idx="208">
                  <c:v>0.73499999999999999</c:v>
                </c:pt>
                <c:pt idx="209">
                  <c:v>0.73799999999999999</c:v>
                </c:pt>
                <c:pt idx="210">
                  <c:v>0.74099999999999999</c:v>
                </c:pt>
                <c:pt idx="211">
                  <c:v>0.74399999999999999</c:v>
                </c:pt>
                <c:pt idx="212">
                  <c:v>0.747</c:v>
                </c:pt>
                <c:pt idx="213">
                  <c:v>0.75</c:v>
                </c:pt>
                <c:pt idx="214">
                  <c:v>0.752</c:v>
                </c:pt>
                <c:pt idx="215">
                  <c:v>0.755</c:v>
                </c:pt>
                <c:pt idx="216">
                  <c:v>0.75800000000000001</c:v>
                </c:pt>
                <c:pt idx="217">
                  <c:v>0.76100000000000001</c:v>
                </c:pt>
                <c:pt idx="218">
                  <c:v>0.76400000000000001</c:v>
                </c:pt>
                <c:pt idx="219">
                  <c:v>0.76700000000000002</c:v>
                </c:pt>
                <c:pt idx="220">
                  <c:v>0.77</c:v>
                </c:pt>
                <c:pt idx="221">
                  <c:v>0.77300000000000002</c:v>
                </c:pt>
                <c:pt idx="222">
                  <c:v>0.77600000000000002</c:v>
                </c:pt>
                <c:pt idx="223">
                  <c:v>0.77800000000000002</c:v>
                </c:pt>
                <c:pt idx="224">
                  <c:v>0.78100000000000003</c:v>
                </c:pt>
                <c:pt idx="225">
                  <c:v>0.78400000000000003</c:v>
                </c:pt>
                <c:pt idx="226">
                  <c:v>0.78700000000000003</c:v>
                </c:pt>
                <c:pt idx="227">
                  <c:v>0.79</c:v>
                </c:pt>
                <c:pt idx="228">
                  <c:v>0.79300000000000004</c:v>
                </c:pt>
                <c:pt idx="229">
                  <c:v>0.79600000000000004</c:v>
                </c:pt>
                <c:pt idx="230">
                  <c:v>0.79900000000000004</c:v>
                </c:pt>
                <c:pt idx="231">
                  <c:v>0.80200000000000005</c:v>
                </c:pt>
                <c:pt idx="232">
                  <c:v>0.80500000000000005</c:v>
                </c:pt>
                <c:pt idx="233">
                  <c:v>0.80800000000000005</c:v>
                </c:pt>
                <c:pt idx="234">
                  <c:v>0.81100000000000005</c:v>
                </c:pt>
                <c:pt idx="235">
                  <c:v>0.81399999999999995</c:v>
                </c:pt>
                <c:pt idx="236">
                  <c:v>0.81699999999999995</c:v>
                </c:pt>
                <c:pt idx="237">
                  <c:v>0.82</c:v>
                </c:pt>
                <c:pt idx="238">
                  <c:v>0.82299999999999995</c:v>
                </c:pt>
                <c:pt idx="239">
                  <c:v>0.82599999999999996</c:v>
                </c:pt>
                <c:pt idx="240">
                  <c:v>0.82899999999999996</c:v>
                </c:pt>
                <c:pt idx="241">
                  <c:v>0.83199999999999996</c:v>
                </c:pt>
                <c:pt idx="242">
                  <c:v>0.83499999999999996</c:v>
                </c:pt>
                <c:pt idx="243">
                  <c:v>0.83799999999999997</c:v>
                </c:pt>
                <c:pt idx="244">
                  <c:v>0.84099999999999997</c:v>
                </c:pt>
                <c:pt idx="245">
                  <c:v>0.84399999999999997</c:v>
                </c:pt>
                <c:pt idx="246">
                  <c:v>0.84799999999999998</c:v>
                </c:pt>
                <c:pt idx="247">
                  <c:v>0.85099999999999998</c:v>
                </c:pt>
                <c:pt idx="248">
                  <c:v>0.85399999999999998</c:v>
                </c:pt>
                <c:pt idx="249">
                  <c:v>0.85699999999999998</c:v>
                </c:pt>
                <c:pt idx="250">
                  <c:v>0.86</c:v>
                </c:pt>
                <c:pt idx="251">
                  <c:v>0.86299999999999999</c:v>
                </c:pt>
                <c:pt idx="252">
                  <c:v>0.86599999999999999</c:v>
                </c:pt>
                <c:pt idx="253">
                  <c:v>0.86899999999999999</c:v>
                </c:pt>
                <c:pt idx="254">
                  <c:v>0.873</c:v>
                </c:pt>
                <c:pt idx="255">
                  <c:v>0.876</c:v>
                </c:pt>
                <c:pt idx="256">
                  <c:v>0.879</c:v>
                </c:pt>
                <c:pt idx="257">
                  <c:v>0.88200000000000001</c:v>
                </c:pt>
                <c:pt idx="258">
                  <c:v>0.88500000000000001</c:v>
                </c:pt>
                <c:pt idx="259">
                  <c:v>0.88800000000000001</c:v>
                </c:pt>
                <c:pt idx="260">
                  <c:v>0.89200000000000002</c:v>
                </c:pt>
                <c:pt idx="261">
                  <c:v>0.89500000000000002</c:v>
                </c:pt>
                <c:pt idx="262">
                  <c:v>0.89800000000000002</c:v>
                </c:pt>
                <c:pt idx="263">
                  <c:v>0.90100000000000002</c:v>
                </c:pt>
                <c:pt idx="264">
                  <c:v>0.90400000000000003</c:v>
                </c:pt>
                <c:pt idx="265">
                  <c:v>0.90800000000000003</c:v>
                </c:pt>
                <c:pt idx="266">
                  <c:v>0.91100000000000003</c:v>
                </c:pt>
                <c:pt idx="267">
                  <c:v>0.91400000000000003</c:v>
                </c:pt>
                <c:pt idx="268">
                  <c:v>0.91700000000000004</c:v>
                </c:pt>
                <c:pt idx="269">
                  <c:v>0.92100000000000004</c:v>
                </c:pt>
                <c:pt idx="270">
                  <c:v>0.92400000000000004</c:v>
                </c:pt>
                <c:pt idx="271">
                  <c:v>0.92700000000000005</c:v>
                </c:pt>
                <c:pt idx="272">
                  <c:v>0.93</c:v>
                </c:pt>
                <c:pt idx="273">
                  <c:v>0.93400000000000005</c:v>
                </c:pt>
                <c:pt idx="274">
                  <c:v>0.93700000000000006</c:v>
                </c:pt>
                <c:pt idx="275">
                  <c:v>0.94</c:v>
                </c:pt>
                <c:pt idx="276">
                  <c:v>0.94399999999999995</c:v>
                </c:pt>
                <c:pt idx="277">
                  <c:v>0.94699999999999995</c:v>
                </c:pt>
                <c:pt idx="278">
                  <c:v>0.95</c:v>
                </c:pt>
                <c:pt idx="279">
                  <c:v>0.95399999999999996</c:v>
                </c:pt>
                <c:pt idx="280">
                  <c:v>0.95699999999999996</c:v>
                </c:pt>
                <c:pt idx="281">
                  <c:v>0.96</c:v>
                </c:pt>
                <c:pt idx="282">
                  <c:v>0.96399999999999997</c:v>
                </c:pt>
                <c:pt idx="283">
                  <c:v>0.96699999999999997</c:v>
                </c:pt>
                <c:pt idx="284">
                  <c:v>0.97</c:v>
                </c:pt>
                <c:pt idx="285">
                  <c:v>0.97399999999999998</c:v>
                </c:pt>
                <c:pt idx="286">
                  <c:v>0.97699999999999998</c:v>
                </c:pt>
                <c:pt idx="287">
                  <c:v>0.98099999999999998</c:v>
                </c:pt>
                <c:pt idx="288">
                  <c:v>0.98399999999999999</c:v>
                </c:pt>
                <c:pt idx="289">
                  <c:v>0.98699999999999999</c:v>
                </c:pt>
                <c:pt idx="290">
                  <c:v>0.99099999999999999</c:v>
                </c:pt>
                <c:pt idx="291">
                  <c:v>0.99399999999999999</c:v>
                </c:pt>
                <c:pt idx="292">
                  <c:v>0.998</c:v>
                </c:pt>
                <c:pt idx="293">
                  <c:v>1.0009999999999999</c:v>
                </c:pt>
                <c:pt idx="294">
                  <c:v>1.0049999999999999</c:v>
                </c:pt>
                <c:pt idx="295">
                  <c:v>1.008</c:v>
                </c:pt>
                <c:pt idx="296">
                  <c:v>1.0109999999999999</c:v>
                </c:pt>
                <c:pt idx="297">
                  <c:v>1.0149999999999999</c:v>
                </c:pt>
                <c:pt idx="298">
                  <c:v>1.018</c:v>
                </c:pt>
                <c:pt idx="299">
                  <c:v>1.022</c:v>
                </c:pt>
                <c:pt idx="300">
                  <c:v>1.0249999999999999</c:v>
                </c:pt>
                <c:pt idx="301">
                  <c:v>1.0289999999999999</c:v>
                </c:pt>
                <c:pt idx="302">
                  <c:v>1.032</c:v>
                </c:pt>
                <c:pt idx="303">
                  <c:v>1.036</c:v>
                </c:pt>
                <c:pt idx="304">
                  <c:v>1.0389999999999999</c:v>
                </c:pt>
                <c:pt idx="305">
                  <c:v>1.0429999999999999</c:v>
                </c:pt>
                <c:pt idx="306">
                  <c:v>1.046</c:v>
                </c:pt>
                <c:pt idx="307">
                  <c:v>1.05</c:v>
                </c:pt>
                <c:pt idx="308">
                  <c:v>1.054</c:v>
                </c:pt>
                <c:pt idx="309">
                  <c:v>1.0569999999999999</c:v>
                </c:pt>
                <c:pt idx="310">
                  <c:v>1.0609999999999999</c:v>
                </c:pt>
                <c:pt idx="311">
                  <c:v>1.0640000000000001</c:v>
                </c:pt>
                <c:pt idx="312">
                  <c:v>1.0680000000000001</c:v>
                </c:pt>
                <c:pt idx="313">
                  <c:v>1.071</c:v>
                </c:pt>
                <c:pt idx="314">
                  <c:v>1.075</c:v>
                </c:pt>
                <c:pt idx="315">
                  <c:v>1.079</c:v>
                </c:pt>
                <c:pt idx="316">
                  <c:v>1.0820000000000001</c:v>
                </c:pt>
                <c:pt idx="317">
                  <c:v>1.0860000000000001</c:v>
                </c:pt>
                <c:pt idx="318">
                  <c:v>1.089</c:v>
                </c:pt>
                <c:pt idx="319">
                  <c:v>1.093</c:v>
                </c:pt>
                <c:pt idx="320">
                  <c:v>1.097</c:v>
                </c:pt>
                <c:pt idx="321">
                  <c:v>1.1000000000000001</c:v>
                </c:pt>
                <c:pt idx="322">
                  <c:v>1.1040000000000001</c:v>
                </c:pt>
                <c:pt idx="323">
                  <c:v>1.1080000000000001</c:v>
                </c:pt>
                <c:pt idx="324">
                  <c:v>1.111</c:v>
                </c:pt>
                <c:pt idx="325">
                  <c:v>1.115</c:v>
                </c:pt>
                <c:pt idx="326">
                  <c:v>1.119</c:v>
                </c:pt>
                <c:pt idx="327">
                  <c:v>1.1220000000000001</c:v>
                </c:pt>
                <c:pt idx="328">
                  <c:v>1.1259999999999999</c:v>
                </c:pt>
                <c:pt idx="329">
                  <c:v>1.1299999999999999</c:v>
                </c:pt>
                <c:pt idx="330">
                  <c:v>1.1339999999999999</c:v>
                </c:pt>
                <c:pt idx="331">
                  <c:v>1.137</c:v>
                </c:pt>
                <c:pt idx="332">
                  <c:v>1.141</c:v>
                </c:pt>
                <c:pt idx="333">
                  <c:v>1.145</c:v>
                </c:pt>
                <c:pt idx="334">
                  <c:v>1.149</c:v>
                </c:pt>
                <c:pt idx="335">
                  <c:v>1.1519999999999999</c:v>
                </c:pt>
                <c:pt idx="336">
                  <c:v>1.1559999999999999</c:v>
                </c:pt>
                <c:pt idx="337">
                  <c:v>1.1599999999999999</c:v>
                </c:pt>
                <c:pt idx="338">
                  <c:v>1.1639999999999999</c:v>
                </c:pt>
                <c:pt idx="339">
                  <c:v>1.167</c:v>
                </c:pt>
                <c:pt idx="340">
                  <c:v>1.171</c:v>
                </c:pt>
                <c:pt idx="341">
                  <c:v>1.175</c:v>
                </c:pt>
                <c:pt idx="342">
                  <c:v>1.179</c:v>
                </c:pt>
                <c:pt idx="343">
                  <c:v>1.1830000000000001</c:v>
                </c:pt>
                <c:pt idx="344">
                  <c:v>1.1859999999999999</c:v>
                </c:pt>
                <c:pt idx="345">
                  <c:v>1.19</c:v>
                </c:pt>
                <c:pt idx="346">
                  <c:v>1.194</c:v>
                </c:pt>
                <c:pt idx="347">
                  <c:v>1.198</c:v>
                </c:pt>
                <c:pt idx="348">
                  <c:v>1.202</c:v>
                </c:pt>
                <c:pt idx="349">
                  <c:v>1.206</c:v>
                </c:pt>
                <c:pt idx="350">
                  <c:v>1.21</c:v>
                </c:pt>
                <c:pt idx="351">
                  <c:v>1.2130000000000001</c:v>
                </c:pt>
                <c:pt idx="352">
                  <c:v>1.2170000000000001</c:v>
                </c:pt>
                <c:pt idx="353">
                  <c:v>1.2210000000000001</c:v>
                </c:pt>
                <c:pt idx="354">
                  <c:v>1.2250000000000001</c:v>
                </c:pt>
                <c:pt idx="355">
                  <c:v>1.2290000000000001</c:v>
                </c:pt>
                <c:pt idx="356">
                  <c:v>1.2330000000000001</c:v>
                </c:pt>
                <c:pt idx="357">
                  <c:v>1.2370000000000001</c:v>
                </c:pt>
                <c:pt idx="358">
                  <c:v>1.2410000000000001</c:v>
                </c:pt>
                <c:pt idx="359">
                  <c:v>1.2450000000000001</c:v>
                </c:pt>
                <c:pt idx="360">
                  <c:v>1.2490000000000001</c:v>
                </c:pt>
                <c:pt idx="361">
                  <c:v>1.2529999999999999</c:v>
                </c:pt>
                <c:pt idx="362">
                  <c:v>1.2569999999999999</c:v>
                </c:pt>
                <c:pt idx="363">
                  <c:v>1.26</c:v>
                </c:pt>
                <c:pt idx="364">
                  <c:v>1.264</c:v>
                </c:pt>
                <c:pt idx="365">
                  <c:v>1.268</c:v>
                </c:pt>
                <c:pt idx="366">
                  <c:v>1.272</c:v>
                </c:pt>
                <c:pt idx="367">
                  <c:v>1.276</c:v>
                </c:pt>
                <c:pt idx="368">
                  <c:v>1.28</c:v>
                </c:pt>
                <c:pt idx="369">
                  <c:v>1.284</c:v>
                </c:pt>
                <c:pt idx="370">
                  <c:v>1.288</c:v>
                </c:pt>
                <c:pt idx="371">
                  <c:v>1.292</c:v>
                </c:pt>
                <c:pt idx="372">
                  <c:v>1.2969999999999999</c:v>
                </c:pt>
                <c:pt idx="373">
                  <c:v>1.3009999999999999</c:v>
                </c:pt>
                <c:pt idx="374">
                  <c:v>1.3049999999999999</c:v>
                </c:pt>
                <c:pt idx="375">
                  <c:v>1.3089999999999999</c:v>
                </c:pt>
                <c:pt idx="376">
                  <c:v>1.3129999999999999</c:v>
                </c:pt>
                <c:pt idx="377">
                  <c:v>1.3169999999999999</c:v>
                </c:pt>
                <c:pt idx="378">
                  <c:v>1.321</c:v>
                </c:pt>
                <c:pt idx="379">
                  <c:v>1.325</c:v>
                </c:pt>
                <c:pt idx="380">
                  <c:v>1.329</c:v>
                </c:pt>
                <c:pt idx="381">
                  <c:v>1.333</c:v>
                </c:pt>
                <c:pt idx="382">
                  <c:v>1.337</c:v>
                </c:pt>
                <c:pt idx="383">
                  <c:v>1.341</c:v>
                </c:pt>
                <c:pt idx="384">
                  <c:v>1.3460000000000001</c:v>
                </c:pt>
                <c:pt idx="385">
                  <c:v>1.35</c:v>
                </c:pt>
                <c:pt idx="386">
                  <c:v>1.3540000000000001</c:v>
                </c:pt>
                <c:pt idx="387">
                  <c:v>1.3580000000000001</c:v>
                </c:pt>
                <c:pt idx="388">
                  <c:v>1.3620000000000001</c:v>
                </c:pt>
                <c:pt idx="389">
                  <c:v>1.3660000000000001</c:v>
                </c:pt>
                <c:pt idx="390">
                  <c:v>1.37</c:v>
                </c:pt>
                <c:pt idx="391">
                  <c:v>1.375</c:v>
                </c:pt>
                <c:pt idx="392">
                  <c:v>1.379</c:v>
                </c:pt>
                <c:pt idx="393">
                  <c:v>1.383</c:v>
                </c:pt>
                <c:pt idx="394">
                  <c:v>1.387</c:v>
                </c:pt>
                <c:pt idx="395">
                  <c:v>1.391</c:v>
                </c:pt>
                <c:pt idx="396">
                  <c:v>1.3959999999999999</c:v>
                </c:pt>
                <c:pt idx="397">
                  <c:v>1.4</c:v>
                </c:pt>
                <c:pt idx="398">
                  <c:v>1.4039999999999999</c:v>
                </c:pt>
                <c:pt idx="399">
                  <c:v>1.4079999999999999</c:v>
                </c:pt>
                <c:pt idx="400">
                  <c:v>1.413</c:v>
                </c:pt>
                <c:pt idx="401">
                  <c:v>1.417</c:v>
                </c:pt>
                <c:pt idx="402">
                  <c:v>1.421</c:v>
                </c:pt>
                <c:pt idx="403">
                  <c:v>1.425</c:v>
                </c:pt>
                <c:pt idx="404">
                  <c:v>1.43</c:v>
                </c:pt>
                <c:pt idx="405">
                  <c:v>1.4339999999999999</c:v>
                </c:pt>
                <c:pt idx="406">
                  <c:v>1.4379999999999999</c:v>
                </c:pt>
                <c:pt idx="407">
                  <c:v>1.4419999999999999</c:v>
                </c:pt>
                <c:pt idx="408">
                  <c:v>1.4470000000000001</c:v>
                </c:pt>
                <c:pt idx="409">
                  <c:v>1.4510000000000001</c:v>
                </c:pt>
                <c:pt idx="410">
                  <c:v>1.4550000000000001</c:v>
                </c:pt>
                <c:pt idx="411">
                  <c:v>1.46</c:v>
                </c:pt>
                <c:pt idx="412">
                  <c:v>1.464</c:v>
                </c:pt>
                <c:pt idx="413">
                  <c:v>1.468</c:v>
                </c:pt>
                <c:pt idx="414">
                  <c:v>1.4730000000000001</c:v>
                </c:pt>
                <c:pt idx="415">
                  <c:v>1.4770000000000001</c:v>
                </c:pt>
                <c:pt idx="416">
                  <c:v>1.4810000000000001</c:v>
                </c:pt>
                <c:pt idx="417">
                  <c:v>1.486</c:v>
                </c:pt>
                <c:pt idx="418">
                  <c:v>1.49</c:v>
                </c:pt>
                <c:pt idx="419">
                  <c:v>1.4950000000000001</c:v>
                </c:pt>
                <c:pt idx="420">
                  <c:v>1.4990000000000001</c:v>
                </c:pt>
                <c:pt idx="421">
                  <c:v>1.5029999999999999</c:v>
                </c:pt>
                <c:pt idx="422">
                  <c:v>1.508</c:v>
                </c:pt>
                <c:pt idx="423">
                  <c:v>1.512</c:v>
                </c:pt>
                <c:pt idx="424">
                  <c:v>1.5169999999999999</c:v>
                </c:pt>
                <c:pt idx="425">
                  <c:v>1.5209999999999999</c:v>
                </c:pt>
                <c:pt idx="426">
                  <c:v>1.5249999999999999</c:v>
                </c:pt>
                <c:pt idx="427">
                  <c:v>1.53</c:v>
                </c:pt>
                <c:pt idx="428">
                  <c:v>1.534</c:v>
                </c:pt>
                <c:pt idx="429">
                  <c:v>1.5389999999999999</c:v>
                </c:pt>
                <c:pt idx="430">
                  <c:v>1.5429999999999999</c:v>
                </c:pt>
                <c:pt idx="431">
                  <c:v>1.548</c:v>
                </c:pt>
                <c:pt idx="432">
                  <c:v>1.552</c:v>
                </c:pt>
                <c:pt idx="433">
                  <c:v>1.5569999999999999</c:v>
                </c:pt>
                <c:pt idx="434">
                  <c:v>1.5609999999999999</c:v>
                </c:pt>
                <c:pt idx="435">
                  <c:v>1.5660000000000001</c:v>
                </c:pt>
                <c:pt idx="436">
                  <c:v>1.57</c:v>
                </c:pt>
                <c:pt idx="437">
                  <c:v>1.575</c:v>
                </c:pt>
                <c:pt idx="438">
                  <c:v>1.579</c:v>
                </c:pt>
                <c:pt idx="439">
                  <c:v>1.5840000000000001</c:v>
                </c:pt>
                <c:pt idx="440">
                  <c:v>1.5880000000000001</c:v>
                </c:pt>
                <c:pt idx="441">
                  <c:v>1.593</c:v>
                </c:pt>
                <c:pt idx="442">
                  <c:v>1.5980000000000001</c:v>
                </c:pt>
                <c:pt idx="443">
                  <c:v>1.6020000000000001</c:v>
                </c:pt>
                <c:pt idx="444">
                  <c:v>1.607</c:v>
                </c:pt>
                <c:pt idx="445">
                  <c:v>1.611</c:v>
                </c:pt>
                <c:pt idx="446">
                  <c:v>1.6160000000000001</c:v>
                </c:pt>
                <c:pt idx="447">
                  <c:v>1.62</c:v>
                </c:pt>
                <c:pt idx="448">
                  <c:v>1.625</c:v>
                </c:pt>
                <c:pt idx="449">
                  <c:v>1.63</c:v>
                </c:pt>
                <c:pt idx="450">
                  <c:v>1.6339999999999999</c:v>
                </c:pt>
                <c:pt idx="451">
                  <c:v>1.639</c:v>
                </c:pt>
                <c:pt idx="452">
                  <c:v>1.6439999999999999</c:v>
                </c:pt>
                <c:pt idx="453">
                  <c:v>1.6479999999999999</c:v>
                </c:pt>
                <c:pt idx="454">
                  <c:v>1.653</c:v>
                </c:pt>
                <c:pt idx="455">
                  <c:v>1.657</c:v>
                </c:pt>
                <c:pt idx="456">
                  <c:v>1.6619999999999999</c:v>
                </c:pt>
                <c:pt idx="457">
                  <c:v>1.667</c:v>
                </c:pt>
                <c:pt idx="458">
                  <c:v>1.671</c:v>
                </c:pt>
                <c:pt idx="459">
                  <c:v>1.6759999999999999</c:v>
                </c:pt>
                <c:pt idx="460">
                  <c:v>1.681</c:v>
                </c:pt>
                <c:pt idx="461">
                  <c:v>1.6859999999999999</c:v>
                </c:pt>
                <c:pt idx="462">
                  <c:v>1.69</c:v>
                </c:pt>
                <c:pt idx="463">
                  <c:v>1.6950000000000001</c:v>
                </c:pt>
                <c:pt idx="464">
                  <c:v>1.7</c:v>
                </c:pt>
                <c:pt idx="465">
                  <c:v>1.704</c:v>
                </c:pt>
                <c:pt idx="466">
                  <c:v>1.7090000000000001</c:v>
                </c:pt>
                <c:pt idx="467">
                  <c:v>1.714</c:v>
                </c:pt>
                <c:pt idx="468">
                  <c:v>1.7190000000000001</c:v>
                </c:pt>
                <c:pt idx="469">
                  <c:v>1.7230000000000001</c:v>
                </c:pt>
                <c:pt idx="470">
                  <c:v>1.728</c:v>
                </c:pt>
                <c:pt idx="471">
                  <c:v>1.7330000000000001</c:v>
                </c:pt>
                <c:pt idx="472">
                  <c:v>1.738</c:v>
                </c:pt>
                <c:pt idx="473">
                  <c:v>1.7430000000000001</c:v>
                </c:pt>
                <c:pt idx="474">
                  <c:v>1.7470000000000001</c:v>
                </c:pt>
                <c:pt idx="475">
                  <c:v>1.752</c:v>
                </c:pt>
                <c:pt idx="476">
                  <c:v>1.7569999999999999</c:v>
                </c:pt>
                <c:pt idx="477">
                  <c:v>1.762</c:v>
                </c:pt>
                <c:pt idx="478">
                  <c:v>1.7669999999999999</c:v>
                </c:pt>
                <c:pt idx="479">
                  <c:v>1.7709999999999999</c:v>
                </c:pt>
                <c:pt idx="480">
                  <c:v>1.776</c:v>
                </c:pt>
                <c:pt idx="481">
                  <c:v>1.7809999999999999</c:v>
                </c:pt>
                <c:pt idx="482">
                  <c:v>1.786</c:v>
                </c:pt>
                <c:pt idx="483">
                  <c:v>1.7909999999999999</c:v>
                </c:pt>
                <c:pt idx="484">
                  <c:v>1.796</c:v>
                </c:pt>
                <c:pt idx="485">
                  <c:v>1.8009999999999999</c:v>
                </c:pt>
                <c:pt idx="486">
                  <c:v>1.8049999999999999</c:v>
                </c:pt>
                <c:pt idx="487">
                  <c:v>1.81</c:v>
                </c:pt>
                <c:pt idx="488">
                  <c:v>1.8149999999999999</c:v>
                </c:pt>
                <c:pt idx="489">
                  <c:v>1.82</c:v>
                </c:pt>
                <c:pt idx="490">
                  <c:v>1.825</c:v>
                </c:pt>
                <c:pt idx="491">
                  <c:v>1.83</c:v>
                </c:pt>
                <c:pt idx="492">
                  <c:v>1.835</c:v>
                </c:pt>
                <c:pt idx="493">
                  <c:v>1.84</c:v>
                </c:pt>
                <c:pt idx="494">
                  <c:v>1.845</c:v>
                </c:pt>
                <c:pt idx="495">
                  <c:v>1.85</c:v>
                </c:pt>
                <c:pt idx="496">
                  <c:v>1.855</c:v>
                </c:pt>
                <c:pt idx="497">
                  <c:v>1.86</c:v>
                </c:pt>
                <c:pt idx="498">
                  <c:v>1.865</c:v>
                </c:pt>
                <c:pt idx="499">
                  <c:v>1.87</c:v>
                </c:pt>
                <c:pt idx="500">
                  <c:v>1.875</c:v>
                </c:pt>
                <c:pt idx="501">
                  <c:v>1.88</c:v>
                </c:pt>
                <c:pt idx="502">
                  <c:v>1.885</c:v>
                </c:pt>
                <c:pt idx="503">
                  <c:v>1.89</c:v>
                </c:pt>
                <c:pt idx="504">
                  <c:v>1.895</c:v>
                </c:pt>
                <c:pt idx="505">
                  <c:v>1.9</c:v>
                </c:pt>
                <c:pt idx="506">
                  <c:v>1.905</c:v>
                </c:pt>
                <c:pt idx="507">
                  <c:v>1.91</c:v>
                </c:pt>
                <c:pt idx="508">
                  <c:v>1.915</c:v>
                </c:pt>
                <c:pt idx="509">
                  <c:v>1.92</c:v>
                </c:pt>
                <c:pt idx="510">
                  <c:v>1.925</c:v>
                </c:pt>
                <c:pt idx="511">
                  <c:v>1.93</c:v>
                </c:pt>
                <c:pt idx="512">
                  <c:v>1.9350000000000001</c:v>
                </c:pt>
                <c:pt idx="513">
                  <c:v>1.94</c:v>
                </c:pt>
                <c:pt idx="514">
                  <c:v>1.9450000000000001</c:v>
                </c:pt>
                <c:pt idx="515">
                  <c:v>1.95</c:v>
                </c:pt>
                <c:pt idx="516">
                  <c:v>1.9550000000000001</c:v>
                </c:pt>
                <c:pt idx="517">
                  <c:v>1.96</c:v>
                </c:pt>
                <c:pt idx="518">
                  <c:v>1.9650000000000001</c:v>
                </c:pt>
                <c:pt idx="519">
                  <c:v>1.9710000000000001</c:v>
                </c:pt>
                <c:pt idx="520">
                  <c:v>1.976</c:v>
                </c:pt>
                <c:pt idx="521">
                  <c:v>1.9810000000000001</c:v>
                </c:pt>
                <c:pt idx="522">
                  <c:v>1.986</c:v>
                </c:pt>
                <c:pt idx="523">
                  <c:v>1.9910000000000001</c:v>
                </c:pt>
                <c:pt idx="524">
                  <c:v>1.996</c:v>
                </c:pt>
                <c:pt idx="525">
                  <c:v>2.0009999999999999</c:v>
                </c:pt>
                <c:pt idx="526">
                  <c:v>2.0070000000000001</c:v>
                </c:pt>
                <c:pt idx="527">
                  <c:v>2.012</c:v>
                </c:pt>
                <c:pt idx="528">
                  <c:v>2.0169999999999999</c:v>
                </c:pt>
                <c:pt idx="529">
                  <c:v>2.0219999999999998</c:v>
                </c:pt>
                <c:pt idx="530">
                  <c:v>2.0270000000000001</c:v>
                </c:pt>
                <c:pt idx="531">
                  <c:v>2.0329999999999999</c:v>
                </c:pt>
                <c:pt idx="532">
                  <c:v>2.0379999999999998</c:v>
                </c:pt>
                <c:pt idx="533">
                  <c:v>2.0430000000000001</c:v>
                </c:pt>
                <c:pt idx="534">
                  <c:v>2.048</c:v>
                </c:pt>
                <c:pt idx="535">
                  <c:v>2.0539999999999998</c:v>
                </c:pt>
                <c:pt idx="536">
                  <c:v>2.0590000000000002</c:v>
                </c:pt>
                <c:pt idx="537">
                  <c:v>2.0640000000000001</c:v>
                </c:pt>
                <c:pt idx="538">
                  <c:v>2.069</c:v>
                </c:pt>
                <c:pt idx="539">
                  <c:v>2.0750000000000002</c:v>
                </c:pt>
                <c:pt idx="540">
                  <c:v>2.08</c:v>
                </c:pt>
                <c:pt idx="541">
                  <c:v>2.085</c:v>
                </c:pt>
                <c:pt idx="542">
                  <c:v>2.09</c:v>
                </c:pt>
                <c:pt idx="543">
                  <c:v>2.0960000000000001</c:v>
                </c:pt>
                <c:pt idx="544">
                  <c:v>2.101</c:v>
                </c:pt>
                <c:pt idx="545">
                  <c:v>2.1059999999999999</c:v>
                </c:pt>
                <c:pt idx="546">
                  <c:v>2.1120000000000001</c:v>
                </c:pt>
                <c:pt idx="547">
                  <c:v>2.117</c:v>
                </c:pt>
                <c:pt idx="548">
                  <c:v>2.1219999999999999</c:v>
                </c:pt>
                <c:pt idx="549">
                  <c:v>2.1280000000000001</c:v>
                </c:pt>
                <c:pt idx="550">
                  <c:v>2.133</c:v>
                </c:pt>
                <c:pt idx="551">
                  <c:v>2.1379999999999999</c:v>
                </c:pt>
                <c:pt idx="552">
                  <c:v>2.1440000000000001</c:v>
                </c:pt>
                <c:pt idx="553">
                  <c:v>2.149</c:v>
                </c:pt>
                <c:pt idx="554">
                  <c:v>2.1539999999999999</c:v>
                </c:pt>
                <c:pt idx="555">
                  <c:v>2.16</c:v>
                </c:pt>
                <c:pt idx="556">
                  <c:v>2.165</c:v>
                </c:pt>
                <c:pt idx="557">
                  <c:v>2.1709999999999998</c:v>
                </c:pt>
                <c:pt idx="558">
                  <c:v>2.1760000000000002</c:v>
                </c:pt>
                <c:pt idx="559">
                  <c:v>2.181</c:v>
                </c:pt>
                <c:pt idx="560">
                  <c:v>2.1869999999999998</c:v>
                </c:pt>
                <c:pt idx="561">
                  <c:v>2.1920000000000002</c:v>
                </c:pt>
                <c:pt idx="562">
                  <c:v>2.198</c:v>
                </c:pt>
                <c:pt idx="563">
                  <c:v>2.2029999999999998</c:v>
                </c:pt>
                <c:pt idx="564">
                  <c:v>2.2080000000000002</c:v>
                </c:pt>
                <c:pt idx="565">
                  <c:v>2.214</c:v>
                </c:pt>
                <c:pt idx="566">
                  <c:v>2.2189999999999999</c:v>
                </c:pt>
                <c:pt idx="567">
                  <c:v>2.2250000000000001</c:v>
                </c:pt>
                <c:pt idx="568">
                  <c:v>2.23</c:v>
                </c:pt>
                <c:pt idx="569">
                  <c:v>2.2360000000000002</c:v>
                </c:pt>
                <c:pt idx="570">
                  <c:v>2.2410000000000001</c:v>
                </c:pt>
                <c:pt idx="571">
                  <c:v>2.2469999999999999</c:v>
                </c:pt>
                <c:pt idx="572">
                  <c:v>2.2519999999999998</c:v>
                </c:pt>
                <c:pt idx="573">
                  <c:v>2.258</c:v>
                </c:pt>
                <c:pt idx="574">
                  <c:v>2.2629999999999999</c:v>
                </c:pt>
                <c:pt idx="575">
                  <c:v>2.2690000000000001</c:v>
                </c:pt>
                <c:pt idx="576">
                  <c:v>2.274</c:v>
                </c:pt>
                <c:pt idx="577">
                  <c:v>2.2799999999999998</c:v>
                </c:pt>
                <c:pt idx="578">
                  <c:v>2.2850000000000001</c:v>
                </c:pt>
                <c:pt idx="579">
                  <c:v>2.2909999999999999</c:v>
                </c:pt>
                <c:pt idx="580">
                  <c:v>2.2970000000000002</c:v>
                </c:pt>
                <c:pt idx="581">
                  <c:v>2.302</c:v>
                </c:pt>
                <c:pt idx="582">
                  <c:v>2.3079999999999998</c:v>
                </c:pt>
                <c:pt idx="583">
                  <c:v>2.3130000000000002</c:v>
                </c:pt>
                <c:pt idx="584">
                  <c:v>2.319</c:v>
                </c:pt>
                <c:pt idx="585">
                  <c:v>2.3239999999999998</c:v>
                </c:pt>
                <c:pt idx="586">
                  <c:v>2.33</c:v>
                </c:pt>
                <c:pt idx="587">
                  <c:v>2.3359999999999999</c:v>
                </c:pt>
                <c:pt idx="588">
                  <c:v>2.3410000000000002</c:v>
                </c:pt>
                <c:pt idx="589">
                  <c:v>2.347</c:v>
                </c:pt>
                <c:pt idx="590">
                  <c:v>2.3519999999999999</c:v>
                </c:pt>
                <c:pt idx="591">
                  <c:v>2.3580000000000001</c:v>
                </c:pt>
                <c:pt idx="592">
                  <c:v>2.3639999999999999</c:v>
                </c:pt>
                <c:pt idx="593">
                  <c:v>2.3690000000000002</c:v>
                </c:pt>
                <c:pt idx="594">
                  <c:v>2.375</c:v>
                </c:pt>
                <c:pt idx="595">
                  <c:v>2.3809999999999998</c:v>
                </c:pt>
                <c:pt idx="596">
                  <c:v>2.3860000000000001</c:v>
                </c:pt>
                <c:pt idx="597">
                  <c:v>2.3919999999999999</c:v>
                </c:pt>
                <c:pt idx="598">
                  <c:v>2.3980000000000001</c:v>
                </c:pt>
                <c:pt idx="599">
                  <c:v>2.403</c:v>
                </c:pt>
                <c:pt idx="600">
                  <c:v>2.4089999999999998</c:v>
                </c:pt>
                <c:pt idx="601">
                  <c:v>2.415</c:v>
                </c:pt>
                <c:pt idx="602">
                  <c:v>2.42</c:v>
                </c:pt>
                <c:pt idx="603">
                  <c:v>2.4260000000000002</c:v>
                </c:pt>
                <c:pt idx="604">
                  <c:v>2.4319999999999999</c:v>
                </c:pt>
                <c:pt idx="605">
                  <c:v>2.4380000000000002</c:v>
                </c:pt>
                <c:pt idx="606">
                  <c:v>2.4430000000000001</c:v>
                </c:pt>
                <c:pt idx="607">
                  <c:v>2.4489999999999998</c:v>
                </c:pt>
                <c:pt idx="608">
                  <c:v>2.4550000000000001</c:v>
                </c:pt>
                <c:pt idx="609">
                  <c:v>2.4609999999999999</c:v>
                </c:pt>
                <c:pt idx="610">
                  <c:v>2.4660000000000002</c:v>
                </c:pt>
                <c:pt idx="611">
                  <c:v>2.472</c:v>
                </c:pt>
                <c:pt idx="612">
                  <c:v>2.4780000000000002</c:v>
                </c:pt>
                <c:pt idx="613">
                  <c:v>2.484</c:v>
                </c:pt>
                <c:pt idx="614">
                  <c:v>2.4889999999999999</c:v>
                </c:pt>
                <c:pt idx="615">
                  <c:v>2.4950000000000001</c:v>
                </c:pt>
                <c:pt idx="616">
                  <c:v>2.5009999999999999</c:v>
                </c:pt>
                <c:pt idx="617">
                  <c:v>2.5070000000000001</c:v>
                </c:pt>
                <c:pt idx="618">
                  <c:v>2.5129999999999999</c:v>
                </c:pt>
                <c:pt idx="619">
                  <c:v>2.5179999999999998</c:v>
                </c:pt>
                <c:pt idx="620">
                  <c:v>2.524</c:v>
                </c:pt>
                <c:pt idx="621">
                  <c:v>2.5299999999999998</c:v>
                </c:pt>
                <c:pt idx="622">
                  <c:v>2.536</c:v>
                </c:pt>
                <c:pt idx="623">
                  <c:v>2.5419999999999998</c:v>
                </c:pt>
                <c:pt idx="624">
                  <c:v>2.548</c:v>
                </c:pt>
                <c:pt idx="625">
                  <c:v>2.5529999999999999</c:v>
                </c:pt>
                <c:pt idx="626">
                  <c:v>2.5590000000000002</c:v>
                </c:pt>
                <c:pt idx="627">
                  <c:v>2.5649999999999999</c:v>
                </c:pt>
                <c:pt idx="628">
                  <c:v>2.5710000000000002</c:v>
                </c:pt>
                <c:pt idx="629">
                  <c:v>2.577</c:v>
                </c:pt>
                <c:pt idx="630">
                  <c:v>2.5830000000000002</c:v>
                </c:pt>
                <c:pt idx="631">
                  <c:v>2.589</c:v>
                </c:pt>
                <c:pt idx="632">
                  <c:v>2.5950000000000002</c:v>
                </c:pt>
                <c:pt idx="633">
                  <c:v>2.601</c:v>
                </c:pt>
                <c:pt idx="634">
                  <c:v>2.6070000000000002</c:v>
                </c:pt>
                <c:pt idx="635">
                  <c:v>2.6120000000000001</c:v>
                </c:pt>
                <c:pt idx="636">
                  <c:v>2.6179999999999999</c:v>
                </c:pt>
                <c:pt idx="637">
                  <c:v>2.6240000000000001</c:v>
                </c:pt>
                <c:pt idx="638">
                  <c:v>2.63</c:v>
                </c:pt>
                <c:pt idx="639">
                  <c:v>2.6360000000000001</c:v>
                </c:pt>
                <c:pt idx="640">
                  <c:v>2.6419999999999999</c:v>
                </c:pt>
                <c:pt idx="641">
                  <c:v>2.6480000000000001</c:v>
                </c:pt>
                <c:pt idx="642">
                  <c:v>2.6539999999999999</c:v>
                </c:pt>
                <c:pt idx="643">
                  <c:v>2.66</c:v>
                </c:pt>
                <c:pt idx="644">
                  <c:v>2.6659999999999999</c:v>
                </c:pt>
                <c:pt idx="645">
                  <c:v>2.6720000000000002</c:v>
                </c:pt>
                <c:pt idx="646">
                  <c:v>2.6779999999999999</c:v>
                </c:pt>
                <c:pt idx="647">
                  <c:v>2.6840000000000002</c:v>
                </c:pt>
                <c:pt idx="648">
                  <c:v>2.69</c:v>
                </c:pt>
                <c:pt idx="649">
                  <c:v>2.6960000000000002</c:v>
                </c:pt>
                <c:pt idx="650">
                  <c:v>2.702</c:v>
                </c:pt>
                <c:pt idx="651">
                  <c:v>2.7080000000000002</c:v>
                </c:pt>
                <c:pt idx="652">
                  <c:v>2.714</c:v>
                </c:pt>
                <c:pt idx="653">
                  <c:v>2.72</c:v>
                </c:pt>
                <c:pt idx="654">
                  <c:v>2.726</c:v>
                </c:pt>
                <c:pt idx="655">
                  <c:v>2.7320000000000002</c:v>
                </c:pt>
                <c:pt idx="656">
                  <c:v>2.738</c:v>
                </c:pt>
                <c:pt idx="657">
                  <c:v>2.7440000000000002</c:v>
                </c:pt>
                <c:pt idx="658">
                  <c:v>2.7509999999999999</c:v>
                </c:pt>
                <c:pt idx="659">
                  <c:v>2.7570000000000001</c:v>
                </c:pt>
                <c:pt idx="660">
                  <c:v>2.7629999999999999</c:v>
                </c:pt>
                <c:pt idx="661">
                  <c:v>2.7690000000000001</c:v>
                </c:pt>
                <c:pt idx="662">
                  <c:v>2.7749999999999999</c:v>
                </c:pt>
                <c:pt idx="663">
                  <c:v>2.7810000000000001</c:v>
                </c:pt>
                <c:pt idx="664">
                  <c:v>2.7869999999999999</c:v>
                </c:pt>
                <c:pt idx="665">
                  <c:v>2.7930000000000001</c:v>
                </c:pt>
                <c:pt idx="666">
                  <c:v>2.7989999999999999</c:v>
                </c:pt>
                <c:pt idx="667">
                  <c:v>2.806</c:v>
                </c:pt>
                <c:pt idx="668">
                  <c:v>2.8119999999999998</c:v>
                </c:pt>
                <c:pt idx="669">
                  <c:v>2.8180000000000001</c:v>
                </c:pt>
                <c:pt idx="670">
                  <c:v>2.8239999999999998</c:v>
                </c:pt>
                <c:pt idx="671">
                  <c:v>2.83</c:v>
                </c:pt>
                <c:pt idx="672">
                  <c:v>2.8359999999999999</c:v>
                </c:pt>
                <c:pt idx="673">
                  <c:v>2.8420000000000001</c:v>
                </c:pt>
                <c:pt idx="674">
                  <c:v>2.8490000000000002</c:v>
                </c:pt>
                <c:pt idx="675">
                  <c:v>2.855</c:v>
                </c:pt>
                <c:pt idx="676">
                  <c:v>2.8610000000000002</c:v>
                </c:pt>
                <c:pt idx="677">
                  <c:v>2.867</c:v>
                </c:pt>
                <c:pt idx="678">
                  <c:v>2.8730000000000002</c:v>
                </c:pt>
                <c:pt idx="679">
                  <c:v>2.88</c:v>
                </c:pt>
                <c:pt idx="680">
                  <c:v>2.8860000000000001</c:v>
                </c:pt>
                <c:pt idx="681">
                  <c:v>2.8919999999999999</c:v>
                </c:pt>
                <c:pt idx="682">
                  <c:v>2.8980000000000001</c:v>
                </c:pt>
                <c:pt idx="683">
                  <c:v>2.9049999999999998</c:v>
                </c:pt>
                <c:pt idx="684">
                  <c:v>2.911</c:v>
                </c:pt>
                <c:pt idx="685">
                  <c:v>2.9169999999999998</c:v>
                </c:pt>
                <c:pt idx="686">
                  <c:v>2.923</c:v>
                </c:pt>
                <c:pt idx="687">
                  <c:v>2.93</c:v>
                </c:pt>
                <c:pt idx="688">
                  <c:v>2.9359999999999999</c:v>
                </c:pt>
                <c:pt idx="689">
                  <c:v>2.9420000000000002</c:v>
                </c:pt>
                <c:pt idx="690">
                  <c:v>2.948</c:v>
                </c:pt>
                <c:pt idx="691">
                  <c:v>2.9550000000000001</c:v>
                </c:pt>
                <c:pt idx="692">
                  <c:v>2.9609999999999999</c:v>
                </c:pt>
                <c:pt idx="693">
                  <c:v>2.9670000000000001</c:v>
                </c:pt>
                <c:pt idx="694">
                  <c:v>2.9740000000000002</c:v>
                </c:pt>
                <c:pt idx="695">
                  <c:v>2.98</c:v>
                </c:pt>
                <c:pt idx="696">
                  <c:v>2.9860000000000002</c:v>
                </c:pt>
                <c:pt idx="697">
                  <c:v>2.9929999999999999</c:v>
                </c:pt>
                <c:pt idx="698">
                  <c:v>2.9990000000000001</c:v>
                </c:pt>
                <c:pt idx="699">
                  <c:v>3.0049999999999999</c:v>
                </c:pt>
                <c:pt idx="700">
                  <c:v>3.012</c:v>
                </c:pt>
                <c:pt idx="701">
                  <c:v>3.0179999999999998</c:v>
                </c:pt>
                <c:pt idx="702">
                  <c:v>3.024</c:v>
                </c:pt>
                <c:pt idx="703">
                  <c:v>3.0310000000000001</c:v>
                </c:pt>
                <c:pt idx="704">
                  <c:v>3.0369999999999999</c:v>
                </c:pt>
                <c:pt idx="705">
                  <c:v>3.0430000000000001</c:v>
                </c:pt>
                <c:pt idx="706">
                  <c:v>3.05</c:v>
                </c:pt>
                <c:pt idx="707">
                  <c:v>3.056</c:v>
                </c:pt>
                <c:pt idx="708">
                  <c:v>3.0630000000000002</c:v>
                </c:pt>
                <c:pt idx="709">
                  <c:v>3.069</c:v>
                </c:pt>
                <c:pt idx="710">
                  <c:v>3.0750000000000002</c:v>
                </c:pt>
                <c:pt idx="711">
                  <c:v>3.0819999999999999</c:v>
                </c:pt>
                <c:pt idx="712">
                  <c:v>3.0880000000000001</c:v>
                </c:pt>
                <c:pt idx="713">
                  <c:v>3.0950000000000002</c:v>
                </c:pt>
                <c:pt idx="714">
                  <c:v>3.101</c:v>
                </c:pt>
                <c:pt idx="715">
                  <c:v>3.1070000000000002</c:v>
                </c:pt>
                <c:pt idx="716">
                  <c:v>3.1139999999999999</c:v>
                </c:pt>
                <c:pt idx="717">
                  <c:v>3.12</c:v>
                </c:pt>
                <c:pt idx="718">
                  <c:v>3.1269999999999998</c:v>
                </c:pt>
                <c:pt idx="719">
                  <c:v>3.133</c:v>
                </c:pt>
                <c:pt idx="720">
                  <c:v>3.14</c:v>
                </c:pt>
                <c:pt idx="721">
                  <c:v>3.1459999999999999</c:v>
                </c:pt>
                <c:pt idx="722">
                  <c:v>3.153</c:v>
                </c:pt>
                <c:pt idx="723">
                  <c:v>3.1589999999999998</c:v>
                </c:pt>
                <c:pt idx="724">
                  <c:v>3.1659999999999999</c:v>
                </c:pt>
                <c:pt idx="725">
                  <c:v>3.1720000000000002</c:v>
                </c:pt>
                <c:pt idx="726">
                  <c:v>3.1789999999999998</c:v>
                </c:pt>
                <c:pt idx="727">
                  <c:v>3.1850000000000001</c:v>
                </c:pt>
                <c:pt idx="728">
                  <c:v>3.1920000000000002</c:v>
                </c:pt>
                <c:pt idx="729">
                  <c:v>3.198</c:v>
                </c:pt>
                <c:pt idx="730">
                  <c:v>3.2050000000000001</c:v>
                </c:pt>
                <c:pt idx="731">
                  <c:v>3.2109999999999999</c:v>
                </c:pt>
                <c:pt idx="732">
                  <c:v>3.218</c:v>
                </c:pt>
                <c:pt idx="733">
                  <c:v>3.2240000000000002</c:v>
                </c:pt>
                <c:pt idx="734">
                  <c:v>3.2309999999999999</c:v>
                </c:pt>
                <c:pt idx="735">
                  <c:v>3.2370000000000001</c:v>
                </c:pt>
                <c:pt idx="736">
                  <c:v>3.2440000000000002</c:v>
                </c:pt>
                <c:pt idx="737">
                  <c:v>3.2509999999999999</c:v>
                </c:pt>
                <c:pt idx="738">
                  <c:v>3.2570000000000001</c:v>
                </c:pt>
                <c:pt idx="739">
                  <c:v>3.2639999999999998</c:v>
                </c:pt>
                <c:pt idx="740">
                  <c:v>3.27</c:v>
                </c:pt>
                <c:pt idx="741">
                  <c:v>3.2770000000000001</c:v>
                </c:pt>
                <c:pt idx="742">
                  <c:v>3.2829999999999999</c:v>
                </c:pt>
                <c:pt idx="743">
                  <c:v>3.29</c:v>
                </c:pt>
                <c:pt idx="744">
                  <c:v>3.2970000000000002</c:v>
                </c:pt>
                <c:pt idx="745">
                  <c:v>3.3029999999999999</c:v>
                </c:pt>
                <c:pt idx="746">
                  <c:v>3.31</c:v>
                </c:pt>
                <c:pt idx="747">
                  <c:v>3.3170000000000002</c:v>
                </c:pt>
                <c:pt idx="748">
                  <c:v>3.323</c:v>
                </c:pt>
                <c:pt idx="749">
                  <c:v>3.33</c:v>
                </c:pt>
                <c:pt idx="750">
                  <c:v>3.3359999999999999</c:v>
                </c:pt>
                <c:pt idx="751">
                  <c:v>3.343</c:v>
                </c:pt>
                <c:pt idx="752">
                  <c:v>3.35</c:v>
                </c:pt>
                <c:pt idx="753">
                  <c:v>3.3559999999999999</c:v>
                </c:pt>
                <c:pt idx="754">
                  <c:v>3.363</c:v>
                </c:pt>
                <c:pt idx="755">
                  <c:v>3.37</c:v>
                </c:pt>
                <c:pt idx="756">
                  <c:v>3.3759999999999999</c:v>
                </c:pt>
                <c:pt idx="757">
                  <c:v>3.383</c:v>
                </c:pt>
                <c:pt idx="758">
                  <c:v>3.39</c:v>
                </c:pt>
                <c:pt idx="759">
                  <c:v>3.3959999999999999</c:v>
                </c:pt>
                <c:pt idx="760">
                  <c:v>3.403</c:v>
                </c:pt>
                <c:pt idx="761">
                  <c:v>3.41</c:v>
                </c:pt>
                <c:pt idx="762">
                  <c:v>3.4169999999999998</c:v>
                </c:pt>
                <c:pt idx="763">
                  <c:v>3.423</c:v>
                </c:pt>
                <c:pt idx="764">
                  <c:v>3.43</c:v>
                </c:pt>
                <c:pt idx="765">
                  <c:v>3.4369999999999998</c:v>
                </c:pt>
                <c:pt idx="766">
                  <c:v>3.4430000000000001</c:v>
                </c:pt>
                <c:pt idx="767">
                  <c:v>3.45</c:v>
                </c:pt>
                <c:pt idx="768">
                  <c:v>3.4569999999999999</c:v>
                </c:pt>
                <c:pt idx="769">
                  <c:v>3.464</c:v>
                </c:pt>
                <c:pt idx="770">
                  <c:v>3.47</c:v>
                </c:pt>
                <c:pt idx="771">
                  <c:v>3.4769999999999999</c:v>
                </c:pt>
                <c:pt idx="772">
                  <c:v>3.484</c:v>
                </c:pt>
                <c:pt idx="773">
                  <c:v>3.4910000000000001</c:v>
                </c:pt>
                <c:pt idx="774">
                  <c:v>3.4980000000000002</c:v>
                </c:pt>
                <c:pt idx="775">
                  <c:v>3.504</c:v>
                </c:pt>
                <c:pt idx="776">
                  <c:v>3.5110000000000001</c:v>
                </c:pt>
                <c:pt idx="777">
                  <c:v>3.5179999999999998</c:v>
                </c:pt>
                <c:pt idx="778">
                  <c:v>3.5249999999999999</c:v>
                </c:pt>
                <c:pt idx="779">
                  <c:v>3.532</c:v>
                </c:pt>
                <c:pt idx="780">
                  <c:v>3.5379999999999998</c:v>
                </c:pt>
                <c:pt idx="781">
                  <c:v>3.5449999999999999</c:v>
                </c:pt>
                <c:pt idx="782">
                  <c:v>3.552</c:v>
                </c:pt>
                <c:pt idx="783">
                  <c:v>3.5590000000000002</c:v>
                </c:pt>
                <c:pt idx="784">
                  <c:v>3.5659999999999998</c:v>
                </c:pt>
                <c:pt idx="785">
                  <c:v>3.573</c:v>
                </c:pt>
                <c:pt idx="786">
                  <c:v>3.5790000000000002</c:v>
                </c:pt>
                <c:pt idx="787">
                  <c:v>3.5859999999999999</c:v>
                </c:pt>
                <c:pt idx="788">
                  <c:v>3.593</c:v>
                </c:pt>
                <c:pt idx="789">
                  <c:v>3.6</c:v>
                </c:pt>
                <c:pt idx="790">
                  <c:v>3.6070000000000002</c:v>
                </c:pt>
                <c:pt idx="791">
                  <c:v>3.6139999999999999</c:v>
                </c:pt>
                <c:pt idx="792">
                  <c:v>3.621</c:v>
                </c:pt>
                <c:pt idx="793">
                  <c:v>3.6269999999999998</c:v>
                </c:pt>
                <c:pt idx="794">
                  <c:v>3.6339999999999999</c:v>
                </c:pt>
                <c:pt idx="795">
                  <c:v>3.641</c:v>
                </c:pt>
                <c:pt idx="796">
                  <c:v>3.6480000000000001</c:v>
                </c:pt>
                <c:pt idx="797">
                  <c:v>3.6549999999999998</c:v>
                </c:pt>
                <c:pt idx="798">
                  <c:v>3.6619999999999999</c:v>
                </c:pt>
                <c:pt idx="799">
                  <c:v>3.669</c:v>
                </c:pt>
                <c:pt idx="800">
                  <c:v>3.6760000000000002</c:v>
                </c:pt>
                <c:pt idx="801">
                  <c:v>3.6829999999999998</c:v>
                </c:pt>
                <c:pt idx="802">
                  <c:v>3.69</c:v>
                </c:pt>
                <c:pt idx="803">
                  <c:v>3.6970000000000001</c:v>
                </c:pt>
                <c:pt idx="804">
                  <c:v>3.7040000000000002</c:v>
                </c:pt>
                <c:pt idx="805">
                  <c:v>3.71</c:v>
                </c:pt>
                <c:pt idx="806">
                  <c:v>3.7170000000000001</c:v>
                </c:pt>
                <c:pt idx="807">
                  <c:v>3.7240000000000002</c:v>
                </c:pt>
                <c:pt idx="808">
                  <c:v>3.7309999999999999</c:v>
                </c:pt>
                <c:pt idx="809">
                  <c:v>3.738</c:v>
                </c:pt>
                <c:pt idx="810">
                  <c:v>3.7450000000000001</c:v>
                </c:pt>
                <c:pt idx="811">
                  <c:v>3.7519999999999998</c:v>
                </c:pt>
                <c:pt idx="812">
                  <c:v>3.7589999999999999</c:v>
                </c:pt>
                <c:pt idx="813">
                  <c:v>3.766</c:v>
                </c:pt>
                <c:pt idx="814">
                  <c:v>3.7730000000000001</c:v>
                </c:pt>
                <c:pt idx="815">
                  <c:v>3.78</c:v>
                </c:pt>
                <c:pt idx="816">
                  <c:v>3.7869999999999999</c:v>
                </c:pt>
                <c:pt idx="817">
                  <c:v>3.794</c:v>
                </c:pt>
                <c:pt idx="818">
                  <c:v>3.8010000000000002</c:v>
                </c:pt>
                <c:pt idx="819">
                  <c:v>3.8079999999999998</c:v>
                </c:pt>
                <c:pt idx="820">
                  <c:v>3.8149999999999999</c:v>
                </c:pt>
                <c:pt idx="821">
                  <c:v>3.8220000000000001</c:v>
                </c:pt>
                <c:pt idx="822">
                  <c:v>3.8290000000000002</c:v>
                </c:pt>
                <c:pt idx="823">
                  <c:v>3.8359999999999999</c:v>
                </c:pt>
                <c:pt idx="824">
                  <c:v>3.843</c:v>
                </c:pt>
                <c:pt idx="825">
                  <c:v>3.851</c:v>
                </c:pt>
                <c:pt idx="826">
                  <c:v>3.8580000000000001</c:v>
                </c:pt>
                <c:pt idx="827">
                  <c:v>3.8650000000000002</c:v>
                </c:pt>
                <c:pt idx="828">
                  <c:v>3.8719999999999999</c:v>
                </c:pt>
                <c:pt idx="829">
                  <c:v>3.879</c:v>
                </c:pt>
                <c:pt idx="830">
                  <c:v>3.8860000000000001</c:v>
                </c:pt>
                <c:pt idx="831">
                  <c:v>3.8929999999999998</c:v>
                </c:pt>
                <c:pt idx="832">
                  <c:v>3.9</c:v>
                </c:pt>
                <c:pt idx="833">
                  <c:v>3.907</c:v>
                </c:pt>
                <c:pt idx="834">
                  <c:v>3.9140000000000001</c:v>
                </c:pt>
                <c:pt idx="835">
                  <c:v>3.9209999999999998</c:v>
                </c:pt>
                <c:pt idx="836">
                  <c:v>3.9279999999999999</c:v>
                </c:pt>
                <c:pt idx="837">
                  <c:v>3.9359999999999999</c:v>
                </c:pt>
                <c:pt idx="838">
                  <c:v>3.9430000000000001</c:v>
                </c:pt>
                <c:pt idx="839">
                  <c:v>3.95</c:v>
                </c:pt>
                <c:pt idx="840">
                  <c:v>3.9569999999999999</c:v>
                </c:pt>
                <c:pt idx="841">
                  <c:v>3.964</c:v>
                </c:pt>
                <c:pt idx="842">
                  <c:v>3.9710000000000001</c:v>
                </c:pt>
                <c:pt idx="843">
                  <c:v>3.9780000000000002</c:v>
                </c:pt>
                <c:pt idx="844">
                  <c:v>3.9860000000000002</c:v>
                </c:pt>
                <c:pt idx="845">
                  <c:v>3.9929999999999999</c:v>
                </c:pt>
                <c:pt idx="846">
                  <c:v>4</c:v>
                </c:pt>
                <c:pt idx="847">
                  <c:v>4.0069999999999997</c:v>
                </c:pt>
                <c:pt idx="848">
                  <c:v>4.0140000000000002</c:v>
                </c:pt>
                <c:pt idx="849">
                  <c:v>4.0209999999999999</c:v>
                </c:pt>
                <c:pt idx="850">
                  <c:v>4.0289999999999999</c:v>
                </c:pt>
                <c:pt idx="851">
                  <c:v>4.0359999999999996</c:v>
                </c:pt>
                <c:pt idx="852">
                  <c:v>4.0430000000000001</c:v>
                </c:pt>
                <c:pt idx="853">
                  <c:v>4.05</c:v>
                </c:pt>
                <c:pt idx="854">
                  <c:v>4.0570000000000004</c:v>
                </c:pt>
                <c:pt idx="855">
                  <c:v>4.0640000000000001</c:v>
                </c:pt>
                <c:pt idx="856">
                  <c:v>4.0720000000000001</c:v>
                </c:pt>
                <c:pt idx="857">
                  <c:v>4.0789999999999997</c:v>
                </c:pt>
                <c:pt idx="858">
                  <c:v>4.0860000000000003</c:v>
                </c:pt>
                <c:pt idx="859">
                  <c:v>4.093</c:v>
                </c:pt>
                <c:pt idx="860">
                  <c:v>4.101</c:v>
                </c:pt>
                <c:pt idx="861">
                  <c:v>4.1079999999999997</c:v>
                </c:pt>
                <c:pt idx="862">
                  <c:v>4.1150000000000002</c:v>
                </c:pt>
                <c:pt idx="863">
                  <c:v>4.1219999999999999</c:v>
                </c:pt>
                <c:pt idx="864">
                  <c:v>4.13</c:v>
                </c:pt>
                <c:pt idx="865">
                  <c:v>4.1369999999999996</c:v>
                </c:pt>
                <c:pt idx="866">
                  <c:v>4.1440000000000001</c:v>
                </c:pt>
                <c:pt idx="867">
                  <c:v>4.1509999999999998</c:v>
                </c:pt>
                <c:pt idx="868">
                  <c:v>4.1589999999999998</c:v>
                </c:pt>
                <c:pt idx="869">
                  <c:v>4.1660000000000004</c:v>
                </c:pt>
                <c:pt idx="870">
                  <c:v>4.173</c:v>
                </c:pt>
                <c:pt idx="871">
                  <c:v>4.18</c:v>
                </c:pt>
                <c:pt idx="872">
                  <c:v>4.1879999999999997</c:v>
                </c:pt>
                <c:pt idx="873">
                  <c:v>4.1950000000000003</c:v>
                </c:pt>
                <c:pt idx="874">
                  <c:v>4.202</c:v>
                </c:pt>
                <c:pt idx="875">
                  <c:v>4.21</c:v>
                </c:pt>
                <c:pt idx="876">
                  <c:v>4.2169999999999996</c:v>
                </c:pt>
                <c:pt idx="877">
                  <c:v>4.2240000000000002</c:v>
                </c:pt>
                <c:pt idx="878">
                  <c:v>4.2309999999999999</c:v>
                </c:pt>
                <c:pt idx="879">
                  <c:v>4.2389999999999999</c:v>
                </c:pt>
                <c:pt idx="880">
                  <c:v>4.2460000000000004</c:v>
                </c:pt>
                <c:pt idx="881">
                  <c:v>4.2530000000000001</c:v>
                </c:pt>
                <c:pt idx="882">
                  <c:v>4.2610000000000001</c:v>
                </c:pt>
                <c:pt idx="883">
                  <c:v>4.2679999999999998</c:v>
                </c:pt>
                <c:pt idx="884">
                  <c:v>4.2750000000000004</c:v>
                </c:pt>
                <c:pt idx="885">
                  <c:v>4.2830000000000004</c:v>
                </c:pt>
                <c:pt idx="886">
                  <c:v>4.29</c:v>
                </c:pt>
                <c:pt idx="887">
                  <c:v>4.2969999999999997</c:v>
                </c:pt>
                <c:pt idx="888">
                  <c:v>4.3049999999999997</c:v>
                </c:pt>
                <c:pt idx="889">
                  <c:v>4.3120000000000003</c:v>
                </c:pt>
                <c:pt idx="890">
                  <c:v>4.32</c:v>
                </c:pt>
                <c:pt idx="891">
                  <c:v>4.327</c:v>
                </c:pt>
                <c:pt idx="892">
                  <c:v>4.3339999999999996</c:v>
                </c:pt>
                <c:pt idx="893">
                  <c:v>4.3419999999999996</c:v>
                </c:pt>
                <c:pt idx="894">
                  <c:v>4.3490000000000002</c:v>
                </c:pt>
                <c:pt idx="895">
                  <c:v>4.3559999999999999</c:v>
                </c:pt>
                <c:pt idx="896">
                  <c:v>4.3639999999999999</c:v>
                </c:pt>
                <c:pt idx="897">
                  <c:v>4.3710000000000004</c:v>
                </c:pt>
                <c:pt idx="898">
                  <c:v>4.3789999999999996</c:v>
                </c:pt>
                <c:pt idx="899">
                  <c:v>4.3860000000000001</c:v>
                </c:pt>
                <c:pt idx="900">
                  <c:v>4.3929999999999998</c:v>
                </c:pt>
                <c:pt idx="901">
                  <c:v>4.4009999999999998</c:v>
                </c:pt>
                <c:pt idx="902">
                  <c:v>4.4080000000000004</c:v>
                </c:pt>
                <c:pt idx="903">
                  <c:v>4.4160000000000004</c:v>
                </c:pt>
                <c:pt idx="904">
                  <c:v>4.423</c:v>
                </c:pt>
                <c:pt idx="905">
                  <c:v>4.431</c:v>
                </c:pt>
                <c:pt idx="906">
                  <c:v>4.4379999999999997</c:v>
                </c:pt>
                <c:pt idx="907">
                  <c:v>4.4450000000000003</c:v>
                </c:pt>
                <c:pt idx="908">
                  <c:v>4.4530000000000003</c:v>
                </c:pt>
                <c:pt idx="909">
                  <c:v>4.46</c:v>
                </c:pt>
                <c:pt idx="910">
                  <c:v>4.468</c:v>
                </c:pt>
                <c:pt idx="911">
                  <c:v>4.4749999999999996</c:v>
                </c:pt>
                <c:pt idx="912">
                  <c:v>4.4829999999999997</c:v>
                </c:pt>
                <c:pt idx="913">
                  <c:v>4.49</c:v>
                </c:pt>
                <c:pt idx="914">
                  <c:v>4.4980000000000002</c:v>
                </c:pt>
                <c:pt idx="915">
                  <c:v>4.5049999999999999</c:v>
                </c:pt>
                <c:pt idx="916">
                  <c:v>4.5129999999999999</c:v>
                </c:pt>
                <c:pt idx="917">
                  <c:v>4.5199999999999996</c:v>
                </c:pt>
                <c:pt idx="918">
                  <c:v>4.5279999999999996</c:v>
                </c:pt>
                <c:pt idx="919">
                  <c:v>4.5350000000000001</c:v>
                </c:pt>
                <c:pt idx="920">
                  <c:v>4.5430000000000001</c:v>
                </c:pt>
                <c:pt idx="921">
                  <c:v>4.55</c:v>
                </c:pt>
                <c:pt idx="922">
                  <c:v>4.5579999999999998</c:v>
                </c:pt>
                <c:pt idx="923">
                  <c:v>4.5650000000000004</c:v>
                </c:pt>
                <c:pt idx="924">
                  <c:v>4.5730000000000004</c:v>
                </c:pt>
                <c:pt idx="925">
                  <c:v>4.58</c:v>
                </c:pt>
                <c:pt idx="926">
                  <c:v>4.5880000000000001</c:v>
                </c:pt>
                <c:pt idx="927">
                  <c:v>4.5949999999999998</c:v>
                </c:pt>
                <c:pt idx="928">
                  <c:v>4.6029999999999998</c:v>
                </c:pt>
                <c:pt idx="929">
                  <c:v>4.6100000000000003</c:v>
                </c:pt>
                <c:pt idx="930">
                  <c:v>4.6180000000000003</c:v>
                </c:pt>
                <c:pt idx="931">
                  <c:v>4.625</c:v>
                </c:pt>
                <c:pt idx="932">
                  <c:v>4.633</c:v>
                </c:pt>
                <c:pt idx="933">
                  <c:v>4.6399999999999997</c:v>
                </c:pt>
                <c:pt idx="934">
                  <c:v>4.6479999999999997</c:v>
                </c:pt>
                <c:pt idx="935">
                  <c:v>4.6550000000000002</c:v>
                </c:pt>
                <c:pt idx="936">
                  <c:v>4.6630000000000003</c:v>
                </c:pt>
                <c:pt idx="937">
                  <c:v>4.6710000000000003</c:v>
                </c:pt>
                <c:pt idx="938">
                  <c:v>4.6779999999999999</c:v>
                </c:pt>
                <c:pt idx="939">
                  <c:v>4.6859999999999999</c:v>
                </c:pt>
                <c:pt idx="940">
                  <c:v>4.6929999999999996</c:v>
                </c:pt>
                <c:pt idx="941">
                  <c:v>4.7009999999999996</c:v>
                </c:pt>
                <c:pt idx="942">
                  <c:v>4.7080000000000002</c:v>
                </c:pt>
                <c:pt idx="943">
                  <c:v>4.7160000000000002</c:v>
                </c:pt>
                <c:pt idx="944">
                  <c:v>4.7240000000000002</c:v>
                </c:pt>
                <c:pt idx="945">
                  <c:v>4.7309999999999999</c:v>
                </c:pt>
                <c:pt idx="946">
                  <c:v>4.7389999999999999</c:v>
                </c:pt>
                <c:pt idx="947">
                  <c:v>4.7460000000000004</c:v>
                </c:pt>
                <c:pt idx="948">
                  <c:v>4.7539999999999996</c:v>
                </c:pt>
                <c:pt idx="949">
                  <c:v>4.7619999999999996</c:v>
                </c:pt>
                <c:pt idx="950">
                  <c:v>4.7690000000000001</c:v>
                </c:pt>
                <c:pt idx="951">
                  <c:v>4.7770000000000001</c:v>
                </c:pt>
                <c:pt idx="952">
                  <c:v>4.7839999999999998</c:v>
                </c:pt>
                <c:pt idx="953">
                  <c:v>4.7919999999999998</c:v>
                </c:pt>
                <c:pt idx="954">
                  <c:v>4.8</c:v>
                </c:pt>
                <c:pt idx="955">
                  <c:v>4.8070000000000004</c:v>
                </c:pt>
                <c:pt idx="956">
                  <c:v>4.8150000000000004</c:v>
                </c:pt>
                <c:pt idx="957">
                  <c:v>4.8230000000000004</c:v>
                </c:pt>
                <c:pt idx="958">
                  <c:v>4.83</c:v>
                </c:pt>
                <c:pt idx="959">
                  <c:v>4.8380000000000001</c:v>
                </c:pt>
                <c:pt idx="960">
                  <c:v>4.8460000000000001</c:v>
                </c:pt>
                <c:pt idx="961">
                  <c:v>4.8529999999999998</c:v>
                </c:pt>
                <c:pt idx="962">
                  <c:v>4.8609999999999998</c:v>
                </c:pt>
                <c:pt idx="963">
                  <c:v>4.8689999999999998</c:v>
                </c:pt>
                <c:pt idx="964">
                  <c:v>4.8760000000000003</c:v>
                </c:pt>
                <c:pt idx="965">
                  <c:v>4.8840000000000003</c:v>
                </c:pt>
                <c:pt idx="966">
                  <c:v>4.8920000000000003</c:v>
                </c:pt>
                <c:pt idx="967">
                  <c:v>4.899</c:v>
                </c:pt>
                <c:pt idx="968">
                  <c:v>4.907</c:v>
                </c:pt>
                <c:pt idx="969">
                  <c:v>4.915</c:v>
                </c:pt>
                <c:pt idx="970">
                  <c:v>4.9219999999999997</c:v>
                </c:pt>
                <c:pt idx="971">
                  <c:v>4.93</c:v>
                </c:pt>
                <c:pt idx="972">
                  <c:v>4.9379999999999997</c:v>
                </c:pt>
                <c:pt idx="973">
                  <c:v>4.9450000000000003</c:v>
                </c:pt>
                <c:pt idx="974">
                  <c:v>4.9530000000000003</c:v>
                </c:pt>
                <c:pt idx="975">
                  <c:v>4.9610000000000003</c:v>
                </c:pt>
                <c:pt idx="976">
                  <c:v>4.9690000000000003</c:v>
                </c:pt>
                <c:pt idx="977">
                  <c:v>4.976</c:v>
                </c:pt>
                <c:pt idx="978">
                  <c:v>4.984</c:v>
                </c:pt>
                <c:pt idx="979">
                  <c:v>4.992</c:v>
                </c:pt>
                <c:pt idx="980">
                  <c:v>4.9989999999999997</c:v>
                </c:pt>
                <c:pt idx="981">
                  <c:v>5.0069999999999997</c:v>
                </c:pt>
                <c:pt idx="982">
                  <c:v>5.0149999999999997</c:v>
                </c:pt>
                <c:pt idx="983">
                  <c:v>5.0229999999999997</c:v>
                </c:pt>
                <c:pt idx="984">
                  <c:v>5.03</c:v>
                </c:pt>
                <c:pt idx="985">
                  <c:v>5.0380000000000003</c:v>
                </c:pt>
                <c:pt idx="986">
                  <c:v>5.0460000000000003</c:v>
                </c:pt>
                <c:pt idx="987">
                  <c:v>5.0540000000000003</c:v>
                </c:pt>
                <c:pt idx="988">
                  <c:v>5.0609999999999999</c:v>
                </c:pt>
                <c:pt idx="989">
                  <c:v>5.069</c:v>
                </c:pt>
                <c:pt idx="990">
                  <c:v>5.077</c:v>
                </c:pt>
                <c:pt idx="991">
                  <c:v>5.085</c:v>
                </c:pt>
                <c:pt idx="992">
                  <c:v>5.0919999999999996</c:v>
                </c:pt>
                <c:pt idx="993">
                  <c:v>5.0999999999999996</c:v>
                </c:pt>
                <c:pt idx="994">
                  <c:v>5.1079999999999997</c:v>
                </c:pt>
                <c:pt idx="995">
                  <c:v>5.1159999999999997</c:v>
                </c:pt>
                <c:pt idx="996">
                  <c:v>5.1230000000000002</c:v>
                </c:pt>
                <c:pt idx="997">
                  <c:v>5.1310000000000002</c:v>
                </c:pt>
                <c:pt idx="998">
                  <c:v>5.1390000000000002</c:v>
                </c:pt>
                <c:pt idx="999">
                  <c:v>5.1470000000000002</c:v>
                </c:pt>
                <c:pt idx="1000">
                  <c:v>5.1550000000000002</c:v>
                </c:pt>
              </c:numCache>
            </c:numRef>
          </c:xVal>
          <c:yVal>
            <c:numRef>
              <c:f>Sheet1!$B$1:$B$1001</c:f>
              <c:numCache>
                <c:formatCode>General</c:formatCode>
                <c:ptCount val="1001"/>
                <c:pt idx="0">
                  <c:v>-6.0019999999999998</c:v>
                </c:pt>
                <c:pt idx="1">
                  <c:v>0.33200000000000002</c:v>
                </c:pt>
                <c:pt idx="2">
                  <c:v>0.38800000000000001</c:v>
                </c:pt>
                <c:pt idx="3">
                  <c:v>0.34799999999999998</c:v>
                </c:pt>
                <c:pt idx="4">
                  <c:v>0.375</c:v>
                </c:pt>
                <c:pt idx="5">
                  <c:v>0.44700000000000001</c:v>
                </c:pt>
                <c:pt idx="6">
                  <c:v>0.36399999999999999</c:v>
                </c:pt>
                <c:pt idx="7">
                  <c:v>0.46100000000000002</c:v>
                </c:pt>
                <c:pt idx="8">
                  <c:v>0.47499999999999998</c:v>
                </c:pt>
                <c:pt idx="9">
                  <c:v>0.45400000000000001</c:v>
                </c:pt>
                <c:pt idx="10">
                  <c:v>0.58299999999999996</c:v>
                </c:pt>
                <c:pt idx="11">
                  <c:v>0.53900000000000003</c:v>
                </c:pt>
                <c:pt idx="12">
                  <c:v>0.47699999999999998</c:v>
                </c:pt>
                <c:pt idx="13">
                  <c:v>0.51100000000000001</c:v>
                </c:pt>
                <c:pt idx="14">
                  <c:v>0.504</c:v>
                </c:pt>
                <c:pt idx="15">
                  <c:v>0.56699999999999995</c:v>
                </c:pt>
                <c:pt idx="16">
                  <c:v>0.47299999999999998</c:v>
                </c:pt>
                <c:pt idx="17">
                  <c:v>0.64900000000000002</c:v>
                </c:pt>
                <c:pt idx="18">
                  <c:v>0.55700000000000005</c:v>
                </c:pt>
                <c:pt idx="19">
                  <c:v>0.50800000000000001</c:v>
                </c:pt>
                <c:pt idx="20">
                  <c:v>0.51200000000000001</c:v>
                </c:pt>
                <c:pt idx="21">
                  <c:v>0.55000000000000004</c:v>
                </c:pt>
                <c:pt idx="22">
                  <c:v>0.51900000000000002</c:v>
                </c:pt>
                <c:pt idx="23">
                  <c:v>0.56899999999999995</c:v>
                </c:pt>
                <c:pt idx="24">
                  <c:v>0.61099999999999999</c:v>
                </c:pt>
                <c:pt idx="25">
                  <c:v>0.51900000000000002</c:v>
                </c:pt>
                <c:pt idx="26">
                  <c:v>0.66600000000000004</c:v>
                </c:pt>
                <c:pt idx="27">
                  <c:v>0.71599999999999997</c:v>
                </c:pt>
                <c:pt idx="28">
                  <c:v>0.79300000000000004</c:v>
                </c:pt>
                <c:pt idx="29">
                  <c:v>0.93300000000000005</c:v>
                </c:pt>
                <c:pt idx="30">
                  <c:v>0.94699999999999995</c:v>
                </c:pt>
                <c:pt idx="31">
                  <c:v>1.02</c:v>
                </c:pt>
                <c:pt idx="32">
                  <c:v>0.83</c:v>
                </c:pt>
                <c:pt idx="33">
                  <c:v>1.075</c:v>
                </c:pt>
                <c:pt idx="34">
                  <c:v>1.131</c:v>
                </c:pt>
                <c:pt idx="35">
                  <c:v>0.92400000000000004</c:v>
                </c:pt>
                <c:pt idx="36">
                  <c:v>0.88100000000000001</c:v>
                </c:pt>
                <c:pt idx="37">
                  <c:v>0.89100000000000001</c:v>
                </c:pt>
                <c:pt idx="38">
                  <c:v>0.79100000000000004</c:v>
                </c:pt>
                <c:pt idx="39">
                  <c:v>0.81200000000000006</c:v>
                </c:pt>
                <c:pt idx="40">
                  <c:v>0.68100000000000005</c:v>
                </c:pt>
                <c:pt idx="41">
                  <c:v>1.0529999999999999</c:v>
                </c:pt>
                <c:pt idx="42">
                  <c:v>1.0580000000000001</c:v>
                </c:pt>
                <c:pt idx="43">
                  <c:v>0.95399999999999996</c:v>
                </c:pt>
                <c:pt idx="44">
                  <c:v>1.147</c:v>
                </c:pt>
                <c:pt idx="45">
                  <c:v>0.84799999999999998</c:v>
                </c:pt>
                <c:pt idx="46">
                  <c:v>0.68799999999999994</c:v>
                </c:pt>
                <c:pt idx="47">
                  <c:v>1.0489999999999999</c:v>
                </c:pt>
                <c:pt idx="48">
                  <c:v>0.99199999999999999</c:v>
                </c:pt>
                <c:pt idx="49">
                  <c:v>1.1579999999999999</c:v>
                </c:pt>
                <c:pt idx="50">
                  <c:v>1.202</c:v>
                </c:pt>
                <c:pt idx="51">
                  <c:v>1.0089999999999999</c:v>
                </c:pt>
                <c:pt idx="52">
                  <c:v>1.1439999999999999</c:v>
                </c:pt>
                <c:pt idx="53">
                  <c:v>1.335</c:v>
                </c:pt>
                <c:pt idx="54">
                  <c:v>1.071</c:v>
                </c:pt>
                <c:pt idx="55">
                  <c:v>1.0680000000000001</c:v>
                </c:pt>
                <c:pt idx="56">
                  <c:v>1.0840000000000001</c:v>
                </c:pt>
                <c:pt idx="57">
                  <c:v>0.97199999999999998</c:v>
                </c:pt>
                <c:pt idx="58">
                  <c:v>0.95199999999999996</c:v>
                </c:pt>
                <c:pt idx="59">
                  <c:v>1.0069999999999999</c:v>
                </c:pt>
                <c:pt idx="60">
                  <c:v>0.98899999999999999</c:v>
                </c:pt>
                <c:pt idx="61">
                  <c:v>1.0469999999999999</c:v>
                </c:pt>
                <c:pt idx="62">
                  <c:v>1.054</c:v>
                </c:pt>
                <c:pt idx="63">
                  <c:v>1.1870000000000001</c:v>
                </c:pt>
                <c:pt idx="64">
                  <c:v>1.0629999999999999</c:v>
                </c:pt>
                <c:pt idx="65">
                  <c:v>1.1599999999999999</c:v>
                </c:pt>
                <c:pt idx="66">
                  <c:v>1</c:v>
                </c:pt>
                <c:pt idx="67">
                  <c:v>1.145</c:v>
                </c:pt>
                <c:pt idx="68">
                  <c:v>0.998</c:v>
                </c:pt>
                <c:pt idx="69">
                  <c:v>0.94799999999999995</c:v>
                </c:pt>
                <c:pt idx="70">
                  <c:v>1.0089999999999999</c:v>
                </c:pt>
                <c:pt idx="71">
                  <c:v>0.92</c:v>
                </c:pt>
                <c:pt idx="72">
                  <c:v>1.0229999999999999</c:v>
                </c:pt>
                <c:pt idx="73">
                  <c:v>1.0780000000000001</c:v>
                </c:pt>
                <c:pt idx="74">
                  <c:v>1.0780000000000001</c:v>
                </c:pt>
                <c:pt idx="75">
                  <c:v>1.1040000000000001</c:v>
                </c:pt>
                <c:pt idx="76">
                  <c:v>1.079</c:v>
                </c:pt>
                <c:pt idx="77">
                  <c:v>1.1479999999999999</c:v>
                </c:pt>
                <c:pt idx="78">
                  <c:v>1.0660000000000001</c:v>
                </c:pt>
                <c:pt idx="79">
                  <c:v>0.878</c:v>
                </c:pt>
                <c:pt idx="80">
                  <c:v>1.052</c:v>
                </c:pt>
                <c:pt idx="81">
                  <c:v>0.94799999999999995</c:v>
                </c:pt>
                <c:pt idx="82">
                  <c:v>0.93200000000000005</c:v>
                </c:pt>
                <c:pt idx="83">
                  <c:v>1.091</c:v>
                </c:pt>
                <c:pt idx="84">
                  <c:v>0.84899999999999998</c:v>
                </c:pt>
                <c:pt idx="85">
                  <c:v>0.94599999999999995</c:v>
                </c:pt>
                <c:pt idx="86">
                  <c:v>1.093</c:v>
                </c:pt>
                <c:pt idx="87">
                  <c:v>1.0169999999999999</c:v>
                </c:pt>
                <c:pt idx="88">
                  <c:v>1.06</c:v>
                </c:pt>
                <c:pt idx="89">
                  <c:v>1.044</c:v>
                </c:pt>
                <c:pt idx="90">
                  <c:v>0.92500000000000004</c:v>
                </c:pt>
                <c:pt idx="91">
                  <c:v>0.90600000000000003</c:v>
                </c:pt>
                <c:pt idx="92">
                  <c:v>0.95299999999999996</c:v>
                </c:pt>
                <c:pt idx="93">
                  <c:v>0.80600000000000005</c:v>
                </c:pt>
                <c:pt idx="94">
                  <c:v>0.82699999999999996</c:v>
                </c:pt>
                <c:pt idx="95">
                  <c:v>0.77500000000000002</c:v>
                </c:pt>
                <c:pt idx="96">
                  <c:v>0.77700000000000002</c:v>
                </c:pt>
                <c:pt idx="97">
                  <c:v>0.58199999999999996</c:v>
                </c:pt>
                <c:pt idx="98">
                  <c:v>0.70399999999999996</c:v>
                </c:pt>
                <c:pt idx="99">
                  <c:v>0.70799999999999996</c:v>
                </c:pt>
                <c:pt idx="100">
                  <c:v>0.77200000000000002</c:v>
                </c:pt>
                <c:pt idx="101">
                  <c:v>0.67300000000000004</c:v>
                </c:pt>
                <c:pt idx="102">
                  <c:v>0.82199999999999995</c:v>
                </c:pt>
                <c:pt idx="103">
                  <c:v>0.749</c:v>
                </c:pt>
                <c:pt idx="104">
                  <c:v>0.72399999999999998</c:v>
                </c:pt>
                <c:pt idx="105">
                  <c:v>0.84799999999999998</c:v>
                </c:pt>
                <c:pt idx="106">
                  <c:v>0.93100000000000005</c:v>
                </c:pt>
                <c:pt idx="107">
                  <c:v>0.82</c:v>
                </c:pt>
                <c:pt idx="108">
                  <c:v>1.0169999999999999</c:v>
                </c:pt>
                <c:pt idx="109">
                  <c:v>1.125</c:v>
                </c:pt>
                <c:pt idx="110">
                  <c:v>0.96399999999999997</c:v>
                </c:pt>
                <c:pt idx="111">
                  <c:v>0.98499999999999999</c:v>
                </c:pt>
                <c:pt idx="112">
                  <c:v>0.99299999999999999</c:v>
                </c:pt>
                <c:pt idx="113">
                  <c:v>1.0009999999999999</c:v>
                </c:pt>
                <c:pt idx="114">
                  <c:v>0.97699999999999998</c:v>
                </c:pt>
                <c:pt idx="115">
                  <c:v>0.89800000000000002</c:v>
                </c:pt>
                <c:pt idx="116">
                  <c:v>1.036</c:v>
                </c:pt>
                <c:pt idx="117">
                  <c:v>0.82</c:v>
                </c:pt>
                <c:pt idx="118">
                  <c:v>0.79600000000000004</c:v>
                </c:pt>
                <c:pt idx="119">
                  <c:v>0.91</c:v>
                </c:pt>
                <c:pt idx="120">
                  <c:v>0.90400000000000003</c:v>
                </c:pt>
                <c:pt idx="121">
                  <c:v>0.88100000000000001</c:v>
                </c:pt>
                <c:pt idx="122">
                  <c:v>0.84899999999999998</c:v>
                </c:pt>
                <c:pt idx="123">
                  <c:v>0.83199999999999996</c:v>
                </c:pt>
                <c:pt idx="124">
                  <c:v>0.84599999999999997</c:v>
                </c:pt>
                <c:pt idx="125">
                  <c:v>0.91800000000000004</c:v>
                </c:pt>
                <c:pt idx="126">
                  <c:v>0.83799999999999997</c:v>
                </c:pt>
                <c:pt idx="127">
                  <c:v>0.93400000000000005</c:v>
                </c:pt>
                <c:pt idx="128">
                  <c:v>0.93899999999999995</c:v>
                </c:pt>
                <c:pt idx="129">
                  <c:v>0.96099999999999997</c:v>
                </c:pt>
                <c:pt idx="130">
                  <c:v>1.016</c:v>
                </c:pt>
                <c:pt idx="131">
                  <c:v>0.88900000000000001</c:v>
                </c:pt>
                <c:pt idx="132">
                  <c:v>0.95799999999999996</c:v>
                </c:pt>
                <c:pt idx="133">
                  <c:v>0.97499999999999998</c:v>
                </c:pt>
                <c:pt idx="134">
                  <c:v>0.86399999999999999</c:v>
                </c:pt>
                <c:pt idx="135">
                  <c:v>0.92300000000000004</c:v>
                </c:pt>
                <c:pt idx="136">
                  <c:v>0.80900000000000005</c:v>
                </c:pt>
                <c:pt idx="137">
                  <c:v>0.85099999999999998</c:v>
                </c:pt>
                <c:pt idx="138">
                  <c:v>0.94499999999999995</c:v>
                </c:pt>
                <c:pt idx="139">
                  <c:v>0.82199999999999995</c:v>
                </c:pt>
                <c:pt idx="140">
                  <c:v>0.92200000000000004</c:v>
                </c:pt>
                <c:pt idx="141">
                  <c:v>1.0369999999999999</c:v>
                </c:pt>
                <c:pt idx="142">
                  <c:v>0.97399999999999998</c:v>
                </c:pt>
                <c:pt idx="143">
                  <c:v>0.78500000000000003</c:v>
                </c:pt>
                <c:pt idx="144">
                  <c:v>0.92400000000000004</c:v>
                </c:pt>
                <c:pt idx="145">
                  <c:v>0.79400000000000004</c:v>
                </c:pt>
                <c:pt idx="146">
                  <c:v>0.879</c:v>
                </c:pt>
                <c:pt idx="147">
                  <c:v>1.056</c:v>
                </c:pt>
                <c:pt idx="148">
                  <c:v>1.01</c:v>
                </c:pt>
                <c:pt idx="149">
                  <c:v>1.069</c:v>
                </c:pt>
                <c:pt idx="150">
                  <c:v>1.032</c:v>
                </c:pt>
                <c:pt idx="151">
                  <c:v>1.014</c:v>
                </c:pt>
                <c:pt idx="152">
                  <c:v>0.91400000000000003</c:v>
                </c:pt>
                <c:pt idx="153">
                  <c:v>1.004</c:v>
                </c:pt>
                <c:pt idx="154">
                  <c:v>0.95899999999999996</c:v>
                </c:pt>
                <c:pt idx="155">
                  <c:v>0.95699999999999996</c:v>
                </c:pt>
                <c:pt idx="156">
                  <c:v>0.98</c:v>
                </c:pt>
                <c:pt idx="157">
                  <c:v>0.96499999999999997</c:v>
                </c:pt>
                <c:pt idx="158">
                  <c:v>0.83599999999999997</c:v>
                </c:pt>
                <c:pt idx="159">
                  <c:v>0.86499999999999999</c:v>
                </c:pt>
                <c:pt idx="160">
                  <c:v>0.99199999999999999</c:v>
                </c:pt>
                <c:pt idx="161">
                  <c:v>0.96099999999999997</c:v>
                </c:pt>
                <c:pt idx="162">
                  <c:v>1.0900000000000001</c:v>
                </c:pt>
                <c:pt idx="163">
                  <c:v>1.0649999999999999</c:v>
                </c:pt>
                <c:pt idx="164">
                  <c:v>0.96499999999999997</c:v>
                </c:pt>
                <c:pt idx="165">
                  <c:v>0.89500000000000002</c:v>
                </c:pt>
                <c:pt idx="166">
                  <c:v>0.94399999999999995</c:v>
                </c:pt>
                <c:pt idx="167">
                  <c:v>0.871</c:v>
                </c:pt>
                <c:pt idx="168">
                  <c:v>0.82799999999999996</c:v>
                </c:pt>
                <c:pt idx="169">
                  <c:v>0.94399999999999995</c:v>
                </c:pt>
                <c:pt idx="170">
                  <c:v>0.94799999999999995</c:v>
                </c:pt>
                <c:pt idx="171">
                  <c:v>0.92200000000000004</c:v>
                </c:pt>
                <c:pt idx="172">
                  <c:v>0.877</c:v>
                </c:pt>
                <c:pt idx="173">
                  <c:v>0.77700000000000002</c:v>
                </c:pt>
                <c:pt idx="174">
                  <c:v>0.81799999999999995</c:v>
                </c:pt>
                <c:pt idx="175">
                  <c:v>0.84499999999999997</c:v>
                </c:pt>
                <c:pt idx="176">
                  <c:v>0.80800000000000005</c:v>
                </c:pt>
                <c:pt idx="177">
                  <c:v>0.80200000000000005</c:v>
                </c:pt>
                <c:pt idx="178">
                  <c:v>0.80100000000000005</c:v>
                </c:pt>
                <c:pt idx="179">
                  <c:v>0.88300000000000001</c:v>
                </c:pt>
                <c:pt idx="180">
                  <c:v>0.879</c:v>
                </c:pt>
                <c:pt idx="181">
                  <c:v>0.86699999999999999</c:v>
                </c:pt>
                <c:pt idx="182">
                  <c:v>0.872</c:v>
                </c:pt>
                <c:pt idx="183">
                  <c:v>0.88100000000000001</c:v>
                </c:pt>
                <c:pt idx="184">
                  <c:v>0.79100000000000004</c:v>
                </c:pt>
                <c:pt idx="185">
                  <c:v>0.89900000000000002</c:v>
                </c:pt>
                <c:pt idx="186">
                  <c:v>0.94699999999999995</c:v>
                </c:pt>
                <c:pt idx="187">
                  <c:v>1.056</c:v>
                </c:pt>
                <c:pt idx="188">
                  <c:v>0.90600000000000003</c:v>
                </c:pt>
                <c:pt idx="189">
                  <c:v>0.94399999999999995</c:v>
                </c:pt>
                <c:pt idx="190">
                  <c:v>0.88800000000000001</c:v>
                </c:pt>
                <c:pt idx="191">
                  <c:v>0.86</c:v>
                </c:pt>
                <c:pt idx="192">
                  <c:v>0.73199999999999998</c:v>
                </c:pt>
                <c:pt idx="193">
                  <c:v>0.92500000000000004</c:v>
                </c:pt>
                <c:pt idx="194">
                  <c:v>0.80100000000000005</c:v>
                </c:pt>
                <c:pt idx="195">
                  <c:v>0.76800000000000002</c:v>
                </c:pt>
                <c:pt idx="196">
                  <c:v>0.81299999999999994</c:v>
                </c:pt>
                <c:pt idx="197">
                  <c:v>0.76600000000000001</c:v>
                </c:pt>
                <c:pt idx="198">
                  <c:v>0.82899999999999996</c:v>
                </c:pt>
                <c:pt idx="199">
                  <c:v>0.75700000000000001</c:v>
                </c:pt>
                <c:pt idx="200">
                  <c:v>0.75600000000000001</c:v>
                </c:pt>
                <c:pt idx="201">
                  <c:v>0.81699999999999995</c:v>
                </c:pt>
                <c:pt idx="202">
                  <c:v>0.77400000000000002</c:v>
                </c:pt>
                <c:pt idx="203">
                  <c:v>0.73599999999999999</c:v>
                </c:pt>
                <c:pt idx="204">
                  <c:v>0.72</c:v>
                </c:pt>
                <c:pt idx="205">
                  <c:v>0.61399999999999999</c:v>
                </c:pt>
                <c:pt idx="206">
                  <c:v>0.64100000000000001</c:v>
                </c:pt>
                <c:pt idx="207">
                  <c:v>0.64500000000000002</c:v>
                </c:pt>
                <c:pt idx="208">
                  <c:v>0.68700000000000006</c:v>
                </c:pt>
                <c:pt idx="209">
                  <c:v>0.69499999999999995</c:v>
                </c:pt>
                <c:pt idx="210">
                  <c:v>0.72599999999999998</c:v>
                </c:pt>
                <c:pt idx="211">
                  <c:v>0.82099999999999995</c:v>
                </c:pt>
                <c:pt idx="212">
                  <c:v>0.88600000000000001</c:v>
                </c:pt>
                <c:pt idx="213">
                  <c:v>0.83899999999999997</c:v>
                </c:pt>
                <c:pt idx="214">
                  <c:v>0.82699999999999996</c:v>
                </c:pt>
                <c:pt idx="215">
                  <c:v>0.875</c:v>
                </c:pt>
                <c:pt idx="216">
                  <c:v>0.84699999999999998</c:v>
                </c:pt>
                <c:pt idx="217">
                  <c:v>0.91100000000000003</c:v>
                </c:pt>
                <c:pt idx="218">
                  <c:v>0.90900000000000003</c:v>
                </c:pt>
                <c:pt idx="219">
                  <c:v>0.872</c:v>
                </c:pt>
                <c:pt idx="220">
                  <c:v>0.84799999999999998</c:v>
                </c:pt>
                <c:pt idx="221">
                  <c:v>0.94699999999999995</c:v>
                </c:pt>
                <c:pt idx="222">
                  <c:v>0.89800000000000002</c:v>
                </c:pt>
                <c:pt idx="223">
                  <c:v>0.83799999999999997</c:v>
                </c:pt>
                <c:pt idx="224">
                  <c:v>0.79300000000000004</c:v>
                </c:pt>
                <c:pt idx="225">
                  <c:v>0.86</c:v>
                </c:pt>
                <c:pt idx="226">
                  <c:v>0.90600000000000003</c:v>
                </c:pt>
                <c:pt idx="227">
                  <c:v>0.82399999999999995</c:v>
                </c:pt>
                <c:pt idx="228">
                  <c:v>0.751</c:v>
                </c:pt>
                <c:pt idx="229">
                  <c:v>0.76100000000000001</c:v>
                </c:pt>
                <c:pt idx="230">
                  <c:v>0.76900000000000002</c:v>
                </c:pt>
                <c:pt idx="231">
                  <c:v>0.70399999999999996</c:v>
                </c:pt>
                <c:pt idx="232">
                  <c:v>0.71799999999999997</c:v>
                </c:pt>
                <c:pt idx="233">
                  <c:v>0.86399999999999999</c:v>
                </c:pt>
                <c:pt idx="234">
                  <c:v>0.877</c:v>
                </c:pt>
                <c:pt idx="235">
                  <c:v>0.88900000000000001</c:v>
                </c:pt>
                <c:pt idx="236">
                  <c:v>0.92</c:v>
                </c:pt>
                <c:pt idx="237">
                  <c:v>0.95499999999999996</c:v>
                </c:pt>
                <c:pt idx="238">
                  <c:v>0.80900000000000005</c:v>
                </c:pt>
                <c:pt idx="239">
                  <c:v>0.77200000000000002</c:v>
                </c:pt>
                <c:pt idx="240">
                  <c:v>0.71199999999999997</c:v>
                </c:pt>
                <c:pt idx="241">
                  <c:v>0.78800000000000003</c:v>
                </c:pt>
                <c:pt idx="242">
                  <c:v>0.82099999999999995</c:v>
                </c:pt>
                <c:pt idx="243">
                  <c:v>0.77100000000000002</c:v>
                </c:pt>
                <c:pt idx="244">
                  <c:v>0.79100000000000004</c:v>
                </c:pt>
                <c:pt idx="245">
                  <c:v>0.72199999999999998</c:v>
                </c:pt>
                <c:pt idx="246">
                  <c:v>0.85699999999999998</c:v>
                </c:pt>
                <c:pt idx="247">
                  <c:v>0.78400000000000003</c:v>
                </c:pt>
                <c:pt idx="248">
                  <c:v>0.80300000000000005</c:v>
                </c:pt>
                <c:pt idx="249">
                  <c:v>0.79800000000000004</c:v>
                </c:pt>
                <c:pt idx="250">
                  <c:v>0.749</c:v>
                </c:pt>
                <c:pt idx="251">
                  <c:v>0.75700000000000001</c:v>
                </c:pt>
                <c:pt idx="252">
                  <c:v>0.72399999999999998</c:v>
                </c:pt>
                <c:pt idx="253">
                  <c:v>0.76700000000000002</c:v>
                </c:pt>
                <c:pt idx="254">
                  <c:v>0.65700000000000003</c:v>
                </c:pt>
                <c:pt idx="255">
                  <c:v>0.71799999999999997</c:v>
                </c:pt>
                <c:pt idx="256">
                  <c:v>0.71099999999999997</c:v>
                </c:pt>
                <c:pt idx="257">
                  <c:v>0.73</c:v>
                </c:pt>
                <c:pt idx="258">
                  <c:v>0.79200000000000004</c:v>
                </c:pt>
                <c:pt idx="259">
                  <c:v>0.72599999999999998</c:v>
                </c:pt>
                <c:pt idx="260">
                  <c:v>0.63</c:v>
                </c:pt>
                <c:pt idx="261">
                  <c:v>0.68</c:v>
                </c:pt>
                <c:pt idx="262">
                  <c:v>0.66600000000000004</c:v>
                </c:pt>
                <c:pt idx="263">
                  <c:v>0.72099999999999997</c:v>
                </c:pt>
                <c:pt idx="264">
                  <c:v>0.67400000000000004</c:v>
                </c:pt>
                <c:pt idx="265">
                  <c:v>0.64200000000000002</c:v>
                </c:pt>
                <c:pt idx="266">
                  <c:v>0.69699999999999995</c:v>
                </c:pt>
                <c:pt idx="267">
                  <c:v>0.69899999999999995</c:v>
                </c:pt>
                <c:pt idx="268">
                  <c:v>0.67200000000000004</c:v>
                </c:pt>
                <c:pt idx="269">
                  <c:v>0.73199999999999998</c:v>
                </c:pt>
                <c:pt idx="270">
                  <c:v>0.78100000000000003</c:v>
                </c:pt>
                <c:pt idx="271">
                  <c:v>0.67600000000000005</c:v>
                </c:pt>
                <c:pt idx="272">
                  <c:v>0.69499999999999995</c:v>
                </c:pt>
                <c:pt idx="273">
                  <c:v>0.63700000000000001</c:v>
                </c:pt>
                <c:pt idx="274">
                  <c:v>0.625</c:v>
                </c:pt>
                <c:pt idx="275">
                  <c:v>0.624</c:v>
                </c:pt>
                <c:pt idx="276">
                  <c:v>0.60699999999999998</c:v>
                </c:pt>
                <c:pt idx="277">
                  <c:v>0.71399999999999997</c:v>
                </c:pt>
                <c:pt idx="278">
                  <c:v>0.64100000000000001</c:v>
                </c:pt>
                <c:pt idx="279">
                  <c:v>0.70899999999999996</c:v>
                </c:pt>
                <c:pt idx="280">
                  <c:v>0.71499999999999997</c:v>
                </c:pt>
                <c:pt idx="281">
                  <c:v>0.57899999999999996</c:v>
                </c:pt>
                <c:pt idx="282">
                  <c:v>0.628</c:v>
                </c:pt>
                <c:pt idx="283">
                  <c:v>0.60599999999999998</c:v>
                </c:pt>
                <c:pt idx="284">
                  <c:v>0.59699999999999998</c:v>
                </c:pt>
                <c:pt idx="285">
                  <c:v>0.58099999999999996</c:v>
                </c:pt>
                <c:pt idx="286">
                  <c:v>0.68300000000000005</c:v>
                </c:pt>
                <c:pt idx="287">
                  <c:v>0.71499999999999997</c:v>
                </c:pt>
                <c:pt idx="288">
                  <c:v>0.73699999999999999</c:v>
                </c:pt>
                <c:pt idx="289">
                  <c:v>0.63700000000000001</c:v>
                </c:pt>
                <c:pt idx="290">
                  <c:v>0.68799999999999994</c:v>
                </c:pt>
                <c:pt idx="291">
                  <c:v>0.74199999999999999</c:v>
                </c:pt>
                <c:pt idx="292">
                  <c:v>0.66200000000000003</c:v>
                </c:pt>
                <c:pt idx="293">
                  <c:v>0.63800000000000001</c:v>
                </c:pt>
                <c:pt idx="294">
                  <c:v>0.60399999999999998</c:v>
                </c:pt>
                <c:pt idx="295">
                  <c:v>0.61599999999999999</c:v>
                </c:pt>
                <c:pt idx="296">
                  <c:v>0.69199999999999995</c:v>
                </c:pt>
                <c:pt idx="297">
                  <c:v>0.60399999999999998</c:v>
                </c:pt>
                <c:pt idx="298">
                  <c:v>0.68200000000000005</c:v>
                </c:pt>
                <c:pt idx="299">
                  <c:v>0.58599999999999997</c:v>
                </c:pt>
                <c:pt idx="300">
                  <c:v>0.56799999999999995</c:v>
                </c:pt>
                <c:pt idx="301">
                  <c:v>0.53900000000000003</c:v>
                </c:pt>
                <c:pt idx="302">
                  <c:v>0.52700000000000002</c:v>
                </c:pt>
                <c:pt idx="303">
                  <c:v>0.54</c:v>
                </c:pt>
                <c:pt idx="304">
                  <c:v>0.55000000000000004</c:v>
                </c:pt>
                <c:pt idx="305">
                  <c:v>0.626</c:v>
                </c:pt>
                <c:pt idx="306">
                  <c:v>0.624</c:v>
                </c:pt>
                <c:pt idx="307">
                  <c:v>0.629</c:v>
                </c:pt>
                <c:pt idx="308">
                  <c:v>0.58799999999999997</c:v>
                </c:pt>
                <c:pt idx="309">
                  <c:v>0.66200000000000003</c:v>
                </c:pt>
                <c:pt idx="310">
                  <c:v>0.61499999999999999</c:v>
                </c:pt>
                <c:pt idx="311">
                  <c:v>0.66100000000000003</c:v>
                </c:pt>
                <c:pt idx="312">
                  <c:v>0.69899999999999995</c:v>
                </c:pt>
                <c:pt idx="313">
                  <c:v>0.58099999999999996</c:v>
                </c:pt>
                <c:pt idx="314">
                  <c:v>0.63600000000000001</c:v>
                </c:pt>
                <c:pt idx="315">
                  <c:v>0.71699999999999997</c:v>
                </c:pt>
                <c:pt idx="316">
                  <c:v>0.61799999999999999</c:v>
                </c:pt>
                <c:pt idx="317">
                  <c:v>0.65700000000000003</c:v>
                </c:pt>
                <c:pt idx="318">
                  <c:v>0.69799999999999995</c:v>
                </c:pt>
                <c:pt idx="319">
                  <c:v>0.61399999999999999</c:v>
                </c:pt>
                <c:pt idx="320">
                  <c:v>0.55000000000000004</c:v>
                </c:pt>
                <c:pt idx="321">
                  <c:v>0.59099999999999997</c:v>
                </c:pt>
                <c:pt idx="322">
                  <c:v>0.503</c:v>
                </c:pt>
                <c:pt idx="323">
                  <c:v>0.53200000000000003</c:v>
                </c:pt>
                <c:pt idx="324">
                  <c:v>0.56899999999999995</c:v>
                </c:pt>
                <c:pt idx="325">
                  <c:v>0.56699999999999995</c:v>
                </c:pt>
                <c:pt idx="326">
                  <c:v>0.55200000000000005</c:v>
                </c:pt>
                <c:pt idx="327">
                  <c:v>0.54800000000000004</c:v>
                </c:pt>
                <c:pt idx="328">
                  <c:v>0.46899999999999997</c:v>
                </c:pt>
                <c:pt idx="329">
                  <c:v>0.498</c:v>
                </c:pt>
                <c:pt idx="330">
                  <c:v>0.497</c:v>
                </c:pt>
                <c:pt idx="331">
                  <c:v>0.52</c:v>
                </c:pt>
                <c:pt idx="332">
                  <c:v>0.55100000000000005</c:v>
                </c:pt>
                <c:pt idx="333">
                  <c:v>0.63600000000000001</c:v>
                </c:pt>
                <c:pt idx="334">
                  <c:v>0.54800000000000004</c:v>
                </c:pt>
                <c:pt idx="335">
                  <c:v>0.56999999999999995</c:v>
                </c:pt>
                <c:pt idx="336">
                  <c:v>0.55700000000000005</c:v>
                </c:pt>
                <c:pt idx="337">
                  <c:v>0.59</c:v>
                </c:pt>
                <c:pt idx="338">
                  <c:v>0.53200000000000003</c:v>
                </c:pt>
                <c:pt idx="339">
                  <c:v>0.53100000000000003</c:v>
                </c:pt>
                <c:pt idx="340">
                  <c:v>0.48599999999999999</c:v>
                </c:pt>
                <c:pt idx="341">
                  <c:v>0.54800000000000004</c:v>
                </c:pt>
                <c:pt idx="342">
                  <c:v>0.53100000000000003</c:v>
                </c:pt>
                <c:pt idx="343">
                  <c:v>0.503</c:v>
                </c:pt>
                <c:pt idx="344">
                  <c:v>0.56299999999999994</c:v>
                </c:pt>
                <c:pt idx="345">
                  <c:v>0.52300000000000002</c:v>
                </c:pt>
                <c:pt idx="346">
                  <c:v>0.53700000000000003</c:v>
                </c:pt>
                <c:pt idx="347">
                  <c:v>0.52600000000000002</c:v>
                </c:pt>
                <c:pt idx="348">
                  <c:v>0.56100000000000005</c:v>
                </c:pt>
                <c:pt idx="349">
                  <c:v>0.57099999999999995</c:v>
                </c:pt>
                <c:pt idx="350">
                  <c:v>0.55900000000000005</c:v>
                </c:pt>
                <c:pt idx="351">
                  <c:v>0.53200000000000003</c:v>
                </c:pt>
                <c:pt idx="352">
                  <c:v>0.45600000000000002</c:v>
                </c:pt>
                <c:pt idx="353">
                  <c:v>0.46899999999999997</c:v>
                </c:pt>
                <c:pt idx="354">
                  <c:v>0.44600000000000001</c:v>
                </c:pt>
                <c:pt idx="355">
                  <c:v>0.52900000000000003</c:v>
                </c:pt>
                <c:pt idx="356">
                  <c:v>0.58299999999999996</c:v>
                </c:pt>
                <c:pt idx="357">
                  <c:v>0.52700000000000002</c:v>
                </c:pt>
                <c:pt idx="358">
                  <c:v>0.56999999999999995</c:v>
                </c:pt>
                <c:pt idx="359">
                  <c:v>0.57099999999999995</c:v>
                </c:pt>
                <c:pt idx="360">
                  <c:v>0.48199999999999998</c:v>
                </c:pt>
                <c:pt idx="361">
                  <c:v>0.45900000000000002</c:v>
                </c:pt>
                <c:pt idx="362">
                  <c:v>0.45600000000000002</c:v>
                </c:pt>
                <c:pt idx="363">
                  <c:v>0.441</c:v>
                </c:pt>
                <c:pt idx="364">
                  <c:v>0.40699999999999997</c:v>
                </c:pt>
                <c:pt idx="365">
                  <c:v>0.42199999999999999</c:v>
                </c:pt>
                <c:pt idx="366">
                  <c:v>0.39700000000000002</c:v>
                </c:pt>
                <c:pt idx="367">
                  <c:v>0.43</c:v>
                </c:pt>
                <c:pt idx="368">
                  <c:v>0.435</c:v>
                </c:pt>
                <c:pt idx="369">
                  <c:v>0.443</c:v>
                </c:pt>
                <c:pt idx="370">
                  <c:v>0.53600000000000003</c:v>
                </c:pt>
                <c:pt idx="371">
                  <c:v>0.47199999999999998</c:v>
                </c:pt>
                <c:pt idx="372">
                  <c:v>0.57599999999999996</c:v>
                </c:pt>
                <c:pt idx="373">
                  <c:v>0.54300000000000004</c:v>
                </c:pt>
                <c:pt idx="374">
                  <c:v>0.52800000000000002</c:v>
                </c:pt>
                <c:pt idx="375">
                  <c:v>0.496</c:v>
                </c:pt>
                <c:pt idx="376">
                  <c:v>0.52100000000000002</c:v>
                </c:pt>
                <c:pt idx="377">
                  <c:v>0.49099999999999999</c:v>
                </c:pt>
                <c:pt idx="378">
                  <c:v>0.51600000000000001</c:v>
                </c:pt>
                <c:pt idx="379">
                  <c:v>0.43099999999999999</c:v>
                </c:pt>
                <c:pt idx="380">
                  <c:v>0.376</c:v>
                </c:pt>
                <c:pt idx="381">
                  <c:v>0.439</c:v>
                </c:pt>
                <c:pt idx="382">
                  <c:v>0.35899999999999999</c:v>
                </c:pt>
                <c:pt idx="383">
                  <c:v>0.36</c:v>
                </c:pt>
                <c:pt idx="384">
                  <c:v>0.29799999999999999</c:v>
                </c:pt>
                <c:pt idx="385">
                  <c:v>0.29499999999999998</c:v>
                </c:pt>
                <c:pt idx="386">
                  <c:v>0.3</c:v>
                </c:pt>
                <c:pt idx="387">
                  <c:v>0.38300000000000001</c:v>
                </c:pt>
                <c:pt idx="388">
                  <c:v>0.378</c:v>
                </c:pt>
                <c:pt idx="389">
                  <c:v>0.38400000000000001</c:v>
                </c:pt>
                <c:pt idx="390">
                  <c:v>0.46700000000000003</c:v>
                </c:pt>
                <c:pt idx="391">
                  <c:v>0.44900000000000001</c:v>
                </c:pt>
                <c:pt idx="392">
                  <c:v>0.40200000000000002</c:v>
                </c:pt>
                <c:pt idx="393">
                  <c:v>0.33500000000000002</c:v>
                </c:pt>
                <c:pt idx="394">
                  <c:v>0.39600000000000002</c:v>
                </c:pt>
                <c:pt idx="395">
                  <c:v>0.47499999999999998</c:v>
                </c:pt>
                <c:pt idx="396">
                  <c:v>0.42699999999999999</c:v>
                </c:pt>
                <c:pt idx="397">
                  <c:v>0.44400000000000001</c:v>
                </c:pt>
                <c:pt idx="398">
                  <c:v>0.45900000000000002</c:v>
                </c:pt>
                <c:pt idx="399">
                  <c:v>0.36299999999999999</c:v>
                </c:pt>
                <c:pt idx="400">
                  <c:v>0.35399999999999998</c:v>
                </c:pt>
                <c:pt idx="401">
                  <c:v>0.35299999999999998</c:v>
                </c:pt>
                <c:pt idx="402">
                  <c:v>0.34100000000000003</c:v>
                </c:pt>
                <c:pt idx="403">
                  <c:v>0.35</c:v>
                </c:pt>
                <c:pt idx="404">
                  <c:v>0.35199999999999998</c:v>
                </c:pt>
                <c:pt idx="405">
                  <c:v>0.33900000000000002</c:v>
                </c:pt>
                <c:pt idx="406">
                  <c:v>0.38400000000000001</c:v>
                </c:pt>
                <c:pt idx="407">
                  <c:v>0.28599999999999998</c:v>
                </c:pt>
                <c:pt idx="408">
                  <c:v>0.34300000000000003</c:v>
                </c:pt>
                <c:pt idx="409">
                  <c:v>0.36299999999999999</c:v>
                </c:pt>
                <c:pt idx="410">
                  <c:v>0.40100000000000002</c:v>
                </c:pt>
                <c:pt idx="411">
                  <c:v>0.373</c:v>
                </c:pt>
                <c:pt idx="412">
                  <c:v>0.35899999999999999</c:v>
                </c:pt>
                <c:pt idx="413">
                  <c:v>0.34699999999999998</c:v>
                </c:pt>
                <c:pt idx="414">
                  <c:v>0.379</c:v>
                </c:pt>
                <c:pt idx="415">
                  <c:v>0.36099999999999999</c:v>
                </c:pt>
                <c:pt idx="416">
                  <c:v>0.36699999999999999</c:v>
                </c:pt>
                <c:pt idx="417">
                  <c:v>0.318</c:v>
                </c:pt>
                <c:pt idx="418">
                  <c:v>0.34799999999999998</c:v>
                </c:pt>
                <c:pt idx="419">
                  <c:v>0.38</c:v>
                </c:pt>
                <c:pt idx="420">
                  <c:v>0.34699999999999998</c:v>
                </c:pt>
                <c:pt idx="421">
                  <c:v>0.38800000000000001</c:v>
                </c:pt>
                <c:pt idx="422">
                  <c:v>0.38200000000000001</c:v>
                </c:pt>
                <c:pt idx="423">
                  <c:v>0.32900000000000001</c:v>
                </c:pt>
                <c:pt idx="424">
                  <c:v>0.33100000000000002</c:v>
                </c:pt>
                <c:pt idx="425">
                  <c:v>0.32800000000000001</c:v>
                </c:pt>
                <c:pt idx="426">
                  <c:v>0.38200000000000001</c:v>
                </c:pt>
                <c:pt idx="427">
                  <c:v>0.35099999999999998</c:v>
                </c:pt>
                <c:pt idx="428">
                  <c:v>0.34799999999999998</c:v>
                </c:pt>
                <c:pt idx="429">
                  <c:v>0.36399999999999999</c:v>
                </c:pt>
                <c:pt idx="430">
                  <c:v>0.32500000000000001</c:v>
                </c:pt>
                <c:pt idx="431">
                  <c:v>0.35099999999999998</c:v>
                </c:pt>
                <c:pt idx="432">
                  <c:v>0.39500000000000002</c:v>
                </c:pt>
                <c:pt idx="433">
                  <c:v>0.39500000000000002</c:v>
                </c:pt>
                <c:pt idx="434">
                  <c:v>0.40500000000000003</c:v>
                </c:pt>
                <c:pt idx="435">
                  <c:v>0.39500000000000002</c:v>
                </c:pt>
                <c:pt idx="436">
                  <c:v>0.377</c:v>
                </c:pt>
                <c:pt idx="437">
                  <c:v>0.3</c:v>
                </c:pt>
                <c:pt idx="438">
                  <c:v>0.36299999999999999</c:v>
                </c:pt>
                <c:pt idx="439">
                  <c:v>0.26</c:v>
                </c:pt>
                <c:pt idx="440">
                  <c:v>0.307</c:v>
                </c:pt>
                <c:pt idx="441">
                  <c:v>0.31</c:v>
                </c:pt>
                <c:pt idx="442">
                  <c:v>0.30299999999999999</c:v>
                </c:pt>
                <c:pt idx="443">
                  <c:v>0.33800000000000002</c:v>
                </c:pt>
                <c:pt idx="444">
                  <c:v>0.32800000000000001</c:v>
                </c:pt>
                <c:pt idx="445">
                  <c:v>0.28299999999999997</c:v>
                </c:pt>
                <c:pt idx="446">
                  <c:v>0.34200000000000003</c:v>
                </c:pt>
                <c:pt idx="447">
                  <c:v>0.35799999999999998</c:v>
                </c:pt>
                <c:pt idx="448">
                  <c:v>0.27900000000000003</c:v>
                </c:pt>
                <c:pt idx="449">
                  <c:v>0.26900000000000002</c:v>
                </c:pt>
                <c:pt idx="450">
                  <c:v>0.29899999999999999</c:v>
                </c:pt>
                <c:pt idx="451">
                  <c:v>0.27300000000000002</c:v>
                </c:pt>
                <c:pt idx="452">
                  <c:v>0.36599999999999999</c:v>
                </c:pt>
                <c:pt idx="453">
                  <c:v>0.34899999999999998</c:v>
                </c:pt>
                <c:pt idx="454">
                  <c:v>0.40100000000000002</c:v>
                </c:pt>
                <c:pt idx="455">
                  <c:v>0.33</c:v>
                </c:pt>
                <c:pt idx="456">
                  <c:v>0.35599999999999998</c:v>
                </c:pt>
                <c:pt idx="457">
                  <c:v>0.36199999999999999</c:v>
                </c:pt>
                <c:pt idx="458">
                  <c:v>0.34699999999999998</c:v>
                </c:pt>
                <c:pt idx="459">
                  <c:v>0.35899999999999999</c:v>
                </c:pt>
                <c:pt idx="460">
                  <c:v>0.35799999999999998</c:v>
                </c:pt>
                <c:pt idx="461">
                  <c:v>0.39300000000000002</c:v>
                </c:pt>
                <c:pt idx="462">
                  <c:v>0.33600000000000002</c:v>
                </c:pt>
                <c:pt idx="463">
                  <c:v>0.33900000000000002</c:v>
                </c:pt>
                <c:pt idx="464">
                  <c:v>0.34599999999999997</c:v>
                </c:pt>
                <c:pt idx="465">
                  <c:v>0.378</c:v>
                </c:pt>
                <c:pt idx="466">
                  <c:v>0.31</c:v>
                </c:pt>
                <c:pt idx="467">
                  <c:v>0.373</c:v>
                </c:pt>
                <c:pt idx="468">
                  <c:v>0.32400000000000001</c:v>
                </c:pt>
                <c:pt idx="469">
                  <c:v>0.32900000000000001</c:v>
                </c:pt>
                <c:pt idx="470">
                  <c:v>0.29199999999999998</c:v>
                </c:pt>
                <c:pt idx="471">
                  <c:v>0.30299999999999999</c:v>
                </c:pt>
                <c:pt idx="472">
                  <c:v>0.34300000000000003</c:v>
                </c:pt>
                <c:pt idx="473">
                  <c:v>0.316</c:v>
                </c:pt>
                <c:pt idx="474">
                  <c:v>0.26800000000000002</c:v>
                </c:pt>
                <c:pt idx="475">
                  <c:v>0.39100000000000001</c:v>
                </c:pt>
                <c:pt idx="476">
                  <c:v>0.32600000000000001</c:v>
                </c:pt>
                <c:pt idx="477">
                  <c:v>0.33300000000000002</c:v>
                </c:pt>
                <c:pt idx="478">
                  <c:v>0.27400000000000002</c:v>
                </c:pt>
                <c:pt idx="479">
                  <c:v>0.29599999999999999</c:v>
                </c:pt>
                <c:pt idx="480">
                  <c:v>0.29399999999999998</c:v>
                </c:pt>
                <c:pt idx="481">
                  <c:v>0.30499999999999999</c:v>
                </c:pt>
                <c:pt idx="482">
                  <c:v>0.33</c:v>
                </c:pt>
                <c:pt idx="483">
                  <c:v>0.31</c:v>
                </c:pt>
                <c:pt idx="484">
                  <c:v>0.29199999999999998</c:v>
                </c:pt>
                <c:pt idx="485">
                  <c:v>0.33600000000000002</c:v>
                </c:pt>
                <c:pt idx="486">
                  <c:v>0.32400000000000001</c:v>
                </c:pt>
                <c:pt idx="487">
                  <c:v>0.254</c:v>
                </c:pt>
                <c:pt idx="488">
                  <c:v>0.23200000000000001</c:v>
                </c:pt>
                <c:pt idx="489">
                  <c:v>0.27300000000000002</c:v>
                </c:pt>
                <c:pt idx="490">
                  <c:v>0.34</c:v>
                </c:pt>
                <c:pt idx="491">
                  <c:v>0.29299999999999998</c:v>
                </c:pt>
                <c:pt idx="492">
                  <c:v>0.34</c:v>
                </c:pt>
                <c:pt idx="493">
                  <c:v>0.35099999999999998</c:v>
                </c:pt>
                <c:pt idx="494">
                  <c:v>0.38</c:v>
                </c:pt>
                <c:pt idx="495">
                  <c:v>0.34399999999999997</c:v>
                </c:pt>
                <c:pt idx="496">
                  <c:v>0.32200000000000001</c:v>
                </c:pt>
                <c:pt idx="497">
                  <c:v>0.29299999999999998</c:v>
                </c:pt>
                <c:pt idx="498">
                  <c:v>0.30599999999999999</c:v>
                </c:pt>
                <c:pt idx="499">
                  <c:v>0.30599999999999999</c:v>
                </c:pt>
                <c:pt idx="500">
                  <c:v>0.33900000000000002</c:v>
                </c:pt>
                <c:pt idx="501">
                  <c:v>0.33400000000000002</c:v>
                </c:pt>
                <c:pt idx="502">
                  <c:v>0.35499999999999998</c:v>
                </c:pt>
                <c:pt idx="503">
                  <c:v>0.28599999999999998</c:v>
                </c:pt>
                <c:pt idx="504">
                  <c:v>0.32200000000000001</c:v>
                </c:pt>
                <c:pt idx="505">
                  <c:v>0.3</c:v>
                </c:pt>
                <c:pt idx="506">
                  <c:v>0.32600000000000001</c:v>
                </c:pt>
                <c:pt idx="507">
                  <c:v>0.23</c:v>
                </c:pt>
                <c:pt idx="508">
                  <c:v>0.25800000000000001</c:v>
                </c:pt>
                <c:pt idx="509">
                  <c:v>0.214</c:v>
                </c:pt>
                <c:pt idx="510">
                  <c:v>0.185</c:v>
                </c:pt>
                <c:pt idx="511">
                  <c:v>0.22600000000000001</c:v>
                </c:pt>
                <c:pt idx="512">
                  <c:v>0.27200000000000002</c:v>
                </c:pt>
                <c:pt idx="513">
                  <c:v>0.24399999999999999</c:v>
                </c:pt>
                <c:pt idx="514">
                  <c:v>0.29599999999999999</c:v>
                </c:pt>
                <c:pt idx="515">
                  <c:v>0.23699999999999999</c:v>
                </c:pt>
                <c:pt idx="516">
                  <c:v>0.223</c:v>
                </c:pt>
                <c:pt idx="517">
                  <c:v>0.28399999999999997</c:v>
                </c:pt>
                <c:pt idx="518">
                  <c:v>0.31900000000000001</c:v>
                </c:pt>
                <c:pt idx="519">
                  <c:v>0.26800000000000002</c:v>
                </c:pt>
                <c:pt idx="520">
                  <c:v>0.27800000000000002</c:v>
                </c:pt>
                <c:pt idx="521">
                  <c:v>0.28399999999999997</c:v>
                </c:pt>
                <c:pt idx="522">
                  <c:v>0.27800000000000002</c:v>
                </c:pt>
                <c:pt idx="523">
                  <c:v>0.22500000000000001</c:v>
                </c:pt>
                <c:pt idx="524">
                  <c:v>0.221</c:v>
                </c:pt>
                <c:pt idx="525">
                  <c:v>0.20499999999999999</c:v>
                </c:pt>
                <c:pt idx="526">
                  <c:v>0.22800000000000001</c:v>
                </c:pt>
                <c:pt idx="527">
                  <c:v>0.23899999999999999</c:v>
                </c:pt>
                <c:pt idx="528">
                  <c:v>0.224</c:v>
                </c:pt>
                <c:pt idx="529">
                  <c:v>0.26500000000000001</c:v>
                </c:pt>
                <c:pt idx="530">
                  <c:v>0.30299999999999999</c:v>
                </c:pt>
                <c:pt idx="531">
                  <c:v>0.26400000000000001</c:v>
                </c:pt>
                <c:pt idx="532">
                  <c:v>0.28599999999999998</c:v>
                </c:pt>
                <c:pt idx="533">
                  <c:v>0.27300000000000002</c:v>
                </c:pt>
                <c:pt idx="534">
                  <c:v>0.29799999999999999</c:v>
                </c:pt>
                <c:pt idx="535">
                  <c:v>0.318</c:v>
                </c:pt>
                <c:pt idx="536">
                  <c:v>0.26400000000000001</c:v>
                </c:pt>
                <c:pt idx="537">
                  <c:v>0.218</c:v>
                </c:pt>
                <c:pt idx="538">
                  <c:v>0.22</c:v>
                </c:pt>
                <c:pt idx="539">
                  <c:v>0.17599999999999999</c:v>
                </c:pt>
                <c:pt idx="540">
                  <c:v>0.26100000000000001</c:v>
                </c:pt>
                <c:pt idx="541">
                  <c:v>0.185</c:v>
                </c:pt>
                <c:pt idx="542">
                  <c:v>0.192</c:v>
                </c:pt>
                <c:pt idx="543">
                  <c:v>0.23899999999999999</c:v>
                </c:pt>
                <c:pt idx="544">
                  <c:v>0.20100000000000001</c:v>
                </c:pt>
                <c:pt idx="545">
                  <c:v>0.223</c:v>
                </c:pt>
                <c:pt idx="546">
                  <c:v>0.24199999999999999</c:v>
                </c:pt>
                <c:pt idx="547">
                  <c:v>0.25700000000000001</c:v>
                </c:pt>
                <c:pt idx="548">
                  <c:v>0.223</c:v>
                </c:pt>
                <c:pt idx="549">
                  <c:v>0.216</c:v>
                </c:pt>
                <c:pt idx="550">
                  <c:v>0.249</c:v>
                </c:pt>
                <c:pt idx="551">
                  <c:v>0.23499999999999999</c:v>
                </c:pt>
                <c:pt idx="552">
                  <c:v>0.24099999999999999</c:v>
                </c:pt>
                <c:pt idx="553">
                  <c:v>0.26300000000000001</c:v>
                </c:pt>
                <c:pt idx="554">
                  <c:v>0.29199999999999998</c:v>
                </c:pt>
                <c:pt idx="555">
                  <c:v>0.23300000000000001</c:v>
                </c:pt>
                <c:pt idx="556">
                  <c:v>0.29699999999999999</c:v>
                </c:pt>
                <c:pt idx="557">
                  <c:v>0.27200000000000002</c:v>
                </c:pt>
                <c:pt idx="558">
                  <c:v>0.26700000000000002</c:v>
                </c:pt>
                <c:pt idx="559">
                  <c:v>0.23699999999999999</c:v>
                </c:pt>
                <c:pt idx="560">
                  <c:v>0.22900000000000001</c:v>
                </c:pt>
                <c:pt idx="561">
                  <c:v>0.255</c:v>
                </c:pt>
                <c:pt idx="562">
                  <c:v>0.252</c:v>
                </c:pt>
                <c:pt idx="563">
                  <c:v>0.28299999999999997</c:v>
                </c:pt>
                <c:pt idx="564">
                  <c:v>0.29699999999999999</c:v>
                </c:pt>
                <c:pt idx="565">
                  <c:v>0.26200000000000001</c:v>
                </c:pt>
                <c:pt idx="566">
                  <c:v>0.26600000000000001</c:v>
                </c:pt>
                <c:pt idx="567">
                  <c:v>0.252</c:v>
                </c:pt>
                <c:pt idx="568">
                  <c:v>0.30399999999999999</c:v>
                </c:pt>
                <c:pt idx="569">
                  <c:v>0.21199999999999999</c:v>
                </c:pt>
                <c:pt idx="570">
                  <c:v>0.29099999999999998</c:v>
                </c:pt>
                <c:pt idx="571">
                  <c:v>0.26600000000000001</c:v>
                </c:pt>
                <c:pt idx="572">
                  <c:v>0.28299999999999997</c:v>
                </c:pt>
                <c:pt idx="573">
                  <c:v>0.27100000000000002</c:v>
                </c:pt>
                <c:pt idx="574">
                  <c:v>0.27</c:v>
                </c:pt>
                <c:pt idx="575">
                  <c:v>0.23899999999999999</c:v>
                </c:pt>
                <c:pt idx="576">
                  <c:v>0.23300000000000001</c:v>
                </c:pt>
                <c:pt idx="577">
                  <c:v>0.27</c:v>
                </c:pt>
                <c:pt idx="578">
                  <c:v>0.23599999999999999</c:v>
                </c:pt>
                <c:pt idx="579">
                  <c:v>0.27200000000000002</c:v>
                </c:pt>
                <c:pt idx="580">
                  <c:v>0.254</c:v>
                </c:pt>
                <c:pt idx="581">
                  <c:v>0.249</c:v>
                </c:pt>
                <c:pt idx="582">
                  <c:v>0.23100000000000001</c:v>
                </c:pt>
                <c:pt idx="583">
                  <c:v>0.17399999999999999</c:v>
                </c:pt>
                <c:pt idx="584">
                  <c:v>0.16900000000000001</c:v>
                </c:pt>
                <c:pt idx="585">
                  <c:v>0.24</c:v>
                </c:pt>
                <c:pt idx="586">
                  <c:v>0.184</c:v>
                </c:pt>
                <c:pt idx="587">
                  <c:v>0.17699999999999999</c:v>
                </c:pt>
                <c:pt idx="588">
                  <c:v>0.19800000000000001</c:v>
                </c:pt>
                <c:pt idx="589">
                  <c:v>0.23400000000000001</c:v>
                </c:pt>
                <c:pt idx="590">
                  <c:v>0.216</c:v>
                </c:pt>
                <c:pt idx="591">
                  <c:v>0.20599999999999999</c:v>
                </c:pt>
                <c:pt idx="592">
                  <c:v>0.22500000000000001</c:v>
                </c:pt>
                <c:pt idx="593">
                  <c:v>0.214</c:v>
                </c:pt>
                <c:pt idx="594">
                  <c:v>0.23599999999999999</c:v>
                </c:pt>
                <c:pt idx="595">
                  <c:v>0.22700000000000001</c:v>
                </c:pt>
                <c:pt idx="596">
                  <c:v>0.17299999999999999</c:v>
                </c:pt>
                <c:pt idx="597">
                  <c:v>0.2</c:v>
                </c:pt>
                <c:pt idx="598">
                  <c:v>0.17499999999999999</c:v>
                </c:pt>
                <c:pt idx="599">
                  <c:v>0.19</c:v>
                </c:pt>
                <c:pt idx="600">
                  <c:v>0.156</c:v>
                </c:pt>
                <c:pt idx="601">
                  <c:v>0.187</c:v>
                </c:pt>
                <c:pt idx="602">
                  <c:v>0.18099999999999999</c:v>
                </c:pt>
                <c:pt idx="603">
                  <c:v>0.19900000000000001</c:v>
                </c:pt>
                <c:pt idx="604">
                  <c:v>0.183</c:v>
                </c:pt>
                <c:pt idx="605">
                  <c:v>0.20399999999999999</c:v>
                </c:pt>
                <c:pt idx="606">
                  <c:v>0.154</c:v>
                </c:pt>
                <c:pt idx="607">
                  <c:v>0.216</c:v>
                </c:pt>
                <c:pt idx="608">
                  <c:v>0.16200000000000001</c:v>
                </c:pt>
                <c:pt idx="609">
                  <c:v>0.185</c:v>
                </c:pt>
                <c:pt idx="610">
                  <c:v>0.21</c:v>
                </c:pt>
                <c:pt idx="611">
                  <c:v>0.23</c:v>
                </c:pt>
                <c:pt idx="612">
                  <c:v>0.20499999999999999</c:v>
                </c:pt>
                <c:pt idx="613">
                  <c:v>0.219</c:v>
                </c:pt>
                <c:pt idx="614">
                  <c:v>0.24</c:v>
                </c:pt>
                <c:pt idx="615">
                  <c:v>0.245</c:v>
                </c:pt>
                <c:pt idx="616">
                  <c:v>0.2</c:v>
                </c:pt>
                <c:pt idx="617">
                  <c:v>0.16800000000000001</c:v>
                </c:pt>
                <c:pt idx="618">
                  <c:v>0.17199999999999999</c:v>
                </c:pt>
                <c:pt idx="619">
                  <c:v>0.17499999999999999</c:v>
                </c:pt>
                <c:pt idx="620">
                  <c:v>0.154</c:v>
                </c:pt>
                <c:pt idx="621">
                  <c:v>0.154</c:v>
                </c:pt>
                <c:pt idx="622">
                  <c:v>0.17799999999999999</c:v>
                </c:pt>
                <c:pt idx="623">
                  <c:v>0.156</c:v>
                </c:pt>
                <c:pt idx="624">
                  <c:v>0.19700000000000001</c:v>
                </c:pt>
                <c:pt idx="625">
                  <c:v>0.218</c:v>
                </c:pt>
                <c:pt idx="626">
                  <c:v>0.23</c:v>
                </c:pt>
                <c:pt idx="627">
                  <c:v>0.17299999999999999</c:v>
                </c:pt>
                <c:pt idx="628">
                  <c:v>0.19800000000000001</c:v>
                </c:pt>
                <c:pt idx="629">
                  <c:v>0.2</c:v>
                </c:pt>
                <c:pt idx="630">
                  <c:v>0.23100000000000001</c:v>
                </c:pt>
                <c:pt idx="631">
                  <c:v>0.224</c:v>
                </c:pt>
                <c:pt idx="632">
                  <c:v>0.23</c:v>
                </c:pt>
                <c:pt idx="633">
                  <c:v>0.23100000000000001</c:v>
                </c:pt>
                <c:pt idx="634">
                  <c:v>0.25700000000000001</c:v>
                </c:pt>
                <c:pt idx="635">
                  <c:v>0.20899999999999999</c:v>
                </c:pt>
                <c:pt idx="636">
                  <c:v>0.247</c:v>
                </c:pt>
                <c:pt idx="637">
                  <c:v>0.22500000000000001</c:v>
                </c:pt>
                <c:pt idx="638">
                  <c:v>0.246</c:v>
                </c:pt>
                <c:pt idx="639">
                  <c:v>0.22500000000000001</c:v>
                </c:pt>
                <c:pt idx="640">
                  <c:v>0.17699999999999999</c:v>
                </c:pt>
                <c:pt idx="641">
                  <c:v>0.182</c:v>
                </c:pt>
                <c:pt idx="642">
                  <c:v>0.17699999999999999</c:v>
                </c:pt>
                <c:pt idx="643">
                  <c:v>0.15</c:v>
                </c:pt>
                <c:pt idx="644">
                  <c:v>0.13</c:v>
                </c:pt>
                <c:pt idx="645">
                  <c:v>0.16700000000000001</c:v>
                </c:pt>
                <c:pt idx="646">
                  <c:v>0.184</c:v>
                </c:pt>
                <c:pt idx="647">
                  <c:v>0.192</c:v>
                </c:pt>
                <c:pt idx="648">
                  <c:v>0.193</c:v>
                </c:pt>
                <c:pt idx="649">
                  <c:v>0.152</c:v>
                </c:pt>
                <c:pt idx="650">
                  <c:v>0.188</c:v>
                </c:pt>
                <c:pt idx="651">
                  <c:v>0.14899999999999999</c:v>
                </c:pt>
                <c:pt idx="652">
                  <c:v>0.19500000000000001</c:v>
                </c:pt>
                <c:pt idx="653">
                  <c:v>0.222</c:v>
                </c:pt>
                <c:pt idx="654">
                  <c:v>0.22</c:v>
                </c:pt>
                <c:pt idx="655">
                  <c:v>0.23100000000000001</c:v>
                </c:pt>
                <c:pt idx="656">
                  <c:v>0.23899999999999999</c:v>
                </c:pt>
                <c:pt idx="657">
                  <c:v>0.23100000000000001</c:v>
                </c:pt>
                <c:pt idx="658">
                  <c:v>0.217</c:v>
                </c:pt>
                <c:pt idx="659">
                  <c:v>0.188</c:v>
                </c:pt>
                <c:pt idx="660">
                  <c:v>0.17399999999999999</c:v>
                </c:pt>
                <c:pt idx="661">
                  <c:v>0.20300000000000001</c:v>
                </c:pt>
                <c:pt idx="662">
                  <c:v>0.218</c:v>
                </c:pt>
                <c:pt idx="663">
                  <c:v>0.17799999999999999</c:v>
                </c:pt>
                <c:pt idx="664">
                  <c:v>0.222</c:v>
                </c:pt>
                <c:pt idx="665">
                  <c:v>0.22500000000000001</c:v>
                </c:pt>
                <c:pt idx="666">
                  <c:v>0.20300000000000001</c:v>
                </c:pt>
                <c:pt idx="667">
                  <c:v>0.21099999999999999</c:v>
                </c:pt>
                <c:pt idx="668">
                  <c:v>0.21</c:v>
                </c:pt>
                <c:pt idx="669">
                  <c:v>0.221</c:v>
                </c:pt>
                <c:pt idx="670">
                  <c:v>0.182</c:v>
                </c:pt>
                <c:pt idx="671">
                  <c:v>0.219</c:v>
                </c:pt>
                <c:pt idx="672">
                  <c:v>0.215</c:v>
                </c:pt>
                <c:pt idx="673">
                  <c:v>0.27500000000000002</c:v>
                </c:pt>
                <c:pt idx="674">
                  <c:v>0.21</c:v>
                </c:pt>
                <c:pt idx="675">
                  <c:v>0.23799999999999999</c:v>
                </c:pt>
                <c:pt idx="676">
                  <c:v>0.247</c:v>
                </c:pt>
                <c:pt idx="677">
                  <c:v>0.25600000000000001</c:v>
                </c:pt>
                <c:pt idx="678">
                  <c:v>0.253</c:v>
                </c:pt>
                <c:pt idx="679">
                  <c:v>0.29799999999999999</c:v>
                </c:pt>
                <c:pt idx="680">
                  <c:v>0.27500000000000002</c:v>
                </c:pt>
                <c:pt idx="681">
                  <c:v>0.23499999999999999</c:v>
                </c:pt>
                <c:pt idx="682">
                  <c:v>0.20200000000000001</c:v>
                </c:pt>
                <c:pt idx="683">
                  <c:v>0.23699999999999999</c:v>
                </c:pt>
                <c:pt idx="684">
                  <c:v>0.19700000000000001</c:v>
                </c:pt>
                <c:pt idx="685">
                  <c:v>0.20200000000000001</c:v>
                </c:pt>
                <c:pt idx="686">
                  <c:v>0.14299999999999999</c:v>
                </c:pt>
                <c:pt idx="687">
                  <c:v>0.19</c:v>
                </c:pt>
                <c:pt idx="688">
                  <c:v>0.13900000000000001</c:v>
                </c:pt>
                <c:pt idx="689">
                  <c:v>0.21199999999999999</c:v>
                </c:pt>
                <c:pt idx="690">
                  <c:v>0.189</c:v>
                </c:pt>
                <c:pt idx="691">
                  <c:v>0.185</c:v>
                </c:pt>
                <c:pt idx="692">
                  <c:v>0.21299999999999999</c:v>
                </c:pt>
                <c:pt idx="693">
                  <c:v>0.19600000000000001</c:v>
                </c:pt>
                <c:pt idx="694">
                  <c:v>0.219</c:v>
                </c:pt>
                <c:pt idx="695">
                  <c:v>0.22</c:v>
                </c:pt>
                <c:pt idx="696">
                  <c:v>0.19</c:v>
                </c:pt>
                <c:pt idx="697">
                  <c:v>0.2</c:v>
                </c:pt>
                <c:pt idx="698">
                  <c:v>0.183</c:v>
                </c:pt>
                <c:pt idx="699">
                  <c:v>0.19</c:v>
                </c:pt>
                <c:pt idx="700">
                  <c:v>0.223</c:v>
                </c:pt>
                <c:pt idx="701">
                  <c:v>0.23200000000000001</c:v>
                </c:pt>
                <c:pt idx="702">
                  <c:v>0.224</c:v>
                </c:pt>
                <c:pt idx="703">
                  <c:v>0.17799999999999999</c:v>
                </c:pt>
                <c:pt idx="704">
                  <c:v>0.17299999999999999</c:v>
                </c:pt>
                <c:pt idx="705">
                  <c:v>0.16500000000000001</c:v>
                </c:pt>
                <c:pt idx="706">
                  <c:v>0.155</c:v>
                </c:pt>
                <c:pt idx="707">
                  <c:v>0.17699999999999999</c:v>
                </c:pt>
                <c:pt idx="708">
                  <c:v>0.17499999999999999</c:v>
                </c:pt>
                <c:pt idx="709">
                  <c:v>0.17399999999999999</c:v>
                </c:pt>
                <c:pt idx="710">
                  <c:v>0.157</c:v>
                </c:pt>
                <c:pt idx="711">
                  <c:v>0.152</c:v>
                </c:pt>
                <c:pt idx="712">
                  <c:v>0.13700000000000001</c:v>
                </c:pt>
                <c:pt idx="713">
                  <c:v>8.5999999999999993E-2</c:v>
                </c:pt>
                <c:pt idx="714">
                  <c:v>0.14799999999999999</c:v>
                </c:pt>
                <c:pt idx="715">
                  <c:v>0.13300000000000001</c:v>
                </c:pt>
                <c:pt idx="716">
                  <c:v>0.16500000000000001</c:v>
                </c:pt>
                <c:pt idx="717">
                  <c:v>0.154</c:v>
                </c:pt>
                <c:pt idx="718">
                  <c:v>0.16900000000000001</c:v>
                </c:pt>
                <c:pt idx="719">
                  <c:v>0.14699999999999999</c:v>
                </c:pt>
                <c:pt idx="720">
                  <c:v>0.14199999999999999</c:v>
                </c:pt>
                <c:pt idx="721">
                  <c:v>0.152</c:v>
                </c:pt>
                <c:pt idx="722">
                  <c:v>0.11</c:v>
                </c:pt>
                <c:pt idx="723">
                  <c:v>0.13600000000000001</c:v>
                </c:pt>
                <c:pt idx="724">
                  <c:v>0.16900000000000001</c:v>
                </c:pt>
                <c:pt idx="725">
                  <c:v>0.152</c:v>
                </c:pt>
                <c:pt idx="726">
                  <c:v>0.17299999999999999</c:v>
                </c:pt>
                <c:pt idx="727">
                  <c:v>0.17100000000000001</c:v>
                </c:pt>
                <c:pt idx="728">
                  <c:v>0.13400000000000001</c:v>
                </c:pt>
                <c:pt idx="729">
                  <c:v>0.17399999999999999</c:v>
                </c:pt>
                <c:pt idx="730">
                  <c:v>0.16900000000000001</c:v>
                </c:pt>
                <c:pt idx="731">
                  <c:v>0.187</c:v>
                </c:pt>
                <c:pt idx="732">
                  <c:v>0.20499999999999999</c:v>
                </c:pt>
                <c:pt idx="733">
                  <c:v>0.188</c:v>
                </c:pt>
                <c:pt idx="734">
                  <c:v>0.20699999999999999</c:v>
                </c:pt>
                <c:pt idx="735">
                  <c:v>0.17899999999999999</c:v>
                </c:pt>
                <c:pt idx="736">
                  <c:v>0.18099999999999999</c:v>
                </c:pt>
                <c:pt idx="737">
                  <c:v>0.16600000000000001</c:v>
                </c:pt>
                <c:pt idx="738">
                  <c:v>0.193</c:v>
                </c:pt>
                <c:pt idx="739">
                  <c:v>0.16300000000000001</c:v>
                </c:pt>
                <c:pt idx="740">
                  <c:v>0.13100000000000001</c:v>
                </c:pt>
                <c:pt idx="741">
                  <c:v>0.14099999999999999</c:v>
                </c:pt>
                <c:pt idx="742">
                  <c:v>0.113</c:v>
                </c:pt>
                <c:pt idx="743">
                  <c:v>0.121</c:v>
                </c:pt>
                <c:pt idx="744">
                  <c:v>0.13900000000000001</c:v>
                </c:pt>
                <c:pt idx="745">
                  <c:v>9.7000000000000003E-2</c:v>
                </c:pt>
                <c:pt idx="746">
                  <c:v>0.122</c:v>
                </c:pt>
                <c:pt idx="747">
                  <c:v>7.3999999999999996E-2</c:v>
                </c:pt>
                <c:pt idx="748">
                  <c:v>0.152</c:v>
                </c:pt>
                <c:pt idx="749">
                  <c:v>0.14899999999999999</c:v>
                </c:pt>
                <c:pt idx="750">
                  <c:v>0.22500000000000001</c:v>
                </c:pt>
                <c:pt idx="751">
                  <c:v>0.19800000000000001</c:v>
                </c:pt>
                <c:pt idx="752">
                  <c:v>0.193</c:v>
                </c:pt>
                <c:pt idx="753">
                  <c:v>0.16900000000000001</c:v>
                </c:pt>
                <c:pt idx="754">
                  <c:v>0.14199999999999999</c:v>
                </c:pt>
                <c:pt idx="755">
                  <c:v>0.17100000000000001</c:v>
                </c:pt>
                <c:pt idx="756">
                  <c:v>0.16900000000000001</c:v>
                </c:pt>
                <c:pt idx="757">
                  <c:v>0.13700000000000001</c:v>
                </c:pt>
                <c:pt idx="758">
                  <c:v>0.151</c:v>
                </c:pt>
                <c:pt idx="759">
                  <c:v>0.14000000000000001</c:v>
                </c:pt>
                <c:pt idx="760">
                  <c:v>0.112</c:v>
                </c:pt>
                <c:pt idx="761">
                  <c:v>0.125</c:v>
                </c:pt>
                <c:pt idx="762">
                  <c:v>0.113</c:v>
                </c:pt>
                <c:pt idx="763">
                  <c:v>7.9000000000000001E-2</c:v>
                </c:pt>
                <c:pt idx="764">
                  <c:v>6.8000000000000005E-2</c:v>
                </c:pt>
                <c:pt idx="765">
                  <c:v>0.13700000000000001</c:v>
                </c:pt>
                <c:pt idx="766">
                  <c:v>0.12</c:v>
                </c:pt>
                <c:pt idx="767">
                  <c:v>8.5000000000000006E-2</c:v>
                </c:pt>
                <c:pt idx="768">
                  <c:v>9.4E-2</c:v>
                </c:pt>
                <c:pt idx="769">
                  <c:v>0.10100000000000001</c:v>
                </c:pt>
                <c:pt idx="770">
                  <c:v>0.11799999999999999</c:v>
                </c:pt>
                <c:pt idx="771">
                  <c:v>0.17100000000000001</c:v>
                </c:pt>
                <c:pt idx="772">
                  <c:v>0.11600000000000001</c:v>
                </c:pt>
                <c:pt idx="773">
                  <c:v>0.112</c:v>
                </c:pt>
                <c:pt idx="774">
                  <c:v>0.104</c:v>
                </c:pt>
                <c:pt idx="775">
                  <c:v>8.3000000000000004E-2</c:v>
                </c:pt>
                <c:pt idx="776">
                  <c:v>8.7999999999999995E-2</c:v>
                </c:pt>
                <c:pt idx="777">
                  <c:v>0.123</c:v>
                </c:pt>
                <c:pt idx="778">
                  <c:v>0.122</c:v>
                </c:pt>
                <c:pt idx="779">
                  <c:v>0.14499999999999999</c:v>
                </c:pt>
                <c:pt idx="780">
                  <c:v>0.14799999999999999</c:v>
                </c:pt>
                <c:pt idx="781">
                  <c:v>0.13900000000000001</c:v>
                </c:pt>
                <c:pt idx="782">
                  <c:v>0.17299999999999999</c:v>
                </c:pt>
                <c:pt idx="783">
                  <c:v>0.14399999999999999</c:v>
                </c:pt>
                <c:pt idx="784">
                  <c:v>0.154</c:v>
                </c:pt>
                <c:pt idx="785">
                  <c:v>0.18</c:v>
                </c:pt>
                <c:pt idx="786">
                  <c:v>0.17499999999999999</c:v>
                </c:pt>
                <c:pt idx="787">
                  <c:v>0.126</c:v>
                </c:pt>
                <c:pt idx="788">
                  <c:v>9.7000000000000003E-2</c:v>
                </c:pt>
                <c:pt idx="789">
                  <c:v>0.13400000000000001</c:v>
                </c:pt>
                <c:pt idx="790">
                  <c:v>0.114</c:v>
                </c:pt>
                <c:pt idx="791">
                  <c:v>0.10299999999999999</c:v>
                </c:pt>
                <c:pt idx="792">
                  <c:v>9.7000000000000003E-2</c:v>
                </c:pt>
                <c:pt idx="793">
                  <c:v>7.6999999999999999E-2</c:v>
                </c:pt>
                <c:pt idx="794">
                  <c:v>0.105</c:v>
                </c:pt>
                <c:pt idx="795">
                  <c:v>0.112</c:v>
                </c:pt>
                <c:pt idx="796">
                  <c:v>0.108</c:v>
                </c:pt>
                <c:pt idx="797">
                  <c:v>0.12</c:v>
                </c:pt>
                <c:pt idx="798">
                  <c:v>8.4000000000000005E-2</c:v>
                </c:pt>
                <c:pt idx="799">
                  <c:v>8.6999999999999994E-2</c:v>
                </c:pt>
                <c:pt idx="800">
                  <c:v>5.8000000000000003E-2</c:v>
                </c:pt>
                <c:pt idx="801">
                  <c:v>7.2999999999999995E-2</c:v>
                </c:pt>
                <c:pt idx="802">
                  <c:v>7.4999999999999997E-2</c:v>
                </c:pt>
                <c:pt idx="803">
                  <c:v>6.0999999999999999E-2</c:v>
                </c:pt>
                <c:pt idx="804">
                  <c:v>9.4E-2</c:v>
                </c:pt>
                <c:pt idx="805">
                  <c:v>6.6000000000000003E-2</c:v>
                </c:pt>
                <c:pt idx="806">
                  <c:v>0.11700000000000001</c:v>
                </c:pt>
                <c:pt idx="807">
                  <c:v>0.14799999999999999</c:v>
                </c:pt>
                <c:pt idx="808">
                  <c:v>0.113</c:v>
                </c:pt>
                <c:pt idx="809">
                  <c:v>0.13800000000000001</c:v>
                </c:pt>
                <c:pt idx="810">
                  <c:v>0.14199999999999999</c:v>
                </c:pt>
                <c:pt idx="811">
                  <c:v>0.155</c:v>
                </c:pt>
                <c:pt idx="812">
                  <c:v>0.126</c:v>
                </c:pt>
                <c:pt idx="813">
                  <c:v>0.124</c:v>
                </c:pt>
                <c:pt idx="814">
                  <c:v>0.14899999999999999</c:v>
                </c:pt>
                <c:pt idx="815">
                  <c:v>0.14399999999999999</c:v>
                </c:pt>
                <c:pt idx="816">
                  <c:v>0.16700000000000001</c:v>
                </c:pt>
                <c:pt idx="817">
                  <c:v>0.11799999999999999</c:v>
                </c:pt>
                <c:pt idx="818">
                  <c:v>0.158</c:v>
                </c:pt>
                <c:pt idx="819">
                  <c:v>0.14099999999999999</c:v>
                </c:pt>
                <c:pt idx="820">
                  <c:v>0.127</c:v>
                </c:pt>
                <c:pt idx="821">
                  <c:v>0.11799999999999999</c:v>
                </c:pt>
                <c:pt idx="822">
                  <c:v>0.11799999999999999</c:v>
                </c:pt>
                <c:pt idx="823">
                  <c:v>9.8000000000000004E-2</c:v>
                </c:pt>
                <c:pt idx="824">
                  <c:v>0.115</c:v>
                </c:pt>
                <c:pt idx="825">
                  <c:v>0.104</c:v>
                </c:pt>
                <c:pt idx="826">
                  <c:v>0.105</c:v>
                </c:pt>
                <c:pt idx="827">
                  <c:v>0.14699999999999999</c:v>
                </c:pt>
                <c:pt idx="828">
                  <c:v>0.124</c:v>
                </c:pt>
                <c:pt idx="829">
                  <c:v>0.123</c:v>
                </c:pt>
                <c:pt idx="830">
                  <c:v>0.16300000000000001</c:v>
                </c:pt>
                <c:pt idx="831">
                  <c:v>0.13400000000000001</c:v>
                </c:pt>
                <c:pt idx="832">
                  <c:v>0.129</c:v>
                </c:pt>
                <c:pt idx="833">
                  <c:v>9.4E-2</c:v>
                </c:pt>
                <c:pt idx="834">
                  <c:v>8.7999999999999995E-2</c:v>
                </c:pt>
                <c:pt idx="835">
                  <c:v>4.8000000000000001E-2</c:v>
                </c:pt>
                <c:pt idx="836">
                  <c:v>5.8999999999999997E-2</c:v>
                </c:pt>
                <c:pt idx="837">
                  <c:v>9.1999999999999998E-2</c:v>
                </c:pt>
                <c:pt idx="838">
                  <c:v>7.3999999999999996E-2</c:v>
                </c:pt>
                <c:pt idx="839">
                  <c:v>8.8999999999999996E-2</c:v>
                </c:pt>
                <c:pt idx="840">
                  <c:v>0.112</c:v>
                </c:pt>
                <c:pt idx="841">
                  <c:v>7.5999999999999998E-2</c:v>
                </c:pt>
                <c:pt idx="842">
                  <c:v>6.3E-2</c:v>
                </c:pt>
                <c:pt idx="843">
                  <c:v>0.06</c:v>
                </c:pt>
                <c:pt idx="844">
                  <c:v>8.8999999999999996E-2</c:v>
                </c:pt>
                <c:pt idx="845">
                  <c:v>9.5000000000000001E-2</c:v>
                </c:pt>
                <c:pt idx="846">
                  <c:v>0.10100000000000001</c:v>
                </c:pt>
                <c:pt idx="847">
                  <c:v>6.5000000000000002E-2</c:v>
                </c:pt>
                <c:pt idx="848">
                  <c:v>9.9000000000000005E-2</c:v>
                </c:pt>
                <c:pt idx="849">
                  <c:v>8.5999999999999993E-2</c:v>
                </c:pt>
                <c:pt idx="850">
                  <c:v>7.8E-2</c:v>
                </c:pt>
                <c:pt idx="851">
                  <c:v>0.09</c:v>
                </c:pt>
                <c:pt idx="852">
                  <c:v>9.2999999999999999E-2</c:v>
                </c:pt>
                <c:pt idx="853">
                  <c:v>9.9000000000000005E-2</c:v>
                </c:pt>
                <c:pt idx="854">
                  <c:v>0.123</c:v>
                </c:pt>
                <c:pt idx="855">
                  <c:v>9.2999999999999999E-2</c:v>
                </c:pt>
                <c:pt idx="856">
                  <c:v>0.125</c:v>
                </c:pt>
                <c:pt idx="857">
                  <c:v>0.11700000000000001</c:v>
                </c:pt>
                <c:pt idx="858">
                  <c:v>0.126</c:v>
                </c:pt>
                <c:pt idx="859">
                  <c:v>0.125</c:v>
                </c:pt>
                <c:pt idx="860">
                  <c:v>9.8000000000000004E-2</c:v>
                </c:pt>
                <c:pt idx="861">
                  <c:v>9.7000000000000003E-2</c:v>
                </c:pt>
                <c:pt idx="862">
                  <c:v>7.6999999999999999E-2</c:v>
                </c:pt>
                <c:pt idx="863">
                  <c:v>5.5E-2</c:v>
                </c:pt>
                <c:pt idx="864">
                  <c:v>5.8999999999999997E-2</c:v>
                </c:pt>
                <c:pt idx="865">
                  <c:v>3.9E-2</c:v>
                </c:pt>
                <c:pt idx="866">
                  <c:v>5.1999999999999998E-2</c:v>
                </c:pt>
                <c:pt idx="867">
                  <c:v>0.04</c:v>
                </c:pt>
                <c:pt idx="868">
                  <c:v>2.7E-2</c:v>
                </c:pt>
                <c:pt idx="869">
                  <c:v>5.0999999999999997E-2</c:v>
                </c:pt>
                <c:pt idx="870">
                  <c:v>8.1000000000000003E-2</c:v>
                </c:pt>
                <c:pt idx="871">
                  <c:v>7.8E-2</c:v>
                </c:pt>
                <c:pt idx="872">
                  <c:v>9.0999999999999998E-2</c:v>
                </c:pt>
                <c:pt idx="873">
                  <c:v>0.123</c:v>
                </c:pt>
                <c:pt idx="874">
                  <c:v>9.7000000000000003E-2</c:v>
                </c:pt>
                <c:pt idx="875">
                  <c:v>0.06</c:v>
                </c:pt>
                <c:pt idx="876">
                  <c:v>5.6000000000000001E-2</c:v>
                </c:pt>
                <c:pt idx="877">
                  <c:v>8.5999999999999993E-2</c:v>
                </c:pt>
                <c:pt idx="878">
                  <c:v>0.09</c:v>
                </c:pt>
                <c:pt idx="879">
                  <c:v>6.0999999999999999E-2</c:v>
                </c:pt>
                <c:pt idx="880">
                  <c:v>5.3999999999999999E-2</c:v>
                </c:pt>
                <c:pt idx="881">
                  <c:v>5.5E-2</c:v>
                </c:pt>
                <c:pt idx="882">
                  <c:v>6.8000000000000005E-2</c:v>
                </c:pt>
                <c:pt idx="883">
                  <c:v>5.3999999999999999E-2</c:v>
                </c:pt>
                <c:pt idx="884">
                  <c:v>6.3E-2</c:v>
                </c:pt>
                <c:pt idx="885">
                  <c:v>0.05</c:v>
                </c:pt>
                <c:pt idx="886">
                  <c:v>2.7E-2</c:v>
                </c:pt>
                <c:pt idx="887">
                  <c:v>4.7E-2</c:v>
                </c:pt>
                <c:pt idx="888">
                  <c:v>3.3000000000000002E-2</c:v>
                </c:pt>
                <c:pt idx="889">
                  <c:v>1.9E-2</c:v>
                </c:pt>
                <c:pt idx="890">
                  <c:v>1.2E-2</c:v>
                </c:pt>
                <c:pt idx="891" formatCode="0.00E+00">
                  <c:v>3.4970000000000001E-3</c:v>
                </c:pt>
                <c:pt idx="892">
                  <c:v>0.02</c:v>
                </c:pt>
                <c:pt idx="893">
                  <c:v>2.4E-2</c:v>
                </c:pt>
                <c:pt idx="894">
                  <c:v>2.5999999999999999E-2</c:v>
                </c:pt>
                <c:pt idx="895">
                  <c:v>2.4E-2</c:v>
                </c:pt>
                <c:pt idx="896">
                  <c:v>-3.9E-2</c:v>
                </c:pt>
                <c:pt idx="897">
                  <c:v>2.9000000000000001E-2</c:v>
                </c:pt>
                <c:pt idx="898">
                  <c:v>2.1999999999999999E-2</c:v>
                </c:pt>
                <c:pt idx="899">
                  <c:v>5.2999999999999999E-2</c:v>
                </c:pt>
                <c:pt idx="900">
                  <c:v>7.8E-2</c:v>
                </c:pt>
                <c:pt idx="901">
                  <c:v>6.4000000000000001E-2</c:v>
                </c:pt>
                <c:pt idx="902">
                  <c:v>5.6000000000000001E-2</c:v>
                </c:pt>
                <c:pt idx="903">
                  <c:v>7.9000000000000001E-2</c:v>
                </c:pt>
                <c:pt idx="904">
                  <c:v>5.8000000000000003E-2</c:v>
                </c:pt>
                <c:pt idx="905">
                  <c:v>6.8000000000000005E-2</c:v>
                </c:pt>
                <c:pt idx="906">
                  <c:v>7.5999999999999998E-2</c:v>
                </c:pt>
                <c:pt idx="907">
                  <c:v>0.05</c:v>
                </c:pt>
                <c:pt idx="908">
                  <c:v>8.5999999999999993E-2</c:v>
                </c:pt>
                <c:pt idx="909">
                  <c:v>7.1999999999999995E-2</c:v>
                </c:pt>
                <c:pt idx="910">
                  <c:v>6.2E-2</c:v>
                </c:pt>
                <c:pt idx="911">
                  <c:v>0.08</c:v>
                </c:pt>
                <c:pt idx="912">
                  <c:v>0.128</c:v>
                </c:pt>
                <c:pt idx="913">
                  <c:v>0.10299999999999999</c:v>
                </c:pt>
                <c:pt idx="914">
                  <c:v>5.8000000000000003E-2</c:v>
                </c:pt>
                <c:pt idx="915">
                  <c:v>7.1999999999999995E-2</c:v>
                </c:pt>
                <c:pt idx="916">
                  <c:v>6.3E-2</c:v>
                </c:pt>
                <c:pt idx="917">
                  <c:v>8.5999999999999993E-2</c:v>
                </c:pt>
                <c:pt idx="918">
                  <c:v>2.9000000000000001E-2</c:v>
                </c:pt>
                <c:pt idx="919">
                  <c:v>3.5999999999999997E-2</c:v>
                </c:pt>
                <c:pt idx="920">
                  <c:v>2.7E-2</c:v>
                </c:pt>
                <c:pt idx="921">
                  <c:v>5.6000000000000001E-2</c:v>
                </c:pt>
                <c:pt idx="922">
                  <c:v>8.2000000000000003E-2</c:v>
                </c:pt>
                <c:pt idx="923">
                  <c:v>4.1000000000000002E-2</c:v>
                </c:pt>
                <c:pt idx="924">
                  <c:v>8.1000000000000003E-2</c:v>
                </c:pt>
                <c:pt idx="925">
                  <c:v>8.3000000000000004E-2</c:v>
                </c:pt>
                <c:pt idx="926">
                  <c:v>5.1999999999999998E-2</c:v>
                </c:pt>
                <c:pt idx="927">
                  <c:v>4.4999999999999998E-2</c:v>
                </c:pt>
                <c:pt idx="928">
                  <c:v>9.8000000000000004E-2</c:v>
                </c:pt>
                <c:pt idx="929">
                  <c:v>8.5999999999999993E-2</c:v>
                </c:pt>
                <c:pt idx="930">
                  <c:v>4.9000000000000002E-2</c:v>
                </c:pt>
                <c:pt idx="931">
                  <c:v>6.3E-2</c:v>
                </c:pt>
                <c:pt idx="932">
                  <c:v>6.0999999999999999E-2</c:v>
                </c:pt>
                <c:pt idx="933">
                  <c:v>6.9000000000000006E-2</c:v>
                </c:pt>
                <c:pt idx="934">
                  <c:v>8.4000000000000005E-2</c:v>
                </c:pt>
                <c:pt idx="935">
                  <c:v>2.5000000000000001E-2</c:v>
                </c:pt>
                <c:pt idx="936">
                  <c:v>5.1999999999999998E-2</c:v>
                </c:pt>
                <c:pt idx="937">
                  <c:v>3.9E-2</c:v>
                </c:pt>
                <c:pt idx="938">
                  <c:v>2.9000000000000001E-2</c:v>
                </c:pt>
                <c:pt idx="939">
                  <c:v>2.7E-2</c:v>
                </c:pt>
                <c:pt idx="940">
                  <c:v>3.7999999999999999E-2</c:v>
                </c:pt>
                <c:pt idx="941">
                  <c:v>4.2999999999999997E-2</c:v>
                </c:pt>
                <c:pt idx="942">
                  <c:v>2.1999999999999999E-2</c:v>
                </c:pt>
                <c:pt idx="943">
                  <c:v>5.3999999999999999E-2</c:v>
                </c:pt>
                <c:pt idx="944">
                  <c:v>3.7999999999999999E-2</c:v>
                </c:pt>
                <c:pt idx="945">
                  <c:v>5.8999999999999997E-2</c:v>
                </c:pt>
                <c:pt idx="946">
                  <c:v>7.5999999999999998E-2</c:v>
                </c:pt>
                <c:pt idx="947">
                  <c:v>4.7E-2</c:v>
                </c:pt>
                <c:pt idx="948">
                  <c:v>4.9000000000000002E-2</c:v>
                </c:pt>
                <c:pt idx="949">
                  <c:v>4.8000000000000001E-2</c:v>
                </c:pt>
                <c:pt idx="950">
                  <c:v>3.3000000000000002E-2</c:v>
                </c:pt>
                <c:pt idx="951">
                  <c:v>2.5999999999999999E-2</c:v>
                </c:pt>
                <c:pt idx="952">
                  <c:v>0.04</c:v>
                </c:pt>
                <c:pt idx="953">
                  <c:v>3.6999999999999998E-2</c:v>
                </c:pt>
                <c:pt idx="954">
                  <c:v>1.4999999999999999E-2</c:v>
                </c:pt>
                <c:pt idx="955">
                  <c:v>2.8000000000000001E-2</c:v>
                </c:pt>
                <c:pt idx="956">
                  <c:v>1.4999999999999999E-2</c:v>
                </c:pt>
                <c:pt idx="957">
                  <c:v>2.7E-2</c:v>
                </c:pt>
                <c:pt idx="958">
                  <c:v>3.7999999999999999E-2</c:v>
                </c:pt>
                <c:pt idx="959" formatCode="0.00E+00">
                  <c:v>8.0170000000000003E-4</c:v>
                </c:pt>
                <c:pt idx="960">
                  <c:v>2.5000000000000001E-2</c:v>
                </c:pt>
                <c:pt idx="961">
                  <c:v>0.04</c:v>
                </c:pt>
                <c:pt idx="962">
                  <c:v>3.5000000000000003E-2</c:v>
                </c:pt>
                <c:pt idx="963">
                  <c:v>2.3E-2</c:v>
                </c:pt>
                <c:pt idx="964">
                  <c:v>0.01</c:v>
                </c:pt>
                <c:pt idx="965">
                  <c:v>4.4999999999999998E-2</c:v>
                </c:pt>
                <c:pt idx="966">
                  <c:v>6.3E-2</c:v>
                </c:pt>
                <c:pt idx="967">
                  <c:v>3.2000000000000001E-2</c:v>
                </c:pt>
                <c:pt idx="968">
                  <c:v>4.2999999999999997E-2</c:v>
                </c:pt>
                <c:pt idx="969">
                  <c:v>7.0000000000000007E-2</c:v>
                </c:pt>
                <c:pt idx="970">
                  <c:v>2.7E-2</c:v>
                </c:pt>
                <c:pt idx="971">
                  <c:v>4.5999999999999999E-2</c:v>
                </c:pt>
                <c:pt idx="972">
                  <c:v>7.6999999999999999E-2</c:v>
                </c:pt>
                <c:pt idx="973">
                  <c:v>8.1000000000000003E-2</c:v>
                </c:pt>
                <c:pt idx="974">
                  <c:v>4.4999999999999998E-2</c:v>
                </c:pt>
                <c:pt idx="975">
                  <c:v>3.6999999999999998E-2</c:v>
                </c:pt>
                <c:pt idx="976">
                  <c:v>5.5E-2</c:v>
                </c:pt>
                <c:pt idx="977">
                  <c:v>3.4000000000000002E-2</c:v>
                </c:pt>
                <c:pt idx="978">
                  <c:v>3.9E-2</c:v>
                </c:pt>
                <c:pt idx="979">
                  <c:v>5.5E-2</c:v>
                </c:pt>
                <c:pt idx="980">
                  <c:v>3.9E-2</c:v>
                </c:pt>
                <c:pt idx="981">
                  <c:v>3.3000000000000002E-2</c:v>
                </c:pt>
                <c:pt idx="982">
                  <c:v>4.2999999999999997E-2</c:v>
                </c:pt>
                <c:pt idx="983" formatCode="0.00E+00">
                  <c:v>-1.694E-3</c:v>
                </c:pt>
                <c:pt idx="984">
                  <c:v>0.03</c:v>
                </c:pt>
                <c:pt idx="985">
                  <c:v>1.6E-2</c:v>
                </c:pt>
                <c:pt idx="986">
                  <c:v>5.6000000000000001E-2</c:v>
                </c:pt>
                <c:pt idx="987">
                  <c:v>4.7E-2</c:v>
                </c:pt>
                <c:pt idx="988">
                  <c:v>3.4000000000000002E-2</c:v>
                </c:pt>
                <c:pt idx="989">
                  <c:v>2.9000000000000001E-2</c:v>
                </c:pt>
                <c:pt idx="990" formatCode="0.00E+00">
                  <c:v>4.9430000000000003E-3</c:v>
                </c:pt>
                <c:pt idx="991" formatCode="0.00E+00">
                  <c:v>4.6259999999999999E-3</c:v>
                </c:pt>
                <c:pt idx="992">
                  <c:v>-1.6E-2</c:v>
                </c:pt>
                <c:pt idx="993">
                  <c:v>2.4E-2</c:v>
                </c:pt>
                <c:pt idx="994" formatCode="0.00E+00">
                  <c:v>-4.444E-3</c:v>
                </c:pt>
                <c:pt idx="995">
                  <c:v>1.2E-2</c:v>
                </c:pt>
                <c:pt idx="996">
                  <c:v>-2.9000000000000001E-2</c:v>
                </c:pt>
                <c:pt idx="997" formatCode="0.00E+00">
                  <c:v>-4.7590000000000002E-3</c:v>
                </c:pt>
                <c:pt idx="998" formatCode="0.00E+00">
                  <c:v>-3.7039999999999998E-3</c:v>
                </c:pt>
                <c:pt idx="999" formatCode="0.00E+00">
                  <c:v>6.9519999999999998E-3</c:v>
                </c:pt>
                <c:pt idx="1000">
                  <c:v>3.2000000000000001E-2</c:v>
                </c:pt>
              </c:numCache>
            </c:numRef>
          </c:yVal>
          <c:smooth val="0"/>
        </c:ser>
        <c:dLbls>
          <c:showLegendKey val="0"/>
          <c:showVal val="0"/>
          <c:showCatName val="0"/>
          <c:showSerName val="0"/>
          <c:showPercent val="0"/>
          <c:showBubbleSize val="0"/>
        </c:dLbls>
        <c:axId val="310846976"/>
        <c:axId val="310907264"/>
      </c:scatterChart>
      <c:scatterChart>
        <c:scatterStyle val="smoothMarker"/>
        <c:varyColors val="0"/>
        <c:ser>
          <c:idx val="1"/>
          <c:order val="1"/>
          <c:tx>
            <c:v>  Simulation Result</c:v>
          </c:tx>
          <c:spPr>
            <a:ln>
              <a:solidFill>
                <a:schemeClr val="tx2"/>
              </a:solidFill>
            </a:ln>
          </c:spPr>
          <c:marker>
            <c:symbol val="none"/>
          </c:marker>
          <c:xVal>
            <c:numRef>
              <c:f>Sheet1!$C$1:$C$1001</c:f>
              <c:numCache>
                <c:formatCode>General</c:formatCode>
                <c:ptCount val="1001"/>
                <c:pt idx="0">
                  <c:v>0.30299999999999999</c:v>
                </c:pt>
                <c:pt idx="1">
                  <c:v>0.30499999999999999</c:v>
                </c:pt>
                <c:pt idx="2">
                  <c:v>0.30599999999999999</c:v>
                </c:pt>
                <c:pt idx="3">
                  <c:v>0.307</c:v>
                </c:pt>
                <c:pt idx="4">
                  <c:v>0.309</c:v>
                </c:pt>
                <c:pt idx="5">
                  <c:v>0.31</c:v>
                </c:pt>
                <c:pt idx="6">
                  <c:v>0.312</c:v>
                </c:pt>
                <c:pt idx="7">
                  <c:v>0.313</c:v>
                </c:pt>
                <c:pt idx="8">
                  <c:v>0.315</c:v>
                </c:pt>
                <c:pt idx="9">
                  <c:v>0.316</c:v>
                </c:pt>
                <c:pt idx="10">
                  <c:v>0.317</c:v>
                </c:pt>
                <c:pt idx="11">
                  <c:v>0.31900000000000001</c:v>
                </c:pt>
                <c:pt idx="12">
                  <c:v>0.32</c:v>
                </c:pt>
                <c:pt idx="13">
                  <c:v>0.32200000000000001</c:v>
                </c:pt>
                <c:pt idx="14">
                  <c:v>0.32300000000000001</c:v>
                </c:pt>
                <c:pt idx="15">
                  <c:v>0.32500000000000001</c:v>
                </c:pt>
                <c:pt idx="16">
                  <c:v>0.32600000000000001</c:v>
                </c:pt>
                <c:pt idx="17">
                  <c:v>0.32800000000000001</c:v>
                </c:pt>
                <c:pt idx="18">
                  <c:v>0.32900000000000001</c:v>
                </c:pt>
                <c:pt idx="19">
                  <c:v>0.33100000000000002</c:v>
                </c:pt>
                <c:pt idx="20">
                  <c:v>0.33200000000000002</c:v>
                </c:pt>
                <c:pt idx="21">
                  <c:v>0.33400000000000002</c:v>
                </c:pt>
                <c:pt idx="22">
                  <c:v>0.33500000000000002</c:v>
                </c:pt>
                <c:pt idx="23">
                  <c:v>0.33700000000000002</c:v>
                </c:pt>
                <c:pt idx="24">
                  <c:v>0.33800000000000002</c:v>
                </c:pt>
                <c:pt idx="25">
                  <c:v>0.34</c:v>
                </c:pt>
                <c:pt idx="26">
                  <c:v>0.34100000000000003</c:v>
                </c:pt>
                <c:pt idx="27">
                  <c:v>0.34300000000000003</c:v>
                </c:pt>
                <c:pt idx="28">
                  <c:v>0.34499999999999997</c:v>
                </c:pt>
                <c:pt idx="29">
                  <c:v>0.34599999999999997</c:v>
                </c:pt>
                <c:pt idx="30">
                  <c:v>0.34799999999999998</c:v>
                </c:pt>
                <c:pt idx="31">
                  <c:v>0.34899999999999998</c:v>
                </c:pt>
                <c:pt idx="32">
                  <c:v>0.35099999999999998</c:v>
                </c:pt>
                <c:pt idx="33">
                  <c:v>0.35199999999999998</c:v>
                </c:pt>
                <c:pt idx="34">
                  <c:v>0.35399999999999998</c:v>
                </c:pt>
                <c:pt idx="35">
                  <c:v>0.35599999999999998</c:v>
                </c:pt>
                <c:pt idx="36">
                  <c:v>0.35699999999999998</c:v>
                </c:pt>
                <c:pt idx="37">
                  <c:v>0.35899999999999999</c:v>
                </c:pt>
                <c:pt idx="38">
                  <c:v>0.36</c:v>
                </c:pt>
                <c:pt idx="39">
                  <c:v>0.36199999999999999</c:v>
                </c:pt>
                <c:pt idx="40">
                  <c:v>0.36399999999999999</c:v>
                </c:pt>
                <c:pt idx="41">
                  <c:v>0.36499999999999999</c:v>
                </c:pt>
                <c:pt idx="42">
                  <c:v>0.36699999999999999</c:v>
                </c:pt>
                <c:pt idx="43">
                  <c:v>0.36899999999999999</c:v>
                </c:pt>
                <c:pt idx="44">
                  <c:v>0.37</c:v>
                </c:pt>
                <c:pt idx="45">
                  <c:v>0.372</c:v>
                </c:pt>
                <c:pt idx="46">
                  <c:v>0.374</c:v>
                </c:pt>
                <c:pt idx="47">
                  <c:v>0.375</c:v>
                </c:pt>
                <c:pt idx="48">
                  <c:v>0.377</c:v>
                </c:pt>
                <c:pt idx="49">
                  <c:v>0.379</c:v>
                </c:pt>
                <c:pt idx="50">
                  <c:v>0.38</c:v>
                </c:pt>
                <c:pt idx="51">
                  <c:v>0.38200000000000001</c:v>
                </c:pt>
                <c:pt idx="52">
                  <c:v>0.38400000000000001</c:v>
                </c:pt>
                <c:pt idx="53">
                  <c:v>0.38600000000000001</c:v>
                </c:pt>
                <c:pt idx="54">
                  <c:v>0.38700000000000001</c:v>
                </c:pt>
                <c:pt idx="55">
                  <c:v>0.38900000000000001</c:v>
                </c:pt>
                <c:pt idx="56">
                  <c:v>0.39100000000000001</c:v>
                </c:pt>
                <c:pt idx="57">
                  <c:v>0.39300000000000002</c:v>
                </c:pt>
                <c:pt idx="58">
                  <c:v>0.39400000000000002</c:v>
                </c:pt>
                <c:pt idx="59">
                  <c:v>0.39600000000000002</c:v>
                </c:pt>
                <c:pt idx="60">
                  <c:v>0.39800000000000002</c:v>
                </c:pt>
                <c:pt idx="61">
                  <c:v>0.4</c:v>
                </c:pt>
                <c:pt idx="62">
                  <c:v>0.40100000000000002</c:v>
                </c:pt>
                <c:pt idx="63">
                  <c:v>0.40300000000000002</c:v>
                </c:pt>
                <c:pt idx="64">
                  <c:v>0.40500000000000003</c:v>
                </c:pt>
                <c:pt idx="65">
                  <c:v>0.40699999999999997</c:v>
                </c:pt>
                <c:pt idx="66">
                  <c:v>0.40899999999999997</c:v>
                </c:pt>
                <c:pt idx="67">
                  <c:v>0.41</c:v>
                </c:pt>
                <c:pt idx="68">
                  <c:v>0.41199999999999998</c:v>
                </c:pt>
                <c:pt idx="69">
                  <c:v>0.41399999999999998</c:v>
                </c:pt>
                <c:pt idx="70">
                  <c:v>0.41599999999999998</c:v>
                </c:pt>
                <c:pt idx="71">
                  <c:v>0.41799999999999998</c:v>
                </c:pt>
                <c:pt idx="72">
                  <c:v>0.42</c:v>
                </c:pt>
                <c:pt idx="73">
                  <c:v>0.42099999999999999</c:v>
                </c:pt>
                <c:pt idx="74">
                  <c:v>0.42299999999999999</c:v>
                </c:pt>
                <c:pt idx="75">
                  <c:v>0.42499999999999999</c:v>
                </c:pt>
                <c:pt idx="76">
                  <c:v>0.42699999999999999</c:v>
                </c:pt>
                <c:pt idx="77">
                  <c:v>0.42899999999999999</c:v>
                </c:pt>
                <c:pt idx="78">
                  <c:v>0.43099999999999999</c:v>
                </c:pt>
                <c:pt idx="79">
                  <c:v>0.433</c:v>
                </c:pt>
                <c:pt idx="80">
                  <c:v>0.435</c:v>
                </c:pt>
                <c:pt idx="81">
                  <c:v>0.436</c:v>
                </c:pt>
                <c:pt idx="82">
                  <c:v>0.438</c:v>
                </c:pt>
                <c:pt idx="83">
                  <c:v>0.44</c:v>
                </c:pt>
                <c:pt idx="84">
                  <c:v>0.442</c:v>
                </c:pt>
                <c:pt idx="85">
                  <c:v>0.44400000000000001</c:v>
                </c:pt>
                <c:pt idx="86">
                  <c:v>0.44600000000000001</c:v>
                </c:pt>
                <c:pt idx="87">
                  <c:v>0.44800000000000001</c:v>
                </c:pt>
                <c:pt idx="88">
                  <c:v>0.45</c:v>
                </c:pt>
                <c:pt idx="89">
                  <c:v>0.45200000000000001</c:v>
                </c:pt>
                <c:pt idx="90">
                  <c:v>0.45400000000000001</c:v>
                </c:pt>
                <c:pt idx="91">
                  <c:v>0.45600000000000002</c:v>
                </c:pt>
                <c:pt idx="92">
                  <c:v>0.45800000000000002</c:v>
                </c:pt>
                <c:pt idx="93">
                  <c:v>0.46</c:v>
                </c:pt>
                <c:pt idx="94">
                  <c:v>0.46200000000000002</c:v>
                </c:pt>
                <c:pt idx="95">
                  <c:v>0.46400000000000002</c:v>
                </c:pt>
                <c:pt idx="96">
                  <c:v>0.46600000000000003</c:v>
                </c:pt>
                <c:pt idx="97">
                  <c:v>0.46800000000000003</c:v>
                </c:pt>
                <c:pt idx="98">
                  <c:v>0.47</c:v>
                </c:pt>
                <c:pt idx="99">
                  <c:v>0.47199999999999998</c:v>
                </c:pt>
                <c:pt idx="100">
                  <c:v>0.47399999999999998</c:v>
                </c:pt>
                <c:pt idx="101">
                  <c:v>0.47599999999999998</c:v>
                </c:pt>
                <c:pt idx="102">
                  <c:v>0.47799999999999998</c:v>
                </c:pt>
                <c:pt idx="103">
                  <c:v>0.48</c:v>
                </c:pt>
                <c:pt idx="104">
                  <c:v>0.48199999999999998</c:v>
                </c:pt>
                <c:pt idx="105">
                  <c:v>0.48399999999999999</c:v>
                </c:pt>
                <c:pt idx="106">
                  <c:v>0.48599999999999999</c:v>
                </c:pt>
                <c:pt idx="107">
                  <c:v>0.48799999999999999</c:v>
                </c:pt>
                <c:pt idx="108">
                  <c:v>0.49099999999999999</c:v>
                </c:pt>
                <c:pt idx="109">
                  <c:v>0.49299999999999999</c:v>
                </c:pt>
                <c:pt idx="110">
                  <c:v>0.495</c:v>
                </c:pt>
                <c:pt idx="111">
                  <c:v>0.497</c:v>
                </c:pt>
                <c:pt idx="112">
                  <c:v>0.499</c:v>
                </c:pt>
                <c:pt idx="113">
                  <c:v>0.501</c:v>
                </c:pt>
                <c:pt idx="114">
                  <c:v>0.503</c:v>
                </c:pt>
                <c:pt idx="115">
                  <c:v>0.505</c:v>
                </c:pt>
                <c:pt idx="116">
                  <c:v>0.50800000000000001</c:v>
                </c:pt>
                <c:pt idx="117">
                  <c:v>0.51</c:v>
                </c:pt>
                <c:pt idx="118">
                  <c:v>0.51200000000000001</c:v>
                </c:pt>
                <c:pt idx="119">
                  <c:v>0.51400000000000001</c:v>
                </c:pt>
                <c:pt idx="120">
                  <c:v>0.51600000000000001</c:v>
                </c:pt>
                <c:pt idx="121">
                  <c:v>0.51800000000000002</c:v>
                </c:pt>
                <c:pt idx="122">
                  <c:v>0.52100000000000002</c:v>
                </c:pt>
                <c:pt idx="123">
                  <c:v>0.52300000000000002</c:v>
                </c:pt>
                <c:pt idx="124">
                  <c:v>0.52500000000000002</c:v>
                </c:pt>
                <c:pt idx="125">
                  <c:v>0.52700000000000002</c:v>
                </c:pt>
                <c:pt idx="126">
                  <c:v>0.52900000000000003</c:v>
                </c:pt>
                <c:pt idx="127">
                  <c:v>0.53200000000000003</c:v>
                </c:pt>
                <c:pt idx="128">
                  <c:v>0.53400000000000003</c:v>
                </c:pt>
                <c:pt idx="129">
                  <c:v>0.53600000000000003</c:v>
                </c:pt>
                <c:pt idx="130">
                  <c:v>0.53800000000000003</c:v>
                </c:pt>
                <c:pt idx="131">
                  <c:v>0.54100000000000004</c:v>
                </c:pt>
                <c:pt idx="132">
                  <c:v>0.54300000000000004</c:v>
                </c:pt>
                <c:pt idx="133">
                  <c:v>0.54500000000000004</c:v>
                </c:pt>
                <c:pt idx="134">
                  <c:v>0.54700000000000004</c:v>
                </c:pt>
                <c:pt idx="135">
                  <c:v>0.55000000000000004</c:v>
                </c:pt>
                <c:pt idx="136">
                  <c:v>0.55200000000000005</c:v>
                </c:pt>
                <c:pt idx="137">
                  <c:v>0.55400000000000005</c:v>
                </c:pt>
                <c:pt idx="138">
                  <c:v>0.55700000000000005</c:v>
                </c:pt>
                <c:pt idx="139">
                  <c:v>0.55900000000000005</c:v>
                </c:pt>
                <c:pt idx="140">
                  <c:v>0.56100000000000005</c:v>
                </c:pt>
                <c:pt idx="141">
                  <c:v>0.56299999999999994</c:v>
                </c:pt>
                <c:pt idx="142">
                  <c:v>0.56599999999999995</c:v>
                </c:pt>
                <c:pt idx="143">
                  <c:v>0.56799999999999995</c:v>
                </c:pt>
                <c:pt idx="144">
                  <c:v>0.57099999999999995</c:v>
                </c:pt>
                <c:pt idx="145">
                  <c:v>0.57299999999999995</c:v>
                </c:pt>
                <c:pt idx="146">
                  <c:v>0.57499999999999996</c:v>
                </c:pt>
                <c:pt idx="147">
                  <c:v>0.57799999999999996</c:v>
                </c:pt>
                <c:pt idx="148">
                  <c:v>0.57999999999999996</c:v>
                </c:pt>
                <c:pt idx="149">
                  <c:v>0.58199999999999996</c:v>
                </c:pt>
                <c:pt idx="150">
                  <c:v>0.58499999999999996</c:v>
                </c:pt>
                <c:pt idx="151">
                  <c:v>0.58699999999999997</c:v>
                </c:pt>
                <c:pt idx="152">
                  <c:v>0.59</c:v>
                </c:pt>
                <c:pt idx="153">
                  <c:v>0.59199999999999997</c:v>
                </c:pt>
                <c:pt idx="154">
                  <c:v>0.59399999999999997</c:v>
                </c:pt>
                <c:pt idx="155">
                  <c:v>0.59699999999999998</c:v>
                </c:pt>
                <c:pt idx="156">
                  <c:v>0.59899999999999998</c:v>
                </c:pt>
                <c:pt idx="157">
                  <c:v>0.60199999999999998</c:v>
                </c:pt>
                <c:pt idx="158">
                  <c:v>0.60399999999999998</c:v>
                </c:pt>
                <c:pt idx="159">
                  <c:v>0.60699999999999998</c:v>
                </c:pt>
                <c:pt idx="160">
                  <c:v>0.60899999999999999</c:v>
                </c:pt>
                <c:pt idx="161">
                  <c:v>0.61099999999999999</c:v>
                </c:pt>
                <c:pt idx="162">
                  <c:v>0.61399999999999999</c:v>
                </c:pt>
                <c:pt idx="163">
                  <c:v>0.61599999999999999</c:v>
                </c:pt>
                <c:pt idx="164">
                  <c:v>0.61899999999999999</c:v>
                </c:pt>
                <c:pt idx="165">
                  <c:v>0.621</c:v>
                </c:pt>
                <c:pt idx="166">
                  <c:v>0.624</c:v>
                </c:pt>
                <c:pt idx="167">
                  <c:v>0.626</c:v>
                </c:pt>
                <c:pt idx="168">
                  <c:v>0.629</c:v>
                </c:pt>
                <c:pt idx="169">
                  <c:v>0.63100000000000001</c:v>
                </c:pt>
                <c:pt idx="170">
                  <c:v>0.63400000000000001</c:v>
                </c:pt>
                <c:pt idx="171">
                  <c:v>0.63600000000000001</c:v>
                </c:pt>
                <c:pt idx="172">
                  <c:v>0.63900000000000001</c:v>
                </c:pt>
                <c:pt idx="173">
                  <c:v>0.64200000000000002</c:v>
                </c:pt>
                <c:pt idx="174">
                  <c:v>0.64400000000000002</c:v>
                </c:pt>
                <c:pt idx="175">
                  <c:v>0.64700000000000002</c:v>
                </c:pt>
                <c:pt idx="176">
                  <c:v>0.64900000000000002</c:v>
                </c:pt>
                <c:pt idx="177">
                  <c:v>0.65200000000000002</c:v>
                </c:pt>
                <c:pt idx="178">
                  <c:v>0.65400000000000003</c:v>
                </c:pt>
                <c:pt idx="179">
                  <c:v>0.65700000000000003</c:v>
                </c:pt>
                <c:pt idx="180">
                  <c:v>0.66</c:v>
                </c:pt>
                <c:pt idx="181">
                  <c:v>0.66200000000000003</c:v>
                </c:pt>
                <c:pt idx="182">
                  <c:v>0.66500000000000004</c:v>
                </c:pt>
                <c:pt idx="183">
                  <c:v>0.66700000000000004</c:v>
                </c:pt>
                <c:pt idx="184">
                  <c:v>0.67</c:v>
                </c:pt>
                <c:pt idx="185">
                  <c:v>0.67300000000000004</c:v>
                </c:pt>
                <c:pt idx="186">
                  <c:v>0.67500000000000004</c:v>
                </c:pt>
                <c:pt idx="187">
                  <c:v>0.67800000000000005</c:v>
                </c:pt>
                <c:pt idx="188">
                  <c:v>0.68100000000000005</c:v>
                </c:pt>
                <c:pt idx="189">
                  <c:v>0.68300000000000005</c:v>
                </c:pt>
                <c:pt idx="190">
                  <c:v>0.68600000000000005</c:v>
                </c:pt>
                <c:pt idx="191">
                  <c:v>0.68899999999999995</c:v>
                </c:pt>
                <c:pt idx="192">
                  <c:v>0.69099999999999995</c:v>
                </c:pt>
                <c:pt idx="193">
                  <c:v>0.69399999999999995</c:v>
                </c:pt>
                <c:pt idx="194">
                  <c:v>0.69699999999999995</c:v>
                </c:pt>
                <c:pt idx="195">
                  <c:v>0.7</c:v>
                </c:pt>
                <c:pt idx="196">
                  <c:v>0.70199999999999996</c:v>
                </c:pt>
                <c:pt idx="197">
                  <c:v>0.70499999999999996</c:v>
                </c:pt>
                <c:pt idx="198">
                  <c:v>0.70799999999999996</c:v>
                </c:pt>
                <c:pt idx="199">
                  <c:v>0.71</c:v>
                </c:pt>
                <c:pt idx="200">
                  <c:v>0.71299999999999997</c:v>
                </c:pt>
                <c:pt idx="201">
                  <c:v>0.71599999999999997</c:v>
                </c:pt>
                <c:pt idx="202">
                  <c:v>0.71899999999999997</c:v>
                </c:pt>
                <c:pt idx="203">
                  <c:v>0.72099999999999997</c:v>
                </c:pt>
                <c:pt idx="204">
                  <c:v>0.72399999999999998</c:v>
                </c:pt>
                <c:pt idx="205">
                  <c:v>0.72699999999999998</c:v>
                </c:pt>
                <c:pt idx="206">
                  <c:v>0.73</c:v>
                </c:pt>
                <c:pt idx="207">
                  <c:v>0.73299999999999998</c:v>
                </c:pt>
                <c:pt idx="208">
                  <c:v>0.73499999999999999</c:v>
                </c:pt>
                <c:pt idx="209">
                  <c:v>0.73799999999999999</c:v>
                </c:pt>
                <c:pt idx="210">
                  <c:v>0.74099999999999999</c:v>
                </c:pt>
                <c:pt idx="211">
                  <c:v>0.74399999999999999</c:v>
                </c:pt>
                <c:pt idx="212">
                  <c:v>0.747</c:v>
                </c:pt>
                <c:pt idx="213">
                  <c:v>0.75</c:v>
                </c:pt>
                <c:pt idx="214">
                  <c:v>0.752</c:v>
                </c:pt>
                <c:pt idx="215">
                  <c:v>0.755</c:v>
                </c:pt>
                <c:pt idx="216">
                  <c:v>0.75800000000000001</c:v>
                </c:pt>
                <c:pt idx="217">
                  <c:v>0.76100000000000001</c:v>
                </c:pt>
                <c:pt idx="218">
                  <c:v>0.76400000000000001</c:v>
                </c:pt>
                <c:pt idx="219">
                  <c:v>0.76700000000000002</c:v>
                </c:pt>
                <c:pt idx="220">
                  <c:v>0.77</c:v>
                </c:pt>
                <c:pt idx="221">
                  <c:v>0.77300000000000002</c:v>
                </c:pt>
                <c:pt idx="222">
                  <c:v>0.77600000000000002</c:v>
                </c:pt>
                <c:pt idx="223">
                  <c:v>0.77800000000000002</c:v>
                </c:pt>
                <c:pt idx="224">
                  <c:v>0.78100000000000003</c:v>
                </c:pt>
                <c:pt idx="225">
                  <c:v>0.78400000000000003</c:v>
                </c:pt>
                <c:pt idx="226">
                  <c:v>0.78700000000000003</c:v>
                </c:pt>
                <c:pt idx="227">
                  <c:v>0.79</c:v>
                </c:pt>
                <c:pt idx="228">
                  <c:v>0.79300000000000004</c:v>
                </c:pt>
                <c:pt idx="229">
                  <c:v>0.79600000000000004</c:v>
                </c:pt>
                <c:pt idx="230">
                  <c:v>0.79900000000000004</c:v>
                </c:pt>
                <c:pt idx="231">
                  <c:v>0.80200000000000005</c:v>
                </c:pt>
                <c:pt idx="232">
                  <c:v>0.80500000000000005</c:v>
                </c:pt>
                <c:pt idx="233">
                  <c:v>0.80800000000000005</c:v>
                </c:pt>
                <c:pt idx="234">
                  <c:v>0.81100000000000005</c:v>
                </c:pt>
                <c:pt idx="235">
                  <c:v>0.81399999999999995</c:v>
                </c:pt>
                <c:pt idx="236">
                  <c:v>0.81699999999999995</c:v>
                </c:pt>
                <c:pt idx="237">
                  <c:v>0.82</c:v>
                </c:pt>
                <c:pt idx="238">
                  <c:v>0.82299999999999995</c:v>
                </c:pt>
                <c:pt idx="239">
                  <c:v>0.82599999999999996</c:v>
                </c:pt>
                <c:pt idx="240">
                  <c:v>0.82899999999999996</c:v>
                </c:pt>
                <c:pt idx="241">
                  <c:v>0.83199999999999996</c:v>
                </c:pt>
                <c:pt idx="242">
                  <c:v>0.83499999999999996</c:v>
                </c:pt>
                <c:pt idx="243">
                  <c:v>0.83799999999999997</c:v>
                </c:pt>
                <c:pt idx="244">
                  <c:v>0.84099999999999997</c:v>
                </c:pt>
                <c:pt idx="245">
                  <c:v>0.84399999999999997</c:v>
                </c:pt>
                <c:pt idx="246">
                  <c:v>0.84799999999999998</c:v>
                </c:pt>
                <c:pt idx="247">
                  <c:v>0.85099999999999998</c:v>
                </c:pt>
                <c:pt idx="248">
                  <c:v>0.85399999999999998</c:v>
                </c:pt>
                <c:pt idx="249">
                  <c:v>0.85699999999999998</c:v>
                </c:pt>
                <c:pt idx="250">
                  <c:v>0.86</c:v>
                </c:pt>
                <c:pt idx="251">
                  <c:v>0.86299999999999999</c:v>
                </c:pt>
                <c:pt idx="252">
                  <c:v>0.86599999999999999</c:v>
                </c:pt>
                <c:pt idx="253">
                  <c:v>0.86899999999999999</c:v>
                </c:pt>
                <c:pt idx="254">
                  <c:v>0.873</c:v>
                </c:pt>
                <c:pt idx="255">
                  <c:v>0.876</c:v>
                </c:pt>
                <c:pt idx="256">
                  <c:v>0.879</c:v>
                </c:pt>
                <c:pt idx="257">
                  <c:v>0.88200000000000001</c:v>
                </c:pt>
                <c:pt idx="258">
                  <c:v>0.88500000000000001</c:v>
                </c:pt>
                <c:pt idx="259">
                  <c:v>0.88800000000000001</c:v>
                </c:pt>
                <c:pt idx="260">
                  <c:v>0.89200000000000002</c:v>
                </c:pt>
                <c:pt idx="261">
                  <c:v>0.89500000000000002</c:v>
                </c:pt>
                <c:pt idx="262">
                  <c:v>0.89800000000000002</c:v>
                </c:pt>
                <c:pt idx="263">
                  <c:v>0.90100000000000002</c:v>
                </c:pt>
                <c:pt idx="264">
                  <c:v>0.90400000000000003</c:v>
                </c:pt>
                <c:pt idx="265">
                  <c:v>0.90800000000000003</c:v>
                </c:pt>
                <c:pt idx="266">
                  <c:v>0.91100000000000003</c:v>
                </c:pt>
                <c:pt idx="267">
                  <c:v>0.91400000000000003</c:v>
                </c:pt>
                <c:pt idx="268">
                  <c:v>0.91700000000000004</c:v>
                </c:pt>
                <c:pt idx="269">
                  <c:v>0.92100000000000004</c:v>
                </c:pt>
                <c:pt idx="270">
                  <c:v>0.92400000000000004</c:v>
                </c:pt>
                <c:pt idx="271">
                  <c:v>0.92700000000000005</c:v>
                </c:pt>
                <c:pt idx="272">
                  <c:v>0.93</c:v>
                </c:pt>
                <c:pt idx="273">
                  <c:v>0.93400000000000005</c:v>
                </c:pt>
                <c:pt idx="274">
                  <c:v>0.93700000000000006</c:v>
                </c:pt>
                <c:pt idx="275">
                  <c:v>0.94</c:v>
                </c:pt>
                <c:pt idx="276">
                  <c:v>0.94399999999999995</c:v>
                </c:pt>
                <c:pt idx="277">
                  <c:v>0.94699999999999995</c:v>
                </c:pt>
                <c:pt idx="278">
                  <c:v>0.95</c:v>
                </c:pt>
                <c:pt idx="279">
                  <c:v>0.95399999999999996</c:v>
                </c:pt>
                <c:pt idx="280">
                  <c:v>0.95699999999999996</c:v>
                </c:pt>
                <c:pt idx="281">
                  <c:v>0.96</c:v>
                </c:pt>
                <c:pt idx="282">
                  <c:v>0.96399999999999997</c:v>
                </c:pt>
                <c:pt idx="283">
                  <c:v>0.96699999999999997</c:v>
                </c:pt>
                <c:pt idx="284">
                  <c:v>0.97</c:v>
                </c:pt>
                <c:pt idx="285">
                  <c:v>0.97399999999999998</c:v>
                </c:pt>
                <c:pt idx="286">
                  <c:v>0.97699999999999998</c:v>
                </c:pt>
                <c:pt idx="287">
                  <c:v>0.98099999999999998</c:v>
                </c:pt>
                <c:pt idx="288">
                  <c:v>0.98399999999999999</c:v>
                </c:pt>
                <c:pt idx="289">
                  <c:v>0.98699999999999999</c:v>
                </c:pt>
                <c:pt idx="290">
                  <c:v>0.99099999999999999</c:v>
                </c:pt>
                <c:pt idx="291">
                  <c:v>0.99399999999999999</c:v>
                </c:pt>
                <c:pt idx="292">
                  <c:v>0.998</c:v>
                </c:pt>
                <c:pt idx="293">
                  <c:v>1.0009999999999999</c:v>
                </c:pt>
                <c:pt idx="294">
                  <c:v>1.0049999999999999</c:v>
                </c:pt>
                <c:pt idx="295">
                  <c:v>1.008</c:v>
                </c:pt>
                <c:pt idx="296">
                  <c:v>1.0109999999999999</c:v>
                </c:pt>
                <c:pt idx="297">
                  <c:v>1.0149999999999999</c:v>
                </c:pt>
                <c:pt idx="298">
                  <c:v>1.018</c:v>
                </c:pt>
                <c:pt idx="299">
                  <c:v>1.022</c:v>
                </c:pt>
                <c:pt idx="300">
                  <c:v>1.0249999999999999</c:v>
                </c:pt>
                <c:pt idx="301">
                  <c:v>1.0289999999999999</c:v>
                </c:pt>
                <c:pt idx="302">
                  <c:v>1.032</c:v>
                </c:pt>
                <c:pt idx="303">
                  <c:v>1.036</c:v>
                </c:pt>
                <c:pt idx="304">
                  <c:v>1.0389999999999999</c:v>
                </c:pt>
                <c:pt idx="305">
                  <c:v>1.0429999999999999</c:v>
                </c:pt>
                <c:pt idx="306">
                  <c:v>1.046</c:v>
                </c:pt>
                <c:pt idx="307">
                  <c:v>1.05</c:v>
                </c:pt>
                <c:pt idx="308">
                  <c:v>1.054</c:v>
                </c:pt>
                <c:pt idx="309">
                  <c:v>1.0569999999999999</c:v>
                </c:pt>
                <c:pt idx="310">
                  <c:v>1.0609999999999999</c:v>
                </c:pt>
                <c:pt idx="311">
                  <c:v>1.0640000000000001</c:v>
                </c:pt>
                <c:pt idx="312">
                  <c:v>1.0680000000000001</c:v>
                </c:pt>
                <c:pt idx="313">
                  <c:v>1.071</c:v>
                </c:pt>
                <c:pt idx="314">
                  <c:v>1.075</c:v>
                </c:pt>
                <c:pt idx="315">
                  <c:v>1.079</c:v>
                </c:pt>
                <c:pt idx="316">
                  <c:v>1.0820000000000001</c:v>
                </c:pt>
                <c:pt idx="317">
                  <c:v>1.0860000000000001</c:v>
                </c:pt>
                <c:pt idx="318">
                  <c:v>1.089</c:v>
                </c:pt>
                <c:pt idx="319">
                  <c:v>1.093</c:v>
                </c:pt>
                <c:pt idx="320">
                  <c:v>1.097</c:v>
                </c:pt>
                <c:pt idx="321">
                  <c:v>1.1000000000000001</c:v>
                </c:pt>
                <c:pt idx="322">
                  <c:v>1.1040000000000001</c:v>
                </c:pt>
                <c:pt idx="323">
                  <c:v>1.1080000000000001</c:v>
                </c:pt>
                <c:pt idx="324">
                  <c:v>1.111</c:v>
                </c:pt>
                <c:pt idx="325">
                  <c:v>1.115</c:v>
                </c:pt>
                <c:pt idx="326">
                  <c:v>1.119</c:v>
                </c:pt>
                <c:pt idx="327">
                  <c:v>1.1220000000000001</c:v>
                </c:pt>
                <c:pt idx="328">
                  <c:v>1.1259999999999999</c:v>
                </c:pt>
                <c:pt idx="329">
                  <c:v>1.1299999999999999</c:v>
                </c:pt>
                <c:pt idx="330">
                  <c:v>1.1339999999999999</c:v>
                </c:pt>
                <c:pt idx="331">
                  <c:v>1.137</c:v>
                </c:pt>
                <c:pt idx="332">
                  <c:v>1.141</c:v>
                </c:pt>
                <c:pt idx="333">
                  <c:v>1.145</c:v>
                </c:pt>
                <c:pt idx="334">
                  <c:v>1.149</c:v>
                </c:pt>
                <c:pt idx="335">
                  <c:v>1.1519999999999999</c:v>
                </c:pt>
                <c:pt idx="336">
                  <c:v>1.1559999999999999</c:v>
                </c:pt>
                <c:pt idx="337">
                  <c:v>1.1599999999999999</c:v>
                </c:pt>
                <c:pt idx="338">
                  <c:v>1.1639999999999999</c:v>
                </c:pt>
                <c:pt idx="339">
                  <c:v>1.167</c:v>
                </c:pt>
                <c:pt idx="340">
                  <c:v>1.171</c:v>
                </c:pt>
                <c:pt idx="341">
                  <c:v>1.175</c:v>
                </c:pt>
                <c:pt idx="342">
                  <c:v>1.179</c:v>
                </c:pt>
                <c:pt idx="343">
                  <c:v>1.1830000000000001</c:v>
                </c:pt>
                <c:pt idx="344">
                  <c:v>1.1859999999999999</c:v>
                </c:pt>
                <c:pt idx="345">
                  <c:v>1.19</c:v>
                </c:pt>
                <c:pt idx="346">
                  <c:v>1.194</c:v>
                </c:pt>
                <c:pt idx="347">
                  <c:v>1.198</c:v>
                </c:pt>
                <c:pt idx="348">
                  <c:v>1.202</c:v>
                </c:pt>
                <c:pt idx="349">
                  <c:v>1.206</c:v>
                </c:pt>
                <c:pt idx="350">
                  <c:v>1.21</c:v>
                </c:pt>
                <c:pt idx="351">
                  <c:v>1.2130000000000001</c:v>
                </c:pt>
                <c:pt idx="352">
                  <c:v>1.2170000000000001</c:v>
                </c:pt>
                <c:pt idx="353">
                  <c:v>1.2210000000000001</c:v>
                </c:pt>
                <c:pt idx="354">
                  <c:v>1.2250000000000001</c:v>
                </c:pt>
                <c:pt idx="355">
                  <c:v>1.2290000000000001</c:v>
                </c:pt>
                <c:pt idx="356">
                  <c:v>1.2330000000000001</c:v>
                </c:pt>
                <c:pt idx="357">
                  <c:v>1.2370000000000001</c:v>
                </c:pt>
                <c:pt idx="358">
                  <c:v>1.2410000000000001</c:v>
                </c:pt>
                <c:pt idx="359">
                  <c:v>1.2450000000000001</c:v>
                </c:pt>
                <c:pt idx="360">
                  <c:v>1.2490000000000001</c:v>
                </c:pt>
                <c:pt idx="361">
                  <c:v>1.2529999999999999</c:v>
                </c:pt>
                <c:pt idx="362">
                  <c:v>1.2569999999999999</c:v>
                </c:pt>
                <c:pt idx="363">
                  <c:v>1.26</c:v>
                </c:pt>
                <c:pt idx="364">
                  <c:v>1.264</c:v>
                </c:pt>
                <c:pt idx="365">
                  <c:v>1.268</c:v>
                </c:pt>
                <c:pt idx="366">
                  <c:v>1.272</c:v>
                </c:pt>
                <c:pt idx="367">
                  <c:v>1.276</c:v>
                </c:pt>
                <c:pt idx="368">
                  <c:v>1.28</c:v>
                </c:pt>
                <c:pt idx="369">
                  <c:v>1.284</c:v>
                </c:pt>
                <c:pt idx="370">
                  <c:v>1.288</c:v>
                </c:pt>
                <c:pt idx="371">
                  <c:v>1.292</c:v>
                </c:pt>
                <c:pt idx="372">
                  <c:v>1.2969999999999999</c:v>
                </c:pt>
                <c:pt idx="373">
                  <c:v>1.3009999999999999</c:v>
                </c:pt>
                <c:pt idx="374">
                  <c:v>1.3049999999999999</c:v>
                </c:pt>
                <c:pt idx="375">
                  <c:v>1.3089999999999999</c:v>
                </c:pt>
                <c:pt idx="376">
                  <c:v>1.3129999999999999</c:v>
                </c:pt>
                <c:pt idx="377">
                  <c:v>1.3169999999999999</c:v>
                </c:pt>
                <c:pt idx="378">
                  <c:v>1.321</c:v>
                </c:pt>
                <c:pt idx="379">
                  <c:v>1.325</c:v>
                </c:pt>
                <c:pt idx="380">
                  <c:v>1.329</c:v>
                </c:pt>
                <c:pt idx="381">
                  <c:v>1.333</c:v>
                </c:pt>
                <c:pt idx="382">
                  <c:v>1.337</c:v>
                </c:pt>
                <c:pt idx="383">
                  <c:v>1.341</c:v>
                </c:pt>
                <c:pt idx="384">
                  <c:v>1.3460000000000001</c:v>
                </c:pt>
                <c:pt idx="385">
                  <c:v>1.35</c:v>
                </c:pt>
                <c:pt idx="386">
                  <c:v>1.3540000000000001</c:v>
                </c:pt>
                <c:pt idx="387">
                  <c:v>1.3580000000000001</c:v>
                </c:pt>
                <c:pt idx="388">
                  <c:v>1.3620000000000001</c:v>
                </c:pt>
                <c:pt idx="389">
                  <c:v>1.3660000000000001</c:v>
                </c:pt>
                <c:pt idx="390">
                  <c:v>1.37</c:v>
                </c:pt>
                <c:pt idx="391">
                  <c:v>1.375</c:v>
                </c:pt>
                <c:pt idx="392">
                  <c:v>1.379</c:v>
                </c:pt>
                <c:pt idx="393">
                  <c:v>1.383</c:v>
                </c:pt>
                <c:pt idx="394">
                  <c:v>1.387</c:v>
                </c:pt>
                <c:pt idx="395">
                  <c:v>1.391</c:v>
                </c:pt>
                <c:pt idx="396">
                  <c:v>1.3959999999999999</c:v>
                </c:pt>
                <c:pt idx="397">
                  <c:v>1.4</c:v>
                </c:pt>
                <c:pt idx="398">
                  <c:v>1.4039999999999999</c:v>
                </c:pt>
                <c:pt idx="399">
                  <c:v>1.4079999999999999</c:v>
                </c:pt>
                <c:pt idx="400">
                  <c:v>1.413</c:v>
                </c:pt>
                <c:pt idx="401">
                  <c:v>1.417</c:v>
                </c:pt>
                <c:pt idx="402">
                  <c:v>1.421</c:v>
                </c:pt>
                <c:pt idx="403">
                  <c:v>1.425</c:v>
                </c:pt>
                <c:pt idx="404">
                  <c:v>1.43</c:v>
                </c:pt>
                <c:pt idx="405">
                  <c:v>1.4339999999999999</c:v>
                </c:pt>
                <c:pt idx="406">
                  <c:v>1.4379999999999999</c:v>
                </c:pt>
                <c:pt idx="407">
                  <c:v>1.4419999999999999</c:v>
                </c:pt>
                <c:pt idx="408">
                  <c:v>1.4470000000000001</c:v>
                </c:pt>
                <c:pt idx="409">
                  <c:v>1.4510000000000001</c:v>
                </c:pt>
                <c:pt idx="410">
                  <c:v>1.4550000000000001</c:v>
                </c:pt>
                <c:pt idx="411">
                  <c:v>1.46</c:v>
                </c:pt>
                <c:pt idx="412">
                  <c:v>1.464</c:v>
                </c:pt>
                <c:pt idx="413">
                  <c:v>1.468</c:v>
                </c:pt>
                <c:pt idx="414">
                  <c:v>1.4730000000000001</c:v>
                </c:pt>
                <c:pt idx="415">
                  <c:v>1.4770000000000001</c:v>
                </c:pt>
                <c:pt idx="416">
                  <c:v>1.4810000000000001</c:v>
                </c:pt>
                <c:pt idx="417">
                  <c:v>1.486</c:v>
                </c:pt>
                <c:pt idx="418">
                  <c:v>1.49</c:v>
                </c:pt>
                <c:pt idx="419">
                  <c:v>1.4950000000000001</c:v>
                </c:pt>
                <c:pt idx="420">
                  <c:v>1.4990000000000001</c:v>
                </c:pt>
                <c:pt idx="421">
                  <c:v>1.5029999999999999</c:v>
                </c:pt>
                <c:pt idx="422">
                  <c:v>1.508</c:v>
                </c:pt>
                <c:pt idx="423">
                  <c:v>1.512</c:v>
                </c:pt>
                <c:pt idx="424">
                  <c:v>1.5169999999999999</c:v>
                </c:pt>
                <c:pt idx="425">
                  <c:v>1.5209999999999999</c:v>
                </c:pt>
                <c:pt idx="426">
                  <c:v>1.5249999999999999</c:v>
                </c:pt>
                <c:pt idx="427">
                  <c:v>1.53</c:v>
                </c:pt>
                <c:pt idx="428">
                  <c:v>1.534</c:v>
                </c:pt>
                <c:pt idx="429">
                  <c:v>1.5389999999999999</c:v>
                </c:pt>
                <c:pt idx="430">
                  <c:v>1.5429999999999999</c:v>
                </c:pt>
                <c:pt idx="431">
                  <c:v>1.548</c:v>
                </c:pt>
                <c:pt idx="432">
                  <c:v>1.552</c:v>
                </c:pt>
                <c:pt idx="433">
                  <c:v>1.5569999999999999</c:v>
                </c:pt>
                <c:pt idx="434">
                  <c:v>1.5609999999999999</c:v>
                </c:pt>
                <c:pt idx="435">
                  <c:v>1.5660000000000001</c:v>
                </c:pt>
                <c:pt idx="436">
                  <c:v>1.57</c:v>
                </c:pt>
                <c:pt idx="437">
                  <c:v>1.575</c:v>
                </c:pt>
                <c:pt idx="438">
                  <c:v>1.579</c:v>
                </c:pt>
                <c:pt idx="439">
                  <c:v>1.5840000000000001</c:v>
                </c:pt>
                <c:pt idx="440">
                  <c:v>1.5880000000000001</c:v>
                </c:pt>
                <c:pt idx="441">
                  <c:v>1.593</c:v>
                </c:pt>
                <c:pt idx="442">
                  <c:v>1.5980000000000001</c:v>
                </c:pt>
                <c:pt idx="443">
                  <c:v>1.6020000000000001</c:v>
                </c:pt>
                <c:pt idx="444">
                  <c:v>1.607</c:v>
                </c:pt>
                <c:pt idx="445">
                  <c:v>1.611</c:v>
                </c:pt>
                <c:pt idx="446">
                  <c:v>1.6160000000000001</c:v>
                </c:pt>
                <c:pt idx="447">
                  <c:v>1.62</c:v>
                </c:pt>
                <c:pt idx="448">
                  <c:v>1.625</c:v>
                </c:pt>
                <c:pt idx="449">
                  <c:v>1.63</c:v>
                </c:pt>
                <c:pt idx="450">
                  <c:v>1.6339999999999999</c:v>
                </c:pt>
                <c:pt idx="451">
                  <c:v>1.639</c:v>
                </c:pt>
                <c:pt idx="452">
                  <c:v>1.6439999999999999</c:v>
                </c:pt>
                <c:pt idx="453">
                  <c:v>1.6479999999999999</c:v>
                </c:pt>
                <c:pt idx="454">
                  <c:v>1.653</c:v>
                </c:pt>
                <c:pt idx="455">
                  <c:v>1.657</c:v>
                </c:pt>
                <c:pt idx="456">
                  <c:v>1.6619999999999999</c:v>
                </c:pt>
                <c:pt idx="457">
                  <c:v>1.667</c:v>
                </c:pt>
                <c:pt idx="458">
                  <c:v>1.671</c:v>
                </c:pt>
                <c:pt idx="459">
                  <c:v>1.6759999999999999</c:v>
                </c:pt>
                <c:pt idx="460">
                  <c:v>1.681</c:v>
                </c:pt>
                <c:pt idx="461">
                  <c:v>1.6859999999999999</c:v>
                </c:pt>
                <c:pt idx="462">
                  <c:v>1.69</c:v>
                </c:pt>
                <c:pt idx="463">
                  <c:v>1.6950000000000001</c:v>
                </c:pt>
                <c:pt idx="464">
                  <c:v>1.7</c:v>
                </c:pt>
                <c:pt idx="465">
                  <c:v>1.704</c:v>
                </c:pt>
                <c:pt idx="466">
                  <c:v>1.7090000000000001</c:v>
                </c:pt>
                <c:pt idx="467">
                  <c:v>1.714</c:v>
                </c:pt>
                <c:pt idx="468">
                  <c:v>1.7190000000000001</c:v>
                </c:pt>
                <c:pt idx="469">
                  <c:v>1.7230000000000001</c:v>
                </c:pt>
                <c:pt idx="470">
                  <c:v>1.728</c:v>
                </c:pt>
                <c:pt idx="471">
                  <c:v>1.7330000000000001</c:v>
                </c:pt>
                <c:pt idx="472">
                  <c:v>1.738</c:v>
                </c:pt>
                <c:pt idx="473">
                  <c:v>1.7430000000000001</c:v>
                </c:pt>
                <c:pt idx="474">
                  <c:v>1.7470000000000001</c:v>
                </c:pt>
                <c:pt idx="475">
                  <c:v>1.752</c:v>
                </c:pt>
                <c:pt idx="476">
                  <c:v>1.7569999999999999</c:v>
                </c:pt>
                <c:pt idx="477">
                  <c:v>1.762</c:v>
                </c:pt>
                <c:pt idx="478">
                  <c:v>1.7669999999999999</c:v>
                </c:pt>
                <c:pt idx="479">
                  <c:v>1.7709999999999999</c:v>
                </c:pt>
                <c:pt idx="480">
                  <c:v>1.776</c:v>
                </c:pt>
                <c:pt idx="481">
                  <c:v>1.7809999999999999</c:v>
                </c:pt>
                <c:pt idx="482">
                  <c:v>1.786</c:v>
                </c:pt>
                <c:pt idx="483">
                  <c:v>1.7909999999999999</c:v>
                </c:pt>
                <c:pt idx="484">
                  <c:v>1.796</c:v>
                </c:pt>
                <c:pt idx="485">
                  <c:v>1.8009999999999999</c:v>
                </c:pt>
                <c:pt idx="486">
                  <c:v>1.8049999999999999</c:v>
                </c:pt>
                <c:pt idx="487">
                  <c:v>1.81</c:v>
                </c:pt>
                <c:pt idx="488">
                  <c:v>1.8149999999999999</c:v>
                </c:pt>
                <c:pt idx="489">
                  <c:v>1.82</c:v>
                </c:pt>
                <c:pt idx="490">
                  <c:v>1.825</c:v>
                </c:pt>
                <c:pt idx="491">
                  <c:v>1.83</c:v>
                </c:pt>
                <c:pt idx="492">
                  <c:v>1.835</c:v>
                </c:pt>
                <c:pt idx="493">
                  <c:v>1.84</c:v>
                </c:pt>
                <c:pt idx="494">
                  <c:v>1.845</c:v>
                </c:pt>
                <c:pt idx="495">
                  <c:v>1.85</c:v>
                </c:pt>
                <c:pt idx="496">
                  <c:v>1.855</c:v>
                </c:pt>
                <c:pt idx="497">
                  <c:v>1.86</c:v>
                </c:pt>
                <c:pt idx="498">
                  <c:v>1.865</c:v>
                </c:pt>
                <c:pt idx="499">
                  <c:v>1.87</c:v>
                </c:pt>
                <c:pt idx="500">
                  <c:v>1.875</c:v>
                </c:pt>
                <c:pt idx="501">
                  <c:v>1.88</c:v>
                </c:pt>
                <c:pt idx="502">
                  <c:v>1.885</c:v>
                </c:pt>
                <c:pt idx="503">
                  <c:v>1.89</c:v>
                </c:pt>
                <c:pt idx="504">
                  <c:v>1.895</c:v>
                </c:pt>
                <c:pt idx="505">
                  <c:v>1.9</c:v>
                </c:pt>
                <c:pt idx="506">
                  <c:v>1.905</c:v>
                </c:pt>
                <c:pt idx="507">
                  <c:v>1.91</c:v>
                </c:pt>
                <c:pt idx="508">
                  <c:v>1.915</c:v>
                </c:pt>
                <c:pt idx="509">
                  <c:v>1.92</c:v>
                </c:pt>
                <c:pt idx="510">
                  <c:v>1.925</c:v>
                </c:pt>
                <c:pt idx="511">
                  <c:v>1.93</c:v>
                </c:pt>
                <c:pt idx="512">
                  <c:v>1.9350000000000001</c:v>
                </c:pt>
                <c:pt idx="513">
                  <c:v>1.94</c:v>
                </c:pt>
                <c:pt idx="514">
                  <c:v>1.9450000000000001</c:v>
                </c:pt>
                <c:pt idx="515">
                  <c:v>1.95</c:v>
                </c:pt>
                <c:pt idx="516">
                  <c:v>1.9550000000000001</c:v>
                </c:pt>
                <c:pt idx="517">
                  <c:v>1.96</c:v>
                </c:pt>
                <c:pt idx="518">
                  <c:v>1.9650000000000001</c:v>
                </c:pt>
                <c:pt idx="519">
                  <c:v>1.9710000000000001</c:v>
                </c:pt>
                <c:pt idx="520">
                  <c:v>1.976</c:v>
                </c:pt>
                <c:pt idx="521">
                  <c:v>1.9810000000000001</c:v>
                </c:pt>
                <c:pt idx="522">
                  <c:v>1.986</c:v>
                </c:pt>
                <c:pt idx="523">
                  <c:v>1.9910000000000001</c:v>
                </c:pt>
                <c:pt idx="524">
                  <c:v>1.996</c:v>
                </c:pt>
                <c:pt idx="525">
                  <c:v>2.0009999999999999</c:v>
                </c:pt>
                <c:pt idx="526">
                  <c:v>2.0070000000000001</c:v>
                </c:pt>
                <c:pt idx="527">
                  <c:v>2.012</c:v>
                </c:pt>
                <c:pt idx="528">
                  <c:v>2.0169999999999999</c:v>
                </c:pt>
                <c:pt idx="529">
                  <c:v>2.0219999999999998</c:v>
                </c:pt>
                <c:pt idx="530">
                  <c:v>2.0270000000000001</c:v>
                </c:pt>
                <c:pt idx="531">
                  <c:v>2.0329999999999999</c:v>
                </c:pt>
                <c:pt idx="532">
                  <c:v>2.0379999999999998</c:v>
                </c:pt>
                <c:pt idx="533">
                  <c:v>2.0430000000000001</c:v>
                </c:pt>
                <c:pt idx="534">
                  <c:v>2.048</c:v>
                </c:pt>
                <c:pt idx="535">
                  <c:v>2.0539999999999998</c:v>
                </c:pt>
                <c:pt idx="536">
                  <c:v>2.0590000000000002</c:v>
                </c:pt>
                <c:pt idx="537">
                  <c:v>2.0640000000000001</c:v>
                </c:pt>
                <c:pt idx="538">
                  <c:v>2.069</c:v>
                </c:pt>
                <c:pt idx="539">
                  <c:v>2.0750000000000002</c:v>
                </c:pt>
                <c:pt idx="540">
                  <c:v>2.08</c:v>
                </c:pt>
                <c:pt idx="541">
                  <c:v>2.085</c:v>
                </c:pt>
                <c:pt idx="542">
                  <c:v>2.09</c:v>
                </c:pt>
                <c:pt idx="543">
                  <c:v>2.0960000000000001</c:v>
                </c:pt>
                <c:pt idx="544">
                  <c:v>2.101</c:v>
                </c:pt>
                <c:pt idx="545">
                  <c:v>2.1059999999999999</c:v>
                </c:pt>
                <c:pt idx="546">
                  <c:v>2.1120000000000001</c:v>
                </c:pt>
                <c:pt idx="547">
                  <c:v>2.117</c:v>
                </c:pt>
                <c:pt idx="548">
                  <c:v>2.1219999999999999</c:v>
                </c:pt>
                <c:pt idx="549">
                  <c:v>2.1280000000000001</c:v>
                </c:pt>
                <c:pt idx="550">
                  <c:v>2.133</c:v>
                </c:pt>
                <c:pt idx="551">
                  <c:v>2.1379999999999999</c:v>
                </c:pt>
                <c:pt idx="552">
                  <c:v>2.1440000000000001</c:v>
                </c:pt>
                <c:pt idx="553">
                  <c:v>2.149</c:v>
                </c:pt>
                <c:pt idx="554">
                  <c:v>2.1539999999999999</c:v>
                </c:pt>
                <c:pt idx="555">
                  <c:v>2.16</c:v>
                </c:pt>
                <c:pt idx="556">
                  <c:v>2.165</c:v>
                </c:pt>
                <c:pt idx="557">
                  <c:v>2.1709999999999998</c:v>
                </c:pt>
                <c:pt idx="558">
                  <c:v>2.1760000000000002</c:v>
                </c:pt>
                <c:pt idx="559">
                  <c:v>2.181</c:v>
                </c:pt>
                <c:pt idx="560">
                  <c:v>2.1869999999999998</c:v>
                </c:pt>
                <c:pt idx="561">
                  <c:v>2.1920000000000002</c:v>
                </c:pt>
                <c:pt idx="562">
                  <c:v>2.198</c:v>
                </c:pt>
                <c:pt idx="563">
                  <c:v>2.2029999999999998</c:v>
                </c:pt>
                <c:pt idx="564">
                  <c:v>2.2080000000000002</c:v>
                </c:pt>
                <c:pt idx="565">
                  <c:v>2.214</c:v>
                </c:pt>
                <c:pt idx="566">
                  <c:v>2.2189999999999999</c:v>
                </c:pt>
                <c:pt idx="567">
                  <c:v>2.2250000000000001</c:v>
                </c:pt>
                <c:pt idx="568">
                  <c:v>2.23</c:v>
                </c:pt>
                <c:pt idx="569">
                  <c:v>2.2360000000000002</c:v>
                </c:pt>
                <c:pt idx="570">
                  <c:v>2.2410000000000001</c:v>
                </c:pt>
                <c:pt idx="571">
                  <c:v>2.2469999999999999</c:v>
                </c:pt>
                <c:pt idx="572">
                  <c:v>2.2519999999999998</c:v>
                </c:pt>
                <c:pt idx="573">
                  <c:v>2.258</c:v>
                </c:pt>
                <c:pt idx="574">
                  <c:v>2.2629999999999999</c:v>
                </c:pt>
                <c:pt idx="575">
                  <c:v>2.2690000000000001</c:v>
                </c:pt>
                <c:pt idx="576">
                  <c:v>2.274</c:v>
                </c:pt>
                <c:pt idx="577">
                  <c:v>2.2799999999999998</c:v>
                </c:pt>
                <c:pt idx="578">
                  <c:v>2.2850000000000001</c:v>
                </c:pt>
                <c:pt idx="579">
                  <c:v>2.2909999999999999</c:v>
                </c:pt>
                <c:pt idx="580">
                  <c:v>2.2970000000000002</c:v>
                </c:pt>
                <c:pt idx="581">
                  <c:v>2.302</c:v>
                </c:pt>
                <c:pt idx="582">
                  <c:v>2.3079999999999998</c:v>
                </c:pt>
                <c:pt idx="583">
                  <c:v>2.3130000000000002</c:v>
                </c:pt>
                <c:pt idx="584">
                  <c:v>2.319</c:v>
                </c:pt>
                <c:pt idx="585">
                  <c:v>2.3239999999999998</c:v>
                </c:pt>
                <c:pt idx="586">
                  <c:v>2.33</c:v>
                </c:pt>
                <c:pt idx="587">
                  <c:v>2.3359999999999999</c:v>
                </c:pt>
                <c:pt idx="588">
                  <c:v>2.3410000000000002</c:v>
                </c:pt>
                <c:pt idx="589">
                  <c:v>2.347</c:v>
                </c:pt>
                <c:pt idx="590">
                  <c:v>2.3519999999999999</c:v>
                </c:pt>
                <c:pt idx="591">
                  <c:v>2.3580000000000001</c:v>
                </c:pt>
                <c:pt idx="592">
                  <c:v>2.3639999999999999</c:v>
                </c:pt>
                <c:pt idx="593">
                  <c:v>2.3690000000000002</c:v>
                </c:pt>
                <c:pt idx="594">
                  <c:v>2.375</c:v>
                </c:pt>
                <c:pt idx="595">
                  <c:v>2.3809999999999998</c:v>
                </c:pt>
                <c:pt idx="596">
                  <c:v>2.3860000000000001</c:v>
                </c:pt>
                <c:pt idx="597">
                  <c:v>2.3919999999999999</c:v>
                </c:pt>
                <c:pt idx="598">
                  <c:v>2.3980000000000001</c:v>
                </c:pt>
                <c:pt idx="599">
                  <c:v>2.403</c:v>
                </c:pt>
                <c:pt idx="600">
                  <c:v>2.4089999999999998</c:v>
                </c:pt>
                <c:pt idx="601">
                  <c:v>2.415</c:v>
                </c:pt>
                <c:pt idx="602">
                  <c:v>2.42</c:v>
                </c:pt>
                <c:pt idx="603">
                  <c:v>2.4260000000000002</c:v>
                </c:pt>
                <c:pt idx="604">
                  <c:v>2.4319999999999999</c:v>
                </c:pt>
                <c:pt idx="605">
                  <c:v>2.4380000000000002</c:v>
                </c:pt>
                <c:pt idx="606">
                  <c:v>2.4430000000000001</c:v>
                </c:pt>
                <c:pt idx="607">
                  <c:v>2.4489999999999998</c:v>
                </c:pt>
                <c:pt idx="608">
                  <c:v>2.4550000000000001</c:v>
                </c:pt>
                <c:pt idx="609">
                  <c:v>2.4609999999999999</c:v>
                </c:pt>
                <c:pt idx="610">
                  <c:v>2.4660000000000002</c:v>
                </c:pt>
                <c:pt idx="611">
                  <c:v>2.472</c:v>
                </c:pt>
                <c:pt idx="612">
                  <c:v>2.4780000000000002</c:v>
                </c:pt>
                <c:pt idx="613">
                  <c:v>2.484</c:v>
                </c:pt>
                <c:pt idx="614">
                  <c:v>2.4889999999999999</c:v>
                </c:pt>
                <c:pt idx="615">
                  <c:v>2.4950000000000001</c:v>
                </c:pt>
                <c:pt idx="616">
                  <c:v>2.5009999999999999</c:v>
                </c:pt>
                <c:pt idx="617">
                  <c:v>2.5070000000000001</c:v>
                </c:pt>
                <c:pt idx="618">
                  <c:v>2.5129999999999999</c:v>
                </c:pt>
                <c:pt idx="619">
                  <c:v>2.5179999999999998</c:v>
                </c:pt>
                <c:pt idx="620">
                  <c:v>2.524</c:v>
                </c:pt>
                <c:pt idx="621">
                  <c:v>2.5299999999999998</c:v>
                </c:pt>
                <c:pt idx="622">
                  <c:v>2.536</c:v>
                </c:pt>
                <c:pt idx="623">
                  <c:v>2.5419999999999998</c:v>
                </c:pt>
                <c:pt idx="624">
                  <c:v>2.548</c:v>
                </c:pt>
                <c:pt idx="625">
                  <c:v>2.5529999999999999</c:v>
                </c:pt>
                <c:pt idx="626">
                  <c:v>2.5590000000000002</c:v>
                </c:pt>
                <c:pt idx="627">
                  <c:v>2.5649999999999999</c:v>
                </c:pt>
                <c:pt idx="628">
                  <c:v>2.5710000000000002</c:v>
                </c:pt>
                <c:pt idx="629">
                  <c:v>2.577</c:v>
                </c:pt>
                <c:pt idx="630">
                  <c:v>2.5830000000000002</c:v>
                </c:pt>
                <c:pt idx="631">
                  <c:v>2.589</c:v>
                </c:pt>
                <c:pt idx="632">
                  <c:v>2.5950000000000002</c:v>
                </c:pt>
                <c:pt idx="633">
                  <c:v>2.601</c:v>
                </c:pt>
                <c:pt idx="634">
                  <c:v>2.6070000000000002</c:v>
                </c:pt>
                <c:pt idx="635">
                  <c:v>2.6120000000000001</c:v>
                </c:pt>
                <c:pt idx="636">
                  <c:v>2.6179999999999999</c:v>
                </c:pt>
                <c:pt idx="637">
                  <c:v>2.6240000000000001</c:v>
                </c:pt>
                <c:pt idx="638">
                  <c:v>2.63</c:v>
                </c:pt>
                <c:pt idx="639">
                  <c:v>2.6360000000000001</c:v>
                </c:pt>
                <c:pt idx="640">
                  <c:v>2.6419999999999999</c:v>
                </c:pt>
                <c:pt idx="641">
                  <c:v>2.6480000000000001</c:v>
                </c:pt>
                <c:pt idx="642">
                  <c:v>2.6539999999999999</c:v>
                </c:pt>
                <c:pt idx="643">
                  <c:v>2.66</c:v>
                </c:pt>
                <c:pt idx="644">
                  <c:v>2.6659999999999999</c:v>
                </c:pt>
                <c:pt idx="645">
                  <c:v>2.6720000000000002</c:v>
                </c:pt>
                <c:pt idx="646">
                  <c:v>2.6779999999999999</c:v>
                </c:pt>
                <c:pt idx="647">
                  <c:v>2.6840000000000002</c:v>
                </c:pt>
                <c:pt idx="648">
                  <c:v>2.69</c:v>
                </c:pt>
                <c:pt idx="649">
                  <c:v>2.6960000000000002</c:v>
                </c:pt>
                <c:pt idx="650">
                  <c:v>2.702</c:v>
                </c:pt>
                <c:pt idx="651">
                  <c:v>2.7080000000000002</c:v>
                </c:pt>
                <c:pt idx="652">
                  <c:v>2.714</c:v>
                </c:pt>
                <c:pt idx="653">
                  <c:v>2.72</c:v>
                </c:pt>
                <c:pt idx="654">
                  <c:v>2.726</c:v>
                </c:pt>
                <c:pt idx="655">
                  <c:v>2.7320000000000002</c:v>
                </c:pt>
                <c:pt idx="656">
                  <c:v>2.738</c:v>
                </c:pt>
                <c:pt idx="657">
                  <c:v>2.7440000000000002</c:v>
                </c:pt>
                <c:pt idx="658">
                  <c:v>2.7509999999999999</c:v>
                </c:pt>
                <c:pt idx="659">
                  <c:v>2.7570000000000001</c:v>
                </c:pt>
                <c:pt idx="660">
                  <c:v>2.7629999999999999</c:v>
                </c:pt>
                <c:pt idx="661">
                  <c:v>2.7690000000000001</c:v>
                </c:pt>
                <c:pt idx="662">
                  <c:v>2.7749999999999999</c:v>
                </c:pt>
                <c:pt idx="663">
                  <c:v>2.7810000000000001</c:v>
                </c:pt>
                <c:pt idx="664">
                  <c:v>2.7869999999999999</c:v>
                </c:pt>
                <c:pt idx="665">
                  <c:v>2.7930000000000001</c:v>
                </c:pt>
                <c:pt idx="666">
                  <c:v>2.7989999999999999</c:v>
                </c:pt>
                <c:pt idx="667">
                  <c:v>2.806</c:v>
                </c:pt>
                <c:pt idx="668">
                  <c:v>2.8119999999999998</c:v>
                </c:pt>
                <c:pt idx="669">
                  <c:v>2.8180000000000001</c:v>
                </c:pt>
                <c:pt idx="670">
                  <c:v>2.8239999999999998</c:v>
                </c:pt>
                <c:pt idx="671">
                  <c:v>2.83</c:v>
                </c:pt>
                <c:pt idx="672">
                  <c:v>2.8359999999999999</c:v>
                </c:pt>
                <c:pt idx="673">
                  <c:v>2.8420000000000001</c:v>
                </c:pt>
                <c:pt idx="674">
                  <c:v>2.8490000000000002</c:v>
                </c:pt>
                <c:pt idx="675">
                  <c:v>2.855</c:v>
                </c:pt>
                <c:pt idx="676">
                  <c:v>2.8610000000000002</c:v>
                </c:pt>
                <c:pt idx="677">
                  <c:v>2.867</c:v>
                </c:pt>
                <c:pt idx="678">
                  <c:v>2.8730000000000002</c:v>
                </c:pt>
                <c:pt idx="679">
                  <c:v>2.88</c:v>
                </c:pt>
                <c:pt idx="680">
                  <c:v>2.8860000000000001</c:v>
                </c:pt>
                <c:pt idx="681">
                  <c:v>2.8919999999999999</c:v>
                </c:pt>
                <c:pt idx="682">
                  <c:v>2.8980000000000001</c:v>
                </c:pt>
                <c:pt idx="683">
                  <c:v>2.9049999999999998</c:v>
                </c:pt>
                <c:pt idx="684">
                  <c:v>2.911</c:v>
                </c:pt>
                <c:pt idx="685">
                  <c:v>2.9169999999999998</c:v>
                </c:pt>
                <c:pt idx="686">
                  <c:v>2.923</c:v>
                </c:pt>
                <c:pt idx="687">
                  <c:v>2.93</c:v>
                </c:pt>
                <c:pt idx="688">
                  <c:v>2.9359999999999999</c:v>
                </c:pt>
                <c:pt idx="689">
                  <c:v>2.9420000000000002</c:v>
                </c:pt>
                <c:pt idx="690">
                  <c:v>2.948</c:v>
                </c:pt>
                <c:pt idx="691">
                  <c:v>2.9550000000000001</c:v>
                </c:pt>
                <c:pt idx="692">
                  <c:v>2.9609999999999999</c:v>
                </c:pt>
                <c:pt idx="693">
                  <c:v>2.9670000000000001</c:v>
                </c:pt>
                <c:pt idx="694">
                  <c:v>2.9740000000000002</c:v>
                </c:pt>
                <c:pt idx="695">
                  <c:v>2.98</c:v>
                </c:pt>
                <c:pt idx="696">
                  <c:v>2.9860000000000002</c:v>
                </c:pt>
                <c:pt idx="697">
                  <c:v>2.9929999999999999</c:v>
                </c:pt>
                <c:pt idx="698">
                  <c:v>2.9990000000000001</c:v>
                </c:pt>
                <c:pt idx="699">
                  <c:v>3.0049999999999999</c:v>
                </c:pt>
                <c:pt idx="700">
                  <c:v>3.012</c:v>
                </c:pt>
                <c:pt idx="701">
                  <c:v>3.0179999999999998</c:v>
                </c:pt>
                <c:pt idx="702">
                  <c:v>3.024</c:v>
                </c:pt>
                <c:pt idx="703">
                  <c:v>3.0310000000000001</c:v>
                </c:pt>
                <c:pt idx="704">
                  <c:v>3.0369999999999999</c:v>
                </c:pt>
                <c:pt idx="705">
                  <c:v>3.0430000000000001</c:v>
                </c:pt>
                <c:pt idx="706">
                  <c:v>3.05</c:v>
                </c:pt>
                <c:pt idx="707">
                  <c:v>3.056</c:v>
                </c:pt>
                <c:pt idx="708">
                  <c:v>3.0630000000000002</c:v>
                </c:pt>
                <c:pt idx="709">
                  <c:v>3.069</c:v>
                </c:pt>
                <c:pt idx="710">
                  <c:v>3.0750000000000002</c:v>
                </c:pt>
                <c:pt idx="711">
                  <c:v>3.0819999999999999</c:v>
                </c:pt>
                <c:pt idx="712">
                  <c:v>3.0880000000000001</c:v>
                </c:pt>
                <c:pt idx="713">
                  <c:v>3.0950000000000002</c:v>
                </c:pt>
                <c:pt idx="714">
                  <c:v>3.101</c:v>
                </c:pt>
                <c:pt idx="715">
                  <c:v>3.1070000000000002</c:v>
                </c:pt>
                <c:pt idx="716">
                  <c:v>3.1139999999999999</c:v>
                </c:pt>
                <c:pt idx="717">
                  <c:v>3.12</c:v>
                </c:pt>
                <c:pt idx="718">
                  <c:v>3.1269999999999998</c:v>
                </c:pt>
                <c:pt idx="719">
                  <c:v>3.133</c:v>
                </c:pt>
                <c:pt idx="720">
                  <c:v>3.14</c:v>
                </c:pt>
                <c:pt idx="721">
                  <c:v>3.1459999999999999</c:v>
                </c:pt>
                <c:pt idx="722">
                  <c:v>3.153</c:v>
                </c:pt>
                <c:pt idx="723">
                  <c:v>3.1589999999999998</c:v>
                </c:pt>
                <c:pt idx="724">
                  <c:v>3.1659999999999999</c:v>
                </c:pt>
                <c:pt idx="725">
                  <c:v>3.1720000000000002</c:v>
                </c:pt>
                <c:pt idx="726">
                  <c:v>3.1789999999999998</c:v>
                </c:pt>
                <c:pt idx="727">
                  <c:v>3.1850000000000001</c:v>
                </c:pt>
                <c:pt idx="728">
                  <c:v>3.1920000000000002</c:v>
                </c:pt>
                <c:pt idx="729">
                  <c:v>3.198</c:v>
                </c:pt>
                <c:pt idx="730">
                  <c:v>3.2050000000000001</c:v>
                </c:pt>
                <c:pt idx="731">
                  <c:v>3.2109999999999999</c:v>
                </c:pt>
                <c:pt idx="732">
                  <c:v>3.218</c:v>
                </c:pt>
                <c:pt idx="733">
                  <c:v>3.2240000000000002</c:v>
                </c:pt>
                <c:pt idx="734">
                  <c:v>3.2309999999999999</c:v>
                </c:pt>
                <c:pt idx="735">
                  <c:v>3.2370000000000001</c:v>
                </c:pt>
                <c:pt idx="736">
                  <c:v>3.2440000000000002</c:v>
                </c:pt>
                <c:pt idx="737">
                  <c:v>3.2509999999999999</c:v>
                </c:pt>
                <c:pt idx="738">
                  <c:v>3.2570000000000001</c:v>
                </c:pt>
                <c:pt idx="739">
                  <c:v>3.2639999999999998</c:v>
                </c:pt>
                <c:pt idx="740">
                  <c:v>3.27</c:v>
                </c:pt>
                <c:pt idx="741">
                  <c:v>3.2770000000000001</c:v>
                </c:pt>
                <c:pt idx="742">
                  <c:v>3.2829999999999999</c:v>
                </c:pt>
                <c:pt idx="743">
                  <c:v>3.29</c:v>
                </c:pt>
                <c:pt idx="744">
                  <c:v>3.2970000000000002</c:v>
                </c:pt>
                <c:pt idx="745">
                  <c:v>3.3029999999999999</c:v>
                </c:pt>
                <c:pt idx="746">
                  <c:v>3.31</c:v>
                </c:pt>
                <c:pt idx="747">
                  <c:v>3.3170000000000002</c:v>
                </c:pt>
                <c:pt idx="748">
                  <c:v>3.323</c:v>
                </c:pt>
                <c:pt idx="749">
                  <c:v>3.33</c:v>
                </c:pt>
                <c:pt idx="750">
                  <c:v>3.3359999999999999</c:v>
                </c:pt>
                <c:pt idx="751">
                  <c:v>3.343</c:v>
                </c:pt>
                <c:pt idx="752">
                  <c:v>3.35</c:v>
                </c:pt>
                <c:pt idx="753">
                  <c:v>3.3559999999999999</c:v>
                </c:pt>
                <c:pt idx="754">
                  <c:v>3.363</c:v>
                </c:pt>
                <c:pt idx="755">
                  <c:v>3.37</c:v>
                </c:pt>
                <c:pt idx="756">
                  <c:v>3.3759999999999999</c:v>
                </c:pt>
                <c:pt idx="757">
                  <c:v>3.383</c:v>
                </c:pt>
                <c:pt idx="758">
                  <c:v>3.39</c:v>
                </c:pt>
                <c:pt idx="759">
                  <c:v>3.3959999999999999</c:v>
                </c:pt>
                <c:pt idx="760">
                  <c:v>3.403</c:v>
                </c:pt>
                <c:pt idx="761">
                  <c:v>3.41</c:v>
                </c:pt>
                <c:pt idx="762">
                  <c:v>3.4169999999999998</c:v>
                </c:pt>
                <c:pt idx="763">
                  <c:v>3.423</c:v>
                </c:pt>
                <c:pt idx="764">
                  <c:v>3.43</c:v>
                </c:pt>
                <c:pt idx="765">
                  <c:v>3.4369999999999998</c:v>
                </c:pt>
                <c:pt idx="766">
                  <c:v>3.4430000000000001</c:v>
                </c:pt>
                <c:pt idx="767">
                  <c:v>3.45</c:v>
                </c:pt>
                <c:pt idx="768">
                  <c:v>3.4569999999999999</c:v>
                </c:pt>
                <c:pt idx="769">
                  <c:v>3.464</c:v>
                </c:pt>
                <c:pt idx="770">
                  <c:v>3.47</c:v>
                </c:pt>
                <c:pt idx="771">
                  <c:v>3.4769999999999999</c:v>
                </c:pt>
                <c:pt idx="772">
                  <c:v>3.484</c:v>
                </c:pt>
                <c:pt idx="773">
                  <c:v>3.4910000000000001</c:v>
                </c:pt>
                <c:pt idx="774">
                  <c:v>3.4980000000000002</c:v>
                </c:pt>
                <c:pt idx="775">
                  <c:v>3.504</c:v>
                </c:pt>
                <c:pt idx="776">
                  <c:v>3.5110000000000001</c:v>
                </c:pt>
                <c:pt idx="777">
                  <c:v>3.5179999999999998</c:v>
                </c:pt>
                <c:pt idx="778">
                  <c:v>3.5249999999999999</c:v>
                </c:pt>
                <c:pt idx="779">
                  <c:v>3.532</c:v>
                </c:pt>
                <c:pt idx="780">
                  <c:v>3.5379999999999998</c:v>
                </c:pt>
                <c:pt idx="781">
                  <c:v>3.5449999999999999</c:v>
                </c:pt>
                <c:pt idx="782">
                  <c:v>3.552</c:v>
                </c:pt>
                <c:pt idx="783">
                  <c:v>3.5590000000000002</c:v>
                </c:pt>
                <c:pt idx="784">
                  <c:v>3.5659999999999998</c:v>
                </c:pt>
                <c:pt idx="785">
                  <c:v>3.573</c:v>
                </c:pt>
                <c:pt idx="786">
                  <c:v>3.5790000000000002</c:v>
                </c:pt>
                <c:pt idx="787">
                  <c:v>3.5859999999999999</c:v>
                </c:pt>
                <c:pt idx="788">
                  <c:v>3.593</c:v>
                </c:pt>
                <c:pt idx="789">
                  <c:v>3.6</c:v>
                </c:pt>
                <c:pt idx="790">
                  <c:v>3.6070000000000002</c:v>
                </c:pt>
                <c:pt idx="791">
                  <c:v>3.6139999999999999</c:v>
                </c:pt>
                <c:pt idx="792">
                  <c:v>3.621</c:v>
                </c:pt>
                <c:pt idx="793">
                  <c:v>3.6269999999999998</c:v>
                </c:pt>
                <c:pt idx="794">
                  <c:v>3.6339999999999999</c:v>
                </c:pt>
                <c:pt idx="795">
                  <c:v>3.641</c:v>
                </c:pt>
                <c:pt idx="796">
                  <c:v>3.6480000000000001</c:v>
                </c:pt>
                <c:pt idx="797">
                  <c:v>3.6549999999999998</c:v>
                </c:pt>
                <c:pt idx="798">
                  <c:v>3.6619999999999999</c:v>
                </c:pt>
                <c:pt idx="799">
                  <c:v>3.669</c:v>
                </c:pt>
                <c:pt idx="800">
                  <c:v>3.6760000000000002</c:v>
                </c:pt>
                <c:pt idx="801">
                  <c:v>3.6829999999999998</c:v>
                </c:pt>
                <c:pt idx="802">
                  <c:v>3.69</c:v>
                </c:pt>
                <c:pt idx="803">
                  <c:v>3.6970000000000001</c:v>
                </c:pt>
                <c:pt idx="804">
                  <c:v>3.7040000000000002</c:v>
                </c:pt>
                <c:pt idx="805">
                  <c:v>3.71</c:v>
                </c:pt>
                <c:pt idx="806">
                  <c:v>3.7170000000000001</c:v>
                </c:pt>
                <c:pt idx="807">
                  <c:v>3.7240000000000002</c:v>
                </c:pt>
                <c:pt idx="808">
                  <c:v>3.7309999999999999</c:v>
                </c:pt>
                <c:pt idx="809">
                  <c:v>3.738</c:v>
                </c:pt>
                <c:pt idx="810">
                  <c:v>3.7450000000000001</c:v>
                </c:pt>
                <c:pt idx="811">
                  <c:v>3.7519999999999998</c:v>
                </c:pt>
                <c:pt idx="812">
                  <c:v>3.7589999999999999</c:v>
                </c:pt>
                <c:pt idx="813">
                  <c:v>3.766</c:v>
                </c:pt>
                <c:pt idx="814">
                  <c:v>3.7730000000000001</c:v>
                </c:pt>
                <c:pt idx="815">
                  <c:v>3.78</c:v>
                </c:pt>
                <c:pt idx="816">
                  <c:v>3.7869999999999999</c:v>
                </c:pt>
                <c:pt idx="817">
                  <c:v>3.794</c:v>
                </c:pt>
                <c:pt idx="818">
                  <c:v>3.8010000000000002</c:v>
                </c:pt>
                <c:pt idx="819">
                  <c:v>3.8079999999999998</c:v>
                </c:pt>
                <c:pt idx="820">
                  <c:v>3.8149999999999999</c:v>
                </c:pt>
                <c:pt idx="821">
                  <c:v>3.8220000000000001</c:v>
                </c:pt>
                <c:pt idx="822">
                  <c:v>3.8290000000000002</c:v>
                </c:pt>
                <c:pt idx="823">
                  <c:v>3.8359999999999999</c:v>
                </c:pt>
                <c:pt idx="824">
                  <c:v>3.843</c:v>
                </c:pt>
                <c:pt idx="825">
                  <c:v>3.851</c:v>
                </c:pt>
                <c:pt idx="826">
                  <c:v>3.8580000000000001</c:v>
                </c:pt>
                <c:pt idx="827">
                  <c:v>3.8650000000000002</c:v>
                </c:pt>
                <c:pt idx="828">
                  <c:v>3.8719999999999999</c:v>
                </c:pt>
                <c:pt idx="829">
                  <c:v>3.879</c:v>
                </c:pt>
                <c:pt idx="830">
                  <c:v>3.8860000000000001</c:v>
                </c:pt>
                <c:pt idx="831">
                  <c:v>3.8929999999999998</c:v>
                </c:pt>
                <c:pt idx="832">
                  <c:v>3.9</c:v>
                </c:pt>
                <c:pt idx="833">
                  <c:v>3.907</c:v>
                </c:pt>
                <c:pt idx="834">
                  <c:v>3.9140000000000001</c:v>
                </c:pt>
                <c:pt idx="835">
                  <c:v>3.9209999999999998</c:v>
                </c:pt>
                <c:pt idx="836">
                  <c:v>3.9279999999999999</c:v>
                </c:pt>
                <c:pt idx="837">
                  <c:v>3.9359999999999999</c:v>
                </c:pt>
                <c:pt idx="838">
                  <c:v>3.9430000000000001</c:v>
                </c:pt>
                <c:pt idx="839">
                  <c:v>3.95</c:v>
                </c:pt>
                <c:pt idx="840">
                  <c:v>3.9569999999999999</c:v>
                </c:pt>
                <c:pt idx="841">
                  <c:v>3.964</c:v>
                </c:pt>
                <c:pt idx="842">
                  <c:v>3.9710000000000001</c:v>
                </c:pt>
                <c:pt idx="843">
                  <c:v>3.9780000000000002</c:v>
                </c:pt>
                <c:pt idx="844">
                  <c:v>3.9860000000000002</c:v>
                </c:pt>
                <c:pt idx="845">
                  <c:v>3.9929999999999999</c:v>
                </c:pt>
                <c:pt idx="846">
                  <c:v>4</c:v>
                </c:pt>
                <c:pt idx="847">
                  <c:v>4.0069999999999997</c:v>
                </c:pt>
                <c:pt idx="848">
                  <c:v>4.0140000000000002</c:v>
                </c:pt>
                <c:pt idx="849">
                  <c:v>4.0209999999999999</c:v>
                </c:pt>
                <c:pt idx="850">
                  <c:v>4.0289999999999999</c:v>
                </c:pt>
                <c:pt idx="851">
                  <c:v>4.0359999999999996</c:v>
                </c:pt>
                <c:pt idx="852">
                  <c:v>4.0430000000000001</c:v>
                </c:pt>
                <c:pt idx="853">
                  <c:v>4.05</c:v>
                </c:pt>
                <c:pt idx="854">
                  <c:v>4.0570000000000004</c:v>
                </c:pt>
                <c:pt idx="855">
                  <c:v>4.0640000000000001</c:v>
                </c:pt>
                <c:pt idx="856">
                  <c:v>4.0720000000000001</c:v>
                </c:pt>
                <c:pt idx="857">
                  <c:v>4.0789999999999997</c:v>
                </c:pt>
                <c:pt idx="858">
                  <c:v>4.0860000000000003</c:v>
                </c:pt>
                <c:pt idx="859">
                  <c:v>4.093</c:v>
                </c:pt>
                <c:pt idx="860">
                  <c:v>4.101</c:v>
                </c:pt>
                <c:pt idx="861">
                  <c:v>4.1079999999999997</c:v>
                </c:pt>
                <c:pt idx="862">
                  <c:v>4.1150000000000002</c:v>
                </c:pt>
                <c:pt idx="863">
                  <c:v>4.1219999999999999</c:v>
                </c:pt>
                <c:pt idx="864">
                  <c:v>4.13</c:v>
                </c:pt>
                <c:pt idx="865">
                  <c:v>4.1369999999999996</c:v>
                </c:pt>
                <c:pt idx="866">
                  <c:v>4.1440000000000001</c:v>
                </c:pt>
                <c:pt idx="867">
                  <c:v>4.1509999999999998</c:v>
                </c:pt>
                <c:pt idx="868">
                  <c:v>4.1589999999999998</c:v>
                </c:pt>
                <c:pt idx="869">
                  <c:v>4.1660000000000004</c:v>
                </c:pt>
                <c:pt idx="870">
                  <c:v>4.173</c:v>
                </c:pt>
                <c:pt idx="871">
                  <c:v>4.18</c:v>
                </c:pt>
                <c:pt idx="872">
                  <c:v>4.1879999999999997</c:v>
                </c:pt>
                <c:pt idx="873">
                  <c:v>4.1950000000000003</c:v>
                </c:pt>
                <c:pt idx="874">
                  <c:v>4.202</c:v>
                </c:pt>
                <c:pt idx="875">
                  <c:v>4.21</c:v>
                </c:pt>
                <c:pt idx="876">
                  <c:v>4.2169999999999996</c:v>
                </c:pt>
                <c:pt idx="877">
                  <c:v>4.2240000000000002</c:v>
                </c:pt>
                <c:pt idx="878">
                  <c:v>4.2309999999999999</c:v>
                </c:pt>
                <c:pt idx="879">
                  <c:v>4.2389999999999999</c:v>
                </c:pt>
                <c:pt idx="880">
                  <c:v>4.2460000000000004</c:v>
                </c:pt>
                <c:pt idx="881">
                  <c:v>4.2530000000000001</c:v>
                </c:pt>
                <c:pt idx="882">
                  <c:v>4.2610000000000001</c:v>
                </c:pt>
                <c:pt idx="883">
                  <c:v>4.2679999999999998</c:v>
                </c:pt>
                <c:pt idx="884">
                  <c:v>4.2750000000000004</c:v>
                </c:pt>
                <c:pt idx="885">
                  <c:v>4.2830000000000004</c:v>
                </c:pt>
                <c:pt idx="886">
                  <c:v>4.29</c:v>
                </c:pt>
                <c:pt idx="887">
                  <c:v>4.2969999999999997</c:v>
                </c:pt>
                <c:pt idx="888">
                  <c:v>4.3049999999999997</c:v>
                </c:pt>
                <c:pt idx="889">
                  <c:v>4.3120000000000003</c:v>
                </c:pt>
                <c:pt idx="890">
                  <c:v>4.32</c:v>
                </c:pt>
                <c:pt idx="891">
                  <c:v>4.327</c:v>
                </c:pt>
                <c:pt idx="892">
                  <c:v>4.3339999999999996</c:v>
                </c:pt>
                <c:pt idx="893">
                  <c:v>4.3419999999999996</c:v>
                </c:pt>
                <c:pt idx="894">
                  <c:v>4.3490000000000002</c:v>
                </c:pt>
                <c:pt idx="895">
                  <c:v>4.3559999999999999</c:v>
                </c:pt>
                <c:pt idx="896">
                  <c:v>4.3639999999999999</c:v>
                </c:pt>
                <c:pt idx="897">
                  <c:v>4.3710000000000004</c:v>
                </c:pt>
                <c:pt idx="898">
                  <c:v>4.3789999999999996</c:v>
                </c:pt>
                <c:pt idx="899">
                  <c:v>4.3860000000000001</c:v>
                </c:pt>
                <c:pt idx="900">
                  <c:v>4.3929999999999998</c:v>
                </c:pt>
                <c:pt idx="901">
                  <c:v>4.4009999999999998</c:v>
                </c:pt>
                <c:pt idx="902">
                  <c:v>4.4080000000000004</c:v>
                </c:pt>
                <c:pt idx="903">
                  <c:v>4.4160000000000004</c:v>
                </c:pt>
                <c:pt idx="904">
                  <c:v>4.423</c:v>
                </c:pt>
                <c:pt idx="905">
                  <c:v>4.431</c:v>
                </c:pt>
                <c:pt idx="906">
                  <c:v>4.4379999999999997</c:v>
                </c:pt>
                <c:pt idx="907">
                  <c:v>4.4450000000000003</c:v>
                </c:pt>
                <c:pt idx="908">
                  <c:v>4.4530000000000003</c:v>
                </c:pt>
                <c:pt idx="909">
                  <c:v>4.46</c:v>
                </c:pt>
                <c:pt idx="910">
                  <c:v>4.468</c:v>
                </c:pt>
                <c:pt idx="911">
                  <c:v>4.4749999999999996</c:v>
                </c:pt>
                <c:pt idx="912">
                  <c:v>4.4829999999999997</c:v>
                </c:pt>
                <c:pt idx="913">
                  <c:v>4.49</c:v>
                </c:pt>
                <c:pt idx="914">
                  <c:v>4.4980000000000002</c:v>
                </c:pt>
                <c:pt idx="915">
                  <c:v>4.5049999999999999</c:v>
                </c:pt>
                <c:pt idx="916">
                  <c:v>4.5129999999999999</c:v>
                </c:pt>
                <c:pt idx="917">
                  <c:v>4.5199999999999996</c:v>
                </c:pt>
                <c:pt idx="918">
                  <c:v>4.5279999999999996</c:v>
                </c:pt>
                <c:pt idx="919">
                  <c:v>4.5350000000000001</c:v>
                </c:pt>
                <c:pt idx="920">
                  <c:v>4.5430000000000001</c:v>
                </c:pt>
                <c:pt idx="921">
                  <c:v>4.55</c:v>
                </c:pt>
                <c:pt idx="922">
                  <c:v>4.5579999999999998</c:v>
                </c:pt>
                <c:pt idx="923">
                  <c:v>4.5650000000000004</c:v>
                </c:pt>
                <c:pt idx="924">
                  <c:v>4.5730000000000004</c:v>
                </c:pt>
                <c:pt idx="925">
                  <c:v>4.58</c:v>
                </c:pt>
                <c:pt idx="926">
                  <c:v>4.5880000000000001</c:v>
                </c:pt>
                <c:pt idx="927">
                  <c:v>4.5949999999999998</c:v>
                </c:pt>
                <c:pt idx="928">
                  <c:v>4.6029999999999998</c:v>
                </c:pt>
                <c:pt idx="929">
                  <c:v>4.6100000000000003</c:v>
                </c:pt>
                <c:pt idx="930">
                  <c:v>4.6180000000000003</c:v>
                </c:pt>
                <c:pt idx="931">
                  <c:v>4.625</c:v>
                </c:pt>
                <c:pt idx="932">
                  <c:v>4.633</c:v>
                </c:pt>
                <c:pt idx="933">
                  <c:v>4.6399999999999997</c:v>
                </c:pt>
                <c:pt idx="934">
                  <c:v>4.6479999999999997</c:v>
                </c:pt>
                <c:pt idx="935">
                  <c:v>4.6550000000000002</c:v>
                </c:pt>
                <c:pt idx="936">
                  <c:v>4.6630000000000003</c:v>
                </c:pt>
                <c:pt idx="937">
                  <c:v>4.6710000000000003</c:v>
                </c:pt>
                <c:pt idx="938">
                  <c:v>4.6779999999999999</c:v>
                </c:pt>
                <c:pt idx="939">
                  <c:v>4.6859999999999999</c:v>
                </c:pt>
                <c:pt idx="940">
                  <c:v>4.6929999999999996</c:v>
                </c:pt>
                <c:pt idx="941">
                  <c:v>4.7009999999999996</c:v>
                </c:pt>
                <c:pt idx="942">
                  <c:v>4.7080000000000002</c:v>
                </c:pt>
                <c:pt idx="943">
                  <c:v>4.7160000000000002</c:v>
                </c:pt>
                <c:pt idx="944">
                  <c:v>4.7240000000000002</c:v>
                </c:pt>
                <c:pt idx="945">
                  <c:v>4.7309999999999999</c:v>
                </c:pt>
                <c:pt idx="946">
                  <c:v>4.7389999999999999</c:v>
                </c:pt>
                <c:pt idx="947">
                  <c:v>4.7460000000000004</c:v>
                </c:pt>
                <c:pt idx="948">
                  <c:v>4.7539999999999996</c:v>
                </c:pt>
                <c:pt idx="949">
                  <c:v>4.7619999999999996</c:v>
                </c:pt>
                <c:pt idx="950">
                  <c:v>4.7690000000000001</c:v>
                </c:pt>
                <c:pt idx="951">
                  <c:v>4.7770000000000001</c:v>
                </c:pt>
                <c:pt idx="952">
                  <c:v>4.7839999999999998</c:v>
                </c:pt>
                <c:pt idx="953">
                  <c:v>4.7919999999999998</c:v>
                </c:pt>
                <c:pt idx="954">
                  <c:v>4.8</c:v>
                </c:pt>
                <c:pt idx="955">
                  <c:v>4.8070000000000004</c:v>
                </c:pt>
                <c:pt idx="956">
                  <c:v>4.8150000000000004</c:v>
                </c:pt>
                <c:pt idx="957">
                  <c:v>4.8230000000000004</c:v>
                </c:pt>
                <c:pt idx="958">
                  <c:v>4.83</c:v>
                </c:pt>
                <c:pt idx="959">
                  <c:v>4.8380000000000001</c:v>
                </c:pt>
                <c:pt idx="960">
                  <c:v>4.8460000000000001</c:v>
                </c:pt>
                <c:pt idx="961">
                  <c:v>4.8529999999999998</c:v>
                </c:pt>
                <c:pt idx="962">
                  <c:v>4.8609999999999998</c:v>
                </c:pt>
                <c:pt idx="963">
                  <c:v>4.8689999999999998</c:v>
                </c:pt>
                <c:pt idx="964">
                  <c:v>4.8760000000000003</c:v>
                </c:pt>
                <c:pt idx="965">
                  <c:v>4.8840000000000003</c:v>
                </c:pt>
                <c:pt idx="966">
                  <c:v>4.8920000000000003</c:v>
                </c:pt>
                <c:pt idx="967">
                  <c:v>4.899</c:v>
                </c:pt>
                <c:pt idx="968">
                  <c:v>4.907</c:v>
                </c:pt>
                <c:pt idx="969">
                  <c:v>4.915</c:v>
                </c:pt>
                <c:pt idx="970">
                  <c:v>4.9219999999999997</c:v>
                </c:pt>
                <c:pt idx="971">
                  <c:v>4.93</c:v>
                </c:pt>
                <c:pt idx="972">
                  <c:v>4.9379999999999997</c:v>
                </c:pt>
                <c:pt idx="973">
                  <c:v>4.9450000000000003</c:v>
                </c:pt>
                <c:pt idx="974">
                  <c:v>4.9530000000000003</c:v>
                </c:pt>
                <c:pt idx="975">
                  <c:v>4.9610000000000003</c:v>
                </c:pt>
                <c:pt idx="976">
                  <c:v>4.9690000000000003</c:v>
                </c:pt>
                <c:pt idx="977">
                  <c:v>4.976</c:v>
                </c:pt>
                <c:pt idx="978">
                  <c:v>4.984</c:v>
                </c:pt>
                <c:pt idx="979">
                  <c:v>4.992</c:v>
                </c:pt>
                <c:pt idx="980">
                  <c:v>4.9989999999999997</c:v>
                </c:pt>
                <c:pt idx="981">
                  <c:v>5.0069999999999997</c:v>
                </c:pt>
                <c:pt idx="982">
                  <c:v>5.0149999999999997</c:v>
                </c:pt>
                <c:pt idx="983">
                  <c:v>5.0229999999999997</c:v>
                </c:pt>
                <c:pt idx="984">
                  <c:v>5.03</c:v>
                </c:pt>
                <c:pt idx="985">
                  <c:v>5.0380000000000003</c:v>
                </c:pt>
                <c:pt idx="986">
                  <c:v>5.0460000000000003</c:v>
                </c:pt>
                <c:pt idx="987">
                  <c:v>5.0540000000000003</c:v>
                </c:pt>
                <c:pt idx="988">
                  <c:v>5.0609999999999999</c:v>
                </c:pt>
                <c:pt idx="989">
                  <c:v>5.069</c:v>
                </c:pt>
                <c:pt idx="990">
                  <c:v>5.077</c:v>
                </c:pt>
                <c:pt idx="991">
                  <c:v>5.085</c:v>
                </c:pt>
                <c:pt idx="992">
                  <c:v>5.0919999999999996</c:v>
                </c:pt>
                <c:pt idx="993">
                  <c:v>5.0999999999999996</c:v>
                </c:pt>
                <c:pt idx="994">
                  <c:v>5.1079999999999997</c:v>
                </c:pt>
                <c:pt idx="995">
                  <c:v>5.1159999999999997</c:v>
                </c:pt>
                <c:pt idx="996">
                  <c:v>5.1230000000000002</c:v>
                </c:pt>
                <c:pt idx="997">
                  <c:v>5.1310000000000002</c:v>
                </c:pt>
                <c:pt idx="998">
                  <c:v>5.1390000000000002</c:v>
                </c:pt>
                <c:pt idx="999">
                  <c:v>5.1470000000000002</c:v>
                </c:pt>
                <c:pt idx="1000">
                  <c:v>5.1550000000000002</c:v>
                </c:pt>
              </c:numCache>
            </c:numRef>
          </c:xVal>
          <c:yVal>
            <c:numRef>
              <c:f>Sheet1!$D$1:$D$1001</c:f>
              <c:numCache>
                <c:formatCode>General</c:formatCode>
                <c:ptCount val="1001"/>
                <c:pt idx="0">
                  <c:v>1.0249999999999999</c:v>
                </c:pt>
                <c:pt idx="1">
                  <c:v>1.0129999999999999</c:v>
                </c:pt>
                <c:pt idx="2">
                  <c:v>1.0009999999999999</c:v>
                </c:pt>
                <c:pt idx="3">
                  <c:v>0.98899999999999999</c:v>
                </c:pt>
                <c:pt idx="4">
                  <c:v>0.97699999999999998</c:v>
                </c:pt>
                <c:pt idx="5">
                  <c:v>0.96799999999999997</c:v>
                </c:pt>
                <c:pt idx="6">
                  <c:v>0.96799999999999997</c:v>
                </c:pt>
                <c:pt idx="7">
                  <c:v>0.96799999999999997</c:v>
                </c:pt>
                <c:pt idx="8">
                  <c:v>0.96799999999999997</c:v>
                </c:pt>
                <c:pt idx="9">
                  <c:v>0.96799999999999997</c:v>
                </c:pt>
                <c:pt idx="10">
                  <c:v>0.96799999999999997</c:v>
                </c:pt>
                <c:pt idx="11">
                  <c:v>0.96799999999999997</c:v>
                </c:pt>
                <c:pt idx="12">
                  <c:v>0.96599999999999997</c:v>
                </c:pt>
                <c:pt idx="13">
                  <c:v>0.96099999999999997</c:v>
                </c:pt>
                <c:pt idx="14">
                  <c:v>0.95599999999999996</c:v>
                </c:pt>
                <c:pt idx="15">
                  <c:v>0.95099999999999996</c:v>
                </c:pt>
                <c:pt idx="16">
                  <c:v>0.94599999999999995</c:v>
                </c:pt>
                <c:pt idx="17">
                  <c:v>0.94099999999999995</c:v>
                </c:pt>
                <c:pt idx="18">
                  <c:v>0.93600000000000005</c:v>
                </c:pt>
                <c:pt idx="19">
                  <c:v>0.93700000000000006</c:v>
                </c:pt>
                <c:pt idx="20">
                  <c:v>0.94299999999999995</c:v>
                </c:pt>
                <c:pt idx="21">
                  <c:v>0.94899999999999995</c:v>
                </c:pt>
                <c:pt idx="22">
                  <c:v>0.95499999999999996</c:v>
                </c:pt>
                <c:pt idx="23">
                  <c:v>0.96099999999999997</c:v>
                </c:pt>
                <c:pt idx="24">
                  <c:v>0.96699999999999997</c:v>
                </c:pt>
                <c:pt idx="25">
                  <c:v>0.97299999999999998</c:v>
                </c:pt>
                <c:pt idx="26">
                  <c:v>0.96699999999999997</c:v>
                </c:pt>
                <c:pt idx="27">
                  <c:v>0.95899999999999996</c:v>
                </c:pt>
                <c:pt idx="28">
                  <c:v>0.95199999999999996</c:v>
                </c:pt>
                <c:pt idx="29">
                  <c:v>0.94399999999999995</c:v>
                </c:pt>
                <c:pt idx="30">
                  <c:v>0.93600000000000005</c:v>
                </c:pt>
                <c:pt idx="31">
                  <c:v>0.92900000000000005</c:v>
                </c:pt>
                <c:pt idx="32">
                  <c:v>0.92500000000000004</c:v>
                </c:pt>
                <c:pt idx="33">
                  <c:v>0.92500000000000004</c:v>
                </c:pt>
                <c:pt idx="34">
                  <c:v>0.92500000000000004</c:v>
                </c:pt>
                <c:pt idx="35">
                  <c:v>0.92600000000000005</c:v>
                </c:pt>
                <c:pt idx="36">
                  <c:v>0.92600000000000005</c:v>
                </c:pt>
                <c:pt idx="37">
                  <c:v>0.92600000000000005</c:v>
                </c:pt>
                <c:pt idx="38">
                  <c:v>0.93</c:v>
                </c:pt>
                <c:pt idx="39">
                  <c:v>0.94599999999999995</c:v>
                </c:pt>
                <c:pt idx="40">
                  <c:v>0.96099999999999997</c:v>
                </c:pt>
                <c:pt idx="41">
                  <c:v>0.97699999999999998</c:v>
                </c:pt>
                <c:pt idx="42">
                  <c:v>0.99199999999999999</c:v>
                </c:pt>
                <c:pt idx="43">
                  <c:v>1.008</c:v>
                </c:pt>
                <c:pt idx="44">
                  <c:v>1.0169999999999999</c:v>
                </c:pt>
                <c:pt idx="45">
                  <c:v>1.002</c:v>
                </c:pt>
                <c:pt idx="46">
                  <c:v>0.98699999999999999</c:v>
                </c:pt>
                <c:pt idx="47">
                  <c:v>0.97299999999999998</c:v>
                </c:pt>
                <c:pt idx="48">
                  <c:v>0.95799999999999996</c:v>
                </c:pt>
                <c:pt idx="49">
                  <c:v>0.94299999999999995</c:v>
                </c:pt>
                <c:pt idx="50">
                  <c:v>0.93200000000000005</c:v>
                </c:pt>
                <c:pt idx="51">
                  <c:v>0.93100000000000005</c:v>
                </c:pt>
                <c:pt idx="52">
                  <c:v>0.93100000000000005</c:v>
                </c:pt>
                <c:pt idx="53">
                  <c:v>0.93</c:v>
                </c:pt>
                <c:pt idx="54">
                  <c:v>0.93</c:v>
                </c:pt>
                <c:pt idx="55">
                  <c:v>0.92900000000000005</c:v>
                </c:pt>
                <c:pt idx="56">
                  <c:v>0.92900000000000005</c:v>
                </c:pt>
                <c:pt idx="57">
                  <c:v>0.92800000000000005</c:v>
                </c:pt>
                <c:pt idx="58">
                  <c:v>0.92800000000000005</c:v>
                </c:pt>
                <c:pt idx="59">
                  <c:v>0.92700000000000005</c:v>
                </c:pt>
                <c:pt idx="60">
                  <c:v>0.92700000000000005</c:v>
                </c:pt>
                <c:pt idx="61">
                  <c:v>0.92600000000000005</c:v>
                </c:pt>
                <c:pt idx="62">
                  <c:v>0.92600000000000005</c:v>
                </c:pt>
                <c:pt idx="63">
                  <c:v>0.92600000000000005</c:v>
                </c:pt>
                <c:pt idx="64">
                  <c:v>0.92700000000000005</c:v>
                </c:pt>
                <c:pt idx="65">
                  <c:v>0.92700000000000005</c:v>
                </c:pt>
                <c:pt idx="66">
                  <c:v>0.92700000000000005</c:v>
                </c:pt>
                <c:pt idx="67">
                  <c:v>0.92900000000000005</c:v>
                </c:pt>
                <c:pt idx="68">
                  <c:v>0.93600000000000005</c:v>
                </c:pt>
                <c:pt idx="69">
                  <c:v>0.94399999999999995</c:v>
                </c:pt>
                <c:pt idx="70">
                  <c:v>0.95199999999999996</c:v>
                </c:pt>
                <c:pt idx="71">
                  <c:v>0.96</c:v>
                </c:pt>
                <c:pt idx="72">
                  <c:v>0.96799999999999997</c:v>
                </c:pt>
                <c:pt idx="73">
                  <c:v>0.96</c:v>
                </c:pt>
                <c:pt idx="74">
                  <c:v>0.94699999999999995</c:v>
                </c:pt>
                <c:pt idx="75">
                  <c:v>0.93500000000000005</c:v>
                </c:pt>
                <c:pt idx="76">
                  <c:v>0.92200000000000004</c:v>
                </c:pt>
                <c:pt idx="77">
                  <c:v>0.91</c:v>
                </c:pt>
                <c:pt idx="78">
                  <c:v>0.91</c:v>
                </c:pt>
                <c:pt idx="79">
                  <c:v>0.92900000000000005</c:v>
                </c:pt>
                <c:pt idx="80">
                  <c:v>0.94799999999999995</c:v>
                </c:pt>
                <c:pt idx="81">
                  <c:v>0.96599999999999997</c:v>
                </c:pt>
                <c:pt idx="82">
                  <c:v>0.98499999999999999</c:v>
                </c:pt>
                <c:pt idx="83">
                  <c:v>0.999</c:v>
                </c:pt>
                <c:pt idx="84">
                  <c:v>0.99</c:v>
                </c:pt>
                <c:pt idx="85">
                  <c:v>0.98</c:v>
                </c:pt>
                <c:pt idx="86">
                  <c:v>0.97099999999999997</c:v>
                </c:pt>
                <c:pt idx="87">
                  <c:v>0.96099999999999997</c:v>
                </c:pt>
                <c:pt idx="88">
                  <c:v>0.95199999999999996</c:v>
                </c:pt>
                <c:pt idx="89">
                  <c:v>0.94899999999999995</c:v>
                </c:pt>
                <c:pt idx="90">
                  <c:v>0.94699999999999995</c:v>
                </c:pt>
                <c:pt idx="91">
                  <c:v>0.94499999999999995</c:v>
                </c:pt>
                <c:pt idx="92">
                  <c:v>0.94199999999999995</c:v>
                </c:pt>
                <c:pt idx="93">
                  <c:v>0.94</c:v>
                </c:pt>
                <c:pt idx="94">
                  <c:v>0.94</c:v>
                </c:pt>
                <c:pt idx="95">
                  <c:v>0.94</c:v>
                </c:pt>
                <c:pt idx="96">
                  <c:v>0.94</c:v>
                </c:pt>
                <c:pt idx="97">
                  <c:v>0.94099999999999995</c:v>
                </c:pt>
                <c:pt idx="98">
                  <c:v>0.94099999999999995</c:v>
                </c:pt>
                <c:pt idx="99">
                  <c:v>0.93300000000000005</c:v>
                </c:pt>
                <c:pt idx="100">
                  <c:v>0.92500000000000004</c:v>
                </c:pt>
                <c:pt idx="101">
                  <c:v>0.91600000000000004</c:v>
                </c:pt>
                <c:pt idx="102">
                  <c:v>0.90800000000000003</c:v>
                </c:pt>
                <c:pt idx="103">
                  <c:v>0.90100000000000002</c:v>
                </c:pt>
                <c:pt idx="104">
                  <c:v>0.91500000000000004</c:v>
                </c:pt>
                <c:pt idx="105">
                  <c:v>0.92900000000000005</c:v>
                </c:pt>
                <c:pt idx="106">
                  <c:v>0.94299999999999995</c:v>
                </c:pt>
                <c:pt idx="107">
                  <c:v>0.95699999999999996</c:v>
                </c:pt>
                <c:pt idx="108">
                  <c:v>0.96499999999999997</c:v>
                </c:pt>
                <c:pt idx="109">
                  <c:v>0.95799999999999996</c:v>
                </c:pt>
                <c:pt idx="110">
                  <c:v>0.95199999999999996</c:v>
                </c:pt>
                <c:pt idx="111">
                  <c:v>0.94499999999999995</c:v>
                </c:pt>
                <c:pt idx="112">
                  <c:v>0.93899999999999995</c:v>
                </c:pt>
                <c:pt idx="113">
                  <c:v>0.93400000000000005</c:v>
                </c:pt>
                <c:pt idx="114">
                  <c:v>0.93100000000000005</c:v>
                </c:pt>
                <c:pt idx="115">
                  <c:v>0.92900000000000005</c:v>
                </c:pt>
                <c:pt idx="116">
                  <c:v>0.92600000000000005</c:v>
                </c:pt>
                <c:pt idx="117">
                  <c:v>0.92400000000000004</c:v>
                </c:pt>
                <c:pt idx="118">
                  <c:v>0.92600000000000005</c:v>
                </c:pt>
                <c:pt idx="119">
                  <c:v>0.92900000000000005</c:v>
                </c:pt>
                <c:pt idx="120">
                  <c:v>0.93200000000000005</c:v>
                </c:pt>
                <c:pt idx="121">
                  <c:v>0.93500000000000005</c:v>
                </c:pt>
                <c:pt idx="122">
                  <c:v>0.93700000000000006</c:v>
                </c:pt>
                <c:pt idx="123">
                  <c:v>0.93500000000000005</c:v>
                </c:pt>
                <c:pt idx="124">
                  <c:v>0.93300000000000005</c:v>
                </c:pt>
                <c:pt idx="125">
                  <c:v>0.93100000000000005</c:v>
                </c:pt>
                <c:pt idx="126">
                  <c:v>0.92800000000000005</c:v>
                </c:pt>
                <c:pt idx="127">
                  <c:v>0.93300000000000005</c:v>
                </c:pt>
                <c:pt idx="128">
                  <c:v>0.93899999999999995</c:v>
                </c:pt>
                <c:pt idx="129">
                  <c:v>0.94599999999999995</c:v>
                </c:pt>
                <c:pt idx="130">
                  <c:v>0.95299999999999996</c:v>
                </c:pt>
                <c:pt idx="131">
                  <c:v>0.95199999999999996</c:v>
                </c:pt>
                <c:pt idx="132">
                  <c:v>0.93200000000000005</c:v>
                </c:pt>
                <c:pt idx="133">
                  <c:v>0.91200000000000003</c:v>
                </c:pt>
                <c:pt idx="134">
                  <c:v>0.89100000000000001</c:v>
                </c:pt>
                <c:pt idx="135">
                  <c:v>0.871</c:v>
                </c:pt>
                <c:pt idx="136">
                  <c:v>0.875</c:v>
                </c:pt>
                <c:pt idx="137">
                  <c:v>0.88300000000000001</c:v>
                </c:pt>
                <c:pt idx="138">
                  <c:v>0.89100000000000001</c:v>
                </c:pt>
                <c:pt idx="139">
                  <c:v>0.89900000000000002</c:v>
                </c:pt>
                <c:pt idx="140">
                  <c:v>0.90800000000000003</c:v>
                </c:pt>
                <c:pt idx="141">
                  <c:v>0.91700000000000004</c:v>
                </c:pt>
                <c:pt idx="142">
                  <c:v>0.92600000000000005</c:v>
                </c:pt>
                <c:pt idx="143">
                  <c:v>0.93500000000000005</c:v>
                </c:pt>
                <c:pt idx="144">
                  <c:v>0.94599999999999995</c:v>
                </c:pt>
                <c:pt idx="145">
                  <c:v>0.96399999999999997</c:v>
                </c:pt>
                <c:pt idx="146">
                  <c:v>0.98199999999999998</c:v>
                </c:pt>
                <c:pt idx="147">
                  <c:v>1</c:v>
                </c:pt>
                <c:pt idx="148">
                  <c:v>1.018</c:v>
                </c:pt>
                <c:pt idx="149">
                  <c:v>0.999</c:v>
                </c:pt>
                <c:pt idx="150">
                  <c:v>0.97899999999999998</c:v>
                </c:pt>
                <c:pt idx="151">
                  <c:v>0.95799999999999996</c:v>
                </c:pt>
                <c:pt idx="152">
                  <c:v>0.93799999999999994</c:v>
                </c:pt>
                <c:pt idx="153">
                  <c:v>0.91400000000000003</c:v>
                </c:pt>
                <c:pt idx="154">
                  <c:v>0.88900000000000001</c:v>
                </c:pt>
                <c:pt idx="155">
                  <c:v>0.86299999999999999</c:v>
                </c:pt>
                <c:pt idx="156">
                  <c:v>0.83799999999999997</c:v>
                </c:pt>
                <c:pt idx="157">
                  <c:v>0.84</c:v>
                </c:pt>
                <c:pt idx="158">
                  <c:v>0.85599999999999998</c:v>
                </c:pt>
                <c:pt idx="159">
                  <c:v>0.872</c:v>
                </c:pt>
                <c:pt idx="160">
                  <c:v>0.88800000000000001</c:v>
                </c:pt>
                <c:pt idx="161">
                  <c:v>0.89700000000000002</c:v>
                </c:pt>
                <c:pt idx="162">
                  <c:v>0.90100000000000002</c:v>
                </c:pt>
                <c:pt idx="163">
                  <c:v>0.90500000000000003</c:v>
                </c:pt>
                <c:pt idx="164">
                  <c:v>0.91</c:v>
                </c:pt>
                <c:pt idx="165">
                  <c:v>0.91800000000000004</c:v>
                </c:pt>
                <c:pt idx="166">
                  <c:v>0.92800000000000005</c:v>
                </c:pt>
                <c:pt idx="167">
                  <c:v>0.93899999999999995</c:v>
                </c:pt>
                <c:pt idx="168">
                  <c:v>0.95</c:v>
                </c:pt>
                <c:pt idx="169">
                  <c:v>0.94699999999999995</c:v>
                </c:pt>
                <c:pt idx="170">
                  <c:v>0.93400000000000005</c:v>
                </c:pt>
                <c:pt idx="171">
                  <c:v>0.92100000000000004</c:v>
                </c:pt>
                <c:pt idx="172">
                  <c:v>0.90700000000000003</c:v>
                </c:pt>
                <c:pt idx="173">
                  <c:v>0.91</c:v>
                </c:pt>
                <c:pt idx="174">
                  <c:v>0.92400000000000004</c:v>
                </c:pt>
                <c:pt idx="175">
                  <c:v>0.93700000000000006</c:v>
                </c:pt>
                <c:pt idx="176">
                  <c:v>0.95</c:v>
                </c:pt>
                <c:pt idx="177">
                  <c:v>0.94699999999999995</c:v>
                </c:pt>
                <c:pt idx="178">
                  <c:v>0.93700000000000006</c:v>
                </c:pt>
                <c:pt idx="179">
                  <c:v>0.92600000000000005</c:v>
                </c:pt>
                <c:pt idx="180">
                  <c:v>0.91600000000000004</c:v>
                </c:pt>
                <c:pt idx="181">
                  <c:v>0.90300000000000002</c:v>
                </c:pt>
                <c:pt idx="182">
                  <c:v>0.89</c:v>
                </c:pt>
                <c:pt idx="183">
                  <c:v>0.877</c:v>
                </c:pt>
                <c:pt idx="184">
                  <c:v>0.86299999999999999</c:v>
                </c:pt>
                <c:pt idx="185">
                  <c:v>0.85099999999999998</c:v>
                </c:pt>
                <c:pt idx="186">
                  <c:v>0.83799999999999997</c:v>
                </c:pt>
                <c:pt idx="187">
                  <c:v>0.82499999999999996</c:v>
                </c:pt>
                <c:pt idx="188">
                  <c:v>0.82</c:v>
                </c:pt>
                <c:pt idx="189">
                  <c:v>0.83299999999999996</c:v>
                </c:pt>
                <c:pt idx="190">
                  <c:v>0.84699999999999998</c:v>
                </c:pt>
                <c:pt idx="191">
                  <c:v>0.86</c:v>
                </c:pt>
                <c:pt idx="192">
                  <c:v>0.86099999999999999</c:v>
                </c:pt>
                <c:pt idx="193">
                  <c:v>0.85099999999999998</c:v>
                </c:pt>
                <c:pt idx="194">
                  <c:v>0.84099999999999997</c:v>
                </c:pt>
                <c:pt idx="195">
                  <c:v>0.83099999999999996</c:v>
                </c:pt>
                <c:pt idx="196">
                  <c:v>0.82099999999999995</c:v>
                </c:pt>
                <c:pt idx="197">
                  <c:v>0.81100000000000005</c:v>
                </c:pt>
                <c:pt idx="198">
                  <c:v>0.8</c:v>
                </c:pt>
                <c:pt idx="199">
                  <c:v>0.79</c:v>
                </c:pt>
                <c:pt idx="200">
                  <c:v>0.78500000000000003</c:v>
                </c:pt>
                <c:pt idx="201">
                  <c:v>0.77900000000000003</c:v>
                </c:pt>
                <c:pt idx="202">
                  <c:v>0.77400000000000002</c:v>
                </c:pt>
                <c:pt idx="203">
                  <c:v>0.78</c:v>
                </c:pt>
                <c:pt idx="204">
                  <c:v>0.79500000000000004</c:v>
                </c:pt>
                <c:pt idx="205">
                  <c:v>0.81100000000000005</c:v>
                </c:pt>
                <c:pt idx="206">
                  <c:v>0.82599999999999996</c:v>
                </c:pt>
                <c:pt idx="207">
                  <c:v>0.82099999999999995</c:v>
                </c:pt>
                <c:pt idx="208">
                  <c:v>0.81399999999999995</c:v>
                </c:pt>
                <c:pt idx="209">
                  <c:v>0.80700000000000005</c:v>
                </c:pt>
                <c:pt idx="210">
                  <c:v>0.79900000000000004</c:v>
                </c:pt>
                <c:pt idx="211">
                  <c:v>0.78800000000000003</c:v>
                </c:pt>
                <c:pt idx="212">
                  <c:v>0.77600000000000002</c:v>
                </c:pt>
                <c:pt idx="213">
                  <c:v>0.76500000000000001</c:v>
                </c:pt>
                <c:pt idx="214">
                  <c:v>0.76200000000000001</c:v>
                </c:pt>
                <c:pt idx="215">
                  <c:v>0.76100000000000001</c:v>
                </c:pt>
                <c:pt idx="216">
                  <c:v>0.75900000000000001</c:v>
                </c:pt>
                <c:pt idx="217">
                  <c:v>0.75800000000000001</c:v>
                </c:pt>
                <c:pt idx="218">
                  <c:v>0.75800000000000001</c:v>
                </c:pt>
                <c:pt idx="219">
                  <c:v>0.75800000000000001</c:v>
                </c:pt>
                <c:pt idx="220">
                  <c:v>0.75800000000000001</c:v>
                </c:pt>
                <c:pt idx="221">
                  <c:v>0.72499999999999998</c:v>
                </c:pt>
                <c:pt idx="222">
                  <c:v>0.68700000000000006</c:v>
                </c:pt>
                <c:pt idx="223">
                  <c:v>0.65</c:v>
                </c:pt>
                <c:pt idx="224">
                  <c:v>0.63900000000000001</c:v>
                </c:pt>
                <c:pt idx="225">
                  <c:v>0.65900000000000003</c:v>
                </c:pt>
                <c:pt idx="226">
                  <c:v>0.67900000000000005</c:v>
                </c:pt>
                <c:pt idx="227">
                  <c:v>0.69799999999999995</c:v>
                </c:pt>
                <c:pt idx="228">
                  <c:v>0.69799999999999995</c:v>
                </c:pt>
                <c:pt idx="229">
                  <c:v>0.69699999999999995</c:v>
                </c:pt>
                <c:pt idx="230">
                  <c:v>0.69699999999999995</c:v>
                </c:pt>
                <c:pt idx="231">
                  <c:v>0.69899999999999995</c:v>
                </c:pt>
                <c:pt idx="232">
                  <c:v>0.70399999999999996</c:v>
                </c:pt>
                <c:pt idx="233">
                  <c:v>0.70799999999999996</c:v>
                </c:pt>
                <c:pt idx="234">
                  <c:v>0.70499999999999996</c:v>
                </c:pt>
                <c:pt idx="235">
                  <c:v>0.68899999999999995</c:v>
                </c:pt>
                <c:pt idx="236">
                  <c:v>0.67300000000000004</c:v>
                </c:pt>
                <c:pt idx="237">
                  <c:v>0.65700000000000003</c:v>
                </c:pt>
                <c:pt idx="238">
                  <c:v>0.68200000000000005</c:v>
                </c:pt>
                <c:pt idx="239">
                  <c:v>0.70599999999999996</c:v>
                </c:pt>
                <c:pt idx="240">
                  <c:v>0.73</c:v>
                </c:pt>
                <c:pt idx="241">
                  <c:v>0.72799999999999998</c:v>
                </c:pt>
                <c:pt idx="242">
                  <c:v>0.71499999999999997</c:v>
                </c:pt>
                <c:pt idx="243">
                  <c:v>0.70299999999999996</c:v>
                </c:pt>
                <c:pt idx="244">
                  <c:v>0.69499999999999995</c:v>
                </c:pt>
                <c:pt idx="245">
                  <c:v>0.69299999999999995</c:v>
                </c:pt>
                <c:pt idx="246">
                  <c:v>0.69099999999999995</c:v>
                </c:pt>
                <c:pt idx="247">
                  <c:v>0.68899999999999995</c:v>
                </c:pt>
                <c:pt idx="248">
                  <c:v>0.68700000000000006</c:v>
                </c:pt>
                <c:pt idx="249">
                  <c:v>0.68600000000000005</c:v>
                </c:pt>
                <c:pt idx="250">
                  <c:v>0.68400000000000005</c:v>
                </c:pt>
                <c:pt idx="251">
                  <c:v>0.68200000000000005</c:v>
                </c:pt>
                <c:pt idx="252">
                  <c:v>0.68</c:v>
                </c:pt>
                <c:pt idx="253">
                  <c:v>0.67800000000000005</c:v>
                </c:pt>
                <c:pt idx="254">
                  <c:v>0.68799999999999994</c:v>
                </c:pt>
                <c:pt idx="255">
                  <c:v>0.7</c:v>
                </c:pt>
                <c:pt idx="256">
                  <c:v>0.71299999999999997</c:v>
                </c:pt>
                <c:pt idx="257">
                  <c:v>0.71499999999999997</c:v>
                </c:pt>
                <c:pt idx="258">
                  <c:v>0.71</c:v>
                </c:pt>
                <c:pt idx="259">
                  <c:v>0.70399999999999996</c:v>
                </c:pt>
                <c:pt idx="260">
                  <c:v>0.70299999999999996</c:v>
                </c:pt>
                <c:pt idx="261">
                  <c:v>0.70699999999999996</c:v>
                </c:pt>
                <c:pt idx="262">
                  <c:v>0.71</c:v>
                </c:pt>
                <c:pt idx="263">
                  <c:v>0.70699999999999996</c:v>
                </c:pt>
                <c:pt idx="264">
                  <c:v>0.69099999999999995</c:v>
                </c:pt>
                <c:pt idx="265">
                  <c:v>0.67500000000000004</c:v>
                </c:pt>
                <c:pt idx="266">
                  <c:v>0.66300000000000003</c:v>
                </c:pt>
                <c:pt idx="267">
                  <c:v>0.66400000000000003</c:v>
                </c:pt>
                <c:pt idx="268">
                  <c:v>0.66600000000000004</c:v>
                </c:pt>
                <c:pt idx="269">
                  <c:v>0.66800000000000004</c:v>
                </c:pt>
                <c:pt idx="270">
                  <c:v>0.67400000000000004</c:v>
                </c:pt>
                <c:pt idx="271">
                  <c:v>0.68</c:v>
                </c:pt>
                <c:pt idx="272">
                  <c:v>0.68500000000000005</c:v>
                </c:pt>
                <c:pt idx="273">
                  <c:v>0.67700000000000005</c:v>
                </c:pt>
                <c:pt idx="274">
                  <c:v>0.66900000000000004</c:v>
                </c:pt>
                <c:pt idx="275">
                  <c:v>0.66100000000000003</c:v>
                </c:pt>
                <c:pt idx="276">
                  <c:v>0.65500000000000003</c:v>
                </c:pt>
                <c:pt idx="277">
                  <c:v>0.64900000000000002</c:v>
                </c:pt>
                <c:pt idx="278">
                  <c:v>0.64500000000000002</c:v>
                </c:pt>
                <c:pt idx="279">
                  <c:v>0.66300000000000003</c:v>
                </c:pt>
                <c:pt idx="280">
                  <c:v>0.68</c:v>
                </c:pt>
                <c:pt idx="281">
                  <c:v>0.69599999999999995</c:v>
                </c:pt>
                <c:pt idx="282">
                  <c:v>0.68799999999999994</c:v>
                </c:pt>
                <c:pt idx="283">
                  <c:v>0.68</c:v>
                </c:pt>
                <c:pt idx="284">
                  <c:v>0.67300000000000004</c:v>
                </c:pt>
                <c:pt idx="285">
                  <c:v>0.67500000000000004</c:v>
                </c:pt>
                <c:pt idx="286">
                  <c:v>0.67600000000000005</c:v>
                </c:pt>
                <c:pt idx="287">
                  <c:v>0.67700000000000005</c:v>
                </c:pt>
                <c:pt idx="288">
                  <c:v>0.67700000000000005</c:v>
                </c:pt>
                <c:pt idx="289">
                  <c:v>0.67800000000000005</c:v>
                </c:pt>
                <c:pt idx="290">
                  <c:v>0.67700000000000005</c:v>
                </c:pt>
                <c:pt idx="291">
                  <c:v>0.67400000000000004</c:v>
                </c:pt>
                <c:pt idx="292">
                  <c:v>0.67100000000000004</c:v>
                </c:pt>
                <c:pt idx="293">
                  <c:v>0.66600000000000004</c:v>
                </c:pt>
                <c:pt idx="294">
                  <c:v>0.65800000000000003</c:v>
                </c:pt>
                <c:pt idx="295">
                  <c:v>0.65</c:v>
                </c:pt>
                <c:pt idx="296">
                  <c:v>0.64700000000000002</c:v>
                </c:pt>
                <c:pt idx="297">
                  <c:v>0.65400000000000003</c:v>
                </c:pt>
                <c:pt idx="298">
                  <c:v>0.66</c:v>
                </c:pt>
                <c:pt idx="299">
                  <c:v>0.65300000000000002</c:v>
                </c:pt>
                <c:pt idx="300">
                  <c:v>0.63500000000000001</c:v>
                </c:pt>
                <c:pt idx="301">
                  <c:v>0.61699999999999999</c:v>
                </c:pt>
                <c:pt idx="302">
                  <c:v>0.61699999999999999</c:v>
                </c:pt>
                <c:pt idx="303">
                  <c:v>0.625</c:v>
                </c:pt>
                <c:pt idx="304">
                  <c:v>0.63300000000000001</c:v>
                </c:pt>
                <c:pt idx="305">
                  <c:v>0.64700000000000002</c:v>
                </c:pt>
                <c:pt idx="306">
                  <c:v>0.66200000000000003</c:v>
                </c:pt>
                <c:pt idx="307">
                  <c:v>0.67700000000000005</c:v>
                </c:pt>
                <c:pt idx="308">
                  <c:v>0.64800000000000002</c:v>
                </c:pt>
                <c:pt idx="309">
                  <c:v>0.61899999999999999</c:v>
                </c:pt>
                <c:pt idx="310">
                  <c:v>0.59499999999999997</c:v>
                </c:pt>
                <c:pt idx="311">
                  <c:v>0.59699999999999998</c:v>
                </c:pt>
                <c:pt idx="312">
                  <c:v>0.59899999999999998</c:v>
                </c:pt>
                <c:pt idx="313">
                  <c:v>0.6</c:v>
                </c:pt>
                <c:pt idx="314">
                  <c:v>0.59799999999999998</c:v>
                </c:pt>
                <c:pt idx="315">
                  <c:v>0.59599999999999997</c:v>
                </c:pt>
                <c:pt idx="316">
                  <c:v>0.58899999999999997</c:v>
                </c:pt>
                <c:pt idx="317">
                  <c:v>0.57899999999999996</c:v>
                </c:pt>
                <c:pt idx="318">
                  <c:v>0.56899999999999995</c:v>
                </c:pt>
                <c:pt idx="319">
                  <c:v>0.56299999999999994</c:v>
                </c:pt>
                <c:pt idx="320">
                  <c:v>0.55600000000000005</c:v>
                </c:pt>
                <c:pt idx="321">
                  <c:v>0.55300000000000005</c:v>
                </c:pt>
                <c:pt idx="322">
                  <c:v>0.56799999999999995</c:v>
                </c:pt>
                <c:pt idx="323">
                  <c:v>0.58299999999999996</c:v>
                </c:pt>
                <c:pt idx="324">
                  <c:v>0.59</c:v>
                </c:pt>
                <c:pt idx="325">
                  <c:v>0.58399999999999996</c:v>
                </c:pt>
                <c:pt idx="326">
                  <c:v>0.57899999999999996</c:v>
                </c:pt>
                <c:pt idx="327">
                  <c:v>0.58199999999999996</c:v>
                </c:pt>
                <c:pt idx="328">
                  <c:v>0.58899999999999997</c:v>
                </c:pt>
                <c:pt idx="329">
                  <c:v>0.59699999999999998</c:v>
                </c:pt>
                <c:pt idx="330">
                  <c:v>0.59199999999999997</c:v>
                </c:pt>
                <c:pt idx="331">
                  <c:v>0.58599999999999997</c:v>
                </c:pt>
                <c:pt idx="332">
                  <c:v>0.58399999999999996</c:v>
                </c:pt>
                <c:pt idx="333">
                  <c:v>0.59199999999999997</c:v>
                </c:pt>
                <c:pt idx="334">
                  <c:v>0.59899999999999998</c:v>
                </c:pt>
                <c:pt idx="335">
                  <c:v>0.6</c:v>
                </c:pt>
                <c:pt idx="336">
                  <c:v>0.59499999999999997</c:v>
                </c:pt>
                <c:pt idx="337">
                  <c:v>0.59099999999999997</c:v>
                </c:pt>
                <c:pt idx="338">
                  <c:v>0.57299999999999995</c:v>
                </c:pt>
                <c:pt idx="339">
                  <c:v>0.55400000000000005</c:v>
                </c:pt>
                <c:pt idx="340">
                  <c:v>0.54400000000000004</c:v>
                </c:pt>
                <c:pt idx="341">
                  <c:v>0.55400000000000005</c:v>
                </c:pt>
                <c:pt idx="342">
                  <c:v>0.56299999999999994</c:v>
                </c:pt>
                <c:pt idx="343">
                  <c:v>0.55300000000000005</c:v>
                </c:pt>
                <c:pt idx="344">
                  <c:v>0.53300000000000003</c:v>
                </c:pt>
                <c:pt idx="345">
                  <c:v>0.51400000000000001</c:v>
                </c:pt>
                <c:pt idx="346">
                  <c:v>0.51500000000000001</c:v>
                </c:pt>
                <c:pt idx="347">
                  <c:v>0.51500000000000001</c:v>
                </c:pt>
                <c:pt idx="348">
                  <c:v>0.50900000000000001</c:v>
                </c:pt>
                <c:pt idx="349">
                  <c:v>0.49399999999999999</c:v>
                </c:pt>
                <c:pt idx="350">
                  <c:v>0.47899999999999998</c:v>
                </c:pt>
                <c:pt idx="351">
                  <c:v>0.46700000000000003</c:v>
                </c:pt>
                <c:pt idx="352">
                  <c:v>0.45600000000000002</c:v>
                </c:pt>
                <c:pt idx="353">
                  <c:v>0.45700000000000002</c:v>
                </c:pt>
                <c:pt idx="354">
                  <c:v>0.48299999999999998</c:v>
                </c:pt>
                <c:pt idx="355">
                  <c:v>0.51</c:v>
                </c:pt>
                <c:pt idx="356">
                  <c:v>0.51200000000000001</c:v>
                </c:pt>
                <c:pt idx="357">
                  <c:v>0.505</c:v>
                </c:pt>
                <c:pt idx="358">
                  <c:v>0.502</c:v>
                </c:pt>
                <c:pt idx="359">
                  <c:v>0.51700000000000002</c:v>
                </c:pt>
                <c:pt idx="360">
                  <c:v>0.53100000000000003</c:v>
                </c:pt>
                <c:pt idx="361">
                  <c:v>0.53</c:v>
                </c:pt>
                <c:pt idx="362">
                  <c:v>0.52</c:v>
                </c:pt>
                <c:pt idx="363">
                  <c:v>0.51200000000000001</c:v>
                </c:pt>
                <c:pt idx="364">
                  <c:v>0.51600000000000001</c:v>
                </c:pt>
                <c:pt idx="365">
                  <c:v>0.51900000000000002</c:v>
                </c:pt>
                <c:pt idx="366">
                  <c:v>0.51900000000000002</c:v>
                </c:pt>
                <c:pt idx="367">
                  <c:v>0.51600000000000001</c:v>
                </c:pt>
                <c:pt idx="368">
                  <c:v>0.51</c:v>
                </c:pt>
                <c:pt idx="369">
                  <c:v>0.48899999999999999</c:v>
                </c:pt>
                <c:pt idx="370">
                  <c:v>0.46700000000000003</c:v>
                </c:pt>
                <c:pt idx="371">
                  <c:v>0.45200000000000001</c:v>
                </c:pt>
                <c:pt idx="372">
                  <c:v>0.441</c:v>
                </c:pt>
                <c:pt idx="373">
                  <c:v>0.43</c:v>
                </c:pt>
                <c:pt idx="374">
                  <c:v>0.41799999999999998</c:v>
                </c:pt>
                <c:pt idx="375">
                  <c:v>0.40500000000000003</c:v>
                </c:pt>
                <c:pt idx="376">
                  <c:v>0.42299999999999999</c:v>
                </c:pt>
                <c:pt idx="377">
                  <c:v>0.45700000000000002</c:v>
                </c:pt>
                <c:pt idx="378">
                  <c:v>0.48</c:v>
                </c:pt>
                <c:pt idx="379">
                  <c:v>0.46600000000000003</c:v>
                </c:pt>
                <c:pt idx="380">
                  <c:v>0.45300000000000001</c:v>
                </c:pt>
                <c:pt idx="381">
                  <c:v>0.45400000000000001</c:v>
                </c:pt>
                <c:pt idx="382">
                  <c:v>0.46100000000000002</c:v>
                </c:pt>
                <c:pt idx="383">
                  <c:v>0.46800000000000003</c:v>
                </c:pt>
                <c:pt idx="384">
                  <c:v>0.47799999999999998</c:v>
                </c:pt>
                <c:pt idx="385">
                  <c:v>0.48799999999999999</c:v>
                </c:pt>
                <c:pt idx="386">
                  <c:v>0.47599999999999998</c:v>
                </c:pt>
                <c:pt idx="387">
                  <c:v>0.46300000000000002</c:v>
                </c:pt>
                <c:pt idx="388">
                  <c:v>0.46400000000000002</c:v>
                </c:pt>
                <c:pt idx="389">
                  <c:v>0.48</c:v>
                </c:pt>
                <c:pt idx="390">
                  <c:v>0.49399999999999999</c:v>
                </c:pt>
                <c:pt idx="391">
                  <c:v>0.48399999999999999</c:v>
                </c:pt>
                <c:pt idx="392">
                  <c:v>0.47299999999999998</c:v>
                </c:pt>
                <c:pt idx="393">
                  <c:v>0.46600000000000003</c:v>
                </c:pt>
                <c:pt idx="394">
                  <c:v>0.46</c:v>
                </c:pt>
                <c:pt idx="395">
                  <c:v>0.44800000000000001</c:v>
                </c:pt>
                <c:pt idx="396">
                  <c:v>0.42299999999999999</c:v>
                </c:pt>
                <c:pt idx="397">
                  <c:v>0.39800000000000002</c:v>
                </c:pt>
                <c:pt idx="398">
                  <c:v>0.39700000000000002</c:v>
                </c:pt>
                <c:pt idx="399">
                  <c:v>0.39700000000000002</c:v>
                </c:pt>
                <c:pt idx="400">
                  <c:v>0.38800000000000001</c:v>
                </c:pt>
                <c:pt idx="401">
                  <c:v>0.374</c:v>
                </c:pt>
                <c:pt idx="402">
                  <c:v>0.36499999999999999</c:v>
                </c:pt>
                <c:pt idx="403">
                  <c:v>0.378</c:v>
                </c:pt>
                <c:pt idx="404">
                  <c:v>0.39100000000000001</c:v>
                </c:pt>
                <c:pt idx="405">
                  <c:v>0.40200000000000002</c:v>
                </c:pt>
                <c:pt idx="406">
                  <c:v>0.41199999999999998</c:v>
                </c:pt>
                <c:pt idx="407">
                  <c:v>0.43099999999999999</c:v>
                </c:pt>
                <c:pt idx="408">
                  <c:v>0.45600000000000002</c:v>
                </c:pt>
                <c:pt idx="409">
                  <c:v>0.47299999999999998</c:v>
                </c:pt>
                <c:pt idx="410">
                  <c:v>0.46300000000000002</c:v>
                </c:pt>
                <c:pt idx="411">
                  <c:v>0.45300000000000001</c:v>
                </c:pt>
                <c:pt idx="412">
                  <c:v>0.437</c:v>
                </c:pt>
                <c:pt idx="413">
                  <c:v>0.42</c:v>
                </c:pt>
                <c:pt idx="414">
                  <c:v>0.41099999999999998</c:v>
                </c:pt>
                <c:pt idx="415">
                  <c:v>0.40699999999999997</c:v>
                </c:pt>
                <c:pt idx="416">
                  <c:v>0.40400000000000003</c:v>
                </c:pt>
                <c:pt idx="417">
                  <c:v>0.40400000000000003</c:v>
                </c:pt>
                <c:pt idx="418">
                  <c:v>0.40400000000000003</c:v>
                </c:pt>
                <c:pt idx="419">
                  <c:v>0.39500000000000002</c:v>
                </c:pt>
                <c:pt idx="420">
                  <c:v>0.38700000000000001</c:v>
                </c:pt>
                <c:pt idx="421">
                  <c:v>0.39600000000000002</c:v>
                </c:pt>
                <c:pt idx="422">
                  <c:v>0.41</c:v>
                </c:pt>
                <c:pt idx="423">
                  <c:v>0.41399999999999998</c:v>
                </c:pt>
                <c:pt idx="424">
                  <c:v>0.40899999999999997</c:v>
                </c:pt>
                <c:pt idx="425">
                  <c:v>0.40300000000000002</c:v>
                </c:pt>
                <c:pt idx="426">
                  <c:v>0.39600000000000002</c:v>
                </c:pt>
                <c:pt idx="427">
                  <c:v>0.38800000000000001</c:v>
                </c:pt>
                <c:pt idx="428">
                  <c:v>0.38300000000000001</c:v>
                </c:pt>
                <c:pt idx="429">
                  <c:v>0.377</c:v>
                </c:pt>
                <c:pt idx="430">
                  <c:v>0.372</c:v>
                </c:pt>
                <c:pt idx="431">
                  <c:v>0.36899999999999999</c:v>
                </c:pt>
                <c:pt idx="432">
                  <c:v>0.36799999999999999</c:v>
                </c:pt>
                <c:pt idx="433">
                  <c:v>0.372</c:v>
                </c:pt>
                <c:pt idx="434">
                  <c:v>0.37</c:v>
                </c:pt>
                <c:pt idx="435">
                  <c:v>0.35499999999999998</c:v>
                </c:pt>
                <c:pt idx="436">
                  <c:v>0.34100000000000003</c:v>
                </c:pt>
                <c:pt idx="437">
                  <c:v>0.34399999999999997</c:v>
                </c:pt>
                <c:pt idx="438">
                  <c:v>0.34799999999999998</c:v>
                </c:pt>
                <c:pt idx="439">
                  <c:v>0.34200000000000003</c:v>
                </c:pt>
                <c:pt idx="440">
                  <c:v>0.33500000000000002</c:v>
                </c:pt>
                <c:pt idx="441">
                  <c:v>0.35099999999999998</c:v>
                </c:pt>
                <c:pt idx="442">
                  <c:v>0.379</c:v>
                </c:pt>
                <c:pt idx="443">
                  <c:v>0.38600000000000001</c:v>
                </c:pt>
                <c:pt idx="444">
                  <c:v>0.36799999999999999</c:v>
                </c:pt>
                <c:pt idx="445">
                  <c:v>0.35699999999999998</c:v>
                </c:pt>
                <c:pt idx="446">
                  <c:v>0.36499999999999999</c:v>
                </c:pt>
                <c:pt idx="447">
                  <c:v>0.371</c:v>
                </c:pt>
                <c:pt idx="448">
                  <c:v>0.36399999999999999</c:v>
                </c:pt>
                <c:pt idx="449">
                  <c:v>0.35599999999999998</c:v>
                </c:pt>
                <c:pt idx="450">
                  <c:v>0.33600000000000002</c:v>
                </c:pt>
                <c:pt idx="451">
                  <c:v>0.314</c:v>
                </c:pt>
                <c:pt idx="452">
                  <c:v>0.311</c:v>
                </c:pt>
                <c:pt idx="453">
                  <c:v>0.314</c:v>
                </c:pt>
                <c:pt idx="454">
                  <c:v>0.33600000000000002</c:v>
                </c:pt>
                <c:pt idx="455">
                  <c:v>0.36899999999999999</c:v>
                </c:pt>
                <c:pt idx="456">
                  <c:v>0.371</c:v>
                </c:pt>
                <c:pt idx="457">
                  <c:v>0.33600000000000002</c:v>
                </c:pt>
                <c:pt idx="458">
                  <c:v>0.312</c:v>
                </c:pt>
                <c:pt idx="459">
                  <c:v>0.312</c:v>
                </c:pt>
                <c:pt idx="460">
                  <c:v>0.315</c:v>
                </c:pt>
                <c:pt idx="461">
                  <c:v>0.33200000000000002</c:v>
                </c:pt>
                <c:pt idx="462">
                  <c:v>0.34799999999999998</c:v>
                </c:pt>
                <c:pt idx="463">
                  <c:v>0.34</c:v>
                </c:pt>
                <c:pt idx="464">
                  <c:v>0.33300000000000002</c:v>
                </c:pt>
                <c:pt idx="465">
                  <c:v>0.307</c:v>
                </c:pt>
                <c:pt idx="466">
                  <c:v>0.28000000000000003</c:v>
                </c:pt>
                <c:pt idx="467">
                  <c:v>0.27200000000000002</c:v>
                </c:pt>
                <c:pt idx="468">
                  <c:v>0.26800000000000002</c:v>
                </c:pt>
                <c:pt idx="469">
                  <c:v>0.27800000000000002</c:v>
                </c:pt>
                <c:pt idx="470">
                  <c:v>0.29399999999999998</c:v>
                </c:pt>
                <c:pt idx="471">
                  <c:v>0.29399999999999998</c:v>
                </c:pt>
                <c:pt idx="472">
                  <c:v>0.28499999999999998</c:v>
                </c:pt>
                <c:pt idx="473">
                  <c:v>0.28599999999999998</c:v>
                </c:pt>
                <c:pt idx="474">
                  <c:v>0.29599999999999999</c:v>
                </c:pt>
                <c:pt idx="475">
                  <c:v>0.29699999999999999</c:v>
                </c:pt>
                <c:pt idx="476">
                  <c:v>0.28599999999999998</c:v>
                </c:pt>
                <c:pt idx="477">
                  <c:v>0.28599999999999998</c:v>
                </c:pt>
                <c:pt idx="478">
                  <c:v>0.308</c:v>
                </c:pt>
                <c:pt idx="479">
                  <c:v>0.316</c:v>
                </c:pt>
                <c:pt idx="480">
                  <c:v>0.28699999999999998</c:v>
                </c:pt>
                <c:pt idx="481">
                  <c:v>0.26600000000000001</c:v>
                </c:pt>
                <c:pt idx="482">
                  <c:v>0.27100000000000002</c:v>
                </c:pt>
                <c:pt idx="483">
                  <c:v>0.28000000000000003</c:v>
                </c:pt>
                <c:pt idx="484">
                  <c:v>0.30099999999999999</c:v>
                </c:pt>
                <c:pt idx="485">
                  <c:v>0.318</c:v>
                </c:pt>
                <c:pt idx="486">
                  <c:v>0.3</c:v>
                </c:pt>
                <c:pt idx="487">
                  <c:v>0.28399999999999997</c:v>
                </c:pt>
                <c:pt idx="488">
                  <c:v>0.29799999999999999</c:v>
                </c:pt>
                <c:pt idx="489">
                  <c:v>0.313</c:v>
                </c:pt>
                <c:pt idx="490">
                  <c:v>0.314</c:v>
                </c:pt>
                <c:pt idx="491">
                  <c:v>0.316</c:v>
                </c:pt>
                <c:pt idx="492">
                  <c:v>0.315</c:v>
                </c:pt>
                <c:pt idx="493">
                  <c:v>0.313</c:v>
                </c:pt>
                <c:pt idx="494">
                  <c:v>0.29199999999999998</c:v>
                </c:pt>
                <c:pt idx="495">
                  <c:v>0.26900000000000002</c:v>
                </c:pt>
                <c:pt idx="496">
                  <c:v>0.26</c:v>
                </c:pt>
                <c:pt idx="497">
                  <c:v>0.252</c:v>
                </c:pt>
                <c:pt idx="498">
                  <c:v>0.27300000000000002</c:v>
                </c:pt>
                <c:pt idx="499">
                  <c:v>0.29699999999999999</c:v>
                </c:pt>
                <c:pt idx="500">
                  <c:v>0.30199999999999999</c:v>
                </c:pt>
                <c:pt idx="501">
                  <c:v>0.30399999999999999</c:v>
                </c:pt>
                <c:pt idx="502">
                  <c:v>0.29099999999999998</c:v>
                </c:pt>
                <c:pt idx="503">
                  <c:v>0.27600000000000002</c:v>
                </c:pt>
                <c:pt idx="504">
                  <c:v>0.26700000000000002</c:v>
                </c:pt>
                <c:pt idx="505">
                  <c:v>0.25800000000000001</c:v>
                </c:pt>
                <c:pt idx="506">
                  <c:v>0.26100000000000001</c:v>
                </c:pt>
                <c:pt idx="507">
                  <c:v>0.26500000000000001</c:v>
                </c:pt>
                <c:pt idx="508">
                  <c:v>0.27200000000000002</c:v>
                </c:pt>
                <c:pt idx="509">
                  <c:v>0.27900000000000003</c:v>
                </c:pt>
                <c:pt idx="510">
                  <c:v>0.28299999999999997</c:v>
                </c:pt>
                <c:pt idx="511">
                  <c:v>0.28599999999999998</c:v>
                </c:pt>
                <c:pt idx="512">
                  <c:v>0.27400000000000002</c:v>
                </c:pt>
                <c:pt idx="513">
                  <c:v>0.26200000000000001</c:v>
                </c:pt>
                <c:pt idx="514">
                  <c:v>0.27</c:v>
                </c:pt>
                <c:pt idx="515">
                  <c:v>0.27800000000000002</c:v>
                </c:pt>
                <c:pt idx="516">
                  <c:v>0.26500000000000001</c:v>
                </c:pt>
                <c:pt idx="517">
                  <c:v>0.254</c:v>
                </c:pt>
                <c:pt idx="518">
                  <c:v>0.25700000000000001</c:v>
                </c:pt>
                <c:pt idx="519">
                  <c:v>0.25900000000000001</c:v>
                </c:pt>
                <c:pt idx="520">
                  <c:v>0.247</c:v>
                </c:pt>
                <c:pt idx="521">
                  <c:v>0.24199999999999999</c:v>
                </c:pt>
                <c:pt idx="522">
                  <c:v>0.27300000000000002</c:v>
                </c:pt>
                <c:pt idx="523">
                  <c:v>0.28899999999999998</c:v>
                </c:pt>
                <c:pt idx="524">
                  <c:v>0.252</c:v>
                </c:pt>
                <c:pt idx="525">
                  <c:v>0.22700000000000001</c:v>
                </c:pt>
                <c:pt idx="526">
                  <c:v>0.23300000000000001</c:v>
                </c:pt>
                <c:pt idx="527">
                  <c:v>0.23599999999999999</c:v>
                </c:pt>
                <c:pt idx="528">
                  <c:v>0.23599999999999999</c:v>
                </c:pt>
                <c:pt idx="529">
                  <c:v>0.23300000000000001</c:v>
                </c:pt>
                <c:pt idx="530">
                  <c:v>0.22900000000000001</c:v>
                </c:pt>
                <c:pt idx="531">
                  <c:v>0.22800000000000001</c:v>
                </c:pt>
                <c:pt idx="532">
                  <c:v>0.23200000000000001</c:v>
                </c:pt>
                <c:pt idx="533">
                  <c:v>0.23599999999999999</c:v>
                </c:pt>
                <c:pt idx="534">
                  <c:v>0.24</c:v>
                </c:pt>
                <c:pt idx="535">
                  <c:v>0.23</c:v>
                </c:pt>
                <c:pt idx="536">
                  <c:v>0.215</c:v>
                </c:pt>
                <c:pt idx="537">
                  <c:v>0.22700000000000001</c:v>
                </c:pt>
                <c:pt idx="538">
                  <c:v>0.247</c:v>
                </c:pt>
                <c:pt idx="539">
                  <c:v>0.24099999999999999</c:v>
                </c:pt>
                <c:pt idx="540">
                  <c:v>0.23</c:v>
                </c:pt>
                <c:pt idx="541">
                  <c:v>0.215</c:v>
                </c:pt>
                <c:pt idx="542">
                  <c:v>0.20300000000000001</c:v>
                </c:pt>
                <c:pt idx="543">
                  <c:v>0.224</c:v>
                </c:pt>
                <c:pt idx="544">
                  <c:v>0.23699999999999999</c:v>
                </c:pt>
                <c:pt idx="545">
                  <c:v>0.219</c:v>
                </c:pt>
                <c:pt idx="546">
                  <c:v>0.21</c:v>
                </c:pt>
                <c:pt idx="547">
                  <c:v>0.223</c:v>
                </c:pt>
                <c:pt idx="548">
                  <c:v>0.22800000000000001</c:v>
                </c:pt>
                <c:pt idx="549">
                  <c:v>0.222</c:v>
                </c:pt>
                <c:pt idx="550">
                  <c:v>0.217</c:v>
                </c:pt>
                <c:pt idx="551">
                  <c:v>0.21299999999999999</c:v>
                </c:pt>
                <c:pt idx="552">
                  <c:v>0.20599999999999999</c:v>
                </c:pt>
                <c:pt idx="553">
                  <c:v>0.19700000000000001</c:v>
                </c:pt>
                <c:pt idx="554">
                  <c:v>0.20799999999999999</c:v>
                </c:pt>
                <c:pt idx="555">
                  <c:v>0.222</c:v>
                </c:pt>
                <c:pt idx="556">
                  <c:v>0.21</c:v>
                </c:pt>
                <c:pt idx="557">
                  <c:v>0.19600000000000001</c:v>
                </c:pt>
                <c:pt idx="558">
                  <c:v>0.183</c:v>
                </c:pt>
                <c:pt idx="559">
                  <c:v>0.17599999999999999</c:v>
                </c:pt>
                <c:pt idx="560">
                  <c:v>0.189</c:v>
                </c:pt>
                <c:pt idx="561">
                  <c:v>0.19</c:v>
                </c:pt>
                <c:pt idx="562">
                  <c:v>0.17399999999999999</c:v>
                </c:pt>
                <c:pt idx="563">
                  <c:v>0.17100000000000001</c:v>
                </c:pt>
                <c:pt idx="564">
                  <c:v>0.17799999999999999</c:v>
                </c:pt>
                <c:pt idx="565">
                  <c:v>0.19</c:v>
                </c:pt>
                <c:pt idx="566">
                  <c:v>0.20399999999999999</c:v>
                </c:pt>
                <c:pt idx="567">
                  <c:v>0.19500000000000001</c:v>
                </c:pt>
                <c:pt idx="568">
                  <c:v>0.182</c:v>
                </c:pt>
                <c:pt idx="569">
                  <c:v>0.16800000000000001</c:v>
                </c:pt>
                <c:pt idx="570">
                  <c:v>0.161</c:v>
                </c:pt>
                <c:pt idx="571">
                  <c:v>0.17699999999999999</c:v>
                </c:pt>
                <c:pt idx="572">
                  <c:v>0.184</c:v>
                </c:pt>
                <c:pt idx="573">
                  <c:v>0.17899999999999999</c:v>
                </c:pt>
                <c:pt idx="574">
                  <c:v>0.17899999999999999</c:v>
                </c:pt>
                <c:pt idx="575">
                  <c:v>0.183</c:v>
                </c:pt>
                <c:pt idx="576">
                  <c:v>0.18</c:v>
                </c:pt>
                <c:pt idx="577">
                  <c:v>0.17599999999999999</c:v>
                </c:pt>
                <c:pt idx="578">
                  <c:v>0.188</c:v>
                </c:pt>
                <c:pt idx="579">
                  <c:v>0.19500000000000001</c:v>
                </c:pt>
                <c:pt idx="580">
                  <c:v>0.183</c:v>
                </c:pt>
                <c:pt idx="581">
                  <c:v>0.17599999999999999</c:v>
                </c:pt>
                <c:pt idx="582">
                  <c:v>0.17899999999999999</c:v>
                </c:pt>
                <c:pt idx="583">
                  <c:v>0.19</c:v>
                </c:pt>
                <c:pt idx="584">
                  <c:v>0.20899999999999999</c:v>
                </c:pt>
                <c:pt idx="585">
                  <c:v>0.192</c:v>
                </c:pt>
                <c:pt idx="586">
                  <c:v>0.16500000000000001</c:v>
                </c:pt>
                <c:pt idx="587">
                  <c:v>0.16600000000000001</c:v>
                </c:pt>
                <c:pt idx="588">
                  <c:v>0.16700000000000001</c:v>
                </c:pt>
                <c:pt idx="589">
                  <c:v>0.16600000000000001</c:v>
                </c:pt>
                <c:pt idx="590">
                  <c:v>0.16500000000000001</c:v>
                </c:pt>
                <c:pt idx="591">
                  <c:v>0.16500000000000001</c:v>
                </c:pt>
                <c:pt idx="592">
                  <c:v>0.159</c:v>
                </c:pt>
                <c:pt idx="593">
                  <c:v>0.151</c:v>
                </c:pt>
                <c:pt idx="594">
                  <c:v>0.17100000000000001</c:v>
                </c:pt>
                <c:pt idx="595">
                  <c:v>0.19</c:v>
                </c:pt>
                <c:pt idx="596">
                  <c:v>0.16700000000000001</c:v>
                </c:pt>
                <c:pt idx="597">
                  <c:v>0.157</c:v>
                </c:pt>
                <c:pt idx="598">
                  <c:v>0.17299999999999999</c:v>
                </c:pt>
                <c:pt idx="599">
                  <c:v>0.18</c:v>
                </c:pt>
                <c:pt idx="600">
                  <c:v>0.18</c:v>
                </c:pt>
                <c:pt idx="601">
                  <c:v>0.16700000000000001</c:v>
                </c:pt>
                <c:pt idx="602">
                  <c:v>0.152</c:v>
                </c:pt>
                <c:pt idx="603">
                  <c:v>0.161</c:v>
                </c:pt>
                <c:pt idx="604">
                  <c:v>0.16600000000000001</c:v>
                </c:pt>
                <c:pt idx="605">
                  <c:v>0.161</c:v>
                </c:pt>
                <c:pt idx="606">
                  <c:v>0.16</c:v>
                </c:pt>
                <c:pt idx="607">
                  <c:v>0.16300000000000001</c:v>
                </c:pt>
                <c:pt idx="608">
                  <c:v>0.16400000000000001</c:v>
                </c:pt>
                <c:pt idx="609">
                  <c:v>0.16300000000000001</c:v>
                </c:pt>
                <c:pt idx="610">
                  <c:v>0.14699999999999999</c:v>
                </c:pt>
                <c:pt idx="611">
                  <c:v>0.14099999999999999</c:v>
                </c:pt>
                <c:pt idx="612">
                  <c:v>0.153</c:v>
                </c:pt>
                <c:pt idx="613">
                  <c:v>0.16800000000000001</c:v>
                </c:pt>
                <c:pt idx="614">
                  <c:v>0.184</c:v>
                </c:pt>
                <c:pt idx="615">
                  <c:v>0.17799999999999999</c:v>
                </c:pt>
                <c:pt idx="616">
                  <c:v>0.16600000000000001</c:v>
                </c:pt>
                <c:pt idx="617">
                  <c:v>0.13900000000000001</c:v>
                </c:pt>
                <c:pt idx="618">
                  <c:v>0.13300000000000001</c:v>
                </c:pt>
                <c:pt idx="619">
                  <c:v>0.152</c:v>
                </c:pt>
                <c:pt idx="620">
                  <c:v>0.158</c:v>
                </c:pt>
                <c:pt idx="621">
                  <c:v>0.158</c:v>
                </c:pt>
                <c:pt idx="622">
                  <c:v>0.152</c:v>
                </c:pt>
                <c:pt idx="623">
                  <c:v>0.14799999999999999</c:v>
                </c:pt>
                <c:pt idx="624">
                  <c:v>0.15</c:v>
                </c:pt>
                <c:pt idx="625">
                  <c:v>0.152</c:v>
                </c:pt>
                <c:pt idx="626">
                  <c:v>0.152</c:v>
                </c:pt>
                <c:pt idx="627">
                  <c:v>0.14299999999999999</c:v>
                </c:pt>
                <c:pt idx="628">
                  <c:v>0.13400000000000001</c:v>
                </c:pt>
                <c:pt idx="629">
                  <c:v>0.13</c:v>
                </c:pt>
                <c:pt idx="630">
                  <c:v>0.125</c:v>
                </c:pt>
                <c:pt idx="631">
                  <c:v>0.121</c:v>
                </c:pt>
                <c:pt idx="632">
                  <c:v>0.11899999999999999</c:v>
                </c:pt>
                <c:pt idx="633">
                  <c:v>0.12</c:v>
                </c:pt>
                <c:pt idx="634">
                  <c:v>0.14399999999999999</c:v>
                </c:pt>
                <c:pt idx="635">
                  <c:v>0.152</c:v>
                </c:pt>
                <c:pt idx="636">
                  <c:v>0.13600000000000001</c:v>
                </c:pt>
                <c:pt idx="637">
                  <c:v>0.127</c:v>
                </c:pt>
                <c:pt idx="638">
                  <c:v>0.121</c:v>
                </c:pt>
                <c:pt idx="639">
                  <c:v>0.129</c:v>
                </c:pt>
                <c:pt idx="640">
                  <c:v>0.13700000000000001</c:v>
                </c:pt>
                <c:pt idx="641">
                  <c:v>0.14699999999999999</c:v>
                </c:pt>
                <c:pt idx="642">
                  <c:v>0.14000000000000001</c:v>
                </c:pt>
                <c:pt idx="643">
                  <c:v>0.126</c:v>
                </c:pt>
                <c:pt idx="644">
                  <c:v>0.13200000000000001</c:v>
                </c:pt>
                <c:pt idx="645">
                  <c:v>0.13300000000000001</c:v>
                </c:pt>
                <c:pt idx="646">
                  <c:v>0.123</c:v>
                </c:pt>
                <c:pt idx="647">
                  <c:v>0.114</c:v>
                </c:pt>
                <c:pt idx="648">
                  <c:v>0.107</c:v>
                </c:pt>
                <c:pt idx="649">
                  <c:v>0.11700000000000001</c:v>
                </c:pt>
                <c:pt idx="650">
                  <c:v>0.125</c:v>
                </c:pt>
                <c:pt idx="651">
                  <c:v>0.125</c:v>
                </c:pt>
                <c:pt idx="652">
                  <c:v>0.13600000000000001</c:v>
                </c:pt>
                <c:pt idx="653">
                  <c:v>0.14799999999999999</c:v>
                </c:pt>
                <c:pt idx="654">
                  <c:v>0.11700000000000001</c:v>
                </c:pt>
                <c:pt idx="655">
                  <c:v>0.1</c:v>
                </c:pt>
                <c:pt idx="656">
                  <c:v>0.106</c:v>
                </c:pt>
                <c:pt idx="657">
                  <c:v>0.11</c:v>
                </c:pt>
                <c:pt idx="658">
                  <c:v>0.113</c:v>
                </c:pt>
                <c:pt idx="659">
                  <c:v>0.113</c:v>
                </c:pt>
                <c:pt idx="660">
                  <c:v>0.11700000000000001</c:v>
                </c:pt>
                <c:pt idx="661">
                  <c:v>0.128</c:v>
                </c:pt>
                <c:pt idx="662">
                  <c:v>0.126</c:v>
                </c:pt>
                <c:pt idx="663">
                  <c:v>0.121</c:v>
                </c:pt>
                <c:pt idx="664">
                  <c:v>0.111</c:v>
                </c:pt>
                <c:pt idx="665">
                  <c:v>0.106</c:v>
                </c:pt>
                <c:pt idx="666">
                  <c:v>0.105</c:v>
                </c:pt>
                <c:pt idx="667">
                  <c:v>0.11700000000000001</c:v>
                </c:pt>
                <c:pt idx="668">
                  <c:v>0.125</c:v>
                </c:pt>
                <c:pt idx="669">
                  <c:v>0.121</c:v>
                </c:pt>
                <c:pt idx="670">
                  <c:v>0.113</c:v>
                </c:pt>
                <c:pt idx="671">
                  <c:v>0.104</c:v>
                </c:pt>
                <c:pt idx="672">
                  <c:v>0.111</c:v>
                </c:pt>
                <c:pt idx="673">
                  <c:v>0.115</c:v>
                </c:pt>
                <c:pt idx="674">
                  <c:v>0.114</c:v>
                </c:pt>
                <c:pt idx="675">
                  <c:v>0.108</c:v>
                </c:pt>
                <c:pt idx="676">
                  <c:v>0.104</c:v>
                </c:pt>
                <c:pt idx="677">
                  <c:v>0.113</c:v>
                </c:pt>
                <c:pt idx="678">
                  <c:v>0.11</c:v>
                </c:pt>
                <c:pt idx="679">
                  <c:v>9.7000000000000003E-2</c:v>
                </c:pt>
                <c:pt idx="680">
                  <c:v>9.1999999999999998E-2</c:v>
                </c:pt>
                <c:pt idx="681">
                  <c:v>9.0999999999999998E-2</c:v>
                </c:pt>
                <c:pt idx="682">
                  <c:v>0.10100000000000001</c:v>
                </c:pt>
                <c:pt idx="683">
                  <c:v>0.1</c:v>
                </c:pt>
                <c:pt idx="684">
                  <c:v>9.5000000000000001E-2</c:v>
                </c:pt>
                <c:pt idx="685">
                  <c:v>8.6999999999999994E-2</c:v>
                </c:pt>
                <c:pt idx="686">
                  <c:v>9.2999999999999999E-2</c:v>
                </c:pt>
                <c:pt idx="687">
                  <c:v>0.111</c:v>
                </c:pt>
                <c:pt idx="688">
                  <c:v>0.108</c:v>
                </c:pt>
                <c:pt idx="689">
                  <c:v>0.105</c:v>
                </c:pt>
                <c:pt idx="690">
                  <c:v>0.106</c:v>
                </c:pt>
                <c:pt idx="691">
                  <c:v>0.112</c:v>
                </c:pt>
                <c:pt idx="692">
                  <c:v>0.11600000000000001</c:v>
                </c:pt>
                <c:pt idx="693">
                  <c:v>0.11</c:v>
                </c:pt>
                <c:pt idx="694">
                  <c:v>0.10100000000000001</c:v>
                </c:pt>
                <c:pt idx="695">
                  <c:v>9.0999999999999998E-2</c:v>
                </c:pt>
                <c:pt idx="696">
                  <c:v>9.7000000000000003E-2</c:v>
                </c:pt>
                <c:pt idx="697">
                  <c:v>0.10199999999999999</c:v>
                </c:pt>
                <c:pt idx="698">
                  <c:v>0.105</c:v>
                </c:pt>
                <c:pt idx="699">
                  <c:v>9.8000000000000004E-2</c:v>
                </c:pt>
                <c:pt idx="700">
                  <c:v>9.1999999999999998E-2</c:v>
                </c:pt>
                <c:pt idx="701">
                  <c:v>0.09</c:v>
                </c:pt>
                <c:pt idx="702">
                  <c:v>9.5000000000000001E-2</c:v>
                </c:pt>
                <c:pt idx="703">
                  <c:v>0.10100000000000001</c:v>
                </c:pt>
                <c:pt idx="704">
                  <c:v>9.0999999999999998E-2</c:v>
                </c:pt>
                <c:pt idx="705">
                  <c:v>8.5999999999999993E-2</c:v>
                </c:pt>
                <c:pt idx="706">
                  <c:v>8.5000000000000006E-2</c:v>
                </c:pt>
                <c:pt idx="707">
                  <c:v>8.5999999999999993E-2</c:v>
                </c:pt>
                <c:pt idx="708">
                  <c:v>8.6999999999999994E-2</c:v>
                </c:pt>
                <c:pt idx="709">
                  <c:v>8.5999999999999993E-2</c:v>
                </c:pt>
                <c:pt idx="710">
                  <c:v>0.08</c:v>
                </c:pt>
                <c:pt idx="711">
                  <c:v>7.4999999999999997E-2</c:v>
                </c:pt>
                <c:pt idx="712">
                  <c:v>7.4999999999999997E-2</c:v>
                </c:pt>
                <c:pt idx="713">
                  <c:v>7.6999999999999999E-2</c:v>
                </c:pt>
                <c:pt idx="714">
                  <c:v>8.1000000000000003E-2</c:v>
                </c:pt>
                <c:pt idx="715">
                  <c:v>8.8999999999999996E-2</c:v>
                </c:pt>
                <c:pt idx="716">
                  <c:v>8.5999999999999993E-2</c:v>
                </c:pt>
                <c:pt idx="717">
                  <c:v>7.5999999999999998E-2</c:v>
                </c:pt>
                <c:pt idx="718">
                  <c:v>7.8E-2</c:v>
                </c:pt>
                <c:pt idx="719">
                  <c:v>7.9000000000000001E-2</c:v>
                </c:pt>
                <c:pt idx="720">
                  <c:v>0.08</c:v>
                </c:pt>
                <c:pt idx="721">
                  <c:v>0.08</c:v>
                </c:pt>
                <c:pt idx="722">
                  <c:v>7.8E-2</c:v>
                </c:pt>
                <c:pt idx="723">
                  <c:v>7.4999999999999997E-2</c:v>
                </c:pt>
                <c:pt idx="724">
                  <c:v>7.8E-2</c:v>
                </c:pt>
                <c:pt idx="725">
                  <c:v>8.3000000000000004E-2</c:v>
                </c:pt>
                <c:pt idx="726">
                  <c:v>0.09</c:v>
                </c:pt>
                <c:pt idx="727">
                  <c:v>9.0999999999999998E-2</c:v>
                </c:pt>
                <c:pt idx="728">
                  <c:v>0.09</c:v>
                </c:pt>
                <c:pt idx="729">
                  <c:v>8.5999999999999993E-2</c:v>
                </c:pt>
                <c:pt idx="730">
                  <c:v>7.6999999999999999E-2</c:v>
                </c:pt>
                <c:pt idx="731">
                  <c:v>6.9000000000000006E-2</c:v>
                </c:pt>
                <c:pt idx="732">
                  <c:v>7.3999999999999996E-2</c:v>
                </c:pt>
                <c:pt idx="733">
                  <c:v>7.6999999999999999E-2</c:v>
                </c:pt>
                <c:pt idx="734">
                  <c:v>7.8E-2</c:v>
                </c:pt>
                <c:pt idx="735">
                  <c:v>6.6000000000000003E-2</c:v>
                </c:pt>
                <c:pt idx="736">
                  <c:v>6.4000000000000001E-2</c:v>
                </c:pt>
                <c:pt idx="737">
                  <c:v>7.0000000000000007E-2</c:v>
                </c:pt>
                <c:pt idx="738">
                  <c:v>7.0999999999999994E-2</c:v>
                </c:pt>
                <c:pt idx="739">
                  <c:v>7.5999999999999998E-2</c:v>
                </c:pt>
                <c:pt idx="740">
                  <c:v>8.3000000000000004E-2</c:v>
                </c:pt>
                <c:pt idx="741">
                  <c:v>7.1999999999999995E-2</c:v>
                </c:pt>
                <c:pt idx="742">
                  <c:v>6.6000000000000003E-2</c:v>
                </c:pt>
                <c:pt idx="743">
                  <c:v>6.5000000000000002E-2</c:v>
                </c:pt>
                <c:pt idx="744">
                  <c:v>7.6999999999999999E-2</c:v>
                </c:pt>
                <c:pt idx="745">
                  <c:v>0.08</c:v>
                </c:pt>
                <c:pt idx="746">
                  <c:v>7.3999999999999996E-2</c:v>
                </c:pt>
                <c:pt idx="747">
                  <c:v>7.2999999999999995E-2</c:v>
                </c:pt>
                <c:pt idx="748">
                  <c:v>7.1999999999999995E-2</c:v>
                </c:pt>
                <c:pt idx="749">
                  <c:v>7.1999999999999995E-2</c:v>
                </c:pt>
                <c:pt idx="750">
                  <c:v>7.0999999999999994E-2</c:v>
                </c:pt>
                <c:pt idx="751">
                  <c:v>7.2999999999999995E-2</c:v>
                </c:pt>
                <c:pt idx="752">
                  <c:v>7.9000000000000001E-2</c:v>
                </c:pt>
                <c:pt idx="753">
                  <c:v>6.4000000000000001E-2</c:v>
                </c:pt>
                <c:pt idx="754">
                  <c:v>5.8000000000000003E-2</c:v>
                </c:pt>
                <c:pt idx="755">
                  <c:v>6.2E-2</c:v>
                </c:pt>
                <c:pt idx="756">
                  <c:v>7.4999999999999997E-2</c:v>
                </c:pt>
                <c:pt idx="757">
                  <c:v>8.1000000000000003E-2</c:v>
                </c:pt>
                <c:pt idx="758">
                  <c:v>7.6999999999999999E-2</c:v>
                </c:pt>
                <c:pt idx="759">
                  <c:v>6.8000000000000005E-2</c:v>
                </c:pt>
                <c:pt idx="760">
                  <c:v>6.3E-2</c:v>
                </c:pt>
                <c:pt idx="761">
                  <c:v>6.3E-2</c:v>
                </c:pt>
                <c:pt idx="762">
                  <c:v>6.3E-2</c:v>
                </c:pt>
                <c:pt idx="763">
                  <c:v>6.5000000000000002E-2</c:v>
                </c:pt>
                <c:pt idx="764">
                  <c:v>6.9000000000000006E-2</c:v>
                </c:pt>
                <c:pt idx="765">
                  <c:v>5.8000000000000003E-2</c:v>
                </c:pt>
                <c:pt idx="766">
                  <c:v>5.7000000000000002E-2</c:v>
                </c:pt>
                <c:pt idx="767">
                  <c:v>6.6000000000000003E-2</c:v>
                </c:pt>
                <c:pt idx="768">
                  <c:v>6.3E-2</c:v>
                </c:pt>
                <c:pt idx="769">
                  <c:v>5.8000000000000003E-2</c:v>
                </c:pt>
                <c:pt idx="770">
                  <c:v>5.5E-2</c:v>
                </c:pt>
                <c:pt idx="771">
                  <c:v>6.6000000000000003E-2</c:v>
                </c:pt>
                <c:pt idx="772">
                  <c:v>6.8000000000000005E-2</c:v>
                </c:pt>
                <c:pt idx="773">
                  <c:v>6.5000000000000002E-2</c:v>
                </c:pt>
                <c:pt idx="774">
                  <c:v>7.0000000000000007E-2</c:v>
                </c:pt>
                <c:pt idx="775">
                  <c:v>6.8000000000000005E-2</c:v>
                </c:pt>
                <c:pt idx="776">
                  <c:v>6.3E-2</c:v>
                </c:pt>
                <c:pt idx="777">
                  <c:v>6.3E-2</c:v>
                </c:pt>
                <c:pt idx="778">
                  <c:v>6.0999999999999999E-2</c:v>
                </c:pt>
                <c:pt idx="779">
                  <c:v>5.8000000000000003E-2</c:v>
                </c:pt>
                <c:pt idx="780">
                  <c:v>5.6000000000000001E-2</c:v>
                </c:pt>
                <c:pt idx="781">
                  <c:v>5.6000000000000001E-2</c:v>
                </c:pt>
                <c:pt idx="782">
                  <c:v>5.7000000000000002E-2</c:v>
                </c:pt>
                <c:pt idx="783">
                  <c:v>5.6000000000000001E-2</c:v>
                </c:pt>
                <c:pt idx="784">
                  <c:v>5.8999999999999997E-2</c:v>
                </c:pt>
                <c:pt idx="785">
                  <c:v>6.2E-2</c:v>
                </c:pt>
                <c:pt idx="786">
                  <c:v>6.6000000000000003E-2</c:v>
                </c:pt>
                <c:pt idx="787">
                  <c:v>5.6000000000000001E-2</c:v>
                </c:pt>
                <c:pt idx="788">
                  <c:v>5.1999999999999998E-2</c:v>
                </c:pt>
                <c:pt idx="789">
                  <c:v>5.6000000000000001E-2</c:v>
                </c:pt>
                <c:pt idx="790">
                  <c:v>0.05</c:v>
                </c:pt>
                <c:pt idx="791">
                  <c:v>4.9000000000000002E-2</c:v>
                </c:pt>
                <c:pt idx="792">
                  <c:v>5.2999999999999999E-2</c:v>
                </c:pt>
                <c:pt idx="793">
                  <c:v>0.06</c:v>
                </c:pt>
                <c:pt idx="794">
                  <c:v>0.06</c:v>
                </c:pt>
                <c:pt idx="795">
                  <c:v>5.8999999999999997E-2</c:v>
                </c:pt>
                <c:pt idx="796">
                  <c:v>7.0999999999999994E-2</c:v>
                </c:pt>
                <c:pt idx="797">
                  <c:v>6.6000000000000003E-2</c:v>
                </c:pt>
                <c:pt idx="798">
                  <c:v>5.6000000000000001E-2</c:v>
                </c:pt>
                <c:pt idx="799">
                  <c:v>4.8000000000000001E-2</c:v>
                </c:pt>
                <c:pt idx="800">
                  <c:v>4.9000000000000002E-2</c:v>
                </c:pt>
                <c:pt idx="801">
                  <c:v>5.0999999999999997E-2</c:v>
                </c:pt>
                <c:pt idx="802">
                  <c:v>5.2999999999999999E-2</c:v>
                </c:pt>
                <c:pt idx="803">
                  <c:v>6.4000000000000001E-2</c:v>
                </c:pt>
                <c:pt idx="804">
                  <c:v>6.7000000000000004E-2</c:v>
                </c:pt>
                <c:pt idx="805">
                  <c:v>6.3E-2</c:v>
                </c:pt>
                <c:pt idx="806">
                  <c:v>0.05</c:v>
                </c:pt>
                <c:pt idx="807">
                  <c:v>4.7E-2</c:v>
                </c:pt>
                <c:pt idx="808">
                  <c:v>4.9000000000000002E-2</c:v>
                </c:pt>
                <c:pt idx="809">
                  <c:v>5.5E-2</c:v>
                </c:pt>
                <c:pt idx="810">
                  <c:v>5.2999999999999999E-2</c:v>
                </c:pt>
                <c:pt idx="811">
                  <c:v>4.9000000000000002E-2</c:v>
                </c:pt>
                <c:pt idx="812">
                  <c:v>4.8000000000000001E-2</c:v>
                </c:pt>
                <c:pt idx="813">
                  <c:v>5.5E-2</c:v>
                </c:pt>
                <c:pt idx="814">
                  <c:v>5.6000000000000001E-2</c:v>
                </c:pt>
                <c:pt idx="815">
                  <c:v>4.8000000000000001E-2</c:v>
                </c:pt>
                <c:pt idx="816">
                  <c:v>4.8000000000000001E-2</c:v>
                </c:pt>
                <c:pt idx="817">
                  <c:v>5.2999999999999999E-2</c:v>
                </c:pt>
                <c:pt idx="818">
                  <c:v>0.06</c:v>
                </c:pt>
                <c:pt idx="819">
                  <c:v>0.06</c:v>
                </c:pt>
                <c:pt idx="820">
                  <c:v>5.5E-2</c:v>
                </c:pt>
                <c:pt idx="821">
                  <c:v>5.0999999999999997E-2</c:v>
                </c:pt>
                <c:pt idx="822">
                  <c:v>0.05</c:v>
                </c:pt>
                <c:pt idx="823">
                  <c:v>4.7E-2</c:v>
                </c:pt>
                <c:pt idx="824">
                  <c:v>4.3999999999999997E-2</c:v>
                </c:pt>
                <c:pt idx="825">
                  <c:v>4.4999999999999998E-2</c:v>
                </c:pt>
                <c:pt idx="826">
                  <c:v>6.2E-2</c:v>
                </c:pt>
                <c:pt idx="827">
                  <c:v>6.2E-2</c:v>
                </c:pt>
                <c:pt idx="828">
                  <c:v>5.2999999999999999E-2</c:v>
                </c:pt>
                <c:pt idx="829">
                  <c:v>4.4999999999999998E-2</c:v>
                </c:pt>
                <c:pt idx="830">
                  <c:v>4.5999999999999999E-2</c:v>
                </c:pt>
                <c:pt idx="831">
                  <c:v>0.05</c:v>
                </c:pt>
                <c:pt idx="832">
                  <c:v>5.3999999999999999E-2</c:v>
                </c:pt>
                <c:pt idx="833">
                  <c:v>4.9000000000000002E-2</c:v>
                </c:pt>
                <c:pt idx="834">
                  <c:v>4.9000000000000002E-2</c:v>
                </c:pt>
                <c:pt idx="835">
                  <c:v>0.05</c:v>
                </c:pt>
                <c:pt idx="836">
                  <c:v>4.2000000000000003E-2</c:v>
                </c:pt>
                <c:pt idx="837">
                  <c:v>4.2999999999999997E-2</c:v>
                </c:pt>
                <c:pt idx="838">
                  <c:v>4.4999999999999998E-2</c:v>
                </c:pt>
                <c:pt idx="839">
                  <c:v>4.7E-2</c:v>
                </c:pt>
                <c:pt idx="840">
                  <c:v>4.2999999999999997E-2</c:v>
                </c:pt>
                <c:pt idx="841">
                  <c:v>4.1000000000000002E-2</c:v>
                </c:pt>
                <c:pt idx="842">
                  <c:v>4.1000000000000002E-2</c:v>
                </c:pt>
                <c:pt idx="843">
                  <c:v>4.7E-2</c:v>
                </c:pt>
                <c:pt idx="844">
                  <c:v>4.1000000000000002E-2</c:v>
                </c:pt>
                <c:pt idx="845">
                  <c:v>3.5999999999999997E-2</c:v>
                </c:pt>
                <c:pt idx="846">
                  <c:v>3.9E-2</c:v>
                </c:pt>
                <c:pt idx="847">
                  <c:v>4.1000000000000002E-2</c:v>
                </c:pt>
                <c:pt idx="848">
                  <c:v>4.2000000000000003E-2</c:v>
                </c:pt>
                <c:pt idx="849">
                  <c:v>4.2000000000000003E-2</c:v>
                </c:pt>
                <c:pt idx="850">
                  <c:v>4.3999999999999997E-2</c:v>
                </c:pt>
                <c:pt idx="851">
                  <c:v>5.3999999999999999E-2</c:v>
                </c:pt>
                <c:pt idx="852">
                  <c:v>5.7000000000000002E-2</c:v>
                </c:pt>
                <c:pt idx="853">
                  <c:v>4.2999999999999997E-2</c:v>
                </c:pt>
                <c:pt idx="854">
                  <c:v>4.9000000000000002E-2</c:v>
                </c:pt>
                <c:pt idx="855">
                  <c:v>4.5999999999999999E-2</c:v>
                </c:pt>
                <c:pt idx="856">
                  <c:v>4.1000000000000002E-2</c:v>
                </c:pt>
                <c:pt idx="857">
                  <c:v>4.7E-2</c:v>
                </c:pt>
                <c:pt idx="858">
                  <c:v>3.9E-2</c:v>
                </c:pt>
                <c:pt idx="859">
                  <c:v>3.5999999999999997E-2</c:v>
                </c:pt>
                <c:pt idx="860">
                  <c:v>4.1000000000000002E-2</c:v>
                </c:pt>
                <c:pt idx="861">
                  <c:v>4.2000000000000003E-2</c:v>
                </c:pt>
                <c:pt idx="862">
                  <c:v>3.9E-2</c:v>
                </c:pt>
                <c:pt idx="863">
                  <c:v>3.5999999999999997E-2</c:v>
                </c:pt>
                <c:pt idx="864">
                  <c:v>3.7999999999999999E-2</c:v>
                </c:pt>
                <c:pt idx="865">
                  <c:v>4.1000000000000002E-2</c:v>
                </c:pt>
                <c:pt idx="866">
                  <c:v>3.9E-2</c:v>
                </c:pt>
                <c:pt idx="867">
                  <c:v>3.5999999999999997E-2</c:v>
                </c:pt>
                <c:pt idx="868">
                  <c:v>3.7999999999999999E-2</c:v>
                </c:pt>
                <c:pt idx="869">
                  <c:v>3.7999999999999999E-2</c:v>
                </c:pt>
                <c:pt idx="870">
                  <c:v>4.1000000000000002E-2</c:v>
                </c:pt>
                <c:pt idx="871">
                  <c:v>4.9000000000000002E-2</c:v>
                </c:pt>
                <c:pt idx="872">
                  <c:v>4.2000000000000003E-2</c:v>
                </c:pt>
                <c:pt idx="873">
                  <c:v>4.2000000000000003E-2</c:v>
                </c:pt>
                <c:pt idx="874">
                  <c:v>4.3999999999999997E-2</c:v>
                </c:pt>
                <c:pt idx="875">
                  <c:v>3.9E-2</c:v>
                </c:pt>
                <c:pt idx="876">
                  <c:v>3.4000000000000002E-2</c:v>
                </c:pt>
                <c:pt idx="877">
                  <c:v>3.5000000000000003E-2</c:v>
                </c:pt>
                <c:pt idx="878">
                  <c:v>3.9E-2</c:v>
                </c:pt>
                <c:pt idx="879">
                  <c:v>3.6999999999999998E-2</c:v>
                </c:pt>
                <c:pt idx="880">
                  <c:v>0.04</c:v>
                </c:pt>
                <c:pt idx="881">
                  <c:v>4.1000000000000002E-2</c:v>
                </c:pt>
                <c:pt idx="882">
                  <c:v>3.6999999999999998E-2</c:v>
                </c:pt>
                <c:pt idx="883">
                  <c:v>3.9E-2</c:v>
                </c:pt>
                <c:pt idx="884">
                  <c:v>0.04</c:v>
                </c:pt>
                <c:pt idx="885">
                  <c:v>3.7999999999999999E-2</c:v>
                </c:pt>
                <c:pt idx="886">
                  <c:v>3.1E-2</c:v>
                </c:pt>
                <c:pt idx="887">
                  <c:v>0.03</c:v>
                </c:pt>
                <c:pt idx="888">
                  <c:v>3.9E-2</c:v>
                </c:pt>
                <c:pt idx="889">
                  <c:v>4.3999999999999997E-2</c:v>
                </c:pt>
                <c:pt idx="890">
                  <c:v>3.3000000000000002E-2</c:v>
                </c:pt>
                <c:pt idx="891">
                  <c:v>4.2000000000000003E-2</c:v>
                </c:pt>
                <c:pt idx="892">
                  <c:v>4.2999999999999997E-2</c:v>
                </c:pt>
                <c:pt idx="893">
                  <c:v>3.9E-2</c:v>
                </c:pt>
                <c:pt idx="894">
                  <c:v>4.2999999999999997E-2</c:v>
                </c:pt>
                <c:pt idx="895">
                  <c:v>3.6999999999999998E-2</c:v>
                </c:pt>
                <c:pt idx="896">
                  <c:v>3.4000000000000002E-2</c:v>
                </c:pt>
                <c:pt idx="897">
                  <c:v>3.4000000000000002E-2</c:v>
                </c:pt>
                <c:pt idx="898">
                  <c:v>3.5999999999999997E-2</c:v>
                </c:pt>
                <c:pt idx="899">
                  <c:v>3.4000000000000002E-2</c:v>
                </c:pt>
                <c:pt idx="900">
                  <c:v>3.2000000000000001E-2</c:v>
                </c:pt>
                <c:pt idx="901">
                  <c:v>3.2000000000000001E-2</c:v>
                </c:pt>
                <c:pt idx="902">
                  <c:v>3.2000000000000001E-2</c:v>
                </c:pt>
                <c:pt idx="903">
                  <c:v>3.5000000000000003E-2</c:v>
                </c:pt>
                <c:pt idx="904">
                  <c:v>3.6999999999999998E-2</c:v>
                </c:pt>
                <c:pt idx="905">
                  <c:v>3.6999999999999998E-2</c:v>
                </c:pt>
                <c:pt idx="906">
                  <c:v>3.5999999999999997E-2</c:v>
                </c:pt>
                <c:pt idx="907">
                  <c:v>3.3000000000000002E-2</c:v>
                </c:pt>
                <c:pt idx="908">
                  <c:v>3.5000000000000003E-2</c:v>
                </c:pt>
                <c:pt idx="909">
                  <c:v>4.4999999999999998E-2</c:v>
                </c:pt>
                <c:pt idx="910">
                  <c:v>3.6999999999999998E-2</c:v>
                </c:pt>
                <c:pt idx="911">
                  <c:v>3.1E-2</c:v>
                </c:pt>
                <c:pt idx="912">
                  <c:v>2.9000000000000001E-2</c:v>
                </c:pt>
                <c:pt idx="913">
                  <c:v>0.03</c:v>
                </c:pt>
                <c:pt idx="914">
                  <c:v>0.04</c:v>
                </c:pt>
                <c:pt idx="915">
                  <c:v>0.04</c:v>
                </c:pt>
                <c:pt idx="916">
                  <c:v>3.7999999999999999E-2</c:v>
                </c:pt>
                <c:pt idx="917">
                  <c:v>0.04</c:v>
                </c:pt>
                <c:pt idx="918">
                  <c:v>3.5999999999999997E-2</c:v>
                </c:pt>
                <c:pt idx="919">
                  <c:v>3.5000000000000003E-2</c:v>
                </c:pt>
                <c:pt idx="920">
                  <c:v>3.3000000000000002E-2</c:v>
                </c:pt>
                <c:pt idx="921">
                  <c:v>2.7E-2</c:v>
                </c:pt>
                <c:pt idx="922">
                  <c:v>2.9000000000000001E-2</c:v>
                </c:pt>
                <c:pt idx="923">
                  <c:v>3.1E-2</c:v>
                </c:pt>
                <c:pt idx="924">
                  <c:v>3.2000000000000001E-2</c:v>
                </c:pt>
                <c:pt idx="925">
                  <c:v>2.8000000000000001E-2</c:v>
                </c:pt>
                <c:pt idx="926">
                  <c:v>3.1E-2</c:v>
                </c:pt>
                <c:pt idx="927">
                  <c:v>3.2000000000000001E-2</c:v>
                </c:pt>
                <c:pt idx="928">
                  <c:v>3.2000000000000001E-2</c:v>
                </c:pt>
                <c:pt idx="929">
                  <c:v>3.2000000000000001E-2</c:v>
                </c:pt>
                <c:pt idx="930">
                  <c:v>3.3000000000000002E-2</c:v>
                </c:pt>
                <c:pt idx="931">
                  <c:v>3.5000000000000003E-2</c:v>
                </c:pt>
                <c:pt idx="932">
                  <c:v>3.4000000000000002E-2</c:v>
                </c:pt>
                <c:pt idx="933">
                  <c:v>2.9000000000000001E-2</c:v>
                </c:pt>
                <c:pt idx="934">
                  <c:v>3.2000000000000001E-2</c:v>
                </c:pt>
                <c:pt idx="935">
                  <c:v>3.2000000000000001E-2</c:v>
                </c:pt>
                <c:pt idx="936">
                  <c:v>0.03</c:v>
                </c:pt>
                <c:pt idx="937">
                  <c:v>0.03</c:v>
                </c:pt>
                <c:pt idx="938">
                  <c:v>3.3000000000000002E-2</c:v>
                </c:pt>
                <c:pt idx="939">
                  <c:v>2.9000000000000001E-2</c:v>
                </c:pt>
                <c:pt idx="940">
                  <c:v>2.7E-2</c:v>
                </c:pt>
                <c:pt idx="941">
                  <c:v>3.2000000000000001E-2</c:v>
                </c:pt>
                <c:pt idx="942">
                  <c:v>2.9000000000000001E-2</c:v>
                </c:pt>
                <c:pt idx="943">
                  <c:v>0.03</c:v>
                </c:pt>
                <c:pt idx="944">
                  <c:v>2.9000000000000001E-2</c:v>
                </c:pt>
                <c:pt idx="945">
                  <c:v>2.7E-2</c:v>
                </c:pt>
                <c:pt idx="946">
                  <c:v>2.9000000000000001E-2</c:v>
                </c:pt>
                <c:pt idx="947">
                  <c:v>3.1E-2</c:v>
                </c:pt>
                <c:pt idx="948">
                  <c:v>2.8000000000000001E-2</c:v>
                </c:pt>
                <c:pt idx="949">
                  <c:v>2.3E-2</c:v>
                </c:pt>
                <c:pt idx="950">
                  <c:v>2.4E-2</c:v>
                </c:pt>
                <c:pt idx="951">
                  <c:v>2.5000000000000001E-2</c:v>
                </c:pt>
                <c:pt idx="952">
                  <c:v>2.7E-2</c:v>
                </c:pt>
                <c:pt idx="953">
                  <c:v>2.8000000000000001E-2</c:v>
                </c:pt>
                <c:pt idx="954">
                  <c:v>2.5000000000000001E-2</c:v>
                </c:pt>
                <c:pt idx="955">
                  <c:v>3.1E-2</c:v>
                </c:pt>
                <c:pt idx="956">
                  <c:v>3.1E-2</c:v>
                </c:pt>
                <c:pt idx="957">
                  <c:v>2.8000000000000001E-2</c:v>
                </c:pt>
                <c:pt idx="958">
                  <c:v>2.5999999999999999E-2</c:v>
                </c:pt>
                <c:pt idx="959">
                  <c:v>0.03</c:v>
                </c:pt>
                <c:pt idx="960">
                  <c:v>2.9000000000000001E-2</c:v>
                </c:pt>
                <c:pt idx="961">
                  <c:v>2.7E-2</c:v>
                </c:pt>
                <c:pt idx="962">
                  <c:v>2.5999999999999999E-2</c:v>
                </c:pt>
                <c:pt idx="963">
                  <c:v>2.9000000000000001E-2</c:v>
                </c:pt>
                <c:pt idx="964">
                  <c:v>2.9000000000000001E-2</c:v>
                </c:pt>
                <c:pt idx="965">
                  <c:v>2.8000000000000001E-2</c:v>
                </c:pt>
                <c:pt idx="966">
                  <c:v>2.7E-2</c:v>
                </c:pt>
                <c:pt idx="967">
                  <c:v>2.5000000000000001E-2</c:v>
                </c:pt>
                <c:pt idx="968">
                  <c:v>2.5000000000000001E-2</c:v>
                </c:pt>
                <c:pt idx="969">
                  <c:v>2.7E-2</c:v>
                </c:pt>
                <c:pt idx="970">
                  <c:v>2.8000000000000001E-2</c:v>
                </c:pt>
                <c:pt idx="971">
                  <c:v>2.5999999999999999E-2</c:v>
                </c:pt>
                <c:pt idx="972">
                  <c:v>2.8000000000000001E-2</c:v>
                </c:pt>
                <c:pt idx="973">
                  <c:v>2.5999999999999999E-2</c:v>
                </c:pt>
                <c:pt idx="974">
                  <c:v>2.5000000000000001E-2</c:v>
                </c:pt>
                <c:pt idx="975">
                  <c:v>2.7E-2</c:v>
                </c:pt>
                <c:pt idx="976">
                  <c:v>2.8000000000000001E-2</c:v>
                </c:pt>
                <c:pt idx="977">
                  <c:v>2.5999999999999999E-2</c:v>
                </c:pt>
                <c:pt idx="978">
                  <c:v>2.4E-2</c:v>
                </c:pt>
                <c:pt idx="979">
                  <c:v>2.3E-2</c:v>
                </c:pt>
                <c:pt idx="980">
                  <c:v>2.5999999999999999E-2</c:v>
                </c:pt>
                <c:pt idx="981">
                  <c:v>2.5000000000000001E-2</c:v>
                </c:pt>
                <c:pt idx="982">
                  <c:v>2.5999999999999999E-2</c:v>
                </c:pt>
                <c:pt idx="983">
                  <c:v>2.8000000000000001E-2</c:v>
                </c:pt>
                <c:pt idx="984">
                  <c:v>2.9000000000000001E-2</c:v>
                </c:pt>
                <c:pt idx="985">
                  <c:v>2.4E-2</c:v>
                </c:pt>
                <c:pt idx="986">
                  <c:v>2.4E-2</c:v>
                </c:pt>
                <c:pt idx="987">
                  <c:v>2.4E-2</c:v>
                </c:pt>
                <c:pt idx="988">
                  <c:v>2.5000000000000001E-2</c:v>
                </c:pt>
                <c:pt idx="989">
                  <c:v>2.8000000000000001E-2</c:v>
                </c:pt>
                <c:pt idx="990">
                  <c:v>2.4E-2</c:v>
                </c:pt>
                <c:pt idx="991">
                  <c:v>2.3E-2</c:v>
                </c:pt>
                <c:pt idx="992">
                  <c:v>2.4E-2</c:v>
                </c:pt>
                <c:pt idx="993">
                  <c:v>2.7E-2</c:v>
                </c:pt>
                <c:pt idx="994">
                  <c:v>2.4E-2</c:v>
                </c:pt>
                <c:pt idx="995">
                  <c:v>2.4E-2</c:v>
                </c:pt>
                <c:pt idx="996">
                  <c:v>2.4E-2</c:v>
                </c:pt>
                <c:pt idx="997">
                  <c:v>2.3E-2</c:v>
                </c:pt>
                <c:pt idx="998">
                  <c:v>2.5000000000000001E-2</c:v>
                </c:pt>
                <c:pt idx="999">
                  <c:v>2.7E-2</c:v>
                </c:pt>
                <c:pt idx="1000">
                  <c:v>2.5000000000000001E-2</c:v>
                </c:pt>
              </c:numCache>
            </c:numRef>
          </c:yVal>
          <c:smooth val="1"/>
        </c:ser>
        <c:dLbls>
          <c:showLegendKey val="0"/>
          <c:showVal val="0"/>
          <c:showCatName val="0"/>
          <c:showSerName val="0"/>
          <c:showPercent val="0"/>
          <c:showBubbleSize val="0"/>
        </c:dLbls>
        <c:axId val="310846976"/>
        <c:axId val="310907264"/>
      </c:scatterChart>
      <c:valAx>
        <c:axId val="310846976"/>
        <c:scaling>
          <c:orientation val="minMax"/>
          <c:max val="2"/>
          <c:min val="0.5"/>
        </c:scaling>
        <c:delete val="0"/>
        <c:axPos val="b"/>
        <c:numFmt formatCode="General" sourceLinked="1"/>
        <c:majorTickMark val="in"/>
        <c:minorTickMark val="in"/>
        <c:tickLblPos val="nextTo"/>
        <c:spPr>
          <a:ln>
            <a:solidFill>
              <a:schemeClr val="tx1"/>
            </a:solidFill>
          </a:ln>
        </c:spPr>
        <c:txPr>
          <a:bodyPr/>
          <a:lstStyle/>
          <a:p>
            <a:pPr>
              <a:defRPr sz="1050">
                <a:latin typeface="Arial Unicode MS" pitchFamily="50" charset="-128"/>
                <a:ea typeface="Arial Unicode MS" pitchFamily="50" charset="-128"/>
                <a:cs typeface="Arial Unicode MS" pitchFamily="50" charset="-128"/>
              </a:defRPr>
            </a:pPr>
            <a:endParaRPr lang="ja-JP"/>
          </a:p>
        </c:txPr>
        <c:crossAx val="310907264"/>
        <c:crossesAt val="0.1"/>
        <c:crossBetween val="midCat"/>
        <c:majorUnit val="0.5"/>
      </c:valAx>
      <c:valAx>
        <c:axId val="310907264"/>
        <c:scaling>
          <c:logBase val="10"/>
          <c:orientation val="minMax"/>
          <c:max val="10"/>
          <c:min val="0.1"/>
        </c:scaling>
        <c:delete val="0"/>
        <c:axPos val="l"/>
        <c:majorGridlines>
          <c:spPr>
            <a:ln>
              <a:noFill/>
            </a:ln>
          </c:spPr>
        </c:majorGridlines>
        <c:numFmt formatCode="General" sourceLinked="1"/>
        <c:majorTickMark val="in"/>
        <c:minorTickMark val="in"/>
        <c:tickLblPos val="nextTo"/>
        <c:spPr>
          <a:ln>
            <a:solidFill>
              <a:schemeClr val="tx1"/>
            </a:solidFill>
          </a:ln>
        </c:spPr>
        <c:txPr>
          <a:bodyPr/>
          <a:lstStyle/>
          <a:p>
            <a:pPr>
              <a:defRPr sz="1050">
                <a:latin typeface="Arial Unicode MS" pitchFamily="50" charset="-128"/>
                <a:ea typeface="Arial Unicode MS" pitchFamily="50" charset="-128"/>
                <a:cs typeface="Arial Unicode MS" pitchFamily="50" charset="-128"/>
              </a:defRPr>
            </a:pPr>
            <a:endParaRPr lang="ja-JP"/>
          </a:p>
        </c:txPr>
        <c:crossAx val="310846976"/>
        <c:crosses val="autoZero"/>
        <c:crossBetween val="midCat"/>
      </c:valAx>
      <c:spPr>
        <a:noFill/>
        <a:ln>
          <a:solidFill>
            <a:schemeClr val="tx1"/>
          </a:solidFill>
        </a:ln>
      </c:spPr>
    </c:plotArea>
    <c:legend>
      <c:legendPos val="r"/>
      <c:layout>
        <c:manualLayout>
          <c:xMode val="edge"/>
          <c:yMode val="edge"/>
          <c:x val="0.53671464751116638"/>
          <c:y val="0.13336648708385135"/>
          <c:w val="0.36507602339181289"/>
          <c:h val="0.15269328176083252"/>
        </c:manualLayout>
      </c:layout>
      <c:overlay val="0"/>
      <c:spPr>
        <a:ln>
          <a:solidFill>
            <a:schemeClr val="tx1"/>
          </a:solidFill>
        </a:ln>
      </c:spPr>
      <c:txPr>
        <a:bodyPr/>
        <a:lstStyle/>
        <a:p>
          <a:pPr>
            <a:defRPr sz="1100">
              <a:latin typeface="Arial Unicode MS" pitchFamily="50" charset="-128"/>
              <a:ea typeface="Arial Unicode MS" pitchFamily="50" charset="-128"/>
              <a:cs typeface="Arial Unicode MS" pitchFamily="50" charset="-128"/>
            </a:defRPr>
          </a:pPr>
          <a:endParaRPr lang="ja-JP"/>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B7E9A8-FD3D-40FC-8567-72D12D2CD640}" type="datetimeFigureOut">
              <a:rPr kumimoji="1" lang="ja-JP" altLang="en-US" smtClean="0"/>
              <a:t>2013/3/5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7AA23-EEDD-40B8-8F97-B526FE8C4A42}" type="slidenum">
              <a:rPr kumimoji="1" lang="ja-JP" altLang="en-US" smtClean="0"/>
              <a:t>‹#›</a:t>
            </a:fld>
            <a:endParaRPr kumimoji="1" lang="ja-JP" altLang="en-US"/>
          </a:p>
        </p:txBody>
      </p:sp>
    </p:spTree>
    <p:extLst>
      <p:ext uri="{BB962C8B-B14F-4D97-AF65-F5344CB8AC3E}">
        <p14:creationId xmlns:p14="http://schemas.microsoft.com/office/powerpoint/2010/main" val="8005582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57D999-A25B-47BF-83A7-DC87C58E64FD}" type="slidenum">
              <a:rPr kumimoji="1" lang="ja-JP" altLang="en-US" smtClean="0"/>
              <a:t>15</a:t>
            </a:fld>
            <a:endParaRPr kumimoji="1" lang="ja-JP" altLang="en-US"/>
          </a:p>
        </p:txBody>
      </p:sp>
    </p:spTree>
    <p:extLst>
      <p:ext uri="{BB962C8B-B14F-4D97-AF65-F5344CB8AC3E}">
        <p14:creationId xmlns:p14="http://schemas.microsoft.com/office/powerpoint/2010/main" val="301461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57D999-A25B-47BF-83A7-DC87C58E64FD}" type="slidenum">
              <a:rPr kumimoji="1" lang="ja-JP" altLang="en-US" smtClean="0"/>
              <a:t>16</a:t>
            </a:fld>
            <a:endParaRPr kumimoji="1" lang="ja-JP" altLang="en-US"/>
          </a:p>
        </p:txBody>
      </p:sp>
    </p:spTree>
    <p:extLst>
      <p:ext uri="{BB962C8B-B14F-4D97-AF65-F5344CB8AC3E}">
        <p14:creationId xmlns:p14="http://schemas.microsoft.com/office/powerpoint/2010/main" val="32152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57D999-A25B-47BF-83A7-DC87C58E64FD}" type="slidenum">
              <a:rPr kumimoji="1" lang="ja-JP" altLang="en-US" smtClean="0"/>
              <a:t>18</a:t>
            </a:fld>
            <a:endParaRPr kumimoji="1" lang="ja-JP" altLang="en-US"/>
          </a:p>
        </p:txBody>
      </p:sp>
    </p:spTree>
    <p:extLst>
      <p:ext uri="{BB962C8B-B14F-4D97-AF65-F5344CB8AC3E}">
        <p14:creationId xmlns:p14="http://schemas.microsoft.com/office/powerpoint/2010/main" val="2013177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solidFill>
            <a:srgbClr val="CFE7F5"/>
          </a:solidFill>
          <a:ln w="25400">
            <a:solidFill>
              <a:srgbClr val="808080"/>
            </a:solidFill>
            <a:miter lim="800000"/>
            <a:headEnd/>
            <a:tailEnd/>
          </a:ln>
        </p:spPr>
      </p:sp>
      <p:sp>
        <p:nvSpPr>
          <p:cNvPr id="4099" name="ノート プレースホルダ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r>
              <a:rPr lang="ja-JP" altLang="en-US" dirty="0" smtClean="0">
                <a:solidFill>
                  <a:srgbClr val="000000"/>
                </a:solidFill>
                <a:latin typeface="TakaoPGothic"/>
                <a:ea typeface="ＭＳ Ｐゴシック" pitchFamily="50" charset="-128"/>
              </a:rPr>
              <a:t>次に実際の実験に装置導入し、加熱領域の診断を試みました</a:t>
            </a:r>
            <a:endParaRPr lang="en-US" altLang="ja-JP" dirty="0" smtClean="0">
              <a:solidFill>
                <a:srgbClr val="000000"/>
              </a:solidFill>
              <a:latin typeface="TakaoPGothic"/>
              <a:ea typeface="ＭＳ Ｐゴシック" pitchFamily="50" charset="-128"/>
            </a:endParaRPr>
          </a:p>
          <a:p>
            <a:pPr eaLnBrk="1">
              <a:spcBef>
                <a:spcPct val="0"/>
              </a:spcBef>
            </a:pPr>
            <a:r>
              <a:rPr lang="ja-JP" altLang="en-US" dirty="0" smtClean="0">
                <a:solidFill>
                  <a:srgbClr val="000000"/>
                </a:solidFill>
                <a:latin typeface="TakaoPGothic"/>
                <a:ea typeface="ＭＳ Ｐゴシック" pitchFamily="50" charset="-128"/>
              </a:rPr>
              <a:t>こちらが実際に導入された装置図であり、この実験によって取得した像がこちらです。</a:t>
            </a:r>
            <a:endParaRPr lang="en-US" altLang="ja-JP" dirty="0" smtClean="0">
              <a:solidFill>
                <a:srgbClr val="000000"/>
              </a:solidFill>
              <a:latin typeface="TakaoPGothic"/>
              <a:ea typeface="ＭＳ Ｐゴシック" pitchFamily="50" charset="-128"/>
            </a:endParaRPr>
          </a:p>
          <a:p>
            <a:pPr eaLnBrk="1">
              <a:spcBef>
                <a:spcPct val="0"/>
              </a:spcBef>
            </a:pPr>
            <a:r>
              <a:rPr lang="ja-JP" altLang="en-US" dirty="0" smtClean="0">
                <a:solidFill>
                  <a:srgbClr val="000000"/>
                </a:solidFill>
                <a:latin typeface="TakaoPGothic"/>
                <a:ea typeface="ＭＳ Ｐゴシック" pitchFamily="50" charset="-128"/>
              </a:rPr>
              <a:t>こちらの像からひとつ切り出したこちらの半影画像をさきほどのようにヒューリスティック法で再構成した画像がこちらです。</a:t>
            </a:r>
            <a:endParaRPr lang="en-US" altLang="ja-JP" dirty="0" smtClean="0">
              <a:solidFill>
                <a:srgbClr val="000000"/>
              </a:solidFill>
              <a:latin typeface="TakaoPGothic"/>
              <a:ea typeface="ＭＳ Ｐゴシック" pitchFamily="50" charset="-128"/>
            </a:endParaRPr>
          </a:p>
          <a:p>
            <a:pPr eaLnBrk="1">
              <a:spcBef>
                <a:spcPct val="0"/>
              </a:spcBef>
            </a:pPr>
            <a:r>
              <a:rPr lang="ja-JP" altLang="en-US" dirty="0" smtClean="0">
                <a:solidFill>
                  <a:srgbClr val="000000"/>
                </a:solidFill>
                <a:latin typeface="TakaoPGothic"/>
                <a:ea typeface="ＭＳ Ｐゴシック" pitchFamily="50" charset="-128"/>
              </a:rPr>
              <a:t>見て頂ければわかるのですが点が収束できていません。この原因としましては外側にあるノイズ成分に引っ張られ外側に信号が乗ったと考えられますまた</a:t>
            </a:r>
            <a:endParaRPr lang="en-US" altLang="ja-JP" dirty="0" smtClean="0">
              <a:solidFill>
                <a:srgbClr val="000000"/>
              </a:solidFill>
              <a:latin typeface="TakaoPGothic"/>
              <a:ea typeface="ＭＳ Ｐゴシック" pitchFamily="50" charset="-128"/>
            </a:endParaRPr>
          </a:p>
          <a:p>
            <a:pPr eaLnBrk="1">
              <a:spcBef>
                <a:spcPct val="0"/>
              </a:spcBef>
            </a:pPr>
            <a:r>
              <a:rPr lang="ja-JP" altLang="en-US" dirty="0" smtClean="0">
                <a:solidFill>
                  <a:srgbClr val="000000"/>
                </a:solidFill>
                <a:latin typeface="TakaoPGothic"/>
                <a:ea typeface="ＭＳ Ｐゴシック" pitchFamily="50" charset="-128"/>
              </a:rPr>
              <a:t>点々としていることについてはこちらの推定画像がまだ完璧に推定されてなく段々としているのがわかります</a:t>
            </a:r>
            <a:endParaRPr lang="en-US" altLang="ja-JP" dirty="0" smtClean="0">
              <a:solidFill>
                <a:srgbClr val="000000"/>
              </a:solidFill>
              <a:latin typeface="TakaoPGothic"/>
              <a:ea typeface="ＭＳ Ｐゴシック" pitchFamily="50" charset="-128"/>
            </a:endParaRPr>
          </a:p>
          <a:p>
            <a:pPr eaLnBrk="1">
              <a:spcBef>
                <a:spcPct val="0"/>
              </a:spcBef>
            </a:pPr>
            <a:r>
              <a:rPr lang="ja-JP" altLang="en-US" dirty="0" smtClean="0">
                <a:solidFill>
                  <a:srgbClr val="000000"/>
                </a:solidFill>
                <a:latin typeface="TakaoPGothic"/>
                <a:ea typeface="ＭＳ Ｐゴシック" pitchFamily="50" charset="-128"/>
              </a:rPr>
              <a:t>これが再構成画像に点々として現れていると考えられます。</a:t>
            </a:r>
            <a:endParaRPr lang="en-US" altLang="ja-JP" dirty="0" smtClean="0">
              <a:solidFill>
                <a:srgbClr val="000000"/>
              </a:solidFill>
              <a:latin typeface="TakaoPGothic"/>
              <a:ea typeface="ＭＳ Ｐゴシック" pitchFamily="50" charset="-128"/>
            </a:endParaRPr>
          </a:p>
          <a:p>
            <a:pPr eaLnBrk="1">
              <a:spcBef>
                <a:spcPct val="0"/>
              </a:spcBef>
            </a:pPr>
            <a:r>
              <a:rPr lang="ja-JP" altLang="en-US" dirty="0" smtClean="0">
                <a:solidFill>
                  <a:srgbClr val="000000"/>
                </a:solidFill>
                <a:latin typeface="TakaoPGothic"/>
                <a:ea typeface="ＭＳ Ｐゴシック" pitchFamily="50" charset="-128"/>
              </a:rPr>
              <a:t>しかしながら信号強度の強い部分を確認でき実際に撃ったターゲットの大きさが</a:t>
            </a:r>
            <a:r>
              <a:rPr lang="en-US" altLang="ja-JP" dirty="0" smtClean="0">
                <a:solidFill>
                  <a:srgbClr val="000000"/>
                </a:solidFill>
                <a:latin typeface="TakaoPGothic"/>
                <a:ea typeface="ＭＳ Ｐゴシック" pitchFamily="50" charset="-128"/>
              </a:rPr>
              <a:t>500</a:t>
            </a:r>
            <a:r>
              <a:rPr lang="ja-JP" altLang="en-US" dirty="0" smtClean="0">
                <a:solidFill>
                  <a:srgbClr val="000000"/>
                </a:solidFill>
                <a:latin typeface="TakaoPGothic"/>
                <a:ea typeface="ＭＳ Ｐゴシック" pitchFamily="50" charset="-128"/>
              </a:rPr>
              <a:t>ミクロンであることから</a:t>
            </a:r>
            <a:endParaRPr lang="en-US" altLang="ja-JP" dirty="0" smtClean="0">
              <a:solidFill>
                <a:srgbClr val="000000"/>
              </a:solidFill>
              <a:latin typeface="TakaoPGothic"/>
              <a:ea typeface="ＭＳ Ｐゴシック" pitchFamily="50" charset="-128"/>
            </a:endParaRPr>
          </a:p>
          <a:p>
            <a:pPr eaLnBrk="1">
              <a:spcBef>
                <a:spcPct val="0"/>
              </a:spcBef>
            </a:pPr>
            <a:r>
              <a:rPr lang="ja-JP" altLang="en-US" dirty="0" smtClean="0">
                <a:solidFill>
                  <a:srgbClr val="000000"/>
                </a:solidFill>
                <a:latin typeface="TakaoPGothic"/>
                <a:ea typeface="ＭＳ Ｐゴシック" pitchFamily="50" charset="-128"/>
              </a:rPr>
              <a:t>加熱領域とみることもできるのではないかと考えます。</a:t>
            </a:r>
            <a:endParaRPr lang="en-US" altLang="ja-JP" dirty="0" smtClean="0">
              <a:solidFill>
                <a:srgbClr val="000000"/>
              </a:solidFill>
              <a:latin typeface="TakaoPGothic"/>
              <a:ea typeface="ＭＳ Ｐゴシック" pitchFamily="50" charset="-128"/>
            </a:endParaRPr>
          </a:p>
          <a:p>
            <a:pPr eaLnBrk="1">
              <a:spcBef>
                <a:spcPct val="0"/>
              </a:spcBef>
            </a:pPr>
            <a:endParaRPr lang="en-US" altLang="ja-JP" dirty="0" smtClean="0">
              <a:solidFill>
                <a:srgbClr val="000000"/>
              </a:solidFill>
              <a:latin typeface="TakaoPGothic"/>
              <a:ea typeface="ＭＳ Ｐゴシック" pitchFamily="50" charset="-128"/>
            </a:endParaRPr>
          </a:p>
          <a:p>
            <a:pPr eaLnBrk="1">
              <a:spcBef>
                <a:spcPct val="0"/>
              </a:spcBef>
            </a:pPr>
            <a:endParaRPr lang="en-US" altLang="ja-JP" dirty="0" smtClean="0">
              <a:solidFill>
                <a:srgbClr val="000000"/>
              </a:solidFill>
              <a:latin typeface="TakaoPGothic"/>
              <a:ea typeface="ＭＳ Ｐゴシック" pitchFamily="50" charset="-128"/>
            </a:endParaRPr>
          </a:p>
          <a:p>
            <a:pPr eaLnBrk="1">
              <a:spcBef>
                <a:spcPct val="0"/>
              </a:spcBef>
            </a:pPr>
            <a:endParaRPr lang="en-US" altLang="ja-JP" dirty="0" smtClean="0">
              <a:solidFill>
                <a:srgbClr val="000000"/>
              </a:solidFill>
              <a:latin typeface="TakaoPGothic"/>
              <a:ea typeface="ＭＳ Ｐゴシック" pitchFamily="50" charset="-128"/>
            </a:endParaRPr>
          </a:p>
          <a:p>
            <a:pPr eaLnBrk="1">
              <a:spcBef>
                <a:spcPct val="0"/>
              </a:spcBef>
            </a:pPr>
            <a:endParaRPr lang="en-US" altLang="ja-JP" dirty="0" smtClean="0">
              <a:solidFill>
                <a:srgbClr val="000000"/>
              </a:solidFill>
              <a:latin typeface="TakaoPGothic"/>
              <a:ea typeface="ＭＳ Ｐゴシック" pitchFamily="50" charset="-128"/>
            </a:endParaRPr>
          </a:p>
          <a:p>
            <a:pPr eaLnBrk="1">
              <a:spcBef>
                <a:spcPct val="0"/>
              </a:spcBef>
            </a:pPr>
            <a:endParaRPr lang="en-US" altLang="ja-JP" dirty="0" smtClean="0">
              <a:solidFill>
                <a:srgbClr val="000000"/>
              </a:solidFill>
              <a:latin typeface="TakaoPGothic"/>
              <a:ea typeface="ＭＳ Ｐゴシック"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DDAC94B-4697-4B4E-8205-918BB976FF38}" type="datetimeFigureOut">
              <a:rPr kumimoji="1" lang="ja-JP" altLang="en-US" smtClean="0"/>
              <a:t>2013/2/28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29E709-83BE-430D-8D07-39FA2CB796CB}" type="slidenum">
              <a:rPr kumimoji="1" lang="ja-JP" altLang="en-US" smtClean="0"/>
              <a:t>‹#›</a:t>
            </a:fld>
            <a:endParaRPr kumimoji="1" lang="ja-JP" altLang="en-US"/>
          </a:p>
        </p:txBody>
      </p:sp>
    </p:spTree>
    <p:extLst>
      <p:ext uri="{BB962C8B-B14F-4D97-AF65-F5344CB8AC3E}">
        <p14:creationId xmlns:p14="http://schemas.microsoft.com/office/powerpoint/2010/main" val="3864789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DDAC94B-4697-4B4E-8205-918BB976FF38}" type="datetimeFigureOut">
              <a:rPr kumimoji="1" lang="ja-JP" altLang="en-US" smtClean="0"/>
              <a:t>2013/2/28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29E709-83BE-430D-8D07-39FA2CB796CB}" type="slidenum">
              <a:rPr kumimoji="1" lang="ja-JP" altLang="en-US" smtClean="0"/>
              <a:t>‹#›</a:t>
            </a:fld>
            <a:endParaRPr kumimoji="1" lang="ja-JP" altLang="en-US"/>
          </a:p>
        </p:txBody>
      </p:sp>
    </p:spTree>
    <p:extLst>
      <p:ext uri="{BB962C8B-B14F-4D97-AF65-F5344CB8AC3E}">
        <p14:creationId xmlns:p14="http://schemas.microsoft.com/office/powerpoint/2010/main" val="425075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DDAC94B-4697-4B4E-8205-918BB976FF38}" type="datetimeFigureOut">
              <a:rPr kumimoji="1" lang="ja-JP" altLang="en-US" smtClean="0"/>
              <a:t>2013/2/28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29E709-83BE-430D-8D07-39FA2CB796CB}" type="slidenum">
              <a:rPr kumimoji="1" lang="ja-JP" altLang="en-US" smtClean="0"/>
              <a:t>‹#›</a:t>
            </a:fld>
            <a:endParaRPr kumimoji="1" lang="ja-JP" altLang="en-US"/>
          </a:p>
        </p:txBody>
      </p:sp>
    </p:spTree>
    <p:extLst>
      <p:ext uri="{BB962C8B-B14F-4D97-AF65-F5344CB8AC3E}">
        <p14:creationId xmlns:p14="http://schemas.microsoft.com/office/powerpoint/2010/main" val="21833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DDAC94B-4697-4B4E-8205-918BB976FF38}" type="datetimeFigureOut">
              <a:rPr kumimoji="1" lang="ja-JP" altLang="en-US" smtClean="0"/>
              <a:t>2013/2/28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29E709-83BE-430D-8D07-39FA2CB796CB}" type="slidenum">
              <a:rPr kumimoji="1" lang="ja-JP" altLang="en-US" smtClean="0"/>
              <a:t>‹#›</a:t>
            </a:fld>
            <a:endParaRPr kumimoji="1" lang="ja-JP" altLang="en-US"/>
          </a:p>
        </p:txBody>
      </p:sp>
    </p:spTree>
    <p:extLst>
      <p:ext uri="{BB962C8B-B14F-4D97-AF65-F5344CB8AC3E}">
        <p14:creationId xmlns:p14="http://schemas.microsoft.com/office/powerpoint/2010/main" val="34745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DDAC94B-4697-4B4E-8205-918BB976FF38}" type="datetimeFigureOut">
              <a:rPr kumimoji="1" lang="ja-JP" altLang="en-US" smtClean="0"/>
              <a:t>2013/2/28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29E709-83BE-430D-8D07-39FA2CB796CB}" type="slidenum">
              <a:rPr kumimoji="1" lang="ja-JP" altLang="en-US" smtClean="0"/>
              <a:t>‹#›</a:t>
            </a:fld>
            <a:endParaRPr kumimoji="1" lang="ja-JP" altLang="en-US"/>
          </a:p>
        </p:txBody>
      </p:sp>
    </p:spTree>
    <p:extLst>
      <p:ext uri="{BB962C8B-B14F-4D97-AF65-F5344CB8AC3E}">
        <p14:creationId xmlns:p14="http://schemas.microsoft.com/office/powerpoint/2010/main" val="6635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DDAC94B-4697-4B4E-8205-918BB976FF38}" type="datetimeFigureOut">
              <a:rPr kumimoji="1" lang="ja-JP" altLang="en-US" smtClean="0"/>
              <a:t>2013/2/28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A29E709-83BE-430D-8D07-39FA2CB796CB}" type="slidenum">
              <a:rPr kumimoji="1" lang="ja-JP" altLang="en-US" smtClean="0"/>
              <a:t>‹#›</a:t>
            </a:fld>
            <a:endParaRPr kumimoji="1" lang="ja-JP" altLang="en-US"/>
          </a:p>
        </p:txBody>
      </p:sp>
    </p:spTree>
    <p:extLst>
      <p:ext uri="{BB962C8B-B14F-4D97-AF65-F5344CB8AC3E}">
        <p14:creationId xmlns:p14="http://schemas.microsoft.com/office/powerpoint/2010/main" val="161050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DDAC94B-4697-4B4E-8205-918BB976FF38}" type="datetimeFigureOut">
              <a:rPr kumimoji="1" lang="ja-JP" altLang="en-US" smtClean="0"/>
              <a:t>2013/2/28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A29E709-83BE-430D-8D07-39FA2CB796CB}" type="slidenum">
              <a:rPr kumimoji="1" lang="ja-JP" altLang="en-US" smtClean="0"/>
              <a:t>‹#›</a:t>
            </a:fld>
            <a:endParaRPr kumimoji="1" lang="ja-JP" altLang="en-US"/>
          </a:p>
        </p:txBody>
      </p:sp>
    </p:spTree>
    <p:extLst>
      <p:ext uri="{BB962C8B-B14F-4D97-AF65-F5344CB8AC3E}">
        <p14:creationId xmlns:p14="http://schemas.microsoft.com/office/powerpoint/2010/main" val="25897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DDAC94B-4697-4B4E-8205-918BB976FF38}" type="datetimeFigureOut">
              <a:rPr kumimoji="1" lang="ja-JP" altLang="en-US" smtClean="0"/>
              <a:t>2013/2/28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A29E709-83BE-430D-8D07-39FA2CB796CB}" type="slidenum">
              <a:rPr kumimoji="1" lang="ja-JP" altLang="en-US" smtClean="0"/>
              <a:t>‹#›</a:t>
            </a:fld>
            <a:endParaRPr kumimoji="1" lang="ja-JP" altLang="en-US"/>
          </a:p>
        </p:txBody>
      </p:sp>
    </p:spTree>
    <p:extLst>
      <p:ext uri="{BB962C8B-B14F-4D97-AF65-F5344CB8AC3E}">
        <p14:creationId xmlns:p14="http://schemas.microsoft.com/office/powerpoint/2010/main" val="281484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DAC94B-4697-4B4E-8205-918BB976FF38}" type="datetimeFigureOut">
              <a:rPr kumimoji="1" lang="ja-JP" altLang="en-US" smtClean="0"/>
              <a:t>2013/2/28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A29E709-83BE-430D-8D07-39FA2CB796CB}" type="slidenum">
              <a:rPr kumimoji="1" lang="ja-JP" altLang="en-US" smtClean="0"/>
              <a:t>‹#›</a:t>
            </a:fld>
            <a:endParaRPr kumimoji="1" lang="ja-JP" altLang="en-US"/>
          </a:p>
        </p:txBody>
      </p:sp>
    </p:spTree>
    <p:extLst>
      <p:ext uri="{BB962C8B-B14F-4D97-AF65-F5344CB8AC3E}">
        <p14:creationId xmlns:p14="http://schemas.microsoft.com/office/powerpoint/2010/main" val="265751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DDAC94B-4697-4B4E-8205-918BB976FF38}" type="datetimeFigureOut">
              <a:rPr kumimoji="1" lang="ja-JP" altLang="en-US" smtClean="0"/>
              <a:t>2013/2/28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A29E709-83BE-430D-8D07-39FA2CB796CB}" type="slidenum">
              <a:rPr kumimoji="1" lang="ja-JP" altLang="en-US" smtClean="0"/>
              <a:t>‹#›</a:t>
            </a:fld>
            <a:endParaRPr kumimoji="1" lang="ja-JP" altLang="en-US"/>
          </a:p>
        </p:txBody>
      </p:sp>
    </p:spTree>
    <p:extLst>
      <p:ext uri="{BB962C8B-B14F-4D97-AF65-F5344CB8AC3E}">
        <p14:creationId xmlns:p14="http://schemas.microsoft.com/office/powerpoint/2010/main" val="195735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DDAC94B-4697-4B4E-8205-918BB976FF38}" type="datetimeFigureOut">
              <a:rPr kumimoji="1" lang="ja-JP" altLang="en-US" smtClean="0"/>
              <a:t>2013/2/28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A29E709-83BE-430D-8D07-39FA2CB796CB}" type="slidenum">
              <a:rPr kumimoji="1" lang="ja-JP" altLang="en-US" smtClean="0"/>
              <a:t>‹#›</a:t>
            </a:fld>
            <a:endParaRPr kumimoji="1" lang="ja-JP" altLang="en-US"/>
          </a:p>
        </p:txBody>
      </p:sp>
    </p:spTree>
    <p:extLst>
      <p:ext uri="{BB962C8B-B14F-4D97-AF65-F5344CB8AC3E}">
        <p14:creationId xmlns:p14="http://schemas.microsoft.com/office/powerpoint/2010/main" val="371839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AC94B-4697-4B4E-8205-918BB976FF38}" type="datetimeFigureOut">
              <a:rPr kumimoji="1" lang="ja-JP" altLang="en-US" smtClean="0"/>
              <a:t>2013/2/28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9E709-83BE-430D-8D07-39FA2CB796CB}" type="slidenum">
              <a:rPr kumimoji="1" lang="ja-JP" altLang="en-US" smtClean="0"/>
              <a:t>‹#›</a:t>
            </a:fld>
            <a:endParaRPr kumimoji="1" lang="ja-JP" altLang="en-US"/>
          </a:p>
        </p:txBody>
      </p:sp>
    </p:spTree>
    <p:extLst>
      <p:ext uri="{BB962C8B-B14F-4D97-AF65-F5344CB8AC3E}">
        <p14:creationId xmlns:p14="http://schemas.microsoft.com/office/powerpoint/2010/main" val="4257485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oleObject" Target="../embeddings/oleObject3.bin"/><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jpeg"/><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0.png"/><Relationship Id="rId7" Type="http://schemas.openxmlformats.org/officeDocument/2006/relationships/image" Target="../media/image17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microsoft.com/office/2007/relationships/hdphoto" Target="../media/hdphoto1.wdp"/><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6.emf"/><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3310" y="5853339"/>
            <a:ext cx="8034572" cy="400110"/>
          </a:xfrm>
          <a:prstGeom prst="rect">
            <a:avLst/>
          </a:prstGeom>
          <a:noFill/>
        </p:spPr>
        <p:txBody>
          <a:bodyPr wrap="none" rtlCol="0">
            <a:spAutoFit/>
          </a:bodyPr>
          <a:lstStyle/>
          <a:p>
            <a:r>
              <a:rPr lang="ja-JP" altLang="en-US" sz="2000" b="1" dirty="0" smtClean="0"/>
              <a:t>日本原子力研究開発機構　那珂核融合研究所　</a:t>
            </a:r>
            <a:r>
              <a:rPr lang="en-US" altLang="ja-JP" sz="2000" b="1" dirty="0" smtClean="0"/>
              <a:t>JT-60</a:t>
            </a:r>
            <a:r>
              <a:rPr lang="ja-JP" altLang="en-US" sz="2000" b="1" dirty="0" smtClean="0"/>
              <a:t>制御等</a:t>
            </a:r>
            <a:r>
              <a:rPr lang="en-US" altLang="ja-JP" sz="2000" b="1" dirty="0" smtClean="0"/>
              <a:t>2F</a:t>
            </a:r>
            <a:r>
              <a:rPr lang="ja-JP" altLang="en-US" sz="2000" b="1" dirty="0" smtClean="0"/>
              <a:t>大会議室</a:t>
            </a:r>
            <a:endParaRPr kumimoji="1" lang="ja-JP" altLang="en-US" sz="2000" b="1" dirty="0"/>
          </a:p>
        </p:txBody>
      </p:sp>
      <p:sp>
        <p:nvSpPr>
          <p:cNvPr id="4" name="テキスト ボックス 3"/>
          <p:cNvSpPr txBox="1"/>
          <p:nvPr/>
        </p:nvSpPr>
        <p:spPr>
          <a:xfrm>
            <a:off x="2123647" y="5304614"/>
            <a:ext cx="4642618" cy="400110"/>
          </a:xfrm>
          <a:prstGeom prst="rect">
            <a:avLst/>
          </a:prstGeom>
          <a:noFill/>
        </p:spPr>
        <p:txBody>
          <a:bodyPr wrap="none" rtlCol="0">
            <a:spAutoFit/>
          </a:bodyPr>
          <a:lstStyle/>
          <a:p>
            <a:r>
              <a:rPr kumimoji="1" lang="ja-JP" altLang="en-US" sz="2000" b="1" dirty="0" smtClean="0"/>
              <a:t>平成</a:t>
            </a:r>
            <a:r>
              <a:rPr kumimoji="1" lang="en-US" altLang="ja-JP" sz="2000" b="1" dirty="0" smtClean="0"/>
              <a:t>25</a:t>
            </a:r>
            <a:r>
              <a:rPr kumimoji="1" lang="ja-JP" altLang="en-US" sz="2000" b="1" dirty="0" smtClean="0"/>
              <a:t>年</a:t>
            </a:r>
            <a:r>
              <a:rPr kumimoji="1" lang="en-US" altLang="ja-JP" sz="2000" b="1" dirty="0" smtClean="0"/>
              <a:t>3</a:t>
            </a:r>
            <a:r>
              <a:rPr kumimoji="1" lang="ja-JP" altLang="en-US" sz="2000" b="1" dirty="0" smtClean="0"/>
              <a:t>月</a:t>
            </a:r>
            <a:r>
              <a:rPr kumimoji="1" lang="en-US" altLang="ja-JP" sz="2000" b="1" dirty="0" smtClean="0"/>
              <a:t>4</a:t>
            </a:r>
            <a:r>
              <a:rPr kumimoji="1" lang="ja-JP" altLang="en-US" sz="2000" b="1" dirty="0" smtClean="0"/>
              <a:t>日</a:t>
            </a:r>
            <a:r>
              <a:rPr kumimoji="1" lang="en-US" altLang="ja-JP" sz="2000" b="1" dirty="0" smtClean="0"/>
              <a:t>(</a:t>
            </a:r>
            <a:r>
              <a:rPr kumimoji="1" lang="ja-JP" altLang="en-US" sz="2000" b="1" dirty="0" smtClean="0"/>
              <a:t>月</a:t>
            </a:r>
            <a:r>
              <a:rPr kumimoji="1" lang="en-US" altLang="ja-JP" sz="2000" b="1" dirty="0" smtClean="0"/>
              <a:t>)13:00 – 6</a:t>
            </a:r>
            <a:r>
              <a:rPr kumimoji="1" lang="ja-JP" altLang="en-US" sz="2000" b="1" dirty="0" smtClean="0"/>
              <a:t>日</a:t>
            </a:r>
            <a:r>
              <a:rPr kumimoji="1" lang="en-US" altLang="ja-JP" sz="2000" b="1" dirty="0" smtClean="0"/>
              <a:t>(</a:t>
            </a:r>
            <a:r>
              <a:rPr kumimoji="1" lang="ja-JP" altLang="en-US" sz="2000" b="1" dirty="0" smtClean="0"/>
              <a:t>水</a:t>
            </a:r>
            <a:r>
              <a:rPr kumimoji="1" lang="en-US" altLang="ja-JP" sz="2000" b="1" dirty="0" smtClean="0"/>
              <a:t>)12:00</a:t>
            </a:r>
            <a:endParaRPr kumimoji="1" lang="ja-JP" altLang="en-US" sz="2000" b="1" dirty="0"/>
          </a:p>
        </p:txBody>
      </p:sp>
      <p:sp>
        <p:nvSpPr>
          <p:cNvPr id="5" name="テキスト ボックス 4"/>
          <p:cNvSpPr txBox="1"/>
          <p:nvPr/>
        </p:nvSpPr>
        <p:spPr>
          <a:xfrm>
            <a:off x="978355" y="341518"/>
            <a:ext cx="6445995" cy="954107"/>
          </a:xfrm>
          <a:prstGeom prst="rect">
            <a:avLst/>
          </a:prstGeom>
          <a:noFill/>
        </p:spPr>
        <p:txBody>
          <a:bodyPr wrap="none" rtlCol="0">
            <a:spAutoFit/>
          </a:bodyPr>
          <a:lstStyle/>
          <a:p>
            <a:pPr algn="ctr"/>
            <a:r>
              <a:rPr lang="ja-JP" altLang="en-US" sz="2800" b="1" dirty="0" smtClean="0"/>
              <a:t>高速点火核融合実験における</a:t>
            </a:r>
            <a:endParaRPr lang="en-US" altLang="ja-JP" sz="2800" b="1" dirty="0" smtClean="0"/>
          </a:p>
          <a:p>
            <a:pPr algn="ctr"/>
            <a:r>
              <a:rPr lang="ja-JP" altLang="en-US" sz="2800" b="1" dirty="0" smtClean="0"/>
              <a:t>高エネルギー</a:t>
            </a:r>
            <a:r>
              <a:rPr lang="en-US" altLang="ja-JP" sz="2800" b="1" dirty="0" smtClean="0"/>
              <a:t>X</a:t>
            </a:r>
            <a:r>
              <a:rPr lang="ja-JP" altLang="en-US" sz="2800" b="1" dirty="0" smtClean="0"/>
              <a:t>線の</a:t>
            </a:r>
            <a:r>
              <a:rPr lang="ja-JP" altLang="en-US" sz="2800" b="1" dirty="0" smtClean="0"/>
              <a:t>スペクトルと画像計測</a:t>
            </a:r>
            <a:endParaRPr kumimoji="1" lang="ja-JP" altLang="en-US" sz="2800" b="1" dirty="0"/>
          </a:p>
        </p:txBody>
      </p:sp>
      <p:grpSp>
        <p:nvGrpSpPr>
          <p:cNvPr id="6" name="グループ化 5"/>
          <p:cNvGrpSpPr/>
          <p:nvPr/>
        </p:nvGrpSpPr>
        <p:grpSpPr>
          <a:xfrm>
            <a:off x="7812733" y="151147"/>
            <a:ext cx="1331267" cy="962430"/>
            <a:chOff x="7151990" y="1186787"/>
            <a:chExt cx="1303338" cy="1052729"/>
          </a:xfrm>
        </p:grpSpPr>
        <p:pic>
          <p:nvPicPr>
            <p:cNvPr id="7" name="図 6" descr="logo-SILVER.jpg"/>
            <p:cNvPicPr>
              <a:picLocks noChangeAspect="1"/>
            </p:cNvPicPr>
            <p:nvPr/>
          </p:nvPicPr>
          <p:blipFill>
            <a:blip r:embed="rId2" cstate="print"/>
            <a:stretch>
              <a:fillRect/>
            </a:stretch>
          </p:blipFill>
          <p:spPr>
            <a:xfrm>
              <a:off x="7308304" y="1186787"/>
              <a:ext cx="989861" cy="730045"/>
            </a:xfrm>
            <a:prstGeom prst="rect">
              <a:avLst/>
            </a:prstGeom>
            <a:noFill/>
          </p:spPr>
        </p:pic>
        <p:sp>
          <p:nvSpPr>
            <p:cNvPr id="8" name="Text Box 50"/>
            <p:cNvSpPr txBox="1">
              <a:spLocks noChangeArrowheads="1"/>
            </p:cNvSpPr>
            <p:nvPr/>
          </p:nvSpPr>
          <p:spPr bwMode="auto">
            <a:xfrm>
              <a:off x="7151990" y="1835532"/>
              <a:ext cx="1303338" cy="403984"/>
            </a:xfrm>
            <a:prstGeom prst="rect">
              <a:avLst/>
            </a:prstGeom>
            <a:noFill/>
            <a:ln w="9525">
              <a:noFill/>
              <a:miter lim="800000"/>
              <a:headEnd/>
              <a:tailEnd/>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b="1" dirty="0">
                  <a:effectLst>
                    <a:outerShdw blurRad="38100" dist="38100" dir="2700000" algn="tl">
                      <a:srgbClr val="000000">
                        <a:alpha val="43137"/>
                      </a:srgbClr>
                    </a:outerShdw>
                  </a:effectLst>
                  <a:latin typeface="+mj-lt"/>
                  <a:ea typeface="+mj-ea"/>
                  <a:cs typeface="Arial" pitchFamily="34" charset="0"/>
                </a:rPr>
                <a:t>ILE Osaka</a:t>
              </a:r>
            </a:p>
          </p:txBody>
        </p:sp>
      </p:grpSp>
      <p:sp>
        <p:nvSpPr>
          <p:cNvPr id="11" name="テキスト ボックス 10"/>
          <p:cNvSpPr txBox="1"/>
          <p:nvPr/>
        </p:nvSpPr>
        <p:spPr>
          <a:xfrm>
            <a:off x="-355862" y="1665228"/>
            <a:ext cx="10111296" cy="1323439"/>
          </a:xfrm>
          <a:prstGeom prst="rect">
            <a:avLst/>
          </a:prstGeom>
          <a:noFill/>
        </p:spPr>
        <p:txBody>
          <a:bodyPr wrap="square" rtlCol="0">
            <a:spAutoFit/>
          </a:bodyPr>
          <a:lstStyle/>
          <a:p>
            <a:pPr algn="ctr"/>
            <a:r>
              <a:rPr kumimoji="1" lang="ja-JP" altLang="en-US" sz="2000" b="1" dirty="0" smtClean="0"/>
              <a:t>坂田 </a:t>
            </a:r>
            <a:r>
              <a:rPr lang="ja-JP" altLang="en-US" sz="2000" b="1" dirty="0" smtClean="0"/>
              <a:t>匠平 　</a:t>
            </a:r>
            <a:r>
              <a:rPr lang="ja-JP" altLang="en-US" sz="2000" b="1" dirty="0"/>
              <a:t>井上</a:t>
            </a:r>
            <a:r>
              <a:rPr lang="en-US" altLang="ja-JP" sz="2000" b="1" dirty="0"/>
              <a:t> </a:t>
            </a:r>
            <a:r>
              <a:rPr lang="ja-JP" altLang="en-US" sz="2000" b="1" dirty="0"/>
              <a:t>裕</a:t>
            </a:r>
            <a:r>
              <a:rPr lang="ja-JP" altLang="en-US" sz="2000" b="1" dirty="0" smtClean="0"/>
              <a:t>晶　小島 </a:t>
            </a:r>
            <a:r>
              <a:rPr lang="ja-JP" altLang="en-US" sz="2000" b="1" dirty="0"/>
              <a:t>完</a:t>
            </a:r>
            <a:r>
              <a:rPr lang="ja-JP" altLang="en-US" sz="2000" b="1" dirty="0" smtClean="0"/>
              <a:t>興 　波元 拓哉   有川 </a:t>
            </a:r>
            <a:r>
              <a:rPr lang="ja-JP" altLang="en-US" sz="2000" b="1" dirty="0" smtClean="0"/>
              <a:t>安信 </a:t>
            </a:r>
            <a:r>
              <a:rPr lang="ja-JP" altLang="en-US" sz="2000" b="1" dirty="0"/>
              <a:t>　</a:t>
            </a:r>
            <a:r>
              <a:rPr lang="ja-JP" altLang="en-US" sz="2000" b="1" dirty="0" smtClean="0"/>
              <a:t>野崎真也</a:t>
            </a:r>
            <a:r>
              <a:rPr lang="en-US" altLang="ja-JP" sz="2000" b="1" baseline="30000" dirty="0"/>
              <a:t>2</a:t>
            </a:r>
            <a:r>
              <a:rPr lang="ja-JP" altLang="en-US" sz="2000" b="1" baseline="30000" dirty="0" smtClean="0"/>
              <a:t>）　</a:t>
            </a:r>
            <a:endParaRPr lang="en-US" altLang="ja-JP" sz="2000" b="1" baseline="30000" dirty="0" smtClean="0"/>
          </a:p>
          <a:p>
            <a:pPr algn="ctr"/>
            <a:r>
              <a:rPr lang="ja-JP" altLang="en-US" sz="2000" b="1" dirty="0" smtClean="0"/>
              <a:t>藤岡慎介　</a:t>
            </a:r>
            <a:r>
              <a:rPr lang="en-US" altLang="ja-JP" sz="2000" b="1" dirty="0" smtClean="0"/>
              <a:t>Zhang</a:t>
            </a:r>
            <a:r>
              <a:rPr lang="ja-JP" altLang="en-US" sz="2000" b="1" dirty="0" smtClean="0"/>
              <a:t>　</a:t>
            </a:r>
            <a:r>
              <a:rPr lang="en-US" altLang="ja-JP" sz="2000" b="1" dirty="0" err="1" smtClean="0"/>
              <a:t>CZhe</a:t>
            </a:r>
            <a:r>
              <a:rPr lang="ja-JP" altLang="en-US" sz="2000" b="1" dirty="0" smtClean="0"/>
              <a:t>　安部 </a:t>
            </a:r>
            <a:r>
              <a:rPr lang="ja-JP" altLang="en-US" sz="2000" b="1" dirty="0" smtClean="0"/>
              <a:t>勇輝 　長井 隆浩 　</a:t>
            </a:r>
            <a:r>
              <a:rPr lang="ja-JP" altLang="en-US" sz="2000" b="1" dirty="0" smtClean="0"/>
              <a:t>加藤 </a:t>
            </a:r>
            <a:r>
              <a:rPr lang="ja-JP" altLang="en-US" sz="2000" b="1" dirty="0" smtClean="0"/>
              <a:t>龍</a:t>
            </a:r>
            <a:r>
              <a:rPr lang="ja-JP" altLang="en-US" sz="2000" b="1" dirty="0" smtClean="0"/>
              <a:t>好</a:t>
            </a:r>
            <a:r>
              <a:rPr lang="en-US" altLang="ja-JP" sz="2000" b="1" baseline="30000" dirty="0"/>
              <a:t>1</a:t>
            </a:r>
            <a:r>
              <a:rPr lang="ja-JP" altLang="en-US" sz="2000" b="1" baseline="30000" dirty="0"/>
              <a:t>） </a:t>
            </a:r>
            <a:r>
              <a:rPr lang="ja-JP" altLang="en-US" sz="2000" b="1" dirty="0"/>
              <a:t>　</a:t>
            </a:r>
            <a:endParaRPr lang="en-US" altLang="ja-JP" sz="2000" b="1" dirty="0" smtClean="0"/>
          </a:p>
          <a:p>
            <a:pPr algn="ctr"/>
            <a:r>
              <a:rPr lang="ja-JP" altLang="en-US" sz="2000" b="1" dirty="0" smtClean="0"/>
              <a:t>西村 博明　</a:t>
            </a:r>
            <a:r>
              <a:rPr lang="ja-JP" altLang="en-US" sz="2000" b="1" dirty="0" smtClean="0"/>
              <a:t>中井 </a:t>
            </a:r>
            <a:r>
              <a:rPr lang="ja-JP" altLang="en-US" sz="2000" b="1" dirty="0" smtClean="0"/>
              <a:t>光男 　</a:t>
            </a:r>
            <a:r>
              <a:rPr lang="ja-JP" altLang="en-US" sz="2000" b="1" dirty="0" smtClean="0"/>
              <a:t>白神 </a:t>
            </a:r>
            <a:r>
              <a:rPr lang="ja-JP" altLang="en-US" sz="2000" b="1" dirty="0" smtClean="0"/>
              <a:t>宏之　 疇地 </a:t>
            </a:r>
            <a:r>
              <a:rPr lang="ja-JP" altLang="en-US" sz="2000" b="1" dirty="0" smtClean="0"/>
              <a:t>宏</a:t>
            </a:r>
            <a:endParaRPr lang="en-US" altLang="ja-JP" sz="2000" b="1" dirty="0" smtClean="0"/>
          </a:p>
          <a:p>
            <a:r>
              <a:rPr kumimoji="1" lang="ja-JP" altLang="en-US" sz="2000" b="1" dirty="0"/>
              <a:t>　</a:t>
            </a:r>
            <a:r>
              <a:rPr kumimoji="1" lang="ja-JP" altLang="en-US" sz="2000" b="1" dirty="0" smtClean="0"/>
              <a:t>　　　　　　　　　　　　　　　　　　　　　　</a:t>
            </a:r>
            <a:r>
              <a:rPr kumimoji="1" lang="en-US" altLang="ja-JP" sz="2000" b="1" dirty="0" smtClean="0"/>
              <a:t>FIREX</a:t>
            </a:r>
            <a:r>
              <a:rPr lang="ja-JP" altLang="en-US" sz="2000" b="1" dirty="0"/>
              <a:t>実験</a:t>
            </a:r>
            <a:r>
              <a:rPr lang="ja-JP" altLang="en-US" sz="2000" b="1" dirty="0" smtClean="0"/>
              <a:t>班</a:t>
            </a:r>
            <a:endParaRPr lang="en-US" altLang="ja-JP" sz="2000" b="1" dirty="0" smtClean="0"/>
          </a:p>
        </p:txBody>
      </p:sp>
      <p:sp>
        <p:nvSpPr>
          <p:cNvPr id="12" name="テキスト ボックス 11"/>
          <p:cNvSpPr txBox="1"/>
          <p:nvPr/>
        </p:nvSpPr>
        <p:spPr>
          <a:xfrm>
            <a:off x="2016470" y="3149289"/>
            <a:ext cx="5088252" cy="400110"/>
          </a:xfrm>
          <a:prstGeom prst="rect">
            <a:avLst/>
          </a:prstGeom>
          <a:noFill/>
        </p:spPr>
        <p:txBody>
          <a:bodyPr wrap="none" rtlCol="0">
            <a:spAutoFit/>
          </a:bodyPr>
          <a:lstStyle/>
          <a:p>
            <a:r>
              <a:rPr lang="ja-JP" altLang="en-US" sz="2000" b="1" dirty="0" smtClean="0"/>
              <a:t>大阪大学レーザーエネルギー学研究センター</a:t>
            </a:r>
            <a:endParaRPr kumimoji="1" lang="ja-JP" altLang="en-US" sz="2000" b="1" dirty="0"/>
          </a:p>
        </p:txBody>
      </p:sp>
      <p:sp>
        <p:nvSpPr>
          <p:cNvPr id="13" name="テキスト ボックス 12"/>
          <p:cNvSpPr txBox="1"/>
          <p:nvPr/>
        </p:nvSpPr>
        <p:spPr>
          <a:xfrm>
            <a:off x="2718090" y="3781946"/>
            <a:ext cx="3196709" cy="400110"/>
          </a:xfrm>
          <a:prstGeom prst="rect">
            <a:avLst/>
          </a:prstGeom>
          <a:noFill/>
        </p:spPr>
        <p:txBody>
          <a:bodyPr wrap="none" rtlCol="0">
            <a:spAutoFit/>
          </a:bodyPr>
          <a:lstStyle/>
          <a:p>
            <a:r>
              <a:rPr kumimoji="1" lang="ja-JP" altLang="en-US" sz="2000" b="1" dirty="0" smtClean="0"/>
              <a:t>大阪大学産業科学</a:t>
            </a:r>
            <a:r>
              <a:rPr kumimoji="1" lang="ja-JP" altLang="en-US" sz="2000" b="1" dirty="0" smtClean="0"/>
              <a:t>研究所</a:t>
            </a:r>
            <a:r>
              <a:rPr kumimoji="1" lang="en-US" altLang="ja-JP" sz="2000" b="1" baseline="30000" dirty="0" smtClean="0"/>
              <a:t>1</a:t>
            </a:r>
            <a:r>
              <a:rPr kumimoji="1" lang="ja-JP" altLang="en-US" sz="2000" b="1" baseline="30000" dirty="0" smtClean="0"/>
              <a:t>）</a:t>
            </a:r>
            <a:endParaRPr kumimoji="1" lang="ja-JP" altLang="en-US" sz="2000" b="1" baseline="30000" dirty="0"/>
          </a:p>
        </p:txBody>
      </p:sp>
      <p:sp>
        <p:nvSpPr>
          <p:cNvPr id="2" name="テキスト ボックス 1"/>
          <p:cNvSpPr txBox="1"/>
          <p:nvPr/>
        </p:nvSpPr>
        <p:spPr>
          <a:xfrm>
            <a:off x="1864891" y="4351877"/>
            <a:ext cx="5259773" cy="400110"/>
          </a:xfrm>
          <a:prstGeom prst="rect">
            <a:avLst/>
          </a:prstGeom>
          <a:noFill/>
        </p:spPr>
        <p:txBody>
          <a:bodyPr wrap="none" rtlCol="0">
            <a:spAutoFit/>
          </a:bodyPr>
          <a:lstStyle/>
          <a:p>
            <a:pPr algn="ctr"/>
            <a:r>
              <a:rPr lang="ja-JP" altLang="en-US" sz="2000" b="1" dirty="0" smtClean="0"/>
              <a:t>琉球大学亜熱帯島</a:t>
            </a:r>
            <a:r>
              <a:rPr lang="zh-TW" altLang="en-US" sz="2000" b="1" dirty="0" smtClean="0"/>
              <a:t>嶼</a:t>
            </a:r>
            <a:r>
              <a:rPr lang="ja-JP" altLang="en-US" sz="2000" b="1" dirty="0" smtClean="0"/>
              <a:t>科学超域研究推進機構</a:t>
            </a:r>
            <a:r>
              <a:rPr lang="en-US" altLang="ja-JP" sz="2000" b="1" baseline="30000" dirty="0" smtClean="0"/>
              <a:t>2</a:t>
            </a:r>
            <a:r>
              <a:rPr lang="ja-JP" altLang="en-US" sz="2000" b="1" baseline="30000" dirty="0" smtClean="0"/>
              <a:t>）</a:t>
            </a:r>
            <a:endParaRPr kumimoji="1" lang="ja-JP" altLang="en-US" sz="2000" b="1" baseline="30000" dirty="0"/>
          </a:p>
        </p:txBody>
      </p:sp>
      <p:cxnSp>
        <p:nvCxnSpPr>
          <p:cNvPr id="17" name="直線コネクタ 16"/>
          <p:cNvCxnSpPr/>
          <p:nvPr/>
        </p:nvCxnSpPr>
        <p:spPr>
          <a:xfrm>
            <a:off x="827584" y="2009117"/>
            <a:ext cx="118888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123647" y="2009117"/>
            <a:ext cx="118888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714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正方形/長方形 142"/>
          <p:cNvSpPr/>
          <p:nvPr/>
        </p:nvSpPr>
        <p:spPr>
          <a:xfrm>
            <a:off x="114140" y="2649066"/>
            <a:ext cx="4111146" cy="1066028"/>
          </a:xfrm>
          <a:prstGeom prst="rect">
            <a:avLst/>
          </a:prstGeom>
          <a:solidFill>
            <a:schemeClr val="accent1">
              <a:alpha val="0"/>
            </a:schemeClr>
          </a:solidFill>
          <a:ln w="476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7812733" y="151147"/>
            <a:ext cx="1331267" cy="962430"/>
            <a:chOff x="7151990" y="1186787"/>
            <a:chExt cx="1303338" cy="1052729"/>
          </a:xfrm>
        </p:grpSpPr>
        <p:pic>
          <p:nvPicPr>
            <p:cNvPr id="3" name="図 2" descr="logo-SILVER.jpg"/>
            <p:cNvPicPr>
              <a:picLocks noChangeAspect="1"/>
            </p:cNvPicPr>
            <p:nvPr/>
          </p:nvPicPr>
          <p:blipFill>
            <a:blip r:embed="rId2" cstate="print"/>
            <a:stretch>
              <a:fillRect/>
            </a:stretch>
          </p:blipFill>
          <p:spPr>
            <a:xfrm>
              <a:off x="7308304" y="1186787"/>
              <a:ext cx="989861" cy="730045"/>
            </a:xfrm>
            <a:prstGeom prst="rect">
              <a:avLst/>
            </a:prstGeom>
            <a:noFill/>
          </p:spPr>
        </p:pic>
        <p:sp>
          <p:nvSpPr>
            <p:cNvPr id="4" name="Text Box 50"/>
            <p:cNvSpPr txBox="1">
              <a:spLocks noChangeArrowheads="1"/>
            </p:cNvSpPr>
            <p:nvPr/>
          </p:nvSpPr>
          <p:spPr bwMode="auto">
            <a:xfrm>
              <a:off x="7151990" y="1835532"/>
              <a:ext cx="1303338" cy="403984"/>
            </a:xfrm>
            <a:prstGeom prst="rect">
              <a:avLst/>
            </a:prstGeom>
            <a:noFill/>
            <a:ln w="9525">
              <a:noFill/>
              <a:miter lim="800000"/>
              <a:headEnd/>
              <a:tailEnd/>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b="1" dirty="0">
                  <a:effectLst>
                    <a:outerShdw blurRad="38100" dist="38100" dir="2700000" algn="tl">
                      <a:srgbClr val="000000">
                        <a:alpha val="43137"/>
                      </a:srgbClr>
                    </a:outerShdw>
                  </a:effectLst>
                  <a:latin typeface="+mj-lt"/>
                  <a:ea typeface="+mj-ea"/>
                  <a:cs typeface="Arial" pitchFamily="34" charset="0"/>
                </a:rPr>
                <a:t>ILE Osaka</a:t>
              </a:r>
            </a:p>
          </p:txBody>
        </p:sp>
      </p:grpSp>
      <p:sp>
        <p:nvSpPr>
          <p:cNvPr id="6" name="正方形/長方形 5"/>
          <p:cNvSpPr/>
          <p:nvPr/>
        </p:nvSpPr>
        <p:spPr>
          <a:xfrm>
            <a:off x="309599" y="94143"/>
            <a:ext cx="3676006" cy="523220"/>
          </a:xfrm>
          <a:prstGeom prst="rect">
            <a:avLst/>
          </a:prstGeom>
        </p:spPr>
        <p:txBody>
          <a:bodyPr wrap="none">
            <a:spAutoFit/>
          </a:bodyPr>
          <a:lstStyle/>
          <a:p>
            <a:r>
              <a:rPr lang="en-US" altLang="ja-JP" sz="2800" b="1" dirty="0" smtClean="0">
                <a:latin typeface="Arial" pitchFamily="34" charset="0"/>
                <a:cs typeface="Arial" pitchFamily="34" charset="0"/>
              </a:rPr>
              <a:t>(</a:t>
            </a:r>
            <a:r>
              <a:rPr lang="en-US" altLang="ja-JP" sz="2800" b="1" dirty="0" smtClean="0">
                <a:latin typeface="Times New Roman" pitchFamily="18" charset="0"/>
                <a:cs typeface="Times New Roman" pitchFamily="18" charset="0"/>
              </a:rPr>
              <a:t>γ</a:t>
            </a:r>
            <a:r>
              <a:rPr lang="en-US" altLang="ja-JP" sz="2800" b="1" dirty="0" smtClean="0">
                <a:latin typeface="Arial" pitchFamily="34" charset="0"/>
                <a:cs typeface="Arial" pitchFamily="34" charset="0"/>
              </a:rPr>
              <a:t>,n)</a:t>
            </a:r>
            <a:r>
              <a:rPr lang="ja-JP" altLang="en-US" sz="2800" b="1" dirty="0" smtClean="0">
                <a:latin typeface="Arial" pitchFamily="34" charset="0"/>
                <a:cs typeface="Arial" pitchFamily="34" charset="0"/>
              </a:rPr>
              <a:t>反応型</a:t>
            </a:r>
            <a:r>
              <a:rPr lang="en-US" altLang="ja-JP" sz="2800" b="1" dirty="0" smtClean="0">
                <a:latin typeface="Arial" pitchFamily="34" charset="0"/>
                <a:cs typeface="Arial" pitchFamily="34" charset="0"/>
              </a:rPr>
              <a:t>X</a:t>
            </a:r>
            <a:r>
              <a:rPr lang="ja-JP" altLang="en-US" sz="2800" b="1" dirty="0" smtClean="0">
                <a:latin typeface="Arial" pitchFamily="34" charset="0"/>
                <a:cs typeface="Arial" pitchFamily="34" charset="0"/>
              </a:rPr>
              <a:t>線分光器</a:t>
            </a:r>
            <a:endParaRPr lang="ja-JP" altLang="en-US" sz="2800" dirty="0"/>
          </a:p>
        </p:txBody>
      </p:sp>
      <p:grpSp>
        <p:nvGrpSpPr>
          <p:cNvPr id="25" name="グループ化 24"/>
          <p:cNvGrpSpPr/>
          <p:nvPr/>
        </p:nvGrpSpPr>
        <p:grpSpPr>
          <a:xfrm>
            <a:off x="1345450" y="3866750"/>
            <a:ext cx="4752145" cy="2050902"/>
            <a:chOff x="2631439" y="4231666"/>
            <a:chExt cx="4752145" cy="2050902"/>
          </a:xfrm>
        </p:grpSpPr>
        <p:grpSp>
          <p:nvGrpSpPr>
            <p:cNvPr id="26" name="グループ化 25"/>
            <p:cNvGrpSpPr/>
            <p:nvPr/>
          </p:nvGrpSpPr>
          <p:grpSpPr>
            <a:xfrm>
              <a:off x="2735782" y="4235719"/>
              <a:ext cx="4647802" cy="2046849"/>
              <a:chOff x="2735782" y="4235719"/>
              <a:chExt cx="4647802" cy="2046849"/>
            </a:xfrm>
          </p:grpSpPr>
          <p:sp>
            <p:nvSpPr>
              <p:cNvPr id="29" name="円/楕円 28"/>
              <p:cNvSpPr/>
              <p:nvPr/>
            </p:nvSpPr>
            <p:spPr>
              <a:xfrm>
                <a:off x="5444658" y="4725584"/>
                <a:ext cx="1097280" cy="1098186"/>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186183" y="5365676"/>
                <a:ext cx="233172" cy="23317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5547961" y="4973958"/>
                <a:ext cx="233172" cy="23317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6196940" y="4974833"/>
                <a:ext cx="233172" cy="23317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5544043" y="5366700"/>
                <a:ext cx="233172" cy="23317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5875677" y="5525274"/>
                <a:ext cx="233172" cy="23317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5876712" y="4813267"/>
                <a:ext cx="233172" cy="23317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2735782" y="4725144"/>
                <a:ext cx="2087560" cy="1113653"/>
              </a:xfrm>
              <a:prstGeom prst="rect">
                <a:avLst/>
              </a:prstGeom>
              <a:solidFill>
                <a:schemeClr val="bg1">
                  <a:lumMod val="8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574729" y="4811220"/>
                <a:ext cx="730680" cy="2286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3619756" y="4853071"/>
                <a:ext cx="685653" cy="14489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3627017" y="4851549"/>
                <a:ext cx="152454" cy="146279"/>
              </a:xfrm>
              <a:prstGeom prst="ellipse">
                <a:avLst/>
              </a:prstGeom>
              <a:solidFill>
                <a:schemeClr val="bg1">
                  <a:lumMod val="8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700892" y="4851422"/>
                <a:ext cx="604518" cy="148578"/>
              </a:xfrm>
              <a:prstGeom prst="rect">
                <a:avLst/>
              </a:prstGeom>
              <a:solidFill>
                <a:schemeClr val="bg1">
                  <a:lumMod val="8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flipH="1">
                <a:off x="4332531" y="4855421"/>
                <a:ext cx="45719" cy="14593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p:cNvCxnSpPr/>
              <p:nvPr/>
            </p:nvCxnSpPr>
            <p:spPr>
              <a:xfrm>
                <a:off x="4316890" y="4925520"/>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318017" y="4897843"/>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314273" y="4983337"/>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317221" y="487282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315052" y="4955219"/>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flipH="1">
                <a:off x="3697757" y="4875181"/>
                <a:ext cx="27360" cy="9715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634898" y="5214305"/>
                <a:ext cx="152454" cy="146279"/>
              </a:xfrm>
              <a:prstGeom prst="ellipse">
                <a:avLst/>
              </a:prstGeom>
              <a:solidFill>
                <a:schemeClr val="bg1">
                  <a:lumMod val="8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3708773" y="5213626"/>
                <a:ext cx="604518" cy="148578"/>
              </a:xfrm>
              <a:prstGeom prst="rect">
                <a:avLst/>
              </a:prstGeom>
              <a:solidFill>
                <a:schemeClr val="bg1">
                  <a:lumMod val="8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flipH="1">
                <a:off x="4340412" y="5217625"/>
                <a:ext cx="45719" cy="14593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p:nvPr/>
            </p:nvCxnSpPr>
            <p:spPr>
              <a:xfrm>
                <a:off x="4323076" y="5287724"/>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4322830" y="5260047"/>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323509" y="5345541"/>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4325102" y="5235032"/>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4324199" y="5317423"/>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flipH="1">
                <a:off x="3705638" y="5240302"/>
                <a:ext cx="27360" cy="9523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3593155" y="5512225"/>
                <a:ext cx="730680" cy="2286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3638182" y="5554076"/>
                <a:ext cx="685653" cy="14489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3645443" y="5552554"/>
                <a:ext cx="152454" cy="146279"/>
              </a:xfrm>
              <a:prstGeom prst="ellipse">
                <a:avLst/>
              </a:prstGeom>
              <a:solidFill>
                <a:schemeClr val="bg1">
                  <a:lumMod val="8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3719318" y="5552427"/>
                <a:ext cx="604518" cy="148578"/>
              </a:xfrm>
              <a:prstGeom prst="rect">
                <a:avLst/>
              </a:prstGeom>
              <a:solidFill>
                <a:schemeClr val="bg1">
                  <a:lumMod val="8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flipH="1">
                <a:off x="4350957" y="5556426"/>
                <a:ext cx="45719" cy="14593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コネクタ 61"/>
              <p:cNvCxnSpPr/>
              <p:nvPr/>
            </p:nvCxnSpPr>
            <p:spPr>
              <a:xfrm>
                <a:off x="4335316" y="5626525"/>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4336443" y="559884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4337033" y="5684342"/>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4335647" y="5573833"/>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337812" y="5656224"/>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flipH="1">
                <a:off x="3716183" y="5579475"/>
                <a:ext cx="27360" cy="9715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2923515" y="6036154"/>
                <a:ext cx="510076" cy="246221"/>
              </a:xfrm>
              <a:prstGeom prst="rect">
                <a:avLst/>
              </a:prstGeom>
              <a:noFill/>
            </p:spPr>
            <p:txBody>
              <a:bodyPr wrap="none" rtlCol="0">
                <a:spAutoFit/>
              </a:bodyPr>
              <a:lstStyle/>
              <a:p>
                <a:r>
                  <a:rPr kumimoji="1" lang="en-US" altLang="ja-JP" sz="1000" b="1" dirty="0" smtClean="0">
                    <a:latin typeface="Arial" pitchFamily="34" charset="0"/>
                    <a:cs typeface="Arial" pitchFamily="34" charset="0"/>
                  </a:rPr>
                  <a:t>20cm</a:t>
                </a:r>
                <a:endParaRPr kumimoji="1" lang="ja-JP" altLang="en-US" sz="1000" b="1" dirty="0">
                  <a:latin typeface="Arial" pitchFamily="34" charset="0"/>
                  <a:cs typeface="Arial" pitchFamily="34" charset="0"/>
                </a:endParaRPr>
              </a:p>
            </p:txBody>
          </p:sp>
          <p:sp>
            <p:nvSpPr>
              <p:cNvPr id="69" name="円/楕円 68"/>
              <p:cNvSpPr/>
              <p:nvPr/>
            </p:nvSpPr>
            <p:spPr>
              <a:xfrm>
                <a:off x="5594215" y="5408559"/>
                <a:ext cx="137160" cy="137160"/>
              </a:xfrm>
              <a:prstGeom prst="ellipse">
                <a:avLst/>
              </a:prstGeom>
              <a:solidFill>
                <a:schemeClr val="accent1">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5924718" y="4863917"/>
                <a:ext cx="137160" cy="137160"/>
              </a:xfrm>
              <a:prstGeom prst="ellips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5597335" y="5018426"/>
                <a:ext cx="137160" cy="137160"/>
              </a:xfrm>
              <a:prstGeom prst="ellips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6243045" y="5023712"/>
                <a:ext cx="137160" cy="137160"/>
              </a:xfrm>
              <a:prstGeom prst="ellips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6234982" y="5409864"/>
                <a:ext cx="137160" cy="137160"/>
              </a:xfrm>
              <a:prstGeom prst="ellips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5924718" y="5576186"/>
                <a:ext cx="137160" cy="137160"/>
              </a:xfrm>
              <a:prstGeom prst="ellips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5924718" y="5208367"/>
                <a:ext cx="137160" cy="137160"/>
              </a:xfrm>
              <a:prstGeom prst="ellips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p:cNvCxnSpPr/>
              <p:nvPr/>
            </p:nvCxnSpPr>
            <p:spPr>
              <a:xfrm flipV="1">
                <a:off x="4824013" y="4709589"/>
                <a:ext cx="1168250" cy="700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824013" y="5838798"/>
                <a:ext cx="1169285"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3667398" y="6036347"/>
                <a:ext cx="545342" cy="246221"/>
              </a:xfrm>
              <a:prstGeom prst="rect">
                <a:avLst/>
              </a:prstGeom>
              <a:noFill/>
            </p:spPr>
            <p:txBody>
              <a:bodyPr wrap="none" rtlCol="0">
                <a:spAutoFit/>
              </a:bodyPr>
              <a:lstStyle/>
              <a:p>
                <a:r>
                  <a:rPr lang="en-US" altLang="ja-JP" sz="1000" b="1" dirty="0" smtClean="0">
                    <a:latin typeface="Arial" pitchFamily="34" charset="0"/>
                    <a:cs typeface="Arial" pitchFamily="34" charset="0"/>
                  </a:rPr>
                  <a:t>7.5</a:t>
                </a:r>
                <a:r>
                  <a:rPr kumimoji="1" lang="en-US" altLang="ja-JP" sz="1000" b="1" dirty="0" smtClean="0">
                    <a:latin typeface="Arial" pitchFamily="34" charset="0"/>
                    <a:cs typeface="Arial" pitchFamily="34" charset="0"/>
                  </a:rPr>
                  <a:t>cm</a:t>
                </a:r>
                <a:endParaRPr kumimoji="1" lang="ja-JP" altLang="en-US" sz="1000" b="1" dirty="0">
                  <a:latin typeface="Arial" pitchFamily="34" charset="0"/>
                  <a:cs typeface="Arial" pitchFamily="34" charset="0"/>
                </a:endParaRPr>
              </a:p>
            </p:txBody>
          </p:sp>
          <p:cxnSp>
            <p:nvCxnSpPr>
              <p:cNvPr id="79" name="直線矢印コネクタ 78"/>
              <p:cNvCxnSpPr/>
              <p:nvPr/>
            </p:nvCxnSpPr>
            <p:spPr>
              <a:xfrm>
                <a:off x="2736020" y="6035339"/>
                <a:ext cx="824153" cy="815"/>
              </a:xfrm>
              <a:prstGeom prst="straightConnector1">
                <a:avLst/>
              </a:prstGeom>
              <a:ln w="12700">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3555489" y="6032981"/>
                <a:ext cx="781544" cy="0"/>
              </a:xfrm>
              <a:prstGeom prst="straightConnector1">
                <a:avLst/>
              </a:prstGeom>
              <a:ln w="12700">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5992825" y="4893151"/>
                <a:ext cx="473" cy="413255"/>
              </a:xfrm>
              <a:prstGeom prst="straightConnector1">
                <a:avLst/>
              </a:prstGeom>
              <a:ln w="12700">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6695748" y="4709589"/>
                <a:ext cx="0" cy="1129208"/>
              </a:xfrm>
              <a:prstGeom prst="straightConnector1">
                <a:avLst/>
              </a:prstGeom>
              <a:ln w="12700">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6767710" y="5130097"/>
                <a:ext cx="615874" cy="246221"/>
              </a:xfrm>
              <a:prstGeom prst="rect">
                <a:avLst/>
              </a:prstGeom>
              <a:noFill/>
            </p:spPr>
            <p:txBody>
              <a:bodyPr wrap="none" rtlCol="0">
                <a:spAutoFit/>
              </a:bodyPr>
              <a:lstStyle/>
              <a:p>
                <a:r>
                  <a:rPr lang="en-US" altLang="ja-JP" sz="1000" b="1" dirty="0" smtClean="0">
                    <a:latin typeface="Arial" pitchFamily="34" charset="0"/>
                    <a:cs typeface="Arial" pitchFamily="34" charset="0"/>
                  </a:rPr>
                  <a:t>14.6</a:t>
                </a:r>
                <a:r>
                  <a:rPr kumimoji="1" lang="en-US" altLang="ja-JP" sz="1000" b="1" dirty="0" smtClean="0">
                    <a:latin typeface="Arial" pitchFamily="34" charset="0"/>
                    <a:cs typeface="Arial" pitchFamily="34" charset="0"/>
                  </a:rPr>
                  <a:t>cm</a:t>
                </a:r>
                <a:endParaRPr kumimoji="1" lang="ja-JP" altLang="en-US" sz="1000" b="1" dirty="0">
                  <a:latin typeface="Arial" pitchFamily="34" charset="0"/>
                  <a:cs typeface="Arial" pitchFamily="34" charset="0"/>
                </a:endParaRPr>
              </a:p>
            </p:txBody>
          </p:sp>
          <p:cxnSp>
            <p:nvCxnSpPr>
              <p:cNvPr id="84" name="直線矢印コネクタ 83"/>
              <p:cNvCxnSpPr/>
              <p:nvPr/>
            </p:nvCxnSpPr>
            <p:spPr>
              <a:xfrm flipH="1">
                <a:off x="4103933" y="4451163"/>
                <a:ext cx="576064" cy="457200"/>
              </a:xfrm>
              <a:prstGeom prst="straightConnector1">
                <a:avLst/>
              </a:prstGeom>
              <a:ln w="127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H="1">
                <a:off x="4124078" y="4451163"/>
                <a:ext cx="699264" cy="873683"/>
              </a:xfrm>
              <a:prstGeom prst="straightConnector1">
                <a:avLst/>
              </a:prstGeom>
              <a:ln w="127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H="1">
                <a:off x="3940069" y="4451163"/>
                <a:ext cx="184008" cy="381000"/>
              </a:xfrm>
              <a:prstGeom prst="straightConnector1">
                <a:avLst/>
              </a:prstGeom>
              <a:ln w="127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4335647" y="6029432"/>
                <a:ext cx="488366" cy="3550"/>
              </a:xfrm>
              <a:prstGeom prst="straightConnector1">
                <a:avLst/>
              </a:prstGeom>
              <a:ln w="12700">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5940415" y="4978475"/>
                <a:ext cx="545342" cy="246221"/>
              </a:xfrm>
              <a:prstGeom prst="rect">
                <a:avLst/>
              </a:prstGeom>
              <a:noFill/>
            </p:spPr>
            <p:txBody>
              <a:bodyPr wrap="none" rtlCol="0">
                <a:spAutoFit/>
              </a:bodyPr>
              <a:lstStyle/>
              <a:p>
                <a:r>
                  <a:rPr lang="en-US" altLang="ja-JP" sz="1000" b="1" dirty="0" smtClean="0">
                    <a:latin typeface="Arial" pitchFamily="34" charset="0"/>
                    <a:cs typeface="Arial" pitchFamily="34" charset="0"/>
                  </a:rPr>
                  <a:t>4.5</a:t>
                </a:r>
                <a:r>
                  <a:rPr kumimoji="1" lang="en-US" altLang="ja-JP" sz="1000" b="1" dirty="0" smtClean="0">
                    <a:latin typeface="Arial" pitchFamily="34" charset="0"/>
                    <a:cs typeface="Arial" pitchFamily="34" charset="0"/>
                  </a:rPr>
                  <a:t>cm</a:t>
                </a:r>
                <a:endParaRPr kumimoji="1" lang="ja-JP" altLang="en-US" sz="1000" b="1" dirty="0">
                  <a:latin typeface="Arial" pitchFamily="34" charset="0"/>
                  <a:cs typeface="Arial" pitchFamily="34" charset="0"/>
                </a:endParaRPr>
              </a:p>
            </p:txBody>
          </p:sp>
          <p:sp>
            <p:nvSpPr>
              <p:cNvPr id="89" name="テキスト ボックス 88"/>
              <p:cNvSpPr txBox="1"/>
              <p:nvPr/>
            </p:nvSpPr>
            <p:spPr>
              <a:xfrm>
                <a:off x="4288501" y="6036347"/>
                <a:ext cx="615874" cy="246221"/>
              </a:xfrm>
              <a:prstGeom prst="rect">
                <a:avLst/>
              </a:prstGeom>
              <a:noFill/>
            </p:spPr>
            <p:txBody>
              <a:bodyPr wrap="none" rtlCol="0">
                <a:spAutoFit/>
              </a:bodyPr>
              <a:lstStyle/>
              <a:p>
                <a:r>
                  <a:rPr lang="en-US" altLang="ja-JP" sz="1000" b="1" dirty="0" smtClean="0">
                    <a:latin typeface="Arial" pitchFamily="34" charset="0"/>
                    <a:cs typeface="Arial" pitchFamily="34" charset="0"/>
                  </a:rPr>
                  <a:t>12.5</a:t>
                </a:r>
                <a:r>
                  <a:rPr kumimoji="1" lang="en-US" altLang="ja-JP" sz="1000" b="1" dirty="0" smtClean="0">
                    <a:latin typeface="Arial" pitchFamily="34" charset="0"/>
                    <a:cs typeface="Arial" pitchFamily="34" charset="0"/>
                  </a:rPr>
                  <a:t>cm</a:t>
                </a:r>
                <a:endParaRPr kumimoji="1" lang="ja-JP" altLang="en-US" sz="1000" b="1" dirty="0">
                  <a:latin typeface="Arial" pitchFamily="34" charset="0"/>
                  <a:cs typeface="Arial" pitchFamily="34" charset="0"/>
                </a:endParaRPr>
              </a:p>
            </p:txBody>
          </p:sp>
          <p:sp>
            <p:nvSpPr>
              <p:cNvPr id="90" name="テキスト ボックス 89"/>
              <p:cNvSpPr txBox="1"/>
              <p:nvPr/>
            </p:nvSpPr>
            <p:spPr>
              <a:xfrm>
                <a:off x="3757763" y="4235719"/>
                <a:ext cx="766557" cy="246221"/>
              </a:xfrm>
              <a:prstGeom prst="rect">
                <a:avLst/>
              </a:prstGeom>
              <a:noFill/>
            </p:spPr>
            <p:txBody>
              <a:bodyPr wrap="none" rtlCol="0">
                <a:spAutoFit/>
              </a:bodyPr>
              <a:lstStyle/>
              <a:p>
                <a:r>
                  <a:rPr kumimoji="1" lang="en-US" altLang="ja-JP" sz="1000" b="1" dirty="0" smtClean="0">
                    <a:latin typeface="Arial" pitchFamily="34" charset="0"/>
                    <a:cs typeface="Arial" pitchFamily="34" charset="0"/>
                  </a:rPr>
                  <a:t>converter</a:t>
                </a:r>
                <a:endParaRPr kumimoji="1" lang="ja-JP" altLang="en-US" sz="1000" b="1" dirty="0">
                  <a:latin typeface="Arial" pitchFamily="34" charset="0"/>
                  <a:cs typeface="Arial" pitchFamily="34" charset="0"/>
                </a:endParaRPr>
              </a:p>
            </p:txBody>
          </p:sp>
          <p:sp>
            <p:nvSpPr>
              <p:cNvPr id="91" name="テキスト ボックス 90"/>
              <p:cNvSpPr txBox="1"/>
              <p:nvPr/>
            </p:nvSpPr>
            <p:spPr>
              <a:xfrm>
                <a:off x="4564682" y="4235719"/>
                <a:ext cx="1144865" cy="246221"/>
              </a:xfrm>
              <a:prstGeom prst="rect">
                <a:avLst/>
              </a:prstGeom>
              <a:noFill/>
            </p:spPr>
            <p:txBody>
              <a:bodyPr wrap="none" rtlCol="0">
                <a:spAutoFit/>
              </a:bodyPr>
              <a:lstStyle/>
              <a:p>
                <a:r>
                  <a:rPr lang="en-US" altLang="ja-JP" sz="1000" b="1" dirty="0">
                    <a:latin typeface="Arial" pitchFamily="34" charset="0"/>
                    <a:cs typeface="Arial" pitchFamily="34" charset="0"/>
                  </a:rPr>
                  <a:t>b</a:t>
                </a:r>
                <a:r>
                  <a:rPr kumimoji="1" lang="en-US" altLang="ja-JP" sz="1000" b="1" dirty="0" smtClean="0">
                    <a:latin typeface="Arial" pitchFamily="34" charset="0"/>
                    <a:cs typeface="Arial" pitchFamily="34" charset="0"/>
                  </a:rPr>
                  <a:t>ubble detector</a:t>
                </a:r>
                <a:endParaRPr kumimoji="1" lang="ja-JP" altLang="en-US" sz="1000" b="1" dirty="0">
                  <a:latin typeface="Arial" pitchFamily="34" charset="0"/>
                  <a:cs typeface="Arial" pitchFamily="34" charset="0"/>
                </a:endParaRPr>
              </a:p>
            </p:txBody>
          </p:sp>
        </p:grpSp>
        <p:sp>
          <p:nvSpPr>
            <p:cNvPr id="27" name="テキスト ボックス 26"/>
            <p:cNvSpPr txBox="1"/>
            <p:nvPr/>
          </p:nvSpPr>
          <p:spPr>
            <a:xfrm>
              <a:off x="2631439" y="4231666"/>
              <a:ext cx="1066318" cy="246221"/>
            </a:xfrm>
            <a:prstGeom prst="rect">
              <a:avLst/>
            </a:prstGeom>
            <a:noFill/>
          </p:spPr>
          <p:txBody>
            <a:bodyPr wrap="none" rtlCol="0">
              <a:spAutoFit/>
            </a:bodyPr>
            <a:lstStyle/>
            <a:p>
              <a:r>
                <a:rPr lang="en-US" altLang="ja-JP" sz="1000" b="1" dirty="0">
                  <a:latin typeface="Arial" pitchFamily="34" charset="0"/>
                  <a:cs typeface="Arial" pitchFamily="34" charset="0"/>
                </a:rPr>
                <a:t>n</a:t>
              </a:r>
              <a:r>
                <a:rPr lang="en-US" altLang="ja-JP" sz="1000" b="1" dirty="0" smtClean="0">
                  <a:latin typeface="Arial" pitchFamily="34" charset="0"/>
                  <a:cs typeface="Arial" pitchFamily="34" charset="0"/>
                </a:rPr>
                <a:t>eutron shield</a:t>
              </a:r>
              <a:endParaRPr kumimoji="1" lang="ja-JP" altLang="en-US" sz="1000" b="1" dirty="0">
                <a:latin typeface="Arial" pitchFamily="34" charset="0"/>
                <a:cs typeface="Arial" pitchFamily="34" charset="0"/>
              </a:endParaRPr>
            </a:p>
          </p:txBody>
        </p:sp>
        <p:cxnSp>
          <p:nvCxnSpPr>
            <p:cNvPr id="28" name="直線矢印コネクタ 27"/>
            <p:cNvCxnSpPr/>
            <p:nvPr/>
          </p:nvCxnSpPr>
          <p:spPr>
            <a:xfrm>
              <a:off x="3112264" y="4451163"/>
              <a:ext cx="132577" cy="279369"/>
            </a:xfrm>
            <a:prstGeom prst="straightConnector1">
              <a:avLst/>
            </a:prstGeom>
            <a:ln w="127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grpSp>
      <p:sp>
        <p:nvSpPr>
          <p:cNvPr id="5" name="テキスト ボックス 4"/>
          <p:cNvSpPr txBox="1"/>
          <p:nvPr/>
        </p:nvSpPr>
        <p:spPr>
          <a:xfrm>
            <a:off x="791133" y="6046211"/>
            <a:ext cx="7757252" cy="400110"/>
          </a:xfrm>
          <a:prstGeom prst="rect">
            <a:avLst/>
          </a:prstGeom>
          <a:noFill/>
        </p:spPr>
        <p:txBody>
          <a:bodyPr wrap="none" rtlCol="0">
            <a:spAutoFit/>
          </a:bodyPr>
          <a:lstStyle/>
          <a:p>
            <a:r>
              <a:rPr lang="ja-JP" altLang="en-US" sz="2000" b="1" dirty="0" smtClean="0"/>
              <a:t>金属ごとの</a:t>
            </a:r>
            <a:r>
              <a:rPr lang="en-US" altLang="ja-JP" sz="2000" b="1" dirty="0">
                <a:latin typeface="Arial" pitchFamily="34" charset="0"/>
                <a:cs typeface="Arial" pitchFamily="34" charset="0"/>
              </a:rPr>
              <a:t>(</a:t>
            </a:r>
            <a:r>
              <a:rPr lang="en-US" altLang="ja-JP" sz="2000" b="1" dirty="0">
                <a:latin typeface="Times New Roman" pitchFamily="18" charset="0"/>
                <a:cs typeface="Times New Roman" pitchFamily="18" charset="0"/>
              </a:rPr>
              <a:t>γ</a:t>
            </a:r>
            <a:r>
              <a:rPr lang="en-US" altLang="ja-JP" sz="2000" b="1" dirty="0">
                <a:latin typeface="Arial" pitchFamily="34" charset="0"/>
                <a:cs typeface="Arial" pitchFamily="34" charset="0"/>
              </a:rPr>
              <a:t>,n)</a:t>
            </a:r>
            <a:r>
              <a:rPr lang="ja-JP" altLang="en-US" sz="2000" b="1" dirty="0" smtClean="0">
                <a:latin typeface="Arial" pitchFamily="34" charset="0"/>
                <a:cs typeface="Arial" pitchFamily="34" charset="0"/>
              </a:rPr>
              <a:t>反応の閾値及び共鳴ピーク値の違いにより分光できる</a:t>
            </a:r>
            <a:endParaRPr lang="ja-JP" altLang="en-US" sz="2000" dirty="0"/>
          </a:p>
        </p:txBody>
      </p:sp>
      <p:sp>
        <p:nvSpPr>
          <p:cNvPr id="103" name="正方形/長方形 102"/>
          <p:cNvSpPr/>
          <p:nvPr/>
        </p:nvSpPr>
        <p:spPr>
          <a:xfrm>
            <a:off x="225442" y="670817"/>
            <a:ext cx="1015021" cy="338554"/>
          </a:xfrm>
          <a:prstGeom prst="rect">
            <a:avLst/>
          </a:prstGeom>
        </p:spPr>
        <p:txBody>
          <a:bodyPr wrap="none">
            <a:spAutoFit/>
          </a:bodyPr>
          <a:lstStyle/>
          <a:p>
            <a:r>
              <a:rPr lang="en-US" altLang="ja-JP" sz="1600" b="1" dirty="0">
                <a:latin typeface="Arial" pitchFamily="34" charset="0"/>
                <a:cs typeface="Arial" pitchFamily="34" charset="0"/>
              </a:rPr>
              <a:t>(</a:t>
            </a:r>
            <a:r>
              <a:rPr lang="en-US" altLang="ja-JP" sz="1600" b="1" dirty="0">
                <a:latin typeface="Times New Roman" pitchFamily="18" charset="0"/>
                <a:cs typeface="Times New Roman" pitchFamily="18" charset="0"/>
              </a:rPr>
              <a:t>γ</a:t>
            </a:r>
            <a:r>
              <a:rPr lang="en-US" altLang="ja-JP" sz="1600" b="1" dirty="0">
                <a:latin typeface="Arial" pitchFamily="34" charset="0"/>
                <a:cs typeface="Arial" pitchFamily="34" charset="0"/>
              </a:rPr>
              <a:t>,n)</a:t>
            </a:r>
            <a:r>
              <a:rPr lang="ja-JP" altLang="en-US" sz="1600" b="1" dirty="0" smtClean="0">
                <a:latin typeface="Arial" pitchFamily="34" charset="0"/>
                <a:cs typeface="Arial" pitchFamily="34" charset="0"/>
              </a:rPr>
              <a:t>反応</a:t>
            </a:r>
            <a:endParaRPr lang="ja-JP" altLang="en-US" sz="1600" dirty="0"/>
          </a:p>
        </p:txBody>
      </p:sp>
      <p:sp>
        <p:nvSpPr>
          <p:cNvPr id="104" name="正方形/長方形 103"/>
          <p:cNvSpPr/>
          <p:nvPr/>
        </p:nvSpPr>
        <p:spPr>
          <a:xfrm>
            <a:off x="6200732" y="3905581"/>
            <a:ext cx="1443024" cy="307777"/>
          </a:xfrm>
          <a:prstGeom prst="rect">
            <a:avLst/>
          </a:prstGeom>
        </p:spPr>
        <p:txBody>
          <a:bodyPr wrap="none">
            <a:spAutoFit/>
          </a:bodyPr>
          <a:lstStyle/>
          <a:p>
            <a:r>
              <a:rPr lang="en-US" altLang="ja-JP" sz="1400" b="1" dirty="0">
                <a:latin typeface="Arial" pitchFamily="34" charset="0"/>
                <a:cs typeface="Arial" pitchFamily="34" charset="0"/>
              </a:rPr>
              <a:t>(</a:t>
            </a:r>
            <a:r>
              <a:rPr lang="en-US" altLang="ja-JP" sz="1400" b="1" dirty="0">
                <a:latin typeface="Times New Roman" pitchFamily="18" charset="0"/>
                <a:cs typeface="Times New Roman" pitchFamily="18" charset="0"/>
              </a:rPr>
              <a:t>γ</a:t>
            </a:r>
            <a:r>
              <a:rPr lang="en-US" altLang="ja-JP" sz="1400" b="1" dirty="0">
                <a:latin typeface="Arial" pitchFamily="34" charset="0"/>
                <a:cs typeface="Arial" pitchFamily="34" charset="0"/>
              </a:rPr>
              <a:t>,n)</a:t>
            </a:r>
            <a:r>
              <a:rPr lang="ja-JP" altLang="en-US" sz="1400" b="1" dirty="0" smtClean="0">
                <a:latin typeface="Arial" pitchFamily="34" charset="0"/>
                <a:cs typeface="Arial" pitchFamily="34" charset="0"/>
              </a:rPr>
              <a:t>反応断面積</a:t>
            </a:r>
            <a:endParaRPr lang="ja-JP" altLang="en-US" sz="1400" dirty="0"/>
          </a:p>
        </p:txBody>
      </p:sp>
      <p:pic>
        <p:nvPicPr>
          <p:cNvPr id="133" name="Picture 8"/>
          <p:cNvPicPr>
            <a:picLocks noChangeAspect="1" noChangeArrowheads="1"/>
          </p:cNvPicPr>
          <p:nvPr/>
        </p:nvPicPr>
        <p:blipFill>
          <a:blip r:embed="rId3" cstate="print"/>
          <a:srcRect/>
          <a:stretch>
            <a:fillRect/>
          </a:stretch>
        </p:blipFill>
        <p:spPr bwMode="auto">
          <a:xfrm rot="27000000">
            <a:off x="6927748" y="3844131"/>
            <a:ext cx="736514" cy="1661547"/>
          </a:xfrm>
          <a:prstGeom prst="rect">
            <a:avLst/>
          </a:prstGeom>
          <a:noFill/>
          <a:ln w="9525">
            <a:noFill/>
            <a:miter lim="800000"/>
            <a:headEnd/>
            <a:tailEnd/>
          </a:ln>
        </p:spPr>
      </p:pic>
      <p:sp>
        <p:nvSpPr>
          <p:cNvPr id="106" name="テキスト ボックス 105"/>
          <p:cNvSpPr txBox="1"/>
          <p:nvPr/>
        </p:nvSpPr>
        <p:spPr>
          <a:xfrm>
            <a:off x="6367834" y="5425449"/>
            <a:ext cx="1856342" cy="369332"/>
          </a:xfrm>
          <a:prstGeom prst="rect">
            <a:avLst/>
          </a:prstGeom>
          <a:noFill/>
        </p:spPr>
        <p:txBody>
          <a:bodyPr wrap="none" rtlCol="0">
            <a:spAutoFit/>
          </a:bodyPr>
          <a:lstStyle/>
          <a:p>
            <a:r>
              <a:rPr lang="en-US" altLang="ja-JP" b="1" dirty="0" smtClean="0"/>
              <a:t>(bubble detector)</a:t>
            </a:r>
            <a:endParaRPr kumimoji="1" lang="ja-JP" altLang="en-US" b="1" dirty="0"/>
          </a:p>
        </p:txBody>
      </p:sp>
      <p:sp>
        <p:nvSpPr>
          <p:cNvPr id="136" name="フリーフォーム 135"/>
          <p:cNvSpPr/>
          <p:nvPr/>
        </p:nvSpPr>
        <p:spPr bwMode="auto">
          <a:xfrm>
            <a:off x="140487" y="4775197"/>
            <a:ext cx="1738122" cy="226587"/>
          </a:xfrm>
          <a:custGeom>
            <a:avLst/>
            <a:gdLst>
              <a:gd name="connsiteX0" fmla="*/ 0 w 8913264"/>
              <a:gd name="connsiteY0" fmla="*/ 726393 h 743484"/>
              <a:gd name="connsiteX1" fmla="*/ 734939 w 8913264"/>
              <a:gd name="connsiteY1" fmla="*/ 0 h 743484"/>
              <a:gd name="connsiteX2" fmla="*/ 1452785 w 8913264"/>
              <a:gd name="connsiteY2" fmla="*/ 717847 h 743484"/>
              <a:gd name="connsiteX3" fmla="*/ 2162086 w 8913264"/>
              <a:gd name="connsiteY3" fmla="*/ 8546 h 743484"/>
              <a:gd name="connsiteX4" fmla="*/ 2888479 w 8913264"/>
              <a:gd name="connsiteY4" fmla="*/ 734939 h 743484"/>
              <a:gd name="connsiteX5" fmla="*/ 3614871 w 8913264"/>
              <a:gd name="connsiteY5" fmla="*/ 8546 h 743484"/>
              <a:gd name="connsiteX6" fmla="*/ 4332718 w 8913264"/>
              <a:gd name="connsiteY6" fmla="*/ 734939 h 743484"/>
              <a:gd name="connsiteX7" fmla="*/ 5050565 w 8913264"/>
              <a:gd name="connsiteY7" fmla="*/ 8546 h 743484"/>
              <a:gd name="connsiteX8" fmla="*/ 5785503 w 8913264"/>
              <a:gd name="connsiteY8" fmla="*/ 717847 h 743484"/>
              <a:gd name="connsiteX9" fmla="*/ 6494804 w 8913264"/>
              <a:gd name="connsiteY9" fmla="*/ 8546 h 743484"/>
              <a:gd name="connsiteX10" fmla="*/ 7221197 w 8913264"/>
              <a:gd name="connsiteY10" fmla="*/ 743484 h 743484"/>
              <a:gd name="connsiteX11" fmla="*/ 7939043 w 8913264"/>
              <a:gd name="connsiteY11" fmla="*/ 8546 h 743484"/>
              <a:gd name="connsiteX12" fmla="*/ 8665436 w 8913264"/>
              <a:gd name="connsiteY12" fmla="*/ 717847 h 743484"/>
              <a:gd name="connsiteX13" fmla="*/ 8913264 w 8913264"/>
              <a:gd name="connsiteY13" fmla="*/ 367469 h 743484"/>
              <a:gd name="connsiteX14" fmla="*/ 8913264 w 8913264"/>
              <a:gd name="connsiteY14" fmla="*/ 367469 h 743484"/>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79091"/>
              <a:gd name="connsiteX1" fmla="*/ 734939 w 8913264"/>
              <a:gd name="connsiteY1" fmla="*/ 1424 h 779091"/>
              <a:gd name="connsiteX2" fmla="*/ 1452785 w 8913264"/>
              <a:gd name="connsiteY2" fmla="*/ 719271 h 779091"/>
              <a:gd name="connsiteX3" fmla="*/ 2162086 w 8913264"/>
              <a:gd name="connsiteY3" fmla="*/ 9970 h 779091"/>
              <a:gd name="connsiteX4" fmla="*/ 2888479 w 8913264"/>
              <a:gd name="connsiteY4" fmla="*/ 736363 h 779091"/>
              <a:gd name="connsiteX5" fmla="*/ 3614871 w 8913264"/>
              <a:gd name="connsiteY5" fmla="*/ 9970 h 779091"/>
              <a:gd name="connsiteX6" fmla="*/ 4332718 w 8913264"/>
              <a:gd name="connsiteY6" fmla="*/ 736363 h 779091"/>
              <a:gd name="connsiteX7" fmla="*/ 5050565 w 8913264"/>
              <a:gd name="connsiteY7" fmla="*/ 9970 h 779091"/>
              <a:gd name="connsiteX8" fmla="*/ 5785503 w 8913264"/>
              <a:gd name="connsiteY8" fmla="*/ 719271 h 779091"/>
              <a:gd name="connsiteX9" fmla="*/ 6494804 w 8913264"/>
              <a:gd name="connsiteY9" fmla="*/ 9970 h 779091"/>
              <a:gd name="connsiteX10" fmla="*/ 7221197 w 8913264"/>
              <a:gd name="connsiteY10" fmla="*/ 744908 h 779091"/>
              <a:gd name="connsiteX11" fmla="*/ 7939043 w 8913264"/>
              <a:gd name="connsiteY11" fmla="*/ 9970 h 779091"/>
              <a:gd name="connsiteX12" fmla="*/ 8665436 w 8913264"/>
              <a:gd name="connsiteY12" fmla="*/ 719271 h 779091"/>
              <a:gd name="connsiteX13" fmla="*/ 8913264 w 8913264"/>
              <a:gd name="connsiteY13" fmla="*/ 368893 h 779091"/>
              <a:gd name="connsiteX14" fmla="*/ 8913264 w 8913264"/>
              <a:gd name="connsiteY14" fmla="*/ 368893 h 779091"/>
              <a:gd name="connsiteX0" fmla="*/ 0 w 8913264"/>
              <a:gd name="connsiteY0" fmla="*/ 727817 h 779091"/>
              <a:gd name="connsiteX1" fmla="*/ 734939 w 8913264"/>
              <a:gd name="connsiteY1" fmla="*/ 1424 h 779091"/>
              <a:gd name="connsiteX2" fmla="*/ 1452785 w 8913264"/>
              <a:gd name="connsiteY2" fmla="*/ 719271 h 779091"/>
              <a:gd name="connsiteX3" fmla="*/ 2162086 w 8913264"/>
              <a:gd name="connsiteY3" fmla="*/ 9970 h 779091"/>
              <a:gd name="connsiteX4" fmla="*/ 2888479 w 8913264"/>
              <a:gd name="connsiteY4" fmla="*/ 736363 h 779091"/>
              <a:gd name="connsiteX5" fmla="*/ 3614871 w 8913264"/>
              <a:gd name="connsiteY5" fmla="*/ 9970 h 779091"/>
              <a:gd name="connsiteX6" fmla="*/ 4332718 w 8913264"/>
              <a:gd name="connsiteY6" fmla="*/ 736363 h 779091"/>
              <a:gd name="connsiteX7" fmla="*/ 5050565 w 8913264"/>
              <a:gd name="connsiteY7" fmla="*/ 9970 h 779091"/>
              <a:gd name="connsiteX8" fmla="*/ 5785503 w 8913264"/>
              <a:gd name="connsiteY8" fmla="*/ 719271 h 779091"/>
              <a:gd name="connsiteX9" fmla="*/ 6494804 w 8913264"/>
              <a:gd name="connsiteY9" fmla="*/ 9970 h 779091"/>
              <a:gd name="connsiteX10" fmla="*/ 7221197 w 8913264"/>
              <a:gd name="connsiteY10" fmla="*/ 744908 h 779091"/>
              <a:gd name="connsiteX11" fmla="*/ 7939043 w 8913264"/>
              <a:gd name="connsiteY11" fmla="*/ 9970 h 779091"/>
              <a:gd name="connsiteX12" fmla="*/ 8665436 w 8913264"/>
              <a:gd name="connsiteY12" fmla="*/ 719271 h 779091"/>
              <a:gd name="connsiteX13" fmla="*/ 8913264 w 8913264"/>
              <a:gd name="connsiteY13" fmla="*/ 368893 h 779091"/>
              <a:gd name="connsiteX14" fmla="*/ 8913264 w 8913264"/>
              <a:gd name="connsiteY14" fmla="*/ 368893 h 779091"/>
              <a:gd name="connsiteX0" fmla="*/ 0 w 9685657"/>
              <a:gd name="connsiteY0" fmla="*/ 727817 h 779091"/>
              <a:gd name="connsiteX1" fmla="*/ 734939 w 9685657"/>
              <a:gd name="connsiteY1" fmla="*/ 1424 h 779091"/>
              <a:gd name="connsiteX2" fmla="*/ 1452785 w 9685657"/>
              <a:gd name="connsiteY2" fmla="*/ 719271 h 779091"/>
              <a:gd name="connsiteX3" fmla="*/ 2162086 w 9685657"/>
              <a:gd name="connsiteY3" fmla="*/ 9970 h 779091"/>
              <a:gd name="connsiteX4" fmla="*/ 2888479 w 9685657"/>
              <a:gd name="connsiteY4" fmla="*/ 736363 h 779091"/>
              <a:gd name="connsiteX5" fmla="*/ 3614871 w 9685657"/>
              <a:gd name="connsiteY5" fmla="*/ 9970 h 779091"/>
              <a:gd name="connsiteX6" fmla="*/ 4332718 w 9685657"/>
              <a:gd name="connsiteY6" fmla="*/ 736363 h 779091"/>
              <a:gd name="connsiteX7" fmla="*/ 5050565 w 9685657"/>
              <a:gd name="connsiteY7" fmla="*/ 9970 h 779091"/>
              <a:gd name="connsiteX8" fmla="*/ 5785503 w 9685657"/>
              <a:gd name="connsiteY8" fmla="*/ 719271 h 779091"/>
              <a:gd name="connsiteX9" fmla="*/ 6494804 w 9685657"/>
              <a:gd name="connsiteY9" fmla="*/ 9970 h 779091"/>
              <a:gd name="connsiteX10" fmla="*/ 7221197 w 9685657"/>
              <a:gd name="connsiteY10" fmla="*/ 744908 h 779091"/>
              <a:gd name="connsiteX11" fmla="*/ 7939043 w 9685657"/>
              <a:gd name="connsiteY11" fmla="*/ 9970 h 779091"/>
              <a:gd name="connsiteX12" fmla="*/ 8665436 w 9685657"/>
              <a:gd name="connsiteY12" fmla="*/ 719271 h 779091"/>
              <a:gd name="connsiteX13" fmla="*/ 8913264 w 9685657"/>
              <a:gd name="connsiteY13" fmla="*/ 368893 h 779091"/>
              <a:gd name="connsiteX14" fmla="*/ 9685657 w 9685657"/>
              <a:gd name="connsiteY14" fmla="*/ 401627 h 779091"/>
              <a:gd name="connsiteX0" fmla="*/ 0 w 9970529"/>
              <a:gd name="connsiteY0" fmla="*/ 727817 h 779091"/>
              <a:gd name="connsiteX1" fmla="*/ 734939 w 9970529"/>
              <a:gd name="connsiteY1" fmla="*/ 1424 h 779091"/>
              <a:gd name="connsiteX2" fmla="*/ 1452785 w 9970529"/>
              <a:gd name="connsiteY2" fmla="*/ 719271 h 779091"/>
              <a:gd name="connsiteX3" fmla="*/ 2162086 w 9970529"/>
              <a:gd name="connsiteY3" fmla="*/ 9970 h 779091"/>
              <a:gd name="connsiteX4" fmla="*/ 2888479 w 9970529"/>
              <a:gd name="connsiteY4" fmla="*/ 736363 h 779091"/>
              <a:gd name="connsiteX5" fmla="*/ 3614871 w 9970529"/>
              <a:gd name="connsiteY5" fmla="*/ 9970 h 779091"/>
              <a:gd name="connsiteX6" fmla="*/ 4332718 w 9970529"/>
              <a:gd name="connsiteY6" fmla="*/ 736363 h 779091"/>
              <a:gd name="connsiteX7" fmla="*/ 5050565 w 9970529"/>
              <a:gd name="connsiteY7" fmla="*/ 9970 h 779091"/>
              <a:gd name="connsiteX8" fmla="*/ 5785503 w 9970529"/>
              <a:gd name="connsiteY8" fmla="*/ 719271 h 779091"/>
              <a:gd name="connsiteX9" fmla="*/ 6494804 w 9970529"/>
              <a:gd name="connsiteY9" fmla="*/ 9970 h 779091"/>
              <a:gd name="connsiteX10" fmla="*/ 7221197 w 9970529"/>
              <a:gd name="connsiteY10" fmla="*/ 744908 h 779091"/>
              <a:gd name="connsiteX11" fmla="*/ 7939043 w 9970529"/>
              <a:gd name="connsiteY11" fmla="*/ 9970 h 779091"/>
              <a:gd name="connsiteX12" fmla="*/ 8665436 w 9970529"/>
              <a:gd name="connsiteY12" fmla="*/ 719271 h 779091"/>
              <a:gd name="connsiteX13" fmla="*/ 8913264 w 9970529"/>
              <a:gd name="connsiteY13" fmla="*/ 368893 h 779091"/>
              <a:gd name="connsiteX14" fmla="*/ 9970529 w 9970529"/>
              <a:gd name="connsiteY14" fmla="*/ 401627 h 779091"/>
              <a:gd name="connsiteX0" fmla="*/ 0 w 9970529"/>
              <a:gd name="connsiteY0" fmla="*/ 727817 h 784548"/>
              <a:gd name="connsiteX1" fmla="*/ 734939 w 9970529"/>
              <a:gd name="connsiteY1" fmla="*/ 1424 h 784548"/>
              <a:gd name="connsiteX2" fmla="*/ 1452785 w 9970529"/>
              <a:gd name="connsiteY2" fmla="*/ 719271 h 784548"/>
              <a:gd name="connsiteX3" fmla="*/ 2162086 w 9970529"/>
              <a:gd name="connsiteY3" fmla="*/ 9970 h 784548"/>
              <a:gd name="connsiteX4" fmla="*/ 2888479 w 9970529"/>
              <a:gd name="connsiteY4" fmla="*/ 736363 h 784548"/>
              <a:gd name="connsiteX5" fmla="*/ 3614871 w 9970529"/>
              <a:gd name="connsiteY5" fmla="*/ 9970 h 784548"/>
              <a:gd name="connsiteX6" fmla="*/ 4332718 w 9970529"/>
              <a:gd name="connsiteY6" fmla="*/ 736363 h 784548"/>
              <a:gd name="connsiteX7" fmla="*/ 5050565 w 9970529"/>
              <a:gd name="connsiteY7" fmla="*/ 9970 h 784548"/>
              <a:gd name="connsiteX8" fmla="*/ 5785503 w 9970529"/>
              <a:gd name="connsiteY8" fmla="*/ 719271 h 784548"/>
              <a:gd name="connsiteX9" fmla="*/ 6494804 w 9970529"/>
              <a:gd name="connsiteY9" fmla="*/ 9970 h 784548"/>
              <a:gd name="connsiteX10" fmla="*/ 7221197 w 9970529"/>
              <a:gd name="connsiteY10" fmla="*/ 744908 h 784548"/>
              <a:gd name="connsiteX11" fmla="*/ 7939043 w 9970529"/>
              <a:gd name="connsiteY11" fmla="*/ 9970 h 784548"/>
              <a:gd name="connsiteX12" fmla="*/ 8665436 w 9970529"/>
              <a:gd name="connsiteY12" fmla="*/ 719271 h 784548"/>
              <a:gd name="connsiteX13" fmla="*/ 9115912 w 9970529"/>
              <a:gd name="connsiteY13" fmla="*/ 401627 h 784548"/>
              <a:gd name="connsiteX14" fmla="*/ 9970529 w 9970529"/>
              <a:gd name="connsiteY14" fmla="*/ 401627 h 78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70529" h="784548">
                <a:moveTo>
                  <a:pt x="0" y="727817"/>
                </a:moveTo>
                <a:cubicBezTo>
                  <a:pt x="244980" y="485686"/>
                  <a:pt x="492808" y="2848"/>
                  <a:pt x="734939" y="1424"/>
                </a:cubicBezTo>
                <a:cubicBezTo>
                  <a:pt x="977070" y="0"/>
                  <a:pt x="1214927" y="717847"/>
                  <a:pt x="1452785" y="719271"/>
                </a:cubicBezTo>
                <a:cubicBezTo>
                  <a:pt x="1690643" y="720695"/>
                  <a:pt x="1922804" y="7121"/>
                  <a:pt x="2162086" y="9970"/>
                </a:cubicBezTo>
                <a:cubicBezTo>
                  <a:pt x="2401368" y="12819"/>
                  <a:pt x="2646348" y="736363"/>
                  <a:pt x="2888479" y="736363"/>
                </a:cubicBezTo>
                <a:cubicBezTo>
                  <a:pt x="3130610" y="736363"/>
                  <a:pt x="3374165" y="9970"/>
                  <a:pt x="3614871" y="9970"/>
                </a:cubicBezTo>
                <a:cubicBezTo>
                  <a:pt x="3855577" y="9970"/>
                  <a:pt x="4093436" y="736363"/>
                  <a:pt x="4332718" y="736363"/>
                </a:cubicBezTo>
                <a:cubicBezTo>
                  <a:pt x="4572000" y="736363"/>
                  <a:pt x="4808434" y="12819"/>
                  <a:pt x="5050565" y="9970"/>
                </a:cubicBezTo>
                <a:cubicBezTo>
                  <a:pt x="5292696" y="7121"/>
                  <a:pt x="5544797" y="719271"/>
                  <a:pt x="5785503" y="719271"/>
                </a:cubicBezTo>
                <a:cubicBezTo>
                  <a:pt x="6026209" y="719271"/>
                  <a:pt x="6255522" y="5697"/>
                  <a:pt x="6494804" y="9970"/>
                </a:cubicBezTo>
                <a:cubicBezTo>
                  <a:pt x="6734086" y="14243"/>
                  <a:pt x="6980491" y="744908"/>
                  <a:pt x="7221197" y="744908"/>
                </a:cubicBezTo>
                <a:cubicBezTo>
                  <a:pt x="7461903" y="744908"/>
                  <a:pt x="7698337" y="14243"/>
                  <a:pt x="7939043" y="9970"/>
                </a:cubicBezTo>
                <a:cubicBezTo>
                  <a:pt x="8179749" y="5697"/>
                  <a:pt x="8469291" y="653995"/>
                  <a:pt x="8665436" y="719271"/>
                </a:cubicBezTo>
                <a:cubicBezTo>
                  <a:pt x="8861581" y="784547"/>
                  <a:pt x="9074607" y="460023"/>
                  <a:pt x="9115912" y="401627"/>
                </a:cubicBezTo>
                <a:lnTo>
                  <a:pt x="9970529" y="401627"/>
                </a:lnTo>
              </a:path>
            </a:pathLst>
          </a:custGeom>
          <a:ln w="2857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pic>
        <p:nvPicPr>
          <p:cNvPr id="138" name="図 137"/>
          <p:cNvPicPr/>
          <p:nvPr/>
        </p:nvPicPr>
        <p:blipFill>
          <a:blip r:embed="rId4">
            <a:extLst>
              <a:ext uri="{28A0092B-C50C-407E-A947-70E740481C1C}">
                <a14:useLocalDpi xmlns:a14="http://schemas.microsoft.com/office/drawing/2010/main" val="0"/>
              </a:ext>
            </a:extLst>
          </a:blip>
          <a:srcRect/>
          <a:stretch>
            <a:fillRect/>
          </a:stretch>
        </p:blipFill>
        <p:spPr bwMode="auto">
          <a:xfrm>
            <a:off x="33840" y="670817"/>
            <a:ext cx="4537307" cy="2088232"/>
          </a:xfrm>
          <a:prstGeom prst="rect">
            <a:avLst/>
          </a:prstGeom>
          <a:noFill/>
          <a:ln>
            <a:noFill/>
          </a:ln>
        </p:spPr>
      </p:pic>
      <p:pic>
        <p:nvPicPr>
          <p:cNvPr id="139" name="図 138"/>
          <p:cNvPicPr/>
          <p:nvPr/>
        </p:nvPicPr>
        <p:blipFill>
          <a:blip r:embed="rId5">
            <a:extLst>
              <a:ext uri="{28A0092B-C50C-407E-A947-70E740481C1C}">
                <a14:useLocalDpi xmlns:a14="http://schemas.microsoft.com/office/drawing/2010/main" val="0"/>
              </a:ext>
            </a:extLst>
          </a:blip>
          <a:srcRect/>
          <a:stretch>
            <a:fillRect/>
          </a:stretch>
        </p:blipFill>
        <p:spPr bwMode="auto">
          <a:xfrm>
            <a:off x="4225286" y="577167"/>
            <a:ext cx="5193979" cy="3624787"/>
          </a:xfrm>
          <a:prstGeom prst="rect">
            <a:avLst/>
          </a:prstGeom>
          <a:noFill/>
          <a:ln>
            <a:noFill/>
          </a:ln>
        </p:spPr>
      </p:pic>
      <p:cxnSp>
        <p:nvCxnSpPr>
          <p:cNvPr id="140" name="直線コネクタ 139"/>
          <p:cNvCxnSpPr/>
          <p:nvPr/>
        </p:nvCxnSpPr>
        <p:spPr>
          <a:xfrm flipV="1">
            <a:off x="909376" y="6446319"/>
            <a:ext cx="7616347" cy="2"/>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41" name="テキスト ボックス 140"/>
          <p:cNvSpPr txBox="1"/>
          <p:nvPr/>
        </p:nvSpPr>
        <p:spPr>
          <a:xfrm>
            <a:off x="264446" y="2720415"/>
            <a:ext cx="3810534" cy="923330"/>
          </a:xfrm>
          <a:prstGeom prst="rect">
            <a:avLst/>
          </a:prstGeom>
          <a:noFill/>
        </p:spPr>
        <p:txBody>
          <a:bodyPr wrap="square" rtlCol="0">
            <a:spAutoFit/>
          </a:bodyPr>
          <a:lstStyle/>
          <a:p>
            <a:r>
              <a:rPr kumimoji="1" lang="ja-JP" altLang="en-US" b="1" dirty="0" smtClean="0"/>
              <a:t>・光核反応で生じた</a:t>
            </a:r>
            <a:r>
              <a:rPr lang="ja-JP" altLang="en-US" b="1" dirty="0" smtClean="0"/>
              <a:t>中性子は反応</a:t>
            </a:r>
            <a:r>
              <a:rPr lang="ja-JP" altLang="en-US" b="1" dirty="0" smtClean="0"/>
              <a:t>を</a:t>
            </a:r>
            <a:endParaRPr lang="en-US" altLang="ja-JP" b="1" dirty="0" smtClean="0"/>
          </a:p>
          <a:p>
            <a:r>
              <a:rPr lang="ja-JP" altLang="en-US" b="1" dirty="0" smtClean="0"/>
              <a:t>   起こす</a:t>
            </a:r>
            <a:r>
              <a:rPr lang="ja-JP" altLang="en-US" b="1" dirty="0" smtClean="0"/>
              <a:t>前</a:t>
            </a:r>
            <a:r>
              <a:rPr lang="ja-JP" altLang="en-US" b="1" dirty="0" smtClean="0"/>
              <a:t>の</a:t>
            </a:r>
            <a:r>
              <a:rPr lang="en-US" altLang="ja-JP" b="1" dirty="0" smtClean="0"/>
              <a:t>X</a:t>
            </a:r>
            <a:r>
              <a:rPr lang="ja-JP" altLang="en-US" b="1" dirty="0" smtClean="0"/>
              <a:t>線の</a:t>
            </a:r>
            <a:r>
              <a:rPr kumimoji="1" lang="ja-JP" altLang="en-US" b="1" dirty="0" smtClean="0"/>
              <a:t>エネルギー</a:t>
            </a:r>
            <a:endParaRPr kumimoji="1" lang="en-US" altLang="ja-JP" b="1" dirty="0" smtClean="0"/>
          </a:p>
          <a:p>
            <a:r>
              <a:rPr kumimoji="1" lang="ja-JP" altLang="en-US" b="1" dirty="0" smtClean="0"/>
              <a:t>   情報</a:t>
            </a:r>
            <a:r>
              <a:rPr kumimoji="1" lang="ja-JP" altLang="en-US" b="1" dirty="0" smtClean="0"/>
              <a:t>を持っている。</a:t>
            </a:r>
            <a:endParaRPr kumimoji="1" lang="ja-JP" altLang="en-US" b="1" dirty="0"/>
          </a:p>
        </p:txBody>
      </p:sp>
      <p:sp>
        <p:nvSpPr>
          <p:cNvPr id="142" name="ドーナツ 141"/>
          <p:cNvSpPr/>
          <p:nvPr/>
        </p:nvSpPr>
        <p:spPr>
          <a:xfrm>
            <a:off x="5859701" y="484859"/>
            <a:ext cx="902295" cy="3330579"/>
          </a:xfrm>
          <a:prstGeom prst="donut">
            <a:avLst>
              <a:gd name="adj" fmla="val 140"/>
            </a:avLst>
          </a:prstGeom>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4" name="正方形/長方形 143"/>
          <p:cNvSpPr/>
          <p:nvPr/>
        </p:nvSpPr>
        <p:spPr>
          <a:xfrm>
            <a:off x="455463" y="5056117"/>
            <a:ext cx="889987" cy="369332"/>
          </a:xfrm>
          <a:prstGeom prst="rect">
            <a:avLst/>
          </a:prstGeom>
        </p:spPr>
        <p:txBody>
          <a:bodyPr wrap="none">
            <a:spAutoFit/>
          </a:bodyPr>
          <a:lstStyle/>
          <a:p>
            <a:pPr algn="ctr"/>
            <a:r>
              <a:rPr lang="en-US" altLang="ja-JP" b="1" dirty="0">
                <a:latin typeface="Arial" pitchFamily="34" charset="0"/>
                <a:cs typeface="Arial" pitchFamily="34" charset="0"/>
              </a:rPr>
              <a:t> X-ray </a:t>
            </a:r>
            <a:endParaRPr lang="ja-JP" altLang="en-US" b="1" dirty="0">
              <a:latin typeface="Arial" pitchFamily="34" charset="0"/>
              <a:cs typeface="Arial" pitchFamily="34" charset="0"/>
            </a:endParaRPr>
          </a:p>
        </p:txBody>
      </p:sp>
      <p:sp>
        <p:nvSpPr>
          <p:cNvPr id="94" name="テキスト ボックス 93"/>
          <p:cNvSpPr txBox="1"/>
          <p:nvPr/>
        </p:nvSpPr>
        <p:spPr>
          <a:xfrm>
            <a:off x="6445079" y="5093833"/>
            <a:ext cx="1569660" cy="369332"/>
          </a:xfrm>
          <a:prstGeom prst="rect">
            <a:avLst/>
          </a:prstGeom>
          <a:noFill/>
        </p:spPr>
        <p:txBody>
          <a:bodyPr wrap="none" rtlCol="0">
            <a:spAutoFit/>
          </a:bodyPr>
          <a:lstStyle/>
          <a:p>
            <a:r>
              <a:rPr kumimoji="1" lang="ja-JP" altLang="en-US" b="1" dirty="0" smtClean="0"/>
              <a:t>中性子検出器</a:t>
            </a:r>
            <a:endParaRPr kumimoji="1" lang="ja-JP" altLang="en-US" b="1" dirty="0"/>
          </a:p>
        </p:txBody>
      </p:sp>
    </p:spTree>
    <p:extLst>
      <p:ext uri="{BB962C8B-B14F-4D97-AF65-F5344CB8AC3E}">
        <p14:creationId xmlns:p14="http://schemas.microsoft.com/office/powerpoint/2010/main" val="1357856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30817" y="136845"/>
            <a:ext cx="6447599" cy="523220"/>
          </a:xfrm>
          <a:prstGeom prst="rect">
            <a:avLst/>
          </a:prstGeom>
        </p:spPr>
        <p:txBody>
          <a:bodyPr wrap="none">
            <a:spAutoFit/>
          </a:bodyPr>
          <a:lstStyle/>
          <a:p>
            <a:r>
              <a:rPr lang="en-US" altLang="ja-JP" sz="2800" b="1" dirty="0" smtClean="0">
                <a:latin typeface="Arial" pitchFamily="34" charset="0"/>
                <a:cs typeface="Arial" pitchFamily="34" charset="0"/>
              </a:rPr>
              <a:t>(</a:t>
            </a:r>
            <a:r>
              <a:rPr lang="en-US" altLang="ja-JP" sz="2800" b="1" dirty="0" smtClean="0">
                <a:latin typeface="Times New Roman" pitchFamily="18" charset="0"/>
                <a:cs typeface="Times New Roman" pitchFamily="18" charset="0"/>
              </a:rPr>
              <a:t>γ</a:t>
            </a:r>
            <a:r>
              <a:rPr lang="en-US" altLang="ja-JP" sz="2800" b="1" dirty="0" smtClean="0">
                <a:latin typeface="Arial" pitchFamily="34" charset="0"/>
                <a:cs typeface="Arial" pitchFamily="34" charset="0"/>
              </a:rPr>
              <a:t>,n)</a:t>
            </a:r>
            <a:r>
              <a:rPr lang="ja-JP" altLang="en-US" sz="2800" b="1" dirty="0" smtClean="0">
                <a:latin typeface="Arial" pitchFamily="34" charset="0"/>
                <a:cs typeface="Arial" pitchFamily="34" charset="0"/>
              </a:rPr>
              <a:t>反応型</a:t>
            </a:r>
            <a:r>
              <a:rPr lang="en-US" altLang="ja-JP" sz="2800" b="1" dirty="0" smtClean="0">
                <a:latin typeface="Arial" pitchFamily="34" charset="0"/>
                <a:cs typeface="Arial" pitchFamily="34" charset="0"/>
              </a:rPr>
              <a:t>X</a:t>
            </a:r>
            <a:r>
              <a:rPr lang="ja-JP" altLang="en-US" sz="2800" b="1" dirty="0" smtClean="0">
                <a:latin typeface="Arial" pitchFamily="34" charset="0"/>
                <a:cs typeface="Arial" pitchFamily="34" charset="0"/>
              </a:rPr>
              <a:t>線</a:t>
            </a:r>
            <a:r>
              <a:rPr lang="ja-JP" altLang="en-US" sz="2800" b="1" dirty="0" smtClean="0">
                <a:latin typeface="Arial" pitchFamily="34" charset="0"/>
                <a:cs typeface="Arial" pitchFamily="34" charset="0"/>
              </a:rPr>
              <a:t>分光器の実験データ解析</a:t>
            </a:r>
            <a:endParaRPr lang="ja-JP" altLang="en-US" sz="2800" dirty="0"/>
          </a:p>
        </p:txBody>
      </p:sp>
      <p:sp>
        <p:nvSpPr>
          <p:cNvPr id="5" name="テキスト ボックス 4"/>
          <p:cNvSpPr txBox="1"/>
          <p:nvPr/>
        </p:nvSpPr>
        <p:spPr>
          <a:xfrm>
            <a:off x="204412" y="1609337"/>
            <a:ext cx="1037463" cy="338554"/>
          </a:xfrm>
          <a:prstGeom prst="rect">
            <a:avLst/>
          </a:prstGeom>
          <a:noFill/>
        </p:spPr>
        <p:txBody>
          <a:bodyPr wrap="none" rtlCol="0">
            <a:spAutoFit/>
          </a:bodyPr>
          <a:lstStyle/>
          <a:p>
            <a:r>
              <a:rPr lang="ja-JP" altLang="en-US" sz="1600" b="1" dirty="0" smtClean="0">
                <a:latin typeface="Times New Roman" pitchFamily="18" charset="0"/>
                <a:cs typeface="Times New Roman" pitchFamily="18" charset="0"/>
              </a:rPr>
              <a:t>フォトン数</a:t>
            </a:r>
            <a:endParaRPr kumimoji="1" lang="ja-JP" altLang="en-US" sz="1600" b="1" dirty="0"/>
          </a:p>
        </p:txBody>
      </p:sp>
      <p:cxnSp>
        <p:nvCxnSpPr>
          <p:cNvPr id="6" name="直線コネクタ 5"/>
          <p:cNvCxnSpPr/>
          <p:nvPr/>
        </p:nvCxnSpPr>
        <p:spPr>
          <a:xfrm flipV="1">
            <a:off x="1127623" y="1221116"/>
            <a:ext cx="576064"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2766501" y="1221115"/>
            <a:ext cx="576064"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3741355" y="1227196"/>
            <a:ext cx="576064"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4656015" y="1221118"/>
            <a:ext cx="1152128"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1857946" y="1227197"/>
            <a:ext cx="576064"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262231" y="1609337"/>
            <a:ext cx="1425390" cy="584775"/>
          </a:xfrm>
          <a:prstGeom prst="rect">
            <a:avLst/>
          </a:prstGeom>
          <a:noFill/>
        </p:spPr>
        <p:txBody>
          <a:bodyPr wrap="none" rtlCol="0">
            <a:spAutoFit/>
          </a:bodyPr>
          <a:lstStyle/>
          <a:p>
            <a:r>
              <a:rPr kumimoji="1" lang="ja-JP" altLang="en-US" sz="1600" b="1" dirty="0" smtClean="0"/>
              <a:t>ターゲットから</a:t>
            </a:r>
            <a:endParaRPr kumimoji="1" lang="en-US" altLang="ja-JP" sz="1600" b="1" dirty="0" smtClean="0"/>
          </a:p>
          <a:p>
            <a:r>
              <a:rPr lang="ja-JP" altLang="en-US" sz="1600" b="1" dirty="0" smtClean="0"/>
              <a:t>の立体角効率</a:t>
            </a:r>
            <a:endParaRPr kumimoji="1" lang="ja-JP" altLang="en-US" sz="1600" b="1" dirty="0"/>
          </a:p>
        </p:txBody>
      </p:sp>
      <p:sp>
        <p:nvSpPr>
          <p:cNvPr id="12" name="テキスト ボックス 11"/>
          <p:cNvSpPr txBox="1"/>
          <p:nvPr/>
        </p:nvSpPr>
        <p:spPr>
          <a:xfrm>
            <a:off x="2686670" y="1564314"/>
            <a:ext cx="1218603" cy="338554"/>
          </a:xfrm>
          <a:prstGeom prst="rect">
            <a:avLst/>
          </a:prstGeom>
          <a:noFill/>
        </p:spPr>
        <p:txBody>
          <a:bodyPr wrap="none" rtlCol="0">
            <a:spAutoFit/>
          </a:bodyPr>
          <a:lstStyle/>
          <a:p>
            <a:r>
              <a:rPr lang="ja-JP" altLang="en-US" sz="1600" b="1" dirty="0" smtClean="0"/>
              <a:t>反応断面積</a:t>
            </a:r>
            <a:endParaRPr kumimoji="1" lang="en-US" altLang="ja-JP" sz="1600" b="1" dirty="0" smtClean="0"/>
          </a:p>
        </p:txBody>
      </p:sp>
      <p:sp>
        <p:nvSpPr>
          <p:cNvPr id="13" name="テキスト ボックス 12"/>
          <p:cNvSpPr txBox="1"/>
          <p:nvPr/>
        </p:nvSpPr>
        <p:spPr>
          <a:xfrm>
            <a:off x="3843570" y="1643476"/>
            <a:ext cx="1425390" cy="584775"/>
          </a:xfrm>
          <a:prstGeom prst="rect">
            <a:avLst/>
          </a:prstGeom>
          <a:noFill/>
        </p:spPr>
        <p:txBody>
          <a:bodyPr wrap="none" rtlCol="0">
            <a:spAutoFit/>
          </a:bodyPr>
          <a:lstStyle/>
          <a:p>
            <a:r>
              <a:rPr kumimoji="1" lang="ja-JP" altLang="en-US" sz="1600" b="1" dirty="0" smtClean="0"/>
              <a:t>コンバーター</a:t>
            </a:r>
            <a:endParaRPr kumimoji="1" lang="en-US" altLang="ja-JP" sz="1600" b="1" dirty="0" smtClean="0"/>
          </a:p>
          <a:p>
            <a:r>
              <a:rPr lang="ja-JP" altLang="en-US" sz="1600" b="1" dirty="0" smtClean="0"/>
              <a:t>の立体角効率</a:t>
            </a:r>
            <a:endParaRPr kumimoji="1" lang="en-US" altLang="ja-JP" sz="1600" b="1" dirty="0" smtClean="0"/>
          </a:p>
        </p:txBody>
      </p:sp>
      <p:cxnSp>
        <p:nvCxnSpPr>
          <p:cNvPr id="14" name="直線矢印コネクタ 13"/>
          <p:cNvCxnSpPr/>
          <p:nvPr/>
        </p:nvCxnSpPr>
        <p:spPr>
          <a:xfrm flipV="1">
            <a:off x="1127623" y="1263227"/>
            <a:ext cx="408209" cy="311055"/>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flipV="1">
            <a:off x="4094287" y="1293440"/>
            <a:ext cx="218392" cy="280842"/>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1" idx="0"/>
          </p:cNvCxnSpPr>
          <p:nvPr/>
        </p:nvCxnSpPr>
        <p:spPr>
          <a:xfrm flipV="1">
            <a:off x="1974926" y="1341075"/>
            <a:ext cx="171052" cy="268262"/>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2" idx="0"/>
          </p:cNvCxnSpPr>
          <p:nvPr/>
        </p:nvCxnSpPr>
        <p:spPr>
          <a:xfrm flipH="1" flipV="1">
            <a:off x="3227844" y="1255422"/>
            <a:ext cx="68128" cy="308892"/>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flipV="1">
            <a:off x="5152960" y="1255421"/>
            <a:ext cx="158237" cy="314285"/>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262806" y="1564314"/>
            <a:ext cx="1218603" cy="584775"/>
          </a:xfrm>
          <a:prstGeom prst="rect">
            <a:avLst/>
          </a:prstGeom>
          <a:noFill/>
        </p:spPr>
        <p:txBody>
          <a:bodyPr wrap="none" rtlCol="0">
            <a:spAutoFit/>
          </a:bodyPr>
          <a:lstStyle/>
          <a:p>
            <a:r>
              <a:rPr lang="ja-JP" altLang="en-US" sz="1600" b="1" dirty="0" smtClean="0"/>
              <a:t>中性子検出</a:t>
            </a:r>
            <a:endParaRPr lang="en-US" altLang="ja-JP" sz="1600" b="1" dirty="0" smtClean="0"/>
          </a:p>
          <a:p>
            <a:r>
              <a:rPr kumimoji="1" lang="ja-JP" altLang="en-US" sz="1600" b="1" dirty="0"/>
              <a:t>効率</a:t>
            </a:r>
            <a:endParaRPr kumimoji="1" lang="en-US" altLang="ja-JP" sz="1600" b="1" dirty="0" smtClean="0"/>
          </a:p>
        </p:txBody>
      </p:sp>
      <p:cxnSp>
        <p:nvCxnSpPr>
          <p:cNvPr id="20" name="直線コネクタ 19"/>
          <p:cNvCxnSpPr/>
          <p:nvPr/>
        </p:nvCxnSpPr>
        <p:spPr>
          <a:xfrm flipV="1">
            <a:off x="6126826" y="1227687"/>
            <a:ext cx="1152128"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6760921" y="1293440"/>
            <a:ext cx="158237" cy="314285"/>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735215" y="1643476"/>
            <a:ext cx="598241" cy="338554"/>
          </a:xfrm>
          <a:prstGeom prst="rect">
            <a:avLst/>
          </a:prstGeom>
          <a:noFill/>
        </p:spPr>
        <p:txBody>
          <a:bodyPr wrap="none" rtlCol="0">
            <a:spAutoFit/>
          </a:bodyPr>
          <a:lstStyle/>
          <a:p>
            <a:r>
              <a:rPr lang="ja-JP" altLang="en-US" sz="1600" b="1" dirty="0" smtClean="0"/>
              <a:t>泡数</a:t>
            </a:r>
            <a:endParaRPr kumimoji="1" lang="en-US" altLang="ja-JP" sz="1600" b="1" dirty="0" smtClean="0"/>
          </a:p>
        </p:txBody>
      </p:sp>
      <mc:AlternateContent xmlns:mc="http://schemas.openxmlformats.org/markup-compatibility/2006">
        <mc:Choice xmlns:a14="http://schemas.microsoft.com/office/drawing/2010/main" Requires="a14">
          <p:sp>
            <p:nvSpPr>
              <p:cNvPr id="23" name="テキスト ボックス 22"/>
              <p:cNvSpPr txBox="1"/>
              <p:nvPr/>
            </p:nvSpPr>
            <p:spPr>
              <a:xfrm>
                <a:off x="1127623" y="697896"/>
                <a:ext cx="6345840" cy="523220"/>
              </a:xfrm>
              <a:prstGeom prst="rect">
                <a:avLst/>
              </a:prstGeom>
              <a:noFill/>
            </p:spPr>
            <p:txBody>
              <a:bodyPr wrap="none" rtlCol="0">
                <a:spAutoFit/>
              </a:bodyPr>
              <a:lstStyle/>
              <a:p>
                <a:r>
                  <a:rPr kumimoji="1" lang="en-US" altLang="ja-JP" sz="2800" b="1" dirty="0" smtClean="0">
                    <a:solidFill>
                      <a:srgbClr val="FF0000"/>
                    </a:solidFill>
                    <a:latin typeface="Times New Roman" pitchFamily="18" charset="0"/>
                    <a:ea typeface="Cambria Math"/>
                    <a:cs typeface="Times New Roman" pitchFamily="18" charset="0"/>
                  </a:rPr>
                  <a:t>N</a:t>
                </a:r>
                <a14:m>
                  <m:oMath xmlns:m="http://schemas.openxmlformats.org/officeDocument/2006/math">
                    <m:r>
                      <a:rPr kumimoji="1" lang="el-GR" altLang="ja-JP" sz="2800" b="1" i="1" baseline="-25000" smtClean="0">
                        <a:solidFill>
                          <a:srgbClr val="FF0000"/>
                        </a:solidFill>
                        <a:latin typeface="Cambria Math"/>
                        <a:ea typeface="Cambria Math"/>
                      </a:rPr>
                      <m:t>𝜸</m:t>
                    </m:r>
                    <m:r>
                      <a:rPr kumimoji="1" lang="el-GR" altLang="ja-JP" sz="2800" b="1" i="1" smtClean="0">
                        <a:latin typeface="Cambria Math"/>
                        <a:ea typeface="Cambria Math"/>
                      </a:rPr>
                      <m:t>×</m:t>
                    </m:r>
                    <m:r>
                      <a:rPr kumimoji="1" lang="el-GR" altLang="ja-JP" sz="2800" b="1" i="1" smtClean="0">
                        <a:latin typeface="Cambria Math"/>
                        <a:ea typeface="Cambria Math"/>
                      </a:rPr>
                      <m:t>𝜴</m:t>
                    </m:r>
                    <m:r>
                      <a:rPr kumimoji="1" lang="el-GR" altLang="ja-JP" sz="2800" b="1" i="1" smtClean="0">
                        <a:latin typeface="Cambria Math"/>
                        <a:ea typeface="Cambria Math"/>
                      </a:rPr>
                      <m:t>×&lt;</m:t>
                    </m:r>
                    <m:r>
                      <a:rPr kumimoji="1" lang="ja-JP" altLang="el-GR" sz="2800" b="1" i="1" smtClean="0">
                        <a:latin typeface="Cambria Math"/>
                        <a:ea typeface="Cambria Math"/>
                      </a:rPr>
                      <m:t>𝝈</m:t>
                    </m:r>
                    <m:r>
                      <a:rPr kumimoji="1" lang="en-US" altLang="ja-JP" sz="2800" b="1" i="1" smtClean="0">
                        <a:latin typeface="Cambria Math"/>
                        <a:ea typeface="Cambria Math"/>
                      </a:rPr>
                      <m:t>&gt;×</m:t>
                    </m:r>
                    <m:r>
                      <a:rPr kumimoji="1" lang="ja-JP" altLang="en-US" sz="2800" b="1" i="1" smtClean="0">
                        <a:latin typeface="Cambria Math"/>
                        <a:ea typeface="Cambria Math"/>
                      </a:rPr>
                      <m:t>𝜼</m:t>
                    </m:r>
                    <m:r>
                      <a:rPr kumimoji="1" lang="el-GR" altLang="ja-JP" sz="2800" b="1" i="1" baseline="-25000" smtClean="0">
                        <a:latin typeface="Cambria Math"/>
                        <a:ea typeface="Cambria Math"/>
                      </a:rPr>
                      <m:t>𝜴</m:t>
                    </m:r>
                    <m:r>
                      <a:rPr kumimoji="1" lang="el-GR" altLang="ja-JP" sz="2800" b="1" i="1" smtClean="0">
                        <a:latin typeface="Cambria Math"/>
                        <a:ea typeface="Cambria Math"/>
                      </a:rPr>
                      <m:t>×</m:t>
                    </m:r>
                    <m:r>
                      <a:rPr kumimoji="1" lang="ja-JP" altLang="el-GR" sz="2800" b="1" i="1" smtClean="0">
                        <a:latin typeface="Cambria Math"/>
                        <a:ea typeface="Cambria Math"/>
                      </a:rPr>
                      <m:t>𝜼</m:t>
                    </m:r>
                    <m:r>
                      <a:rPr kumimoji="1" lang="en-US" altLang="ja-JP" sz="2800" b="1" i="1" baseline="-25000" smtClean="0">
                        <a:latin typeface="Cambria Math"/>
                        <a:ea typeface="Cambria Math"/>
                      </a:rPr>
                      <m:t>𝒃𝒖𝒃𝒃𝒍𝒆</m:t>
                    </m:r>
                    <m:r>
                      <a:rPr kumimoji="1" lang="en-US" altLang="ja-JP" sz="2800" b="1" i="1" smtClean="0">
                        <a:latin typeface="Cambria Math"/>
                        <a:ea typeface="Cambria Math"/>
                      </a:rPr>
                      <m:t>=</m:t>
                    </m:r>
                    <m:r>
                      <a:rPr kumimoji="1" lang="en-US" altLang="ja-JP" sz="2800" b="1" i="1" smtClean="0">
                        <a:latin typeface="Cambria Math"/>
                        <a:ea typeface="Cambria Math"/>
                      </a:rPr>
                      <m:t>𝑵</m:t>
                    </m:r>
                  </m:oMath>
                </a14:m>
                <a:r>
                  <a:rPr lang="en-US" altLang="ja-JP" sz="2800" b="1" baseline="-25000" dirty="0">
                    <a:ea typeface="Cambria Math"/>
                  </a:rPr>
                  <a:t> </a:t>
                </a:r>
                <a14:m>
                  <m:oMath xmlns:m="http://schemas.openxmlformats.org/officeDocument/2006/math">
                    <m:r>
                      <a:rPr lang="en-US" altLang="ja-JP" sz="2800" b="1" i="1" baseline="-25000">
                        <a:latin typeface="Cambria Math"/>
                        <a:ea typeface="Cambria Math"/>
                      </a:rPr>
                      <m:t>𝒃𝒖𝒃𝒃𝒍𝒆</m:t>
                    </m:r>
                  </m:oMath>
                </a14:m>
                <a:endParaRPr kumimoji="1" lang="ja-JP" altLang="en-US" sz="2800" b="1" dirty="0">
                  <a:latin typeface="Times New Roman" pitchFamily="18" charset="0"/>
                  <a:cs typeface="Times New Roman" pitchFamily="18" charset="0"/>
                </a:endParaRPr>
              </a:p>
            </p:txBody>
          </p:sp>
        </mc:Choice>
        <mc:Fallback>
          <p:sp>
            <p:nvSpPr>
              <p:cNvPr id="23" name="テキスト ボックス 22"/>
              <p:cNvSpPr txBox="1">
                <a:spLocks noRot="1" noChangeAspect="1" noMove="1" noResize="1" noEditPoints="1" noAdjustHandles="1" noChangeArrowheads="1" noChangeShapeType="1" noTextEdit="1"/>
              </p:cNvSpPr>
              <p:nvPr/>
            </p:nvSpPr>
            <p:spPr>
              <a:xfrm>
                <a:off x="1127623" y="697896"/>
                <a:ext cx="6345840" cy="523220"/>
              </a:xfrm>
              <a:prstGeom prst="rect">
                <a:avLst/>
              </a:prstGeom>
              <a:blipFill rotWithShape="1">
                <a:blip r:embed="rId3"/>
                <a:stretch>
                  <a:fillRect l="-2017" t="-11628" b="-31395"/>
                </a:stretch>
              </a:blipFill>
            </p:spPr>
            <p:txBody>
              <a:bodyPr/>
              <a:lstStyle/>
              <a:p>
                <a:r>
                  <a:rPr lang="ja-JP" altLang="en-US">
                    <a:noFill/>
                  </a:rPr>
                  <a:t> </a:t>
                </a:r>
              </a:p>
            </p:txBody>
          </p:sp>
        </mc:Fallback>
      </mc:AlternateContent>
      <p:sp>
        <p:nvSpPr>
          <p:cNvPr id="24" name="テキスト ボックス 23"/>
          <p:cNvSpPr txBox="1"/>
          <p:nvPr/>
        </p:nvSpPr>
        <p:spPr>
          <a:xfrm>
            <a:off x="2145978" y="6202287"/>
            <a:ext cx="4456669" cy="461665"/>
          </a:xfrm>
          <a:prstGeom prst="rect">
            <a:avLst/>
          </a:prstGeom>
          <a:noFill/>
        </p:spPr>
        <p:txBody>
          <a:bodyPr wrap="none" rtlCol="0">
            <a:spAutoFit/>
          </a:bodyPr>
          <a:lstStyle/>
          <a:p>
            <a:r>
              <a:rPr kumimoji="1" lang="ja-JP" altLang="en-US" sz="2400" b="1" dirty="0" smtClean="0"/>
              <a:t>バブルの数からフォトン数へ変換</a:t>
            </a:r>
            <a:endParaRPr kumimoji="1" lang="ja-JP" altLang="en-US" sz="2400" b="1" dirty="0"/>
          </a:p>
        </p:txBody>
      </p:sp>
      <p:pic>
        <p:nvPicPr>
          <p:cNvPr id="25" name="Picture 8"/>
          <p:cNvPicPr>
            <a:picLocks noChangeAspect="1" noChangeArrowheads="1"/>
          </p:cNvPicPr>
          <p:nvPr/>
        </p:nvPicPr>
        <p:blipFill>
          <a:blip r:embed="rId4" cstate="print"/>
          <a:srcRect/>
          <a:stretch>
            <a:fillRect/>
          </a:stretch>
        </p:blipFill>
        <p:spPr bwMode="auto">
          <a:xfrm rot="21600000">
            <a:off x="7796659" y="566704"/>
            <a:ext cx="736514" cy="1661547"/>
          </a:xfrm>
          <a:prstGeom prst="rect">
            <a:avLst/>
          </a:prstGeom>
          <a:noFill/>
          <a:ln w="9525">
            <a:noFill/>
            <a:miter lim="800000"/>
            <a:headEnd/>
            <a:tailEnd/>
          </a:ln>
        </p:spPr>
      </p:pic>
      <p:graphicFrame>
        <p:nvGraphicFramePr>
          <p:cNvPr id="28" name="オブジェクト 27"/>
          <p:cNvGraphicFramePr>
            <a:graphicFrameLocks noChangeAspect="1"/>
          </p:cNvGraphicFramePr>
          <p:nvPr>
            <p:extLst>
              <p:ext uri="{D42A27DB-BD31-4B8C-83A1-F6EECF244321}">
                <p14:modId xmlns:p14="http://schemas.microsoft.com/office/powerpoint/2010/main" val="1484373740"/>
              </p:ext>
            </p:extLst>
          </p:nvPr>
        </p:nvGraphicFramePr>
        <p:xfrm>
          <a:off x="999675" y="1615805"/>
          <a:ext cx="6412507" cy="4804784"/>
        </p:xfrm>
        <a:graphic>
          <a:graphicData uri="http://schemas.openxmlformats.org/presentationml/2006/ole">
            <mc:AlternateContent xmlns:mc="http://schemas.openxmlformats.org/markup-compatibility/2006">
              <mc:Choice xmlns:v="urn:schemas-microsoft-com:vml" Requires="v">
                <p:oleObj spid="_x0000_s9318" r:id="rId5" imgW="4982400" imgH="3733200" progId="">
                  <p:embed/>
                </p:oleObj>
              </mc:Choice>
              <mc:Fallback>
                <p:oleObj r:id="rId5" imgW="4982400" imgH="3733200" progId="">
                  <p:embed/>
                  <p:pic>
                    <p:nvPicPr>
                      <p:cNvPr id="0" name=""/>
                      <p:cNvPicPr/>
                      <p:nvPr/>
                    </p:nvPicPr>
                    <p:blipFill>
                      <a:blip r:embed="rId6"/>
                      <a:stretch>
                        <a:fillRect/>
                      </a:stretch>
                    </p:blipFill>
                    <p:spPr>
                      <a:xfrm>
                        <a:off x="999675" y="1615805"/>
                        <a:ext cx="6412507" cy="4804784"/>
                      </a:xfrm>
                      <a:prstGeom prst="rect">
                        <a:avLst/>
                      </a:prstGeom>
                    </p:spPr>
                  </p:pic>
                </p:oleObj>
              </mc:Fallback>
            </mc:AlternateContent>
          </a:graphicData>
        </a:graphic>
      </p:graphicFrame>
      <p:cxnSp>
        <p:nvCxnSpPr>
          <p:cNvPr id="29" name="直線コネクタ 28"/>
          <p:cNvCxnSpPr/>
          <p:nvPr/>
        </p:nvCxnSpPr>
        <p:spPr>
          <a:xfrm flipV="1">
            <a:off x="2487839" y="2468380"/>
            <a:ext cx="0" cy="3048854"/>
          </a:xfrm>
          <a:prstGeom prst="line">
            <a:avLst/>
          </a:prstGeom>
          <a:ln w="349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4157351" y="4826190"/>
            <a:ext cx="0" cy="717454"/>
          </a:xfrm>
          <a:prstGeom prst="line">
            <a:avLst/>
          </a:prstGeom>
          <a:ln w="3492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5374261" y="4135147"/>
            <a:ext cx="0" cy="1382087"/>
          </a:xfrm>
          <a:prstGeom prst="line">
            <a:avLst/>
          </a:prstGeom>
          <a:ln w="3492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9220" name="テキスト ボックス 9219"/>
          <p:cNvSpPr txBox="1"/>
          <p:nvPr/>
        </p:nvSpPr>
        <p:spPr>
          <a:xfrm>
            <a:off x="3888332" y="4135147"/>
            <a:ext cx="630301" cy="369332"/>
          </a:xfrm>
          <a:prstGeom prst="rect">
            <a:avLst/>
          </a:prstGeom>
          <a:noFill/>
        </p:spPr>
        <p:txBody>
          <a:bodyPr wrap="none" rtlCol="0">
            <a:spAutoFit/>
          </a:bodyPr>
          <a:lstStyle/>
          <a:p>
            <a:r>
              <a:rPr kumimoji="1" lang="en-US" altLang="ja-JP" dirty="0" smtClean="0"/>
              <a:t>Lead</a:t>
            </a:r>
            <a:endParaRPr kumimoji="1" lang="ja-JP" altLang="en-US" dirty="0"/>
          </a:p>
        </p:txBody>
      </p:sp>
      <p:sp>
        <p:nvSpPr>
          <p:cNvPr id="9221" name="テキスト ボックス 9220"/>
          <p:cNvSpPr txBox="1"/>
          <p:nvPr/>
        </p:nvSpPr>
        <p:spPr>
          <a:xfrm>
            <a:off x="3342565" y="2443803"/>
            <a:ext cx="1193660" cy="369332"/>
          </a:xfrm>
          <a:prstGeom prst="rect">
            <a:avLst/>
          </a:prstGeom>
          <a:noFill/>
        </p:spPr>
        <p:txBody>
          <a:bodyPr wrap="none" rtlCol="0">
            <a:spAutoFit/>
          </a:bodyPr>
          <a:lstStyle/>
          <a:p>
            <a:r>
              <a:rPr kumimoji="1" lang="en-US" altLang="ja-JP" smtClean="0"/>
              <a:t>Deuterium</a:t>
            </a:r>
            <a:endParaRPr kumimoji="1" lang="ja-JP" altLang="en-US" dirty="0"/>
          </a:p>
        </p:txBody>
      </p:sp>
      <p:sp>
        <p:nvSpPr>
          <p:cNvPr id="9222" name="テキスト ボックス 9221"/>
          <p:cNvSpPr txBox="1"/>
          <p:nvPr/>
        </p:nvSpPr>
        <p:spPr>
          <a:xfrm>
            <a:off x="4669616" y="3808141"/>
            <a:ext cx="562462" cy="369332"/>
          </a:xfrm>
          <a:prstGeom prst="rect">
            <a:avLst/>
          </a:prstGeom>
          <a:noFill/>
        </p:spPr>
        <p:txBody>
          <a:bodyPr wrap="none" rtlCol="0">
            <a:spAutoFit/>
          </a:bodyPr>
          <a:lstStyle/>
          <a:p>
            <a:r>
              <a:rPr kumimoji="1" lang="en-US" altLang="ja-JP" dirty="0" smtClean="0"/>
              <a:t>Iron</a:t>
            </a:r>
            <a:endParaRPr kumimoji="1" lang="ja-JP" altLang="en-US" dirty="0"/>
          </a:p>
        </p:txBody>
      </p:sp>
      <p:sp>
        <p:nvSpPr>
          <p:cNvPr id="9223" name="テキスト ボックス 9222"/>
          <p:cNvSpPr txBox="1"/>
          <p:nvPr/>
        </p:nvSpPr>
        <p:spPr>
          <a:xfrm>
            <a:off x="5595043" y="3464128"/>
            <a:ext cx="1157689" cy="369332"/>
          </a:xfrm>
          <a:prstGeom prst="rect">
            <a:avLst/>
          </a:prstGeom>
          <a:noFill/>
        </p:spPr>
        <p:txBody>
          <a:bodyPr wrap="none" rtlCol="0">
            <a:spAutoFit/>
          </a:bodyPr>
          <a:lstStyle/>
          <a:p>
            <a:r>
              <a:rPr kumimoji="1" lang="en-US" altLang="ja-JP" dirty="0" smtClean="0"/>
              <a:t>Aluminum</a:t>
            </a:r>
            <a:endParaRPr kumimoji="1" lang="ja-JP" altLang="en-US" dirty="0"/>
          </a:p>
        </p:txBody>
      </p:sp>
      <p:cxnSp>
        <p:nvCxnSpPr>
          <p:cNvPr id="46" name="直線コネクタ 45"/>
          <p:cNvCxnSpPr/>
          <p:nvPr/>
        </p:nvCxnSpPr>
        <p:spPr>
          <a:xfrm flipV="1">
            <a:off x="6702890" y="4135147"/>
            <a:ext cx="0" cy="1382087"/>
          </a:xfrm>
          <a:prstGeom prst="line">
            <a:avLst/>
          </a:prstGeom>
          <a:ln w="3492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3217104" y="2443803"/>
            <a:ext cx="0" cy="3048854"/>
          </a:xfrm>
          <a:prstGeom prst="line">
            <a:avLst/>
          </a:prstGeom>
          <a:ln w="349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4903549" y="4749761"/>
            <a:ext cx="0" cy="717454"/>
          </a:xfrm>
          <a:prstGeom prst="line">
            <a:avLst/>
          </a:prstGeom>
          <a:ln w="3492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4943811" y="4471599"/>
            <a:ext cx="0" cy="1026558"/>
          </a:xfrm>
          <a:prstGeom prst="line">
            <a:avLst/>
          </a:prstGeom>
          <a:ln w="34925">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5872107" y="4471599"/>
            <a:ext cx="7036" cy="993678"/>
          </a:xfrm>
          <a:prstGeom prst="line">
            <a:avLst/>
          </a:prstGeom>
          <a:ln w="34925">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145978" y="6650690"/>
            <a:ext cx="464220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171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円/楕円 25"/>
          <p:cNvSpPr/>
          <p:nvPr/>
        </p:nvSpPr>
        <p:spPr>
          <a:xfrm>
            <a:off x="5660725" y="2674864"/>
            <a:ext cx="320040" cy="320040"/>
          </a:xfrm>
          <a:prstGeom prst="ellipse">
            <a:avLst/>
          </a:prstGeom>
          <a:solidFill>
            <a:schemeClr val="accent1">
              <a:lumMod val="60000"/>
              <a:lumOff val="40000"/>
              <a:alpha val="2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5846907" y="2663994"/>
            <a:ext cx="263722" cy="35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7812733" y="151147"/>
            <a:ext cx="1331267" cy="962430"/>
            <a:chOff x="7151990" y="1186787"/>
            <a:chExt cx="1303338" cy="1052729"/>
          </a:xfrm>
        </p:grpSpPr>
        <p:pic>
          <p:nvPicPr>
            <p:cNvPr id="3" name="図 2" descr="logo-SILVER.jpg"/>
            <p:cNvPicPr>
              <a:picLocks noChangeAspect="1"/>
            </p:cNvPicPr>
            <p:nvPr/>
          </p:nvPicPr>
          <p:blipFill>
            <a:blip r:embed="rId2" cstate="print"/>
            <a:stretch>
              <a:fillRect/>
            </a:stretch>
          </p:blipFill>
          <p:spPr>
            <a:xfrm>
              <a:off x="7308304" y="1186787"/>
              <a:ext cx="989861" cy="730045"/>
            </a:xfrm>
            <a:prstGeom prst="rect">
              <a:avLst/>
            </a:prstGeom>
            <a:noFill/>
          </p:spPr>
        </p:pic>
        <p:sp>
          <p:nvSpPr>
            <p:cNvPr id="4" name="Text Box 50"/>
            <p:cNvSpPr txBox="1">
              <a:spLocks noChangeArrowheads="1"/>
            </p:cNvSpPr>
            <p:nvPr/>
          </p:nvSpPr>
          <p:spPr bwMode="auto">
            <a:xfrm>
              <a:off x="7151990" y="1835532"/>
              <a:ext cx="1303338" cy="403984"/>
            </a:xfrm>
            <a:prstGeom prst="rect">
              <a:avLst/>
            </a:prstGeom>
            <a:noFill/>
            <a:ln w="9525">
              <a:noFill/>
              <a:miter lim="800000"/>
              <a:headEnd/>
              <a:tailEnd/>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b="1" dirty="0">
                  <a:effectLst>
                    <a:outerShdw blurRad="38100" dist="38100" dir="2700000" algn="tl">
                      <a:srgbClr val="000000">
                        <a:alpha val="43137"/>
                      </a:srgbClr>
                    </a:outerShdw>
                  </a:effectLst>
                  <a:latin typeface="+mj-lt"/>
                  <a:ea typeface="+mj-ea"/>
                  <a:cs typeface="Arial" pitchFamily="34" charset="0"/>
                </a:rPr>
                <a:t>ILE Osaka</a:t>
              </a:r>
            </a:p>
          </p:txBody>
        </p:sp>
      </p:grpSp>
      <p:sp>
        <p:nvSpPr>
          <p:cNvPr id="16" name="テキスト ボックス 15"/>
          <p:cNvSpPr txBox="1"/>
          <p:nvPr/>
        </p:nvSpPr>
        <p:spPr>
          <a:xfrm>
            <a:off x="217385" y="153793"/>
            <a:ext cx="7595349" cy="523220"/>
          </a:xfrm>
          <a:prstGeom prst="rect">
            <a:avLst/>
          </a:prstGeom>
          <a:noFill/>
        </p:spPr>
        <p:txBody>
          <a:bodyPr wrap="none" rtlCol="0">
            <a:spAutoFit/>
          </a:bodyPr>
          <a:lstStyle/>
          <a:p>
            <a:r>
              <a:rPr lang="ja-JP" altLang="en-US" sz="2800" b="1" dirty="0" smtClean="0"/>
              <a:t>高速点火核融合実験における</a:t>
            </a:r>
            <a:r>
              <a:rPr lang="en-US" altLang="ja-JP" sz="2800" b="1" dirty="0" smtClean="0"/>
              <a:t>X</a:t>
            </a:r>
            <a:r>
              <a:rPr lang="ja-JP" altLang="en-US" sz="2800" b="1" dirty="0" smtClean="0"/>
              <a:t>線スペクトル</a:t>
            </a:r>
            <a:r>
              <a:rPr lang="ja-JP" altLang="en-US" sz="2800" b="1" dirty="0"/>
              <a:t>計測</a:t>
            </a:r>
            <a:endParaRPr kumimoji="1" lang="ja-JP" altLang="en-US" sz="2800" b="1" dirty="0"/>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55232" y="1723868"/>
            <a:ext cx="1209614" cy="112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7"/>
          <p:cNvPicPr>
            <a:picLocks noChangeAspect="1"/>
          </p:cNvPicPr>
          <p:nvPr/>
        </p:nvPicPr>
        <p:blipFill rotWithShape="1">
          <a:blip r:embed="rId4"/>
          <a:srcRect l="18311" t="3239" r="19345" b="31675"/>
          <a:stretch/>
        </p:blipFill>
        <p:spPr>
          <a:xfrm>
            <a:off x="217385" y="3535064"/>
            <a:ext cx="2346208" cy="1837052"/>
          </a:xfrm>
          <a:prstGeom prst="rect">
            <a:avLst/>
          </a:prstGeom>
        </p:spPr>
      </p:pic>
      <p:sp>
        <p:nvSpPr>
          <p:cNvPr id="19" name="テキスト ボックス 18"/>
          <p:cNvSpPr txBox="1"/>
          <p:nvPr/>
        </p:nvSpPr>
        <p:spPr>
          <a:xfrm>
            <a:off x="1919120" y="1297473"/>
            <a:ext cx="1116524" cy="369332"/>
          </a:xfrm>
          <a:prstGeom prst="rect">
            <a:avLst/>
          </a:prstGeom>
          <a:noFill/>
        </p:spPr>
        <p:txBody>
          <a:bodyPr wrap="none" rtlCol="0">
            <a:spAutoFit/>
          </a:bodyPr>
          <a:lstStyle/>
          <a:p>
            <a:r>
              <a:rPr kumimoji="1" lang="en-US" altLang="ja-JP" b="1" dirty="0" smtClean="0">
                <a:latin typeface="Arial" pitchFamily="34" charset="0"/>
                <a:cs typeface="Arial" pitchFamily="34" charset="0"/>
              </a:rPr>
              <a:t>Ta-block</a:t>
            </a:r>
            <a:endParaRPr kumimoji="1" lang="ja-JP" altLang="en-US" b="1" dirty="0">
              <a:latin typeface="Arial" pitchFamily="34" charset="0"/>
              <a:cs typeface="Arial" pitchFamily="34" charset="0"/>
            </a:endParaRPr>
          </a:p>
        </p:txBody>
      </p:sp>
      <p:sp>
        <p:nvSpPr>
          <p:cNvPr id="20" name="テキスト ボックス 19"/>
          <p:cNvSpPr txBox="1"/>
          <p:nvPr/>
        </p:nvSpPr>
        <p:spPr>
          <a:xfrm>
            <a:off x="0" y="1264348"/>
            <a:ext cx="1954381" cy="369332"/>
          </a:xfrm>
          <a:prstGeom prst="rect">
            <a:avLst/>
          </a:prstGeom>
          <a:noFill/>
        </p:spPr>
        <p:txBody>
          <a:bodyPr wrap="none" rtlCol="0">
            <a:spAutoFit/>
          </a:bodyPr>
          <a:lstStyle/>
          <a:p>
            <a:r>
              <a:rPr kumimoji="1" lang="en-US" altLang="ja-JP" b="1" dirty="0" smtClean="0">
                <a:latin typeface="Arial" pitchFamily="34" charset="0"/>
                <a:cs typeface="Arial" pitchFamily="34" charset="0"/>
              </a:rPr>
              <a:t>Double-Au cone</a:t>
            </a:r>
            <a:endParaRPr kumimoji="1" lang="ja-JP" altLang="en-US" b="1" dirty="0">
              <a:latin typeface="Arial" pitchFamily="34" charset="0"/>
              <a:cs typeface="Arial" pitchFamily="34" charset="0"/>
            </a:endParaRPr>
          </a:p>
        </p:txBody>
      </p:sp>
      <p:sp>
        <p:nvSpPr>
          <p:cNvPr id="5" name="円/楕円 4"/>
          <p:cNvSpPr/>
          <p:nvPr/>
        </p:nvSpPr>
        <p:spPr>
          <a:xfrm>
            <a:off x="4018107" y="997492"/>
            <a:ext cx="3657600" cy="3657600"/>
          </a:xfrm>
          <a:prstGeom prst="ellipse">
            <a:avLst/>
          </a:prstGeom>
          <a:solidFill>
            <a:schemeClr val="accent1">
              <a:alpha val="0"/>
            </a:schemeClr>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rot="1020000">
            <a:off x="7248969" y="3217860"/>
            <a:ext cx="754211" cy="3600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rot="-1020000">
            <a:off x="7240234" y="1996344"/>
            <a:ext cx="754211" cy="36004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rot="2580000">
            <a:off x="6732582" y="3953665"/>
            <a:ext cx="754211" cy="36004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a:endCxn id="5" idx="6"/>
          </p:cNvCxnSpPr>
          <p:nvPr/>
        </p:nvCxnSpPr>
        <p:spPr>
          <a:xfrm>
            <a:off x="3965784" y="2810655"/>
            <a:ext cx="3709923" cy="1563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920729" y="2826292"/>
            <a:ext cx="1114408" cy="369332"/>
          </a:xfrm>
          <a:prstGeom prst="rect">
            <a:avLst/>
          </a:prstGeom>
          <a:noFill/>
        </p:spPr>
        <p:txBody>
          <a:bodyPr wrap="none" rtlCol="0">
            <a:spAutoFit/>
          </a:bodyPr>
          <a:lstStyle/>
          <a:p>
            <a:r>
              <a:rPr lang="ja-JP" altLang="en-US" b="1" dirty="0" smtClean="0"/>
              <a:t>吸収膜型</a:t>
            </a:r>
            <a:endParaRPr kumimoji="1" lang="ja-JP" altLang="en-US" b="1" dirty="0"/>
          </a:p>
        </p:txBody>
      </p:sp>
      <p:sp>
        <p:nvSpPr>
          <p:cNvPr id="14" name="テキスト ボックス 13"/>
          <p:cNvSpPr txBox="1"/>
          <p:nvPr/>
        </p:nvSpPr>
        <p:spPr>
          <a:xfrm>
            <a:off x="7321065" y="1449014"/>
            <a:ext cx="1822935" cy="369332"/>
          </a:xfrm>
          <a:prstGeom prst="rect">
            <a:avLst/>
          </a:prstGeom>
          <a:noFill/>
        </p:spPr>
        <p:txBody>
          <a:bodyPr wrap="none" rtlCol="0">
            <a:spAutoFit/>
          </a:bodyPr>
          <a:lstStyle/>
          <a:p>
            <a:r>
              <a:rPr lang="ja-JP" altLang="en-US" b="1" dirty="0" smtClean="0"/>
              <a:t>コンプトン散乱型</a:t>
            </a:r>
            <a:endParaRPr kumimoji="1" lang="ja-JP" altLang="en-US" b="1" dirty="0"/>
          </a:p>
        </p:txBody>
      </p:sp>
      <p:sp>
        <p:nvSpPr>
          <p:cNvPr id="21" name="正方形/長方形 20"/>
          <p:cNvSpPr/>
          <p:nvPr/>
        </p:nvSpPr>
        <p:spPr>
          <a:xfrm>
            <a:off x="7617339" y="4084258"/>
            <a:ext cx="1348446" cy="369332"/>
          </a:xfrm>
          <a:prstGeom prst="rect">
            <a:avLst/>
          </a:prstGeom>
        </p:spPr>
        <p:txBody>
          <a:bodyPr wrap="none">
            <a:spAutoFit/>
          </a:bodyPr>
          <a:lstStyle/>
          <a:p>
            <a:r>
              <a:rPr lang="en-US" altLang="ja-JP" b="1" dirty="0">
                <a:latin typeface="Arial" pitchFamily="34" charset="0"/>
                <a:cs typeface="Arial" pitchFamily="34" charset="0"/>
              </a:rPr>
              <a:t>(</a:t>
            </a:r>
            <a:r>
              <a:rPr lang="en-US" altLang="ja-JP" b="1" dirty="0">
                <a:latin typeface="Times New Roman" pitchFamily="18" charset="0"/>
                <a:cs typeface="Times New Roman" pitchFamily="18" charset="0"/>
              </a:rPr>
              <a:t>γ</a:t>
            </a:r>
            <a:r>
              <a:rPr lang="en-US" altLang="ja-JP" b="1" dirty="0">
                <a:latin typeface="Arial" pitchFamily="34" charset="0"/>
                <a:cs typeface="Arial" pitchFamily="34" charset="0"/>
              </a:rPr>
              <a:t>,n</a:t>
            </a:r>
            <a:r>
              <a:rPr lang="en-US" altLang="ja-JP" b="1" dirty="0" smtClean="0">
                <a:latin typeface="Arial" pitchFamily="34" charset="0"/>
                <a:cs typeface="Arial" pitchFamily="34" charset="0"/>
              </a:rPr>
              <a:t>)</a:t>
            </a:r>
            <a:r>
              <a:rPr lang="ja-JP" altLang="en-US" b="1" dirty="0" smtClean="0">
                <a:latin typeface="Arial" pitchFamily="34" charset="0"/>
                <a:cs typeface="Arial" pitchFamily="34" charset="0"/>
              </a:rPr>
              <a:t>反応</a:t>
            </a:r>
            <a:r>
              <a:rPr lang="ja-JP" altLang="en-US" b="1" dirty="0">
                <a:latin typeface="Arial" pitchFamily="34" charset="0"/>
                <a:cs typeface="Arial" pitchFamily="34" charset="0"/>
              </a:rPr>
              <a:t>型</a:t>
            </a:r>
            <a:endParaRPr lang="ja-JP" altLang="en-US" dirty="0"/>
          </a:p>
        </p:txBody>
      </p:sp>
      <p:cxnSp>
        <p:nvCxnSpPr>
          <p:cNvPr id="22" name="直線コネクタ 21"/>
          <p:cNvCxnSpPr>
            <a:endCxn id="13" idx="1"/>
          </p:cNvCxnSpPr>
          <p:nvPr/>
        </p:nvCxnSpPr>
        <p:spPr>
          <a:xfrm>
            <a:off x="5820745" y="2834884"/>
            <a:ext cx="1013145" cy="104161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二等辺三角形 28"/>
          <p:cNvSpPr/>
          <p:nvPr/>
        </p:nvSpPr>
        <p:spPr>
          <a:xfrm rot="5400000">
            <a:off x="5154159" y="2461981"/>
            <a:ext cx="452036" cy="745805"/>
          </a:xfrm>
          <a:prstGeom prst="triangle">
            <a:avLst/>
          </a:prstGeom>
          <a:solidFill>
            <a:srgbClr val="FFC000">
              <a:alpha val="6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a:endCxn id="6" idx="1"/>
          </p:cNvCxnSpPr>
          <p:nvPr/>
        </p:nvCxnSpPr>
        <p:spPr>
          <a:xfrm>
            <a:off x="5846907" y="2839918"/>
            <a:ext cx="1418540" cy="44770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二等辺三角形 23"/>
          <p:cNvSpPr/>
          <p:nvPr/>
        </p:nvSpPr>
        <p:spPr>
          <a:xfrm rot="5400000">
            <a:off x="4426356" y="1942648"/>
            <a:ext cx="344271" cy="1760246"/>
          </a:xfrm>
          <a:prstGeom prst="triangle">
            <a:avLst/>
          </a:prstGeom>
          <a:solidFill>
            <a:srgbClr val="FF0000">
              <a:alpha val="5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554752" y="2727130"/>
            <a:ext cx="824265" cy="369332"/>
          </a:xfrm>
          <a:prstGeom prst="rect">
            <a:avLst/>
          </a:prstGeom>
          <a:noFill/>
        </p:spPr>
        <p:txBody>
          <a:bodyPr wrap="none" rtlCol="0">
            <a:spAutoFit/>
          </a:bodyPr>
          <a:lstStyle/>
          <a:p>
            <a:r>
              <a:rPr kumimoji="1" lang="en-US" altLang="ja-JP" b="1" dirty="0" smtClean="0"/>
              <a:t>20.9°</a:t>
            </a:r>
            <a:endParaRPr kumimoji="1" lang="ja-JP" altLang="en-US" b="1" dirty="0"/>
          </a:p>
        </p:txBody>
      </p:sp>
      <p:sp>
        <p:nvSpPr>
          <p:cNvPr id="25" name="テキスト ボックス 24"/>
          <p:cNvSpPr txBox="1"/>
          <p:nvPr/>
        </p:nvSpPr>
        <p:spPr>
          <a:xfrm>
            <a:off x="6554752" y="2436049"/>
            <a:ext cx="824265" cy="369332"/>
          </a:xfrm>
          <a:prstGeom prst="rect">
            <a:avLst/>
          </a:prstGeom>
          <a:noFill/>
        </p:spPr>
        <p:txBody>
          <a:bodyPr wrap="none" rtlCol="0">
            <a:spAutoFit/>
          </a:bodyPr>
          <a:lstStyle/>
          <a:p>
            <a:r>
              <a:rPr kumimoji="1" lang="en-US" altLang="ja-JP" b="1" dirty="0" smtClean="0"/>
              <a:t>20.9°</a:t>
            </a:r>
            <a:endParaRPr kumimoji="1" lang="ja-JP" altLang="en-US" b="1" dirty="0"/>
          </a:p>
        </p:txBody>
      </p:sp>
      <p:cxnSp>
        <p:nvCxnSpPr>
          <p:cNvPr id="27" name="直線コネクタ 26"/>
          <p:cNvCxnSpPr>
            <a:endCxn id="12" idx="1"/>
          </p:cNvCxnSpPr>
          <p:nvPr/>
        </p:nvCxnSpPr>
        <p:spPr>
          <a:xfrm flipV="1">
            <a:off x="5820745" y="2286619"/>
            <a:ext cx="1435967" cy="55329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215521" y="3065076"/>
            <a:ext cx="829073" cy="369332"/>
          </a:xfrm>
          <a:prstGeom prst="rect">
            <a:avLst/>
          </a:prstGeom>
          <a:noFill/>
        </p:spPr>
        <p:txBody>
          <a:bodyPr wrap="none" rtlCol="0">
            <a:spAutoFit/>
          </a:bodyPr>
          <a:lstStyle/>
          <a:p>
            <a:r>
              <a:rPr lang="en-US" altLang="ja-JP" b="1" dirty="0" smtClean="0"/>
              <a:t>41.8</a:t>
            </a:r>
            <a:r>
              <a:rPr kumimoji="1" lang="en-US" altLang="ja-JP" b="1" dirty="0" smtClean="0"/>
              <a:t>°</a:t>
            </a:r>
            <a:endParaRPr kumimoji="1" lang="ja-JP" altLang="en-US" b="1" dirty="0"/>
          </a:p>
        </p:txBody>
      </p:sp>
      <p:sp>
        <p:nvSpPr>
          <p:cNvPr id="15" name="テキスト ボックス 14"/>
          <p:cNvSpPr txBox="1"/>
          <p:nvPr/>
        </p:nvSpPr>
        <p:spPr>
          <a:xfrm>
            <a:off x="3389816" y="812826"/>
            <a:ext cx="1693092" cy="369332"/>
          </a:xfrm>
          <a:prstGeom prst="rect">
            <a:avLst/>
          </a:prstGeom>
          <a:noFill/>
        </p:spPr>
        <p:txBody>
          <a:bodyPr wrap="none" rtlCol="0">
            <a:spAutoFit/>
          </a:bodyPr>
          <a:lstStyle/>
          <a:p>
            <a:r>
              <a:rPr kumimoji="1" lang="ja-JP" altLang="en-US" b="1" dirty="0" smtClean="0"/>
              <a:t>真空チャンバー</a:t>
            </a:r>
            <a:endParaRPr kumimoji="1" lang="ja-JP" altLang="en-US" b="1" dirty="0"/>
          </a:p>
        </p:txBody>
      </p:sp>
      <p:sp>
        <p:nvSpPr>
          <p:cNvPr id="34" name="テキスト ボックス 33"/>
          <p:cNvSpPr txBox="1"/>
          <p:nvPr/>
        </p:nvSpPr>
        <p:spPr>
          <a:xfrm>
            <a:off x="2980207" y="2176364"/>
            <a:ext cx="1747594" cy="369332"/>
          </a:xfrm>
          <a:prstGeom prst="rect">
            <a:avLst/>
          </a:prstGeom>
          <a:noFill/>
        </p:spPr>
        <p:txBody>
          <a:bodyPr wrap="none" rtlCol="0">
            <a:spAutoFit/>
          </a:bodyPr>
          <a:lstStyle/>
          <a:p>
            <a:r>
              <a:rPr kumimoji="1" lang="ja-JP" altLang="en-US" b="1" dirty="0" smtClean="0"/>
              <a:t>追加熱レーザー</a:t>
            </a:r>
            <a:endParaRPr kumimoji="1" lang="ja-JP" altLang="en-US" b="1" dirty="0"/>
          </a:p>
        </p:txBody>
      </p:sp>
      <p:sp>
        <p:nvSpPr>
          <p:cNvPr id="35" name="テキスト ボックス 34"/>
          <p:cNvSpPr txBox="1"/>
          <p:nvPr/>
        </p:nvSpPr>
        <p:spPr>
          <a:xfrm>
            <a:off x="3651411" y="4945681"/>
            <a:ext cx="4730782" cy="369332"/>
          </a:xfrm>
          <a:prstGeom prst="rect">
            <a:avLst/>
          </a:prstGeom>
          <a:noFill/>
        </p:spPr>
        <p:txBody>
          <a:bodyPr wrap="none" rtlCol="0">
            <a:spAutoFit/>
          </a:bodyPr>
          <a:lstStyle/>
          <a:p>
            <a:r>
              <a:rPr kumimoji="1" lang="ja-JP" altLang="en-US" b="1" dirty="0" smtClean="0"/>
              <a:t>高速点火核融合実験における計測器の配置図</a:t>
            </a:r>
            <a:endParaRPr kumimoji="1" lang="ja-JP" altLang="en-US" b="1" dirty="0"/>
          </a:p>
        </p:txBody>
      </p:sp>
      <p:sp>
        <p:nvSpPr>
          <p:cNvPr id="36" name="テキスト ボックス 35"/>
          <p:cNvSpPr txBox="1"/>
          <p:nvPr/>
        </p:nvSpPr>
        <p:spPr>
          <a:xfrm>
            <a:off x="5259533" y="2122305"/>
            <a:ext cx="1122423" cy="369332"/>
          </a:xfrm>
          <a:prstGeom prst="rect">
            <a:avLst/>
          </a:prstGeom>
          <a:noFill/>
        </p:spPr>
        <p:txBody>
          <a:bodyPr wrap="none" rtlCol="0">
            <a:spAutoFit/>
          </a:bodyPr>
          <a:lstStyle/>
          <a:p>
            <a:r>
              <a:rPr kumimoji="1" lang="ja-JP" altLang="en-US" b="1" dirty="0" smtClean="0"/>
              <a:t>ターゲット</a:t>
            </a:r>
            <a:endParaRPr kumimoji="1" lang="ja-JP" altLang="en-US" b="1" dirty="0"/>
          </a:p>
        </p:txBody>
      </p:sp>
      <p:cxnSp>
        <p:nvCxnSpPr>
          <p:cNvPr id="37" name="直線矢印コネクタ 36"/>
          <p:cNvCxnSpPr/>
          <p:nvPr/>
        </p:nvCxnSpPr>
        <p:spPr>
          <a:xfrm>
            <a:off x="597288" y="3054928"/>
            <a:ext cx="594483" cy="0"/>
          </a:xfrm>
          <a:prstGeom prst="straightConnector1">
            <a:avLst/>
          </a:prstGeom>
          <a:ln w="22225">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1191771" y="3054928"/>
            <a:ext cx="531019" cy="9392"/>
          </a:xfrm>
          <a:prstGeom prst="straightConnector1">
            <a:avLst/>
          </a:prstGeom>
          <a:ln w="22225">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191771" y="3123064"/>
            <a:ext cx="970137" cy="369332"/>
          </a:xfrm>
          <a:prstGeom prst="rect">
            <a:avLst/>
          </a:prstGeom>
          <a:noFill/>
        </p:spPr>
        <p:txBody>
          <a:bodyPr wrap="none" rtlCol="0">
            <a:spAutoFit/>
          </a:bodyPr>
          <a:lstStyle/>
          <a:p>
            <a:r>
              <a:rPr lang="en-US" altLang="ja-JP" b="1" dirty="0"/>
              <a:t>10</a:t>
            </a:r>
            <a:r>
              <a:rPr lang="en-US" altLang="ja-JP" b="1" dirty="0" smtClean="0"/>
              <a:t>00</a:t>
            </a:r>
            <a:r>
              <a:rPr kumimoji="1" lang="en-US" altLang="ja-JP" b="1" dirty="0" smtClean="0"/>
              <a:t>μm</a:t>
            </a:r>
            <a:endParaRPr kumimoji="1" lang="ja-JP" altLang="en-US" b="1" dirty="0"/>
          </a:p>
        </p:txBody>
      </p:sp>
      <p:sp>
        <p:nvSpPr>
          <p:cNvPr id="42" name="テキスト ボックス 41"/>
          <p:cNvSpPr txBox="1"/>
          <p:nvPr/>
        </p:nvSpPr>
        <p:spPr>
          <a:xfrm>
            <a:off x="310044" y="3115471"/>
            <a:ext cx="970137" cy="369332"/>
          </a:xfrm>
          <a:prstGeom prst="rect">
            <a:avLst/>
          </a:prstGeom>
          <a:noFill/>
        </p:spPr>
        <p:txBody>
          <a:bodyPr wrap="none" rtlCol="0">
            <a:spAutoFit/>
          </a:bodyPr>
          <a:lstStyle/>
          <a:p>
            <a:r>
              <a:rPr lang="en-US" altLang="ja-JP" b="1" dirty="0"/>
              <a:t>10</a:t>
            </a:r>
            <a:r>
              <a:rPr lang="en-US" altLang="ja-JP" b="1" dirty="0" smtClean="0"/>
              <a:t>00</a:t>
            </a:r>
            <a:r>
              <a:rPr kumimoji="1" lang="en-US" altLang="ja-JP" b="1" dirty="0" smtClean="0"/>
              <a:t>μm</a:t>
            </a:r>
            <a:endParaRPr kumimoji="1" lang="ja-JP" altLang="en-US" b="1" dirty="0"/>
          </a:p>
        </p:txBody>
      </p:sp>
      <p:sp>
        <p:nvSpPr>
          <p:cNvPr id="43" name="テキスト ボックス 42"/>
          <p:cNvSpPr txBox="1"/>
          <p:nvPr/>
        </p:nvSpPr>
        <p:spPr>
          <a:xfrm>
            <a:off x="3072139" y="5617197"/>
            <a:ext cx="1583254" cy="338554"/>
          </a:xfrm>
          <a:prstGeom prst="rect">
            <a:avLst/>
          </a:prstGeom>
          <a:noFill/>
        </p:spPr>
        <p:txBody>
          <a:bodyPr wrap="none" rtlCol="0">
            <a:spAutoFit/>
          </a:bodyPr>
          <a:lstStyle/>
          <a:p>
            <a:r>
              <a:rPr kumimoji="1" lang="ja-JP" altLang="en-US" sz="1600" b="1" dirty="0" smtClean="0">
                <a:latin typeface=""/>
              </a:rPr>
              <a:t>コンバーター</a:t>
            </a:r>
            <a:r>
              <a:rPr kumimoji="1" lang="en-US" altLang="ja-JP" sz="1600" b="1" dirty="0" smtClean="0">
                <a:latin typeface=""/>
              </a:rPr>
              <a:t>:Ta</a:t>
            </a:r>
            <a:endParaRPr kumimoji="1" lang="ja-JP" altLang="en-US" sz="1600" b="1" dirty="0">
              <a:latin typeface=""/>
            </a:endParaRPr>
          </a:p>
        </p:txBody>
      </p:sp>
      <p:sp>
        <p:nvSpPr>
          <p:cNvPr id="44" name="フリーフォーム 43"/>
          <p:cNvSpPr/>
          <p:nvPr/>
        </p:nvSpPr>
        <p:spPr bwMode="auto">
          <a:xfrm>
            <a:off x="2126518" y="4551717"/>
            <a:ext cx="1245744" cy="113293"/>
          </a:xfrm>
          <a:custGeom>
            <a:avLst/>
            <a:gdLst>
              <a:gd name="connsiteX0" fmla="*/ 0 w 8913264"/>
              <a:gd name="connsiteY0" fmla="*/ 726393 h 743484"/>
              <a:gd name="connsiteX1" fmla="*/ 734939 w 8913264"/>
              <a:gd name="connsiteY1" fmla="*/ 0 h 743484"/>
              <a:gd name="connsiteX2" fmla="*/ 1452785 w 8913264"/>
              <a:gd name="connsiteY2" fmla="*/ 717847 h 743484"/>
              <a:gd name="connsiteX3" fmla="*/ 2162086 w 8913264"/>
              <a:gd name="connsiteY3" fmla="*/ 8546 h 743484"/>
              <a:gd name="connsiteX4" fmla="*/ 2888479 w 8913264"/>
              <a:gd name="connsiteY4" fmla="*/ 734939 h 743484"/>
              <a:gd name="connsiteX5" fmla="*/ 3614871 w 8913264"/>
              <a:gd name="connsiteY5" fmla="*/ 8546 h 743484"/>
              <a:gd name="connsiteX6" fmla="*/ 4332718 w 8913264"/>
              <a:gd name="connsiteY6" fmla="*/ 734939 h 743484"/>
              <a:gd name="connsiteX7" fmla="*/ 5050565 w 8913264"/>
              <a:gd name="connsiteY7" fmla="*/ 8546 h 743484"/>
              <a:gd name="connsiteX8" fmla="*/ 5785503 w 8913264"/>
              <a:gd name="connsiteY8" fmla="*/ 717847 h 743484"/>
              <a:gd name="connsiteX9" fmla="*/ 6494804 w 8913264"/>
              <a:gd name="connsiteY9" fmla="*/ 8546 h 743484"/>
              <a:gd name="connsiteX10" fmla="*/ 7221197 w 8913264"/>
              <a:gd name="connsiteY10" fmla="*/ 743484 h 743484"/>
              <a:gd name="connsiteX11" fmla="*/ 7939043 w 8913264"/>
              <a:gd name="connsiteY11" fmla="*/ 8546 h 743484"/>
              <a:gd name="connsiteX12" fmla="*/ 8665436 w 8913264"/>
              <a:gd name="connsiteY12" fmla="*/ 717847 h 743484"/>
              <a:gd name="connsiteX13" fmla="*/ 8913264 w 8913264"/>
              <a:gd name="connsiteY13" fmla="*/ 367469 h 743484"/>
              <a:gd name="connsiteX14" fmla="*/ 8913264 w 8913264"/>
              <a:gd name="connsiteY14" fmla="*/ 367469 h 743484"/>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79091"/>
              <a:gd name="connsiteX1" fmla="*/ 734939 w 8913264"/>
              <a:gd name="connsiteY1" fmla="*/ 1424 h 779091"/>
              <a:gd name="connsiteX2" fmla="*/ 1452785 w 8913264"/>
              <a:gd name="connsiteY2" fmla="*/ 719271 h 779091"/>
              <a:gd name="connsiteX3" fmla="*/ 2162086 w 8913264"/>
              <a:gd name="connsiteY3" fmla="*/ 9970 h 779091"/>
              <a:gd name="connsiteX4" fmla="*/ 2888479 w 8913264"/>
              <a:gd name="connsiteY4" fmla="*/ 736363 h 779091"/>
              <a:gd name="connsiteX5" fmla="*/ 3614871 w 8913264"/>
              <a:gd name="connsiteY5" fmla="*/ 9970 h 779091"/>
              <a:gd name="connsiteX6" fmla="*/ 4332718 w 8913264"/>
              <a:gd name="connsiteY6" fmla="*/ 736363 h 779091"/>
              <a:gd name="connsiteX7" fmla="*/ 5050565 w 8913264"/>
              <a:gd name="connsiteY7" fmla="*/ 9970 h 779091"/>
              <a:gd name="connsiteX8" fmla="*/ 5785503 w 8913264"/>
              <a:gd name="connsiteY8" fmla="*/ 719271 h 779091"/>
              <a:gd name="connsiteX9" fmla="*/ 6494804 w 8913264"/>
              <a:gd name="connsiteY9" fmla="*/ 9970 h 779091"/>
              <a:gd name="connsiteX10" fmla="*/ 7221197 w 8913264"/>
              <a:gd name="connsiteY10" fmla="*/ 744908 h 779091"/>
              <a:gd name="connsiteX11" fmla="*/ 7939043 w 8913264"/>
              <a:gd name="connsiteY11" fmla="*/ 9970 h 779091"/>
              <a:gd name="connsiteX12" fmla="*/ 8665436 w 8913264"/>
              <a:gd name="connsiteY12" fmla="*/ 719271 h 779091"/>
              <a:gd name="connsiteX13" fmla="*/ 8913264 w 8913264"/>
              <a:gd name="connsiteY13" fmla="*/ 368893 h 779091"/>
              <a:gd name="connsiteX14" fmla="*/ 8913264 w 8913264"/>
              <a:gd name="connsiteY14" fmla="*/ 368893 h 779091"/>
              <a:gd name="connsiteX0" fmla="*/ 0 w 8913264"/>
              <a:gd name="connsiteY0" fmla="*/ 727817 h 779091"/>
              <a:gd name="connsiteX1" fmla="*/ 734939 w 8913264"/>
              <a:gd name="connsiteY1" fmla="*/ 1424 h 779091"/>
              <a:gd name="connsiteX2" fmla="*/ 1452785 w 8913264"/>
              <a:gd name="connsiteY2" fmla="*/ 719271 h 779091"/>
              <a:gd name="connsiteX3" fmla="*/ 2162086 w 8913264"/>
              <a:gd name="connsiteY3" fmla="*/ 9970 h 779091"/>
              <a:gd name="connsiteX4" fmla="*/ 2888479 w 8913264"/>
              <a:gd name="connsiteY4" fmla="*/ 736363 h 779091"/>
              <a:gd name="connsiteX5" fmla="*/ 3614871 w 8913264"/>
              <a:gd name="connsiteY5" fmla="*/ 9970 h 779091"/>
              <a:gd name="connsiteX6" fmla="*/ 4332718 w 8913264"/>
              <a:gd name="connsiteY6" fmla="*/ 736363 h 779091"/>
              <a:gd name="connsiteX7" fmla="*/ 5050565 w 8913264"/>
              <a:gd name="connsiteY7" fmla="*/ 9970 h 779091"/>
              <a:gd name="connsiteX8" fmla="*/ 5785503 w 8913264"/>
              <a:gd name="connsiteY8" fmla="*/ 719271 h 779091"/>
              <a:gd name="connsiteX9" fmla="*/ 6494804 w 8913264"/>
              <a:gd name="connsiteY9" fmla="*/ 9970 h 779091"/>
              <a:gd name="connsiteX10" fmla="*/ 7221197 w 8913264"/>
              <a:gd name="connsiteY10" fmla="*/ 744908 h 779091"/>
              <a:gd name="connsiteX11" fmla="*/ 7939043 w 8913264"/>
              <a:gd name="connsiteY11" fmla="*/ 9970 h 779091"/>
              <a:gd name="connsiteX12" fmla="*/ 8665436 w 8913264"/>
              <a:gd name="connsiteY12" fmla="*/ 719271 h 779091"/>
              <a:gd name="connsiteX13" fmla="*/ 8913264 w 8913264"/>
              <a:gd name="connsiteY13" fmla="*/ 368893 h 779091"/>
              <a:gd name="connsiteX14" fmla="*/ 8913264 w 8913264"/>
              <a:gd name="connsiteY14" fmla="*/ 368893 h 779091"/>
              <a:gd name="connsiteX0" fmla="*/ 0 w 9685657"/>
              <a:gd name="connsiteY0" fmla="*/ 727817 h 779091"/>
              <a:gd name="connsiteX1" fmla="*/ 734939 w 9685657"/>
              <a:gd name="connsiteY1" fmla="*/ 1424 h 779091"/>
              <a:gd name="connsiteX2" fmla="*/ 1452785 w 9685657"/>
              <a:gd name="connsiteY2" fmla="*/ 719271 h 779091"/>
              <a:gd name="connsiteX3" fmla="*/ 2162086 w 9685657"/>
              <a:gd name="connsiteY3" fmla="*/ 9970 h 779091"/>
              <a:gd name="connsiteX4" fmla="*/ 2888479 w 9685657"/>
              <a:gd name="connsiteY4" fmla="*/ 736363 h 779091"/>
              <a:gd name="connsiteX5" fmla="*/ 3614871 w 9685657"/>
              <a:gd name="connsiteY5" fmla="*/ 9970 h 779091"/>
              <a:gd name="connsiteX6" fmla="*/ 4332718 w 9685657"/>
              <a:gd name="connsiteY6" fmla="*/ 736363 h 779091"/>
              <a:gd name="connsiteX7" fmla="*/ 5050565 w 9685657"/>
              <a:gd name="connsiteY7" fmla="*/ 9970 h 779091"/>
              <a:gd name="connsiteX8" fmla="*/ 5785503 w 9685657"/>
              <a:gd name="connsiteY8" fmla="*/ 719271 h 779091"/>
              <a:gd name="connsiteX9" fmla="*/ 6494804 w 9685657"/>
              <a:gd name="connsiteY9" fmla="*/ 9970 h 779091"/>
              <a:gd name="connsiteX10" fmla="*/ 7221197 w 9685657"/>
              <a:gd name="connsiteY10" fmla="*/ 744908 h 779091"/>
              <a:gd name="connsiteX11" fmla="*/ 7939043 w 9685657"/>
              <a:gd name="connsiteY11" fmla="*/ 9970 h 779091"/>
              <a:gd name="connsiteX12" fmla="*/ 8665436 w 9685657"/>
              <a:gd name="connsiteY12" fmla="*/ 719271 h 779091"/>
              <a:gd name="connsiteX13" fmla="*/ 8913264 w 9685657"/>
              <a:gd name="connsiteY13" fmla="*/ 368893 h 779091"/>
              <a:gd name="connsiteX14" fmla="*/ 9685657 w 9685657"/>
              <a:gd name="connsiteY14" fmla="*/ 401627 h 779091"/>
              <a:gd name="connsiteX0" fmla="*/ 0 w 9970529"/>
              <a:gd name="connsiteY0" fmla="*/ 727817 h 779091"/>
              <a:gd name="connsiteX1" fmla="*/ 734939 w 9970529"/>
              <a:gd name="connsiteY1" fmla="*/ 1424 h 779091"/>
              <a:gd name="connsiteX2" fmla="*/ 1452785 w 9970529"/>
              <a:gd name="connsiteY2" fmla="*/ 719271 h 779091"/>
              <a:gd name="connsiteX3" fmla="*/ 2162086 w 9970529"/>
              <a:gd name="connsiteY3" fmla="*/ 9970 h 779091"/>
              <a:gd name="connsiteX4" fmla="*/ 2888479 w 9970529"/>
              <a:gd name="connsiteY4" fmla="*/ 736363 h 779091"/>
              <a:gd name="connsiteX5" fmla="*/ 3614871 w 9970529"/>
              <a:gd name="connsiteY5" fmla="*/ 9970 h 779091"/>
              <a:gd name="connsiteX6" fmla="*/ 4332718 w 9970529"/>
              <a:gd name="connsiteY6" fmla="*/ 736363 h 779091"/>
              <a:gd name="connsiteX7" fmla="*/ 5050565 w 9970529"/>
              <a:gd name="connsiteY7" fmla="*/ 9970 h 779091"/>
              <a:gd name="connsiteX8" fmla="*/ 5785503 w 9970529"/>
              <a:gd name="connsiteY8" fmla="*/ 719271 h 779091"/>
              <a:gd name="connsiteX9" fmla="*/ 6494804 w 9970529"/>
              <a:gd name="connsiteY9" fmla="*/ 9970 h 779091"/>
              <a:gd name="connsiteX10" fmla="*/ 7221197 w 9970529"/>
              <a:gd name="connsiteY10" fmla="*/ 744908 h 779091"/>
              <a:gd name="connsiteX11" fmla="*/ 7939043 w 9970529"/>
              <a:gd name="connsiteY11" fmla="*/ 9970 h 779091"/>
              <a:gd name="connsiteX12" fmla="*/ 8665436 w 9970529"/>
              <a:gd name="connsiteY12" fmla="*/ 719271 h 779091"/>
              <a:gd name="connsiteX13" fmla="*/ 8913264 w 9970529"/>
              <a:gd name="connsiteY13" fmla="*/ 368893 h 779091"/>
              <a:gd name="connsiteX14" fmla="*/ 9970529 w 9970529"/>
              <a:gd name="connsiteY14" fmla="*/ 401627 h 779091"/>
              <a:gd name="connsiteX0" fmla="*/ 0 w 9970529"/>
              <a:gd name="connsiteY0" fmla="*/ 727817 h 784548"/>
              <a:gd name="connsiteX1" fmla="*/ 734939 w 9970529"/>
              <a:gd name="connsiteY1" fmla="*/ 1424 h 784548"/>
              <a:gd name="connsiteX2" fmla="*/ 1452785 w 9970529"/>
              <a:gd name="connsiteY2" fmla="*/ 719271 h 784548"/>
              <a:gd name="connsiteX3" fmla="*/ 2162086 w 9970529"/>
              <a:gd name="connsiteY3" fmla="*/ 9970 h 784548"/>
              <a:gd name="connsiteX4" fmla="*/ 2888479 w 9970529"/>
              <a:gd name="connsiteY4" fmla="*/ 736363 h 784548"/>
              <a:gd name="connsiteX5" fmla="*/ 3614871 w 9970529"/>
              <a:gd name="connsiteY5" fmla="*/ 9970 h 784548"/>
              <a:gd name="connsiteX6" fmla="*/ 4332718 w 9970529"/>
              <a:gd name="connsiteY6" fmla="*/ 736363 h 784548"/>
              <a:gd name="connsiteX7" fmla="*/ 5050565 w 9970529"/>
              <a:gd name="connsiteY7" fmla="*/ 9970 h 784548"/>
              <a:gd name="connsiteX8" fmla="*/ 5785503 w 9970529"/>
              <a:gd name="connsiteY8" fmla="*/ 719271 h 784548"/>
              <a:gd name="connsiteX9" fmla="*/ 6494804 w 9970529"/>
              <a:gd name="connsiteY9" fmla="*/ 9970 h 784548"/>
              <a:gd name="connsiteX10" fmla="*/ 7221197 w 9970529"/>
              <a:gd name="connsiteY10" fmla="*/ 744908 h 784548"/>
              <a:gd name="connsiteX11" fmla="*/ 7939043 w 9970529"/>
              <a:gd name="connsiteY11" fmla="*/ 9970 h 784548"/>
              <a:gd name="connsiteX12" fmla="*/ 8665436 w 9970529"/>
              <a:gd name="connsiteY12" fmla="*/ 719271 h 784548"/>
              <a:gd name="connsiteX13" fmla="*/ 9115912 w 9970529"/>
              <a:gd name="connsiteY13" fmla="*/ 401627 h 784548"/>
              <a:gd name="connsiteX14" fmla="*/ 9970529 w 9970529"/>
              <a:gd name="connsiteY14" fmla="*/ 401627 h 78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70529" h="784548">
                <a:moveTo>
                  <a:pt x="0" y="727817"/>
                </a:moveTo>
                <a:cubicBezTo>
                  <a:pt x="244980" y="485686"/>
                  <a:pt x="492808" y="2848"/>
                  <a:pt x="734939" y="1424"/>
                </a:cubicBezTo>
                <a:cubicBezTo>
                  <a:pt x="977070" y="0"/>
                  <a:pt x="1214927" y="717847"/>
                  <a:pt x="1452785" y="719271"/>
                </a:cubicBezTo>
                <a:cubicBezTo>
                  <a:pt x="1690643" y="720695"/>
                  <a:pt x="1922804" y="7121"/>
                  <a:pt x="2162086" y="9970"/>
                </a:cubicBezTo>
                <a:cubicBezTo>
                  <a:pt x="2401368" y="12819"/>
                  <a:pt x="2646348" y="736363"/>
                  <a:pt x="2888479" y="736363"/>
                </a:cubicBezTo>
                <a:cubicBezTo>
                  <a:pt x="3130610" y="736363"/>
                  <a:pt x="3374165" y="9970"/>
                  <a:pt x="3614871" y="9970"/>
                </a:cubicBezTo>
                <a:cubicBezTo>
                  <a:pt x="3855577" y="9970"/>
                  <a:pt x="4093436" y="736363"/>
                  <a:pt x="4332718" y="736363"/>
                </a:cubicBezTo>
                <a:cubicBezTo>
                  <a:pt x="4572000" y="736363"/>
                  <a:pt x="4808434" y="12819"/>
                  <a:pt x="5050565" y="9970"/>
                </a:cubicBezTo>
                <a:cubicBezTo>
                  <a:pt x="5292696" y="7121"/>
                  <a:pt x="5544797" y="719271"/>
                  <a:pt x="5785503" y="719271"/>
                </a:cubicBezTo>
                <a:cubicBezTo>
                  <a:pt x="6026209" y="719271"/>
                  <a:pt x="6255522" y="5697"/>
                  <a:pt x="6494804" y="9970"/>
                </a:cubicBezTo>
                <a:cubicBezTo>
                  <a:pt x="6734086" y="14243"/>
                  <a:pt x="6980491" y="744908"/>
                  <a:pt x="7221197" y="744908"/>
                </a:cubicBezTo>
                <a:cubicBezTo>
                  <a:pt x="7461903" y="744908"/>
                  <a:pt x="7698337" y="14243"/>
                  <a:pt x="7939043" y="9970"/>
                </a:cubicBezTo>
                <a:cubicBezTo>
                  <a:pt x="8179749" y="5697"/>
                  <a:pt x="8469291" y="653995"/>
                  <a:pt x="8665436" y="719271"/>
                </a:cubicBezTo>
                <a:cubicBezTo>
                  <a:pt x="8861581" y="784547"/>
                  <a:pt x="9074607" y="460023"/>
                  <a:pt x="9115912" y="401627"/>
                </a:cubicBezTo>
                <a:lnTo>
                  <a:pt x="9970529" y="401627"/>
                </a:lnTo>
              </a:path>
            </a:pathLst>
          </a:custGeom>
          <a:ln w="2857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45" name="フリーフォーム 44"/>
          <p:cNvSpPr/>
          <p:nvPr/>
        </p:nvSpPr>
        <p:spPr bwMode="auto">
          <a:xfrm rot="1080000">
            <a:off x="2139498" y="4960312"/>
            <a:ext cx="1245744" cy="113293"/>
          </a:xfrm>
          <a:custGeom>
            <a:avLst/>
            <a:gdLst>
              <a:gd name="connsiteX0" fmla="*/ 0 w 8913264"/>
              <a:gd name="connsiteY0" fmla="*/ 726393 h 743484"/>
              <a:gd name="connsiteX1" fmla="*/ 734939 w 8913264"/>
              <a:gd name="connsiteY1" fmla="*/ 0 h 743484"/>
              <a:gd name="connsiteX2" fmla="*/ 1452785 w 8913264"/>
              <a:gd name="connsiteY2" fmla="*/ 717847 h 743484"/>
              <a:gd name="connsiteX3" fmla="*/ 2162086 w 8913264"/>
              <a:gd name="connsiteY3" fmla="*/ 8546 h 743484"/>
              <a:gd name="connsiteX4" fmla="*/ 2888479 w 8913264"/>
              <a:gd name="connsiteY4" fmla="*/ 734939 h 743484"/>
              <a:gd name="connsiteX5" fmla="*/ 3614871 w 8913264"/>
              <a:gd name="connsiteY5" fmla="*/ 8546 h 743484"/>
              <a:gd name="connsiteX6" fmla="*/ 4332718 w 8913264"/>
              <a:gd name="connsiteY6" fmla="*/ 734939 h 743484"/>
              <a:gd name="connsiteX7" fmla="*/ 5050565 w 8913264"/>
              <a:gd name="connsiteY7" fmla="*/ 8546 h 743484"/>
              <a:gd name="connsiteX8" fmla="*/ 5785503 w 8913264"/>
              <a:gd name="connsiteY8" fmla="*/ 717847 h 743484"/>
              <a:gd name="connsiteX9" fmla="*/ 6494804 w 8913264"/>
              <a:gd name="connsiteY9" fmla="*/ 8546 h 743484"/>
              <a:gd name="connsiteX10" fmla="*/ 7221197 w 8913264"/>
              <a:gd name="connsiteY10" fmla="*/ 743484 h 743484"/>
              <a:gd name="connsiteX11" fmla="*/ 7939043 w 8913264"/>
              <a:gd name="connsiteY11" fmla="*/ 8546 h 743484"/>
              <a:gd name="connsiteX12" fmla="*/ 8665436 w 8913264"/>
              <a:gd name="connsiteY12" fmla="*/ 717847 h 743484"/>
              <a:gd name="connsiteX13" fmla="*/ 8913264 w 8913264"/>
              <a:gd name="connsiteY13" fmla="*/ 367469 h 743484"/>
              <a:gd name="connsiteX14" fmla="*/ 8913264 w 8913264"/>
              <a:gd name="connsiteY14" fmla="*/ 367469 h 743484"/>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79091"/>
              <a:gd name="connsiteX1" fmla="*/ 734939 w 8913264"/>
              <a:gd name="connsiteY1" fmla="*/ 1424 h 779091"/>
              <a:gd name="connsiteX2" fmla="*/ 1452785 w 8913264"/>
              <a:gd name="connsiteY2" fmla="*/ 719271 h 779091"/>
              <a:gd name="connsiteX3" fmla="*/ 2162086 w 8913264"/>
              <a:gd name="connsiteY3" fmla="*/ 9970 h 779091"/>
              <a:gd name="connsiteX4" fmla="*/ 2888479 w 8913264"/>
              <a:gd name="connsiteY4" fmla="*/ 736363 h 779091"/>
              <a:gd name="connsiteX5" fmla="*/ 3614871 w 8913264"/>
              <a:gd name="connsiteY5" fmla="*/ 9970 h 779091"/>
              <a:gd name="connsiteX6" fmla="*/ 4332718 w 8913264"/>
              <a:gd name="connsiteY6" fmla="*/ 736363 h 779091"/>
              <a:gd name="connsiteX7" fmla="*/ 5050565 w 8913264"/>
              <a:gd name="connsiteY7" fmla="*/ 9970 h 779091"/>
              <a:gd name="connsiteX8" fmla="*/ 5785503 w 8913264"/>
              <a:gd name="connsiteY8" fmla="*/ 719271 h 779091"/>
              <a:gd name="connsiteX9" fmla="*/ 6494804 w 8913264"/>
              <a:gd name="connsiteY9" fmla="*/ 9970 h 779091"/>
              <a:gd name="connsiteX10" fmla="*/ 7221197 w 8913264"/>
              <a:gd name="connsiteY10" fmla="*/ 744908 h 779091"/>
              <a:gd name="connsiteX11" fmla="*/ 7939043 w 8913264"/>
              <a:gd name="connsiteY11" fmla="*/ 9970 h 779091"/>
              <a:gd name="connsiteX12" fmla="*/ 8665436 w 8913264"/>
              <a:gd name="connsiteY12" fmla="*/ 719271 h 779091"/>
              <a:gd name="connsiteX13" fmla="*/ 8913264 w 8913264"/>
              <a:gd name="connsiteY13" fmla="*/ 368893 h 779091"/>
              <a:gd name="connsiteX14" fmla="*/ 8913264 w 8913264"/>
              <a:gd name="connsiteY14" fmla="*/ 368893 h 779091"/>
              <a:gd name="connsiteX0" fmla="*/ 0 w 8913264"/>
              <a:gd name="connsiteY0" fmla="*/ 727817 h 779091"/>
              <a:gd name="connsiteX1" fmla="*/ 734939 w 8913264"/>
              <a:gd name="connsiteY1" fmla="*/ 1424 h 779091"/>
              <a:gd name="connsiteX2" fmla="*/ 1452785 w 8913264"/>
              <a:gd name="connsiteY2" fmla="*/ 719271 h 779091"/>
              <a:gd name="connsiteX3" fmla="*/ 2162086 w 8913264"/>
              <a:gd name="connsiteY3" fmla="*/ 9970 h 779091"/>
              <a:gd name="connsiteX4" fmla="*/ 2888479 w 8913264"/>
              <a:gd name="connsiteY4" fmla="*/ 736363 h 779091"/>
              <a:gd name="connsiteX5" fmla="*/ 3614871 w 8913264"/>
              <a:gd name="connsiteY5" fmla="*/ 9970 h 779091"/>
              <a:gd name="connsiteX6" fmla="*/ 4332718 w 8913264"/>
              <a:gd name="connsiteY6" fmla="*/ 736363 h 779091"/>
              <a:gd name="connsiteX7" fmla="*/ 5050565 w 8913264"/>
              <a:gd name="connsiteY7" fmla="*/ 9970 h 779091"/>
              <a:gd name="connsiteX8" fmla="*/ 5785503 w 8913264"/>
              <a:gd name="connsiteY8" fmla="*/ 719271 h 779091"/>
              <a:gd name="connsiteX9" fmla="*/ 6494804 w 8913264"/>
              <a:gd name="connsiteY9" fmla="*/ 9970 h 779091"/>
              <a:gd name="connsiteX10" fmla="*/ 7221197 w 8913264"/>
              <a:gd name="connsiteY10" fmla="*/ 744908 h 779091"/>
              <a:gd name="connsiteX11" fmla="*/ 7939043 w 8913264"/>
              <a:gd name="connsiteY11" fmla="*/ 9970 h 779091"/>
              <a:gd name="connsiteX12" fmla="*/ 8665436 w 8913264"/>
              <a:gd name="connsiteY12" fmla="*/ 719271 h 779091"/>
              <a:gd name="connsiteX13" fmla="*/ 8913264 w 8913264"/>
              <a:gd name="connsiteY13" fmla="*/ 368893 h 779091"/>
              <a:gd name="connsiteX14" fmla="*/ 8913264 w 8913264"/>
              <a:gd name="connsiteY14" fmla="*/ 368893 h 779091"/>
              <a:gd name="connsiteX0" fmla="*/ 0 w 9685657"/>
              <a:gd name="connsiteY0" fmla="*/ 727817 h 779091"/>
              <a:gd name="connsiteX1" fmla="*/ 734939 w 9685657"/>
              <a:gd name="connsiteY1" fmla="*/ 1424 h 779091"/>
              <a:gd name="connsiteX2" fmla="*/ 1452785 w 9685657"/>
              <a:gd name="connsiteY2" fmla="*/ 719271 h 779091"/>
              <a:gd name="connsiteX3" fmla="*/ 2162086 w 9685657"/>
              <a:gd name="connsiteY3" fmla="*/ 9970 h 779091"/>
              <a:gd name="connsiteX4" fmla="*/ 2888479 w 9685657"/>
              <a:gd name="connsiteY4" fmla="*/ 736363 h 779091"/>
              <a:gd name="connsiteX5" fmla="*/ 3614871 w 9685657"/>
              <a:gd name="connsiteY5" fmla="*/ 9970 h 779091"/>
              <a:gd name="connsiteX6" fmla="*/ 4332718 w 9685657"/>
              <a:gd name="connsiteY6" fmla="*/ 736363 h 779091"/>
              <a:gd name="connsiteX7" fmla="*/ 5050565 w 9685657"/>
              <a:gd name="connsiteY7" fmla="*/ 9970 h 779091"/>
              <a:gd name="connsiteX8" fmla="*/ 5785503 w 9685657"/>
              <a:gd name="connsiteY8" fmla="*/ 719271 h 779091"/>
              <a:gd name="connsiteX9" fmla="*/ 6494804 w 9685657"/>
              <a:gd name="connsiteY9" fmla="*/ 9970 h 779091"/>
              <a:gd name="connsiteX10" fmla="*/ 7221197 w 9685657"/>
              <a:gd name="connsiteY10" fmla="*/ 744908 h 779091"/>
              <a:gd name="connsiteX11" fmla="*/ 7939043 w 9685657"/>
              <a:gd name="connsiteY11" fmla="*/ 9970 h 779091"/>
              <a:gd name="connsiteX12" fmla="*/ 8665436 w 9685657"/>
              <a:gd name="connsiteY12" fmla="*/ 719271 h 779091"/>
              <a:gd name="connsiteX13" fmla="*/ 8913264 w 9685657"/>
              <a:gd name="connsiteY13" fmla="*/ 368893 h 779091"/>
              <a:gd name="connsiteX14" fmla="*/ 9685657 w 9685657"/>
              <a:gd name="connsiteY14" fmla="*/ 401627 h 779091"/>
              <a:gd name="connsiteX0" fmla="*/ 0 w 9970529"/>
              <a:gd name="connsiteY0" fmla="*/ 727817 h 779091"/>
              <a:gd name="connsiteX1" fmla="*/ 734939 w 9970529"/>
              <a:gd name="connsiteY1" fmla="*/ 1424 h 779091"/>
              <a:gd name="connsiteX2" fmla="*/ 1452785 w 9970529"/>
              <a:gd name="connsiteY2" fmla="*/ 719271 h 779091"/>
              <a:gd name="connsiteX3" fmla="*/ 2162086 w 9970529"/>
              <a:gd name="connsiteY3" fmla="*/ 9970 h 779091"/>
              <a:gd name="connsiteX4" fmla="*/ 2888479 w 9970529"/>
              <a:gd name="connsiteY4" fmla="*/ 736363 h 779091"/>
              <a:gd name="connsiteX5" fmla="*/ 3614871 w 9970529"/>
              <a:gd name="connsiteY5" fmla="*/ 9970 h 779091"/>
              <a:gd name="connsiteX6" fmla="*/ 4332718 w 9970529"/>
              <a:gd name="connsiteY6" fmla="*/ 736363 h 779091"/>
              <a:gd name="connsiteX7" fmla="*/ 5050565 w 9970529"/>
              <a:gd name="connsiteY7" fmla="*/ 9970 h 779091"/>
              <a:gd name="connsiteX8" fmla="*/ 5785503 w 9970529"/>
              <a:gd name="connsiteY8" fmla="*/ 719271 h 779091"/>
              <a:gd name="connsiteX9" fmla="*/ 6494804 w 9970529"/>
              <a:gd name="connsiteY9" fmla="*/ 9970 h 779091"/>
              <a:gd name="connsiteX10" fmla="*/ 7221197 w 9970529"/>
              <a:gd name="connsiteY10" fmla="*/ 744908 h 779091"/>
              <a:gd name="connsiteX11" fmla="*/ 7939043 w 9970529"/>
              <a:gd name="connsiteY11" fmla="*/ 9970 h 779091"/>
              <a:gd name="connsiteX12" fmla="*/ 8665436 w 9970529"/>
              <a:gd name="connsiteY12" fmla="*/ 719271 h 779091"/>
              <a:gd name="connsiteX13" fmla="*/ 8913264 w 9970529"/>
              <a:gd name="connsiteY13" fmla="*/ 368893 h 779091"/>
              <a:gd name="connsiteX14" fmla="*/ 9970529 w 9970529"/>
              <a:gd name="connsiteY14" fmla="*/ 401627 h 779091"/>
              <a:gd name="connsiteX0" fmla="*/ 0 w 9970529"/>
              <a:gd name="connsiteY0" fmla="*/ 727817 h 784548"/>
              <a:gd name="connsiteX1" fmla="*/ 734939 w 9970529"/>
              <a:gd name="connsiteY1" fmla="*/ 1424 h 784548"/>
              <a:gd name="connsiteX2" fmla="*/ 1452785 w 9970529"/>
              <a:gd name="connsiteY2" fmla="*/ 719271 h 784548"/>
              <a:gd name="connsiteX3" fmla="*/ 2162086 w 9970529"/>
              <a:gd name="connsiteY3" fmla="*/ 9970 h 784548"/>
              <a:gd name="connsiteX4" fmla="*/ 2888479 w 9970529"/>
              <a:gd name="connsiteY4" fmla="*/ 736363 h 784548"/>
              <a:gd name="connsiteX5" fmla="*/ 3614871 w 9970529"/>
              <a:gd name="connsiteY5" fmla="*/ 9970 h 784548"/>
              <a:gd name="connsiteX6" fmla="*/ 4332718 w 9970529"/>
              <a:gd name="connsiteY6" fmla="*/ 736363 h 784548"/>
              <a:gd name="connsiteX7" fmla="*/ 5050565 w 9970529"/>
              <a:gd name="connsiteY7" fmla="*/ 9970 h 784548"/>
              <a:gd name="connsiteX8" fmla="*/ 5785503 w 9970529"/>
              <a:gd name="connsiteY8" fmla="*/ 719271 h 784548"/>
              <a:gd name="connsiteX9" fmla="*/ 6494804 w 9970529"/>
              <a:gd name="connsiteY9" fmla="*/ 9970 h 784548"/>
              <a:gd name="connsiteX10" fmla="*/ 7221197 w 9970529"/>
              <a:gd name="connsiteY10" fmla="*/ 744908 h 784548"/>
              <a:gd name="connsiteX11" fmla="*/ 7939043 w 9970529"/>
              <a:gd name="connsiteY11" fmla="*/ 9970 h 784548"/>
              <a:gd name="connsiteX12" fmla="*/ 8665436 w 9970529"/>
              <a:gd name="connsiteY12" fmla="*/ 719271 h 784548"/>
              <a:gd name="connsiteX13" fmla="*/ 9115912 w 9970529"/>
              <a:gd name="connsiteY13" fmla="*/ 401627 h 784548"/>
              <a:gd name="connsiteX14" fmla="*/ 9970529 w 9970529"/>
              <a:gd name="connsiteY14" fmla="*/ 401627 h 78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70529" h="784548">
                <a:moveTo>
                  <a:pt x="0" y="727817"/>
                </a:moveTo>
                <a:cubicBezTo>
                  <a:pt x="244980" y="485686"/>
                  <a:pt x="492808" y="2848"/>
                  <a:pt x="734939" y="1424"/>
                </a:cubicBezTo>
                <a:cubicBezTo>
                  <a:pt x="977070" y="0"/>
                  <a:pt x="1214927" y="717847"/>
                  <a:pt x="1452785" y="719271"/>
                </a:cubicBezTo>
                <a:cubicBezTo>
                  <a:pt x="1690643" y="720695"/>
                  <a:pt x="1922804" y="7121"/>
                  <a:pt x="2162086" y="9970"/>
                </a:cubicBezTo>
                <a:cubicBezTo>
                  <a:pt x="2401368" y="12819"/>
                  <a:pt x="2646348" y="736363"/>
                  <a:pt x="2888479" y="736363"/>
                </a:cubicBezTo>
                <a:cubicBezTo>
                  <a:pt x="3130610" y="736363"/>
                  <a:pt x="3374165" y="9970"/>
                  <a:pt x="3614871" y="9970"/>
                </a:cubicBezTo>
                <a:cubicBezTo>
                  <a:pt x="3855577" y="9970"/>
                  <a:pt x="4093436" y="736363"/>
                  <a:pt x="4332718" y="736363"/>
                </a:cubicBezTo>
                <a:cubicBezTo>
                  <a:pt x="4572000" y="736363"/>
                  <a:pt x="4808434" y="12819"/>
                  <a:pt x="5050565" y="9970"/>
                </a:cubicBezTo>
                <a:cubicBezTo>
                  <a:pt x="5292696" y="7121"/>
                  <a:pt x="5544797" y="719271"/>
                  <a:pt x="5785503" y="719271"/>
                </a:cubicBezTo>
                <a:cubicBezTo>
                  <a:pt x="6026209" y="719271"/>
                  <a:pt x="6255522" y="5697"/>
                  <a:pt x="6494804" y="9970"/>
                </a:cubicBezTo>
                <a:cubicBezTo>
                  <a:pt x="6734086" y="14243"/>
                  <a:pt x="6980491" y="744908"/>
                  <a:pt x="7221197" y="744908"/>
                </a:cubicBezTo>
                <a:cubicBezTo>
                  <a:pt x="7461903" y="744908"/>
                  <a:pt x="7698337" y="14243"/>
                  <a:pt x="7939043" y="9970"/>
                </a:cubicBezTo>
                <a:cubicBezTo>
                  <a:pt x="8179749" y="5697"/>
                  <a:pt x="8469291" y="653995"/>
                  <a:pt x="8665436" y="719271"/>
                </a:cubicBezTo>
                <a:cubicBezTo>
                  <a:pt x="8861581" y="784547"/>
                  <a:pt x="9074607" y="460023"/>
                  <a:pt x="9115912" y="401627"/>
                </a:cubicBezTo>
                <a:lnTo>
                  <a:pt x="9970529" y="401627"/>
                </a:lnTo>
              </a:path>
            </a:pathLst>
          </a:custGeom>
          <a:ln w="2857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46" name="フリーフォーム 45"/>
          <p:cNvSpPr/>
          <p:nvPr/>
        </p:nvSpPr>
        <p:spPr bwMode="auto">
          <a:xfrm rot="-1080000">
            <a:off x="2068541" y="4165623"/>
            <a:ext cx="1245744" cy="113293"/>
          </a:xfrm>
          <a:custGeom>
            <a:avLst/>
            <a:gdLst>
              <a:gd name="connsiteX0" fmla="*/ 0 w 8913264"/>
              <a:gd name="connsiteY0" fmla="*/ 726393 h 743484"/>
              <a:gd name="connsiteX1" fmla="*/ 734939 w 8913264"/>
              <a:gd name="connsiteY1" fmla="*/ 0 h 743484"/>
              <a:gd name="connsiteX2" fmla="*/ 1452785 w 8913264"/>
              <a:gd name="connsiteY2" fmla="*/ 717847 h 743484"/>
              <a:gd name="connsiteX3" fmla="*/ 2162086 w 8913264"/>
              <a:gd name="connsiteY3" fmla="*/ 8546 h 743484"/>
              <a:gd name="connsiteX4" fmla="*/ 2888479 w 8913264"/>
              <a:gd name="connsiteY4" fmla="*/ 734939 h 743484"/>
              <a:gd name="connsiteX5" fmla="*/ 3614871 w 8913264"/>
              <a:gd name="connsiteY5" fmla="*/ 8546 h 743484"/>
              <a:gd name="connsiteX6" fmla="*/ 4332718 w 8913264"/>
              <a:gd name="connsiteY6" fmla="*/ 734939 h 743484"/>
              <a:gd name="connsiteX7" fmla="*/ 5050565 w 8913264"/>
              <a:gd name="connsiteY7" fmla="*/ 8546 h 743484"/>
              <a:gd name="connsiteX8" fmla="*/ 5785503 w 8913264"/>
              <a:gd name="connsiteY8" fmla="*/ 717847 h 743484"/>
              <a:gd name="connsiteX9" fmla="*/ 6494804 w 8913264"/>
              <a:gd name="connsiteY9" fmla="*/ 8546 h 743484"/>
              <a:gd name="connsiteX10" fmla="*/ 7221197 w 8913264"/>
              <a:gd name="connsiteY10" fmla="*/ 743484 h 743484"/>
              <a:gd name="connsiteX11" fmla="*/ 7939043 w 8913264"/>
              <a:gd name="connsiteY11" fmla="*/ 8546 h 743484"/>
              <a:gd name="connsiteX12" fmla="*/ 8665436 w 8913264"/>
              <a:gd name="connsiteY12" fmla="*/ 717847 h 743484"/>
              <a:gd name="connsiteX13" fmla="*/ 8913264 w 8913264"/>
              <a:gd name="connsiteY13" fmla="*/ 367469 h 743484"/>
              <a:gd name="connsiteX14" fmla="*/ 8913264 w 8913264"/>
              <a:gd name="connsiteY14" fmla="*/ 367469 h 743484"/>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79091"/>
              <a:gd name="connsiteX1" fmla="*/ 734939 w 8913264"/>
              <a:gd name="connsiteY1" fmla="*/ 1424 h 779091"/>
              <a:gd name="connsiteX2" fmla="*/ 1452785 w 8913264"/>
              <a:gd name="connsiteY2" fmla="*/ 719271 h 779091"/>
              <a:gd name="connsiteX3" fmla="*/ 2162086 w 8913264"/>
              <a:gd name="connsiteY3" fmla="*/ 9970 h 779091"/>
              <a:gd name="connsiteX4" fmla="*/ 2888479 w 8913264"/>
              <a:gd name="connsiteY4" fmla="*/ 736363 h 779091"/>
              <a:gd name="connsiteX5" fmla="*/ 3614871 w 8913264"/>
              <a:gd name="connsiteY5" fmla="*/ 9970 h 779091"/>
              <a:gd name="connsiteX6" fmla="*/ 4332718 w 8913264"/>
              <a:gd name="connsiteY6" fmla="*/ 736363 h 779091"/>
              <a:gd name="connsiteX7" fmla="*/ 5050565 w 8913264"/>
              <a:gd name="connsiteY7" fmla="*/ 9970 h 779091"/>
              <a:gd name="connsiteX8" fmla="*/ 5785503 w 8913264"/>
              <a:gd name="connsiteY8" fmla="*/ 719271 h 779091"/>
              <a:gd name="connsiteX9" fmla="*/ 6494804 w 8913264"/>
              <a:gd name="connsiteY9" fmla="*/ 9970 h 779091"/>
              <a:gd name="connsiteX10" fmla="*/ 7221197 w 8913264"/>
              <a:gd name="connsiteY10" fmla="*/ 744908 h 779091"/>
              <a:gd name="connsiteX11" fmla="*/ 7939043 w 8913264"/>
              <a:gd name="connsiteY11" fmla="*/ 9970 h 779091"/>
              <a:gd name="connsiteX12" fmla="*/ 8665436 w 8913264"/>
              <a:gd name="connsiteY12" fmla="*/ 719271 h 779091"/>
              <a:gd name="connsiteX13" fmla="*/ 8913264 w 8913264"/>
              <a:gd name="connsiteY13" fmla="*/ 368893 h 779091"/>
              <a:gd name="connsiteX14" fmla="*/ 8913264 w 8913264"/>
              <a:gd name="connsiteY14" fmla="*/ 368893 h 779091"/>
              <a:gd name="connsiteX0" fmla="*/ 0 w 8913264"/>
              <a:gd name="connsiteY0" fmla="*/ 727817 h 779091"/>
              <a:gd name="connsiteX1" fmla="*/ 734939 w 8913264"/>
              <a:gd name="connsiteY1" fmla="*/ 1424 h 779091"/>
              <a:gd name="connsiteX2" fmla="*/ 1452785 w 8913264"/>
              <a:gd name="connsiteY2" fmla="*/ 719271 h 779091"/>
              <a:gd name="connsiteX3" fmla="*/ 2162086 w 8913264"/>
              <a:gd name="connsiteY3" fmla="*/ 9970 h 779091"/>
              <a:gd name="connsiteX4" fmla="*/ 2888479 w 8913264"/>
              <a:gd name="connsiteY4" fmla="*/ 736363 h 779091"/>
              <a:gd name="connsiteX5" fmla="*/ 3614871 w 8913264"/>
              <a:gd name="connsiteY5" fmla="*/ 9970 h 779091"/>
              <a:gd name="connsiteX6" fmla="*/ 4332718 w 8913264"/>
              <a:gd name="connsiteY6" fmla="*/ 736363 h 779091"/>
              <a:gd name="connsiteX7" fmla="*/ 5050565 w 8913264"/>
              <a:gd name="connsiteY7" fmla="*/ 9970 h 779091"/>
              <a:gd name="connsiteX8" fmla="*/ 5785503 w 8913264"/>
              <a:gd name="connsiteY8" fmla="*/ 719271 h 779091"/>
              <a:gd name="connsiteX9" fmla="*/ 6494804 w 8913264"/>
              <a:gd name="connsiteY9" fmla="*/ 9970 h 779091"/>
              <a:gd name="connsiteX10" fmla="*/ 7221197 w 8913264"/>
              <a:gd name="connsiteY10" fmla="*/ 744908 h 779091"/>
              <a:gd name="connsiteX11" fmla="*/ 7939043 w 8913264"/>
              <a:gd name="connsiteY11" fmla="*/ 9970 h 779091"/>
              <a:gd name="connsiteX12" fmla="*/ 8665436 w 8913264"/>
              <a:gd name="connsiteY12" fmla="*/ 719271 h 779091"/>
              <a:gd name="connsiteX13" fmla="*/ 8913264 w 8913264"/>
              <a:gd name="connsiteY13" fmla="*/ 368893 h 779091"/>
              <a:gd name="connsiteX14" fmla="*/ 8913264 w 8913264"/>
              <a:gd name="connsiteY14" fmla="*/ 368893 h 779091"/>
              <a:gd name="connsiteX0" fmla="*/ 0 w 9685657"/>
              <a:gd name="connsiteY0" fmla="*/ 727817 h 779091"/>
              <a:gd name="connsiteX1" fmla="*/ 734939 w 9685657"/>
              <a:gd name="connsiteY1" fmla="*/ 1424 h 779091"/>
              <a:gd name="connsiteX2" fmla="*/ 1452785 w 9685657"/>
              <a:gd name="connsiteY2" fmla="*/ 719271 h 779091"/>
              <a:gd name="connsiteX3" fmla="*/ 2162086 w 9685657"/>
              <a:gd name="connsiteY3" fmla="*/ 9970 h 779091"/>
              <a:gd name="connsiteX4" fmla="*/ 2888479 w 9685657"/>
              <a:gd name="connsiteY4" fmla="*/ 736363 h 779091"/>
              <a:gd name="connsiteX5" fmla="*/ 3614871 w 9685657"/>
              <a:gd name="connsiteY5" fmla="*/ 9970 h 779091"/>
              <a:gd name="connsiteX6" fmla="*/ 4332718 w 9685657"/>
              <a:gd name="connsiteY6" fmla="*/ 736363 h 779091"/>
              <a:gd name="connsiteX7" fmla="*/ 5050565 w 9685657"/>
              <a:gd name="connsiteY7" fmla="*/ 9970 h 779091"/>
              <a:gd name="connsiteX8" fmla="*/ 5785503 w 9685657"/>
              <a:gd name="connsiteY8" fmla="*/ 719271 h 779091"/>
              <a:gd name="connsiteX9" fmla="*/ 6494804 w 9685657"/>
              <a:gd name="connsiteY9" fmla="*/ 9970 h 779091"/>
              <a:gd name="connsiteX10" fmla="*/ 7221197 w 9685657"/>
              <a:gd name="connsiteY10" fmla="*/ 744908 h 779091"/>
              <a:gd name="connsiteX11" fmla="*/ 7939043 w 9685657"/>
              <a:gd name="connsiteY11" fmla="*/ 9970 h 779091"/>
              <a:gd name="connsiteX12" fmla="*/ 8665436 w 9685657"/>
              <a:gd name="connsiteY12" fmla="*/ 719271 h 779091"/>
              <a:gd name="connsiteX13" fmla="*/ 8913264 w 9685657"/>
              <a:gd name="connsiteY13" fmla="*/ 368893 h 779091"/>
              <a:gd name="connsiteX14" fmla="*/ 9685657 w 9685657"/>
              <a:gd name="connsiteY14" fmla="*/ 401627 h 779091"/>
              <a:gd name="connsiteX0" fmla="*/ 0 w 9970529"/>
              <a:gd name="connsiteY0" fmla="*/ 727817 h 779091"/>
              <a:gd name="connsiteX1" fmla="*/ 734939 w 9970529"/>
              <a:gd name="connsiteY1" fmla="*/ 1424 h 779091"/>
              <a:gd name="connsiteX2" fmla="*/ 1452785 w 9970529"/>
              <a:gd name="connsiteY2" fmla="*/ 719271 h 779091"/>
              <a:gd name="connsiteX3" fmla="*/ 2162086 w 9970529"/>
              <a:gd name="connsiteY3" fmla="*/ 9970 h 779091"/>
              <a:gd name="connsiteX4" fmla="*/ 2888479 w 9970529"/>
              <a:gd name="connsiteY4" fmla="*/ 736363 h 779091"/>
              <a:gd name="connsiteX5" fmla="*/ 3614871 w 9970529"/>
              <a:gd name="connsiteY5" fmla="*/ 9970 h 779091"/>
              <a:gd name="connsiteX6" fmla="*/ 4332718 w 9970529"/>
              <a:gd name="connsiteY6" fmla="*/ 736363 h 779091"/>
              <a:gd name="connsiteX7" fmla="*/ 5050565 w 9970529"/>
              <a:gd name="connsiteY7" fmla="*/ 9970 h 779091"/>
              <a:gd name="connsiteX8" fmla="*/ 5785503 w 9970529"/>
              <a:gd name="connsiteY8" fmla="*/ 719271 h 779091"/>
              <a:gd name="connsiteX9" fmla="*/ 6494804 w 9970529"/>
              <a:gd name="connsiteY9" fmla="*/ 9970 h 779091"/>
              <a:gd name="connsiteX10" fmla="*/ 7221197 w 9970529"/>
              <a:gd name="connsiteY10" fmla="*/ 744908 h 779091"/>
              <a:gd name="connsiteX11" fmla="*/ 7939043 w 9970529"/>
              <a:gd name="connsiteY11" fmla="*/ 9970 h 779091"/>
              <a:gd name="connsiteX12" fmla="*/ 8665436 w 9970529"/>
              <a:gd name="connsiteY12" fmla="*/ 719271 h 779091"/>
              <a:gd name="connsiteX13" fmla="*/ 8913264 w 9970529"/>
              <a:gd name="connsiteY13" fmla="*/ 368893 h 779091"/>
              <a:gd name="connsiteX14" fmla="*/ 9970529 w 9970529"/>
              <a:gd name="connsiteY14" fmla="*/ 401627 h 779091"/>
              <a:gd name="connsiteX0" fmla="*/ 0 w 9970529"/>
              <a:gd name="connsiteY0" fmla="*/ 727817 h 784548"/>
              <a:gd name="connsiteX1" fmla="*/ 734939 w 9970529"/>
              <a:gd name="connsiteY1" fmla="*/ 1424 h 784548"/>
              <a:gd name="connsiteX2" fmla="*/ 1452785 w 9970529"/>
              <a:gd name="connsiteY2" fmla="*/ 719271 h 784548"/>
              <a:gd name="connsiteX3" fmla="*/ 2162086 w 9970529"/>
              <a:gd name="connsiteY3" fmla="*/ 9970 h 784548"/>
              <a:gd name="connsiteX4" fmla="*/ 2888479 w 9970529"/>
              <a:gd name="connsiteY4" fmla="*/ 736363 h 784548"/>
              <a:gd name="connsiteX5" fmla="*/ 3614871 w 9970529"/>
              <a:gd name="connsiteY5" fmla="*/ 9970 h 784548"/>
              <a:gd name="connsiteX6" fmla="*/ 4332718 w 9970529"/>
              <a:gd name="connsiteY6" fmla="*/ 736363 h 784548"/>
              <a:gd name="connsiteX7" fmla="*/ 5050565 w 9970529"/>
              <a:gd name="connsiteY7" fmla="*/ 9970 h 784548"/>
              <a:gd name="connsiteX8" fmla="*/ 5785503 w 9970529"/>
              <a:gd name="connsiteY8" fmla="*/ 719271 h 784548"/>
              <a:gd name="connsiteX9" fmla="*/ 6494804 w 9970529"/>
              <a:gd name="connsiteY9" fmla="*/ 9970 h 784548"/>
              <a:gd name="connsiteX10" fmla="*/ 7221197 w 9970529"/>
              <a:gd name="connsiteY10" fmla="*/ 744908 h 784548"/>
              <a:gd name="connsiteX11" fmla="*/ 7939043 w 9970529"/>
              <a:gd name="connsiteY11" fmla="*/ 9970 h 784548"/>
              <a:gd name="connsiteX12" fmla="*/ 8665436 w 9970529"/>
              <a:gd name="connsiteY12" fmla="*/ 719271 h 784548"/>
              <a:gd name="connsiteX13" fmla="*/ 9115912 w 9970529"/>
              <a:gd name="connsiteY13" fmla="*/ 401627 h 784548"/>
              <a:gd name="connsiteX14" fmla="*/ 9970529 w 9970529"/>
              <a:gd name="connsiteY14" fmla="*/ 401627 h 78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70529" h="784548">
                <a:moveTo>
                  <a:pt x="0" y="727817"/>
                </a:moveTo>
                <a:cubicBezTo>
                  <a:pt x="244980" y="485686"/>
                  <a:pt x="492808" y="2848"/>
                  <a:pt x="734939" y="1424"/>
                </a:cubicBezTo>
                <a:cubicBezTo>
                  <a:pt x="977070" y="0"/>
                  <a:pt x="1214927" y="717847"/>
                  <a:pt x="1452785" y="719271"/>
                </a:cubicBezTo>
                <a:cubicBezTo>
                  <a:pt x="1690643" y="720695"/>
                  <a:pt x="1922804" y="7121"/>
                  <a:pt x="2162086" y="9970"/>
                </a:cubicBezTo>
                <a:cubicBezTo>
                  <a:pt x="2401368" y="12819"/>
                  <a:pt x="2646348" y="736363"/>
                  <a:pt x="2888479" y="736363"/>
                </a:cubicBezTo>
                <a:cubicBezTo>
                  <a:pt x="3130610" y="736363"/>
                  <a:pt x="3374165" y="9970"/>
                  <a:pt x="3614871" y="9970"/>
                </a:cubicBezTo>
                <a:cubicBezTo>
                  <a:pt x="3855577" y="9970"/>
                  <a:pt x="4093436" y="736363"/>
                  <a:pt x="4332718" y="736363"/>
                </a:cubicBezTo>
                <a:cubicBezTo>
                  <a:pt x="4572000" y="736363"/>
                  <a:pt x="4808434" y="12819"/>
                  <a:pt x="5050565" y="9970"/>
                </a:cubicBezTo>
                <a:cubicBezTo>
                  <a:pt x="5292696" y="7121"/>
                  <a:pt x="5544797" y="719271"/>
                  <a:pt x="5785503" y="719271"/>
                </a:cubicBezTo>
                <a:cubicBezTo>
                  <a:pt x="6026209" y="719271"/>
                  <a:pt x="6255522" y="5697"/>
                  <a:pt x="6494804" y="9970"/>
                </a:cubicBezTo>
                <a:cubicBezTo>
                  <a:pt x="6734086" y="14243"/>
                  <a:pt x="6980491" y="744908"/>
                  <a:pt x="7221197" y="744908"/>
                </a:cubicBezTo>
                <a:cubicBezTo>
                  <a:pt x="7461903" y="744908"/>
                  <a:pt x="7698337" y="14243"/>
                  <a:pt x="7939043" y="9970"/>
                </a:cubicBezTo>
                <a:cubicBezTo>
                  <a:pt x="8179749" y="5697"/>
                  <a:pt x="8469291" y="653995"/>
                  <a:pt x="8665436" y="719271"/>
                </a:cubicBezTo>
                <a:cubicBezTo>
                  <a:pt x="8861581" y="784547"/>
                  <a:pt x="9074607" y="460023"/>
                  <a:pt x="9115912" y="401627"/>
                </a:cubicBezTo>
                <a:lnTo>
                  <a:pt x="9970529" y="401627"/>
                </a:lnTo>
              </a:path>
            </a:pathLst>
          </a:custGeom>
          <a:ln w="2857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47" name="テキスト ボックス 46"/>
          <p:cNvSpPr txBox="1"/>
          <p:nvPr/>
        </p:nvSpPr>
        <p:spPr>
          <a:xfrm>
            <a:off x="1105802" y="3702167"/>
            <a:ext cx="1107996" cy="369332"/>
          </a:xfrm>
          <a:prstGeom prst="rect">
            <a:avLst/>
          </a:prstGeom>
          <a:noFill/>
        </p:spPr>
        <p:txBody>
          <a:bodyPr wrap="none" rtlCol="0">
            <a:spAutoFit/>
          </a:bodyPr>
          <a:lstStyle/>
          <a:p>
            <a:r>
              <a:rPr kumimoji="1" lang="ja-JP" altLang="en-US" b="1" dirty="0" smtClean="0"/>
              <a:t>高速電子</a:t>
            </a:r>
            <a:endParaRPr kumimoji="1" lang="ja-JP" altLang="en-US" b="1" dirty="0"/>
          </a:p>
        </p:txBody>
      </p:sp>
      <p:sp>
        <p:nvSpPr>
          <p:cNvPr id="50" name="テキスト ボックス 49"/>
          <p:cNvSpPr txBox="1"/>
          <p:nvPr/>
        </p:nvSpPr>
        <p:spPr>
          <a:xfrm>
            <a:off x="4053002" y="2953619"/>
            <a:ext cx="609462" cy="369332"/>
          </a:xfrm>
          <a:prstGeom prst="rect">
            <a:avLst/>
          </a:prstGeom>
          <a:noFill/>
        </p:spPr>
        <p:txBody>
          <a:bodyPr wrap="none" rtlCol="0">
            <a:spAutoFit/>
          </a:bodyPr>
          <a:lstStyle/>
          <a:p>
            <a:r>
              <a:rPr kumimoji="1" lang="en-US" altLang="ja-JP" b="1" dirty="0" smtClean="0"/>
              <a:t>801J</a:t>
            </a:r>
            <a:endParaRPr kumimoji="1" lang="ja-JP" altLang="en-US" b="1" dirty="0"/>
          </a:p>
        </p:txBody>
      </p:sp>
      <p:sp>
        <p:nvSpPr>
          <p:cNvPr id="52" name="正方形/長方形 51"/>
          <p:cNvSpPr/>
          <p:nvPr/>
        </p:nvSpPr>
        <p:spPr>
          <a:xfrm>
            <a:off x="2657228" y="3611496"/>
            <a:ext cx="889987" cy="369332"/>
          </a:xfrm>
          <a:prstGeom prst="rect">
            <a:avLst/>
          </a:prstGeom>
        </p:spPr>
        <p:txBody>
          <a:bodyPr wrap="none">
            <a:spAutoFit/>
          </a:bodyPr>
          <a:lstStyle/>
          <a:p>
            <a:pPr algn="ctr"/>
            <a:r>
              <a:rPr lang="en-US" altLang="ja-JP" b="1" dirty="0">
                <a:latin typeface="Arial" pitchFamily="34" charset="0"/>
                <a:cs typeface="Arial" pitchFamily="34" charset="0"/>
              </a:rPr>
              <a:t> X-ray </a:t>
            </a:r>
            <a:endParaRPr lang="ja-JP" altLang="en-US" b="1" dirty="0">
              <a:latin typeface="Arial" pitchFamily="34" charset="0"/>
              <a:cs typeface="Arial" pitchFamily="34" charset="0"/>
            </a:endParaRPr>
          </a:p>
        </p:txBody>
      </p:sp>
      <p:sp>
        <p:nvSpPr>
          <p:cNvPr id="53" name="テキスト ボックス 52"/>
          <p:cNvSpPr txBox="1"/>
          <p:nvPr/>
        </p:nvSpPr>
        <p:spPr>
          <a:xfrm>
            <a:off x="2980207" y="5971990"/>
            <a:ext cx="2914580" cy="369332"/>
          </a:xfrm>
          <a:prstGeom prst="rect">
            <a:avLst/>
          </a:prstGeom>
          <a:noFill/>
        </p:spPr>
        <p:txBody>
          <a:bodyPr wrap="none" rtlCol="0">
            <a:spAutoFit/>
          </a:bodyPr>
          <a:lstStyle/>
          <a:p>
            <a:r>
              <a:rPr kumimoji="1" lang="ja-JP" altLang="en-US" b="1" dirty="0" smtClean="0"/>
              <a:t>制動放射</a:t>
            </a:r>
            <a:r>
              <a:rPr kumimoji="1" lang="en-US" altLang="ja-JP" b="1" dirty="0" smtClean="0"/>
              <a:t>X</a:t>
            </a:r>
            <a:r>
              <a:rPr kumimoji="1" lang="ja-JP" altLang="en-US" b="1" dirty="0" smtClean="0"/>
              <a:t>線を効率よく発生</a:t>
            </a:r>
            <a:endParaRPr kumimoji="1" lang="ja-JP" altLang="en-US" b="1" dirty="0"/>
          </a:p>
        </p:txBody>
      </p:sp>
      <p:sp>
        <p:nvSpPr>
          <p:cNvPr id="54" name="テキスト ボックス 53"/>
          <p:cNvSpPr txBox="1"/>
          <p:nvPr/>
        </p:nvSpPr>
        <p:spPr>
          <a:xfrm>
            <a:off x="126958" y="5694991"/>
            <a:ext cx="2743059" cy="646331"/>
          </a:xfrm>
          <a:prstGeom prst="rect">
            <a:avLst/>
          </a:prstGeom>
          <a:noFill/>
        </p:spPr>
        <p:txBody>
          <a:bodyPr wrap="none" rtlCol="0">
            <a:spAutoFit/>
          </a:bodyPr>
          <a:lstStyle/>
          <a:p>
            <a:r>
              <a:rPr kumimoji="1" lang="ja-JP" altLang="en-US" b="1" dirty="0" smtClean="0"/>
              <a:t>半球シェル</a:t>
            </a:r>
            <a:endParaRPr kumimoji="1" lang="en-US" altLang="ja-JP" b="1" dirty="0" smtClean="0"/>
          </a:p>
          <a:p>
            <a:r>
              <a:rPr lang="ja-JP" altLang="en-US" b="1" dirty="0" smtClean="0"/>
              <a:t>シースポテンシャルを再現</a:t>
            </a:r>
            <a:endParaRPr kumimoji="1" lang="ja-JP" altLang="en-US" b="1" dirty="0"/>
          </a:p>
        </p:txBody>
      </p:sp>
      <p:cxnSp>
        <p:nvCxnSpPr>
          <p:cNvPr id="55" name="直線矢印コネクタ 54"/>
          <p:cNvCxnSpPr/>
          <p:nvPr/>
        </p:nvCxnSpPr>
        <p:spPr>
          <a:xfrm flipH="1">
            <a:off x="1498488" y="1681812"/>
            <a:ext cx="841264" cy="636540"/>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795112" y="1633680"/>
            <a:ext cx="99417" cy="652939"/>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1802062" y="2597728"/>
            <a:ext cx="1505540" cy="646331"/>
          </a:xfrm>
          <a:prstGeom prst="rect">
            <a:avLst/>
          </a:prstGeom>
        </p:spPr>
        <p:txBody>
          <a:bodyPr wrap="none">
            <a:spAutoFit/>
          </a:bodyPr>
          <a:lstStyle/>
          <a:p>
            <a:r>
              <a:rPr lang="en-US" altLang="ja-JP" b="1" dirty="0" smtClean="0">
                <a:latin typeface="Arial" pitchFamily="34" charset="0"/>
                <a:cs typeface="Arial" pitchFamily="34" charset="0"/>
              </a:rPr>
              <a:t>Hemisphere</a:t>
            </a:r>
          </a:p>
          <a:p>
            <a:r>
              <a:rPr lang="en-US" altLang="ja-JP" b="1" dirty="0" smtClean="0">
                <a:latin typeface="Arial" pitchFamily="34" charset="0"/>
                <a:cs typeface="Arial" pitchFamily="34" charset="0"/>
              </a:rPr>
              <a:t>CD shell</a:t>
            </a:r>
            <a:endParaRPr lang="ja-JP" altLang="en-US" b="1" dirty="0">
              <a:latin typeface="Arial" pitchFamily="34" charset="0"/>
              <a:cs typeface="Arial" pitchFamily="34" charset="0"/>
            </a:endParaRPr>
          </a:p>
        </p:txBody>
      </p:sp>
      <p:cxnSp>
        <p:nvCxnSpPr>
          <p:cNvPr id="61" name="直線矢印コネクタ 60"/>
          <p:cNvCxnSpPr>
            <a:stCxn id="60" idx="1"/>
          </p:cNvCxnSpPr>
          <p:nvPr/>
        </p:nvCxnSpPr>
        <p:spPr>
          <a:xfrm flipH="1" flipV="1">
            <a:off x="1113118" y="2530496"/>
            <a:ext cx="688944" cy="390398"/>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1401981" y="4268924"/>
            <a:ext cx="517139" cy="253606"/>
          </a:xfrm>
          <a:prstGeom prst="straightConnector1">
            <a:avLst/>
          </a:prstGeom>
          <a:ln>
            <a:solidFill>
              <a:srgbClr val="FF0000"/>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67" name="直線矢印コネクタ 66"/>
          <p:cNvCxnSpPr/>
          <p:nvPr/>
        </p:nvCxnSpPr>
        <p:spPr>
          <a:xfrm flipV="1">
            <a:off x="1378333" y="4655091"/>
            <a:ext cx="540787" cy="19839"/>
          </a:xfrm>
          <a:prstGeom prst="straightConnector1">
            <a:avLst/>
          </a:prstGeom>
          <a:ln>
            <a:solidFill>
              <a:srgbClr val="FF0000"/>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68" name="直線矢印コネクタ 67"/>
          <p:cNvCxnSpPr/>
          <p:nvPr/>
        </p:nvCxnSpPr>
        <p:spPr>
          <a:xfrm>
            <a:off x="1373540" y="4781895"/>
            <a:ext cx="545580" cy="163786"/>
          </a:xfrm>
          <a:prstGeom prst="straightConnector1">
            <a:avLst/>
          </a:prstGeom>
          <a:ln>
            <a:solidFill>
              <a:srgbClr val="FF0000"/>
            </a:solidFill>
            <a:tailEnd type="arrow"/>
          </a:ln>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0060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726240" y="5584144"/>
            <a:ext cx="7834710" cy="1131774"/>
          </a:xfrm>
          <a:prstGeom prst="rect">
            <a:avLst/>
          </a:prstGeom>
          <a:solidFill>
            <a:schemeClr val="accent1">
              <a:alpha val="20000"/>
            </a:schemeClr>
          </a:solidFill>
          <a:ln w="476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1" name="オブジェクト 30"/>
          <p:cNvGraphicFramePr>
            <a:graphicFrameLocks noChangeAspect="1"/>
          </p:cNvGraphicFramePr>
          <p:nvPr>
            <p:extLst>
              <p:ext uri="{D42A27DB-BD31-4B8C-83A1-F6EECF244321}">
                <p14:modId xmlns:p14="http://schemas.microsoft.com/office/powerpoint/2010/main" val="3026642397"/>
              </p:ext>
            </p:extLst>
          </p:nvPr>
        </p:nvGraphicFramePr>
        <p:xfrm>
          <a:off x="479535" y="347534"/>
          <a:ext cx="7891002" cy="5472476"/>
        </p:xfrm>
        <a:graphic>
          <a:graphicData uri="http://schemas.openxmlformats.org/presentationml/2006/ole">
            <mc:AlternateContent xmlns:mc="http://schemas.openxmlformats.org/markup-compatibility/2006">
              <mc:Choice xmlns:v="urn:schemas-microsoft-com:vml" Requires="v">
                <p:oleObj spid="_x0000_s1478" r:id="rId3" imgW="5338800" imgH="3702600" progId="">
                  <p:embed/>
                </p:oleObj>
              </mc:Choice>
              <mc:Fallback>
                <p:oleObj r:id="rId3" imgW="5338800" imgH="3702600" progId="">
                  <p:embed/>
                  <p:pic>
                    <p:nvPicPr>
                      <p:cNvPr id="0" name="オブジェクト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35" y="347534"/>
                        <a:ext cx="7891002" cy="5472476"/>
                      </a:xfrm>
                      <a:prstGeom prst="rect">
                        <a:avLst/>
                      </a:prstGeom>
                      <a:noFill/>
                      <a:ln>
                        <a:noFill/>
                      </a:ln>
                    </p:spPr>
                  </p:pic>
                </p:oleObj>
              </mc:Fallback>
            </mc:AlternateContent>
          </a:graphicData>
        </a:graphic>
      </p:graphicFrame>
      <p:grpSp>
        <p:nvGrpSpPr>
          <p:cNvPr id="2" name="グループ化 1"/>
          <p:cNvGrpSpPr/>
          <p:nvPr/>
        </p:nvGrpSpPr>
        <p:grpSpPr>
          <a:xfrm>
            <a:off x="7812733" y="151147"/>
            <a:ext cx="1331267" cy="962430"/>
            <a:chOff x="7151990" y="1186787"/>
            <a:chExt cx="1303338" cy="1052729"/>
          </a:xfrm>
        </p:grpSpPr>
        <p:pic>
          <p:nvPicPr>
            <p:cNvPr id="3" name="図 2" descr="logo-SILVER.jpg"/>
            <p:cNvPicPr>
              <a:picLocks noChangeAspect="1"/>
            </p:cNvPicPr>
            <p:nvPr/>
          </p:nvPicPr>
          <p:blipFill>
            <a:blip r:embed="rId5" cstate="print"/>
            <a:stretch>
              <a:fillRect/>
            </a:stretch>
          </p:blipFill>
          <p:spPr>
            <a:xfrm>
              <a:off x="7308304" y="1186787"/>
              <a:ext cx="989861" cy="730045"/>
            </a:xfrm>
            <a:prstGeom prst="rect">
              <a:avLst/>
            </a:prstGeom>
            <a:noFill/>
          </p:spPr>
        </p:pic>
        <p:sp>
          <p:nvSpPr>
            <p:cNvPr id="4" name="Text Box 50"/>
            <p:cNvSpPr txBox="1">
              <a:spLocks noChangeArrowheads="1"/>
            </p:cNvSpPr>
            <p:nvPr/>
          </p:nvSpPr>
          <p:spPr bwMode="auto">
            <a:xfrm>
              <a:off x="7151990" y="1835532"/>
              <a:ext cx="1303338" cy="403984"/>
            </a:xfrm>
            <a:prstGeom prst="rect">
              <a:avLst/>
            </a:prstGeom>
            <a:noFill/>
            <a:ln w="9525">
              <a:noFill/>
              <a:miter lim="800000"/>
              <a:headEnd/>
              <a:tailEnd/>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b="1" dirty="0">
                  <a:effectLst>
                    <a:outerShdw blurRad="38100" dist="38100" dir="2700000" algn="tl">
                      <a:srgbClr val="000000">
                        <a:alpha val="43137"/>
                      </a:srgbClr>
                    </a:outerShdw>
                  </a:effectLst>
                  <a:latin typeface="+mj-lt"/>
                  <a:ea typeface="+mj-ea"/>
                  <a:cs typeface="Arial" pitchFamily="34" charset="0"/>
                </a:rPr>
                <a:t>ILE Osaka</a:t>
              </a:r>
            </a:p>
          </p:txBody>
        </p:sp>
      </p:grpSp>
      <p:sp>
        <p:nvSpPr>
          <p:cNvPr id="6" name="テキスト ボックス 5"/>
          <p:cNvSpPr txBox="1"/>
          <p:nvPr/>
        </p:nvSpPr>
        <p:spPr>
          <a:xfrm>
            <a:off x="427066" y="151147"/>
            <a:ext cx="5070619" cy="523220"/>
          </a:xfrm>
          <a:prstGeom prst="rect">
            <a:avLst/>
          </a:prstGeom>
          <a:noFill/>
        </p:spPr>
        <p:txBody>
          <a:bodyPr wrap="none" rtlCol="0">
            <a:spAutoFit/>
          </a:bodyPr>
          <a:lstStyle/>
          <a:p>
            <a:r>
              <a:rPr kumimoji="1" lang="ja-JP" altLang="en-US" sz="2800" b="1" dirty="0" smtClean="0"/>
              <a:t>各計測器における</a:t>
            </a:r>
            <a:r>
              <a:rPr kumimoji="1" lang="en-US" altLang="ja-JP" sz="2800" b="1" dirty="0" smtClean="0"/>
              <a:t>X</a:t>
            </a:r>
            <a:r>
              <a:rPr kumimoji="1" lang="ja-JP" altLang="en-US" sz="2800" b="1" dirty="0" smtClean="0"/>
              <a:t>線スペクトル</a:t>
            </a:r>
            <a:endParaRPr kumimoji="1" lang="ja-JP" altLang="en-US" sz="2800" b="1" dirty="0"/>
          </a:p>
        </p:txBody>
      </p:sp>
      <p:cxnSp>
        <p:nvCxnSpPr>
          <p:cNvPr id="10" name="直線矢印コネクタ 9"/>
          <p:cNvCxnSpPr/>
          <p:nvPr/>
        </p:nvCxnSpPr>
        <p:spPr>
          <a:xfrm flipH="1">
            <a:off x="5532357" y="2670406"/>
            <a:ext cx="343393" cy="323196"/>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222392" y="2268991"/>
            <a:ext cx="1193660" cy="369332"/>
          </a:xfrm>
          <a:prstGeom prst="rect">
            <a:avLst/>
          </a:prstGeom>
          <a:noFill/>
        </p:spPr>
        <p:txBody>
          <a:bodyPr wrap="none" rtlCol="0">
            <a:spAutoFit/>
          </a:bodyPr>
          <a:lstStyle/>
          <a:p>
            <a:r>
              <a:rPr kumimoji="1" lang="en-US" altLang="ja-JP" dirty="0" smtClean="0"/>
              <a:t>Deuterium</a:t>
            </a:r>
            <a:endParaRPr kumimoji="1" lang="ja-JP" altLang="en-US" dirty="0"/>
          </a:p>
        </p:txBody>
      </p:sp>
      <p:sp>
        <p:nvSpPr>
          <p:cNvPr id="16" name="テキスト ボックス 15"/>
          <p:cNvSpPr txBox="1"/>
          <p:nvPr/>
        </p:nvSpPr>
        <p:spPr>
          <a:xfrm>
            <a:off x="5981883" y="4401956"/>
            <a:ext cx="630301" cy="369332"/>
          </a:xfrm>
          <a:prstGeom prst="rect">
            <a:avLst/>
          </a:prstGeom>
          <a:noFill/>
        </p:spPr>
        <p:txBody>
          <a:bodyPr wrap="none" rtlCol="0">
            <a:spAutoFit/>
          </a:bodyPr>
          <a:lstStyle/>
          <a:p>
            <a:r>
              <a:rPr kumimoji="1" lang="en-US" altLang="ja-JP" dirty="0" smtClean="0"/>
              <a:t>Lead</a:t>
            </a:r>
            <a:endParaRPr kumimoji="1" lang="ja-JP" altLang="en-US" dirty="0"/>
          </a:p>
        </p:txBody>
      </p:sp>
      <p:cxnSp>
        <p:nvCxnSpPr>
          <p:cNvPr id="17" name="直線矢印コネクタ 16"/>
          <p:cNvCxnSpPr/>
          <p:nvPr/>
        </p:nvCxnSpPr>
        <p:spPr>
          <a:xfrm flipV="1">
            <a:off x="6416052" y="4168593"/>
            <a:ext cx="267997" cy="245209"/>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7106797" y="3218793"/>
            <a:ext cx="80298" cy="62036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6946013" y="4050779"/>
            <a:ext cx="116898" cy="363023"/>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6664782" y="4401956"/>
            <a:ext cx="562462" cy="369332"/>
          </a:xfrm>
          <a:prstGeom prst="rect">
            <a:avLst/>
          </a:prstGeom>
          <a:noFill/>
        </p:spPr>
        <p:txBody>
          <a:bodyPr wrap="none" rtlCol="0">
            <a:spAutoFit/>
          </a:bodyPr>
          <a:lstStyle/>
          <a:p>
            <a:r>
              <a:rPr kumimoji="1" lang="en-US" altLang="ja-JP" dirty="0" smtClean="0"/>
              <a:t>Iron</a:t>
            </a:r>
            <a:endParaRPr kumimoji="1" lang="ja-JP" altLang="en-US" dirty="0"/>
          </a:p>
        </p:txBody>
      </p:sp>
      <p:sp>
        <p:nvSpPr>
          <p:cNvPr id="27" name="テキスト ボックス 26"/>
          <p:cNvSpPr txBox="1"/>
          <p:nvPr/>
        </p:nvSpPr>
        <p:spPr>
          <a:xfrm>
            <a:off x="6425617" y="2899525"/>
            <a:ext cx="1157689" cy="369332"/>
          </a:xfrm>
          <a:prstGeom prst="rect">
            <a:avLst/>
          </a:prstGeom>
          <a:noFill/>
        </p:spPr>
        <p:txBody>
          <a:bodyPr wrap="none" rtlCol="0">
            <a:spAutoFit/>
          </a:bodyPr>
          <a:lstStyle/>
          <a:p>
            <a:r>
              <a:rPr kumimoji="1" lang="en-US" altLang="ja-JP" dirty="0" smtClean="0"/>
              <a:t>Aluminum</a:t>
            </a:r>
            <a:endParaRPr kumimoji="1" lang="ja-JP" altLang="en-US" dirty="0"/>
          </a:p>
        </p:txBody>
      </p:sp>
      <p:sp>
        <p:nvSpPr>
          <p:cNvPr id="29" name="テキスト ボックス 28"/>
          <p:cNvSpPr txBox="1"/>
          <p:nvPr/>
        </p:nvSpPr>
        <p:spPr>
          <a:xfrm>
            <a:off x="1023880" y="5672978"/>
            <a:ext cx="7226658" cy="954107"/>
          </a:xfrm>
          <a:prstGeom prst="rect">
            <a:avLst/>
          </a:prstGeom>
          <a:noFill/>
        </p:spPr>
        <p:txBody>
          <a:bodyPr wrap="none" rtlCol="0">
            <a:spAutoFit/>
          </a:bodyPr>
          <a:lstStyle/>
          <a:p>
            <a:pPr algn="ctr"/>
            <a:r>
              <a:rPr kumimoji="1" lang="ja-JP" altLang="en-US" sz="2800" dirty="0" smtClean="0"/>
              <a:t>３台の計測器で異なる領域の</a:t>
            </a:r>
            <a:r>
              <a:rPr lang="en-US" altLang="ja-JP" sz="2800" dirty="0" smtClean="0"/>
              <a:t>X</a:t>
            </a:r>
            <a:r>
              <a:rPr lang="ja-JP" altLang="en-US" sz="2800" dirty="0" smtClean="0"/>
              <a:t>線エネルギーの</a:t>
            </a:r>
            <a:endParaRPr lang="en-US" altLang="ja-JP" sz="2800" dirty="0" smtClean="0"/>
          </a:p>
          <a:p>
            <a:pPr algn="ctr"/>
            <a:r>
              <a:rPr lang="ja-JP" altLang="en-US" sz="2800" dirty="0" smtClean="0"/>
              <a:t>スペクトルを計測した</a:t>
            </a:r>
            <a:endParaRPr kumimoji="1" lang="en-US" altLang="ja-JP" sz="2800" dirty="0" smtClean="0"/>
          </a:p>
        </p:txBody>
      </p:sp>
      <p:cxnSp>
        <p:nvCxnSpPr>
          <p:cNvPr id="33" name="直線コネクタ 32"/>
          <p:cNvCxnSpPr/>
          <p:nvPr/>
        </p:nvCxnSpPr>
        <p:spPr>
          <a:xfrm>
            <a:off x="4004880" y="1514686"/>
            <a:ext cx="0" cy="342648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355403" y="1518470"/>
            <a:ext cx="0" cy="342648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254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664486" y="2274516"/>
            <a:ext cx="7834710" cy="1131774"/>
          </a:xfrm>
          <a:prstGeom prst="rect">
            <a:avLst/>
          </a:prstGeom>
          <a:solidFill>
            <a:schemeClr val="accent2">
              <a:lumMod val="40000"/>
              <a:lumOff val="60000"/>
              <a:alpha val="20000"/>
            </a:scheme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7812733" y="151147"/>
            <a:ext cx="1331267" cy="962430"/>
            <a:chOff x="7151990" y="1186787"/>
            <a:chExt cx="1303338" cy="1052729"/>
          </a:xfrm>
        </p:grpSpPr>
        <p:pic>
          <p:nvPicPr>
            <p:cNvPr id="3" name="図 2" descr="logo-SILVER.jpg"/>
            <p:cNvPicPr>
              <a:picLocks noChangeAspect="1"/>
            </p:cNvPicPr>
            <p:nvPr/>
          </p:nvPicPr>
          <p:blipFill>
            <a:blip r:embed="rId2" cstate="print"/>
            <a:stretch>
              <a:fillRect/>
            </a:stretch>
          </p:blipFill>
          <p:spPr>
            <a:xfrm>
              <a:off x="7308304" y="1186787"/>
              <a:ext cx="989861" cy="730045"/>
            </a:xfrm>
            <a:prstGeom prst="rect">
              <a:avLst/>
            </a:prstGeom>
            <a:noFill/>
          </p:spPr>
        </p:pic>
        <p:sp>
          <p:nvSpPr>
            <p:cNvPr id="4" name="Text Box 50"/>
            <p:cNvSpPr txBox="1">
              <a:spLocks noChangeArrowheads="1"/>
            </p:cNvSpPr>
            <p:nvPr/>
          </p:nvSpPr>
          <p:spPr bwMode="auto">
            <a:xfrm>
              <a:off x="7151990" y="1835532"/>
              <a:ext cx="1303338" cy="403984"/>
            </a:xfrm>
            <a:prstGeom prst="rect">
              <a:avLst/>
            </a:prstGeom>
            <a:noFill/>
            <a:ln w="9525">
              <a:noFill/>
              <a:miter lim="800000"/>
              <a:headEnd/>
              <a:tailEnd/>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b="1" dirty="0">
                  <a:effectLst>
                    <a:outerShdw blurRad="38100" dist="38100" dir="2700000" algn="tl">
                      <a:srgbClr val="000000">
                        <a:alpha val="43137"/>
                      </a:srgbClr>
                    </a:outerShdw>
                  </a:effectLst>
                  <a:latin typeface="+mj-lt"/>
                  <a:ea typeface="+mj-ea"/>
                  <a:cs typeface="Arial" pitchFamily="34" charset="0"/>
                </a:rPr>
                <a:t>ILE Osaka</a:t>
              </a:r>
            </a:p>
          </p:txBody>
        </p:sp>
      </p:grpSp>
      <p:sp>
        <p:nvSpPr>
          <p:cNvPr id="5" name="テキスト ボックス 4"/>
          <p:cNvSpPr txBox="1"/>
          <p:nvPr/>
        </p:nvSpPr>
        <p:spPr>
          <a:xfrm>
            <a:off x="3559592" y="356009"/>
            <a:ext cx="1271502" cy="584775"/>
          </a:xfrm>
          <a:prstGeom prst="rect">
            <a:avLst/>
          </a:prstGeom>
          <a:noFill/>
        </p:spPr>
        <p:txBody>
          <a:bodyPr wrap="none" rtlCol="0">
            <a:spAutoFit/>
          </a:bodyPr>
          <a:lstStyle/>
          <a:p>
            <a:pPr algn="ctr"/>
            <a:r>
              <a:rPr kumimoji="1" lang="ja-JP" altLang="en-US" sz="3200" b="1" dirty="0" smtClean="0"/>
              <a:t>まとめ</a:t>
            </a:r>
            <a:endParaRPr kumimoji="1" lang="ja-JP" altLang="en-US" sz="3200" b="1" dirty="0"/>
          </a:p>
        </p:txBody>
      </p:sp>
      <p:sp>
        <p:nvSpPr>
          <p:cNvPr id="6" name="テキスト ボックス 5"/>
          <p:cNvSpPr txBox="1"/>
          <p:nvPr/>
        </p:nvSpPr>
        <p:spPr>
          <a:xfrm>
            <a:off x="3767063" y="3636313"/>
            <a:ext cx="1008609" cy="584775"/>
          </a:xfrm>
          <a:prstGeom prst="rect">
            <a:avLst/>
          </a:prstGeom>
          <a:noFill/>
        </p:spPr>
        <p:txBody>
          <a:bodyPr wrap="none" rtlCol="0">
            <a:spAutoFit/>
          </a:bodyPr>
          <a:lstStyle/>
          <a:p>
            <a:r>
              <a:rPr lang="ja-JP" altLang="en-US" sz="3200" b="1" dirty="0"/>
              <a:t>今後</a:t>
            </a:r>
            <a:endParaRPr kumimoji="1" lang="ja-JP" altLang="en-US" sz="3200" b="1" dirty="0"/>
          </a:p>
        </p:txBody>
      </p:sp>
      <p:sp>
        <p:nvSpPr>
          <p:cNvPr id="7" name="テキスト ボックス 6"/>
          <p:cNvSpPr txBox="1"/>
          <p:nvPr/>
        </p:nvSpPr>
        <p:spPr>
          <a:xfrm>
            <a:off x="271098" y="4221088"/>
            <a:ext cx="9096703" cy="1384995"/>
          </a:xfrm>
          <a:prstGeom prst="rect">
            <a:avLst/>
          </a:prstGeom>
          <a:noFill/>
        </p:spPr>
        <p:txBody>
          <a:bodyPr wrap="square" rtlCol="0">
            <a:spAutoFit/>
          </a:bodyPr>
          <a:lstStyle/>
          <a:p>
            <a:r>
              <a:rPr lang="ja-JP" altLang="en-US" sz="2800" b="1" dirty="0" smtClean="0"/>
              <a:t>・</a:t>
            </a:r>
            <a:r>
              <a:rPr kumimoji="1" lang="ja-JP" altLang="en-US" sz="2800" b="1" dirty="0" smtClean="0"/>
              <a:t>高速電子のスペクトルを仮定して</a:t>
            </a:r>
            <a:r>
              <a:rPr kumimoji="1" lang="en-US" altLang="ja-JP" sz="2800" b="1" dirty="0" smtClean="0"/>
              <a:t>X</a:t>
            </a:r>
            <a:r>
              <a:rPr kumimoji="1" lang="ja-JP" altLang="en-US" sz="2800" b="1" dirty="0" smtClean="0"/>
              <a:t>線のスペクトル</a:t>
            </a:r>
            <a:r>
              <a:rPr kumimoji="1" lang="ja-JP" altLang="en-US" sz="2800" b="1" dirty="0" smtClean="0"/>
              <a:t>と</a:t>
            </a:r>
            <a:endParaRPr kumimoji="1" lang="en-US" altLang="ja-JP" sz="2800" b="1" dirty="0" smtClean="0"/>
          </a:p>
          <a:p>
            <a:r>
              <a:rPr kumimoji="1" lang="ja-JP" altLang="en-US" sz="2800" b="1" dirty="0" smtClean="0"/>
              <a:t>　実験</a:t>
            </a:r>
            <a:r>
              <a:rPr kumimoji="1" lang="ja-JP" altLang="en-US" sz="2800" b="1" dirty="0" smtClean="0"/>
              <a:t>で求めた</a:t>
            </a:r>
            <a:r>
              <a:rPr kumimoji="1" lang="en-US" altLang="ja-JP" sz="2800" b="1" dirty="0" smtClean="0"/>
              <a:t>X</a:t>
            </a:r>
            <a:r>
              <a:rPr kumimoji="1" lang="ja-JP" altLang="en-US" sz="2800" b="1" dirty="0" smtClean="0"/>
              <a:t>線の</a:t>
            </a:r>
            <a:r>
              <a:rPr kumimoji="1" lang="ja-JP" altLang="en-US" sz="2800" b="1" dirty="0" smtClean="0"/>
              <a:t>スペクトル</a:t>
            </a:r>
            <a:r>
              <a:rPr kumimoji="1" lang="ja-JP" altLang="en-US" sz="2800" b="1" dirty="0" smtClean="0"/>
              <a:t>から</a:t>
            </a:r>
            <a:endParaRPr kumimoji="1" lang="en-US" altLang="ja-JP" sz="2800" b="1" dirty="0" smtClean="0"/>
          </a:p>
          <a:p>
            <a:r>
              <a:rPr lang="ja-JP" altLang="en-US" sz="2800" b="1" dirty="0"/>
              <a:t>　</a:t>
            </a:r>
            <a:r>
              <a:rPr kumimoji="1" lang="ja-JP" altLang="en-US" sz="2800" b="1" dirty="0" smtClean="0"/>
              <a:t>元の高速</a:t>
            </a:r>
            <a:r>
              <a:rPr kumimoji="1" lang="ja-JP" altLang="en-US" sz="2800" b="1" dirty="0" smtClean="0"/>
              <a:t>電子のスペクトルを求める。</a:t>
            </a:r>
            <a:endParaRPr kumimoji="1" lang="ja-JP" altLang="en-US" sz="2800" b="1" dirty="0"/>
          </a:p>
        </p:txBody>
      </p:sp>
      <p:sp>
        <p:nvSpPr>
          <p:cNvPr id="8" name="テキスト ボックス 7"/>
          <p:cNvSpPr txBox="1"/>
          <p:nvPr/>
        </p:nvSpPr>
        <p:spPr>
          <a:xfrm>
            <a:off x="984282" y="1176568"/>
            <a:ext cx="6574172" cy="954107"/>
          </a:xfrm>
          <a:prstGeom prst="rect">
            <a:avLst/>
          </a:prstGeom>
          <a:noFill/>
        </p:spPr>
        <p:txBody>
          <a:bodyPr wrap="none" rtlCol="0">
            <a:spAutoFit/>
          </a:bodyPr>
          <a:lstStyle/>
          <a:p>
            <a:r>
              <a:rPr lang="ja-JP" altLang="en-US" sz="2800" b="1" dirty="0" smtClean="0"/>
              <a:t>・</a:t>
            </a:r>
            <a:r>
              <a:rPr lang="en-US" altLang="ja-JP" sz="2800" b="1" dirty="0" smtClean="0"/>
              <a:t>10KeV</a:t>
            </a:r>
            <a:r>
              <a:rPr lang="ja-JP" altLang="en-US" sz="2800" b="1" dirty="0" smtClean="0"/>
              <a:t>から</a:t>
            </a:r>
            <a:r>
              <a:rPr lang="en-US" altLang="ja-JP" sz="2800" b="1" dirty="0" smtClean="0"/>
              <a:t>30MeV</a:t>
            </a:r>
            <a:r>
              <a:rPr lang="ja-JP" altLang="en-US" sz="2800" b="1" dirty="0" err="1" smtClean="0"/>
              <a:t>までの</a:t>
            </a:r>
            <a:r>
              <a:rPr lang="en-US" altLang="ja-JP" sz="2800" b="1" dirty="0" smtClean="0"/>
              <a:t>X</a:t>
            </a:r>
            <a:r>
              <a:rPr lang="ja-JP" altLang="en-US" sz="2800" b="1" dirty="0" smtClean="0"/>
              <a:t>線を計測</a:t>
            </a:r>
            <a:r>
              <a:rPr lang="ja-JP" altLang="en-US" sz="2800" b="1" dirty="0" smtClean="0"/>
              <a:t>できる</a:t>
            </a:r>
            <a:endParaRPr lang="en-US" altLang="ja-JP" sz="2800" b="1" dirty="0" smtClean="0"/>
          </a:p>
          <a:p>
            <a:r>
              <a:rPr lang="ja-JP" altLang="en-US" sz="2800" b="1" dirty="0"/>
              <a:t>　</a:t>
            </a:r>
            <a:r>
              <a:rPr lang="en-US" altLang="ja-JP" sz="2800" b="1" dirty="0" smtClean="0"/>
              <a:t>X</a:t>
            </a:r>
            <a:r>
              <a:rPr lang="ja-JP" altLang="en-US" sz="2800" b="1" dirty="0" smtClean="0"/>
              <a:t>線</a:t>
            </a:r>
            <a:r>
              <a:rPr lang="ja-JP" altLang="en-US" sz="2800" b="1" dirty="0" smtClean="0"/>
              <a:t>分光器</a:t>
            </a:r>
            <a:r>
              <a:rPr lang="ja-JP" altLang="en-US" sz="2800" b="1" dirty="0" smtClean="0"/>
              <a:t>を開発した。</a:t>
            </a:r>
            <a:endParaRPr kumimoji="1" lang="ja-JP" altLang="en-US" sz="2800" b="1" dirty="0"/>
          </a:p>
        </p:txBody>
      </p:sp>
      <p:sp>
        <p:nvSpPr>
          <p:cNvPr id="9" name="テキスト ボックス 8"/>
          <p:cNvSpPr txBox="1"/>
          <p:nvPr/>
        </p:nvSpPr>
        <p:spPr>
          <a:xfrm>
            <a:off x="999683" y="2363350"/>
            <a:ext cx="6915676" cy="954107"/>
          </a:xfrm>
          <a:prstGeom prst="rect">
            <a:avLst/>
          </a:prstGeom>
          <a:noFill/>
        </p:spPr>
        <p:txBody>
          <a:bodyPr wrap="none" rtlCol="0">
            <a:spAutoFit/>
          </a:bodyPr>
          <a:lstStyle/>
          <a:p>
            <a:r>
              <a:rPr kumimoji="1" lang="ja-JP" altLang="en-US" sz="2800" b="1" dirty="0" smtClean="0"/>
              <a:t>・</a:t>
            </a:r>
            <a:r>
              <a:rPr lang="ja-JP" altLang="en-US" sz="2800" b="1" dirty="0" smtClean="0"/>
              <a:t>高速点火核融合実験において</a:t>
            </a:r>
            <a:r>
              <a:rPr lang="en-US" altLang="ja-JP" sz="2800" b="1" dirty="0" smtClean="0"/>
              <a:t>3</a:t>
            </a:r>
            <a:r>
              <a:rPr lang="ja-JP" altLang="en-US" sz="2800" b="1" dirty="0" smtClean="0"/>
              <a:t>台の分光器</a:t>
            </a:r>
            <a:endParaRPr lang="en-US" altLang="ja-JP" sz="2800" b="1" dirty="0" smtClean="0"/>
          </a:p>
          <a:p>
            <a:r>
              <a:rPr kumimoji="1" lang="ja-JP" altLang="en-US" sz="2800" b="1" dirty="0" smtClean="0"/>
              <a:t>　で初めて</a:t>
            </a:r>
            <a:r>
              <a:rPr kumimoji="1" lang="en-US" altLang="ja-JP" sz="2800" b="1" dirty="0" smtClean="0"/>
              <a:t>X</a:t>
            </a:r>
            <a:r>
              <a:rPr kumimoji="1" lang="ja-JP" altLang="en-US" sz="2800" b="1" dirty="0" smtClean="0"/>
              <a:t>線スペクトルを</a:t>
            </a:r>
            <a:r>
              <a:rPr kumimoji="1" lang="ja-JP" altLang="en-US" sz="2800" b="1" dirty="0" smtClean="0"/>
              <a:t>計測した。</a:t>
            </a:r>
            <a:endParaRPr kumimoji="1" lang="ja-JP" altLang="en-US" sz="2800" b="1" dirty="0"/>
          </a:p>
        </p:txBody>
      </p:sp>
      <p:sp>
        <p:nvSpPr>
          <p:cNvPr id="11" name="正方形/長方形 10"/>
          <p:cNvSpPr/>
          <p:nvPr/>
        </p:nvSpPr>
        <p:spPr>
          <a:xfrm>
            <a:off x="643223" y="1037707"/>
            <a:ext cx="7834710" cy="1131774"/>
          </a:xfrm>
          <a:prstGeom prst="rect">
            <a:avLst/>
          </a:prstGeom>
          <a:solidFill>
            <a:schemeClr val="accent2">
              <a:lumMod val="40000"/>
              <a:lumOff val="60000"/>
              <a:alpha val="20000"/>
            </a:scheme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1150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13074" y="6037445"/>
            <a:ext cx="7416824" cy="707886"/>
          </a:xfrm>
          <a:prstGeom prst="rect">
            <a:avLst/>
          </a:prstGeom>
          <a:noFill/>
        </p:spPr>
        <p:txBody>
          <a:bodyPr wrap="square" rtlCol="0">
            <a:spAutoFit/>
          </a:bodyPr>
          <a:lstStyle/>
          <a:p>
            <a:pPr algn="ctr"/>
            <a:r>
              <a:rPr lang="ja-JP" altLang="en-US" sz="2000" b="1" dirty="0"/>
              <a:t>高速点火核融合プラズマを高エネルギー</a:t>
            </a:r>
            <a:r>
              <a:rPr lang="en-US" altLang="ja-JP" sz="2000" b="1" dirty="0"/>
              <a:t>X</a:t>
            </a:r>
            <a:r>
              <a:rPr lang="ja-JP" altLang="en-US" sz="2000" b="1" dirty="0"/>
              <a:t>線の２次元</a:t>
            </a:r>
            <a:r>
              <a:rPr lang="ja-JP" altLang="en-US" sz="2000" b="1" dirty="0" smtClean="0"/>
              <a:t>分布を</a:t>
            </a:r>
            <a:endParaRPr lang="en-US" altLang="ja-JP" sz="2000" b="1" dirty="0" smtClean="0"/>
          </a:p>
          <a:p>
            <a:pPr algn="ctr"/>
            <a:r>
              <a:rPr lang="ja-JP" altLang="en-US" sz="2000" b="1" dirty="0" smtClean="0"/>
              <a:t>半影法で計測</a:t>
            </a:r>
            <a:r>
              <a:rPr lang="ja-JP" altLang="en-US" sz="2000" b="1" dirty="0"/>
              <a:t>することにより加熱領域を診断する</a:t>
            </a:r>
          </a:p>
        </p:txBody>
      </p:sp>
      <p:grpSp>
        <p:nvGrpSpPr>
          <p:cNvPr id="37" name="グループ化 36"/>
          <p:cNvGrpSpPr/>
          <p:nvPr/>
        </p:nvGrpSpPr>
        <p:grpSpPr>
          <a:xfrm>
            <a:off x="1350433" y="1515870"/>
            <a:ext cx="5854312" cy="1579149"/>
            <a:chOff x="467544" y="1312737"/>
            <a:chExt cx="5854312" cy="1579149"/>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375" b="19393"/>
            <a:stretch/>
          </p:blipFill>
          <p:spPr bwMode="auto">
            <a:xfrm>
              <a:off x="467544" y="1312737"/>
              <a:ext cx="980439" cy="94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5319" b="20136"/>
            <a:stretch/>
          </p:blipFill>
          <p:spPr bwMode="auto">
            <a:xfrm>
              <a:off x="3220145" y="1504335"/>
              <a:ext cx="1639887" cy="92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7214" r="16641" b="20136"/>
            <a:stretch/>
          </p:blipFill>
          <p:spPr bwMode="auto">
            <a:xfrm>
              <a:off x="5148064" y="1342233"/>
              <a:ext cx="1173792" cy="104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グループ化 4"/>
            <p:cNvGrpSpPr/>
            <p:nvPr/>
          </p:nvGrpSpPr>
          <p:grpSpPr>
            <a:xfrm>
              <a:off x="2067211" y="1504335"/>
              <a:ext cx="720080" cy="720080"/>
              <a:chOff x="1905211" y="1616403"/>
              <a:chExt cx="720080" cy="720080"/>
            </a:xfrm>
          </p:grpSpPr>
          <p:sp>
            <p:nvSpPr>
              <p:cNvPr id="4" name="円/楕円 3"/>
              <p:cNvSpPr/>
              <p:nvPr/>
            </p:nvSpPr>
            <p:spPr>
              <a:xfrm>
                <a:off x="1905211" y="1616403"/>
                <a:ext cx="720080" cy="720080"/>
              </a:xfrm>
              <a:prstGeom prst="ellipse">
                <a:avLst/>
              </a:prstGeom>
              <a:gradFill flip="none" rotWithShape="1">
                <a:gsLst>
                  <a:gs pos="417">
                    <a:srgbClr val="FF0000"/>
                  </a:gs>
                  <a:gs pos="55000">
                    <a:srgbClr val="FFC000"/>
                  </a:gs>
                  <a:gs pos="65000">
                    <a:srgbClr val="FFC000"/>
                  </a:gs>
                  <a:gs pos="100000">
                    <a:srgbClr val="FFC000"/>
                  </a:gs>
                </a:gsLst>
                <a:path path="circle">
                  <a:fillToRect l="50000" t="50000" r="50000" b="50000"/>
                </a:path>
                <a:tileRect/>
              </a:gradFill>
              <a:ln>
                <a:solidFill>
                  <a:srgbClr val="F5C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a:spLocks noChangeAspect="1"/>
              </p:cNvSpPr>
              <p:nvPr/>
            </p:nvSpPr>
            <p:spPr>
              <a:xfrm>
                <a:off x="2103251" y="1814443"/>
                <a:ext cx="324000" cy="324000"/>
              </a:xfrm>
              <a:prstGeom prst="ellipse">
                <a:avLst/>
              </a:prstGeom>
              <a:gradFill flip="none" rotWithShape="1">
                <a:gsLst>
                  <a:gs pos="0">
                    <a:schemeClr val="bg1"/>
                  </a:gs>
                  <a:gs pos="41000">
                    <a:schemeClr val="accent1">
                      <a:lumMod val="60000"/>
                      <a:lumOff val="40000"/>
                    </a:schemeClr>
                  </a:gs>
                  <a:gs pos="41000">
                    <a:schemeClr val="accent1">
                      <a:lumMod val="75000"/>
                    </a:schemeClr>
                  </a:gs>
                </a:gsLst>
                <a:path path="circle">
                  <a:fillToRect l="50000" t="50000" r="50000" b="50000"/>
                </a:path>
                <a:tileRect/>
              </a:gradFill>
              <a:ln>
                <a:noFill/>
              </a:ln>
              <a:effectLst>
                <a:outerShdw blurRad="44450" dist="27940" dir="5400000" algn="ctr">
                  <a:srgbClr val="000000">
                    <a:alpha val="32000"/>
                  </a:srgbClr>
                </a:outerShdw>
                <a:softEdge rad="6350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p:cNvSpPr txBox="1"/>
            <p:nvPr/>
          </p:nvSpPr>
          <p:spPr>
            <a:xfrm>
              <a:off x="660245" y="2260945"/>
              <a:ext cx="595035" cy="338554"/>
            </a:xfrm>
            <a:prstGeom prst="rect">
              <a:avLst/>
            </a:prstGeom>
            <a:noFill/>
          </p:spPr>
          <p:txBody>
            <a:bodyPr wrap="none" rtlCol="0">
              <a:spAutoFit/>
            </a:bodyPr>
            <a:lstStyle/>
            <a:p>
              <a:r>
                <a:rPr kumimoji="1" lang="ja-JP" altLang="en-US" sz="1600" b="1" dirty="0" smtClean="0"/>
                <a:t>爆縮</a:t>
              </a:r>
              <a:endParaRPr kumimoji="1" lang="ja-JP" altLang="en-US" sz="1600" b="1" dirty="0"/>
            </a:p>
          </p:txBody>
        </p:sp>
        <p:sp>
          <p:nvSpPr>
            <p:cNvPr id="8" name="テキスト ボックス 7"/>
            <p:cNvSpPr txBox="1"/>
            <p:nvPr/>
          </p:nvSpPr>
          <p:spPr>
            <a:xfrm>
              <a:off x="5437442" y="2283238"/>
              <a:ext cx="595035" cy="338554"/>
            </a:xfrm>
            <a:prstGeom prst="rect">
              <a:avLst/>
            </a:prstGeom>
            <a:noFill/>
          </p:spPr>
          <p:txBody>
            <a:bodyPr wrap="none" rtlCol="0">
              <a:spAutoFit/>
            </a:bodyPr>
            <a:lstStyle/>
            <a:p>
              <a:r>
                <a:rPr kumimoji="1" lang="ja-JP" altLang="en-US" sz="1600" b="1" dirty="0" smtClean="0"/>
                <a:t>点火</a:t>
              </a:r>
              <a:endParaRPr kumimoji="1" lang="ja-JP" altLang="en-US" sz="1600" b="1" dirty="0"/>
            </a:p>
          </p:txBody>
        </p:sp>
        <p:sp>
          <p:nvSpPr>
            <p:cNvPr id="9" name="テキスト ボックス 8"/>
            <p:cNvSpPr txBox="1"/>
            <p:nvPr/>
          </p:nvSpPr>
          <p:spPr>
            <a:xfrm>
              <a:off x="3650015" y="2307111"/>
              <a:ext cx="1210588" cy="584775"/>
            </a:xfrm>
            <a:prstGeom prst="rect">
              <a:avLst/>
            </a:prstGeom>
            <a:noFill/>
          </p:spPr>
          <p:txBody>
            <a:bodyPr wrap="none" rtlCol="0">
              <a:spAutoFit/>
            </a:bodyPr>
            <a:lstStyle/>
            <a:p>
              <a:r>
                <a:rPr kumimoji="1" lang="ja-JP" altLang="en-US" sz="1600" b="1" dirty="0" smtClean="0"/>
                <a:t>高温点火</a:t>
              </a:r>
              <a:r>
                <a:rPr lang="ja-JP" altLang="en-US" sz="1600" b="1" dirty="0" smtClean="0"/>
                <a:t>部</a:t>
              </a:r>
              <a:endParaRPr lang="en-US" altLang="ja-JP" sz="1600" b="1" dirty="0" smtClean="0"/>
            </a:p>
            <a:p>
              <a:r>
                <a:rPr lang="ja-JP" altLang="en-US" sz="1600" b="1" dirty="0" smtClean="0"/>
                <a:t>の形成</a:t>
              </a:r>
              <a:endParaRPr kumimoji="1" lang="ja-JP" altLang="en-US" sz="1600" b="1" dirty="0"/>
            </a:p>
          </p:txBody>
        </p:sp>
      </p:grpSp>
      <p:sp>
        <p:nvSpPr>
          <p:cNvPr id="18" name="テキスト ボックス 17"/>
          <p:cNvSpPr txBox="1"/>
          <p:nvPr/>
        </p:nvSpPr>
        <p:spPr>
          <a:xfrm>
            <a:off x="-2916832" y="3566163"/>
            <a:ext cx="2763898" cy="738664"/>
          </a:xfrm>
          <a:prstGeom prst="rect">
            <a:avLst/>
          </a:prstGeom>
          <a:noFill/>
        </p:spPr>
        <p:txBody>
          <a:bodyPr wrap="none" rtlCol="0">
            <a:spAutoFit/>
          </a:bodyPr>
          <a:lstStyle/>
          <a:p>
            <a:r>
              <a:rPr kumimoji="1" lang="en-US" altLang="ja-JP" sz="1400" dirty="0" smtClean="0"/>
              <a:t>LFEX(</a:t>
            </a:r>
            <a:r>
              <a:rPr kumimoji="1" lang="ja-JP" altLang="en-US" sz="1400" dirty="0" smtClean="0"/>
              <a:t>追加熱レーザー</a:t>
            </a:r>
            <a:r>
              <a:rPr kumimoji="1" lang="en-US" altLang="ja-JP" sz="1400" dirty="0" smtClean="0"/>
              <a:t>)</a:t>
            </a:r>
            <a:r>
              <a:rPr kumimoji="1" lang="ja-JP" altLang="en-US" sz="1400" dirty="0" smtClean="0"/>
              <a:t>がどの部分</a:t>
            </a:r>
            <a:endParaRPr kumimoji="1" lang="en-US" altLang="ja-JP" sz="1400" dirty="0" smtClean="0"/>
          </a:p>
          <a:p>
            <a:r>
              <a:rPr lang="ja-JP" altLang="en-US" sz="1400" dirty="0" err="1" smtClean="0"/>
              <a:t>に照</a:t>
            </a:r>
            <a:r>
              <a:rPr lang="ja-JP" altLang="en-US" sz="1400" dirty="0" smtClean="0"/>
              <a:t>射され、どのように加熱され</a:t>
            </a:r>
            <a:endParaRPr lang="en-US" altLang="ja-JP" sz="1400" dirty="0" smtClean="0"/>
          </a:p>
          <a:p>
            <a:r>
              <a:rPr kumimoji="1" lang="ja-JP" altLang="en-US" sz="1400" dirty="0" smtClean="0"/>
              <a:t>広がっていくのか</a:t>
            </a:r>
            <a:endParaRPr kumimoji="1" lang="ja-JP" altLang="en-US" sz="1400" dirty="0"/>
          </a:p>
        </p:txBody>
      </p:sp>
      <p:pic>
        <p:nvPicPr>
          <p:cNvPr id="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6355" y="1268641"/>
            <a:ext cx="3264526" cy="206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グループ化 43"/>
          <p:cNvGrpSpPr/>
          <p:nvPr/>
        </p:nvGrpSpPr>
        <p:grpSpPr>
          <a:xfrm>
            <a:off x="1301656" y="3201703"/>
            <a:ext cx="5961259" cy="2549303"/>
            <a:chOff x="1591370" y="3438920"/>
            <a:chExt cx="5961259" cy="2549303"/>
          </a:xfrm>
        </p:grpSpPr>
        <p:grpSp>
          <p:nvGrpSpPr>
            <p:cNvPr id="38" name="グループ化 37"/>
            <p:cNvGrpSpPr/>
            <p:nvPr/>
          </p:nvGrpSpPr>
          <p:grpSpPr>
            <a:xfrm>
              <a:off x="1591370" y="3438920"/>
              <a:ext cx="5961259" cy="2549303"/>
              <a:chOff x="229999" y="3374716"/>
              <a:chExt cx="5961259" cy="2549303"/>
            </a:xfrm>
          </p:grpSpPr>
          <p:sp>
            <p:nvSpPr>
              <p:cNvPr id="36" name="正方形/長方形 35"/>
              <p:cNvSpPr/>
              <p:nvPr/>
            </p:nvSpPr>
            <p:spPr>
              <a:xfrm>
                <a:off x="4104870" y="3374716"/>
                <a:ext cx="2086388" cy="1550888"/>
              </a:xfrm>
              <a:prstGeom prst="rect">
                <a:avLst/>
              </a:prstGeom>
              <a:solidFill>
                <a:srgbClr val="3A278B"/>
              </a:soli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229999" y="4158789"/>
                <a:ext cx="3095719" cy="1765230"/>
                <a:chOff x="338557" y="2968625"/>
                <a:chExt cx="3095719" cy="1765230"/>
              </a:xfrm>
            </p:grpSpPr>
            <p:grpSp>
              <p:nvGrpSpPr>
                <p:cNvPr id="14" name="グループ化 13"/>
                <p:cNvGrpSpPr/>
                <p:nvPr/>
              </p:nvGrpSpPr>
              <p:grpSpPr>
                <a:xfrm>
                  <a:off x="781440" y="2968625"/>
                  <a:ext cx="1639887" cy="920750"/>
                  <a:chOff x="3797555" y="4077072"/>
                  <a:chExt cx="1639887" cy="920750"/>
                </a:xfrm>
              </p:grpSpPr>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7555" y="4077072"/>
                    <a:ext cx="163988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円/楕円 11"/>
                  <p:cNvSpPr>
                    <a:spLocks/>
                  </p:cNvSpPr>
                  <p:nvPr/>
                </p:nvSpPr>
                <p:spPr>
                  <a:xfrm>
                    <a:off x="4672003" y="4339438"/>
                    <a:ext cx="324000" cy="324000"/>
                  </a:xfrm>
                  <a:prstGeom prst="ellipse">
                    <a:avLst/>
                  </a:prstGeom>
                  <a:gradFill flip="none" rotWithShape="1">
                    <a:gsLst>
                      <a:gs pos="65000">
                        <a:srgbClr val="EB4625"/>
                      </a:gs>
                      <a:gs pos="9000">
                        <a:srgbClr val="FF0000">
                          <a:shade val="30000"/>
                          <a:satMod val="115000"/>
                        </a:srgbClr>
                      </a:gs>
                      <a:gs pos="43000">
                        <a:srgbClr val="FF0000">
                          <a:shade val="67500"/>
                          <a:satMod val="115000"/>
                        </a:srgbClr>
                      </a:gs>
                      <a:gs pos="100000">
                        <a:srgbClr val="FFC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995936" y="4663438"/>
                    <a:ext cx="504056" cy="205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18"/>
                <p:cNvSpPr txBox="1"/>
                <p:nvPr/>
              </p:nvSpPr>
              <p:spPr>
                <a:xfrm>
                  <a:off x="338557" y="4149080"/>
                  <a:ext cx="3095719" cy="584775"/>
                </a:xfrm>
                <a:prstGeom prst="rect">
                  <a:avLst/>
                </a:prstGeom>
                <a:noFill/>
                <a:ln>
                  <a:solidFill>
                    <a:srgbClr val="FF0000"/>
                  </a:solidFill>
                </a:ln>
              </p:spPr>
              <p:txBody>
                <a:bodyPr wrap="none" rtlCol="0">
                  <a:spAutoFit/>
                </a:bodyPr>
                <a:lstStyle/>
                <a:p>
                  <a:r>
                    <a:rPr kumimoji="1" lang="ja-JP" altLang="en-US" sz="1600" b="1" dirty="0" smtClean="0"/>
                    <a:t>局所加熱が起こっている</a:t>
                  </a:r>
                  <a:endParaRPr kumimoji="1" lang="en-US" altLang="ja-JP" sz="1600" b="1" dirty="0" smtClean="0"/>
                </a:p>
                <a:p>
                  <a:r>
                    <a:rPr lang="ja-JP" altLang="en-US" sz="1600" b="1" dirty="0"/>
                    <a:t>かどう</a:t>
                  </a:r>
                  <a:r>
                    <a:rPr lang="ja-JP" altLang="en-US" sz="1600" b="1" dirty="0" smtClean="0"/>
                    <a:t>かの診断が求められている</a:t>
                  </a:r>
                  <a:endParaRPr kumimoji="1" lang="ja-JP" altLang="en-US" sz="1600" b="1" dirty="0"/>
                </a:p>
              </p:txBody>
            </p:sp>
            <p:cxnSp>
              <p:nvCxnSpPr>
                <p:cNvPr id="21" name="直線矢印コネクタ 20"/>
                <p:cNvCxnSpPr/>
                <p:nvPr/>
              </p:nvCxnSpPr>
              <p:spPr>
                <a:xfrm flipV="1">
                  <a:off x="1255280" y="3566163"/>
                  <a:ext cx="400608" cy="5109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2057" name="Picture 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57246" b="-6437"/>
              <a:stretch/>
            </p:blipFill>
            <p:spPr bwMode="auto">
              <a:xfrm rot="20241261" flipV="1">
                <a:off x="1694779" y="4078629"/>
                <a:ext cx="1515060" cy="8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877" t="-31185" r="53780"/>
              <a:stretch/>
            </p:blipFill>
            <p:spPr bwMode="auto">
              <a:xfrm rot="11244405">
                <a:off x="1652266" y="4680316"/>
                <a:ext cx="1507516" cy="12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645" t="1" r="49133" b="-1"/>
              <a:stretch/>
            </p:blipFill>
            <p:spPr bwMode="auto">
              <a:xfrm rot="10800000" flipV="1">
                <a:off x="1845055" y="4474564"/>
                <a:ext cx="1703793" cy="8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3" name="テキスト ボックス 2062"/>
              <p:cNvSpPr txBox="1"/>
              <p:nvPr/>
            </p:nvSpPr>
            <p:spPr>
              <a:xfrm>
                <a:off x="4893660" y="5293461"/>
                <a:ext cx="595035" cy="338554"/>
              </a:xfrm>
              <a:prstGeom prst="rect">
                <a:avLst/>
              </a:prstGeom>
              <a:noFill/>
            </p:spPr>
            <p:txBody>
              <a:bodyPr wrap="none" rtlCol="0">
                <a:spAutoFit/>
              </a:bodyPr>
              <a:lstStyle/>
              <a:p>
                <a:r>
                  <a:rPr lang="ja-JP" altLang="en-US" sz="1600" b="1" dirty="0"/>
                  <a:t>結像</a:t>
                </a:r>
                <a:endParaRPr lang="en-US" altLang="ja-JP" sz="1600" b="1" dirty="0" smtClean="0"/>
              </a:p>
            </p:txBody>
          </p:sp>
          <p:grpSp>
            <p:nvGrpSpPr>
              <p:cNvPr id="2066" name="グループ化 2065"/>
              <p:cNvGrpSpPr/>
              <p:nvPr/>
            </p:nvGrpSpPr>
            <p:grpSpPr>
              <a:xfrm>
                <a:off x="3047378" y="3997451"/>
                <a:ext cx="749601" cy="709465"/>
                <a:chOff x="3627232" y="4221611"/>
                <a:chExt cx="749601" cy="709465"/>
              </a:xfrm>
            </p:grpSpPr>
            <p:sp>
              <p:nvSpPr>
                <p:cNvPr id="2065" name="直方体 2064"/>
                <p:cNvSpPr/>
                <p:nvPr/>
              </p:nvSpPr>
              <p:spPr>
                <a:xfrm rot="21015027" flipH="1">
                  <a:off x="3627232" y="4221611"/>
                  <a:ext cx="673492" cy="28559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直方体 49"/>
                <p:cNvSpPr/>
                <p:nvPr/>
              </p:nvSpPr>
              <p:spPr>
                <a:xfrm rot="20936317" flipH="1">
                  <a:off x="3703341" y="4645483"/>
                  <a:ext cx="673492" cy="28559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068" name="直線コネクタ 2067"/>
              <p:cNvCxnSpPr>
                <a:stCxn id="12" idx="0"/>
              </p:cNvCxnSpPr>
              <p:nvPr/>
            </p:nvCxnSpPr>
            <p:spPr>
              <a:xfrm flipV="1">
                <a:off x="1709330" y="4359367"/>
                <a:ext cx="3294718" cy="61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6" name="直線コネクタ 2075"/>
              <p:cNvCxnSpPr/>
              <p:nvPr/>
            </p:nvCxnSpPr>
            <p:spPr>
              <a:xfrm flipV="1">
                <a:off x="1736765" y="3844209"/>
                <a:ext cx="3267283" cy="900946"/>
              </a:xfrm>
              <a:prstGeom prst="line">
                <a:avLst/>
              </a:prstGeom>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2326999" y="4756327"/>
                <a:ext cx="934871" cy="338554"/>
              </a:xfrm>
              <a:prstGeom prst="rect">
                <a:avLst/>
              </a:prstGeom>
              <a:noFill/>
            </p:spPr>
            <p:txBody>
              <a:bodyPr wrap="none" rtlCol="0">
                <a:spAutoFit/>
              </a:bodyPr>
              <a:lstStyle/>
              <a:p>
                <a:r>
                  <a:rPr kumimoji="1" lang="ja-JP" altLang="en-US" sz="1600" b="1" dirty="0" smtClean="0"/>
                  <a:t>制動</a:t>
                </a:r>
                <a:r>
                  <a:rPr kumimoji="1" lang="en-US" altLang="ja-JP" sz="1600" b="1" dirty="0" smtClean="0"/>
                  <a:t>X</a:t>
                </a:r>
                <a:r>
                  <a:rPr kumimoji="1" lang="ja-JP" altLang="en-US" sz="1600" b="1" dirty="0" smtClean="0"/>
                  <a:t>線</a:t>
                </a:r>
                <a:endParaRPr kumimoji="1" lang="ja-JP" altLang="en-US" sz="1600" b="1" dirty="0"/>
              </a:p>
            </p:txBody>
          </p:sp>
          <p:sp>
            <p:nvSpPr>
              <p:cNvPr id="35" name="円/楕円 34"/>
              <p:cNvSpPr/>
              <p:nvPr/>
            </p:nvSpPr>
            <p:spPr>
              <a:xfrm>
                <a:off x="4831254" y="3834121"/>
                <a:ext cx="504056" cy="517996"/>
              </a:xfrm>
              <a:prstGeom prst="ellipse">
                <a:avLst/>
              </a:prstGeom>
              <a:gradFill flip="none" rotWithShape="1">
                <a:gsLst>
                  <a:gs pos="0">
                    <a:srgbClr val="FFC000"/>
                  </a:gs>
                  <a:gs pos="50000">
                    <a:srgbClr val="EE6044"/>
                  </a:gs>
                  <a:gs pos="100000">
                    <a:srgbClr val="EE6044"/>
                  </a:gs>
                </a:gsLst>
                <a:path path="circle">
                  <a:fillToRect l="50000" t="50000" r="50000" b="50000"/>
                </a:path>
                <a:tileRect/>
              </a:gradFill>
              <a:ln>
                <a:solidFill>
                  <a:srgbClr val="FF0000"/>
                </a:solid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テキスト ボックス 42"/>
            <p:cNvSpPr txBox="1"/>
            <p:nvPr/>
          </p:nvSpPr>
          <p:spPr>
            <a:xfrm>
              <a:off x="3984216" y="3515893"/>
              <a:ext cx="1620957" cy="338554"/>
            </a:xfrm>
            <a:prstGeom prst="rect">
              <a:avLst/>
            </a:prstGeom>
            <a:noFill/>
          </p:spPr>
          <p:txBody>
            <a:bodyPr wrap="none" rtlCol="0">
              <a:spAutoFit/>
            </a:bodyPr>
            <a:lstStyle/>
            <a:p>
              <a:r>
                <a:rPr kumimoji="1" lang="ja-JP" altLang="en-US" sz="1600" b="1" dirty="0" smtClean="0"/>
                <a:t>結像装置（半影）</a:t>
              </a:r>
              <a:endParaRPr kumimoji="1" lang="ja-JP" altLang="en-US" sz="1600" b="1" dirty="0"/>
            </a:p>
          </p:txBody>
        </p:sp>
      </p:grpSp>
      <p:pic>
        <p:nvPicPr>
          <p:cNvPr id="46" name="Picture 19"/>
          <p:cNvPicPr>
            <a:picLocks noChangeAspect="1" noChangeArrowheads="1"/>
          </p:cNvPicPr>
          <p:nvPr/>
        </p:nvPicPr>
        <p:blipFill rotWithShape="1">
          <a:blip r:embed="rId11">
            <a:extLst>
              <a:ext uri="{28A0092B-C50C-407E-A947-70E740481C1C}">
                <a14:useLocalDpi xmlns:a14="http://schemas.microsoft.com/office/drawing/2010/main" val="0"/>
              </a:ext>
            </a:extLst>
          </a:blip>
          <a:srcRect l="1" t="9744" r="723"/>
          <a:stretch/>
        </p:blipFill>
        <p:spPr bwMode="auto">
          <a:xfrm>
            <a:off x="7574802" y="2614805"/>
            <a:ext cx="114379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テキスト ボックス 47"/>
          <p:cNvSpPr txBox="1"/>
          <p:nvPr/>
        </p:nvSpPr>
        <p:spPr>
          <a:xfrm>
            <a:off x="7341108" y="3805522"/>
            <a:ext cx="1632178" cy="338554"/>
          </a:xfrm>
          <a:prstGeom prst="rect">
            <a:avLst/>
          </a:prstGeom>
          <a:noFill/>
        </p:spPr>
        <p:txBody>
          <a:bodyPr wrap="none" rtlCol="0">
            <a:spAutoFit/>
          </a:bodyPr>
          <a:lstStyle/>
          <a:p>
            <a:r>
              <a:rPr kumimoji="1" lang="ja-JP" altLang="en-US" sz="1600" b="1" dirty="0" smtClean="0"/>
              <a:t>実際の結像画像</a:t>
            </a:r>
            <a:endParaRPr kumimoji="1" lang="ja-JP" altLang="en-US" sz="1600" b="1" dirty="0"/>
          </a:p>
        </p:txBody>
      </p:sp>
      <p:sp>
        <p:nvSpPr>
          <p:cNvPr id="51" name="テキスト ボックス 50"/>
          <p:cNvSpPr txBox="1"/>
          <p:nvPr/>
        </p:nvSpPr>
        <p:spPr>
          <a:xfrm>
            <a:off x="234643" y="1071672"/>
            <a:ext cx="2509020" cy="369332"/>
          </a:xfrm>
          <a:prstGeom prst="rect">
            <a:avLst/>
          </a:prstGeom>
          <a:noFill/>
        </p:spPr>
        <p:txBody>
          <a:bodyPr wrap="none" rtlCol="0">
            <a:spAutoFit/>
          </a:bodyPr>
          <a:lstStyle/>
          <a:p>
            <a:r>
              <a:rPr kumimoji="1" lang="ja-JP" altLang="en-US" b="1" dirty="0" smtClean="0"/>
              <a:t>高速点火核融合の流れ</a:t>
            </a:r>
            <a:endParaRPr kumimoji="1" lang="ja-JP" altLang="en-US" b="1" dirty="0"/>
          </a:p>
        </p:txBody>
      </p:sp>
      <p:cxnSp>
        <p:nvCxnSpPr>
          <p:cNvPr id="54" name="直線矢印コネクタ 53"/>
          <p:cNvCxnSpPr/>
          <p:nvPr/>
        </p:nvCxnSpPr>
        <p:spPr>
          <a:xfrm flipH="1">
            <a:off x="8098303" y="4318430"/>
            <a:ext cx="48856" cy="4341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8" name="グループ化 57"/>
          <p:cNvGrpSpPr/>
          <p:nvPr/>
        </p:nvGrpSpPr>
        <p:grpSpPr>
          <a:xfrm>
            <a:off x="7444780" y="4861261"/>
            <a:ext cx="930292" cy="856928"/>
            <a:chOff x="6030953" y="5796951"/>
            <a:chExt cx="930292" cy="856928"/>
          </a:xfrm>
        </p:grpSpPr>
        <p:pic>
          <p:nvPicPr>
            <p:cNvPr id="56" name="Picture 21"/>
            <p:cNvPicPr>
              <a:picLocks noChangeAspect="1" noChangeArrowheads="1"/>
            </p:cNvPicPr>
            <p:nvPr/>
          </p:nvPicPr>
          <p:blipFill rotWithShape="1">
            <a:blip r:embed="rId12">
              <a:extLst>
                <a:ext uri="{28A0092B-C50C-407E-A947-70E740481C1C}">
                  <a14:useLocalDpi xmlns:a14="http://schemas.microsoft.com/office/drawing/2010/main" val="0"/>
                </a:ext>
              </a:extLst>
            </a:blip>
            <a:srcRect l="77170" t="21014" r="5260" b="27281"/>
            <a:stretch/>
          </p:blipFill>
          <p:spPr bwMode="auto">
            <a:xfrm>
              <a:off x="6124482" y="5796951"/>
              <a:ext cx="836763" cy="856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正方形/長方形 56"/>
            <p:cNvSpPr/>
            <p:nvPr/>
          </p:nvSpPr>
          <p:spPr>
            <a:xfrm>
              <a:off x="6030953" y="6453336"/>
              <a:ext cx="237545" cy="200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テキスト ボックス 58"/>
          <p:cNvSpPr txBox="1"/>
          <p:nvPr/>
        </p:nvSpPr>
        <p:spPr>
          <a:xfrm>
            <a:off x="8229898" y="4496873"/>
            <a:ext cx="800219" cy="338554"/>
          </a:xfrm>
          <a:prstGeom prst="rect">
            <a:avLst/>
          </a:prstGeom>
          <a:noFill/>
        </p:spPr>
        <p:txBody>
          <a:bodyPr wrap="none" rtlCol="0">
            <a:spAutoFit/>
          </a:bodyPr>
          <a:lstStyle/>
          <a:p>
            <a:r>
              <a:rPr kumimoji="1" lang="ja-JP" altLang="en-US" sz="1600" b="1" dirty="0" smtClean="0"/>
              <a:t>逆再生</a:t>
            </a:r>
            <a:endParaRPr kumimoji="1" lang="ja-JP" altLang="en-US" sz="1600" b="1" dirty="0"/>
          </a:p>
        </p:txBody>
      </p:sp>
      <p:sp>
        <p:nvSpPr>
          <p:cNvPr id="60" name="テキスト ボックス 59"/>
          <p:cNvSpPr txBox="1"/>
          <p:nvPr/>
        </p:nvSpPr>
        <p:spPr>
          <a:xfrm>
            <a:off x="7203380" y="5698891"/>
            <a:ext cx="1632178" cy="338554"/>
          </a:xfrm>
          <a:prstGeom prst="rect">
            <a:avLst/>
          </a:prstGeom>
          <a:noFill/>
        </p:spPr>
        <p:txBody>
          <a:bodyPr wrap="none" rtlCol="0">
            <a:spAutoFit/>
          </a:bodyPr>
          <a:lstStyle/>
          <a:p>
            <a:r>
              <a:rPr kumimoji="1" lang="ja-JP" altLang="en-US" sz="1600" b="1" dirty="0" smtClean="0"/>
              <a:t>加熱領域の診断</a:t>
            </a:r>
            <a:endParaRPr kumimoji="1" lang="ja-JP" altLang="en-US" sz="1600" b="1" dirty="0"/>
          </a:p>
        </p:txBody>
      </p:sp>
      <p:pic>
        <p:nvPicPr>
          <p:cNvPr id="61" name="Picture 2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56576" y="3767754"/>
            <a:ext cx="1201272" cy="89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テキスト ボックス 61"/>
          <p:cNvSpPr txBox="1"/>
          <p:nvPr/>
        </p:nvSpPr>
        <p:spPr>
          <a:xfrm>
            <a:off x="1138712" y="103615"/>
            <a:ext cx="6579268" cy="523220"/>
          </a:xfrm>
          <a:prstGeom prst="rect">
            <a:avLst/>
          </a:prstGeom>
          <a:solidFill>
            <a:srgbClr val="FFFF00"/>
          </a:solidFill>
        </p:spPr>
        <p:txBody>
          <a:bodyPr wrap="square" rtlCol="0">
            <a:spAutoFit/>
          </a:bodyPr>
          <a:lstStyle/>
          <a:p>
            <a:pPr algn="ctr"/>
            <a:r>
              <a:rPr kumimoji="1" lang="ja-JP" altLang="en-US" sz="2800" b="1" dirty="0" smtClean="0">
                <a:latin typeface="+mj-ea"/>
                <a:ea typeface="+mj-ea"/>
              </a:rPr>
              <a:t>高速点火核融合における加熱領域診断</a:t>
            </a:r>
            <a:endParaRPr kumimoji="1" lang="ja-JP" altLang="en-US" sz="2800" b="1" dirty="0">
              <a:latin typeface="+mj-ea"/>
              <a:ea typeface="+mj-ea"/>
            </a:endParaRPr>
          </a:p>
        </p:txBody>
      </p:sp>
    </p:spTree>
    <p:extLst>
      <p:ext uri="{BB962C8B-B14F-4D97-AF65-F5344CB8AC3E}">
        <p14:creationId xmlns:p14="http://schemas.microsoft.com/office/powerpoint/2010/main" val="676006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14883" y="21123"/>
            <a:ext cx="6934768" cy="954107"/>
          </a:xfrm>
          <a:prstGeom prst="rect">
            <a:avLst/>
          </a:prstGeom>
          <a:solidFill>
            <a:srgbClr val="FFFF00"/>
          </a:solidFill>
        </p:spPr>
        <p:txBody>
          <a:bodyPr wrap="square" rtlCol="0">
            <a:spAutoFit/>
          </a:bodyPr>
          <a:lstStyle/>
          <a:p>
            <a:r>
              <a:rPr kumimoji="1" lang="ja-JP" altLang="en-US" sz="2800" dirty="0" smtClean="0"/>
              <a:t>画像計測に用いた半影法の</a:t>
            </a:r>
            <a:endParaRPr kumimoji="1" lang="en-US" altLang="ja-JP" sz="2800" dirty="0" smtClean="0"/>
          </a:p>
          <a:p>
            <a:r>
              <a:rPr lang="ja-JP" altLang="en-US" sz="2800" dirty="0"/>
              <a:t>　</a:t>
            </a:r>
            <a:r>
              <a:rPr lang="ja-JP" altLang="en-US" sz="2800" dirty="0" smtClean="0"/>
              <a:t>　　　　　</a:t>
            </a:r>
            <a:r>
              <a:rPr kumimoji="1" lang="ja-JP" altLang="en-US" sz="2800" dirty="0" smtClean="0"/>
              <a:t>利点と画像の再構成の問題点</a:t>
            </a:r>
            <a:endParaRPr kumimoji="1" lang="ja-JP" altLang="en-US" sz="28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41717" y="2806541"/>
            <a:ext cx="144456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テキスト ボックス 64"/>
          <p:cNvSpPr txBox="1">
            <a:spLocks noChangeAspect="1"/>
          </p:cNvSpPr>
          <p:nvPr/>
        </p:nvSpPr>
        <p:spPr>
          <a:xfrm>
            <a:off x="-2628800" y="4475648"/>
            <a:ext cx="2114681" cy="430887"/>
          </a:xfrm>
          <a:prstGeom prst="rect">
            <a:avLst/>
          </a:prstGeom>
          <a:noFill/>
          <a:ln>
            <a:solidFill>
              <a:srgbClr val="FF0000"/>
            </a:solidFill>
          </a:ln>
        </p:spPr>
        <p:txBody>
          <a:bodyPr wrap="none" rtlCol="0">
            <a:spAutoFit/>
          </a:bodyPr>
          <a:lstStyle/>
          <a:p>
            <a:r>
              <a:rPr kumimoji="1" lang="ja-JP" altLang="en-US" sz="1100" dirty="0" smtClean="0"/>
              <a:t>開口形状が直線である場合線源</a:t>
            </a:r>
            <a:endParaRPr kumimoji="1" lang="en-US" altLang="ja-JP" sz="1100" dirty="0" smtClean="0"/>
          </a:p>
          <a:p>
            <a:r>
              <a:rPr kumimoji="1" lang="ja-JP" altLang="en-US" sz="1100" dirty="0" smtClean="0"/>
              <a:t>が移動すると</a:t>
            </a:r>
            <a:r>
              <a:rPr kumimoji="1" lang="en-US" altLang="ja-JP" sz="1100" dirty="0" smtClean="0"/>
              <a:t>PSF</a:t>
            </a:r>
            <a:r>
              <a:rPr kumimoji="1" lang="ja-JP" altLang="en-US" sz="1100" dirty="0" smtClean="0"/>
              <a:t>が極端に歪む</a:t>
            </a:r>
            <a:endParaRPr kumimoji="1" lang="ja-JP" altLang="en-US" sz="1100" dirty="0"/>
          </a:p>
        </p:txBody>
      </p:sp>
      <p:grpSp>
        <p:nvGrpSpPr>
          <p:cNvPr id="3103" name="グループ化 3102"/>
          <p:cNvGrpSpPr/>
          <p:nvPr/>
        </p:nvGrpSpPr>
        <p:grpSpPr>
          <a:xfrm>
            <a:off x="3827488" y="990586"/>
            <a:ext cx="4801285" cy="2691395"/>
            <a:chOff x="3399825" y="2327573"/>
            <a:chExt cx="2699789" cy="1503445"/>
          </a:xfrm>
        </p:grpSpPr>
        <p:pic>
          <p:nvPicPr>
            <p:cNvPr id="6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8788" y="2572427"/>
              <a:ext cx="1285614" cy="115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0374" y="2638353"/>
              <a:ext cx="1324451" cy="101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正方形/長方形 66"/>
            <p:cNvSpPr/>
            <p:nvPr/>
          </p:nvSpPr>
          <p:spPr>
            <a:xfrm>
              <a:off x="3399825" y="2327573"/>
              <a:ext cx="2699789" cy="1503445"/>
            </a:xfrm>
            <a:prstGeom prst="rect">
              <a:avLst/>
            </a:prstGeom>
            <a:noFill/>
            <a:ln w="28575">
              <a:solidFill>
                <a:srgbClr val="92D05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59" name="テキスト ボックス 58"/>
          <p:cNvSpPr txBox="1"/>
          <p:nvPr/>
        </p:nvSpPr>
        <p:spPr>
          <a:xfrm>
            <a:off x="6160963" y="4227111"/>
            <a:ext cx="2355132" cy="338554"/>
          </a:xfrm>
          <a:prstGeom prst="rect">
            <a:avLst/>
          </a:prstGeom>
          <a:noFill/>
        </p:spPr>
        <p:txBody>
          <a:bodyPr wrap="none" rtlCol="0">
            <a:spAutoFit/>
          </a:bodyPr>
          <a:lstStyle/>
          <a:p>
            <a:r>
              <a:rPr kumimoji="1" lang="ja-JP" altLang="en-US" sz="1600" b="1" dirty="0" smtClean="0"/>
              <a:t>分解能の低下を</a:t>
            </a:r>
            <a:r>
              <a:rPr lang="ja-JP" altLang="en-US" sz="1600" b="1" dirty="0"/>
              <a:t>和らげる</a:t>
            </a:r>
            <a:endParaRPr kumimoji="1" lang="ja-JP" altLang="en-US" sz="1600" b="1" dirty="0"/>
          </a:p>
        </p:txBody>
      </p:sp>
      <p:cxnSp>
        <p:nvCxnSpPr>
          <p:cNvPr id="61" name="直線矢印コネクタ 60"/>
          <p:cNvCxnSpPr/>
          <p:nvPr/>
        </p:nvCxnSpPr>
        <p:spPr>
          <a:xfrm>
            <a:off x="6735546" y="4029096"/>
            <a:ext cx="258725" cy="2097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9676656" y="5092799"/>
            <a:ext cx="1300356" cy="369332"/>
          </a:xfrm>
          <a:prstGeom prst="rect">
            <a:avLst/>
          </a:prstGeom>
          <a:noFill/>
        </p:spPr>
        <p:txBody>
          <a:bodyPr wrap="none" rtlCol="0">
            <a:spAutoFit/>
          </a:bodyPr>
          <a:lstStyle/>
          <a:p>
            <a:r>
              <a:rPr kumimoji="1" lang="ja-JP" altLang="en-US" b="1" dirty="0" smtClean="0"/>
              <a:t>従来からの</a:t>
            </a:r>
            <a:endParaRPr kumimoji="1" lang="ja-JP" altLang="en-US" b="1" dirty="0"/>
          </a:p>
        </p:txBody>
      </p:sp>
      <p:sp>
        <p:nvSpPr>
          <p:cNvPr id="3120" name="テキスト ボックス 3119"/>
          <p:cNvSpPr txBox="1"/>
          <p:nvPr/>
        </p:nvSpPr>
        <p:spPr>
          <a:xfrm>
            <a:off x="6017178" y="1310688"/>
            <a:ext cx="2525500" cy="338554"/>
          </a:xfrm>
          <a:prstGeom prst="rect">
            <a:avLst/>
          </a:prstGeom>
          <a:noFill/>
        </p:spPr>
        <p:txBody>
          <a:bodyPr wrap="none" rtlCol="0">
            <a:spAutoFit/>
          </a:bodyPr>
          <a:lstStyle/>
          <a:p>
            <a:r>
              <a:rPr lang="en-US" altLang="ja-JP" sz="1600" b="1" dirty="0" smtClean="0"/>
              <a:t>Point spread function</a:t>
            </a:r>
            <a:r>
              <a:rPr lang="ja-JP" altLang="en-US" sz="1600" b="1" dirty="0" smtClean="0"/>
              <a:t>（</a:t>
            </a:r>
            <a:r>
              <a:rPr lang="en-US" altLang="ja-JP" sz="1600" b="1" dirty="0" smtClean="0"/>
              <a:t>PSF</a:t>
            </a:r>
            <a:r>
              <a:rPr lang="ja-JP" altLang="en-US" sz="1600" b="1" dirty="0" smtClean="0"/>
              <a:t>）</a:t>
            </a:r>
            <a:endParaRPr lang="en-US" altLang="ja-JP" sz="1600" b="1" dirty="0" smtClean="0"/>
          </a:p>
        </p:txBody>
      </p:sp>
      <p:sp>
        <p:nvSpPr>
          <p:cNvPr id="3126" name="テキスト ボックス 3125"/>
          <p:cNvSpPr txBox="1"/>
          <p:nvPr/>
        </p:nvSpPr>
        <p:spPr>
          <a:xfrm>
            <a:off x="6322301" y="3430786"/>
            <a:ext cx="1850186" cy="307777"/>
          </a:xfrm>
          <a:prstGeom prst="rect">
            <a:avLst/>
          </a:prstGeom>
          <a:noFill/>
        </p:spPr>
        <p:txBody>
          <a:bodyPr wrap="none" rtlCol="0">
            <a:spAutoFit/>
          </a:bodyPr>
          <a:lstStyle/>
          <a:p>
            <a:r>
              <a:rPr kumimoji="1" lang="ja-JP" altLang="en-US" sz="1400" b="1" dirty="0" smtClean="0"/>
              <a:t>トロイダル形状の場合</a:t>
            </a:r>
            <a:endParaRPr kumimoji="1" lang="ja-JP" altLang="en-US" sz="1400" b="1" dirty="0"/>
          </a:p>
        </p:txBody>
      </p:sp>
      <p:sp>
        <p:nvSpPr>
          <p:cNvPr id="3127" name="テキスト ボックス 3126"/>
          <p:cNvSpPr txBox="1"/>
          <p:nvPr/>
        </p:nvSpPr>
        <p:spPr>
          <a:xfrm>
            <a:off x="4186173" y="3473076"/>
            <a:ext cx="1430200" cy="307777"/>
          </a:xfrm>
          <a:prstGeom prst="rect">
            <a:avLst/>
          </a:prstGeom>
          <a:noFill/>
        </p:spPr>
        <p:txBody>
          <a:bodyPr wrap="none" rtlCol="0">
            <a:spAutoFit/>
          </a:bodyPr>
          <a:lstStyle/>
          <a:p>
            <a:r>
              <a:rPr kumimoji="1" lang="ja-JP" altLang="en-US" sz="1400" b="1" dirty="0" smtClean="0"/>
              <a:t>直線形状の場合</a:t>
            </a:r>
            <a:endParaRPr kumimoji="1" lang="ja-JP" altLang="en-US" sz="1400" b="1" dirty="0"/>
          </a:p>
        </p:txBody>
      </p:sp>
      <p:grpSp>
        <p:nvGrpSpPr>
          <p:cNvPr id="136" name="グループ化 135"/>
          <p:cNvGrpSpPr/>
          <p:nvPr/>
        </p:nvGrpSpPr>
        <p:grpSpPr>
          <a:xfrm>
            <a:off x="3282505" y="4593357"/>
            <a:ext cx="5752353" cy="2110634"/>
            <a:chOff x="3105594" y="4640095"/>
            <a:chExt cx="6250600" cy="2173281"/>
          </a:xfrm>
        </p:grpSpPr>
        <p:grpSp>
          <p:nvGrpSpPr>
            <p:cNvPr id="128" name="グループ化 127"/>
            <p:cNvGrpSpPr/>
            <p:nvPr/>
          </p:nvGrpSpPr>
          <p:grpSpPr>
            <a:xfrm>
              <a:off x="3105594" y="4702742"/>
              <a:ext cx="6202061" cy="2019391"/>
              <a:chOff x="3222321" y="4732724"/>
              <a:chExt cx="6202061" cy="2019391"/>
            </a:xfrm>
          </p:grpSpPr>
          <p:sp>
            <p:nvSpPr>
              <p:cNvPr id="155" name="テキスト ボックス 154"/>
              <p:cNvSpPr txBox="1"/>
              <p:nvPr/>
            </p:nvSpPr>
            <p:spPr>
              <a:xfrm>
                <a:off x="3222321" y="4732724"/>
                <a:ext cx="2858722" cy="348603"/>
              </a:xfrm>
              <a:prstGeom prst="rect">
                <a:avLst/>
              </a:prstGeom>
              <a:noFill/>
            </p:spPr>
            <p:txBody>
              <a:bodyPr wrap="none" rtlCol="0">
                <a:spAutoFit/>
              </a:bodyPr>
              <a:lstStyle/>
              <a:p>
                <a:r>
                  <a:rPr kumimoji="1" lang="ja-JP" altLang="en-US" sz="1600" b="1" dirty="0" smtClean="0"/>
                  <a:t>・　逆畳み込みによる再構成</a:t>
                </a:r>
                <a:endParaRPr kumimoji="1" lang="ja-JP" altLang="en-US" sz="1600" b="1" dirty="0"/>
              </a:p>
            </p:txBody>
          </p:sp>
          <p:sp>
            <p:nvSpPr>
              <p:cNvPr id="156" name="テキスト ボックス 155"/>
              <p:cNvSpPr txBox="1"/>
              <p:nvPr/>
            </p:nvSpPr>
            <p:spPr>
              <a:xfrm>
                <a:off x="3660522" y="5490198"/>
                <a:ext cx="590836" cy="316912"/>
              </a:xfrm>
              <a:prstGeom prst="rect">
                <a:avLst/>
              </a:prstGeom>
              <a:noFill/>
            </p:spPr>
            <p:txBody>
              <a:bodyPr wrap="none" rtlCol="0">
                <a:spAutoFit/>
              </a:bodyPr>
              <a:lstStyle/>
              <a:p>
                <a:r>
                  <a:rPr kumimoji="1" lang="ja-JP" altLang="en-US" sz="1400" b="1" dirty="0" smtClean="0"/>
                  <a:t>半影</a:t>
                </a:r>
                <a:endParaRPr kumimoji="1" lang="ja-JP" altLang="en-US" sz="1400" b="1" dirty="0"/>
              </a:p>
            </p:txBody>
          </p:sp>
          <p:sp>
            <p:nvSpPr>
              <p:cNvPr id="157" name="テキスト ボックス 156"/>
              <p:cNvSpPr txBox="1"/>
              <p:nvPr/>
            </p:nvSpPr>
            <p:spPr>
              <a:xfrm>
                <a:off x="4265939" y="5509837"/>
                <a:ext cx="486324" cy="316912"/>
              </a:xfrm>
              <a:prstGeom prst="rect">
                <a:avLst/>
              </a:prstGeom>
              <a:noFill/>
            </p:spPr>
            <p:txBody>
              <a:bodyPr wrap="none" rtlCol="0">
                <a:spAutoFit/>
              </a:bodyPr>
              <a:lstStyle/>
              <a:p>
                <a:r>
                  <a:rPr kumimoji="1" lang="en-US" altLang="ja-JP" sz="1400" b="1" dirty="0" smtClean="0"/>
                  <a:t>PSF</a:t>
                </a:r>
                <a:endParaRPr kumimoji="1" lang="ja-JP" altLang="en-US" sz="1400" b="1" dirty="0"/>
              </a:p>
            </p:txBody>
          </p:sp>
          <p:sp>
            <p:nvSpPr>
              <p:cNvPr id="158" name="テキスト ボックス 157"/>
              <p:cNvSpPr txBox="1"/>
              <p:nvPr/>
            </p:nvSpPr>
            <p:spPr>
              <a:xfrm>
                <a:off x="4504143" y="5924858"/>
                <a:ext cx="981009" cy="316912"/>
              </a:xfrm>
              <a:prstGeom prst="rect">
                <a:avLst/>
              </a:prstGeom>
              <a:noFill/>
            </p:spPr>
            <p:txBody>
              <a:bodyPr wrap="none" rtlCol="0">
                <a:spAutoFit/>
              </a:bodyPr>
              <a:lstStyle/>
              <a:p>
                <a:r>
                  <a:rPr kumimoji="1" lang="ja-JP" altLang="en-US" sz="1400" b="1" dirty="0" smtClean="0"/>
                  <a:t>元の画像</a:t>
                </a:r>
                <a:endParaRPr kumimoji="1" lang="ja-JP" altLang="en-US" sz="1400" b="1" dirty="0"/>
              </a:p>
            </p:txBody>
          </p:sp>
          <mc:AlternateContent xmlns:mc="http://schemas.openxmlformats.org/markup-compatibility/2006" xmlns:a14="http://schemas.microsoft.com/office/drawing/2010/main">
            <mc:Choice Requires="a14">
              <p:sp>
                <p:nvSpPr>
                  <p:cNvPr id="159" name="正方形/長方形 158"/>
                  <p:cNvSpPr/>
                  <p:nvPr/>
                </p:nvSpPr>
                <p:spPr>
                  <a:xfrm>
                    <a:off x="3559762" y="5180067"/>
                    <a:ext cx="2563933" cy="3486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600" b="1" i="1" smtClean="0">
                              <a:latin typeface="Cambria Math"/>
                            </a:rPr>
                            <m:t>𝐩</m:t>
                          </m:r>
                          <m:d>
                            <m:dPr>
                              <m:ctrlPr>
                                <a:rPr lang="ja-JP" altLang="ja-JP" sz="1600" b="1" i="1">
                                  <a:latin typeface="Cambria Math"/>
                                </a:rPr>
                              </m:ctrlPr>
                            </m:dPr>
                            <m:e>
                              <m:r>
                                <a:rPr lang="en-US" altLang="ja-JP" sz="1600" b="1" i="1">
                                  <a:latin typeface="Cambria Math"/>
                                </a:rPr>
                                <m:t>𝐱</m:t>
                              </m:r>
                              <m:r>
                                <a:rPr lang="en-US" altLang="ja-JP" sz="1600" b="1">
                                  <a:latin typeface="Cambria Math"/>
                                </a:rPr>
                                <m:t>,</m:t>
                              </m:r>
                              <m:r>
                                <a:rPr lang="en-US" altLang="ja-JP" sz="1600" b="1" i="1">
                                  <a:latin typeface="Cambria Math"/>
                                </a:rPr>
                                <m:t>𝒚</m:t>
                              </m:r>
                            </m:e>
                          </m:d>
                          <m:r>
                            <a:rPr lang="en-US" altLang="ja-JP" sz="1600" b="1" i="1">
                              <a:latin typeface="Cambria Math"/>
                            </a:rPr>
                            <m:t>=</m:t>
                          </m:r>
                          <m:r>
                            <a:rPr lang="en-US" altLang="ja-JP" sz="1600" b="1" i="0" smtClean="0">
                              <a:latin typeface="Cambria Math"/>
                            </a:rPr>
                            <m:t>𝐚</m:t>
                          </m:r>
                          <m:r>
                            <a:rPr lang="en-US" altLang="ja-JP" sz="1600" b="1" i="1">
                              <a:latin typeface="Cambria Math"/>
                            </a:rPr>
                            <m:t>∗</m:t>
                          </m:r>
                          <m:r>
                            <a:rPr lang="en-US" altLang="ja-JP" sz="1600" b="1" i="0" smtClean="0">
                              <a:latin typeface="Cambria Math"/>
                            </a:rPr>
                            <m:t>𝐨</m:t>
                          </m:r>
                          <m:r>
                            <a:rPr lang="en-US" altLang="ja-JP" sz="1600" b="1">
                              <a:latin typeface="Cambria Math"/>
                            </a:rPr>
                            <m:t>+</m:t>
                          </m:r>
                          <m:r>
                            <a:rPr lang="en-US" altLang="ja-JP" sz="1600" b="1" i="0" smtClean="0">
                              <a:latin typeface="Cambria Math"/>
                            </a:rPr>
                            <m:t>𝐧</m:t>
                          </m:r>
                          <m:r>
                            <a:rPr lang="en-US" altLang="ja-JP" sz="1600" b="1">
                              <a:latin typeface="Cambria Math"/>
                            </a:rPr>
                            <m:t>(</m:t>
                          </m:r>
                          <m:r>
                            <a:rPr lang="en-US" altLang="ja-JP" sz="1600" b="1" i="1">
                              <a:latin typeface="Cambria Math"/>
                            </a:rPr>
                            <m:t>𝐱</m:t>
                          </m:r>
                          <m:r>
                            <a:rPr lang="en-US" altLang="ja-JP" sz="1600" b="1">
                              <a:latin typeface="Cambria Math"/>
                            </a:rPr>
                            <m:t>,</m:t>
                          </m:r>
                          <m:r>
                            <a:rPr lang="en-US" altLang="ja-JP" sz="1600" b="1" i="1">
                              <a:latin typeface="Cambria Math"/>
                            </a:rPr>
                            <m:t>𝐲</m:t>
                          </m:r>
                          <m:r>
                            <a:rPr lang="en-US" altLang="ja-JP" sz="1600" b="1">
                              <a:latin typeface="Cambria Math"/>
                            </a:rPr>
                            <m:t>)</m:t>
                          </m:r>
                        </m:oMath>
                      </m:oMathPara>
                    </a14:m>
                    <a:endParaRPr lang="ja-JP" altLang="en-US" sz="1600" b="1" dirty="0"/>
                  </a:p>
                </p:txBody>
              </p:sp>
            </mc:Choice>
            <mc:Fallback xmlns="">
              <p:sp>
                <p:nvSpPr>
                  <p:cNvPr id="159" name="正方形/長方形 158"/>
                  <p:cNvSpPr>
                    <a:spLocks noRot="1" noChangeAspect="1" noMove="1" noResize="1" noEditPoints="1" noAdjustHandles="1" noChangeArrowheads="1" noChangeShapeType="1" noTextEdit="1"/>
                  </p:cNvSpPr>
                  <p:nvPr/>
                </p:nvSpPr>
                <p:spPr>
                  <a:xfrm>
                    <a:off x="3559762" y="5180067"/>
                    <a:ext cx="1827888" cy="347622"/>
                  </a:xfrm>
                  <a:prstGeom prst="rect">
                    <a:avLst/>
                  </a:prstGeom>
                  <a:blipFill rotWithShape="1">
                    <a:blip r:embed="rId6"/>
                    <a:stretch>
                      <a:fillRect r="-31522" b="-1090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0" name="正方形/長方形 159"/>
                  <p:cNvSpPr/>
                  <p:nvPr/>
                </p:nvSpPr>
                <p:spPr>
                  <a:xfrm>
                    <a:off x="6556602" y="5107311"/>
                    <a:ext cx="2867780" cy="622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600" b="1" i="1">
                              <a:latin typeface="Cambria Math"/>
                            </a:rPr>
                            <m:t>𝐎</m:t>
                          </m:r>
                          <m:d>
                            <m:dPr>
                              <m:ctrlPr>
                                <a:rPr lang="ja-JP" altLang="ja-JP" sz="1600" b="1" i="1">
                                  <a:latin typeface="Cambria Math"/>
                                </a:rPr>
                              </m:ctrlPr>
                            </m:dPr>
                            <m:e>
                              <m:r>
                                <a:rPr lang="en-US" altLang="ja-JP" sz="1600" b="1" i="1">
                                  <a:latin typeface="Cambria Math"/>
                                </a:rPr>
                                <m:t>𝐱</m:t>
                              </m:r>
                              <m:r>
                                <a:rPr lang="en-US" altLang="ja-JP" sz="1600" b="1">
                                  <a:latin typeface="Cambria Math"/>
                                </a:rPr>
                                <m:t>,</m:t>
                              </m:r>
                              <m:r>
                                <a:rPr lang="en-US" altLang="ja-JP" sz="1600" b="1" i="1">
                                  <a:latin typeface="Cambria Math"/>
                                </a:rPr>
                                <m:t>𝒚</m:t>
                              </m:r>
                            </m:e>
                          </m:d>
                          <m:r>
                            <a:rPr lang="en-US" altLang="ja-JP" sz="1600" b="1">
                              <a:latin typeface="Cambria Math"/>
                            </a:rPr>
                            <m:t>=</m:t>
                          </m:r>
                          <m:f>
                            <m:fPr>
                              <m:ctrlPr>
                                <a:rPr lang="ja-JP" altLang="ja-JP" sz="1600" b="1" i="1">
                                  <a:latin typeface="Cambria Math"/>
                                </a:rPr>
                              </m:ctrlPr>
                            </m:fPr>
                            <m:num>
                              <m:r>
                                <a:rPr lang="en-US" altLang="ja-JP" sz="1600" b="1" i="1">
                                  <a:latin typeface="Cambria Math"/>
                                </a:rPr>
                                <m:t>𝑷</m:t>
                              </m:r>
                              <m:r>
                                <a:rPr lang="en-US" altLang="ja-JP" sz="1600" b="1" i="1">
                                  <a:latin typeface="Cambria Math"/>
                                </a:rPr>
                                <m:t>(</m:t>
                              </m:r>
                              <m:r>
                                <a:rPr lang="en-US" altLang="ja-JP" sz="1600" b="1" i="1">
                                  <a:latin typeface="Cambria Math"/>
                                </a:rPr>
                                <m:t>𝒙</m:t>
                              </m:r>
                              <m:r>
                                <a:rPr lang="en-US" altLang="ja-JP" sz="1600" b="1" i="1">
                                  <a:latin typeface="Cambria Math"/>
                                </a:rPr>
                                <m:t>,</m:t>
                              </m:r>
                              <m:r>
                                <a:rPr lang="en-US" altLang="ja-JP" sz="1600" b="1" i="1">
                                  <a:latin typeface="Cambria Math"/>
                                </a:rPr>
                                <m:t>𝒚</m:t>
                              </m:r>
                              <m:r>
                                <a:rPr lang="en-US" altLang="ja-JP" sz="1600" b="1" i="1">
                                  <a:latin typeface="Cambria Math"/>
                                </a:rPr>
                                <m:t>)</m:t>
                              </m:r>
                            </m:num>
                            <m:den>
                              <m:r>
                                <a:rPr lang="en-US" altLang="ja-JP" sz="1600" b="1" i="1">
                                  <a:latin typeface="Cambria Math"/>
                                </a:rPr>
                                <m:t>𝑨</m:t>
                              </m:r>
                              <m:r>
                                <a:rPr lang="en-US" altLang="ja-JP" sz="1600" b="1" i="1">
                                  <a:latin typeface="Cambria Math"/>
                                </a:rPr>
                                <m:t>(</m:t>
                              </m:r>
                              <m:r>
                                <a:rPr lang="en-US" altLang="ja-JP" sz="1600" b="1" i="1">
                                  <a:latin typeface="Cambria Math"/>
                                </a:rPr>
                                <m:t>𝒙</m:t>
                              </m:r>
                              <m:r>
                                <a:rPr lang="en-US" altLang="ja-JP" sz="1600" b="1" i="1">
                                  <a:latin typeface="Cambria Math"/>
                                </a:rPr>
                                <m:t>,</m:t>
                              </m:r>
                              <m:r>
                                <a:rPr lang="en-US" altLang="ja-JP" sz="1600" b="1" i="1">
                                  <a:latin typeface="Cambria Math"/>
                                </a:rPr>
                                <m:t>𝒚</m:t>
                              </m:r>
                              <m:r>
                                <a:rPr lang="en-US" altLang="ja-JP" sz="1600" b="1" i="1">
                                  <a:latin typeface="Cambria Math"/>
                                </a:rPr>
                                <m:t>)</m:t>
                              </m:r>
                            </m:den>
                          </m:f>
                          <m:r>
                            <a:rPr lang="en-US" altLang="ja-JP" sz="1600" b="1" i="1">
                              <a:latin typeface="Cambria Math"/>
                            </a:rPr>
                            <m:t>−</m:t>
                          </m:r>
                          <m:f>
                            <m:fPr>
                              <m:ctrlPr>
                                <a:rPr lang="ja-JP" altLang="ja-JP" sz="1600" b="1" i="1">
                                  <a:latin typeface="Cambria Math"/>
                                </a:rPr>
                              </m:ctrlPr>
                            </m:fPr>
                            <m:num>
                              <m:r>
                                <a:rPr lang="en-US" altLang="ja-JP" sz="1600" b="1" i="1">
                                  <a:latin typeface="Cambria Math"/>
                                </a:rPr>
                                <m:t>𝑵</m:t>
                              </m:r>
                              <m:r>
                                <a:rPr lang="en-US" altLang="ja-JP" sz="1600" b="1" i="1">
                                  <a:latin typeface="Cambria Math"/>
                                </a:rPr>
                                <m:t>(</m:t>
                              </m:r>
                              <m:r>
                                <a:rPr lang="en-US" altLang="ja-JP" sz="1600" b="1" i="1">
                                  <a:latin typeface="Cambria Math"/>
                                </a:rPr>
                                <m:t>𝒙</m:t>
                              </m:r>
                              <m:r>
                                <a:rPr lang="en-US" altLang="ja-JP" sz="1600" b="1" i="1">
                                  <a:latin typeface="Cambria Math"/>
                                </a:rPr>
                                <m:t>,</m:t>
                              </m:r>
                              <m:r>
                                <a:rPr lang="en-US" altLang="ja-JP" sz="1600" b="1" i="1">
                                  <a:latin typeface="Cambria Math"/>
                                </a:rPr>
                                <m:t>𝒚</m:t>
                              </m:r>
                              <m:r>
                                <a:rPr lang="en-US" altLang="ja-JP" sz="1600" b="1" i="1">
                                  <a:latin typeface="Cambria Math"/>
                                </a:rPr>
                                <m:t>)</m:t>
                              </m:r>
                            </m:num>
                            <m:den>
                              <m:r>
                                <a:rPr lang="en-US" altLang="ja-JP" sz="1600" b="1" i="1">
                                  <a:latin typeface="Cambria Math"/>
                                </a:rPr>
                                <m:t>𝑨</m:t>
                              </m:r>
                              <m:r>
                                <a:rPr lang="en-US" altLang="ja-JP" sz="1600" b="1" i="1">
                                  <a:latin typeface="Cambria Math"/>
                                </a:rPr>
                                <m:t>(</m:t>
                              </m:r>
                              <m:r>
                                <a:rPr lang="en-US" altLang="ja-JP" sz="1600" b="1" i="1">
                                  <a:latin typeface="Cambria Math"/>
                                </a:rPr>
                                <m:t>𝒙</m:t>
                              </m:r>
                              <m:r>
                                <a:rPr lang="en-US" altLang="ja-JP" sz="1600" b="1" i="1">
                                  <a:latin typeface="Cambria Math"/>
                                </a:rPr>
                                <m:t>,</m:t>
                              </m:r>
                              <m:r>
                                <a:rPr lang="en-US" altLang="ja-JP" sz="1600" b="1" i="1">
                                  <a:latin typeface="Cambria Math"/>
                                </a:rPr>
                                <m:t>𝒚</m:t>
                              </m:r>
                              <m:r>
                                <a:rPr lang="en-US" altLang="ja-JP" sz="1600" b="1" i="1">
                                  <a:latin typeface="Cambria Math"/>
                                </a:rPr>
                                <m:t>)</m:t>
                              </m:r>
                            </m:den>
                          </m:f>
                        </m:oMath>
                      </m:oMathPara>
                    </a14:m>
                    <a:endParaRPr lang="ja-JP" altLang="en-US" sz="1600" b="1" dirty="0"/>
                  </a:p>
                </p:txBody>
              </p:sp>
            </mc:Choice>
            <mc:Fallback xmlns="">
              <p:sp>
                <p:nvSpPr>
                  <p:cNvPr id="160" name="正方形/長方形 159"/>
                  <p:cNvSpPr>
                    <a:spLocks noRot="1" noChangeAspect="1" noMove="1" noResize="1" noEditPoints="1" noAdjustHandles="1" noChangeArrowheads="1" noChangeShapeType="1" noTextEdit="1"/>
                  </p:cNvSpPr>
                  <p:nvPr/>
                </p:nvSpPr>
                <p:spPr>
                  <a:xfrm>
                    <a:off x="6556602" y="5107311"/>
                    <a:ext cx="2051153" cy="621244"/>
                  </a:xfrm>
                  <a:prstGeom prst="rect">
                    <a:avLst/>
                  </a:prstGeom>
                  <a:blipFill rotWithShape="1">
                    <a:blip r:embed="rId7"/>
                    <a:stretch>
                      <a:fillRect r="-26861"/>
                    </a:stretch>
                  </a:blipFill>
                </p:spPr>
                <p:txBody>
                  <a:bodyPr/>
                  <a:lstStyle/>
                  <a:p>
                    <a:r>
                      <a:rPr lang="ja-JP" altLang="en-US">
                        <a:noFill/>
                      </a:rPr>
                      <a:t> </a:t>
                    </a:r>
                  </a:p>
                </p:txBody>
              </p:sp>
            </mc:Fallback>
          </mc:AlternateContent>
          <p:cxnSp>
            <p:nvCxnSpPr>
              <p:cNvPr id="161" name="直線矢印コネクタ 160"/>
              <p:cNvCxnSpPr/>
              <p:nvPr/>
            </p:nvCxnSpPr>
            <p:spPr>
              <a:xfrm>
                <a:off x="5842509" y="5372441"/>
                <a:ext cx="5528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2" name="テキスト ボックス 161"/>
              <p:cNvSpPr txBox="1"/>
              <p:nvPr/>
            </p:nvSpPr>
            <p:spPr>
              <a:xfrm>
                <a:off x="5313179" y="5518320"/>
                <a:ext cx="691863" cy="316912"/>
              </a:xfrm>
              <a:prstGeom prst="rect">
                <a:avLst/>
              </a:prstGeom>
              <a:noFill/>
            </p:spPr>
            <p:txBody>
              <a:bodyPr wrap="none" rtlCol="0">
                <a:spAutoFit/>
              </a:bodyPr>
              <a:lstStyle/>
              <a:p>
                <a:r>
                  <a:rPr kumimoji="1" lang="ja-JP" altLang="en-US" sz="1400" b="1" dirty="0" smtClean="0"/>
                  <a:t>ノイズ</a:t>
                </a:r>
                <a:endParaRPr kumimoji="1" lang="ja-JP" altLang="en-US" sz="1400" b="1" dirty="0"/>
              </a:p>
            </p:txBody>
          </p:sp>
          <p:cxnSp>
            <p:nvCxnSpPr>
              <p:cNvPr id="163" name="直線矢印コネクタ 162"/>
              <p:cNvCxnSpPr>
                <a:stCxn id="158" idx="0"/>
              </p:cNvCxnSpPr>
              <p:nvPr/>
            </p:nvCxnSpPr>
            <p:spPr>
              <a:xfrm flipH="1" flipV="1">
                <a:off x="4851614" y="5469262"/>
                <a:ext cx="143035" cy="4555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5718243" y="4984119"/>
                <a:ext cx="1259706" cy="316912"/>
              </a:xfrm>
              <a:prstGeom prst="rect">
                <a:avLst/>
              </a:prstGeom>
              <a:noFill/>
            </p:spPr>
            <p:txBody>
              <a:bodyPr wrap="none" rtlCol="0">
                <a:spAutoFit/>
              </a:bodyPr>
              <a:lstStyle/>
              <a:p>
                <a:r>
                  <a:rPr lang="ja-JP" altLang="en-US" sz="1400" b="1" dirty="0" smtClean="0"/>
                  <a:t>フーリエ変換</a:t>
                </a:r>
                <a:endParaRPr kumimoji="1" lang="ja-JP" altLang="en-US" sz="1400" b="1" dirty="0"/>
              </a:p>
            </p:txBody>
          </p:sp>
          <p:sp>
            <p:nvSpPr>
              <p:cNvPr id="165" name="テキスト ボックス 164"/>
              <p:cNvSpPr txBox="1"/>
              <p:nvPr/>
            </p:nvSpPr>
            <p:spPr>
              <a:xfrm>
                <a:off x="7370499" y="5960363"/>
                <a:ext cx="2025957" cy="348603"/>
              </a:xfrm>
              <a:prstGeom prst="rect">
                <a:avLst/>
              </a:prstGeom>
              <a:noFill/>
              <a:ln>
                <a:solidFill>
                  <a:srgbClr val="FF0000"/>
                </a:solidFill>
              </a:ln>
            </p:spPr>
            <p:txBody>
              <a:bodyPr wrap="square" rtlCol="0">
                <a:spAutoFit/>
              </a:bodyPr>
              <a:lstStyle/>
              <a:p>
                <a:r>
                  <a:rPr kumimoji="1" lang="ja-JP" altLang="en-US" sz="1600" b="1" dirty="0" smtClean="0"/>
                  <a:t>ノイズが増幅される</a:t>
                </a:r>
                <a:endParaRPr kumimoji="1" lang="ja-JP" altLang="en-US" sz="1600" b="1" dirty="0"/>
              </a:p>
            </p:txBody>
          </p:sp>
          <p:cxnSp>
            <p:nvCxnSpPr>
              <p:cNvPr id="166" name="直線矢印コネクタ 165"/>
              <p:cNvCxnSpPr/>
              <p:nvPr/>
            </p:nvCxnSpPr>
            <p:spPr>
              <a:xfrm flipH="1">
                <a:off x="8607755" y="5709799"/>
                <a:ext cx="126256" cy="2529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7" name="直線矢印コネクタ 166"/>
              <p:cNvCxnSpPr>
                <a:stCxn id="157" idx="3"/>
              </p:cNvCxnSpPr>
              <p:nvPr/>
            </p:nvCxnSpPr>
            <p:spPr>
              <a:xfrm>
                <a:off x="4752263" y="5668294"/>
                <a:ext cx="1350148" cy="56878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8" name="テキスト ボックス 167"/>
              <p:cNvSpPr txBox="1"/>
              <p:nvPr/>
            </p:nvSpPr>
            <p:spPr>
              <a:xfrm>
                <a:off x="5682892" y="6403512"/>
                <a:ext cx="3242894" cy="348603"/>
              </a:xfrm>
              <a:prstGeom prst="rect">
                <a:avLst/>
              </a:prstGeom>
              <a:noFill/>
              <a:ln>
                <a:solidFill>
                  <a:srgbClr val="FF0000"/>
                </a:solidFill>
              </a:ln>
            </p:spPr>
            <p:txBody>
              <a:bodyPr wrap="square" rtlCol="0">
                <a:spAutoFit/>
              </a:bodyPr>
              <a:lstStyle/>
              <a:p>
                <a:r>
                  <a:rPr kumimoji="1" lang="ja-JP" altLang="en-US" sz="1600" b="1" dirty="0" smtClean="0"/>
                  <a:t>空間に依存しない場合のみ有効</a:t>
                </a:r>
                <a:endParaRPr kumimoji="1" lang="ja-JP" altLang="en-US" sz="1600" b="1" dirty="0"/>
              </a:p>
            </p:txBody>
          </p:sp>
          <p:sp>
            <p:nvSpPr>
              <p:cNvPr id="169" name="正方形/長方形 168"/>
              <p:cNvSpPr/>
              <p:nvPr/>
            </p:nvSpPr>
            <p:spPr>
              <a:xfrm>
                <a:off x="8613752" y="5184704"/>
                <a:ext cx="648716" cy="4967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p>
            </p:txBody>
          </p:sp>
          <p:cxnSp>
            <p:nvCxnSpPr>
              <p:cNvPr id="170" name="直線コネクタ 169"/>
              <p:cNvCxnSpPr/>
              <p:nvPr/>
            </p:nvCxnSpPr>
            <p:spPr>
              <a:xfrm>
                <a:off x="4524967" y="5462242"/>
                <a:ext cx="1970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9" name="正方形/長方形 128"/>
            <p:cNvSpPr/>
            <p:nvPr/>
          </p:nvSpPr>
          <p:spPr>
            <a:xfrm>
              <a:off x="3110552" y="4640095"/>
              <a:ext cx="6245642" cy="217328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132" name="グループ化 131"/>
          <p:cNvGrpSpPr/>
          <p:nvPr/>
        </p:nvGrpSpPr>
        <p:grpSpPr>
          <a:xfrm>
            <a:off x="165316" y="915330"/>
            <a:ext cx="3520460" cy="5512083"/>
            <a:chOff x="177161" y="934401"/>
            <a:chExt cx="3520460" cy="5512083"/>
          </a:xfrm>
        </p:grpSpPr>
        <p:grpSp>
          <p:nvGrpSpPr>
            <p:cNvPr id="55" name="グループ化 54"/>
            <p:cNvGrpSpPr/>
            <p:nvPr/>
          </p:nvGrpSpPr>
          <p:grpSpPr>
            <a:xfrm>
              <a:off x="434968" y="1103678"/>
              <a:ext cx="3262653" cy="5168318"/>
              <a:chOff x="513494" y="1103678"/>
              <a:chExt cx="3262653" cy="5168318"/>
            </a:xfrm>
          </p:grpSpPr>
          <p:grpSp>
            <p:nvGrpSpPr>
              <p:cNvPr id="3093" name="グループ化 3092"/>
              <p:cNvGrpSpPr/>
              <p:nvPr/>
            </p:nvGrpSpPr>
            <p:grpSpPr>
              <a:xfrm>
                <a:off x="513494" y="1103678"/>
                <a:ext cx="1960838" cy="5168318"/>
                <a:chOff x="367679" y="1399977"/>
                <a:chExt cx="1960838" cy="5168318"/>
              </a:xfrm>
            </p:grpSpPr>
            <p:grpSp>
              <p:nvGrpSpPr>
                <p:cNvPr id="27" name="グループ化 26"/>
                <p:cNvGrpSpPr/>
                <p:nvPr/>
              </p:nvGrpSpPr>
              <p:grpSpPr>
                <a:xfrm>
                  <a:off x="367679" y="1399977"/>
                  <a:ext cx="1960838" cy="5168318"/>
                  <a:chOff x="367679" y="1399977"/>
                  <a:chExt cx="1960838" cy="5168318"/>
                </a:xfrm>
              </p:grpSpPr>
              <p:sp>
                <p:nvSpPr>
                  <p:cNvPr id="10" name="正方形/長方形 9"/>
                  <p:cNvSpPr/>
                  <p:nvPr/>
                </p:nvSpPr>
                <p:spPr>
                  <a:xfrm rot="19852683">
                    <a:off x="456517" y="4120295"/>
                    <a:ext cx="1872000" cy="2448000"/>
                  </a:xfrm>
                  <a:prstGeom prst="rect">
                    <a:avLst/>
                  </a:prstGeom>
                  <a:solidFill>
                    <a:srgbClr val="481A9A"/>
                  </a:solidFill>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5" name="円/楕円 24"/>
                  <p:cNvSpPr/>
                  <p:nvPr/>
                </p:nvSpPr>
                <p:spPr>
                  <a:xfrm>
                    <a:off x="800593" y="4684179"/>
                    <a:ext cx="1242173" cy="1231851"/>
                  </a:xfrm>
                  <a:prstGeom prst="ellipse">
                    <a:avLst/>
                  </a:prstGeom>
                  <a:gradFill flip="none" rotWithShape="1">
                    <a:gsLst>
                      <a:gs pos="0">
                        <a:srgbClr val="FF0000"/>
                      </a:gs>
                      <a:gs pos="24000">
                        <a:srgbClr val="EB4625">
                          <a:shade val="67500"/>
                          <a:satMod val="115000"/>
                        </a:srgbClr>
                      </a:gs>
                      <a:gs pos="53000">
                        <a:srgbClr val="FFC000"/>
                      </a:gs>
                    </a:gsLst>
                    <a:path path="circle">
                      <a:fillToRect l="50000" t="50000" r="50000" b="50000"/>
                    </a:path>
                    <a:tileRect/>
                  </a:gra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nvGrpSpPr>
                  <p:cNvPr id="6" name="グループ化 5"/>
                  <p:cNvGrpSpPr/>
                  <p:nvPr/>
                </p:nvGrpSpPr>
                <p:grpSpPr>
                  <a:xfrm>
                    <a:off x="367679" y="1399977"/>
                    <a:ext cx="1639887" cy="920750"/>
                    <a:chOff x="367679" y="1412776"/>
                    <a:chExt cx="1639887" cy="920750"/>
                  </a:xfrm>
                </p:grpSpPr>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679" y="1412776"/>
                      <a:ext cx="163988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755" y="1698427"/>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グループ化 8"/>
                  <p:cNvGrpSpPr/>
                  <p:nvPr/>
                </p:nvGrpSpPr>
                <p:grpSpPr>
                  <a:xfrm>
                    <a:off x="851839" y="2506613"/>
                    <a:ext cx="396044" cy="1381870"/>
                    <a:chOff x="3059832" y="2492895"/>
                    <a:chExt cx="396044" cy="1381870"/>
                  </a:xfrm>
                </p:grpSpPr>
                <p:sp>
                  <p:nvSpPr>
                    <p:cNvPr id="8" name="円/楕円 7"/>
                    <p:cNvSpPr/>
                    <p:nvPr/>
                  </p:nvSpPr>
                  <p:spPr>
                    <a:xfrm>
                      <a:off x="3095836" y="2506613"/>
                      <a:ext cx="360040" cy="136815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 name="正方形/長方形 6"/>
                    <p:cNvSpPr/>
                    <p:nvPr/>
                  </p:nvSpPr>
                  <p:spPr>
                    <a:xfrm>
                      <a:off x="3059832" y="2492895"/>
                      <a:ext cx="216024" cy="13818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grpSp>
              <p:pic>
                <p:nvPicPr>
                  <p:cNvPr id="307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1620118" y="2512257"/>
                    <a:ext cx="39687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1620119" y="2504182"/>
                    <a:ext cx="39687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084" name="直線コネクタ 3083"/>
                <p:cNvCxnSpPr>
                  <a:stCxn id="3076" idx="3"/>
                  <a:endCxn id="25" idx="2"/>
                </p:cNvCxnSpPr>
                <p:nvPr/>
              </p:nvCxnSpPr>
              <p:spPr>
                <a:xfrm flipH="1">
                  <a:off x="800593" y="1847553"/>
                  <a:ext cx="783012" cy="345255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086" name="直線コネクタ 3085"/>
                <p:cNvCxnSpPr/>
                <p:nvPr/>
              </p:nvCxnSpPr>
              <p:spPr>
                <a:xfrm>
                  <a:off x="1583605" y="1895996"/>
                  <a:ext cx="36514" cy="3448299"/>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cxnSp>
            <p:nvCxnSpPr>
              <p:cNvPr id="53" name="直線矢印コネクタ 52"/>
              <p:cNvCxnSpPr/>
              <p:nvPr/>
            </p:nvCxnSpPr>
            <p:spPr>
              <a:xfrm flipV="1">
                <a:off x="2568208" y="2293122"/>
                <a:ext cx="1207939" cy="3068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 name="テキスト ボックス 55"/>
            <p:cNvSpPr txBox="1"/>
            <p:nvPr/>
          </p:nvSpPr>
          <p:spPr>
            <a:xfrm>
              <a:off x="177161" y="934401"/>
              <a:ext cx="800219" cy="338554"/>
            </a:xfrm>
            <a:prstGeom prst="rect">
              <a:avLst/>
            </a:prstGeom>
            <a:noFill/>
          </p:spPr>
          <p:txBody>
            <a:bodyPr wrap="none" rtlCol="0">
              <a:spAutoFit/>
            </a:bodyPr>
            <a:lstStyle/>
            <a:p>
              <a:r>
                <a:rPr kumimoji="1" lang="ja-JP" altLang="en-US" sz="1600" b="1" dirty="0" smtClean="0"/>
                <a:t>半影法</a:t>
              </a:r>
              <a:endParaRPr kumimoji="1" lang="ja-JP" altLang="en-US" sz="1600" b="1" dirty="0"/>
            </a:p>
          </p:txBody>
        </p:sp>
        <p:cxnSp>
          <p:nvCxnSpPr>
            <p:cNvPr id="3107" name="直線コネクタ 3106"/>
            <p:cNvCxnSpPr/>
            <p:nvPr/>
          </p:nvCxnSpPr>
          <p:spPr>
            <a:xfrm flipH="1">
              <a:off x="1254911" y="1599697"/>
              <a:ext cx="60261" cy="340410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110" name="直線コネクタ 3109"/>
            <p:cNvCxnSpPr>
              <a:endCxn id="25" idx="6"/>
            </p:cNvCxnSpPr>
            <p:nvPr/>
          </p:nvCxnSpPr>
          <p:spPr>
            <a:xfrm>
              <a:off x="1285041" y="1649242"/>
              <a:ext cx="825014" cy="335456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111" name="テキスト ボックス 3110"/>
            <p:cNvSpPr txBox="1"/>
            <p:nvPr/>
          </p:nvSpPr>
          <p:spPr>
            <a:xfrm>
              <a:off x="550372" y="5861709"/>
              <a:ext cx="1566454" cy="584775"/>
            </a:xfrm>
            <a:prstGeom prst="rect">
              <a:avLst/>
            </a:prstGeom>
            <a:noFill/>
          </p:spPr>
          <p:txBody>
            <a:bodyPr wrap="none" rtlCol="0">
              <a:spAutoFit/>
            </a:bodyPr>
            <a:lstStyle/>
            <a:p>
              <a:r>
                <a:rPr lang="ja-JP" altLang="en-US" sz="1600" b="1" dirty="0" smtClean="0"/>
                <a:t>半影法を用いた</a:t>
              </a:r>
              <a:endParaRPr lang="en-US" altLang="ja-JP" sz="1600" b="1" dirty="0" smtClean="0"/>
            </a:p>
            <a:p>
              <a:r>
                <a:rPr kumimoji="1" lang="ja-JP" altLang="en-US" sz="1600" b="1" dirty="0" smtClean="0"/>
                <a:t>結像の模式図</a:t>
              </a:r>
              <a:endParaRPr kumimoji="1" lang="ja-JP" altLang="en-US" sz="1600" b="1" dirty="0"/>
            </a:p>
          </p:txBody>
        </p:sp>
        <p:sp>
          <p:nvSpPr>
            <p:cNvPr id="3113" name="テキスト ボックス 3112"/>
            <p:cNvSpPr txBox="1"/>
            <p:nvPr/>
          </p:nvSpPr>
          <p:spPr>
            <a:xfrm>
              <a:off x="190484" y="3982058"/>
              <a:ext cx="595035" cy="338554"/>
            </a:xfrm>
            <a:prstGeom prst="rect">
              <a:avLst/>
            </a:prstGeom>
            <a:noFill/>
          </p:spPr>
          <p:txBody>
            <a:bodyPr wrap="none" rtlCol="0">
              <a:spAutoFit/>
            </a:bodyPr>
            <a:lstStyle/>
            <a:p>
              <a:r>
                <a:rPr kumimoji="1" lang="ja-JP" altLang="en-US" sz="1600" b="1" dirty="0" smtClean="0"/>
                <a:t>半影</a:t>
              </a:r>
              <a:endParaRPr kumimoji="1" lang="ja-JP" altLang="en-US" sz="1600" b="1" dirty="0"/>
            </a:p>
          </p:txBody>
        </p:sp>
        <p:cxnSp>
          <p:nvCxnSpPr>
            <p:cNvPr id="3115" name="直線矢印コネクタ 3114"/>
            <p:cNvCxnSpPr>
              <a:stCxn id="3113" idx="2"/>
            </p:cNvCxnSpPr>
            <p:nvPr/>
          </p:nvCxnSpPr>
          <p:spPr>
            <a:xfrm>
              <a:off x="488002" y="4320612"/>
              <a:ext cx="539138" cy="52145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a:xfrm>
              <a:off x="2007048" y="4110880"/>
              <a:ext cx="1508746" cy="276999"/>
            </a:xfrm>
            <a:prstGeom prst="rect">
              <a:avLst/>
            </a:prstGeom>
            <a:noFill/>
          </p:spPr>
          <p:txBody>
            <a:bodyPr wrap="none" rtlCol="0">
              <a:spAutoFit/>
            </a:bodyPr>
            <a:lstStyle/>
            <a:p>
              <a:r>
                <a:rPr kumimoji="1" lang="ja-JP" altLang="en-US" sz="1200" b="1" dirty="0" smtClean="0"/>
                <a:t>イメージングプレート</a:t>
              </a:r>
              <a:endParaRPr kumimoji="1" lang="ja-JP" altLang="en-US" sz="1200" b="1" dirty="0"/>
            </a:p>
          </p:txBody>
        </p:sp>
      </p:grpSp>
      <p:cxnSp>
        <p:nvCxnSpPr>
          <p:cNvPr id="134" name="直線矢印コネクタ 133"/>
          <p:cNvCxnSpPr/>
          <p:nvPr/>
        </p:nvCxnSpPr>
        <p:spPr>
          <a:xfrm>
            <a:off x="2183891" y="2204961"/>
            <a:ext cx="0" cy="137622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5" name="テキスト ボックス 134"/>
          <p:cNvSpPr txBox="1"/>
          <p:nvPr/>
        </p:nvSpPr>
        <p:spPr>
          <a:xfrm>
            <a:off x="2232624" y="2654820"/>
            <a:ext cx="652743" cy="307777"/>
          </a:xfrm>
          <a:prstGeom prst="rect">
            <a:avLst/>
          </a:prstGeom>
          <a:noFill/>
        </p:spPr>
        <p:txBody>
          <a:bodyPr wrap="none" rtlCol="0">
            <a:spAutoFit/>
          </a:bodyPr>
          <a:lstStyle/>
          <a:p>
            <a:r>
              <a:rPr kumimoji="1" lang="ja-JP" altLang="en-US" sz="1400" b="1" dirty="0" smtClean="0"/>
              <a:t>１０</a:t>
            </a:r>
            <a:r>
              <a:rPr kumimoji="1" lang="en-US" altLang="ja-JP" sz="1400" b="1" dirty="0" smtClean="0"/>
              <a:t>cm</a:t>
            </a:r>
            <a:endParaRPr kumimoji="1" lang="ja-JP" altLang="en-US" sz="1400" b="1" dirty="0"/>
          </a:p>
        </p:txBody>
      </p:sp>
      <p:cxnSp>
        <p:nvCxnSpPr>
          <p:cNvPr id="141" name="直線矢印コネクタ 140"/>
          <p:cNvCxnSpPr/>
          <p:nvPr/>
        </p:nvCxnSpPr>
        <p:spPr>
          <a:xfrm>
            <a:off x="1995203" y="5092799"/>
            <a:ext cx="1086603" cy="31611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0" name="テキスト ボックス 149"/>
          <p:cNvSpPr txBox="1"/>
          <p:nvPr/>
        </p:nvSpPr>
        <p:spPr>
          <a:xfrm>
            <a:off x="4278883" y="3764250"/>
            <a:ext cx="3733714" cy="338554"/>
          </a:xfrm>
          <a:prstGeom prst="rect">
            <a:avLst/>
          </a:prstGeom>
          <a:noFill/>
        </p:spPr>
        <p:txBody>
          <a:bodyPr wrap="none" rtlCol="0">
            <a:spAutoFit/>
          </a:bodyPr>
          <a:lstStyle/>
          <a:p>
            <a:r>
              <a:rPr kumimoji="1" lang="ja-JP" altLang="en-US" sz="1600" b="1" dirty="0" smtClean="0"/>
              <a:t>開口断面形状をトロイダル形とすることで</a:t>
            </a:r>
            <a:endParaRPr kumimoji="1" lang="ja-JP" altLang="en-US" sz="1600" b="1" dirty="0"/>
          </a:p>
        </p:txBody>
      </p:sp>
    </p:spTree>
    <p:extLst>
      <p:ext uri="{BB962C8B-B14F-4D97-AF65-F5344CB8AC3E}">
        <p14:creationId xmlns:p14="http://schemas.microsoft.com/office/powerpoint/2010/main" val="2947954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2" name="グループ化 4111"/>
          <p:cNvGrpSpPr/>
          <p:nvPr/>
        </p:nvGrpSpPr>
        <p:grpSpPr>
          <a:xfrm>
            <a:off x="-1586937" y="4941168"/>
            <a:ext cx="895402" cy="847618"/>
            <a:chOff x="5718994" y="4293096"/>
            <a:chExt cx="895402" cy="847618"/>
          </a:xfrm>
        </p:grpSpPr>
        <p:sp>
          <p:nvSpPr>
            <p:cNvPr id="4108" name="正方形/長方形 4107"/>
            <p:cNvSpPr/>
            <p:nvPr/>
          </p:nvSpPr>
          <p:spPr>
            <a:xfrm>
              <a:off x="5718994" y="4293096"/>
              <a:ext cx="864096" cy="840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11" name="グループ化 4110"/>
            <p:cNvGrpSpPr/>
            <p:nvPr/>
          </p:nvGrpSpPr>
          <p:grpSpPr>
            <a:xfrm>
              <a:off x="5718994" y="4299736"/>
              <a:ext cx="895402" cy="840978"/>
              <a:chOff x="4498953" y="1571076"/>
              <a:chExt cx="895402" cy="840978"/>
            </a:xfrm>
          </p:grpSpPr>
          <p:sp>
            <p:nvSpPr>
              <p:cNvPr id="4110" name="円/楕円 4109"/>
              <p:cNvSpPr/>
              <p:nvPr/>
            </p:nvSpPr>
            <p:spPr>
              <a:xfrm>
                <a:off x="4572000" y="1653161"/>
                <a:ext cx="655834" cy="65583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solidFill>
                  <a:srgbClr val="FFC000"/>
                </a:solidFill>
              </a:ln>
              <a:effectLst>
                <a:glow rad="101600">
                  <a:srgbClr val="FFC000">
                    <a:alpha val="60000"/>
                  </a:srgb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9"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3392" b="77193" l="23316" r="77720"/>
                        </a14:imgEffect>
                      </a14:imgLayer>
                    </a14:imgProps>
                  </a:ext>
                  <a:ext uri="{28A0092B-C50C-407E-A947-70E740481C1C}">
                    <a14:useLocalDpi xmlns:a14="http://schemas.microsoft.com/office/drawing/2010/main" val="0"/>
                  </a:ext>
                </a:extLst>
              </a:blip>
              <a:srcRect l="16820" t="16221" r="13272" b="9725"/>
              <a:stretch/>
            </p:blipFill>
            <p:spPr bwMode="auto">
              <a:xfrm>
                <a:off x="4498953" y="1571076"/>
                <a:ext cx="895402" cy="840978"/>
              </a:xfrm>
              <a:prstGeom prst="rect">
                <a:avLst/>
              </a:prstGeom>
              <a:noFill/>
              <a:ln>
                <a:noFill/>
              </a:ln>
              <a:effectLst>
                <a:glow rad="101600">
                  <a:srgbClr val="FFC000">
                    <a:alpha val="6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2" name="テキスト ボックス 1"/>
          <p:cNvSpPr txBox="1"/>
          <p:nvPr/>
        </p:nvSpPr>
        <p:spPr>
          <a:xfrm>
            <a:off x="1475656" y="188640"/>
            <a:ext cx="6480720" cy="523220"/>
          </a:xfrm>
          <a:prstGeom prst="rect">
            <a:avLst/>
          </a:prstGeom>
          <a:solidFill>
            <a:srgbClr val="FFFF00"/>
          </a:solidFill>
        </p:spPr>
        <p:txBody>
          <a:bodyPr wrap="square" rtlCol="0">
            <a:spAutoFit/>
          </a:bodyPr>
          <a:lstStyle/>
          <a:p>
            <a:pPr algn="ctr"/>
            <a:r>
              <a:rPr kumimoji="1" lang="ja-JP" altLang="en-US" sz="2800" dirty="0" smtClean="0"/>
              <a:t>ヒューリスティック法による画像再構成</a:t>
            </a:r>
            <a:endParaRPr kumimoji="1" lang="ja-JP" altLang="en-US" sz="2800" dirty="0"/>
          </a:p>
        </p:txBody>
      </p:sp>
      <p:sp>
        <p:nvSpPr>
          <p:cNvPr id="4" name="テキスト ボックス 3"/>
          <p:cNvSpPr txBox="1"/>
          <p:nvPr/>
        </p:nvSpPr>
        <p:spPr>
          <a:xfrm>
            <a:off x="259832" y="1322595"/>
            <a:ext cx="4155305" cy="369332"/>
          </a:xfrm>
          <a:prstGeom prst="rect">
            <a:avLst/>
          </a:prstGeom>
          <a:noFill/>
        </p:spPr>
        <p:txBody>
          <a:bodyPr wrap="none" rtlCol="0">
            <a:spAutoFit/>
          </a:bodyPr>
          <a:lstStyle/>
          <a:p>
            <a:r>
              <a:rPr kumimoji="1" lang="ja-JP" altLang="en-US" b="1" dirty="0" smtClean="0"/>
              <a:t>・　ヒューリスティック法による再構成流れ</a:t>
            </a:r>
            <a:endParaRPr kumimoji="1" lang="ja-JP" altLang="en-US" b="1"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6712" y="2396077"/>
            <a:ext cx="852916" cy="82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8680" y="3429000"/>
            <a:ext cx="862404" cy="84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06" name="グループ化 4105"/>
          <p:cNvGrpSpPr>
            <a:grpSpLocks noChangeAspect="1"/>
          </p:cNvGrpSpPr>
          <p:nvPr/>
        </p:nvGrpSpPr>
        <p:grpSpPr>
          <a:xfrm>
            <a:off x="10620672" y="2807627"/>
            <a:ext cx="210673" cy="210673"/>
            <a:chOff x="4499992" y="1772816"/>
            <a:chExt cx="432048" cy="432048"/>
          </a:xfrm>
        </p:grpSpPr>
        <p:cxnSp>
          <p:nvCxnSpPr>
            <p:cNvPr id="9" name="直線コネクタ 8"/>
            <p:cNvCxnSpPr/>
            <p:nvPr/>
          </p:nvCxnSpPr>
          <p:spPr>
            <a:xfrm>
              <a:off x="4499992" y="1838325"/>
              <a:ext cx="432048" cy="2945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4499992" y="1838325"/>
              <a:ext cx="432048" cy="2945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716016" y="1772816"/>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グループ化 99"/>
          <p:cNvGrpSpPr>
            <a:grpSpLocks noChangeAspect="1"/>
          </p:cNvGrpSpPr>
          <p:nvPr/>
        </p:nvGrpSpPr>
        <p:grpSpPr>
          <a:xfrm>
            <a:off x="5805087" y="991876"/>
            <a:ext cx="2859872" cy="2411612"/>
            <a:chOff x="1979712" y="4719751"/>
            <a:chExt cx="2376264" cy="2008008"/>
          </a:xfrm>
        </p:grpSpPr>
        <p:pic>
          <p:nvPicPr>
            <p:cNvPr id="7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4514" y="4820526"/>
              <a:ext cx="1889047" cy="160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テキスト ボックス 78"/>
            <p:cNvSpPr txBox="1"/>
            <p:nvPr/>
          </p:nvSpPr>
          <p:spPr>
            <a:xfrm>
              <a:off x="2369761" y="6394404"/>
              <a:ext cx="1662519" cy="281894"/>
            </a:xfrm>
            <a:prstGeom prst="rect">
              <a:avLst/>
            </a:prstGeom>
            <a:noFill/>
          </p:spPr>
          <p:txBody>
            <a:bodyPr wrap="none" rtlCol="0">
              <a:spAutoFit/>
            </a:bodyPr>
            <a:lstStyle/>
            <a:p>
              <a:r>
                <a:rPr lang="ja-JP" altLang="en-US" sz="1600" b="1" dirty="0" smtClean="0"/>
                <a:t>線源をずらした各</a:t>
              </a:r>
              <a:r>
                <a:rPr kumimoji="1" lang="en-US" altLang="ja-JP" sz="1600" b="1" dirty="0" smtClean="0"/>
                <a:t>PSF</a:t>
              </a:r>
              <a:endParaRPr kumimoji="1" lang="ja-JP" altLang="en-US" sz="1600" b="1" dirty="0"/>
            </a:p>
          </p:txBody>
        </p:sp>
        <p:sp>
          <p:nvSpPr>
            <p:cNvPr id="98" name="正方形/長方形 97"/>
            <p:cNvSpPr/>
            <p:nvPr/>
          </p:nvSpPr>
          <p:spPr>
            <a:xfrm>
              <a:off x="1979712" y="4719751"/>
              <a:ext cx="2376264" cy="2008008"/>
            </a:xfrm>
            <a:prstGeom prst="rect">
              <a:avLst/>
            </a:prstGeom>
            <a:noFill/>
            <a:ln>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179" name="グループ化 178"/>
          <p:cNvGrpSpPr>
            <a:grpSpLocks noChangeAspect="1"/>
          </p:cNvGrpSpPr>
          <p:nvPr/>
        </p:nvGrpSpPr>
        <p:grpSpPr>
          <a:xfrm>
            <a:off x="179512" y="1936189"/>
            <a:ext cx="6673799" cy="4665894"/>
            <a:chOff x="350326" y="1350060"/>
            <a:chExt cx="5883439" cy="4113325"/>
          </a:xfrm>
        </p:grpSpPr>
        <p:grpSp>
          <p:nvGrpSpPr>
            <p:cNvPr id="175" name="グループ化 174"/>
            <p:cNvGrpSpPr/>
            <p:nvPr/>
          </p:nvGrpSpPr>
          <p:grpSpPr>
            <a:xfrm>
              <a:off x="573570" y="1502305"/>
              <a:ext cx="5660195" cy="3822563"/>
              <a:chOff x="641294" y="1496027"/>
              <a:chExt cx="5660195" cy="3822563"/>
            </a:xfrm>
          </p:grpSpPr>
          <p:sp>
            <p:nvSpPr>
              <p:cNvPr id="87" name="テキスト ボックス 86"/>
              <p:cNvSpPr txBox="1"/>
              <p:nvPr/>
            </p:nvSpPr>
            <p:spPr>
              <a:xfrm>
                <a:off x="1996629" y="4911599"/>
                <a:ext cx="800134" cy="406991"/>
              </a:xfrm>
              <a:prstGeom prst="rect">
                <a:avLst/>
              </a:prstGeom>
              <a:noFill/>
            </p:spPr>
            <p:txBody>
              <a:bodyPr wrap="none" rtlCol="0">
                <a:spAutoFit/>
              </a:bodyPr>
              <a:lstStyle/>
              <a:p>
                <a:r>
                  <a:rPr kumimoji="1" lang="ja-JP" altLang="en-US" sz="1200" b="1" dirty="0" smtClean="0"/>
                  <a:t>推定された</a:t>
                </a:r>
                <a:endParaRPr kumimoji="1" lang="en-US" altLang="ja-JP" sz="1200" b="1" dirty="0" smtClean="0"/>
              </a:p>
              <a:p>
                <a:r>
                  <a:rPr kumimoji="1" lang="ja-JP" altLang="en-US" sz="1200" b="1" dirty="0" smtClean="0"/>
                  <a:t>半影画像</a:t>
                </a:r>
                <a:endParaRPr kumimoji="1" lang="ja-JP" altLang="en-US" sz="1200" b="1" dirty="0"/>
              </a:p>
            </p:txBody>
          </p:sp>
          <p:sp>
            <p:nvSpPr>
              <p:cNvPr id="89" name="テキスト ボックス 88"/>
              <p:cNvSpPr txBox="1"/>
              <p:nvPr/>
            </p:nvSpPr>
            <p:spPr>
              <a:xfrm>
                <a:off x="3353840" y="3907770"/>
                <a:ext cx="1285883" cy="406991"/>
              </a:xfrm>
              <a:prstGeom prst="rect">
                <a:avLst/>
              </a:prstGeom>
              <a:noFill/>
            </p:spPr>
            <p:txBody>
              <a:bodyPr wrap="square" rtlCol="0">
                <a:spAutoFit/>
              </a:bodyPr>
              <a:lstStyle/>
              <a:p>
                <a:r>
                  <a:rPr kumimoji="1" lang="ja-JP" altLang="en-US" sz="1200" b="1" dirty="0" smtClean="0"/>
                  <a:t>実験で得られた半影画像</a:t>
                </a:r>
                <a:endParaRPr kumimoji="1" lang="ja-JP" altLang="en-US" sz="1200" b="1" dirty="0"/>
              </a:p>
            </p:txBody>
          </p:sp>
          <p:grpSp>
            <p:nvGrpSpPr>
              <p:cNvPr id="161" name="グループ化 160"/>
              <p:cNvGrpSpPr>
                <a:grpSpLocks noChangeAspect="1"/>
              </p:cNvGrpSpPr>
              <p:nvPr/>
            </p:nvGrpSpPr>
            <p:grpSpPr>
              <a:xfrm>
                <a:off x="641294" y="1496027"/>
                <a:ext cx="3809564" cy="3377886"/>
                <a:chOff x="364615" y="1504452"/>
                <a:chExt cx="5087727" cy="4560907"/>
              </a:xfrm>
            </p:grpSpPr>
            <p:cxnSp>
              <p:nvCxnSpPr>
                <p:cNvPr id="45" name="直線矢印コネクタ 44"/>
                <p:cNvCxnSpPr/>
                <p:nvPr/>
              </p:nvCxnSpPr>
              <p:spPr>
                <a:xfrm>
                  <a:off x="3275856" y="1988840"/>
                  <a:ext cx="936104" cy="169234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3347864" y="2002360"/>
                  <a:ext cx="1217686" cy="329718"/>
                </a:xfrm>
                <a:prstGeom prst="rect">
                  <a:avLst/>
                </a:prstGeom>
                <a:noFill/>
              </p:spPr>
              <p:txBody>
                <a:bodyPr wrap="none" rtlCol="0">
                  <a:spAutoFit/>
                </a:bodyPr>
                <a:lstStyle/>
                <a:p>
                  <a:r>
                    <a:rPr kumimoji="1" lang="ja-JP" altLang="en-US" sz="1200" b="1" dirty="0" smtClean="0"/>
                    <a:t>繰り返し試行</a:t>
                  </a:r>
                  <a:endParaRPr kumimoji="1" lang="ja-JP" altLang="en-US" sz="1200" b="1" dirty="0"/>
                </a:p>
              </p:txBody>
            </p:sp>
            <p:pic>
              <p:nvPicPr>
                <p:cNvPr id="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9492" y="3451108"/>
                  <a:ext cx="12128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5" name="直線矢印コネクタ 104"/>
                <p:cNvCxnSpPr/>
                <p:nvPr/>
              </p:nvCxnSpPr>
              <p:spPr>
                <a:xfrm>
                  <a:off x="1552991" y="1927795"/>
                  <a:ext cx="586389"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08" name="テキスト ボックス 107"/>
                <p:cNvSpPr txBox="1"/>
                <p:nvPr/>
              </p:nvSpPr>
              <p:spPr>
                <a:xfrm>
                  <a:off x="364615" y="4966299"/>
                  <a:ext cx="1114302" cy="1099060"/>
                </a:xfrm>
                <a:prstGeom prst="rect">
                  <a:avLst/>
                </a:prstGeom>
                <a:noFill/>
              </p:spPr>
              <p:txBody>
                <a:bodyPr wrap="square" rtlCol="0">
                  <a:spAutoFit/>
                </a:bodyPr>
                <a:lstStyle/>
                <a:p>
                  <a:r>
                    <a:rPr kumimoji="1" lang="ja-JP" altLang="en-US" b="1" dirty="0" smtClean="0"/>
                    <a:t>　　・</a:t>
                  </a:r>
                  <a:endParaRPr kumimoji="1" lang="en-US" altLang="ja-JP" b="1" dirty="0" smtClean="0"/>
                </a:p>
                <a:p>
                  <a:r>
                    <a:rPr lang="ja-JP" altLang="en-US" b="1" dirty="0"/>
                    <a:t>　</a:t>
                  </a:r>
                  <a:r>
                    <a:rPr lang="ja-JP" altLang="en-US" b="1" dirty="0" smtClean="0"/>
                    <a:t>　・</a:t>
                  </a:r>
                  <a:endParaRPr lang="en-US" altLang="ja-JP" b="1" dirty="0" smtClean="0"/>
                </a:p>
                <a:p>
                  <a:r>
                    <a:rPr kumimoji="1" lang="ja-JP" altLang="en-US" b="1" dirty="0"/>
                    <a:t>　</a:t>
                  </a:r>
                  <a:r>
                    <a:rPr kumimoji="1" lang="ja-JP" altLang="en-US" b="1" dirty="0" smtClean="0"/>
                    <a:t>　・</a:t>
                  </a:r>
                  <a:endParaRPr kumimoji="1" lang="ja-JP" altLang="en-US" b="1" dirty="0"/>
                </a:p>
              </p:txBody>
            </p:sp>
            <p:grpSp>
              <p:nvGrpSpPr>
                <p:cNvPr id="129" name="グループ化 128"/>
                <p:cNvGrpSpPr/>
                <p:nvPr/>
              </p:nvGrpSpPr>
              <p:grpSpPr>
                <a:xfrm>
                  <a:off x="558347" y="1504452"/>
                  <a:ext cx="2574472" cy="3443356"/>
                  <a:chOff x="558347" y="1504452"/>
                  <a:chExt cx="2574472" cy="3443356"/>
                </a:xfrm>
              </p:grpSpPr>
              <p:pic>
                <p:nvPicPr>
                  <p:cNvPr id="71" name="Picture 4"/>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4819" y="3285183"/>
                    <a:ext cx="828000"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9"/>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8347" y="3285183"/>
                    <a:ext cx="828000"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8" name="グループ化 127"/>
                  <p:cNvGrpSpPr>
                    <a:grpSpLocks/>
                  </p:cNvGrpSpPr>
                  <p:nvPr/>
                </p:nvGrpSpPr>
                <p:grpSpPr>
                  <a:xfrm>
                    <a:off x="577215" y="2412933"/>
                    <a:ext cx="792000" cy="792000"/>
                    <a:chOff x="532739" y="2803408"/>
                    <a:chExt cx="970269" cy="963551"/>
                  </a:xfrm>
                </p:grpSpPr>
                <p:sp>
                  <p:nvSpPr>
                    <p:cNvPr id="81" name="正方形/長方形 80"/>
                    <p:cNvSpPr/>
                    <p:nvPr/>
                  </p:nvSpPr>
                  <p:spPr>
                    <a:xfrm>
                      <a:off x="532739" y="2803408"/>
                      <a:ext cx="970269" cy="9635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nvGrpSpPr>
                    <p:cNvPr id="110" name="グループ化 109"/>
                    <p:cNvGrpSpPr/>
                    <p:nvPr/>
                  </p:nvGrpSpPr>
                  <p:grpSpPr>
                    <a:xfrm>
                      <a:off x="731744" y="2962069"/>
                      <a:ext cx="603547" cy="614283"/>
                      <a:chOff x="707413" y="4746953"/>
                      <a:chExt cx="603547" cy="614283"/>
                    </a:xfrm>
                  </p:grpSpPr>
                  <p:cxnSp>
                    <p:nvCxnSpPr>
                      <p:cNvPr id="103" name="直線コネクタ 102"/>
                      <p:cNvCxnSpPr/>
                      <p:nvPr/>
                    </p:nvCxnSpPr>
                    <p:spPr>
                      <a:xfrm>
                        <a:off x="707413" y="4746953"/>
                        <a:ext cx="570132" cy="6108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flipH="1">
                        <a:off x="740828" y="4750379"/>
                        <a:ext cx="570132" cy="6108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14" name="グループ化 113"/>
                  <p:cNvGrpSpPr>
                    <a:grpSpLocks/>
                  </p:cNvGrpSpPr>
                  <p:nvPr/>
                </p:nvGrpSpPr>
                <p:grpSpPr>
                  <a:xfrm>
                    <a:off x="2309079" y="2405774"/>
                    <a:ext cx="792000" cy="792000"/>
                    <a:chOff x="2758780" y="4269136"/>
                    <a:chExt cx="1008112" cy="998650"/>
                  </a:xfrm>
                </p:grpSpPr>
                <p:sp>
                  <p:nvSpPr>
                    <p:cNvPr id="112" name="正方形/長方形 111"/>
                    <p:cNvSpPr/>
                    <p:nvPr/>
                  </p:nvSpPr>
                  <p:spPr>
                    <a:xfrm>
                      <a:off x="2758780" y="4269136"/>
                      <a:ext cx="1008112" cy="9986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113" name="Picture 1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1129" t="23606" r="27167" b="24112"/>
                    <a:stretch/>
                  </p:blipFill>
                  <p:spPr bwMode="auto">
                    <a:xfrm rot="2786003">
                      <a:off x="2994848" y="4516843"/>
                      <a:ext cx="535977" cy="526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2" name="グループ化 121"/>
                  <p:cNvGrpSpPr>
                    <a:grpSpLocks noChangeAspect="1"/>
                  </p:cNvGrpSpPr>
                  <p:nvPr/>
                </p:nvGrpSpPr>
                <p:grpSpPr>
                  <a:xfrm>
                    <a:off x="578657" y="1531795"/>
                    <a:ext cx="792000" cy="792000"/>
                    <a:chOff x="623548" y="3957090"/>
                    <a:chExt cx="973222" cy="906772"/>
                  </a:xfrm>
                </p:grpSpPr>
                <p:sp>
                  <p:nvSpPr>
                    <p:cNvPr id="111" name="正方形/長方形 110"/>
                    <p:cNvSpPr/>
                    <p:nvPr/>
                  </p:nvSpPr>
                  <p:spPr>
                    <a:xfrm>
                      <a:off x="623548" y="3957090"/>
                      <a:ext cx="973222" cy="9067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116" name="直線コネクタ 115"/>
                    <p:cNvCxnSpPr/>
                    <p:nvPr/>
                  </p:nvCxnSpPr>
                  <p:spPr>
                    <a:xfrm>
                      <a:off x="1076744" y="4122444"/>
                      <a:ext cx="0" cy="5760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1" name="グループ化 120"/>
                  <p:cNvGrpSpPr>
                    <a:grpSpLocks noChangeAspect="1"/>
                  </p:cNvGrpSpPr>
                  <p:nvPr/>
                </p:nvGrpSpPr>
                <p:grpSpPr>
                  <a:xfrm>
                    <a:off x="576347" y="4149168"/>
                    <a:ext cx="792000" cy="792000"/>
                    <a:chOff x="2500907" y="4468897"/>
                    <a:chExt cx="998762" cy="957821"/>
                  </a:xfrm>
                </p:grpSpPr>
                <p:sp>
                  <p:nvSpPr>
                    <p:cNvPr id="118" name="正方形/長方形 117"/>
                    <p:cNvSpPr/>
                    <p:nvPr/>
                  </p:nvSpPr>
                  <p:spPr>
                    <a:xfrm>
                      <a:off x="2500907" y="4468897"/>
                      <a:ext cx="998762" cy="9578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151" name="直線コネクタ 150"/>
                    <p:cNvCxnSpPr/>
                    <p:nvPr/>
                  </p:nvCxnSpPr>
                  <p:spPr>
                    <a:xfrm flipH="1">
                      <a:off x="2613900" y="4905171"/>
                      <a:ext cx="7310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4" name="グループ化 123"/>
                  <p:cNvGrpSpPr>
                    <a:grpSpLocks/>
                  </p:cNvGrpSpPr>
                  <p:nvPr/>
                </p:nvGrpSpPr>
                <p:grpSpPr>
                  <a:xfrm>
                    <a:off x="2322819" y="1504452"/>
                    <a:ext cx="792000" cy="792000"/>
                    <a:chOff x="4433248" y="3922385"/>
                    <a:chExt cx="988754" cy="906878"/>
                  </a:xfrm>
                </p:grpSpPr>
                <p:sp>
                  <p:nvSpPr>
                    <p:cNvPr id="123" name="正方形/長方形 122"/>
                    <p:cNvSpPr/>
                    <p:nvPr/>
                  </p:nvSpPr>
                  <p:spPr>
                    <a:xfrm>
                      <a:off x="4433248" y="3922385"/>
                      <a:ext cx="988754" cy="9068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157" name="Picture 12"/>
                    <p:cNvPicPr>
                      <a:picLocks noChangeAspect="1" noChangeArrowheads="1"/>
                    </p:cNvPicPr>
                    <p:nvPr/>
                  </p:nvPicPr>
                  <p:blipFill rotWithShape="1">
                    <a:blip r:embed="rId11">
                      <a:extLst>
                        <a:ext uri="{28A0092B-C50C-407E-A947-70E740481C1C}">
                          <a14:useLocalDpi xmlns:a14="http://schemas.microsoft.com/office/drawing/2010/main" val="0"/>
                        </a:ext>
                      </a:extLst>
                    </a:blip>
                    <a:srcRect l="21129" t="23606" r="27167" b="24112"/>
                    <a:stretch/>
                  </p:blipFill>
                  <p:spPr bwMode="auto">
                    <a:xfrm>
                      <a:off x="4776343" y="4044224"/>
                      <a:ext cx="302564"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6" name="グループ化 125"/>
                  <p:cNvGrpSpPr>
                    <a:grpSpLocks noChangeAspect="1"/>
                  </p:cNvGrpSpPr>
                  <p:nvPr/>
                </p:nvGrpSpPr>
                <p:grpSpPr>
                  <a:xfrm>
                    <a:off x="2309079" y="4155808"/>
                    <a:ext cx="792000" cy="792000"/>
                    <a:chOff x="4433248" y="5133378"/>
                    <a:chExt cx="988754" cy="906878"/>
                  </a:xfrm>
                </p:grpSpPr>
                <p:sp>
                  <p:nvSpPr>
                    <p:cNvPr id="159" name="正方形/長方形 158"/>
                    <p:cNvSpPr/>
                    <p:nvPr/>
                  </p:nvSpPr>
                  <p:spPr>
                    <a:xfrm>
                      <a:off x="4433248" y="5133378"/>
                      <a:ext cx="988754" cy="9068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125"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4775224" y="5263761"/>
                      <a:ext cx="304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cxnSp>
              <p:nvCxnSpPr>
                <p:cNvPr id="167" name="直線矢印コネクタ 166"/>
                <p:cNvCxnSpPr/>
                <p:nvPr/>
              </p:nvCxnSpPr>
              <p:spPr>
                <a:xfrm>
                  <a:off x="1552990" y="2834602"/>
                  <a:ext cx="586389"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8" name="直線矢印コネクタ 167"/>
                <p:cNvCxnSpPr/>
                <p:nvPr/>
              </p:nvCxnSpPr>
              <p:spPr>
                <a:xfrm>
                  <a:off x="1564596" y="3681183"/>
                  <a:ext cx="586389"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9" name="直線矢印コネクタ 168"/>
                <p:cNvCxnSpPr/>
                <p:nvPr/>
              </p:nvCxnSpPr>
              <p:spPr>
                <a:xfrm>
                  <a:off x="1564596" y="4551809"/>
                  <a:ext cx="586389"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0" name="直線矢印コネクタ 169"/>
                <p:cNvCxnSpPr/>
                <p:nvPr/>
              </p:nvCxnSpPr>
              <p:spPr>
                <a:xfrm>
                  <a:off x="3275856" y="2834602"/>
                  <a:ext cx="936104" cy="101262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p:nvPr/>
              </p:nvCxnSpPr>
              <p:spPr>
                <a:xfrm>
                  <a:off x="3275856" y="3573016"/>
                  <a:ext cx="936104" cy="359924"/>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2" name="直線矢印コネクタ 171"/>
                <p:cNvCxnSpPr/>
                <p:nvPr/>
              </p:nvCxnSpPr>
              <p:spPr>
                <a:xfrm flipV="1">
                  <a:off x="3275856" y="4036101"/>
                  <a:ext cx="936104" cy="38261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3" name="直線矢印コネクタ 172"/>
                <p:cNvCxnSpPr/>
                <p:nvPr/>
              </p:nvCxnSpPr>
              <p:spPr>
                <a:xfrm flipV="1">
                  <a:off x="3275856" y="4155808"/>
                  <a:ext cx="936104" cy="1145403"/>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163" name="直線矢印コネクタ 162"/>
              <p:cNvCxnSpPr/>
              <p:nvPr/>
            </p:nvCxnSpPr>
            <p:spPr>
              <a:xfrm>
                <a:off x="4572000" y="3390836"/>
                <a:ext cx="648072" cy="1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5"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0762" y="2937754"/>
                <a:ext cx="970727" cy="91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 name="テキスト ボックス 165"/>
              <p:cNvSpPr txBox="1"/>
              <p:nvPr/>
            </p:nvSpPr>
            <p:spPr>
              <a:xfrm>
                <a:off x="667770" y="4896145"/>
                <a:ext cx="800134" cy="406991"/>
              </a:xfrm>
              <a:prstGeom prst="rect">
                <a:avLst/>
              </a:prstGeom>
              <a:noFill/>
            </p:spPr>
            <p:txBody>
              <a:bodyPr wrap="none" rtlCol="0">
                <a:spAutoFit/>
              </a:bodyPr>
              <a:lstStyle/>
              <a:p>
                <a:r>
                  <a:rPr kumimoji="1" lang="ja-JP" altLang="en-US" sz="1200" b="1" dirty="0" smtClean="0"/>
                  <a:t>推定された</a:t>
                </a:r>
                <a:endParaRPr kumimoji="1" lang="en-US" altLang="ja-JP" sz="1200" b="1" dirty="0" smtClean="0"/>
              </a:p>
              <a:p>
                <a:r>
                  <a:rPr kumimoji="1" lang="ja-JP" altLang="en-US" sz="1200" b="1" dirty="0" smtClean="0"/>
                  <a:t>光源画像</a:t>
                </a:r>
                <a:endParaRPr kumimoji="1" lang="ja-JP" altLang="en-US" sz="1200" b="1" dirty="0"/>
              </a:p>
            </p:txBody>
          </p:sp>
          <p:pic>
            <p:nvPicPr>
              <p:cNvPr id="174"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7383" y="4000101"/>
                <a:ext cx="83502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6" name="正方形/長方形 175"/>
            <p:cNvSpPr/>
            <p:nvPr/>
          </p:nvSpPr>
          <p:spPr>
            <a:xfrm>
              <a:off x="350326" y="1350060"/>
              <a:ext cx="4293681" cy="4113325"/>
            </a:xfrm>
            <a:prstGeom prst="rect">
              <a:avLst/>
            </a:prstGeom>
            <a:noFill/>
            <a:ln>
              <a:solidFill>
                <a:schemeClr val="tx2">
                  <a:lumMod val="40000"/>
                  <a:lumOff val="6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77" name="テキスト ボックス 176"/>
            <p:cNvSpPr txBox="1"/>
            <p:nvPr/>
          </p:nvSpPr>
          <p:spPr>
            <a:xfrm>
              <a:off x="5309679" y="3917515"/>
              <a:ext cx="841115" cy="406991"/>
            </a:xfrm>
            <a:prstGeom prst="rect">
              <a:avLst/>
            </a:prstGeom>
            <a:noFill/>
          </p:spPr>
          <p:txBody>
            <a:bodyPr wrap="none" rtlCol="0">
              <a:spAutoFit/>
            </a:bodyPr>
            <a:lstStyle/>
            <a:p>
              <a:r>
                <a:rPr kumimoji="1" lang="ja-JP" altLang="en-US" sz="1200" b="1" dirty="0" smtClean="0"/>
                <a:t>出力される</a:t>
              </a:r>
              <a:endParaRPr kumimoji="1" lang="en-US" altLang="ja-JP" sz="1200" b="1" dirty="0" smtClean="0"/>
            </a:p>
            <a:p>
              <a:r>
                <a:rPr lang="ja-JP" altLang="en-US" sz="1200" b="1" dirty="0" smtClean="0"/>
                <a:t>再構成画像</a:t>
              </a:r>
              <a:endParaRPr kumimoji="1" lang="ja-JP" altLang="en-US" sz="1200" b="1" dirty="0"/>
            </a:p>
          </p:txBody>
        </p:sp>
        <p:sp>
          <p:nvSpPr>
            <p:cNvPr id="178" name="テキスト ボックス 177"/>
            <p:cNvSpPr txBox="1"/>
            <p:nvPr/>
          </p:nvSpPr>
          <p:spPr>
            <a:xfrm>
              <a:off x="3172258" y="4920496"/>
              <a:ext cx="1242453" cy="406991"/>
            </a:xfrm>
            <a:prstGeom prst="rect">
              <a:avLst/>
            </a:prstGeom>
            <a:noFill/>
          </p:spPr>
          <p:txBody>
            <a:bodyPr wrap="none" rtlCol="0">
              <a:spAutoFit/>
            </a:bodyPr>
            <a:lstStyle/>
            <a:p>
              <a:r>
                <a:rPr kumimoji="1" lang="ja-JP" altLang="en-US" sz="1200" b="1" dirty="0" smtClean="0">
                  <a:solidFill>
                    <a:srgbClr val="FF0000"/>
                  </a:solidFill>
                </a:rPr>
                <a:t>コンピューター内で</a:t>
              </a:r>
              <a:endParaRPr kumimoji="1" lang="en-US" altLang="ja-JP" sz="1200" b="1" dirty="0" smtClean="0">
                <a:solidFill>
                  <a:srgbClr val="FF0000"/>
                </a:solidFill>
              </a:endParaRPr>
            </a:p>
            <a:p>
              <a:r>
                <a:rPr lang="ja-JP" altLang="en-US" sz="1200" b="1" dirty="0" smtClean="0">
                  <a:solidFill>
                    <a:srgbClr val="FF0000"/>
                  </a:solidFill>
                </a:rPr>
                <a:t>行われる計算過程</a:t>
              </a:r>
              <a:endParaRPr kumimoji="1" lang="ja-JP" altLang="en-US" sz="1200" b="1" dirty="0">
                <a:solidFill>
                  <a:srgbClr val="FF0000"/>
                </a:solidFill>
              </a:endParaRPr>
            </a:p>
          </p:txBody>
        </p:sp>
      </p:grpSp>
      <p:sp>
        <p:nvSpPr>
          <p:cNvPr id="180" name="テキスト ボックス 179"/>
          <p:cNvSpPr txBox="1"/>
          <p:nvPr/>
        </p:nvSpPr>
        <p:spPr>
          <a:xfrm>
            <a:off x="5303073" y="5840058"/>
            <a:ext cx="3717684" cy="584775"/>
          </a:xfrm>
          <a:prstGeom prst="rect">
            <a:avLst/>
          </a:prstGeom>
          <a:noFill/>
          <a:ln>
            <a:solidFill>
              <a:srgbClr val="FF0000"/>
            </a:solidFill>
          </a:ln>
        </p:spPr>
        <p:txBody>
          <a:bodyPr wrap="none" rtlCol="0">
            <a:spAutoFit/>
          </a:bodyPr>
          <a:lstStyle/>
          <a:p>
            <a:r>
              <a:rPr kumimoji="1" lang="ja-JP" altLang="en-US" sz="1600" b="1" dirty="0" smtClean="0"/>
              <a:t>順方向のみの画像推定であるためノイズ</a:t>
            </a:r>
            <a:endParaRPr kumimoji="1" lang="en-US" altLang="ja-JP" sz="1600" b="1" dirty="0" smtClean="0"/>
          </a:p>
          <a:p>
            <a:r>
              <a:rPr kumimoji="1" lang="ja-JP" altLang="en-US" sz="1600" b="1" dirty="0" smtClean="0"/>
              <a:t>に対する耐性が飛躍的に改善された。</a:t>
            </a:r>
            <a:endParaRPr kumimoji="1" lang="ja-JP" altLang="en-US" sz="1600" b="1" dirty="0"/>
          </a:p>
        </p:txBody>
      </p:sp>
    </p:spTree>
    <p:extLst>
      <p:ext uri="{BB962C8B-B14F-4D97-AF65-F5344CB8AC3E}">
        <p14:creationId xmlns:p14="http://schemas.microsoft.com/office/powerpoint/2010/main" val="1689275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2865" y="30985"/>
            <a:ext cx="8587607" cy="523220"/>
          </a:xfrm>
          <a:prstGeom prst="rect">
            <a:avLst/>
          </a:prstGeom>
          <a:solidFill>
            <a:srgbClr val="FFFF00"/>
          </a:solidFill>
        </p:spPr>
        <p:txBody>
          <a:bodyPr wrap="none" rtlCol="0">
            <a:spAutoFit/>
          </a:bodyPr>
          <a:lstStyle/>
          <a:p>
            <a:r>
              <a:rPr kumimoji="1" lang="ja-JP" altLang="en-US" sz="2800" dirty="0" smtClean="0"/>
              <a:t>ヒューリスティック法による再構成の</a:t>
            </a:r>
            <a:r>
              <a:rPr lang="ja-JP" altLang="en-US" sz="2800" dirty="0" smtClean="0"/>
              <a:t>デモンストレーション</a:t>
            </a:r>
            <a:endParaRPr kumimoji="1" lang="ja-JP" altLang="en-US" sz="2800" dirty="0"/>
          </a:p>
        </p:txBody>
      </p:sp>
      <p:grpSp>
        <p:nvGrpSpPr>
          <p:cNvPr id="9" name="グループ化 8"/>
          <p:cNvGrpSpPr/>
          <p:nvPr/>
        </p:nvGrpSpPr>
        <p:grpSpPr>
          <a:xfrm>
            <a:off x="-2052736" y="1868364"/>
            <a:ext cx="681982" cy="750439"/>
            <a:chOff x="465216" y="3928016"/>
            <a:chExt cx="1155461" cy="1205572"/>
          </a:xfrm>
        </p:grpSpPr>
        <p:pic>
          <p:nvPicPr>
            <p:cNvPr id="23"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958"/>
            <a:stretch/>
          </p:blipFill>
          <p:spPr bwMode="auto">
            <a:xfrm>
              <a:off x="465216" y="4513975"/>
              <a:ext cx="533468" cy="48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320"/>
            <a:stretch/>
          </p:blipFill>
          <p:spPr bwMode="auto">
            <a:xfrm>
              <a:off x="1091820" y="4669887"/>
              <a:ext cx="528857" cy="46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169"/>
            <a:stretch/>
          </p:blipFill>
          <p:spPr bwMode="auto">
            <a:xfrm>
              <a:off x="1082931" y="4048785"/>
              <a:ext cx="527411" cy="46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703"/>
            <a:stretch/>
          </p:blipFill>
          <p:spPr bwMode="auto">
            <a:xfrm>
              <a:off x="465216" y="3928016"/>
              <a:ext cx="528857" cy="46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21" name="正方形/長方形 5120"/>
          <p:cNvSpPr/>
          <p:nvPr/>
        </p:nvSpPr>
        <p:spPr>
          <a:xfrm>
            <a:off x="2588679" y="6079688"/>
            <a:ext cx="6030416" cy="646331"/>
          </a:xfrm>
          <a:prstGeom prst="rect">
            <a:avLst/>
          </a:prstGeom>
        </p:spPr>
        <p:txBody>
          <a:bodyPr wrap="square">
            <a:spAutoFit/>
          </a:bodyPr>
          <a:lstStyle/>
          <a:p>
            <a:r>
              <a:rPr lang="ja-JP" altLang="en-US" b="1" dirty="0"/>
              <a:t>ヒューリスティック法による再構</a:t>
            </a:r>
            <a:r>
              <a:rPr lang="ja-JP" altLang="en-US" b="1" dirty="0" smtClean="0"/>
              <a:t>成はノイズに強い。</a:t>
            </a:r>
            <a:endParaRPr lang="en-US" altLang="ja-JP" b="1" dirty="0" smtClean="0"/>
          </a:p>
          <a:p>
            <a:r>
              <a:rPr lang="ja-JP" altLang="en-US" b="1" dirty="0" smtClean="0"/>
              <a:t>ノイズの多い高速点火核融合実験には有効である。</a:t>
            </a:r>
            <a:endParaRPr lang="ja-JP" altLang="en-US" b="1" dirty="0"/>
          </a:p>
        </p:txBody>
      </p:sp>
      <p:grpSp>
        <p:nvGrpSpPr>
          <p:cNvPr id="95" name="グループ化 94"/>
          <p:cNvGrpSpPr>
            <a:grpSpLocks noChangeAspect="1"/>
          </p:cNvGrpSpPr>
          <p:nvPr/>
        </p:nvGrpSpPr>
        <p:grpSpPr>
          <a:xfrm>
            <a:off x="799310" y="664874"/>
            <a:ext cx="8071268" cy="5167566"/>
            <a:chOff x="799310" y="660193"/>
            <a:chExt cx="8239482" cy="5275263"/>
          </a:xfrm>
        </p:grpSpPr>
        <p:sp>
          <p:nvSpPr>
            <p:cNvPr id="29" name="テキスト ボックス 28"/>
            <p:cNvSpPr txBox="1"/>
            <p:nvPr/>
          </p:nvSpPr>
          <p:spPr>
            <a:xfrm>
              <a:off x="994209" y="932475"/>
              <a:ext cx="1032902" cy="345610"/>
            </a:xfrm>
            <a:prstGeom prst="rect">
              <a:avLst/>
            </a:prstGeom>
            <a:noFill/>
          </p:spPr>
          <p:txBody>
            <a:bodyPr wrap="none" rtlCol="0">
              <a:spAutoFit/>
            </a:bodyPr>
            <a:lstStyle/>
            <a:p>
              <a:r>
                <a:rPr kumimoji="1" lang="ja-JP" altLang="en-US" sz="1600" b="1" dirty="0" smtClean="0"/>
                <a:t>元の画像</a:t>
              </a:r>
              <a:endParaRPr kumimoji="1" lang="ja-JP" altLang="en-US" sz="1600" b="1" dirty="0"/>
            </a:p>
          </p:txBody>
        </p:sp>
        <p:sp>
          <p:nvSpPr>
            <p:cNvPr id="5120" name="テキスト ボックス 5119"/>
            <p:cNvSpPr txBox="1"/>
            <p:nvPr/>
          </p:nvSpPr>
          <p:spPr>
            <a:xfrm>
              <a:off x="3140759" y="932337"/>
              <a:ext cx="1032902" cy="345610"/>
            </a:xfrm>
            <a:prstGeom prst="rect">
              <a:avLst/>
            </a:prstGeom>
            <a:noFill/>
          </p:spPr>
          <p:txBody>
            <a:bodyPr wrap="none" rtlCol="0">
              <a:spAutoFit/>
            </a:bodyPr>
            <a:lstStyle/>
            <a:p>
              <a:r>
                <a:rPr kumimoji="1" lang="ja-JP" altLang="en-US" sz="1600" b="1" dirty="0" smtClean="0"/>
                <a:t>半影画像</a:t>
              </a:r>
              <a:endParaRPr kumimoji="1" lang="ja-JP" altLang="en-US" sz="1600" b="1" dirty="0"/>
            </a:p>
          </p:txBody>
        </p:sp>
        <p:grpSp>
          <p:nvGrpSpPr>
            <p:cNvPr id="83" name="グループ化 82"/>
            <p:cNvGrpSpPr/>
            <p:nvPr/>
          </p:nvGrpSpPr>
          <p:grpSpPr>
            <a:xfrm>
              <a:off x="799310" y="660193"/>
              <a:ext cx="8059478" cy="5275263"/>
              <a:chOff x="89784" y="1184038"/>
              <a:chExt cx="8514598" cy="5570508"/>
            </a:xfrm>
          </p:grpSpPr>
          <p:sp>
            <p:nvSpPr>
              <p:cNvPr id="3" name="テキスト ボックス 2"/>
              <p:cNvSpPr txBox="1"/>
              <p:nvPr/>
            </p:nvSpPr>
            <p:spPr>
              <a:xfrm>
                <a:off x="2405586" y="6389593"/>
                <a:ext cx="3070730" cy="364953"/>
              </a:xfrm>
              <a:prstGeom prst="rect">
                <a:avLst/>
              </a:prstGeom>
              <a:noFill/>
            </p:spPr>
            <p:txBody>
              <a:bodyPr wrap="none" rtlCol="0">
                <a:spAutoFit/>
              </a:bodyPr>
              <a:lstStyle/>
              <a:p>
                <a:r>
                  <a:rPr lang="ja-JP" altLang="en-US" sz="1600" b="1" dirty="0" smtClean="0"/>
                  <a:t>空間に依存する</a:t>
                </a:r>
                <a:r>
                  <a:rPr lang="en-US" altLang="ja-JP" sz="1600" b="1" dirty="0" smtClean="0"/>
                  <a:t>PSF</a:t>
                </a:r>
                <a:r>
                  <a:rPr lang="ja-JP" altLang="en-US" sz="1600" b="1" dirty="0" smtClean="0"/>
                  <a:t>による影響</a:t>
                </a:r>
                <a:endParaRPr kumimoji="1" lang="ja-JP" altLang="en-US" sz="1600" b="1" dirty="0"/>
              </a:p>
            </p:txBody>
          </p:sp>
          <p:sp>
            <p:nvSpPr>
              <p:cNvPr id="5" name="テキスト ボックス 4"/>
              <p:cNvSpPr txBox="1"/>
              <p:nvPr/>
            </p:nvSpPr>
            <p:spPr>
              <a:xfrm>
                <a:off x="6811250" y="6389593"/>
                <a:ext cx="1793132" cy="364953"/>
              </a:xfrm>
              <a:prstGeom prst="rect">
                <a:avLst/>
              </a:prstGeom>
              <a:noFill/>
            </p:spPr>
            <p:txBody>
              <a:bodyPr wrap="none" rtlCol="0">
                <a:spAutoFit/>
              </a:bodyPr>
              <a:lstStyle/>
              <a:p>
                <a:r>
                  <a:rPr kumimoji="1" lang="ja-JP" altLang="en-US" sz="1600" b="1" dirty="0" smtClean="0"/>
                  <a:t>ノイズによる影響</a:t>
                </a:r>
                <a:endParaRPr kumimoji="1" lang="ja-JP" altLang="en-US" sz="1600" b="1" dirty="0"/>
              </a:p>
            </p:txBody>
          </p:sp>
          <p:pic>
            <p:nvPicPr>
              <p:cNvPr id="5124"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34874" t="32920" r="34541" b="34521"/>
              <a:stretch/>
            </p:blipFill>
            <p:spPr bwMode="auto">
              <a:xfrm>
                <a:off x="3432988" y="4981038"/>
                <a:ext cx="1435562" cy="134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90" t="4019" r="3480" b="1773"/>
              <a:stretch/>
            </p:blipFill>
            <p:spPr bwMode="auto">
              <a:xfrm>
                <a:off x="3424521" y="3527089"/>
                <a:ext cx="1427803" cy="1340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0" name="グループ化 49"/>
              <p:cNvGrpSpPr>
                <a:grpSpLocks noChangeAspect="1"/>
              </p:cNvGrpSpPr>
              <p:nvPr/>
            </p:nvGrpSpPr>
            <p:grpSpPr>
              <a:xfrm>
                <a:off x="89784" y="1184038"/>
                <a:ext cx="8261369" cy="5205555"/>
                <a:chOff x="-1876434" y="-679543"/>
                <a:chExt cx="11188564" cy="8224828"/>
              </a:xfrm>
            </p:grpSpPr>
            <p:pic>
              <p:nvPicPr>
                <p:cNvPr id="5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6434" y="339369"/>
                  <a:ext cx="1944216" cy="211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2" name="グループ化 51"/>
                <p:cNvGrpSpPr/>
                <p:nvPr/>
              </p:nvGrpSpPr>
              <p:grpSpPr>
                <a:xfrm>
                  <a:off x="34619" y="3128222"/>
                  <a:ext cx="9277511" cy="4417063"/>
                  <a:chOff x="-3199412" y="3128222"/>
                  <a:chExt cx="9277511" cy="4417063"/>
                </a:xfrm>
              </p:grpSpPr>
              <p:pic>
                <p:nvPicPr>
                  <p:cNvPr id="6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35834" t="33828" r="35092" b="34847"/>
                  <a:stretch/>
                </p:blipFill>
                <p:spPr bwMode="auto">
                  <a:xfrm>
                    <a:off x="4133884" y="5427800"/>
                    <a:ext cx="1944215" cy="211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29" t="4489" r="2344" b="1884"/>
                  <a:stretch/>
                </p:blipFill>
                <p:spPr bwMode="auto">
                  <a:xfrm>
                    <a:off x="4133883" y="3128222"/>
                    <a:ext cx="1934691" cy="2123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テキスト ボックス 63"/>
                  <p:cNvSpPr txBox="1"/>
                  <p:nvPr/>
                </p:nvSpPr>
                <p:spPr>
                  <a:xfrm>
                    <a:off x="-2316022" y="4442575"/>
                    <a:ext cx="1756504" cy="576629"/>
                  </a:xfrm>
                  <a:prstGeom prst="rect">
                    <a:avLst/>
                  </a:prstGeom>
                  <a:noFill/>
                </p:spPr>
                <p:txBody>
                  <a:bodyPr wrap="none" rtlCol="0">
                    <a:spAutoFit/>
                  </a:bodyPr>
                  <a:lstStyle/>
                  <a:p>
                    <a:r>
                      <a:rPr kumimoji="1" lang="ja-JP" altLang="en-US" sz="1600" b="1" dirty="0" smtClean="0">
                        <a:latin typeface="HGP明朝B" pitchFamily="18" charset="-128"/>
                        <a:ea typeface="HGP明朝B" pitchFamily="18" charset="-128"/>
                      </a:rPr>
                      <a:t>逆畳み込み</a:t>
                    </a:r>
                    <a:endParaRPr kumimoji="1" lang="ja-JP" altLang="en-US" sz="1600" b="1" dirty="0">
                      <a:latin typeface="HGP明朝B" pitchFamily="18" charset="-128"/>
                      <a:ea typeface="HGP明朝B" pitchFamily="18" charset="-128"/>
                    </a:endParaRPr>
                  </a:p>
                </p:txBody>
              </p:sp>
              <p:sp>
                <p:nvSpPr>
                  <p:cNvPr id="65" name="テキスト ボックス 64"/>
                  <p:cNvSpPr txBox="1"/>
                  <p:nvPr/>
                </p:nvSpPr>
                <p:spPr>
                  <a:xfrm>
                    <a:off x="-3199412" y="6704878"/>
                    <a:ext cx="2686032" cy="576629"/>
                  </a:xfrm>
                  <a:prstGeom prst="rect">
                    <a:avLst/>
                  </a:prstGeom>
                  <a:noFill/>
                </p:spPr>
                <p:txBody>
                  <a:bodyPr wrap="none" rtlCol="0">
                    <a:spAutoFit/>
                  </a:bodyPr>
                  <a:lstStyle/>
                  <a:p>
                    <a:r>
                      <a:rPr kumimoji="1" lang="ja-JP" altLang="en-US" sz="1600" b="1" dirty="0" smtClean="0">
                        <a:latin typeface="HGP明朝B" pitchFamily="18" charset="-128"/>
                        <a:ea typeface="HGP明朝B" pitchFamily="18" charset="-128"/>
                      </a:rPr>
                      <a:t>ヒューリスティック法</a:t>
                    </a:r>
                    <a:endParaRPr kumimoji="1" lang="ja-JP" altLang="en-US" sz="1600" b="1" dirty="0">
                      <a:latin typeface="HGP明朝B" pitchFamily="18" charset="-128"/>
                      <a:ea typeface="HGP明朝B" pitchFamily="18" charset="-128"/>
                    </a:endParaRPr>
                  </a:p>
                </p:txBody>
              </p:sp>
            </p:grpSp>
            <p:cxnSp>
              <p:nvCxnSpPr>
                <p:cNvPr id="53" name="直線矢印コネクタ 52"/>
                <p:cNvCxnSpPr/>
                <p:nvPr/>
              </p:nvCxnSpPr>
              <p:spPr>
                <a:xfrm flipV="1">
                  <a:off x="328472" y="1432399"/>
                  <a:ext cx="648072"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4" name="Picture 9"/>
                <p:cNvPicPr>
                  <a:picLocks noChangeAspect="1" noChangeArrowheads="1"/>
                </p:cNvPicPr>
                <p:nvPr/>
              </p:nvPicPr>
              <p:blipFill rotWithShape="1">
                <a:blip r:embed="rId12">
                  <a:extLst>
                    <a:ext uri="{28A0092B-C50C-407E-A947-70E740481C1C}">
                      <a14:useLocalDpi xmlns:a14="http://schemas.microsoft.com/office/drawing/2010/main" val="0"/>
                    </a:ext>
                  </a:extLst>
                </a:blip>
                <a:srcRect l="24576" t="43387" r="37085" b="21594"/>
                <a:stretch/>
              </p:blipFill>
              <p:spPr bwMode="auto">
                <a:xfrm>
                  <a:off x="1217477" y="304863"/>
                  <a:ext cx="1951012" cy="2120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10"/>
                <p:cNvPicPr>
                  <a:picLocks noChangeAspect="1" noChangeArrowheads="1"/>
                </p:cNvPicPr>
                <p:nvPr/>
              </p:nvPicPr>
              <p:blipFill rotWithShape="1">
                <a:blip r:embed="rId13">
                  <a:extLst>
                    <a:ext uri="{28A0092B-C50C-407E-A947-70E740481C1C}">
                      <a14:useLocalDpi xmlns:a14="http://schemas.microsoft.com/office/drawing/2010/main" val="0"/>
                    </a:ext>
                  </a:extLst>
                </a:blip>
                <a:srcRect l="24901" t="40713" r="36759" b="21928"/>
                <a:stretch/>
              </p:blipFill>
              <p:spPr bwMode="auto">
                <a:xfrm>
                  <a:off x="6118495" y="304864"/>
                  <a:ext cx="1944216" cy="2114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11"/>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482" t="10736" r="5975" b="2460"/>
                <a:stretch/>
              </p:blipFill>
              <p:spPr bwMode="auto">
                <a:xfrm>
                  <a:off x="4291458" y="-679543"/>
                  <a:ext cx="1291610" cy="133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7" name="直線矢印コネクタ 56"/>
                <p:cNvCxnSpPr/>
                <p:nvPr/>
              </p:nvCxnSpPr>
              <p:spPr>
                <a:xfrm flipV="1">
                  <a:off x="3921633" y="1470943"/>
                  <a:ext cx="1452667" cy="52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4659063" y="743241"/>
                  <a:ext cx="0" cy="6161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4682318" y="744078"/>
                  <a:ext cx="1592608" cy="576629"/>
                </a:xfrm>
                <a:prstGeom prst="rect">
                  <a:avLst/>
                </a:prstGeom>
                <a:noFill/>
              </p:spPr>
              <p:txBody>
                <a:bodyPr wrap="none" rtlCol="0">
                  <a:spAutoFit/>
                </a:bodyPr>
                <a:lstStyle/>
                <a:p>
                  <a:r>
                    <a:rPr kumimoji="1" lang="ja-JP" altLang="en-US" sz="1600" b="1" dirty="0" smtClean="0">
                      <a:latin typeface="HGP明朝B" pitchFamily="18" charset="-128"/>
                      <a:ea typeface="HGP明朝B" pitchFamily="18" charset="-128"/>
                    </a:rPr>
                    <a:t>ノイズ付加</a:t>
                  </a:r>
                  <a:endParaRPr kumimoji="1" lang="ja-JP" altLang="en-US" sz="1600" b="1" dirty="0">
                    <a:latin typeface="HGP明朝B" pitchFamily="18" charset="-128"/>
                    <a:ea typeface="HGP明朝B" pitchFamily="18" charset="-128"/>
                  </a:endParaRPr>
                </a:p>
              </p:txBody>
            </p:sp>
          </p:grpSp>
          <p:cxnSp>
            <p:nvCxnSpPr>
              <p:cNvPr id="5138" name="直線コネクタ 5137"/>
              <p:cNvCxnSpPr>
                <a:stCxn id="54" idx="2"/>
              </p:cNvCxnSpPr>
              <p:nvPr/>
            </p:nvCxnSpPr>
            <p:spPr>
              <a:xfrm flipH="1">
                <a:off x="3094544" y="3148944"/>
                <a:ext cx="1" cy="2633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4" name="直線コネクタ 5143"/>
              <p:cNvCxnSpPr/>
              <p:nvPr/>
            </p:nvCxnSpPr>
            <p:spPr>
              <a:xfrm flipH="1">
                <a:off x="1187625" y="3412294"/>
                <a:ext cx="19069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6" name="直線コネクタ 5145"/>
              <p:cNvCxnSpPr/>
              <p:nvPr/>
            </p:nvCxnSpPr>
            <p:spPr>
              <a:xfrm>
                <a:off x="1187624" y="3414880"/>
                <a:ext cx="0" cy="22362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1187624" y="5651123"/>
                <a:ext cx="203130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1187624" y="4326608"/>
                <a:ext cx="203130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stCxn id="55" idx="2"/>
              </p:cNvCxnSpPr>
              <p:nvPr/>
            </p:nvCxnSpPr>
            <p:spPr>
              <a:xfrm flipH="1">
                <a:off x="6710830" y="3145097"/>
                <a:ext cx="1" cy="2697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5443553" y="3414880"/>
                <a:ext cx="1267278" cy="14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443553" y="3429000"/>
                <a:ext cx="0" cy="23936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V="1">
                <a:off x="5454568" y="5817486"/>
                <a:ext cx="1282385" cy="51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5443553" y="4396973"/>
                <a:ext cx="129339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8" name="テキスト ボックス 87"/>
            <p:cNvSpPr txBox="1"/>
            <p:nvPr/>
          </p:nvSpPr>
          <p:spPr>
            <a:xfrm>
              <a:off x="6278969" y="686254"/>
              <a:ext cx="1672740" cy="596962"/>
            </a:xfrm>
            <a:prstGeom prst="rect">
              <a:avLst/>
            </a:prstGeom>
            <a:noFill/>
          </p:spPr>
          <p:txBody>
            <a:bodyPr wrap="none" rtlCol="0">
              <a:spAutoFit/>
            </a:bodyPr>
            <a:lstStyle/>
            <a:p>
              <a:r>
                <a:rPr kumimoji="1" lang="ja-JP" altLang="en-US" sz="1600" b="1" dirty="0" smtClean="0"/>
                <a:t>ノイズを付加した</a:t>
              </a:r>
              <a:endParaRPr kumimoji="1" lang="en-US" altLang="ja-JP" sz="1600" b="1" dirty="0" smtClean="0"/>
            </a:p>
            <a:p>
              <a:r>
                <a:rPr lang="ja-JP" altLang="en-US" sz="1600" b="1" dirty="0" smtClean="0"/>
                <a:t>半影画像</a:t>
              </a:r>
              <a:endParaRPr kumimoji="1" lang="ja-JP" altLang="en-US" sz="1600" b="1" dirty="0"/>
            </a:p>
          </p:txBody>
        </p:sp>
        <p:sp>
          <p:nvSpPr>
            <p:cNvPr id="89" name="テキスト ボックス 88"/>
            <p:cNvSpPr txBox="1"/>
            <p:nvPr/>
          </p:nvSpPr>
          <p:spPr>
            <a:xfrm>
              <a:off x="3786130" y="2577655"/>
              <a:ext cx="1877291" cy="345610"/>
            </a:xfrm>
            <a:prstGeom prst="rect">
              <a:avLst/>
            </a:prstGeom>
            <a:noFill/>
          </p:spPr>
          <p:txBody>
            <a:bodyPr wrap="none" rtlCol="0">
              <a:spAutoFit/>
            </a:bodyPr>
            <a:lstStyle/>
            <a:p>
              <a:r>
                <a:rPr kumimoji="1" lang="ja-JP" altLang="en-US" sz="1600" b="1" dirty="0" smtClean="0"/>
                <a:t>再構成十字架画像</a:t>
              </a:r>
              <a:endParaRPr kumimoji="1" lang="ja-JP" altLang="en-US" sz="1600" b="1" dirty="0"/>
            </a:p>
          </p:txBody>
        </p:sp>
        <p:sp>
          <p:nvSpPr>
            <p:cNvPr id="122" name="テキスト ボックス 121"/>
            <p:cNvSpPr txBox="1"/>
            <p:nvPr/>
          </p:nvSpPr>
          <p:spPr>
            <a:xfrm>
              <a:off x="7161501" y="2601071"/>
              <a:ext cx="1877291" cy="345610"/>
            </a:xfrm>
            <a:prstGeom prst="rect">
              <a:avLst/>
            </a:prstGeom>
            <a:noFill/>
          </p:spPr>
          <p:txBody>
            <a:bodyPr wrap="none" rtlCol="0">
              <a:spAutoFit/>
            </a:bodyPr>
            <a:lstStyle/>
            <a:p>
              <a:r>
                <a:rPr kumimoji="1" lang="ja-JP" altLang="en-US" sz="1600" b="1" dirty="0" smtClean="0"/>
                <a:t>再構成十字架画像</a:t>
              </a:r>
              <a:endParaRPr kumimoji="1" lang="ja-JP" altLang="en-US" sz="1600" b="1" dirty="0"/>
            </a:p>
          </p:txBody>
        </p:sp>
        <p:sp>
          <p:nvSpPr>
            <p:cNvPr id="128" name="テキスト ボックス 127"/>
            <p:cNvSpPr txBox="1"/>
            <p:nvPr/>
          </p:nvSpPr>
          <p:spPr>
            <a:xfrm>
              <a:off x="6061599" y="3733716"/>
              <a:ext cx="1227636" cy="345610"/>
            </a:xfrm>
            <a:prstGeom prst="rect">
              <a:avLst/>
            </a:prstGeom>
            <a:noFill/>
          </p:spPr>
          <p:txBody>
            <a:bodyPr wrap="none" rtlCol="0">
              <a:spAutoFit/>
            </a:bodyPr>
            <a:lstStyle/>
            <a:p>
              <a:r>
                <a:rPr kumimoji="1" lang="ja-JP" altLang="en-US" sz="1600" b="1" dirty="0" smtClean="0">
                  <a:latin typeface="HGP明朝B" pitchFamily="18" charset="-128"/>
                  <a:ea typeface="HGP明朝B" pitchFamily="18" charset="-128"/>
                </a:rPr>
                <a:t>逆畳み込み</a:t>
              </a:r>
              <a:endParaRPr kumimoji="1" lang="ja-JP" altLang="en-US" sz="1600" b="1" dirty="0">
                <a:latin typeface="HGP明朝B" pitchFamily="18" charset="-128"/>
                <a:ea typeface="HGP明朝B" pitchFamily="18" charset="-128"/>
              </a:endParaRPr>
            </a:p>
          </p:txBody>
        </p:sp>
        <p:sp>
          <p:nvSpPr>
            <p:cNvPr id="129" name="テキスト ボックス 128"/>
            <p:cNvSpPr txBox="1"/>
            <p:nvPr/>
          </p:nvSpPr>
          <p:spPr>
            <a:xfrm>
              <a:off x="5403280" y="5127337"/>
              <a:ext cx="1877291" cy="345610"/>
            </a:xfrm>
            <a:prstGeom prst="rect">
              <a:avLst/>
            </a:prstGeom>
            <a:noFill/>
          </p:spPr>
          <p:txBody>
            <a:bodyPr wrap="none" rtlCol="0">
              <a:spAutoFit/>
            </a:bodyPr>
            <a:lstStyle/>
            <a:p>
              <a:r>
                <a:rPr kumimoji="1" lang="ja-JP" altLang="en-US" sz="1600" b="1" dirty="0" smtClean="0">
                  <a:latin typeface="HGP明朝B" pitchFamily="18" charset="-128"/>
                  <a:ea typeface="HGP明朝B" pitchFamily="18" charset="-128"/>
                </a:rPr>
                <a:t>ヒューリスティック法</a:t>
              </a:r>
              <a:endParaRPr kumimoji="1" lang="ja-JP" altLang="en-US" sz="1600" b="1" dirty="0">
                <a:latin typeface="HGP明朝B" pitchFamily="18" charset="-128"/>
                <a:ea typeface="HGP明朝B" pitchFamily="18" charset="-128"/>
              </a:endParaRPr>
            </a:p>
          </p:txBody>
        </p:sp>
      </p:grpSp>
      <p:cxnSp>
        <p:nvCxnSpPr>
          <p:cNvPr id="97" name="直線矢印コネクタ 96"/>
          <p:cNvCxnSpPr/>
          <p:nvPr/>
        </p:nvCxnSpPr>
        <p:spPr>
          <a:xfrm>
            <a:off x="5309287" y="4365104"/>
            <a:ext cx="0" cy="93610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a:off x="683568" y="1400312"/>
            <a:ext cx="0" cy="93610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8545391" y="4398673"/>
            <a:ext cx="0" cy="99196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8497444" y="4723461"/>
            <a:ext cx="651140" cy="276999"/>
          </a:xfrm>
          <a:prstGeom prst="rect">
            <a:avLst/>
          </a:prstGeom>
          <a:noFill/>
        </p:spPr>
        <p:txBody>
          <a:bodyPr wrap="none" rtlCol="0">
            <a:spAutoFit/>
          </a:bodyPr>
          <a:lstStyle/>
          <a:p>
            <a:r>
              <a:rPr lang="en-US" altLang="ja-JP" sz="1200" b="1" dirty="0" smtClean="0"/>
              <a:t>200</a:t>
            </a:r>
            <a:r>
              <a:rPr kumimoji="1" lang="en-US" altLang="ja-JP" sz="1200" b="1" dirty="0" smtClean="0"/>
              <a:t>μ</a:t>
            </a:r>
            <a:r>
              <a:rPr kumimoji="1" lang="ja-JP" altLang="en-US" sz="1200" b="1" dirty="0" smtClean="0"/>
              <a:t>ｍ</a:t>
            </a:r>
            <a:endParaRPr kumimoji="1" lang="ja-JP" altLang="en-US" sz="1200" b="1" dirty="0"/>
          </a:p>
        </p:txBody>
      </p:sp>
      <p:sp>
        <p:nvSpPr>
          <p:cNvPr id="137" name="テキスト ボックス 136"/>
          <p:cNvSpPr txBox="1"/>
          <p:nvPr/>
        </p:nvSpPr>
        <p:spPr>
          <a:xfrm>
            <a:off x="5261485" y="4656976"/>
            <a:ext cx="651140" cy="276999"/>
          </a:xfrm>
          <a:prstGeom prst="rect">
            <a:avLst/>
          </a:prstGeom>
          <a:noFill/>
        </p:spPr>
        <p:txBody>
          <a:bodyPr wrap="none" rtlCol="0">
            <a:spAutoFit/>
          </a:bodyPr>
          <a:lstStyle/>
          <a:p>
            <a:r>
              <a:rPr lang="en-US" altLang="ja-JP" sz="1200" b="1" dirty="0" smtClean="0"/>
              <a:t>200</a:t>
            </a:r>
            <a:r>
              <a:rPr kumimoji="1" lang="en-US" altLang="ja-JP" sz="1200" b="1" dirty="0" smtClean="0"/>
              <a:t>μ</a:t>
            </a:r>
            <a:r>
              <a:rPr kumimoji="1" lang="ja-JP" altLang="en-US" sz="1200" b="1" dirty="0" smtClean="0"/>
              <a:t>ｍ</a:t>
            </a:r>
            <a:endParaRPr kumimoji="1" lang="ja-JP" altLang="en-US" sz="1200" b="1" dirty="0"/>
          </a:p>
        </p:txBody>
      </p:sp>
      <p:sp>
        <p:nvSpPr>
          <p:cNvPr id="138" name="テキスト ボックス 137"/>
          <p:cNvSpPr txBox="1"/>
          <p:nvPr/>
        </p:nvSpPr>
        <p:spPr>
          <a:xfrm>
            <a:off x="-2764" y="1734604"/>
            <a:ext cx="651140" cy="276999"/>
          </a:xfrm>
          <a:prstGeom prst="rect">
            <a:avLst/>
          </a:prstGeom>
          <a:noFill/>
        </p:spPr>
        <p:txBody>
          <a:bodyPr wrap="none" rtlCol="0">
            <a:spAutoFit/>
          </a:bodyPr>
          <a:lstStyle/>
          <a:p>
            <a:r>
              <a:rPr lang="en-US" altLang="ja-JP" sz="1200" b="1" dirty="0" smtClean="0"/>
              <a:t>200</a:t>
            </a:r>
            <a:r>
              <a:rPr kumimoji="1" lang="en-US" altLang="ja-JP" sz="1200" b="1" dirty="0" smtClean="0"/>
              <a:t>μ</a:t>
            </a:r>
            <a:r>
              <a:rPr kumimoji="1" lang="ja-JP" altLang="en-US" sz="1200" b="1" dirty="0" smtClean="0"/>
              <a:t>ｍ</a:t>
            </a:r>
            <a:endParaRPr kumimoji="1" lang="ja-JP" altLang="en-US" sz="1200" b="1" dirty="0"/>
          </a:p>
        </p:txBody>
      </p:sp>
      <p:cxnSp>
        <p:nvCxnSpPr>
          <p:cNvPr id="140" name="直線矢印コネクタ 139"/>
          <p:cNvCxnSpPr/>
          <p:nvPr/>
        </p:nvCxnSpPr>
        <p:spPr>
          <a:xfrm>
            <a:off x="8545391" y="2992003"/>
            <a:ext cx="0" cy="93610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a:off x="5303080" y="2992003"/>
            <a:ext cx="0" cy="93610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2" name="テキスト ボックス 141"/>
          <p:cNvSpPr txBox="1"/>
          <p:nvPr/>
        </p:nvSpPr>
        <p:spPr>
          <a:xfrm>
            <a:off x="8486955" y="3367653"/>
            <a:ext cx="651140" cy="276999"/>
          </a:xfrm>
          <a:prstGeom prst="rect">
            <a:avLst/>
          </a:prstGeom>
          <a:noFill/>
        </p:spPr>
        <p:txBody>
          <a:bodyPr wrap="none" rtlCol="0">
            <a:spAutoFit/>
          </a:bodyPr>
          <a:lstStyle/>
          <a:p>
            <a:r>
              <a:rPr lang="en-US" altLang="ja-JP" sz="1200" b="1" dirty="0" smtClean="0"/>
              <a:t>200</a:t>
            </a:r>
            <a:r>
              <a:rPr kumimoji="1" lang="en-US" altLang="ja-JP" sz="1200" b="1" dirty="0" smtClean="0"/>
              <a:t>μ</a:t>
            </a:r>
            <a:r>
              <a:rPr kumimoji="1" lang="ja-JP" altLang="en-US" sz="1200" b="1" dirty="0" smtClean="0"/>
              <a:t>ｍ</a:t>
            </a:r>
            <a:endParaRPr kumimoji="1" lang="ja-JP" altLang="en-US" sz="1200" b="1" dirty="0"/>
          </a:p>
        </p:txBody>
      </p:sp>
      <p:sp>
        <p:nvSpPr>
          <p:cNvPr id="143" name="テキスト ボックス 142"/>
          <p:cNvSpPr txBox="1"/>
          <p:nvPr/>
        </p:nvSpPr>
        <p:spPr>
          <a:xfrm>
            <a:off x="5230295" y="3298986"/>
            <a:ext cx="651140" cy="276999"/>
          </a:xfrm>
          <a:prstGeom prst="rect">
            <a:avLst/>
          </a:prstGeom>
          <a:noFill/>
        </p:spPr>
        <p:txBody>
          <a:bodyPr wrap="none" rtlCol="0">
            <a:spAutoFit/>
          </a:bodyPr>
          <a:lstStyle/>
          <a:p>
            <a:r>
              <a:rPr lang="en-US" altLang="ja-JP" sz="1200" b="1" dirty="0" smtClean="0"/>
              <a:t>200</a:t>
            </a:r>
            <a:r>
              <a:rPr kumimoji="1" lang="en-US" altLang="ja-JP" sz="1200" b="1" dirty="0" smtClean="0"/>
              <a:t>μ</a:t>
            </a:r>
            <a:r>
              <a:rPr kumimoji="1" lang="ja-JP" altLang="en-US" sz="1200" b="1" dirty="0" smtClean="0"/>
              <a:t>ｍ</a:t>
            </a:r>
            <a:endParaRPr kumimoji="1" lang="ja-JP" altLang="en-US" sz="1200" b="1" dirty="0"/>
          </a:p>
        </p:txBody>
      </p:sp>
    </p:spTree>
    <p:extLst>
      <p:ext uri="{BB962C8B-B14F-4D97-AF65-F5344CB8AC3E}">
        <p14:creationId xmlns:p14="http://schemas.microsoft.com/office/powerpoint/2010/main" val="2814144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23239" y="194230"/>
            <a:ext cx="8469240" cy="523220"/>
          </a:xfrm>
          <a:prstGeom prst="rect">
            <a:avLst/>
          </a:prstGeom>
          <a:solidFill>
            <a:srgbClr val="FFFF00"/>
          </a:solidFill>
        </p:spPr>
        <p:txBody>
          <a:bodyPr wrap="square" rtlCol="0">
            <a:spAutoFit/>
          </a:bodyPr>
          <a:lstStyle/>
          <a:p>
            <a:pPr algn="ctr"/>
            <a:r>
              <a:rPr kumimoji="1" lang="ja-JP" altLang="en-US" sz="2800" b="1" dirty="0" smtClean="0"/>
              <a:t>高速点火核融合プラズマからの二次元</a:t>
            </a:r>
            <a:r>
              <a:rPr kumimoji="1" lang="en-US" altLang="ja-JP" sz="2800" b="1" dirty="0" smtClean="0"/>
              <a:t>X</a:t>
            </a:r>
            <a:r>
              <a:rPr kumimoji="1" lang="ja-JP" altLang="en-US" sz="2800" b="1" dirty="0" smtClean="0"/>
              <a:t>線画像の</a:t>
            </a:r>
            <a:r>
              <a:rPr lang="ja-JP" altLang="en-US" sz="2800" b="1" dirty="0" smtClean="0"/>
              <a:t>取得</a:t>
            </a:r>
            <a:endParaRPr kumimoji="1" lang="ja-JP" altLang="en-US" sz="2800" b="1" dirty="0"/>
          </a:p>
        </p:txBody>
      </p:sp>
      <p:sp>
        <p:nvSpPr>
          <p:cNvPr id="2049" name="正方形/長方形 2048"/>
          <p:cNvSpPr/>
          <p:nvPr/>
        </p:nvSpPr>
        <p:spPr>
          <a:xfrm>
            <a:off x="899592" y="5877272"/>
            <a:ext cx="7992887" cy="830997"/>
          </a:xfrm>
          <a:prstGeom prst="rect">
            <a:avLst/>
          </a:prstGeom>
          <a:ln>
            <a:solidFill>
              <a:srgbClr val="FF0000"/>
            </a:solidFill>
          </a:ln>
        </p:spPr>
        <p:txBody>
          <a:bodyPr wrap="square">
            <a:spAutoFit/>
          </a:bodyPr>
          <a:lstStyle/>
          <a:p>
            <a:r>
              <a:rPr lang="ja-JP" altLang="en-US" sz="2400" b="1" dirty="0" smtClean="0"/>
              <a:t>実際の高速点火実験に装置を導入し、画像取得に成功した</a:t>
            </a:r>
            <a:endParaRPr lang="en-US" altLang="ja-JP" sz="2400" b="1" dirty="0" smtClean="0"/>
          </a:p>
          <a:p>
            <a:r>
              <a:rPr lang="ja-JP" altLang="en-US" sz="2400" b="1" dirty="0" smtClean="0"/>
              <a:t>ヒューリスティックによる画像推定を進めている</a:t>
            </a:r>
            <a:endParaRPr lang="en-US" altLang="ja-JP" sz="2400" b="1" dirty="0" smtClean="0"/>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191" name="テキスト ボックス 7190"/>
          <p:cNvSpPr txBox="1"/>
          <p:nvPr/>
        </p:nvSpPr>
        <p:spPr>
          <a:xfrm>
            <a:off x="6101943" y="5250723"/>
            <a:ext cx="631904" cy="276999"/>
          </a:xfrm>
          <a:prstGeom prst="rect">
            <a:avLst/>
          </a:prstGeom>
          <a:noFill/>
        </p:spPr>
        <p:txBody>
          <a:bodyPr wrap="none" rtlCol="0">
            <a:spAutoFit/>
          </a:bodyPr>
          <a:lstStyle/>
          <a:p>
            <a:r>
              <a:rPr lang="en-US" altLang="ja-JP" sz="1200" b="1" dirty="0" smtClean="0"/>
              <a:t>500</a:t>
            </a:r>
            <a:r>
              <a:rPr kumimoji="1" lang="en-US" altLang="ja-JP" sz="1200" b="1" dirty="0" smtClean="0"/>
              <a:t>μ</a:t>
            </a:r>
            <a:r>
              <a:rPr lang="en-US" altLang="ja-JP" sz="1200" b="1" dirty="0"/>
              <a:t>m</a:t>
            </a:r>
            <a:endParaRPr kumimoji="1" lang="ja-JP" altLang="en-US" sz="1200" b="1" dirty="0"/>
          </a:p>
        </p:txBody>
      </p:sp>
      <p:pic>
        <p:nvPicPr>
          <p:cNvPr id="7198" name="Picture 20"/>
          <p:cNvPicPr>
            <a:picLocks noChangeAspect="1" noChangeArrowheads="1"/>
          </p:cNvPicPr>
          <p:nvPr/>
        </p:nvPicPr>
        <p:blipFill rotWithShape="1">
          <a:blip r:embed="rId3">
            <a:extLst>
              <a:ext uri="{28A0092B-C50C-407E-A947-70E740481C1C}">
                <a14:useLocalDpi xmlns:a14="http://schemas.microsoft.com/office/drawing/2010/main" val="0"/>
              </a:ext>
            </a:extLst>
          </a:blip>
          <a:srcRect l="46706" t="22645" r="34581" b="49687"/>
          <a:stretch/>
        </p:blipFill>
        <p:spPr bwMode="auto">
          <a:xfrm>
            <a:off x="9972600" y="4002964"/>
            <a:ext cx="2683856" cy="2156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63" name="グループ化 2062"/>
          <p:cNvGrpSpPr>
            <a:grpSpLocks noChangeAspect="1"/>
          </p:cNvGrpSpPr>
          <p:nvPr/>
        </p:nvGrpSpPr>
        <p:grpSpPr>
          <a:xfrm>
            <a:off x="1412953" y="3142956"/>
            <a:ext cx="5627225" cy="2692544"/>
            <a:chOff x="-427643" y="1171790"/>
            <a:chExt cx="8209387" cy="3928070"/>
          </a:xfrm>
        </p:grpSpPr>
        <p:pic>
          <p:nvPicPr>
            <p:cNvPr id="7179"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l="31508" r="34246" b="12616"/>
            <a:stretch/>
          </p:blipFill>
          <p:spPr bwMode="auto">
            <a:xfrm>
              <a:off x="1226834" y="3319691"/>
              <a:ext cx="1626905" cy="17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グループ化 17"/>
            <p:cNvGrpSpPr/>
            <p:nvPr/>
          </p:nvGrpSpPr>
          <p:grpSpPr>
            <a:xfrm>
              <a:off x="-427643" y="1171790"/>
              <a:ext cx="3301077" cy="1548000"/>
              <a:chOff x="-781326" y="3048514"/>
              <a:chExt cx="3307236" cy="1835675"/>
            </a:xfrm>
          </p:grpSpPr>
          <p:pic>
            <p:nvPicPr>
              <p:cNvPr id="7181"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022" y="3048514"/>
                <a:ext cx="1550888" cy="18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781326" y="3929035"/>
                <a:ext cx="1844359" cy="532449"/>
              </a:xfrm>
              <a:prstGeom prst="rect">
                <a:avLst/>
              </a:prstGeom>
              <a:noFill/>
            </p:spPr>
            <p:txBody>
              <a:bodyPr wrap="none" rtlCol="0">
                <a:spAutoFit/>
              </a:bodyPr>
              <a:lstStyle/>
              <a:p>
                <a:r>
                  <a:rPr kumimoji="1" lang="ja-JP" altLang="en-US" sz="1400" b="1" dirty="0" smtClean="0"/>
                  <a:t>実測半影画像</a:t>
                </a:r>
                <a:endParaRPr kumimoji="1" lang="ja-JP" altLang="en-US" sz="1400" b="1" dirty="0"/>
              </a:p>
            </p:txBody>
          </p:sp>
        </p:grpSp>
        <p:sp>
          <p:nvSpPr>
            <p:cNvPr id="16" name="テキスト ボックス 15"/>
            <p:cNvSpPr txBox="1"/>
            <p:nvPr/>
          </p:nvSpPr>
          <p:spPr>
            <a:xfrm>
              <a:off x="6202739" y="4650853"/>
              <a:ext cx="1579005" cy="449007"/>
            </a:xfrm>
            <a:prstGeom prst="rect">
              <a:avLst/>
            </a:prstGeom>
            <a:noFill/>
          </p:spPr>
          <p:txBody>
            <a:bodyPr wrap="none" rtlCol="0">
              <a:spAutoFit/>
            </a:bodyPr>
            <a:lstStyle/>
            <a:p>
              <a:r>
                <a:rPr kumimoji="1" lang="ja-JP" altLang="en-US" sz="1400" b="1" dirty="0" smtClean="0"/>
                <a:t>再構成画像</a:t>
              </a:r>
              <a:endParaRPr kumimoji="1" lang="en-US" altLang="ja-JP" sz="1400" b="1" dirty="0" smtClean="0"/>
            </a:p>
          </p:txBody>
        </p:sp>
        <p:cxnSp>
          <p:nvCxnSpPr>
            <p:cNvPr id="26" name="直線矢印コネクタ 25"/>
            <p:cNvCxnSpPr/>
            <p:nvPr/>
          </p:nvCxnSpPr>
          <p:spPr>
            <a:xfrm>
              <a:off x="2099434" y="2803378"/>
              <a:ext cx="0" cy="54423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2866838" y="3154987"/>
              <a:ext cx="282449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53" name="グループ化 2052"/>
          <p:cNvGrpSpPr/>
          <p:nvPr/>
        </p:nvGrpSpPr>
        <p:grpSpPr>
          <a:xfrm>
            <a:off x="9525654" y="1114855"/>
            <a:ext cx="2154757" cy="1500298"/>
            <a:chOff x="5636396" y="1472110"/>
            <a:chExt cx="4245058" cy="2454019"/>
          </a:xfrm>
        </p:grpSpPr>
        <p:pic>
          <p:nvPicPr>
            <p:cNvPr id="2050"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7961" y="1472110"/>
              <a:ext cx="1895476" cy="142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テキスト ボックス 2051"/>
            <p:cNvSpPr txBox="1"/>
            <p:nvPr/>
          </p:nvSpPr>
          <p:spPr>
            <a:xfrm>
              <a:off x="5636396" y="2969620"/>
              <a:ext cx="4245058" cy="956509"/>
            </a:xfrm>
            <a:prstGeom prst="rect">
              <a:avLst/>
            </a:prstGeom>
            <a:noFill/>
          </p:spPr>
          <p:txBody>
            <a:bodyPr wrap="none" rtlCol="0">
              <a:spAutoFit/>
            </a:bodyPr>
            <a:lstStyle/>
            <a:p>
              <a:r>
                <a:rPr kumimoji="1" lang="ja-JP" altLang="en-US" sz="1600" dirty="0" smtClean="0"/>
                <a:t>このショットの時に</a:t>
              </a:r>
              <a:endParaRPr kumimoji="1" lang="en-US" altLang="ja-JP" sz="1600" dirty="0" smtClean="0"/>
            </a:p>
            <a:p>
              <a:r>
                <a:rPr lang="ja-JP" altLang="en-US" sz="1600" dirty="0" smtClean="0"/>
                <a:t>撃った実際のターゲット</a:t>
              </a:r>
              <a:endParaRPr kumimoji="1" lang="ja-JP" altLang="en-US" sz="1600" dirty="0"/>
            </a:p>
          </p:txBody>
        </p:sp>
      </p:grpSp>
      <p:pic>
        <p:nvPicPr>
          <p:cNvPr id="2065" name="Picture 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909" y="844450"/>
            <a:ext cx="2350712" cy="1763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66" name="テキスト ボックス 2065"/>
          <p:cNvSpPr txBox="1"/>
          <p:nvPr/>
        </p:nvSpPr>
        <p:spPr>
          <a:xfrm>
            <a:off x="24257" y="2656005"/>
            <a:ext cx="2795958" cy="338554"/>
          </a:xfrm>
          <a:prstGeom prst="rect">
            <a:avLst/>
          </a:prstGeom>
          <a:noFill/>
        </p:spPr>
        <p:txBody>
          <a:bodyPr wrap="none" rtlCol="0">
            <a:spAutoFit/>
          </a:bodyPr>
          <a:lstStyle/>
          <a:p>
            <a:r>
              <a:rPr kumimoji="1" lang="ja-JP" altLang="en-US" sz="1600" b="1" dirty="0" smtClean="0"/>
              <a:t>高速点火実験に導入した装置</a:t>
            </a:r>
            <a:endParaRPr kumimoji="1" lang="ja-JP" altLang="en-US" sz="1600" b="1" dirty="0"/>
          </a:p>
        </p:txBody>
      </p:sp>
      <p:grpSp>
        <p:nvGrpSpPr>
          <p:cNvPr id="90" name="グループ化 89"/>
          <p:cNvGrpSpPr/>
          <p:nvPr/>
        </p:nvGrpSpPr>
        <p:grpSpPr>
          <a:xfrm>
            <a:off x="2820377" y="913501"/>
            <a:ext cx="3911451" cy="1772486"/>
            <a:chOff x="2429432" y="2329974"/>
            <a:chExt cx="6584513" cy="2630084"/>
          </a:xfrm>
        </p:grpSpPr>
        <p:grpSp>
          <p:nvGrpSpPr>
            <p:cNvPr id="100" name="グループ化 99"/>
            <p:cNvGrpSpPr/>
            <p:nvPr/>
          </p:nvGrpSpPr>
          <p:grpSpPr>
            <a:xfrm>
              <a:off x="2429432" y="2329974"/>
              <a:ext cx="6584513" cy="2630084"/>
              <a:chOff x="1697852" y="2564905"/>
              <a:chExt cx="7297029" cy="2795607"/>
            </a:xfrm>
          </p:grpSpPr>
          <p:pic>
            <p:nvPicPr>
              <p:cNvPr id="10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9962" t="35028" r="19716" b="17557"/>
              <a:stretch/>
            </p:blipFill>
            <p:spPr bwMode="auto">
              <a:xfrm>
                <a:off x="2489388" y="2564905"/>
                <a:ext cx="5866227" cy="279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正方形/長方形 109"/>
              <p:cNvSpPr/>
              <p:nvPr/>
            </p:nvSpPr>
            <p:spPr>
              <a:xfrm>
                <a:off x="2483936" y="2708920"/>
                <a:ext cx="791920" cy="1188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111"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71114" t="14597" r="2452" b="54181"/>
              <a:stretch/>
            </p:blipFill>
            <p:spPr bwMode="auto">
              <a:xfrm>
                <a:off x="1697852" y="3045764"/>
                <a:ext cx="1182044" cy="104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正方形/長方形 111"/>
              <p:cNvSpPr/>
              <p:nvPr/>
            </p:nvSpPr>
            <p:spPr>
              <a:xfrm>
                <a:off x="3419872" y="2924944"/>
                <a:ext cx="72345" cy="194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13" name="正方形/長方形 112"/>
              <p:cNvSpPr/>
              <p:nvPr/>
            </p:nvSpPr>
            <p:spPr>
              <a:xfrm>
                <a:off x="3492217" y="2708920"/>
                <a:ext cx="4680183"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14" name="正方形/長方形 113"/>
              <p:cNvSpPr/>
              <p:nvPr/>
            </p:nvSpPr>
            <p:spPr>
              <a:xfrm>
                <a:off x="3779912" y="3433500"/>
                <a:ext cx="720080" cy="3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115" name="直線コネクタ 114"/>
              <p:cNvCxnSpPr>
                <a:stCxn id="120" idx="2"/>
              </p:cNvCxnSpPr>
              <p:nvPr/>
            </p:nvCxnSpPr>
            <p:spPr>
              <a:xfrm>
                <a:off x="3563888" y="3695822"/>
                <a:ext cx="360040" cy="122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3923928" y="3433500"/>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3923928" y="381862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正方形/長方形 117"/>
              <p:cNvSpPr/>
              <p:nvPr/>
            </p:nvSpPr>
            <p:spPr>
              <a:xfrm>
                <a:off x="4410368" y="3526073"/>
                <a:ext cx="144016" cy="197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19" name="角丸四角形 118"/>
              <p:cNvSpPr/>
              <p:nvPr/>
            </p:nvSpPr>
            <p:spPr>
              <a:xfrm>
                <a:off x="3635896" y="3501008"/>
                <a:ext cx="216024" cy="654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20" name="正方形/長方形 119"/>
              <p:cNvSpPr/>
              <p:nvPr/>
            </p:nvSpPr>
            <p:spPr>
              <a:xfrm>
                <a:off x="3347864" y="3573016"/>
                <a:ext cx="432048" cy="12280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121" name="正方形/長方形 120"/>
              <p:cNvSpPr/>
              <p:nvPr/>
            </p:nvSpPr>
            <p:spPr>
              <a:xfrm>
                <a:off x="3456044" y="4881866"/>
                <a:ext cx="4212300" cy="459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22" name="正方形/長方形 121"/>
              <p:cNvSpPr/>
              <p:nvPr/>
            </p:nvSpPr>
            <p:spPr>
              <a:xfrm>
                <a:off x="7452320" y="4008037"/>
                <a:ext cx="864096" cy="1149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23" name="テキスト ボックス 122"/>
              <p:cNvSpPr txBox="1"/>
              <p:nvPr/>
            </p:nvSpPr>
            <p:spPr>
              <a:xfrm>
                <a:off x="7146158" y="4305614"/>
                <a:ext cx="1848723" cy="728149"/>
              </a:xfrm>
              <a:prstGeom prst="rect">
                <a:avLst/>
              </a:prstGeom>
              <a:noFill/>
            </p:spPr>
            <p:txBody>
              <a:bodyPr wrap="none" rtlCol="0">
                <a:spAutoFit/>
              </a:bodyPr>
              <a:lstStyle/>
              <a:p>
                <a:r>
                  <a:rPr lang="ja-JP" altLang="en-US" sz="1200" b="1" dirty="0" smtClean="0">
                    <a:solidFill>
                      <a:prstClr val="black"/>
                    </a:solidFill>
                  </a:rPr>
                  <a:t>イメージング</a:t>
                </a:r>
                <a:endParaRPr lang="en-US" altLang="ja-JP" sz="1200" b="1" dirty="0" smtClean="0">
                  <a:solidFill>
                    <a:prstClr val="black"/>
                  </a:solidFill>
                </a:endParaRPr>
              </a:p>
              <a:p>
                <a:r>
                  <a:rPr lang="ja-JP" altLang="en-US" sz="1200" b="1" dirty="0" smtClean="0">
                    <a:solidFill>
                      <a:prstClr val="black"/>
                    </a:solidFill>
                  </a:rPr>
                  <a:t>プレート</a:t>
                </a:r>
                <a:r>
                  <a:rPr lang="en-US" altLang="ja-JP" sz="1200" b="1" dirty="0">
                    <a:solidFill>
                      <a:prstClr val="black"/>
                    </a:solidFill>
                  </a:rPr>
                  <a:t>(IP)</a:t>
                </a:r>
                <a:endParaRPr lang="ja-JP" altLang="en-US" sz="1200" b="1" dirty="0">
                  <a:solidFill>
                    <a:prstClr val="black"/>
                  </a:solidFill>
                </a:endParaRPr>
              </a:p>
            </p:txBody>
          </p:sp>
          <p:sp>
            <p:nvSpPr>
              <p:cNvPr id="124" name="テキスト ボックス 123"/>
              <p:cNvSpPr txBox="1"/>
              <p:nvPr/>
            </p:nvSpPr>
            <p:spPr>
              <a:xfrm>
                <a:off x="3523363" y="2786447"/>
                <a:ext cx="3215376" cy="436889"/>
              </a:xfrm>
              <a:prstGeom prst="rect">
                <a:avLst/>
              </a:prstGeom>
              <a:noFill/>
            </p:spPr>
            <p:txBody>
              <a:bodyPr wrap="none" rtlCol="0">
                <a:spAutoFit/>
              </a:bodyPr>
              <a:lstStyle/>
              <a:p>
                <a:r>
                  <a:rPr kumimoji="1" lang="ja-JP" altLang="en-US" sz="1200" b="1" dirty="0" smtClean="0"/>
                  <a:t>多開口半影結像用素子</a:t>
                </a:r>
                <a:endParaRPr kumimoji="1" lang="ja-JP" altLang="en-US" sz="1200" b="1" dirty="0"/>
              </a:p>
            </p:txBody>
          </p:sp>
          <p:cxnSp>
            <p:nvCxnSpPr>
              <p:cNvPr id="125" name="直線コネクタ 124"/>
              <p:cNvCxnSpPr>
                <a:stCxn id="120" idx="0"/>
              </p:cNvCxnSpPr>
              <p:nvPr/>
            </p:nvCxnSpPr>
            <p:spPr>
              <a:xfrm flipV="1">
                <a:off x="3563888" y="3433500"/>
                <a:ext cx="360040" cy="1395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正方形/長方形 125"/>
              <p:cNvSpPr/>
              <p:nvPr/>
            </p:nvSpPr>
            <p:spPr>
              <a:xfrm>
                <a:off x="4410368" y="3962707"/>
                <a:ext cx="449664" cy="284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127" name="直線矢印コネクタ 126"/>
              <p:cNvCxnSpPr>
                <a:stCxn id="123" idx="0"/>
                <a:endCxn id="122" idx="0"/>
              </p:cNvCxnSpPr>
              <p:nvPr/>
            </p:nvCxnSpPr>
            <p:spPr>
              <a:xfrm flipH="1" flipV="1">
                <a:off x="7884368" y="4008036"/>
                <a:ext cx="186153" cy="2975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正方形/長方形 127"/>
              <p:cNvSpPr/>
              <p:nvPr/>
            </p:nvSpPr>
            <p:spPr>
              <a:xfrm>
                <a:off x="7452320" y="2924944"/>
                <a:ext cx="21602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09" name="正方形/長方形 108"/>
              <p:cNvSpPr/>
              <p:nvPr/>
            </p:nvSpPr>
            <p:spPr>
              <a:xfrm>
                <a:off x="2771800" y="3837875"/>
                <a:ext cx="936104" cy="1522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t>X</a:t>
                </a:r>
                <a:r>
                  <a:rPr kumimoji="1" lang="ja-JP" altLang="en-US" b="1" dirty="0" smtClean="0"/>
                  <a:t>線</a:t>
                </a:r>
                <a:endParaRPr kumimoji="1" lang="ja-JP" altLang="en-US" b="1" dirty="0"/>
              </a:p>
            </p:txBody>
          </p:sp>
        </p:grpSp>
        <p:cxnSp>
          <p:nvCxnSpPr>
            <p:cNvPr id="102" name="直線コネクタ 101"/>
            <p:cNvCxnSpPr/>
            <p:nvPr/>
          </p:nvCxnSpPr>
          <p:spPr>
            <a:xfrm flipV="1">
              <a:off x="2921461" y="3075163"/>
              <a:ext cx="996868" cy="261001"/>
            </a:xfrm>
            <a:prstGeom prst="line">
              <a:avLst/>
            </a:prstGeom>
            <a:ln>
              <a:solidFill>
                <a:srgbClr val="8A3BA3"/>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2921461" y="3336164"/>
              <a:ext cx="996868" cy="631455"/>
            </a:xfrm>
            <a:prstGeom prst="line">
              <a:avLst/>
            </a:prstGeom>
            <a:ln>
              <a:solidFill>
                <a:srgbClr val="8A3BA3"/>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2921461" y="3147141"/>
              <a:ext cx="1061845" cy="189023"/>
            </a:xfrm>
            <a:prstGeom prst="line">
              <a:avLst/>
            </a:prstGeom>
            <a:ln>
              <a:solidFill>
                <a:srgbClr val="8A3BA3"/>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2921461" y="3336164"/>
              <a:ext cx="914400" cy="914400"/>
            </a:xfrm>
            <a:prstGeom prst="line">
              <a:avLst/>
            </a:prstGeom>
            <a:ln>
              <a:solidFill>
                <a:srgbClr val="8A3BA3"/>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2921461" y="3336164"/>
              <a:ext cx="1061845" cy="351497"/>
            </a:xfrm>
            <a:prstGeom prst="line">
              <a:avLst/>
            </a:prstGeom>
            <a:ln>
              <a:solidFill>
                <a:srgbClr val="8A3BA3"/>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2921461" y="3024354"/>
              <a:ext cx="996868" cy="311810"/>
            </a:xfrm>
            <a:prstGeom prst="line">
              <a:avLst/>
            </a:prstGeom>
            <a:ln>
              <a:solidFill>
                <a:srgbClr val="8A3BA3"/>
              </a:solidFill>
            </a:ln>
          </p:spPr>
          <p:style>
            <a:lnRef idx="1">
              <a:schemeClr val="accent1"/>
            </a:lnRef>
            <a:fillRef idx="0">
              <a:schemeClr val="accent1"/>
            </a:fillRef>
            <a:effectRef idx="0">
              <a:schemeClr val="accent1"/>
            </a:effectRef>
            <a:fontRef idx="minor">
              <a:schemeClr val="tx1"/>
            </a:fontRef>
          </p:style>
        </p:cxnSp>
      </p:grpSp>
      <p:pic>
        <p:nvPicPr>
          <p:cNvPr id="91"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64264" y="1472617"/>
            <a:ext cx="1641386" cy="140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3" name="直線矢印コネクタ 92"/>
          <p:cNvCxnSpPr/>
          <p:nvPr/>
        </p:nvCxnSpPr>
        <p:spPr>
          <a:xfrm>
            <a:off x="6356437" y="1664757"/>
            <a:ext cx="677614" cy="2428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131075" y="2994559"/>
            <a:ext cx="1818126" cy="461665"/>
          </a:xfrm>
          <a:prstGeom prst="rect">
            <a:avLst/>
          </a:prstGeom>
          <a:noFill/>
        </p:spPr>
        <p:txBody>
          <a:bodyPr wrap="none" rtlCol="0">
            <a:spAutoFit/>
          </a:bodyPr>
          <a:lstStyle/>
          <a:p>
            <a:r>
              <a:rPr kumimoji="1" lang="en-US" altLang="ja-JP" sz="1200" b="1" dirty="0" smtClean="0"/>
              <a:t>IP</a:t>
            </a:r>
            <a:r>
              <a:rPr kumimoji="1" lang="ja-JP" altLang="en-US" sz="1200" b="1" dirty="0" smtClean="0"/>
              <a:t>に写る多開口半影結像</a:t>
            </a:r>
            <a:endParaRPr kumimoji="1" lang="en-US" altLang="ja-JP" sz="1200" b="1" dirty="0" smtClean="0"/>
          </a:p>
          <a:p>
            <a:r>
              <a:rPr kumimoji="1" lang="ja-JP" altLang="en-US" sz="1200" b="1" dirty="0" smtClean="0"/>
              <a:t>による半影像</a:t>
            </a:r>
            <a:endParaRPr kumimoji="1" lang="ja-JP" altLang="en-US" sz="1200" b="1" dirty="0"/>
          </a:p>
        </p:txBody>
      </p:sp>
      <p:sp>
        <p:nvSpPr>
          <p:cNvPr id="2074" name="テキスト ボックス 2073"/>
          <p:cNvSpPr txBox="1"/>
          <p:nvPr/>
        </p:nvSpPr>
        <p:spPr>
          <a:xfrm>
            <a:off x="3316157" y="1960968"/>
            <a:ext cx="463588" cy="307777"/>
          </a:xfrm>
          <a:prstGeom prst="rect">
            <a:avLst/>
          </a:prstGeom>
          <a:noFill/>
        </p:spPr>
        <p:txBody>
          <a:bodyPr wrap="none" rtlCol="0">
            <a:spAutoFit/>
          </a:bodyPr>
          <a:lstStyle/>
          <a:p>
            <a:r>
              <a:rPr kumimoji="1" lang="en-US" altLang="ja-JP" sz="1400" b="1" dirty="0" smtClean="0"/>
              <a:t>X</a:t>
            </a:r>
            <a:r>
              <a:rPr kumimoji="1" lang="ja-JP" altLang="en-US" sz="1400" b="1" dirty="0" smtClean="0"/>
              <a:t>線</a:t>
            </a:r>
            <a:endParaRPr kumimoji="1" lang="ja-JP" altLang="en-US" sz="1400" b="1" dirty="0"/>
          </a:p>
        </p:txBody>
      </p:sp>
      <p:sp>
        <p:nvSpPr>
          <p:cNvPr id="2079" name="テキスト ボックス 2078"/>
          <p:cNvSpPr txBox="1"/>
          <p:nvPr/>
        </p:nvSpPr>
        <p:spPr>
          <a:xfrm>
            <a:off x="1536569" y="4912169"/>
            <a:ext cx="1005403" cy="338554"/>
          </a:xfrm>
          <a:prstGeom prst="rect">
            <a:avLst/>
          </a:prstGeom>
          <a:noFill/>
        </p:spPr>
        <p:txBody>
          <a:bodyPr wrap="none" rtlCol="0">
            <a:spAutoFit/>
          </a:bodyPr>
          <a:lstStyle/>
          <a:p>
            <a:r>
              <a:rPr kumimoji="1" lang="ja-JP" altLang="en-US" sz="1600" b="1" dirty="0" smtClean="0"/>
              <a:t>推定画像</a:t>
            </a:r>
            <a:endParaRPr kumimoji="1" lang="ja-JP" altLang="en-US" sz="1600" b="1" dirty="0"/>
          </a:p>
        </p:txBody>
      </p:sp>
      <p:cxnSp>
        <p:nvCxnSpPr>
          <p:cNvPr id="33" name="直線矢印コネクタ 32"/>
          <p:cNvCxnSpPr/>
          <p:nvPr/>
        </p:nvCxnSpPr>
        <p:spPr>
          <a:xfrm>
            <a:off x="3721603" y="3142956"/>
            <a:ext cx="0" cy="106109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2605627" y="3067037"/>
            <a:ext cx="104759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7236296" y="3740886"/>
            <a:ext cx="0" cy="141397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5788099" y="3651933"/>
            <a:ext cx="1376165"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732181" y="3542684"/>
            <a:ext cx="623889" cy="307777"/>
          </a:xfrm>
          <a:prstGeom prst="rect">
            <a:avLst/>
          </a:prstGeom>
          <a:noFill/>
        </p:spPr>
        <p:txBody>
          <a:bodyPr wrap="none" rtlCol="0">
            <a:spAutoFit/>
          </a:bodyPr>
          <a:lstStyle/>
          <a:p>
            <a:r>
              <a:rPr lang="en-US" altLang="ja-JP" sz="1400" b="1" dirty="0" smtClean="0">
                <a:latin typeface="+mj-ea"/>
                <a:ea typeface="+mj-ea"/>
              </a:rPr>
              <a:t>1.2</a:t>
            </a:r>
            <a:r>
              <a:rPr kumimoji="1" lang="en-US" altLang="ja-JP" sz="1400" b="1" dirty="0" smtClean="0">
                <a:latin typeface="+mj-ea"/>
                <a:ea typeface="+mj-ea"/>
              </a:rPr>
              <a:t>cm</a:t>
            </a:r>
            <a:endParaRPr kumimoji="1" lang="ja-JP" altLang="en-US" sz="1400" b="1" dirty="0">
              <a:latin typeface="+mj-ea"/>
              <a:ea typeface="+mj-ea"/>
            </a:endParaRPr>
          </a:p>
        </p:txBody>
      </p:sp>
      <p:sp>
        <p:nvSpPr>
          <p:cNvPr id="155" name="テキスト ボックス 154"/>
          <p:cNvSpPr txBox="1"/>
          <p:nvPr/>
        </p:nvSpPr>
        <p:spPr>
          <a:xfrm>
            <a:off x="2837141" y="2753308"/>
            <a:ext cx="623889" cy="307777"/>
          </a:xfrm>
          <a:prstGeom prst="rect">
            <a:avLst/>
          </a:prstGeom>
          <a:noFill/>
        </p:spPr>
        <p:txBody>
          <a:bodyPr wrap="none" rtlCol="0">
            <a:spAutoFit/>
          </a:bodyPr>
          <a:lstStyle/>
          <a:p>
            <a:r>
              <a:rPr lang="en-US" altLang="ja-JP" sz="1400" b="1" dirty="0" smtClean="0">
                <a:latin typeface="+mn-ea"/>
              </a:rPr>
              <a:t>1.2</a:t>
            </a:r>
            <a:r>
              <a:rPr kumimoji="1" lang="en-US" altLang="ja-JP" sz="1400" b="1" dirty="0" smtClean="0">
                <a:latin typeface="+mn-ea"/>
              </a:rPr>
              <a:t>cm</a:t>
            </a:r>
            <a:endParaRPr kumimoji="1" lang="ja-JP" altLang="en-US" sz="1400" b="1" dirty="0">
              <a:latin typeface="+mn-ea"/>
            </a:endParaRPr>
          </a:p>
        </p:txBody>
      </p:sp>
      <p:sp>
        <p:nvSpPr>
          <p:cNvPr id="42" name="テキスト ボックス 41"/>
          <p:cNvSpPr txBox="1"/>
          <p:nvPr/>
        </p:nvSpPr>
        <p:spPr>
          <a:xfrm>
            <a:off x="7226349" y="4326621"/>
            <a:ext cx="713657" cy="307777"/>
          </a:xfrm>
          <a:prstGeom prst="rect">
            <a:avLst/>
          </a:prstGeom>
          <a:noFill/>
        </p:spPr>
        <p:txBody>
          <a:bodyPr wrap="none" rtlCol="0">
            <a:spAutoFit/>
          </a:bodyPr>
          <a:lstStyle/>
          <a:p>
            <a:r>
              <a:rPr lang="en-US" altLang="ja-JP" sz="1400" b="1" dirty="0">
                <a:latin typeface="+mn-ea"/>
              </a:rPr>
              <a:t>0.16</a:t>
            </a:r>
            <a:r>
              <a:rPr lang="en-US" altLang="ja-JP" sz="1400" b="1" dirty="0" smtClean="0">
                <a:latin typeface="+mn-ea"/>
              </a:rPr>
              <a:t>cm</a:t>
            </a:r>
            <a:endParaRPr kumimoji="1" lang="ja-JP" altLang="en-US" sz="1400" b="1" dirty="0">
              <a:latin typeface="+mn-ea"/>
            </a:endParaRPr>
          </a:p>
        </p:txBody>
      </p:sp>
      <p:pic>
        <p:nvPicPr>
          <p:cNvPr id="43"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38596" y="3356946"/>
            <a:ext cx="7493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5" name="直線コネクタ 44"/>
          <p:cNvCxnSpPr/>
          <p:nvPr/>
        </p:nvCxnSpPr>
        <p:spPr>
          <a:xfrm>
            <a:off x="5757615" y="5250723"/>
            <a:ext cx="13734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6156809" y="5163195"/>
            <a:ext cx="0" cy="1463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6588224" y="5163195"/>
            <a:ext cx="1" cy="146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3076605" y="2528336"/>
            <a:ext cx="65557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3760201" y="2528336"/>
            <a:ext cx="2439057"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 name="円/楕円 57"/>
          <p:cNvSpPr/>
          <p:nvPr/>
        </p:nvSpPr>
        <p:spPr>
          <a:xfrm>
            <a:off x="1187624" y="1278973"/>
            <a:ext cx="1224136" cy="8173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2" name="テキスト ボックス 61"/>
          <p:cNvSpPr txBox="1"/>
          <p:nvPr/>
        </p:nvSpPr>
        <p:spPr>
          <a:xfrm>
            <a:off x="3076605" y="2515139"/>
            <a:ext cx="659155" cy="307777"/>
          </a:xfrm>
          <a:prstGeom prst="rect">
            <a:avLst/>
          </a:prstGeom>
          <a:noFill/>
        </p:spPr>
        <p:txBody>
          <a:bodyPr wrap="none" rtlCol="0">
            <a:spAutoFit/>
          </a:bodyPr>
          <a:lstStyle/>
          <a:p>
            <a:r>
              <a:rPr lang="en-US" altLang="ja-JP" sz="1400" b="1" dirty="0"/>
              <a:t>67</a:t>
            </a:r>
            <a:r>
              <a:rPr lang="en-US" altLang="ja-JP" sz="1400" b="1" dirty="0" smtClean="0"/>
              <a:t>m</a:t>
            </a:r>
            <a:r>
              <a:rPr kumimoji="1" lang="en-US" altLang="ja-JP" sz="1400" b="1" dirty="0" smtClean="0"/>
              <a:t>m</a:t>
            </a:r>
            <a:endParaRPr kumimoji="1" lang="ja-JP" altLang="en-US" sz="1400" b="1" dirty="0"/>
          </a:p>
        </p:txBody>
      </p:sp>
      <p:sp>
        <p:nvSpPr>
          <p:cNvPr id="63" name="テキスト ボックス 62"/>
          <p:cNvSpPr txBox="1"/>
          <p:nvPr/>
        </p:nvSpPr>
        <p:spPr>
          <a:xfrm>
            <a:off x="4639236" y="2502116"/>
            <a:ext cx="841897" cy="307777"/>
          </a:xfrm>
          <a:prstGeom prst="rect">
            <a:avLst/>
          </a:prstGeom>
          <a:noFill/>
        </p:spPr>
        <p:txBody>
          <a:bodyPr wrap="none" rtlCol="0">
            <a:spAutoFit/>
          </a:bodyPr>
          <a:lstStyle/>
          <a:p>
            <a:r>
              <a:rPr lang="en-US" altLang="ja-JP" sz="1400" b="1" dirty="0"/>
              <a:t>1113</a:t>
            </a:r>
            <a:r>
              <a:rPr lang="en-US" altLang="ja-JP" sz="1400" b="1" dirty="0" smtClean="0"/>
              <a:t>m</a:t>
            </a:r>
            <a:r>
              <a:rPr kumimoji="1" lang="en-US" altLang="ja-JP" sz="1400" b="1" dirty="0" smtClean="0"/>
              <a:t>m</a:t>
            </a:r>
            <a:endParaRPr kumimoji="1" lang="ja-JP" altLang="en-US" sz="1400" b="1" dirty="0"/>
          </a:p>
        </p:txBody>
      </p:sp>
      <p:pic>
        <p:nvPicPr>
          <p:cNvPr id="64" name="Picture 29"/>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49" t="4292" r="1772" b="1260"/>
          <a:stretch/>
        </p:blipFill>
        <p:spPr bwMode="auto">
          <a:xfrm rot="5400000">
            <a:off x="5737523" y="3713439"/>
            <a:ext cx="1432937" cy="144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70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1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13338" y="620688"/>
            <a:ext cx="7353295" cy="4401205"/>
          </a:xfrm>
          <a:prstGeom prst="rect">
            <a:avLst/>
          </a:prstGeom>
          <a:noFill/>
        </p:spPr>
        <p:txBody>
          <a:bodyPr wrap="none" rtlCol="0">
            <a:spAutoFit/>
          </a:bodyPr>
          <a:lstStyle/>
          <a:p>
            <a:pPr algn="ctr"/>
            <a:r>
              <a:rPr lang="ja-JP" altLang="en-US" sz="2800" b="1" dirty="0" smtClean="0"/>
              <a:t>アウトライン</a:t>
            </a:r>
            <a:endParaRPr lang="en-US" altLang="ja-JP" sz="2800" b="1" dirty="0" smtClean="0"/>
          </a:p>
          <a:p>
            <a:pPr algn="ctr"/>
            <a:endParaRPr kumimoji="1" lang="en-US" altLang="ja-JP" sz="2800" b="1" dirty="0" smtClean="0"/>
          </a:p>
          <a:p>
            <a:r>
              <a:rPr kumimoji="1" lang="en-US" altLang="ja-JP" sz="2800" b="1" dirty="0" smtClean="0"/>
              <a:t>1</a:t>
            </a:r>
            <a:r>
              <a:rPr kumimoji="1" lang="en-US" altLang="ja-JP" sz="2800" b="1" dirty="0" smtClean="0"/>
              <a:t>.</a:t>
            </a:r>
            <a:r>
              <a:rPr kumimoji="1" lang="ja-JP" altLang="en-US" sz="2800" b="1" dirty="0" smtClean="0"/>
              <a:t>高速点火核融合実験における</a:t>
            </a:r>
            <a:r>
              <a:rPr lang="ja-JP" altLang="en-US" sz="2800" b="1" dirty="0" smtClean="0"/>
              <a:t>高エネルギー</a:t>
            </a:r>
            <a:endParaRPr lang="en-US" altLang="ja-JP" sz="2800" b="1" dirty="0" smtClean="0"/>
          </a:p>
          <a:p>
            <a:r>
              <a:rPr lang="ja-JP" altLang="en-US" sz="2800" b="1" dirty="0" smtClean="0"/>
              <a:t>　</a:t>
            </a:r>
            <a:r>
              <a:rPr lang="en-US" altLang="ja-JP" sz="2800" b="1" dirty="0" smtClean="0"/>
              <a:t>X</a:t>
            </a:r>
            <a:r>
              <a:rPr lang="ja-JP" altLang="en-US" sz="2800" b="1" dirty="0" smtClean="0"/>
              <a:t>線</a:t>
            </a:r>
            <a:r>
              <a:rPr lang="ja-JP" altLang="en-US" sz="2800" b="1" dirty="0" smtClean="0"/>
              <a:t>分光の</a:t>
            </a:r>
            <a:r>
              <a:rPr lang="ja-JP" altLang="en-US" sz="2800" b="1" dirty="0" smtClean="0"/>
              <a:t>必要性</a:t>
            </a:r>
            <a:endParaRPr lang="en-US" altLang="ja-JP" sz="2800" b="1" dirty="0" smtClean="0"/>
          </a:p>
          <a:p>
            <a:endParaRPr lang="en-US" altLang="ja-JP" sz="2800" b="1" dirty="0" smtClean="0"/>
          </a:p>
          <a:p>
            <a:r>
              <a:rPr kumimoji="1" lang="en-US" altLang="ja-JP" sz="2800" b="1" dirty="0"/>
              <a:t>2</a:t>
            </a:r>
            <a:r>
              <a:rPr kumimoji="1" lang="en-US" altLang="ja-JP" sz="2800" b="1" dirty="0" smtClean="0"/>
              <a:t>.</a:t>
            </a:r>
            <a:r>
              <a:rPr kumimoji="1" lang="ja-JP" altLang="en-US" sz="2800" b="1" dirty="0" smtClean="0"/>
              <a:t>高エネルギー</a:t>
            </a:r>
            <a:r>
              <a:rPr kumimoji="1" lang="en-US" altLang="ja-JP" sz="2800" b="1" dirty="0" smtClean="0"/>
              <a:t>X</a:t>
            </a:r>
            <a:r>
              <a:rPr kumimoji="1" lang="ja-JP" altLang="en-US" sz="2800" b="1" dirty="0" smtClean="0"/>
              <a:t>線分光器</a:t>
            </a:r>
            <a:r>
              <a:rPr kumimoji="1" lang="ja-JP" altLang="en-US" sz="2800" b="1" dirty="0" smtClean="0"/>
              <a:t>の開発</a:t>
            </a:r>
            <a:endParaRPr kumimoji="1" lang="en-US" altLang="ja-JP" sz="2800" b="1" dirty="0" smtClean="0"/>
          </a:p>
          <a:p>
            <a:endParaRPr kumimoji="1" lang="en-US" altLang="ja-JP" sz="2800" b="1" dirty="0" smtClean="0"/>
          </a:p>
          <a:p>
            <a:r>
              <a:rPr lang="en-US" altLang="ja-JP" sz="2800" b="1" dirty="0"/>
              <a:t>3</a:t>
            </a:r>
            <a:r>
              <a:rPr lang="en-US" altLang="ja-JP" sz="2800" b="1" dirty="0" smtClean="0"/>
              <a:t>.</a:t>
            </a:r>
            <a:r>
              <a:rPr lang="ja-JP" altLang="en-US" sz="2800" b="1" dirty="0" smtClean="0"/>
              <a:t>実験結果の</a:t>
            </a:r>
            <a:r>
              <a:rPr lang="ja-JP" altLang="en-US" sz="2800" b="1" dirty="0" smtClean="0"/>
              <a:t>解析</a:t>
            </a:r>
            <a:endParaRPr lang="en-US" altLang="ja-JP" sz="2800" b="1" dirty="0" smtClean="0"/>
          </a:p>
          <a:p>
            <a:endParaRPr lang="en-US" altLang="ja-JP" sz="2800" b="1" dirty="0" smtClean="0"/>
          </a:p>
          <a:p>
            <a:r>
              <a:rPr kumimoji="1" lang="en-US" altLang="ja-JP" sz="2800" b="1" dirty="0"/>
              <a:t>4</a:t>
            </a:r>
            <a:r>
              <a:rPr kumimoji="1" lang="en-US" altLang="ja-JP" sz="2800" b="1" dirty="0" smtClean="0"/>
              <a:t>.</a:t>
            </a:r>
            <a:r>
              <a:rPr kumimoji="1" lang="ja-JP" altLang="en-US" sz="2800" b="1" dirty="0" smtClean="0"/>
              <a:t>まとめ</a:t>
            </a:r>
            <a:endParaRPr kumimoji="1" lang="ja-JP" altLang="en-US" sz="2800" b="1" dirty="0"/>
          </a:p>
        </p:txBody>
      </p:sp>
    </p:spTree>
    <p:extLst>
      <p:ext uri="{BB962C8B-B14F-4D97-AF65-F5344CB8AC3E}">
        <p14:creationId xmlns:p14="http://schemas.microsoft.com/office/powerpoint/2010/main" val="1737977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06733" y="260648"/>
            <a:ext cx="1413339" cy="523220"/>
          </a:xfrm>
          <a:prstGeom prst="rect">
            <a:avLst/>
          </a:prstGeom>
          <a:solidFill>
            <a:srgbClr val="FFFF00"/>
          </a:solidFill>
        </p:spPr>
        <p:txBody>
          <a:bodyPr wrap="square" rtlCol="0">
            <a:spAutoFit/>
          </a:bodyPr>
          <a:lstStyle/>
          <a:p>
            <a:pPr algn="ctr"/>
            <a:r>
              <a:rPr kumimoji="1" lang="ja-JP" altLang="en-US" sz="2800" b="1" dirty="0" smtClean="0"/>
              <a:t>まとめ</a:t>
            </a:r>
            <a:endParaRPr kumimoji="1" lang="ja-JP" altLang="en-US" sz="2800" b="1" dirty="0"/>
          </a:p>
        </p:txBody>
      </p:sp>
      <p:sp>
        <p:nvSpPr>
          <p:cNvPr id="3" name="テキスト ボックス 2"/>
          <p:cNvSpPr txBox="1"/>
          <p:nvPr/>
        </p:nvSpPr>
        <p:spPr>
          <a:xfrm>
            <a:off x="315310" y="783868"/>
            <a:ext cx="8575190" cy="5632311"/>
          </a:xfrm>
          <a:prstGeom prst="rect">
            <a:avLst/>
          </a:prstGeom>
          <a:noFill/>
        </p:spPr>
        <p:txBody>
          <a:bodyPr wrap="square" rtlCol="0">
            <a:spAutoFit/>
          </a:bodyPr>
          <a:lstStyle/>
          <a:p>
            <a:r>
              <a:rPr lang="ja-JP" altLang="en-US" sz="2400" b="1" dirty="0"/>
              <a:t>・</a:t>
            </a:r>
            <a:r>
              <a:rPr lang="ja-JP" altLang="en-US" sz="2400" b="1" dirty="0" smtClean="0">
                <a:latin typeface="HGP明朝B" pitchFamily="18" charset="-128"/>
                <a:ea typeface="HGP明朝B" pitchFamily="18" charset="-128"/>
              </a:rPr>
              <a:t>爆</a:t>
            </a:r>
            <a:r>
              <a:rPr lang="ja-JP" altLang="en-US" sz="2400" b="1" dirty="0">
                <a:latin typeface="HGP明朝B" pitchFamily="18" charset="-128"/>
                <a:ea typeface="HGP明朝B" pitchFamily="18" charset="-128"/>
              </a:rPr>
              <a:t>縮コアの局所加熱を実現するために</a:t>
            </a:r>
            <a:r>
              <a:rPr lang="ja-JP" altLang="en-US" sz="2400" b="1" dirty="0" smtClean="0">
                <a:latin typeface="HGP明朝B" pitchFamily="18" charset="-128"/>
                <a:ea typeface="HGP明朝B" pitchFamily="18" charset="-128"/>
              </a:rPr>
              <a:t>、加熱領域を診断する。</a:t>
            </a:r>
            <a:endParaRPr lang="en-US" altLang="ja-JP" sz="2400" b="1" dirty="0" smtClean="0">
              <a:latin typeface="HGP明朝B" pitchFamily="18" charset="-128"/>
              <a:ea typeface="HGP明朝B" pitchFamily="18" charset="-128"/>
            </a:endParaRPr>
          </a:p>
          <a:p>
            <a:endParaRPr lang="en-US" altLang="ja-JP" sz="2400" b="1" dirty="0">
              <a:latin typeface="HGP明朝B" pitchFamily="18" charset="-128"/>
              <a:ea typeface="HGP明朝B" pitchFamily="18" charset="-128"/>
            </a:endParaRPr>
          </a:p>
          <a:p>
            <a:r>
              <a:rPr lang="ja-JP" altLang="en-US" sz="2400" b="1" dirty="0" err="1">
                <a:latin typeface="HGP明朝B" pitchFamily="18" charset="-128"/>
                <a:ea typeface="HGP明朝B" pitchFamily="18" charset="-128"/>
              </a:rPr>
              <a:t>・</a:t>
            </a:r>
            <a:r>
              <a:rPr lang="en-US" altLang="ja-JP" sz="2400" b="1" dirty="0" smtClean="0">
                <a:latin typeface="HGP明朝B" pitchFamily="18" charset="-128"/>
                <a:ea typeface="HGP明朝B" pitchFamily="18" charset="-128"/>
              </a:rPr>
              <a:t>X</a:t>
            </a:r>
            <a:r>
              <a:rPr lang="ja-JP" altLang="en-US" sz="2400" b="1" dirty="0" smtClean="0">
                <a:latin typeface="HGP明朝B" pitchFamily="18" charset="-128"/>
                <a:ea typeface="HGP明朝B" pitchFamily="18" charset="-128"/>
              </a:rPr>
              <a:t>線二次元分布の計測法として半影法を用いた。取れた半影像の再構成法としてヒューリスティック法を採用した。</a:t>
            </a:r>
            <a:endParaRPr lang="en-US" altLang="ja-JP" sz="2400" b="1" dirty="0" smtClean="0">
              <a:latin typeface="HGP明朝B" pitchFamily="18" charset="-128"/>
              <a:ea typeface="HGP明朝B" pitchFamily="18" charset="-128"/>
            </a:endParaRPr>
          </a:p>
          <a:p>
            <a:endParaRPr lang="en-US" altLang="ja-JP" sz="2400" b="1" dirty="0">
              <a:latin typeface="HGP明朝B" pitchFamily="18" charset="-128"/>
              <a:ea typeface="HGP明朝B" pitchFamily="18" charset="-128"/>
            </a:endParaRPr>
          </a:p>
          <a:p>
            <a:r>
              <a:rPr lang="ja-JP" altLang="en-US" sz="2400" b="1" dirty="0" smtClean="0">
                <a:latin typeface="HGP明朝B" pitchFamily="18" charset="-128"/>
                <a:ea typeface="HGP明朝B" pitchFamily="18" charset="-128"/>
              </a:rPr>
              <a:t>・実際</a:t>
            </a:r>
            <a:r>
              <a:rPr lang="ja-JP" altLang="en-US" sz="2400" b="1" dirty="0">
                <a:latin typeface="HGP明朝B" pitchFamily="18" charset="-128"/>
                <a:ea typeface="HGP明朝B" pitchFamily="18" charset="-128"/>
              </a:rPr>
              <a:t>の高速点火実験に装置を導入し、画像取得に成功</a:t>
            </a:r>
            <a:r>
              <a:rPr lang="ja-JP" altLang="en-US" sz="2400" b="1" dirty="0" smtClean="0">
                <a:latin typeface="HGP明朝B" pitchFamily="18" charset="-128"/>
                <a:ea typeface="HGP明朝B" pitchFamily="18" charset="-128"/>
              </a:rPr>
              <a:t>した。</a:t>
            </a:r>
            <a:endParaRPr lang="ja-JP" altLang="en-US" sz="2400" b="1" dirty="0">
              <a:latin typeface="HGP明朝B" pitchFamily="18" charset="-128"/>
              <a:ea typeface="HGP明朝B" pitchFamily="18" charset="-128"/>
            </a:endParaRPr>
          </a:p>
          <a:p>
            <a:r>
              <a:rPr lang="ja-JP" altLang="en-US" sz="2400" b="1" dirty="0">
                <a:latin typeface="HGP明朝B" pitchFamily="18" charset="-128"/>
                <a:ea typeface="HGP明朝B" pitchFamily="18" charset="-128"/>
              </a:rPr>
              <a:t>ヒューリスティックによる画像推定を進めて</a:t>
            </a:r>
            <a:r>
              <a:rPr lang="ja-JP" altLang="en-US" sz="2400" b="1" dirty="0" smtClean="0">
                <a:latin typeface="HGP明朝B" pitchFamily="18" charset="-128"/>
                <a:ea typeface="HGP明朝B" pitchFamily="18" charset="-128"/>
              </a:rPr>
              <a:t>いる。</a:t>
            </a:r>
            <a:endParaRPr lang="ja-JP" altLang="en-US" sz="2400" b="1" dirty="0">
              <a:latin typeface="HGP明朝B" pitchFamily="18" charset="-128"/>
              <a:ea typeface="HGP明朝B" pitchFamily="18" charset="-128"/>
            </a:endParaRPr>
          </a:p>
          <a:p>
            <a:pPr algn="ctr"/>
            <a:endParaRPr lang="en-US" altLang="ja-JP" sz="2400" b="1" dirty="0" smtClean="0">
              <a:latin typeface="HGP明朝B" pitchFamily="18" charset="-128"/>
              <a:ea typeface="HGP明朝B" pitchFamily="18" charset="-128"/>
            </a:endParaRPr>
          </a:p>
          <a:p>
            <a:pPr algn="ctr"/>
            <a:endParaRPr lang="en-US" altLang="ja-JP" sz="2400" b="1" dirty="0" smtClean="0">
              <a:latin typeface="HGP明朝B" pitchFamily="18" charset="-128"/>
              <a:ea typeface="HGP明朝B" pitchFamily="18" charset="-128"/>
            </a:endParaRPr>
          </a:p>
          <a:p>
            <a:pPr algn="ctr"/>
            <a:endParaRPr lang="en-US" altLang="ja-JP" sz="2400" b="1" dirty="0">
              <a:latin typeface="HGP明朝B" pitchFamily="18" charset="-128"/>
              <a:ea typeface="HGP明朝B" pitchFamily="18" charset="-128"/>
            </a:endParaRPr>
          </a:p>
          <a:p>
            <a:pPr algn="ctr"/>
            <a:r>
              <a:rPr lang="ja-JP" altLang="en-US" sz="2400" b="1" dirty="0" smtClean="0">
                <a:latin typeface="HGP明朝B" pitchFamily="18" charset="-128"/>
                <a:ea typeface="HGP明朝B" pitchFamily="18" charset="-128"/>
              </a:rPr>
              <a:t>今後</a:t>
            </a:r>
            <a:endParaRPr lang="en-US" altLang="ja-JP" sz="2400" b="1" dirty="0" smtClean="0">
              <a:latin typeface="HGP明朝B" pitchFamily="18" charset="-128"/>
              <a:ea typeface="HGP明朝B" pitchFamily="18" charset="-128"/>
            </a:endParaRPr>
          </a:p>
          <a:p>
            <a:r>
              <a:rPr lang="ja-JP" altLang="en-US" sz="2400" b="1" dirty="0" smtClean="0">
                <a:latin typeface="HGP明朝B" pitchFamily="18" charset="-128"/>
                <a:ea typeface="HGP明朝B" pitchFamily="18" charset="-128"/>
              </a:rPr>
              <a:t>三重線スリッドを用いた既知の</a:t>
            </a:r>
            <a:r>
              <a:rPr lang="en-US" altLang="ja-JP" sz="2400" b="1" dirty="0" smtClean="0">
                <a:latin typeface="HGP明朝B" pitchFamily="18" charset="-128"/>
                <a:ea typeface="HGP明朝B" pitchFamily="18" charset="-128"/>
              </a:rPr>
              <a:t>X</a:t>
            </a:r>
            <a:r>
              <a:rPr lang="ja-JP" altLang="en-US" sz="2400" b="1" dirty="0" smtClean="0">
                <a:latin typeface="HGP明朝B" pitchFamily="18" charset="-128"/>
                <a:ea typeface="HGP明朝B" pitchFamily="18" charset="-128"/>
              </a:rPr>
              <a:t>線光源を作り、再構成精度を評価する。</a:t>
            </a:r>
            <a:endParaRPr lang="en-US" altLang="ja-JP" sz="2400" b="1" dirty="0" smtClean="0">
              <a:latin typeface="HGP明朝B" pitchFamily="18" charset="-128"/>
              <a:ea typeface="HGP明朝B" pitchFamily="18" charset="-128"/>
            </a:endParaRPr>
          </a:p>
          <a:p>
            <a:endParaRPr lang="en-US" altLang="ja-JP" sz="2400" b="1" dirty="0"/>
          </a:p>
          <a:p>
            <a:endParaRPr lang="ja-JP" altLang="en-US" sz="2400" b="1" dirty="0"/>
          </a:p>
        </p:txBody>
      </p:sp>
    </p:spTree>
    <p:extLst>
      <p:ext uri="{BB962C8B-B14F-4D97-AF65-F5344CB8AC3E}">
        <p14:creationId xmlns:p14="http://schemas.microsoft.com/office/powerpoint/2010/main" val="2316725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4968472" y="1316442"/>
            <a:ext cx="3791077" cy="1200329"/>
          </a:xfrm>
          <a:prstGeom prst="rect">
            <a:avLst/>
          </a:prstGeom>
        </p:spPr>
        <p:txBody>
          <a:bodyPr>
            <a:spAutoFit/>
          </a:bodyPr>
          <a:lstStyle/>
          <a:p>
            <a:r>
              <a:rPr lang="ja-JP" altLang="en-US" b="1" dirty="0"/>
              <a:t>目的</a:t>
            </a:r>
            <a:endParaRPr lang="en-US" altLang="ja-JP" b="1" dirty="0"/>
          </a:p>
          <a:p>
            <a:r>
              <a:rPr lang="ja-JP" altLang="en-US" b="1" dirty="0" smtClean="0"/>
              <a:t>・半影画像デモンストレーション</a:t>
            </a:r>
            <a:endParaRPr lang="en-US" altLang="ja-JP" b="1" dirty="0" smtClean="0"/>
          </a:p>
          <a:p>
            <a:r>
              <a:rPr lang="ja-JP" altLang="en-US" b="1" dirty="0"/>
              <a:t>１</a:t>
            </a:r>
            <a:r>
              <a:rPr lang="ja-JP" altLang="en-US" b="1" dirty="0" smtClean="0"/>
              <a:t>．レーザーパターンの</a:t>
            </a:r>
            <a:r>
              <a:rPr lang="ja-JP" altLang="en-US" b="1" dirty="0"/>
              <a:t>画像</a:t>
            </a:r>
            <a:endParaRPr lang="en-US" altLang="ja-JP" b="1" dirty="0"/>
          </a:p>
          <a:p>
            <a:r>
              <a:rPr lang="ja-JP" altLang="en-US" b="1" dirty="0" smtClean="0"/>
              <a:t>２．スリットパターン画像</a:t>
            </a:r>
            <a:endParaRPr lang="en-US" altLang="ja-JP" b="1" dirty="0"/>
          </a:p>
        </p:txBody>
      </p:sp>
      <p:pic>
        <p:nvPicPr>
          <p:cNvPr id="2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6766" t="34947" r="30671" b="24075"/>
          <a:stretch/>
        </p:blipFill>
        <p:spPr bwMode="auto">
          <a:xfrm>
            <a:off x="5654833" y="2990266"/>
            <a:ext cx="3588476" cy="245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グループ化 26"/>
          <p:cNvGrpSpPr/>
          <p:nvPr/>
        </p:nvGrpSpPr>
        <p:grpSpPr>
          <a:xfrm>
            <a:off x="7867631" y="4327454"/>
            <a:ext cx="288000" cy="360000"/>
            <a:chOff x="5364087" y="5049180"/>
            <a:chExt cx="432048" cy="648072"/>
          </a:xfrm>
        </p:grpSpPr>
        <p:sp>
          <p:nvSpPr>
            <p:cNvPr id="32" name="円/楕円 31"/>
            <p:cNvSpPr/>
            <p:nvPr/>
          </p:nvSpPr>
          <p:spPr>
            <a:xfrm>
              <a:off x="5364087" y="5049180"/>
              <a:ext cx="432048" cy="64807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33" name="直線コネクタ 32"/>
            <p:cNvCxnSpPr/>
            <p:nvPr/>
          </p:nvCxnSpPr>
          <p:spPr>
            <a:xfrm>
              <a:off x="5580112" y="5229200"/>
              <a:ext cx="0" cy="288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508104" y="5229200"/>
              <a:ext cx="0" cy="2880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652120" y="5229200"/>
              <a:ext cx="0" cy="2880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正方形/長方形 27"/>
          <p:cNvSpPr/>
          <p:nvPr/>
        </p:nvSpPr>
        <p:spPr>
          <a:xfrm>
            <a:off x="6962761" y="3797236"/>
            <a:ext cx="411307" cy="68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9" name="正方形/長方形 28"/>
          <p:cNvSpPr/>
          <p:nvPr/>
        </p:nvSpPr>
        <p:spPr>
          <a:xfrm>
            <a:off x="5837379" y="4000301"/>
            <a:ext cx="1125381" cy="587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30" name="正方形/長方形 29"/>
          <p:cNvSpPr/>
          <p:nvPr/>
        </p:nvSpPr>
        <p:spPr>
          <a:xfrm>
            <a:off x="7513248" y="2987382"/>
            <a:ext cx="308480" cy="86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31" name="正方形/長方形 30"/>
          <p:cNvSpPr/>
          <p:nvPr/>
        </p:nvSpPr>
        <p:spPr>
          <a:xfrm>
            <a:off x="6457999" y="3085553"/>
            <a:ext cx="991072" cy="128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nvGrpSpPr>
          <p:cNvPr id="64" name="グループ化 63"/>
          <p:cNvGrpSpPr/>
          <p:nvPr/>
        </p:nvGrpSpPr>
        <p:grpSpPr>
          <a:xfrm>
            <a:off x="298712" y="1942796"/>
            <a:ext cx="5438344" cy="3529505"/>
            <a:chOff x="399036" y="1312109"/>
            <a:chExt cx="5438344" cy="3529505"/>
          </a:xfrm>
        </p:grpSpPr>
        <p:grpSp>
          <p:nvGrpSpPr>
            <p:cNvPr id="3" name="グループ化 2"/>
            <p:cNvGrpSpPr/>
            <p:nvPr/>
          </p:nvGrpSpPr>
          <p:grpSpPr>
            <a:xfrm rot="8114830">
              <a:off x="666182" y="2921061"/>
              <a:ext cx="3497981" cy="1920553"/>
              <a:chOff x="2023479" y="2064387"/>
              <a:chExt cx="7196339" cy="3296125"/>
            </a:xfrm>
          </p:grpSpPr>
          <p:pic>
            <p:nvPicPr>
              <p:cNvPr id="4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62" t="35028" r="19716" b="17557"/>
              <a:stretch/>
            </p:blipFill>
            <p:spPr bwMode="auto">
              <a:xfrm>
                <a:off x="2489388" y="2564905"/>
                <a:ext cx="5866227" cy="279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正方形/長方形 41"/>
              <p:cNvSpPr/>
              <p:nvPr/>
            </p:nvSpPr>
            <p:spPr>
              <a:xfrm>
                <a:off x="2483936" y="2708920"/>
                <a:ext cx="791920" cy="1188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3" name="正方形/長方形 42"/>
              <p:cNvSpPr/>
              <p:nvPr/>
            </p:nvSpPr>
            <p:spPr>
              <a:xfrm>
                <a:off x="3419872" y="2924944"/>
                <a:ext cx="72345" cy="194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4" name="正方形/長方形 43"/>
              <p:cNvSpPr/>
              <p:nvPr/>
            </p:nvSpPr>
            <p:spPr>
              <a:xfrm>
                <a:off x="3492217" y="2708920"/>
                <a:ext cx="4680183"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5" name="正方形/長方形 44"/>
              <p:cNvSpPr/>
              <p:nvPr/>
            </p:nvSpPr>
            <p:spPr>
              <a:xfrm>
                <a:off x="3779912" y="3433500"/>
                <a:ext cx="720080" cy="3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46" name="直線コネクタ 45"/>
              <p:cNvCxnSpPr>
                <a:stCxn id="51" idx="2"/>
              </p:cNvCxnSpPr>
              <p:nvPr/>
            </p:nvCxnSpPr>
            <p:spPr>
              <a:xfrm>
                <a:off x="3563888" y="3695822"/>
                <a:ext cx="360040" cy="122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923928" y="3433500"/>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3923928" y="381862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4410368" y="3526073"/>
                <a:ext cx="144016" cy="197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50" name="角丸四角形 49"/>
              <p:cNvSpPr/>
              <p:nvPr/>
            </p:nvSpPr>
            <p:spPr>
              <a:xfrm>
                <a:off x="3635896" y="3501008"/>
                <a:ext cx="216024" cy="654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51" name="正方形/長方形 50"/>
              <p:cNvSpPr/>
              <p:nvPr/>
            </p:nvSpPr>
            <p:spPr>
              <a:xfrm>
                <a:off x="3347864" y="3573016"/>
                <a:ext cx="432048" cy="12280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52" name="正方形/長方形 51"/>
              <p:cNvSpPr/>
              <p:nvPr/>
            </p:nvSpPr>
            <p:spPr>
              <a:xfrm>
                <a:off x="3456044" y="4881866"/>
                <a:ext cx="4212300" cy="459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53" name="正方形/長方形 52"/>
              <p:cNvSpPr/>
              <p:nvPr/>
            </p:nvSpPr>
            <p:spPr>
              <a:xfrm>
                <a:off x="7452320" y="4008037"/>
                <a:ext cx="864096" cy="1149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54" name="テキスト ボックス 53"/>
              <p:cNvSpPr txBox="1"/>
              <p:nvPr/>
            </p:nvSpPr>
            <p:spPr>
              <a:xfrm>
                <a:off x="7181098" y="4425323"/>
                <a:ext cx="2038720" cy="792327"/>
              </a:xfrm>
              <a:prstGeom prst="rect">
                <a:avLst/>
              </a:prstGeom>
              <a:noFill/>
            </p:spPr>
            <p:txBody>
              <a:bodyPr wrap="none" rtlCol="0">
                <a:spAutoFit/>
              </a:bodyPr>
              <a:lstStyle/>
              <a:p>
                <a:r>
                  <a:rPr lang="ja-JP" altLang="en-US" sz="1200" b="1" dirty="0" smtClean="0">
                    <a:solidFill>
                      <a:prstClr val="black"/>
                    </a:solidFill>
                  </a:rPr>
                  <a:t>イメージング</a:t>
                </a:r>
                <a:endParaRPr lang="en-US" altLang="ja-JP" sz="1200" b="1" dirty="0" smtClean="0">
                  <a:solidFill>
                    <a:prstClr val="black"/>
                  </a:solidFill>
                </a:endParaRPr>
              </a:p>
              <a:p>
                <a:r>
                  <a:rPr lang="ja-JP" altLang="en-US" sz="1200" b="1" dirty="0" smtClean="0">
                    <a:solidFill>
                      <a:prstClr val="black"/>
                    </a:solidFill>
                  </a:rPr>
                  <a:t>プレート</a:t>
                </a:r>
                <a:r>
                  <a:rPr lang="en-US" altLang="ja-JP" sz="1200" b="1" dirty="0">
                    <a:solidFill>
                      <a:prstClr val="black"/>
                    </a:solidFill>
                  </a:rPr>
                  <a:t>(IP)</a:t>
                </a:r>
                <a:endParaRPr lang="ja-JP" altLang="en-US" sz="1200" b="1" dirty="0">
                  <a:solidFill>
                    <a:prstClr val="black"/>
                  </a:solidFill>
                </a:endParaRPr>
              </a:p>
            </p:txBody>
          </p:sp>
          <p:sp>
            <p:nvSpPr>
              <p:cNvPr id="55" name="テキスト ボックス 54"/>
              <p:cNvSpPr txBox="1"/>
              <p:nvPr/>
            </p:nvSpPr>
            <p:spPr>
              <a:xfrm>
                <a:off x="2023479" y="2064387"/>
                <a:ext cx="3545829" cy="475396"/>
              </a:xfrm>
              <a:prstGeom prst="rect">
                <a:avLst/>
              </a:prstGeom>
              <a:noFill/>
            </p:spPr>
            <p:txBody>
              <a:bodyPr wrap="none" rtlCol="0">
                <a:spAutoFit/>
              </a:bodyPr>
              <a:lstStyle/>
              <a:p>
                <a:r>
                  <a:rPr kumimoji="1" lang="ja-JP" altLang="en-US" sz="1200" b="1" dirty="0" smtClean="0"/>
                  <a:t>多開口半影結像用素子</a:t>
                </a:r>
                <a:endParaRPr kumimoji="1" lang="ja-JP" altLang="en-US" sz="1200" b="1" dirty="0"/>
              </a:p>
            </p:txBody>
          </p:sp>
          <p:cxnSp>
            <p:nvCxnSpPr>
              <p:cNvPr id="56" name="直線コネクタ 55"/>
              <p:cNvCxnSpPr>
                <a:stCxn id="51" idx="0"/>
              </p:cNvCxnSpPr>
              <p:nvPr/>
            </p:nvCxnSpPr>
            <p:spPr>
              <a:xfrm flipV="1">
                <a:off x="3563888" y="3433500"/>
                <a:ext cx="360040" cy="1395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4410368" y="3962707"/>
                <a:ext cx="449664" cy="284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58" name="直線矢印コネクタ 57"/>
              <p:cNvCxnSpPr>
                <a:stCxn id="54" idx="0"/>
                <a:endCxn id="53" idx="0"/>
              </p:cNvCxnSpPr>
              <p:nvPr/>
            </p:nvCxnSpPr>
            <p:spPr>
              <a:xfrm rot="13485170">
                <a:off x="7754093" y="4161338"/>
                <a:ext cx="576642" cy="1106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7452320" y="2924944"/>
                <a:ext cx="21602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0" name="正方形/長方形 59"/>
              <p:cNvSpPr/>
              <p:nvPr/>
            </p:nvSpPr>
            <p:spPr>
              <a:xfrm>
                <a:off x="2771800" y="3837875"/>
                <a:ext cx="936104" cy="1522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t>X</a:t>
                </a:r>
                <a:r>
                  <a:rPr kumimoji="1" lang="ja-JP" altLang="en-US" b="1" dirty="0" smtClean="0"/>
                  <a:t>線</a:t>
                </a:r>
                <a:endParaRPr kumimoji="1" lang="ja-JP" altLang="en-US" b="1" dirty="0"/>
              </a:p>
            </p:txBody>
          </p:sp>
        </p:grpSp>
        <p:sp>
          <p:nvSpPr>
            <p:cNvPr id="4" name="円/楕円 3"/>
            <p:cNvSpPr/>
            <p:nvPr/>
          </p:nvSpPr>
          <p:spPr>
            <a:xfrm>
              <a:off x="2011169" y="1592836"/>
              <a:ext cx="2686889" cy="268688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5" name="正方形/長方形 4"/>
            <p:cNvSpPr/>
            <p:nvPr/>
          </p:nvSpPr>
          <p:spPr>
            <a:xfrm>
              <a:off x="3392523" y="2787009"/>
              <a:ext cx="37910" cy="29854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 name="二等辺三角形 5"/>
            <p:cNvSpPr/>
            <p:nvPr/>
          </p:nvSpPr>
          <p:spPr>
            <a:xfrm rot="5400000">
              <a:off x="2229221" y="1913770"/>
              <a:ext cx="313470" cy="2059948"/>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7" name="直線矢印コネクタ 6"/>
            <p:cNvCxnSpPr>
              <a:endCxn id="50" idx="0"/>
            </p:cNvCxnSpPr>
            <p:nvPr/>
          </p:nvCxnSpPr>
          <p:spPr>
            <a:xfrm flipH="1" flipV="1">
              <a:off x="3150085" y="3326222"/>
              <a:ext cx="193820" cy="5952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グループ化 7"/>
            <p:cNvGrpSpPr/>
            <p:nvPr/>
          </p:nvGrpSpPr>
          <p:grpSpPr>
            <a:xfrm rot="2570594">
              <a:off x="2116878" y="3812906"/>
              <a:ext cx="418715" cy="450965"/>
              <a:chOff x="6804248" y="1700808"/>
              <a:chExt cx="936104" cy="1008112"/>
            </a:xfrm>
          </p:grpSpPr>
          <p:sp>
            <p:nvSpPr>
              <p:cNvPr id="38" name="角丸四角形 37"/>
              <p:cNvSpPr/>
              <p:nvPr/>
            </p:nvSpPr>
            <p:spPr>
              <a:xfrm>
                <a:off x="6804248" y="1700808"/>
                <a:ext cx="936104"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39" name="角丸四角形 38"/>
              <p:cNvSpPr/>
              <p:nvPr/>
            </p:nvSpPr>
            <p:spPr>
              <a:xfrm>
                <a:off x="6804248" y="2564904"/>
                <a:ext cx="936104"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0" name="正方形/長方形 39"/>
              <p:cNvSpPr/>
              <p:nvPr/>
            </p:nvSpPr>
            <p:spPr>
              <a:xfrm>
                <a:off x="6948264" y="1844824"/>
                <a:ext cx="648072"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9" name="テキスト ボックス 8"/>
            <p:cNvSpPr txBox="1"/>
            <p:nvPr/>
          </p:nvSpPr>
          <p:spPr>
            <a:xfrm>
              <a:off x="399036" y="2649210"/>
              <a:ext cx="1059906" cy="369332"/>
            </a:xfrm>
            <a:prstGeom prst="rect">
              <a:avLst/>
            </a:prstGeom>
            <a:noFill/>
          </p:spPr>
          <p:txBody>
            <a:bodyPr wrap="none" rtlCol="0">
              <a:spAutoFit/>
            </a:bodyPr>
            <a:lstStyle/>
            <a:p>
              <a:r>
                <a:rPr kumimoji="1" lang="ja-JP" altLang="en-US" b="1" dirty="0" smtClean="0"/>
                <a:t>レーザー</a:t>
              </a:r>
              <a:endParaRPr kumimoji="1" lang="ja-JP" altLang="en-US" b="1" dirty="0"/>
            </a:p>
          </p:txBody>
        </p:sp>
        <p:sp>
          <p:nvSpPr>
            <p:cNvPr id="10" name="テキスト ボックス 9"/>
            <p:cNvSpPr txBox="1"/>
            <p:nvPr/>
          </p:nvSpPr>
          <p:spPr>
            <a:xfrm>
              <a:off x="492457" y="1312109"/>
              <a:ext cx="2906565" cy="338554"/>
            </a:xfrm>
            <a:prstGeom prst="rect">
              <a:avLst/>
            </a:prstGeom>
            <a:noFill/>
          </p:spPr>
          <p:txBody>
            <a:bodyPr wrap="none" rtlCol="0">
              <a:spAutoFit/>
            </a:bodyPr>
            <a:lstStyle/>
            <a:p>
              <a:r>
                <a:rPr kumimoji="1" lang="ja-JP" altLang="en-US" sz="1600" b="1" dirty="0" smtClean="0"/>
                <a:t>ピンホールカメラ</a:t>
              </a:r>
              <a:r>
                <a:rPr kumimoji="1" lang="en-US" altLang="ja-JP" sz="1600" b="1" dirty="0" smtClean="0"/>
                <a:t>(</a:t>
              </a:r>
              <a:r>
                <a:rPr kumimoji="1" lang="ja-JP" altLang="en-US" sz="1600" b="1" dirty="0" smtClean="0">
                  <a:solidFill>
                    <a:srgbClr val="FF0000"/>
                  </a:solidFill>
                </a:rPr>
                <a:t>パターン観測</a:t>
              </a:r>
              <a:r>
                <a:rPr kumimoji="1" lang="en-US" altLang="ja-JP" sz="1600" b="1" dirty="0" smtClean="0"/>
                <a:t>)</a:t>
              </a:r>
              <a:endParaRPr kumimoji="1" lang="ja-JP" altLang="en-US" sz="1600" b="1" dirty="0"/>
            </a:p>
          </p:txBody>
        </p:sp>
        <p:cxnSp>
          <p:nvCxnSpPr>
            <p:cNvPr id="11" name="直線コネクタ 10"/>
            <p:cNvCxnSpPr/>
            <p:nvPr/>
          </p:nvCxnSpPr>
          <p:spPr>
            <a:xfrm>
              <a:off x="3430433" y="3025843"/>
              <a:ext cx="1566168" cy="61170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2" name="グループ化 11"/>
            <p:cNvGrpSpPr/>
            <p:nvPr/>
          </p:nvGrpSpPr>
          <p:grpSpPr>
            <a:xfrm flipH="1">
              <a:off x="4761349" y="3190142"/>
              <a:ext cx="294961" cy="907737"/>
              <a:chOff x="6264188" y="3329989"/>
              <a:chExt cx="720080" cy="2216036"/>
            </a:xfrm>
          </p:grpSpPr>
          <p:sp>
            <p:nvSpPr>
              <p:cNvPr id="36" name="正方形/長方形 35"/>
              <p:cNvSpPr/>
              <p:nvPr/>
            </p:nvSpPr>
            <p:spPr>
              <a:xfrm>
                <a:off x="6588224" y="3329989"/>
                <a:ext cx="72008" cy="783255"/>
              </a:xfrm>
              <a:prstGeom prst="rect">
                <a:avLst/>
              </a:prstGeom>
              <a:solidFill>
                <a:srgbClr val="7E6058"/>
              </a:solidFill>
              <a:ln>
                <a:solidFill>
                  <a:srgbClr val="7E6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37" name="正方形/長方形 36"/>
              <p:cNvSpPr/>
              <p:nvPr/>
            </p:nvSpPr>
            <p:spPr>
              <a:xfrm>
                <a:off x="6264188" y="4113244"/>
                <a:ext cx="720080" cy="143278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13" name="テキスト ボックス 12"/>
            <p:cNvSpPr txBox="1"/>
            <p:nvPr/>
          </p:nvSpPr>
          <p:spPr>
            <a:xfrm>
              <a:off x="5058181" y="3703530"/>
              <a:ext cx="417102" cy="369332"/>
            </a:xfrm>
            <a:prstGeom prst="rect">
              <a:avLst/>
            </a:prstGeom>
            <a:noFill/>
          </p:spPr>
          <p:txBody>
            <a:bodyPr wrap="none" rtlCol="0">
              <a:spAutoFit/>
            </a:bodyPr>
            <a:lstStyle/>
            <a:p>
              <a:r>
                <a:rPr kumimoji="1" lang="ja-JP" altLang="en-US" b="1" dirty="0" smtClean="0"/>
                <a:t>鉛</a:t>
              </a:r>
              <a:endParaRPr kumimoji="1" lang="ja-JP" altLang="en-US" b="1" dirty="0"/>
            </a:p>
          </p:txBody>
        </p:sp>
        <p:sp>
          <p:nvSpPr>
            <p:cNvPr id="21" name="正方形/長方形 20"/>
            <p:cNvSpPr/>
            <p:nvPr/>
          </p:nvSpPr>
          <p:spPr>
            <a:xfrm rot="19103403">
              <a:off x="2094645" y="1734186"/>
              <a:ext cx="417960" cy="534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2" name="正方形/長方形 21"/>
            <p:cNvSpPr/>
            <p:nvPr/>
          </p:nvSpPr>
          <p:spPr>
            <a:xfrm rot="19140000">
              <a:off x="2567951" y="2116689"/>
              <a:ext cx="152811" cy="496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5" name="テキスト ボックス 24"/>
            <p:cNvSpPr txBox="1"/>
            <p:nvPr/>
          </p:nvSpPr>
          <p:spPr>
            <a:xfrm>
              <a:off x="4623510" y="2835957"/>
              <a:ext cx="1213870" cy="338554"/>
            </a:xfrm>
            <a:prstGeom prst="rect">
              <a:avLst/>
            </a:prstGeom>
            <a:noFill/>
          </p:spPr>
          <p:txBody>
            <a:bodyPr wrap="square" rtlCol="0">
              <a:spAutoFit/>
            </a:bodyPr>
            <a:lstStyle/>
            <a:p>
              <a:r>
                <a:rPr kumimoji="1" lang="ja-JP" altLang="en-US" sz="1600" b="1" dirty="0" smtClean="0"/>
                <a:t>ターゲット</a:t>
              </a:r>
              <a:endParaRPr kumimoji="1" lang="ja-JP" altLang="en-US" sz="1600" b="1" dirty="0"/>
            </a:p>
          </p:txBody>
        </p:sp>
      </p:grpSp>
      <p:sp>
        <p:nvSpPr>
          <p:cNvPr id="61" name="テキスト ボックス 60"/>
          <p:cNvSpPr txBox="1"/>
          <p:nvPr/>
        </p:nvSpPr>
        <p:spPr>
          <a:xfrm>
            <a:off x="1471974" y="226021"/>
            <a:ext cx="6200051" cy="523220"/>
          </a:xfrm>
          <a:prstGeom prst="rect">
            <a:avLst/>
          </a:prstGeom>
          <a:solidFill>
            <a:srgbClr val="FFFF00"/>
          </a:solidFill>
        </p:spPr>
        <p:txBody>
          <a:bodyPr wrap="square" rtlCol="0">
            <a:spAutoFit/>
          </a:bodyPr>
          <a:lstStyle/>
          <a:p>
            <a:pPr algn="ctr"/>
            <a:r>
              <a:rPr kumimoji="1" lang="ja-JP" altLang="en-US" sz="2800" dirty="0" smtClean="0"/>
              <a:t>既知の</a:t>
            </a:r>
            <a:r>
              <a:rPr kumimoji="1" lang="en-US" altLang="ja-JP" sz="2800" dirty="0" smtClean="0"/>
              <a:t>X</a:t>
            </a:r>
            <a:r>
              <a:rPr kumimoji="1" lang="ja-JP" altLang="en-US" sz="2800" dirty="0" smtClean="0"/>
              <a:t>線光源を用いた再構成実験</a:t>
            </a:r>
            <a:endParaRPr kumimoji="1" lang="ja-JP" altLang="en-US" sz="2800" dirty="0"/>
          </a:p>
        </p:txBody>
      </p:sp>
      <p:sp>
        <p:nvSpPr>
          <p:cNvPr id="62" name="テキスト ボックス 61"/>
          <p:cNvSpPr txBox="1"/>
          <p:nvPr/>
        </p:nvSpPr>
        <p:spPr>
          <a:xfrm>
            <a:off x="6073088" y="5458171"/>
            <a:ext cx="2880320" cy="1200329"/>
          </a:xfrm>
          <a:prstGeom prst="rect">
            <a:avLst/>
          </a:prstGeom>
          <a:noFill/>
        </p:spPr>
        <p:txBody>
          <a:bodyPr wrap="square" rtlCol="0">
            <a:spAutoFit/>
          </a:bodyPr>
          <a:lstStyle/>
          <a:p>
            <a:r>
              <a:rPr lang="ja-JP" altLang="en-US" b="1" dirty="0"/>
              <a:t>計測された再構成</a:t>
            </a:r>
            <a:r>
              <a:rPr lang="ja-JP" altLang="en-US" b="1" dirty="0" smtClean="0"/>
              <a:t>画像から</a:t>
            </a:r>
            <a:r>
              <a:rPr kumimoji="1" lang="en-US" altLang="ja-JP" b="1" dirty="0" smtClean="0"/>
              <a:t>Modulation Transfer Function(MTF)</a:t>
            </a:r>
            <a:r>
              <a:rPr kumimoji="1" lang="ja-JP" altLang="en-US" b="1" dirty="0" smtClean="0"/>
              <a:t>曲線を用いて空間分解能の評価</a:t>
            </a:r>
            <a:endParaRPr kumimoji="1" lang="ja-JP" altLang="en-US" b="1" dirty="0"/>
          </a:p>
        </p:txBody>
      </p:sp>
      <p:sp>
        <p:nvSpPr>
          <p:cNvPr id="63" name="正方形/長方形 62"/>
          <p:cNvSpPr/>
          <p:nvPr/>
        </p:nvSpPr>
        <p:spPr>
          <a:xfrm>
            <a:off x="8059632" y="3149712"/>
            <a:ext cx="58971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extLst>
      <p:ext uri="{BB962C8B-B14F-4D97-AF65-F5344CB8AC3E}">
        <p14:creationId xmlns:p14="http://schemas.microsoft.com/office/powerpoint/2010/main" val="2879568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711" y="3449363"/>
            <a:ext cx="1201272" cy="89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正方形/長方形 85"/>
          <p:cNvSpPr/>
          <p:nvPr/>
        </p:nvSpPr>
        <p:spPr>
          <a:xfrm>
            <a:off x="765598" y="5002765"/>
            <a:ext cx="7834710" cy="1131774"/>
          </a:xfrm>
          <a:prstGeom prst="rect">
            <a:avLst/>
          </a:prstGeom>
          <a:solidFill>
            <a:schemeClr val="accent1">
              <a:alpha val="20000"/>
            </a:schemeClr>
          </a:solidFill>
          <a:ln w="476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1752044" y="1658134"/>
            <a:ext cx="320040" cy="320040"/>
          </a:xfrm>
          <a:prstGeom prst="ellipse">
            <a:avLst/>
          </a:prstGeom>
          <a:solidFill>
            <a:schemeClr val="accent1">
              <a:lumMod val="60000"/>
              <a:lumOff val="40000"/>
              <a:alpha val="2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rot="5400000">
            <a:off x="1283592" y="1453128"/>
            <a:ext cx="452036" cy="745805"/>
          </a:xfrm>
          <a:prstGeom prst="triangle">
            <a:avLst/>
          </a:prstGeom>
          <a:solidFill>
            <a:srgbClr val="FFC000">
              <a:alpha val="6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7812733" y="151147"/>
            <a:ext cx="1331267" cy="962430"/>
            <a:chOff x="7151990" y="1186787"/>
            <a:chExt cx="1303338" cy="1052729"/>
          </a:xfrm>
        </p:grpSpPr>
        <p:pic>
          <p:nvPicPr>
            <p:cNvPr id="18" name="図 17" descr="logo-SILVER.jpg"/>
            <p:cNvPicPr>
              <a:picLocks noChangeAspect="1"/>
            </p:cNvPicPr>
            <p:nvPr/>
          </p:nvPicPr>
          <p:blipFill>
            <a:blip r:embed="rId3" cstate="print"/>
            <a:stretch>
              <a:fillRect/>
            </a:stretch>
          </p:blipFill>
          <p:spPr>
            <a:xfrm>
              <a:off x="7308304" y="1186787"/>
              <a:ext cx="989861" cy="730045"/>
            </a:xfrm>
            <a:prstGeom prst="rect">
              <a:avLst/>
            </a:prstGeom>
            <a:noFill/>
          </p:spPr>
        </p:pic>
        <p:sp>
          <p:nvSpPr>
            <p:cNvPr id="19" name="Text Box 50"/>
            <p:cNvSpPr txBox="1">
              <a:spLocks noChangeArrowheads="1"/>
            </p:cNvSpPr>
            <p:nvPr/>
          </p:nvSpPr>
          <p:spPr bwMode="auto">
            <a:xfrm>
              <a:off x="7151990" y="1835532"/>
              <a:ext cx="1303338" cy="403984"/>
            </a:xfrm>
            <a:prstGeom prst="rect">
              <a:avLst/>
            </a:prstGeom>
            <a:noFill/>
            <a:ln w="9525">
              <a:noFill/>
              <a:miter lim="800000"/>
              <a:headEnd/>
              <a:tailEnd/>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b="1" dirty="0">
                  <a:effectLst>
                    <a:outerShdw blurRad="38100" dist="38100" dir="2700000" algn="tl">
                      <a:srgbClr val="000000">
                        <a:alpha val="43137"/>
                      </a:srgbClr>
                    </a:outerShdw>
                  </a:effectLst>
                  <a:latin typeface="+mj-lt"/>
                  <a:ea typeface="+mj-ea"/>
                  <a:cs typeface="Arial" pitchFamily="34" charset="0"/>
                </a:rPr>
                <a:t>ILE Osaka</a:t>
              </a:r>
            </a:p>
          </p:txBody>
        </p:sp>
      </p:grpSp>
      <p:sp>
        <p:nvSpPr>
          <p:cNvPr id="23" name="二等辺三角形 22"/>
          <p:cNvSpPr/>
          <p:nvPr/>
        </p:nvSpPr>
        <p:spPr>
          <a:xfrm rot="5400000">
            <a:off x="4583397" y="1250460"/>
            <a:ext cx="320041" cy="1286978"/>
          </a:xfrm>
          <a:prstGeom prst="triangle">
            <a:avLst/>
          </a:prstGeom>
          <a:solidFill>
            <a:srgbClr val="FF0000">
              <a:alpha val="5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5571607" y="1811141"/>
            <a:ext cx="192024" cy="192024"/>
          </a:xfrm>
          <a:prstGeom prst="ellipse">
            <a:avLst/>
          </a:prstGeom>
          <a:solidFill>
            <a:schemeClr val="accent1">
              <a:lumMod val="60000"/>
              <a:lumOff val="40000"/>
              <a:alpha val="2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rot="5400000">
            <a:off x="5045232" y="1535388"/>
            <a:ext cx="452036" cy="745805"/>
          </a:xfrm>
          <a:prstGeom prst="triangle">
            <a:avLst/>
          </a:prstGeom>
          <a:solidFill>
            <a:srgbClr val="FFC000">
              <a:alpha val="6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655464" y="2630132"/>
            <a:ext cx="700833" cy="400110"/>
          </a:xfrm>
          <a:prstGeom prst="rect">
            <a:avLst/>
          </a:prstGeom>
          <a:noFill/>
        </p:spPr>
        <p:txBody>
          <a:bodyPr wrap="none" rtlCol="0">
            <a:spAutoFit/>
          </a:bodyPr>
          <a:lstStyle/>
          <a:p>
            <a:r>
              <a:rPr lang="ja-JP" altLang="en-US" sz="2000" b="1" dirty="0"/>
              <a:t>爆縮</a:t>
            </a:r>
            <a:endParaRPr kumimoji="1" lang="ja-JP" altLang="en-US" sz="2000" b="1" dirty="0"/>
          </a:p>
        </p:txBody>
      </p:sp>
      <p:sp>
        <p:nvSpPr>
          <p:cNvPr id="7" name="テキスト ボックス 6"/>
          <p:cNvSpPr txBox="1"/>
          <p:nvPr/>
        </p:nvSpPr>
        <p:spPr>
          <a:xfrm>
            <a:off x="4511202" y="2579266"/>
            <a:ext cx="958917" cy="400110"/>
          </a:xfrm>
          <a:prstGeom prst="rect">
            <a:avLst/>
          </a:prstGeom>
          <a:noFill/>
        </p:spPr>
        <p:txBody>
          <a:bodyPr wrap="none" rtlCol="0">
            <a:spAutoFit/>
          </a:bodyPr>
          <a:lstStyle/>
          <a:p>
            <a:r>
              <a:rPr kumimoji="1" lang="ja-JP" altLang="en-US" sz="2000" b="1" dirty="0" smtClean="0"/>
              <a:t>追加熱</a:t>
            </a:r>
            <a:endParaRPr kumimoji="1" lang="ja-JP" altLang="en-US" sz="2000" b="1" dirty="0"/>
          </a:p>
        </p:txBody>
      </p:sp>
      <p:sp>
        <p:nvSpPr>
          <p:cNvPr id="12" name="テキスト ボックス 11"/>
          <p:cNvSpPr txBox="1"/>
          <p:nvPr/>
        </p:nvSpPr>
        <p:spPr>
          <a:xfrm>
            <a:off x="7023994" y="2676994"/>
            <a:ext cx="1223412" cy="369332"/>
          </a:xfrm>
          <a:prstGeom prst="rect">
            <a:avLst/>
          </a:prstGeom>
          <a:noFill/>
        </p:spPr>
        <p:txBody>
          <a:bodyPr wrap="none" rtlCol="0">
            <a:spAutoFit/>
          </a:bodyPr>
          <a:lstStyle/>
          <a:p>
            <a:r>
              <a:rPr kumimoji="1" lang="ja-JP" altLang="en-US" b="1" dirty="0" smtClean="0"/>
              <a:t>点火・燃焼</a:t>
            </a:r>
            <a:endParaRPr kumimoji="1" lang="ja-JP" altLang="en-US" b="1" dirty="0"/>
          </a:p>
        </p:txBody>
      </p:sp>
      <p:sp>
        <p:nvSpPr>
          <p:cNvPr id="29" name="円/楕円 28"/>
          <p:cNvSpPr/>
          <p:nvPr/>
        </p:nvSpPr>
        <p:spPr>
          <a:xfrm>
            <a:off x="7353749" y="1676478"/>
            <a:ext cx="480060" cy="480060"/>
          </a:xfrm>
          <a:prstGeom prst="ellipse">
            <a:avLst/>
          </a:prstGeom>
          <a:solidFill>
            <a:schemeClr val="accent2">
              <a:lumMod val="60000"/>
              <a:lumOff val="40000"/>
              <a:alpha val="50000"/>
            </a:schemeClr>
          </a:solidFill>
          <a:ln>
            <a:solidFill>
              <a:schemeClr val="accent2">
                <a:lumMod val="60000"/>
                <a:lumOff val="40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6626" y="2972568"/>
            <a:ext cx="1107996" cy="369332"/>
          </a:xfrm>
          <a:prstGeom prst="rect">
            <a:avLst/>
          </a:prstGeom>
          <a:noFill/>
        </p:spPr>
        <p:txBody>
          <a:bodyPr wrap="none" rtlCol="0">
            <a:spAutoFit/>
          </a:bodyPr>
          <a:lstStyle/>
          <a:p>
            <a:r>
              <a:rPr kumimoji="1" lang="en-US" altLang="ja-JP" b="1" dirty="0" smtClean="0">
                <a:latin typeface="Arial" pitchFamily="34" charset="0"/>
                <a:cs typeface="Arial" pitchFamily="34" charset="0"/>
              </a:rPr>
              <a:t>Au-cone</a:t>
            </a:r>
            <a:endParaRPr kumimoji="1" lang="ja-JP" altLang="en-US" b="1" dirty="0">
              <a:latin typeface="Arial" pitchFamily="34" charset="0"/>
              <a:cs typeface="Arial" pitchFamily="34" charset="0"/>
            </a:endParaRPr>
          </a:p>
        </p:txBody>
      </p:sp>
      <p:sp>
        <p:nvSpPr>
          <p:cNvPr id="31" name="テキスト ボックス 30"/>
          <p:cNvSpPr txBox="1"/>
          <p:nvPr/>
        </p:nvSpPr>
        <p:spPr>
          <a:xfrm>
            <a:off x="1194622" y="3002930"/>
            <a:ext cx="3457998" cy="369332"/>
          </a:xfrm>
          <a:prstGeom prst="rect">
            <a:avLst/>
          </a:prstGeom>
          <a:noFill/>
        </p:spPr>
        <p:txBody>
          <a:bodyPr wrap="none" rtlCol="0">
            <a:spAutoFit/>
          </a:bodyPr>
          <a:lstStyle/>
          <a:p>
            <a:r>
              <a:rPr kumimoji="1" lang="en-US" altLang="ja-JP" b="1" dirty="0" smtClean="0">
                <a:latin typeface="Arial" pitchFamily="34" charset="0"/>
                <a:cs typeface="Arial" pitchFamily="34" charset="0"/>
              </a:rPr>
              <a:t>CD-shell</a:t>
            </a:r>
            <a:r>
              <a:rPr kumimoji="1" lang="ja-JP" altLang="en-US" b="1" dirty="0" smtClean="0">
                <a:latin typeface="Arial" pitchFamily="34" charset="0"/>
                <a:cs typeface="Arial" pitchFamily="34" charset="0"/>
              </a:rPr>
              <a:t>（重水素化ポリスチレン</a:t>
            </a:r>
            <a:r>
              <a:rPr kumimoji="1" lang="en-US" altLang="ja-JP" b="1" dirty="0" smtClean="0">
                <a:latin typeface="Arial" pitchFamily="34" charset="0"/>
                <a:cs typeface="Arial" pitchFamily="34" charset="0"/>
              </a:rPr>
              <a:t>)</a:t>
            </a:r>
          </a:p>
        </p:txBody>
      </p:sp>
      <p:pic>
        <p:nvPicPr>
          <p:cNvPr id="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900000">
            <a:off x="1490965" y="1171187"/>
            <a:ext cx="240646" cy="57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00000">
            <a:off x="2153686" y="1162302"/>
            <a:ext cx="240646" cy="57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0997" y="1051805"/>
            <a:ext cx="240646" cy="57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500000">
            <a:off x="1490964" y="1895552"/>
            <a:ext cx="240646" cy="57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100000">
            <a:off x="2240536" y="1895551"/>
            <a:ext cx="240646" cy="57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833599" y="1978174"/>
            <a:ext cx="240646" cy="57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274083" y="1510799"/>
            <a:ext cx="240646" cy="55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テキスト ボックス 38"/>
          <p:cNvSpPr txBox="1"/>
          <p:nvPr/>
        </p:nvSpPr>
        <p:spPr>
          <a:xfrm>
            <a:off x="3165088" y="3584073"/>
            <a:ext cx="4171335" cy="707886"/>
          </a:xfrm>
          <a:prstGeom prst="rect">
            <a:avLst/>
          </a:prstGeom>
          <a:noFill/>
        </p:spPr>
        <p:txBody>
          <a:bodyPr wrap="none" rtlCol="0">
            <a:spAutoFit/>
          </a:bodyPr>
          <a:lstStyle/>
          <a:p>
            <a:r>
              <a:rPr lang="ja-JP" altLang="en-US" sz="2000" b="1" dirty="0" smtClean="0"/>
              <a:t>追加熱レーザーで発生する数</a:t>
            </a:r>
            <a:r>
              <a:rPr lang="en-US" altLang="ja-JP" sz="2000" b="1" dirty="0" smtClean="0"/>
              <a:t>MeV</a:t>
            </a:r>
            <a:r>
              <a:rPr lang="ja-JP" altLang="en-US" sz="2000" b="1" dirty="0" smtClean="0"/>
              <a:t>の</a:t>
            </a:r>
            <a:endParaRPr lang="en-US" altLang="ja-JP" sz="2000" b="1" dirty="0" smtClean="0"/>
          </a:p>
          <a:p>
            <a:r>
              <a:rPr lang="ja-JP" altLang="en-US" sz="2000" b="1" dirty="0" smtClean="0">
                <a:solidFill>
                  <a:schemeClr val="accent1"/>
                </a:solidFill>
              </a:rPr>
              <a:t>高速</a:t>
            </a:r>
            <a:r>
              <a:rPr lang="ja-JP" altLang="en-US" sz="2000" b="1" dirty="0" smtClean="0">
                <a:solidFill>
                  <a:schemeClr val="accent1"/>
                </a:solidFill>
              </a:rPr>
              <a:t>電子</a:t>
            </a:r>
            <a:r>
              <a:rPr lang="ja-JP" altLang="en-US" sz="2000" b="1" dirty="0" smtClean="0"/>
              <a:t>で爆縮コアを加熱</a:t>
            </a:r>
            <a:endParaRPr lang="en-US" altLang="ja-JP" sz="2000" b="1" dirty="0" smtClean="0"/>
          </a:p>
        </p:txBody>
      </p:sp>
      <p:sp>
        <p:nvSpPr>
          <p:cNvPr id="40" name="テキスト ボックス 39"/>
          <p:cNvSpPr txBox="1"/>
          <p:nvPr/>
        </p:nvSpPr>
        <p:spPr>
          <a:xfrm>
            <a:off x="180731" y="559579"/>
            <a:ext cx="1747594" cy="369332"/>
          </a:xfrm>
          <a:prstGeom prst="rect">
            <a:avLst/>
          </a:prstGeom>
          <a:noFill/>
        </p:spPr>
        <p:txBody>
          <a:bodyPr wrap="none" rtlCol="0">
            <a:spAutoFit/>
          </a:bodyPr>
          <a:lstStyle/>
          <a:p>
            <a:r>
              <a:rPr lang="ja-JP" altLang="en-US" b="1" dirty="0" smtClean="0"/>
              <a:t>高強度レーザー</a:t>
            </a:r>
            <a:endParaRPr kumimoji="1" lang="ja-JP" altLang="en-US" b="1" dirty="0"/>
          </a:p>
        </p:txBody>
      </p:sp>
      <p:sp>
        <p:nvSpPr>
          <p:cNvPr id="41" name="テキスト ボックス 40"/>
          <p:cNvSpPr txBox="1"/>
          <p:nvPr/>
        </p:nvSpPr>
        <p:spPr>
          <a:xfrm>
            <a:off x="3165088" y="1029256"/>
            <a:ext cx="1747594" cy="369332"/>
          </a:xfrm>
          <a:prstGeom prst="rect">
            <a:avLst/>
          </a:prstGeom>
          <a:noFill/>
        </p:spPr>
        <p:txBody>
          <a:bodyPr wrap="none" rtlCol="0">
            <a:spAutoFit/>
          </a:bodyPr>
          <a:lstStyle/>
          <a:p>
            <a:r>
              <a:rPr kumimoji="1" lang="ja-JP" altLang="en-US" b="1" dirty="0" smtClean="0"/>
              <a:t>追加熱レーザー</a:t>
            </a:r>
            <a:endParaRPr kumimoji="1" lang="ja-JP" altLang="en-US" b="1" dirty="0"/>
          </a:p>
        </p:txBody>
      </p:sp>
      <p:cxnSp>
        <p:nvCxnSpPr>
          <p:cNvPr id="5" name="直線コネクタ 4"/>
          <p:cNvCxnSpPr/>
          <p:nvPr/>
        </p:nvCxnSpPr>
        <p:spPr>
          <a:xfrm>
            <a:off x="3187647" y="3898857"/>
            <a:ext cx="404864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569544" y="147297"/>
            <a:ext cx="5735866" cy="523220"/>
          </a:xfrm>
          <a:prstGeom prst="rect">
            <a:avLst/>
          </a:prstGeom>
        </p:spPr>
        <p:txBody>
          <a:bodyPr wrap="none">
            <a:spAutoFit/>
          </a:bodyPr>
          <a:lstStyle/>
          <a:p>
            <a:r>
              <a:rPr lang="ja-JP" altLang="en-US" sz="2800" b="1" dirty="0"/>
              <a:t>高速点火</a:t>
            </a:r>
            <a:r>
              <a:rPr lang="ja-JP" altLang="en-US" sz="2800" b="1" dirty="0" smtClean="0"/>
              <a:t>核融合</a:t>
            </a:r>
            <a:r>
              <a:rPr lang="ja-JP" altLang="en-US" sz="2800" b="1" dirty="0"/>
              <a:t>に</a:t>
            </a:r>
            <a:r>
              <a:rPr lang="ja-JP" altLang="en-US" sz="2800" b="1" dirty="0" smtClean="0"/>
              <a:t>おけるコアの加熱</a:t>
            </a:r>
            <a:endParaRPr lang="ja-JP" altLang="en-US" sz="2800" dirty="0"/>
          </a:p>
        </p:txBody>
      </p:sp>
      <p:sp>
        <p:nvSpPr>
          <p:cNvPr id="13" name="テキスト ボックス 12"/>
          <p:cNvSpPr txBox="1"/>
          <p:nvPr/>
        </p:nvSpPr>
        <p:spPr>
          <a:xfrm>
            <a:off x="1971052" y="4473338"/>
            <a:ext cx="846707" cy="369332"/>
          </a:xfrm>
          <a:prstGeom prst="rect">
            <a:avLst/>
          </a:prstGeom>
          <a:noFill/>
        </p:spPr>
        <p:txBody>
          <a:bodyPr wrap="none" rtlCol="0">
            <a:spAutoFit/>
          </a:bodyPr>
          <a:lstStyle/>
          <a:p>
            <a:r>
              <a:rPr lang="en-US" altLang="ja-JP" b="1" dirty="0" smtClean="0"/>
              <a:t>500</a:t>
            </a:r>
            <a:r>
              <a:rPr kumimoji="1" lang="en-US" altLang="ja-JP" b="1" dirty="0" smtClean="0"/>
              <a:t>μm</a:t>
            </a:r>
            <a:endParaRPr kumimoji="1" lang="ja-JP" altLang="en-US" b="1" dirty="0"/>
          </a:p>
        </p:txBody>
      </p:sp>
      <p:sp>
        <p:nvSpPr>
          <p:cNvPr id="43" name="テキスト ボックス 42"/>
          <p:cNvSpPr txBox="1"/>
          <p:nvPr/>
        </p:nvSpPr>
        <p:spPr>
          <a:xfrm>
            <a:off x="1084475" y="4483616"/>
            <a:ext cx="970137" cy="369332"/>
          </a:xfrm>
          <a:prstGeom prst="rect">
            <a:avLst/>
          </a:prstGeom>
          <a:noFill/>
        </p:spPr>
        <p:txBody>
          <a:bodyPr wrap="none" rtlCol="0">
            <a:spAutoFit/>
          </a:bodyPr>
          <a:lstStyle/>
          <a:p>
            <a:r>
              <a:rPr lang="en-US" altLang="ja-JP" b="1" dirty="0"/>
              <a:t>10</a:t>
            </a:r>
            <a:r>
              <a:rPr lang="en-US" altLang="ja-JP" b="1" dirty="0" smtClean="0"/>
              <a:t>00</a:t>
            </a:r>
            <a:r>
              <a:rPr kumimoji="1" lang="en-US" altLang="ja-JP" b="1" dirty="0" smtClean="0"/>
              <a:t>μm</a:t>
            </a:r>
            <a:endParaRPr kumimoji="1" lang="ja-JP" altLang="en-US" b="1" dirty="0"/>
          </a:p>
        </p:txBody>
      </p:sp>
      <p:cxnSp>
        <p:nvCxnSpPr>
          <p:cNvPr id="22" name="直線矢印コネクタ 21"/>
          <p:cNvCxnSpPr/>
          <p:nvPr/>
        </p:nvCxnSpPr>
        <p:spPr>
          <a:xfrm>
            <a:off x="1288030" y="4449429"/>
            <a:ext cx="699364" cy="0"/>
          </a:xfrm>
          <a:prstGeom prst="straightConnector1">
            <a:avLst/>
          </a:prstGeom>
          <a:ln w="22225">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V="1">
            <a:off x="2018925" y="4449429"/>
            <a:ext cx="423354" cy="18782"/>
          </a:xfrm>
          <a:prstGeom prst="straightConnector1">
            <a:avLst/>
          </a:prstGeom>
          <a:ln w="22225">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a:off x="2172921" y="3462087"/>
            <a:ext cx="529123" cy="395840"/>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1" name="右矢印 60"/>
          <p:cNvSpPr/>
          <p:nvPr/>
        </p:nvSpPr>
        <p:spPr>
          <a:xfrm>
            <a:off x="3085047" y="1594750"/>
            <a:ext cx="489204" cy="576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右矢印 62"/>
          <p:cNvSpPr/>
          <p:nvPr/>
        </p:nvSpPr>
        <p:spPr>
          <a:xfrm>
            <a:off x="6339123" y="1585841"/>
            <a:ext cx="489204" cy="576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49" name="正方形/長方形 6148"/>
          <p:cNvSpPr/>
          <p:nvPr/>
        </p:nvSpPr>
        <p:spPr>
          <a:xfrm>
            <a:off x="4437477" y="1230680"/>
            <a:ext cx="1888979" cy="400110"/>
          </a:xfrm>
          <a:prstGeom prst="rect">
            <a:avLst/>
          </a:prstGeom>
        </p:spPr>
        <p:txBody>
          <a:bodyPr wrap="none">
            <a:spAutoFit/>
          </a:bodyPr>
          <a:lstStyle/>
          <a:p>
            <a:r>
              <a:rPr lang="en-US" altLang="ja-JP" sz="2000" b="1" dirty="0"/>
              <a:t>10kJ/10ps=1PW</a:t>
            </a:r>
            <a:endParaRPr lang="ja-JP" altLang="en-US" sz="2000" b="1" dirty="0"/>
          </a:p>
        </p:txBody>
      </p:sp>
      <p:cxnSp>
        <p:nvCxnSpPr>
          <p:cNvPr id="70" name="直線矢印コネクタ 69"/>
          <p:cNvCxnSpPr/>
          <p:nvPr/>
        </p:nvCxnSpPr>
        <p:spPr>
          <a:xfrm>
            <a:off x="946945" y="3353790"/>
            <a:ext cx="370636" cy="445034"/>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a:off x="-23220" y="844590"/>
            <a:ext cx="1710725" cy="369332"/>
          </a:xfrm>
          <a:prstGeom prst="rect">
            <a:avLst/>
          </a:prstGeom>
        </p:spPr>
        <p:txBody>
          <a:bodyPr wrap="none">
            <a:spAutoFit/>
          </a:bodyPr>
          <a:lstStyle/>
          <a:p>
            <a:r>
              <a:rPr lang="en-US" altLang="ja-JP" b="1" dirty="0" smtClean="0"/>
              <a:t>25kJ/1ns=25TW</a:t>
            </a:r>
            <a:endParaRPr lang="ja-JP" altLang="en-US" b="1" dirty="0"/>
          </a:p>
        </p:txBody>
      </p:sp>
      <p:sp>
        <p:nvSpPr>
          <p:cNvPr id="6152" name="テキスト ボックス 6151"/>
          <p:cNvSpPr txBox="1"/>
          <p:nvPr/>
        </p:nvSpPr>
        <p:spPr>
          <a:xfrm>
            <a:off x="7023994" y="2282512"/>
            <a:ext cx="1449884" cy="400110"/>
          </a:xfrm>
          <a:prstGeom prst="rect">
            <a:avLst/>
          </a:prstGeom>
          <a:noFill/>
        </p:spPr>
        <p:txBody>
          <a:bodyPr wrap="none" rtlCol="0">
            <a:spAutoFit/>
          </a:bodyPr>
          <a:lstStyle/>
          <a:p>
            <a:r>
              <a:rPr kumimoji="1" lang="en-US" altLang="ja-JP" sz="2000" b="1" dirty="0" smtClean="0"/>
              <a:t>5keV-10keV</a:t>
            </a:r>
          </a:p>
        </p:txBody>
      </p:sp>
      <p:sp>
        <p:nvSpPr>
          <p:cNvPr id="75" name="円/楕円 74"/>
          <p:cNvSpPr/>
          <p:nvPr/>
        </p:nvSpPr>
        <p:spPr>
          <a:xfrm>
            <a:off x="4348223" y="2407373"/>
            <a:ext cx="1319396" cy="606714"/>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77" name="直線コネクタ 76"/>
          <p:cNvCxnSpPr/>
          <p:nvPr/>
        </p:nvCxnSpPr>
        <p:spPr>
          <a:xfrm>
            <a:off x="3187647" y="4291959"/>
            <a:ext cx="315147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stCxn id="39" idx="0"/>
          </p:cNvCxnSpPr>
          <p:nvPr/>
        </p:nvCxnSpPr>
        <p:spPr>
          <a:xfrm flipH="1" flipV="1">
            <a:off x="5092519" y="3099727"/>
            <a:ext cx="158237" cy="484346"/>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160" name="テキスト ボックス 6159"/>
          <p:cNvSpPr txBox="1"/>
          <p:nvPr/>
        </p:nvSpPr>
        <p:spPr>
          <a:xfrm>
            <a:off x="776933" y="5088441"/>
            <a:ext cx="7850226" cy="954107"/>
          </a:xfrm>
          <a:prstGeom prst="rect">
            <a:avLst/>
          </a:prstGeom>
          <a:noFill/>
        </p:spPr>
        <p:txBody>
          <a:bodyPr wrap="none" rtlCol="0">
            <a:spAutoFit/>
          </a:bodyPr>
          <a:lstStyle/>
          <a:p>
            <a:r>
              <a:rPr lang="ja-JP" altLang="en-US" sz="2800" b="1" dirty="0" smtClean="0"/>
              <a:t>加熱診断の為に</a:t>
            </a:r>
            <a:r>
              <a:rPr lang="en-US" altLang="ja-JP" sz="2800" b="1" dirty="0" smtClean="0">
                <a:solidFill>
                  <a:srgbClr val="FF0000"/>
                </a:solidFill>
              </a:rPr>
              <a:t>X</a:t>
            </a:r>
            <a:r>
              <a:rPr lang="ja-JP" altLang="en-US" sz="2800" b="1" dirty="0" smtClean="0">
                <a:solidFill>
                  <a:srgbClr val="FF0000"/>
                </a:solidFill>
              </a:rPr>
              <a:t>線スペクトル計測</a:t>
            </a:r>
            <a:r>
              <a:rPr lang="ja-JP" altLang="en-US" sz="2800" b="1" dirty="0" smtClean="0"/>
              <a:t>と画像における</a:t>
            </a:r>
            <a:endParaRPr lang="en-US" altLang="ja-JP" sz="2800" b="1" dirty="0" smtClean="0"/>
          </a:p>
          <a:p>
            <a:pPr algn="ctr"/>
            <a:r>
              <a:rPr lang="ja-JP" altLang="en-US" sz="2800" b="1" dirty="0" smtClean="0"/>
              <a:t>コアの加熱領域の計測が必要</a:t>
            </a:r>
            <a:endParaRPr kumimoji="1" lang="ja-JP" altLang="en-US" sz="2800" b="1" dirty="0"/>
          </a:p>
        </p:txBody>
      </p:sp>
    </p:spTree>
    <p:extLst>
      <p:ext uri="{BB962C8B-B14F-4D97-AF65-F5344CB8AC3E}">
        <p14:creationId xmlns:p14="http://schemas.microsoft.com/office/powerpoint/2010/main" val="3888327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1055942" y="5622429"/>
            <a:ext cx="7204584" cy="796720"/>
          </a:xfrm>
          <a:prstGeom prst="rect">
            <a:avLst/>
          </a:prstGeom>
          <a:solidFill>
            <a:schemeClr val="accent1">
              <a:alpha val="20000"/>
            </a:schemeClr>
          </a:solidFill>
          <a:ln w="476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215528" y="213810"/>
            <a:ext cx="6764993" cy="523220"/>
          </a:xfrm>
          <a:prstGeom prst="rect">
            <a:avLst/>
          </a:prstGeom>
          <a:noFill/>
        </p:spPr>
        <p:txBody>
          <a:bodyPr wrap="none" rtlCol="0">
            <a:spAutoFit/>
          </a:bodyPr>
          <a:lstStyle/>
          <a:p>
            <a:r>
              <a:rPr kumimoji="1" lang="ja-JP" altLang="en-US" sz="2800" b="1" dirty="0" smtClean="0"/>
              <a:t>高速点火核融合</a:t>
            </a:r>
            <a:r>
              <a:rPr lang="ja-JP" altLang="en-US" sz="2800" b="1" dirty="0" smtClean="0"/>
              <a:t>における</a:t>
            </a:r>
            <a:r>
              <a:rPr lang="en-US" altLang="ja-JP" sz="2800" b="1" dirty="0" smtClean="0"/>
              <a:t>X</a:t>
            </a:r>
            <a:r>
              <a:rPr lang="ja-JP" altLang="en-US" sz="2800" b="1" dirty="0" smtClean="0"/>
              <a:t>線計測の必要性</a:t>
            </a:r>
            <a:endParaRPr kumimoji="1" lang="ja-JP" altLang="en-US" sz="2800" b="1" dirty="0"/>
          </a:p>
        </p:txBody>
      </p:sp>
      <p:grpSp>
        <p:nvGrpSpPr>
          <p:cNvPr id="9" name="グループ化 8"/>
          <p:cNvGrpSpPr/>
          <p:nvPr/>
        </p:nvGrpSpPr>
        <p:grpSpPr>
          <a:xfrm>
            <a:off x="504796" y="861897"/>
            <a:ext cx="3124783" cy="2162575"/>
            <a:chOff x="2492941" y="3666752"/>
            <a:chExt cx="3691605" cy="2528344"/>
          </a:xfrm>
        </p:grpSpPr>
        <p:sp>
          <p:nvSpPr>
            <p:cNvPr id="10" name="円/楕円 9"/>
            <p:cNvSpPr/>
            <p:nvPr/>
          </p:nvSpPr>
          <p:spPr>
            <a:xfrm>
              <a:off x="3383469" y="3666752"/>
              <a:ext cx="2340000" cy="2340000"/>
            </a:xfrm>
            <a:prstGeom prst="ellipse">
              <a:avLst/>
            </a:prstGeom>
            <a:gradFill flip="none" rotWithShape="1">
              <a:gsLst>
                <a:gs pos="100000">
                  <a:schemeClr val="bg1">
                    <a:alpha val="50000"/>
                  </a:schemeClr>
                </a:gs>
                <a:gs pos="54000">
                  <a:srgbClr val="FFFF00">
                    <a:alpha val="5000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lIns="91410" tIns="45705" rIns="91410" bIns="45705" rtlCol="0" anchor="ctr"/>
            <a:lstStyle/>
            <a:p>
              <a:pPr algn="ctr"/>
              <a:endParaRPr kumimoji="1" lang="ja-JP" altLang="en-US" b="1">
                <a:latin typeface="Helvetica"/>
                <a:cs typeface="Helvetica"/>
              </a:endParaRPr>
            </a:p>
          </p:txBody>
        </p:sp>
        <p:sp>
          <p:nvSpPr>
            <p:cNvPr id="11" name="円/楕円 10"/>
            <p:cNvSpPr/>
            <p:nvPr/>
          </p:nvSpPr>
          <p:spPr>
            <a:xfrm>
              <a:off x="4068938" y="4399466"/>
              <a:ext cx="1004642" cy="974895"/>
            </a:xfrm>
            <a:prstGeom prst="ellipse">
              <a:avLst/>
            </a:prstGeom>
            <a:gradFill flip="none" rotWithShape="1">
              <a:gsLst>
                <a:gs pos="26000">
                  <a:srgbClr val="FFFF00"/>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lIns="91410" tIns="45705" rIns="91410" bIns="45705" rtlCol="0" anchor="ctr"/>
            <a:lstStyle/>
            <a:p>
              <a:pPr algn="ctr"/>
              <a:endParaRPr kumimoji="1" lang="ja-JP" altLang="en-US" b="1">
                <a:latin typeface="Helvetica"/>
                <a:cs typeface="Helvetica"/>
              </a:endParaRPr>
            </a:p>
          </p:txBody>
        </p:sp>
        <p:sp>
          <p:nvSpPr>
            <p:cNvPr id="12" name="円/楕円 11"/>
            <p:cNvSpPr/>
            <p:nvPr/>
          </p:nvSpPr>
          <p:spPr>
            <a:xfrm>
              <a:off x="4223334" y="4545700"/>
              <a:ext cx="703245" cy="682427"/>
            </a:xfrm>
            <a:prstGeom prst="ellipse">
              <a:avLst/>
            </a:prstGeom>
            <a:gradFill flip="none" rotWithShape="1">
              <a:gsLst>
                <a:gs pos="46000">
                  <a:srgbClr val="FF6600"/>
                </a:gs>
                <a:gs pos="100000">
                  <a:srgbClr val="FFFF00"/>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lIns="91410" tIns="45705" rIns="91410" bIns="45705" rtlCol="0" anchor="ctr"/>
            <a:lstStyle/>
            <a:p>
              <a:pPr algn="ctr"/>
              <a:endParaRPr kumimoji="1" lang="ja-JP" altLang="en-US" b="1">
                <a:latin typeface="Helvetica"/>
                <a:cs typeface="Helvetica"/>
              </a:endParaRPr>
            </a:p>
          </p:txBody>
        </p:sp>
        <p:sp>
          <p:nvSpPr>
            <p:cNvPr id="13" name="円/楕円 12"/>
            <p:cNvSpPr/>
            <p:nvPr/>
          </p:nvSpPr>
          <p:spPr>
            <a:xfrm>
              <a:off x="4424257" y="4740679"/>
              <a:ext cx="296511" cy="292469"/>
            </a:xfrm>
            <a:prstGeom prst="ellipse">
              <a:avLst/>
            </a:prstGeom>
            <a:gradFill flip="none" rotWithShape="1">
              <a:gsLst>
                <a:gs pos="40000">
                  <a:srgbClr val="FF0000"/>
                </a:gs>
                <a:gs pos="100000">
                  <a:srgbClr val="FF6600"/>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lIns="91410" tIns="45705" rIns="91410" bIns="45705" rtlCol="0" anchor="ctr"/>
            <a:lstStyle/>
            <a:p>
              <a:pPr algn="ctr"/>
              <a:endParaRPr kumimoji="1" lang="ja-JP" altLang="en-US" b="1">
                <a:latin typeface="Helvetica"/>
                <a:cs typeface="Helvetica"/>
              </a:endParaRPr>
            </a:p>
          </p:txBody>
        </p:sp>
        <p:pic>
          <p:nvPicPr>
            <p:cNvPr id="1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206" b="10110"/>
            <a:stretch/>
          </p:blipFill>
          <p:spPr bwMode="auto">
            <a:xfrm rot="16200000">
              <a:off x="2585717" y="4236322"/>
              <a:ext cx="1429803" cy="130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図 14"/>
            <p:cNvPicPr>
              <a:picLocks noChangeAspect="1"/>
            </p:cNvPicPr>
            <p:nvPr/>
          </p:nvPicPr>
          <p:blipFill rotWithShape="1">
            <a:blip r:embed="rId3"/>
            <a:srcRect t="28360" r="83374" b="30524"/>
            <a:stretch/>
          </p:blipFill>
          <p:spPr>
            <a:xfrm>
              <a:off x="3661628" y="4448895"/>
              <a:ext cx="400352" cy="877330"/>
            </a:xfrm>
            <a:prstGeom prst="rect">
              <a:avLst/>
            </a:prstGeom>
            <a:effectLst/>
          </p:spPr>
        </p:pic>
        <p:sp>
          <p:nvSpPr>
            <p:cNvPr id="16" name="フローチャート: 手作業 15"/>
            <p:cNvSpPr/>
            <p:nvPr/>
          </p:nvSpPr>
          <p:spPr>
            <a:xfrm rot="16200000">
              <a:off x="2591260" y="4127109"/>
              <a:ext cx="1455964" cy="1512168"/>
            </a:xfrm>
            <a:prstGeom prst="flowChartManualOperation">
              <a:avLst/>
            </a:prstGeom>
            <a:noFill/>
            <a:ln w="762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elvetica"/>
                <a:cs typeface="Helvetica"/>
              </a:endParaRPr>
            </a:p>
          </p:txBody>
        </p:sp>
        <p:sp>
          <p:nvSpPr>
            <p:cNvPr id="17" name="フローチャート: 処理 16"/>
            <p:cNvSpPr/>
            <p:nvPr/>
          </p:nvSpPr>
          <p:spPr>
            <a:xfrm>
              <a:off x="2492941" y="3854786"/>
              <a:ext cx="138692" cy="2167860"/>
            </a:xfrm>
            <a:prstGeom prst="flowChartProcess">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elvetica"/>
                <a:cs typeface="Helvetica"/>
              </a:endParaRPr>
            </a:p>
          </p:txBody>
        </p:sp>
        <p:sp>
          <p:nvSpPr>
            <p:cNvPr id="18" name="テキスト ボックス 17"/>
            <p:cNvSpPr txBox="1"/>
            <p:nvPr/>
          </p:nvSpPr>
          <p:spPr>
            <a:xfrm>
              <a:off x="4474126" y="5786068"/>
              <a:ext cx="1524776" cy="369332"/>
            </a:xfrm>
            <a:prstGeom prst="rect">
              <a:avLst/>
            </a:prstGeom>
            <a:noFill/>
            <a:effectLst/>
          </p:spPr>
          <p:txBody>
            <a:bodyPr wrap="none" rtlCol="0">
              <a:spAutoFit/>
            </a:bodyPr>
            <a:lstStyle/>
            <a:p>
              <a:r>
                <a:rPr kumimoji="1" lang="ja-JP" altLang="en-US" b="1" dirty="0" smtClean="0">
                  <a:solidFill>
                    <a:srgbClr val="0000FF"/>
                  </a:solidFill>
                  <a:latin typeface="Helvetica"/>
                  <a:cs typeface="Helvetica"/>
                </a:rPr>
                <a:t>制動放射</a:t>
              </a:r>
              <a:r>
                <a:rPr kumimoji="1" lang="en-US" altLang="ja-JP" b="1" dirty="0" smtClean="0">
                  <a:solidFill>
                    <a:srgbClr val="0000FF"/>
                  </a:solidFill>
                  <a:latin typeface="Helvetica"/>
                  <a:cs typeface="Helvetica"/>
                </a:rPr>
                <a:t>X</a:t>
              </a:r>
              <a:r>
                <a:rPr kumimoji="1" lang="ja-JP" altLang="en-US" b="1" dirty="0" smtClean="0">
                  <a:solidFill>
                    <a:srgbClr val="0000FF"/>
                  </a:solidFill>
                  <a:latin typeface="Helvetica"/>
                  <a:cs typeface="Helvetica"/>
                </a:rPr>
                <a:t>線</a:t>
              </a:r>
              <a:endParaRPr kumimoji="1" lang="ja-JP" altLang="en-US" b="1" dirty="0">
                <a:latin typeface="Helvetica"/>
                <a:cs typeface="Helvetica"/>
              </a:endParaRPr>
            </a:p>
          </p:txBody>
        </p:sp>
        <p:sp>
          <p:nvSpPr>
            <p:cNvPr id="19" name="テキスト ボックス 18"/>
            <p:cNvSpPr txBox="1"/>
            <p:nvPr/>
          </p:nvSpPr>
          <p:spPr>
            <a:xfrm>
              <a:off x="5050902" y="3777844"/>
              <a:ext cx="1133644" cy="646331"/>
            </a:xfrm>
            <a:prstGeom prst="rect">
              <a:avLst/>
            </a:prstGeom>
            <a:noFill/>
            <a:effectLst/>
          </p:spPr>
          <p:txBody>
            <a:bodyPr wrap="none" rtlCol="0">
              <a:spAutoFit/>
            </a:bodyPr>
            <a:lstStyle/>
            <a:p>
              <a:pPr algn="ctr"/>
              <a:r>
                <a:rPr kumimoji="1" lang="ja-JP" altLang="en-US" b="1" dirty="0" smtClean="0">
                  <a:solidFill>
                    <a:srgbClr val="FF0000"/>
                  </a:solidFill>
                  <a:latin typeface="Helvetica"/>
                  <a:cs typeface="Helvetica"/>
                </a:rPr>
                <a:t>高速電子</a:t>
              </a:r>
              <a:endParaRPr kumimoji="1" lang="en-US" altLang="ja-JP" b="1" dirty="0" smtClean="0">
                <a:solidFill>
                  <a:srgbClr val="FF0000"/>
                </a:solidFill>
                <a:latin typeface="Helvetica"/>
                <a:cs typeface="Helvetica"/>
              </a:endParaRPr>
            </a:p>
            <a:p>
              <a:pPr algn="ctr"/>
              <a:r>
                <a:rPr kumimoji="1" lang="en-US" altLang="ja-JP" b="1" dirty="0" smtClean="0">
                  <a:solidFill>
                    <a:srgbClr val="FF0000"/>
                  </a:solidFill>
                  <a:latin typeface="Helvetica"/>
                  <a:cs typeface="Helvetica"/>
                </a:rPr>
                <a:t>MeV</a:t>
              </a:r>
              <a:r>
                <a:rPr kumimoji="1" lang="ja-JP" altLang="en-US" b="1" dirty="0" smtClean="0">
                  <a:solidFill>
                    <a:srgbClr val="FF0000"/>
                  </a:solidFill>
                  <a:latin typeface="Helvetica"/>
                  <a:cs typeface="Helvetica"/>
                </a:rPr>
                <a:t>級</a:t>
              </a:r>
              <a:endParaRPr kumimoji="1" lang="ja-JP" altLang="en-US" b="1" dirty="0">
                <a:solidFill>
                  <a:srgbClr val="FF0000"/>
                </a:solidFill>
                <a:latin typeface="Helvetica"/>
                <a:cs typeface="Helvetica"/>
              </a:endParaRPr>
            </a:p>
          </p:txBody>
        </p:sp>
        <p:cxnSp>
          <p:nvCxnSpPr>
            <p:cNvPr id="20" name="直線矢印コネクタ 19"/>
            <p:cNvCxnSpPr/>
            <p:nvPr/>
          </p:nvCxnSpPr>
          <p:spPr>
            <a:xfrm flipH="1">
              <a:off x="3714968" y="5369839"/>
              <a:ext cx="122010" cy="785561"/>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1" name="直線矢印コネクタ 20"/>
            <p:cNvCxnSpPr/>
            <p:nvPr/>
          </p:nvCxnSpPr>
          <p:spPr>
            <a:xfrm>
              <a:off x="3984463" y="5326225"/>
              <a:ext cx="289964" cy="868871"/>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2" name="直線矢印コネクタ 21"/>
            <p:cNvCxnSpPr/>
            <p:nvPr/>
          </p:nvCxnSpPr>
          <p:spPr>
            <a:xfrm>
              <a:off x="4089088" y="5084950"/>
              <a:ext cx="587140" cy="713392"/>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3" name="直線矢印コネクタ 22"/>
            <p:cNvCxnSpPr/>
            <p:nvPr/>
          </p:nvCxnSpPr>
          <p:spPr>
            <a:xfrm flipV="1">
              <a:off x="3984463" y="3669534"/>
              <a:ext cx="10893" cy="725975"/>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4" name="直線矢印コネクタ 23"/>
            <p:cNvCxnSpPr/>
            <p:nvPr/>
          </p:nvCxnSpPr>
          <p:spPr>
            <a:xfrm flipV="1">
              <a:off x="4089088" y="3875507"/>
              <a:ext cx="640520" cy="682982"/>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5" name="直線矢印コネクタ 24"/>
            <p:cNvCxnSpPr/>
            <p:nvPr/>
          </p:nvCxnSpPr>
          <p:spPr>
            <a:xfrm>
              <a:off x="3872180" y="4987177"/>
              <a:ext cx="20513" cy="576410"/>
            </a:xfrm>
            <a:prstGeom prst="straightConnector1">
              <a:avLst/>
            </a:prstGeom>
            <a:ln>
              <a:solidFill>
                <a:srgbClr val="FF0000"/>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26" name="直線矢印コネクタ 25"/>
            <p:cNvCxnSpPr/>
            <p:nvPr/>
          </p:nvCxnSpPr>
          <p:spPr>
            <a:xfrm>
              <a:off x="3973780" y="4970245"/>
              <a:ext cx="254000" cy="575732"/>
            </a:xfrm>
            <a:prstGeom prst="straightConnector1">
              <a:avLst/>
            </a:prstGeom>
            <a:ln>
              <a:solidFill>
                <a:srgbClr val="FF0000"/>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27" name="直線矢印コネクタ 26"/>
            <p:cNvCxnSpPr/>
            <p:nvPr/>
          </p:nvCxnSpPr>
          <p:spPr>
            <a:xfrm>
              <a:off x="3950465" y="4925624"/>
              <a:ext cx="896040" cy="216625"/>
            </a:xfrm>
            <a:prstGeom prst="straightConnector1">
              <a:avLst/>
            </a:prstGeom>
            <a:ln>
              <a:solidFill>
                <a:srgbClr val="FF0000"/>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28" name="直線矢印コネクタ 27"/>
            <p:cNvCxnSpPr/>
            <p:nvPr/>
          </p:nvCxnSpPr>
          <p:spPr>
            <a:xfrm flipV="1">
              <a:off x="3906047" y="4037424"/>
              <a:ext cx="0" cy="543354"/>
            </a:xfrm>
            <a:prstGeom prst="straightConnector1">
              <a:avLst/>
            </a:prstGeom>
            <a:ln>
              <a:solidFill>
                <a:srgbClr val="FF0000"/>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29" name="直線矢印コネクタ 28"/>
            <p:cNvCxnSpPr/>
            <p:nvPr/>
          </p:nvCxnSpPr>
          <p:spPr>
            <a:xfrm flipV="1">
              <a:off x="3929269" y="4088511"/>
              <a:ext cx="326284" cy="712401"/>
            </a:xfrm>
            <a:prstGeom prst="straightConnector1">
              <a:avLst/>
            </a:prstGeom>
            <a:ln>
              <a:solidFill>
                <a:srgbClr val="FF0000"/>
              </a:solidFill>
              <a:tailEnd type="arrow"/>
            </a:ln>
            <a:effectLst/>
          </p:spPr>
          <p:style>
            <a:lnRef idx="3">
              <a:schemeClr val="accent2"/>
            </a:lnRef>
            <a:fillRef idx="0">
              <a:schemeClr val="accent2"/>
            </a:fillRef>
            <a:effectRef idx="2">
              <a:schemeClr val="accent2"/>
            </a:effectRef>
            <a:fontRef idx="minor">
              <a:schemeClr val="tx1"/>
            </a:fontRef>
          </p:style>
        </p:cxnSp>
        <p:sp>
          <p:nvSpPr>
            <p:cNvPr id="30" name="フリーフォーム 29"/>
            <p:cNvSpPr/>
            <p:nvPr/>
          </p:nvSpPr>
          <p:spPr>
            <a:xfrm>
              <a:off x="4102443" y="5016843"/>
              <a:ext cx="1497694" cy="557988"/>
            </a:xfrm>
            <a:custGeom>
              <a:avLst/>
              <a:gdLst>
                <a:gd name="connsiteX0" fmla="*/ 0 w 1497694"/>
                <a:gd name="connsiteY0" fmla="*/ 0 h 557988"/>
                <a:gd name="connsiteX1" fmla="*/ 1322173 w 1497694"/>
                <a:gd name="connsiteY1" fmla="*/ 556054 h 557988"/>
                <a:gd name="connsiteX2" fmla="*/ 1445741 w 1497694"/>
                <a:gd name="connsiteY2" fmla="*/ 148281 h 557988"/>
              </a:gdLst>
              <a:ahLst/>
              <a:cxnLst>
                <a:cxn ang="0">
                  <a:pos x="connsiteX0" y="connsiteY0"/>
                </a:cxn>
                <a:cxn ang="0">
                  <a:pos x="connsiteX1" y="connsiteY1"/>
                </a:cxn>
                <a:cxn ang="0">
                  <a:pos x="connsiteX2" y="connsiteY2"/>
                </a:cxn>
              </a:cxnLst>
              <a:rect l="l" t="t" r="r" b="b"/>
              <a:pathLst>
                <a:path w="1497694" h="557988">
                  <a:moveTo>
                    <a:pt x="0" y="0"/>
                  </a:moveTo>
                  <a:cubicBezTo>
                    <a:pt x="540608" y="265670"/>
                    <a:pt x="1081216" y="531341"/>
                    <a:pt x="1322173" y="556054"/>
                  </a:cubicBezTo>
                  <a:cubicBezTo>
                    <a:pt x="1563130" y="580768"/>
                    <a:pt x="1504435" y="364524"/>
                    <a:pt x="1445741" y="148281"/>
                  </a:cubicBezTo>
                </a:path>
              </a:pathLst>
            </a:custGeom>
            <a:noFill/>
            <a:ln w="38100">
              <a:solidFill>
                <a:srgbClr val="FF0000"/>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flipV="1">
              <a:off x="4102443" y="4517429"/>
              <a:ext cx="1461782" cy="159822"/>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32" name="直線矢印コネクタ 31"/>
            <p:cNvCxnSpPr/>
            <p:nvPr/>
          </p:nvCxnSpPr>
          <p:spPr>
            <a:xfrm flipV="1">
              <a:off x="3945606" y="4766663"/>
              <a:ext cx="496679" cy="107814"/>
            </a:xfrm>
            <a:prstGeom prst="straightConnector1">
              <a:avLst/>
            </a:prstGeom>
            <a:ln>
              <a:solidFill>
                <a:srgbClr val="FF0000"/>
              </a:solidFill>
              <a:tailEnd type="arrow"/>
            </a:ln>
            <a:effectLst/>
          </p:spPr>
          <p:style>
            <a:lnRef idx="3">
              <a:schemeClr val="accent2"/>
            </a:lnRef>
            <a:fillRef idx="0">
              <a:schemeClr val="accent2"/>
            </a:fillRef>
            <a:effectRef idx="2">
              <a:schemeClr val="accent2"/>
            </a:effectRef>
            <a:fontRef idx="minor">
              <a:schemeClr val="tx1"/>
            </a:fontRef>
          </p:style>
        </p:cxnSp>
      </p:grpSp>
      <p:sp>
        <p:nvSpPr>
          <p:cNvPr id="33" name="テキスト ボックス 32"/>
          <p:cNvSpPr txBox="1"/>
          <p:nvPr/>
        </p:nvSpPr>
        <p:spPr>
          <a:xfrm>
            <a:off x="1055942" y="5759179"/>
            <a:ext cx="7233070" cy="523220"/>
          </a:xfrm>
          <a:prstGeom prst="rect">
            <a:avLst/>
          </a:prstGeom>
          <a:noFill/>
        </p:spPr>
        <p:txBody>
          <a:bodyPr wrap="none" rtlCol="0">
            <a:spAutoFit/>
          </a:bodyPr>
          <a:lstStyle/>
          <a:p>
            <a:r>
              <a:rPr kumimoji="1" lang="ja-JP" altLang="en-US" sz="2800" b="1" dirty="0" smtClean="0"/>
              <a:t>幅広いエネルギーの</a:t>
            </a:r>
            <a:r>
              <a:rPr kumimoji="1" lang="en-US" altLang="ja-JP" sz="2800" b="1" dirty="0" smtClean="0"/>
              <a:t>X</a:t>
            </a:r>
            <a:r>
              <a:rPr kumimoji="1" lang="ja-JP" altLang="en-US" sz="2800" b="1" dirty="0" smtClean="0"/>
              <a:t>線スペクトル計測が必要</a:t>
            </a:r>
            <a:endParaRPr kumimoji="1" lang="ja-JP" altLang="en-US" sz="2800" b="1" dirty="0"/>
          </a:p>
        </p:txBody>
      </p:sp>
      <p:sp>
        <p:nvSpPr>
          <p:cNvPr id="34" name="正方形/長方形 33"/>
          <p:cNvSpPr/>
          <p:nvPr/>
        </p:nvSpPr>
        <p:spPr>
          <a:xfrm>
            <a:off x="4278941" y="1774535"/>
            <a:ext cx="5117595" cy="707886"/>
          </a:xfrm>
          <a:prstGeom prst="rect">
            <a:avLst/>
          </a:prstGeom>
        </p:spPr>
        <p:txBody>
          <a:bodyPr wrap="square">
            <a:spAutoFit/>
          </a:bodyPr>
          <a:lstStyle/>
          <a:p>
            <a:r>
              <a:rPr lang="ja-JP" altLang="en-US" sz="2000" b="1" dirty="0" smtClean="0">
                <a:latin typeface="Helvetica"/>
                <a:cs typeface="Helvetica"/>
              </a:rPr>
              <a:t>・電磁場</a:t>
            </a:r>
            <a:r>
              <a:rPr lang="ja-JP" altLang="en-US" sz="2000" b="1" dirty="0">
                <a:latin typeface="Helvetica"/>
                <a:cs typeface="Helvetica"/>
              </a:rPr>
              <a:t>（シース場）に捉えられ高速</a:t>
            </a:r>
            <a:r>
              <a:rPr lang="ja-JP" altLang="en-US" sz="2000" b="1" dirty="0" smtClean="0">
                <a:latin typeface="Helvetica"/>
                <a:cs typeface="Helvetica"/>
              </a:rPr>
              <a:t>電子</a:t>
            </a:r>
            <a:endParaRPr lang="en-US" altLang="ja-JP" sz="2000" b="1" dirty="0" smtClean="0">
              <a:latin typeface="Helvetica"/>
              <a:cs typeface="Helvetica"/>
            </a:endParaRPr>
          </a:p>
          <a:p>
            <a:r>
              <a:rPr lang="ja-JP" altLang="en-US" sz="2000" b="1" dirty="0" smtClean="0">
                <a:latin typeface="Helvetica"/>
                <a:cs typeface="Helvetica"/>
              </a:rPr>
              <a:t>  は一部</a:t>
            </a:r>
            <a:r>
              <a:rPr lang="ja-JP" altLang="en-US" sz="2000" b="1" dirty="0">
                <a:latin typeface="Helvetica"/>
                <a:cs typeface="Helvetica"/>
              </a:rPr>
              <a:t>しか</a:t>
            </a:r>
            <a:r>
              <a:rPr lang="ja-JP" altLang="en-US" sz="2000" b="1" dirty="0" smtClean="0">
                <a:latin typeface="Helvetica"/>
                <a:cs typeface="Helvetica"/>
              </a:rPr>
              <a:t>抜け出せない</a:t>
            </a:r>
            <a:endParaRPr lang="en-US" altLang="ja-JP" sz="2000" b="1" dirty="0" smtClean="0">
              <a:latin typeface="Helvetica"/>
              <a:cs typeface="Helvetica"/>
            </a:endParaRPr>
          </a:p>
        </p:txBody>
      </p:sp>
      <p:sp>
        <p:nvSpPr>
          <p:cNvPr id="35" name="正方形/長方形 34"/>
          <p:cNvSpPr/>
          <p:nvPr/>
        </p:nvSpPr>
        <p:spPr>
          <a:xfrm>
            <a:off x="2409033" y="3514673"/>
            <a:ext cx="5605187" cy="707886"/>
          </a:xfrm>
          <a:prstGeom prst="rect">
            <a:avLst/>
          </a:prstGeom>
        </p:spPr>
        <p:txBody>
          <a:bodyPr wrap="square">
            <a:spAutoFit/>
          </a:bodyPr>
          <a:lstStyle/>
          <a:p>
            <a:r>
              <a:rPr lang="ja-JP" altLang="en-US" sz="2000" b="1" dirty="0" smtClean="0">
                <a:latin typeface="Helvetica"/>
                <a:cs typeface="Helvetica"/>
              </a:rPr>
              <a:t>・高速</a:t>
            </a:r>
            <a:r>
              <a:rPr lang="ja-JP" altLang="en-US" sz="2000" b="1" dirty="0">
                <a:latin typeface="Helvetica"/>
                <a:cs typeface="Helvetica"/>
              </a:rPr>
              <a:t>電子によりターゲット領域で発生する</a:t>
            </a:r>
            <a:r>
              <a:rPr lang="ja-JP" altLang="en-US" sz="2000" b="1" dirty="0">
                <a:latin typeface="Helvetica"/>
                <a:cs typeface="Helvetica"/>
              </a:rPr>
              <a:t>電場</a:t>
            </a:r>
            <a:endParaRPr lang="en-US" altLang="ja-JP" sz="2000" b="1" dirty="0">
              <a:latin typeface="Helvetica"/>
              <a:cs typeface="Helvetica"/>
            </a:endParaRPr>
          </a:p>
          <a:p>
            <a:r>
              <a:rPr lang="ja-JP" altLang="en-US" sz="2000" b="1" dirty="0" smtClean="0">
                <a:latin typeface="Helvetica"/>
                <a:cs typeface="Helvetica"/>
              </a:rPr>
              <a:t>　</a:t>
            </a:r>
            <a:r>
              <a:rPr lang="ja-JP" altLang="en-US" sz="2000" b="1" dirty="0" smtClean="0">
                <a:latin typeface="Helvetica"/>
                <a:cs typeface="Helvetica"/>
              </a:rPr>
              <a:t>の</a:t>
            </a:r>
            <a:r>
              <a:rPr lang="ja-JP" altLang="en-US" sz="2000" b="1" dirty="0">
                <a:latin typeface="Helvetica"/>
                <a:cs typeface="Helvetica"/>
              </a:rPr>
              <a:t>影響を受けない</a:t>
            </a:r>
            <a:r>
              <a:rPr lang="ja-JP" altLang="en-US" sz="2000" b="1" dirty="0">
                <a:solidFill>
                  <a:srgbClr val="0000FF"/>
                </a:solidFill>
                <a:latin typeface="Helvetica"/>
                <a:cs typeface="Helvetica"/>
              </a:rPr>
              <a:t>制動放射</a:t>
            </a:r>
            <a:r>
              <a:rPr lang="en-US" altLang="ja-JP" sz="2000" b="1" dirty="0">
                <a:solidFill>
                  <a:srgbClr val="0000FF"/>
                </a:solidFill>
                <a:latin typeface="Helvetica"/>
                <a:cs typeface="Helvetica"/>
              </a:rPr>
              <a:t>X</a:t>
            </a:r>
            <a:r>
              <a:rPr lang="ja-JP" altLang="en-US" sz="2000" b="1" dirty="0">
                <a:solidFill>
                  <a:srgbClr val="0000FF"/>
                </a:solidFill>
                <a:latin typeface="Helvetica"/>
                <a:cs typeface="Helvetica"/>
              </a:rPr>
              <a:t>線</a:t>
            </a:r>
            <a:r>
              <a:rPr lang="ja-JP" altLang="en-US" sz="2000" b="1" dirty="0">
                <a:latin typeface="Helvetica"/>
                <a:cs typeface="Helvetica"/>
              </a:rPr>
              <a:t>に注目</a:t>
            </a:r>
            <a:endParaRPr lang="ja-JP" altLang="en-US" sz="2000" b="1" dirty="0"/>
          </a:p>
        </p:txBody>
      </p:sp>
      <p:sp>
        <p:nvSpPr>
          <p:cNvPr id="36" name="テキスト ボックス 35"/>
          <p:cNvSpPr txBox="1"/>
          <p:nvPr/>
        </p:nvSpPr>
        <p:spPr>
          <a:xfrm>
            <a:off x="317365" y="3250102"/>
            <a:ext cx="1572867" cy="923330"/>
          </a:xfrm>
          <a:prstGeom prst="rect">
            <a:avLst/>
          </a:prstGeom>
          <a:effectLst/>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dirty="0" smtClean="0">
                <a:latin typeface=""/>
              </a:rPr>
              <a:t>10</a:t>
            </a:r>
            <a:r>
              <a:rPr kumimoji="1" lang="en-US" altLang="ja-JP" baseline="30000" dirty="0" smtClean="0">
                <a:latin typeface=""/>
              </a:rPr>
              <a:t>19</a:t>
            </a:r>
            <a:r>
              <a:rPr kumimoji="1" lang="en-US" altLang="ja-JP" dirty="0" smtClean="0">
                <a:latin typeface=""/>
              </a:rPr>
              <a:t> [W/cm</a:t>
            </a:r>
            <a:r>
              <a:rPr kumimoji="1" lang="en-US" altLang="ja-JP" baseline="30000" dirty="0" smtClean="0">
                <a:latin typeface=""/>
              </a:rPr>
              <a:t>2</a:t>
            </a:r>
            <a:r>
              <a:rPr kumimoji="1" lang="en-US" altLang="ja-JP" dirty="0" smtClean="0">
                <a:latin typeface=""/>
              </a:rPr>
              <a:t>]</a:t>
            </a:r>
            <a:endParaRPr kumimoji="1" lang="en-US" altLang="ja-JP" baseline="30000" dirty="0" smtClean="0">
              <a:latin typeface=""/>
            </a:endParaRPr>
          </a:p>
          <a:p>
            <a:pPr algn="ctr"/>
            <a:endParaRPr lang="en-US" altLang="ja-JP" dirty="0" smtClean="0">
              <a:latin typeface=""/>
            </a:endParaRPr>
          </a:p>
          <a:p>
            <a:pPr algn="ctr"/>
            <a:r>
              <a:rPr lang="en-US" altLang="ja-JP" dirty="0">
                <a:latin typeface=""/>
              </a:rPr>
              <a:t>9</a:t>
            </a:r>
            <a:r>
              <a:rPr kumimoji="1" lang="en-US" altLang="ja-JP" dirty="0" smtClean="0">
                <a:latin typeface=""/>
              </a:rPr>
              <a:t>×10</a:t>
            </a:r>
            <a:r>
              <a:rPr lang="en-US" altLang="ja-JP" baseline="30000" dirty="0" smtClean="0">
                <a:latin typeface=""/>
              </a:rPr>
              <a:t>12</a:t>
            </a:r>
            <a:r>
              <a:rPr kumimoji="1" lang="en-US" altLang="ja-JP" dirty="0" smtClean="0">
                <a:latin typeface=""/>
              </a:rPr>
              <a:t> [V/m]</a:t>
            </a:r>
            <a:endParaRPr kumimoji="1" lang="ja-JP" altLang="en-US" dirty="0">
              <a:latin typeface=""/>
            </a:endParaRPr>
          </a:p>
        </p:txBody>
      </p:sp>
      <p:sp>
        <p:nvSpPr>
          <p:cNvPr id="37" name="テキスト ボックス 36"/>
          <p:cNvSpPr txBox="1"/>
          <p:nvPr/>
        </p:nvSpPr>
        <p:spPr>
          <a:xfrm>
            <a:off x="4282601" y="1022729"/>
            <a:ext cx="4046301" cy="707886"/>
          </a:xfrm>
          <a:prstGeom prst="rect">
            <a:avLst/>
          </a:prstGeom>
          <a:noFill/>
        </p:spPr>
        <p:txBody>
          <a:bodyPr wrap="none" rtlCol="0">
            <a:spAutoFit/>
          </a:bodyPr>
          <a:lstStyle/>
          <a:p>
            <a:r>
              <a:rPr kumimoji="1" lang="ja-JP" altLang="en-US" sz="2000" b="1" dirty="0" smtClean="0"/>
              <a:t>・コアの加熱という観点から</a:t>
            </a:r>
            <a:endParaRPr kumimoji="1" lang="en-US" altLang="ja-JP" sz="2000" b="1" dirty="0" smtClean="0"/>
          </a:p>
          <a:p>
            <a:r>
              <a:rPr lang="ja-JP" altLang="en-US" sz="2000" b="1" dirty="0" smtClean="0"/>
              <a:t>   高速</a:t>
            </a:r>
            <a:r>
              <a:rPr lang="ja-JP" altLang="en-US" sz="2000" b="1" dirty="0"/>
              <a:t>電子のスペクトル計測が</a:t>
            </a:r>
            <a:r>
              <a:rPr lang="ja-JP" altLang="en-US" sz="2000" b="1" dirty="0" smtClean="0"/>
              <a:t>必須</a:t>
            </a:r>
            <a:endParaRPr lang="ja-JP" altLang="en-US" sz="2000" b="1" dirty="0"/>
          </a:p>
        </p:txBody>
      </p:sp>
      <p:sp>
        <p:nvSpPr>
          <p:cNvPr id="38" name="テキスト ボックス 37"/>
          <p:cNvSpPr txBox="1"/>
          <p:nvPr/>
        </p:nvSpPr>
        <p:spPr>
          <a:xfrm>
            <a:off x="3847572" y="4415986"/>
            <a:ext cx="1941557" cy="461665"/>
          </a:xfrm>
          <a:prstGeom prst="rect">
            <a:avLst/>
          </a:prstGeom>
          <a:noFill/>
        </p:spPr>
        <p:txBody>
          <a:bodyPr wrap="none" rtlCol="0">
            <a:spAutoFit/>
          </a:bodyPr>
          <a:lstStyle/>
          <a:p>
            <a:r>
              <a:rPr kumimoji="1" lang="en-US" altLang="ja-JP" sz="2400" b="1" dirty="0" smtClean="0"/>
              <a:t>10</a:t>
            </a:r>
            <a:r>
              <a:rPr lang="en-US" altLang="ja-JP" sz="2400" b="1" baseline="30000" dirty="0" smtClean="0"/>
              <a:t>1</a:t>
            </a:r>
            <a:r>
              <a:rPr kumimoji="1" lang="en-US" altLang="ja-JP" sz="2400" b="1" baseline="30000" dirty="0" smtClean="0"/>
              <a:t>3</a:t>
            </a:r>
            <a:r>
              <a:rPr kumimoji="1" lang="ja-JP" altLang="en-US" sz="2400" b="1" dirty="0" smtClean="0"/>
              <a:t>個程度の</a:t>
            </a:r>
            <a:endParaRPr kumimoji="1" lang="ja-JP" altLang="en-US" sz="2400" b="1" baseline="30000" dirty="0"/>
          </a:p>
        </p:txBody>
      </p:sp>
      <p:sp>
        <p:nvSpPr>
          <p:cNvPr id="40" name="テキスト ボックス 39"/>
          <p:cNvSpPr txBox="1"/>
          <p:nvPr/>
        </p:nvSpPr>
        <p:spPr>
          <a:xfrm>
            <a:off x="1470690" y="4424703"/>
            <a:ext cx="1422185" cy="830997"/>
          </a:xfrm>
          <a:prstGeom prst="rect">
            <a:avLst/>
          </a:prstGeom>
          <a:noFill/>
          <a:effectLst/>
        </p:spPr>
        <p:txBody>
          <a:bodyPr wrap="none" rtlCol="0">
            <a:spAutoFit/>
          </a:bodyPr>
          <a:lstStyle/>
          <a:p>
            <a:pPr algn="ctr"/>
            <a:r>
              <a:rPr lang="en-US" altLang="ja-JP" sz="2400" b="1" dirty="0">
                <a:solidFill>
                  <a:srgbClr val="FF0000"/>
                </a:solidFill>
                <a:latin typeface="Helvetica"/>
                <a:cs typeface="Helvetica"/>
              </a:rPr>
              <a:t>MeV</a:t>
            </a:r>
            <a:r>
              <a:rPr lang="ja-JP" altLang="en-US" sz="2400" b="1" dirty="0">
                <a:solidFill>
                  <a:srgbClr val="FF0000"/>
                </a:solidFill>
                <a:latin typeface="Helvetica"/>
                <a:cs typeface="Helvetica"/>
              </a:rPr>
              <a:t>級</a:t>
            </a:r>
          </a:p>
          <a:p>
            <a:pPr algn="ctr"/>
            <a:r>
              <a:rPr kumimoji="1" lang="ja-JP" altLang="en-US" sz="2400" b="1" dirty="0" smtClean="0">
                <a:solidFill>
                  <a:srgbClr val="FF0000"/>
                </a:solidFill>
                <a:latin typeface="Helvetica"/>
                <a:cs typeface="Helvetica"/>
              </a:rPr>
              <a:t>高速電子</a:t>
            </a:r>
            <a:endParaRPr kumimoji="1" lang="en-US" altLang="ja-JP" sz="2400" b="1" dirty="0" smtClean="0">
              <a:solidFill>
                <a:srgbClr val="FF0000"/>
              </a:solidFill>
              <a:latin typeface="Helvetica"/>
              <a:cs typeface="Helvetica"/>
            </a:endParaRPr>
          </a:p>
        </p:txBody>
      </p:sp>
      <p:sp>
        <p:nvSpPr>
          <p:cNvPr id="41" name="テキスト ボックス 40"/>
          <p:cNvSpPr txBox="1"/>
          <p:nvPr/>
        </p:nvSpPr>
        <p:spPr>
          <a:xfrm>
            <a:off x="3870521" y="4786240"/>
            <a:ext cx="3513141" cy="461665"/>
          </a:xfrm>
          <a:prstGeom prst="rect">
            <a:avLst/>
          </a:prstGeom>
          <a:noFill/>
          <a:effectLst/>
        </p:spPr>
        <p:txBody>
          <a:bodyPr wrap="none" rtlCol="0">
            <a:spAutoFit/>
          </a:bodyPr>
          <a:lstStyle/>
          <a:p>
            <a:r>
              <a:rPr lang="en-US" altLang="ja-JP" sz="2400" b="1" dirty="0" err="1" smtClean="0">
                <a:solidFill>
                  <a:srgbClr val="0000FF"/>
                </a:solidFill>
                <a:latin typeface="Helvetica"/>
                <a:cs typeface="Helvetica"/>
              </a:rPr>
              <a:t>keV</a:t>
            </a:r>
            <a:r>
              <a:rPr lang="en-US" altLang="ja-JP" sz="2400" b="1" dirty="0" smtClean="0">
                <a:solidFill>
                  <a:srgbClr val="0000FF"/>
                </a:solidFill>
                <a:latin typeface="Helvetica"/>
                <a:cs typeface="Helvetica"/>
              </a:rPr>
              <a:t>-MeV</a:t>
            </a:r>
            <a:r>
              <a:rPr lang="ja-JP" altLang="en-US" sz="2400" b="1" dirty="0" smtClean="0">
                <a:solidFill>
                  <a:srgbClr val="0000FF"/>
                </a:solidFill>
                <a:latin typeface="Helvetica"/>
                <a:cs typeface="Helvetica"/>
              </a:rPr>
              <a:t>級</a:t>
            </a:r>
            <a:r>
              <a:rPr kumimoji="1" lang="ja-JP" altLang="en-US" sz="2400" b="1" dirty="0" smtClean="0">
                <a:solidFill>
                  <a:srgbClr val="0000FF"/>
                </a:solidFill>
                <a:latin typeface="Helvetica"/>
                <a:cs typeface="Helvetica"/>
              </a:rPr>
              <a:t>制動</a:t>
            </a:r>
            <a:r>
              <a:rPr kumimoji="1" lang="ja-JP" altLang="en-US" sz="2400" b="1" dirty="0" smtClean="0">
                <a:solidFill>
                  <a:srgbClr val="0000FF"/>
                </a:solidFill>
                <a:latin typeface="Helvetica"/>
                <a:cs typeface="Helvetica"/>
              </a:rPr>
              <a:t>放射</a:t>
            </a:r>
            <a:r>
              <a:rPr kumimoji="1" lang="en-US" altLang="ja-JP" sz="2400" b="1" dirty="0" smtClean="0">
                <a:solidFill>
                  <a:srgbClr val="0000FF"/>
                </a:solidFill>
                <a:latin typeface="Helvetica"/>
                <a:cs typeface="Helvetica"/>
              </a:rPr>
              <a:t>X</a:t>
            </a:r>
            <a:r>
              <a:rPr kumimoji="1" lang="ja-JP" altLang="en-US" sz="2400" b="1" dirty="0" smtClean="0">
                <a:solidFill>
                  <a:srgbClr val="0000FF"/>
                </a:solidFill>
                <a:latin typeface="Helvetica"/>
                <a:cs typeface="Helvetica"/>
              </a:rPr>
              <a:t>線</a:t>
            </a:r>
            <a:endParaRPr kumimoji="1" lang="ja-JP" altLang="en-US" sz="2400" b="1" dirty="0">
              <a:latin typeface="Helvetica"/>
              <a:cs typeface="Helvetica"/>
            </a:endParaRPr>
          </a:p>
        </p:txBody>
      </p:sp>
      <p:sp>
        <p:nvSpPr>
          <p:cNvPr id="42" name="テキスト ボックス 41"/>
          <p:cNvSpPr txBox="1"/>
          <p:nvPr/>
        </p:nvSpPr>
        <p:spPr>
          <a:xfrm>
            <a:off x="-84115" y="915912"/>
            <a:ext cx="1747594" cy="369332"/>
          </a:xfrm>
          <a:prstGeom prst="rect">
            <a:avLst/>
          </a:prstGeom>
          <a:noFill/>
        </p:spPr>
        <p:txBody>
          <a:bodyPr wrap="none" rtlCol="0">
            <a:spAutoFit/>
          </a:bodyPr>
          <a:lstStyle/>
          <a:p>
            <a:r>
              <a:rPr kumimoji="1" lang="ja-JP" altLang="en-US" b="1" dirty="0" smtClean="0"/>
              <a:t>追加熱レーザー</a:t>
            </a:r>
            <a:endParaRPr kumimoji="1" lang="ja-JP" altLang="en-US" b="1" dirty="0"/>
          </a:p>
        </p:txBody>
      </p:sp>
      <p:sp>
        <p:nvSpPr>
          <p:cNvPr id="47" name="テキスト ボックス 46"/>
          <p:cNvSpPr txBox="1"/>
          <p:nvPr/>
        </p:nvSpPr>
        <p:spPr>
          <a:xfrm>
            <a:off x="4259210" y="2544621"/>
            <a:ext cx="4717958" cy="707886"/>
          </a:xfrm>
          <a:prstGeom prst="rect">
            <a:avLst/>
          </a:prstGeom>
          <a:noFill/>
          <a:effectLst/>
        </p:spPr>
        <p:txBody>
          <a:bodyPr wrap="none" rtlCol="0">
            <a:spAutoFit/>
          </a:bodyPr>
          <a:lstStyle/>
          <a:p>
            <a:r>
              <a:rPr kumimoji="1" lang="ja-JP" altLang="en-US" sz="2000" dirty="0" smtClean="0">
                <a:solidFill>
                  <a:srgbClr val="FF6600"/>
                </a:solidFill>
                <a:latin typeface="Helvetica"/>
                <a:cs typeface="Helvetica"/>
              </a:rPr>
              <a:t>ターゲット領域における正確な高速電子</a:t>
            </a:r>
            <a:r>
              <a:rPr kumimoji="1" lang="ja-JP" altLang="en-US" sz="2000" dirty="0" smtClean="0">
                <a:solidFill>
                  <a:srgbClr val="FF6600"/>
                </a:solidFill>
                <a:latin typeface="Helvetica"/>
                <a:cs typeface="Helvetica"/>
              </a:rPr>
              <a:t>の</a:t>
            </a:r>
            <a:endParaRPr kumimoji="1" lang="en-US" altLang="ja-JP" sz="2000" dirty="0" smtClean="0">
              <a:solidFill>
                <a:srgbClr val="FF6600"/>
              </a:solidFill>
              <a:latin typeface="Helvetica"/>
              <a:cs typeface="Helvetica"/>
            </a:endParaRPr>
          </a:p>
          <a:p>
            <a:r>
              <a:rPr kumimoji="1" lang="ja-JP" altLang="en-US" sz="2000" dirty="0" smtClean="0">
                <a:solidFill>
                  <a:srgbClr val="FF6600"/>
                </a:solidFill>
                <a:latin typeface="Helvetica"/>
                <a:cs typeface="Helvetica"/>
              </a:rPr>
              <a:t>情報</a:t>
            </a:r>
            <a:r>
              <a:rPr kumimoji="1" lang="ja-JP" altLang="en-US" sz="2000" dirty="0" smtClean="0">
                <a:solidFill>
                  <a:srgbClr val="FF6600"/>
                </a:solidFill>
                <a:latin typeface="Helvetica"/>
                <a:cs typeface="Helvetica"/>
              </a:rPr>
              <a:t>を得られない</a:t>
            </a:r>
            <a:endParaRPr kumimoji="1" lang="ja-JP" altLang="en-US" sz="2000" dirty="0">
              <a:solidFill>
                <a:srgbClr val="FF6600"/>
              </a:solidFill>
              <a:latin typeface="Helvetica"/>
              <a:cs typeface="Helvetica"/>
            </a:endParaRPr>
          </a:p>
        </p:txBody>
      </p:sp>
      <p:sp>
        <p:nvSpPr>
          <p:cNvPr id="48" name="右矢印 47"/>
          <p:cNvSpPr/>
          <p:nvPr/>
        </p:nvSpPr>
        <p:spPr>
          <a:xfrm>
            <a:off x="3037587" y="4635090"/>
            <a:ext cx="646339" cy="410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68697" y="2713898"/>
            <a:ext cx="1481496" cy="369332"/>
          </a:xfrm>
          <a:prstGeom prst="rect">
            <a:avLst/>
          </a:prstGeom>
          <a:noFill/>
        </p:spPr>
        <p:txBody>
          <a:bodyPr wrap="none" rtlCol="0">
            <a:spAutoFit/>
          </a:bodyPr>
          <a:lstStyle/>
          <a:p>
            <a:r>
              <a:rPr kumimoji="1" lang="ja-JP" altLang="en-US" b="1" dirty="0" smtClean="0"/>
              <a:t>金属製コーン</a:t>
            </a:r>
            <a:endParaRPr kumimoji="1" lang="ja-JP" altLang="en-US" b="1" dirty="0"/>
          </a:p>
        </p:txBody>
      </p:sp>
      <p:cxnSp>
        <p:nvCxnSpPr>
          <p:cNvPr id="52" name="直線矢印コネクタ 51"/>
          <p:cNvCxnSpPr/>
          <p:nvPr/>
        </p:nvCxnSpPr>
        <p:spPr>
          <a:xfrm flipV="1">
            <a:off x="789682" y="2494154"/>
            <a:ext cx="314116" cy="219744"/>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6" name="下矢印 55"/>
          <p:cNvSpPr/>
          <p:nvPr/>
        </p:nvSpPr>
        <p:spPr>
          <a:xfrm>
            <a:off x="622193" y="3605265"/>
            <a:ext cx="1010609" cy="213004"/>
          </a:xfrm>
          <a:prstGeom prst="downArrow">
            <a:avLst/>
          </a:prstGeom>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9226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円/楕円 98"/>
          <p:cNvSpPr/>
          <p:nvPr/>
        </p:nvSpPr>
        <p:spPr>
          <a:xfrm>
            <a:off x="5948009" y="4695471"/>
            <a:ext cx="2520886" cy="94400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p:nvPr/>
        </p:nvSpPr>
        <p:spPr>
          <a:xfrm>
            <a:off x="3496135" y="4663450"/>
            <a:ext cx="2275719" cy="944006"/>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p:nvPr/>
        </p:nvSpPr>
        <p:spPr>
          <a:xfrm>
            <a:off x="1243642" y="4675133"/>
            <a:ext cx="1853947" cy="1019421"/>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67714" y="111736"/>
            <a:ext cx="6256841" cy="954107"/>
          </a:xfrm>
          <a:prstGeom prst="rect">
            <a:avLst/>
          </a:prstGeom>
          <a:noFill/>
        </p:spPr>
        <p:txBody>
          <a:bodyPr wrap="none" rtlCol="0">
            <a:spAutoFit/>
          </a:bodyPr>
          <a:lstStyle/>
          <a:p>
            <a:r>
              <a:rPr kumimoji="1" lang="ja-JP" altLang="en-US" sz="2800" b="1" dirty="0" smtClean="0"/>
              <a:t>高エネルギー</a:t>
            </a:r>
            <a:r>
              <a:rPr kumimoji="1" lang="en-US" altLang="ja-JP" sz="2800" b="1" dirty="0" smtClean="0"/>
              <a:t>X</a:t>
            </a:r>
            <a:r>
              <a:rPr kumimoji="1" lang="ja-JP" altLang="en-US" sz="2800" b="1" dirty="0" smtClean="0"/>
              <a:t>線</a:t>
            </a:r>
            <a:r>
              <a:rPr lang="ja-JP" altLang="en-US" sz="2800" b="1" dirty="0"/>
              <a:t>の</a:t>
            </a:r>
            <a:r>
              <a:rPr lang="ja-JP" altLang="en-US" sz="2800" b="1" dirty="0" smtClean="0"/>
              <a:t>相互作用を利用した</a:t>
            </a:r>
            <a:endParaRPr lang="en-US" altLang="ja-JP" sz="2800" b="1" dirty="0" smtClean="0"/>
          </a:p>
          <a:p>
            <a:r>
              <a:rPr kumimoji="1" lang="en-US" altLang="ja-JP" sz="2800" b="1" dirty="0" smtClean="0"/>
              <a:t>X</a:t>
            </a:r>
            <a:r>
              <a:rPr kumimoji="1" lang="ja-JP" altLang="en-US" sz="2800" b="1" dirty="0" smtClean="0"/>
              <a:t>線分光器の開発</a:t>
            </a:r>
            <a:endParaRPr kumimoji="1" lang="ja-JP" altLang="en-US" sz="2800" b="1" dirty="0"/>
          </a:p>
        </p:txBody>
      </p:sp>
      <p:grpSp>
        <p:nvGrpSpPr>
          <p:cNvPr id="3" name="グループ化 2"/>
          <p:cNvGrpSpPr/>
          <p:nvPr/>
        </p:nvGrpSpPr>
        <p:grpSpPr>
          <a:xfrm>
            <a:off x="7812733" y="151147"/>
            <a:ext cx="1331267" cy="962430"/>
            <a:chOff x="7151990" y="1186787"/>
            <a:chExt cx="1303338" cy="1052729"/>
          </a:xfrm>
        </p:grpSpPr>
        <p:pic>
          <p:nvPicPr>
            <p:cNvPr id="4" name="図 3" descr="logo-SILVER.jpg"/>
            <p:cNvPicPr>
              <a:picLocks noChangeAspect="1"/>
            </p:cNvPicPr>
            <p:nvPr/>
          </p:nvPicPr>
          <p:blipFill>
            <a:blip r:embed="rId2" cstate="print"/>
            <a:stretch>
              <a:fillRect/>
            </a:stretch>
          </p:blipFill>
          <p:spPr>
            <a:xfrm>
              <a:off x="7308304" y="1186787"/>
              <a:ext cx="989861" cy="730045"/>
            </a:xfrm>
            <a:prstGeom prst="rect">
              <a:avLst/>
            </a:prstGeom>
            <a:noFill/>
          </p:spPr>
        </p:pic>
        <p:sp>
          <p:nvSpPr>
            <p:cNvPr id="5" name="Text Box 50"/>
            <p:cNvSpPr txBox="1">
              <a:spLocks noChangeArrowheads="1"/>
            </p:cNvSpPr>
            <p:nvPr/>
          </p:nvSpPr>
          <p:spPr bwMode="auto">
            <a:xfrm>
              <a:off x="7151990" y="1835532"/>
              <a:ext cx="1303338" cy="403984"/>
            </a:xfrm>
            <a:prstGeom prst="rect">
              <a:avLst/>
            </a:prstGeom>
            <a:noFill/>
            <a:ln w="9525">
              <a:noFill/>
              <a:miter lim="800000"/>
              <a:headEnd/>
              <a:tailEnd/>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b="1" dirty="0">
                  <a:effectLst>
                    <a:outerShdw blurRad="38100" dist="38100" dir="2700000" algn="tl">
                      <a:srgbClr val="000000">
                        <a:alpha val="43137"/>
                      </a:srgbClr>
                    </a:outerShdw>
                  </a:effectLst>
                  <a:latin typeface="+mj-lt"/>
                  <a:ea typeface="+mj-ea"/>
                  <a:cs typeface="Arial" pitchFamily="34" charset="0"/>
                </a:rPr>
                <a:t>ILE Osaka</a:t>
              </a:r>
            </a:p>
          </p:txBody>
        </p:sp>
      </p:grpSp>
      <p:sp>
        <p:nvSpPr>
          <p:cNvPr id="22" name="円/楕円 21"/>
          <p:cNvSpPr/>
          <p:nvPr/>
        </p:nvSpPr>
        <p:spPr>
          <a:xfrm>
            <a:off x="1255829" y="1065843"/>
            <a:ext cx="1728192" cy="914400"/>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4322165" y="1143954"/>
            <a:ext cx="2859764" cy="75817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866820" y="1065843"/>
            <a:ext cx="1728192" cy="9144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p:cNvPicPr>
            <a:picLocks noChangeAspect="1"/>
          </p:cNvPicPr>
          <p:nvPr/>
        </p:nvPicPr>
        <p:blipFill>
          <a:blip r:embed="rId3"/>
          <a:stretch>
            <a:fillRect/>
          </a:stretch>
        </p:blipFill>
        <p:spPr>
          <a:xfrm>
            <a:off x="1189894" y="3307986"/>
            <a:ext cx="1705878" cy="1263110"/>
          </a:xfrm>
          <a:prstGeom prst="rect">
            <a:avLst/>
          </a:prstGeom>
          <a:effectLst/>
        </p:spPr>
      </p:pic>
      <p:sp>
        <p:nvSpPr>
          <p:cNvPr id="24" name="テキスト ボックス 23"/>
          <p:cNvSpPr txBox="1"/>
          <p:nvPr/>
        </p:nvSpPr>
        <p:spPr>
          <a:xfrm>
            <a:off x="1527871" y="4809604"/>
            <a:ext cx="1107996" cy="369332"/>
          </a:xfrm>
          <a:prstGeom prst="rect">
            <a:avLst/>
          </a:prstGeom>
          <a:noFill/>
        </p:spPr>
        <p:txBody>
          <a:bodyPr wrap="none" rtlCol="0">
            <a:spAutoFit/>
          </a:bodyPr>
          <a:lstStyle/>
          <a:p>
            <a:r>
              <a:rPr kumimoji="1" lang="ja-JP" altLang="en-US" b="1" dirty="0" smtClean="0"/>
              <a:t>吸収膜型</a:t>
            </a:r>
            <a:endParaRPr kumimoji="1" lang="ja-JP" altLang="en-US" b="1" dirty="0"/>
          </a:p>
        </p:txBody>
      </p:sp>
      <p:sp>
        <p:nvSpPr>
          <p:cNvPr id="25" name="テキスト ボックス 24"/>
          <p:cNvSpPr txBox="1"/>
          <p:nvPr/>
        </p:nvSpPr>
        <p:spPr>
          <a:xfrm>
            <a:off x="3713665" y="4761176"/>
            <a:ext cx="1936811" cy="369332"/>
          </a:xfrm>
          <a:prstGeom prst="rect">
            <a:avLst/>
          </a:prstGeom>
          <a:noFill/>
        </p:spPr>
        <p:txBody>
          <a:bodyPr wrap="square" rtlCol="0">
            <a:spAutoFit/>
          </a:bodyPr>
          <a:lstStyle/>
          <a:p>
            <a:r>
              <a:rPr kumimoji="1" lang="ja-JP" altLang="en-US" b="1" dirty="0" smtClean="0"/>
              <a:t>コンプトン散乱型</a:t>
            </a:r>
            <a:endParaRPr kumimoji="1" lang="ja-JP" altLang="en-US" b="1" dirty="0"/>
          </a:p>
        </p:txBody>
      </p:sp>
      <p:pic>
        <p:nvPicPr>
          <p:cNvPr id="5122" name="Picture 2" descr="C:\Users\owner\Desktop\測定装置写真\P10809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7717" y="3116987"/>
            <a:ext cx="1765039" cy="1323780"/>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6485821" y="4742149"/>
            <a:ext cx="1348446" cy="369332"/>
          </a:xfrm>
          <a:prstGeom prst="rect">
            <a:avLst/>
          </a:prstGeom>
        </p:spPr>
        <p:txBody>
          <a:bodyPr wrap="none">
            <a:spAutoFit/>
          </a:bodyPr>
          <a:lstStyle/>
          <a:p>
            <a:r>
              <a:rPr lang="en-US" altLang="ja-JP" b="1" dirty="0">
                <a:latin typeface="Arial" pitchFamily="34" charset="0"/>
                <a:cs typeface="Arial" pitchFamily="34" charset="0"/>
              </a:rPr>
              <a:t>(</a:t>
            </a:r>
            <a:r>
              <a:rPr lang="en-US" altLang="ja-JP" b="1" dirty="0">
                <a:latin typeface="Times New Roman" pitchFamily="18" charset="0"/>
                <a:cs typeface="Times New Roman" pitchFamily="18" charset="0"/>
              </a:rPr>
              <a:t>γ</a:t>
            </a:r>
            <a:r>
              <a:rPr lang="en-US" altLang="ja-JP" b="1" dirty="0">
                <a:latin typeface="Arial" pitchFamily="34" charset="0"/>
                <a:cs typeface="Arial" pitchFamily="34" charset="0"/>
              </a:rPr>
              <a:t>,n)</a:t>
            </a:r>
            <a:r>
              <a:rPr lang="ja-JP" altLang="en-US" b="1" dirty="0">
                <a:latin typeface="Arial" pitchFamily="34" charset="0"/>
                <a:cs typeface="Arial" pitchFamily="34" charset="0"/>
              </a:rPr>
              <a:t>反応型</a:t>
            </a:r>
            <a:endParaRPr lang="ja-JP" altLang="en-US" dirty="0"/>
          </a:p>
        </p:txBody>
      </p:sp>
      <p:sp>
        <p:nvSpPr>
          <p:cNvPr id="27" name="テキスト ボックス 26"/>
          <p:cNvSpPr txBox="1"/>
          <p:nvPr/>
        </p:nvSpPr>
        <p:spPr>
          <a:xfrm>
            <a:off x="1454162" y="2405327"/>
            <a:ext cx="1050288" cy="369332"/>
          </a:xfrm>
          <a:prstGeom prst="rect">
            <a:avLst/>
          </a:prstGeom>
          <a:noFill/>
        </p:spPr>
        <p:txBody>
          <a:bodyPr wrap="none" rtlCol="0">
            <a:spAutoFit/>
          </a:bodyPr>
          <a:lstStyle/>
          <a:p>
            <a:r>
              <a:rPr lang="en-US" altLang="ja-JP" b="1" dirty="0" smtClean="0"/>
              <a:t>0.01MeV</a:t>
            </a:r>
          </a:p>
        </p:txBody>
      </p:sp>
      <p:sp>
        <p:nvSpPr>
          <p:cNvPr id="28" name="テキスト ボックス 27"/>
          <p:cNvSpPr txBox="1"/>
          <p:nvPr/>
        </p:nvSpPr>
        <p:spPr>
          <a:xfrm>
            <a:off x="2719923" y="2396772"/>
            <a:ext cx="755335" cy="369332"/>
          </a:xfrm>
          <a:prstGeom prst="rect">
            <a:avLst/>
          </a:prstGeom>
          <a:noFill/>
        </p:spPr>
        <p:txBody>
          <a:bodyPr wrap="none" rtlCol="0">
            <a:spAutoFit/>
          </a:bodyPr>
          <a:lstStyle/>
          <a:p>
            <a:r>
              <a:rPr kumimoji="1" lang="en-US" altLang="ja-JP" b="1" dirty="0" smtClean="0"/>
              <a:t>1MeV</a:t>
            </a:r>
            <a:endParaRPr kumimoji="1" lang="ja-JP" altLang="en-US" b="1" dirty="0"/>
          </a:p>
        </p:txBody>
      </p:sp>
      <p:sp>
        <p:nvSpPr>
          <p:cNvPr id="61" name="テキスト ボックス 60"/>
          <p:cNvSpPr txBox="1"/>
          <p:nvPr/>
        </p:nvSpPr>
        <p:spPr>
          <a:xfrm>
            <a:off x="4349653" y="2394379"/>
            <a:ext cx="872355" cy="369332"/>
          </a:xfrm>
          <a:prstGeom prst="rect">
            <a:avLst/>
          </a:prstGeom>
          <a:noFill/>
        </p:spPr>
        <p:txBody>
          <a:bodyPr wrap="none" rtlCol="0">
            <a:spAutoFit/>
          </a:bodyPr>
          <a:lstStyle/>
          <a:p>
            <a:r>
              <a:rPr kumimoji="1" lang="en-US" altLang="ja-JP" b="1" dirty="0" smtClean="0"/>
              <a:t>10MeV</a:t>
            </a:r>
            <a:endParaRPr kumimoji="1" lang="ja-JP" altLang="en-US" b="1" dirty="0"/>
          </a:p>
        </p:txBody>
      </p:sp>
      <p:sp>
        <p:nvSpPr>
          <p:cNvPr id="62" name="テキスト ボックス 61"/>
          <p:cNvSpPr txBox="1"/>
          <p:nvPr/>
        </p:nvSpPr>
        <p:spPr>
          <a:xfrm>
            <a:off x="6772907" y="2483197"/>
            <a:ext cx="989373" cy="369332"/>
          </a:xfrm>
          <a:prstGeom prst="rect">
            <a:avLst/>
          </a:prstGeom>
          <a:noFill/>
        </p:spPr>
        <p:txBody>
          <a:bodyPr wrap="none" rtlCol="0">
            <a:spAutoFit/>
          </a:bodyPr>
          <a:lstStyle/>
          <a:p>
            <a:r>
              <a:rPr kumimoji="1" lang="en-US" altLang="ja-JP" b="1" dirty="0" smtClean="0"/>
              <a:t>100MeV</a:t>
            </a:r>
            <a:endParaRPr kumimoji="1" lang="ja-JP" altLang="en-US" b="1" dirty="0"/>
          </a:p>
        </p:txBody>
      </p:sp>
      <p:sp>
        <p:nvSpPr>
          <p:cNvPr id="29" name="テキスト ボックス 28"/>
          <p:cNvSpPr txBox="1"/>
          <p:nvPr/>
        </p:nvSpPr>
        <p:spPr>
          <a:xfrm>
            <a:off x="1491220" y="1338377"/>
            <a:ext cx="1107996" cy="369332"/>
          </a:xfrm>
          <a:prstGeom prst="rect">
            <a:avLst/>
          </a:prstGeom>
          <a:noFill/>
        </p:spPr>
        <p:txBody>
          <a:bodyPr wrap="none" rtlCol="0">
            <a:spAutoFit/>
          </a:bodyPr>
          <a:lstStyle/>
          <a:p>
            <a:r>
              <a:rPr lang="ja-JP" altLang="en-US" b="1" dirty="0" smtClean="0"/>
              <a:t>光電</a:t>
            </a:r>
            <a:r>
              <a:rPr lang="ja-JP" altLang="en-US" b="1" dirty="0"/>
              <a:t>吸収</a:t>
            </a:r>
            <a:endParaRPr kumimoji="1" lang="ja-JP" altLang="en-US" b="1" dirty="0"/>
          </a:p>
        </p:txBody>
      </p:sp>
      <p:sp>
        <p:nvSpPr>
          <p:cNvPr id="2051" name="テキスト ボックス 2050"/>
          <p:cNvSpPr txBox="1"/>
          <p:nvPr/>
        </p:nvSpPr>
        <p:spPr>
          <a:xfrm>
            <a:off x="2897650" y="1338377"/>
            <a:ext cx="1580882" cy="369332"/>
          </a:xfrm>
          <a:prstGeom prst="rect">
            <a:avLst/>
          </a:prstGeom>
          <a:noFill/>
        </p:spPr>
        <p:txBody>
          <a:bodyPr wrap="none" rtlCol="0">
            <a:spAutoFit/>
          </a:bodyPr>
          <a:lstStyle/>
          <a:p>
            <a:r>
              <a:rPr kumimoji="1" lang="ja-JP" altLang="en-US" b="1" dirty="0" smtClean="0"/>
              <a:t>コンプトン散乱</a:t>
            </a:r>
            <a:endParaRPr kumimoji="1" lang="ja-JP" altLang="en-US" b="1" dirty="0"/>
          </a:p>
        </p:txBody>
      </p:sp>
      <p:sp>
        <p:nvSpPr>
          <p:cNvPr id="2052" name="テキスト ボックス 2051"/>
          <p:cNvSpPr txBox="1"/>
          <p:nvPr/>
        </p:nvSpPr>
        <p:spPr>
          <a:xfrm>
            <a:off x="5147540" y="1306846"/>
            <a:ext cx="1217000" cy="400110"/>
          </a:xfrm>
          <a:prstGeom prst="rect">
            <a:avLst/>
          </a:prstGeom>
          <a:noFill/>
        </p:spPr>
        <p:txBody>
          <a:bodyPr wrap="none" rtlCol="0">
            <a:spAutoFit/>
          </a:bodyPr>
          <a:lstStyle/>
          <a:p>
            <a:r>
              <a:rPr lang="ja-JP" altLang="en-US" sz="2000" b="1" dirty="0" smtClean="0"/>
              <a:t>光核反応</a:t>
            </a:r>
            <a:endParaRPr kumimoji="1" lang="ja-JP" altLang="en-US" sz="2000" b="1" dirty="0"/>
          </a:p>
        </p:txBody>
      </p:sp>
      <p:pic>
        <p:nvPicPr>
          <p:cNvPr id="6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5506" y="3013957"/>
            <a:ext cx="360482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テキスト ボックス 2052"/>
          <p:cNvSpPr txBox="1"/>
          <p:nvPr/>
        </p:nvSpPr>
        <p:spPr>
          <a:xfrm>
            <a:off x="730011" y="5958632"/>
            <a:ext cx="7730001" cy="461665"/>
          </a:xfrm>
          <a:prstGeom prst="rect">
            <a:avLst/>
          </a:prstGeom>
          <a:noFill/>
        </p:spPr>
        <p:txBody>
          <a:bodyPr wrap="none" rtlCol="0">
            <a:spAutoFit/>
          </a:bodyPr>
          <a:lstStyle/>
          <a:p>
            <a:r>
              <a:rPr kumimoji="1" lang="en-US" altLang="ja-JP" sz="2400" b="1" dirty="0" smtClean="0"/>
              <a:t>X</a:t>
            </a:r>
            <a:r>
              <a:rPr kumimoji="1" lang="ja-JP" altLang="en-US" sz="2400" b="1" dirty="0" smtClean="0"/>
              <a:t>線のエネルギーに応じた</a:t>
            </a:r>
            <a:r>
              <a:rPr kumimoji="1" lang="en-US" altLang="ja-JP" sz="2400" b="1" dirty="0" smtClean="0"/>
              <a:t>X</a:t>
            </a:r>
            <a:r>
              <a:rPr kumimoji="1" lang="ja-JP" altLang="en-US" sz="2400" b="1" dirty="0" smtClean="0"/>
              <a:t>線分光器を新たに</a:t>
            </a:r>
            <a:r>
              <a:rPr kumimoji="1" lang="en-US" altLang="ja-JP" sz="2400" b="1" dirty="0" smtClean="0"/>
              <a:t>3</a:t>
            </a:r>
            <a:r>
              <a:rPr kumimoji="1" lang="ja-JP" altLang="en-US" sz="2400" b="1" dirty="0" smtClean="0"/>
              <a:t>台開発した</a:t>
            </a:r>
            <a:endParaRPr kumimoji="1" lang="ja-JP" altLang="en-US" sz="2400" b="1" dirty="0"/>
          </a:p>
        </p:txBody>
      </p:sp>
      <p:cxnSp>
        <p:nvCxnSpPr>
          <p:cNvPr id="2055" name="直線矢印コネクタ 2054"/>
          <p:cNvCxnSpPr/>
          <p:nvPr/>
        </p:nvCxnSpPr>
        <p:spPr>
          <a:xfrm>
            <a:off x="1320735" y="2287916"/>
            <a:ext cx="619666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0" name="テキスト ボックス 2059"/>
          <p:cNvSpPr txBox="1"/>
          <p:nvPr/>
        </p:nvSpPr>
        <p:spPr>
          <a:xfrm>
            <a:off x="3475258" y="2719845"/>
            <a:ext cx="1632178" cy="369332"/>
          </a:xfrm>
          <a:prstGeom prst="rect">
            <a:avLst/>
          </a:prstGeom>
          <a:noFill/>
        </p:spPr>
        <p:txBody>
          <a:bodyPr wrap="none" rtlCol="0">
            <a:spAutoFit/>
          </a:bodyPr>
          <a:lstStyle/>
          <a:p>
            <a:r>
              <a:rPr kumimoji="1" lang="en-US" altLang="ja-JP" b="1" dirty="0" smtClean="0"/>
              <a:t>X</a:t>
            </a:r>
            <a:r>
              <a:rPr kumimoji="1" lang="ja-JP" altLang="en-US" b="1" dirty="0" smtClean="0"/>
              <a:t>線エネルギー</a:t>
            </a:r>
            <a:endParaRPr kumimoji="1" lang="ja-JP" altLang="en-US" b="1" dirty="0"/>
          </a:p>
        </p:txBody>
      </p:sp>
      <p:cxnSp>
        <p:nvCxnSpPr>
          <p:cNvPr id="83" name="直線コネクタ 82"/>
          <p:cNvCxnSpPr/>
          <p:nvPr/>
        </p:nvCxnSpPr>
        <p:spPr>
          <a:xfrm flipV="1">
            <a:off x="2712959" y="2050025"/>
            <a:ext cx="0" cy="499881"/>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V="1">
            <a:off x="4349653" y="2090112"/>
            <a:ext cx="0" cy="499881"/>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V="1">
            <a:off x="1491220" y="2037975"/>
            <a:ext cx="0" cy="499881"/>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167802" y="2037974"/>
            <a:ext cx="0" cy="499881"/>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73" name="テキスト ボックス 2072"/>
          <p:cNvSpPr txBox="1"/>
          <p:nvPr/>
        </p:nvSpPr>
        <p:spPr>
          <a:xfrm>
            <a:off x="1377070" y="5135453"/>
            <a:ext cx="1691489" cy="369332"/>
          </a:xfrm>
          <a:prstGeom prst="rect">
            <a:avLst/>
          </a:prstGeom>
          <a:noFill/>
        </p:spPr>
        <p:txBody>
          <a:bodyPr wrap="none" rtlCol="0">
            <a:spAutoFit/>
          </a:bodyPr>
          <a:lstStyle/>
          <a:p>
            <a:r>
              <a:rPr kumimoji="1" lang="en-US" altLang="ja-JP" b="1" dirty="0" smtClean="0"/>
              <a:t>0.01MeV-1MeV</a:t>
            </a:r>
            <a:endParaRPr kumimoji="1" lang="ja-JP" altLang="en-US" b="1" dirty="0"/>
          </a:p>
        </p:txBody>
      </p:sp>
      <p:sp>
        <p:nvSpPr>
          <p:cNvPr id="95" name="テキスト ボックス 94"/>
          <p:cNvSpPr txBox="1"/>
          <p:nvPr/>
        </p:nvSpPr>
        <p:spPr>
          <a:xfrm>
            <a:off x="3836325" y="5130508"/>
            <a:ext cx="1691489" cy="369332"/>
          </a:xfrm>
          <a:prstGeom prst="rect">
            <a:avLst/>
          </a:prstGeom>
          <a:noFill/>
        </p:spPr>
        <p:txBody>
          <a:bodyPr wrap="none" rtlCol="0">
            <a:spAutoFit/>
          </a:bodyPr>
          <a:lstStyle/>
          <a:p>
            <a:r>
              <a:rPr kumimoji="1" lang="en-US" altLang="ja-JP" b="1" dirty="0" smtClean="0"/>
              <a:t>0.9MeV-10MeV</a:t>
            </a:r>
            <a:endParaRPr kumimoji="1" lang="ja-JP" altLang="en-US" b="1" dirty="0"/>
          </a:p>
        </p:txBody>
      </p:sp>
      <p:sp>
        <p:nvSpPr>
          <p:cNvPr id="96" name="テキスト ボックス 95"/>
          <p:cNvSpPr txBox="1"/>
          <p:nvPr/>
        </p:nvSpPr>
        <p:spPr>
          <a:xfrm>
            <a:off x="6411024" y="5111481"/>
            <a:ext cx="1513556" cy="369332"/>
          </a:xfrm>
          <a:prstGeom prst="rect">
            <a:avLst/>
          </a:prstGeom>
          <a:noFill/>
        </p:spPr>
        <p:txBody>
          <a:bodyPr wrap="none" rtlCol="0">
            <a:spAutoFit/>
          </a:bodyPr>
          <a:lstStyle/>
          <a:p>
            <a:r>
              <a:rPr lang="en-US" altLang="ja-JP" b="1" dirty="0" smtClean="0"/>
              <a:t>3</a:t>
            </a:r>
            <a:r>
              <a:rPr kumimoji="1" lang="en-US" altLang="ja-JP" b="1" dirty="0" smtClean="0"/>
              <a:t>MeV-30MeV</a:t>
            </a:r>
            <a:endParaRPr kumimoji="1" lang="ja-JP" altLang="en-US" b="1" dirty="0"/>
          </a:p>
        </p:txBody>
      </p:sp>
      <p:cxnSp>
        <p:nvCxnSpPr>
          <p:cNvPr id="102" name="直線コネクタ 101"/>
          <p:cNvCxnSpPr/>
          <p:nvPr/>
        </p:nvCxnSpPr>
        <p:spPr>
          <a:xfrm>
            <a:off x="737181" y="6453336"/>
            <a:ext cx="757923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512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937" y="151147"/>
            <a:ext cx="7807202" cy="461665"/>
          </a:xfrm>
          <a:prstGeom prst="rect">
            <a:avLst/>
          </a:prstGeom>
          <a:noFill/>
        </p:spPr>
        <p:txBody>
          <a:bodyPr wrap="none" rtlCol="0">
            <a:spAutoFit/>
          </a:bodyPr>
          <a:lstStyle/>
          <a:p>
            <a:r>
              <a:rPr kumimoji="1" lang="ja-JP" altLang="en-US" sz="2400" b="1" dirty="0" smtClean="0"/>
              <a:t>吸収膜型</a:t>
            </a:r>
            <a:r>
              <a:rPr kumimoji="1" lang="en-US" altLang="ja-JP" sz="2400" b="1" dirty="0" smtClean="0"/>
              <a:t>X</a:t>
            </a:r>
            <a:r>
              <a:rPr kumimoji="1" lang="ja-JP" altLang="en-US" sz="2400" b="1" dirty="0" smtClean="0"/>
              <a:t>線分光器</a:t>
            </a:r>
            <a:r>
              <a:rPr kumimoji="1" lang="en-US" altLang="ja-JP" sz="2400" b="1" dirty="0" smtClean="0"/>
              <a:t>HEXS</a:t>
            </a:r>
            <a:r>
              <a:rPr lang="ja-JP" altLang="en-US" sz="2400" b="1" dirty="0" smtClean="0"/>
              <a:t> </a:t>
            </a:r>
            <a:r>
              <a:rPr lang="en-US" altLang="ja-JP" sz="2400" b="1" dirty="0" smtClean="0"/>
              <a:t>(High Energy X-ray Spectrometer)</a:t>
            </a:r>
            <a:endParaRPr kumimoji="1" lang="ja-JP" altLang="en-US" sz="2400" b="1" dirty="0"/>
          </a:p>
        </p:txBody>
      </p:sp>
      <p:grpSp>
        <p:nvGrpSpPr>
          <p:cNvPr id="3" name="グループ化 2"/>
          <p:cNvGrpSpPr/>
          <p:nvPr/>
        </p:nvGrpSpPr>
        <p:grpSpPr>
          <a:xfrm>
            <a:off x="7812733" y="151147"/>
            <a:ext cx="1331267" cy="962430"/>
            <a:chOff x="7151990" y="1186787"/>
            <a:chExt cx="1303338" cy="1052729"/>
          </a:xfrm>
        </p:grpSpPr>
        <p:pic>
          <p:nvPicPr>
            <p:cNvPr id="4" name="図 3" descr="logo-SILVER.jpg"/>
            <p:cNvPicPr>
              <a:picLocks noChangeAspect="1"/>
            </p:cNvPicPr>
            <p:nvPr/>
          </p:nvPicPr>
          <p:blipFill>
            <a:blip r:embed="rId2" cstate="print"/>
            <a:stretch>
              <a:fillRect/>
            </a:stretch>
          </p:blipFill>
          <p:spPr>
            <a:xfrm>
              <a:off x="7308304" y="1186787"/>
              <a:ext cx="989861" cy="730045"/>
            </a:xfrm>
            <a:prstGeom prst="rect">
              <a:avLst/>
            </a:prstGeom>
            <a:noFill/>
          </p:spPr>
        </p:pic>
        <p:sp>
          <p:nvSpPr>
            <p:cNvPr id="5" name="Text Box 50"/>
            <p:cNvSpPr txBox="1">
              <a:spLocks noChangeArrowheads="1"/>
            </p:cNvSpPr>
            <p:nvPr/>
          </p:nvSpPr>
          <p:spPr bwMode="auto">
            <a:xfrm>
              <a:off x="7151990" y="1835532"/>
              <a:ext cx="1303338" cy="403984"/>
            </a:xfrm>
            <a:prstGeom prst="rect">
              <a:avLst/>
            </a:prstGeom>
            <a:noFill/>
            <a:ln w="9525">
              <a:noFill/>
              <a:miter lim="800000"/>
              <a:headEnd/>
              <a:tailEnd/>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b="1" dirty="0">
                  <a:effectLst>
                    <a:outerShdw blurRad="38100" dist="38100" dir="2700000" algn="tl">
                      <a:srgbClr val="000000">
                        <a:alpha val="43137"/>
                      </a:srgbClr>
                    </a:outerShdw>
                  </a:effectLst>
                  <a:latin typeface="+mj-lt"/>
                  <a:ea typeface="+mj-ea"/>
                  <a:cs typeface="Arial" pitchFamily="34" charset="0"/>
                </a:rPr>
                <a:t>ILE Osaka</a:t>
              </a:r>
            </a:p>
          </p:txBody>
        </p:sp>
      </p:grpSp>
      <p:grpSp>
        <p:nvGrpSpPr>
          <p:cNvPr id="70" name="グループ化 69"/>
          <p:cNvGrpSpPr/>
          <p:nvPr/>
        </p:nvGrpSpPr>
        <p:grpSpPr>
          <a:xfrm>
            <a:off x="241444" y="1006430"/>
            <a:ext cx="2555573" cy="3280220"/>
            <a:chOff x="162881" y="1155081"/>
            <a:chExt cx="3423237" cy="4313181"/>
          </a:xfrm>
        </p:grpSpPr>
        <p:grpSp>
          <p:nvGrpSpPr>
            <p:cNvPr id="30" name="図形グループ 58"/>
            <p:cNvGrpSpPr/>
            <p:nvPr/>
          </p:nvGrpSpPr>
          <p:grpSpPr>
            <a:xfrm>
              <a:off x="739574" y="2806738"/>
              <a:ext cx="2846544" cy="2661524"/>
              <a:chOff x="-37111" y="1152022"/>
              <a:chExt cx="3219140" cy="3016629"/>
            </a:xfrm>
            <a:effectLst/>
          </p:grpSpPr>
          <p:grpSp>
            <p:nvGrpSpPr>
              <p:cNvPr id="31" name="図形グループ 10"/>
              <p:cNvGrpSpPr/>
              <p:nvPr/>
            </p:nvGrpSpPr>
            <p:grpSpPr>
              <a:xfrm>
                <a:off x="389120" y="1591144"/>
                <a:ext cx="2031842" cy="2023050"/>
                <a:chOff x="3202465" y="527855"/>
                <a:chExt cx="5110636" cy="5088521"/>
              </a:xfrm>
              <a:effectLst/>
            </p:grpSpPr>
            <p:sp>
              <p:nvSpPr>
                <p:cNvPr id="43" name="直方体 42"/>
                <p:cNvSpPr/>
                <p:nvPr/>
              </p:nvSpPr>
              <p:spPr>
                <a:xfrm>
                  <a:off x="6647182" y="527855"/>
                  <a:ext cx="1665919" cy="1649549"/>
                </a:xfrm>
                <a:prstGeom prst="cube">
                  <a:avLst>
                    <a:gd name="adj" fmla="val 1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latin typeface="Helvetica"/>
                    <a:cs typeface="Helvetica"/>
                  </a:endParaRPr>
                </a:p>
              </p:txBody>
            </p:sp>
            <p:sp>
              <p:nvSpPr>
                <p:cNvPr id="44" name="直方体 43"/>
                <p:cNvSpPr/>
                <p:nvPr/>
              </p:nvSpPr>
              <p:spPr>
                <a:xfrm>
                  <a:off x="6486192" y="696751"/>
                  <a:ext cx="1665919" cy="1649549"/>
                </a:xfrm>
                <a:prstGeom prst="cube">
                  <a:avLst>
                    <a:gd name="adj" fmla="val 10000"/>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200">
                    <a:latin typeface="Helvetica"/>
                    <a:cs typeface="Helvetica"/>
                  </a:endParaRPr>
                </a:p>
              </p:txBody>
            </p:sp>
            <p:sp>
              <p:nvSpPr>
                <p:cNvPr id="45" name="直方体 44"/>
                <p:cNvSpPr/>
                <p:nvPr/>
              </p:nvSpPr>
              <p:spPr>
                <a:xfrm>
                  <a:off x="6341696" y="849151"/>
                  <a:ext cx="1665919" cy="1649549"/>
                </a:xfrm>
                <a:prstGeom prst="cube">
                  <a:avLst>
                    <a:gd name="adj" fmla="val 1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latin typeface="Helvetica"/>
                    <a:cs typeface="Helvetica"/>
                  </a:endParaRPr>
                </a:p>
              </p:txBody>
            </p:sp>
            <p:sp>
              <p:nvSpPr>
                <p:cNvPr id="46" name="直方体 45"/>
                <p:cNvSpPr/>
                <p:nvPr/>
              </p:nvSpPr>
              <p:spPr>
                <a:xfrm>
                  <a:off x="6197199" y="985055"/>
                  <a:ext cx="1665919" cy="1649549"/>
                </a:xfrm>
                <a:prstGeom prst="cube">
                  <a:avLst>
                    <a:gd name="adj" fmla="val 10000"/>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200">
                    <a:latin typeface="Helvetica"/>
                    <a:cs typeface="Helvetica"/>
                  </a:endParaRPr>
                </a:p>
              </p:txBody>
            </p:sp>
            <p:sp>
              <p:nvSpPr>
                <p:cNvPr id="47" name="直方体 46"/>
                <p:cNvSpPr/>
                <p:nvPr/>
              </p:nvSpPr>
              <p:spPr>
                <a:xfrm>
                  <a:off x="6019714" y="1153949"/>
                  <a:ext cx="1665919" cy="1649550"/>
                </a:xfrm>
                <a:prstGeom prst="cube">
                  <a:avLst>
                    <a:gd name="adj" fmla="val 1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latin typeface="Helvetica"/>
                    <a:cs typeface="Helvetica"/>
                  </a:endParaRPr>
                </a:p>
              </p:txBody>
            </p:sp>
            <p:sp>
              <p:nvSpPr>
                <p:cNvPr id="48" name="直方体 47"/>
                <p:cNvSpPr/>
                <p:nvPr/>
              </p:nvSpPr>
              <p:spPr>
                <a:xfrm>
                  <a:off x="5847210" y="1336134"/>
                  <a:ext cx="1665919" cy="1649549"/>
                </a:xfrm>
                <a:prstGeom prst="cube">
                  <a:avLst>
                    <a:gd name="adj" fmla="val 10000"/>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200">
                    <a:latin typeface="Helvetica"/>
                    <a:cs typeface="Helvetica"/>
                  </a:endParaRPr>
                </a:p>
              </p:txBody>
            </p:sp>
            <p:sp>
              <p:nvSpPr>
                <p:cNvPr id="49" name="直方体 48"/>
                <p:cNvSpPr/>
                <p:nvPr/>
              </p:nvSpPr>
              <p:spPr>
                <a:xfrm>
                  <a:off x="5686220" y="1505030"/>
                  <a:ext cx="1665919" cy="1649549"/>
                </a:xfrm>
                <a:prstGeom prst="cube">
                  <a:avLst>
                    <a:gd name="adj" fmla="val 1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latin typeface="Helvetica"/>
                    <a:cs typeface="Helvetica"/>
                  </a:endParaRPr>
                </a:p>
              </p:txBody>
            </p:sp>
            <p:sp>
              <p:nvSpPr>
                <p:cNvPr id="50" name="直方体 49"/>
                <p:cNvSpPr/>
                <p:nvPr/>
              </p:nvSpPr>
              <p:spPr>
                <a:xfrm>
                  <a:off x="5508736" y="1673925"/>
                  <a:ext cx="1665919" cy="1649549"/>
                </a:xfrm>
                <a:prstGeom prst="cube">
                  <a:avLst>
                    <a:gd name="adj" fmla="val 10000"/>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200">
                    <a:latin typeface="Helvetica"/>
                    <a:cs typeface="Helvetica"/>
                  </a:endParaRPr>
                </a:p>
              </p:txBody>
            </p:sp>
            <p:sp>
              <p:nvSpPr>
                <p:cNvPr id="51" name="直方体 50"/>
                <p:cNvSpPr/>
                <p:nvPr/>
              </p:nvSpPr>
              <p:spPr>
                <a:xfrm>
                  <a:off x="5364239" y="1809829"/>
                  <a:ext cx="1665919" cy="1649549"/>
                </a:xfrm>
                <a:prstGeom prst="cube">
                  <a:avLst>
                    <a:gd name="adj" fmla="val 1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latin typeface="Helvetica"/>
                    <a:cs typeface="Helvetica"/>
                  </a:endParaRPr>
                </a:p>
              </p:txBody>
            </p:sp>
            <p:sp>
              <p:nvSpPr>
                <p:cNvPr id="52" name="直方体 51"/>
                <p:cNvSpPr/>
                <p:nvPr/>
              </p:nvSpPr>
              <p:spPr>
                <a:xfrm>
                  <a:off x="5186754" y="1978725"/>
                  <a:ext cx="1665919" cy="1649549"/>
                </a:xfrm>
                <a:prstGeom prst="cube">
                  <a:avLst>
                    <a:gd name="adj" fmla="val 10000"/>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200">
                    <a:latin typeface="Helvetica"/>
                    <a:cs typeface="Helvetica"/>
                  </a:endParaRPr>
                </a:p>
              </p:txBody>
            </p:sp>
            <p:sp>
              <p:nvSpPr>
                <p:cNvPr id="53" name="直方体 52"/>
                <p:cNvSpPr/>
                <p:nvPr/>
              </p:nvSpPr>
              <p:spPr>
                <a:xfrm>
                  <a:off x="5014251" y="2131124"/>
                  <a:ext cx="1665919" cy="1649549"/>
                </a:xfrm>
                <a:prstGeom prst="cube">
                  <a:avLst>
                    <a:gd name="adj" fmla="val 1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latin typeface="Helvetica"/>
                    <a:cs typeface="Helvetica"/>
                  </a:endParaRPr>
                </a:p>
              </p:txBody>
            </p:sp>
            <p:sp>
              <p:nvSpPr>
                <p:cNvPr id="54" name="直方体 53"/>
                <p:cNvSpPr/>
                <p:nvPr/>
              </p:nvSpPr>
              <p:spPr>
                <a:xfrm>
                  <a:off x="4824223" y="2312576"/>
                  <a:ext cx="1665919" cy="1649549"/>
                </a:xfrm>
                <a:prstGeom prst="cube">
                  <a:avLst>
                    <a:gd name="adj" fmla="val 10000"/>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200">
                    <a:latin typeface="Helvetica"/>
                    <a:cs typeface="Helvetica"/>
                  </a:endParaRPr>
                </a:p>
              </p:txBody>
            </p:sp>
            <p:sp>
              <p:nvSpPr>
                <p:cNvPr id="55" name="直方体 54"/>
                <p:cNvSpPr/>
                <p:nvPr/>
              </p:nvSpPr>
              <p:spPr>
                <a:xfrm>
                  <a:off x="4634193" y="2492560"/>
                  <a:ext cx="1665919" cy="1649549"/>
                </a:xfrm>
                <a:prstGeom prst="cube">
                  <a:avLst>
                    <a:gd name="adj" fmla="val 1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latin typeface="Helvetica"/>
                    <a:cs typeface="Helvetica"/>
                  </a:endParaRPr>
                </a:p>
              </p:txBody>
            </p:sp>
            <p:sp>
              <p:nvSpPr>
                <p:cNvPr id="56" name="直方体 55"/>
                <p:cNvSpPr/>
                <p:nvPr/>
              </p:nvSpPr>
              <p:spPr>
                <a:xfrm>
                  <a:off x="4480763" y="2658250"/>
                  <a:ext cx="1665919" cy="1649549"/>
                </a:xfrm>
                <a:prstGeom prst="cube">
                  <a:avLst>
                    <a:gd name="adj" fmla="val 10000"/>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200">
                    <a:latin typeface="Helvetica"/>
                    <a:cs typeface="Helvetica"/>
                  </a:endParaRPr>
                </a:p>
              </p:txBody>
            </p:sp>
            <p:sp>
              <p:nvSpPr>
                <p:cNvPr id="57" name="直方体 56"/>
                <p:cNvSpPr/>
                <p:nvPr/>
              </p:nvSpPr>
              <p:spPr>
                <a:xfrm>
                  <a:off x="4329737" y="2814595"/>
                  <a:ext cx="1665919" cy="1649549"/>
                </a:xfrm>
                <a:prstGeom prst="cube">
                  <a:avLst>
                    <a:gd name="adj" fmla="val 1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latin typeface="Helvetica"/>
                    <a:cs typeface="Helvetica"/>
                  </a:endParaRPr>
                </a:p>
              </p:txBody>
            </p:sp>
            <p:sp>
              <p:nvSpPr>
                <p:cNvPr id="58" name="直方体 57"/>
                <p:cNvSpPr/>
                <p:nvPr/>
              </p:nvSpPr>
              <p:spPr>
                <a:xfrm>
                  <a:off x="4185241" y="2977078"/>
                  <a:ext cx="1665919" cy="1649549"/>
                </a:xfrm>
                <a:prstGeom prst="cube">
                  <a:avLst>
                    <a:gd name="adj" fmla="val 10000"/>
                  </a:avLst>
                </a:prstGeom>
                <a:ln>
                  <a:solidFill>
                    <a:srgbClr val="FFFFFF"/>
                  </a:solid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200">
                    <a:latin typeface="Helvetica"/>
                    <a:cs typeface="Helvetica"/>
                  </a:endParaRPr>
                </a:p>
              </p:txBody>
            </p:sp>
            <p:sp>
              <p:nvSpPr>
                <p:cNvPr id="59" name="直方体 58"/>
                <p:cNvSpPr/>
                <p:nvPr/>
              </p:nvSpPr>
              <p:spPr>
                <a:xfrm>
                  <a:off x="4019955" y="3136629"/>
                  <a:ext cx="1665919" cy="1649549"/>
                </a:xfrm>
                <a:prstGeom prst="cube">
                  <a:avLst>
                    <a:gd name="adj" fmla="val 1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latin typeface="Helvetica"/>
                    <a:cs typeface="Helvetica"/>
                  </a:endParaRPr>
                </a:p>
              </p:txBody>
            </p:sp>
            <p:sp>
              <p:nvSpPr>
                <p:cNvPr id="60" name="直方体 59"/>
                <p:cNvSpPr/>
                <p:nvPr/>
              </p:nvSpPr>
              <p:spPr>
                <a:xfrm>
                  <a:off x="3844365" y="3308730"/>
                  <a:ext cx="1665919" cy="1649549"/>
                </a:xfrm>
                <a:prstGeom prst="cube">
                  <a:avLst>
                    <a:gd name="adj" fmla="val 10000"/>
                  </a:avLst>
                </a:prstGeom>
                <a:ln>
                  <a:solidFill>
                    <a:srgbClr val="FFFFFF"/>
                  </a:solid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200">
                    <a:latin typeface="Helvetica"/>
                    <a:cs typeface="Helvetica"/>
                  </a:endParaRPr>
                </a:p>
              </p:txBody>
            </p:sp>
            <p:sp>
              <p:nvSpPr>
                <p:cNvPr id="61" name="直方体 60"/>
                <p:cNvSpPr/>
                <p:nvPr/>
              </p:nvSpPr>
              <p:spPr>
                <a:xfrm>
                  <a:off x="3678212" y="3474419"/>
                  <a:ext cx="1665919" cy="1649549"/>
                </a:xfrm>
                <a:prstGeom prst="cube">
                  <a:avLst>
                    <a:gd name="adj" fmla="val 1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latin typeface="Helvetica"/>
                    <a:cs typeface="Helvetica"/>
                  </a:endParaRPr>
                </a:p>
              </p:txBody>
            </p:sp>
            <p:sp>
              <p:nvSpPr>
                <p:cNvPr id="62" name="直方体 61"/>
                <p:cNvSpPr/>
                <p:nvPr/>
              </p:nvSpPr>
              <p:spPr>
                <a:xfrm>
                  <a:off x="3512928" y="3634709"/>
                  <a:ext cx="1665919" cy="1649549"/>
                </a:xfrm>
                <a:prstGeom prst="cube">
                  <a:avLst>
                    <a:gd name="adj" fmla="val 10000"/>
                  </a:avLst>
                </a:prstGeom>
                <a:ln>
                  <a:solidFill>
                    <a:srgbClr val="FFFFFF"/>
                  </a:solid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200">
                    <a:latin typeface="Helvetica"/>
                    <a:cs typeface="Helvetica"/>
                  </a:endParaRPr>
                </a:p>
              </p:txBody>
            </p:sp>
            <p:sp>
              <p:nvSpPr>
                <p:cNvPr id="63" name="直方体 62"/>
                <p:cNvSpPr/>
                <p:nvPr/>
              </p:nvSpPr>
              <p:spPr>
                <a:xfrm>
                  <a:off x="3351935" y="3803604"/>
                  <a:ext cx="1665919" cy="1649549"/>
                </a:xfrm>
                <a:prstGeom prst="cube">
                  <a:avLst>
                    <a:gd name="adj" fmla="val 1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latin typeface="Helvetica"/>
                    <a:cs typeface="Helvetica"/>
                  </a:endParaRPr>
                </a:p>
              </p:txBody>
            </p:sp>
            <p:sp>
              <p:nvSpPr>
                <p:cNvPr id="64" name="直方体 63"/>
                <p:cNvSpPr/>
                <p:nvPr/>
              </p:nvSpPr>
              <p:spPr>
                <a:xfrm>
                  <a:off x="3202465" y="3966827"/>
                  <a:ext cx="1665919" cy="1649549"/>
                </a:xfrm>
                <a:prstGeom prst="cube">
                  <a:avLst>
                    <a:gd name="adj" fmla="val 10000"/>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200">
                    <a:latin typeface="Helvetica"/>
                    <a:cs typeface="Helvetica"/>
                  </a:endParaRPr>
                </a:p>
              </p:txBody>
            </p:sp>
          </p:grpSp>
          <p:cxnSp>
            <p:nvCxnSpPr>
              <p:cNvPr id="32" name="直線コネクタ 31"/>
              <p:cNvCxnSpPr>
                <a:stCxn id="64" idx="4"/>
                <a:endCxn id="33" idx="1"/>
              </p:cNvCxnSpPr>
              <p:nvPr/>
            </p:nvCxnSpPr>
            <p:spPr>
              <a:xfrm>
                <a:off x="985209" y="3318868"/>
                <a:ext cx="405901" cy="505764"/>
              </a:xfrm>
              <a:prstGeom prst="line">
                <a:avLst/>
              </a:prstGeom>
              <a:effectLst/>
            </p:spPr>
            <p:style>
              <a:lnRef idx="1">
                <a:schemeClr val="dk1"/>
              </a:lnRef>
              <a:fillRef idx="0">
                <a:schemeClr val="dk1"/>
              </a:fillRef>
              <a:effectRef idx="0">
                <a:schemeClr val="dk1"/>
              </a:effectRef>
              <a:fontRef idx="minor">
                <a:schemeClr val="tx1"/>
              </a:fontRef>
            </p:style>
          </p:cxnSp>
          <p:sp>
            <p:nvSpPr>
              <p:cNvPr id="33" name="テキスト ボックス 32"/>
              <p:cNvSpPr txBox="1"/>
              <p:nvPr/>
            </p:nvSpPr>
            <p:spPr>
              <a:xfrm>
                <a:off x="1391110" y="3480612"/>
                <a:ext cx="1471437" cy="688039"/>
              </a:xfrm>
              <a:prstGeom prst="rect">
                <a:avLst/>
              </a:prstGeom>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kumimoji="1" lang="ja-JP" altLang="en-US" sz="1200" b="1" dirty="0" smtClean="0">
                    <a:latin typeface="Helvetica"/>
                    <a:cs typeface="Helvetica"/>
                  </a:rPr>
                  <a:t>金属フィルター</a:t>
                </a:r>
              </a:p>
            </p:txBody>
          </p:sp>
          <p:cxnSp>
            <p:nvCxnSpPr>
              <p:cNvPr id="34" name="直線コネクタ 33"/>
              <p:cNvCxnSpPr>
                <a:stCxn id="63" idx="5"/>
                <a:endCxn id="35" idx="1"/>
              </p:cNvCxnSpPr>
              <p:nvPr/>
            </p:nvCxnSpPr>
            <p:spPr>
              <a:xfrm flipV="1">
                <a:off x="1110866" y="3074408"/>
                <a:ext cx="549028" cy="11440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1659895" y="2730388"/>
                <a:ext cx="1522134" cy="688039"/>
              </a:xfrm>
              <a:prstGeom prst="rect">
                <a:avLst/>
              </a:prstGeom>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1200" b="1" dirty="0" smtClean="0">
                    <a:latin typeface="Helvetica"/>
                    <a:cs typeface="Helvetica"/>
                  </a:rPr>
                  <a:t>イメージングプレート（</a:t>
                </a:r>
                <a:r>
                  <a:rPr kumimoji="1" lang="en-US" altLang="ja-JP" sz="1200" b="1" dirty="0" smtClean="0">
                    <a:latin typeface="Helvetica"/>
                    <a:cs typeface="Helvetica"/>
                  </a:rPr>
                  <a:t>IP</a:t>
                </a:r>
                <a:r>
                  <a:rPr kumimoji="1" lang="ja-JP" altLang="en-US" sz="1200" b="1" dirty="0" smtClean="0">
                    <a:latin typeface="Helvetica"/>
                    <a:cs typeface="Helvetica"/>
                  </a:rPr>
                  <a:t>）</a:t>
                </a:r>
              </a:p>
            </p:txBody>
          </p:sp>
          <p:sp>
            <p:nvSpPr>
              <p:cNvPr id="36" name="テキスト ボックス 35"/>
              <p:cNvSpPr txBox="1"/>
              <p:nvPr/>
            </p:nvSpPr>
            <p:spPr>
              <a:xfrm>
                <a:off x="-20" y="2186329"/>
                <a:ext cx="552329" cy="688039"/>
              </a:xfrm>
              <a:prstGeom prst="rect">
                <a:avLst/>
              </a:prstGeom>
              <a:noFill/>
              <a:effectLst/>
            </p:spPr>
            <p:txBody>
              <a:bodyPr wrap="square" rtlCol="0">
                <a:spAutoFit/>
              </a:bodyPr>
              <a:lstStyle/>
              <a:p>
                <a:r>
                  <a:rPr kumimoji="1" lang="ja-JP" altLang="en-US" sz="1200" b="1" dirty="0" smtClean="0">
                    <a:latin typeface="Helvetica"/>
                    <a:cs typeface="Helvetica"/>
                  </a:rPr>
                  <a:t>低</a:t>
                </a:r>
                <a:r>
                  <a:rPr kumimoji="1" lang="en-US" altLang="ja-JP" sz="1200" b="1" dirty="0" smtClean="0">
                    <a:latin typeface="Helvetica"/>
                    <a:cs typeface="Helvetica"/>
                  </a:rPr>
                  <a:t>Z</a:t>
                </a:r>
                <a:endParaRPr kumimoji="1" lang="ja-JP" altLang="en-US" sz="1200" b="1" dirty="0" smtClean="0">
                  <a:latin typeface="Helvetica"/>
                  <a:cs typeface="Helvetica"/>
                </a:endParaRPr>
              </a:p>
            </p:txBody>
          </p:sp>
          <p:sp>
            <p:nvSpPr>
              <p:cNvPr id="37" name="テキスト ボックス 36"/>
              <p:cNvSpPr txBox="1"/>
              <p:nvPr/>
            </p:nvSpPr>
            <p:spPr>
              <a:xfrm>
                <a:off x="1129217" y="1152022"/>
                <a:ext cx="523788" cy="688039"/>
              </a:xfrm>
              <a:prstGeom prst="rect">
                <a:avLst/>
              </a:prstGeom>
              <a:noFill/>
              <a:effectLst/>
            </p:spPr>
            <p:txBody>
              <a:bodyPr wrap="square" rtlCol="0">
                <a:spAutoFit/>
              </a:bodyPr>
              <a:lstStyle/>
              <a:p>
                <a:r>
                  <a:rPr lang="ja-JP" altLang="en-US" sz="1200" b="1" dirty="0" smtClean="0">
                    <a:latin typeface="Helvetica"/>
                    <a:cs typeface="Helvetica"/>
                  </a:rPr>
                  <a:t>高</a:t>
                </a:r>
                <a:r>
                  <a:rPr lang="en-US" altLang="ja-JP" sz="1200" b="1" dirty="0" smtClean="0">
                    <a:latin typeface="Helvetica"/>
                    <a:cs typeface="Helvetica"/>
                  </a:rPr>
                  <a:t>Z</a:t>
                </a:r>
                <a:endParaRPr kumimoji="1" lang="ja-JP" altLang="en-US" sz="1200" b="1" dirty="0" smtClean="0">
                  <a:latin typeface="Helvetica"/>
                  <a:cs typeface="Helvetica"/>
                </a:endParaRPr>
              </a:p>
            </p:txBody>
          </p:sp>
          <p:cxnSp>
            <p:nvCxnSpPr>
              <p:cNvPr id="38" name="直線矢印コネクタ 37"/>
              <p:cNvCxnSpPr/>
              <p:nvPr/>
            </p:nvCxnSpPr>
            <p:spPr>
              <a:xfrm flipH="1">
                <a:off x="579337" y="1605383"/>
                <a:ext cx="1061315" cy="990875"/>
              </a:xfrm>
              <a:prstGeom prst="straightConnector1">
                <a:avLst/>
              </a:prstGeom>
              <a:ln>
                <a:headEnd type="arrow"/>
                <a:tailEnd type="arrow"/>
              </a:ln>
              <a:effectLst/>
            </p:spPr>
            <p:style>
              <a:lnRef idx="2">
                <a:schemeClr val="dk1"/>
              </a:lnRef>
              <a:fillRef idx="0">
                <a:schemeClr val="dk1"/>
              </a:fillRef>
              <a:effectRef idx="1">
                <a:schemeClr val="dk1"/>
              </a:effectRef>
              <a:fontRef idx="minor">
                <a:schemeClr val="tx1"/>
              </a:fontRef>
            </p:style>
          </p:cxnSp>
          <p:cxnSp>
            <p:nvCxnSpPr>
              <p:cNvPr id="39" name="直線矢印コネクタ 38"/>
              <p:cNvCxnSpPr/>
              <p:nvPr/>
            </p:nvCxnSpPr>
            <p:spPr>
              <a:xfrm>
                <a:off x="389120" y="3699251"/>
                <a:ext cx="572566" cy="0"/>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a:off x="303235" y="3040799"/>
                <a:ext cx="0" cy="572566"/>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a:xfrm>
                <a:off x="475005" y="3699251"/>
                <a:ext cx="730932" cy="313957"/>
              </a:xfrm>
              <a:prstGeom prst="rect">
                <a:avLst/>
              </a:prstGeom>
              <a:noFill/>
              <a:effectLst/>
            </p:spPr>
            <p:txBody>
              <a:bodyPr wrap="none" rtlCol="0">
                <a:spAutoFit/>
              </a:bodyPr>
              <a:lstStyle/>
              <a:p>
                <a:r>
                  <a:rPr kumimoji="1" lang="en-US" altLang="ja-JP" sz="1200" dirty="0" smtClean="0">
                    <a:latin typeface="Helvetica"/>
                    <a:cs typeface="Helvetica"/>
                  </a:rPr>
                  <a:t>1.5 cm</a:t>
                </a:r>
                <a:endParaRPr kumimoji="1" lang="ja-JP" altLang="en-US" sz="1200" dirty="0" smtClean="0">
                  <a:latin typeface="Helvetica"/>
                  <a:cs typeface="Helvetica"/>
                </a:endParaRPr>
              </a:p>
            </p:txBody>
          </p:sp>
          <p:sp>
            <p:nvSpPr>
              <p:cNvPr id="42" name="テキスト ボックス 41"/>
              <p:cNvSpPr txBox="1"/>
              <p:nvPr/>
            </p:nvSpPr>
            <p:spPr>
              <a:xfrm rot="16200000">
                <a:off x="-246766" y="3201433"/>
                <a:ext cx="732566" cy="313256"/>
              </a:xfrm>
              <a:prstGeom prst="rect">
                <a:avLst/>
              </a:prstGeom>
              <a:noFill/>
              <a:effectLst/>
            </p:spPr>
            <p:txBody>
              <a:bodyPr wrap="none" rtlCol="0">
                <a:spAutoFit/>
              </a:bodyPr>
              <a:lstStyle/>
              <a:p>
                <a:r>
                  <a:rPr kumimoji="1" lang="en-US" altLang="ja-JP" sz="1200" dirty="0" smtClean="0">
                    <a:latin typeface="Helvetica"/>
                    <a:cs typeface="Helvetica"/>
                  </a:rPr>
                  <a:t>1.5 cm</a:t>
                </a:r>
                <a:endParaRPr kumimoji="1" lang="ja-JP" altLang="en-US" sz="1200" dirty="0" smtClean="0">
                  <a:latin typeface="Helvetica"/>
                  <a:cs typeface="Helvetica"/>
                </a:endParaRPr>
              </a:p>
            </p:txBody>
          </p:sp>
        </p:grpSp>
        <p:pic>
          <p:nvPicPr>
            <p:cNvPr id="65" name="図 64"/>
            <p:cNvPicPr>
              <a:picLocks noChangeAspect="1"/>
            </p:cNvPicPr>
            <p:nvPr/>
          </p:nvPicPr>
          <p:blipFill>
            <a:blip r:embed="rId3"/>
            <a:stretch>
              <a:fillRect/>
            </a:stretch>
          </p:blipFill>
          <p:spPr>
            <a:xfrm>
              <a:off x="1046510" y="1155081"/>
              <a:ext cx="2285055" cy="1660871"/>
            </a:xfrm>
            <a:prstGeom prst="rect">
              <a:avLst/>
            </a:prstGeom>
            <a:effectLst/>
          </p:spPr>
        </p:pic>
        <p:pic>
          <p:nvPicPr>
            <p:cNvPr id="66" name="図 65" descr="HEX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881" y="2183650"/>
              <a:ext cx="1511232" cy="1363067"/>
            </a:xfrm>
            <a:prstGeom prst="rect">
              <a:avLst/>
            </a:prstGeom>
            <a:effectLst/>
          </p:spPr>
        </p:pic>
        <p:cxnSp>
          <p:nvCxnSpPr>
            <p:cNvPr id="67" name="直線矢印コネクタ 66"/>
            <p:cNvCxnSpPr/>
            <p:nvPr/>
          </p:nvCxnSpPr>
          <p:spPr>
            <a:xfrm flipV="1">
              <a:off x="859409" y="4714735"/>
              <a:ext cx="496531" cy="524690"/>
            </a:xfrm>
            <a:prstGeom prst="straightConnector1">
              <a:avLst/>
            </a:prstGeom>
            <a:ln>
              <a:tailEnd type="arrow"/>
            </a:ln>
            <a:effectLst/>
          </p:spPr>
          <p:style>
            <a:lnRef idx="2">
              <a:schemeClr val="accent3"/>
            </a:lnRef>
            <a:fillRef idx="0">
              <a:schemeClr val="accent3"/>
            </a:fillRef>
            <a:effectRef idx="1">
              <a:schemeClr val="accent3"/>
            </a:effectRef>
            <a:fontRef idx="minor">
              <a:schemeClr val="tx1"/>
            </a:fontRef>
          </p:style>
        </p:cxnSp>
        <p:sp>
          <p:nvSpPr>
            <p:cNvPr id="68" name="太陽 67"/>
            <p:cNvSpPr/>
            <p:nvPr/>
          </p:nvSpPr>
          <p:spPr>
            <a:xfrm>
              <a:off x="755604" y="5156589"/>
              <a:ext cx="180000" cy="180000"/>
            </a:xfrm>
            <a:prstGeom prst="sun">
              <a:avLst/>
            </a:prstGeom>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552187" y="4904110"/>
              <a:ext cx="526632" cy="276999"/>
            </a:xfrm>
            <a:prstGeom prst="rect">
              <a:avLst/>
            </a:prstGeom>
            <a:noFill/>
            <a:effectLst/>
          </p:spPr>
          <p:txBody>
            <a:bodyPr wrap="none" rtlCol="0">
              <a:spAutoFit/>
            </a:bodyPr>
            <a:lstStyle/>
            <a:p>
              <a:r>
                <a:rPr lang="en-US" altLang="ja-JP" sz="1200" dirty="0" smtClean="0">
                  <a:latin typeface=""/>
                </a:rPr>
                <a:t>x-ray</a:t>
              </a:r>
              <a:endParaRPr kumimoji="1" lang="ja-JP" altLang="en-US" sz="1200" dirty="0">
                <a:latin typeface=""/>
              </a:endParaRPr>
            </a:p>
          </p:txBody>
        </p:sp>
      </p:grpSp>
      <p:sp>
        <p:nvSpPr>
          <p:cNvPr id="73" name="テキスト ボックス 72"/>
          <p:cNvSpPr txBox="1"/>
          <p:nvPr/>
        </p:nvSpPr>
        <p:spPr>
          <a:xfrm>
            <a:off x="5370963" y="4236337"/>
            <a:ext cx="2297381" cy="338554"/>
          </a:xfrm>
          <a:prstGeom prst="rect">
            <a:avLst/>
          </a:prstGeom>
          <a:noFill/>
          <a:effectLst/>
        </p:spPr>
        <p:txBody>
          <a:bodyPr wrap="square" rtlCol="0">
            <a:spAutoFit/>
          </a:bodyPr>
          <a:lstStyle/>
          <a:p>
            <a:r>
              <a:rPr lang="en-US" altLang="ja-JP" sz="1600" b="1" dirty="0" smtClean="0">
                <a:latin typeface="Helvetica"/>
                <a:cs typeface="Helvetica"/>
              </a:rPr>
              <a:t>HEXS</a:t>
            </a:r>
            <a:r>
              <a:rPr lang="ja-JP" altLang="en-US" sz="1600" b="1" dirty="0" smtClean="0">
                <a:latin typeface="Helvetica"/>
                <a:cs typeface="Helvetica"/>
              </a:rPr>
              <a:t>の</a:t>
            </a:r>
            <a:r>
              <a:rPr lang="ja-JP" altLang="en-US" sz="1600" b="1" dirty="0">
                <a:latin typeface="Helvetica"/>
                <a:cs typeface="Helvetica"/>
              </a:rPr>
              <a:t>分光</a:t>
            </a:r>
            <a:r>
              <a:rPr lang="ja-JP" altLang="en-US" sz="1600" b="1" dirty="0" smtClean="0">
                <a:latin typeface="Helvetica"/>
                <a:cs typeface="Helvetica"/>
              </a:rPr>
              <a:t>感度曲線</a:t>
            </a:r>
            <a:endParaRPr kumimoji="1" lang="ja-JP" altLang="en-US" sz="1600" b="1" dirty="0">
              <a:latin typeface="Helvetica"/>
              <a:cs typeface="Helvetica"/>
            </a:endParaRPr>
          </a:p>
        </p:txBody>
      </p:sp>
      <p:grpSp>
        <p:nvGrpSpPr>
          <p:cNvPr id="81" name="グループ化 80"/>
          <p:cNvGrpSpPr/>
          <p:nvPr/>
        </p:nvGrpSpPr>
        <p:grpSpPr>
          <a:xfrm>
            <a:off x="3629988" y="1021344"/>
            <a:ext cx="5190484" cy="3290844"/>
            <a:chOff x="3435529" y="1136269"/>
            <a:chExt cx="5386670" cy="3767841"/>
          </a:xfrm>
        </p:grpSpPr>
        <p:pic>
          <p:nvPicPr>
            <p:cNvPr id="72" name="図 71" descr="スクリーンショット（2012-06-01 9.33.2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5529" y="1136269"/>
              <a:ext cx="5386670" cy="3767841"/>
            </a:xfrm>
            <a:prstGeom prst="rect">
              <a:avLst/>
            </a:prstGeom>
            <a:effectLst/>
          </p:spPr>
        </p:pic>
        <p:sp>
          <p:nvSpPr>
            <p:cNvPr id="74" name="テキスト ボックス 73"/>
            <p:cNvSpPr txBox="1"/>
            <p:nvPr/>
          </p:nvSpPr>
          <p:spPr>
            <a:xfrm>
              <a:off x="4098119" y="3118012"/>
              <a:ext cx="1057977" cy="307777"/>
            </a:xfrm>
            <a:prstGeom prst="rect">
              <a:avLst/>
            </a:prstGeom>
            <a:ln>
              <a:solidFill>
                <a:srgbClr val="376092"/>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en-US" altLang="ja-JP" sz="1400" dirty="0" smtClean="0">
                  <a:latin typeface=""/>
                </a:rPr>
                <a:t>Al 10 </a:t>
              </a:r>
              <a:r>
                <a:rPr kumimoji="1" lang="en-US" altLang="ja-JP" sz="1400" dirty="0" err="1" smtClean="0">
                  <a:latin typeface=""/>
                </a:rPr>
                <a:t>keV</a:t>
              </a:r>
              <a:r>
                <a:rPr kumimoji="1" lang="en-US" altLang="ja-JP" sz="1400" dirty="0" smtClean="0">
                  <a:latin typeface=""/>
                </a:rPr>
                <a:t>~</a:t>
              </a:r>
              <a:endParaRPr kumimoji="1" lang="ja-JP" altLang="en-US" sz="1400" dirty="0">
                <a:latin typeface=""/>
              </a:endParaRPr>
            </a:p>
          </p:txBody>
        </p:sp>
        <p:sp>
          <p:nvSpPr>
            <p:cNvPr id="75" name="テキスト ボックス 74"/>
            <p:cNvSpPr txBox="1"/>
            <p:nvPr/>
          </p:nvSpPr>
          <p:spPr>
            <a:xfrm>
              <a:off x="4434678" y="1358456"/>
              <a:ext cx="1087958" cy="307777"/>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sz="1400" dirty="0" smtClean="0">
                  <a:latin typeface=""/>
                </a:rPr>
                <a:t>Ta</a:t>
              </a:r>
              <a:r>
                <a:rPr kumimoji="1" lang="en-US" altLang="ja-JP" sz="1400" dirty="0" smtClean="0">
                  <a:latin typeface=""/>
                </a:rPr>
                <a:t> </a:t>
              </a:r>
              <a:r>
                <a:rPr lang="en-US" altLang="ja-JP" sz="1400" dirty="0">
                  <a:latin typeface=""/>
                </a:rPr>
                <a:t>4</a:t>
              </a:r>
              <a:r>
                <a:rPr kumimoji="1" lang="en-US" altLang="ja-JP" sz="1400" dirty="0" smtClean="0">
                  <a:latin typeface=""/>
                </a:rPr>
                <a:t>0 </a:t>
              </a:r>
              <a:r>
                <a:rPr kumimoji="1" lang="en-US" altLang="ja-JP" sz="1400" dirty="0" err="1" smtClean="0">
                  <a:latin typeface=""/>
                </a:rPr>
                <a:t>keV</a:t>
              </a:r>
              <a:r>
                <a:rPr kumimoji="1" lang="en-US" altLang="ja-JP" sz="1400" dirty="0" smtClean="0">
                  <a:latin typeface=""/>
                </a:rPr>
                <a:t>~</a:t>
              </a:r>
              <a:endParaRPr kumimoji="1" lang="ja-JP" altLang="en-US" sz="1400" dirty="0">
                <a:latin typeface=""/>
              </a:endParaRPr>
            </a:p>
          </p:txBody>
        </p:sp>
        <p:sp>
          <p:nvSpPr>
            <p:cNvPr id="76" name="テキスト ボックス 75"/>
            <p:cNvSpPr txBox="1"/>
            <p:nvPr/>
          </p:nvSpPr>
          <p:spPr>
            <a:xfrm>
              <a:off x="6150332" y="3779265"/>
              <a:ext cx="1217789" cy="307777"/>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en-US" altLang="ja-JP" sz="1400" dirty="0" err="1" smtClean="0">
                  <a:latin typeface=""/>
                </a:rPr>
                <a:t>Pb</a:t>
              </a:r>
              <a:r>
                <a:rPr kumimoji="1" lang="en-US" altLang="ja-JP" sz="1400" dirty="0" smtClean="0">
                  <a:latin typeface=""/>
                </a:rPr>
                <a:t> 200 </a:t>
              </a:r>
              <a:r>
                <a:rPr kumimoji="1" lang="en-US" altLang="ja-JP" sz="1400" dirty="0" err="1" smtClean="0">
                  <a:latin typeface=""/>
                </a:rPr>
                <a:t>keV</a:t>
              </a:r>
              <a:r>
                <a:rPr kumimoji="1" lang="en-US" altLang="ja-JP" sz="1400" dirty="0" smtClean="0">
                  <a:latin typeface=""/>
                </a:rPr>
                <a:t>~</a:t>
              </a:r>
              <a:endParaRPr kumimoji="1" lang="ja-JP" altLang="en-US" sz="1400" dirty="0">
                <a:latin typeface=""/>
              </a:endParaRPr>
            </a:p>
          </p:txBody>
        </p:sp>
        <p:cxnSp>
          <p:nvCxnSpPr>
            <p:cNvPr id="77" name="直線コネクタ 76"/>
            <p:cNvCxnSpPr>
              <a:stCxn id="74" idx="2"/>
            </p:cNvCxnSpPr>
            <p:nvPr/>
          </p:nvCxnSpPr>
          <p:spPr>
            <a:xfrm>
              <a:off x="4627108" y="3425789"/>
              <a:ext cx="528988" cy="459694"/>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直線コネクタ 77"/>
            <p:cNvCxnSpPr>
              <a:stCxn id="75" idx="2"/>
            </p:cNvCxnSpPr>
            <p:nvPr/>
          </p:nvCxnSpPr>
          <p:spPr>
            <a:xfrm>
              <a:off x="4978657" y="1666233"/>
              <a:ext cx="708121" cy="2217096"/>
            </a:xfrm>
            <a:prstGeom prst="line">
              <a:avLst/>
            </a:prstGeom>
            <a:ln>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9" name="直線コネクタ 78"/>
            <p:cNvCxnSpPr>
              <a:stCxn id="76" idx="0"/>
            </p:cNvCxnSpPr>
            <p:nvPr/>
          </p:nvCxnSpPr>
          <p:spPr>
            <a:xfrm flipH="1" flipV="1">
              <a:off x="6350000" y="3354540"/>
              <a:ext cx="409227" cy="424725"/>
            </a:xfrm>
            <a:prstGeom prst="line">
              <a:avLst/>
            </a:prstGeom>
            <a:ln w="28575" cmpd="sng">
              <a:prstDash val="sysDash"/>
            </a:ln>
            <a:effectLst/>
          </p:spPr>
          <p:style>
            <a:lnRef idx="1">
              <a:schemeClr val="accent6"/>
            </a:lnRef>
            <a:fillRef idx="0">
              <a:schemeClr val="accent6"/>
            </a:fillRef>
            <a:effectRef idx="0">
              <a:schemeClr val="accent6"/>
            </a:effectRef>
            <a:fontRef idx="minor">
              <a:schemeClr val="tx1"/>
            </a:fontRef>
          </p:style>
        </p:cxnSp>
      </p:grpSp>
      <p:sp>
        <p:nvSpPr>
          <p:cNvPr id="80" name="テキスト ボックス 79"/>
          <p:cNvSpPr txBox="1"/>
          <p:nvPr/>
        </p:nvSpPr>
        <p:spPr>
          <a:xfrm>
            <a:off x="723634" y="6222335"/>
            <a:ext cx="7806945" cy="400110"/>
          </a:xfrm>
          <a:prstGeom prst="rect">
            <a:avLst/>
          </a:prstGeom>
          <a:noFill/>
        </p:spPr>
        <p:txBody>
          <a:bodyPr wrap="none" rtlCol="0">
            <a:spAutoFit/>
          </a:bodyPr>
          <a:lstStyle/>
          <a:p>
            <a:r>
              <a:rPr kumimoji="1" lang="ja-JP" altLang="en-US" sz="2000" b="1" dirty="0" smtClean="0"/>
              <a:t>分光感度の違いにより</a:t>
            </a:r>
            <a:r>
              <a:rPr kumimoji="1" lang="en-US" altLang="ja-JP" sz="2000" b="1" dirty="0" smtClean="0"/>
              <a:t>X</a:t>
            </a:r>
            <a:r>
              <a:rPr kumimoji="1" lang="ja-JP" altLang="en-US" sz="2000" b="1" dirty="0" smtClean="0"/>
              <a:t>線のスペクトル情報を反映した信号が得られる</a:t>
            </a:r>
            <a:endParaRPr kumimoji="1" lang="ja-JP" altLang="en-US" sz="2000" b="1" dirty="0"/>
          </a:p>
        </p:txBody>
      </p:sp>
      <p:grpSp>
        <p:nvGrpSpPr>
          <p:cNvPr id="82" name="図形グループ 6"/>
          <p:cNvGrpSpPr/>
          <p:nvPr/>
        </p:nvGrpSpPr>
        <p:grpSpPr>
          <a:xfrm>
            <a:off x="3003918" y="5358874"/>
            <a:ext cx="5897987" cy="773252"/>
            <a:chOff x="1403065" y="5948223"/>
            <a:chExt cx="5897987" cy="773252"/>
          </a:xfrm>
        </p:grpSpPr>
        <p:pic>
          <p:nvPicPr>
            <p:cNvPr id="83" name="図 82" descr="スクリーンショット（2013-01-24 16.25.04）.jpg"/>
            <p:cNvPicPr>
              <a:picLocks noChangeAspect="1"/>
            </p:cNvPicPr>
            <p:nvPr/>
          </p:nvPicPr>
          <p:blipFill rotWithShape="1">
            <a:blip r:embed="rId6">
              <a:extLst>
                <a:ext uri="{28A0092B-C50C-407E-A947-70E740481C1C}">
                  <a14:useLocalDpi xmlns:a14="http://schemas.microsoft.com/office/drawing/2010/main" val="0"/>
                </a:ext>
              </a:extLst>
            </a:blip>
            <a:srcRect r="53015"/>
            <a:stretch/>
          </p:blipFill>
          <p:spPr>
            <a:xfrm rot="16200000" flipH="1">
              <a:off x="4118598" y="3232690"/>
              <a:ext cx="466921" cy="5897987"/>
            </a:xfrm>
            <a:prstGeom prst="rect">
              <a:avLst/>
            </a:prstGeom>
          </p:spPr>
        </p:pic>
        <p:grpSp>
          <p:nvGrpSpPr>
            <p:cNvPr id="84" name="図形グループ 5"/>
            <p:cNvGrpSpPr>
              <a:grpSpLocks noChangeAspect="1"/>
            </p:cNvGrpSpPr>
            <p:nvPr/>
          </p:nvGrpSpPr>
          <p:grpSpPr>
            <a:xfrm>
              <a:off x="1403065" y="6381354"/>
              <a:ext cx="5695337" cy="340121"/>
              <a:chOff x="1276386" y="5499466"/>
              <a:chExt cx="6715609" cy="377737"/>
            </a:xfrm>
          </p:grpSpPr>
          <p:sp>
            <p:nvSpPr>
              <p:cNvPr id="85" name="テキスト ボックス 84"/>
              <p:cNvSpPr txBox="1"/>
              <p:nvPr/>
            </p:nvSpPr>
            <p:spPr>
              <a:xfrm>
                <a:off x="1276386" y="5499466"/>
                <a:ext cx="5311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latin typeface="Helvetica"/>
                    <a:cs typeface="Helvetica"/>
                  </a:rPr>
                  <a:t>IP1</a:t>
                </a:r>
                <a:endParaRPr kumimoji="1" lang="ja-JP" altLang="en-US" sz="1800" b="0" i="0" u="none" strike="noStrike" kern="0" cap="none" spc="0" normalizeH="0" baseline="0" noProof="0" dirty="0">
                  <a:ln>
                    <a:noFill/>
                  </a:ln>
                  <a:solidFill>
                    <a:sysClr val="windowText" lastClr="000000"/>
                  </a:solidFill>
                  <a:effectLst/>
                  <a:uLnTx/>
                  <a:uFillTx/>
                  <a:latin typeface="Helvetica"/>
                  <a:cs typeface="Helvetica"/>
                </a:endParaRPr>
              </a:p>
            </p:txBody>
          </p:sp>
          <p:sp>
            <p:nvSpPr>
              <p:cNvPr id="86" name="テキスト ボックス 85"/>
              <p:cNvSpPr txBox="1"/>
              <p:nvPr/>
            </p:nvSpPr>
            <p:spPr>
              <a:xfrm>
                <a:off x="1876639" y="5507871"/>
                <a:ext cx="31304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latin typeface="Helvetica"/>
                    <a:cs typeface="Helvetica"/>
                  </a:rPr>
                  <a:t>2</a:t>
                </a:r>
                <a:endParaRPr kumimoji="1" lang="ja-JP" altLang="en-US" sz="1800" b="0" i="0" u="none" strike="noStrike" kern="0" cap="none" spc="0" normalizeH="0" baseline="0" noProof="0" dirty="0">
                  <a:ln>
                    <a:noFill/>
                  </a:ln>
                  <a:solidFill>
                    <a:sysClr val="windowText" lastClr="000000"/>
                  </a:solidFill>
                  <a:effectLst/>
                  <a:uLnTx/>
                  <a:uFillTx/>
                  <a:latin typeface="Helvetica"/>
                  <a:cs typeface="Helvetica"/>
                </a:endParaRPr>
              </a:p>
            </p:txBody>
          </p:sp>
          <p:sp>
            <p:nvSpPr>
              <p:cNvPr id="87" name="テキスト ボックス 86"/>
              <p:cNvSpPr txBox="1"/>
              <p:nvPr/>
            </p:nvSpPr>
            <p:spPr>
              <a:xfrm>
                <a:off x="2470250" y="5507871"/>
                <a:ext cx="31304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latin typeface="Helvetica"/>
                    <a:cs typeface="Helvetica"/>
                  </a:rPr>
                  <a:t>3</a:t>
                </a:r>
                <a:endParaRPr kumimoji="1" lang="ja-JP" altLang="en-US" sz="1800" b="0" i="0" u="none" strike="noStrike" kern="0" cap="none" spc="0" normalizeH="0" baseline="0" noProof="0" dirty="0">
                  <a:ln>
                    <a:noFill/>
                  </a:ln>
                  <a:solidFill>
                    <a:sysClr val="windowText" lastClr="000000"/>
                  </a:solidFill>
                  <a:effectLst/>
                  <a:uLnTx/>
                  <a:uFillTx/>
                  <a:latin typeface="Helvetica"/>
                  <a:cs typeface="Helvetica"/>
                </a:endParaRPr>
              </a:p>
            </p:txBody>
          </p:sp>
          <p:sp>
            <p:nvSpPr>
              <p:cNvPr id="88" name="テキスト ボックス 87"/>
              <p:cNvSpPr txBox="1"/>
              <p:nvPr/>
            </p:nvSpPr>
            <p:spPr>
              <a:xfrm>
                <a:off x="3052856" y="5507871"/>
                <a:ext cx="31304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latin typeface="Helvetica"/>
                    <a:cs typeface="Helvetica"/>
                  </a:rPr>
                  <a:t>4</a:t>
                </a:r>
                <a:endParaRPr kumimoji="1" lang="ja-JP" altLang="en-US" sz="1800" b="0" i="0" u="none" strike="noStrike" kern="0" cap="none" spc="0" normalizeH="0" baseline="0" noProof="0" dirty="0">
                  <a:ln>
                    <a:noFill/>
                  </a:ln>
                  <a:solidFill>
                    <a:sysClr val="windowText" lastClr="000000"/>
                  </a:solidFill>
                  <a:effectLst/>
                  <a:uLnTx/>
                  <a:uFillTx/>
                  <a:latin typeface="Helvetica"/>
                  <a:cs typeface="Helvetica"/>
                </a:endParaRPr>
              </a:p>
            </p:txBody>
          </p:sp>
          <p:sp>
            <p:nvSpPr>
              <p:cNvPr id="89" name="テキスト ボックス 88"/>
              <p:cNvSpPr txBox="1"/>
              <p:nvPr/>
            </p:nvSpPr>
            <p:spPr>
              <a:xfrm>
                <a:off x="3588853" y="5507871"/>
                <a:ext cx="31304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latin typeface="Helvetica"/>
                    <a:cs typeface="Helvetica"/>
                  </a:rPr>
                  <a:t>5</a:t>
                </a:r>
                <a:endParaRPr kumimoji="1" lang="ja-JP" altLang="en-US" sz="1800" b="0" i="0" u="none" strike="noStrike" kern="0" cap="none" spc="0" normalizeH="0" baseline="0" noProof="0" dirty="0">
                  <a:ln>
                    <a:noFill/>
                  </a:ln>
                  <a:solidFill>
                    <a:sysClr val="windowText" lastClr="000000"/>
                  </a:solidFill>
                  <a:effectLst/>
                  <a:uLnTx/>
                  <a:uFillTx/>
                  <a:latin typeface="Helvetica"/>
                  <a:cs typeface="Helvetica"/>
                </a:endParaRPr>
              </a:p>
            </p:txBody>
          </p:sp>
          <p:sp>
            <p:nvSpPr>
              <p:cNvPr id="90" name="テキスト ボックス 89"/>
              <p:cNvSpPr txBox="1"/>
              <p:nvPr/>
            </p:nvSpPr>
            <p:spPr>
              <a:xfrm>
                <a:off x="4183111" y="5507871"/>
                <a:ext cx="31304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latin typeface="Helvetica"/>
                    <a:cs typeface="Helvetica"/>
                  </a:rPr>
                  <a:t>6</a:t>
                </a:r>
                <a:endParaRPr kumimoji="1" lang="ja-JP" altLang="en-US" sz="1800" b="0" i="0" u="none" strike="noStrike" kern="0" cap="none" spc="0" normalizeH="0" baseline="0" noProof="0" dirty="0">
                  <a:ln>
                    <a:noFill/>
                  </a:ln>
                  <a:solidFill>
                    <a:sysClr val="windowText" lastClr="000000"/>
                  </a:solidFill>
                  <a:effectLst/>
                  <a:uLnTx/>
                  <a:uFillTx/>
                  <a:latin typeface="Helvetica"/>
                  <a:cs typeface="Helvetica"/>
                </a:endParaRPr>
              </a:p>
            </p:txBody>
          </p:sp>
          <p:sp>
            <p:nvSpPr>
              <p:cNvPr id="91" name="テキスト ボックス 90"/>
              <p:cNvSpPr txBox="1"/>
              <p:nvPr/>
            </p:nvSpPr>
            <p:spPr>
              <a:xfrm>
                <a:off x="4754064" y="5507871"/>
                <a:ext cx="31304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latin typeface="Helvetica"/>
                    <a:cs typeface="Helvetica"/>
                  </a:rPr>
                  <a:t>7</a:t>
                </a:r>
                <a:endParaRPr kumimoji="1" lang="ja-JP" altLang="en-US" sz="1800" b="0" i="0" u="none" strike="noStrike" kern="0" cap="none" spc="0" normalizeH="0" baseline="0" noProof="0" dirty="0">
                  <a:ln>
                    <a:noFill/>
                  </a:ln>
                  <a:solidFill>
                    <a:sysClr val="windowText" lastClr="000000"/>
                  </a:solidFill>
                  <a:effectLst/>
                  <a:uLnTx/>
                  <a:uFillTx/>
                  <a:latin typeface="Helvetica"/>
                  <a:cs typeface="Helvetica"/>
                </a:endParaRPr>
              </a:p>
            </p:txBody>
          </p:sp>
          <p:sp>
            <p:nvSpPr>
              <p:cNvPr id="92" name="テキスト ボックス 91"/>
              <p:cNvSpPr txBox="1"/>
              <p:nvPr/>
            </p:nvSpPr>
            <p:spPr>
              <a:xfrm>
                <a:off x="5325017" y="5507871"/>
                <a:ext cx="31304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latin typeface="Helvetica"/>
                    <a:cs typeface="Helvetica"/>
                  </a:rPr>
                  <a:t>8</a:t>
                </a:r>
                <a:endParaRPr kumimoji="1" lang="ja-JP" altLang="en-US" sz="1800" b="0" i="0" u="none" strike="noStrike" kern="0" cap="none" spc="0" normalizeH="0" baseline="0" noProof="0" dirty="0">
                  <a:ln>
                    <a:noFill/>
                  </a:ln>
                  <a:solidFill>
                    <a:sysClr val="windowText" lastClr="000000"/>
                  </a:solidFill>
                  <a:effectLst/>
                  <a:uLnTx/>
                  <a:uFillTx/>
                  <a:latin typeface="Helvetica"/>
                  <a:cs typeface="Helvetica"/>
                </a:endParaRPr>
              </a:p>
            </p:txBody>
          </p:sp>
          <p:sp>
            <p:nvSpPr>
              <p:cNvPr id="93" name="テキスト ボックス 92"/>
              <p:cNvSpPr txBox="1"/>
              <p:nvPr/>
            </p:nvSpPr>
            <p:spPr>
              <a:xfrm>
                <a:off x="5884320" y="5507871"/>
                <a:ext cx="31304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ysClr val="windowText" lastClr="000000"/>
                    </a:solidFill>
                    <a:effectLst/>
                    <a:uLnTx/>
                    <a:uFillTx/>
                    <a:latin typeface="Helvetica"/>
                    <a:cs typeface="Helvetica"/>
                  </a:rPr>
                  <a:t>9</a:t>
                </a:r>
                <a:endParaRPr kumimoji="1" lang="ja-JP" altLang="en-US" sz="1800" b="0" i="0" u="none" strike="noStrike" kern="0" cap="none" spc="0" normalizeH="0" baseline="0" noProof="0" dirty="0">
                  <a:ln>
                    <a:noFill/>
                  </a:ln>
                  <a:solidFill>
                    <a:sysClr val="windowText" lastClr="000000"/>
                  </a:solidFill>
                  <a:effectLst/>
                  <a:uLnTx/>
                  <a:uFillTx/>
                  <a:latin typeface="Helvetica"/>
                  <a:cs typeface="Helvetica"/>
                </a:endParaRPr>
              </a:p>
            </p:txBody>
          </p:sp>
          <p:sp>
            <p:nvSpPr>
              <p:cNvPr id="94" name="テキスト ボックス 93"/>
              <p:cNvSpPr txBox="1"/>
              <p:nvPr/>
            </p:nvSpPr>
            <p:spPr>
              <a:xfrm>
                <a:off x="6396190" y="5507871"/>
                <a:ext cx="44142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latin typeface="Helvetica"/>
                    <a:cs typeface="Helvetica"/>
                  </a:rPr>
                  <a:t>10</a:t>
                </a:r>
                <a:endParaRPr kumimoji="1" lang="ja-JP" altLang="en-US" sz="1800" b="0" i="0" u="none" strike="noStrike" kern="0" cap="none" spc="0" normalizeH="0" baseline="0" noProof="0" dirty="0">
                  <a:ln>
                    <a:noFill/>
                  </a:ln>
                  <a:solidFill>
                    <a:sysClr val="windowText" lastClr="000000"/>
                  </a:solidFill>
                  <a:effectLst/>
                  <a:uLnTx/>
                  <a:uFillTx/>
                  <a:latin typeface="Helvetica"/>
                  <a:cs typeface="Helvetica"/>
                </a:endParaRPr>
              </a:p>
            </p:txBody>
          </p:sp>
          <p:sp>
            <p:nvSpPr>
              <p:cNvPr id="95" name="テキスト ボックス 94"/>
              <p:cNvSpPr txBox="1"/>
              <p:nvPr/>
            </p:nvSpPr>
            <p:spPr>
              <a:xfrm>
                <a:off x="6967145" y="5507871"/>
                <a:ext cx="44142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latin typeface="Helvetica"/>
                    <a:cs typeface="Helvetica"/>
                  </a:rPr>
                  <a:t>11</a:t>
                </a:r>
                <a:endParaRPr kumimoji="1" lang="ja-JP" altLang="en-US" sz="1800" b="0" i="0" u="none" strike="noStrike" kern="0" cap="none" spc="0" normalizeH="0" baseline="0" noProof="0" dirty="0">
                  <a:ln>
                    <a:noFill/>
                  </a:ln>
                  <a:solidFill>
                    <a:sysClr val="windowText" lastClr="000000"/>
                  </a:solidFill>
                  <a:effectLst/>
                  <a:uLnTx/>
                  <a:uFillTx/>
                  <a:latin typeface="Helvetica"/>
                  <a:cs typeface="Helvetica"/>
                </a:endParaRPr>
              </a:p>
            </p:txBody>
          </p:sp>
          <p:sp>
            <p:nvSpPr>
              <p:cNvPr id="96" name="テキスト ボックス 95"/>
              <p:cNvSpPr txBox="1"/>
              <p:nvPr/>
            </p:nvSpPr>
            <p:spPr>
              <a:xfrm>
                <a:off x="7550573" y="5507871"/>
                <a:ext cx="44142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latin typeface="Helvetica"/>
                    <a:cs typeface="Helvetica"/>
                  </a:rPr>
                  <a:t>12</a:t>
                </a:r>
                <a:endParaRPr kumimoji="1" lang="ja-JP" altLang="en-US" sz="1800" b="0" i="0" u="none" strike="noStrike" kern="0" cap="none" spc="0" normalizeH="0" baseline="0" noProof="0" dirty="0">
                  <a:ln>
                    <a:noFill/>
                  </a:ln>
                  <a:solidFill>
                    <a:sysClr val="windowText" lastClr="000000"/>
                  </a:solidFill>
                  <a:effectLst/>
                  <a:uLnTx/>
                  <a:uFillTx/>
                  <a:latin typeface="Helvetica"/>
                  <a:cs typeface="Helvetica"/>
                </a:endParaRPr>
              </a:p>
            </p:txBody>
          </p:sp>
        </p:grpSp>
      </p:grpSp>
      <p:cxnSp>
        <p:nvCxnSpPr>
          <p:cNvPr id="7" name="直線矢印コネクタ 6"/>
          <p:cNvCxnSpPr/>
          <p:nvPr/>
        </p:nvCxnSpPr>
        <p:spPr>
          <a:xfrm flipH="1">
            <a:off x="2363884" y="1313146"/>
            <a:ext cx="593144" cy="407185"/>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509355" y="1453277"/>
            <a:ext cx="187097" cy="809256"/>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550435" y="4895300"/>
            <a:ext cx="1066318" cy="369332"/>
          </a:xfrm>
          <a:prstGeom prst="rect">
            <a:avLst/>
          </a:prstGeom>
          <a:noFill/>
        </p:spPr>
        <p:txBody>
          <a:bodyPr wrap="none" rtlCol="0">
            <a:spAutoFit/>
          </a:bodyPr>
          <a:lstStyle/>
          <a:p>
            <a:r>
              <a:rPr lang="en-US" altLang="ja-JP" b="1" dirty="0" smtClean="0"/>
              <a:t>IP</a:t>
            </a:r>
            <a:r>
              <a:rPr lang="ja-JP" altLang="en-US" b="1" dirty="0" smtClean="0"/>
              <a:t>の信号</a:t>
            </a:r>
            <a:endParaRPr kumimoji="1" lang="ja-JP" altLang="en-US" b="1" dirty="0"/>
          </a:p>
        </p:txBody>
      </p:sp>
      <p:sp>
        <p:nvSpPr>
          <p:cNvPr id="15" name="テキスト ボックス 14"/>
          <p:cNvSpPr txBox="1"/>
          <p:nvPr/>
        </p:nvSpPr>
        <p:spPr>
          <a:xfrm>
            <a:off x="24072" y="1128480"/>
            <a:ext cx="973343" cy="369332"/>
          </a:xfrm>
          <a:prstGeom prst="rect">
            <a:avLst/>
          </a:prstGeom>
          <a:noFill/>
        </p:spPr>
        <p:txBody>
          <a:bodyPr wrap="none" rtlCol="0">
            <a:spAutoFit/>
          </a:bodyPr>
          <a:lstStyle/>
          <a:p>
            <a:r>
              <a:rPr lang="ja-JP" altLang="en-US" b="1" dirty="0"/>
              <a:t>テフロン</a:t>
            </a:r>
            <a:endParaRPr kumimoji="1" lang="ja-JP" altLang="en-US" b="1" dirty="0"/>
          </a:p>
        </p:txBody>
      </p:sp>
      <p:sp>
        <p:nvSpPr>
          <p:cNvPr id="16" name="テキスト ボックス 15"/>
          <p:cNvSpPr txBox="1"/>
          <p:nvPr/>
        </p:nvSpPr>
        <p:spPr>
          <a:xfrm>
            <a:off x="2689588" y="974592"/>
            <a:ext cx="805029" cy="338554"/>
          </a:xfrm>
          <a:prstGeom prst="rect">
            <a:avLst/>
          </a:prstGeom>
          <a:noFill/>
        </p:spPr>
        <p:txBody>
          <a:bodyPr wrap="none" rtlCol="0">
            <a:spAutoFit/>
          </a:bodyPr>
          <a:lstStyle/>
          <a:p>
            <a:r>
              <a:rPr kumimoji="1" lang="ja-JP" altLang="en-US" sz="1600" b="1" dirty="0" smtClean="0"/>
              <a:t>鉛容器</a:t>
            </a:r>
            <a:endParaRPr kumimoji="1" lang="ja-JP" altLang="en-US" sz="1600" b="1" dirty="0"/>
          </a:p>
        </p:txBody>
      </p:sp>
      <p:cxnSp>
        <p:nvCxnSpPr>
          <p:cNvPr id="100" name="直線コネクタ 99"/>
          <p:cNvCxnSpPr/>
          <p:nvPr/>
        </p:nvCxnSpPr>
        <p:spPr>
          <a:xfrm flipV="1">
            <a:off x="734746" y="6622445"/>
            <a:ext cx="7743187" cy="26647"/>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pic>
        <p:nvPicPr>
          <p:cNvPr id="101" name="図 100"/>
          <p:cNvPicPr>
            <a:picLocks noChangeAspect="1"/>
          </p:cNvPicPr>
          <p:nvPr/>
        </p:nvPicPr>
        <p:blipFill>
          <a:blip r:embed="rId7"/>
          <a:stretch>
            <a:fillRect/>
          </a:stretch>
        </p:blipFill>
        <p:spPr>
          <a:xfrm>
            <a:off x="3813160" y="975656"/>
            <a:ext cx="6367298" cy="3231201"/>
          </a:xfrm>
          <a:prstGeom prst="rect">
            <a:avLst/>
          </a:prstGeom>
        </p:spPr>
      </p:pic>
      <p:sp>
        <p:nvSpPr>
          <p:cNvPr id="17" name="テキスト ボックス 16"/>
          <p:cNvSpPr txBox="1"/>
          <p:nvPr/>
        </p:nvSpPr>
        <p:spPr>
          <a:xfrm>
            <a:off x="2249013" y="2934730"/>
            <a:ext cx="1657826" cy="646331"/>
          </a:xfrm>
          <a:prstGeom prst="rect">
            <a:avLst/>
          </a:prstGeom>
          <a:noFill/>
        </p:spPr>
        <p:txBody>
          <a:bodyPr wrap="none" rtlCol="0">
            <a:spAutoFit/>
          </a:bodyPr>
          <a:lstStyle/>
          <a:p>
            <a:r>
              <a:rPr kumimoji="1" lang="en-US" altLang="ja-JP" b="1" dirty="0" smtClean="0">
                <a:solidFill>
                  <a:srgbClr val="FF0000"/>
                </a:solidFill>
              </a:rPr>
              <a:t>X</a:t>
            </a:r>
            <a:r>
              <a:rPr kumimoji="1" lang="ja-JP" altLang="en-US" b="1" dirty="0" smtClean="0">
                <a:solidFill>
                  <a:srgbClr val="FF0000"/>
                </a:solidFill>
              </a:rPr>
              <a:t>線</a:t>
            </a:r>
            <a:r>
              <a:rPr lang="ja-JP" altLang="en-US" b="1" dirty="0" smtClean="0">
                <a:solidFill>
                  <a:srgbClr val="FF0000"/>
                </a:solidFill>
              </a:rPr>
              <a:t>を選択的に</a:t>
            </a:r>
            <a:endParaRPr lang="en-US" altLang="ja-JP" b="1" dirty="0" smtClean="0">
              <a:solidFill>
                <a:srgbClr val="FF0000"/>
              </a:solidFill>
            </a:endParaRPr>
          </a:p>
          <a:p>
            <a:r>
              <a:rPr lang="ja-JP" altLang="en-US" b="1" dirty="0">
                <a:solidFill>
                  <a:srgbClr val="FF0000"/>
                </a:solidFill>
              </a:rPr>
              <a:t>　</a:t>
            </a:r>
            <a:r>
              <a:rPr lang="ja-JP" altLang="en-US" b="1" dirty="0" smtClean="0">
                <a:solidFill>
                  <a:srgbClr val="FF0000"/>
                </a:solidFill>
              </a:rPr>
              <a:t>　　　　　吸収</a:t>
            </a:r>
            <a:endParaRPr kumimoji="1" lang="en-US" altLang="ja-JP" b="1" dirty="0" smtClean="0">
              <a:solidFill>
                <a:srgbClr val="FF0000"/>
              </a:solidFill>
            </a:endParaRPr>
          </a:p>
        </p:txBody>
      </p:sp>
      <p:grpSp>
        <p:nvGrpSpPr>
          <p:cNvPr id="102" name="グループ化 101"/>
          <p:cNvGrpSpPr/>
          <p:nvPr/>
        </p:nvGrpSpPr>
        <p:grpSpPr>
          <a:xfrm>
            <a:off x="372560" y="4056881"/>
            <a:ext cx="3406889" cy="1645278"/>
            <a:chOff x="180622" y="2190815"/>
            <a:chExt cx="8963378" cy="2885984"/>
          </a:xfrm>
        </p:grpSpPr>
        <p:sp>
          <p:nvSpPr>
            <p:cNvPr id="103" name="正方形/長方形 102"/>
            <p:cNvSpPr/>
            <p:nvPr/>
          </p:nvSpPr>
          <p:spPr>
            <a:xfrm>
              <a:off x="180622" y="2754489"/>
              <a:ext cx="2698044" cy="16143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ja-JP" altLang="en-US" dirty="0">
                <a:solidFill>
                  <a:prstClr val="black"/>
                </a:solidFill>
                <a:latin typeface="Calibri"/>
                <a:ea typeface="ＭＳ Ｐゴシック"/>
              </a:endParaRPr>
            </a:p>
          </p:txBody>
        </p:sp>
        <p:sp>
          <p:nvSpPr>
            <p:cNvPr id="104" name="正方形/長方形 103"/>
            <p:cNvSpPr/>
            <p:nvPr/>
          </p:nvSpPr>
          <p:spPr>
            <a:xfrm>
              <a:off x="3228622" y="2754488"/>
              <a:ext cx="2698044" cy="16143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ja-JP" altLang="en-US">
                <a:solidFill>
                  <a:prstClr val="black"/>
                </a:solidFill>
                <a:latin typeface="Calibri"/>
                <a:ea typeface="ＭＳ Ｐゴシック"/>
              </a:endParaRPr>
            </a:p>
          </p:txBody>
        </p:sp>
        <p:sp>
          <p:nvSpPr>
            <p:cNvPr id="105" name="正方形/長方形 104"/>
            <p:cNvSpPr/>
            <p:nvPr/>
          </p:nvSpPr>
          <p:spPr>
            <a:xfrm>
              <a:off x="6276622" y="2754488"/>
              <a:ext cx="2698044" cy="16143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ja-JP" altLang="en-US">
                <a:solidFill>
                  <a:prstClr val="black"/>
                </a:solidFill>
                <a:latin typeface="Calibri"/>
                <a:ea typeface="ＭＳ Ｐゴシック"/>
              </a:endParaRPr>
            </a:p>
          </p:txBody>
        </p:sp>
        <p:cxnSp>
          <p:nvCxnSpPr>
            <p:cNvPr id="106" name="直線コネクタ 105"/>
            <p:cNvCxnSpPr/>
            <p:nvPr/>
          </p:nvCxnSpPr>
          <p:spPr>
            <a:xfrm>
              <a:off x="508000" y="2449689"/>
              <a:ext cx="1998133" cy="2257778"/>
            </a:xfrm>
            <a:prstGeom prst="line">
              <a:avLst/>
            </a:prstGeom>
            <a:ln w="50800" cap="sq">
              <a:solidFill>
                <a:srgbClr val="7030A0"/>
              </a:solidFill>
              <a:round/>
              <a:headEnd type="none"/>
              <a:tailEnd type="stealth" w="lg" len="lg"/>
            </a:ln>
          </p:spPr>
          <p:style>
            <a:lnRef idx="1">
              <a:schemeClr val="dk1"/>
            </a:lnRef>
            <a:fillRef idx="0">
              <a:schemeClr val="dk1"/>
            </a:fillRef>
            <a:effectRef idx="0">
              <a:schemeClr val="dk1"/>
            </a:effectRef>
            <a:fontRef idx="minor">
              <a:schemeClr val="tx1"/>
            </a:fontRef>
          </p:style>
        </p:cxnSp>
        <p:sp>
          <p:nvSpPr>
            <p:cNvPr id="107" name="テキスト ボックス 106"/>
            <p:cNvSpPr txBox="1"/>
            <p:nvPr/>
          </p:nvSpPr>
          <p:spPr>
            <a:xfrm>
              <a:off x="1628970" y="4707467"/>
              <a:ext cx="877163" cy="369332"/>
            </a:xfrm>
            <a:prstGeom prst="rect">
              <a:avLst/>
            </a:prstGeom>
            <a:noFill/>
          </p:spPr>
          <p:txBody>
            <a:bodyPr wrap="none" rtlCol="0">
              <a:spAutoFit/>
            </a:bodyPr>
            <a:lstStyle/>
            <a:p>
              <a:pPr defTabSz="914400"/>
              <a:r>
                <a:rPr lang="ja-JP" altLang="en-US" dirty="0" smtClean="0">
                  <a:solidFill>
                    <a:prstClr val="black"/>
                  </a:solidFill>
                  <a:latin typeface="Calibri"/>
                  <a:ea typeface="ＭＳ Ｐゴシック"/>
                </a:rPr>
                <a:t>粒子線</a:t>
              </a:r>
              <a:endParaRPr lang="ja-JP" altLang="en-US" dirty="0">
                <a:solidFill>
                  <a:prstClr val="black"/>
                </a:solidFill>
                <a:latin typeface="Calibri"/>
                <a:ea typeface="ＭＳ Ｐゴシック"/>
              </a:endParaRPr>
            </a:p>
          </p:txBody>
        </p:sp>
        <p:sp>
          <p:nvSpPr>
            <p:cNvPr id="108" name="二等辺三角形 107"/>
            <p:cNvSpPr/>
            <p:nvPr/>
          </p:nvSpPr>
          <p:spPr>
            <a:xfrm>
              <a:off x="518326" y="3128995"/>
              <a:ext cx="160740" cy="122830"/>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endParaRPr lang="ja-JP" altLang="en-US">
                <a:solidFill>
                  <a:prstClr val="white"/>
                </a:solidFill>
                <a:latin typeface="Calibri"/>
                <a:ea typeface="ＭＳ Ｐゴシック"/>
              </a:endParaRPr>
            </a:p>
          </p:txBody>
        </p:sp>
        <p:sp>
          <p:nvSpPr>
            <p:cNvPr id="109" name="二等辺三角形 108"/>
            <p:cNvSpPr/>
            <p:nvPr/>
          </p:nvSpPr>
          <p:spPr>
            <a:xfrm>
              <a:off x="820852" y="3527058"/>
              <a:ext cx="160740" cy="122830"/>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endParaRPr lang="ja-JP" altLang="en-US">
                <a:solidFill>
                  <a:prstClr val="white"/>
                </a:solidFill>
                <a:latin typeface="Calibri"/>
                <a:ea typeface="ＭＳ Ｐゴシック"/>
              </a:endParaRPr>
            </a:p>
          </p:txBody>
        </p:sp>
        <p:sp>
          <p:nvSpPr>
            <p:cNvPr id="110" name="二等辺三角形 109"/>
            <p:cNvSpPr/>
            <p:nvPr/>
          </p:nvSpPr>
          <p:spPr>
            <a:xfrm>
              <a:off x="1626072" y="3308691"/>
              <a:ext cx="160740" cy="122830"/>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endParaRPr lang="ja-JP" altLang="en-US">
                <a:solidFill>
                  <a:prstClr val="white"/>
                </a:solidFill>
                <a:latin typeface="Calibri"/>
                <a:ea typeface="ＭＳ Ｐゴシック"/>
              </a:endParaRPr>
            </a:p>
          </p:txBody>
        </p:sp>
        <p:sp>
          <p:nvSpPr>
            <p:cNvPr id="111" name="二等辺三角形 110"/>
            <p:cNvSpPr/>
            <p:nvPr/>
          </p:nvSpPr>
          <p:spPr>
            <a:xfrm>
              <a:off x="1503243" y="3895548"/>
              <a:ext cx="160740" cy="122830"/>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endParaRPr lang="ja-JP" altLang="en-US">
                <a:solidFill>
                  <a:prstClr val="white"/>
                </a:solidFill>
                <a:latin typeface="Calibri"/>
                <a:ea typeface="ＭＳ Ｐゴシック"/>
              </a:endParaRPr>
            </a:p>
          </p:txBody>
        </p:sp>
        <p:sp>
          <p:nvSpPr>
            <p:cNvPr id="112" name="二等辺三角形 111"/>
            <p:cNvSpPr/>
            <p:nvPr/>
          </p:nvSpPr>
          <p:spPr>
            <a:xfrm>
              <a:off x="1830788" y="4154858"/>
              <a:ext cx="160740" cy="122830"/>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endParaRPr lang="ja-JP" altLang="en-US">
                <a:solidFill>
                  <a:prstClr val="white"/>
                </a:solidFill>
                <a:latin typeface="Calibri"/>
                <a:ea typeface="ＭＳ Ｐゴシック"/>
              </a:endParaRPr>
            </a:p>
          </p:txBody>
        </p:sp>
        <p:sp>
          <p:nvSpPr>
            <p:cNvPr id="113" name="二等辺三角形 112"/>
            <p:cNvSpPr/>
            <p:nvPr/>
          </p:nvSpPr>
          <p:spPr>
            <a:xfrm>
              <a:off x="2171976" y="3840957"/>
              <a:ext cx="160740" cy="122830"/>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endParaRPr lang="ja-JP" altLang="en-US">
                <a:solidFill>
                  <a:prstClr val="white"/>
                </a:solidFill>
                <a:latin typeface="Calibri"/>
                <a:ea typeface="ＭＳ Ｐゴシック"/>
              </a:endParaRPr>
            </a:p>
          </p:txBody>
        </p:sp>
        <p:sp>
          <p:nvSpPr>
            <p:cNvPr id="114" name="二等辺三角形 113"/>
            <p:cNvSpPr/>
            <p:nvPr/>
          </p:nvSpPr>
          <p:spPr>
            <a:xfrm>
              <a:off x="3587511" y="3122171"/>
              <a:ext cx="160740" cy="1228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latin typeface="Calibri"/>
                <a:ea typeface="ＭＳ Ｐゴシック"/>
              </a:endParaRPr>
            </a:p>
          </p:txBody>
        </p:sp>
        <p:sp>
          <p:nvSpPr>
            <p:cNvPr id="115" name="二等辺三角形 114"/>
            <p:cNvSpPr/>
            <p:nvPr/>
          </p:nvSpPr>
          <p:spPr>
            <a:xfrm>
              <a:off x="3890037" y="3520234"/>
              <a:ext cx="160740" cy="1228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latin typeface="Calibri"/>
                <a:ea typeface="ＭＳ Ｐゴシック"/>
              </a:endParaRPr>
            </a:p>
          </p:txBody>
        </p:sp>
        <p:sp>
          <p:nvSpPr>
            <p:cNvPr id="116" name="二等辺三角形 115"/>
            <p:cNvSpPr/>
            <p:nvPr/>
          </p:nvSpPr>
          <p:spPr>
            <a:xfrm>
              <a:off x="4695257" y="3301867"/>
              <a:ext cx="160740" cy="1228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latin typeface="Calibri"/>
                <a:ea typeface="ＭＳ Ｐゴシック"/>
              </a:endParaRPr>
            </a:p>
          </p:txBody>
        </p:sp>
        <p:sp>
          <p:nvSpPr>
            <p:cNvPr id="117" name="二等辺三角形 116"/>
            <p:cNvSpPr/>
            <p:nvPr/>
          </p:nvSpPr>
          <p:spPr>
            <a:xfrm>
              <a:off x="4572428" y="3888724"/>
              <a:ext cx="160740" cy="1228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latin typeface="Calibri"/>
                <a:ea typeface="ＭＳ Ｐゴシック"/>
              </a:endParaRPr>
            </a:p>
          </p:txBody>
        </p:sp>
        <p:sp>
          <p:nvSpPr>
            <p:cNvPr id="118" name="二等辺三角形 117"/>
            <p:cNvSpPr/>
            <p:nvPr/>
          </p:nvSpPr>
          <p:spPr>
            <a:xfrm>
              <a:off x="4899973" y="4148034"/>
              <a:ext cx="160740" cy="1228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latin typeface="Calibri"/>
                <a:ea typeface="ＭＳ Ｐゴシック"/>
              </a:endParaRPr>
            </a:p>
          </p:txBody>
        </p:sp>
        <p:sp>
          <p:nvSpPr>
            <p:cNvPr id="119" name="二等辺三角形 118"/>
            <p:cNvSpPr/>
            <p:nvPr/>
          </p:nvSpPr>
          <p:spPr>
            <a:xfrm>
              <a:off x="5241161" y="3834133"/>
              <a:ext cx="160740" cy="1228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latin typeface="Calibri"/>
                <a:ea typeface="ＭＳ Ｐゴシック"/>
              </a:endParaRPr>
            </a:p>
          </p:txBody>
        </p:sp>
        <p:cxnSp>
          <p:nvCxnSpPr>
            <p:cNvPr id="120" name="直線矢印コネクタ 119"/>
            <p:cNvCxnSpPr>
              <a:stCxn id="108" idx="0"/>
            </p:cNvCxnSpPr>
            <p:nvPr/>
          </p:nvCxnSpPr>
          <p:spPr>
            <a:xfrm flipV="1">
              <a:off x="598696" y="2643308"/>
              <a:ext cx="0" cy="48568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flipV="1">
              <a:off x="1706442" y="2776499"/>
              <a:ext cx="0" cy="52536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flipV="1">
              <a:off x="901222" y="3032893"/>
              <a:ext cx="0" cy="48568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flipV="1">
              <a:off x="2252346" y="3345629"/>
              <a:ext cx="0" cy="48568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flipV="1">
              <a:off x="1903474" y="3661487"/>
              <a:ext cx="0" cy="48568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flipV="1">
              <a:off x="1583613" y="3400220"/>
              <a:ext cx="0" cy="48568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374980" y="3707735"/>
              <a:ext cx="1034257" cy="369332"/>
            </a:xfrm>
            <a:prstGeom prst="rect">
              <a:avLst/>
            </a:prstGeom>
            <a:noFill/>
          </p:spPr>
          <p:txBody>
            <a:bodyPr wrap="none" rtlCol="0">
              <a:spAutoFit/>
            </a:bodyPr>
            <a:lstStyle/>
            <a:p>
              <a:pPr defTabSz="914400"/>
              <a:r>
                <a:rPr lang="ja-JP" altLang="en-US" dirty="0">
                  <a:solidFill>
                    <a:prstClr val="black"/>
                  </a:solidFill>
                  <a:latin typeface="Calibri"/>
                  <a:ea typeface="ＭＳ Ｐゴシック"/>
                </a:rPr>
                <a:t>１次発光</a:t>
              </a:r>
            </a:p>
          </p:txBody>
        </p:sp>
        <p:sp>
          <p:nvSpPr>
            <p:cNvPr id="127" name="テキスト ボックス 126"/>
            <p:cNvSpPr txBox="1"/>
            <p:nvPr/>
          </p:nvSpPr>
          <p:spPr>
            <a:xfrm>
              <a:off x="3608147" y="3717706"/>
              <a:ext cx="646331" cy="369332"/>
            </a:xfrm>
            <a:prstGeom prst="rect">
              <a:avLst/>
            </a:prstGeom>
            <a:noFill/>
          </p:spPr>
          <p:txBody>
            <a:bodyPr wrap="none" rtlCol="0">
              <a:spAutoFit/>
            </a:bodyPr>
            <a:lstStyle/>
            <a:p>
              <a:pPr defTabSz="914400"/>
              <a:r>
                <a:rPr lang="ja-JP" altLang="en-US" dirty="0" smtClean="0">
                  <a:solidFill>
                    <a:prstClr val="black"/>
                  </a:solidFill>
                  <a:latin typeface="Calibri"/>
                  <a:ea typeface="ＭＳ Ｐゴシック"/>
                </a:rPr>
                <a:t>蓄積</a:t>
              </a:r>
              <a:endParaRPr lang="ja-JP" altLang="en-US" dirty="0">
                <a:solidFill>
                  <a:prstClr val="black"/>
                </a:solidFill>
                <a:latin typeface="Calibri"/>
                <a:ea typeface="ＭＳ Ｐゴシック"/>
              </a:endParaRPr>
            </a:p>
          </p:txBody>
        </p:sp>
        <p:sp>
          <p:nvSpPr>
            <p:cNvPr id="128" name="二等辺三角形 127"/>
            <p:cNvSpPr/>
            <p:nvPr/>
          </p:nvSpPr>
          <p:spPr>
            <a:xfrm>
              <a:off x="6729624" y="3128995"/>
              <a:ext cx="160740" cy="122830"/>
            </a:xfrm>
            <a:prstGeom prst="triangl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ja-JP" altLang="en-US">
                <a:solidFill>
                  <a:prstClr val="black"/>
                </a:solidFill>
                <a:latin typeface="Calibri"/>
                <a:ea typeface="ＭＳ Ｐゴシック"/>
              </a:endParaRPr>
            </a:p>
          </p:txBody>
        </p:sp>
        <p:sp>
          <p:nvSpPr>
            <p:cNvPr id="129" name="二等辺三角形 128"/>
            <p:cNvSpPr/>
            <p:nvPr/>
          </p:nvSpPr>
          <p:spPr>
            <a:xfrm>
              <a:off x="7714541" y="3895548"/>
              <a:ext cx="160740" cy="122830"/>
            </a:xfrm>
            <a:prstGeom prst="triangl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ja-JP" altLang="en-US">
                <a:solidFill>
                  <a:prstClr val="black"/>
                </a:solidFill>
                <a:latin typeface="Calibri"/>
                <a:ea typeface="ＭＳ Ｐゴシック"/>
              </a:endParaRPr>
            </a:p>
          </p:txBody>
        </p:sp>
        <p:cxnSp>
          <p:nvCxnSpPr>
            <p:cNvPr id="130" name="直線矢印コネクタ 129"/>
            <p:cNvCxnSpPr/>
            <p:nvPr/>
          </p:nvCxnSpPr>
          <p:spPr>
            <a:xfrm flipV="1">
              <a:off x="7794508" y="3418643"/>
              <a:ext cx="0" cy="485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V="1">
              <a:off x="6804833" y="2636484"/>
              <a:ext cx="0" cy="485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6518437" y="3765473"/>
              <a:ext cx="1034257" cy="369332"/>
            </a:xfrm>
            <a:prstGeom prst="rect">
              <a:avLst/>
            </a:prstGeom>
            <a:noFill/>
          </p:spPr>
          <p:txBody>
            <a:bodyPr wrap="none" rtlCol="0">
              <a:spAutoFit/>
            </a:bodyPr>
            <a:lstStyle/>
            <a:p>
              <a:pPr defTabSz="914400"/>
              <a:r>
                <a:rPr lang="ja-JP" altLang="en-US" dirty="0">
                  <a:solidFill>
                    <a:prstClr val="black"/>
                  </a:solidFill>
                  <a:latin typeface="Calibri"/>
                  <a:ea typeface="ＭＳ Ｐゴシック"/>
                </a:rPr>
                <a:t>２</a:t>
              </a:r>
              <a:r>
                <a:rPr lang="ja-JP" altLang="en-US" dirty="0" smtClean="0">
                  <a:solidFill>
                    <a:prstClr val="black"/>
                  </a:solidFill>
                  <a:latin typeface="Calibri"/>
                  <a:ea typeface="ＭＳ Ｐゴシック"/>
                </a:rPr>
                <a:t>次発光</a:t>
              </a:r>
              <a:endParaRPr lang="ja-JP" altLang="en-US" dirty="0">
                <a:solidFill>
                  <a:prstClr val="black"/>
                </a:solidFill>
                <a:latin typeface="Calibri"/>
                <a:ea typeface="ＭＳ Ｐゴシック"/>
              </a:endParaRPr>
            </a:p>
          </p:txBody>
        </p:sp>
        <p:cxnSp>
          <p:nvCxnSpPr>
            <p:cNvPr id="133" name="直線矢印コネクタ 132"/>
            <p:cNvCxnSpPr/>
            <p:nvPr/>
          </p:nvCxnSpPr>
          <p:spPr>
            <a:xfrm flipH="1">
              <a:off x="7857735" y="2566467"/>
              <a:ext cx="924429" cy="136912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4" name="直線矢印コネクタ 133"/>
            <p:cNvCxnSpPr/>
            <p:nvPr/>
          </p:nvCxnSpPr>
          <p:spPr>
            <a:xfrm flipH="1">
              <a:off x="6890365" y="2257179"/>
              <a:ext cx="617414" cy="90464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5" name="テキスト ボックス 134"/>
            <p:cNvSpPr txBox="1"/>
            <p:nvPr/>
          </p:nvSpPr>
          <p:spPr>
            <a:xfrm>
              <a:off x="7494189" y="2190815"/>
              <a:ext cx="1649811" cy="369332"/>
            </a:xfrm>
            <a:prstGeom prst="rect">
              <a:avLst/>
            </a:prstGeom>
            <a:noFill/>
          </p:spPr>
          <p:txBody>
            <a:bodyPr wrap="none" rtlCol="0">
              <a:spAutoFit/>
            </a:bodyPr>
            <a:lstStyle/>
            <a:p>
              <a:pPr defTabSz="914400"/>
              <a:r>
                <a:rPr lang="en-US" altLang="ja-JP" dirty="0" smtClean="0">
                  <a:solidFill>
                    <a:prstClr val="black"/>
                  </a:solidFill>
                  <a:latin typeface="Calibri"/>
                  <a:ea typeface="ＭＳ Ｐゴシック"/>
                </a:rPr>
                <a:t>He-Ne</a:t>
              </a:r>
              <a:r>
                <a:rPr lang="ja-JP" altLang="en-US" dirty="0" smtClean="0">
                  <a:solidFill>
                    <a:prstClr val="black"/>
                  </a:solidFill>
                  <a:latin typeface="Calibri"/>
                  <a:ea typeface="ＭＳ Ｐゴシック"/>
                </a:rPr>
                <a:t>レーザー</a:t>
              </a:r>
              <a:endParaRPr lang="ja-JP" altLang="en-US" dirty="0">
                <a:solidFill>
                  <a:prstClr val="black"/>
                </a:solidFill>
                <a:latin typeface="Calibri"/>
                <a:ea typeface="ＭＳ Ｐゴシック"/>
              </a:endParaRPr>
            </a:p>
          </p:txBody>
        </p:sp>
      </p:grpSp>
    </p:spTree>
    <p:extLst>
      <p:ext uri="{BB962C8B-B14F-4D97-AF65-F5344CB8AC3E}">
        <p14:creationId xmlns:p14="http://schemas.microsoft.com/office/powerpoint/2010/main" val="230581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図形グループ 23"/>
          <p:cNvGrpSpPr/>
          <p:nvPr/>
        </p:nvGrpSpPr>
        <p:grpSpPr>
          <a:xfrm>
            <a:off x="4689252" y="1791307"/>
            <a:ext cx="4717032" cy="3431442"/>
            <a:chOff x="750543" y="2695215"/>
            <a:chExt cx="4000500" cy="3111500"/>
          </a:xfrm>
        </p:grpSpPr>
        <p:pic>
          <p:nvPicPr>
            <p:cNvPr id="5" name="図 4"/>
            <p:cNvPicPr>
              <a:picLocks noChangeAspect="1"/>
            </p:cNvPicPr>
            <p:nvPr/>
          </p:nvPicPr>
          <p:blipFill>
            <a:blip r:embed="rId3"/>
            <a:stretch>
              <a:fillRect/>
            </a:stretch>
          </p:blipFill>
          <p:spPr>
            <a:xfrm>
              <a:off x="750543" y="2695215"/>
              <a:ext cx="4000500" cy="3111500"/>
            </a:xfrm>
            <a:prstGeom prst="rect">
              <a:avLst/>
            </a:prstGeom>
          </p:spPr>
        </p:pic>
        <p:sp>
          <p:nvSpPr>
            <p:cNvPr id="6" name="角丸四角形 5"/>
            <p:cNvSpPr/>
            <p:nvPr/>
          </p:nvSpPr>
          <p:spPr>
            <a:xfrm>
              <a:off x="1440261" y="5277831"/>
              <a:ext cx="392250" cy="215011"/>
            </a:xfrm>
            <a:prstGeom prst="round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aphicFrame>
        <p:nvGraphicFramePr>
          <p:cNvPr id="8" name="オブジェクト 7"/>
          <p:cNvGraphicFramePr>
            <a:graphicFrameLocks noChangeAspect="1"/>
          </p:cNvGraphicFramePr>
          <p:nvPr>
            <p:extLst>
              <p:ext uri="{D42A27DB-BD31-4B8C-83A1-F6EECF244321}">
                <p14:modId xmlns:p14="http://schemas.microsoft.com/office/powerpoint/2010/main" val="3109470131"/>
              </p:ext>
            </p:extLst>
          </p:nvPr>
        </p:nvGraphicFramePr>
        <p:xfrm>
          <a:off x="1527848" y="1542931"/>
          <a:ext cx="1177925" cy="381000"/>
        </p:xfrm>
        <a:graphic>
          <a:graphicData uri="http://schemas.openxmlformats.org/presentationml/2006/ole">
            <mc:AlternateContent xmlns:mc="http://schemas.openxmlformats.org/markup-compatibility/2006">
              <mc:Choice xmlns:v="urn:schemas-microsoft-com:vml" Requires="v">
                <p:oleObj spid="_x0000_s3659" name="数式" r:id="rId4" imgW="1333440" imgH="431640" progId="Equation.3">
                  <p:embed/>
                </p:oleObj>
              </mc:Choice>
              <mc:Fallback>
                <p:oleObj name="数式" r:id="rId4" imgW="1333440" imgH="431640" progId="Equation.3">
                  <p:embed/>
                  <p:pic>
                    <p:nvPicPr>
                      <p:cNvPr id="0" name=""/>
                      <p:cNvPicPr/>
                      <p:nvPr/>
                    </p:nvPicPr>
                    <p:blipFill>
                      <a:blip r:embed="rId5"/>
                      <a:stretch>
                        <a:fillRect/>
                      </a:stretch>
                    </p:blipFill>
                    <p:spPr>
                      <a:xfrm>
                        <a:off x="1527848" y="1542931"/>
                        <a:ext cx="1177925" cy="381000"/>
                      </a:xfrm>
                      <a:prstGeom prst="rect">
                        <a:avLst/>
                      </a:prstGeom>
                    </p:spPr>
                  </p:pic>
                </p:oleObj>
              </mc:Fallback>
            </mc:AlternateContent>
          </a:graphicData>
        </a:graphic>
      </p:graphicFrame>
      <p:sp>
        <p:nvSpPr>
          <p:cNvPr id="9" name="右矢印 8"/>
          <p:cNvSpPr/>
          <p:nvPr/>
        </p:nvSpPr>
        <p:spPr>
          <a:xfrm>
            <a:off x="4376736" y="2915572"/>
            <a:ext cx="625033" cy="103593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21448" y="5935668"/>
            <a:ext cx="8767144" cy="461665"/>
          </a:xfrm>
          <a:prstGeom prst="rect">
            <a:avLst/>
          </a:prstGeom>
          <a:noFill/>
        </p:spPr>
        <p:txBody>
          <a:bodyPr wrap="none" rtlCol="0">
            <a:spAutoFit/>
          </a:bodyPr>
          <a:lstStyle/>
          <a:p>
            <a:r>
              <a:rPr kumimoji="1" lang="en-US" altLang="ja-JP" sz="2400" b="1" dirty="0" smtClean="0">
                <a:latin typeface=""/>
              </a:rPr>
              <a:t>HEXS</a:t>
            </a:r>
            <a:r>
              <a:rPr kumimoji="1" lang="ja-JP" altLang="en-US" sz="2400" b="1" dirty="0" smtClean="0">
                <a:latin typeface=""/>
              </a:rPr>
              <a:t>の</a:t>
            </a:r>
            <a:r>
              <a:rPr kumimoji="1" lang="en-US" altLang="ja-JP" sz="2400" b="1" dirty="0" smtClean="0">
                <a:latin typeface=""/>
              </a:rPr>
              <a:t>X</a:t>
            </a:r>
            <a:r>
              <a:rPr kumimoji="1" lang="ja-JP" altLang="en-US" sz="2400" b="1" dirty="0" smtClean="0">
                <a:latin typeface=""/>
              </a:rPr>
              <a:t>線スペクトル応答の組み合わせにより、実験結果を</a:t>
            </a:r>
            <a:r>
              <a:rPr kumimoji="1" lang="ja-JP" altLang="en-US" sz="2400" b="1" dirty="0" smtClean="0">
                <a:latin typeface=""/>
              </a:rPr>
              <a:t>再現</a:t>
            </a:r>
            <a:endParaRPr kumimoji="1" lang="ja-JP" altLang="en-US" sz="2400" b="1" dirty="0">
              <a:latin typeface=""/>
            </a:endParaRPr>
          </a:p>
        </p:txBody>
      </p:sp>
      <p:sp>
        <p:nvSpPr>
          <p:cNvPr id="13" name="正方形/長方形 12"/>
          <p:cNvSpPr/>
          <p:nvPr/>
        </p:nvSpPr>
        <p:spPr>
          <a:xfrm>
            <a:off x="-1" y="1416013"/>
            <a:ext cx="1537600" cy="369332"/>
          </a:xfrm>
          <a:prstGeom prst="rect">
            <a:avLst/>
          </a:prstGeom>
        </p:spPr>
        <p:txBody>
          <a:bodyPr wrap="none">
            <a:spAutoFit/>
          </a:bodyPr>
          <a:lstStyle/>
          <a:p>
            <a:pPr algn="ctr"/>
            <a:r>
              <a:rPr lang="en-US" altLang="ja-JP" b="1" dirty="0">
                <a:latin typeface=""/>
              </a:rPr>
              <a:t>Geant4</a:t>
            </a:r>
            <a:r>
              <a:rPr lang="ja-JP" altLang="en-US" b="1" dirty="0">
                <a:latin typeface=""/>
              </a:rPr>
              <a:t>コード</a:t>
            </a:r>
            <a:endParaRPr lang="en-US" altLang="ja-JP" b="1" dirty="0">
              <a:latin typeface=""/>
            </a:endParaRPr>
          </a:p>
        </p:txBody>
      </p:sp>
      <p:pic>
        <p:nvPicPr>
          <p:cNvPr id="3132"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900014"/>
            <a:ext cx="4376737"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113892" y="975118"/>
            <a:ext cx="4887877" cy="400110"/>
          </a:xfrm>
          <a:prstGeom prst="rect">
            <a:avLst/>
          </a:prstGeom>
          <a:noFill/>
        </p:spPr>
        <p:txBody>
          <a:bodyPr wrap="none" rtlCol="0">
            <a:spAutoFit/>
          </a:bodyPr>
          <a:lstStyle/>
          <a:p>
            <a:r>
              <a:rPr kumimoji="1" lang="en-US" altLang="ja-JP" sz="2000" b="1" dirty="0" smtClean="0"/>
              <a:t>X</a:t>
            </a:r>
            <a:r>
              <a:rPr kumimoji="1" lang="ja-JP" altLang="en-US" sz="2000" b="1" dirty="0" smtClean="0"/>
              <a:t>線のスペクトルを仮定し実際の信号</a:t>
            </a:r>
            <a:r>
              <a:rPr lang="ja-JP" altLang="en-US" sz="2000" b="1" dirty="0" smtClean="0"/>
              <a:t>と比較</a:t>
            </a:r>
            <a:endParaRPr kumimoji="1" lang="en-US" altLang="ja-JP" sz="2000" b="1" dirty="0" smtClean="0"/>
          </a:p>
        </p:txBody>
      </p:sp>
      <p:sp>
        <p:nvSpPr>
          <p:cNvPr id="17" name="正方形/長方形 16"/>
          <p:cNvSpPr/>
          <p:nvPr/>
        </p:nvSpPr>
        <p:spPr>
          <a:xfrm>
            <a:off x="493444" y="125863"/>
            <a:ext cx="7498848" cy="523220"/>
          </a:xfrm>
          <a:prstGeom prst="rect">
            <a:avLst/>
          </a:prstGeom>
        </p:spPr>
        <p:txBody>
          <a:bodyPr wrap="none">
            <a:spAutoFit/>
          </a:bodyPr>
          <a:lstStyle/>
          <a:p>
            <a:pPr algn="ctr"/>
            <a:r>
              <a:rPr lang="ja-JP" altLang="en-US" sz="2800" b="1" dirty="0"/>
              <a:t>吸収</a:t>
            </a:r>
            <a:r>
              <a:rPr lang="ja-JP" altLang="en-US" sz="2800" b="1" dirty="0" smtClean="0"/>
              <a:t>膜型</a:t>
            </a:r>
            <a:r>
              <a:rPr lang="en-US" altLang="ja-JP" sz="2800" b="1" dirty="0" smtClean="0"/>
              <a:t>X</a:t>
            </a:r>
            <a:r>
              <a:rPr lang="ja-JP" altLang="en-US" sz="2800" b="1" dirty="0" smtClean="0"/>
              <a:t>線分光器（</a:t>
            </a:r>
            <a:r>
              <a:rPr lang="en-US" altLang="ja-JP" sz="2800" b="1" dirty="0" smtClean="0"/>
              <a:t>HEXS</a:t>
            </a:r>
            <a:r>
              <a:rPr lang="ja-JP" altLang="en-US" sz="2800" b="1" dirty="0" smtClean="0"/>
              <a:t>）におけるデータ</a:t>
            </a:r>
            <a:r>
              <a:rPr lang="ja-JP" altLang="en-US" sz="2800" b="1" dirty="0"/>
              <a:t>解析</a:t>
            </a:r>
            <a:r>
              <a:rPr lang="ja-JP" altLang="en-US" sz="2800" b="1" dirty="0" smtClean="0"/>
              <a:t> </a:t>
            </a:r>
            <a:endParaRPr lang="ja-JP" altLang="en-US" sz="2800" dirty="0"/>
          </a:p>
        </p:txBody>
      </p:sp>
      <p:cxnSp>
        <p:nvCxnSpPr>
          <p:cNvPr id="19" name="直線コネクタ 18"/>
          <p:cNvCxnSpPr/>
          <p:nvPr/>
        </p:nvCxnSpPr>
        <p:spPr>
          <a:xfrm>
            <a:off x="221448" y="6409393"/>
            <a:ext cx="876714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右矢印 20"/>
          <p:cNvSpPr/>
          <p:nvPr/>
        </p:nvSpPr>
        <p:spPr>
          <a:xfrm>
            <a:off x="5160337" y="984114"/>
            <a:ext cx="573422" cy="391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849347" y="961392"/>
            <a:ext cx="2876108" cy="461665"/>
          </a:xfrm>
          <a:prstGeom prst="rect">
            <a:avLst/>
          </a:prstGeom>
          <a:noFill/>
        </p:spPr>
        <p:txBody>
          <a:bodyPr wrap="none" rtlCol="0">
            <a:spAutoFit/>
          </a:bodyPr>
          <a:lstStyle/>
          <a:p>
            <a:r>
              <a:rPr kumimoji="1" lang="en-US" altLang="ja-JP" sz="2400" b="1" dirty="0" smtClean="0"/>
              <a:t>X</a:t>
            </a:r>
            <a:r>
              <a:rPr kumimoji="1" lang="ja-JP" altLang="en-US" sz="2400" b="1" dirty="0" smtClean="0"/>
              <a:t>線スペクトルを決定</a:t>
            </a:r>
            <a:endParaRPr kumimoji="1" lang="ja-JP" altLang="en-US" sz="2400" b="1" dirty="0"/>
          </a:p>
        </p:txBody>
      </p:sp>
      <p:graphicFrame>
        <p:nvGraphicFramePr>
          <p:cNvPr id="26" name="オブジェクト 25"/>
          <p:cNvGraphicFramePr>
            <a:graphicFrameLocks noChangeAspect="1"/>
          </p:cNvGraphicFramePr>
          <p:nvPr>
            <p:extLst>
              <p:ext uri="{D42A27DB-BD31-4B8C-83A1-F6EECF244321}">
                <p14:modId xmlns:p14="http://schemas.microsoft.com/office/powerpoint/2010/main" val="2018889500"/>
              </p:ext>
            </p:extLst>
          </p:nvPr>
        </p:nvGraphicFramePr>
        <p:xfrm>
          <a:off x="879898" y="5230583"/>
          <a:ext cx="6993675" cy="621660"/>
        </p:xfrm>
        <a:graphic>
          <a:graphicData uri="http://schemas.openxmlformats.org/presentationml/2006/ole">
            <mc:AlternateContent xmlns:mc="http://schemas.openxmlformats.org/markup-compatibility/2006">
              <mc:Choice xmlns:v="urn:schemas-microsoft-com:vml" Requires="v">
                <p:oleObj spid="_x0000_s3660" name="数式" r:id="rId7" imgW="4836240" imgH="420480" progId="Equation.3">
                  <p:embed/>
                </p:oleObj>
              </mc:Choice>
              <mc:Fallback>
                <p:oleObj name="数式" r:id="rId7" imgW="4836240" imgH="420480" progId="Equation.3">
                  <p:embed/>
                  <p:pic>
                    <p:nvPicPr>
                      <p:cNvPr id="0" name="オブジェクト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898" y="5230583"/>
                        <a:ext cx="6993675" cy="621660"/>
                      </a:xfrm>
                      <a:prstGeom prst="rect">
                        <a:avLst/>
                      </a:prstGeom>
                      <a:noFill/>
                      <a:ln>
                        <a:noFill/>
                      </a:ln>
                    </p:spPr>
                  </p:pic>
                </p:oleObj>
              </mc:Fallback>
            </mc:AlternateContent>
          </a:graphicData>
        </a:graphic>
      </p:graphicFrame>
      <p:grpSp>
        <p:nvGrpSpPr>
          <p:cNvPr id="30" name="グループ化 29"/>
          <p:cNvGrpSpPr/>
          <p:nvPr/>
        </p:nvGrpSpPr>
        <p:grpSpPr>
          <a:xfrm>
            <a:off x="7812733" y="151147"/>
            <a:ext cx="1331267" cy="962430"/>
            <a:chOff x="7151990" y="1186787"/>
            <a:chExt cx="1303338" cy="1052729"/>
          </a:xfrm>
        </p:grpSpPr>
        <p:pic>
          <p:nvPicPr>
            <p:cNvPr id="31" name="図 30" descr="logo-SILVER.jpg"/>
            <p:cNvPicPr>
              <a:picLocks noChangeAspect="1"/>
            </p:cNvPicPr>
            <p:nvPr/>
          </p:nvPicPr>
          <p:blipFill>
            <a:blip r:embed="rId9" cstate="print"/>
            <a:stretch>
              <a:fillRect/>
            </a:stretch>
          </p:blipFill>
          <p:spPr>
            <a:xfrm>
              <a:off x="7308304" y="1186787"/>
              <a:ext cx="989861" cy="730045"/>
            </a:xfrm>
            <a:prstGeom prst="rect">
              <a:avLst/>
            </a:prstGeom>
            <a:noFill/>
          </p:spPr>
        </p:pic>
        <p:sp>
          <p:nvSpPr>
            <p:cNvPr id="32" name="Text Box 50"/>
            <p:cNvSpPr txBox="1">
              <a:spLocks noChangeArrowheads="1"/>
            </p:cNvSpPr>
            <p:nvPr/>
          </p:nvSpPr>
          <p:spPr bwMode="auto">
            <a:xfrm>
              <a:off x="7151990" y="1835532"/>
              <a:ext cx="1303338" cy="403984"/>
            </a:xfrm>
            <a:prstGeom prst="rect">
              <a:avLst/>
            </a:prstGeom>
            <a:noFill/>
            <a:ln w="9525">
              <a:noFill/>
              <a:miter lim="800000"/>
              <a:headEnd/>
              <a:tailEnd/>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b="1" dirty="0">
                  <a:effectLst>
                    <a:outerShdw blurRad="38100" dist="38100" dir="2700000" algn="tl">
                      <a:srgbClr val="000000">
                        <a:alpha val="43137"/>
                      </a:srgbClr>
                    </a:outerShdw>
                  </a:effectLst>
                  <a:latin typeface="+mj-lt"/>
                  <a:ea typeface="+mj-ea"/>
                  <a:cs typeface="Arial" pitchFamily="34" charset="0"/>
                </a:rPr>
                <a:t>ILE Osaka</a:t>
              </a:r>
            </a:p>
          </p:txBody>
        </p:sp>
      </p:grpSp>
    </p:spTree>
    <p:extLst>
      <p:ext uri="{BB962C8B-B14F-4D97-AF65-F5344CB8AC3E}">
        <p14:creationId xmlns:p14="http://schemas.microsoft.com/office/powerpoint/2010/main" val="25263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048975" y="2874420"/>
            <a:ext cx="3891824" cy="515094"/>
          </a:xfrm>
          <a:prstGeom prst="rect">
            <a:avLst/>
          </a:prstGeom>
          <a:solidFill>
            <a:schemeClr val="accent1">
              <a:alpha val="0"/>
            </a:schemeClr>
          </a:solid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002487" y="3776512"/>
            <a:ext cx="3064114" cy="914400"/>
          </a:xfrm>
          <a:prstGeom prst="rect">
            <a:avLst/>
          </a:prstGeom>
          <a:solidFill>
            <a:schemeClr val="accent1">
              <a:alpha val="0"/>
            </a:schemeClr>
          </a:solidFill>
          <a:ln w="476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01007"/>
            <a:ext cx="5756358" cy="218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544" y="641289"/>
            <a:ext cx="3676374" cy="2261232"/>
          </a:xfrm>
          <a:prstGeom prst="rect">
            <a:avLst/>
          </a:prstGeom>
        </p:spPr>
      </p:pic>
      <p:sp>
        <p:nvSpPr>
          <p:cNvPr id="4" name="テキスト ボックス 3"/>
          <p:cNvSpPr txBox="1"/>
          <p:nvPr/>
        </p:nvSpPr>
        <p:spPr>
          <a:xfrm>
            <a:off x="179512" y="93142"/>
            <a:ext cx="6686475" cy="523220"/>
          </a:xfrm>
          <a:prstGeom prst="rect">
            <a:avLst/>
          </a:prstGeom>
          <a:noFill/>
        </p:spPr>
        <p:txBody>
          <a:bodyPr wrap="square" rtlCol="0">
            <a:spAutoFit/>
          </a:bodyPr>
          <a:lstStyle/>
          <a:p>
            <a:r>
              <a:rPr lang="ja-JP" altLang="en-US" sz="2800" b="1" dirty="0" smtClean="0"/>
              <a:t>コンプトン散乱型</a:t>
            </a:r>
            <a:r>
              <a:rPr lang="en-US" altLang="ja-JP" sz="2800" b="1" dirty="0" smtClean="0"/>
              <a:t>X</a:t>
            </a:r>
            <a:r>
              <a:rPr lang="ja-JP" altLang="en-US" sz="2800" b="1" dirty="0" smtClean="0"/>
              <a:t>線分光器</a:t>
            </a:r>
            <a:r>
              <a:rPr lang="en-US" altLang="ja-JP" sz="2800" b="1" dirty="0" smtClean="0"/>
              <a:t>(</a:t>
            </a:r>
            <a:r>
              <a:rPr kumimoji="1" lang="en-US" altLang="ja-JP" sz="2800" b="1" dirty="0" err="1" smtClean="0"/>
              <a:t>Comp.G</a:t>
            </a:r>
            <a:r>
              <a:rPr kumimoji="1" lang="en-US" altLang="ja-JP" sz="2800" b="1" dirty="0" smtClean="0"/>
              <a:t>)</a:t>
            </a:r>
          </a:p>
        </p:txBody>
      </p:sp>
      <mc:AlternateContent xmlns:mc="http://schemas.openxmlformats.org/markup-compatibility/2006">
        <mc:Choice xmlns:a14="http://schemas.microsoft.com/office/drawing/2010/main" Requires="a14">
          <p:sp>
            <p:nvSpPr>
              <p:cNvPr id="5" name="テキスト ボックス 4"/>
              <p:cNvSpPr txBox="1"/>
              <p:nvPr/>
            </p:nvSpPr>
            <p:spPr>
              <a:xfrm>
                <a:off x="-361459" y="5685486"/>
                <a:ext cx="9906000" cy="913070"/>
              </a:xfrm>
              <a:prstGeom prst="rect">
                <a:avLst/>
              </a:prstGeom>
              <a:noFill/>
              <a:ln w="50800" cmpd="dbl">
                <a:noFill/>
              </a:ln>
            </p:spPr>
            <p:txBody>
              <a:bodyPr wrap="square" rtlCol="0">
                <a:spAutoFit/>
              </a:bodyPr>
              <a:lstStyle/>
              <a:p>
                <a:pPr algn="ctr">
                  <a:lnSpc>
                    <a:spcPts val="3200"/>
                  </a:lnSpc>
                </a:pPr>
                <a:r>
                  <a:rPr lang="ja-JP" altLang="en-US" sz="2400" b="1" dirty="0" smtClean="0">
                    <a:solidFill>
                      <a:srgbClr val="0070C0"/>
                    </a:solidFill>
                    <a:latin typeface="メイリオ" pitchFamily="50" charset="-128"/>
                    <a:ea typeface="メイリオ" pitchFamily="50" charset="-128"/>
                    <a:cs typeface="メイリオ" pitchFamily="50" charset="-128"/>
                  </a:rPr>
                  <a:t> 反跳電子のエネルギー</a:t>
                </a:r>
                <a:r>
                  <a:rPr lang="ja-JP" altLang="en-US" sz="2400" b="1" dirty="0" smtClean="0">
                    <a:latin typeface="メイリオ" pitchFamily="50" charset="-128"/>
                    <a:ea typeface="メイリオ" pitchFamily="50" charset="-128"/>
                    <a:cs typeface="メイリオ" pitchFamily="50" charset="-128"/>
                  </a:rPr>
                  <a:t>と</a:t>
                </a:r>
                <a:r>
                  <a:rPr lang="ja-JP" altLang="en-US" sz="2400" b="1" dirty="0" smtClean="0">
                    <a:solidFill>
                      <a:srgbClr val="7030A0"/>
                    </a:solidFill>
                    <a:latin typeface="メイリオ" pitchFamily="50" charset="-128"/>
                    <a:ea typeface="メイリオ" pitchFamily="50" charset="-128"/>
                    <a:cs typeface="メイリオ" pitchFamily="50" charset="-128"/>
                  </a:rPr>
                  <a:t>反跳電子の反跳角</a:t>
                </a:r>
                <a:r>
                  <a:rPr lang="ja-JP" altLang="en-US" sz="2400" b="1" dirty="0" smtClean="0">
                    <a:latin typeface="メイリオ" pitchFamily="50" charset="-128"/>
                    <a:ea typeface="メイリオ" pitchFamily="50" charset="-128"/>
                    <a:cs typeface="メイリオ" pitchFamily="50" charset="-128"/>
                  </a:rPr>
                  <a:t>から</a:t>
                </a:r>
                <a:endParaRPr lang="en-US" altLang="ja-JP" sz="2400" b="1" dirty="0" smtClean="0">
                  <a:latin typeface="メイリオ" pitchFamily="50" charset="-128"/>
                  <a:ea typeface="メイリオ" pitchFamily="50" charset="-128"/>
                  <a:cs typeface="メイリオ" pitchFamily="50" charset="-128"/>
                </a:endParaRPr>
              </a:p>
              <a:p>
                <a:pPr algn="ctr">
                  <a:lnSpc>
                    <a:spcPts val="3200"/>
                  </a:lnSpc>
                </a:pPr>
                <a:r>
                  <a:rPr lang="ja-JP" altLang="en-US" sz="2400" b="1" dirty="0" smtClean="0">
                    <a:solidFill>
                      <a:srgbClr val="FF0000"/>
                    </a:solidFill>
                    <a:latin typeface="メイリオ" pitchFamily="50" charset="-128"/>
                    <a:ea typeface="メイリオ" pitchFamily="50" charset="-128"/>
                    <a:cs typeface="メイリオ" pitchFamily="50" charset="-128"/>
                  </a:rPr>
                  <a:t>入射</a:t>
                </a:r>
                <a:r>
                  <a:rPr lang="ja-JP" altLang="en-US" sz="2400" b="1" dirty="0">
                    <a:solidFill>
                      <a:srgbClr val="FF0000"/>
                    </a:solidFill>
                    <a:latin typeface="メイリオ" pitchFamily="50" charset="-128"/>
                    <a:ea typeface="メイリオ" pitchFamily="50" charset="-128"/>
                    <a:cs typeface="メイリオ" pitchFamily="50" charset="-128"/>
                  </a:rPr>
                  <a:t>光子</a:t>
                </a:r>
                <a:r>
                  <a:rPr lang="en-US" altLang="ja-JP" sz="2400" b="1" dirty="0">
                    <a:solidFill>
                      <a:srgbClr val="FF0000"/>
                    </a:solidFill>
                    <a:latin typeface="メイリオ" pitchFamily="50" charset="-128"/>
                    <a:ea typeface="メイリオ" pitchFamily="50" charset="-128"/>
                    <a:cs typeface="メイリオ" pitchFamily="50" charset="-128"/>
                  </a:rPr>
                  <a:t>(</a:t>
                </a:r>
                <a14:m>
                  <m:oMath xmlns:m="http://schemas.openxmlformats.org/officeDocument/2006/math">
                    <m:r>
                      <a:rPr lang="ja-JP" altLang="en-US" sz="2400" b="1" i="1">
                        <a:solidFill>
                          <a:srgbClr val="FF0000"/>
                        </a:solidFill>
                        <a:latin typeface="Cambria Math"/>
                        <a:ea typeface="メイリオ" pitchFamily="50" charset="-128"/>
                        <a:cs typeface="メイリオ" pitchFamily="50" charset="-128"/>
                      </a:rPr>
                      <m:t>𝜸</m:t>
                    </m:r>
                  </m:oMath>
                </a14:m>
                <a:r>
                  <a:rPr lang="ja-JP" altLang="en-US" sz="2400" b="1" dirty="0">
                    <a:solidFill>
                      <a:srgbClr val="FF0000"/>
                    </a:solidFill>
                    <a:latin typeface="メイリオ" pitchFamily="50" charset="-128"/>
                    <a:ea typeface="メイリオ" pitchFamily="50" charset="-128"/>
                    <a:cs typeface="メイリオ" pitchFamily="50" charset="-128"/>
                  </a:rPr>
                  <a:t>線</a:t>
                </a:r>
                <a:r>
                  <a:rPr lang="en-US" altLang="ja-JP" sz="2400" b="1" dirty="0">
                    <a:solidFill>
                      <a:srgbClr val="FF0000"/>
                    </a:solidFill>
                    <a:latin typeface="メイリオ" pitchFamily="50" charset="-128"/>
                    <a:ea typeface="メイリオ" pitchFamily="50" charset="-128"/>
                    <a:cs typeface="メイリオ" pitchFamily="50" charset="-128"/>
                  </a:rPr>
                  <a:t>)</a:t>
                </a:r>
                <a:r>
                  <a:rPr lang="ja-JP" altLang="en-US" sz="2400" b="1" dirty="0">
                    <a:solidFill>
                      <a:srgbClr val="FF0000"/>
                    </a:solidFill>
                    <a:latin typeface="メイリオ" pitchFamily="50" charset="-128"/>
                    <a:ea typeface="メイリオ" pitchFamily="50" charset="-128"/>
                    <a:cs typeface="メイリオ" pitchFamily="50" charset="-128"/>
                  </a:rPr>
                  <a:t>の</a:t>
                </a:r>
                <a:r>
                  <a:rPr lang="ja-JP" altLang="en-US" sz="2400" b="1" dirty="0" smtClean="0">
                    <a:solidFill>
                      <a:srgbClr val="FF0000"/>
                    </a:solidFill>
                    <a:latin typeface="メイリオ" pitchFamily="50" charset="-128"/>
                    <a:ea typeface="メイリオ" pitchFamily="50" charset="-128"/>
                    <a:cs typeface="メイリオ" pitchFamily="50" charset="-128"/>
                  </a:rPr>
                  <a:t>エネルギー</a:t>
                </a:r>
                <a:r>
                  <a:rPr lang="ja-JP" altLang="en-US" sz="2400" b="1" dirty="0" smtClean="0">
                    <a:latin typeface="メイリオ" pitchFamily="50" charset="-128"/>
                    <a:ea typeface="メイリオ" pitchFamily="50" charset="-128"/>
                    <a:cs typeface="メイリオ" pitchFamily="50" charset="-128"/>
                  </a:rPr>
                  <a:t>は</a:t>
                </a:r>
                <a:r>
                  <a:rPr lang="ja-JP" altLang="en-US" sz="2400" b="1" dirty="0">
                    <a:latin typeface="メイリオ" pitchFamily="50" charset="-128"/>
                    <a:ea typeface="メイリオ" pitchFamily="50" charset="-128"/>
                    <a:cs typeface="メイリオ" pitchFamily="50" charset="-128"/>
                  </a:rPr>
                  <a:t>一意</a:t>
                </a:r>
                <a:r>
                  <a:rPr lang="ja-JP" altLang="en-US" sz="2400" b="1" dirty="0" smtClean="0">
                    <a:latin typeface="メイリオ" pitchFamily="50" charset="-128"/>
                    <a:ea typeface="メイリオ" pitchFamily="50" charset="-128"/>
                    <a:cs typeface="メイリオ" pitchFamily="50" charset="-128"/>
                  </a:rPr>
                  <a:t>に特定できる</a:t>
                </a:r>
                <a:endParaRPr lang="en-US" altLang="ja-JP" sz="2400" b="1" dirty="0" smtClean="0">
                  <a:latin typeface="メイリオ" pitchFamily="50" charset="-128"/>
                  <a:ea typeface="メイリオ" pitchFamily="50" charset="-128"/>
                  <a:cs typeface="メイリオ" pitchFamily="50" charset="-128"/>
                </a:endParaRPr>
              </a:p>
            </p:txBody>
          </p:sp>
        </mc:Choice>
        <mc:Fallback>
          <p:sp>
            <p:nvSpPr>
              <p:cNvPr id="5" name="テキスト ボックス 4"/>
              <p:cNvSpPr txBox="1">
                <a:spLocks noRot="1" noChangeAspect="1" noMove="1" noResize="1" noEditPoints="1" noAdjustHandles="1" noChangeArrowheads="1" noChangeShapeType="1" noTextEdit="1"/>
              </p:cNvSpPr>
              <p:nvPr/>
            </p:nvSpPr>
            <p:spPr>
              <a:xfrm>
                <a:off x="-361459" y="5685486"/>
                <a:ext cx="9906000" cy="913070"/>
              </a:xfrm>
              <a:prstGeom prst="rect">
                <a:avLst/>
              </a:prstGeom>
              <a:blipFill rotWithShape="1">
                <a:blip r:embed="rId4"/>
                <a:stretch>
                  <a:fillRect t="-671" b="-14765"/>
                </a:stretch>
              </a:blipFill>
              <a:ln w="50800" cmpd="dbl">
                <a:noFill/>
              </a:ln>
            </p:spPr>
            <p:txBody>
              <a:bodyPr/>
              <a:lstStyle/>
              <a:p>
                <a:r>
                  <a:rPr lang="ja-JP" altLang="en-US">
                    <a:noFill/>
                  </a:rPr>
                  <a:t> </a:t>
                </a:r>
              </a:p>
            </p:txBody>
          </p:sp>
        </mc:Fallback>
      </mc:AlternateContent>
      <p:pic>
        <p:nvPicPr>
          <p:cNvPr id="8" name="図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409" t="11893" r="6384" b="2446"/>
          <a:stretch/>
        </p:blipFill>
        <p:spPr>
          <a:xfrm>
            <a:off x="4984320" y="616362"/>
            <a:ext cx="3828528" cy="2468434"/>
          </a:xfrm>
          <a:prstGeom prst="rect">
            <a:avLst/>
          </a:prstGeom>
        </p:spPr>
      </p:pic>
      <p:sp>
        <p:nvSpPr>
          <p:cNvPr id="2" name="テキスト ボックス 1"/>
          <p:cNvSpPr txBox="1"/>
          <p:nvPr/>
        </p:nvSpPr>
        <p:spPr>
          <a:xfrm>
            <a:off x="6698167" y="3074868"/>
            <a:ext cx="2114681" cy="276999"/>
          </a:xfrm>
          <a:prstGeom prst="rect">
            <a:avLst/>
          </a:prstGeom>
          <a:noFill/>
        </p:spPr>
        <p:txBody>
          <a:bodyPr wrap="none" rtlCol="0">
            <a:spAutoFit/>
          </a:bodyPr>
          <a:lstStyle/>
          <a:p>
            <a:r>
              <a:rPr lang="ja-JP" altLang="en-US" sz="1200" b="1" dirty="0" smtClean="0"/>
              <a:t>反跳電子のエネルギーと位置</a:t>
            </a:r>
            <a:endParaRPr kumimoji="1" lang="ja-JP" altLang="en-US" sz="1200" b="1" dirty="0"/>
          </a:p>
        </p:txBody>
      </p:sp>
      <p:sp>
        <p:nvSpPr>
          <p:cNvPr id="9" name="テキスト ボックス 8"/>
          <p:cNvSpPr txBox="1"/>
          <p:nvPr/>
        </p:nvSpPr>
        <p:spPr>
          <a:xfrm>
            <a:off x="171964" y="908720"/>
            <a:ext cx="1590500" cy="369332"/>
          </a:xfrm>
          <a:prstGeom prst="rect">
            <a:avLst/>
          </a:prstGeom>
          <a:noFill/>
        </p:spPr>
        <p:txBody>
          <a:bodyPr wrap="none" rtlCol="0">
            <a:spAutoFit/>
          </a:bodyPr>
          <a:lstStyle/>
          <a:p>
            <a:r>
              <a:rPr kumimoji="1" lang="ja-JP" altLang="en-US" b="1" dirty="0" smtClean="0"/>
              <a:t>コンプトン散乱</a:t>
            </a:r>
            <a:endParaRPr kumimoji="1" lang="ja-JP" altLang="en-US" b="1" dirty="0"/>
          </a:p>
        </p:txBody>
      </p:sp>
      <p:sp>
        <p:nvSpPr>
          <p:cNvPr id="10" name="円/楕円 9"/>
          <p:cNvSpPr/>
          <p:nvPr/>
        </p:nvSpPr>
        <p:spPr>
          <a:xfrm>
            <a:off x="2640918" y="2206544"/>
            <a:ext cx="1319396" cy="606714"/>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1" name="テキスト ボックス 10"/>
          <p:cNvSpPr txBox="1"/>
          <p:nvPr/>
        </p:nvSpPr>
        <p:spPr>
          <a:xfrm>
            <a:off x="5131281" y="3059856"/>
            <a:ext cx="1707519" cy="307777"/>
          </a:xfrm>
          <a:prstGeom prst="rect">
            <a:avLst/>
          </a:prstGeom>
          <a:noFill/>
        </p:spPr>
        <p:txBody>
          <a:bodyPr wrap="none" rtlCol="0">
            <a:spAutoFit/>
          </a:bodyPr>
          <a:lstStyle/>
          <a:p>
            <a:r>
              <a:rPr kumimoji="1" lang="en-US" altLang="ja-JP" sz="1400" b="1" dirty="0" smtClean="0"/>
              <a:t>0.4T</a:t>
            </a:r>
            <a:r>
              <a:rPr kumimoji="1" lang="ja-JP" altLang="en-US" sz="1400" b="1" dirty="0" smtClean="0"/>
              <a:t>の磁場における</a:t>
            </a:r>
            <a:endParaRPr kumimoji="1" lang="ja-JP" altLang="en-US" sz="1400" b="1" dirty="0"/>
          </a:p>
        </p:txBody>
      </p:sp>
      <p:sp>
        <p:nvSpPr>
          <p:cNvPr id="13" name="テキスト ボックス 12"/>
          <p:cNvSpPr txBox="1"/>
          <p:nvPr/>
        </p:nvSpPr>
        <p:spPr>
          <a:xfrm>
            <a:off x="6079886" y="3879769"/>
            <a:ext cx="2986715" cy="707886"/>
          </a:xfrm>
          <a:prstGeom prst="rect">
            <a:avLst/>
          </a:prstGeom>
          <a:noFill/>
        </p:spPr>
        <p:txBody>
          <a:bodyPr wrap="none" rtlCol="0">
            <a:spAutoFit/>
          </a:bodyPr>
          <a:lstStyle/>
          <a:p>
            <a:r>
              <a:rPr lang="ja-JP" altLang="en-US" sz="2000" b="1" dirty="0" smtClean="0"/>
              <a:t>角度制限スリットにより</a:t>
            </a:r>
            <a:endParaRPr lang="en-US" altLang="ja-JP" sz="2000" b="1" dirty="0" smtClean="0"/>
          </a:p>
          <a:p>
            <a:r>
              <a:rPr kumimoji="1" lang="ja-JP" altLang="en-US" sz="2000" b="1" dirty="0" smtClean="0"/>
              <a:t>反跳電子の反跳角を特定</a:t>
            </a:r>
            <a:endParaRPr kumimoji="1" lang="ja-JP" altLang="en-US" sz="2000" b="1" dirty="0"/>
          </a:p>
        </p:txBody>
      </p:sp>
      <p:cxnSp>
        <p:nvCxnSpPr>
          <p:cNvPr id="15" name="直線矢印コネクタ 14"/>
          <p:cNvCxnSpPr/>
          <p:nvPr/>
        </p:nvCxnSpPr>
        <p:spPr>
          <a:xfrm flipH="1">
            <a:off x="4246588" y="4119291"/>
            <a:ext cx="1755900" cy="468364"/>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207281" y="2951757"/>
            <a:ext cx="3759362" cy="400110"/>
          </a:xfrm>
          <a:prstGeom prst="rect">
            <a:avLst/>
          </a:prstGeom>
          <a:noFill/>
        </p:spPr>
        <p:txBody>
          <a:bodyPr wrap="none" rtlCol="0">
            <a:spAutoFit/>
          </a:bodyPr>
          <a:lstStyle/>
          <a:p>
            <a:r>
              <a:rPr kumimoji="1" lang="ja-JP" altLang="en-US" sz="2000" b="1" dirty="0" smtClean="0"/>
              <a:t>磁場によりエネルギー分解を行う</a:t>
            </a:r>
            <a:endParaRPr kumimoji="1" lang="ja-JP" altLang="en-US" sz="2000" b="1" dirty="0"/>
          </a:p>
        </p:txBody>
      </p:sp>
      <p:cxnSp>
        <p:nvCxnSpPr>
          <p:cNvPr id="21" name="直線矢印コネクタ 20"/>
          <p:cNvCxnSpPr/>
          <p:nvPr/>
        </p:nvCxnSpPr>
        <p:spPr>
          <a:xfrm flipV="1">
            <a:off x="4246588" y="2206544"/>
            <a:ext cx="737732" cy="591703"/>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158988" y="4119291"/>
            <a:ext cx="889987" cy="369332"/>
          </a:xfrm>
          <a:prstGeom prst="rect">
            <a:avLst/>
          </a:prstGeom>
        </p:spPr>
        <p:txBody>
          <a:bodyPr wrap="none">
            <a:spAutoFit/>
          </a:bodyPr>
          <a:lstStyle/>
          <a:p>
            <a:pPr algn="ctr"/>
            <a:r>
              <a:rPr lang="en-US" altLang="ja-JP" b="1" dirty="0">
                <a:latin typeface="Arial" pitchFamily="34" charset="0"/>
                <a:cs typeface="Arial" pitchFamily="34" charset="0"/>
              </a:rPr>
              <a:t> X-ray </a:t>
            </a:r>
            <a:endParaRPr lang="ja-JP" altLang="en-US" b="1" dirty="0">
              <a:latin typeface="Arial" pitchFamily="34" charset="0"/>
              <a:cs typeface="Arial" pitchFamily="34" charset="0"/>
            </a:endParaRPr>
          </a:p>
        </p:txBody>
      </p:sp>
      <p:sp>
        <p:nvSpPr>
          <p:cNvPr id="26" name="フリーフォーム 25"/>
          <p:cNvSpPr/>
          <p:nvPr/>
        </p:nvSpPr>
        <p:spPr bwMode="auto">
          <a:xfrm>
            <a:off x="158988" y="4445441"/>
            <a:ext cx="3620924" cy="245471"/>
          </a:xfrm>
          <a:custGeom>
            <a:avLst/>
            <a:gdLst>
              <a:gd name="connsiteX0" fmla="*/ 0 w 8913264"/>
              <a:gd name="connsiteY0" fmla="*/ 726393 h 743484"/>
              <a:gd name="connsiteX1" fmla="*/ 734939 w 8913264"/>
              <a:gd name="connsiteY1" fmla="*/ 0 h 743484"/>
              <a:gd name="connsiteX2" fmla="*/ 1452785 w 8913264"/>
              <a:gd name="connsiteY2" fmla="*/ 717847 h 743484"/>
              <a:gd name="connsiteX3" fmla="*/ 2162086 w 8913264"/>
              <a:gd name="connsiteY3" fmla="*/ 8546 h 743484"/>
              <a:gd name="connsiteX4" fmla="*/ 2888479 w 8913264"/>
              <a:gd name="connsiteY4" fmla="*/ 734939 h 743484"/>
              <a:gd name="connsiteX5" fmla="*/ 3614871 w 8913264"/>
              <a:gd name="connsiteY5" fmla="*/ 8546 h 743484"/>
              <a:gd name="connsiteX6" fmla="*/ 4332718 w 8913264"/>
              <a:gd name="connsiteY6" fmla="*/ 734939 h 743484"/>
              <a:gd name="connsiteX7" fmla="*/ 5050565 w 8913264"/>
              <a:gd name="connsiteY7" fmla="*/ 8546 h 743484"/>
              <a:gd name="connsiteX8" fmla="*/ 5785503 w 8913264"/>
              <a:gd name="connsiteY8" fmla="*/ 717847 h 743484"/>
              <a:gd name="connsiteX9" fmla="*/ 6494804 w 8913264"/>
              <a:gd name="connsiteY9" fmla="*/ 8546 h 743484"/>
              <a:gd name="connsiteX10" fmla="*/ 7221197 w 8913264"/>
              <a:gd name="connsiteY10" fmla="*/ 743484 h 743484"/>
              <a:gd name="connsiteX11" fmla="*/ 7939043 w 8913264"/>
              <a:gd name="connsiteY11" fmla="*/ 8546 h 743484"/>
              <a:gd name="connsiteX12" fmla="*/ 8665436 w 8913264"/>
              <a:gd name="connsiteY12" fmla="*/ 717847 h 743484"/>
              <a:gd name="connsiteX13" fmla="*/ 8913264 w 8913264"/>
              <a:gd name="connsiteY13" fmla="*/ 367469 h 743484"/>
              <a:gd name="connsiteX14" fmla="*/ 8913264 w 8913264"/>
              <a:gd name="connsiteY14" fmla="*/ 367469 h 743484"/>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44908"/>
              <a:gd name="connsiteX1" fmla="*/ 734939 w 8913264"/>
              <a:gd name="connsiteY1" fmla="*/ 1424 h 744908"/>
              <a:gd name="connsiteX2" fmla="*/ 1452785 w 8913264"/>
              <a:gd name="connsiteY2" fmla="*/ 719271 h 744908"/>
              <a:gd name="connsiteX3" fmla="*/ 2162086 w 8913264"/>
              <a:gd name="connsiteY3" fmla="*/ 9970 h 744908"/>
              <a:gd name="connsiteX4" fmla="*/ 2888479 w 8913264"/>
              <a:gd name="connsiteY4" fmla="*/ 736363 h 744908"/>
              <a:gd name="connsiteX5" fmla="*/ 3614871 w 8913264"/>
              <a:gd name="connsiteY5" fmla="*/ 9970 h 744908"/>
              <a:gd name="connsiteX6" fmla="*/ 4332718 w 8913264"/>
              <a:gd name="connsiteY6" fmla="*/ 736363 h 744908"/>
              <a:gd name="connsiteX7" fmla="*/ 5050565 w 8913264"/>
              <a:gd name="connsiteY7" fmla="*/ 9970 h 744908"/>
              <a:gd name="connsiteX8" fmla="*/ 5785503 w 8913264"/>
              <a:gd name="connsiteY8" fmla="*/ 719271 h 744908"/>
              <a:gd name="connsiteX9" fmla="*/ 6494804 w 8913264"/>
              <a:gd name="connsiteY9" fmla="*/ 9970 h 744908"/>
              <a:gd name="connsiteX10" fmla="*/ 7221197 w 8913264"/>
              <a:gd name="connsiteY10" fmla="*/ 744908 h 744908"/>
              <a:gd name="connsiteX11" fmla="*/ 7939043 w 8913264"/>
              <a:gd name="connsiteY11" fmla="*/ 9970 h 744908"/>
              <a:gd name="connsiteX12" fmla="*/ 8665436 w 8913264"/>
              <a:gd name="connsiteY12" fmla="*/ 719271 h 744908"/>
              <a:gd name="connsiteX13" fmla="*/ 8913264 w 8913264"/>
              <a:gd name="connsiteY13" fmla="*/ 368893 h 744908"/>
              <a:gd name="connsiteX14" fmla="*/ 8913264 w 8913264"/>
              <a:gd name="connsiteY14" fmla="*/ 368893 h 744908"/>
              <a:gd name="connsiteX0" fmla="*/ 0 w 8913264"/>
              <a:gd name="connsiteY0" fmla="*/ 727817 h 779091"/>
              <a:gd name="connsiteX1" fmla="*/ 734939 w 8913264"/>
              <a:gd name="connsiteY1" fmla="*/ 1424 h 779091"/>
              <a:gd name="connsiteX2" fmla="*/ 1452785 w 8913264"/>
              <a:gd name="connsiteY2" fmla="*/ 719271 h 779091"/>
              <a:gd name="connsiteX3" fmla="*/ 2162086 w 8913264"/>
              <a:gd name="connsiteY3" fmla="*/ 9970 h 779091"/>
              <a:gd name="connsiteX4" fmla="*/ 2888479 w 8913264"/>
              <a:gd name="connsiteY4" fmla="*/ 736363 h 779091"/>
              <a:gd name="connsiteX5" fmla="*/ 3614871 w 8913264"/>
              <a:gd name="connsiteY5" fmla="*/ 9970 h 779091"/>
              <a:gd name="connsiteX6" fmla="*/ 4332718 w 8913264"/>
              <a:gd name="connsiteY6" fmla="*/ 736363 h 779091"/>
              <a:gd name="connsiteX7" fmla="*/ 5050565 w 8913264"/>
              <a:gd name="connsiteY7" fmla="*/ 9970 h 779091"/>
              <a:gd name="connsiteX8" fmla="*/ 5785503 w 8913264"/>
              <a:gd name="connsiteY8" fmla="*/ 719271 h 779091"/>
              <a:gd name="connsiteX9" fmla="*/ 6494804 w 8913264"/>
              <a:gd name="connsiteY9" fmla="*/ 9970 h 779091"/>
              <a:gd name="connsiteX10" fmla="*/ 7221197 w 8913264"/>
              <a:gd name="connsiteY10" fmla="*/ 744908 h 779091"/>
              <a:gd name="connsiteX11" fmla="*/ 7939043 w 8913264"/>
              <a:gd name="connsiteY11" fmla="*/ 9970 h 779091"/>
              <a:gd name="connsiteX12" fmla="*/ 8665436 w 8913264"/>
              <a:gd name="connsiteY12" fmla="*/ 719271 h 779091"/>
              <a:gd name="connsiteX13" fmla="*/ 8913264 w 8913264"/>
              <a:gd name="connsiteY13" fmla="*/ 368893 h 779091"/>
              <a:gd name="connsiteX14" fmla="*/ 8913264 w 8913264"/>
              <a:gd name="connsiteY14" fmla="*/ 368893 h 779091"/>
              <a:gd name="connsiteX0" fmla="*/ 0 w 8913264"/>
              <a:gd name="connsiteY0" fmla="*/ 727817 h 779091"/>
              <a:gd name="connsiteX1" fmla="*/ 734939 w 8913264"/>
              <a:gd name="connsiteY1" fmla="*/ 1424 h 779091"/>
              <a:gd name="connsiteX2" fmla="*/ 1452785 w 8913264"/>
              <a:gd name="connsiteY2" fmla="*/ 719271 h 779091"/>
              <a:gd name="connsiteX3" fmla="*/ 2162086 w 8913264"/>
              <a:gd name="connsiteY3" fmla="*/ 9970 h 779091"/>
              <a:gd name="connsiteX4" fmla="*/ 2888479 w 8913264"/>
              <a:gd name="connsiteY4" fmla="*/ 736363 h 779091"/>
              <a:gd name="connsiteX5" fmla="*/ 3614871 w 8913264"/>
              <a:gd name="connsiteY5" fmla="*/ 9970 h 779091"/>
              <a:gd name="connsiteX6" fmla="*/ 4332718 w 8913264"/>
              <a:gd name="connsiteY6" fmla="*/ 736363 h 779091"/>
              <a:gd name="connsiteX7" fmla="*/ 5050565 w 8913264"/>
              <a:gd name="connsiteY7" fmla="*/ 9970 h 779091"/>
              <a:gd name="connsiteX8" fmla="*/ 5785503 w 8913264"/>
              <a:gd name="connsiteY8" fmla="*/ 719271 h 779091"/>
              <a:gd name="connsiteX9" fmla="*/ 6494804 w 8913264"/>
              <a:gd name="connsiteY9" fmla="*/ 9970 h 779091"/>
              <a:gd name="connsiteX10" fmla="*/ 7221197 w 8913264"/>
              <a:gd name="connsiteY10" fmla="*/ 744908 h 779091"/>
              <a:gd name="connsiteX11" fmla="*/ 7939043 w 8913264"/>
              <a:gd name="connsiteY11" fmla="*/ 9970 h 779091"/>
              <a:gd name="connsiteX12" fmla="*/ 8665436 w 8913264"/>
              <a:gd name="connsiteY12" fmla="*/ 719271 h 779091"/>
              <a:gd name="connsiteX13" fmla="*/ 8913264 w 8913264"/>
              <a:gd name="connsiteY13" fmla="*/ 368893 h 779091"/>
              <a:gd name="connsiteX14" fmla="*/ 8913264 w 8913264"/>
              <a:gd name="connsiteY14" fmla="*/ 368893 h 779091"/>
              <a:gd name="connsiteX0" fmla="*/ 0 w 9685657"/>
              <a:gd name="connsiteY0" fmla="*/ 727817 h 779091"/>
              <a:gd name="connsiteX1" fmla="*/ 734939 w 9685657"/>
              <a:gd name="connsiteY1" fmla="*/ 1424 h 779091"/>
              <a:gd name="connsiteX2" fmla="*/ 1452785 w 9685657"/>
              <a:gd name="connsiteY2" fmla="*/ 719271 h 779091"/>
              <a:gd name="connsiteX3" fmla="*/ 2162086 w 9685657"/>
              <a:gd name="connsiteY3" fmla="*/ 9970 h 779091"/>
              <a:gd name="connsiteX4" fmla="*/ 2888479 w 9685657"/>
              <a:gd name="connsiteY4" fmla="*/ 736363 h 779091"/>
              <a:gd name="connsiteX5" fmla="*/ 3614871 w 9685657"/>
              <a:gd name="connsiteY5" fmla="*/ 9970 h 779091"/>
              <a:gd name="connsiteX6" fmla="*/ 4332718 w 9685657"/>
              <a:gd name="connsiteY6" fmla="*/ 736363 h 779091"/>
              <a:gd name="connsiteX7" fmla="*/ 5050565 w 9685657"/>
              <a:gd name="connsiteY7" fmla="*/ 9970 h 779091"/>
              <a:gd name="connsiteX8" fmla="*/ 5785503 w 9685657"/>
              <a:gd name="connsiteY8" fmla="*/ 719271 h 779091"/>
              <a:gd name="connsiteX9" fmla="*/ 6494804 w 9685657"/>
              <a:gd name="connsiteY9" fmla="*/ 9970 h 779091"/>
              <a:gd name="connsiteX10" fmla="*/ 7221197 w 9685657"/>
              <a:gd name="connsiteY10" fmla="*/ 744908 h 779091"/>
              <a:gd name="connsiteX11" fmla="*/ 7939043 w 9685657"/>
              <a:gd name="connsiteY11" fmla="*/ 9970 h 779091"/>
              <a:gd name="connsiteX12" fmla="*/ 8665436 w 9685657"/>
              <a:gd name="connsiteY12" fmla="*/ 719271 h 779091"/>
              <a:gd name="connsiteX13" fmla="*/ 8913264 w 9685657"/>
              <a:gd name="connsiteY13" fmla="*/ 368893 h 779091"/>
              <a:gd name="connsiteX14" fmla="*/ 9685657 w 9685657"/>
              <a:gd name="connsiteY14" fmla="*/ 401627 h 779091"/>
              <a:gd name="connsiteX0" fmla="*/ 0 w 9970529"/>
              <a:gd name="connsiteY0" fmla="*/ 727817 h 779091"/>
              <a:gd name="connsiteX1" fmla="*/ 734939 w 9970529"/>
              <a:gd name="connsiteY1" fmla="*/ 1424 h 779091"/>
              <a:gd name="connsiteX2" fmla="*/ 1452785 w 9970529"/>
              <a:gd name="connsiteY2" fmla="*/ 719271 h 779091"/>
              <a:gd name="connsiteX3" fmla="*/ 2162086 w 9970529"/>
              <a:gd name="connsiteY3" fmla="*/ 9970 h 779091"/>
              <a:gd name="connsiteX4" fmla="*/ 2888479 w 9970529"/>
              <a:gd name="connsiteY4" fmla="*/ 736363 h 779091"/>
              <a:gd name="connsiteX5" fmla="*/ 3614871 w 9970529"/>
              <a:gd name="connsiteY5" fmla="*/ 9970 h 779091"/>
              <a:gd name="connsiteX6" fmla="*/ 4332718 w 9970529"/>
              <a:gd name="connsiteY6" fmla="*/ 736363 h 779091"/>
              <a:gd name="connsiteX7" fmla="*/ 5050565 w 9970529"/>
              <a:gd name="connsiteY7" fmla="*/ 9970 h 779091"/>
              <a:gd name="connsiteX8" fmla="*/ 5785503 w 9970529"/>
              <a:gd name="connsiteY8" fmla="*/ 719271 h 779091"/>
              <a:gd name="connsiteX9" fmla="*/ 6494804 w 9970529"/>
              <a:gd name="connsiteY9" fmla="*/ 9970 h 779091"/>
              <a:gd name="connsiteX10" fmla="*/ 7221197 w 9970529"/>
              <a:gd name="connsiteY10" fmla="*/ 744908 h 779091"/>
              <a:gd name="connsiteX11" fmla="*/ 7939043 w 9970529"/>
              <a:gd name="connsiteY11" fmla="*/ 9970 h 779091"/>
              <a:gd name="connsiteX12" fmla="*/ 8665436 w 9970529"/>
              <a:gd name="connsiteY12" fmla="*/ 719271 h 779091"/>
              <a:gd name="connsiteX13" fmla="*/ 8913264 w 9970529"/>
              <a:gd name="connsiteY13" fmla="*/ 368893 h 779091"/>
              <a:gd name="connsiteX14" fmla="*/ 9970529 w 9970529"/>
              <a:gd name="connsiteY14" fmla="*/ 401627 h 779091"/>
              <a:gd name="connsiteX0" fmla="*/ 0 w 9970529"/>
              <a:gd name="connsiteY0" fmla="*/ 727817 h 784548"/>
              <a:gd name="connsiteX1" fmla="*/ 734939 w 9970529"/>
              <a:gd name="connsiteY1" fmla="*/ 1424 h 784548"/>
              <a:gd name="connsiteX2" fmla="*/ 1452785 w 9970529"/>
              <a:gd name="connsiteY2" fmla="*/ 719271 h 784548"/>
              <a:gd name="connsiteX3" fmla="*/ 2162086 w 9970529"/>
              <a:gd name="connsiteY3" fmla="*/ 9970 h 784548"/>
              <a:gd name="connsiteX4" fmla="*/ 2888479 w 9970529"/>
              <a:gd name="connsiteY4" fmla="*/ 736363 h 784548"/>
              <a:gd name="connsiteX5" fmla="*/ 3614871 w 9970529"/>
              <a:gd name="connsiteY5" fmla="*/ 9970 h 784548"/>
              <a:gd name="connsiteX6" fmla="*/ 4332718 w 9970529"/>
              <a:gd name="connsiteY6" fmla="*/ 736363 h 784548"/>
              <a:gd name="connsiteX7" fmla="*/ 5050565 w 9970529"/>
              <a:gd name="connsiteY7" fmla="*/ 9970 h 784548"/>
              <a:gd name="connsiteX8" fmla="*/ 5785503 w 9970529"/>
              <a:gd name="connsiteY8" fmla="*/ 719271 h 784548"/>
              <a:gd name="connsiteX9" fmla="*/ 6494804 w 9970529"/>
              <a:gd name="connsiteY9" fmla="*/ 9970 h 784548"/>
              <a:gd name="connsiteX10" fmla="*/ 7221197 w 9970529"/>
              <a:gd name="connsiteY10" fmla="*/ 744908 h 784548"/>
              <a:gd name="connsiteX11" fmla="*/ 7939043 w 9970529"/>
              <a:gd name="connsiteY11" fmla="*/ 9970 h 784548"/>
              <a:gd name="connsiteX12" fmla="*/ 8665436 w 9970529"/>
              <a:gd name="connsiteY12" fmla="*/ 719271 h 784548"/>
              <a:gd name="connsiteX13" fmla="*/ 9115912 w 9970529"/>
              <a:gd name="connsiteY13" fmla="*/ 401627 h 784548"/>
              <a:gd name="connsiteX14" fmla="*/ 9970529 w 9970529"/>
              <a:gd name="connsiteY14" fmla="*/ 401627 h 78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70529" h="784548">
                <a:moveTo>
                  <a:pt x="0" y="727817"/>
                </a:moveTo>
                <a:cubicBezTo>
                  <a:pt x="244980" y="485686"/>
                  <a:pt x="492808" y="2848"/>
                  <a:pt x="734939" y="1424"/>
                </a:cubicBezTo>
                <a:cubicBezTo>
                  <a:pt x="977070" y="0"/>
                  <a:pt x="1214927" y="717847"/>
                  <a:pt x="1452785" y="719271"/>
                </a:cubicBezTo>
                <a:cubicBezTo>
                  <a:pt x="1690643" y="720695"/>
                  <a:pt x="1922804" y="7121"/>
                  <a:pt x="2162086" y="9970"/>
                </a:cubicBezTo>
                <a:cubicBezTo>
                  <a:pt x="2401368" y="12819"/>
                  <a:pt x="2646348" y="736363"/>
                  <a:pt x="2888479" y="736363"/>
                </a:cubicBezTo>
                <a:cubicBezTo>
                  <a:pt x="3130610" y="736363"/>
                  <a:pt x="3374165" y="9970"/>
                  <a:pt x="3614871" y="9970"/>
                </a:cubicBezTo>
                <a:cubicBezTo>
                  <a:pt x="3855577" y="9970"/>
                  <a:pt x="4093436" y="736363"/>
                  <a:pt x="4332718" y="736363"/>
                </a:cubicBezTo>
                <a:cubicBezTo>
                  <a:pt x="4572000" y="736363"/>
                  <a:pt x="4808434" y="12819"/>
                  <a:pt x="5050565" y="9970"/>
                </a:cubicBezTo>
                <a:cubicBezTo>
                  <a:pt x="5292696" y="7121"/>
                  <a:pt x="5544797" y="719271"/>
                  <a:pt x="5785503" y="719271"/>
                </a:cubicBezTo>
                <a:cubicBezTo>
                  <a:pt x="6026209" y="719271"/>
                  <a:pt x="6255522" y="5697"/>
                  <a:pt x="6494804" y="9970"/>
                </a:cubicBezTo>
                <a:cubicBezTo>
                  <a:pt x="6734086" y="14243"/>
                  <a:pt x="6980491" y="744908"/>
                  <a:pt x="7221197" y="744908"/>
                </a:cubicBezTo>
                <a:cubicBezTo>
                  <a:pt x="7461903" y="744908"/>
                  <a:pt x="7698337" y="14243"/>
                  <a:pt x="7939043" y="9970"/>
                </a:cubicBezTo>
                <a:cubicBezTo>
                  <a:pt x="8179749" y="5697"/>
                  <a:pt x="8469291" y="653995"/>
                  <a:pt x="8665436" y="719271"/>
                </a:cubicBezTo>
                <a:cubicBezTo>
                  <a:pt x="8861581" y="784547"/>
                  <a:pt x="9074607" y="460023"/>
                  <a:pt x="9115912" y="401627"/>
                </a:cubicBezTo>
                <a:lnTo>
                  <a:pt x="9970529" y="401627"/>
                </a:lnTo>
              </a:path>
            </a:pathLst>
          </a:custGeom>
          <a:ln w="2857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24" name="正方形/長方形 23"/>
          <p:cNvSpPr/>
          <p:nvPr/>
        </p:nvSpPr>
        <p:spPr>
          <a:xfrm>
            <a:off x="6300192" y="464613"/>
            <a:ext cx="2304256" cy="121920"/>
          </a:xfrm>
          <a:prstGeom prst="rect">
            <a:avLst/>
          </a:pr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375495" y="93142"/>
            <a:ext cx="2157963" cy="369332"/>
          </a:xfrm>
          <a:prstGeom prst="rect">
            <a:avLst/>
          </a:prstGeom>
          <a:noFill/>
        </p:spPr>
        <p:txBody>
          <a:bodyPr wrap="none" rtlCol="0">
            <a:spAutoFit/>
          </a:bodyPr>
          <a:lstStyle/>
          <a:p>
            <a:r>
              <a:rPr kumimoji="1" lang="ja-JP" altLang="en-US" b="1" dirty="0" smtClean="0"/>
              <a:t>イメージングプレート</a:t>
            </a:r>
            <a:endParaRPr kumimoji="1" lang="ja-JP" altLang="en-US" b="1" dirty="0"/>
          </a:p>
        </p:txBody>
      </p:sp>
    </p:spTree>
    <p:extLst>
      <p:ext uri="{BB962C8B-B14F-4D97-AF65-F5344CB8AC3E}">
        <p14:creationId xmlns:p14="http://schemas.microsoft.com/office/powerpoint/2010/main" val="2122343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65678"/>
            <a:ext cx="7981468" cy="523220"/>
          </a:xfrm>
          <a:prstGeom prst="rect">
            <a:avLst/>
          </a:prstGeom>
          <a:noFill/>
        </p:spPr>
        <p:txBody>
          <a:bodyPr wrap="square" rtlCol="0">
            <a:spAutoFit/>
          </a:bodyPr>
          <a:lstStyle/>
          <a:p>
            <a:r>
              <a:rPr lang="ja-JP" altLang="en-US" sz="2800" b="1" dirty="0" smtClean="0"/>
              <a:t>コンプトン散乱型</a:t>
            </a:r>
            <a:r>
              <a:rPr lang="en-US" altLang="ja-JP" sz="2800" b="1" dirty="0" smtClean="0"/>
              <a:t>X</a:t>
            </a:r>
            <a:r>
              <a:rPr lang="ja-JP" altLang="en-US" sz="2800" b="1" dirty="0" smtClean="0"/>
              <a:t>線</a:t>
            </a:r>
            <a:r>
              <a:rPr lang="ja-JP" altLang="en-US" sz="2800" b="1" dirty="0" smtClean="0"/>
              <a:t>分光器</a:t>
            </a:r>
            <a:r>
              <a:rPr lang="en-US" altLang="ja-JP" sz="2800" b="1" dirty="0"/>
              <a:t>(</a:t>
            </a:r>
            <a:r>
              <a:rPr lang="en-US" altLang="ja-JP" sz="2800" b="1" dirty="0" err="1"/>
              <a:t>Comp.G</a:t>
            </a:r>
            <a:r>
              <a:rPr lang="en-US" altLang="ja-JP" sz="2800" b="1" dirty="0" smtClean="0"/>
              <a:t>)</a:t>
            </a:r>
            <a:r>
              <a:rPr lang="ja-JP" altLang="en-US" sz="2800" b="1" dirty="0" smtClean="0"/>
              <a:t>の実験データ</a:t>
            </a:r>
            <a:endParaRPr kumimoji="1" lang="en-US" altLang="ja-JP" sz="2800" b="1" dirty="0" smtClean="0"/>
          </a:p>
        </p:txBody>
      </p:sp>
      <p:grpSp>
        <p:nvGrpSpPr>
          <p:cNvPr id="3" name="グループ化 2"/>
          <p:cNvGrpSpPr/>
          <p:nvPr/>
        </p:nvGrpSpPr>
        <p:grpSpPr>
          <a:xfrm>
            <a:off x="7812733" y="151147"/>
            <a:ext cx="1331267" cy="962430"/>
            <a:chOff x="7151990" y="1186787"/>
            <a:chExt cx="1303338" cy="1052729"/>
          </a:xfrm>
        </p:grpSpPr>
        <p:pic>
          <p:nvPicPr>
            <p:cNvPr id="4" name="図 3" descr="logo-SILVER.jpg"/>
            <p:cNvPicPr>
              <a:picLocks noChangeAspect="1"/>
            </p:cNvPicPr>
            <p:nvPr/>
          </p:nvPicPr>
          <p:blipFill>
            <a:blip r:embed="rId2" cstate="print"/>
            <a:stretch>
              <a:fillRect/>
            </a:stretch>
          </p:blipFill>
          <p:spPr>
            <a:xfrm>
              <a:off x="7308304" y="1186787"/>
              <a:ext cx="989861" cy="730045"/>
            </a:xfrm>
            <a:prstGeom prst="rect">
              <a:avLst/>
            </a:prstGeom>
            <a:noFill/>
          </p:spPr>
        </p:pic>
        <p:sp>
          <p:nvSpPr>
            <p:cNvPr id="5" name="Text Box 50"/>
            <p:cNvSpPr txBox="1">
              <a:spLocks noChangeArrowheads="1"/>
            </p:cNvSpPr>
            <p:nvPr/>
          </p:nvSpPr>
          <p:spPr bwMode="auto">
            <a:xfrm>
              <a:off x="7151990" y="1835532"/>
              <a:ext cx="1303338" cy="403984"/>
            </a:xfrm>
            <a:prstGeom prst="rect">
              <a:avLst/>
            </a:prstGeom>
            <a:noFill/>
            <a:ln w="9525">
              <a:noFill/>
              <a:miter lim="800000"/>
              <a:headEnd/>
              <a:tailEnd/>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b="1" dirty="0">
                  <a:effectLst>
                    <a:outerShdw blurRad="38100" dist="38100" dir="2700000" algn="tl">
                      <a:srgbClr val="000000">
                        <a:alpha val="43137"/>
                      </a:srgbClr>
                    </a:outerShdw>
                  </a:effectLst>
                  <a:latin typeface="+mj-lt"/>
                  <a:ea typeface="+mj-ea"/>
                  <a:cs typeface="Arial" pitchFamily="34" charset="0"/>
                </a:rPr>
                <a:t>ILE Osaka</a:t>
              </a:r>
            </a:p>
          </p:txBody>
        </p:sp>
      </p:grpSp>
      <p:graphicFrame>
        <p:nvGraphicFramePr>
          <p:cNvPr id="38" name="グラフ 37"/>
          <p:cNvGraphicFramePr>
            <a:graphicFrameLocks/>
          </p:cNvGraphicFramePr>
          <p:nvPr>
            <p:extLst>
              <p:ext uri="{D42A27DB-BD31-4B8C-83A1-F6EECF244321}">
                <p14:modId xmlns:p14="http://schemas.microsoft.com/office/powerpoint/2010/main" val="2537161137"/>
              </p:ext>
            </p:extLst>
          </p:nvPr>
        </p:nvGraphicFramePr>
        <p:xfrm>
          <a:off x="1592173" y="1624963"/>
          <a:ext cx="5758812" cy="3604133"/>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979309" y="5657857"/>
            <a:ext cx="7451079" cy="461665"/>
          </a:xfrm>
          <a:prstGeom prst="rect">
            <a:avLst/>
          </a:prstGeom>
          <a:noFill/>
        </p:spPr>
        <p:txBody>
          <a:bodyPr wrap="none" rtlCol="0">
            <a:spAutoFit/>
          </a:bodyPr>
          <a:lstStyle/>
          <a:p>
            <a:r>
              <a:rPr kumimoji="1" lang="ja-JP" altLang="en-US" sz="2400" b="1" dirty="0" smtClean="0"/>
              <a:t>モンテカルロシミュレーション</a:t>
            </a:r>
            <a:r>
              <a:rPr lang="ja-JP" altLang="en-US" sz="2400" b="1" dirty="0" smtClean="0"/>
              <a:t>（</a:t>
            </a:r>
            <a:r>
              <a:rPr lang="en-US" altLang="ja-JP" sz="2400" b="1" dirty="0" smtClean="0"/>
              <a:t>MCNP5)</a:t>
            </a:r>
            <a:r>
              <a:rPr lang="ja-JP" altLang="en-US" sz="2400" b="1" dirty="0" smtClean="0"/>
              <a:t>による信号の再現</a:t>
            </a:r>
            <a:endParaRPr kumimoji="1" lang="ja-JP" altLang="en-US" sz="2400" b="1" dirty="0"/>
          </a:p>
        </p:txBody>
      </p:sp>
      <p:sp>
        <p:nvSpPr>
          <p:cNvPr id="13" name="テキスト ボックス 12"/>
          <p:cNvSpPr txBox="1"/>
          <p:nvPr/>
        </p:nvSpPr>
        <p:spPr>
          <a:xfrm>
            <a:off x="3509073" y="5182630"/>
            <a:ext cx="2391552" cy="369332"/>
          </a:xfrm>
          <a:prstGeom prst="rect">
            <a:avLst/>
          </a:prstGeom>
          <a:noFill/>
        </p:spPr>
        <p:txBody>
          <a:bodyPr wrap="none" rtlCol="0">
            <a:spAutoFit/>
          </a:bodyPr>
          <a:lstStyle/>
          <a:p>
            <a:r>
              <a:rPr lang="en-US" altLang="ja-JP" dirty="0" smtClean="0"/>
              <a:t>Electron</a:t>
            </a:r>
            <a:r>
              <a:rPr lang="ja-JP" altLang="en-US" dirty="0" smtClean="0"/>
              <a:t>　</a:t>
            </a:r>
            <a:r>
              <a:rPr kumimoji="1" lang="en-US" altLang="ja-JP" dirty="0" smtClean="0"/>
              <a:t>Energy (MeV)</a:t>
            </a:r>
            <a:endParaRPr kumimoji="1" lang="ja-JP" altLang="en-US" dirty="0"/>
          </a:p>
        </p:txBody>
      </p:sp>
      <p:sp>
        <p:nvSpPr>
          <p:cNvPr id="14" name="テキスト ボックス 13"/>
          <p:cNvSpPr txBox="1"/>
          <p:nvPr/>
        </p:nvSpPr>
        <p:spPr>
          <a:xfrm>
            <a:off x="356357" y="813945"/>
            <a:ext cx="5825634" cy="461665"/>
          </a:xfrm>
          <a:prstGeom prst="rect">
            <a:avLst/>
          </a:prstGeom>
          <a:noFill/>
        </p:spPr>
        <p:txBody>
          <a:bodyPr wrap="none" rtlCol="0">
            <a:spAutoFit/>
          </a:bodyPr>
          <a:lstStyle/>
          <a:p>
            <a:r>
              <a:rPr kumimoji="1" lang="en-US" altLang="ja-JP" sz="2400" b="1" dirty="0" smtClean="0"/>
              <a:t>X</a:t>
            </a:r>
            <a:r>
              <a:rPr kumimoji="1" lang="ja-JP" altLang="en-US" sz="2400" b="1" dirty="0" smtClean="0"/>
              <a:t>線のスペクトルを仮定し実際の信号</a:t>
            </a:r>
            <a:r>
              <a:rPr lang="ja-JP" altLang="en-US" sz="2400" b="1" dirty="0" smtClean="0"/>
              <a:t>と比較</a:t>
            </a:r>
            <a:endParaRPr kumimoji="1" lang="en-US" altLang="ja-JP" sz="2400" b="1" dirty="0" smtClean="0"/>
          </a:p>
        </p:txBody>
      </p:sp>
      <p:sp>
        <p:nvSpPr>
          <p:cNvPr id="15" name="テキスト ボックス 14"/>
          <p:cNvSpPr txBox="1"/>
          <p:nvPr/>
        </p:nvSpPr>
        <p:spPr>
          <a:xfrm rot="-5400000">
            <a:off x="363798" y="3069073"/>
            <a:ext cx="2385781" cy="369332"/>
          </a:xfrm>
          <a:prstGeom prst="rect">
            <a:avLst/>
          </a:prstGeom>
          <a:noFill/>
        </p:spPr>
        <p:txBody>
          <a:bodyPr wrap="none" rtlCol="0">
            <a:spAutoFit/>
          </a:bodyPr>
          <a:lstStyle/>
          <a:p>
            <a:r>
              <a:rPr kumimoji="1" lang="en-US" altLang="ja-JP" dirty="0" smtClean="0"/>
              <a:t>Signal intensity</a:t>
            </a:r>
            <a:r>
              <a:rPr kumimoji="1" lang="ja-JP" altLang="en-US" dirty="0" smtClean="0"/>
              <a:t>　</a:t>
            </a:r>
            <a:r>
              <a:rPr kumimoji="1" lang="en-US" altLang="ja-JP" dirty="0" smtClean="0"/>
              <a:t>(</a:t>
            </a:r>
            <a:r>
              <a:rPr kumimoji="1" lang="en-US" altLang="ja-JP" dirty="0" err="1" smtClean="0"/>
              <a:t>arb.u</a:t>
            </a:r>
            <a:r>
              <a:rPr kumimoji="1" lang="en-US" altLang="ja-JP" dirty="0" smtClean="0"/>
              <a:t>)</a:t>
            </a:r>
            <a:endParaRPr kumimoji="1" lang="ja-JP" altLang="en-US" dirty="0"/>
          </a:p>
        </p:txBody>
      </p:sp>
      <p:sp>
        <p:nvSpPr>
          <p:cNvPr id="16" name="テキスト ボックス 15"/>
          <p:cNvSpPr txBox="1"/>
          <p:nvPr/>
        </p:nvSpPr>
        <p:spPr>
          <a:xfrm>
            <a:off x="3099839" y="1283374"/>
            <a:ext cx="2876108" cy="461665"/>
          </a:xfrm>
          <a:prstGeom prst="rect">
            <a:avLst/>
          </a:prstGeom>
          <a:noFill/>
        </p:spPr>
        <p:txBody>
          <a:bodyPr wrap="none" rtlCol="0">
            <a:spAutoFit/>
          </a:bodyPr>
          <a:lstStyle/>
          <a:p>
            <a:r>
              <a:rPr kumimoji="1" lang="en-US" altLang="ja-JP" sz="2400" b="1" dirty="0" smtClean="0"/>
              <a:t>X</a:t>
            </a:r>
            <a:r>
              <a:rPr kumimoji="1" lang="ja-JP" altLang="en-US" sz="2400" b="1" dirty="0" smtClean="0"/>
              <a:t>線スペクトルを決定</a:t>
            </a:r>
            <a:endParaRPr kumimoji="1" lang="ja-JP" altLang="en-US" sz="2400" b="1" dirty="0"/>
          </a:p>
        </p:txBody>
      </p:sp>
      <p:sp>
        <p:nvSpPr>
          <p:cNvPr id="17" name="右矢印 16"/>
          <p:cNvSpPr/>
          <p:nvPr/>
        </p:nvSpPr>
        <p:spPr>
          <a:xfrm>
            <a:off x="2481602" y="1304628"/>
            <a:ext cx="508317" cy="389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p:cNvCxnSpPr/>
          <p:nvPr/>
        </p:nvCxnSpPr>
        <p:spPr>
          <a:xfrm>
            <a:off x="952835" y="6119524"/>
            <a:ext cx="7477553"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433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headEnd type="arrow"/>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15323</TotalTime>
  <Words>1592</Words>
  <Application>Microsoft Office PowerPoint</Application>
  <PresentationFormat>画面に合わせる (4:3)</PresentationFormat>
  <Paragraphs>364</Paragraphs>
  <Slides>21</Slides>
  <Notes>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3" baseType="lpstr">
      <vt:lpstr>Office ​​テーマ</vt:lpstr>
      <vt:lpstr>数式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owner</cp:lastModifiedBy>
  <cp:revision>464</cp:revision>
  <dcterms:created xsi:type="dcterms:W3CDTF">2013-02-19T08:19:41Z</dcterms:created>
  <dcterms:modified xsi:type="dcterms:W3CDTF">2013-03-05T07:27:01Z</dcterms:modified>
</cp:coreProperties>
</file>