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gif" ContentType="video/unknown"/>
  <Override PartName="/ppt/notesSlides/notesSlide1.xml" ContentType="application/vnd.openxmlformats-officedocument.presentationml.notesSlide+xml"/>
  <Override PartName="/ppt/media/media2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6" r:id="rId17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>
        <p:scale>
          <a:sx n="66" d="100"/>
          <a:sy n="66" d="100"/>
        </p:scale>
        <p:origin x="-1266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10576-868F-453B-8AE1-3A89604B1525}" type="datetimeFigureOut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E148A-226F-412D-B537-C81C08757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50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E148A-226F-412D-B537-C81C08757BF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21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F374-BC42-4461-9558-8917A8C1E25B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77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992-C1BA-48A4-9166-FE278C0E4CF1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2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948D-197B-42B2-9CDB-859BB8F7EBD7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4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EA39-973B-4A16-9AC3-C4745A36147A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53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3EE4-9BC9-4F2C-9DE2-6309EE2A0E9E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91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6215-AEFC-4BC5-BE91-2B1FFB29A026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0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AEEB-4EE9-4B91-809F-7C4DD21FF332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40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AB6F-68F7-408B-B7B8-56D7AE3CE8B6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98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85CB-A29C-41B6-B9A4-24C2CD3E508F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47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29A-117E-42B8-9D5F-5406856910A5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24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9465-B91F-45BF-AA82-2B434069EC02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57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EB3D-23FB-40FE-B0AA-320A9E5625B5}" type="datetime1">
              <a:rPr kumimoji="1" lang="ja-JP" altLang="en-US" smtClean="0"/>
              <a:t>2013/3/5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73F7-8C18-49C1-A67B-90FE76651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73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gi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36576" y="611977"/>
            <a:ext cx="776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200" b="1" dirty="0"/>
              <a:t>高速点火核融合実験での爆縮プラズマ計測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14665" y="4974267"/>
            <a:ext cx="6046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400" dirty="0">
                <a:solidFill>
                  <a:prstClr val="black"/>
                </a:solidFill>
              </a:rPr>
              <a:t>大阪</a:t>
            </a:r>
            <a:r>
              <a:rPr lang="ja-JP" altLang="en-US" sz="2400" dirty="0" smtClean="0">
                <a:solidFill>
                  <a:prstClr val="black"/>
                </a:solidFill>
              </a:rPr>
              <a:t>大学レーザーエネルギー学研究センター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algn="r"/>
            <a:r>
              <a:rPr lang="en-US" altLang="ja-JP" sz="2400" dirty="0" smtClean="0">
                <a:solidFill>
                  <a:prstClr val="black"/>
                </a:solidFill>
              </a:rPr>
              <a:t>LF</a:t>
            </a:r>
            <a:r>
              <a:rPr lang="ja-JP" altLang="en-US" sz="2400" dirty="0" smtClean="0">
                <a:solidFill>
                  <a:prstClr val="black"/>
                </a:solidFill>
              </a:rPr>
              <a:t>グループ　　多賀 正樹 ・ 服部 祥治</a:t>
            </a:r>
            <a:endParaRPr lang="en-US" altLang="ja-JP" sz="2400" dirty="0" smtClean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4024" y="5987756"/>
            <a:ext cx="4163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prstClr val="black"/>
                </a:solidFill>
              </a:rPr>
              <a:t>2013</a:t>
            </a:r>
            <a:r>
              <a:rPr lang="ja-JP" altLang="en-US" dirty="0" smtClean="0">
                <a:solidFill>
                  <a:prstClr val="black"/>
                </a:solidFill>
              </a:rPr>
              <a:t>年</a:t>
            </a:r>
            <a:r>
              <a:rPr lang="en-US" altLang="ja-JP" dirty="0" smtClean="0">
                <a:solidFill>
                  <a:prstClr val="black"/>
                </a:solidFill>
              </a:rPr>
              <a:t>3</a:t>
            </a:r>
            <a:r>
              <a:rPr lang="ja-JP" altLang="en-US" dirty="0" smtClean="0">
                <a:solidFill>
                  <a:prstClr val="black"/>
                </a:solidFill>
              </a:rPr>
              <a:t>月</a:t>
            </a:r>
            <a:r>
              <a:rPr lang="en-US" altLang="ja-JP" dirty="0" smtClean="0">
                <a:solidFill>
                  <a:prstClr val="black"/>
                </a:solidFill>
              </a:rPr>
              <a:t>4</a:t>
            </a:r>
            <a:r>
              <a:rPr lang="ja-JP" altLang="en-US" dirty="0" smtClean="0">
                <a:solidFill>
                  <a:prstClr val="black"/>
                </a:solidFill>
              </a:rPr>
              <a:t>日</a:t>
            </a:r>
            <a:r>
              <a:rPr lang="en-US" altLang="ja-JP" dirty="0" smtClean="0">
                <a:solidFill>
                  <a:prstClr val="black"/>
                </a:solidFill>
              </a:rPr>
              <a:t>-6</a:t>
            </a:r>
            <a:r>
              <a:rPr lang="ja-JP" altLang="en-US" dirty="0" smtClean="0">
                <a:solidFill>
                  <a:prstClr val="black"/>
                </a:solidFill>
              </a:rPr>
              <a:t>日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r"/>
            <a:r>
              <a:rPr lang="ja-JP" altLang="en-US" dirty="0">
                <a:solidFill>
                  <a:prstClr val="black"/>
                </a:solidFill>
              </a:rPr>
              <a:t>第</a:t>
            </a:r>
            <a:r>
              <a:rPr lang="en-US" altLang="ja-JP" dirty="0">
                <a:solidFill>
                  <a:prstClr val="black"/>
                </a:solidFill>
              </a:rPr>
              <a:t>16</a:t>
            </a:r>
            <a:r>
              <a:rPr lang="ja-JP" altLang="en-US" dirty="0">
                <a:solidFill>
                  <a:prstClr val="black"/>
                </a:solidFill>
              </a:rPr>
              <a:t>回若手科学者によるプラズマ研究会</a:t>
            </a:r>
            <a:endParaRPr lang="en-US" altLang="ja-JP" dirty="0">
              <a:solidFill>
                <a:prstClr val="black"/>
              </a:solidFill>
            </a:endParaRPr>
          </a:p>
        </p:txBody>
      </p:sp>
      <p:pic>
        <p:nvPicPr>
          <p:cNvPr id="7" name="Picture 2" descr="慣性核融合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18616"/>
          <a:stretch/>
        </p:blipFill>
        <p:spPr bwMode="auto">
          <a:xfrm>
            <a:off x="878190" y="1484784"/>
            <a:ext cx="3570754" cy="31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ロングコーンターゲット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2498" y="959452"/>
            <a:ext cx="797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コーン内の先行加熱の新たな対策として、コーン長を長くした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ターゲットを用いるという方法が挙げられる。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5649" y="2156092"/>
            <a:ext cx="6482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無変換光のスポット径はターゲット上で半径</a:t>
            </a:r>
            <a:r>
              <a:rPr kumimoji="1" lang="en-US" altLang="ja-JP" dirty="0" smtClean="0"/>
              <a:t>4 mm</a:t>
            </a:r>
          </a:p>
          <a:p>
            <a:r>
              <a:rPr kumimoji="1" lang="ja-JP" altLang="en-US" dirty="0" smtClean="0"/>
              <a:t>⇒コーン開口部が無変換光の照射領域の外に存在すれば、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 コーン内面を照射されない</a:t>
            </a:r>
            <a:r>
              <a:rPr lang="ja-JP" altLang="en-US" dirty="0" smtClean="0"/>
              <a:t>。そのためのコーン長は</a:t>
            </a:r>
            <a:r>
              <a:rPr lang="en-US" altLang="ja-JP" dirty="0" smtClean="0"/>
              <a:t>4.4 mm</a:t>
            </a:r>
            <a:r>
              <a:rPr lang="ja-JP" altLang="en-US" dirty="0" smtClean="0"/>
              <a:t>以上</a:t>
            </a:r>
            <a:endParaRPr kumimoji="1" lang="en-US" altLang="ja-JP" dirty="0" smtClean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6609184" y="3296803"/>
            <a:ext cx="3307316" cy="3372557"/>
            <a:chOff x="6478297" y="3576122"/>
            <a:chExt cx="3307316" cy="3372557"/>
          </a:xfrm>
        </p:grpSpPr>
        <p:grpSp>
          <p:nvGrpSpPr>
            <p:cNvPr id="38" name="グループ化 37"/>
            <p:cNvGrpSpPr>
              <a:grpSpLocks noChangeAspect="1"/>
            </p:cNvGrpSpPr>
            <p:nvPr/>
          </p:nvGrpSpPr>
          <p:grpSpPr>
            <a:xfrm>
              <a:off x="7174341" y="3576122"/>
              <a:ext cx="1778974" cy="2085602"/>
              <a:chOff x="-2185251" y="2802274"/>
              <a:chExt cx="1941932" cy="2276648"/>
            </a:xfrm>
          </p:grpSpPr>
          <p:grpSp>
            <p:nvGrpSpPr>
              <p:cNvPr id="20" name="グループ化 19"/>
              <p:cNvGrpSpPr>
                <a:grpSpLocks noChangeAspect="1"/>
              </p:cNvGrpSpPr>
              <p:nvPr/>
            </p:nvGrpSpPr>
            <p:grpSpPr>
              <a:xfrm rot="5400000">
                <a:off x="-2136262" y="3050000"/>
                <a:ext cx="1768989" cy="1273537"/>
                <a:chOff x="2786321" y="1576047"/>
                <a:chExt cx="2073711" cy="1492913"/>
              </a:xfrm>
            </p:grpSpPr>
            <p:sp>
              <p:nvSpPr>
                <p:cNvPr id="21" name="円/楕円 20"/>
                <p:cNvSpPr/>
                <p:nvPr/>
              </p:nvSpPr>
              <p:spPr>
                <a:xfrm>
                  <a:off x="2786321" y="2012222"/>
                  <a:ext cx="655298" cy="6554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200">
                        <a:alpha val="80000"/>
                      </a:srgbClr>
                    </a:gs>
                    <a:gs pos="48000">
                      <a:srgbClr val="FF7A00">
                        <a:alpha val="80000"/>
                      </a:srgbClr>
                    </a:gs>
                    <a:gs pos="67000">
                      <a:srgbClr val="FF0300">
                        <a:alpha val="80000"/>
                      </a:srgbClr>
                    </a:gs>
                    <a:gs pos="100000">
                      <a:srgbClr val="4D0808">
                        <a:alpha val="8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0800">
                  <a:gradFill flip="none" rotWithShape="1">
                    <a:gsLst>
                      <a:gs pos="37000">
                        <a:srgbClr val="FFF200"/>
                      </a:gs>
                      <a:gs pos="44000">
                        <a:srgbClr val="FF7A00"/>
                      </a:gs>
                      <a:gs pos="46000">
                        <a:srgbClr val="FF0300"/>
                      </a:gs>
                      <a:gs pos="100000">
                        <a:srgbClr val="4D080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050" kern="100">
                      <a:effectLst/>
                      <a:ea typeface="ＭＳ 明朝"/>
                      <a:cs typeface="Times New Roman"/>
                    </a:rPr>
                    <a:t> </a:t>
                  </a:r>
                  <a:endParaRPr lang="ja-JP" sz="1050" kern="1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22" name="台形 21"/>
                <p:cNvSpPr/>
                <p:nvPr/>
              </p:nvSpPr>
              <p:spPr>
                <a:xfrm rot="16200000">
                  <a:off x="3432632" y="1502952"/>
                  <a:ext cx="1180800" cy="1674000"/>
                </a:xfrm>
                <a:prstGeom prst="trapezoid">
                  <a:avLst>
                    <a:gd name="adj" fmla="val 44062"/>
                  </a:avLst>
                </a:prstGeom>
                <a:solidFill>
                  <a:schemeClr val="bg1"/>
                </a:solidFill>
                <a:ln w="50800"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4860032" y="1576047"/>
                  <a:ext cx="0" cy="1492913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フリーフォーム 34"/>
              <p:cNvSpPr/>
              <p:nvPr/>
            </p:nvSpPr>
            <p:spPr>
              <a:xfrm>
                <a:off x="-2185251" y="3277772"/>
                <a:ext cx="736279" cy="1801150"/>
              </a:xfrm>
              <a:custGeom>
                <a:avLst/>
                <a:gdLst>
                  <a:gd name="connsiteX0" fmla="*/ 680008 w 736279"/>
                  <a:gd name="connsiteY0" fmla="*/ 0 h 1801150"/>
                  <a:gd name="connsiteX1" fmla="*/ 61029 w 736279"/>
                  <a:gd name="connsiteY1" fmla="*/ 1139483 h 1801150"/>
                  <a:gd name="connsiteX2" fmla="*/ 61029 w 736279"/>
                  <a:gd name="connsiteY2" fmla="*/ 1659988 h 1801150"/>
                  <a:gd name="connsiteX3" fmla="*/ 398654 w 736279"/>
                  <a:gd name="connsiteY3" fmla="*/ 1758462 h 1801150"/>
                  <a:gd name="connsiteX4" fmla="*/ 736279 w 736279"/>
                  <a:gd name="connsiteY4" fmla="*/ 1055077 h 180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279" h="1801150">
                    <a:moveTo>
                      <a:pt x="680008" y="0"/>
                    </a:moveTo>
                    <a:cubicBezTo>
                      <a:pt x="422100" y="431409"/>
                      <a:pt x="164192" y="862818"/>
                      <a:pt x="61029" y="1139483"/>
                    </a:cubicBezTo>
                    <a:cubicBezTo>
                      <a:pt x="-42134" y="1416148"/>
                      <a:pt x="4758" y="1556825"/>
                      <a:pt x="61029" y="1659988"/>
                    </a:cubicBezTo>
                    <a:cubicBezTo>
                      <a:pt x="117300" y="1763151"/>
                      <a:pt x="286112" y="1859280"/>
                      <a:pt x="398654" y="1758462"/>
                    </a:cubicBezTo>
                    <a:cubicBezTo>
                      <a:pt x="511196" y="1657644"/>
                      <a:pt x="623737" y="1356360"/>
                      <a:pt x="736279" y="1055077"/>
                    </a:cubicBezTo>
                  </a:path>
                </a:pathLst>
              </a:custGeom>
              <a:noFill/>
              <a:ln w="9525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  <a:tileRect/>
                </a:gra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-1041009" y="3277772"/>
                <a:ext cx="797690" cy="1756410"/>
              </a:xfrm>
              <a:custGeom>
                <a:avLst/>
                <a:gdLst>
                  <a:gd name="connsiteX0" fmla="*/ 28135 w 797690"/>
                  <a:gd name="connsiteY0" fmla="*/ 1083212 h 1756410"/>
                  <a:gd name="connsiteX1" fmla="*/ 140677 w 797690"/>
                  <a:gd name="connsiteY1" fmla="*/ 1589649 h 1756410"/>
                  <a:gd name="connsiteX2" fmla="*/ 295421 w 797690"/>
                  <a:gd name="connsiteY2" fmla="*/ 1730326 h 1756410"/>
                  <a:gd name="connsiteX3" fmla="*/ 604911 w 797690"/>
                  <a:gd name="connsiteY3" fmla="*/ 1730326 h 1756410"/>
                  <a:gd name="connsiteX4" fmla="*/ 787791 w 797690"/>
                  <a:gd name="connsiteY4" fmla="*/ 1463040 h 1756410"/>
                  <a:gd name="connsiteX5" fmla="*/ 689317 w 797690"/>
                  <a:gd name="connsiteY5" fmla="*/ 1069144 h 1756410"/>
                  <a:gd name="connsiteX6" fmla="*/ 0 w 797690"/>
                  <a:gd name="connsiteY6" fmla="*/ 0 h 175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690" h="1756410">
                    <a:moveTo>
                      <a:pt x="28135" y="1083212"/>
                    </a:moveTo>
                    <a:cubicBezTo>
                      <a:pt x="62132" y="1282504"/>
                      <a:pt x="96129" y="1481797"/>
                      <a:pt x="140677" y="1589649"/>
                    </a:cubicBezTo>
                    <a:cubicBezTo>
                      <a:pt x="185225" y="1697501"/>
                      <a:pt x="218049" y="1706880"/>
                      <a:pt x="295421" y="1730326"/>
                    </a:cubicBezTo>
                    <a:cubicBezTo>
                      <a:pt x="372793" y="1753772"/>
                      <a:pt x="522849" y="1774874"/>
                      <a:pt x="604911" y="1730326"/>
                    </a:cubicBezTo>
                    <a:cubicBezTo>
                      <a:pt x="686973" y="1685778"/>
                      <a:pt x="773723" y="1573237"/>
                      <a:pt x="787791" y="1463040"/>
                    </a:cubicBezTo>
                    <a:cubicBezTo>
                      <a:pt x="801859" y="1352843"/>
                      <a:pt x="820616" y="1312984"/>
                      <a:pt x="689317" y="1069144"/>
                    </a:cubicBezTo>
                    <a:cubicBezTo>
                      <a:pt x="558019" y="825304"/>
                      <a:pt x="279009" y="412652"/>
                      <a:pt x="0" y="0"/>
                    </a:cubicBezTo>
                  </a:path>
                </a:pathLst>
              </a:custGeom>
              <a:noFill/>
              <a:ln w="95250">
                <a:gradFill flip="none" rotWithShape="1">
                  <a:gsLst>
                    <a:gs pos="0">
                      <a:srgbClr val="FFF200"/>
                    </a:gs>
                    <a:gs pos="30000">
                      <a:srgbClr val="FF7A00"/>
                    </a:gs>
                    <a:gs pos="75000">
                      <a:srgbClr val="FF0300"/>
                    </a:gs>
                    <a:gs pos="100000">
                      <a:srgbClr val="4D0808"/>
                    </a:gs>
                  </a:gsLst>
                  <a:lin ang="10800000" scaled="1"/>
                  <a:tileRect/>
                </a:gradFill>
                <a:head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6478297" y="5748350"/>
              <a:ext cx="33073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さらに、ロングコーンターゲットは</a:t>
              </a:r>
              <a:endParaRPr lang="en-US" altLang="ja-JP" dirty="0" smtClean="0"/>
            </a:p>
            <a:p>
              <a:r>
                <a:rPr lang="ja-JP" altLang="en-US" dirty="0" smtClean="0"/>
                <a:t>アブレーションされたシェルの</a:t>
              </a:r>
              <a:endParaRPr lang="en-US" altLang="ja-JP" dirty="0" smtClean="0"/>
            </a:p>
            <a:p>
              <a:r>
                <a:rPr kumimoji="1" lang="ja-JP" altLang="en-US" dirty="0"/>
                <a:t>プラズマ</a:t>
              </a:r>
              <a:r>
                <a:rPr kumimoji="1" lang="ja-JP" altLang="en-US" dirty="0" smtClean="0"/>
                <a:t>がコーン内に進入する</a:t>
              </a:r>
              <a:endParaRPr kumimoji="1" lang="en-US" altLang="ja-JP" dirty="0" smtClean="0"/>
            </a:p>
            <a:p>
              <a:r>
                <a:rPr lang="ja-JP" altLang="en-US" dirty="0"/>
                <a:t>と</a:t>
              </a:r>
              <a:r>
                <a:rPr lang="ja-JP" altLang="en-US" dirty="0" smtClean="0"/>
                <a:t>いうことも抑制しうる。</a:t>
              </a:r>
              <a:endParaRPr kumimoji="1" lang="ja-JP" altLang="en-US" dirty="0"/>
            </a:p>
          </p:txBody>
        </p:sp>
      </p:grpSp>
      <p:grpSp>
        <p:nvGrpSpPr>
          <p:cNvPr id="44" name="グループ化 43"/>
          <p:cNvGrpSpPr>
            <a:grpSpLocks noChangeAspect="1"/>
          </p:cNvGrpSpPr>
          <p:nvPr/>
        </p:nvGrpSpPr>
        <p:grpSpPr>
          <a:xfrm>
            <a:off x="461203" y="3079422"/>
            <a:ext cx="5328592" cy="3576685"/>
            <a:chOff x="128464" y="2269705"/>
            <a:chExt cx="5328592" cy="3576685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28464" y="2269705"/>
              <a:ext cx="5328592" cy="3392019"/>
              <a:chOff x="416496" y="2053682"/>
              <a:chExt cx="5328592" cy="3392019"/>
            </a:xfrm>
          </p:grpSpPr>
          <p:grpSp>
            <p:nvGrpSpPr>
              <p:cNvPr id="3" name="グループ化 2"/>
              <p:cNvGrpSpPr>
                <a:grpSpLocks noChangeAspect="1"/>
              </p:cNvGrpSpPr>
              <p:nvPr/>
            </p:nvGrpSpPr>
            <p:grpSpPr>
              <a:xfrm>
                <a:off x="632520" y="2053682"/>
                <a:ext cx="4528836" cy="3031502"/>
                <a:chOff x="1359444" y="1781647"/>
                <a:chExt cx="4868740" cy="3469448"/>
              </a:xfrm>
            </p:grpSpPr>
            <p:grpSp>
              <p:nvGrpSpPr>
                <p:cNvPr id="4" name="グループ化 3"/>
                <p:cNvGrpSpPr>
                  <a:grpSpLocks noChangeAspect="1"/>
                </p:cNvGrpSpPr>
                <p:nvPr/>
              </p:nvGrpSpPr>
              <p:grpSpPr>
                <a:xfrm>
                  <a:off x="1359444" y="1781647"/>
                  <a:ext cx="4354013" cy="3430262"/>
                  <a:chOff x="-993362" y="1367902"/>
                  <a:chExt cx="7650250" cy="6027161"/>
                </a:xfrm>
              </p:grpSpPr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-930728" y="2148242"/>
                    <a:ext cx="7587616" cy="5246821"/>
                    <a:chOff x="-930728" y="2148242"/>
                    <a:chExt cx="7587616" cy="5246821"/>
                  </a:xfrm>
                </p:grpSpPr>
                <p:grpSp>
                  <p:nvGrpSpPr>
                    <p:cNvPr id="14" name="グループ化 13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1903176" y="2641350"/>
                      <a:ext cx="5234662" cy="4272763"/>
                      <a:chOff x="1647215" y="2477968"/>
                      <a:chExt cx="5234662" cy="4272763"/>
                    </a:xfrm>
                  </p:grpSpPr>
                  <p:sp>
                    <p:nvSpPr>
                      <p:cNvPr id="16" name="台形 15"/>
                      <p:cNvSpPr>
                        <a:spLocks noChangeAspect="1"/>
                      </p:cNvSpPr>
                      <p:nvPr/>
                    </p:nvSpPr>
                    <p:spPr>
                      <a:xfrm rot="16200000">
                        <a:off x="2305855" y="2174709"/>
                        <a:ext cx="4272763" cy="4879281"/>
                      </a:xfrm>
                      <a:prstGeom prst="trapezoid">
                        <a:avLst>
                          <a:gd name="adj" fmla="val 47585"/>
                        </a:avLst>
                      </a:prstGeom>
                      <a:solidFill>
                        <a:srgbClr val="CC9900"/>
                      </a:solidFill>
                      <a:ln>
                        <a:solidFill>
                          <a:srgbClr val="CC99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7" name="円/楕円 16"/>
                      <p:cNvSpPr/>
                      <p:nvPr/>
                    </p:nvSpPr>
                    <p:spPr>
                      <a:xfrm>
                        <a:off x="1647215" y="4336032"/>
                        <a:ext cx="556636" cy="55663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  <a:alpha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cxnSp>
                  <p:nvCxnSpPr>
                    <p:cNvPr id="15" name="直線コネクタ 14"/>
                    <p:cNvCxnSpPr>
                      <a:stCxn id="13" idx="0"/>
                      <a:endCxn id="13" idx="3"/>
                    </p:cNvCxnSpPr>
                    <p:nvPr/>
                  </p:nvCxnSpPr>
                  <p:spPr>
                    <a:xfrm flipH="1">
                      <a:off x="-930728" y="2148242"/>
                      <a:ext cx="6692729" cy="138493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二等辺三角形 12"/>
                  <p:cNvSpPr>
                    <a:spLocks noChangeAspect="1"/>
                  </p:cNvSpPr>
                  <p:nvPr/>
                </p:nvSpPr>
                <p:spPr>
                  <a:xfrm rot="4740000">
                    <a:off x="942830" y="-568290"/>
                    <a:ext cx="2945611" cy="6817995"/>
                  </a:xfrm>
                  <a:prstGeom prst="triangle">
                    <a:avLst/>
                  </a:prstGeom>
                  <a:noFill/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6" name="直線矢印コネクタ 5"/>
                <p:cNvCxnSpPr/>
                <p:nvPr/>
              </p:nvCxnSpPr>
              <p:spPr>
                <a:xfrm>
                  <a:off x="2352862" y="2787955"/>
                  <a:ext cx="490946" cy="24631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619672" y="4070135"/>
                  <a:ext cx="9014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/>
                    <a:t>4.0 mm</a:t>
                  </a:r>
                  <a:endParaRPr kumimoji="1" lang="ja-JP" altLang="en-US" sz="2000" dirty="0"/>
                </a:p>
              </p:txBody>
            </p:sp>
            <p:cxnSp>
              <p:nvCxnSpPr>
                <p:cNvPr id="8" name="直線矢印コネクタ 7"/>
                <p:cNvCxnSpPr/>
                <p:nvPr/>
              </p:nvCxnSpPr>
              <p:spPr>
                <a:xfrm>
                  <a:off x="6084168" y="2391154"/>
                  <a:ext cx="0" cy="285994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8"/>
                <p:cNvCxnSpPr/>
                <p:nvPr/>
              </p:nvCxnSpPr>
              <p:spPr>
                <a:xfrm flipV="1">
                  <a:off x="3649359" y="2391084"/>
                  <a:ext cx="25788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/>
                <p:nvPr/>
              </p:nvCxnSpPr>
              <p:spPr>
                <a:xfrm flipV="1">
                  <a:off x="3635896" y="5215132"/>
                  <a:ext cx="25788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5102760" y="3229055"/>
                  <a:ext cx="9014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/>
                    <a:t>4.4 mm</a:t>
                  </a:r>
                  <a:endParaRPr kumimoji="1" lang="ja-JP" altLang="en-US" sz="2000" dirty="0"/>
                </a:p>
              </p:txBody>
            </p:sp>
          </p:grpSp>
          <p:cxnSp>
            <p:nvCxnSpPr>
              <p:cNvPr id="26" name="直線コネクタ 25"/>
              <p:cNvCxnSpPr/>
              <p:nvPr/>
            </p:nvCxnSpPr>
            <p:spPr>
              <a:xfrm flipV="1">
                <a:off x="416496" y="4402901"/>
                <a:ext cx="5328592" cy="10428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テキスト ボックス 40"/>
            <p:cNvSpPr txBox="1"/>
            <p:nvPr/>
          </p:nvSpPr>
          <p:spPr>
            <a:xfrm>
              <a:off x="656044" y="2408065"/>
              <a:ext cx="12250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第</a:t>
              </a:r>
              <a:r>
                <a:rPr kumimoji="1" lang="en-US" altLang="ja-JP" dirty="0" smtClean="0"/>
                <a:t>2</a:t>
              </a:r>
              <a:r>
                <a:rPr kumimoji="1" lang="ja-JP" altLang="en-US" dirty="0" smtClean="0"/>
                <a:t>高調波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46366" y="5477058"/>
              <a:ext cx="11079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無変換光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69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MIXS.gif"/>
          <p:cNvPicPr>
            <a:picLocks noChangeAspect="1"/>
          </p:cNvPicPr>
          <p:nvPr/>
        </p:nvPicPr>
        <p:blipFill>
          <a:blip r:embed="rId3" cstate="print"/>
          <a:srcRect l="8259"/>
          <a:stretch>
            <a:fillRect/>
          </a:stretch>
        </p:blipFill>
        <p:spPr>
          <a:xfrm>
            <a:off x="514287" y="1911365"/>
            <a:ext cx="5590841" cy="3461851"/>
          </a:xfrm>
          <a:prstGeom prst="rect">
            <a:avLst/>
          </a:prstGeom>
        </p:spPr>
      </p:pic>
      <p:grpSp>
        <p:nvGrpSpPr>
          <p:cNvPr id="7" name="グループ化 75"/>
          <p:cNvGrpSpPr/>
          <p:nvPr/>
        </p:nvGrpSpPr>
        <p:grpSpPr>
          <a:xfrm>
            <a:off x="6123131" y="2292019"/>
            <a:ext cx="3479139" cy="2326245"/>
            <a:chOff x="4286248" y="1268856"/>
            <a:chExt cx="3497265" cy="2533228"/>
          </a:xfrm>
        </p:grpSpPr>
        <p:grpSp>
          <p:nvGrpSpPr>
            <p:cNvPr id="8" name="グループ化 55"/>
            <p:cNvGrpSpPr>
              <a:grpSpLocks noChangeAspect="1"/>
            </p:cNvGrpSpPr>
            <p:nvPr/>
          </p:nvGrpSpPr>
          <p:grpSpPr>
            <a:xfrm>
              <a:off x="4785366" y="1547607"/>
              <a:ext cx="2572716" cy="1952831"/>
              <a:chOff x="3856032" y="1888793"/>
              <a:chExt cx="4287868" cy="3254719"/>
            </a:xfrm>
          </p:grpSpPr>
          <p:grpSp>
            <p:nvGrpSpPr>
              <p:cNvPr id="15" name="グループ化 111"/>
              <p:cNvGrpSpPr/>
              <p:nvPr/>
            </p:nvGrpSpPr>
            <p:grpSpPr>
              <a:xfrm>
                <a:off x="3994779" y="1888793"/>
                <a:ext cx="4149121" cy="3111843"/>
                <a:chOff x="3923341" y="1857364"/>
                <a:chExt cx="4149121" cy="3111843"/>
              </a:xfrm>
            </p:grpSpPr>
            <p:grpSp>
              <p:nvGrpSpPr>
                <p:cNvPr id="18" name="グループ化 105"/>
                <p:cNvGrpSpPr/>
                <p:nvPr/>
              </p:nvGrpSpPr>
              <p:grpSpPr>
                <a:xfrm>
                  <a:off x="3923341" y="1857364"/>
                  <a:ext cx="4149121" cy="3111843"/>
                  <a:chOff x="3857617" y="1857364"/>
                  <a:chExt cx="4149121" cy="3111843"/>
                </a:xfrm>
              </p:grpSpPr>
              <p:sp>
                <p:nvSpPr>
                  <p:cNvPr id="24" name="正方形/長方形 23"/>
                  <p:cNvSpPr/>
                  <p:nvPr/>
                </p:nvSpPr>
                <p:spPr>
                  <a:xfrm>
                    <a:off x="3857617" y="1857364"/>
                    <a:ext cx="4149121" cy="311183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25" name="直線コネクタ 24"/>
                  <p:cNvCxnSpPr/>
                  <p:nvPr/>
                </p:nvCxnSpPr>
                <p:spPr>
                  <a:xfrm rot="16200000" flipH="1">
                    <a:off x="2647455" y="3413284"/>
                    <a:ext cx="3111842" cy="2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/>
                  <p:cNvCxnSpPr/>
                  <p:nvPr/>
                </p:nvCxnSpPr>
                <p:spPr>
                  <a:xfrm rot="5400000">
                    <a:off x="6105058" y="3413284"/>
                    <a:ext cx="3111839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/>
                  <p:cNvCxnSpPr/>
                  <p:nvPr/>
                </p:nvCxnSpPr>
                <p:spPr>
                  <a:xfrm rot="5400000">
                    <a:off x="3338978" y="3413284"/>
                    <a:ext cx="3111839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コネクタ 27"/>
                  <p:cNvCxnSpPr/>
                  <p:nvPr/>
                </p:nvCxnSpPr>
                <p:spPr>
                  <a:xfrm rot="5400000">
                    <a:off x="4030498" y="3413285"/>
                    <a:ext cx="3111842" cy="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 rot="5400000">
                    <a:off x="4722018" y="3413285"/>
                    <a:ext cx="3111842" cy="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/>
                  <p:cNvCxnSpPr/>
                  <p:nvPr/>
                </p:nvCxnSpPr>
                <p:spPr>
                  <a:xfrm rot="5400000">
                    <a:off x="5413538" y="3413285"/>
                    <a:ext cx="3111842" cy="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正方形/長方形 30"/>
                  <p:cNvSpPr/>
                  <p:nvPr/>
                </p:nvSpPr>
                <p:spPr>
                  <a:xfrm>
                    <a:off x="3857617" y="3067524"/>
                    <a:ext cx="4149121" cy="8644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正方形/長方形 31"/>
                  <p:cNvSpPr/>
                  <p:nvPr/>
                </p:nvSpPr>
                <p:spPr>
                  <a:xfrm>
                    <a:off x="3857617" y="3357474"/>
                    <a:ext cx="4149121" cy="8644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正方形/長方形 32"/>
                  <p:cNvSpPr/>
                  <p:nvPr/>
                </p:nvSpPr>
                <p:spPr>
                  <a:xfrm>
                    <a:off x="3857617" y="3643314"/>
                    <a:ext cx="4149121" cy="8644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9" name="円/楕円 18"/>
                <p:cNvSpPr/>
                <p:nvPr/>
              </p:nvSpPr>
              <p:spPr>
                <a:xfrm>
                  <a:off x="5715008" y="2428868"/>
                  <a:ext cx="542929" cy="1928826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rgbClr val="FF0000"/>
                    </a:gs>
                    <a:gs pos="35000">
                      <a:srgbClr val="FFCC00"/>
                    </a:gs>
                    <a:gs pos="50000">
                      <a:srgbClr val="FFFF00"/>
                    </a:gs>
                    <a:gs pos="85000">
                      <a:srgbClr val="66FF33"/>
                    </a:gs>
                    <a:gs pos="100000">
                      <a:srgbClr val="99FF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円/楕円 19"/>
                <p:cNvSpPr>
                  <a:spLocks noChangeAspect="1"/>
                </p:cNvSpPr>
                <p:nvPr/>
              </p:nvSpPr>
              <p:spPr>
                <a:xfrm>
                  <a:off x="6500826" y="2736000"/>
                  <a:ext cx="400054" cy="1350178"/>
                </a:xfrm>
                <a:prstGeom prst="ellipse">
                  <a:avLst/>
                </a:prstGeom>
                <a:gradFill flip="none" rotWithShape="1">
                  <a:gsLst>
                    <a:gs pos="10000">
                      <a:srgbClr val="FFC000"/>
                    </a:gs>
                    <a:gs pos="30000">
                      <a:srgbClr val="FFFF00"/>
                    </a:gs>
                    <a:gs pos="50000">
                      <a:srgbClr val="66FF33"/>
                    </a:gs>
                    <a:gs pos="100000">
                      <a:srgbClr val="99FF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円/楕円 20"/>
                <p:cNvSpPr>
                  <a:spLocks noChangeAspect="1"/>
                </p:cNvSpPr>
                <p:nvPr/>
              </p:nvSpPr>
              <p:spPr>
                <a:xfrm>
                  <a:off x="5100643" y="2736000"/>
                  <a:ext cx="400051" cy="1350178"/>
                </a:xfrm>
                <a:prstGeom prst="ellipse">
                  <a:avLst/>
                </a:prstGeom>
                <a:gradFill flip="none" rotWithShape="1">
                  <a:gsLst>
                    <a:gs pos="10000">
                      <a:srgbClr val="FFC000"/>
                    </a:gs>
                    <a:gs pos="30000">
                      <a:srgbClr val="FFFF00"/>
                    </a:gs>
                    <a:gs pos="50000">
                      <a:srgbClr val="66FF33"/>
                    </a:gs>
                    <a:gs pos="100000">
                      <a:srgbClr val="99FF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円/楕円 21"/>
                <p:cNvSpPr>
                  <a:spLocks noChangeAspect="1"/>
                </p:cNvSpPr>
                <p:nvPr/>
              </p:nvSpPr>
              <p:spPr>
                <a:xfrm>
                  <a:off x="7286644" y="3014660"/>
                  <a:ext cx="228603" cy="771530"/>
                </a:xfrm>
                <a:prstGeom prst="ellipse">
                  <a:avLst/>
                </a:prstGeom>
                <a:gradFill flip="none" rotWithShape="1">
                  <a:gsLst>
                    <a:gs pos="60000">
                      <a:srgbClr val="66FF33"/>
                    </a:gs>
                    <a:gs pos="100000">
                      <a:srgbClr val="99FF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円/楕円 22"/>
                <p:cNvSpPr>
                  <a:spLocks noChangeAspect="1"/>
                </p:cNvSpPr>
                <p:nvPr/>
              </p:nvSpPr>
              <p:spPr>
                <a:xfrm>
                  <a:off x="4500562" y="3014660"/>
                  <a:ext cx="228603" cy="771530"/>
                </a:xfrm>
                <a:prstGeom prst="ellipse">
                  <a:avLst/>
                </a:prstGeom>
                <a:gradFill flip="none" rotWithShape="1">
                  <a:gsLst>
                    <a:gs pos="60000">
                      <a:srgbClr val="66FF33"/>
                    </a:gs>
                    <a:gs pos="100000">
                      <a:srgbClr val="99FF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6" name="直線矢印コネクタ 15"/>
              <p:cNvCxnSpPr/>
              <p:nvPr/>
            </p:nvCxnSpPr>
            <p:spPr>
              <a:xfrm rot="5400000">
                <a:off x="3463917" y="4536289"/>
                <a:ext cx="785818" cy="158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4000496" y="5141924"/>
                <a:ext cx="785818" cy="158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/>
            <p:cNvSpPr txBox="1"/>
            <p:nvPr/>
          </p:nvSpPr>
          <p:spPr>
            <a:xfrm>
              <a:off x="4487285" y="1268856"/>
              <a:ext cx="3066464" cy="33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image </a:t>
              </a:r>
              <a:r>
                <a:rPr lang="ja-JP" altLang="en-US" sz="1400" dirty="0" smtClean="0"/>
                <a:t>　</a:t>
              </a:r>
              <a:r>
                <a:rPr lang="en-US" altLang="ja-JP" sz="1400" dirty="0" smtClean="0"/>
                <a:t> 1         2        3        4        5</a:t>
              </a:r>
              <a:endParaRPr kumimoji="1" lang="ja-JP" altLang="en-US" sz="1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286248" y="3000372"/>
              <a:ext cx="571504" cy="30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Time</a:t>
              </a:r>
              <a:endParaRPr kumimoji="1" lang="ja-JP" altLang="en-US" sz="12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86314" y="3500438"/>
              <a:ext cx="642942" cy="30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Space</a:t>
              </a:r>
              <a:endParaRPr kumimoji="1" lang="ja-JP" altLang="en-US" sz="1200" dirty="0"/>
            </a:p>
          </p:txBody>
        </p:sp>
        <p:graphicFrame>
          <p:nvGraphicFramePr>
            <p:cNvPr id="12" name="オブジェクト 11"/>
            <p:cNvGraphicFramePr>
              <a:graphicFrameLocks noChangeAspect="1"/>
            </p:cNvGraphicFramePr>
            <p:nvPr/>
          </p:nvGraphicFramePr>
          <p:xfrm>
            <a:off x="7429500" y="2193925"/>
            <a:ext cx="330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" name="数式" r:id="rId4" imgW="330120" imgH="215640" progId="Equation.3">
                    <p:embed/>
                  </p:oleObj>
                </mc:Choice>
                <mc:Fallback>
                  <p:oleObj name="数式" r:id="rId4" imgW="330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9500" y="2193925"/>
                          <a:ext cx="3302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427913" y="2374900"/>
            <a:ext cx="3556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" name="数式" r:id="rId6" imgW="355320" imgH="215640" progId="Equation.3">
                    <p:embed/>
                  </p:oleObj>
                </mc:Choice>
                <mc:Fallback>
                  <p:oleObj name="数式" r:id="rId6" imgW="355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7913" y="2374900"/>
                          <a:ext cx="3556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7427913" y="2554288"/>
            <a:ext cx="342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" name="数式" r:id="rId8" imgW="342720" imgH="228600" progId="Equation.3">
                    <p:embed/>
                  </p:oleObj>
                </mc:Choice>
                <mc:Fallback>
                  <p:oleObj name="数式" r:id="rId8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7913" y="2554288"/>
                          <a:ext cx="3429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グループ化 102"/>
          <p:cNvGrpSpPr/>
          <p:nvPr/>
        </p:nvGrpSpPr>
        <p:grpSpPr>
          <a:xfrm>
            <a:off x="5943498" y="4740292"/>
            <a:ext cx="3612014" cy="992965"/>
            <a:chOff x="3862800" y="4141794"/>
            <a:chExt cx="3334167" cy="992965"/>
          </a:xfrm>
        </p:grpSpPr>
        <p:grpSp>
          <p:nvGrpSpPr>
            <p:cNvPr id="35" name="グループ化 140"/>
            <p:cNvGrpSpPr>
              <a:grpSpLocks noChangeAspect="1"/>
            </p:cNvGrpSpPr>
            <p:nvPr/>
          </p:nvGrpSpPr>
          <p:grpSpPr>
            <a:xfrm>
              <a:off x="4579494" y="4375846"/>
              <a:ext cx="2617474" cy="656030"/>
              <a:chOff x="865164" y="4143380"/>
              <a:chExt cx="5729084" cy="1435904"/>
            </a:xfrm>
          </p:grpSpPr>
          <p:grpSp>
            <p:nvGrpSpPr>
              <p:cNvPr id="44" name="グループ化 133"/>
              <p:cNvGrpSpPr/>
              <p:nvPr/>
            </p:nvGrpSpPr>
            <p:grpSpPr>
              <a:xfrm>
                <a:off x="865164" y="4143380"/>
                <a:ext cx="1849448" cy="1435904"/>
                <a:chOff x="5000628" y="2714620"/>
                <a:chExt cx="1849448" cy="1435904"/>
              </a:xfrm>
            </p:grpSpPr>
            <p:sp>
              <p:nvSpPr>
                <p:cNvPr id="61" name="フリーフォーム 60"/>
                <p:cNvSpPr>
                  <a:spLocks noChangeAspect="1"/>
                </p:cNvSpPr>
                <p:nvPr/>
              </p:nvSpPr>
              <p:spPr>
                <a:xfrm rot="6456411">
                  <a:off x="5449559" y="2731107"/>
                  <a:ext cx="1003467" cy="1434249"/>
                </a:xfrm>
                <a:custGeom>
                  <a:avLst/>
                  <a:gdLst>
                    <a:gd name="connsiteX0" fmla="*/ 714778 w 1090412"/>
                    <a:gd name="connsiteY0" fmla="*/ 32197 h 1182710"/>
                    <a:gd name="connsiteX1" fmla="*/ 1010992 w 1090412"/>
                    <a:gd name="connsiteY1" fmla="*/ 354169 h 1182710"/>
                    <a:gd name="connsiteX2" fmla="*/ 1062508 w 1090412"/>
                    <a:gd name="connsiteY2" fmla="*/ 753414 h 1182710"/>
                    <a:gd name="connsiteX3" fmla="*/ 843567 w 1090412"/>
                    <a:gd name="connsiteY3" fmla="*/ 1114022 h 1182710"/>
                    <a:gd name="connsiteX4" fmla="*/ 431443 w 1090412"/>
                    <a:gd name="connsiteY4" fmla="*/ 1152659 h 1182710"/>
                    <a:gd name="connsiteX5" fmla="*/ 160987 w 1090412"/>
                    <a:gd name="connsiteY5" fmla="*/ 933718 h 1182710"/>
                    <a:gd name="connsiteX6" fmla="*/ 96592 w 1090412"/>
                    <a:gd name="connsiteY6" fmla="*/ 547352 h 1182710"/>
                    <a:gd name="connsiteX7" fmla="*/ 714778 w 1090412"/>
                    <a:gd name="connsiteY7" fmla="*/ 32197 h 118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412" h="1182710">
                      <a:moveTo>
                        <a:pt x="714778" y="32197"/>
                      </a:moveTo>
                      <a:cubicBezTo>
                        <a:pt x="867178" y="0"/>
                        <a:pt x="953037" y="233966"/>
                        <a:pt x="1010992" y="354169"/>
                      </a:cubicBezTo>
                      <a:cubicBezTo>
                        <a:pt x="1068947" y="474372"/>
                        <a:pt x="1090412" y="626772"/>
                        <a:pt x="1062508" y="753414"/>
                      </a:cubicBezTo>
                      <a:cubicBezTo>
                        <a:pt x="1034604" y="880056"/>
                        <a:pt x="948744" y="1047481"/>
                        <a:pt x="843567" y="1114022"/>
                      </a:cubicBezTo>
                      <a:cubicBezTo>
                        <a:pt x="738390" y="1180563"/>
                        <a:pt x="545206" y="1182710"/>
                        <a:pt x="431443" y="1152659"/>
                      </a:cubicBezTo>
                      <a:cubicBezTo>
                        <a:pt x="317680" y="1122608"/>
                        <a:pt x="216795" y="1034602"/>
                        <a:pt x="160987" y="933718"/>
                      </a:cubicBezTo>
                      <a:cubicBezTo>
                        <a:pt x="105179" y="832834"/>
                        <a:pt x="0" y="693313"/>
                        <a:pt x="96592" y="547352"/>
                      </a:cubicBezTo>
                      <a:cubicBezTo>
                        <a:pt x="193184" y="401391"/>
                        <a:pt x="562378" y="64394"/>
                        <a:pt x="714778" y="3219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/>
                    </a:gs>
                    <a:gs pos="15000">
                      <a:srgbClr val="FFFF00"/>
                    </a:gs>
                    <a:gs pos="50000">
                      <a:srgbClr val="66FF33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2" name="グループ化 89"/>
                <p:cNvGrpSpPr>
                  <a:grpSpLocks/>
                </p:cNvGrpSpPr>
                <p:nvPr/>
              </p:nvGrpSpPr>
              <p:grpSpPr>
                <a:xfrm>
                  <a:off x="5000628" y="2714620"/>
                  <a:ext cx="1849448" cy="1435904"/>
                  <a:chOff x="5286378" y="2707476"/>
                  <a:chExt cx="1531634" cy="1435904"/>
                </a:xfrm>
              </p:grpSpPr>
              <p:sp>
                <p:nvSpPr>
                  <p:cNvPr id="63" name="正方形/長方形 71"/>
                  <p:cNvSpPr>
                    <a:spLocks noChangeAspect="1"/>
                  </p:cNvSpPr>
                  <p:nvPr/>
                </p:nvSpPr>
                <p:spPr>
                  <a:xfrm>
                    <a:off x="5286378" y="2707476"/>
                    <a:ext cx="1531632" cy="14359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64" name="直線コネクタ 78"/>
                  <p:cNvCxnSpPr/>
                  <p:nvPr/>
                </p:nvCxnSpPr>
                <p:spPr>
                  <a:xfrm rot="10800000" flipH="1">
                    <a:off x="5286378" y="3000372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コネクタ 64"/>
                  <p:cNvCxnSpPr/>
                  <p:nvPr/>
                </p:nvCxnSpPr>
                <p:spPr>
                  <a:xfrm rot="10800000" flipH="1">
                    <a:off x="5286380" y="3286124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/>
                  <p:cNvCxnSpPr/>
                  <p:nvPr/>
                </p:nvCxnSpPr>
                <p:spPr>
                  <a:xfrm rot="10800000" flipH="1">
                    <a:off x="5286380" y="3571877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コネクタ 66"/>
                  <p:cNvCxnSpPr/>
                  <p:nvPr/>
                </p:nvCxnSpPr>
                <p:spPr>
                  <a:xfrm rot="10800000" flipH="1">
                    <a:off x="5286380" y="3857629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" name="グループ化 134"/>
              <p:cNvGrpSpPr/>
              <p:nvPr/>
            </p:nvGrpSpPr>
            <p:grpSpPr>
              <a:xfrm>
                <a:off x="2806012" y="4143380"/>
                <a:ext cx="1908864" cy="1435904"/>
                <a:chOff x="5295901" y="1142984"/>
                <a:chExt cx="1908864" cy="1435904"/>
              </a:xfrm>
            </p:grpSpPr>
            <p:sp>
              <p:nvSpPr>
                <p:cNvPr id="54" name="フリーフォーム 53"/>
                <p:cNvSpPr>
                  <a:spLocks noChangeAspect="1"/>
                </p:cNvSpPr>
                <p:nvPr/>
              </p:nvSpPr>
              <p:spPr>
                <a:xfrm rot="6456411">
                  <a:off x="5623414" y="897333"/>
                  <a:ext cx="1301901" cy="1860801"/>
                </a:xfrm>
                <a:custGeom>
                  <a:avLst/>
                  <a:gdLst>
                    <a:gd name="connsiteX0" fmla="*/ 714778 w 1090412"/>
                    <a:gd name="connsiteY0" fmla="*/ 32197 h 1182710"/>
                    <a:gd name="connsiteX1" fmla="*/ 1010992 w 1090412"/>
                    <a:gd name="connsiteY1" fmla="*/ 354169 h 1182710"/>
                    <a:gd name="connsiteX2" fmla="*/ 1062508 w 1090412"/>
                    <a:gd name="connsiteY2" fmla="*/ 753414 h 1182710"/>
                    <a:gd name="connsiteX3" fmla="*/ 843567 w 1090412"/>
                    <a:gd name="connsiteY3" fmla="*/ 1114022 h 1182710"/>
                    <a:gd name="connsiteX4" fmla="*/ 431443 w 1090412"/>
                    <a:gd name="connsiteY4" fmla="*/ 1152659 h 1182710"/>
                    <a:gd name="connsiteX5" fmla="*/ 160987 w 1090412"/>
                    <a:gd name="connsiteY5" fmla="*/ 933718 h 1182710"/>
                    <a:gd name="connsiteX6" fmla="*/ 96592 w 1090412"/>
                    <a:gd name="connsiteY6" fmla="*/ 547352 h 1182710"/>
                    <a:gd name="connsiteX7" fmla="*/ 714778 w 1090412"/>
                    <a:gd name="connsiteY7" fmla="*/ 32197 h 118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412" h="1182710">
                      <a:moveTo>
                        <a:pt x="714778" y="32197"/>
                      </a:moveTo>
                      <a:cubicBezTo>
                        <a:pt x="867178" y="0"/>
                        <a:pt x="953037" y="233966"/>
                        <a:pt x="1010992" y="354169"/>
                      </a:cubicBezTo>
                      <a:cubicBezTo>
                        <a:pt x="1068947" y="474372"/>
                        <a:pt x="1090412" y="626772"/>
                        <a:pt x="1062508" y="753414"/>
                      </a:cubicBezTo>
                      <a:cubicBezTo>
                        <a:pt x="1034604" y="880056"/>
                        <a:pt x="948744" y="1047481"/>
                        <a:pt x="843567" y="1114022"/>
                      </a:cubicBezTo>
                      <a:cubicBezTo>
                        <a:pt x="738390" y="1180563"/>
                        <a:pt x="545206" y="1182710"/>
                        <a:pt x="431443" y="1152659"/>
                      </a:cubicBezTo>
                      <a:cubicBezTo>
                        <a:pt x="317680" y="1122608"/>
                        <a:pt x="216795" y="1034602"/>
                        <a:pt x="160987" y="933718"/>
                      </a:cubicBezTo>
                      <a:cubicBezTo>
                        <a:pt x="105179" y="832834"/>
                        <a:pt x="0" y="693313"/>
                        <a:pt x="96592" y="547352"/>
                      </a:cubicBezTo>
                      <a:cubicBezTo>
                        <a:pt x="193184" y="401391"/>
                        <a:pt x="562378" y="64394"/>
                        <a:pt x="714778" y="3219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0000"/>
                    </a:gs>
                    <a:gs pos="40000">
                      <a:srgbClr val="FFFF00"/>
                    </a:gs>
                    <a:gs pos="75000">
                      <a:srgbClr val="66FF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5" name="グループ化 119"/>
                <p:cNvGrpSpPr>
                  <a:grpSpLocks/>
                </p:cNvGrpSpPr>
                <p:nvPr/>
              </p:nvGrpSpPr>
              <p:grpSpPr>
                <a:xfrm>
                  <a:off x="5295901" y="1142984"/>
                  <a:ext cx="1849448" cy="1435904"/>
                  <a:chOff x="5286378" y="2707476"/>
                  <a:chExt cx="1531634" cy="1435904"/>
                </a:xfrm>
              </p:grpSpPr>
              <p:sp>
                <p:nvSpPr>
                  <p:cNvPr id="56" name="正方形/長方形 55"/>
                  <p:cNvSpPr>
                    <a:spLocks noChangeAspect="1"/>
                  </p:cNvSpPr>
                  <p:nvPr/>
                </p:nvSpPr>
                <p:spPr>
                  <a:xfrm>
                    <a:off x="5286378" y="2707476"/>
                    <a:ext cx="1531632" cy="14359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57" name="直線コネクタ 56"/>
                  <p:cNvCxnSpPr/>
                  <p:nvPr/>
                </p:nvCxnSpPr>
                <p:spPr>
                  <a:xfrm rot="10800000" flipH="1">
                    <a:off x="5286378" y="3000372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 rot="10800000" flipH="1">
                    <a:off x="5286380" y="3286124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 rot="10800000" flipH="1">
                    <a:off x="5286380" y="3571877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 rot="10800000" flipH="1">
                    <a:off x="5286380" y="3857629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" name="グループ化 132"/>
              <p:cNvGrpSpPr/>
              <p:nvPr/>
            </p:nvGrpSpPr>
            <p:grpSpPr>
              <a:xfrm>
                <a:off x="4744800" y="4143380"/>
                <a:ext cx="1849448" cy="1435904"/>
                <a:chOff x="5651510" y="4564864"/>
                <a:chExt cx="1849448" cy="1435904"/>
              </a:xfrm>
            </p:grpSpPr>
            <p:sp>
              <p:nvSpPr>
                <p:cNvPr id="47" name="フリーフォーム 46"/>
                <p:cNvSpPr>
                  <a:spLocks noChangeAspect="1"/>
                </p:cNvSpPr>
                <p:nvPr/>
              </p:nvSpPr>
              <p:spPr>
                <a:xfrm rot="6456411">
                  <a:off x="6100441" y="4581351"/>
                  <a:ext cx="1003467" cy="1434249"/>
                </a:xfrm>
                <a:custGeom>
                  <a:avLst/>
                  <a:gdLst>
                    <a:gd name="connsiteX0" fmla="*/ 714778 w 1090412"/>
                    <a:gd name="connsiteY0" fmla="*/ 32197 h 1182710"/>
                    <a:gd name="connsiteX1" fmla="*/ 1010992 w 1090412"/>
                    <a:gd name="connsiteY1" fmla="*/ 354169 h 1182710"/>
                    <a:gd name="connsiteX2" fmla="*/ 1062508 w 1090412"/>
                    <a:gd name="connsiteY2" fmla="*/ 753414 h 1182710"/>
                    <a:gd name="connsiteX3" fmla="*/ 843567 w 1090412"/>
                    <a:gd name="connsiteY3" fmla="*/ 1114022 h 1182710"/>
                    <a:gd name="connsiteX4" fmla="*/ 431443 w 1090412"/>
                    <a:gd name="connsiteY4" fmla="*/ 1152659 h 1182710"/>
                    <a:gd name="connsiteX5" fmla="*/ 160987 w 1090412"/>
                    <a:gd name="connsiteY5" fmla="*/ 933718 h 1182710"/>
                    <a:gd name="connsiteX6" fmla="*/ 96592 w 1090412"/>
                    <a:gd name="connsiteY6" fmla="*/ 547352 h 1182710"/>
                    <a:gd name="connsiteX7" fmla="*/ 714778 w 1090412"/>
                    <a:gd name="connsiteY7" fmla="*/ 32197 h 118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412" h="1182710">
                      <a:moveTo>
                        <a:pt x="714778" y="32197"/>
                      </a:moveTo>
                      <a:cubicBezTo>
                        <a:pt x="867178" y="0"/>
                        <a:pt x="953037" y="233966"/>
                        <a:pt x="1010992" y="354169"/>
                      </a:cubicBezTo>
                      <a:cubicBezTo>
                        <a:pt x="1068947" y="474372"/>
                        <a:pt x="1090412" y="626772"/>
                        <a:pt x="1062508" y="753414"/>
                      </a:cubicBezTo>
                      <a:cubicBezTo>
                        <a:pt x="1034604" y="880056"/>
                        <a:pt x="948744" y="1047481"/>
                        <a:pt x="843567" y="1114022"/>
                      </a:cubicBezTo>
                      <a:cubicBezTo>
                        <a:pt x="738390" y="1180563"/>
                        <a:pt x="545206" y="1182710"/>
                        <a:pt x="431443" y="1152659"/>
                      </a:cubicBezTo>
                      <a:cubicBezTo>
                        <a:pt x="317680" y="1122608"/>
                        <a:pt x="216795" y="1034602"/>
                        <a:pt x="160987" y="933718"/>
                      </a:cubicBezTo>
                      <a:cubicBezTo>
                        <a:pt x="105179" y="832834"/>
                        <a:pt x="0" y="693313"/>
                        <a:pt x="96592" y="547352"/>
                      </a:cubicBezTo>
                      <a:cubicBezTo>
                        <a:pt x="193184" y="401391"/>
                        <a:pt x="562378" y="64394"/>
                        <a:pt x="714778" y="3219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/>
                    </a:gs>
                    <a:gs pos="25000">
                      <a:srgbClr val="FFFF00"/>
                    </a:gs>
                    <a:gs pos="60000">
                      <a:srgbClr val="66FF33"/>
                    </a:gs>
                    <a:gs pos="100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8" name="グループ化 126"/>
                <p:cNvGrpSpPr>
                  <a:grpSpLocks/>
                </p:cNvGrpSpPr>
                <p:nvPr/>
              </p:nvGrpSpPr>
              <p:grpSpPr>
                <a:xfrm>
                  <a:off x="5651510" y="4564864"/>
                  <a:ext cx="1849448" cy="1435904"/>
                  <a:chOff x="5286378" y="2707476"/>
                  <a:chExt cx="1531634" cy="1435904"/>
                </a:xfrm>
              </p:grpSpPr>
              <p:sp>
                <p:nvSpPr>
                  <p:cNvPr id="49" name="正方形/長方形 48"/>
                  <p:cNvSpPr>
                    <a:spLocks noChangeAspect="1"/>
                  </p:cNvSpPr>
                  <p:nvPr/>
                </p:nvSpPr>
                <p:spPr>
                  <a:xfrm>
                    <a:off x="5286378" y="2707476"/>
                    <a:ext cx="1531632" cy="14359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50" name="直線コネクタ 49"/>
                  <p:cNvCxnSpPr/>
                  <p:nvPr/>
                </p:nvCxnSpPr>
                <p:spPr>
                  <a:xfrm rot="10800000" flipH="1">
                    <a:off x="5286378" y="3000372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/>
                  <p:nvPr/>
                </p:nvCxnSpPr>
                <p:spPr>
                  <a:xfrm rot="10800000" flipH="1">
                    <a:off x="5286380" y="3286124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 rot="10800000" flipH="1">
                    <a:off x="5286380" y="3571877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 rot="10800000" flipH="1">
                    <a:off x="5286380" y="3857629"/>
                    <a:ext cx="1531632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aphicFrame>
          <p:nvGraphicFramePr>
            <p:cNvPr id="36" name="オブジェクト 35"/>
            <p:cNvGraphicFramePr>
              <a:graphicFrameLocks noChangeAspect="1"/>
            </p:cNvGraphicFramePr>
            <p:nvPr/>
          </p:nvGraphicFramePr>
          <p:xfrm>
            <a:off x="4857752" y="4143380"/>
            <a:ext cx="330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" name="数式" r:id="rId10" imgW="330120" imgH="215640" progId="Equation.3">
                    <p:embed/>
                  </p:oleObj>
                </mc:Choice>
                <mc:Fallback>
                  <p:oleObj name="数式" r:id="rId10" imgW="330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2" y="4143380"/>
                          <a:ext cx="3302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7"/>
            <p:cNvGraphicFramePr>
              <a:graphicFrameLocks noChangeAspect="1"/>
            </p:cNvGraphicFramePr>
            <p:nvPr/>
          </p:nvGraphicFramePr>
          <p:xfrm>
            <a:off x="5716598" y="4141794"/>
            <a:ext cx="3556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" name="数式" r:id="rId11" imgW="355320" imgH="215640" progId="Equation.3">
                    <p:embed/>
                  </p:oleObj>
                </mc:Choice>
                <mc:Fallback>
                  <p:oleObj name="数式" r:id="rId11" imgW="355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598" y="4141794"/>
                          <a:ext cx="3556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8"/>
            <p:cNvGraphicFramePr>
              <a:graphicFrameLocks noChangeAspect="1"/>
            </p:cNvGraphicFramePr>
            <p:nvPr/>
          </p:nvGraphicFramePr>
          <p:xfrm>
            <a:off x="6586554" y="4143380"/>
            <a:ext cx="342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" name="数式" r:id="rId12" imgW="342720" imgH="228600" progId="Equation.3">
                    <p:embed/>
                  </p:oleObj>
                </mc:Choice>
                <mc:Fallback>
                  <p:oleObj name="数式" r:id="rId12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6554" y="4143380"/>
                          <a:ext cx="3429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テキスト ボックス 38"/>
            <p:cNvSpPr txBox="1"/>
            <p:nvPr/>
          </p:nvSpPr>
          <p:spPr>
            <a:xfrm>
              <a:off x="3862800" y="4295009"/>
              <a:ext cx="785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image  1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357686" y="4437885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2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357686" y="4572008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3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357686" y="4714884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4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357686" y="4857760"/>
              <a:ext cx="2857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5</a:t>
              </a:r>
            </a:p>
          </p:txBody>
        </p:sp>
      </p:grpSp>
      <p:grpSp>
        <p:nvGrpSpPr>
          <p:cNvPr id="68" name="グループ化 136"/>
          <p:cNvGrpSpPr/>
          <p:nvPr/>
        </p:nvGrpSpPr>
        <p:grpSpPr>
          <a:xfrm>
            <a:off x="6034588" y="1088744"/>
            <a:ext cx="3676941" cy="1106924"/>
            <a:chOff x="642910" y="1928802"/>
            <a:chExt cx="3394099" cy="1106924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642910" y="1928802"/>
              <a:ext cx="27860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image  1         </a:t>
              </a:r>
              <a:r>
                <a:rPr lang="ja-JP" altLang="en-US" sz="1200" dirty="0" smtClean="0"/>
                <a:t>  </a:t>
              </a:r>
              <a:r>
                <a:rPr lang="en-US" altLang="ja-JP" sz="1200" dirty="0" smtClean="0"/>
                <a:t>2         3         4         5</a:t>
              </a:r>
              <a:endParaRPr kumimoji="1" lang="ja-JP" altLang="en-US" sz="1200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571868" y="2199918"/>
              <a:ext cx="465141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1" lang="ja-JP" alt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741402" y="2792898"/>
              <a:ext cx="1285884" cy="242828"/>
            </a:xfrm>
            <a:prstGeom prst="rect">
              <a:avLst/>
            </a:prstGeom>
            <a:noFill/>
          </p:spPr>
          <p:txBody>
            <a:bodyPr wrap="square" tIns="28800" bIns="28800" rtlCol="0">
              <a:spAutoFit/>
            </a:bodyPr>
            <a:lstStyle/>
            <a:p>
              <a:pPr algn="ctr"/>
              <a:r>
                <a:rPr lang="en-US" altLang="ja-JP" sz="1200" dirty="0" smtClean="0"/>
                <a:t>slit cathode</a:t>
              </a:r>
              <a:endParaRPr kumimoji="1" lang="ja-JP" altLang="en-US" sz="1200" dirty="0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962814" y="2419812"/>
              <a:ext cx="2680492" cy="5194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60"/>
            <p:cNvGrpSpPr/>
            <p:nvPr/>
          </p:nvGrpSpPr>
          <p:grpSpPr>
            <a:xfrm>
              <a:off x="1176911" y="2199918"/>
              <a:ext cx="2270888" cy="489493"/>
              <a:chOff x="4851531" y="1044719"/>
              <a:chExt cx="2064438" cy="444994"/>
            </a:xfrm>
          </p:grpSpPr>
          <p:sp>
            <p:nvSpPr>
              <p:cNvPr id="77" name="フリーフォーム 76"/>
              <p:cNvSpPr/>
              <p:nvPr/>
            </p:nvSpPr>
            <p:spPr>
              <a:xfrm rot="6456411">
                <a:off x="4898910" y="1221602"/>
                <a:ext cx="220732" cy="315490"/>
              </a:xfrm>
              <a:custGeom>
                <a:avLst/>
                <a:gdLst>
                  <a:gd name="connsiteX0" fmla="*/ 714778 w 1090412"/>
                  <a:gd name="connsiteY0" fmla="*/ 32197 h 1182710"/>
                  <a:gd name="connsiteX1" fmla="*/ 1010992 w 1090412"/>
                  <a:gd name="connsiteY1" fmla="*/ 354169 h 1182710"/>
                  <a:gd name="connsiteX2" fmla="*/ 1062508 w 1090412"/>
                  <a:gd name="connsiteY2" fmla="*/ 753414 h 1182710"/>
                  <a:gd name="connsiteX3" fmla="*/ 843567 w 1090412"/>
                  <a:gd name="connsiteY3" fmla="*/ 1114022 h 1182710"/>
                  <a:gd name="connsiteX4" fmla="*/ 431443 w 1090412"/>
                  <a:gd name="connsiteY4" fmla="*/ 1152659 h 1182710"/>
                  <a:gd name="connsiteX5" fmla="*/ 160987 w 1090412"/>
                  <a:gd name="connsiteY5" fmla="*/ 933718 h 1182710"/>
                  <a:gd name="connsiteX6" fmla="*/ 96592 w 1090412"/>
                  <a:gd name="connsiteY6" fmla="*/ 547352 h 1182710"/>
                  <a:gd name="connsiteX7" fmla="*/ 714778 w 1090412"/>
                  <a:gd name="connsiteY7" fmla="*/ 32197 h 11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0412" h="1182710">
                    <a:moveTo>
                      <a:pt x="714778" y="32197"/>
                    </a:moveTo>
                    <a:cubicBezTo>
                      <a:pt x="867178" y="0"/>
                      <a:pt x="953037" y="233966"/>
                      <a:pt x="1010992" y="354169"/>
                    </a:cubicBezTo>
                    <a:cubicBezTo>
                      <a:pt x="1068947" y="474372"/>
                      <a:pt x="1090412" y="626772"/>
                      <a:pt x="1062508" y="753414"/>
                    </a:cubicBezTo>
                    <a:cubicBezTo>
                      <a:pt x="1034604" y="880056"/>
                      <a:pt x="948744" y="1047481"/>
                      <a:pt x="843567" y="1114022"/>
                    </a:cubicBezTo>
                    <a:cubicBezTo>
                      <a:pt x="738390" y="1180563"/>
                      <a:pt x="545206" y="1182710"/>
                      <a:pt x="431443" y="1152659"/>
                    </a:cubicBezTo>
                    <a:cubicBezTo>
                      <a:pt x="317680" y="1122608"/>
                      <a:pt x="216795" y="1034602"/>
                      <a:pt x="160987" y="933718"/>
                    </a:cubicBezTo>
                    <a:cubicBezTo>
                      <a:pt x="105179" y="832834"/>
                      <a:pt x="0" y="693313"/>
                      <a:pt x="96592" y="547352"/>
                    </a:cubicBezTo>
                    <a:cubicBezTo>
                      <a:pt x="193184" y="401391"/>
                      <a:pt x="562378" y="64394"/>
                      <a:pt x="714778" y="321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0000">
                    <a:srgbClr val="FFFF00"/>
                  </a:gs>
                  <a:gs pos="60000">
                    <a:srgbClr val="66FF3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 77"/>
              <p:cNvSpPr/>
              <p:nvPr/>
            </p:nvSpPr>
            <p:spPr>
              <a:xfrm rot="6456411">
                <a:off x="5784003" y="1102959"/>
                <a:ext cx="220732" cy="315490"/>
              </a:xfrm>
              <a:custGeom>
                <a:avLst/>
                <a:gdLst>
                  <a:gd name="connsiteX0" fmla="*/ 714778 w 1090412"/>
                  <a:gd name="connsiteY0" fmla="*/ 32197 h 1182710"/>
                  <a:gd name="connsiteX1" fmla="*/ 1010992 w 1090412"/>
                  <a:gd name="connsiteY1" fmla="*/ 354169 h 1182710"/>
                  <a:gd name="connsiteX2" fmla="*/ 1062508 w 1090412"/>
                  <a:gd name="connsiteY2" fmla="*/ 753414 h 1182710"/>
                  <a:gd name="connsiteX3" fmla="*/ 843567 w 1090412"/>
                  <a:gd name="connsiteY3" fmla="*/ 1114022 h 1182710"/>
                  <a:gd name="connsiteX4" fmla="*/ 431443 w 1090412"/>
                  <a:gd name="connsiteY4" fmla="*/ 1152659 h 1182710"/>
                  <a:gd name="connsiteX5" fmla="*/ 160987 w 1090412"/>
                  <a:gd name="connsiteY5" fmla="*/ 933718 h 1182710"/>
                  <a:gd name="connsiteX6" fmla="*/ 96592 w 1090412"/>
                  <a:gd name="connsiteY6" fmla="*/ 547352 h 1182710"/>
                  <a:gd name="connsiteX7" fmla="*/ 714778 w 1090412"/>
                  <a:gd name="connsiteY7" fmla="*/ 32197 h 11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0412" h="1182710">
                    <a:moveTo>
                      <a:pt x="714778" y="32197"/>
                    </a:moveTo>
                    <a:cubicBezTo>
                      <a:pt x="867178" y="0"/>
                      <a:pt x="953037" y="233966"/>
                      <a:pt x="1010992" y="354169"/>
                    </a:cubicBezTo>
                    <a:cubicBezTo>
                      <a:pt x="1068947" y="474372"/>
                      <a:pt x="1090412" y="626772"/>
                      <a:pt x="1062508" y="753414"/>
                    </a:cubicBezTo>
                    <a:cubicBezTo>
                      <a:pt x="1034604" y="880056"/>
                      <a:pt x="948744" y="1047481"/>
                      <a:pt x="843567" y="1114022"/>
                    </a:cubicBezTo>
                    <a:cubicBezTo>
                      <a:pt x="738390" y="1180563"/>
                      <a:pt x="545206" y="1182710"/>
                      <a:pt x="431443" y="1152659"/>
                    </a:cubicBezTo>
                    <a:cubicBezTo>
                      <a:pt x="317680" y="1122608"/>
                      <a:pt x="216795" y="1034602"/>
                      <a:pt x="160987" y="933718"/>
                    </a:cubicBezTo>
                    <a:cubicBezTo>
                      <a:pt x="105179" y="832834"/>
                      <a:pt x="0" y="693313"/>
                      <a:pt x="96592" y="547352"/>
                    </a:cubicBezTo>
                    <a:cubicBezTo>
                      <a:pt x="193184" y="401391"/>
                      <a:pt x="562378" y="64394"/>
                      <a:pt x="714778" y="321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0000">
                    <a:srgbClr val="FFFF00"/>
                  </a:gs>
                  <a:gs pos="60000">
                    <a:srgbClr val="66FF3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 78"/>
              <p:cNvSpPr/>
              <p:nvPr/>
            </p:nvSpPr>
            <p:spPr>
              <a:xfrm rot="6456411">
                <a:off x="5353332" y="1166042"/>
                <a:ext cx="220732" cy="315490"/>
              </a:xfrm>
              <a:custGeom>
                <a:avLst/>
                <a:gdLst>
                  <a:gd name="connsiteX0" fmla="*/ 714778 w 1090412"/>
                  <a:gd name="connsiteY0" fmla="*/ 32197 h 1182710"/>
                  <a:gd name="connsiteX1" fmla="*/ 1010992 w 1090412"/>
                  <a:gd name="connsiteY1" fmla="*/ 354169 h 1182710"/>
                  <a:gd name="connsiteX2" fmla="*/ 1062508 w 1090412"/>
                  <a:gd name="connsiteY2" fmla="*/ 753414 h 1182710"/>
                  <a:gd name="connsiteX3" fmla="*/ 843567 w 1090412"/>
                  <a:gd name="connsiteY3" fmla="*/ 1114022 h 1182710"/>
                  <a:gd name="connsiteX4" fmla="*/ 431443 w 1090412"/>
                  <a:gd name="connsiteY4" fmla="*/ 1152659 h 1182710"/>
                  <a:gd name="connsiteX5" fmla="*/ 160987 w 1090412"/>
                  <a:gd name="connsiteY5" fmla="*/ 933718 h 1182710"/>
                  <a:gd name="connsiteX6" fmla="*/ 96592 w 1090412"/>
                  <a:gd name="connsiteY6" fmla="*/ 547352 h 1182710"/>
                  <a:gd name="connsiteX7" fmla="*/ 714778 w 1090412"/>
                  <a:gd name="connsiteY7" fmla="*/ 32197 h 11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0412" h="1182710">
                    <a:moveTo>
                      <a:pt x="714778" y="32197"/>
                    </a:moveTo>
                    <a:cubicBezTo>
                      <a:pt x="867178" y="0"/>
                      <a:pt x="953037" y="233966"/>
                      <a:pt x="1010992" y="354169"/>
                    </a:cubicBezTo>
                    <a:cubicBezTo>
                      <a:pt x="1068947" y="474372"/>
                      <a:pt x="1090412" y="626772"/>
                      <a:pt x="1062508" y="753414"/>
                    </a:cubicBezTo>
                    <a:cubicBezTo>
                      <a:pt x="1034604" y="880056"/>
                      <a:pt x="948744" y="1047481"/>
                      <a:pt x="843567" y="1114022"/>
                    </a:cubicBezTo>
                    <a:cubicBezTo>
                      <a:pt x="738390" y="1180563"/>
                      <a:pt x="545206" y="1182710"/>
                      <a:pt x="431443" y="1152659"/>
                    </a:cubicBezTo>
                    <a:cubicBezTo>
                      <a:pt x="317680" y="1122608"/>
                      <a:pt x="216795" y="1034602"/>
                      <a:pt x="160987" y="933718"/>
                    </a:cubicBezTo>
                    <a:cubicBezTo>
                      <a:pt x="105179" y="832834"/>
                      <a:pt x="0" y="693313"/>
                      <a:pt x="96592" y="547352"/>
                    </a:cubicBezTo>
                    <a:cubicBezTo>
                      <a:pt x="193184" y="401391"/>
                      <a:pt x="562378" y="64394"/>
                      <a:pt x="714778" y="321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0000">
                    <a:srgbClr val="FFFF00"/>
                  </a:gs>
                  <a:gs pos="60000">
                    <a:srgbClr val="66FF3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 79"/>
              <p:cNvSpPr/>
              <p:nvPr/>
            </p:nvSpPr>
            <p:spPr>
              <a:xfrm rot="6456411">
                <a:off x="6647858" y="997340"/>
                <a:ext cx="220732" cy="315490"/>
              </a:xfrm>
              <a:custGeom>
                <a:avLst/>
                <a:gdLst>
                  <a:gd name="connsiteX0" fmla="*/ 714778 w 1090412"/>
                  <a:gd name="connsiteY0" fmla="*/ 32197 h 1182710"/>
                  <a:gd name="connsiteX1" fmla="*/ 1010992 w 1090412"/>
                  <a:gd name="connsiteY1" fmla="*/ 354169 h 1182710"/>
                  <a:gd name="connsiteX2" fmla="*/ 1062508 w 1090412"/>
                  <a:gd name="connsiteY2" fmla="*/ 753414 h 1182710"/>
                  <a:gd name="connsiteX3" fmla="*/ 843567 w 1090412"/>
                  <a:gd name="connsiteY3" fmla="*/ 1114022 h 1182710"/>
                  <a:gd name="connsiteX4" fmla="*/ 431443 w 1090412"/>
                  <a:gd name="connsiteY4" fmla="*/ 1152659 h 1182710"/>
                  <a:gd name="connsiteX5" fmla="*/ 160987 w 1090412"/>
                  <a:gd name="connsiteY5" fmla="*/ 933718 h 1182710"/>
                  <a:gd name="connsiteX6" fmla="*/ 96592 w 1090412"/>
                  <a:gd name="connsiteY6" fmla="*/ 547352 h 1182710"/>
                  <a:gd name="connsiteX7" fmla="*/ 714778 w 1090412"/>
                  <a:gd name="connsiteY7" fmla="*/ 32197 h 11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0412" h="1182710">
                    <a:moveTo>
                      <a:pt x="714778" y="32197"/>
                    </a:moveTo>
                    <a:cubicBezTo>
                      <a:pt x="867178" y="0"/>
                      <a:pt x="953037" y="233966"/>
                      <a:pt x="1010992" y="354169"/>
                    </a:cubicBezTo>
                    <a:cubicBezTo>
                      <a:pt x="1068947" y="474372"/>
                      <a:pt x="1090412" y="626772"/>
                      <a:pt x="1062508" y="753414"/>
                    </a:cubicBezTo>
                    <a:cubicBezTo>
                      <a:pt x="1034604" y="880056"/>
                      <a:pt x="948744" y="1047481"/>
                      <a:pt x="843567" y="1114022"/>
                    </a:cubicBezTo>
                    <a:cubicBezTo>
                      <a:pt x="738390" y="1180563"/>
                      <a:pt x="545206" y="1182710"/>
                      <a:pt x="431443" y="1152659"/>
                    </a:cubicBezTo>
                    <a:cubicBezTo>
                      <a:pt x="317680" y="1122608"/>
                      <a:pt x="216795" y="1034602"/>
                      <a:pt x="160987" y="933718"/>
                    </a:cubicBezTo>
                    <a:cubicBezTo>
                      <a:pt x="105179" y="832834"/>
                      <a:pt x="0" y="693313"/>
                      <a:pt x="96592" y="547352"/>
                    </a:cubicBezTo>
                    <a:cubicBezTo>
                      <a:pt x="193184" y="401391"/>
                      <a:pt x="562378" y="64394"/>
                      <a:pt x="714778" y="321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0000">
                    <a:srgbClr val="FFFF00"/>
                  </a:gs>
                  <a:gs pos="60000">
                    <a:srgbClr val="66FF3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 80"/>
              <p:cNvSpPr/>
              <p:nvPr/>
            </p:nvSpPr>
            <p:spPr>
              <a:xfrm rot="6456411">
                <a:off x="6215931" y="1050150"/>
                <a:ext cx="220732" cy="315490"/>
              </a:xfrm>
              <a:custGeom>
                <a:avLst/>
                <a:gdLst>
                  <a:gd name="connsiteX0" fmla="*/ 714778 w 1090412"/>
                  <a:gd name="connsiteY0" fmla="*/ 32197 h 1182710"/>
                  <a:gd name="connsiteX1" fmla="*/ 1010992 w 1090412"/>
                  <a:gd name="connsiteY1" fmla="*/ 354169 h 1182710"/>
                  <a:gd name="connsiteX2" fmla="*/ 1062508 w 1090412"/>
                  <a:gd name="connsiteY2" fmla="*/ 753414 h 1182710"/>
                  <a:gd name="connsiteX3" fmla="*/ 843567 w 1090412"/>
                  <a:gd name="connsiteY3" fmla="*/ 1114022 h 1182710"/>
                  <a:gd name="connsiteX4" fmla="*/ 431443 w 1090412"/>
                  <a:gd name="connsiteY4" fmla="*/ 1152659 h 1182710"/>
                  <a:gd name="connsiteX5" fmla="*/ 160987 w 1090412"/>
                  <a:gd name="connsiteY5" fmla="*/ 933718 h 1182710"/>
                  <a:gd name="connsiteX6" fmla="*/ 96592 w 1090412"/>
                  <a:gd name="connsiteY6" fmla="*/ 547352 h 1182710"/>
                  <a:gd name="connsiteX7" fmla="*/ 714778 w 1090412"/>
                  <a:gd name="connsiteY7" fmla="*/ 32197 h 11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0412" h="1182710">
                    <a:moveTo>
                      <a:pt x="714778" y="32197"/>
                    </a:moveTo>
                    <a:cubicBezTo>
                      <a:pt x="867178" y="0"/>
                      <a:pt x="953037" y="233966"/>
                      <a:pt x="1010992" y="354169"/>
                    </a:cubicBezTo>
                    <a:cubicBezTo>
                      <a:pt x="1068947" y="474372"/>
                      <a:pt x="1090412" y="626772"/>
                      <a:pt x="1062508" y="753414"/>
                    </a:cubicBezTo>
                    <a:cubicBezTo>
                      <a:pt x="1034604" y="880056"/>
                      <a:pt x="948744" y="1047481"/>
                      <a:pt x="843567" y="1114022"/>
                    </a:cubicBezTo>
                    <a:cubicBezTo>
                      <a:pt x="738390" y="1180563"/>
                      <a:pt x="545206" y="1182710"/>
                      <a:pt x="431443" y="1152659"/>
                    </a:cubicBezTo>
                    <a:cubicBezTo>
                      <a:pt x="317680" y="1122608"/>
                      <a:pt x="216795" y="1034602"/>
                      <a:pt x="160987" y="933718"/>
                    </a:cubicBezTo>
                    <a:cubicBezTo>
                      <a:pt x="105179" y="832834"/>
                      <a:pt x="0" y="693313"/>
                      <a:pt x="96592" y="547352"/>
                    </a:cubicBezTo>
                    <a:cubicBezTo>
                      <a:pt x="193184" y="401391"/>
                      <a:pt x="562378" y="64394"/>
                      <a:pt x="714778" y="321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0000">
                    <a:srgbClr val="FFFF00"/>
                  </a:gs>
                  <a:gs pos="60000">
                    <a:srgbClr val="66FF33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4" name="直線コネクタ 73"/>
            <p:cNvCxnSpPr/>
            <p:nvPr/>
          </p:nvCxnSpPr>
          <p:spPr>
            <a:xfrm flipV="1">
              <a:off x="962814" y="2276669"/>
              <a:ext cx="2680492" cy="32465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円弧 74"/>
            <p:cNvSpPr>
              <a:spLocks noChangeAspect="1"/>
            </p:cNvSpPr>
            <p:nvPr/>
          </p:nvSpPr>
          <p:spPr>
            <a:xfrm rot="2889239">
              <a:off x="3380032" y="2255029"/>
              <a:ext cx="170442" cy="201038"/>
            </a:xfrm>
            <a:prstGeom prst="arc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矢印コネクタ 75"/>
            <p:cNvCxnSpPr>
              <a:cxnSpLocks noChangeAspect="1"/>
            </p:cNvCxnSpPr>
            <p:nvPr/>
          </p:nvCxnSpPr>
          <p:spPr>
            <a:xfrm rot="5400000" flipH="1" flipV="1">
              <a:off x="3288766" y="2569028"/>
              <a:ext cx="314319" cy="1334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テキスト ボックス 81"/>
          <p:cNvSpPr txBox="1"/>
          <p:nvPr/>
        </p:nvSpPr>
        <p:spPr>
          <a:xfrm>
            <a:off x="4953000" y="5805264"/>
            <a:ext cx="4793491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時間分解能</a:t>
            </a:r>
            <a:r>
              <a:rPr lang="en-US" altLang="ja-JP" sz="2800" dirty="0" smtClean="0"/>
              <a:t>10ps</a:t>
            </a:r>
            <a:r>
              <a:rPr lang="ja-JP" altLang="en-US" sz="2800" dirty="0" smtClean="0"/>
              <a:t>程度の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２次元</a:t>
            </a:r>
            <a:r>
              <a:rPr lang="ja-JP" altLang="en-US" sz="2800" dirty="0"/>
              <a:t>空間画像</a:t>
            </a:r>
            <a:r>
              <a:rPr lang="ja-JP" altLang="en-US" sz="2800" dirty="0" smtClean="0"/>
              <a:t>が得られる</a:t>
            </a:r>
            <a:endParaRPr lang="en-US" altLang="ja-JP" sz="2800" dirty="0" smtClean="0"/>
          </a:p>
        </p:txBody>
      </p:sp>
      <p:sp>
        <p:nvSpPr>
          <p:cNvPr id="83" name="正方形/長方形 82"/>
          <p:cNvSpPr/>
          <p:nvPr/>
        </p:nvSpPr>
        <p:spPr>
          <a:xfrm>
            <a:off x="412138" y="5469031"/>
            <a:ext cx="4396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ピンホール列</a:t>
            </a:r>
            <a:r>
              <a:rPr lang="ja-JP" altLang="en-US" sz="2400" dirty="0"/>
              <a:t>を傾け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光源像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別緯度をサンプリング</a:t>
            </a:r>
            <a:endParaRPr lang="en-US" altLang="ja-JP" sz="2400" dirty="0" smtClean="0"/>
          </a:p>
          <a:p>
            <a:r>
              <a:rPr lang="ja-JP" altLang="en-US" sz="2400" dirty="0" smtClean="0"/>
              <a:t>　→　同時刻ごとに切り貼りする</a:t>
            </a:r>
            <a:endParaRPr lang="en-US" altLang="ja-JP" sz="2400" dirty="0"/>
          </a:p>
        </p:txBody>
      </p:sp>
      <p:sp>
        <p:nvSpPr>
          <p:cNvPr id="84" name="正方形/長方形 83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</a:rPr>
              <a:t>MIXS</a:t>
            </a:r>
            <a:r>
              <a:rPr lang="ja-JP" altLang="en-US" sz="3600" dirty="0">
                <a:solidFill>
                  <a:schemeClr val="tx1"/>
                </a:solidFill>
              </a:rPr>
              <a:t> </a:t>
            </a:r>
            <a:r>
              <a:rPr lang="en-US" altLang="ja-JP" sz="2800" dirty="0">
                <a:solidFill>
                  <a:schemeClr val="tx1"/>
                </a:solidFill>
              </a:rPr>
              <a:t>(Multi-Imaging X-ray Streak Camera)</a:t>
            </a:r>
            <a:r>
              <a:rPr lang="ja-JP" altLang="en-US" sz="2800" dirty="0">
                <a:solidFill>
                  <a:schemeClr val="tx1"/>
                </a:solidFill>
              </a:rPr>
              <a:t>法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28728" y="1157843"/>
            <a:ext cx="4856320" cy="83099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tx1"/>
                </a:solidFill>
              </a:rPr>
              <a:t>ダイナミクス解析には、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</a:rPr>
              <a:t>２次元空間の時間分解情報が必要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4" name="Picture 126" descr="C:\Users\taga\Documents\若手研究会2013\#35921_Gifs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7" y="2420889"/>
            <a:ext cx="70770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>
            <a:off x="541680" y="2350815"/>
            <a:ext cx="13238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209687" y="4245254"/>
            <a:ext cx="2374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10.5ps / Frame</a:t>
            </a:r>
            <a:endParaRPr lang="ja-JP" altLang="en-US" sz="2800" dirty="0"/>
          </a:p>
        </p:txBody>
      </p:sp>
      <p:sp>
        <p:nvSpPr>
          <p:cNvPr id="134" name="正方形/長方形 133"/>
          <p:cNvSpPr/>
          <p:nvPr/>
        </p:nvSpPr>
        <p:spPr>
          <a:xfrm>
            <a:off x="631488" y="1897668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time</a:t>
            </a:r>
            <a:endParaRPr lang="ja-JP" altLang="en-US" sz="2800" dirty="0"/>
          </a:p>
        </p:txBody>
      </p:sp>
      <p:sp>
        <p:nvSpPr>
          <p:cNvPr id="137" name="正方形/長方形 136"/>
          <p:cNvSpPr/>
          <p:nvPr/>
        </p:nvSpPr>
        <p:spPr>
          <a:xfrm>
            <a:off x="5818562" y="4885674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2800" dirty="0" smtClean="0"/>
              <a:t>100μm</a:t>
            </a:r>
            <a:endParaRPr lang="ja-JP" altLang="en-US" sz="28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673080" y="4581128"/>
            <a:ext cx="0" cy="21680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72" name="Picture 124" descr="C:\Users\taga\Documents\若手研究会2013\#35921_MIXS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88641"/>
            <a:ext cx="6401694" cy="21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#3592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520" y="4604120"/>
            <a:ext cx="4706390" cy="2114463"/>
          </a:xfrm>
          <a:prstGeom prst="rect">
            <a:avLst/>
          </a:prstGeom>
        </p:spPr>
      </p:pic>
      <p:pic>
        <p:nvPicPr>
          <p:cNvPr id="4099" name="Picture 3" descr="C:\Users\taga\Documents\若手研究会2013\Cone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378" y="332656"/>
            <a:ext cx="2052868" cy="13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16496" y="1484784"/>
            <a:ext cx="1982895" cy="463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Au </a:t>
            </a:r>
            <a:r>
              <a:rPr lang="en-US" altLang="ja-JP" dirty="0"/>
              <a:t>cone </a:t>
            </a:r>
            <a:r>
              <a:rPr lang="en-US" altLang="ja-JP" dirty="0" smtClean="0"/>
              <a:t>in </a:t>
            </a:r>
            <a:r>
              <a:rPr lang="en-US" altLang="ja-JP" dirty="0"/>
              <a:t>CD </a:t>
            </a:r>
            <a:r>
              <a:rPr lang="en-US" altLang="ja-JP" dirty="0" smtClean="0"/>
              <a:t>shell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818562" y="5661351"/>
            <a:ext cx="3948517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r>
              <a:rPr lang="ja-JP" altLang="en-US" sz="2000" b="1" dirty="0" smtClean="0"/>
              <a:t>ビームで圧縮しなかった左上へ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コアが流れているのが観測できる。</a:t>
            </a:r>
            <a:endParaRPr lang="ja-JP" altLang="en-US" sz="2000" b="1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28464" y="44624"/>
            <a:ext cx="792088" cy="1512168"/>
            <a:chOff x="128464" y="44624"/>
            <a:chExt cx="792088" cy="1512168"/>
          </a:xfrm>
        </p:grpSpPr>
        <p:cxnSp>
          <p:nvCxnSpPr>
            <p:cNvPr id="3" name="直線矢印コネクタ 2"/>
            <p:cNvCxnSpPr/>
            <p:nvPr/>
          </p:nvCxnSpPr>
          <p:spPr>
            <a:xfrm>
              <a:off x="128464" y="332656"/>
              <a:ext cx="504056" cy="4320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128464" y="1124744"/>
              <a:ext cx="43204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920552" y="44624"/>
              <a:ext cx="0" cy="54009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正方形/長方形 22"/>
          <p:cNvSpPr/>
          <p:nvPr/>
        </p:nvSpPr>
        <p:spPr>
          <a:xfrm>
            <a:off x="8201374" y="3474316"/>
            <a:ext cx="1637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↑生</a:t>
            </a:r>
            <a:r>
              <a:rPr lang="ja-JP" altLang="en-US" dirty="0" smtClean="0"/>
              <a:t>データ</a:t>
            </a:r>
            <a:endParaRPr lang="en-US" altLang="ja-JP" dirty="0" smtClean="0"/>
          </a:p>
          <a:p>
            <a:r>
              <a:rPr lang="ja-JP" altLang="en-US" dirty="0" smtClean="0"/>
              <a:t>←</a:t>
            </a:r>
            <a:r>
              <a:rPr lang="ja-JP" altLang="en-US" dirty="0"/>
              <a:t>再構成画像</a:t>
            </a:r>
          </a:p>
        </p:txBody>
      </p:sp>
      <p:pic>
        <p:nvPicPr>
          <p:cNvPr id="4101" name="Picture 5" descr="C:\Users\taga\Documents\若手研究会2013\measure_time_200ps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61" y="1621929"/>
            <a:ext cx="6762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aga\Documents\若手研究会2013\measure_space_200um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68" y="2506985"/>
            <a:ext cx="1076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十字形 23"/>
          <p:cNvSpPr/>
          <p:nvPr/>
        </p:nvSpPr>
        <p:spPr>
          <a:xfrm>
            <a:off x="2878984" y="5445224"/>
            <a:ext cx="417832" cy="417832"/>
          </a:xfrm>
          <a:prstGeom prst="plus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図 83" descr="1D+McMIX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577" y="2912750"/>
            <a:ext cx="5586776" cy="3746501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4880992" y="5816206"/>
            <a:ext cx="4752528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信号強度比から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電子温度分布が求められる</a:t>
            </a:r>
            <a:endParaRPr lang="en-US" altLang="ja-JP" sz="2800" dirty="0" smtClean="0"/>
          </a:p>
        </p:txBody>
      </p:sp>
      <p:sp>
        <p:nvSpPr>
          <p:cNvPr id="83" name="正方形/長方形 82"/>
          <p:cNvSpPr/>
          <p:nvPr/>
        </p:nvSpPr>
        <p:spPr>
          <a:xfrm>
            <a:off x="321339" y="1124744"/>
            <a:ext cx="6013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　</a:t>
            </a:r>
            <a:r>
              <a:rPr lang="ja-JP" altLang="en-US" sz="2400" dirty="0"/>
              <a:t>異なる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線フィルタを組み合わせて</a:t>
            </a:r>
            <a:endParaRPr lang="en-US" altLang="ja-JP" sz="2400" dirty="0" smtClean="0"/>
          </a:p>
          <a:p>
            <a:r>
              <a:rPr lang="ja-JP" altLang="en-US" sz="2400" dirty="0" smtClean="0"/>
              <a:t>別々のスペクトル領域の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線像を観測する。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err="1" smtClean="0">
                <a:solidFill>
                  <a:schemeClr val="tx1"/>
                </a:solidFill>
              </a:rPr>
              <a:t>McMIXS</a:t>
            </a:r>
            <a:r>
              <a:rPr lang="ja-JP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(</a:t>
            </a:r>
            <a:r>
              <a:rPr lang="en-US" altLang="ja-JP" sz="2800" dirty="0">
                <a:solidFill>
                  <a:schemeClr val="tx1"/>
                </a:solidFill>
              </a:rPr>
              <a:t>Multi-channel MIXS</a:t>
            </a:r>
            <a:r>
              <a:rPr lang="en-US" altLang="ja-JP" sz="2800" dirty="0" smtClean="0">
                <a:solidFill>
                  <a:schemeClr val="tx1"/>
                </a:solidFill>
              </a:rPr>
              <a:t>)</a:t>
            </a:r>
            <a:r>
              <a:rPr lang="ja-JP" altLang="en-US" sz="2800" dirty="0">
                <a:solidFill>
                  <a:schemeClr val="tx1"/>
                </a:solidFill>
              </a:rPr>
              <a:t>法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144" y="1025481"/>
            <a:ext cx="3281678" cy="2403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570" y="3311765"/>
            <a:ext cx="3672982" cy="2493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6237965" y="935354"/>
            <a:ext cx="1022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(A)</a:t>
            </a:r>
            <a:endParaRPr lang="en-US" altLang="ja-JP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234379" y="3140968"/>
            <a:ext cx="1022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(B)</a:t>
            </a:r>
            <a:endParaRPr lang="en-US" altLang="ja-JP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18352" y="2204864"/>
            <a:ext cx="5586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(A)</a:t>
            </a:r>
            <a:r>
              <a:rPr lang="ja-JP" altLang="en-US" sz="2000" dirty="0" smtClean="0"/>
              <a:t>　各チャンネル</a:t>
            </a:r>
            <a:r>
              <a:rPr lang="ja-JP" altLang="en-US" sz="2000" dirty="0"/>
              <a:t>の感度スペクトル</a:t>
            </a:r>
            <a:endParaRPr lang="en-US" altLang="ja-JP" sz="2000" dirty="0" smtClean="0"/>
          </a:p>
          <a:p>
            <a:r>
              <a:rPr lang="en-US" altLang="ja-JP" sz="2000" dirty="0" smtClean="0"/>
              <a:t>(B)</a:t>
            </a:r>
            <a:r>
              <a:rPr lang="ja-JP" altLang="en-US" sz="2000" dirty="0" smtClean="0"/>
              <a:t>　波長</a:t>
            </a:r>
            <a:r>
              <a:rPr lang="ja-JP" altLang="en-US" sz="2000" dirty="0"/>
              <a:t>積算した信号強度比と対応する電子</a:t>
            </a:r>
            <a:r>
              <a:rPr lang="ja-JP" altLang="en-US" sz="2000" dirty="0" smtClean="0"/>
              <a:t>温度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80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taga\Documents\若手研究会2013\34214Ch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1" y="236736"/>
            <a:ext cx="7516813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aga\Documents\若手研究会2013\34214T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189064"/>
            <a:ext cx="7516813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aga\Documents\若手研究会2013\34214Teカラーバー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5877272"/>
            <a:ext cx="3815080" cy="8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00472" y="179348"/>
            <a:ext cx="16372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再構成画像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84726" y="3105958"/>
            <a:ext cx="2031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/>
              <a:t>電子温度分布画像</a:t>
            </a:r>
            <a:endParaRPr lang="ja-JP" altLang="en-US" dirty="0"/>
          </a:p>
        </p:txBody>
      </p:sp>
      <p:pic>
        <p:nvPicPr>
          <p:cNvPr id="6" name="34214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9073" y="3309876"/>
            <a:ext cx="2088232" cy="2423380"/>
          </a:xfrm>
          <a:prstGeom prst="rect">
            <a:avLst/>
          </a:prstGeom>
        </p:spPr>
      </p:pic>
      <p:pic>
        <p:nvPicPr>
          <p:cNvPr id="17" name="Picture 6" descr="C:\Users\taga\Documents\若手研究会2013\measure_space_200um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880691"/>
            <a:ext cx="1076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434421" y="5900068"/>
            <a:ext cx="2374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10.5ps / Frame</a:t>
            </a:r>
            <a:endParaRPr lang="ja-JP" altLang="en-US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8174689" y="2545740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2800" dirty="0" smtClean="0"/>
              <a:t>200μm</a:t>
            </a:r>
            <a:endParaRPr lang="ja-JP" altLang="en-US" sz="2800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7833320" y="3140968"/>
            <a:ext cx="192197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グループ化 2063"/>
          <p:cNvGrpSpPr/>
          <p:nvPr/>
        </p:nvGrpSpPr>
        <p:grpSpPr>
          <a:xfrm>
            <a:off x="68527" y="2996952"/>
            <a:ext cx="6180617" cy="3286151"/>
            <a:chOff x="68527" y="3356992"/>
            <a:chExt cx="6180617" cy="3286151"/>
          </a:xfrm>
        </p:grpSpPr>
        <p:pic>
          <p:nvPicPr>
            <p:cNvPr id="2051" name="Picture 3" descr="C:\Users\taga\Documents\若手研究会2013\W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13" y="3356992"/>
              <a:ext cx="5961831" cy="328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テキスト ボックス 135"/>
            <p:cNvSpPr txBox="1"/>
            <p:nvPr/>
          </p:nvSpPr>
          <p:spPr>
            <a:xfrm>
              <a:off x="68527" y="4981491"/>
              <a:ext cx="17309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タングステン</a:t>
              </a:r>
              <a:endParaRPr lang="en-US" altLang="ja-JP" sz="2000" dirty="0" smtClean="0"/>
            </a:p>
            <a:p>
              <a:pPr algn="ctr"/>
              <a:r>
                <a:rPr lang="en-US" altLang="ja-JP" sz="2000" dirty="0" smtClean="0"/>
                <a:t>3 mm</a:t>
              </a:r>
              <a:endParaRPr kumimoji="1" lang="ja-JP" altLang="en-US" sz="2000" dirty="0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4232920" y="4581128"/>
              <a:ext cx="1368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高強度</a:t>
              </a:r>
              <a:r>
                <a:rPr kumimoji="1" lang="en-US" altLang="ja-JP" sz="2000" dirty="0" smtClean="0"/>
                <a:t>X</a:t>
              </a:r>
              <a:r>
                <a:rPr kumimoji="1" lang="ja-JP" altLang="en-US" sz="2000" dirty="0" smtClean="0"/>
                <a:t>線</a:t>
              </a:r>
              <a:endParaRPr kumimoji="1" lang="ja-JP" altLang="en-US" sz="2000" dirty="0"/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920552" y="5733256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/>
                <a:t>タングステン</a:t>
              </a:r>
              <a:endParaRPr lang="en-US" altLang="ja-JP" sz="2000" dirty="0" smtClean="0"/>
            </a:p>
            <a:p>
              <a:pPr algn="ctr"/>
              <a:r>
                <a:rPr lang="en-US" altLang="ja-JP" sz="2000" dirty="0" smtClean="0"/>
                <a:t>40 mm</a:t>
              </a:r>
              <a:endParaRPr kumimoji="1" lang="ja-JP" altLang="en-US" sz="2000" dirty="0"/>
            </a:p>
          </p:txBody>
        </p:sp>
        <p:cxnSp>
          <p:nvCxnSpPr>
            <p:cNvPr id="2052" name="直線矢印コネクタ 2051"/>
            <p:cNvCxnSpPr/>
            <p:nvPr/>
          </p:nvCxnSpPr>
          <p:spPr>
            <a:xfrm flipV="1">
              <a:off x="809370" y="4338887"/>
              <a:ext cx="270030" cy="6533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矢印コネクタ 142"/>
            <p:cNvCxnSpPr/>
            <p:nvPr/>
          </p:nvCxnSpPr>
          <p:spPr>
            <a:xfrm flipV="1">
              <a:off x="2007534" y="5133891"/>
              <a:ext cx="540060" cy="6426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線矢印コネクタ 143"/>
            <p:cNvCxnSpPr/>
            <p:nvPr/>
          </p:nvCxnSpPr>
          <p:spPr>
            <a:xfrm flipH="1">
              <a:off x="3957629" y="4867843"/>
              <a:ext cx="311296" cy="2623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正方形/長方形 3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対高エネルギー</a:t>
            </a:r>
            <a:r>
              <a:rPr lang="en-US" altLang="ja-JP" sz="2800" dirty="0" smtClean="0">
                <a:solidFill>
                  <a:schemeClr val="tx1"/>
                </a:solidFill>
              </a:rPr>
              <a:t>X</a:t>
            </a:r>
            <a:r>
              <a:rPr lang="ja-JP" altLang="en-US" sz="2800" dirty="0" smtClean="0">
                <a:solidFill>
                  <a:schemeClr val="tx1"/>
                </a:solidFill>
              </a:rPr>
              <a:t>線用遮蔽体の導入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aga\Documents\若手研究会2013\viia32854_hikkak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3" y="836712"/>
            <a:ext cx="29298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944888" y="79664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追加熱</a:t>
            </a:r>
            <a:r>
              <a:rPr lang="ja-JP" altLang="en-US" sz="2000" dirty="0"/>
              <a:t>レーザー照射時に</a:t>
            </a:r>
            <a:r>
              <a:rPr lang="ja-JP" altLang="en-US" sz="2000" dirty="0" smtClean="0"/>
              <a:t>高エネルギー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ja-JP" altLang="en-US" sz="2000" dirty="0"/>
              <a:t>線が</a:t>
            </a:r>
            <a:r>
              <a:rPr lang="ja-JP" altLang="en-US" sz="2000" dirty="0" smtClean="0"/>
              <a:t>発生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83643" y="1189201"/>
            <a:ext cx="572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 放電現象による発光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・ 高エネルギー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X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線に対し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カソードディスク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全面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が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2000" dirty="0"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光電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面化しノイズを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生成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44889" y="2276872"/>
            <a:ext cx="5616624" cy="83099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　計</a:t>
            </a:r>
            <a:r>
              <a:rPr lang="ja-JP" altLang="en-US" sz="2400" dirty="0">
                <a:solidFill>
                  <a:schemeClr val="tx1"/>
                </a:solidFill>
              </a:rPr>
              <a:t>測光路上</a:t>
            </a:r>
            <a:r>
              <a:rPr lang="ja-JP" altLang="en-US" sz="2400" dirty="0" smtClean="0">
                <a:solidFill>
                  <a:schemeClr val="tx1"/>
                </a:solidFill>
              </a:rPr>
              <a:t>でカソードスリット</a:t>
            </a:r>
            <a:r>
              <a:rPr lang="ja-JP" altLang="en-US" sz="2400" dirty="0">
                <a:solidFill>
                  <a:schemeClr val="tx1"/>
                </a:solidFill>
              </a:rPr>
              <a:t>部分以外</a:t>
            </a:r>
            <a:r>
              <a:rPr lang="ja-JP" altLang="en-US" sz="2400" dirty="0" smtClean="0">
                <a:solidFill>
                  <a:schemeClr val="tx1"/>
                </a:solidFill>
              </a:rPr>
              <a:t>を覆う窓付きの遮蔽体を導入した。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061" name="Picture 5" descr="C:\Users\taga\Documents\若手研究会2013\#34189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3" y="3573016"/>
            <a:ext cx="3816424" cy="290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正方形/長方形 2061"/>
          <p:cNvSpPr/>
          <p:nvPr/>
        </p:nvSpPr>
        <p:spPr>
          <a:xfrm>
            <a:off x="2216696" y="5949280"/>
            <a:ext cx="5777314" cy="83147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遮蔽体スリット</a:t>
            </a:r>
            <a:r>
              <a:rPr lang="ja-JP" alt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窓を抜けた非結像</a:t>
            </a:r>
            <a:r>
              <a:rPr lang="ja-JP" alt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信号</a:t>
            </a:r>
            <a:r>
              <a:rPr lang="ja-JP" alt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は</a:t>
            </a:r>
            <a:endParaRPr lang="en-US" altLang="ja-JP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追</a:t>
            </a:r>
            <a:r>
              <a:rPr lang="ja-JP" alt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加熱</a:t>
            </a:r>
            <a:r>
              <a:rPr lang="ja-JP" alt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レーザーの入射タイミング計測に利用できる。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1784647" y="3284984"/>
            <a:ext cx="432048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X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線の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90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％を遮蔽、計測可能に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065" name="正方形/長方形 2064"/>
          <p:cNvSpPr/>
          <p:nvPr/>
        </p:nvSpPr>
        <p:spPr>
          <a:xfrm>
            <a:off x="6825208" y="5733256"/>
            <a:ext cx="2961637" cy="5360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±6ps 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の精度で計測可能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88504" y="3755935"/>
            <a:ext cx="9001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DLC</a:t>
            </a:r>
            <a:r>
              <a:rPr lang="ja-JP" altLang="en-US" sz="2800" dirty="0" smtClean="0"/>
              <a:t>コーン</a:t>
            </a:r>
            <a:r>
              <a:rPr lang="ja-JP" altLang="en-US" sz="2800" dirty="0"/>
              <a:t>で</a:t>
            </a:r>
            <a:r>
              <a:rPr lang="ja-JP" altLang="en-US" sz="2800" dirty="0" smtClean="0"/>
              <a:t>は内部発光が透けて見えるという想定外の</a:t>
            </a:r>
            <a:endParaRPr lang="en-US" altLang="ja-JP" sz="2800" dirty="0" smtClean="0"/>
          </a:p>
          <a:p>
            <a:r>
              <a:rPr lang="ja-JP" altLang="en-US" sz="2800" dirty="0" smtClean="0"/>
              <a:t>現象が起きた。</a:t>
            </a:r>
            <a:endParaRPr lang="en-US" altLang="ja-JP" sz="2800" dirty="0"/>
          </a:p>
          <a:p>
            <a:endParaRPr lang="en-US" altLang="ja-JP" sz="10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MIXS</a:t>
            </a:r>
            <a:r>
              <a:rPr lang="ja-JP" altLang="en-US" sz="2800" dirty="0" smtClean="0"/>
              <a:t>法は</a:t>
            </a:r>
            <a:r>
              <a:rPr lang="ja-JP" altLang="en-US" sz="2800" dirty="0"/>
              <a:t>多数</a:t>
            </a:r>
            <a:r>
              <a:rPr lang="ja-JP" altLang="en-US" sz="2800" dirty="0" smtClean="0"/>
              <a:t>の光源像</a:t>
            </a:r>
            <a:r>
              <a:rPr lang="ja-JP" altLang="en-US" sz="2800" dirty="0"/>
              <a:t>を一つのデバイスで</a:t>
            </a:r>
            <a:r>
              <a:rPr lang="ja-JP" altLang="en-US" sz="2800" dirty="0" smtClean="0"/>
              <a:t>計測する</a:t>
            </a:r>
            <a:r>
              <a:rPr lang="ja-JP" altLang="en-US" sz="2800" dirty="0"/>
              <a:t>為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r>
              <a:rPr lang="ja-JP" altLang="en-US" sz="2800" dirty="0" smtClean="0"/>
              <a:t>想定以上の情報量に対しては計測が不能となる。</a:t>
            </a:r>
            <a:endParaRPr lang="en-US" altLang="ja-JP" sz="2800" dirty="0" smtClean="0"/>
          </a:p>
          <a:p>
            <a:endParaRPr lang="en-US" altLang="ja-JP" sz="1000" dirty="0"/>
          </a:p>
          <a:p>
            <a:r>
              <a:rPr lang="ja-JP" altLang="en-US" sz="2800" dirty="0" smtClean="0"/>
              <a:t>・計測機器を改良して、情報を的確に処理する</a:t>
            </a:r>
            <a:r>
              <a:rPr lang="en-US" altLang="ja-JP" sz="2800" dirty="0" err="1" smtClean="0"/>
              <a:t>McMIXS</a:t>
            </a:r>
            <a:r>
              <a:rPr lang="ja-JP" altLang="en-US" sz="2800" dirty="0" smtClean="0"/>
              <a:t>法の</a:t>
            </a:r>
            <a:endParaRPr lang="en-US" altLang="ja-JP" sz="2800" dirty="0" smtClean="0"/>
          </a:p>
          <a:p>
            <a:r>
              <a:rPr lang="ja-JP" altLang="en-US" sz="2800" dirty="0" smtClean="0"/>
              <a:t>条件を検討する。</a:t>
            </a:r>
            <a:endParaRPr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err="1" smtClean="0">
                <a:solidFill>
                  <a:schemeClr val="tx1"/>
                </a:solidFill>
              </a:rPr>
              <a:t>McMIXS</a:t>
            </a:r>
            <a:r>
              <a:rPr lang="ja-JP" altLang="en-US" sz="2800" dirty="0" smtClean="0">
                <a:solidFill>
                  <a:schemeClr val="tx1"/>
                </a:solidFill>
              </a:rPr>
              <a:t>法を用いた計測の今後の課題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taga\Documents\FI-01\年末報告会_20121227\#3612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7" y="853827"/>
            <a:ext cx="6640424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7473280" y="1628800"/>
            <a:ext cx="2232248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dirty="0"/>
              <a:t>像</a:t>
            </a:r>
            <a:r>
              <a:rPr lang="ja-JP" altLang="en-US" sz="2800" dirty="0" smtClean="0"/>
              <a:t>が重なってしまっている</a:t>
            </a:r>
            <a:endParaRPr lang="ja-JP" altLang="en-US" sz="28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177136" y="2204864"/>
            <a:ext cx="1296144" cy="312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6825208" y="2276872"/>
            <a:ext cx="648072" cy="312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taga\Documents\若手研究会2013\#36042_XS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86" y="2367905"/>
            <a:ext cx="10858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直線コネクタ 35"/>
          <p:cNvCxnSpPr>
            <a:stCxn id="59" idx="1"/>
          </p:cNvCxnSpPr>
          <p:nvPr/>
        </p:nvCxnSpPr>
        <p:spPr>
          <a:xfrm flipV="1">
            <a:off x="3440832" y="3235597"/>
            <a:ext cx="1760202" cy="55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3061733" y="3063392"/>
            <a:ext cx="1747251" cy="55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2918845" y="1986216"/>
            <a:ext cx="663074" cy="22634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004799" y="2386219"/>
            <a:ext cx="452164" cy="15233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endCxn id="59" idx="3"/>
          </p:cNvCxnSpPr>
          <p:nvPr/>
        </p:nvCxnSpPr>
        <p:spPr>
          <a:xfrm flipV="1">
            <a:off x="1864891" y="3064298"/>
            <a:ext cx="1162782" cy="958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爆発 1 6"/>
          <p:cNvSpPr/>
          <p:nvPr/>
        </p:nvSpPr>
        <p:spPr>
          <a:xfrm>
            <a:off x="266551" y="2989382"/>
            <a:ext cx="361759" cy="333931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平行四辺形 41"/>
          <p:cNvSpPr/>
          <p:nvPr/>
        </p:nvSpPr>
        <p:spPr>
          <a:xfrm rot="2700000">
            <a:off x="4119789" y="2160739"/>
            <a:ext cx="1614974" cy="954132"/>
          </a:xfrm>
          <a:prstGeom prst="parallelogram">
            <a:avLst>
              <a:gd name="adj" fmla="val 984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平行四辺形 58"/>
          <p:cNvSpPr/>
          <p:nvPr/>
        </p:nvSpPr>
        <p:spPr>
          <a:xfrm rot="5400000">
            <a:off x="3104621" y="2946152"/>
            <a:ext cx="259263" cy="413159"/>
          </a:xfrm>
          <a:prstGeom prst="parallelogram">
            <a:avLst>
              <a:gd name="adj" fmla="val 682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/>
          <p:nvPr/>
        </p:nvCxnSpPr>
        <p:spPr>
          <a:xfrm flipV="1">
            <a:off x="4791053" y="2691827"/>
            <a:ext cx="2586417" cy="373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791053" y="3061514"/>
            <a:ext cx="2576743" cy="2737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平行四辺形 76"/>
          <p:cNvSpPr/>
          <p:nvPr/>
        </p:nvSpPr>
        <p:spPr>
          <a:xfrm rot="5400000">
            <a:off x="7180952" y="2888345"/>
            <a:ext cx="939099" cy="546062"/>
          </a:xfrm>
          <a:prstGeom prst="parallelogram">
            <a:avLst>
              <a:gd name="adj" fmla="val 5983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/>
          <p:nvPr/>
        </p:nvCxnSpPr>
        <p:spPr>
          <a:xfrm>
            <a:off x="5181097" y="3235595"/>
            <a:ext cx="2742436" cy="39533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V="1">
            <a:off x="5217164" y="3023102"/>
            <a:ext cx="2706368" cy="2124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V="1">
            <a:off x="4927277" y="1755438"/>
            <a:ext cx="9673" cy="86939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V="1">
            <a:off x="4946624" y="3708468"/>
            <a:ext cx="1" cy="60379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平行四辺形 42"/>
          <p:cNvSpPr/>
          <p:nvPr/>
        </p:nvSpPr>
        <p:spPr>
          <a:xfrm rot="2700000">
            <a:off x="4119789" y="3168850"/>
            <a:ext cx="1614974" cy="954133"/>
          </a:xfrm>
          <a:prstGeom prst="parallelogram">
            <a:avLst>
              <a:gd name="adj" fmla="val 984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296331" y="1525798"/>
            <a:ext cx="1657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結像系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(ex.</a:t>
            </a:r>
            <a:r>
              <a:rPr lang="ja-JP" altLang="en-US" dirty="0" smtClean="0"/>
              <a:t>ピンホール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108" name="正方形/長方形 107"/>
          <p:cNvSpPr/>
          <p:nvPr/>
        </p:nvSpPr>
        <p:spPr>
          <a:xfrm>
            <a:off x="2041094" y="1215708"/>
            <a:ext cx="1865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カソードスリット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(</a:t>
            </a:r>
            <a:r>
              <a:rPr lang="ja-JP" altLang="en-US" dirty="0" smtClean="0"/>
              <a:t>光電面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cxnSp>
        <p:nvCxnSpPr>
          <p:cNvPr id="109" name="直線コネクタ 108"/>
          <p:cNvCxnSpPr/>
          <p:nvPr/>
        </p:nvCxnSpPr>
        <p:spPr>
          <a:xfrm flipH="1" flipV="1">
            <a:off x="3043803" y="1841482"/>
            <a:ext cx="206580" cy="896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stCxn id="77" idx="5"/>
            <a:endCxn id="77" idx="2"/>
          </p:cNvCxnSpPr>
          <p:nvPr/>
        </p:nvCxnSpPr>
        <p:spPr>
          <a:xfrm>
            <a:off x="7650501" y="2842638"/>
            <a:ext cx="0" cy="637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4615656" y="1485122"/>
            <a:ext cx="0" cy="11526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8" name="正方形/長方形 117"/>
          <p:cNvSpPr/>
          <p:nvPr/>
        </p:nvSpPr>
        <p:spPr>
          <a:xfrm>
            <a:off x="4331567" y="110281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時間掃引電極</a:t>
            </a:r>
            <a:endParaRPr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5930675" y="1196752"/>
            <a:ext cx="2424906" cy="1059182"/>
            <a:chOff x="7276269" y="1361706"/>
            <a:chExt cx="2424906" cy="1059182"/>
          </a:xfrm>
        </p:grpSpPr>
        <p:sp>
          <p:nvSpPr>
            <p:cNvPr id="19" name="円/楕円 18"/>
            <p:cNvSpPr/>
            <p:nvPr/>
          </p:nvSpPr>
          <p:spPr>
            <a:xfrm>
              <a:off x="8020341" y="1361706"/>
              <a:ext cx="953688" cy="1059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0" name="Picture 2" descr="C:\Users\taga\Documents\若手研究会2013\1dline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269" y="1855467"/>
              <a:ext cx="2424906" cy="8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平行四辺形 45"/>
          <p:cNvSpPr/>
          <p:nvPr/>
        </p:nvSpPr>
        <p:spPr>
          <a:xfrm rot="5400000">
            <a:off x="4885934" y="2948773"/>
            <a:ext cx="259261" cy="413160"/>
          </a:xfrm>
          <a:prstGeom prst="parallelogram">
            <a:avLst>
              <a:gd name="adj" fmla="val 682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endCxn id="46" idx="5"/>
          </p:cNvCxnSpPr>
          <p:nvPr/>
        </p:nvCxnSpPr>
        <p:spPr>
          <a:xfrm flipH="1">
            <a:off x="5015565" y="1942978"/>
            <a:ext cx="1453950" cy="1171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ストリークカメラによる高速１次元画像計測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8553400" y="2458227"/>
            <a:ext cx="0" cy="17628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8639249" y="2257469"/>
            <a:ext cx="1138287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7708318" y="2061463"/>
            <a:ext cx="98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/>
              <a:t>時間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600ps</a:t>
            </a:r>
            <a:endParaRPr lang="ja-JP" altLang="en-US" sz="2000" dirty="0"/>
          </a:p>
        </p:txBody>
      </p:sp>
      <p:sp>
        <p:nvSpPr>
          <p:cNvPr id="53" name="正方形/長方形 52"/>
          <p:cNvSpPr/>
          <p:nvPr/>
        </p:nvSpPr>
        <p:spPr>
          <a:xfrm>
            <a:off x="8684561" y="1576183"/>
            <a:ext cx="1048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/>
              <a:t>空間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300µm</a:t>
            </a:r>
            <a:endParaRPr lang="ja-JP" altLang="en-US" sz="2000" dirty="0"/>
          </a:p>
        </p:txBody>
      </p:sp>
      <p:pic>
        <p:nvPicPr>
          <p:cNvPr id="57" name="Picture 2" descr="C:\Users\taga\Documents\若手研究会2013\#36109_Con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9" y="4553141"/>
            <a:ext cx="2308003" cy="20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正方形/長方形 62"/>
          <p:cNvSpPr/>
          <p:nvPr/>
        </p:nvSpPr>
        <p:spPr>
          <a:xfrm>
            <a:off x="3728864" y="4614227"/>
            <a:ext cx="5812106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/>
              <a:t>DLC</a:t>
            </a:r>
            <a:r>
              <a:rPr lang="ja-JP" altLang="en-US" sz="2400" b="1" dirty="0" smtClean="0"/>
              <a:t>コーンターゲットにおいて追加熱</a:t>
            </a:r>
            <a:r>
              <a:rPr lang="ja-JP" altLang="en-US" sz="2400" b="1" dirty="0"/>
              <a:t>時</a:t>
            </a:r>
            <a:r>
              <a:rPr lang="ja-JP" altLang="en-US" sz="2400" b="1" dirty="0" smtClean="0"/>
              <a:t>に</a:t>
            </a:r>
            <a:r>
              <a:rPr lang="ja-JP" altLang="en-US" sz="2400" b="1" dirty="0"/>
              <a:t>コーン内部</a:t>
            </a:r>
            <a:r>
              <a:rPr lang="ja-JP" altLang="en-US" sz="2400" b="1" dirty="0" smtClean="0"/>
              <a:t>で</a:t>
            </a:r>
            <a:r>
              <a:rPr lang="en-US" altLang="ja-JP" sz="2400" b="1" dirty="0" smtClean="0"/>
              <a:t>X</a:t>
            </a:r>
            <a:r>
              <a:rPr lang="ja-JP" altLang="en-US" sz="2400" b="1" dirty="0" smtClean="0"/>
              <a:t>線発光が観測された。</a:t>
            </a:r>
            <a:endParaRPr lang="en-US" altLang="ja-JP" sz="2400" b="1" dirty="0" smtClean="0"/>
          </a:p>
        </p:txBody>
      </p:sp>
      <p:sp>
        <p:nvSpPr>
          <p:cNvPr id="76" name="正方形/長方形 75"/>
          <p:cNvSpPr/>
          <p:nvPr/>
        </p:nvSpPr>
        <p:spPr>
          <a:xfrm>
            <a:off x="7318154" y="1031042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爆縮コア</a:t>
            </a:r>
            <a:endParaRPr lang="ja-JP" altLang="en-US" dirty="0"/>
          </a:p>
        </p:txBody>
      </p:sp>
      <p:sp>
        <p:nvSpPr>
          <p:cNvPr id="80" name="正方形/長方形 79"/>
          <p:cNvSpPr/>
          <p:nvPr/>
        </p:nvSpPr>
        <p:spPr>
          <a:xfrm>
            <a:off x="3615235" y="5589240"/>
            <a:ext cx="6162301" cy="95410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</a:rPr>
              <a:t>コーン</a:t>
            </a:r>
            <a:r>
              <a:rPr lang="ja-JP" altLang="en-US" sz="2800" dirty="0" smtClean="0">
                <a:solidFill>
                  <a:prstClr val="black"/>
                </a:solidFill>
              </a:rPr>
              <a:t>ターゲット内部の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2800" dirty="0" smtClean="0">
                <a:solidFill>
                  <a:prstClr val="black"/>
                </a:solidFill>
              </a:rPr>
              <a:t>プラズマに</a:t>
            </a:r>
            <a:r>
              <a:rPr lang="ja-JP" altLang="en-US" sz="2800" dirty="0">
                <a:solidFill>
                  <a:prstClr val="black"/>
                </a:solidFill>
              </a:rPr>
              <a:t>関する実験を行った</a:t>
            </a:r>
            <a:endParaRPr lang="en-US" altLang="ja-JP" sz="2800" dirty="0"/>
          </a:p>
        </p:txBody>
      </p:sp>
      <p:cxnSp>
        <p:nvCxnSpPr>
          <p:cNvPr id="18" name="直線コネクタ 17"/>
          <p:cNvCxnSpPr>
            <a:endCxn id="59" idx="1"/>
          </p:cNvCxnSpPr>
          <p:nvPr/>
        </p:nvCxnSpPr>
        <p:spPr>
          <a:xfrm>
            <a:off x="1834307" y="3149885"/>
            <a:ext cx="1606525" cy="912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平行四辺形 8"/>
          <p:cNvSpPr/>
          <p:nvPr/>
        </p:nvSpPr>
        <p:spPr>
          <a:xfrm rot="5400000">
            <a:off x="1099179" y="2882058"/>
            <a:ext cx="1563681" cy="576644"/>
          </a:xfrm>
          <a:prstGeom prst="parallelogram">
            <a:avLst>
              <a:gd name="adj" fmla="val 5983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812611" y="3065605"/>
            <a:ext cx="1037825" cy="8298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676241" y="3148592"/>
            <a:ext cx="1174195" cy="870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 flipH="1" flipV="1">
            <a:off x="1709426" y="2244934"/>
            <a:ext cx="219238" cy="8844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48" name="グループ化 2047"/>
          <p:cNvGrpSpPr/>
          <p:nvPr/>
        </p:nvGrpSpPr>
        <p:grpSpPr>
          <a:xfrm>
            <a:off x="140924" y="3573016"/>
            <a:ext cx="3443924" cy="3236101"/>
            <a:chOff x="140924" y="3433259"/>
            <a:chExt cx="3443924" cy="3236101"/>
          </a:xfrm>
        </p:grpSpPr>
        <p:pic>
          <p:nvPicPr>
            <p:cNvPr id="61" name="Picture 7" descr="C:\Users\taga\Documents\若手研究会2013\#36109_targe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170" y="4259808"/>
              <a:ext cx="2164678" cy="240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C:\Users\taga\Documents\若手研究会2013\cone_picture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1860" y="3462323"/>
              <a:ext cx="1401503" cy="134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95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本発表の要約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8176" y="5026241"/>
            <a:ext cx="906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爆縮以前の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先行可視発光</a:t>
            </a:r>
            <a:r>
              <a:rPr kumimoji="1" lang="ja-JP" altLang="en-US" sz="2000" dirty="0" smtClean="0"/>
              <a:t>が低減された。従って、先行加熱が低減されたと言える。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ただし、プラズマ発生の</a:t>
            </a:r>
            <a:r>
              <a:rPr lang="ja-JP" altLang="en-US" sz="2000" dirty="0" smtClean="0">
                <a:solidFill>
                  <a:srgbClr val="FF0000"/>
                </a:solidFill>
              </a:rPr>
              <a:t>原因は他にも存在</a:t>
            </a:r>
            <a:r>
              <a:rPr lang="ja-JP" altLang="en-US" sz="2000" dirty="0" smtClean="0"/>
              <a:t>することがわかった。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108" y="1224888"/>
            <a:ext cx="8287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高速点火核融合において、追加熱用レーザーを照射する際、</a:t>
            </a:r>
            <a:r>
              <a:rPr lang="ja-JP" altLang="en-US" sz="2000" dirty="0" smtClean="0"/>
              <a:t>燃料ターゲット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コーン内に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プラズマ</a:t>
            </a:r>
            <a:r>
              <a:rPr kumimoji="1" lang="ja-JP" altLang="en-US" sz="2000" dirty="0" smtClean="0"/>
              <a:t>が存在すると追加熱の効率が悪化する問題がある。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⇒プラズマ</a:t>
            </a:r>
            <a:r>
              <a:rPr lang="ja-JP" altLang="en-US" sz="2000" dirty="0"/>
              <a:t>発生の</a:t>
            </a:r>
            <a:r>
              <a:rPr lang="ja-JP" altLang="en-US" sz="2000" dirty="0" smtClean="0"/>
              <a:t>原因の一つに、爆縮用レーザーの</a:t>
            </a:r>
            <a:r>
              <a:rPr lang="ja-JP" altLang="en-US" sz="2000" dirty="0" smtClean="0">
                <a:solidFill>
                  <a:srgbClr val="FF0000"/>
                </a:solidFill>
              </a:rPr>
              <a:t>無変換光</a:t>
            </a:r>
            <a:r>
              <a:rPr lang="ja-JP" altLang="en-US" sz="2000" dirty="0"/>
              <a:t>に</a:t>
            </a:r>
            <a:r>
              <a:rPr lang="ja-JP" altLang="en-US" sz="2000" dirty="0" smtClean="0"/>
              <a:t>よる</a:t>
            </a:r>
            <a:endParaRPr lang="en-US" altLang="ja-JP" sz="2000" dirty="0" smtClean="0"/>
          </a:p>
          <a:p>
            <a:r>
              <a:rPr lang="ja-JP" altLang="en-US" sz="2000" dirty="0" smtClean="0"/>
              <a:t>コーン内面</a:t>
            </a:r>
            <a:r>
              <a:rPr lang="ja-JP" altLang="en-US" sz="2000" dirty="0"/>
              <a:t>加</a:t>
            </a:r>
            <a:r>
              <a:rPr lang="ja-JP" altLang="en-US" sz="2000" dirty="0" smtClean="0"/>
              <a:t>熱が考えられる。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8135" y="2968629"/>
            <a:ext cx="8686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コーン内プラズマ発生の原因として無変換光のコーン内面照射を</a:t>
            </a:r>
            <a:r>
              <a:rPr lang="ja-JP" altLang="en-US" sz="2000" dirty="0"/>
              <a:t>検証</a:t>
            </a:r>
            <a:r>
              <a:rPr lang="ja-JP" altLang="en-US" sz="2000" dirty="0" smtClean="0"/>
              <a:t>すること。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331" y="809897"/>
            <a:ext cx="1415772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/>
              <a:t>研究背景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394" y="2506964"/>
            <a:ext cx="800219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/>
              <a:t>目的</a:t>
            </a:r>
            <a:endParaRPr kumimoji="1" lang="ja-JP" altLang="en-US" sz="28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662" y="5715833"/>
            <a:ext cx="800219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 smtClean="0"/>
              <a:t>結論</a:t>
            </a:r>
            <a:endParaRPr kumimoji="1" lang="ja-JP" altLang="en-US" sz="2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328" y="6177498"/>
            <a:ext cx="88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無変換光がコーン内の先行加熱に寄与していることがわかり、プラズマ</a:t>
            </a:r>
            <a:r>
              <a:rPr lang="ja-JP" altLang="en-US" sz="2000" dirty="0" smtClean="0"/>
              <a:t>発生の</a:t>
            </a:r>
            <a:endParaRPr lang="en-US" altLang="ja-JP" sz="2000" dirty="0" smtClean="0"/>
          </a:p>
          <a:p>
            <a:r>
              <a:rPr lang="ja-JP" altLang="en-US" sz="2000" dirty="0" smtClean="0"/>
              <a:t>抑制に成功した。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8176" y="3844472"/>
            <a:ext cx="943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爆縮用レーザーの一部を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環状</a:t>
            </a:r>
            <a:r>
              <a:rPr kumimoji="1" lang="ja-JP" altLang="en-US" sz="2000" dirty="0" smtClean="0"/>
              <a:t>にし、コーン内面に無変換光が照射されないようにした。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その結果を、可視発光を計測することで評価した。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574" y="3382807"/>
            <a:ext cx="81404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方法</a:t>
            </a:r>
            <a:endParaRPr kumimoji="1" lang="ja-JP" altLang="en-US" sz="2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881" y="4552358"/>
            <a:ext cx="80342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/>
              <a:t>結果</a:t>
            </a:r>
            <a:endParaRPr kumimoji="1" lang="ja-JP" altLang="en-US" sz="2400" b="1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6621111" y="1628800"/>
            <a:ext cx="3155531" cy="1186502"/>
            <a:chOff x="289061" y="1322837"/>
            <a:chExt cx="3155531" cy="1186502"/>
          </a:xfrm>
        </p:grpSpPr>
        <p:grpSp>
          <p:nvGrpSpPr>
            <p:cNvPr id="22" name="グループ化 21"/>
            <p:cNvGrpSpPr>
              <a:grpSpLocks noChangeAspect="1"/>
            </p:cNvGrpSpPr>
            <p:nvPr/>
          </p:nvGrpSpPr>
          <p:grpSpPr>
            <a:xfrm rot="5400000">
              <a:off x="2449117" y="1513864"/>
              <a:ext cx="1186502" cy="804448"/>
              <a:chOff x="1475657" y="3807606"/>
              <a:chExt cx="2334078" cy="1582505"/>
            </a:xfrm>
          </p:grpSpPr>
          <p:sp>
            <p:nvSpPr>
              <p:cNvPr id="25" name="台形 24"/>
              <p:cNvSpPr/>
              <p:nvPr/>
            </p:nvSpPr>
            <p:spPr>
              <a:xfrm rot="16200000">
                <a:off x="2114912" y="3695288"/>
                <a:ext cx="1582505" cy="1807141"/>
              </a:xfrm>
              <a:prstGeom prst="trapezoid">
                <a:avLst>
                  <a:gd name="adj" fmla="val 46427"/>
                </a:avLst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1475657" y="4149080"/>
                <a:ext cx="900000" cy="900000"/>
              </a:xfrm>
              <a:prstGeom prst="ellipse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3" name="直線矢印コネクタ 22"/>
            <p:cNvCxnSpPr/>
            <p:nvPr/>
          </p:nvCxnSpPr>
          <p:spPr>
            <a:xfrm>
              <a:off x="2015816" y="2204864"/>
              <a:ext cx="90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289061" y="2050019"/>
              <a:ext cx="172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ターゲットコーン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6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553" y="0"/>
            <a:ext cx="9921553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</a:rPr>
              <a:t>研究背景：高速点火の加熱における問題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45935" y="98430"/>
            <a:ext cx="184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ja-JP" altLang="en-US" sz="2800" dirty="0">
              <a:solidFill>
                <a:prstClr val="black"/>
              </a:solidFill>
            </a:endParaRPr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2005712" y="3865657"/>
            <a:ext cx="6198029" cy="351827"/>
            <a:chOff x="1480658" y="3102249"/>
            <a:chExt cx="7779508" cy="44159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480658" y="31745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爆縮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124442" y="3119905"/>
              <a:ext cx="1370243" cy="4136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加熱・点火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613835" y="310224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燃焼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88873" y="1628800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高速点火核融合のプロセス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051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300" y="908720"/>
            <a:ext cx="9793065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コーン内にプラズマが存在すると、加熱効率が悪化することが懸念される。</a:t>
            </a:r>
            <a:endParaRPr kumimoji="1" lang="ja-JP" altLang="en-US" sz="24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8032" y="6242634"/>
            <a:ext cx="9214382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コーン内にプラズマを発生させる原因を発見し、対策する必要がある。</a:t>
            </a:r>
            <a:endParaRPr kumimoji="1" lang="ja-JP" altLang="en-US" sz="2400" b="1" dirty="0"/>
          </a:p>
        </p:txBody>
      </p:sp>
      <p:cxnSp>
        <p:nvCxnSpPr>
          <p:cNvPr id="1024" name="直線コネクタ 1023"/>
          <p:cNvCxnSpPr/>
          <p:nvPr/>
        </p:nvCxnSpPr>
        <p:spPr>
          <a:xfrm>
            <a:off x="4938300" y="4209290"/>
            <a:ext cx="10916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テキスト ボックス 1028"/>
          <p:cNvSpPr txBox="1"/>
          <p:nvPr/>
        </p:nvSpPr>
        <p:spPr>
          <a:xfrm>
            <a:off x="779885" y="4417510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プラズマの存在により起こる問題</a:t>
            </a:r>
            <a:endParaRPr kumimoji="1" lang="ja-JP" altLang="en-US" dirty="0"/>
          </a:p>
        </p:txBody>
      </p:sp>
      <p:sp>
        <p:nvSpPr>
          <p:cNvPr id="1035" name="テキスト ボックス 1034"/>
          <p:cNvSpPr txBox="1"/>
          <p:nvPr/>
        </p:nvSpPr>
        <p:spPr>
          <a:xfrm>
            <a:off x="815542" y="4780958"/>
            <a:ext cx="6817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 高速電子の発散 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プラズマが膨張するため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 爆縮コアとの幾何学的距離が増加する</a:t>
            </a:r>
            <a:r>
              <a:rPr lang="ja-JP" altLang="en-US" dirty="0"/>
              <a:t>ことに</a:t>
            </a:r>
            <a:r>
              <a:rPr lang="ja-JP" altLang="en-US" dirty="0" smtClean="0"/>
              <a:t>よる入射確率の減少</a:t>
            </a:r>
            <a:endParaRPr kumimoji="1" lang="ja-JP" altLang="en-US" dirty="0"/>
          </a:p>
        </p:txBody>
      </p:sp>
      <p:cxnSp>
        <p:nvCxnSpPr>
          <p:cNvPr id="1037" name="直線矢印コネクタ 1036"/>
          <p:cNvCxnSpPr/>
          <p:nvPr/>
        </p:nvCxnSpPr>
        <p:spPr>
          <a:xfrm>
            <a:off x="5705828" y="2537104"/>
            <a:ext cx="269632" cy="5073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テキスト ボックス 1037"/>
          <p:cNvSpPr txBox="1"/>
          <p:nvPr/>
        </p:nvSpPr>
        <p:spPr>
          <a:xfrm>
            <a:off x="4324793" y="2060848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超高強度レーザー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>
            <a:endCxn id="24" idx="1"/>
          </p:cNvCxnSpPr>
          <p:nvPr/>
        </p:nvCxnSpPr>
        <p:spPr>
          <a:xfrm>
            <a:off x="1208584" y="2836321"/>
            <a:ext cx="498640" cy="4075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63080" y="2352438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爆縮用レーザー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26598" y="5329344"/>
            <a:ext cx="894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③</a:t>
            </a:r>
            <a:r>
              <a:rPr kumimoji="1" lang="ja-JP" altLang="en-US" dirty="0" smtClean="0"/>
              <a:t> </a:t>
            </a:r>
            <a:r>
              <a:rPr lang="ja-JP" altLang="en-US" dirty="0"/>
              <a:t>高速</a:t>
            </a:r>
            <a:r>
              <a:rPr kumimoji="1" lang="ja-JP" altLang="en-US" dirty="0" smtClean="0"/>
              <a:t>電子の高エネルギー化 ： 加熱用レーザーの電場で加速される距離が増加するため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加熱効率が良いのは約</a:t>
            </a:r>
            <a:r>
              <a:rPr lang="en-US" altLang="ja-JP" dirty="0" smtClean="0"/>
              <a:t>1 MeV</a:t>
            </a:r>
            <a:r>
              <a:rPr lang="ja-JP" altLang="en-US" dirty="0" smtClean="0"/>
              <a:t>の電子</a:t>
            </a:r>
            <a:endParaRPr kumimoji="1" lang="ja-JP" altLang="en-US" dirty="0"/>
          </a:p>
        </p:txBody>
      </p:sp>
      <p:grpSp>
        <p:nvGrpSpPr>
          <p:cNvPr id="22" name="グループ化 21"/>
          <p:cNvGrpSpPr>
            <a:grpSpLocks noChangeAspect="1"/>
          </p:cNvGrpSpPr>
          <p:nvPr/>
        </p:nvGrpSpPr>
        <p:grpSpPr>
          <a:xfrm>
            <a:off x="1707224" y="2687273"/>
            <a:ext cx="1584176" cy="1129337"/>
            <a:chOff x="2195736" y="1386360"/>
            <a:chExt cx="2664296" cy="1899339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786321" y="1576047"/>
              <a:ext cx="2073711" cy="1492913"/>
              <a:chOff x="2786321" y="1576047"/>
              <a:chExt cx="2073711" cy="1492913"/>
            </a:xfrm>
          </p:grpSpPr>
          <p:sp>
            <p:nvSpPr>
              <p:cNvPr id="32" name="円/楕円 31"/>
              <p:cNvSpPr/>
              <p:nvPr/>
            </p:nvSpPr>
            <p:spPr>
              <a:xfrm>
                <a:off x="2786321" y="2012222"/>
                <a:ext cx="655298" cy="655461"/>
              </a:xfrm>
              <a:prstGeom prst="ellipse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1050" kern="100">
                    <a:effectLst/>
                    <a:ea typeface="ＭＳ 明朝"/>
                    <a:cs typeface="Times New Roman"/>
                  </a:rPr>
                  <a:t> </a:t>
                </a:r>
                <a:endParaRPr lang="ja-JP" sz="1050" kern="1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3" name="台形 32"/>
              <p:cNvSpPr/>
              <p:nvPr/>
            </p:nvSpPr>
            <p:spPr>
              <a:xfrm rot="16200000">
                <a:off x="3432632" y="1502952"/>
                <a:ext cx="1180800" cy="1674000"/>
              </a:xfrm>
              <a:prstGeom prst="trapezoid">
                <a:avLst>
                  <a:gd name="adj" fmla="val 44062"/>
                </a:avLst>
              </a:prstGeom>
              <a:solidFill>
                <a:schemeClr val="bg1"/>
              </a:solidFill>
              <a:ln w="50800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>
                <a:off x="4860032" y="1576047"/>
                <a:ext cx="0" cy="1492913"/>
              </a:xfrm>
              <a:prstGeom prst="line">
                <a:avLst/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右矢印 23"/>
            <p:cNvSpPr/>
            <p:nvPr/>
          </p:nvSpPr>
          <p:spPr>
            <a:xfrm>
              <a:off x="2195736" y="2213335"/>
              <a:ext cx="440792" cy="218336"/>
            </a:xfrm>
            <a:prstGeom prst="rightArrow">
              <a:avLst/>
            </a:prstGeom>
            <a:solidFill>
              <a:srgbClr val="00B050">
                <a:alpha val="4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右矢印 24"/>
            <p:cNvSpPr/>
            <p:nvPr/>
          </p:nvSpPr>
          <p:spPr>
            <a:xfrm rot="2700000">
              <a:off x="2373989" y="1682587"/>
              <a:ext cx="440792" cy="218336"/>
            </a:xfrm>
            <a:prstGeom prst="rightArrow">
              <a:avLst/>
            </a:prstGeom>
            <a:solidFill>
              <a:srgbClr val="00B050">
                <a:alpha val="4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右矢印 25"/>
            <p:cNvSpPr/>
            <p:nvPr/>
          </p:nvSpPr>
          <p:spPr>
            <a:xfrm rot="5400000">
              <a:off x="2893574" y="1497588"/>
              <a:ext cx="440792" cy="218336"/>
            </a:xfrm>
            <a:prstGeom prst="rightArrow">
              <a:avLst/>
            </a:prstGeom>
            <a:solidFill>
              <a:srgbClr val="00B050">
                <a:alpha val="4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右矢印 26"/>
            <p:cNvSpPr/>
            <p:nvPr/>
          </p:nvSpPr>
          <p:spPr>
            <a:xfrm rot="8100000">
              <a:off x="3456427" y="1718643"/>
              <a:ext cx="440792" cy="218336"/>
            </a:xfrm>
            <a:prstGeom prst="rightArrow">
              <a:avLst/>
            </a:prstGeom>
            <a:solidFill>
              <a:srgbClr val="00B050">
                <a:alpha val="4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右矢印 27"/>
            <p:cNvSpPr/>
            <p:nvPr/>
          </p:nvSpPr>
          <p:spPr>
            <a:xfrm rot="-2700000">
              <a:off x="2366461" y="2760781"/>
              <a:ext cx="440792" cy="218336"/>
            </a:xfrm>
            <a:prstGeom prst="rightArrow">
              <a:avLst/>
            </a:prstGeom>
            <a:solidFill>
              <a:srgbClr val="00B050">
                <a:alpha val="4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/>
            <p:cNvSpPr/>
            <p:nvPr/>
          </p:nvSpPr>
          <p:spPr>
            <a:xfrm rot="-5400000">
              <a:off x="2893574" y="2956135"/>
              <a:ext cx="440792" cy="218336"/>
            </a:xfrm>
            <a:prstGeom prst="rightArrow">
              <a:avLst/>
            </a:prstGeom>
            <a:solidFill>
              <a:srgbClr val="00B050">
                <a:alpha val="4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右矢印 30"/>
            <p:cNvSpPr/>
            <p:nvPr/>
          </p:nvSpPr>
          <p:spPr>
            <a:xfrm rot="-8100000">
              <a:off x="3456427" y="2760781"/>
              <a:ext cx="440792" cy="218336"/>
            </a:xfrm>
            <a:prstGeom prst="rightArrow">
              <a:avLst/>
            </a:prstGeom>
            <a:solidFill>
              <a:srgbClr val="00B050">
                <a:alpha val="4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>
            <a:grpSpLocks noChangeAspect="1"/>
          </p:cNvGrpSpPr>
          <p:nvPr/>
        </p:nvGrpSpPr>
        <p:grpSpPr>
          <a:xfrm>
            <a:off x="4119096" y="2679414"/>
            <a:ext cx="2295768" cy="1110577"/>
            <a:chOff x="4222178" y="1598996"/>
            <a:chExt cx="3086128" cy="1492913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4681171" y="1598996"/>
              <a:ext cx="1674000" cy="1492913"/>
              <a:chOff x="3186032" y="1576047"/>
              <a:chExt cx="1674000" cy="1492913"/>
            </a:xfrm>
          </p:grpSpPr>
          <p:sp>
            <p:nvSpPr>
              <p:cNvPr id="39" name="台形 38"/>
              <p:cNvSpPr/>
              <p:nvPr/>
            </p:nvSpPr>
            <p:spPr>
              <a:xfrm rot="16200000">
                <a:off x="3432632" y="1502952"/>
                <a:ext cx="1180800" cy="1674000"/>
              </a:xfrm>
              <a:prstGeom prst="trapezoid">
                <a:avLst>
                  <a:gd name="adj" fmla="val 44062"/>
                </a:avLst>
              </a:prstGeom>
              <a:solidFill>
                <a:schemeClr val="bg1"/>
              </a:solidFill>
              <a:ln w="50800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0" name="直線コネクタ 39"/>
              <p:cNvCxnSpPr/>
              <p:nvPr/>
            </p:nvCxnSpPr>
            <p:spPr>
              <a:xfrm>
                <a:off x="4860032" y="1576047"/>
                <a:ext cx="0" cy="1492913"/>
              </a:xfrm>
              <a:prstGeom prst="line">
                <a:avLst/>
              </a:prstGeom>
              <a:ln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4222178" y="2151653"/>
              <a:ext cx="424891" cy="424891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23000">
                  <a:srgbClr val="FFC000"/>
                </a:gs>
                <a:gs pos="100000">
                  <a:srgbClr val="C00000"/>
                </a:gs>
                <a:gs pos="68000">
                  <a:srgbClr val="FF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台形 37"/>
            <p:cNvSpPr/>
            <p:nvPr/>
          </p:nvSpPr>
          <p:spPr>
            <a:xfrm rot="-5400000">
              <a:off x="5813389" y="1077782"/>
              <a:ext cx="408143" cy="2581691"/>
            </a:xfrm>
            <a:prstGeom prst="trapezoid">
              <a:avLst>
                <a:gd name="adj" fmla="val 38846"/>
              </a:avLst>
            </a:prstGeom>
            <a:gradFill flip="none" rotWithShape="1">
              <a:gsLst>
                <a:gs pos="50000">
                  <a:schemeClr val="accent6">
                    <a:lumMod val="40000"/>
                    <a:lumOff val="60000"/>
                  </a:schemeClr>
                </a:gs>
                <a:gs pos="20000">
                  <a:srgbClr val="FF0300"/>
                </a:gs>
                <a:gs pos="80000">
                  <a:srgbClr val="FF00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爆発 1 40"/>
          <p:cNvSpPr/>
          <p:nvPr/>
        </p:nvSpPr>
        <p:spPr>
          <a:xfrm>
            <a:off x="7566992" y="2647499"/>
            <a:ext cx="1130424" cy="1213549"/>
          </a:xfrm>
          <a:prstGeom prst="irregularSeal1">
            <a:avLst/>
          </a:prstGeom>
          <a:gradFill flip="none" rotWithShape="1">
            <a:gsLst>
              <a:gs pos="0">
                <a:srgbClr val="FFF200"/>
              </a:gs>
              <a:gs pos="15000">
                <a:srgbClr val="FF7A00"/>
              </a:gs>
              <a:gs pos="5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7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5552" y="0"/>
            <a:ext cx="9921107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</a:rPr>
              <a:t>研究背景：爆縮用レーザーの無変換光によるコーン内面加熱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0447" y="766221"/>
            <a:ext cx="7305205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/>
              <a:t>金コーン内面</a:t>
            </a:r>
            <a:r>
              <a:rPr lang="ja-JP" altLang="en-US" sz="2400" b="1" dirty="0" smtClean="0"/>
              <a:t>にレーザーが照射されると、コーン内面の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入り口付近が加熱、プラズマ化</a:t>
            </a:r>
            <a:endParaRPr lang="en-US" altLang="ja-JP" sz="24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6423" y="6235816"/>
            <a:ext cx="824135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コーン内面に無変換光が照射されないようにする必要がある</a:t>
            </a:r>
            <a:endParaRPr kumimoji="1" lang="ja-JP" altLang="en-US" sz="2400" b="1" dirty="0"/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4873049" y="3515801"/>
            <a:ext cx="4991638" cy="2101420"/>
            <a:chOff x="1102630" y="5553075"/>
            <a:chExt cx="5149580" cy="2167912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466850" y="5553075"/>
              <a:ext cx="4785360" cy="1704975"/>
              <a:chOff x="0" y="0"/>
              <a:chExt cx="7416824" cy="2561233"/>
            </a:xfrm>
          </p:grpSpPr>
          <p:grpSp>
            <p:nvGrpSpPr>
              <p:cNvPr id="20" name="グループ化 19"/>
              <p:cNvGrpSpPr>
                <a:grpSpLocks noChangeAspect="1"/>
              </p:cNvGrpSpPr>
              <p:nvPr/>
            </p:nvGrpSpPr>
            <p:grpSpPr>
              <a:xfrm>
                <a:off x="1940757" y="1645182"/>
                <a:ext cx="185962" cy="321506"/>
                <a:chOff x="1940757" y="1645182"/>
                <a:chExt cx="3168000" cy="5477037"/>
              </a:xfrm>
            </p:grpSpPr>
            <p:sp>
              <p:nvSpPr>
                <p:cNvPr id="24" name="台形 23"/>
                <p:cNvSpPr>
                  <a:spLocks noChangeAspect="1"/>
                </p:cNvSpPr>
                <p:nvPr/>
              </p:nvSpPr>
              <p:spPr>
                <a:xfrm>
                  <a:off x="1940757" y="2661456"/>
                  <a:ext cx="3168000" cy="4460763"/>
                </a:xfrm>
                <a:prstGeom prst="trapezoid">
                  <a:avLst>
                    <a:gd name="adj" fmla="val 48265"/>
                  </a:avLst>
                </a:prstGeom>
                <a:solidFill>
                  <a:srgbClr val="CC9900"/>
                </a:solidFill>
                <a:ln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kern="100">
                      <a:effectLst/>
                      <a:ea typeface="ＭＳ 明朝"/>
                      <a:cs typeface="Times New Roman"/>
                    </a:rPr>
                    <a:t> </a:t>
                  </a:r>
                  <a:endParaRPr lang="ja-JP" kern="1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25" name="円/楕円 24"/>
                <p:cNvSpPr>
                  <a:spLocks noChangeAspect="1"/>
                </p:cNvSpPr>
                <p:nvPr/>
              </p:nvSpPr>
              <p:spPr>
                <a:xfrm rot="5400000">
                  <a:off x="2624759" y="1645182"/>
                  <a:ext cx="1799995" cy="1799996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kern="100">
                      <a:effectLst/>
                      <a:ea typeface="ＭＳ 明朝"/>
                      <a:cs typeface="Times New Roman"/>
                    </a:rPr>
                    <a:t> </a:t>
                  </a:r>
                  <a:endParaRPr lang="ja-JP" kern="100">
                    <a:effectLst/>
                    <a:ea typeface="ＭＳ 明朝"/>
                    <a:cs typeface="Times New Roman"/>
                  </a:endParaRPr>
                </a:p>
              </p:txBody>
            </p:sp>
          </p:grpSp>
          <p:sp>
            <p:nvSpPr>
              <p:cNvPr id="21" name="二等辺三角形 20"/>
              <p:cNvSpPr>
                <a:spLocks noChangeAspect="1"/>
              </p:cNvSpPr>
              <p:nvPr/>
            </p:nvSpPr>
            <p:spPr>
              <a:xfrm rot="4740000">
                <a:off x="702626" y="682398"/>
                <a:ext cx="936835" cy="2342087"/>
              </a:xfrm>
              <a:prstGeom prst="triangle">
                <a:avLst/>
              </a:prstGeom>
              <a:solidFill>
                <a:srgbClr val="00B05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kern="100">
                    <a:effectLst/>
                    <a:ea typeface="ＭＳ 明朝"/>
                    <a:cs typeface="Times New Roman"/>
                  </a:rPr>
                  <a:t> </a:t>
                </a:r>
                <a:endParaRPr lang="ja-JP" kern="1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2" name="二等辺三角形 21"/>
              <p:cNvSpPr>
                <a:spLocks noChangeAspect="1"/>
              </p:cNvSpPr>
              <p:nvPr/>
            </p:nvSpPr>
            <p:spPr>
              <a:xfrm rot="4740000">
                <a:off x="2934665" y="-1920926"/>
                <a:ext cx="2561233" cy="6403085"/>
              </a:xfrm>
              <a:prstGeom prst="triangle">
                <a:avLst/>
              </a:prstGeom>
              <a:solidFill>
                <a:srgbClr val="CC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kern="100">
                    <a:effectLst/>
                    <a:ea typeface="ＭＳ 明朝"/>
                    <a:cs typeface="Times New Roman"/>
                  </a:rPr>
                  <a:t> </a:t>
                </a:r>
                <a:endParaRPr lang="ja-JP" kern="10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23" name="直線コネクタ 22"/>
              <p:cNvCxnSpPr>
                <a:stCxn id="22" idx="0"/>
                <a:endCxn id="21" idx="3"/>
              </p:cNvCxnSpPr>
              <p:nvPr/>
            </p:nvCxnSpPr>
            <p:spPr>
              <a:xfrm flipH="1">
                <a:off x="21516" y="688459"/>
                <a:ext cx="7336487" cy="138157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3007644" y="5693614"/>
              <a:ext cx="1556735" cy="6667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kern="100" dirty="0" smtClean="0">
                  <a:effectLst/>
                  <a:latin typeface="Century"/>
                  <a:ea typeface="ＭＳ ゴシック"/>
                  <a:cs typeface="Times New Roman"/>
                </a:rPr>
                <a:t>無変換</a:t>
              </a:r>
              <a:r>
                <a:rPr lang="ja-JP" kern="100" dirty="0" smtClean="0">
                  <a:effectLst/>
                  <a:latin typeface="Century"/>
                  <a:ea typeface="ＭＳ ゴシック"/>
                  <a:cs typeface="Times New Roman"/>
                </a:rPr>
                <a:t>光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kern="100" dirty="0">
                  <a:effectLst/>
                  <a:latin typeface="ＭＳ ゴシック"/>
                  <a:ea typeface="ＭＳ 明朝"/>
                  <a:cs typeface="Times New Roman"/>
                </a:rPr>
                <a:t>(</a:t>
              </a:r>
              <a:r>
                <a:rPr lang="en-US" kern="100" dirty="0">
                  <a:effectLst/>
                  <a:ea typeface="ＭＳ 明朝"/>
                  <a:cs typeface="Times New Roman"/>
                </a:rPr>
                <a:t>λ=1053 nm</a:t>
              </a:r>
              <a:r>
                <a:rPr lang="en-US" kern="100" dirty="0">
                  <a:effectLst/>
                  <a:latin typeface="ＭＳ ゴシック"/>
                  <a:ea typeface="ＭＳ 明朝"/>
                  <a:cs typeface="Times New Roman"/>
                </a:rPr>
                <a:t>)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13" name="テキスト ボックス 2"/>
            <p:cNvSpPr txBox="1">
              <a:spLocks noChangeArrowheads="1"/>
            </p:cNvSpPr>
            <p:nvPr/>
          </p:nvSpPr>
          <p:spPr bwMode="auto">
            <a:xfrm>
              <a:off x="1102630" y="7053925"/>
              <a:ext cx="1391009" cy="624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kern="100" dirty="0" smtClean="0">
                  <a:effectLst/>
                  <a:latin typeface="+mn-ea"/>
                  <a:cs typeface="Times New Roman"/>
                </a:rPr>
                <a:t>第</a:t>
              </a:r>
              <a:r>
                <a:rPr lang="en-US" altLang="ja-JP" kern="100" dirty="0" smtClean="0">
                  <a:effectLst/>
                  <a:latin typeface="+mn-ea"/>
                  <a:cs typeface="Times New Roman"/>
                </a:rPr>
                <a:t>2</a:t>
              </a:r>
              <a:r>
                <a:rPr lang="ja-JP" altLang="en-US" kern="100" dirty="0" smtClean="0">
                  <a:effectLst/>
                  <a:latin typeface="+mn-ea"/>
                  <a:cs typeface="Times New Roman"/>
                </a:rPr>
                <a:t>高調波</a:t>
              </a:r>
              <a:endParaRPr lang="ja-JP" kern="100" dirty="0">
                <a:effectLst/>
                <a:latin typeface="+mn-ea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kern="100" dirty="0">
                  <a:effectLst/>
                  <a:latin typeface="ＭＳ ゴシック"/>
                  <a:ea typeface="ＭＳ 明朝"/>
                  <a:cs typeface="Times New Roman"/>
                </a:rPr>
                <a:t>(</a:t>
              </a:r>
              <a:r>
                <a:rPr lang="en-US" kern="100" dirty="0">
                  <a:effectLst/>
                  <a:ea typeface="ＭＳ 明朝"/>
                  <a:cs typeface="Times New Roman"/>
                </a:rPr>
                <a:t>λ=527 nm</a:t>
              </a:r>
              <a:r>
                <a:rPr lang="en-US" kern="100" dirty="0">
                  <a:effectLst/>
                  <a:latin typeface="ＭＳ ゴシック"/>
                  <a:ea typeface="ＭＳ 明朝"/>
                  <a:cs typeface="Times New Roman"/>
                </a:rPr>
                <a:t>)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 flipV="1">
              <a:off x="2914651" y="6858002"/>
              <a:ext cx="70863" cy="4819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493639" y="6010275"/>
              <a:ext cx="278135" cy="63817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2839016" y="7339969"/>
              <a:ext cx="1008478" cy="38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kern="100" dirty="0">
                  <a:effectLst/>
                  <a:latin typeface="Century"/>
                  <a:ea typeface="ＭＳ ゴシック"/>
                  <a:cs typeface="Times New Roman"/>
                </a:rPr>
                <a:t>コーン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2057444" y="5693614"/>
              <a:ext cx="10444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kern="100" dirty="0">
                  <a:effectLst/>
                  <a:latin typeface="Century"/>
                  <a:ea typeface="ＭＳ ゴシック"/>
                  <a:cs typeface="Times New Roman"/>
                </a:rPr>
                <a:t>シェル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2914650" y="6010275"/>
              <a:ext cx="3299460" cy="6375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2"/>
            <p:cNvSpPr txBox="1">
              <a:spLocks noChangeArrowheads="1"/>
            </p:cNvSpPr>
            <p:nvPr/>
          </p:nvSpPr>
          <p:spPr bwMode="auto">
            <a:xfrm>
              <a:off x="4076698" y="6437022"/>
              <a:ext cx="1342739" cy="3810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kern="100" dirty="0">
                  <a:effectLst/>
                  <a:ea typeface="ＭＳ 明朝"/>
                  <a:cs typeface="Times New Roman"/>
                </a:rPr>
                <a:t>25.336 mm</a:t>
              </a:r>
              <a:endParaRPr lang="ja-JP" kern="100" dirty="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973318" y="5693186"/>
            <a:ext cx="5046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波長の長い無変換光は、焦点距離が長くなる</a:t>
            </a:r>
            <a:endParaRPr kumimoji="1" lang="ja-JP" altLang="en-US" sz="2000" dirty="0"/>
          </a:p>
        </p:txBody>
      </p:sp>
      <p:cxnSp>
        <p:nvCxnSpPr>
          <p:cNvPr id="27" name="直線矢印コネクタ 26"/>
          <p:cNvCxnSpPr>
            <a:stCxn id="9" idx="0"/>
          </p:cNvCxnSpPr>
          <p:nvPr/>
        </p:nvCxnSpPr>
        <p:spPr>
          <a:xfrm flipH="1" flipV="1">
            <a:off x="7401272" y="4851531"/>
            <a:ext cx="95333" cy="8416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3"/>
          <a:stretch/>
        </p:blipFill>
        <p:spPr bwMode="auto">
          <a:xfrm>
            <a:off x="200472" y="2492896"/>
            <a:ext cx="3158027" cy="221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直線矢印コネクタ 47"/>
          <p:cNvCxnSpPr>
            <a:stCxn id="68" idx="0"/>
          </p:cNvCxnSpPr>
          <p:nvPr/>
        </p:nvCxnSpPr>
        <p:spPr>
          <a:xfrm flipH="1" flipV="1">
            <a:off x="1779485" y="4156109"/>
            <a:ext cx="478753" cy="7056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322451" y="4861740"/>
            <a:ext cx="387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この部分に無変換光が照射される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128464" y="5458906"/>
                <a:ext cx="4126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第</a:t>
                </a:r>
                <a:r>
                  <a:rPr kumimoji="1" lang="en-US" altLang="ja-JP" dirty="0" smtClean="0"/>
                  <a:t>2</a:t>
                </a:r>
                <a:r>
                  <a:rPr kumimoji="1" lang="ja-JP" altLang="en-US" dirty="0" smtClean="0"/>
                  <a:t>高調波の照射強度：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/>
                      </a:rPr>
                      <m:t>2</m:t>
                    </m:r>
                    <m:r>
                      <a:rPr lang="en-US" altLang="ja-JP" b="0" i="1" dirty="0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en-US" altLang="ja-JP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/>
                      </a:rPr>
                      <m:t>W</m:t>
                    </m:r>
                    <m:r>
                      <a:rPr lang="en-US" altLang="ja-JP" b="0" i="0" dirty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altLang="ja-JP" b="0" i="0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5458906"/>
                <a:ext cx="412619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182" t="-1311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237300" y="5795972"/>
                <a:ext cx="4009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無変換</a:t>
                </a:r>
                <a:r>
                  <a:rPr lang="ja-JP" altLang="en-US" dirty="0"/>
                  <a:t>光</a:t>
                </a:r>
                <a:r>
                  <a:rPr kumimoji="1" lang="ja-JP" altLang="en-US" dirty="0" smtClean="0"/>
                  <a:t>の照射強度：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</a:rPr>
                      <m:t>1×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</a:rPr>
                          <m:t>1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/>
                      </a:rPr>
                      <m:t>W</m:t>
                    </m:r>
                    <m:r>
                      <a:rPr lang="en-US" altLang="ja-JP" b="0" i="0" dirty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altLang="ja-JP" b="0" i="0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0" y="5795972"/>
                <a:ext cx="400917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68" t="-13333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グループ化 31"/>
          <p:cNvGrpSpPr>
            <a:grpSpLocks noChangeAspect="1"/>
          </p:cNvGrpSpPr>
          <p:nvPr/>
        </p:nvGrpSpPr>
        <p:grpSpPr>
          <a:xfrm>
            <a:off x="3944888" y="1812023"/>
            <a:ext cx="5169604" cy="1603135"/>
            <a:chOff x="2021384" y="2334949"/>
            <a:chExt cx="5920020" cy="1835845"/>
          </a:xfrm>
        </p:grpSpPr>
        <p:grpSp>
          <p:nvGrpSpPr>
            <p:cNvPr id="33" name="グループ化 32"/>
            <p:cNvGrpSpPr>
              <a:grpSpLocks noChangeAspect="1"/>
            </p:cNvGrpSpPr>
            <p:nvPr/>
          </p:nvGrpSpPr>
          <p:grpSpPr>
            <a:xfrm>
              <a:off x="3419872" y="2334949"/>
              <a:ext cx="4490930" cy="1737127"/>
              <a:chOff x="1752721" y="1690083"/>
              <a:chExt cx="6158081" cy="2381994"/>
            </a:xfrm>
          </p:grpSpPr>
          <p:sp>
            <p:nvSpPr>
              <p:cNvPr id="40" name="二等辺三角形 39"/>
              <p:cNvSpPr>
                <a:spLocks/>
              </p:cNvSpPr>
              <p:nvPr/>
            </p:nvSpPr>
            <p:spPr>
              <a:xfrm rot="4735709">
                <a:off x="3979602" y="-441117"/>
                <a:ext cx="1800000" cy="6062400"/>
              </a:xfrm>
              <a:prstGeom prst="triangle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二等辺三角形 40"/>
              <p:cNvSpPr/>
              <p:nvPr/>
            </p:nvSpPr>
            <p:spPr>
              <a:xfrm rot="4740000">
                <a:off x="3559330" y="63951"/>
                <a:ext cx="1800000" cy="5220000"/>
              </a:xfrm>
              <a:prstGeom prst="triangle">
                <a:avLst/>
              </a:prstGeom>
              <a:solidFill>
                <a:srgbClr val="92D05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 rot="-660000">
                <a:off x="1752721" y="2272077"/>
                <a:ext cx="288000" cy="1800000"/>
              </a:xfrm>
              <a:prstGeom prst="ellipse">
                <a:avLst/>
              </a:prstGeom>
              <a:solidFill>
                <a:schemeClr val="bg1">
                  <a:lumMod val="65000"/>
                  <a:alpha val="8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4" name="直線矢印コネクタ 33"/>
            <p:cNvCxnSpPr>
              <a:endCxn id="42" idx="2"/>
            </p:cNvCxnSpPr>
            <p:nvPr/>
          </p:nvCxnSpPr>
          <p:spPr>
            <a:xfrm flipV="1">
              <a:off x="2771800" y="3435767"/>
              <a:ext cx="650001" cy="3120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2021384" y="3710723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レンズ</a:t>
              </a:r>
              <a:endParaRPr kumimoji="1" lang="ja-JP" altLang="en-US" dirty="0"/>
            </a:p>
          </p:txBody>
        </p:sp>
        <p:cxnSp>
          <p:nvCxnSpPr>
            <p:cNvPr id="36" name="直線矢印コネクタ 35"/>
            <p:cNvCxnSpPr>
              <a:stCxn id="38" idx="0"/>
            </p:cNvCxnSpPr>
            <p:nvPr/>
          </p:nvCxnSpPr>
          <p:spPr>
            <a:xfrm flipV="1">
              <a:off x="5663745" y="2889434"/>
              <a:ext cx="201916" cy="8584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flipH="1" flipV="1">
              <a:off x="7382911" y="2604675"/>
              <a:ext cx="4493" cy="5538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4905656" y="3747850"/>
              <a:ext cx="1516178" cy="42294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第</a:t>
              </a:r>
              <a:r>
                <a:rPr lang="en-US" altLang="ja-JP" dirty="0" smtClean="0"/>
                <a:t>2</a:t>
              </a:r>
              <a:r>
                <a:rPr lang="ja-JP" altLang="en-US" dirty="0" smtClean="0"/>
                <a:t>高調波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639182" y="3158489"/>
              <a:ext cx="1302222" cy="4229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無変換光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8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 dirty="0" smtClean="0">
                <a:solidFill>
                  <a:schemeClr val="tx1"/>
                </a:solidFill>
              </a:rPr>
              <a:t>目的、方法：遮光板でコーン内面を照射しないようなレーザーにした</a:t>
            </a:r>
            <a:endParaRPr lang="ja-JP" altLang="en-US" sz="26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1351" y="747790"/>
            <a:ext cx="504336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/>
              <a:t>遮光板に</a:t>
            </a:r>
            <a:r>
              <a:rPr lang="ja-JP" altLang="en-US" sz="2400" b="1" dirty="0" smtClean="0"/>
              <a:t>より、環状のレーザーを作る</a:t>
            </a:r>
            <a:endParaRPr lang="en-US" altLang="ja-JP" sz="2400" b="1" dirty="0" smtClean="0"/>
          </a:p>
        </p:txBody>
      </p: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97144" y="2308383"/>
            <a:ext cx="5662826" cy="2162744"/>
            <a:chOff x="392693" y="2204864"/>
            <a:chExt cx="8643803" cy="3301233"/>
          </a:xfrm>
        </p:grpSpPr>
        <p:grpSp>
          <p:nvGrpSpPr>
            <p:cNvPr id="6" name="グループ化 5"/>
            <p:cNvGrpSpPr>
              <a:grpSpLocks noChangeAspect="1"/>
            </p:cNvGrpSpPr>
            <p:nvPr/>
          </p:nvGrpSpPr>
          <p:grpSpPr>
            <a:xfrm>
              <a:off x="921230" y="2204864"/>
              <a:ext cx="8115266" cy="3019590"/>
              <a:chOff x="1479668" y="2095500"/>
              <a:chExt cx="4742062" cy="1764463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1479668" y="2095500"/>
                <a:ext cx="4742062" cy="1494790"/>
                <a:chOff x="-619692" y="0"/>
                <a:chExt cx="8541196" cy="2693119"/>
              </a:xfrm>
            </p:grpSpPr>
            <p:sp>
              <p:nvSpPr>
                <p:cNvPr id="13" name="二等辺三角形 12"/>
                <p:cNvSpPr>
                  <a:spLocks noChangeAspect="1"/>
                </p:cNvSpPr>
                <p:nvPr/>
              </p:nvSpPr>
              <p:spPr>
                <a:xfrm rot="4740000">
                  <a:off x="3085781" y="-2019840"/>
                  <a:ext cx="2693119" cy="6732800"/>
                </a:xfrm>
                <a:prstGeom prst="triangle">
                  <a:avLst/>
                </a:prstGeom>
                <a:solidFill>
                  <a:srgbClr val="CC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kern="100">
                      <a:effectLst/>
                      <a:ea typeface="ＭＳ 明朝"/>
                      <a:cs typeface="Times New Roman"/>
                    </a:rPr>
                    <a:t> </a:t>
                  </a:r>
                  <a:endParaRPr lang="ja-JP" kern="1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14" name="二等辺三角形 13"/>
                <p:cNvSpPr/>
                <p:nvPr/>
              </p:nvSpPr>
              <p:spPr>
                <a:xfrm rot="4740000">
                  <a:off x="3901471" y="-2079206"/>
                  <a:ext cx="1209881" cy="6830184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kern="100">
                      <a:effectLst/>
                      <a:ea typeface="ＭＳ 明朝"/>
                      <a:cs typeface="Times New Roman"/>
                    </a:rPr>
                    <a:t> </a:t>
                  </a:r>
                  <a:endParaRPr lang="ja-JP" kern="1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15" name="二等辺三角形 14"/>
                <p:cNvSpPr>
                  <a:spLocks noChangeAspect="1"/>
                </p:cNvSpPr>
                <p:nvPr/>
              </p:nvSpPr>
              <p:spPr>
                <a:xfrm rot="4740000">
                  <a:off x="738807" y="717538"/>
                  <a:ext cx="985076" cy="2462689"/>
                </a:xfrm>
                <a:prstGeom prst="triangle">
                  <a:avLst/>
                </a:prstGeom>
                <a:solidFill>
                  <a:srgbClr val="00B050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kern="100">
                      <a:effectLst/>
                      <a:ea typeface="ＭＳ 明朝"/>
                      <a:cs typeface="Times New Roman"/>
                    </a:rPr>
                    <a:t> </a:t>
                  </a:r>
                  <a:endParaRPr lang="ja-JP" kern="1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16" name="二等辺三角形 15"/>
                <p:cNvSpPr/>
                <p:nvPr/>
              </p:nvSpPr>
              <p:spPr>
                <a:xfrm rot="4740000">
                  <a:off x="1099187" y="721712"/>
                  <a:ext cx="316518" cy="2454340"/>
                </a:xfrm>
                <a:prstGeom prst="triangl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kern="100">
                      <a:effectLst/>
                      <a:ea typeface="ＭＳ 明朝"/>
                      <a:cs typeface="Times New Roman"/>
                    </a:rPr>
                    <a:t> </a:t>
                  </a:r>
                  <a:endParaRPr lang="ja-JP" kern="100">
                    <a:effectLst/>
                    <a:ea typeface="ＭＳ 明朝"/>
                    <a:cs typeface="Times New Roman"/>
                  </a:endParaRPr>
                </a:p>
              </p:txBody>
            </p:sp>
            <p:grpSp>
              <p:nvGrpSpPr>
                <p:cNvPr id="17" name="グループ化 16"/>
                <p:cNvGrpSpPr>
                  <a:grpSpLocks noChangeAspect="1"/>
                </p:cNvGrpSpPr>
                <p:nvPr/>
              </p:nvGrpSpPr>
              <p:grpSpPr>
                <a:xfrm>
                  <a:off x="2040694" y="1729899"/>
                  <a:ext cx="195538" cy="338061"/>
                  <a:chOff x="2040694" y="1729899"/>
                  <a:chExt cx="3168000" cy="5477037"/>
                </a:xfrm>
              </p:grpSpPr>
              <p:sp>
                <p:nvSpPr>
                  <p:cNvPr id="19" name="台形 18"/>
                  <p:cNvSpPr>
                    <a:spLocks noChangeAspect="1"/>
                  </p:cNvSpPr>
                  <p:nvPr/>
                </p:nvSpPr>
                <p:spPr>
                  <a:xfrm>
                    <a:off x="2040694" y="2746173"/>
                    <a:ext cx="3168000" cy="4460763"/>
                  </a:xfrm>
                  <a:prstGeom prst="trapezoid">
                    <a:avLst>
                      <a:gd name="adj" fmla="val 48265"/>
                    </a:avLst>
                  </a:prstGeom>
                  <a:solidFill>
                    <a:srgbClr val="CC9900"/>
                  </a:solidFill>
                  <a:ln>
                    <a:solidFill>
                      <a:srgbClr val="CC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kern="100">
                        <a:effectLst/>
                        <a:ea typeface="ＭＳ 明朝"/>
                        <a:cs typeface="Times New Roman"/>
                      </a:rPr>
                      <a:t> </a:t>
                    </a:r>
                    <a:endParaRPr lang="ja-JP" kern="100">
                      <a:effectLst/>
                      <a:ea typeface="ＭＳ 明朝"/>
                      <a:cs typeface="Times New Roman"/>
                    </a:endParaRPr>
                  </a:p>
                </p:txBody>
              </p:sp>
              <p:sp>
                <p:nvSpPr>
                  <p:cNvPr id="20" name="円/楕円 19"/>
                  <p:cNvSpPr>
                    <a:spLocks noChangeAspect="1"/>
                  </p:cNvSpPr>
                  <p:nvPr/>
                </p:nvSpPr>
                <p:spPr>
                  <a:xfrm rot="5400000">
                    <a:off x="2724696" y="1729899"/>
                    <a:ext cx="1799995" cy="179999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kern="100">
                        <a:effectLst/>
                        <a:ea typeface="ＭＳ 明朝"/>
                        <a:cs typeface="Times New Roman"/>
                      </a:rPr>
                      <a:t> </a:t>
                    </a:r>
                    <a:endParaRPr lang="ja-JP" kern="100">
                      <a:effectLst/>
                      <a:ea typeface="ＭＳ 明朝"/>
                      <a:cs typeface="Times New Roman"/>
                    </a:endParaRPr>
                  </a:p>
                </p:txBody>
              </p:sp>
            </p:grpSp>
            <p:cxnSp>
              <p:nvCxnSpPr>
                <p:cNvPr id="18" name="直線コネクタ 17"/>
                <p:cNvCxnSpPr>
                  <a:stCxn id="14" idx="0"/>
                </p:cNvCxnSpPr>
                <p:nvPr/>
              </p:nvCxnSpPr>
              <p:spPr>
                <a:xfrm flipH="1">
                  <a:off x="-619692" y="684070"/>
                  <a:ext cx="8478450" cy="16120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直線矢印コネクタ 9"/>
              <p:cNvCxnSpPr/>
              <p:nvPr/>
            </p:nvCxnSpPr>
            <p:spPr>
              <a:xfrm>
                <a:off x="2955925" y="2775585"/>
                <a:ext cx="114300" cy="5949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/>
              <p:cNvCxnSpPr>
                <a:stCxn id="12" idx="1"/>
              </p:cNvCxnSpPr>
              <p:nvPr/>
            </p:nvCxnSpPr>
            <p:spPr>
              <a:xfrm flipH="1" flipV="1">
                <a:off x="3040383" y="3241044"/>
                <a:ext cx="1053924" cy="31995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4094308" y="3262037"/>
                <a:ext cx="1415669" cy="597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200" kern="100" dirty="0">
                    <a:effectLst/>
                    <a:ea typeface="ＭＳ 明朝"/>
                    <a:cs typeface="Times New Roman"/>
                  </a:rPr>
                  <a:t>3.15 </a:t>
                </a:r>
                <a:r>
                  <a:rPr lang="en-US" sz="2200" kern="100" dirty="0" smtClean="0">
                    <a:effectLst/>
                    <a:ea typeface="ＭＳ 明朝"/>
                    <a:cs typeface="Times New Roman"/>
                  </a:rPr>
                  <a:t>mm</a:t>
                </a:r>
                <a:r>
                  <a:rPr lang="ja-JP" altLang="en-US" sz="2200" kern="100" dirty="0" smtClean="0">
                    <a:effectLst/>
                    <a:ea typeface="ＭＳ 明朝"/>
                    <a:cs typeface="Times New Roman"/>
                  </a:rPr>
                  <a:t>の</a:t>
                </a:r>
                <a:endParaRPr lang="en-US" sz="2200" kern="100" dirty="0" smtClean="0">
                  <a:effectLst/>
                  <a:ea typeface="ＭＳ 明朝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ja-JP" sz="2200" kern="100" dirty="0" smtClean="0">
                    <a:effectLst/>
                    <a:latin typeface="Century"/>
                    <a:ea typeface="ＭＳ ゴシック"/>
                    <a:cs typeface="Times New Roman"/>
                  </a:rPr>
                  <a:t>中抜け</a:t>
                </a:r>
                <a:r>
                  <a:rPr lang="ja-JP" sz="2200" kern="100" dirty="0">
                    <a:effectLst/>
                    <a:latin typeface="Century"/>
                    <a:ea typeface="ＭＳ ゴシック"/>
                    <a:cs typeface="Times New Roman"/>
                  </a:rPr>
                  <a:t>領域</a:t>
                </a:r>
                <a:endParaRPr lang="ja-JP" sz="2200" kern="100" dirty="0"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7" name="テキスト ボックス 2"/>
            <p:cNvSpPr txBox="1">
              <a:spLocks noChangeArrowheads="1"/>
            </p:cNvSpPr>
            <p:nvPr/>
          </p:nvSpPr>
          <p:spPr bwMode="auto">
            <a:xfrm>
              <a:off x="3594623" y="2290583"/>
              <a:ext cx="2264867" cy="945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kern="100" dirty="0" smtClean="0">
                  <a:effectLst/>
                  <a:latin typeface="Century"/>
                  <a:ea typeface="ＭＳ ゴシック"/>
                  <a:cs typeface="Times New Roman"/>
                </a:rPr>
                <a:t>無変換</a:t>
              </a:r>
              <a:r>
                <a:rPr lang="ja-JP" kern="100" dirty="0" smtClean="0">
                  <a:effectLst/>
                  <a:latin typeface="Century"/>
                  <a:ea typeface="ＭＳ ゴシック"/>
                  <a:cs typeface="Times New Roman"/>
                </a:rPr>
                <a:t>光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kern="100" dirty="0">
                  <a:effectLst/>
                  <a:latin typeface="ＭＳ ゴシック"/>
                  <a:ea typeface="ＭＳ 明朝"/>
                  <a:cs typeface="Times New Roman"/>
                </a:rPr>
                <a:t>(</a:t>
              </a:r>
              <a:r>
                <a:rPr lang="en-US" kern="100" dirty="0">
                  <a:effectLst/>
                  <a:ea typeface="ＭＳ 明朝"/>
                  <a:cs typeface="Times New Roman"/>
                </a:rPr>
                <a:t>λ=1053 nm</a:t>
              </a:r>
              <a:r>
                <a:rPr lang="en-US" kern="100" dirty="0">
                  <a:effectLst/>
                  <a:latin typeface="ＭＳ ゴシック"/>
                  <a:ea typeface="ＭＳ 明朝"/>
                  <a:cs typeface="Times New Roman"/>
                </a:rPr>
                <a:t>)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8" name="テキスト ボックス 2"/>
            <p:cNvSpPr txBox="1">
              <a:spLocks noChangeArrowheads="1"/>
            </p:cNvSpPr>
            <p:nvPr/>
          </p:nvSpPr>
          <p:spPr bwMode="auto">
            <a:xfrm>
              <a:off x="392693" y="4519531"/>
              <a:ext cx="2164154" cy="9865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kern="100" dirty="0" smtClean="0">
                  <a:latin typeface="ＭＳ ゴシック"/>
                  <a:ea typeface="ＭＳ 明朝"/>
                  <a:cs typeface="Times New Roman"/>
                </a:rPr>
                <a:t>第</a:t>
              </a:r>
              <a:r>
                <a:rPr lang="en-US" altLang="ja-JP" kern="100" dirty="0" smtClean="0">
                  <a:ea typeface="ＭＳ 明朝"/>
                  <a:cs typeface="Times New Roman"/>
                </a:rPr>
                <a:t>2</a:t>
              </a:r>
              <a:r>
                <a:rPr lang="ja-JP" altLang="en-US" kern="100" dirty="0" smtClean="0">
                  <a:latin typeface="+mn-ea"/>
                  <a:cs typeface="Times New Roman"/>
                </a:rPr>
                <a:t>高調波</a:t>
              </a:r>
              <a:r>
                <a:rPr lang="en-US" kern="100" dirty="0" smtClean="0">
                  <a:effectLst/>
                  <a:latin typeface="ＭＳ ゴシック"/>
                  <a:ea typeface="ＭＳ 明朝"/>
                  <a:cs typeface="Times New Roman"/>
                </a:rPr>
                <a:t>(</a:t>
              </a:r>
              <a:r>
                <a:rPr lang="en-US" kern="100" dirty="0" smtClean="0">
                  <a:effectLst/>
                  <a:ea typeface="ＭＳ 明朝"/>
                  <a:cs typeface="Times New Roman"/>
                </a:rPr>
                <a:t>λ=527 </a:t>
              </a:r>
              <a:r>
                <a:rPr lang="en-US" kern="100" dirty="0">
                  <a:effectLst/>
                  <a:ea typeface="ＭＳ 明朝"/>
                  <a:cs typeface="Times New Roman"/>
                </a:rPr>
                <a:t>nm</a:t>
              </a:r>
              <a:r>
                <a:rPr lang="en-US" kern="100" dirty="0">
                  <a:effectLst/>
                  <a:latin typeface="ＭＳ ゴシック"/>
                  <a:ea typeface="ＭＳ 明朝"/>
                  <a:cs typeface="Times New Roman"/>
                </a:rPr>
                <a:t>)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489553" y="1259468"/>
            <a:ext cx="692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コーンへの照射を防ぐには、最低でも直径</a:t>
            </a:r>
            <a:r>
              <a:rPr kumimoji="1" lang="en-US" altLang="ja-JP" dirty="0" smtClean="0"/>
              <a:t>2.26 mm</a:t>
            </a:r>
            <a:r>
              <a:rPr kumimoji="1" lang="ja-JP" altLang="en-US" dirty="0" smtClean="0"/>
              <a:t>の遮光領域が必要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7144" y="1628800"/>
            <a:ext cx="5580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200" dirty="0" smtClean="0"/>
              <a:t>直径</a:t>
            </a:r>
            <a:r>
              <a:rPr kumimoji="1" lang="en-US" altLang="ja-JP" sz="2200" dirty="0" smtClean="0"/>
              <a:t>122 mm</a:t>
            </a:r>
            <a:r>
              <a:rPr kumimoji="1" lang="ja-JP" altLang="en-US" sz="2200" dirty="0" smtClean="0"/>
              <a:t>の遮光板に設置</a:t>
            </a:r>
            <a:endParaRPr kumimoji="1" lang="en-US" altLang="ja-JP" sz="2200" dirty="0" smtClean="0"/>
          </a:p>
          <a:p>
            <a:pPr algn="ctr"/>
            <a:r>
              <a:rPr kumimoji="1" lang="ja-JP" altLang="en-US" sz="2200" dirty="0" smtClean="0"/>
              <a:t>⇒直径</a:t>
            </a:r>
            <a:r>
              <a:rPr kumimoji="1" lang="en-US" altLang="ja-JP" sz="2200" dirty="0" smtClean="0"/>
              <a:t>3.15 mm</a:t>
            </a:r>
            <a:r>
              <a:rPr kumimoji="1" lang="ja-JP" altLang="en-US" sz="2200" dirty="0" smtClean="0"/>
              <a:t>の遮光領域を持つレーザーに</a:t>
            </a:r>
            <a:endParaRPr kumimoji="1" lang="ja-JP" altLang="en-US" sz="2200" dirty="0"/>
          </a:p>
        </p:txBody>
      </p:sp>
      <p:grpSp>
        <p:nvGrpSpPr>
          <p:cNvPr id="2049" name="グループ化 2048"/>
          <p:cNvGrpSpPr/>
          <p:nvPr/>
        </p:nvGrpSpPr>
        <p:grpSpPr>
          <a:xfrm>
            <a:off x="6496002" y="2110094"/>
            <a:ext cx="3382288" cy="2305789"/>
            <a:chOff x="6393160" y="3378614"/>
            <a:chExt cx="3382288" cy="230578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484" y="3378614"/>
              <a:ext cx="3077964" cy="2305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直線コネクタ 25"/>
            <p:cNvCxnSpPr/>
            <p:nvPr/>
          </p:nvCxnSpPr>
          <p:spPr>
            <a:xfrm>
              <a:off x="7401272" y="4077072"/>
              <a:ext cx="1025337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7434959" y="4671039"/>
              <a:ext cx="1025337" cy="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689304" y="4103364"/>
              <a:ext cx="0" cy="56767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テキスト ボックス 2047"/>
            <p:cNvSpPr txBox="1"/>
            <p:nvPr/>
          </p:nvSpPr>
          <p:spPr>
            <a:xfrm>
              <a:off x="6393160" y="4137837"/>
              <a:ext cx="1210588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122 mm</a:t>
              </a:r>
              <a:endParaRPr kumimoji="1" lang="ja-JP" altLang="en-US" sz="2400" dirty="0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1228079" y="6350513"/>
            <a:ext cx="7629012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 smtClean="0"/>
              <a:t>遮光板のありと</a:t>
            </a:r>
            <a:r>
              <a:rPr lang="ja-JP" altLang="en-US" sz="2400" b="1" dirty="0" err="1" smtClean="0"/>
              <a:t>無しで</a:t>
            </a:r>
            <a:r>
              <a:rPr lang="ja-JP" altLang="en-US" sz="2400" b="1" dirty="0" smtClean="0"/>
              <a:t>の違いを、可視光計測により調べた</a:t>
            </a:r>
            <a:endParaRPr lang="en-US" altLang="ja-JP" sz="2400" b="1" dirty="0" smtClean="0"/>
          </a:p>
        </p:txBody>
      </p:sp>
      <p:sp>
        <p:nvSpPr>
          <p:cNvPr id="2052" name="テキスト ボックス 2051"/>
          <p:cNvSpPr txBox="1"/>
          <p:nvPr/>
        </p:nvSpPr>
        <p:spPr>
          <a:xfrm>
            <a:off x="7525732" y="17392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遮光板の写真</a:t>
            </a:r>
            <a:endParaRPr kumimoji="1" lang="ja-JP" altLang="en-US" dirty="0"/>
          </a:p>
        </p:txBody>
      </p:sp>
      <p:sp>
        <p:nvSpPr>
          <p:cNvPr id="2053" name="テキスト ボックス 2052"/>
          <p:cNvSpPr txBox="1"/>
          <p:nvPr/>
        </p:nvSpPr>
        <p:spPr>
          <a:xfrm>
            <a:off x="3854648" y="5451531"/>
            <a:ext cx="589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激光</a:t>
            </a:r>
            <a:r>
              <a:rPr kumimoji="1" lang="en-US" altLang="ja-JP" sz="2000" dirty="0" smtClean="0"/>
              <a:t>Ⅻ</a:t>
            </a:r>
            <a:r>
              <a:rPr kumimoji="1" lang="ja-JP" altLang="en-US" sz="2000" dirty="0" smtClean="0"/>
              <a:t>号のレーザーの内</a:t>
            </a:r>
            <a:r>
              <a:rPr kumimoji="1" lang="en-US" altLang="ja-JP" sz="2000" dirty="0" smtClean="0"/>
              <a:t>9</a:t>
            </a:r>
            <a:r>
              <a:rPr kumimoji="1" lang="ja-JP" altLang="en-US" sz="2000" dirty="0" smtClean="0"/>
              <a:t>本を使用、内</a:t>
            </a:r>
            <a:r>
              <a:rPr kumimoji="1" lang="en-US" altLang="ja-JP" sz="2000" dirty="0" smtClean="0"/>
              <a:t>3</a:t>
            </a:r>
            <a:r>
              <a:rPr kumimoji="1" lang="ja-JP" altLang="en-US" sz="2000" dirty="0" smtClean="0"/>
              <a:t>本に遮光板</a:t>
            </a:r>
            <a:endParaRPr kumimoji="1" lang="ja-JP" altLang="en-US" sz="2000" dirty="0"/>
          </a:p>
        </p:txBody>
      </p:sp>
      <p:grpSp>
        <p:nvGrpSpPr>
          <p:cNvPr id="31" name="グループ化 30"/>
          <p:cNvGrpSpPr>
            <a:grpSpLocks noChangeAspect="1"/>
          </p:cNvGrpSpPr>
          <p:nvPr/>
        </p:nvGrpSpPr>
        <p:grpSpPr>
          <a:xfrm>
            <a:off x="1946757" y="4588870"/>
            <a:ext cx="1799198" cy="1548264"/>
            <a:chOff x="3563888" y="1556792"/>
            <a:chExt cx="3600400" cy="3098252"/>
          </a:xfrm>
        </p:grpSpPr>
        <p:grpSp>
          <p:nvGrpSpPr>
            <p:cNvPr id="32" name="グループ化 31"/>
            <p:cNvGrpSpPr>
              <a:grpSpLocks noChangeAspect="1"/>
            </p:cNvGrpSpPr>
            <p:nvPr/>
          </p:nvGrpSpPr>
          <p:grpSpPr>
            <a:xfrm rot="5400000">
              <a:off x="4441630" y="3137023"/>
              <a:ext cx="1809322" cy="1226720"/>
              <a:chOff x="1475657" y="3807606"/>
              <a:chExt cx="2334078" cy="1582505"/>
            </a:xfrm>
          </p:grpSpPr>
          <p:sp>
            <p:nvSpPr>
              <p:cNvPr id="41" name="台形 40"/>
              <p:cNvSpPr/>
              <p:nvPr/>
            </p:nvSpPr>
            <p:spPr>
              <a:xfrm rot="16200000">
                <a:off x="2114912" y="3695288"/>
                <a:ext cx="1582505" cy="1807141"/>
              </a:xfrm>
              <a:prstGeom prst="trapezoid">
                <a:avLst>
                  <a:gd name="adj" fmla="val 46427"/>
                </a:avLst>
              </a:pr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1475657" y="4149080"/>
                <a:ext cx="900000" cy="900000"/>
              </a:xfrm>
              <a:prstGeom prst="ellipse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右矢印 32"/>
            <p:cNvSpPr/>
            <p:nvPr/>
          </p:nvSpPr>
          <p:spPr>
            <a:xfrm>
              <a:off x="3563888" y="3027108"/>
              <a:ext cx="864096" cy="30433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右矢印 33"/>
            <p:cNvSpPr/>
            <p:nvPr/>
          </p:nvSpPr>
          <p:spPr>
            <a:xfrm rot="5400000">
              <a:off x="4914242" y="1836674"/>
              <a:ext cx="864096" cy="30433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右矢印 35"/>
            <p:cNvSpPr/>
            <p:nvPr/>
          </p:nvSpPr>
          <p:spPr>
            <a:xfrm rot="2730763">
              <a:off x="3944662" y="2141898"/>
              <a:ext cx="864096" cy="30433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右矢印 36"/>
            <p:cNvSpPr/>
            <p:nvPr/>
          </p:nvSpPr>
          <p:spPr>
            <a:xfrm rot="10800000">
              <a:off x="6300192" y="3010436"/>
              <a:ext cx="864096" cy="30433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矢印 37"/>
            <p:cNvSpPr/>
            <p:nvPr/>
          </p:nvSpPr>
          <p:spPr>
            <a:xfrm rot="7770895">
              <a:off x="5900397" y="2126627"/>
              <a:ext cx="864096" cy="30433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右矢印 38"/>
            <p:cNvSpPr/>
            <p:nvPr/>
          </p:nvSpPr>
          <p:spPr>
            <a:xfrm rot="19865289">
              <a:off x="3760194" y="3906947"/>
              <a:ext cx="864096" cy="304331"/>
            </a:xfrm>
            <a:prstGeom prst="rightArrow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右矢印 39"/>
            <p:cNvSpPr/>
            <p:nvPr/>
          </p:nvSpPr>
          <p:spPr>
            <a:xfrm rot="12579078">
              <a:off x="6102872" y="3910850"/>
              <a:ext cx="864096" cy="304331"/>
            </a:xfrm>
            <a:prstGeom prst="rightArrow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3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角丸四角形 3080"/>
          <p:cNvSpPr/>
          <p:nvPr/>
        </p:nvSpPr>
        <p:spPr>
          <a:xfrm>
            <a:off x="7402118" y="1091930"/>
            <a:ext cx="2015378" cy="2478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結果：計測のセットアップと可視光ストリークカメラの画像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143759" y="3917739"/>
            <a:ext cx="3060000" cy="2844721"/>
            <a:chOff x="1155068" y="567854"/>
            <a:chExt cx="6228000" cy="578983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068" y="567854"/>
              <a:ext cx="6228000" cy="4877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直線矢印コネクタ 5"/>
            <p:cNvCxnSpPr/>
            <p:nvPr/>
          </p:nvCxnSpPr>
          <p:spPr>
            <a:xfrm>
              <a:off x="2653169" y="619305"/>
              <a:ext cx="0" cy="475317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1156941" y="2580390"/>
              <a:ext cx="1350734" cy="136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chemeClr val="bg1"/>
                  </a:solidFill>
                </a:rPr>
                <a:t>Time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bg1"/>
                  </a:solidFill>
                </a:rPr>
                <a:t>3</a:t>
              </a:r>
              <a:r>
                <a:rPr kumimoji="1" lang="ja-JP" altLang="en-US" sz="2000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ns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2941201" y="5631442"/>
              <a:ext cx="237239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3406731" y="5615617"/>
              <a:ext cx="1701235" cy="742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100μm</a:t>
              </a:r>
              <a:endParaRPr kumimoji="1" lang="ja-JP" altLang="en-US" sz="2000" dirty="0"/>
            </a:p>
          </p:txBody>
        </p:sp>
      </p:grp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3332791" y="3951281"/>
            <a:ext cx="3096000" cy="2762377"/>
            <a:chOff x="1115616" y="887010"/>
            <a:chExt cx="6228000" cy="555688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887010"/>
              <a:ext cx="6228000" cy="47022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直線コネクタ 11"/>
            <p:cNvCxnSpPr/>
            <p:nvPr/>
          </p:nvCxnSpPr>
          <p:spPr>
            <a:xfrm>
              <a:off x="4514500" y="887010"/>
              <a:ext cx="0" cy="46730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2667113" y="887010"/>
              <a:ext cx="0" cy="463086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1190148" y="2822626"/>
              <a:ext cx="1402237" cy="1413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chemeClr val="bg1"/>
                  </a:solidFill>
                </a:rPr>
                <a:t>Time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bg1"/>
                  </a:solidFill>
                </a:rPr>
                <a:t>3</a:t>
              </a:r>
              <a:r>
                <a:rPr kumimoji="1" lang="ja-JP" altLang="en-US" sz="2000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ns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2815671" y="5766799"/>
              <a:ext cx="237239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221958" y="5717823"/>
              <a:ext cx="1664549" cy="726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100μm</a:t>
              </a:r>
              <a:endParaRPr kumimoji="1" lang="ja-JP" altLang="en-US" sz="20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355976" y="887010"/>
              <a:ext cx="360040" cy="46730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grpSp>
        <p:nvGrpSpPr>
          <p:cNvPr id="19" name="グループ化 18"/>
          <p:cNvGrpSpPr>
            <a:grpSpLocks noChangeAspect="1"/>
          </p:cNvGrpSpPr>
          <p:nvPr/>
        </p:nvGrpSpPr>
        <p:grpSpPr>
          <a:xfrm>
            <a:off x="200472" y="1096608"/>
            <a:ext cx="5969330" cy="2001876"/>
            <a:chOff x="251520" y="1725341"/>
            <a:chExt cx="9135024" cy="306352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51520" y="1725341"/>
              <a:ext cx="9135024" cy="3063526"/>
              <a:chOff x="251520" y="1725341"/>
              <a:chExt cx="9135024" cy="3063526"/>
            </a:xfrm>
          </p:grpSpPr>
          <p:grpSp>
            <p:nvGrpSpPr>
              <p:cNvPr id="23" name="グループ化 22"/>
              <p:cNvGrpSpPr>
                <a:grpSpLocks noChangeAspect="1"/>
              </p:cNvGrpSpPr>
              <p:nvPr/>
            </p:nvGrpSpPr>
            <p:grpSpPr>
              <a:xfrm>
                <a:off x="251520" y="2634675"/>
                <a:ext cx="8712602" cy="942130"/>
                <a:chOff x="184521" y="2443012"/>
                <a:chExt cx="8456163" cy="914400"/>
              </a:xfrm>
            </p:grpSpPr>
            <p:cxnSp>
              <p:nvCxnSpPr>
                <p:cNvPr id="38" name="直線コネクタ 37"/>
                <p:cNvCxnSpPr/>
                <p:nvPr/>
              </p:nvCxnSpPr>
              <p:spPr>
                <a:xfrm>
                  <a:off x="777771" y="3000402"/>
                  <a:ext cx="409853" cy="771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flipV="1">
                  <a:off x="777771" y="2722089"/>
                  <a:ext cx="409853" cy="833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>
                  <a:endCxn id="51" idx="2"/>
                </p:cNvCxnSpPr>
                <p:nvPr/>
              </p:nvCxnSpPr>
              <p:spPr>
                <a:xfrm>
                  <a:off x="6444208" y="2722089"/>
                  <a:ext cx="1143127" cy="44439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>
                  <a:endCxn id="51" idx="4"/>
                </p:cNvCxnSpPr>
                <p:nvPr/>
              </p:nvCxnSpPr>
              <p:spPr>
                <a:xfrm flipV="1">
                  <a:off x="6444208" y="2662348"/>
                  <a:ext cx="1143127" cy="41515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>
                  <a:stCxn id="48" idx="0"/>
                </p:cNvCxnSpPr>
                <p:nvPr/>
              </p:nvCxnSpPr>
              <p:spPr>
                <a:xfrm>
                  <a:off x="4908913" y="2662348"/>
                  <a:ext cx="743207" cy="4162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>
                  <a:stCxn id="48" idx="2"/>
                </p:cNvCxnSpPr>
                <p:nvPr/>
              </p:nvCxnSpPr>
              <p:spPr>
                <a:xfrm flipV="1">
                  <a:off x="4908913" y="2722090"/>
                  <a:ext cx="743207" cy="4257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 flipV="1">
                  <a:off x="4089207" y="2962735"/>
                  <a:ext cx="819706" cy="1358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 flipV="1">
                  <a:off x="4089207" y="2820143"/>
                  <a:ext cx="819706" cy="1358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グループ化 45"/>
                <p:cNvGrpSpPr>
                  <a:grpSpLocks noChangeAspect="1"/>
                </p:cNvGrpSpPr>
                <p:nvPr/>
              </p:nvGrpSpPr>
              <p:grpSpPr>
                <a:xfrm>
                  <a:off x="184521" y="2723190"/>
                  <a:ext cx="612000" cy="354317"/>
                  <a:chOff x="2123728" y="3009900"/>
                  <a:chExt cx="1447799" cy="838200"/>
                </a:xfrm>
              </p:grpSpPr>
              <p:sp>
                <p:nvSpPr>
                  <p:cNvPr id="59" name="台形 58"/>
                  <p:cNvSpPr/>
                  <p:nvPr/>
                </p:nvSpPr>
                <p:spPr>
                  <a:xfrm rot="16200000">
                    <a:off x="2562933" y="2839505"/>
                    <a:ext cx="838200" cy="1178989"/>
                  </a:xfrm>
                  <a:prstGeom prst="trapezoid">
                    <a:avLst>
                      <a:gd name="adj" fmla="val 44713"/>
                    </a:avLst>
                  </a:prstGeom>
                  <a:solidFill>
                    <a:srgbClr val="CC9900"/>
                  </a:solidFill>
                  <a:ln>
                    <a:solidFill>
                      <a:srgbClr val="CC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50" kern="100">
                        <a:effectLst/>
                        <a:ea typeface="ＭＳ 明朝"/>
                        <a:cs typeface="Times New Roman"/>
                      </a:rPr>
                      <a:t> </a:t>
                    </a:r>
                    <a:endParaRPr lang="ja-JP" sz="1050" kern="100">
                      <a:effectLst/>
                      <a:ea typeface="ＭＳ 明朝"/>
                      <a:cs typeface="Times New Roman"/>
                    </a:endParaRPr>
                  </a:p>
                </p:txBody>
              </p:sp>
              <p:sp>
                <p:nvSpPr>
                  <p:cNvPr id="60" name="円/楕円 59"/>
                  <p:cNvSpPr/>
                  <p:nvPr/>
                </p:nvSpPr>
                <p:spPr>
                  <a:xfrm>
                    <a:off x="2123728" y="3195517"/>
                    <a:ext cx="466471" cy="46696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50" kern="100">
                        <a:effectLst/>
                        <a:ea typeface="ＭＳ 明朝"/>
                        <a:cs typeface="Times New Roman"/>
                      </a:rPr>
                      <a:t> </a:t>
                    </a:r>
                    <a:endParaRPr lang="ja-JP" sz="1050" kern="100">
                      <a:effectLst/>
                      <a:ea typeface="ＭＳ 明朝"/>
                      <a:cs typeface="Times New Roman"/>
                    </a:endParaRPr>
                  </a:p>
                </p:txBody>
              </p:sp>
            </p:grpSp>
            <p:sp>
              <p:nvSpPr>
                <p:cNvPr id="47" name="円柱 46"/>
                <p:cNvSpPr/>
                <p:nvPr/>
              </p:nvSpPr>
              <p:spPr>
                <a:xfrm rot="16200000">
                  <a:off x="1259594" y="2504304"/>
                  <a:ext cx="504134" cy="792088"/>
                </a:xfrm>
                <a:prstGeom prst="ca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4836905" y="2662348"/>
                  <a:ext cx="144016" cy="485452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円柱 48"/>
                <p:cNvSpPr/>
                <p:nvPr/>
              </p:nvSpPr>
              <p:spPr>
                <a:xfrm rot="16200000">
                  <a:off x="5796097" y="2504169"/>
                  <a:ext cx="504134" cy="792088"/>
                </a:xfrm>
                <a:prstGeom prst="can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7726284" y="2443012"/>
                  <a:ext cx="914400" cy="9144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円柱 50"/>
                <p:cNvSpPr/>
                <p:nvPr/>
              </p:nvSpPr>
              <p:spPr>
                <a:xfrm rot="16200000">
                  <a:off x="7335268" y="2761398"/>
                  <a:ext cx="504134" cy="306034"/>
                </a:xfrm>
                <a:prstGeom prst="ca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1907706" y="2723190"/>
                  <a:ext cx="535710" cy="3552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2596152" y="3078471"/>
                  <a:ext cx="711336" cy="13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 flipH="1" flipV="1">
                  <a:off x="2596152" y="2722089"/>
                  <a:ext cx="711336" cy="13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flipV="1">
                  <a:off x="1907706" y="2763762"/>
                  <a:ext cx="535710" cy="3137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3460224" y="2722224"/>
                  <a:ext cx="400083" cy="3040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 flipV="1">
                  <a:off x="3460224" y="2774318"/>
                  <a:ext cx="400083" cy="3042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フローチャート : 記憶データ 57"/>
                <p:cNvSpPr/>
                <p:nvPr/>
              </p:nvSpPr>
              <p:spPr>
                <a:xfrm>
                  <a:off x="3779912" y="2774318"/>
                  <a:ext cx="470913" cy="251924"/>
                </a:xfrm>
                <a:prstGeom prst="flowChartOnlineStorag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" name="テキスト ボックス 23"/>
              <p:cNvSpPr txBox="1"/>
              <p:nvPr/>
            </p:nvSpPr>
            <p:spPr>
              <a:xfrm>
                <a:off x="301550" y="2174566"/>
                <a:ext cx="112242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ターゲット</a:t>
                </a:r>
                <a:endParaRPr kumimoji="1" lang="ja-JP" altLang="en-US" dirty="0"/>
              </a:p>
            </p:txBody>
          </p:sp>
          <p:cxnSp>
            <p:nvCxnSpPr>
              <p:cNvPr id="25" name="直線矢印コネクタ 24"/>
              <p:cNvCxnSpPr>
                <a:stCxn id="24" idx="2"/>
              </p:cNvCxnSpPr>
              <p:nvPr/>
            </p:nvCxnSpPr>
            <p:spPr>
              <a:xfrm>
                <a:off x="862761" y="2543898"/>
                <a:ext cx="0" cy="3022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 flipV="1">
                <a:off x="1516363" y="3400654"/>
                <a:ext cx="119638" cy="38152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368594" y="3746756"/>
                <a:ext cx="1531188" cy="92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プリンティング</a:t>
                </a:r>
                <a:endParaRPr kumimoji="1" lang="en-US" altLang="ja-JP" dirty="0" smtClean="0"/>
              </a:p>
              <a:p>
                <a:r>
                  <a:rPr kumimoji="1" lang="ja-JP" altLang="en-US" dirty="0" smtClean="0"/>
                  <a:t>ニッコール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f: 150 mm</a:t>
                </a:r>
                <a:endParaRPr kumimoji="1" lang="ja-JP" altLang="en-US" dirty="0"/>
              </a:p>
            </p:txBody>
          </p:sp>
          <p:cxnSp>
            <p:nvCxnSpPr>
              <p:cNvPr id="28" name="直線矢印コネクタ 27"/>
              <p:cNvCxnSpPr/>
              <p:nvPr/>
            </p:nvCxnSpPr>
            <p:spPr>
              <a:xfrm flipV="1">
                <a:off x="4186604" y="3301214"/>
                <a:ext cx="1" cy="4809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/>
              <p:cNvSpPr txBox="1"/>
              <p:nvPr/>
            </p:nvSpPr>
            <p:spPr>
              <a:xfrm>
                <a:off x="2983210" y="3757779"/>
                <a:ext cx="16129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5</a:t>
                </a:r>
                <a:r>
                  <a:rPr lang="ja-JP" altLang="en-US" dirty="0" smtClean="0"/>
                  <a:t>倍対物レンズ</a:t>
                </a:r>
                <a:endParaRPr lang="en-US" altLang="ja-JP" dirty="0" smtClean="0"/>
              </a:p>
              <a:p>
                <a:r>
                  <a:rPr kumimoji="1" lang="en-US" altLang="ja-JP" dirty="0" smtClean="0"/>
                  <a:t>f: 50 mm</a:t>
                </a:r>
                <a:endParaRPr kumimoji="1" lang="ja-JP" altLang="en-US" dirty="0"/>
              </a:p>
            </p:txBody>
          </p:sp>
          <p:cxnSp>
            <p:nvCxnSpPr>
              <p:cNvPr id="30" name="直線矢印コネクタ 29"/>
              <p:cNvCxnSpPr/>
              <p:nvPr/>
            </p:nvCxnSpPr>
            <p:spPr>
              <a:xfrm flipH="1">
                <a:off x="5193374" y="2527131"/>
                <a:ext cx="154340" cy="1679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正方形/長方形 30"/>
              <p:cNvSpPr/>
              <p:nvPr/>
            </p:nvSpPr>
            <p:spPr>
              <a:xfrm>
                <a:off x="2595206" y="2833836"/>
                <a:ext cx="288000" cy="59789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3403877" y="2811800"/>
                <a:ext cx="288000" cy="59789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4898118" y="1725341"/>
                <a:ext cx="1973617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2</a:t>
                </a:r>
                <a:r>
                  <a:rPr kumimoji="1" lang="ja-JP" altLang="en-US" dirty="0" smtClean="0"/>
                  <a:t>倍チューブレンズ</a:t>
                </a:r>
                <a:endParaRPr kumimoji="1" lang="en-US" altLang="ja-JP" dirty="0" smtClean="0"/>
              </a:p>
              <a:p>
                <a:r>
                  <a:rPr kumimoji="1" lang="en-US" altLang="ja-JP" dirty="0" smtClean="0"/>
                  <a:t>f: 200 mm</a:t>
                </a:r>
                <a:endParaRPr kumimoji="1" lang="ja-JP" altLang="en-US" dirty="0"/>
              </a:p>
            </p:txBody>
          </p:sp>
          <p:cxnSp>
            <p:nvCxnSpPr>
              <p:cNvPr id="34" name="直線矢印コネクタ 33"/>
              <p:cNvCxnSpPr/>
              <p:nvPr/>
            </p:nvCxnSpPr>
            <p:spPr>
              <a:xfrm flipH="1" flipV="1">
                <a:off x="6585373" y="3421222"/>
                <a:ext cx="418799" cy="4809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7004172" y="3865537"/>
                <a:ext cx="153118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プリンティング</a:t>
                </a:r>
                <a:endParaRPr kumimoji="1" lang="en-US" altLang="ja-JP" dirty="0" smtClean="0"/>
              </a:p>
              <a:p>
                <a:r>
                  <a:rPr kumimoji="1" lang="ja-JP" altLang="en-US" dirty="0" smtClean="0"/>
                  <a:t>ニッコール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f: 150 mm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7260641" y="2171176"/>
                <a:ext cx="2125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可視</a:t>
                </a:r>
                <a:r>
                  <a:rPr lang="ja-JP" altLang="en-US" dirty="0" smtClean="0"/>
                  <a:t>ストリークカメ</a:t>
                </a:r>
                <a:r>
                  <a:rPr lang="ja-JP" altLang="en-US" dirty="0"/>
                  <a:t>ラ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452161" y="1894176"/>
                <a:ext cx="1346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カメラレンズ</a:t>
                </a:r>
                <a:endParaRPr lang="en-US" altLang="ja-JP" dirty="0" smtClean="0"/>
              </a:p>
              <a:p>
                <a:r>
                  <a:rPr lang="en-US" altLang="ja-JP" dirty="0" smtClean="0"/>
                  <a:t>f: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50 mm</a:t>
                </a:r>
                <a:endParaRPr kumimoji="1" lang="ja-JP" altLang="en-US" dirty="0"/>
              </a:p>
            </p:txBody>
          </p:sp>
        </p:grpSp>
        <p:cxnSp>
          <p:nvCxnSpPr>
            <p:cNvPr id="21" name="直線矢印コネクタ 20"/>
            <p:cNvCxnSpPr/>
            <p:nvPr/>
          </p:nvCxnSpPr>
          <p:spPr>
            <a:xfrm flipH="1">
              <a:off x="2736286" y="2634675"/>
              <a:ext cx="146920" cy="177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endCxn id="32" idx="0"/>
            </p:cNvCxnSpPr>
            <p:nvPr/>
          </p:nvCxnSpPr>
          <p:spPr>
            <a:xfrm>
              <a:off x="3403877" y="2634675"/>
              <a:ext cx="144000" cy="177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>
            <a:grpSpLocks noChangeAspect="1"/>
          </p:cNvGrpSpPr>
          <p:nvPr/>
        </p:nvGrpSpPr>
        <p:grpSpPr>
          <a:xfrm>
            <a:off x="7604299" y="1517821"/>
            <a:ext cx="1548171" cy="1922197"/>
            <a:chOff x="2176768" y="-2237768"/>
            <a:chExt cx="7535053" cy="9355459"/>
          </a:xfrm>
        </p:grpSpPr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2176768" y="-2237768"/>
              <a:ext cx="7535053" cy="753505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1" name="グループ化 70"/>
            <p:cNvGrpSpPr/>
            <p:nvPr/>
          </p:nvGrpSpPr>
          <p:grpSpPr>
            <a:xfrm>
              <a:off x="3531822" y="605428"/>
              <a:ext cx="4790528" cy="6512263"/>
              <a:chOff x="4661937" y="1988839"/>
              <a:chExt cx="4790528" cy="6512263"/>
            </a:xfrm>
          </p:grpSpPr>
          <p:grpSp>
            <p:nvGrpSpPr>
              <p:cNvPr id="72" name="グループ化 71"/>
              <p:cNvGrpSpPr/>
              <p:nvPr/>
            </p:nvGrpSpPr>
            <p:grpSpPr>
              <a:xfrm>
                <a:off x="4661937" y="1988839"/>
                <a:ext cx="4790528" cy="5559875"/>
                <a:chOff x="773505" y="1988839"/>
                <a:chExt cx="4790528" cy="5559875"/>
              </a:xfrm>
            </p:grpSpPr>
            <p:sp>
              <p:nvSpPr>
                <p:cNvPr id="77" name="二等辺三角形 76"/>
                <p:cNvSpPr>
                  <a:spLocks noChangeAspect="1"/>
                </p:cNvSpPr>
                <p:nvPr/>
              </p:nvSpPr>
              <p:spPr>
                <a:xfrm>
                  <a:off x="827583" y="1988839"/>
                  <a:ext cx="4659705" cy="5559875"/>
                </a:xfrm>
                <a:prstGeom prst="triangle">
                  <a:avLst/>
                </a:prstGeom>
                <a:solidFill>
                  <a:schemeClr val="bg1"/>
                </a:solidFill>
                <a:ln w="50800">
                  <a:solidFill>
                    <a:srgbClr val="CC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二等辺三角形 77"/>
                <p:cNvSpPr>
                  <a:spLocks noChangeAspect="1"/>
                </p:cNvSpPr>
                <p:nvPr/>
              </p:nvSpPr>
              <p:spPr>
                <a:xfrm>
                  <a:off x="2461915" y="1988841"/>
                  <a:ext cx="1440000" cy="1718182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  <a:alpha val="45000"/>
                  </a:schemeClr>
                </a:solidFill>
                <a:ln w="1143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2375679" y="3760427"/>
                  <a:ext cx="1548000" cy="0"/>
                </a:xfrm>
                <a:prstGeom prst="line">
                  <a:avLst/>
                </a:prstGeom>
                <a:ln w="50800">
                  <a:solidFill>
                    <a:srgbClr val="CC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773505" y="7543045"/>
                  <a:ext cx="4790528" cy="0"/>
                </a:xfrm>
                <a:prstGeom prst="line">
                  <a:avLst/>
                </a:prstGeom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直線コネクタ 72"/>
              <p:cNvCxnSpPr/>
              <p:nvPr/>
            </p:nvCxnSpPr>
            <p:spPr>
              <a:xfrm>
                <a:off x="5457427" y="4768775"/>
                <a:ext cx="0" cy="2471942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8691390" y="4768775"/>
                <a:ext cx="0" cy="2471939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矢印コネクタ 74"/>
              <p:cNvCxnSpPr/>
              <p:nvPr/>
            </p:nvCxnSpPr>
            <p:spPr>
              <a:xfrm>
                <a:off x="5457426" y="6717698"/>
                <a:ext cx="323396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テキスト ボックス 75"/>
              <p:cNvSpPr txBox="1"/>
              <p:nvPr/>
            </p:nvSpPr>
            <p:spPr>
              <a:xfrm>
                <a:off x="5214418" y="7295560"/>
                <a:ext cx="3719982" cy="1205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 smtClean="0"/>
                  <a:t>約</a:t>
                </a:r>
                <a:r>
                  <a:rPr lang="en-US" altLang="ja-JP" sz="2000" dirty="0" smtClean="0"/>
                  <a:t>180</a:t>
                </a:r>
                <a:r>
                  <a:rPr kumimoji="1" lang="en-US" altLang="ja-JP" sz="2000" dirty="0" smtClean="0"/>
                  <a:t> µm</a:t>
                </a:r>
                <a:endParaRPr kumimoji="1" lang="ja-JP" altLang="en-US" sz="2000" dirty="0"/>
              </a:p>
            </p:txBody>
          </p:sp>
        </p:grpSp>
      </p:grpSp>
      <p:sp>
        <p:nvSpPr>
          <p:cNvPr id="3077" name="角丸四角形 3076"/>
          <p:cNvSpPr/>
          <p:nvPr/>
        </p:nvSpPr>
        <p:spPr>
          <a:xfrm>
            <a:off x="56456" y="1096608"/>
            <a:ext cx="6890471" cy="2332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110994" y="750636"/>
            <a:ext cx="4346062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計測器のセットアップ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スケールは概形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3079" name="テキスト ボックス 3078"/>
          <p:cNvSpPr txBox="1"/>
          <p:nvPr/>
        </p:nvSpPr>
        <p:spPr>
          <a:xfrm>
            <a:off x="143759" y="3570715"/>
            <a:ext cx="271580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遮光板あり</a:t>
            </a:r>
            <a:r>
              <a:rPr lang="en-US" altLang="ja-JP" dirty="0" smtClean="0"/>
              <a:t>(</a:t>
            </a:r>
            <a:r>
              <a:rPr lang="ja-JP" altLang="en-US" dirty="0" smtClean="0"/>
              <a:t>無変換光なし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078" name="テキスト ボックス 3077"/>
          <p:cNvSpPr txBox="1"/>
          <p:nvPr/>
        </p:nvSpPr>
        <p:spPr>
          <a:xfrm>
            <a:off x="7573424" y="773442"/>
            <a:ext cx="158248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可視ストリーク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カメラの視野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530607" y="3582757"/>
            <a:ext cx="2715808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遮光板なし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無変換光あり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082" name="テキスト ボックス 3081"/>
          <p:cNvSpPr txBox="1"/>
          <p:nvPr/>
        </p:nvSpPr>
        <p:spPr>
          <a:xfrm>
            <a:off x="6551112" y="4482023"/>
            <a:ext cx="3357009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生データの赤線</a:t>
            </a:r>
            <a:r>
              <a:rPr lang="ja-JP" altLang="en-US" dirty="0" smtClean="0"/>
              <a:t>がターゲット中心</a:t>
            </a:r>
            <a:endParaRPr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77937" y="3584584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波長</a:t>
            </a:r>
            <a:r>
              <a:rPr kumimoji="1" lang="en-US" altLang="ja-JP" dirty="0" smtClean="0"/>
              <a:t>550 nm~700 mm</a:t>
            </a:r>
            <a:r>
              <a:rPr kumimoji="1" lang="ja-JP" altLang="en-US" dirty="0" smtClean="0"/>
              <a:t>を計測</a:t>
            </a:r>
            <a:endParaRPr kumimoji="1" lang="en-US" altLang="ja-JP" dirty="0" smtClean="0"/>
          </a:p>
          <a:p>
            <a:r>
              <a:rPr lang="ja-JP" altLang="en-US" dirty="0" smtClean="0"/>
              <a:t>⇒発光強度と温度の関係が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lang="ja-JP" altLang="en-US" dirty="0"/>
              <a:t> </a:t>
            </a:r>
            <a:r>
              <a:rPr lang="ja-JP" altLang="en-US" dirty="0" smtClean="0"/>
              <a:t>ほぼ線形の領域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29945" y="5773320"/>
            <a:ext cx="294183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発光は中心よりも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外側から</a:t>
            </a:r>
            <a:r>
              <a:rPr lang="ja-JP" altLang="en-US" dirty="0" smtClean="0"/>
              <a:t>始まっている。</a:t>
            </a:r>
            <a:endParaRPr lang="en-US" altLang="ja-JP" dirty="0" smtClean="0"/>
          </a:p>
          <a:p>
            <a:r>
              <a:rPr kumimoji="1" lang="ja-JP" altLang="en-US" dirty="0" smtClean="0"/>
              <a:t>⇒外側から加熱されている。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725064" y="5042439"/>
            <a:ext cx="255069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遮光板なしのデータでは</a:t>
            </a:r>
            <a:endParaRPr kumimoji="1" lang="en-US" altLang="ja-JP" dirty="0" smtClean="0"/>
          </a:p>
          <a:p>
            <a:r>
              <a:rPr lang="ja-JP" altLang="en-US" dirty="0"/>
              <a:t>発光の開始</a:t>
            </a:r>
            <a:r>
              <a:rPr lang="ja-JP" altLang="en-US" dirty="0" smtClean="0"/>
              <a:t>が早い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70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結果：爆縮ピーク前の先行可視発光強度が低減された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16176" y="2170599"/>
            <a:ext cx="4342856" cy="347787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just"/>
            <a:r>
              <a:rPr kumimoji="1" lang="ja-JP" altLang="en-US" sz="2000" dirty="0" smtClean="0"/>
              <a:t>無変換光の対策により、</a:t>
            </a:r>
            <a:r>
              <a:rPr lang="ja-JP" altLang="en-US" sz="2000" dirty="0" smtClean="0"/>
              <a:t>最大爆縮以前</a:t>
            </a:r>
            <a:endParaRPr lang="en-US" altLang="ja-JP" sz="2000" dirty="0" smtClean="0"/>
          </a:p>
          <a:p>
            <a:pPr algn="just"/>
            <a:r>
              <a:rPr lang="ja-JP" altLang="en-US" sz="2000" dirty="0" smtClean="0"/>
              <a:t>の先行発光が減少された。</a:t>
            </a:r>
            <a:endParaRPr lang="en-US" altLang="ja-JP" sz="2000" dirty="0" smtClean="0"/>
          </a:p>
          <a:p>
            <a:pPr algn="just"/>
            <a:r>
              <a:rPr lang="ja-JP" altLang="en-US" sz="2000" dirty="0" smtClean="0"/>
              <a:t>約</a:t>
            </a:r>
            <a:r>
              <a:rPr lang="en-US" altLang="ja-JP" sz="2000" dirty="0" smtClean="0"/>
              <a:t>40 %</a:t>
            </a:r>
            <a:r>
              <a:rPr lang="ja-JP" altLang="en-US" sz="2000" dirty="0" smtClean="0"/>
              <a:t>の発光強度の減少であった。</a:t>
            </a:r>
            <a:endParaRPr lang="en-US" altLang="ja-JP" sz="2000" dirty="0" smtClean="0"/>
          </a:p>
          <a:p>
            <a:pPr algn="just"/>
            <a:endParaRPr lang="en-US" altLang="ja-JP" sz="2000" dirty="0"/>
          </a:p>
          <a:p>
            <a:pPr algn="just"/>
            <a:r>
              <a:rPr lang="ja-JP" altLang="en-US" sz="2000" dirty="0" smtClean="0"/>
              <a:t>⇒コーン内面の</a:t>
            </a:r>
            <a:r>
              <a:rPr lang="ja-JP" altLang="en-US" sz="2000" dirty="0" smtClean="0">
                <a:solidFill>
                  <a:srgbClr val="FF0000"/>
                </a:solidFill>
              </a:rPr>
              <a:t>先行加熱を抑制</a:t>
            </a:r>
            <a:r>
              <a:rPr lang="ja-JP" altLang="en-US" sz="2000" dirty="0" smtClean="0"/>
              <a:t>できた</a:t>
            </a:r>
            <a:endParaRPr lang="en-US" altLang="ja-JP" sz="2000" dirty="0" smtClean="0"/>
          </a:p>
          <a:p>
            <a:pPr algn="just"/>
            <a:r>
              <a:rPr lang="ja-JP" altLang="en-US" sz="2000" dirty="0"/>
              <a:t>　</a:t>
            </a:r>
            <a:r>
              <a:rPr lang="ja-JP" altLang="en-US" sz="2000" dirty="0" smtClean="0"/>
              <a:t> ことを意味する。</a:t>
            </a:r>
            <a:endParaRPr lang="en-US" altLang="ja-JP" sz="2000" dirty="0" smtClean="0"/>
          </a:p>
          <a:p>
            <a:pPr algn="just"/>
            <a:endParaRPr lang="en-US" altLang="ja-JP" sz="2000" dirty="0"/>
          </a:p>
          <a:p>
            <a:pPr algn="just"/>
            <a:r>
              <a:rPr lang="ja-JP" altLang="en-US" sz="2000" dirty="0" smtClean="0"/>
              <a:t>しかし、先行可視発光を</a:t>
            </a:r>
            <a:endParaRPr lang="en-US" altLang="ja-JP" sz="2000" dirty="0" smtClean="0"/>
          </a:p>
          <a:p>
            <a:pPr algn="just"/>
            <a:r>
              <a:rPr lang="ja-JP" altLang="en-US" sz="2000" dirty="0" smtClean="0">
                <a:solidFill>
                  <a:srgbClr val="FF0000"/>
                </a:solidFill>
              </a:rPr>
              <a:t>完全に抑制</a:t>
            </a:r>
            <a:r>
              <a:rPr lang="ja-JP" altLang="en-US" sz="2000" dirty="0">
                <a:solidFill>
                  <a:srgbClr val="FF0000"/>
                </a:solidFill>
              </a:rPr>
              <a:t>するには</a:t>
            </a:r>
            <a:r>
              <a:rPr lang="ja-JP" altLang="en-US" sz="2000" dirty="0" smtClean="0">
                <a:solidFill>
                  <a:srgbClr val="FF0000"/>
                </a:solidFill>
              </a:rPr>
              <a:t>至らなかった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algn="just"/>
            <a:endParaRPr lang="en-US" altLang="ja-JP" sz="2000" dirty="0"/>
          </a:p>
          <a:p>
            <a:pPr algn="just"/>
            <a:r>
              <a:rPr lang="ja-JP" altLang="en-US" sz="2000" dirty="0" smtClean="0"/>
              <a:t>⇒他にも可視発光の原因がある。　</a:t>
            </a:r>
            <a:endParaRPr lang="en-US" altLang="ja-JP" sz="2000" dirty="0" smtClean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49219" y="1268760"/>
            <a:ext cx="5543366" cy="4432558"/>
            <a:chOff x="1420417" y="761177"/>
            <a:chExt cx="5543366" cy="4432558"/>
          </a:xfrm>
        </p:grpSpPr>
        <p:pic>
          <p:nvPicPr>
            <p:cNvPr id="41" name="図 40" descr="Igor Pro 6.12J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54" t="30639" r="15077" b="21351"/>
            <a:stretch/>
          </p:blipFill>
          <p:spPr>
            <a:xfrm>
              <a:off x="1835696" y="761177"/>
              <a:ext cx="5128087" cy="4032448"/>
            </a:xfrm>
            <a:prstGeom prst="rect">
              <a:avLst/>
            </a:prstGeom>
          </p:spPr>
        </p:pic>
        <p:grpSp>
          <p:nvGrpSpPr>
            <p:cNvPr id="42" name="グループ化 41"/>
            <p:cNvGrpSpPr/>
            <p:nvPr/>
          </p:nvGrpSpPr>
          <p:grpSpPr>
            <a:xfrm>
              <a:off x="1420417" y="1038778"/>
              <a:ext cx="4113372" cy="4154957"/>
              <a:chOff x="705451" y="1928879"/>
              <a:chExt cx="4113372" cy="4154957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 rot="16200000">
                <a:off x="-163053" y="3229839"/>
                <a:ext cx="213711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Intensity [</a:t>
                </a:r>
                <a:r>
                  <a:rPr kumimoji="1" lang="en-US" altLang="ja-JP" sz="2000" dirty="0" err="1" smtClean="0"/>
                  <a:t>a.u</a:t>
                </a:r>
                <a:r>
                  <a:rPr kumimoji="1" lang="en-US" altLang="ja-JP" sz="2000" dirty="0" smtClean="0"/>
                  <a:t>.]</a:t>
                </a:r>
                <a:endParaRPr kumimoji="1" lang="ja-JP" altLang="en-US" sz="2000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3665943" y="5683726"/>
                <a:ext cx="11528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Time [ns]</a:t>
                </a:r>
                <a:endParaRPr kumimoji="1" lang="ja-JP" altLang="en-US" sz="2000" dirty="0"/>
              </a:p>
            </p:txBody>
          </p:sp>
          <p:grpSp>
            <p:nvGrpSpPr>
              <p:cNvPr id="45" name="グループ化 44"/>
              <p:cNvGrpSpPr/>
              <p:nvPr/>
            </p:nvGrpSpPr>
            <p:grpSpPr>
              <a:xfrm>
                <a:off x="1907704" y="1928879"/>
                <a:ext cx="2146794" cy="738810"/>
                <a:chOff x="2518046" y="1390243"/>
                <a:chExt cx="2146794" cy="738810"/>
              </a:xfrm>
            </p:grpSpPr>
            <p:sp>
              <p:nvSpPr>
                <p:cNvPr id="46" name="正方形/長方形 45"/>
                <p:cNvSpPr/>
                <p:nvPr/>
              </p:nvSpPr>
              <p:spPr>
                <a:xfrm>
                  <a:off x="2518046" y="1390243"/>
                  <a:ext cx="2043714" cy="70803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7" name="直線コネクタ 46"/>
                <p:cNvCxnSpPr/>
                <p:nvPr/>
              </p:nvCxnSpPr>
              <p:spPr>
                <a:xfrm>
                  <a:off x="2740447" y="1628290"/>
                  <a:ext cx="49331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2754215" y="1916830"/>
                  <a:ext cx="493310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3268311" y="1422589"/>
                  <a:ext cx="138691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000" dirty="0" smtClean="0"/>
                    <a:t>遮光板あり</a:t>
                  </a:r>
                  <a:endParaRPr kumimoji="1" lang="ja-JP" altLang="en-US" sz="2000" dirty="0"/>
                </a:p>
              </p:txBody>
            </p:sp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3282730" y="1728943"/>
                  <a:ext cx="138211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000" dirty="0"/>
                    <a:t>遮光板</a:t>
                  </a:r>
                  <a:r>
                    <a:rPr lang="ja-JP" altLang="en-US" sz="2000" dirty="0" smtClean="0"/>
                    <a:t>なし</a:t>
                  </a:r>
                  <a:endParaRPr kumimoji="1" lang="en-US" altLang="ja-JP" sz="2000" dirty="0" smtClean="0"/>
                </a:p>
              </p:txBody>
            </p:sp>
          </p:grpSp>
        </p:grpSp>
      </p:grpSp>
      <p:sp>
        <p:nvSpPr>
          <p:cNvPr id="2056" name="テキスト ボックス 2055"/>
          <p:cNvSpPr txBox="1"/>
          <p:nvPr/>
        </p:nvSpPr>
        <p:spPr>
          <a:xfrm>
            <a:off x="1352600" y="5877272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= 0 ns</a:t>
            </a:r>
            <a:r>
              <a:rPr kumimoji="1" lang="ja-JP" altLang="en-US" dirty="0" smtClean="0"/>
              <a:t>で爆縮用レーザーのピーク</a:t>
            </a:r>
            <a:endParaRPr kumimoji="1" lang="ja-JP" altLang="en-US" dirty="0"/>
          </a:p>
        </p:txBody>
      </p:sp>
      <p:sp>
        <p:nvSpPr>
          <p:cNvPr id="2057" name="下矢印 2056"/>
          <p:cNvSpPr/>
          <p:nvPr/>
        </p:nvSpPr>
        <p:spPr>
          <a:xfrm>
            <a:off x="4378615" y="2420888"/>
            <a:ext cx="358361" cy="65611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下矢印 2"/>
          <p:cNvSpPr/>
          <p:nvPr/>
        </p:nvSpPr>
        <p:spPr>
          <a:xfrm>
            <a:off x="3323034" y="3234128"/>
            <a:ext cx="360000" cy="61836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0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" y="0"/>
            <a:ext cx="9905998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結論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5039" y="1556792"/>
            <a:ext cx="9751387" cy="3046988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just"/>
            <a:r>
              <a:rPr lang="ja-JP" altLang="en-US" sz="2400" dirty="0" smtClean="0"/>
              <a:t>今回の研究により得られた結論は以下の通りである。</a:t>
            </a:r>
            <a:endParaRPr lang="en-US" altLang="ja-JP" sz="2400" dirty="0" smtClean="0"/>
          </a:p>
          <a:p>
            <a:pPr algn="just"/>
            <a:endParaRPr lang="en-US" altLang="ja-JP" sz="2400" dirty="0" smtClean="0"/>
          </a:p>
          <a:p>
            <a:pPr algn="just"/>
            <a:r>
              <a:rPr lang="ja-JP" altLang="en-US" sz="2400" dirty="0" smtClean="0"/>
              <a:t>① 無変換光がコーン内の先行加熱に影響を及ぼしていることがわかった。</a:t>
            </a:r>
            <a:endParaRPr lang="en-US" altLang="ja-JP" sz="2400" dirty="0" smtClean="0"/>
          </a:p>
          <a:p>
            <a:pPr algn="just"/>
            <a:endParaRPr lang="en-US" altLang="ja-JP" sz="2400" dirty="0"/>
          </a:p>
          <a:p>
            <a:pPr algn="just"/>
            <a:r>
              <a:rPr lang="ja-JP" altLang="en-US" sz="2400" dirty="0" smtClean="0"/>
              <a:t>② 無変換光がコーン内面に照射されないように爆縮用レーザーの一部を</a:t>
            </a:r>
            <a:endParaRPr lang="en-US" altLang="ja-JP" sz="2400" dirty="0" smtClean="0"/>
          </a:p>
          <a:p>
            <a:pPr algn="just"/>
            <a:r>
              <a:rPr lang="ja-JP" altLang="en-US" sz="2400" dirty="0"/>
              <a:t>　</a:t>
            </a:r>
            <a:r>
              <a:rPr lang="ja-JP" altLang="en-US" sz="2400" dirty="0" smtClean="0"/>
              <a:t>　遮光して、環状レーザーをするという対策は、コーン内プラズマ発生の</a:t>
            </a:r>
            <a:endParaRPr lang="en-US" altLang="ja-JP" sz="2400" dirty="0" smtClean="0"/>
          </a:p>
          <a:p>
            <a:pPr algn="just"/>
            <a:r>
              <a:rPr lang="ja-JP" altLang="en-US" sz="2400" dirty="0"/>
              <a:t>　</a:t>
            </a:r>
            <a:r>
              <a:rPr lang="ja-JP" altLang="en-US" sz="2400" dirty="0" smtClean="0"/>
              <a:t>　問題に対して有効であった。</a:t>
            </a:r>
            <a:endParaRPr lang="en-US" altLang="ja-JP" sz="2400" dirty="0" smtClean="0"/>
          </a:p>
          <a:p>
            <a:pPr algn="just"/>
            <a:endParaRPr lang="en-US" altLang="ja-JP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35527" y="5847655"/>
            <a:ext cx="82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今後、コーン内のプラズマ発生問題をさらに研究</a:t>
            </a:r>
            <a:r>
              <a:rPr lang="ja-JP" altLang="en-US" sz="2400" dirty="0" smtClean="0"/>
              <a:t>を進めていく</a:t>
            </a:r>
            <a:r>
              <a:rPr kumimoji="1" lang="ja-JP" altLang="en-US" sz="2400" dirty="0" smtClean="0"/>
              <a:t>。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516530" y="5371942"/>
            <a:ext cx="887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 smtClean="0"/>
              <a:t>コーン内</a:t>
            </a:r>
            <a:r>
              <a:rPr lang="ja-JP" altLang="en-US" sz="2400" dirty="0"/>
              <a:t>の先行加熱を抑制するための、さらなる対策が必要である。</a:t>
            </a:r>
            <a:r>
              <a:rPr lang="en-US" altLang="ja-JP" sz="24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3322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1249</Words>
  <Application>Microsoft Office PowerPoint</Application>
  <PresentationFormat>A4 210 x 297 mm</PresentationFormat>
  <Paragraphs>240</Paragraphs>
  <Slides>16</Slides>
  <Notes>1</Notes>
  <HiddenSlides>0</HiddenSlides>
  <MMClips>2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Office ​​テーマ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taga</cp:lastModifiedBy>
  <cp:revision>97</cp:revision>
  <cp:lastPrinted>2013-03-03T16:00:30Z</cp:lastPrinted>
  <dcterms:created xsi:type="dcterms:W3CDTF">2013-02-27T04:35:52Z</dcterms:created>
  <dcterms:modified xsi:type="dcterms:W3CDTF">2013-03-05T07:53:43Z</dcterms:modified>
</cp:coreProperties>
</file>