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90" r:id="rId4"/>
    <p:sldId id="279" r:id="rId5"/>
    <p:sldId id="281" r:id="rId6"/>
    <p:sldId id="280" r:id="rId7"/>
    <p:sldId id="283" r:id="rId8"/>
    <p:sldId id="275" r:id="rId9"/>
    <p:sldId id="277" r:id="rId10"/>
    <p:sldId id="278" r:id="rId11"/>
    <p:sldId id="282" r:id="rId12"/>
    <p:sldId id="288" r:id="rId13"/>
    <p:sldId id="287" r:id="rId14"/>
    <p:sldId id="284" r:id="rId15"/>
    <p:sldId id="294" r:id="rId16"/>
    <p:sldId id="298" r:id="rId17"/>
    <p:sldId id="295" r:id="rId1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D113A9D2-9D6B-4929-AA2D-F23B5EE8CBE7}" styleName="テーマ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テーマ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83" autoAdjust="0"/>
    <p:restoredTop sz="86559" autoAdjust="0"/>
  </p:normalViewPr>
  <p:slideViewPr>
    <p:cSldViewPr snapToGrid="0" snapToObjects="1">
      <p:cViewPr varScale="1">
        <p:scale>
          <a:sx n="99" d="100"/>
          <a:sy n="99" d="100"/>
        </p:scale>
        <p:origin x="-64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AC37B-BC9E-F248-A809-A71A2BB50596}" type="datetimeFigureOut">
              <a:rPr kumimoji="1" lang="ja-JP" altLang="en-US" smtClean="0"/>
              <a:t>2014/03/05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4EE74B-65D5-0649-9278-47AC56E02AEF}" type="slidenum">
              <a:rPr kumimoji="1" lang="ja-JP" altLang="en-US" smtClean="0"/>
              <a:t>‹#›</a:t>
            </a:fld>
            <a:endParaRPr kumimoji="1" lang="ja-JP" altLang="en-US"/>
          </a:p>
        </p:txBody>
      </p:sp>
    </p:spTree>
    <p:extLst>
      <p:ext uri="{BB962C8B-B14F-4D97-AF65-F5344CB8AC3E}">
        <p14:creationId xmlns:p14="http://schemas.microsoft.com/office/powerpoint/2010/main" val="999787345"/>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aseline="0" dirty="0" smtClean="0"/>
              <a:t>シミュレーションでは、デタッチ条件の場合に、</a:t>
            </a:r>
            <a:r>
              <a:rPr kumimoji="1" lang="en-US" altLang="ja-JP" baseline="0" dirty="0" smtClean="0"/>
              <a:t>250MW</a:t>
            </a:r>
            <a:r>
              <a:rPr kumimoji="1" lang="ja-JP" altLang="en-US" baseline="0" dirty="0" smtClean="0"/>
              <a:t>が外側ダイバータ部に来ると、</a:t>
            </a:r>
            <a:r>
              <a:rPr kumimoji="1" lang="en-US" altLang="ja-JP" baseline="0" dirty="0" smtClean="0"/>
              <a:t>40MW</a:t>
            </a:r>
            <a:r>
              <a:rPr kumimoji="1" lang="ja-JP" altLang="en-US" baseline="0" dirty="0" smtClean="0"/>
              <a:t>程度（輸送</a:t>
            </a:r>
            <a:r>
              <a:rPr kumimoji="1" lang="en-US" altLang="ja-JP" baseline="0" dirty="0" smtClean="0"/>
              <a:t>: 8MW, </a:t>
            </a:r>
            <a:r>
              <a:rPr kumimoji="1" lang="ja-JP" altLang="en-US" baseline="0" dirty="0" smtClean="0"/>
              <a:t>放射</a:t>
            </a:r>
            <a:r>
              <a:rPr kumimoji="1" lang="en-US" altLang="ja-JP" baseline="0" dirty="0" smtClean="0"/>
              <a:t>: 6.3MW, </a:t>
            </a:r>
            <a:r>
              <a:rPr kumimoji="1" lang="ja-JP" altLang="en-US" baseline="0" dirty="0" smtClean="0"/>
              <a:t>再結合</a:t>
            </a:r>
            <a:r>
              <a:rPr kumimoji="1" lang="en-US" altLang="ja-JP" baseline="0" dirty="0" smtClean="0"/>
              <a:t>: 13.6MW</a:t>
            </a:r>
            <a:r>
              <a:rPr kumimoji="1" lang="ja-JP" altLang="en-US" baseline="0" dirty="0" smtClean="0"/>
              <a:t>、中性粒子</a:t>
            </a:r>
            <a:r>
              <a:rPr kumimoji="1" lang="en-US" altLang="ja-JP" baseline="0" dirty="0" smtClean="0"/>
              <a:t>: 9MW</a:t>
            </a:r>
            <a:r>
              <a:rPr kumimoji="1" lang="ja-JP" altLang="en-US" baseline="0" dirty="0" smtClean="0"/>
              <a:t>）が外側ダイバータ板の熱負荷となる。</a:t>
            </a:r>
            <a:endParaRPr kumimoji="1" lang="en-US" altLang="ja-JP" baseline="0" dirty="0" smtClean="0"/>
          </a:p>
          <a:p>
            <a:r>
              <a:rPr kumimoji="1" lang="ja-JP" altLang="en-US" baseline="0" dirty="0" smtClean="0"/>
              <a:t>上流からのパワーフロー以外の熱負荷として、再結合損失と中性粒子負荷が加わっている。。。</a:t>
            </a:r>
            <a:endParaRPr kumimoji="1" lang="en-US" altLang="ja-JP" baseline="0" dirty="0" smtClean="0"/>
          </a:p>
          <a:p>
            <a:endParaRPr kumimoji="1" lang="en-US" altLang="ja-JP" baseline="0" dirty="0" smtClean="0"/>
          </a:p>
          <a:p>
            <a:r>
              <a:rPr kumimoji="1" lang="ja-JP" altLang="en-US" baseline="0" dirty="0" smtClean="0"/>
              <a:t>このときは、ピーク熱負荷は</a:t>
            </a:r>
            <a:r>
              <a:rPr kumimoji="1" lang="en-US" altLang="ja-JP" baseline="0" dirty="0" smtClean="0"/>
              <a:t>10MWm-2</a:t>
            </a:r>
            <a:r>
              <a:rPr kumimoji="1" lang="ja-JP" altLang="en-US" baseline="0" dirty="0" smtClean="0"/>
              <a:t>以下になる。</a:t>
            </a:r>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A4EE74B-65D5-0649-9278-47AC56E02AEF}" type="slidenum">
              <a:rPr kumimoji="1" lang="ja-JP" altLang="en-US" smtClean="0"/>
              <a:t>4</a:t>
            </a:fld>
            <a:endParaRPr kumimoji="1" lang="ja-JP" altLang="en-US"/>
          </a:p>
        </p:txBody>
      </p:sp>
    </p:spTree>
    <p:extLst>
      <p:ext uri="{BB962C8B-B14F-4D97-AF65-F5344CB8AC3E}">
        <p14:creationId xmlns:p14="http://schemas.microsoft.com/office/powerpoint/2010/main" val="3301305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A4EE74B-65D5-0649-9278-47AC56E02AEF}" type="slidenum">
              <a:rPr kumimoji="1" lang="ja-JP" altLang="en-US" smtClean="0"/>
              <a:t>12</a:t>
            </a:fld>
            <a:endParaRPr kumimoji="1" lang="ja-JP" altLang="en-US"/>
          </a:p>
        </p:txBody>
      </p:sp>
    </p:spTree>
    <p:extLst>
      <p:ext uri="{BB962C8B-B14F-4D97-AF65-F5344CB8AC3E}">
        <p14:creationId xmlns:p14="http://schemas.microsoft.com/office/powerpoint/2010/main" val="4028383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ITB</a:t>
            </a:r>
            <a:r>
              <a:rPr kumimoji="1" lang="ja-JP" altLang="en-US" dirty="0" smtClean="0"/>
              <a:t>必要</a:t>
            </a:r>
            <a:endParaRPr kumimoji="1" lang="en-US" altLang="ja-JP" dirty="0" smtClean="0"/>
          </a:p>
          <a:p>
            <a:r>
              <a:rPr kumimoji="1" lang="ja-JP" altLang="en-US" dirty="0" smtClean="0"/>
              <a:t>壁なしベータ限界以上が必要</a:t>
            </a:r>
            <a:endParaRPr kumimoji="1" lang="en-US" altLang="ja-JP" dirty="0" smtClean="0"/>
          </a:p>
          <a:p>
            <a:r>
              <a:rPr kumimoji="1" lang="ja-JP" altLang="en-US" dirty="0" smtClean="0"/>
              <a:t>負磁気シアプラズマが必要</a:t>
            </a:r>
            <a:endParaRPr kumimoji="1" lang="en-US" altLang="ja-JP" dirty="0" smtClean="0"/>
          </a:p>
          <a:p>
            <a:r>
              <a:rPr kumimoji="1" lang="en-US" altLang="ja-JP" dirty="0" err="1" smtClean="0"/>
              <a:t>nGW</a:t>
            </a:r>
            <a:r>
              <a:rPr kumimoji="1" lang="ja-JP" altLang="en-US" dirty="0" smtClean="0"/>
              <a:t>程度かそれ以上が必要。</a:t>
            </a:r>
            <a:endParaRPr kumimoji="1" lang="en-US" altLang="ja-JP" dirty="0" smtClean="0"/>
          </a:p>
          <a:p>
            <a:endParaRPr kumimoji="1" lang="en-US" altLang="ja-JP" dirty="0" smtClean="0"/>
          </a:p>
          <a:p>
            <a:r>
              <a:rPr kumimoji="1" lang="ja-JP" altLang="en-US" dirty="0" smtClean="0"/>
              <a:t>これらは</a:t>
            </a:r>
            <a:r>
              <a:rPr kumimoji="1" lang="en-US" altLang="ja-JP" dirty="0" smtClean="0"/>
              <a:t>JT-60SA</a:t>
            </a:r>
            <a:r>
              <a:rPr kumimoji="1" lang="ja-JP" altLang="en-US" dirty="0" smtClean="0"/>
              <a:t>が必要。</a:t>
            </a:r>
            <a:endParaRPr kumimoji="1" lang="ja-JP" altLang="en-US" dirty="0"/>
          </a:p>
        </p:txBody>
      </p:sp>
      <p:sp>
        <p:nvSpPr>
          <p:cNvPr id="4" name="スライド番号プレースホルダー 3"/>
          <p:cNvSpPr>
            <a:spLocks noGrp="1"/>
          </p:cNvSpPr>
          <p:nvPr>
            <p:ph type="sldNum" sz="quarter" idx="10"/>
          </p:nvPr>
        </p:nvSpPr>
        <p:spPr/>
        <p:txBody>
          <a:bodyPr/>
          <a:lstStyle/>
          <a:p>
            <a:fld id="{8A4EE74B-65D5-0649-9278-47AC56E02AEF}" type="slidenum">
              <a:rPr kumimoji="1" lang="ja-JP" altLang="en-US" smtClean="0"/>
              <a:t>14</a:t>
            </a:fld>
            <a:endParaRPr kumimoji="1" lang="ja-JP" altLang="en-US"/>
          </a:p>
        </p:txBody>
      </p:sp>
    </p:spTree>
    <p:extLst>
      <p:ext uri="{BB962C8B-B14F-4D97-AF65-F5344CB8AC3E}">
        <p14:creationId xmlns:p14="http://schemas.microsoft.com/office/powerpoint/2010/main" val="179472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00C02BE-55FD-EC4C-8284-B020B75A89CE}" type="datetimeFigureOut">
              <a:rPr kumimoji="1" lang="ja-JP" altLang="en-US" smtClean="0"/>
              <a:t>2014/03/05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95AE07-E25E-164D-AFDB-2BE5B53BC961}" type="slidenum">
              <a:rPr kumimoji="1" lang="ja-JP" altLang="en-US" smtClean="0"/>
              <a:t>‹#›</a:t>
            </a:fld>
            <a:endParaRPr kumimoji="1" lang="ja-JP" altLang="en-US"/>
          </a:p>
        </p:txBody>
      </p:sp>
    </p:spTree>
    <p:extLst>
      <p:ext uri="{BB962C8B-B14F-4D97-AF65-F5344CB8AC3E}">
        <p14:creationId xmlns:p14="http://schemas.microsoft.com/office/powerpoint/2010/main" val="86606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00C02BE-55FD-EC4C-8284-B020B75A89CE}" type="datetimeFigureOut">
              <a:rPr kumimoji="1" lang="ja-JP" altLang="en-US" smtClean="0"/>
              <a:t>2014/03/05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95AE07-E25E-164D-AFDB-2BE5B53BC961}" type="slidenum">
              <a:rPr kumimoji="1" lang="ja-JP" altLang="en-US" smtClean="0"/>
              <a:t>‹#›</a:t>
            </a:fld>
            <a:endParaRPr kumimoji="1" lang="ja-JP" altLang="en-US"/>
          </a:p>
        </p:txBody>
      </p:sp>
    </p:spTree>
    <p:extLst>
      <p:ext uri="{BB962C8B-B14F-4D97-AF65-F5344CB8AC3E}">
        <p14:creationId xmlns:p14="http://schemas.microsoft.com/office/powerpoint/2010/main" val="71910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00C02BE-55FD-EC4C-8284-B020B75A89CE}" type="datetimeFigureOut">
              <a:rPr kumimoji="1" lang="ja-JP" altLang="en-US" smtClean="0"/>
              <a:t>2014/03/05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95AE07-E25E-164D-AFDB-2BE5B53BC961}" type="slidenum">
              <a:rPr kumimoji="1" lang="ja-JP" altLang="en-US" smtClean="0"/>
              <a:t>‹#›</a:t>
            </a:fld>
            <a:endParaRPr kumimoji="1" lang="ja-JP" altLang="en-US"/>
          </a:p>
        </p:txBody>
      </p:sp>
    </p:spTree>
    <p:extLst>
      <p:ext uri="{BB962C8B-B14F-4D97-AF65-F5344CB8AC3E}">
        <p14:creationId xmlns:p14="http://schemas.microsoft.com/office/powerpoint/2010/main" val="40243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00C02BE-55FD-EC4C-8284-B020B75A89CE}" type="datetimeFigureOut">
              <a:rPr kumimoji="1" lang="ja-JP" altLang="en-US" smtClean="0"/>
              <a:t>2014/03/05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95AE07-E25E-164D-AFDB-2BE5B53BC961}" type="slidenum">
              <a:rPr kumimoji="1" lang="ja-JP" altLang="en-US" smtClean="0"/>
              <a:t>‹#›</a:t>
            </a:fld>
            <a:endParaRPr kumimoji="1" lang="ja-JP" altLang="en-US"/>
          </a:p>
        </p:txBody>
      </p:sp>
    </p:spTree>
    <p:extLst>
      <p:ext uri="{BB962C8B-B14F-4D97-AF65-F5344CB8AC3E}">
        <p14:creationId xmlns:p14="http://schemas.microsoft.com/office/powerpoint/2010/main" val="1994125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00C02BE-55FD-EC4C-8284-B020B75A89CE}" type="datetimeFigureOut">
              <a:rPr kumimoji="1" lang="ja-JP" altLang="en-US" smtClean="0"/>
              <a:t>2014/03/05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E95AE07-E25E-164D-AFDB-2BE5B53BC961}" type="slidenum">
              <a:rPr kumimoji="1" lang="ja-JP" altLang="en-US" smtClean="0"/>
              <a:t>‹#›</a:t>
            </a:fld>
            <a:endParaRPr kumimoji="1" lang="ja-JP" altLang="en-US"/>
          </a:p>
        </p:txBody>
      </p:sp>
    </p:spTree>
    <p:extLst>
      <p:ext uri="{BB962C8B-B14F-4D97-AF65-F5344CB8AC3E}">
        <p14:creationId xmlns:p14="http://schemas.microsoft.com/office/powerpoint/2010/main" val="3077869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00C02BE-55FD-EC4C-8284-B020B75A89CE}" type="datetimeFigureOut">
              <a:rPr kumimoji="1" lang="ja-JP" altLang="en-US" smtClean="0"/>
              <a:t>2014/03/05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95AE07-E25E-164D-AFDB-2BE5B53BC961}" type="slidenum">
              <a:rPr kumimoji="1" lang="ja-JP" altLang="en-US" smtClean="0"/>
              <a:t>‹#›</a:t>
            </a:fld>
            <a:endParaRPr kumimoji="1" lang="ja-JP" altLang="en-US"/>
          </a:p>
        </p:txBody>
      </p:sp>
    </p:spTree>
    <p:extLst>
      <p:ext uri="{BB962C8B-B14F-4D97-AF65-F5344CB8AC3E}">
        <p14:creationId xmlns:p14="http://schemas.microsoft.com/office/powerpoint/2010/main" val="3407917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00C02BE-55FD-EC4C-8284-B020B75A89CE}" type="datetimeFigureOut">
              <a:rPr kumimoji="1" lang="ja-JP" altLang="en-US" smtClean="0"/>
              <a:t>2014/03/05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E95AE07-E25E-164D-AFDB-2BE5B53BC961}" type="slidenum">
              <a:rPr kumimoji="1" lang="ja-JP" altLang="en-US" smtClean="0"/>
              <a:t>‹#›</a:t>
            </a:fld>
            <a:endParaRPr kumimoji="1" lang="ja-JP" altLang="en-US"/>
          </a:p>
        </p:txBody>
      </p:sp>
    </p:spTree>
    <p:extLst>
      <p:ext uri="{BB962C8B-B14F-4D97-AF65-F5344CB8AC3E}">
        <p14:creationId xmlns:p14="http://schemas.microsoft.com/office/powerpoint/2010/main" val="139204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00C02BE-55FD-EC4C-8284-B020B75A89CE}" type="datetimeFigureOut">
              <a:rPr kumimoji="1" lang="ja-JP" altLang="en-US" smtClean="0"/>
              <a:t>2014/03/05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E95AE07-E25E-164D-AFDB-2BE5B53BC961}" type="slidenum">
              <a:rPr kumimoji="1" lang="ja-JP" altLang="en-US" smtClean="0"/>
              <a:t>‹#›</a:t>
            </a:fld>
            <a:endParaRPr kumimoji="1" lang="ja-JP" altLang="en-US"/>
          </a:p>
        </p:txBody>
      </p:sp>
    </p:spTree>
    <p:extLst>
      <p:ext uri="{BB962C8B-B14F-4D97-AF65-F5344CB8AC3E}">
        <p14:creationId xmlns:p14="http://schemas.microsoft.com/office/powerpoint/2010/main" val="4198326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00C02BE-55FD-EC4C-8284-B020B75A89CE}" type="datetimeFigureOut">
              <a:rPr kumimoji="1" lang="ja-JP" altLang="en-US" smtClean="0"/>
              <a:t>2014/03/05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E95AE07-E25E-164D-AFDB-2BE5B53BC961}" type="slidenum">
              <a:rPr kumimoji="1" lang="ja-JP" altLang="en-US" smtClean="0"/>
              <a:t>‹#›</a:t>
            </a:fld>
            <a:endParaRPr kumimoji="1" lang="ja-JP" altLang="en-US"/>
          </a:p>
        </p:txBody>
      </p:sp>
    </p:spTree>
    <p:extLst>
      <p:ext uri="{BB962C8B-B14F-4D97-AF65-F5344CB8AC3E}">
        <p14:creationId xmlns:p14="http://schemas.microsoft.com/office/powerpoint/2010/main" val="810687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00C02BE-55FD-EC4C-8284-B020B75A89CE}" type="datetimeFigureOut">
              <a:rPr kumimoji="1" lang="ja-JP" altLang="en-US" smtClean="0"/>
              <a:t>2014/03/05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95AE07-E25E-164D-AFDB-2BE5B53BC961}" type="slidenum">
              <a:rPr kumimoji="1" lang="ja-JP" altLang="en-US" smtClean="0"/>
              <a:t>‹#›</a:t>
            </a:fld>
            <a:endParaRPr kumimoji="1" lang="ja-JP" altLang="en-US"/>
          </a:p>
        </p:txBody>
      </p:sp>
    </p:spTree>
    <p:extLst>
      <p:ext uri="{BB962C8B-B14F-4D97-AF65-F5344CB8AC3E}">
        <p14:creationId xmlns:p14="http://schemas.microsoft.com/office/powerpoint/2010/main" val="199951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00C02BE-55FD-EC4C-8284-B020B75A89CE}" type="datetimeFigureOut">
              <a:rPr kumimoji="1" lang="ja-JP" altLang="en-US" smtClean="0"/>
              <a:t>2014/03/05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E95AE07-E25E-164D-AFDB-2BE5B53BC961}" type="slidenum">
              <a:rPr kumimoji="1" lang="ja-JP" altLang="en-US" smtClean="0"/>
              <a:t>‹#›</a:t>
            </a:fld>
            <a:endParaRPr kumimoji="1" lang="ja-JP" altLang="en-US"/>
          </a:p>
        </p:txBody>
      </p:sp>
    </p:spTree>
    <p:extLst>
      <p:ext uri="{BB962C8B-B14F-4D97-AF65-F5344CB8AC3E}">
        <p14:creationId xmlns:p14="http://schemas.microsoft.com/office/powerpoint/2010/main" val="35734120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C02BE-55FD-EC4C-8284-B020B75A89CE}" type="datetimeFigureOut">
              <a:rPr kumimoji="1" lang="ja-JP" altLang="en-US" smtClean="0"/>
              <a:t>2014/03/05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5AE07-E25E-164D-AFDB-2BE5B53BC961}" type="slidenum">
              <a:rPr kumimoji="1" lang="ja-JP" altLang="en-US" smtClean="0"/>
              <a:t>‹#›</a:t>
            </a:fld>
            <a:endParaRPr kumimoji="1" lang="ja-JP" altLang="en-US"/>
          </a:p>
        </p:txBody>
      </p:sp>
    </p:spTree>
    <p:extLst>
      <p:ext uri="{BB962C8B-B14F-4D97-AF65-F5344CB8AC3E}">
        <p14:creationId xmlns:p14="http://schemas.microsoft.com/office/powerpoint/2010/main" val="1108090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3.jp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tiff"/><Relationship Id="rId5" Type="http://schemas.openxmlformats.org/officeDocument/2006/relationships/image" Target="../media/image4.tiff"/><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45505"/>
            <a:ext cx="7772400" cy="1470025"/>
          </a:xfrm>
        </p:spPr>
        <p:txBody>
          <a:bodyPr>
            <a:normAutofit/>
          </a:bodyPr>
          <a:lstStyle/>
          <a:p>
            <a:r>
              <a:rPr kumimoji="1" lang="ja-JP" altLang="en-US" dirty="0" smtClean="0">
                <a:solidFill>
                  <a:srgbClr val="000090"/>
                </a:solidFill>
              </a:rPr>
              <a:t>原型炉設計における</a:t>
            </a:r>
            <a:r>
              <a:rPr kumimoji="1" lang="en-US" altLang="ja-JP" dirty="0" smtClean="0">
                <a:solidFill>
                  <a:srgbClr val="000090"/>
                </a:solidFill>
              </a:rPr>
              <a:t/>
            </a:r>
            <a:br>
              <a:rPr kumimoji="1" lang="en-US" altLang="ja-JP" dirty="0" smtClean="0">
                <a:solidFill>
                  <a:srgbClr val="000090"/>
                </a:solidFill>
              </a:rPr>
            </a:br>
            <a:r>
              <a:rPr kumimoji="1" lang="ja-JP" altLang="en-US" dirty="0" smtClean="0">
                <a:solidFill>
                  <a:srgbClr val="000090"/>
                </a:solidFill>
              </a:rPr>
              <a:t>炉心プラズマの課題</a:t>
            </a:r>
            <a:endParaRPr kumimoji="1" lang="ja-JP" altLang="en-US" dirty="0">
              <a:solidFill>
                <a:srgbClr val="000090"/>
              </a:solidFill>
            </a:endParaRPr>
          </a:p>
        </p:txBody>
      </p:sp>
      <p:sp>
        <p:nvSpPr>
          <p:cNvPr id="3" name="サブタイトル 2"/>
          <p:cNvSpPr>
            <a:spLocks noGrp="1"/>
          </p:cNvSpPr>
          <p:nvPr>
            <p:ph type="subTitle" idx="1"/>
          </p:nvPr>
        </p:nvSpPr>
        <p:spPr/>
        <p:txBody>
          <a:bodyPr>
            <a:normAutofit/>
          </a:bodyPr>
          <a:lstStyle/>
          <a:p>
            <a:r>
              <a:rPr kumimoji="1" lang="ja-JP" altLang="en-US" sz="1800" dirty="0" smtClean="0">
                <a:solidFill>
                  <a:schemeClr val="tx1"/>
                </a:solidFill>
              </a:rPr>
              <a:t>日本原子力研究開発機構</a:t>
            </a:r>
            <a:endParaRPr kumimoji="1" lang="en-US" altLang="ja-JP" sz="1800" dirty="0" smtClean="0">
              <a:solidFill>
                <a:schemeClr val="tx1"/>
              </a:solidFill>
            </a:endParaRPr>
          </a:p>
          <a:p>
            <a:r>
              <a:rPr kumimoji="1" lang="ja-JP" altLang="en-US" sz="1800" dirty="0" smtClean="0">
                <a:solidFill>
                  <a:schemeClr val="tx1"/>
                </a:solidFill>
              </a:rPr>
              <a:t>核融合炉システム研究グループ</a:t>
            </a:r>
            <a:endParaRPr kumimoji="1" lang="en-US" altLang="ja-JP" sz="1800" dirty="0" smtClean="0">
              <a:solidFill>
                <a:schemeClr val="tx1"/>
              </a:solidFill>
            </a:endParaRPr>
          </a:p>
          <a:p>
            <a:r>
              <a:rPr lang="ja-JP" altLang="en-US" sz="1800" dirty="0" smtClean="0">
                <a:solidFill>
                  <a:schemeClr val="tx1"/>
                </a:solidFill>
              </a:rPr>
              <a:t>坂本宜照</a:t>
            </a:r>
            <a:endParaRPr kumimoji="1" lang="ja-JP" altLang="en-US" sz="1800" dirty="0">
              <a:solidFill>
                <a:schemeClr val="tx1"/>
              </a:solidFill>
            </a:endParaRPr>
          </a:p>
        </p:txBody>
      </p:sp>
      <p:sp>
        <p:nvSpPr>
          <p:cNvPr id="4" name="テキスト ボックス 3"/>
          <p:cNvSpPr txBox="1"/>
          <p:nvPr/>
        </p:nvSpPr>
        <p:spPr>
          <a:xfrm>
            <a:off x="4826442" y="0"/>
            <a:ext cx="4317558" cy="369332"/>
          </a:xfrm>
          <a:prstGeom prst="rect">
            <a:avLst/>
          </a:prstGeom>
          <a:noFill/>
        </p:spPr>
        <p:txBody>
          <a:bodyPr wrap="none" rtlCol="0">
            <a:spAutoFit/>
          </a:bodyPr>
          <a:lstStyle/>
          <a:p>
            <a:r>
              <a:rPr kumimoji="1" lang="ja-JP" altLang="en-US" dirty="0" smtClean="0"/>
              <a:t>第</a:t>
            </a:r>
            <a:r>
              <a:rPr kumimoji="1" lang="en-US" altLang="ja-JP" dirty="0" smtClean="0"/>
              <a:t>17</a:t>
            </a:r>
            <a:r>
              <a:rPr kumimoji="1" lang="ja-JP" altLang="en-US" dirty="0" smtClean="0"/>
              <a:t>回　若手科学者によるプラズマ研究会</a:t>
            </a:r>
            <a:endParaRPr kumimoji="1" lang="ja-JP" altLang="en-US" dirty="0"/>
          </a:p>
        </p:txBody>
      </p:sp>
    </p:spTree>
    <p:extLst>
      <p:ext uri="{BB962C8B-B14F-4D97-AF65-F5344CB8AC3E}">
        <p14:creationId xmlns:p14="http://schemas.microsoft.com/office/powerpoint/2010/main" val="164033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184877" y="64896"/>
            <a:ext cx="7959122" cy="646331"/>
          </a:xfrm>
          <a:prstGeom prst="rect">
            <a:avLst/>
          </a:prstGeom>
          <a:noFill/>
        </p:spPr>
        <p:txBody>
          <a:bodyPr wrap="square" rtlCol="0">
            <a:spAutoFit/>
          </a:bodyPr>
          <a:lstStyle/>
          <a:p>
            <a:pPr algn="ctr"/>
            <a:r>
              <a:rPr kumimoji="1" lang="ja-JP"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rPr>
              <a:t>ベータ値</a:t>
            </a:r>
            <a:endParaRPr kumimoji="1" lang="ja-JP"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endParaRPr>
          </a:p>
        </p:txBody>
      </p:sp>
      <p:pic>
        <p:nvPicPr>
          <p:cNvPr id="9" name="Picture 37" descr="logo"/>
          <p:cNvPicPr>
            <a:picLocks noChangeAspect="1" noChangeArrowheads="1"/>
          </p:cNvPicPr>
          <p:nvPr/>
        </p:nvPicPr>
        <p:blipFill>
          <a:blip r:embed="rId2"/>
          <a:srcRect/>
          <a:stretch>
            <a:fillRect/>
          </a:stretch>
        </p:blipFill>
        <p:spPr bwMode="auto">
          <a:xfrm>
            <a:off x="89502" y="135980"/>
            <a:ext cx="1095375" cy="538163"/>
          </a:xfrm>
          <a:prstGeom prst="rect">
            <a:avLst/>
          </a:prstGeom>
          <a:noFill/>
        </p:spPr>
      </p:pic>
      <p:sp>
        <p:nvSpPr>
          <p:cNvPr id="10" name="山形 9"/>
          <p:cNvSpPr/>
          <p:nvPr/>
        </p:nvSpPr>
        <p:spPr>
          <a:xfrm>
            <a:off x="1" y="760197"/>
            <a:ext cx="9144000" cy="83437"/>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sp>
        <p:nvSpPr>
          <p:cNvPr id="12" name="テキスト ボックス 11"/>
          <p:cNvSpPr txBox="1"/>
          <p:nvPr/>
        </p:nvSpPr>
        <p:spPr>
          <a:xfrm>
            <a:off x="239595" y="1199341"/>
            <a:ext cx="8602779" cy="5047536"/>
          </a:xfrm>
          <a:prstGeom prst="rect">
            <a:avLst/>
          </a:prstGeom>
          <a:noFill/>
        </p:spPr>
        <p:txBody>
          <a:bodyPr wrap="square" rtlCol="0">
            <a:spAutoFit/>
          </a:bodyPr>
          <a:lstStyle/>
          <a:p>
            <a:r>
              <a:rPr kumimoji="1" lang="ja-JP" altLang="en-US" dirty="0" smtClean="0">
                <a:solidFill>
                  <a:srgbClr val="0000FF"/>
                </a:solidFill>
                <a:latin typeface="Calibri"/>
                <a:cs typeface="Calibri"/>
              </a:rPr>
              <a:t>炉設計での課題</a:t>
            </a:r>
          </a:p>
          <a:p>
            <a:pPr marL="342900" indent="-342900">
              <a:spcBef>
                <a:spcPts val="1200"/>
              </a:spcBef>
              <a:buFont typeface="Wingdings" charset="2"/>
              <a:buChar char="l"/>
            </a:pPr>
            <a:r>
              <a:rPr kumimoji="1" lang="ja-JP" altLang="ja-JP" dirty="0" smtClean="0">
                <a:latin typeface="Calibri"/>
                <a:cs typeface="Calibri"/>
              </a:rPr>
              <a:t>原型</a:t>
            </a:r>
            <a:r>
              <a:rPr kumimoji="1" lang="ja-JP" altLang="ja-JP" dirty="0">
                <a:latin typeface="Calibri"/>
                <a:cs typeface="Calibri"/>
              </a:rPr>
              <a:t>炉で抑制すべき主要な</a:t>
            </a:r>
            <a:r>
              <a:rPr kumimoji="1" lang="en-US" altLang="ja-JP" dirty="0">
                <a:latin typeface="Calibri"/>
                <a:cs typeface="Calibri"/>
              </a:rPr>
              <a:t>MHD</a:t>
            </a:r>
            <a:r>
              <a:rPr kumimoji="1" lang="ja-JP" altLang="ja-JP" dirty="0" smtClean="0">
                <a:latin typeface="Calibri"/>
                <a:cs typeface="Calibri"/>
              </a:rPr>
              <a:t>不安定性</a:t>
            </a:r>
            <a:r>
              <a:rPr kumimoji="1" lang="ja-JP" altLang="en-US" dirty="0" smtClean="0">
                <a:latin typeface="Calibri"/>
                <a:cs typeface="Calibri"/>
              </a:rPr>
              <a:t>：</a:t>
            </a:r>
            <a:endParaRPr kumimoji="1" lang="en-US" altLang="ja-JP" dirty="0" smtClean="0">
              <a:latin typeface="Calibri"/>
              <a:cs typeface="Calibri"/>
            </a:endParaRPr>
          </a:p>
          <a:p>
            <a:pPr marL="800100" lvl="1" indent="-342900">
              <a:spcBef>
                <a:spcPts val="600"/>
              </a:spcBef>
              <a:buFont typeface="Wingdings" charset="2"/>
              <a:buChar char="Ø"/>
            </a:pPr>
            <a:r>
              <a:rPr kumimoji="1" lang="ja-JP" altLang="ja-JP" dirty="0" smtClean="0">
                <a:latin typeface="Calibri"/>
                <a:cs typeface="Calibri"/>
              </a:rPr>
              <a:t>新古典</a:t>
            </a:r>
            <a:r>
              <a:rPr kumimoji="1" lang="ja-JP" altLang="ja-JP" dirty="0">
                <a:latin typeface="Calibri"/>
                <a:cs typeface="Calibri"/>
              </a:rPr>
              <a:t>テアリングモード</a:t>
            </a:r>
            <a:r>
              <a:rPr kumimoji="1" lang="en-US" altLang="ja-JP" dirty="0">
                <a:latin typeface="Calibri"/>
                <a:cs typeface="Calibri"/>
              </a:rPr>
              <a:t>(NTM</a:t>
            </a:r>
            <a:r>
              <a:rPr kumimoji="1" lang="en-US" altLang="ja-JP" dirty="0" smtClean="0">
                <a:latin typeface="Calibri"/>
                <a:cs typeface="Calibri"/>
              </a:rPr>
              <a:t>)</a:t>
            </a:r>
            <a:r>
              <a:rPr kumimoji="1" lang="ja-JP" altLang="en-US" dirty="0" smtClean="0">
                <a:latin typeface="Calibri"/>
                <a:cs typeface="Calibri"/>
              </a:rPr>
              <a:t>：</a:t>
            </a:r>
            <a:r>
              <a:rPr kumimoji="1" lang="en-US" altLang="ja-JP" dirty="0">
                <a:latin typeface="Calibri"/>
                <a:cs typeface="Calibri"/>
              </a:rPr>
              <a:t>ECCD</a:t>
            </a:r>
            <a:r>
              <a:rPr kumimoji="1" lang="ja-JP" altLang="ja-JP" dirty="0">
                <a:latin typeface="Calibri"/>
                <a:cs typeface="Calibri"/>
              </a:rPr>
              <a:t>による</a:t>
            </a:r>
            <a:r>
              <a:rPr kumimoji="1" lang="ja-JP" altLang="ja-JP" dirty="0" smtClean="0">
                <a:latin typeface="Calibri"/>
                <a:cs typeface="Calibri"/>
              </a:rPr>
              <a:t>安定化が確立</a:t>
            </a:r>
            <a:r>
              <a:rPr kumimoji="1" lang="ja-JP" altLang="en-US" dirty="0" smtClean="0">
                <a:latin typeface="Calibri"/>
                <a:cs typeface="Calibri"/>
              </a:rPr>
              <a:t>（高い実績）</a:t>
            </a:r>
            <a:endParaRPr kumimoji="1" lang="en-US" altLang="ja-JP" dirty="0" smtClean="0">
              <a:latin typeface="Calibri"/>
              <a:cs typeface="Calibri"/>
            </a:endParaRPr>
          </a:p>
          <a:p>
            <a:pPr marL="800100" lvl="1" indent="-342900">
              <a:spcBef>
                <a:spcPts val="600"/>
              </a:spcBef>
              <a:buFont typeface="Wingdings" charset="2"/>
              <a:buChar char="Ø"/>
            </a:pPr>
            <a:r>
              <a:rPr kumimoji="1" lang="ja-JP" altLang="ja-JP" dirty="0" smtClean="0">
                <a:latin typeface="Calibri"/>
                <a:cs typeface="Calibri"/>
              </a:rPr>
              <a:t>抵抗性壁</a:t>
            </a:r>
            <a:r>
              <a:rPr kumimoji="1" lang="ja-JP" altLang="ja-JP" dirty="0">
                <a:latin typeface="Calibri"/>
                <a:cs typeface="Calibri"/>
              </a:rPr>
              <a:t>モード</a:t>
            </a:r>
            <a:r>
              <a:rPr kumimoji="1" lang="en-US" altLang="ja-JP" dirty="0">
                <a:latin typeface="Calibri"/>
                <a:cs typeface="Calibri"/>
              </a:rPr>
              <a:t>(RWM</a:t>
            </a:r>
            <a:r>
              <a:rPr kumimoji="1" lang="en-US" altLang="ja-JP" dirty="0" smtClean="0">
                <a:latin typeface="Calibri"/>
                <a:cs typeface="Calibri"/>
              </a:rPr>
              <a:t>)</a:t>
            </a:r>
            <a:r>
              <a:rPr kumimoji="1" lang="ja-JP" altLang="en-US" dirty="0" smtClean="0">
                <a:latin typeface="Calibri"/>
                <a:cs typeface="Calibri"/>
              </a:rPr>
              <a:t>：</a:t>
            </a:r>
            <a:r>
              <a:rPr kumimoji="1" lang="en-US" altLang="ja-JP" dirty="0" err="1" smtClean="0">
                <a:latin typeface="Calibri"/>
                <a:cs typeface="Calibri"/>
              </a:rPr>
              <a:t>V</a:t>
            </a:r>
            <a:r>
              <a:rPr kumimoji="1" lang="en-US" altLang="ja-JP" baseline="-25000" dirty="0" err="1" smtClean="0">
                <a:latin typeface="Symbol" charset="2"/>
                <a:cs typeface="Symbol" charset="2"/>
              </a:rPr>
              <a:t>f</a:t>
            </a:r>
            <a:r>
              <a:rPr kumimoji="1" lang="en-US" altLang="ja-JP" dirty="0" smtClean="0">
                <a:latin typeface="Calibri"/>
                <a:cs typeface="Calibri"/>
              </a:rPr>
              <a:t> &gt; 0.003 V</a:t>
            </a:r>
            <a:r>
              <a:rPr kumimoji="1" lang="en-US" altLang="ja-JP" baseline="-25000" dirty="0" smtClean="0">
                <a:latin typeface="Calibri"/>
                <a:cs typeface="Calibri"/>
              </a:rPr>
              <a:t>A</a:t>
            </a:r>
            <a:r>
              <a:rPr kumimoji="1" lang="ja-JP" altLang="en-US" dirty="0" smtClean="0">
                <a:latin typeface="Calibri"/>
                <a:cs typeface="Calibri"/>
              </a:rPr>
              <a:t>で安定化</a:t>
            </a:r>
            <a:endParaRPr kumimoji="1" lang="en-US" altLang="ja-JP" dirty="0" smtClean="0">
              <a:latin typeface="Calibri"/>
              <a:cs typeface="Calibri"/>
            </a:endParaRPr>
          </a:p>
          <a:p>
            <a:pPr marL="342900" indent="-342900">
              <a:spcBef>
                <a:spcPts val="1200"/>
              </a:spcBef>
              <a:buFont typeface="Wingdings" charset="2"/>
              <a:buChar char="l"/>
            </a:pPr>
            <a:r>
              <a:rPr kumimoji="1" lang="en-US" altLang="ja-JP" dirty="0" smtClean="0">
                <a:latin typeface="Calibri"/>
                <a:cs typeface="Calibri"/>
              </a:rPr>
              <a:t>RWM</a:t>
            </a:r>
            <a:r>
              <a:rPr kumimoji="1" lang="ja-JP" altLang="ja-JP" dirty="0" smtClean="0">
                <a:latin typeface="Calibri"/>
                <a:cs typeface="Calibri"/>
              </a:rPr>
              <a:t>安定化の</a:t>
            </a:r>
            <a:r>
              <a:rPr kumimoji="1" lang="ja-JP" altLang="ja-JP" dirty="0">
                <a:latin typeface="Calibri"/>
                <a:cs typeface="Calibri"/>
              </a:rPr>
              <a:t>課題は</a:t>
            </a:r>
            <a:r>
              <a:rPr kumimoji="1" lang="ja-JP" altLang="ja-JP" dirty="0" smtClean="0">
                <a:latin typeface="Calibri"/>
                <a:cs typeface="Calibri"/>
              </a:rPr>
              <a:t>、</a:t>
            </a:r>
            <a:endParaRPr kumimoji="1" lang="en-US" altLang="ja-JP" dirty="0" smtClean="0">
              <a:latin typeface="Calibri"/>
              <a:cs typeface="Calibri"/>
            </a:endParaRPr>
          </a:p>
          <a:p>
            <a:pPr marL="800100" lvl="1" indent="-342900">
              <a:buFont typeface="Wingdings" charset="2"/>
              <a:buChar char="ü"/>
            </a:pPr>
            <a:r>
              <a:rPr kumimoji="1" lang="ja-JP" altLang="en-US" dirty="0" smtClean="0">
                <a:latin typeface="Calibri"/>
                <a:cs typeface="Calibri"/>
              </a:rPr>
              <a:t>導体壁の位置がブランケットの裏側となり、プラズマから遠い</a:t>
            </a:r>
            <a:r>
              <a:rPr lang="en-US" altLang="ja-JP" dirty="0" smtClean="0">
                <a:cs typeface="Calibri"/>
              </a:rPr>
              <a:t>(</a:t>
            </a:r>
            <a:r>
              <a:rPr lang="en-US" altLang="ja-JP" dirty="0" err="1">
                <a:cs typeface="Calibri"/>
              </a:rPr>
              <a:t>r</a:t>
            </a:r>
            <a:r>
              <a:rPr lang="en-US" altLang="ja-JP" baseline="-25000" dirty="0" err="1">
                <a:cs typeface="Calibri"/>
              </a:rPr>
              <a:t>W</a:t>
            </a:r>
            <a:r>
              <a:rPr lang="en-US" altLang="ja-JP" dirty="0">
                <a:cs typeface="Calibri"/>
              </a:rPr>
              <a:t>/</a:t>
            </a:r>
            <a:r>
              <a:rPr lang="en-US" altLang="ja-JP" dirty="0" smtClean="0">
                <a:cs typeface="Calibri"/>
              </a:rPr>
              <a:t>a&gt;1.35</a:t>
            </a:r>
            <a:r>
              <a:rPr kumimoji="1" lang="en-US" altLang="ja-JP" dirty="0" smtClean="0">
                <a:latin typeface="Calibri"/>
                <a:cs typeface="Calibri"/>
              </a:rPr>
              <a:t>)</a:t>
            </a:r>
          </a:p>
          <a:p>
            <a:pPr marL="800100" lvl="1" indent="-342900">
              <a:buFont typeface="Wingdings" charset="2"/>
              <a:buChar char="ü"/>
            </a:pPr>
            <a:r>
              <a:rPr kumimoji="1" lang="ja-JP" altLang="en-US" dirty="0" smtClean="0">
                <a:latin typeface="Calibri"/>
                <a:cs typeface="Calibri"/>
              </a:rPr>
              <a:t>原型炉で</a:t>
            </a:r>
            <a:r>
              <a:rPr kumimoji="1" lang="en-US" altLang="ja-JP" dirty="0" smtClean="0">
                <a:latin typeface="Calibri"/>
                <a:cs typeface="Calibri"/>
              </a:rPr>
              <a:t> </a:t>
            </a:r>
            <a:r>
              <a:rPr kumimoji="1" lang="en-US" altLang="ja-JP" dirty="0" err="1" smtClean="0">
                <a:latin typeface="Calibri"/>
                <a:cs typeface="Calibri"/>
              </a:rPr>
              <a:t>V</a:t>
            </a:r>
            <a:r>
              <a:rPr kumimoji="1" lang="en-US" altLang="ja-JP" baseline="-25000" dirty="0" err="1" smtClean="0">
                <a:latin typeface="Symbol" charset="2"/>
                <a:cs typeface="Symbol" charset="2"/>
              </a:rPr>
              <a:t>f</a:t>
            </a:r>
            <a:r>
              <a:rPr kumimoji="1" lang="en-US" altLang="ja-JP" dirty="0" smtClean="0">
                <a:latin typeface="Calibri"/>
                <a:cs typeface="Calibri"/>
              </a:rPr>
              <a:t> </a:t>
            </a:r>
            <a:r>
              <a:rPr kumimoji="1" lang="en-US" altLang="ja-JP" dirty="0">
                <a:latin typeface="Calibri"/>
                <a:cs typeface="Calibri"/>
              </a:rPr>
              <a:t>&gt; 0.003 </a:t>
            </a:r>
            <a:r>
              <a:rPr kumimoji="1" lang="en-US" altLang="ja-JP" dirty="0" smtClean="0">
                <a:latin typeface="Calibri"/>
                <a:cs typeface="Calibri"/>
              </a:rPr>
              <a:t>V</a:t>
            </a:r>
            <a:r>
              <a:rPr kumimoji="1" lang="en-US" altLang="ja-JP" baseline="-25000" dirty="0" smtClean="0">
                <a:latin typeface="Calibri"/>
                <a:cs typeface="Calibri"/>
              </a:rPr>
              <a:t>A </a:t>
            </a:r>
            <a:r>
              <a:rPr kumimoji="1" lang="ja-JP" altLang="en-US" dirty="0" smtClean="0">
                <a:latin typeface="Calibri"/>
                <a:cs typeface="Calibri"/>
              </a:rPr>
              <a:t>が得られるか</a:t>
            </a:r>
            <a:r>
              <a:rPr kumimoji="1" lang="ja-JP" altLang="ja-JP" dirty="0" smtClean="0">
                <a:latin typeface="Calibri"/>
                <a:cs typeface="Calibri"/>
              </a:rPr>
              <a:t>不確実</a:t>
            </a:r>
            <a:endParaRPr kumimoji="1" lang="en-US" altLang="ja-JP" dirty="0" smtClean="0">
              <a:latin typeface="Calibri"/>
              <a:cs typeface="Calibri"/>
            </a:endParaRPr>
          </a:p>
          <a:p>
            <a:pPr marL="800100" lvl="1" indent="-342900">
              <a:buFont typeface="Wingdings" charset="2"/>
              <a:buChar char="ü"/>
            </a:pPr>
            <a:r>
              <a:rPr kumimoji="1" lang="ja-JP" altLang="ja-JP" dirty="0" smtClean="0">
                <a:latin typeface="Calibri"/>
                <a:cs typeface="Calibri"/>
              </a:rPr>
              <a:t>制御コイル設置</a:t>
            </a:r>
            <a:r>
              <a:rPr kumimoji="1" lang="ja-JP" altLang="en-US" dirty="0" smtClean="0">
                <a:latin typeface="Calibri"/>
                <a:cs typeface="Calibri"/>
              </a:rPr>
              <a:t>が原型</a:t>
            </a:r>
            <a:r>
              <a:rPr kumimoji="1" lang="ja-JP" altLang="ja-JP" dirty="0" smtClean="0">
                <a:latin typeface="Calibri"/>
                <a:cs typeface="Calibri"/>
              </a:rPr>
              <a:t>炉</a:t>
            </a:r>
            <a:r>
              <a:rPr kumimoji="1" lang="ja-JP" altLang="ja-JP" dirty="0">
                <a:latin typeface="Calibri"/>
                <a:cs typeface="Calibri"/>
              </a:rPr>
              <a:t>の環境下には</a:t>
            </a:r>
            <a:r>
              <a:rPr kumimoji="1" lang="ja-JP" altLang="ja-JP" dirty="0" smtClean="0">
                <a:latin typeface="Calibri"/>
                <a:cs typeface="Calibri"/>
              </a:rPr>
              <a:t>適さない</a:t>
            </a:r>
            <a:endParaRPr kumimoji="1" lang="en-US" altLang="ja-JP" dirty="0" smtClean="0">
              <a:latin typeface="Calibri"/>
              <a:cs typeface="Calibri"/>
            </a:endParaRPr>
          </a:p>
          <a:p>
            <a:pPr marL="342900" indent="-342900">
              <a:spcBef>
                <a:spcPts val="1200"/>
              </a:spcBef>
              <a:buFont typeface="Wingdings" charset="2"/>
              <a:buChar char="Ø"/>
            </a:pPr>
            <a:r>
              <a:rPr kumimoji="1" lang="en-US" altLang="ja-JP" dirty="0" smtClean="0">
                <a:latin typeface="Calibri"/>
                <a:cs typeface="Calibri"/>
              </a:rPr>
              <a:t>RWM</a:t>
            </a:r>
            <a:r>
              <a:rPr kumimoji="1" lang="ja-JP" altLang="ja-JP" dirty="0">
                <a:latin typeface="Calibri"/>
                <a:cs typeface="Calibri"/>
              </a:rPr>
              <a:t>安定化の見通しが確実に</a:t>
            </a:r>
            <a:r>
              <a:rPr kumimoji="1" lang="ja-JP" altLang="ja-JP" dirty="0" smtClean="0">
                <a:latin typeface="Calibri"/>
                <a:cs typeface="Calibri"/>
              </a:rPr>
              <a:t>なれば</a:t>
            </a:r>
            <a:r>
              <a:rPr kumimoji="1" lang="en-US" altLang="ja-JP" dirty="0">
                <a:latin typeface="Calibri"/>
                <a:cs typeface="Calibri"/>
              </a:rPr>
              <a:t> </a:t>
            </a:r>
            <a:r>
              <a:rPr kumimoji="1" lang="en-US" altLang="ja-JP" dirty="0" err="1" smtClean="0">
                <a:latin typeface="Symbol" charset="2"/>
                <a:cs typeface="Symbol" charset="2"/>
              </a:rPr>
              <a:t>b</a:t>
            </a:r>
            <a:r>
              <a:rPr kumimoji="1" lang="en-US" altLang="ja-JP" baseline="-25000" dirty="0" err="1" smtClean="0">
                <a:latin typeface="Calibri"/>
                <a:cs typeface="Calibri"/>
              </a:rPr>
              <a:t>N</a:t>
            </a:r>
            <a:r>
              <a:rPr kumimoji="1" lang="en-US" altLang="ja-JP" dirty="0" smtClean="0">
                <a:latin typeface="Calibri"/>
                <a:cs typeface="Calibri"/>
              </a:rPr>
              <a:t> </a:t>
            </a:r>
            <a:r>
              <a:rPr kumimoji="1" lang="en-US" altLang="ja-JP" dirty="0">
                <a:latin typeface="Calibri"/>
                <a:cs typeface="Calibri"/>
              </a:rPr>
              <a:t>= </a:t>
            </a:r>
            <a:r>
              <a:rPr kumimoji="1" lang="en-US" altLang="ja-JP" dirty="0" smtClean="0">
                <a:latin typeface="Calibri"/>
                <a:cs typeface="Calibri"/>
              </a:rPr>
              <a:t>3.0 – 5.5</a:t>
            </a:r>
            <a:r>
              <a:rPr kumimoji="1" lang="ja-JP" altLang="en-US" dirty="0" smtClean="0">
                <a:latin typeface="Calibri"/>
                <a:cs typeface="Calibri"/>
              </a:rPr>
              <a:t>が期待できるが、</a:t>
            </a:r>
            <a:r>
              <a:rPr kumimoji="1" lang="ja-JP" altLang="ja-JP" dirty="0" smtClean="0">
                <a:latin typeface="Calibri"/>
                <a:cs typeface="Calibri"/>
              </a:rPr>
              <a:t>不確実</a:t>
            </a:r>
            <a:r>
              <a:rPr kumimoji="1" lang="ja-JP" altLang="ja-JP" dirty="0">
                <a:latin typeface="Calibri"/>
                <a:cs typeface="Calibri"/>
              </a:rPr>
              <a:t>な場合に</a:t>
            </a:r>
            <a:r>
              <a:rPr kumimoji="1" lang="ja-JP" altLang="ja-JP" dirty="0" smtClean="0">
                <a:latin typeface="Calibri"/>
                <a:cs typeface="Calibri"/>
              </a:rPr>
              <a:t>は</a:t>
            </a:r>
            <a:r>
              <a:rPr kumimoji="1" lang="en-US" altLang="ja-JP" dirty="0" err="1" smtClean="0">
                <a:latin typeface="Symbol" charset="2"/>
                <a:cs typeface="Symbol" charset="2"/>
              </a:rPr>
              <a:t>b</a:t>
            </a:r>
            <a:r>
              <a:rPr kumimoji="1" lang="en-US" altLang="ja-JP" baseline="-25000" dirty="0" err="1" smtClean="0">
                <a:latin typeface="Calibri"/>
                <a:cs typeface="Calibri"/>
              </a:rPr>
              <a:t>N</a:t>
            </a:r>
            <a:r>
              <a:rPr kumimoji="1" lang="en-US" altLang="ja-JP" dirty="0" smtClean="0">
                <a:latin typeface="Calibri"/>
                <a:cs typeface="Calibri"/>
              </a:rPr>
              <a:t> &lt; 2 – 3 </a:t>
            </a:r>
            <a:r>
              <a:rPr kumimoji="1" lang="ja-JP" altLang="en-US" dirty="0" smtClean="0">
                <a:latin typeface="Calibri"/>
                <a:cs typeface="Calibri"/>
              </a:rPr>
              <a:t>として</a:t>
            </a:r>
            <a:r>
              <a:rPr kumimoji="1" lang="ja-JP" altLang="ja-JP" dirty="0" smtClean="0">
                <a:latin typeface="Calibri"/>
                <a:cs typeface="Calibri"/>
              </a:rPr>
              <a:t>設計</a:t>
            </a:r>
            <a:r>
              <a:rPr kumimoji="1" lang="ja-JP" altLang="en-US" dirty="0" smtClean="0">
                <a:latin typeface="Calibri"/>
                <a:cs typeface="Calibri"/>
              </a:rPr>
              <a:t>せざるを得ない</a:t>
            </a:r>
            <a:r>
              <a:rPr kumimoji="1" lang="ja-JP" altLang="ja-JP" dirty="0" smtClean="0">
                <a:latin typeface="Calibri"/>
                <a:cs typeface="Calibri"/>
              </a:rPr>
              <a:t>。</a:t>
            </a:r>
            <a:endParaRPr kumimoji="1" lang="en-US" altLang="ja-JP" dirty="0" smtClean="0">
              <a:latin typeface="Calibri"/>
              <a:cs typeface="Calibri"/>
            </a:endParaRPr>
          </a:p>
          <a:p>
            <a:pPr marL="342900" indent="-342900">
              <a:spcBef>
                <a:spcPts val="1200"/>
              </a:spcBef>
              <a:buFont typeface="Wingdings" charset="2"/>
              <a:buChar char="Ø"/>
            </a:pPr>
            <a:endParaRPr lang="en-US" altLang="ja-JP" dirty="0">
              <a:latin typeface="Calibri"/>
              <a:cs typeface="Calibri"/>
            </a:endParaRPr>
          </a:p>
          <a:p>
            <a:pPr>
              <a:spcBef>
                <a:spcPts val="1200"/>
              </a:spcBef>
            </a:pPr>
            <a:r>
              <a:rPr kumimoji="1" lang="ja-JP" altLang="en-US" dirty="0" smtClean="0">
                <a:solidFill>
                  <a:srgbClr val="0000FF"/>
                </a:solidFill>
                <a:latin typeface="Calibri"/>
                <a:cs typeface="Calibri"/>
              </a:rPr>
              <a:t>炉心プラズマでの課題</a:t>
            </a:r>
            <a:endParaRPr kumimoji="1" lang="en-US" altLang="ja-JP" dirty="0" smtClean="0">
              <a:solidFill>
                <a:srgbClr val="0000FF"/>
              </a:solidFill>
              <a:latin typeface="Calibri"/>
              <a:cs typeface="Calibri"/>
            </a:endParaRPr>
          </a:p>
          <a:p>
            <a:pPr marL="342900" indent="-342900">
              <a:spcBef>
                <a:spcPts val="600"/>
              </a:spcBef>
              <a:buFont typeface="Wingdings" charset="2"/>
              <a:buChar char="l"/>
            </a:pPr>
            <a:r>
              <a:rPr kumimoji="1" lang="ja-JP" altLang="en-US" dirty="0" smtClean="0">
                <a:latin typeface="Calibri"/>
                <a:cs typeface="Calibri"/>
              </a:rPr>
              <a:t>プラズマ自発回転の予測</a:t>
            </a:r>
            <a:endParaRPr kumimoji="1" lang="en-US" altLang="ja-JP" dirty="0" smtClean="0">
              <a:latin typeface="Calibri"/>
              <a:cs typeface="Calibri"/>
            </a:endParaRPr>
          </a:p>
          <a:p>
            <a:pPr marL="342900" indent="-342900">
              <a:spcBef>
                <a:spcPts val="600"/>
              </a:spcBef>
              <a:buFont typeface="Wingdings" charset="2"/>
              <a:buChar char="l"/>
            </a:pPr>
            <a:r>
              <a:rPr kumimoji="1" lang="en-US" altLang="ja-JP" dirty="0" smtClean="0">
                <a:latin typeface="Calibri"/>
                <a:cs typeface="Calibri"/>
              </a:rPr>
              <a:t>RWM</a:t>
            </a:r>
            <a:r>
              <a:rPr kumimoji="1" lang="ja-JP" altLang="en-US" dirty="0" smtClean="0">
                <a:latin typeface="Calibri"/>
                <a:cs typeface="Calibri"/>
              </a:rPr>
              <a:t>安定化に必要な導体壁位置</a:t>
            </a:r>
            <a:r>
              <a:rPr kumimoji="1" lang="en-US" altLang="ja-JP" dirty="0" smtClean="0">
                <a:latin typeface="Calibri"/>
                <a:cs typeface="Calibri"/>
              </a:rPr>
              <a:t>(</a:t>
            </a:r>
            <a:r>
              <a:rPr kumimoji="1" lang="en-US" altLang="ja-JP" dirty="0" err="1" smtClean="0">
                <a:latin typeface="Calibri"/>
                <a:cs typeface="Calibri"/>
              </a:rPr>
              <a:t>r</a:t>
            </a:r>
            <a:r>
              <a:rPr kumimoji="1" lang="en-US" altLang="ja-JP" baseline="-25000" dirty="0" err="1" smtClean="0">
                <a:latin typeface="Calibri"/>
                <a:cs typeface="Calibri"/>
              </a:rPr>
              <a:t>W</a:t>
            </a:r>
            <a:r>
              <a:rPr kumimoji="1" lang="en-US" altLang="ja-JP" dirty="0" smtClean="0">
                <a:latin typeface="Calibri"/>
                <a:cs typeface="Calibri"/>
              </a:rPr>
              <a:t>/a)</a:t>
            </a:r>
            <a:r>
              <a:rPr kumimoji="1" lang="ja-JP" altLang="en-US" dirty="0" smtClean="0">
                <a:latin typeface="Calibri"/>
                <a:cs typeface="Calibri"/>
              </a:rPr>
              <a:t>とプラズマ回転の関係</a:t>
            </a:r>
            <a:endParaRPr kumimoji="1" lang="ja-JP" altLang="ja-JP" dirty="0">
              <a:latin typeface="Calibri"/>
              <a:cs typeface="Calibri"/>
            </a:endParaRPr>
          </a:p>
        </p:txBody>
      </p:sp>
    </p:spTree>
    <p:extLst>
      <p:ext uri="{BB962C8B-B14F-4D97-AF65-F5344CB8AC3E}">
        <p14:creationId xmlns:p14="http://schemas.microsoft.com/office/powerpoint/2010/main" val="3229553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84877" y="64896"/>
            <a:ext cx="7959122" cy="646331"/>
          </a:xfrm>
          <a:prstGeom prst="rect">
            <a:avLst/>
          </a:prstGeom>
          <a:noFill/>
        </p:spPr>
        <p:txBody>
          <a:bodyPr wrap="square" rtlCol="0">
            <a:spAutoFit/>
          </a:bodyPr>
          <a:lstStyle/>
          <a:p>
            <a:pPr algn="ctr"/>
            <a:r>
              <a:rPr kumimoji="1" lang="ja-JP"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rPr>
              <a:t>プラズマ制御（燃焼・平衡）</a:t>
            </a:r>
            <a:endParaRPr kumimoji="1" lang="ja-JP"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endParaRPr>
          </a:p>
        </p:txBody>
      </p:sp>
      <p:pic>
        <p:nvPicPr>
          <p:cNvPr id="3" name="Picture 37" descr="logo"/>
          <p:cNvPicPr>
            <a:picLocks noChangeAspect="1" noChangeArrowheads="1"/>
          </p:cNvPicPr>
          <p:nvPr/>
        </p:nvPicPr>
        <p:blipFill>
          <a:blip r:embed="rId2"/>
          <a:srcRect/>
          <a:stretch>
            <a:fillRect/>
          </a:stretch>
        </p:blipFill>
        <p:spPr bwMode="auto">
          <a:xfrm>
            <a:off x="89502" y="135980"/>
            <a:ext cx="1095375" cy="538163"/>
          </a:xfrm>
          <a:prstGeom prst="rect">
            <a:avLst/>
          </a:prstGeom>
          <a:noFill/>
        </p:spPr>
      </p:pic>
      <p:sp>
        <p:nvSpPr>
          <p:cNvPr id="4" name="山形 3"/>
          <p:cNvSpPr/>
          <p:nvPr/>
        </p:nvSpPr>
        <p:spPr>
          <a:xfrm>
            <a:off x="1" y="760197"/>
            <a:ext cx="9144000" cy="83437"/>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sp>
        <p:nvSpPr>
          <p:cNvPr id="7" name="テキスト ボックス 6"/>
          <p:cNvSpPr txBox="1"/>
          <p:nvPr/>
        </p:nvSpPr>
        <p:spPr>
          <a:xfrm>
            <a:off x="281928" y="805479"/>
            <a:ext cx="8602779" cy="5909311"/>
          </a:xfrm>
          <a:prstGeom prst="rect">
            <a:avLst/>
          </a:prstGeom>
          <a:noFill/>
        </p:spPr>
        <p:txBody>
          <a:bodyPr wrap="square" rtlCol="0">
            <a:spAutoFit/>
          </a:bodyPr>
          <a:lstStyle/>
          <a:p>
            <a:pPr>
              <a:lnSpc>
                <a:spcPct val="150000"/>
              </a:lnSpc>
              <a:spcBef>
                <a:spcPts val="600"/>
              </a:spcBef>
            </a:pPr>
            <a:r>
              <a:rPr kumimoji="1" lang="ja-JP" altLang="en-US" dirty="0" smtClean="0">
                <a:solidFill>
                  <a:srgbClr val="0000FF"/>
                </a:solidFill>
                <a:latin typeface="Calibri"/>
                <a:cs typeface="Calibri"/>
              </a:rPr>
              <a:t>炉設計での課題</a:t>
            </a:r>
            <a:endParaRPr kumimoji="1" lang="en-US" altLang="ja-JP" dirty="0" smtClean="0">
              <a:solidFill>
                <a:srgbClr val="0000FF"/>
              </a:solidFill>
              <a:latin typeface="Calibri"/>
              <a:cs typeface="Calibri"/>
            </a:endParaRPr>
          </a:p>
          <a:p>
            <a:pPr marL="342900" indent="-342900">
              <a:spcBef>
                <a:spcPts val="600"/>
              </a:spcBef>
              <a:buFont typeface="Wingdings" charset="2"/>
              <a:buChar char="l"/>
            </a:pPr>
            <a:r>
              <a:rPr kumimoji="1" lang="ja-JP" altLang="en-US" dirty="0" smtClean="0">
                <a:latin typeface="Calibri"/>
                <a:cs typeface="Calibri"/>
              </a:rPr>
              <a:t>原型炉に最低限必要な計測器・アクチュエーターを明らかにする必要がある。</a:t>
            </a:r>
            <a:endParaRPr kumimoji="1" lang="en-US" altLang="ja-JP" dirty="0" smtClean="0">
              <a:latin typeface="Calibri"/>
              <a:cs typeface="Calibri"/>
            </a:endParaRPr>
          </a:p>
          <a:p>
            <a:pPr marL="800100" lvl="1" indent="-342900">
              <a:spcBef>
                <a:spcPts val="600"/>
              </a:spcBef>
              <a:buFont typeface="Wingdings" charset="2"/>
              <a:buChar char="ü"/>
            </a:pPr>
            <a:r>
              <a:rPr lang="en-US" altLang="ja-JP" dirty="0">
                <a:cs typeface="Calibri"/>
              </a:rPr>
              <a:t>TBR</a:t>
            </a:r>
            <a:r>
              <a:rPr lang="ja-JP" altLang="en-US" dirty="0">
                <a:cs typeface="Calibri"/>
              </a:rPr>
              <a:t>確保の</a:t>
            </a:r>
            <a:r>
              <a:rPr lang="ja-JP" altLang="en-US" dirty="0" smtClean="0">
                <a:cs typeface="Calibri"/>
              </a:rPr>
              <a:t>ため、計</a:t>
            </a:r>
            <a:r>
              <a:rPr lang="ja-JP" altLang="en-US" dirty="0">
                <a:cs typeface="Calibri"/>
              </a:rPr>
              <a:t>測器や外部</a:t>
            </a:r>
            <a:r>
              <a:rPr lang="ja-JP" altLang="en-US" dirty="0" smtClean="0">
                <a:cs typeface="Calibri"/>
              </a:rPr>
              <a:t>アクチュエーターの占有空間は制限。</a:t>
            </a:r>
            <a:endParaRPr lang="en-US" altLang="ja-JP" dirty="0" smtClean="0">
              <a:cs typeface="Calibri"/>
            </a:endParaRPr>
          </a:p>
          <a:p>
            <a:pPr marL="800100" lvl="1" indent="-342900">
              <a:spcBef>
                <a:spcPts val="600"/>
              </a:spcBef>
              <a:buFont typeface="Wingdings" charset="2"/>
              <a:buChar char="ü"/>
            </a:pPr>
            <a:r>
              <a:rPr lang="ja-JP" altLang="en-US" dirty="0" smtClean="0">
                <a:cs typeface="Calibri"/>
              </a:rPr>
              <a:t>過酷な原型炉環境下</a:t>
            </a:r>
            <a:r>
              <a:rPr lang="ja-JP" altLang="en-US" dirty="0">
                <a:cs typeface="Calibri"/>
              </a:rPr>
              <a:t>に設置できる計測器</a:t>
            </a:r>
            <a:r>
              <a:rPr lang="ja-JP" altLang="en-US" dirty="0" smtClean="0">
                <a:cs typeface="Calibri"/>
              </a:rPr>
              <a:t>も限られる。</a:t>
            </a:r>
            <a:endParaRPr kumimoji="1" lang="en-US" altLang="ja-JP" dirty="0" smtClean="0">
              <a:latin typeface="Calibri"/>
              <a:cs typeface="Calibri"/>
            </a:endParaRPr>
          </a:p>
          <a:p>
            <a:pPr marL="342900" indent="-342900">
              <a:spcBef>
                <a:spcPts val="600"/>
              </a:spcBef>
              <a:buFont typeface="Wingdings" charset="2"/>
              <a:buChar char="l"/>
            </a:pPr>
            <a:r>
              <a:rPr lang="ja-JP" altLang="en-US" dirty="0" smtClean="0">
                <a:cs typeface="Calibri"/>
              </a:rPr>
              <a:t>原型</a:t>
            </a:r>
            <a:r>
              <a:rPr lang="ja-JP" altLang="en-US" dirty="0">
                <a:cs typeface="Calibri"/>
              </a:rPr>
              <a:t>炉では、自己加熱・自発電流・自発回転の割合が高いため、外部からの制御性は低く</a:t>
            </a:r>
            <a:r>
              <a:rPr lang="ja-JP" altLang="en-US" dirty="0" smtClean="0">
                <a:cs typeface="Calibri"/>
              </a:rPr>
              <a:t>なり、制御手法の確立が重要。</a:t>
            </a:r>
            <a:endParaRPr lang="en-US" altLang="ja-JP" dirty="0" smtClean="0">
              <a:cs typeface="Calibri"/>
            </a:endParaRPr>
          </a:p>
          <a:p>
            <a:pPr marL="285750" indent="-285750">
              <a:spcBef>
                <a:spcPts val="600"/>
              </a:spcBef>
              <a:buFont typeface="Wingdings" charset="2"/>
              <a:buChar char="l"/>
            </a:pPr>
            <a:r>
              <a:rPr lang="ja-JP" altLang="en-US" dirty="0">
                <a:solidFill>
                  <a:srgbClr val="000000"/>
                </a:solidFill>
              </a:rPr>
              <a:t>原型炉では放射線場が大きいため、計測器の寿命や設置位置が制限される</a:t>
            </a:r>
            <a:r>
              <a:rPr lang="ja-JP" altLang="en-US" dirty="0" smtClean="0">
                <a:solidFill>
                  <a:srgbClr val="000000"/>
                </a:solidFill>
              </a:rPr>
              <a:t>。特</a:t>
            </a:r>
            <a:r>
              <a:rPr lang="ja-JP" altLang="en-US" dirty="0">
                <a:solidFill>
                  <a:srgbClr val="000000"/>
                </a:solidFill>
              </a:rPr>
              <a:t>に、構造材の渦電流による磁気計測の精度低下によってプラズマ位置・形状制御への影響が</a:t>
            </a:r>
            <a:r>
              <a:rPr lang="ja-JP" altLang="en-US" dirty="0" smtClean="0">
                <a:solidFill>
                  <a:srgbClr val="000000"/>
                </a:solidFill>
              </a:rPr>
              <a:t>懸念される。</a:t>
            </a:r>
            <a:endParaRPr lang="en-US" altLang="ja-JP" dirty="0" smtClean="0">
              <a:solidFill>
                <a:srgbClr val="000000"/>
              </a:solidFill>
            </a:endParaRPr>
          </a:p>
          <a:p>
            <a:pPr marL="285750" indent="-285750">
              <a:spcBef>
                <a:spcPts val="600"/>
              </a:spcBef>
              <a:buFont typeface="Wingdings" charset="2"/>
              <a:buChar char="l"/>
            </a:pPr>
            <a:r>
              <a:rPr lang="ja-JP" altLang="en-US" dirty="0" smtClean="0">
                <a:solidFill>
                  <a:srgbClr val="000000"/>
                </a:solidFill>
                <a:cs typeface="Calibri"/>
              </a:rPr>
              <a:t>メンテナンスポートの設計により、平衡磁場コイル設置位置に制約がある。</a:t>
            </a:r>
            <a:endParaRPr lang="en-US" altLang="ja-JP" dirty="0">
              <a:cs typeface="Calibri"/>
            </a:endParaRPr>
          </a:p>
          <a:p>
            <a:endParaRPr kumimoji="1" lang="en-US" altLang="ja-JP" dirty="0" smtClean="0">
              <a:latin typeface="Calibri"/>
              <a:cs typeface="Calibri"/>
            </a:endParaRPr>
          </a:p>
          <a:p>
            <a:r>
              <a:rPr lang="ja-JP" altLang="en-US" dirty="0" smtClean="0">
                <a:solidFill>
                  <a:srgbClr val="0000FF"/>
                </a:solidFill>
                <a:latin typeface="Calibri"/>
                <a:cs typeface="Calibri"/>
              </a:rPr>
              <a:t>炉心プラズマでの課題</a:t>
            </a:r>
            <a:endParaRPr lang="en-US" altLang="ja-JP" dirty="0" smtClean="0">
              <a:solidFill>
                <a:srgbClr val="0000FF"/>
              </a:solidFill>
              <a:latin typeface="Calibri"/>
              <a:cs typeface="Calibri"/>
            </a:endParaRPr>
          </a:p>
          <a:p>
            <a:pPr marL="285750" indent="-285750">
              <a:spcBef>
                <a:spcPts val="600"/>
              </a:spcBef>
              <a:buFont typeface="Wingdings" charset="2"/>
              <a:buChar char="l"/>
            </a:pPr>
            <a:r>
              <a:rPr lang="ja-JP" altLang="ja-JP" dirty="0" smtClean="0"/>
              <a:t>制</a:t>
            </a:r>
            <a:r>
              <a:rPr lang="ja-JP" altLang="ja-JP" dirty="0"/>
              <a:t>御手法と制御</a:t>
            </a:r>
            <a:r>
              <a:rPr lang="ja-JP" altLang="ja-JP" dirty="0" smtClean="0"/>
              <a:t>ロジック</a:t>
            </a:r>
            <a:r>
              <a:rPr lang="ja-JP" altLang="en-US" dirty="0" smtClean="0"/>
              <a:t>を確立するため</a:t>
            </a:r>
            <a:r>
              <a:rPr lang="ja-JP" altLang="ja-JP" dirty="0" smtClean="0"/>
              <a:t>、</a:t>
            </a:r>
            <a:r>
              <a:rPr lang="ja-JP" altLang="ja-JP" dirty="0"/>
              <a:t>制御すべき物理量とその応答特性のデータベース構築や運転シナリオの</a:t>
            </a:r>
            <a:r>
              <a:rPr lang="ja-JP" altLang="ja-JP" dirty="0" smtClean="0"/>
              <a:t>構築</a:t>
            </a:r>
            <a:endParaRPr lang="en-US" altLang="ja-JP" dirty="0" smtClean="0"/>
          </a:p>
          <a:p>
            <a:pPr marL="285750" indent="-285750">
              <a:spcBef>
                <a:spcPts val="600"/>
              </a:spcBef>
              <a:buFont typeface="Wingdings" charset="2"/>
              <a:buChar char="l"/>
            </a:pPr>
            <a:r>
              <a:rPr lang="ja-JP" altLang="en-US" dirty="0"/>
              <a:t>原型炉の計測・制御システム設計に利用するため、炉システム統合シミュレータの開発が必要で</a:t>
            </a:r>
            <a:r>
              <a:rPr lang="ja-JP" altLang="en-US" dirty="0" smtClean="0"/>
              <a:t>あり、そのためのプラズマモデリングの検証</a:t>
            </a:r>
            <a:endParaRPr lang="en-US" altLang="ja-JP" dirty="0" smtClean="0"/>
          </a:p>
          <a:p>
            <a:pPr marL="285750" indent="-285750">
              <a:spcBef>
                <a:spcPts val="600"/>
              </a:spcBef>
              <a:buFont typeface="Wingdings" charset="2"/>
              <a:buChar char="l"/>
            </a:pPr>
            <a:r>
              <a:rPr lang="ja-JP" altLang="en-US" dirty="0">
                <a:solidFill>
                  <a:srgbClr val="000000"/>
                </a:solidFill>
              </a:rPr>
              <a:t>磁気計測器をプラズマから離れた位置や構造材の影響を受けやすい位置に設置するなど、それら影響への対応策の検討。</a:t>
            </a:r>
            <a:endParaRPr lang="en-US" altLang="ja-JP" dirty="0">
              <a:solidFill>
                <a:srgbClr val="000000"/>
              </a:solidFill>
            </a:endParaRPr>
          </a:p>
        </p:txBody>
      </p:sp>
    </p:spTree>
    <p:extLst>
      <p:ext uri="{BB962C8B-B14F-4D97-AF65-F5344CB8AC3E}">
        <p14:creationId xmlns:p14="http://schemas.microsoft.com/office/powerpoint/2010/main" val="2702942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050146"/>
            <a:ext cx="8229600" cy="5567965"/>
          </a:xfrm>
        </p:spPr>
        <p:txBody>
          <a:bodyPr>
            <a:noAutofit/>
          </a:bodyPr>
          <a:lstStyle/>
          <a:p>
            <a:pPr marL="0" indent="0">
              <a:buNone/>
            </a:pPr>
            <a:r>
              <a:rPr lang="ja-JP" altLang="en-US" sz="1800" dirty="0" smtClean="0">
                <a:solidFill>
                  <a:srgbClr val="0000FF"/>
                </a:solidFill>
              </a:rPr>
              <a:t>炉設計での課題</a:t>
            </a:r>
            <a:endParaRPr lang="en-US" altLang="ja-JP" sz="1800" dirty="0" smtClean="0">
              <a:solidFill>
                <a:srgbClr val="0000FF"/>
              </a:solidFill>
            </a:endParaRPr>
          </a:p>
          <a:p>
            <a:pPr>
              <a:buFont typeface="Wingdings" charset="2"/>
              <a:buChar char="l"/>
            </a:pPr>
            <a:r>
              <a:rPr lang="ja-JP" altLang="en-US" sz="1800" dirty="0"/>
              <a:t>楕円度</a:t>
            </a:r>
            <a:r>
              <a:rPr lang="en-US" altLang="ja-JP" sz="1800" dirty="0"/>
              <a:t> </a:t>
            </a:r>
            <a:r>
              <a:rPr lang="en-US" altLang="ja-JP" sz="1800" i="1" dirty="0">
                <a:latin typeface="Symbol" charset="2"/>
                <a:cs typeface="Symbol" charset="2"/>
              </a:rPr>
              <a:t>k </a:t>
            </a:r>
            <a:r>
              <a:rPr lang="ja-JP" altLang="en-US" sz="1800" dirty="0"/>
              <a:t>は炉心プラズマの絶対性能を決定する重要な因子の１つであり、</a:t>
            </a:r>
            <a:r>
              <a:rPr lang="en-US" altLang="ja-JP" sz="1800" dirty="0"/>
              <a:t> </a:t>
            </a:r>
            <a:r>
              <a:rPr lang="en-US" altLang="ja-JP" sz="1800" i="1" dirty="0">
                <a:latin typeface="Symbol" charset="2"/>
                <a:cs typeface="Symbol" charset="2"/>
              </a:rPr>
              <a:t>k </a:t>
            </a:r>
            <a:r>
              <a:rPr lang="ja-JP" altLang="en-US" sz="1800" dirty="0"/>
              <a:t>を大きくすると、</a:t>
            </a:r>
            <a:endParaRPr lang="en-US" altLang="ja-JP" sz="1800" dirty="0"/>
          </a:p>
          <a:p>
            <a:pPr marL="285750" indent="-285750"/>
            <a:endParaRPr lang="en-US" altLang="ja-JP" sz="1800" dirty="0">
              <a:solidFill>
                <a:srgbClr val="000000"/>
              </a:solidFill>
            </a:endParaRPr>
          </a:p>
          <a:p>
            <a:pPr marL="285750" indent="-285750"/>
            <a:endParaRPr lang="en-US" altLang="ja-JP" sz="1800" dirty="0" smtClean="0">
              <a:solidFill>
                <a:srgbClr val="000000"/>
              </a:solidFill>
            </a:endParaRPr>
          </a:p>
          <a:p>
            <a:pPr marL="0" indent="0">
              <a:buNone/>
            </a:pPr>
            <a:endParaRPr lang="en-US" altLang="ja-JP" sz="1800" dirty="0" smtClean="0">
              <a:solidFill>
                <a:srgbClr val="0000FF"/>
              </a:solidFill>
            </a:endParaRPr>
          </a:p>
          <a:p>
            <a:pPr marL="0" indent="0">
              <a:buNone/>
            </a:pPr>
            <a:endParaRPr lang="en-US" altLang="ja-JP" sz="1800" dirty="0">
              <a:solidFill>
                <a:srgbClr val="0000FF"/>
              </a:solidFill>
            </a:endParaRPr>
          </a:p>
          <a:p>
            <a:pPr marL="0" indent="0">
              <a:buNone/>
            </a:pPr>
            <a:endParaRPr lang="en-US" altLang="ja-JP" sz="1800" dirty="0" smtClean="0">
              <a:solidFill>
                <a:srgbClr val="0000FF"/>
              </a:solidFill>
            </a:endParaRPr>
          </a:p>
          <a:p>
            <a:pPr marL="0" indent="0">
              <a:buNone/>
            </a:pPr>
            <a:endParaRPr lang="en-US" altLang="ja-JP" sz="1800" dirty="0" smtClean="0">
              <a:solidFill>
                <a:srgbClr val="0000FF"/>
              </a:solidFill>
            </a:endParaRPr>
          </a:p>
          <a:p>
            <a:pPr>
              <a:buFont typeface="Wingdings" charset="2"/>
              <a:buChar char="l"/>
            </a:pPr>
            <a:r>
              <a:rPr lang="ja-JP" altLang="en-US" sz="1800" dirty="0" smtClean="0"/>
              <a:t>垂直位置不安定性のための安定化シェルはブランケットの裏側に設置</a:t>
            </a:r>
            <a:endParaRPr lang="en-US" altLang="ja-JP" sz="1800" dirty="0" smtClean="0"/>
          </a:p>
          <a:p>
            <a:pPr>
              <a:buFont typeface="Wingdings" charset="2"/>
              <a:buChar char="l"/>
            </a:pPr>
            <a:r>
              <a:rPr lang="ja-JP" altLang="en-US" sz="1800" dirty="0" smtClean="0"/>
              <a:t>炉内制御コイルは設置できない。</a:t>
            </a:r>
            <a:endParaRPr lang="en-US" altLang="ja-JP" sz="1800" dirty="0" smtClean="0"/>
          </a:p>
          <a:p>
            <a:pPr marL="0" indent="0">
              <a:buNone/>
            </a:pPr>
            <a:endParaRPr lang="en-US" altLang="ja-JP" sz="1800" dirty="0">
              <a:solidFill>
                <a:srgbClr val="0000FF"/>
              </a:solidFill>
            </a:endParaRPr>
          </a:p>
          <a:p>
            <a:pPr marL="0" indent="0">
              <a:buNone/>
            </a:pPr>
            <a:r>
              <a:rPr lang="ja-JP" altLang="en-US" sz="1800" dirty="0" smtClean="0">
                <a:solidFill>
                  <a:srgbClr val="0000FF"/>
                </a:solidFill>
              </a:rPr>
              <a:t>炉心プラズマでの課題</a:t>
            </a:r>
            <a:endParaRPr lang="en-US" altLang="ja-JP" sz="1800" dirty="0" smtClean="0">
              <a:solidFill>
                <a:srgbClr val="0000FF"/>
              </a:solidFill>
            </a:endParaRPr>
          </a:p>
          <a:p>
            <a:pPr marL="285750" indent="-285750">
              <a:spcBef>
                <a:spcPts val="0"/>
              </a:spcBef>
              <a:buFont typeface="Wingdings" charset="2"/>
              <a:buChar char="l"/>
            </a:pPr>
            <a:r>
              <a:rPr lang="ja-JP" altLang="en-US" sz="1800" dirty="0">
                <a:solidFill>
                  <a:srgbClr val="000000"/>
                </a:solidFill>
              </a:rPr>
              <a:t>原型炉でどのようにすれば楕円度をどれだけ高くできるかを検討する。</a:t>
            </a:r>
          </a:p>
          <a:p>
            <a:pPr marL="285750" indent="-285750">
              <a:spcBef>
                <a:spcPts val="0"/>
              </a:spcBef>
              <a:buFont typeface="Wingdings" charset="2"/>
              <a:buChar char="l"/>
            </a:pPr>
            <a:r>
              <a:rPr lang="ja-JP" altLang="en-US" sz="1800" dirty="0" smtClean="0"/>
              <a:t>垂直</a:t>
            </a:r>
            <a:r>
              <a:rPr lang="ja-JP" altLang="en-US" sz="1800" dirty="0"/>
              <a:t>位置不安定性の成長率</a:t>
            </a:r>
            <a:r>
              <a:rPr lang="ja-JP" altLang="en-US" sz="1800" dirty="0" smtClean="0"/>
              <a:t>の、楕円度依存性、安定化</a:t>
            </a:r>
            <a:r>
              <a:rPr lang="ja-JP" altLang="en-US" sz="1800" dirty="0"/>
              <a:t>シェル位置</a:t>
            </a:r>
            <a:r>
              <a:rPr lang="en-US" altLang="ja-JP" sz="1800" dirty="0"/>
              <a:t>(d/a)</a:t>
            </a:r>
            <a:r>
              <a:rPr lang="ja-JP" altLang="en-US" sz="1800" dirty="0" smtClean="0"/>
              <a:t>依存性、</a:t>
            </a:r>
            <a:r>
              <a:rPr lang="en-US" altLang="ja-JP" sz="1800" dirty="0" smtClean="0"/>
              <a:t>l</a:t>
            </a:r>
            <a:r>
              <a:rPr lang="en-US" altLang="ja-JP" sz="1800" baseline="-25000" dirty="0" smtClean="0"/>
              <a:t>i</a:t>
            </a:r>
            <a:r>
              <a:rPr lang="ja-JP" altLang="en-US" sz="1800" dirty="0"/>
              <a:t>および</a:t>
            </a:r>
            <a:r>
              <a:rPr lang="en-US" altLang="ja-JP" sz="1800" dirty="0" err="1">
                <a:latin typeface="Symbol" charset="2"/>
                <a:cs typeface="Symbol" charset="2"/>
              </a:rPr>
              <a:t>b</a:t>
            </a:r>
            <a:r>
              <a:rPr lang="en-US" altLang="ja-JP" sz="1800" baseline="-25000" dirty="0" err="1"/>
              <a:t>p</a:t>
            </a:r>
            <a:r>
              <a:rPr lang="ja-JP" altLang="en-US" sz="1800" dirty="0"/>
              <a:t>に対する依存性</a:t>
            </a:r>
            <a:endParaRPr lang="en-US" altLang="ja-JP" sz="1800" dirty="0"/>
          </a:p>
          <a:p>
            <a:pPr>
              <a:spcBef>
                <a:spcPts val="0"/>
              </a:spcBef>
              <a:buFont typeface="Wingdings" charset="2"/>
              <a:buChar char="l"/>
            </a:pPr>
            <a:r>
              <a:rPr lang="ja-JP" altLang="en-US" sz="1800" dirty="0" smtClean="0"/>
              <a:t>位置制</a:t>
            </a:r>
            <a:r>
              <a:rPr lang="ja-JP" altLang="en-US" sz="1800" dirty="0"/>
              <a:t>御コイル要求の評価（</a:t>
            </a:r>
            <a:r>
              <a:rPr lang="en-US" altLang="ja-JP" sz="1800" dirty="0"/>
              <a:t>Active</a:t>
            </a:r>
            <a:r>
              <a:rPr lang="ja-JP" altLang="en-US" sz="1800" dirty="0" smtClean="0"/>
              <a:t>安定化）</a:t>
            </a:r>
            <a:endParaRPr lang="en-US" altLang="ja-JP" sz="1800" dirty="0"/>
          </a:p>
        </p:txBody>
      </p:sp>
      <p:sp>
        <p:nvSpPr>
          <p:cNvPr id="4" name="テキスト ボックス 3"/>
          <p:cNvSpPr txBox="1"/>
          <p:nvPr/>
        </p:nvSpPr>
        <p:spPr>
          <a:xfrm>
            <a:off x="1184877" y="64896"/>
            <a:ext cx="7959122" cy="646331"/>
          </a:xfrm>
          <a:prstGeom prst="rect">
            <a:avLst/>
          </a:prstGeom>
          <a:noFill/>
        </p:spPr>
        <p:txBody>
          <a:bodyPr wrap="square" rtlCol="0">
            <a:spAutoFit/>
          </a:bodyPr>
          <a:lstStyle/>
          <a:p>
            <a:pPr algn="ctr"/>
            <a:r>
              <a:rPr kumimoji="1" lang="ja-JP"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rPr>
              <a:t>楕円度</a:t>
            </a:r>
            <a:endParaRPr kumimoji="1" lang="ja-JP"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endParaRPr>
          </a:p>
        </p:txBody>
      </p:sp>
      <p:pic>
        <p:nvPicPr>
          <p:cNvPr id="5" name="Picture 37" descr="logo"/>
          <p:cNvPicPr>
            <a:picLocks noChangeAspect="1" noChangeArrowheads="1"/>
          </p:cNvPicPr>
          <p:nvPr/>
        </p:nvPicPr>
        <p:blipFill>
          <a:blip r:embed="rId3"/>
          <a:srcRect/>
          <a:stretch>
            <a:fillRect/>
          </a:stretch>
        </p:blipFill>
        <p:spPr bwMode="auto">
          <a:xfrm>
            <a:off x="89502" y="135980"/>
            <a:ext cx="1095375" cy="538163"/>
          </a:xfrm>
          <a:prstGeom prst="rect">
            <a:avLst/>
          </a:prstGeom>
          <a:noFill/>
        </p:spPr>
      </p:pic>
      <p:sp>
        <p:nvSpPr>
          <p:cNvPr id="6" name="山形 5"/>
          <p:cNvSpPr/>
          <p:nvPr/>
        </p:nvSpPr>
        <p:spPr>
          <a:xfrm>
            <a:off x="1" y="760197"/>
            <a:ext cx="9144000" cy="83437"/>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pic>
        <p:nvPicPr>
          <p:cNvPr id="7" name="図 6"/>
          <p:cNvPicPr>
            <a:picLocks noChangeAspect="1"/>
          </p:cNvPicPr>
          <p:nvPr/>
        </p:nvPicPr>
        <p:blipFill>
          <a:blip r:embed="rId4"/>
          <a:stretch>
            <a:fillRect/>
          </a:stretch>
        </p:blipFill>
        <p:spPr>
          <a:xfrm>
            <a:off x="1549921" y="1979250"/>
            <a:ext cx="1928101" cy="690057"/>
          </a:xfrm>
          <a:prstGeom prst="rect">
            <a:avLst/>
          </a:prstGeom>
        </p:spPr>
      </p:pic>
      <p:pic>
        <p:nvPicPr>
          <p:cNvPr id="8" name="図 7"/>
          <p:cNvPicPr>
            <a:picLocks noChangeAspect="1"/>
          </p:cNvPicPr>
          <p:nvPr/>
        </p:nvPicPr>
        <p:blipFill>
          <a:blip r:embed="rId5"/>
          <a:stretch>
            <a:fillRect/>
          </a:stretch>
        </p:blipFill>
        <p:spPr>
          <a:xfrm>
            <a:off x="1549922" y="2708215"/>
            <a:ext cx="1977850" cy="652269"/>
          </a:xfrm>
          <a:prstGeom prst="rect">
            <a:avLst/>
          </a:prstGeom>
        </p:spPr>
      </p:pic>
      <p:pic>
        <p:nvPicPr>
          <p:cNvPr id="9" name="図 8"/>
          <p:cNvPicPr>
            <a:picLocks noChangeAspect="1"/>
          </p:cNvPicPr>
          <p:nvPr/>
        </p:nvPicPr>
        <p:blipFill>
          <a:blip r:embed="rId6"/>
          <a:stretch>
            <a:fillRect/>
          </a:stretch>
        </p:blipFill>
        <p:spPr>
          <a:xfrm>
            <a:off x="638879" y="3472560"/>
            <a:ext cx="4578373" cy="365410"/>
          </a:xfrm>
          <a:prstGeom prst="rect">
            <a:avLst/>
          </a:prstGeom>
        </p:spPr>
      </p:pic>
      <p:sp>
        <p:nvSpPr>
          <p:cNvPr id="10" name="テキスト ボックス 9"/>
          <p:cNvSpPr txBox="1"/>
          <p:nvPr/>
        </p:nvSpPr>
        <p:spPr>
          <a:xfrm>
            <a:off x="3621825" y="2146644"/>
            <a:ext cx="4444283" cy="369332"/>
          </a:xfrm>
          <a:prstGeom prst="rect">
            <a:avLst/>
          </a:prstGeom>
          <a:noFill/>
        </p:spPr>
        <p:txBody>
          <a:bodyPr wrap="none" rtlCol="0">
            <a:spAutoFit/>
          </a:bodyPr>
          <a:lstStyle/>
          <a:p>
            <a:r>
              <a:rPr kumimoji="1" lang="ja-JP" altLang="en-US" i="1" dirty="0" smtClean="0">
                <a:solidFill>
                  <a:srgbClr val="FF6600"/>
                </a:solidFill>
                <a:latin typeface="Times New Roman"/>
                <a:cs typeface="Times New Roman"/>
              </a:rPr>
              <a:t>プラズマ電流</a:t>
            </a:r>
            <a:r>
              <a:rPr kumimoji="1" lang="en-US" altLang="ja-JP" i="1" dirty="0" smtClean="0">
                <a:solidFill>
                  <a:srgbClr val="FF6600"/>
                </a:solidFill>
                <a:latin typeface="Times New Roman"/>
                <a:cs typeface="Times New Roman"/>
              </a:rPr>
              <a:t> </a:t>
            </a:r>
            <a:r>
              <a:rPr kumimoji="1" lang="en-US" altLang="ja-JP" i="1" dirty="0" err="1" smtClean="0">
                <a:solidFill>
                  <a:srgbClr val="FF6600"/>
                </a:solidFill>
                <a:latin typeface="Times New Roman"/>
                <a:cs typeface="Times New Roman"/>
              </a:rPr>
              <a:t>I</a:t>
            </a:r>
            <a:r>
              <a:rPr kumimoji="1" lang="en-US" altLang="ja-JP" i="1" baseline="-25000" dirty="0" err="1" smtClean="0">
                <a:solidFill>
                  <a:srgbClr val="FF6600"/>
                </a:solidFill>
                <a:latin typeface="Times New Roman"/>
                <a:cs typeface="Times New Roman"/>
              </a:rPr>
              <a:t>p</a:t>
            </a:r>
            <a:r>
              <a:rPr kumimoji="1" lang="en-US" altLang="ja-JP" i="1" dirty="0" smtClean="0">
                <a:solidFill>
                  <a:srgbClr val="FF6600"/>
                </a:solidFill>
                <a:latin typeface="Times New Roman"/>
                <a:cs typeface="Times New Roman"/>
              </a:rPr>
              <a:t> </a:t>
            </a:r>
            <a:r>
              <a:rPr kumimoji="1" lang="ja-JP" altLang="en-US" dirty="0" smtClean="0">
                <a:solidFill>
                  <a:srgbClr val="FF6600"/>
                </a:solidFill>
              </a:rPr>
              <a:t>を大きくできる</a:t>
            </a:r>
            <a:r>
              <a:rPr lang="ja-JP" altLang="en-US" dirty="0" smtClean="0">
                <a:solidFill>
                  <a:srgbClr val="FF6600"/>
                </a:solidFill>
              </a:rPr>
              <a:t>！</a:t>
            </a:r>
            <a:r>
              <a:rPr lang="en-US" altLang="ja-JP" dirty="0" smtClean="0">
                <a:solidFill>
                  <a:srgbClr val="FF6600"/>
                </a:solidFill>
              </a:rPr>
              <a:t>&amp; </a:t>
            </a:r>
            <a:r>
              <a:rPr lang="en-US" altLang="ja-JP" i="1" dirty="0" err="1" smtClean="0">
                <a:solidFill>
                  <a:srgbClr val="FF6600"/>
                </a:solidFill>
                <a:latin typeface="Times New Roman"/>
                <a:cs typeface="Times New Roman"/>
              </a:rPr>
              <a:t>n</a:t>
            </a:r>
            <a:r>
              <a:rPr lang="en-US" altLang="ja-JP" i="1" baseline="-25000" dirty="0" err="1" smtClean="0">
                <a:solidFill>
                  <a:srgbClr val="FF6600"/>
                </a:solidFill>
                <a:latin typeface="Times New Roman"/>
                <a:cs typeface="Times New Roman"/>
              </a:rPr>
              <a:t>GW</a:t>
            </a:r>
            <a:r>
              <a:rPr lang="en-US" altLang="ja-JP" dirty="0" smtClean="0">
                <a:solidFill>
                  <a:srgbClr val="FF6600"/>
                </a:solidFill>
              </a:rPr>
              <a:t> </a:t>
            </a:r>
            <a:r>
              <a:rPr lang="ja-JP" altLang="en-US" dirty="0" smtClean="0">
                <a:solidFill>
                  <a:srgbClr val="FF6600"/>
                </a:solidFill>
              </a:rPr>
              <a:t>大！</a:t>
            </a:r>
            <a:endParaRPr kumimoji="1" lang="ja-JP" altLang="en-US" dirty="0">
              <a:solidFill>
                <a:srgbClr val="FF6600"/>
              </a:solidFill>
            </a:endParaRPr>
          </a:p>
        </p:txBody>
      </p:sp>
      <p:sp>
        <p:nvSpPr>
          <p:cNvPr id="11" name="テキスト ボックス 10"/>
          <p:cNvSpPr txBox="1"/>
          <p:nvPr/>
        </p:nvSpPr>
        <p:spPr>
          <a:xfrm>
            <a:off x="3621825" y="2901413"/>
            <a:ext cx="4929242" cy="369332"/>
          </a:xfrm>
          <a:prstGeom prst="rect">
            <a:avLst/>
          </a:prstGeom>
          <a:noFill/>
        </p:spPr>
        <p:txBody>
          <a:bodyPr wrap="none" rtlCol="0">
            <a:spAutoFit/>
          </a:bodyPr>
          <a:lstStyle/>
          <a:p>
            <a:r>
              <a:rPr kumimoji="1" lang="ja-JP" altLang="en-US" dirty="0" smtClean="0">
                <a:solidFill>
                  <a:srgbClr val="FF6600"/>
                </a:solidFill>
              </a:rPr>
              <a:t>トロイダルベータ値</a:t>
            </a:r>
            <a:r>
              <a:rPr kumimoji="1" lang="en-US" altLang="ja-JP" dirty="0" smtClean="0">
                <a:solidFill>
                  <a:srgbClr val="FF6600"/>
                </a:solidFill>
              </a:rPr>
              <a:t> </a:t>
            </a:r>
            <a:r>
              <a:rPr kumimoji="1" lang="en-US" altLang="ja-JP" i="1" dirty="0" smtClean="0">
                <a:solidFill>
                  <a:srgbClr val="FF6600"/>
                </a:solidFill>
                <a:latin typeface="Symbol" charset="2"/>
                <a:cs typeface="Symbol" charset="2"/>
              </a:rPr>
              <a:t>b</a:t>
            </a:r>
            <a:r>
              <a:rPr kumimoji="1" lang="en-US" altLang="ja-JP" dirty="0" smtClean="0">
                <a:solidFill>
                  <a:srgbClr val="FF6600"/>
                </a:solidFill>
              </a:rPr>
              <a:t> </a:t>
            </a:r>
            <a:r>
              <a:rPr kumimoji="1" lang="ja-JP" altLang="en-US" dirty="0" smtClean="0">
                <a:solidFill>
                  <a:srgbClr val="FF6600"/>
                </a:solidFill>
              </a:rPr>
              <a:t>を大きくできる！</a:t>
            </a:r>
            <a:r>
              <a:rPr kumimoji="1" lang="en-US" altLang="ja-JP" dirty="0" smtClean="0">
                <a:solidFill>
                  <a:srgbClr val="FF6600"/>
                </a:solidFill>
              </a:rPr>
              <a:t>&amp; </a:t>
            </a:r>
            <a:r>
              <a:rPr lang="en-US" altLang="ja-JP" i="1" dirty="0" err="1" smtClean="0">
                <a:solidFill>
                  <a:srgbClr val="FF6600"/>
                </a:solidFill>
                <a:latin typeface="Times New Roman"/>
                <a:cs typeface="Times New Roman"/>
              </a:rPr>
              <a:t>P</a:t>
            </a:r>
            <a:r>
              <a:rPr lang="en-US" altLang="ja-JP" i="1" baseline="-25000" dirty="0" err="1" smtClean="0">
                <a:solidFill>
                  <a:srgbClr val="FF6600"/>
                </a:solidFill>
                <a:latin typeface="Times New Roman"/>
                <a:cs typeface="Times New Roman"/>
              </a:rPr>
              <a:t>fus</a:t>
            </a:r>
            <a:r>
              <a:rPr lang="en-US" altLang="ja-JP" dirty="0" smtClean="0">
                <a:solidFill>
                  <a:srgbClr val="FF6600"/>
                </a:solidFill>
              </a:rPr>
              <a:t> </a:t>
            </a:r>
            <a:r>
              <a:rPr kumimoji="1" lang="ja-JP" altLang="en-US" dirty="0" smtClean="0">
                <a:solidFill>
                  <a:srgbClr val="FF6600"/>
                </a:solidFill>
              </a:rPr>
              <a:t>大！</a:t>
            </a:r>
            <a:endParaRPr kumimoji="1" lang="ja-JP" altLang="en-US" dirty="0">
              <a:solidFill>
                <a:srgbClr val="FF6600"/>
              </a:solidFill>
            </a:endParaRPr>
          </a:p>
        </p:txBody>
      </p:sp>
      <p:sp>
        <p:nvSpPr>
          <p:cNvPr id="12" name="テキスト ボックス 11"/>
          <p:cNvSpPr txBox="1"/>
          <p:nvPr/>
        </p:nvSpPr>
        <p:spPr>
          <a:xfrm>
            <a:off x="5132115" y="3387894"/>
            <a:ext cx="4178698" cy="369332"/>
          </a:xfrm>
          <a:prstGeom prst="rect">
            <a:avLst/>
          </a:prstGeom>
          <a:noFill/>
        </p:spPr>
        <p:txBody>
          <a:bodyPr wrap="none" rtlCol="0">
            <a:spAutoFit/>
          </a:bodyPr>
          <a:lstStyle/>
          <a:p>
            <a:r>
              <a:rPr kumimoji="1" lang="ja-JP" altLang="en-US" dirty="0" smtClean="0">
                <a:solidFill>
                  <a:srgbClr val="FF6600"/>
                </a:solidFill>
              </a:rPr>
              <a:t>閉じ込め時間</a:t>
            </a:r>
            <a:r>
              <a:rPr kumimoji="1" lang="en-US" altLang="ja-JP" dirty="0" smtClean="0">
                <a:solidFill>
                  <a:srgbClr val="FF6600"/>
                </a:solidFill>
              </a:rPr>
              <a:t> </a:t>
            </a:r>
            <a:r>
              <a:rPr kumimoji="1" lang="en-US" altLang="ja-JP" i="1" dirty="0" err="1" smtClean="0">
                <a:solidFill>
                  <a:srgbClr val="FF6600"/>
                </a:solidFill>
                <a:latin typeface="Symbol" charset="2"/>
                <a:cs typeface="Symbol" charset="2"/>
              </a:rPr>
              <a:t>t</a:t>
            </a:r>
            <a:r>
              <a:rPr kumimoji="1" lang="en-US" altLang="ja-JP" i="1" baseline="-25000" dirty="0" err="1" smtClean="0">
                <a:solidFill>
                  <a:srgbClr val="FF6600"/>
                </a:solidFill>
                <a:latin typeface="Symbol" charset="2"/>
                <a:cs typeface="Symbol" charset="2"/>
              </a:rPr>
              <a:t>E</a:t>
            </a:r>
            <a:r>
              <a:rPr kumimoji="1" lang="en-US" altLang="ja-JP" dirty="0" smtClean="0">
                <a:solidFill>
                  <a:srgbClr val="FF6600"/>
                </a:solidFill>
              </a:rPr>
              <a:t> </a:t>
            </a:r>
            <a:r>
              <a:rPr kumimoji="1" lang="ja-JP" altLang="en-US" dirty="0" smtClean="0">
                <a:solidFill>
                  <a:srgbClr val="FF6600"/>
                </a:solidFill>
              </a:rPr>
              <a:t>を長くできる！＆</a:t>
            </a:r>
            <a:r>
              <a:rPr kumimoji="1" lang="en-US" altLang="ja-JP" dirty="0" smtClean="0">
                <a:solidFill>
                  <a:srgbClr val="FF6600"/>
                </a:solidFill>
              </a:rPr>
              <a:t> </a:t>
            </a:r>
            <a:r>
              <a:rPr kumimoji="1" lang="en-US" altLang="ja-JP" i="1" dirty="0" smtClean="0">
                <a:solidFill>
                  <a:srgbClr val="FF6600"/>
                </a:solidFill>
                <a:latin typeface="Times New Roman"/>
                <a:cs typeface="Times New Roman"/>
              </a:rPr>
              <a:t>Q</a:t>
            </a:r>
            <a:r>
              <a:rPr kumimoji="1" lang="en-US" altLang="ja-JP" dirty="0" smtClean="0">
                <a:solidFill>
                  <a:srgbClr val="FF6600"/>
                </a:solidFill>
              </a:rPr>
              <a:t> </a:t>
            </a:r>
            <a:r>
              <a:rPr kumimoji="1" lang="ja-JP" altLang="en-US" dirty="0" smtClean="0">
                <a:solidFill>
                  <a:srgbClr val="FF6600"/>
                </a:solidFill>
              </a:rPr>
              <a:t>大！</a:t>
            </a:r>
            <a:endParaRPr kumimoji="1" lang="ja-JP" altLang="en-US" dirty="0">
              <a:solidFill>
                <a:srgbClr val="FF6600"/>
              </a:solidFill>
            </a:endParaRPr>
          </a:p>
        </p:txBody>
      </p:sp>
    </p:spTree>
    <p:extLst>
      <p:ext uri="{BB962C8B-B14F-4D97-AF65-F5344CB8AC3E}">
        <p14:creationId xmlns:p14="http://schemas.microsoft.com/office/powerpoint/2010/main" val="1776777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テキスト ボックス 280"/>
          <p:cNvSpPr txBox="1"/>
          <p:nvPr/>
        </p:nvSpPr>
        <p:spPr>
          <a:xfrm>
            <a:off x="1184877" y="226204"/>
            <a:ext cx="7959122" cy="539464"/>
          </a:xfrm>
          <a:prstGeom prst="rect">
            <a:avLst/>
          </a:prstGeom>
          <a:noFill/>
        </p:spPr>
        <p:txBody>
          <a:bodyPr wrap="square" rtlCol="0">
            <a:spAutoFit/>
          </a:bodyPr>
          <a:lstStyle/>
          <a:p>
            <a:pPr algn="ctr">
              <a:lnSpc>
                <a:spcPts val="3320"/>
              </a:lnSpc>
            </a:pPr>
            <a:r>
              <a:rPr kumimoji="1" lang="ja-JP"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rPr>
              <a:t>高総合性能プラズマ</a:t>
            </a:r>
            <a:endParaRPr kumimoji="1" lang="ja-JP"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endParaRPr>
          </a:p>
        </p:txBody>
      </p:sp>
      <p:pic>
        <p:nvPicPr>
          <p:cNvPr id="282" name="Picture 37" descr="logo"/>
          <p:cNvPicPr>
            <a:picLocks noChangeAspect="1" noChangeArrowheads="1"/>
          </p:cNvPicPr>
          <p:nvPr/>
        </p:nvPicPr>
        <p:blipFill>
          <a:blip r:embed="rId2"/>
          <a:srcRect/>
          <a:stretch>
            <a:fillRect/>
          </a:stretch>
        </p:blipFill>
        <p:spPr bwMode="auto">
          <a:xfrm>
            <a:off x="89502" y="31736"/>
            <a:ext cx="1095375" cy="538163"/>
          </a:xfrm>
          <a:prstGeom prst="rect">
            <a:avLst/>
          </a:prstGeom>
          <a:noFill/>
        </p:spPr>
      </p:pic>
      <p:sp>
        <p:nvSpPr>
          <p:cNvPr id="283" name="山形 282"/>
          <p:cNvSpPr/>
          <p:nvPr/>
        </p:nvSpPr>
        <p:spPr>
          <a:xfrm>
            <a:off x="1" y="761793"/>
            <a:ext cx="9144000" cy="83437"/>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grpSp>
        <p:nvGrpSpPr>
          <p:cNvPr id="284" name="図形グループ 283"/>
          <p:cNvGrpSpPr/>
          <p:nvPr/>
        </p:nvGrpSpPr>
        <p:grpSpPr>
          <a:xfrm>
            <a:off x="186474" y="2057707"/>
            <a:ext cx="8832652" cy="4866544"/>
            <a:chOff x="415403" y="1563294"/>
            <a:chExt cx="8832652" cy="4866544"/>
          </a:xfrm>
        </p:grpSpPr>
        <p:grpSp>
          <p:nvGrpSpPr>
            <p:cNvPr id="285" name="図形グループ 284"/>
            <p:cNvGrpSpPr/>
            <p:nvPr/>
          </p:nvGrpSpPr>
          <p:grpSpPr>
            <a:xfrm>
              <a:off x="2515787" y="2070604"/>
              <a:ext cx="4083383" cy="3803676"/>
              <a:chOff x="2974038" y="1743401"/>
              <a:chExt cx="3680762" cy="3428634"/>
            </a:xfrm>
          </p:grpSpPr>
          <p:grpSp>
            <p:nvGrpSpPr>
              <p:cNvPr id="293" name="図形グループ 230"/>
              <p:cNvGrpSpPr/>
              <p:nvPr/>
            </p:nvGrpSpPr>
            <p:grpSpPr>
              <a:xfrm>
                <a:off x="3603624" y="2298760"/>
                <a:ext cx="2323959" cy="2333748"/>
                <a:chOff x="5012360" y="2555319"/>
                <a:chExt cx="2323959" cy="2333748"/>
              </a:xfrm>
            </p:grpSpPr>
            <p:sp>
              <p:nvSpPr>
                <p:cNvPr id="335" name="七角形 8"/>
                <p:cNvSpPr/>
                <p:nvPr/>
              </p:nvSpPr>
              <p:spPr>
                <a:xfrm rot="20828903">
                  <a:off x="5012360" y="2555319"/>
                  <a:ext cx="2292168" cy="2292168"/>
                </a:xfrm>
                <a:prstGeom prst="heptagon">
                  <a:avLst/>
                </a:prstGeom>
                <a:solidFill>
                  <a:srgbClr val="FF6FCF">
                    <a:alpha val="20000"/>
                  </a:srgbClr>
                </a:solidFill>
                <a:ln w="25400" cap="flat" cmpd="sng" algn="ctr">
                  <a:solidFill>
                    <a:srgbClr val="FF0000"/>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solidFill>
                      <a:srgbClr val="FF0000"/>
                    </a:solidFill>
                  </a:endParaRPr>
                </a:p>
              </p:txBody>
            </p:sp>
            <p:grpSp>
              <p:nvGrpSpPr>
                <p:cNvPr id="336" name="図形グループ 157"/>
                <p:cNvGrpSpPr/>
                <p:nvPr/>
              </p:nvGrpSpPr>
              <p:grpSpPr>
                <a:xfrm>
                  <a:off x="5072856" y="2568875"/>
                  <a:ext cx="2263463" cy="2320192"/>
                  <a:chOff x="5710126" y="3076928"/>
                  <a:chExt cx="2479656" cy="2541801"/>
                </a:xfrm>
              </p:grpSpPr>
              <p:grpSp>
                <p:nvGrpSpPr>
                  <p:cNvPr id="337" name="図形グループ 92"/>
                  <p:cNvGrpSpPr/>
                  <p:nvPr/>
                </p:nvGrpSpPr>
                <p:grpSpPr>
                  <a:xfrm rot="15435573">
                    <a:off x="6297250" y="3689680"/>
                    <a:ext cx="1030331" cy="107894"/>
                    <a:chOff x="7029979" y="4389807"/>
                    <a:chExt cx="1030331" cy="107894"/>
                  </a:xfrm>
                </p:grpSpPr>
                <p:cxnSp>
                  <p:nvCxnSpPr>
                    <p:cNvPr id="405" name="直線コネクタ 404"/>
                    <p:cNvCxnSpPr/>
                    <p:nvPr/>
                  </p:nvCxnSpPr>
                  <p:spPr>
                    <a:xfrm rot="5400000">
                      <a:off x="8014879" y="443365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6" name="直線コネクタ 405"/>
                    <p:cNvCxnSpPr/>
                    <p:nvPr/>
                  </p:nvCxnSpPr>
                  <p:spPr>
                    <a:xfrm rot="5400000">
                      <a:off x="7889424" y="4437818"/>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7" name="直線コネクタ 406"/>
                    <p:cNvCxnSpPr/>
                    <p:nvPr/>
                  </p:nvCxnSpPr>
                  <p:spPr>
                    <a:xfrm rot="5400000">
                      <a:off x="7765068" y="4442646"/>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8" name="直線コネクタ 407"/>
                    <p:cNvCxnSpPr/>
                    <p:nvPr/>
                  </p:nvCxnSpPr>
                  <p:spPr>
                    <a:xfrm rot="5400000">
                      <a:off x="7639457" y="4442051"/>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9" name="直線コネクタ 408"/>
                    <p:cNvCxnSpPr/>
                    <p:nvPr/>
                  </p:nvCxnSpPr>
                  <p:spPr>
                    <a:xfrm rot="5400000">
                      <a:off x="7494134"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0" name="直線コネクタ 409"/>
                    <p:cNvCxnSpPr/>
                    <p:nvPr/>
                  </p:nvCxnSpPr>
                  <p:spPr>
                    <a:xfrm rot="5400000">
                      <a:off x="7367135"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1" name="直線コネクタ 223"/>
                    <p:cNvCxnSpPr/>
                    <p:nvPr/>
                  </p:nvCxnSpPr>
                  <p:spPr>
                    <a:xfrm rot="5400000">
                      <a:off x="7241725"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2" name="直線コネクタ 224"/>
                    <p:cNvCxnSpPr/>
                    <p:nvPr/>
                  </p:nvCxnSpPr>
                  <p:spPr>
                    <a:xfrm rot="5400000">
                      <a:off x="7113550"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3" name="直線コネクタ 225"/>
                    <p:cNvCxnSpPr/>
                    <p:nvPr/>
                  </p:nvCxnSpPr>
                  <p:spPr>
                    <a:xfrm rot="5400000">
                      <a:off x="6986136" y="445227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38" name="図形グループ 102"/>
                  <p:cNvGrpSpPr/>
                  <p:nvPr/>
                </p:nvGrpSpPr>
                <p:grpSpPr>
                  <a:xfrm rot="12526515">
                    <a:off x="5841611" y="4005390"/>
                    <a:ext cx="1030331" cy="107893"/>
                    <a:chOff x="7029979" y="4389808"/>
                    <a:chExt cx="1030331" cy="107893"/>
                  </a:xfrm>
                </p:grpSpPr>
                <p:cxnSp>
                  <p:nvCxnSpPr>
                    <p:cNvPr id="396" name="直線コネクタ 395"/>
                    <p:cNvCxnSpPr/>
                    <p:nvPr/>
                  </p:nvCxnSpPr>
                  <p:spPr>
                    <a:xfrm rot="5400000">
                      <a:off x="8014879" y="4433651"/>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7" name="直線コネクタ 396"/>
                    <p:cNvCxnSpPr/>
                    <p:nvPr/>
                  </p:nvCxnSpPr>
                  <p:spPr>
                    <a:xfrm rot="5400000">
                      <a:off x="7889423" y="4437818"/>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8" name="直線コネクタ 397"/>
                    <p:cNvCxnSpPr/>
                    <p:nvPr/>
                  </p:nvCxnSpPr>
                  <p:spPr>
                    <a:xfrm rot="5400000">
                      <a:off x="7765067" y="444264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9" name="直線コネクタ 398"/>
                    <p:cNvCxnSpPr/>
                    <p:nvPr/>
                  </p:nvCxnSpPr>
                  <p:spPr>
                    <a:xfrm rot="5400000">
                      <a:off x="7639456" y="4442052"/>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0" name="直線コネクタ 399"/>
                    <p:cNvCxnSpPr/>
                    <p:nvPr/>
                  </p:nvCxnSpPr>
                  <p:spPr>
                    <a:xfrm rot="5400000">
                      <a:off x="7494134"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1" name="直線コネクタ 400"/>
                    <p:cNvCxnSpPr/>
                    <p:nvPr/>
                  </p:nvCxnSpPr>
                  <p:spPr>
                    <a:xfrm rot="5400000">
                      <a:off x="7367135"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2" name="直線コネクタ 401"/>
                    <p:cNvCxnSpPr/>
                    <p:nvPr/>
                  </p:nvCxnSpPr>
                  <p:spPr>
                    <a:xfrm rot="5400000">
                      <a:off x="7241724"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3" name="直線コネクタ 402"/>
                    <p:cNvCxnSpPr/>
                    <p:nvPr/>
                  </p:nvCxnSpPr>
                  <p:spPr>
                    <a:xfrm rot="5400000">
                      <a:off x="7113549"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4" name="直線コネクタ 403"/>
                    <p:cNvCxnSpPr/>
                    <p:nvPr/>
                  </p:nvCxnSpPr>
                  <p:spPr>
                    <a:xfrm rot="5400000">
                      <a:off x="6986136" y="445227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39" name="図形グループ 112"/>
                  <p:cNvGrpSpPr/>
                  <p:nvPr/>
                </p:nvGrpSpPr>
                <p:grpSpPr>
                  <a:xfrm rot="9343220">
                    <a:off x="5800844" y="4581622"/>
                    <a:ext cx="1030330" cy="107893"/>
                    <a:chOff x="7029979" y="4389808"/>
                    <a:chExt cx="1030330" cy="107893"/>
                  </a:xfrm>
                </p:grpSpPr>
                <p:cxnSp>
                  <p:nvCxnSpPr>
                    <p:cNvPr id="387" name="直線コネクタ 386"/>
                    <p:cNvCxnSpPr/>
                    <p:nvPr/>
                  </p:nvCxnSpPr>
                  <p:spPr>
                    <a:xfrm rot="5400000">
                      <a:off x="8014878" y="4433651"/>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8" name="直線コネクタ 387"/>
                    <p:cNvCxnSpPr/>
                    <p:nvPr/>
                  </p:nvCxnSpPr>
                  <p:spPr>
                    <a:xfrm rot="5400000">
                      <a:off x="7889423" y="4437818"/>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9" name="直線コネクタ 388"/>
                    <p:cNvCxnSpPr/>
                    <p:nvPr/>
                  </p:nvCxnSpPr>
                  <p:spPr>
                    <a:xfrm rot="5400000">
                      <a:off x="7765066" y="4442646"/>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0" name="直線コネクタ 389"/>
                    <p:cNvCxnSpPr/>
                    <p:nvPr/>
                  </p:nvCxnSpPr>
                  <p:spPr>
                    <a:xfrm rot="5400000">
                      <a:off x="7639456" y="4442052"/>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1" name="直線コネクタ 390"/>
                    <p:cNvCxnSpPr/>
                    <p:nvPr/>
                  </p:nvCxnSpPr>
                  <p:spPr>
                    <a:xfrm rot="5400000">
                      <a:off x="7494133"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2" name="直線コネクタ 391"/>
                    <p:cNvCxnSpPr/>
                    <p:nvPr/>
                  </p:nvCxnSpPr>
                  <p:spPr>
                    <a:xfrm rot="5400000">
                      <a:off x="7367135"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3" name="直線コネクタ 392"/>
                    <p:cNvCxnSpPr/>
                    <p:nvPr/>
                  </p:nvCxnSpPr>
                  <p:spPr>
                    <a:xfrm rot="5400000">
                      <a:off x="7241723"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4" name="直線コネクタ 393"/>
                    <p:cNvCxnSpPr/>
                    <p:nvPr/>
                  </p:nvCxnSpPr>
                  <p:spPr>
                    <a:xfrm rot="5400000">
                      <a:off x="7113550"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5" name="直線コネクタ 394"/>
                    <p:cNvCxnSpPr/>
                    <p:nvPr/>
                  </p:nvCxnSpPr>
                  <p:spPr>
                    <a:xfrm rot="5400000">
                      <a:off x="6986136" y="445227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40" name="図形グループ 122"/>
                  <p:cNvGrpSpPr/>
                  <p:nvPr/>
                </p:nvGrpSpPr>
                <p:grpSpPr>
                  <a:xfrm rot="6221152">
                    <a:off x="6214695" y="4955902"/>
                    <a:ext cx="1030332" cy="107894"/>
                    <a:chOff x="7029979" y="4389807"/>
                    <a:chExt cx="1030332" cy="107894"/>
                  </a:xfrm>
                </p:grpSpPr>
                <p:cxnSp>
                  <p:nvCxnSpPr>
                    <p:cNvPr id="378" name="直線コネクタ 377"/>
                    <p:cNvCxnSpPr/>
                    <p:nvPr/>
                  </p:nvCxnSpPr>
                  <p:spPr>
                    <a:xfrm rot="5400000">
                      <a:off x="8014880" y="443365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9" name="直線コネクタ 378"/>
                    <p:cNvCxnSpPr/>
                    <p:nvPr/>
                  </p:nvCxnSpPr>
                  <p:spPr>
                    <a:xfrm rot="5400000">
                      <a:off x="7889423" y="443781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0" name="直線コネクタ 379"/>
                    <p:cNvCxnSpPr/>
                    <p:nvPr/>
                  </p:nvCxnSpPr>
                  <p:spPr>
                    <a:xfrm rot="5400000">
                      <a:off x="7765067" y="4442646"/>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1" name="直線コネクタ 380"/>
                    <p:cNvCxnSpPr/>
                    <p:nvPr/>
                  </p:nvCxnSpPr>
                  <p:spPr>
                    <a:xfrm rot="5400000">
                      <a:off x="7639457" y="4442051"/>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2" name="直線コネクタ 381"/>
                    <p:cNvCxnSpPr/>
                    <p:nvPr/>
                  </p:nvCxnSpPr>
                  <p:spPr>
                    <a:xfrm rot="5400000">
                      <a:off x="7494134" y="4445552"/>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3" name="直線コネクタ 382"/>
                    <p:cNvCxnSpPr/>
                    <p:nvPr/>
                  </p:nvCxnSpPr>
                  <p:spPr>
                    <a:xfrm rot="5400000">
                      <a:off x="7367135"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4" name="直線コネクタ 383"/>
                    <p:cNvCxnSpPr/>
                    <p:nvPr/>
                  </p:nvCxnSpPr>
                  <p:spPr>
                    <a:xfrm rot="5400000">
                      <a:off x="7241724"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5" name="直線コネクタ 384"/>
                    <p:cNvCxnSpPr/>
                    <p:nvPr/>
                  </p:nvCxnSpPr>
                  <p:spPr>
                    <a:xfrm rot="5400000">
                      <a:off x="7113550" y="4445552"/>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86" name="直線コネクタ 385"/>
                    <p:cNvCxnSpPr/>
                    <p:nvPr/>
                  </p:nvCxnSpPr>
                  <p:spPr>
                    <a:xfrm rot="5400000">
                      <a:off x="6986136" y="445227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41" name="図形グループ 132"/>
                  <p:cNvGrpSpPr/>
                  <p:nvPr/>
                </p:nvGrpSpPr>
                <p:grpSpPr>
                  <a:xfrm rot="3141099">
                    <a:off x="6755859" y="4875821"/>
                    <a:ext cx="1030331" cy="107894"/>
                    <a:chOff x="7029979" y="4389807"/>
                    <a:chExt cx="1030331" cy="107894"/>
                  </a:xfrm>
                </p:grpSpPr>
                <p:cxnSp>
                  <p:nvCxnSpPr>
                    <p:cNvPr id="369" name="直線コネクタ 368"/>
                    <p:cNvCxnSpPr/>
                    <p:nvPr/>
                  </p:nvCxnSpPr>
                  <p:spPr>
                    <a:xfrm rot="5400000">
                      <a:off x="8014879" y="443365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0" name="直線コネクタ 369"/>
                    <p:cNvCxnSpPr/>
                    <p:nvPr/>
                  </p:nvCxnSpPr>
                  <p:spPr>
                    <a:xfrm rot="5400000">
                      <a:off x="7889424" y="4437818"/>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1" name="直線コネクタ 370"/>
                    <p:cNvCxnSpPr/>
                    <p:nvPr/>
                  </p:nvCxnSpPr>
                  <p:spPr>
                    <a:xfrm rot="5400000">
                      <a:off x="7765068" y="4442646"/>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2" name="直線コネクタ 371"/>
                    <p:cNvCxnSpPr/>
                    <p:nvPr/>
                  </p:nvCxnSpPr>
                  <p:spPr>
                    <a:xfrm rot="5400000">
                      <a:off x="7639457" y="4442051"/>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3" name="直線コネクタ 372"/>
                    <p:cNvCxnSpPr/>
                    <p:nvPr/>
                  </p:nvCxnSpPr>
                  <p:spPr>
                    <a:xfrm rot="5400000">
                      <a:off x="7494134"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4" name="直線コネクタ 373"/>
                    <p:cNvCxnSpPr/>
                    <p:nvPr/>
                  </p:nvCxnSpPr>
                  <p:spPr>
                    <a:xfrm rot="5400000">
                      <a:off x="7367136"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5" name="直線コネクタ 374"/>
                    <p:cNvCxnSpPr/>
                    <p:nvPr/>
                  </p:nvCxnSpPr>
                  <p:spPr>
                    <a:xfrm rot="5400000">
                      <a:off x="7241724"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6" name="直線コネクタ 375"/>
                    <p:cNvCxnSpPr/>
                    <p:nvPr/>
                  </p:nvCxnSpPr>
                  <p:spPr>
                    <a:xfrm rot="5400000">
                      <a:off x="7113551"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7" name="直線コネクタ 376"/>
                    <p:cNvCxnSpPr/>
                    <p:nvPr/>
                  </p:nvCxnSpPr>
                  <p:spPr>
                    <a:xfrm rot="5400000">
                      <a:off x="6986136" y="445227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342" name="直線コネクタ 154"/>
                  <p:cNvCxnSpPr/>
                  <p:nvPr/>
                </p:nvCxnSpPr>
                <p:spPr>
                  <a:xfrm rot="15428903" flipH="1" flipV="1">
                    <a:off x="6093654" y="3750805"/>
                    <a:ext cx="1350578" cy="282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3" name="直線コネクタ 155"/>
                  <p:cNvCxnSpPr/>
                  <p:nvPr/>
                </p:nvCxnSpPr>
                <p:spPr>
                  <a:xfrm rot="20828903" flipH="1">
                    <a:off x="6826387" y="3454257"/>
                    <a:ext cx="993338" cy="85322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4" name="直線コネクタ 343"/>
                  <p:cNvCxnSpPr/>
                  <p:nvPr/>
                </p:nvCxnSpPr>
                <p:spPr>
                  <a:xfrm rot="20828903" flipH="1" flipV="1">
                    <a:off x="6931402" y="4267644"/>
                    <a:ext cx="1258380" cy="2643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5" name="直線コネクタ 344"/>
                  <p:cNvCxnSpPr/>
                  <p:nvPr/>
                </p:nvCxnSpPr>
                <p:spPr>
                  <a:xfrm rot="4628903" flipH="1">
                    <a:off x="6740331" y="4633381"/>
                    <a:ext cx="1160533" cy="56159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6" name="直線コネクタ 345"/>
                  <p:cNvCxnSpPr/>
                  <p:nvPr/>
                </p:nvCxnSpPr>
                <p:spPr>
                  <a:xfrm rot="4628903" flipH="1" flipV="1">
                    <a:off x="6195561" y="4760491"/>
                    <a:ext cx="1160533" cy="55594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7" name="直線コネクタ 346"/>
                  <p:cNvCxnSpPr/>
                  <p:nvPr/>
                </p:nvCxnSpPr>
                <p:spPr>
                  <a:xfrm rot="10028903" flipH="1">
                    <a:off x="5710126" y="4546913"/>
                    <a:ext cx="1252730" cy="2643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8" name="直線コネクタ 347"/>
                  <p:cNvCxnSpPr/>
                  <p:nvPr/>
                </p:nvCxnSpPr>
                <p:spPr>
                  <a:xfrm rot="10028903" flipH="1" flipV="1">
                    <a:off x="5831406" y="3680030"/>
                    <a:ext cx="1004047" cy="85322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349" name="図形グループ 81"/>
                  <p:cNvGrpSpPr/>
                  <p:nvPr/>
                </p:nvGrpSpPr>
                <p:grpSpPr>
                  <a:xfrm>
                    <a:off x="7029979" y="4389807"/>
                    <a:ext cx="1030331" cy="107894"/>
                    <a:chOff x="7029979" y="4389807"/>
                    <a:chExt cx="1030331" cy="107894"/>
                  </a:xfrm>
                </p:grpSpPr>
                <p:cxnSp>
                  <p:nvCxnSpPr>
                    <p:cNvPr id="360" name="直線コネクタ 359"/>
                    <p:cNvCxnSpPr/>
                    <p:nvPr/>
                  </p:nvCxnSpPr>
                  <p:spPr>
                    <a:xfrm rot="5400000">
                      <a:off x="8014879" y="443365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1" name="直線コネクタ 360"/>
                    <p:cNvCxnSpPr/>
                    <p:nvPr/>
                  </p:nvCxnSpPr>
                  <p:spPr>
                    <a:xfrm rot="5400000">
                      <a:off x="7889423" y="4437818"/>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2" name="直線コネクタ 361"/>
                    <p:cNvCxnSpPr/>
                    <p:nvPr/>
                  </p:nvCxnSpPr>
                  <p:spPr>
                    <a:xfrm rot="5400000">
                      <a:off x="7765067" y="4442646"/>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3" name="直線コネクタ 362"/>
                    <p:cNvCxnSpPr/>
                    <p:nvPr/>
                  </p:nvCxnSpPr>
                  <p:spPr>
                    <a:xfrm rot="5400000">
                      <a:off x="7639457" y="4442051"/>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4" name="直線コネクタ 363"/>
                    <p:cNvCxnSpPr/>
                    <p:nvPr/>
                  </p:nvCxnSpPr>
                  <p:spPr>
                    <a:xfrm rot="5400000">
                      <a:off x="7494134"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5" name="直線コネクタ 364"/>
                    <p:cNvCxnSpPr/>
                    <p:nvPr/>
                  </p:nvCxnSpPr>
                  <p:spPr>
                    <a:xfrm rot="5400000">
                      <a:off x="7367135"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6" name="直線コネクタ 365"/>
                    <p:cNvCxnSpPr/>
                    <p:nvPr/>
                  </p:nvCxnSpPr>
                  <p:spPr>
                    <a:xfrm rot="5400000">
                      <a:off x="7241724"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7" name="直線コネクタ 366"/>
                    <p:cNvCxnSpPr/>
                    <p:nvPr/>
                  </p:nvCxnSpPr>
                  <p:spPr>
                    <a:xfrm rot="5400000">
                      <a:off x="7113550"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8" name="直線コネクタ 367"/>
                    <p:cNvCxnSpPr/>
                    <p:nvPr/>
                  </p:nvCxnSpPr>
                  <p:spPr>
                    <a:xfrm rot="5400000">
                      <a:off x="6986136" y="445227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50" name="図形グループ 82"/>
                  <p:cNvGrpSpPr/>
                  <p:nvPr/>
                </p:nvGrpSpPr>
                <p:grpSpPr>
                  <a:xfrm rot="18470904">
                    <a:off x="6842395" y="3860355"/>
                    <a:ext cx="1030331" cy="107894"/>
                    <a:chOff x="7029979" y="4389807"/>
                    <a:chExt cx="1030331" cy="107894"/>
                  </a:xfrm>
                </p:grpSpPr>
                <p:cxnSp>
                  <p:nvCxnSpPr>
                    <p:cNvPr id="351" name="直線コネクタ 163"/>
                    <p:cNvCxnSpPr/>
                    <p:nvPr/>
                  </p:nvCxnSpPr>
                  <p:spPr>
                    <a:xfrm rot="5400000">
                      <a:off x="8014879" y="443365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2" name="直線コネクタ 164"/>
                    <p:cNvCxnSpPr/>
                    <p:nvPr/>
                  </p:nvCxnSpPr>
                  <p:spPr>
                    <a:xfrm rot="5400000">
                      <a:off x="7889423" y="4437818"/>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3" name="直線コネクタ 352"/>
                    <p:cNvCxnSpPr/>
                    <p:nvPr/>
                  </p:nvCxnSpPr>
                  <p:spPr>
                    <a:xfrm rot="5400000">
                      <a:off x="7765067" y="4442646"/>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4" name="直線コネクタ 353"/>
                    <p:cNvCxnSpPr/>
                    <p:nvPr/>
                  </p:nvCxnSpPr>
                  <p:spPr>
                    <a:xfrm rot="5400000">
                      <a:off x="7639457" y="4442052"/>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5" name="直線コネクタ 354"/>
                    <p:cNvCxnSpPr/>
                    <p:nvPr/>
                  </p:nvCxnSpPr>
                  <p:spPr>
                    <a:xfrm rot="5400000">
                      <a:off x="7494133"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6" name="直線コネクタ 355"/>
                    <p:cNvCxnSpPr/>
                    <p:nvPr/>
                  </p:nvCxnSpPr>
                  <p:spPr>
                    <a:xfrm rot="5400000">
                      <a:off x="7367135"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7" name="直線コネクタ 356"/>
                    <p:cNvCxnSpPr/>
                    <p:nvPr/>
                  </p:nvCxnSpPr>
                  <p:spPr>
                    <a:xfrm rot="5400000">
                      <a:off x="7241724"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8" name="直線コネクタ 357"/>
                    <p:cNvCxnSpPr/>
                    <p:nvPr/>
                  </p:nvCxnSpPr>
                  <p:spPr>
                    <a:xfrm rot="5400000">
                      <a:off x="7113550"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9" name="直線コネクタ 358"/>
                    <p:cNvCxnSpPr/>
                    <p:nvPr/>
                  </p:nvCxnSpPr>
                  <p:spPr>
                    <a:xfrm rot="5400000">
                      <a:off x="6986136" y="445227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sp>
            <p:nvSpPr>
              <p:cNvPr id="294" name="フリーフォーム 293"/>
              <p:cNvSpPr/>
              <p:nvPr/>
            </p:nvSpPr>
            <p:spPr>
              <a:xfrm>
                <a:off x="4032250" y="2044700"/>
                <a:ext cx="1416050" cy="2622550"/>
              </a:xfrm>
              <a:custGeom>
                <a:avLst/>
                <a:gdLst>
                  <a:gd name="connsiteX0" fmla="*/ 393700 w 1416050"/>
                  <a:gd name="connsiteY0" fmla="*/ 0 h 2622550"/>
                  <a:gd name="connsiteX1" fmla="*/ 0 w 1416050"/>
                  <a:gd name="connsiteY1" fmla="*/ 1104900 h 2622550"/>
                  <a:gd name="connsiteX2" fmla="*/ 88900 w 1416050"/>
                  <a:gd name="connsiteY2" fmla="*/ 1778000 h 2622550"/>
                  <a:gd name="connsiteX3" fmla="*/ 463550 w 1416050"/>
                  <a:gd name="connsiteY3" fmla="*/ 2622550 h 2622550"/>
                  <a:gd name="connsiteX4" fmla="*/ 1377950 w 1416050"/>
                  <a:gd name="connsiteY4" fmla="*/ 2305050 h 2622550"/>
                  <a:gd name="connsiteX5" fmla="*/ 1416050 w 1416050"/>
                  <a:gd name="connsiteY5" fmla="*/ 1479550 h 2622550"/>
                  <a:gd name="connsiteX6" fmla="*/ 1308100 w 1416050"/>
                  <a:gd name="connsiteY6" fmla="*/ 711200 h 2622550"/>
                  <a:gd name="connsiteX7" fmla="*/ 393700 w 1416050"/>
                  <a:gd name="connsiteY7" fmla="*/ 0 h 262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6050" h="2622550">
                    <a:moveTo>
                      <a:pt x="393700" y="0"/>
                    </a:moveTo>
                    <a:lnTo>
                      <a:pt x="0" y="1104900"/>
                    </a:lnTo>
                    <a:lnTo>
                      <a:pt x="88900" y="1778000"/>
                    </a:lnTo>
                    <a:lnTo>
                      <a:pt x="463550" y="2622550"/>
                    </a:lnTo>
                    <a:lnTo>
                      <a:pt x="1377950" y="2305050"/>
                    </a:lnTo>
                    <a:lnTo>
                      <a:pt x="1416050" y="1479550"/>
                    </a:lnTo>
                    <a:lnTo>
                      <a:pt x="1308100" y="711200"/>
                    </a:lnTo>
                    <a:lnTo>
                      <a:pt x="393700" y="0"/>
                    </a:lnTo>
                    <a:close/>
                  </a:path>
                </a:pathLst>
              </a:custGeom>
              <a:solidFill>
                <a:srgbClr val="0000FF">
                  <a:alpha val="20000"/>
                </a:srgbClr>
              </a:solid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5" name="フリーフォーム 294"/>
              <p:cNvSpPr/>
              <p:nvPr/>
            </p:nvSpPr>
            <p:spPr>
              <a:xfrm>
                <a:off x="4324350" y="2597150"/>
                <a:ext cx="1085850" cy="1746250"/>
              </a:xfrm>
              <a:custGeom>
                <a:avLst/>
                <a:gdLst>
                  <a:gd name="connsiteX0" fmla="*/ 1066800 w 1085850"/>
                  <a:gd name="connsiteY0" fmla="*/ 88900 h 1746250"/>
                  <a:gd name="connsiteX1" fmla="*/ 234950 w 1085850"/>
                  <a:gd name="connsiteY1" fmla="*/ 0 h 1746250"/>
                  <a:gd name="connsiteX2" fmla="*/ 0 w 1085850"/>
                  <a:gd name="connsiteY2" fmla="*/ 698500 h 1746250"/>
                  <a:gd name="connsiteX3" fmla="*/ 234950 w 1085850"/>
                  <a:gd name="connsiteY3" fmla="*/ 1022350 h 1746250"/>
                  <a:gd name="connsiteX4" fmla="*/ 393700 w 1085850"/>
                  <a:gd name="connsiteY4" fmla="*/ 1162050 h 1746250"/>
                  <a:gd name="connsiteX5" fmla="*/ 1085850 w 1085850"/>
                  <a:gd name="connsiteY5" fmla="*/ 1746250 h 1746250"/>
                  <a:gd name="connsiteX6" fmla="*/ 895350 w 1085850"/>
                  <a:gd name="connsiteY6" fmla="*/ 914400 h 1746250"/>
                  <a:gd name="connsiteX7" fmla="*/ 1066800 w 1085850"/>
                  <a:gd name="connsiteY7" fmla="*/ 88900 h 174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850" h="1746250">
                    <a:moveTo>
                      <a:pt x="1066800" y="88900"/>
                    </a:moveTo>
                    <a:lnTo>
                      <a:pt x="234950" y="0"/>
                    </a:lnTo>
                    <a:lnTo>
                      <a:pt x="0" y="698500"/>
                    </a:lnTo>
                    <a:lnTo>
                      <a:pt x="234950" y="1022350"/>
                    </a:lnTo>
                    <a:lnTo>
                      <a:pt x="393700" y="1162050"/>
                    </a:lnTo>
                    <a:lnTo>
                      <a:pt x="1085850" y="1746250"/>
                    </a:lnTo>
                    <a:lnTo>
                      <a:pt x="895350" y="914400"/>
                    </a:lnTo>
                    <a:lnTo>
                      <a:pt x="1066800" y="88900"/>
                    </a:lnTo>
                    <a:close/>
                  </a:path>
                </a:pathLst>
              </a:custGeom>
              <a:solidFill>
                <a:srgbClr val="00FF00">
                  <a:alpha val="20000"/>
                </a:srgbClr>
              </a:solidFill>
              <a:ln w="28575" cmpd="sng">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96" name="図形グループ 23"/>
              <p:cNvGrpSpPr/>
              <p:nvPr/>
            </p:nvGrpSpPr>
            <p:grpSpPr>
              <a:xfrm>
                <a:off x="5311124" y="1950566"/>
                <a:ext cx="856086" cy="369332"/>
                <a:chOff x="7892864" y="2604102"/>
                <a:chExt cx="937854" cy="404609"/>
              </a:xfrm>
            </p:grpSpPr>
            <p:sp>
              <p:nvSpPr>
                <p:cNvPr id="333" name="テキスト ボックス 10"/>
                <p:cNvSpPr txBox="1"/>
                <p:nvPr/>
              </p:nvSpPr>
              <p:spPr>
                <a:xfrm>
                  <a:off x="7892864" y="2604102"/>
                  <a:ext cx="937854" cy="404609"/>
                </a:xfrm>
                <a:prstGeom prst="rect">
                  <a:avLst/>
                </a:prstGeom>
                <a:noFill/>
              </p:spPr>
              <p:txBody>
                <a:bodyPr wrap="none" rtlCol="0">
                  <a:spAutoFit/>
                </a:bodyPr>
                <a:lstStyle/>
                <a:p>
                  <a:pPr algn="ctr"/>
                  <a:r>
                    <a:rPr lang="en-US" altLang="ja-JP" dirty="0" smtClean="0">
                      <a:solidFill>
                        <a:srgbClr val="FF0000"/>
                      </a:solidFill>
                      <a:latin typeface="Arial"/>
                      <a:cs typeface="Arial"/>
                    </a:rPr>
                    <a:t>n</a:t>
                  </a:r>
                  <a:r>
                    <a:rPr kumimoji="1" lang="en-US" altLang="ja-JP" baseline="-25000" dirty="0" smtClean="0">
                      <a:solidFill>
                        <a:srgbClr val="FF0000"/>
                      </a:solidFill>
                      <a:latin typeface="Arial"/>
                      <a:cs typeface="Arial"/>
                    </a:rPr>
                    <a:t>e</a:t>
                  </a:r>
                  <a:r>
                    <a:rPr kumimoji="1" lang="en-US" altLang="ja-JP" dirty="0" smtClean="0">
                      <a:solidFill>
                        <a:srgbClr val="FF0000"/>
                      </a:solidFill>
                      <a:latin typeface="Arial"/>
                      <a:cs typeface="Arial"/>
                    </a:rPr>
                    <a:t>/</a:t>
                  </a:r>
                  <a:r>
                    <a:rPr kumimoji="1" lang="en-US" altLang="ja-JP" dirty="0" err="1" smtClean="0">
                      <a:solidFill>
                        <a:srgbClr val="FF0000"/>
                      </a:solidFill>
                      <a:latin typeface="Arial"/>
                      <a:cs typeface="Arial"/>
                    </a:rPr>
                    <a:t>n</a:t>
                  </a:r>
                  <a:r>
                    <a:rPr kumimoji="1" lang="en-US" altLang="ja-JP" baseline="-25000" dirty="0" err="1" smtClean="0">
                      <a:solidFill>
                        <a:srgbClr val="FF0000"/>
                      </a:solidFill>
                      <a:latin typeface="Arial"/>
                      <a:cs typeface="Arial"/>
                    </a:rPr>
                    <a:t>GW</a:t>
                  </a:r>
                  <a:endParaRPr kumimoji="1" lang="en-US" altLang="ja-JP" baseline="-25000" dirty="0" smtClean="0">
                    <a:solidFill>
                      <a:srgbClr val="FF0000"/>
                    </a:solidFill>
                    <a:latin typeface="Arial"/>
                    <a:cs typeface="Arial"/>
                  </a:endParaRPr>
                </a:p>
              </p:txBody>
            </p:sp>
            <p:cxnSp>
              <p:nvCxnSpPr>
                <p:cNvPr id="334" name="直線コネクタ 21"/>
                <p:cNvCxnSpPr/>
                <p:nvPr/>
              </p:nvCxnSpPr>
              <p:spPr>
                <a:xfrm>
                  <a:off x="7975164" y="2703312"/>
                  <a:ext cx="198221" cy="1588"/>
                </a:xfrm>
                <a:prstGeom prst="line">
                  <a:avLst/>
                </a:prstGeom>
                <a:ln w="127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97" name="テキスト ボックス 296"/>
              <p:cNvSpPr txBox="1"/>
              <p:nvPr/>
            </p:nvSpPr>
            <p:spPr>
              <a:xfrm>
                <a:off x="3327933" y="2764573"/>
                <a:ext cx="434246" cy="307777"/>
              </a:xfrm>
              <a:prstGeom prst="rect">
                <a:avLst/>
              </a:prstGeom>
              <a:noFill/>
            </p:spPr>
            <p:txBody>
              <a:bodyPr wrap="none" rtlCol="0">
                <a:spAutoFit/>
              </a:bodyPr>
              <a:lstStyle/>
              <a:p>
                <a:pPr algn="ctr"/>
                <a:r>
                  <a:rPr lang="en-US" altLang="ja-JP" sz="1400" dirty="0" smtClean="0">
                    <a:solidFill>
                      <a:srgbClr val="FF0000"/>
                    </a:solidFill>
                    <a:latin typeface="Arial"/>
                    <a:cs typeface="Arial"/>
                  </a:rPr>
                  <a:t>4.3</a:t>
                </a:r>
                <a:endParaRPr kumimoji="1" lang="en-US" altLang="ja-JP" sz="1400" dirty="0" smtClean="0">
                  <a:solidFill>
                    <a:srgbClr val="FF0000"/>
                  </a:solidFill>
                  <a:latin typeface="Arial"/>
                  <a:cs typeface="Arial"/>
                </a:endParaRPr>
              </a:p>
            </p:txBody>
          </p:sp>
          <p:sp>
            <p:nvSpPr>
              <p:cNvPr id="298" name="テキスト ボックス 297"/>
              <p:cNvSpPr txBox="1"/>
              <p:nvPr/>
            </p:nvSpPr>
            <p:spPr>
              <a:xfrm>
                <a:off x="4277572" y="4642807"/>
                <a:ext cx="434246" cy="307777"/>
              </a:xfrm>
              <a:prstGeom prst="rect">
                <a:avLst/>
              </a:prstGeom>
              <a:noFill/>
            </p:spPr>
            <p:txBody>
              <a:bodyPr wrap="none" rtlCol="0">
                <a:spAutoFit/>
              </a:bodyPr>
              <a:lstStyle/>
              <a:p>
                <a:pPr algn="ctr"/>
                <a:r>
                  <a:rPr lang="en-US" altLang="ja-JP" sz="1400" dirty="0" smtClean="0">
                    <a:solidFill>
                      <a:srgbClr val="FF0000"/>
                    </a:solidFill>
                    <a:latin typeface="Arial"/>
                    <a:cs typeface="Arial"/>
                  </a:rPr>
                  <a:t>1.0</a:t>
                </a:r>
                <a:endParaRPr kumimoji="1" lang="en-US" altLang="ja-JP" sz="1400" dirty="0" smtClean="0">
                  <a:solidFill>
                    <a:srgbClr val="FF0000"/>
                  </a:solidFill>
                  <a:latin typeface="Arial"/>
                  <a:cs typeface="Arial"/>
                </a:endParaRPr>
              </a:p>
            </p:txBody>
          </p:sp>
          <p:sp>
            <p:nvSpPr>
              <p:cNvPr id="299" name="テキスト ボックス 298"/>
              <p:cNvSpPr txBox="1"/>
              <p:nvPr/>
            </p:nvSpPr>
            <p:spPr>
              <a:xfrm>
                <a:off x="5381065" y="4415818"/>
                <a:ext cx="534096" cy="307777"/>
              </a:xfrm>
              <a:prstGeom prst="rect">
                <a:avLst/>
              </a:prstGeom>
              <a:noFill/>
            </p:spPr>
            <p:txBody>
              <a:bodyPr wrap="none" rtlCol="0">
                <a:spAutoFit/>
              </a:bodyPr>
              <a:lstStyle/>
              <a:p>
                <a:pPr algn="ctr"/>
                <a:r>
                  <a:rPr lang="en-US" altLang="ja-JP" sz="1400" dirty="0" smtClean="0">
                    <a:solidFill>
                      <a:srgbClr val="FF0000"/>
                    </a:solidFill>
                    <a:latin typeface="Arial"/>
                    <a:cs typeface="Arial"/>
                  </a:rPr>
                  <a:t>0.91</a:t>
                </a:r>
                <a:endParaRPr kumimoji="1" lang="en-US" altLang="ja-JP" sz="1400" dirty="0" smtClean="0">
                  <a:solidFill>
                    <a:srgbClr val="FF0000"/>
                  </a:solidFill>
                  <a:latin typeface="Arial"/>
                  <a:cs typeface="Arial"/>
                </a:endParaRPr>
              </a:p>
            </p:txBody>
          </p:sp>
          <p:sp>
            <p:nvSpPr>
              <p:cNvPr id="300" name="テキスト ボックス 9"/>
              <p:cNvSpPr txBox="1"/>
              <p:nvPr/>
            </p:nvSpPr>
            <p:spPr>
              <a:xfrm>
                <a:off x="4183454" y="1743401"/>
                <a:ext cx="680595" cy="369332"/>
              </a:xfrm>
              <a:prstGeom prst="rect">
                <a:avLst/>
              </a:prstGeom>
              <a:noFill/>
            </p:spPr>
            <p:txBody>
              <a:bodyPr wrap="none" rtlCol="0">
                <a:spAutoFit/>
              </a:bodyPr>
              <a:lstStyle/>
              <a:p>
                <a:r>
                  <a:rPr kumimoji="1" lang="en-US" altLang="ja-JP" dirty="0" smtClean="0">
                    <a:solidFill>
                      <a:srgbClr val="FF0000"/>
                    </a:solidFill>
                    <a:latin typeface="Arial"/>
                    <a:cs typeface="Arial"/>
                  </a:rPr>
                  <a:t>HH</a:t>
                </a:r>
                <a:r>
                  <a:rPr kumimoji="1" lang="en-US" altLang="ja-JP" baseline="-25000" dirty="0" smtClean="0">
                    <a:solidFill>
                      <a:srgbClr val="FF0000"/>
                    </a:solidFill>
                    <a:latin typeface="Arial"/>
                    <a:cs typeface="Arial"/>
                  </a:rPr>
                  <a:t>y2</a:t>
                </a:r>
              </a:p>
            </p:txBody>
          </p:sp>
          <p:sp>
            <p:nvSpPr>
              <p:cNvPr id="301" name="テキスト ボックス 300"/>
              <p:cNvSpPr txBox="1"/>
              <p:nvPr/>
            </p:nvSpPr>
            <p:spPr>
              <a:xfrm>
                <a:off x="5336589" y="2301974"/>
                <a:ext cx="534096" cy="307777"/>
              </a:xfrm>
              <a:prstGeom prst="rect">
                <a:avLst/>
              </a:prstGeom>
              <a:noFill/>
            </p:spPr>
            <p:txBody>
              <a:bodyPr wrap="none" rtlCol="0">
                <a:spAutoFit/>
              </a:bodyPr>
              <a:lstStyle/>
              <a:p>
                <a:pPr algn="ctr"/>
                <a:r>
                  <a:rPr lang="en-US" altLang="ja-JP" sz="1400" dirty="0" smtClean="0">
                    <a:solidFill>
                      <a:srgbClr val="FF0000"/>
                    </a:solidFill>
                    <a:latin typeface="Arial"/>
                    <a:cs typeface="Arial"/>
                  </a:rPr>
                  <a:t>0.98</a:t>
                </a:r>
                <a:endParaRPr kumimoji="1" lang="en-US" altLang="ja-JP" sz="1400" baseline="-25000" dirty="0" smtClean="0">
                  <a:solidFill>
                    <a:srgbClr val="FF0000"/>
                  </a:solidFill>
                  <a:latin typeface="Arial"/>
                  <a:cs typeface="Arial"/>
                </a:endParaRPr>
              </a:p>
            </p:txBody>
          </p:sp>
          <p:sp>
            <p:nvSpPr>
              <p:cNvPr id="302" name="テキスト ボックス 301"/>
              <p:cNvSpPr txBox="1"/>
              <p:nvPr/>
            </p:nvSpPr>
            <p:spPr>
              <a:xfrm>
                <a:off x="4244983" y="2026514"/>
                <a:ext cx="434246" cy="307777"/>
              </a:xfrm>
              <a:prstGeom prst="rect">
                <a:avLst/>
              </a:prstGeom>
              <a:noFill/>
            </p:spPr>
            <p:txBody>
              <a:bodyPr wrap="none" rtlCol="0">
                <a:spAutoFit/>
              </a:bodyPr>
              <a:lstStyle/>
              <a:p>
                <a:pPr algn="ctr"/>
                <a:r>
                  <a:rPr lang="en-US" altLang="ja-JP" sz="1400" dirty="0" smtClean="0">
                    <a:solidFill>
                      <a:srgbClr val="FF0000"/>
                    </a:solidFill>
                    <a:latin typeface="Arial"/>
                    <a:cs typeface="Arial"/>
                  </a:rPr>
                  <a:t>1.3</a:t>
                </a:r>
                <a:endParaRPr kumimoji="1" lang="en-US" altLang="ja-JP" sz="1400" dirty="0" smtClean="0">
                  <a:solidFill>
                    <a:srgbClr val="FF0000"/>
                  </a:solidFill>
                  <a:latin typeface="Arial"/>
                  <a:cs typeface="Arial"/>
                </a:endParaRPr>
              </a:p>
            </p:txBody>
          </p:sp>
          <p:sp>
            <p:nvSpPr>
              <p:cNvPr id="303" name="テキスト ボックス 302"/>
              <p:cNvSpPr txBox="1"/>
              <p:nvPr/>
            </p:nvSpPr>
            <p:spPr>
              <a:xfrm>
                <a:off x="3069436" y="2498857"/>
                <a:ext cx="422486" cy="369332"/>
              </a:xfrm>
              <a:prstGeom prst="rect">
                <a:avLst/>
              </a:prstGeom>
              <a:noFill/>
            </p:spPr>
            <p:txBody>
              <a:bodyPr wrap="none" rtlCol="0">
                <a:spAutoFit/>
              </a:bodyPr>
              <a:lstStyle/>
              <a:p>
                <a:r>
                  <a:rPr lang="en-US" altLang="ja-JP" dirty="0" err="1" smtClean="0">
                    <a:solidFill>
                      <a:srgbClr val="FF0000"/>
                    </a:solidFill>
                    <a:latin typeface="Symbol" charset="2"/>
                    <a:cs typeface="Symbol" charset="2"/>
                  </a:rPr>
                  <a:t>b</a:t>
                </a:r>
                <a:r>
                  <a:rPr lang="en-US" altLang="ja-JP" baseline="-25000" dirty="0" err="1" smtClean="0">
                    <a:solidFill>
                      <a:srgbClr val="FF0000"/>
                    </a:solidFill>
                    <a:latin typeface="Arial"/>
                    <a:cs typeface="Arial"/>
                  </a:rPr>
                  <a:t>N</a:t>
                </a:r>
                <a:endParaRPr kumimoji="1" lang="en-US" altLang="ja-JP" baseline="-25000" dirty="0" smtClean="0">
                  <a:solidFill>
                    <a:srgbClr val="FF0000"/>
                  </a:solidFill>
                  <a:latin typeface="Arial"/>
                  <a:cs typeface="Arial"/>
                </a:endParaRPr>
              </a:p>
            </p:txBody>
          </p:sp>
          <p:sp>
            <p:nvSpPr>
              <p:cNvPr id="304" name="テキスト ボックス 303"/>
              <p:cNvSpPr txBox="1"/>
              <p:nvPr/>
            </p:nvSpPr>
            <p:spPr>
              <a:xfrm>
                <a:off x="4250401" y="4802703"/>
                <a:ext cx="471065" cy="369332"/>
              </a:xfrm>
              <a:prstGeom prst="rect">
                <a:avLst/>
              </a:prstGeom>
              <a:noFill/>
            </p:spPr>
            <p:txBody>
              <a:bodyPr wrap="none" rtlCol="0">
                <a:spAutoFit/>
              </a:bodyPr>
              <a:lstStyle/>
              <a:p>
                <a:r>
                  <a:rPr lang="en-US" altLang="ja-JP" dirty="0" err="1" smtClean="0">
                    <a:solidFill>
                      <a:srgbClr val="FF0000"/>
                    </a:solidFill>
                    <a:latin typeface="Arial"/>
                    <a:cs typeface="Arial"/>
                  </a:rPr>
                  <a:t>f</a:t>
                </a:r>
                <a:r>
                  <a:rPr lang="en-US" altLang="ja-JP" baseline="-25000" dirty="0" err="1" smtClean="0">
                    <a:solidFill>
                      <a:srgbClr val="FF0000"/>
                    </a:solidFill>
                    <a:latin typeface="Arial"/>
                    <a:cs typeface="Arial"/>
                  </a:rPr>
                  <a:t>CD</a:t>
                </a:r>
                <a:endParaRPr kumimoji="1" lang="en-US" altLang="ja-JP" baseline="-25000" dirty="0" smtClean="0">
                  <a:solidFill>
                    <a:srgbClr val="FF0000"/>
                  </a:solidFill>
                  <a:latin typeface="Arial"/>
                  <a:cs typeface="Arial"/>
                </a:endParaRPr>
              </a:p>
            </p:txBody>
          </p:sp>
          <p:sp>
            <p:nvSpPr>
              <p:cNvPr id="305" name="テキスト ボックス 304"/>
              <p:cNvSpPr txBox="1"/>
              <p:nvPr/>
            </p:nvSpPr>
            <p:spPr>
              <a:xfrm>
                <a:off x="5118085" y="4585745"/>
                <a:ext cx="1185428" cy="369332"/>
              </a:xfrm>
              <a:prstGeom prst="rect">
                <a:avLst/>
              </a:prstGeom>
              <a:noFill/>
            </p:spPr>
            <p:txBody>
              <a:bodyPr wrap="none" rtlCol="0">
                <a:spAutoFit/>
              </a:bodyPr>
              <a:lstStyle/>
              <a:p>
                <a:r>
                  <a:rPr lang="en-US" altLang="ja-JP" dirty="0" smtClean="0">
                    <a:solidFill>
                      <a:srgbClr val="FF0000"/>
                    </a:solidFill>
                    <a:latin typeface="Arial"/>
                    <a:cs typeface="Arial"/>
                  </a:rPr>
                  <a:t>fuel purity</a:t>
                </a:r>
                <a:endParaRPr kumimoji="1" lang="en-US" altLang="ja-JP" baseline="-25000" dirty="0" smtClean="0">
                  <a:solidFill>
                    <a:srgbClr val="FF0000"/>
                  </a:solidFill>
                  <a:latin typeface="Arial"/>
                  <a:cs typeface="Arial"/>
                </a:endParaRPr>
              </a:p>
            </p:txBody>
          </p:sp>
          <p:grpSp>
            <p:nvGrpSpPr>
              <p:cNvPr id="306" name="図形グループ 24"/>
              <p:cNvGrpSpPr/>
              <p:nvPr/>
            </p:nvGrpSpPr>
            <p:grpSpPr>
              <a:xfrm>
                <a:off x="5993025" y="3499831"/>
                <a:ext cx="641390" cy="680509"/>
                <a:chOff x="8736048" y="4045583"/>
                <a:chExt cx="702655" cy="745508"/>
              </a:xfrm>
            </p:grpSpPr>
            <p:sp>
              <p:nvSpPr>
                <p:cNvPr id="330" name="テキスト ボックス 17"/>
                <p:cNvSpPr txBox="1"/>
                <p:nvPr/>
              </p:nvSpPr>
              <p:spPr>
                <a:xfrm>
                  <a:off x="8736048" y="4045583"/>
                  <a:ext cx="614634" cy="404609"/>
                </a:xfrm>
                <a:prstGeom prst="rect">
                  <a:avLst/>
                </a:prstGeom>
                <a:noFill/>
              </p:spPr>
              <p:txBody>
                <a:bodyPr wrap="none" rtlCol="0">
                  <a:spAutoFit/>
                </a:bodyPr>
                <a:lstStyle/>
                <a:p>
                  <a:r>
                    <a:rPr lang="en-US" altLang="ja-JP" dirty="0" err="1" smtClean="0">
                      <a:solidFill>
                        <a:srgbClr val="FF0000"/>
                      </a:solidFill>
                      <a:latin typeface="Arial"/>
                      <a:cs typeface="Arial"/>
                    </a:rPr>
                    <a:t>P</a:t>
                  </a:r>
                  <a:r>
                    <a:rPr lang="en-US" altLang="ja-JP" baseline="-25000" dirty="0" err="1" smtClean="0">
                      <a:solidFill>
                        <a:srgbClr val="FF0000"/>
                      </a:solidFill>
                      <a:latin typeface="Arial"/>
                      <a:cs typeface="Arial"/>
                    </a:rPr>
                    <a:t>rad</a:t>
                  </a:r>
                  <a:endParaRPr kumimoji="1" lang="en-US" altLang="ja-JP" baseline="-25000" dirty="0" smtClean="0">
                    <a:solidFill>
                      <a:srgbClr val="FF0000"/>
                    </a:solidFill>
                    <a:latin typeface="Arial"/>
                    <a:cs typeface="Arial"/>
                  </a:endParaRPr>
                </a:p>
              </p:txBody>
            </p:sp>
            <p:sp>
              <p:nvSpPr>
                <p:cNvPr id="331" name="テキスト ボックス 18"/>
                <p:cNvSpPr txBox="1"/>
                <p:nvPr/>
              </p:nvSpPr>
              <p:spPr>
                <a:xfrm>
                  <a:off x="8739610" y="4386482"/>
                  <a:ext cx="699093" cy="404609"/>
                </a:xfrm>
                <a:prstGeom prst="rect">
                  <a:avLst/>
                </a:prstGeom>
                <a:noFill/>
              </p:spPr>
              <p:txBody>
                <a:bodyPr wrap="none" rtlCol="0">
                  <a:spAutoFit/>
                </a:bodyPr>
                <a:lstStyle/>
                <a:p>
                  <a:r>
                    <a:rPr lang="en-US" altLang="ja-JP" dirty="0" err="1" smtClean="0">
                      <a:solidFill>
                        <a:srgbClr val="FF0000"/>
                      </a:solidFill>
                      <a:latin typeface="Arial"/>
                      <a:cs typeface="Arial"/>
                    </a:rPr>
                    <a:t>P</a:t>
                  </a:r>
                  <a:r>
                    <a:rPr lang="en-US" altLang="ja-JP" baseline="-25000" dirty="0" err="1" smtClean="0">
                      <a:solidFill>
                        <a:srgbClr val="FF0000"/>
                      </a:solidFill>
                      <a:latin typeface="Arial"/>
                      <a:cs typeface="Arial"/>
                    </a:rPr>
                    <a:t>heat</a:t>
                  </a:r>
                  <a:endParaRPr kumimoji="1" lang="en-US" altLang="ja-JP" baseline="-25000" dirty="0" smtClean="0">
                    <a:solidFill>
                      <a:srgbClr val="FF0000"/>
                    </a:solidFill>
                    <a:latin typeface="Arial"/>
                    <a:cs typeface="Arial"/>
                  </a:endParaRPr>
                </a:p>
              </p:txBody>
            </p:sp>
            <p:cxnSp>
              <p:nvCxnSpPr>
                <p:cNvPr id="332" name="直線コネクタ 331"/>
                <p:cNvCxnSpPr/>
                <p:nvPr/>
              </p:nvCxnSpPr>
              <p:spPr>
                <a:xfrm>
                  <a:off x="8745322" y="4444678"/>
                  <a:ext cx="641711" cy="1588"/>
                </a:xfrm>
                <a:prstGeom prst="line">
                  <a:avLst/>
                </a:prstGeom>
                <a:ln w="127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07" name="テキスト ボックス 306"/>
              <p:cNvSpPr txBox="1"/>
              <p:nvPr/>
            </p:nvSpPr>
            <p:spPr>
              <a:xfrm>
                <a:off x="3220657" y="3914823"/>
                <a:ext cx="534096" cy="307777"/>
              </a:xfrm>
              <a:prstGeom prst="rect">
                <a:avLst/>
              </a:prstGeom>
              <a:noFill/>
            </p:spPr>
            <p:txBody>
              <a:bodyPr wrap="none" rtlCol="0">
                <a:spAutoFit/>
              </a:bodyPr>
              <a:lstStyle/>
              <a:p>
                <a:pPr algn="ctr"/>
                <a:r>
                  <a:rPr lang="en-US" altLang="ja-JP" sz="1400" dirty="0" smtClean="0">
                    <a:solidFill>
                      <a:srgbClr val="FF0000"/>
                    </a:solidFill>
                    <a:latin typeface="Arial"/>
                    <a:cs typeface="Arial"/>
                  </a:rPr>
                  <a:t>0.77</a:t>
                </a:r>
                <a:endParaRPr kumimoji="1" lang="en-US" altLang="ja-JP" sz="1400" dirty="0" smtClean="0">
                  <a:solidFill>
                    <a:srgbClr val="FF0000"/>
                  </a:solidFill>
                  <a:latin typeface="Arial"/>
                  <a:cs typeface="Arial"/>
                </a:endParaRPr>
              </a:p>
            </p:txBody>
          </p:sp>
          <p:sp>
            <p:nvSpPr>
              <p:cNvPr id="308" name="テキスト ボックス 142"/>
              <p:cNvSpPr txBox="1"/>
              <p:nvPr/>
            </p:nvSpPr>
            <p:spPr>
              <a:xfrm>
                <a:off x="5893172" y="3328852"/>
                <a:ext cx="434246" cy="307777"/>
              </a:xfrm>
              <a:prstGeom prst="rect">
                <a:avLst/>
              </a:prstGeom>
              <a:noFill/>
            </p:spPr>
            <p:txBody>
              <a:bodyPr wrap="none" rtlCol="0">
                <a:spAutoFit/>
              </a:bodyPr>
              <a:lstStyle/>
              <a:p>
                <a:pPr algn="ctr"/>
                <a:r>
                  <a:rPr lang="en-US" altLang="ja-JP" sz="1400" dirty="0" smtClean="0">
                    <a:solidFill>
                      <a:srgbClr val="FF0000"/>
                    </a:solidFill>
                    <a:latin typeface="Arial"/>
                    <a:cs typeface="Arial"/>
                  </a:rPr>
                  <a:t>0.9</a:t>
                </a:r>
                <a:endParaRPr kumimoji="1" lang="en-US" altLang="ja-JP" sz="1400" baseline="-25000" dirty="0" smtClean="0">
                  <a:solidFill>
                    <a:srgbClr val="FF0000"/>
                  </a:solidFill>
                  <a:latin typeface="Arial"/>
                  <a:cs typeface="Arial"/>
                </a:endParaRPr>
              </a:p>
            </p:txBody>
          </p:sp>
          <p:sp>
            <p:nvSpPr>
              <p:cNvPr id="309" name="テキスト ボックス 308"/>
              <p:cNvSpPr txBox="1"/>
              <p:nvPr/>
            </p:nvSpPr>
            <p:spPr>
              <a:xfrm>
                <a:off x="2974038" y="3975080"/>
                <a:ext cx="454083" cy="369332"/>
              </a:xfrm>
              <a:prstGeom prst="rect">
                <a:avLst/>
              </a:prstGeom>
              <a:noFill/>
            </p:spPr>
            <p:txBody>
              <a:bodyPr wrap="none" rtlCol="0">
                <a:spAutoFit/>
              </a:bodyPr>
              <a:lstStyle/>
              <a:p>
                <a:r>
                  <a:rPr lang="en-US" altLang="ja-JP" dirty="0" err="1" smtClean="0">
                    <a:solidFill>
                      <a:srgbClr val="FF0000"/>
                    </a:solidFill>
                    <a:latin typeface="Arial"/>
                    <a:cs typeface="Arial"/>
                  </a:rPr>
                  <a:t>f</a:t>
                </a:r>
                <a:r>
                  <a:rPr lang="en-US" altLang="ja-JP" baseline="-25000" dirty="0" err="1" smtClean="0">
                    <a:solidFill>
                      <a:srgbClr val="FF0000"/>
                    </a:solidFill>
                    <a:latin typeface="Arial"/>
                    <a:cs typeface="Arial"/>
                  </a:rPr>
                  <a:t>BS</a:t>
                </a:r>
                <a:endParaRPr kumimoji="1" lang="en-US" altLang="ja-JP" baseline="-25000" dirty="0" smtClean="0">
                  <a:solidFill>
                    <a:srgbClr val="FF0000"/>
                  </a:solidFill>
                  <a:latin typeface="Arial"/>
                  <a:cs typeface="Arial"/>
                </a:endParaRPr>
              </a:p>
            </p:txBody>
          </p:sp>
          <p:sp>
            <p:nvSpPr>
              <p:cNvPr id="310" name="角丸四角形 309"/>
              <p:cNvSpPr/>
              <p:nvPr/>
            </p:nvSpPr>
            <p:spPr>
              <a:xfrm>
                <a:off x="5772150" y="2542701"/>
                <a:ext cx="882650" cy="36559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1200" dirty="0" smtClean="0">
                    <a:solidFill>
                      <a:srgbClr val="000000"/>
                    </a:solidFill>
                    <a:latin typeface="Arial"/>
                    <a:cs typeface="Arial"/>
                  </a:rPr>
                  <a:t>ITER</a:t>
                </a:r>
              </a:p>
              <a:p>
                <a:pPr algn="ctr"/>
                <a:r>
                  <a:rPr lang="en-US" altLang="ja-JP" sz="1200" dirty="0" smtClean="0">
                    <a:solidFill>
                      <a:srgbClr val="000000"/>
                    </a:solidFill>
                    <a:latin typeface="Arial"/>
                    <a:cs typeface="Arial"/>
                  </a:rPr>
                  <a:t>Inductive</a:t>
                </a:r>
                <a:endParaRPr lang="ja-JP" altLang="en-US" sz="1200" dirty="0" smtClean="0">
                  <a:solidFill>
                    <a:srgbClr val="000000"/>
                  </a:solidFill>
                  <a:latin typeface="Arial"/>
                  <a:cs typeface="Arial"/>
                </a:endParaRPr>
              </a:p>
            </p:txBody>
          </p:sp>
          <p:cxnSp>
            <p:nvCxnSpPr>
              <p:cNvPr id="311" name="直線矢印コネクタ 310"/>
              <p:cNvCxnSpPr>
                <a:stCxn id="310" idx="2"/>
              </p:cNvCxnSpPr>
              <p:nvPr/>
            </p:nvCxnSpPr>
            <p:spPr>
              <a:xfrm flipH="1">
                <a:off x="5289550" y="2908300"/>
                <a:ext cx="923925" cy="241300"/>
              </a:xfrm>
              <a:prstGeom prst="straightConnector1">
                <a:avLst/>
              </a:prstGeom>
              <a:ln w="31750" cap="flat" cmpd="sng" algn="ctr">
                <a:solidFill>
                  <a:srgbClr val="66FF66"/>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312" name="角丸四角形 311"/>
              <p:cNvSpPr/>
              <p:nvPr/>
            </p:nvSpPr>
            <p:spPr>
              <a:xfrm>
                <a:off x="3160891" y="2216151"/>
                <a:ext cx="835611" cy="2272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200" dirty="0" err="1" smtClean="0">
                    <a:solidFill>
                      <a:srgbClr val="000000"/>
                    </a:solidFill>
                    <a:latin typeface="Arial"/>
                    <a:cs typeface="Arial"/>
                  </a:rPr>
                  <a:t>SlimCS</a:t>
                </a:r>
                <a:endParaRPr lang="ja-JP" altLang="en-US" sz="1200" dirty="0" smtClean="0">
                  <a:solidFill>
                    <a:srgbClr val="000000"/>
                  </a:solidFill>
                  <a:latin typeface="Arial"/>
                  <a:cs typeface="Arial"/>
                </a:endParaRPr>
              </a:p>
            </p:txBody>
          </p:sp>
          <p:cxnSp>
            <p:nvCxnSpPr>
              <p:cNvPr id="313" name="直線矢印コネクタ 312"/>
              <p:cNvCxnSpPr>
                <a:stCxn id="312" idx="2"/>
              </p:cNvCxnSpPr>
              <p:nvPr/>
            </p:nvCxnSpPr>
            <p:spPr>
              <a:xfrm>
                <a:off x="3578697" y="2443421"/>
                <a:ext cx="495590" cy="218994"/>
              </a:xfrm>
              <a:prstGeom prst="straightConnector1">
                <a:avLst/>
              </a:prstGeom>
              <a:ln w="3175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314" name="テキスト ボックス 313"/>
              <p:cNvSpPr txBox="1"/>
              <p:nvPr/>
            </p:nvSpPr>
            <p:spPr>
              <a:xfrm>
                <a:off x="4526704" y="4569315"/>
                <a:ext cx="434246" cy="307777"/>
              </a:xfrm>
              <a:prstGeom prst="rect">
                <a:avLst/>
              </a:prstGeom>
              <a:noFill/>
            </p:spPr>
            <p:txBody>
              <a:bodyPr wrap="none" rtlCol="0">
                <a:spAutoFit/>
              </a:bodyPr>
              <a:lstStyle/>
              <a:p>
                <a:r>
                  <a:rPr lang="en-US" altLang="ja-JP" sz="1400" dirty="0" smtClean="0">
                    <a:solidFill>
                      <a:srgbClr val="0000FF"/>
                    </a:solidFill>
                    <a:latin typeface="Arial"/>
                    <a:cs typeface="Arial"/>
                  </a:rPr>
                  <a:t>1.0</a:t>
                </a:r>
                <a:endParaRPr kumimoji="1" lang="ja-JP" altLang="en-US" sz="1400" dirty="0">
                  <a:solidFill>
                    <a:srgbClr val="0000FF"/>
                  </a:solidFill>
                  <a:latin typeface="Arial"/>
                  <a:cs typeface="Arial"/>
                </a:endParaRPr>
              </a:p>
            </p:txBody>
          </p:sp>
          <p:sp>
            <p:nvSpPr>
              <p:cNvPr id="315" name="テキスト ボックス 314"/>
              <p:cNvSpPr txBox="1"/>
              <p:nvPr/>
            </p:nvSpPr>
            <p:spPr>
              <a:xfrm>
                <a:off x="5372719" y="3257661"/>
                <a:ext cx="534096" cy="307777"/>
              </a:xfrm>
              <a:prstGeom prst="rect">
                <a:avLst/>
              </a:prstGeom>
              <a:noFill/>
            </p:spPr>
            <p:txBody>
              <a:bodyPr wrap="none" rtlCol="0">
                <a:spAutoFit/>
              </a:bodyPr>
              <a:lstStyle/>
              <a:p>
                <a:r>
                  <a:rPr lang="en-US" altLang="ja-JP" sz="1400" dirty="0" smtClean="0">
                    <a:solidFill>
                      <a:srgbClr val="0000FF"/>
                    </a:solidFill>
                    <a:latin typeface="Arial"/>
                    <a:cs typeface="Arial"/>
                  </a:rPr>
                  <a:t>0.53</a:t>
                </a:r>
                <a:endParaRPr kumimoji="1" lang="ja-JP" altLang="en-US" sz="1400" dirty="0">
                  <a:solidFill>
                    <a:srgbClr val="0000FF"/>
                  </a:solidFill>
                  <a:latin typeface="Arial"/>
                  <a:cs typeface="Arial"/>
                </a:endParaRPr>
              </a:p>
            </p:txBody>
          </p:sp>
          <p:sp>
            <p:nvSpPr>
              <p:cNvPr id="316" name="テキスト ボックス 315"/>
              <p:cNvSpPr txBox="1"/>
              <p:nvPr/>
            </p:nvSpPr>
            <p:spPr>
              <a:xfrm>
                <a:off x="5292626" y="2673205"/>
                <a:ext cx="581124" cy="307777"/>
              </a:xfrm>
              <a:prstGeom prst="rect">
                <a:avLst/>
              </a:prstGeom>
              <a:noFill/>
            </p:spPr>
            <p:txBody>
              <a:bodyPr wrap="square" rtlCol="0">
                <a:spAutoFit/>
              </a:bodyPr>
              <a:lstStyle/>
              <a:p>
                <a:r>
                  <a:rPr lang="en-US" altLang="ja-JP" sz="1400" dirty="0" smtClean="0">
                    <a:solidFill>
                      <a:srgbClr val="0000FF"/>
                    </a:solidFill>
                    <a:latin typeface="Arial"/>
                    <a:cs typeface="Arial"/>
                  </a:rPr>
                  <a:t>0.78</a:t>
                </a:r>
                <a:endParaRPr kumimoji="1" lang="ja-JP" altLang="en-US" sz="1400" dirty="0">
                  <a:solidFill>
                    <a:srgbClr val="0000FF"/>
                  </a:solidFill>
                  <a:latin typeface="Arial"/>
                  <a:cs typeface="Arial"/>
                </a:endParaRPr>
              </a:p>
            </p:txBody>
          </p:sp>
          <p:sp>
            <p:nvSpPr>
              <p:cNvPr id="317" name="テキスト ボックス 316"/>
              <p:cNvSpPr txBox="1"/>
              <p:nvPr/>
            </p:nvSpPr>
            <p:spPr>
              <a:xfrm>
                <a:off x="3670695" y="3079683"/>
                <a:ext cx="434246" cy="307777"/>
              </a:xfrm>
              <a:prstGeom prst="rect">
                <a:avLst/>
              </a:prstGeom>
              <a:noFill/>
            </p:spPr>
            <p:txBody>
              <a:bodyPr wrap="none" rtlCol="0">
                <a:spAutoFit/>
              </a:bodyPr>
              <a:lstStyle/>
              <a:p>
                <a:r>
                  <a:rPr lang="en-US" altLang="ja-JP" sz="1400" dirty="0" smtClean="0">
                    <a:solidFill>
                      <a:srgbClr val="0000FF"/>
                    </a:solidFill>
                    <a:latin typeface="Arial"/>
                    <a:cs typeface="Arial"/>
                  </a:rPr>
                  <a:t>2.9</a:t>
                </a:r>
                <a:endParaRPr kumimoji="1" lang="ja-JP" altLang="en-US" sz="1400" dirty="0">
                  <a:solidFill>
                    <a:srgbClr val="0000FF"/>
                  </a:solidFill>
                  <a:latin typeface="Arial"/>
                  <a:cs typeface="Arial"/>
                </a:endParaRPr>
              </a:p>
            </p:txBody>
          </p:sp>
          <p:sp>
            <p:nvSpPr>
              <p:cNvPr id="318" name="テキスト ボックス 317"/>
              <p:cNvSpPr txBox="1"/>
              <p:nvPr/>
            </p:nvSpPr>
            <p:spPr>
              <a:xfrm>
                <a:off x="3733064" y="3847505"/>
                <a:ext cx="534096" cy="307777"/>
              </a:xfrm>
              <a:prstGeom prst="rect">
                <a:avLst/>
              </a:prstGeom>
              <a:noFill/>
            </p:spPr>
            <p:txBody>
              <a:bodyPr wrap="none" rtlCol="0">
                <a:spAutoFit/>
              </a:bodyPr>
              <a:lstStyle/>
              <a:p>
                <a:r>
                  <a:rPr lang="en-US" altLang="ja-JP" sz="1400" dirty="0" smtClean="0">
                    <a:solidFill>
                      <a:srgbClr val="0000FF"/>
                    </a:solidFill>
                    <a:latin typeface="Arial"/>
                    <a:cs typeface="Arial"/>
                  </a:rPr>
                  <a:t>0.46</a:t>
                </a:r>
                <a:endParaRPr kumimoji="1" lang="ja-JP" altLang="en-US" sz="1400" dirty="0">
                  <a:solidFill>
                    <a:srgbClr val="0000FF"/>
                  </a:solidFill>
                  <a:latin typeface="Arial"/>
                  <a:cs typeface="Arial"/>
                </a:endParaRPr>
              </a:p>
            </p:txBody>
          </p:sp>
          <p:sp>
            <p:nvSpPr>
              <p:cNvPr id="319" name="テキスト ボックス 318"/>
              <p:cNvSpPr txBox="1"/>
              <p:nvPr/>
            </p:nvSpPr>
            <p:spPr>
              <a:xfrm>
                <a:off x="5378018" y="4119688"/>
                <a:ext cx="534096" cy="307777"/>
              </a:xfrm>
              <a:prstGeom prst="rect">
                <a:avLst/>
              </a:prstGeom>
              <a:noFill/>
            </p:spPr>
            <p:txBody>
              <a:bodyPr wrap="none" rtlCol="0">
                <a:spAutoFit/>
              </a:bodyPr>
              <a:lstStyle/>
              <a:p>
                <a:r>
                  <a:rPr lang="en-US" altLang="ja-JP" sz="1400" dirty="0" smtClean="0">
                    <a:solidFill>
                      <a:srgbClr val="0000FF"/>
                    </a:solidFill>
                    <a:latin typeface="Arial"/>
                    <a:cs typeface="Arial"/>
                  </a:rPr>
                  <a:t>0.81</a:t>
                </a:r>
                <a:endParaRPr kumimoji="1" lang="ja-JP" altLang="en-US" sz="1400" dirty="0">
                  <a:solidFill>
                    <a:srgbClr val="0000FF"/>
                  </a:solidFill>
                  <a:latin typeface="Arial"/>
                  <a:cs typeface="Arial"/>
                </a:endParaRPr>
              </a:p>
            </p:txBody>
          </p:sp>
          <p:sp>
            <p:nvSpPr>
              <p:cNvPr id="320" name="テキスト ボックス 319"/>
              <p:cNvSpPr txBox="1"/>
              <p:nvPr/>
            </p:nvSpPr>
            <p:spPr>
              <a:xfrm>
                <a:off x="3965114" y="1922335"/>
                <a:ext cx="434246" cy="307777"/>
              </a:xfrm>
              <a:prstGeom prst="rect">
                <a:avLst/>
              </a:prstGeom>
              <a:noFill/>
            </p:spPr>
            <p:txBody>
              <a:bodyPr wrap="none" rtlCol="0">
                <a:spAutoFit/>
              </a:bodyPr>
              <a:lstStyle/>
              <a:p>
                <a:r>
                  <a:rPr kumimoji="1" lang="en-US" altLang="ja-JP" sz="1400" dirty="0" smtClean="0">
                    <a:solidFill>
                      <a:srgbClr val="0000FF"/>
                    </a:solidFill>
                    <a:latin typeface="Arial"/>
                    <a:cs typeface="Arial"/>
                  </a:rPr>
                  <a:t>1.6</a:t>
                </a:r>
                <a:endParaRPr kumimoji="1" lang="ja-JP" altLang="en-US" sz="1400" dirty="0">
                  <a:solidFill>
                    <a:srgbClr val="0000FF"/>
                  </a:solidFill>
                  <a:latin typeface="Arial"/>
                  <a:cs typeface="Arial"/>
                </a:endParaRPr>
              </a:p>
            </p:txBody>
          </p:sp>
          <p:sp>
            <p:nvSpPr>
              <p:cNvPr id="321" name="テキスト ボックス 320"/>
              <p:cNvSpPr txBox="1"/>
              <p:nvPr/>
            </p:nvSpPr>
            <p:spPr>
              <a:xfrm>
                <a:off x="4775819" y="3283061"/>
                <a:ext cx="534096" cy="307777"/>
              </a:xfrm>
              <a:prstGeom prst="rect">
                <a:avLst/>
              </a:prstGeom>
              <a:noFill/>
            </p:spPr>
            <p:txBody>
              <a:bodyPr wrap="none" rtlCol="0">
                <a:spAutoFit/>
              </a:bodyPr>
              <a:lstStyle/>
              <a:p>
                <a:r>
                  <a:rPr lang="en-US" altLang="ja-JP" sz="1400" dirty="0" smtClean="0">
                    <a:solidFill>
                      <a:srgbClr val="00FF00"/>
                    </a:solidFill>
                    <a:latin typeface="Arial"/>
                    <a:cs typeface="Arial"/>
                  </a:rPr>
                  <a:t>0.35</a:t>
                </a:r>
                <a:endParaRPr kumimoji="1" lang="ja-JP" altLang="en-US" sz="1400" dirty="0">
                  <a:solidFill>
                    <a:srgbClr val="00FF00"/>
                  </a:solidFill>
                  <a:latin typeface="Arial"/>
                  <a:cs typeface="Arial"/>
                </a:endParaRPr>
              </a:p>
            </p:txBody>
          </p:sp>
          <p:sp>
            <p:nvSpPr>
              <p:cNvPr id="322" name="テキスト ボックス 321"/>
              <p:cNvSpPr txBox="1"/>
              <p:nvPr/>
            </p:nvSpPr>
            <p:spPr>
              <a:xfrm>
                <a:off x="4998069" y="2419461"/>
                <a:ext cx="534096" cy="307777"/>
              </a:xfrm>
              <a:prstGeom prst="rect">
                <a:avLst/>
              </a:prstGeom>
              <a:noFill/>
            </p:spPr>
            <p:txBody>
              <a:bodyPr wrap="none" rtlCol="0">
                <a:spAutoFit/>
              </a:bodyPr>
              <a:lstStyle/>
              <a:p>
                <a:r>
                  <a:rPr lang="en-US" altLang="ja-JP" sz="1400" dirty="0" smtClean="0">
                    <a:solidFill>
                      <a:srgbClr val="00FF00"/>
                    </a:solidFill>
                    <a:latin typeface="Arial"/>
                    <a:cs typeface="Arial"/>
                  </a:rPr>
                  <a:t>0.85</a:t>
                </a:r>
                <a:endParaRPr kumimoji="1" lang="ja-JP" altLang="en-US" sz="1400" dirty="0">
                  <a:solidFill>
                    <a:srgbClr val="00FF00"/>
                  </a:solidFill>
                  <a:latin typeface="Arial"/>
                  <a:cs typeface="Arial"/>
                </a:endParaRPr>
              </a:p>
            </p:txBody>
          </p:sp>
          <p:sp>
            <p:nvSpPr>
              <p:cNvPr id="323" name="テキスト ボックス 322"/>
              <p:cNvSpPr txBox="1"/>
              <p:nvPr/>
            </p:nvSpPr>
            <p:spPr>
              <a:xfrm>
                <a:off x="4483719" y="2349611"/>
                <a:ext cx="434246" cy="307777"/>
              </a:xfrm>
              <a:prstGeom prst="rect">
                <a:avLst/>
              </a:prstGeom>
              <a:noFill/>
            </p:spPr>
            <p:txBody>
              <a:bodyPr wrap="none" rtlCol="0">
                <a:spAutoFit/>
              </a:bodyPr>
              <a:lstStyle/>
              <a:p>
                <a:r>
                  <a:rPr lang="en-US" altLang="ja-JP" sz="1400" dirty="0" smtClean="0">
                    <a:solidFill>
                      <a:srgbClr val="00FF00"/>
                    </a:solidFill>
                    <a:latin typeface="Arial"/>
                    <a:cs typeface="Arial"/>
                  </a:rPr>
                  <a:t>1.0</a:t>
                </a:r>
                <a:endParaRPr kumimoji="1" lang="ja-JP" altLang="en-US" sz="1400" dirty="0">
                  <a:solidFill>
                    <a:srgbClr val="00FF00"/>
                  </a:solidFill>
                  <a:latin typeface="Arial"/>
                  <a:cs typeface="Arial"/>
                </a:endParaRPr>
              </a:p>
            </p:txBody>
          </p:sp>
          <p:sp>
            <p:nvSpPr>
              <p:cNvPr id="324" name="テキスト ボックス 323"/>
              <p:cNvSpPr txBox="1"/>
              <p:nvPr/>
            </p:nvSpPr>
            <p:spPr>
              <a:xfrm>
                <a:off x="4020169" y="2959211"/>
                <a:ext cx="434246" cy="307777"/>
              </a:xfrm>
              <a:prstGeom prst="rect">
                <a:avLst/>
              </a:prstGeom>
              <a:noFill/>
            </p:spPr>
            <p:txBody>
              <a:bodyPr wrap="none" rtlCol="0">
                <a:spAutoFit/>
              </a:bodyPr>
              <a:lstStyle/>
              <a:p>
                <a:r>
                  <a:rPr lang="en-US" altLang="ja-JP" sz="1400" dirty="0" smtClean="0">
                    <a:solidFill>
                      <a:srgbClr val="00FF00"/>
                    </a:solidFill>
                    <a:latin typeface="Arial"/>
                    <a:cs typeface="Arial"/>
                  </a:rPr>
                  <a:t>1.8</a:t>
                </a:r>
                <a:endParaRPr kumimoji="1" lang="ja-JP" altLang="en-US" sz="1400" dirty="0">
                  <a:solidFill>
                    <a:srgbClr val="00FF00"/>
                  </a:solidFill>
                  <a:latin typeface="Arial"/>
                  <a:cs typeface="Arial"/>
                </a:endParaRPr>
              </a:p>
            </p:txBody>
          </p:sp>
          <p:sp>
            <p:nvSpPr>
              <p:cNvPr id="325" name="テキスト ボックス 324"/>
              <p:cNvSpPr txBox="1"/>
              <p:nvPr/>
            </p:nvSpPr>
            <p:spPr>
              <a:xfrm>
                <a:off x="4064619" y="3467211"/>
                <a:ext cx="534096" cy="307777"/>
              </a:xfrm>
              <a:prstGeom prst="rect">
                <a:avLst/>
              </a:prstGeom>
              <a:noFill/>
            </p:spPr>
            <p:txBody>
              <a:bodyPr wrap="none" rtlCol="0">
                <a:spAutoFit/>
              </a:bodyPr>
              <a:lstStyle/>
              <a:p>
                <a:r>
                  <a:rPr lang="en-US" altLang="ja-JP" sz="1400" dirty="0" smtClean="0">
                    <a:solidFill>
                      <a:srgbClr val="00FF00"/>
                    </a:solidFill>
                    <a:latin typeface="Arial"/>
                    <a:cs typeface="Arial"/>
                  </a:rPr>
                  <a:t>0.15</a:t>
                </a:r>
                <a:endParaRPr kumimoji="1" lang="ja-JP" altLang="en-US" sz="1400" dirty="0">
                  <a:solidFill>
                    <a:srgbClr val="00FF00"/>
                  </a:solidFill>
                  <a:latin typeface="Arial"/>
                  <a:cs typeface="Arial"/>
                </a:endParaRPr>
              </a:p>
            </p:txBody>
          </p:sp>
          <p:sp>
            <p:nvSpPr>
              <p:cNvPr id="326" name="テキスト ボックス 325"/>
              <p:cNvSpPr txBox="1"/>
              <p:nvPr/>
            </p:nvSpPr>
            <p:spPr>
              <a:xfrm>
                <a:off x="4229719" y="3702161"/>
                <a:ext cx="534096" cy="307777"/>
              </a:xfrm>
              <a:prstGeom prst="rect">
                <a:avLst/>
              </a:prstGeom>
              <a:noFill/>
            </p:spPr>
            <p:txBody>
              <a:bodyPr wrap="none" rtlCol="0">
                <a:spAutoFit/>
              </a:bodyPr>
              <a:lstStyle/>
              <a:p>
                <a:r>
                  <a:rPr lang="en-US" altLang="ja-JP" sz="1400" dirty="0" smtClean="0">
                    <a:solidFill>
                      <a:srgbClr val="00FF00"/>
                    </a:solidFill>
                    <a:latin typeface="Arial"/>
                    <a:cs typeface="Arial"/>
                  </a:rPr>
                  <a:t>0.21</a:t>
                </a:r>
                <a:endParaRPr kumimoji="1" lang="ja-JP" altLang="en-US" sz="1400" dirty="0">
                  <a:solidFill>
                    <a:srgbClr val="00FF00"/>
                  </a:solidFill>
                  <a:latin typeface="Arial"/>
                  <a:cs typeface="Arial"/>
                </a:endParaRPr>
              </a:p>
            </p:txBody>
          </p:sp>
          <p:sp>
            <p:nvSpPr>
              <p:cNvPr id="327" name="テキスト ボックス 326"/>
              <p:cNvSpPr txBox="1"/>
              <p:nvPr/>
            </p:nvSpPr>
            <p:spPr>
              <a:xfrm>
                <a:off x="4871069" y="4159361"/>
                <a:ext cx="534096" cy="307777"/>
              </a:xfrm>
              <a:prstGeom prst="rect">
                <a:avLst/>
              </a:prstGeom>
              <a:noFill/>
            </p:spPr>
            <p:txBody>
              <a:bodyPr wrap="none" rtlCol="0">
                <a:spAutoFit/>
              </a:bodyPr>
              <a:lstStyle/>
              <a:p>
                <a:r>
                  <a:rPr lang="en-US" altLang="ja-JP" sz="1400" dirty="0" smtClean="0">
                    <a:solidFill>
                      <a:srgbClr val="00FF00"/>
                    </a:solidFill>
                    <a:latin typeface="Arial"/>
                    <a:cs typeface="Arial"/>
                  </a:rPr>
                  <a:t>0.81</a:t>
                </a:r>
                <a:endParaRPr kumimoji="1" lang="ja-JP" altLang="en-US" sz="1400" dirty="0">
                  <a:solidFill>
                    <a:srgbClr val="00FF00"/>
                  </a:solidFill>
                  <a:latin typeface="Arial"/>
                  <a:cs typeface="Arial"/>
                </a:endParaRPr>
              </a:p>
            </p:txBody>
          </p:sp>
          <p:sp>
            <p:nvSpPr>
              <p:cNvPr id="328" name="角丸四角形 327"/>
              <p:cNvSpPr/>
              <p:nvPr/>
            </p:nvSpPr>
            <p:spPr>
              <a:xfrm>
                <a:off x="3378200" y="4346101"/>
                <a:ext cx="584200" cy="3655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200" dirty="0" smtClean="0">
                    <a:solidFill>
                      <a:schemeClr val="tx1"/>
                    </a:solidFill>
                    <a:latin typeface="Arial"/>
                    <a:cs typeface="Arial"/>
                  </a:rPr>
                  <a:t>ITER</a:t>
                </a:r>
              </a:p>
              <a:p>
                <a:pPr algn="ctr"/>
                <a:r>
                  <a:rPr lang="en-US" altLang="ja-JP" sz="1200" dirty="0" smtClean="0">
                    <a:solidFill>
                      <a:schemeClr val="tx1"/>
                    </a:solidFill>
                    <a:latin typeface="Arial"/>
                    <a:cs typeface="Arial"/>
                  </a:rPr>
                  <a:t>SS</a:t>
                </a:r>
                <a:endParaRPr lang="ja-JP" altLang="en-US" sz="1200" dirty="0" smtClean="0">
                  <a:solidFill>
                    <a:schemeClr val="tx1"/>
                  </a:solidFill>
                  <a:latin typeface="Arial"/>
                  <a:cs typeface="Arial"/>
                </a:endParaRPr>
              </a:p>
            </p:txBody>
          </p:sp>
          <p:cxnSp>
            <p:nvCxnSpPr>
              <p:cNvPr id="329" name="直線矢印コネクタ 328"/>
              <p:cNvCxnSpPr>
                <a:stCxn id="328" idx="3"/>
              </p:cNvCxnSpPr>
              <p:nvPr/>
            </p:nvCxnSpPr>
            <p:spPr>
              <a:xfrm flipV="1">
                <a:off x="3962400" y="4171950"/>
                <a:ext cx="323850" cy="356951"/>
              </a:xfrm>
              <a:prstGeom prst="straightConnector1">
                <a:avLst/>
              </a:prstGeom>
              <a:ln w="317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sp>
          <p:nvSpPr>
            <p:cNvPr id="286" name="テキスト ボックス 285"/>
            <p:cNvSpPr txBox="1"/>
            <p:nvPr/>
          </p:nvSpPr>
          <p:spPr>
            <a:xfrm>
              <a:off x="2667151" y="1563294"/>
              <a:ext cx="2954655" cy="646331"/>
            </a:xfrm>
            <a:prstGeom prst="rect">
              <a:avLst/>
            </a:prstGeom>
            <a:noFill/>
          </p:spPr>
          <p:txBody>
            <a:bodyPr wrap="none" rtlCol="0">
              <a:spAutoFit/>
            </a:bodyPr>
            <a:lstStyle/>
            <a:p>
              <a:r>
                <a:rPr kumimoji="1" lang="ja-JP" altLang="en-US" dirty="0" smtClean="0">
                  <a:solidFill>
                    <a:srgbClr val="FF0000"/>
                  </a:solidFill>
                </a:rPr>
                <a:t>エネルギー閉じ込め改善度</a:t>
              </a:r>
              <a:endParaRPr kumimoji="1" lang="en-US" altLang="ja-JP" dirty="0" smtClean="0">
                <a:solidFill>
                  <a:srgbClr val="FF0000"/>
                </a:solidFill>
              </a:endParaRPr>
            </a:p>
            <a:p>
              <a:r>
                <a:rPr kumimoji="1" lang="ja-JP" altLang="en-US" dirty="0" smtClean="0">
                  <a:sym typeface="Wingdings"/>
                </a:rPr>
                <a:t>エネルギー増倍率</a:t>
              </a:r>
              <a:r>
                <a:rPr kumimoji="1" lang="ja-JP" altLang="en-US" dirty="0" smtClean="0"/>
                <a:t>の上昇</a:t>
              </a:r>
              <a:endParaRPr kumimoji="1" lang="ja-JP" altLang="en-US" dirty="0"/>
            </a:p>
          </p:txBody>
        </p:sp>
        <p:sp>
          <p:nvSpPr>
            <p:cNvPr id="287" name="テキスト ボックス 286"/>
            <p:cNvSpPr txBox="1"/>
            <p:nvPr/>
          </p:nvSpPr>
          <p:spPr>
            <a:xfrm>
              <a:off x="987094" y="2755827"/>
              <a:ext cx="1800493" cy="646331"/>
            </a:xfrm>
            <a:prstGeom prst="rect">
              <a:avLst/>
            </a:prstGeom>
            <a:noFill/>
          </p:spPr>
          <p:txBody>
            <a:bodyPr wrap="none" rtlCol="0">
              <a:spAutoFit/>
            </a:bodyPr>
            <a:lstStyle/>
            <a:p>
              <a:r>
                <a:rPr kumimoji="1" lang="ja-JP" altLang="en-US" dirty="0" smtClean="0">
                  <a:solidFill>
                    <a:srgbClr val="FF0000"/>
                  </a:solidFill>
                  <a:sym typeface="Wingdings"/>
                </a:rPr>
                <a:t>規格化ベータ値</a:t>
              </a:r>
              <a:endParaRPr kumimoji="1" lang="en-US" altLang="ja-JP" dirty="0" smtClean="0">
                <a:solidFill>
                  <a:srgbClr val="FF0000"/>
                </a:solidFill>
                <a:sym typeface="Wingdings"/>
              </a:endParaRPr>
            </a:p>
            <a:p>
              <a:r>
                <a:rPr kumimoji="1" lang="ja-JP" altLang="en-US" dirty="0" smtClean="0">
                  <a:sym typeface="Wingdings"/>
                </a:rPr>
                <a:t>小型化</a:t>
              </a:r>
              <a:endParaRPr kumimoji="1" lang="ja-JP" altLang="en-US" dirty="0"/>
            </a:p>
          </p:txBody>
        </p:sp>
        <p:sp>
          <p:nvSpPr>
            <p:cNvPr id="288" name="テキスト ボックス 287"/>
            <p:cNvSpPr txBox="1"/>
            <p:nvPr/>
          </p:nvSpPr>
          <p:spPr>
            <a:xfrm>
              <a:off x="415403" y="4631839"/>
              <a:ext cx="2492990" cy="646331"/>
            </a:xfrm>
            <a:prstGeom prst="rect">
              <a:avLst/>
            </a:prstGeom>
            <a:noFill/>
          </p:spPr>
          <p:txBody>
            <a:bodyPr wrap="none" rtlCol="0">
              <a:spAutoFit/>
            </a:bodyPr>
            <a:lstStyle/>
            <a:p>
              <a:r>
                <a:rPr kumimoji="1" lang="ja-JP" altLang="en-US" dirty="0" smtClean="0">
                  <a:solidFill>
                    <a:srgbClr val="FF0000"/>
                  </a:solidFill>
                  <a:sym typeface="Wingdings"/>
                </a:rPr>
                <a:t>自発電流割合</a:t>
              </a:r>
              <a:endParaRPr kumimoji="1" lang="en-US" altLang="ja-JP" dirty="0" smtClean="0">
                <a:solidFill>
                  <a:srgbClr val="FF0000"/>
                </a:solidFill>
                <a:sym typeface="Wingdings"/>
              </a:endParaRPr>
            </a:p>
            <a:p>
              <a:r>
                <a:rPr kumimoji="1" lang="ja-JP" altLang="en-US" dirty="0" smtClean="0">
                  <a:sym typeface="Wingdings"/>
                </a:rPr>
                <a:t>所内循環電力の低減</a:t>
              </a:r>
              <a:endParaRPr kumimoji="1" lang="ja-JP" altLang="en-US" dirty="0"/>
            </a:p>
          </p:txBody>
        </p:sp>
        <p:sp>
          <p:nvSpPr>
            <p:cNvPr id="289" name="テキスト ボックス 288"/>
            <p:cNvSpPr txBox="1"/>
            <p:nvPr/>
          </p:nvSpPr>
          <p:spPr>
            <a:xfrm>
              <a:off x="3091577" y="5783507"/>
              <a:ext cx="2262158" cy="646331"/>
            </a:xfrm>
            <a:prstGeom prst="rect">
              <a:avLst/>
            </a:prstGeom>
            <a:noFill/>
          </p:spPr>
          <p:txBody>
            <a:bodyPr wrap="none" rtlCol="0">
              <a:spAutoFit/>
            </a:bodyPr>
            <a:lstStyle/>
            <a:p>
              <a:r>
                <a:rPr kumimoji="1" lang="ja-JP" altLang="en-US" dirty="0" smtClean="0">
                  <a:solidFill>
                    <a:srgbClr val="FF0000"/>
                  </a:solidFill>
                  <a:sym typeface="Wingdings"/>
                </a:rPr>
                <a:t>非誘導電流駆動割合</a:t>
              </a:r>
              <a:endParaRPr kumimoji="1" lang="en-US" altLang="ja-JP" dirty="0" smtClean="0">
                <a:solidFill>
                  <a:srgbClr val="FF0000"/>
                </a:solidFill>
                <a:sym typeface="Wingdings"/>
              </a:endParaRPr>
            </a:p>
            <a:p>
              <a:r>
                <a:rPr kumimoji="1" lang="ja-JP" altLang="en-US" dirty="0" smtClean="0">
                  <a:sym typeface="Wingdings"/>
                </a:rPr>
                <a:t>定常運転</a:t>
              </a:r>
              <a:endParaRPr kumimoji="1" lang="ja-JP" altLang="en-US" dirty="0"/>
            </a:p>
          </p:txBody>
        </p:sp>
        <p:sp>
          <p:nvSpPr>
            <p:cNvPr id="290" name="テキスト ボックス 289"/>
            <p:cNvSpPr txBox="1"/>
            <p:nvPr/>
          </p:nvSpPr>
          <p:spPr>
            <a:xfrm>
              <a:off x="6058245" y="5305439"/>
              <a:ext cx="1564927" cy="646331"/>
            </a:xfrm>
            <a:prstGeom prst="rect">
              <a:avLst/>
            </a:prstGeom>
            <a:noFill/>
          </p:spPr>
          <p:txBody>
            <a:bodyPr wrap="none" rtlCol="0">
              <a:spAutoFit/>
            </a:bodyPr>
            <a:lstStyle/>
            <a:p>
              <a:r>
                <a:rPr kumimoji="1" lang="ja-JP" altLang="en-US" dirty="0" smtClean="0">
                  <a:solidFill>
                    <a:srgbClr val="FF0000"/>
                  </a:solidFill>
                  <a:sym typeface="Wingdings"/>
                </a:rPr>
                <a:t>燃料純度</a:t>
              </a:r>
              <a:endParaRPr kumimoji="1" lang="en-US" altLang="ja-JP" dirty="0" smtClean="0">
                <a:solidFill>
                  <a:srgbClr val="FF0000"/>
                </a:solidFill>
                <a:sym typeface="Wingdings"/>
              </a:endParaRPr>
            </a:p>
            <a:p>
              <a:r>
                <a:rPr kumimoji="1" lang="ja-JP" altLang="en-US" dirty="0" smtClean="0">
                  <a:sym typeface="Wingdings"/>
                </a:rPr>
                <a:t>核融合出力</a:t>
              </a:r>
              <a:endParaRPr kumimoji="1" lang="ja-JP" altLang="en-US" dirty="0"/>
            </a:p>
          </p:txBody>
        </p:sp>
        <p:sp>
          <p:nvSpPr>
            <p:cNvPr id="291" name="テキスト ボックス 290"/>
            <p:cNvSpPr txBox="1"/>
            <p:nvPr/>
          </p:nvSpPr>
          <p:spPr>
            <a:xfrm>
              <a:off x="6524232" y="4174660"/>
              <a:ext cx="2723823" cy="646331"/>
            </a:xfrm>
            <a:prstGeom prst="rect">
              <a:avLst/>
            </a:prstGeom>
            <a:noFill/>
          </p:spPr>
          <p:txBody>
            <a:bodyPr wrap="none" rtlCol="0">
              <a:spAutoFit/>
            </a:bodyPr>
            <a:lstStyle/>
            <a:p>
              <a:r>
                <a:rPr kumimoji="1" lang="ja-JP" altLang="en-US" dirty="0" smtClean="0">
                  <a:solidFill>
                    <a:srgbClr val="FF0000"/>
                  </a:solidFill>
                  <a:sym typeface="Wingdings"/>
                </a:rPr>
                <a:t>放射損失割合</a:t>
              </a:r>
              <a:endParaRPr kumimoji="1" lang="en-US" altLang="ja-JP" dirty="0" smtClean="0">
                <a:solidFill>
                  <a:srgbClr val="FF0000"/>
                </a:solidFill>
                <a:sym typeface="Wingdings"/>
              </a:endParaRPr>
            </a:p>
            <a:p>
              <a:r>
                <a:rPr kumimoji="1" lang="ja-JP" altLang="en-US" dirty="0" smtClean="0">
                  <a:sym typeface="Wingdings"/>
                </a:rPr>
                <a:t>ダイバータ熱負荷低減</a:t>
              </a:r>
              <a:endParaRPr kumimoji="1" lang="ja-JP" altLang="en-US" dirty="0"/>
            </a:p>
          </p:txBody>
        </p:sp>
        <p:sp>
          <p:nvSpPr>
            <p:cNvPr id="292" name="テキスト ボックス 291"/>
            <p:cNvSpPr txBox="1"/>
            <p:nvPr/>
          </p:nvSpPr>
          <p:spPr>
            <a:xfrm>
              <a:off x="6008092" y="2213826"/>
              <a:ext cx="1564927" cy="646331"/>
            </a:xfrm>
            <a:prstGeom prst="rect">
              <a:avLst/>
            </a:prstGeom>
            <a:noFill/>
          </p:spPr>
          <p:txBody>
            <a:bodyPr wrap="none" rtlCol="0">
              <a:spAutoFit/>
            </a:bodyPr>
            <a:lstStyle/>
            <a:p>
              <a:r>
                <a:rPr lang="ja-JP" altLang="en-US" dirty="0" smtClean="0">
                  <a:solidFill>
                    <a:srgbClr val="FF0000"/>
                  </a:solidFill>
                  <a:sym typeface="Wingdings"/>
                </a:rPr>
                <a:t>密度指数</a:t>
              </a:r>
              <a:endParaRPr lang="en-US" altLang="ja-JP" dirty="0" smtClean="0">
                <a:solidFill>
                  <a:srgbClr val="FF0000"/>
                </a:solidFill>
                <a:sym typeface="Wingdings"/>
              </a:endParaRPr>
            </a:p>
            <a:p>
              <a:r>
                <a:rPr kumimoji="1" lang="ja-JP" altLang="en-US" dirty="0" smtClean="0">
                  <a:sym typeface="Wingdings"/>
                </a:rPr>
                <a:t>核融合出力</a:t>
              </a:r>
              <a:endParaRPr kumimoji="1" lang="ja-JP" altLang="en-US" dirty="0"/>
            </a:p>
          </p:txBody>
        </p:sp>
      </p:grpSp>
      <p:sp>
        <p:nvSpPr>
          <p:cNvPr id="2" name="テキスト ボックス 1"/>
          <p:cNvSpPr txBox="1"/>
          <p:nvPr/>
        </p:nvSpPr>
        <p:spPr>
          <a:xfrm>
            <a:off x="178253" y="931334"/>
            <a:ext cx="8832652"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dirty="0" smtClean="0">
                <a:solidFill>
                  <a:srgbClr val="0000FF"/>
                </a:solidFill>
              </a:rPr>
              <a:t>炉設計での課題</a:t>
            </a:r>
            <a:endParaRPr lang="en-US" altLang="ja-JP" dirty="0" smtClean="0">
              <a:solidFill>
                <a:srgbClr val="0000FF"/>
              </a:solidFill>
            </a:endParaRPr>
          </a:p>
          <a:p>
            <a:r>
              <a:rPr lang="ja-JP" altLang="en-US" dirty="0" smtClean="0"/>
              <a:t>これ</a:t>
            </a:r>
            <a:r>
              <a:rPr lang="ja-JP" altLang="en-US" dirty="0"/>
              <a:t>までに、各要素性能は単独／複数で同時達成されているが</a:t>
            </a:r>
            <a:r>
              <a:rPr lang="ja-JP" altLang="en-US" dirty="0" smtClean="0"/>
              <a:t>、原型</a:t>
            </a:r>
            <a:r>
              <a:rPr lang="ja-JP" altLang="en-US" dirty="0"/>
              <a:t>炉では全てを同時に達成する必要がある</a:t>
            </a:r>
            <a:r>
              <a:rPr lang="ja-JP" altLang="en-US" dirty="0" smtClean="0"/>
              <a:t>。</a:t>
            </a:r>
            <a:endParaRPr lang="ja-JP" altLang="en-US" dirty="0"/>
          </a:p>
        </p:txBody>
      </p:sp>
    </p:spTree>
    <p:extLst>
      <p:ext uri="{BB962C8B-B14F-4D97-AF65-F5344CB8AC3E}">
        <p14:creationId xmlns:p14="http://schemas.microsoft.com/office/powerpoint/2010/main" val="2711249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84877" y="64896"/>
            <a:ext cx="7959122" cy="646331"/>
          </a:xfrm>
          <a:prstGeom prst="rect">
            <a:avLst/>
          </a:prstGeom>
          <a:noFill/>
        </p:spPr>
        <p:txBody>
          <a:bodyPr wrap="square" rtlCol="0">
            <a:spAutoFit/>
          </a:bodyPr>
          <a:lstStyle/>
          <a:p>
            <a:pPr algn="ctr"/>
            <a:r>
              <a:rPr lang="ja-JP"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rPr>
              <a:t>これまでの原型炉プラズマパラメータ</a:t>
            </a:r>
            <a:endParaRPr kumimoji="1" lang="ja-JP"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endParaRPr>
          </a:p>
        </p:txBody>
      </p:sp>
      <p:pic>
        <p:nvPicPr>
          <p:cNvPr id="3" name="Picture 37" descr="logo"/>
          <p:cNvPicPr>
            <a:picLocks noChangeAspect="1" noChangeArrowheads="1"/>
          </p:cNvPicPr>
          <p:nvPr/>
        </p:nvPicPr>
        <p:blipFill>
          <a:blip r:embed="rId3"/>
          <a:srcRect/>
          <a:stretch>
            <a:fillRect/>
          </a:stretch>
        </p:blipFill>
        <p:spPr bwMode="auto">
          <a:xfrm>
            <a:off x="89502" y="135980"/>
            <a:ext cx="1095375" cy="538163"/>
          </a:xfrm>
          <a:prstGeom prst="rect">
            <a:avLst/>
          </a:prstGeom>
          <a:noFill/>
        </p:spPr>
      </p:pic>
      <p:sp>
        <p:nvSpPr>
          <p:cNvPr id="4" name="山形 3"/>
          <p:cNvSpPr/>
          <p:nvPr/>
        </p:nvSpPr>
        <p:spPr>
          <a:xfrm>
            <a:off x="1" y="760197"/>
            <a:ext cx="9144000" cy="83437"/>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graphicFrame>
        <p:nvGraphicFramePr>
          <p:cNvPr id="5" name="表 4"/>
          <p:cNvGraphicFramePr>
            <a:graphicFrameLocks noGrp="1"/>
          </p:cNvGraphicFramePr>
          <p:nvPr>
            <p:extLst>
              <p:ext uri="{D42A27DB-BD31-4B8C-83A1-F6EECF244321}">
                <p14:modId xmlns:p14="http://schemas.microsoft.com/office/powerpoint/2010/main" val="415030035"/>
              </p:ext>
            </p:extLst>
          </p:nvPr>
        </p:nvGraphicFramePr>
        <p:xfrm>
          <a:off x="156849" y="1520116"/>
          <a:ext cx="8846733" cy="3977640"/>
        </p:xfrm>
        <a:graphic>
          <a:graphicData uri="http://schemas.openxmlformats.org/drawingml/2006/table">
            <a:tbl>
              <a:tblPr firstRow="1" bandRow="1">
                <a:tableStyleId>{D113A9D2-9D6B-4929-AA2D-F23B5EE8CBE7}</a:tableStyleId>
              </a:tblPr>
              <a:tblGrid>
                <a:gridCol w="1483700"/>
                <a:gridCol w="1130433"/>
                <a:gridCol w="1500949"/>
                <a:gridCol w="1640374"/>
                <a:gridCol w="1457737"/>
                <a:gridCol w="1633540"/>
              </a:tblGrid>
              <a:tr h="370840">
                <a:tc>
                  <a:txBody>
                    <a:bodyPr/>
                    <a:lstStyle/>
                    <a:p>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Slim CS</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Demo-CREST</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ARIES-AT (-RS)</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PPSC-D (-A)</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FFFF00"/>
                          </a:solidFill>
                        </a:rPr>
                        <a:t>ITER </a:t>
                      </a:r>
                      <a:r>
                        <a:rPr kumimoji="1" lang="en-US" altLang="ja-JP" dirty="0" err="1" smtClean="0">
                          <a:solidFill>
                            <a:srgbClr val="FFFF00"/>
                          </a:solidFill>
                        </a:rPr>
                        <a:t>std</a:t>
                      </a:r>
                      <a:r>
                        <a:rPr kumimoji="1" lang="en-US" altLang="ja-JP" dirty="0" smtClean="0">
                          <a:solidFill>
                            <a:srgbClr val="FFFF00"/>
                          </a:solidFill>
                        </a:rPr>
                        <a:t> (SS)</a:t>
                      </a:r>
                      <a:endParaRPr kumimoji="1" lang="ja-JP" altLang="en-US" dirty="0">
                        <a:solidFill>
                          <a:srgbClr val="FFFF00"/>
                        </a:solidFill>
                        <a:latin typeface="Calibri"/>
                        <a:cs typeface="Calibri"/>
                      </a:endParaRPr>
                    </a:p>
                  </a:txBody>
                  <a:tcPr/>
                </a:tc>
              </a:tr>
              <a:tr h="370840">
                <a:tc>
                  <a:txBody>
                    <a:bodyPr/>
                    <a:lstStyle/>
                    <a:p>
                      <a:r>
                        <a:rPr kumimoji="1" lang="en-US" altLang="ja-JP" dirty="0" smtClean="0">
                          <a:solidFill>
                            <a:srgbClr val="000000"/>
                          </a:solidFill>
                        </a:rPr>
                        <a:t>  </a:t>
                      </a:r>
                      <a:r>
                        <a:rPr kumimoji="1" lang="en-US" altLang="ja-JP" dirty="0" err="1" smtClean="0">
                          <a:solidFill>
                            <a:srgbClr val="000000"/>
                          </a:solidFill>
                        </a:rPr>
                        <a:t>P</a:t>
                      </a:r>
                      <a:r>
                        <a:rPr kumimoji="1" lang="en-US" altLang="ja-JP" baseline="-25000" dirty="0" err="1" smtClean="0">
                          <a:solidFill>
                            <a:srgbClr val="000000"/>
                          </a:solidFill>
                        </a:rPr>
                        <a:t>fus</a:t>
                      </a:r>
                      <a:r>
                        <a:rPr kumimoji="1" lang="en-US" altLang="ja-JP" dirty="0" smtClean="0">
                          <a:solidFill>
                            <a:srgbClr val="000000"/>
                          </a:solidFill>
                        </a:rPr>
                        <a:t> (GW)</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2.95</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1.3 – 3.2</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1.755 (2.17)</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2.53 (5.0)</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FFFF00"/>
                          </a:solidFill>
                        </a:rPr>
                        <a:t>0.4 (0.35)</a:t>
                      </a:r>
                      <a:endParaRPr kumimoji="1" lang="ja-JP" altLang="en-US" dirty="0">
                        <a:solidFill>
                          <a:srgbClr val="FFFF00"/>
                        </a:solidFill>
                        <a:latin typeface="Calibri"/>
                        <a:cs typeface="Calibri"/>
                      </a:endParaRPr>
                    </a:p>
                  </a:txBody>
                  <a:tcPr/>
                </a:tc>
              </a:tr>
              <a:tr h="370840">
                <a:tc>
                  <a:txBody>
                    <a:bodyPr/>
                    <a:lstStyle/>
                    <a:p>
                      <a:r>
                        <a:rPr kumimoji="1" lang="en-US" altLang="ja-JP" dirty="0" smtClean="0">
                          <a:solidFill>
                            <a:srgbClr val="000000"/>
                          </a:solidFill>
                        </a:rPr>
                        <a:t>  Fusion</a:t>
                      </a:r>
                      <a:r>
                        <a:rPr kumimoji="1" lang="en-US" altLang="ja-JP" baseline="0" dirty="0" smtClean="0">
                          <a:solidFill>
                            <a:srgbClr val="000000"/>
                          </a:solidFill>
                        </a:rPr>
                        <a:t> Gain</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30 – 49</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1 – 30</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47 (26)</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35 (20)</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FFFF00"/>
                          </a:solidFill>
                        </a:rPr>
                        <a:t>10 (6)</a:t>
                      </a:r>
                      <a:endParaRPr kumimoji="1" lang="ja-JP" altLang="en-US" dirty="0">
                        <a:solidFill>
                          <a:srgbClr val="FFFF00"/>
                        </a:solidFill>
                        <a:latin typeface="Calibri"/>
                        <a:cs typeface="Calibri"/>
                      </a:endParaRPr>
                    </a:p>
                  </a:txBody>
                  <a:tcPr/>
                </a:tc>
              </a:tr>
              <a:tr h="370840">
                <a:tc>
                  <a:txBody>
                    <a:bodyPr/>
                    <a:lstStyle/>
                    <a:p>
                      <a:r>
                        <a:rPr kumimoji="1" lang="en-US" altLang="ja-JP" dirty="0" smtClean="0">
                          <a:solidFill>
                            <a:srgbClr val="000000"/>
                          </a:solidFill>
                        </a:rPr>
                        <a:t>  </a:t>
                      </a:r>
                      <a:r>
                        <a:rPr kumimoji="1" lang="en-US" altLang="ja-JP" dirty="0" err="1" smtClean="0">
                          <a:solidFill>
                            <a:srgbClr val="000000"/>
                          </a:solidFill>
                        </a:rPr>
                        <a:t>R</a:t>
                      </a:r>
                      <a:r>
                        <a:rPr kumimoji="1" lang="en-US" altLang="ja-JP" baseline="-25000" dirty="0" err="1" smtClean="0">
                          <a:solidFill>
                            <a:srgbClr val="000000"/>
                          </a:solidFill>
                        </a:rPr>
                        <a:t>p</a:t>
                      </a:r>
                      <a:r>
                        <a:rPr kumimoji="1" lang="en-US" altLang="ja-JP" dirty="0" smtClean="0">
                          <a:solidFill>
                            <a:srgbClr val="000000"/>
                          </a:solidFill>
                        </a:rPr>
                        <a:t> (m)</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5.5</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7.25</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5.2 (5.52)</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6.1 (9.55)</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FFFF00"/>
                          </a:solidFill>
                        </a:rPr>
                        <a:t>6.2 (6.35)</a:t>
                      </a:r>
                      <a:endParaRPr kumimoji="1" lang="ja-JP" altLang="en-US" dirty="0">
                        <a:solidFill>
                          <a:srgbClr val="FFFF00"/>
                        </a:solidFill>
                        <a:latin typeface="Calibri"/>
                        <a:cs typeface="Calibri"/>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rgbClr val="000000"/>
                          </a:solidFill>
                        </a:rPr>
                        <a:t>  B</a:t>
                      </a:r>
                      <a:r>
                        <a:rPr kumimoji="1" lang="en-US" altLang="ja-JP" baseline="-25000" dirty="0" smtClean="0">
                          <a:solidFill>
                            <a:srgbClr val="000000"/>
                          </a:solidFill>
                        </a:rPr>
                        <a:t>T</a:t>
                      </a:r>
                      <a:r>
                        <a:rPr kumimoji="1" lang="en-US" altLang="ja-JP" dirty="0" smtClean="0">
                          <a:solidFill>
                            <a:srgbClr val="000000"/>
                          </a:solidFill>
                        </a:rPr>
                        <a:t> / </a:t>
                      </a:r>
                      <a:r>
                        <a:rPr kumimoji="1" lang="en-US" altLang="ja-JP" dirty="0" err="1" smtClean="0">
                          <a:solidFill>
                            <a:srgbClr val="000000"/>
                          </a:solidFill>
                        </a:rPr>
                        <a:t>B</a:t>
                      </a:r>
                      <a:r>
                        <a:rPr kumimoji="1" lang="en-US" altLang="ja-JP" baseline="-25000" dirty="0" err="1" smtClean="0">
                          <a:solidFill>
                            <a:srgbClr val="000000"/>
                          </a:solidFill>
                        </a:rPr>
                        <a:t>max</a:t>
                      </a:r>
                      <a:r>
                        <a:rPr kumimoji="1" lang="en-US" altLang="ja-JP" dirty="0" smtClean="0">
                          <a:solidFill>
                            <a:srgbClr val="000000"/>
                          </a:solidFill>
                        </a:rPr>
                        <a:t> (T)</a:t>
                      </a:r>
                      <a:endParaRPr kumimoji="1" lang="ja-JP" altLang="en-US" dirty="0" smtClean="0">
                        <a:solidFill>
                          <a:srgbClr val="000000"/>
                        </a:solidFill>
                        <a:latin typeface="Calibri"/>
                        <a:cs typeface="Calibri"/>
                      </a:endParaRPr>
                    </a:p>
                  </a:txBody>
                  <a:tcPr/>
                </a:tc>
                <a:tc>
                  <a:txBody>
                    <a:bodyPr/>
                    <a:lstStyle/>
                    <a:p>
                      <a:pPr algn="ctr"/>
                      <a:r>
                        <a:rPr kumimoji="1" lang="en-US" altLang="ja-JP" dirty="0" smtClean="0">
                          <a:solidFill>
                            <a:srgbClr val="000000"/>
                          </a:solidFill>
                        </a:rPr>
                        <a:t>6.0 / 16.4</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8.0 / 16.0</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5.8 / 11.5</a:t>
                      </a:r>
                      <a:r>
                        <a:rPr kumimoji="1" lang="en-US" altLang="ja-JP" baseline="0" dirty="0" smtClean="0">
                          <a:solidFill>
                            <a:srgbClr val="000000"/>
                          </a:solidFill>
                        </a:rPr>
                        <a:t> </a:t>
                      </a:r>
                    </a:p>
                    <a:p>
                      <a:pPr algn="ctr"/>
                      <a:r>
                        <a:rPr kumimoji="1" lang="en-US" altLang="ja-JP" baseline="0" dirty="0" smtClean="0">
                          <a:solidFill>
                            <a:srgbClr val="000000"/>
                          </a:solidFill>
                        </a:rPr>
                        <a:t>(7.98 / 16)</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5.6 / 13.4 </a:t>
                      </a:r>
                    </a:p>
                    <a:p>
                      <a:pPr algn="ctr"/>
                      <a:r>
                        <a:rPr kumimoji="1" lang="en-US" altLang="ja-JP" dirty="0" smtClean="0">
                          <a:solidFill>
                            <a:srgbClr val="000000"/>
                          </a:solidFill>
                        </a:rPr>
                        <a:t>(7.0 / 13.1)</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FFFF00"/>
                          </a:solidFill>
                        </a:rPr>
                        <a:t>5.3 / 11.8</a:t>
                      </a:r>
                    </a:p>
                    <a:p>
                      <a:pPr algn="ctr"/>
                      <a:r>
                        <a:rPr kumimoji="1" lang="en-US" altLang="ja-JP" dirty="0" smtClean="0">
                          <a:solidFill>
                            <a:srgbClr val="FFFF00"/>
                          </a:solidFill>
                        </a:rPr>
                        <a:t>(5.18</a:t>
                      </a:r>
                      <a:r>
                        <a:rPr kumimoji="1" lang="en-US" altLang="ja-JP" baseline="0" dirty="0" smtClean="0">
                          <a:solidFill>
                            <a:srgbClr val="FFFF00"/>
                          </a:solidFill>
                        </a:rPr>
                        <a:t> / 11.8)</a:t>
                      </a:r>
                      <a:endParaRPr kumimoji="1" lang="en-US" altLang="ja-JP" dirty="0" smtClean="0">
                        <a:solidFill>
                          <a:srgbClr val="FFFF00"/>
                        </a:solidFill>
                        <a:latin typeface="Calibri"/>
                        <a:cs typeface="Calibri"/>
                      </a:endParaRPr>
                    </a:p>
                  </a:txBody>
                  <a:tcPr/>
                </a:tc>
              </a:tr>
              <a:tr h="370840">
                <a:tc>
                  <a:txBody>
                    <a:bodyPr/>
                    <a:lstStyle/>
                    <a:p>
                      <a:r>
                        <a:rPr kumimoji="1" lang="en-US" altLang="ja-JP" dirty="0" smtClean="0">
                          <a:solidFill>
                            <a:srgbClr val="000000"/>
                          </a:solidFill>
                        </a:rPr>
                        <a:t>  </a:t>
                      </a:r>
                      <a:r>
                        <a:rPr kumimoji="1" lang="en-US" altLang="ja-JP" dirty="0" err="1" smtClean="0">
                          <a:solidFill>
                            <a:srgbClr val="000000"/>
                          </a:solidFill>
                        </a:rPr>
                        <a:t>I</a:t>
                      </a:r>
                      <a:r>
                        <a:rPr kumimoji="1" lang="en-US" altLang="ja-JP" baseline="-25000" dirty="0" err="1" smtClean="0">
                          <a:solidFill>
                            <a:srgbClr val="000000"/>
                          </a:solidFill>
                        </a:rPr>
                        <a:t>p</a:t>
                      </a:r>
                      <a:r>
                        <a:rPr kumimoji="1" lang="en-US" altLang="ja-JP" baseline="0" dirty="0" smtClean="0">
                          <a:solidFill>
                            <a:srgbClr val="000000"/>
                          </a:solidFill>
                        </a:rPr>
                        <a:t> (MA)</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16.7</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15.9 – 13.2</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13 (11.32)</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14.1 (30.5)</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FFFF00"/>
                          </a:solidFill>
                        </a:rPr>
                        <a:t>15 (9.0)</a:t>
                      </a:r>
                      <a:endParaRPr kumimoji="1" lang="ja-JP" altLang="en-US" dirty="0">
                        <a:solidFill>
                          <a:srgbClr val="FFFF00"/>
                        </a:solidFill>
                        <a:latin typeface="Calibri"/>
                        <a:cs typeface="Calibri"/>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rgbClr val="000000"/>
                          </a:solidFill>
                        </a:rPr>
                        <a:t>  HH</a:t>
                      </a:r>
                      <a:endParaRPr kumimoji="1" lang="ja-JP" altLang="en-US" dirty="0" smtClean="0">
                        <a:solidFill>
                          <a:srgbClr val="000000"/>
                        </a:solidFill>
                        <a:latin typeface="Calibri"/>
                        <a:cs typeface="Calibri"/>
                      </a:endParaRPr>
                    </a:p>
                  </a:txBody>
                  <a:tcPr/>
                </a:tc>
                <a:tc>
                  <a:txBody>
                    <a:bodyPr/>
                    <a:lstStyle/>
                    <a:p>
                      <a:pPr algn="ctr"/>
                      <a:r>
                        <a:rPr kumimoji="1" lang="en-US" altLang="ja-JP" dirty="0" smtClean="0">
                          <a:solidFill>
                            <a:srgbClr val="000000"/>
                          </a:solidFill>
                        </a:rPr>
                        <a:t>1.3</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1.0 – 1.4</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1.4</a:t>
                      </a:r>
                      <a:r>
                        <a:rPr kumimoji="1" lang="en-US" altLang="ja-JP" baseline="0" dirty="0" smtClean="0">
                          <a:solidFill>
                            <a:srgbClr val="000000"/>
                          </a:solidFill>
                        </a:rPr>
                        <a:t> ( )</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1.2 (1.2)</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FFFF00"/>
                          </a:solidFill>
                        </a:rPr>
                        <a:t>1.0 (1.57)</a:t>
                      </a:r>
                      <a:endParaRPr kumimoji="1" lang="ja-JP" altLang="en-US" dirty="0">
                        <a:solidFill>
                          <a:srgbClr val="FFFF00"/>
                        </a:solidFill>
                        <a:latin typeface="Calibri"/>
                        <a:cs typeface="Calibri"/>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rgbClr val="000000"/>
                          </a:solidFill>
                        </a:rPr>
                        <a:t>  </a:t>
                      </a:r>
                      <a:r>
                        <a:rPr kumimoji="1" lang="en-US" altLang="ja-JP" dirty="0" err="1" smtClean="0">
                          <a:solidFill>
                            <a:srgbClr val="000000"/>
                          </a:solidFill>
                          <a:latin typeface="Symbol" charset="2"/>
                          <a:cs typeface="Symbol" charset="2"/>
                        </a:rPr>
                        <a:t>b</a:t>
                      </a:r>
                      <a:r>
                        <a:rPr kumimoji="1" lang="en-US" altLang="ja-JP" baseline="-25000" dirty="0" err="1" smtClean="0">
                          <a:solidFill>
                            <a:srgbClr val="000000"/>
                          </a:solidFill>
                        </a:rPr>
                        <a:t>N</a:t>
                      </a:r>
                      <a:endParaRPr kumimoji="1" lang="ja-JP" altLang="en-US" baseline="-25000" dirty="0" smtClean="0">
                        <a:solidFill>
                          <a:srgbClr val="000000"/>
                        </a:solidFill>
                        <a:latin typeface="Calibri"/>
                        <a:cs typeface="Calibri"/>
                      </a:endParaRPr>
                    </a:p>
                  </a:txBody>
                  <a:tcPr/>
                </a:tc>
                <a:tc>
                  <a:txBody>
                    <a:bodyPr/>
                    <a:lstStyle/>
                    <a:p>
                      <a:pPr algn="ctr"/>
                      <a:r>
                        <a:rPr kumimoji="1" lang="en-US" altLang="ja-JP" dirty="0" smtClean="0">
                          <a:solidFill>
                            <a:srgbClr val="000000"/>
                          </a:solidFill>
                        </a:rPr>
                        <a:t>4.3</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1.9 – 4.0</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5.4 (5.0)</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4.5 (3.5)</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FFFF00"/>
                          </a:solidFill>
                        </a:rPr>
                        <a:t>1.8 (2.95)</a:t>
                      </a:r>
                      <a:endParaRPr kumimoji="1" lang="ja-JP" altLang="en-US" dirty="0">
                        <a:solidFill>
                          <a:srgbClr val="FFFF00"/>
                        </a:solidFill>
                        <a:latin typeface="Calibri"/>
                        <a:cs typeface="Calibri"/>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rgbClr val="000000"/>
                          </a:solidFill>
                        </a:rPr>
                        <a:t>  </a:t>
                      </a:r>
                      <a:r>
                        <a:rPr kumimoji="1" lang="en-US" altLang="ja-JP" dirty="0" err="1" smtClean="0">
                          <a:solidFill>
                            <a:srgbClr val="000000"/>
                          </a:solidFill>
                        </a:rPr>
                        <a:t>f</a:t>
                      </a:r>
                      <a:r>
                        <a:rPr kumimoji="1" lang="en-US" altLang="ja-JP" baseline="-25000" dirty="0" err="1" smtClean="0">
                          <a:solidFill>
                            <a:srgbClr val="000000"/>
                          </a:solidFill>
                        </a:rPr>
                        <a:t>BS</a:t>
                      </a:r>
                      <a:endParaRPr kumimoji="1" lang="ja-JP" altLang="en-US" baseline="-25000" dirty="0" smtClean="0">
                        <a:solidFill>
                          <a:srgbClr val="000000"/>
                        </a:solidFill>
                        <a:latin typeface="Calibri"/>
                        <a:cs typeface="Calibri"/>
                      </a:endParaRPr>
                    </a:p>
                  </a:txBody>
                  <a:tcPr/>
                </a:tc>
                <a:tc>
                  <a:txBody>
                    <a:bodyPr/>
                    <a:lstStyle/>
                    <a:p>
                      <a:pPr algn="ctr"/>
                      <a:r>
                        <a:rPr kumimoji="1" lang="en-US" altLang="ja-JP" dirty="0" smtClean="0">
                          <a:solidFill>
                            <a:srgbClr val="000000"/>
                          </a:solidFill>
                        </a:rPr>
                        <a:t>0.75</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0.24 – 0.73</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0.91 (0.88)</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0.76 (0.45)</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FFFF00"/>
                          </a:solidFill>
                        </a:rPr>
                        <a:t>0.15 (0.48)</a:t>
                      </a:r>
                      <a:endParaRPr kumimoji="1" lang="ja-JP" altLang="en-US" dirty="0">
                        <a:solidFill>
                          <a:srgbClr val="FFFF00"/>
                        </a:solidFill>
                        <a:latin typeface="Calibri"/>
                        <a:cs typeface="Calibri"/>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rgbClr val="000000"/>
                          </a:solidFill>
                        </a:rPr>
                        <a:t>  </a:t>
                      </a:r>
                      <a:r>
                        <a:rPr kumimoji="1" lang="en-US" altLang="ja-JP" dirty="0" err="1" smtClean="0">
                          <a:solidFill>
                            <a:srgbClr val="000000"/>
                          </a:solidFill>
                        </a:rPr>
                        <a:t>f</a:t>
                      </a:r>
                      <a:r>
                        <a:rPr kumimoji="1" lang="en-US" altLang="ja-JP" baseline="-25000" dirty="0" err="1" smtClean="0">
                          <a:solidFill>
                            <a:srgbClr val="000000"/>
                          </a:solidFill>
                        </a:rPr>
                        <a:t>GW</a:t>
                      </a:r>
                      <a:endParaRPr kumimoji="1" lang="ja-JP" altLang="en-US" baseline="-25000" dirty="0" smtClean="0">
                        <a:solidFill>
                          <a:srgbClr val="000000"/>
                        </a:solidFill>
                        <a:latin typeface="Calibri"/>
                        <a:cs typeface="Calibri"/>
                      </a:endParaRPr>
                    </a:p>
                  </a:txBody>
                  <a:tcPr/>
                </a:tc>
                <a:tc>
                  <a:txBody>
                    <a:bodyPr/>
                    <a:lstStyle/>
                    <a:p>
                      <a:pPr algn="ctr"/>
                      <a:r>
                        <a:rPr kumimoji="1" lang="en-US" altLang="ja-JP" dirty="0" smtClean="0">
                          <a:solidFill>
                            <a:srgbClr val="000000"/>
                          </a:solidFill>
                        </a:rPr>
                        <a:t>1.0</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0.5 – 1.3</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0.96 (1.1)</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000000"/>
                          </a:solidFill>
                        </a:rPr>
                        <a:t>1.5 (1.2)</a:t>
                      </a:r>
                      <a:endParaRPr kumimoji="1" lang="ja-JP" altLang="en-US" dirty="0">
                        <a:solidFill>
                          <a:srgbClr val="000000"/>
                        </a:solidFill>
                        <a:latin typeface="Calibri"/>
                        <a:cs typeface="Calibri"/>
                      </a:endParaRPr>
                    </a:p>
                  </a:txBody>
                  <a:tcPr/>
                </a:tc>
                <a:tc>
                  <a:txBody>
                    <a:bodyPr/>
                    <a:lstStyle/>
                    <a:p>
                      <a:pPr algn="ctr"/>
                      <a:r>
                        <a:rPr kumimoji="1" lang="en-US" altLang="ja-JP" dirty="0" smtClean="0">
                          <a:solidFill>
                            <a:srgbClr val="FFFF00"/>
                          </a:solidFill>
                        </a:rPr>
                        <a:t>0.85 (0.82)</a:t>
                      </a:r>
                      <a:endParaRPr kumimoji="1" lang="ja-JP" altLang="en-US" dirty="0">
                        <a:solidFill>
                          <a:srgbClr val="FFFF00"/>
                        </a:solidFill>
                        <a:latin typeface="Calibri"/>
                        <a:cs typeface="Calibri"/>
                      </a:endParaRPr>
                    </a:p>
                  </a:txBody>
                  <a:tcPr/>
                </a:tc>
              </a:tr>
            </a:tbl>
          </a:graphicData>
        </a:graphic>
      </p:graphicFrame>
      <p:pic>
        <p:nvPicPr>
          <p:cNvPr id="6" name="図 5" descr="aat-0009-powercore01-nolabel.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9589" y="5656107"/>
            <a:ext cx="1501606" cy="1152220"/>
          </a:xfrm>
          <a:prstGeom prst="rect">
            <a:avLst/>
          </a:prstGeom>
        </p:spPr>
      </p:pic>
      <p:pic>
        <p:nvPicPr>
          <p:cNvPr id="7" name="Picture 75" descr="Demo-CREST-3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7399" y="5653566"/>
            <a:ext cx="1309803" cy="11547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鳥瞰図"/>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9631" y="5656107"/>
            <a:ext cx="1355381" cy="11522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eaktor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3582" y="5653566"/>
            <a:ext cx="1543214" cy="115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descr="In-cryostat Overview 130116.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09182" y="5653566"/>
            <a:ext cx="1461638" cy="1162880"/>
          </a:xfrm>
          <a:prstGeom prst="rect">
            <a:avLst/>
          </a:prstGeom>
        </p:spPr>
      </p:pic>
      <p:sp>
        <p:nvSpPr>
          <p:cNvPr id="11" name="テキスト ボックス 10"/>
          <p:cNvSpPr txBox="1"/>
          <p:nvPr/>
        </p:nvSpPr>
        <p:spPr>
          <a:xfrm>
            <a:off x="436192" y="1039041"/>
            <a:ext cx="837745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dirty="0" smtClean="0">
                <a:solidFill>
                  <a:srgbClr val="0000FF"/>
                </a:solidFill>
              </a:rPr>
              <a:t>炉設計での課題</a:t>
            </a:r>
            <a:r>
              <a:rPr kumimoji="1" lang="ja-JP" altLang="en-US" dirty="0" smtClean="0"/>
              <a:t>：</a:t>
            </a:r>
            <a:r>
              <a:rPr kumimoji="1" lang="en-US" altLang="ja-JP" dirty="0" smtClean="0"/>
              <a:t>ITER</a:t>
            </a:r>
            <a:r>
              <a:rPr kumimoji="1" lang="ja-JP" altLang="en-US" dirty="0" smtClean="0"/>
              <a:t>よりも高いプラズマ性能が必要</a:t>
            </a:r>
            <a:endParaRPr kumimoji="1" lang="ja-JP" altLang="en-US" dirty="0"/>
          </a:p>
        </p:txBody>
      </p:sp>
    </p:spTree>
    <p:extLst>
      <p:ext uri="{BB962C8B-B14F-4D97-AF65-F5344CB8AC3E}">
        <p14:creationId xmlns:p14="http://schemas.microsoft.com/office/powerpoint/2010/main" val="4216964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84877" y="64896"/>
            <a:ext cx="7959122" cy="646331"/>
          </a:xfrm>
          <a:prstGeom prst="rect">
            <a:avLst/>
          </a:prstGeom>
          <a:noFill/>
        </p:spPr>
        <p:txBody>
          <a:bodyPr wrap="square" rtlCol="0">
            <a:spAutoFit/>
          </a:bodyPr>
          <a:lstStyle/>
          <a:p>
            <a:pPr algn="ctr"/>
            <a:r>
              <a:rPr kumimoji="1" lang="ja-JP"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rPr>
              <a:t>弱</a:t>
            </a:r>
            <a:r>
              <a:rPr lang="ja-JP"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rPr>
              <a:t>、負</a:t>
            </a:r>
            <a:r>
              <a:rPr kumimoji="1" lang="ja-JP"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rPr>
              <a:t>磁気シアプラズマの総合性能</a:t>
            </a:r>
            <a:endParaRPr kumimoji="1" lang="ja-JP"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endParaRPr>
          </a:p>
        </p:txBody>
      </p:sp>
      <p:pic>
        <p:nvPicPr>
          <p:cNvPr id="3" name="Picture 37" descr="logo"/>
          <p:cNvPicPr>
            <a:picLocks noChangeAspect="1" noChangeArrowheads="1"/>
          </p:cNvPicPr>
          <p:nvPr/>
        </p:nvPicPr>
        <p:blipFill>
          <a:blip r:embed="rId2"/>
          <a:srcRect/>
          <a:stretch>
            <a:fillRect/>
          </a:stretch>
        </p:blipFill>
        <p:spPr bwMode="auto">
          <a:xfrm>
            <a:off x="89502" y="135980"/>
            <a:ext cx="1095375" cy="538163"/>
          </a:xfrm>
          <a:prstGeom prst="rect">
            <a:avLst/>
          </a:prstGeom>
          <a:noFill/>
        </p:spPr>
      </p:pic>
      <p:sp>
        <p:nvSpPr>
          <p:cNvPr id="4" name="山形 3"/>
          <p:cNvSpPr/>
          <p:nvPr/>
        </p:nvSpPr>
        <p:spPr>
          <a:xfrm>
            <a:off x="1" y="760197"/>
            <a:ext cx="9144000" cy="83437"/>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grpSp>
        <p:nvGrpSpPr>
          <p:cNvPr id="5" name="図形グループ 4"/>
          <p:cNvGrpSpPr/>
          <p:nvPr/>
        </p:nvGrpSpPr>
        <p:grpSpPr>
          <a:xfrm>
            <a:off x="660005" y="781842"/>
            <a:ext cx="3660377" cy="3428634"/>
            <a:chOff x="152021" y="958018"/>
            <a:chExt cx="3660377" cy="3428634"/>
          </a:xfrm>
        </p:grpSpPr>
        <p:grpSp>
          <p:nvGrpSpPr>
            <p:cNvPr id="6" name="図形グループ 483"/>
            <p:cNvGrpSpPr/>
            <p:nvPr/>
          </p:nvGrpSpPr>
          <p:grpSpPr>
            <a:xfrm>
              <a:off x="152021" y="958018"/>
              <a:ext cx="3660377" cy="3428634"/>
              <a:chOff x="4382774" y="1999960"/>
              <a:chExt cx="3660377" cy="3428634"/>
            </a:xfrm>
          </p:grpSpPr>
          <p:grpSp>
            <p:nvGrpSpPr>
              <p:cNvPr id="19" name="図形グループ 496"/>
              <p:cNvGrpSpPr/>
              <p:nvPr/>
            </p:nvGrpSpPr>
            <p:grpSpPr>
              <a:xfrm>
                <a:off x="6719860" y="2207125"/>
                <a:ext cx="856086" cy="369332"/>
                <a:chOff x="7892864" y="2604102"/>
                <a:chExt cx="937854" cy="404609"/>
              </a:xfrm>
            </p:grpSpPr>
            <p:sp>
              <p:nvSpPr>
                <p:cNvPr id="116" name="テキスト ボックス 115"/>
                <p:cNvSpPr txBox="1"/>
                <p:nvPr/>
              </p:nvSpPr>
              <p:spPr>
                <a:xfrm>
                  <a:off x="7892864" y="2604102"/>
                  <a:ext cx="937854" cy="404609"/>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r>
                    <a:rPr lang="en-US" altLang="ja-JP" dirty="0" smtClean="0">
                      <a:solidFill>
                        <a:srgbClr val="FF0000"/>
                      </a:solidFill>
                      <a:latin typeface="Arial"/>
                      <a:cs typeface="Arial"/>
                    </a:rPr>
                    <a:t>n</a:t>
                  </a:r>
                  <a:r>
                    <a:rPr kumimoji="1" lang="en-US" altLang="ja-JP" baseline="-25000" dirty="0" smtClean="0">
                      <a:solidFill>
                        <a:srgbClr val="FF0000"/>
                      </a:solidFill>
                      <a:latin typeface="Arial"/>
                      <a:cs typeface="Arial"/>
                    </a:rPr>
                    <a:t>e</a:t>
                  </a:r>
                  <a:r>
                    <a:rPr kumimoji="1" lang="en-US" altLang="ja-JP" dirty="0" smtClean="0">
                      <a:solidFill>
                        <a:srgbClr val="FF0000"/>
                      </a:solidFill>
                      <a:latin typeface="Arial"/>
                      <a:cs typeface="Arial"/>
                    </a:rPr>
                    <a:t>/</a:t>
                  </a:r>
                  <a:r>
                    <a:rPr kumimoji="1" lang="en-US" altLang="ja-JP" dirty="0" err="1" smtClean="0">
                      <a:solidFill>
                        <a:srgbClr val="FF0000"/>
                      </a:solidFill>
                      <a:latin typeface="Arial"/>
                      <a:cs typeface="Arial"/>
                    </a:rPr>
                    <a:t>n</a:t>
                  </a:r>
                  <a:r>
                    <a:rPr kumimoji="1" lang="en-US" altLang="ja-JP" baseline="-25000" dirty="0" err="1" smtClean="0">
                      <a:solidFill>
                        <a:srgbClr val="FF0000"/>
                      </a:solidFill>
                      <a:latin typeface="Arial"/>
                      <a:cs typeface="Arial"/>
                    </a:rPr>
                    <a:t>GW</a:t>
                  </a:r>
                  <a:endParaRPr kumimoji="1" lang="en-US" altLang="ja-JP" baseline="-25000" dirty="0" smtClean="0">
                    <a:solidFill>
                      <a:srgbClr val="FF0000"/>
                    </a:solidFill>
                    <a:latin typeface="Arial"/>
                    <a:cs typeface="Arial"/>
                  </a:endParaRPr>
                </a:p>
              </p:txBody>
            </p:sp>
            <p:cxnSp>
              <p:nvCxnSpPr>
                <p:cNvPr id="117" name="直線コネクタ 116"/>
                <p:cNvCxnSpPr/>
                <p:nvPr/>
              </p:nvCxnSpPr>
              <p:spPr>
                <a:xfrm>
                  <a:off x="7975164" y="2703312"/>
                  <a:ext cx="198221" cy="1588"/>
                </a:xfrm>
                <a:prstGeom prst="line">
                  <a:avLst/>
                </a:prstGeom>
                <a:ln w="127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0" name="テキスト ボックス 19"/>
              <p:cNvSpPr txBox="1"/>
              <p:nvPr/>
            </p:nvSpPr>
            <p:spPr>
              <a:xfrm>
                <a:off x="4736669" y="3021132"/>
                <a:ext cx="434246" cy="307777"/>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r>
                  <a:rPr lang="en-US" altLang="ja-JP" sz="1400" dirty="0" smtClean="0">
                    <a:solidFill>
                      <a:srgbClr val="FF0000"/>
                    </a:solidFill>
                    <a:latin typeface="Arial"/>
                    <a:cs typeface="Arial"/>
                  </a:rPr>
                  <a:t>4.3</a:t>
                </a:r>
                <a:endParaRPr kumimoji="1" lang="en-US" altLang="ja-JP" sz="1400" dirty="0" smtClean="0">
                  <a:solidFill>
                    <a:srgbClr val="FF0000"/>
                  </a:solidFill>
                  <a:latin typeface="Arial"/>
                  <a:cs typeface="Arial"/>
                </a:endParaRPr>
              </a:p>
            </p:txBody>
          </p:sp>
          <p:sp>
            <p:nvSpPr>
              <p:cNvPr id="21" name="テキスト ボックス 20"/>
              <p:cNvSpPr txBox="1"/>
              <p:nvPr/>
            </p:nvSpPr>
            <p:spPr>
              <a:xfrm>
                <a:off x="5686308" y="4899366"/>
                <a:ext cx="434246" cy="307777"/>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r>
                  <a:rPr lang="en-US" altLang="ja-JP" sz="1400" dirty="0" smtClean="0">
                    <a:solidFill>
                      <a:srgbClr val="FF0000"/>
                    </a:solidFill>
                    <a:latin typeface="Arial"/>
                    <a:cs typeface="Arial"/>
                  </a:rPr>
                  <a:t>1.0</a:t>
                </a:r>
                <a:endParaRPr kumimoji="1" lang="en-US" altLang="ja-JP" sz="1400" dirty="0" smtClean="0">
                  <a:solidFill>
                    <a:srgbClr val="FF0000"/>
                  </a:solidFill>
                  <a:latin typeface="Arial"/>
                  <a:cs typeface="Arial"/>
                </a:endParaRPr>
              </a:p>
            </p:txBody>
          </p:sp>
          <p:grpSp>
            <p:nvGrpSpPr>
              <p:cNvPr id="22" name="図形グループ 499"/>
              <p:cNvGrpSpPr/>
              <p:nvPr/>
            </p:nvGrpSpPr>
            <p:grpSpPr>
              <a:xfrm>
                <a:off x="5012360" y="2555319"/>
                <a:ext cx="2323950" cy="2333746"/>
                <a:chOff x="5012360" y="2555319"/>
                <a:chExt cx="2323950" cy="2333746"/>
              </a:xfrm>
            </p:grpSpPr>
            <p:sp>
              <p:nvSpPr>
                <p:cNvPr id="37" name="七角形 36"/>
                <p:cNvSpPr/>
                <p:nvPr/>
              </p:nvSpPr>
              <p:spPr>
                <a:xfrm rot="20828903">
                  <a:off x="5012360" y="2555319"/>
                  <a:ext cx="2292168" cy="2292168"/>
                </a:xfrm>
                <a:prstGeom prst="heptagon">
                  <a:avLst/>
                </a:prstGeom>
                <a:solidFill>
                  <a:srgbClr val="FF6FCF">
                    <a:alpha val="20000"/>
                  </a:srgbClr>
                </a:solidFill>
                <a:ln w="25400" cap="flat" cmpd="sng" algn="ctr">
                  <a:solidFill>
                    <a:srgbClr val="FF0000"/>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defPPr>
                    <a:defRPr lang="ja-JP"/>
                  </a:defPPr>
                  <a:lvl1pPr marL="0" algn="l" defTabSz="457200" rtl="0" eaLnBrk="1" latinLnBrk="0" hangingPunct="1">
                    <a:defRPr kumimoji="1" sz="1800" kern="1200">
                      <a:solidFill>
                        <a:schemeClr val="dk1"/>
                      </a:solidFill>
                      <a:latin typeface="+mn-lt"/>
                      <a:ea typeface="+mn-ea"/>
                      <a:cs typeface="+mn-cs"/>
                    </a:defRPr>
                  </a:lvl1pPr>
                  <a:lvl2pPr marL="457200" algn="l" defTabSz="457200" rtl="0" eaLnBrk="1" latinLnBrk="0" hangingPunct="1">
                    <a:defRPr kumimoji="1" sz="1800" kern="1200">
                      <a:solidFill>
                        <a:schemeClr val="dk1"/>
                      </a:solidFill>
                      <a:latin typeface="+mn-lt"/>
                      <a:ea typeface="+mn-ea"/>
                      <a:cs typeface="+mn-cs"/>
                    </a:defRPr>
                  </a:lvl2pPr>
                  <a:lvl3pPr marL="914400" algn="l" defTabSz="457200" rtl="0" eaLnBrk="1" latinLnBrk="0" hangingPunct="1">
                    <a:defRPr kumimoji="1" sz="1800" kern="1200">
                      <a:solidFill>
                        <a:schemeClr val="dk1"/>
                      </a:solidFill>
                      <a:latin typeface="+mn-lt"/>
                      <a:ea typeface="+mn-ea"/>
                      <a:cs typeface="+mn-cs"/>
                    </a:defRPr>
                  </a:lvl3pPr>
                  <a:lvl4pPr marL="1371600" algn="l" defTabSz="457200" rtl="0" eaLnBrk="1" latinLnBrk="0" hangingPunct="1">
                    <a:defRPr kumimoji="1" sz="1800" kern="1200">
                      <a:solidFill>
                        <a:schemeClr val="dk1"/>
                      </a:solidFill>
                      <a:latin typeface="+mn-lt"/>
                      <a:ea typeface="+mn-ea"/>
                      <a:cs typeface="+mn-cs"/>
                    </a:defRPr>
                  </a:lvl4pPr>
                  <a:lvl5pPr marL="1828800" algn="l" defTabSz="457200" rtl="0" eaLnBrk="1" latinLnBrk="0" hangingPunct="1">
                    <a:defRPr kumimoji="1" sz="1800" kern="1200">
                      <a:solidFill>
                        <a:schemeClr val="dk1"/>
                      </a:solidFill>
                      <a:latin typeface="+mn-lt"/>
                      <a:ea typeface="+mn-ea"/>
                      <a:cs typeface="+mn-cs"/>
                    </a:defRPr>
                  </a:lvl5pPr>
                  <a:lvl6pPr marL="2286000" algn="l" defTabSz="457200" rtl="0" eaLnBrk="1" latinLnBrk="0" hangingPunct="1">
                    <a:defRPr kumimoji="1" sz="1800" kern="1200">
                      <a:solidFill>
                        <a:schemeClr val="dk1"/>
                      </a:solidFill>
                      <a:latin typeface="+mn-lt"/>
                      <a:ea typeface="+mn-ea"/>
                      <a:cs typeface="+mn-cs"/>
                    </a:defRPr>
                  </a:lvl6pPr>
                  <a:lvl7pPr marL="2743200" algn="l" defTabSz="457200" rtl="0" eaLnBrk="1" latinLnBrk="0" hangingPunct="1">
                    <a:defRPr kumimoji="1" sz="1800" kern="1200">
                      <a:solidFill>
                        <a:schemeClr val="dk1"/>
                      </a:solidFill>
                      <a:latin typeface="+mn-lt"/>
                      <a:ea typeface="+mn-ea"/>
                      <a:cs typeface="+mn-cs"/>
                    </a:defRPr>
                  </a:lvl7pPr>
                  <a:lvl8pPr marL="3200400" algn="l" defTabSz="457200" rtl="0" eaLnBrk="1" latinLnBrk="0" hangingPunct="1">
                    <a:defRPr kumimoji="1" sz="1800" kern="1200">
                      <a:solidFill>
                        <a:schemeClr val="dk1"/>
                      </a:solidFill>
                      <a:latin typeface="+mn-lt"/>
                      <a:ea typeface="+mn-ea"/>
                      <a:cs typeface="+mn-cs"/>
                    </a:defRPr>
                  </a:lvl8pPr>
                  <a:lvl9pPr marL="3657600" algn="l" defTabSz="457200" rtl="0" eaLnBrk="1" latinLnBrk="0" hangingPunct="1">
                    <a:defRPr kumimoji="1" sz="1800" kern="1200">
                      <a:solidFill>
                        <a:schemeClr val="dk1"/>
                      </a:solidFill>
                      <a:latin typeface="+mn-lt"/>
                      <a:ea typeface="+mn-ea"/>
                      <a:cs typeface="+mn-cs"/>
                    </a:defRPr>
                  </a:lvl9pPr>
                </a:lstStyle>
                <a:p>
                  <a:pPr algn="ctr"/>
                  <a:endParaRPr kumimoji="1" lang="ja-JP" altLang="en-US" dirty="0">
                    <a:solidFill>
                      <a:srgbClr val="FF0000"/>
                    </a:solidFill>
                  </a:endParaRPr>
                </a:p>
              </p:txBody>
            </p:sp>
            <p:grpSp>
              <p:nvGrpSpPr>
                <p:cNvPr id="38" name="図形グループ 515"/>
                <p:cNvGrpSpPr/>
                <p:nvPr/>
              </p:nvGrpSpPr>
              <p:grpSpPr>
                <a:xfrm>
                  <a:off x="5072849" y="2568873"/>
                  <a:ext cx="2263461" cy="2320192"/>
                  <a:chOff x="5710126" y="3076928"/>
                  <a:chExt cx="2479656" cy="2541801"/>
                </a:xfrm>
              </p:grpSpPr>
              <p:grpSp>
                <p:nvGrpSpPr>
                  <p:cNvPr id="39" name="図形グループ 516"/>
                  <p:cNvGrpSpPr/>
                  <p:nvPr/>
                </p:nvGrpSpPr>
                <p:grpSpPr>
                  <a:xfrm rot="15435573">
                    <a:off x="6297256" y="3689674"/>
                    <a:ext cx="1030331" cy="107894"/>
                    <a:chOff x="7029979" y="4389807"/>
                    <a:chExt cx="1030331" cy="107894"/>
                  </a:xfrm>
                </p:grpSpPr>
                <p:cxnSp>
                  <p:nvCxnSpPr>
                    <p:cNvPr id="107" name="直線コネクタ 106"/>
                    <p:cNvCxnSpPr/>
                    <p:nvPr/>
                  </p:nvCxnSpPr>
                  <p:spPr>
                    <a:xfrm rot="5400000">
                      <a:off x="8014879" y="443365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8" name="直線コネクタ 107"/>
                    <p:cNvCxnSpPr/>
                    <p:nvPr/>
                  </p:nvCxnSpPr>
                  <p:spPr>
                    <a:xfrm rot="5400000">
                      <a:off x="7889424" y="4437818"/>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9" name="直線コネクタ 108"/>
                    <p:cNvCxnSpPr/>
                    <p:nvPr/>
                  </p:nvCxnSpPr>
                  <p:spPr>
                    <a:xfrm rot="5400000">
                      <a:off x="7765068" y="4442646"/>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0" name="直線コネクタ 109"/>
                    <p:cNvCxnSpPr/>
                    <p:nvPr/>
                  </p:nvCxnSpPr>
                  <p:spPr>
                    <a:xfrm rot="5400000">
                      <a:off x="7639457" y="4442051"/>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1" name="直線コネクタ 110"/>
                    <p:cNvCxnSpPr/>
                    <p:nvPr/>
                  </p:nvCxnSpPr>
                  <p:spPr>
                    <a:xfrm rot="5400000">
                      <a:off x="7494134"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2" name="直線コネクタ 111"/>
                    <p:cNvCxnSpPr/>
                    <p:nvPr/>
                  </p:nvCxnSpPr>
                  <p:spPr>
                    <a:xfrm rot="5400000">
                      <a:off x="7367135"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3" name="直線コネクタ 112"/>
                    <p:cNvCxnSpPr/>
                    <p:nvPr/>
                  </p:nvCxnSpPr>
                  <p:spPr>
                    <a:xfrm rot="5400000">
                      <a:off x="7241725"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4" name="直線コネクタ 113"/>
                    <p:cNvCxnSpPr/>
                    <p:nvPr/>
                  </p:nvCxnSpPr>
                  <p:spPr>
                    <a:xfrm rot="5400000">
                      <a:off x="7113550"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5" name="直線コネクタ 114"/>
                    <p:cNvCxnSpPr/>
                    <p:nvPr/>
                  </p:nvCxnSpPr>
                  <p:spPr>
                    <a:xfrm rot="5400000">
                      <a:off x="6986136" y="445227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0" name="図形グループ 517"/>
                  <p:cNvGrpSpPr/>
                  <p:nvPr/>
                </p:nvGrpSpPr>
                <p:grpSpPr>
                  <a:xfrm rot="12526515">
                    <a:off x="5841611" y="4005390"/>
                    <a:ext cx="1030331" cy="107893"/>
                    <a:chOff x="7029979" y="4389808"/>
                    <a:chExt cx="1030331" cy="107893"/>
                  </a:xfrm>
                </p:grpSpPr>
                <p:cxnSp>
                  <p:nvCxnSpPr>
                    <p:cNvPr id="98" name="直線コネクタ 97"/>
                    <p:cNvCxnSpPr/>
                    <p:nvPr/>
                  </p:nvCxnSpPr>
                  <p:spPr>
                    <a:xfrm rot="5400000">
                      <a:off x="8014879" y="4433651"/>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9" name="直線コネクタ 98"/>
                    <p:cNvCxnSpPr/>
                    <p:nvPr/>
                  </p:nvCxnSpPr>
                  <p:spPr>
                    <a:xfrm rot="5400000">
                      <a:off x="7889423" y="4437818"/>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0" name="直線コネクタ 99"/>
                    <p:cNvCxnSpPr/>
                    <p:nvPr/>
                  </p:nvCxnSpPr>
                  <p:spPr>
                    <a:xfrm rot="5400000">
                      <a:off x="7765067" y="444264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直線コネクタ 100"/>
                    <p:cNvCxnSpPr/>
                    <p:nvPr/>
                  </p:nvCxnSpPr>
                  <p:spPr>
                    <a:xfrm rot="5400000">
                      <a:off x="7639456" y="4442052"/>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2" name="直線コネクタ 101"/>
                    <p:cNvCxnSpPr/>
                    <p:nvPr/>
                  </p:nvCxnSpPr>
                  <p:spPr>
                    <a:xfrm rot="5400000">
                      <a:off x="7494134"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3" name="直線コネクタ 102"/>
                    <p:cNvCxnSpPr/>
                    <p:nvPr/>
                  </p:nvCxnSpPr>
                  <p:spPr>
                    <a:xfrm rot="5400000">
                      <a:off x="7367135"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4" name="直線コネクタ 103"/>
                    <p:cNvCxnSpPr/>
                    <p:nvPr/>
                  </p:nvCxnSpPr>
                  <p:spPr>
                    <a:xfrm rot="5400000">
                      <a:off x="7241724"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5" name="直線コネクタ 104"/>
                    <p:cNvCxnSpPr/>
                    <p:nvPr/>
                  </p:nvCxnSpPr>
                  <p:spPr>
                    <a:xfrm rot="5400000">
                      <a:off x="7113549"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6" name="直線コネクタ 105"/>
                    <p:cNvCxnSpPr/>
                    <p:nvPr/>
                  </p:nvCxnSpPr>
                  <p:spPr>
                    <a:xfrm rot="5400000">
                      <a:off x="6986136" y="445227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1" name="図形グループ 518"/>
                  <p:cNvGrpSpPr/>
                  <p:nvPr/>
                </p:nvGrpSpPr>
                <p:grpSpPr>
                  <a:xfrm rot="9343220">
                    <a:off x="5800850" y="4581616"/>
                    <a:ext cx="1030330" cy="107893"/>
                    <a:chOff x="7029979" y="4389808"/>
                    <a:chExt cx="1030330" cy="107893"/>
                  </a:xfrm>
                </p:grpSpPr>
                <p:cxnSp>
                  <p:nvCxnSpPr>
                    <p:cNvPr id="89" name="直線コネクタ 88"/>
                    <p:cNvCxnSpPr/>
                    <p:nvPr/>
                  </p:nvCxnSpPr>
                  <p:spPr>
                    <a:xfrm rot="5400000">
                      <a:off x="8014878" y="4433651"/>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0" name="直線コネクタ 89"/>
                    <p:cNvCxnSpPr/>
                    <p:nvPr/>
                  </p:nvCxnSpPr>
                  <p:spPr>
                    <a:xfrm rot="5400000">
                      <a:off x="7889423" y="4437818"/>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1" name="直線コネクタ 90"/>
                    <p:cNvCxnSpPr/>
                    <p:nvPr/>
                  </p:nvCxnSpPr>
                  <p:spPr>
                    <a:xfrm rot="5400000">
                      <a:off x="7765066" y="4442646"/>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2" name="直線コネクタ 91"/>
                    <p:cNvCxnSpPr/>
                    <p:nvPr/>
                  </p:nvCxnSpPr>
                  <p:spPr>
                    <a:xfrm rot="5400000">
                      <a:off x="7639456" y="4442052"/>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3" name="直線コネクタ 92"/>
                    <p:cNvCxnSpPr/>
                    <p:nvPr/>
                  </p:nvCxnSpPr>
                  <p:spPr>
                    <a:xfrm rot="5400000">
                      <a:off x="7494133"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4" name="直線コネクタ 93"/>
                    <p:cNvCxnSpPr/>
                    <p:nvPr/>
                  </p:nvCxnSpPr>
                  <p:spPr>
                    <a:xfrm rot="5400000">
                      <a:off x="7367135"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5" name="直線コネクタ 94"/>
                    <p:cNvCxnSpPr/>
                    <p:nvPr/>
                  </p:nvCxnSpPr>
                  <p:spPr>
                    <a:xfrm rot="5400000">
                      <a:off x="7241723"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6" name="直線コネクタ 95"/>
                    <p:cNvCxnSpPr/>
                    <p:nvPr/>
                  </p:nvCxnSpPr>
                  <p:spPr>
                    <a:xfrm rot="5400000">
                      <a:off x="7113550"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7" name="直線コネクタ 96"/>
                    <p:cNvCxnSpPr/>
                    <p:nvPr/>
                  </p:nvCxnSpPr>
                  <p:spPr>
                    <a:xfrm rot="5400000">
                      <a:off x="6986136" y="445227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2" name="図形グループ 519"/>
                  <p:cNvGrpSpPr/>
                  <p:nvPr/>
                </p:nvGrpSpPr>
                <p:grpSpPr>
                  <a:xfrm rot="6221152">
                    <a:off x="6214701" y="4955908"/>
                    <a:ext cx="1030332" cy="107894"/>
                    <a:chOff x="7029979" y="4389807"/>
                    <a:chExt cx="1030332" cy="107894"/>
                  </a:xfrm>
                </p:grpSpPr>
                <p:cxnSp>
                  <p:nvCxnSpPr>
                    <p:cNvPr id="80" name="直線コネクタ 79"/>
                    <p:cNvCxnSpPr/>
                    <p:nvPr/>
                  </p:nvCxnSpPr>
                  <p:spPr>
                    <a:xfrm rot="5400000">
                      <a:off x="8014880" y="443365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1" name="直線コネクタ 80"/>
                    <p:cNvCxnSpPr/>
                    <p:nvPr/>
                  </p:nvCxnSpPr>
                  <p:spPr>
                    <a:xfrm rot="5400000">
                      <a:off x="7889423" y="443781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2" name="直線コネクタ 81"/>
                    <p:cNvCxnSpPr/>
                    <p:nvPr/>
                  </p:nvCxnSpPr>
                  <p:spPr>
                    <a:xfrm rot="5400000">
                      <a:off x="7765067" y="4442646"/>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3" name="直線コネクタ 82"/>
                    <p:cNvCxnSpPr/>
                    <p:nvPr/>
                  </p:nvCxnSpPr>
                  <p:spPr>
                    <a:xfrm rot="5400000">
                      <a:off x="7639457" y="4442051"/>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4" name="直線コネクタ 83"/>
                    <p:cNvCxnSpPr/>
                    <p:nvPr/>
                  </p:nvCxnSpPr>
                  <p:spPr>
                    <a:xfrm rot="5400000">
                      <a:off x="7494134" y="4445552"/>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5" name="直線コネクタ 84"/>
                    <p:cNvCxnSpPr/>
                    <p:nvPr/>
                  </p:nvCxnSpPr>
                  <p:spPr>
                    <a:xfrm rot="5400000">
                      <a:off x="7367135"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6" name="直線コネクタ 85"/>
                    <p:cNvCxnSpPr/>
                    <p:nvPr/>
                  </p:nvCxnSpPr>
                  <p:spPr>
                    <a:xfrm rot="5400000">
                      <a:off x="7241724"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7" name="直線コネクタ 86"/>
                    <p:cNvCxnSpPr/>
                    <p:nvPr/>
                  </p:nvCxnSpPr>
                  <p:spPr>
                    <a:xfrm rot="5400000">
                      <a:off x="7113550" y="4445552"/>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8" name="直線コネクタ 87"/>
                    <p:cNvCxnSpPr/>
                    <p:nvPr/>
                  </p:nvCxnSpPr>
                  <p:spPr>
                    <a:xfrm rot="5400000">
                      <a:off x="6986136" y="445227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3" name="図形グループ 520"/>
                  <p:cNvGrpSpPr/>
                  <p:nvPr/>
                </p:nvGrpSpPr>
                <p:grpSpPr>
                  <a:xfrm rot="3141099">
                    <a:off x="6755859" y="4875827"/>
                    <a:ext cx="1030331" cy="107894"/>
                    <a:chOff x="7029979" y="4389807"/>
                    <a:chExt cx="1030331" cy="107894"/>
                  </a:xfrm>
                </p:grpSpPr>
                <p:cxnSp>
                  <p:nvCxnSpPr>
                    <p:cNvPr id="71" name="直線コネクタ 70"/>
                    <p:cNvCxnSpPr/>
                    <p:nvPr/>
                  </p:nvCxnSpPr>
                  <p:spPr>
                    <a:xfrm rot="5400000">
                      <a:off x="8014879" y="443365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rot="5400000">
                      <a:off x="7889424" y="4437818"/>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3" name="直線コネクタ 72"/>
                    <p:cNvCxnSpPr/>
                    <p:nvPr/>
                  </p:nvCxnSpPr>
                  <p:spPr>
                    <a:xfrm rot="5400000">
                      <a:off x="7765068" y="4442646"/>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4" name="直線コネクタ 73"/>
                    <p:cNvCxnSpPr/>
                    <p:nvPr/>
                  </p:nvCxnSpPr>
                  <p:spPr>
                    <a:xfrm rot="5400000">
                      <a:off x="7639457" y="4442051"/>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5" name="直線コネクタ 74"/>
                    <p:cNvCxnSpPr/>
                    <p:nvPr/>
                  </p:nvCxnSpPr>
                  <p:spPr>
                    <a:xfrm rot="5400000">
                      <a:off x="7494134"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6" name="直線コネクタ 75"/>
                    <p:cNvCxnSpPr/>
                    <p:nvPr/>
                  </p:nvCxnSpPr>
                  <p:spPr>
                    <a:xfrm rot="5400000">
                      <a:off x="7367136"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7" name="直線コネクタ 76"/>
                    <p:cNvCxnSpPr/>
                    <p:nvPr/>
                  </p:nvCxnSpPr>
                  <p:spPr>
                    <a:xfrm rot="5400000">
                      <a:off x="7241724"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8" name="直線コネクタ 77"/>
                    <p:cNvCxnSpPr/>
                    <p:nvPr/>
                  </p:nvCxnSpPr>
                  <p:spPr>
                    <a:xfrm rot="5400000">
                      <a:off x="7113551"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9" name="直線コネクタ 78"/>
                    <p:cNvCxnSpPr/>
                    <p:nvPr/>
                  </p:nvCxnSpPr>
                  <p:spPr>
                    <a:xfrm rot="5400000">
                      <a:off x="6986136" y="445227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44" name="直線コネクタ 43"/>
                  <p:cNvCxnSpPr/>
                  <p:nvPr/>
                </p:nvCxnSpPr>
                <p:spPr>
                  <a:xfrm rot="15428903" flipH="1" flipV="1">
                    <a:off x="6093654" y="3750805"/>
                    <a:ext cx="1350578" cy="282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5" name="直線コネクタ 44"/>
                  <p:cNvCxnSpPr/>
                  <p:nvPr/>
                </p:nvCxnSpPr>
                <p:spPr>
                  <a:xfrm rot="20828903" flipH="1">
                    <a:off x="6826387" y="3454257"/>
                    <a:ext cx="993338" cy="85322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 name="直線コネクタ 45"/>
                  <p:cNvCxnSpPr/>
                  <p:nvPr/>
                </p:nvCxnSpPr>
                <p:spPr>
                  <a:xfrm rot="20828903" flipH="1" flipV="1">
                    <a:off x="6931402" y="4267644"/>
                    <a:ext cx="1258380" cy="2643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 name="直線コネクタ 46"/>
                  <p:cNvCxnSpPr/>
                  <p:nvPr/>
                </p:nvCxnSpPr>
                <p:spPr>
                  <a:xfrm rot="4628903" flipH="1">
                    <a:off x="6740331" y="4633381"/>
                    <a:ext cx="1160533" cy="56159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8" name="直線コネクタ 47"/>
                  <p:cNvCxnSpPr/>
                  <p:nvPr/>
                </p:nvCxnSpPr>
                <p:spPr>
                  <a:xfrm rot="4628903" flipH="1" flipV="1">
                    <a:off x="6195561" y="4760491"/>
                    <a:ext cx="1160533" cy="55594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9" name="直線コネクタ 48"/>
                  <p:cNvCxnSpPr/>
                  <p:nvPr/>
                </p:nvCxnSpPr>
                <p:spPr>
                  <a:xfrm rot="10028903" flipH="1">
                    <a:off x="5710126" y="4546913"/>
                    <a:ext cx="1252730" cy="2643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 name="直線コネクタ 49"/>
                  <p:cNvCxnSpPr/>
                  <p:nvPr/>
                </p:nvCxnSpPr>
                <p:spPr>
                  <a:xfrm rot="10028903" flipH="1" flipV="1">
                    <a:off x="5831406" y="3680030"/>
                    <a:ext cx="1004047" cy="85322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51" name="図形グループ 772"/>
                  <p:cNvGrpSpPr/>
                  <p:nvPr/>
                </p:nvGrpSpPr>
                <p:grpSpPr>
                  <a:xfrm>
                    <a:off x="7029979" y="4389807"/>
                    <a:ext cx="1030331" cy="107894"/>
                    <a:chOff x="7029979" y="4389807"/>
                    <a:chExt cx="1030331" cy="107894"/>
                  </a:xfrm>
                </p:grpSpPr>
                <p:cxnSp>
                  <p:nvCxnSpPr>
                    <p:cNvPr id="62" name="直線コネクタ 61"/>
                    <p:cNvCxnSpPr/>
                    <p:nvPr/>
                  </p:nvCxnSpPr>
                  <p:spPr>
                    <a:xfrm rot="5400000">
                      <a:off x="8014879" y="443365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rot="5400000">
                      <a:off x="7889423" y="4437818"/>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4" name="直線コネクタ 63"/>
                    <p:cNvCxnSpPr/>
                    <p:nvPr/>
                  </p:nvCxnSpPr>
                  <p:spPr>
                    <a:xfrm rot="5400000">
                      <a:off x="7765067" y="4442646"/>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直線コネクタ 64"/>
                    <p:cNvCxnSpPr/>
                    <p:nvPr/>
                  </p:nvCxnSpPr>
                  <p:spPr>
                    <a:xfrm rot="5400000">
                      <a:off x="7639457" y="4442051"/>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6" name="直線コネクタ 65"/>
                    <p:cNvCxnSpPr/>
                    <p:nvPr/>
                  </p:nvCxnSpPr>
                  <p:spPr>
                    <a:xfrm rot="5400000">
                      <a:off x="7494134"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7" name="直線コネクタ 66"/>
                    <p:cNvCxnSpPr/>
                    <p:nvPr/>
                  </p:nvCxnSpPr>
                  <p:spPr>
                    <a:xfrm rot="5400000">
                      <a:off x="7367135"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rot="5400000">
                      <a:off x="7241724"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9" name="直線コネクタ 68"/>
                    <p:cNvCxnSpPr/>
                    <p:nvPr/>
                  </p:nvCxnSpPr>
                  <p:spPr>
                    <a:xfrm rot="5400000">
                      <a:off x="7113550"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0" name="直線コネクタ 69"/>
                    <p:cNvCxnSpPr/>
                    <p:nvPr/>
                  </p:nvCxnSpPr>
                  <p:spPr>
                    <a:xfrm rot="5400000">
                      <a:off x="6986136" y="445227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773"/>
                  <p:cNvGrpSpPr/>
                  <p:nvPr/>
                </p:nvGrpSpPr>
                <p:grpSpPr>
                  <a:xfrm rot="18470904">
                    <a:off x="6842383" y="3860355"/>
                    <a:ext cx="1030331" cy="107894"/>
                    <a:chOff x="7029979" y="4389807"/>
                    <a:chExt cx="1030331" cy="107894"/>
                  </a:xfrm>
                </p:grpSpPr>
                <p:cxnSp>
                  <p:nvCxnSpPr>
                    <p:cNvPr id="53" name="直線コネクタ 52"/>
                    <p:cNvCxnSpPr/>
                    <p:nvPr/>
                  </p:nvCxnSpPr>
                  <p:spPr>
                    <a:xfrm rot="5400000">
                      <a:off x="8014879" y="443365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直線コネクタ 53"/>
                    <p:cNvCxnSpPr/>
                    <p:nvPr/>
                  </p:nvCxnSpPr>
                  <p:spPr>
                    <a:xfrm rot="5400000">
                      <a:off x="7889423" y="4437818"/>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直線コネクタ 54"/>
                    <p:cNvCxnSpPr/>
                    <p:nvPr/>
                  </p:nvCxnSpPr>
                  <p:spPr>
                    <a:xfrm rot="5400000">
                      <a:off x="7765067" y="4442646"/>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直線コネクタ 55"/>
                    <p:cNvCxnSpPr/>
                    <p:nvPr/>
                  </p:nvCxnSpPr>
                  <p:spPr>
                    <a:xfrm rot="5400000">
                      <a:off x="7639457" y="4442052"/>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7" name="直線コネクタ 56"/>
                    <p:cNvCxnSpPr/>
                    <p:nvPr/>
                  </p:nvCxnSpPr>
                  <p:spPr>
                    <a:xfrm rot="5400000">
                      <a:off x="7494133"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8" name="直線コネクタ 57"/>
                    <p:cNvCxnSpPr/>
                    <p:nvPr/>
                  </p:nvCxnSpPr>
                  <p:spPr>
                    <a:xfrm rot="5400000">
                      <a:off x="7367135"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直線コネクタ 58"/>
                    <p:cNvCxnSpPr/>
                    <p:nvPr/>
                  </p:nvCxnSpPr>
                  <p:spPr>
                    <a:xfrm rot="5400000">
                      <a:off x="7241724"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0" name="直線コネクタ 59"/>
                    <p:cNvCxnSpPr/>
                    <p:nvPr/>
                  </p:nvCxnSpPr>
                  <p:spPr>
                    <a:xfrm rot="5400000">
                      <a:off x="7113550"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直線コネクタ 60"/>
                    <p:cNvCxnSpPr/>
                    <p:nvPr/>
                  </p:nvCxnSpPr>
                  <p:spPr>
                    <a:xfrm rot="5400000">
                      <a:off x="6986136" y="445227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sp>
            <p:nvSpPr>
              <p:cNvPr id="23" name="テキスト ボックス 22"/>
              <p:cNvSpPr txBox="1"/>
              <p:nvPr/>
            </p:nvSpPr>
            <p:spPr>
              <a:xfrm>
                <a:off x="6789801" y="4672377"/>
                <a:ext cx="534096" cy="307777"/>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r>
                  <a:rPr lang="en-US" altLang="ja-JP" sz="1400" dirty="0" smtClean="0">
                    <a:solidFill>
                      <a:srgbClr val="FF0000"/>
                    </a:solidFill>
                    <a:latin typeface="Arial"/>
                    <a:cs typeface="Arial"/>
                  </a:rPr>
                  <a:t>0.84</a:t>
                </a:r>
                <a:endParaRPr kumimoji="1" lang="en-US" altLang="ja-JP" sz="1400" dirty="0" smtClean="0">
                  <a:solidFill>
                    <a:srgbClr val="FF0000"/>
                  </a:solidFill>
                  <a:latin typeface="Arial"/>
                  <a:cs typeface="Arial"/>
                </a:endParaRPr>
              </a:p>
            </p:txBody>
          </p:sp>
          <p:sp>
            <p:nvSpPr>
              <p:cNvPr id="24" name="テキスト ボックス 23"/>
              <p:cNvSpPr txBox="1"/>
              <p:nvPr/>
            </p:nvSpPr>
            <p:spPr>
              <a:xfrm>
                <a:off x="5592190" y="1999960"/>
                <a:ext cx="680595" cy="369332"/>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kumimoji="1" lang="en-US" altLang="ja-JP" dirty="0" smtClean="0">
                    <a:solidFill>
                      <a:srgbClr val="FF0000"/>
                    </a:solidFill>
                    <a:latin typeface="Arial"/>
                    <a:cs typeface="Arial"/>
                  </a:rPr>
                  <a:t>HH</a:t>
                </a:r>
                <a:r>
                  <a:rPr kumimoji="1" lang="en-US" altLang="ja-JP" baseline="-25000" dirty="0" smtClean="0">
                    <a:solidFill>
                      <a:srgbClr val="FF0000"/>
                    </a:solidFill>
                    <a:latin typeface="Arial"/>
                    <a:cs typeface="Arial"/>
                  </a:rPr>
                  <a:t>y2</a:t>
                </a:r>
              </a:p>
            </p:txBody>
          </p:sp>
          <p:sp>
            <p:nvSpPr>
              <p:cNvPr id="25" name="テキスト ボックス 24"/>
              <p:cNvSpPr txBox="1"/>
              <p:nvPr/>
            </p:nvSpPr>
            <p:spPr>
              <a:xfrm>
                <a:off x="6745325" y="2558533"/>
                <a:ext cx="534096" cy="307777"/>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r>
                  <a:rPr lang="en-US" altLang="ja-JP" sz="1400" dirty="0" smtClean="0">
                    <a:solidFill>
                      <a:srgbClr val="FF0000"/>
                    </a:solidFill>
                    <a:latin typeface="Arial"/>
                    <a:cs typeface="Arial"/>
                  </a:rPr>
                  <a:t>0.98</a:t>
                </a:r>
                <a:endParaRPr kumimoji="1" lang="en-US" altLang="ja-JP" sz="1400" baseline="-25000" dirty="0" smtClean="0">
                  <a:solidFill>
                    <a:srgbClr val="FF0000"/>
                  </a:solidFill>
                  <a:latin typeface="Arial"/>
                  <a:cs typeface="Arial"/>
                </a:endParaRPr>
              </a:p>
            </p:txBody>
          </p:sp>
          <p:sp>
            <p:nvSpPr>
              <p:cNvPr id="26" name="テキスト ボックス 25"/>
              <p:cNvSpPr txBox="1"/>
              <p:nvPr/>
            </p:nvSpPr>
            <p:spPr>
              <a:xfrm>
                <a:off x="5653719" y="2283073"/>
                <a:ext cx="434246" cy="307777"/>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r>
                  <a:rPr lang="en-US" altLang="ja-JP" sz="1400" dirty="0" smtClean="0">
                    <a:solidFill>
                      <a:srgbClr val="FF0000"/>
                    </a:solidFill>
                    <a:latin typeface="Arial"/>
                    <a:cs typeface="Arial"/>
                  </a:rPr>
                  <a:t>1.3</a:t>
                </a:r>
                <a:endParaRPr kumimoji="1" lang="en-US" altLang="ja-JP" sz="1400" dirty="0" smtClean="0">
                  <a:solidFill>
                    <a:srgbClr val="FF0000"/>
                  </a:solidFill>
                  <a:latin typeface="Arial"/>
                  <a:cs typeface="Arial"/>
                </a:endParaRPr>
              </a:p>
            </p:txBody>
          </p:sp>
          <p:sp>
            <p:nvSpPr>
              <p:cNvPr id="27" name="テキスト ボックス 26"/>
              <p:cNvSpPr txBox="1"/>
              <p:nvPr/>
            </p:nvSpPr>
            <p:spPr>
              <a:xfrm>
                <a:off x="4478172" y="2755416"/>
                <a:ext cx="422486" cy="369332"/>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dirty="0" err="1" smtClean="0">
                    <a:solidFill>
                      <a:srgbClr val="FF0000"/>
                    </a:solidFill>
                    <a:latin typeface="Symbol" charset="2"/>
                    <a:cs typeface="Symbol" charset="2"/>
                  </a:rPr>
                  <a:t>b</a:t>
                </a:r>
                <a:r>
                  <a:rPr lang="en-US" altLang="ja-JP" baseline="-25000" dirty="0" err="1" smtClean="0">
                    <a:solidFill>
                      <a:srgbClr val="FF0000"/>
                    </a:solidFill>
                    <a:latin typeface="Arial"/>
                    <a:cs typeface="Arial"/>
                  </a:rPr>
                  <a:t>N</a:t>
                </a:r>
                <a:endParaRPr kumimoji="1" lang="en-US" altLang="ja-JP" baseline="-25000" dirty="0" smtClean="0">
                  <a:solidFill>
                    <a:srgbClr val="FF0000"/>
                  </a:solidFill>
                  <a:latin typeface="Arial"/>
                  <a:cs typeface="Arial"/>
                </a:endParaRPr>
              </a:p>
            </p:txBody>
          </p:sp>
          <p:sp>
            <p:nvSpPr>
              <p:cNvPr id="28" name="テキスト ボックス 27"/>
              <p:cNvSpPr txBox="1"/>
              <p:nvPr/>
            </p:nvSpPr>
            <p:spPr>
              <a:xfrm>
                <a:off x="5659137" y="5059262"/>
                <a:ext cx="471065" cy="369332"/>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dirty="0" err="1" smtClean="0">
                    <a:solidFill>
                      <a:srgbClr val="FF0000"/>
                    </a:solidFill>
                    <a:latin typeface="Arial"/>
                    <a:cs typeface="Arial"/>
                  </a:rPr>
                  <a:t>f</a:t>
                </a:r>
                <a:r>
                  <a:rPr lang="en-US" altLang="ja-JP" baseline="-25000" dirty="0" err="1" smtClean="0">
                    <a:solidFill>
                      <a:srgbClr val="FF0000"/>
                    </a:solidFill>
                    <a:latin typeface="Arial"/>
                    <a:cs typeface="Arial"/>
                  </a:rPr>
                  <a:t>CD</a:t>
                </a:r>
                <a:endParaRPr kumimoji="1" lang="en-US" altLang="ja-JP" baseline="-25000" dirty="0" smtClean="0">
                  <a:solidFill>
                    <a:srgbClr val="FF0000"/>
                  </a:solidFill>
                  <a:latin typeface="Arial"/>
                  <a:cs typeface="Arial"/>
                </a:endParaRPr>
              </a:p>
            </p:txBody>
          </p:sp>
          <p:sp>
            <p:nvSpPr>
              <p:cNvPr id="29" name="テキスト ボックス 28"/>
              <p:cNvSpPr txBox="1"/>
              <p:nvPr/>
            </p:nvSpPr>
            <p:spPr>
              <a:xfrm>
                <a:off x="6526821" y="4842304"/>
                <a:ext cx="1185428" cy="369332"/>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dirty="0" smtClean="0">
                    <a:solidFill>
                      <a:srgbClr val="FF0000"/>
                    </a:solidFill>
                    <a:latin typeface="Arial"/>
                    <a:cs typeface="Arial"/>
                  </a:rPr>
                  <a:t>fuel purity</a:t>
                </a:r>
                <a:endParaRPr kumimoji="1" lang="en-US" altLang="ja-JP" baseline="-25000" dirty="0" smtClean="0">
                  <a:solidFill>
                    <a:srgbClr val="FF0000"/>
                  </a:solidFill>
                  <a:latin typeface="Arial"/>
                  <a:cs typeface="Arial"/>
                </a:endParaRPr>
              </a:p>
            </p:txBody>
          </p:sp>
          <p:grpSp>
            <p:nvGrpSpPr>
              <p:cNvPr id="30" name="図形グループ 507"/>
              <p:cNvGrpSpPr/>
              <p:nvPr/>
            </p:nvGrpSpPr>
            <p:grpSpPr>
              <a:xfrm>
                <a:off x="7401761" y="3756390"/>
                <a:ext cx="641390" cy="680509"/>
                <a:chOff x="8736048" y="4045583"/>
                <a:chExt cx="702655" cy="745508"/>
              </a:xfrm>
            </p:grpSpPr>
            <p:sp>
              <p:nvSpPr>
                <p:cNvPr id="34" name="テキスト ボックス 33"/>
                <p:cNvSpPr txBox="1"/>
                <p:nvPr/>
              </p:nvSpPr>
              <p:spPr>
                <a:xfrm>
                  <a:off x="8736048" y="4045583"/>
                  <a:ext cx="614634" cy="404609"/>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dirty="0" err="1" smtClean="0">
                      <a:solidFill>
                        <a:srgbClr val="FF0000"/>
                      </a:solidFill>
                      <a:latin typeface="Arial"/>
                      <a:cs typeface="Arial"/>
                    </a:rPr>
                    <a:t>P</a:t>
                  </a:r>
                  <a:r>
                    <a:rPr lang="en-US" altLang="ja-JP" baseline="-25000" dirty="0" err="1" smtClean="0">
                      <a:solidFill>
                        <a:srgbClr val="FF0000"/>
                      </a:solidFill>
                      <a:latin typeface="Arial"/>
                      <a:cs typeface="Arial"/>
                    </a:rPr>
                    <a:t>rad</a:t>
                  </a:r>
                  <a:endParaRPr kumimoji="1" lang="en-US" altLang="ja-JP" baseline="-25000" dirty="0" smtClean="0">
                    <a:solidFill>
                      <a:srgbClr val="FF0000"/>
                    </a:solidFill>
                    <a:latin typeface="Arial"/>
                    <a:cs typeface="Arial"/>
                  </a:endParaRPr>
                </a:p>
              </p:txBody>
            </p:sp>
            <p:sp>
              <p:nvSpPr>
                <p:cNvPr id="35" name="テキスト ボックス 34"/>
                <p:cNvSpPr txBox="1"/>
                <p:nvPr/>
              </p:nvSpPr>
              <p:spPr>
                <a:xfrm>
                  <a:off x="8739610" y="4386482"/>
                  <a:ext cx="699093" cy="404609"/>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dirty="0" err="1" smtClean="0">
                      <a:solidFill>
                        <a:srgbClr val="FF0000"/>
                      </a:solidFill>
                      <a:latin typeface="Arial"/>
                      <a:cs typeface="Arial"/>
                    </a:rPr>
                    <a:t>P</a:t>
                  </a:r>
                  <a:r>
                    <a:rPr lang="en-US" altLang="ja-JP" baseline="-25000" dirty="0" err="1" smtClean="0">
                      <a:solidFill>
                        <a:srgbClr val="FF0000"/>
                      </a:solidFill>
                      <a:latin typeface="Arial"/>
                      <a:cs typeface="Arial"/>
                    </a:rPr>
                    <a:t>heat</a:t>
                  </a:r>
                  <a:endParaRPr kumimoji="1" lang="en-US" altLang="ja-JP" baseline="-25000" dirty="0" smtClean="0">
                    <a:solidFill>
                      <a:srgbClr val="FF0000"/>
                    </a:solidFill>
                    <a:latin typeface="Arial"/>
                    <a:cs typeface="Arial"/>
                  </a:endParaRPr>
                </a:p>
              </p:txBody>
            </p:sp>
            <p:cxnSp>
              <p:nvCxnSpPr>
                <p:cNvPr id="36" name="直線コネクタ 35"/>
                <p:cNvCxnSpPr/>
                <p:nvPr/>
              </p:nvCxnSpPr>
              <p:spPr>
                <a:xfrm>
                  <a:off x="8745322" y="4444678"/>
                  <a:ext cx="641711" cy="1588"/>
                </a:xfrm>
                <a:prstGeom prst="line">
                  <a:avLst/>
                </a:prstGeom>
                <a:ln w="127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1" name="テキスト ボックス 30"/>
              <p:cNvSpPr txBox="1"/>
              <p:nvPr/>
            </p:nvSpPr>
            <p:spPr>
              <a:xfrm>
                <a:off x="4629393" y="4171382"/>
                <a:ext cx="534096" cy="307777"/>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r>
                  <a:rPr lang="en-US" altLang="ja-JP" sz="1400" dirty="0" smtClean="0">
                    <a:solidFill>
                      <a:srgbClr val="FF0000"/>
                    </a:solidFill>
                    <a:latin typeface="Arial"/>
                    <a:cs typeface="Arial"/>
                  </a:rPr>
                  <a:t>0.75</a:t>
                </a:r>
                <a:endParaRPr kumimoji="1" lang="en-US" altLang="ja-JP" sz="1400" dirty="0" smtClean="0">
                  <a:solidFill>
                    <a:srgbClr val="FF0000"/>
                  </a:solidFill>
                  <a:latin typeface="Arial"/>
                  <a:cs typeface="Arial"/>
                </a:endParaRPr>
              </a:p>
            </p:txBody>
          </p:sp>
          <p:sp>
            <p:nvSpPr>
              <p:cNvPr id="32" name="テキスト ボックス 31"/>
              <p:cNvSpPr txBox="1"/>
              <p:nvPr/>
            </p:nvSpPr>
            <p:spPr>
              <a:xfrm>
                <a:off x="7301908" y="3585411"/>
                <a:ext cx="434246" cy="307777"/>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r>
                  <a:rPr lang="en-US" altLang="ja-JP" sz="1400" dirty="0" smtClean="0">
                    <a:solidFill>
                      <a:srgbClr val="FF0000"/>
                    </a:solidFill>
                    <a:latin typeface="Arial"/>
                    <a:cs typeface="Arial"/>
                  </a:rPr>
                  <a:t>0.9</a:t>
                </a:r>
                <a:endParaRPr kumimoji="1" lang="en-US" altLang="ja-JP" sz="1400" baseline="-25000" dirty="0" smtClean="0">
                  <a:solidFill>
                    <a:srgbClr val="FF0000"/>
                  </a:solidFill>
                  <a:latin typeface="Arial"/>
                  <a:cs typeface="Arial"/>
                </a:endParaRPr>
              </a:p>
            </p:txBody>
          </p:sp>
          <p:sp>
            <p:nvSpPr>
              <p:cNvPr id="33" name="テキスト ボックス 32"/>
              <p:cNvSpPr txBox="1"/>
              <p:nvPr/>
            </p:nvSpPr>
            <p:spPr>
              <a:xfrm>
                <a:off x="4382774" y="4231639"/>
                <a:ext cx="454083" cy="369332"/>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dirty="0" err="1" smtClean="0">
                    <a:solidFill>
                      <a:srgbClr val="FF0000"/>
                    </a:solidFill>
                    <a:latin typeface="Arial"/>
                    <a:cs typeface="Arial"/>
                  </a:rPr>
                  <a:t>f</a:t>
                </a:r>
                <a:r>
                  <a:rPr lang="en-US" altLang="ja-JP" baseline="-25000" dirty="0" err="1" smtClean="0">
                    <a:solidFill>
                      <a:srgbClr val="FF0000"/>
                    </a:solidFill>
                    <a:latin typeface="Arial"/>
                    <a:cs typeface="Arial"/>
                  </a:rPr>
                  <a:t>BS</a:t>
                </a:r>
                <a:endParaRPr kumimoji="1" lang="en-US" altLang="ja-JP" baseline="-25000" dirty="0" smtClean="0">
                  <a:solidFill>
                    <a:srgbClr val="FF0000"/>
                  </a:solidFill>
                  <a:latin typeface="Arial"/>
                  <a:cs typeface="Arial"/>
                </a:endParaRPr>
              </a:p>
            </p:txBody>
          </p:sp>
        </p:grpSp>
        <p:sp>
          <p:nvSpPr>
            <p:cNvPr id="7" name="角丸四角形 6"/>
            <p:cNvSpPr/>
            <p:nvPr/>
          </p:nvSpPr>
          <p:spPr>
            <a:xfrm>
              <a:off x="448233" y="3789318"/>
              <a:ext cx="939800" cy="3655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algn="ctr"/>
              <a:r>
                <a:rPr lang="en-US" altLang="ja-JP" sz="1200" dirty="0" smtClean="0">
                  <a:solidFill>
                    <a:schemeClr val="tx1"/>
                  </a:solidFill>
                  <a:latin typeface="Arial"/>
                  <a:cs typeface="Arial"/>
                </a:rPr>
                <a:t>High </a:t>
              </a:r>
              <a:r>
                <a:rPr lang="en-US" altLang="ja-JP" sz="1200" dirty="0" err="1" smtClean="0">
                  <a:solidFill>
                    <a:schemeClr val="tx1"/>
                  </a:solidFill>
                  <a:latin typeface="Symbol" charset="2"/>
                  <a:cs typeface="Symbol" charset="2"/>
                </a:rPr>
                <a:t>b</a:t>
              </a:r>
              <a:r>
                <a:rPr lang="en-US" altLang="ja-JP" sz="1200" baseline="-25000" dirty="0" err="1" smtClean="0">
                  <a:solidFill>
                    <a:schemeClr val="tx1"/>
                  </a:solidFill>
                  <a:latin typeface="Arial"/>
                  <a:cs typeface="Arial"/>
                </a:rPr>
                <a:t>p</a:t>
              </a:r>
              <a:r>
                <a:rPr lang="en-US" altLang="ja-JP" sz="1200" dirty="0" smtClean="0">
                  <a:solidFill>
                    <a:schemeClr val="tx1"/>
                  </a:solidFill>
                  <a:latin typeface="Arial"/>
                  <a:cs typeface="Arial"/>
                </a:rPr>
                <a:t> H</a:t>
              </a:r>
            </a:p>
            <a:p>
              <a:pPr algn="ctr"/>
              <a:r>
                <a:rPr lang="en-US" altLang="ja-JP" sz="1200" dirty="0" smtClean="0">
                  <a:solidFill>
                    <a:schemeClr val="tx1"/>
                  </a:solidFill>
                  <a:latin typeface="Arial"/>
                  <a:cs typeface="Arial"/>
                </a:rPr>
                <a:t>(JT-60U)</a:t>
              </a:r>
              <a:endParaRPr lang="ja-JP" altLang="en-US" sz="1200" dirty="0" smtClean="0">
                <a:solidFill>
                  <a:schemeClr val="tx1"/>
                </a:solidFill>
                <a:latin typeface="Arial"/>
                <a:cs typeface="Arial"/>
              </a:endParaRPr>
            </a:p>
          </p:txBody>
        </p:sp>
        <p:cxnSp>
          <p:nvCxnSpPr>
            <p:cNvPr id="8" name="直線矢印コネクタ 7"/>
            <p:cNvCxnSpPr>
              <a:stCxn id="7" idx="0"/>
            </p:cNvCxnSpPr>
            <p:nvPr/>
          </p:nvCxnSpPr>
          <p:spPr>
            <a:xfrm rot="5400000" flipH="1" flipV="1">
              <a:off x="1012034" y="3381567"/>
              <a:ext cx="313851" cy="501653"/>
            </a:xfrm>
            <a:prstGeom prst="straightConnector1">
              <a:avLst/>
            </a:prstGeom>
            <a:ln w="317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9" name="角丸四角形 8"/>
            <p:cNvSpPr/>
            <p:nvPr/>
          </p:nvSpPr>
          <p:spPr>
            <a:xfrm>
              <a:off x="491274" y="1354568"/>
              <a:ext cx="835611" cy="2272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algn="ctr"/>
              <a:r>
                <a:rPr lang="en-US" altLang="ja-JP" sz="1200" dirty="0" err="1" smtClean="0">
                  <a:solidFill>
                    <a:srgbClr val="000000"/>
                  </a:solidFill>
                  <a:latin typeface="Arial"/>
                  <a:cs typeface="Arial"/>
                </a:rPr>
                <a:t>SlimCS</a:t>
              </a:r>
              <a:endParaRPr lang="ja-JP" altLang="en-US" sz="1200" dirty="0" smtClean="0">
                <a:solidFill>
                  <a:srgbClr val="000000"/>
                </a:solidFill>
                <a:latin typeface="Arial"/>
                <a:cs typeface="Arial"/>
              </a:endParaRPr>
            </a:p>
          </p:txBody>
        </p:sp>
        <p:cxnSp>
          <p:nvCxnSpPr>
            <p:cNvPr id="10" name="直線矢印コネクタ 9"/>
            <p:cNvCxnSpPr/>
            <p:nvPr/>
          </p:nvCxnSpPr>
          <p:spPr>
            <a:xfrm>
              <a:off x="926594" y="1587402"/>
              <a:ext cx="325676" cy="289630"/>
            </a:xfrm>
            <a:prstGeom prst="straightConnector1">
              <a:avLst/>
            </a:prstGeom>
            <a:ln w="3175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1" name="フリーフォーム 10"/>
            <p:cNvSpPr/>
            <p:nvPr/>
          </p:nvSpPr>
          <p:spPr>
            <a:xfrm>
              <a:off x="1241983" y="1449817"/>
              <a:ext cx="1524000" cy="2527300"/>
            </a:xfrm>
            <a:custGeom>
              <a:avLst/>
              <a:gdLst>
                <a:gd name="connsiteX0" fmla="*/ 412750 w 1524000"/>
                <a:gd name="connsiteY0" fmla="*/ 0 h 2527300"/>
                <a:gd name="connsiteX1" fmla="*/ 69850 w 1524000"/>
                <a:gd name="connsiteY1" fmla="*/ 965200 h 2527300"/>
                <a:gd name="connsiteX2" fmla="*/ 0 w 1524000"/>
                <a:gd name="connsiteY2" fmla="*/ 1619250 h 2527300"/>
                <a:gd name="connsiteX3" fmla="*/ 406400 w 1524000"/>
                <a:gd name="connsiteY3" fmla="*/ 2527300 h 2527300"/>
                <a:gd name="connsiteX4" fmla="*/ 1174750 w 1524000"/>
                <a:gd name="connsiteY4" fmla="*/ 1866900 h 2527300"/>
                <a:gd name="connsiteX5" fmla="*/ 1524000 w 1524000"/>
                <a:gd name="connsiteY5" fmla="*/ 1282700 h 2527300"/>
                <a:gd name="connsiteX6" fmla="*/ 1009650 w 1524000"/>
                <a:gd name="connsiteY6" fmla="*/ 882650 h 2527300"/>
                <a:gd name="connsiteX7" fmla="*/ 412750 w 1524000"/>
                <a:gd name="connsiteY7" fmla="*/ 0 h 252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0" h="2527300">
                  <a:moveTo>
                    <a:pt x="412750" y="0"/>
                  </a:moveTo>
                  <a:lnTo>
                    <a:pt x="69850" y="965200"/>
                  </a:lnTo>
                  <a:lnTo>
                    <a:pt x="0" y="1619250"/>
                  </a:lnTo>
                  <a:lnTo>
                    <a:pt x="406400" y="2527300"/>
                  </a:lnTo>
                  <a:lnTo>
                    <a:pt x="1174750" y="1866900"/>
                  </a:lnTo>
                  <a:lnTo>
                    <a:pt x="1524000" y="1282700"/>
                  </a:lnTo>
                  <a:lnTo>
                    <a:pt x="1009650" y="882650"/>
                  </a:lnTo>
                  <a:lnTo>
                    <a:pt x="412750" y="0"/>
                  </a:lnTo>
                  <a:close/>
                </a:path>
              </a:pathLst>
            </a:custGeom>
            <a:solidFill>
              <a:srgbClr val="0000FF">
                <a:alpha val="20000"/>
              </a:srgbClr>
            </a:solidFill>
            <a:ln w="25400" cap="flat" cmpd="sng" algn="ctr">
              <a:solidFill>
                <a:srgbClr val="0000FF">
                  <a:alpha val="80000"/>
                </a:srgb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2" name="テキスト ボックス 11"/>
            <p:cNvSpPr txBox="1"/>
            <p:nvPr/>
          </p:nvSpPr>
          <p:spPr>
            <a:xfrm>
              <a:off x="1691987" y="3797292"/>
              <a:ext cx="434246" cy="307777"/>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sz="1400" dirty="0" smtClean="0">
                  <a:solidFill>
                    <a:srgbClr val="0000FF"/>
                  </a:solidFill>
                  <a:latin typeface="Arial"/>
                  <a:cs typeface="Arial"/>
                </a:rPr>
                <a:t>1.1</a:t>
              </a:r>
              <a:endParaRPr kumimoji="1" lang="ja-JP" altLang="en-US" sz="1400" dirty="0">
                <a:solidFill>
                  <a:srgbClr val="0000FF"/>
                </a:solidFill>
                <a:latin typeface="Arial"/>
                <a:cs typeface="Arial"/>
              </a:endParaRPr>
            </a:p>
          </p:txBody>
        </p:sp>
        <p:sp>
          <p:nvSpPr>
            <p:cNvPr id="13" name="テキスト ボックス 12"/>
            <p:cNvSpPr txBox="1"/>
            <p:nvPr/>
          </p:nvSpPr>
          <p:spPr>
            <a:xfrm>
              <a:off x="2594146" y="2432174"/>
              <a:ext cx="534096" cy="307777"/>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sz="1400" dirty="0" smtClean="0">
                  <a:solidFill>
                    <a:srgbClr val="0000FF"/>
                  </a:solidFill>
                  <a:latin typeface="Arial"/>
                  <a:cs typeface="Arial"/>
                </a:rPr>
                <a:t>0.64</a:t>
              </a:r>
              <a:endParaRPr kumimoji="1" lang="ja-JP" altLang="en-US" sz="1400" dirty="0">
                <a:solidFill>
                  <a:srgbClr val="0000FF"/>
                </a:solidFill>
                <a:latin typeface="Arial"/>
                <a:cs typeface="Arial"/>
              </a:endParaRPr>
            </a:p>
          </p:txBody>
        </p:sp>
        <p:sp>
          <p:nvSpPr>
            <p:cNvPr id="14" name="テキスト ボックス 13"/>
            <p:cNvSpPr txBox="1"/>
            <p:nvPr/>
          </p:nvSpPr>
          <p:spPr>
            <a:xfrm>
              <a:off x="2043155" y="1840362"/>
              <a:ext cx="534096"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sz="1400" dirty="0" smtClean="0">
                  <a:solidFill>
                    <a:srgbClr val="0000FF"/>
                  </a:solidFill>
                  <a:latin typeface="Arial"/>
                  <a:cs typeface="Arial"/>
                </a:rPr>
                <a:t>0.41</a:t>
              </a:r>
              <a:endParaRPr kumimoji="1" lang="ja-JP" altLang="en-US" sz="1400" dirty="0">
                <a:solidFill>
                  <a:srgbClr val="0000FF"/>
                </a:solidFill>
                <a:latin typeface="Arial"/>
                <a:cs typeface="Arial"/>
              </a:endParaRPr>
            </a:p>
          </p:txBody>
        </p:sp>
        <p:sp>
          <p:nvSpPr>
            <p:cNvPr id="15" name="テキスト ボックス 14"/>
            <p:cNvSpPr txBox="1"/>
            <p:nvPr/>
          </p:nvSpPr>
          <p:spPr>
            <a:xfrm>
              <a:off x="931228" y="2313350"/>
              <a:ext cx="434246" cy="307777"/>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sz="1400" dirty="0" smtClean="0">
                  <a:solidFill>
                    <a:srgbClr val="0000FF"/>
                  </a:solidFill>
                  <a:latin typeface="Arial"/>
                  <a:cs typeface="Arial"/>
                </a:rPr>
                <a:t>2.5</a:t>
              </a:r>
              <a:endParaRPr kumimoji="1" lang="ja-JP" altLang="en-US" sz="1400" dirty="0">
                <a:solidFill>
                  <a:srgbClr val="0000FF"/>
                </a:solidFill>
                <a:latin typeface="Arial"/>
                <a:cs typeface="Arial"/>
              </a:endParaRPr>
            </a:p>
          </p:txBody>
        </p:sp>
        <p:sp>
          <p:nvSpPr>
            <p:cNvPr id="16" name="テキスト ボックス 15"/>
            <p:cNvSpPr txBox="1"/>
            <p:nvPr/>
          </p:nvSpPr>
          <p:spPr>
            <a:xfrm>
              <a:off x="1693197" y="1317770"/>
              <a:ext cx="434246" cy="307777"/>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kumimoji="1" lang="en-US" altLang="ja-JP" sz="1400" dirty="0" smtClean="0">
                  <a:solidFill>
                    <a:srgbClr val="0000FF"/>
                  </a:solidFill>
                  <a:latin typeface="Arial"/>
                  <a:cs typeface="Arial"/>
                </a:rPr>
                <a:t>1.4</a:t>
              </a:r>
              <a:endParaRPr kumimoji="1" lang="ja-JP" altLang="en-US" sz="1400" dirty="0">
                <a:solidFill>
                  <a:srgbClr val="0000FF"/>
                </a:solidFill>
                <a:latin typeface="Arial"/>
                <a:cs typeface="Arial"/>
              </a:endParaRPr>
            </a:p>
          </p:txBody>
        </p:sp>
        <p:sp>
          <p:nvSpPr>
            <p:cNvPr id="17" name="テキスト ボックス 16"/>
            <p:cNvSpPr txBox="1"/>
            <p:nvPr/>
          </p:nvSpPr>
          <p:spPr>
            <a:xfrm>
              <a:off x="873285" y="3094540"/>
              <a:ext cx="534096" cy="307777"/>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sz="1400" dirty="0" smtClean="0">
                  <a:solidFill>
                    <a:srgbClr val="0000FF"/>
                  </a:solidFill>
                  <a:latin typeface="Arial"/>
                  <a:cs typeface="Arial"/>
                </a:rPr>
                <a:t>0.51</a:t>
              </a:r>
              <a:endParaRPr kumimoji="1" lang="ja-JP" altLang="en-US" sz="1400" dirty="0">
                <a:solidFill>
                  <a:srgbClr val="0000FF"/>
                </a:solidFill>
                <a:latin typeface="Arial"/>
                <a:cs typeface="Arial"/>
              </a:endParaRPr>
            </a:p>
          </p:txBody>
        </p:sp>
        <p:sp>
          <p:nvSpPr>
            <p:cNvPr id="18" name="テキスト ボックス 17"/>
            <p:cNvSpPr txBox="1"/>
            <p:nvPr/>
          </p:nvSpPr>
          <p:spPr>
            <a:xfrm>
              <a:off x="2406273" y="3140127"/>
              <a:ext cx="534096" cy="307777"/>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sz="1400" dirty="0" smtClean="0">
                  <a:solidFill>
                    <a:srgbClr val="0000FF"/>
                  </a:solidFill>
                  <a:latin typeface="Arial"/>
                  <a:cs typeface="Arial"/>
                </a:rPr>
                <a:t>0.59</a:t>
              </a:r>
              <a:endParaRPr kumimoji="1" lang="ja-JP" altLang="en-US" sz="1400" dirty="0">
                <a:solidFill>
                  <a:srgbClr val="0000FF"/>
                </a:solidFill>
                <a:latin typeface="Arial"/>
                <a:cs typeface="Arial"/>
              </a:endParaRPr>
            </a:p>
          </p:txBody>
        </p:sp>
      </p:grpSp>
      <p:sp>
        <p:nvSpPr>
          <p:cNvPr id="233" name="テキスト ボックス 232"/>
          <p:cNvSpPr txBox="1"/>
          <p:nvPr/>
        </p:nvSpPr>
        <p:spPr>
          <a:xfrm>
            <a:off x="123883" y="4213223"/>
            <a:ext cx="4416188" cy="923330"/>
          </a:xfrm>
          <a:prstGeom prst="rect">
            <a:avLst/>
          </a:prstGeom>
          <a:noFill/>
        </p:spPr>
        <p:txBody>
          <a:bodyPr wrap="square" rtlCol="0">
            <a:spAutoFit/>
          </a:bodyPr>
          <a:lstStyle/>
          <a:p>
            <a:pPr algn="ctr"/>
            <a:r>
              <a:rPr kumimoji="1" lang="en-US" altLang="ja-JP" dirty="0" smtClean="0">
                <a:latin typeface="Calibri"/>
                <a:cs typeface="Calibri"/>
              </a:rPr>
              <a:t>High </a:t>
            </a:r>
            <a:r>
              <a:rPr kumimoji="1" lang="en-US" altLang="ja-JP" dirty="0" err="1" smtClean="0">
                <a:latin typeface="Symbol" charset="2"/>
                <a:cs typeface="Symbol" charset="2"/>
              </a:rPr>
              <a:t>b</a:t>
            </a:r>
            <a:r>
              <a:rPr kumimoji="1" lang="en-US" altLang="ja-JP" baseline="-25000" dirty="0" err="1" smtClean="0">
                <a:latin typeface="Calibri"/>
                <a:cs typeface="Calibri"/>
              </a:rPr>
              <a:t>p</a:t>
            </a:r>
            <a:r>
              <a:rPr kumimoji="1" lang="en-US" altLang="ja-JP" dirty="0" smtClean="0">
                <a:latin typeface="Calibri"/>
                <a:cs typeface="Calibri"/>
              </a:rPr>
              <a:t> H mode plasma/ </a:t>
            </a:r>
            <a:r>
              <a:rPr lang="en-US" altLang="ja-JP" dirty="0" smtClean="0">
                <a:latin typeface="Calibri"/>
                <a:cs typeface="Calibri"/>
              </a:rPr>
              <a:t>JT-60U</a:t>
            </a:r>
          </a:p>
          <a:p>
            <a:pPr algn="ctr"/>
            <a:r>
              <a:rPr lang="en-US" altLang="ja-JP" dirty="0" smtClean="0">
                <a:latin typeface="Calibri"/>
                <a:cs typeface="Calibri"/>
              </a:rPr>
              <a:t>1.5MA, 3.74T, q</a:t>
            </a:r>
            <a:r>
              <a:rPr lang="en-US" altLang="ja-JP" baseline="-25000" dirty="0" smtClean="0">
                <a:latin typeface="Calibri"/>
                <a:cs typeface="Calibri"/>
              </a:rPr>
              <a:t>95</a:t>
            </a:r>
            <a:r>
              <a:rPr lang="en-US" altLang="ja-JP" dirty="0" smtClean="0">
                <a:latin typeface="Calibri"/>
                <a:cs typeface="Calibri"/>
              </a:rPr>
              <a:t>=4.75</a:t>
            </a:r>
          </a:p>
          <a:p>
            <a:pPr algn="ctr"/>
            <a:r>
              <a:rPr lang="en-US" altLang="ja-JP" dirty="0" smtClean="0">
                <a:solidFill>
                  <a:srgbClr val="FF0000"/>
                </a:solidFill>
                <a:latin typeface="Calibri"/>
                <a:cs typeface="Calibri"/>
              </a:rPr>
              <a:t>Quasi-steady </a:t>
            </a:r>
            <a:r>
              <a:rPr lang="en-US" altLang="ja-JP" dirty="0" smtClean="0">
                <a:latin typeface="Calibri"/>
                <a:cs typeface="Calibri"/>
              </a:rPr>
              <a:t>(1.3s, ~3.3</a:t>
            </a:r>
            <a:r>
              <a:rPr lang="en-US" altLang="ja-JP" dirty="0" smtClean="0">
                <a:latin typeface="Symbol" charset="2"/>
                <a:cs typeface="Symbol" charset="2"/>
              </a:rPr>
              <a:t>t</a:t>
            </a:r>
            <a:r>
              <a:rPr lang="en-US" altLang="ja-JP" baseline="-25000" dirty="0" smtClean="0">
                <a:latin typeface="Calibri"/>
                <a:cs typeface="Calibri"/>
              </a:rPr>
              <a:t>E</a:t>
            </a:r>
            <a:r>
              <a:rPr lang="en-US" altLang="ja-JP" dirty="0" smtClean="0">
                <a:latin typeface="Calibri"/>
                <a:cs typeface="Calibri"/>
              </a:rPr>
              <a:t>)/ </a:t>
            </a:r>
            <a:r>
              <a:rPr lang="en-US" altLang="ja-JP" dirty="0" smtClean="0">
                <a:solidFill>
                  <a:srgbClr val="0000FF"/>
                </a:solidFill>
                <a:latin typeface="Calibri"/>
                <a:cs typeface="Calibri"/>
              </a:rPr>
              <a:t>Full CD by NNBI</a:t>
            </a:r>
            <a:endParaRPr lang="en-US" altLang="ja-JP" dirty="0" smtClean="0">
              <a:latin typeface="Calibri"/>
              <a:cs typeface="Calibri"/>
            </a:endParaRPr>
          </a:p>
        </p:txBody>
      </p:sp>
      <p:grpSp>
        <p:nvGrpSpPr>
          <p:cNvPr id="235" name="図形グループ 234"/>
          <p:cNvGrpSpPr/>
          <p:nvPr/>
        </p:nvGrpSpPr>
        <p:grpSpPr>
          <a:xfrm>
            <a:off x="5159237" y="761161"/>
            <a:ext cx="3660377" cy="3428634"/>
            <a:chOff x="5159237" y="886103"/>
            <a:chExt cx="3660377" cy="3428634"/>
          </a:xfrm>
        </p:grpSpPr>
        <p:grpSp>
          <p:nvGrpSpPr>
            <p:cNvPr id="236" name="図形グループ 1066"/>
            <p:cNvGrpSpPr/>
            <p:nvPr/>
          </p:nvGrpSpPr>
          <p:grpSpPr>
            <a:xfrm>
              <a:off x="5159237" y="886103"/>
              <a:ext cx="3660377" cy="3428634"/>
              <a:chOff x="4382774" y="1999960"/>
              <a:chExt cx="3660377" cy="3428634"/>
            </a:xfrm>
          </p:grpSpPr>
          <p:grpSp>
            <p:nvGrpSpPr>
              <p:cNvPr id="249" name="図形グループ 1079"/>
              <p:cNvGrpSpPr/>
              <p:nvPr/>
            </p:nvGrpSpPr>
            <p:grpSpPr>
              <a:xfrm>
                <a:off x="6719860" y="2207125"/>
                <a:ext cx="856086" cy="369332"/>
                <a:chOff x="7892864" y="2604102"/>
                <a:chExt cx="937854" cy="404609"/>
              </a:xfrm>
            </p:grpSpPr>
            <p:sp>
              <p:nvSpPr>
                <p:cNvPr id="346" name="テキスト ボックス 345"/>
                <p:cNvSpPr txBox="1"/>
                <p:nvPr/>
              </p:nvSpPr>
              <p:spPr>
                <a:xfrm>
                  <a:off x="7892864" y="2604102"/>
                  <a:ext cx="937854" cy="404609"/>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r>
                    <a:rPr lang="en-US" altLang="ja-JP" dirty="0" smtClean="0">
                      <a:solidFill>
                        <a:srgbClr val="FF0000"/>
                      </a:solidFill>
                      <a:latin typeface="Arial"/>
                      <a:cs typeface="Arial"/>
                    </a:rPr>
                    <a:t>n</a:t>
                  </a:r>
                  <a:r>
                    <a:rPr kumimoji="1" lang="en-US" altLang="ja-JP" baseline="-25000" dirty="0" smtClean="0">
                      <a:solidFill>
                        <a:srgbClr val="FF0000"/>
                      </a:solidFill>
                      <a:latin typeface="Arial"/>
                      <a:cs typeface="Arial"/>
                    </a:rPr>
                    <a:t>e</a:t>
                  </a:r>
                  <a:r>
                    <a:rPr kumimoji="1" lang="en-US" altLang="ja-JP" dirty="0" smtClean="0">
                      <a:solidFill>
                        <a:srgbClr val="FF0000"/>
                      </a:solidFill>
                      <a:latin typeface="Arial"/>
                      <a:cs typeface="Arial"/>
                    </a:rPr>
                    <a:t>/</a:t>
                  </a:r>
                  <a:r>
                    <a:rPr kumimoji="1" lang="en-US" altLang="ja-JP" dirty="0" err="1" smtClean="0">
                      <a:solidFill>
                        <a:srgbClr val="FF0000"/>
                      </a:solidFill>
                      <a:latin typeface="Arial"/>
                      <a:cs typeface="Arial"/>
                    </a:rPr>
                    <a:t>n</a:t>
                  </a:r>
                  <a:r>
                    <a:rPr kumimoji="1" lang="en-US" altLang="ja-JP" baseline="-25000" dirty="0" err="1" smtClean="0">
                      <a:solidFill>
                        <a:srgbClr val="FF0000"/>
                      </a:solidFill>
                      <a:latin typeface="Arial"/>
                      <a:cs typeface="Arial"/>
                    </a:rPr>
                    <a:t>GW</a:t>
                  </a:r>
                  <a:endParaRPr kumimoji="1" lang="en-US" altLang="ja-JP" baseline="-25000" dirty="0" smtClean="0">
                    <a:solidFill>
                      <a:srgbClr val="FF0000"/>
                    </a:solidFill>
                    <a:latin typeface="Arial"/>
                    <a:cs typeface="Arial"/>
                  </a:endParaRPr>
                </a:p>
              </p:txBody>
            </p:sp>
            <p:cxnSp>
              <p:nvCxnSpPr>
                <p:cNvPr id="347" name="直線コネクタ 346"/>
                <p:cNvCxnSpPr/>
                <p:nvPr/>
              </p:nvCxnSpPr>
              <p:spPr>
                <a:xfrm>
                  <a:off x="7975164" y="2703312"/>
                  <a:ext cx="198221" cy="1588"/>
                </a:xfrm>
                <a:prstGeom prst="line">
                  <a:avLst/>
                </a:prstGeom>
                <a:ln w="127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50" name="テキスト ボックス 249"/>
              <p:cNvSpPr txBox="1"/>
              <p:nvPr/>
            </p:nvSpPr>
            <p:spPr>
              <a:xfrm>
                <a:off x="4736669" y="3021132"/>
                <a:ext cx="434246" cy="307777"/>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r>
                  <a:rPr lang="en-US" altLang="ja-JP" sz="1400" dirty="0" smtClean="0">
                    <a:solidFill>
                      <a:srgbClr val="FF0000"/>
                    </a:solidFill>
                    <a:latin typeface="Arial"/>
                    <a:cs typeface="Arial"/>
                  </a:rPr>
                  <a:t>4.3</a:t>
                </a:r>
                <a:endParaRPr kumimoji="1" lang="en-US" altLang="ja-JP" sz="1400" dirty="0" smtClean="0">
                  <a:solidFill>
                    <a:srgbClr val="FF0000"/>
                  </a:solidFill>
                  <a:latin typeface="Arial"/>
                  <a:cs typeface="Arial"/>
                </a:endParaRPr>
              </a:p>
            </p:txBody>
          </p:sp>
          <p:sp>
            <p:nvSpPr>
              <p:cNvPr id="251" name="テキスト ボックス 250"/>
              <p:cNvSpPr txBox="1"/>
              <p:nvPr/>
            </p:nvSpPr>
            <p:spPr>
              <a:xfrm>
                <a:off x="5686308" y="4899366"/>
                <a:ext cx="434246" cy="307777"/>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r>
                  <a:rPr lang="en-US" altLang="ja-JP" sz="1400" dirty="0" smtClean="0">
                    <a:solidFill>
                      <a:srgbClr val="FF0000"/>
                    </a:solidFill>
                    <a:latin typeface="Arial"/>
                    <a:cs typeface="Arial"/>
                  </a:rPr>
                  <a:t>1.0</a:t>
                </a:r>
                <a:endParaRPr kumimoji="1" lang="en-US" altLang="ja-JP" sz="1400" dirty="0" smtClean="0">
                  <a:solidFill>
                    <a:srgbClr val="FF0000"/>
                  </a:solidFill>
                  <a:latin typeface="Arial"/>
                  <a:cs typeface="Arial"/>
                </a:endParaRPr>
              </a:p>
            </p:txBody>
          </p:sp>
          <p:grpSp>
            <p:nvGrpSpPr>
              <p:cNvPr id="252" name="図形グループ 1082"/>
              <p:cNvGrpSpPr/>
              <p:nvPr/>
            </p:nvGrpSpPr>
            <p:grpSpPr>
              <a:xfrm>
                <a:off x="5012360" y="2555319"/>
                <a:ext cx="2323950" cy="2333746"/>
                <a:chOff x="5012360" y="2555319"/>
                <a:chExt cx="2323950" cy="2333746"/>
              </a:xfrm>
            </p:grpSpPr>
            <p:sp>
              <p:nvSpPr>
                <p:cNvPr id="267" name="七角形 266"/>
                <p:cNvSpPr/>
                <p:nvPr/>
              </p:nvSpPr>
              <p:spPr>
                <a:xfrm rot="20828903">
                  <a:off x="5012360" y="2555319"/>
                  <a:ext cx="2292168" cy="2292168"/>
                </a:xfrm>
                <a:prstGeom prst="heptagon">
                  <a:avLst/>
                </a:prstGeom>
                <a:solidFill>
                  <a:srgbClr val="FF6FCF">
                    <a:alpha val="20000"/>
                  </a:srgbClr>
                </a:solidFill>
                <a:ln w="25400" cap="flat" cmpd="sng" algn="ctr">
                  <a:solidFill>
                    <a:srgbClr val="FF0000"/>
                  </a:solidFill>
                  <a:prstDash val="solid"/>
                  <a:round/>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rtlCol="0" anchor="ctr"/>
                <a:lstStyle>
                  <a:defPPr>
                    <a:defRPr lang="ja-JP"/>
                  </a:defPPr>
                  <a:lvl1pPr marL="0" algn="l" defTabSz="457200" rtl="0" eaLnBrk="1" latinLnBrk="0" hangingPunct="1">
                    <a:defRPr kumimoji="1" sz="1800" kern="1200">
                      <a:solidFill>
                        <a:schemeClr val="dk1"/>
                      </a:solidFill>
                      <a:latin typeface="+mn-lt"/>
                      <a:ea typeface="+mn-ea"/>
                      <a:cs typeface="+mn-cs"/>
                    </a:defRPr>
                  </a:lvl1pPr>
                  <a:lvl2pPr marL="457200" algn="l" defTabSz="457200" rtl="0" eaLnBrk="1" latinLnBrk="0" hangingPunct="1">
                    <a:defRPr kumimoji="1" sz="1800" kern="1200">
                      <a:solidFill>
                        <a:schemeClr val="dk1"/>
                      </a:solidFill>
                      <a:latin typeface="+mn-lt"/>
                      <a:ea typeface="+mn-ea"/>
                      <a:cs typeface="+mn-cs"/>
                    </a:defRPr>
                  </a:lvl2pPr>
                  <a:lvl3pPr marL="914400" algn="l" defTabSz="457200" rtl="0" eaLnBrk="1" latinLnBrk="0" hangingPunct="1">
                    <a:defRPr kumimoji="1" sz="1800" kern="1200">
                      <a:solidFill>
                        <a:schemeClr val="dk1"/>
                      </a:solidFill>
                      <a:latin typeface="+mn-lt"/>
                      <a:ea typeface="+mn-ea"/>
                      <a:cs typeface="+mn-cs"/>
                    </a:defRPr>
                  </a:lvl3pPr>
                  <a:lvl4pPr marL="1371600" algn="l" defTabSz="457200" rtl="0" eaLnBrk="1" latinLnBrk="0" hangingPunct="1">
                    <a:defRPr kumimoji="1" sz="1800" kern="1200">
                      <a:solidFill>
                        <a:schemeClr val="dk1"/>
                      </a:solidFill>
                      <a:latin typeface="+mn-lt"/>
                      <a:ea typeface="+mn-ea"/>
                      <a:cs typeface="+mn-cs"/>
                    </a:defRPr>
                  </a:lvl4pPr>
                  <a:lvl5pPr marL="1828800" algn="l" defTabSz="457200" rtl="0" eaLnBrk="1" latinLnBrk="0" hangingPunct="1">
                    <a:defRPr kumimoji="1" sz="1800" kern="1200">
                      <a:solidFill>
                        <a:schemeClr val="dk1"/>
                      </a:solidFill>
                      <a:latin typeface="+mn-lt"/>
                      <a:ea typeface="+mn-ea"/>
                      <a:cs typeface="+mn-cs"/>
                    </a:defRPr>
                  </a:lvl5pPr>
                  <a:lvl6pPr marL="2286000" algn="l" defTabSz="457200" rtl="0" eaLnBrk="1" latinLnBrk="0" hangingPunct="1">
                    <a:defRPr kumimoji="1" sz="1800" kern="1200">
                      <a:solidFill>
                        <a:schemeClr val="dk1"/>
                      </a:solidFill>
                      <a:latin typeface="+mn-lt"/>
                      <a:ea typeface="+mn-ea"/>
                      <a:cs typeface="+mn-cs"/>
                    </a:defRPr>
                  </a:lvl6pPr>
                  <a:lvl7pPr marL="2743200" algn="l" defTabSz="457200" rtl="0" eaLnBrk="1" latinLnBrk="0" hangingPunct="1">
                    <a:defRPr kumimoji="1" sz="1800" kern="1200">
                      <a:solidFill>
                        <a:schemeClr val="dk1"/>
                      </a:solidFill>
                      <a:latin typeface="+mn-lt"/>
                      <a:ea typeface="+mn-ea"/>
                      <a:cs typeface="+mn-cs"/>
                    </a:defRPr>
                  </a:lvl7pPr>
                  <a:lvl8pPr marL="3200400" algn="l" defTabSz="457200" rtl="0" eaLnBrk="1" latinLnBrk="0" hangingPunct="1">
                    <a:defRPr kumimoji="1" sz="1800" kern="1200">
                      <a:solidFill>
                        <a:schemeClr val="dk1"/>
                      </a:solidFill>
                      <a:latin typeface="+mn-lt"/>
                      <a:ea typeface="+mn-ea"/>
                      <a:cs typeface="+mn-cs"/>
                    </a:defRPr>
                  </a:lvl8pPr>
                  <a:lvl9pPr marL="3657600" algn="l" defTabSz="457200" rtl="0" eaLnBrk="1" latinLnBrk="0" hangingPunct="1">
                    <a:defRPr kumimoji="1" sz="1800" kern="1200">
                      <a:solidFill>
                        <a:schemeClr val="dk1"/>
                      </a:solidFill>
                      <a:latin typeface="+mn-lt"/>
                      <a:ea typeface="+mn-ea"/>
                      <a:cs typeface="+mn-cs"/>
                    </a:defRPr>
                  </a:lvl9pPr>
                </a:lstStyle>
                <a:p>
                  <a:pPr algn="ctr"/>
                  <a:endParaRPr kumimoji="1" lang="ja-JP" altLang="en-US" dirty="0">
                    <a:solidFill>
                      <a:srgbClr val="FF0000"/>
                    </a:solidFill>
                  </a:endParaRPr>
                </a:p>
              </p:txBody>
            </p:sp>
            <p:grpSp>
              <p:nvGrpSpPr>
                <p:cNvPr id="268" name="図形グループ 1098"/>
                <p:cNvGrpSpPr/>
                <p:nvPr/>
              </p:nvGrpSpPr>
              <p:grpSpPr>
                <a:xfrm>
                  <a:off x="5072849" y="2568873"/>
                  <a:ext cx="2263461" cy="2320192"/>
                  <a:chOff x="5710126" y="3076928"/>
                  <a:chExt cx="2479656" cy="2541801"/>
                </a:xfrm>
              </p:grpSpPr>
              <p:grpSp>
                <p:nvGrpSpPr>
                  <p:cNvPr id="269" name="図形グループ 1099"/>
                  <p:cNvGrpSpPr/>
                  <p:nvPr/>
                </p:nvGrpSpPr>
                <p:grpSpPr>
                  <a:xfrm rot="15435573">
                    <a:off x="6297256" y="3689674"/>
                    <a:ext cx="1030331" cy="107894"/>
                    <a:chOff x="7029979" y="4389807"/>
                    <a:chExt cx="1030331" cy="107894"/>
                  </a:xfrm>
                </p:grpSpPr>
                <p:cxnSp>
                  <p:nvCxnSpPr>
                    <p:cNvPr id="337" name="直線コネクタ 336"/>
                    <p:cNvCxnSpPr/>
                    <p:nvPr/>
                  </p:nvCxnSpPr>
                  <p:spPr>
                    <a:xfrm rot="5400000">
                      <a:off x="8014879" y="443365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8" name="直線コネクタ 337"/>
                    <p:cNvCxnSpPr/>
                    <p:nvPr/>
                  </p:nvCxnSpPr>
                  <p:spPr>
                    <a:xfrm rot="5400000">
                      <a:off x="7889424" y="4437818"/>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9" name="直線コネクタ 338"/>
                    <p:cNvCxnSpPr/>
                    <p:nvPr/>
                  </p:nvCxnSpPr>
                  <p:spPr>
                    <a:xfrm rot="5400000">
                      <a:off x="7765068" y="4442646"/>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0" name="直線コネクタ 339"/>
                    <p:cNvCxnSpPr/>
                    <p:nvPr/>
                  </p:nvCxnSpPr>
                  <p:spPr>
                    <a:xfrm rot="5400000">
                      <a:off x="7639457" y="4442051"/>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1" name="直線コネクタ 340"/>
                    <p:cNvCxnSpPr/>
                    <p:nvPr/>
                  </p:nvCxnSpPr>
                  <p:spPr>
                    <a:xfrm rot="5400000">
                      <a:off x="7494134"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2" name="直線コネクタ 341"/>
                    <p:cNvCxnSpPr/>
                    <p:nvPr/>
                  </p:nvCxnSpPr>
                  <p:spPr>
                    <a:xfrm rot="5400000">
                      <a:off x="7367135"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3" name="直線コネクタ 342"/>
                    <p:cNvCxnSpPr/>
                    <p:nvPr/>
                  </p:nvCxnSpPr>
                  <p:spPr>
                    <a:xfrm rot="5400000">
                      <a:off x="7241725"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4" name="直線コネクタ 343"/>
                    <p:cNvCxnSpPr/>
                    <p:nvPr/>
                  </p:nvCxnSpPr>
                  <p:spPr>
                    <a:xfrm rot="5400000">
                      <a:off x="7113550"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5" name="直線コネクタ 344"/>
                    <p:cNvCxnSpPr/>
                    <p:nvPr/>
                  </p:nvCxnSpPr>
                  <p:spPr>
                    <a:xfrm rot="5400000">
                      <a:off x="6986136" y="445227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70" name="図形グループ 1100"/>
                  <p:cNvGrpSpPr/>
                  <p:nvPr/>
                </p:nvGrpSpPr>
                <p:grpSpPr>
                  <a:xfrm rot="12526515">
                    <a:off x="5841611" y="4005390"/>
                    <a:ext cx="1030331" cy="107893"/>
                    <a:chOff x="7029979" y="4389808"/>
                    <a:chExt cx="1030331" cy="107893"/>
                  </a:xfrm>
                </p:grpSpPr>
                <p:cxnSp>
                  <p:nvCxnSpPr>
                    <p:cNvPr id="328" name="直線コネクタ 327"/>
                    <p:cNvCxnSpPr/>
                    <p:nvPr/>
                  </p:nvCxnSpPr>
                  <p:spPr>
                    <a:xfrm rot="5400000">
                      <a:off x="8014879" y="4433651"/>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9" name="直線コネクタ 328"/>
                    <p:cNvCxnSpPr/>
                    <p:nvPr/>
                  </p:nvCxnSpPr>
                  <p:spPr>
                    <a:xfrm rot="5400000">
                      <a:off x="7889423" y="4437818"/>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0" name="直線コネクタ 329"/>
                    <p:cNvCxnSpPr/>
                    <p:nvPr/>
                  </p:nvCxnSpPr>
                  <p:spPr>
                    <a:xfrm rot="5400000">
                      <a:off x="7765067" y="444264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1" name="直線コネクタ 330"/>
                    <p:cNvCxnSpPr/>
                    <p:nvPr/>
                  </p:nvCxnSpPr>
                  <p:spPr>
                    <a:xfrm rot="5400000">
                      <a:off x="7639456" y="4442052"/>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2" name="直線コネクタ 331"/>
                    <p:cNvCxnSpPr/>
                    <p:nvPr/>
                  </p:nvCxnSpPr>
                  <p:spPr>
                    <a:xfrm rot="5400000">
                      <a:off x="7494134"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3" name="直線コネクタ 332"/>
                    <p:cNvCxnSpPr/>
                    <p:nvPr/>
                  </p:nvCxnSpPr>
                  <p:spPr>
                    <a:xfrm rot="5400000">
                      <a:off x="7367135"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4" name="直線コネクタ 333"/>
                    <p:cNvCxnSpPr/>
                    <p:nvPr/>
                  </p:nvCxnSpPr>
                  <p:spPr>
                    <a:xfrm rot="5400000">
                      <a:off x="7241724"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5" name="直線コネクタ 334"/>
                    <p:cNvCxnSpPr/>
                    <p:nvPr/>
                  </p:nvCxnSpPr>
                  <p:spPr>
                    <a:xfrm rot="5400000">
                      <a:off x="7113549"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6" name="直線コネクタ 335"/>
                    <p:cNvCxnSpPr/>
                    <p:nvPr/>
                  </p:nvCxnSpPr>
                  <p:spPr>
                    <a:xfrm rot="5400000">
                      <a:off x="6986136" y="445227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71" name="図形グループ 1101"/>
                  <p:cNvGrpSpPr/>
                  <p:nvPr/>
                </p:nvGrpSpPr>
                <p:grpSpPr>
                  <a:xfrm rot="9343220">
                    <a:off x="5800850" y="4581616"/>
                    <a:ext cx="1030330" cy="107893"/>
                    <a:chOff x="7029979" y="4389808"/>
                    <a:chExt cx="1030330" cy="107893"/>
                  </a:xfrm>
                </p:grpSpPr>
                <p:cxnSp>
                  <p:nvCxnSpPr>
                    <p:cNvPr id="319" name="直線コネクタ 318"/>
                    <p:cNvCxnSpPr/>
                    <p:nvPr/>
                  </p:nvCxnSpPr>
                  <p:spPr>
                    <a:xfrm rot="5400000">
                      <a:off x="8014878" y="4433651"/>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0" name="直線コネクタ 319"/>
                    <p:cNvCxnSpPr/>
                    <p:nvPr/>
                  </p:nvCxnSpPr>
                  <p:spPr>
                    <a:xfrm rot="5400000">
                      <a:off x="7889423" y="4437818"/>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1" name="直線コネクタ 320"/>
                    <p:cNvCxnSpPr/>
                    <p:nvPr/>
                  </p:nvCxnSpPr>
                  <p:spPr>
                    <a:xfrm rot="5400000">
                      <a:off x="7765066" y="4442646"/>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2" name="直線コネクタ 321"/>
                    <p:cNvCxnSpPr/>
                    <p:nvPr/>
                  </p:nvCxnSpPr>
                  <p:spPr>
                    <a:xfrm rot="5400000">
                      <a:off x="7639456" y="4442052"/>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3" name="直線コネクタ 322"/>
                    <p:cNvCxnSpPr/>
                    <p:nvPr/>
                  </p:nvCxnSpPr>
                  <p:spPr>
                    <a:xfrm rot="5400000">
                      <a:off x="7494133"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4" name="直線コネクタ 323"/>
                    <p:cNvCxnSpPr/>
                    <p:nvPr/>
                  </p:nvCxnSpPr>
                  <p:spPr>
                    <a:xfrm rot="5400000">
                      <a:off x="7367135"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5" name="直線コネクタ 324"/>
                    <p:cNvCxnSpPr/>
                    <p:nvPr/>
                  </p:nvCxnSpPr>
                  <p:spPr>
                    <a:xfrm rot="5400000">
                      <a:off x="7241723"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6" name="直線コネクタ 325"/>
                    <p:cNvCxnSpPr/>
                    <p:nvPr/>
                  </p:nvCxnSpPr>
                  <p:spPr>
                    <a:xfrm rot="5400000">
                      <a:off x="7113550"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7" name="直線コネクタ 326"/>
                    <p:cNvCxnSpPr/>
                    <p:nvPr/>
                  </p:nvCxnSpPr>
                  <p:spPr>
                    <a:xfrm rot="5400000">
                      <a:off x="6986136" y="445227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72" name="図形グループ 1102"/>
                  <p:cNvGrpSpPr/>
                  <p:nvPr/>
                </p:nvGrpSpPr>
                <p:grpSpPr>
                  <a:xfrm rot="6221152">
                    <a:off x="6214701" y="4955908"/>
                    <a:ext cx="1030332" cy="107894"/>
                    <a:chOff x="7029979" y="4389807"/>
                    <a:chExt cx="1030332" cy="107894"/>
                  </a:xfrm>
                </p:grpSpPr>
                <p:cxnSp>
                  <p:nvCxnSpPr>
                    <p:cNvPr id="310" name="直線コネクタ 309"/>
                    <p:cNvCxnSpPr/>
                    <p:nvPr/>
                  </p:nvCxnSpPr>
                  <p:spPr>
                    <a:xfrm rot="5400000">
                      <a:off x="8014880" y="443365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1" name="直線コネクタ 310"/>
                    <p:cNvCxnSpPr/>
                    <p:nvPr/>
                  </p:nvCxnSpPr>
                  <p:spPr>
                    <a:xfrm rot="5400000">
                      <a:off x="7889423" y="443781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2" name="直線コネクタ 311"/>
                    <p:cNvCxnSpPr/>
                    <p:nvPr/>
                  </p:nvCxnSpPr>
                  <p:spPr>
                    <a:xfrm rot="5400000">
                      <a:off x="7765067" y="4442646"/>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3" name="直線コネクタ 312"/>
                    <p:cNvCxnSpPr/>
                    <p:nvPr/>
                  </p:nvCxnSpPr>
                  <p:spPr>
                    <a:xfrm rot="5400000">
                      <a:off x="7639457" y="4442051"/>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4" name="直線コネクタ 313"/>
                    <p:cNvCxnSpPr/>
                    <p:nvPr/>
                  </p:nvCxnSpPr>
                  <p:spPr>
                    <a:xfrm rot="5400000">
                      <a:off x="7494134" y="4445552"/>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5" name="直線コネクタ 314"/>
                    <p:cNvCxnSpPr/>
                    <p:nvPr/>
                  </p:nvCxnSpPr>
                  <p:spPr>
                    <a:xfrm rot="5400000">
                      <a:off x="7367135"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6" name="直線コネクタ 315"/>
                    <p:cNvCxnSpPr/>
                    <p:nvPr/>
                  </p:nvCxnSpPr>
                  <p:spPr>
                    <a:xfrm rot="5400000">
                      <a:off x="7241724"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7" name="直線コネクタ 316"/>
                    <p:cNvCxnSpPr/>
                    <p:nvPr/>
                  </p:nvCxnSpPr>
                  <p:spPr>
                    <a:xfrm rot="5400000">
                      <a:off x="7113550" y="4445552"/>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8" name="直線コネクタ 317"/>
                    <p:cNvCxnSpPr/>
                    <p:nvPr/>
                  </p:nvCxnSpPr>
                  <p:spPr>
                    <a:xfrm rot="5400000">
                      <a:off x="6986136" y="445227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73" name="図形グループ 1103"/>
                  <p:cNvGrpSpPr/>
                  <p:nvPr/>
                </p:nvGrpSpPr>
                <p:grpSpPr>
                  <a:xfrm rot="3141099">
                    <a:off x="6755859" y="4875827"/>
                    <a:ext cx="1030331" cy="107894"/>
                    <a:chOff x="7029979" y="4389807"/>
                    <a:chExt cx="1030331" cy="107894"/>
                  </a:xfrm>
                </p:grpSpPr>
                <p:cxnSp>
                  <p:nvCxnSpPr>
                    <p:cNvPr id="301" name="直線コネクタ 300"/>
                    <p:cNvCxnSpPr/>
                    <p:nvPr/>
                  </p:nvCxnSpPr>
                  <p:spPr>
                    <a:xfrm rot="5400000">
                      <a:off x="8014879" y="443365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2" name="直線コネクタ 301"/>
                    <p:cNvCxnSpPr/>
                    <p:nvPr/>
                  </p:nvCxnSpPr>
                  <p:spPr>
                    <a:xfrm rot="5400000">
                      <a:off x="7889424" y="4437818"/>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3" name="直線コネクタ 302"/>
                    <p:cNvCxnSpPr/>
                    <p:nvPr/>
                  </p:nvCxnSpPr>
                  <p:spPr>
                    <a:xfrm rot="5400000">
                      <a:off x="7765068" y="4442646"/>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4" name="直線コネクタ 303"/>
                    <p:cNvCxnSpPr/>
                    <p:nvPr/>
                  </p:nvCxnSpPr>
                  <p:spPr>
                    <a:xfrm rot="5400000">
                      <a:off x="7639457" y="4442051"/>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5" name="直線コネクタ 304"/>
                    <p:cNvCxnSpPr/>
                    <p:nvPr/>
                  </p:nvCxnSpPr>
                  <p:spPr>
                    <a:xfrm rot="5400000">
                      <a:off x="7494134"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6" name="直線コネクタ 305"/>
                    <p:cNvCxnSpPr/>
                    <p:nvPr/>
                  </p:nvCxnSpPr>
                  <p:spPr>
                    <a:xfrm rot="5400000">
                      <a:off x="7367136"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7" name="直線コネクタ 306"/>
                    <p:cNvCxnSpPr/>
                    <p:nvPr/>
                  </p:nvCxnSpPr>
                  <p:spPr>
                    <a:xfrm rot="5400000">
                      <a:off x="7241724"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8" name="直線コネクタ 307"/>
                    <p:cNvCxnSpPr/>
                    <p:nvPr/>
                  </p:nvCxnSpPr>
                  <p:spPr>
                    <a:xfrm rot="5400000">
                      <a:off x="7113551"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9" name="直線コネクタ 308"/>
                    <p:cNvCxnSpPr/>
                    <p:nvPr/>
                  </p:nvCxnSpPr>
                  <p:spPr>
                    <a:xfrm rot="5400000">
                      <a:off x="6986136" y="445227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274" name="直線コネクタ 273"/>
                  <p:cNvCxnSpPr/>
                  <p:nvPr/>
                </p:nvCxnSpPr>
                <p:spPr>
                  <a:xfrm rot="15428903" flipH="1" flipV="1">
                    <a:off x="6093654" y="3750805"/>
                    <a:ext cx="1350578" cy="282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5" name="直線コネクタ 274"/>
                  <p:cNvCxnSpPr/>
                  <p:nvPr/>
                </p:nvCxnSpPr>
                <p:spPr>
                  <a:xfrm rot="20828903" flipH="1">
                    <a:off x="6826387" y="3454257"/>
                    <a:ext cx="993338" cy="85322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6" name="直線コネクタ 275"/>
                  <p:cNvCxnSpPr/>
                  <p:nvPr/>
                </p:nvCxnSpPr>
                <p:spPr>
                  <a:xfrm rot="20828903" flipH="1" flipV="1">
                    <a:off x="6931402" y="4267644"/>
                    <a:ext cx="1258380" cy="2643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7" name="直線コネクタ 276"/>
                  <p:cNvCxnSpPr/>
                  <p:nvPr/>
                </p:nvCxnSpPr>
                <p:spPr>
                  <a:xfrm rot="4628903" flipH="1">
                    <a:off x="6740331" y="4633381"/>
                    <a:ext cx="1160533" cy="56159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8" name="直線コネクタ 277"/>
                  <p:cNvCxnSpPr/>
                  <p:nvPr/>
                </p:nvCxnSpPr>
                <p:spPr>
                  <a:xfrm rot="4628903" flipH="1" flipV="1">
                    <a:off x="6195561" y="4760491"/>
                    <a:ext cx="1160533" cy="55594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9" name="直線コネクタ 278"/>
                  <p:cNvCxnSpPr/>
                  <p:nvPr/>
                </p:nvCxnSpPr>
                <p:spPr>
                  <a:xfrm rot="10028903" flipH="1">
                    <a:off x="5710126" y="4546913"/>
                    <a:ext cx="1252730" cy="26432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0" name="直線コネクタ 279"/>
                  <p:cNvCxnSpPr/>
                  <p:nvPr/>
                </p:nvCxnSpPr>
                <p:spPr>
                  <a:xfrm rot="10028903" flipH="1" flipV="1">
                    <a:off x="5831406" y="3680030"/>
                    <a:ext cx="1004047" cy="85322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281" name="図形グループ 1111"/>
                  <p:cNvGrpSpPr/>
                  <p:nvPr/>
                </p:nvGrpSpPr>
                <p:grpSpPr>
                  <a:xfrm>
                    <a:off x="7029979" y="4389807"/>
                    <a:ext cx="1030331" cy="107894"/>
                    <a:chOff x="7029979" y="4389807"/>
                    <a:chExt cx="1030331" cy="107894"/>
                  </a:xfrm>
                </p:grpSpPr>
                <p:cxnSp>
                  <p:nvCxnSpPr>
                    <p:cNvPr id="292" name="直線コネクタ 291"/>
                    <p:cNvCxnSpPr/>
                    <p:nvPr/>
                  </p:nvCxnSpPr>
                  <p:spPr>
                    <a:xfrm rot="5400000">
                      <a:off x="8014879" y="443365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3" name="直線コネクタ 292"/>
                    <p:cNvCxnSpPr/>
                    <p:nvPr/>
                  </p:nvCxnSpPr>
                  <p:spPr>
                    <a:xfrm rot="5400000">
                      <a:off x="7889423" y="4437818"/>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4" name="直線コネクタ 293"/>
                    <p:cNvCxnSpPr/>
                    <p:nvPr/>
                  </p:nvCxnSpPr>
                  <p:spPr>
                    <a:xfrm rot="5400000">
                      <a:off x="7765067" y="4442646"/>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5" name="直線コネクタ 294"/>
                    <p:cNvCxnSpPr/>
                    <p:nvPr/>
                  </p:nvCxnSpPr>
                  <p:spPr>
                    <a:xfrm rot="5400000">
                      <a:off x="7639457" y="4442051"/>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6" name="直線コネクタ 295"/>
                    <p:cNvCxnSpPr/>
                    <p:nvPr/>
                  </p:nvCxnSpPr>
                  <p:spPr>
                    <a:xfrm rot="5400000">
                      <a:off x="7494134"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7" name="直線コネクタ 296"/>
                    <p:cNvCxnSpPr/>
                    <p:nvPr/>
                  </p:nvCxnSpPr>
                  <p:spPr>
                    <a:xfrm rot="5400000">
                      <a:off x="7367135"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8" name="直線コネクタ 297"/>
                    <p:cNvCxnSpPr/>
                    <p:nvPr/>
                  </p:nvCxnSpPr>
                  <p:spPr>
                    <a:xfrm rot="5400000">
                      <a:off x="7241724"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9" name="直線コネクタ 298"/>
                    <p:cNvCxnSpPr/>
                    <p:nvPr/>
                  </p:nvCxnSpPr>
                  <p:spPr>
                    <a:xfrm rot="5400000">
                      <a:off x="7113550"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0" name="直線コネクタ 299"/>
                    <p:cNvCxnSpPr/>
                    <p:nvPr/>
                  </p:nvCxnSpPr>
                  <p:spPr>
                    <a:xfrm rot="5400000">
                      <a:off x="6986136" y="445227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82" name="図形グループ 1112"/>
                  <p:cNvGrpSpPr/>
                  <p:nvPr/>
                </p:nvGrpSpPr>
                <p:grpSpPr>
                  <a:xfrm rot="18470904">
                    <a:off x="6842383" y="3860355"/>
                    <a:ext cx="1030331" cy="107894"/>
                    <a:chOff x="7029979" y="4389807"/>
                    <a:chExt cx="1030331" cy="107894"/>
                  </a:xfrm>
                </p:grpSpPr>
                <p:cxnSp>
                  <p:nvCxnSpPr>
                    <p:cNvPr id="283" name="直線コネクタ 282"/>
                    <p:cNvCxnSpPr/>
                    <p:nvPr/>
                  </p:nvCxnSpPr>
                  <p:spPr>
                    <a:xfrm rot="5400000">
                      <a:off x="8014879" y="443365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4" name="直線コネクタ 283"/>
                    <p:cNvCxnSpPr/>
                    <p:nvPr/>
                  </p:nvCxnSpPr>
                  <p:spPr>
                    <a:xfrm rot="5400000">
                      <a:off x="7889423" y="4437818"/>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5" name="直線コネクタ 284"/>
                    <p:cNvCxnSpPr/>
                    <p:nvPr/>
                  </p:nvCxnSpPr>
                  <p:spPr>
                    <a:xfrm rot="5400000">
                      <a:off x="7765067" y="4442646"/>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6" name="直線コネクタ 285"/>
                    <p:cNvCxnSpPr/>
                    <p:nvPr/>
                  </p:nvCxnSpPr>
                  <p:spPr>
                    <a:xfrm rot="5400000">
                      <a:off x="7639457" y="4442052"/>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7" name="直線コネクタ 286"/>
                    <p:cNvCxnSpPr/>
                    <p:nvPr/>
                  </p:nvCxnSpPr>
                  <p:spPr>
                    <a:xfrm rot="5400000">
                      <a:off x="7494133"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8" name="直線コネクタ 287"/>
                    <p:cNvCxnSpPr/>
                    <p:nvPr/>
                  </p:nvCxnSpPr>
                  <p:spPr>
                    <a:xfrm rot="5400000">
                      <a:off x="7367135"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9" name="直線コネクタ 288"/>
                    <p:cNvCxnSpPr/>
                    <p:nvPr/>
                  </p:nvCxnSpPr>
                  <p:spPr>
                    <a:xfrm rot="5400000">
                      <a:off x="7241724" y="4448037"/>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0" name="直線コネクタ 289"/>
                    <p:cNvCxnSpPr/>
                    <p:nvPr/>
                  </p:nvCxnSpPr>
                  <p:spPr>
                    <a:xfrm rot="5400000">
                      <a:off x="7113550" y="4445553"/>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1" name="直線コネクタ 290"/>
                    <p:cNvCxnSpPr/>
                    <p:nvPr/>
                  </p:nvCxnSpPr>
                  <p:spPr>
                    <a:xfrm rot="5400000">
                      <a:off x="6986136" y="4452270"/>
                      <a:ext cx="89274" cy="1588"/>
                    </a:xfrm>
                    <a:prstGeom prst="line">
                      <a:avLst/>
                    </a:prstGeom>
                    <a:ln w="158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grpSp>
          <p:sp>
            <p:nvSpPr>
              <p:cNvPr id="253" name="テキスト ボックス 252"/>
              <p:cNvSpPr txBox="1"/>
              <p:nvPr/>
            </p:nvSpPr>
            <p:spPr>
              <a:xfrm>
                <a:off x="6789801" y="4672377"/>
                <a:ext cx="534096" cy="307777"/>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r>
                  <a:rPr lang="en-US" altLang="ja-JP" sz="1400" dirty="0" smtClean="0">
                    <a:solidFill>
                      <a:srgbClr val="FF0000"/>
                    </a:solidFill>
                    <a:latin typeface="Arial"/>
                    <a:cs typeface="Arial"/>
                  </a:rPr>
                  <a:t>0.84</a:t>
                </a:r>
                <a:endParaRPr kumimoji="1" lang="en-US" altLang="ja-JP" sz="1400" dirty="0" smtClean="0">
                  <a:solidFill>
                    <a:srgbClr val="FF0000"/>
                  </a:solidFill>
                  <a:latin typeface="Arial"/>
                  <a:cs typeface="Arial"/>
                </a:endParaRPr>
              </a:p>
            </p:txBody>
          </p:sp>
          <p:sp>
            <p:nvSpPr>
              <p:cNvPr id="254" name="テキスト ボックス 253"/>
              <p:cNvSpPr txBox="1"/>
              <p:nvPr/>
            </p:nvSpPr>
            <p:spPr>
              <a:xfrm>
                <a:off x="5592190" y="1999960"/>
                <a:ext cx="680595" cy="369332"/>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kumimoji="1" lang="en-US" altLang="ja-JP" dirty="0" smtClean="0">
                    <a:solidFill>
                      <a:srgbClr val="FF0000"/>
                    </a:solidFill>
                    <a:latin typeface="Arial"/>
                    <a:cs typeface="Arial"/>
                  </a:rPr>
                  <a:t>HH</a:t>
                </a:r>
                <a:r>
                  <a:rPr kumimoji="1" lang="en-US" altLang="ja-JP" baseline="-25000" dirty="0" smtClean="0">
                    <a:solidFill>
                      <a:srgbClr val="FF0000"/>
                    </a:solidFill>
                    <a:latin typeface="Arial"/>
                    <a:cs typeface="Arial"/>
                  </a:rPr>
                  <a:t>y2</a:t>
                </a:r>
              </a:p>
            </p:txBody>
          </p:sp>
          <p:sp>
            <p:nvSpPr>
              <p:cNvPr id="255" name="テキスト ボックス 254"/>
              <p:cNvSpPr txBox="1"/>
              <p:nvPr/>
            </p:nvSpPr>
            <p:spPr>
              <a:xfrm>
                <a:off x="6745325" y="2558533"/>
                <a:ext cx="534096" cy="307777"/>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r>
                  <a:rPr lang="en-US" altLang="ja-JP" sz="1400" dirty="0" smtClean="0">
                    <a:solidFill>
                      <a:srgbClr val="FF0000"/>
                    </a:solidFill>
                    <a:latin typeface="Arial"/>
                    <a:cs typeface="Arial"/>
                  </a:rPr>
                  <a:t>0.98</a:t>
                </a:r>
                <a:endParaRPr kumimoji="1" lang="en-US" altLang="ja-JP" sz="1400" baseline="-25000" dirty="0" smtClean="0">
                  <a:solidFill>
                    <a:srgbClr val="FF0000"/>
                  </a:solidFill>
                  <a:latin typeface="Arial"/>
                  <a:cs typeface="Arial"/>
                </a:endParaRPr>
              </a:p>
            </p:txBody>
          </p:sp>
          <p:sp>
            <p:nvSpPr>
              <p:cNvPr id="256" name="テキスト ボックス 255"/>
              <p:cNvSpPr txBox="1"/>
              <p:nvPr/>
            </p:nvSpPr>
            <p:spPr>
              <a:xfrm>
                <a:off x="5653719" y="2283073"/>
                <a:ext cx="434246" cy="307777"/>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r>
                  <a:rPr lang="en-US" altLang="ja-JP" sz="1400" dirty="0" smtClean="0">
                    <a:solidFill>
                      <a:srgbClr val="FF0000"/>
                    </a:solidFill>
                    <a:latin typeface="Arial"/>
                    <a:cs typeface="Arial"/>
                  </a:rPr>
                  <a:t>1.3</a:t>
                </a:r>
                <a:endParaRPr kumimoji="1" lang="en-US" altLang="ja-JP" sz="1400" dirty="0" smtClean="0">
                  <a:solidFill>
                    <a:srgbClr val="FF0000"/>
                  </a:solidFill>
                  <a:latin typeface="Arial"/>
                  <a:cs typeface="Arial"/>
                </a:endParaRPr>
              </a:p>
            </p:txBody>
          </p:sp>
          <p:sp>
            <p:nvSpPr>
              <p:cNvPr id="257" name="テキスト ボックス 256"/>
              <p:cNvSpPr txBox="1"/>
              <p:nvPr/>
            </p:nvSpPr>
            <p:spPr>
              <a:xfrm>
                <a:off x="4478172" y="2755416"/>
                <a:ext cx="422486" cy="369332"/>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dirty="0" err="1" smtClean="0">
                    <a:solidFill>
                      <a:srgbClr val="FF0000"/>
                    </a:solidFill>
                    <a:latin typeface="Symbol" charset="2"/>
                    <a:cs typeface="Symbol" charset="2"/>
                  </a:rPr>
                  <a:t>b</a:t>
                </a:r>
                <a:r>
                  <a:rPr lang="en-US" altLang="ja-JP" baseline="-25000" dirty="0" err="1" smtClean="0">
                    <a:solidFill>
                      <a:srgbClr val="FF0000"/>
                    </a:solidFill>
                    <a:latin typeface="Arial"/>
                    <a:cs typeface="Arial"/>
                  </a:rPr>
                  <a:t>N</a:t>
                </a:r>
                <a:endParaRPr kumimoji="1" lang="en-US" altLang="ja-JP" baseline="-25000" dirty="0" smtClean="0">
                  <a:solidFill>
                    <a:srgbClr val="FF0000"/>
                  </a:solidFill>
                  <a:latin typeface="Arial"/>
                  <a:cs typeface="Arial"/>
                </a:endParaRPr>
              </a:p>
            </p:txBody>
          </p:sp>
          <p:sp>
            <p:nvSpPr>
              <p:cNvPr id="258" name="テキスト ボックス 257"/>
              <p:cNvSpPr txBox="1"/>
              <p:nvPr/>
            </p:nvSpPr>
            <p:spPr>
              <a:xfrm>
                <a:off x="5659137" y="5059262"/>
                <a:ext cx="471065" cy="369332"/>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dirty="0" err="1" smtClean="0">
                    <a:solidFill>
                      <a:srgbClr val="FF0000"/>
                    </a:solidFill>
                    <a:latin typeface="Arial"/>
                    <a:cs typeface="Arial"/>
                  </a:rPr>
                  <a:t>f</a:t>
                </a:r>
                <a:r>
                  <a:rPr lang="en-US" altLang="ja-JP" baseline="-25000" dirty="0" err="1" smtClean="0">
                    <a:solidFill>
                      <a:srgbClr val="FF0000"/>
                    </a:solidFill>
                    <a:latin typeface="Arial"/>
                    <a:cs typeface="Arial"/>
                  </a:rPr>
                  <a:t>CD</a:t>
                </a:r>
                <a:endParaRPr kumimoji="1" lang="en-US" altLang="ja-JP" baseline="-25000" dirty="0" smtClean="0">
                  <a:solidFill>
                    <a:srgbClr val="FF0000"/>
                  </a:solidFill>
                  <a:latin typeface="Arial"/>
                  <a:cs typeface="Arial"/>
                </a:endParaRPr>
              </a:p>
            </p:txBody>
          </p:sp>
          <p:sp>
            <p:nvSpPr>
              <p:cNvPr id="259" name="テキスト ボックス 258"/>
              <p:cNvSpPr txBox="1"/>
              <p:nvPr/>
            </p:nvSpPr>
            <p:spPr>
              <a:xfrm>
                <a:off x="6526821" y="4842304"/>
                <a:ext cx="1185428" cy="369332"/>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dirty="0" smtClean="0">
                    <a:solidFill>
                      <a:srgbClr val="FF0000"/>
                    </a:solidFill>
                    <a:latin typeface="Arial"/>
                    <a:cs typeface="Arial"/>
                  </a:rPr>
                  <a:t>fuel purity</a:t>
                </a:r>
                <a:endParaRPr kumimoji="1" lang="en-US" altLang="ja-JP" baseline="-25000" dirty="0" smtClean="0">
                  <a:solidFill>
                    <a:srgbClr val="FF0000"/>
                  </a:solidFill>
                  <a:latin typeface="Arial"/>
                  <a:cs typeface="Arial"/>
                </a:endParaRPr>
              </a:p>
            </p:txBody>
          </p:sp>
          <p:grpSp>
            <p:nvGrpSpPr>
              <p:cNvPr id="260" name="図形グループ 1090"/>
              <p:cNvGrpSpPr/>
              <p:nvPr/>
            </p:nvGrpSpPr>
            <p:grpSpPr>
              <a:xfrm>
                <a:off x="7401761" y="3756390"/>
                <a:ext cx="641390" cy="680509"/>
                <a:chOff x="8736048" y="4045583"/>
                <a:chExt cx="702655" cy="745508"/>
              </a:xfrm>
            </p:grpSpPr>
            <p:sp>
              <p:nvSpPr>
                <p:cNvPr id="264" name="テキスト ボックス 263"/>
                <p:cNvSpPr txBox="1"/>
                <p:nvPr/>
              </p:nvSpPr>
              <p:spPr>
                <a:xfrm>
                  <a:off x="8736048" y="4045583"/>
                  <a:ext cx="614634" cy="404609"/>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dirty="0" err="1" smtClean="0">
                      <a:solidFill>
                        <a:srgbClr val="FF0000"/>
                      </a:solidFill>
                      <a:latin typeface="Arial"/>
                      <a:cs typeface="Arial"/>
                    </a:rPr>
                    <a:t>P</a:t>
                  </a:r>
                  <a:r>
                    <a:rPr lang="en-US" altLang="ja-JP" baseline="-25000" dirty="0" err="1" smtClean="0">
                      <a:solidFill>
                        <a:srgbClr val="FF0000"/>
                      </a:solidFill>
                      <a:latin typeface="Arial"/>
                      <a:cs typeface="Arial"/>
                    </a:rPr>
                    <a:t>rad</a:t>
                  </a:r>
                  <a:endParaRPr kumimoji="1" lang="en-US" altLang="ja-JP" baseline="-25000" dirty="0" smtClean="0">
                    <a:solidFill>
                      <a:srgbClr val="FF0000"/>
                    </a:solidFill>
                    <a:latin typeface="Arial"/>
                    <a:cs typeface="Arial"/>
                  </a:endParaRPr>
                </a:p>
              </p:txBody>
            </p:sp>
            <p:sp>
              <p:nvSpPr>
                <p:cNvPr id="265" name="テキスト ボックス 264"/>
                <p:cNvSpPr txBox="1"/>
                <p:nvPr/>
              </p:nvSpPr>
              <p:spPr>
                <a:xfrm>
                  <a:off x="8739610" y="4386482"/>
                  <a:ext cx="699093" cy="404609"/>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dirty="0" err="1" smtClean="0">
                      <a:solidFill>
                        <a:srgbClr val="FF0000"/>
                      </a:solidFill>
                      <a:latin typeface="Arial"/>
                      <a:cs typeface="Arial"/>
                    </a:rPr>
                    <a:t>P</a:t>
                  </a:r>
                  <a:r>
                    <a:rPr lang="en-US" altLang="ja-JP" baseline="-25000" dirty="0" err="1" smtClean="0">
                      <a:solidFill>
                        <a:srgbClr val="FF0000"/>
                      </a:solidFill>
                      <a:latin typeface="Arial"/>
                      <a:cs typeface="Arial"/>
                    </a:rPr>
                    <a:t>heat</a:t>
                  </a:r>
                  <a:endParaRPr kumimoji="1" lang="en-US" altLang="ja-JP" baseline="-25000" dirty="0" smtClean="0">
                    <a:solidFill>
                      <a:srgbClr val="FF0000"/>
                    </a:solidFill>
                    <a:latin typeface="Arial"/>
                    <a:cs typeface="Arial"/>
                  </a:endParaRPr>
                </a:p>
              </p:txBody>
            </p:sp>
            <p:cxnSp>
              <p:nvCxnSpPr>
                <p:cNvPr id="266" name="直線コネクタ 265"/>
                <p:cNvCxnSpPr/>
                <p:nvPr/>
              </p:nvCxnSpPr>
              <p:spPr>
                <a:xfrm>
                  <a:off x="8745322" y="4444678"/>
                  <a:ext cx="641711" cy="1588"/>
                </a:xfrm>
                <a:prstGeom prst="line">
                  <a:avLst/>
                </a:prstGeom>
                <a:ln w="12700" cap="flat" cmpd="sng" algn="ctr">
                  <a:solidFill>
                    <a:srgbClr val="FF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261" name="テキスト ボックス 260"/>
              <p:cNvSpPr txBox="1"/>
              <p:nvPr/>
            </p:nvSpPr>
            <p:spPr>
              <a:xfrm>
                <a:off x="4629393" y="4171382"/>
                <a:ext cx="534096" cy="307777"/>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r>
                  <a:rPr lang="en-US" altLang="ja-JP" sz="1400" dirty="0" smtClean="0">
                    <a:solidFill>
                      <a:srgbClr val="FF0000"/>
                    </a:solidFill>
                    <a:latin typeface="Arial"/>
                    <a:cs typeface="Arial"/>
                  </a:rPr>
                  <a:t>0.75</a:t>
                </a:r>
                <a:endParaRPr kumimoji="1" lang="en-US" altLang="ja-JP" sz="1400" dirty="0" smtClean="0">
                  <a:solidFill>
                    <a:srgbClr val="FF0000"/>
                  </a:solidFill>
                  <a:latin typeface="Arial"/>
                  <a:cs typeface="Arial"/>
                </a:endParaRPr>
              </a:p>
            </p:txBody>
          </p:sp>
          <p:sp>
            <p:nvSpPr>
              <p:cNvPr id="262" name="テキスト ボックス 261"/>
              <p:cNvSpPr txBox="1"/>
              <p:nvPr/>
            </p:nvSpPr>
            <p:spPr>
              <a:xfrm>
                <a:off x="7301908" y="3585411"/>
                <a:ext cx="434246" cy="307777"/>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ctr"/>
                <a:r>
                  <a:rPr lang="en-US" altLang="ja-JP" sz="1400" dirty="0" smtClean="0">
                    <a:solidFill>
                      <a:srgbClr val="FF0000"/>
                    </a:solidFill>
                    <a:latin typeface="Arial"/>
                    <a:cs typeface="Arial"/>
                  </a:rPr>
                  <a:t>0.9</a:t>
                </a:r>
                <a:endParaRPr kumimoji="1" lang="en-US" altLang="ja-JP" sz="1400" baseline="-25000" dirty="0" smtClean="0">
                  <a:solidFill>
                    <a:srgbClr val="FF0000"/>
                  </a:solidFill>
                  <a:latin typeface="Arial"/>
                  <a:cs typeface="Arial"/>
                </a:endParaRPr>
              </a:p>
            </p:txBody>
          </p:sp>
          <p:sp>
            <p:nvSpPr>
              <p:cNvPr id="263" name="テキスト ボックス 262"/>
              <p:cNvSpPr txBox="1"/>
              <p:nvPr/>
            </p:nvSpPr>
            <p:spPr>
              <a:xfrm>
                <a:off x="4382774" y="4231639"/>
                <a:ext cx="454083" cy="369332"/>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dirty="0" err="1" smtClean="0">
                    <a:solidFill>
                      <a:srgbClr val="FF0000"/>
                    </a:solidFill>
                    <a:latin typeface="Arial"/>
                    <a:cs typeface="Arial"/>
                  </a:rPr>
                  <a:t>f</a:t>
                </a:r>
                <a:r>
                  <a:rPr lang="en-US" altLang="ja-JP" baseline="-25000" dirty="0" err="1" smtClean="0">
                    <a:solidFill>
                      <a:srgbClr val="FF0000"/>
                    </a:solidFill>
                    <a:latin typeface="Arial"/>
                    <a:cs typeface="Arial"/>
                  </a:rPr>
                  <a:t>BS</a:t>
                </a:r>
                <a:endParaRPr kumimoji="1" lang="en-US" altLang="ja-JP" baseline="-25000" dirty="0" smtClean="0">
                  <a:solidFill>
                    <a:srgbClr val="FF0000"/>
                  </a:solidFill>
                  <a:latin typeface="Arial"/>
                  <a:cs typeface="Arial"/>
                </a:endParaRPr>
              </a:p>
            </p:txBody>
          </p:sp>
        </p:grpSp>
        <p:sp>
          <p:nvSpPr>
            <p:cNvPr id="237" name="角丸四角形 236"/>
            <p:cNvSpPr/>
            <p:nvPr/>
          </p:nvSpPr>
          <p:spPr>
            <a:xfrm>
              <a:off x="5226850" y="3806303"/>
              <a:ext cx="1015999" cy="3655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algn="ctr"/>
              <a:r>
                <a:rPr lang="en-US" altLang="ja-JP" sz="1200" dirty="0" smtClean="0">
                  <a:solidFill>
                    <a:schemeClr val="tx1"/>
                  </a:solidFill>
                  <a:latin typeface="Arial"/>
                  <a:cs typeface="Arial"/>
                </a:rPr>
                <a:t>High </a:t>
              </a:r>
              <a:r>
                <a:rPr lang="en-US" altLang="ja-JP" sz="1200" dirty="0" err="1" smtClean="0">
                  <a:solidFill>
                    <a:schemeClr val="tx1"/>
                  </a:solidFill>
                  <a:latin typeface="Symbol" charset="2"/>
                  <a:cs typeface="Symbol" charset="2"/>
                </a:rPr>
                <a:t>b</a:t>
              </a:r>
              <a:r>
                <a:rPr lang="en-US" altLang="ja-JP" sz="1200" dirty="0" smtClean="0">
                  <a:solidFill>
                    <a:schemeClr val="tx1"/>
                  </a:solidFill>
                  <a:latin typeface="Arial"/>
                  <a:cs typeface="Arial"/>
                </a:rPr>
                <a:t> RS</a:t>
              </a:r>
            </a:p>
            <a:p>
              <a:pPr algn="ctr"/>
              <a:r>
                <a:rPr lang="en-US" altLang="ja-JP" sz="1200" dirty="0" smtClean="0">
                  <a:solidFill>
                    <a:schemeClr val="tx1"/>
                  </a:solidFill>
                  <a:latin typeface="Arial"/>
                  <a:cs typeface="Arial"/>
                </a:rPr>
                <a:t>(JT-60U)</a:t>
              </a:r>
              <a:endParaRPr lang="ja-JP" altLang="en-US" sz="1200" dirty="0" smtClean="0">
                <a:solidFill>
                  <a:schemeClr val="tx1"/>
                </a:solidFill>
                <a:latin typeface="Arial"/>
                <a:cs typeface="Arial"/>
              </a:endParaRPr>
            </a:p>
          </p:txBody>
        </p:sp>
        <p:cxnSp>
          <p:nvCxnSpPr>
            <p:cNvPr id="238" name="直線矢印コネクタ 237"/>
            <p:cNvCxnSpPr>
              <a:stCxn id="237" idx="0"/>
            </p:cNvCxnSpPr>
            <p:nvPr/>
          </p:nvCxnSpPr>
          <p:spPr>
            <a:xfrm rot="5400000" flipH="1" flipV="1">
              <a:off x="5787474" y="3452529"/>
              <a:ext cx="301151" cy="406399"/>
            </a:xfrm>
            <a:prstGeom prst="straightConnector1">
              <a:avLst/>
            </a:prstGeom>
            <a:ln w="31750" cap="flat" cmpd="sng" algn="ctr">
              <a:solidFill>
                <a:srgbClr val="0000FF"/>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39" name="角丸四角形 238"/>
            <p:cNvSpPr/>
            <p:nvPr/>
          </p:nvSpPr>
          <p:spPr>
            <a:xfrm>
              <a:off x="5529533" y="1282653"/>
              <a:ext cx="736600" cy="22727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algn="ctr"/>
              <a:r>
                <a:rPr lang="en-US" altLang="ja-JP" sz="1200" dirty="0" err="1" smtClean="0">
                  <a:solidFill>
                    <a:srgbClr val="000000"/>
                  </a:solidFill>
                  <a:latin typeface="Arial"/>
                  <a:cs typeface="Arial"/>
                </a:rPr>
                <a:t>SlimCS</a:t>
              </a:r>
              <a:endParaRPr lang="ja-JP" altLang="en-US" sz="1200" dirty="0" smtClean="0">
                <a:solidFill>
                  <a:srgbClr val="000000"/>
                </a:solidFill>
                <a:latin typeface="Arial"/>
                <a:cs typeface="Arial"/>
              </a:endParaRPr>
            </a:p>
          </p:txBody>
        </p:sp>
        <p:cxnSp>
          <p:nvCxnSpPr>
            <p:cNvPr id="240" name="直線矢印コネクタ 239"/>
            <p:cNvCxnSpPr/>
            <p:nvPr/>
          </p:nvCxnSpPr>
          <p:spPr>
            <a:xfrm>
              <a:off x="5933810" y="1515487"/>
              <a:ext cx="325676" cy="289630"/>
            </a:xfrm>
            <a:prstGeom prst="straightConnector1">
              <a:avLst/>
            </a:prstGeom>
            <a:ln w="3175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41" name="テキスト ボックス 240"/>
            <p:cNvSpPr txBox="1"/>
            <p:nvPr/>
          </p:nvSpPr>
          <p:spPr>
            <a:xfrm>
              <a:off x="6699203" y="3458017"/>
              <a:ext cx="534096" cy="307777"/>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sz="1400" dirty="0" smtClean="0">
                  <a:solidFill>
                    <a:srgbClr val="0000FF"/>
                  </a:solidFill>
                  <a:latin typeface="Arial"/>
                  <a:cs typeface="Arial"/>
                </a:rPr>
                <a:t>0.94</a:t>
              </a:r>
              <a:endParaRPr kumimoji="1" lang="ja-JP" altLang="en-US" sz="1400" dirty="0">
                <a:solidFill>
                  <a:srgbClr val="0000FF"/>
                </a:solidFill>
                <a:latin typeface="Arial"/>
                <a:cs typeface="Arial"/>
              </a:endParaRPr>
            </a:p>
          </p:txBody>
        </p:sp>
        <p:sp>
          <p:nvSpPr>
            <p:cNvPr id="242" name="テキスト ボックス 241"/>
            <p:cNvSpPr txBox="1"/>
            <p:nvPr/>
          </p:nvSpPr>
          <p:spPr>
            <a:xfrm>
              <a:off x="7494418" y="2400363"/>
              <a:ext cx="534096" cy="307777"/>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sz="1400" dirty="0" smtClean="0">
                  <a:solidFill>
                    <a:srgbClr val="0000FF"/>
                  </a:solidFill>
                  <a:latin typeface="Arial"/>
                  <a:cs typeface="Arial"/>
                </a:rPr>
                <a:t>0.47</a:t>
              </a:r>
              <a:endParaRPr kumimoji="1" lang="ja-JP" altLang="en-US" sz="1400" dirty="0">
                <a:solidFill>
                  <a:srgbClr val="0000FF"/>
                </a:solidFill>
                <a:latin typeface="Arial"/>
                <a:cs typeface="Arial"/>
              </a:endParaRPr>
            </a:p>
          </p:txBody>
        </p:sp>
        <p:sp>
          <p:nvSpPr>
            <p:cNvPr id="243" name="フリーフォーム 242"/>
            <p:cNvSpPr/>
            <p:nvPr/>
          </p:nvSpPr>
          <p:spPr>
            <a:xfrm>
              <a:off x="5684049" y="1149302"/>
              <a:ext cx="1911350" cy="2597150"/>
            </a:xfrm>
            <a:custGeom>
              <a:avLst/>
              <a:gdLst>
                <a:gd name="connsiteX0" fmla="*/ 933450 w 1911350"/>
                <a:gd name="connsiteY0" fmla="*/ 0 h 2597150"/>
                <a:gd name="connsiteX1" fmla="*/ 596900 w 1911350"/>
                <a:gd name="connsiteY1" fmla="*/ 1181100 h 2597150"/>
                <a:gd name="connsiteX2" fmla="*/ 0 w 1911350"/>
                <a:gd name="connsiteY2" fmla="*/ 2114550 h 2597150"/>
                <a:gd name="connsiteX3" fmla="*/ 1022350 w 1911350"/>
                <a:gd name="connsiteY3" fmla="*/ 2597150 h 2597150"/>
                <a:gd name="connsiteX4" fmla="*/ 1720850 w 1911350"/>
                <a:gd name="connsiteY4" fmla="*/ 2095500 h 2597150"/>
                <a:gd name="connsiteX5" fmla="*/ 1860550 w 1911350"/>
                <a:gd name="connsiteY5" fmla="*/ 1511300 h 2597150"/>
                <a:gd name="connsiteX6" fmla="*/ 1911350 w 1911350"/>
                <a:gd name="connsiteY6" fmla="*/ 654050 h 2597150"/>
                <a:gd name="connsiteX7" fmla="*/ 933450 w 1911350"/>
                <a:gd name="connsiteY7" fmla="*/ 0 h 259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1350" h="2597150">
                  <a:moveTo>
                    <a:pt x="933450" y="0"/>
                  </a:moveTo>
                  <a:lnTo>
                    <a:pt x="596900" y="1181100"/>
                  </a:lnTo>
                  <a:lnTo>
                    <a:pt x="0" y="2114550"/>
                  </a:lnTo>
                  <a:lnTo>
                    <a:pt x="1022350" y="2597150"/>
                  </a:lnTo>
                  <a:lnTo>
                    <a:pt x="1720850" y="2095500"/>
                  </a:lnTo>
                  <a:lnTo>
                    <a:pt x="1860550" y="1511300"/>
                  </a:lnTo>
                  <a:lnTo>
                    <a:pt x="1911350" y="654050"/>
                  </a:lnTo>
                  <a:lnTo>
                    <a:pt x="933450" y="0"/>
                  </a:lnTo>
                  <a:close/>
                </a:path>
              </a:pathLst>
            </a:custGeom>
            <a:solidFill>
              <a:srgbClr val="0000FF">
                <a:alpha val="20000"/>
              </a:srgbClr>
            </a:solidFill>
            <a:ln w="25400" cap="flat" cmpd="sng" algn="ctr">
              <a:solidFill>
                <a:srgbClr val="0000FF">
                  <a:alpha val="80000"/>
                </a:srgb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44" name="テキスト ボックス 243"/>
            <p:cNvSpPr txBox="1"/>
            <p:nvPr/>
          </p:nvSpPr>
          <p:spPr>
            <a:xfrm>
              <a:off x="7090475" y="1701607"/>
              <a:ext cx="534096"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sz="1400" dirty="0" smtClean="0">
                  <a:solidFill>
                    <a:srgbClr val="0000FF"/>
                  </a:solidFill>
                  <a:latin typeface="Arial"/>
                  <a:cs typeface="Arial"/>
                </a:rPr>
                <a:t>0.87</a:t>
              </a:r>
              <a:endParaRPr kumimoji="1" lang="ja-JP" altLang="en-US" sz="1400" dirty="0">
                <a:solidFill>
                  <a:srgbClr val="0000FF"/>
                </a:solidFill>
                <a:latin typeface="Arial"/>
                <a:cs typeface="Arial"/>
              </a:endParaRPr>
            </a:p>
          </p:txBody>
        </p:sp>
        <p:sp>
          <p:nvSpPr>
            <p:cNvPr id="245" name="テキスト ボックス 244"/>
            <p:cNvSpPr txBox="1"/>
            <p:nvPr/>
          </p:nvSpPr>
          <p:spPr>
            <a:xfrm>
              <a:off x="5868594" y="2216035"/>
              <a:ext cx="434246" cy="307777"/>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sz="1400" dirty="0" smtClean="0">
                  <a:solidFill>
                    <a:srgbClr val="0000FF"/>
                  </a:solidFill>
                  <a:latin typeface="Arial"/>
                  <a:cs typeface="Arial"/>
                </a:rPr>
                <a:t>2.7</a:t>
              </a:r>
              <a:endParaRPr kumimoji="1" lang="ja-JP" altLang="en-US" sz="1400" dirty="0">
                <a:solidFill>
                  <a:srgbClr val="0000FF"/>
                </a:solidFill>
                <a:latin typeface="Arial"/>
                <a:cs typeface="Arial"/>
              </a:endParaRPr>
            </a:p>
          </p:txBody>
        </p:sp>
        <p:sp>
          <p:nvSpPr>
            <p:cNvPr id="246" name="テキスト ボックス 245"/>
            <p:cNvSpPr txBox="1"/>
            <p:nvPr/>
          </p:nvSpPr>
          <p:spPr>
            <a:xfrm>
              <a:off x="6366213" y="1566687"/>
              <a:ext cx="434246" cy="307777"/>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kumimoji="1" lang="en-US" altLang="ja-JP" sz="1400" dirty="0" smtClean="0">
                  <a:solidFill>
                    <a:srgbClr val="0000FF"/>
                  </a:solidFill>
                  <a:latin typeface="Arial"/>
                  <a:cs typeface="Arial"/>
                </a:rPr>
                <a:t>1.7</a:t>
              </a:r>
              <a:endParaRPr kumimoji="1" lang="ja-JP" altLang="en-US" sz="1400" dirty="0">
                <a:solidFill>
                  <a:srgbClr val="0000FF"/>
                </a:solidFill>
                <a:latin typeface="Arial"/>
                <a:cs typeface="Arial"/>
              </a:endParaRPr>
            </a:p>
          </p:txBody>
        </p:sp>
        <p:sp>
          <p:nvSpPr>
            <p:cNvPr id="247" name="テキスト ボックス 246"/>
            <p:cNvSpPr txBox="1"/>
            <p:nvPr/>
          </p:nvSpPr>
          <p:spPr>
            <a:xfrm>
              <a:off x="6000813" y="3009257"/>
              <a:ext cx="534096" cy="307777"/>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sz="1400" dirty="0" smtClean="0">
                  <a:solidFill>
                    <a:srgbClr val="0000FF"/>
                  </a:solidFill>
                  <a:latin typeface="Arial"/>
                  <a:cs typeface="Arial"/>
                </a:rPr>
                <a:t>0.92</a:t>
              </a:r>
              <a:endParaRPr kumimoji="1" lang="ja-JP" altLang="en-US" sz="1400" dirty="0">
                <a:solidFill>
                  <a:srgbClr val="0000FF"/>
                </a:solidFill>
                <a:latin typeface="Arial"/>
                <a:cs typeface="Arial"/>
              </a:endParaRPr>
            </a:p>
          </p:txBody>
        </p:sp>
        <p:sp>
          <p:nvSpPr>
            <p:cNvPr id="248" name="テキスト ボックス 247"/>
            <p:cNvSpPr txBox="1"/>
            <p:nvPr/>
          </p:nvSpPr>
          <p:spPr>
            <a:xfrm>
              <a:off x="7360017" y="3014740"/>
              <a:ext cx="534096" cy="307777"/>
            </a:xfrm>
            <a:prstGeom prst="rect">
              <a:avLst/>
            </a:prstGeom>
            <a:noFill/>
          </p:spPr>
          <p:txBody>
            <a:bodyPr wrap="non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sz="1400" dirty="0" smtClean="0">
                  <a:solidFill>
                    <a:srgbClr val="0000FF"/>
                  </a:solidFill>
                  <a:latin typeface="Arial"/>
                  <a:cs typeface="Arial"/>
                </a:rPr>
                <a:t>0.58</a:t>
              </a:r>
              <a:endParaRPr kumimoji="1" lang="ja-JP" altLang="en-US" sz="1400" dirty="0">
                <a:solidFill>
                  <a:srgbClr val="0000FF"/>
                </a:solidFill>
                <a:latin typeface="Arial"/>
                <a:cs typeface="Arial"/>
              </a:endParaRPr>
            </a:p>
          </p:txBody>
        </p:sp>
      </p:grpSp>
      <p:sp>
        <p:nvSpPr>
          <p:cNvPr id="348" name="テキスト ボックス 347"/>
          <p:cNvSpPr txBox="1"/>
          <p:nvPr/>
        </p:nvSpPr>
        <p:spPr>
          <a:xfrm>
            <a:off x="5136307" y="4074862"/>
            <a:ext cx="3753989" cy="1200329"/>
          </a:xfrm>
          <a:prstGeom prst="rect">
            <a:avLst/>
          </a:prstGeom>
          <a:noFill/>
        </p:spPr>
        <p:txBody>
          <a:bodyPr wrap="square" rtlCol="0">
            <a:spAutoFit/>
          </a:bodyPr>
          <a:lstStyle/>
          <a:p>
            <a:pPr algn="ctr"/>
            <a:r>
              <a:rPr kumimoji="1" lang="en-US" altLang="ja-JP" dirty="0" smtClean="0">
                <a:latin typeface="Calibri"/>
                <a:cs typeface="Calibri"/>
              </a:rPr>
              <a:t>Reversed shear Plasma/ </a:t>
            </a:r>
            <a:r>
              <a:rPr lang="en-US" altLang="ja-JP" dirty="0" smtClean="0">
                <a:latin typeface="Calibri"/>
                <a:cs typeface="Calibri"/>
              </a:rPr>
              <a:t>JT-60U</a:t>
            </a:r>
            <a:endParaRPr kumimoji="1" lang="en-US" altLang="ja-JP" dirty="0" smtClean="0">
              <a:latin typeface="Calibri"/>
              <a:cs typeface="Calibri"/>
            </a:endParaRPr>
          </a:p>
          <a:p>
            <a:pPr algn="ctr"/>
            <a:r>
              <a:rPr lang="en-US" altLang="ja-JP" dirty="0" smtClean="0">
                <a:latin typeface="Calibri"/>
                <a:cs typeface="Calibri"/>
              </a:rPr>
              <a:t>0.8MA, 2.0T, q</a:t>
            </a:r>
            <a:r>
              <a:rPr lang="en-US" altLang="ja-JP" baseline="-25000" dirty="0" smtClean="0">
                <a:latin typeface="Calibri"/>
                <a:cs typeface="Calibri"/>
              </a:rPr>
              <a:t>95</a:t>
            </a:r>
            <a:r>
              <a:rPr lang="en-US" altLang="ja-JP" dirty="0" smtClean="0">
                <a:latin typeface="Calibri"/>
                <a:cs typeface="Calibri"/>
              </a:rPr>
              <a:t>=5.3</a:t>
            </a:r>
          </a:p>
          <a:p>
            <a:pPr algn="ctr"/>
            <a:r>
              <a:rPr lang="en-US" altLang="ja-JP" dirty="0" smtClean="0">
                <a:solidFill>
                  <a:srgbClr val="FF0000"/>
                </a:solidFill>
                <a:latin typeface="Calibri"/>
                <a:cs typeface="Calibri"/>
              </a:rPr>
              <a:t>Transiently obtained </a:t>
            </a:r>
            <a:r>
              <a:rPr lang="en-US" altLang="ja-JP" dirty="0" smtClean="0">
                <a:latin typeface="Calibri"/>
                <a:cs typeface="Calibri"/>
              </a:rPr>
              <a:t>(disrupt.)</a:t>
            </a:r>
          </a:p>
          <a:p>
            <a:pPr algn="ctr"/>
            <a:r>
              <a:rPr lang="en-US" altLang="ja-JP" dirty="0" smtClean="0">
                <a:solidFill>
                  <a:srgbClr val="0000FF"/>
                </a:solidFill>
                <a:latin typeface="Calibri"/>
                <a:cs typeface="Calibri"/>
              </a:rPr>
              <a:t>High beta by wall stabilization</a:t>
            </a:r>
            <a:endParaRPr kumimoji="1" lang="en-US" altLang="ja-JP" dirty="0" smtClean="0">
              <a:latin typeface="Calibri"/>
              <a:cs typeface="Calibri"/>
            </a:endParaRPr>
          </a:p>
        </p:txBody>
      </p:sp>
      <p:sp>
        <p:nvSpPr>
          <p:cNvPr id="224" name="テキスト ボックス 223"/>
          <p:cNvSpPr txBox="1"/>
          <p:nvPr/>
        </p:nvSpPr>
        <p:spPr>
          <a:xfrm>
            <a:off x="123883" y="5545667"/>
            <a:ext cx="8893117"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dirty="0" smtClean="0">
                <a:solidFill>
                  <a:srgbClr val="0000FF"/>
                </a:solidFill>
              </a:rPr>
              <a:t>炉心プラズマでの課題</a:t>
            </a:r>
            <a:endParaRPr kumimoji="1" lang="en-US" altLang="ja-JP" dirty="0" smtClean="0">
              <a:solidFill>
                <a:srgbClr val="0000FF"/>
              </a:solidFill>
            </a:endParaRPr>
          </a:p>
          <a:p>
            <a:pPr marL="285750" indent="-285750">
              <a:buFont typeface="Wingdings" charset="2"/>
              <a:buChar char="l"/>
            </a:pPr>
            <a:r>
              <a:rPr lang="en-US" altLang="ja-JP" dirty="0">
                <a:solidFill>
                  <a:schemeClr val="tx1"/>
                </a:solidFill>
              </a:rPr>
              <a:t>JT-60SA</a:t>
            </a:r>
            <a:r>
              <a:rPr lang="ja-JP" altLang="en-US" dirty="0">
                <a:solidFill>
                  <a:schemeClr val="tx1"/>
                </a:solidFill>
              </a:rPr>
              <a:t>や</a:t>
            </a:r>
            <a:r>
              <a:rPr lang="en-US" altLang="ja-JP" dirty="0">
                <a:solidFill>
                  <a:schemeClr val="tx1"/>
                </a:solidFill>
              </a:rPr>
              <a:t>ITER</a:t>
            </a:r>
            <a:r>
              <a:rPr lang="ja-JP" altLang="en-US" dirty="0">
                <a:solidFill>
                  <a:schemeClr val="tx1"/>
                </a:solidFill>
              </a:rPr>
              <a:t>で達成できない総合性能は原型炉でも</a:t>
            </a:r>
            <a:r>
              <a:rPr lang="ja-JP" altLang="en-US" dirty="0" smtClean="0">
                <a:solidFill>
                  <a:schemeClr val="tx1"/>
                </a:solidFill>
              </a:rPr>
              <a:t>得られない</a:t>
            </a:r>
            <a:endParaRPr lang="en-US" altLang="ja-JP" dirty="0" smtClean="0">
              <a:solidFill>
                <a:schemeClr val="tx1"/>
              </a:solidFill>
            </a:endParaRPr>
          </a:p>
          <a:p>
            <a:pPr marL="285750" indent="-285750">
              <a:buFont typeface="Wingdings" charset="2"/>
              <a:buChar char="l"/>
            </a:pPr>
            <a:r>
              <a:rPr lang="en-US" altLang="ja-JP" dirty="0">
                <a:solidFill>
                  <a:schemeClr val="tx1"/>
                </a:solidFill>
              </a:rPr>
              <a:t>JT-60SA</a:t>
            </a:r>
            <a:r>
              <a:rPr lang="ja-JP" altLang="en-US" dirty="0" smtClean="0">
                <a:solidFill>
                  <a:schemeClr val="tx1"/>
                </a:solidFill>
              </a:rPr>
              <a:t>が原型</a:t>
            </a:r>
            <a:r>
              <a:rPr lang="ja-JP" altLang="en-US" dirty="0">
                <a:solidFill>
                  <a:schemeClr val="tx1"/>
                </a:solidFill>
              </a:rPr>
              <a:t>炉設計値を目指すのでは</a:t>
            </a:r>
            <a:r>
              <a:rPr lang="ja-JP" altLang="en-US" dirty="0" smtClean="0">
                <a:solidFill>
                  <a:schemeClr val="tx1"/>
                </a:solidFill>
              </a:rPr>
              <a:t>なく、</a:t>
            </a:r>
            <a:r>
              <a:rPr lang="en-US" altLang="ja-JP" dirty="0" smtClean="0">
                <a:solidFill>
                  <a:schemeClr val="tx1"/>
                </a:solidFill>
              </a:rPr>
              <a:t>JT</a:t>
            </a:r>
            <a:r>
              <a:rPr lang="en-US" altLang="ja-JP" dirty="0">
                <a:solidFill>
                  <a:schemeClr val="tx1"/>
                </a:solidFill>
              </a:rPr>
              <a:t>-60SA</a:t>
            </a:r>
            <a:r>
              <a:rPr lang="ja-JP" altLang="en-US" dirty="0">
                <a:solidFill>
                  <a:schemeClr val="tx1"/>
                </a:solidFill>
              </a:rPr>
              <a:t>の成果</a:t>
            </a:r>
            <a:r>
              <a:rPr lang="ja-JP" altLang="en-US" dirty="0" smtClean="0">
                <a:solidFill>
                  <a:schemeClr val="tx1"/>
                </a:solidFill>
              </a:rPr>
              <a:t>が原型炉の炉心プラズマ総合性能を</a:t>
            </a:r>
            <a:r>
              <a:rPr lang="ja-JP" altLang="en-US" dirty="0">
                <a:solidFill>
                  <a:schemeClr val="tx1"/>
                </a:solidFill>
              </a:rPr>
              <a:t>決定する</a:t>
            </a:r>
            <a:r>
              <a:rPr lang="ja-JP" altLang="en-US" dirty="0" smtClean="0">
                <a:solidFill>
                  <a:schemeClr val="tx1"/>
                </a:solidFill>
              </a:rPr>
              <a:t>。</a:t>
            </a:r>
            <a:endParaRPr lang="ja-JP" altLang="en-US" dirty="0">
              <a:solidFill>
                <a:schemeClr val="tx1"/>
              </a:solidFill>
            </a:endParaRPr>
          </a:p>
        </p:txBody>
      </p:sp>
    </p:spTree>
    <p:extLst>
      <p:ext uri="{BB962C8B-B14F-4D97-AF65-F5344CB8AC3E}">
        <p14:creationId xmlns:p14="http://schemas.microsoft.com/office/powerpoint/2010/main" val="616982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050146"/>
            <a:ext cx="8229600" cy="5076017"/>
          </a:xfrm>
        </p:spPr>
        <p:txBody>
          <a:bodyPr>
            <a:noAutofit/>
          </a:bodyPr>
          <a:lstStyle/>
          <a:p>
            <a:pPr marL="0" indent="0">
              <a:buNone/>
            </a:pPr>
            <a:endParaRPr lang="en-US" altLang="ja-JP" sz="2000" dirty="0" smtClean="0"/>
          </a:p>
          <a:p>
            <a:pPr>
              <a:buFont typeface="Wingdings" charset="2"/>
              <a:buChar char="l"/>
            </a:pPr>
            <a:r>
              <a:rPr lang="ja-JP" altLang="en-US" sz="2000" dirty="0"/>
              <a:t>原型炉</a:t>
            </a:r>
            <a:r>
              <a:rPr lang="ja-JP" altLang="en-US" sz="2000" dirty="0" smtClean="0"/>
              <a:t>は炉心</a:t>
            </a:r>
            <a:r>
              <a:rPr lang="ja-JP" altLang="en-US" sz="2000" dirty="0"/>
              <a:t>プラズマ技術と炉工学技術を統合する最初の</a:t>
            </a:r>
            <a:r>
              <a:rPr lang="ja-JP" altLang="en-US" sz="2000" dirty="0" smtClean="0"/>
              <a:t>装置であり、特に、</a:t>
            </a:r>
            <a:endParaRPr lang="en-US" altLang="ja-JP" sz="2000" dirty="0" smtClean="0"/>
          </a:p>
          <a:p>
            <a:pPr lvl="1">
              <a:buFont typeface="Wingdings" charset="2"/>
              <a:buChar char="ü"/>
            </a:pPr>
            <a:r>
              <a:rPr lang="ja-JP" altLang="en-US" sz="2000" dirty="0" smtClean="0"/>
              <a:t>ダイバータ除熱</a:t>
            </a:r>
            <a:endParaRPr lang="en-US" altLang="ja-JP" sz="2000" dirty="0" smtClean="0"/>
          </a:p>
          <a:p>
            <a:pPr lvl="1">
              <a:buFont typeface="Wingdings" charset="2"/>
              <a:buChar char="ü"/>
            </a:pPr>
            <a:r>
              <a:rPr lang="ja-JP" altLang="en-US" sz="2000" dirty="0" smtClean="0"/>
              <a:t>ベータ値</a:t>
            </a:r>
            <a:endParaRPr lang="en-US" altLang="ja-JP" sz="2000" dirty="0" smtClean="0"/>
          </a:p>
          <a:p>
            <a:pPr lvl="1">
              <a:buFont typeface="Wingdings" charset="2"/>
              <a:buChar char="ü"/>
            </a:pPr>
            <a:r>
              <a:rPr lang="ja-JP" altLang="en-US" sz="2000" dirty="0" smtClean="0"/>
              <a:t>プラズマ制御</a:t>
            </a:r>
            <a:endParaRPr lang="en-US" altLang="ja-JP" sz="2000" dirty="0" smtClean="0"/>
          </a:p>
          <a:p>
            <a:pPr marL="0" indent="0">
              <a:buNone/>
            </a:pPr>
            <a:r>
              <a:rPr lang="ja-JP" altLang="en-US" sz="2000" dirty="0" smtClean="0"/>
              <a:t>　　は炉工学側面の制約が強く現れる。</a:t>
            </a:r>
            <a:endParaRPr lang="en-US" altLang="ja-JP" sz="2000" dirty="0" smtClean="0"/>
          </a:p>
          <a:p>
            <a:pPr>
              <a:spcBef>
                <a:spcPts val="1200"/>
              </a:spcBef>
              <a:buFont typeface="Wingdings" charset="2"/>
              <a:buChar char="l"/>
            </a:pPr>
            <a:r>
              <a:rPr lang="ja-JP" altLang="en-US" sz="2000" dirty="0">
                <a:solidFill>
                  <a:srgbClr val="000000"/>
                </a:solidFill>
                <a:cs typeface="Calibri"/>
              </a:rPr>
              <a:t>原型炉の炉心プラズマは、炉工学技術の制約の範囲内で所要</a:t>
            </a:r>
            <a:r>
              <a:rPr lang="ja-JP" altLang="en-US" sz="2000" dirty="0" smtClean="0">
                <a:solidFill>
                  <a:srgbClr val="000000"/>
                </a:solidFill>
                <a:cs typeface="Calibri"/>
              </a:rPr>
              <a:t>の核融合性能</a:t>
            </a:r>
            <a:r>
              <a:rPr lang="ja-JP" altLang="en-US" sz="2000" dirty="0">
                <a:solidFill>
                  <a:srgbClr val="000000"/>
                </a:solidFill>
                <a:cs typeface="Calibri"/>
              </a:rPr>
              <a:t>を達成できるように</a:t>
            </a:r>
            <a:r>
              <a:rPr lang="ja-JP" altLang="en-US" sz="2000" dirty="0" smtClean="0">
                <a:solidFill>
                  <a:srgbClr val="000000"/>
                </a:solidFill>
                <a:cs typeface="Calibri"/>
              </a:rPr>
              <a:t>設計と両者のイタレーションをする</a:t>
            </a:r>
            <a:r>
              <a:rPr lang="ja-JP" altLang="en-US" sz="2000" dirty="0">
                <a:solidFill>
                  <a:srgbClr val="000000"/>
                </a:solidFill>
                <a:cs typeface="Calibri"/>
              </a:rPr>
              <a:t>必要が</a:t>
            </a:r>
            <a:r>
              <a:rPr lang="ja-JP" altLang="en-US" sz="2000" dirty="0" smtClean="0">
                <a:solidFill>
                  <a:srgbClr val="000000"/>
                </a:solidFill>
                <a:cs typeface="Calibri"/>
              </a:rPr>
              <a:t>ある。</a:t>
            </a:r>
            <a:endParaRPr lang="en-US" altLang="ja-JP" sz="2000" dirty="0" smtClean="0">
              <a:solidFill>
                <a:srgbClr val="000000"/>
              </a:solidFill>
              <a:cs typeface="Calibri"/>
            </a:endParaRPr>
          </a:p>
          <a:p>
            <a:pPr>
              <a:spcBef>
                <a:spcPts val="1200"/>
              </a:spcBef>
              <a:buFont typeface="Wingdings" charset="2"/>
              <a:buChar char="l"/>
            </a:pPr>
            <a:r>
              <a:rPr lang="ja-JP" altLang="en-US" sz="2000" dirty="0" smtClean="0">
                <a:solidFill>
                  <a:srgbClr val="000000"/>
                </a:solidFill>
                <a:cs typeface="Calibri"/>
              </a:rPr>
              <a:t>所要の核融合性能を達成するためには、実現可能な炉心プラズマ総合性能が重要であり、</a:t>
            </a:r>
            <a:r>
              <a:rPr lang="en-US" altLang="ja-JP" sz="2000" dirty="0" smtClean="0"/>
              <a:t>JT</a:t>
            </a:r>
            <a:r>
              <a:rPr lang="en-US" altLang="ja-JP" sz="2000" dirty="0"/>
              <a:t>-60SA</a:t>
            </a:r>
            <a:r>
              <a:rPr lang="ja-JP" altLang="en-US" sz="2000" dirty="0"/>
              <a:t>の成果が原型炉の炉心プラズマ総合</a:t>
            </a:r>
            <a:r>
              <a:rPr lang="ja-JP" altLang="en-US" sz="2000" dirty="0" smtClean="0"/>
              <a:t>性能の指針を与える。</a:t>
            </a:r>
            <a:endParaRPr lang="ja-JP" altLang="en-US" sz="2000" dirty="0"/>
          </a:p>
          <a:p>
            <a:pPr>
              <a:spcBef>
                <a:spcPts val="1200"/>
              </a:spcBef>
              <a:buFont typeface="Wingdings" charset="2"/>
              <a:buChar char="l"/>
            </a:pPr>
            <a:endParaRPr lang="en-US" altLang="ja-JP" sz="2000" dirty="0" smtClean="0">
              <a:solidFill>
                <a:srgbClr val="000000"/>
              </a:solidFill>
              <a:cs typeface="Calibri"/>
            </a:endParaRPr>
          </a:p>
        </p:txBody>
      </p:sp>
      <p:sp>
        <p:nvSpPr>
          <p:cNvPr id="4" name="テキスト ボックス 3"/>
          <p:cNvSpPr txBox="1"/>
          <p:nvPr/>
        </p:nvSpPr>
        <p:spPr>
          <a:xfrm>
            <a:off x="1184877" y="64896"/>
            <a:ext cx="7959122" cy="646331"/>
          </a:xfrm>
          <a:prstGeom prst="rect">
            <a:avLst/>
          </a:prstGeom>
          <a:noFill/>
        </p:spPr>
        <p:txBody>
          <a:bodyPr wrap="square" rtlCol="0">
            <a:spAutoFit/>
          </a:bodyPr>
          <a:lstStyle/>
          <a:p>
            <a:pPr algn="ctr"/>
            <a:r>
              <a:rPr kumimoji="1" lang="ja-JP"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rPr>
              <a:t>まとめ</a:t>
            </a:r>
            <a:endParaRPr kumimoji="1" lang="ja-JP"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endParaRPr>
          </a:p>
        </p:txBody>
      </p:sp>
      <p:pic>
        <p:nvPicPr>
          <p:cNvPr id="5" name="Picture 37" descr="logo"/>
          <p:cNvPicPr>
            <a:picLocks noChangeAspect="1" noChangeArrowheads="1"/>
          </p:cNvPicPr>
          <p:nvPr/>
        </p:nvPicPr>
        <p:blipFill>
          <a:blip r:embed="rId2"/>
          <a:srcRect/>
          <a:stretch>
            <a:fillRect/>
          </a:stretch>
        </p:blipFill>
        <p:spPr bwMode="auto">
          <a:xfrm>
            <a:off x="89502" y="135980"/>
            <a:ext cx="1095375" cy="538163"/>
          </a:xfrm>
          <a:prstGeom prst="rect">
            <a:avLst/>
          </a:prstGeom>
          <a:noFill/>
        </p:spPr>
      </p:pic>
      <p:sp>
        <p:nvSpPr>
          <p:cNvPr id="6" name="山形 5"/>
          <p:cNvSpPr/>
          <p:nvPr/>
        </p:nvSpPr>
        <p:spPr>
          <a:xfrm>
            <a:off x="1" y="760197"/>
            <a:ext cx="9144000" cy="83437"/>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62536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920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0730" y="1050146"/>
            <a:ext cx="8595552" cy="5402179"/>
          </a:xfrm>
        </p:spPr>
        <p:txBody>
          <a:bodyPr>
            <a:noAutofit/>
          </a:bodyPr>
          <a:lstStyle/>
          <a:p>
            <a:pPr marL="0" indent="0">
              <a:buNone/>
            </a:pPr>
            <a:r>
              <a:rPr lang="ja-JP" altLang="en-US" sz="2000" dirty="0" smtClean="0"/>
              <a:t>原型炉は、発電プラント規模で炉心プラズマ技術と炉工学技術を統合する最初の装置</a:t>
            </a:r>
            <a:endParaRPr lang="en-US" altLang="ja-JP" sz="2000" dirty="0" smtClean="0"/>
          </a:p>
          <a:p>
            <a:pPr marL="0" indent="0">
              <a:buNone/>
            </a:pPr>
            <a:endParaRPr lang="en-US" altLang="ja-JP" sz="2000" dirty="0"/>
          </a:p>
          <a:p>
            <a:r>
              <a:rPr lang="ja-JP" altLang="en-US" sz="2000" dirty="0" smtClean="0">
                <a:solidFill>
                  <a:srgbClr val="0000FF"/>
                </a:solidFill>
              </a:rPr>
              <a:t>炉心プラズマ技術</a:t>
            </a:r>
            <a:endParaRPr lang="en-US" altLang="ja-JP" sz="2000" dirty="0" smtClean="0">
              <a:solidFill>
                <a:srgbClr val="0000FF"/>
              </a:solidFill>
            </a:endParaRPr>
          </a:p>
          <a:p>
            <a:pPr lvl="1"/>
            <a:r>
              <a:rPr lang="ja-JP" altLang="en-US" sz="2000" dirty="0" smtClean="0"/>
              <a:t>ダイバータ熱流束低減</a:t>
            </a:r>
            <a:endParaRPr lang="en-US" altLang="ja-JP" sz="2000" dirty="0" smtClean="0"/>
          </a:p>
          <a:p>
            <a:pPr lvl="1"/>
            <a:r>
              <a:rPr lang="ja-JP" altLang="en-US" sz="2000" dirty="0" smtClean="0"/>
              <a:t>燃焼プラズマの制御</a:t>
            </a:r>
            <a:endParaRPr lang="en-US" altLang="ja-JP" sz="2000" dirty="0" smtClean="0"/>
          </a:p>
          <a:p>
            <a:pPr lvl="1"/>
            <a:r>
              <a:rPr lang="ja-JP" altLang="en-US" sz="2000" dirty="0"/>
              <a:t>高い総合</a:t>
            </a:r>
            <a:r>
              <a:rPr lang="ja-JP" altLang="en-US" sz="2000" dirty="0" smtClean="0"/>
              <a:t>性能</a:t>
            </a:r>
            <a:endParaRPr lang="en-US" altLang="ja-JP" sz="2000" dirty="0"/>
          </a:p>
          <a:p>
            <a:pPr marL="0" indent="0">
              <a:buNone/>
            </a:pPr>
            <a:endParaRPr lang="en-US" altLang="ja-JP" sz="2000" dirty="0"/>
          </a:p>
          <a:p>
            <a:r>
              <a:rPr lang="ja-JP" altLang="en-US" sz="2000" dirty="0" smtClean="0">
                <a:solidFill>
                  <a:srgbClr val="0000FF"/>
                </a:solidFill>
              </a:rPr>
              <a:t>炉工学技術</a:t>
            </a:r>
            <a:endParaRPr lang="en-US" altLang="ja-JP" sz="2000" dirty="0" smtClean="0">
              <a:solidFill>
                <a:srgbClr val="0000FF"/>
              </a:solidFill>
            </a:endParaRPr>
          </a:p>
          <a:p>
            <a:pPr lvl="1"/>
            <a:r>
              <a:rPr lang="ja-JP" altLang="en-US" sz="2000" dirty="0"/>
              <a:t>ブランケット（トリチウム自給自足＆発電）</a:t>
            </a:r>
            <a:endParaRPr lang="en-US" altLang="ja-JP" sz="2000" dirty="0"/>
          </a:p>
          <a:p>
            <a:pPr lvl="1"/>
            <a:r>
              <a:rPr lang="ja-JP" altLang="en-US" sz="2000" dirty="0" smtClean="0"/>
              <a:t>ダイバータ（除熱）</a:t>
            </a:r>
            <a:endParaRPr lang="en-US" altLang="ja-JP" sz="2000" dirty="0" smtClean="0"/>
          </a:p>
          <a:p>
            <a:pPr lvl="1"/>
            <a:r>
              <a:rPr lang="ja-JP" altLang="en-US" sz="2000" dirty="0" smtClean="0"/>
              <a:t>メンテナンス手法（稼働率）</a:t>
            </a:r>
            <a:endParaRPr lang="en-US" altLang="ja-JP" sz="2000" dirty="0"/>
          </a:p>
          <a:p>
            <a:endParaRPr lang="en-US" altLang="ja-JP" sz="2000" dirty="0" smtClean="0"/>
          </a:p>
          <a:p>
            <a:pPr>
              <a:buFont typeface="Wingdings" charset="2"/>
              <a:buChar char="Ø"/>
            </a:pPr>
            <a:r>
              <a:rPr lang="ja-JP" altLang="en-US" sz="2000" dirty="0" smtClean="0">
                <a:solidFill>
                  <a:srgbClr val="FF0000"/>
                </a:solidFill>
                <a:cs typeface="Calibri"/>
              </a:rPr>
              <a:t>原型炉の炉心プラズマは、炉工学技術の制約の範囲内で所要の性能を達成できるように設計する必要がある</a:t>
            </a:r>
            <a:endParaRPr lang="en-US" altLang="ja-JP" sz="2000" dirty="0" smtClean="0"/>
          </a:p>
        </p:txBody>
      </p:sp>
      <p:sp>
        <p:nvSpPr>
          <p:cNvPr id="4" name="テキスト ボックス 3"/>
          <p:cNvSpPr txBox="1"/>
          <p:nvPr/>
        </p:nvSpPr>
        <p:spPr>
          <a:xfrm>
            <a:off x="1184877" y="64896"/>
            <a:ext cx="7959122" cy="646331"/>
          </a:xfrm>
          <a:prstGeom prst="rect">
            <a:avLst/>
          </a:prstGeom>
          <a:noFill/>
        </p:spPr>
        <p:txBody>
          <a:bodyPr wrap="square" rtlCol="0">
            <a:spAutoFit/>
          </a:bodyPr>
          <a:lstStyle/>
          <a:p>
            <a:pPr algn="ctr"/>
            <a:r>
              <a:rPr kumimoji="1" lang="ja-JP"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rPr>
              <a:t>はじめに</a:t>
            </a:r>
            <a:endParaRPr kumimoji="1" lang="ja-JP"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endParaRPr>
          </a:p>
        </p:txBody>
      </p:sp>
      <p:pic>
        <p:nvPicPr>
          <p:cNvPr id="5" name="Picture 37" descr="logo"/>
          <p:cNvPicPr>
            <a:picLocks noChangeAspect="1" noChangeArrowheads="1"/>
          </p:cNvPicPr>
          <p:nvPr/>
        </p:nvPicPr>
        <p:blipFill>
          <a:blip r:embed="rId2"/>
          <a:srcRect/>
          <a:stretch>
            <a:fillRect/>
          </a:stretch>
        </p:blipFill>
        <p:spPr bwMode="auto">
          <a:xfrm>
            <a:off x="89502" y="135980"/>
            <a:ext cx="1095375" cy="538163"/>
          </a:xfrm>
          <a:prstGeom prst="rect">
            <a:avLst/>
          </a:prstGeom>
          <a:noFill/>
        </p:spPr>
      </p:pic>
      <p:sp>
        <p:nvSpPr>
          <p:cNvPr id="6" name="山形 5"/>
          <p:cNvSpPr/>
          <p:nvPr/>
        </p:nvSpPr>
        <p:spPr>
          <a:xfrm>
            <a:off x="1" y="760197"/>
            <a:ext cx="9144000" cy="83437"/>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grpSp>
        <p:nvGrpSpPr>
          <p:cNvPr id="2" name="図形グループ 1"/>
          <p:cNvGrpSpPr/>
          <p:nvPr/>
        </p:nvGrpSpPr>
        <p:grpSpPr>
          <a:xfrm>
            <a:off x="4384184" y="1573149"/>
            <a:ext cx="4583414" cy="2706303"/>
            <a:chOff x="4329782" y="1696370"/>
            <a:chExt cx="4583414" cy="2706303"/>
          </a:xfrm>
        </p:grpSpPr>
        <p:sp>
          <p:nvSpPr>
            <p:cNvPr id="7" name="四角形吹き出し 6"/>
            <p:cNvSpPr/>
            <p:nvPr/>
          </p:nvSpPr>
          <p:spPr>
            <a:xfrm>
              <a:off x="5089413" y="3795334"/>
              <a:ext cx="1364076" cy="607339"/>
            </a:xfrm>
            <a:prstGeom prst="wedgeRectCallout">
              <a:avLst>
                <a:gd name="adj1" fmla="val 45374"/>
                <a:gd name="adj2" fmla="val -11622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u="sng" dirty="0"/>
                <a:t>安全性</a:t>
              </a:r>
              <a:r>
                <a:rPr kumimoji="1" lang="ja-JP" altLang="en-US" sz="1400" u="sng" dirty="0" smtClean="0"/>
                <a:t>要求</a:t>
              </a:r>
              <a:endParaRPr kumimoji="1" lang="en-US" altLang="ja-JP" sz="1400" u="sng" dirty="0" smtClean="0"/>
            </a:p>
            <a:p>
              <a:pPr marL="285750" indent="-106363">
                <a:buFont typeface="Arial"/>
                <a:buChar char="•"/>
              </a:pPr>
              <a:r>
                <a:rPr kumimoji="1" lang="ja-JP" altLang="en-US" sz="1200" dirty="0" smtClean="0"/>
                <a:t>崩壊熱</a:t>
              </a:r>
              <a:endParaRPr kumimoji="1" lang="en-US" altLang="ja-JP" sz="1200" dirty="0" smtClean="0"/>
            </a:p>
            <a:p>
              <a:pPr marL="285750" indent="-106363">
                <a:buFont typeface="Arial"/>
                <a:buChar char="•"/>
              </a:pPr>
              <a:r>
                <a:rPr kumimoji="1" lang="ja-JP" altLang="en-US" sz="1200" dirty="0" smtClean="0"/>
                <a:t>水素爆発</a:t>
              </a:r>
              <a:endParaRPr kumimoji="1" lang="ja-JP" altLang="en-US" sz="1200" dirty="0"/>
            </a:p>
          </p:txBody>
        </p:sp>
        <p:sp>
          <p:nvSpPr>
            <p:cNvPr id="8" name="四角形吹き出し 7"/>
            <p:cNvSpPr/>
            <p:nvPr/>
          </p:nvSpPr>
          <p:spPr>
            <a:xfrm>
              <a:off x="6944553" y="3795334"/>
              <a:ext cx="1540928" cy="607339"/>
            </a:xfrm>
            <a:prstGeom prst="wedgeRectCallout">
              <a:avLst>
                <a:gd name="adj1" fmla="val -49109"/>
                <a:gd name="adj2" fmla="val -12047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u="sng" dirty="0" smtClean="0"/>
                <a:t>工学的成立性</a:t>
              </a:r>
              <a:endParaRPr kumimoji="1" lang="en-US" altLang="ja-JP" sz="1400" u="sng" dirty="0" smtClean="0"/>
            </a:p>
            <a:p>
              <a:pPr marL="285750" indent="-106363">
                <a:buFont typeface="Arial"/>
                <a:buChar char="•"/>
              </a:pPr>
              <a:r>
                <a:rPr kumimoji="1" lang="ja-JP" altLang="en-US" sz="1200" dirty="0" smtClean="0"/>
                <a:t>除熱機器</a:t>
              </a:r>
              <a:endParaRPr kumimoji="1" lang="en-US" altLang="ja-JP" sz="1200" dirty="0" smtClean="0"/>
            </a:p>
            <a:p>
              <a:pPr marL="285750" indent="-106363">
                <a:buFont typeface="Arial"/>
                <a:buChar char="•"/>
              </a:pPr>
              <a:r>
                <a:rPr kumimoji="1" lang="ja-JP" altLang="en-US" sz="1200" dirty="0" smtClean="0"/>
                <a:t>メンテナンス</a:t>
              </a:r>
              <a:endParaRPr kumimoji="1" lang="ja-JP" altLang="en-US" sz="1200" dirty="0"/>
            </a:p>
          </p:txBody>
        </p:sp>
        <p:pic>
          <p:nvPicPr>
            <p:cNvPr id="9" name="図 8" descr="IMG_1762.jpg"/>
            <p:cNvPicPr>
              <a:picLocks noChangeAspect="1"/>
            </p:cNvPicPr>
            <p:nvPr/>
          </p:nvPicPr>
          <p:blipFill rotWithShape="1">
            <a:blip r:embed="rId3" cstate="print">
              <a:extLst>
                <a:ext uri="{28A0092B-C50C-407E-A947-70E740481C1C}">
                  <a14:useLocalDpi xmlns:a14="http://schemas.microsoft.com/office/drawing/2010/main" val="0"/>
                </a:ext>
              </a:extLst>
            </a:blip>
            <a:srcRect t="27428" r="15412" b="20646"/>
            <a:stretch/>
          </p:blipFill>
          <p:spPr>
            <a:xfrm>
              <a:off x="5230517" y="2323450"/>
              <a:ext cx="2888075" cy="1329666"/>
            </a:xfrm>
            <a:prstGeom prst="ellipse">
              <a:avLst/>
            </a:prstGeom>
          </p:spPr>
        </p:pic>
        <p:sp>
          <p:nvSpPr>
            <p:cNvPr id="10" name="テキスト ボックス 9"/>
            <p:cNvSpPr txBox="1"/>
            <p:nvPr/>
          </p:nvSpPr>
          <p:spPr>
            <a:xfrm>
              <a:off x="5942469" y="3300676"/>
              <a:ext cx="1641295" cy="307777"/>
            </a:xfrm>
            <a:prstGeom prst="rect">
              <a:avLst/>
            </a:prstGeom>
            <a:noFill/>
          </p:spPr>
          <p:txBody>
            <a:bodyPr wrap="none" rtlCol="0">
              <a:spAutoFit/>
            </a:bodyPr>
            <a:lstStyle/>
            <a:p>
              <a:r>
                <a:rPr kumimoji="1" lang="en-US" altLang="ja-JP" sz="1400" b="1" dirty="0" smtClean="0">
                  <a:solidFill>
                    <a:srgbClr val="FFFF00"/>
                  </a:solidFill>
                  <a:latin typeface="Arial"/>
                  <a:cs typeface="Arial"/>
                </a:rPr>
                <a:t>DEMO Designers</a:t>
              </a:r>
              <a:endParaRPr kumimoji="1" lang="ja-JP" altLang="en-US" sz="1400" b="1" dirty="0">
                <a:solidFill>
                  <a:srgbClr val="FFFF00"/>
                </a:solidFill>
                <a:latin typeface="Arial"/>
                <a:cs typeface="Arial"/>
              </a:endParaRPr>
            </a:p>
          </p:txBody>
        </p:sp>
        <p:sp>
          <p:nvSpPr>
            <p:cNvPr id="11" name="雲形吹き出し 10"/>
            <p:cNvSpPr/>
            <p:nvPr/>
          </p:nvSpPr>
          <p:spPr>
            <a:xfrm>
              <a:off x="6131251" y="1696370"/>
              <a:ext cx="1965162" cy="573856"/>
            </a:xfrm>
            <a:prstGeom prst="cloudCallout">
              <a:avLst>
                <a:gd name="adj1" fmla="val -29450"/>
                <a:gd name="adj2" fmla="val 7069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dirty="0" err="1" smtClean="0">
                  <a:latin typeface="Symbol" charset="2"/>
                  <a:cs typeface="Symbol" charset="2"/>
                </a:rPr>
                <a:t>b</a:t>
              </a:r>
              <a:r>
                <a:rPr kumimoji="1" lang="en-US" altLang="ja-JP" sz="1400" baseline="-25000" dirty="0" err="1" smtClean="0">
                  <a:latin typeface="Arial"/>
                  <a:cs typeface="Arial"/>
                </a:rPr>
                <a:t>N</a:t>
              </a:r>
              <a:r>
                <a:rPr kumimoji="1" lang="en-US" altLang="ja-JP" sz="1400" dirty="0" smtClean="0">
                  <a:latin typeface="Arial"/>
                  <a:cs typeface="Arial"/>
                </a:rPr>
                <a:t>=5&amp;HH=2</a:t>
              </a:r>
              <a:r>
                <a:rPr kumimoji="1" lang="ja-JP" altLang="en-US" sz="1400" dirty="0" smtClean="0"/>
                <a:t>はいけるか？</a:t>
              </a:r>
              <a:endParaRPr kumimoji="1" lang="ja-JP" altLang="en-US" sz="1400" dirty="0"/>
            </a:p>
          </p:txBody>
        </p:sp>
        <p:sp>
          <p:nvSpPr>
            <p:cNvPr id="12" name="雲形吹き出し 11"/>
            <p:cNvSpPr/>
            <p:nvPr/>
          </p:nvSpPr>
          <p:spPr>
            <a:xfrm>
              <a:off x="7500075" y="2105412"/>
              <a:ext cx="1413121" cy="573856"/>
            </a:xfrm>
            <a:prstGeom prst="cloudCallout">
              <a:avLst>
                <a:gd name="adj1" fmla="val -41470"/>
                <a:gd name="adj2" fmla="val 625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dirty="0" smtClean="0"/>
                <a:t>運転条件は？</a:t>
              </a:r>
              <a:endParaRPr kumimoji="1" lang="ja-JP" altLang="en-US" sz="1400" dirty="0"/>
            </a:p>
          </p:txBody>
        </p:sp>
        <p:sp>
          <p:nvSpPr>
            <p:cNvPr id="13" name="雲形吹き出し 12"/>
            <p:cNvSpPr/>
            <p:nvPr/>
          </p:nvSpPr>
          <p:spPr>
            <a:xfrm>
              <a:off x="4329782" y="1983298"/>
              <a:ext cx="1801469" cy="573856"/>
            </a:xfrm>
            <a:prstGeom prst="cloudCallout">
              <a:avLst>
                <a:gd name="adj1" fmla="val 11544"/>
                <a:gd name="adj2" fmla="val 8053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dirty="0" smtClean="0"/>
                <a:t>Div.</a:t>
              </a:r>
              <a:r>
                <a:rPr kumimoji="1" lang="ja-JP" altLang="en-US" sz="1400" dirty="0" smtClean="0"/>
                <a:t>が無理！</a:t>
              </a:r>
              <a:endParaRPr kumimoji="1" lang="ja-JP" altLang="en-US" sz="1400" dirty="0"/>
            </a:p>
          </p:txBody>
        </p:sp>
        <p:sp>
          <p:nvSpPr>
            <p:cNvPr id="14" name="雲形吹き出し 13"/>
            <p:cNvSpPr/>
            <p:nvPr/>
          </p:nvSpPr>
          <p:spPr>
            <a:xfrm>
              <a:off x="4798774" y="3192160"/>
              <a:ext cx="1228114" cy="386104"/>
            </a:xfrm>
            <a:prstGeom prst="cloudCallout">
              <a:avLst>
                <a:gd name="adj1" fmla="val 43716"/>
                <a:gd name="adj2" fmla="val -7783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800" dirty="0" smtClean="0"/>
                <a:t>BLK</a:t>
              </a:r>
              <a:r>
                <a:rPr kumimoji="1" lang="ja-JP" altLang="en-US" sz="800" dirty="0" smtClean="0"/>
                <a:t>だって厳しいっす！</a:t>
              </a:r>
              <a:endParaRPr kumimoji="1" lang="ja-JP" altLang="en-US" sz="800" dirty="0"/>
            </a:p>
          </p:txBody>
        </p:sp>
      </p:grpSp>
    </p:spTree>
    <p:extLst>
      <p:ext uri="{BB962C8B-B14F-4D97-AF65-F5344CB8AC3E}">
        <p14:creationId xmlns:p14="http://schemas.microsoft.com/office/powerpoint/2010/main" val="3666863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184877" y="64896"/>
            <a:ext cx="7959122" cy="646331"/>
          </a:xfrm>
          <a:prstGeom prst="rect">
            <a:avLst/>
          </a:prstGeom>
          <a:noFill/>
        </p:spPr>
        <p:txBody>
          <a:bodyPr wrap="square" rtlCol="0">
            <a:spAutoFit/>
          </a:bodyPr>
          <a:lstStyle/>
          <a:p>
            <a:pPr algn="ctr"/>
            <a:r>
              <a:rPr kumimoji="1" lang="ja-JP"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rPr>
              <a:t>プラズマに対する主な炉工技術の制約</a:t>
            </a:r>
            <a:endParaRPr kumimoji="1" lang="ja-JP"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endParaRPr>
          </a:p>
        </p:txBody>
      </p:sp>
      <p:pic>
        <p:nvPicPr>
          <p:cNvPr id="7" name="Picture 37" descr="logo"/>
          <p:cNvPicPr>
            <a:picLocks noChangeAspect="1" noChangeArrowheads="1"/>
          </p:cNvPicPr>
          <p:nvPr/>
        </p:nvPicPr>
        <p:blipFill>
          <a:blip r:embed="rId2"/>
          <a:srcRect/>
          <a:stretch>
            <a:fillRect/>
          </a:stretch>
        </p:blipFill>
        <p:spPr bwMode="auto">
          <a:xfrm>
            <a:off x="89502" y="135980"/>
            <a:ext cx="1095375" cy="538163"/>
          </a:xfrm>
          <a:prstGeom prst="rect">
            <a:avLst/>
          </a:prstGeom>
          <a:noFill/>
        </p:spPr>
      </p:pic>
      <p:sp>
        <p:nvSpPr>
          <p:cNvPr id="8" name="山形 7"/>
          <p:cNvSpPr/>
          <p:nvPr/>
        </p:nvSpPr>
        <p:spPr>
          <a:xfrm>
            <a:off x="1" y="760197"/>
            <a:ext cx="9144000" cy="83437"/>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sp>
        <p:nvSpPr>
          <p:cNvPr id="9" name="コンテンツ プレースホルダー 2"/>
          <p:cNvSpPr>
            <a:spLocks noGrp="1"/>
          </p:cNvSpPr>
          <p:nvPr>
            <p:ph idx="1"/>
          </p:nvPr>
        </p:nvSpPr>
        <p:spPr>
          <a:xfrm>
            <a:off x="457200" y="1268222"/>
            <a:ext cx="8229600" cy="5076017"/>
          </a:xfrm>
        </p:spPr>
        <p:txBody>
          <a:bodyPr>
            <a:normAutofit lnSpcReduction="10000"/>
          </a:bodyPr>
          <a:lstStyle/>
          <a:p>
            <a:r>
              <a:rPr kumimoji="1" lang="ja-JP" altLang="en-US" sz="2400" dirty="0" smtClean="0"/>
              <a:t>ダイバータ除熱</a:t>
            </a:r>
            <a:endParaRPr lang="en-US" altLang="ja-JP" sz="1600" dirty="0" smtClean="0"/>
          </a:p>
          <a:p>
            <a:pPr lvl="1"/>
            <a:r>
              <a:rPr lang="ja-JP" altLang="en-US" sz="1800" dirty="0" smtClean="0"/>
              <a:t>中性子照射が大きく、</a:t>
            </a:r>
            <a:r>
              <a:rPr lang="en-US" altLang="ja-JP" sz="1800" dirty="0" smtClean="0"/>
              <a:t>ITER</a:t>
            </a:r>
            <a:r>
              <a:rPr lang="ja-JP" altLang="en-US" sz="1800" dirty="0" smtClean="0"/>
              <a:t>と同じ銅合金が使用できないため、</a:t>
            </a:r>
            <a:r>
              <a:rPr lang="en-US" altLang="ja-JP" sz="1800" dirty="0" smtClean="0"/>
              <a:t>ITER</a:t>
            </a:r>
            <a:r>
              <a:rPr lang="ja-JP" altLang="en-US" sz="1800" dirty="0" smtClean="0"/>
              <a:t>よりも除熱能力が低い。</a:t>
            </a:r>
            <a:endParaRPr lang="en-US" altLang="ja-JP" sz="1800" dirty="0" smtClean="0"/>
          </a:p>
          <a:p>
            <a:pPr lvl="1"/>
            <a:endParaRPr lang="en-US" altLang="ja-JP" sz="1600" dirty="0" smtClean="0"/>
          </a:p>
          <a:p>
            <a:r>
              <a:rPr lang="ja-JP" altLang="en-US" sz="2400" dirty="0" smtClean="0"/>
              <a:t>導体壁位置</a:t>
            </a:r>
            <a:endParaRPr kumimoji="1" lang="en-US" altLang="ja-JP" sz="2400" dirty="0" smtClean="0"/>
          </a:p>
          <a:p>
            <a:pPr lvl="1"/>
            <a:r>
              <a:rPr lang="ja-JP" altLang="en-US" sz="2000" dirty="0" smtClean="0"/>
              <a:t>上下位置不安定性や</a:t>
            </a:r>
            <a:r>
              <a:rPr lang="en-US" altLang="ja-JP" sz="2000" dirty="0" smtClean="0"/>
              <a:t>RWM</a:t>
            </a:r>
            <a:r>
              <a:rPr lang="ja-JP" altLang="en-US" sz="2000" dirty="0" smtClean="0"/>
              <a:t>安定化のため、導体壁をプラズマに近づけたいが、</a:t>
            </a:r>
            <a:r>
              <a:rPr lang="en-US" altLang="ja-JP" sz="2000" dirty="0" smtClean="0"/>
              <a:t>TBR</a:t>
            </a:r>
            <a:r>
              <a:rPr lang="ja-JP" altLang="en-US" sz="2000" dirty="0" smtClean="0"/>
              <a:t>を確保のためブランケットの背面に設置。</a:t>
            </a:r>
            <a:endParaRPr lang="en-US" altLang="ja-JP" sz="2000" dirty="0" smtClean="0"/>
          </a:p>
          <a:p>
            <a:pPr lvl="1"/>
            <a:endParaRPr lang="ja-JP" altLang="en-US" sz="2000" dirty="0"/>
          </a:p>
          <a:p>
            <a:r>
              <a:rPr kumimoji="1" lang="ja-JP" altLang="en-US" sz="2400" dirty="0" smtClean="0"/>
              <a:t>炉内制御コイル</a:t>
            </a:r>
            <a:endParaRPr kumimoji="1" lang="en-US" altLang="ja-JP" sz="2400" dirty="0" smtClean="0"/>
          </a:p>
          <a:p>
            <a:pPr lvl="1" indent="-342900"/>
            <a:r>
              <a:rPr lang="ja-JP" altLang="en-US" sz="2000" dirty="0" smtClean="0"/>
              <a:t>中性子照射、核発熱、電気絶縁等の問題のため、設置困難。</a:t>
            </a:r>
            <a:endParaRPr lang="en-US" altLang="ja-JP" sz="2000" dirty="0" smtClean="0"/>
          </a:p>
          <a:p>
            <a:pPr lvl="1" indent="-342900"/>
            <a:endParaRPr lang="en-US" altLang="ja-JP" sz="2000" dirty="0"/>
          </a:p>
          <a:p>
            <a:r>
              <a:rPr lang="ja-JP" altLang="en-US" sz="2400" dirty="0" smtClean="0"/>
              <a:t>計装機器</a:t>
            </a:r>
            <a:endParaRPr lang="en-US" altLang="ja-JP" sz="2400" dirty="0" smtClean="0"/>
          </a:p>
          <a:p>
            <a:pPr lvl="1"/>
            <a:r>
              <a:rPr kumimoji="1" lang="ja-JP" altLang="en-US" sz="2000" dirty="0" smtClean="0"/>
              <a:t>放射線場が大きいため、使用できる計測機器が限られる。また、</a:t>
            </a:r>
            <a:r>
              <a:rPr kumimoji="1" lang="en-US" altLang="ja-JP" sz="2000" dirty="0" smtClean="0"/>
              <a:t>TBR</a:t>
            </a:r>
            <a:r>
              <a:rPr kumimoji="1" lang="ja-JP" altLang="en-US" sz="2000" dirty="0" smtClean="0"/>
              <a:t>を確保するため、占有空間を最小限にする必要がある。</a:t>
            </a:r>
            <a:endParaRPr kumimoji="1" lang="en-US" altLang="ja-JP" sz="2000" dirty="0" smtClean="0"/>
          </a:p>
        </p:txBody>
      </p:sp>
    </p:spTree>
    <p:extLst>
      <p:ext uri="{BB962C8B-B14F-4D97-AF65-F5344CB8AC3E}">
        <p14:creationId xmlns:p14="http://schemas.microsoft.com/office/powerpoint/2010/main" val="599506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184877" y="64896"/>
            <a:ext cx="7959122" cy="646331"/>
          </a:xfrm>
          <a:prstGeom prst="rect">
            <a:avLst/>
          </a:prstGeom>
          <a:noFill/>
        </p:spPr>
        <p:txBody>
          <a:bodyPr wrap="square" rtlCol="0">
            <a:spAutoFit/>
          </a:bodyPr>
          <a:lstStyle/>
          <a:p>
            <a:pPr algn="ctr"/>
            <a:r>
              <a:rPr kumimoji="1" lang="ja-JP"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rPr>
              <a:t>ダイバータ熱負荷（定常）</a:t>
            </a:r>
            <a:endParaRPr kumimoji="1" lang="ja-JP"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endParaRPr>
          </a:p>
        </p:txBody>
      </p:sp>
      <p:pic>
        <p:nvPicPr>
          <p:cNvPr id="12" name="Picture 37" descr="logo"/>
          <p:cNvPicPr>
            <a:picLocks noChangeAspect="1" noChangeArrowheads="1"/>
          </p:cNvPicPr>
          <p:nvPr/>
        </p:nvPicPr>
        <p:blipFill>
          <a:blip r:embed="rId3"/>
          <a:srcRect/>
          <a:stretch>
            <a:fillRect/>
          </a:stretch>
        </p:blipFill>
        <p:spPr bwMode="auto">
          <a:xfrm>
            <a:off x="89502" y="135980"/>
            <a:ext cx="1095375" cy="538163"/>
          </a:xfrm>
          <a:prstGeom prst="rect">
            <a:avLst/>
          </a:prstGeom>
          <a:noFill/>
        </p:spPr>
      </p:pic>
      <p:sp>
        <p:nvSpPr>
          <p:cNvPr id="13" name="山形 12"/>
          <p:cNvSpPr/>
          <p:nvPr/>
        </p:nvSpPr>
        <p:spPr>
          <a:xfrm>
            <a:off x="1" y="760197"/>
            <a:ext cx="9144000" cy="83437"/>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sp>
        <p:nvSpPr>
          <p:cNvPr id="14" name="テキスト ボックス 13"/>
          <p:cNvSpPr txBox="1"/>
          <p:nvPr/>
        </p:nvSpPr>
        <p:spPr>
          <a:xfrm>
            <a:off x="239596" y="976230"/>
            <a:ext cx="6659483" cy="5616923"/>
          </a:xfrm>
          <a:prstGeom prst="rect">
            <a:avLst/>
          </a:prstGeom>
          <a:noFill/>
        </p:spPr>
        <p:txBody>
          <a:bodyPr wrap="square" rtlCol="0">
            <a:spAutoFit/>
          </a:bodyPr>
          <a:lstStyle/>
          <a:p>
            <a:pPr>
              <a:spcBef>
                <a:spcPts val="1200"/>
              </a:spcBef>
            </a:pPr>
            <a:r>
              <a:rPr kumimoji="1" lang="ja-JP" altLang="en-US" dirty="0" smtClean="0">
                <a:solidFill>
                  <a:srgbClr val="0000FF"/>
                </a:solidFill>
                <a:latin typeface="Calibri"/>
                <a:cs typeface="Calibri"/>
              </a:rPr>
              <a:t>炉設計での課題</a:t>
            </a:r>
            <a:endParaRPr kumimoji="1" lang="en-US" altLang="ja-JP" dirty="0" smtClean="0">
              <a:solidFill>
                <a:srgbClr val="0000FF"/>
              </a:solidFill>
              <a:latin typeface="Calibri"/>
              <a:cs typeface="Calibri"/>
            </a:endParaRPr>
          </a:p>
          <a:p>
            <a:pPr marL="285750" indent="-285750">
              <a:buFont typeface="Arial"/>
              <a:buChar char="•"/>
            </a:pPr>
            <a:r>
              <a:rPr lang="en-US" altLang="ja-JP" dirty="0" smtClean="0"/>
              <a:t>ITER</a:t>
            </a:r>
            <a:r>
              <a:rPr lang="ja-JP" altLang="en-US" dirty="0" smtClean="0"/>
              <a:t>の数倍の熱流束</a:t>
            </a:r>
            <a:endParaRPr lang="en-US" altLang="ja-JP" dirty="0" smtClean="0"/>
          </a:p>
          <a:p>
            <a:pPr marL="285750" indent="-285750">
              <a:buFont typeface="Arial"/>
              <a:buChar char="•"/>
            </a:pPr>
            <a:r>
              <a:rPr lang="ja-JP" altLang="en-US" dirty="0" smtClean="0"/>
              <a:t>プラズマ</a:t>
            </a:r>
            <a:r>
              <a:rPr lang="ja-JP" altLang="en-US" dirty="0"/>
              <a:t>対向材</a:t>
            </a:r>
            <a:r>
              <a:rPr lang="en-US" altLang="ja-JP" dirty="0"/>
              <a:t>: </a:t>
            </a:r>
            <a:r>
              <a:rPr lang="ja-JP" altLang="en-US" dirty="0"/>
              <a:t>タングステンモノブロック</a:t>
            </a:r>
            <a:endParaRPr lang="en-US" altLang="ja-JP" dirty="0"/>
          </a:p>
          <a:p>
            <a:pPr marL="742950" lvl="1" indent="-285750">
              <a:buFont typeface="Wingdings" charset="2"/>
              <a:buChar char="ü"/>
            </a:pPr>
            <a:r>
              <a:rPr lang="ja-JP" altLang="en-US" dirty="0"/>
              <a:t>高融点、低スパッタリング率、高熱伝導度、低放射化</a:t>
            </a:r>
            <a:endParaRPr lang="en-US" altLang="ja-JP" dirty="0"/>
          </a:p>
          <a:p>
            <a:pPr marL="285750" indent="-285750">
              <a:buFont typeface="Arial"/>
              <a:buChar char="•"/>
            </a:pPr>
            <a:r>
              <a:rPr lang="ja-JP" altLang="en-US" dirty="0"/>
              <a:t>冷却管</a:t>
            </a:r>
            <a:r>
              <a:rPr lang="en-US" altLang="ja-JP" dirty="0"/>
              <a:t>: F82H </a:t>
            </a:r>
            <a:r>
              <a:rPr lang="en-US" altLang="ja-JP" dirty="0" smtClean="0"/>
              <a:t>(</a:t>
            </a:r>
            <a:r>
              <a:rPr lang="ja-JP" altLang="en-US" dirty="0" smtClean="0"/>
              <a:t>高熱負荷領域）</a:t>
            </a:r>
            <a:r>
              <a:rPr lang="en-US" altLang="ja-JP" dirty="0" smtClean="0"/>
              <a:t>, Cu</a:t>
            </a:r>
            <a:r>
              <a:rPr lang="ja-JP" altLang="en-US" dirty="0" smtClean="0"/>
              <a:t>合金（低熱負荷領域）</a:t>
            </a:r>
            <a:endParaRPr lang="en-US" altLang="ja-JP" dirty="0" smtClean="0"/>
          </a:p>
          <a:p>
            <a:pPr marL="742950" lvl="1" indent="-285750">
              <a:buFont typeface="Wingdings" charset="2"/>
              <a:buChar char="ü"/>
            </a:pPr>
            <a:r>
              <a:rPr lang="ja-JP" altLang="en-US" dirty="0" smtClean="0"/>
              <a:t>ターゲット板の中性子負荷が小さい</a:t>
            </a:r>
            <a:endParaRPr lang="en-US" altLang="ja-JP" dirty="0"/>
          </a:p>
          <a:p>
            <a:pPr marL="285750" indent="-285750">
              <a:buFont typeface="Wingdings" charset="2"/>
              <a:buChar char="Ø"/>
            </a:pPr>
            <a:r>
              <a:rPr lang="ja-JP" altLang="en-US" dirty="0" smtClean="0"/>
              <a:t>許容熱負荷</a:t>
            </a:r>
            <a:r>
              <a:rPr lang="en-US" altLang="ja-JP" dirty="0" err="1"/>
              <a:t>q</a:t>
            </a:r>
            <a:r>
              <a:rPr lang="en-US" altLang="ja-JP" baseline="-25000" dirty="0" err="1"/>
              <a:t>div</a:t>
            </a:r>
            <a:r>
              <a:rPr lang="ja-JP" altLang="en-US" dirty="0" smtClean="0"/>
              <a:t>：</a:t>
            </a:r>
            <a:endParaRPr lang="en-US" altLang="ja-JP" dirty="0"/>
          </a:p>
          <a:p>
            <a:pPr marL="742950" lvl="1" indent="-285750">
              <a:buFont typeface="Wingdings" charset="2"/>
              <a:buChar char="ü"/>
            </a:pPr>
            <a:r>
              <a:rPr lang="en-US" altLang="ja-JP" dirty="0" smtClean="0"/>
              <a:t>:</a:t>
            </a:r>
            <a:r>
              <a:rPr lang="en-US" altLang="ja-JP" dirty="0" smtClean="0">
                <a:latin typeface="+mj-ea"/>
              </a:rPr>
              <a:t>≤ </a:t>
            </a:r>
            <a:r>
              <a:rPr lang="en-US" altLang="ja-JP" dirty="0"/>
              <a:t>4MW/m</a:t>
            </a:r>
            <a:r>
              <a:rPr lang="en-US" altLang="ja-JP" baseline="30000" dirty="0"/>
              <a:t>2</a:t>
            </a:r>
            <a:r>
              <a:rPr lang="en-US" altLang="ja-JP" dirty="0"/>
              <a:t> for F82H pipe,  </a:t>
            </a:r>
            <a:r>
              <a:rPr lang="en-US" altLang="ja-JP" dirty="0">
                <a:latin typeface="+mj-ea"/>
              </a:rPr>
              <a:t>≤ </a:t>
            </a:r>
            <a:r>
              <a:rPr lang="en-US" altLang="ja-JP" dirty="0"/>
              <a:t>10MW/m</a:t>
            </a:r>
            <a:r>
              <a:rPr lang="en-US" altLang="ja-JP" baseline="30000" dirty="0"/>
              <a:t>2</a:t>
            </a:r>
            <a:r>
              <a:rPr lang="en-US" altLang="ja-JP" dirty="0"/>
              <a:t> for </a:t>
            </a:r>
            <a:r>
              <a:rPr lang="en-US" altLang="ja-JP" dirty="0" smtClean="0"/>
              <a:t>Cu</a:t>
            </a:r>
            <a:r>
              <a:rPr lang="ja-JP" altLang="en-US" dirty="0" smtClean="0"/>
              <a:t>合金</a:t>
            </a:r>
            <a:endParaRPr lang="en-US" altLang="ja-JP" dirty="0"/>
          </a:p>
          <a:p>
            <a:pPr marL="342900" indent="-342900">
              <a:buFont typeface="Wingdings" charset="2"/>
              <a:buChar char="Ø"/>
            </a:pPr>
            <a:r>
              <a:rPr kumimoji="1" lang="ja-JP" altLang="en-US" dirty="0" smtClean="0">
                <a:latin typeface="Calibri"/>
                <a:cs typeface="Calibri"/>
              </a:rPr>
              <a:t>損耗を抑制するため、デタッチプラズマ</a:t>
            </a:r>
            <a:r>
              <a:rPr kumimoji="1" lang="en-US" altLang="ja-JP" dirty="0" smtClean="0">
                <a:latin typeface="Calibri"/>
                <a:cs typeface="Calibri"/>
              </a:rPr>
              <a:t>(</a:t>
            </a:r>
            <a:r>
              <a:rPr kumimoji="1" lang="en-US" altLang="ja-JP" dirty="0" err="1" smtClean="0">
                <a:latin typeface="Calibri"/>
                <a:cs typeface="Calibri"/>
              </a:rPr>
              <a:t>T</a:t>
            </a:r>
            <a:r>
              <a:rPr kumimoji="1" lang="en-US" altLang="ja-JP" baseline="-25000" dirty="0" err="1" smtClean="0">
                <a:latin typeface="Calibri"/>
                <a:cs typeface="Calibri"/>
              </a:rPr>
              <a:t>e</a:t>
            </a:r>
            <a:r>
              <a:rPr kumimoji="1" lang="en-US" altLang="ja-JP" dirty="0" smtClean="0">
                <a:latin typeface="Calibri"/>
                <a:cs typeface="Calibri"/>
              </a:rPr>
              <a:t>&lt;5eV)</a:t>
            </a:r>
            <a:r>
              <a:rPr kumimoji="1" lang="ja-JP" altLang="en-US" dirty="0" smtClean="0">
                <a:latin typeface="Calibri"/>
                <a:cs typeface="Calibri"/>
              </a:rPr>
              <a:t>が不可欠。</a:t>
            </a:r>
            <a:endParaRPr kumimoji="1" lang="en-US" altLang="ja-JP" dirty="0" smtClean="0">
              <a:latin typeface="Calibri"/>
              <a:cs typeface="Calibri"/>
            </a:endParaRPr>
          </a:p>
          <a:p>
            <a:pPr marL="342900" indent="-342900">
              <a:spcBef>
                <a:spcPts val="1200"/>
              </a:spcBef>
              <a:buFont typeface="Wingdings" charset="2"/>
              <a:buChar char="Ø"/>
            </a:pPr>
            <a:endParaRPr kumimoji="1" lang="en-US" altLang="ja-JP" dirty="0" smtClean="0">
              <a:latin typeface="Calibri"/>
              <a:cs typeface="Calibri"/>
            </a:endParaRPr>
          </a:p>
          <a:p>
            <a:pPr>
              <a:spcBef>
                <a:spcPts val="1200"/>
              </a:spcBef>
            </a:pPr>
            <a:r>
              <a:rPr lang="ja-JP" altLang="en-US" dirty="0" smtClean="0">
                <a:solidFill>
                  <a:srgbClr val="0000FF"/>
                </a:solidFill>
                <a:latin typeface="Calibri"/>
                <a:cs typeface="Calibri"/>
              </a:rPr>
              <a:t>炉心プラズマでの課題</a:t>
            </a:r>
            <a:endParaRPr lang="en-US" altLang="ja-JP" dirty="0">
              <a:solidFill>
                <a:srgbClr val="0000FF"/>
              </a:solidFill>
              <a:latin typeface="Calibri"/>
              <a:cs typeface="Calibri"/>
            </a:endParaRPr>
          </a:p>
          <a:p>
            <a:pPr marL="342900" indent="-342900">
              <a:spcBef>
                <a:spcPts val="600"/>
              </a:spcBef>
              <a:buFont typeface="Wingdings" charset="2"/>
              <a:buChar char="Ø"/>
            </a:pPr>
            <a:r>
              <a:rPr kumimoji="1" lang="ja-JP" altLang="en-US" dirty="0" smtClean="0">
                <a:latin typeface="Calibri"/>
                <a:cs typeface="Calibri"/>
              </a:rPr>
              <a:t>ダイバータシミュレーションにより、デタッチプラズマと不純物の放射損失により、ダイバータへの熱負荷を抑制するための制御手法を検討することが重要。</a:t>
            </a:r>
            <a:endParaRPr kumimoji="1" lang="en-US" altLang="ja-JP" dirty="0" smtClean="0">
              <a:latin typeface="Calibri"/>
              <a:cs typeface="Calibri"/>
            </a:endParaRPr>
          </a:p>
          <a:p>
            <a:pPr marL="342900" indent="-342900">
              <a:spcBef>
                <a:spcPts val="600"/>
              </a:spcBef>
              <a:buFont typeface="Wingdings" charset="2"/>
              <a:buChar char="Ø"/>
            </a:pPr>
            <a:r>
              <a:rPr lang="ja-JP" altLang="en-US" dirty="0" smtClean="0">
                <a:latin typeface="Calibri"/>
                <a:cs typeface="Calibri"/>
              </a:rPr>
              <a:t>その際、鍵となる物理量の同定（何を計測して、何を制御するのか）が重要。</a:t>
            </a:r>
            <a:endParaRPr lang="en-US" altLang="ja-JP" dirty="0" smtClean="0">
              <a:latin typeface="Calibri"/>
              <a:cs typeface="Calibri"/>
            </a:endParaRPr>
          </a:p>
          <a:p>
            <a:pPr marL="342900" indent="-342900">
              <a:spcBef>
                <a:spcPts val="600"/>
              </a:spcBef>
              <a:buFont typeface="Wingdings" charset="2"/>
              <a:buChar char="Ø"/>
            </a:pPr>
            <a:r>
              <a:rPr lang="ja-JP" altLang="en-US" dirty="0" smtClean="0">
                <a:latin typeface="Calibri"/>
                <a:cs typeface="Calibri"/>
              </a:rPr>
              <a:t>コアプラズマへの不純物蓄積回避（不純物輸送解明と制御手法の確立）</a:t>
            </a:r>
            <a:endParaRPr kumimoji="1" lang="en-US" altLang="ja-JP" dirty="0" smtClean="0">
              <a:latin typeface="Calibri"/>
              <a:cs typeface="Calibri"/>
            </a:endParaRPr>
          </a:p>
        </p:txBody>
      </p:sp>
      <p:grpSp>
        <p:nvGrpSpPr>
          <p:cNvPr id="6" name="図形グループ 5"/>
          <p:cNvGrpSpPr/>
          <p:nvPr/>
        </p:nvGrpSpPr>
        <p:grpSpPr>
          <a:xfrm>
            <a:off x="6751502" y="3877618"/>
            <a:ext cx="2392500" cy="1837382"/>
            <a:chOff x="7004747" y="5242375"/>
            <a:chExt cx="2103745" cy="1615625"/>
          </a:xfrm>
        </p:grpSpPr>
        <p:pic>
          <p:nvPicPr>
            <p:cNvPr id="7" name="図 6" descr="1.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4747" y="5242375"/>
              <a:ext cx="1144162" cy="1615625"/>
            </a:xfrm>
            <a:prstGeom prst="rect">
              <a:avLst/>
            </a:prstGeom>
          </p:spPr>
        </p:pic>
        <p:pic>
          <p:nvPicPr>
            <p:cNvPr id="8" name="図 7" descr="2.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7827" y="5279454"/>
              <a:ext cx="1030665" cy="1578545"/>
            </a:xfrm>
            <a:prstGeom prst="rect">
              <a:avLst/>
            </a:prstGeom>
          </p:spPr>
        </p:pic>
      </p:grpSp>
      <p:grpSp>
        <p:nvGrpSpPr>
          <p:cNvPr id="9" name="図形グループ 8"/>
          <p:cNvGrpSpPr/>
          <p:nvPr/>
        </p:nvGrpSpPr>
        <p:grpSpPr>
          <a:xfrm>
            <a:off x="6899079" y="906004"/>
            <a:ext cx="2244922" cy="2774389"/>
            <a:chOff x="6925979" y="2366906"/>
            <a:chExt cx="2244922" cy="2774389"/>
          </a:xfrm>
        </p:grpSpPr>
        <p:grpSp>
          <p:nvGrpSpPr>
            <p:cNvPr id="10" name="図形グループ 9"/>
            <p:cNvGrpSpPr/>
            <p:nvPr/>
          </p:nvGrpSpPr>
          <p:grpSpPr>
            <a:xfrm>
              <a:off x="6925979" y="2584295"/>
              <a:ext cx="2218020" cy="2557000"/>
              <a:chOff x="6925982" y="4301000"/>
              <a:chExt cx="2218020" cy="2557000"/>
            </a:xfrm>
          </p:grpSpPr>
          <p:pic>
            <p:nvPicPr>
              <p:cNvPr id="16" name="図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25982" y="4301000"/>
                <a:ext cx="2218020" cy="2557000"/>
              </a:xfrm>
              <a:prstGeom prst="rect">
                <a:avLst/>
              </a:prstGeom>
            </p:spPr>
          </p:pic>
          <p:sp>
            <p:nvSpPr>
              <p:cNvPr id="17" name="テキスト ボックス 16"/>
              <p:cNvSpPr txBox="1"/>
              <p:nvPr/>
            </p:nvSpPr>
            <p:spPr>
              <a:xfrm>
                <a:off x="7666790" y="6480776"/>
                <a:ext cx="761747" cy="179999"/>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nSpc>
                    <a:spcPct val="60000"/>
                  </a:lnSpc>
                </a:pPr>
                <a:r>
                  <a:rPr kumimoji="1" lang="en-US" altLang="ja-JP" sz="1400" dirty="0" smtClean="0"/>
                  <a:t>Cu alloy</a:t>
                </a:r>
                <a:endParaRPr kumimoji="1" lang="ja-JP" altLang="en-US" sz="1400" dirty="0"/>
              </a:p>
            </p:txBody>
          </p:sp>
          <p:sp>
            <p:nvSpPr>
              <p:cNvPr id="18" name="円/楕円 17"/>
              <p:cNvSpPr/>
              <p:nvPr/>
            </p:nvSpPr>
            <p:spPr>
              <a:xfrm>
                <a:off x="7278748" y="6184840"/>
                <a:ext cx="282214" cy="475935"/>
              </a:xfrm>
              <a:prstGeom prst="ellipse">
                <a:avLst/>
              </a:prstGeom>
              <a:noFill/>
              <a:ln w="28575"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8560000" y="6222093"/>
                <a:ext cx="282214" cy="475935"/>
              </a:xfrm>
              <a:prstGeom prst="ellipse">
                <a:avLst/>
              </a:prstGeom>
              <a:noFill/>
              <a:ln w="28575"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5" name="テキスト ボックス 14"/>
            <p:cNvSpPr txBox="1"/>
            <p:nvPr/>
          </p:nvSpPr>
          <p:spPr>
            <a:xfrm>
              <a:off x="8293738" y="2366906"/>
              <a:ext cx="877163" cy="307777"/>
            </a:xfrm>
            <a:prstGeom prst="rect">
              <a:avLst/>
            </a:prstGeom>
            <a:noFill/>
          </p:spPr>
          <p:txBody>
            <a:bodyPr wrap="none" rtlCol="0">
              <a:spAutoFit/>
            </a:bodyPr>
            <a:lstStyle/>
            <a:p>
              <a:r>
                <a:rPr kumimoji="1" lang="en-US" altLang="ja-JP" sz="1400" dirty="0" err="1" smtClean="0">
                  <a:solidFill>
                    <a:srgbClr val="008000"/>
                  </a:solidFill>
                </a:rPr>
                <a:t>P</a:t>
              </a:r>
              <a:r>
                <a:rPr kumimoji="1" lang="en-US" altLang="ja-JP" sz="1400" baseline="-25000" dirty="0" err="1" smtClean="0">
                  <a:solidFill>
                    <a:srgbClr val="008000"/>
                  </a:solidFill>
                </a:rPr>
                <a:t>fus</a:t>
              </a:r>
              <a:r>
                <a:rPr kumimoji="1" lang="en-US" altLang="ja-JP" sz="1400" dirty="0" smtClean="0">
                  <a:solidFill>
                    <a:srgbClr val="008000"/>
                  </a:solidFill>
                </a:rPr>
                <a:t>=2GW</a:t>
              </a:r>
              <a:endParaRPr kumimoji="1" lang="ja-JP" altLang="en-US" sz="1400" dirty="0">
                <a:solidFill>
                  <a:srgbClr val="008000"/>
                </a:solidFill>
              </a:endParaRPr>
            </a:p>
          </p:txBody>
        </p:sp>
      </p:grpSp>
      <p:sp>
        <p:nvSpPr>
          <p:cNvPr id="2" name="テキスト ボックス 1"/>
          <p:cNvSpPr txBox="1"/>
          <p:nvPr/>
        </p:nvSpPr>
        <p:spPr>
          <a:xfrm>
            <a:off x="7534059" y="5771443"/>
            <a:ext cx="1534457" cy="230832"/>
          </a:xfrm>
          <a:prstGeom prst="rect">
            <a:avLst/>
          </a:prstGeom>
          <a:noFill/>
        </p:spPr>
        <p:txBody>
          <a:bodyPr wrap="none" rtlCol="0">
            <a:spAutoFit/>
          </a:bodyPr>
          <a:lstStyle/>
          <a:p>
            <a:r>
              <a:rPr lang="en-US" altLang="ja-JP" sz="900" dirty="0"/>
              <a:t>T</a:t>
            </a:r>
            <a:r>
              <a:rPr lang="en-US" altLang="ja-JP" sz="900" baseline="-25000" dirty="0"/>
              <a:t>pipe</a:t>
            </a:r>
            <a:r>
              <a:rPr lang="en-US" altLang="ja-JP" sz="900" baseline="30000" dirty="0"/>
              <a:t>F82H</a:t>
            </a:r>
            <a:r>
              <a:rPr lang="en-US" altLang="ja-JP" sz="900" dirty="0"/>
              <a:t>&lt;550</a:t>
            </a:r>
            <a:r>
              <a:rPr lang="en-US" altLang="en-US" sz="900" dirty="0"/>
              <a:t>℃</a:t>
            </a:r>
            <a:r>
              <a:rPr lang="en-US" altLang="ja-JP" sz="900" dirty="0"/>
              <a:t> is 4.2MW/m</a:t>
            </a:r>
            <a:r>
              <a:rPr lang="en-US" altLang="ja-JP" sz="900" baseline="30000" dirty="0"/>
              <a:t>2</a:t>
            </a:r>
            <a:endParaRPr kumimoji="1" lang="ja-JP" altLang="en-US" sz="900" dirty="0"/>
          </a:p>
        </p:txBody>
      </p:sp>
    </p:spTree>
    <p:extLst>
      <p:ext uri="{BB962C8B-B14F-4D97-AF65-F5344CB8AC3E}">
        <p14:creationId xmlns:p14="http://schemas.microsoft.com/office/powerpoint/2010/main" val="126547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184877" y="64896"/>
            <a:ext cx="7959122" cy="646331"/>
          </a:xfrm>
          <a:prstGeom prst="rect">
            <a:avLst/>
          </a:prstGeom>
          <a:noFill/>
        </p:spPr>
        <p:txBody>
          <a:bodyPr wrap="square" rtlCol="0">
            <a:spAutoFit/>
          </a:bodyPr>
          <a:lstStyle/>
          <a:p>
            <a:pPr algn="ctr"/>
            <a:r>
              <a:rPr kumimoji="1" lang="ja-JP"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rPr>
              <a:t>ダイバータ熱負荷</a:t>
            </a:r>
            <a:r>
              <a:rPr kumimoji="1" lang="en-US" altLang="ja-JP"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rPr>
              <a:t> (ELM)</a:t>
            </a:r>
            <a:endParaRPr kumimoji="1" lang="ja-JP"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endParaRPr>
          </a:p>
        </p:txBody>
      </p:sp>
      <p:pic>
        <p:nvPicPr>
          <p:cNvPr id="9" name="Picture 37" descr="logo"/>
          <p:cNvPicPr>
            <a:picLocks noChangeAspect="1" noChangeArrowheads="1"/>
          </p:cNvPicPr>
          <p:nvPr/>
        </p:nvPicPr>
        <p:blipFill>
          <a:blip r:embed="rId2"/>
          <a:srcRect/>
          <a:stretch>
            <a:fillRect/>
          </a:stretch>
        </p:blipFill>
        <p:spPr bwMode="auto">
          <a:xfrm>
            <a:off x="89502" y="135980"/>
            <a:ext cx="1095375" cy="538163"/>
          </a:xfrm>
          <a:prstGeom prst="rect">
            <a:avLst/>
          </a:prstGeom>
          <a:noFill/>
        </p:spPr>
      </p:pic>
      <p:sp>
        <p:nvSpPr>
          <p:cNvPr id="10" name="山形 9"/>
          <p:cNvSpPr/>
          <p:nvPr/>
        </p:nvSpPr>
        <p:spPr>
          <a:xfrm>
            <a:off x="1" y="760197"/>
            <a:ext cx="9144000" cy="83437"/>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sp>
        <p:nvSpPr>
          <p:cNvPr id="11" name="テキスト ボックス 10"/>
          <p:cNvSpPr txBox="1"/>
          <p:nvPr/>
        </p:nvSpPr>
        <p:spPr>
          <a:xfrm>
            <a:off x="239596" y="1197443"/>
            <a:ext cx="4711850" cy="2400657"/>
          </a:xfrm>
          <a:prstGeom prst="rect">
            <a:avLst/>
          </a:prstGeom>
          <a:noFill/>
        </p:spPr>
        <p:txBody>
          <a:bodyPr wrap="square" rtlCol="0">
            <a:spAutoFit/>
          </a:bodyPr>
          <a:lstStyle/>
          <a:p>
            <a:pPr>
              <a:lnSpc>
                <a:spcPct val="150000"/>
              </a:lnSpc>
              <a:spcBef>
                <a:spcPts val="600"/>
              </a:spcBef>
            </a:pPr>
            <a:r>
              <a:rPr kumimoji="1" lang="ja-JP" altLang="en-US" dirty="0" smtClean="0">
                <a:solidFill>
                  <a:srgbClr val="0000FF"/>
                </a:solidFill>
                <a:latin typeface="Calibri"/>
                <a:cs typeface="Calibri"/>
              </a:rPr>
              <a:t>炉設計での課題</a:t>
            </a:r>
            <a:endParaRPr kumimoji="1" lang="en-US" altLang="ja-JP" dirty="0" smtClean="0">
              <a:solidFill>
                <a:srgbClr val="0000FF"/>
              </a:solidFill>
              <a:latin typeface="Calibri"/>
              <a:cs typeface="Calibri"/>
            </a:endParaRPr>
          </a:p>
          <a:p>
            <a:pPr marL="342900" indent="-342900">
              <a:buFont typeface="Wingdings" charset="2"/>
              <a:buChar char="l"/>
            </a:pPr>
            <a:r>
              <a:rPr kumimoji="1" lang="ja-JP" altLang="en-US" dirty="0" smtClean="0">
                <a:latin typeface="Calibri"/>
                <a:cs typeface="Calibri"/>
              </a:rPr>
              <a:t>原型炉の</a:t>
            </a:r>
            <a:r>
              <a:rPr kumimoji="1" lang="en-US" altLang="ja-JP" dirty="0" smtClean="0">
                <a:latin typeface="Calibri"/>
                <a:cs typeface="Calibri"/>
              </a:rPr>
              <a:t>Type-I ELM</a:t>
            </a:r>
            <a:r>
              <a:rPr kumimoji="1" lang="ja-JP" altLang="en-US" dirty="0" smtClean="0">
                <a:latin typeface="Calibri"/>
                <a:cs typeface="Calibri"/>
              </a:rPr>
              <a:t>：</a:t>
            </a:r>
            <a:r>
              <a:rPr kumimoji="1" lang="en-US" altLang="ja-JP" dirty="0">
                <a:latin typeface="Symbol" charset="2"/>
                <a:cs typeface="Symbol" charset="2"/>
              </a:rPr>
              <a:t>D</a:t>
            </a:r>
            <a:r>
              <a:rPr kumimoji="1" lang="en-US" altLang="ja-JP" dirty="0">
                <a:latin typeface="Calibri"/>
                <a:cs typeface="Calibri"/>
              </a:rPr>
              <a:t>W</a:t>
            </a:r>
            <a:r>
              <a:rPr kumimoji="1" lang="en-US" altLang="ja-JP" baseline="-25000" dirty="0">
                <a:latin typeface="Calibri"/>
                <a:cs typeface="Calibri"/>
              </a:rPr>
              <a:t>ELM</a:t>
            </a:r>
            <a:r>
              <a:rPr kumimoji="1" lang="en-US" altLang="ja-JP" dirty="0">
                <a:latin typeface="Calibri"/>
                <a:cs typeface="Calibri"/>
              </a:rPr>
              <a:t>~</a:t>
            </a:r>
            <a:r>
              <a:rPr kumimoji="1" lang="en-US" altLang="ja-JP" dirty="0" smtClean="0">
                <a:latin typeface="Calibri"/>
                <a:cs typeface="Calibri"/>
              </a:rPr>
              <a:t>50MJ</a:t>
            </a:r>
          </a:p>
          <a:p>
            <a:pPr marL="342900" indent="-342900">
              <a:spcBef>
                <a:spcPts val="600"/>
              </a:spcBef>
              <a:buFont typeface="Wingdings" charset="2"/>
              <a:buChar char="l"/>
            </a:pPr>
            <a:r>
              <a:rPr kumimoji="1" lang="ja-JP" altLang="ja-JP" dirty="0" smtClean="0">
                <a:latin typeface="Calibri"/>
                <a:cs typeface="Calibri"/>
              </a:rPr>
              <a:t>非定常熱</a:t>
            </a:r>
            <a:r>
              <a:rPr kumimoji="1" lang="ja-JP" altLang="ja-JP" dirty="0">
                <a:latin typeface="Calibri"/>
                <a:cs typeface="Calibri"/>
              </a:rPr>
              <a:t>負荷の</a:t>
            </a:r>
            <a:r>
              <a:rPr kumimoji="1" lang="ja-JP" altLang="ja-JP" dirty="0" smtClean="0">
                <a:latin typeface="Calibri"/>
                <a:cs typeface="Calibri"/>
              </a:rPr>
              <a:t>限界</a:t>
            </a:r>
            <a:r>
              <a:rPr kumimoji="1" lang="ja-JP" altLang="en-US" dirty="0" smtClean="0">
                <a:latin typeface="Calibri"/>
                <a:cs typeface="Calibri"/>
              </a:rPr>
              <a:t>：</a:t>
            </a:r>
            <a:r>
              <a:rPr kumimoji="1" lang="en-US" altLang="ja-JP" dirty="0" err="1" smtClean="0">
                <a:latin typeface="Calibri"/>
                <a:cs typeface="Calibri"/>
              </a:rPr>
              <a:t>q</a:t>
            </a:r>
            <a:r>
              <a:rPr kumimoji="1" lang="en-US" altLang="ja-JP" baseline="-25000" dirty="0" err="1" smtClean="0">
                <a:latin typeface="Calibri"/>
                <a:cs typeface="Calibri"/>
              </a:rPr>
              <a:t>div</a:t>
            </a:r>
            <a:r>
              <a:rPr kumimoji="1" lang="en-US" altLang="ja-JP" baseline="30000" dirty="0" err="1" smtClean="0">
                <a:latin typeface="Calibri"/>
                <a:cs typeface="Calibri"/>
              </a:rPr>
              <a:t>max</a:t>
            </a:r>
            <a:r>
              <a:rPr kumimoji="1" lang="en-US" altLang="ja-JP" dirty="0" smtClean="0">
                <a:latin typeface="Calibri"/>
                <a:cs typeface="Calibri"/>
              </a:rPr>
              <a:t> </a:t>
            </a:r>
            <a:r>
              <a:rPr kumimoji="1" lang="en-US" altLang="ja-JP" dirty="0">
                <a:latin typeface="Calibri"/>
                <a:cs typeface="Calibri"/>
              </a:rPr>
              <a:t>= 0.5 MJ/</a:t>
            </a:r>
            <a:r>
              <a:rPr kumimoji="1" lang="en-US" altLang="ja-JP" dirty="0" smtClean="0">
                <a:latin typeface="Calibri"/>
                <a:cs typeface="Calibri"/>
              </a:rPr>
              <a:t>m</a:t>
            </a:r>
            <a:r>
              <a:rPr kumimoji="1" lang="en-US" altLang="ja-JP" baseline="30000" dirty="0" smtClean="0">
                <a:latin typeface="Calibri"/>
                <a:cs typeface="Calibri"/>
              </a:rPr>
              <a:t>2 </a:t>
            </a:r>
            <a:r>
              <a:rPr kumimoji="1" lang="en-US" altLang="ja-JP" dirty="0" smtClean="0">
                <a:latin typeface="Calibri"/>
                <a:cs typeface="Calibri"/>
              </a:rPr>
              <a:t>(</a:t>
            </a:r>
            <a:r>
              <a:rPr kumimoji="1" lang="ja-JP" altLang="ja-JP" dirty="0" smtClean="0">
                <a:latin typeface="Calibri"/>
                <a:cs typeface="Calibri"/>
              </a:rPr>
              <a:t>パルス照射実験</a:t>
            </a:r>
            <a:r>
              <a:rPr kumimoji="1" lang="ja-JP" altLang="en-US" dirty="0" smtClean="0">
                <a:latin typeface="Calibri"/>
                <a:cs typeface="Calibri"/>
              </a:rPr>
              <a:t>）</a:t>
            </a:r>
            <a:endParaRPr kumimoji="1" lang="en-US" altLang="ja-JP" dirty="0">
              <a:latin typeface="Calibri"/>
              <a:cs typeface="Calibri"/>
            </a:endParaRPr>
          </a:p>
          <a:p>
            <a:pPr marL="800100" lvl="1" indent="-342900">
              <a:spcBef>
                <a:spcPts val="600"/>
              </a:spcBef>
              <a:buFont typeface="Wingdings" charset="2"/>
              <a:buChar char="Ø"/>
            </a:pPr>
            <a:r>
              <a:rPr kumimoji="1" lang="ja-JP" altLang="en-US" dirty="0" smtClean="0">
                <a:latin typeface="Calibri"/>
                <a:cs typeface="Calibri"/>
              </a:rPr>
              <a:t>最大</a:t>
            </a:r>
            <a:r>
              <a:rPr kumimoji="1" lang="en-US" altLang="ja-JP" dirty="0" smtClean="0">
                <a:latin typeface="Calibri"/>
                <a:cs typeface="Calibri"/>
              </a:rPr>
              <a:t>ELM</a:t>
            </a:r>
            <a:r>
              <a:rPr kumimoji="1" lang="ja-JP" altLang="ja-JP" dirty="0">
                <a:latin typeface="Calibri"/>
                <a:cs typeface="Calibri"/>
              </a:rPr>
              <a:t>流出</a:t>
            </a:r>
            <a:r>
              <a:rPr kumimoji="1" lang="ja-JP" altLang="ja-JP" dirty="0" smtClean="0">
                <a:latin typeface="Calibri"/>
                <a:cs typeface="Calibri"/>
              </a:rPr>
              <a:t>エネルギー</a:t>
            </a:r>
            <a:r>
              <a:rPr kumimoji="1" lang="ja-JP" altLang="en-US" dirty="0" smtClean="0">
                <a:latin typeface="Calibri"/>
                <a:cs typeface="Calibri"/>
              </a:rPr>
              <a:t>：</a:t>
            </a:r>
            <a:r>
              <a:rPr kumimoji="1" lang="en-US" altLang="ja-JP" dirty="0" smtClean="0">
                <a:latin typeface="Calibri"/>
                <a:cs typeface="Calibri"/>
              </a:rPr>
              <a:t>1 MJ</a:t>
            </a:r>
            <a:endParaRPr kumimoji="1" lang="en-US" altLang="ja-JP" dirty="0">
              <a:latin typeface="Calibri"/>
              <a:cs typeface="Calibri"/>
            </a:endParaRPr>
          </a:p>
          <a:p>
            <a:pPr marL="342900" indent="-342900">
              <a:spcBef>
                <a:spcPts val="600"/>
              </a:spcBef>
              <a:buFont typeface="Wingdings" charset="2"/>
              <a:buChar char="Ø"/>
            </a:pPr>
            <a:r>
              <a:rPr kumimoji="1" lang="en-US" altLang="ja-JP" dirty="0" smtClean="0">
                <a:latin typeface="Calibri"/>
                <a:cs typeface="Calibri"/>
              </a:rPr>
              <a:t>Type-I ELM</a:t>
            </a:r>
            <a:r>
              <a:rPr kumimoji="1" lang="ja-JP" altLang="en-US" dirty="0" smtClean="0">
                <a:latin typeface="Calibri"/>
                <a:cs typeface="Calibri"/>
              </a:rPr>
              <a:t>の</a:t>
            </a:r>
            <a:r>
              <a:rPr kumimoji="1" lang="en-US" altLang="ja-JP" dirty="0" smtClean="0">
                <a:latin typeface="Symbol" charset="2"/>
                <a:cs typeface="Symbol" charset="2"/>
              </a:rPr>
              <a:t>D</a:t>
            </a:r>
            <a:r>
              <a:rPr kumimoji="1" lang="en-US" altLang="ja-JP" dirty="0" smtClean="0">
                <a:latin typeface="Calibri"/>
                <a:cs typeface="Calibri"/>
              </a:rPr>
              <a:t>W</a:t>
            </a:r>
            <a:r>
              <a:rPr kumimoji="1" lang="en-US" altLang="ja-JP" baseline="-25000" dirty="0" smtClean="0">
                <a:latin typeface="Calibri"/>
                <a:cs typeface="Calibri"/>
              </a:rPr>
              <a:t>ELM</a:t>
            </a:r>
            <a:r>
              <a:rPr kumimoji="1" lang="ja-JP" altLang="en-US" dirty="0" smtClean="0">
                <a:latin typeface="Calibri"/>
                <a:cs typeface="Calibri"/>
              </a:rPr>
              <a:t>を</a:t>
            </a:r>
            <a:r>
              <a:rPr kumimoji="1" lang="en-US" altLang="ja-JP" dirty="0" smtClean="0">
                <a:latin typeface="Calibri"/>
                <a:cs typeface="Calibri"/>
              </a:rPr>
              <a:t>1/50</a:t>
            </a:r>
            <a:r>
              <a:rPr kumimoji="1" lang="ja-JP" altLang="en-US" dirty="0" smtClean="0">
                <a:latin typeface="Calibri"/>
                <a:cs typeface="Calibri"/>
              </a:rPr>
              <a:t>程度</a:t>
            </a:r>
            <a:r>
              <a:rPr kumimoji="1" lang="ja-JP" altLang="ja-JP" dirty="0" smtClean="0">
                <a:latin typeface="Calibri"/>
                <a:cs typeface="Calibri"/>
              </a:rPr>
              <a:t>まで緩</a:t>
            </a:r>
            <a:r>
              <a:rPr kumimoji="1" lang="ja-JP" altLang="ja-JP" dirty="0">
                <a:latin typeface="Calibri"/>
                <a:cs typeface="Calibri"/>
              </a:rPr>
              <a:t>和する必要がある</a:t>
            </a:r>
            <a:r>
              <a:rPr kumimoji="1" lang="ja-JP" altLang="ja-JP" dirty="0" smtClean="0">
                <a:latin typeface="Calibri"/>
                <a:cs typeface="Calibri"/>
              </a:rPr>
              <a:t>。</a:t>
            </a:r>
            <a:endParaRPr kumimoji="1" lang="en-US" altLang="ja-JP" dirty="0" smtClean="0">
              <a:latin typeface="Calibri"/>
              <a:cs typeface="Calibri"/>
            </a:endParaRPr>
          </a:p>
        </p:txBody>
      </p:sp>
      <p:grpSp>
        <p:nvGrpSpPr>
          <p:cNvPr id="12" name="図形グループ 11"/>
          <p:cNvGrpSpPr/>
          <p:nvPr/>
        </p:nvGrpSpPr>
        <p:grpSpPr>
          <a:xfrm>
            <a:off x="5047438" y="3575539"/>
            <a:ext cx="4096561" cy="3282461"/>
            <a:chOff x="4040187" y="1015762"/>
            <a:chExt cx="4646613" cy="3723202"/>
          </a:xfrm>
        </p:grpSpPr>
        <p:pic>
          <p:nvPicPr>
            <p:cNvPr id="13" name="Picture 5"/>
            <p:cNvPicPr>
              <a:picLocks noChangeAspect="1" noChangeArrowheads="1"/>
            </p:cNvPicPr>
            <p:nvPr/>
          </p:nvPicPr>
          <p:blipFill>
            <a:blip r:embed="rId3"/>
            <a:srcRect/>
            <a:stretch>
              <a:fillRect/>
            </a:stretch>
          </p:blipFill>
          <p:spPr bwMode="auto">
            <a:xfrm>
              <a:off x="4040187" y="1449804"/>
              <a:ext cx="4646613" cy="3289160"/>
            </a:xfrm>
            <a:prstGeom prst="rect">
              <a:avLst/>
            </a:prstGeom>
            <a:noFill/>
            <a:ln w="9525">
              <a:noFill/>
              <a:miter lim="800000"/>
              <a:headEnd/>
              <a:tailEnd/>
            </a:ln>
            <a:effectLst/>
          </p:spPr>
        </p:pic>
        <p:cxnSp>
          <p:nvCxnSpPr>
            <p:cNvPr id="14" name="直線コネクタ 13"/>
            <p:cNvCxnSpPr/>
            <p:nvPr/>
          </p:nvCxnSpPr>
          <p:spPr>
            <a:xfrm rot="5400000" flipH="1" flipV="1">
              <a:off x="4400947" y="2711847"/>
              <a:ext cx="2755106" cy="1588"/>
            </a:xfrm>
            <a:prstGeom prst="line">
              <a:avLst/>
            </a:prstGeom>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5299831" y="1015762"/>
              <a:ext cx="957338" cy="369332"/>
            </a:xfrm>
            <a:prstGeom prst="rect">
              <a:avLst/>
            </a:prstGeom>
            <a:noFill/>
          </p:spPr>
          <p:txBody>
            <a:bodyPr wrap="none" rtlCol="0">
              <a:spAutoFit/>
            </a:bodyPr>
            <a:lstStyle/>
            <a:p>
              <a:r>
                <a:rPr lang="en-US" altLang="ja-JP" dirty="0" smtClean="0">
                  <a:solidFill>
                    <a:srgbClr val="FF0000"/>
                  </a:solidFill>
                  <a:latin typeface="Symbol" charset="2"/>
                  <a:cs typeface="Symbol" charset="2"/>
                </a:rPr>
                <a:t>n</a:t>
              </a:r>
              <a:r>
                <a:rPr kumimoji="1" lang="en-US" altLang="ja-JP" baseline="-25000" dirty="0" smtClean="0">
                  <a:solidFill>
                    <a:srgbClr val="FF0000"/>
                  </a:solidFill>
                  <a:latin typeface="Calibri"/>
                  <a:cs typeface="Calibri"/>
                </a:rPr>
                <a:t>e</a:t>
              </a:r>
              <a:r>
                <a:rPr kumimoji="1" lang="en-US" altLang="ja-JP" dirty="0" smtClean="0">
                  <a:solidFill>
                    <a:srgbClr val="FF0000"/>
                  </a:solidFill>
                  <a:latin typeface="Calibri"/>
                  <a:cs typeface="Calibri"/>
                </a:rPr>
                <a:t>* ITER</a:t>
              </a:r>
              <a:endParaRPr kumimoji="1" lang="ja-JP" altLang="en-US" dirty="0">
                <a:solidFill>
                  <a:srgbClr val="FF0000"/>
                </a:solidFill>
                <a:latin typeface="Calibri"/>
                <a:cs typeface="Calibri"/>
              </a:endParaRPr>
            </a:p>
          </p:txBody>
        </p:sp>
      </p:grpSp>
      <p:sp>
        <p:nvSpPr>
          <p:cNvPr id="17" name="テキスト ボックス 16"/>
          <p:cNvSpPr txBox="1"/>
          <p:nvPr/>
        </p:nvSpPr>
        <p:spPr>
          <a:xfrm>
            <a:off x="239596" y="4226725"/>
            <a:ext cx="4711850" cy="1985159"/>
          </a:xfrm>
          <a:prstGeom prst="rect">
            <a:avLst/>
          </a:prstGeom>
          <a:noFill/>
        </p:spPr>
        <p:txBody>
          <a:bodyPr wrap="square" rtlCol="0">
            <a:spAutoFit/>
          </a:bodyPr>
          <a:lstStyle/>
          <a:p>
            <a:pPr>
              <a:spcBef>
                <a:spcPts val="600"/>
              </a:spcBef>
            </a:pPr>
            <a:r>
              <a:rPr lang="ja-JP" altLang="en-US" dirty="0" smtClean="0">
                <a:solidFill>
                  <a:srgbClr val="0000FF"/>
                </a:solidFill>
                <a:cs typeface="Calibri"/>
              </a:rPr>
              <a:t>炉心プラズマで</a:t>
            </a:r>
            <a:r>
              <a:rPr lang="ja-JP" altLang="en-US" dirty="0">
                <a:solidFill>
                  <a:srgbClr val="0000FF"/>
                </a:solidFill>
                <a:cs typeface="Calibri"/>
              </a:rPr>
              <a:t>の</a:t>
            </a:r>
            <a:r>
              <a:rPr lang="ja-JP" altLang="en-US" dirty="0" smtClean="0">
                <a:solidFill>
                  <a:srgbClr val="0000FF"/>
                </a:solidFill>
                <a:cs typeface="Calibri"/>
              </a:rPr>
              <a:t>課題</a:t>
            </a:r>
            <a:endParaRPr kumimoji="1" lang="en-US" altLang="ja-JP" dirty="0" smtClean="0">
              <a:latin typeface="Calibri"/>
              <a:cs typeface="Calibri"/>
            </a:endParaRPr>
          </a:p>
          <a:p>
            <a:pPr marL="342900" indent="-342900">
              <a:spcBef>
                <a:spcPts val="600"/>
              </a:spcBef>
              <a:buFont typeface="Wingdings" charset="2"/>
              <a:buChar char="l"/>
            </a:pPr>
            <a:r>
              <a:rPr kumimoji="1" lang="en-US" altLang="ja-JP" dirty="0">
                <a:solidFill>
                  <a:srgbClr val="000000"/>
                </a:solidFill>
                <a:latin typeface="Calibri"/>
                <a:cs typeface="Calibri"/>
              </a:rPr>
              <a:t>G</a:t>
            </a:r>
            <a:r>
              <a:rPr kumimoji="1" lang="en-US" altLang="ja-JP" dirty="0" smtClean="0">
                <a:solidFill>
                  <a:srgbClr val="000000"/>
                </a:solidFill>
                <a:latin typeface="Calibri"/>
                <a:cs typeface="Calibri"/>
              </a:rPr>
              <a:t>rassy ELM</a:t>
            </a:r>
            <a:r>
              <a:rPr kumimoji="1" lang="ja-JP" altLang="en-US" dirty="0" smtClean="0">
                <a:solidFill>
                  <a:srgbClr val="000000"/>
                </a:solidFill>
                <a:latin typeface="Calibri"/>
                <a:cs typeface="Calibri"/>
              </a:rPr>
              <a:t>運転領域の拡大。</a:t>
            </a:r>
            <a:endParaRPr kumimoji="1" lang="en-US" altLang="ja-JP" dirty="0" smtClean="0">
              <a:solidFill>
                <a:srgbClr val="000000"/>
              </a:solidFill>
              <a:latin typeface="Calibri"/>
              <a:cs typeface="Calibri"/>
            </a:endParaRPr>
          </a:p>
          <a:p>
            <a:pPr marL="342900" indent="-342900">
              <a:spcBef>
                <a:spcPts val="600"/>
              </a:spcBef>
              <a:buFont typeface="Wingdings" charset="2"/>
              <a:buChar char="l"/>
            </a:pPr>
            <a:r>
              <a:rPr kumimoji="1" lang="en-US" altLang="ja-JP" dirty="0" smtClean="0">
                <a:solidFill>
                  <a:srgbClr val="000000"/>
                </a:solidFill>
                <a:latin typeface="Calibri"/>
                <a:cs typeface="Calibri"/>
              </a:rPr>
              <a:t>QH</a:t>
            </a:r>
            <a:r>
              <a:rPr kumimoji="1" lang="ja-JP" altLang="en-US" dirty="0" smtClean="0">
                <a:solidFill>
                  <a:srgbClr val="000000"/>
                </a:solidFill>
                <a:latin typeface="Calibri"/>
                <a:cs typeface="Calibri"/>
              </a:rPr>
              <a:t>モードの運転領域が解明。</a:t>
            </a:r>
            <a:endParaRPr kumimoji="1" lang="en-US" altLang="ja-JP" dirty="0" smtClean="0">
              <a:solidFill>
                <a:srgbClr val="000000"/>
              </a:solidFill>
              <a:latin typeface="Calibri"/>
              <a:cs typeface="Calibri"/>
            </a:endParaRPr>
          </a:p>
          <a:p>
            <a:pPr marL="342900" indent="-342900">
              <a:spcBef>
                <a:spcPts val="600"/>
              </a:spcBef>
              <a:buFont typeface="Wingdings" charset="2"/>
              <a:buChar char="l"/>
            </a:pPr>
            <a:r>
              <a:rPr kumimoji="1" lang="ja-JP" altLang="en-US" dirty="0" smtClean="0">
                <a:solidFill>
                  <a:srgbClr val="000000"/>
                </a:solidFill>
                <a:latin typeface="Calibri"/>
                <a:cs typeface="Calibri"/>
              </a:rPr>
              <a:t>能動的</a:t>
            </a:r>
            <a:r>
              <a:rPr kumimoji="1" lang="en-US" altLang="ja-JP" dirty="0" smtClean="0">
                <a:solidFill>
                  <a:srgbClr val="000000"/>
                </a:solidFill>
                <a:latin typeface="Calibri"/>
                <a:cs typeface="Calibri"/>
              </a:rPr>
              <a:t>ELM</a:t>
            </a:r>
            <a:r>
              <a:rPr kumimoji="1" lang="ja-JP" altLang="en-US" dirty="0" smtClean="0">
                <a:solidFill>
                  <a:srgbClr val="000000"/>
                </a:solidFill>
                <a:latin typeface="Calibri"/>
                <a:cs typeface="Calibri"/>
              </a:rPr>
              <a:t>周波数制御（ペレット）も</a:t>
            </a:r>
            <a:r>
              <a:rPr kumimoji="1" lang="en-US" altLang="ja-JP" dirty="0">
                <a:solidFill>
                  <a:srgbClr val="000000"/>
                </a:solidFill>
                <a:latin typeface="Symbol" charset="2"/>
                <a:cs typeface="Symbol" charset="2"/>
              </a:rPr>
              <a:t>D</a:t>
            </a:r>
            <a:r>
              <a:rPr kumimoji="1" lang="en-US" altLang="ja-JP" dirty="0">
                <a:solidFill>
                  <a:srgbClr val="000000"/>
                </a:solidFill>
                <a:latin typeface="Calibri"/>
                <a:cs typeface="Calibri"/>
              </a:rPr>
              <a:t>W</a:t>
            </a:r>
            <a:r>
              <a:rPr kumimoji="1" lang="en-US" altLang="ja-JP" baseline="-25000" dirty="0">
                <a:solidFill>
                  <a:srgbClr val="000000"/>
                </a:solidFill>
                <a:latin typeface="Calibri"/>
                <a:cs typeface="Calibri"/>
              </a:rPr>
              <a:t>ELM</a:t>
            </a:r>
            <a:r>
              <a:rPr kumimoji="1" lang="ja-JP" altLang="en-US" dirty="0" smtClean="0">
                <a:solidFill>
                  <a:srgbClr val="000000"/>
                </a:solidFill>
                <a:latin typeface="Calibri"/>
                <a:cs typeface="Calibri"/>
              </a:rPr>
              <a:t>低減に有効であり、運転領域と合わせて検討が必要。</a:t>
            </a:r>
            <a:endParaRPr kumimoji="1" lang="en-US" altLang="ja-JP" dirty="0" smtClean="0">
              <a:solidFill>
                <a:srgbClr val="000000"/>
              </a:solidFill>
              <a:latin typeface="Calibri"/>
              <a:cs typeface="Calibri"/>
            </a:endParaRPr>
          </a:p>
        </p:txBody>
      </p:sp>
      <p:pic>
        <p:nvPicPr>
          <p:cNvPr id="18" name="Picture 31" descr="0126-6MW30000sh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7969" y="1699153"/>
            <a:ext cx="2195865" cy="155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242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84877" y="64896"/>
            <a:ext cx="7959122" cy="646331"/>
          </a:xfrm>
          <a:prstGeom prst="rect">
            <a:avLst/>
          </a:prstGeom>
          <a:noFill/>
        </p:spPr>
        <p:txBody>
          <a:bodyPr wrap="square" rtlCol="0">
            <a:spAutoFit/>
          </a:bodyPr>
          <a:lstStyle/>
          <a:p>
            <a:pPr algn="ctr"/>
            <a:r>
              <a:rPr kumimoji="1" lang="ja-JP"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rPr>
              <a:t>ディスラプション</a:t>
            </a:r>
            <a:endParaRPr kumimoji="1" lang="ja-JP"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endParaRPr>
          </a:p>
        </p:txBody>
      </p:sp>
      <p:pic>
        <p:nvPicPr>
          <p:cNvPr id="3" name="Picture 37" descr="logo"/>
          <p:cNvPicPr>
            <a:picLocks noChangeAspect="1" noChangeArrowheads="1"/>
          </p:cNvPicPr>
          <p:nvPr/>
        </p:nvPicPr>
        <p:blipFill>
          <a:blip r:embed="rId2"/>
          <a:srcRect/>
          <a:stretch>
            <a:fillRect/>
          </a:stretch>
        </p:blipFill>
        <p:spPr bwMode="auto">
          <a:xfrm>
            <a:off x="89502" y="135980"/>
            <a:ext cx="1095375" cy="538163"/>
          </a:xfrm>
          <a:prstGeom prst="rect">
            <a:avLst/>
          </a:prstGeom>
          <a:noFill/>
        </p:spPr>
      </p:pic>
      <p:sp>
        <p:nvSpPr>
          <p:cNvPr id="4" name="山形 3"/>
          <p:cNvSpPr/>
          <p:nvPr/>
        </p:nvSpPr>
        <p:spPr>
          <a:xfrm>
            <a:off x="1" y="760197"/>
            <a:ext cx="9144000" cy="83437"/>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sp>
        <p:nvSpPr>
          <p:cNvPr id="5" name="Rectangle 8"/>
          <p:cNvSpPr>
            <a:spLocks noChangeArrowheads="1"/>
          </p:cNvSpPr>
          <p:nvPr/>
        </p:nvSpPr>
        <p:spPr bwMode="auto">
          <a:xfrm>
            <a:off x="7489825" y="2176463"/>
            <a:ext cx="184150" cy="457200"/>
          </a:xfrm>
          <a:prstGeom prst="rect">
            <a:avLst/>
          </a:prstGeom>
          <a:noFill/>
          <a:ln w="9525">
            <a:noFill/>
            <a:miter lim="800000"/>
            <a:headEnd/>
            <a:tailEnd/>
          </a:ln>
        </p:spPr>
        <p:txBody>
          <a:bodyPr wrap="none">
            <a:prstTxWarp prst="textNoShape">
              <a:avLst/>
            </a:prstTxWarp>
            <a:spAutoFit/>
          </a:bodyPr>
          <a:lstStyle/>
          <a:p>
            <a:endParaRPr lang="ja-JP" altLang="en-US">
              <a:latin typeface="Calibri" charset="0"/>
            </a:endParaRPr>
          </a:p>
        </p:txBody>
      </p:sp>
      <p:sp>
        <p:nvSpPr>
          <p:cNvPr id="6" name="テキスト ボックス 5"/>
          <p:cNvSpPr txBox="1"/>
          <p:nvPr/>
        </p:nvSpPr>
        <p:spPr>
          <a:xfrm>
            <a:off x="239596" y="1108786"/>
            <a:ext cx="8745660" cy="5232203"/>
          </a:xfrm>
          <a:prstGeom prst="rect">
            <a:avLst/>
          </a:prstGeom>
          <a:noFill/>
        </p:spPr>
        <p:txBody>
          <a:bodyPr wrap="square" rtlCol="0">
            <a:spAutoFit/>
          </a:bodyPr>
          <a:lstStyle/>
          <a:p>
            <a:endParaRPr kumimoji="1" lang="en-US" altLang="ja-JP" dirty="0" smtClean="0">
              <a:solidFill>
                <a:srgbClr val="0000FF"/>
              </a:solidFill>
              <a:latin typeface="Calibri"/>
              <a:cs typeface="Calibri"/>
            </a:endParaRPr>
          </a:p>
          <a:p>
            <a:pPr marL="342900" indent="-342900">
              <a:buFont typeface="Wingdings" charset="2"/>
              <a:buChar char="l"/>
            </a:pPr>
            <a:r>
              <a:rPr lang="ja-JP" altLang="ja-JP" dirty="0">
                <a:latin typeface="Calibri"/>
                <a:cs typeface="Calibri"/>
              </a:rPr>
              <a:t>熱衝撃、電磁力、逃走電子の影響は</a:t>
            </a:r>
            <a:r>
              <a:rPr lang="ja-JP" altLang="ja-JP" dirty="0" smtClean="0">
                <a:latin typeface="Calibri"/>
                <a:cs typeface="Calibri"/>
              </a:rPr>
              <a:t>甚大</a:t>
            </a:r>
            <a:r>
              <a:rPr lang="ja-JP" altLang="en-US" dirty="0" smtClean="0">
                <a:latin typeface="Calibri"/>
                <a:cs typeface="Calibri"/>
              </a:rPr>
              <a:t>で、炉内機器の健全性を脅かす難題</a:t>
            </a:r>
            <a:endParaRPr kumimoji="1" lang="en-US" altLang="ja-JP" dirty="0" smtClean="0">
              <a:latin typeface="Calibri"/>
              <a:cs typeface="Calibri"/>
            </a:endParaRPr>
          </a:p>
          <a:p>
            <a:pPr>
              <a:spcBef>
                <a:spcPts val="1200"/>
              </a:spcBef>
            </a:pPr>
            <a:r>
              <a:rPr kumimoji="1" lang="ja-JP" altLang="en-US" dirty="0" smtClean="0">
                <a:solidFill>
                  <a:srgbClr val="0000FF"/>
                </a:solidFill>
                <a:latin typeface="Calibri"/>
                <a:cs typeface="Calibri"/>
              </a:rPr>
              <a:t>炉設計での課題</a:t>
            </a:r>
          </a:p>
          <a:p>
            <a:pPr marL="342900" indent="-342900">
              <a:buFont typeface="Wingdings" charset="2"/>
              <a:buChar char="l"/>
            </a:pPr>
            <a:r>
              <a:rPr lang="ja-JP" altLang="en-US" dirty="0" smtClean="0">
                <a:solidFill>
                  <a:srgbClr val="FF6600"/>
                </a:solidFill>
                <a:latin typeface="Calibri"/>
                <a:cs typeface="Calibri"/>
              </a:rPr>
              <a:t>熱衝撃</a:t>
            </a:r>
            <a:r>
              <a:rPr lang="ja-JP" altLang="en-US" dirty="0" smtClean="0">
                <a:latin typeface="Calibri"/>
                <a:cs typeface="Calibri"/>
              </a:rPr>
              <a:t>：原型炉の蓄積エネルギー</a:t>
            </a:r>
            <a:r>
              <a:rPr lang="en-US" altLang="ja-JP" dirty="0" smtClean="0">
                <a:latin typeface="Calibri"/>
                <a:cs typeface="Calibri"/>
              </a:rPr>
              <a:t> </a:t>
            </a:r>
            <a:r>
              <a:rPr lang="en-US" altLang="ja-JP" dirty="0" smtClean="0">
                <a:solidFill>
                  <a:srgbClr val="FF6600"/>
                </a:solidFill>
                <a:latin typeface="Calibri"/>
                <a:cs typeface="Calibri"/>
              </a:rPr>
              <a:t>~1GJ </a:t>
            </a:r>
            <a:r>
              <a:rPr lang="en-US" altLang="ja-JP" dirty="0" smtClean="0">
                <a:latin typeface="Calibri"/>
                <a:cs typeface="Calibri"/>
              </a:rPr>
              <a:t>(</a:t>
            </a:r>
            <a:r>
              <a:rPr lang="en-US" altLang="ja-JP" dirty="0" smtClean="0">
                <a:solidFill>
                  <a:srgbClr val="FF6600"/>
                </a:solidFill>
                <a:latin typeface="Calibri"/>
                <a:cs typeface="Calibri"/>
              </a:rPr>
              <a:t>JT-60U</a:t>
            </a:r>
            <a:r>
              <a:rPr lang="ja-JP" altLang="en-US" dirty="0" smtClean="0">
                <a:solidFill>
                  <a:srgbClr val="FF6600"/>
                </a:solidFill>
                <a:latin typeface="Calibri"/>
                <a:cs typeface="Calibri"/>
              </a:rPr>
              <a:t>の</a:t>
            </a:r>
            <a:r>
              <a:rPr lang="en-US" altLang="ja-JP" dirty="0" smtClean="0">
                <a:solidFill>
                  <a:srgbClr val="FF6600"/>
                </a:solidFill>
                <a:latin typeface="Calibri"/>
                <a:cs typeface="Calibri"/>
              </a:rPr>
              <a:t>100</a:t>
            </a:r>
            <a:r>
              <a:rPr lang="ja-JP" altLang="en-US" dirty="0" smtClean="0">
                <a:solidFill>
                  <a:srgbClr val="FF6600"/>
                </a:solidFill>
                <a:latin typeface="Calibri"/>
                <a:cs typeface="Calibri"/>
              </a:rPr>
              <a:t>倍！</a:t>
            </a:r>
            <a:r>
              <a:rPr lang="en-US" altLang="ja-JP" dirty="0" smtClean="0">
                <a:latin typeface="Calibri"/>
                <a:cs typeface="Calibri"/>
              </a:rPr>
              <a:t>)</a:t>
            </a:r>
            <a:r>
              <a:rPr lang="ja-JP" altLang="en-US" dirty="0" smtClean="0">
                <a:latin typeface="Calibri"/>
                <a:cs typeface="Calibri"/>
              </a:rPr>
              <a:t>　</a:t>
            </a:r>
            <a:endParaRPr lang="en-US" altLang="ja-JP" dirty="0" smtClean="0">
              <a:latin typeface="Calibri"/>
              <a:cs typeface="Calibri"/>
            </a:endParaRPr>
          </a:p>
          <a:p>
            <a:pPr marL="800100" lvl="1" indent="-342900">
              <a:buFont typeface="Wingdings" charset="2"/>
              <a:buChar char="ü"/>
            </a:pPr>
            <a:r>
              <a:rPr kumimoji="1" lang="en-US" altLang="ja-JP" dirty="0" smtClean="0">
                <a:latin typeface="Calibri"/>
                <a:cs typeface="Calibri"/>
              </a:rPr>
              <a:t>W</a:t>
            </a:r>
            <a:r>
              <a:rPr kumimoji="1" lang="ja-JP" altLang="en-US" dirty="0" smtClean="0">
                <a:latin typeface="Calibri"/>
                <a:cs typeface="Calibri"/>
              </a:rPr>
              <a:t>アーマーの寿命に影響を与えない</a:t>
            </a:r>
            <a:r>
              <a:rPr kumimoji="1" lang="ja-JP" altLang="ja-JP" dirty="0" smtClean="0">
                <a:latin typeface="Calibri"/>
                <a:cs typeface="Calibri"/>
              </a:rPr>
              <a:t>熱</a:t>
            </a:r>
            <a:r>
              <a:rPr kumimoji="1" lang="ja-JP" altLang="ja-JP" dirty="0">
                <a:latin typeface="Calibri"/>
                <a:cs typeface="Calibri"/>
              </a:rPr>
              <a:t>負荷は</a:t>
            </a:r>
            <a:r>
              <a:rPr kumimoji="1" lang="en-US" altLang="ja-JP" dirty="0">
                <a:latin typeface="Calibri"/>
                <a:cs typeface="Calibri"/>
              </a:rPr>
              <a:t>0.5MJ/m</a:t>
            </a:r>
            <a:r>
              <a:rPr kumimoji="1" lang="en-US" altLang="ja-JP" baseline="30000" dirty="0">
                <a:latin typeface="Calibri"/>
                <a:cs typeface="Calibri"/>
              </a:rPr>
              <a:t>2</a:t>
            </a:r>
            <a:r>
              <a:rPr kumimoji="1" lang="ja-JP" altLang="ja-JP" dirty="0" smtClean="0">
                <a:latin typeface="Calibri"/>
                <a:cs typeface="Calibri"/>
              </a:rPr>
              <a:t>程度</a:t>
            </a:r>
            <a:endParaRPr kumimoji="1" lang="en-US" altLang="ja-JP" dirty="0" smtClean="0">
              <a:latin typeface="Calibri"/>
              <a:cs typeface="Calibri"/>
            </a:endParaRPr>
          </a:p>
          <a:p>
            <a:pPr marL="800100" lvl="1" indent="-342900">
              <a:buFont typeface="Wingdings" charset="2"/>
              <a:buChar char="ü"/>
            </a:pPr>
            <a:r>
              <a:rPr kumimoji="1" lang="en-US" altLang="ja-JP" dirty="0" smtClean="0">
                <a:latin typeface="Calibri"/>
                <a:cs typeface="Calibri"/>
              </a:rPr>
              <a:t>W</a:t>
            </a:r>
            <a:r>
              <a:rPr kumimoji="1" lang="ja-JP" altLang="en-US" dirty="0" smtClean="0">
                <a:latin typeface="Calibri"/>
                <a:cs typeface="Calibri"/>
              </a:rPr>
              <a:t>アーマーの溶融が起こると</a:t>
            </a:r>
            <a:r>
              <a:rPr kumimoji="1" lang="ja-JP" altLang="ja-JP" dirty="0" smtClean="0">
                <a:latin typeface="Calibri"/>
                <a:cs typeface="Calibri"/>
              </a:rPr>
              <a:t>冷却</a:t>
            </a:r>
            <a:r>
              <a:rPr kumimoji="1" lang="ja-JP" altLang="ja-JP" dirty="0">
                <a:latin typeface="Calibri"/>
                <a:cs typeface="Calibri"/>
              </a:rPr>
              <a:t>水が真空容器に浸入する</a:t>
            </a:r>
            <a:r>
              <a:rPr kumimoji="1" lang="ja-JP" altLang="ja-JP" dirty="0" smtClean="0">
                <a:latin typeface="Calibri"/>
                <a:cs typeface="Calibri"/>
              </a:rPr>
              <a:t>事故が</a:t>
            </a:r>
            <a:r>
              <a:rPr kumimoji="1" lang="ja-JP" altLang="ja-JP" dirty="0">
                <a:latin typeface="Calibri"/>
                <a:cs typeface="Calibri"/>
              </a:rPr>
              <a:t>懸念される。</a:t>
            </a:r>
            <a:endParaRPr lang="en-US" altLang="ja-JP" dirty="0" smtClean="0">
              <a:latin typeface="Calibri"/>
              <a:cs typeface="Calibri"/>
            </a:endParaRPr>
          </a:p>
          <a:p>
            <a:pPr marL="342900" indent="-342900">
              <a:buFont typeface="Wingdings" charset="2"/>
              <a:buChar char="l"/>
            </a:pPr>
            <a:r>
              <a:rPr lang="ja-JP" altLang="en-US" dirty="0" smtClean="0">
                <a:solidFill>
                  <a:srgbClr val="FF6600"/>
                </a:solidFill>
                <a:latin typeface="Calibri"/>
                <a:cs typeface="Calibri"/>
              </a:rPr>
              <a:t>電磁力</a:t>
            </a:r>
            <a:r>
              <a:rPr lang="ja-JP" altLang="en-US" dirty="0" smtClean="0">
                <a:latin typeface="Calibri"/>
                <a:cs typeface="Calibri"/>
              </a:rPr>
              <a:t>：ハロー電流</a:t>
            </a:r>
            <a:endParaRPr lang="en-US" altLang="ja-JP" dirty="0" smtClean="0">
              <a:latin typeface="Calibri"/>
              <a:cs typeface="Calibri"/>
            </a:endParaRPr>
          </a:p>
          <a:p>
            <a:pPr marL="800100" lvl="1" indent="-342900">
              <a:buFont typeface="Wingdings" charset="2"/>
              <a:buChar char="ü"/>
            </a:pPr>
            <a:r>
              <a:rPr lang="en-US" altLang="ja-JP" dirty="0" smtClean="0">
                <a:latin typeface="Calibri"/>
                <a:cs typeface="Calibri"/>
              </a:rPr>
              <a:t>TBR</a:t>
            </a:r>
            <a:r>
              <a:rPr lang="ja-JP" altLang="en-US" dirty="0" smtClean="0">
                <a:latin typeface="Calibri"/>
                <a:cs typeface="Calibri"/>
              </a:rPr>
              <a:t>確保のため、</a:t>
            </a:r>
            <a:r>
              <a:rPr lang="en-US" altLang="ja-JP" dirty="0" smtClean="0">
                <a:latin typeface="Calibri"/>
                <a:cs typeface="Calibri"/>
              </a:rPr>
              <a:t>BLK</a:t>
            </a:r>
            <a:r>
              <a:rPr lang="ja-JP" altLang="en-US" dirty="0" smtClean="0">
                <a:latin typeface="Calibri"/>
                <a:cs typeface="Calibri"/>
              </a:rPr>
              <a:t>を小さくして鎖交</a:t>
            </a:r>
            <a:r>
              <a:rPr lang="ja-JP" altLang="en-US" dirty="0">
                <a:latin typeface="Calibri"/>
                <a:cs typeface="Calibri"/>
              </a:rPr>
              <a:t>磁束を</a:t>
            </a:r>
            <a:r>
              <a:rPr lang="ja-JP" altLang="en-US" dirty="0" smtClean="0">
                <a:latin typeface="Calibri"/>
                <a:cs typeface="Calibri"/>
              </a:rPr>
              <a:t>小さくする対策に限界</a:t>
            </a:r>
            <a:endParaRPr lang="en-US" altLang="ja-JP" dirty="0" smtClean="0">
              <a:latin typeface="Calibri"/>
              <a:cs typeface="Calibri"/>
            </a:endParaRPr>
          </a:p>
          <a:p>
            <a:pPr marL="800100" lvl="1" indent="-342900">
              <a:buFont typeface="Wingdings" charset="2"/>
              <a:buChar char="ü"/>
            </a:pPr>
            <a:r>
              <a:rPr lang="en-US" altLang="ja-JP" dirty="0" smtClean="0">
                <a:latin typeface="Calibri"/>
                <a:cs typeface="Calibri"/>
              </a:rPr>
              <a:t>VDE</a:t>
            </a:r>
            <a:r>
              <a:rPr lang="ja-JP" altLang="en-US" dirty="0" smtClean="0">
                <a:latin typeface="Calibri"/>
                <a:cs typeface="Calibri"/>
              </a:rPr>
              <a:t>回避のために</a:t>
            </a:r>
            <a:r>
              <a:rPr lang="en-US" altLang="ja-JP" dirty="0">
                <a:latin typeface="Symbol" charset="2"/>
                <a:cs typeface="Symbol" charset="2"/>
              </a:rPr>
              <a:t>k</a:t>
            </a:r>
            <a:r>
              <a:rPr lang="ja-JP" altLang="en-US" dirty="0">
                <a:latin typeface="Calibri"/>
                <a:cs typeface="Calibri"/>
              </a:rPr>
              <a:t>を</a:t>
            </a:r>
            <a:r>
              <a:rPr lang="ja-JP" altLang="en-US" dirty="0" smtClean="0">
                <a:latin typeface="Calibri"/>
                <a:cs typeface="Calibri"/>
              </a:rPr>
              <a:t>下げるとともに中立平衡点を活用</a:t>
            </a:r>
            <a:endParaRPr lang="en-US" altLang="ja-JP" dirty="0" smtClean="0">
              <a:latin typeface="Calibri"/>
              <a:cs typeface="Calibri"/>
            </a:endParaRPr>
          </a:p>
          <a:p>
            <a:pPr marL="342900" indent="-342900">
              <a:buFont typeface="Wingdings" charset="2"/>
              <a:buChar char="l"/>
            </a:pPr>
            <a:r>
              <a:rPr lang="ja-JP" altLang="en-US" dirty="0" smtClean="0">
                <a:solidFill>
                  <a:srgbClr val="FF6600"/>
                </a:solidFill>
                <a:latin typeface="Calibri"/>
                <a:cs typeface="Calibri"/>
              </a:rPr>
              <a:t>逃走電子</a:t>
            </a:r>
            <a:r>
              <a:rPr lang="ja-JP" altLang="en-US" dirty="0" smtClean="0">
                <a:latin typeface="Calibri"/>
                <a:cs typeface="Calibri"/>
              </a:rPr>
              <a:t>：</a:t>
            </a:r>
            <a:r>
              <a:rPr lang="en-US" altLang="ja-JP" dirty="0" smtClean="0">
                <a:latin typeface="Calibri"/>
                <a:cs typeface="Calibri"/>
              </a:rPr>
              <a:t>〜</a:t>
            </a:r>
            <a:r>
              <a:rPr lang="ja-JP" altLang="en-US" dirty="0" smtClean="0">
                <a:latin typeface="Calibri"/>
                <a:cs typeface="Calibri"/>
              </a:rPr>
              <a:t>数</a:t>
            </a:r>
            <a:r>
              <a:rPr lang="en-US" altLang="ja-JP" dirty="0" smtClean="0">
                <a:latin typeface="Calibri"/>
                <a:cs typeface="Calibri"/>
              </a:rPr>
              <a:t>10MeV</a:t>
            </a:r>
            <a:r>
              <a:rPr lang="ja-JP" altLang="en-US" dirty="0" smtClean="0">
                <a:latin typeface="Calibri"/>
                <a:cs typeface="Calibri"/>
              </a:rPr>
              <a:t>、</a:t>
            </a:r>
            <a:r>
              <a:rPr lang="ja-JP" altLang="en-US" dirty="0" smtClean="0">
                <a:solidFill>
                  <a:srgbClr val="FF6600"/>
                </a:solidFill>
                <a:latin typeface="Calibri"/>
                <a:cs typeface="Calibri"/>
              </a:rPr>
              <a:t>熱負荷</a:t>
            </a:r>
            <a:r>
              <a:rPr lang="en-US" altLang="ja-JP" dirty="0" smtClean="0">
                <a:solidFill>
                  <a:srgbClr val="FF6600"/>
                </a:solidFill>
                <a:latin typeface="Calibri"/>
                <a:cs typeface="Calibri"/>
              </a:rPr>
              <a:t>100MJ/m</a:t>
            </a:r>
            <a:r>
              <a:rPr lang="en-US" altLang="ja-JP" baseline="30000" dirty="0" smtClean="0">
                <a:solidFill>
                  <a:srgbClr val="FF6600"/>
                </a:solidFill>
                <a:latin typeface="Calibri"/>
                <a:cs typeface="Calibri"/>
              </a:rPr>
              <a:t>2</a:t>
            </a:r>
            <a:r>
              <a:rPr lang="ja-JP" altLang="en-US" dirty="0" smtClean="0">
                <a:solidFill>
                  <a:srgbClr val="FF6600"/>
                </a:solidFill>
                <a:latin typeface="Calibri"/>
                <a:cs typeface="Calibri"/>
              </a:rPr>
              <a:t>以上</a:t>
            </a:r>
            <a:endParaRPr lang="en-US" altLang="ja-JP" dirty="0" smtClean="0">
              <a:solidFill>
                <a:srgbClr val="FF6600"/>
              </a:solidFill>
              <a:latin typeface="Calibri"/>
              <a:cs typeface="Calibri"/>
            </a:endParaRPr>
          </a:p>
          <a:p>
            <a:pPr marL="800100" lvl="1" indent="-342900">
              <a:buFont typeface="Wingdings" charset="2"/>
              <a:buChar char="ü"/>
            </a:pPr>
            <a:r>
              <a:rPr kumimoji="1" lang="ja-JP" altLang="en-US" dirty="0" smtClean="0"/>
              <a:t>１発で</a:t>
            </a:r>
            <a:r>
              <a:rPr kumimoji="1" lang="ja-JP" altLang="ja-JP" dirty="0" smtClean="0"/>
              <a:t>プラズマ</a:t>
            </a:r>
            <a:r>
              <a:rPr kumimoji="1" lang="ja-JP" altLang="ja-JP" dirty="0"/>
              <a:t>対向材料を貫通</a:t>
            </a:r>
            <a:r>
              <a:rPr kumimoji="1" lang="ja-JP" altLang="ja-JP" dirty="0" smtClean="0"/>
              <a:t>し冷却管</a:t>
            </a:r>
            <a:r>
              <a:rPr kumimoji="1" lang="ja-JP" altLang="ja-JP" dirty="0"/>
              <a:t>に達する深い溶融を与える</a:t>
            </a:r>
            <a:r>
              <a:rPr kumimoji="1" lang="ja-JP" altLang="ja-JP" dirty="0" smtClean="0"/>
              <a:t>可能性</a:t>
            </a:r>
            <a:endParaRPr kumimoji="1" lang="en-US" altLang="ja-JP" dirty="0" smtClean="0"/>
          </a:p>
          <a:p>
            <a:pPr lvl="1"/>
            <a:endParaRPr lang="en-US" altLang="ja-JP" dirty="0">
              <a:latin typeface="Calibri"/>
              <a:cs typeface="Calibri"/>
            </a:endParaRPr>
          </a:p>
          <a:p>
            <a:pPr marL="0" lvl="1"/>
            <a:r>
              <a:rPr lang="ja-JP" altLang="en-US" dirty="0" smtClean="0">
                <a:solidFill>
                  <a:srgbClr val="0000FF"/>
                </a:solidFill>
                <a:latin typeface="Calibri"/>
                <a:cs typeface="Calibri"/>
              </a:rPr>
              <a:t>炉心プラズマの課題</a:t>
            </a:r>
            <a:endParaRPr lang="en-US" altLang="ja-JP" dirty="0" smtClean="0">
              <a:solidFill>
                <a:srgbClr val="0000FF"/>
              </a:solidFill>
              <a:latin typeface="Calibri"/>
              <a:cs typeface="Calibri"/>
            </a:endParaRPr>
          </a:p>
          <a:p>
            <a:pPr marL="342900" indent="-342900">
              <a:buFont typeface="Wingdings" charset="2"/>
              <a:buChar char="Ø"/>
            </a:pPr>
            <a:r>
              <a:rPr lang="ja-JP" altLang="en-US" dirty="0" smtClean="0">
                <a:latin typeface="Calibri"/>
                <a:cs typeface="Calibri"/>
              </a:rPr>
              <a:t>緩和されないディスラプションは許容できない。</a:t>
            </a:r>
            <a:endParaRPr lang="en-US" altLang="ja-JP" dirty="0" smtClean="0">
              <a:latin typeface="Calibri"/>
              <a:cs typeface="Calibri"/>
            </a:endParaRPr>
          </a:p>
          <a:p>
            <a:pPr marL="342900" indent="-342900">
              <a:buFont typeface="Wingdings" charset="2"/>
              <a:buChar char="Ø"/>
            </a:pPr>
            <a:r>
              <a:rPr lang="ja-JP" altLang="en-US" dirty="0" smtClean="0">
                <a:latin typeface="Calibri"/>
                <a:cs typeface="Calibri"/>
              </a:rPr>
              <a:t>ディスラプション</a:t>
            </a:r>
            <a:r>
              <a:rPr lang="ja-JP" altLang="en-US" dirty="0">
                <a:latin typeface="Calibri"/>
                <a:cs typeface="Calibri"/>
              </a:rPr>
              <a:t>制御（予測</a:t>
            </a:r>
            <a:r>
              <a:rPr lang="ja-JP" altLang="en-US" dirty="0" smtClean="0">
                <a:latin typeface="Calibri"/>
                <a:cs typeface="Calibri"/>
              </a:rPr>
              <a:t>、</a:t>
            </a:r>
            <a:r>
              <a:rPr lang="ja-JP" altLang="en-US" dirty="0" smtClean="0">
                <a:solidFill>
                  <a:srgbClr val="000000"/>
                </a:solidFill>
                <a:latin typeface="Calibri"/>
                <a:cs typeface="Calibri"/>
              </a:rPr>
              <a:t>回避、緩和）</a:t>
            </a:r>
            <a:r>
              <a:rPr lang="ja-JP" altLang="en-US" dirty="0">
                <a:solidFill>
                  <a:srgbClr val="000000"/>
                </a:solidFill>
                <a:cs typeface="Calibri"/>
              </a:rPr>
              <a:t>によって</a:t>
            </a:r>
            <a:r>
              <a:rPr lang="ja-JP" altLang="en-US" dirty="0">
                <a:cs typeface="Calibri"/>
              </a:rPr>
              <a:t>確実にソフトランディングに移行する制御技術の</a:t>
            </a:r>
            <a:r>
              <a:rPr lang="ja-JP" altLang="en-US" dirty="0" smtClean="0">
                <a:cs typeface="Calibri"/>
              </a:rPr>
              <a:t>確立が重要</a:t>
            </a:r>
            <a:endParaRPr lang="en-US" altLang="ja-JP" dirty="0" smtClean="0">
              <a:latin typeface="Calibri"/>
              <a:cs typeface="Calibri"/>
            </a:endParaRPr>
          </a:p>
          <a:p>
            <a:pPr marL="800100" lvl="1" indent="-342900">
              <a:buFont typeface="Wingdings" charset="2"/>
              <a:buChar char="ü"/>
            </a:pPr>
            <a:r>
              <a:rPr lang="ja-JP" altLang="en-US" dirty="0" smtClean="0"/>
              <a:t>限られた計測器</a:t>
            </a:r>
            <a:r>
              <a:rPr lang="ja-JP" altLang="ja-JP" dirty="0" smtClean="0"/>
              <a:t>に</a:t>
            </a:r>
            <a:r>
              <a:rPr lang="ja-JP" altLang="ja-JP" dirty="0"/>
              <a:t>基づく実時間評価コードによる発生の</a:t>
            </a:r>
            <a:r>
              <a:rPr lang="ja-JP" altLang="ja-JP" dirty="0" smtClean="0"/>
              <a:t>予測</a:t>
            </a:r>
            <a:endParaRPr lang="en-US" altLang="ja-JP" dirty="0" smtClean="0"/>
          </a:p>
          <a:p>
            <a:pPr marL="800100" lvl="1" indent="-342900">
              <a:buFont typeface="Wingdings" charset="2"/>
              <a:buChar char="ü"/>
            </a:pPr>
            <a:r>
              <a:rPr lang="ja-JP" altLang="en-US" dirty="0" smtClean="0">
                <a:latin typeface="Calibri"/>
                <a:cs typeface="Calibri"/>
              </a:rPr>
              <a:t>不純物大量入射によるエネルギーの拡散が確実な最終手段として不可欠</a:t>
            </a:r>
            <a:endParaRPr lang="en-US" altLang="ja-JP" dirty="0" smtClean="0">
              <a:latin typeface="Calibri"/>
              <a:cs typeface="Calibri"/>
            </a:endParaRPr>
          </a:p>
        </p:txBody>
      </p:sp>
    </p:spTree>
    <p:extLst>
      <p:ext uri="{BB962C8B-B14F-4D97-AF65-F5344CB8AC3E}">
        <p14:creationId xmlns:p14="http://schemas.microsoft.com/office/powerpoint/2010/main" val="4005067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184877" y="64896"/>
            <a:ext cx="7959122" cy="646331"/>
          </a:xfrm>
          <a:prstGeom prst="rect">
            <a:avLst/>
          </a:prstGeom>
          <a:noFill/>
        </p:spPr>
        <p:txBody>
          <a:bodyPr wrap="square" rtlCol="0">
            <a:spAutoFit/>
          </a:bodyPr>
          <a:lstStyle/>
          <a:p>
            <a:pPr algn="ctr"/>
            <a:r>
              <a:rPr kumimoji="1" lang="ja-JP"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rPr>
              <a:t>高密度</a:t>
            </a:r>
            <a:endParaRPr kumimoji="1" lang="ja-JP"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endParaRPr>
          </a:p>
        </p:txBody>
      </p:sp>
      <p:pic>
        <p:nvPicPr>
          <p:cNvPr id="9" name="Picture 37" descr="logo"/>
          <p:cNvPicPr>
            <a:picLocks noChangeAspect="1" noChangeArrowheads="1"/>
          </p:cNvPicPr>
          <p:nvPr/>
        </p:nvPicPr>
        <p:blipFill>
          <a:blip r:embed="rId2"/>
          <a:srcRect/>
          <a:stretch>
            <a:fillRect/>
          </a:stretch>
        </p:blipFill>
        <p:spPr bwMode="auto">
          <a:xfrm>
            <a:off x="89502" y="135980"/>
            <a:ext cx="1095375" cy="538163"/>
          </a:xfrm>
          <a:prstGeom prst="rect">
            <a:avLst/>
          </a:prstGeom>
          <a:noFill/>
        </p:spPr>
      </p:pic>
      <p:sp>
        <p:nvSpPr>
          <p:cNvPr id="10" name="山形 9"/>
          <p:cNvSpPr/>
          <p:nvPr/>
        </p:nvSpPr>
        <p:spPr>
          <a:xfrm>
            <a:off x="1" y="760197"/>
            <a:ext cx="9144000" cy="83437"/>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sp>
        <p:nvSpPr>
          <p:cNvPr id="11" name="Rectangle 8"/>
          <p:cNvSpPr>
            <a:spLocks noChangeArrowheads="1"/>
          </p:cNvSpPr>
          <p:nvPr/>
        </p:nvSpPr>
        <p:spPr bwMode="auto">
          <a:xfrm>
            <a:off x="7489825" y="2176463"/>
            <a:ext cx="184150" cy="457200"/>
          </a:xfrm>
          <a:prstGeom prst="rect">
            <a:avLst/>
          </a:prstGeom>
          <a:noFill/>
          <a:ln w="9525">
            <a:noFill/>
            <a:miter lim="800000"/>
            <a:headEnd/>
            <a:tailEnd/>
          </a:ln>
        </p:spPr>
        <p:txBody>
          <a:bodyPr wrap="none">
            <a:prstTxWarp prst="textNoShape">
              <a:avLst/>
            </a:prstTxWarp>
            <a:spAutoFit/>
          </a:bodyPr>
          <a:lstStyle/>
          <a:p>
            <a:endParaRPr lang="ja-JP" altLang="en-US">
              <a:latin typeface="Calibri" charset="0"/>
            </a:endParaRPr>
          </a:p>
        </p:txBody>
      </p:sp>
      <p:pic>
        <p:nvPicPr>
          <p:cNvPr id="12" name="図 11"/>
          <p:cNvPicPr>
            <a:picLocks noChangeAspect="1"/>
          </p:cNvPicPr>
          <p:nvPr/>
        </p:nvPicPr>
        <p:blipFill>
          <a:blip r:embed="rId3"/>
          <a:stretch>
            <a:fillRect/>
          </a:stretch>
        </p:blipFill>
        <p:spPr>
          <a:xfrm>
            <a:off x="5568585" y="3732776"/>
            <a:ext cx="3575414" cy="3223690"/>
          </a:xfrm>
          <a:prstGeom prst="rect">
            <a:avLst/>
          </a:prstGeom>
        </p:spPr>
      </p:pic>
      <p:sp>
        <p:nvSpPr>
          <p:cNvPr id="13" name="テキスト ボックス 12"/>
          <p:cNvSpPr txBox="1"/>
          <p:nvPr/>
        </p:nvSpPr>
        <p:spPr>
          <a:xfrm>
            <a:off x="152439" y="1077273"/>
            <a:ext cx="5725447" cy="4739760"/>
          </a:xfrm>
          <a:prstGeom prst="rect">
            <a:avLst/>
          </a:prstGeom>
          <a:noFill/>
        </p:spPr>
        <p:txBody>
          <a:bodyPr wrap="square" rtlCol="0">
            <a:spAutoFit/>
          </a:bodyPr>
          <a:lstStyle/>
          <a:p>
            <a:pPr>
              <a:spcBef>
                <a:spcPts val="600"/>
              </a:spcBef>
            </a:pPr>
            <a:r>
              <a:rPr kumimoji="1" lang="ja-JP" altLang="en-US" dirty="0" smtClean="0">
                <a:solidFill>
                  <a:srgbClr val="0000FF"/>
                </a:solidFill>
                <a:latin typeface="Calibri"/>
                <a:cs typeface="Calibri"/>
              </a:rPr>
              <a:t>炉設計での課題</a:t>
            </a:r>
          </a:p>
          <a:p>
            <a:pPr marL="342900" indent="-342900">
              <a:spcBef>
                <a:spcPts val="600"/>
              </a:spcBef>
              <a:buFont typeface="Wingdings" charset="2"/>
              <a:buChar char="l"/>
            </a:pPr>
            <a:r>
              <a:rPr kumimoji="1" lang="en-US" altLang="ja-JP" dirty="0" smtClean="0">
                <a:latin typeface="Calibri"/>
                <a:cs typeface="Calibri"/>
              </a:rPr>
              <a:t>q</a:t>
            </a:r>
            <a:r>
              <a:rPr kumimoji="1" lang="en-US" altLang="ja-JP" baseline="-25000" dirty="0" smtClean="0">
                <a:latin typeface="Calibri"/>
                <a:cs typeface="Calibri"/>
              </a:rPr>
              <a:t>95</a:t>
            </a:r>
            <a:r>
              <a:rPr kumimoji="1" lang="en-US" altLang="ja-JP" dirty="0">
                <a:latin typeface="Calibri"/>
                <a:cs typeface="Calibri"/>
              </a:rPr>
              <a:t>=</a:t>
            </a:r>
            <a:r>
              <a:rPr kumimoji="1" lang="en-US" altLang="ja-JP" dirty="0" err="1">
                <a:latin typeface="Calibri"/>
                <a:cs typeface="Calibri"/>
              </a:rPr>
              <a:t>const</a:t>
            </a:r>
            <a:r>
              <a:rPr kumimoji="1" lang="ja-JP" altLang="en-US" dirty="0">
                <a:latin typeface="Calibri"/>
                <a:cs typeface="Calibri"/>
              </a:rPr>
              <a:t>で</a:t>
            </a:r>
            <a:r>
              <a:rPr kumimoji="1" lang="en-US" altLang="ja-JP" dirty="0" err="1">
                <a:latin typeface="Calibri"/>
                <a:cs typeface="Calibri"/>
              </a:rPr>
              <a:t>R</a:t>
            </a:r>
            <a:r>
              <a:rPr kumimoji="1" lang="en-US" altLang="ja-JP" baseline="-25000" dirty="0" err="1">
                <a:latin typeface="Calibri"/>
                <a:cs typeface="Calibri"/>
              </a:rPr>
              <a:t>p</a:t>
            </a:r>
            <a:r>
              <a:rPr kumimoji="1" lang="ja-JP" altLang="en-US" dirty="0">
                <a:latin typeface="Calibri"/>
                <a:cs typeface="Calibri"/>
              </a:rPr>
              <a:t>を大きくする</a:t>
            </a:r>
            <a:r>
              <a:rPr kumimoji="1" lang="ja-JP" altLang="en-US" dirty="0" smtClean="0">
                <a:latin typeface="Calibri"/>
                <a:cs typeface="Calibri"/>
              </a:rPr>
              <a:t>と、</a:t>
            </a:r>
            <a:endParaRPr kumimoji="1" lang="en-US" altLang="ja-JP" dirty="0" smtClean="0">
              <a:latin typeface="Calibri"/>
              <a:cs typeface="Calibri"/>
            </a:endParaRPr>
          </a:p>
          <a:p>
            <a:pPr>
              <a:spcBef>
                <a:spcPts val="600"/>
              </a:spcBef>
            </a:pPr>
            <a:r>
              <a:rPr kumimoji="1" lang="en-US" altLang="ja-JP" dirty="0">
                <a:latin typeface="Calibri"/>
                <a:cs typeface="Calibri"/>
              </a:rPr>
              <a:t> </a:t>
            </a:r>
            <a:r>
              <a:rPr kumimoji="1" lang="en-US" altLang="ja-JP" dirty="0" smtClean="0">
                <a:latin typeface="Calibri"/>
                <a:cs typeface="Calibri"/>
              </a:rPr>
              <a:t>     </a:t>
            </a:r>
            <a:r>
              <a:rPr kumimoji="1" lang="en-US" altLang="ja-JP" dirty="0" err="1" smtClean="0">
                <a:latin typeface="Calibri"/>
                <a:cs typeface="Calibri"/>
              </a:rPr>
              <a:t>n</a:t>
            </a:r>
            <a:r>
              <a:rPr kumimoji="1" lang="en-US" altLang="ja-JP" baseline="-25000" dirty="0" err="1" smtClean="0">
                <a:latin typeface="Calibri"/>
                <a:cs typeface="Calibri"/>
              </a:rPr>
              <a:t>GW</a:t>
            </a:r>
            <a:r>
              <a:rPr kumimoji="1" lang="en-US" altLang="ja-JP" dirty="0" smtClean="0">
                <a:latin typeface="Calibri"/>
                <a:cs typeface="Calibri"/>
              </a:rPr>
              <a:t> =</a:t>
            </a:r>
            <a:r>
              <a:rPr kumimoji="1" lang="en-US" altLang="ja-JP" dirty="0" err="1" smtClean="0">
                <a:latin typeface="Calibri"/>
                <a:cs typeface="Calibri"/>
              </a:rPr>
              <a:t>I</a:t>
            </a:r>
            <a:r>
              <a:rPr kumimoji="1" lang="en-US" altLang="ja-JP" baseline="-25000" dirty="0" err="1" smtClean="0">
                <a:latin typeface="Calibri"/>
                <a:cs typeface="Calibri"/>
              </a:rPr>
              <a:t>p</a:t>
            </a:r>
            <a:r>
              <a:rPr kumimoji="1" lang="en-US" altLang="ja-JP" dirty="0" smtClean="0">
                <a:latin typeface="Calibri"/>
                <a:cs typeface="Calibri"/>
              </a:rPr>
              <a:t>/</a:t>
            </a:r>
            <a:r>
              <a:rPr kumimoji="1" lang="en-US" altLang="ja-JP" dirty="0" smtClean="0">
                <a:latin typeface="Symbol" charset="2"/>
                <a:cs typeface="Symbol" charset="2"/>
              </a:rPr>
              <a:t>p</a:t>
            </a:r>
            <a:r>
              <a:rPr kumimoji="1" lang="en-US" altLang="ja-JP" dirty="0" smtClean="0">
                <a:latin typeface="Calibri"/>
                <a:cs typeface="Calibri"/>
              </a:rPr>
              <a:t>a</a:t>
            </a:r>
            <a:r>
              <a:rPr kumimoji="1" lang="en-US" altLang="ja-JP" baseline="30000" dirty="0" smtClean="0">
                <a:latin typeface="Calibri"/>
                <a:cs typeface="Calibri"/>
              </a:rPr>
              <a:t>2</a:t>
            </a:r>
            <a:r>
              <a:rPr kumimoji="1" lang="en-US" altLang="ja-JP" dirty="0">
                <a:latin typeface="Calibri"/>
                <a:cs typeface="Calibri"/>
              </a:rPr>
              <a:t> </a:t>
            </a:r>
            <a:r>
              <a:rPr kumimoji="1" lang="en-US" altLang="ja-JP" dirty="0" smtClean="0">
                <a:latin typeface="Calibri"/>
                <a:cs typeface="Calibri"/>
              </a:rPr>
              <a:t>~ B</a:t>
            </a:r>
            <a:r>
              <a:rPr kumimoji="1" lang="en-US" altLang="ja-JP" baseline="-25000" dirty="0" smtClean="0">
                <a:latin typeface="Calibri"/>
                <a:cs typeface="Calibri"/>
              </a:rPr>
              <a:t>T</a:t>
            </a:r>
            <a:r>
              <a:rPr kumimoji="1" lang="en-US" altLang="ja-JP" dirty="0">
                <a:latin typeface="Calibri"/>
                <a:cs typeface="Calibri"/>
              </a:rPr>
              <a:t>/(R</a:t>
            </a:r>
            <a:r>
              <a:rPr kumimoji="1" lang="en-US" altLang="ja-JP" baseline="-25000" dirty="0">
                <a:latin typeface="Calibri"/>
                <a:cs typeface="Calibri"/>
              </a:rPr>
              <a:t>p</a:t>
            </a:r>
            <a:r>
              <a:rPr kumimoji="1" lang="en-US" altLang="ja-JP" dirty="0">
                <a:latin typeface="Calibri"/>
                <a:cs typeface="Calibri"/>
              </a:rPr>
              <a:t>q</a:t>
            </a:r>
            <a:r>
              <a:rPr kumimoji="1" lang="en-US" altLang="ja-JP" baseline="-25000" dirty="0">
                <a:latin typeface="Calibri"/>
                <a:cs typeface="Calibri"/>
              </a:rPr>
              <a:t>95</a:t>
            </a:r>
            <a:r>
              <a:rPr kumimoji="1" lang="en-US" altLang="ja-JP" dirty="0" smtClean="0">
                <a:latin typeface="Calibri"/>
                <a:cs typeface="Calibri"/>
              </a:rPr>
              <a:t>)</a:t>
            </a:r>
          </a:p>
          <a:p>
            <a:pPr>
              <a:spcBef>
                <a:spcPts val="600"/>
              </a:spcBef>
            </a:pPr>
            <a:r>
              <a:rPr kumimoji="1" lang="ja-JP" altLang="en-US" dirty="0" smtClean="0">
                <a:latin typeface="Calibri"/>
                <a:cs typeface="Calibri"/>
              </a:rPr>
              <a:t>　が</a:t>
            </a:r>
            <a:r>
              <a:rPr kumimoji="1" lang="ja-JP" altLang="en-US" dirty="0">
                <a:latin typeface="Calibri"/>
                <a:cs typeface="Calibri"/>
              </a:rPr>
              <a:t>小さくなるため</a:t>
            </a:r>
            <a:r>
              <a:rPr kumimoji="1" lang="ja-JP" altLang="en-US" dirty="0" smtClean="0">
                <a:latin typeface="Calibri"/>
                <a:cs typeface="Calibri"/>
              </a:rPr>
              <a:t>、大型炉では密度が上げられない。</a:t>
            </a:r>
            <a:endParaRPr kumimoji="1" lang="en-US" altLang="ja-JP" dirty="0" smtClean="0">
              <a:latin typeface="Calibri"/>
              <a:cs typeface="Calibri"/>
            </a:endParaRPr>
          </a:p>
          <a:p>
            <a:pPr marL="285750" indent="-285750">
              <a:spcBef>
                <a:spcPts val="600"/>
              </a:spcBef>
              <a:buFont typeface="Wingdings" charset="2"/>
              <a:buChar char="l"/>
            </a:pPr>
            <a:r>
              <a:rPr kumimoji="1" lang="ja-JP" altLang="en-US" dirty="0">
                <a:latin typeface="Calibri"/>
                <a:cs typeface="Calibri"/>
              </a:rPr>
              <a:t>密度の評価指標としてグリーンワルド</a:t>
            </a:r>
            <a:r>
              <a:rPr kumimoji="1" lang="ja-JP" altLang="en-US" dirty="0" smtClean="0">
                <a:latin typeface="Calibri"/>
                <a:cs typeface="Calibri"/>
              </a:rPr>
              <a:t>密度は、良い</a:t>
            </a:r>
            <a:r>
              <a:rPr kumimoji="1" lang="ja-JP" altLang="en-US" dirty="0">
                <a:latin typeface="Calibri"/>
                <a:cs typeface="Calibri"/>
              </a:rPr>
              <a:t>指標か</a:t>
            </a:r>
            <a:r>
              <a:rPr kumimoji="1" lang="ja-JP" altLang="en-US" dirty="0" smtClean="0">
                <a:latin typeface="Calibri"/>
                <a:cs typeface="Calibri"/>
              </a:rPr>
              <a:t>？</a:t>
            </a:r>
            <a:endParaRPr kumimoji="1" lang="en-US" altLang="ja-JP" dirty="0" smtClean="0">
              <a:latin typeface="Calibri"/>
              <a:cs typeface="Calibri"/>
            </a:endParaRPr>
          </a:p>
          <a:p>
            <a:pPr marL="285750" indent="-285750">
              <a:spcBef>
                <a:spcPts val="600"/>
              </a:spcBef>
              <a:buFont typeface="Wingdings" charset="2"/>
              <a:buChar char="l"/>
            </a:pPr>
            <a:r>
              <a:rPr kumimoji="1" lang="ja-JP" altLang="en-US" dirty="0" smtClean="0">
                <a:latin typeface="Calibri"/>
                <a:cs typeface="Calibri"/>
              </a:rPr>
              <a:t>グリーンワルド密度限界は、オーミックプラズマの放射限界に起因するもので、加熱プラズマ特に</a:t>
            </a:r>
            <a:r>
              <a:rPr kumimoji="1" lang="en-US" altLang="ja-JP" dirty="0" smtClean="0">
                <a:latin typeface="Calibri"/>
                <a:cs typeface="Calibri"/>
              </a:rPr>
              <a:t>α</a:t>
            </a:r>
            <a:r>
              <a:rPr kumimoji="1" lang="ja-JP" altLang="en-US" dirty="0" smtClean="0">
                <a:latin typeface="Calibri"/>
                <a:cs typeface="Calibri"/>
              </a:rPr>
              <a:t>加熱の大きな原型炉では、密度限界とはならないのでは？</a:t>
            </a:r>
            <a:endParaRPr kumimoji="1" lang="en-US" altLang="ja-JP" dirty="0" smtClean="0">
              <a:latin typeface="Calibri"/>
              <a:cs typeface="Calibri"/>
            </a:endParaRPr>
          </a:p>
          <a:p>
            <a:pPr>
              <a:spcBef>
                <a:spcPts val="600"/>
              </a:spcBef>
            </a:pPr>
            <a:endParaRPr lang="en-US" altLang="ja-JP" dirty="0">
              <a:latin typeface="Calibri"/>
              <a:cs typeface="Calibri"/>
            </a:endParaRPr>
          </a:p>
          <a:p>
            <a:pPr>
              <a:spcBef>
                <a:spcPts val="600"/>
              </a:spcBef>
            </a:pPr>
            <a:r>
              <a:rPr kumimoji="1" lang="ja-JP" altLang="en-US" dirty="0" smtClean="0">
                <a:solidFill>
                  <a:srgbClr val="0000FF"/>
                </a:solidFill>
                <a:latin typeface="Calibri"/>
                <a:cs typeface="Calibri"/>
              </a:rPr>
              <a:t>炉心プラズマでの課題</a:t>
            </a:r>
            <a:endParaRPr kumimoji="1" lang="en-US" altLang="ja-JP" dirty="0" smtClean="0">
              <a:solidFill>
                <a:srgbClr val="0000FF"/>
              </a:solidFill>
              <a:latin typeface="Calibri"/>
              <a:cs typeface="Calibri"/>
            </a:endParaRPr>
          </a:p>
          <a:p>
            <a:pPr marL="285750" indent="-285750">
              <a:spcBef>
                <a:spcPts val="600"/>
              </a:spcBef>
              <a:buFont typeface="Wingdings" charset="2"/>
              <a:buChar char="l"/>
            </a:pPr>
            <a:r>
              <a:rPr kumimoji="1" lang="ja-JP" altLang="en-US" dirty="0" smtClean="0">
                <a:latin typeface="Calibri"/>
                <a:cs typeface="Calibri"/>
              </a:rPr>
              <a:t>高密度での閉じ込め劣化の物理機構解明と対策</a:t>
            </a:r>
            <a:endParaRPr kumimoji="1" lang="en-US" altLang="ja-JP" dirty="0" smtClean="0">
              <a:latin typeface="Calibri"/>
              <a:cs typeface="Calibri"/>
            </a:endParaRPr>
          </a:p>
          <a:p>
            <a:pPr marL="285750" indent="-285750">
              <a:spcBef>
                <a:spcPts val="600"/>
              </a:spcBef>
              <a:buFont typeface="Wingdings" charset="2"/>
              <a:buChar char="l"/>
            </a:pPr>
            <a:r>
              <a:rPr kumimoji="1" lang="ja-JP" altLang="en-US" dirty="0" smtClean="0">
                <a:latin typeface="Calibri"/>
                <a:cs typeface="Calibri"/>
              </a:rPr>
              <a:t>粒子ピンチの予測</a:t>
            </a:r>
            <a:r>
              <a:rPr lang="ja-JP" altLang="en-US" dirty="0" smtClean="0">
                <a:latin typeface="Calibri"/>
                <a:cs typeface="Calibri"/>
              </a:rPr>
              <a:t>（</a:t>
            </a:r>
            <a:r>
              <a:rPr kumimoji="1" lang="ja-JP" altLang="en-US" dirty="0" smtClean="0">
                <a:latin typeface="Calibri"/>
                <a:cs typeface="Calibri"/>
              </a:rPr>
              <a:t>密度ピーキング）</a:t>
            </a:r>
            <a:endParaRPr lang="en-US" altLang="ja-JP" dirty="0">
              <a:latin typeface="Calibri"/>
              <a:cs typeface="Calibri"/>
            </a:endParaRPr>
          </a:p>
          <a:p>
            <a:pPr marL="285750" indent="-285750">
              <a:spcBef>
                <a:spcPts val="600"/>
              </a:spcBef>
              <a:buFont typeface="Wingdings" charset="2"/>
              <a:buChar char="l"/>
            </a:pPr>
            <a:r>
              <a:rPr kumimoji="1" lang="ja-JP" altLang="en-US" dirty="0" smtClean="0">
                <a:latin typeface="Calibri"/>
                <a:cs typeface="Calibri"/>
              </a:rPr>
              <a:t>密度</a:t>
            </a:r>
            <a:r>
              <a:rPr kumimoji="1" lang="en-US" altLang="ja-JP" dirty="0" smtClean="0">
                <a:latin typeface="Calibri"/>
                <a:cs typeface="Calibri"/>
              </a:rPr>
              <a:t>ITB</a:t>
            </a:r>
            <a:r>
              <a:rPr kumimoji="1" lang="ja-JP" altLang="en-US" dirty="0" smtClean="0">
                <a:latin typeface="Calibri"/>
                <a:cs typeface="Calibri"/>
              </a:rPr>
              <a:t>形成機構の解明</a:t>
            </a:r>
            <a:endParaRPr kumimoji="1" lang="en-US" altLang="ja-JP" dirty="0" smtClean="0">
              <a:latin typeface="Calibri"/>
              <a:cs typeface="Calibri"/>
            </a:endParaRPr>
          </a:p>
        </p:txBody>
      </p:sp>
      <p:pic>
        <p:nvPicPr>
          <p:cNvPr id="14" name="図 13"/>
          <p:cNvPicPr>
            <a:picLocks noChangeAspect="1"/>
          </p:cNvPicPr>
          <p:nvPr/>
        </p:nvPicPr>
        <p:blipFill>
          <a:blip r:embed="rId4"/>
          <a:stretch>
            <a:fillRect/>
          </a:stretch>
        </p:blipFill>
        <p:spPr>
          <a:xfrm>
            <a:off x="5866069" y="843633"/>
            <a:ext cx="3248427" cy="2913063"/>
          </a:xfrm>
          <a:prstGeom prst="rect">
            <a:avLst/>
          </a:prstGeom>
        </p:spPr>
      </p:pic>
    </p:spTree>
    <p:extLst>
      <p:ext uri="{BB962C8B-B14F-4D97-AF65-F5344CB8AC3E}">
        <p14:creationId xmlns:p14="http://schemas.microsoft.com/office/powerpoint/2010/main" val="108481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1184877" y="64896"/>
            <a:ext cx="7959122" cy="646331"/>
          </a:xfrm>
          <a:prstGeom prst="rect">
            <a:avLst/>
          </a:prstGeom>
          <a:noFill/>
        </p:spPr>
        <p:txBody>
          <a:bodyPr wrap="square" rtlCol="0">
            <a:spAutoFit/>
          </a:bodyPr>
          <a:lstStyle/>
          <a:p>
            <a:pPr algn="ctr"/>
            <a:r>
              <a:rPr kumimoji="1" lang="ja-JP"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rPr>
              <a:t>閉じ込め</a:t>
            </a:r>
            <a:endParaRPr kumimoji="1" lang="ja-JP"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endParaRPr>
          </a:p>
        </p:txBody>
      </p:sp>
      <p:pic>
        <p:nvPicPr>
          <p:cNvPr id="19" name="Picture 37" descr="logo"/>
          <p:cNvPicPr>
            <a:picLocks noChangeAspect="1" noChangeArrowheads="1"/>
          </p:cNvPicPr>
          <p:nvPr/>
        </p:nvPicPr>
        <p:blipFill>
          <a:blip r:embed="rId2"/>
          <a:srcRect/>
          <a:stretch>
            <a:fillRect/>
          </a:stretch>
        </p:blipFill>
        <p:spPr bwMode="auto">
          <a:xfrm>
            <a:off x="89502" y="135980"/>
            <a:ext cx="1095375" cy="538163"/>
          </a:xfrm>
          <a:prstGeom prst="rect">
            <a:avLst/>
          </a:prstGeom>
          <a:noFill/>
        </p:spPr>
      </p:pic>
      <p:sp>
        <p:nvSpPr>
          <p:cNvPr id="20" name="山形 19"/>
          <p:cNvSpPr/>
          <p:nvPr/>
        </p:nvSpPr>
        <p:spPr>
          <a:xfrm>
            <a:off x="1" y="760197"/>
            <a:ext cx="9144000" cy="83437"/>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sp>
        <p:nvSpPr>
          <p:cNvPr id="21" name="Rectangle 8"/>
          <p:cNvSpPr>
            <a:spLocks noChangeArrowheads="1"/>
          </p:cNvSpPr>
          <p:nvPr/>
        </p:nvSpPr>
        <p:spPr bwMode="auto">
          <a:xfrm>
            <a:off x="7489825" y="2176463"/>
            <a:ext cx="184150" cy="457200"/>
          </a:xfrm>
          <a:prstGeom prst="rect">
            <a:avLst/>
          </a:prstGeom>
          <a:noFill/>
          <a:ln w="9525">
            <a:noFill/>
            <a:miter lim="800000"/>
            <a:headEnd/>
            <a:tailEnd/>
          </a:ln>
        </p:spPr>
        <p:txBody>
          <a:bodyPr wrap="none">
            <a:prstTxWarp prst="textNoShape">
              <a:avLst/>
            </a:prstTxWarp>
            <a:spAutoFit/>
          </a:bodyPr>
          <a:lstStyle/>
          <a:p>
            <a:endParaRPr lang="ja-JP" altLang="en-US">
              <a:latin typeface="Calibri" charset="0"/>
            </a:endParaRPr>
          </a:p>
        </p:txBody>
      </p:sp>
      <p:sp>
        <p:nvSpPr>
          <p:cNvPr id="22" name="テキスト ボックス 21"/>
          <p:cNvSpPr txBox="1"/>
          <p:nvPr/>
        </p:nvSpPr>
        <p:spPr>
          <a:xfrm>
            <a:off x="239596" y="952753"/>
            <a:ext cx="8745660" cy="5432257"/>
          </a:xfrm>
          <a:prstGeom prst="rect">
            <a:avLst/>
          </a:prstGeom>
          <a:noFill/>
        </p:spPr>
        <p:txBody>
          <a:bodyPr wrap="square" rtlCol="0">
            <a:spAutoFit/>
          </a:bodyPr>
          <a:lstStyle/>
          <a:p>
            <a:pPr>
              <a:lnSpc>
                <a:spcPct val="150000"/>
              </a:lnSpc>
              <a:spcBef>
                <a:spcPts val="600"/>
              </a:spcBef>
            </a:pPr>
            <a:r>
              <a:rPr kumimoji="1" lang="ja-JP" altLang="en-US" dirty="0" smtClean="0">
                <a:solidFill>
                  <a:srgbClr val="0000FF"/>
                </a:solidFill>
                <a:latin typeface="Calibri"/>
                <a:cs typeface="Calibri"/>
              </a:rPr>
              <a:t>炉設計での課題</a:t>
            </a:r>
          </a:p>
          <a:p>
            <a:pPr marL="342900" indent="-342900">
              <a:spcBef>
                <a:spcPts val="600"/>
              </a:spcBef>
              <a:buFont typeface="Wingdings" charset="2"/>
              <a:buChar char="l"/>
            </a:pPr>
            <a:r>
              <a:rPr kumimoji="1" lang="ja-JP" altLang="en-US" dirty="0" smtClean="0">
                <a:latin typeface="Calibri"/>
                <a:cs typeface="Calibri"/>
              </a:rPr>
              <a:t>内部輸送障壁が必要。</a:t>
            </a:r>
            <a:endParaRPr kumimoji="1" lang="en-US" altLang="ja-JP" dirty="0" smtClean="0">
              <a:latin typeface="Calibri"/>
              <a:cs typeface="Calibri"/>
            </a:endParaRPr>
          </a:p>
          <a:p>
            <a:pPr marL="342900" indent="-342900">
              <a:spcBef>
                <a:spcPts val="600"/>
              </a:spcBef>
              <a:buFont typeface="Wingdings" charset="2"/>
              <a:buChar char="l"/>
            </a:pPr>
            <a:r>
              <a:rPr kumimoji="1" lang="ja-JP" altLang="en-US" dirty="0" smtClean="0">
                <a:latin typeface="Calibri"/>
                <a:cs typeface="Calibri"/>
              </a:rPr>
              <a:t>原型炉設計では、</a:t>
            </a:r>
            <a:r>
              <a:rPr lang="en-US" altLang="ja-JP" dirty="0">
                <a:cs typeface="Calibri"/>
              </a:rPr>
              <a:t>H</a:t>
            </a:r>
            <a:r>
              <a:rPr lang="ja-JP" altLang="en-US" dirty="0">
                <a:cs typeface="Calibri"/>
              </a:rPr>
              <a:t>モードの閉じ込めスケーリング則</a:t>
            </a:r>
            <a:r>
              <a:rPr lang="en-US" altLang="ja-JP" dirty="0">
                <a:cs typeface="Calibri"/>
              </a:rPr>
              <a:t>(IPB98(y,2)</a:t>
            </a:r>
            <a:r>
              <a:rPr lang="en-US" altLang="ja-JP" dirty="0" smtClean="0">
                <a:cs typeface="Calibri"/>
              </a:rPr>
              <a:t>)</a:t>
            </a:r>
            <a:r>
              <a:rPr lang="ja-JP" altLang="en-US" dirty="0" smtClean="0">
                <a:cs typeface="Calibri"/>
              </a:rPr>
              <a:t>に対する</a:t>
            </a:r>
            <a:r>
              <a:rPr kumimoji="1" lang="ja-JP" altLang="en-US" dirty="0" smtClean="0">
                <a:latin typeface="Calibri"/>
                <a:cs typeface="Calibri"/>
              </a:rPr>
              <a:t>閉じ込め改善度</a:t>
            </a:r>
            <a:r>
              <a:rPr kumimoji="1" lang="en-US" altLang="ja-JP" dirty="0" smtClean="0">
                <a:latin typeface="Calibri"/>
                <a:cs typeface="Calibri"/>
              </a:rPr>
              <a:t>HH</a:t>
            </a:r>
            <a:r>
              <a:rPr kumimoji="1" lang="ja-JP" altLang="en-US" dirty="0" smtClean="0">
                <a:latin typeface="Calibri"/>
                <a:cs typeface="Calibri"/>
              </a:rPr>
              <a:t>として評価している。プラズマ運転モード毎に実験で得られている範囲の</a:t>
            </a:r>
            <a:r>
              <a:rPr kumimoji="1" lang="en-US" altLang="ja-JP" dirty="0" smtClean="0">
                <a:latin typeface="Calibri"/>
                <a:cs typeface="Calibri"/>
              </a:rPr>
              <a:t>HH</a:t>
            </a:r>
            <a:r>
              <a:rPr kumimoji="1" lang="ja-JP" altLang="en-US" dirty="0" smtClean="0">
                <a:latin typeface="Calibri"/>
                <a:cs typeface="Calibri"/>
              </a:rPr>
              <a:t>を仮定すれば問題ないか</a:t>
            </a:r>
            <a:r>
              <a:rPr lang="ja-JP" altLang="en-US" dirty="0" smtClean="0">
                <a:latin typeface="Calibri"/>
                <a:cs typeface="Calibri"/>
              </a:rPr>
              <a:t>？</a:t>
            </a:r>
            <a:endParaRPr kumimoji="1" lang="en-US" altLang="ja-JP" dirty="0" smtClean="0">
              <a:latin typeface="Calibri"/>
              <a:cs typeface="Calibri"/>
            </a:endParaRPr>
          </a:p>
          <a:p>
            <a:pPr marL="342900" indent="-342900">
              <a:spcBef>
                <a:spcPts val="600"/>
              </a:spcBef>
              <a:buFont typeface="Wingdings" charset="2"/>
              <a:buChar char="l"/>
            </a:pPr>
            <a:r>
              <a:rPr lang="ja-JP" altLang="en-US" dirty="0" smtClean="0">
                <a:cs typeface="Calibri"/>
              </a:rPr>
              <a:t>閉じ込め</a:t>
            </a:r>
            <a:r>
              <a:rPr lang="ja-JP" altLang="en-US" dirty="0">
                <a:cs typeface="Calibri"/>
              </a:rPr>
              <a:t>性能は</a:t>
            </a:r>
            <a:r>
              <a:rPr lang="ja-JP" altLang="en-US" dirty="0" smtClean="0">
                <a:cs typeface="Calibri"/>
              </a:rPr>
              <a:t>要求値であるため、閉じ込め性能を制御する手法の確立。</a:t>
            </a:r>
            <a:endParaRPr lang="en-US" altLang="ja-JP" dirty="0">
              <a:cs typeface="Calibri"/>
            </a:endParaRPr>
          </a:p>
          <a:p>
            <a:pPr marL="800100" lvl="1" indent="-342900">
              <a:spcBef>
                <a:spcPts val="600"/>
              </a:spcBef>
              <a:buFont typeface="Wingdings" charset="2"/>
              <a:buChar char="Ø"/>
            </a:pPr>
            <a:r>
              <a:rPr lang="ja-JP" altLang="en-US" dirty="0">
                <a:cs typeface="Calibri"/>
              </a:rPr>
              <a:t>定常運転では、外部加熱パワー</a:t>
            </a:r>
            <a:r>
              <a:rPr lang="en-US" altLang="ja-JP" dirty="0">
                <a:cs typeface="Calibri"/>
              </a:rPr>
              <a:t> </a:t>
            </a:r>
            <a:r>
              <a:rPr lang="ja-JP" altLang="en-US" dirty="0">
                <a:cs typeface="Calibri"/>
              </a:rPr>
              <a:t>＝</a:t>
            </a:r>
            <a:r>
              <a:rPr lang="en-US" altLang="ja-JP" dirty="0">
                <a:cs typeface="Calibri"/>
              </a:rPr>
              <a:t> </a:t>
            </a:r>
            <a:r>
              <a:rPr lang="ja-JP" altLang="en-US" dirty="0">
                <a:cs typeface="Calibri"/>
              </a:rPr>
              <a:t>電流駆動パワーである</a:t>
            </a:r>
            <a:r>
              <a:rPr lang="ja-JP" altLang="en-US" dirty="0" smtClean="0">
                <a:cs typeface="Calibri"/>
              </a:rPr>
              <a:t>。</a:t>
            </a:r>
            <a:endParaRPr lang="en-US" altLang="ja-JP" dirty="0" smtClean="0">
              <a:cs typeface="Calibri"/>
            </a:endParaRPr>
          </a:p>
          <a:p>
            <a:pPr marL="800100" lvl="1" indent="-342900">
              <a:spcBef>
                <a:spcPts val="600"/>
              </a:spcBef>
              <a:buFont typeface="Wingdings" charset="2"/>
              <a:buChar char="Ø"/>
            </a:pPr>
            <a:endParaRPr kumimoji="1" lang="en-US" altLang="ja-JP" dirty="0" smtClean="0">
              <a:latin typeface="Calibri"/>
              <a:cs typeface="Calibri"/>
            </a:endParaRPr>
          </a:p>
          <a:p>
            <a:pPr>
              <a:spcBef>
                <a:spcPts val="600"/>
              </a:spcBef>
            </a:pPr>
            <a:r>
              <a:rPr kumimoji="1" lang="ja-JP" altLang="en-US" dirty="0" smtClean="0">
                <a:solidFill>
                  <a:srgbClr val="0000FF"/>
                </a:solidFill>
                <a:latin typeface="Calibri"/>
                <a:cs typeface="Calibri"/>
              </a:rPr>
              <a:t>炉心プラズマでの課題</a:t>
            </a:r>
            <a:endParaRPr kumimoji="1" lang="en-US" altLang="ja-JP" dirty="0" smtClean="0">
              <a:solidFill>
                <a:srgbClr val="0000FF"/>
              </a:solidFill>
              <a:latin typeface="Calibri"/>
              <a:cs typeface="Calibri"/>
            </a:endParaRPr>
          </a:p>
          <a:p>
            <a:pPr marL="800100" lvl="1" indent="-342900">
              <a:spcBef>
                <a:spcPts val="600"/>
              </a:spcBef>
              <a:buFont typeface="Wingdings" charset="2"/>
              <a:buChar char="ü"/>
            </a:pPr>
            <a:r>
              <a:rPr kumimoji="1" lang="en-US" altLang="ja-JP" dirty="0" smtClean="0">
                <a:latin typeface="Calibri"/>
                <a:cs typeface="Calibri"/>
              </a:rPr>
              <a:t>IPB98(y,2)</a:t>
            </a:r>
            <a:r>
              <a:rPr kumimoji="1" lang="ja-JP" altLang="en-US" dirty="0" smtClean="0">
                <a:latin typeface="Calibri"/>
                <a:cs typeface="Calibri"/>
              </a:rPr>
              <a:t>では、</a:t>
            </a:r>
            <a:r>
              <a:rPr kumimoji="1" lang="en-US" altLang="ja-JP" dirty="0" smtClean="0">
                <a:solidFill>
                  <a:srgbClr val="FF6600"/>
                </a:solidFill>
                <a:latin typeface="Symbol" charset="2"/>
                <a:cs typeface="Symbol" charset="2"/>
              </a:rPr>
              <a:t>t</a:t>
            </a:r>
            <a:r>
              <a:rPr kumimoji="1" lang="en-US" altLang="ja-JP" baseline="-25000" dirty="0" smtClean="0">
                <a:solidFill>
                  <a:srgbClr val="FF6600"/>
                </a:solidFill>
                <a:latin typeface="Calibri"/>
                <a:cs typeface="Calibri"/>
              </a:rPr>
              <a:t>E,th</a:t>
            </a:r>
            <a:r>
              <a:rPr kumimoji="1" lang="en-US" altLang="ja-JP" dirty="0" smtClean="0">
                <a:solidFill>
                  <a:srgbClr val="FF6600"/>
                </a:solidFill>
                <a:latin typeface="Calibri"/>
                <a:cs typeface="Calibri"/>
              </a:rPr>
              <a:t>∝n</a:t>
            </a:r>
            <a:r>
              <a:rPr kumimoji="1" lang="en-US" altLang="ja-JP" baseline="30000" dirty="0" smtClean="0">
                <a:solidFill>
                  <a:srgbClr val="FF6600"/>
                </a:solidFill>
                <a:latin typeface="Calibri"/>
                <a:cs typeface="Calibri"/>
              </a:rPr>
              <a:t>0.41</a:t>
            </a:r>
            <a:r>
              <a:rPr kumimoji="1" lang="ja-JP" altLang="en-US" dirty="0" smtClean="0">
                <a:latin typeface="Calibri"/>
                <a:cs typeface="Calibri"/>
              </a:rPr>
              <a:t>のため、高密度で設計すると高閉じ込めが得られてしまうが大丈夫か。</a:t>
            </a:r>
            <a:endParaRPr kumimoji="1" lang="en-US" altLang="ja-JP" dirty="0" smtClean="0">
              <a:latin typeface="Calibri"/>
              <a:cs typeface="Calibri"/>
            </a:endParaRPr>
          </a:p>
          <a:p>
            <a:pPr marL="800100" lvl="1" indent="-342900">
              <a:spcBef>
                <a:spcPts val="600"/>
              </a:spcBef>
              <a:buFont typeface="Wingdings" charset="2"/>
              <a:buChar char="ü"/>
            </a:pPr>
            <a:r>
              <a:rPr kumimoji="1" lang="en-US" altLang="ja-JP" dirty="0" smtClean="0">
                <a:latin typeface="Calibri"/>
                <a:cs typeface="Calibri"/>
              </a:rPr>
              <a:t>IPB98</a:t>
            </a:r>
            <a:r>
              <a:rPr kumimoji="1" lang="en-US" altLang="ja-JP" dirty="0">
                <a:latin typeface="Calibri"/>
                <a:cs typeface="Calibri"/>
              </a:rPr>
              <a:t>(y,2</a:t>
            </a:r>
            <a:r>
              <a:rPr kumimoji="1" lang="en-US" altLang="ja-JP" dirty="0" smtClean="0">
                <a:latin typeface="Calibri"/>
                <a:cs typeface="Calibri"/>
              </a:rPr>
              <a:t>)</a:t>
            </a:r>
            <a:r>
              <a:rPr kumimoji="1" lang="ja-JP" altLang="en-US" dirty="0" smtClean="0">
                <a:latin typeface="Calibri"/>
                <a:cs typeface="Calibri"/>
              </a:rPr>
              <a:t> で</a:t>
            </a:r>
            <a:r>
              <a:rPr kumimoji="1" lang="ja-JP" altLang="en-US" dirty="0">
                <a:latin typeface="Calibri"/>
                <a:cs typeface="Calibri"/>
              </a:rPr>
              <a:t>は、</a:t>
            </a:r>
            <a:r>
              <a:rPr kumimoji="1" lang="en-US" altLang="ja-JP" dirty="0">
                <a:solidFill>
                  <a:srgbClr val="FF6600"/>
                </a:solidFill>
                <a:latin typeface="Symbol" charset="2"/>
                <a:cs typeface="Symbol" charset="2"/>
              </a:rPr>
              <a:t>t</a:t>
            </a:r>
            <a:r>
              <a:rPr kumimoji="1" lang="en-US" altLang="ja-JP" baseline="-25000" dirty="0">
                <a:solidFill>
                  <a:srgbClr val="FF6600"/>
                </a:solidFill>
                <a:latin typeface="Calibri"/>
                <a:cs typeface="Calibri"/>
              </a:rPr>
              <a:t>E,th</a:t>
            </a:r>
            <a:r>
              <a:rPr kumimoji="1" lang="en-US" altLang="ja-JP" dirty="0" smtClean="0">
                <a:solidFill>
                  <a:srgbClr val="FF6600"/>
                </a:solidFill>
                <a:latin typeface="Calibri"/>
                <a:cs typeface="Calibri"/>
              </a:rPr>
              <a:t>∝P</a:t>
            </a:r>
            <a:r>
              <a:rPr kumimoji="1" lang="en-US" altLang="ja-JP" baseline="30000" dirty="0" smtClean="0">
                <a:solidFill>
                  <a:srgbClr val="FF6600"/>
                </a:solidFill>
                <a:latin typeface="Calibri"/>
                <a:cs typeface="Calibri"/>
              </a:rPr>
              <a:t>-0.69</a:t>
            </a:r>
            <a:r>
              <a:rPr kumimoji="1" lang="ja-JP" altLang="en-US" dirty="0" smtClean="0">
                <a:latin typeface="Calibri"/>
                <a:cs typeface="Calibri"/>
              </a:rPr>
              <a:t>であるが、</a:t>
            </a:r>
            <a:r>
              <a:rPr kumimoji="1" lang="en-US" altLang="ja-JP" dirty="0" smtClean="0">
                <a:latin typeface="Calibri"/>
                <a:cs typeface="Calibri"/>
              </a:rPr>
              <a:t>ITB</a:t>
            </a:r>
            <a:r>
              <a:rPr kumimoji="1" lang="ja-JP" altLang="en-US" dirty="0" smtClean="0">
                <a:latin typeface="Calibri"/>
                <a:cs typeface="Calibri"/>
              </a:rPr>
              <a:t>プラズマでは？特に原型炉は</a:t>
            </a:r>
            <a:r>
              <a:rPr kumimoji="1" lang="en-US" altLang="ja-JP" dirty="0" smtClean="0">
                <a:latin typeface="Calibri"/>
                <a:cs typeface="Calibri"/>
              </a:rPr>
              <a:t>α</a:t>
            </a:r>
            <a:r>
              <a:rPr kumimoji="1" lang="ja-JP" altLang="en-US" dirty="0" smtClean="0">
                <a:latin typeface="Calibri"/>
                <a:cs typeface="Calibri"/>
              </a:rPr>
              <a:t>加熱パワーが大きいので影響も大きい。</a:t>
            </a:r>
            <a:endParaRPr kumimoji="1" lang="en-US" altLang="ja-JP" dirty="0" smtClean="0">
              <a:latin typeface="Calibri"/>
              <a:cs typeface="Calibri"/>
            </a:endParaRPr>
          </a:p>
          <a:p>
            <a:pPr marL="800100" lvl="1" indent="-342900">
              <a:spcBef>
                <a:spcPts val="600"/>
              </a:spcBef>
              <a:buFont typeface="Wingdings" charset="2"/>
              <a:buChar char="ü"/>
            </a:pPr>
            <a:r>
              <a:rPr lang="en-US" altLang="ja-JP" dirty="0">
                <a:solidFill>
                  <a:srgbClr val="FF6600"/>
                </a:solidFill>
                <a:cs typeface="Calibri"/>
              </a:rPr>
              <a:t>ITB</a:t>
            </a:r>
            <a:r>
              <a:rPr lang="ja-JP" altLang="en-US" dirty="0">
                <a:solidFill>
                  <a:srgbClr val="FF6600"/>
                </a:solidFill>
                <a:cs typeface="Calibri"/>
              </a:rPr>
              <a:t>プラズマ</a:t>
            </a:r>
            <a:r>
              <a:rPr lang="ja-JP" altLang="en-US" dirty="0">
                <a:cs typeface="Calibri"/>
              </a:rPr>
              <a:t>のスケーリング則</a:t>
            </a:r>
            <a:r>
              <a:rPr lang="ja-JP" altLang="en-US" dirty="0" smtClean="0">
                <a:cs typeface="Calibri"/>
              </a:rPr>
              <a:t>はグローバル量</a:t>
            </a:r>
            <a:r>
              <a:rPr lang="ja-JP" altLang="en-US" dirty="0">
                <a:cs typeface="Calibri"/>
              </a:rPr>
              <a:t>での表現には限界があり、</a:t>
            </a:r>
            <a:r>
              <a:rPr lang="ja-JP" altLang="en-US" dirty="0">
                <a:solidFill>
                  <a:srgbClr val="FF6600"/>
                </a:solidFill>
                <a:cs typeface="Calibri"/>
              </a:rPr>
              <a:t>輸送モデリングによる外挿</a:t>
            </a:r>
            <a:r>
              <a:rPr lang="ja-JP" altLang="en-US" dirty="0">
                <a:cs typeface="Calibri"/>
              </a:rPr>
              <a:t>が必要</a:t>
            </a:r>
            <a:r>
              <a:rPr lang="ja-JP" altLang="en-US" dirty="0" smtClean="0">
                <a:cs typeface="Calibri"/>
              </a:rPr>
              <a:t>。</a:t>
            </a:r>
            <a:endParaRPr kumimoji="1" lang="en-US" altLang="ja-JP" dirty="0" smtClean="0">
              <a:latin typeface="Calibri"/>
              <a:cs typeface="Calibri"/>
            </a:endParaRPr>
          </a:p>
          <a:p>
            <a:pPr marL="800100" lvl="1" indent="-342900">
              <a:spcBef>
                <a:spcPts val="600"/>
              </a:spcBef>
              <a:buFont typeface="Wingdings" charset="2"/>
              <a:buChar char="ü"/>
            </a:pPr>
            <a:r>
              <a:rPr kumimoji="1" lang="en-US" altLang="ja-JP" dirty="0" smtClean="0">
                <a:latin typeface="Calibri"/>
                <a:cs typeface="Calibri"/>
              </a:rPr>
              <a:t>ITB</a:t>
            </a:r>
            <a:r>
              <a:rPr kumimoji="1" lang="ja-JP" altLang="en-US" dirty="0" smtClean="0">
                <a:latin typeface="Calibri"/>
                <a:cs typeface="Calibri"/>
              </a:rPr>
              <a:t>形成条件は？　</a:t>
            </a:r>
            <a:r>
              <a:rPr kumimoji="1" lang="en-US" altLang="ja-JP" dirty="0" smtClean="0">
                <a:latin typeface="Calibri"/>
                <a:cs typeface="Calibri"/>
              </a:rPr>
              <a:t>←</a:t>
            </a:r>
            <a:r>
              <a:rPr kumimoji="1" lang="ja-JP" altLang="en-US" dirty="0" smtClean="0">
                <a:latin typeface="Calibri"/>
                <a:cs typeface="Calibri"/>
              </a:rPr>
              <a:t>　</a:t>
            </a:r>
            <a:r>
              <a:rPr kumimoji="1" lang="ja-JP" altLang="en-US" dirty="0" smtClean="0">
                <a:solidFill>
                  <a:srgbClr val="FF6600"/>
                </a:solidFill>
                <a:latin typeface="Calibri"/>
                <a:cs typeface="Calibri"/>
              </a:rPr>
              <a:t>運動量入射は必要か？</a:t>
            </a:r>
            <a:endParaRPr kumimoji="1" lang="en-US" altLang="ja-JP" dirty="0" smtClean="0">
              <a:solidFill>
                <a:srgbClr val="FF6600"/>
              </a:solidFill>
              <a:latin typeface="Calibri"/>
              <a:cs typeface="Calibri"/>
            </a:endParaRPr>
          </a:p>
        </p:txBody>
      </p:sp>
    </p:spTree>
    <p:extLst>
      <p:ext uri="{BB962C8B-B14F-4D97-AF65-F5344CB8AC3E}">
        <p14:creationId xmlns:p14="http://schemas.microsoft.com/office/powerpoint/2010/main" val="2499433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184877" y="64896"/>
            <a:ext cx="7959122" cy="646331"/>
          </a:xfrm>
          <a:prstGeom prst="rect">
            <a:avLst/>
          </a:prstGeom>
          <a:noFill/>
        </p:spPr>
        <p:txBody>
          <a:bodyPr wrap="square" rtlCol="0">
            <a:spAutoFit/>
          </a:bodyPr>
          <a:lstStyle/>
          <a:p>
            <a:pPr algn="ctr"/>
            <a:r>
              <a:rPr kumimoji="1" lang="ja-JP" alt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rPr>
              <a:t>自発電流割合</a:t>
            </a:r>
            <a:endParaRPr kumimoji="1" lang="ja-JP" alt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a:cs typeface="Calibri"/>
            </a:endParaRPr>
          </a:p>
        </p:txBody>
      </p:sp>
      <p:pic>
        <p:nvPicPr>
          <p:cNvPr id="9" name="Picture 37" descr="logo"/>
          <p:cNvPicPr>
            <a:picLocks noChangeAspect="1" noChangeArrowheads="1"/>
          </p:cNvPicPr>
          <p:nvPr/>
        </p:nvPicPr>
        <p:blipFill>
          <a:blip r:embed="rId2"/>
          <a:srcRect/>
          <a:stretch>
            <a:fillRect/>
          </a:stretch>
        </p:blipFill>
        <p:spPr bwMode="auto">
          <a:xfrm>
            <a:off x="89502" y="135980"/>
            <a:ext cx="1095375" cy="538163"/>
          </a:xfrm>
          <a:prstGeom prst="rect">
            <a:avLst/>
          </a:prstGeom>
          <a:noFill/>
        </p:spPr>
      </p:pic>
      <p:sp>
        <p:nvSpPr>
          <p:cNvPr id="10" name="山形 9"/>
          <p:cNvSpPr/>
          <p:nvPr/>
        </p:nvSpPr>
        <p:spPr>
          <a:xfrm>
            <a:off x="1" y="760197"/>
            <a:ext cx="9144000" cy="83437"/>
          </a:xfrm>
          <a:prstGeom prst="chevr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sp>
        <p:nvSpPr>
          <p:cNvPr id="12" name="テキスト ボックス 11"/>
          <p:cNvSpPr txBox="1"/>
          <p:nvPr/>
        </p:nvSpPr>
        <p:spPr>
          <a:xfrm>
            <a:off x="239596" y="934869"/>
            <a:ext cx="8745660" cy="5386090"/>
          </a:xfrm>
          <a:prstGeom prst="rect">
            <a:avLst/>
          </a:prstGeom>
          <a:noFill/>
        </p:spPr>
        <p:txBody>
          <a:bodyPr wrap="square" rtlCol="0">
            <a:spAutoFit/>
          </a:bodyPr>
          <a:lstStyle/>
          <a:p>
            <a:pPr>
              <a:spcBef>
                <a:spcPts val="600"/>
              </a:spcBef>
            </a:pPr>
            <a:endParaRPr kumimoji="1" lang="en-US" altLang="ja-JP" dirty="0" smtClean="0">
              <a:solidFill>
                <a:srgbClr val="0000FF"/>
              </a:solidFill>
              <a:latin typeface="Calibri"/>
              <a:cs typeface="Calibri"/>
            </a:endParaRPr>
          </a:p>
          <a:p>
            <a:r>
              <a:rPr kumimoji="1" lang="ja-JP" altLang="en-US" dirty="0" smtClean="0">
                <a:latin typeface="Calibri"/>
                <a:cs typeface="Calibri"/>
              </a:rPr>
              <a:t>外部非誘導電流駆動パワーを低減させることで、所内循環電力低減とともにダイバータ熱負荷の抑制につながり、定常運転に不可欠</a:t>
            </a:r>
            <a:endParaRPr kumimoji="1" lang="en-US" altLang="ja-JP" dirty="0" smtClean="0">
              <a:latin typeface="Calibri"/>
              <a:cs typeface="Calibri"/>
            </a:endParaRPr>
          </a:p>
          <a:p>
            <a:pPr>
              <a:lnSpc>
                <a:spcPct val="150000"/>
              </a:lnSpc>
              <a:spcBef>
                <a:spcPts val="600"/>
              </a:spcBef>
            </a:pPr>
            <a:r>
              <a:rPr kumimoji="1" lang="ja-JP" altLang="en-US" dirty="0" smtClean="0">
                <a:solidFill>
                  <a:srgbClr val="0000FF"/>
                </a:solidFill>
                <a:latin typeface="Calibri"/>
                <a:cs typeface="Calibri"/>
              </a:rPr>
              <a:t>炉設計での課題</a:t>
            </a:r>
            <a:endParaRPr kumimoji="1" lang="en-US" altLang="ja-JP" dirty="0" smtClean="0">
              <a:solidFill>
                <a:srgbClr val="0000FF"/>
              </a:solidFill>
              <a:latin typeface="Calibri"/>
              <a:cs typeface="Calibri"/>
            </a:endParaRPr>
          </a:p>
          <a:p>
            <a:pPr marL="342900" indent="-342900">
              <a:spcBef>
                <a:spcPts val="600"/>
              </a:spcBef>
              <a:buFont typeface="Wingdings" charset="2"/>
              <a:buChar char="l"/>
            </a:pPr>
            <a:r>
              <a:rPr lang="en-US" altLang="ja-JP" dirty="0">
                <a:latin typeface="Calibri"/>
                <a:cs typeface="Calibri"/>
              </a:rPr>
              <a:t>q=const</a:t>
            </a:r>
            <a:r>
              <a:rPr lang="en-US" altLang="ja-JP" dirty="0" smtClean="0">
                <a:latin typeface="Calibri"/>
                <a:cs typeface="Calibri"/>
              </a:rPr>
              <a:t>.</a:t>
            </a:r>
            <a:r>
              <a:rPr lang="ja-JP" altLang="ja-JP" dirty="0" smtClean="0">
                <a:latin typeface="Calibri"/>
                <a:cs typeface="Calibri"/>
              </a:rPr>
              <a:t>では</a:t>
            </a:r>
            <a:r>
              <a:rPr lang="en-US" altLang="ja-JP" dirty="0" err="1">
                <a:latin typeface="Symbol" charset="2"/>
                <a:cs typeface="Symbol" charset="2"/>
              </a:rPr>
              <a:t>b</a:t>
            </a:r>
            <a:r>
              <a:rPr lang="en-US" altLang="ja-JP" baseline="-25000" dirty="0" err="1">
                <a:latin typeface="Calibri"/>
                <a:cs typeface="Calibri"/>
              </a:rPr>
              <a:t>N</a:t>
            </a:r>
            <a:r>
              <a:rPr lang="ja-JP" altLang="ja-JP" dirty="0">
                <a:latin typeface="Calibri"/>
                <a:cs typeface="Calibri"/>
              </a:rPr>
              <a:t>の増大が</a:t>
            </a:r>
            <a:r>
              <a:rPr lang="ja-JP" altLang="ja-JP" dirty="0" smtClean="0">
                <a:latin typeface="Calibri"/>
                <a:cs typeface="Calibri"/>
              </a:rPr>
              <a:t>重要</a:t>
            </a:r>
            <a:endParaRPr lang="en-US" altLang="ja-JP" dirty="0" smtClean="0">
              <a:latin typeface="Calibri"/>
              <a:cs typeface="Calibri"/>
            </a:endParaRPr>
          </a:p>
          <a:p>
            <a:pPr marL="342900" indent="-342900">
              <a:spcBef>
                <a:spcPts val="600"/>
              </a:spcBef>
              <a:buFont typeface="Wingdings" charset="2"/>
              <a:buChar char="l"/>
            </a:pPr>
            <a:r>
              <a:rPr lang="ja-JP" altLang="en-US" dirty="0" smtClean="0">
                <a:latin typeface="Calibri"/>
                <a:cs typeface="Calibri"/>
              </a:rPr>
              <a:t>高</a:t>
            </a:r>
            <a:r>
              <a:rPr lang="en-US" altLang="ja-JP" dirty="0" err="1" smtClean="0">
                <a:latin typeface="Calibri"/>
                <a:cs typeface="Calibri"/>
              </a:rPr>
              <a:t>f</a:t>
            </a:r>
            <a:r>
              <a:rPr lang="en-US" altLang="ja-JP" baseline="-25000" dirty="0" err="1" smtClean="0">
                <a:latin typeface="Calibri"/>
                <a:cs typeface="Calibri"/>
              </a:rPr>
              <a:t>BS</a:t>
            </a:r>
            <a:r>
              <a:rPr lang="ja-JP" altLang="en-US" dirty="0" smtClean="0">
                <a:latin typeface="Calibri"/>
                <a:cs typeface="Calibri"/>
              </a:rPr>
              <a:t>に最適なプラズマ運転モード：</a:t>
            </a:r>
            <a:r>
              <a:rPr lang="ja-JP" altLang="en-US" dirty="0" smtClean="0">
                <a:solidFill>
                  <a:srgbClr val="FF6600"/>
                </a:solidFill>
                <a:latin typeface="Calibri"/>
                <a:cs typeface="Calibri"/>
              </a:rPr>
              <a:t>負磁気シアプラズマ</a:t>
            </a:r>
            <a:endParaRPr lang="en-US" altLang="ja-JP" dirty="0" smtClean="0">
              <a:solidFill>
                <a:srgbClr val="FF6600"/>
              </a:solidFill>
              <a:latin typeface="Calibri"/>
              <a:cs typeface="Calibri"/>
            </a:endParaRPr>
          </a:p>
          <a:p>
            <a:pPr marL="800100" lvl="1" indent="-342900">
              <a:spcBef>
                <a:spcPts val="600"/>
              </a:spcBef>
              <a:buFont typeface="Wingdings" charset="2"/>
              <a:buChar char="ü"/>
            </a:pPr>
            <a:r>
              <a:rPr lang="ja-JP" altLang="ja-JP" dirty="0" smtClean="0">
                <a:latin typeface="Calibri"/>
                <a:cs typeface="Calibri"/>
              </a:rPr>
              <a:t>プラズマ</a:t>
            </a:r>
            <a:r>
              <a:rPr lang="ja-JP" altLang="ja-JP" dirty="0">
                <a:latin typeface="Calibri"/>
                <a:cs typeface="Calibri"/>
              </a:rPr>
              <a:t>中心領域の</a:t>
            </a:r>
            <a:r>
              <a:rPr lang="en-US" altLang="ja-JP" i="1" dirty="0" err="1">
                <a:latin typeface="Calibri"/>
                <a:cs typeface="Calibri"/>
              </a:rPr>
              <a:t>B</a:t>
            </a:r>
            <a:r>
              <a:rPr lang="en-US" altLang="ja-JP" i="1" baseline="-25000" dirty="0" err="1">
                <a:latin typeface="Calibri"/>
                <a:cs typeface="Calibri"/>
              </a:rPr>
              <a:t>p</a:t>
            </a:r>
            <a:r>
              <a:rPr lang="ja-JP" altLang="ja-JP" dirty="0">
                <a:latin typeface="Calibri"/>
                <a:cs typeface="Calibri"/>
              </a:rPr>
              <a:t>が</a:t>
            </a:r>
            <a:r>
              <a:rPr lang="ja-JP" altLang="ja-JP" dirty="0" smtClean="0">
                <a:latin typeface="Calibri"/>
                <a:cs typeface="Calibri"/>
              </a:rPr>
              <a:t>小さく</a:t>
            </a:r>
            <a:r>
              <a:rPr lang="en-US" altLang="ja-JP" dirty="0" smtClean="0">
                <a:latin typeface="Calibri"/>
                <a:cs typeface="Calibri"/>
              </a:rPr>
              <a:t>ITB</a:t>
            </a:r>
            <a:r>
              <a:rPr lang="ja-JP" altLang="en-US" dirty="0" smtClean="0">
                <a:latin typeface="Calibri"/>
                <a:cs typeface="Calibri"/>
              </a:rPr>
              <a:t>で</a:t>
            </a:r>
            <a:r>
              <a:rPr lang="ja-JP" altLang="ja-JP" dirty="0" smtClean="0">
                <a:latin typeface="Calibri"/>
                <a:cs typeface="Calibri"/>
              </a:rPr>
              <a:t>大きな</a:t>
            </a:r>
            <a:r>
              <a:rPr lang="ja-JP" altLang="ja-JP" dirty="0">
                <a:latin typeface="Calibri"/>
                <a:cs typeface="Calibri"/>
              </a:rPr>
              <a:t>圧力</a:t>
            </a:r>
            <a:r>
              <a:rPr lang="ja-JP" altLang="ja-JP" dirty="0" smtClean="0">
                <a:latin typeface="Calibri"/>
                <a:cs typeface="Calibri"/>
              </a:rPr>
              <a:t>勾配 </a:t>
            </a:r>
            <a:r>
              <a:rPr lang="en-US" altLang="ja-JP" dirty="0" smtClean="0">
                <a:latin typeface="Calibri"/>
                <a:cs typeface="Calibri"/>
              </a:rPr>
              <a:t>(</a:t>
            </a:r>
            <a:r>
              <a:rPr lang="en-US" altLang="ja-JP" i="1" dirty="0" err="1">
                <a:latin typeface="Calibri"/>
                <a:cs typeface="Calibri"/>
              </a:rPr>
              <a:t>j</a:t>
            </a:r>
            <a:r>
              <a:rPr lang="en-US" altLang="ja-JP" i="1" baseline="-25000" dirty="0" err="1">
                <a:latin typeface="Calibri"/>
                <a:cs typeface="Calibri"/>
              </a:rPr>
              <a:t>BS</a:t>
            </a:r>
            <a:r>
              <a:rPr lang="en-US" altLang="ja-JP" i="1" dirty="0">
                <a:latin typeface="Calibri"/>
                <a:cs typeface="Calibri"/>
              </a:rPr>
              <a:t> = -</a:t>
            </a:r>
            <a:r>
              <a:rPr lang="en-US" altLang="ja-JP" i="1" dirty="0">
                <a:latin typeface="Symbol" charset="2"/>
                <a:cs typeface="Symbol" charset="2"/>
              </a:rPr>
              <a:t>e</a:t>
            </a:r>
            <a:r>
              <a:rPr lang="en-US" altLang="ja-JP" i="1" baseline="30000" dirty="0">
                <a:latin typeface="Calibri"/>
                <a:cs typeface="Calibri"/>
              </a:rPr>
              <a:t>0.5</a:t>
            </a:r>
            <a:r>
              <a:rPr lang="en-US" altLang="ja-JP" i="1" dirty="0">
                <a:latin typeface="Calibri"/>
                <a:cs typeface="Calibri"/>
              </a:rPr>
              <a:t>B</a:t>
            </a:r>
            <a:r>
              <a:rPr lang="en-US" altLang="ja-JP" i="1" baseline="-25000" dirty="0">
                <a:latin typeface="Calibri"/>
                <a:cs typeface="Calibri"/>
              </a:rPr>
              <a:t>p</a:t>
            </a:r>
            <a:r>
              <a:rPr lang="en-US" altLang="ja-JP" i="1" baseline="30000" dirty="0">
                <a:latin typeface="Calibri"/>
                <a:cs typeface="Calibri"/>
              </a:rPr>
              <a:t>-1</a:t>
            </a:r>
            <a:r>
              <a:rPr lang="en-US" altLang="ja-JP" i="1" dirty="0">
                <a:latin typeface="Calibri"/>
                <a:cs typeface="Calibri"/>
              </a:rPr>
              <a:t>dp/</a:t>
            </a:r>
            <a:r>
              <a:rPr lang="en-US" altLang="ja-JP" i="1" dirty="0" err="1">
                <a:latin typeface="Calibri"/>
                <a:cs typeface="Calibri"/>
              </a:rPr>
              <a:t>dr</a:t>
            </a:r>
            <a:r>
              <a:rPr lang="en-US" altLang="ja-JP" dirty="0" smtClean="0">
                <a:latin typeface="Calibri"/>
                <a:cs typeface="Calibri"/>
              </a:rPr>
              <a:t>)</a:t>
            </a:r>
          </a:p>
          <a:p>
            <a:pPr marL="800100" lvl="1" indent="-342900">
              <a:spcBef>
                <a:spcPts val="600"/>
              </a:spcBef>
              <a:buFont typeface="Wingdings" charset="2"/>
              <a:buChar char="ü"/>
            </a:pPr>
            <a:r>
              <a:rPr lang="ja-JP" altLang="ja-JP" dirty="0" smtClean="0">
                <a:latin typeface="Calibri"/>
                <a:cs typeface="Calibri"/>
              </a:rPr>
              <a:t>定常状態の</a:t>
            </a:r>
            <a:r>
              <a:rPr lang="ja-JP" altLang="ja-JP" dirty="0">
                <a:latin typeface="Calibri"/>
                <a:cs typeface="Calibri"/>
              </a:rPr>
              <a:t>電流分布</a:t>
            </a:r>
            <a:r>
              <a:rPr lang="ja-JP" altLang="ja-JP" dirty="0" smtClean="0">
                <a:latin typeface="Calibri"/>
                <a:cs typeface="Calibri"/>
              </a:rPr>
              <a:t>と</a:t>
            </a:r>
            <a:r>
              <a:rPr lang="ja-JP" altLang="en-US" dirty="0" smtClean="0">
                <a:latin typeface="Calibri"/>
                <a:cs typeface="Calibri"/>
              </a:rPr>
              <a:t>の</a:t>
            </a:r>
            <a:r>
              <a:rPr lang="ja-JP" altLang="ja-JP" dirty="0" smtClean="0">
                <a:latin typeface="Calibri"/>
                <a:cs typeface="Calibri"/>
              </a:rPr>
              <a:t>整合性</a:t>
            </a:r>
            <a:r>
              <a:rPr lang="ja-JP" altLang="en-US" dirty="0" smtClean="0">
                <a:latin typeface="Calibri"/>
                <a:cs typeface="Calibri"/>
              </a:rPr>
              <a:t>が良</a:t>
            </a:r>
            <a:endParaRPr lang="en-US" altLang="ja-JP" dirty="0" smtClean="0">
              <a:latin typeface="Calibri"/>
              <a:cs typeface="Calibri"/>
            </a:endParaRPr>
          </a:p>
          <a:p>
            <a:pPr marL="800100" lvl="1" indent="-342900">
              <a:spcBef>
                <a:spcPts val="600"/>
              </a:spcBef>
              <a:buFont typeface="Wingdings" charset="2"/>
              <a:buChar char="ü"/>
            </a:pPr>
            <a:r>
              <a:rPr lang="ja-JP" altLang="ja-JP" dirty="0" smtClean="0">
                <a:latin typeface="Calibri"/>
                <a:cs typeface="Calibri"/>
              </a:rPr>
              <a:t>自由境界ベータ限界</a:t>
            </a:r>
            <a:r>
              <a:rPr lang="ja-JP" altLang="en-US" dirty="0" smtClean="0">
                <a:latin typeface="Calibri"/>
                <a:cs typeface="Calibri"/>
              </a:rPr>
              <a:t>が低いので</a:t>
            </a:r>
            <a:r>
              <a:rPr lang="ja-JP" altLang="ja-JP" dirty="0" smtClean="0">
                <a:latin typeface="Calibri"/>
                <a:cs typeface="Calibri"/>
              </a:rPr>
              <a:t>、</a:t>
            </a:r>
            <a:r>
              <a:rPr lang="ja-JP" altLang="ja-JP" dirty="0" smtClean="0">
                <a:solidFill>
                  <a:srgbClr val="FF6600"/>
                </a:solidFill>
                <a:latin typeface="Calibri"/>
                <a:cs typeface="Calibri"/>
              </a:rPr>
              <a:t>壁安定化</a:t>
            </a:r>
            <a:r>
              <a:rPr lang="ja-JP" altLang="en-US" dirty="0" smtClean="0">
                <a:solidFill>
                  <a:srgbClr val="FF6600"/>
                </a:solidFill>
                <a:latin typeface="Calibri"/>
                <a:cs typeface="Calibri"/>
              </a:rPr>
              <a:t>による</a:t>
            </a:r>
            <a:r>
              <a:rPr lang="ja-JP" altLang="ja-JP" dirty="0" smtClean="0">
                <a:solidFill>
                  <a:srgbClr val="FF6600"/>
                </a:solidFill>
                <a:latin typeface="Calibri"/>
                <a:cs typeface="Calibri"/>
              </a:rPr>
              <a:t>ベータ</a:t>
            </a:r>
            <a:r>
              <a:rPr lang="ja-JP" altLang="ja-JP" dirty="0">
                <a:solidFill>
                  <a:srgbClr val="FF6600"/>
                </a:solidFill>
                <a:latin typeface="Calibri"/>
                <a:cs typeface="Calibri"/>
              </a:rPr>
              <a:t>限界向上</a:t>
            </a:r>
            <a:r>
              <a:rPr lang="ja-JP" altLang="en-US" dirty="0" smtClean="0">
                <a:solidFill>
                  <a:srgbClr val="FF6600"/>
                </a:solidFill>
                <a:latin typeface="Calibri"/>
                <a:cs typeface="Calibri"/>
              </a:rPr>
              <a:t>が不可欠</a:t>
            </a:r>
            <a:endParaRPr lang="en-US" altLang="ja-JP" dirty="0" smtClean="0">
              <a:solidFill>
                <a:srgbClr val="FF6600"/>
              </a:solidFill>
              <a:latin typeface="Calibri"/>
              <a:cs typeface="Calibri"/>
            </a:endParaRPr>
          </a:p>
          <a:p>
            <a:pPr marL="285750" indent="-285750">
              <a:spcBef>
                <a:spcPts val="600"/>
              </a:spcBef>
              <a:buFont typeface="Wingdings" charset="2"/>
              <a:buChar char="l"/>
            </a:pPr>
            <a:r>
              <a:rPr lang="ja-JP" altLang="en-US" dirty="0" smtClean="0">
                <a:latin typeface="Calibri"/>
                <a:cs typeface="Calibri"/>
              </a:rPr>
              <a:t>導体壁による高ベータ化が困難な場合には、</a:t>
            </a:r>
            <a:r>
              <a:rPr lang="ja-JP" altLang="en-US" dirty="0" smtClean="0">
                <a:solidFill>
                  <a:srgbClr val="FF6600"/>
                </a:solidFill>
                <a:latin typeface="Calibri"/>
                <a:cs typeface="Calibri"/>
              </a:rPr>
              <a:t>弱磁気シアプラズマ</a:t>
            </a:r>
            <a:r>
              <a:rPr lang="ja-JP" altLang="en-US" dirty="0" smtClean="0">
                <a:latin typeface="Calibri"/>
                <a:cs typeface="Calibri"/>
              </a:rPr>
              <a:t>。</a:t>
            </a:r>
            <a:endParaRPr lang="en-US" altLang="ja-JP" dirty="0" smtClean="0">
              <a:latin typeface="Calibri"/>
              <a:cs typeface="Calibri"/>
            </a:endParaRPr>
          </a:p>
          <a:p>
            <a:pPr marL="285750" indent="-285750">
              <a:spcBef>
                <a:spcPts val="600"/>
              </a:spcBef>
              <a:buFont typeface="Wingdings" charset="2"/>
              <a:buChar char="l"/>
            </a:pPr>
            <a:r>
              <a:rPr lang="ja-JP" altLang="ja-JP" dirty="0" smtClean="0">
                <a:latin typeface="Calibri"/>
                <a:cs typeface="Calibri"/>
              </a:rPr>
              <a:t>高</a:t>
            </a:r>
            <a:r>
              <a:rPr lang="en-US" altLang="ja-JP" i="1" dirty="0" smtClean="0">
                <a:latin typeface="Calibri"/>
                <a:cs typeface="Calibri"/>
              </a:rPr>
              <a:t>q</a:t>
            </a:r>
            <a:r>
              <a:rPr lang="en-US" altLang="ja-JP" i="1" baseline="-25000" dirty="0" smtClean="0">
                <a:latin typeface="Calibri"/>
                <a:cs typeface="Calibri"/>
              </a:rPr>
              <a:t>95</a:t>
            </a:r>
            <a:r>
              <a:rPr lang="ja-JP" altLang="ja-JP" dirty="0" smtClean="0">
                <a:latin typeface="Calibri"/>
                <a:cs typeface="Calibri"/>
              </a:rPr>
              <a:t>領域</a:t>
            </a:r>
            <a:r>
              <a:rPr lang="ja-JP" altLang="ja-JP" dirty="0">
                <a:latin typeface="Calibri"/>
                <a:cs typeface="Calibri"/>
              </a:rPr>
              <a:t>での設計を許容して自由境界ベータ限界以下で</a:t>
            </a:r>
            <a:r>
              <a:rPr lang="en-US" altLang="ja-JP" i="1" dirty="0" err="1">
                <a:latin typeface="Calibri"/>
                <a:cs typeface="Calibri"/>
              </a:rPr>
              <a:t>f</a:t>
            </a:r>
            <a:r>
              <a:rPr lang="en-US" altLang="ja-JP" i="1" baseline="-25000" dirty="0" err="1">
                <a:latin typeface="Calibri"/>
                <a:cs typeface="Calibri"/>
              </a:rPr>
              <a:t>BS</a:t>
            </a:r>
            <a:r>
              <a:rPr lang="ja-JP" altLang="ja-JP" dirty="0">
                <a:latin typeface="Calibri"/>
                <a:cs typeface="Calibri"/>
              </a:rPr>
              <a:t>を</a:t>
            </a:r>
            <a:r>
              <a:rPr lang="ja-JP" altLang="ja-JP" dirty="0" smtClean="0">
                <a:latin typeface="Calibri"/>
                <a:cs typeface="Calibri"/>
              </a:rPr>
              <a:t>高める</a:t>
            </a:r>
            <a:r>
              <a:rPr lang="ja-JP" altLang="en-US" dirty="0" smtClean="0">
                <a:latin typeface="Calibri"/>
                <a:cs typeface="Calibri"/>
              </a:rPr>
              <a:t>場合には、</a:t>
            </a:r>
            <a:r>
              <a:rPr lang="en-US" altLang="ja-JP" i="1" dirty="0" err="1" smtClean="0">
                <a:latin typeface="Calibri"/>
                <a:cs typeface="Calibri"/>
              </a:rPr>
              <a:t>I</a:t>
            </a:r>
            <a:r>
              <a:rPr lang="en-US" altLang="ja-JP" i="1" baseline="-25000" dirty="0" err="1" smtClean="0">
                <a:latin typeface="Calibri"/>
                <a:cs typeface="Calibri"/>
              </a:rPr>
              <a:t>p</a:t>
            </a:r>
            <a:r>
              <a:rPr lang="ja-JP" altLang="ja-JP" dirty="0">
                <a:latin typeface="Calibri"/>
                <a:cs typeface="Calibri"/>
              </a:rPr>
              <a:t>低減による閉じ込め性能劣化、</a:t>
            </a:r>
            <a:r>
              <a:rPr lang="en-US" altLang="ja-JP" i="1" dirty="0" err="1">
                <a:latin typeface="Calibri"/>
                <a:cs typeface="Calibri"/>
              </a:rPr>
              <a:t>f</a:t>
            </a:r>
            <a:r>
              <a:rPr lang="en-US" altLang="ja-JP" i="1" baseline="-25000" dirty="0" err="1">
                <a:latin typeface="Calibri"/>
                <a:cs typeface="Calibri"/>
              </a:rPr>
              <a:t>GW</a:t>
            </a:r>
            <a:r>
              <a:rPr lang="ja-JP" altLang="ja-JP" dirty="0" smtClean="0">
                <a:latin typeface="Calibri"/>
                <a:cs typeface="Calibri"/>
              </a:rPr>
              <a:t>増大</a:t>
            </a:r>
            <a:r>
              <a:rPr lang="ja-JP" altLang="en-US" dirty="0" smtClean="0">
                <a:latin typeface="Calibri"/>
                <a:cs typeface="Calibri"/>
              </a:rPr>
              <a:t>に注意</a:t>
            </a:r>
            <a:endParaRPr lang="en-US" altLang="ja-JP" dirty="0" smtClean="0">
              <a:latin typeface="Calibri"/>
              <a:cs typeface="Calibri"/>
            </a:endParaRPr>
          </a:p>
          <a:p>
            <a:pPr marL="285750" indent="-285750">
              <a:spcBef>
                <a:spcPts val="600"/>
              </a:spcBef>
              <a:buFont typeface="Wingdings" charset="2"/>
              <a:buChar char="l"/>
            </a:pPr>
            <a:endParaRPr lang="en-US" altLang="ja-JP" dirty="0" smtClean="0">
              <a:latin typeface="Calibri"/>
              <a:cs typeface="Calibri"/>
            </a:endParaRPr>
          </a:p>
          <a:p>
            <a:pPr>
              <a:spcBef>
                <a:spcPts val="1200"/>
              </a:spcBef>
            </a:pPr>
            <a:r>
              <a:rPr lang="ja-JP" altLang="en-US" dirty="0" smtClean="0">
                <a:solidFill>
                  <a:srgbClr val="0000FF"/>
                </a:solidFill>
                <a:latin typeface="Calibri"/>
                <a:cs typeface="Calibri"/>
              </a:rPr>
              <a:t>炉心プラズマでの課題</a:t>
            </a:r>
            <a:endParaRPr lang="en-US" altLang="ja-JP" dirty="0" smtClean="0">
              <a:solidFill>
                <a:srgbClr val="0000FF"/>
              </a:solidFill>
              <a:latin typeface="Calibri"/>
              <a:cs typeface="Calibri"/>
            </a:endParaRPr>
          </a:p>
          <a:p>
            <a:pPr marL="285750" indent="-285750">
              <a:spcBef>
                <a:spcPts val="1200"/>
              </a:spcBef>
              <a:buFont typeface="Wingdings" charset="2"/>
              <a:buChar char="l"/>
            </a:pPr>
            <a:r>
              <a:rPr lang="ja-JP" altLang="en-US" dirty="0" smtClean="0">
                <a:latin typeface="Calibri"/>
                <a:cs typeface="Calibri"/>
              </a:rPr>
              <a:t>高自発電流割合プラズマの定常維持の実証</a:t>
            </a:r>
            <a:endParaRPr lang="en-US" altLang="ja-JP" dirty="0" smtClean="0">
              <a:latin typeface="Calibri"/>
              <a:cs typeface="Calibri"/>
            </a:endParaRPr>
          </a:p>
        </p:txBody>
      </p:sp>
    </p:spTree>
    <p:extLst>
      <p:ext uri="{BB962C8B-B14F-4D97-AF65-F5344CB8AC3E}">
        <p14:creationId xmlns:p14="http://schemas.microsoft.com/office/powerpoint/2010/main" val="4113754356"/>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2585</TotalTime>
  <Words>2197</Words>
  <Application>Microsoft Macintosh PowerPoint</Application>
  <PresentationFormat>画面に合わせる (4:3)</PresentationFormat>
  <Paragraphs>371</Paragraphs>
  <Slides>17</Slides>
  <Notes>3</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ホワイト</vt:lpstr>
      <vt:lpstr>原型炉設計における 炉心プラズマの課題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JAEA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坂本 宜照</dc:creator>
  <cp:lastModifiedBy>坂本 宜照</cp:lastModifiedBy>
  <cp:revision>80</cp:revision>
  <dcterms:created xsi:type="dcterms:W3CDTF">2014-02-25T09:32:39Z</dcterms:created>
  <dcterms:modified xsi:type="dcterms:W3CDTF">2014-03-05T04:01:06Z</dcterms:modified>
</cp:coreProperties>
</file>