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72" r:id="rId2"/>
    <p:sldId id="259" r:id="rId3"/>
    <p:sldId id="261" r:id="rId4"/>
    <p:sldId id="273" r:id="rId5"/>
    <p:sldId id="263" r:id="rId6"/>
    <p:sldId id="275" r:id="rId7"/>
    <p:sldId id="281" r:id="rId8"/>
    <p:sldId id="294" r:id="rId9"/>
    <p:sldId id="296" r:id="rId10"/>
    <p:sldId id="295" r:id="rId11"/>
    <p:sldId id="266" r:id="rId12"/>
    <p:sldId id="257" r:id="rId13"/>
    <p:sldId id="260" r:id="rId14"/>
    <p:sldId id="285" r:id="rId15"/>
    <p:sldId id="284" r:id="rId16"/>
    <p:sldId id="298" r:id="rId17"/>
    <p:sldId id="271" r:id="rId18"/>
    <p:sldId id="286" r:id="rId19"/>
    <p:sldId id="287" r:id="rId20"/>
    <p:sldId id="306" r:id="rId21"/>
    <p:sldId id="305" r:id="rId22"/>
    <p:sldId id="301" r:id="rId23"/>
    <p:sldId id="300" r:id="rId24"/>
    <p:sldId id="304" r:id="rId25"/>
    <p:sldId id="303" r:id="rId26"/>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テーマ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テーマ 2 - アクセント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淡色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淡色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2C8C85-51F0-491E-9774-3900AFEF0FD7}" styleName="淡色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淡色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淡色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5" d="100"/>
          <a:sy n="65" d="100"/>
        </p:scale>
        <p:origin x="-1296"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emf"/><Relationship Id="rId2"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emf"/><Relationship Id="rId2"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B602A8-FD73-6049-A82F-04EB779C9ABB}" type="datetimeFigureOut">
              <a:rPr kumimoji="1" lang="ja-JP" altLang="en-US" smtClean="0"/>
              <a:t>2014/03/05</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22B714-8866-1644-BF8D-EBBD69BCA42D}" type="slidenum">
              <a:rPr kumimoji="1" lang="ja-JP" altLang="en-US" smtClean="0"/>
              <a:t>‹#›</a:t>
            </a:fld>
            <a:endParaRPr kumimoji="1" lang="ja-JP" altLang="en-US"/>
          </a:p>
        </p:txBody>
      </p:sp>
    </p:spTree>
    <p:extLst>
      <p:ext uri="{BB962C8B-B14F-4D97-AF65-F5344CB8AC3E}">
        <p14:creationId xmlns:p14="http://schemas.microsoft.com/office/powerpoint/2010/main" val="2444517987"/>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以下に示す実験条件において実験した。</a:t>
            </a:r>
            <a:endParaRPr kumimoji="1" lang="en-US" altLang="ja-JP" dirty="0" smtClean="0"/>
          </a:p>
          <a:p>
            <a:r>
              <a:rPr lang="en-US" altLang="en-US" dirty="0" smtClean="0"/>
              <a:t>実験条件の選択基準は、{なぜ磁気島位置の答え}および、</a:t>
            </a:r>
            <a:r>
              <a:rPr lang="ja-JP" altLang="en-US" dirty="0" smtClean="0"/>
              <a:t>衝突率及びベータ値の選択を期待して、</a:t>
            </a:r>
            <a:r>
              <a:rPr lang="en-US" altLang="en-US" dirty="0" smtClean="0"/>
              <a:t>プラズマの生成条件を本装置で可能な範囲で選択した。</a:t>
            </a:r>
          </a:p>
          <a:p>
            <a:r>
              <a:rPr lang="en-US" altLang="en-US" dirty="0" smtClean="0"/>
              <a:t>別の実験との都合上、バイアスはランプダウン及びランプアップの条件があるが、</a:t>
            </a:r>
            <a:r>
              <a:rPr lang="ja-JP" altLang="en-US" dirty="0" smtClean="0"/>
              <a:t>ある理由により両者は比較に用いて問題ないと考えている。</a:t>
            </a:r>
            <a:endParaRPr lang="en-US" altLang="ja-JP" dirty="0" smtClean="0"/>
          </a:p>
          <a:p>
            <a:r>
              <a:rPr lang="ja-JP" altLang="en-US" dirty="0" smtClean="0"/>
              <a:t>磁気面・回転変換分布、注入ガス</a:t>
            </a:r>
            <a:r>
              <a:rPr lang="en-US" altLang="ja-JP" dirty="0" err="1" smtClean="0"/>
              <a:t>etc</a:t>
            </a:r>
            <a:r>
              <a:rPr lang="ja-JP" altLang="en-US" dirty="0" smtClean="0"/>
              <a:t>記入</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022B714-8866-1644-BF8D-EBBD69BCA42D}" type="slidenum">
              <a:rPr kumimoji="1" lang="ja-JP" altLang="en-US" smtClean="0"/>
              <a:t>6</a:t>
            </a:fld>
            <a:endParaRPr kumimoji="1" lang="ja-JP" altLang="en-US"/>
          </a:p>
        </p:txBody>
      </p:sp>
    </p:spTree>
    <p:extLst>
      <p:ext uri="{BB962C8B-B14F-4D97-AF65-F5344CB8AC3E}">
        <p14:creationId xmlns:p14="http://schemas.microsoft.com/office/powerpoint/2010/main" val="2953716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C12785C-7607-754E-995C-C9D84DEAFA43}" type="slidenum">
              <a:rPr kumimoji="1" lang="ja-JP" altLang="en-US" smtClean="0"/>
              <a:t>21</a:t>
            </a:fld>
            <a:endParaRPr kumimoji="1" lang="ja-JP" altLang="en-US"/>
          </a:p>
        </p:txBody>
      </p:sp>
    </p:spTree>
    <p:extLst>
      <p:ext uri="{BB962C8B-B14F-4D97-AF65-F5344CB8AC3E}">
        <p14:creationId xmlns:p14="http://schemas.microsoft.com/office/powerpoint/2010/main" val="1296400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C12785C-7607-754E-995C-C9D84DEAFA43}" type="slidenum">
              <a:rPr kumimoji="1" lang="ja-JP" altLang="en-US" smtClean="0"/>
              <a:t>25</a:t>
            </a:fld>
            <a:endParaRPr kumimoji="1" lang="ja-JP" altLang="en-US"/>
          </a:p>
        </p:txBody>
      </p:sp>
    </p:spTree>
    <p:extLst>
      <p:ext uri="{BB962C8B-B14F-4D97-AF65-F5344CB8AC3E}">
        <p14:creationId xmlns:p14="http://schemas.microsoft.com/office/powerpoint/2010/main" val="1528700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1AEED11-2E51-434A-8607-E7A6DAD18354}" type="datetimeFigureOut">
              <a:rPr kumimoji="1" lang="ja-JP" altLang="en-US" smtClean="0"/>
              <a:t>2014/03/05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a:latin typeface="Helvetica"/>
                <a:cs typeface="Helvetica"/>
              </a:defRPr>
            </a:lvl1pPr>
          </a:lstStyle>
          <a:p>
            <a:fld id="{AC97C769-DD33-D441-A5F8-B65C0C81F676}" type="slidenum">
              <a:rPr lang="ja-JP" altLang="en-US" smtClean="0"/>
              <a:pPr/>
              <a:t>‹#›</a:t>
            </a:fld>
            <a:endParaRPr lang="ja-JP" altLang="en-US"/>
          </a:p>
        </p:txBody>
      </p:sp>
    </p:spTree>
    <p:extLst>
      <p:ext uri="{BB962C8B-B14F-4D97-AF65-F5344CB8AC3E}">
        <p14:creationId xmlns:p14="http://schemas.microsoft.com/office/powerpoint/2010/main" val="2715197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1AEED11-2E51-434A-8607-E7A6DAD18354}" type="datetimeFigureOut">
              <a:rPr kumimoji="1" lang="ja-JP" altLang="en-US" smtClean="0"/>
              <a:t>2014/03/05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C97C769-DD33-D441-A5F8-B65C0C81F676}" type="slidenum">
              <a:rPr kumimoji="1" lang="ja-JP" altLang="en-US" smtClean="0"/>
              <a:t>‹#›</a:t>
            </a:fld>
            <a:endParaRPr kumimoji="1" lang="ja-JP" altLang="en-US"/>
          </a:p>
        </p:txBody>
      </p:sp>
    </p:spTree>
    <p:extLst>
      <p:ext uri="{BB962C8B-B14F-4D97-AF65-F5344CB8AC3E}">
        <p14:creationId xmlns:p14="http://schemas.microsoft.com/office/powerpoint/2010/main" val="2185118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1AEED11-2E51-434A-8607-E7A6DAD18354}" type="datetimeFigureOut">
              <a:rPr kumimoji="1" lang="ja-JP" altLang="en-US" smtClean="0"/>
              <a:t>2014/03/05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C97C769-DD33-D441-A5F8-B65C0C81F676}" type="slidenum">
              <a:rPr kumimoji="1" lang="ja-JP" altLang="en-US" smtClean="0"/>
              <a:t>‹#›</a:t>
            </a:fld>
            <a:endParaRPr kumimoji="1" lang="ja-JP" altLang="en-US"/>
          </a:p>
        </p:txBody>
      </p:sp>
    </p:spTree>
    <p:extLst>
      <p:ext uri="{BB962C8B-B14F-4D97-AF65-F5344CB8AC3E}">
        <p14:creationId xmlns:p14="http://schemas.microsoft.com/office/powerpoint/2010/main" val="431322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1AEED11-2E51-434A-8607-E7A6DAD18354}" type="datetimeFigureOut">
              <a:rPr kumimoji="1" lang="ja-JP" altLang="en-US" smtClean="0"/>
              <a:t>2014/03/05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a:latin typeface="Helvetica"/>
                <a:cs typeface="Helvetica"/>
              </a:defRPr>
            </a:lvl1pPr>
          </a:lstStyle>
          <a:p>
            <a:fld id="{AC97C769-DD33-D441-A5F8-B65C0C81F676}" type="slidenum">
              <a:rPr lang="ja-JP" altLang="en-US" smtClean="0"/>
              <a:pPr/>
              <a:t>‹#›</a:t>
            </a:fld>
            <a:endParaRPr lang="ja-JP" altLang="en-US"/>
          </a:p>
        </p:txBody>
      </p:sp>
    </p:spTree>
    <p:extLst>
      <p:ext uri="{BB962C8B-B14F-4D97-AF65-F5344CB8AC3E}">
        <p14:creationId xmlns:p14="http://schemas.microsoft.com/office/powerpoint/2010/main" val="1621624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1AEED11-2E51-434A-8607-E7A6DAD18354}" type="datetimeFigureOut">
              <a:rPr kumimoji="1" lang="ja-JP" altLang="en-US" smtClean="0"/>
              <a:t>2014/03/05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C97C769-DD33-D441-A5F8-B65C0C81F676}" type="slidenum">
              <a:rPr kumimoji="1" lang="ja-JP" altLang="en-US" smtClean="0"/>
              <a:t>‹#›</a:t>
            </a:fld>
            <a:endParaRPr kumimoji="1" lang="ja-JP" altLang="en-US"/>
          </a:p>
        </p:txBody>
      </p:sp>
    </p:spTree>
    <p:extLst>
      <p:ext uri="{BB962C8B-B14F-4D97-AF65-F5344CB8AC3E}">
        <p14:creationId xmlns:p14="http://schemas.microsoft.com/office/powerpoint/2010/main" val="1278632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1AEED11-2E51-434A-8607-E7A6DAD18354}" type="datetimeFigureOut">
              <a:rPr kumimoji="1" lang="ja-JP" altLang="en-US" smtClean="0"/>
              <a:t>2014/03/05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C97C769-DD33-D441-A5F8-B65C0C81F676}" type="slidenum">
              <a:rPr kumimoji="1" lang="ja-JP" altLang="en-US" smtClean="0"/>
              <a:t>‹#›</a:t>
            </a:fld>
            <a:endParaRPr kumimoji="1" lang="ja-JP" altLang="en-US"/>
          </a:p>
        </p:txBody>
      </p:sp>
    </p:spTree>
    <p:extLst>
      <p:ext uri="{BB962C8B-B14F-4D97-AF65-F5344CB8AC3E}">
        <p14:creationId xmlns:p14="http://schemas.microsoft.com/office/powerpoint/2010/main" val="3544231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01AEED11-2E51-434A-8607-E7A6DAD18354}" type="datetimeFigureOut">
              <a:rPr kumimoji="1" lang="ja-JP" altLang="en-US" smtClean="0"/>
              <a:t>2014/03/05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C97C769-DD33-D441-A5F8-B65C0C81F676}" type="slidenum">
              <a:rPr kumimoji="1" lang="ja-JP" altLang="en-US" smtClean="0"/>
              <a:t>‹#›</a:t>
            </a:fld>
            <a:endParaRPr kumimoji="1" lang="ja-JP" altLang="en-US"/>
          </a:p>
        </p:txBody>
      </p:sp>
    </p:spTree>
    <p:extLst>
      <p:ext uri="{BB962C8B-B14F-4D97-AF65-F5344CB8AC3E}">
        <p14:creationId xmlns:p14="http://schemas.microsoft.com/office/powerpoint/2010/main" val="3935657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1AEED11-2E51-434A-8607-E7A6DAD18354}" type="datetimeFigureOut">
              <a:rPr kumimoji="1" lang="ja-JP" altLang="en-US" smtClean="0"/>
              <a:t>2014/03/05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C97C769-DD33-D441-A5F8-B65C0C81F676}" type="slidenum">
              <a:rPr kumimoji="1" lang="ja-JP" altLang="en-US" smtClean="0"/>
              <a:t>‹#›</a:t>
            </a:fld>
            <a:endParaRPr kumimoji="1" lang="ja-JP" altLang="en-US"/>
          </a:p>
        </p:txBody>
      </p:sp>
    </p:spTree>
    <p:extLst>
      <p:ext uri="{BB962C8B-B14F-4D97-AF65-F5344CB8AC3E}">
        <p14:creationId xmlns:p14="http://schemas.microsoft.com/office/powerpoint/2010/main" val="3329691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1AEED11-2E51-434A-8607-E7A6DAD18354}" type="datetimeFigureOut">
              <a:rPr kumimoji="1" lang="ja-JP" altLang="en-US" smtClean="0"/>
              <a:t>2014/03/05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C97C769-DD33-D441-A5F8-B65C0C81F676}" type="slidenum">
              <a:rPr kumimoji="1" lang="ja-JP" altLang="en-US" smtClean="0"/>
              <a:t>‹#›</a:t>
            </a:fld>
            <a:endParaRPr kumimoji="1" lang="ja-JP" altLang="en-US"/>
          </a:p>
        </p:txBody>
      </p:sp>
    </p:spTree>
    <p:extLst>
      <p:ext uri="{BB962C8B-B14F-4D97-AF65-F5344CB8AC3E}">
        <p14:creationId xmlns:p14="http://schemas.microsoft.com/office/powerpoint/2010/main" val="185228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1AEED11-2E51-434A-8607-E7A6DAD18354}" type="datetimeFigureOut">
              <a:rPr kumimoji="1" lang="ja-JP" altLang="en-US" smtClean="0"/>
              <a:t>2014/03/05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C97C769-DD33-D441-A5F8-B65C0C81F676}" type="slidenum">
              <a:rPr kumimoji="1" lang="ja-JP" altLang="en-US" smtClean="0"/>
              <a:t>‹#›</a:t>
            </a:fld>
            <a:endParaRPr kumimoji="1" lang="ja-JP" altLang="en-US"/>
          </a:p>
        </p:txBody>
      </p:sp>
    </p:spTree>
    <p:extLst>
      <p:ext uri="{BB962C8B-B14F-4D97-AF65-F5344CB8AC3E}">
        <p14:creationId xmlns:p14="http://schemas.microsoft.com/office/powerpoint/2010/main" val="1004440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dirty="0" smtClean="0"/>
              <a:t>マスター タイトルの書式設定</a:t>
            </a:r>
            <a:endParaRPr kumimoji="1" lang="ja-JP" altLang="en-US" dirty="0"/>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1AEED11-2E51-434A-8607-E7A6DAD18354}" type="datetimeFigureOut">
              <a:rPr kumimoji="1" lang="ja-JP" altLang="en-US" smtClean="0"/>
              <a:t>2014/03/05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C97C769-DD33-D441-A5F8-B65C0C81F676}" type="slidenum">
              <a:rPr kumimoji="1" lang="ja-JP" altLang="en-US" smtClean="0"/>
              <a:t>‹#›</a:t>
            </a:fld>
            <a:endParaRPr kumimoji="1" lang="ja-JP" altLang="en-US"/>
          </a:p>
        </p:txBody>
      </p:sp>
    </p:spTree>
    <p:extLst>
      <p:ext uri="{BB962C8B-B14F-4D97-AF65-F5344CB8AC3E}">
        <p14:creationId xmlns:p14="http://schemas.microsoft.com/office/powerpoint/2010/main" val="12893005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AEED11-2E51-434A-8607-E7A6DAD18354}" type="datetimeFigureOut">
              <a:rPr kumimoji="1" lang="ja-JP" altLang="en-US" smtClean="0"/>
              <a:t>2014/03/05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97C769-DD33-D441-A5F8-B65C0C81F676}" type="slidenum">
              <a:rPr kumimoji="1" lang="ja-JP" altLang="en-US" smtClean="0"/>
              <a:t>‹#›</a:t>
            </a:fld>
            <a:endParaRPr kumimoji="1" lang="ja-JP" altLang="en-US"/>
          </a:p>
        </p:txBody>
      </p:sp>
    </p:spTree>
    <p:extLst>
      <p:ext uri="{BB962C8B-B14F-4D97-AF65-F5344CB8AC3E}">
        <p14:creationId xmlns:p14="http://schemas.microsoft.com/office/powerpoint/2010/main" val="1552946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ヒラギノ角ゴ Pro W3"/>
          <a:ea typeface="ヒラギノ角ゴ Pro W3"/>
          <a:cs typeface="ヒラギノ角ゴ Pro W3"/>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ヒラギノ角ゴ Pro W3"/>
          <a:ea typeface="ヒラギノ角ゴ Pro W3"/>
          <a:cs typeface="ヒラギノ角ゴ Pro W3"/>
        </a:defRPr>
      </a:lvl1pPr>
      <a:lvl2pPr marL="742950" indent="-285750" algn="l" defTabSz="457200" rtl="0" eaLnBrk="1" latinLnBrk="0" hangingPunct="1">
        <a:spcBef>
          <a:spcPct val="20000"/>
        </a:spcBef>
        <a:buFont typeface="Arial"/>
        <a:buChar char="–"/>
        <a:defRPr kumimoji="1" sz="2800" kern="1200">
          <a:solidFill>
            <a:schemeClr val="tx1"/>
          </a:solidFill>
          <a:latin typeface="ヒラギノ角ゴ Pro W3"/>
          <a:ea typeface="ヒラギノ角ゴ Pro W3"/>
          <a:cs typeface="ヒラギノ角ゴ Pro W3"/>
        </a:defRPr>
      </a:lvl2pPr>
      <a:lvl3pPr marL="1143000" indent="-228600" algn="l" defTabSz="457200" rtl="0" eaLnBrk="1" latinLnBrk="0" hangingPunct="1">
        <a:spcBef>
          <a:spcPct val="20000"/>
        </a:spcBef>
        <a:buFont typeface="Arial"/>
        <a:buChar char="•"/>
        <a:defRPr kumimoji="1" sz="2400" kern="1200">
          <a:solidFill>
            <a:schemeClr val="tx1"/>
          </a:solidFill>
          <a:latin typeface="ヒラギノ角ゴ Pro W3"/>
          <a:ea typeface="ヒラギノ角ゴ Pro W3"/>
          <a:cs typeface="ヒラギノ角ゴ Pro W3"/>
        </a:defRPr>
      </a:lvl3pPr>
      <a:lvl4pPr marL="1600200" indent="-228600" algn="l" defTabSz="457200" rtl="0" eaLnBrk="1" latinLnBrk="0" hangingPunct="1">
        <a:spcBef>
          <a:spcPct val="20000"/>
        </a:spcBef>
        <a:buFont typeface="Arial"/>
        <a:buChar char="–"/>
        <a:defRPr kumimoji="1" sz="2000" kern="1200">
          <a:solidFill>
            <a:schemeClr val="tx1"/>
          </a:solidFill>
          <a:latin typeface="ヒラギノ角ゴ Pro W3"/>
          <a:ea typeface="ヒラギノ角ゴ Pro W3"/>
          <a:cs typeface="ヒラギノ角ゴ Pro W3"/>
        </a:defRPr>
      </a:lvl4pPr>
      <a:lvl5pPr marL="2057400" indent="-228600" algn="l" defTabSz="457200" rtl="0" eaLnBrk="1" latinLnBrk="0" hangingPunct="1">
        <a:spcBef>
          <a:spcPct val="20000"/>
        </a:spcBef>
        <a:buFont typeface="Arial"/>
        <a:buChar char="»"/>
        <a:defRPr kumimoji="1" sz="2000" kern="1200">
          <a:solidFill>
            <a:schemeClr val="tx1"/>
          </a:solidFill>
          <a:latin typeface="ヒラギノ角ゴ Pro W3"/>
          <a:ea typeface="ヒラギノ角ゴ Pro W3"/>
          <a:cs typeface="ヒラギノ角ゴ Pro W3"/>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 Id="rId3"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oleObject" Target="../embeddings/oleObject1.bin"/><Relationship Id="rId6" Type="http://schemas.openxmlformats.org/officeDocument/2006/relationships/image" Target="../media/image1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 Id="rId3"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image" Target="../media/image2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 Id="rId3" Type="http://schemas.openxmlformats.org/officeDocument/2006/relationships/image" Target="../media/image2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1.JPG"/><Relationship Id="rId5" Type="http://schemas.openxmlformats.org/officeDocument/2006/relationships/image" Target="../media/image32.emf"/><Relationship Id="rId6" Type="http://schemas.openxmlformats.org/officeDocument/2006/relationships/image" Target="../media/image33.emf"/><Relationship Id="rId7" Type="http://schemas.openxmlformats.org/officeDocument/2006/relationships/oleObject" Target="../embeddings/oleObject2.bin"/><Relationship Id="rId8" Type="http://schemas.openxmlformats.org/officeDocument/2006/relationships/image" Target="../media/image30.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oleObject" Target="../embeddings/oleObject3.bin"/><Relationship Id="rId7" Type="http://schemas.openxmlformats.org/officeDocument/2006/relationships/image" Target="../media/image34.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38.emf"/><Relationship Id="rId5" Type="http://schemas.openxmlformats.org/officeDocument/2006/relationships/oleObject" Target="../embeddings/oleObject5.bin"/><Relationship Id="rId6" Type="http://schemas.openxmlformats.org/officeDocument/2006/relationships/image" Target="../media/image39.emf"/><Relationship Id="rId7" Type="http://schemas.openxmlformats.org/officeDocument/2006/relationships/image" Target="../media/image40.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oleObject" Target="../embeddings/oleObject6.bin"/><Relationship Id="rId5" Type="http://schemas.openxmlformats.org/officeDocument/2006/relationships/image" Target="../media/image41.emf"/><Relationship Id="rId6" Type="http://schemas.openxmlformats.org/officeDocument/2006/relationships/oleObject" Target="../embeddings/oleObject7.bin"/><Relationship Id="rId7" Type="http://schemas.openxmlformats.org/officeDocument/2006/relationships/image" Target="../media/image42.emf"/><Relationship Id="rId8" Type="http://schemas.openxmlformats.org/officeDocument/2006/relationships/image" Target="../media/image44.emf"/><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emf"/><Relationship Id="rId5"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 Id="rId3" Type="http://schemas.openxmlformats.org/officeDocument/2006/relationships/image" Target="../media/image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09251" y="1710743"/>
            <a:ext cx="8725498" cy="2270047"/>
          </a:xfrm>
        </p:spPr>
        <p:txBody>
          <a:bodyPr>
            <a:noAutofit/>
          </a:bodyPr>
          <a:lstStyle/>
          <a:p>
            <a:r>
              <a:rPr lang="ja-JP" altLang="en-US" sz="3600" dirty="0">
                <a:latin typeface="ヒラギノ角ゴ Pro W3"/>
                <a:ea typeface="ヒラギノ角ゴ Pro W3"/>
                <a:cs typeface="ヒラギノ角ゴ Pro W3"/>
              </a:rPr>
              <a:t>東北大学ヘリアック装置に</a:t>
            </a:r>
            <a:r>
              <a:rPr lang="ja-JP" altLang="en-US" sz="3600" dirty="0" smtClean="0">
                <a:latin typeface="ヒラギノ角ゴ Pro W3"/>
                <a:ea typeface="ヒラギノ角ゴ Pro W3"/>
                <a:cs typeface="ヒラギノ角ゴ Pro W3"/>
              </a:rPr>
              <a:t>おける</a:t>
            </a:r>
            <a:r>
              <a:rPr lang="en-US" altLang="ja-JP" sz="3600" dirty="0" smtClean="0">
                <a:latin typeface="ヒラギノ角ゴ Pro W3"/>
                <a:ea typeface="ヒラギノ角ゴ Pro W3"/>
                <a:cs typeface="ヒラギノ角ゴ Pro W3"/>
              </a:rPr>
              <a:t/>
            </a:r>
            <a:br>
              <a:rPr lang="en-US" altLang="ja-JP" sz="3600" dirty="0" smtClean="0">
                <a:latin typeface="ヒラギノ角ゴ Pro W3"/>
                <a:ea typeface="ヒラギノ角ゴ Pro W3"/>
                <a:cs typeface="ヒラギノ角ゴ Pro W3"/>
              </a:rPr>
            </a:br>
            <a:r>
              <a:rPr lang="ja-JP" altLang="en-US" sz="3600" dirty="0" smtClean="0">
                <a:latin typeface="ヒラギノ角ゴ Pro W3"/>
                <a:ea typeface="ヒラギノ角ゴ Pro W3"/>
                <a:cs typeface="ヒラギノ角ゴ Pro W3"/>
              </a:rPr>
              <a:t>磁気島とポロイダルフローの相互作用</a:t>
            </a:r>
            <a:endParaRPr kumimoji="1" lang="ja-JP" altLang="en-US" sz="3600" dirty="0">
              <a:latin typeface="ヒラギノ角ゴ Pro W3"/>
              <a:ea typeface="ヒラギノ角ゴ Pro W3"/>
              <a:cs typeface="ヒラギノ角ゴ Pro W3"/>
            </a:endParaRPr>
          </a:p>
        </p:txBody>
      </p:sp>
      <p:sp>
        <p:nvSpPr>
          <p:cNvPr id="4" name="テキスト ボックス 6"/>
          <p:cNvSpPr txBox="1">
            <a:spLocks noChangeArrowheads="1"/>
          </p:cNvSpPr>
          <p:nvPr/>
        </p:nvSpPr>
        <p:spPr bwMode="auto">
          <a:xfrm>
            <a:off x="105210" y="4286831"/>
            <a:ext cx="893358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ja-JP" dirty="0">
                <a:solidFill>
                  <a:schemeClr val="bg2">
                    <a:lumMod val="10000"/>
                  </a:schemeClr>
                </a:solidFill>
                <a:latin typeface="ヒラギノ角ゴ Pro W3"/>
                <a:ea typeface="ヒラギノ角ゴ Pro W3"/>
                <a:cs typeface="ヒラギノ角ゴ Pro W3"/>
              </a:rPr>
              <a:t>佐藤優、北島純男、石井</a:t>
            </a:r>
            <a:r>
              <a:rPr lang="ja-JP" altLang="ja-JP" dirty="0" smtClean="0">
                <a:solidFill>
                  <a:schemeClr val="bg2">
                    <a:lumMod val="10000"/>
                  </a:schemeClr>
                </a:solidFill>
                <a:latin typeface="ヒラギノ角ゴ Pro W3"/>
                <a:ea typeface="ヒラギノ角ゴ Pro W3"/>
                <a:cs typeface="ヒラギノ角ゴ Pro W3"/>
              </a:rPr>
              <a:t>啓一</a:t>
            </a:r>
            <a:r>
              <a:rPr lang="ja-JP" altLang="en-US" dirty="0" smtClean="0">
                <a:solidFill>
                  <a:schemeClr val="bg2">
                    <a:lumMod val="10000"/>
                  </a:schemeClr>
                </a:solidFill>
                <a:latin typeface="ヒラギノ角ゴ Pro W3"/>
                <a:ea typeface="ヒラギノ角ゴ Pro W3"/>
                <a:cs typeface="ヒラギノ角ゴ Pro W3"/>
              </a:rPr>
              <a:t>、小池都司</a:t>
            </a:r>
            <a:r>
              <a:rPr lang="ja-JP" altLang="ja-JP" dirty="0" smtClean="0">
                <a:solidFill>
                  <a:schemeClr val="bg2">
                    <a:lumMod val="10000"/>
                  </a:schemeClr>
                </a:solidFill>
                <a:latin typeface="ヒラギノ角ゴ Pro W3"/>
                <a:ea typeface="ヒラギノ角ゴ Pro W3"/>
                <a:cs typeface="ヒラギノ角ゴ Pro W3"/>
              </a:rPr>
              <a:t>、</a:t>
            </a:r>
            <a:endParaRPr lang="en-US" altLang="ja-JP" dirty="0" smtClean="0">
              <a:solidFill>
                <a:schemeClr val="bg2">
                  <a:lumMod val="10000"/>
                </a:schemeClr>
              </a:solidFill>
              <a:latin typeface="ヒラギノ角ゴ Pro W3"/>
              <a:ea typeface="ヒラギノ角ゴ Pro W3"/>
              <a:cs typeface="ヒラギノ角ゴ Pro W3"/>
            </a:endParaRPr>
          </a:p>
          <a:p>
            <a:pPr algn="ctr"/>
            <a:r>
              <a:rPr lang="ja-JP" altLang="en-US" dirty="0" smtClean="0">
                <a:solidFill>
                  <a:schemeClr val="bg2">
                    <a:lumMod val="10000"/>
                  </a:schemeClr>
                </a:solidFill>
                <a:latin typeface="ヒラギノ角ゴ Pro W3"/>
                <a:ea typeface="ヒラギノ角ゴ Pro W3"/>
                <a:cs typeface="ヒラギノ角ゴ Pro W3"/>
              </a:rPr>
              <a:t>奥俊博、清水洸佑、岡本敦</a:t>
            </a:r>
            <a:r>
              <a:rPr lang="en-US" altLang="ja-JP" baseline="30000" dirty="0" smtClean="0">
                <a:solidFill>
                  <a:schemeClr val="bg2">
                    <a:lumMod val="10000"/>
                  </a:schemeClr>
                </a:solidFill>
                <a:latin typeface="ヒラギノ角ゴ Pro W3"/>
                <a:ea typeface="ヒラギノ角ゴ Pro W3"/>
                <a:cs typeface="ヒラギノ角ゴ Pro W3"/>
              </a:rPr>
              <a:t/>
            </a:r>
            <a:br>
              <a:rPr lang="en-US" altLang="ja-JP" baseline="30000" dirty="0" smtClean="0">
                <a:solidFill>
                  <a:schemeClr val="bg2">
                    <a:lumMod val="10000"/>
                  </a:schemeClr>
                </a:solidFill>
                <a:latin typeface="ヒラギノ角ゴ Pro W3"/>
                <a:ea typeface="ヒラギノ角ゴ Pro W3"/>
                <a:cs typeface="ヒラギノ角ゴ Pro W3"/>
              </a:rPr>
            </a:br>
            <a:endParaRPr lang="ja-JP" altLang="ja-JP" dirty="0">
              <a:solidFill>
                <a:schemeClr val="bg2">
                  <a:lumMod val="10000"/>
                </a:schemeClr>
              </a:solidFill>
              <a:latin typeface="ヒラギノ角ゴ Pro W3"/>
              <a:ea typeface="ヒラギノ角ゴ Pro W3"/>
              <a:cs typeface="ヒラギノ角ゴ Pro W3"/>
            </a:endParaRPr>
          </a:p>
          <a:p>
            <a:pPr algn="ctr"/>
            <a:r>
              <a:rPr lang="ja-JP" altLang="ja-JP" dirty="0">
                <a:solidFill>
                  <a:schemeClr val="bg2">
                    <a:lumMod val="10000"/>
                  </a:schemeClr>
                </a:solidFill>
                <a:latin typeface="ヒラギノ角ゴ Pro W3"/>
                <a:ea typeface="ヒラギノ角ゴ Pro W3"/>
                <a:cs typeface="ヒラギノ角ゴ Pro W3"/>
              </a:rPr>
              <a:t>東北</a:t>
            </a:r>
            <a:r>
              <a:rPr lang="ja-JP" altLang="ja-JP" dirty="0" smtClean="0">
                <a:solidFill>
                  <a:schemeClr val="bg2">
                    <a:lumMod val="10000"/>
                  </a:schemeClr>
                </a:solidFill>
                <a:latin typeface="ヒラギノ角ゴ Pro W3"/>
                <a:ea typeface="ヒラギノ角ゴ Pro W3"/>
                <a:cs typeface="ヒラギノ角ゴ Pro W3"/>
              </a:rPr>
              <a:t>大院工</a:t>
            </a:r>
            <a:endParaRPr lang="en-US" altLang="ja-JP" dirty="0">
              <a:solidFill>
                <a:schemeClr val="bg2">
                  <a:lumMod val="10000"/>
                </a:schemeClr>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312571627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3200" dirty="0" smtClean="0"/>
              <a:t>3.6. </a:t>
            </a:r>
            <a:r>
              <a:rPr lang="ja-JP" altLang="en-US" sz="3200" dirty="0" smtClean="0"/>
              <a:t>電子温度の</a:t>
            </a:r>
            <a:r>
              <a:rPr lang="ja-JP" altLang="en-US" sz="3200" dirty="0"/>
              <a:t>ポロイダル</a:t>
            </a:r>
            <a:r>
              <a:rPr lang="ja-JP" altLang="en-US" sz="3200" dirty="0" smtClean="0"/>
              <a:t>駆動力依存性</a:t>
            </a:r>
            <a:endParaRPr kumimoji="1" lang="ja-JP" altLang="en-US" sz="3200" dirty="0"/>
          </a:p>
        </p:txBody>
      </p:sp>
      <p:pic>
        <p:nvPicPr>
          <p:cNvPr id="4" name="図 3" descr="colormap_of_te_wo_w_islan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0636" y="1724395"/>
            <a:ext cx="3996164" cy="4806674"/>
          </a:xfrm>
          <a:prstGeom prst="rect">
            <a:avLst/>
          </a:prstGeom>
        </p:spPr>
      </p:pic>
      <p:pic>
        <p:nvPicPr>
          <p:cNvPr id="3" name="図 2" descr="colormap_of_te_wo_w_island.pdf"/>
          <p:cNvPicPr>
            <a:picLocks noChangeAspect="1"/>
          </p:cNvPicPr>
          <p:nvPr/>
        </p:nvPicPr>
        <p:blipFill rotWithShape="1">
          <a:blip r:embed="rId3">
            <a:extLst>
              <a:ext uri="{28A0092B-C50C-407E-A947-70E740481C1C}">
                <a14:useLocalDpi xmlns:a14="http://schemas.microsoft.com/office/drawing/2010/main" val="0"/>
              </a:ext>
            </a:extLst>
          </a:blip>
          <a:srcRect l="4387" t="4005" r="5712" b="2342"/>
          <a:stretch/>
        </p:blipFill>
        <p:spPr>
          <a:xfrm>
            <a:off x="684000" y="1874827"/>
            <a:ext cx="3716002" cy="4656242"/>
          </a:xfrm>
          <a:prstGeom prst="rect">
            <a:avLst/>
          </a:prstGeom>
        </p:spPr>
      </p:pic>
      <p:sp>
        <p:nvSpPr>
          <p:cNvPr id="5" name="テキスト ボックス 4"/>
          <p:cNvSpPr txBox="1"/>
          <p:nvPr/>
        </p:nvSpPr>
        <p:spPr>
          <a:xfrm>
            <a:off x="5424620" y="1462785"/>
            <a:ext cx="623513" cy="523220"/>
          </a:xfrm>
          <a:prstGeom prst="rect">
            <a:avLst/>
          </a:prstGeom>
          <a:noFill/>
        </p:spPr>
        <p:txBody>
          <a:bodyPr wrap="none" rtlCol="0">
            <a:spAutoFit/>
          </a:bodyPr>
          <a:lstStyle/>
          <a:p>
            <a:r>
              <a:rPr kumimoji="1" lang="en-US" altLang="ja-JP" sz="2800" dirty="0" smtClean="0">
                <a:latin typeface="Helvetica"/>
                <a:cs typeface="Helvetica"/>
              </a:rPr>
              <a:t>(b)</a:t>
            </a:r>
            <a:endParaRPr kumimoji="1" lang="ja-JP" altLang="en-US" sz="2800" dirty="0">
              <a:latin typeface="Helvetica"/>
              <a:cs typeface="Helvetica"/>
            </a:endParaRPr>
          </a:p>
        </p:txBody>
      </p:sp>
      <p:sp>
        <p:nvSpPr>
          <p:cNvPr id="6" name="テキスト ボックス 5"/>
          <p:cNvSpPr txBox="1"/>
          <p:nvPr/>
        </p:nvSpPr>
        <p:spPr>
          <a:xfrm>
            <a:off x="1249382" y="1417638"/>
            <a:ext cx="623513" cy="523220"/>
          </a:xfrm>
          <a:prstGeom prst="rect">
            <a:avLst/>
          </a:prstGeom>
          <a:noFill/>
        </p:spPr>
        <p:txBody>
          <a:bodyPr wrap="none" rtlCol="0">
            <a:spAutoFit/>
          </a:bodyPr>
          <a:lstStyle/>
          <a:p>
            <a:r>
              <a:rPr kumimoji="1" lang="en-US" altLang="ja-JP" sz="2800" dirty="0" smtClean="0">
                <a:latin typeface="Helvetica"/>
                <a:cs typeface="Helvetica"/>
              </a:rPr>
              <a:t>(a)</a:t>
            </a:r>
            <a:endParaRPr kumimoji="1" lang="ja-JP" altLang="en-US" sz="2800" dirty="0">
              <a:latin typeface="Helvetica"/>
              <a:cs typeface="Helvetica"/>
            </a:endParaRPr>
          </a:p>
        </p:txBody>
      </p:sp>
      <p:sp>
        <p:nvSpPr>
          <p:cNvPr id="7" name="テキスト ボックス 6"/>
          <p:cNvSpPr txBox="1"/>
          <p:nvPr/>
        </p:nvSpPr>
        <p:spPr>
          <a:xfrm>
            <a:off x="6516853" y="1639151"/>
            <a:ext cx="1211126" cy="369332"/>
          </a:xfrm>
          <a:prstGeom prst="rect">
            <a:avLst/>
          </a:prstGeom>
          <a:noFill/>
        </p:spPr>
        <p:txBody>
          <a:bodyPr wrap="none" rtlCol="0">
            <a:spAutoFit/>
          </a:bodyPr>
          <a:lstStyle/>
          <a:p>
            <a:r>
              <a:rPr kumimoji="1" lang="en-US" altLang="ja-JP" dirty="0" smtClean="0">
                <a:solidFill>
                  <a:srgbClr val="FF0000"/>
                </a:solidFill>
                <a:latin typeface="Helvetica"/>
                <a:cs typeface="Helvetica"/>
              </a:rPr>
              <a:t>w/o island</a:t>
            </a:r>
            <a:endParaRPr kumimoji="1" lang="ja-JP" altLang="en-US" dirty="0">
              <a:solidFill>
                <a:srgbClr val="FF0000"/>
              </a:solidFill>
              <a:latin typeface="Helvetica"/>
              <a:cs typeface="Helvetica"/>
            </a:endParaRPr>
          </a:p>
        </p:txBody>
      </p:sp>
      <p:sp>
        <p:nvSpPr>
          <p:cNvPr id="8" name="テキスト ボックス 7"/>
          <p:cNvSpPr txBox="1"/>
          <p:nvPr/>
        </p:nvSpPr>
        <p:spPr>
          <a:xfrm>
            <a:off x="6637813" y="4052948"/>
            <a:ext cx="1082748" cy="369332"/>
          </a:xfrm>
          <a:prstGeom prst="rect">
            <a:avLst/>
          </a:prstGeom>
          <a:noFill/>
        </p:spPr>
        <p:txBody>
          <a:bodyPr wrap="none" rtlCol="0">
            <a:spAutoFit/>
          </a:bodyPr>
          <a:lstStyle/>
          <a:p>
            <a:r>
              <a:rPr kumimoji="1" lang="en-US" altLang="ja-JP" dirty="0" smtClean="0">
                <a:solidFill>
                  <a:srgbClr val="0000FF"/>
                </a:solidFill>
                <a:latin typeface="Helvetica"/>
                <a:cs typeface="Helvetica"/>
              </a:rPr>
              <a:t>w/ island</a:t>
            </a:r>
            <a:endParaRPr kumimoji="1" lang="ja-JP" altLang="en-US" dirty="0">
              <a:solidFill>
                <a:srgbClr val="0000FF"/>
              </a:solidFill>
              <a:latin typeface="Helvetica"/>
              <a:cs typeface="Helvetica"/>
            </a:endParaRPr>
          </a:p>
        </p:txBody>
      </p:sp>
      <p:sp>
        <p:nvSpPr>
          <p:cNvPr id="9" name="テキスト ボックス 8"/>
          <p:cNvSpPr txBox="1"/>
          <p:nvPr/>
        </p:nvSpPr>
        <p:spPr>
          <a:xfrm>
            <a:off x="2413032" y="1606885"/>
            <a:ext cx="1211126" cy="369332"/>
          </a:xfrm>
          <a:prstGeom prst="rect">
            <a:avLst/>
          </a:prstGeom>
          <a:noFill/>
        </p:spPr>
        <p:txBody>
          <a:bodyPr wrap="none" rtlCol="0">
            <a:spAutoFit/>
          </a:bodyPr>
          <a:lstStyle/>
          <a:p>
            <a:r>
              <a:rPr kumimoji="1" lang="en-US" altLang="ja-JP" dirty="0" smtClean="0">
                <a:solidFill>
                  <a:srgbClr val="FF0000"/>
                </a:solidFill>
                <a:latin typeface="Helvetica"/>
                <a:cs typeface="Helvetica"/>
              </a:rPr>
              <a:t>w/o island</a:t>
            </a:r>
            <a:endParaRPr kumimoji="1" lang="ja-JP" altLang="en-US" dirty="0">
              <a:solidFill>
                <a:srgbClr val="FF0000"/>
              </a:solidFill>
              <a:latin typeface="Helvetica"/>
              <a:cs typeface="Helvetica"/>
            </a:endParaRPr>
          </a:p>
        </p:txBody>
      </p:sp>
      <p:sp>
        <p:nvSpPr>
          <p:cNvPr id="10" name="テキスト ボックス 9"/>
          <p:cNvSpPr txBox="1"/>
          <p:nvPr/>
        </p:nvSpPr>
        <p:spPr>
          <a:xfrm>
            <a:off x="2556530" y="4070551"/>
            <a:ext cx="1082748" cy="369332"/>
          </a:xfrm>
          <a:prstGeom prst="rect">
            <a:avLst/>
          </a:prstGeom>
          <a:noFill/>
        </p:spPr>
        <p:txBody>
          <a:bodyPr wrap="none" rtlCol="0">
            <a:spAutoFit/>
          </a:bodyPr>
          <a:lstStyle/>
          <a:p>
            <a:r>
              <a:rPr kumimoji="1" lang="en-US" altLang="ja-JP" dirty="0" smtClean="0">
                <a:solidFill>
                  <a:srgbClr val="0000FF"/>
                </a:solidFill>
                <a:latin typeface="Helvetica"/>
                <a:cs typeface="Helvetica"/>
              </a:rPr>
              <a:t>w/ island</a:t>
            </a:r>
            <a:endParaRPr kumimoji="1" lang="ja-JP" altLang="en-US" dirty="0">
              <a:solidFill>
                <a:srgbClr val="0000FF"/>
              </a:solidFill>
              <a:latin typeface="Helvetica"/>
              <a:cs typeface="Helvetica"/>
            </a:endParaRPr>
          </a:p>
        </p:txBody>
      </p:sp>
      <p:sp>
        <p:nvSpPr>
          <p:cNvPr id="11"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10</a:t>
            </a:fld>
            <a:endParaRPr kumimoji="1" lang="ja-JP" altLang="en-US" dirty="0">
              <a:solidFill>
                <a:srgbClr val="000000"/>
              </a:solidFill>
            </a:endParaRPr>
          </a:p>
        </p:txBody>
      </p:sp>
      <p:sp>
        <p:nvSpPr>
          <p:cNvPr id="12" name="正方形/長方形 11"/>
          <p:cNvSpPr/>
          <p:nvPr/>
        </p:nvSpPr>
        <p:spPr>
          <a:xfrm>
            <a:off x="1285605" y="5055025"/>
            <a:ext cx="2324282" cy="415012"/>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5438892" y="4984162"/>
            <a:ext cx="2281670" cy="415012"/>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242503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fontScale="92500" lnSpcReduction="20000"/>
          </a:bodyPr>
          <a:lstStyle/>
          <a:p>
            <a:pPr>
              <a:buFont typeface="Wingdings" charset="2"/>
              <a:buChar char="v"/>
            </a:pPr>
            <a:r>
              <a:rPr lang="en-US" altLang="ja-JP" dirty="0" smtClean="0"/>
              <a:t>(a), (b)</a:t>
            </a:r>
            <a:r>
              <a:rPr lang="ja-JP" altLang="en-US" dirty="0" smtClean="0"/>
              <a:t>どちらも、電子温度・密度は電極電流に対し同様の</a:t>
            </a:r>
            <a:r>
              <a:rPr kumimoji="1" lang="ja-JP" altLang="en-US" dirty="0" smtClean="0"/>
              <a:t>傾向を示す。</a:t>
            </a:r>
            <a:endParaRPr kumimoji="1" lang="en-US" altLang="ja-JP" dirty="0" smtClean="0"/>
          </a:p>
          <a:p>
            <a:pPr>
              <a:buFont typeface="Wingdings" charset="2"/>
              <a:buChar char="v"/>
            </a:pPr>
            <a:r>
              <a:rPr kumimoji="1" lang="ja-JP" altLang="en-US" dirty="0" smtClean="0"/>
              <a:t>無バイアス及び低バイアスで起こる変化は、磁気島の持つ性質により説明できると考えている。</a:t>
            </a:r>
            <a:endParaRPr kumimoji="1" lang="en-US" altLang="ja-JP" dirty="0" smtClean="0"/>
          </a:p>
          <a:p>
            <a:pPr>
              <a:buFont typeface="Wingdings" charset="2"/>
              <a:buChar char="v"/>
            </a:pPr>
            <a:r>
              <a:rPr lang="ja-JP" altLang="en-US" dirty="0" smtClean="0"/>
              <a:t>奇妙であるのが、高バイアスにおける</a:t>
            </a:r>
            <a:r>
              <a:rPr lang="en-US" altLang="ja-JP" i="1" dirty="0" smtClean="0"/>
              <a:t>n</a:t>
            </a:r>
            <a:r>
              <a:rPr lang="en-US" altLang="ja-JP" baseline="-25000" dirty="0" smtClean="0"/>
              <a:t>e</a:t>
            </a:r>
            <a:r>
              <a:rPr lang="ja-JP" altLang="en-US" dirty="0" smtClean="0"/>
              <a:t>の増大である。</a:t>
            </a:r>
            <a:endParaRPr lang="en-US" altLang="ja-JP" dirty="0" smtClean="0"/>
          </a:p>
          <a:p>
            <a:pPr>
              <a:buFont typeface="Wingdings" charset="2"/>
              <a:buChar char="v"/>
            </a:pPr>
            <a:r>
              <a:rPr lang="ja-JP" altLang="en-US" dirty="0" smtClean="0"/>
              <a:t>高バイアス時では、摂動磁場有りの条件の方がプラズマの閉じ込めが良好な方向に変化していると考えられるので、プラズマの閉じ込めを評価した。</a:t>
            </a:r>
            <a:endParaRPr kumimoji="1" lang="ja-JP" altLang="en-US" dirty="0"/>
          </a:p>
        </p:txBody>
      </p:sp>
      <p:sp>
        <p:nvSpPr>
          <p:cNvPr id="4" name="タイトル 1"/>
          <p:cNvSpPr>
            <a:spLocks noGrp="1"/>
          </p:cNvSpPr>
          <p:nvPr>
            <p:ph type="title"/>
          </p:nvPr>
        </p:nvSpPr>
        <p:spPr/>
        <p:txBody>
          <a:bodyPr>
            <a:normAutofit/>
          </a:bodyPr>
          <a:lstStyle/>
          <a:p>
            <a:r>
              <a:rPr lang="en-US" altLang="ja-JP" dirty="0" smtClean="0"/>
              <a:t>4. </a:t>
            </a:r>
            <a:r>
              <a:rPr lang="ja-JP" altLang="en-US" dirty="0" smtClean="0"/>
              <a:t>蓄積エネルギーの評価</a:t>
            </a:r>
            <a:endParaRPr kumimoji="1" lang="ja-JP" altLang="en-US" dirty="0"/>
          </a:p>
        </p:txBody>
      </p:sp>
      <p:sp>
        <p:nvSpPr>
          <p:cNvPr id="5"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11</a:t>
            </a:fld>
            <a:endParaRPr kumimoji="1" lang="ja-JP" altLang="en-US" dirty="0">
              <a:solidFill>
                <a:srgbClr val="000000"/>
              </a:solidFill>
            </a:endParaRPr>
          </a:p>
        </p:txBody>
      </p:sp>
    </p:spTree>
    <p:extLst>
      <p:ext uri="{BB962C8B-B14F-4D97-AF65-F5344CB8AC3E}">
        <p14:creationId xmlns:p14="http://schemas.microsoft.com/office/powerpoint/2010/main" val="13013945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colomap_of_Tene_delt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64443" y="910137"/>
            <a:ext cx="2795359" cy="4084971"/>
          </a:xfrm>
          <a:prstGeom prst="rect">
            <a:avLst/>
          </a:prstGeom>
        </p:spPr>
      </p:pic>
      <p:sp>
        <p:nvSpPr>
          <p:cNvPr id="2" name="タイトル 1"/>
          <p:cNvSpPr>
            <a:spLocks noGrp="1"/>
          </p:cNvSpPr>
          <p:nvPr>
            <p:ph type="title"/>
          </p:nvPr>
        </p:nvSpPr>
        <p:spPr/>
        <p:txBody>
          <a:bodyPr>
            <a:normAutofit/>
          </a:bodyPr>
          <a:lstStyle/>
          <a:p>
            <a:r>
              <a:rPr lang="en-US" altLang="ja-JP" dirty="0" smtClean="0"/>
              <a:t>4.1. </a:t>
            </a:r>
            <a:r>
              <a:rPr lang="ja-JP" altLang="en-US" dirty="0" smtClean="0"/>
              <a:t>電子圧力の差分の評価</a:t>
            </a:r>
            <a:endParaRPr kumimoji="1" lang="ja-JP" altLang="en-US" dirty="0"/>
          </a:p>
        </p:txBody>
      </p:sp>
      <p:pic>
        <p:nvPicPr>
          <p:cNvPr id="4" name="図 3" descr="colormap_of_Tene_delta.pdf"/>
          <p:cNvPicPr>
            <a:picLocks noChangeAspect="1"/>
          </p:cNvPicPr>
          <p:nvPr/>
        </p:nvPicPr>
        <p:blipFill rotWithShape="1">
          <a:blip r:embed="rId4">
            <a:extLst>
              <a:ext uri="{28A0092B-C50C-407E-A947-70E740481C1C}">
                <a14:useLocalDpi xmlns:a14="http://schemas.microsoft.com/office/drawing/2010/main" val="0"/>
              </a:ext>
            </a:extLst>
          </a:blip>
          <a:srcRect l="11700" t="4755" r="2495" b="4988"/>
          <a:stretch/>
        </p:blipFill>
        <p:spPr>
          <a:xfrm rot="5400000">
            <a:off x="5697281" y="3742280"/>
            <a:ext cx="2356605" cy="3622431"/>
          </a:xfrm>
          <a:prstGeom prst="rect">
            <a:avLst/>
          </a:prstGeom>
        </p:spPr>
      </p:pic>
      <p:sp>
        <p:nvSpPr>
          <p:cNvPr id="6" name="テキスト ボックス 5"/>
          <p:cNvSpPr txBox="1"/>
          <p:nvPr/>
        </p:nvSpPr>
        <p:spPr>
          <a:xfrm>
            <a:off x="535607" y="1554943"/>
            <a:ext cx="4147958" cy="5078314"/>
          </a:xfrm>
          <a:prstGeom prst="rect">
            <a:avLst/>
          </a:prstGeom>
          <a:noFill/>
        </p:spPr>
        <p:txBody>
          <a:bodyPr wrap="square" rtlCol="0">
            <a:spAutoFit/>
          </a:bodyPr>
          <a:lstStyle/>
          <a:p>
            <a:pPr marL="285750" indent="-285750">
              <a:buFont typeface="Wingdings" charset="2"/>
              <a:buChar char="v"/>
            </a:pPr>
            <a:r>
              <a:rPr kumimoji="1" lang="ja-JP" altLang="en-US" dirty="0" smtClean="0">
                <a:latin typeface="ヒラギノ角ゴ Pro W3"/>
                <a:ea typeface="ヒラギノ角ゴ Pro W3"/>
                <a:cs typeface="ヒラギノ角ゴ Pro W3"/>
              </a:rPr>
              <a:t>電子圧力について、磁気島無しから有りを引く事により、磁気島の影響を評価</a:t>
            </a:r>
            <a:endParaRPr kumimoji="1" lang="en-US" altLang="ja-JP" dirty="0" smtClean="0">
              <a:latin typeface="ヒラギノ角ゴ Pro W3"/>
              <a:ea typeface="ヒラギノ角ゴ Pro W3"/>
              <a:cs typeface="ヒラギノ角ゴ Pro W3"/>
            </a:endParaRPr>
          </a:p>
          <a:p>
            <a:pPr marL="285750" indent="-285750">
              <a:buFont typeface="Wingdings" charset="2"/>
              <a:buChar char="v"/>
            </a:pPr>
            <a:r>
              <a:rPr lang="en-US" altLang="en-US" dirty="0" smtClean="0">
                <a:latin typeface="ヒラギノ角ゴ Pro W3"/>
                <a:ea typeface="ヒラギノ角ゴ Pro W3"/>
                <a:cs typeface="ヒラギノ角ゴ Pro W3"/>
              </a:rPr>
              <a:t>実空間座標と磁気面との対応は</a:t>
            </a:r>
            <a:br>
              <a:rPr lang="en-US" altLang="en-US" dirty="0" smtClean="0">
                <a:latin typeface="ヒラギノ角ゴ Pro W3"/>
                <a:ea typeface="ヒラギノ角ゴ Pro W3"/>
                <a:cs typeface="ヒラギノ角ゴ Pro W3"/>
              </a:rPr>
            </a:br>
            <a:r>
              <a:rPr lang="en-US" altLang="en-US" dirty="0" smtClean="0">
                <a:latin typeface="ヒラギノ角ゴ Pro W3"/>
                <a:ea typeface="ヒラギノ角ゴ Pro W3"/>
                <a:cs typeface="ヒラギノ角ゴ Pro W3"/>
              </a:rPr>
              <a:t>どちらも磁気島無しの磁気面計算</a:t>
            </a:r>
            <a:r>
              <a:rPr lang="ja-JP" altLang="en-US" dirty="0" smtClean="0">
                <a:latin typeface="ヒラギノ角ゴ Pro W3"/>
                <a:ea typeface="ヒラギノ角ゴ Pro W3"/>
                <a:cs typeface="ヒラギノ角ゴ Pro W3"/>
              </a:rPr>
              <a:t>を</a:t>
            </a:r>
            <a:r>
              <a:rPr lang="en-US" altLang="ja-JP" dirty="0" smtClean="0">
                <a:latin typeface="ヒラギノ角ゴ Pro W3"/>
                <a:ea typeface="ヒラギノ角ゴ Pro W3"/>
                <a:cs typeface="ヒラギノ角ゴ Pro W3"/>
              </a:rPr>
              <a:t/>
            </a:r>
            <a:br>
              <a:rPr lang="en-US" altLang="ja-JP" dirty="0" smtClean="0">
                <a:latin typeface="ヒラギノ角ゴ Pro W3"/>
                <a:ea typeface="ヒラギノ角ゴ Pro W3"/>
                <a:cs typeface="ヒラギノ角ゴ Pro W3"/>
              </a:rPr>
            </a:br>
            <a:r>
              <a:rPr lang="ja-JP" altLang="en-US" dirty="0" smtClean="0">
                <a:latin typeface="ヒラギノ角ゴ Pro W3"/>
                <a:ea typeface="ヒラギノ角ゴ Pro W3"/>
                <a:cs typeface="ヒラギノ角ゴ Pro W3"/>
              </a:rPr>
              <a:t>利用</a:t>
            </a:r>
            <a:endParaRPr lang="en-US" altLang="ja-JP" dirty="0">
              <a:latin typeface="ヒラギノ角ゴ Pro W3"/>
              <a:ea typeface="ヒラギノ角ゴ Pro W3"/>
              <a:cs typeface="ヒラギノ角ゴ Pro W3"/>
            </a:endParaRPr>
          </a:p>
          <a:p>
            <a:pPr marL="742950" lvl="1" indent="-285750">
              <a:buFont typeface="ヒラギノ角ゴ ProN W3"/>
              <a:buChar char="∵"/>
            </a:pPr>
            <a:r>
              <a:rPr lang="ja-JP" altLang="en-US" dirty="0" smtClean="0">
                <a:latin typeface="ヒラギノ角ゴ Pro W3"/>
                <a:ea typeface="ヒラギノ角ゴ Pro W3"/>
                <a:cs typeface="ヒラギノ角ゴ Pro W3"/>
              </a:rPr>
              <a:t>磁気島励起による磁気面のズレは磁気島内側で最大</a:t>
            </a:r>
            <a:r>
              <a:rPr lang="en-US" altLang="ja-JP" dirty="0" smtClean="0">
                <a:latin typeface="ヒラギノ角ゴ Pro W3"/>
                <a:ea typeface="ヒラギノ角ゴ Pro W3"/>
                <a:cs typeface="ヒラギノ角ゴ Pro W3"/>
              </a:rPr>
              <a:t>1 mm</a:t>
            </a:r>
            <a:r>
              <a:rPr lang="ja-JP" altLang="en-US" dirty="0" smtClean="0">
                <a:latin typeface="ヒラギノ角ゴ Pro W3"/>
                <a:ea typeface="ヒラギノ角ゴ Pro W3"/>
                <a:cs typeface="ヒラギノ角ゴ Pro W3"/>
              </a:rPr>
              <a:t>以下</a:t>
            </a:r>
            <a:endParaRPr lang="en-US" altLang="ja-JP" dirty="0" smtClean="0">
              <a:latin typeface="ヒラギノ角ゴ Pro W3"/>
              <a:ea typeface="ヒラギノ角ゴ Pro W3"/>
              <a:cs typeface="ヒラギノ角ゴ Pro W3"/>
            </a:endParaRPr>
          </a:p>
          <a:p>
            <a:pPr marL="742950" lvl="1" indent="-285750">
              <a:buFont typeface="ヒラギノ角ゴ ProN W3"/>
              <a:buChar char="∵"/>
            </a:pPr>
            <a:r>
              <a:rPr lang="ja-JP" altLang="en-US" dirty="0" smtClean="0">
                <a:latin typeface="ヒラギノ角ゴ Pro W3"/>
                <a:ea typeface="ヒラギノ角ゴ Pro W3"/>
                <a:cs typeface="ヒラギノ角ゴ Pro W3"/>
              </a:rPr>
              <a:t>磁気島及びストキャスティック領域の磁気面の対応は困難</a:t>
            </a:r>
            <a:endParaRPr lang="en-US" altLang="ja-JP" dirty="0" smtClean="0">
              <a:latin typeface="ヒラギノ角ゴ Pro W3"/>
              <a:ea typeface="ヒラギノ角ゴ Pro W3"/>
              <a:cs typeface="ヒラギノ角ゴ Pro W3"/>
            </a:endParaRPr>
          </a:p>
          <a:p>
            <a:pPr marL="285750" indent="-285750">
              <a:buFont typeface="Wingdings" charset="2"/>
              <a:buChar char="v"/>
            </a:pPr>
            <a:r>
              <a:rPr lang="ja-JP" altLang="en-US" dirty="0">
                <a:latin typeface="ヒラギノ角ゴ Pro W3"/>
                <a:ea typeface="ヒラギノ角ゴ Pro W3"/>
                <a:cs typeface="ヒラギノ角ゴ Pro W3"/>
              </a:rPr>
              <a:t>正負の境界がバイアス電流と径方向位置に依存している様に見える</a:t>
            </a:r>
            <a:r>
              <a:rPr lang="ja-JP" altLang="en-US" dirty="0" smtClean="0">
                <a:latin typeface="ヒラギノ角ゴ Pro W3"/>
                <a:ea typeface="ヒラギノ角ゴ Pro W3"/>
                <a:cs typeface="ヒラギノ角ゴ Pro W3"/>
              </a:rPr>
              <a:t>。</a:t>
            </a:r>
            <a:endParaRPr kumimoji="1" lang="en-US" altLang="ja-JP" dirty="0" smtClean="0">
              <a:latin typeface="ヒラギノ角ゴ Pro W3"/>
              <a:ea typeface="ヒラギノ角ゴ Pro W3"/>
              <a:cs typeface="ヒラギノ角ゴ Pro W3"/>
            </a:endParaRPr>
          </a:p>
          <a:p>
            <a:pPr marL="285750" indent="-285750">
              <a:buFont typeface="Wingdings" charset="2"/>
              <a:buChar char="v"/>
            </a:pPr>
            <a:r>
              <a:rPr kumimoji="1" lang="en-US" altLang="ja-JP" dirty="0" smtClean="0">
                <a:latin typeface="ヒラギノ角ゴ Pro W3"/>
                <a:ea typeface="ヒラギノ角ゴ Pro W3"/>
                <a:cs typeface="ヒラギノ角ゴ Pro W3"/>
              </a:rPr>
              <a:t>(a)</a:t>
            </a:r>
            <a:r>
              <a:rPr kumimoji="1" lang="ja-JP" altLang="en-US" dirty="0" smtClean="0">
                <a:latin typeface="ヒラギノ角ゴ Pro W3"/>
                <a:ea typeface="ヒラギノ角ゴ Pro W3"/>
                <a:cs typeface="ヒラギノ角ゴ Pro W3"/>
              </a:rPr>
              <a:t>と</a:t>
            </a:r>
            <a:r>
              <a:rPr kumimoji="1" lang="en-US" altLang="ja-JP" dirty="0" smtClean="0">
                <a:latin typeface="ヒラギノ角ゴ Pro W3"/>
                <a:ea typeface="ヒラギノ角ゴ Pro W3"/>
                <a:cs typeface="ヒラギノ角ゴ Pro W3"/>
              </a:rPr>
              <a:t>(b)</a:t>
            </a:r>
            <a:r>
              <a:rPr kumimoji="1" lang="ja-JP" altLang="en-US" dirty="0" smtClean="0">
                <a:latin typeface="ヒラギノ角ゴ Pro W3"/>
                <a:ea typeface="ヒラギノ角ゴ Pro W3"/>
                <a:cs typeface="ヒラギノ角ゴ Pro W3"/>
              </a:rPr>
              <a:t>のどちらも、差分は高バイアス時に負の領域が支配的</a:t>
            </a:r>
            <a:endParaRPr kumimoji="1" lang="en-US" altLang="ja-JP" dirty="0" smtClean="0">
              <a:latin typeface="ヒラギノ角ゴ Pro W3"/>
              <a:ea typeface="ヒラギノ角ゴ Pro W3"/>
              <a:cs typeface="ヒラギノ角ゴ Pro W3"/>
            </a:endParaRPr>
          </a:p>
          <a:p>
            <a:pPr marL="742950" lvl="1" indent="-285750">
              <a:buFont typeface="ヒラギノ角ゴ ProN W3"/>
              <a:buChar char="→"/>
            </a:pPr>
            <a:r>
              <a:rPr lang="ja-JP" altLang="en-US" dirty="0" smtClean="0">
                <a:latin typeface="ヒラギノ角ゴ Pro W3"/>
                <a:ea typeface="ヒラギノ角ゴ Pro W3"/>
                <a:cs typeface="ヒラギノ角ゴ Pro W3"/>
              </a:rPr>
              <a:t>高バイアス時において、磁気島有りの条件の方が無しの条件よりも蓄積エネルギーが増大している可能性を示唆</a:t>
            </a:r>
            <a:endParaRPr kumimoji="1" lang="ja-JP" altLang="en-US" dirty="0">
              <a:latin typeface="ヒラギノ角ゴ Pro W3"/>
              <a:ea typeface="ヒラギノ角ゴ Pro W3"/>
              <a:cs typeface="ヒラギノ角ゴ Pro W3"/>
            </a:endParaRPr>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1368633881"/>
              </p:ext>
            </p:extLst>
          </p:nvPr>
        </p:nvGraphicFramePr>
        <p:xfrm>
          <a:off x="5108036" y="1554943"/>
          <a:ext cx="3263964" cy="387250"/>
        </p:xfrm>
        <a:graphic>
          <a:graphicData uri="http://schemas.openxmlformats.org/presentationml/2006/ole">
            <mc:AlternateContent xmlns:mc="http://schemas.openxmlformats.org/markup-compatibility/2006">
              <mc:Choice xmlns:v="urn:schemas-microsoft-com:vml" Requires="v">
                <p:oleObj spid="_x0000_s1087" name="Equation" r:id="rId5" imgW="2247900" imgH="266700" progId="Equation.DSMT4">
                  <p:embed/>
                </p:oleObj>
              </mc:Choice>
              <mc:Fallback>
                <p:oleObj name="Equation" r:id="rId5" imgW="2247900" imgH="266700" progId="Equation.DSMT4">
                  <p:embed/>
                  <p:pic>
                    <p:nvPicPr>
                      <p:cNvPr id="0" name=""/>
                      <p:cNvPicPr/>
                      <p:nvPr/>
                    </p:nvPicPr>
                    <p:blipFill>
                      <a:blip r:embed="rId6"/>
                      <a:stretch>
                        <a:fillRect/>
                      </a:stretch>
                    </p:blipFill>
                    <p:spPr>
                      <a:xfrm>
                        <a:off x="5108036" y="1554943"/>
                        <a:ext cx="3263964" cy="387250"/>
                      </a:xfrm>
                      <a:prstGeom prst="rect">
                        <a:avLst/>
                      </a:prstGeom>
                    </p:spPr>
                  </p:pic>
                </p:oleObj>
              </mc:Fallback>
            </mc:AlternateContent>
          </a:graphicData>
        </a:graphic>
      </p:graphicFrame>
      <p:sp>
        <p:nvSpPr>
          <p:cNvPr id="8" name="テキスト ボックス 7"/>
          <p:cNvSpPr txBox="1"/>
          <p:nvPr/>
        </p:nvSpPr>
        <p:spPr>
          <a:xfrm>
            <a:off x="5679621" y="3153934"/>
            <a:ext cx="623513" cy="523220"/>
          </a:xfrm>
          <a:prstGeom prst="rect">
            <a:avLst/>
          </a:prstGeom>
          <a:noFill/>
        </p:spPr>
        <p:txBody>
          <a:bodyPr wrap="none" rtlCol="0">
            <a:spAutoFit/>
          </a:bodyPr>
          <a:lstStyle/>
          <a:p>
            <a:r>
              <a:rPr kumimoji="1" lang="en-US" altLang="ja-JP" sz="2800" dirty="0" smtClean="0">
                <a:latin typeface="Helvetica"/>
                <a:cs typeface="Helvetica"/>
              </a:rPr>
              <a:t>(a)</a:t>
            </a:r>
            <a:endParaRPr kumimoji="1" lang="ja-JP" altLang="en-US" sz="2800" dirty="0">
              <a:latin typeface="Helvetica"/>
              <a:cs typeface="Helvetica"/>
            </a:endParaRPr>
          </a:p>
        </p:txBody>
      </p:sp>
      <p:sp>
        <p:nvSpPr>
          <p:cNvPr id="9" name="テキスト ボックス 8"/>
          <p:cNvSpPr txBox="1"/>
          <p:nvPr/>
        </p:nvSpPr>
        <p:spPr>
          <a:xfrm>
            <a:off x="5679621" y="5666720"/>
            <a:ext cx="623513" cy="523220"/>
          </a:xfrm>
          <a:prstGeom prst="rect">
            <a:avLst/>
          </a:prstGeom>
          <a:noFill/>
        </p:spPr>
        <p:txBody>
          <a:bodyPr wrap="none" rtlCol="0">
            <a:spAutoFit/>
          </a:bodyPr>
          <a:lstStyle/>
          <a:p>
            <a:r>
              <a:rPr kumimoji="1" lang="en-US" altLang="ja-JP" sz="2800" dirty="0" smtClean="0">
                <a:latin typeface="Helvetica"/>
                <a:cs typeface="Helvetica"/>
              </a:rPr>
              <a:t>(b)</a:t>
            </a:r>
            <a:endParaRPr kumimoji="1" lang="ja-JP" altLang="en-US" sz="2800" dirty="0">
              <a:latin typeface="Helvetica"/>
              <a:cs typeface="Helvetica"/>
            </a:endParaRPr>
          </a:p>
        </p:txBody>
      </p:sp>
      <p:sp>
        <p:nvSpPr>
          <p:cNvPr id="10"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12</a:t>
            </a:fld>
            <a:endParaRPr kumimoji="1" lang="ja-JP" altLang="en-US" dirty="0">
              <a:solidFill>
                <a:srgbClr val="000000"/>
              </a:solidFill>
            </a:endParaRPr>
          </a:p>
        </p:txBody>
      </p:sp>
      <p:sp>
        <p:nvSpPr>
          <p:cNvPr id="11" name="正方形/長方形 10"/>
          <p:cNvSpPr/>
          <p:nvPr/>
        </p:nvSpPr>
        <p:spPr>
          <a:xfrm>
            <a:off x="5594889" y="2620993"/>
            <a:ext cx="2354522" cy="415012"/>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625129" y="5137524"/>
            <a:ext cx="2324282" cy="415012"/>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072431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4.2. </a:t>
            </a:r>
            <a:r>
              <a:rPr kumimoji="1" lang="ja-JP" altLang="en-US" dirty="0" smtClean="0"/>
              <a:t>蓄積エネルギーの評価</a:t>
            </a:r>
            <a:endParaRPr kumimoji="1" lang="ja-JP" altLang="en-US" dirty="0"/>
          </a:p>
        </p:txBody>
      </p:sp>
      <p:sp>
        <p:nvSpPr>
          <p:cNvPr id="6" name="テキスト ボックス 5"/>
          <p:cNvSpPr txBox="1"/>
          <p:nvPr/>
        </p:nvSpPr>
        <p:spPr>
          <a:xfrm>
            <a:off x="457200" y="1325710"/>
            <a:ext cx="4675782" cy="3693319"/>
          </a:xfrm>
          <a:prstGeom prst="rect">
            <a:avLst/>
          </a:prstGeom>
          <a:noFill/>
        </p:spPr>
        <p:txBody>
          <a:bodyPr wrap="square" rtlCol="0">
            <a:spAutoFit/>
          </a:bodyPr>
          <a:lstStyle/>
          <a:p>
            <a:pPr marL="285750" indent="-285750">
              <a:buFont typeface="Wingdings" charset="2"/>
              <a:buChar char="v"/>
            </a:pPr>
            <a:r>
              <a:rPr kumimoji="1" lang="ja-JP" altLang="en-US" dirty="0" smtClean="0">
                <a:latin typeface="ヒラギノ角ゴ Pro W3"/>
                <a:ea typeface="ヒラギノ角ゴ Pro W3"/>
                <a:cs typeface="ヒラギノ角ゴ Pro W3"/>
              </a:rPr>
              <a:t>以下に示す式により、蓄積エネルギーを評価</a:t>
            </a:r>
            <a:r>
              <a:rPr kumimoji="1" lang="en-US" altLang="ja-JP" dirty="0" smtClean="0">
                <a:latin typeface="ヒラギノ角ゴ Pro W3"/>
                <a:ea typeface="ヒラギノ角ゴ Pro W3"/>
                <a:cs typeface="ヒラギノ角ゴ Pro W3"/>
              </a:rPr>
              <a:t/>
            </a:r>
            <a:br>
              <a:rPr kumimoji="1" lang="en-US" altLang="ja-JP" dirty="0" smtClean="0">
                <a:latin typeface="ヒラギノ角ゴ Pro W3"/>
                <a:ea typeface="ヒラギノ角ゴ Pro W3"/>
                <a:cs typeface="ヒラギノ角ゴ Pro W3"/>
              </a:rPr>
            </a:br>
            <a:r>
              <a:rPr kumimoji="1" lang="en-US" altLang="ja-JP" dirty="0" smtClean="0">
                <a:latin typeface="ヒラギノ角ゴ Pro W3"/>
                <a:ea typeface="ヒラギノ角ゴ Pro W3"/>
                <a:cs typeface="ヒラギノ角ゴ Pro W3"/>
              </a:rPr>
              <a:t/>
            </a:r>
            <a:br>
              <a:rPr kumimoji="1" lang="en-US" altLang="ja-JP" dirty="0" smtClean="0">
                <a:latin typeface="ヒラギノ角ゴ Pro W3"/>
                <a:ea typeface="ヒラギノ角ゴ Pro W3"/>
                <a:cs typeface="ヒラギノ角ゴ Pro W3"/>
              </a:rPr>
            </a:br>
            <a:r>
              <a:rPr kumimoji="1" lang="en-US" altLang="ja-JP" dirty="0" smtClean="0">
                <a:latin typeface="ヒラギノ角ゴ Pro W3"/>
                <a:ea typeface="ヒラギノ角ゴ Pro W3"/>
                <a:cs typeface="ヒラギノ角ゴ Pro W3"/>
              </a:rPr>
              <a:t/>
            </a:r>
            <a:br>
              <a:rPr kumimoji="1" lang="en-US" altLang="ja-JP" dirty="0" smtClean="0">
                <a:latin typeface="ヒラギノ角ゴ Pro W3"/>
                <a:ea typeface="ヒラギノ角ゴ Pro W3"/>
                <a:cs typeface="ヒラギノ角ゴ Pro W3"/>
              </a:rPr>
            </a:br>
            <a:r>
              <a:rPr kumimoji="1" lang="en-US" altLang="ja-JP" dirty="0" smtClean="0">
                <a:latin typeface="ヒラギノ角ゴ Pro W3"/>
                <a:ea typeface="ヒラギノ角ゴ Pro W3"/>
                <a:cs typeface="ヒラギノ角ゴ Pro W3"/>
              </a:rPr>
              <a:t/>
            </a:r>
            <a:br>
              <a:rPr kumimoji="1" lang="en-US" altLang="ja-JP" dirty="0" smtClean="0">
                <a:latin typeface="ヒラギノ角ゴ Pro W3"/>
                <a:ea typeface="ヒラギノ角ゴ Pro W3"/>
                <a:cs typeface="ヒラギノ角ゴ Pro W3"/>
              </a:rPr>
            </a:br>
            <a:r>
              <a:rPr kumimoji="1" lang="en-US" altLang="ja-JP" dirty="0" smtClean="0">
                <a:latin typeface="ヒラギノ角ゴ Pro W3"/>
                <a:ea typeface="ヒラギノ角ゴ Pro W3"/>
                <a:cs typeface="ヒラギノ角ゴ Pro W3"/>
              </a:rPr>
              <a:t/>
            </a:r>
            <a:br>
              <a:rPr kumimoji="1" lang="en-US" altLang="ja-JP" dirty="0" smtClean="0">
                <a:latin typeface="ヒラギノ角ゴ Pro W3"/>
                <a:ea typeface="ヒラギノ角ゴ Pro W3"/>
                <a:cs typeface="ヒラギノ角ゴ Pro W3"/>
              </a:rPr>
            </a:br>
            <a:r>
              <a:rPr kumimoji="1" lang="en-US" altLang="ja-JP" dirty="0" smtClean="0">
                <a:latin typeface="ヒラギノ角ゴ Pro W3"/>
                <a:ea typeface="ヒラギノ角ゴ Pro W3"/>
                <a:cs typeface="ヒラギノ角ゴ Pro W3"/>
              </a:rPr>
              <a:t/>
            </a:r>
            <a:br>
              <a:rPr kumimoji="1" lang="en-US" altLang="ja-JP" dirty="0" smtClean="0">
                <a:latin typeface="ヒラギノ角ゴ Pro W3"/>
                <a:ea typeface="ヒラギノ角ゴ Pro W3"/>
                <a:cs typeface="ヒラギノ角ゴ Pro W3"/>
              </a:rPr>
            </a:br>
            <a:endParaRPr kumimoji="1" lang="en-US" altLang="ja-JP" dirty="0" smtClean="0">
              <a:latin typeface="ヒラギノ角ゴ Pro W3"/>
              <a:ea typeface="ヒラギノ角ゴ Pro W3"/>
              <a:cs typeface="ヒラギノ角ゴ Pro W3"/>
            </a:endParaRPr>
          </a:p>
          <a:p>
            <a:pPr marL="285750" indent="-285750">
              <a:buFont typeface="Wingdings" charset="2"/>
              <a:buChar char="v"/>
            </a:pPr>
            <a:r>
              <a:rPr lang="ja-JP" altLang="en-US" dirty="0" smtClean="0">
                <a:latin typeface="ヒラギノ角ゴ Pro W3"/>
                <a:ea typeface="ヒラギノ角ゴ Pro W3"/>
                <a:cs typeface="ヒラギノ角ゴ Pro W3"/>
              </a:rPr>
              <a:t>ある</a:t>
            </a:r>
            <a:r>
              <a:rPr lang="en-US" altLang="ja-JP" i="1" dirty="0" smtClean="0">
                <a:latin typeface="ヒラギノ角ゴ Pro W3"/>
                <a:ea typeface="ヒラギノ角ゴ Pro W3"/>
                <a:cs typeface="ヒラギノ角ゴ Pro W3"/>
              </a:rPr>
              <a:t>I</a:t>
            </a:r>
            <a:r>
              <a:rPr lang="en-US" altLang="ja-JP" baseline="-25000" dirty="0" smtClean="0">
                <a:latin typeface="ヒラギノ角ゴ Pro W3"/>
                <a:ea typeface="ヒラギノ角ゴ Pro W3"/>
                <a:cs typeface="ヒラギノ角ゴ Pro W3"/>
              </a:rPr>
              <a:t>E</a:t>
            </a:r>
            <a:r>
              <a:rPr lang="ja-JP" altLang="en-US" dirty="0" smtClean="0">
                <a:latin typeface="ヒラギノ角ゴ Pro W3"/>
                <a:ea typeface="ヒラギノ角ゴ Pro W3"/>
                <a:cs typeface="ヒラギノ角ゴ Pro W3"/>
              </a:rPr>
              <a:t>において磁気島有りと無しの</a:t>
            </a:r>
            <a:r>
              <a:rPr lang="en-US" altLang="ja-JP" dirty="0" smtClean="0">
                <a:latin typeface="ヒラギノ角ゴ Pro W3"/>
                <a:ea typeface="ヒラギノ角ゴ Pro W3"/>
                <a:cs typeface="ヒラギノ角ゴ Pro W3"/>
              </a:rPr>
              <a:t/>
            </a:r>
            <a:br>
              <a:rPr lang="en-US" altLang="ja-JP" dirty="0" smtClean="0">
                <a:latin typeface="ヒラギノ角ゴ Pro W3"/>
                <a:ea typeface="ヒラギノ角ゴ Pro W3"/>
                <a:cs typeface="ヒラギノ角ゴ Pro W3"/>
              </a:rPr>
            </a:br>
            <a:r>
              <a:rPr lang="ja-JP" altLang="en-US" dirty="0" smtClean="0">
                <a:latin typeface="ヒラギノ角ゴ Pro W3"/>
                <a:ea typeface="ヒラギノ角ゴ Pro W3"/>
                <a:cs typeface="ヒラギノ角ゴ Pro W3"/>
              </a:rPr>
              <a:t>大小関係が変化</a:t>
            </a:r>
            <a:endParaRPr lang="en-US" altLang="ja-JP" dirty="0" smtClean="0">
              <a:latin typeface="ヒラギノ角ゴ Pro W3"/>
              <a:ea typeface="ヒラギノ角ゴ Pro W3"/>
              <a:cs typeface="ヒラギノ角ゴ Pro W3"/>
            </a:endParaRPr>
          </a:p>
          <a:p>
            <a:pPr marL="742950" lvl="1" indent="-285750">
              <a:buFont typeface="ヒラギノ角ゴ ProN W3"/>
              <a:buChar char="→"/>
            </a:pPr>
            <a:r>
              <a:rPr kumimoji="1" lang="ja-JP" altLang="en-US" dirty="0" smtClean="0">
                <a:latin typeface="ヒラギノ角ゴ Pro W3"/>
                <a:ea typeface="ヒラギノ角ゴ Pro W3"/>
                <a:cs typeface="ヒラギノ角ゴ Pro W3"/>
              </a:rPr>
              <a:t>以上の結果から、摂動磁場によってプラズマの閉じ込めが改善している可能性を</a:t>
            </a:r>
            <a:r>
              <a:rPr lang="ja-JP" altLang="en-US" dirty="0" smtClean="0">
                <a:latin typeface="ヒラギノ角ゴ Pro W3"/>
                <a:ea typeface="ヒラギノ角ゴ Pro W3"/>
                <a:cs typeface="ヒラギノ角ゴ Pro W3"/>
              </a:rPr>
              <a:t>示唆している。</a:t>
            </a:r>
            <a:endParaRPr lang="en-US" altLang="ja-JP" dirty="0" smtClean="0">
              <a:latin typeface="ヒラギノ角ゴ Pro W3"/>
              <a:ea typeface="ヒラギノ角ゴ Pro W3"/>
              <a:cs typeface="ヒラギノ角ゴ Pro W3"/>
            </a:endParaRPr>
          </a:p>
        </p:txBody>
      </p:sp>
      <p:pic>
        <p:nvPicPr>
          <p:cNvPr id="8" name="図 7" descr="stored_energy.pdf"/>
          <p:cNvPicPr>
            <a:picLocks noChangeAspect="1"/>
          </p:cNvPicPr>
          <p:nvPr/>
        </p:nvPicPr>
        <p:blipFill rotWithShape="1">
          <a:blip r:embed="rId2">
            <a:extLst>
              <a:ext uri="{28A0092B-C50C-407E-A947-70E740481C1C}">
                <a14:useLocalDpi xmlns:a14="http://schemas.microsoft.com/office/drawing/2010/main" val="0"/>
              </a:ext>
            </a:extLst>
          </a:blip>
          <a:srcRect l="13391" t="13596" r="7829" b="6766"/>
          <a:stretch/>
        </p:blipFill>
        <p:spPr>
          <a:xfrm>
            <a:off x="5009214" y="1417638"/>
            <a:ext cx="3677586" cy="2512419"/>
          </a:xfrm>
          <a:prstGeom prst="rect">
            <a:avLst/>
          </a:prstGeom>
        </p:spPr>
      </p:pic>
      <p:pic>
        <p:nvPicPr>
          <p:cNvPr id="9" name="図 8" descr="stored_energy.pdf"/>
          <p:cNvPicPr>
            <a:picLocks noChangeAspect="1"/>
          </p:cNvPicPr>
          <p:nvPr/>
        </p:nvPicPr>
        <p:blipFill rotWithShape="1">
          <a:blip r:embed="rId3">
            <a:extLst>
              <a:ext uri="{28A0092B-C50C-407E-A947-70E740481C1C}">
                <a14:useLocalDpi xmlns:a14="http://schemas.microsoft.com/office/drawing/2010/main" val="0"/>
              </a:ext>
            </a:extLst>
          </a:blip>
          <a:srcRect l="16553" t="12074" r="6628" b="5102"/>
          <a:stretch/>
        </p:blipFill>
        <p:spPr>
          <a:xfrm>
            <a:off x="5132982" y="3930057"/>
            <a:ext cx="3595063" cy="2619515"/>
          </a:xfrm>
          <a:prstGeom prst="rect">
            <a:avLst/>
          </a:prstGeom>
        </p:spPr>
      </p:pic>
      <p:sp>
        <p:nvSpPr>
          <p:cNvPr id="10" name="テキスト ボックス 9"/>
          <p:cNvSpPr txBox="1"/>
          <p:nvPr/>
        </p:nvSpPr>
        <p:spPr>
          <a:xfrm>
            <a:off x="7775121" y="2767759"/>
            <a:ext cx="623513" cy="523220"/>
          </a:xfrm>
          <a:prstGeom prst="rect">
            <a:avLst/>
          </a:prstGeom>
          <a:noFill/>
        </p:spPr>
        <p:txBody>
          <a:bodyPr wrap="none" rtlCol="0">
            <a:spAutoFit/>
          </a:bodyPr>
          <a:lstStyle/>
          <a:p>
            <a:r>
              <a:rPr kumimoji="1" lang="en-US" altLang="ja-JP" sz="2800" dirty="0" smtClean="0">
                <a:latin typeface="Helvetica"/>
                <a:cs typeface="Helvetica"/>
              </a:rPr>
              <a:t>(a)</a:t>
            </a:r>
            <a:endParaRPr kumimoji="1" lang="ja-JP" altLang="en-US" sz="2800" dirty="0">
              <a:latin typeface="Helvetica"/>
              <a:cs typeface="Helvetica"/>
            </a:endParaRPr>
          </a:p>
        </p:txBody>
      </p:sp>
      <p:sp>
        <p:nvSpPr>
          <p:cNvPr id="11" name="テキスト ボックス 10"/>
          <p:cNvSpPr txBox="1"/>
          <p:nvPr/>
        </p:nvSpPr>
        <p:spPr>
          <a:xfrm>
            <a:off x="7775121" y="5405110"/>
            <a:ext cx="623513" cy="523220"/>
          </a:xfrm>
          <a:prstGeom prst="rect">
            <a:avLst/>
          </a:prstGeom>
          <a:noFill/>
        </p:spPr>
        <p:txBody>
          <a:bodyPr wrap="none" rtlCol="0">
            <a:spAutoFit/>
          </a:bodyPr>
          <a:lstStyle/>
          <a:p>
            <a:r>
              <a:rPr kumimoji="1" lang="en-US" altLang="ja-JP" sz="2800" dirty="0" smtClean="0">
                <a:latin typeface="Helvetica"/>
                <a:cs typeface="Helvetica"/>
              </a:rPr>
              <a:t>(b)</a:t>
            </a:r>
            <a:endParaRPr kumimoji="1" lang="ja-JP" altLang="en-US" sz="2800" dirty="0">
              <a:latin typeface="Helvetica"/>
              <a:cs typeface="Helvetica"/>
            </a:endParaRPr>
          </a:p>
        </p:txBody>
      </p:sp>
      <p:sp>
        <p:nvSpPr>
          <p:cNvPr id="12"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13</a:t>
            </a:fld>
            <a:endParaRPr kumimoji="1" lang="ja-JP" altLang="en-US" dirty="0">
              <a:solidFill>
                <a:srgbClr val="000000"/>
              </a:solidFill>
            </a:endParaRPr>
          </a:p>
        </p:txBody>
      </p:sp>
      <p:pic>
        <p:nvPicPr>
          <p:cNvPr id="4" name="図 3" descr="TU-Heliac______________（ドラッグされました）.pdf"/>
          <p:cNvPicPr>
            <a:picLocks noChangeAspect="1"/>
          </p:cNvPicPr>
          <p:nvPr/>
        </p:nvPicPr>
        <p:blipFill rotWithShape="1">
          <a:blip r:embed="rId4">
            <a:extLst>
              <a:ext uri="{28A0092B-C50C-407E-A947-70E740481C1C}">
                <a14:useLocalDpi xmlns:a14="http://schemas.microsoft.com/office/drawing/2010/main" val="0"/>
              </a:ext>
            </a:extLst>
          </a:blip>
          <a:srcRect l="31537" t="62775" r="28246" b="27438"/>
          <a:stretch/>
        </p:blipFill>
        <p:spPr>
          <a:xfrm>
            <a:off x="772687" y="2117884"/>
            <a:ext cx="4211031" cy="1449876"/>
          </a:xfrm>
          <a:prstGeom prst="rect">
            <a:avLst/>
          </a:prstGeom>
        </p:spPr>
      </p:pic>
    </p:spTree>
    <p:extLst>
      <p:ext uri="{BB962C8B-B14F-4D97-AF65-F5344CB8AC3E}">
        <p14:creationId xmlns:p14="http://schemas.microsoft.com/office/powerpoint/2010/main" val="42495551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4.3. </a:t>
            </a:r>
            <a:r>
              <a:rPr kumimoji="1" lang="ja-JP" altLang="en-US" dirty="0" smtClean="0"/>
              <a:t>摂動磁場による磁気面の変化</a:t>
            </a:r>
            <a:endParaRPr kumimoji="1" lang="ja-JP" altLang="en-US" dirty="0"/>
          </a:p>
        </p:txBody>
      </p:sp>
      <p:sp>
        <p:nvSpPr>
          <p:cNvPr id="5" name="テキスト ボックス 4"/>
          <p:cNvSpPr txBox="1"/>
          <p:nvPr/>
        </p:nvSpPr>
        <p:spPr>
          <a:xfrm>
            <a:off x="834573" y="1105476"/>
            <a:ext cx="3982356" cy="5355313"/>
          </a:xfrm>
          <a:prstGeom prst="rect">
            <a:avLst/>
          </a:prstGeom>
          <a:noFill/>
        </p:spPr>
        <p:txBody>
          <a:bodyPr wrap="square" rtlCol="0">
            <a:spAutoFit/>
          </a:bodyPr>
          <a:lstStyle/>
          <a:p>
            <a:endParaRPr dirty="0">
              <a:latin typeface="ヒラギノ角ゴ Pro W3"/>
              <a:ea typeface="ヒラギノ角ゴ Pro W3"/>
              <a:cs typeface="ヒラギノ角ゴ Pro W3"/>
            </a:endParaRPr>
          </a:p>
          <a:p>
            <a:pPr marL="285750" indent="-285750">
              <a:buFont typeface="Wingdings" charset="2"/>
              <a:buChar char="v"/>
            </a:pPr>
            <a:r>
              <a:rPr lang="ja-JP" altLang="en-US" dirty="0" smtClean="0">
                <a:latin typeface="ヒラギノ角ゴ Pro W3"/>
                <a:ea typeface="ヒラギノ角ゴ Pro W3"/>
                <a:cs typeface="ヒラギノ角ゴ Pro W3"/>
              </a:rPr>
              <a:t>以上の結果は、摂動磁場印加による磁気面の変化を考慮していない</a:t>
            </a:r>
            <a:endParaRPr lang="en-US" altLang="ja-JP" dirty="0" smtClean="0">
              <a:latin typeface="ヒラギノ角ゴ Pro W3"/>
              <a:ea typeface="ヒラギノ角ゴ Pro W3"/>
              <a:cs typeface="ヒラギノ角ゴ Pro W3"/>
            </a:endParaRPr>
          </a:p>
          <a:p>
            <a:pPr marL="742950" lvl="1" indent="-285750">
              <a:buFont typeface="ヒラギノ角ゴ ProN W3"/>
              <a:buChar char="→"/>
            </a:pPr>
            <a:r>
              <a:rPr lang="ja-JP" altLang="en-US" dirty="0" smtClean="0">
                <a:latin typeface="ヒラギノ角ゴ Pro W3"/>
                <a:ea typeface="ヒラギノ角ゴ Pro W3"/>
                <a:cs typeface="ヒラギノ角ゴ Pro W3"/>
              </a:rPr>
              <a:t>評価の妥当性に疑問</a:t>
            </a:r>
            <a:endParaRPr lang="en-US" altLang="ja-JP" dirty="0" smtClean="0">
              <a:latin typeface="ヒラギノ角ゴ Pro W3"/>
              <a:ea typeface="ヒラギノ角ゴ Pro W3"/>
              <a:cs typeface="ヒラギノ角ゴ Pro W3"/>
            </a:endParaRPr>
          </a:p>
          <a:p>
            <a:pPr marL="285750" indent="-285750">
              <a:buFont typeface="Wingdings" charset="2"/>
              <a:buChar char="v"/>
            </a:pPr>
            <a:r>
              <a:rPr lang="ja-JP" altLang="en-US" dirty="0" smtClean="0">
                <a:latin typeface="ヒラギノ角ゴ Pro W3"/>
                <a:ea typeface="ヒラギノ角ゴ Pro W3"/>
                <a:cs typeface="ヒラギノ角ゴ Pro W3"/>
              </a:rPr>
              <a:t>摂動磁場励起により以下が変化</a:t>
            </a:r>
            <a:endParaRPr lang="en-US" altLang="ja-JP" dirty="0" smtClean="0">
              <a:latin typeface="ヒラギノ角ゴ Pro W3"/>
              <a:ea typeface="ヒラギノ角ゴ Pro W3"/>
              <a:cs typeface="ヒラギノ角ゴ Pro W3"/>
            </a:endParaRPr>
          </a:p>
          <a:p>
            <a:pPr marL="800100" lvl="1" indent="-342900">
              <a:buFont typeface="+mj-lt"/>
              <a:buAutoNum type="arabicPeriod"/>
            </a:pPr>
            <a:r>
              <a:rPr lang="ja-JP" altLang="en-US" dirty="0" smtClean="0">
                <a:latin typeface="ヒラギノ角ゴ Pro W3"/>
                <a:ea typeface="ヒラギノ角ゴ Pro W3"/>
                <a:cs typeface="ヒラギノ角ゴ Pro W3"/>
              </a:rPr>
              <a:t>磁気面</a:t>
            </a:r>
            <a:r>
              <a:rPr lang="ja-JP" altLang="en-US" dirty="0">
                <a:latin typeface="ヒラギノ角ゴ Pro W3"/>
                <a:ea typeface="ヒラギノ角ゴ Pro W3"/>
                <a:cs typeface="ヒラギノ角ゴ Pro W3"/>
              </a:rPr>
              <a:t>の</a:t>
            </a:r>
            <a:r>
              <a:rPr lang="ja-JP" altLang="en-US" dirty="0" smtClean="0">
                <a:latin typeface="ヒラギノ角ゴ Pro W3"/>
                <a:ea typeface="ヒラギノ角ゴ Pro W3"/>
                <a:cs typeface="ヒラギノ角ゴ Pro W3"/>
              </a:rPr>
              <a:t>位置</a:t>
            </a:r>
            <a:r>
              <a:rPr lang="en-US" altLang="ja-JP" dirty="0" smtClean="0">
                <a:latin typeface="ヒラギノ角ゴ Pro W3"/>
                <a:ea typeface="ヒラギノ角ゴ Pro W3"/>
                <a:cs typeface="ヒラギノ角ゴ Pro W3"/>
              </a:rPr>
              <a:t/>
            </a:r>
            <a:br>
              <a:rPr lang="en-US" altLang="ja-JP" dirty="0" smtClean="0">
                <a:latin typeface="ヒラギノ角ゴ Pro W3"/>
                <a:ea typeface="ヒラギノ角ゴ Pro W3"/>
                <a:cs typeface="ヒラギノ角ゴ Pro W3"/>
              </a:rPr>
            </a:br>
            <a:r>
              <a:rPr lang="en-US" altLang="ja-JP" dirty="0" smtClean="0">
                <a:latin typeface="ヒラギノ角ゴ Pro W3"/>
                <a:ea typeface="ヒラギノ角ゴ Pro W3"/>
                <a:cs typeface="ヒラギノ角ゴ Pro W3"/>
              </a:rPr>
              <a:t>(</a:t>
            </a:r>
            <a:r>
              <a:rPr lang="ja-JP" altLang="en-US" dirty="0" smtClean="0">
                <a:latin typeface="ヒラギノ角ゴ Pro W3"/>
                <a:ea typeface="ヒラギノ角ゴ Pro W3"/>
                <a:cs typeface="ヒラギノ角ゴ Pro W3"/>
              </a:rPr>
              <a:t>最大</a:t>
            </a:r>
            <a:r>
              <a:rPr lang="en-US" altLang="ja-JP" dirty="0" smtClean="0">
                <a:latin typeface="ヒラギノ角ゴ Pro W3"/>
                <a:ea typeface="ヒラギノ角ゴ Pro W3"/>
                <a:cs typeface="ヒラギノ角ゴ Pro W3"/>
              </a:rPr>
              <a:t>1mm</a:t>
            </a:r>
            <a:r>
              <a:rPr lang="ja-JP" altLang="en-US" dirty="0" smtClean="0">
                <a:latin typeface="ヒラギノ角ゴ Pro W3"/>
                <a:ea typeface="ヒラギノ角ゴ Pro W3"/>
                <a:cs typeface="ヒラギノ角ゴ Pro W3"/>
              </a:rPr>
              <a:t>以下</a:t>
            </a:r>
            <a:r>
              <a:rPr lang="en-US" altLang="ja-JP" dirty="0" smtClean="0">
                <a:latin typeface="ヒラギノ角ゴ Pro W3"/>
                <a:ea typeface="ヒラギノ角ゴ Pro W3"/>
                <a:cs typeface="ヒラギノ角ゴ Pro W3"/>
              </a:rPr>
              <a:t>)</a:t>
            </a:r>
          </a:p>
          <a:p>
            <a:pPr marL="800100" lvl="1" indent="-342900">
              <a:buFont typeface="+mj-lt"/>
              <a:buAutoNum type="arabicPeriod"/>
            </a:pPr>
            <a:r>
              <a:rPr lang="ja-JP" altLang="en-US" dirty="0" smtClean="0">
                <a:latin typeface="ヒラギノ角ゴ Pro W3"/>
                <a:ea typeface="ヒラギノ角ゴ Pro W3"/>
                <a:cs typeface="ヒラギノ角ゴ Pro W3"/>
              </a:rPr>
              <a:t>磁気</a:t>
            </a:r>
            <a:r>
              <a:rPr lang="ja-JP" altLang="en-US" dirty="0">
                <a:latin typeface="ヒラギノ角ゴ Pro W3"/>
                <a:ea typeface="ヒラギノ角ゴ Pro W3"/>
                <a:cs typeface="ヒラギノ角ゴ Pro W3"/>
              </a:rPr>
              <a:t>島の</a:t>
            </a:r>
            <a:r>
              <a:rPr lang="ja-JP" altLang="en-US" dirty="0" smtClean="0">
                <a:latin typeface="ヒラギノ角ゴ Pro W3"/>
                <a:ea typeface="ヒラギノ角ゴ Pro W3"/>
                <a:cs typeface="ヒラギノ角ゴ Pro W3"/>
              </a:rPr>
              <a:t>生成</a:t>
            </a:r>
            <a:endParaRPr lang="en-US" altLang="ja-JP" dirty="0" smtClean="0">
              <a:latin typeface="ヒラギノ角ゴ Pro W3"/>
              <a:ea typeface="ヒラギノ角ゴ Pro W3"/>
              <a:cs typeface="ヒラギノ角ゴ Pro W3"/>
            </a:endParaRPr>
          </a:p>
          <a:p>
            <a:pPr marL="800100" lvl="1" indent="-342900">
              <a:buFont typeface="+mj-lt"/>
              <a:buAutoNum type="arabicPeriod"/>
            </a:pPr>
            <a:r>
              <a:rPr lang="ja-JP" altLang="en-US" dirty="0" smtClean="0">
                <a:latin typeface="ヒラギノ角ゴ Pro W3"/>
                <a:ea typeface="ヒラギノ角ゴ Pro W3"/>
                <a:cs typeface="ヒラギノ角ゴ Pro W3"/>
              </a:rPr>
              <a:t>周辺</a:t>
            </a:r>
            <a:r>
              <a:rPr lang="ja-JP" altLang="en-US" dirty="0">
                <a:latin typeface="ヒラギノ角ゴ Pro W3"/>
                <a:ea typeface="ヒラギノ角ゴ Pro W3"/>
                <a:cs typeface="ヒラギノ角ゴ Pro W3"/>
              </a:rPr>
              <a:t>における磁気面</a:t>
            </a:r>
            <a:r>
              <a:rPr lang="ja-JP" altLang="en-US" dirty="0" smtClean="0">
                <a:latin typeface="ヒラギノ角ゴ Pro W3"/>
                <a:ea typeface="ヒラギノ角ゴ Pro W3"/>
                <a:cs typeface="ヒラギノ角ゴ Pro W3"/>
              </a:rPr>
              <a:t>の</a:t>
            </a:r>
            <a:r>
              <a:rPr lang="en-US" altLang="ja-JP" dirty="0" smtClean="0">
                <a:latin typeface="ヒラギノ角ゴ Pro W3"/>
                <a:ea typeface="ヒラギノ角ゴ Pro W3"/>
                <a:cs typeface="ヒラギノ角ゴ Pro W3"/>
              </a:rPr>
              <a:t/>
            </a:r>
            <a:br>
              <a:rPr lang="en-US" altLang="ja-JP" dirty="0" smtClean="0">
                <a:latin typeface="ヒラギノ角ゴ Pro W3"/>
                <a:ea typeface="ヒラギノ角ゴ Pro W3"/>
                <a:cs typeface="ヒラギノ角ゴ Pro W3"/>
              </a:rPr>
            </a:br>
            <a:r>
              <a:rPr lang="ja-JP" altLang="en-US" dirty="0" smtClean="0">
                <a:latin typeface="ヒラギノ角ゴ Pro W3"/>
                <a:ea typeface="ヒラギノ角ゴ Pro W3"/>
                <a:cs typeface="ヒラギノ角ゴ Pro W3"/>
              </a:rPr>
              <a:t>ストキャスティック化</a:t>
            </a:r>
            <a:endParaRPr kumimoji="1" lang="en-US" altLang="ja-JP" dirty="0" smtClean="0">
              <a:latin typeface="ヒラギノ角ゴ Pro W3"/>
              <a:ea typeface="ヒラギノ角ゴ Pro W3"/>
              <a:cs typeface="ヒラギノ角ゴ Pro W3"/>
            </a:endParaRPr>
          </a:p>
          <a:p>
            <a:pPr marL="285750" indent="-285750">
              <a:buFont typeface="Wingdings" charset="2"/>
              <a:buChar char="v"/>
            </a:pPr>
            <a:r>
              <a:rPr lang="en-US" altLang="ja-JP" dirty="0" smtClean="0">
                <a:latin typeface="ヒラギノ角ゴ Pro W3"/>
                <a:ea typeface="ヒラギノ角ゴ Pro W3"/>
                <a:cs typeface="ヒラギノ角ゴ Pro W3"/>
              </a:rPr>
              <a:t>2,3</a:t>
            </a:r>
            <a:r>
              <a:rPr lang="ja-JP" altLang="en-US" dirty="0" smtClean="0">
                <a:latin typeface="ヒラギノ角ゴ Pro W3"/>
                <a:ea typeface="ヒラギノ角ゴ Pro W3"/>
                <a:cs typeface="ヒラギノ角ゴ Pro W3"/>
              </a:rPr>
              <a:t>により、</a:t>
            </a:r>
            <a:r>
              <a:rPr lang="ja-JP" altLang="en-US" dirty="0">
                <a:latin typeface="ヒラギノ角ゴ Pro W3"/>
                <a:ea typeface="ヒラギノ角ゴ Pro W3"/>
                <a:cs typeface="ヒラギノ角ゴ Pro W3"/>
              </a:rPr>
              <a:t>磁気島無しの条件との対応付けが</a:t>
            </a:r>
            <a:r>
              <a:rPr lang="ja-JP" altLang="en-US" dirty="0" smtClean="0">
                <a:latin typeface="ヒラギノ角ゴ Pro W3"/>
                <a:ea typeface="ヒラギノ角ゴ Pro W3"/>
                <a:cs typeface="ヒラギノ角ゴ Pro W3"/>
              </a:rPr>
              <a:t>困難</a:t>
            </a:r>
            <a:endParaRPr lang="en-US" altLang="ja-JP" dirty="0">
              <a:latin typeface="ヒラギノ角ゴ Pro W3"/>
              <a:ea typeface="ヒラギノ角ゴ Pro W3"/>
              <a:cs typeface="ヒラギノ角ゴ Pro W3"/>
            </a:endParaRPr>
          </a:p>
          <a:p>
            <a:pPr marL="742950" lvl="1" indent="-285750">
              <a:buFont typeface="ヒラギノ角ゴ ProN W3"/>
              <a:buChar char="→"/>
            </a:pPr>
            <a:r>
              <a:rPr lang="ja-JP" altLang="en-US" dirty="0" smtClean="0">
                <a:latin typeface="ヒラギノ角ゴ Pro W3"/>
                <a:ea typeface="ヒラギノ角ゴ Pro W3"/>
                <a:cs typeface="ヒラギノ角ゴ Pro W3"/>
              </a:rPr>
              <a:t>実空間位置から実効小半径への変換は磁気島の内側においてのみ可能</a:t>
            </a:r>
            <a:endParaRPr kumimoji="1" lang="en-US" altLang="ja-JP" dirty="0" smtClean="0">
              <a:latin typeface="ヒラギノ角ゴ Pro W3"/>
              <a:ea typeface="ヒラギノ角ゴ Pro W3"/>
              <a:cs typeface="ヒラギノ角ゴ Pro W3"/>
            </a:endParaRPr>
          </a:p>
          <a:p>
            <a:pPr marL="285750" indent="-285750">
              <a:buFont typeface="Wingdings" charset="2"/>
              <a:buChar char="v"/>
            </a:pPr>
            <a:r>
              <a:rPr lang="ja-JP" altLang="en-US" dirty="0" smtClean="0">
                <a:latin typeface="ヒラギノ角ゴ Pro W3"/>
                <a:ea typeface="ヒラギノ角ゴ Pro W3"/>
                <a:cs typeface="ヒラギノ角ゴ Pro W3"/>
              </a:rPr>
              <a:t>磁気島より内側のみのデータ</a:t>
            </a:r>
            <a:r>
              <a:rPr lang="en-US" altLang="ja-JP" dirty="0" smtClean="0">
                <a:latin typeface="ヒラギノ角ゴ Pro W3"/>
                <a:ea typeface="ヒラギノ角ゴ Pro W3"/>
                <a:cs typeface="ヒラギノ角ゴ Pro W3"/>
              </a:rPr>
              <a:t/>
            </a:r>
            <a:br>
              <a:rPr lang="en-US" altLang="ja-JP" dirty="0" smtClean="0">
                <a:latin typeface="ヒラギノ角ゴ Pro W3"/>
                <a:ea typeface="ヒラギノ角ゴ Pro W3"/>
                <a:cs typeface="ヒラギノ角ゴ Pro W3"/>
              </a:rPr>
            </a:br>
            <a:r>
              <a:rPr lang="en-US" altLang="ja-JP" dirty="0" smtClean="0">
                <a:latin typeface="ヒラギノ角ゴ Pro W3"/>
                <a:ea typeface="ヒラギノ角ゴ Pro W3"/>
                <a:cs typeface="ヒラギノ角ゴ Pro W3"/>
              </a:rPr>
              <a:t>(0 &lt; </a:t>
            </a:r>
            <a:r>
              <a:rPr lang="en-US" altLang="ja-JP" i="1" dirty="0" err="1" smtClean="0">
                <a:latin typeface="ヒラギノ角ゴ Pro W3"/>
                <a:ea typeface="ヒラギノ角ゴ Pro W3"/>
                <a:cs typeface="ヒラギノ角ゴ Pro W3"/>
              </a:rPr>
              <a:t>r</a:t>
            </a:r>
            <a:r>
              <a:rPr lang="en-US" altLang="ja-JP" baseline="-25000" dirty="0" err="1" smtClean="0">
                <a:latin typeface="ヒラギノ角ゴ Pro W3"/>
                <a:ea typeface="ヒラギノ角ゴ Pro W3"/>
                <a:cs typeface="ヒラギノ角ゴ Pro W3"/>
              </a:rPr>
              <a:t>eff</a:t>
            </a:r>
            <a:r>
              <a:rPr lang="en-US" altLang="ja-JP" baseline="-25000" dirty="0" smtClean="0">
                <a:latin typeface="ヒラギノ角ゴ Pro W3"/>
                <a:ea typeface="ヒラギノ角ゴ Pro W3"/>
                <a:cs typeface="ヒラギノ角ゴ Pro W3"/>
              </a:rPr>
              <a:t> </a:t>
            </a:r>
            <a:r>
              <a:rPr lang="en-US" altLang="ja-JP" dirty="0" smtClean="0">
                <a:latin typeface="ヒラギノ角ゴ Pro W3"/>
                <a:ea typeface="ヒラギノ角ゴ Pro W3"/>
                <a:cs typeface="ヒラギノ角ゴ Pro W3"/>
              </a:rPr>
              <a:t>&lt; 28 mm)</a:t>
            </a:r>
            <a:r>
              <a:rPr lang="ja-JP" altLang="en-US" dirty="0" smtClean="0">
                <a:latin typeface="ヒラギノ角ゴ Pro W3"/>
                <a:ea typeface="ヒラギノ角ゴ Pro W3"/>
                <a:cs typeface="ヒラギノ角ゴ Pro W3"/>
              </a:rPr>
              <a:t>を用いることにより、より確度の高い評価が</a:t>
            </a:r>
            <a:r>
              <a:rPr lang="en-US" altLang="ja-JP" dirty="0" smtClean="0">
                <a:latin typeface="ヒラギノ角ゴ Pro W3"/>
                <a:ea typeface="ヒラギノ角ゴ Pro W3"/>
                <a:cs typeface="ヒラギノ角ゴ Pro W3"/>
              </a:rPr>
              <a:t/>
            </a:r>
            <a:br>
              <a:rPr lang="en-US" altLang="ja-JP" dirty="0" smtClean="0">
                <a:latin typeface="ヒラギノ角ゴ Pro W3"/>
                <a:ea typeface="ヒラギノ角ゴ Pro W3"/>
                <a:cs typeface="ヒラギノ角ゴ Pro W3"/>
              </a:rPr>
            </a:br>
            <a:r>
              <a:rPr lang="ja-JP" altLang="en-US" dirty="0" smtClean="0">
                <a:latin typeface="ヒラギノ角ゴ Pro W3"/>
                <a:ea typeface="ヒラギノ角ゴ Pro W3"/>
                <a:cs typeface="ヒラギノ角ゴ Pro W3"/>
              </a:rPr>
              <a:t>可能と判断</a:t>
            </a:r>
            <a:endParaRPr kumimoji="1" lang="ja-JP" altLang="en-US" dirty="0">
              <a:latin typeface="ヒラギノ角ゴ Pro W3"/>
              <a:ea typeface="ヒラギノ角ゴ Pro W3"/>
              <a:cs typeface="ヒラギノ角ゴ Pro W3"/>
            </a:endParaRPr>
          </a:p>
        </p:txBody>
      </p:sp>
      <p:pic>
        <p:nvPicPr>
          <p:cNvPr id="6" name="図 5" descr="R_reff_correspondan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1961" y="3317042"/>
            <a:ext cx="3366052" cy="3340616"/>
          </a:xfrm>
          <a:prstGeom prst="rect">
            <a:avLst/>
          </a:prstGeom>
        </p:spPr>
      </p:pic>
      <p:pic>
        <p:nvPicPr>
          <p:cNvPr id="7" name="図 6" descr="m3_w_wo_com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158" y="1637413"/>
            <a:ext cx="3891642" cy="2127232"/>
          </a:xfrm>
          <a:prstGeom prst="rect">
            <a:avLst/>
          </a:prstGeom>
        </p:spPr>
      </p:pic>
      <p:sp>
        <p:nvSpPr>
          <p:cNvPr id="8" name="テキスト ボックス 7"/>
          <p:cNvSpPr txBox="1"/>
          <p:nvPr/>
        </p:nvSpPr>
        <p:spPr>
          <a:xfrm>
            <a:off x="5845538" y="4221452"/>
            <a:ext cx="992410" cy="261610"/>
          </a:xfrm>
          <a:prstGeom prst="rect">
            <a:avLst/>
          </a:prstGeom>
          <a:noFill/>
        </p:spPr>
        <p:txBody>
          <a:bodyPr wrap="none" rtlCol="0">
            <a:spAutoFit/>
          </a:bodyPr>
          <a:lstStyle/>
          <a:p>
            <a:r>
              <a:rPr kumimoji="1" lang="en-US" altLang="ja-JP" sz="1050" dirty="0" smtClean="0">
                <a:solidFill>
                  <a:srgbClr val="008000"/>
                </a:solidFill>
                <a:latin typeface="Helvetica"/>
                <a:cs typeface="Helvetica"/>
              </a:rPr>
              <a:t>Island region</a:t>
            </a:r>
            <a:endParaRPr kumimoji="1" lang="ja-JP" altLang="en-US" sz="1050" dirty="0">
              <a:solidFill>
                <a:srgbClr val="008000"/>
              </a:solidFill>
              <a:latin typeface="Helvetica"/>
              <a:cs typeface="Helvetica"/>
            </a:endParaRPr>
          </a:p>
        </p:txBody>
      </p:sp>
      <p:sp>
        <p:nvSpPr>
          <p:cNvPr id="9"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14</a:t>
            </a:fld>
            <a:endParaRPr kumimoji="1" lang="ja-JP" altLang="en-US" dirty="0">
              <a:solidFill>
                <a:srgbClr val="000000"/>
              </a:solidFill>
            </a:endParaRPr>
          </a:p>
        </p:txBody>
      </p:sp>
    </p:spTree>
    <p:extLst>
      <p:ext uri="{BB962C8B-B14F-4D97-AF65-F5344CB8AC3E}">
        <p14:creationId xmlns:p14="http://schemas.microsoft.com/office/powerpoint/2010/main" val="29922411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stored_enegy_reff_0_28.pdf"/>
          <p:cNvPicPr>
            <a:picLocks noChangeAspect="1"/>
          </p:cNvPicPr>
          <p:nvPr/>
        </p:nvPicPr>
        <p:blipFill rotWithShape="1">
          <a:blip r:embed="rId2">
            <a:extLst>
              <a:ext uri="{28A0092B-C50C-407E-A947-70E740481C1C}">
                <a14:useLocalDpi xmlns:a14="http://schemas.microsoft.com/office/drawing/2010/main" val="0"/>
              </a:ext>
            </a:extLst>
          </a:blip>
          <a:srcRect l="13056" t="13400" r="7914" b="6231"/>
          <a:stretch/>
        </p:blipFill>
        <p:spPr>
          <a:xfrm>
            <a:off x="4655122" y="1615273"/>
            <a:ext cx="3584131" cy="2463171"/>
          </a:xfrm>
          <a:prstGeom prst="rect">
            <a:avLst/>
          </a:prstGeom>
        </p:spPr>
      </p:pic>
      <p:pic>
        <p:nvPicPr>
          <p:cNvPr id="3" name="図 2" descr="stored_energy_reff_0_28.pdf"/>
          <p:cNvPicPr>
            <a:picLocks noChangeAspect="1"/>
          </p:cNvPicPr>
          <p:nvPr/>
        </p:nvPicPr>
        <p:blipFill rotWithShape="1">
          <a:blip r:embed="rId3">
            <a:extLst>
              <a:ext uri="{28A0092B-C50C-407E-A947-70E740481C1C}">
                <a14:useLocalDpi xmlns:a14="http://schemas.microsoft.com/office/drawing/2010/main" val="0"/>
              </a:ext>
            </a:extLst>
          </a:blip>
          <a:srcRect l="13055" t="12992" r="6176" b="5432"/>
          <a:stretch/>
        </p:blipFill>
        <p:spPr>
          <a:xfrm>
            <a:off x="4655122" y="4078444"/>
            <a:ext cx="3683912" cy="2514508"/>
          </a:xfrm>
          <a:prstGeom prst="rect">
            <a:avLst/>
          </a:prstGeom>
        </p:spPr>
      </p:pic>
      <p:sp>
        <p:nvSpPr>
          <p:cNvPr id="2" name="タイトル 1"/>
          <p:cNvSpPr>
            <a:spLocks noGrp="1"/>
          </p:cNvSpPr>
          <p:nvPr>
            <p:ph type="title"/>
          </p:nvPr>
        </p:nvSpPr>
        <p:spPr/>
        <p:txBody>
          <a:bodyPr>
            <a:noAutofit/>
          </a:bodyPr>
          <a:lstStyle/>
          <a:p>
            <a:r>
              <a:rPr lang="en-US" altLang="ja-JP" sz="3600" dirty="0" smtClean="0"/>
              <a:t>4.4. </a:t>
            </a:r>
            <a:r>
              <a:rPr lang="ja-JP" altLang="en-US" sz="3600" dirty="0" smtClean="0"/>
              <a:t>磁気島より内側における蓄積</a:t>
            </a:r>
            <a:r>
              <a:rPr lang="en-US" altLang="ja-JP" sz="3600" dirty="0" smtClean="0"/>
              <a:t/>
            </a:r>
            <a:br>
              <a:rPr lang="en-US" altLang="ja-JP" sz="3600" dirty="0" smtClean="0"/>
            </a:br>
            <a:r>
              <a:rPr lang="ja-JP" altLang="en-US" sz="3600" dirty="0" smtClean="0"/>
              <a:t>エネルギーの評価</a:t>
            </a:r>
            <a:endParaRPr kumimoji="1" lang="ja-JP" altLang="en-US" sz="3600" dirty="0"/>
          </a:p>
        </p:txBody>
      </p:sp>
      <p:sp>
        <p:nvSpPr>
          <p:cNvPr id="7" name="テキスト ボックス 6"/>
          <p:cNvSpPr txBox="1"/>
          <p:nvPr/>
        </p:nvSpPr>
        <p:spPr>
          <a:xfrm>
            <a:off x="640693" y="1432317"/>
            <a:ext cx="3982356" cy="5909311"/>
          </a:xfrm>
          <a:prstGeom prst="rect">
            <a:avLst/>
          </a:prstGeom>
          <a:noFill/>
        </p:spPr>
        <p:txBody>
          <a:bodyPr wrap="square" rtlCol="0">
            <a:spAutoFit/>
          </a:bodyPr>
          <a:lstStyle/>
          <a:p>
            <a:endParaRPr dirty="0">
              <a:latin typeface="ヒラギノ角ゴ Pro W3"/>
              <a:ea typeface="ヒラギノ角ゴ Pro W3"/>
              <a:cs typeface="ヒラギノ角ゴ Pro W3"/>
            </a:endParaRPr>
          </a:p>
          <a:p>
            <a:pPr marL="285750" indent="-285750">
              <a:buFont typeface="Wingdings" charset="2"/>
              <a:buChar char="v"/>
            </a:pPr>
            <a:r>
              <a:rPr lang="ja-JP" altLang="en-US" dirty="0" smtClean="0">
                <a:latin typeface="ヒラギノ角ゴ Pro W3"/>
                <a:ea typeface="ヒラギノ角ゴ Pro W3"/>
                <a:cs typeface="ヒラギノ角ゴ Pro W3"/>
              </a:rPr>
              <a:t>磁気島より内側のみのデータ</a:t>
            </a:r>
            <a:r>
              <a:rPr lang="en-US" altLang="ja-JP" dirty="0" smtClean="0">
                <a:latin typeface="ヒラギノ角ゴ Pro W3"/>
                <a:ea typeface="ヒラギノ角ゴ Pro W3"/>
                <a:cs typeface="ヒラギノ角ゴ Pro W3"/>
              </a:rPr>
              <a:t/>
            </a:r>
            <a:br>
              <a:rPr lang="en-US" altLang="ja-JP" dirty="0" smtClean="0">
                <a:latin typeface="ヒラギノ角ゴ Pro W3"/>
                <a:ea typeface="ヒラギノ角ゴ Pro W3"/>
                <a:cs typeface="ヒラギノ角ゴ Pro W3"/>
              </a:rPr>
            </a:br>
            <a:r>
              <a:rPr lang="en-US" altLang="ja-JP" dirty="0" smtClean="0">
                <a:latin typeface="ヒラギノ角ゴ Pro W3"/>
                <a:ea typeface="ヒラギノ角ゴ Pro W3"/>
                <a:cs typeface="ヒラギノ角ゴ Pro W3"/>
              </a:rPr>
              <a:t>(0 &lt; </a:t>
            </a:r>
            <a:r>
              <a:rPr lang="en-US" altLang="ja-JP" i="1" dirty="0" err="1" smtClean="0">
                <a:latin typeface="ヒラギノ角ゴ Pro W3"/>
                <a:ea typeface="ヒラギノ角ゴ Pro W3"/>
                <a:cs typeface="ヒラギノ角ゴ Pro W3"/>
              </a:rPr>
              <a:t>r</a:t>
            </a:r>
            <a:r>
              <a:rPr lang="en-US" altLang="ja-JP" baseline="-25000" dirty="0" err="1" smtClean="0">
                <a:latin typeface="ヒラギノ角ゴ Pro W3"/>
                <a:ea typeface="ヒラギノ角ゴ Pro W3"/>
                <a:cs typeface="ヒラギノ角ゴ Pro W3"/>
              </a:rPr>
              <a:t>eff</a:t>
            </a:r>
            <a:r>
              <a:rPr lang="en-US" altLang="ja-JP" baseline="-25000" dirty="0" smtClean="0">
                <a:latin typeface="ヒラギノ角ゴ Pro W3"/>
                <a:ea typeface="ヒラギノ角ゴ Pro W3"/>
                <a:cs typeface="ヒラギノ角ゴ Pro W3"/>
              </a:rPr>
              <a:t> </a:t>
            </a:r>
            <a:r>
              <a:rPr lang="en-US" altLang="ja-JP" dirty="0" smtClean="0">
                <a:latin typeface="ヒラギノ角ゴ Pro W3"/>
                <a:ea typeface="ヒラギノ角ゴ Pro W3"/>
                <a:cs typeface="ヒラギノ角ゴ Pro W3"/>
              </a:rPr>
              <a:t>&lt; 28 mm)</a:t>
            </a:r>
            <a:r>
              <a:rPr lang="ja-JP" altLang="en-US" dirty="0" smtClean="0">
                <a:latin typeface="ヒラギノ角ゴ Pro W3"/>
                <a:ea typeface="ヒラギノ角ゴ Pro W3"/>
                <a:cs typeface="ヒラギノ角ゴ Pro W3"/>
              </a:rPr>
              <a:t>を用いて、</a:t>
            </a:r>
            <a:r>
              <a:rPr lang="en-US" altLang="ja-JP" dirty="0" smtClean="0">
                <a:latin typeface="ヒラギノ角ゴ Pro W3"/>
                <a:ea typeface="ヒラギノ角ゴ Pro W3"/>
                <a:cs typeface="ヒラギノ角ゴ Pro W3"/>
              </a:rPr>
              <a:t/>
            </a:r>
            <a:br>
              <a:rPr lang="en-US" altLang="ja-JP" dirty="0" smtClean="0">
                <a:latin typeface="ヒラギノ角ゴ Pro W3"/>
                <a:ea typeface="ヒラギノ角ゴ Pro W3"/>
                <a:cs typeface="ヒラギノ角ゴ Pro W3"/>
              </a:rPr>
            </a:br>
            <a:r>
              <a:rPr lang="ja-JP" altLang="en-US" dirty="0" smtClean="0">
                <a:latin typeface="ヒラギノ角ゴ Pro W3"/>
                <a:ea typeface="ヒラギノ角ゴ Pro W3"/>
                <a:cs typeface="ヒラギノ角ゴ Pro W3"/>
              </a:rPr>
              <a:t>蓄積エネルギーを評価</a:t>
            </a:r>
            <a:endParaRPr lang="en-US" altLang="ja-JP" dirty="0" smtClean="0">
              <a:latin typeface="ヒラギノ角ゴ Pro W3"/>
              <a:ea typeface="ヒラギノ角ゴ Pro W3"/>
              <a:cs typeface="ヒラギノ角ゴ Pro W3"/>
            </a:endParaRPr>
          </a:p>
          <a:p>
            <a:pPr marL="285750" indent="-285750">
              <a:buFont typeface="Wingdings" charset="2"/>
              <a:buChar char="v"/>
            </a:pPr>
            <a:r>
              <a:rPr kumimoji="1" lang="en-US" altLang="ja-JP" dirty="0" smtClean="0">
                <a:latin typeface="ヒラギノ角ゴ Pro W3"/>
                <a:ea typeface="ヒラギノ角ゴ Pro W3"/>
                <a:cs typeface="ヒラギノ角ゴ Pro W3"/>
              </a:rPr>
              <a:t>(</a:t>
            </a:r>
            <a:r>
              <a:rPr lang="en-US" altLang="ja-JP" dirty="0">
                <a:latin typeface="ヒラギノ角ゴ Pro W3"/>
                <a:ea typeface="ヒラギノ角ゴ Pro W3"/>
                <a:cs typeface="ヒラギノ角ゴ Pro W3"/>
              </a:rPr>
              <a:t>a</a:t>
            </a:r>
            <a:r>
              <a:rPr kumimoji="1" lang="en-US" altLang="ja-JP" dirty="0" smtClean="0">
                <a:latin typeface="ヒラギノ角ゴ Pro W3"/>
                <a:ea typeface="ヒラギノ角ゴ Pro W3"/>
                <a:cs typeface="ヒラギノ角ゴ Pro W3"/>
              </a:rPr>
              <a:t>) </a:t>
            </a:r>
            <a:r>
              <a:rPr lang="ja-JP" altLang="en-US" dirty="0" smtClean="0">
                <a:latin typeface="ヒラギノ角ゴ Pro W3"/>
                <a:ea typeface="ヒラギノ角ゴ Pro W3"/>
                <a:cs typeface="ヒラギノ角ゴ Pro W3"/>
              </a:rPr>
              <a:t>磁気島の有りと無しの大小</a:t>
            </a:r>
            <a:r>
              <a:rPr lang="en-US" altLang="ja-JP" dirty="0" smtClean="0">
                <a:latin typeface="ヒラギノ角ゴ Pro W3"/>
                <a:ea typeface="ヒラギノ角ゴ Pro W3"/>
                <a:cs typeface="ヒラギノ角ゴ Pro W3"/>
              </a:rPr>
              <a:t/>
            </a:r>
            <a:br>
              <a:rPr lang="en-US" altLang="ja-JP" dirty="0" smtClean="0">
                <a:latin typeface="ヒラギノ角ゴ Pro W3"/>
                <a:ea typeface="ヒラギノ角ゴ Pro W3"/>
                <a:cs typeface="ヒラギノ角ゴ Pro W3"/>
              </a:rPr>
            </a:br>
            <a:r>
              <a:rPr lang="ja-JP" altLang="en-US" dirty="0" smtClean="0">
                <a:latin typeface="ヒラギノ角ゴ Pro W3"/>
                <a:ea typeface="ヒラギノ角ゴ Pro W3"/>
                <a:cs typeface="ヒラギノ角ゴ Pro W3"/>
              </a:rPr>
              <a:t>関係の</a:t>
            </a:r>
            <a:r>
              <a:rPr lang="en-US" altLang="ja-JP" dirty="0" smtClean="0">
                <a:latin typeface="ヒラギノ角ゴ Pro W3"/>
                <a:ea typeface="ヒラギノ角ゴ Pro W3"/>
                <a:cs typeface="ヒラギノ角ゴ Pro W3"/>
              </a:rPr>
              <a:t>IE</a:t>
            </a:r>
            <a:r>
              <a:rPr lang="ja-JP" altLang="en-US" dirty="0" smtClean="0">
                <a:latin typeface="ヒラギノ角ゴ Pro W3"/>
                <a:ea typeface="ヒラギノ角ゴ Pro W3"/>
                <a:cs typeface="ヒラギノ角ゴ Pro W3"/>
              </a:rPr>
              <a:t>依存性は</a:t>
            </a:r>
            <a:r>
              <a:rPr lang="en-US" altLang="ja-JP" dirty="0" smtClean="0">
                <a:latin typeface="ヒラギノ角ゴ Pro W3"/>
                <a:ea typeface="ヒラギノ角ゴ Pro W3"/>
                <a:cs typeface="ヒラギノ角ゴ Pro W3"/>
              </a:rPr>
              <a:t>4.4</a:t>
            </a:r>
            <a:r>
              <a:rPr lang="ja-JP" altLang="en-US" dirty="0" smtClean="0">
                <a:latin typeface="ヒラギノ角ゴ Pro W3"/>
                <a:ea typeface="ヒラギノ角ゴ Pro W3"/>
                <a:cs typeface="ヒラギノ角ゴ Pro W3"/>
              </a:rPr>
              <a:t>の評価と</a:t>
            </a:r>
            <a:r>
              <a:rPr lang="en-US" altLang="ja-JP" dirty="0" smtClean="0">
                <a:latin typeface="ヒラギノ角ゴ Pro W3"/>
                <a:ea typeface="ヒラギノ角ゴ Pro W3"/>
                <a:cs typeface="ヒラギノ角ゴ Pro W3"/>
              </a:rPr>
              <a:t/>
            </a:r>
            <a:br>
              <a:rPr lang="en-US" altLang="ja-JP" dirty="0" smtClean="0">
                <a:latin typeface="ヒラギノ角ゴ Pro W3"/>
                <a:ea typeface="ヒラギノ角ゴ Pro W3"/>
                <a:cs typeface="ヒラギノ角ゴ Pro W3"/>
              </a:rPr>
            </a:br>
            <a:r>
              <a:rPr lang="ja-JP" altLang="en-US" dirty="0" smtClean="0">
                <a:latin typeface="ヒラギノ角ゴ Pro W3"/>
                <a:ea typeface="ヒラギノ角ゴ Pro W3"/>
                <a:cs typeface="ヒラギノ角ゴ Pro W3"/>
              </a:rPr>
              <a:t>同傾向</a:t>
            </a:r>
            <a:endParaRPr lang="en-US" altLang="ja-JP" dirty="0" smtClean="0">
              <a:latin typeface="ヒラギノ角ゴ Pro W3"/>
              <a:ea typeface="ヒラギノ角ゴ Pro W3"/>
              <a:cs typeface="ヒラギノ角ゴ Pro W3"/>
            </a:endParaRPr>
          </a:p>
          <a:p>
            <a:pPr marL="285750" indent="-285750">
              <a:buFont typeface="Wingdings" charset="2"/>
              <a:buChar char="v"/>
            </a:pPr>
            <a:r>
              <a:rPr lang="en-US" altLang="ja-JP" dirty="0" smtClean="0">
                <a:latin typeface="ヒラギノ角ゴ Pro W3"/>
                <a:ea typeface="ヒラギノ角ゴ Pro W3"/>
                <a:cs typeface="ヒラギノ角ゴ Pro W3"/>
              </a:rPr>
              <a:t>(</a:t>
            </a:r>
            <a:r>
              <a:rPr lang="en-US" altLang="ja-JP" dirty="0">
                <a:latin typeface="ヒラギノ角ゴ Pro W3"/>
                <a:ea typeface="ヒラギノ角ゴ Pro W3"/>
                <a:cs typeface="ヒラギノ角ゴ Pro W3"/>
              </a:rPr>
              <a:t>b</a:t>
            </a:r>
            <a:r>
              <a:rPr lang="en-US" altLang="ja-JP" dirty="0" smtClean="0">
                <a:latin typeface="ヒラギノ角ゴ Pro W3"/>
                <a:ea typeface="ヒラギノ角ゴ Pro W3"/>
                <a:cs typeface="ヒラギノ角ゴ Pro W3"/>
              </a:rPr>
              <a:t>) </a:t>
            </a:r>
            <a:r>
              <a:rPr lang="ja-JP" altLang="en-US" dirty="0" smtClean="0">
                <a:latin typeface="ヒラギノ角ゴ Pro W3"/>
                <a:ea typeface="ヒラギノ角ゴ Pro W3"/>
                <a:cs typeface="ヒラギノ角ゴ Pro W3"/>
              </a:rPr>
              <a:t>は</a:t>
            </a:r>
            <a:r>
              <a:rPr lang="ja-JP" altLang="en-US" dirty="0">
                <a:latin typeface="ヒラギノ角ゴ Pro W3"/>
                <a:ea typeface="ヒラギノ角ゴ Pro W3"/>
                <a:cs typeface="ヒラギノ角ゴ Pro W3"/>
              </a:rPr>
              <a:t>高</a:t>
            </a:r>
            <a:r>
              <a:rPr lang="en-US" altLang="ja-JP" dirty="0">
                <a:latin typeface="ヒラギノ角ゴ Pro W3"/>
                <a:ea typeface="ヒラギノ角ゴ Pro W3"/>
                <a:cs typeface="ヒラギノ角ゴ Pro W3"/>
              </a:rPr>
              <a:t>IE</a:t>
            </a:r>
            <a:r>
              <a:rPr lang="ja-JP" altLang="en-US" dirty="0">
                <a:latin typeface="ヒラギノ角ゴ Pro W3"/>
                <a:ea typeface="ヒラギノ角ゴ Pro W3"/>
                <a:cs typeface="ヒラギノ角ゴ Pro W3"/>
              </a:rPr>
              <a:t>において磁気島無しと有りが同程度</a:t>
            </a:r>
            <a:r>
              <a:rPr lang="ja-JP" altLang="en-US" dirty="0" smtClean="0">
                <a:latin typeface="ヒラギノ角ゴ Pro W3"/>
                <a:ea typeface="ヒラギノ角ゴ Pro W3"/>
                <a:cs typeface="ヒラギノ角ゴ Pro W3"/>
              </a:rPr>
              <a:t>。</a:t>
            </a:r>
            <a:endParaRPr lang="en-US" altLang="ja-JP" dirty="0" smtClean="0">
              <a:latin typeface="ヒラギノ角ゴ Pro W3"/>
              <a:ea typeface="ヒラギノ角ゴ Pro W3"/>
              <a:cs typeface="ヒラギノ角ゴ Pro W3"/>
            </a:endParaRPr>
          </a:p>
          <a:p>
            <a:pPr marL="800100" lvl="1" indent="-342900">
              <a:buFont typeface="+mj-lt"/>
              <a:buAutoNum type="arabicPeriod"/>
            </a:pPr>
            <a:r>
              <a:rPr lang="ja-JP" altLang="en-US" dirty="0" smtClean="0">
                <a:latin typeface="ヒラギノ角ゴ Pro W3"/>
                <a:ea typeface="ヒラギノ角ゴ Pro W3"/>
                <a:cs typeface="ヒラギノ角ゴ Pro W3"/>
              </a:rPr>
              <a:t>磁気島の内側において、摂動磁場励起により蓄積</a:t>
            </a:r>
            <a:r>
              <a:rPr lang="en-US" altLang="ja-JP" dirty="0" smtClean="0">
                <a:latin typeface="ヒラギノ角ゴ Pro W3"/>
                <a:ea typeface="ヒラギノ角ゴ Pro W3"/>
                <a:cs typeface="ヒラギノ角ゴ Pro W3"/>
              </a:rPr>
              <a:t/>
            </a:r>
            <a:br>
              <a:rPr lang="en-US" altLang="ja-JP" dirty="0" smtClean="0">
                <a:latin typeface="ヒラギノ角ゴ Pro W3"/>
                <a:ea typeface="ヒラギノ角ゴ Pro W3"/>
                <a:cs typeface="ヒラギノ角ゴ Pro W3"/>
              </a:rPr>
            </a:br>
            <a:r>
              <a:rPr lang="ja-JP" altLang="en-US" dirty="0" smtClean="0">
                <a:latin typeface="ヒラギノ角ゴ Pro W3"/>
                <a:ea typeface="ヒラギノ角ゴ Pro W3"/>
                <a:cs typeface="ヒラギノ角ゴ Pro W3"/>
              </a:rPr>
              <a:t>エネルギーがわずかに増大、或いは同程度である電極電流</a:t>
            </a:r>
            <a:r>
              <a:rPr lang="en-US" altLang="ja-JP" i="1" dirty="0" smtClean="0">
                <a:latin typeface="ヒラギノ角ゴ Pro W3"/>
                <a:ea typeface="ヒラギノ角ゴ Pro W3"/>
                <a:cs typeface="ヒラギノ角ゴ Pro W3"/>
              </a:rPr>
              <a:t>I</a:t>
            </a:r>
            <a:r>
              <a:rPr lang="en-US" altLang="ja-JP" baseline="-25000" dirty="0" smtClean="0">
                <a:latin typeface="ヒラギノ角ゴ Pro W3"/>
                <a:ea typeface="ヒラギノ角ゴ Pro W3"/>
                <a:cs typeface="ヒラギノ角ゴ Pro W3"/>
              </a:rPr>
              <a:t>E</a:t>
            </a:r>
            <a:r>
              <a:rPr lang="en-US" altLang="ja-JP" dirty="0">
                <a:latin typeface="ヒラギノ角ゴ Pro W3"/>
                <a:ea typeface="ヒラギノ角ゴ Pro W3"/>
                <a:cs typeface="ヒラギノ角ゴ Pro W3"/>
              </a:rPr>
              <a:t>(</a:t>
            </a:r>
            <a:r>
              <a:rPr lang="en-US" altLang="ja-JP" dirty="0" smtClean="0">
                <a:latin typeface="ヒラギノ角ゴ Pro W3"/>
                <a:ea typeface="ヒラギノ角ゴ Pro W3"/>
                <a:cs typeface="ヒラギノ角ゴ Pro W3"/>
              </a:rPr>
              <a:t>∝</a:t>
            </a:r>
            <a:r>
              <a:rPr lang="ja-JP" altLang="en-US" dirty="0" smtClean="0">
                <a:latin typeface="ヒラギノ角ゴ Pro W3"/>
                <a:ea typeface="ヒラギノ角ゴ Pro W3"/>
                <a:cs typeface="ヒラギノ角ゴ Pro W3"/>
              </a:rPr>
              <a:t>駆動力</a:t>
            </a:r>
            <a:r>
              <a:rPr lang="en-US" altLang="ja-JP" dirty="0" smtClean="0">
                <a:latin typeface="ヒラギノ角ゴ Pro W3"/>
                <a:ea typeface="ヒラギノ角ゴ Pro W3"/>
                <a:cs typeface="ヒラギノ角ゴ Pro W3"/>
              </a:rPr>
              <a:t>)</a:t>
            </a:r>
            <a:r>
              <a:rPr lang="ja-JP" altLang="en-US" dirty="0" smtClean="0">
                <a:latin typeface="ヒラギノ角ゴ Pro W3"/>
                <a:ea typeface="ヒラギノ角ゴ Pro W3"/>
                <a:cs typeface="ヒラギノ角ゴ Pro W3"/>
              </a:rPr>
              <a:t>の条件が存在する</a:t>
            </a:r>
            <a:r>
              <a:rPr lang="en-US" altLang="ja-JP" dirty="0" smtClean="0">
                <a:latin typeface="ヒラギノ角ゴ Pro W3"/>
                <a:ea typeface="ヒラギノ角ゴ Pro W3"/>
                <a:cs typeface="ヒラギノ角ゴ Pro W3"/>
              </a:rPr>
              <a:t/>
            </a:r>
            <a:br>
              <a:rPr lang="en-US" altLang="ja-JP" dirty="0" smtClean="0">
                <a:latin typeface="ヒラギノ角ゴ Pro W3"/>
                <a:ea typeface="ヒラギノ角ゴ Pro W3"/>
                <a:cs typeface="ヒラギノ角ゴ Pro W3"/>
              </a:rPr>
            </a:br>
            <a:r>
              <a:rPr lang="ja-JP" altLang="en-US" dirty="0" smtClean="0">
                <a:latin typeface="ヒラギノ角ゴ Pro W3"/>
                <a:ea typeface="ヒラギノ角ゴ Pro W3"/>
                <a:cs typeface="ヒラギノ角ゴ Pro W3"/>
              </a:rPr>
              <a:t>ことを主張する。</a:t>
            </a:r>
            <a:endParaRPr lang="en-US" altLang="ja-JP" dirty="0" smtClean="0">
              <a:latin typeface="ヒラギノ角ゴ Pro W3"/>
              <a:ea typeface="ヒラギノ角ゴ Pro W3"/>
              <a:cs typeface="ヒラギノ角ゴ Pro W3"/>
            </a:endParaRPr>
          </a:p>
          <a:p>
            <a:pPr marL="800100" lvl="1" indent="-342900">
              <a:buFont typeface="+mj-lt"/>
              <a:buAutoNum type="arabicPeriod"/>
            </a:pPr>
            <a:r>
              <a:rPr lang="en-US" altLang="ja-JP" dirty="0" smtClean="0">
                <a:latin typeface="ヒラギノ角ゴ Pro W3"/>
                <a:ea typeface="ヒラギノ角ゴ Pro W3"/>
                <a:cs typeface="ヒラギノ角ゴ Pro W3"/>
              </a:rPr>
              <a:t>1.</a:t>
            </a:r>
            <a:r>
              <a:rPr lang="ja-JP" altLang="en-US" dirty="0" smtClean="0">
                <a:latin typeface="ヒラギノ角ゴ Pro W3"/>
                <a:ea typeface="ヒラギノ角ゴ Pro W3"/>
                <a:cs typeface="ヒラギノ角ゴ Pro W3"/>
              </a:rPr>
              <a:t>が正しければ、</a:t>
            </a:r>
            <a:r>
              <a:rPr lang="en-US" altLang="ja-JP" dirty="0" smtClean="0">
                <a:latin typeface="ヒラギノ角ゴ Pro W3"/>
                <a:ea typeface="ヒラギノ角ゴ Pro W3"/>
                <a:cs typeface="ヒラギノ角ゴ Pro W3"/>
              </a:rPr>
              <a:t>4.2</a:t>
            </a:r>
            <a:r>
              <a:rPr lang="ja-JP" altLang="en-US" dirty="0" smtClean="0">
                <a:latin typeface="ヒラギノ角ゴ Pro W3"/>
                <a:ea typeface="ヒラギノ角ゴ Pro W3"/>
                <a:cs typeface="ヒラギノ角ゴ Pro W3"/>
              </a:rPr>
              <a:t>の結果は主にプラズマ周辺が寄与している。</a:t>
            </a:r>
            <a:endParaRPr lang="en-US" altLang="ja-JP" dirty="0" smtClean="0">
              <a:latin typeface="ヒラギノ角ゴ Pro W3"/>
              <a:ea typeface="ヒラギノ角ゴ Pro W3"/>
              <a:cs typeface="ヒラギノ角ゴ Pro W3"/>
            </a:endParaRPr>
          </a:p>
          <a:p>
            <a:pPr marL="742950" lvl="1" indent="-285750">
              <a:buFont typeface="ヒラギノ角ゴ ProN W3"/>
              <a:buChar char="→"/>
            </a:pPr>
            <a:endParaRPr lang="en-US" altLang="ja-JP" dirty="0" smtClean="0">
              <a:latin typeface="ヒラギノ角ゴ Pro W3"/>
              <a:ea typeface="ヒラギノ角ゴ Pro W3"/>
              <a:cs typeface="ヒラギノ角ゴ Pro W3"/>
            </a:endParaRPr>
          </a:p>
          <a:p>
            <a:pPr marL="285750" indent="-285750">
              <a:buFont typeface="Wingdings" charset="2"/>
              <a:buChar char="v"/>
            </a:pPr>
            <a:endParaRPr lang="en-US" altLang="ja-JP" dirty="0" smtClean="0">
              <a:latin typeface="ヒラギノ角ゴ Pro W3"/>
              <a:ea typeface="ヒラギノ角ゴ Pro W3"/>
              <a:cs typeface="ヒラギノ角ゴ Pro W3"/>
            </a:endParaRPr>
          </a:p>
          <a:p>
            <a:endParaRPr kumimoji="1" lang="ja-JP" altLang="en-US" dirty="0">
              <a:latin typeface="ヒラギノ角ゴ Pro W3"/>
              <a:ea typeface="ヒラギノ角ゴ Pro W3"/>
              <a:cs typeface="ヒラギノ角ゴ Pro W3"/>
            </a:endParaRPr>
          </a:p>
        </p:txBody>
      </p:sp>
      <p:sp>
        <p:nvSpPr>
          <p:cNvPr id="8" name="テキスト ボックス 7"/>
          <p:cNvSpPr txBox="1"/>
          <p:nvPr/>
        </p:nvSpPr>
        <p:spPr>
          <a:xfrm>
            <a:off x="7487859" y="1788100"/>
            <a:ext cx="623513" cy="523220"/>
          </a:xfrm>
          <a:prstGeom prst="rect">
            <a:avLst/>
          </a:prstGeom>
          <a:noFill/>
        </p:spPr>
        <p:txBody>
          <a:bodyPr wrap="none" rtlCol="0">
            <a:spAutoFit/>
          </a:bodyPr>
          <a:lstStyle/>
          <a:p>
            <a:r>
              <a:rPr kumimoji="1" lang="en-US" altLang="ja-JP" sz="2800" dirty="0" smtClean="0">
                <a:latin typeface="Helvetica"/>
                <a:cs typeface="Helvetica"/>
              </a:rPr>
              <a:t>(a)</a:t>
            </a:r>
            <a:endParaRPr kumimoji="1" lang="ja-JP" altLang="en-US" sz="2800" dirty="0">
              <a:latin typeface="Helvetica"/>
              <a:cs typeface="Helvetica"/>
            </a:endParaRPr>
          </a:p>
        </p:txBody>
      </p:sp>
      <p:sp>
        <p:nvSpPr>
          <p:cNvPr id="9" name="テキスト ボックス 8"/>
          <p:cNvSpPr txBox="1"/>
          <p:nvPr/>
        </p:nvSpPr>
        <p:spPr>
          <a:xfrm>
            <a:off x="7303670" y="4376528"/>
            <a:ext cx="623513" cy="523220"/>
          </a:xfrm>
          <a:prstGeom prst="rect">
            <a:avLst/>
          </a:prstGeom>
          <a:noFill/>
        </p:spPr>
        <p:txBody>
          <a:bodyPr wrap="none" rtlCol="0">
            <a:spAutoFit/>
          </a:bodyPr>
          <a:lstStyle/>
          <a:p>
            <a:r>
              <a:rPr kumimoji="1" lang="en-US" altLang="ja-JP" sz="2800" dirty="0" smtClean="0">
                <a:latin typeface="Helvetica"/>
                <a:cs typeface="Helvetica"/>
              </a:rPr>
              <a:t>(b)</a:t>
            </a:r>
            <a:endParaRPr kumimoji="1" lang="ja-JP" altLang="en-US" sz="2800" dirty="0">
              <a:latin typeface="Helvetica"/>
              <a:cs typeface="Helvetica"/>
            </a:endParaRPr>
          </a:p>
        </p:txBody>
      </p:sp>
      <p:sp>
        <p:nvSpPr>
          <p:cNvPr id="10"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15</a:t>
            </a:fld>
            <a:endParaRPr kumimoji="1" lang="ja-JP" altLang="en-US" dirty="0">
              <a:solidFill>
                <a:srgbClr val="000000"/>
              </a:solidFill>
            </a:endParaRPr>
          </a:p>
        </p:txBody>
      </p:sp>
    </p:spTree>
    <p:extLst>
      <p:ext uri="{BB962C8B-B14F-4D97-AF65-F5344CB8AC3E}">
        <p14:creationId xmlns:p14="http://schemas.microsoft.com/office/powerpoint/2010/main" val="31923248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veie_average.pdf"/>
          <p:cNvPicPr>
            <a:picLocks noChangeAspect="1"/>
          </p:cNvPicPr>
          <p:nvPr/>
        </p:nvPicPr>
        <p:blipFill rotWithShape="1">
          <a:blip r:embed="rId2">
            <a:extLst>
              <a:ext uri="{28A0092B-C50C-407E-A947-70E740481C1C}">
                <a14:useLocalDpi xmlns:a14="http://schemas.microsoft.com/office/drawing/2010/main" val="0"/>
              </a:ext>
            </a:extLst>
          </a:blip>
          <a:srcRect l="13799" t="12135" r="6174" b="5691"/>
          <a:stretch/>
        </p:blipFill>
        <p:spPr>
          <a:xfrm>
            <a:off x="4952986" y="4041236"/>
            <a:ext cx="3572550" cy="2479160"/>
          </a:xfrm>
          <a:prstGeom prst="rect">
            <a:avLst/>
          </a:prstGeom>
        </p:spPr>
      </p:pic>
      <p:pic>
        <p:nvPicPr>
          <p:cNvPr id="6" name="図 5" descr="veie_average.pdf"/>
          <p:cNvPicPr>
            <a:picLocks noChangeAspect="1"/>
          </p:cNvPicPr>
          <p:nvPr/>
        </p:nvPicPr>
        <p:blipFill rotWithShape="1">
          <a:blip r:embed="rId3">
            <a:extLst>
              <a:ext uri="{28A0092B-C50C-407E-A947-70E740481C1C}">
                <a14:useLocalDpi xmlns:a14="http://schemas.microsoft.com/office/drawing/2010/main" val="0"/>
              </a:ext>
            </a:extLst>
          </a:blip>
          <a:srcRect l="13518" t="11733" r="7802" b="6094"/>
          <a:stretch/>
        </p:blipFill>
        <p:spPr>
          <a:xfrm>
            <a:off x="4952986" y="1578886"/>
            <a:ext cx="3541023" cy="2499315"/>
          </a:xfrm>
          <a:prstGeom prst="rect">
            <a:avLst/>
          </a:prstGeom>
        </p:spPr>
      </p:pic>
      <p:sp>
        <p:nvSpPr>
          <p:cNvPr id="7" name="タイトル 1"/>
          <p:cNvSpPr>
            <a:spLocks noGrp="1"/>
          </p:cNvSpPr>
          <p:nvPr>
            <p:ph type="title"/>
          </p:nvPr>
        </p:nvSpPr>
        <p:spPr>
          <a:xfrm>
            <a:off x="457200" y="274638"/>
            <a:ext cx="8229600" cy="1143000"/>
          </a:xfrm>
        </p:spPr>
        <p:txBody>
          <a:bodyPr>
            <a:normAutofit/>
          </a:bodyPr>
          <a:lstStyle/>
          <a:p>
            <a:r>
              <a:rPr kumimoji="1" lang="en-US" altLang="ja-JP" dirty="0" smtClean="0"/>
              <a:t>5.1 </a:t>
            </a:r>
            <a:r>
              <a:rPr kumimoji="1" lang="ja-JP" altLang="en-US" dirty="0" smtClean="0"/>
              <a:t>バイアス電力の評価</a:t>
            </a:r>
            <a:endParaRPr kumimoji="1" lang="ja-JP" altLang="en-US" dirty="0"/>
          </a:p>
        </p:txBody>
      </p:sp>
      <p:sp>
        <p:nvSpPr>
          <p:cNvPr id="10" name="テキスト ボックス 9"/>
          <p:cNvSpPr txBox="1"/>
          <p:nvPr/>
        </p:nvSpPr>
        <p:spPr>
          <a:xfrm>
            <a:off x="630538" y="1316515"/>
            <a:ext cx="4061427" cy="4708982"/>
          </a:xfrm>
          <a:prstGeom prst="rect">
            <a:avLst/>
          </a:prstGeom>
          <a:noFill/>
        </p:spPr>
        <p:txBody>
          <a:bodyPr wrap="square" rtlCol="0">
            <a:spAutoFit/>
          </a:bodyPr>
          <a:lstStyle/>
          <a:p>
            <a:pPr marL="285750" indent="-285750">
              <a:buFont typeface="Wingdings" charset="2"/>
              <a:buChar char="v"/>
            </a:pPr>
            <a:r>
              <a:rPr lang="ja-JP" altLang="en-US" dirty="0" smtClean="0">
                <a:latin typeface="ヒラギノ角ゴ Pro W3"/>
                <a:ea typeface="ヒラギノ角ゴ Pro W3"/>
                <a:cs typeface="ヒラギノ角ゴ Pro W3"/>
              </a:rPr>
              <a:t>プラズマの閉じ込めの指標は閉じ込め時間</a:t>
            </a:r>
            <a:r>
              <a:rPr lang="en-US" altLang="ja-JP" i="1" dirty="0" err="1" smtClean="0">
                <a:latin typeface="ヒラギノ角ゴ Pro W3"/>
                <a:ea typeface="ヒラギノ角ゴ Pro W3"/>
                <a:cs typeface="ヒラギノ角ゴ Pro W3"/>
              </a:rPr>
              <a:t>τ</a:t>
            </a:r>
            <a:r>
              <a:rPr lang="en-US" altLang="ja-JP" baseline="-25000" dirty="0" err="1" smtClean="0">
                <a:latin typeface="ヒラギノ角ゴ Pro W3"/>
                <a:ea typeface="ヒラギノ角ゴ Pro W3"/>
                <a:cs typeface="ヒラギノ角ゴ Pro W3"/>
              </a:rPr>
              <a:t>E</a:t>
            </a:r>
            <a:r>
              <a:rPr lang="ja-JP" altLang="en-US" dirty="0" smtClean="0">
                <a:latin typeface="ヒラギノ角ゴ Pro W3"/>
                <a:ea typeface="ヒラギノ角ゴ Pro W3"/>
                <a:cs typeface="ヒラギノ角ゴ Pro W3"/>
              </a:rPr>
              <a:t>である。</a:t>
            </a:r>
            <a:r>
              <a:rPr lang="en-US" altLang="ja-JP" dirty="0" smtClean="0">
                <a:latin typeface="ヒラギノ角ゴ Pro W3"/>
                <a:ea typeface="ヒラギノ角ゴ Pro W3"/>
                <a:cs typeface="ヒラギノ角ゴ Pro W3"/>
              </a:rPr>
              <a:t/>
            </a:r>
            <a:br>
              <a:rPr lang="en-US" altLang="ja-JP" dirty="0" smtClean="0">
                <a:latin typeface="ヒラギノ角ゴ Pro W3"/>
                <a:ea typeface="ヒラギノ角ゴ Pro W3"/>
                <a:cs typeface="ヒラギノ角ゴ Pro W3"/>
              </a:rPr>
            </a:br>
            <a:endParaRPr lang="en-US" altLang="ja-JP" i="1" baseline="-25000" dirty="0" smtClean="0">
              <a:latin typeface="ヒラギノ角ゴ Pro W3"/>
              <a:ea typeface="ヒラギノ角ゴ Pro W3"/>
              <a:cs typeface="ヒラギノ角ゴ Pro W3"/>
            </a:endParaRPr>
          </a:p>
          <a:p>
            <a:pPr marL="285750" indent="-285750">
              <a:buFont typeface="Wingdings" charset="2"/>
              <a:buChar char="v"/>
            </a:pPr>
            <a:r>
              <a:rPr lang="en-US" altLang="ja-JP" i="1" dirty="0" err="1" smtClean="0">
                <a:latin typeface="ヒラギノ角ゴ Pro W3"/>
                <a:ea typeface="ヒラギノ角ゴ Pro W3"/>
                <a:cs typeface="ヒラギノ角ゴ Pro W3"/>
              </a:rPr>
              <a:t>τ</a:t>
            </a:r>
            <a:r>
              <a:rPr lang="en-US" altLang="ja-JP" baseline="-25000" dirty="0" err="1" smtClean="0">
                <a:latin typeface="ヒラギノ角ゴ Pro W3"/>
                <a:ea typeface="ヒラギノ角ゴ Pro W3"/>
                <a:cs typeface="ヒラギノ角ゴ Pro W3"/>
              </a:rPr>
              <a:t>E</a:t>
            </a:r>
            <a:r>
              <a:rPr lang="ja-JP" altLang="en-US" dirty="0" smtClean="0">
                <a:latin typeface="ヒラギノ角ゴ Pro W3"/>
                <a:ea typeface="ヒラギノ角ゴ Pro W3"/>
                <a:cs typeface="ヒラギノ角ゴ Pro W3"/>
              </a:rPr>
              <a:t>の</a:t>
            </a:r>
            <a:r>
              <a:rPr kumimoji="1" lang="ja-JP" altLang="en-US" dirty="0" smtClean="0">
                <a:latin typeface="ヒラギノ角ゴ Pro W3"/>
                <a:ea typeface="ヒラギノ角ゴ Pro W3"/>
                <a:cs typeface="ヒラギノ角ゴ Pro W3"/>
              </a:rPr>
              <a:t>評価には</a:t>
            </a:r>
            <a:r>
              <a:rPr kumimoji="1" lang="en-US" altLang="ja-JP" dirty="0" smtClean="0">
                <a:latin typeface="ヒラギノ角ゴ Pro W3"/>
                <a:ea typeface="ヒラギノ角ゴ Pro W3"/>
                <a:cs typeface="ヒラギノ角ゴ Pro W3"/>
              </a:rPr>
              <a:t>W</a:t>
            </a:r>
            <a:r>
              <a:rPr kumimoji="1" lang="ja-JP" altLang="en-US" dirty="0" smtClean="0">
                <a:latin typeface="ヒラギノ角ゴ Pro W3"/>
                <a:ea typeface="ヒラギノ角ゴ Pro W3"/>
                <a:cs typeface="ヒラギノ角ゴ Pro W3"/>
              </a:rPr>
              <a:t>以外に加熱電力も必要</a:t>
            </a:r>
            <a:r>
              <a:rPr kumimoji="1" lang="en-US" altLang="ja-JP" dirty="0" smtClean="0">
                <a:latin typeface="ヒラギノ角ゴ Pro W3"/>
                <a:ea typeface="ヒラギノ角ゴ Pro W3"/>
                <a:cs typeface="ヒラギノ角ゴ Pro W3"/>
              </a:rPr>
              <a:t/>
            </a:r>
            <a:br>
              <a:rPr kumimoji="1" lang="en-US" altLang="ja-JP" dirty="0" smtClean="0">
                <a:latin typeface="ヒラギノ角ゴ Pro W3"/>
                <a:ea typeface="ヒラギノ角ゴ Pro W3"/>
                <a:cs typeface="ヒラギノ角ゴ Pro W3"/>
              </a:rPr>
            </a:br>
            <a:r>
              <a:rPr kumimoji="1" lang="en-US" altLang="ja-JP" dirty="0" smtClean="0">
                <a:latin typeface="ヒラギノ角ゴ Pro W3"/>
                <a:ea typeface="ヒラギノ角ゴ Pro W3"/>
                <a:cs typeface="ヒラギノ角ゴ Pro W3"/>
              </a:rPr>
              <a:t/>
            </a:r>
            <a:br>
              <a:rPr kumimoji="1" lang="en-US" altLang="ja-JP" dirty="0" smtClean="0">
                <a:latin typeface="ヒラギノ角ゴ Pro W3"/>
                <a:ea typeface="ヒラギノ角ゴ Pro W3"/>
                <a:cs typeface="ヒラギノ角ゴ Pro W3"/>
              </a:rPr>
            </a:br>
            <a:r>
              <a:rPr kumimoji="1" lang="en-US" altLang="ja-JP" dirty="0" smtClean="0">
                <a:latin typeface="ヒラギノ角ゴ Pro W3"/>
                <a:ea typeface="ヒラギノ角ゴ Pro W3"/>
                <a:cs typeface="ヒラギノ角ゴ Pro W3"/>
              </a:rPr>
              <a:t/>
            </a:r>
            <a:br>
              <a:rPr kumimoji="1" lang="en-US" altLang="ja-JP" dirty="0" smtClean="0">
                <a:latin typeface="ヒラギノ角ゴ Pro W3"/>
                <a:ea typeface="ヒラギノ角ゴ Pro W3"/>
                <a:cs typeface="ヒラギノ角ゴ Pro W3"/>
              </a:rPr>
            </a:br>
            <a:endParaRPr kumimoji="1" lang="en-US" altLang="ja-JP" dirty="0" smtClean="0">
              <a:latin typeface="ヒラギノ角ゴ Pro W3"/>
              <a:ea typeface="ヒラギノ角ゴ Pro W3"/>
              <a:cs typeface="ヒラギノ角ゴ Pro W3"/>
            </a:endParaRPr>
          </a:p>
          <a:p>
            <a:pPr marL="285750" indent="-285750">
              <a:buFont typeface="Wingdings" charset="2"/>
              <a:buChar char="v"/>
            </a:pPr>
            <a:r>
              <a:rPr lang="ja-JP" altLang="en-US" dirty="0" smtClean="0">
                <a:latin typeface="ヒラギノ角ゴ Pro W3"/>
                <a:ea typeface="ヒラギノ角ゴ Pro W3"/>
                <a:cs typeface="ヒラギノ角ゴ Pro W3"/>
              </a:rPr>
              <a:t>加熱電力</a:t>
            </a:r>
            <a:r>
              <a:rPr lang="en-US" altLang="ja-JP" i="1" dirty="0" smtClean="0">
                <a:latin typeface="ヒラギノ角ゴ Pro W3"/>
                <a:ea typeface="ヒラギノ角ゴ Pro W3"/>
                <a:cs typeface="ヒラギノ角ゴ Pro W3"/>
              </a:rPr>
              <a:t>P</a:t>
            </a:r>
            <a:r>
              <a:rPr lang="en-US" altLang="ja-JP" dirty="0" smtClean="0">
                <a:latin typeface="ヒラギノ角ゴ Pro W3"/>
                <a:ea typeface="ヒラギノ角ゴ Pro W3"/>
                <a:cs typeface="ヒラギノ角ゴ Pro W3"/>
              </a:rPr>
              <a:t> =</a:t>
            </a:r>
            <a:br>
              <a:rPr lang="en-US" altLang="ja-JP" dirty="0" smtClean="0">
                <a:latin typeface="ヒラギノ角ゴ Pro W3"/>
                <a:ea typeface="ヒラギノ角ゴ Pro W3"/>
                <a:cs typeface="ヒラギノ角ゴ Pro W3"/>
              </a:rPr>
            </a:br>
            <a:r>
              <a:rPr lang="ja-JP" altLang="en-US" dirty="0" smtClean="0">
                <a:latin typeface="ヒラギノ角ゴ Pro W3"/>
                <a:ea typeface="ヒラギノ角ゴ Pro W3"/>
                <a:cs typeface="ヒラギノ角ゴ Pro W3"/>
              </a:rPr>
              <a:t>オーミック加熱電力</a:t>
            </a:r>
            <a:r>
              <a:rPr lang="en-US" altLang="ja-JP" dirty="0" smtClean="0">
                <a:latin typeface="ヒラギノ角ゴ Pro W3"/>
                <a:ea typeface="ヒラギノ角ゴ Pro W3"/>
                <a:cs typeface="ヒラギノ角ゴ Pro W3"/>
              </a:rPr>
              <a:t>+</a:t>
            </a:r>
            <a:r>
              <a:rPr lang="ja-JP" altLang="en-US" dirty="0" smtClean="0">
                <a:latin typeface="ヒラギノ角ゴ Pro W3"/>
                <a:ea typeface="ヒラギノ角ゴ Pro W3"/>
                <a:cs typeface="ヒラギノ角ゴ Pro W3"/>
              </a:rPr>
              <a:t>バイアス電力</a:t>
            </a:r>
            <a:r>
              <a:rPr lang="en-US" altLang="ja-JP" dirty="0" smtClean="0">
                <a:latin typeface="ヒラギノ角ゴ Pro W3"/>
                <a:ea typeface="ヒラギノ角ゴ Pro W3"/>
                <a:cs typeface="ヒラギノ角ゴ Pro W3"/>
              </a:rPr>
              <a:t/>
            </a:r>
            <a:br>
              <a:rPr lang="en-US" altLang="ja-JP" dirty="0" smtClean="0">
                <a:latin typeface="ヒラギノ角ゴ Pro W3"/>
                <a:ea typeface="ヒラギノ角ゴ Pro W3"/>
                <a:cs typeface="ヒラギノ角ゴ Pro W3"/>
              </a:rPr>
            </a:br>
            <a:endParaRPr lang="en-US" altLang="ja-JP" dirty="0" smtClean="0">
              <a:latin typeface="ヒラギノ角ゴ Pro W3"/>
              <a:ea typeface="ヒラギノ角ゴ Pro W3"/>
              <a:cs typeface="ヒラギノ角ゴ Pro W3"/>
            </a:endParaRPr>
          </a:p>
          <a:p>
            <a:pPr marL="285750" indent="-285750">
              <a:buFont typeface="Wingdings" charset="2"/>
              <a:buChar char="v"/>
            </a:pPr>
            <a:r>
              <a:rPr lang="ja-JP" altLang="en-US" dirty="0" smtClean="0">
                <a:latin typeface="ヒラギノ角ゴ Pro W3"/>
                <a:ea typeface="ヒラギノ角ゴ Pro W3"/>
                <a:cs typeface="ヒラギノ角ゴ Pro W3"/>
              </a:rPr>
              <a:t>高バイアス時において、磁気島有り条件は磁気島無しと比べ減少或いはほぼ等しい</a:t>
            </a:r>
            <a:endParaRPr lang="en-US" altLang="ja-JP" dirty="0" smtClean="0">
              <a:latin typeface="ヒラギノ角ゴ Pro W3"/>
              <a:ea typeface="ヒラギノ角ゴ Pro W3"/>
              <a:cs typeface="ヒラギノ角ゴ Pro W3"/>
            </a:endParaRPr>
          </a:p>
          <a:p>
            <a:pPr marL="800100" lvl="1" indent="-342900">
              <a:buFont typeface="ヒラギノ角ゴ ProN W3"/>
              <a:buChar char="→"/>
            </a:pPr>
            <a:r>
              <a:rPr lang="ja-JP" altLang="en-US" dirty="0" smtClean="0">
                <a:latin typeface="ヒラギノ角ゴ Pro W3"/>
                <a:ea typeface="ヒラギノ角ゴ Pro W3"/>
                <a:cs typeface="ヒラギノ角ゴ Pro W3"/>
              </a:rPr>
              <a:t>高バイアス時の</a:t>
            </a:r>
            <a:r>
              <a:rPr lang="en-US" altLang="ja-JP" i="1" dirty="0" smtClean="0">
                <a:latin typeface="ヒラギノ角ゴ Pro W3"/>
                <a:ea typeface="ヒラギノ角ゴ Pro W3"/>
                <a:cs typeface="ヒラギノ角ゴ Pro W3"/>
              </a:rPr>
              <a:t>W</a:t>
            </a:r>
            <a:r>
              <a:rPr lang="ja-JP" altLang="en-US" dirty="0" smtClean="0">
                <a:latin typeface="ヒラギノ角ゴ Pro W3"/>
                <a:ea typeface="ヒラギノ角ゴ Pro W3"/>
                <a:cs typeface="ヒラギノ角ゴ Pro W3"/>
              </a:rPr>
              <a:t>増大は、バイアス電力に起因するものではない可能性を示唆。</a:t>
            </a:r>
            <a:endParaRPr kumimoji="1" lang="en-US" altLang="ja-JP" dirty="0" smtClean="0">
              <a:latin typeface="ヒラギノ角ゴ Pro W3"/>
              <a:ea typeface="ヒラギノ角ゴ Pro W3"/>
              <a:cs typeface="ヒラギノ角ゴ Pro W3"/>
            </a:endParaRPr>
          </a:p>
        </p:txBody>
      </p:sp>
      <p:sp>
        <p:nvSpPr>
          <p:cNvPr id="11" name="テキスト ボックス 10"/>
          <p:cNvSpPr txBox="1"/>
          <p:nvPr/>
        </p:nvSpPr>
        <p:spPr>
          <a:xfrm>
            <a:off x="5811956" y="2489119"/>
            <a:ext cx="623513" cy="523220"/>
          </a:xfrm>
          <a:prstGeom prst="rect">
            <a:avLst/>
          </a:prstGeom>
          <a:noFill/>
        </p:spPr>
        <p:txBody>
          <a:bodyPr wrap="none" rtlCol="0">
            <a:spAutoFit/>
          </a:bodyPr>
          <a:lstStyle/>
          <a:p>
            <a:r>
              <a:rPr kumimoji="1" lang="en-US" altLang="ja-JP" sz="2800" dirty="0" smtClean="0">
                <a:latin typeface="Helvetica"/>
                <a:cs typeface="Helvetica"/>
              </a:rPr>
              <a:t>(a)</a:t>
            </a:r>
            <a:endParaRPr kumimoji="1" lang="ja-JP" altLang="en-US" sz="2800" dirty="0">
              <a:latin typeface="Helvetica"/>
              <a:cs typeface="Helvetica"/>
            </a:endParaRPr>
          </a:p>
        </p:txBody>
      </p:sp>
      <p:sp>
        <p:nvSpPr>
          <p:cNvPr id="12" name="テキスト ボックス 11"/>
          <p:cNvSpPr txBox="1"/>
          <p:nvPr/>
        </p:nvSpPr>
        <p:spPr>
          <a:xfrm>
            <a:off x="5811956" y="5018629"/>
            <a:ext cx="623513" cy="523220"/>
          </a:xfrm>
          <a:prstGeom prst="rect">
            <a:avLst/>
          </a:prstGeom>
          <a:noFill/>
        </p:spPr>
        <p:txBody>
          <a:bodyPr wrap="none" rtlCol="0">
            <a:spAutoFit/>
          </a:bodyPr>
          <a:lstStyle/>
          <a:p>
            <a:r>
              <a:rPr kumimoji="1" lang="en-US" altLang="ja-JP" sz="2800" dirty="0" smtClean="0">
                <a:latin typeface="Helvetica"/>
                <a:cs typeface="Helvetica"/>
              </a:rPr>
              <a:t>(b)</a:t>
            </a:r>
            <a:endParaRPr kumimoji="1" lang="ja-JP" altLang="en-US" sz="2800" dirty="0">
              <a:latin typeface="Helvetica"/>
              <a:cs typeface="Helvetica"/>
            </a:endParaRPr>
          </a:p>
        </p:txBody>
      </p:sp>
      <p:pic>
        <p:nvPicPr>
          <p:cNvPr id="14" name="図 13" descr="work20140303（ドラッグされました）.pdf"/>
          <p:cNvPicPr>
            <a:picLocks noChangeAspect="1"/>
          </p:cNvPicPr>
          <p:nvPr/>
        </p:nvPicPr>
        <p:blipFill rotWithShape="1">
          <a:blip r:embed="rId4">
            <a:extLst>
              <a:ext uri="{28A0092B-C50C-407E-A947-70E740481C1C}">
                <a14:useLocalDpi xmlns:a14="http://schemas.microsoft.com/office/drawing/2010/main" val="0"/>
              </a:ext>
            </a:extLst>
          </a:blip>
          <a:srcRect l="43502" t="80763" r="43937" b="15479"/>
          <a:stretch/>
        </p:blipFill>
        <p:spPr>
          <a:xfrm>
            <a:off x="1372709" y="2608275"/>
            <a:ext cx="2137045" cy="904623"/>
          </a:xfrm>
          <a:prstGeom prst="rect">
            <a:avLst/>
          </a:prstGeom>
        </p:spPr>
      </p:pic>
    </p:spTree>
    <p:extLst>
      <p:ext uri="{BB962C8B-B14F-4D97-AF65-F5344CB8AC3E}">
        <p14:creationId xmlns:p14="http://schemas.microsoft.com/office/powerpoint/2010/main" val="13687864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まとめと今後の課題</a:t>
            </a:r>
            <a:endParaRPr kumimoji="1" lang="ja-JP" altLang="en-US" dirty="0"/>
          </a:p>
        </p:txBody>
      </p:sp>
      <p:sp>
        <p:nvSpPr>
          <p:cNvPr id="3" name="コンテンツ プレースホルダー 2"/>
          <p:cNvSpPr>
            <a:spLocks noGrp="1"/>
          </p:cNvSpPr>
          <p:nvPr>
            <p:ph idx="1"/>
          </p:nvPr>
        </p:nvSpPr>
        <p:spPr>
          <a:xfrm>
            <a:off x="431752" y="1427858"/>
            <a:ext cx="8229600" cy="4525963"/>
          </a:xfrm>
        </p:spPr>
        <p:txBody>
          <a:bodyPr>
            <a:noAutofit/>
          </a:bodyPr>
          <a:lstStyle/>
          <a:p>
            <a:pPr>
              <a:buFont typeface="Wingdings" charset="2"/>
              <a:buChar char="v"/>
            </a:pPr>
            <a:r>
              <a:rPr lang="en-US" altLang="ja-JP" sz="1800" dirty="0" smtClean="0"/>
              <a:t>TU-Heliac</a:t>
            </a:r>
            <a:r>
              <a:rPr lang="ja-JP" altLang="en-US" sz="1800" dirty="0" smtClean="0"/>
              <a:t>において磁気島とプラズマの相互作用を調査した。</a:t>
            </a:r>
            <a:endParaRPr lang="en-US" altLang="ja-JP" sz="1800" dirty="0" smtClean="0"/>
          </a:p>
          <a:p>
            <a:pPr>
              <a:buFont typeface="Wingdings" charset="2"/>
              <a:buChar char="v"/>
            </a:pPr>
            <a:r>
              <a:rPr lang="ja-JP" altLang="en-US" sz="1800" dirty="0" smtClean="0"/>
              <a:t>トリプルプローブを用いた径方向分布計測により蓄積エネルギーを評価し、摂動磁場を励起した条件としていない条件とを比較した。</a:t>
            </a:r>
            <a:endParaRPr lang="en-US" altLang="ja-JP" sz="1800" dirty="0" smtClean="0"/>
          </a:p>
          <a:p>
            <a:pPr lvl="1">
              <a:buFont typeface="ヒラギノ角ゴ ProN W3"/>
              <a:buChar char="→"/>
            </a:pPr>
            <a:r>
              <a:rPr lang="ja-JP" altLang="en-US" sz="1800" dirty="0" smtClean="0"/>
              <a:t>現在評価した実験条件の範囲においては、摂動磁場励</a:t>
            </a:r>
            <a:r>
              <a:rPr lang="en-US" altLang="ja-JP" sz="1800" dirty="0" smtClean="0"/>
              <a:t>(</a:t>
            </a:r>
            <a:r>
              <a:rPr lang="ja-JP" altLang="en-US" sz="1800" dirty="0" smtClean="0"/>
              <a:t>磁気島無し：</a:t>
            </a:r>
            <a:r>
              <a:rPr lang="en-US" altLang="ja-JP" sz="1800" dirty="0" err="1" smtClean="0"/>
              <a:t>wo</a:t>
            </a:r>
            <a:r>
              <a:rPr lang="ja-JP" altLang="en-US" sz="1800" dirty="0" smtClean="0"/>
              <a:t>、磁気島有り：</a:t>
            </a:r>
            <a:r>
              <a:rPr lang="en-US" altLang="ja-JP" sz="1800" dirty="0" smtClean="0"/>
              <a:t>w)</a:t>
            </a:r>
            <a:r>
              <a:rPr lang="ja-JP" altLang="en-US" sz="1800" dirty="0" smtClean="0"/>
              <a:t>によって、蓄積エネルギーが以下の様に変化した。</a:t>
            </a:r>
            <a:r>
              <a:rPr lang="en-US" altLang="ja-JP" sz="1800" dirty="0" smtClean="0"/>
              <a:t/>
            </a:r>
            <a:br>
              <a:rPr lang="en-US" altLang="ja-JP" sz="1800" dirty="0" smtClean="0"/>
            </a:br>
            <a:r>
              <a:rPr lang="en-US" altLang="ja-JP" sz="1800" dirty="0" smtClean="0"/>
              <a:t/>
            </a:r>
            <a:br>
              <a:rPr lang="en-US" altLang="ja-JP" sz="1800" dirty="0" smtClean="0"/>
            </a:br>
            <a:r>
              <a:rPr lang="en-US" altLang="ja-JP" sz="1800" dirty="0" smtClean="0"/>
              <a:t/>
            </a:r>
            <a:br>
              <a:rPr lang="en-US" altLang="ja-JP" sz="1800" dirty="0" smtClean="0"/>
            </a:br>
            <a:r>
              <a:rPr lang="en-US" altLang="ja-JP" sz="1800" dirty="0" smtClean="0"/>
              <a:t/>
            </a:r>
            <a:br>
              <a:rPr lang="en-US" altLang="ja-JP" sz="1800" dirty="0" smtClean="0"/>
            </a:br>
            <a:r>
              <a:rPr lang="en-US" altLang="ja-JP" sz="1800" dirty="0" smtClean="0"/>
              <a:t/>
            </a:r>
            <a:br>
              <a:rPr lang="en-US" altLang="ja-JP" sz="1800" dirty="0" smtClean="0"/>
            </a:br>
            <a:r>
              <a:rPr lang="en-US" altLang="ja-JP" sz="1800" dirty="0" smtClean="0"/>
              <a:t/>
            </a:r>
            <a:br>
              <a:rPr lang="en-US" altLang="ja-JP" sz="1800" dirty="0" smtClean="0"/>
            </a:br>
            <a:r>
              <a:rPr lang="en-US" altLang="ja-JP" sz="1800" dirty="0" smtClean="0"/>
              <a:t/>
            </a:r>
            <a:br>
              <a:rPr lang="en-US" altLang="ja-JP" sz="1800" dirty="0" smtClean="0"/>
            </a:br>
            <a:r>
              <a:rPr lang="en-US" altLang="ja-JP" sz="1800" dirty="0" smtClean="0"/>
              <a:t/>
            </a:r>
            <a:br>
              <a:rPr lang="en-US" altLang="ja-JP" sz="1800" dirty="0" smtClean="0"/>
            </a:br>
            <a:endParaRPr lang="en-US" altLang="ja-JP" sz="1800" dirty="0" smtClean="0"/>
          </a:p>
          <a:p>
            <a:pPr lvl="1">
              <a:buFont typeface="ヒラギノ角ゴ ProN W3"/>
              <a:buChar char="→"/>
            </a:pPr>
            <a:r>
              <a:rPr lang="ja-JP" altLang="en-US" sz="1800" dirty="0" smtClean="0"/>
              <a:t>この結果は摂動磁場印加によるプラズマの閉じ込め改善の可能性を示唆している。</a:t>
            </a:r>
            <a:endParaRPr lang="en-US" altLang="ja-JP" sz="1800" dirty="0" smtClean="0"/>
          </a:p>
          <a:p>
            <a:pPr marL="457200" lvl="1" indent="-457200">
              <a:buFont typeface="Wingdings" charset="2"/>
              <a:buChar char="v"/>
            </a:pPr>
            <a:r>
              <a:rPr lang="ja-JP" altLang="en-US" sz="1800" dirty="0" smtClean="0"/>
              <a:t>今後の課題は、実験結果に対する入力電力の検討と、径方向の輸送の検討である。</a:t>
            </a:r>
            <a:endParaRPr lang="en-US" altLang="ja-JP" sz="1800" dirty="0" smtClean="0"/>
          </a:p>
          <a:p>
            <a:pPr lvl="1">
              <a:buFont typeface="ヒラギノ角ゴ ProN W3"/>
              <a:buChar char="→"/>
            </a:pPr>
            <a:endParaRPr lang="en-US" altLang="ja-JP" sz="1800" dirty="0" smtClean="0"/>
          </a:p>
        </p:txBody>
      </p:sp>
      <p:sp>
        <p:nvSpPr>
          <p:cNvPr id="5"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17</a:t>
            </a:fld>
            <a:endParaRPr kumimoji="1" lang="ja-JP" altLang="en-US" dirty="0">
              <a:solidFill>
                <a:srgbClr val="000000"/>
              </a:solidFill>
            </a:endParaRPr>
          </a:p>
        </p:txBody>
      </p:sp>
      <p:graphicFrame>
        <p:nvGraphicFramePr>
          <p:cNvPr id="4" name="表 3"/>
          <p:cNvGraphicFramePr>
            <a:graphicFrameLocks noGrp="1"/>
          </p:cNvGraphicFramePr>
          <p:nvPr>
            <p:extLst>
              <p:ext uri="{D42A27DB-BD31-4B8C-83A1-F6EECF244321}">
                <p14:modId xmlns:p14="http://schemas.microsoft.com/office/powerpoint/2010/main" val="1764937215"/>
              </p:ext>
            </p:extLst>
          </p:nvPr>
        </p:nvGraphicFramePr>
        <p:xfrm>
          <a:off x="1524000" y="3196041"/>
          <a:ext cx="6096000" cy="1762707"/>
        </p:xfrm>
        <a:graphic>
          <a:graphicData uri="http://schemas.openxmlformats.org/drawingml/2006/table">
            <a:tbl>
              <a:tblPr firstRow="1" bandRow="1">
                <a:tableStyleId>{7E9639D4-E3E2-4D34-9284-5A2195B3D0D7}</a:tableStyleId>
              </a:tblPr>
              <a:tblGrid>
                <a:gridCol w="2032000"/>
                <a:gridCol w="2032000"/>
                <a:gridCol w="2032000"/>
              </a:tblGrid>
              <a:tr h="587569">
                <a:tc>
                  <a:txBody>
                    <a:bodyPr/>
                    <a:lstStyle/>
                    <a:p>
                      <a:pPr indent="0" algn="ctr"/>
                      <a:r>
                        <a:rPr kumimoji="1" lang="ja-JP" altLang="en-US" dirty="0" smtClean="0"/>
                        <a:t>バイアス電流</a:t>
                      </a:r>
                      <a:endParaRPr kumimoji="1" lang="ja-JP" altLang="en-US" dirty="0"/>
                    </a:p>
                  </a:txBody>
                  <a:tcPr/>
                </a:tc>
                <a:tc>
                  <a:txBody>
                    <a:bodyPr/>
                    <a:lstStyle/>
                    <a:p>
                      <a:pPr indent="0" algn="ctr"/>
                      <a:r>
                        <a:rPr kumimoji="1" lang="ja-JP" altLang="en-US" dirty="0" smtClean="0"/>
                        <a:t>プラズマ全体</a:t>
                      </a:r>
                      <a:endParaRPr kumimoji="1" lang="ja-JP" altLang="en-US" dirty="0"/>
                    </a:p>
                  </a:txBody>
                  <a:tcPr/>
                </a:tc>
                <a:tc>
                  <a:txBody>
                    <a:bodyPr/>
                    <a:lstStyle/>
                    <a:p>
                      <a:pPr indent="0" algn="ctr"/>
                      <a:r>
                        <a:rPr kumimoji="1" lang="ja-JP" altLang="en-US" dirty="0" smtClean="0"/>
                        <a:t>プラズマ内側</a:t>
                      </a:r>
                      <a:endParaRPr kumimoji="1" lang="ja-JP" altLang="en-US" dirty="0"/>
                    </a:p>
                  </a:txBody>
                  <a:tcPr/>
                </a:tc>
              </a:tr>
              <a:tr h="587569">
                <a:tc>
                  <a:txBody>
                    <a:bodyPr/>
                    <a:lstStyle/>
                    <a:p>
                      <a:pPr indent="0" algn="ctr"/>
                      <a:r>
                        <a:rPr kumimoji="1" lang="ja-JP" altLang="en-US" dirty="0" smtClean="0"/>
                        <a:t>低</a:t>
                      </a:r>
                      <a:endParaRPr kumimoji="1" lang="ja-JP" altLang="en-US" dirty="0"/>
                    </a:p>
                  </a:txBody>
                  <a:tcPr>
                    <a:solidFill>
                      <a:schemeClr val="bg1">
                        <a:lumMod val="85000"/>
                      </a:schemeClr>
                    </a:solidFill>
                  </a:tcPr>
                </a:tc>
                <a:tc>
                  <a:txBody>
                    <a:bodyPr/>
                    <a:lstStyle/>
                    <a:p>
                      <a:pPr indent="0" algn="ctr"/>
                      <a:r>
                        <a:rPr kumimoji="1" lang="en-US" altLang="ja-JP" dirty="0" smtClean="0"/>
                        <a:t>WO</a:t>
                      </a:r>
                      <a:r>
                        <a:rPr kumimoji="1" lang="en-US" altLang="ja-JP" baseline="0" dirty="0" smtClean="0"/>
                        <a:t> &gt; W</a:t>
                      </a:r>
                      <a:endParaRPr kumimoji="1" lang="ja-JP" alt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t>WO</a:t>
                      </a:r>
                      <a:r>
                        <a:rPr kumimoji="1" lang="en-US" altLang="ja-JP" baseline="0" dirty="0" smtClean="0"/>
                        <a:t> &gt; W</a:t>
                      </a:r>
                      <a:endParaRPr kumimoji="1" lang="ja-JP" altLang="en-US" dirty="0" smtClean="0"/>
                    </a:p>
                  </a:txBody>
                  <a:tcPr/>
                </a:tc>
              </a:tr>
              <a:tr h="587569">
                <a:tc>
                  <a:txBody>
                    <a:bodyPr/>
                    <a:lstStyle/>
                    <a:p>
                      <a:pPr indent="0" algn="ctr"/>
                      <a:r>
                        <a:rPr kumimoji="1" lang="ja-JP" altLang="en-US" dirty="0" smtClean="0"/>
                        <a:t>高</a:t>
                      </a:r>
                      <a:endParaRPr kumimoji="1" lang="ja-JP" altLang="en-US" dirty="0"/>
                    </a:p>
                  </a:txBody>
                  <a:tcP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t>WO</a:t>
                      </a:r>
                      <a:r>
                        <a:rPr kumimoji="1" lang="en-US" altLang="ja-JP" baseline="0" dirty="0" smtClean="0"/>
                        <a:t> &lt;= W</a:t>
                      </a:r>
                      <a:endParaRPr kumimoji="1" lang="ja-JP" alt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t>WO </a:t>
                      </a:r>
                      <a:r>
                        <a:rPr kumimoji="1" lang="en-US" altLang="ja-JP" baseline="0" dirty="0" smtClean="0"/>
                        <a:t>≒ W</a:t>
                      </a:r>
                      <a:endParaRPr kumimoji="1" lang="ja-JP" altLang="en-US" dirty="0" smtClean="0"/>
                    </a:p>
                  </a:txBody>
                  <a:tcPr/>
                </a:tc>
              </a:tr>
            </a:tbl>
          </a:graphicData>
        </a:graphic>
      </p:graphicFrame>
    </p:spTree>
    <p:extLst>
      <p:ext uri="{BB962C8B-B14F-4D97-AF65-F5344CB8AC3E}">
        <p14:creationId xmlns:p14="http://schemas.microsoft.com/office/powerpoint/2010/main" val="377591481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3200" dirty="0" smtClean="0"/>
              <a:t>4.5. </a:t>
            </a:r>
            <a:r>
              <a:rPr kumimoji="1" lang="ja-JP" altLang="en-US" sz="3200" dirty="0" smtClean="0"/>
              <a:t>電極によるプローブ位置依存性の考察</a:t>
            </a:r>
            <a:endParaRPr kumimoji="1" lang="ja-JP" altLang="en-US" sz="3200" dirty="0"/>
          </a:p>
        </p:txBody>
      </p:sp>
      <p:pic>
        <p:nvPicPr>
          <p:cNvPr id="9" name="図 8" descr="color_map_of_VeIe_wo_island.pdf"/>
          <p:cNvPicPr>
            <a:picLocks noChangeAspect="1"/>
          </p:cNvPicPr>
          <p:nvPr/>
        </p:nvPicPr>
        <p:blipFill rotWithShape="1">
          <a:blip r:embed="rId2">
            <a:extLst>
              <a:ext uri="{28A0092B-C50C-407E-A947-70E740481C1C}">
                <a14:useLocalDpi xmlns:a14="http://schemas.microsoft.com/office/drawing/2010/main" val="0"/>
              </a:ext>
            </a:extLst>
          </a:blip>
          <a:srcRect l="11035" t="1523" r="2455" b="4749"/>
          <a:stretch/>
        </p:blipFill>
        <p:spPr>
          <a:xfrm rot="5400000">
            <a:off x="5585510" y="900558"/>
            <a:ext cx="2469389" cy="3909789"/>
          </a:xfrm>
          <a:prstGeom prst="rect">
            <a:avLst/>
          </a:prstGeom>
        </p:spPr>
      </p:pic>
      <p:pic>
        <p:nvPicPr>
          <p:cNvPr id="10" name="図 9" descr="color_map_of_VeIe_w_island.pdf"/>
          <p:cNvPicPr>
            <a:picLocks noChangeAspect="1"/>
          </p:cNvPicPr>
          <p:nvPr/>
        </p:nvPicPr>
        <p:blipFill rotWithShape="1">
          <a:blip r:embed="rId3">
            <a:extLst>
              <a:ext uri="{28A0092B-C50C-407E-A947-70E740481C1C}">
                <a14:useLocalDpi xmlns:a14="http://schemas.microsoft.com/office/drawing/2010/main" val="0"/>
              </a:ext>
            </a:extLst>
          </a:blip>
          <a:srcRect l="13268" b="5099"/>
          <a:stretch/>
        </p:blipFill>
        <p:spPr>
          <a:xfrm rot="5400000">
            <a:off x="5629351" y="3616377"/>
            <a:ext cx="2490560" cy="3982357"/>
          </a:xfrm>
          <a:prstGeom prst="rect">
            <a:avLst/>
          </a:prstGeom>
        </p:spPr>
      </p:pic>
      <p:sp>
        <p:nvSpPr>
          <p:cNvPr id="8" name="テキスト ボックス 7"/>
          <p:cNvSpPr txBox="1"/>
          <p:nvPr/>
        </p:nvSpPr>
        <p:spPr>
          <a:xfrm>
            <a:off x="6690875" y="1390738"/>
            <a:ext cx="1211126" cy="369332"/>
          </a:xfrm>
          <a:prstGeom prst="rect">
            <a:avLst/>
          </a:prstGeom>
          <a:noFill/>
        </p:spPr>
        <p:txBody>
          <a:bodyPr wrap="none" rtlCol="0">
            <a:spAutoFit/>
          </a:bodyPr>
          <a:lstStyle/>
          <a:p>
            <a:r>
              <a:rPr kumimoji="1" lang="en-US" altLang="ja-JP" dirty="0" smtClean="0">
                <a:solidFill>
                  <a:srgbClr val="FF0000"/>
                </a:solidFill>
                <a:latin typeface="Helvetica"/>
                <a:cs typeface="Helvetica"/>
              </a:rPr>
              <a:t>w/o island</a:t>
            </a:r>
            <a:endParaRPr kumimoji="1" lang="ja-JP" altLang="en-US" dirty="0">
              <a:solidFill>
                <a:srgbClr val="FF0000"/>
              </a:solidFill>
              <a:latin typeface="Helvetica"/>
              <a:cs typeface="Helvetica"/>
            </a:endParaRPr>
          </a:p>
        </p:txBody>
      </p:sp>
      <p:sp>
        <p:nvSpPr>
          <p:cNvPr id="13" name="テキスト ボックス 12"/>
          <p:cNvSpPr txBox="1"/>
          <p:nvPr/>
        </p:nvSpPr>
        <p:spPr>
          <a:xfrm>
            <a:off x="6819253" y="4075029"/>
            <a:ext cx="1082748" cy="369332"/>
          </a:xfrm>
          <a:prstGeom prst="rect">
            <a:avLst/>
          </a:prstGeom>
          <a:noFill/>
        </p:spPr>
        <p:txBody>
          <a:bodyPr wrap="none" rtlCol="0">
            <a:spAutoFit/>
          </a:bodyPr>
          <a:lstStyle/>
          <a:p>
            <a:r>
              <a:rPr kumimoji="1" lang="en-US" altLang="ja-JP" dirty="0" smtClean="0">
                <a:solidFill>
                  <a:srgbClr val="0000FF"/>
                </a:solidFill>
                <a:latin typeface="Helvetica"/>
                <a:cs typeface="Helvetica"/>
              </a:rPr>
              <a:t>w/ island</a:t>
            </a:r>
            <a:endParaRPr kumimoji="1" lang="ja-JP" altLang="en-US" dirty="0">
              <a:solidFill>
                <a:srgbClr val="0000FF"/>
              </a:solidFill>
              <a:latin typeface="Helvetica"/>
              <a:cs typeface="Helvetica"/>
            </a:endParaRPr>
          </a:p>
        </p:txBody>
      </p:sp>
      <p:sp>
        <p:nvSpPr>
          <p:cNvPr id="14" name="テキスト ボックス 13"/>
          <p:cNvSpPr txBox="1"/>
          <p:nvPr/>
        </p:nvSpPr>
        <p:spPr>
          <a:xfrm>
            <a:off x="5398104" y="1176378"/>
            <a:ext cx="623513" cy="523220"/>
          </a:xfrm>
          <a:prstGeom prst="rect">
            <a:avLst/>
          </a:prstGeom>
          <a:noFill/>
        </p:spPr>
        <p:txBody>
          <a:bodyPr wrap="none" rtlCol="0">
            <a:spAutoFit/>
          </a:bodyPr>
          <a:lstStyle/>
          <a:p>
            <a:r>
              <a:rPr kumimoji="1" lang="en-US" altLang="ja-JP" sz="2800" dirty="0" smtClean="0">
                <a:latin typeface="Helvetica"/>
                <a:cs typeface="Helvetica"/>
              </a:rPr>
              <a:t>(a)</a:t>
            </a:r>
            <a:endParaRPr kumimoji="1" lang="ja-JP" altLang="en-US" sz="2800" dirty="0">
              <a:latin typeface="Helvetica"/>
              <a:cs typeface="Helvetica"/>
            </a:endParaRPr>
          </a:p>
        </p:txBody>
      </p:sp>
      <p:sp>
        <p:nvSpPr>
          <p:cNvPr id="11" name="テキスト ボックス 10"/>
          <p:cNvSpPr txBox="1"/>
          <p:nvPr/>
        </p:nvSpPr>
        <p:spPr>
          <a:xfrm>
            <a:off x="630538" y="1758854"/>
            <a:ext cx="4061427" cy="3416320"/>
          </a:xfrm>
          <a:prstGeom prst="rect">
            <a:avLst/>
          </a:prstGeom>
          <a:noFill/>
        </p:spPr>
        <p:txBody>
          <a:bodyPr wrap="square" rtlCol="0">
            <a:spAutoFit/>
          </a:bodyPr>
          <a:lstStyle/>
          <a:p>
            <a:pPr marL="285750" indent="-285750">
              <a:buFont typeface="Wingdings" charset="2"/>
              <a:buChar char="v"/>
            </a:pPr>
            <a:r>
              <a:rPr lang="ja-JP" altLang="en-US" dirty="0" smtClean="0">
                <a:latin typeface="ヒラギノ角ゴ Pro W3"/>
                <a:ea typeface="ヒラギノ角ゴ Pro W3"/>
                <a:cs typeface="ヒラギノ角ゴ Pro W3"/>
              </a:rPr>
              <a:t>トリプルプローブによる径方向分布は、複数回の放電毎に異なる位置に</a:t>
            </a:r>
            <a:r>
              <a:rPr kumimoji="1" lang="ja-JP" altLang="en-US" dirty="0" smtClean="0">
                <a:latin typeface="ヒラギノ角ゴ Pro W3"/>
                <a:ea typeface="ヒラギノ角ゴ Pro W3"/>
                <a:cs typeface="ヒラギノ角ゴ Pro W3"/>
              </a:rPr>
              <a:t>プローブを配置することに</a:t>
            </a:r>
            <a:r>
              <a:rPr kumimoji="1" lang="en-US" altLang="ja-JP" dirty="0" smtClean="0">
                <a:latin typeface="ヒラギノ角ゴ Pro W3"/>
                <a:ea typeface="ヒラギノ角ゴ Pro W3"/>
                <a:cs typeface="ヒラギノ角ゴ Pro W3"/>
              </a:rPr>
              <a:t/>
            </a:r>
            <a:br>
              <a:rPr kumimoji="1" lang="en-US" altLang="ja-JP" dirty="0" smtClean="0">
                <a:latin typeface="ヒラギノ角ゴ Pro W3"/>
                <a:ea typeface="ヒラギノ角ゴ Pro W3"/>
                <a:cs typeface="ヒラギノ角ゴ Pro W3"/>
              </a:rPr>
            </a:br>
            <a:r>
              <a:rPr lang="ja-JP" altLang="en-US" dirty="0" smtClean="0">
                <a:latin typeface="ヒラギノ角ゴ Pro W3"/>
                <a:ea typeface="ヒラギノ角ゴ Pro W3"/>
                <a:cs typeface="ヒラギノ角ゴ Pro W3"/>
              </a:rPr>
              <a:t>より</a:t>
            </a:r>
            <a:r>
              <a:rPr kumimoji="1" lang="ja-JP" altLang="en-US" dirty="0" smtClean="0">
                <a:latin typeface="ヒラギノ角ゴ Pro W3"/>
                <a:ea typeface="ヒラギノ角ゴ Pro W3"/>
                <a:cs typeface="ヒラギノ角ゴ Pro W3"/>
              </a:rPr>
              <a:t>計測</a:t>
            </a:r>
            <a:endParaRPr kumimoji="1" lang="en-US" altLang="ja-JP" dirty="0" smtClean="0">
              <a:latin typeface="ヒラギノ角ゴ Pro W3"/>
              <a:ea typeface="ヒラギノ角ゴ Pro W3"/>
              <a:cs typeface="ヒラギノ角ゴ Pro W3"/>
            </a:endParaRPr>
          </a:p>
          <a:p>
            <a:pPr marL="285750" indent="-285750">
              <a:buFont typeface="Wingdings" charset="2"/>
              <a:buChar char="v"/>
            </a:pPr>
            <a:r>
              <a:rPr lang="ja-JP" altLang="en-US" dirty="0" smtClean="0">
                <a:latin typeface="ヒラギノ角ゴ Pro W3"/>
                <a:ea typeface="ヒラギノ角ゴ Pro W3"/>
                <a:cs typeface="ヒラギノ角ゴ Pro W3"/>
              </a:rPr>
              <a:t>プローブがプラズマを侵襲する体積の増大により、プラズマが変化</a:t>
            </a:r>
            <a:endParaRPr lang="en-US" altLang="ja-JP" dirty="0">
              <a:latin typeface="ヒラギノ角ゴ Pro W3"/>
              <a:ea typeface="ヒラギノ角ゴ Pro W3"/>
              <a:cs typeface="ヒラギノ角ゴ Pro W3"/>
            </a:endParaRPr>
          </a:p>
          <a:p>
            <a:pPr marL="742950" lvl="1" indent="-285750">
              <a:buFont typeface="ヒラギノ角ゴ ProN W3"/>
              <a:buChar char="→"/>
            </a:pPr>
            <a:r>
              <a:rPr lang="ja-JP" altLang="en-US" dirty="0" smtClean="0">
                <a:latin typeface="ヒラギノ角ゴ Pro W3"/>
                <a:ea typeface="ヒラギノ角ゴ Pro W3"/>
                <a:cs typeface="ヒラギノ角ゴ Pro W3"/>
              </a:rPr>
              <a:t>定電流バイアスの場合、バイアス電圧が変化する可能性</a:t>
            </a:r>
            <a:endParaRPr lang="en-US" altLang="ja-JP" dirty="0" smtClean="0">
              <a:latin typeface="ヒラギノ角ゴ Pro W3"/>
              <a:ea typeface="ヒラギノ角ゴ Pro W3"/>
              <a:cs typeface="ヒラギノ角ゴ Pro W3"/>
            </a:endParaRPr>
          </a:p>
          <a:p>
            <a:pPr marL="285750" lvl="1" indent="-285750">
              <a:buFont typeface="Wingdings" charset="2"/>
              <a:buChar char="v"/>
            </a:pPr>
            <a:r>
              <a:rPr kumimoji="1" lang="ja-JP" altLang="en-US" dirty="0" smtClean="0">
                <a:latin typeface="ヒラギノ角ゴ Pro W3"/>
                <a:ea typeface="ヒラギノ角ゴ Pro W3"/>
                <a:cs typeface="ヒラギノ角ゴ Pro W3"/>
              </a:rPr>
              <a:t>各プローブ位置におけるバイアスによる入力電力をプロット</a:t>
            </a:r>
            <a:endParaRPr lang="en-US" altLang="ja-JP" dirty="0" smtClean="0">
              <a:latin typeface="ヒラギノ角ゴ Pro W3"/>
              <a:ea typeface="ヒラギノ角ゴ Pro W3"/>
              <a:cs typeface="ヒラギノ角ゴ Pro W3"/>
            </a:endParaRPr>
          </a:p>
          <a:p>
            <a:pPr marL="742950" lvl="2" indent="-285750">
              <a:buFont typeface="ヒラギノ角ゴ ProN W3"/>
              <a:buChar char="→"/>
            </a:pPr>
            <a:r>
              <a:rPr kumimoji="1" lang="ja-JP" altLang="en-US" dirty="0" smtClean="0">
                <a:latin typeface="ヒラギノ角ゴ Pro W3"/>
                <a:ea typeface="ヒラギノ角ゴ Pro W3"/>
                <a:cs typeface="ヒラギノ角ゴ Pro W3"/>
              </a:rPr>
              <a:t>プローブ位置における依存性はないと判断</a:t>
            </a:r>
            <a:endParaRPr kumimoji="1" lang="en-US" altLang="ja-JP" dirty="0" smtClean="0">
              <a:latin typeface="ヒラギノ角ゴ Pro W3"/>
              <a:ea typeface="ヒラギノ角ゴ Pro W3"/>
              <a:cs typeface="ヒラギノ角ゴ Pro W3"/>
            </a:endParaRPr>
          </a:p>
        </p:txBody>
      </p:sp>
      <p:sp>
        <p:nvSpPr>
          <p:cNvPr id="12"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18</a:t>
            </a:fld>
            <a:endParaRPr kumimoji="1" lang="ja-JP" altLang="en-US" dirty="0">
              <a:solidFill>
                <a:srgbClr val="000000"/>
              </a:solidFill>
            </a:endParaRPr>
          </a:p>
        </p:txBody>
      </p:sp>
    </p:spTree>
    <p:extLst>
      <p:ext uri="{BB962C8B-B14F-4D97-AF65-F5344CB8AC3E}">
        <p14:creationId xmlns:p14="http://schemas.microsoft.com/office/powerpoint/2010/main" val="3949178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color_map_of_VEIE_wo_island.pdf"/>
          <p:cNvPicPr>
            <a:picLocks noChangeAspect="1"/>
          </p:cNvPicPr>
          <p:nvPr/>
        </p:nvPicPr>
        <p:blipFill rotWithShape="1">
          <a:blip r:embed="rId2">
            <a:extLst>
              <a:ext uri="{28A0092B-C50C-407E-A947-70E740481C1C}">
                <a14:useLocalDpi xmlns:a14="http://schemas.microsoft.com/office/drawing/2010/main" val="0"/>
              </a:ext>
            </a:extLst>
          </a:blip>
          <a:srcRect l="10716" t="2138" r="3120" b="5101"/>
          <a:stretch/>
        </p:blipFill>
        <p:spPr>
          <a:xfrm rot="5400000">
            <a:off x="5547197" y="887524"/>
            <a:ext cx="2440211" cy="3838994"/>
          </a:xfrm>
          <a:prstGeom prst="rect">
            <a:avLst/>
          </a:prstGeom>
        </p:spPr>
      </p:pic>
      <p:pic>
        <p:nvPicPr>
          <p:cNvPr id="6" name="図 5" descr="color_map_of_VEIE_w_island.pdf"/>
          <p:cNvPicPr>
            <a:picLocks noChangeAspect="1"/>
          </p:cNvPicPr>
          <p:nvPr/>
        </p:nvPicPr>
        <p:blipFill rotWithShape="1">
          <a:blip r:embed="rId3">
            <a:extLst>
              <a:ext uri="{28A0092B-C50C-407E-A947-70E740481C1C}">
                <a14:useLocalDpi xmlns:a14="http://schemas.microsoft.com/office/drawing/2010/main" val="0"/>
              </a:ext>
            </a:extLst>
          </a:blip>
          <a:srcRect l="11147" t="1985" r="2834" b="4805"/>
          <a:stretch/>
        </p:blipFill>
        <p:spPr>
          <a:xfrm rot="5400000">
            <a:off x="5555133" y="3551642"/>
            <a:ext cx="2424340" cy="3838995"/>
          </a:xfrm>
          <a:prstGeom prst="rect">
            <a:avLst/>
          </a:prstGeom>
        </p:spPr>
      </p:pic>
      <p:sp>
        <p:nvSpPr>
          <p:cNvPr id="8" name="テキスト ボックス 7"/>
          <p:cNvSpPr txBox="1"/>
          <p:nvPr/>
        </p:nvSpPr>
        <p:spPr>
          <a:xfrm>
            <a:off x="6660635" y="1330266"/>
            <a:ext cx="1211126" cy="369332"/>
          </a:xfrm>
          <a:prstGeom prst="rect">
            <a:avLst/>
          </a:prstGeom>
          <a:noFill/>
        </p:spPr>
        <p:txBody>
          <a:bodyPr wrap="none" rtlCol="0">
            <a:spAutoFit/>
          </a:bodyPr>
          <a:lstStyle/>
          <a:p>
            <a:r>
              <a:rPr kumimoji="1" lang="en-US" altLang="ja-JP" dirty="0" smtClean="0">
                <a:solidFill>
                  <a:srgbClr val="FF0000"/>
                </a:solidFill>
                <a:latin typeface="Helvetica"/>
                <a:cs typeface="Helvetica"/>
              </a:rPr>
              <a:t>w/o island</a:t>
            </a:r>
            <a:endParaRPr kumimoji="1" lang="ja-JP" altLang="en-US" dirty="0">
              <a:solidFill>
                <a:srgbClr val="FF0000"/>
              </a:solidFill>
              <a:latin typeface="Helvetica"/>
              <a:cs typeface="Helvetica"/>
            </a:endParaRPr>
          </a:p>
        </p:txBody>
      </p:sp>
      <p:sp>
        <p:nvSpPr>
          <p:cNvPr id="9" name="テキスト ボックス 8"/>
          <p:cNvSpPr txBox="1"/>
          <p:nvPr/>
        </p:nvSpPr>
        <p:spPr>
          <a:xfrm>
            <a:off x="6789013" y="4014557"/>
            <a:ext cx="1082748" cy="369332"/>
          </a:xfrm>
          <a:prstGeom prst="rect">
            <a:avLst/>
          </a:prstGeom>
          <a:noFill/>
        </p:spPr>
        <p:txBody>
          <a:bodyPr wrap="none" rtlCol="0">
            <a:spAutoFit/>
          </a:bodyPr>
          <a:lstStyle/>
          <a:p>
            <a:r>
              <a:rPr kumimoji="1" lang="en-US" altLang="ja-JP" dirty="0" smtClean="0">
                <a:solidFill>
                  <a:srgbClr val="0000FF"/>
                </a:solidFill>
                <a:latin typeface="Helvetica"/>
                <a:cs typeface="Helvetica"/>
              </a:rPr>
              <a:t>w/ island</a:t>
            </a:r>
            <a:endParaRPr kumimoji="1" lang="ja-JP" altLang="en-US" dirty="0">
              <a:solidFill>
                <a:srgbClr val="0000FF"/>
              </a:solidFill>
              <a:latin typeface="Helvetica"/>
              <a:cs typeface="Helvetica"/>
            </a:endParaRPr>
          </a:p>
        </p:txBody>
      </p:sp>
      <p:sp>
        <p:nvSpPr>
          <p:cNvPr id="10" name="テキスト ボックス 9"/>
          <p:cNvSpPr txBox="1"/>
          <p:nvPr/>
        </p:nvSpPr>
        <p:spPr>
          <a:xfrm>
            <a:off x="5367864" y="1176378"/>
            <a:ext cx="623513" cy="523220"/>
          </a:xfrm>
          <a:prstGeom prst="rect">
            <a:avLst/>
          </a:prstGeom>
          <a:noFill/>
        </p:spPr>
        <p:txBody>
          <a:bodyPr wrap="none" rtlCol="0">
            <a:spAutoFit/>
          </a:bodyPr>
          <a:lstStyle/>
          <a:p>
            <a:r>
              <a:rPr kumimoji="1" lang="en-US" altLang="ja-JP" sz="2800" dirty="0" smtClean="0">
                <a:latin typeface="Helvetica"/>
                <a:cs typeface="Helvetica"/>
              </a:rPr>
              <a:t>(b)</a:t>
            </a:r>
            <a:endParaRPr kumimoji="1" lang="ja-JP" altLang="en-US" sz="2800" dirty="0">
              <a:latin typeface="Helvetica"/>
              <a:cs typeface="Helvetica"/>
            </a:endParaRPr>
          </a:p>
        </p:txBody>
      </p:sp>
      <p:sp>
        <p:nvSpPr>
          <p:cNvPr id="11" name="テキスト ボックス 10"/>
          <p:cNvSpPr txBox="1"/>
          <p:nvPr/>
        </p:nvSpPr>
        <p:spPr>
          <a:xfrm>
            <a:off x="630538" y="1758854"/>
            <a:ext cx="4061427" cy="3416320"/>
          </a:xfrm>
          <a:prstGeom prst="rect">
            <a:avLst/>
          </a:prstGeom>
          <a:noFill/>
        </p:spPr>
        <p:txBody>
          <a:bodyPr wrap="square" rtlCol="0">
            <a:spAutoFit/>
          </a:bodyPr>
          <a:lstStyle/>
          <a:p>
            <a:pPr marL="285750" indent="-285750">
              <a:buFont typeface="Wingdings" charset="2"/>
              <a:buChar char="v"/>
            </a:pPr>
            <a:r>
              <a:rPr lang="ja-JP" altLang="en-US" dirty="0" smtClean="0">
                <a:latin typeface="ヒラギノ角ゴ Pro W3"/>
                <a:ea typeface="ヒラギノ角ゴ Pro W3"/>
                <a:cs typeface="ヒラギノ角ゴ Pro W3"/>
              </a:rPr>
              <a:t>トリプルプローブによる径方向分布は、複数回の放電毎に異なる位置に</a:t>
            </a:r>
            <a:r>
              <a:rPr kumimoji="1" lang="ja-JP" altLang="en-US" dirty="0" smtClean="0">
                <a:latin typeface="ヒラギノ角ゴ Pro W3"/>
                <a:ea typeface="ヒラギノ角ゴ Pro W3"/>
                <a:cs typeface="ヒラギノ角ゴ Pro W3"/>
              </a:rPr>
              <a:t>プローブを配置することに</a:t>
            </a:r>
            <a:r>
              <a:rPr kumimoji="1" lang="en-US" altLang="ja-JP" dirty="0" smtClean="0">
                <a:latin typeface="ヒラギノ角ゴ Pro W3"/>
                <a:ea typeface="ヒラギノ角ゴ Pro W3"/>
                <a:cs typeface="ヒラギノ角ゴ Pro W3"/>
              </a:rPr>
              <a:t/>
            </a:r>
            <a:br>
              <a:rPr kumimoji="1" lang="en-US" altLang="ja-JP" dirty="0" smtClean="0">
                <a:latin typeface="ヒラギノ角ゴ Pro W3"/>
                <a:ea typeface="ヒラギノ角ゴ Pro W3"/>
                <a:cs typeface="ヒラギノ角ゴ Pro W3"/>
              </a:rPr>
            </a:br>
            <a:r>
              <a:rPr lang="ja-JP" altLang="en-US" dirty="0" smtClean="0">
                <a:latin typeface="ヒラギノ角ゴ Pro W3"/>
                <a:ea typeface="ヒラギノ角ゴ Pro W3"/>
                <a:cs typeface="ヒラギノ角ゴ Pro W3"/>
              </a:rPr>
              <a:t>より</a:t>
            </a:r>
            <a:r>
              <a:rPr kumimoji="1" lang="ja-JP" altLang="en-US" dirty="0" smtClean="0">
                <a:latin typeface="ヒラギノ角ゴ Pro W3"/>
                <a:ea typeface="ヒラギノ角ゴ Pro W3"/>
                <a:cs typeface="ヒラギノ角ゴ Pro W3"/>
              </a:rPr>
              <a:t>計測</a:t>
            </a:r>
            <a:endParaRPr kumimoji="1" lang="en-US" altLang="ja-JP" dirty="0" smtClean="0">
              <a:latin typeface="ヒラギノ角ゴ Pro W3"/>
              <a:ea typeface="ヒラギノ角ゴ Pro W3"/>
              <a:cs typeface="ヒラギノ角ゴ Pro W3"/>
            </a:endParaRPr>
          </a:p>
          <a:p>
            <a:pPr marL="285750" indent="-285750">
              <a:buFont typeface="Wingdings" charset="2"/>
              <a:buChar char="v"/>
            </a:pPr>
            <a:r>
              <a:rPr lang="ja-JP" altLang="en-US" dirty="0" smtClean="0">
                <a:latin typeface="ヒラギノ角ゴ Pro W3"/>
                <a:ea typeface="ヒラギノ角ゴ Pro W3"/>
                <a:cs typeface="ヒラギノ角ゴ Pro W3"/>
              </a:rPr>
              <a:t>プローブがプラズマを侵襲する体積の増大により、プラズマが変化</a:t>
            </a:r>
            <a:endParaRPr lang="en-US" altLang="ja-JP" dirty="0">
              <a:latin typeface="ヒラギノ角ゴ Pro W3"/>
              <a:ea typeface="ヒラギノ角ゴ Pro W3"/>
              <a:cs typeface="ヒラギノ角ゴ Pro W3"/>
            </a:endParaRPr>
          </a:p>
          <a:p>
            <a:pPr marL="742950" lvl="1" indent="-285750">
              <a:buFont typeface="ヒラギノ角ゴ ProN W3"/>
              <a:buChar char="→"/>
            </a:pPr>
            <a:r>
              <a:rPr lang="ja-JP" altLang="en-US" dirty="0" smtClean="0">
                <a:latin typeface="ヒラギノ角ゴ Pro W3"/>
                <a:ea typeface="ヒラギノ角ゴ Pro W3"/>
                <a:cs typeface="ヒラギノ角ゴ Pro W3"/>
              </a:rPr>
              <a:t>定電流バイアスの場合、バイアス電圧が変化する可能性</a:t>
            </a:r>
            <a:endParaRPr lang="en-US" altLang="ja-JP" dirty="0" smtClean="0">
              <a:latin typeface="ヒラギノ角ゴ Pro W3"/>
              <a:ea typeface="ヒラギノ角ゴ Pro W3"/>
              <a:cs typeface="ヒラギノ角ゴ Pro W3"/>
            </a:endParaRPr>
          </a:p>
          <a:p>
            <a:pPr marL="285750" lvl="1" indent="-285750">
              <a:buFont typeface="Wingdings" charset="2"/>
              <a:buChar char="v"/>
            </a:pPr>
            <a:r>
              <a:rPr kumimoji="1" lang="ja-JP" altLang="en-US" dirty="0" smtClean="0">
                <a:latin typeface="ヒラギノ角ゴ Pro W3"/>
                <a:ea typeface="ヒラギノ角ゴ Pro W3"/>
                <a:cs typeface="ヒラギノ角ゴ Pro W3"/>
              </a:rPr>
              <a:t>各プローブ位置におけるバイアスによる入力電力をプロット</a:t>
            </a:r>
            <a:endParaRPr lang="en-US" altLang="ja-JP" dirty="0" smtClean="0">
              <a:latin typeface="ヒラギノ角ゴ Pro W3"/>
              <a:ea typeface="ヒラギノ角ゴ Pro W3"/>
              <a:cs typeface="ヒラギノ角ゴ Pro W3"/>
            </a:endParaRPr>
          </a:p>
          <a:p>
            <a:pPr marL="742950" lvl="2" indent="-285750">
              <a:buFont typeface="ヒラギノ角ゴ ProN W3"/>
              <a:buChar char="→"/>
            </a:pPr>
            <a:r>
              <a:rPr kumimoji="1" lang="ja-JP" altLang="en-US" dirty="0" smtClean="0">
                <a:latin typeface="ヒラギノ角ゴ Pro W3"/>
                <a:ea typeface="ヒラギノ角ゴ Pro W3"/>
                <a:cs typeface="ヒラギノ角ゴ Pro W3"/>
              </a:rPr>
              <a:t>プローブ位置における依存性はないと判断</a:t>
            </a:r>
            <a:endParaRPr kumimoji="1" lang="en-US" altLang="ja-JP" dirty="0" smtClean="0">
              <a:latin typeface="ヒラギノ角ゴ Pro W3"/>
              <a:ea typeface="ヒラギノ角ゴ Pro W3"/>
              <a:cs typeface="ヒラギノ角ゴ Pro W3"/>
            </a:endParaRPr>
          </a:p>
        </p:txBody>
      </p:sp>
      <p:sp>
        <p:nvSpPr>
          <p:cNvPr id="12"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19</a:t>
            </a:fld>
            <a:endParaRPr kumimoji="1" lang="ja-JP" altLang="en-US" dirty="0">
              <a:solidFill>
                <a:srgbClr val="000000"/>
              </a:solidFill>
            </a:endParaRPr>
          </a:p>
        </p:txBody>
      </p:sp>
      <p:sp>
        <p:nvSpPr>
          <p:cNvPr id="15" name="タイトル 1"/>
          <p:cNvSpPr>
            <a:spLocks noGrp="1"/>
          </p:cNvSpPr>
          <p:nvPr>
            <p:ph type="title"/>
          </p:nvPr>
        </p:nvSpPr>
        <p:spPr>
          <a:xfrm>
            <a:off x="457200" y="274638"/>
            <a:ext cx="8229600" cy="1143000"/>
          </a:xfrm>
        </p:spPr>
        <p:txBody>
          <a:bodyPr>
            <a:noAutofit/>
          </a:bodyPr>
          <a:lstStyle/>
          <a:p>
            <a:r>
              <a:rPr lang="en-US" altLang="ja-JP" sz="3200" dirty="0" smtClean="0"/>
              <a:t>4.5. </a:t>
            </a:r>
            <a:r>
              <a:rPr kumimoji="1" lang="ja-JP" altLang="en-US" sz="3200" dirty="0" smtClean="0"/>
              <a:t>電極によるプローブ位置依存性の考察</a:t>
            </a:r>
            <a:endParaRPr kumimoji="1" lang="ja-JP" altLang="en-US" sz="3200" dirty="0"/>
          </a:p>
        </p:txBody>
      </p:sp>
    </p:spTree>
    <p:extLst>
      <p:ext uri="{BB962C8B-B14F-4D97-AF65-F5344CB8AC3E}">
        <p14:creationId xmlns:p14="http://schemas.microsoft.com/office/powerpoint/2010/main" val="11489697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1.1.</a:t>
            </a:r>
            <a:r>
              <a:rPr lang="en-US" altLang="ja-JP" dirty="0"/>
              <a:t> </a:t>
            </a:r>
            <a:r>
              <a:rPr kumimoji="1" lang="ja-JP" altLang="en-US" dirty="0" smtClean="0"/>
              <a:t>背景</a:t>
            </a:r>
            <a:endParaRPr kumimoji="1" lang="ja-JP" altLang="en-US" dirty="0"/>
          </a:p>
        </p:txBody>
      </p:sp>
      <p:sp>
        <p:nvSpPr>
          <p:cNvPr id="3" name="コンテンツ プレースホルダー 2"/>
          <p:cNvSpPr>
            <a:spLocks noGrp="1"/>
          </p:cNvSpPr>
          <p:nvPr>
            <p:ph idx="1"/>
          </p:nvPr>
        </p:nvSpPr>
        <p:spPr>
          <a:xfrm>
            <a:off x="457200" y="1581335"/>
            <a:ext cx="8229600" cy="4525963"/>
          </a:xfrm>
        </p:spPr>
        <p:txBody>
          <a:bodyPr>
            <a:normAutofit fontScale="92500" lnSpcReduction="10000"/>
          </a:bodyPr>
          <a:lstStyle/>
          <a:p>
            <a:pPr>
              <a:buFont typeface="Wingdings" charset="2"/>
              <a:buChar char="v"/>
            </a:pPr>
            <a:r>
              <a:rPr lang="ja-JP" altLang="en-US" dirty="0" smtClean="0"/>
              <a:t>核融合炉において磁気島は、</a:t>
            </a:r>
            <a:r>
              <a:rPr lang="en-US" altLang="ja-JP" dirty="0" smtClean="0"/>
              <a:t>ELM</a:t>
            </a:r>
            <a:r>
              <a:rPr lang="ja-JP" altLang="en-US" dirty="0" smtClean="0"/>
              <a:t>制御等のプラズマ制御において重要な位置づけにある。</a:t>
            </a:r>
            <a:endParaRPr lang="en-US" altLang="ja-JP" dirty="0" smtClean="0"/>
          </a:p>
          <a:p>
            <a:pPr>
              <a:buFont typeface="Wingdings" charset="2"/>
              <a:buChar char="v"/>
            </a:pPr>
            <a:r>
              <a:rPr lang="ja-JP" altLang="en-US" dirty="0" smtClean="0"/>
              <a:t>プラズマ流によって磁気島が成長或いは減衰することが、理論及び実験において</a:t>
            </a:r>
            <a:r>
              <a:rPr lang="en-US" altLang="ja-JP" dirty="0" smtClean="0"/>
              <a:t/>
            </a:r>
            <a:br>
              <a:rPr lang="en-US" altLang="ja-JP" dirty="0" smtClean="0"/>
            </a:br>
            <a:r>
              <a:rPr lang="ja-JP" altLang="en-US" dirty="0" smtClean="0"/>
              <a:t>示されている。</a:t>
            </a:r>
            <a:endParaRPr lang="en-US" altLang="ja-JP" dirty="0"/>
          </a:p>
          <a:p>
            <a:pPr>
              <a:buFont typeface="Wingdings" charset="2"/>
              <a:buChar char="v"/>
            </a:pPr>
            <a:r>
              <a:rPr lang="ja-JP" altLang="en-US" dirty="0" smtClean="0"/>
              <a:t>しかし</a:t>
            </a:r>
            <a:r>
              <a:rPr lang="en-US" altLang="ja-JP" dirty="0" smtClean="0"/>
              <a:t>β,</a:t>
            </a:r>
            <a:r>
              <a:rPr lang="en-US" altLang="ja-JP" dirty="0" err="1" smtClean="0"/>
              <a:t>ν</a:t>
            </a:r>
            <a:r>
              <a:rPr lang="en-US" altLang="ja-JP" dirty="0" smtClean="0"/>
              <a:t>,</a:t>
            </a:r>
            <a:r>
              <a:rPr lang="ja-JP" altLang="en-US" dirty="0" smtClean="0"/>
              <a:t>等のプラズマパラメータの議論に関しては研究の余地がある。</a:t>
            </a:r>
            <a:endParaRPr lang="en-US" altLang="ja-JP" dirty="0" smtClean="0"/>
          </a:p>
          <a:p>
            <a:pPr>
              <a:buFont typeface="Wingdings" charset="2"/>
              <a:buChar char="v"/>
            </a:pPr>
            <a:r>
              <a:rPr lang="ja-JP" altLang="en-US" dirty="0" smtClean="0"/>
              <a:t>プラズマ流と磁気島の詳細な相互作用研究は上記の理由により核融合研究において重要であり、注目されている。</a:t>
            </a:r>
            <a:endParaRPr lang="en-US" altLang="ja-JP" dirty="0"/>
          </a:p>
        </p:txBody>
      </p:sp>
      <p:sp>
        <p:nvSpPr>
          <p:cNvPr id="4"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2</a:t>
            </a:fld>
            <a:endParaRPr kumimoji="1" lang="ja-JP" altLang="en-US" dirty="0">
              <a:solidFill>
                <a:srgbClr val="000000"/>
              </a:solidFill>
            </a:endParaRPr>
          </a:p>
        </p:txBody>
      </p:sp>
    </p:spTree>
    <p:extLst>
      <p:ext uri="{BB962C8B-B14F-4D97-AF65-F5344CB8AC3E}">
        <p14:creationId xmlns:p14="http://schemas.microsoft.com/office/powerpoint/2010/main" val="10673154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マッハプローブの径方向分布の時間変化＠m3打ち寄せ配位、磁気島有り(カラーマップ).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581" y="3476961"/>
            <a:ext cx="4571695" cy="2743017"/>
          </a:xfrm>
          <a:prstGeom prst="rect">
            <a:avLst/>
          </a:prstGeom>
        </p:spPr>
      </p:pic>
      <p:sp>
        <p:nvSpPr>
          <p:cNvPr id="2" name="タイトル 1"/>
          <p:cNvSpPr>
            <a:spLocks noGrp="1"/>
          </p:cNvSpPr>
          <p:nvPr>
            <p:ph type="title"/>
          </p:nvPr>
        </p:nvSpPr>
        <p:spPr>
          <a:xfrm>
            <a:off x="457200" y="93226"/>
            <a:ext cx="8229600" cy="1143000"/>
          </a:xfrm>
        </p:spPr>
        <p:txBody>
          <a:bodyPr>
            <a:noAutofit/>
          </a:bodyPr>
          <a:lstStyle/>
          <a:p>
            <a:r>
              <a:rPr lang="ja-JP" altLang="en-US" sz="3200" dirty="0" smtClean="0"/>
              <a:t>ポロイダルフロー速度時間空間分布計測</a:t>
            </a:r>
            <a:endParaRPr kumimoji="1" lang="ja-JP" altLang="en-US" sz="3200" dirty="0"/>
          </a:p>
        </p:txBody>
      </p:sp>
      <p:sp>
        <p:nvSpPr>
          <p:cNvPr id="8"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20</a:t>
            </a:fld>
            <a:endParaRPr kumimoji="1" lang="ja-JP" altLang="en-US" dirty="0">
              <a:solidFill>
                <a:srgbClr val="000000"/>
              </a:solidFill>
            </a:endParaRPr>
          </a:p>
        </p:txBody>
      </p:sp>
      <p:sp>
        <p:nvSpPr>
          <p:cNvPr id="10" name="テキスト ボックス 6"/>
          <p:cNvSpPr txBox="1">
            <a:spLocks noChangeArrowheads="1"/>
          </p:cNvSpPr>
          <p:nvPr/>
        </p:nvSpPr>
        <p:spPr bwMode="auto">
          <a:xfrm>
            <a:off x="197445" y="6413698"/>
            <a:ext cx="45159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hr-HR" altLang="ja-JP" sz="1400" dirty="0" smtClean="0">
                <a:latin typeface="Helvetica" charset="0"/>
                <a:cs typeface="Helvetica" charset="0"/>
              </a:rPr>
              <a:t>[6] </a:t>
            </a:r>
            <a:r>
              <a:rPr lang="hr-HR" altLang="ja-JP" sz="1400" dirty="0">
                <a:latin typeface="Helvetica" charset="0"/>
                <a:cs typeface="Helvetica" charset="0"/>
              </a:rPr>
              <a:t>K.Nagaoka </a:t>
            </a:r>
            <a:r>
              <a:rPr lang="hr-HR" altLang="ja-JP" sz="1400" i="1" dirty="0">
                <a:latin typeface="Helvetica" charset="0"/>
                <a:cs typeface="Helvetica" charset="0"/>
              </a:rPr>
              <a:t>et al.,</a:t>
            </a:r>
            <a:r>
              <a:rPr lang="hr-HR" altLang="ja-JP" sz="1400" dirty="0">
                <a:latin typeface="Helvetica" charset="0"/>
                <a:cs typeface="Helvetica" charset="0"/>
              </a:rPr>
              <a:t> J. Phys. Soc. Jpn. </a:t>
            </a:r>
            <a:r>
              <a:rPr lang="hr-HR" altLang="ja-JP" sz="1400" b="1" dirty="0">
                <a:latin typeface="Helvetica" charset="0"/>
                <a:cs typeface="Helvetica" charset="0"/>
              </a:rPr>
              <a:t>70</a:t>
            </a:r>
            <a:r>
              <a:rPr lang="hr-HR" altLang="ja-JP" sz="1400" dirty="0">
                <a:latin typeface="Helvetica" charset="0"/>
                <a:cs typeface="Helvetica" charset="0"/>
              </a:rPr>
              <a:t>,131 (2001). </a:t>
            </a:r>
            <a:endParaRPr lang="en-US" altLang="ja-JP" sz="1400" dirty="0">
              <a:latin typeface="Helvetica" charset="0"/>
              <a:cs typeface="Helvetica" charset="0"/>
            </a:endParaRPr>
          </a:p>
        </p:txBody>
      </p:sp>
      <p:pic>
        <p:nvPicPr>
          <p:cNvPr id="6" name="図 5" descr="マッハプローブの径方向分布の時間変化＠m3打ち寄せ配位、磁気島無し(カラーマップ).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581" y="1175492"/>
            <a:ext cx="4571695" cy="2743017"/>
          </a:xfrm>
          <a:prstGeom prst="rect">
            <a:avLst/>
          </a:prstGeom>
        </p:spPr>
      </p:pic>
      <p:sp>
        <p:nvSpPr>
          <p:cNvPr id="15" name="テキスト ボックス 14"/>
          <p:cNvSpPr txBox="1"/>
          <p:nvPr/>
        </p:nvSpPr>
        <p:spPr>
          <a:xfrm>
            <a:off x="6591396" y="1385553"/>
            <a:ext cx="1473380" cy="338554"/>
          </a:xfrm>
          <a:prstGeom prst="rect">
            <a:avLst/>
          </a:prstGeom>
          <a:noFill/>
        </p:spPr>
        <p:txBody>
          <a:bodyPr wrap="none" rtlCol="0">
            <a:spAutoFit/>
          </a:bodyPr>
          <a:lstStyle/>
          <a:p>
            <a:r>
              <a:rPr lang="en-US" altLang="ja-JP" sz="1600" dirty="0" smtClean="0">
                <a:latin typeface="Helvetica"/>
                <a:cs typeface="Helvetica"/>
              </a:rPr>
              <a:t>Without island</a:t>
            </a:r>
            <a:endParaRPr kumimoji="1" lang="ja-JP" altLang="en-US" sz="1600" dirty="0">
              <a:latin typeface="Helvetica"/>
              <a:cs typeface="Helvetica"/>
            </a:endParaRPr>
          </a:p>
        </p:txBody>
      </p:sp>
      <p:sp>
        <p:nvSpPr>
          <p:cNvPr id="17" name="テキスト ボックス 16"/>
          <p:cNvSpPr txBox="1"/>
          <p:nvPr/>
        </p:nvSpPr>
        <p:spPr>
          <a:xfrm>
            <a:off x="6876630" y="3749232"/>
            <a:ext cx="1188146" cy="338554"/>
          </a:xfrm>
          <a:prstGeom prst="rect">
            <a:avLst/>
          </a:prstGeom>
          <a:noFill/>
        </p:spPr>
        <p:txBody>
          <a:bodyPr wrap="none" rtlCol="0">
            <a:spAutoFit/>
          </a:bodyPr>
          <a:lstStyle/>
          <a:p>
            <a:r>
              <a:rPr lang="en-US" altLang="ja-JP" sz="1600" dirty="0" smtClean="0">
                <a:latin typeface="Helvetica"/>
                <a:cs typeface="Helvetica"/>
              </a:rPr>
              <a:t>With island</a:t>
            </a:r>
            <a:endParaRPr kumimoji="1" lang="ja-JP" altLang="en-US" sz="1600" dirty="0">
              <a:latin typeface="Helvetica"/>
              <a:cs typeface="Helvetica"/>
            </a:endParaRPr>
          </a:p>
        </p:txBody>
      </p:sp>
      <p:pic>
        <p:nvPicPr>
          <p:cNvPr id="16" name="図 15" descr="profile_rmach.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49924" y="3545521"/>
            <a:ext cx="2729941" cy="2924516"/>
          </a:xfrm>
          <a:prstGeom prst="rect">
            <a:avLst/>
          </a:prstGeom>
        </p:spPr>
      </p:pic>
      <p:sp>
        <p:nvSpPr>
          <p:cNvPr id="18" name="正方形/長方形 17"/>
          <p:cNvSpPr/>
          <p:nvPr/>
        </p:nvSpPr>
        <p:spPr>
          <a:xfrm>
            <a:off x="5337679" y="4850490"/>
            <a:ext cx="2707999" cy="267342"/>
          </a:xfrm>
          <a:prstGeom prst="rect">
            <a:avLst/>
          </a:prstGeom>
          <a:noFill/>
          <a:ln w="25400" cmpd="sng">
            <a:solidFill>
              <a:srgbClr val="008000"/>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2692711" y="4385877"/>
            <a:ext cx="595310" cy="276999"/>
          </a:xfrm>
          <a:prstGeom prst="rect">
            <a:avLst/>
          </a:prstGeom>
          <a:noFill/>
        </p:spPr>
        <p:txBody>
          <a:bodyPr wrap="none" rtlCol="0">
            <a:spAutoFit/>
          </a:bodyPr>
          <a:lstStyle/>
          <a:p>
            <a:r>
              <a:rPr lang="en-US" altLang="ja-JP" sz="1200" dirty="0" smtClean="0">
                <a:solidFill>
                  <a:srgbClr val="008000"/>
                </a:solidFill>
                <a:latin typeface="Helvetica"/>
                <a:cs typeface="Helvetica"/>
              </a:rPr>
              <a:t>Island</a:t>
            </a:r>
            <a:endParaRPr kumimoji="1" lang="ja-JP" altLang="en-US" sz="1200" dirty="0">
              <a:solidFill>
                <a:srgbClr val="008000"/>
              </a:solidFill>
              <a:latin typeface="Helvetica"/>
              <a:cs typeface="Helvetica"/>
            </a:endParaRPr>
          </a:p>
        </p:txBody>
      </p:sp>
      <p:sp>
        <p:nvSpPr>
          <p:cNvPr id="23" name="テキスト ボックス 22"/>
          <p:cNvSpPr txBox="1"/>
          <p:nvPr/>
        </p:nvSpPr>
        <p:spPr>
          <a:xfrm>
            <a:off x="7083052" y="4573491"/>
            <a:ext cx="595310" cy="276999"/>
          </a:xfrm>
          <a:prstGeom prst="rect">
            <a:avLst/>
          </a:prstGeom>
          <a:noFill/>
        </p:spPr>
        <p:txBody>
          <a:bodyPr wrap="none" rtlCol="0">
            <a:spAutoFit/>
          </a:bodyPr>
          <a:lstStyle/>
          <a:p>
            <a:r>
              <a:rPr lang="en-US" altLang="ja-JP" sz="1200" dirty="0" smtClean="0">
                <a:solidFill>
                  <a:srgbClr val="008000"/>
                </a:solidFill>
                <a:latin typeface="Helvetica"/>
                <a:cs typeface="Helvetica"/>
              </a:rPr>
              <a:t>Island</a:t>
            </a:r>
            <a:endParaRPr kumimoji="1" lang="ja-JP" altLang="en-US" sz="1200" dirty="0">
              <a:solidFill>
                <a:srgbClr val="008000"/>
              </a:solidFill>
              <a:latin typeface="Helvetica"/>
              <a:cs typeface="Helvetica"/>
            </a:endParaRPr>
          </a:p>
        </p:txBody>
      </p:sp>
      <p:cxnSp>
        <p:nvCxnSpPr>
          <p:cNvPr id="25" name="直線コネクタ 24"/>
          <p:cNvCxnSpPr/>
          <p:nvPr/>
        </p:nvCxnSpPr>
        <p:spPr>
          <a:xfrm>
            <a:off x="7801226" y="1724107"/>
            <a:ext cx="0" cy="3785209"/>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30" name="フリーフォーム 29"/>
          <p:cNvSpPr/>
          <p:nvPr/>
        </p:nvSpPr>
        <p:spPr>
          <a:xfrm>
            <a:off x="4163200" y="5557057"/>
            <a:ext cx="4603573" cy="880116"/>
          </a:xfrm>
          <a:custGeom>
            <a:avLst/>
            <a:gdLst>
              <a:gd name="connsiteX0" fmla="*/ 3647574 w 4603573"/>
              <a:gd name="connsiteY0" fmla="*/ 0 h 880116"/>
              <a:gd name="connsiteX1" fmla="*/ 4363720 w 4603573"/>
              <a:gd name="connsiteY1" fmla="*/ 878435 h 880116"/>
              <a:gd name="connsiteX2" fmla="*/ 0 w 4603573"/>
              <a:gd name="connsiteY2" fmla="*/ 238705 h 880116"/>
            </a:gdLst>
            <a:ahLst/>
            <a:cxnLst>
              <a:cxn ang="0">
                <a:pos x="connsiteX0" y="connsiteY0"/>
              </a:cxn>
              <a:cxn ang="0">
                <a:pos x="connsiteX1" y="connsiteY1"/>
              </a:cxn>
              <a:cxn ang="0">
                <a:pos x="connsiteX2" y="connsiteY2"/>
              </a:cxn>
            </a:cxnLst>
            <a:rect l="l" t="t" r="r" b="b"/>
            <a:pathLst>
              <a:path w="4603573" h="880116">
                <a:moveTo>
                  <a:pt x="3647574" y="0"/>
                </a:moveTo>
                <a:cubicBezTo>
                  <a:pt x="4309611" y="419325"/>
                  <a:pt x="4971649" y="838651"/>
                  <a:pt x="4363720" y="878435"/>
                </a:cubicBezTo>
                <a:cubicBezTo>
                  <a:pt x="3755791" y="918219"/>
                  <a:pt x="0" y="238705"/>
                  <a:pt x="0" y="238705"/>
                </a:cubicBezTo>
              </a:path>
            </a:pathLst>
          </a:custGeom>
          <a:ln w="381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1" name="テキスト ボックス 30"/>
          <p:cNvSpPr txBox="1"/>
          <p:nvPr/>
        </p:nvSpPr>
        <p:spPr>
          <a:xfrm rot="565575">
            <a:off x="4422500" y="6014366"/>
            <a:ext cx="1343412" cy="276999"/>
          </a:xfrm>
          <a:prstGeom prst="rect">
            <a:avLst/>
          </a:prstGeom>
          <a:noFill/>
        </p:spPr>
        <p:txBody>
          <a:bodyPr wrap="none" rtlCol="0">
            <a:spAutoFit/>
          </a:bodyPr>
          <a:lstStyle/>
          <a:p>
            <a:r>
              <a:rPr kumimoji="1" lang="en-US" altLang="ja-JP" sz="1200" dirty="0" smtClean="0">
                <a:solidFill>
                  <a:srgbClr val="FF0000"/>
                </a:solidFill>
                <a:latin typeface="Helvetica"/>
                <a:cs typeface="Helvetica"/>
              </a:rPr>
              <a:t>Extract </a:t>
            </a:r>
            <a:r>
              <a:rPr kumimoji="1" lang="en-US" altLang="ja-JP" sz="1200" i="1" dirty="0" smtClean="0">
                <a:solidFill>
                  <a:srgbClr val="FF0000"/>
                </a:solidFill>
                <a:latin typeface="Helvetica"/>
                <a:cs typeface="Helvetica"/>
              </a:rPr>
              <a:t>t</a:t>
            </a:r>
            <a:r>
              <a:rPr kumimoji="1" lang="en-US" altLang="ja-JP" sz="1200" dirty="0" smtClean="0">
                <a:solidFill>
                  <a:srgbClr val="FF0000"/>
                </a:solidFill>
                <a:latin typeface="Helvetica"/>
                <a:cs typeface="Helvetica"/>
              </a:rPr>
              <a:t> = 9 [</a:t>
            </a:r>
            <a:r>
              <a:rPr kumimoji="1" lang="en-US" altLang="ja-JP" sz="1200" dirty="0" err="1" smtClean="0">
                <a:solidFill>
                  <a:srgbClr val="FF0000"/>
                </a:solidFill>
                <a:latin typeface="Helvetica"/>
                <a:cs typeface="Helvetica"/>
              </a:rPr>
              <a:t>ms</a:t>
            </a:r>
            <a:r>
              <a:rPr kumimoji="1" lang="en-US" altLang="ja-JP" sz="1200" dirty="0" smtClean="0">
                <a:solidFill>
                  <a:srgbClr val="FF0000"/>
                </a:solidFill>
                <a:latin typeface="Helvetica"/>
                <a:cs typeface="Helvetica"/>
              </a:rPr>
              <a:t>]</a:t>
            </a:r>
            <a:endParaRPr kumimoji="1" lang="ja-JP" altLang="en-US" sz="1200" dirty="0">
              <a:solidFill>
                <a:srgbClr val="FF0000"/>
              </a:solidFill>
              <a:latin typeface="Helvetica"/>
              <a:cs typeface="Helvetica"/>
            </a:endParaRPr>
          </a:p>
        </p:txBody>
      </p:sp>
      <p:sp>
        <p:nvSpPr>
          <p:cNvPr id="32" name="コンテンツ プレースホルダー 2"/>
          <p:cNvSpPr>
            <a:spLocks noGrp="1"/>
          </p:cNvSpPr>
          <p:nvPr>
            <p:ph idx="1"/>
          </p:nvPr>
        </p:nvSpPr>
        <p:spPr>
          <a:xfrm>
            <a:off x="706604" y="1083390"/>
            <a:ext cx="3609380" cy="2554475"/>
          </a:xfrm>
        </p:spPr>
        <p:txBody>
          <a:bodyPr>
            <a:noAutofit/>
          </a:bodyPr>
          <a:lstStyle/>
          <a:p>
            <a:pPr>
              <a:buFont typeface="Wingdings" charset="2"/>
              <a:buChar char="v"/>
            </a:pPr>
            <a:r>
              <a:rPr lang="en-US" altLang="en-US" sz="1400" dirty="0" smtClean="0">
                <a:latin typeface="Helvetica"/>
                <a:cs typeface="Helvetica"/>
              </a:rPr>
              <a:t>ポロイダルフロー</a:t>
            </a:r>
            <a:r>
              <a:rPr lang="en-US" altLang="en-US" sz="1400" dirty="0">
                <a:latin typeface="Helvetica"/>
                <a:cs typeface="Helvetica"/>
              </a:rPr>
              <a:t>速度はプラズマ中心から増大し、遅れて周辺が増大する</a:t>
            </a:r>
            <a:r>
              <a:rPr lang="en-US" altLang="en-US" sz="1400" dirty="0" smtClean="0">
                <a:latin typeface="Helvetica"/>
                <a:cs typeface="Helvetica"/>
              </a:rPr>
              <a:t>.</a:t>
            </a:r>
          </a:p>
          <a:p>
            <a:pPr>
              <a:buFont typeface="Wingdings" charset="2"/>
              <a:buChar char="v"/>
            </a:pPr>
            <a:r>
              <a:rPr lang="en-US" altLang="ja-JP" sz="1400" i="1" dirty="0">
                <a:latin typeface="Helvetica"/>
                <a:cs typeface="Helvetica"/>
              </a:rPr>
              <a:t>t</a:t>
            </a:r>
            <a:r>
              <a:rPr lang="en-US" altLang="ja-JP" sz="1400" dirty="0">
                <a:latin typeface="Helvetica"/>
                <a:cs typeface="Helvetica"/>
              </a:rPr>
              <a:t> </a:t>
            </a:r>
            <a:r>
              <a:rPr lang="en-US" altLang="ja-JP" sz="1400" dirty="0" smtClean="0">
                <a:latin typeface="Helvetica"/>
                <a:cs typeface="Helvetica"/>
              </a:rPr>
              <a:t>~ </a:t>
            </a:r>
            <a:r>
              <a:rPr lang="en-US" altLang="ja-JP" sz="1400" dirty="0">
                <a:latin typeface="Helvetica"/>
                <a:cs typeface="Helvetica"/>
              </a:rPr>
              <a:t>4 </a:t>
            </a:r>
            <a:r>
              <a:rPr lang="en-US" altLang="ja-JP" sz="1400" dirty="0" err="1" smtClean="0">
                <a:latin typeface="Helvetica"/>
                <a:cs typeface="Helvetica"/>
              </a:rPr>
              <a:t>ms</a:t>
            </a:r>
            <a:r>
              <a:rPr lang="ja-JP" altLang="en-US" sz="1400" dirty="0" smtClean="0">
                <a:latin typeface="Helvetica"/>
                <a:cs typeface="Helvetica"/>
              </a:rPr>
              <a:t>でプラズマ中心において急激な変化を観測</a:t>
            </a:r>
            <a:endParaRPr lang="en-US" altLang="ja-JP" sz="1400" dirty="0">
              <a:latin typeface="Helvetica"/>
              <a:cs typeface="Helvetica"/>
            </a:endParaRPr>
          </a:p>
          <a:p>
            <a:pPr lvl="1">
              <a:buFont typeface="ヒラギノ角ゴ ProN W3"/>
              <a:buChar char="→"/>
            </a:pPr>
            <a:r>
              <a:rPr lang="en-US" altLang="en-US" sz="1400" dirty="0" smtClean="0">
                <a:latin typeface="Helvetica"/>
                <a:cs typeface="Helvetica"/>
              </a:rPr>
              <a:t>フロージャンプ</a:t>
            </a:r>
            <a:r>
              <a:rPr lang="ja-JP" altLang="en-US" sz="1400" dirty="0" smtClean="0">
                <a:latin typeface="Helvetica"/>
                <a:cs typeface="Helvetica"/>
              </a:rPr>
              <a:t>の実験</a:t>
            </a:r>
            <a:r>
              <a:rPr lang="en-US" altLang="en-US" sz="1400" dirty="0" smtClean="0">
                <a:latin typeface="Helvetica"/>
                <a:cs typeface="Helvetica"/>
              </a:rPr>
              <a:t>は</a:t>
            </a:r>
            <a:br>
              <a:rPr lang="en-US" altLang="en-US" sz="1400" dirty="0" smtClean="0">
                <a:latin typeface="Helvetica"/>
                <a:cs typeface="Helvetica"/>
              </a:rPr>
            </a:br>
            <a:r>
              <a:rPr lang="en-US" altLang="en-US" sz="1400" i="1" dirty="0" smtClean="0">
                <a:latin typeface="Helvetica"/>
                <a:cs typeface="Helvetica"/>
              </a:rPr>
              <a:t>Z</a:t>
            </a:r>
            <a:r>
              <a:rPr lang="en-US" altLang="en-US" sz="1400" baseline="-25000" dirty="0" smtClean="0">
                <a:latin typeface="Helvetica"/>
                <a:cs typeface="Helvetica"/>
              </a:rPr>
              <a:t>MP</a:t>
            </a:r>
            <a:r>
              <a:rPr lang="en-US" altLang="en-US" sz="1400" dirty="0" smtClean="0">
                <a:latin typeface="Helvetica"/>
                <a:cs typeface="Helvetica"/>
              </a:rPr>
              <a:t> = [mm]</a:t>
            </a:r>
            <a:r>
              <a:rPr lang="ja-JP" altLang="en-US" sz="1400" dirty="0" smtClean="0">
                <a:latin typeface="Helvetica"/>
                <a:cs typeface="Helvetica"/>
              </a:rPr>
              <a:t>で実施</a:t>
            </a:r>
            <a:endParaRPr lang="en-US" altLang="ja-JP" sz="1400" baseline="-25000" dirty="0">
              <a:latin typeface="Helvetica"/>
              <a:cs typeface="Helvetica"/>
            </a:endParaRPr>
          </a:p>
          <a:p>
            <a:pPr marL="266700" indent="-266700">
              <a:buFont typeface="Wingdings" charset="2"/>
              <a:buChar char="v"/>
            </a:pPr>
            <a:r>
              <a:rPr lang="ja-JP" altLang="en-US" sz="1400" dirty="0" smtClean="0">
                <a:latin typeface="Helvetica"/>
                <a:ea typeface="Hiragino Kaku Gothic Pro W3"/>
                <a:cs typeface="Helvetica"/>
              </a:rPr>
              <a:t>ポロイダルフロー</a:t>
            </a:r>
            <a:r>
              <a:rPr lang="ja-JP" altLang="en-US" sz="1400" dirty="0">
                <a:latin typeface="Helvetica"/>
                <a:ea typeface="Hiragino Kaku Gothic Pro W3"/>
                <a:cs typeface="Helvetica"/>
              </a:rPr>
              <a:t>速度は磁気島を</a:t>
            </a:r>
            <a:r>
              <a:rPr lang="ja-JP" altLang="en-US" sz="1400" dirty="0" smtClean="0">
                <a:latin typeface="Helvetica"/>
                <a:ea typeface="Hiragino Kaku Gothic Pro W3"/>
                <a:cs typeface="Helvetica"/>
              </a:rPr>
              <a:t>励起</a:t>
            </a:r>
            <a:r>
              <a:rPr lang="en-US" altLang="ja-JP" sz="1400" dirty="0" smtClean="0">
                <a:latin typeface="Helvetica"/>
                <a:ea typeface="Hiragino Kaku Gothic Pro W3"/>
                <a:cs typeface="Helvetica"/>
              </a:rPr>
              <a:t/>
            </a:r>
            <a:br>
              <a:rPr lang="en-US" altLang="ja-JP" sz="1400" dirty="0" smtClean="0">
                <a:latin typeface="Helvetica"/>
                <a:ea typeface="Hiragino Kaku Gothic Pro W3"/>
                <a:cs typeface="Helvetica"/>
              </a:rPr>
            </a:br>
            <a:r>
              <a:rPr lang="ja-JP" altLang="en-US" sz="1400" dirty="0" smtClean="0">
                <a:latin typeface="Helvetica"/>
                <a:ea typeface="Hiragino Kaku Gothic Pro W3"/>
                <a:cs typeface="Helvetica"/>
              </a:rPr>
              <a:t>すると磁気島より内側で</a:t>
            </a:r>
            <a:r>
              <a:rPr lang="ja-JP" altLang="en-US" sz="1400" dirty="0">
                <a:latin typeface="Helvetica"/>
                <a:ea typeface="Hiragino Kaku Gothic Pro W3"/>
                <a:cs typeface="Helvetica"/>
              </a:rPr>
              <a:t>顕著に減少</a:t>
            </a:r>
            <a:endParaRPr lang="en-US" altLang="ja-JP" sz="1400" dirty="0">
              <a:latin typeface="Helvetica"/>
              <a:cs typeface="Helvetica"/>
            </a:endParaRPr>
          </a:p>
          <a:p>
            <a:pPr marL="742950" lvl="2" indent="-342900">
              <a:buFont typeface="ヒラギノ角ゴ ProN W3"/>
              <a:buChar char="→"/>
            </a:pPr>
            <a:r>
              <a:rPr lang="en-US" altLang="en-US" sz="1400" dirty="0">
                <a:latin typeface="Helvetica"/>
                <a:cs typeface="Helvetica"/>
              </a:rPr>
              <a:t>フロージャンプ</a:t>
            </a:r>
            <a:r>
              <a:rPr lang="ja-JP" altLang="en-US" sz="1400" dirty="0">
                <a:latin typeface="Helvetica"/>
                <a:cs typeface="Helvetica"/>
              </a:rPr>
              <a:t>の実験</a:t>
            </a:r>
            <a:r>
              <a:rPr lang="en-US" altLang="en-US" sz="1400" dirty="0">
                <a:latin typeface="Helvetica"/>
                <a:cs typeface="Helvetica"/>
              </a:rPr>
              <a:t>は</a:t>
            </a:r>
            <a:br>
              <a:rPr lang="en-US" altLang="en-US" sz="1400" dirty="0">
                <a:latin typeface="Helvetica"/>
                <a:cs typeface="Helvetica"/>
              </a:rPr>
            </a:br>
            <a:r>
              <a:rPr lang="en-US" altLang="en-US" sz="1400" i="1" dirty="0">
                <a:latin typeface="Helvetica"/>
                <a:cs typeface="Helvetica"/>
              </a:rPr>
              <a:t>Z</a:t>
            </a:r>
            <a:r>
              <a:rPr lang="en-US" altLang="en-US" sz="1400" baseline="-25000" dirty="0">
                <a:latin typeface="Helvetica"/>
                <a:cs typeface="Helvetica"/>
              </a:rPr>
              <a:t>MP</a:t>
            </a:r>
            <a:r>
              <a:rPr lang="en-US" altLang="en-US" sz="1400" dirty="0">
                <a:latin typeface="Helvetica"/>
                <a:cs typeface="Helvetica"/>
              </a:rPr>
              <a:t> = [mm]</a:t>
            </a:r>
            <a:r>
              <a:rPr lang="ja-JP" altLang="en-US" sz="1400" dirty="0">
                <a:latin typeface="Helvetica"/>
                <a:cs typeface="Helvetica"/>
              </a:rPr>
              <a:t>で実施</a:t>
            </a:r>
            <a:endParaRPr lang="en-US" altLang="ja-JP" sz="1400" baseline="-25000" dirty="0">
              <a:latin typeface="Helvetica"/>
              <a:cs typeface="Helvetica"/>
            </a:endParaRPr>
          </a:p>
          <a:p>
            <a:pPr>
              <a:buFont typeface="Wingdings" charset="2"/>
              <a:buChar char="v"/>
            </a:pPr>
            <a:endParaRPr lang="en-US" altLang="ja-JP" sz="2400" dirty="0">
              <a:latin typeface="Helvetica"/>
              <a:cs typeface="Helvetica"/>
            </a:endParaRPr>
          </a:p>
          <a:p>
            <a:pPr>
              <a:buFont typeface="Wingdings" charset="2"/>
              <a:buChar char="v"/>
            </a:pPr>
            <a:endParaRPr lang="en-US" altLang="ja-JP" sz="2400" dirty="0" smtClean="0">
              <a:latin typeface="Helvetica"/>
              <a:cs typeface="Helvetica"/>
            </a:endParaRPr>
          </a:p>
        </p:txBody>
      </p:sp>
      <p:cxnSp>
        <p:nvCxnSpPr>
          <p:cNvPr id="34" name="直線矢印コネクタ 33"/>
          <p:cNvCxnSpPr/>
          <p:nvPr/>
        </p:nvCxnSpPr>
        <p:spPr>
          <a:xfrm>
            <a:off x="2100697" y="4182115"/>
            <a:ext cx="0" cy="391376"/>
          </a:xfrm>
          <a:prstGeom prst="straightConnector1">
            <a:avLst/>
          </a:prstGeom>
          <a:ln>
            <a:solidFill>
              <a:schemeClr val="tx1"/>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sp>
        <p:nvSpPr>
          <p:cNvPr id="35" name="テキスト ボックス 34"/>
          <p:cNvSpPr txBox="1"/>
          <p:nvPr/>
        </p:nvSpPr>
        <p:spPr>
          <a:xfrm>
            <a:off x="-1241321" y="3714253"/>
            <a:ext cx="184666" cy="369332"/>
          </a:xfrm>
          <a:prstGeom prst="rect">
            <a:avLst/>
          </a:prstGeom>
          <a:noFill/>
        </p:spPr>
        <p:txBody>
          <a:bodyPr wrap="none" rtlCol="0">
            <a:spAutoFit/>
          </a:bodyPr>
          <a:lstStyle/>
          <a:p>
            <a:endParaRPr kumimoji="1" lang="ja-JP" altLang="en-US" dirty="0"/>
          </a:p>
        </p:txBody>
      </p:sp>
      <p:sp>
        <p:nvSpPr>
          <p:cNvPr id="3" name="テキスト ボックス 2"/>
          <p:cNvSpPr txBox="1"/>
          <p:nvPr/>
        </p:nvSpPr>
        <p:spPr>
          <a:xfrm>
            <a:off x="2954976" y="5557057"/>
            <a:ext cx="582211" cy="276999"/>
          </a:xfrm>
          <a:prstGeom prst="rect">
            <a:avLst/>
          </a:prstGeom>
          <a:noFill/>
        </p:spPr>
        <p:txBody>
          <a:bodyPr wrap="none" rtlCol="0">
            <a:spAutoFit/>
          </a:bodyPr>
          <a:lstStyle/>
          <a:p>
            <a:r>
              <a:rPr lang="en-US" altLang="ja-JP" sz="1200" dirty="0" smtClean="0">
                <a:latin typeface="Helvetica"/>
                <a:cs typeface="Helvetica"/>
              </a:rPr>
              <a:t>LCFS</a:t>
            </a:r>
            <a:endParaRPr kumimoji="1" lang="ja-JP" altLang="en-US" sz="1200" dirty="0">
              <a:latin typeface="Helvetica"/>
              <a:cs typeface="Helvetica"/>
            </a:endParaRPr>
          </a:p>
        </p:txBody>
      </p:sp>
      <p:cxnSp>
        <p:nvCxnSpPr>
          <p:cNvPr id="5" name="直線矢印コネクタ 4"/>
          <p:cNvCxnSpPr/>
          <p:nvPr/>
        </p:nvCxnSpPr>
        <p:spPr>
          <a:xfrm>
            <a:off x="3537187" y="5684225"/>
            <a:ext cx="0" cy="259628"/>
          </a:xfrm>
          <a:prstGeom prst="straightConnector1">
            <a:avLst/>
          </a:prstGeom>
          <a:ln w="3810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a:off x="5410309" y="4087786"/>
            <a:ext cx="582211" cy="276999"/>
          </a:xfrm>
          <a:prstGeom prst="rect">
            <a:avLst/>
          </a:prstGeom>
          <a:noFill/>
        </p:spPr>
        <p:txBody>
          <a:bodyPr wrap="none" rtlCol="0">
            <a:spAutoFit/>
          </a:bodyPr>
          <a:lstStyle/>
          <a:p>
            <a:r>
              <a:rPr lang="en-US" altLang="ja-JP" sz="1200" dirty="0" smtClean="0">
                <a:latin typeface="Helvetica"/>
                <a:cs typeface="Helvetica"/>
              </a:rPr>
              <a:t>LCFS</a:t>
            </a:r>
            <a:endParaRPr kumimoji="1" lang="ja-JP" altLang="en-US" sz="1200" dirty="0">
              <a:latin typeface="Helvetica"/>
              <a:cs typeface="Helvetica"/>
            </a:endParaRPr>
          </a:p>
        </p:txBody>
      </p:sp>
      <p:cxnSp>
        <p:nvCxnSpPr>
          <p:cNvPr id="26" name="直線矢印コネクタ 25"/>
          <p:cNvCxnSpPr/>
          <p:nvPr/>
        </p:nvCxnSpPr>
        <p:spPr>
          <a:xfrm flipH="1">
            <a:off x="5337679" y="4431028"/>
            <a:ext cx="231506" cy="0"/>
          </a:xfrm>
          <a:prstGeom prst="straightConnector1">
            <a:avLst/>
          </a:prstGeom>
          <a:ln w="3810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5410309" y="1794261"/>
            <a:ext cx="582211" cy="276999"/>
          </a:xfrm>
          <a:prstGeom prst="rect">
            <a:avLst/>
          </a:prstGeom>
          <a:noFill/>
        </p:spPr>
        <p:txBody>
          <a:bodyPr wrap="none" rtlCol="0">
            <a:spAutoFit/>
          </a:bodyPr>
          <a:lstStyle/>
          <a:p>
            <a:r>
              <a:rPr lang="en-US" altLang="ja-JP" sz="1200" dirty="0" smtClean="0">
                <a:latin typeface="Helvetica"/>
                <a:cs typeface="Helvetica"/>
              </a:rPr>
              <a:t>LCFS</a:t>
            </a:r>
            <a:endParaRPr kumimoji="1" lang="ja-JP" altLang="en-US" sz="1200" dirty="0">
              <a:latin typeface="Helvetica"/>
              <a:cs typeface="Helvetica"/>
            </a:endParaRPr>
          </a:p>
        </p:txBody>
      </p:sp>
      <p:cxnSp>
        <p:nvCxnSpPr>
          <p:cNvPr id="28" name="直線矢印コネクタ 27"/>
          <p:cNvCxnSpPr/>
          <p:nvPr/>
        </p:nvCxnSpPr>
        <p:spPr>
          <a:xfrm flipH="1">
            <a:off x="5337679" y="2137503"/>
            <a:ext cx="231506" cy="0"/>
          </a:xfrm>
          <a:prstGeom prst="straightConnector1">
            <a:avLst/>
          </a:prstGeom>
          <a:ln w="3810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128111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P7100086.JPG"/>
          <p:cNvPicPr>
            <a:picLocks noChangeAspect="1"/>
          </p:cNvPicPr>
          <p:nvPr/>
        </p:nvPicPr>
        <p:blipFill rotWithShape="1">
          <a:blip r:embed="rId4">
            <a:extLst>
              <a:ext uri="{28A0092B-C50C-407E-A947-70E740481C1C}">
                <a14:useLocalDpi xmlns:a14="http://schemas.microsoft.com/office/drawing/2010/main" val="0"/>
              </a:ext>
            </a:extLst>
          </a:blip>
          <a:srcRect l="10630" t="39554" b="38497"/>
          <a:stretch/>
        </p:blipFill>
        <p:spPr>
          <a:xfrm>
            <a:off x="-5992023" y="1830622"/>
            <a:ext cx="4899337" cy="902453"/>
          </a:xfrm>
          <a:prstGeom prst="rect">
            <a:avLst/>
          </a:prstGeom>
        </p:spPr>
      </p:pic>
      <p:sp>
        <p:nvSpPr>
          <p:cNvPr id="2" name="タイトル 1"/>
          <p:cNvSpPr>
            <a:spLocks noGrp="1"/>
          </p:cNvSpPr>
          <p:nvPr>
            <p:ph type="title"/>
          </p:nvPr>
        </p:nvSpPr>
        <p:spPr>
          <a:xfrm>
            <a:off x="457200" y="30056"/>
            <a:ext cx="8229600" cy="1143000"/>
          </a:xfrm>
        </p:spPr>
        <p:txBody>
          <a:bodyPr>
            <a:normAutofit/>
          </a:bodyPr>
          <a:lstStyle/>
          <a:p>
            <a:r>
              <a:rPr lang="ja-JP" altLang="en-US" sz="3600" dirty="0" smtClean="0"/>
              <a:t>多点マッハプローブの設計・製作</a:t>
            </a:r>
            <a:endParaRPr kumimoji="1" lang="ja-JP" altLang="en-US" sz="3600" dirty="0">
              <a:latin typeface="ヒラギノ角ゴ Pro W3"/>
              <a:ea typeface="ヒラギノ角ゴ Pro W3"/>
              <a:cs typeface="ヒラギノ角ゴ Pro W3"/>
            </a:endParaRPr>
          </a:p>
        </p:txBody>
      </p:sp>
      <p:sp>
        <p:nvSpPr>
          <p:cNvPr id="3" name="コンテンツ プレースホルダー 2"/>
          <p:cNvSpPr>
            <a:spLocks noGrp="1"/>
          </p:cNvSpPr>
          <p:nvPr>
            <p:ph idx="1"/>
          </p:nvPr>
        </p:nvSpPr>
        <p:spPr>
          <a:xfrm>
            <a:off x="199377" y="952459"/>
            <a:ext cx="4571385" cy="4448036"/>
          </a:xfrm>
        </p:spPr>
        <p:txBody>
          <a:bodyPr>
            <a:noAutofit/>
          </a:bodyPr>
          <a:lstStyle/>
          <a:p>
            <a:pPr marL="0" indent="0">
              <a:buNone/>
            </a:pPr>
            <a:r>
              <a:rPr lang="en-US" altLang="ja-JP" sz="1800" dirty="0" smtClean="0">
                <a:latin typeface="Helvetica"/>
                <a:cs typeface="Helvetica"/>
              </a:rPr>
              <a:t>○ </a:t>
            </a:r>
            <a:r>
              <a:rPr lang="ja-JP" altLang="en-US" sz="1800" dirty="0" smtClean="0">
                <a:latin typeface="Helvetica"/>
                <a:cs typeface="Helvetica"/>
              </a:rPr>
              <a:t>多点マッハプローブ</a:t>
            </a:r>
            <a:endParaRPr lang="en-US" altLang="ja-JP" sz="1800" dirty="0">
              <a:latin typeface="Helvetica"/>
              <a:cs typeface="Helvetica"/>
            </a:endParaRPr>
          </a:p>
          <a:p>
            <a:pPr lvl="1">
              <a:buFont typeface="Wingdings" charset="2"/>
              <a:buChar char="v"/>
            </a:pPr>
            <a:r>
              <a:rPr lang="en-US" altLang="ja-JP" sz="1800" dirty="0" smtClean="0">
                <a:latin typeface="Helvetica"/>
                <a:cs typeface="Helvetica"/>
              </a:rPr>
              <a:t>5 mm</a:t>
            </a:r>
            <a:r>
              <a:rPr lang="ja-JP" altLang="en-US" sz="1800" dirty="0" smtClean="0">
                <a:latin typeface="Helvetica"/>
                <a:cs typeface="Helvetica"/>
              </a:rPr>
              <a:t>間隔の</a:t>
            </a:r>
            <a:r>
              <a:rPr lang="en-US" altLang="ja-JP" sz="1800" dirty="0" smtClean="0">
                <a:latin typeface="Helvetica"/>
                <a:cs typeface="Helvetica"/>
              </a:rPr>
              <a:t>3</a:t>
            </a:r>
            <a:r>
              <a:rPr lang="ja-JP" altLang="en-US" sz="1800" dirty="0" smtClean="0">
                <a:latin typeface="Helvetica"/>
                <a:cs typeface="Helvetica"/>
              </a:rPr>
              <a:t>つの計測点</a:t>
            </a:r>
            <a:endParaRPr lang="en-US" altLang="ja-JP" sz="1800" dirty="0" smtClean="0">
              <a:latin typeface="Helvetica"/>
              <a:cs typeface="Helvetica"/>
            </a:endParaRPr>
          </a:p>
          <a:p>
            <a:pPr lvl="1">
              <a:buFont typeface="Wingdings" charset="2"/>
              <a:buChar char="v"/>
            </a:pPr>
            <a:endParaRPr lang="en-US" altLang="ja-JP" sz="1800" dirty="0" smtClean="0">
              <a:latin typeface="Helvetica"/>
              <a:cs typeface="Helvetica"/>
            </a:endParaRPr>
          </a:p>
          <a:p>
            <a:pPr marL="0" indent="0">
              <a:buNone/>
            </a:pPr>
            <a:r>
              <a:rPr lang="en-US" altLang="ja-JP" sz="1800" dirty="0" smtClean="0">
                <a:latin typeface="Helvetica"/>
                <a:cs typeface="Helvetica"/>
              </a:rPr>
              <a:t>○ </a:t>
            </a:r>
            <a:r>
              <a:rPr lang="ja-JP" altLang="en-US" sz="1800" dirty="0" smtClean="0">
                <a:latin typeface="Helvetica"/>
                <a:cs typeface="Helvetica"/>
              </a:rPr>
              <a:t>ポロイダルフロー速度の導出</a:t>
            </a:r>
            <a:r>
              <a:rPr lang="en-US" altLang="ja-JP" sz="1800" dirty="0" smtClean="0">
                <a:latin typeface="Helvetica"/>
                <a:cs typeface="Helvetica"/>
              </a:rPr>
              <a:t>[3]</a:t>
            </a:r>
            <a:endParaRPr lang="en-US" altLang="ja-JP" sz="1800" dirty="0">
              <a:latin typeface="Helvetica"/>
              <a:cs typeface="Helvetica"/>
            </a:endParaRPr>
          </a:p>
          <a:p>
            <a:pPr marL="0" indent="0">
              <a:buNone/>
            </a:pPr>
            <a:endParaRPr lang="en-US" altLang="ja-JP" sz="1800" dirty="0" smtClean="0">
              <a:latin typeface="Helvetica"/>
              <a:cs typeface="Helvetica"/>
            </a:endParaRPr>
          </a:p>
          <a:p>
            <a:pPr marL="0" indent="0">
              <a:buNone/>
            </a:pPr>
            <a:endParaRPr lang="en-US" altLang="ja-JP" sz="1800" dirty="0">
              <a:latin typeface="Helvetica"/>
              <a:cs typeface="Helvetica"/>
            </a:endParaRPr>
          </a:p>
          <a:p>
            <a:pPr marL="0" indent="0">
              <a:buNone/>
            </a:pPr>
            <a:endParaRPr lang="en-US" altLang="ja-JP" sz="1800" dirty="0" smtClean="0">
              <a:latin typeface="Helvetica"/>
              <a:cs typeface="Helvetica"/>
            </a:endParaRPr>
          </a:p>
          <a:p>
            <a:pPr marL="0" indent="0">
              <a:buNone/>
            </a:pPr>
            <a:r>
              <a:rPr lang="en-US" altLang="ja-JP" sz="1800" dirty="0" smtClean="0">
                <a:latin typeface="Helvetica"/>
                <a:cs typeface="Helvetica"/>
              </a:rPr>
              <a:t/>
            </a:r>
            <a:br>
              <a:rPr lang="en-US" altLang="ja-JP" sz="1800" dirty="0" smtClean="0">
                <a:latin typeface="Helvetica"/>
                <a:cs typeface="Helvetica"/>
              </a:rPr>
            </a:br>
            <a:r>
              <a:rPr lang="en-US" altLang="ja-JP" sz="1800" dirty="0" smtClean="0">
                <a:latin typeface="Helvetica"/>
                <a:cs typeface="Helvetica"/>
              </a:rPr>
              <a:t/>
            </a:r>
            <a:br>
              <a:rPr lang="en-US" altLang="ja-JP" sz="1800" dirty="0" smtClean="0">
                <a:latin typeface="Helvetica"/>
                <a:cs typeface="Helvetica"/>
              </a:rPr>
            </a:br>
            <a:r>
              <a:rPr lang="en-US" altLang="ja-JP" sz="1800" dirty="0" smtClean="0">
                <a:latin typeface="Helvetica"/>
                <a:cs typeface="Helvetica"/>
              </a:rPr>
              <a:t/>
            </a:r>
            <a:br>
              <a:rPr lang="en-US" altLang="ja-JP" sz="1800" dirty="0" smtClean="0">
                <a:latin typeface="Helvetica"/>
                <a:cs typeface="Helvetica"/>
              </a:rPr>
            </a:br>
            <a:r>
              <a:rPr lang="en-US" altLang="ja-JP" sz="1800" dirty="0" smtClean="0">
                <a:latin typeface="Helvetica"/>
                <a:cs typeface="Helvetica"/>
              </a:rPr>
              <a:t/>
            </a:r>
            <a:br>
              <a:rPr lang="en-US" altLang="ja-JP" sz="1800" dirty="0" smtClean="0">
                <a:latin typeface="Helvetica"/>
                <a:cs typeface="Helvetica"/>
              </a:rPr>
            </a:br>
            <a:r>
              <a:rPr lang="en-US" altLang="ja-JP" sz="1800" dirty="0" smtClean="0">
                <a:latin typeface="Helvetica"/>
                <a:cs typeface="Helvetica"/>
              </a:rPr>
              <a:t/>
            </a:r>
            <a:br>
              <a:rPr lang="en-US" altLang="ja-JP" sz="1800" dirty="0" smtClean="0">
                <a:latin typeface="Helvetica"/>
                <a:cs typeface="Helvetica"/>
              </a:rPr>
            </a:br>
            <a:r>
              <a:rPr lang="en-US" altLang="ja-JP" sz="1800" dirty="0" smtClean="0">
                <a:latin typeface="Helvetica"/>
                <a:cs typeface="Helvetica"/>
              </a:rPr>
              <a:t/>
            </a:r>
            <a:br>
              <a:rPr lang="en-US" altLang="ja-JP" sz="1800" dirty="0" smtClean="0">
                <a:latin typeface="Helvetica"/>
                <a:cs typeface="Helvetica"/>
              </a:rPr>
            </a:br>
            <a:r>
              <a:rPr lang="en-US" altLang="ja-JP" sz="1800" dirty="0" smtClean="0">
                <a:latin typeface="Helvetica"/>
                <a:cs typeface="Helvetica"/>
              </a:rPr>
              <a:t>○ </a:t>
            </a:r>
            <a:r>
              <a:rPr lang="ja-JP" altLang="en-US" sz="1800" dirty="0" smtClean="0">
                <a:latin typeface="Helvetica"/>
                <a:cs typeface="Helvetica"/>
              </a:rPr>
              <a:t>プローブの指向性の調査</a:t>
            </a:r>
            <a:endParaRPr lang="en-US" altLang="ja-JP" sz="1800" dirty="0" smtClean="0">
              <a:latin typeface="Helvetica"/>
              <a:cs typeface="Helvetica"/>
            </a:endParaRPr>
          </a:p>
          <a:p>
            <a:pPr lvl="1">
              <a:buFont typeface="Wingdings" charset="2"/>
              <a:buChar char="v"/>
            </a:pPr>
            <a:r>
              <a:rPr lang="ja-JP" altLang="en-US" sz="1800" dirty="0">
                <a:latin typeface="Helvetica"/>
                <a:cs typeface="Helvetica"/>
              </a:rPr>
              <a:t>フロー速度</a:t>
            </a:r>
            <a:r>
              <a:rPr lang="ja-JP" altLang="en-US" sz="1800" dirty="0" smtClean="0">
                <a:latin typeface="Helvetica"/>
                <a:cs typeface="Helvetica"/>
              </a:rPr>
              <a:t>の角度</a:t>
            </a:r>
            <a:r>
              <a:rPr lang="ja-JP" altLang="en-US" sz="1800" dirty="0">
                <a:latin typeface="Helvetica"/>
                <a:cs typeface="Helvetica"/>
              </a:rPr>
              <a:t>分布を</a:t>
            </a:r>
            <a:r>
              <a:rPr lang="ja-JP" altLang="en-US" sz="1800" dirty="0" smtClean="0">
                <a:latin typeface="Helvetica"/>
                <a:cs typeface="Helvetica"/>
              </a:rPr>
              <a:t>計測</a:t>
            </a:r>
            <a:endParaRPr lang="en-US" altLang="ja-JP" sz="1800" dirty="0" smtClean="0">
              <a:latin typeface="Helvetica"/>
              <a:cs typeface="Helvetica"/>
            </a:endParaRPr>
          </a:p>
          <a:p>
            <a:pPr lvl="1">
              <a:buFont typeface="Wingdings" charset="2"/>
              <a:buChar char="v"/>
            </a:pPr>
            <a:r>
              <a:rPr lang="ja-JP" altLang="en-US" sz="1800" dirty="0" smtClean="0">
                <a:latin typeface="Helvetica"/>
                <a:cs typeface="Helvetica"/>
              </a:rPr>
              <a:t>プローブが磁力線に直交する角度</a:t>
            </a:r>
            <a:r>
              <a:rPr lang="en-US" altLang="ja-JP" sz="1800" dirty="0" smtClean="0">
                <a:latin typeface="Helvetica"/>
                <a:cs typeface="Helvetica"/>
              </a:rPr>
              <a:t/>
            </a:r>
            <a:br>
              <a:rPr lang="en-US" altLang="ja-JP" sz="1800" dirty="0" smtClean="0">
                <a:latin typeface="Helvetica"/>
                <a:cs typeface="Helvetica"/>
              </a:rPr>
            </a:br>
            <a:r>
              <a:rPr lang="ja-JP" altLang="en-US" sz="1800" dirty="0" smtClean="0">
                <a:latin typeface="Helvetica"/>
                <a:cs typeface="Helvetica"/>
              </a:rPr>
              <a:t>近傍で、</a:t>
            </a:r>
            <a:r>
              <a:rPr lang="en-US" altLang="ja-JP" sz="1800" i="1" dirty="0" err="1" smtClean="0">
                <a:latin typeface="Helvetica"/>
                <a:cs typeface="Helvetica"/>
              </a:rPr>
              <a:t>R</a:t>
            </a:r>
            <a:r>
              <a:rPr lang="en-US" altLang="ja-JP" sz="1800" baseline="-25000" dirty="0" err="1" smtClean="0">
                <a:latin typeface="Helvetica"/>
                <a:cs typeface="Helvetica"/>
              </a:rPr>
              <a:t>Mach</a:t>
            </a:r>
            <a:r>
              <a:rPr lang="ja-JP" altLang="en-US" sz="1800" dirty="0" smtClean="0">
                <a:latin typeface="Helvetica"/>
                <a:cs typeface="Helvetica"/>
              </a:rPr>
              <a:t>が極大</a:t>
            </a:r>
            <a:endParaRPr lang="en-US" altLang="ja-JP" sz="1800" dirty="0" smtClean="0">
              <a:latin typeface="Helvetica"/>
              <a:cs typeface="Helvetica"/>
            </a:endParaRPr>
          </a:p>
          <a:p>
            <a:pPr lvl="2">
              <a:buFont typeface="ヒラギノ角ゴ ProN W3"/>
              <a:buChar char="→"/>
            </a:pPr>
            <a:r>
              <a:rPr lang="en-US" altLang="ja-JP" sz="1800" dirty="0" smtClean="0">
                <a:latin typeface="Helvetica"/>
                <a:cs typeface="Helvetica"/>
              </a:rPr>
              <a:t> </a:t>
            </a:r>
            <a:r>
              <a:rPr lang="ja-JP" altLang="en-US" sz="1800" dirty="0" smtClean="0">
                <a:latin typeface="Helvetica"/>
                <a:cs typeface="Helvetica"/>
              </a:rPr>
              <a:t>プローブは指向性を持つ</a:t>
            </a:r>
            <a:endParaRPr lang="en-US" altLang="ja-JP" sz="1800" dirty="0">
              <a:latin typeface="Helvetica"/>
              <a:cs typeface="Helvetica"/>
            </a:endParaRPr>
          </a:p>
        </p:txBody>
      </p:sp>
      <p:sp>
        <p:nvSpPr>
          <p:cNvPr id="7" name="コンテンツ プレースホルダー 2"/>
          <p:cNvSpPr txBox="1">
            <a:spLocks/>
          </p:cNvSpPr>
          <p:nvPr/>
        </p:nvSpPr>
        <p:spPr>
          <a:xfrm>
            <a:off x="298731" y="1460250"/>
            <a:ext cx="5025861" cy="39019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endParaRPr lang="ja-JP" altLang="en-US" sz="1800" dirty="0">
              <a:latin typeface="ヒラギノ角ゴ Pro W3"/>
              <a:ea typeface="ヒラギノ角ゴ Pro W3"/>
              <a:cs typeface="ヒラギノ角ゴ Pro W3"/>
            </a:endParaRPr>
          </a:p>
        </p:txBody>
      </p:sp>
      <p:sp>
        <p:nvSpPr>
          <p:cNvPr id="15"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21</a:t>
            </a:fld>
            <a:endParaRPr kumimoji="1" lang="ja-JP" altLang="en-US" dirty="0">
              <a:solidFill>
                <a:srgbClr val="000000"/>
              </a:solidFill>
            </a:endParaRPr>
          </a:p>
        </p:txBody>
      </p:sp>
      <p:pic>
        <p:nvPicPr>
          <p:cNvPr id="21" name="図 20" descr="角度分布.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196386" y="3173596"/>
            <a:ext cx="2859640" cy="4415122"/>
          </a:xfrm>
          <a:prstGeom prst="rect">
            <a:avLst/>
          </a:prstGeom>
        </p:spPr>
      </p:pic>
      <p:sp>
        <p:nvSpPr>
          <p:cNvPr id="17" name="テキスト ボックス 6"/>
          <p:cNvSpPr txBox="1">
            <a:spLocks noChangeArrowheads="1"/>
          </p:cNvSpPr>
          <p:nvPr/>
        </p:nvSpPr>
        <p:spPr bwMode="auto">
          <a:xfrm>
            <a:off x="654395" y="6526687"/>
            <a:ext cx="45159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hr-HR" altLang="ja-JP" sz="1400" dirty="0" smtClean="0">
                <a:latin typeface="Helvetica" charset="0"/>
                <a:cs typeface="Helvetica" charset="0"/>
              </a:rPr>
              <a:t>[3] </a:t>
            </a:r>
            <a:r>
              <a:rPr lang="hr-HR" altLang="ja-JP" sz="1400" dirty="0">
                <a:latin typeface="Helvetica" charset="0"/>
                <a:cs typeface="Helvetica" charset="0"/>
              </a:rPr>
              <a:t>K.Nagaoka </a:t>
            </a:r>
            <a:r>
              <a:rPr lang="hr-HR" altLang="ja-JP" sz="1400" i="1" dirty="0">
                <a:latin typeface="Helvetica" charset="0"/>
                <a:cs typeface="Helvetica" charset="0"/>
              </a:rPr>
              <a:t>et al.,</a:t>
            </a:r>
            <a:r>
              <a:rPr lang="hr-HR" altLang="ja-JP" sz="1400" dirty="0">
                <a:latin typeface="Helvetica" charset="0"/>
                <a:cs typeface="Helvetica" charset="0"/>
              </a:rPr>
              <a:t> J. Phys. Soc. Jpn. </a:t>
            </a:r>
            <a:r>
              <a:rPr lang="hr-HR" altLang="ja-JP" sz="1400" b="1" dirty="0">
                <a:latin typeface="Helvetica" charset="0"/>
                <a:cs typeface="Helvetica" charset="0"/>
              </a:rPr>
              <a:t>70</a:t>
            </a:r>
            <a:r>
              <a:rPr lang="hr-HR" altLang="ja-JP" sz="1400" dirty="0">
                <a:latin typeface="Helvetica" charset="0"/>
                <a:cs typeface="Helvetica" charset="0"/>
              </a:rPr>
              <a:t>,131 (2001). </a:t>
            </a:r>
            <a:endParaRPr lang="en-US" altLang="ja-JP" sz="1400" dirty="0">
              <a:latin typeface="Helvetica" charset="0"/>
              <a:cs typeface="Helvetica" charset="0"/>
            </a:endParaRPr>
          </a:p>
        </p:txBody>
      </p:sp>
      <p:sp>
        <p:nvSpPr>
          <p:cNvPr id="6" name="テキスト ボックス 5"/>
          <p:cNvSpPr txBox="1"/>
          <p:nvPr/>
        </p:nvSpPr>
        <p:spPr>
          <a:xfrm>
            <a:off x="952077" y="3309823"/>
            <a:ext cx="2905554" cy="1384995"/>
          </a:xfrm>
          <a:prstGeom prst="rect">
            <a:avLst/>
          </a:prstGeom>
          <a:noFill/>
        </p:spPr>
        <p:txBody>
          <a:bodyPr wrap="none" rtlCol="0">
            <a:spAutoFit/>
          </a:bodyPr>
          <a:lstStyle/>
          <a:p>
            <a:r>
              <a:rPr lang="en-US" altLang="ja-JP" sz="1400" i="1" dirty="0" err="1" smtClean="0">
                <a:latin typeface="Helvetica"/>
                <a:ea typeface="Hiragino Kaku Gothic Pro W3"/>
                <a:cs typeface="Helvetica"/>
              </a:rPr>
              <a:t>V</a:t>
            </a:r>
            <a:r>
              <a:rPr lang="en-US" altLang="ja-JP" sz="1400" baseline="-25000" dirty="0" err="1" smtClean="0">
                <a:latin typeface="Helvetica"/>
                <a:ea typeface="Hiragino Kaku Gothic Pro W3"/>
                <a:cs typeface="Helvetica"/>
              </a:rPr>
              <a:t>p</a:t>
            </a:r>
            <a:r>
              <a:rPr lang="en-US" altLang="ja-JP" sz="1400" baseline="-25000" dirty="0" smtClean="0">
                <a:latin typeface="Helvetica"/>
                <a:ea typeface="Hiragino Kaku Gothic Pro W3"/>
                <a:cs typeface="Helvetica"/>
              </a:rPr>
              <a:t> </a:t>
            </a:r>
            <a:r>
              <a:rPr lang="en-US" altLang="ja-JP" sz="1400" dirty="0" smtClean="0">
                <a:latin typeface="Helvetica"/>
                <a:ea typeface="Hiragino Kaku Gothic Pro W3"/>
                <a:cs typeface="Helvetica"/>
              </a:rPr>
              <a:t>    : </a:t>
            </a:r>
            <a:r>
              <a:rPr lang="ja-JP" altLang="en-US" sz="1400" dirty="0" smtClean="0">
                <a:latin typeface="Helvetica"/>
                <a:ea typeface="Hiragino Kaku Gothic Pro W3"/>
                <a:cs typeface="Helvetica"/>
              </a:rPr>
              <a:t>ポロイダルフロー速度</a:t>
            </a:r>
            <a:endParaRPr lang="en-US" altLang="ja-JP" sz="1400" dirty="0" smtClean="0">
              <a:latin typeface="Helvetica"/>
              <a:ea typeface="Hiragino Kaku Gothic Pro W3"/>
              <a:cs typeface="Helvetica"/>
            </a:endParaRPr>
          </a:p>
          <a:p>
            <a:r>
              <a:rPr lang="en-US" altLang="ja-JP" sz="1400" i="1" dirty="0" smtClean="0">
                <a:latin typeface="Helvetica"/>
                <a:ea typeface="Hiragino Kaku Gothic Pro W3"/>
                <a:cs typeface="Helvetica"/>
              </a:rPr>
              <a:t>C</a:t>
            </a:r>
            <a:r>
              <a:rPr lang="en-US" altLang="ja-JP" sz="1400" baseline="-25000" dirty="0" smtClean="0">
                <a:latin typeface="Helvetica"/>
                <a:ea typeface="Hiragino Kaku Gothic Pro W3"/>
                <a:cs typeface="Helvetica"/>
              </a:rPr>
              <a:t>s </a:t>
            </a:r>
            <a:r>
              <a:rPr lang="en-US" altLang="ja-JP" sz="1400" dirty="0" smtClean="0">
                <a:latin typeface="Helvetica"/>
                <a:ea typeface="Hiragino Kaku Gothic Pro W3"/>
                <a:cs typeface="Helvetica"/>
              </a:rPr>
              <a:t>    : </a:t>
            </a:r>
            <a:r>
              <a:rPr lang="ja-JP" altLang="en-US" sz="1400" dirty="0" smtClean="0">
                <a:latin typeface="Helvetica"/>
                <a:ea typeface="Hiragino Kaku Gothic Pro W3"/>
                <a:cs typeface="Helvetica"/>
              </a:rPr>
              <a:t>イオン音波速度</a:t>
            </a:r>
            <a:r>
              <a:rPr lang="en-US" altLang="ja-JP" sz="1400" dirty="0" smtClean="0">
                <a:latin typeface="Helvetica"/>
                <a:ea typeface="Hiragino Kaku Gothic Pro W3"/>
                <a:cs typeface="Helvetica"/>
              </a:rPr>
              <a:t/>
            </a:r>
            <a:br>
              <a:rPr lang="en-US" altLang="ja-JP" sz="1400" dirty="0" smtClean="0">
                <a:latin typeface="Helvetica"/>
                <a:ea typeface="Hiragino Kaku Gothic Pro W3"/>
                <a:cs typeface="Helvetica"/>
              </a:rPr>
            </a:br>
            <a:r>
              <a:rPr lang="en-US" altLang="ja-JP" sz="1400" i="1" dirty="0">
                <a:latin typeface="Symbol" charset="2"/>
                <a:ea typeface="Hiragino Kaku Gothic Pro W3"/>
                <a:cs typeface="Symbol" charset="2"/>
              </a:rPr>
              <a:t>α</a:t>
            </a:r>
            <a:r>
              <a:rPr lang="en-US" altLang="ja-JP" sz="1400" dirty="0">
                <a:latin typeface="Helvetica"/>
                <a:ea typeface="Hiragino Kaku Gothic Pro W3"/>
                <a:cs typeface="Helvetica"/>
              </a:rPr>
              <a:t>      : </a:t>
            </a:r>
            <a:r>
              <a:rPr lang="ja-JP" altLang="en-US" sz="1400" dirty="0">
                <a:latin typeface="Helvetica"/>
                <a:ea typeface="Hiragino Kaku Gothic Pro W3"/>
                <a:cs typeface="Helvetica"/>
              </a:rPr>
              <a:t>校正</a:t>
            </a:r>
            <a:r>
              <a:rPr lang="ja-JP" altLang="en-US" sz="1400" dirty="0" smtClean="0">
                <a:latin typeface="Helvetica"/>
                <a:ea typeface="Hiragino Kaku Gothic Pro W3"/>
                <a:cs typeface="Helvetica"/>
              </a:rPr>
              <a:t>係数</a:t>
            </a:r>
            <a:endParaRPr lang="en-US" altLang="ja-JP" sz="1400" dirty="0" smtClean="0">
              <a:latin typeface="Helvetica"/>
              <a:ea typeface="Hiragino Kaku Gothic Pro W3"/>
              <a:cs typeface="Helvetica"/>
            </a:endParaRPr>
          </a:p>
          <a:p>
            <a:r>
              <a:rPr lang="en-US" altLang="ja-JP" sz="1400" i="1" dirty="0" err="1" smtClean="0">
                <a:latin typeface="Helvetica"/>
                <a:ea typeface="Hiragino Kaku Gothic Pro W3"/>
                <a:cs typeface="Helvetica"/>
              </a:rPr>
              <a:t>R</a:t>
            </a:r>
            <a:r>
              <a:rPr lang="en-US" altLang="ja-JP" sz="1400" baseline="-25000" dirty="0" err="1" smtClean="0">
                <a:latin typeface="Helvetica"/>
                <a:ea typeface="Hiragino Kaku Gothic Pro W3"/>
                <a:cs typeface="Helvetica"/>
              </a:rPr>
              <a:t>Mach</a:t>
            </a:r>
            <a:r>
              <a:rPr lang="en-US" altLang="ja-JP" sz="1400" dirty="0" smtClean="0">
                <a:latin typeface="Helvetica"/>
                <a:ea typeface="Hiragino Kaku Gothic Pro W3"/>
                <a:cs typeface="Helvetica"/>
              </a:rPr>
              <a:t>: </a:t>
            </a:r>
            <a:r>
              <a:rPr lang="ja-JP" altLang="en-US" sz="1400" dirty="0" smtClean="0">
                <a:latin typeface="Helvetica"/>
                <a:ea typeface="Hiragino Kaku Gothic Pro W3"/>
                <a:cs typeface="Helvetica"/>
              </a:rPr>
              <a:t>マッハプローブ電流比</a:t>
            </a:r>
            <a:endParaRPr lang="en-US" altLang="ja-JP" sz="1400" dirty="0" smtClean="0">
              <a:latin typeface="Helvetica"/>
              <a:ea typeface="Hiragino Kaku Gothic Pro W3"/>
              <a:cs typeface="Helvetica"/>
            </a:endParaRPr>
          </a:p>
          <a:p>
            <a:r>
              <a:rPr lang="en-US" altLang="ja-JP" sz="1400" i="1" dirty="0" err="1" smtClean="0">
                <a:latin typeface="Helvetica"/>
                <a:ea typeface="Hiragino Kaku Gothic Pro W3"/>
                <a:cs typeface="Helvetica"/>
              </a:rPr>
              <a:t>I</a:t>
            </a:r>
            <a:r>
              <a:rPr lang="en-US" altLang="ja-JP" sz="1400" baseline="-25000" dirty="0" err="1" smtClean="0">
                <a:latin typeface="Helvetica"/>
                <a:ea typeface="Hiragino Kaku Gothic Pro W3"/>
                <a:cs typeface="Helvetica"/>
              </a:rPr>
              <a:t>up</a:t>
            </a:r>
            <a:r>
              <a:rPr lang="en-US" altLang="ja-JP" sz="1400" dirty="0" smtClean="0">
                <a:latin typeface="Helvetica"/>
                <a:ea typeface="Hiragino Kaku Gothic Pro W3"/>
                <a:cs typeface="Helvetica"/>
              </a:rPr>
              <a:t>     </a:t>
            </a:r>
            <a:r>
              <a:rPr lang="en-US" altLang="ja-JP" sz="1400" dirty="0">
                <a:latin typeface="Helvetica"/>
                <a:ea typeface="Hiragino Kaku Gothic Pro W3"/>
                <a:cs typeface="Helvetica"/>
              </a:rPr>
              <a:t>: </a:t>
            </a:r>
            <a:r>
              <a:rPr lang="ja-JP" altLang="en-US" sz="1400" dirty="0">
                <a:latin typeface="Helvetica"/>
                <a:ea typeface="Hiragino Kaku Gothic Pro W3"/>
                <a:cs typeface="Helvetica"/>
              </a:rPr>
              <a:t>上流側のイオン飽和</a:t>
            </a:r>
            <a:r>
              <a:rPr lang="ja-JP" altLang="en-US" sz="1400" dirty="0" smtClean="0">
                <a:latin typeface="Helvetica"/>
                <a:ea typeface="Hiragino Kaku Gothic Pro W3"/>
                <a:cs typeface="Helvetica"/>
              </a:rPr>
              <a:t>電流値</a:t>
            </a:r>
            <a:r>
              <a:rPr lang="en-US" altLang="ja-JP" sz="1400" dirty="0" smtClean="0">
                <a:latin typeface="Helvetica"/>
                <a:ea typeface="Hiragino Kaku Gothic Pro W3"/>
                <a:cs typeface="Helvetica"/>
              </a:rPr>
              <a:t> </a:t>
            </a:r>
          </a:p>
          <a:p>
            <a:r>
              <a:rPr lang="en-US" altLang="ja-JP" sz="1400" i="1" dirty="0" err="1" smtClean="0">
                <a:latin typeface="Helvetica"/>
                <a:ea typeface="Hiragino Kaku Gothic Pro W3"/>
                <a:cs typeface="Helvetica"/>
              </a:rPr>
              <a:t>I</a:t>
            </a:r>
            <a:r>
              <a:rPr lang="en-US" altLang="ja-JP" sz="1400" baseline="-25000" dirty="0" err="1" smtClean="0">
                <a:latin typeface="Helvetica"/>
                <a:ea typeface="Hiragino Kaku Gothic Pro W3"/>
                <a:cs typeface="Helvetica"/>
              </a:rPr>
              <a:t>down</a:t>
            </a:r>
            <a:r>
              <a:rPr lang="en-US" altLang="ja-JP" sz="1400" dirty="0" smtClean="0">
                <a:latin typeface="Helvetica"/>
                <a:ea typeface="Hiragino Kaku Gothic Pro W3"/>
                <a:cs typeface="Helvetica"/>
              </a:rPr>
              <a:t>  : </a:t>
            </a:r>
            <a:r>
              <a:rPr lang="ja-JP" altLang="en-US" sz="1400" dirty="0">
                <a:latin typeface="Helvetica"/>
                <a:ea typeface="Hiragino Kaku Gothic Pro W3"/>
                <a:cs typeface="Helvetica"/>
              </a:rPr>
              <a:t>下流側のイオン飽和</a:t>
            </a:r>
            <a:r>
              <a:rPr lang="ja-JP" altLang="en-US" sz="1400" dirty="0" smtClean="0">
                <a:latin typeface="Helvetica"/>
                <a:ea typeface="Hiragino Kaku Gothic Pro W3"/>
                <a:cs typeface="Helvetica"/>
              </a:rPr>
              <a:t>電流値</a:t>
            </a:r>
            <a:endParaRPr lang="en-US" altLang="ja-JP" sz="1400" dirty="0">
              <a:latin typeface="Helvetica"/>
              <a:ea typeface="Hiragino Kaku Gothic Pro W3"/>
              <a:cs typeface="Helvetica"/>
            </a:endParaRPr>
          </a:p>
        </p:txBody>
      </p:sp>
      <p:cxnSp>
        <p:nvCxnSpPr>
          <p:cNvPr id="19" name="直線矢印コネクタ 18"/>
          <p:cNvCxnSpPr/>
          <p:nvPr/>
        </p:nvCxnSpPr>
        <p:spPr>
          <a:xfrm>
            <a:off x="6549174" y="6006900"/>
            <a:ext cx="0" cy="231471"/>
          </a:xfrm>
          <a:prstGeom prst="straightConnector1">
            <a:avLst/>
          </a:prstGeom>
          <a:ln w="50800">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10" name="テキスト ボックス 9"/>
          <p:cNvSpPr txBox="1"/>
          <p:nvPr/>
        </p:nvSpPr>
        <p:spPr>
          <a:xfrm>
            <a:off x="7471218" y="5400600"/>
            <a:ext cx="1610437" cy="307777"/>
          </a:xfrm>
          <a:prstGeom prst="rect">
            <a:avLst/>
          </a:prstGeom>
          <a:solidFill>
            <a:srgbClr val="CCFFCC"/>
          </a:solidFill>
        </p:spPr>
        <p:txBody>
          <a:bodyPr wrap="none" rtlCol="0">
            <a:spAutoFit/>
          </a:bodyPr>
          <a:lstStyle/>
          <a:p>
            <a:r>
              <a:rPr lang="ja-JP" altLang="en-US" sz="1400" dirty="0" smtClean="0">
                <a:latin typeface="Helvetica"/>
                <a:cs typeface="Helvetica"/>
              </a:rPr>
              <a:t>磁力線に垂直方向</a:t>
            </a:r>
            <a:endParaRPr kumimoji="1" lang="ja-JP" altLang="en-US" sz="1400" dirty="0">
              <a:latin typeface="Helvetica"/>
              <a:cs typeface="Helvetica"/>
            </a:endParaRPr>
          </a:p>
        </p:txBody>
      </p:sp>
      <p:pic>
        <p:nvPicPr>
          <p:cNvPr id="22" name="図 21" descr="prob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8217" y="845498"/>
            <a:ext cx="5191170" cy="1477913"/>
          </a:xfrm>
          <a:prstGeom prst="rect">
            <a:avLst/>
          </a:prstGeom>
        </p:spPr>
      </p:pic>
      <p:sp>
        <p:nvSpPr>
          <p:cNvPr id="4" name="テキスト ボックス 3"/>
          <p:cNvSpPr txBox="1"/>
          <p:nvPr/>
        </p:nvSpPr>
        <p:spPr>
          <a:xfrm>
            <a:off x="4993903" y="2124400"/>
            <a:ext cx="877501" cy="369332"/>
          </a:xfrm>
          <a:prstGeom prst="rect">
            <a:avLst/>
          </a:prstGeom>
          <a:noFill/>
        </p:spPr>
        <p:txBody>
          <a:bodyPr wrap="none" rtlCol="0">
            <a:spAutoFit/>
          </a:bodyPr>
          <a:lstStyle/>
          <a:p>
            <a:r>
              <a:rPr kumimoji="1" lang="en-US" altLang="ja-JP" dirty="0" smtClean="0">
                <a:solidFill>
                  <a:srgbClr val="FF0000"/>
                </a:solidFill>
                <a:latin typeface="Helvetica"/>
                <a:cs typeface="Helvetica"/>
              </a:rPr>
              <a:t>Mach1</a:t>
            </a:r>
            <a:endParaRPr kumimoji="1" lang="ja-JP" altLang="en-US" dirty="0">
              <a:solidFill>
                <a:srgbClr val="FF0000"/>
              </a:solidFill>
              <a:latin typeface="Helvetica"/>
              <a:cs typeface="Helvetica"/>
            </a:endParaRPr>
          </a:p>
        </p:txBody>
      </p:sp>
      <p:sp>
        <p:nvSpPr>
          <p:cNvPr id="23" name="テキスト ボックス 22"/>
          <p:cNvSpPr txBox="1"/>
          <p:nvPr/>
        </p:nvSpPr>
        <p:spPr>
          <a:xfrm>
            <a:off x="6441593" y="2108720"/>
            <a:ext cx="877501" cy="369332"/>
          </a:xfrm>
          <a:prstGeom prst="rect">
            <a:avLst/>
          </a:prstGeom>
          <a:noFill/>
        </p:spPr>
        <p:txBody>
          <a:bodyPr wrap="none" rtlCol="0">
            <a:spAutoFit/>
          </a:bodyPr>
          <a:lstStyle/>
          <a:p>
            <a:r>
              <a:rPr kumimoji="1" lang="en-US" altLang="ja-JP" dirty="0" smtClean="0">
                <a:solidFill>
                  <a:srgbClr val="0000FF"/>
                </a:solidFill>
                <a:latin typeface="Helvetica"/>
                <a:cs typeface="Helvetica"/>
              </a:rPr>
              <a:t>Mach2</a:t>
            </a:r>
            <a:endParaRPr kumimoji="1" lang="ja-JP" altLang="en-US" dirty="0">
              <a:solidFill>
                <a:srgbClr val="0000FF"/>
              </a:solidFill>
              <a:latin typeface="Helvetica"/>
              <a:cs typeface="Helvetica"/>
            </a:endParaRPr>
          </a:p>
        </p:txBody>
      </p:sp>
      <p:sp>
        <p:nvSpPr>
          <p:cNvPr id="25" name="テキスト ボックス 24"/>
          <p:cNvSpPr txBox="1"/>
          <p:nvPr/>
        </p:nvSpPr>
        <p:spPr>
          <a:xfrm>
            <a:off x="7901176" y="2108720"/>
            <a:ext cx="877501" cy="369332"/>
          </a:xfrm>
          <a:prstGeom prst="rect">
            <a:avLst/>
          </a:prstGeom>
          <a:noFill/>
        </p:spPr>
        <p:txBody>
          <a:bodyPr wrap="none" rtlCol="0">
            <a:spAutoFit/>
          </a:bodyPr>
          <a:lstStyle/>
          <a:p>
            <a:r>
              <a:rPr kumimoji="1" lang="en-US" altLang="ja-JP" dirty="0" smtClean="0">
                <a:solidFill>
                  <a:srgbClr val="008000"/>
                </a:solidFill>
                <a:latin typeface="Helvetica"/>
                <a:cs typeface="Helvetica"/>
              </a:rPr>
              <a:t>Mach3</a:t>
            </a:r>
            <a:endParaRPr kumimoji="1" lang="ja-JP" altLang="en-US" dirty="0">
              <a:solidFill>
                <a:srgbClr val="008000"/>
              </a:solidFill>
              <a:latin typeface="Helvetica"/>
              <a:cs typeface="Helvetica"/>
            </a:endParaRPr>
          </a:p>
        </p:txBody>
      </p:sp>
      <p:graphicFrame>
        <p:nvGraphicFramePr>
          <p:cNvPr id="8" name="オブジェクト 7"/>
          <p:cNvGraphicFramePr>
            <a:graphicFrameLocks noChangeAspect="1"/>
          </p:cNvGraphicFramePr>
          <p:nvPr>
            <p:extLst>
              <p:ext uri="{D42A27DB-BD31-4B8C-83A1-F6EECF244321}">
                <p14:modId xmlns:p14="http://schemas.microsoft.com/office/powerpoint/2010/main" val="371018146"/>
              </p:ext>
            </p:extLst>
          </p:nvPr>
        </p:nvGraphicFramePr>
        <p:xfrm>
          <a:off x="185158" y="2299311"/>
          <a:ext cx="4310063" cy="1055687"/>
        </p:xfrm>
        <a:graphic>
          <a:graphicData uri="http://schemas.openxmlformats.org/presentationml/2006/ole">
            <mc:AlternateContent xmlns:mc="http://schemas.openxmlformats.org/markup-compatibility/2006">
              <mc:Choice xmlns:v="urn:schemas-microsoft-com:vml" Requires="v">
                <p:oleObj spid="_x0000_s5125" name="Equation" r:id="rId7" imgW="1866900" imgH="457200" progId="Equation.DSMT4">
                  <p:embed/>
                </p:oleObj>
              </mc:Choice>
              <mc:Fallback>
                <p:oleObj name="Equation" r:id="rId7" imgW="1866900" imgH="457200" progId="Equation.DSMT4">
                  <p:embed/>
                  <p:pic>
                    <p:nvPicPr>
                      <p:cNvPr id="0" name=""/>
                      <p:cNvPicPr/>
                      <p:nvPr/>
                    </p:nvPicPr>
                    <p:blipFill>
                      <a:blip r:embed="rId8"/>
                      <a:stretch>
                        <a:fillRect/>
                      </a:stretch>
                    </p:blipFill>
                    <p:spPr>
                      <a:xfrm>
                        <a:off x="185158" y="2299311"/>
                        <a:ext cx="4310063" cy="1055687"/>
                      </a:xfrm>
                      <a:prstGeom prst="rect">
                        <a:avLst/>
                      </a:prstGeom>
                    </p:spPr>
                  </p:pic>
                </p:oleObj>
              </mc:Fallback>
            </mc:AlternateContent>
          </a:graphicData>
        </a:graphic>
      </p:graphicFrame>
      <p:sp>
        <p:nvSpPr>
          <p:cNvPr id="11" name="正方形/長方形 10"/>
          <p:cNvSpPr/>
          <p:nvPr/>
        </p:nvSpPr>
        <p:spPr>
          <a:xfrm>
            <a:off x="-4934887" y="4746669"/>
            <a:ext cx="4572000" cy="1231106"/>
          </a:xfrm>
          <a:prstGeom prst="rect">
            <a:avLst/>
          </a:prstGeom>
        </p:spPr>
        <p:txBody>
          <a:bodyPr>
            <a:spAutoFit/>
          </a:bodyPr>
          <a:lstStyle/>
          <a:p>
            <a:r>
              <a:rPr lang="ja-JP" altLang="en-US" sz="1400" dirty="0" smtClean="0">
                <a:latin typeface="Helvetica"/>
                <a:cs typeface="Helvetica"/>
              </a:rPr>
              <a:t>ガス種</a:t>
            </a:r>
            <a:r>
              <a:rPr lang="en-US" altLang="ja-JP" sz="1400" dirty="0" smtClean="0">
                <a:latin typeface="Helvetica"/>
                <a:cs typeface="Helvetica"/>
              </a:rPr>
              <a:t> </a:t>
            </a:r>
            <a:r>
              <a:rPr lang="en-US" altLang="ja-JP" sz="1400" dirty="0">
                <a:latin typeface="Helvetica"/>
                <a:cs typeface="Helvetica"/>
              </a:rPr>
              <a:t>: He (1.2 x 10</a:t>
            </a:r>
            <a:r>
              <a:rPr lang="en-US" altLang="ja-JP" sz="1400" baseline="30000" dirty="0">
                <a:latin typeface="Helvetica"/>
                <a:cs typeface="Helvetica"/>
              </a:rPr>
              <a:t>-2</a:t>
            </a:r>
            <a:r>
              <a:rPr lang="en-US" altLang="ja-JP" sz="1400" dirty="0">
                <a:latin typeface="Helvetica"/>
                <a:cs typeface="Helvetica"/>
              </a:rPr>
              <a:t> </a:t>
            </a:r>
            <a:r>
              <a:rPr lang="en-US" altLang="ja-JP" sz="1400" dirty="0" smtClean="0">
                <a:latin typeface="Helvetica"/>
                <a:cs typeface="Helvetica"/>
              </a:rPr>
              <a:t>Pa)</a:t>
            </a:r>
          </a:p>
          <a:p>
            <a:r>
              <a:rPr lang="ja-JP" altLang="en-US" sz="1400" dirty="0" smtClean="0">
                <a:latin typeface="Helvetica"/>
                <a:cs typeface="Helvetica"/>
              </a:rPr>
              <a:t>プラズマ生成法</a:t>
            </a:r>
            <a:r>
              <a:rPr lang="en-US" altLang="ja-JP" sz="1400" dirty="0" smtClean="0">
                <a:latin typeface="Helvetica"/>
                <a:cs typeface="Helvetica"/>
              </a:rPr>
              <a:t>  : Alternate </a:t>
            </a:r>
            <a:r>
              <a:rPr lang="en-US" altLang="ja-JP" sz="1400" dirty="0" err="1" smtClean="0">
                <a:latin typeface="Helvetica"/>
                <a:cs typeface="Helvetica"/>
              </a:rPr>
              <a:t>ohmic</a:t>
            </a:r>
            <a:r>
              <a:rPr lang="en-US" altLang="ja-JP" sz="1400" dirty="0" smtClean="0">
                <a:latin typeface="Helvetica"/>
                <a:cs typeface="Helvetica"/>
              </a:rPr>
              <a:t> heating</a:t>
            </a:r>
            <a:r>
              <a:rPr lang="ja-JP" altLang="en-US" sz="1400" dirty="0">
                <a:latin typeface="Helvetica"/>
                <a:cs typeface="Helvetica"/>
              </a:rPr>
              <a:t>　</a:t>
            </a:r>
            <a:r>
              <a:rPr lang="en-US" altLang="ja-JP" sz="1400" dirty="0">
                <a:latin typeface="Helvetica"/>
                <a:cs typeface="Helvetica"/>
              </a:rPr>
              <a:t>(</a:t>
            </a:r>
            <a:r>
              <a:rPr lang="en-US" altLang="ja-JP" sz="1400" i="1" dirty="0">
                <a:latin typeface="Helvetica"/>
                <a:cs typeface="Helvetica"/>
              </a:rPr>
              <a:t>f</a:t>
            </a:r>
            <a:r>
              <a:rPr lang="en-US" altLang="ja-JP" sz="1400" dirty="0">
                <a:latin typeface="Helvetica"/>
                <a:cs typeface="Helvetica"/>
              </a:rPr>
              <a:t> = 18.8 kHz)</a:t>
            </a:r>
          </a:p>
          <a:p>
            <a:r>
              <a:rPr lang="ja-JP" altLang="en-US" sz="1400" dirty="0" smtClean="0">
                <a:latin typeface="Helvetica"/>
                <a:cs typeface="Helvetica"/>
              </a:rPr>
              <a:t>電子密度</a:t>
            </a:r>
            <a:r>
              <a:rPr lang="en-US" altLang="ja-JP" sz="1400" dirty="0" smtClean="0">
                <a:latin typeface="Helvetica"/>
                <a:cs typeface="Helvetica"/>
              </a:rPr>
              <a:t> </a:t>
            </a:r>
            <a:r>
              <a:rPr lang="en-US" altLang="ja-JP" sz="1400" dirty="0">
                <a:latin typeface="Helvetica"/>
                <a:cs typeface="Helvetica"/>
              </a:rPr>
              <a:t>: ~ 1 x 10</a:t>
            </a:r>
            <a:r>
              <a:rPr lang="en-US" altLang="ja-JP" sz="1400" baseline="30000" dirty="0">
                <a:latin typeface="Helvetica"/>
                <a:cs typeface="Helvetica"/>
              </a:rPr>
              <a:t>18</a:t>
            </a:r>
            <a:r>
              <a:rPr lang="en-US" altLang="ja-JP" sz="1400" dirty="0">
                <a:latin typeface="Helvetica"/>
                <a:cs typeface="Helvetica"/>
              </a:rPr>
              <a:t> m</a:t>
            </a:r>
            <a:r>
              <a:rPr lang="en-US" altLang="ja-JP" sz="1400" baseline="30000" dirty="0">
                <a:latin typeface="Helvetica"/>
                <a:cs typeface="Helvetica"/>
              </a:rPr>
              <a:t>-3</a:t>
            </a:r>
          </a:p>
          <a:p>
            <a:r>
              <a:rPr lang="ja-JP" altLang="en-US" sz="1400" dirty="0" smtClean="0">
                <a:latin typeface="Helvetica"/>
                <a:cs typeface="Helvetica"/>
              </a:rPr>
              <a:t>電子温度</a:t>
            </a:r>
            <a:r>
              <a:rPr lang="en-US" altLang="ja-JP" sz="1400" dirty="0" smtClean="0">
                <a:latin typeface="Helvetica"/>
                <a:cs typeface="Helvetica"/>
              </a:rPr>
              <a:t> </a:t>
            </a:r>
            <a:r>
              <a:rPr lang="en-US" altLang="ja-JP" sz="1400" dirty="0">
                <a:latin typeface="Helvetica"/>
                <a:cs typeface="Helvetica"/>
              </a:rPr>
              <a:t>: ~ 20 </a:t>
            </a:r>
            <a:r>
              <a:rPr lang="en-US" altLang="ja-JP" sz="1400" dirty="0" err="1">
                <a:latin typeface="Helvetica"/>
                <a:cs typeface="Helvetica"/>
              </a:rPr>
              <a:t>eV</a:t>
            </a:r>
            <a:endParaRPr lang="en-US" altLang="ja-JP" sz="1400" dirty="0">
              <a:latin typeface="Helvetica"/>
              <a:cs typeface="Helvetica"/>
            </a:endParaRPr>
          </a:p>
          <a:p>
            <a:pPr>
              <a:lnSpc>
                <a:spcPct val="0"/>
              </a:lnSpc>
            </a:pPr>
            <a:endParaRPr lang="ja-JP" altLang="en-US" sz="2000" dirty="0"/>
          </a:p>
        </p:txBody>
      </p:sp>
      <p:sp>
        <p:nvSpPr>
          <p:cNvPr id="26" name="Text Box 413"/>
          <p:cNvSpPr txBox="1">
            <a:spLocks noChangeArrowheads="1"/>
          </p:cNvSpPr>
          <p:nvPr/>
        </p:nvSpPr>
        <p:spPr bwMode="auto">
          <a:xfrm>
            <a:off x="5105333" y="2559214"/>
            <a:ext cx="3684027" cy="132341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a:spAutoFit/>
          </a:bodyPr>
          <a:lstStyle/>
          <a:p>
            <a:r>
              <a:rPr lang="ja-JP" altLang="en-US" sz="1600" dirty="0">
                <a:latin typeface="Helvetica"/>
                <a:ea typeface="Hiragino Kaku Gothic Pro W3"/>
                <a:cs typeface="Helvetica"/>
              </a:rPr>
              <a:t>ガス種</a:t>
            </a:r>
            <a:r>
              <a:rPr lang="en-US" altLang="ja-JP" sz="1600" dirty="0">
                <a:latin typeface="Helvetica"/>
                <a:ea typeface="Hiragino Kaku Gothic Pro W3"/>
                <a:cs typeface="Helvetica"/>
              </a:rPr>
              <a:t>           </a:t>
            </a:r>
            <a:r>
              <a:rPr lang="en-US" altLang="ja-JP" sz="1600" dirty="0" smtClean="0">
                <a:latin typeface="Helvetica"/>
                <a:ea typeface="Hiragino Kaku Gothic Pro W3"/>
                <a:cs typeface="Helvetica"/>
              </a:rPr>
              <a:t>  </a:t>
            </a:r>
            <a:r>
              <a:rPr lang="en-US" altLang="ja-JP" sz="1600" dirty="0">
                <a:latin typeface="Helvetica"/>
                <a:ea typeface="Hiragino Kaku Gothic Pro W3"/>
                <a:cs typeface="Helvetica"/>
              </a:rPr>
              <a:t>: He (1.2 x 10</a:t>
            </a:r>
            <a:r>
              <a:rPr lang="en-US" altLang="ja-JP" sz="1600" baseline="30000" dirty="0">
                <a:latin typeface="Helvetica"/>
                <a:ea typeface="Hiragino Kaku Gothic Pro W3"/>
                <a:cs typeface="Helvetica"/>
              </a:rPr>
              <a:t>-2</a:t>
            </a:r>
            <a:r>
              <a:rPr lang="en-US" altLang="ja-JP" sz="1600" dirty="0">
                <a:latin typeface="Helvetica"/>
                <a:ea typeface="Hiragino Kaku Gothic Pro W3"/>
                <a:cs typeface="Helvetica"/>
              </a:rPr>
              <a:t> Pa)</a:t>
            </a:r>
          </a:p>
          <a:p>
            <a:r>
              <a:rPr lang="ja-JP" altLang="en-US" sz="1600" dirty="0">
                <a:latin typeface="Helvetica"/>
                <a:ea typeface="Hiragino Kaku Gothic Pro W3"/>
                <a:cs typeface="Helvetica"/>
              </a:rPr>
              <a:t>プラズマ生成法</a:t>
            </a:r>
            <a:r>
              <a:rPr lang="en-US" altLang="ja-JP" sz="1600" dirty="0">
                <a:latin typeface="Helvetica"/>
                <a:ea typeface="Hiragino Kaku Gothic Pro W3"/>
                <a:cs typeface="Helvetica"/>
              </a:rPr>
              <a:t> : </a:t>
            </a:r>
            <a:r>
              <a:rPr lang="ja-JP" altLang="en-US" sz="1600" dirty="0">
                <a:latin typeface="Helvetica"/>
                <a:ea typeface="Hiragino Kaku Gothic Pro W3"/>
                <a:cs typeface="Helvetica"/>
              </a:rPr>
              <a:t>交流オーミック加熱　</a:t>
            </a:r>
            <a:endParaRPr lang="en-US" altLang="ja-JP" sz="1600" dirty="0">
              <a:latin typeface="Helvetica"/>
              <a:ea typeface="Hiragino Kaku Gothic Pro W3"/>
              <a:cs typeface="Helvetica"/>
            </a:endParaRPr>
          </a:p>
          <a:p>
            <a:r>
              <a:rPr lang="ja-JP" altLang="en-US" sz="1600" dirty="0">
                <a:latin typeface="Helvetica"/>
                <a:ea typeface="Hiragino Kaku Gothic Pro W3"/>
                <a:cs typeface="Helvetica"/>
              </a:rPr>
              <a:t>電子密度</a:t>
            </a:r>
            <a:r>
              <a:rPr lang="en-US" altLang="ja-JP" sz="1600" dirty="0">
                <a:latin typeface="Helvetica"/>
                <a:ea typeface="Hiragino Kaku Gothic Pro W3"/>
                <a:cs typeface="Helvetica"/>
              </a:rPr>
              <a:t>         </a:t>
            </a:r>
            <a:r>
              <a:rPr lang="en-US" altLang="ja-JP" sz="1600" dirty="0" smtClean="0">
                <a:latin typeface="Helvetica"/>
                <a:ea typeface="Hiragino Kaku Gothic Pro W3"/>
                <a:cs typeface="Helvetica"/>
              </a:rPr>
              <a:t> </a:t>
            </a:r>
            <a:r>
              <a:rPr lang="en-US" altLang="ja-JP" sz="1600" dirty="0">
                <a:latin typeface="Helvetica"/>
                <a:ea typeface="Hiragino Kaku Gothic Pro W3"/>
                <a:cs typeface="Helvetica"/>
              </a:rPr>
              <a:t>: ~ 1 x 10</a:t>
            </a:r>
            <a:r>
              <a:rPr lang="en-US" altLang="ja-JP" sz="1600" baseline="30000" dirty="0">
                <a:latin typeface="Helvetica"/>
                <a:ea typeface="Hiragino Kaku Gothic Pro W3"/>
                <a:cs typeface="Helvetica"/>
              </a:rPr>
              <a:t>18</a:t>
            </a:r>
            <a:r>
              <a:rPr lang="en-US" altLang="ja-JP" sz="1600" dirty="0">
                <a:latin typeface="Helvetica"/>
                <a:ea typeface="Hiragino Kaku Gothic Pro W3"/>
                <a:cs typeface="Helvetica"/>
              </a:rPr>
              <a:t> m</a:t>
            </a:r>
            <a:r>
              <a:rPr lang="en-US" altLang="ja-JP" sz="1600" baseline="30000" dirty="0">
                <a:latin typeface="Helvetica"/>
                <a:ea typeface="Hiragino Kaku Gothic Pro W3"/>
                <a:cs typeface="Helvetica"/>
              </a:rPr>
              <a:t>-3</a:t>
            </a:r>
          </a:p>
          <a:p>
            <a:r>
              <a:rPr lang="ja-JP" altLang="en-US" sz="1600" dirty="0">
                <a:latin typeface="Helvetica"/>
                <a:ea typeface="Hiragino Kaku Gothic Pro W3"/>
                <a:cs typeface="Helvetica"/>
              </a:rPr>
              <a:t>電子温度</a:t>
            </a:r>
            <a:r>
              <a:rPr lang="en-US" altLang="ja-JP" sz="1600" dirty="0">
                <a:latin typeface="Helvetica"/>
                <a:ea typeface="Hiragino Kaku Gothic Pro W3"/>
                <a:cs typeface="Helvetica"/>
              </a:rPr>
              <a:t>        </a:t>
            </a:r>
            <a:r>
              <a:rPr lang="en-US" altLang="ja-JP" sz="1600" dirty="0" smtClean="0">
                <a:latin typeface="Helvetica"/>
                <a:ea typeface="Hiragino Kaku Gothic Pro W3"/>
                <a:cs typeface="Helvetica"/>
              </a:rPr>
              <a:t>   </a:t>
            </a:r>
            <a:r>
              <a:rPr lang="en-US" altLang="ja-JP" sz="1600" dirty="0">
                <a:latin typeface="Helvetica"/>
                <a:ea typeface="Hiragino Kaku Gothic Pro W3"/>
                <a:cs typeface="Helvetica"/>
              </a:rPr>
              <a:t>: ~ 20 </a:t>
            </a:r>
            <a:r>
              <a:rPr lang="en-US" altLang="ja-JP" sz="1600" dirty="0" err="1">
                <a:latin typeface="Helvetica"/>
                <a:ea typeface="Hiragino Kaku Gothic Pro W3"/>
                <a:cs typeface="Helvetica"/>
              </a:rPr>
              <a:t>eV</a:t>
            </a:r>
            <a:endParaRPr lang="en-US" altLang="ja-JP" sz="1600" dirty="0">
              <a:latin typeface="Helvetica"/>
              <a:ea typeface="Hiragino Kaku Gothic Pro W3"/>
              <a:cs typeface="Helvetica"/>
            </a:endParaRPr>
          </a:p>
          <a:p>
            <a:r>
              <a:rPr lang="ja-JP" altLang="en-US" sz="1600" dirty="0">
                <a:latin typeface="Helvetica"/>
                <a:ea typeface="Hiragino Kaku Gothic Pro W3"/>
                <a:cs typeface="Helvetica"/>
              </a:rPr>
              <a:t>電極バイアス</a:t>
            </a:r>
            <a:r>
              <a:rPr lang="en-US" altLang="ja-JP" sz="1600" dirty="0">
                <a:latin typeface="Helvetica"/>
                <a:ea typeface="Hiragino Kaku Gothic Pro W3"/>
                <a:cs typeface="Helvetica"/>
              </a:rPr>
              <a:t>  </a:t>
            </a:r>
            <a:r>
              <a:rPr lang="en-US" altLang="ja-JP" sz="1600" dirty="0" smtClean="0">
                <a:latin typeface="Helvetica"/>
                <a:ea typeface="Hiragino Kaku Gothic Pro W3"/>
                <a:cs typeface="Helvetica"/>
              </a:rPr>
              <a:t>  </a:t>
            </a:r>
            <a:r>
              <a:rPr lang="ja-JP" altLang="en-US" sz="1600" dirty="0">
                <a:latin typeface="Helvetica"/>
                <a:ea typeface="Hiragino Kaku Gothic Pro W3"/>
                <a:cs typeface="Helvetica"/>
              </a:rPr>
              <a:t>：放電期間中定常印加</a:t>
            </a:r>
            <a:endParaRPr lang="en-US" altLang="ja-JP" sz="1600" dirty="0">
              <a:latin typeface="Helvetica"/>
              <a:ea typeface="Hiragino Kaku Gothic Pro W3"/>
              <a:cs typeface="Helvetica"/>
            </a:endParaRPr>
          </a:p>
        </p:txBody>
      </p:sp>
      <p:sp>
        <p:nvSpPr>
          <p:cNvPr id="29" name="左カーブ矢印 28"/>
          <p:cNvSpPr/>
          <p:nvPr/>
        </p:nvSpPr>
        <p:spPr>
          <a:xfrm>
            <a:off x="8736996" y="1136235"/>
            <a:ext cx="381945" cy="1254012"/>
          </a:xfrm>
          <a:prstGeom prst="curved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テキスト ボックス 29"/>
          <p:cNvSpPr txBox="1"/>
          <p:nvPr/>
        </p:nvSpPr>
        <p:spPr>
          <a:xfrm>
            <a:off x="8506548" y="583127"/>
            <a:ext cx="406193" cy="461665"/>
          </a:xfrm>
          <a:prstGeom prst="rect">
            <a:avLst/>
          </a:prstGeom>
          <a:noFill/>
        </p:spPr>
        <p:txBody>
          <a:bodyPr wrap="none" rtlCol="0">
            <a:spAutoFit/>
          </a:bodyPr>
          <a:lstStyle/>
          <a:p>
            <a:r>
              <a:rPr lang="en-US" altLang="ja-JP" sz="2400" i="1" dirty="0" err="1" smtClean="0">
                <a:latin typeface="Helvetica"/>
                <a:cs typeface="Helvetica"/>
              </a:rPr>
              <a:t>θ</a:t>
            </a:r>
            <a:endParaRPr kumimoji="1" lang="ja-JP" altLang="en-US" sz="2400" baseline="-25000" dirty="0">
              <a:latin typeface="Helvetica"/>
              <a:cs typeface="Helvetica"/>
            </a:endParaRPr>
          </a:p>
        </p:txBody>
      </p:sp>
      <p:cxnSp>
        <p:nvCxnSpPr>
          <p:cNvPr id="34" name="直線矢印コネクタ 33"/>
          <p:cNvCxnSpPr/>
          <p:nvPr/>
        </p:nvCxnSpPr>
        <p:spPr>
          <a:xfrm>
            <a:off x="8251182" y="5999760"/>
            <a:ext cx="0" cy="231471"/>
          </a:xfrm>
          <a:prstGeom prst="straightConnector1">
            <a:avLst/>
          </a:prstGeom>
          <a:ln w="50800">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38" name="フリーフォーム 37"/>
          <p:cNvSpPr/>
          <p:nvPr/>
        </p:nvSpPr>
        <p:spPr>
          <a:xfrm>
            <a:off x="6594574" y="5743884"/>
            <a:ext cx="1468050" cy="461501"/>
          </a:xfrm>
          <a:custGeom>
            <a:avLst/>
            <a:gdLst>
              <a:gd name="connsiteX0" fmla="*/ 1468050 w 1468050"/>
              <a:gd name="connsiteY0" fmla="*/ 0 h 461501"/>
              <a:gd name="connsiteX1" fmla="*/ 512652 w 1468050"/>
              <a:gd name="connsiteY1" fmla="*/ 448559 h 461501"/>
              <a:gd name="connsiteX2" fmla="*/ 0 w 1468050"/>
              <a:gd name="connsiteY2" fmla="*/ 349527 h 461501"/>
            </a:gdLst>
            <a:ahLst/>
            <a:cxnLst>
              <a:cxn ang="0">
                <a:pos x="connsiteX0" y="connsiteY0"/>
              </a:cxn>
              <a:cxn ang="0">
                <a:pos x="connsiteX1" y="connsiteY1"/>
              </a:cxn>
              <a:cxn ang="0">
                <a:pos x="connsiteX2" y="connsiteY2"/>
              </a:cxn>
            </a:cxnLst>
            <a:rect l="l" t="t" r="r" b="b"/>
            <a:pathLst>
              <a:path w="1468050" h="461501">
                <a:moveTo>
                  <a:pt x="1468050" y="0"/>
                </a:moveTo>
                <a:cubicBezTo>
                  <a:pt x="1112688" y="195152"/>
                  <a:pt x="757327" y="390305"/>
                  <a:pt x="512652" y="448559"/>
                </a:cubicBezTo>
                <a:cubicBezTo>
                  <a:pt x="267977" y="506813"/>
                  <a:pt x="0" y="349527"/>
                  <a:pt x="0" y="349527"/>
                </a:cubicBezTo>
              </a:path>
            </a:pathLst>
          </a:custGeom>
          <a:ln w="158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40" name="直線コネクタ 39"/>
          <p:cNvCxnSpPr/>
          <p:nvPr/>
        </p:nvCxnSpPr>
        <p:spPr>
          <a:xfrm>
            <a:off x="8062624" y="5743884"/>
            <a:ext cx="188558" cy="32040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テキスト ボックス 41"/>
          <p:cNvSpPr txBox="1"/>
          <p:nvPr/>
        </p:nvSpPr>
        <p:spPr>
          <a:xfrm>
            <a:off x="6394559" y="6452017"/>
            <a:ext cx="1604188" cy="461665"/>
          </a:xfrm>
          <a:prstGeom prst="rect">
            <a:avLst/>
          </a:prstGeom>
          <a:solidFill>
            <a:schemeClr val="bg1"/>
          </a:solidFill>
        </p:spPr>
        <p:txBody>
          <a:bodyPr wrap="none" rtlCol="0">
            <a:spAutoFit/>
          </a:bodyPr>
          <a:lstStyle/>
          <a:p>
            <a:r>
              <a:rPr kumimoji="1" lang="en-US" altLang="ja-JP" sz="2400" i="1" dirty="0" err="1" smtClean="0">
                <a:latin typeface="Helvetica"/>
                <a:cs typeface="Helvetica"/>
              </a:rPr>
              <a:t>θ</a:t>
            </a:r>
            <a:r>
              <a:rPr kumimoji="1" lang="en-US" altLang="ja-JP" sz="2400" dirty="0" smtClean="0">
                <a:latin typeface="Helvetica"/>
                <a:cs typeface="Helvetica"/>
              </a:rPr>
              <a:t> [degree]</a:t>
            </a:r>
            <a:endParaRPr kumimoji="1" lang="ja-JP" altLang="en-US" sz="2400" dirty="0">
              <a:latin typeface="Helvetica"/>
              <a:cs typeface="Helvetica"/>
            </a:endParaRPr>
          </a:p>
        </p:txBody>
      </p:sp>
      <p:sp>
        <p:nvSpPr>
          <p:cNvPr id="43" name="テキスト ボックス 42"/>
          <p:cNvSpPr txBox="1"/>
          <p:nvPr/>
        </p:nvSpPr>
        <p:spPr>
          <a:xfrm rot="16200000">
            <a:off x="4105789" y="4782397"/>
            <a:ext cx="935911" cy="461665"/>
          </a:xfrm>
          <a:prstGeom prst="rect">
            <a:avLst/>
          </a:prstGeom>
          <a:solidFill>
            <a:schemeClr val="bg1"/>
          </a:solidFill>
        </p:spPr>
        <p:txBody>
          <a:bodyPr wrap="none" rtlCol="0">
            <a:spAutoFit/>
          </a:bodyPr>
          <a:lstStyle/>
          <a:p>
            <a:r>
              <a:rPr lang="en-US" altLang="ja-JP" sz="2400" i="1" dirty="0" err="1" smtClean="0">
                <a:latin typeface="Helvetica"/>
                <a:cs typeface="Helvetica"/>
              </a:rPr>
              <a:t>R</a:t>
            </a:r>
            <a:r>
              <a:rPr lang="en-US" altLang="ja-JP" sz="2400" baseline="-25000" dirty="0" err="1" smtClean="0">
                <a:latin typeface="Helvetica"/>
                <a:cs typeface="Helvetica"/>
              </a:rPr>
              <a:t>Mach</a:t>
            </a:r>
            <a:endParaRPr kumimoji="1" lang="ja-JP" altLang="en-US" sz="2400" baseline="-25000" dirty="0">
              <a:latin typeface="Helvetica"/>
              <a:cs typeface="Helvetica"/>
            </a:endParaRPr>
          </a:p>
        </p:txBody>
      </p:sp>
    </p:spTree>
    <p:extLst>
      <p:ext uri="{BB962C8B-B14F-4D97-AF65-F5344CB8AC3E}">
        <p14:creationId xmlns:p14="http://schemas.microsoft.com/office/powerpoint/2010/main" val="1246725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profile_rmach.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1037" y="3034600"/>
            <a:ext cx="3415200" cy="3722875"/>
          </a:xfrm>
          <a:prstGeom prst="rect">
            <a:avLst/>
          </a:prstGeom>
        </p:spPr>
      </p:pic>
      <p:cxnSp>
        <p:nvCxnSpPr>
          <p:cNvPr id="21" name="直線コネクタ 20"/>
          <p:cNvCxnSpPr/>
          <p:nvPr/>
        </p:nvCxnSpPr>
        <p:spPr>
          <a:xfrm>
            <a:off x="2020830" y="3290555"/>
            <a:ext cx="0" cy="1105817"/>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a:xfrm>
            <a:off x="457200" y="93226"/>
            <a:ext cx="8229600" cy="1143000"/>
          </a:xfrm>
        </p:spPr>
        <p:txBody>
          <a:bodyPr>
            <a:noAutofit/>
          </a:bodyPr>
          <a:lstStyle/>
          <a:p>
            <a:r>
              <a:rPr lang="ja-JP" altLang="en-US" sz="3200" dirty="0" smtClean="0"/>
              <a:t>ポロイダルフロー速度空間分布計測</a:t>
            </a:r>
            <a:endParaRPr kumimoji="1" lang="ja-JP" altLang="en-US" sz="3200" dirty="0"/>
          </a:p>
        </p:txBody>
      </p:sp>
      <p:sp>
        <p:nvSpPr>
          <p:cNvPr id="8"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22</a:t>
            </a:fld>
            <a:endParaRPr kumimoji="1" lang="ja-JP" altLang="en-US" dirty="0">
              <a:solidFill>
                <a:srgbClr val="000000"/>
              </a:solidFill>
            </a:endParaRPr>
          </a:p>
        </p:txBody>
      </p:sp>
      <p:sp>
        <p:nvSpPr>
          <p:cNvPr id="22" name="テキスト ボックス 21"/>
          <p:cNvSpPr txBox="1"/>
          <p:nvPr/>
        </p:nvSpPr>
        <p:spPr>
          <a:xfrm>
            <a:off x="2844310" y="3929235"/>
            <a:ext cx="869073" cy="400110"/>
          </a:xfrm>
          <a:prstGeom prst="rect">
            <a:avLst/>
          </a:prstGeom>
          <a:noFill/>
        </p:spPr>
        <p:txBody>
          <a:bodyPr wrap="none" rtlCol="0">
            <a:spAutoFit/>
          </a:bodyPr>
          <a:lstStyle/>
          <a:p>
            <a:r>
              <a:rPr lang="en-US" altLang="ja-JP" sz="2000" dirty="0" smtClean="0">
                <a:solidFill>
                  <a:srgbClr val="008000"/>
                </a:solidFill>
                <a:latin typeface="Helvetica"/>
                <a:cs typeface="Helvetica"/>
              </a:rPr>
              <a:t>Island</a:t>
            </a:r>
            <a:endParaRPr kumimoji="1" lang="ja-JP" altLang="en-US" sz="2000" dirty="0">
              <a:solidFill>
                <a:srgbClr val="008000"/>
              </a:solidFill>
              <a:latin typeface="Helvetica"/>
              <a:cs typeface="Helvetica"/>
            </a:endParaRPr>
          </a:p>
        </p:txBody>
      </p:sp>
      <p:sp>
        <p:nvSpPr>
          <p:cNvPr id="32" name="コンテンツ プレースホルダー 2"/>
          <p:cNvSpPr>
            <a:spLocks noGrp="1"/>
          </p:cNvSpPr>
          <p:nvPr>
            <p:ph idx="1"/>
          </p:nvPr>
        </p:nvSpPr>
        <p:spPr>
          <a:xfrm>
            <a:off x="316101" y="579618"/>
            <a:ext cx="8370699" cy="2554475"/>
          </a:xfrm>
        </p:spPr>
        <p:txBody>
          <a:bodyPr>
            <a:noAutofit/>
          </a:bodyPr>
          <a:lstStyle/>
          <a:p>
            <a:pPr marL="0" indent="0">
              <a:buNone/>
            </a:pPr>
            <a:endParaRPr lang="en-US" altLang="ja-JP" sz="2400" dirty="0">
              <a:latin typeface="Helvetica"/>
              <a:cs typeface="Helvetica"/>
            </a:endParaRPr>
          </a:p>
          <a:p>
            <a:pPr>
              <a:buFont typeface="Wingdings" charset="2"/>
              <a:buChar char="v"/>
            </a:pPr>
            <a:r>
              <a:rPr lang="ja-JP" altLang="en-US" sz="2400" dirty="0" smtClean="0">
                <a:latin typeface="Helvetica"/>
                <a:cs typeface="Helvetica"/>
              </a:rPr>
              <a:t>磁気島有りと無しのポロイダルフロー速度の</a:t>
            </a:r>
            <a:r>
              <a:rPr lang="en-US" altLang="ja-JP" sz="2400" dirty="0" smtClean="0">
                <a:latin typeface="Helvetica"/>
                <a:cs typeface="Helvetica"/>
              </a:rPr>
              <a:t/>
            </a:r>
            <a:br>
              <a:rPr lang="en-US" altLang="ja-JP" sz="2400" dirty="0" smtClean="0">
                <a:latin typeface="Helvetica"/>
                <a:cs typeface="Helvetica"/>
              </a:rPr>
            </a:br>
            <a:r>
              <a:rPr lang="ja-JP" altLang="en-US" sz="2400" dirty="0" smtClean="0">
                <a:latin typeface="Helvetica"/>
                <a:cs typeface="Helvetica"/>
              </a:rPr>
              <a:t>空間分布を比較</a:t>
            </a:r>
            <a:endParaRPr lang="en-US" altLang="ja-JP" sz="2400" dirty="0" smtClean="0">
              <a:latin typeface="Helvetica"/>
              <a:cs typeface="Helvetica"/>
            </a:endParaRPr>
          </a:p>
          <a:p>
            <a:pPr>
              <a:buFont typeface="Wingdings" charset="2"/>
              <a:buChar char="v"/>
            </a:pPr>
            <a:r>
              <a:rPr lang="ja-JP" altLang="en-US" sz="2400" dirty="0" smtClean="0">
                <a:latin typeface="Helvetica"/>
                <a:cs typeface="Helvetica"/>
              </a:rPr>
              <a:t>磁気島の有無の条件間のフロー速度の違いは、</a:t>
            </a:r>
            <a:r>
              <a:rPr lang="en-US" altLang="ja-JP" sz="2400" dirty="0" smtClean="0">
                <a:latin typeface="Helvetica"/>
                <a:cs typeface="Helvetica"/>
              </a:rPr>
              <a:t/>
            </a:r>
            <a:br>
              <a:rPr lang="en-US" altLang="ja-JP" sz="2400" dirty="0" smtClean="0">
                <a:latin typeface="Helvetica"/>
                <a:cs typeface="Helvetica"/>
              </a:rPr>
            </a:br>
            <a:r>
              <a:rPr lang="ja-JP" altLang="en-US" sz="2400" dirty="0" smtClean="0">
                <a:latin typeface="Helvetica"/>
                <a:cs typeface="Helvetica"/>
              </a:rPr>
              <a:t>磁気島より内側で顕著</a:t>
            </a:r>
            <a:endParaRPr lang="en-US" altLang="ja-JP" sz="2400" dirty="0" smtClean="0">
              <a:latin typeface="Helvetica"/>
              <a:cs typeface="Helvetica"/>
            </a:endParaRPr>
          </a:p>
          <a:p>
            <a:pPr lvl="1">
              <a:buFont typeface="ヒラギノ角ゴ ProN W3"/>
              <a:buChar char="→"/>
            </a:pPr>
            <a:r>
              <a:rPr lang="ja-JP" altLang="en-US" sz="2400" dirty="0" smtClean="0">
                <a:latin typeface="Helvetica"/>
                <a:cs typeface="Helvetica"/>
              </a:rPr>
              <a:t>速度の変化が最も顕著な</a:t>
            </a:r>
            <a:r>
              <a:rPr lang="en-US" altLang="ja-JP" sz="2400" i="1" dirty="0" smtClean="0">
                <a:latin typeface="Helvetica"/>
                <a:cs typeface="Helvetica"/>
              </a:rPr>
              <a:t>Z</a:t>
            </a:r>
            <a:r>
              <a:rPr lang="en-US" altLang="ja-JP" sz="2400" dirty="0" smtClean="0">
                <a:latin typeface="Helvetica"/>
                <a:cs typeface="Helvetica"/>
              </a:rPr>
              <a:t> </a:t>
            </a:r>
            <a:r>
              <a:rPr lang="en-US" altLang="ja-JP" sz="2400" dirty="0">
                <a:latin typeface="Helvetica"/>
                <a:cs typeface="Helvetica"/>
              </a:rPr>
              <a:t>=</a:t>
            </a:r>
            <a:r>
              <a:rPr lang="en-US" altLang="ja-JP" sz="2400" dirty="0" smtClean="0">
                <a:latin typeface="Helvetica"/>
                <a:cs typeface="Helvetica"/>
              </a:rPr>
              <a:t> 90 mm</a:t>
            </a:r>
            <a:r>
              <a:rPr lang="ja-JP" altLang="en-US" sz="2400" dirty="0" smtClean="0">
                <a:latin typeface="Helvetica"/>
                <a:cs typeface="Helvetica"/>
              </a:rPr>
              <a:t>を選択</a:t>
            </a:r>
            <a:endParaRPr lang="en-US" altLang="ja-JP" sz="2400" dirty="0" smtClean="0">
              <a:latin typeface="Helvetica"/>
              <a:cs typeface="Helvetica"/>
            </a:endParaRPr>
          </a:p>
        </p:txBody>
      </p:sp>
      <p:sp>
        <p:nvSpPr>
          <p:cNvPr id="35" name="テキスト ボックス 34"/>
          <p:cNvSpPr txBox="1"/>
          <p:nvPr/>
        </p:nvSpPr>
        <p:spPr>
          <a:xfrm>
            <a:off x="-1241321" y="3714253"/>
            <a:ext cx="184666" cy="369332"/>
          </a:xfrm>
          <a:prstGeom prst="rect">
            <a:avLst/>
          </a:prstGeom>
          <a:noFill/>
        </p:spPr>
        <p:txBody>
          <a:bodyPr wrap="none" rtlCol="0">
            <a:spAutoFit/>
          </a:bodyPr>
          <a:lstStyle/>
          <a:p>
            <a:endParaRPr kumimoji="1" lang="ja-JP" altLang="en-US" dirty="0"/>
          </a:p>
        </p:txBody>
      </p:sp>
      <p:sp>
        <p:nvSpPr>
          <p:cNvPr id="19" name="テキスト ボックス 18"/>
          <p:cNvSpPr txBox="1"/>
          <p:nvPr/>
        </p:nvSpPr>
        <p:spPr>
          <a:xfrm>
            <a:off x="2939724" y="5450662"/>
            <a:ext cx="840269" cy="400110"/>
          </a:xfrm>
          <a:prstGeom prst="rect">
            <a:avLst/>
          </a:prstGeom>
          <a:noFill/>
        </p:spPr>
        <p:txBody>
          <a:bodyPr wrap="none" rtlCol="0">
            <a:spAutoFit/>
          </a:bodyPr>
          <a:lstStyle/>
          <a:p>
            <a:r>
              <a:rPr lang="en-US" altLang="ja-JP" sz="2000" dirty="0" smtClean="0">
                <a:latin typeface="Helvetica"/>
                <a:cs typeface="Helvetica"/>
              </a:rPr>
              <a:t>LCFS</a:t>
            </a:r>
            <a:endParaRPr kumimoji="1" lang="ja-JP" altLang="en-US" sz="2000" dirty="0">
              <a:latin typeface="Helvetica"/>
              <a:cs typeface="Helvetica"/>
            </a:endParaRPr>
          </a:p>
        </p:txBody>
      </p:sp>
      <p:cxnSp>
        <p:nvCxnSpPr>
          <p:cNvPr id="20" name="直線矢印コネクタ 19"/>
          <p:cNvCxnSpPr/>
          <p:nvPr/>
        </p:nvCxnSpPr>
        <p:spPr>
          <a:xfrm>
            <a:off x="3848053" y="5640356"/>
            <a:ext cx="0" cy="301763"/>
          </a:xfrm>
          <a:prstGeom prst="straightConnector1">
            <a:avLst/>
          </a:prstGeom>
          <a:ln w="6350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pic>
        <p:nvPicPr>
          <p:cNvPr id="10" name="図 9" descr="angle15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676193" y="1436566"/>
            <a:ext cx="2412261" cy="2881778"/>
          </a:xfrm>
          <a:prstGeom prst="rect">
            <a:avLst/>
          </a:prstGeom>
        </p:spPr>
      </p:pic>
      <p:cxnSp>
        <p:nvCxnSpPr>
          <p:cNvPr id="16" name="直線コネクタ 15"/>
          <p:cNvCxnSpPr/>
          <p:nvPr/>
        </p:nvCxnSpPr>
        <p:spPr>
          <a:xfrm>
            <a:off x="2020830" y="4129872"/>
            <a:ext cx="0" cy="382814"/>
          </a:xfrm>
          <a:prstGeom prst="line">
            <a:avLst/>
          </a:prstGeom>
          <a:ln w="76200">
            <a:solidFill>
              <a:schemeClr val="tx1"/>
            </a:solidFill>
            <a:prstDash val="solid"/>
            <a:headEnd type="triangle"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2020830" y="3188437"/>
            <a:ext cx="0" cy="377372"/>
          </a:xfrm>
          <a:prstGeom prst="line">
            <a:avLst/>
          </a:prstGeom>
          <a:ln w="76200">
            <a:solidFill>
              <a:schemeClr val="tx1"/>
            </a:solidFill>
            <a:prstDash val="solid"/>
            <a:headEnd type="triangle" w="med" len="med"/>
          </a:ln>
          <a:effectLst/>
        </p:spPr>
        <p:style>
          <a:lnRef idx="2">
            <a:schemeClr val="accent1"/>
          </a:lnRef>
          <a:fillRef idx="0">
            <a:schemeClr val="accent1"/>
          </a:fillRef>
          <a:effectRef idx="1">
            <a:schemeClr val="accent1"/>
          </a:effectRef>
          <a:fontRef idx="minor">
            <a:schemeClr val="tx1"/>
          </a:fontRef>
        </p:style>
      </p:cxnSp>
      <p:pic>
        <p:nvPicPr>
          <p:cNvPr id="23" name="図 22" descr="m3uti_axes.png"/>
          <p:cNvPicPr>
            <a:picLocks noChangeAspect="1"/>
          </p:cNvPicPr>
          <p:nvPr/>
        </p:nvPicPr>
        <p:blipFill rotWithShape="1">
          <a:blip r:embed="rId5">
            <a:extLst>
              <a:ext uri="{28A0092B-C50C-407E-A947-70E740481C1C}">
                <a14:useLocalDpi xmlns:a14="http://schemas.microsoft.com/office/drawing/2010/main" val="0"/>
              </a:ext>
            </a:extLst>
          </a:blip>
          <a:srcRect l="18517" r="7416"/>
          <a:stretch/>
        </p:blipFill>
        <p:spPr>
          <a:xfrm>
            <a:off x="4875945" y="3118293"/>
            <a:ext cx="3934895" cy="3712942"/>
          </a:xfrm>
          <a:prstGeom prst="rect">
            <a:avLst/>
          </a:prstGeom>
        </p:spPr>
      </p:pic>
      <p:cxnSp>
        <p:nvCxnSpPr>
          <p:cNvPr id="15" name="直線コネクタ 14"/>
          <p:cNvCxnSpPr/>
          <p:nvPr/>
        </p:nvCxnSpPr>
        <p:spPr>
          <a:xfrm>
            <a:off x="6266656" y="3942982"/>
            <a:ext cx="0" cy="686329"/>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flipH="1">
            <a:off x="6266656" y="3773213"/>
            <a:ext cx="1948442" cy="556132"/>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33" name="正方形/長方形 32"/>
          <p:cNvSpPr/>
          <p:nvPr/>
        </p:nvSpPr>
        <p:spPr>
          <a:xfrm>
            <a:off x="6219624" y="3261686"/>
            <a:ext cx="78388" cy="611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aphicFrame>
        <p:nvGraphicFramePr>
          <p:cNvPr id="36" name="オブジェクト 35"/>
          <p:cNvGraphicFramePr>
            <a:graphicFrameLocks noChangeAspect="1"/>
          </p:cNvGraphicFramePr>
          <p:nvPr>
            <p:extLst>
              <p:ext uri="{D42A27DB-BD31-4B8C-83A1-F6EECF244321}">
                <p14:modId xmlns:p14="http://schemas.microsoft.com/office/powerpoint/2010/main" val="2623803303"/>
              </p:ext>
            </p:extLst>
          </p:nvPr>
        </p:nvGraphicFramePr>
        <p:xfrm>
          <a:off x="7102808" y="3042681"/>
          <a:ext cx="2041192" cy="730532"/>
        </p:xfrm>
        <a:graphic>
          <a:graphicData uri="http://schemas.openxmlformats.org/presentationml/2006/ole">
            <mc:AlternateContent xmlns:mc="http://schemas.openxmlformats.org/markup-compatibility/2006">
              <mc:Choice xmlns:v="urn:schemas-microsoft-com:vml" Requires="v">
                <p:oleObj spid="_x0000_s3078" name="Equation" r:id="rId6" imgW="1206500" imgH="431800" progId="Equation.DSMT4">
                  <p:embed/>
                </p:oleObj>
              </mc:Choice>
              <mc:Fallback>
                <p:oleObj name="Equation" r:id="rId6" imgW="1206500" imgH="431800" progId="Equation.DSMT4">
                  <p:embed/>
                  <p:pic>
                    <p:nvPicPr>
                      <p:cNvPr id="0" name=""/>
                      <p:cNvPicPr/>
                      <p:nvPr/>
                    </p:nvPicPr>
                    <p:blipFill>
                      <a:blip r:embed="rId7"/>
                      <a:stretch>
                        <a:fillRect/>
                      </a:stretch>
                    </p:blipFill>
                    <p:spPr>
                      <a:xfrm>
                        <a:off x="7102808" y="3042681"/>
                        <a:ext cx="2041192" cy="730532"/>
                      </a:xfrm>
                      <a:prstGeom prst="rect">
                        <a:avLst/>
                      </a:prstGeom>
                    </p:spPr>
                  </p:pic>
                </p:oleObj>
              </mc:Fallback>
            </mc:AlternateContent>
          </a:graphicData>
        </a:graphic>
      </p:graphicFrame>
    </p:spTree>
    <p:extLst>
      <p:ext uri="{BB962C8B-B14F-4D97-AF65-F5344CB8AC3E}">
        <p14:creationId xmlns:p14="http://schemas.microsoft.com/office/powerpoint/2010/main" val="8093575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7760" y="21618"/>
            <a:ext cx="8028481" cy="749263"/>
          </a:xfrm>
        </p:spPr>
        <p:txBody>
          <a:bodyPr>
            <a:noAutofit/>
          </a:bodyPr>
          <a:lstStyle/>
          <a:p>
            <a:r>
              <a:rPr kumimoji="1" lang="ja-JP" altLang="en-US" sz="3600" dirty="0" smtClean="0"/>
              <a:t>多点マッハプローブの</a:t>
            </a:r>
            <a:r>
              <a:rPr lang="ja-JP" altLang="en-US" sz="3600" dirty="0" smtClean="0"/>
              <a:t>校正</a:t>
            </a:r>
            <a:endParaRPr kumimoji="1" lang="ja-JP" altLang="en-US" sz="3600" dirty="0"/>
          </a:p>
        </p:txBody>
      </p:sp>
      <p:sp>
        <p:nvSpPr>
          <p:cNvPr id="3" name="コンテンツ プレースホルダー 2"/>
          <p:cNvSpPr>
            <a:spLocks noGrp="1"/>
          </p:cNvSpPr>
          <p:nvPr>
            <p:ph idx="1"/>
          </p:nvPr>
        </p:nvSpPr>
        <p:spPr>
          <a:xfrm>
            <a:off x="378813" y="842803"/>
            <a:ext cx="4718176" cy="5479366"/>
          </a:xfrm>
        </p:spPr>
        <p:txBody>
          <a:bodyPr>
            <a:noAutofit/>
          </a:bodyPr>
          <a:lstStyle/>
          <a:p>
            <a:pPr marL="285750" lvl="1">
              <a:buFont typeface="Wingdings" charset="2"/>
              <a:buChar char="v"/>
            </a:pPr>
            <a:r>
              <a:rPr lang="ja-JP" altLang="en-US" sz="1800" dirty="0" smtClean="0">
                <a:latin typeface="Helvetica"/>
                <a:cs typeface="Helvetica"/>
              </a:rPr>
              <a:t>ポロイダルフロー</a:t>
            </a:r>
            <a:r>
              <a:rPr lang="ja-JP" altLang="en-US" sz="1800" dirty="0">
                <a:latin typeface="Helvetica"/>
                <a:cs typeface="Helvetica"/>
              </a:rPr>
              <a:t>速度の</a:t>
            </a:r>
            <a:r>
              <a:rPr lang="ja-JP" altLang="en-US" sz="1800" dirty="0" smtClean="0">
                <a:latin typeface="Helvetica"/>
                <a:cs typeface="Helvetica"/>
              </a:rPr>
              <a:t>絶対値導出には、係数</a:t>
            </a:r>
            <a:r>
              <a:rPr lang="en-US" altLang="ja-JP" sz="1800" dirty="0">
                <a:latin typeface="Helvetica"/>
                <a:cs typeface="Helvetica"/>
              </a:rPr>
              <a:t>C</a:t>
            </a:r>
            <a:r>
              <a:rPr lang="en-US" altLang="ja-JP" sz="1800" baseline="-25000" dirty="0">
                <a:latin typeface="Helvetica"/>
                <a:cs typeface="Helvetica"/>
              </a:rPr>
              <a:t>s</a:t>
            </a:r>
            <a:r>
              <a:rPr lang="en-US" altLang="ja-JP" sz="1800" dirty="0">
                <a:latin typeface="Helvetica"/>
                <a:cs typeface="Helvetica"/>
              </a:rPr>
              <a:t>/</a:t>
            </a:r>
            <a:r>
              <a:rPr lang="en-US" altLang="ja-JP" sz="1800" i="1" dirty="0">
                <a:latin typeface="Symbol" charset="2"/>
                <a:cs typeface="Symbol" charset="2"/>
              </a:rPr>
              <a:t>α</a:t>
            </a:r>
            <a:r>
              <a:rPr lang="ja-JP" altLang="en-US" sz="1800" dirty="0">
                <a:latin typeface="Helvetica"/>
                <a:cs typeface="Helvetica"/>
              </a:rPr>
              <a:t>を導出する</a:t>
            </a:r>
            <a:r>
              <a:rPr lang="ja-JP" altLang="en-US" sz="1800" dirty="0" smtClean="0">
                <a:latin typeface="Helvetica"/>
                <a:cs typeface="Helvetica"/>
              </a:rPr>
              <a:t>必要</a:t>
            </a:r>
            <a:r>
              <a:rPr lang="en-US" altLang="ja-JP" sz="1800" dirty="0" smtClean="0">
                <a:latin typeface="Helvetica"/>
                <a:cs typeface="Helvetica"/>
              </a:rPr>
              <a:t/>
            </a:r>
            <a:br>
              <a:rPr lang="en-US" altLang="ja-JP" sz="1800" dirty="0" smtClean="0">
                <a:latin typeface="Helvetica"/>
                <a:cs typeface="Helvetica"/>
              </a:rPr>
            </a:br>
            <a:r>
              <a:rPr lang="en-US" altLang="ja-JP" sz="1800" dirty="0" smtClean="0">
                <a:latin typeface="Helvetica"/>
                <a:cs typeface="Helvetica"/>
              </a:rPr>
              <a:t/>
            </a:r>
            <a:br>
              <a:rPr lang="en-US" altLang="ja-JP" sz="1800" dirty="0" smtClean="0">
                <a:latin typeface="Helvetica"/>
                <a:cs typeface="Helvetica"/>
              </a:rPr>
            </a:br>
            <a:r>
              <a:rPr lang="en-US" altLang="ja-JP" sz="1800" dirty="0" smtClean="0">
                <a:latin typeface="Helvetica"/>
                <a:cs typeface="Helvetica"/>
              </a:rPr>
              <a:t/>
            </a:r>
            <a:br>
              <a:rPr lang="en-US" altLang="ja-JP" sz="1800" dirty="0" smtClean="0">
                <a:latin typeface="Helvetica"/>
                <a:cs typeface="Helvetica"/>
              </a:rPr>
            </a:br>
            <a:endParaRPr lang="en-US" altLang="ja-JP" sz="1800" dirty="0">
              <a:latin typeface="Helvetica"/>
              <a:cs typeface="Helvetica"/>
            </a:endParaRPr>
          </a:p>
          <a:p>
            <a:pPr lvl="1">
              <a:buFont typeface="Wingdings" charset="2"/>
              <a:buChar char="Ø"/>
            </a:pPr>
            <a:r>
              <a:rPr lang="en-US" altLang="ja-JP" sz="1800" i="1" dirty="0" err="1" smtClean="0">
                <a:latin typeface="Helvetica"/>
                <a:cs typeface="Helvetica"/>
              </a:rPr>
              <a:t>V</a:t>
            </a:r>
            <a:r>
              <a:rPr lang="en-US" altLang="ja-JP" sz="1800" baseline="-25000" dirty="0" err="1" smtClean="0">
                <a:latin typeface="Helvetica"/>
                <a:cs typeface="Helvetica"/>
              </a:rPr>
              <a:t>p</a:t>
            </a:r>
            <a:r>
              <a:rPr lang="ja-JP" altLang="en-US" sz="1800" dirty="0" smtClean="0">
                <a:latin typeface="Helvetica"/>
                <a:cs typeface="Helvetica"/>
              </a:rPr>
              <a:t>はドップラー分光法の値を使用</a:t>
            </a:r>
            <a:endParaRPr lang="en-US" altLang="ja-JP" sz="1800" dirty="0" smtClean="0">
              <a:latin typeface="Helvetica"/>
              <a:cs typeface="Helvetica"/>
            </a:endParaRPr>
          </a:p>
          <a:p>
            <a:pPr lvl="1">
              <a:buFont typeface="Wingdings" charset="2"/>
              <a:buChar char="Ø"/>
            </a:pPr>
            <a:r>
              <a:rPr lang="ja-JP" altLang="en-US" sz="1800" dirty="0" smtClean="0">
                <a:latin typeface="Helvetica"/>
                <a:cs typeface="Helvetica"/>
              </a:rPr>
              <a:t>プラズマは等温変化していると仮定すると、</a:t>
            </a:r>
            <a:r>
              <a:rPr lang="en-US" altLang="ja-JP" sz="1800" i="1" dirty="0" smtClean="0">
                <a:latin typeface="Helvetica"/>
                <a:cs typeface="Helvetica"/>
              </a:rPr>
              <a:t>C</a:t>
            </a:r>
            <a:r>
              <a:rPr lang="en-US" altLang="ja-JP" sz="1800" baseline="-25000" dirty="0" smtClean="0">
                <a:latin typeface="Helvetica"/>
                <a:cs typeface="Helvetica"/>
              </a:rPr>
              <a:t>s </a:t>
            </a:r>
            <a:r>
              <a:rPr lang="en-US" altLang="ja-JP" sz="1800" dirty="0" smtClean="0">
                <a:latin typeface="Helvetica"/>
                <a:cs typeface="Helvetica"/>
              </a:rPr>
              <a:t>= 24 km/s</a:t>
            </a:r>
          </a:p>
          <a:p>
            <a:pPr lvl="1">
              <a:buFont typeface="Wingdings" charset="2"/>
              <a:buChar char="Ø"/>
            </a:pPr>
            <a:r>
              <a:rPr lang="en-US" altLang="ja-JP" sz="1800" i="1" dirty="0" smtClean="0">
                <a:latin typeface="Helvetica"/>
                <a:cs typeface="Helvetica"/>
              </a:rPr>
              <a:t>C</a:t>
            </a:r>
            <a:r>
              <a:rPr lang="en-US" altLang="ja-JP" sz="1800" baseline="-25000" dirty="0" smtClean="0">
                <a:latin typeface="Helvetica"/>
                <a:cs typeface="Helvetica"/>
              </a:rPr>
              <a:t>s</a:t>
            </a:r>
            <a:r>
              <a:rPr lang="ja-JP" altLang="en-US" sz="1800" dirty="0" smtClean="0">
                <a:latin typeface="Helvetica"/>
                <a:cs typeface="Helvetica"/>
              </a:rPr>
              <a:t>と極大</a:t>
            </a:r>
            <a:r>
              <a:rPr lang="en-US" altLang="ja-JP" sz="1800" dirty="0" smtClean="0">
                <a:latin typeface="Helvetica"/>
                <a:cs typeface="Helvetica"/>
              </a:rPr>
              <a:t>(</a:t>
            </a:r>
            <a:r>
              <a:rPr lang="en-US" altLang="ja-JP" sz="1800" i="1" dirty="0" err="1" smtClean="0">
                <a:latin typeface="Helvetica"/>
                <a:cs typeface="Helvetica"/>
              </a:rPr>
              <a:t>ρ</a:t>
            </a:r>
            <a:r>
              <a:rPr lang="en-US" altLang="ja-JP" sz="1800" dirty="0" smtClean="0">
                <a:latin typeface="Helvetica"/>
                <a:cs typeface="Helvetica"/>
              </a:rPr>
              <a:t> = 0.56)</a:t>
            </a:r>
            <a:r>
              <a:rPr lang="ja-JP" altLang="en-US" sz="1800" dirty="0" smtClean="0">
                <a:latin typeface="Helvetica"/>
                <a:cs typeface="Helvetica"/>
              </a:rPr>
              <a:t>の</a:t>
            </a:r>
            <a:r>
              <a:rPr lang="en-US" altLang="ja-JP" sz="1800" dirty="0" err="1" smtClean="0">
                <a:latin typeface="Helvetica"/>
                <a:cs typeface="Helvetica"/>
              </a:rPr>
              <a:t>V</a:t>
            </a:r>
            <a:r>
              <a:rPr lang="en-US" altLang="ja-JP" sz="1800" baseline="-25000" dirty="0" err="1" smtClean="0">
                <a:latin typeface="Helvetica"/>
                <a:cs typeface="Helvetica"/>
              </a:rPr>
              <a:t>p</a:t>
            </a:r>
            <a:r>
              <a:rPr lang="ja-JP" altLang="en-US" sz="1800" dirty="0" smtClean="0">
                <a:latin typeface="Helvetica"/>
                <a:cs typeface="Helvetica"/>
              </a:rPr>
              <a:t>、</a:t>
            </a:r>
            <a:r>
              <a:rPr lang="en-US" altLang="ja-JP" sz="1800" i="1" dirty="0" err="1" smtClean="0">
                <a:latin typeface="Helvetica"/>
                <a:cs typeface="Helvetica"/>
              </a:rPr>
              <a:t>R</a:t>
            </a:r>
            <a:r>
              <a:rPr lang="en-US" altLang="ja-JP" sz="1800" baseline="-25000" dirty="0" err="1" smtClean="0">
                <a:latin typeface="Helvetica"/>
                <a:cs typeface="Helvetica"/>
              </a:rPr>
              <a:t>Mach</a:t>
            </a:r>
            <a:r>
              <a:rPr lang="en-US" altLang="ja-JP" sz="1800" baseline="-25000" dirty="0" smtClean="0">
                <a:latin typeface="Helvetica"/>
                <a:cs typeface="Helvetica"/>
              </a:rPr>
              <a:t/>
            </a:r>
            <a:br>
              <a:rPr lang="en-US" altLang="ja-JP" sz="1800" baseline="-25000" dirty="0" smtClean="0">
                <a:latin typeface="Helvetica"/>
                <a:cs typeface="Helvetica"/>
              </a:rPr>
            </a:br>
            <a:r>
              <a:rPr lang="ja-JP" altLang="en-US" sz="1800" dirty="0" smtClean="0">
                <a:latin typeface="Helvetica"/>
                <a:cs typeface="Helvetica"/>
              </a:rPr>
              <a:t>から、</a:t>
            </a:r>
            <a:r>
              <a:rPr lang="en-US" altLang="ja-JP" sz="1800" i="1" dirty="0">
                <a:latin typeface="Symbol" charset="2"/>
                <a:cs typeface="Symbol" charset="2"/>
              </a:rPr>
              <a:t>α</a:t>
            </a:r>
            <a:r>
              <a:rPr lang="en-US" altLang="ja-JP" sz="1800" dirty="0" smtClean="0">
                <a:latin typeface="Helvetica"/>
                <a:cs typeface="Helvetica"/>
              </a:rPr>
              <a:t> = 1.33</a:t>
            </a:r>
          </a:p>
          <a:p>
            <a:pPr lvl="1">
              <a:buFont typeface="Wingdings" charset="2"/>
              <a:buChar char="Ø"/>
            </a:pPr>
            <a:endParaRPr lang="en-US" altLang="ja-JP" sz="1800" dirty="0">
              <a:latin typeface="Helvetica"/>
              <a:cs typeface="Helvetica"/>
            </a:endParaRPr>
          </a:p>
          <a:p>
            <a:pPr marL="285750" lvl="1">
              <a:buFont typeface="Wingdings" charset="2"/>
              <a:buChar char="v"/>
            </a:pPr>
            <a:r>
              <a:rPr lang="ja-JP" altLang="en-US" sz="1800" dirty="0" smtClean="0">
                <a:latin typeface="Helvetica"/>
                <a:cs typeface="Helvetica"/>
              </a:rPr>
              <a:t>マッハプローブで得られた</a:t>
            </a:r>
            <a:r>
              <a:rPr lang="en-US" altLang="ja-JP" sz="1800" dirty="0" smtClean="0">
                <a:latin typeface="Helvetica"/>
                <a:cs typeface="Helvetica"/>
              </a:rPr>
              <a:t/>
            </a:r>
            <a:br>
              <a:rPr lang="en-US" altLang="ja-JP" sz="1800" dirty="0" smtClean="0">
                <a:latin typeface="Helvetica"/>
                <a:cs typeface="Helvetica"/>
              </a:rPr>
            </a:br>
            <a:r>
              <a:rPr lang="ja-JP" altLang="en-US" sz="1800" dirty="0" smtClean="0">
                <a:latin typeface="Helvetica"/>
                <a:cs typeface="Helvetica"/>
              </a:rPr>
              <a:t>校正後のフロー速度</a:t>
            </a:r>
            <a:r>
              <a:rPr lang="en-US" altLang="ja-JP" sz="1800" i="1" dirty="0" err="1">
                <a:latin typeface="Helvetica"/>
                <a:cs typeface="Helvetica"/>
              </a:rPr>
              <a:t>V</a:t>
            </a:r>
            <a:r>
              <a:rPr lang="en-US" altLang="ja-JP" sz="1800" baseline="-25000" dirty="0" err="1">
                <a:latin typeface="Helvetica"/>
                <a:cs typeface="Helvetica"/>
              </a:rPr>
              <a:t>Mach</a:t>
            </a:r>
            <a:r>
              <a:rPr lang="ja-JP" altLang="en-US" sz="1800" dirty="0" smtClean="0">
                <a:latin typeface="Helvetica"/>
                <a:cs typeface="Helvetica"/>
              </a:rPr>
              <a:t>の径方向分布を、</a:t>
            </a:r>
            <a:r>
              <a:rPr lang="en-US" altLang="ja-JP" sz="1800" dirty="0" smtClean="0">
                <a:latin typeface="Helvetica"/>
                <a:cs typeface="Helvetica"/>
              </a:rPr>
              <a:t/>
            </a:r>
            <a:br>
              <a:rPr lang="en-US" altLang="ja-JP" sz="1800" dirty="0" smtClean="0">
                <a:latin typeface="Helvetica"/>
                <a:cs typeface="Helvetica"/>
              </a:rPr>
            </a:br>
            <a:r>
              <a:rPr lang="ja-JP" altLang="en-US" sz="1800" dirty="0" smtClean="0">
                <a:latin typeface="Helvetica"/>
                <a:cs typeface="Helvetica"/>
              </a:rPr>
              <a:t>以下のパラメータと比較</a:t>
            </a:r>
            <a:endParaRPr lang="en-US" altLang="ja-JP" sz="1800" dirty="0" smtClean="0">
              <a:latin typeface="Helvetica"/>
              <a:cs typeface="Helvetica"/>
            </a:endParaRPr>
          </a:p>
          <a:p>
            <a:pPr marL="742950" lvl="2" indent="-285750">
              <a:buFont typeface="Wingdings" charset="2"/>
              <a:buChar char="Ø"/>
            </a:pPr>
            <a:r>
              <a:rPr lang="en-US" altLang="ja-JP" sz="1800" i="1" dirty="0" err="1" smtClean="0">
                <a:latin typeface="Helvetica"/>
                <a:cs typeface="Helvetica"/>
              </a:rPr>
              <a:t>V</a:t>
            </a:r>
            <a:r>
              <a:rPr lang="en-US" altLang="ja-JP" sz="1800" baseline="-25000" dirty="0" err="1" smtClean="0">
                <a:latin typeface="Helvetica"/>
                <a:cs typeface="Helvetica"/>
              </a:rPr>
              <a:t>dop</a:t>
            </a:r>
            <a:r>
              <a:rPr lang="en-US" altLang="ja-JP" sz="1800" dirty="0" smtClean="0">
                <a:latin typeface="Helvetica"/>
                <a:cs typeface="Helvetica"/>
              </a:rPr>
              <a:t> :</a:t>
            </a:r>
            <a:r>
              <a:rPr lang="ja-JP" altLang="en-US" sz="1800" dirty="0" smtClean="0">
                <a:latin typeface="Helvetica"/>
                <a:cs typeface="Helvetica"/>
              </a:rPr>
              <a:t>ドップラー分光法から導出されたポロイダルフロー速度</a:t>
            </a:r>
            <a:r>
              <a:rPr lang="en-US" altLang="ja-JP" sz="1800" dirty="0" smtClean="0">
                <a:latin typeface="Helvetica"/>
                <a:cs typeface="Helvetica"/>
              </a:rPr>
              <a:t>[4]</a:t>
            </a:r>
          </a:p>
          <a:p>
            <a:pPr marL="742950" lvl="2" indent="-285750">
              <a:buFont typeface="Wingdings" charset="2"/>
              <a:buChar char="Ø"/>
            </a:pPr>
            <a:r>
              <a:rPr lang="en-US" altLang="ja-JP" sz="1800" i="1" dirty="0" smtClean="0">
                <a:latin typeface="Helvetica"/>
                <a:cs typeface="Helvetica"/>
              </a:rPr>
              <a:t>V</a:t>
            </a:r>
            <a:r>
              <a:rPr lang="en-US" altLang="ja-JP" sz="1800" b="1" i="1" baseline="-25000" dirty="0" smtClean="0">
                <a:solidFill>
                  <a:srgbClr val="000000"/>
                </a:solidFill>
                <a:latin typeface="Helvetica"/>
                <a:cs typeface="Helvetica"/>
              </a:rPr>
              <a:t>E</a:t>
            </a:r>
            <a:r>
              <a:rPr lang="en-US" altLang="ja-JP" sz="1800" baseline="-25000" dirty="0">
                <a:latin typeface="Helvetica"/>
                <a:cs typeface="Helvetica"/>
              </a:rPr>
              <a:t>×</a:t>
            </a:r>
            <a:r>
              <a:rPr lang="en-US" altLang="ja-JP" sz="1800" b="1" i="1" baseline="-25000" dirty="0">
                <a:latin typeface="Helvetica"/>
                <a:cs typeface="Helvetica"/>
              </a:rPr>
              <a:t>B</a:t>
            </a:r>
            <a:r>
              <a:rPr lang="en-US" altLang="ja-JP" sz="1800" dirty="0">
                <a:latin typeface="Helvetica"/>
                <a:cs typeface="Helvetica"/>
              </a:rPr>
              <a:t> </a:t>
            </a:r>
            <a:r>
              <a:rPr lang="en-US" altLang="ja-JP" sz="1800" dirty="0" smtClean="0">
                <a:latin typeface="Helvetica"/>
                <a:cs typeface="Helvetica"/>
              </a:rPr>
              <a:t>: </a:t>
            </a:r>
            <a:r>
              <a:rPr lang="en-US" altLang="ja-JP" sz="1800" b="1" i="1" dirty="0">
                <a:solidFill>
                  <a:srgbClr val="000000"/>
                </a:solidFill>
                <a:latin typeface="Helvetica"/>
                <a:cs typeface="Helvetica"/>
              </a:rPr>
              <a:t>E</a:t>
            </a:r>
            <a:r>
              <a:rPr lang="en-US" altLang="ja-JP" sz="1800" dirty="0">
                <a:latin typeface="Helvetica"/>
                <a:cs typeface="Helvetica"/>
              </a:rPr>
              <a:t>×</a:t>
            </a:r>
            <a:r>
              <a:rPr lang="en-US" altLang="ja-JP" sz="1800" b="1" i="1" dirty="0" smtClean="0">
                <a:latin typeface="Helvetica"/>
                <a:cs typeface="Helvetica"/>
              </a:rPr>
              <a:t>B</a:t>
            </a:r>
            <a:r>
              <a:rPr lang="ja-JP" altLang="en-US" sz="1800" dirty="0" smtClean="0">
                <a:latin typeface="Helvetica"/>
                <a:cs typeface="Helvetica"/>
              </a:rPr>
              <a:t>ドリフト速度</a:t>
            </a:r>
            <a:endParaRPr lang="en-US" altLang="ja-JP" sz="1800" b="1" i="1" baseline="-25000" dirty="0" smtClean="0">
              <a:latin typeface="Helvetica"/>
              <a:cs typeface="Helvetica"/>
            </a:endParaRPr>
          </a:p>
          <a:p>
            <a:pPr marL="1200150" lvl="3" indent="-285750">
              <a:buFont typeface="ヒラギノ角ゴ ProN W3"/>
              <a:buChar char="→"/>
            </a:pPr>
            <a:r>
              <a:rPr lang="en-US" altLang="ja-JP" sz="1800" i="1" dirty="0" err="1" smtClean="0">
                <a:latin typeface="Helvetica"/>
                <a:cs typeface="Helvetica"/>
              </a:rPr>
              <a:t>V</a:t>
            </a:r>
            <a:r>
              <a:rPr lang="en-US" altLang="ja-JP" sz="1800" baseline="-25000" dirty="0" err="1" smtClean="0">
                <a:latin typeface="Helvetica"/>
                <a:cs typeface="Helvetica"/>
              </a:rPr>
              <a:t>Mach</a:t>
            </a:r>
            <a:r>
              <a:rPr lang="ja-JP" altLang="en-US" sz="1800" dirty="0" smtClean="0">
                <a:latin typeface="Helvetica"/>
                <a:cs typeface="Helvetica"/>
              </a:rPr>
              <a:t>は</a:t>
            </a:r>
            <a:r>
              <a:rPr lang="en-US" altLang="ja-JP" sz="1800" i="1" dirty="0" err="1" smtClean="0">
                <a:latin typeface="Helvetica"/>
                <a:cs typeface="Helvetica"/>
              </a:rPr>
              <a:t>V</a:t>
            </a:r>
            <a:r>
              <a:rPr lang="en-US" altLang="ja-JP" sz="1800" baseline="-25000" dirty="0" err="1" smtClean="0">
                <a:latin typeface="Helvetica"/>
                <a:cs typeface="Helvetica"/>
              </a:rPr>
              <a:t>dop</a:t>
            </a:r>
            <a:r>
              <a:rPr lang="ja-JP" altLang="en-US" sz="1800" dirty="0" smtClean="0">
                <a:latin typeface="Helvetica"/>
                <a:cs typeface="Helvetica"/>
              </a:rPr>
              <a:t>とプラズマ中間、</a:t>
            </a:r>
            <a:r>
              <a:rPr lang="en-US" altLang="ja-JP" sz="1800" dirty="0" smtClean="0">
                <a:latin typeface="Helvetica"/>
                <a:cs typeface="Helvetica"/>
              </a:rPr>
              <a:t/>
            </a:r>
            <a:br>
              <a:rPr lang="en-US" altLang="ja-JP" sz="1800" dirty="0" smtClean="0">
                <a:latin typeface="Helvetica"/>
                <a:cs typeface="Helvetica"/>
              </a:rPr>
            </a:br>
            <a:r>
              <a:rPr lang="ja-JP" altLang="en-US" sz="1800" dirty="0" smtClean="0">
                <a:latin typeface="Helvetica"/>
                <a:cs typeface="Helvetica"/>
              </a:rPr>
              <a:t>周辺で良い一致</a:t>
            </a:r>
            <a:endParaRPr lang="en-US" altLang="ja-JP" sz="1800" dirty="0">
              <a:latin typeface="Helvetica"/>
              <a:cs typeface="Helvetica"/>
            </a:endParaRPr>
          </a:p>
          <a:p>
            <a:pPr marL="685800" lvl="2">
              <a:buFont typeface="Wingdings" charset="2"/>
              <a:buChar char="v"/>
            </a:pPr>
            <a:endParaRPr lang="en-US" altLang="ja-JP" sz="1800" baseline="-25000" dirty="0" smtClean="0">
              <a:latin typeface="Helvetica"/>
              <a:cs typeface="Helvetica"/>
            </a:endParaRPr>
          </a:p>
          <a:p>
            <a:pPr marL="685800" lvl="2">
              <a:buFont typeface="Wingdings" charset="2"/>
              <a:buChar char="v"/>
            </a:pPr>
            <a:endParaRPr lang="en-US" altLang="ja-JP" sz="1800" baseline="-25000" dirty="0" smtClean="0">
              <a:latin typeface="Helvetica"/>
              <a:cs typeface="Helvetica"/>
            </a:endParaRPr>
          </a:p>
          <a:p>
            <a:pPr marL="285750" lvl="1">
              <a:buFont typeface="Wingdings" charset="2"/>
              <a:buChar char="v"/>
            </a:pPr>
            <a:endParaRPr lang="en-US" altLang="ja-JP" sz="1800" dirty="0" smtClean="0">
              <a:latin typeface="Helvetica"/>
              <a:cs typeface="Helvetica"/>
            </a:endParaRPr>
          </a:p>
        </p:txBody>
      </p:sp>
      <p:sp>
        <p:nvSpPr>
          <p:cNvPr id="5"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23</a:t>
            </a:fld>
            <a:endParaRPr kumimoji="1" lang="ja-JP" altLang="en-US" dirty="0">
              <a:solidFill>
                <a:srgbClr val="000000"/>
              </a:solidFill>
            </a:endParaRPr>
          </a:p>
        </p:txBody>
      </p:sp>
      <p:sp>
        <p:nvSpPr>
          <p:cNvPr id="10" name="Text Box 413"/>
          <p:cNvSpPr txBox="1">
            <a:spLocks noChangeArrowheads="1"/>
          </p:cNvSpPr>
          <p:nvPr/>
        </p:nvSpPr>
        <p:spPr bwMode="auto">
          <a:xfrm>
            <a:off x="5216501" y="843181"/>
            <a:ext cx="3768076" cy="132341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a:spAutoFit/>
          </a:bodyPr>
          <a:lstStyle/>
          <a:p>
            <a:r>
              <a:rPr lang="ja-JP" altLang="en-US" sz="1600" dirty="0">
                <a:latin typeface="Helvetica"/>
                <a:ea typeface="Hiragino Kaku Gothic Pro W3"/>
                <a:cs typeface="Helvetica"/>
              </a:rPr>
              <a:t>ガス種</a:t>
            </a:r>
            <a:r>
              <a:rPr lang="en-US" altLang="ja-JP" sz="1600" dirty="0">
                <a:latin typeface="Helvetica"/>
                <a:ea typeface="Hiragino Kaku Gothic Pro W3"/>
                <a:cs typeface="Helvetica"/>
              </a:rPr>
              <a:t>           </a:t>
            </a:r>
            <a:r>
              <a:rPr lang="en-US" altLang="ja-JP" sz="1600" dirty="0" smtClean="0">
                <a:latin typeface="Helvetica"/>
                <a:ea typeface="Hiragino Kaku Gothic Pro W3"/>
                <a:cs typeface="Helvetica"/>
              </a:rPr>
              <a:t>  </a:t>
            </a:r>
            <a:r>
              <a:rPr lang="en-US" altLang="ja-JP" sz="1600" dirty="0">
                <a:latin typeface="Helvetica"/>
                <a:ea typeface="Hiragino Kaku Gothic Pro W3"/>
                <a:cs typeface="Helvetica"/>
              </a:rPr>
              <a:t>: He (1.2 x 10</a:t>
            </a:r>
            <a:r>
              <a:rPr lang="en-US" altLang="ja-JP" sz="1600" baseline="30000" dirty="0">
                <a:latin typeface="Helvetica"/>
                <a:ea typeface="Hiragino Kaku Gothic Pro W3"/>
                <a:cs typeface="Helvetica"/>
              </a:rPr>
              <a:t>-2</a:t>
            </a:r>
            <a:r>
              <a:rPr lang="en-US" altLang="ja-JP" sz="1600" dirty="0">
                <a:latin typeface="Helvetica"/>
                <a:ea typeface="Hiragino Kaku Gothic Pro W3"/>
                <a:cs typeface="Helvetica"/>
              </a:rPr>
              <a:t> Pa)</a:t>
            </a:r>
          </a:p>
          <a:p>
            <a:r>
              <a:rPr lang="ja-JP" altLang="en-US" sz="1600" dirty="0">
                <a:latin typeface="Helvetica"/>
                <a:ea typeface="Hiragino Kaku Gothic Pro W3"/>
                <a:cs typeface="Helvetica"/>
              </a:rPr>
              <a:t>プラズマ生成法</a:t>
            </a:r>
            <a:r>
              <a:rPr lang="en-US" altLang="ja-JP" sz="1600" dirty="0">
                <a:latin typeface="Helvetica"/>
                <a:ea typeface="Hiragino Kaku Gothic Pro W3"/>
                <a:cs typeface="Helvetica"/>
              </a:rPr>
              <a:t> : </a:t>
            </a:r>
            <a:r>
              <a:rPr lang="ja-JP" altLang="en-US" sz="1600" dirty="0">
                <a:latin typeface="Helvetica"/>
                <a:ea typeface="Hiragino Kaku Gothic Pro W3"/>
                <a:cs typeface="Helvetica"/>
              </a:rPr>
              <a:t>交流オーミック加熱　</a:t>
            </a:r>
            <a:endParaRPr lang="en-US" altLang="ja-JP" sz="1600" dirty="0">
              <a:latin typeface="Helvetica"/>
              <a:ea typeface="Hiragino Kaku Gothic Pro W3"/>
              <a:cs typeface="Helvetica"/>
            </a:endParaRPr>
          </a:p>
          <a:p>
            <a:r>
              <a:rPr lang="ja-JP" altLang="en-US" sz="1600" dirty="0">
                <a:latin typeface="Helvetica"/>
                <a:ea typeface="Hiragino Kaku Gothic Pro W3"/>
                <a:cs typeface="Helvetica"/>
              </a:rPr>
              <a:t>電子密度</a:t>
            </a:r>
            <a:r>
              <a:rPr lang="en-US" altLang="ja-JP" sz="1600" dirty="0">
                <a:latin typeface="Helvetica"/>
                <a:ea typeface="Hiragino Kaku Gothic Pro W3"/>
                <a:cs typeface="Helvetica"/>
              </a:rPr>
              <a:t>          </a:t>
            </a:r>
            <a:r>
              <a:rPr lang="en-US" altLang="ja-JP" sz="1600" dirty="0" smtClean="0">
                <a:latin typeface="Helvetica"/>
                <a:ea typeface="Hiragino Kaku Gothic Pro W3"/>
                <a:cs typeface="Helvetica"/>
              </a:rPr>
              <a:t>: </a:t>
            </a:r>
            <a:r>
              <a:rPr lang="en-US" altLang="ja-JP" sz="1600" dirty="0">
                <a:latin typeface="Helvetica"/>
                <a:ea typeface="Hiragino Kaku Gothic Pro W3"/>
                <a:cs typeface="Helvetica"/>
              </a:rPr>
              <a:t>~ 1 x 10</a:t>
            </a:r>
            <a:r>
              <a:rPr lang="en-US" altLang="ja-JP" sz="1600" baseline="30000" dirty="0">
                <a:latin typeface="Helvetica"/>
                <a:ea typeface="Hiragino Kaku Gothic Pro W3"/>
                <a:cs typeface="Helvetica"/>
              </a:rPr>
              <a:t>18</a:t>
            </a:r>
            <a:r>
              <a:rPr lang="en-US" altLang="ja-JP" sz="1600" dirty="0">
                <a:latin typeface="Helvetica"/>
                <a:ea typeface="Hiragino Kaku Gothic Pro W3"/>
                <a:cs typeface="Helvetica"/>
              </a:rPr>
              <a:t> m</a:t>
            </a:r>
            <a:r>
              <a:rPr lang="en-US" altLang="ja-JP" sz="1600" baseline="30000" dirty="0">
                <a:latin typeface="Helvetica"/>
                <a:ea typeface="Hiragino Kaku Gothic Pro W3"/>
                <a:cs typeface="Helvetica"/>
              </a:rPr>
              <a:t>-3</a:t>
            </a:r>
          </a:p>
          <a:p>
            <a:r>
              <a:rPr lang="ja-JP" altLang="en-US" sz="1600" dirty="0">
                <a:latin typeface="Helvetica"/>
                <a:ea typeface="Hiragino Kaku Gothic Pro W3"/>
                <a:cs typeface="Helvetica"/>
              </a:rPr>
              <a:t>電子温度</a:t>
            </a:r>
            <a:r>
              <a:rPr lang="en-US" altLang="ja-JP" sz="1600" dirty="0">
                <a:latin typeface="Helvetica"/>
                <a:ea typeface="Hiragino Kaku Gothic Pro W3"/>
                <a:cs typeface="Helvetica"/>
              </a:rPr>
              <a:t>          </a:t>
            </a:r>
            <a:r>
              <a:rPr lang="en-US" altLang="ja-JP" sz="1600" dirty="0" smtClean="0">
                <a:latin typeface="Helvetica"/>
                <a:ea typeface="Hiragino Kaku Gothic Pro W3"/>
                <a:cs typeface="Helvetica"/>
              </a:rPr>
              <a:t>: </a:t>
            </a:r>
            <a:r>
              <a:rPr lang="en-US" altLang="ja-JP" sz="1600" dirty="0">
                <a:latin typeface="Helvetica"/>
                <a:ea typeface="Hiragino Kaku Gothic Pro W3"/>
                <a:cs typeface="Helvetica"/>
              </a:rPr>
              <a:t>~ 20 </a:t>
            </a:r>
            <a:r>
              <a:rPr lang="en-US" altLang="ja-JP" sz="1600" dirty="0" err="1">
                <a:latin typeface="Helvetica"/>
                <a:ea typeface="Hiragino Kaku Gothic Pro W3"/>
                <a:cs typeface="Helvetica"/>
              </a:rPr>
              <a:t>eV</a:t>
            </a:r>
            <a:endParaRPr lang="en-US" altLang="ja-JP" sz="1600" dirty="0">
              <a:latin typeface="Helvetica"/>
              <a:ea typeface="Hiragino Kaku Gothic Pro W3"/>
              <a:cs typeface="Helvetica"/>
            </a:endParaRPr>
          </a:p>
          <a:p>
            <a:r>
              <a:rPr lang="ja-JP" altLang="en-US" sz="1600" dirty="0">
                <a:latin typeface="Helvetica"/>
                <a:ea typeface="Hiragino Kaku Gothic Pro W3"/>
                <a:cs typeface="Helvetica"/>
              </a:rPr>
              <a:t>電極バイアス</a:t>
            </a:r>
            <a:r>
              <a:rPr lang="en-US" altLang="ja-JP" sz="1600" dirty="0">
                <a:latin typeface="Helvetica"/>
                <a:ea typeface="Hiragino Kaku Gothic Pro W3"/>
                <a:cs typeface="Helvetica"/>
              </a:rPr>
              <a:t>   </a:t>
            </a:r>
            <a:r>
              <a:rPr lang="ja-JP" altLang="en-US" sz="1600" dirty="0">
                <a:latin typeface="Helvetica"/>
                <a:ea typeface="Hiragino Kaku Gothic Pro W3"/>
                <a:cs typeface="Helvetica"/>
              </a:rPr>
              <a:t>：放電期間中定常印加</a:t>
            </a:r>
            <a:endParaRPr lang="en-US" altLang="ja-JP" sz="1600" dirty="0">
              <a:latin typeface="Helvetica"/>
              <a:ea typeface="Hiragino Kaku Gothic Pro W3"/>
              <a:cs typeface="Helvetica"/>
            </a:endParaRPr>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2467927856"/>
              </p:ext>
            </p:extLst>
          </p:nvPr>
        </p:nvGraphicFramePr>
        <p:xfrm>
          <a:off x="1090219" y="1473618"/>
          <a:ext cx="1395412" cy="776287"/>
        </p:xfrm>
        <a:graphic>
          <a:graphicData uri="http://schemas.openxmlformats.org/presentationml/2006/ole">
            <mc:AlternateContent xmlns:mc="http://schemas.openxmlformats.org/markup-compatibility/2006">
              <mc:Choice xmlns:v="urn:schemas-microsoft-com:vml" Requires="v">
                <p:oleObj spid="_x0000_s2058" name="Equation" r:id="rId3" imgW="800100" imgH="444500" progId="Equation.DSMT4">
                  <p:embed/>
                </p:oleObj>
              </mc:Choice>
              <mc:Fallback>
                <p:oleObj name="Equation" r:id="rId3" imgW="800100" imgH="444500" progId="Equation.DSMT4">
                  <p:embed/>
                  <p:pic>
                    <p:nvPicPr>
                      <p:cNvPr id="0" name=""/>
                      <p:cNvPicPr/>
                      <p:nvPr/>
                    </p:nvPicPr>
                    <p:blipFill>
                      <a:blip r:embed="rId4"/>
                      <a:stretch>
                        <a:fillRect/>
                      </a:stretch>
                    </p:blipFill>
                    <p:spPr>
                      <a:xfrm>
                        <a:off x="1090219" y="1473618"/>
                        <a:ext cx="1395412" cy="776287"/>
                      </a:xfrm>
                      <a:prstGeom prst="rect">
                        <a:avLst/>
                      </a:prstGeom>
                    </p:spPr>
                  </p:pic>
                </p:oleObj>
              </mc:Fallback>
            </mc:AlternateContent>
          </a:graphicData>
        </a:graphic>
      </p:graphicFrame>
      <p:graphicFrame>
        <p:nvGraphicFramePr>
          <p:cNvPr id="13" name="オブジェクト 12"/>
          <p:cNvGraphicFramePr>
            <a:graphicFrameLocks noChangeAspect="1"/>
          </p:cNvGraphicFramePr>
          <p:nvPr>
            <p:extLst>
              <p:ext uri="{D42A27DB-BD31-4B8C-83A1-F6EECF244321}">
                <p14:modId xmlns:p14="http://schemas.microsoft.com/office/powerpoint/2010/main" val="1651928143"/>
              </p:ext>
            </p:extLst>
          </p:nvPr>
        </p:nvGraphicFramePr>
        <p:xfrm>
          <a:off x="2994434" y="1517429"/>
          <a:ext cx="1814317" cy="687600"/>
        </p:xfrm>
        <a:graphic>
          <a:graphicData uri="http://schemas.openxmlformats.org/presentationml/2006/ole">
            <mc:AlternateContent xmlns:mc="http://schemas.openxmlformats.org/markup-compatibility/2006">
              <mc:Choice xmlns:v="urn:schemas-microsoft-com:vml" Requires="v">
                <p:oleObj spid="_x0000_s2059" name="数式" r:id="rId5" imgW="1270000" imgH="482600" progId="Equation.3">
                  <p:embed/>
                </p:oleObj>
              </mc:Choice>
              <mc:Fallback>
                <p:oleObj name="数式" r:id="rId5" imgW="1270000" imgH="482600" progId="Equation.3">
                  <p:embed/>
                  <p:pic>
                    <p:nvPicPr>
                      <p:cNvPr id="0" name=""/>
                      <p:cNvPicPr/>
                      <p:nvPr/>
                    </p:nvPicPr>
                    <p:blipFill>
                      <a:blip r:embed="rId6"/>
                      <a:stretch>
                        <a:fillRect/>
                      </a:stretch>
                    </p:blipFill>
                    <p:spPr>
                      <a:xfrm>
                        <a:off x="2994434" y="1517429"/>
                        <a:ext cx="1814317" cy="687600"/>
                      </a:xfrm>
                      <a:prstGeom prst="rect">
                        <a:avLst/>
                      </a:prstGeom>
                    </p:spPr>
                  </p:pic>
                </p:oleObj>
              </mc:Fallback>
            </mc:AlternateContent>
          </a:graphicData>
        </a:graphic>
      </p:graphicFrame>
      <p:pic>
        <p:nvPicPr>
          <p:cNvPr id="18" name="図 17" descr="フロー速度比較.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4821218" y="2480632"/>
            <a:ext cx="4359574" cy="3874231"/>
          </a:xfrm>
          <a:prstGeom prst="rect">
            <a:avLst/>
          </a:prstGeom>
        </p:spPr>
      </p:pic>
    </p:spTree>
    <p:extLst>
      <p:ext uri="{BB962C8B-B14F-4D97-AF65-F5344CB8AC3E}">
        <p14:creationId xmlns:p14="http://schemas.microsoft.com/office/powerpoint/2010/main" val="188462705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balance.eps"/>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570411" y="4153151"/>
            <a:ext cx="3312000" cy="2692800"/>
          </a:xfrm>
          <a:prstGeom prst="rect">
            <a:avLst/>
          </a:prstGeom>
        </p:spPr>
      </p:pic>
      <p:sp>
        <p:nvSpPr>
          <p:cNvPr id="50" name="テキスト ボックス 49"/>
          <p:cNvSpPr txBox="1"/>
          <p:nvPr/>
        </p:nvSpPr>
        <p:spPr>
          <a:xfrm>
            <a:off x="1611007" y="4666844"/>
            <a:ext cx="428322" cy="369332"/>
          </a:xfrm>
          <a:prstGeom prst="rect">
            <a:avLst/>
          </a:prstGeom>
          <a:noFill/>
        </p:spPr>
        <p:txBody>
          <a:bodyPr wrap="none" rtlCol="0">
            <a:spAutoFit/>
          </a:bodyPr>
          <a:lstStyle/>
          <a:p>
            <a:r>
              <a:rPr kumimoji="1" lang="en-US" altLang="ja-JP" dirty="0" smtClean="0">
                <a:latin typeface="ヒラギノ角ゴ Pro W3"/>
                <a:ea typeface="ヒラギノ角ゴ Pro W3"/>
                <a:cs typeface="ヒラギノ角ゴ Pro W3"/>
              </a:rPr>
              <a:t>①</a:t>
            </a:r>
            <a:endParaRPr kumimoji="1" lang="ja-JP" altLang="en-US" dirty="0">
              <a:latin typeface="ヒラギノ角ゴ Pro W3"/>
              <a:ea typeface="ヒラギノ角ゴ Pro W3"/>
              <a:cs typeface="ヒラギノ角ゴ Pro W3"/>
            </a:endParaRPr>
          </a:p>
        </p:txBody>
      </p:sp>
      <p:sp>
        <p:nvSpPr>
          <p:cNvPr id="51" name="テキスト ボックス 50"/>
          <p:cNvSpPr txBox="1"/>
          <p:nvPr/>
        </p:nvSpPr>
        <p:spPr>
          <a:xfrm>
            <a:off x="2717794" y="5306788"/>
            <a:ext cx="428322" cy="369332"/>
          </a:xfrm>
          <a:prstGeom prst="rect">
            <a:avLst/>
          </a:prstGeom>
          <a:noFill/>
        </p:spPr>
        <p:txBody>
          <a:bodyPr wrap="none" rtlCol="0">
            <a:spAutoFit/>
          </a:bodyPr>
          <a:lstStyle/>
          <a:p>
            <a:r>
              <a:rPr kumimoji="1" lang="en-US" altLang="ja-JP" dirty="0" smtClean="0">
                <a:latin typeface="ヒラギノ角ゴ Pro W3"/>
                <a:ea typeface="ヒラギノ角ゴ Pro W3"/>
                <a:cs typeface="ヒラギノ角ゴ Pro W3"/>
              </a:rPr>
              <a:t>②</a:t>
            </a:r>
            <a:endParaRPr kumimoji="1" lang="ja-JP" altLang="en-US" dirty="0">
              <a:latin typeface="ヒラギノ角ゴ Pro W3"/>
              <a:ea typeface="ヒラギノ角ゴ Pro W3"/>
              <a:cs typeface="ヒラギノ角ゴ Pro W3"/>
            </a:endParaRPr>
          </a:p>
        </p:txBody>
      </p:sp>
      <p:sp>
        <p:nvSpPr>
          <p:cNvPr id="5" name="テキスト ボックス 4"/>
          <p:cNvSpPr txBox="1"/>
          <p:nvPr/>
        </p:nvSpPr>
        <p:spPr>
          <a:xfrm>
            <a:off x="550214" y="1014661"/>
            <a:ext cx="7654644" cy="400110"/>
          </a:xfrm>
          <a:prstGeom prst="rect">
            <a:avLst/>
          </a:prstGeom>
          <a:noFill/>
        </p:spPr>
        <p:txBody>
          <a:bodyPr wrap="square" rtlCol="0">
            <a:spAutoFit/>
          </a:bodyPr>
          <a:lstStyle/>
          <a:p>
            <a:pPr marL="285750" indent="-285750">
              <a:buFont typeface="Wingdings" charset="2"/>
              <a:buChar char="v"/>
            </a:pPr>
            <a:r>
              <a:rPr lang="ja-JP" altLang="en-US" sz="2000" dirty="0" smtClean="0">
                <a:latin typeface="ヒラギノ角ゴ Pro W3"/>
                <a:ea typeface="ヒラギノ角ゴ Pro W3"/>
                <a:cs typeface="ヒラギノ角ゴ Pro W3"/>
              </a:rPr>
              <a:t>プラズマの駆動力はイオン粘性及び摩擦力とバランス</a:t>
            </a:r>
            <a:endParaRPr lang="en-US" altLang="ja-JP" sz="2000" dirty="0" smtClean="0">
              <a:latin typeface="ヒラギノ角ゴ Pro W3"/>
              <a:ea typeface="ヒラギノ角ゴ Pro W3"/>
              <a:cs typeface="ヒラギノ角ゴ Pro W3"/>
            </a:endParaRPr>
          </a:p>
        </p:txBody>
      </p:sp>
      <p:sp>
        <p:nvSpPr>
          <p:cNvPr id="6" name="スライド番号プレースホルダー 5"/>
          <p:cNvSpPr>
            <a:spLocks noGrp="1"/>
          </p:cNvSpPr>
          <p:nvPr>
            <p:ph type="sldNum" sz="quarter" idx="12"/>
          </p:nvPr>
        </p:nvSpPr>
        <p:spPr/>
        <p:txBody>
          <a:bodyPr/>
          <a:lstStyle/>
          <a:p>
            <a:fld id="{1FA36126-10B4-5A44-94DE-EF1B6E34A067}" type="slidenum">
              <a:rPr kumimoji="1" lang="ja-JP" altLang="en-US" smtClean="0">
                <a:solidFill>
                  <a:srgbClr val="000000"/>
                </a:solidFill>
              </a:rPr>
              <a:t>24</a:t>
            </a:fld>
            <a:endParaRPr kumimoji="1" lang="ja-JP" altLang="en-US" dirty="0">
              <a:solidFill>
                <a:srgbClr val="000000"/>
              </a:solidFill>
            </a:endParaRPr>
          </a:p>
        </p:txBody>
      </p:sp>
      <p:sp>
        <p:nvSpPr>
          <p:cNvPr id="11" name="タイトル 1"/>
          <p:cNvSpPr txBox="1">
            <a:spLocks/>
          </p:cNvSpPr>
          <p:nvPr/>
        </p:nvSpPr>
        <p:spPr>
          <a:xfrm>
            <a:off x="457200" y="297989"/>
            <a:ext cx="8347958" cy="672995"/>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smtClean="0">
                <a:latin typeface="ヒラギノ角ゴ Pro W3"/>
                <a:ea typeface="ヒラギノ角ゴ Pro W3"/>
                <a:cs typeface="ヒラギノ角ゴ Pro W3"/>
              </a:rPr>
              <a:t>イオン粘性の評価法</a:t>
            </a:r>
            <a:endParaRPr lang="en-US" altLang="ja-JP" sz="3600" dirty="0" smtClean="0">
              <a:latin typeface="ヒラギノ角ゴ Pro W3"/>
              <a:ea typeface="ヒラギノ角ゴ Pro W3"/>
              <a:cs typeface="ヒラギノ角ゴ Pro W3"/>
            </a:endParaRPr>
          </a:p>
        </p:txBody>
      </p:sp>
      <p:sp>
        <p:nvSpPr>
          <p:cNvPr id="27" name="テキスト ボックス 26"/>
          <p:cNvSpPr txBox="1"/>
          <p:nvPr/>
        </p:nvSpPr>
        <p:spPr>
          <a:xfrm>
            <a:off x="543384" y="2939132"/>
            <a:ext cx="8136586" cy="1015663"/>
          </a:xfrm>
          <a:prstGeom prst="rect">
            <a:avLst/>
          </a:prstGeom>
          <a:noFill/>
        </p:spPr>
        <p:txBody>
          <a:bodyPr wrap="square" rtlCol="0">
            <a:spAutoFit/>
          </a:bodyPr>
          <a:lstStyle/>
          <a:p>
            <a:pPr marL="285750" indent="-285750">
              <a:buFont typeface="Wingdings" charset="2"/>
              <a:buChar char="v"/>
            </a:pPr>
            <a:r>
              <a:rPr lang="ja-JP" altLang="en-US" sz="2000" dirty="0" smtClean="0">
                <a:latin typeface="Helvetica"/>
                <a:ea typeface="ヒラギノ角ゴ Pro W3"/>
                <a:cs typeface="Helvetica"/>
              </a:rPr>
              <a:t>イオン粘性持つ極値ため、解が</a:t>
            </a:r>
            <a:r>
              <a:rPr lang="en-US" altLang="ja-JP" sz="2000" dirty="0" smtClean="0">
                <a:latin typeface="Helvetica"/>
                <a:ea typeface="ヒラギノ角ゴ Pro W3"/>
                <a:cs typeface="Helvetica"/>
              </a:rPr>
              <a:t>①</a:t>
            </a:r>
            <a:r>
              <a:rPr lang="ja-JP" altLang="en-US" sz="2000" dirty="0" smtClean="0">
                <a:latin typeface="Helvetica"/>
                <a:ea typeface="ヒラギノ角ゴ Pro W3"/>
                <a:cs typeface="Helvetica"/>
              </a:rPr>
              <a:t>から</a:t>
            </a:r>
            <a:r>
              <a:rPr lang="en-US" altLang="ja-JP" sz="2000" dirty="0" smtClean="0">
                <a:latin typeface="Helvetica"/>
                <a:ea typeface="ヒラギノ角ゴ Pro W3"/>
                <a:cs typeface="Helvetica"/>
              </a:rPr>
              <a:t>②</a:t>
            </a:r>
            <a:r>
              <a:rPr lang="ja-JP" altLang="en-US" sz="2000" dirty="0" smtClean="0">
                <a:latin typeface="Helvetica"/>
                <a:ea typeface="ヒラギノ角ゴ Pro W3"/>
                <a:cs typeface="Helvetica"/>
              </a:rPr>
              <a:t>にジャンプし、</a:t>
            </a:r>
            <a:r>
              <a:rPr lang="en-US" altLang="ja-JP" sz="2000" dirty="0" smtClean="0">
                <a:latin typeface="Helvetica"/>
                <a:ea typeface="ヒラギノ角ゴ Pro W3"/>
                <a:cs typeface="Helvetica"/>
              </a:rPr>
              <a:t/>
            </a:r>
            <a:br>
              <a:rPr lang="en-US" altLang="ja-JP" sz="2000" dirty="0" smtClean="0">
                <a:latin typeface="Helvetica"/>
                <a:ea typeface="ヒラギノ角ゴ Pro W3"/>
                <a:cs typeface="Helvetica"/>
              </a:rPr>
            </a:br>
            <a:r>
              <a:rPr lang="ja-JP" altLang="en-US" sz="2000" dirty="0" smtClean="0">
                <a:latin typeface="Helvetica"/>
                <a:ea typeface="ヒラギノ角ゴ Pro W3"/>
                <a:cs typeface="Helvetica"/>
              </a:rPr>
              <a:t>ポロイダルフロー速度が急激に増大（フロージャンプ）</a:t>
            </a:r>
            <a:r>
              <a:rPr lang="en-US" altLang="ja-JP" sz="2000" dirty="0" smtClean="0">
                <a:latin typeface="Helvetica"/>
                <a:ea typeface="ヒラギノ角ゴ Pro W3"/>
                <a:cs typeface="Helvetica"/>
              </a:rPr>
              <a:t/>
            </a:r>
            <a:br>
              <a:rPr lang="en-US" altLang="ja-JP" sz="2000" dirty="0" smtClean="0">
                <a:latin typeface="Helvetica"/>
                <a:ea typeface="ヒラギノ角ゴ Pro W3"/>
                <a:cs typeface="Helvetica"/>
              </a:rPr>
            </a:br>
            <a:r>
              <a:rPr lang="en-US" altLang="ja-JP" sz="2000" dirty="0" smtClean="0">
                <a:latin typeface="Helvetica"/>
                <a:ea typeface="ヒラギノ角ゴ Pro W3"/>
                <a:cs typeface="Helvetica"/>
              </a:rPr>
              <a:t>→ </a:t>
            </a:r>
            <a:r>
              <a:rPr lang="ja-JP" altLang="en-US" sz="2000" dirty="0" smtClean="0">
                <a:latin typeface="Helvetica"/>
                <a:ea typeface="ヒラギノ角ゴ Pro W3"/>
                <a:cs typeface="Helvetica"/>
              </a:rPr>
              <a:t>この時の駆動力は、イオン粘性の極大値を反映した駆動力</a:t>
            </a:r>
            <a:endParaRPr lang="en-US" altLang="ja-JP" sz="2000" dirty="0" smtClean="0">
              <a:latin typeface="Helvetica"/>
              <a:ea typeface="ヒラギノ角ゴ Pro W3"/>
              <a:cs typeface="Helvetica"/>
            </a:endParaRPr>
          </a:p>
        </p:txBody>
      </p:sp>
      <p:grpSp>
        <p:nvGrpSpPr>
          <p:cNvPr id="28" name="Group 891"/>
          <p:cNvGrpSpPr>
            <a:grpSpLocks/>
          </p:cNvGrpSpPr>
          <p:nvPr/>
        </p:nvGrpSpPr>
        <p:grpSpPr bwMode="auto">
          <a:xfrm>
            <a:off x="1008254" y="1573980"/>
            <a:ext cx="7105155" cy="1221709"/>
            <a:chOff x="3454" y="18835"/>
            <a:chExt cx="4135" cy="711"/>
          </a:xfrm>
        </p:grpSpPr>
        <p:sp>
          <p:nvSpPr>
            <p:cNvPr id="29" name="Line 887"/>
            <p:cNvSpPr>
              <a:spLocks noChangeShapeType="1"/>
            </p:cNvSpPr>
            <p:nvPr/>
          </p:nvSpPr>
          <p:spPr bwMode="auto">
            <a:xfrm>
              <a:off x="3503" y="19330"/>
              <a:ext cx="145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30" name="Group 890"/>
            <p:cNvGrpSpPr>
              <a:grpSpLocks/>
            </p:cNvGrpSpPr>
            <p:nvPr/>
          </p:nvGrpSpPr>
          <p:grpSpPr bwMode="auto">
            <a:xfrm>
              <a:off x="3454" y="18835"/>
              <a:ext cx="4135" cy="711"/>
              <a:chOff x="16254" y="4320"/>
              <a:chExt cx="4135" cy="711"/>
            </a:xfrm>
          </p:grpSpPr>
          <p:graphicFrame>
            <p:nvGraphicFramePr>
              <p:cNvPr id="31" name="Object 2"/>
              <p:cNvGraphicFramePr>
                <a:graphicFrameLocks noChangeAspect="1"/>
              </p:cNvGraphicFramePr>
              <p:nvPr>
                <p:extLst>
                  <p:ext uri="{D42A27DB-BD31-4B8C-83A1-F6EECF244321}">
                    <p14:modId xmlns:p14="http://schemas.microsoft.com/office/powerpoint/2010/main" val="1125511763"/>
                  </p:ext>
                </p:extLst>
              </p:nvPr>
            </p:nvGraphicFramePr>
            <p:xfrm>
              <a:off x="16317" y="4320"/>
              <a:ext cx="2456" cy="469"/>
            </p:xfrm>
            <a:graphic>
              <a:graphicData uri="http://schemas.openxmlformats.org/presentationml/2006/ole">
                <mc:AlternateContent xmlns:mc="http://schemas.openxmlformats.org/markup-compatibility/2006">
                  <mc:Choice xmlns:v="urn:schemas-microsoft-com:vml" Requires="v">
                    <p:oleObj spid="_x0000_s4106" name="Equation" r:id="rId4" imgW="2273300" imgH="431800" progId="Equation.DSMT4">
                      <p:embed/>
                    </p:oleObj>
                  </mc:Choice>
                  <mc:Fallback>
                    <p:oleObj name="Equation" r:id="rId4" imgW="2273300" imgH="431800" progId="Equation.DSMT4">
                      <p:embed/>
                      <p:pic>
                        <p:nvPicPr>
                          <p:cNvPr id="0" name=""/>
                          <p:cNvPicPr>
                            <a:picLocks noChangeAspect="1" noChangeArrowheads="1"/>
                          </p:cNvPicPr>
                          <p:nvPr/>
                        </p:nvPicPr>
                        <p:blipFill>
                          <a:blip r:embed="rId5"/>
                          <a:srcRect/>
                          <a:stretch>
                            <a:fillRect/>
                          </a:stretch>
                        </p:blipFill>
                        <p:spPr bwMode="auto">
                          <a:xfrm>
                            <a:off x="16317" y="4320"/>
                            <a:ext cx="2456" cy="469"/>
                          </a:xfrm>
                          <a:prstGeom prst="rect">
                            <a:avLst/>
                          </a:prstGeom>
                          <a:noFill/>
                          <a:ln>
                            <a:noFill/>
                          </a:ln>
                          <a:effectLst/>
                        </p:spPr>
                      </p:pic>
                    </p:oleObj>
                  </mc:Fallback>
                </mc:AlternateContent>
              </a:graphicData>
            </a:graphic>
          </p:graphicFrame>
          <p:sp>
            <p:nvSpPr>
              <p:cNvPr id="33" name="Text Box 883"/>
              <p:cNvSpPr txBox="1">
                <a:spLocks noChangeArrowheads="1"/>
              </p:cNvSpPr>
              <p:nvPr/>
            </p:nvSpPr>
            <p:spPr bwMode="auto">
              <a:xfrm>
                <a:off x="16254" y="4830"/>
                <a:ext cx="1296" cy="1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3200">
                    <a:solidFill>
                      <a:schemeClr val="tx1"/>
                    </a:solidFill>
                    <a:latin typeface="Arial" charset="0"/>
                    <a:ea typeface="ＭＳ ゴシック" charset="0"/>
                    <a:cs typeface="ＭＳ ゴシック" charset="0"/>
                  </a:defRPr>
                </a:lvl1pPr>
                <a:lvl2pPr marL="37931725" indent="-37474525">
                  <a:defRPr kumimoji="1" sz="3200">
                    <a:solidFill>
                      <a:schemeClr val="tx1"/>
                    </a:solidFill>
                    <a:latin typeface="Arial" charset="0"/>
                    <a:ea typeface="ＭＳ ゴシック" charset="0"/>
                    <a:cs typeface="ＭＳ ゴシック" charset="0"/>
                  </a:defRPr>
                </a:lvl2pPr>
                <a:lvl3pPr>
                  <a:defRPr kumimoji="1" sz="3200">
                    <a:solidFill>
                      <a:schemeClr val="tx1"/>
                    </a:solidFill>
                    <a:latin typeface="Arial" charset="0"/>
                    <a:ea typeface="ＭＳ ゴシック" charset="0"/>
                    <a:cs typeface="ＭＳ ゴシック" charset="0"/>
                  </a:defRPr>
                </a:lvl3pPr>
                <a:lvl4pPr>
                  <a:defRPr kumimoji="1" sz="3200">
                    <a:solidFill>
                      <a:schemeClr val="tx1"/>
                    </a:solidFill>
                    <a:latin typeface="Arial" charset="0"/>
                    <a:ea typeface="ＭＳ ゴシック" charset="0"/>
                    <a:cs typeface="ＭＳ ゴシック" charset="0"/>
                  </a:defRPr>
                </a:lvl4pPr>
                <a:lvl5pPr>
                  <a:defRPr kumimoji="1" sz="3200">
                    <a:solidFill>
                      <a:schemeClr val="tx1"/>
                    </a:solidFill>
                    <a:latin typeface="Arial" charset="0"/>
                    <a:ea typeface="ＭＳ ゴシック" charset="0"/>
                    <a:cs typeface="ＭＳ ゴシック" charset="0"/>
                  </a:defRPr>
                </a:lvl5pPr>
                <a:lvl6pPr marL="457200" fontAlgn="base">
                  <a:spcBef>
                    <a:spcPct val="0"/>
                  </a:spcBef>
                  <a:spcAft>
                    <a:spcPct val="0"/>
                  </a:spcAft>
                  <a:defRPr kumimoji="1" sz="3200">
                    <a:solidFill>
                      <a:schemeClr val="tx1"/>
                    </a:solidFill>
                    <a:latin typeface="Arial" charset="0"/>
                    <a:ea typeface="ＭＳ ゴシック" charset="0"/>
                    <a:cs typeface="ＭＳ ゴシック" charset="0"/>
                  </a:defRPr>
                </a:lvl6pPr>
                <a:lvl7pPr marL="914400" fontAlgn="base">
                  <a:spcBef>
                    <a:spcPct val="0"/>
                  </a:spcBef>
                  <a:spcAft>
                    <a:spcPct val="0"/>
                  </a:spcAft>
                  <a:defRPr kumimoji="1" sz="3200">
                    <a:solidFill>
                      <a:schemeClr val="tx1"/>
                    </a:solidFill>
                    <a:latin typeface="Arial" charset="0"/>
                    <a:ea typeface="ＭＳ ゴシック" charset="0"/>
                    <a:cs typeface="ＭＳ ゴシック" charset="0"/>
                  </a:defRPr>
                </a:lvl7pPr>
                <a:lvl8pPr marL="1371600" fontAlgn="base">
                  <a:spcBef>
                    <a:spcPct val="0"/>
                  </a:spcBef>
                  <a:spcAft>
                    <a:spcPct val="0"/>
                  </a:spcAft>
                  <a:defRPr kumimoji="1" sz="3200">
                    <a:solidFill>
                      <a:schemeClr val="tx1"/>
                    </a:solidFill>
                    <a:latin typeface="Arial" charset="0"/>
                    <a:ea typeface="ＭＳ ゴシック" charset="0"/>
                    <a:cs typeface="ＭＳ ゴシック" charset="0"/>
                  </a:defRPr>
                </a:lvl8pPr>
                <a:lvl9pPr marL="1828800" fontAlgn="base">
                  <a:spcBef>
                    <a:spcPct val="0"/>
                  </a:spcBef>
                  <a:spcAft>
                    <a:spcPct val="0"/>
                  </a:spcAft>
                  <a:defRPr kumimoji="1" sz="3200">
                    <a:solidFill>
                      <a:schemeClr val="tx1"/>
                    </a:solidFill>
                    <a:latin typeface="Arial" charset="0"/>
                    <a:ea typeface="ＭＳ ゴシック" charset="0"/>
                    <a:cs typeface="ＭＳ ゴシック" charset="0"/>
                  </a:defRPr>
                </a:lvl9pPr>
              </a:lstStyle>
              <a:p>
                <a:pPr algn="l">
                  <a:spcBef>
                    <a:spcPct val="50000"/>
                  </a:spcBef>
                </a:pPr>
                <a:r>
                  <a:rPr lang="en-US" altLang="ja-JP" sz="1600" b="1" dirty="0">
                    <a:ea typeface="ＭＳ Ｐゴシック" charset="0"/>
                    <a:cs typeface="ＭＳ Ｐゴシック" charset="0"/>
                  </a:rPr>
                  <a:t>(a) Driving force</a:t>
                </a:r>
              </a:p>
            </p:txBody>
          </p:sp>
          <p:sp>
            <p:nvSpPr>
              <p:cNvPr id="34" name="Text Box 884"/>
              <p:cNvSpPr txBox="1">
                <a:spLocks noChangeArrowheads="1"/>
              </p:cNvSpPr>
              <p:nvPr/>
            </p:nvSpPr>
            <p:spPr bwMode="auto">
              <a:xfrm>
                <a:off x="17474" y="4863"/>
                <a:ext cx="1505"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5250" indent="-95250">
                  <a:defRPr kumimoji="1" sz="3200">
                    <a:solidFill>
                      <a:schemeClr val="tx1"/>
                    </a:solidFill>
                    <a:latin typeface="Arial" charset="0"/>
                    <a:ea typeface="ＭＳ ゴシック" charset="0"/>
                    <a:cs typeface="ＭＳ ゴシック" charset="0"/>
                  </a:defRPr>
                </a:lvl1pPr>
                <a:lvl2pPr marL="37931725" indent="-37474525">
                  <a:defRPr kumimoji="1" sz="3200">
                    <a:solidFill>
                      <a:schemeClr val="tx1"/>
                    </a:solidFill>
                    <a:latin typeface="Arial" charset="0"/>
                    <a:ea typeface="ＭＳ ゴシック" charset="0"/>
                    <a:cs typeface="ＭＳ ゴシック" charset="0"/>
                  </a:defRPr>
                </a:lvl2pPr>
                <a:lvl3pPr>
                  <a:defRPr kumimoji="1" sz="3200">
                    <a:solidFill>
                      <a:schemeClr val="tx1"/>
                    </a:solidFill>
                    <a:latin typeface="Arial" charset="0"/>
                    <a:ea typeface="ＭＳ ゴシック" charset="0"/>
                    <a:cs typeface="ＭＳ ゴシック" charset="0"/>
                  </a:defRPr>
                </a:lvl3pPr>
                <a:lvl4pPr>
                  <a:defRPr kumimoji="1" sz="3200">
                    <a:solidFill>
                      <a:schemeClr val="tx1"/>
                    </a:solidFill>
                    <a:latin typeface="Arial" charset="0"/>
                    <a:ea typeface="ＭＳ ゴシック" charset="0"/>
                    <a:cs typeface="ＭＳ ゴシック" charset="0"/>
                  </a:defRPr>
                </a:lvl4pPr>
                <a:lvl5pPr>
                  <a:defRPr kumimoji="1" sz="3200">
                    <a:solidFill>
                      <a:schemeClr val="tx1"/>
                    </a:solidFill>
                    <a:latin typeface="Arial" charset="0"/>
                    <a:ea typeface="ＭＳ ゴシック" charset="0"/>
                    <a:cs typeface="ＭＳ ゴシック" charset="0"/>
                  </a:defRPr>
                </a:lvl5pPr>
                <a:lvl6pPr marL="457200" fontAlgn="base">
                  <a:spcBef>
                    <a:spcPct val="0"/>
                  </a:spcBef>
                  <a:spcAft>
                    <a:spcPct val="0"/>
                  </a:spcAft>
                  <a:defRPr kumimoji="1" sz="3200">
                    <a:solidFill>
                      <a:schemeClr val="tx1"/>
                    </a:solidFill>
                    <a:latin typeface="Arial" charset="0"/>
                    <a:ea typeface="ＭＳ ゴシック" charset="0"/>
                    <a:cs typeface="ＭＳ ゴシック" charset="0"/>
                  </a:defRPr>
                </a:lvl6pPr>
                <a:lvl7pPr marL="914400" fontAlgn="base">
                  <a:spcBef>
                    <a:spcPct val="0"/>
                  </a:spcBef>
                  <a:spcAft>
                    <a:spcPct val="0"/>
                  </a:spcAft>
                  <a:defRPr kumimoji="1" sz="3200">
                    <a:solidFill>
                      <a:schemeClr val="tx1"/>
                    </a:solidFill>
                    <a:latin typeface="Arial" charset="0"/>
                    <a:ea typeface="ＭＳ ゴシック" charset="0"/>
                    <a:cs typeface="ＭＳ ゴシック" charset="0"/>
                  </a:defRPr>
                </a:lvl7pPr>
                <a:lvl8pPr marL="1371600" fontAlgn="base">
                  <a:spcBef>
                    <a:spcPct val="0"/>
                  </a:spcBef>
                  <a:spcAft>
                    <a:spcPct val="0"/>
                  </a:spcAft>
                  <a:defRPr kumimoji="1" sz="3200">
                    <a:solidFill>
                      <a:schemeClr val="tx1"/>
                    </a:solidFill>
                    <a:latin typeface="Arial" charset="0"/>
                    <a:ea typeface="ＭＳ ゴシック" charset="0"/>
                    <a:cs typeface="ＭＳ ゴシック" charset="0"/>
                  </a:defRPr>
                </a:lvl8pPr>
                <a:lvl9pPr marL="1828800" fontAlgn="base">
                  <a:spcBef>
                    <a:spcPct val="0"/>
                  </a:spcBef>
                  <a:spcAft>
                    <a:spcPct val="0"/>
                  </a:spcAft>
                  <a:defRPr kumimoji="1" sz="3200">
                    <a:solidFill>
                      <a:schemeClr val="tx1"/>
                    </a:solidFill>
                    <a:latin typeface="Arial" charset="0"/>
                    <a:ea typeface="ＭＳ ゴシック" charset="0"/>
                    <a:cs typeface="ＭＳ ゴシック" charset="0"/>
                  </a:defRPr>
                </a:lvl9pPr>
              </a:lstStyle>
              <a:p>
                <a:pPr algn="l">
                  <a:lnSpc>
                    <a:spcPct val="75000"/>
                  </a:lnSpc>
                  <a:spcBef>
                    <a:spcPct val="50000"/>
                  </a:spcBef>
                </a:pPr>
                <a:r>
                  <a:rPr lang="en-US" altLang="ja-JP" sz="1600" b="1" dirty="0">
                    <a:solidFill>
                      <a:srgbClr val="FF0000"/>
                    </a:solidFill>
                    <a:ea typeface="ＭＳ Ｐゴシック" charset="0"/>
                    <a:cs typeface="ＭＳ Ｐゴシック" charset="0"/>
                  </a:rPr>
                  <a:t>(b) Ion viscosity</a:t>
                </a:r>
              </a:p>
            </p:txBody>
          </p:sp>
          <p:sp>
            <p:nvSpPr>
              <p:cNvPr id="35" name="Text Box 885"/>
              <p:cNvSpPr txBox="1">
                <a:spLocks noChangeArrowheads="1"/>
              </p:cNvSpPr>
              <p:nvPr/>
            </p:nvSpPr>
            <p:spPr bwMode="auto">
              <a:xfrm>
                <a:off x="18501" y="4834"/>
                <a:ext cx="1152"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ＭＳ ゴシック" charset="0"/>
                    <a:cs typeface="ＭＳ ゴシック" charset="0"/>
                  </a:defRPr>
                </a:lvl1pPr>
                <a:lvl2pPr marL="37931725" indent="-37474525">
                  <a:defRPr kumimoji="1" sz="3200">
                    <a:solidFill>
                      <a:schemeClr val="tx1"/>
                    </a:solidFill>
                    <a:latin typeface="Arial" charset="0"/>
                    <a:ea typeface="ＭＳ ゴシック" charset="0"/>
                    <a:cs typeface="ＭＳ ゴシック" charset="0"/>
                  </a:defRPr>
                </a:lvl2pPr>
                <a:lvl3pPr>
                  <a:defRPr kumimoji="1" sz="3200">
                    <a:solidFill>
                      <a:schemeClr val="tx1"/>
                    </a:solidFill>
                    <a:latin typeface="Arial" charset="0"/>
                    <a:ea typeface="ＭＳ ゴシック" charset="0"/>
                    <a:cs typeface="ＭＳ ゴシック" charset="0"/>
                  </a:defRPr>
                </a:lvl3pPr>
                <a:lvl4pPr>
                  <a:defRPr kumimoji="1" sz="3200">
                    <a:solidFill>
                      <a:schemeClr val="tx1"/>
                    </a:solidFill>
                    <a:latin typeface="Arial" charset="0"/>
                    <a:ea typeface="ＭＳ ゴシック" charset="0"/>
                    <a:cs typeface="ＭＳ ゴシック" charset="0"/>
                  </a:defRPr>
                </a:lvl4pPr>
                <a:lvl5pPr>
                  <a:defRPr kumimoji="1" sz="3200">
                    <a:solidFill>
                      <a:schemeClr val="tx1"/>
                    </a:solidFill>
                    <a:latin typeface="Arial" charset="0"/>
                    <a:ea typeface="ＭＳ ゴシック" charset="0"/>
                    <a:cs typeface="ＭＳ ゴシック" charset="0"/>
                  </a:defRPr>
                </a:lvl5pPr>
                <a:lvl6pPr marL="457200" fontAlgn="base">
                  <a:spcBef>
                    <a:spcPct val="0"/>
                  </a:spcBef>
                  <a:spcAft>
                    <a:spcPct val="0"/>
                  </a:spcAft>
                  <a:defRPr kumimoji="1" sz="3200">
                    <a:solidFill>
                      <a:schemeClr val="tx1"/>
                    </a:solidFill>
                    <a:latin typeface="Arial" charset="0"/>
                    <a:ea typeface="ＭＳ ゴシック" charset="0"/>
                    <a:cs typeface="ＭＳ ゴシック" charset="0"/>
                  </a:defRPr>
                </a:lvl6pPr>
                <a:lvl7pPr marL="914400" fontAlgn="base">
                  <a:spcBef>
                    <a:spcPct val="0"/>
                  </a:spcBef>
                  <a:spcAft>
                    <a:spcPct val="0"/>
                  </a:spcAft>
                  <a:defRPr kumimoji="1" sz="3200">
                    <a:solidFill>
                      <a:schemeClr val="tx1"/>
                    </a:solidFill>
                    <a:latin typeface="Arial" charset="0"/>
                    <a:ea typeface="ＭＳ ゴシック" charset="0"/>
                    <a:cs typeface="ＭＳ ゴシック" charset="0"/>
                  </a:defRPr>
                </a:lvl7pPr>
                <a:lvl8pPr marL="1371600" fontAlgn="base">
                  <a:spcBef>
                    <a:spcPct val="0"/>
                  </a:spcBef>
                  <a:spcAft>
                    <a:spcPct val="0"/>
                  </a:spcAft>
                  <a:defRPr kumimoji="1" sz="3200">
                    <a:solidFill>
                      <a:schemeClr val="tx1"/>
                    </a:solidFill>
                    <a:latin typeface="Arial" charset="0"/>
                    <a:ea typeface="ＭＳ ゴシック" charset="0"/>
                    <a:cs typeface="ＭＳ ゴシック" charset="0"/>
                  </a:defRPr>
                </a:lvl8pPr>
                <a:lvl9pPr marL="1828800" fontAlgn="base">
                  <a:spcBef>
                    <a:spcPct val="0"/>
                  </a:spcBef>
                  <a:spcAft>
                    <a:spcPct val="0"/>
                  </a:spcAft>
                  <a:defRPr kumimoji="1" sz="3200">
                    <a:solidFill>
                      <a:schemeClr val="tx1"/>
                    </a:solidFill>
                    <a:latin typeface="Arial" charset="0"/>
                    <a:ea typeface="ＭＳ ゴシック" charset="0"/>
                    <a:cs typeface="ＭＳ ゴシック" charset="0"/>
                  </a:defRPr>
                </a:lvl9pPr>
              </a:lstStyle>
              <a:p>
                <a:pPr algn="l">
                  <a:spcBef>
                    <a:spcPct val="50000"/>
                  </a:spcBef>
                </a:pPr>
                <a:r>
                  <a:rPr lang="en-US" altLang="ja-JP" sz="1600" b="1" dirty="0">
                    <a:solidFill>
                      <a:srgbClr val="005500"/>
                    </a:solidFill>
                    <a:ea typeface="ＭＳ Ｐゴシック" charset="0"/>
                    <a:cs typeface="ＭＳ Ｐゴシック" charset="0"/>
                  </a:rPr>
                  <a:t>(c) friction</a:t>
                </a:r>
              </a:p>
            </p:txBody>
          </p:sp>
          <p:graphicFrame>
            <p:nvGraphicFramePr>
              <p:cNvPr id="36" name="Object 3"/>
              <p:cNvGraphicFramePr>
                <a:graphicFrameLocks noChangeAspect="1"/>
              </p:cNvGraphicFramePr>
              <p:nvPr>
                <p:extLst>
                  <p:ext uri="{D42A27DB-BD31-4B8C-83A1-F6EECF244321}">
                    <p14:modId xmlns:p14="http://schemas.microsoft.com/office/powerpoint/2010/main" val="3095485809"/>
                  </p:ext>
                </p:extLst>
              </p:nvPr>
            </p:nvGraphicFramePr>
            <p:xfrm>
              <a:off x="19179" y="4364"/>
              <a:ext cx="1210" cy="407"/>
            </p:xfrm>
            <a:graphic>
              <a:graphicData uri="http://schemas.openxmlformats.org/presentationml/2006/ole">
                <mc:AlternateContent xmlns:mc="http://schemas.openxmlformats.org/markup-compatibility/2006">
                  <mc:Choice xmlns:v="urn:schemas-microsoft-com:vml" Requires="v">
                    <p:oleObj spid="_x0000_s4107" name="Equation" r:id="rId6" imgW="1282700" imgH="431800" progId="Equation.DSMT4">
                      <p:embed/>
                    </p:oleObj>
                  </mc:Choice>
                  <mc:Fallback>
                    <p:oleObj name="Equation" r:id="rId6" imgW="1282700" imgH="431800" progId="Equation.DSMT4">
                      <p:embed/>
                      <p:pic>
                        <p:nvPicPr>
                          <p:cNvPr id="0" name=""/>
                          <p:cNvPicPr>
                            <a:picLocks noChangeAspect="1" noChangeArrowheads="1"/>
                          </p:cNvPicPr>
                          <p:nvPr/>
                        </p:nvPicPr>
                        <p:blipFill>
                          <a:blip r:embed="rId7"/>
                          <a:srcRect/>
                          <a:stretch>
                            <a:fillRect/>
                          </a:stretch>
                        </p:blipFill>
                        <p:spPr bwMode="auto">
                          <a:xfrm>
                            <a:off x="19179" y="4364"/>
                            <a:ext cx="121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7" name="Line 888"/>
              <p:cNvSpPr>
                <a:spLocks noChangeShapeType="1"/>
              </p:cNvSpPr>
              <p:nvPr/>
            </p:nvSpPr>
            <p:spPr bwMode="auto">
              <a:xfrm>
                <a:off x="17960" y="4815"/>
                <a:ext cx="26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 name="Line 889"/>
              <p:cNvSpPr>
                <a:spLocks noChangeShapeType="1"/>
              </p:cNvSpPr>
              <p:nvPr/>
            </p:nvSpPr>
            <p:spPr bwMode="auto">
              <a:xfrm>
                <a:off x="18529" y="4815"/>
                <a:ext cx="237" cy="0"/>
              </a:xfrm>
              <a:prstGeom prst="line">
                <a:avLst/>
              </a:prstGeom>
              <a:noFill/>
              <a:ln w="38100">
                <a:solidFill>
                  <a:srgbClr val="0055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cxnSp>
        <p:nvCxnSpPr>
          <p:cNvPr id="43" name="直線矢印コネクタ 42"/>
          <p:cNvCxnSpPr/>
          <p:nvPr/>
        </p:nvCxnSpPr>
        <p:spPr>
          <a:xfrm flipV="1">
            <a:off x="1280551" y="5036177"/>
            <a:ext cx="272411" cy="656523"/>
          </a:xfrm>
          <a:prstGeom prst="straightConnector1">
            <a:avLst/>
          </a:prstGeom>
          <a:ln w="6985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p:nvPr/>
        </p:nvCxnSpPr>
        <p:spPr>
          <a:xfrm>
            <a:off x="2039329" y="5036177"/>
            <a:ext cx="432470" cy="272643"/>
          </a:xfrm>
          <a:prstGeom prst="straightConnector1">
            <a:avLst/>
          </a:prstGeom>
          <a:ln w="6985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p:nvPr/>
        </p:nvCxnSpPr>
        <p:spPr>
          <a:xfrm flipV="1">
            <a:off x="2717794" y="4863697"/>
            <a:ext cx="731293" cy="366756"/>
          </a:xfrm>
          <a:prstGeom prst="straightConnector1">
            <a:avLst/>
          </a:prstGeom>
          <a:ln w="6985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a:off x="1051139" y="4666844"/>
            <a:ext cx="1676054" cy="98024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1509278" y="6101306"/>
            <a:ext cx="530051" cy="1700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2246093" y="4252438"/>
            <a:ext cx="1506516" cy="4834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 name="図 1" descr="rmach_ilab.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5272320" y="3001418"/>
            <a:ext cx="2561761" cy="4614804"/>
          </a:xfrm>
          <a:prstGeom prst="rect">
            <a:avLst/>
          </a:prstGeom>
        </p:spPr>
      </p:pic>
      <p:cxnSp>
        <p:nvCxnSpPr>
          <p:cNvPr id="40" name="直線矢印コネクタ 39"/>
          <p:cNvCxnSpPr/>
          <p:nvPr/>
        </p:nvCxnSpPr>
        <p:spPr>
          <a:xfrm flipV="1">
            <a:off x="7421186" y="5493672"/>
            <a:ext cx="115409" cy="489440"/>
          </a:xfrm>
          <a:prstGeom prst="straightConnector1">
            <a:avLst/>
          </a:prstGeom>
          <a:ln w="69850">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708989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p:cNvPicPr>
            <a:picLocks noChangeAspect="1"/>
          </p:cNvPicPr>
          <p:nvPr/>
        </p:nvPicPr>
        <p:blipFill>
          <a:blip r:embed="rId3"/>
          <a:stretch>
            <a:fillRect/>
          </a:stretch>
        </p:blipFill>
        <p:spPr>
          <a:xfrm>
            <a:off x="5327324" y="479687"/>
            <a:ext cx="3388462" cy="3300721"/>
          </a:xfrm>
          <a:prstGeom prst="rect">
            <a:avLst/>
          </a:prstGeom>
        </p:spPr>
      </p:pic>
      <p:sp>
        <p:nvSpPr>
          <p:cNvPr id="6" name="テキスト ボックス 5"/>
          <p:cNvSpPr txBox="1"/>
          <p:nvPr/>
        </p:nvSpPr>
        <p:spPr>
          <a:xfrm>
            <a:off x="819339" y="505867"/>
            <a:ext cx="4733856" cy="3477875"/>
          </a:xfrm>
          <a:prstGeom prst="rect">
            <a:avLst/>
          </a:prstGeom>
          <a:noFill/>
        </p:spPr>
        <p:txBody>
          <a:bodyPr wrap="square" rtlCol="0">
            <a:spAutoFit/>
          </a:bodyPr>
          <a:lstStyle/>
          <a:p>
            <a:endParaRPr lang="en-US" altLang="ja-JP" sz="2000" dirty="0">
              <a:latin typeface="Helvetica"/>
              <a:ea typeface="ヒラギノ角ゴ Pro W3"/>
              <a:cs typeface="Helvetica"/>
            </a:endParaRPr>
          </a:p>
          <a:p>
            <a:pPr marL="285750" indent="-285750">
              <a:buFont typeface="Wingdings" charset="2"/>
              <a:buChar char="v"/>
            </a:pPr>
            <a:r>
              <a:rPr lang="ja-JP" altLang="en-US" sz="2000" dirty="0" smtClean="0">
                <a:latin typeface="Helvetica"/>
                <a:ea typeface="ヒラギノ角ゴ Pro W3"/>
                <a:cs typeface="Helvetica"/>
              </a:rPr>
              <a:t>磁気島幅を変化させ、</a:t>
            </a:r>
            <a:r>
              <a:rPr lang="en-US" altLang="ja-JP" sz="2000" dirty="0" smtClean="0">
                <a:latin typeface="Helvetica"/>
                <a:ea typeface="ヒラギノ角ゴ Pro W3"/>
                <a:cs typeface="Helvetica"/>
              </a:rPr>
              <a:t/>
            </a:r>
            <a:br>
              <a:rPr lang="en-US" altLang="ja-JP" sz="2000" dirty="0" smtClean="0">
                <a:latin typeface="Helvetica"/>
                <a:ea typeface="ヒラギノ角ゴ Pro W3"/>
                <a:cs typeface="Helvetica"/>
              </a:rPr>
            </a:br>
            <a:r>
              <a:rPr lang="ja-JP" altLang="en-US" sz="2000" dirty="0" smtClean="0">
                <a:latin typeface="Helvetica"/>
                <a:ea typeface="ヒラギノ角ゴ Pro W3"/>
                <a:cs typeface="Helvetica"/>
              </a:rPr>
              <a:t>フロージャンプ時の</a:t>
            </a:r>
            <a:r>
              <a:rPr lang="en-US" altLang="ja-JP" sz="2000" dirty="0">
                <a:latin typeface="Helvetica"/>
                <a:ea typeface="ヒラギノ角ゴ Pro W3"/>
                <a:cs typeface="Helvetica"/>
              </a:rPr>
              <a:t/>
            </a:r>
            <a:br>
              <a:rPr lang="en-US" altLang="ja-JP" sz="2000" dirty="0">
                <a:latin typeface="Helvetica"/>
                <a:ea typeface="ヒラギノ角ゴ Pro W3"/>
                <a:cs typeface="Helvetica"/>
              </a:rPr>
            </a:br>
            <a:r>
              <a:rPr lang="ja-JP" altLang="en-US" sz="2000" dirty="0" smtClean="0">
                <a:latin typeface="Helvetica"/>
                <a:ea typeface="ヒラギノ角ゴ Pro W3"/>
                <a:cs typeface="Helvetica"/>
              </a:rPr>
              <a:t>外部駆動力を評価</a:t>
            </a:r>
            <a:r>
              <a:rPr lang="en-US" altLang="ja-JP" sz="2000" dirty="0" smtClean="0">
                <a:latin typeface="Helvetica"/>
                <a:ea typeface="ヒラギノ角ゴ Pro W3"/>
                <a:cs typeface="Helvetica"/>
              </a:rPr>
              <a:t/>
            </a:r>
            <a:br>
              <a:rPr lang="en-US" altLang="ja-JP" sz="2000" dirty="0" smtClean="0">
                <a:latin typeface="Helvetica"/>
                <a:ea typeface="ヒラギノ角ゴ Pro W3"/>
                <a:cs typeface="Helvetica"/>
              </a:rPr>
            </a:br>
            <a:r>
              <a:rPr lang="en-US" altLang="ja-JP" sz="2000" dirty="0" smtClean="0">
                <a:latin typeface="Helvetica"/>
                <a:ea typeface="ヒラギノ角ゴ Pro W3"/>
                <a:cs typeface="Helvetica"/>
              </a:rPr>
              <a:t> </a:t>
            </a:r>
          </a:p>
          <a:p>
            <a:pPr marL="285750" indent="-285750">
              <a:buFont typeface="Wingdings" charset="2"/>
              <a:buChar char="v"/>
            </a:pPr>
            <a:r>
              <a:rPr lang="ja-JP" altLang="en-US" sz="2000" dirty="0" smtClean="0">
                <a:latin typeface="Helvetica"/>
                <a:ea typeface="ヒラギノ角ゴ Pro W3"/>
                <a:cs typeface="Helvetica"/>
              </a:rPr>
              <a:t>磁気島幅に依存して遷移時の</a:t>
            </a:r>
            <a:r>
              <a:rPr lang="en-US" altLang="ja-JP" sz="2000" dirty="0" smtClean="0">
                <a:latin typeface="Helvetica"/>
                <a:ea typeface="ヒラギノ角ゴ Pro W3"/>
                <a:cs typeface="Helvetica"/>
              </a:rPr>
              <a:t> </a:t>
            </a:r>
            <a:br>
              <a:rPr lang="en-US" altLang="ja-JP" sz="2000" dirty="0" smtClean="0">
                <a:latin typeface="Helvetica"/>
                <a:ea typeface="ヒラギノ角ゴ Pro W3"/>
                <a:cs typeface="Helvetica"/>
              </a:rPr>
            </a:br>
            <a:r>
              <a:rPr lang="en-US" altLang="ja-JP" sz="2000" dirty="0" smtClean="0">
                <a:latin typeface="Helvetica"/>
                <a:ea typeface="ヒラギノ角ゴ Pro W3"/>
                <a:cs typeface="Helvetica"/>
              </a:rPr>
              <a:t> </a:t>
            </a:r>
            <a:r>
              <a:rPr lang="ja-JP" altLang="en-US" sz="2000" dirty="0" smtClean="0">
                <a:latin typeface="Helvetica"/>
                <a:ea typeface="ヒラギノ角ゴ Pro W3"/>
                <a:cs typeface="Helvetica"/>
              </a:rPr>
              <a:t>規格化駆動力</a:t>
            </a:r>
            <a:r>
              <a:rPr lang="en-US" altLang="ja-JP" sz="2000" dirty="0" smtClean="0">
                <a:latin typeface="Helvetica"/>
                <a:ea typeface="ヒラギノ角ゴ Pro W3"/>
                <a:cs typeface="Helvetica"/>
              </a:rPr>
              <a:t>(∝</a:t>
            </a:r>
            <a:r>
              <a:rPr lang="en-US" altLang="ja-JP" sz="2000" dirty="0">
                <a:latin typeface="Helvetica"/>
                <a:ea typeface="ヒラギノ角ゴ Pro W3"/>
                <a:cs typeface="Helvetica"/>
              </a:rPr>
              <a:t> </a:t>
            </a:r>
            <a:r>
              <a:rPr lang="en-US" altLang="ja-JP" sz="2000" i="1" dirty="0" smtClean="0">
                <a:latin typeface="Helvetica"/>
                <a:ea typeface="ヒラギノ角ゴ Pro W3"/>
                <a:cs typeface="Helvetica"/>
              </a:rPr>
              <a:t>I</a:t>
            </a:r>
            <a:r>
              <a:rPr lang="en-US" altLang="ja-JP" sz="2000" baseline="-25000" dirty="0" smtClean="0">
                <a:latin typeface="Helvetica"/>
                <a:ea typeface="ヒラギノ角ゴ Pro W3"/>
                <a:cs typeface="Helvetica"/>
              </a:rPr>
              <a:t>ET</a:t>
            </a:r>
            <a:r>
              <a:rPr lang="en-US" altLang="ja-JP" sz="2000" dirty="0" smtClean="0">
                <a:latin typeface="Helvetica"/>
                <a:ea typeface="ヒラギノ角ゴ Pro W3"/>
                <a:cs typeface="Helvetica"/>
              </a:rPr>
              <a:t> / </a:t>
            </a:r>
            <a:r>
              <a:rPr lang="en-US" altLang="ja-JP" sz="2000" i="1" dirty="0" err="1" smtClean="0">
                <a:latin typeface="Helvetica"/>
                <a:ea typeface="ヒラギノ角ゴ Pro W3"/>
                <a:cs typeface="Helvetica"/>
              </a:rPr>
              <a:t>n</a:t>
            </a:r>
            <a:r>
              <a:rPr lang="en-US" altLang="ja-JP" sz="2000" baseline="-25000" dirty="0" err="1" smtClean="0">
                <a:latin typeface="Helvetica"/>
                <a:ea typeface="ヒラギノ角ゴ Pro W3"/>
                <a:cs typeface="Helvetica"/>
              </a:rPr>
              <a:t>e</a:t>
            </a:r>
            <a:r>
              <a:rPr lang="en-US" altLang="ja-JP" sz="2000" i="1" dirty="0" err="1" smtClean="0">
                <a:latin typeface="Helvetica"/>
                <a:ea typeface="ヒラギノ角ゴ Pro W3"/>
                <a:cs typeface="Helvetica"/>
              </a:rPr>
              <a:t>T</a:t>
            </a:r>
            <a:r>
              <a:rPr lang="en-US" altLang="ja-JP" sz="2000" baseline="-25000" dirty="0" err="1" smtClean="0">
                <a:latin typeface="Helvetica"/>
                <a:ea typeface="ヒラギノ角ゴ Pro W3"/>
                <a:cs typeface="Helvetica"/>
              </a:rPr>
              <a:t>e</a:t>
            </a:r>
            <a:r>
              <a:rPr lang="en-US" altLang="ja-JP" sz="2000" dirty="0" smtClean="0">
                <a:latin typeface="Helvetica"/>
                <a:ea typeface="ヒラギノ角ゴ Pro W3"/>
                <a:cs typeface="Helvetica"/>
              </a:rPr>
              <a:t>)</a:t>
            </a:r>
            <a:r>
              <a:rPr lang="ja-JP" altLang="en-US" sz="2000" dirty="0" smtClean="0">
                <a:latin typeface="Helvetica"/>
                <a:ea typeface="ヒラギノ角ゴ Pro W3"/>
                <a:cs typeface="Helvetica"/>
              </a:rPr>
              <a:t>は増大</a:t>
            </a:r>
            <a:r>
              <a:rPr lang="en-US" altLang="ja-JP" sz="2000" dirty="0" smtClean="0">
                <a:latin typeface="Helvetica"/>
                <a:ea typeface="ヒラギノ角ゴ Pro W3"/>
                <a:cs typeface="Helvetica"/>
              </a:rPr>
              <a:t/>
            </a:r>
            <a:br>
              <a:rPr lang="en-US" altLang="ja-JP" sz="2000" dirty="0" smtClean="0">
                <a:latin typeface="Helvetica"/>
                <a:ea typeface="ヒラギノ角ゴ Pro W3"/>
                <a:cs typeface="Helvetica"/>
              </a:rPr>
            </a:br>
            <a:endParaRPr lang="en-US" altLang="ja-JP" sz="2000" dirty="0" smtClean="0">
              <a:latin typeface="Helvetica"/>
              <a:ea typeface="ヒラギノ角ゴ Pro W3"/>
              <a:cs typeface="Helvetica"/>
            </a:endParaRPr>
          </a:p>
          <a:p>
            <a:pPr marL="288925" lvl="1" indent="-285750">
              <a:buFont typeface="Wingdings" charset="2"/>
              <a:buChar char="v"/>
            </a:pPr>
            <a:r>
              <a:rPr lang="en-US" altLang="ja-JP" sz="2000" dirty="0" smtClean="0">
                <a:latin typeface="Helvetica"/>
                <a:ea typeface="ヒラギノ角ゴ Pro W3"/>
                <a:cs typeface="Helvetica"/>
              </a:rPr>
              <a:t> </a:t>
            </a:r>
            <a:r>
              <a:rPr lang="ja-JP" altLang="en-US" sz="2000" dirty="0" smtClean="0">
                <a:latin typeface="Helvetica"/>
                <a:ea typeface="ヒラギノ角ゴ Pro W3"/>
                <a:cs typeface="Helvetica"/>
              </a:rPr>
              <a:t>磁気</a:t>
            </a:r>
            <a:r>
              <a:rPr lang="ja-JP" altLang="en-US" sz="2000" dirty="0">
                <a:latin typeface="Helvetica"/>
                <a:ea typeface="ヒラギノ角ゴ Pro W3"/>
                <a:cs typeface="Helvetica"/>
              </a:rPr>
              <a:t>島幅</a:t>
            </a:r>
            <a:r>
              <a:rPr lang="ja-JP" altLang="en-US" sz="2000" dirty="0" smtClean="0">
                <a:latin typeface="Helvetica"/>
                <a:ea typeface="ヒラギノ角ゴ Pro W3"/>
                <a:cs typeface="Helvetica"/>
              </a:rPr>
              <a:t>に依存してフロージャンプ</a:t>
            </a:r>
            <a:r>
              <a:rPr lang="en-US" altLang="ja-JP" sz="2000" dirty="0" smtClean="0">
                <a:latin typeface="Helvetica"/>
                <a:ea typeface="ヒラギノ角ゴ Pro W3"/>
                <a:cs typeface="Helvetica"/>
              </a:rPr>
              <a:t/>
            </a:r>
            <a:br>
              <a:rPr lang="en-US" altLang="ja-JP" sz="2000" dirty="0" smtClean="0">
                <a:latin typeface="Helvetica"/>
                <a:ea typeface="ヒラギノ角ゴ Pro W3"/>
                <a:cs typeface="Helvetica"/>
              </a:rPr>
            </a:br>
            <a:r>
              <a:rPr lang="en-US" altLang="ja-JP" sz="2000" dirty="0" smtClean="0">
                <a:latin typeface="Helvetica"/>
                <a:ea typeface="ヒラギノ角ゴ Pro W3"/>
                <a:cs typeface="Helvetica"/>
              </a:rPr>
              <a:t> </a:t>
            </a:r>
            <a:r>
              <a:rPr lang="ja-JP" altLang="en-US" sz="2000" dirty="0" smtClean="0">
                <a:latin typeface="Helvetica"/>
                <a:ea typeface="ヒラギノ角ゴ Pro W3"/>
                <a:cs typeface="Helvetica"/>
              </a:rPr>
              <a:t>後のフロー</a:t>
            </a:r>
            <a:r>
              <a:rPr lang="ja-JP" altLang="en-US" sz="2000" dirty="0">
                <a:latin typeface="Helvetica"/>
                <a:ea typeface="ヒラギノ角ゴ Pro W3"/>
                <a:cs typeface="Helvetica"/>
              </a:rPr>
              <a:t>速度は減少</a:t>
            </a:r>
            <a:r>
              <a:rPr lang="en-US" altLang="ja-JP" sz="2000" dirty="0">
                <a:latin typeface="Helvetica"/>
                <a:ea typeface="ヒラギノ角ゴ Pro W3"/>
                <a:cs typeface="Helvetica"/>
              </a:rPr>
              <a:t/>
            </a:r>
            <a:br>
              <a:rPr lang="en-US" altLang="ja-JP" sz="2000" dirty="0">
                <a:latin typeface="Helvetica"/>
                <a:ea typeface="ヒラギノ角ゴ Pro W3"/>
                <a:cs typeface="Helvetica"/>
              </a:rPr>
            </a:br>
            <a:endParaRPr lang="en-US" altLang="ja-JP" sz="2000" dirty="0">
              <a:latin typeface="Helvetica"/>
              <a:ea typeface="ヒラギノ角ゴ Pro W3"/>
              <a:cs typeface="Helvetica"/>
            </a:endParaRPr>
          </a:p>
        </p:txBody>
      </p:sp>
      <p:sp>
        <p:nvSpPr>
          <p:cNvPr id="10" name="タイトル 1"/>
          <p:cNvSpPr txBox="1">
            <a:spLocks/>
          </p:cNvSpPr>
          <p:nvPr/>
        </p:nvSpPr>
        <p:spPr>
          <a:xfrm>
            <a:off x="228600" y="11549"/>
            <a:ext cx="8686800" cy="672995"/>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smtClean="0">
                <a:latin typeface="ヒラギノ角ゴ Pro W3"/>
                <a:ea typeface="ヒラギノ角ゴ Pro W3"/>
                <a:cs typeface="ヒラギノ角ゴ Pro W3"/>
              </a:rPr>
              <a:t>イオン粘性の磁気島幅依存性</a:t>
            </a:r>
            <a:endParaRPr lang="ja-JP" altLang="en-US" sz="3200" dirty="0">
              <a:latin typeface="ヒラギノ角ゴ Pro W3"/>
              <a:ea typeface="ヒラギノ角ゴ Pro W3"/>
              <a:cs typeface="ヒラギノ角ゴ Pro W3"/>
            </a:endParaRPr>
          </a:p>
        </p:txBody>
      </p:sp>
      <p:sp>
        <p:nvSpPr>
          <p:cNvPr id="19" name="正方形/長方形 18"/>
          <p:cNvSpPr/>
          <p:nvPr/>
        </p:nvSpPr>
        <p:spPr>
          <a:xfrm>
            <a:off x="7112376" y="3954449"/>
            <a:ext cx="735244" cy="25081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25</a:t>
            </a:fld>
            <a:endParaRPr kumimoji="1" lang="ja-JP" altLang="en-US" dirty="0">
              <a:solidFill>
                <a:srgbClr val="000000"/>
              </a:solidFill>
            </a:endParaRPr>
          </a:p>
        </p:txBody>
      </p:sp>
      <p:grpSp>
        <p:nvGrpSpPr>
          <p:cNvPr id="41" name="図形グループ 40"/>
          <p:cNvGrpSpPr/>
          <p:nvPr/>
        </p:nvGrpSpPr>
        <p:grpSpPr>
          <a:xfrm>
            <a:off x="6815954" y="1274367"/>
            <a:ext cx="390396" cy="1859059"/>
            <a:chOff x="6962738" y="1444766"/>
            <a:chExt cx="390396" cy="1859059"/>
          </a:xfrm>
        </p:grpSpPr>
        <p:cxnSp>
          <p:nvCxnSpPr>
            <p:cNvPr id="7" name="直線コネクタ 6"/>
            <p:cNvCxnSpPr/>
            <p:nvPr/>
          </p:nvCxnSpPr>
          <p:spPr>
            <a:xfrm>
              <a:off x="7210984" y="1634821"/>
              <a:ext cx="0" cy="440624"/>
            </a:xfrm>
            <a:prstGeom prst="line">
              <a:avLst/>
            </a:prstGeom>
            <a:ln w="12700">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flipH="1">
              <a:off x="6962740" y="2391593"/>
              <a:ext cx="296420" cy="0"/>
            </a:xfrm>
            <a:prstGeom prst="line">
              <a:avLst/>
            </a:prstGeom>
            <a:ln w="19050" cmpd="sng">
              <a:solidFill>
                <a:srgbClr val="0000FF"/>
              </a:solidFill>
              <a:prstDash val="solid"/>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6962738" y="1444766"/>
              <a:ext cx="0" cy="1859059"/>
            </a:xfrm>
            <a:prstGeom prst="line">
              <a:avLst/>
            </a:prstGeom>
            <a:ln w="12700">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a:off x="7259160" y="2359553"/>
              <a:ext cx="0" cy="302381"/>
            </a:xfrm>
            <a:prstGeom prst="line">
              <a:avLst/>
            </a:prstGeom>
            <a:ln w="12700">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flipH="1">
              <a:off x="6962739" y="2963876"/>
              <a:ext cx="390395" cy="0"/>
            </a:xfrm>
            <a:prstGeom prst="line">
              <a:avLst/>
            </a:prstGeom>
            <a:ln w="19050" cmpd="sng">
              <a:solidFill>
                <a:srgbClr val="0000FF"/>
              </a:solidFill>
              <a:prstDash val="solid"/>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p:nvPr/>
          </p:nvCxnSpPr>
          <p:spPr>
            <a:xfrm>
              <a:off x="7353134" y="2898372"/>
              <a:ext cx="0" cy="405453"/>
            </a:xfrm>
            <a:prstGeom prst="line">
              <a:avLst/>
            </a:prstGeom>
            <a:ln w="12700">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flipH="1">
              <a:off x="6962740" y="1675820"/>
              <a:ext cx="248244" cy="0"/>
            </a:xfrm>
            <a:prstGeom prst="line">
              <a:avLst/>
            </a:prstGeom>
            <a:ln w="19050" cmpd="sng">
              <a:solidFill>
                <a:srgbClr val="0000FF"/>
              </a:solidFill>
              <a:prstDash val="solid"/>
              <a:headEnd type="triangle"/>
              <a:tailEnd type="triangle"/>
            </a:ln>
            <a:effectLst/>
          </p:spPr>
          <p:style>
            <a:lnRef idx="2">
              <a:schemeClr val="accent1"/>
            </a:lnRef>
            <a:fillRef idx="0">
              <a:schemeClr val="accent1"/>
            </a:fillRef>
            <a:effectRef idx="1">
              <a:schemeClr val="accent1"/>
            </a:effectRef>
            <a:fontRef idx="minor">
              <a:schemeClr val="tx1"/>
            </a:fontRef>
          </p:style>
        </p:cxnSp>
      </p:grpSp>
      <p:cxnSp>
        <p:nvCxnSpPr>
          <p:cNvPr id="49" name="直線矢印コネクタ 48"/>
          <p:cNvCxnSpPr/>
          <p:nvPr/>
        </p:nvCxnSpPr>
        <p:spPr>
          <a:xfrm flipH="1">
            <a:off x="4609461" y="2854978"/>
            <a:ext cx="1943739" cy="1336245"/>
          </a:xfrm>
          <a:prstGeom prst="straightConnector1">
            <a:avLst/>
          </a:prstGeom>
          <a:ln w="38100">
            <a:solidFill>
              <a:srgbClr val="0000FF"/>
            </a:solidFill>
            <a:tailEnd type="triangle" w="lg" len="lg"/>
          </a:ln>
        </p:spPr>
        <p:style>
          <a:lnRef idx="2">
            <a:schemeClr val="accent1"/>
          </a:lnRef>
          <a:fillRef idx="0">
            <a:schemeClr val="accent1"/>
          </a:fillRef>
          <a:effectRef idx="1">
            <a:schemeClr val="accent1"/>
          </a:effectRef>
          <a:fontRef idx="minor">
            <a:schemeClr val="tx1"/>
          </a:fontRef>
        </p:style>
      </p:cxnSp>
      <p:pic>
        <p:nvPicPr>
          <p:cNvPr id="60" name="図 59" descr="iex_rmach.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947847" y="3724914"/>
            <a:ext cx="2985549" cy="3155612"/>
          </a:xfrm>
          <a:prstGeom prst="rect">
            <a:avLst/>
          </a:prstGeom>
        </p:spPr>
      </p:pic>
      <p:sp>
        <p:nvSpPr>
          <p:cNvPr id="61" name="テキスト ボックス 60"/>
          <p:cNvSpPr txBox="1"/>
          <p:nvPr/>
        </p:nvSpPr>
        <p:spPr>
          <a:xfrm>
            <a:off x="5952716" y="5386051"/>
            <a:ext cx="1886520" cy="400110"/>
          </a:xfrm>
          <a:prstGeom prst="rect">
            <a:avLst/>
          </a:prstGeom>
          <a:solidFill>
            <a:schemeClr val="bg1"/>
          </a:solidFill>
          <a:ln>
            <a:solidFill>
              <a:schemeClr val="bg1"/>
            </a:solidFill>
          </a:ln>
        </p:spPr>
        <p:txBody>
          <a:bodyPr wrap="none" rtlCol="0">
            <a:spAutoFit/>
          </a:bodyPr>
          <a:lstStyle/>
          <a:p>
            <a:r>
              <a:rPr kumimoji="1" lang="en-US" altLang="ja-JP" sz="2000" i="1" dirty="0" smtClean="0">
                <a:latin typeface="Helvetica"/>
                <a:cs typeface="Helvetica"/>
              </a:rPr>
              <a:t>I</a:t>
            </a:r>
            <a:r>
              <a:rPr kumimoji="1" lang="en-US" altLang="ja-JP" sz="2000" baseline="-25000" dirty="0" smtClean="0">
                <a:latin typeface="Helvetica"/>
                <a:cs typeface="Helvetica"/>
              </a:rPr>
              <a:t>E</a:t>
            </a:r>
            <a:r>
              <a:rPr kumimoji="1" lang="en-US" altLang="ja-JP" sz="2000" dirty="0" smtClean="0">
                <a:latin typeface="Helvetica"/>
                <a:cs typeface="Helvetica"/>
              </a:rPr>
              <a:t> / </a:t>
            </a:r>
            <a:r>
              <a:rPr kumimoji="1" lang="en-US" altLang="ja-JP" sz="2000" i="1" dirty="0" err="1" smtClean="0">
                <a:latin typeface="Helvetica"/>
                <a:cs typeface="Helvetica"/>
              </a:rPr>
              <a:t>T</a:t>
            </a:r>
            <a:r>
              <a:rPr kumimoji="1" lang="en-US" altLang="ja-JP" sz="2000" baseline="-25000" dirty="0" err="1" smtClean="0">
                <a:latin typeface="Helvetica"/>
                <a:cs typeface="Helvetica"/>
              </a:rPr>
              <a:t>e</a:t>
            </a:r>
            <a:r>
              <a:rPr kumimoji="1" lang="en-US" altLang="ja-JP" sz="2000" i="1" dirty="0" err="1" smtClean="0">
                <a:latin typeface="Helvetica"/>
                <a:cs typeface="Helvetica"/>
              </a:rPr>
              <a:t>n</a:t>
            </a:r>
            <a:r>
              <a:rPr kumimoji="1" lang="en-US" altLang="ja-JP" sz="2000" baseline="-25000" dirty="0" err="1" smtClean="0">
                <a:latin typeface="Helvetica"/>
                <a:cs typeface="Helvetica"/>
              </a:rPr>
              <a:t>e</a:t>
            </a:r>
            <a:r>
              <a:rPr kumimoji="1" lang="en-US" altLang="ja-JP" sz="2000" dirty="0" smtClean="0">
                <a:latin typeface="Helvetica"/>
                <a:cs typeface="Helvetica"/>
              </a:rPr>
              <a:t> = 0.08</a:t>
            </a:r>
            <a:endParaRPr kumimoji="1" lang="ja-JP" altLang="en-US" sz="2000" dirty="0">
              <a:latin typeface="Helvetica"/>
              <a:cs typeface="Helvetica"/>
            </a:endParaRPr>
          </a:p>
        </p:txBody>
      </p:sp>
      <p:pic>
        <p:nvPicPr>
          <p:cNvPr id="73" name="図 72" descr="iex_iet.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256313" y="3633955"/>
            <a:ext cx="2985550" cy="3337530"/>
          </a:xfrm>
          <a:prstGeom prst="rect">
            <a:avLst/>
          </a:prstGeom>
        </p:spPr>
      </p:pic>
      <p:grpSp>
        <p:nvGrpSpPr>
          <p:cNvPr id="74" name="図形グループ 73"/>
          <p:cNvGrpSpPr/>
          <p:nvPr/>
        </p:nvGrpSpPr>
        <p:grpSpPr>
          <a:xfrm flipV="1">
            <a:off x="8493993" y="2046540"/>
            <a:ext cx="240775" cy="676880"/>
            <a:chOff x="8783947" y="1582660"/>
            <a:chExt cx="240775" cy="676880"/>
          </a:xfrm>
        </p:grpSpPr>
        <p:cxnSp>
          <p:nvCxnSpPr>
            <p:cNvPr id="75" name="直線矢印コネクタ 74"/>
            <p:cNvCxnSpPr/>
            <p:nvPr/>
          </p:nvCxnSpPr>
          <p:spPr>
            <a:xfrm flipV="1">
              <a:off x="8908731" y="1582660"/>
              <a:ext cx="0" cy="676880"/>
            </a:xfrm>
            <a:prstGeom prst="straightConnector1">
              <a:avLst/>
            </a:prstGeom>
            <a:ln w="107950">
              <a:solidFill>
                <a:srgbClr val="FF0000"/>
              </a:solidFill>
              <a:prstDash val="solid"/>
              <a:headEnd type="none"/>
              <a:tailEnd type="triangle" w="sm" len="sm"/>
            </a:ln>
          </p:spPr>
          <p:style>
            <a:lnRef idx="2">
              <a:schemeClr val="accent1"/>
            </a:lnRef>
            <a:fillRef idx="0">
              <a:schemeClr val="accent1"/>
            </a:fillRef>
            <a:effectRef idx="1">
              <a:schemeClr val="accent1"/>
            </a:effectRef>
            <a:fontRef idx="minor">
              <a:schemeClr val="tx1"/>
            </a:fontRef>
          </p:style>
        </p:cxnSp>
        <p:cxnSp>
          <p:nvCxnSpPr>
            <p:cNvPr id="76" name="直線コネクタ 75"/>
            <p:cNvCxnSpPr/>
            <p:nvPr/>
          </p:nvCxnSpPr>
          <p:spPr>
            <a:xfrm>
              <a:off x="8802930" y="2026918"/>
              <a:ext cx="218887" cy="0"/>
            </a:xfrm>
            <a:prstGeom prst="line">
              <a:avLst/>
            </a:prstGeom>
            <a:ln w="76200" cmpd="sng">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直線コネクタ 76"/>
            <p:cNvCxnSpPr/>
            <p:nvPr/>
          </p:nvCxnSpPr>
          <p:spPr>
            <a:xfrm>
              <a:off x="8786830" y="2219169"/>
              <a:ext cx="226214" cy="0"/>
            </a:xfrm>
            <a:prstGeom prst="line">
              <a:avLst/>
            </a:prstGeom>
            <a:ln w="25400" cmpd="sng">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8" name="直線コネクタ 77"/>
            <p:cNvCxnSpPr/>
            <p:nvPr/>
          </p:nvCxnSpPr>
          <p:spPr>
            <a:xfrm>
              <a:off x="8783947" y="2142671"/>
              <a:ext cx="240775" cy="0"/>
            </a:xfrm>
            <a:prstGeom prst="line">
              <a:avLst/>
            </a:prstGeom>
            <a:ln w="50800" cmpd="sng">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79" name="テキスト ボックス 78"/>
          <p:cNvSpPr txBox="1"/>
          <p:nvPr/>
        </p:nvSpPr>
        <p:spPr>
          <a:xfrm rot="5400000">
            <a:off x="8319636" y="2191455"/>
            <a:ext cx="1159334" cy="261610"/>
          </a:xfrm>
          <a:prstGeom prst="rect">
            <a:avLst/>
          </a:prstGeom>
          <a:noFill/>
        </p:spPr>
        <p:txBody>
          <a:bodyPr wrap="square" rtlCol="0">
            <a:spAutoFit/>
          </a:bodyPr>
          <a:lstStyle/>
          <a:p>
            <a:r>
              <a:rPr lang="en-US" altLang="ja-JP" sz="1100" dirty="0" smtClean="0">
                <a:solidFill>
                  <a:srgbClr val="FF0000"/>
                </a:solidFill>
                <a:latin typeface="Helvetica"/>
                <a:cs typeface="Helvetica"/>
              </a:rPr>
              <a:t>Increasing </a:t>
            </a:r>
            <a:r>
              <a:rPr kumimoji="1" lang="en-US" altLang="ja-JP" sz="1100" i="1" dirty="0" smtClean="0">
                <a:solidFill>
                  <a:srgbClr val="FF0000"/>
                </a:solidFill>
                <a:latin typeface="Helvetica"/>
                <a:cs typeface="Helvetica"/>
              </a:rPr>
              <a:t>I</a:t>
            </a:r>
            <a:r>
              <a:rPr kumimoji="1" lang="en-US" altLang="ja-JP" sz="1100" baseline="-25000" dirty="0" smtClean="0">
                <a:solidFill>
                  <a:srgbClr val="FF0000"/>
                </a:solidFill>
                <a:latin typeface="Helvetica"/>
                <a:cs typeface="Helvetica"/>
              </a:rPr>
              <a:t>ex</a:t>
            </a:r>
            <a:r>
              <a:rPr kumimoji="1" lang="en-US" altLang="ja-JP" sz="1100" baseline="30000" dirty="0" smtClean="0">
                <a:solidFill>
                  <a:srgbClr val="FF0000"/>
                </a:solidFill>
                <a:latin typeface="Helvetica"/>
                <a:cs typeface="Helvetica"/>
              </a:rPr>
              <a:t>1/2</a:t>
            </a:r>
            <a:r>
              <a:rPr kumimoji="1" lang="en-US" altLang="ja-JP" sz="1100" dirty="0" smtClean="0">
                <a:solidFill>
                  <a:srgbClr val="FF0000"/>
                </a:solidFill>
                <a:latin typeface="Helvetica"/>
                <a:cs typeface="Helvetica"/>
              </a:rPr>
              <a:t> </a:t>
            </a:r>
            <a:endParaRPr kumimoji="1" lang="ja-JP" altLang="en-US" sz="1100" dirty="0">
              <a:solidFill>
                <a:srgbClr val="FF0000"/>
              </a:solidFill>
              <a:latin typeface="Helvetica"/>
              <a:cs typeface="Helvetica"/>
            </a:endParaRPr>
          </a:p>
        </p:txBody>
      </p:sp>
    </p:spTree>
    <p:extLst>
      <p:ext uri="{BB962C8B-B14F-4D97-AF65-F5344CB8AC3E}">
        <p14:creationId xmlns:p14="http://schemas.microsoft.com/office/powerpoint/2010/main" val="25743935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1.2. </a:t>
            </a:r>
            <a:r>
              <a:rPr lang="ja-JP" altLang="en-US" dirty="0" smtClean="0"/>
              <a:t>本研究に対する</a:t>
            </a:r>
            <a:r>
              <a:rPr lang="en-US" altLang="ja-JP" dirty="0" smtClean="0"/>
              <a:t>TU-Heliac</a:t>
            </a:r>
            <a:br>
              <a:rPr lang="en-US" altLang="ja-JP" dirty="0" smtClean="0"/>
            </a:br>
            <a:r>
              <a:rPr lang="ja-JP" altLang="en-US" dirty="0" smtClean="0"/>
              <a:t>の有用性</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pPr>
              <a:buFont typeface="Wingdings" charset="2"/>
              <a:buChar char="v"/>
            </a:pPr>
            <a:r>
              <a:rPr lang="en-US" altLang="ja-JP" dirty="0" smtClean="0"/>
              <a:t>TU-Heliac</a:t>
            </a:r>
            <a:r>
              <a:rPr lang="ja-JP" altLang="en-US" dirty="0" smtClean="0"/>
              <a:t>は</a:t>
            </a:r>
            <a:r>
              <a:rPr lang="en-US" altLang="ja-JP" dirty="0" smtClean="0"/>
              <a:t>3</a:t>
            </a:r>
            <a:r>
              <a:rPr lang="ja-JP" altLang="en-US" dirty="0" smtClean="0"/>
              <a:t>種のコイルに流す電流を</a:t>
            </a:r>
            <a:r>
              <a:rPr lang="en-US" altLang="ja-JP" dirty="0" smtClean="0"/>
              <a:t/>
            </a:r>
            <a:br>
              <a:rPr lang="en-US" altLang="ja-JP" dirty="0" smtClean="0"/>
            </a:br>
            <a:r>
              <a:rPr lang="ja-JP" altLang="en-US" dirty="0" smtClean="0"/>
              <a:t>変える事により多様な磁場配位を選択可能である。</a:t>
            </a:r>
            <a:endParaRPr lang="en-US" altLang="ja-JP" dirty="0" smtClean="0"/>
          </a:p>
          <a:p>
            <a:pPr>
              <a:buFont typeface="Wingdings" charset="2"/>
              <a:buChar char="v"/>
            </a:pPr>
            <a:r>
              <a:rPr lang="en-US" altLang="ja-JP" dirty="0" smtClean="0"/>
              <a:t>LaB</a:t>
            </a:r>
            <a:r>
              <a:rPr lang="en-US" altLang="ja-JP" baseline="-25000" dirty="0" smtClean="0"/>
              <a:t>6</a:t>
            </a:r>
            <a:r>
              <a:rPr lang="ja-JP" altLang="en-US" dirty="0" smtClean="0"/>
              <a:t>製熱陰極を用いたポロイダルフロー制御が可能である。</a:t>
            </a:r>
            <a:endParaRPr lang="en-US" altLang="ja-JP" dirty="0" smtClean="0"/>
          </a:p>
          <a:p>
            <a:pPr>
              <a:buFont typeface="Wingdings" charset="2"/>
              <a:buChar char="v"/>
            </a:pPr>
            <a:r>
              <a:rPr lang="ja-JP" altLang="en-US" dirty="0" smtClean="0"/>
              <a:t>外部摂動磁場コイルによる磁気島励起が可能である。</a:t>
            </a:r>
            <a:endParaRPr lang="en-US" altLang="ja-JP" dirty="0" smtClean="0"/>
          </a:p>
          <a:p>
            <a:pPr lvl="1">
              <a:buFont typeface="ヒラギノ角ゴ ProN W3"/>
              <a:buChar char="→"/>
            </a:pPr>
            <a:r>
              <a:rPr lang="en-US" altLang="ja-JP" dirty="0" smtClean="0"/>
              <a:t>TU-Heliac</a:t>
            </a:r>
            <a:r>
              <a:rPr lang="ja-JP" altLang="en-US" dirty="0" smtClean="0"/>
              <a:t>は詳細なプラズマ流と磁気島の相互作用研究において有用であり、新たな知見を得られる可能性を有している。</a:t>
            </a:r>
            <a:endParaRPr kumimoji="1" lang="ja-JP" altLang="en-US" dirty="0"/>
          </a:p>
        </p:txBody>
      </p:sp>
      <p:sp>
        <p:nvSpPr>
          <p:cNvPr id="4"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3</a:t>
            </a:fld>
            <a:endParaRPr kumimoji="1" lang="ja-JP" altLang="en-US" dirty="0">
              <a:solidFill>
                <a:srgbClr val="000000"/>
              </a:solidFill>
            </a:endParaRPr>
          </a:p>
        </p:txBody>
      </p:sp>
    </p:spTree>
    <p:extLst>
      <p:ext uri="{BB962C8B-B14F-4D97-AF65-F5344CB8AC3E}">
        <p14:creationId xmlns:p14="http://schemas.microsoft.com/office/powerpoint/2010/main" val="35336187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8796"/>
            <a:ext cx="8229600" cy="1143000"/>
          </a:xfrm>
        </p:spPr>
        <p:txBody>
          <a:bodyPr>
            <a:normAutofit/>
          </a:bodyPr>
          <a:lstStyle/>
          <a:p>
            <a:r>
              <a:rPr lang="en-US" altLang="ja-JP" sz="4000" dirty="0"/>
              <a:t>2</a:t>
            </a:r>
            <a:r>
              <a:rPr kumimoji="1" lang="en-US" altLang="ja-JP" sz="4000" dirty="0" smtClean="0"/>
              <a:t>. </a:t>
            </a:r>
            <a:r>
              <a:rPr kumimoji="1" lang="ja-JP" altLang="en-US" sz="4000" dirty="0" smtClean="0"/>
              <a:t>実験装置</a:t>
            </a:r>
            <a:endParaRPr kumimoji="1" lang="ja-JP" altLang="en-US" sz="4000" dirty="0"/>
          </a:p>
        </p:txBody>
      </p:sp>
      <p:sp>
        <p:nvSpPr>
          <p:cNvPr id="3" name="コンテンツ プレースホルダー 2"/>
          <p:cNvSpPr>
            <a:spLocks noGrp="1"/>
          </p:cNvSpPr>
          <p:nvPr>
            <p:ph idx="1"/>
          </p:nvPr>
        </p:nvSpPr>
        <p:spPr>
          <a:xfrm>
            <a:off x="489842" y="487501"/>
            <a:ext cx="5507270" cy="2844871"/>
          </a:xfrm>
        </p:spPr>
        <p:txBody>
          <a:bodyPr>
            <a:noAutofit/>
          </a:bodyPr>
          <a:lstStyle/>
          <a:p>
            <a:pPr marL="0" indent="0">
              <a:buNone/>
            </a:pPr>
            <a:endParaRPr kumimoji="1" lang="en-US" altLang="ja-JP" sz="2000" dirty="0" smtClean="0">
              <a:latin typeface="Helvetica"/>
              <a:cs typeface="Helvetica"/>
            </a:endParaRPr>
          </a:p>
          <a:p>
            <a:pPr>
              <a:buFont typeface="Wingdings" charset="2"/>
              <a:buChar char="v"/>
            </a:pPr>
            <a:r>
              <a:rPr lang="ja-JP" altLang="en-US" sz="2000" dirty="0" smtClean="0">
                <a:latin typeface="Helvetica"/>
                <a:cs typeface="Helvetica"/>
              </a:rPr>
              <a:t>小型ヘリアック装置</a:t>
            </a:r>
            <a:r>
              <a:rPr lang="en-US" altLang="ja-JP" sz="2000" dirty="0" smtClean="0">
                <a:latin typeface="Helvetica"/>
                <a:cs typeface="Helvetica"/>
              </a:rPr>
              <a:t>TU-Heliac</a:t>
            </a:r>
            <a:br>
              <a:rPr lang="en-US" altLang="ja-JP" sz="2000" dirty="0" smtClean="0">
                <a:latin typeface="Helvetica"/>
                <a:cs typeface="Helvetica"/>
              </a:rPr>
            </a:br>
            <a:r>
              <a:rPr lang="en-US" altLang="en-US" sz="2000" dirty="0" smtClean="0">
                <a:latin typeface="Helvetica"/>
                <a:cs typeface="Helvetica"/>
              </a:rPr>
              <a:t>放電期間~10 </a:t>
            </a:r>
            <a:r>
              <a:rPr lang="en-US" altLang="en-US" sz="2000" dirty="0" err="1" smtClean="0">
                <a:latin typeface="Helvetica"/>
                <a:cs typeface="Helvetica"/>
              </a:rPr>
              <a:t>ms</a:t>
            </a:r>
            <a:r>
              <a:rPr lang="ja-JP" altLang="en-US" sz="2000" dirty="0" smtClean="0">
                <a:latin typeface="Helvetica"/>
                <a:cs typeface="Helvetica"/>
              </a:rPr>
              <a:t>のパルス運転</a:t>
            </a:r>
            <a:endParaRPr kumimoji="1" lang="en-US" altLang="ja-JP" sz="2000" dirty="0" smtClean="0">
              <a:latin typeface="Helvetica"/>
              <a:cs typeface="Helvetica"/>
            </a:endParaRPr>
          </a:p>
          <a:p>
            <a:pPr>
              <a:buFont typeface="Wingdings" charset="2"/>
              <a:buChar char="v"/>
            </a:pPr>
            <a:r>
              <a:rPr kumimoji="1" lang="ja-JP" altLang="en-US" sz="2000" dirty="0" smtClean="0">
                <a:latin typeface="Helvetica"/>
                <a:cs typeface="Helvetica"/>
              </a:rPr>
              <a:t>外部摂動磁場コイル</a:t>
            </a:r>
            <a:r>
              <a:rPr lang="en-US" altLang="ja-JP" sz="2000" dirty="0" smtClean="0">
                <a:latin typeface="Helvetica"/>
                <a:cs typeface="Helvetica"/>
              </a:rPr>
              <a:t/>
            </a:r>
            <a:br>
              <a:rPr lang="en-US" altLang="ja-JP" sz="2000" dirty="0" smtClean="0">
                <a:latin typeface="Helvetica"/>
                <a:cs typeface="Helvetica"/>
              </a:rPr>
            </a:br>
            <a:r>
              <a:rPr lang="ja-JP" altLang="en-US" sz="2000" dirty="0" smtClean="0">
                <a:latin typeface="Helvetica"/>
                <a:cs typeface="Helvetica"/>
              </a:rPr>
              <a:t>摂動</a:t>
            </a:r>
            <a:r>
              <a:rPr kumimoji="1" lang="ja-JP" altLang="en-US" sz="2000" dirty="0" smtClean="0">
                <a:latin typeface="Helvetica"/>
                <a:cs typeface="Helvetica"/>
              </a:rPr>
              <a:t>磁場印加による</a:t>
            </a:r>
            <a:r>
              <a:rPr lang="en-US" altLang="ja-JP" sz="2000" dirty="0" smtClean="0">
                <a:latin typeface="Helvetica"/>
                <a:cs typeface="Helvetica"/>
              </a:rPr>
              <a:t>m = 3</a:t>
            </a:r>
            <a:r>
              <a:rPr lang="ja-JP" altLang="en-US" sz="2000" dirty="0" smtClean="0">
                <a:latin typeface="Helvetica"/>
                <a:cs typeface="Helvetica"/>
              </a:rPr>
              <a:t>の</a:t>
            </a:r>
            <a:r>
              <a:rPr lang="en-US" altLang="ja-JP" sz="2000" dirty="0" smtClean="0">
                <a:latin typeface="Helvetica"/>
                <a:cs typeface="Helvetica"/>
              </a:rPr>
              <a:t/>
            </a:r>
            <a:br>
              <a:rPr lang="en-US" altLang="ja-JP" sz="2000" dirty="0" smtClean="0">
                <a:latin typeface="Helvetica"/>
                <a:cs typeface="Helvetica"/>
              </a:rPr>
            </a:br>
            <a:r>
              <a:rPr kumimoji="1" lang="ja-JP" altLang="en-US" sz="2000" dirty="0" smtClean="0">
                <a:latin typeface="Helvetica"/>
                <a:cs typeface="Helvetica"/>
              </a:rPr>
              <a:t>磁気島励起</a:t>
            </a:r>
            <a:r>
              <a:rPr kumimoji="1" lang="en-US" altLang="ja-JP" sz="2000" dirty="0" smtClean="0">
                <a:latin typeface="Helvetica"/>
                <a:cs typeface="Helvetica"/>
              </a:rPr>
              <a:t/>
            </a:r>
            <a:br>
              <a:rPr kumimoji="1" lang="en-US" altLang="ja-JP" sz="2000" dirty="0" smtClean="0">
                <a:latin typeface="Helvetica"/>
                <a:cs typeface="Helvetica"/>
              </a:rPr>
            </a:br>
            <a:r>
              <a:rPr lang="en-US" altLang="ja-JP" sz="2000" dirty="0" smtClean="0">
                <a:latin typeface="Helvetica"/>
                <a:cs typeface="Helvetica"/>
              </a:rPr>
              <a:t>(</a:t>
            </a:r>
            <a:r>
              <a:rPr lang="ja-JP" altLang="en-US" sz="2000" dirty="0" smtClean="0">
                <a:latin typeface="Helvetica"/>
                <a:cs typeface="Helvetica"/>
              </a:rPr>
              <a:t>放電期間中定常に磁場を印加</a:t>
            </a:r>
            <a:r>
              <a:rPr lang="en-US" altLang="ja-JP" sz="2000" dirty="0" smtClean="0">
                <a:latin typeface="Helvetica"/>
                <a:cs typeface="Helvetica"/>
              </a:rPr>
              <a:t>)</a:t>
            </a:r>
          </a:p>
          <a:p>
            <a:pPr>
              <a:buFont typeface="Wingdings" charset="2"/>
              <a:buChar char="v"/>
            </a:pPr>
            <a:r>
              <a:rPr lang="en-US" altLang="ja-JP" sz="2000" dirty="0" smtClean="0">
                <a:latin typeface="Helvetica"/>
                <a:cs typeface="Helvetica"/>
              </a:rPr>
              <a:t>LaB</a:t>
            </a:r>
            <a:r>
              <a:rPr lang="en-US" altLang="ja-JP" sz="2000" baseline="-25000" dirty="0" smtClean="0">
                <a:latin typeface="Helvetica"/>
                <a:cs typeface="Helvetica"/>
              </a:rPr>
              <a:t>6</a:t>
            </a:r>
            <a:r>
              <a:rPr lang="ja-JP" altLang="en-US" sz="2000" dirty="0" smtClean="0">
                <a:latin typeface="Helvetica"/>
                <a:cs typeface="Helvetica"/>
              </a:rPr>
              <a:t>製熱陰極</a:t>
            </a:r>
            <a:endParaRPr lang="en-US" altLang="ja-JP" sz="2000" dirty="0" smtClean="0">
              <a:latin typeface="Helvetica"/>
              <a:cs typeface="Helvetica"/>
            </a:endParaRPr>
          </a:p>
          <a:p>
            <a:pPr marL="457200" lvl="1" indent="0">
              <a:buNone/>
            </a:pPr>
            <a:r>
              <a:rPr kumimoji="1" lang="ja-JP" altLang="en-US" sz="2000" dirty="0" smtClean="0">
                <a:latin typeface="Helvetica"/>
                <a:cs typeface="Helvetica"/>
              </a:rPr>
              <a:t>プラズマ中心への電子注入により</a:t>
            </a:r>
            <a:r>
              <a:rPr kumimoji="1" lang="en-US" altLang="ja-JP" sz="2000" dirty="0" smtClean="0">
                <a:latin typeface="Helvetica"/>
                <a:cs typeface="Helvetica"/>
              </a:rPr>
              <a:t/>
            </a:r>
            <a:br>
              <a:rPr kumimoji="1" lang="en-US" altLang="ja-JP" sz="2000" dirty="0" smtClean="0">
                <a:latin typeface="Helvetica"/>
                <a:cs typeface="Helvetica"/>
              </a:rPr>
            </a:br>
            <a:r>
              <a:rPr kumimoji="1" lang="ja-JP" altLang="en-US" sz="2000" dirty="0" smtClean="0">
                <a:latin typeface="Helvetica"/>
                <a:cs typeface="Helvetica"/>
              </a:rPr>
              <a:t>ポロイダル回転を駆動</a:t>
            </a:r>
            <a:endParaRPr kumimoji="1" lang="en-US" altLang="ja-JP" sz="2000" dirty="0" smtClean="0">
              <a:latin typeface="Helvetica"/>
              <a:cs typeface="Helvetica"/>
            </a:endParaRPr>
          </a:p>
        </p:txBody>
      </p:sp>
      <p:sp>
        <p:nvSpPr>
          <p:cNvPr id="5" name="Text Box 413"/>
          <p:cNvSpPr txBox="1">
            <a:spLocks noChangeArrowheads="1"/>
          </p:cNvSpPr>
          <p:nvPr/>
        </p:nvSpPr>
        <p:spPr bwMode="auto">
          <a:xfrm>
            <a:off x="4168409" y="4149876"/>
            <a:ext cx="4853295" cy="236985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a:spAutoFit/>
          </a:bodyPr>
          <a:lstStyle/>
          <a:p>
            <a:pPr algn="l"/>
            <a:r>
              <a:rPr lang="en-US" altLang="ja-JP" sz="1600" kern="1200" dirty="0">
                <a:latin typeface="Helvetica"/>
                <a:cs typeface="Helvetica"/>
              </a:rPr>
              <a:t>Major Radius </a:t>
            </a:r>
            <a:r>
              <a:rPr lang="en-US" altLang="ja-JP" sz="1600" i="1" kern="1200" dirty="0">
                <a:latin typeface="Helvetica"/>
                <a:cs typeface="Helvetica"/>
              </a:rPr>
              <a:t>R</a:t>
            </a:r>
            <a:r>
              <a:rPr lang="en-US" altLang="ja-JP" sz="1600" kern="1200" baseline="-25000" dirty="0">
                <a:latin typeface="Helvetica"/>
                <a:cs typeface="Helvetica"/>
              </a:rPr>
              <a:t>0</a:t>
            </a:r>
            <a:r>
              <a:rPr lang="en-US" altLang="ja-JP" sz="1600" kern="1200" dirty="0">
                <a:latin typeface="Helvetica"/>
                <a:cs typeface="Helvetica"/>
              </a:rPr>
              <a:t>	</a:t>
            </a:r>
            <a:r>
              <a:rPr lang="en-US" altLang="ja-JP" sz="1600" dirty="0">
                <a:latin typeface="Helvetica"/>
                <a:cs typeface="Helvetica"/>
              </a:rPr>
              <a:t> </a:t>
            </a:r>
            <a:r>
              <a:rPr lang="en-US" altLang="ja-JP" sz="1600" dirty="0" smtClean="0">
                <a:latin typeface="Helvetica"/>
                <a:cs typeface="Helvetica"/>
              </a:rPr>
              <a:t>        </a:t>
            </a:r>
            <a:r>
              <a:rPr lang="en-US" altLang="ja-JP" sz="1600" kern="1200" dirty="0" smtClean="0">
                <a:latin typeface="Helvetica"/>
                <a:cs typeface="Helvetica"/>
              </a:rPr>
              <a:t>: </a:t>
            </a:r>
            <a:r>
              <a:rPr lang="en-US" altLang="ja-JP" sz="1600" kern="1200" dirty="0">
                <a:latin typeface="Helvetica"/>
                <a:cs typeface="Helvetica"/>
              </a:rPr>
              <a:t>48 cm</a:t>
            </a:r>
          </a:p>
          <a:p>
            <a:pPr algn="l"/>
            <a:r>
              <a:rPr lang="en-US" altLang="ja-JP" sz="1600" kern="1200" dirty="0">
                <a:latin typeface="Helvetica"/>
                <a:cs typeface="Helvetica"/>
              </a:rPr>
              <a:t>Minor Radius </a:t>
            </a:r>
            <a:r>
              <a:rPr lang="en-US" altLang="ja-JP" sz="1600" i="1" kern="1200" dirty="0">
                <a:latin typeface="Helvetica"/>
                <a:cs typeface="Helvetica"/>
              </a:rPr>
              <a:t>a</a:t>
            </a:r>
            <a:r>
              <a:rPr lang="en-US" altLang="ja-JP" sz="1600" kern="1200" dirty="0">
                <a:latin typeface="Helvetica"/>
                <a:cs typeface="Helvetica"/>
              </a:rPr>
              <a:t>	</a:t>
            </a:r>
            <a:r>
              <a:rPr lang="en-US" altLang="ja-JP" sz="1600" dirty="0">
                <a:latin typeface="Helvetica"/>
                <a:cs typeface="Helvetica"/>
              </a:rPr>
              <a:t> </a:t>
            </a:r>
            <a:r>
              <a:rPr lang="en-US" altLang="ja-JP" sz="1600" dirty="0" smtClean="0">
                <a:latin typeface="Helvetica"/>
                <a:cs typeface="Helvetica"/>
              </a:rPr>
              <a:t>     </a:t>
            </a:r>
            <a:r>
              <a:rPr lang="en-US" altLang="ja-JP" sz="1600" dirty="0">
                <a:latin typeface="Helvetica"/>
                <a:cs typeface="Helvetica"/>
              </a:rPr>
              <a:t> </a:t>
            </a:r>
            <a:r>
              <a:rPr lang="en-US" altLang="ja-JP" sz="1600" dirty="0" smtClean="0">
                <a:latin typeface="Helvetica"/>
                <a:cs typeface="Helvetica"/>
              </a:rPr>
              <a:t>          </a:t>
            </a:r>
            <a:r>
              <a:rPr lang="en-US" altLang="ja-JP" sz="1600" kern="1200" dirty="0" smtClean="0">
                <a:latin typeface="Helvetica"/>
                <a:cs typeface="Helvetica"/>
              </a:rPr>
              <a:t>: 7 </a:t>
            </a:r>
            <a:r>
              <a:rPr lang="en-US" altLang="ja-JP" sz="1600" kern="1200" dirty="0">
                <a:latin typeface="Helvetica"/>
                <a:cs typeface="Helvetica"/>
              </a:rPr>
              <a:t>cm</a:t>
            </a:r>
          </a:p>
          <a:p>
            <a:pPr algn="l"/>
            <a:r>
              <a:rPr lang="en-US" altLang="ja-JP" sz="1600" kern="1200" dirty="0">
                <a:latin typeface="Helvetica"/>
                <a:cs typeface="Helvetica"/>
              </a:rPr>
              <a:t>Magnetic Field </a:t>
            </a:r>
            <a:r>
              <a:rPr lang="en-US" altLang="ja-JP" sz="1600" i="1" kern="1200" dirty="0">
                <a:latin typeface="Helvetica"/>
                <a:cs typeface="Helvetica"/>
              </a:rPr>
              <a:t>B</a:t>
            </a:r>
            <a:r>
              <a:rPr lang="en-US" altLang="ja-JP" sz="1600" kern="1200" dirty="0">
                <a:latin typeface="Helvetica"/>
                <a:cs typeface="Helvetica"/>
              </a:rPr>
              <a:t>	 	</a:t>
            </a:r>
            <a:r>
              <a:rPr lang="en-US" altLang="ja-JP" sz="1600" kern="1200" dirty="0" smtClean="0">
                <a:latin typeface="Helvetica"/>
                <a:cs typeface="Helvetica"/>
              </a:rPr>
              <a:t> : </a:t>
            </a:r>
            <a:r>
              <a:rPr lang="en-US" altLang="ja-JP" sz="1600" kern="1200" dirty="0">
                <a:latin typeface="Helvetica"/>
                <a:cs typeface="Helvetica"/>
              </a:rPr>
              <a:t>0.3 T</a:t>
            </a:r>
          </a:p>
          <a:p>
            <a:pPr algn="l"/>
            <a:r>
              <a:rPr lang="en-US" altLang="ja-JP" sz="1600" kern="1200" dirty="0">
                <a:latin typeface="Helvetica"/>
                <a:cs typeface="Helvetica"/>
              </a:rPr>
              <a:t>Working Gas	 	</a:t>
            </a:r>
            <a:r>
              <a:rPr lang="en-US" altLang="ja-JP" sz="1600" kern="1200" dirty="0" smtClean="0">
                <a:latin typeface="Helvetica"/>
                <a:cs typeface="Helvetica"/>
              </a:rPr>
              <a:t>         : </a:t>
            </a:r>
            <a:r>
              <a:rPr lang="en-US" altLang="ja-JP" sz="1600" kern="1200" dirty="0">
                <a:latin typeface="Helvetica"/>
                <a:cs typeface="Helvetica"/>
              </a:rPr>
              <a:t>He (1.2 x 10</a:t>
            </a:r>
            <a:r>
              <a:rPr lang="en-US" altLang="ja-JP" sz="1600" kern="1200" baseline="30000" dirty="0">
                <a:latin typeface="Helvetica"/>
                <a:cs typeface="Helvetica"/>
              </a:rPr>
              <a:t>-2</a:t>
            </a:r>
            <a:r>
              <a:rPr lang="en-US" altLang="ja-JP" sz="1600" kern="1200" dirty="0">
                <a:latin typeface="Helvetica"/>
                <a:cs typeface="Helvetica"/>
              </a:rPr>
              <a:t> Pa)</a:t>
            </a:r>
          </a:p>
          <a:p>
            <a:r>
              <a:rPr lang="en-US" altLang="ja-JP" sz="1600" kern="1200" dirty="0">
                <a:latin typeface="Helvetica"/>
                <a:cs typeface="Helvetica"/>
              </a:rPr>
              <a:t>Plasma </a:t>
            </a:r>
            <a:r>
              <a:rPr lang="en-US" altLang="ja-JP" sz="1600" kern="1200" dirty="0" smtClean="0">
                <a:latin typeface="Helvetica"/>
                <a:cs typeface="Helvetica"/>
              </a:rPr>
              <a:t>Production</a:t>
            </a:r>
            <a:r>
              <a:rPr lang="en-US" altLang="ja-JP" sz="1600" dirty="0">
                <a:latin typeface="Helvetica"/>
                <a:cs typeface="Helvetica"/>
              </a:rPr>
              <a:t> </a:t>
            </a:r>
            <a:r>
              <a:rPr lang="en-US" altLang="ja-JP" sz="1600" dirty="0" smtClean="0">
                <a:latin typeface="Helvetica"/>
                <a:cs typeface="Helvetica"/>
              </a:rPr>
              <a:t>          </a:t>
            </a:r>
            <a:r>
              <a:rPr lang="en-US" altLang="ja-JP" sz="1600" kern="1200" dirty="0" smtClean="0">
                <a:latin typeface="Helvetica"/>
                <a:cs typeface="Helvetica"/>
              </a:rPr>
              <a:t>: </a:t>
            </a:r>
            <a:r>
              <a:rPr lang="en-US" altLang="ja-JP" sz="1600" kern="1200" dirty="0">
                <a:latin typeface="Helvetica"/>
                <a:cs typeface="Helvetica"/>
              </a:rPr>
              <a:t>Alternate </a:t>
            </a:r>
            <a:r>
              <a:rPr lang="en-US" altLang="ja-JP" sz="1600" kern="1200" dirty="0" err="1">
                <a:latin typeface="Helvetica"/>
                <a:cs typeface="Helvetica"/>
              </a:rPr>
              <a:t>ohmic</a:t>
            </a:r>
            <a:r>
              <a:rPr lang="en-US" altLang="ja-JP" sz="1600" kern="1200" dirty="0">
                <a:latin typeface="Helvetica"/>
                <a:cs typeface="Helvetica"/>
              </a:rPr>
              <a:t> </a:t>
            </a:r>
            <a:endParaRPr lang="en-US" altLang="ja-JP" sz="1600" dirty="0" smtClean="0">
              <a:latin typeface="Helvetica"/>
              <a:cs typeface="Helvetica"/>
            </a:endParaRPr>
          </a:p>
          <a:p>
            <a:r>
              <a:rPr lang="en-US" altLang="ja-JP" sz="1600" dirty="0" smtClean="0">
                <a:latin typeface="Helvetica"/>
                <a:cs typeface="Helvetica"/>
              </a:rPr>
              <a:t>					   </a:t>
            </a:r>
            <a:r>
              <a:rPr lang="en-US" altLang="ja-JP" sz="1600" kern="1200" dirty="0" smtClean="0">
                <a:latin typeface="Helvetica"/>
                <a:cs typeface="Helvetica"/>
              </a:rPr>
              <a:t>heating</a:t>
            </a:r>
            <a:r>
              <a:rPr lang="ja-JP" altLang="en-US" sz="1600" kern="1200" dirty="0" smtClean="0">
                <a:latin typeface="Helvetica"/>
                <a:cs typeface="Helvetica"/>
              </a:rPr>
              <a:t>　</a:t>
            </a:r>
            <a:r>
              <a:rPr lang="en-US" altLang="ja-JP" sz="1600" kern="1200" dirty="0" smtClean="0">
                <a:latin typeface="Helvetica"/>
                <a:cs typeface="Helvetica"/>
              </a:rPr>
              <a:t>(</a:t>
            </a:r>
            <a:r>
              <a:rPr lang="en-US" altLang="ja-JP" sz="1600" i="1" kern="1200" dirty="0">
                <a:latin typeface="Helvetica"/>
                <a:cs typeface="Helvetica"/>
              </a:rPr>
              <a:t>f</a:t>
            </a:r>
            <a:r>
              <a:rPr lang="en-US" altLang="ja-JP" sz="1600" kern="1200" dirty="0">
                <a:latin typeface="Helvetica"/>
                <a:cs typeface="Helvetica"/>
              </a:rPr>
              <a:t> = </a:t>
            </a:r>
            <a:r>
              <a:rPr lang="en-US" altLang="ja-JP" sz="1600" kern="1200" dirty="0" smtClean="0">
                <a:latin typeface="Helvetica"/>
                <a:cs typeface="Helvetica"/>
              </a:rPr>
              <a:t>18.7 </a:t>
            </a:r>
            <a:r>
              <a:rPr lang="en-US" altLang="ja-JP" sz="1600" kern="1200" dirty="0">
                <a:latin typeface="Helvetica"/>
                <a:cs typeface="Helvetica"/>
              </a:rPr>
              <a:t>kHz</a:t>
            </a:r>
            <a:r>
              <a:rPr lang="en-US" altLang="ja-JP" sz="1600" kern="1200" dirty="0" smtClean="0">
                <a:latin typeface="Helvetica"/>
                <a:cs typeface="Helvetica"/>
              </a:rPr>
              <a:t>)</a:t>
            </a:r>
            <a:endParaRPr lang="en-US" altLang="ja-JP" sz="1600" kern="1200" dirty="0">
              <a:latin typeface="Helvetica"/>
              <a:cs typeface="Helvetica"/>
            </a:endParaRPr>
          </a:p>
          <a:p>
            <a:pPr algn="l"/>
            <a:r>
              <a:rPr lang="en-US" altLang="ja-JP" sz="1600" kern="1200" dirty="0">
                <a:latin typeface="Helvetica"/>
                <a:cs typeface="Helvetica"/>
              </a:rPr>
              <a:t>Electron density         	</a:t>
            </a:r>
            <a:r>
              <a:rPr lang="en-US" altLang="ja-JP" sz="1600" kern="1200" dirty="0" smtClean="0">
                <a:latin typeface="Helvetica"/>
                <a:cs typeface="Helvetica"/>
              </a:rPr>
              <a:t> : </a:t>
            </a:r>
            <a:r>
              <a:rPr lang="en-US" altLang="ja-JP" sz="1600" kern="1200" dirty="0">
                <a:latin typeface="Helvetica"/>
                <a:cs typeface="Helvetica"/>
              </a:rPr>
              <a:t>~ 1 x 10</a:t>
            </a:r>
            <a:r>
              <a:rPr lang="en-US" altLang="ja-JP" sz="1600" kern="1200" baseline="30000" dirty="0">
                <a:latin typeface="Helvetica"/>
                <a:cs typeface="Helvetica"/>
              </a:rPr>
              <a:t>18</a:t>
            </a:r>
            <a:r>
              <a:rPr lang="en-US" altLang="ja-JP" sz="1600" kern="1200" dirty="0">
                <a:latin typeface="Helvetica"/>
                <a:cs typeface="Helvetica"/>
              </a:rPr>
              <a:t> m</a:t>
            </a:r>
            <a:r>
              <a:rPr lang="en-US" altLang="ja-JP" sz="1600" kern="1200" baseline="30000" dirty="0">
                <a:latin typeface="Helvetica"/>
                <a:cs typeface="Helvetica"/>
              </a:rPr>
              <a:t>-3</a:t>
            </a:r>
          </a:p>
          <a:p>
            <a:pPr algn="l"/>
            <a:r>
              <a:rPr lang="en-US" altLang="ja-JP" sz="1600" kern="1200" dirty="0">
                <a:latin typeface="Helvetica"/>
                <a:cs typeface="Helvetica"/>
              </a:rPr>
              <a:t>Electron temperature	</a:t>
            </a:r>
            <a:r>
              <a:rPr lang="en-US" altLang="ja-JP" sz="1600" kern="1200" dirty="0" smtClean="0">
                <a:latin typeface="Helvetica"/>
                <a:cs typeface="Helvetica"/>
              </a:rPr>
              <a:t> : </a:t>
            </a:r>
            <a:r>
              <a:rPr lang="en-US" altLang="ja-JP" sz="1600" kern="1200" dirty="0">
                <a:latin typeface="Helvetica"/>
                <a:cs typeface="Helvetica"/>
              </a:rPr>
              <a:t>~ 20 </a:t>
            </a:r>
            <a:r>
              <a:rPr lang="en-US" altLang="ja-JP" sz="1600" kern="1200" dirty="0" err="1" smtClean="0">
                <a:latin typeface="Helvetica"/>
                <a:cs typeface="Helvetica"/>
              </a:rPr>
              <a:t>eV</a:t>
            </a:r>
            <a:endParaRPr lang="en-US" altLang="ja-JP" sz="1600" kern="1200" dirty="0" smtClean="0">
              <a:latin typeface="Helvetica"/>
              <a:cs typeface="Helvetica"/>
            </a:endParaRPr>
          </a:p>
          <a:p>
            <a:pPr algn="l"/>
            <a:r>
              <a:rPr lang="en-US" altLang="ja-JP" sz="1600" dirty="0" smtClean="0">
                <a:latin typeface="Helvetica"/>
                <a:cs typeface="Helvetica"/>
              </a:rPr>
              <a:t>Plasma Current                 : ~ 200 A</a:t>
            </a:r>
            <a:endParaRPr lang="en-US" altLang="ja-JP" sz="1600" kern="1200" dirty="0">
              <a:latin typeface="Helvetica"/>
              <a:cs typeface="Helvetica"/>
            </a:endParaRPr>
          </a:p>
        </p:txBody>
      </p:sp>
      <p:sp>
        <p:nvSpPr>
          <p:cNvPr id="16"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4</a:t>
            </a:fld>
            <a:endParaRPr kumimoji="1" lang="ja-JP" altLang="en-US" dirty="0">
              <a:solidFill>
                <a:srgbClr val="000000"/>
              </a:solidFill>
            </a:endParaRPr>
          </a:p>
        </p:txBody>
      </p:sp>
      <p:pic>
        <p:nvPicPr>
          <p:cNvPr id="8" name="図 7" descr="LaB6絵.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415" y="3989986"/>
            <a:ext cx="2780135" cy="2572876"/>
          </a:xfrm>
          <a:prstGeom prst="rect">
            <a:avLst/>
          </a:prstGeom>
        </p:spPr>
      </p:pic>
      <p:sp>
        <p:nvSpPr>
          <p:cNvPr id="9" name="テキスト ボックス 7"/>
          <p:cNvSpPr txBox="1">
            <a:spLocks noChangeArrowheads="1"/>
          </p:cNvSpPr>
          <p:nvPr/>
        </p:nvSpPr>
        <p:spPr bwMode="auto">
          <a:xfrm>
            <a:off x="4225416" y="3651432"/>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600" dirty="0">
                <a:latin typeface="ヒラギノ角ゴ Pro W3"/>
                <a:ea typeface="ヒラギノ角ゴ Pro W3"/>
                <a:cs typeface="ヒラギノ角ゴ Pro W3"/>
              </a:rPr>
              <a:t>磁場の向き</a:t>
            </a:r>
          </a:p>
        </p:txBody>
      </p:sp>
      <p:cxnSp>
        <p:nvCxnSpPr>
          <p:cNvPr id="10" name="直線コネクタ 9"/>
          <p:cNvCxnSpPr/>
          <p:nvPr/>
        </p:nvCxnSpPr>
        <p:spPr>
          <a:xfrm>
            <a:off x="5403341" y="3807025"/>
            <a:ext cx="801688" cy="2000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図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9700" y="1275037"/>
            <a:ext cx="3417887"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6"/>
          <p:cNvSpPr txBox="1">
            <a:spLocks noChangeArrowheads="1"/>
          </p:cNvSpPr>
          <p:nvPr/>
        </p:nvSpPr>
        <p:spPr bwMode="auto">
          <a:xfrm>
            <a:off x="4895325" y="1611069"/>
            <a:ext cx="631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3200" i="1" dirty="0" err="1">
                <a:solidFill>
                  <a:srgbClr val="0000FF"/>
                </a:solidFill>
                <a:latin typeface="Helvetica" charset="0"/>
                <a:cs typeface="Helvetica" charset="0"/>
              </a:rPr>
              <a:t>I</a:t>
            </a:r>
            <a:r>
              <a:rPr lang="en-US" altLang="ja-JP" sz="3200" baseline="-25000" dirty="0" err="1">
                <a:solidFill>
                  <a:srgbClr val="0000FF"/>
                </a:solidFill>
                <a:latin typeface="Helvetica" charset="0"/>
                <a:cs typeface="Helvetica" charset="0"/>
              </a:rPr>
              <a:t>ex</a:t>
            </a:r>
            <a:endParaRPr lang="ja-JP" altLang="en-US" sz="3200" baseline="-25000" dirty="0">
              <a:solidFill>
                <a:srgbClr val="0000FF"/>
              </a:solidFill>
              <a:latin typeface="Helvetica" charset="0"/>
              <a:cs typeface="Helvetica" charset="0"/>
            </a:endParaRPr>
          </a:p>
        </p:txBody>
      </p:sp>
      <p:cxnSp>
        <p:nvCxnSpPr>
          <p:cNvPr id="13" name="直線矢印コネクタ 12"/>
          <p:cNvCxnSpPr/>
          <p:nvPr/>
        </p:nvCxnSpPr>
        <p:spPr>
          <a:xfrm flipH="1" flipV="1">
            <a:off x="6274862" y="2086268"/>
            <a:ext cx="100013" cy="7937"/>
          </a:xfrm>
          <a:prstGeom prst="straightConnector1">
            <a:avLst/>
          </a:prstGeom>
          <a:ln w="41275">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rot="1020000">
            <a:off x="6363762" y="1937043"/>
            <a:ext cx="84138" cy="0"/>
          </a:xfrm>
          <a:prstGeom prst="straightConnector1">
            <a:avLst/>
          </a:prstGeom>
          <a:ln w="41275">
            <a:solidFill>
              <a:srgbClr val="0000FF"/>
            </a:solidFill>
            <a:tailEnd type="arrow"/>
          </a:ln>
          <a:effectLst>
            <a:outerShdw blurRad="40000" dist="20000" dir="216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a:off x="5516004" y="1917937"/>
            <a:ext cx="731838" cy="182563"/>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74922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3</a:t>
            </a:r>
            <a:r>
              <a:rPr kumimoji="1" lang="en-US" altLang="ja-JP" dirty="0" smtClean="0"/>
              <a:t>.1. </a:t>
            </a:r>
            <a:r>
              <a:rPr lang="ja-JP" altLang="en-US" dirty="0" smtClean="0"/>
              <a:t>磁気島によるプラズマの変化</a:t>
            </a:r>
            <a:endParaRPr kumimoji="1" lang="ja-JP" altLang="en-US" dirty="0"/>
          </a:p>
        </p:txBody>
      </p:sp>
      <p:sp>
        <p:nvSpPr>
          <p:cNvPr id="3" name="コンテンツ プレースホルダー 2"/>
          <p:cNvSpPr>
            <a:spLocks noGrp="1"/>
          </p:cNvSpPr>
          <p:nvPr>
            <p:ph idx="1"/>
          </p:nvPr>
        </p:nvSpPr>
        <p:spPr/>
        <p:txBody>
          <a:bodyPr>
            <a:normAutofit fontScale="92500"/>
          </a:bodyPr>
          <a:lstStyle/>
          <a:p>
            <a:pPr>
              <a:buFont typeface="Wingdings" charset="2"/>
              <a:buChar char="v"/>
            </a:pPr>
            <a:r>
              <a:rPr kumimoji="1" lang="ja-JP" altLang="en-US" dirty="0" smtClean="0"/>
              <a:t>磁気島</a:t>
            </a:r>
            <a:r>
              <a:rPr lang="ja-JP" altLang="en-US" dirty="0" smtClean="0"/>
              <a:t>励起により、径方向粒子輸送が増大し、</a:t>
            </a:r>
            <a:r>
              <a:rPr kumimoji="1" lang="ja-JP" altLang="en-US" dirty="0" smtClean="0"/>
              <a:t>プラズマの閉じ込めが劣化する</a:t>
            </a:r>
            <a:r>
              <a:rPr lang="ja-JP" altLang="en-US" dirty="0" smtClean="0"/>
              <a:t>と</a:t>
            </a:r>
            <a:r>
              <a:rPr kumimoji="1" lang="ja-JP" altLang="en-US" dirty="0" smtClean="0"/>
              <a:t>考えられる。</a:t>
            </a:r>
            <a:endParaRPr kumimoji="1" lang="en-US" altLang="ja-JP" dirty="0" smtClean="0"/>
          </a:p>
          <a:p>
            <a:pPr>
              <a:buFont typeface="Wingdings" charset="2"/>
              <a:buChar char="v"/>
            </a:pPr>
            <a:r>
              <a:rPr lang="ja-JP" altLang="en-US" dirty="0" smtClean="0"/>
              <a:t>熱陰極バイアスによりプラズマにポロイダル駆動力を与える事により</a:t>
            </a:r>
            <a:r>
              <a:rPr kumimoji="1" lang="ja-JP" altLang="en-US" dirty="0" smtClean="0"/>
              <a:t>、</a:t>
            </a:r>
            <a:r>
              <a:rPr lang="ja-JP" altLang="en-US" dirty="0" smtClean="0"/>
              <a:t>磁気島による閉じ込めの劣化が抑制されることが考えられる</a:t>
            </a:r>
            <a:r>
              <a:rPr kumimoji="1" lang="ja-JP" altLang="en-US" dirty="0" smtClean="0"/>
              <a:t>。</a:t>
            </a:r>
            <a:endParaRPr kumimoji="1" lang="en-US" altLang="ja-JP" dirty="0" smtClean="0"/>
          </a:p>
          <a:p>
            <a:pPr>
              <a:buFont typeface="Wingdings" charset="2"/>
              <a:buChar char="v"/>
            </a:pPr>
            <a:r>
              <a:rPr kumimoji="1" lang="ja-JP" altLang="en-US" dirty="0" smtClean="0"/>
              <a:t>これらの検証のため、</a:t>
            </a:r>
            <a:r>
              <a:rPr kumimoji="1" lang="en-US" altLang="ja-JP" dirty="0" smtClean="0"/>
              <a:t>TU-Heliac</a:t>
            </a:r>
            <a:r>
              <a:rPr kumimoji="1" lang="ja-JP" altLang="en-US" dirty="0" smtClean="0"/>
              <a:t>において</a:t>
            </a:r>
            <a:r>
              <a:rPr lang="ja-JP" altLang="en-US" dirty="0" smtClean="0"/>
              <a:t>、</a:t>
            </a:r>
            <a:r>
              <a:rPr kumimoji="1" lang="ja-JP" altLang="en-US" dirty="0" smtClean="0"/>
              <a:t>バイアス電流を時間変化させ、トリプルプローブにより</a:t>
            </a:r>
            <a:r>
              <a:rPr lang="ja-JP" altLang="en-US" dirty="0" smtClean="0"/>
              <a:t>電子温度・密度の</a:t>
            </a:r>
            <a:r>
              <a:rPr kumimoji="1" lang="ja-JP" altLang="en-US" dirty="0" smtClean="0"/>
              <a:t>径方向分布</a:t>
            </a:r>
            <a:r>
              <a:rPr kumimoji="1" lang="en-US" altLang="ja-JP" dirty="0" smtClean="0"/>
              <a:t/>
            </a:r>
            <a:br>
              <a:rPr kumimoji="1" lang="en-US" altLang="ja-JP" dirty="0" smtClean="0"/>
            </a:br>
            <a:r>
              <a:rPr kumimoji="1" lang="ja-JP" altLang="en-US" dirty="0" smtClean="0"/>
              <a:t>を計測した。</a:t>
            </a:r>
            <a:endParaRPr kumimoji="1" lang="ja-JP" altLang="en-US" dirty="0"/>
          </a:p>
        </p:txBody>
      </p:sp>
      <p:sp>
        <p:nvSpPr>
          <p:cNvPr id="4" name="スライド番号プレースホルダー 5"/>
          <p:cNvSpPr>
            <a:spLocks noGrp="1"/>
          </p:cNvSpPr>
          <p:nvPr>
            <p:ph type="sldNum" sz="quarter" idx="12"/>
          </p:nvPr>
        </p:nvSpPr>
        <p:spPr>
          <a:xfrm>
            <a:off x="6553200" y="6375740"/>
            <a:ext cx="2133600" cy="365125"/>
          </a:xfrm>
        </p:spPr>
        <p:txBody>
          <a:bodyPr/>
          <a:lstStyle/>
          <a:p>
            <a:fld id="{1FA36126-10B4-5A44-94DE-EF1B6E34A067}" type="slidenum">
              <a:rPr kumimoji="1" lang="ja-JP" altLang="en-US" smtClean="0">
                <a:solidFill>
                  <a:srgbClr val="000000"/>
                </a:solidFill>
              </a:rPr>
              <a:t>5</a:t>
            </a:fld>
            <a:endParaRPr kumimoji="1" lang="ja-JP" altLang="en-US" dirty="0">
              <a:solidFill>
                <a:srgbClr val="000000"/>
              </a:solidFill>
            </a:endParaRPr>
          </a:p>
        </p:txBody>
      </p:sp>
    </p:spTree>
    <p:extLst>
      <p:ext uri="{BB962C8B-B14F-4D97-AF65-F5344CB8AC3E}">
        <p14:creationId xmlns:p14="http://schemas.microsoft.com/office/powerpoint/2010/main" val="25753279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650"/>
            <a:ext cx="8229600" cy="1143000"/>
          </a:xfrm>
        </p:spPr>
        <p:txBody>
          <a:bodyPr/>
          <a:lstStyle/>
          <a:p>
            <a:r>
              <a:rPr lang="en-US" altLang="ja-JP" dirty="0"/>
              <a:t>3</a:t>
            </a:r>
            <a:r>
              <a:rPr kumimoji="1" lang="en-US" altLang="ja-JP" dirty="0" smtClean="0"/>
              <a:t>.2</a:t>
            </a:r>
            <a:r>
              <a:rPr lang="en-US" altLang="ja-JP" dirty="0" smtClean="0"/>
              <a:t> </a:t>
            </a:r>
            <a:r>
              <a:rPr kumimoji="1" lang="ja-JP" altLang="en-US" dirty="0" smtClean="0"/>
              <a:t>実験条件</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3419119705"/>
              </p:ext>
            </p:extLst>
          </p:nvPr>
        </p:nvGraphicFramePr>
        <p:xfrm>
          <a:off x="909504" y="944773"/>
          <a:ext cx="7271925" cy="5756295"/>
        </p:xfrm>
        <a:graphic>
          <a:graphicData uri="http://schemas.openxmlformats.org/drawingml/2006/table">
            <a:tbl>
              <a:tblPr firstRow="1" bandRow="1">
                <a:tableStyleId>{7E9639D4-E3E2-4D34-9284-5A2195B3D0D7}</a:tableStyleId>
              </a:tblPr>
              <a:tblGrid>
                <a:gridCol w="2423975"/>
                <a:gridCol w="2423975"/>
                <a:gridCol w="2423975"/>
              </a:tblGrid>
              <a:tr h="0">
                <a:tc>
                  <a:txBody>
                    <a:bodyPr/>
                    <a:lstStyle/>
                    <a:p>
                      <a:pPr algn="ctr"/>
                      <a:endParaRPr kumimoji="1" lang="ja-JP" altLang="en-US" sz="1500" dirty="0">
                        <a:latin typeface="Helvetica"/>
                        <a:cs typeface="Helvetica"/>
                      </a:endParaRPr>
                    </a:p>
                  </a:txBody>
                  <a:tcPr marL="86073" marR="86073" marT="43037" marB="43037"/>
                </a:tc>
                <a:tc>
                  <a:txBody>
                    <a:bodyPr/>
                    <a:lstStyle/>
                    <a:p>
                      <a:pPr algn="ctr"/>
                      <a:r>
                        <a:rPr kumimoji="1" lang="en-US" altLang="ja-JP" sz="1500" dirty="0" smtClean="0">
                          <a:latin typeface="Helvetica"/>
                          <a:cs typeface="Helvetica"/>
                        </a:rPr>
                        <a:t>(a)</a:t>
                      </a:r>
                      <a:endParaRPr kumimoji="1" lang="ja-JP" altLang="en-US" sz="1500" dirty="0">
                        <a:latin typeface="Helvetica"/>
                        <a:cs typeface="Helvetica"/>
                      </a:endParaRPr>
                    </a:p>
                  </a:txBody>
                  <a:tcPr marL="86073" marR="86073" marT="43037" marB="43037"/>
                </a:tc>
                <a:tc>
                  <a:txBody>
                    <a:bodyPr/>
                    <a:lstStyle/>
                    <a:p>
                      <a:pPr algn="ctr"/>
                      <a:r>
                        <a:rPr kumimoji="1" lang="en-US" altLang="ja-JP" sz="1500" dirty="0" smtClean="0">
                          <a:latin typeface="Helvetica"/>
                          <a:cs typeface="Helvetica"/>
                        </a:rPr>
                        <a:t>(b)</a:t>
                      </a:r>
                      <a:endParaRPr kumimoji="1" lang="ja-JP" altLang="en-US" sz="1500" dirty="0">
                        <a:latin typeface="Helvetica"/>
                        <a:cs typeface="Helvetica"/>
                      </a:endParaRPr>
                    </a:p>
                  </a:txBody>
                  <a:tcPr marL="86073" marR="86073" marT="43037" marB="43037"/>
                </a:tc>
              </a:tr>
              <a:tr h="479922">
                <a:tc>
                  <a:txBody>
                    <a:bodyPr/>
                    <a:lstStyle/>
                    <a:p>
                      <a:pPr algn="ctr"/>
                      <a:r>
                        <a:rPr kumimoji="1" lang="en-US" altLang="ja-JP" sz="1500" dirty="0" smtClean="0">
                          <a:latin typeface="Helvetica"/>
                          <a:cs typeface="Helvetica"/>
                        </a:rPr>
                        <a:t>Magnetic </a:t>
                      </a:r>
                      <a:r>
                        <a:rPr kumimoji="1" lang="en-US" altLang="ja-JP" sz="1500" dirty="0" err="1" smtClean="0">
                          <a:latin typeface="Helvetica"/>
                          <a:cs typeface="Helvetica"/>
                        </a:rPr>
                        <a:t>configration</a:t>
                      </a:r>
                      <a:endParaRPr kumimoji="1" lang="ja-JP" altLang="en-US" sz="1500" dirty="0">
                        <a:latin typeface="Helvetica"/>
                        <a:cs typeface="Helvetica"/>
                      </a:endParaRPr>
                    </a:p>
                  </a:txBody>
                  <a:tcPr marL="86073" marR="86073" marT="43037" marB="43037">
                    <a:solidFill>
                      <a:schemeClr val="bg1">
                        <a:lumMod val="85000"/>
                      </a:schemeClr>
                    </a:solidFill>
                  </a:tcPr>
                </a:tc>
                <a:tc>
                  <a:txBody>
                    <a:bodyPr/>
                    <a:lstStyle/>
                    <a:p>
                      <a:pPr algn="ctr"/>
                      <a:r>
                        <a:rPr kumimoji="1" lang="en-US" altLang="ja-JP" sz="1500" i="1" dirty="0" err="1" smtClean="0">
                          <a:latin typeface="Helvetica"/>
                          <a:cs typeface="Helvetica"/>
                        </a:rPr>
                        <a:t>I</a:t>
                      </a:r>
                      <a:r>
                        <a:rPr kumimoji="1" lang="en-US" altLang="ja-JP" sz="1500" baseline="-25000" dirty="0" err="1" smtClean="0">
                          <a:latin typeface="Helvetica"/>
                          <a:cs typeface="Helvetica"/>
                        </a:rPr>
                        <a:t>c</a:t>
                      </a:r>
                      <a:r>
                        <a:rPr kumimoji="1" lang="en-US" altLang="ja-JP" sz="1500" dirty="0" smtClean="0">
                          <a:latin typeface="Helvetica"/>
                          <a:cs typeface="Helvetica"/>
                        </a:rPr>
                        <a:t> / </a:t>
                      </a:r>
                      <a:r>
                        <a:rPr kumimoji="1" lang="en-US" altLang="ja-JP" sz="1500" i="1" dirty="0" smtClean="0">
                          <a:latin typeface="Helvetica"/>
                          <a:cs typeface="Helvetica"/>
                        </a:rPr>
                        <a:t>RH</a:t>
                      </a:r>
                      <a:r>
                        <a:rPr kumimoji="1" lang="en-US" altLang="ja-JP" sz="1500" baseline="-25000" dirty="0" smtClean="0">
                          <a:latin typeface="Helvetica"/>
                          <a:cs typeface="Helvetica"/>
                        </a:rPr>
                        <a:t>0</a:t>
                      </a:r>
                      <a:r>
                        <a:rPr kumimoji="1" lang="en-US" altLang="ja-JP" sz="1500" dirty="0" smtClean="0">
                          <a:latin typeface="Helvetica"/>
                          <a:cs typeface="Helvetica"/>
                        </a:rPr>
                        <a:t> = 0.480</a:t>
                      </a:r>
                      <a:br>
                        <a:rPr kumimoji="1" lang="en-US" altLang="ja-JP" sz="1500" dirty="0" smtClean="0">
                          <a:latin typeface="Helvetica"/>
                          <a:cs typeface="Helvetica"/>
                        </a:rPr>
                      </a:br>
                      <a:r>
                        <a:rPr kumimoji="1" lang="en-US" altLang="ja-JP" sz="1500" i="1" dirty="0" err="1" smtClean="0">
                          <a:latin typeface="Helvetica"/>
                          <a:cs typeface="Helvetica"/>
                        </a:rPr>
                        <a:t>B</a:t>
                      </a:r>
                      <a:r>
                        <a:rPr kumimoji="1" lang="en-US" altLang="ja-JP" sz="1500" baseline="-25000" dirty="0" err="1" smtClean="0">
                          <a:latin typeface="Helvetica"/>
                          <a:cs typeface="Helvetica"/>
                        </a:rPr>
                        <a:t>v</a:t>
                      </a:r>
                      <a:r>
                        <a:rPr kumimoji="1" lang="en-US" altLang="ja-JP" sz="1500" dirty="0" smtClean="0">
                          <a:latin typeface="Helvetica"/>
                          <a:cs typeface="Helvetica"/>
                        </a:rPr>
                        <a:t> / </a:t>
                      </a:r>
                      <a:r>
                        <a:rPr kumimoji="1" lang="en-US" altLang="ja-JP" sz="1500" i="1" dirty="0" err="1" smtClean="0">
                          <a:latin typeface="Helvetica"/>
                          <a:cs typeface="Helvetica"/>
                        </a:rPr>
                        <a:t>I</a:t>
                      </a:r>
                      <a:r>
                        <a:rPr kumimoji="1" lang="en-US" altLang="ja-JP" sz="1500" baseline="-25000" dirty="0" err="1" smtClean="0">
                          <a:latin typeface="Helvetica"/>
                          <a:cs typeface="Helvetica"/>
                        </a:rPr>
                        <a:t>c</a:t>
                      </a:r>
                      <a:r>
                        <a:rPr kumimoji="1" lang="en-US" altLang="ja-JP" sz="1500" dirty="0" smtClean="0">
                          <a:latin typeface="Helvetica"/>
                          <a:cs typeface="Helvetica"/>
                        </a:rPr>
                        <a:t> = 3.00</a:t>
                      </a:r>
                      <a:endParaRPr kumimoji="1" lang="ja-JP" altLang="en-US" sz="1500" dirty="0">
                        <a:latin typeface="Helvetica"/>
                        <a:cs typeface="Helvetica"/>
                      </a:endParaRPr>
                    </a:p>
                  </a:txBody>
                  <a:tcPr marL="86073" marR="86073" marT="43037" marB="43037"/>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500" i="1" dirty="0" err="1" smtClean="0">
                          <a:latin typeface="Helvetica"/>
                          <a:cs typeface="Helvetica"/>
                        </a:rPr>
                        <a:t>I</a:t>
                      </a:r>
                      <a:r>
                        <a:rPr kumimoji="1" lang="en-US" altLang="ja-JP" sz="1500" baseline="-25000" dirty="0" err="1" smtClean="0">
                          <a:latin typeface="Helvetica"/>
                          <a:cs typeface="Helvetica"/>
                        </a:rPr>
                        <a:t>c</a:t>
                      </a:r>
                      <a:r>
                        <a:rPr kumimoji="1" lang="en-US" altLang="ja-JP" sz="1500" dirty="0" smtClean="0">
                          <a:latin typeface="Helvetica"/>
                          <a:cs typeface="Helvetica"/>
                        </a:rPr>
                        <a:t> / </a:t>
                      </a:r>
                      <a:r>
                        <a:rPr kumimoji="1" lang="en-US" altLang="ja-JP" sz="1500" i="1" dirty="0" smtClean="0">
                          <a:latin typeface="Helvetica"/>
                          <a:cs typeface="Helvetica"/>
                        </a:rPr>
                        <a:t>RH</a:t>
                      </a:r>
                      <a:r>
                        <a:rPr kumimoji="1" lang="en-US" altLang="ja-JP" sz="1500" baseline="-25000" dirty="0" smtClean="0">
                          <a:latin typeface="Helvetica"/>
                          <a:cs typeface="Helvetica"/>
                        </a:rPr>
                        <a:t>0</a:t>
                      </a:r>
                      <a:r>
                        <a:rPr kumimoji="1" lang="en-US" altLang="ja-JP" sz="1500" dirty="0" smtClean="0">
                          <a:latin typeface="Helvetica"/>
                          <a:cs typeface="Helvetica"/>
                        </a:rPr>
                        <a:t> = 0.480</a:t>
                      </a:r>
                      <a:br>
                        <a:rPr kumimoji="1" lang="en-US" altLang="ja-JP" sz="1500" dirty="0" smtClean="0">
                          <a:latin typeface="Helvetica"/>
                          <a:cs typeface="Helvetica"/>
                        </a:rPr>
                      </a:br>
                      <a:r>
                        <a:rPr kumimoji="1" lang="en-US" altLang="ja-JP" sz="1500" i="1" dirty="0" err="1" smtClean="0">
                          <a:latin typeface="Helvetica"/>
                          <a:cs typeface="Helvetica"/>
                        </a:rPr>
                        <a:t>B</a:t>
                      </a:r>
                      <a:r>
                        <a:rPr kumimoji="1" lang="en-US" altLang="ja-JP" sz="1500" baseline="-25000" dirty="0" err="1" smtClean="0">
                          <a:latin typeface="Helvetica"/>
                          <a:cs typeface="Helvetica"/>
                        </a:rPr>
                        <a:t>v</a:t>
                      </a:r>
                      <a:r>
                        <a:rPr kumimoji="1" lang="en-US" altLang="ja-JP" sz="1500" dirty="0" smtClean="0">
                          <a:latin typeface="Helvetica"/>
                          <a:cs typeface="Helvetica"/>
                        </a:rPr>
                        <a:t> / </a:t>
                      </a:r>
                      <a:r>
                        <a:rPr kumimoji="1" lang="en-US" altLang="ja-JP" sz="1500" i="1" dirty="0" err="1" smtClean="0">
                          <a:latin typeface="Helvetica"/>
                          <a:cs typeface="Helvetica"/>
                        </a:rPr>
                        <a:t>I</a:t>
                      </a:r>
                      <a:r>
                        <a:rPr kumimoji="1" lang="en-US" altLang="ja-JP" sz="1500" baseline="-25000" dirty="0" err="1" smtClean="0">
                          <a:latin typeface="Helvetica"/>
                          <a:cs typeface="Helvetica"/>
                        </a:rPr>
                        <a:t>c</a:t>
                      </a:r>
                      <a:r>
                        <a:rPr kumimoji="1" lang="en-US" altLang="ja-JP" sz="1500" dirty="0" smtClean="0">
                          <a:latin typeface="Helvetica"/>
                          <a:cs typeface="Helvetica"/>
                        </a:rPr>
                        <a:t> = 3.00</a:t>
                      </a:r>
                      <a:endParaRPr kumimoji="1" lang="ja-JP" altLang="en-US" sz="1500" dirty="0" smtClean="0">
                        <a:latin typeface="Helvetica"/>
                        <a:cs typeface="Helvetica"/>
                      </a:endParaRPr>
                    </a:p>
                  </a:txBody>
                  <a:tcPr marL="86073" marR="86073" marT="43037" marB="43037"/>
                </a:tc>
              </a:tr>
              <a:tr h="774659">
                <a:tc>
                  <a:txBody>
                    <a:bodyPr/>
                    <a:lstStyle/>
                    <a:p>
                      <a:pPr algn="ctr"/>
                      <a:r>
                        <a:rPr kumimoji="1" lang="en-US" altLang="ja-JP" sz="1500" dirty="0" smtClean="0">
                          <a:latin typeface="Helvetica"/>
                          <a:cs typeface="Helvetica"/>
                        </a:rPr>
                        <a:t>m = 3</a:t>
                      </a:r>
                      <a:r>
                        <a:rPr kumimoji="1" lang="en-US" altLang="ja-JP" sz="1500" baseline="0" dirty="0" smtClean="0">
                          <a:latin typeface="Helvetica"/>
                          <a:cs typeface="Helvetica"/>
                        </a:rPr>
                        <a:t> </a:t>
                      </a:r>
                      <a:r>
                        <a:rPr kumimoji="1" lang="en-US" altLang="ja-JP" sz="1500" dirty="0" smtClean="0">
                          <a:latin typeface="Helvetica"/>
                          <a:cs typeface="Helvetica"/>
                        </a:rPr>
                        <a:t>Island</a:t>
                      </a:r>
                      <a:r>
                        <a:rPr kumimoji="1" lang="en-US" altLang="ja-JP" sz="1500" baseline="0" dirty="0" smtClean="0">
                          <a:latin typeface="Helvetica"/>
                          <a:cs typeface="Helvetica"/>
                        </a:rPr>
                        <a:t> location</a:t>
                      </a:r>
                      <a:endParaRPr kumimoji="1" lang="ja-JP" altLang="en-US" sz="1500" dirty="0">
                        <a:latin typeface="Helvetica"/>
                        <a:cs typeface="Helvetica"/>
                      </a:endParaRPr>
                    </a:p>
                  </a:txBody>
                  <a:tcPr marL="86073" marR="86073" marT="43037" marB="43037">
                    <a:solidFill>
                      <a:schemeClr val="bg1">
                        <a:lumMod val="85000"/>
                      </a:schemeClr>
                    </a:solidFill>
                  </a:tcPr>
                </a:tc>
                <a:tc>
                  <a:txBody>
                    <a:bodyPr/>
                    <a:lstStyle/>
                    <a:p>
                      <a:pPr algn="ctr"/>
                      <a:r>
                        <a:rPr kumimoji="1" lang="en-US" altLang="ja-JP" sz="1500" i="1" dirty="0" err="1" smtClean="0">
                          <a:latin typeface="Helvetica"/>
                          <a:cs typeface="Helvetica"/>
                        </a:rPr>
                        <a:t>ρ</a:t>
                      </a:r>
                      <a:r>
                        <a:rPr kumimoji="1" lang="en-US" altLang="ja-JP" sz="1500" dirty="0" smtClean="0">
                          <a:latin typeface="Helvetica"/>
                          <a:cs typeface="Helvetica"/>
                        </a:rPr>
                        <a:t> = 0.42</a:t>
                      </a:r>
                      <a:r>
                        <a:rPr kumimoji="1" lang="en-US" altLang="ja-JP" sz="1500" baseline="0" dirty="0" smtClean="0">
                          <a:latin typeface="Helvetica"/>
                          <a:cs typeface="Helvetica"/>
                        </a:rPr>
                        <a:t> – 0.62</a:t>
                      </a:r>
                      <a:endParaRPr kumimoji="1" lang="en-US" altLang="ja-JP" sz="1500" dirty="0" smtClean="0">
                        <a:latin typeface="Helvetica"/>
                        <a:cs typeface="Helvetica"/>
                      </a:endParaRP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500" dirty="0" smtClean="0">
                          <a:latin typeface="Helvetica"/>
                          <a:cs typeface="Helvetica"/>
                        </a:rPr>
                        <a:t>(</a:t>
                      </a:r>
                      <a:r>
                        <a:rPr kumimoji="1" lang="en-US" altLang="ja-JP" sz="1500" i="1" dirty="0" err="1" smtClean="0">
                          <a:latin typeface="Helvetica"/>
                          <a:cs typeface="Helvetica"/>
                        </a:rPr>
                        <a:t>r</a:t>
                      </a:r>
                      <a:r>
                        <a:rPr kumimoji="1" lang="en-US" altLang="ja-JP" sz="1500" baseline="-25000" dirty="0" err="1" smtClean="0">
                          <a:latin typeface="Helvetica"/>
                          <a:cs typeface="Helvetica"/>
                        </a:rPr>
                        <a:t>eff</a:t>
                      </a:r>
                      <a:r>
                        <a:rPr kumimoji="1" lang="en-US" altLang="ja-JP" sz="1500" baseline="-25000" dirty="0" smtClean="0">
                          <a:latin typeface="Helvetica"/>
                          <a:cs typeface="Helvetica"/>
                        </a:rPr>
                        <a:t> </a:t>
                      </a:r>
                      <a:r>
                        <a:rPr kumimoji="1" lang="en-US" altLang="ja-JP" sz="1500" baseline="0" dirty="0" smtClean="0">
                          <a:latin typeface="Helvetica"/>
                          <a:cs typeface="Helvetica"/>
                        </a:rPr>
                        <a:t>= 28 - 42 mm</a:t>
                      </a:r>
                      <a:r>
                        <a:rPr kumimoji="1" lang="en-US" altLang="ja-JP" sz="1500" dirty="0" smtClean="0">
                          <a:latin typeface="Helvetica"/>
                          <a:cs typeface="Helvetica"/>
                        </a:rPr>
                        <a:t>)</a:t>
                      </a:r>
                      <a:endParaRPr kumimoji="1" lang="ja-JP" altLang="en-US" sz="1500" i="1" dirty="0" smtClean="0">
                        <a:latin typeface="Helvetica"/>
                        <a:cs typeface="Helvetica"/>
                      </a:endParaRPr>
                    </a:p>
                  </a:txBody>
                  <a:tcPr marL="86073" marR="86073" marT="43037" marB="43037"/>
                </a:tc>
                <a:tc>
                  <a:txBody>
                    <a:bodyPr/>
                    <a:lstStyle/>
                    <a:p>
                      <a:pPr algn="ctr"/>
                      <a:r>
                        <a:rPr kumimoji="1" lang="en-US" altLang="ja-JP" sz="1500" i="1" dirty="0" err="1" smtClean="0">
                          <a:latin typeface="Helvetica"/>
                          <a:cs typeface="Helvetica"/>
                        </a:rPr>
                        <a:t>ρ</a:t>
                      </a:r>
                      <a:r>
                        <a:rPr kumimoji="1" lang="en-US" altLang="ja-JP" sz="1500" dirty="0" smtClean="0">
                          <a:latin typeface="Helvetica"/>
                          <a:cs typeface="Helvetica"/>
                        </a:rPr>
                        <a:t> = 0.42</a:t>
                      </a:r>
                      <a:r>
                        <a:rPr kumimoji="1" lang="en-US" altLang="ja-JP" sz="1500" baseline="0" dirty="0" smtClean="0">
                          <a:latin typeface="Helvetica"/>
                          <a:cs typeface="Helvetica"/>
                        </a:rPr>
                        <a:t> – 0.62</a:t>
                      </a:r>
                      <a:endParaRPr kumimoji="1" lang="en-US" altLang="ja-JP" sz="1500" dirty="0" smtClean="0">
                        <a:latin typeface="Helvetica"/>
                        <a:cs typeface="Helvetica"/>
                      </a:endParaRP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500" dirty="0" smtClean="0">
                          <a:latin typeface="Helvetica"/>
                          <a:cs typeface="Helvetica"/>
                        </a:rPr>
                        <a:t>(</a:t>
                      </a:r>
                      <a:r>
                        <a:rPr kumimoji="1" lang="en-US" altLang="ja-JP" sz="1500" i="1" dirty="0" err="1" smtClean="0">
                          <a:latin typeface="Helvetica"/>
                          <a:cs typeface="Helvetica"/>
                        </a:rPr>
                        <a:t>r</a:t>
                      </a:r>
                      <a:r>
                        <a:rPr kumimoji="1" lang="en-US" altLang="ja-JP" sz="1500" baseline="-25000" dirty="0" err="1" smtClean="0">
                          <a:latin typeface="Helvetica"/>
                          <a:cs typeface="Helvetica"/>
                        </a:rPr>
                        <a:t>eff</a:t>
                      </a:r>
                      <a:r>
                        <a:rPr kumimoji="1" lang="en-US" altLang="ja-JP" sz="1500" baseline="-25000" dirty="0" smtClean="0">
                          <a:latin typeface="Helvetica"/>
                          <a:cs typeface="Helvetica"/>
                        </a:rPr>
                        <a:t> </a:t>
                      </a:r>
                      <a:r>
                        <a:rPr kumimoji="1" lang="en-US" altLang="ja-JP" sz="1500" baseline="0" dirty="0" smtClean="0">
                          <a:latin typeface="Helvetica"/>
                          <a:cs typeface="Helvetica"/>
                        </a:rPr>
                        <a:t>= 28 - 42 mm</a:t>
                      </a:r>
                      <a:r>
                        <a:rPr kumimoji="1" lang="en-US" altLang="ja-JP" sz="1500" dirty="0" smtClean="0">
                          <a:latin typeface="Helvetica"/>
                          <a:cs typeface="Helvetica"/>
                        </a:rPr>
                        <a:t>)</a:t>
                      </a:r>
                      <a:endParaRPr kumimoji="1" lang="ja-JP" altLang="en-US" sz="1500" i="1" dirty="0" smtClean="0">
                        <a:latin typeface="Helvetica"/>
                        <a:cs typeface="Helvetica"/>
                      </a:endParaRPr>
                    </a:p>
                  </a:txBody>
                  <a:tcPr marL="86073" marR="86073" marT="43037" marB="43037"/>
                </a:tc>
              </a:tr>
              <a:tr h="545130">
                <a:tc>
                  <a:txBody>
                    <a:bodyPr/>
                    <a:lstStyle/>
                    <a:p>
                      <a:pPr algn="ctr"/>
                      <a:r>
                        <a:rPr kumimoji="1" lang="en-US" altLang="ja-JP" sz="1500" baseline="0" dirty="0" smtClean="0">
                          <a:latin typeface="Helvetica"/>
                          <a:cs typeface="Helvetica"/>
                        </a:rPr>
                        <a:t>Power of </a:t>
                      </a:r>
                      <a:r>
                        <a:rPr kumimoji="1" lang="en-US" altLang="ja-JP" sz="1500" baseline="0" dirty="0" err="1" smtClean="0">
                          <a:latin typeface="Helvetica"/>
                          <a:cs typeface="Helvetica"/>
                        </a:rPr>
                        <a:t>ohmic</a:t>
                      </a:r>
                      <a:r>
                        <a:rPr kumimoji="1" lang="en-US" altLang="ja-JP" sz="1500" baseline="0" dirty="0" smtClean="0">
                          <a:latin typeface="Helvetica"/>
                          <a:cs typeface="Helvetica"/>
                        </a:rPr>
                        <a:t> </a:t>
                      </a:r>
                      <a:r>
                        <a:rPr kumimoji="1" lang="en-US" altLang="ja-JP" sz="1500" baseline="0" dirty="0" err="1" smtClean="0">
                          <a:latin typeface="Helvetica"/>
                          <a:cs typeface="Helvetica"/>
                        </a:rPr>
                        <a:t>heet</a:t>
                      </a:r>
                      <a:endParaRPr kumimoji="1" lang="ja-JP" altLang="en-US" sz="1500" dirty="0">
                        <a:latin typeface="Helvetica"/>
                        <a:cs typeface="Helvetica"/>
                      </a:endParaRPr>
                    </a:p>
                  </a:txBody>
                  <a:tcPr marL="86073" marR="86073" marT="43037" marB="43037">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500" dirty="0" smtClean="0">
                          <a:solidFill>
                            <a:srgbClr val="FF0000"/>
                          </a:solidFill>
                          <a:latin typeface="Helvetica"/>
                          <a:cs typeface="Helvetica"/>
                        </a:rPr>
                        <a:t>~28 </a:t>
                      </a:r>
                      <a:r>
                        <a:rPr kumimoji="1" lang="en-US" altLang="ja-JP" sz="1500" dirty="0" smtClean="0">
                          <a:solidFill>
                            <a:srgbClr val="FF0000"/>
                          </a:solidFill>
                          <a:latin typeface="Helvetica"/>
                          <a:cs typeface="Helvetica"/>
                        </a:rPr>
                        <a:t>kW</a:t>
                      </a:r>
                      <a:endParaRPr kumimoji="1" lang="ja-JP" altLang="en-US" sz="1500" i="0" dirty="0" smtClean="0">
                        <a:solidFill>
                          <a:srgbClr val="FF0000"/>
                        </a:solidFill>
                        <a:latin typeface="Helvetica"/>
                        <a:cs typeface="Helvetica"/>
                      </a:endParaRPr>
                    </a:p>
                  </a:txBody>
                  <a:tcPr marL="86073" marR="86073" marT="43037" marB="43037"/>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500" dirty="0" smtClean="0">
                          <a:solidFill>
                            <a:srgbClr val="FF0000"/>
                          </a:solidFill>
                          <a:latin typeface="Helvetica"/>
                          <a:cs typeface="Helvetica"/>
                        </a:rPr>
                        <a:t>~35 </a:t>
                      </a:r>
                      <a:r>
                        <a:rPr kumimoji="1" lang="en-US" altLang="ja-JP" sz="1500" dirty="0" smtClean="0">
                          <a:solidFill>
                            <a:srgbClr val="FF0000"/>
                          </a:solidFill>
                          <a:latin typeface="Helvetica"/>
                          <a:cs typeface="Helvetica"/>
                        </a:rPr>
                        <a:t>kW</a:t>
                      </a:r>
                      <a:endParaRPr kumimoji="1" lang="ja-JP" altLang="en-US" sz="1500" dirty="0" smtClean="0">
                        <a:solidFill>
                          <a:srgbClr val="FF0000"/>
                        </a:solidFill>
                        <a:latin typeface="Helvetica"/>
                        <a:cs typeface="Helvetica"/>
                      </a:endParaRPr>
                    </a:p>
                  </a:txBody>
                  <a:tcPr marL="86073" marR="86073" marT="43037" marB="43037"/>
                </a:tc>
              </a:tr>
              <a:tr h="479922">
                <a:tc>
                  <a:txBody>
                    <a:bodyPr/>
                    <a:lstStyle/>
                    <a:p>
                      <a:pPr algn="ctr"/>
                      <a:r>
                        <a:rPr kumimoji="1" lang="en-US" altLang="ja-JP" sz="1500" dirty="0" smtClean="0">
                          <a:latin typeface="Helvetica"/>
                          <a:cs typeface="Helvetica"/>
                        </a:rPr>
                        <a:t>Injected gas</a:t>
                      </a:r>
                      <a:r>
                        <a:rPr kumimoji="1" lang="en-US" altLang="ja-JP" sz="1500" baseline="0" dirty="0" smtClean="0">
                          <a:latin typeface="Helvetica"/>
                          <a:cs typeface="Helvetica"/>
                        </a:rPr>
                        <a:t> pressure</a:t>
                      </a:r>
                      <a:endParaRPr kumimoji="1" lang="ja-JP" altLang="en-US" sz="1500" dirty="0">
                        <a:latin typeface="Helvetica"/>
                        <a:cs typeface="Helvetica"/>
                      </a:endParaRPr>
                    </a:p>
                  </a:txBody>
                  <a:tcPr marL="86073" marR="86073" marT="43037" marB="43037">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500" dirty="0" smtClean="0">
                          <a:latin typeface="Helvetica"/>
                          <a:cs typeface="Helvetica"/>
                        </a:rPr>
                        <a:t>2.8</a:t>
                      </a:r>
                      <a:r>
                        <a:rPr kumimoji="1" lang="en-US" altLang="ja-JP" sz="1500" baseline="0" dirty="0" smtClean="0">
                          <a:latin typeface="Helvetica"/>
                          <a:cs typeface="Helvetica"/>
                        </a:rPr>
                        <a:t> Pa</a:t>
                      </a:r>
                      <a:endParaRPr kumimoji="1" lang="ja-JP" altLang="en-US" sz="1500" i="0" dirty="0" smtClean="0">
                        <a:latin typeface="Helvetica"/>
                        <a:cs typeface="Helvetica"/>
                      </a:endParaRPr>
                    </a:p>
                  </a:txBody>
                  <a:tcPr marL="86073" marR="86073" marT="43037" marB="43037"/>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500" dirty="0" smtClean="0">
                          <a:latin typeface="Helvetica"/>
                          <a:cs typeface="Helvetica"/>
                        </a:rPr>
                        <a:t>2.8</a:t>
                      </a:r>
                      <a:r>
                        <a:rPr kumimoji="1" lang="en-US" altLang="ja-JP" sz="1500" baseline="0" dirty="0" smtClean="0">
                          <a:latin typeface="Helvetica"/>
                          <a:cs typeface="Helvetica"/>
                        </a:rPr>
                        <a:t> Pa</a:t>
                      </a:r>
                      <a:endParaRPr kumimoji="1" lang="ja-JP" altLang="en-US" sz="1500" i="0" dirty="0" smtClean="0">
                        <a:latin typeface="Helvetica"/>
                        <a:cs typeface="Helvetica"/>
                      </a:endParaRPr>
                    </a:p>
                  </a:txBody>
                  <a:tcPr marL="86073" marR="86073" marT="43037" marB="43037"/>
                </a:tc>
              </a:tr>
              <a:tr h="774659">
                <a:tc>
                  <a:txBody>
                    <a:bodyPr/>
                    <a:lstStyle/>
                    <a:p>
                      <a:pPr algn="ctr"/>
                      <a:r>
                        <a:rPr kumimoji="1" lang="en-US" altLang="ja-JP" sz="1500" dirty="0" smtClean="0">
                          <a:latin typeface="Helvetica"/>
                          <a:cs typeface="Helvetica"/>
                        </a:rPr>
                        <a:t>Triple Probe</a:t>
                      </a:r>
                      <a:r>
                        <a:rPr kumimoji="1" lang="en-US" altLang="ja-JP" sz="1500" baseline="0" dirty="0" smtClean="0">
                          <a:latin typeface="Helvetica"/>
                          <a:cs typeface="Helvetica"/>
                        </a:rPr>
                        <a:t> location</a:t>
                      </a:r>
                    </a:p>
                    <a:p>
                      <a:pPr algn="ctr"/>
                      <a:r>
                        <a:rPr kumimoji="1" lang="en-US" altLang="ja-JP" sz="1500" baseline="0" dirty="0" smtClean="0">
                          <a:latin typeface="Helvetica"/>
                          <a:cs typeface="Helvetica"/>
                        </a:rPr>
                        <a:t>at </a:t>
                      </a:r>
                      <a:r>
                        <a:rPr kumimoji="1" lang="en-US" altLang="ja-JP" sz="1500" i="1" baseline="0" dirty="0" err="1" smtClean="0">
                          <a:latin typeface="Helvetica"/>
                          <a:cs typeface="Helvetica"/>
                        </a:rPr>
                        <a:t>Φ</a:t>
                      </a:r>
                      <a:r>
                        <a:rPr kumimoji="1" lang="en-US" altLang="ja-JP" sz="1500" baseline="0" dirty="0" smtClean="0">
                          <a:latin typeface="Helvetica"/>
                          <a:cs typeface="Helvetica"/>
                        </a:rPr>
                        <a:t> = 0° </a:t>
                      </a:r>
                      <a:br>
                        <a:rPr kumimoji="1" lang="en-US" altLang="ja-JP" sz="1500" baseline="0" dirty="0" smtClean="0">
                          <a:latin typeface="Helvetica"/>
                          <a:cs typeface="Helvetica"/>
                        </a:rPr>
                      </a:br>
                      <a:r>
                        <a:rPr kumimoji="1" lang="en-US" altLang="ja-JP" sz="1500" baseline="0" dirty="0" smtClean="0">
                          <a:latin typeface="Helvetica"/>
                          <a:cs typeface="Helvetica"/>
                        </a:rPr>
                        <a:t>Horizontal port</a:t>
                      </a:r>
                      <a:endParaRPr kumimoji="1" lang="ja-JP" altLang="en-US" sz="1500" dirty="0">
                        <a:latin typeface="Helvetica"/>
                        <a:cs typeface="Helvetica"/>
                      </a:endParaRPr>
                    </a:p>
                  </a:txBody>
                  <a:tcPr marL="86073" marR="86073" marT="43037" marB="43037">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500" dirty="0" err="1" smtClean="0">
                          <a:latin typeface="Helvetica"/>
                          <a:cs typeface="Helvetica"/>
                        </a:rPr>
                        <a:t>ρ</a:t>
                      </a:r>
                      <a:r>
                        <a:rPr kumimoji="1" lang="en-US" altLang="ja-JP" sz="1500" dirty="0" smtClean="0">
                          <a:latin typeface="Helvetica"/>
                          <a:cs typeface="Helvetica"/>
                        </a:rPr>
                        <a:t> = 0</a:t>
                      </a:r>
                      <a:r>
                        <a:rPr kumimoji="1" lang="en-US" altLang="ja-JP" sz="1500" baseline="0" dirty="0" smtClean="0">
                          <a:latin typeface="Helvetica"/>
                          <a:cs typeface="Helvetica"/>
                        </a:rPr>
                        <a:t> – 1</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500" dirty="0" smtClean="0">
                          <a:latin typeface="Helvetica"/>
                          <a:cs typeface="Helvetica"/>
                        </a:rPr>
                        <a:t>(</a:t>
                      </a:r>
                      <a:r>
                        <a:rPr kumimoji="1" lang="en-US" altLang="ja-JP" sz="1500" i="1" dirty="0" err="1" smtClean="0">
                          <a:latin typeface="Helvetica"/>
                          <a:cs typeface="Helvetica"/>
                        </a:rPr>
                        <a:t>r</a:t>
                      </a:r>
                      <a:r>
                        <a:rPr kumimoji="1" lang="en-US" altLang="ja-JP" sz="1500" baseline="-25000" dirty="0" err="1" smtClean="0">
                          <a:latin typeface="Helvetica"/>
                          <a:cs typeface="Helvetica"/>
                        </a:rPr>
                        <a:t>eff</a:t>
                      </a:r>
                      <a:r>
                        <a:rPr kumimoji="1" lang="en-US" altLang="ja-JP" sz="1500" baseline="-25000" dirty="0" smtClean="0">
                          <a:latin typeface="Helvetica"/>
                          <a:cs typeface="Helvetica"/>
                        </a:rPr>
                        <a:t> </a:t>
                      </a:r>
                      <a:r>
                        <a:rPr kumimoji="1" lang="en-US" altLang="ja-JP" sz="1500" baseline="0" dirty="0" smtClean="0">
                          <a:latin typeface="Helvetica"/>
                          <a:cs typeface="Helvetica"/>
                        </a:rPr>
                        <a:t>= 0 – 68 mm</a:t>
                      </a:r>
                      <a:r>
                        <a:rPr kumimoji="1" lang="en-US" altLang="ja-JP" sz="1500" dirty="0" smtClean="0">
                          <a:latin typeface="Helvetica"/>
                          <a:cs typeface="Helvetica"/>
                        </a:rPr>
                        <a:t>)</a:t>
                      </a:r>
                      <a:endParaRPr kumimoji="1" lang="ja-JP" altLang="en-US" sz="1500" dirty="0" smtClean="0">
                        <a:latin typeface="Helvetica"/>
                        <a:cs typeface="Helvetica"/>
                      </a:endParaRPr>
                    </a:p>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500" i="1" dirty="0" smtClean="0">
                        <a:latin typeface="Helvetica"/>
                        <a:cs typeface="Helvetica"/>
                      </a:endParaRPr>
                    </a:p>
                  </a:txBody>
                  <a:tcPr marL="86073" marR="86073" marT="43037" marB="43037"/>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500" dirty="0" err="1" smtClean="0">
                          <a:latin typeface="Helvetica"/>
                          <a:cs typeface="Helvetica"/>
                        </a:rPr>
                        <a:t>ρ</a:t>
                      </a:r>
                      <a:r>
                        <a:rPr kumimoji="1" lang="en-US" altLang="ja-JP" sz="1500" dirty="0" smtClean="0">
                          <a:latin typeface="Helvetica"/>
                          <a:cs typeface="Helvetica"/>
                        </a:rPr>
                        <a:t> = 0</a:t>
                      </a:r>
                      <a:r>
                        <a:rPr kumimoji="1" lang="en-US" altLang="ja-JP" sz="1500" baseline="0" dirty="0" smtClean="0">
                          <a:latin typeface="Helvetica"/>
                          <a:cs typeface="Helvetica"/>
                        </a:rPr>
                        <a:t> – 1</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500" dirty="0" smtClean="0">
                          <a:latin typeface="Helvetica"/>
                          <a:cs typeface="Helvetica"/>
                        </a:rPr>
                        <a:t>(</a:t>
                      </a:r>
                      <a:r>
                        <a:rPr kumimoji="1" lang="en-US" altLang="ja-JP" sz="1500" i="1" dirty="0" err="1" smtClean="0">
                          <a:latin typeface="Helvetica"/>
                          <a:cs typeface="Helvetica"/>
                        </a:rPr>
                        <a:t>r</a:t>
                      </a:r>
                      <a:r>
                        <a:rPr kumimoji="1" lang="en-US" altLang="ja-JP" sz="1500" baseline="-25000" dirty="0" err="1" smtClean="0">
                          <a:latin typeface="Helvetica"/>
                          <a:cs typeface="Helvetica"/>
                        </a:rPr>
                        <a:t>eff</a:t>
                      </a:r>
                      <a:r>
                        <a:rPr kumimoji="1" lang="en-US" altLang="ja-JP" sz="1500" baseline="-25000" dirty="0" smtClean="0">
                          <a:latin typeface="Helvetica"/>
                          <a:cs typeface="Helvetica"/>
                        </a:rPr>
                        <a:t> </a:t>
                      </a:r>
                      <a:r>
                        <a:rPr kumimoji="1" lang="en-US" altLang="ja-JP" sz="1500" baseline="0" dirty="0" smtClean="0">
                          <a:latin typeface="Helvetica"/>
                          <a:cs typeface="Helvetica"/>
                        </a:rPr>
                        <a:t>= 0 – 68 mm</a:t>
                      </a:r>
                      <a:r>
                        <a:rPr kumimoji="1" lang="en-US" altLang="ja-JP" sz="1500" dirty="0" smtClean="0">
                          <a:latin typeface="Helvetica"/>
                          <a:cs typeface="Helvetica"/>
                        </a:rPr>
                        <a:t>)</a:t>
                      </a:r>
                      <a:endParaRPr kumimoji="1" lang="ja-JP" altLang="en-US" sz="1500" dirty="0" smtClean="0">
                        <a:latin typeface="Helvetica"/>
                        <a:cs typeface="Helvetica"/>
                      </a:endParaRPr>
                    </a:p>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500" i="1" dirty="0" smtClean="0">
                        <a:latin typeface="Helvetica"/>
                        <a:cs typeface="Helvetica"/>
                      </a:endParaRPr>
                    </a:p>
                  </a:txBody>
                  <a:tcPr marL="86073" marR="86073" marT="43037" marB="43037"/>
                </a:tc>
              </a:tr>
              <a:tr h="774659">
                <a:tc>
                  <a:txBody>
                    <a:bodyPr/>
                    <a:lstStyle/>
                    <a:p>
                      <a:pPr algn="ctr"/>
                      <a:r>
                        <a:rPr kumimoji="1" lang="en-US" altLang="ja-JP" sz="1500" dirty="0" smtClean="0">
                          <a:latin typeface="Helvetica"/>
                          <a:cs typeface="Helvetica"/>
                        </a:rPr>
                        <a:t>Electrode location</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500" baseline="0" dirty="0" smtClean="0">
                          <a:latin typeface="Helvetica"/>
                          <a:cs typeface="Helvetica"/>
                        </a:rPr>
                        <a:t>at </a:t>
                      </a:r>
                      <a:r>
                        <a:rPr kumimoji="1" lang="en-US" altLang="ja-JP" sz="1500" i="1" baseline="0" dirty="0" err="1" smtClean="0">
                          <a:latin typeface="Helvetica"/>
                          <a:cs typeface="Helvetica"/>
                        </a:rPr>
                        <a:t>Φ</a:t>
                      </a:r>
                      <a:r>
                        <a:rPr kumimoji="1" lang="en-US" altLang="ja-JP" sz="1500" baseline="0" dirty="0" smtClean="0">
                          <a:latin typeface="Helvetica"/>
                          <a:cs typeface="Helvetica"/>
                        </a:rPr>
                        <a:t> = 270° </a:t>
                      </a:r>
                      <a:br>
                        <a:rPr kumimoji="1" lang="en-US" altLang="ja-JP" sz="1500" baseline="0" dirty="0" smtClean="0">
                          <a:latin typeface="Helvetica"/>
                          <a:cs typeface="Helvetica"/>
                        </a:rPr>
                      </a:br>
                      <a:r>
                        <a:rPr kumimoji="1" lang="en-US" altLang="ja-JP" sz="1500" baseline="0" dirty="0" smtClean="0">
                          <a:latin typeface="Helvetica"/>
                          <a:cs typeface="Helvetica"/>
                        </a:rPr>
                        <a:t>Horizontal port</a:t>
                      </a:r>
                      <a:endParaRPr kumimoji="1" lang="ja-JP" altLang="en-US" sz="1500" dirty="0" smtClean="0">
                        <a:latin typeface="Helvetica"/>
                        <a:cs typeface="Helvetica"/>
                      </a:endParaRPr>
                    </a:p>
                  </a:txBody>
                  <a:tcPr marL="86073" marR="86073" marT="43037" marB="43037">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500" dirty="0" err="1" smtClean="0">
                          <a:latin typeface="Helvetica"/>
                          <a:cs typeface="Helvetica"/>
                        </a:rPr>
                        <a:t>ρ</a:t>
                      </a:r>
                      <a:r>
                        <a:rPr kumimoji="1" lang="en-US" altLang="ja-JP" sz="1500" dirty="0" smtClean="0">
                          <a:latin typeface="Helvetica"/>
                          <a:cs typeface="Helvetica"/>
                        </a:rPr>
                        <a:t> = 0 – 0.38</a:t>
                      </a:r>
                      <a:br>
                        <a:rPr kumimoji="1" lang="en-US" altLang="ja-JP" sz="1500" dirty="0" smtClean="0">
                          <a:latin typeface="Helvetica"/>
                          <a:cs typeface="Helvetica"/>
                        </a:rPr>
                      </a:br>
                      <a:r>
                        <a:rPr kumimoji="1" lang="en-US" altLang="ja-JP" sz="1500" dirty="0" smtClean="0">
                          <a:latin typeface="Helvetica"/>
                          <a:cs typeface="Helvetica"/>
                        </a:rPr>
                        <a:t>(</a:t>
                      </a:r>
                      <a:r>
                        <a:rPr kumimoji="1" lang="en-US" altLang="ja-JP" sz="1500" i="1" dirty="0" err="1" smtClean="0">
                          <a:latin typeface="Helvetica"/>
                          <a:cs typeface="Helvetica"/>
                        </a:rPr>
                        <a:t>r</a:t>
                      </a:r>
                      <a:r>
                        <a:rPr kumimoji="1" lang="en-US" altLang="ja-JP" sz="1500" baseline="-25000" dirty="0" err="1" smtClean="0">
                          <a:latin typeface="Helvetica"/>
                          <a:cs typeface="Helvetica"/>
                        </a:rPr>
                        <a:t>eff</a:t>
                      </a:r>
                      <a:r>
                        <a:rPr kumimoji="1" lang="en-US" altLang="ja-JP" sz="1500" baseline="-25000" dirty="0" smtClean="0">
                          <a:latin typeface="Helvetica"/>
                          <a:cs typeface="Helvetica"/>
                        </a:rPr>
                        <a:t> </a:t>
                      </a:r>
                      <a:r>
                        <a:rPr kumimoji="1" lang="en-US" altLang="ja-JP" sz="1500" baseline="0" dirty="0" smtClean="0">
                          <a:latin typeface="Helvetica"/>
                          <a:cs typeface="Helvetica"/>
                        </a:rPr>
                        <a:t>= 0 - 26 mm</a:t>
                      </a:r>
                      <a:r>
                        <a:rPr kumimoji="1" lang="en-US" altLang="ja-JP" sz="1500" dirty="0" smtClean="0">
                          <a:latin typeface="Helvetica"/>
                          <a:cs typeface="Helvetica"/>
                        </a:rPr>
                        <a:t>)</a:t>
                      </a:r>
                      <a:endParaRPr kumimoji="1" lang="ja-JP" altLang="en-US" sz="1500" i="1" dirty="0" smtClean="0">
                        <a:latin typeface="Helvetica"/>
                        <a:cs typeface="Helvetica"/>
                      </a:endParaRPr>
                    </a:p>
                  </a:txBody>
                  <a:tcPr marL="86073" marR="86073" marT="43037" marB="43037"/>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500" dirty="0" err="1" smtClean="0">
                          <a:latin typeface="Helvetica"/>
                          <a:cs typeface="Helvetica"/>
                        </a:rPr>
                        <a:t>ρ</a:t>
                      </a:r>
                      <a:r>
                        <a:rPr kumimoji="1" lang="en-US" altLang="ja-JP" sz="1500" dirty="0" smtClean="0">
                          <a:latin typeface="Helvetica"/>
                          <a:cs typeface="Helvetica"/>
                        </a:rPr>
                        <a:t> = 0 – 0.38</a:t>
                      </a:r>
                      <a:br>
                        <a:rPr kumimoji="1" lang="en-US" altLang="ja-JP" sz="1500" dirty="0" smtClean="0">
                          <a:latin typeface="Helvetica"/>
                          <a:cs typeface="Helvetica"/>
                        </a:rPr>
                      </a:br>
                      <a:r>
                        <a:rPr kumimoji="1" lang="en-US" altLang="ja-JP" sz="1500" dirty="0" smtClean="0">
                          <a:latin typeface="Helvetica"/>
                          <a:cs typeface="Helvetica"/>
                        </a:rPr>
                        <a:t>(</a:t>
                      </a:r>
                      <a:r>
                        <a:rPr kumimoji="1" lang="en-US" altLang="ja-JP" sz="1500" i="1" dirty="0" err="1" smtClean="0">
                          <a:latin typeface="Helvetica"/>
                          <a:cs typeface="Helvetica"/>
                        </a:rPr>
                        <a:t>r</a:t>
                      </a:r>
                      <a:r>
                        <a:rPr kumimoji="1" lang="en-US" altLang="ja-JP" sz="1500" baseline="-25000" dirty="0" err="1" smtClean="0">
                          <a:latin typeface="Helvetica"/>
                          <a:cs typeface="Helvetica"/>
                        </a:rPr>
                        <a:t>eff</a:t>
                      </a:r>
                      <a:r>
                        <a:rPr kumimoji="1" lang="en-US" altLang="ja-JP" sz="1500" baseline="-25000" dirty="0" smtClean="0">
                          <a:latin typeface="Helvetica"/>
                          <a:cs typeface="Helvetica"/>
                        </a:rPr>
                        <a:t> </a:t>
                      </a:r>
                      <a:r>
                        <a:rPr kumimoji="1" lang="en-US" altLang="ja-JP" sz="1500" baseline="0" dirty="0" smtClean="0">
                          <a:latin typeface="Helvetica"/>
                          <a:cs typeface="Helvetica"/>
                        </a:rPr>
                        <a:t>= 0 - 26 mm</a:t>
                      </a:r>
                      <a:r>
                        <a:rPr kumimoji="1" lang="en-US" altLang="ja-JP" sz="1500" dirty="0" smtClean="0">
                          <a:latin typeface="Helvetica"/>
                          <a:cs typeface="Helvetica"/>
                        </a:rPr>
                        <a:t>)</a:t>
                      </a:r>
                      <a:endParaRPr kumimoji="1" lang="ja-JP" altLang="en-US" sz="1500" i="1" dirty="0" smtClean="0">
                        <a:latin typeface="Helvetica"/>
                        <a:cs typeface="Helvetica"/>
                      </a:endParaRPr>
                    </a:p>
                  </a:txBody>
                  <a:tcPr marL="86073" marR="86073" marT="43037" marB="43037"/>
                </a:tc>
              </a:tr>
              <a:tr h="774659">
                <a:tc>
                  <a:txBody>
                    <a:bodyPr/>
                    <a:lstStyle/>
                    <a:p>
                      <a:pPr algn="ctr"/>
                      <a:r>
                        <a:rPr kumimoji="1" lang="en-US" altLang="ja-JP" sz="1500" dirty="0" smtClean="0">
                          <a:latin typeface="Helvetica"/>
                          <a:cs typeface="Helvetica"/>
                        </a:rPr>
                        <a:t>Electrode</a:t>
                      </a:r>
                      <a:r>
                        <a:rPr kumimoji="1" lang="en-US" altLang="ja-JP" sz="1500" baseline="0" dirty="0" smtClean="0">
                          <a:latin typeface="Helvetica"/>
                          <a:cs typeface="Helvetica"/>
                        </a:rPr>
                        <a:t> biasing</a:t>
                      </a: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500" baseline="0" dirty="0" smtClean="0">
                          <a:latin typeface="Helvetica"/>
                          <a:cs typeface="Helvetica"/>
                        </a:rPr>
                        <a:t>at </a:t>
                      </a:r>
                      <a:r>
                        <a:rPr kumimoji="1" lang="en-US" altLang="ja-JP" sz="1500" i="1" baseline="0" dirty="0" err="1" smtClean="0">
                          <a:latin typeface="Helvetica"/>
                          <a:cs typeface="Helvetica"/>
                        </a:rPr>
                        <a:t>Φ</a:t>
                      </a:r>
                      <a:r>
                        <a:rPr kumimoji="1" lang="en-US" altLang="ja-JP" sz="1500" baseline="0" dirty="0" smtClean="0">
                          <a:latin typeface="Helvetica"/>
                          <a:cs typeface="Helvetica"/>
                        </a:rPr>
                        <a:t> = 270° </a:t>
                      </a:r>
                      <a:br>
                        <a:rPr kumimoji="1" lang="en-US" altLang="ja-JP" sz="1500" baseline="0" dirty="0" smtClean="0">
                          <a:latin typeface="Helvetica"/>
                          <a:cs typeface="Helvetica"/>
                        </a:rPr>
                      </a:br>
                      <a:r>
                        <a:rPr kumimoji="1" lang="en-US" altLang="ja-JP" sz="1500" baseline="0" dirty="0" smtClean="0">
                          <a:latin typeface="Helvetica"/>
                          <a:cs typeface="Helvetica"/>
                        </a:rPr>
                        <a:t>Horizontal port</a:t>
                      </a:r>
                      <a:endParaRPr kumimoji="1" lang="ja-JP" altLang="en-US" sz="1500" dirty="0" smtClean="0">
                        <a:latin typeface="Helvetica"/>
                        <a:cs typeface="Helvetica"/>
                      </a:endParaRPr>
                    </a:p>
                  </a:txBody>
                  <a:tcPr marL="86073" marR="86073" marT="43037" marB="43037">
                    <a:solidFill>
                      <a:schemeClr val="bg1">
                        <a:lumMod val="85000"/>
                      </a:schemeClr>
                    </a:solidFill>
                  </a:tcPr>
                </a:tc>
                <a:tc>
                  <a:txBody>
                    <a:bodyPr/>
                    <a:lstStyle/>
                    <a:p>
                      <a:pPr algn="ctr"/>
                      <a:r>
                        <a:rPr kumimoji="1" lang="en-US" altLang="ja-JP" sz="1500" baseline="0" dirty="0" smtClean="0">
                          <a:latin typeface="Helvetica"/>
                          <a:cs typeface="Helvetica"/>
                        </a:rPr>
                        <a:t>0 – 2.8 A, </a:t>
                      </a:r>
                      <a:br>
                        <a:rPr kumimoji="1" lang="en-US" altLang="ja-JP" sz="1500" baseline="0" dirty="0" smtClean="0">
                          <a:latin typeface="Helvetica"/>
                          <a:cs typeface="Helvetica"/>
                        </a:rPr>
                      </a:br>
                      <a:r>
                        <a:rPr kumimoji="1" lang="en-US" altLang="ja-JP" sz="1500" baseline="0" dirty="0" smtClean="0">
                          <a:latin typeface="Helvetica"/>
                          <a:cs typeface="Helvetica"/>
                        </a:rPr>
                        <a:t>3 – 10 </a:t>
                      </a:r>
                      <a:r>
                        <a:rPr kumimoji="1" lang="en-US" altLang="ja-JP" sz="1500" baseline="0" dirty="0" err="1" smtClean="0">
                          <a:latin typeface="Helvetica"/>
                          <a:cs typeface="Helvetica"/>
                        </a:rPr>
                        <a:t>ms</a:t>
                      </a:r>
                      <a:r>
                        <a:rPr kumimoji="1" lang="en-US" altLang="ja-JP" sz="1500" baseline="0" dirty="0" smtClean="0">
                          <a:latin typeface="Helvetica"/>
                          <a:cs typeface="Helvetica"/>
                        </a:rPr>
                        <a:t>(</a:t>
                      </a:r>
                      <a:r>
                        <a:rPr kumimoji="1" lang="en-US" altLang="ja-JP" sz="1500" i="1" baseline="0" dirty="0" err="1" smtClean="0">
                          <a:latin typeface="Helvetica"/>
                          <a:cs typeface="Helvetica"/>
                        </a:rPr>
                        <a:t>Δt</a:t>
                      </a:r>
                      <a:r>
                        <a:rPr kumimoji="1" lang="en-US" altLang="ja-JP" sz="1500" baseline="0" dirty="0" smtClean="0">
                          <a:latin typeface="Helvetica"/>
                          <a:cs typeface="Helvetica"/>
                        </a:rPr>
                        <a:t> = 7 </a:t>
                      </a:r>
                      <a:r>
                        <a:rPr kumimoji="1" lang="en-US" altLang="ja-JP" sz="1500" baseline="0" dirty="0" err="1" smtClean="0">
                          <a:latin typeface="Helvetica"/>
                          <a:cs typeface="Helvetica"/>
                        </a:rPr>
                        <a:t>ms</a:t>
                      </a:r>
                      <a:r>
                        <a:rPr kumimoji="1" lang="en-US" altLang="ja-JP" sz="1500" baseline="0" dirty="0" smtClean="0">
                          <a:latin typeface="Helvetica"/>
                          <a:cs typeface="Helvetica"/>
                        </a:rPr>
                        <a:t>) </a:t>
                      </a:r>
                      <a:r>
                        <a:rPr kumimoji="1" lang="en-US" altLang="ja-JP" sz="1500" baseline="0" dirty="0" smtClean="0">
                          <a:solidFill>
                            <a:schemeClr val="tx1"/>
                          </a:solidFill>
                          <a:latin typeface="Helvetica"/>
                          <a:cs typeface="Helvetica"/>
                        </a:rPr>
                        <a:t>Ramp</a:t>
                      </a:r>
                      <a:r>
                        <a:rPr kumimoji="1" lang="en-US" altLang="ja-JP" sz="1500" baseline="0" dirty="0" smtClean="0">
                          <a:solidFill>
                            <a:srgbClr val="FF0000"/>
                          </a:solidFill>
                          <a:latin typeface="Helvetica"/>
                          <a:cs typeface="Helvetica"/>
                        </a:rPr>
                        <a:t> </a:t>
                      </a:r>
                      <a:r>
                        <a:rPr kumimoji="1" lang="en-US" altLang="ja-JP" sz="1500" dirty="0" smtClean="0">
                          <a:solidFill>
                            <a:srgbClr val="FF0000"/>
                          </a:solidFill>
                          <a:latin typeface="Helvetica"/>
                          <a:cs typeface="Helvetica"/>
                        </a:rPr>
                        <a:t>up</a:t>
                      </a:r>
                      <a:endParaRPr kumimoji="1" lang="ja-JP" altLang="en-US" sz="1500" dirty="0">
                        <a:solidFill>
                          <a:srgbClr val="FF0000"/>
                        </a:solidFill>
                        <a:latin typeface="Helvetica"/>
                        <a:cs typeface="Helvetica"/>
                      </a:endParaRPr>
                    </a:p>
                  </a:txBody>
                  <a:tcPr marL="86073" marR="86073" marT="43037" marB="43037"/>
                </a:tc>
                <a:tc>
                  <a:txBody>
                    <a:bodyPr/>
                    <a:lstStyle/>
                    <a:p>
                      <a:pPr algn="ctr"/>
                      <a:r>
                        <a:rPr kumimoji="1" lang="en-US" altLang="ja-JP" sz="1500" baseline="0" dirty="0" smtClean="0">
                          <a:latin typeface="Helvetica"/>
                          <a:cs typeface="Helvetica"/>
                        </a:rPr>
                        <a:t>0 – 2.8 A, </a:t>
                      </a:r>
                      <a:br>
                        <a:rPr kumimoji="1" lang="en-US" altLang="ja-JP" sz="1500" baseline="0" dirty="0" smtClean="0">
                          <a:latin typeface="Helvetica"/>
                          <a:cs typeface="Helvetica"/>
                        </a:rPr>
                      </a:br>
                      <a:r>
                        <a:rPr kumimoji="1" lang="en-US" altLang="ja-JP" sz="1500" baseline="0" dirty="0" smtClean="0">
                          <a:latin typeface="Helvetica"/>
                          <a:cs typeface="Helvetica"/>
                        </a:rPr>
                        <a:t>2 – 9 </a:t>
                      </a:r>
                      <a:r>
                        <a:rPr kumimoji="1" lang="en-US" altLang="ja-JP" sz="1500" baseline="0" dirty="0" err="1" smtClean="0">
                          <a:latin typeface="Helvetica"/>
                          <a:cs typeface="Helvetica"/>
                        </a:rPr>
                        <a:t>ms</a:t>
                      </a:r>
                      <a:r>
                        <a:rPr kumimoji="1" lang="en-US" altLang="ja-JP" sz="1500" baseline="0" dirty="0" smtClean="0">
                          <a:latin typeface="Helvetica"/>
                          <a:cs typeface="Helvetica"/>
                        </a:rPr>
                        <a:t>(</a:t>
                      </a:r>
                      <a:r>
                        <a:rPr kumimoji="1" lang="en-US" altLang="ja-JP" sz="1500" i="1" baseline="0" dirty="0" err="1" smtClean="0">
                          <a:latin typeface="Helvetica"/>
                          <a:cs typeface="Helvetica"/>
                        </a:rPr>
                        <a:t>Δt</a:t>
                      </a:r>
                      <a:r>
                        <a:rPr kumimoji="1" lang="en-US" altLang="ja-JP" sz="1500" baseline="0" dirty="0" smtClean="0">
                          <a:latin typeface="Helvetica"/>
                          <a:cs typeface="Helvetica"/>
                        </a:rPr>
                        <a:t> = 7 </a:t>
                      </a:r>
                      <a:r>
                        <a:rPr kumimoji="1" lang="en-US" altLang="ja-JP" sz="1500" baseline="0" dirty="0" err="1" smtClean="0">
                          <a:latin typeface="Helvetica"/>
                          <a:cs typeface="Helvetica"/>
                        </a:rPr>
                        <a:t>ms</a:t>
                      </a:r>
                      <a:r>
                        <a:rPr kumimoji="1" lang="en-US" altLang="ja-JP" sz="1500" baseline="0" dirty="0" smtClean="0">
                          <a:latin typeface="Helvetica"/>
                          <a:cs typeface="Helvetica"/>
                        </a:rPr>
                        <a:t>), </a:t>
                      </a:r>
                      <a:r>
                        <a:rPr kumimoji="1" lang="en-US" altLang="ja-JP" sz="1500" dirty="0" smtClean="0">
                          <a:latin typeface="Helvetica"/>
                          <a:cs typeface="Helvetica"/>
                        </a:rPr>
                        <a:t>Ramp</a:t>
                      </a:r>
                      <a:r>
                        <a:rPr kumimoji="1" lang="en-US" altLang="ja-JP" sz="1500" baseline="0" dirty="0" smtClean="0">
                          <a:latin typeface="Helvetica"/>
                          <a:cs typeface="Helvetica"/>
                        </a:rPr>
                        <a:t> </a:t>
                      </a:r>
                      <a:r>
                        <a:rPr kumimoji="1" lang="en-US" altLang="ja-JP" sz="1500" baseline="0" dirty="0" smtClean="0">
                          <a:solidFill>
                            <a:srgbClr val="FF0000"/>
                          </a:solidFill>
                          <a:latin typeface="Helvetica"/>
                          <a:cs typeface="Helvetica"/>
                        </a:rPr>
                        <a:t>down</a:t>
                      </a:r>
                      <a:endParaRPr kumimoji="1" lang="ja-JP" altLang="en-US" sz="1500" dirty="0">
                        <a:solidFill>
                          <a:srgbClr val="FF0000"/>
                        </a:solidFill>
                        <a:latin typeface="Helvetica"/>
                        <a:cs typeface="Helvetica"/>
                      </a:endParaRPr>
                    </a:p>
                  </a:txBody>
                  <a:tcPr marL="86073" marR="86073" marT="43037" marB="43037"/>
                </a:tc>
              </a:tr>
              <a:tr h="77465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500" dirty="0" smtClean="0">
                          <a:latin typeface="Helvetica"/>
                          <a:cs typeface="Helvetica"/>
                        </a:rPr>
                        <a:t>Perturbation</a:t>
                      </a:r>
                      <a:r>
                        <a:rPr kumimoji="1" lang="en-US" altLang="ja-JP" sz="1500" baseline="0" dirty="0" smtClean="0">
                          <a:latin typeface="Helvetica"/>
                          <a:cs typeface="Helvetica"/>
                        </a:rPr>
                        <a:t> coil current</a:t>
                      </a:r>
                      <a:endParaRPr kumimoji="1" lang="ja-JP" altLang="en-US" sz="1500" dirty="0" smtClean="0">
                        <a:latin typeface="Helvetica"/>
                        <a:cs typeface="Helvetica"/>
                      </a:endParaRPr>
                    </a:p>
                  </a:txBody>
                  <a:tcPr marL="86073" marR="86073" marT="43037" marB="43037">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500" baseline="0" dirty="0" smtClean="0">
                          <a:solidFill>
                            <a:srgbClr val="FF0000"/>
                          </a:solidFill>
                          <a:latin typeface="Helvetica"/>
                          <a:cs typeface="Helvetica"/>
                        </a:rPr>
                        <a:t>285 A, </a:t>
                      </a:r>
                      <a:br>
                        <a:rPr kumimoji="1" lang="en-US" altLang="ja-JP" sz="1500" baseline="0" dirty="0" smtClean="0">
                          <a:solidFill>
                            <a:srgbClr val="FF0000"/>
                          </a:solidFill>
                          <a:latin typeface="Helvetica"/>
                          <a:cs typeface="Helvetica"/>
                        </a:rPr>
                      </a:br>
                      <a:r>
                        <a:rPr kumimoji="1" lang="en-US" altLang="ja-JP" sz="1500" baseline="0" dirty="0" smtClean="0">
                          <a:latin typeface="Helvetica"/>
                          <a:cs typeface="Helvetica"/>
                        </a:rPr>
                        <a:t>0 – 10 </a:t>
                      </a:r>
                      <a:r>
                        <a:rPr kumimoji="1" lang="en-US" altLang="ja-JP" sz="1500" baseline="0" dirty="0" err="1" smtClean="0">
                          <a:latin typeface="Helvetica"/>
                          <a:cs typeface="Helvetica"/>
                        </a:rPr>
                        <a:t>ms</a:t>
                      </a:r>
                      <a:r>
                        <a:rPr kumimoji="1" lang="en-US" altLang="ja-JP" sz="1500" baseline="0" dirty="0" smtClean="0">
                          <a:latin typeface="Helvetica"/>
                          <a:cs typeface="Helvetica"/>
                        </a:rPr>
                        <a:t>(stationary) </a:t>
                      </a:r>
                      <a:endParaRPr kumimoji="1" lang="ja-JP" altLang="en-US" sz="1500" dirty="0" smtClean="0">
                        <a:latin typeface="Helvetica"/>
                        <a:cs typeface="Helvetica"/>
                      </a:endParaRPr>
                    </a:p>
                    <a:p>
                      <a:pPr algn="ctr"/>
                      <a:endParaRPr kumimoji="1" lang="ja-JP" altLang="en-US" sz="1500" dirty="0">
                        <a:latin typeface="Helvetica"/>
                        <a:cs typeface="Helvetica"/>
                      </a:endParaRPr>
                    </a:p>
                  </a:txBody>
                  <a:tcPr marL="86073" marR="86073" marT="43037" marB="43037"/>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500" baseline="0" dirty="0" smtClean="0">
                          <a:solidFill>
                            <a:srgbClr val="FF0000"/>
                          </a:solidFill>
                          <a:latin typeface="Helvetica"/>
                          <a:cs typeface="Helvetica"/>
                        </a:rPr>
                        <a:t>167 A, </a:t>
                      </a:r>
                      <a:br>
                        <a:rPr kumimoji="1" lang="en-US" altLang="ja-JP" sz="1500" baseline="0" dirty="0" smtClean="0">
                          <a:solidFill>
                            <a:srgbClr val="FF0000"/>
                          </a:solidFill>
                          <a:latin typeface="Helvetica"/>
                          <a:cs typeface="Helvetica"/>
                        </a:rPr>
                      </a:br>
                      <a:r>
                        <a:rPr kumimoji="1" lang="en-US" altLang="ja-JP" sz="1500" baseline="0" dirty="0" smtClean="0">
                          <a:latin typeface="Helvetica"/>
                          <a:cs typeface="Helvetica"/>
                        </a:rPr>
                        <a:t>0 – 10 </a:t>
                      </a:r>
                      <a:r>
                        <a:rPr kumimoji="1" lang="en-US" altLang="ja-JP" sz="1500" baseline="0" dirty="0" err="1" smtClean="0">
                          <a:latin typeface="Helvetica"/>
                          <a:cs typeface="Helvetica"/>
                        </a:rPr>
                        <a:t>ms</a:t>
                      </a:r>
                      <a:r>
                        <a:rPr kumimoji="1" lang="en-US" altLang="ja-JP" sz="1500" baseline="0" dirty="0" smtClean="0">
                          <a:latin typeface="Helvetica"/>
                          <a:cs typeface="Helvetica"/>
                        </a:rPr>
                        <a:t>(stationary) </a:t>
                      </a:r>
                      <a:endParaRPr kumimoji="1" lang="ja-JP" altLang="en-US" sz="1500" dirty="0" smtClean="0">
                        <a:latin typeface="Helvetica"/>
                        <a:cs typeface="Helvetica"/>
                      </a:endParaRPr>
                    </a:p>
                    <a:p>
                      <a:pPr algn="ctr"/>
                      <a:endParaRPr kumimoji="1" lang="ja-JP" altLang="en-US" sz="1500" dirty="0">
                        <a:latin typeface="Helvetica"/>
                        <a:cs typeface="Helvetica"/>
                      </a:endParaRPr>
                    </a:p>
                  </a:txBody>
                  <a:tcPr marL="86073" marR="86073" marT="43037" marB="43037"/>
                </a:tc>
              </a:tr>
            </a:tbl>
          </a:graphicData>
        </a:graphic>
      </p:graphicFrame>
      <p:sp>
        <p:nvSpPr>
          <p:cNvPr id="4"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6</a:t>
            </a:fld>
            <a:endParaRPr kumimoji="1" lang="ja-JP" altLang="en-US" dirty="0">
              <a:solidFill>
                <a:srgbClr val="000000"/>
              </a:solidFill>
            </a:endParaRPr>
          </a:p>
        </p:txBody>
      </p:sp>
    </p:spTree>
    <p:extLst>
      <p:ext uri="{BB962C8B-B14F-4D97-AF65-F5344CB8AC3E}">
        <p14:creationId xmlns:p14="http://schemas.microsoft.com/office/powerpoint/2010/main" val="40807360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3.3 </a:t>
            </a:r>
            <a:r>
              <a:rPr kumimoji="1" lang="ja-JP" altLang="en-US" dirty="0" smtClean="0"/>
              <a:t>磁気面のポアンカレプロット</a:t>
            </a:r>
            <a:endParaRPr kumimoji="1" lang="ja-JP" altLang="en-US" dirty="0"/>
          </a:p>
        </p:txBody>
      </p:sp>
      <p:pic>
        <p:nvPicPr>
          <p:cNvPr id="4" name="図 3"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22" y="1669463"/>
            <a:ext cx="3043755" cy="4360406"/>
          </a:xfrm>
          <a:prstGeom prst="rect">
            <a:avLst/>
          </a:prstGeom>
        </p:spPr>
      </p:pic>
      <p:pic>
        <p:nvPicPr>
          <p:cNvPr id="5" name="図 4" descr="Untitled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047" y="1755076"/>
            <a:ext cx="2993953" cy="4289061"/>
          </a:xfrm>
          <a:prstGeom prst="rect">
            <a:avLst/>
          </a:prstGeom>
        </p:spPr>
      </p:pic>
      <p:sp>
        <p:nvSpPr>
          <p:cNvPr id="7" name="テキスト ボックス 6"/>
          <p:cNvSpPr txBox="1"/>
          <p:nvPr/>
        </p:nvSpPr>
        <p:spPr>
          <a:xfrm>
            <a:off x="2307576" y="2358392"/>
            <a:ext cx="623513" cy="523220"/>
          </a:xfrm>
          <a:prstGeom prst="rect">
            <a:avLst/>
          </a:prstGeom>
          <a:noFill/>
        </p:spPr>
        <p:txBody>
          <a:bodyPr wrap="none" rtlCol="0">
            <a:spAutoFit/>
          </a:bodyPr>
          <a:lstStyle/>
          <a:p>
            <a:r>
              <a:rPr kumimoji="1" lang="en-US" altLang="ja-JP" sz="2800" dirty="0" smtClean="0">
                <a:latin typeface="Helvetica"/>
                <a:cs typeface="Helvetica"/>
              </a:rPr>
              <a:t>(a)</a:t>
            </a:r>
            <a:endParaRPr kumimoji="1" lang="ja-JP" altLang="en-US" sz="2800" dirty="0">
              <a:latin typeface="Helvetica"/>
              <a:cs typeface="Helvetica"/>
            </a:endParaRPr>
          </a:p>
        </p:txBody>
      </p:sp>
      <p:sp>
        <p:nvSpPr>
          <p:cNvPr id="8" name="テキスト ボックス 7"/>
          <p:cNvSpPr txBox="1"/>
          <p:nvPr/>
        </p:nvSpPr>
        <p:spPr>
          <a:xfrm>
            <a:off x="6890825" y="1820903"/>
            <a:ext cx="1895872" cy="523220"/>
          </a:xfrm>
          <a:prstGeom prst="rect">
            <a:avLst/>
          </a:prstGeom>
          <a:noFill/>
        </p:spPr>
        <p:txBody>
          <a:bodyPr wrap="none" rtlCol="0">
            <a:spAutoFit/>
          </a:bodyPr>
          <a:lstStyle/>
          <a:p>
            <a:r>
              <a:rPr lang="ja-JP" altLang="en-US" sz="2800" dirty="0" smtClean="0">
                <a:latin typeface="Helvetica"/>
                <a:cs typeface="Helvetica"/>
              </a:rPr>
              <a:t>磁気島無し</a:t>
            </a:r>
            <a:endParaRPr kumimoji="1" lang="ja-JP" altLang="en-US" sz="2800" dirty="0">
              <a:latin typeface="Helvetica"/>
              <a:cs typeface="Helvetica"/>
            </a:endParaRPr>
          </a:p>
        </p:txBody>
      </p:sp>
      <p:sp>
        <p:nvSpPr>
          <p:cNvPr id="9"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7</a:t>
            </a:fld>
            <a:endParaRPr kumimoji="1" lang="ja-JP" altLang="en-US" dirty="0">
              <a:solidFill>
                <a:srgbClr val="000000"/>
              </a:solidFill>
            </a:endParaRPr>
          </a:p>
        </p:txBody>
      </p:sp>
      <p:pic>
        <p:nvPicPr>
          <p:cNvPr id="3" name="図 2" descr="mag180.png"/>
          <p:cNvPicPr>
            <a:picLocks noChangeAspect="1"/>
          </p:cNvPicPr>
          <p:nvPr/>
        </p:nvPicPr>
        <p:blipFill rotWithShape="1">
          <a:blip r:embed="rId4">
            <a:extLst>
              <a:ext uri="{28A0092B-C50C-407E-A947-70E740481C1C}">
                <a14:useLocalDpi xmlns:a14="http://schemas.microsoft.com/office/drawing/2010/main" val="0"/>
              </a:ext>
            </a:extLst>
          </a:blip>
          <a:srcRect t="11540" b="5094"/>
          <a:stretch/>
        </p:blipFill>
        <p:spPr>
          <a:xfrm>
            <a:off x="3174802" y="2201434"/>
            <a:ext cx="3043356" cy="3634554"/>
          </a:xfrm>
          <a:prstGeom prst="rect">
            <a:avLst/>
          </a:prstGeom>
        </p:spPr>
      </p:pic>
      <p:sp>
        <p:nvSpPr>
          <p:cNvPr id="10" name="テキスト ボックス 9"/>
          <p:cNvSpPr txBox="1"/>
          <p:nvPr/>
        </p:nvSpPr>
        <p:spPr>
          <a:xfrm>
            <a:off x="5399756" y="2368102"/>
            <a:ext cx="623513" cy="523220"/>
          </a:xfrm>
          <a:prstGeom prst="rect">
            <a:avLst/>
          </a:prstGeom>
          <a:noFill/>
        </p:spPr>
        <p:txBody>
          <a:bodyPr wrap="none" rtlCol="0">
            <a:spAutoFit/>
          </a:bodyPr>
          <a:lstStyle/>
          <a:p>
            <a:r>
              <a:rPr kumimoji="1" lang="en-US" altLang="ja-JP" sz="2800" dirty="0" smtClean="0">
                <a:latin typeface="Helvetica"/>
                <a:cs typeface="Helvetica"/>
              </a:rPr>
              <a:t>(b)</a:t>
            </a:r>
            <a:endParaRPr kumimoji="1" lang="ja-JP" altLang="en-US" sz="2800" dirty="0">
              <a:latin typeface="Helvetica"/>
              <a:cs typeface="Helvetica"/>
            </a:endParaRPr>
          </a:p>
        </p:txBody>
      </p:sp>
      <p:sp>
        <p:nvSpPr>
          <p:cNvPr id="6" name="テキスト ボックス 5"/>
          <p:cNvSpPr txBox="1"/>
          <p:nvPr/>
        </p:nvSpPr>
        <p:spPr>
          <a:xfrm>
            <a:off x="658124" y="5966404"/>
            <a:ext cx="4545930" cy="461665"/>
          </a:xfrm>
          <a:prstGeom prst="rect">
            <a:avLst/>
          </a:prstGeom>
          <a:noFill/>
        </p:spPr>
        <p:txBody>
          <a:bodyPr wrap="none" rtlCol="0">
            <a:spAutoFit/>
          </a:bodyPr>
          <a:lstStyle/>
          <a:p>
            <a:r>
              <a:rPr lang="en-US" altLang="ja-JP" sz="2400" dirty="0" smtClean="0">
                <a:latin typeface="Helvetica"/>
                <a:cs typeface="Helvetica"/>
              </a:rPr>
              <a:t>O</a:t>
            </a:r>
            <a:r>
              <a:rPr lang="ja-JP" altLang="en-US" sz="2400" dirty="0" smtClean="0">
                <a:latin typeface="Helvetica"/>
                <a:cs typeface="Helvetica"/>
              </a:rPr>
              <a:t>ポイントにおける磁気島の幅：</a:t>
            </a:r>
            <a:r>
              <a:rPr lang="en-US" altLang="ja-JP" sz="2400" i="1" dirty="0" err="1" smtClean="0">
                <a:latin typeface="Helvetica"/>
                <a:cs typeface="Helvetica"/>
              </a:rPr>
              <a:t>Δ</a:t>
            </a:r>
            <a:r>
              <a:rPr lang="en-US" altLang="ja-JP" sz="2400" i="1" dirty="0" smtClean="0">
                <a:latin typeface="Helvetica"/>
                <a:cs typeface="Helvetica"/>
              </a:rPr>
              <a:t> </a:t>
            </a:r>
            <a:r>
              <a:rPr lang="en-US" altLang="ja-JP" sz="2400" dirty="0" smtClean="0">
                <a:latin typeface="Helvetica"/>
                <a:cs typeface="Helvetica"/>
              </a:rPr>
              <a:t> </a:t>
            </a:r>
            <a:endParaRPr kumimoji="1" lang="ja-JP" altLang="en-US" sz="2400" dirty="0">
              <a:latin typeface="Helvetica"/>
              <a:cs typeface="Helvetica"/>
            </a:endParaRPr>
          </a:p>
        </p:txBody>
      </p:sp>
      <p:sp>
        <p:nvSpPr>
          <p:cNvPr id="11" name="テキスト ボックス 10"/>
          <p:cNvSpPr txBox="1"/>
          <p:nvPr/>
        </p:nvSpPr>
        <p:spPr>
          <a:xfrm>
            <a:off x="4113619" y="1806634"/>
            <a:ext cx="1727381" cy="523220"/>
          </a:xfrm>
          <a:prstGeom prst="rect">
            <a:avLst/>
          </a:prstGeom>
          <a:noFill/>
        </p:spPr>
        <p:txBody>
          <a:bodyPr wrap="none" rtlCol="0">
            <a:spAutoFit/>
          </a:bodyPr>
          <a:lstStyle/>
          <a:p>
            <a:r>
              <a:rPr lang="en-US" altLang="ja-JP" sz="2800" i="1" dirty="0" err="1" smtClean="0">
                <a:latin typeface="Helvetica"/>
                <a:cs typeface="Helvetica"/>
              </a:rPr>
              <a:t>Δ</a:t>
            </a:r>
            <a:r>
              <a:rPr lang="en-US" altLang="ja-JP" sz="2800" i="1" dirty="0" smtClean="0">
                <a:latin typeface="Helvetica"/>
                <a:cs typeface="Helvetica"/>
              </a:rPr>
              <a:t> </a:t>
            </a:r>
            <a:r>
              <a:rPr lang="en-US" altLang="ja-JP" sz="2800" dirty="0">
                <a:latin typeface="Helvetica"/>
                <a:cs typeface="Helvetica"/>
              </a:rPr>
              <a:t>~</a:t>
            </a:r>
            <a:r>
              <a:rPr lang="en-US" altLang="ja-JP" sz="2800" dirty="0" smtClean="0">
                <a:latin typeface="Helvetica"/>
                <a:cs typeface="Helvetica"/>
              </a:rPr>
              <a:t> 7mm</a:t>
            </a:r>
            <a:r>
              <a:rPr lang="en-US" altLang="ja-JP" sz="2800" i="1" dirty="0" smtClean="0">
                <a:latin typeface="Helvetica"/>
                <a:cs typeface="Helvetica"/>
              </a:rPr>
              <a:t> </a:t>
            </a:r>
            <a:r>
              <a:rPr lang="en-US" altLang="ja-JP" sz="2800" dirty="0" smtClean="0">
                <a:latin typeface="Helvetica"/>
                <a:cs typeface="Helvetica"/>
              </a:rPr>
              <a:t> </a:t>
            </a:r>
            <a:endParaRPr kumimoji="1" lang="ja-JP" altLang="en-US" sz="2800" dirty="0">
              <a:latin typeface="Helvetica"/>
              <a:cs typeface="Helvetica"/>
            </a:endParaRPr>
          </a:p>
        </p:txBody>
      </p:sp>
      <p:sp>
        <p:nvSpPr>
          <p:cNvPr id="12" name="テキスト ボックス 11"/>
          <p:cNvSpPr txBox="1"/>
          <p:nvPr/>
        </p:nvSpPr>
        <p:spPr>
          <a:xfrm>
            <a:off x="1103946" y="1755076"/>
            <a:ext cx="1827143" cy="523220"/>
          </a:xfrm>
          <a:prstGeom prst="rect">
            <a:avLst/>
          </a:prstGeom>
          <a:noFill/>
        </p:spPr>
        <p:txBody>
          <a:bodyPr wrap="none" rtlCol="0">
            <a:spAutoFit/>
          </a:bodyPr>
          <a:lstStyle/>
          <a:p>
            <a:r>
              <a:rPr lang="en-US" altLang="ja-JP" sz="2800" i="1" dirty="0" err="1" smtClean="0">
                <a:latin typeface="Helvetica"/>
                <a:cs typeface="Helvetica"/>
              </a:rPr>
              <a:t>Δ</a:t>
            </a:r>
            <a:r>
              <a:rPr lang="en-US" altLang="ja-JP" sz="2800" i="1" dirty="0" smtClean="0">
                <a:latin typeface="Helvetica"/>
                <a:cs typeface="Helvetica"/>
              </a:rPr>
              <a:t> </a:t>
            </a:r>
            <a:r>
              <a:rPr lang="en-US" altLang="ja-JP" sz="2800" dirty="0">
                <a:latin typeface="Helvetica"/>
                <a:cs typeface="Helvetica"/>
              </a:rPr>
              <a:t>~</a:t>
            </a:r>
            <a:r>
              <a:rPr lang="en-US" altLang="ja-JP" sz="2800" dirty="0" smtClean="0">
                <a:latin typeface="Helvetica"/>
                <a:cs typeface="Helvetica"/>
              </a:rPr>
              <a:t> 9 mm</a:t>
            </a:r>
            <a:r>
              <a:rPr lang="en-US" altLang="ja-JP" sz="2800" i="1" dirty="0" smtClean="0">
                <a:latin typeface="Helvetica"/>
                <a:cs typeface="Helvetica"/>
              </a:rPr>
              <a:t> </a:t>
            </a:r>
            <a:r>
              <a:rPr lang="en-US" altLang="ja-JP" sz="2800" dirty="0" smtClean="0">
                <a:latin typeface="Helvetica"/>
                <a:cs typeface="Helvetica"/>
              </a:rPr>
              <a:t> </a:t>
            </a:r>
            <a:endParaRPr kumimoji="1" lang="ja-JP" altLang="en-US" sz="2800" dirty="0">
              <a:latin typeface="Helvetica"/>
              <a:cs typeface="Helvetica"/>
            </a:endParaRPr>
          </a:p>
        </p:txBody>
      </p:sp>
    </p:spTree>
    <p:extLst>
      <p:ext uri="{BB962C8B-B14F-4D97-AF65-F5344CB8AC3E}">
        <p14:creationId xmlns:p14="http://schemas.microsoft.com/office/powerpoint/2010/main" val="6295374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z="3600" dirty="0" smtClean="0"/>
              <a:t>3.4.</a:t>
            </a:r>
            <a:r>
              <a:rPr lang="ja-JP" altLang="en-US" sz="3600" dirty="0" smtClean="0"/>
              <a:t>電子密度のポロイダル駆動力依存性</a:t>
            </a:r>
            <a:endParaRPr kumimoji="1" lang="ja-JP" altLang="en-US" sz="3600" dirty="0"/>
          </a:p>
        </p:txBody>
      </p:sp>
      <p:pic>
        <p:nvPicPr>
          <p:cNvPr id="4" name="図 3" descr="colormap_of_ne_wo_w_island.pdf"/>
          <p:cNvPicPr>
            <a:picLocks noChangeAspect="1"/>
          </p:cNvPicPr>
          <p:nvPr/>
        </p:nvPicPr>
        <p:blipFill rotWithShape="1">
          <a:blip r:embed="rId2">
            <a:extLst>
              <a:ext uri="{28A0092B-C50C-407E-A947-70E740481C1C}">
                <a14:useLocalDpi xmlns:a14="http://schemas.microsoft.com/office/drawing/2010/main" val="0"/>
              </a:ext>
            </a:extLst>
          </a:blip>
          <a:srcRect l="2937" t="2768" r="4674"/>
          <a:stretch/>
        </p:blipFill>
        <p:spPr>
          <a:xfrm>
            <a:off x="4808259" y="1373527"/>
            <a:ext cx="4108941" cy="5201392"/>
          </a:xfrm>
          <a:prstGeom prst="rect">
            <a:avLst/>
          </a:prstGeom>
        </p:spPr>
      </p:pic>
      <p:sp>
        <p:nvSpPr>
          <p:cNvPr id="5" name="テキスト ボックス 4"/>
          <p:cNvSpPr txBox="1"/>
          <p:nvPr/>
        </p:nvSpPr>
        <p:spPr>
          <a:xfrm>
            <a:off x="535607" y="1554943"/>
            <a:ext cx="4147958" cy="3970318"/>
          </a:xfrm>
          <a:prstGeom prst="rect">
            <a:avLst/>
          </a:prstGeom>
          <a:noFill/>
        </p:spPr>
        <p:txBody>
          <a:bodyPr wrap="square" rtlCol="0">
            <a:spAutoFit/>
          </a:bodyPr>
          <a:lstStyle/>
          <a:p>
            <a:pPr marL="285750" indent="-285750">
              <a:buFont typeface="Wingdings" charset="2"/>
              <a:buChar char="v"/>
            </a:pPr>
            <a:r>
              <a:rPr kumimoji="1" lang="ja-JP" altLang="en-US" dirty="0" smtClean="0">
                <a:latin typeface="ヒラギノ角ゴ Pro W3"/>
                <a:ea typeface="ヒラギノ角ゴ Pro W3"/>
                <a:cs typeface="ヒラギノ角ゴ Pro W3"/>
              </a:rPr>
              <a:t>熱陰極を用いプラズマに電流</a:t>
            </a:r>
            <a:r>
              <a:rPr kumimoji="1" lang="en-US" altLang="ja-JP" i="1" dirty="0" smtClean="0">
                <a:latin typeface="ヒラギノ角ゴ Pro W3"/>
                <a:ea typeface="ヒラギノ角ゴ Pro W3"/>
                <a:cs typeface="ヒラギノ角ゴ Pro W3"/>
              </a:rPr>
              <a:t>I</a:t>
            </a:r>
            <a:r>
              <a:rPr kumimoji="1" lang="en-US" altLang="ja-JP" baseline="-25000" dirty="0" smtClean="0">
                <a:latin typeface="ヒラギノ角ゴ Pro W3"/>
                <a:ea typeface="ヒラギノ角ゴ Pro W3"/>
                <a:cs typeface="ヒラギノ角ゴ Pro W3"/>
              </a:rPr>
              <a:t>E</a:t>
            </a:r>
            <a:br>
              <a:rPr kumimoji="1" lang="en-US" altLang="ja-JP" baseline="-25000" dirty="0" smtClean="0">
                <a:latin typeface="ヒラギノ角ゴ Pro W3"/>
                <a:ea typeface="ヒラギノ角ゴ Pro W3"/>
                <a:cs typeface="ヒラギノ角ゴ Pro W3"/>
              </a:rPr>
            </a:br>
            <a:r>
              <a:rPr kumimoji="1" lang="en-US" altLang="ja-JP" dirty="0" smtClean="0">
                <a:latin typeface="ヒラギノ角ゴ Pro W3"/>
                <a:ea typeface="ヒラギノ角ゴ Pro W3"/>
                <a:cs typeface="ヒラギノ角ゴ Pro W3"/>
              </a:rPr>
              <a:t>(∝</a:t>
            </a:r>
            <a:r>
              <a:rPr kumimoji="1" lang="ja-JP" altLang="en-US" dirty="0" smtClean="0">
                <a:latin typeface="ヒラギノ角ゴ Pro W3"/>
                <a:ea typeface="ヒラギノ角ゴ Pro W3"/>
                <a:cs typeface="ヒラギノ角ゴ Pro W3"/>
              </a:rPr>
              <a:t>ポロイダル駆動力</a:t>
            </a:r>
            <a:r>
              <a:rPr kumimoji="1" lang="en-US" altLang="ja-JP" dirty="0" smtClean="0">
                <a:latin typeface="ヒラギノ角ゴ Pro W3"/>
                <a:ea typeface="ヒラギノ角ゴ Pro W3"/>
                <a:cs typeface="ヒラギノ角ゴ Pro W3"/>
              </a:rPr>
              <a:t>)</a:t>
            </a:r>
            <a:r>
              <a:rPr kumimoji="1" lang="ja-JP" altLang="en-US" dirty="0" smtClean="0">
                <a:latin typeface="ヒラギノ角ゴ Pro W3"/>
                <a:ea typeface="ヒラギノ角ゴ Pro W3"/>
                <a:cs typeface="ヒラギノ角ゴ Pro W3"/>
              </a:rPr>
              <a:t>を時間的に変化させながら流し、磁気島無しと有りの条件のプラズマをトリプルプローブで計測</a:t>
            </a:r>
            <a:endParaRPr kumimoji="1" lang="en-US" altLang="ja-JP" dirty="0" smtClean="0">
              <a:latin typeface="ヒラギノ角ゴ Pro W3"/>
              <a:ea typeface="ヒラギノ角ゴ Pro W3"/>
              <a:cs typeface="ヒラギノ角ゴ Pro W3"/>
            </a:endParaRPr>
          </a:p>
          <a:p>
            <a:pPr marL="800100" lvl="1" indent="-342900">
              <a:buAutoNum type="alphaLcParenBoth"/>
            </a:pPr>
            <a:r>
              <a:rPr kumimoji="1" lang="ja-JP" altLang="en-US" dirty="0" smtClean="0">
                <a:solidFill>
                  <a:srgbClr val="FF0000"/>
                </a:solidFill>
                <a:latin typeface="ヒラギノ角ゴ Pro W3"/>
                <a:ea typeface="ヒラギノ角ゴ Pro W3"/>
                <a:cs typeface="ヒラギノ角ゴ Pro W3"/>
              </a:rPr>
              <a:t>ランプアップ</a:t>
            </a:r>
            <a:endParaRPr lang="en-US" altLang="ja-JP" dirty="0">
              <a:solidFill>
                <a:srgbClr val="FF0000"/>
              </a:solidFill>
              <a:latin typeface="ヒラギノ角ゴ Pro W3"/>
              <a:ea typeface="ヒラギノ角ゴ Pro W3"/>
              <a:cs typeface="ヒラギノ角ゴ Pro W3"/>
            </a:endParaRPr>
          </a:p>
          <a:p>
            <a:pPr marL="800100" lvl="1" indent="-342900">
              <a:buAutoNum type="alphaLcParenBoth"/>
            </a:pPr>
            <a:r>
              <a:rPr kumimoji="1" lang="ja-JP" altLang="en-US" dirty="0" smtClean="0">
                <a:latin typeface="ヒラギノ角ゴ Pro W3"/>
                <a:ea typeface="ヒラギノ角ゴ Pro W3"/>
                <a:cs typeface="ヒラギノ角ゴ Pro W3"/>
              </a:rPr>
              <a:t>ランプダウン</a:t>
            </a:r>
            <a:r>
              <a:rPr kumimoji="1" lang="en-US" altLang="ja-JP" dirty="0" smtClean="0">
                <a:latin typeface="ヒラギノ角ゴ Pro W3"/>
                <a:ea typeface="ヒラギノ角ゴ Pro W3"/>
                <a:cs typeface="ヒラギノ角ゴ Pro W3"/>
              </a:rPr>
              <a:t/>
            </a:r>
            <a:br>
              <a:rPr kumimoji="1" lang="en-US" altLang="ja-JP" dirty="0" smtClean="0">
                <a:latin typeface="ヒラギノ角ゴ Pro W3"/>
                <a:ea typeface="ヒラギノ角ゴ Pro W3"/>
                <a:cs typeface="ヒラギノ角ゴ Pro W3"/>
              </a:rPr>
            </a:br>
            <a:endParaRPr kumimoji="1" lang="en-US" altLang="ja-JP" dirty="0" smtClean="0">
              <a:latin typeface="ヒラギノ角ゴ Pro W3"/>
              <a:ea typeface="ヒラギノ角ゴ Pro W3"/>
              <a:cs typeface="ヒラギノ角ゴ Pro W3"/>
            </a:endParaRPr>
          </a:p>
          <a:p>
            <a:pPr marL="285750" indent="-285750">
              <a:buFont typeface="Wingdings" charset="2"/>
              <a:buChar char="v"/>
            </a:pPr>
            <a:r>
              <a:rPr lang="en-US" altLang="ja-JP" dirty="0" smtClean="0">
                <a:latin typeface="ヒラギノ角ゴ Pro W3"/>
                <a:ea typeface="ヒラギノ角ゴ Pro W3"/>
                <a:cs typeface="ヒラギノ角ゴ Pro W3"/>
              </a:rPr>
              <a:t>0 &lt; </a:t>
            </a:r>
            <a:r>
              <a:rPr lang="en-US" altLang="ja-JP" i="1" dirty="0" smtClean="0">
                <a:latin typeface="ヒラギノ角ゴ Pro W3"/>
                <a:ea typeface="ヒラギノ角ゴ Pro W3"/>
                <a:cs typeface="ヒラギノ角ゴ Pro W3"/>
              </a:rPr>
              <a:t>I</a:t>
            </a:r>
            <a:r>
              <a:rPr lang="en-US" altLang="ja-JP" baseline="-25000" dirty="0" smtClean="0">
                <a:latin typeface="ヒラギノ角ゴ Pro W3"/>
                <a:ea typeface="ヒラギノ角ゴ Pro W3"/>
                <a:cs typeface="ヒラギノ角ゴ Pro W3"/>
              </a:rPr>
              <a:t>E</a:t>
            </a:r>
            <a:r>
              <a:rPr lang="en-US" altLang="ja-JP" dirty="0" smtClean="0">
                <a:latin typeface="ヒラギノ角ゴ Pro W3"/>
                <a:ea typeface="ヒラギノ角ゴ Pro W3"/>
                <a:cs typeface="ヒラギノ角ゴ Pro W3"/>
              </a:rPr>
              <a:t> &lt; ~1.5 A </a:t>
            </a:r>
            <a:r>
              <a:rPr lang="ja-JP" altLang="en-US" dirty="0" smtClean="0">
                <a:latin typeface="ヒラギノ角ゴ Pro W3"/>
                <a:ea typeface="ヒラギノ角ゴ Pro W3"/>
                <a:cs typeface="ヒラギノ角ゴ Pro W3"/>
              </a:rPr>
              <a:t>では、磁気島有りの条件が無しの条件と比べ減少</a:t>
            </a:r>
            <a:r>
              <a:rPr lang="en-US" altLang="ja-JP" dirty="0" smtClean="0">
                <a:latin typeface="ヒラギノ角ゴ Pro W3"/>
                <a:ea typeface="ヒラギノ角ゴ Pro W3"/>
                <a:cs typeface="ヒラギノ角ゴ Pro W3"/>
              </a:rPr>
              <a:t/>
            </a:r>
            <a:br>
              <a:rPr lang="en-US" altLang="ja-JP" dirty="0" smtClean="0">
                <a:latin typeface="ヒラギノ角ゴ Pro W3"/>
                <a:ea typeface="ヒラギノ角ゴ Pro W3"/>
                <a:cs typeface="ヒラギノ角ゴ Pro W3"/>
              </a:rPr>
            </a:br>
            <a:endParaRPr kumimoji="1" lang="en-US" altLang="ja-JP" dirty="0" smtClean="0">
              <a:latin typeface="ヒラギノ角ゴ Pro W3"/>
              <a:ea typeface="ヒラギノ角ゴ Pro W3"/>
              <a:cs typeface="ヒラギノ角ゴ Pro W3"/>
            </a:endParaRPr>
          </a:p>
          <a:p>
            <a:pPr marL="285750" indent="-285750">
              <a:buFont typeface="Wingdings" charset="2"/>
              <a:buChar char="v"/>
            </a:pPr>
            <a:r>
              <a:rPr lang="en-US" altLang="ja-JP" dirty="0">
                <a:latin typeface="ヒラギノ角ゴ Pro W3"/>
                <a:ea typeface="ヒラギノ角ゴ Pro W3"/>
                <a:cs typeface="ヒラギノ角ゴ Pro W3"/>
              </a:rPr>
              <a:t>~1.5</a:t>
            </a:r>
            <a:r>
              <a:rPr lang="en-US" altLang="ja-JP" dirty="0" smtClean="0">
                <a:latin typeface="ヒラギノ角ゴ Pro W3"/>
                <a:ea typeface="ヒラギノ角ゴ Pro W3"/>
                <a:cs typeface="ヒラギノ角ゴ Pro W3"/>
              </a:rPr>
              <a:t> </a:t>
            </a:r>
            <a:r>
              <a:rPr lang="en-US" altLang="ja-JP" dirty="0">
                <a:latin typeface="ヒラギノ角ゴ Pro W3"/>
                <a:ea typeface="ヒラギノ角ゴ Pro W3"/>
                <a:cs typeface="ヒラギノ角ゴ Pro W3"/>
              </a:rPr>
              <a:t>&lt; </a:t>
            </a:r>
            <a:r>
              <a:rPr lang="en-US" altLang="ja-JP" i="1" dirty="0">
                <a:latin typeface="ヒラギノ角ゴ Pro W3"/>
                <a:ea typeface="ヒラギノ角ゴ Pro W3"/>
                <a:cs typeface="ヒラギノ角ゴ Pro W3"/>
              </a:rPr>
              <a:t>I</a:t>
            </a:r>
            <a:r>
              <a:rPr lang="en-US" altLang="ja-JP" baseline="-25000" dirty="0">
                <a:latin typeface="ヒラギノ角ゴ Pro W3"/>
                <a:ea typeface="ヒラギノ角ゴ Pro W3"/>
                <a:cs typeface="ヒラギノ角ゴ Pro W3"/>
              </a:rPr>
              <a:t>E</a:t>
            </a:r>
            <a:r>
              <a:rPr lang="en-US" altLang="ja-JP" dirty="0">
                <a:latin typeface="ヒラギノ角ゴ Pro W3"/>
                <a:ea typeface="ヒラギノ角ゴ Pro W3"/>
                <a:cs typeface="ヒラギノ角ゴ Pro W3"/>
              </a:rPr>
              <a:t> &lt; </a:t>
            </a:r>
            <a:r>
              <a:rPr lang="en-US" altLang="ja-JP" dirty="0" smtClean="0">
                <a:latin typeface="ヒラギノ角ゴ Pro W3"/>
                <a:ea typeface="ヒラギノ角ゴ Pro W3"/>
                <a:cs typeface="ヒラギノ角ゴ Pro W3"/>
              </a:rPr>
              <a:t>2.8A </a:t>
            </a:r>
            <a:r>
              <a:rPr lang="ja-JP" altLang="en-US" dirty="0">
                <a:latin typeface="ヒラギノ角ゴ Pro W3"/>
                <a:ea typeface="ヒラギノ角ゴ Pro W3"/>
                <a:cs typeface="ヒラギノ角ゴ Pro W3"/>
              </a:rPr>
              <a:t>では、磁気島有り</a:t>
            </a:r>
            <a:r>
              <a:rPr lang="ja-JP" altLang="en-US" dirty="0" smtClean="0">
                <a:latin typeface="ヒラギノ角ゴ Pro W3"/>
                <a:ea typeface="ヒラギノ角ゴ Pro W3"/>
                <a:cs typeface="ヒラギノ角ゴ Pro W3"/>
              </a:rPr>
              <a:t>の条件</a:t>
            </a:r>
            <a:r>
              <a:rPr lang="ja-JP" altLang="en-US" dirty="0">
                <a:latin typeface="ヒラギノ角ゴ Pro W3"/>
                <a:ea typeface="ヒラギノ角ゴ Pro W3"/>
                <a:cs typeface="ヒラギノ角ゴ Pro W3"/>
              </a:rPr>
              <a:t>が無しの条件</a:t>
            </a:r>
            <a:r>
              <a:rPr lang="ja-JP" altLang="en-US" dirty="0" smtClean="0">
                <a:latin typeface="ヒラギノ角ゴ Pro W3"/>
                <a:ea typeface="ヒラギノ角ゴ Pro W3"/>
                <a:cs typeface="ヒラギノ角ゴ Pro W3"/>
              </a:rPr>
              <a:t>とほぼ同じ或いはわずかに増大</a:t>
            </a:r>
            <a:endParaRPr lang="en-US" altLang="ja-JP" dirty="0">
              <a:latin typeface="ヒラギノ角ゴ Pro W3"/>
              <a:ea typeface="ヒラギノ角ゴ Pro W3"/>
              <a:cs typeface="ヒラギノ角ゴ Pro W3"/>
            </a:endParaRPr>
          </a:p>
        </p:txBody>
      </p:sp>
      <p:sp>
        <p:nvSpPr>
          <p:cNvPr id="8" name="テキスト ボックス 7"/>
          <p:cNvSpPr txBox="1"/>
          <p:nvPr/>
        </p:nvSpPr>
        <p:spPr>
          <a:xfrm>
            <a:off x="5634263" y="1701518"/>
            <a:ext cx="623513" cy="523220"/>
          </a:xfrm>
          <a:prstGeom prst="rect">
            <a:avLst/>
          </a:prstGeom>
          <a:noFill/>
        </p:spPr>
        <p:txBody>
          <a:bodyPr wrap="none" rtlCol="0">
            <a:spAutoFit/>
          </a:bodyPr>
          <a:lstStyle/>
          <a:p>
            <a:r>
              <a:rPr kumimoji="1" lang="en-US" altLang="ja-JP" sz="2800" dirty="0" smtClean="0">
                <a:latin typeface="Helvetica"/>
                <a:cs typeface="Helvetica"/>
              </a:rPr>
              <a:t>(a)</a:t>
            </a:r>
            <a:endParaRPr kumimoji="1" lang="ja-JP" altLang="en-US" sz="2800" dirty="0">
              <a:latin typeface="Helvetica"/>
              <a:cs typeface="Helvetica"/>
            </a:endParaRPr>
          </a:p>
        </p:txBody>
      </p:sp>
      <p:sp>
        <p:nvSpPr>
          <p:cNvPr id="9" name="テキスト ボックス 8"/>
          <p:cNvSpPr txBox="1"/>
          <p:nvPr/>
        </p:nvSpPr>
        <p:spPr>
          <a:xfrm>
            <a:off x="5634263" y="4271100"/>
            <a:ext cx="623513" cy="523220"/>
          </a:xfrm>
          <a:prstGeom prst="rect">
            <a:avLst/>
          </a:prstGeom>
          <a:noFill/>
        </p:spPr>
        <p:txBody>
          <a:bodyPr wrap="none" rtlCol="0">
            <a:spAutoFit/>
          </a:bodyPr>
          <a:lstStyle/>
          <a:p>
            <a:r>
              <a:rPr kumimoji="1" lang="en-US" altLang="ja-JP" sz="2800" dirty="0" smtClean="0">
                <a:latin typeface="Helvetica"/>
                <a:cs typeface="Helvetica"/>
              </a:rPr>
              <a:t>(a)</a:t>
            </a:r>
            <a:endParaRPr kumimoji="1" lang="ja-JP" altLang="en-US" sz="2800" dirty="0">
              <a:latin typeface="Helvetica"/>
              <a:cs typeface="Helvetica"/>
            </a:endParaRPr>
          </a:p>
        </p:txBody>
      </p:sp>
      <p:sp>
        <p:nvSpPr>
          <p:cNvPr id="10" name="テキスト ボックス 9"/>
          <p:cNvSpPr txBox="1"/>
          <p:nvPr/>
        </p:nvSpPr>
        <p:spPr>
          <a:xfrm>
            <a:off x="6789013" y="1155375"/>
            <a:ext cx="1211126" cy="369332"/>
          </a:xfrm>
          <a:prstGeom prst="rect">
            <a:avLst/>
          </a:prstGeom>
          <a:noFill/>
        </p:spPr>
        <p:txBody>
          <a:bodyPr wrap="none" rtlCol="0">
            <a:spAutoFit/>
          </a:bodyPr>
          <a:lstStyle/>
          <a:p>
            <a:r>
              <a:rPr kumimoji="1" lang="en-US" altLang="ja-JP" dirty="0" smtClean="0">
                <a:solidFill>
                  <a:srgbClr val="FF0000"/>
                </a:solidFill>
                <a:latin typeface="Helvetica"/>
                <a:cs typeface="Helvetica"/>
              </a:rPr>
              <a:t>w/o island</a:t>
            </a:r>
            <a:endParaRPr kumimoji="1" lang="ja-JP" altLang="en-US" dirty="0">
              <a:solidFill>
                <a:srgbClr val="FF0000"/>
              </a:solidFill>
              <a:latin typeface="Helvetica"/>
              <a:cs typeface="Helvetica"/>
            </a:endParaRPr>
          </a:p>
        </p:txBody>
      </p:sp>
      <p:sp>
        <p:nvSpPr>
          <p:cNvPr id="11" name="テキスト ボックス 10"/>
          <p:cNvSpPr txBox="1"/>
          <p:nvPr/>
        </p:nvSpPr>
        <p:spPr>
          <a:xfrm>
            <a:off x="6909973" y="3826178"/>
            <a:ext cx="1082748" cy="369332"/>
          </a:xfrm>
          <a:prstGeom prst="rect">
            <a:avLst/>
          </a:prstGeom>
          <a:noFill/>
        </p:spPr>
        <p:txBody>
          <a:bodyPr wrap="none" rtlCol="0">
            <a:spAutoFit/>
          </a:bodyPr>
          <a:lstStyle/>
          <a:p>
            <a:r>
              <a:rPr kumimoji="1" lang="en-US" altLang="ja-JP" dirty="0" smtClean="0">
                <a:solidFill>
                  <a:srgbClr val="0000FF"/>
                </a:solidFill>
                <a:latin typeface="Helvetica"/>
                <a:cs typeface="Helvetica"/>
              </a:rPr>
              <a:t>w/ island</a:t>
            </a:r>
            <a:endParaRPr kumimoji="1" lang="ja-JP" altLang="en-US" dirty="0">
              <a:solidFill>
                <a:srgbClr val="0000FF"/>
              </a:solidFill>
              <a:latin typeface="Helvetica"/>
              <a:cs typeface="Helvetica"/>
            </a:endParaRPr>
          </a:p>
        </p:txBody>
      </p:sp>
      <p:sp>
        <p:nvSpPr>
          <p:cNvPr id="12"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8</a:t>
            </a:fld>
            <a:endParaRPr kumimoji="1" lang="ja-JP" altLang="en-US" dirty="0">
              <a:solidFill>
                <a:srgbClr val="000000"/>
              </a:solidFill>
            </a:endParaRPr>
          </a:p>
        </p:txBody>
      </p:sp>
      <p:sp>
        <p:nvSpPr>
          <p:cNvPr id="3" name="正方形/長方形 2"/>
          <p:cNvSpPr/>
          <p:nvPr/>
        </p:nvSpPr>
        <p:spPr>
          <a:xfrm>
            <a:off x="5508520" y="4880736"/>
            <a:ext cx="2505890" cy="415012"/>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010556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colormap_of_ne_wo_w_island.pdf"/>
          <p:cNvPicPr>
            <a:picLocks noChangeAspect="1"/>
          </p:cNvPicPr>
          <p:nvPr/>
        </p:nvPicPr>
        <p:blipFill rotWithShape="1">
          <a:blip r:embed="rId2">
            <a:extLst>
              <a:ext uri="{28A0092B-C50C-407E-A947-70E740481C1C}">
                <a14:useLocalDpi xmlns:a14="http://schemas.microsoft.com/office/drawing/2010/main" val="0"/>
              </a:ext>
            </a:extLst>
          </a:blip>
          <a:srcRect l="4862" t="4005" r="5238" b="2122"/>
          <a:stretch/>
        </p:blipFill>
        <p:spPr>
          <a:xfrm>
            <a:off x="4811779" y="1417638"/>
            <a:ext cx="4011102" cy="5037840"/>
          </a:xfrm>
          <a:prstGeom prst="rect">
            <a:avLst/>
          </a:prstGeom>
        </p:spPr>
      </p:pic>
      <p:sp>
        <p:nvSpPr>
          <p:cNvPr id="2" name="タイトル 1"/>
          <p:cNvSpPr>
            <a:spLocks noGrp="1"/>
          </p:cNvSpPr>
          <p:nvPr>
            <p:ph type="title"/>
          </p:nvPr>
        </p:nvSpPr>
        <p:spPr/>
        <p:txBody>
          <a:bodyPr>
            <a:normAutofit fontScale="90000"/>
          </a:bodyPr>
          <a:lstStyle/>
          <a:p>
            <a:r>
              <a:rPr lang="en-US" altLang="ja-JP" sz="3600" dirty="0" smtClean="0"/>
              <a:t>3.5.</a:t>
            </a:r>
            <a:r>
              <a:rPr lang="ja-JP" altLang="en-US" sz="3600" dirty="0" smtClean="0"/>
              <a:t>電子密度のポロイダル駆動力依存性</a:t>
            </a:r>
            <a:endParaRPr kumimoji="1" lang="ja-JP" altLang="en-US" sz="3600" dirty="0"/>
          </a:p>
        </p:txBody>
      </p:sp>
      <p:sp>
        <p:nvSpPr>
          <p:cNvPr id="6" name="テキスト ボックス 5"/>
          <p:cNvSpPr txBox="1"/>
          <p:nvPr/>
        </p:nvSpPr>
        <p:spPr>
          <a:xfrm>
            <a:off x="5573783" y="2714439"/>
            <a:ext cx="623513" cy="523220"/>
          </a:xfrm>
          <a:prstGeom prst="rect">
            <a:avLst/>
          </a:prstGeom>
          <a:noFill/>
        </p:spPr>
        <p:txBody>
          <a:bodyPr wrap="none" rtlCol="0">
            <a:spAutoFit/>
          </a:bodyPr>
          <a:lstStyle/>
          <a:p>
            <a:r>
              <a:rPr kumimoji="1" lang="en-US" altLang="ja-JP" sz="2800" dirty="0" smtClean="0">
                <a:latin typeface="Helvetica"/>
                <a:cs typeface="Helvetica"/>
              </a:rPr>
              <a:t>(b)</a:t>
            </a:r>
            <a:endParaRPr kumimoji="1" lang="ja-JP" altLang="en-US" sz="2800" dirty="0">
              <a:latin typeface="Helvetica"/>
              <a:cs typeface="Helvetica"/>
            </a:endParaRPr>
          </a:p>
        </p:txBody>
      </p:sp>
      <p:sp>
        <p:nvSpPr>
          <p:cNvPr id="7" name="テキスト ボックス 6"/>
          <p:cNvSpPr txBox="1"/>
          <p:nvPr/>
        </p:nvSpPr>
        <p:spPr>
          <a:xfrm>
            <a:off x="5573783" y="4271100"/>
            <a:ext cx="623513" cy="523220"/>
          </a:xfrm>
          <a:prstGeom prst="rect">
            <a:avLst/>
          </a:prstGeom>
          <a:noFill/>
        </p:spPr>
        <p:txBody>
          <a:bodyPr wrap="none" rtlCol="0">
            <a:spAutoFit/>
          </a:bodyPr>
          <a:lstStyle/>
          <a:p>
            <a:r>
              <a:rPr kumimoji="1" lang="en-US" altLang="ja-JP" sz="2800" dirty="0" smtClean="0">
                <a:latin typeface="Helvetica"/>
                <a:cs typeface="Helvetica"/>
              </a:rPr>
              <a:t>(b)</a:t>
            </a:r>
            <a:endParaRPr kumimoji="1" lang="ja-JP" altLang="en-US" sz="2800" dirty="0">
              <a:latin typeface="Helvetica"/>
              <a:cs typeface="Helvetica"/>
            </a:endParaRPr>
          </a:p>
        </p:txBody>
      </p:sp>
      <p:sp>
        <p:nvSpPr>
          <p:cNvPr id="8" name="テキスト ボックス 7"/>
          <p:cNvSpPr txBox="1"/>
          <p:nvPr/>
        </p:nvSpPr>
        <p:spPr>
          <a:xfrm>
            <a:off x="6728533" y="1155375"/>
            <a:ext cx="1211126" cy="369332"/>
          </a:xfrm>
          <a:prstGeom prst="rect">
            <a:avLst/>
          </a:prstGeom>
          <a:noFill/>
        </p:spPr>
        <p:txBody>
          <a:bodyPr wrap="none" rtlCol="0">
            <a:spAutoFit/>
          </a:bodyPr>
          <a:lstStyle/>
          <a:p>
            <a:r>
              <a:rPr kumimoji="1" lang="en-US" altLang="ja-JP" dirty="0" smtClean="0">
                <a:solidFill>
                  <a:srgbClr val="FF0000"/>
                </a:solidFill>
                <a:latin typeface="Helvetica"/>
                <a:cs typeface="Helvetica"/>
              </a:rPr>
              <a:t>w/o island</a:t>
            </a:r>
            <a:endParaRPr kumimoji="1" lang="ja-JP" altLang="en-US" dirty="0">
              <a:solidFill>
                <a:srgbClr val="FF0000"/>
              </a:solidFill>
              <a:latin typeface="Helvetica"/>
              <a:cs typeface="Helvetica"/>
            </a:endParaRPr>
          </a:p>
        </p:txBody>
      </p:sp>
      <p:sp>
        <p:nvSpPr>
          <p:cNvPr id="9" name="テキスト ボックス 8"/>
          <p:cNvSpPr txBox="1"/>
          <p:nvPr/>
        </p:nvSpPr>
        <p:spPr>
          <a:xfrm>
            <a:off x="6849493" y="3826178"/>
            <a:ext cx="1082748" cy="369332"/>
          </a:xfrm>
          <a:prstGeom prst="rect">
            <a:avLst/>
          </a:prstGeom>
          <a:noFill/>
        </p:spPr>
        <p:txBody>
          <a:bodyPr wrap="none" rtlCol="0">
            <a:spAutoFit/>
          </a:bodyPr>
          <a:lstStyle/>
          <a:p>
            <a:r>
              <a:rPr kumimoji="1" lang="en-US" altLang="ja-JP" dirty="0" smtClean="0">
                <a:solidFill>
                  <a:srgbClr val="0000FF"/>
                </a:solidFill>
                <a:latin typeface="Helvetica"/>
                <a:cs typeface="Helvetica"/>
              </a:rPr>
              <a:t>w/ island</a:t>
            </a:r>
            <a:endParaRPr kumimoji="1" lang="ja-JP" altLang="en-US" dirty="0">
              <a:solidFill>
                <a:srgbClr val="0000FF"/>
              </a:solidFill>
              <a:latin typeface="Helvetica"/>
              <a:cs typeface="Helvetica"/>
            </a:endParaRPr>
          </a:p>
        </p:txBody>
      </p:sp>
      <p:sp>
        <p:nvSpPr>
          <p:cNvPr id="11" name="テキスト ボックス 10"/>
          <p:cNvSpPr txBox="1"/>
          <p:nvPr/>
        </p:nvSpPr>
        <p:spPr>
          <a:xfrm>
            <a:off x="535607" y="1554943"/>
            <a:ext cx="4147958" cy="3693319"/>
          </a:xfrm>
          <a:prstGeom prst="rect">
            <a:avLst/>
          </a:prstGeom>
          <a:noFill/>
        </p:spPr>
        <p:txBody>
          <a:bodyPr wrap="square" rtlCol="0">
            <a:spAutoFit/>
          </a:bodyPr>
          <a:lstStyle/>
          <a:p>
            <a:pPr marL="285750" indent="-285750">
              <a:buFont typeface="Wingdings" charset="2"/>
              <a:buChar char="v"/>
            </a:pPr>
            <a:r>
              <a:rPr kumimoji="1" lang="ja-JP" altLang="en-US" dirty="0" smtClean="0">
                <a:latin typeface="ヒラギノ角ゴ Pro W3"/>
                <a:ea typeface="ヒラギノ角ゴ Pro W3"/>
                <a:cs typeface="ヒラギノ角ゴ Pro W3"/>
              </a:rPr>
              <a:t>熱陰極を用いプラズマに電流</a:t>
            </a:r>
            <a:r>
              <a:rPr kumimoji="1" lang="en-US" altLang="ja-JP" i="1" dirty="0" smtClean="0">
                <a:latin typeface="ヒラギノ角ゴ Pro W3"/>
                <a:ea typeface="ヒラギノ角ゴ Pro W3"/>
                <a:cs typeface="ヒラギノ角ゴ Pro W3"/>
              </a:rPr>
              <a:t>I</a:t>
            </a:r>
            <a:r>
              <a:rPr kumimoji="1" lang="en-US" altLang="ja-JP" baseline="-25000" dirty="0" smtClean="0">
                <a:latin typeface="ヒラギノ角ゴ Pro W3"/>
                <a:ea typeface="ヒラギノ角ゴ Pro W3"/>
                <a:cs typeface="ヒラギノ角ゴ Pro W3"/>
              </a:rPr>
              <a:t>E</a:t>
            </a:r>
            <a:br>
              <a:rPr kumimoji="1" lang="en-US" altLang="ja-JP" baseline="-25000" dirty="0" smtClean="0">
                <a:latin typeface="ヒラギノ角ゴ Pro W3"/>
                <a:ea typeface="ヒラギノ角ゴ Pro W3"/>
                <a:cs typeface="ヒラギノ角ゴ Pro W3"/>
              </a:rPr>
            </a:br>
            <a:r>
              <a:rPr kumimoji="1" lang="en-US" altLang="ja-JP" dirty="0" smtClean="0">
                <a:latin typeface="ヒラギノ角ゴ Pro W3"/>
                <a:ea typeface="ヒラギノ角ゴ Pro W3"/>
                <a:cs typeface="ヒラギノ角ゴ Pro W3"/>
              </a:rPr>
              <a:t>(∝</a:t>
            </a:r>
            <a:r>
              <a:rPr kumimoji="1" lang="ja-JP" altLang="en-US" dirty="0" smtClean="0">
                <a:latin typeface="ヒラギノ角ゴ Pro W3"/>
                <a:ea typeface="ヒラギノ角ゴ Pro W3"/>
                <a:cs typeface="ヒラギノ角ゴ Pro W3"/>
              </a:rPr>
              <a:t>ポロイダル駆動力</a:t>
            </a:r>
            <a:r>
              <a:rPr kumimoji="1" lang="en-US" altLang="ja-JP" dirty="0" smtClean="0">
                <a:latin typeface="ヒラギノ角ゴ Pro W3"/>
                <a:ea typeface="ヒラギノ角ゴ Pro W3"/>
                <a:cs typeface="ヒラギノ角ゴ Pro W3"/>
              </a:rPr>
              <a:t>)</a:t>
            </a:r>
            <a:r>
              <a:rPr kumimoji="1" lang="ja-JP" altLang="en-US" dirty="0" smtClean="0">
                <a:latin typeface="ヒラギノ角ゴ Pro W3"/>
                <a:ea typeface="ヒラギノ角ゴ Pro W3"/>
                <a:cs typeface="ヒラギノ角ゴ Pro W3"/>
              </a:rPr>
              <a:t>を時間的に変化させ、磁気島無しと有りの条件のプラズマをトリプルプローブで計測</a:t>
            </a:r>
            <a:endParaRPr kumimoji="1" lang="en-US" altLang="ja-JP" dirty="0" smtClean="0">
              <a:latin typeface="ヒラギノ角ゴ Pro W3"/>
              <a:ea typeface="ヒラギノ角ゴ Pro W3"/>
              <a:cs typeface="ヒラギノ角ゴ Pro W3"/>
            </a:endParaRPr>
          </a:p>
          <a:p>
            <a:pPr marL="800100" lvl="1" indent="-342900">
              <a:buAutoNum type="alphaLcParenBoth"/>
            </a:pPr>
            <a:r>
              <a:rPr kumimoji="1" lang="ja-JP" altLang="en-US" dirty="0" smtClean="0">
                <a:latin typeface="ヒラギノ角ゴ Pro W3"/>
                <a:ea typeface="ヒラギノ角ゴ Pro W3"/>
                <a:cs typeface="ヒラギノ角ゴ Pro W3"/>
              </a:rPr>
              <a:t>ランプアップ</a:t>
            </a:r>
            <a:endParaRPr lang="en-US" altLang="ja-JP" dirty="0">
              <a:latin typeface="ヒラギノ角ゴ Pro W3"/>
              <a:ea typeface="ヒラギノ角ゴ Pro W3"/>
              <a:cs typeface="ヒラギノ角ゴ Pro W3"/>
            </a:endParaRPr>
          </a:p>
          <a:p>
            <a:pPr marL="800100" lvl="1" indent="-342900">
              <a:buAutoNum type="alphaLcParenBoth"/>
            </a:pPr>
            <a:r>
              <a:rPr kumimoji="1" lang="ja-JP" altLang="en-US" dirty="0" smtClean="0">
                <a:solidFill>
                  <a:srgbClr val="FF0000"/>
                </a:solidFill>
                <a:latin typeface="ヒラギノ角ゴ Pro W3"/>
                <a:ea typeface="ヒラギノ角ゴ Pro W3"/>
                <a:cs typeface="ヒラギノ角ゴ Pro W3"/>
              </a:rPr>
              <a:t>ランプダウン</a:t>
            </a:r>
            <a:r>
              <a:rPr kumimoji="1" lang="en-US" altLang="ja-JP" dirty="0" smtClean="0">
                <a:latin typeface="ヒラギノ角ゴ Pro W3"/>
                <a:ea typeface="ヒラギノ角ゴ Pro W3"/>
                <a:cs typeface="ヒラギノ角ゴ Pro W3"/>
              </a:rPr>
              <a:t/>
            </a:r>
            <a:br>
              <a:rPr kumimoji="1" lang="en-US" altLang="ja-JP" dirty="0" smtClean="0">
                <a:latin typeface="ヒラギノ角ゴ Pro W3"/>
                <a:ea typeface="ヒラギノ角ゴ Pro W3"/>
                <a:cs typeface="ヒラギノ角ゴ Pro W3"/>
              </a:rPr>
            </a:br>
            <a:endParaRPr kumimoji="1" lang="en-US" altLang="ja-JP" dirty="0" smtClean="0">
              <a:latin typeface="ヒラギノ角ゴ Pro W3"/>
              <a:ea typeface="ヒラギノ角ゴ Pro W3"/>
              <a:cs typeface="ヒラギノ角ゴ Pro W3"/>
            </a:endParaRPr>
          </a:p>
          <a:p>
            <a:pPr marL="285750" indent="-285750">
              <a:buFont typeface="Wingdings" charset="2"/>
              <a:buChar char="v"/>
            </a:pPr>
            <a:r>
              <a:rPr lang="en-US" altLang="ja-JP" dirty="0" smtClean="0">
                <a:latin typeface="ヒラギノ角ゴ Pro W3"/>
                <a:ea typeface="ヒラギノ角ゴ Pro W3"/>
                <a:cs typeface="ヒラギノ角ゴ Pro W3"/>
              </a:rPr>
              <a:t>0 &lt; </a:t>
            </a:r>
            <a:r>
              <a:rPr lang="en-US" altLang="ja-JP" i="1" dirty="0" smtClean="0">
                <a:latin typeface="ヒラギノ角ゴ Pro W3"/>
                <a:ea typeface="ヒラギノ角ゴ Pro W3"/>
                <a:cs typeface="ヒラギノ角ゴ Pro W3"/>
              </a:rPr>
              <a:t>I</a:t>
            </a:r>
            <a:r>
              <a:rPr lang="en-US" altLang="ja-JP" baseline="-25000" dirty="0" smtClean="0">
                <a:latin typeface="ヒラギノ角ゴ Pro W3"/>
                <a:ea typeface="ヒラギノ角ゴ Pro W3"/>
                <a:cs typeface="ヒラギノ角ゴ Pro W3"/>
              </a:rPr>
              <a:t>E</a:t>
            </a:r>
            <a:r>
              <a:rPr lang="en-US" altLang="ja-JP" dirty="0" smtClean="0">
                <a:latin typeface="ヒラギノ角ゴ Pro W3"/>
                <a:ea typeface="ヒラギノ角ゴ Pro W3"/>
                <a:cs typeface="ヒラギノ角ゴ Pro W3"/>
              </a:rPr>
              <a:t> &lt; ~1.5 A </a:t>
            </a:r>
            <a:r>
              <a:rPr lang="ja-JP" altLang="en-US" dirty="0" smtClean="0">
                <a:latin typeface="ヒラギノ角ゴ Pro W3"/>
                <a:ea typeface="ヒラギノ角ゴ Pro W3"/>
                <a:cs typeface="ヒラギノ角ゴ Pro W3"/>
              </a:rPr>
              <a:t>では、磁気島有りの条件が無しの条件と比べ減少</a:t>
            </a:r>
            <a:endParaRPr kumimoji="1" lang="en-US" altLang="ja-JP" dirty="0" smtClean="0">
              <a:latin typeface="ヒラギノ角ゴ Pro W3"/>
              <a:ea typeface="ヒラギノ角ゴ Pro W3"/>
              <a:cs typeface="ヒラギノ角ゴ Pro W3"/>
            </a:endParaRPr>
          </a:p>
          <a:p>
            <a:pPr marL="285750" indent="-285750">
              <a:buFont typeface="Wingdings" charset="2"/>
              <a:buChar char="v"/>
            </a:pPr>
            <a:r>
              <a:rPr lang="en-US" altLang="ja-JP" dirty="0">
                <a:latin typeface="ヒラギノ角ゴ Pro W3"/>
                <a:ea typeface="ヒラギノ角ゴ Pro W3"/>
                <a:cs typeface="ヒラギノ角ゴ Pro W3"/>
              </a:rPr>
              <a:t>~1.5</a:t>
            </a:r>
            <a:r>
              <a:rPr lang="en-US" altLang="ja-JP" dirty="0" smtClean="0">
                <a:latin typeface="ヒラギノ角ゴ Pro W3"/>
                <a:ea typeface="ヒラギノ角ゴ Pro W3"/>
                <a:cs typeface="ヒラギノ角ゴ Pro W3"/>
              </a:rPr>
              <a:t> </a:t>
            </a:r>
            <a:r>
              <a:rPr lang="en-US" altLang="ja-JP" dirty="0">
                <a:latin typeface="ヒラギノ角ゴ Pro W3"/>
                <a:ea typeface="ヒラギノ角ゴ Pro W3"/>
                <a:cs typeface="ヒラギノ角ゴ Pro W3"/>
              </a:rPr>
              <a:t>&lt; </a:t>
            </a:r>
            <a:r>
              <a:rPr lang="en-US" altLang="ja-JP" i="1" dirty="0">
                <a:latin typeface="ヒラギノ角ゴ Pro W3"/>
                <a:ea typeface="ヒラギノ角ゴ Pro W3"/>
                <a:cs typeface="ヒラギノ角ゴ Pro W3"/>
              </a:rPr>
              <a:t>I</a:t>
            </a:r>
            <a:r>
              <a:rPr lang="en-US" altLang="ja-JP" baseline="-25000" dirty="0">
                <a:latin typeface="ヒラギノ角ゴ Pro W3"/>
                <a:ea typeface="ヒラギノ角ゴ Pro W3"/>
                <a:cs typeface="ヒラギノ角ゴ Pro W3"/>
              </a:rPr>
              <a:t>E</a:t>
            </a:r>
            <a:r>
              <a:rPr lang="en-US" altLang="ja-JP" dirty="0">
                <a:latin typeface="ヒラギノ角ゴ Pro W3"/>
                <a:ea typeface="ヒラギノ角ゴ Pro W3"/>
                <a:cs typeface="ヒラギノ角ゴ Pro W3"/>
              </a:rPr>
              <a:t> &lt; </a:t>
            </a:r>
            <a:r>
              <a:rPr lang="en-US" altLang="ja-JP" dirty="0" smtClean="0">
                <a:latin typeface="ヒラギノ角ゴ Pro W3"/>
                <a:ea typeface="ヒラギノ角ゴ Pro W3"/>
                <a:cs typeface="ヒラギノ角ゴ Pro W3"/>
              </a:rPr>
              <a:t>2.8A </a:t>
            </a:r>
            <a:r>
              <a:rPr lang="ja-JP" altLang="en-US" dirty="0">
                <a:latin typeface="ヒラギノ角ゴ Pro W3"/>
                <a:ea typeface="ヒラギノ角ゴ Pro W3"/>
                <a:cs typeface="ヒラギノ角ゴ Pro W3"/>
              </a:rPr>
              <a:t>では、磁気島有り</a:t>
            </a:r>
            <a:r>
              <a:rPr lang="ja-JP" altLang="en-US" dirty="0" smtClean="0">
                <a:latin typeface="ヒラギノ角ゴ Pro W3"/>
                <a:ea typeface="ヒラギノ角ゴ Pro W3"/>
                <a:cs typeface="ヒラギノ角ゴ Pro W3"/>
              </a:rPr>
              <a:t>の条件</a:t>
            </a:r>
            <a:r>
              <a:rPr lang="ja-JP" altLang="en-US" dirty="0">
                <a:latin typeface="ヒラギノ角ゴ Pro W3"/>
                <a:ea typeface="ヒラギノ角ゴ Pro W3"/>
                <a:cs typeface="ヒラギノ角ゴ Pro W3"/>
              </a:rPr>
              <a:t>が無しの条件</a:t>
            </a:r>
            <a:r>
              <a:rPr lang="ja-JP" altLang="en-US" dirty="0" smtClean="0">
                <a:latin typeface="ヒラギノ角ゴ Pro W3"/>
                <a:ea typeface="ヒラギノ角ゴ Pro W3"/>
                <a:cs typeface="ヒラギノ角ゴ Pro W3"/>
              </a:rPr>
              <a:t>とほぼ</a:t>
            </a:r>
            <a:r>
              <a:rPr lang="ja-JP" altLang="en-US" dirty="0">
                <a:latin typeface="ヒラギノ角ゴ Pro W3"/>
                <a:ea typeface="ヒラギノ角ゴ Pro W3"/>
                <a:cs typeface="ヒラギノ角ゴ Pro W3"/>
              </a:rPr>
              <a:t>同じ或いはわずかに増大</a:t>
            </a:r>
            <a:endParaRPr lang="en-US" altLang="ja-JP" dirty="0" smtClean="0">
              <a:latin typeface="ヒラギノ角ゴ Pro W3"/>
              <a:ea typeface="ヒラギノ角ゴ Pro W3"/>
              <a:cs typeface="ヒラギノ角ゴ Pro W3"/>
            </a:endParaRPr>
          </a:p>
          <a:p>
            <a:pPr marL="742950" lvl="1" indent="-285750">
              <a:buFont typeface="ヒラギノ角ゴ ProN W3"/>
              <a:buChar char="→"/>
            </a:pPr>
            <a:r>
              <a:rPr lang="en-US" altLang="ja-JP" dirty="0" smtClean="0">
                <a:latin typeface="ヒラギノ角ゴ Pro W3"/>
                <a:ea typeface="ヒラギノ角ゴ Pro W3"/>
                <a:cs typeface="ヒラギノ角ゴ Pro W3"/>
              </a:rPr>
              <a:t>(a)</a:t>
            </a:r>
            <a:r>
              <a:rPr lang="ja-JP" altLang="en-US" dirty="0" smtClean="0">
                <a:latin typeface="ヒラギノ角ゴ Pro W3"/>
                <a:ea typeface="ヒラギノ角ゴ Pro W3"/>
                <a:cs typeface="ヒラギノ角ゴ Pro W3"/>
              </a:rPr>
              <a:t>と</a:t>
            </a:r>
            <a:r>
              <a:rPr lang="en-US" altLang="ja-JP" dirty="0" smtClean="0">
                <a:latin typeface="ヒラギノ角ゴ Pro W3"/>
                <a:ea typeface="ヒラギノ角ゴ Pro W3"/>
                <a:cs typeface="ヒラギノ角ゴ Pro W3"/>
              </a:rPr>
              <a:t>(b)</a:t>
            </a:r>
            <a:r>
              <a:rPr lang="ja-JP" altLang="en-US" dirty="0" smtClean="0">
                <a:latin typeface="ヒラギノ角ゴ Pro W3"/>
                <a:ea typeface="ヒラギノ角ゴ Pro W3"/>
                <a:cs typeface="ヒラギノ角ゴ Pro W3"/>
              </a:rPr>
              <a:t>は同傾向</a:t>
            </a:r>
            <a:endParaRPr lang="en-US" altLang="ja-JP" dirty="0">
              <a:latin typeface="ヒラギノ角ゴ Pro W3"/>
              <a:ea typeface="ヒラギノ角ゴ Pro W3"/>
              <a:cs typeface="ヒラギノ角ゴ Pro W3"/>
            </a:endParaRPr>
          </a:p>
        </p:txBody>
      </p:sp>
      <p:sp>
        <p:nvSpPr>
          <p:cNvPr id="10" name="スライド番号プレースホルダー 5"/>
          <p:cNvSpPr>
            <a:spLocks noGrp="1"/>
          </p:cNvSpPr>
          <p:nvPr>
            <p:ph type="sldNum" sz="quarter" idx="12"/>
          </p:nvPr>
        </p:nvSpPr>
        <p:spPr>
          <a:xfrm>
            <a:off x="6553200" y="6356350"/>
            <a:ext cx="2133600" cy="365125"/>
          </a:xfrm>
        </p:spPr>
        <p:txBody>
          <a:bodyPr/>
          <a:lstStyle/>
          <a:p>
            <a:fld id="{1FA36126-10B4-5A44-94DE-EF1B6E34A067}" type="slidenum">
              <a:rPr kumimoji="1" lang="ja-JP" altLang="en-US" smtClean="0">
                <a:solidFill>
                  <a:srgbClr val="000000"/>
                </a:solidFill>
              </a:rPr>
              <a:t>9</a:t>
            </a:fld>
            <a:endParaRPr kumimoji="1" lang="ja-JP" altLang="en-US" dirty="0">
              <a:solidFill>
                <a:srgbClr val="000000"/>
              </a:solidFill>
            </a:endParaRPr>
          </a:p>
        </p:txBody>
      </p:sp>
      <p:sp>
        <p:nvSpPr>
          <p:cNvPr id="12" name="正方形/長方形 11"/>
          <p:cNvSpPr/>
          <p:nvPr/>
        </p:nvSpPr>
        <p:spPr>
          <a:xfrm>
            <a:off x="5440622" y="4861788"/>
            <a:ext cx="2513308" cy="415012"/>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785457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11163</TotalTime>
  <Words>1341</Words>
  <Application>Microsoft Macintosh PowerPoint</Application>
  <PresentationFormat>画面に合わせる (4:3)</PresentationFormat>
  <Paragraphs>305</Paragraphs>
  <Slides>25</Slides>
  <Notes>3</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25</vt:i4>
      </vt:variant>
    </vt:vector>
  </HeadingPairs>
  <TitlesOfParts>
    <vt:vector size="28" baseType="lpstr">
      <vt:lpstr>ホワイト</vt:lpstr>
      <vt:lpstr>Equation</vt:lpstr>
      <vt:lpstr>数式</vt:lpstr>
      <vt:lpstr>東北大学ヘリアック装置における 磁気島とポロイダルフローの相互作用</vt:lpstr>
      <vt:lpstr>1.1. 背景</vt:lpstr>
      <vt:lpstr>1.2. 本研究に対するTU-Heliac の有用性</vt:lpstr>
      <vt:lpstr>2. 実験装置</vt:lpstr>
      <vt:lpstr>3.1. 磁気島によるプラズマの変化</vt:lpstr>
      <vt:lpstr>3.2 実験条件</vt:lpstr>
      <vt:lpstr>3.3 磁気面のポアンカレプロット</vt:lpstr>
      <vt:lpstr>3.4.電子密度のポロイダル駆動力依存性</vt:lpstr>
      <vt:lpstr>3.5.電子密度のポロイダル駆動力依存性</vt:lpstr>
      <vt:lpstr>3.6. 電子温度のポロイダル駆動力依存性</vt:lpstr>
      <vt:lpstr>4. 蓄積エネルギーの評価</vt:lpstr>
      <vt:lpstr>4.1. 電子圧力の差分の評価</vt:lpstr>
      <vt:lpstr>4.2. 蓄積エネルギーの評価</vt:lpstr>
      <vt:lpstr>4.3. 摂動磁場による磁気面の変化</vt:lpstr>
      <vt:lpstr>4.4. 磁気島より内側における蓄積 エネルギーの評価</vt:lpstr>
      <vt:lpstr>5.1 バイアス電力の評価</vt:lpstr>
      <vt:lpstr>まとめと今後の課題</vt:lpstr>
      <vt:lpstr>4.5. 電極によるプローブ位置依存性の考察</vt:lpstr>
      <vt:lpstr>4.5. 電極によるプローブ位置依存性の考察</vt:lpstr>
      <vt:lpstr>ポロイダルフロー速度時間空間分布計測</vt:lpstr>
      <vt:lpstr>多点マッハプローブの設計・製作</vt:lpstr>
      <vt:lpstr>ポロイダルフロー速度空間分布計測</vt:lpstr>
      <vt:lpstr>多点マッハプローブの校正</vt:lpstr>
      <vt:lpstr>PowerPoint プレゼンテーション</vt:lpstr>
      <vt:lpstr>PowerPoint プレゼンテーション</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 sato</dc:creator>
  <cp:lastModifiedBy>yu sato</cp:lastModifiedBy>
  <cp:revision>113</cp:revision>
  <cp:lastPrinted>2014-03-04T09:53:37Z</cp:lastPrinted>
  <dcterms:created xsi:type="dcterms:W3CDTF">2014-02-18T13:11:24Z</dcterms:created>
  <dcterms:modified xsi:type="dcterms:W3CDTF">2014-03-05T06:34:30Z</dcterms:modified>
</cp:coreProperties>
</file>