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6" r:id="rId2"/>
    <p:sldId id="272" r:id="rId3"/>
    <p:sldId id="278" r:id="rId4"/>
    <p:sldId id="260" r:id="rId5"/>
    <p:sldId id="257" r:id="rId6"/>
    <p:sldId id="263" r:id="rId7"/>
    <p:sldId id="262" r:id="rId8"/>
    <p:sldId id="277" r:id="rId9"/>
    <p:sldId id="276" r:id="rId10"/>
    <p:sldId id="266" r:id="rId11"/>
    <p:sldId id="267" r:id="rId12"/>
    <p:sldId id="268" r:id="rId13"/>
    <p:sldId id="279" r:id="rId14"/>
    <p:sldId id="269" r:id="rId15"/>
    <p:sldId id="270" r:id="rId16"/>
    <p:sldId id="280" r:id="rId17"/>
    <p:sldId id="274" r:id="rId18"/>
    <p:sldId id="273" r:id="rId19"/>
    <p:sldId id="275" r:id="rId20"/>
    <p:sldId id="264" r:id="rId21"/>
    <p:sldId id="265" r:id="rId22"/>
    <p:sldId id="288" r:id="rId23"/>
    <p:sldId id="284" r:id="rId24"/>
    <p:sldId id="285" r:id="rId25"/>
    <p:sldId id="286" r:id="rId26"/>
    <p:sldId id="287" r:id="rId27"/>
    <p:sldId id="289" r:id="rId28"/>
    <p:sldId id="290" r:id="rId29"/>
    <p:sldId id="291" r:id="rId30"/>
    <p:sldId id="292" r:id="rId31"/>
    <p:sldId id="281" r:id="rId32"/>
    <p:sldId id="293" r:id="rId33"/>
    <p:sldId id="294" r:id="rId34"/>
    <p:sldId id="295" r:id="rId35"/>
    <p:sldId id="296" r:id="rId36"/>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80" d="100"/>
          <a:sy n="80" d="100"/>
        </p:scale>
        <p:origin x="-990" y="4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tsutsui\Desktop\&#12497;&#12521;&#12513;&#12540;&#12479;&#12469;&#12540;&#12505;&#1245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90"/>
      <c:rotY val="0"/>
      <c:rAngAx val="0"/>
      <c:perspective val="0"/>
    </c:view3D>
    <c:floor>
      <c:thickness val="0"/>
    </c:floor>
    <c:sideWall>
      <c:thickness val="0"/>
    </c:sideWall>
    <c:backWall>
      <c:thickness val="0"/>
    </c:backWall>
    <c:plotArea>
      <c:layout>
        <c:manualLayout>
          <c:layoutTarget val="inner"/>
          <c:xMode val="edge"/>
          <c:yMode val="edge"/>
          <c:x val="7.3908276573258241E-2"/>
          <c:y val="1.757004360137749E-2"/>
          <c:w val="0.88336408448307768"/>
          <c:h val="0.8307545489811311"/>
        </c:manualLayout>
      </c:layout>
      <c:surfaceChart>
        <c:wireframe val="0"/>
        <c:ser>
          <c:idx val="0"/>
          <c:order val="0"/>
          <c:tx>
            <c:strRef>
              <c:f>Sheet2!$B$1</c:f>
              <c:strCache>
                <c:ptCount val="1"/>
                <c:pt idx="0">
                  <c:v>0.6</c:v>
                </c:pt>
              </c:strCache>
            </c:strRef>
          </c:tx>
          <c:cat>
            <c:numRef>
              <c:f>Sheet2!$A$2:$A$7</c:f>
              <c:numCache>
                <c:formatCode>0.00E+00</c:formatCode>
                <c:ptCount val="6"/>
                <c:pt idx="0">
                  <c:v>1E+19</c:v>
                </c:pt>
                <c:pt idx="1">
                  <c:v>1.5E+19</c:v>
                </c:pt>
                <c:pt idx="2">
                  <c:v>2E+19</c:v>
                </c:pt>
                <c:pt idx="3">
                  <c:v>2.5E+19</c:v>
                </c:pt>
                <c:pt idx="4">
                  <c:v>3E+19</c:v>
                </c:pt>
                <c:pt idx="5">
                  <c:v>3.5E+19</c:v>
                </c:pt>
              </c:numCache>
            </c:numRef>
          </c:cat>
          <c:val>
            <c:numRef>
              <c:f>Sheet2!$B$2:$B$7</c:f>
              <c:numCache>
                <c:formatCode>General</c:formatCode>
                <c:ptCount val="6"/>
                <c:pt idx="0">
                  <c:v>65.623615665399996</c:v>
                </c:pt>
                <c:pt idx="1">
                  <c:v>123.86097746199999</c:v>
                </c:pt>
                <c:pt idx="2">
                  <c:v>177.09695929482601</c:v>
                </c:pt>
                <c:pt idx="3">
                  <c:v>226.378340635645</c:v>
                </c:pt>
                <c:pt idx="4">
                  <c:v>273.48559866146798</c:v>
                </c:pt>
                <c:pt idx="5">
                  <c:v>319.52279126001702</c:v>
                </c:pt>
              </c:numCache>
            </c:numRef>
          </c:val>
        </c:ser>
        <c:ser>
          <c:idx val="1"/>
          <c:order val="1"/>
          <c:tx>
            <c:strRef>
              <c:f>Sheet2!$C$1</c:f>
              <c:strCache>
                <c:ptCount val="1"/>
                <c:pt idx="0">
                  <c:v>0.7</c:v>
                </c:pt>
              </c:strCache>
            </c:strRef>
          </c:tx>
          <c:cat>
            <c:numRef>
              <c:f>Sheet2!$A$2:$A$7</c:f>
              <c:numCache>
                <c:formatCode>0.00E+00</c:formatCode>
                <c:ptCount val="6"/>
                <c:pt idx="0">
                  <c:v>1E+19</c:v>
                </c:pt>
                <c:pt idx="1">
                  <c:v>1.5E+19</c:v>
                </c:pt>
                <c:pt idx="2">
                  <c:v>2E+19</c:v>
                </c:pt>
                <c:pt idx="3">
                  <c:v>2.5E+19</c:v>
                </c:pt>
                <c:pt idx="4">
                  <c:v>3E+19</c:v>
                </c:pt>
                <c:pt idx="5">
                  <c:v>3.5E+19</c:v>
                </c:pt>
              </c:numCache>
            </c:numRef>
          </c:cat>
          <c:val>
            <c:numRef>
              <c:f>Sheet2!$C$2:$C$7</c:f>
              <c:numCache>
                <c:formatCode>General</c:formatCode>
                <c:ptCount val="6"/>
                <c:pt idx="0">
                  <c:v>85.550301455139703</c:v>
                </c:pt>
                <c:pt idx="1">
                  <c:v>151.03056039202701</c:v>
                </c:pt>
                <c:pt idx="2">
                  <c:v>210.021247102421</c:v>
                </c:pt>
                <c:pt idx="3">
                  <c:v>265.27210493805097</c:v>
                </c:pt>
                <c:pt idx="4">
                  <c:v>318.83602748752998</c:v>
                </c:pt>
                <c:pt idx="5">
                  <c:v>371.59725224686503</c:v>
                </c:pt>
              </c:numCache>
            </c:numRef>
          </c:val>
        </c:ser>
        <c:ser>
          <c:idx val="2"/>
          <c:order val="2"/>
          <c:tx>
            <c:strRef>
              <c:f>Sheet2!$D$1</c:f>
              <c:strCache>
                <c:ptCount val="1"/>
                <c:pt idx="0">
                  <c:v>0.8</c:v>
                </c:pt>
              </c:strCache>
            </c:strRef>
          </c:tx>
          <c:cat>
            <c:numRef>
              <c:f>Sheet2!$A$2:$A$7</c:f>
              <c:numCache>
                <c:formatCode>0.00E+00</c:formatCode>
                <c:ptCount val="6"/>
                <c:pt idx="0">
                  <c:v>1E+19</c:v>
                </c:pt>
                <c:pt idx="1">
                  <c:v>1.5E+19</c:v>
                </c:pt>
                <c:pt idx="2">
                  <c:v>2E+19</c:v>
                </c:pt>
                <c:pt idx="3">
                  <c:v>2.5E+19</c:v>
                </c:pt>
                <c:pt idx="4">
                  <c:v>3E+19</c:v>
                </c:pt>
                <c:pt idx="5">
                  <c:v>3.5E+19</c:v>
                </c:pt>
              </c:numCache>
            </c:numRef>
          </c:cat>
          <c:val>
            <c:numRef>
              <c:f>Sheet2!$D$2:$D$7</c:f>
              <c:numCache>
                <c:formatCode>General</c:formatCode>
                <c:ptCount val="6"/>
                <c:pt idx="0">
                  <c:v>105.033831130027</c:v>
                </c:pt>
                <c:pt idx="1">
                  <c:v>176.81539271934301</c:v>
                </c:pt>
                <c:pt idx="2">
                  <c:v>241.518359643233</c:v>
                </c:pt>
                <c:pt idx="3">
                  <c:v>303.01169583441799</c:v>
                </c:pt>
                <c:pt idx="4">
                  <c:v>363.18874617201698</c:v>
                </c:pt>
                <c:pt idx="5">
                  <c:v>422.60628806952701</c:v>
                </c:pt>
              </c:numCache>
            </c:numRef>
          </c:val>
        </c:ser>
        <c:ser>
          <c:idx val="3"/>
          <c:order val="3"/>
          <c:tx>
            <c:strRef>
              <c:f>Sheet2!$E$1</c:f>
              <c:strCache>
                <c:ptCount val="1"/>
                <c:pt idx="0">
                  <c:v>0.9</c:v>
                </c:pt>
              </c:strCache>
            </c:strRef>
          </c:tx>
          <c:cat>
            <c:numRef>
              <c:f>Sheet2!$A$2:$A$7</c:f>
              <c:numCache>
                <c:formatCode>0.00E+00</c:formatCode>
                <c:ptCount val="6"/>
                <c:pt idx="0">
                  <c:v>1E+19</c:v>
                </c:pt>
                <c:pt idx="1">
                  <c:v>1.5E+19</c:v>
                </c:pt>
                <c:pt idx="2">
                  <c:v>2E+19</c:v>
                </c:pt>
                <c:pt idx="3">
                  <c:v>2.5E+19</c:v>
                </c:pt>
                <c:pt idx="4">
                  <c:v>3E+19</c:v>
                </c:pt>
                <c:pt idx="5">
                  <c:v>3.5E+19</c:v>
                </c:pt>
              </c:numCache>
            </c:numRef>
          </c:cat>
          <c:val>
            <c:numRef>
              <c:f>Sheet2!$E$2:$E$7</c:f>
              <c:numCache>
                <c:formatCode>General</c:formatCode>
                <c:ptCount val="6"/>
                <c:pt idx="0">
                  <c:v>123.864590564897</c:v>
                </c:pt>
                <c:pt idx="1">
                  <c:v>201.438807013408</c:v>
                </c:pt>
                <c:pt idx="2">
                  <c:v>272.00490561512601</c:v>
                </c:pt>
                <c:pt idx="3">
                  <c:v>339.919361739647</c:v>
                </c:pt>
                <c:pt idx="4">
                  <c:v>406.66924354237301</c:v>
                </c:pt>
                <c:pt idx="5">
                  <c:v>472.49664268021797</c:v>
                </c:pt>
              </c:numCache>
            </c:numRef>
          </c:val>
        </c:ser>
        <c:ser>
          <c:idx val="4"/>
          <c:order val="4"/>
          <c:tx>
            <c:strRef>
              <c:f>Sheet2!$F$1</c:f>
              <c:strCache>
                <c:ptCount val="1"/>
                <c:pt idx="0">
                  <c:v>1</c:v>
                </c:pt>
              </c:strCache>
            </c:strRef>
          </c:tx>
          <c:cat>
            <c:numRef>
              <c:f>Sheet2!$A$2:$A$7</c:f>
              <c:numCache>
                <c:formatCode>0.00E+00</c:formatCode>
                <c:ptCount val="6"/>
                <c:pt idx="0">
                  <c:v>1E+19</c:v>
                </c:pt>
                <c:pt idx="1">
                  <c:v>1.5E+19</c:v>
                </c:pt>
                <c:pt idx="2">
                  <c:v>2E+19</c:v>
                </c:pt>
                <c:pt idx="3">
                  <c:v>2.5E+19</c:v>
                </c:pt>
                <c:pt idx="4">
                  <c:v>3E+19</c:v>
                </c:pt>
                <c:pt idx="5">
                  <c:v>3.5E+19</c:v>
                </c:pt>
              </c:numCache>
            </c:numRef>
          </c:cat>
          <c:val>
            <c:numRef>
              <c:f>Sheet2!$F$2:$F$7</c:f>
              <c:numCache>
                <c:formatCode>General</c:formatCode>
                <c:ptCount val="6"/>
                <c:pt idx="0">
                  <c:v>141.98689295697901</c:v>
                </c:pt>
                <c:pt idx="1">
                  <c:v>225.13468227730499</c:v>
                </c:pt>
                <c:pt idx="2">
                  <c:v>301.74521460421198</c:v>
                </c:pt>
                <c:pt idx="3">
                  <c:v>376.11733972701199</c:v>
                </c:pt>
                <c:pt idx="4">
                  <c:v>449.24850166919401</c:v>
                </c:pt>
                <c:pt idx="5">
                  <c:v>521.11456882855805</c:v>
                </c:pt>
              </c:numCache>
            </c:numRef>
          </c:val>
        </c:ser>
        <c:ser>
          <c:idx val="5"/>
          <c:order val="5"/>
          <c:tx>
            <c:strRef>
              <c:f>Sheet2!$G$1</c:f>
              <c:strCache>
                <c:ptCount val="1"/>
                <c:pt idx="0">
                  <c:v>1.1</c:v>
                </c:pt>
              </c:strCache>
            </c:strRef>
          </c:tx>
          <c:cat>
            <c:numRef>
              <c:f>Sheet2!$A$2:$A$7</c:f>
              <c:numCache>
                <c:formatCode>0.00E+00</c:formatCode>
                <c:ptCount val="6"/>
                <c:pt idx="0">
                  <c:v>1E+19</c:v>
                </c:pt>
                <c:pt idx="1">
                  <c:v>1.5E+19</c:v>
                </c:pt>
                <c:pt idx="2">
                  <c:v>2E+19</c:v>
                </c:pt>
                <c:pt idx="3">
                  <c:v>2.5E+19</c:v>
                </c:pt>
                <c:pt idx="4">
                  <c:v>3E+19</c:v>
                </c:pt>
                <c:pt idx="5">
                  <c:v>3.5E+19</c:v>
                </c:pt>
              </c:numCache>
            </c:numRef>
          </c:cat>
          <c:val>
            <c:numRef>
              <c:f>Sheet2!$G$2:$G$7</c:f>
              <c:numCache>
                <c:formatCode>General</c:formatCode>
                <c:ptCount val="6"/>
                <c:pt idx="0">
                  <c:v>159.420699656143</c:v>
                </c:pt>
                <c:pt idx="1">
                  <c:v>248.10012955484601</c:v>
                </c:pt>
                <c:pt idx="2">
                  <c:v>330.882064534596</c:v>
                </c:pt>
                <c:pt idx="3">
                  <c:v>411.61804288990697</c:v>
                </c:pt>
                <c:pt idx="4">
                  <c:v>490.826451088829</c:v>
                </c:pt>
                <c:pt idx="5">
                  <c:v>568.25076107606003</c:v>
                </c:pt>
              </c:numCache>
            </c:numRef>
          </c:val>
        </c:ser>
        <c:ser>
          <c:idx val="6"/>
          <c:order val="6"/>
          <c:tx>
            <c:strRef>
              <c:f>Sheet2!$H$1</c:f>
              <c:strCache>
                <c:ptCount val="1"/>
                <c:pt idx="0">
                  <c:v>1.2</c:v>
                </c:pt>
              </c:strCache>
            </c:strRef>
          </c:tx>
          <c:cat>
            <c:numRef>
              <c:f>Sheet2!$A$2:$A$7</c:f>
              <c:numCache>
                <c:formatCode>0.00E+00</c:formatCode>
                <c:ptCount val="6"/>
                <c:pt idx="0">
                  <c:v>1E+19</c:v>
                </c:pt>
                <c:pt idx="1">
                  <c:v>1.5E+19</c:v>
                </c:pt>
                <c:pt idx="2">
                  <c:v>2E+19</c:v>
                </c:pt>
                <c:pt idx="3">
                  <c:v>2.5E+19</c:v>
                </c:pt>
                <c:pt idx="4">
                  <c:v>3E+19</c:v>
                </c:pt>
                <c:pt idx="5">
                  <c:v>3.5E+19</c:v>
                </c:pt>
              </c:numCache>
            </c:numRef>
          </c:cat>
          <c:val>
            <c:numRef>
              <c:f>Sheet2!$H$2:$H$7</c:f>
              <c:numCache>
                <c:formatCode>General</c:formatCode>
                <c:ptCount val="6"/>
                <c:pt idx="0">
                  <c:v>176.22112036137401</c:v>
                </c:pt>
                <c:pt idx="1">
                  <c:v>270.48186477156997</c:v>
                </c:pt>
                <c:pt idx="2">
                  <c:v>359.47585574055802</c:v>
                </c:pt>
                <c:pt idx="3">
                  <c:v>446.37583222745099</c:v>
                </c:pt>
                <c:pt idx="4">
                  <c:v>531.26183107893598</c:v>
                </c:pt>
                <c:pt idx="5">
                  <c:v>613.63663984954701</c:v>
                </c:pt>
              </c:numCache>
            </c:numRef>
          </c:val>
        </c:ser>
        <c:ser>
          <c:idx val="7"/>
          <c:order val="7"/>
          <c:tx>
            <c:strRef>
              <c:f>Sheet2!$I$1</c:f>
              <c:strCache>
                <c:ptCount val="1"/>
                <c:pt idx="0">
                  <c:v>1.3</c:v>
                </c:pt>
              </c:strCache>
            </c:strRef>
          </c:tx>
          <c:cat>
            <c:numRef>
              <c:f>Sheet2!$A$2:$A$7</c:f>
              <c:numCache>
                <c:formatCode>0.00E+00</c:formatCode>
                <c:ptCount val="6"/>
                <c:pt idx="0">
                  <c:v>1E+19</c:v>
                </c:pt>
                <c:pt idx="1">
                  <c:v>1.5E+19</c:v>
                </c:pt>
                <c:pt idx="2">
                  <c:v>2E+19</c:v>
                </c:pt>
                <c:pt idx="3">
                  <c:v>2.5E+19</c:v>
                </c:pt>
                <c:pt idx="4">
                  <c:v>3E+19</c:v>
                </c:pt>
                <c:pt idx="5">
                  <c:v>3.5E+19</c:v>
                </c:pt>
              </c:numCache>
            </c:numRef>
          </c:cat>
          <c:val>
            <c:numRef>
              <c:f>Sheet2!$I$2:$I$7</c:f>
              <c:numCache>
                <c:formatCode>General</c:formatCode>
                <c:ptCount val="6"/>
                <c:pt idx="0">
                  <c:v>192.456350275197</c:v>
                </c:pt>
                <c:pt idx="1">
                  <c:v>292.378623812787</c:v>
                </c:pt>
                <c:pt idx="2">
                  <c:v>387.53528887300001</c:v>
                </c:pt>
                <c:pt idx="3">
                  <c:v>480.31138560089698</c:v>
                </c:pt>
                <c:pt idx="4">
                  <c:v>570.37477055169302</c:v>
                </c:pt>
                <c:pt idx="5">
                  <c:v>656.91035683389396</c:v>
                </c:pt>
              </c:numCache>
            </c:numRef>
          </c:val>
        </c:ser>
        <c:ser>
          <c:idx val="8"/>
          <c:order val="8"/>
          <c:tx>
            <c:strRef>
              <c:f>Sheet2!$J$1</c:f>
              <c:strCache>
                <c:ptCount val="1"/>
                <c:pt idx="0">
                  <c:v>1.4</c:v>
                </c:pt>
              </c:strCache>
            </c:strRef>
          </c:tx>
          <c:cat>
            <c:numRef>
              <c:f>Sheet2!$A$2:$A$7</c:f>
              <c:numCache>
                <c:formatCode>0.00E+00</c:formatCode>
                <c:ptCount val="6"/>
                <c:pt idx="0">
                  <c:v>1E+19</c:v>
                </c:pt>
                <c:pt idx="1">
                  <c:v>1.5E+19</c:v>
                </c:pt>
                <c:pt idx="2">
                  <c:v>2E+19</c:v>
                </c:pt>
                <c:pt idx="3">
                  <c:v>2.5E+19</c:v>
                </c:pt>
                <c:pt idx="4">
                  <c:v>3E+19</c:v>
                </c:pt>
                <c:pt idx="5">
                  <c:v>3.5E+19</c:v>
                </c:pt>
              </c:numCache>
            </c:numRef>
          </c:cat>
          <c:val>
            <c:numRef>
              <c:f>Sheet2!$J$2:$J$7</c:f>
              <c:numCache>
                <c:formatCode>General</c:formatCode>
                <c:ptCount val="6"/>
                <c:pt idx="0">
                  <c:v>208.195312830798</c:v>
                </c:pt>
                <c:pt idx="1">
                  <c:v>313.84979193301598</c:v>
                </c:pt>
                <c:pt idx="2">
                  <c:v>415.03698640807897</c:v>
                </c:pt>
                <c:pt idx="3">
                  <c:v>513.31981730326299</c:v>
                </c:pt>
                <c:pt idx="4">
                  <c:v>607.93251017965599</c:v>
                </c:pt>
                <c:pt idx="5">
                  <c:v>697.54280172898802</c:v>
                </c:pt>
              </c:numCache>
            </c:numRef>
          </c:val>
        </c:ser>
        <c:ser>
          <c:idx val="9"/>
          <c:order val="9"/>
          <c:tx>
            <c:strRef>
              <c:f>Sheet2!$K$1</c:f>
              <c:strCache>
                <c:ptCount val="1"/>
                <c:pt idx="0">
                  <c:v>1.5</c:v>
                </c:pt>
              </c:strCache>
            </c:strRef>
          </c:tx>
          <c:cat>
            <c:numRef>
              <c:f>Sheet2!$A$2:$A$7</c:f>
              <c:numCache>
                <c:formatCode>0.00E+00</c:formatCode>
                <c:ptCount val="6"/>
                <c:pt idx="0">
                  <c:v>1E+19</c:v>
                </c:pt>
                <c:pt idx="1">
                  <c:v>1.5E+19</c:v>
                </c:pt>
                <c:pt idx="2">
                  <c:v>2E+19</c:v>
                </c:pt>
                <c:pt idx="3">
                  <c:v>2.5E+19</c:v>
                </c:pt>
                <c:pt idx="4">
                  <c:v>3E+19</c:v>
                </c:pt>
                <c:pt idx="5">
                  <c:v>3.5E+19</c:v>
                </c:pt>
              </c:numCache>
            </c:numRef>
          </c:cat>
          <c:val>
            <c:numRef>
              <c:f>Sheet2!$K$2:$K$7</c:f>
              <c:numCache>
                <c:formatCode>General</c:formatCode>
                <c:ptCount val="6"/>
                <c:pt idx="0">
                  <c:v>223.50087657579601</c:v>
                </c:pt>
                <c:pt idx="1">
                  <c:v>334.92494139352402</c:v>
                </c:pt>
                <c:pt idx="2">
                  <c:v>441.93628621471299</c:v>
                </c:pt>
                <c:pt idx="3">
                  <c:v>545.26888066231197</c:v>
                </c:pt>
                <c:pt idx="4">
                  <c:v>643.61717518195405</c:v>
                </c:pt>
                <c:pt idx="5">
                  <c:v>733.78705471513001</c:v>
                </c:pt>
              </c:numCache>
            </c:numRef>
          </c:val>
        </c:ser>
        <c:bandFmts/>
        <c:axId val="245236096"/>
        <c:axId val="245237632"/>
        <c:axId val="180863424"/>
      </c:surfaceChart>
      <c:catAx>
        <c:axId val="245236096"/>
        <c:scaling>
          <c:orientation val="minMax"/>
        </c:scaling>
        <c:delete val="0"/>
        <c:axPos val="b"/>
        <c:majorGridlines/>
        <c:numFmt formatCode="0.00E+00" sourceLinked="1"/>
        <c:majorTickMark val="out"/>
        <c:minorTickMark val="none"/>
        <c:tickLblPos val="nextTo"/>
        <c:crossAx val="245237632"/>
        <c:crosses val="autoZero"/>
        <c:auto val="1"/>
        <c:lblAlgn val="ctr"/>
        <c:lblOffset val="100"/>
        <c:noMultiLvlLbl val="0"/>
      </c:catAx>
      <c:valAx>
        <c:axId val="245237632"/>
        <c:scaling>
          <c:orientation val="minMax"/>
          <c:min val="0"/>
        </c:scaling>
        <c:delete val="0"/>
        <c:axPos val="l"/>
        <c:majorGridlines/>
        <c:numFmt formatCode="General" sourceLinked="1"/>
        <c:majorTickMark val="out"/>
        <c:minorTickMark val="none"/>
        <c:tickLblPos val="none"/>
        <c:crossAx val="245236096"/>
        <c:crosses val="autoZero"/>
        <c:crossBetween val="midCat"/>
        <c:majorUnit val="150"/>
      </c:valAx>
      <c:serAx>
        <c:axId val="180863424"/>
        <c:scaling>
          <c:orientation val="minMax"/>
        </c:scaling>
        <c:delete val="0"/>
        <c:axPos val="b"/>
        <c:majorTickMark val="out"/>
        <c:minorTickMark val="none"/>
        <c:tickLblPos val="nextTo"/>
        <c:crossAx val="245237632"/>
        <c:crosses val="autoZero"/>
      </c:serAx>
    </c:plotArea>
    <c:plotVisOnly val="1"/>
    <c:dispBlanksAs val="zero"/>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0.74823</cdr:x>
      <cdr:y>0.65564</cdr:y>
    </cdr:from>
    <cdr:to>
      <cdr:x>0.81686</cdr:x>
      <cdr:y>0.6999</cdr:y>
    </cdr:to>
    <cdr:sp macro="" textlink="">
      <cdr:nvSpPr>
        <cdr:cNvPr id="2" name="正方形/長方形 1"/>
        <cdr:cNvSpPr/>
      </cdr:nvSpPr>
      <cdr:spPr>
        <a:xfrm xmlns:a="http://schemas.openxmlformats.org/drawingml/2006/main">
          <a:off x="5495603" y="2968006"/>
          <a:ext cx="504056" cy="200345"/>
        </a:xfrm>
        <a:prstGeom xmlns:a="http://schemas.openxmlformats.org/drawingml/2006/main" prst="rect">
          <a:avLst/>
        </a:prstGeom>
        <a:solidFill xmlns:a="http://schemas.openxmlformats.org/drawingml/2006/main">
          <a:srgbClr val="0070C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0.74786</cdr:x>
      <cdr:y>0.72573</cdr:y>
    </cdr:from>
    <cdr:to>
      <cdr:x>0.81816</cdr:x>
      <cdr:y>0.77345</cdr:y>
    </cdr:to>
    <cdr:sp macro="" textlink="">
      <cdr:nvSpPr>
        <cdr:cNvPr id="3" name="正方形/長方形 2"/>
        <cdr:cNvSpPr/>
      </cdr:nvSpPr>
      <cdr:spPr>
        <a:xfrm xmlns:a="http://schemas.openxmlformats.org/drawingml/2006/main">
          <a:off x="5492892" y="3285287"/>
          <a:ext cx="516374" cy="216024"/>
        </a:xfrm>
        <a:prstGeom xmlns:a="http://schemas.openxmlformats.org/drawingml/2006/main" prst="rect">
          <a:avLst/>
        </a:prstGeom>
        <a:solidFill xmlns:a="http://schemas.openxmlformats.org/drawingml/2006/main">
          <a:schemeClr val="accent2">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0.74786</cdr:x>
      <cdr:y>0.79534</cdr:y>
    </cdr:from>
    <cdr:to>
      <cdr:x>0.81816</cdr:x>
      <cdr:y>0.84306</cdr:y>
    </cdr:to>
    <cdr:sp macro="" textlink="">
      <cdr:nvSpPr>
        <cdr:cNvPr id="4" name="正方形/長方形 3"/>
        <cdr:cNvSpPr/>
      </cdr:nvSpPr>
      <cdr:spPr>
        <a:xfrm xmlns:a="http://schemas.openxmlformats.org/drawingml/2006/main">
          <a:off x="5492892" y="3600400"/>
          <a:ext cx="516374" cy="216024"/>
        </a:xfrm>
        <a:prstGeom xmlns:a="http://schemas.openxmlformats.org/drawingml/2006/main" prst="rect">
          <a:avLst/>
        </a:prstGeom>
        <a:solidFill xmlns:a="http://schemas.openxmlformats.org/drawingml/2006/main">
          <a:schemeClr val="accent3">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0.74813</cdr:x>
      <cdr:y>0.85897</cdr:y>
    </cdr:from>
    <cdr:to>
      <cdr:x>0.81675</cdr:x>
      <cdr:y>0.90669</cdr:y>
    </cdr:to>
    <cdr:sp macro="" textlink="">
      <cdr:nvSpPr>
        <cdr:cNvPr id="5" name="正方形/長方形 4"/>
        <cdr:cNvSpPr/>
      </cdr:nvSpPr>
      <cdr:spPr>
        <a:xfrm xmlns:a="http://schemas.openxmlformats.org/drawingml/2006/main">
          <a:off x="5494847" y="3888432"/>
          <a:ext cx="504056" cy="216024"/>
        </a:xfrm>
        <a:prstGeom xmlns:a="http://schemas.openxmlformats.org/drawingml/2006/main" prst="rect">
          <a:avLst/>
        </a:prstGeom>
        <a:solidFill xmlns:a="http://schemas.openxmlformats.org/drawingml/2006/main">
          <a:srgbClr val="7030A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0.74786</cdr:x>
      <cdr:y>0.93187</cdr:y>
    </cdr:from>
    <cdr:to>
      <cdr:x>0.81816</cdr:x>
      <cdr:y>0.99336</cdr:y>
    </cdr:to>
    <cdr:sp macro="" textlink="">
      <cdr:nvSpPr>
        <cdr:cNvPr id="6" name="正方形/長方形 5"/>
        <cdr:cNvSpPr/>
      </cdr:nvSpPr>
      <cdr:spPr>
        <a:xfrm xmlns:a="http://schemas.openxmlformats.org/drawingml/2006/main">
          <a:off x="5492892" y="4218415"/>
          <a:ext cx="516374" cy="278380"/>
        </a:xfrm>
        <a:prstGeom xmlns:a="http://schemas.openxmlformats.org/drawingml/2006/main" prst="rect">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047" cy="34036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2" y="0"/>
            <a:ext cx="4307047" cy="340360"/>
          </a:xfrm>
          <a:prstGeom prst="rect">
            <a:avLst/>
          </a:prstGeom>
        </p:spPr>
        <p:txBody>
          <a:bodyPr vert="horz" lIns="91440" tIns="45720" rIns="91440" bIns="45720" rtlCol="0"/>
          <a:lstStyle>
            <a:lvl1pPr algn="r">
              <a:defRPr sz="1200"/>
            </a:lvl1pPr>
          </a:lstStyle>
          <a:p>
            <a:fld id="{4F29BF9E-2028-4032-856A-DD40F117A8C9}" type="datetimeFigureOut">
              <a:rPr kumimoji="1" lang="ja-JP" altLang="en-US" smtClean="0"/>
              <a:t>2014/3/6</a:t>
            </a:fld>
            <a:endParaRPr kumimoji="1" lang="ja-JP" altLang="en-US"/>
          </a:p>
        </p:txBody>
      </p:sp>
      <p:sp>
        <p:nvSpPr>
          <p:cNvPr id="4" name="フッター プレースホルダー 3"/>
          <p:cNvSpPr>
            <a:spLocks noGrp="1"/>
          </p:cNvSpPr>
          <p:nvPr>
            <p:ph type="ftr" sz="quarter" idx="2"/>
          </p:nvPr>
        </p:nvSpPr>
        <p:spPr>
          <a:xfrm>
            <a:off x="1" y="6465659"/>
            <a:ext cx="4307047" cy="34036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2" y="6465659"/>
            <a:ext cx="4307047" cy="340360"/>
          </a:xfrm>
          <a:prstGeom prst="rect">
            <a:avLst/>
          </a:prstGeom>
        </p:spPr>
        <p:txBody>
          <a:bodyPr vert="horz" lIns="91440" tIns="45720" rIns="91440" bIns="45720" rtlCol="0" anchor="b"/>
          <a:lstStyle>
            <a:lvl1pPr algn="r">
              <a:defRPr sz="1200"/>
            </a:lvl1pPr>
          </a:lstStyle>
          <a:p>
            <a:fld id="{BCECE186-1A9B-4AA4-828F-65C6695994D8}" type="slidenum">
              <a:rPr kumimoji="1" lang="ja-JP" altLang="en-US" smtClean="0"/>
              <a:t>‹#›</a:t>
            </a:fld>
            <a:endParaRPr kumimoji="1" lang="ja-JP" altLang="en-US"/>
          </a:p>
        </p:txBody>
      </p:sp>
    </p:spTree>
    <p:extLst>
      <p:ext uri="{BB962C8B-B14F-4D97-AF65-F5344CB8AC3E}">
        <p14:creationId xmlns:p14="http://schemas.microsoft.com/office/powerpoint/2010/main" val="36557308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AF66C2E-C202-438D-9784-02054805F95E}" type="datetimeFigureOut">
              <a:rPr kumimoji="1" lang="ja-JP" altLang="en-US" smtClean="0"/>
              <a:t>2014/3/6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564B638-37D6-4928-9F34-E42E443BB09C}" type="slidenum">
              <a:rPr kumimoji="1" lang="ja-JP" altLang="en-US" smtClean="0"/>
              <a:t>‹#›</a:t>
            </a:fld>
            <a:endParaRPr kumimoji="1" lang="ja-JP" altLang="en-US" dirty="0"/>
          </a:p>
        </p:txBody>
      </p:sp>
    </p:spTree>
    <p:extLst>
      <p:ext uri="{BB962C8B-B14F-4D97-AF65-F5344CB8AC3E}">
        <p14:creationId xmlns:p14="http://schemas.microsoft.com/office/powerpoint/2010/main" val="2358173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AF66C2E-C202-438D-9784-02054805F95E}" type="datetimeFigureOut">
              <a:rPr kumimoji="1" lang="ja-JP" altLang="en-US" smtClean="0"/>
              <a:t>2014/3/6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564B638-37D6-4928-9F34-E42E443BB09C}" type="slidenum">
              <a:rPr kumimoji="1" lang="ja-JP" altLang="en-US" smtClean="0"/>
              <a:t>‹#›</a:t>
            </a:fld>
            <a:endParaRPr kumimoji="1" lang="ja-JP" altLang="en-US" dirty="0"/>
          </a:p>
        </p:txBody>
      </p:sp>
    </p:spTree>
    <p:extLst>
      <p:ext uri="{BB962C8B-B14F-4D97-AF65-F5344CB8AC3E}">
        <p14:creationId xmlns:p14="http://schemas.microsoft.com/office/powerpoint/2010/main" val="115415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AF66C2E-C202-438D-9784-02054805F95E}" type="datetimeFigureOut">
              <a:rPr kumimoji="1" lang="ja-JP" altLang="en-US" smtClean="0"/>
              <a:t>2014/3/6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564B638-37D6-4928-9F34-E42E443BB09C}" type="slidenum">
              <a:rPr kumimoji="1" lang="ja-JP" altLang="en-US" smtClean="0"/>
              <a:t>‹#›</a:t>
            </a:fld>
            <a:endParaRPr kumimoji="1" lang="ja-JP" altLang="en-US" dirty="0"/>
          </a:p>
        </p:txBody>
      </p:sp>
    </p:spTree>
    <p:extLst>
      <p:ext uri="{BB962C8B-B14F-4D97-AF65-F5344CB8AC3E}">
        <p14:creationId xmlns:p14="http://schemas.microsoft.com/office/powerpoint/2010/main" val="315775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AF66C2E-C202-438D-9784-02054805F95E}" type="datetimeFigureOut">
              <a:rPr kumimoji="1" lang="ja-JP" altLang="en-US" smtClean="0"/>
              <a:t>2014/3/6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564B638-37D6-4928-9F34-E42E443BB09C}" type="slidenum">
              <a:rPr kumimoji="1" lang="ja-JP" altLang="en-US" smtClean="0"/>
              <a:t>‹#›</a:t>
            </a:fld>
            <a:endParaRPr kumimoji="1" lang="ja-JP" altLang="en-US" dirty="0"/>
          </a:p>
        </p:txBody>
      </p:sp>
    </p:spTree>
    <p:extLst>
      <p:ext uri="{BB962C8B-B14F-4D97-AF65-F5344CB8AC3E}">
        <p14:creationId xmlns:p14="http://schemas.microsoft.com/office/powerpoint/2010/main" val="380351832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AF66C2E-C202-438D-9784-02054805F95E}" type="datetimeFigureOut">
              <a:rPr kumimoji="1" lang="ja-JP" altLang="en-US" smtClean="0"/>
              <a:t>2014/3/6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564B638-37D6-4928-9F34-E42E443BB09C}" type="slidenum">
              <a:rPr kumimoji="1" lang="ja-JP" altLang="en-US" smtClean="0"/>
              <a:t>‹#›</a:t>
            </a:fld>
            <a:endParaRPr kumimoji="1" lang="ja-JP" altLang="en-US" dirty="0"/>
          </a:p>
        </p:txBody>
      </p:sp>
    </p:spTree>
    <p:extLst>
      <p:ext uri="{BB962C8B-B14F-4D97-AF65-F5344CB8AC3E}">
        <p14:creationId xmlns:p14="http://schemas.microsoft.com/office/powerpoint/2010/main" val="420512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AF66C2E-C202-438D-9784-02054805F95E}" type="datetimeFigureOut">
              <a:rPr kumimoji="1" lang="ja-JP" altLang="en-US" smtClean="0"/>
              <a:t>2014/3/6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564B638-37D6-4928-9F34-E42E443BB09C}" type="slidenum">
              <a:rPr kumimoji="1" lang="ja-JP" altLang="en-US" smtClean="0"/>
              <a:t>‹#›</a:t>
            </a:fld>
            <a:endParaRPr kumimoji="1" lang="ja-JP" altLang="en-US" dirty="0"/>
          </a:p>
        </p:txBody>
      </p:sp>
    </p:spTree>
    <p:extLst>
      <p:ext uri="{BB962C8B-B14F-4D97-AF65-F5344CB8AC3E}">
        <p14:creationId xmlns:p14="http://schemas.microsoft.com/office/powerpoint/2010/main" val="68334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AF66C2E-C202-438D-9784-02054805F95E}" type="datetimeFigureOut">
              <a:rPr kumimoji="1" lang="ja-JP" altLang="en-US" smtClean="0"/>
              <a:t>2014/3/6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564B638-37D6-4928-9F34-E42E443BB09C}" type="slidenum">
              <a:rPr kumimoji="1" lang="ja-JP" altLang="en-US" smtClean="0"/>
              <a:t>‹#›</a:t>
            </a:fld>
            <a:endParaRPr kumimoji="1" lang="ja-JP" altLang="en-US" dirty="0"/>
          </a:p>
        </p:txBody>
      </p:sp>
    </p:spTree>
    <p:extLst>
      <p:ext uri="{BB962C8B-B14F-4D97-AF65-F5344CB8AC3E}">
        <p14:creationId xmlns:p14="http://schemas.microsoft.com/office/powerpoint/2010/main" val="4817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AF66C2E-C202-438D-9784-02054805F95E}" type="datetimeFigureOut">
              <a:rPr kumimoji="1" lang="ja-JP" altLang="en-US" smtClean="0"/>
              <a:t>2014/3/6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564B638-37D6-4928-9F34-E42E443BB09C}" type="slidenum">
              <a:rPr kumimoji="1" lang="ja-JP" altLang="en-US" smtClean="0"/>
              <a:t>‹#›</a:t>
            </a:fld>
            <a:endParaRPr kumimoji="1" lang="ja-JP" altLang="en-US" dirty="0"/>
          </a:p>
        </p:txBody>
      </p:sp>
    </p:spTree>
    <p:extLst>
      <p:ext uri="{BB962C8B-B14F-4D97-AF65-F5344CB8AC3E}">
        <p14:creationId xmlns:p14="http://schemas.microsoft.com/office/powerpoint/2010/main" val="306551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F66C2E-C202-438D-9784-02054805F95E}" type="datetimeFigureOut">
              <a:rPr kumimoji="1" lang="ja-JP" altLang="en-US" smtClean="0"/>
              <a:t>2014/3/6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B564B638-37D6-4928-9F34-E42E443BB09C}" type="slidenum">
              <a:rPr kumimoji="1" lang="ja-JP" altLang="en-US" smtClean="0"/>
              <a:t>‹#›</a:t>
            </a:fld>
            <a:endParaRPr kumimoji="1" lang="ja-JP" altLang="en-US" dirty="0"/>
          </a:p>
        </p:txBody>
      </p:sp>
    </p:spTree>
    <p:extLst>
      <p:ext uri="{BB962C8B-B14F-4D97-AF65-F5344CB8AC3E}">
        <p14:creationId xmlns:p14="http://schemas.microsoft.com/office/powerpoint/2010/main" val="167249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AF66C2E-C202-438D-9784-02054805F95E}" type="datetimeFigureOut">
              <a:rPr kumimoji="1" lang="ja-JP" altLang="en-US" smtClean="0"/>
              <a:t>2014/3/6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564B638-37D6-4928-9F34-E42E443BB09C}" type="slidenum">
              <a:rPr kumimoji="1" lang="ja-JP" altLang="en-US" smtClean="0"/>
              <a:t>‹#›</a:t>
            </a:fld>
            <a:endParaRPr kumimoji="1" lang="ja-JP" altLang="en-US" dirty="0"/>
          </a:p>
        </p:txBody>
      </p:sp>
    </p:spTree>
    <p:extLst>
      <p:ext uri="{BB962C8B-B14F-4D97-AF65-F5344CB8AC3E}">
        <p14:creationId xmlns:p14="http://schemas.microsoft.com/office/powerpoint/2010/main" val="299986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AF66C2E-C202-438D-9784-02054805F95E}" type="datetimeFigureOut">
              <a:rPr kumimoji="1" lang="ja-JP" altLang="en-US" smtClean="0"/>
              <a:t>2014/3/6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564B638-37D6-4928-9F34-E42E443BB09C}" type="slidenum">
              <a:rPr kumimoji="1" lang="ja-JP" altLang="en-US" smtClean="0"/>
              <a:t>‹#›</a:t>
            </a:fld>
            <a:endParaRPr kumimoji="1" lang="ja-JP" altLang="en-US" dirty="0"/>
          </a:p>
        </p:txBody>
      </p:sp>
    </p:spTree>
    <p:extLst>
      <p:ext uri="{BB962C8B-B14F-4D97-AF65-F5344CB8AC3E}">
        <p14:creationId xmlns:p14="http://schemas.microsoft.com/office/powerpoint/2010/main" val="291300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66C2E-C202-438D-9784-02054805F95E}" type="datetimeFigureOut">
              <a:rPr kumimoji="1" lang="ja-JP" altLang="en-US" smtClean="0"/>
              <a:t>2014/3/6</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4B638-37D6-4928-9F34-E42E443BB09C}" type="slidenum">
              <a:rPr kumimoji="1" lang="ja-JP" altLang="en-US" smtClean="0"/>
              <a:t>‹#›</a:t>
            </a:fld>
            <a:endParaRPr kumimoji="1" lang="ja-JP" altLang="en-US" dirty="0"/>
          </a:p>
        </p:txBody>
      </p:sp>
    </p:spTree>
    <p:extLst>
      <p:ext uri="{BB962C8B-B14F-4D97-AF65-F5344CB8AC3E}">
        <p14:creationId xmlns:p14="http://schemas.microsoft.com/office/powerpoint/2010/main" val="2585097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29.png"/><Relationship Id="rId7" Type="http://schemas.openxmlformats.org/officeDocument/2006/relationships/image" Target="../media/image8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110.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1.png"/><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7.emf"/><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8.emf"/><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9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7.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2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40.png"/><Relationship Id="rId4" Type="http://schemas.openxmlformats.org/officeDocument/2006/relationships/image" Target="../media/image3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932040" y="3946447"/>
            <a:ext cx="3998210" cy="461665"/>
          </a:xfrm>
          <a:prstGeom prst="rect">
            <a:avLst/>
          </a:prstGeom>
          <a:noFill/>
        </p:spPr>
        <p:txBody>
          <a:bodyPr wrap="none" rtlCol="0">
            <a:spAutoFit/>
          </a:bodyPr>
          <a:lstStyle/>
          <a:p>
            <a:r>
              <a:rPr kumimoji="1" lang="ja-JP" altLang="en-US" sz="2400" b="1" dirty="0" smtClean="0"/>
              <a:t>東京大学　小川研　筒井俊樹</a:t>
            </a:r>
            <a:endParaRPr kumimoji="1" lang="ja-JP" altLang="en-US" sz="2400" b="1" dirty="0"/>
          </a:p>
        </p:txBody>
      </p:sp>
      <p:sp>
        <p:nvSpPr>
          <p:cNvPr id="2" name="正方形/長方形 1"/>
          <p:cNvSpPr/>
          <p:nvPr/>
        </p:nvSpPr>
        <p:spPr>
          <a:xfrm>
            <a:off x="717903" y="1351256"/>
            <a:ext cx="7512838" cy="1200329"/>
          </a:xfrm>
          <a:prstGeom prst="rect">
            <a:avLst/>
          </a:prstGeom>
        </p:spPr>
        <p:txBody>
          <a:bodyPr wrap="square">
            <a:spAutoFit/>
          </a:bodyPr>
          <a:lstStyle/>
          <a:p>
            <a:r>
              <a:rPr lang="ja-JP" altLang="en-US" sz="3600" b="1" dirty="0"/>
              <a:t>核融合炉安全解析に向けた炉心部過渡解析に関する研究</a:t>
            </a:r>
          </a:p>
        </p:txBody>
      </p:sp>
    </p:spTree>
    <p:extLst>
      <p:ext uri="{BB962C8B-B14F-4D97-AF65-F5344CB8AC3E}">
        <p14:creationId xmlns:p14="http://schemas.microsoft.com/office/powerpoint/2010/main" val="410967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39552" y="4509120"/>
            <a:ext cx="8284571" cy="1440160"/>
          </a:xfrm>
          <a:prstGeom prst="roundRect">
            <a:avLst/>
          </a:prstGeom>
          <a:solidFill>
            <a:schemeClr val="accent3">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1"/>
          <p:cNvSpPr>
            <a:spLocks noGrp="1"/>
          </p:cNvSpPr>
          <p:nvPr>
            <p:ph type="title"/>
          </p:nvPr>
        </p:nvSpPr>
        <p:spPr>
          <a:xfrm>
            <a:off x="457200" y="274638"/>
            <a:ext cx="8229600" cy="634082"/>
          </a:xfrm>
        </p:spPr>
        <p:style>
          <a:lnRef idx="0">
            <a:schemeClr val="accent1"/>
          </a:lnRef>
          <a:fillRef idx="3">
            <a:schemeClr val="accent1"/>
          </a:fillRef>
          <a:effectRef idx="3">
            <a:schemeClr val="accent1"/>
          </a:effectRef>
          <a:fontRef idx="minor">
            <a:schemeClr val="lt1"/>
          </a:fontRef>
        </p:style>
        <p:txBody>
          <a:bodyPr>
            <a:normAutofit/>
          </a:bodyPr>
          <a:lstStyle/>
          <a:p>
            <a:r>
              <a:rPr lang="ja-JP" altLang="en-US" sz="3200" dirty="0" smtClean="0"/>
              <a:t>炭素壁・タングステン壁の比較</a:t>
            </a:r>
            <a:endParaRPr kumimoji="1" lang="ja-JP" altLang="en-US" sz="3200" dirty="0"/>
          </a:p>
        </p:txBody>
      </p:sp>
      <p:sp>
        <p:nvSpPr>
          <p:cNvPr id="6" name="テキスト ボックス 5"/>
          <p:cNvSpPr txBox="1"/>
          <p:nvPr/>
        </p:nvSpPr>
        <p:spPr>
          <a:xfrm>
            <a:off x="692969" y="4725144"/>
            <a:ext cx="7995567" cy="1015663"/>
          </a:xfrm>
          <a:prstGeom prst="rect">
            <a:avLst/>
          </a:prstGeom>
          <a:noFill/>
        </p:spPr>
        <p:txBody>
          <a:bodyPr wrap="square" rtlCol="0">
            <a:spAutoFit/>
          </a:bodyPr>
          <a:lstStyle/>
          <a:p>
            <a:r>
              <a:rPr kumimoji="1" lang="ja-JP" altLang="en-US" sz="2000" b="1" dirty="0" smtClean="0"/>
              <a:t>炭素材の場合高温状態では壁表面から放出される粒子の量がタングステンより</a:t>
            </a:r>
            <a:r>
              <a:rPr kumimoji="1" lang="en-US" altLang="ja-JP" sz="2000" b="1" dirty="0" smtClean="0"/>
              <a:t>4</a:t>
            </a:r>
            <a:r>
              <a:rPr kumimoji="1" lang="ja-JP" altLang="en-US" sz="2000" b="1" dirty="0" smtClean="0"/>
              <a:t>桁程度多いため</a:t>
            </a:r>
            <a:r>
              <a:rPr kumimoji="1" lang="en-US" altLang="ja-JP" sz="2000" b="1" dirty="0" smtClean="0"/>
              <a:t>3000K</a:t>
            </a:r>
            <a:r>
              <a:rPr kumimoji="1" lang="ja-JP" altLang="en-US" sz="2000" b="1" dirty="0" smtClean="0"/>
              <a:t>以上の高温領域で</a:t>
            </a:r>
            <a:r>
              <a:rPr lang="ja-JP" altLang="en-US" sz="2000" b="1" dirty="0" smtClean="0"/>
              <a:t>昇華熱によって温度上昇傾向がタングステンに対して鈍る傾向にある。</a:t>
            </a:r>
            <a:endParaRPr kumimoji="1" lang="en-US" altLang="ja-JP" sz="2000" b="1"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5980"/>
            <a:ext cx="4429085" cy="330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085" y="1024941"/>
            <a:ext cx="4545675" cy="329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489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0">
            <a:schemeClr val="accent1"/>
          </a:lnRef>
          <a:fillRef idx="3">
            <a:schemeClr val="accent1"/>
          </a:fillRef>
          <a:effectRef idx="3">
            <a:schemeClr val="accent1"/>
          </a:effectRef>
          <a:fontRef idx="minor">
            <a:schemeClr val="lt1"/>
          </a:fontRef>
        </p:style>
        <p:txBody>
          <a:bodyPr>
            <a:normAutofit/>
          </a:bodyPr>
          <a:lstStyle/>
          <a:p>
            <a:r>
              <a:rPr lang="ja-JP" altLang="en-US" sz="3200" dirty="0" smtClean="0"/>
              <a:t>過渡解析</a:t>
            </a:r>
            <a:r>
              <a:rPr lang="en-US" altLang="ja-JP" sz="3200" dirty="0" smtClean="0"/>
              <a:t>(</a:t>
            </a:r>
            <a:r>
              <a:rPr lang="ja-JP" altLang="en-US" sz="3200" dirty="0" smtClean="0"/>
              <a:t>燃料供給過剰シナリオ</a:t>
            </a:r>
            <a:r>
              <a:rPr lang="en-US" altLang="ja-JP" sz="3200" dirty="0" smtClean="0"/>
              <a:t>)</a:t>
            </a:r>
            <a:endParaRPr kumimoji="1" lang="ja-JP" altLang="en-US" sz="32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052736"/>
            <a:ext cx="4845203"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813" y="3861048"/>
            <a:ext cx="4609177" cy="284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364089" y="1720840"/>
            <a:ext cx="3384376" cy="3970318"/>
          </a:xfrm>
          <a:prstGeom prst="rect">
            <a:avLst/>
          </a:prstGeom>
          <a:noFill/>
        </p:spPr>
        <p:txBody>
          <a:bodyPr wrap="square" rtlCol="0">
            <a:spAutoFit/>
          </a:bodyPr>
          <a:lstStyle/>
          <a:p>
            <a:r>
              <a:rPr lang="ja-JP" altLang="en-US" b="1" dirty="0" smtClean="0"/>
              <a:t>燃料供給過多シナリオについての解析を行う。左図に</a:t>
            </a:r>
            <a:r>
              <a:rPr lang="en-US" altLang="ja-JP" b="1" dirty="0" smtClean="0"/>
              <a:t>t=5s</a:t>
            </a:r>
            <a:r>
              <a:rPr lang="ja-JP" altLang="en-US" b="1" dirty="0" smtClean="0"/>
              <a:t>において燃料供給量が</a:t>
            </a:r>
            <a:r>
              <a:rPr lang="en-US" altLang="ja-JP" b="1" dirty="0" smtClean="0"/>
              <a:t>1.3</a:t>
            </a:r>
            <a:r>
              <a:rPr lang="ja-JP" altLang="en-US" b="1" dirty="0" smtClean="0"/>
              <a:t>倍　</a:t>
            </a:r>
            <a:r>
              <a:rPr lang="en-US" altLang="ja-JP" b="1" dirty="0" smtClean="0"/>
              <a:t>1.5</a:t>
            </a:r>
            <a:r>
              <a:rPr lang="ja-JP" altLang="en-US" b="1" dirty="0" smtClean="0"/>
              <a:t>倍　</a:t>
            </a:r>
            <a:r>
              <a:rPr lang="en-US" altLang="ja-JP" b="1" dirty="0" smtClean="0"/>
              <a:t>2.0</a:t>
            </a:r>
            <a:r>
              <a:rPr lang="ja-JP" altLang="en-US" b="1" dirty="0" smtClean="0"/>
              <a:t>倍になったシナリオの過渡応答を示す。</a:t>
            </a:r>
            <a:endParaRPr lang="en-US" altLang="ja-JP" b="1" dirty="0" smtClean="0"/>
          </a:p>
          <a:p>
            <a:endParaRPr lang="en-US" altLang="ja-JP" dirty="0" smtClean="0"/>
          </a:p>
          <a:p>
            <a:r>
              <a:rPr kumimoji="1" lang="ja-JP" altLang="en-US" b="1" dirty="0"/>
              <a:t>燃料</a:t>
            </a:r>
            <a:r>
              <a:rPr kumimoji="1" lang="ja-JP" altLang="en-US" b="1" dirty="0" smtClean="0"/>
              <a:t>が</a:t>
            </a:r>
            <a:r>
              <a:rPr kumimoji="1" lang="en-US" altLang="ja-JP" b="1" dirty="0" smtClean="0"/>
              <a:t>1.3</a:t>
            </a:r>
            <a:r>
              <a:rPr kumimoji="1" lang="ja-JP" altLang="en-US" b="1" dirty="0" smtClean="0"/>
              <a:t>倍　</a:t>
            </a:r>
            <a:r>
              <a:rPr kumimoji="1" lang="en-US" altLang="ja-JP" b="1" dirty="0" smtClean="0"/>
              <a:t>1.5</a:t>
            </a:r>
            <a:r>
              <a:rPr kumimoji="1" lang="ja-JP" altLang="en-US" b="1" dirty="0" smtClean="0"/>
              <a:t>倍では反応が持続し壁への熱負荷が増加している様子がみれる</a:t>
            </a:r>
            <a:r>
              <a:rPr lang="ja-JP" altLang="en-US" b="1" dirty="0" smtClean="0"/>
              <a:t>。</a:t>
            </a:r>
            <a:r>
              <a:rPr lang="en-US" altLang="ja-JP" b="1" dirty="0" smtClean="0"/>
              <a:t>(</a:t>
            </a:r>
            <a:r>
              <a:rPr lang="ja-JP" altLang="en-US" b="1" dirty="0" smtClean="0"/>
              <a:t>核融合出力も過出力となっている</a:t>
            </a:r>
            <a:r>
              <a:rPr lang="en-US" altLang="ja-JP" b="1" dirty="0" smtClean="0"/>
              <a:t>)</a:t>
            </a:r>
          </a:p>
          <a:p>
            <a:r>
              <a:rPr kumimoji="1" lang="en-US" altLang="ja-JP" b="1" dirty="0" smtClean="0"/>
              <a:t>2.0</a:t>
            </a:r>
            <a:r>
              <a:rPr kumimoji="1" lang="ja-JP" altLang="en-US" b="1" dirty="0" smtClean="0"/>
              <a:t>倍のシナリオでは急激な密度の上昇のためプラズマがそのまま冷やされているのが確認できる。</a:t>
            </a:r>
            <a:endParaRPr kumimoji="1" lang="ja-JP" altLang="en-US" b="1" dirty="0"/>
          </a:p>
        </p:txBody>
      </p:sp>
    </p:spTree>
    <p:extLst>
      <p:ext uri="{BB962C8B-B14F-4D97-AF65-F5344CB8AC3E}">
        <p14:creationId xmlns:p14="http://schemas.microsoft.com/office/powerpoint/2010/main" val="3429552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0">
            <a:schemeClr val="accent1"/>
          </a:lnRef>
          <a:fillRef idx="3">
            <a:schemeClr val="accent1"/>
          </a:fillRef>
          <a:effectRef idx="3">
            <a:schemeClr val="accent1"/>
          </a:effectRef>
          <a:fontRef idx="minor">
            <a:schemeClr val="lt1"/>
          </a:fontRef>
        </p:style>
        <p:txBody>
          <a:bodyPr>
            <a:normAutofit/>
          </a:bodyPr>
          <a:lstStyle/>
          <a:p>
            <a:r>
              <a:rPr lang="ja-JP" altLang="en-US" sz="3200" dirty="0" smtClean="0"/>
              <a:t>過渡解析</a:t>
            </a:r>
            <a:r>
              <a:rPr lang="en-US" altLang="ja-JP" sz="3200" dirty="0" smtClean="0"/>
              <a:t>(</a:t>
            </a:r>
            <a:r>
              <a:rPr lang="ja-JP" altLang="en-US" sz="3200" dirty="0" smtClean="0"/>
              <a:t>燃料供給過剰シナリオ</a:t>
            </a:r>
            <a:r>
              <a:rPr lang="en-US" altLang="ja-JP" sz="3200" dirty="0" smtClean="0"/>
              <a:t>)</a:t>
            </a:r>
            <a:endParaRPr kumimoji="1" lang="ja-JP" alt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68" y="1196753"/>
            <a:ext cx="4650680" cy="260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65" y="4005062"/>
            <a:ext cx="4840287"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511849" y="2413337"/>
            <a:ext cx="3178671" cy="2585323"/>
          </a:xfrm>
          <a:prstGeom prst="rect">
            <a:avLst/>
          </a:prstGeom>
          <a:noFill/>
        </p:spPr>
        <p:txBody>
          <a:bodyPr wrap="square" rtlCol="0">
            <a:spAutoFit/>
          </a:bodyPr>
          <a:lstStyle/>
          <a:p>
            <a:r>
              <a:rPr kumimoji="1" lang="ja-JP" altLang="en-US" b="1" dirty="0" smtClean="0"/>
              <a:t>ツリーダイアグラムと比較する</a:t>
            </a:r>
            <a:endParaRPr kumimoji="1" lang="en-US" altLang="ja-JP" b="1" dirty="0" smtClean="0"/>
          </a:p>
          <a:p>
            <a:endParaRPr lang="en-US" altLang="ja-JP" b="1" dirty="0"/>
          </a:p>
          <a:p>
            <a:r>
              <a:rPr lang="ja-JP" altLang="en-US" b="1" dirty="0" smtClean="0"/>
              <a:t>倍率</a:t>
            </a:r>
            <a:r>
              <a:rPr lang="en-US" altLang="ja-JP" b="1" dirty="0" smtClean="0"/>
              <a:t>1.5</a:t>
            </a:r>
            <a:r>
              <a:rPr lang="ja-JP" altLang="en-US" b="1" dirty="0" smtClean="0"/>
              <a:t>倍のときはプラズマに対して適度に多いシナリオへ分岐する。</a:t>
            </a:r>
            <a:endParaRPr lang="en-US" altLang="ja-JP" b="1" dirty="0" smtClean="0"/>
          </a:p>
          <a:p>
            <a:r>
              <a:rPr lang="ja-JP" altLang="en-US" b="1" dirty="0" smtClean="0"/>
              <a:t>倍率</a:t>
            </a:r>
            <a:r>
              <a:rPr lang="en-US" altLang="ja-JP" b="1" dirty="0" smtClean="0"/>
              <a:t>2.0</a:t>
            </a:r>
            <a:r>
              <a:rPr lang="ja-JP" altLang="en-US" b="1" dirty="0" smtClean="0"/>
              <a:t>倍のときはプラズマが冷却され核融合出力が低下し反応終息するシナリオへ分岐していることがわかる。</a:t>
            </a:r>
            <a:endParaRPr kumimoji="1" lang="ja-JP" altLang="en-US" b="1" dirty="0"/>
          </a:p>
        </p:txBody>
      </p:sp>
      <p:sp>
        <p:nvSpPr>
          <p:cNvPr id="6" name="円/楕円 5"/>
          <p:cNvSpPr/>
          <p:nvPr/>
        </p:nvSpPr>
        <p:spPr>
          <a:xfrm>
            <a:off x="3851920" y="3301515"/>
            <a:ext cx="1080121" cy="5040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stCxn id="6" idx="4"/>
          </p:cNvCxnSpPr>
          <p:nvPr/>
        </p:nvCxnSpPr>
        <p:spPr>
          <a:xfrm flipH="1">
            <a:off x="2915816" y="3805569"/>
            <a:ext cx="1476165" cy="2071703"/>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円/楕円 8"/>
          <p:cNvSpPr/>
          <p:nvPr/>
        </p:nvSpPr>
        <p:spPr>
          <a:xfrm>
            <a:off x="1054696" y="2617118"/>
            <a:ext cx="1080120" cy="36004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1594756" y="2977158"/>
            <a:ext cx="672988" cy="1819994"/>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06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0">
            <a:schemeClr val="accent1"/>
          </a:lnRef>
          <a:fillRef idx="3">
            <a:schemeClr val="accent1"/>
          </a:fillRef>
          <a:effectRef idx="3">
            <a:schemeClr val="accent1"/>
          </a:effectRef>
          <a:fontRef idx="minor">
            <a:schemeClr val="lt1"/>
          </a:fontRef>
        </p:style>
        <p:txBody>
          <a:bodyPr>
            <a:normAutofit/>
          </a:bodyPr>
          <a:lstStyle/>
          <a:p>
            <a:r>
              <a:rPr lang="ja-JP" altLang="en-US" sz="3200" dirty="0" smtClean="0"/>
              <a:t>過渡解析</a:t>
            </a:r>
            <a:r>
              <a:rPr lang="en-US" altLang="ja-JP" sz="3200" dirty="0" smtClean="0"/>
              <a:t>(</a:t>
            </a:r>
            <a:r>
              <a:rPr lang="ja-JP" altLang="en-US" sz="3200" dirty="0" smtClean="0"/>
              <a:t>炭素壁とタングステン壁の比較</a:t>
            </a:r>
            <a:r>
              <a:rPr lang="en-US" altLang="ja-JP" sz="3200" dirty="0" smtClean="0"/>
              <a:t>)</a:t>
            </a:r>
            <a:endParaRPr kumimoji="1" lang="ja-JP" altLang="en-US" sz="3200" dirty="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7" y="1076708"/>
            <a:ext cx="4696982" cy="363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450010" y="4531477"/>
            <a:ext cx="8465391" cy="2031325"/>
          </a:xfrm>
          <a:prstGeom prst="rect">
            <a:avLst/>
          </a:prstGeom>
          <a:noFill/>
        </p:spPr>
        <p:txBody>
          <a:bodyPr wrap="square" rtlCol="0">
            <a:spAutoFit/>
          </a:bodyPr>
          <a:lstStyle/>
          <a:p>
            <a:r>
              <a:rPr lang="ja-JP" altLang="en-US" b="1" dirty="0" smtClean="0"/>
              <a:t>炭素壁、タングステン壁においてそれぞれ</a:t>
            </a:r>
            <a:r>
              <a:rPr lang="en-US" altLang="ja-JP" b="1" dirty="0" smtClean="0"/>
              <a:t>5s</a:t>
            </a:r>
            <a:r>
              <a:rPr lang="ja-JP" altLang="en-US" b="1" dirty="0" smtClean="0"/>
              <a:t>の時点で除熱能力が</a:t>
            </a:r>
            <a:r>
              <a:rPr lang="en-US" altLang="ja-JP" b="1" dirty="0" smtClean="0"/>
              <a:t>0.08</a:t>
            </a:r>
            <a:r>
              <a:rPr lang="ja-JP" altLang="en-US" b="1" dirty="0" smtClean="0"/>
              <a:t>倍</a:t>
            </a:r>
            <a:endParaRPr lang="en-US" altLang="ja-JP" b="1" dirty="0" smtClean="0"/>
          </a:p>
          <a:p>
            <a:r>
              <a:rPr kumimoji="1" lang="ja-JP" altLang="en-US" b="1" dirty="0" smtClean="0"/>
              <a:t>炭素壁のシナリオでは壁面の温度は</a:t>
            </a:r>
            <a:r>
              <a:rPr kumimoji="1" lang="en-US" altLang="ja-JP" b="1" dirty="0" smtClean="0"/>
              <a:t>3000K</a:t>
            </a:r>
            <a:r>
              <a:rPr lang="ja-JP" altLang="en-US" b="1" dirty="0" smtClean="0"/>
              <a:t>程度まで上昇。炭素がコアへ不純物として流入しても</a:t>
            </a:r>
            <a:r>
              <a:rPr lang="ja-JP" altLang="en-US" b="1" u="sng" dirty="0" smtClean="0"/>
              <a:t>出力は</a:t>
            </a:r>
            <a:r>
              <a:rPr lang="en-US" altLang="ja-JP" b="1" u="sng" dirty="0" smtClean="0"/>
              <a:t>1</a:t>
            </a:r>
            <a:r>
              <a:rPr lang="ja-JP" altLang="en-US" b="1" u="sng" dirty="0" smtClean="0"/>
              <a:t>割も低下しない</a:t>
            </a:r>
            <a:r>
              <a:rPr lang="ja-JP" altLang="en-US" b="1" dirty="0" smtClean="0"/>
              <a:t>。</a:t>
            </a:r>
            <a:endParaRPr lang="en-US" altLang="ja-JP" b="1" dirty="0" smtClean="0"/>
          </a:p>
          <a:p>
            <a:r>
              <a:rPr kumimoji="1" lang="ja-JP" altLang="en-US" b="1" dirty="0" smtClean="0"/>
              <a:t>タングステン壁のシナリオでは表面温度は</a:t>
            </a:r>
            <a:r>
              <a:rPr kumimoji="1" lang="en-US" altLang="ja-JP" b="1" dirty="0" smtClean="0"/>
              <a:t>3600K</a:t>
            </a:r>
            <a:r>
              <a:rPr kumimoji="1" lang="ja-JP" altLang="en-US" b="1" dirty="0" smtClean="0"/>
              <a:t>度まで上昇する。コアでのタングステン密度は炭素より３桁小さいが不純物放射の効果のためコアプラズマを急激に冷やし</a:t>
            </a:r>
            <a:r>
              <a:rPr kumimoji="1" lang="ja-JP" altLang="en-US" b="1" u="sng" dirty="0" smtClean="0"/>
              <a:t>出力が低下する</a:t>
            </a:r>
            <a:r>
              <a:rPr kumimoji="1" lang="ja-JP" altLang="en-US" b="1" dirty="0" smtClean="0"/>
              <a:t>。</a:t>
            </a:r>
            <a:endParaRPr kumimoji="1" lang="en-US" altLang="ja-JP" b="1" dirty="0" smtClean="0"/>
          </a:p>
          <a:p>
            <a:r>
              <a:rPr lang="ja-JP" altLang="en-US" b="1" dirty="0" smtClean="0"/>
              <a:t>一方その間の壁面の</a:t>
            </a:r>
            <a:r>
              <a:rPr lang="ja-JP" altLang="en-US" b="1" dirty="0" smtClean="0">
                <a:solidFill>
                  <a:srgbClr val="FF0000"/>
                </a:solidFill>
              </a:rPr>
              <a:t>損耗距離</a:t>
            </a:r>
            <a:r>
              <a:rPr lang="ja-JP" altLang="en-US" b="1" dirty="0" smtClean="0"/>
              <a:t>は</a:t>
            </a:r>
            <a:r>
              <a:rPr lang="ja-JP" altLang="en-US" b="1" u="sng" dirty="0" smtClean="0"/>
              <a:t>炭素が３桁大きい</a:t>
            </a:r>
            <a:r>
              <a:rPr lang="ja-JP" altLang="en-US" b="1" dirty="0" smtClean="0"/>
              <a:t>。</a:t>
            </a:r>
            <a:endParaRPr kumimoji="1" lang="en-US" altLang="ja-JP"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154" y="1103837"/>
            <a:ext cx="4580235" cy="360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204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0">
            <a:schemeClr val="accent1"/>
          </a:lnRef>
          <a:fillRef idx="3">
            <a:schemeClr val="accent1"/>
          </a:fillRef>
          <a:effectRef idx="3">
            <a:schemeClr val="accent1"/>
          </a:effectRef>
          <a:fontRef idx="minor">
            <a:schemeClr val="lt1"/>
          </a:fontRef>
        </p:style>
        <p:txBody>
          <a:bodyPr>
            <a:normAutofit/>
          </a:bodyPr>
          <a:lstStyle/>
          <a:p>
            <a:r>
              <a:rPr lang="ja-JP" altLang="en-US" sz="3200" dirty="0" smtClean="0"/>
              <a:t>周辺プラズマモデル</a:t>
            </a:r>
            <a:r>
              <a:rPr lang="en-US" altLang="ja-JP" sz="3200" dirty="0" smtClean="0"/>
              <a:t>(</a:t>
            </a:r>
            <a:r>
              <a:rPr lang="ja-JP" altLang="en-US" sz="3200" dirty="0" smtClean="0"/>
              <a:t>２点モデル</a:t>
            </a:r>
            <a:r>
              <a:rPr lang="en-US" altLang="ja-JP" sz="3200" dirty="0" smtClean="0"/>
              <a:t>)</a:t>
            </a:r>
            <a:endParaRPr kumimoji="1" lang="ja-JP" altLang="en-US" sz="3200" dirty="0"/>
          </a:p>
        </p:txBody>
      </p:sp>
      <p:sp>
        <p:nvSpPr>
          <p:cNvPr id="5" name="テキスト ボックス 4"/>
          <p:cNvSpPr txBox="1"/>
          <p:nvPr/>
        </p:nvSpPr>
        <p:spPr>
          <a:xfrm>
            <a:off x="2339752" y="1412776"/>
            <a:ext cx="184731" cy="369332"/>
          </a:xfrm>
          <a:prstGeom prst="rect">
            <a:avLst/>
          </a:prstGeom>
          <a:noFill/>
        </p:spPr>
        <p:txBody>
          <a:bodyPr wrap="none" rtlCol="0">
            <a:spAutoFit/>
          </a:bodyPr>
          <a:lstStyle/>
          <a:p>
            <a:endParaRPr kumimoji="1" lang="ja-JP" altLang="en-US" dirty="0"/>
          </a:p>
        </p:txBody>
      </p:sp>
      <mc:AlternateContent xmlns:mc="http://schemas.openxmlformats.org/markup-compatibility/2006" xmlns:a14="http://schemas.microsoft.com/office/drawing/2010/main">
        <mc:Choice Requires="a14">
          <p:sp>
            <p:nvSpPr>
              <p:cNvPr id="6" name="テキスト ボックス 5"/>
              <p:cNvSpPr txBox="1"/>
              <p:nvPr/>
            </p:nvSpPr>
            <p:spPr>
              <a:xfrm>
                <a:off x="3586222" y="3837130"/>
                <a:ext cx="5337038" cy="605102"/>
              </a:xfrm>
              <a:prstGeom prst="rect">
                <a:avLst/>
              </a:prstGeom>
              <a:noFill/>
            </p:spPr>
            <p:txBody>
              <a:bodyPr wrap="none" rtlCol="0">
                <a:spAutoFit/>
              </a:bodyPr>
              <a:lstStyle/>
              <a:p>
                <a14:m>
                  <m:oMath xmlns:m="http://schemas.openxmlformats.org/officeDocument/2006/math">
                    <m:sSub>
                      <m:sSubPr>
                        <m:ctrlPr>
                          <a:rPr lang="ja-JP" altLang="ja-JP" b="1" i="1">
                            <a:latin typeface="Cambria Math"/>
                          </a:rPr>
                        </m:ctrlPr>
                      </m:sSubPr>
                      <m:e>
                        <m:r>
                          <a:rPr lang="en-US" altLang="ja-JP" b="1" i="1">
                            <a:latin typeface="Cambria Math"/>
                          </a:rPr>
                          <m:t>𝒒</m:t>
                        </m:r>
                      </m:e>
                      <m:sub>
                        <m:r>
                          <a:rPr lang="en-US" altLang="ja-JP" b="1">
                            <a:latin typeface="Cambria Math"/>
                          </a:rPr>
                          <m:t>⊥</m:t>
                        </m:r>
                      </m:sub>
                    </m:sSub>
                    <m:sSubSup>
                      <m:sSubSupPr>
                        <m:ctrlPr>
                          <a:rPr lang="ja-JP" altLang="ja-JP" b="1" i="1">
                            <a:latin typeface="Cambria Math"/>
                          </a:rPr>
                        </m:ctrlPr>
                      </m:sSubSupPr>
                      <m:e>
                        <m:r>
                          <a:rPr lang="en-US" altLang="ja-JP" b="1" i="1">
                            <a:latin typeface="Cambria Math"/>
                          </a:rPr>
                          <m:t>𝑳</m:t>
                        </m:r>
                      </m:e>
                      <m:sub>
                        <m:r>
                          <a:rPr lang="en-US" altLang="ja-JP" b="1" i="1">
                            <a:latin typeface="Cambria Math"/>
                          </a:rPr>
                          <m:t>𝒔</m:t>
                        </m:r>
                      </m:sub>
                      <m:sup>
                        <m:r>
                          <a:rPr lang="en-US" altLang="ja-JP" b="1" i="1">
                            <a:latin typeface="Cambria Math"/>
                          </a:rPr>
                          <m:t>𝟐</m:t>
                        </m:r>
                      </m:sup>
                    </m:sSubSup>
                    <m:r>
                      <a:rPr lang="en-US" altLang="ja-JP" b="1" i="1">
                        <a:latin typeface="Cambria Math"/>
                      </a:rPr>
                      <m:t>=</m:t>
                    </m:r>
                    <m:f>
                      <m:fPr>
                        <m:ctrlPr>
                          <a:rPr lang="ja-JP" altLang="ja-JP" b="1" i="1">
                            <a:latin typeface="Cambria Math"/>
                          </a:rPr>
                        </m:ctrlPr>
                      </m:fPr>
                      <m:num>
                        <m:r>
                          <a:rPr lang="en-US" altLang="ja-JP" b="1" i="1">
                            <a:latin typeface="Cambria Math"/>
                          </a:rPr>
                          <m:t>𝟒</m:t>
                        </m:r>
                        <m:r>
                          <a:rPr lang="en-US" altLang="ja-JP" b="1" i="1">
                            <a:latin typeface="Cambria Math"/>
                          </a:rPr>
                          <m:t>∆</m:t>
                        </m:r>
                        <m:sSub>
                          <m:sSubPr>
                            <m:ctrlPr>
                              <a:rPr lang="ja-JP" altLang="ja-JP" b="1" i="1">
                                <a:latin typeface="Cambria Math"/>
                              </a:rPr>
                            </m:ctrlPr>
                          </m:sSubPr>
                          <m:e>
                            <m:r>
                              <a:rPr lang="en-US" altLang="ja-JP" b="1" i="1">
                                <a:latin typeface="Cambria Math"/>
                              </a:rPr>
                              <m:t>𝜿</m:t>
                            </m:r>
                          </m:e>
                          <m:sub>
                            <m:r>
                              <a:rPr lang="en-US" altLang="ja-JP" b="1" i="1">
                                <a:latin typeface="Cambria Math"/>
                              </a:rPr>
                              <m:t>𝟎</m:t>
                            </m:r>
                          </m:sub>
                        </m:sSub>
                      </m:num>
                      <m:den>
                        <m:r>
                          <a:rPr lang="en-US" altLang="ja-JP" b="1" i="1">
                            <a:latin typeface="Cambria Math"/>
                          </a:rPr>
                          <m:t>𝟒𝟗</m:t>
                        </m:r>
                      </m:den>
                    </m:f>
                    <m:r>
                      <a:rPr lang="en-US" altLang="ja-JP" b="1">
                        <a:latin typeface="Cambria Math"/>
                      </a:rPr>
                      <m:t>[</m:t>
                    </m:r>
                    <m:sSubSup>
                      <m:sSubSupPr>
                        <m:ctrlPr>
                          <a:rPr lang="ja-JP" altLang="ja-JP" b="1" i="1">
                            <a:latin typeface="Cambria Math"/>
                          </a:rPr>
                        </m:ctrlPr>
                      </m:sSubSupPr>
                      <m:e>
                        <m:r>
                          <a:rPr lang="en-US" altLang="ja-JP" b="1" i="1">
                            <a:latin typeface="Cambria Math"/>
                          </a:rPr>
                          <m:t>𝑻</m:t>
                        </m:r>
                      </m:e>
                      <m:sub>
                        <m:r>
                          <a:rPr lang="en-US" altLang="ja-JP" b="1" i="1">
                            <a:latin typeface="Cambria Math"/>
                          </a:rPr>
                          <m:t>𝒔</m:t>
                        </m:r>
                      </m:sub>
                      <m:sup>
                        <m:f>
                          <m:fPr>
                            <m:ctrlPr>
                              <a:rPr lang="ja-JP" altLang="ja-JP" b="1" i="1">
                                <a:latin typeface="Cambria Math"/>
                              </a:rPr>
                            </m:ctrlPr>
                          </m:fPr>
                          <m:num>
                            <m:r>
                              <a:rPr lang="en-US" altLang="ja-JP" b="1" i="1">
                                <a:latin typeface="Cambria Math"/>
                              </a:rPr>
                              <m:t>𝟕</m:t>
                            </m:r>
                          </m:num>
                          <m:den>
                            <m:r>
                              <a:rPr lang="en-US" altLang="ja-JP" b="1" i="1">
                                <a:latin typeface="Cambria Math"/>
                              </a:rPr>
                              <m:t>𝟐</m:t>
                            </m:r>
                          </m:den>
                        </m:f>
                      </m:sup>
                    </m:sSubSup>
                    <m:r>
                      <a:rPr lang="en-US" altLang="ja-JP" b="1" i="1">
                        <a:latin typeface="Cambria Math"/>
                      </a:rPr>
                      <m:t>−</m:t>
                    </m:r>
                    <m:sSubSup>
                      <m:sSubSupPr>
                        <m:ctrlPr>
                          <a:rPr lang="ja-JP" altLang="ja-JP" b="1" i="1">
                            <a:latin typeface="Cambria Math"/>
                          </a:rPr>
                        </m:ctrlPr>
                      </m:sSubSupPr>
                      <m:e>
                        <m:r>
                          <a:rPr lang="en-US" altLang="ja-JP" b="1" i="1">
                            <a:latin typeface="Cambria Math"/>
                          </a:rPr>
                          <m:t>𝑻</m:t>
                        </m:r>
                      </m:e>
                      <m:sub>
                        <m:r>
                          <a:rPr lang="en-US" altLang="ja-JP" b="1" i="1">
                            <a:latin typeface="Cambria Math"/>
                          </a:rPr>
                          <m:t>𝒅</m:t>
                        </m:r>
                      </m:sub>
                      <m:sup>
                        <m:f>
                          <m:fPr>
                            <m:ctrlPr>
                              <a:rPr lang="ja-JP" altLang="ja-JP" b="1" i="1">
                                <a:latin typeface="Cambria Math"/>
                              </a:rPr>
                            </m:ctrlPr>
                          </m:fPr>
                          <m:num>
                            <m:r>
                              <a:rPr lang="en-US" altLang="ja-JP" b="1" i="1">
                                <a:latin typeface="Cambria Math"/>
                              </a:rPr>
                              <m:t>𝟕</m:t>
                            </m:r>
                          </m:num>
                          <m:den>
                            <m:r>
                              <a:rPr lang="en-US" altLang="ja-JP" b="1" i="1">
                                <a:latin typeface="Cambria Math"/>
                              </a:rPr>
                              <m:t>𝟐</m:t>
                            </m:r>
                          </m:den>
                        </m:f>
                      </m:sup>
                    </m:sSubSup>
                    <m:r>
                      <a:rPr lang="en-US" altLang="ja-JP" b="1" i="1">
                        <a:latin typeface="Cambria Math"/>
                      </a:rPr>
                      <m:t>]</m:t>
                    </m:r>
                  </m:oMath>
                </a14:m>
                <a:r>
                  <a:rPr kumimoji="1" lang="ja-JP" altLang="en-US" b="1" dirty="0" smtClean="0"/>
                  <a:t>　</a:t>
                </a:r>
                <a:r>
                  <a:rPr kumimoji="1" lang="en-US" altLang="ja-JP" sz="1400" b="1" dirty="0" smtClean="0"/>
                  <a:t>SOL-DIV</a:t>
                </a:r>
                <a:r>
                  <a:rPr kumimoji="1" lang="ja-JP" altLang="en-US" sz="1400" b="1" dirty="0" smtClean="0"/>
                  <a:t>領域でのエネルギーバランス</a:t>
                </a:r>
                <a:endParaRPr kumimoji="1" lang="ja-JP" altLang="en-US" sz="1400" b="1"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586222" y="3837130"/>
                <a:ext cx="5337038" cy="605102"/>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3412136" y="4551884"/>
                <a:ext cx="5520357" cy="380682"/>
              </a:xfrm>
              <a:prstGeom prst="rect">
                <a:avLst/>
              </a:prstGeom>
              <a:noFill/>
            </p:spPr>
            <p:txBody>
              <a:bodyPr wrap="none" rtlCol="0">
                <a:spAutoFit/>
              </a:bodyPr>
              <a:lstStyle/>
              <a:p>
                <a14:m>
                  <m:oMath xmlns:m="http://schemas.openxmlformats.org/officeDocument/2006/math">
                    <m:r>
                      <a:rPr lang="en-US" altLang="ja-JP" sz="1600" b="1" i="1">
                        <a:latin typeface="Cambria Math"/>
                      </a:rPr>
                      <m:t>𝟐</m:t>
                    </m:r>
                    <m:sSub>
                      <m:sSubPr>
                        <m:ctrlPr>
                          <a:rPr lang="ja-JP" altLang="ja-JP" sz="1600" b="1" i="1">
                            <a:latin typeface="Cambria Math"/>
                          </a:rPr>
                        </m:ctrlPr>
                      </m:sSubPr>
                      <m:e>
                        <m:r>
                          <a:rPr lang="en-US" altLang="ja-JP" sz="1600" b="1" i="1">
                            <a:latin typeface="Cambria Math"/>
                          </a:rPr>
                          <m:t>𝒏</m:t>
                        </m:r>
                      </m:e>
                      <m:sub>
                        <m:r>
                          <a:rPr lang="en-US" altLang="ja-JP" sz="1600" b="1" i="1">
                            <a:latin typeface="Cambria Math"/>
                          </a:rPr>
                          <m:t>𝒔</m:t>
                        </m:r>
                      </m:sub>
                    </m:sSub>
                    <m:sSub>
                      <m:sSubPr>
                        <m:ctrlPr>
                          <a:rPr lang="ja-JP" altLang="ja-JP" sz="1600" b="1" i="1">
                            <a:latin typeface="Cambria Math"/>
                          </a:rPr>
                        </m:ctrlPr>
                      </m:sSubPr>
                      <m:e>
                        <m:r>
                          <a:rPr lang="en-US" altLang="ja-JP" sz="1600" b="1" i="1">
                            <a:latin typeface="Cambria Math"/>
                          </a:rPr>
                          <m:t>𝑻</m:t>
                        </m:r>
                      </m:e>
                      <m:sub>
                        <m:r>
                          <a:rPr lang="en-US" altLang="ja-JP" sz="1600" b="1" i="1">
                            <a:latin typeface="Cambria Math"/>
                          </a:rPr>
                          <m:t>𝒔</m:t>
                        </m:r>
                      </m:sub>
                    </m:sSub>
                    <m:r>
                      <a:rPr lang="en-US" altLang="ja-JP" sz="1600" b="1">
                        <a:latin typeface="Cambria Math"/>
                      </a:rPr>
                      <m:t>=</m:t>
                    </m:r>
                    <m:sSub>
                      <m:sSubPr>
                        <m:ctrlPr>
                          <a:rPr lang="ja-JP" altLang="ja-JP" sz="1600" b="1" i="1">
                            <a:latin typeface="Cambria Math"/>
                          </a:rPr>
                        </m:ctrlPr>
                      </m:sSubPr>
                      <m:e>
                        <m:r>
                          <a:rPr lang="en-US" altLang="ja-JP" sz="1600" b="1" i="1">
                            <a:latin typeface="Cambria Math"/>
                          </a:rPr>
                          <m:t>𝒎</m:t>
                        </m:r>
                      </m:e>
                      <m:sub>
                        <m:r>
                          <a:rPr lang="en-US" altLang="ja-JP" sz="1600" b="1" i="1">
                            <a:latin typeface="Cambria Math"/>
                          </a:rPr>
                          <m:t>𝒑</m:t>
                        </m:r>
                      </m:sub>
                    </m:sSub>
                    <m:sSub>
                      <m:sSubPr>
                        <m:ctrlPr>
                          <a:rPr lang="ja-JP" altLang="ja-JP" sz="1600" b="1" i="1">
                            <a:latin typeface="Cambria Math"/>
                          </a:rPr>
                        </m:ctrlPr>
                      </m:sSubPr>
                      <m:e>
                        <m:r>
                          <a:rPr lang="en-US" altLang="ja-JP" sz="1600" b="1" i="1">
                            <a:latin typeface="Cambria Math"/>
                          </a:rPr>
                          <m:t>𝒏</m:t>
                        </m:r>
                      </m:e>
                      <m:sub>
                        <m:r>
                          <a:rPr lang="en-US" altLang="ja-JP" sz="1600" b="1" i="1">
                            <a:latin typeface="Cambria Math"/>
                          </a:rPr>
                          <m:t>𝒅</m:t>
                        </m:r>
                      </m:sub>
                    </m:sSub>
                    <m:sSubSup>
                      <m:sSubSupPr>
                        <m:ctrlPr>
                          <a:rPr lang="ja-JP" altLang="ja-JP" sz="1600" b="1" i="1">
                            <a:latin typeface="Cambria Math"/>
                          </a:rPr>
                        </m:ctrlPr>
                      </m:sSubSupPr>
                      <m:e>
                        <m:sSubSup>
                          <m:sSubSupPr>
                            <m:ctrlPr>
                              <a:rPr lang="ja-JP" altLang="ja-JP" sz="1600" b="1" i="1">
                                <a:latin typeface="Cambria Math"/>
                              </a:rPr>
                            </m:ctrlPr>
                          </m:sSubSupPr>
                          <m:e>
                            <m:r>
                              <a:rPr lang="en-US" altLang="ja-JP" sz="1600" b="1" i="1">
                                <a:latin typeface="Cambria Math"/>
                              </a:rPr>
                              <m:t>𝑴</m:t>
                            </m:r>
                          </m:e>
                          <m:sub>
                            <m:r>
                              <a:rPr lang="en-US" altLang="ja-JP" sz="1600" b="1" i="1">
                                <a:latin typeface="Cambria Math"/>
                              </a:rPr>
                              <m:t>𝒅</m:t>
                            </m:r>
                          </m:sub>
                          <m:sup>
                            <m:r>
                              <a:rPr lang="en-US" altLang="ja-JP" sz="1600" b="1" i="1">
                                <a:latin typeface="Cambria Math"/>
                              </a:rPr>
                              <m:t>𝟐</m:t>
                            </m:r>
                          </m:sup>
                        </m:sSubSup>
                        <m:r>
                          <a:rPr lang="en-US" altLang="ja-JP" sz="1600" b="1" i="1">
                            <a:latin typeface="Cambria Math"/>
                          </a:rPr>
                          <m:t>𝑪</m:t>
                        </m:r>
                      </m:e>
                      <m:sub>
                        <m:r>
                          <a:rPr lang="en-US" altLang="ja-JP" sz="1600" b="1" i="1">
                            <a:latin typeface="Cambria Math"/>
                          </a:rPr>
                          <m:t>𝒔</m:t>
                        </m:r>
                      </m:sub>
                      <m:sup>
                        <m:r>
                          <a:rPr lang="en-US" altLang="ja-JP" sz="1600" b="1" i="1">
                            <a:latin typeface="Cambria Math"/>
                          </a:rPr>
                          <m:t>𝟐</m:t>
                        </m:r>
                      </m:sup>
                    </m:sSubSup>
                    <m:r>
                      <a:rPr lang="en-US" altLang="ja-JP" sz="1600" b="1">
                        <a:latin typeface="Cambria Math"/>
                      </a:rPr>
                      <m:t>+</m:t>
                    </m:r>
                    <m:r>
                      <a:rPr lang="en-US" altLang="ja-JP" sz="1600" b="1" i="1">
                        <a:latin typeface="Cambria Math"/>
                      </a:rPr>
                      <m:t>𝟐</m:t>
                    </m:r>
                    <m:sSub>
                      <m:sSubPr>
                        <m:ctrlPr>
                          <a:rPr lang="ja-JP" altLang="ja-JP" sz="1600" b="1" i="1">
                            <a:latin typeface="Cambria Math"/>
                          </a:rPr>
                        </m:ctrlPr>
                      </m:sSubPr>
                      <m:e>
                        <m:r>
                          <a:rPr lang="en-US" altLang="ja-JP" sz="1600" b="1" i="1">
                            <a:latin typeface="Cambria Math"/>
                          </a:rPr>
                          <m:t>𝒏</m:t>
                        </m:r>
                      </m:e>
                      <m:sub>
                        <m:r>
                          <a:rPr lang="en-US" altLang="ja-JP" sz="1600" b="1" i="1">
                            <a:latin typeface="Cambria Math"/>
                          </a:rPr>
                          <m:t>𝒅</m:t>
                        </m:r>
                      </m:sub>
                    </m:sSub>
                    <m:sSub>
                      <m:sSubPr>
                        <m:ctrlPr>
                          <a:rPr lang="ja-JP" altLang="ja-JP" sz="1600" b="1" i="1">
                            <a:latin typeface="Cambria Math"/>
                          </a:rPr>
                        </m:ctrlPr>
                      </m:sSubPr>
                      <m:e>
                        <m:r>
                          <a:rPr lang="en-US" altLang="ja-JP" sz="1600" b="1" i="1">
                            <a:latin typeface="Cambria Math"/>
                          </a:rPr>
                          <m:t>𝑻</m:t>
                        </m:r>
                      </m:e>
                      <m:sub>
                        <m:r>
                          <a:rPr lang="en-US" altLang="ja-JP" sz="1600" b="1" i="1">
                            <a:latin typeface="Cambria Math"/>
                          </a:rPr>
                          <m:t>𝒅</m:t>
                        </m:r>
                      </m:sub>
                    </m:sSub>
                  </m:oMath>
                </a14:m>
                <a:r>
                  <a:rPr kumimoji="1" lang="ja-JP" altLang="en-US" sz="1600" b="1" dirty="0" smtClean="0"/>
                  <a:t>　</a:t>
                </a:r>
                <a:r>
                  <a:rPr kumimoji="1" lang="en-US" altLang="ja-JP" sz="1400" b="1" dirty="0" smtClean="0"/>
                  <a:t>SOL-DIV</a:t>
                </a:r>
                <a:r>
                  <a:rPr kumimoji="1" lang="ja-JP" altLang="en-US" sz="1400" b="1" dirty="0" smtClean="0"/>
                  <a:t>領域での</a:t>
                </a:r>
                <a:r>
                  <a:rPr lang="ja-JP" altLang="en-US" sz="1400" b="1" dirty="0" smtClean="0"/>
                  <a:t>運動量バランス</a:t>
                </a:r>
                <a:endParaRPr kumimoji="1" lang="ja-JP" altLang="en-US" sz="1400" b="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3412136" y="4551884"/>
                <a:ext cx="5520357" cy="380682"/>
              </a:xfrm>
              <a:prstGeom prst="rect">
                <a:avLst/>
              </a:prstGeom>
              <a:blipFill rotWithShape="1">
                <a:blip r:embed="rId3"/>
                <a:stretch>
                  <a:fillRect b="-96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3565961" y="5077164"/>
                <a:ext cx="5404043" cy="53873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ctrlPr>
                            <a:rPr lang="ja-JP" altLang="ja-JP" sz="1400" b="1" i="1">
                              <a:latin typeface="Cambria Math"/>
                            </a:rPr>
                          </m:ctrlPr>
                        </m:dPr>
                        <m:e>
                          <m:r>
                            <a:rPr lang="en-US" altLang="ja-JP" sz="1400" b="1" i="1">
                              <a:latin typeface="Cambria Math"/>
                            </a:rPr>
                            <m:t>𝟏</m:t>
                          </m:r>
                          <m:r>
                            <a:rPr lang="en-US" altLang="ja-JP" sz="1400" b="1" i="1">
                              <a:latin typeface="Cambria Math"/>
                            </a:rPr>
                            <m:t>−</m:t>
                          </m:r>
                          <m:sSubSup>
                            <m:sSubSupPr>
                              <m:ctrlPr>
                                <a:rPr lang="ja-JP" altLang="ja-JP" sz="1400" b="1" i="1">
                                  <a:latin typeface="Cambria Math"/>
                                </a:rPr>
                              </m:ctrlPr>
                            </m:sSubSupPr>
                            <m:e>
                              <m:r>
                                <a:rPr lang="en-US" altLang="ja-JP" sz="1400" b="1" i="1">
                                  <a:latin typeface="Cambria Math"/>
                                </a:rPr>
                                <m:t>𝒇</m:t>
                              </m:r>
                            </m:e>
                            <m:sub>
                              <m:r>
                                <a:rPr lang="en-US" altLang="ja-JP" sz="1400" b="1" i="1">
                                  <a:latin typeface="Cambria Math"/>
                                </a:rPr>
                                <m:t>𝒊𝒎𝒑</m:t>
                              </m:r>
                            </m:sub>
                            <m:sup>
                              <m:r>
                                <a:rPr lang="en-US" altLang="ja-JP" sz="1400" b="1" i="1">
                                  <a:latin typeface="Cambria Math"/>
                                </a:rPr>
                                <m:t>𝒅𝒊𝒗</m:t>
                              </m:r>
                            </m:sup>
                          </m:sSubSup>
                        </m:e>
                      </m:d>
                      <m:sSub>
                        <m:sSubPr>
                          <m:ctrlPr>
                            <a:rPr lang="ja-JP" altLang="ja-JP" sz="1400" b="1" i="1">
                              <a:latin typeface="Cambria Math"/>
                            </a:rPr>
                          </m:ctrlPr>
                        </m:sSubPr>
                        <m:e>
                          <m:r>
                            <a:rPr lang="en-US" altLang="ja-JP" sz="1400" b="1" i="1">
                              <a:latin typeface="Cambria Math"/>
                            </a:rPr>
                            <m:t>𝒒</m:t>
                          </m:r>
                        </m:e>
                        <m:sub>
                          <m:r>
                            <a:rPr lang="en-US" altLang="ja-JP" sz="1400" b="1" i="1">
                              <a:latin typeface="Cambria Math"/>
                            </a:rPr>
                            <m:t>⊥</m:t>
                          </m:r>
                        </m:sub>
                      </m:sSub>
                      <m:sSub>
                        <m:sSubPr>
                          <m:ctrlPr>
                            <a:rPr lang="ja-JP" altLang="ja-JP" sz="1400" b="1" i="1">
                              <a:latin typeface="Cambria Math"/>
                            </a:rPr>
                          </m:ctrlPr>
                        </m:sSubPr>
                        <m:e>
                          <m:r>
                            <a:rPr lang="en-US" altLang="ja-JP" sz="1400" b="1" i="1">
                              <a:latin typeface="Cambria Math"/>
                            </a:rPr>
                            <m:t>𝑳</m:t>
                          </m:r>
                        </m:e>
                        <m:sub>
                          <m:r>
                            <a:rPr lang="en-US" altLang="ja-JP" sz="1400" b="1" i="1">
                              <a:latin typeface="Cambria Math"/>
                            </a:rPr>
                            <m:t>𝒔</m:t>
                          </m:r>
                        </m:sub>
                      </m:sSub>
                      <m:r>
                        <a:rPr lang="en-US" altLang="ja-JP" sz="1400" b="1" i="1">
                          <a:latin typeface="Cambria Math"/>
                        </a:rPr>
                        <m:t>=</m:t>
                      </m:r>
                      <m:r>
                        <a:rPr lang="en-US" altLang="ja-JP" sz="1400" b="1" i="1">
                          <a:latin typeface="Cambria Math"/>
                        </a:rPr>
                        <m:t>𝜸</m:t>
                      </m:r>
                      <m:sSub>
                        <m:sSubPr>
                          <m:ctrlPr>
                            <a:rPr lang="ja-JP" altLang="ja-JP" sz="1400" b="1" i="1">
                              <a:latin typeface="Cambria Math"/>
                            </a:rPr>
                          </m:ctrlPr>
                        </m:sSubPr>
                        <m:e>
                          <m:r>
                            <a:rPr lang="en-US" altLang="ja-JP" sz="1400" b="1" i="1">
                              <a:latin typeface="Cambria Math"/>
                            </a:rPr>
                            <m:t>𝒏</m:t>
                          </m:r>
                        </m:e>
                        <m:sub>
                          <m:r>
                            <a:rPr lang="en-US" altLang="ja-JP" sz="1400" b="1" i="1">
                              <a:latin typeface="Cambria Math"/>
                            </a:rPr>
                            <m:t>𝒅</m:t>
                          </m:r>
                        </m:sub>
                      </m:sSub>
                      <m:sSub>
                        <m:sSubPr>
                          <m:ctrlPr>
                            <a:rPr lang="ja-JP" altLang="ja-JP" sz="1400" b="1" i="1">
                              <a:latin typeface="Cambria Math"/>
                            </a:rPr>
                          </m:ctrlPr>
                        </m:sSubPr>
                        <m:e>
                          <m:r>
                            <a:rPr lang="en-US" altLang="ja-JP" sz="1400" b="1" i="1">
                              <a:latin typeface="Cambria Math"/>
                            </a:rPr>
                            <m:t>𝑻</m:t>
                          </m:r>
                        </m:e>
                        <m:sub>
                          <m:r>
                            <a:rPr lang="en-US" altLang="ja-JP" sz="1400" b="1" i="1">
                              <a:latin typeface="Cambria Math"/>
                            </a:rPr>
                            <m:t>𝒅</m:t>
                          </m:r>
                        </m:sub>
                      </m:sSub>
                      <m:sSub>
                        <m:sSubPr>
                          <m:ctrlPr>
                            <a:rPr lang="ja-JP" altLang="ja-JP" sz="1400" b="1" i="1">
                              <a:latin typeface="Cambria Math"/>
                            </a:rPr>
                          </m:ctrlPr>
                        </m:sSubPr>
                        <m:e>
                          <m:r>
                            <a:rPr lang="en-US" altLang="ja-JP" sz="1400" b="1" i="1">
                              <a:latin typeface="Cambria Math"/>
                            </a:rPr>
                            <m:t>𝑴</m:t>
                          </m:r>
                        </m:e>
                        <m:sub>
                          <m:r>
                            <a:rPr lang="en-US" altLang="ja-JP" sz="1400" b="1" i="1">
                              <a:latin typeface="Cambria Math"/>
                            </a:rPr>
                            <m:t>𝒅</m:t>
                          </m:r>
                        </m:sub>
                      </m:sSub>
                      <m:sSub>
                        <m:sSubPr>
                          <m:ctrlPr>
                            <a:rPr lang="ja-JP" altLang="ja-JP" sz="1400" b="1" i="1">
                              <a:latin typeface="Cambria Math"/>
                            </a:rPr>
                          </m:ctrlPr>
                        </m:sSubPr>
                        <m:e>
                          <m:r>
                            <a:rPr lang="en-US" altLang="ja-JP" sz="1400" b="1" i="1">
                              <a:latin typeface="Cambria Math"/>
                            </a:rPr>
                            <m:t>𝑪</m:t>
                          </m:r>
                        </m:e>
                        <m:sub>
                          <m:r>
                            <a:rPr lang="en-US" altLang="ja-JP" sz="1400" b="1" i="1">
                              <a:latin typeface="Cambria Math"/>
                            </a:rPr>
                            <m:t>𝒔</m:t>
                          </m:r>
                        </m:sub>
                      </m:sSub>
                      <m:sSub>
                        <m:sSubPr>
                          <m:ctrlPr>
                            <a:rPr lang="ja-JP" altLang="ja-JP" sz="1400" b="1" i="1">
                              <a:latin typeface="Cambria Math"/>
                            </a:rPr>
                          </m:ctrlPr>
                        </m:sSubPr>
                        <m:e>
                          <m:r>
                            <a:rPr lang="en-US" altLang="ja-JP" sz="1400" b="1" i="1">
                              <a:latin typeface="Cambria Math"/>
                            </a:rPr>
                            <m:t>𝜟</m:t>
                          </m:r>
                        </m:e>
                        <m:sub>
                          <m:r>
                            <a:rPr lang="en-US" altLang="ja-JP" sz="1400" b="1" i="1">
                              <a:latin typeface="Cambria Math"/>
                            </a:rPr>
                            <m:t>𝑬</m:t>
                          </m:r>
                        </m:sub>
                      </m:sSub>
                    </m:oMath>
                  </m:oMathPara>
                </a14:m>
                <a:endParaRPr kumimoji="1" lang="en-US" altLang="ja-JP" sz="1400" b="1" dirty="0" smtClean="0"/>
              </a:p>
              <a:p>
                <a:r>
                  <a:rPr lang="ja-JP" altLang="en-US" sz="1200" b="1" dirty="0" smtClean="0"/>
                  <a:t>　　　　　　コアからの流入エネルギーとダイバータ板への放出エネルギーバランス</a:t>
                </a:r>
                <a:endParaRPr kumimoji="1" lang="ja-JP" altLang="en-US" sz="1200" b="1"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3565961" y="5077164"/>
                <a:ext cx="5404043" cy="538737"/>
              </a:xfrm>
              <a:prstGeom prst="rect">
                <a:avLst/>
              </a:prstGeom>
              <a:blipFill rotWithShape="1">
                <a:blip r:embed="rId4"/>
                <a:stretch>
                  <a:fillRect b="-68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3570717" y="5754527"/>
                <a:ext cx="4475905" cy="611001"/>
              </a:xfrm>
              <a:prstGeom prst="rect">
                <a:avLst/>
              </a:prstGeom>
              <a:noFill/>
            </p:spPr>
            <p:txBody>
              <a:bodyPr wrap="none" rtlCol="0">
                <a:spAutoFit/>
              </a:bodyPr>
              <a:lstStyle/>
              <a:p>
                <a14:m>
                  <m:oMath xmlns:m="http://schemas.openxmlformats.org/officeDocument/2006/math">
                    <m:sSub>
                      <m:sSubPr>
                        <m:ctrlPr>
                          <a:rPr lang="ja-JP" altLang="ja-JP" b="1" i="1">
                            <a:latin typeface="Cambria Math"/>
                          </a:rPr>
                        </m:ctrlPr>
                      </m:sSubPr>
                      <m:e>
                        <m:r>
                          <a:rPr lang="en-US" altLang="ja-JP" b="1" i="1">
                            <a:latin typeface="Cambria Math"/>
                          </a:rPr>
                          <m:t>𝜞</m:t>
                        </m:r>
                      </m:e>
                      <m:sub>
                        <m:r>
                          <a:rPr lang="en-US" altLang="ja-JP" b="1">
                            <a:latin typeface="Cambria Math"/>
                          </a:rPr>
                          <m:t>⊥</m:t>
                        </m:r>
                      </m:sub>
                    </m:sSub>
                    <m:sSub>
                      <m:sSubPr>
                        <m:ctrlPr>
                          <a:rPr lang="ja-JP" altLang="ja-JP" b="1" i="1">
                            <a:latin typeface="Cambria Math"/>
                          </a:rPr>
                        </m:ctrlPr>
                      </m:sSubPr>
                      <m:e>
                        <m:r>
                          <a:rPr lang="en-US" altLang="ja-JP" b="1" i="1">
                            <a:latin typeface="Cambria Math"/>
                          </a:rPr>
                          <m:t>𝑳</m:t>
                        </m:r>
                      </m:e>
                      <m:sub>
                        <m:r>
                          <a:rPr lang="en-US" altLang="ja-JP" b="1" i="1">
                            <a:latin typeface="Cambria Math"/>
                          </a:rPr>
                          <m:t>𝒔</m:t>
                        </m:r>
                      </m:sub>
                    </m:sSub>
                    <m:r>
                      <a:rPr lang="en-US" altLang="ja-JP" b="1" i="1">
                        <a:latin typeface="Cambria Math"/>
                      </a:rPr>
                      <m:t>+</m:t>
                    </m:r>
                    <m:r>
                      <a:rPr lang="en-US" altLang="ja-JP" b="1" i="1">
                        <a:latin typeface="Cambria Math"/>
                      </a:rPr>
                      <m:t>𝜼</m:t>
                    </m:r>
                    <m:sSub>
                      <m:sSubPr>
                        <m:ctrlPr>
                          <a:rPr lang="ja-JP" altLang="ja-JP" b="1" i="1">
                            <a:latin typeface="Cambria Math"/>
                          </a:rPr>
                        </m:ctrlPr>
                      </m:sSubPr>
                      <m:e>
                        <m:r>
                          <a:rPr lang="en-US" altLang="ja-JP" b="1" i="1">
                            <a:latin typeface="Cambria Math"/>
                          </a:rPr>
                          <m:t>𝒏</m:t>
                        </m:r>
                      </m:e>
                      <m:sub>
                        <m:r>
                          <a:rPr lang="en-US" altLang="ja-JP" b="1" i="1">
                            <a:latin typeface="Cambria Math"/>
                          </a:rPr>
                          <m:t>𝒅</m:t>
                        </m:r>
                      </m:sub>
                    </m:sSub>
                    <m:sSub>
                      <m:sSubPr>
                        <m:ctrlPr>
                          <a:rPr lang="ja-JP" altLang="ja-JP" b="1" i="1">
                            <a:latin typeface="Cambria Math"/>
                          </a:rPr>
                        </m:ctrlPr>
                      </m:sSubPr>
                      <m:e>
                        <m:r>
                          <a:rPr lang="en-US" altLang="ja-JP" b="1" i="1">
                            <a:latin typeface="Cambria Math"/>
                          </a:rPr>
                          <m:t>𝑴</m:t>
                        </m:r>
                      </m:e>
                      <m:sub>
                        <m:r>
                          <a:rPr lang="en-US" altLang="ja-JP" b="1" i="1">
                            <a:latin typeface="Cambria Math"/>
                          </a:rPr>
                          <m:t>𝒅</m:t>
                        </m:r>
                      </m:sub>
                    </m:sSub>
                    <m:sSub>
                      <m:sSubPr>
                        <m:ctrlPr>
                          <a:rPr lang="ja-JP" altLang="ja-JP" b="1" i="1">
                            <a:latin typeface="Cambria Math"/>
                          </a:rPr>
                        </m:ctrlPr>
                      </m:sSubPr>
                      <m:e>
                        <m:r>
                          <a:rPr lang="en-US" altLang="ja-JP" b="1" i="1">
                            <a:latin typeface="Cambria Math"/>
                          </a:rPr>
                          <m:t>𝑪</m:t>
                        </m:r>
                      </m:e>
                      <m:sub>
                        <m:r>
                          <a:rPr lang="en-US" altLang="ja-JP" b="1" i="1">
                            <a:latin typeface="Cambria Math"/>
                          </a:rPr>
                          <m:t>𝒔</m:t>
                        </m:r>
                      </m:sub>
                    </m:sSub>
                    <m:r>
                      <a:rPr lang="en-US" altLang="ja-JP" b="1" i="1">
                        <a:latin typeface="Cambria Math"/>
                      </a:rPr>
                      <m:t>𝒉</m:t>
                    </m:r>
                    <m:sSub>
                      <m:sSubPr>
                        <m:ctrlPr>
                          <a:rPr lang="ja-JP" altLang="ja-JP" b="1" i="1">
                            <a:latin typeface="Cambria Math"/>
                          </a:rPr>
                        </m:ctrlPr>
                      </m:sSubPr>
                      <m:e>
                        <m:r>
                          <a:rPr lang="en-US" altLang="ja-JP" b="1" i="1">
                            <a:latin typeface="Cambria Math"/>
                          </a:rPr>
                          <m:t>𝜟</m:t>
                        </m:r>
                      </m:e>
                      <m:sub>
                        <m:r>
                          <a:rPr lang="en-US" altLang="ja-JP" b="1" i="1">
                            <a:latin typeface="Cambria Math"/>
                          </a:rPr>
                          <m:t>𝒏</m:t>
                        </m:r>
                      </m:sub>
                    </m:sSub>
                    <m:r>
                      <a:rPr lang="en-US" altLang="ja-JP" b="1" i="1">
                        <a:latin typeface="Cambria Math"/>
                      </a:rPr>
                      <m:t>+</m:t>
                    </m:r>
                    <m:sSub>
                      <m:sSubPr>
                        <m:ctrlPr>
                          <a:rPr lang="ja-JP" altLang="ja-JP" b="1" i="1">
                            <a:latin typeface="Cambria Math"/>
                          </a:rPr>
                        </m:ctrlPr>
                      </m:sSubPr>
                      <m:e>
                        <m:r>
                          <a:rPr lang="en-US" altLang="ja-JP" b="1" i="1">
                            <a:latin typeface="Cambria Math"/>
                          </a:rPr>
                          <m:t>𝑵</m:t>
                        </m:r>
                      </m:e>
                      <m:sub>
                        <m:r>
                          <a:rPr lang="en-US" altLang="ja-JP" b="1" i="1">
                            <a:latin typeface="Cambria Math"/>
                          </a:rPr>
                          <m:t>𝒑𝒖𝒇𝒇</m:t>
                        </m:r>
                      </m:sub>
                    </m:sSub>
                    <m:r>
                      <a:rPr lang="en-US" altLang="ja-JP" b="1" i="1">
                        <a:latin typeface="Cambria Math"/>
                      </a:rPr>
                      <m:t>=</m:t>
                    </m:r>
                    <m:sSub>
                      <m:sSubPr>
                        <m:ctrlPr>
                          <a:rPr lang="ja-JP" altLang="ja-JP" b="1" i="1">
                            <a:latin typeface="Cambria Math"/>
                          </a:rPr>
                        </m:ctrlPr>
                      </m:sSubPr>
                      <m:e>
                        <m:r>
                          <a:rPr lang="en-US" altLang="ja-JP" b="1" i="1">
                            <a:latin typeface="Cambria Math"/>
                          </a:rPr>
                          <m:t>𝒏</m:t>
                        </m:r>
                      </m:e>
                      <m:sub>
                        <m:r>
                          <a:rPr lang="en-US" altLang="ja-JP" b="1" i="1">
                            <a:latin typeface="Cambria Math"/>
                          </a:rPr>
                          <m:t>𝒅</m:t>
                        </m:r>
                      </m:sub>
                    </m:sSub>
                    <m:sSub>
                      <m:sSubPr>
                        <m:ctrlPr>
                          <a:rPr lang="ja-JP" altLang="ja-JP" b="1" i="1">
                            <a:latin typeface="Cambria Math"/>
                          </a:rPr>
                        </m:ctrlPr>
                      </m:sSubPr>
                      <m:e>
                        <m:r>
                          <a:rPr lang="en-US" altLang="ja-JP" b="1" i="1">
                            <a:latin typeface="Cambria Math"/>
                          </a:rPr>
                          <m:t>𝑴</m:t>
                        </m:r>
                      </m:e>
                      <m:sub>
                        <m:r>
                          <a:rPr lang="en-US" altLang="ja-JP" b="1" i="1">
                            <a:latin typeface="Cambria Math"/>
                          </a:rPr>
                          <m:t>𝒅</m:t>
                        </m:r>
                      </m:sub>
                    </m:sSub>
                    <m:sSub>
                      <m:sSubPr>
                        <m:ctrlPr>
                          <a:rPr lang="ja-JP" altLang="ja-JP" b="1" i="1">
                            <a:latin typeface="Cambria Math"/>
                          </a:rPr>
                        </m:ctrlPr>
                      </m:sSubPr>
                      <m:e>
                        <m:r>
                          <a:rPr lang="en-US" altLang="ja-JP" b="1" i="1">
                            <a:latin typeface="Cambria Math"/>
                          </a:rPr>
                          <m:t>𝑪</m:t>
                        </m:r>
                      </m:e>
                      <m:sub>
                        <m:r>
                          <a:rPr lang="en-US" altLang="ja-JP" b="1" i="1">
                            <a:latin typeface="Cambria Math"/>
                          </a:rPr>
                          <m:t>𝒔</m:t>
                        </m:r>
                      </m:sub>
                    </m:sSub>
                  </m:oMath>
                </a14:m>
                <a:r>
                  <a:rPr kumimoji="1" lang="ja-JP" altLang="en-US" b="1" dirty="0" smtClean="0"/>
                  <a:t> </a:t>
                </a:r>
                <a:endParaRPr kumimoji="1" lang="en-US" altLang="ja-JP" b="1" dirty="0" smtClean="0"/>
              </a:p>
              <a:p>
                <a:pPr algn="r"/>
                <a:r>
                  <a:rPr lang="ja-JP" altLang="en-US" sz="1400" b="1" dirty="0"/>
                  <a:t>　</a:t>
                </a:r>
                <a:r>
                  <a:rPr lang="ja-JP" altLang="en-US" sz="1400" b="1" dirty="0" smtClean="0"/>
                  <a:t>　　　　周辺領域の粒子バランス</a:t>
                </a:r>
                <a:endParaRPr kumimoji="1" lang="ja-JP" altLang="en-US" sz="1400" b="1"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3570717" y="5754527"/>
                <a:ext cx="4475905" cy="611001"/>
              </a:xfrm>
              <a:prstGeom prst="rect">
                <a:avLst/>
              </a:prstGeom>
              <a:blipFill rotWithShape="1">
                <a:blip r:embed="rId5"/>
                <a:stretch>
                  <a:fillRect r="-409" b="-7000"/>
                </a:stretch>
              </a:blipFill>
            </p:spPr>
            <p:txBody>
              <a:bodyPr/>
              <a:lstStyle/>
              <a:p>
                <a:r>
                  <a:rPr lang="ja-JP" altLang="en-US">
                    <a:noFill/>
                  </a:rPr>
                  <a:t> </a:t>
                </a:r>
              </a:p>
            </p:txBody>
          </p:sp>
        </mc:Fallback>
      </mc:AlternateContent>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6000" y="1115246"/>
            <a:ext cx="5140348" cy="210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p:nvGrpSpPr>
        <p:grpSpPr>
          <a:xfrm>
            <a:off x="435592" y="873665"/>
            <a:ext cx="3698712" cy="5147552"/>
            <a:chOff x="904378" y="594266"/>
            <a:chExt cx="3698712" cy="5147552"/>
          </a:xfrm>
        </p:grpSpPr>
        <p:grpSp>
          <p:nvGrpSpPr>
            <p:cNvPr id="13" name="グループ化 12"/>
            <p:cNvGrpSpPr/>
            <p:nvPr/>
          </p:nvGrpSpPr>
          <p:grpSpPr>
            <a:xfrm>
              <a:off x="904378" y="991986"/>
              <a:ext cx="2632932" cy="4749832"/>
              <a:chOff x="1547665" y="764704"/>
              <a:chExt cx="2632932" cy="4749832"/>
            </a:xfrm>
          </p:grpSpPr>
          <p:grpSp>
            <p:nvGrpSpPr>
              <p:cNvPr id="23" name="グループ化 22"/>
              <p:cNvGrpSpPr/>
              <p:nvPr/>
            </p:nvGrpSpPr>
            <p:grpSpPr>
              <a:xfrm>
                <a:off x="1547665" y="764704"/>
                <a:ext cx="2632932" cy="4749832"/>
                <a:chOff x="1547665" y="764704"/>
                <a:chExt cx="2632932" cy="4749832"/>
              </a:xfrm>
            </p:grpSpPr>
            <p:sp>
              <p:nvSpPr>
                <p:cNvPr id="26" name="円/楕円 3"/>
                <p:cNvSpPr/>
                <p:nvPr/>
              </p:nvSpPr>
              <p:spPr>
                <a:xfrm>
                  <a:off x="1547665" y="764704"/>
                  <a:ext cx="2632932" cy="4081527"/>
                </a:xfrm>
                <a:custGeom>
                  <a:avLst/>
                  <a:gdLst>
                    <a:gd name="connsiteX0" fmla="*/ 0 w 2448272"/>
                    <a:gd name="connsiteY0" fmla="*/ 1620180 h 3240360"/>
                    <a:gd name="connsiteX1" fmla="*/ 1224136 w 2448272"/>
                    <a:gd name="connsiteY1" fmla="*/ 0 h 3240360"/>
                    <a:gd name="connsiteX2" fmla="*/ 2448272 w 2448272"/>
                    <a:gd name="connsiteY2" fmla="*/ 1620180 h 3240360"/>
                    <a:gd name="connsiteX3" fmla="*/ 1224136 w 2448272"/>
                    <a:gd name="connsiteY3" fmla="*/ 3240360 h 3240360"/>
                    <a:gd name="connsiteX4" fmla="*/ 0 w 2448272"/>
                    <a:gd name="connsiteY4" fmla="*/ 1620180 h 3240360"/>
                    <a:gd name="connsiteX0" fmla="*/ 32848 w 2481120"/>
                    <a:gd name="connsiteY0" fmla="*/ 1651855 h 3272035"/>
                    <a:gd name="connsiteX1" fmla="*/ 428195 w 2481120"/>
                    <a:gd name="connsiteY1" fmla="*/ 659426 h 3272035"/>
                    <a:gd name="connsiteX2" fmla="*/ 1256984 w 2481120"/>
                    <a:gd name="connsiteY2" fmla="*/ 31675 h 3272035"/>
                    <a:gd name="connsiteX3" fmla="*/ 2481120 w 2481120"/>
                    <a:gd name="connsiteY3" fmla="*/ 1651855 h 3272035"/>
                    <a:gd name="connsiteX4" fmla="*/ 1256984 w 2481120"/>
                    <a:gd name="connsiteY4" fmla="*/ 3272035 h 3272035"/>
                    <a:gd name="connsiteX5" fmla="*/ 32848 w 2481120"/>
                    <a:gd name="connsiteY5" fmla="*/ 1651855 h 3272035"/>
                    <a:gd name="connsiteX0" fmla="*/ 182 w 2448454"/>
                    <a:gd name="connsiteY0" fmla="*/ 1651855 h 3293179"/>
                    <a:gd name="connsiteX1" fmla="*/ 395529 w 2448454"/>
                    <a:gd name="connsiteY1" fmla="*/ 659426 h 3293179"/>
                    <a:gd name="connsiteX2" fmla="*/ 1224318 w 2448454"/>
                    <a:gd name="connsiteY2" fmla="*/ 31675 h 3293179"/>
                    <a:gd name="connsiteX3" fmla="*/ 2448454 w 2448454"/>
                    <a:gd name="connsiteY3" fmla="*/ 1651855 h 3293179"/>
                    <a:gd name="connsiteX4" fmla="*/ 1224318 w 2448454"/>
                    <a:gd name="connsiteY4" fmla="*/ 3272035 h 3293179"/>
                    <a:gd name="connsiteX5" fmla="*/ 437732 w 2448454"/>
                    <a:gd name="connsiteY5" fmla="*/ 2516362 h 3293179"/>
                    <a:gd name="connsiteX6" fmla="*/ 182 w 2448454"/>
                    <a:gd name="connsiteY6" fmla="*/ 1651855 h 3293179"/>
                    <a:gd name="connsiteX0" fmla="*/ 196 w 2434401"/>
                    <a:gd name="connsiteY0" fmla="*/ 1525245 h 3293179"/>
                    <a:gd name="connsiteX1" fmla="*/ 381476 w 2434401"/>
                    <a:gd name="connsiteY1" fmla="*/ 659426 h 3293179"/>
                    <a:gd name="connsiteX2" fmla="*/ 1210265 w 2434401"/>
                    <a:gd name="connsiteY2" fmla="*/ 31675 h 3293179"/>
                    <a:gd name="connsiteX3" fmla="*/ 2434401 w 2434401"/>
                    <a:gd name="connsiteY3" fmla="*/ 1651855 h 3293179"/>
                    <a:gd name="connsiteX4" fmla="*/ 1210265 w 2434401"/>
                    <a:gd name="connsiteY4" fmla="*/ 3272035 h 3293179"/>
                    <a:gd name="connsiteX5" fmla="*/ 423679 w 2434401"/>
                    <a:gd name="connsiteY5" fmla="*/ 2516362 h 3293179"/>
                    <a:gd name="connsiteX6" fmla="*/ 196 w 2434401"/>
                    <a:gd name="connsiteY6" fmla="*/ 1525245 h 3293179"/>
                    <a:gd name="connsiteX0" fmla="*/ 1845 w 2436050"/>
                    <a:gd name="connsiteY0" fmla="*/ 1529604 h 3297538"/>
                    <a:gd name="connsiteX1" fmla="*/ 312787 w 2436050"/>
                    <a:gd name="connsiteY1" fmla="*/ 621582 h 3297538"/>
                    <a:gd name="connsiteX2" fmla="*/ 1211914 w 2436050"/>
                    <a:gd name="connsiteY2" fmla="*/ 36034 h 3297538"/>
                    <a:gd name="connsiteX3" fmla="*/ 2436050 w 2436050"/>
                    <a:gd name="connsiteY3" fmla="*/ 1656214 h 3297538"/>
                    <a:gd name="connsiteX4" fmla="*/ 1211914 w 2436050"/>
                    <a:gd name="connsiteY4" fmla="*/ 3276394 h 3297538"/>
                    <a:gd name="connsiteX5" fmla="*/ 425328 w 2436050"/>
                    <a:gd name="connsiteY5" fmla="*/ 2520721 h 3297538"/>
                    <a:gd name="connsiteX6" fmla="*/ 1845 w 2436050"/>
                    <a:gd name="connsiteY6" fmla="*/ 1529604 h 3297538"/>
                    <a:gd name="connsiteX0" fmla="*/ 1845 w 2436050"/>
                    <a:gd name="connsiteY0" fmla="*/ 1556213 h 3324147"/>
                    <a:gd name="connsiteX1" fmla="*/ 312787 w 2436050"/>
                    <a:gd name="connsiteY1" fmla="*/ 648191 h 3324147"/>
                    <a:gd name="connsiteX2" fmla="*/ 1268185 w 2436050"/>
                    <a:gd name="connsiteY2" fmla="*/ 34508 h 3324147"/>
                    <a:gd name="connsiteX3" fmla="*/ 2436050 w 2436050"/>
                    <a:gd name="connsiteY3" fmla="*/ 1682823 h 3324147"/>
                    <a:gd name="connsiteX4" fmla="*/ 1211914 w 2436050"/>
                    <a:gd name="connsiteY4" fmla="*/ 3303003 h 3324147"/>
                    <a:gd name="connsiteX5" fmla="*/ 425328 w 2436050"/>
                    <a:gd name="connsiteY5" fmla="*/ 2547330 h 3324147"/>
                    <a:gd name="connsiteX6" fmla="*/ 1845 w 2436050"/>
                    <a:gd name="connsiteY6" fmla="*/ 1556213 h 3324147"/>
                    <a:gd name="connsiteX0" fmla="*/ 527 w 2434732"/>
                    <a:gd name="connsiteY0" fmla="*/ 1556213 h 3329485"/>
                    <a:gd name="connsiteX1" fmla="*/ 311469 w 2434732"/>
                    <a:gd name="connsiteY1" fmla="*/ 648191 h 3329485"/>
                    <a:gd name="connsiteX2" fmla="*/ 1266867 w 2434732"/>
                    <a:gd name="connsiteY2" fmla="*/ 34508 h 3329485"/>
                    <a:gd name="connsiteX3" fmla="*/ 2434732 w 2434732"/>
                    <a:gd name="connsiteY3" fmla="*/ 1682823 h 3329485"/>
                    <a:gd name="connsiteX4" fmla="*/ 1210596 w 2434732"/>
                    <a:gd name="connsiteY4" fmla="*/ 3303003 h 3329485"/>
                    <a:gd name="connsiteX5" fmla="*/ 367739 w 2434732"/>
                    <a:gd name="connsiteY5" fmla="*/ 2617669 h 3329485"/>
                    <a:gd name="connsiteX6" fmla="*/ 527 w 2434732"/>
                    <a:gd name="connsiteY6" fmla="*/ 1556213 h 3329485"/>
                    <a:gd name="connsiteX0" fmla="*/ 527 w 2434732"/>
                    <a:gd name="connsiteY0" fmla="*/ 1556213 h 3357324"/>
                    <a:gd name="connsiteX1" fmla="*/ 311469 w 2434732"/>
                    <a:gd name="connsiteY1" fmla="*/ 648191 h 3357324"/>
                    <a:gd name="connsiteX2" fmla="*/ 1266867 w 2434732"/>
                    <a:gd name="connsiteY2" fmla="*/ 34508 h 3357324"/>
                    <a:gd name="connsiteX3" fmla="*/ 2434732 w 2434732"/>
                    <a:gd name="connsiteY3" fmla="*/ 1682823 h 3357324"/>
                    <a:gd name="connsiteX4" fmla="*/ 1210596 w 2434732"/>
                    <a:gd name="connsiteY4" fmla="*/ 3303003 h 3357324"/>
                    <a:gd name="connsiteX5" fmla="*/ 522484 w 2434732"/>
                    <a:gd name="connsiteY5" fmla="*/ 2941227 h 3357324"/>
                    <a:gd name="connsiteX6" fmla="*/ 367739 w 2434732"/>
                    <a:gd name="connsiteY6" fmla="*/ 2617669 h 3357324"/>
                    <a:gd name="connsiteX7" fmla="*/ 527 w 2434732"/>
                    <a:gd name="connsiteY7" fmla="*/ 1556213 h 3357324"/>
                    <a:gd name="connsiteX0" fmla="*/ 527 w 2434732"/>
                    <a:gd name="connsiteY0" fmla="*/ 1528078 h 3357324"/>
                    <a:gd name="connsiteX1" fmla="*/ 311469 w 2434732"/>
                    <a:gd name="connsiteY1" fmla="*/ 648191 h 3357324"/>
                    <a:gd name="connsiteX2" fmla="*/ 1266867 w 2434732"/>
                    <a:gd name="connsiteY2" fmla="*/ 34508 h 3357324"/>
                    <a:gd name="connsiteX3" fmla="*/ 2434732 w 2434732"/>
                    <a:gd name="connsiteY3" fmla="*/ 1682823 h 3357324"/>
                    <a:gd name="connsiteX4" fmla="*/ 1210596 w 2434732"/>
                    <a:gd name="connsiteY4" fmla="*/ 3303003 h 3357324"/>
                    <a:gd name="connsiteX5" fmla="*/ 522484 w 2434732"/>
                    <a:gd name="connsiteY5" fmla="*/ 2941227 h 3357324"/>
                    <a:gd name="connsiteX6" fmla="*/ 367739 w 2434732"/>
                    <a:gd name="connsiteY6" fmla="*/ 2617669 h 3357324"/>
                    <a:gd name="connsiteX7" fmla="*/ 527 w 2434732"/>
                    <a:gd name="connsiteY7" fmla="*/ 1528078 h 3357324"/>
                    <a:gd name="connsiteX0" fmla="*/ 527 w 2434732"/>
                    <a:gd name="connsiteY0" fmla="*/ 1528078 h 3357324"/>
                    <a:gd name="connsiteX1" fmla="*/ 311469 w 2434732"/>
                    <a:gd name="connsiteY1" fmla="*/ 648191 h 3357324"/>
                    <a:gd name="connsiteX2" fmla="*/ 1266867 w 2434732"/>
                    <a:gd name="connsiteY2" fmla="*/ 34508 h 3357324"/>
                    <a:gd name="connsiteX3" fmla="*/ 2434732 w 2434732"/>
                    <a:gd name="connsiteY3" fmla="*/ 1682823 h 3357324"/>
                    <a:gd name="connsiteX4" fmla="*/ 1210596 w 2434732"/>
                    <a:gd name="connsiteY4" fmla="*/ 3303003 h 3357324"/>
                    <a:gd name="connsiteX5" fmla="*/ 522484 w 2434732"/>
                    <a:gd name="connsiteY5" fmla="*/ 2941227 h 3357324"/>
                    <a:gd name="connsiteX6" fmla="*/ 367739 w 2434732"/>
                    <a:gd name="connsiteY6" fmla="*/ 2617669 h 3357324"/>
                    <a:gd name="connsiteX7" fmla="*/ 527 w 2434732"/>
                    <a:gd name="connsiteY7" fmla="*/ 1528078 h 3357324"/>
                    <a:gd name="connsiteX0" fmla="*/ 476 w 2434681"/>
                    <a:gd name="connsiteY0" fmla="*/ 1528078 h 3357324"/>
                    <a:gd name="connsiteX1" fmla="*/ 311418 w 2434681"/>
                    <a:gd name="connsiteY1" fmla="*/ 648191 h 3357324"/>
                    <a:gd name="connsiteX2" fmla="*/ 1266816 w 2434681"/>
                    <a:gd name="connsiteY2" fmla="*/ 34508 h 3357324"/>
                    <a:gd name="connsiteX3" fmla="*/ 2434681 w 2434681"/>
                    <a:gd name="connsiteY3" fmla="*/ 1682823 h 3357324"/>
                    <a:gd name="connsiteX4" fmla="*/ 1210545 w 2434681"/>
                    <a:gd name="connsiteY4" fmla="*/ 3303003 h 3357324"/>
                    <a:gd name="connsiteX5" fmla="*/ 522433 w 2434681"/>
                    <a:gd name="connsiteY5" fmla="*/ 2941227 h 3357324"/>
                    <a:gd name="connsiteX6" fmla="*/ 367688 w 2434681"/>
                    <a:gd name="connsiteY6" fmla="*/ 2617669 h 3357324"/>
                    <a:gd name="connsiteX7" fmla="*/ 476 w 2434681"/>
                    <a:gd name="connsiteY7" fmla="*/ 1528078 h 3357324"/>
                    <a:gd name="connsiteX0" fmla="*/ 476 w 2434681"/>
                    <a:gd name="connsiteY0" fmla="*/ 1528786 h 3358032"/>
                    <a:gd name="connsiteX1" fmla="*/ 311418 w 2434681"/>
                    <a:gd name="connsiteY1" fmla="*/ 648899 h 3358032"/>
                    <a:gd name="connsiteX2" fmla="*/ 1266816 w 2434681"/>
                    <a:gd name="connsiteY2" fmla="*/ 35216 h 3358032"/>
                    <a:gd name="connsiteX3" fmla="*/ 2434681 w 2434681"/>
                    <a:gd name="connsiteY3" fmla="*/ 1683531 h 3358032"/>
                    <a:gd name="connsiteX4" fmla="*/ 1210545 w 2434681"/>
                    <a:gd name="connsiteY4" fmla="*/ 3303711 h 3358032"/>
                    <a:gd name="connsiteX5" fmla="*/ 522433 w 2434681"/>
                    <a:gd name="connsiteY5" fmla="*/ 2941935 h 3358032"/>
                    <a:gd name="connsiteX6" fmla="*/ 367688 w 2434681"/>
                    <a:gd name="connsiteY6" fmla="*/ 2618377 h 3358032"/>
                    <a:gd name="connsiteX7" fmla="*/ 476 w 2434681"/>
                    <a:gd name="connsiteY7" fmla="*/ 1528786 h 3358032"/>
                    <a:gd name="connsiteX0" fmla="*/ 0 w 2434205"/>
                    <a:gd name="connsiteY0" fmla="*/ 1528786 h 3358032"/>
                    <a:gd name="connsiteX1" fmla="*/ 310942 w 2434205"/>
                    <a:gd name="connsiteY1" fmla="*/ 648899 h 3358032"/>
                    <a:gd name="connsiteX2" fmla="*/ 1266340 w 2434205"/>
                    <a:gd name="connsiteY2" fmla="*/ 35216 h 3358032"/>
                    <a:gd name="connsiteX3" fmla="*/ 2434205 w 2434205"/>
                    <a:gd name="connsiteY3" fmla="*/ 1683531 h 3358032"/>
                    <a:gd name="connsiteX4" fmla="*/ 1210069 w 2434205"/>
                    <a:gd name="connsiteY4" fmla="*/ 3303711 h 3358032"/>
                    <a:gd name="connsiteX5" fmla="*/ 521957 w 2434205"/>
                    <a:gd name="connsiteY5" fmla="*/ 2941935 h 3358032"/>
                    <a:gd name="connsiteX6" fmla="*/ 310942 w 2434205"/>
                    <a:gd name="connsiteY6" fmla="*/ 2477700 h 3358032"/>
                    <a:gd name="connsiteX7" fmla="*/ 0 w 2434205"/>
                    <a:gd name="connsiteY7" fmla="*/ 1528786 h 3358032"/>
                    <a:gd name="connsiteX0" fmla="*/ 0 w 2434205"/>
                    <a:gd name="connsiteY0" fmla="*/ 1528786 h 3380579"/>
                    <a:gd name="connsiteX1" fmla="*/ 310942 w 2434205"/>
                    <a:gd name="connsiteY1" fmla="*/ 648899 h 3380579"/>
                    <a:gd name="connsiteX2" fmla="*/ 1266340 w 2434205"/>
                    <a:gd name="connsiteY2" fmla="*/ 35216 h 3380579"/>
                    <a:gd name="connsiteX3" fmla="*/ 2434205 w 2434205"/>
                    <a:gd name="connsiteY3" fmla="*/ 1683531 h 3380579"/>
                    <a:gd name="connsiteX4" fmla="*/ 1210069 w 2434205"/>
                    <a:gd name="connsiteY4" fmla="*/ 3303711 h 3380579"/>
                    <a:gd name="connsiteX5" fmla="*/ 620431 w 2434205"/>
                    <a:gd name="connsiteY5" fmla="*/ 3068544 h 3380579"/>
                    <a:gd name="connsiteX6" fmla="*/ 310942 w 2434205"/>
                    <a:gd name="connsiteY6" fmla="*/ 2477700 h 3380579"/>
                    <a:gd name="connsiteX7" fmla="*/ 0 w 2434205"/>
                    <a:gd name="connsiteY7" fmla="*/ 1528786 h 3380579"/>
                    <a:gd name="connsiteX0" fmla="*/ 4144 w 2438349"/>
                    <a:gd name="connsiteY0" fmla="*/ 1528786 h 3380579"/>
                    <a:gd name="connsiteX1" fmla="*/ 315086 w 2438349"/>
                    <a:gd name="connsiteY1" fmla="*/ 648899 h 3380579"/>
                    <a:gd name="connsiteX2" fmla="*/ 1270484 w 2438349"/>
                    <a:gd name="connsiteY2" fmla="*/ 35216 h 3380579"/>
                    <a:gd name="connsiteX3" fmla="*/ 2438349 w 2438349"/>
                    <a:gd name="connsiteY3" fmla="*/ 1683531 h 3380579"/>
                    <a:gd name="connsiteX4" fmla="*/ 1214213 w 2438349"/>
                    <a:gd name="connsiteY4" fmla="*/ 3303711 h 3380579"/>
                    <a:gd name="connsiteX5" fmla="*/ 624575 w 2438349"/>
                    <a:gd name="connsiteY5" fmla="*/ 3068544 h 3380579"/>
                    <a:gd name="connsiteX6" fmla="*/ 216612 w 2438349"/>
                    <a:gd name="connsiteY6" fmla="*/ 2533971 h 3380579"/>
                    <a:gd name="connsiteX7" fmla="*/ 4144 w 2438349"/>
                    <a:gd name="connsiteY7" fmla="*/ 1528786 h 3380579"/>
                    <a:gd name="connsiteX0" fmla="*/ 4144 w 2438349"/>
                    <a:gd name="connsiteY0" fmla="*/ 1528786 h 3380579"/>
                    <a:gd name="connsiteX1" fmla="*/ 315086 w 2438349"/>
                    <a:gd name="connsiteY1" fmla="*/ 648899 h 3380579"/>
                    <a:gd name="connsiteX2" fmla="*/ 1270484 w 2438349"/>
                    <a:gd name="connsiteY2" fmla="*/ 35216 h 3380579"/>
                    <a:gd name="connsiteX3" fmla="*/ 2438349 w 2438349"/>
                    <a:gd name="connsiteY3" fmla="*/ 1683531 h 3380579"/>
                    <a:gd name="connsiteX4" fmla="*/ 1214213 w 2438349"/>
                    <a:gd name="connsiteY4" fmla="*/ 3303711 h 3380579"/>
                    <a:gd name="connsiteX5" fmla="*/ 624575 w 2438349"/>
                    <a:gd name="connsiteY5" fmla="*/ 3068544 h 3380579"/>
                    <a:gd name="connsiteX6" fmla="*/ 216612 w 2438349"/>
                    <a:gd name="connsiteY6" fmla="*/ 2533971 h 3380579"/>
                    <a:gd name="connsiteX7" fmla="*/ 4144 w 2438349"/>
                    <a:gd name="connsiteY7" fmla="*/ 1528786 h 3380579"/>
                    <a:gd name="connsiteX0" fmla="*/ 2828 w 2437033"/>
                    <a:gd name="connsiteY0" fmla="*/ 1528786 h 3380579"/>
                    <a:gd name="connsiteX1" fmla="*/ 313770 w 2437033"/>
                    <a:gd name="connsiteY1" fmla="*/ 648899 h 3380579"/>
                    <a:gd name="connsiteX2" fmla="*/ 1269168 w 2437033"/>
                    <a:gd name="connsiteY2" fmla="*/ 35216 h 3380579"/>
                    <a:gd name="connsiteX3" fmla="*/ 2437033 w 2437033"/>
                    <a:gd name="connsiteY3" fmla="*/ 1683531 h 3380579"/>
                    <a:gd name="connsiteX4" fmla="*/ 1212897 w 2437033"/>
                    <a:gd name="connsiteY4" fmla="*/ 3303711 h 3380579"/>
                    <a:gd name="connsiteX5" fmla="*/ 623259 w 2437033"/>
                    <a:gd name="connsiteY5" fmla="*/ 3068544 h 3380579"/>
                    <a:gd name="connsiteX6" fmla="*/ 215296 w 2437033"/>
                    <a:gd name="connsiteY6" fmla="*/ 2533971 h 3380579"/>
                    <a:gd name="connsiteX7" fmla="*/ 2828 w 2437033"/>
                    <a:gd name="connsiteY7" fmla="*/ 1528786 h 3380579"/>
                    <a:gd name="connsiteX0" fmla="*/ 4144 w 2438349"/>
                    <a:gd name="connsiteY0" fmla="*/ 1528786 h 3380579"/>
                    <a:gd name="connsiteX1" fmla="*/ 315086 w 2438349"/>
                    <a:gd name="connsiteY1" fmla="*/ 648899 h 3380579"/>
                    <a:gd name="connsiteX2" fmla="*/ 1270484 w 2438349"/>
                    <a:gd name="connsiteY2" fmla="*/ 35216 h 3380579"/>
                    <a:gd name="connsiteX3" fmla="*/ 2438349 w 2438349"/>
                    <a:gd name="connsiteY3" fmla="*/ 1683531 h 3380579"/>
                    <a:gd name="connsiteX4" fmla="*/ 1214213 w 2438349"/>
                    <a:gd name="connsiteY4" fmla="*/ 3303711 h 3380579"/>
                    <a:gd name="connsiteX5" fmla="*/ 624575 w 2438349"/>
                    <a:gd name="connsiteY5" fmla="*/ 3068544 h 3380579"/>
                    <a:gd name="connsiteX6" fmla="*/ 216612 w 2438349"/>
                    <a:gd name="connsiteY6" fmla="*/ 2533971 h 3380579"/>
                    <a:gd name="connsiteX7" fmla="*/ 4144 w 2438349"/>
                    <a:gd name="connsiteY7" fmla="*/ 1528786 h 3380579"/>
                    <a:gd name="connsiteX0" fmla="*/ 3387 w 2437592"/>
                    <a:gd name="connsiteY0" fmla="*/ 1528786 h 3380579"/>
                    <a:gd name="connsiteX1" fmla="*/ 314329 w 2437592"/>
                    <a:gd name="connsiteY1" fmla="*/ 648899 h 3380579"/>
                    <a:gd name="connsiteX2" fmla="*/ 1269727 w 2437592"/>
                    <a:gd name="connsiteY2" fmla="*/ 35216 h 3380579"/>
                    <a:gd name="connsiteX3" fmla="*/ 2437592 w 2437592"/>
                    <a:gd name="connsiteY3" fmla="*/ 1683531 h 3380579"/>
                    <a:gd name="connsiteX4" fmla="*/ 1213456 w 2437592"/>
                    <a:gd name="connsiteY4" fmla="*/ 3303711 h 3380579"/>
                    <a:gd name="connsiteX5" fmla="*/ 623818 w 2437592"/>
                    <a:gd name="connsiteY5" fmla="*/ 3068544 h 3380579"/>
                    <a:gd name="connsiteX6" fmla="*/ 215855 w 2437592"/>
                    <a:gd name="connsiteY6" fmla="*/ 2533971 h 3380579"/>
                    <a:gd name="connsiteX7" fmla="*/ 3387 w 2437592"/>
                    <a:gd name="connsiteY7" fmla="*/ 1528786 h 3380579"/>
                    <a:gd name="connsiteX0" fmla="*/ 3387 w 2437592"/>
                    <a:gd name="connsiteY0" fmla="*/ 1502463 h 3354256"/>
                    <a:gd name="connsiteX1" fmla="*/ 314329 w 2437592"/>
                    <a:gd name="connsiteY1" fmla="*/ 622576 h 3354256"/>
                    <a:gd name="connsiteX2" fmla="*/ 1269727 w 2437592"/>
                    <a:gd name="connsiteY2" fmla="*/ 8893 h 3354256"/>
                    <a:gd name="connsiteX3" fmla="*/ 2437592 w 2437592"/>
                    <a:gd name="connsiteY3" fmla="*/ 1657208 h 3354256"/>
                    <a:gd name="connsiteX4" fmla="*/ 1213456 w 2437592"/>
                    <a:gd name="connsiteY4" fmla="*/ 3277388 h 3354256"/>
                    <a:gd name="connsiteX5" fmla="*/ 623818 w 2437592"/>
                    <a:gd name="connsiteY5" fmla="*/ 3042221 h 3354256"/>
                    <a:gd name="connsiteX6" fmla="*/ 215855 w 2437592"/>
                    <a:gd name="connsiteY6" fmla="*/ 2507648 h 3354256"/>
                    <a:gd name="connsiteX7" fmla="*/ 3387 w 2437592"/>
                    <a:gd name="connsiteY7" fmla="*/ 1502463 h 3354256"/>
                    <a:gd name="connsiteX0" fmla="*/ 3387 w 2437592"/>
                    <a:gd name="connsiteY0" fmla="*/ 1497397 h 3349190"/>
                    <a:gd name="connsiteX1" fmla="*/ 314329 w 2437592"/>
                    <a:gd name="connsiteY1" fmla="*/ 617510 h 3349190"/>
                    <a:gd name="connsiteX2" fmla="*/ 1269727 w 2437592"/>
                    <a:gd name="connsiteY2" fmla="*/ 3827 h 3349190"/>
                    <a:gd name="connsiteX3" fmla="*/ 2437592 w 2437592"/>
                    <a:gd name="connsiteY3" fmla="*/ 1652142 h 3349190"/>
                    <a:gd name="connsiteX4" fmla="*/ 1213456 w 2437592"/>
                    <a:gd name="connsiteY4" fmla="*/ 3272322 h 3349190"/>
                    <a:gd name="connsiteX5" fmla="*/ 623818 w 2437592"/>
                    <a:gd name="connsiteY5" fmla="*/ 3037155 h 3349190"/>
                    <a:gd name="connsiteX6" fmla="*/ 215855 w 2437592"/>
                    <a:gd name="connsiteY6" fmla="*/ 2502582 h 3349190"/>
                    <a:gd name="connsiteX7" fmla="*/ 3387 w 2437592"/>
                    <a:gd name="connsiteY7" fmla="*/ 1497397 h 3349190"/>
                    <a:gd name="connsiteX0" fmla="*/ 41884 w 2335412"/>
                    <a:gd name="connsiteY0" fmla="*/ 1525532 h 3349190"/>
                    <a:gd name="connsiteX1" fmla="*/ 212149 w 2335412"/>
                    <a:gd name="connsiteY1" fmla="*/ 617510 h 3349190"/>
                    <a:gd name="connsiteX2" fmla="*/ 1167547 w 2335412"/>
                    <a:gd name="connsiteY2" fmla="*/ 3827 h 3349190"/>
                    <a:gd name="connsiteX3" fmla="*/ 2335412 w 2335412"/>
                    <a:gd name="connsiteY3" fmla="*/ 1652142 h 3349190"/>
                    <a:gd name="connsiteX4" fmla="*/ 1111276 w 2335412"/>
                    <a:gd name="connsiteY4" fmla="*/ 3272322 h 3349190"/>
                    <a:gd name="connsiteX5" fmla="*/ 521638 w 2335412"/>
                    <a:gd name="connsiteY5" fmla="*/ 3037155 h 3349190"/>
                    <a:gd name="connsiteX6" fmla="*/ 113675 w 2335412"/>
                    <a:gd name="connsiteY6" fmla="*/ 2502582 h 3349190"/>
                    <a:gd name="connsiteX7" fmla="*/ 41884 w 2335412"/>
                    <a:gd name="connsiteY7" fmla="*/ 1525532 h 3349190"/>
                    <a:gd name="connsiteX0" fmla="*/ 3329 w 2296857"/>
                    <a:gd name="connsiteY0" fmla="*/ 1525532 h 3349190"/>
                    <a:gd name="connsiteX1" fmla="*/ 173594 w 2296857"/>
                    <a:gd name="connsiteY1" fmla="*/ 617510 h 3349190"/>
                    <a:gd name="connsiteX2" fmla="*/ 1128992 w 2296857"/>
                    <a:gd name="connsiteY2" fmla="*/ 3827 h 3349190"/>
                    <a:gd name="connsiteX3" fmla="*/ 2296857 w 2296857"/>
                    <a:gd name="connsiteY3" fmla="*/ 1652142 h 3349190"/>
                    <a:gd name="connsiteX4" fmla="*/ 1072721 w 2296857"/>
                    <a:gd name="connsiteY4" fmla="*/ 3272322 h 3349190"/>
                    <a:gd name="connsiteX5" fmla="*/ 483083 w 2296857"/>
                    <a:gd name="connsiteY5" fmla="*/ 3037155 h 3349190"/>
                    <a:gd name="connsiteX6" fmla="*/ 159526 w 2296857"/>
                    <a:gd name="connsiteY6" fmla="*/ 2586988 h 3349190"/>
                    <a:gd name="connsiteX7" fmla="*/ 3329 w 2296857"/>
                    <a:gd name="connsiteY7" fmla="*/ 1525532 h 3349190"/>
                    <a:gd name="connsiteX0" fmla="*/ 3329 w 2296857"/>
                    <a:gd name="connsiteY0" fmla="*/ 1539474 h 3363132"/>
                    <a:gd name="connsiteX1" fmla="*/ 173594 w 2296857"/>
                    <a:gd name="connsiteY1" fmla="*/ 631452 h 3363132"/>
                    <a:gd name="connsiteX2" fmla="*/ 903909 w 2296857"/>
                    <a:gd name="connsiteY2" fmla="*/ 3701 h 3363132"/>
                    <a:gd name="connsiteX3" fmla="*/ 2296857 w 2296857"/>
                    <a:gd name="connsiteY3" fmla="*/ 1666084 h 3363132"/>
                    <a:gd name="connsiteX4" fmla="*/ 1072721 w 2296857"/>
                    <a:gd name="connsiteY4" fmla="*/ 3286264 h 3363132"/>
                    <a:gd name="connsiteX5" fmla="*/ 483083 w 2296857"/>
                    <a:gd name="connsiteY5" fmla="*/ 3051097 h 3363132"/>
                    <a:gd name="connsiteX6" fmla="*/ 159526 w 2296857"/>
                    <a:gd name="connsiteY6" fmla="*/ 2600930 h 3363132"/>
                    <a:gd name="connsiteX7" fmla="*/ 3329 w 2296857"/>
                    <a:gd name="connsiteY7" fmla="*/ 1539474 h 3363132"/>
                    <a:gd name="connsiteX0" fmla="*/ 6405 w 2299933"/>
                    <a:gd name="connsiteY0" fmla="*/ 1574852 h 3398510"/>
                    <a:gd name="connsiteX1" fmla="*/ 148535 w 2299933"/>
                    <a:gd name="connsiteY1" fmla="*/ 624627 h 3398510"/>
                    <a:gd name="connsiteX2" fmla="*/ 906985 w 2299933"/>
                    <a:gd name="connsiteY2" fmla="*/ 39079 h 3398510"/>
                    <a:gd name="connsiteX3" fmla="*/ 2299933 w 2299933"/>
                    <a:gd name="connsiteY3" fmla="*/ 1701462 h 3398510"/>
                    <a:gd name="connsiteX4" fmla="*/ 1075797 w 2299933"/>
                    <a:gd name="connsiteY4" fmla="*/ 3321642 h 3398510"/>
                    <a:gd name="connsiteX5" fmla="*/ 486159 w 2299933"/>
                    <a:gd name="connsiteY5" fmla="*/ 3086475 h 3398510"/>
                    <a:gd name="connsiteX6" fmla="*/ 162602 w 2299933"/>
                    <a:gd name="connsiteY6" fmla="*/ 2636308 h 3398510"/>
                    <a:gd name="connsiteX7" fmla="*/ 6405 w 2299933"/>
                    <a:gd name="connsiteY7" fmla="*/ 1574852 h 3398510"/>
                    <a:gd name="connsiteX0" fmla="*/ 1321 w 2294849"/>
                    <a:gd name="connsiteY0" fmla="*/ 1574852 h 3398510"/>
                    <a:gd name="connsiteX1" fmla="*/ 143451 w 2294849"/>
                    <a:gd name="connsiteY1" fmla="*/ 624627 h 3398510"/>
                    <a:gd name="connsiteX2" fmla="*/ 901901 w 2294849"/>
                    <a:gd name="connsiteY2" fmla="*/ 39079 h 3398510"/>
                    <a:gd name="connsiteX3" fmla="*/ 2294849 w 2294849"/>
                    <a:gd name="connsiteY3" fmla="*/ 1701462 h 3398510"/>
                    <a:gd name="connsiteX4" fmla="*/ 1070713 w 2294849"/>
                    <a:gd name="connsiteY4" fmla="*/ 3321642 h 3398510"/>
                    <a:gd name="connsiteX5" fmla="*/ 481075 w 2294849"/>
                    <a:gd name="connsiteY5" fmla="*/ 3086475 h 3398510"/>
                    <a:gd name="connsiteX6" fmla="*/ 157518 w 2294849"/>
                    <a:gd name="connsiteY6" fmla="*/ 2636308 h 3398510"/>
                    <a:gd name="connsiteX7" fmla="*/ 1321 w 2294849"/>
                    <a:gd name="connsiteY7" fmla="*/ 1574852 h 3398510"/>
                    <a:gd name="connsiteX0" fmla="*/ 1321 w 2294849"/>
                    <a:gd name="connsiteY0" fmla="*/ 1579330 h 3402988"/>
                    <a:gd name="connsiteX1" fmla="*/ 143451 w 2294849"/>
                    <a:gd name="connsiteY1" fmla="*/ 629105 h 3402988"/>
                    <a:gd name="connsiteX2" fmla="*/ 901901 w 2294849"/>
                    <a:gd name="connsiteY2" fmla="*/ 43557 h 3402988"/>
                    <a:gd name="connsiteX3" fmla="*/ 2294849 w 2294849"/>
                    <a:gd name="connsiteY3" fmla="*/ 1705940 h 3402988"/>
                    <a:gd name="connsiteX4" fmla="*/ 1070713 w 2294849"/>
                    <a:gd name="connsiteY4" fmla="*/ 3326120 h 3402988"/>
                    <a:gd name="connsiteX5" fmla="*/ 481075 w 2294849"/>
                    <a:gd name="connsiteY5" fmla="*/ 3090953 h 3402988"/>
                    <a:gd name="connsiteX6" fmla="*/ 157518 w 2294849"/>
                    <a:gd name="connsiteY6" fmla="*/ 2640786 h 3402988"/>
                    <a:gd name="connsiteX7" fmla="*/ 1321 w 2294849"/>
                    <a:gd name="connsiteY7" fmla="*/ 1579330 h 3402988"/>
                    <a:gd name="connsiteX0" fmla="*/ 1321 w 2294849"/>
                    <a:gd name="connsiteY0" fmla="*/ 1552479 h 3376137"/>
                    <a:gd name="connsiteX1" fmla="*/ 143451 w 2294849"/>
                    <a:gd name="connsiteY1" fmla="*/ 602254 h 3376137"/>
                    <a:gd name="connsiteX2" fmla="*/ 901901 w 2294849"/>
                    <a:gd name="connsiteY2" fmla="*/ 16706 h 3376137"/>
                    <a:gd name="connsiteX3" fmla="*/ 2294849 w 2294849"/>
                    <a:gd name="connsiteY3" fmla="*/ 1679089 h 3376137"/>
                    <a:gd name="connsiteX4" fmla="*/ 1070713 w 2294849"/>
                    <a:gd name="connsiteY4" fmla="*/ 3299269 h 3376137"/>
                    <a:gd name="connsiteX5" fmla="*/ 481075 w 2294849"/>
                    <a:gd name="connsiteY5" fmla="*/ 3064102 h 3376137"/>
                    <a:gd name="connsiteX6" fmla="*/ 157518 w 2294849"/>
                    <a:gd name="connsiteY6" fmla="*/ 2613935 h 3376137"/>
                    <a:gd name="connsiteX7" fmla="*/ 1321 w 2294849"/>
                    <a:gd name="connsiteY7" fmla="*/ 1552479 h 3376137"/>
                    <a:gd name="connsiteX0" fmla="*/ 1321 w 2154173"/>
                    <a:gd name="connsiteY0" fmla="*/ 1579330 h 3402988"/>
                    <a:gd name="connsiteX1" fmla="*/ 143451 w 2154173"/>
                    <a:gd name="connsiteY1" fmla="*/ 629105 h 3402988"/>
                    <a:gd name="connsiteX2" fmla="*/ 901901 w 2154173"/>
                    <a:gd name="connsiteY2" fmla="*/ 43557 h 3402988"/>
                    <a:gd name="connsiteX3" fmla="*/ 2154173 w 2154173"/>
                    <a:gd name="connsiteY3" fmla="*/ 1705940 h 3402988"/>
                    <a:gd name="connsiteX4" fmla="*/ 1070713 w 2154173"/>
                    <a:gd name="connsiteY4" fmla="*/ 3326120 h 3402988"/>
                    <a:gd name="connsiteX5" fmla="*/ 481075 w 2154173"/>
                    <a:gd name="connsiteY5" fmla="*/ 3090953 h 3402988"/>
                    <a:gd name="connsiteX6" fmla="*/ 157518 w 2154173"/>
                    <a:gd name="connsiteY6" fmla="*/ 2640786 h 3402988"/>
                    <a:gd name="connsiteX7" fmla="*/ 1321 w 2154173"/>
                    <a:gd name="connsiteY7" fmla="*/ 1579330 h 3402988"/>
                    <a:gd name="connsiteX0" fmla="*/ 1321 w 2154173"/>
                    <a:gd name="connsiteY0" fmla="*/ 1537424 h 3361082"/>
                    <a:gd name="connsiteX1" fmla="*/ 143451 w 2154173"/>
                    <a:gd name="connsiteY1" fmla="*/ 587199 h 3361082"/>
                    <a:gd name="connsiteX2" fmla="*/ 901901 w 2154173"/>
                    <a:gd name="connsiteY2" fmla="*/ 1651 h 3361082"/>
                    <a:gd name="connsiteX3" fmla="*/ 2154173 w 2154173"/>
                    <a:gd name="connsiteY3" fmla="*/ 1664034 h 3361082"/>
                    <a:gd name="connsiteX4" fmla="*/ 1070713 w 2154173"/>
                    <a:gd name="connsiteY4" fmla="*/ 3284214 h 3361082"/>
                    <a:gd name="connsiteX5" fmla="*/ 481075 w 2154173"/>
                    <a:gd name="connsiteY5" fmla="*/ 3049047 h 3361082"/>
                    <a:gd name="connsiteX6" fmla="*/ 157518 w 2154173"/>
                    <a:gd name="connsiteY6" fmla="*/ 2598880 h 3361082"/>
                    <a:gd name="connsiteX7" fmla="*/ 1321 w 2154173"/>
                    <a:gd name="connsiteY7" fmla="*/ 1537424 h 3361082"/>
                    <a:gd name="connsiteX0" fmla="*/ 1321 w 2097902"/>
                    <a:gd name="connsiteY0" fmla="*/ 1579330 h 3402988"/>
                    <a:gd name="connsiteX1" fmla="*/ 143451 w 2097902"/>
                    <a:gd name="connsiteY1" fmla="*/ 629105 h 3402988"/>
                    <a:gd name="connsiteX2" fmla="*/ 901901 w 2097902"/>
                    <a:gd name="connsiteY2" fmla="*/ 43557 h 3402988"/>
                    <a:gd name="connsiteX3" fmla="*/ 2097902 w 2097902"/>
                    <a:gd name="connsiteY3" fmla="*/ 1705940 h 3402988"/>
                    <a:gd name="connsiteX4" fmla="*/ 1070713 w 2097902"/>
                    <a:gd name="connsiteY4" fmla="*/ 3326120 h 3402988"/>
                    <a:gd name="connsiteX5" fmla="*/ 481075 w 2097902"/>
                    <a:gd name="connsiteY5" fmla="*/ 3090953 h 3402988"/>
                    <a:gd name="connsiteX6" fmla="*/ 157518 w 2097902"/>
                    <a:gd name="connsiteY6" fmla="*/ 2640786 h 3402988"/>
                    <a:gd name="connsiteX7" fmla="*/ 1321 w 2097902"/>
                    <a:gd name="connsiteY7" fmla="*/ 1579330 h 3402988"/>
                    <a:gd name="connsiteX0" fmla="*/ 1321 w 2097902"/>
                    <a:gd name="connsiteY0" fmla="*/ 1539488 h 3363146"/>
                    <a:gd name="connsiteX1" fmla="*/ 143451 w 2097902"/>
                    <a:gd name="connsiteY1" fmla="*/ 589263 h 3363146"/>
                    <a:gd name="connsiteX2" fmla="*/ 901901 w 2097902"/>
                    <a:gd name="connsiteY2" fmla="*/ 3715 h 3363146"/>
                    <a:gd name="connsiteX3" fmla="*/ 2097902 w 2097902"/>
                    <a:gd name="connsiteY3" fmla="*/ 1666098 h 3363146"/>
                    <a:gd name="connsiteX4" fmla="*/ 1070713 w 2097902"/>
                    <a:gd name="connsiteY4" fmla="*/ 3286278 h 3363146"/>
                    <a:gd name="connsiteX5" fmla="*/ 481075 w 2097902"/>
                    <a:gd name="connsiteY5" fmla="*/ 3051111 h 3363146"/>
                    <a:gd name="connsiteX6" fmla="*/ 157518 w 2097902"/>
                    <a:gd name="connsiteY6" fmla="*/ 2600944 h 3363146"/>
                    <a:gd name="connsiteX7" fmla="*/ 1321 w 2097902"/>
                    <a:gd name="connsiteY7" fmla="*/ 1539488 h 3363146"/>
                    <a:gd name="connsiteX0" fmla="*/ 1321 w 2097902"/>
                    <a:gd name="connsiteY0" fmla="*/ 1536112 h 3359770"/>
                    <a:gd name="connsiteX1" fmla="*/ 143451 w 2097902"/>
                    <a:gd name="connsiteY1" fmla="*/ 585887 h 3359770"/>
                    <a:gd name="connsiteX2" fmla="*/ 901901 w 2097902"/>
                    <a:gd name="connsiteY2" fmla="*/ 339 h 3359770"/>
                    <a:gd name="connsiteX3" fmla="*/ 2097902 w 2097902"/>
                    <a:gd name="connsiteY3" fmla="*/ 1662722 h 3359770"/>
                    <a:gd name="connsiteX4" fmla="*/ 1070713 w 2097902"/>
                    <a:gd name="connsiteY4" fmla="*/ 3282902 h 3359770"/>
                    <a:gd name="connsiteX5" fmla="*/ 481075 w 2097902"/>
                    <a:gd name="connsiteY5" fmla="*/ 3047735 h 3359770"/>
                    <a:gd name="connsiteX6" fmla="*/ 157518 w 2097902"/>
                    <a:gd name="connsiteY6" fmla="*/ 2597568 h 3359770"/>
                    <a:gd name="connsiteX7" fmla="*/ 1321 w 2097902"/>
                    <a:gd name="connsiteY7" fmla="*/ 1536112 h 3359770"/>
                    <a:gd name="connsiteX0" fmla="*/ 1321 w 2097902"/>
                    <a:gd name="connsiteY0" fmla="*/ 1536112 h 3367662"/>
                    <a:gd name="connsiteX1" fmla="*/ 143451 w 2097902"/>
                    <a:gd name="connsiteY1" fmla="*/ 585887 h 3367662"/>
                    <a:gd name="connsiteX2" fmla="*/ 901901 w 2097902"/>
                    <a:gd name="connsiteY2" fmla="*/ 339 h 3367662"/>
                    <a:gd name="connsiteX3" fmla="*/ 2097902 w 2097902"/>
                    <a:gd name="connsiteY3" fmla="*/ 1662722 h 3367662"/>
                    <a:gd name="connsiteX4" fmla="*/ 1070713 w 2097902"/>
                    <a:gd name="connsiteY4" fmla="*/ 3282902 h 3367662"/>
                    <a:gd name="connsiteX5" fmla="*/ 481075 w 2097902"/>
                    <a:gd name="connsiteY5" fmla="*/ 3047735 h 3367662"/>
                    <a:gd name="connsiteX6" fmla="*/ 157518 w 2097902"/>
                    <a:gd name="connsiteY6" fmla="*/ 2597568 h 3367662"/>
                    <a:gd name="connsiteX7" fmla="*/ 1321 w 2097902"/>
                    <a:gd name="connsiteY7" fmla="*/ 1536112 h 3367662"/>
                    <a:gd name="connsiteX0" fmla="*/ 1321 w 2097902"/>
                    <a:gd name="connsiteY0" fmla="*/ 1536112 h 3367662"/>
                    <a:gd name="connsiteX1" fmla="*/ 143451 w 2097902"/>
                    <a:gd name="connsiteY1" fmla="*/ 585887 h 3367662"/>
                    <a:gd name="connsiteX2" fmla="*/ 901901 w 2097902"/>
                    <a:gd name="connsiteY2" fmla="*/ 339 h 3367662"/>
                    <a:gd name="connsiteX3" fmla="*/ 2097902 w 2097902"/>
                    <a:gd name="connsiteY3" fmla="*/ 1662722 h 3367662"/>
                    <a:gd name="connsiteX4" fmla="*/ 1070713 w 2097902"/>
                    <a:gd name="connsiteY4" fmla="*/ 3282902 h 3367662"/>
                    <a:gd name="connsiteX5" fmla="*/ 481075 w 2097902"/>
                    <a:gd name="connsiteY5" fmla="*/ 3047735 h 3367662"/>
                    <a:gd name="connsiteX6" fmla="*/ 157518 w 2097902"/>
                    <a:gd name="connsiteY6" fmla="*/ 2597568 h 3367662"/>
                    <a:gd name="connsiteX7" fmla="*/ 1321 w 2097902"/>
                    <a:gd name="connsiteY7" fmla="*/ 1536112 h 3367662"/>
                    <a:gd name="connsiteX0" fmla="*/ 1321 w 2097902"/>
                    <a:gd name="connsiteY0" fmla="*/ 1536112 h 3367662"/>
                    <a:gd name="connsiteX1" fmla="*/ 143451 w 2097902"/>
                    <a:gd name="connsiteY1" fmla="*/ 585887 h 3367662"/>
                    <a:gd name="connsiteX2" fmla="*/ 901901 w 2097902"/>
                    <a:gd name="connsiteY2" fmla="*/ 339 h 3367662"/>
                    <a:gd name="connsiteX3" fmla="*/ 2097902 w 2097902"/>
                    <a:gd name="connsiteY3" fmla="*/ 1662722 h 3367662"/>
                    <a:gd name="connsiteX4" fmla="*/ 1070713 w 2097902"/>
                    <a:gd name="connsiteY4" fmla="*/ 3282902 h 3367662"/>
                    <a:gd name="connsiteX5" fmla="*/ 481075 w 2097902"/>
                    <a:gd name="connsiteY5" fmla="*/ 3047735 h 3367662"/>
                    <a:gd name="connsiteX6" fmla="*/ 157518 w 2097902"/>
                    <a:gd name="connsiteY6" fmla="*/ 2597568 h 3367662"/>
                    <a:gd name="connsiteX7" fmla="*/ 1321 w 2097902"/>
                    <a:gd name="connsiteY7" fmla="*/ 1536112 h 3367662"/>
                    <a:gd name="connsiteX0" fmla="*/ 1321 w 2097902"/>
                    <a:gd name="connsiteY0" fmla="*/ 1536112 h 3406963"/>
                    <a:gd name="connsiteX1" fmla="*/ 143451 w 2097902"/>
                    <a:gd name="connsiteY1" fmla="*/ 585887 h 3406963"/>
                    <a:gd name="connsiteX2" fmla="*/ 901901 w 2097902"/>
                    <a:gd name="connsiteY2" fmla="*/ 339 h 3406963"/>
                    <a:gd name="connsiteX3" fmla="*/ 2097902 w 2097902"/>
                    <a:gd name="connsiteY3" fmla="*/ 1662722 h 3406963"/>
                    <a:gd name="connsiteX4" fmla="*/ 1070713 w 2097902"/>
                    <a:gd name="connsiteY4" fmla="*/ 3282902 h 3406963"/>
                    <a:gd name="connsiteX5" fmla="*/ 481075 w 2097902"/>
                    <a:gd name="connsiteY5" fmla="*/ 3047735 h 3406963"/>
                    <a:gd name="connsiteX6" fmla="*/ 157518 w 2097902"/>
                    <a:gd name="connsiteY6" fmla="*/ 2597568 h 3406963"/>
                    <a:gd name="connsiteX7" fmla="*/ 1321 w 2097902"/>
                    <a:gd name="connsiteY7" fmla="*/ 1536112 h 3406963"/>
                    <a:gd name="connsiteX0" fmla="*/ 1321 w 2097902"/>
                    <a:gd name="connsiteY0" fmla="*/ 1536112 h 3430013"/>
                    <a:gd name="connsiteX1" fmla="*/ 143451 w 2097902"/>
                    <a:gd name="connsiteY1" fmla="*/ 585887 h 3430013"/>
                    <a:gd name="connsiteX2" fmla="*/ 901901 w 2097902"/>
                    <a:gd name="connsiteY2" fmla="*/ 339 h 3430013"/>
                    <a:gd name="connsiteX3" fmla="*/ 2097902 w 2097902"/>
                    <a:gd name="connsiteY3" fmla="*/ 1662722 h 3430013"/>
                    <a:gd name="connsiteX4" fmla="*/ 1070713 w 2097902"/>
                    <a:gd name="connsiteY4" fmla="*/ 3282902 h 3430013"/>
                    <a:gd name="connsiteX5" fmla="*/ 481075 w 2097902"/>
                    <a:gd name="connsiteY5" fmla="*/ 3047735 h 3430013"/>
                    <a:gd name="connsiteX6" fmla="*/ 157518 w 2097902"/>
                    <a:gd name="connsiteY6" fmla="*/ 2597568 h 3430013"/>
                    <a:gd name="connsiteX7" fmla="*/ 1321 w 2097902"/>
                    <a:gd name="connsiteY7" fmla="*/ 1536112 h 3430013"/>
                    <a:gd name="connsiteX0" fmla="*/ 1321 w 2097902"/>
                    <a:gd name="connsiteY0" fmla="*/ 1536112 h 3430013"/>
                    <a:gd name="connsiteX1" fmla="*/ 143451 w 2097902"/>
                    <a:gd name="connsiteY1" fmla="*/ 585887 h 3430013"/>
                    <a:gd name="connsiteX2" fmla="*/ 901901 w 2097902"/>
                    <a:gd name="connsiteY2" fmla="*/ 339 h 3430013"/>
                    <a:gd name="connsiteX3" fmla="*/ 2097902 w 2097902"/>
                    <a:gd name="connsiteY3" fmla="*/ 1662722 h 3430013"/>
                    <a:gd name="connsiteX4" fmla="*/ 1070713 w 2097902"/>
                    <a:gd name="connsiteY4" fmla="*/ 3282902 h 3430013"/>
                    <a:gd name="connsiteX5" fmla="*/ 481075 w 2097902"/>
                    <a:gd name="connsiteY5" fmla="*/ 3047735 h 3430013"/>
                    <a:gd name="connsiteX6" fmla="*/ 157518 w 2097902"/>
                    <a:gd name="connsiteY6" fmla="*/ 2597568 h 3430013"/>
                    <a:gd name="connsiteX7" fmla="*/ 1321 w 2097902"/>
                    <a:gd name="connsiteY7" fmla="*/ 1536112 h 3430013"/>
                    <a:gd name="connsiteX0" fmla="*/ 16937 w 2113518"/>
                    <a:gd name="connsiteY0" fmla="*/ 1536112 h 3430013"/>
                    <a:gd name="connsiteX1" fmla="*/ 159067 w 2113518"/>
                    <a:gd name="connsiteY1" fmla="*/ 585887 h 3430013"/>
                    <a:gd name="connsiteX2" fmla="*/ 917517 w 2113518"/>
                    <a:gd name="connsiteY2" fmla="*/ 339 h 3430013"/>
                    <a:gd name="connsiteX3" fmla="*/ 2113518 w 2113518"/>
                    <a:gd name="connsiteY3" fmla="*/ 1662722 h 3430013"/>
                    <a:gd name="connsiteX4" fmla="*/ 1086329 w 2113518"/>
                    <a:gd name="connsiteY4" fmla="*/ 3282902 h 3430013"/>
                    <a:gd name="connsiteX5" fmla="*/ 496691 w 2113518"/>
                    <a:gd name="connsiteY5" fmla="*/ 3047735 h 3430013"/>
                    <a:gd name="connsiteX6" fmla="*/ 130931 w 2113518"/>
                    <a:gd name="connsiteY6" fmla="*/ 2555364 h 3430013"/>
                    <a:gd name="connsiteX7" fmla="*/ 16937 w 2113518"/>
                    <a:gd name="connsiteY7" fmla="*/ 1536112 h 3430013"/>
                    <a:gd name="connsiteX0" fmla="*/ 16937 w 2113518"/>
                    <a:gd name="connsiteY0" fmla="*/ 1536112 h 3430013"/>
                    <a:gd name="connsiteX1" fmla="*/ 159067 w 2113518"/>
                    <a:gd name="connsiteY1" fmla="*/ 585887 h 3430013"/>
                    <a:gd name="connsiteX2" fmla="*/ 917517 w 2113518"/>
                    <a:gd name="connsiteY2" fmla="*/ 339 h 3430013"/>
                    <a:gd name="connsiteX3" fmla="*/ 2113518 w 2113518"/>
                    <a:gd name="connsiteY3" fmla="*/ 1662722 h 3430013"/>
                    <a:gd name="connsiteX4" fmla="*/ 1086329 w 2113518"/>
                    <a:gd name="connsiteY4" fmla="*/ 3282902 h 3430013"/>
                    <a:gd name="connsiteX5" fmla="*/ 496691 w 2113518"/>
                    <a:gd name="connsiteY5" fmla="*/ 3047735 h 3430013"/>
                    <a:gd name="connsiteX6" fmla="*/ 130931 w 2113518"/>
                    <a:gd name="connsiteY6" fmla="*/ 2555364 h 3430013"/>
                    <a:gd name="connsiteX7" fmla="*/ 16937 w 2113518"/>
                    <a:gd name="connsiteY7" fmla="*/ 1536112 h 3430013"/>
                    <a:gd name="connsiteX0" fmla="*/ 16937 w 2113518"/>
                    <a:gd name="connsiteY0" fmla="*/ 1536112 h 3430013"/>
                    <a:gd name="connsiteX1" fmla="*/ 159067 w 2113518"/>
                    <a:gd name="connsiteY1" fmla="*/ 585887 h 3430013"/>
                    <a:gd name="connsiteX2" fmla="*/ 917517 w 2113518"/>
                    <a:gd name="connsiteY2" fmla="*/ 339 h 3430013"/>
                    <a:gd name="connsiteX3" fmla="*/ 2113518 w 2113518"/>
                    <a:gd name="connsiteY3" fmla="*/ 1662722 h 3430013"/>
                    <a:gd name="connsiteX4" fmla="*/ 1086329 w 2113518"/>
                    <a:gd name="connsiteY4" fmla="*/ 3282902 h 3430013"/>
                    <a:gd name="connsiteX5" fmla="*/ 496691 w 2113518"/>
                    <a:gd name="connsiteY5" fmla="*/ 3047735 h 3430013"/>
                    <a:gd name="connsiteX6" fmla="*/ 130931 w 2113518"/>
                    <a:gd name="connsiteY6" fmla="*/ 2555364 h 3430013"/>
                    <a:gd name="connsiteX7" fmla="*/ 16937 w 2113518"/>
                    <a:gd name="connsiteY7" fmla="*/ 1536112 h 3430013"/>
                    <a:gd name="connsiteX0" fmla="*/ 16937 w 2113518"/>
                    <a:gd name="connsiteY0" fmla="*/ 1536112 h 3430013"/>
                    <a:gd name="connsiteX1" fmla="*/ 159067 w 2113518"/>
                    <a:gd name="connsiteY1" fmla="*/ 585887 h 3430013"/>
                    <a:gd name="connsiteX2" fmla="*/ 917517 w 2113518"/>
                    <a:gd name="connsiteY2" fmla="*/ 339 h 3430013"/>
                    <a:gd name="connsiteX3" fmla="*/ 2113518 w 2113518"/>
                    <a:gd name="connsiteY3" fmla="*/ 1662722 h 3430013"/>
                    <a:gd name="connsiteX4" fmla="*/ 1086329 w 2113518"/>
                    <a:gd name="connsiteY4" fmla="*/ 3282902 h 3430013"/>
                    <a:gd name="connsiteX5" fmla="*/ 496691 w 2113518"/>
                    <a:gd name="connsiteY5" fmla="*/ 3047735 h 3430013"/>
                    <a:gd name="connsiteX6" fmla="*/ 130931 w 2113518"/>
                    <a:gd name="connsiteY6" fmla="*/ 2555364 h 3430013"/>
                    <a:gd name="connsiteX7" fmla="*/ 16937 w 2113518"/>
                    <a:gd name="connsiteY7" fmla="*/ 1536112 h 3430013"/>
                    <a:gd name="connsiteX0" fmla="*/ 16937 w 2113518"/>
                    <a:gd name="connsiteY0" fmla="*/ 1536112 h 3430013"/>
                    <a:gd name="connsiteX1" fmla="*/ 159067 w 2113518"/>
                    <a:gd name="connsiteY1" fmla="*/ 585887 h 3430013"/>
                    <a:gd name="connsiteX2" fmla="*/ 917517 w 2113518"/>
                    <a:gd name="connsiteY2" fmla="*/ 339 h 3430013"/>
                    <a:gd name="connsiteX3" fmla="*/ 2113518 w 2113518"/>
                    <a:gd name="connsiteY3" fmla="*/ 1662722 h 3430013"/>
                    <a:gd name="connsiteX4" fmla="*/ 1086329 w 2113518"/>
                    <a:gd name="connsiteY4" fmla="*/ 3282902 h 3430013"/>
                    <a:gd name="connsiteX5" fmla="*/ 496691 w 2113518"/>
                    <a:gd name="connsiteY5" fmla="*/ 3047735 h 3430013"/>
                    <a:gd name="connsiteX6" fmla="*/ 130931 w 2113518"/>
                    <a:gd name="connsiteY6" fmla="*/ 2555364 h 3430013"/>
                    <a:gd name="connsiteX7" fmla="*/ 16937 w 2113518"/>
                    <a:gd name="connsiteY7" fmla="*/ 1536112 h 3430013"/>
                    <a:gd name="connsiteX0" fmla="*/ 16937 w 2113518"/>
                    <a:gd name="connsiteY0" fmla="*/ 1536112 h 3430013"/>
                    <a:gd name="connsiteX1" fmla="*/ 159067 w 2113518"/>
                    <a:gd name="connsiteY1" fmla="*/ 585887 h 3430013"/>
                    <a:gd name="connsiteX2" fmla="*/ 917517 w 2113518"/>
                    <a:gd name="connsiteY2" fmla="*/ 339 h 3430013"/>
                    <a:gd name="connsiteX3" fmla="*/ 2113518 w 2113518"/>
                    <a:gd name="connsiteY3" fmla="*/ 1662722 h 3430013"/>
                    <a:gd name="connsiteX4" fmla="*/ 1086329 w 2113518"/>
                    <a:gd name="connsiteY4" fmla="*/ 3282902 h 3430013"/>
                    <a:gd name="connsiteX5" fmla="*/ 496691 w 2113518"/>
                    <a:gd name="connsiteY5" fmla="*/ 3047735 h 3430013"/>
                    <a:gd name="connsiteX6" fmla="*/ 130931 w 2113518"/>
                    <a:gd name="connsiteY6" fmla="*/ 2555364 h 3430013"/>
                    <a:gd name="connsiteX7" fmla="*/ 16937 w 2113518"/>
                    <a:gd name="connsiteY7" fmla="*/ 1536112 h 3430013"/>
                    <a:gd name="connsiteX0" fmla="*/ 16937 w 2113518"/>
                    <a:gd name="connsiteY0" fmla="*/ 1536112 h 3430013"/>
                    <a:gd name="connsiteX1" fmla="*/ 159067 w 2113518"/>
                    <a:gd name="connsiteY1" fmla="*/ 585887 h 3430013"/>
                    <a:gd name="connsiteX2" fmla="*/ 917517 w 2113518"/>
                    <a:gd name="connsiteY2" fmla="*/ 339 h 3430013"/>
                    <a:gd name="connsiteX3" fmla="*/ 2113518 w 2113518"/>
                    <a:gd name="connsiteY3" fmla="*/ 1662722 h 3430013"/>
                    <a:gd name="connsiteX4" fmla="*/ 1086329 w 2113518"/>
                    <a:gd name="connsiteY4" fmla="*/ 3282902 h 3430013"/>
                    <a:gd name="connsiteX5" fmla="*/ 496691 w 2113518"/>
                    <a:gd name="connsiteY5" fmla="*/ 3047735 h 3430013"/>
                    <a:gd name="connsiteX6" fmla="*/ 130931 w 2113518"/>
                    <a:gd name="connsiteY6" fmla="*/ 2555364 h 3430013"/>
                    <a:gd name="connsiteX7" fmla="*/ 16937 w 2113518"/>
                    <a:gd name="connsiteY7" fmla="*/ 1536112 h 3430013"/>
                    <a:gd name="connsiteX0" fmla="*/ 16937 w 2113518"/>
                    <a:gd name="connsiteY0" fmla="*/ 1536112 h 3457636"/>
                    <a:gd name="connsiteX1" fmla="*/ 159067 w 2113518"/>
                    <a:gd name="connsiteY1" fmla="*/ 585887 h 3457636"/>
                    <a:gd name="connsiteX2" fmla="*/ 917517 w 2113518"/>
                    <a:gd name="connsiteY2" fmla="*/ 339 h 3457636"/>
                    <a:gd name="connsiteX3" fmla="*/ 2113518 w 2113518"/>
                    <a:gd name="connsiteY3" fmla="*/ 1662722 h 3457636"/>
                    <a:gd name="connsiteX4" fmla="*/ 1086329 w 2113518"/>
                    <a:gd name="connsiteY4" fmla="*/ 3282902 h 3457636"/>
                    <a:gd name="connsiteX5" fmla="*/ 496691 w 2113518"/>
                    <a:gd name="connsiteY5" fmla="*/ 3107528 h 3457636"/>
                    <a:gd name="connsiteX6" fmla="*/ 130931 w 2113518"/>
                    <a:gd name="connsiteY6" fmla="*/ 2555364 h 3457636"/>
                    <a:gd name="connsiteX7" fmla="*/ 16937 w 2113518"/>
                    <a:gd name="connsiteY7" fmla="*/ 1536112 h 3457636"/>
                    <a:gd name="connsiteX0" fmla="*/ 16937 w 2113518"/>
                    <a:gd name="connsiteY0" fmla="*/ 1536112 h 3452754"/>
                    <a:gd name="connsiteX1" fmla="*/ 159067 w 2113518"/>
                    <a:gd name="connsiteY1" fmla="*/ 585887 h 3452754"/>
                    <a:gd name="connsiteX2" fmla="*/ 917517 w 2113518"/>
                    <a:gd name="connsiteY2" fmla="*/ 339 h 3452754"/>
                    <a:gd name="connsiteX3" fmla="*/ 2113518 w 2113518"/>
                    <a:gd name="connsiteY3" fmla="*/ 1662722 h 3452754"/>
                    <a:gd name="connsiteX4" fmla="*/ 1086329 w 2113518"/>
                    <a:gd name="connsiteY4" fmla="*/ 3282902 h 3452754"/>
                    <a:gd name="connsiteX5" fmla="*/ 496691 w 2113518"/>
                    <a:gd name="connsiteY5" fmla="*/ 3107528 h 3452754"/>
                    <a:gd name="connsiteX6" fmla="*/ 130931 w 2113518"/>
                    <a:gd name="connsiteY6" fmla="*/ 2555364 h 3452754"/>
                    <a:gd name="connsiteX7" fmla="*/ 16937 w 2113518"/>
                    <a:gd name="connsiteY7" fmla="*/ 1536112 h 3452754"/>
                    <a:gd name="connsiteX0" fmla="*/ 16937 w 2113518"/>
                    <a:gd name="connsiteY0" fmla="*/ 1536112 h 3452754"/>
                    <a:gd name="connsiteX1" fmla="*/ 159067 w 2113518"/>
                    <a:gd name="connsiteY1" fmla="*/ 585887 h 3452754"/>
                    <a:gd name="connsiteX2" fmla="*/ 917517 w 2113518"/>
                    <a:gd name="connsiteY2" fmla="*/ 339 h 3452754"/>
                    <a:gd name="connsiteX3" fmla="*/ 2113518 w 2113518"/>
                    <a:gd name="connsiteY3" fmla="*/ 1662722 h 3452754"/>
                    <a:gd name="connsiteX4" fmla="*/ 1086329 w 2113518"/>
                    <a:gd name="connsiteY4" fmla="*/ 3282902 h 3452754"/>
                    <a:gd name="connsiteX5" fmla="*/ 496691 w 2113518"/>
                    <a:gd name="connsiteY5" fmla="*/ 3107528 h 3452754"/>
                    <a:gd name="connsiteX6" fmla="*/ 130931 w 2113518"/>
                    <a:gd name="connsiteY6" fmla="*/ 2555364 h 3452754"/>
                    <a:gd name="connsiteX7" fmla="*/ 16937 w 2113518"/>
                    <a:gd name="connsiteY7" fmla="*/ 1536112 h 3452754"/>
                    <a:gd name="connsiteX0" fmla="*/ 16937 w 2113518"/>
                    <a:gd name="connsiteY0" fmla="*/ 1536112 h 3462542"/>
                    <a:gd name="connsiteX1" fmla="*/ 159067 w 2113518"/>
                    <a:gd name="connsiteY1" fmla="*/ 585887 h 3462542"/>
                    <a:gd name="connsiteX2" fmla="*/ 917517 w 2113518"/>
                    <a:gd name="connsiteY2" fmla="*/ 339 h 3462542"/>
                    <a:gd name="connsiteX3" fmla="*/ 2113518 w 2113518"/>
                    <a:gd name="connsiteY3" fmla="*/ 1662722 h 3462542"/>
                    <a:gd name="connsiteX4" fmla="*/ 1086329 w 2113518"/>
                    <a:gd name="connsiteY4" fmla="*/ 3282902 h 3462542"/>
                    <a:gd name="connsiteX5" fmla="*/ 496691 w 2113518"/>
                    <a:gd name="connsiteY5" fmla="*/ 3107528 h 3462542"/>
                    <a:gd name="connsiteX6" fmla="*/ 130931 w 2113518"/>
                    <a:gd name="connsiteY6" fmla="*/ 2555364 h 3462542"/>
                    <a:gd name="connsiteX7" fmla="*/ 16937 w 2113518"/>
                    <a:gd name="connsiteY7" fmla="*/ 1536112 h 3462542"/>
                    <a:gd name="connsiteX0" fmla="*/ 16937 w 2113518"/>
                    <a:gd name="connsiteY0" fmla="*/ 1536112 h 3462542"/>
                    <a:gd name="connsiteX1" fmla="*/ 159067 w 2113518"/>
                    <a:gd name="connsiteY1" fmla="*/ 585887 h 3462542"/>
                    <a:gd name="connsiteX2" fmla="*/ 917517 w 2113518"/>
                    <a:gd name="connsiteY2" fmla="*/ 339 h 3462542"/>
                    <a:gd name="connsiteX3" fmla="*/ 2113518 w 2113518"/>
                    <a:gd name="connsiteY3" fmla="*/ 1662722 h 3462542"/>
                    <a:gd name="connsiteX4" fmla="*/ 1052452 w 2113518"/>
                    <a:gd name="connsiteY4" fmla="*/ 3282902 h 3462542"/>
                    <a:gd name="connsiteX5" fmla="*/ 496691 w 2113518"/>
                    <a:gd name="connsiteY5" fmla="*/ 3107528 h 3462542"/>
                    <a:gd name="connsiteX6" fmla="*/ 130931 w 2113518"/>
                    <a:gd name="connsiteY6" fmla="*/ 2555364 h 3462542"/>
                    <a:gd name="connsiteX7" fmla="*/ 16937 w 2113518"/>
                    <a:gd name="connsiteY7" fmla="*/ 1536112 h 3462542"/>
                    <a:gd name="connsiteX0" fmla="*/ 16937 w 2113518"/>
                    <a:gd name="connsiteY0" fmla="*/ 1536112 h 3469578"/>
                    <a:gd name="connsiteX1" fmla="*/ 159067 w 2113518"/>
                    <a:gd name="connsiteY1" fmla="*/ 585887 h 3469578"/>
                    <a:gd name="connsiteX2" fmla="*/ 917517 w 2113518"/>
                    <a:gd name="connsiteY2" fmla="*/ 339 h 3469578"/>
                    <a:gd name="connsiteX3" fmla="*/ 2113518 w 2113518"/>
                    <a:gd name="connsiteY3" fmla="*/ 1662722 h 3469578"/>
                    <a:gd name="connsiteX4" fmla="*/ 1007282 w 2113518"/>
                    <a:gd name="connsiteY4" fmla="*/ 3294860 h 3469578"/>
                    <a:gd name="connsiteX5" fmla="*/ 496691 w 2113518"/>
                    <a:gd name="connsiteY5" fmla="*/ 3107528 h 3469578"/>
                    <a:gd name="connsiteX6" fmla="*/ 130931 w 2113518"/>
                    <a:gd name="connsiteY6" fmla="*/ 2555364 h 3469578"/>
                    <a:gd name="connsiteX7" fmla="*/ 16937 w 2113518"/>
                    <a:gd name="connsiteY7" fmla="*/ 1536112 h 346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3518" h="3469578">
                      <a:moveTo>
                        <a:pt x="16937" y="1536112"/>
                      </a:moveTo>
                      <a:cubicBezTo>
                        <a:pt x="21626" y="1207866"/>
                        <a:pt x="53518" y="940324"/>
                        <a:pt x="159067" y="585887"/>
                      </a:cubicBezTo>
                      <a:cubicBezTo>
                        <a:pt x="349022" y="231451"/>
                        <a:pt x="549572" y="-10321"/>
                        <a:pt x="917517" y="339"/>
                      </a:cubicBezTo>
                      <a:cubicBezTo>
                        <a:pt x="1285462" y="10999"/>
                        <a:pt x="2113518" y="767921"/>
                        <a:pt x="2113518" y="1662722"/>
                      </a:cubicBezTo>
                      <a:cubicBezTo>
                        <a:pt x="2113518" y="2557523"/>
                        <a:pt x="1389678" y="3042100"/>
                        <a:pt x="1007282" y="3294860"/>
                      </a:cubicBezTo>
                      <a:cubicBezTo>
                        <a:pt x="624886" y="3547620"/>
                        <a:pt x="862251" y="3559374"/>
                        <a:pt x="496691" y="3107528"/>
                      </a:cubicBezTo>
                      <a:cubicBezTo>
                        <a:pt x="257742" y="2810427"/>
                        <a:pt x="267161" y="2772132"/>
                        <a:pt x="130931" y="2555364"/>
                      </a:cubicBezTo>
                      <a:cubicBezTo>
                        <a:pt x="-59024" y="2102454"/>
                        <a:pt x="12248" y="1864358"/>
                        <a:pt x="16937" y="1536112"/>
                      </a:cubicBezTo>
                      <a:close/>
                    </a:path>
                  </a:pathLst>
                </a:custGeom>
                <a:gradFill flip="none" rotWithShape="1">
                  <a:gsLst>
                    <a:gs pos="0">
                      <a:schemeClr val="accent2">
                        <a:shade val="30000"/>
                        <a:satMod val="115000"/>
                        <a:lumMod val="30000"/>
                        <a:lumOff val="70000"/>
                      </a:schemeClr>
                    </a:gs>
                    <a:gs pos="50000">
                      <a:schemeClr val="accent2">
                        <a:shade val="67500"/>
                        <a:satMod val="115000"/>
                        <a:lumMod val="30000"/>
                        <a:lumOff val="70000"/>
                      </a:schemeClr>
                    </a:gs>
                    <a:gs pos="100000">
                      <a:schemeClr val="accent2">
                        <a:shade val="100000"/>
                        <a:satMod val="115000"/>
                        <a:lumMod val="10000"/>
                        <a:lumOff val="90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2110154" y="4515730"/>
                  <a:ext cx="801859" cy="998806"/>
                </a:xfrm>
                <a:custGeom>
                  <a:avLst/>
                  <a:gdLst>
                    <a:gd name="connsiteX0" fmla="*/ 773723 w 773723"/>
                    <a:gd name="connsiteY0" fmla="*/ 112542 h 1012874"/>
                    <a:gd name="connsiteX1" fmla="*/ 604911 w 773723"/>
                    <a:gd name="connsiteY1" fmla="*/ 379828 h 1012874"/>
                    <a:gd name="connsiteX2" fmla="*/ 773723 w 773723"/>
                    <a:gd name="connsiteY2" fmla="*/ 815926 h 1012874"/>
                    <a:gd name="connsiteX3" fmla="*/ 745588 w 773723"/>
                    <a:gd name="connsiteY3" fmla="*/ 1012874 h 1012874"/>
                    <a:gd name="connsiteX4" fmla="*/ 590843 w 773723"/>
                    <a:gd name="connsiteY4" fmla="*/ 956603 h 1012874"/>
                    <a:gd name="connsiteX5" fmla="*/ 478301 w 773723"/>
                    <a:gd name="connsiteY5" fmla="*/ 647114 h 1012874"/>
                    <a:gd name="connsiteX6" fmla="*/ 351692 w 773723"/>
                    <a:gd name="connsiteY6" fmla="*/ 478302 h 1012874"/>
                    <a:gd name="connsiteX7" fmla="*/ 56271 w 773723"/>
                    <a:gd name="connsiteY7" fmla="*/ 661182 h 1012874"/>
                    <a:gd name="connsiteX8" fmla="*/ 0 w 773723"/>
                    <a:gd name="connsiteY8" fmla="*/ 590843 h 1012874"/>
                    <a:gd name="connsiteX9" fmla="*/ 0 w 773723"/>
                    <a:gd name="connsiteY9" fmla="*/ 492369 h 1012874"/>
                    <a:gd name="connsiteX10" fmla="*/ 140677 w 773723"/>
                    <a:gd name="connsiteY10" fmla="*/ 407963 h 1012874"/>
                    <a:gd name="connsiteX11" fmla="*/ 168812 w 773723"/>
                    <a:gd name="connsiteY11" fmla="*/ 281354 h 1012874"/>
                    <a:gd name="connsiteX12" fmla="*/ 126609 w 773723"/>
                    <a:gd name="connsiteY12" fmla="*/ 0 h 1012874"/>
                    <a:gd name="connsiteX13" fmla="*/ 365760 w 773723"/>
                    <a:gd name="connsiteY13" fmla="*/ 379828 h 1012874"/>
                    <a:gd name="connsiteX14" fmla="*/ 773723 w 773723"/>
                    <a:gd name="connsiteY14" fmla="*/ 112542 h 1012874"/>
                    <a:gd name="connsiteX0" fmla="*/ 773723 w 773723"/>
                    <a:gd name="connsiteY0" fmla="*/ 112542 h 1012874"/>
                    <a:gd name="connsiteX1" fmla="*/ 604911 w 773723"/>
                    <a:gd name="connsiteY1" fmla="*/ 379828 h 1012874"/>
                    <a:gd name="connsiteX2" fmla="*/ 773723 w 773723"/>
                    <a:gd name="connsiteY2" fmla="*/ 815926 h 1012874"/>
                    <a:gd name="connsiteX3" fmla="*/ 745588 w 773723"/>
                    <a:gd name="connsiteY3" fmla="*/ 1012874 h 1012874"/>
                    <a:gd name="connsiteX4" fmla="*/ 590843 w 773723"/>
                    <a:gd name="connsiteY4" fmla="*/ 956603 h 1012874"/>
                    <a:gd name="connsiteX5" fmla="*/ 478301 w 773723"/>
                    <a:gd name="connsiteY5" fmla="*/ 647114 h 1012874"/>
                    <a:gd name="connsiteX6" fmla="*/ 351692 w 773723"/>
                    <a:gd name="connsiteY6" fmla="*/ 478302 h 1012874"/>
                    <a:gd name="connsiteX7" fmla="*/ 56271 w 773723"/>
                    <a:gd name="connsiteY7" fmla="*/ 661182 h 1012874"/>
                    <a:gd name="connsiteX8" fmla="*/ 0 w 773723"/>
                    <a:gd name="connsiteY8" fmla="*/ 590843 h 1012874"/>
                    <a:gd name="connsiteX9" fmla="*/ 0 w 773723"/>
                    <a:gd name="connsiteY9" fmla="*/ 492369 h 1012874"/>
                    <a:gd name="connsiteX10" fmla="*/ 140677 w 773723"/>
                    <a:gd name="connsiteY10" fmla="*/ 407963 h 1012874"/>
                    <a:gd name="connsiteX11" fmla="*/ 168812 w 773723"/>
                    <a:gd name="connsiteY11" fmla="*/ 281354 h 1012874"/>
                    <a:gd name="connsiteX12" fmla="*/ 126609 w 773723"/>
                    <a:gd name="connsiteY12" fmla="*/ 0 h 1012874"/>
                    <a:gd name="connsiteX13" fmla="*/ 365760 w 773723"/>
                    <a:gd name="connsiteY13" fmla="*/ 379828 h 1012874"/>
                    <a:gd name="connsiteX14" fmla="*/ 773723 w 773723"/>
                    <a:gd name="connsiteY14" fmla="*/ 112542 h 1012874"/>
                    <a:gd name="connsiteX0" fmla="*/ 773723 w 773723"/>
                    <a:gd name="connsiteY0" fmla="*/ 112542 h 1012874"/>
                    <a:gd name="connsiteX1" fmla="*/ 604911 w 773723"/>
                    <a:gd name="connsiteY1" fmla="*/ 379828 h 1012874"/>
                    <a:gd name="connsiteX2" fmla="*/ 773723 w 773723"/>
                    <a:gd name="connsiteY2" fmla="*/ 815926 h 1012874"/>
                    <a:gd name="connsiteX3" fmla="*/ 745588 w 773723"/>
                    <a:gd name="connsiteY3" fmla="*/ 1012874 h 1012874"/>
                    <a:gd name="connsiteX4" fmla="*/ 590843 w 773723"/>
                    <a:gd name="connsiteY4" fmla="*/ 956603 h 1012874"/>
                    <a:gd name="connsiteX5" fmla="*/ 478301 w 773723"/>
                    <a:gd name="connsiteY5" fmla="*/ 647114 h 1012874"/>
                    <a:gd name="connsiteX6" fmla="*/ 351692 w 773723"/>
                    <a:gd name="connsiteY6" fmla="*/ 478302 h 1012874"/>
                    <a:gd name="connsiteX7" fmla="*/ 56271 w 773723"/>
                    <a:gd name="connsiteY7" fmla="*/ 661182 h 1012874"/>
                    <a:gd name="connsiteX8" fmla="*/ 0 w 773723"/>
                    <a:gd name="connsiteY8" fmla="*/ 590843 h 1012874"/>
                    <a:gd name="connsiteX9" fmla="*/ 0 w 773723"/>
                    <a:gd name="connsiteY9" fmla="*/ 492369 h 1012874"/>
                    <a:gd name="connsiteX10" fmla="*/ 140677 w 773723"/>
                    <a:gd name="connsiteY10" fmla="*/ 407963 h 1012874"/>
                    <a:gd name="connsiteX11" fmla="*/ 168812 w 773723"/>
                    <a:gd name="connsiteY11" fmla="*/ 281354 h 1012874"/>
                    <a:gd name="connsiteX12" fmla="*/ 126609 w 773723"/>
                    <a:gd name="connsiteY12" fmla="*/ 0 h 1012874"/>
                    <a:gd name="connsiteX13" fmla="*/ 365760 w 773723"/>
                    <a:gd name="connsiteY13" fmla="*/ 379828 h 1012874"/>
                    <a:gd name="connsiteX14" fmla="*/ 773723 w 773723"/>
                    <a:gd name="connsiteY14" fmla="*/ 112542 h 1012874"/>
                    <a:gd name="connsiteX0" fmla="*/ 773723 w 778783"/>
                    <a:gd name="connsiteY0" fmla="*/ 112542 h 1012874"/>
                    <a:gd name="connsiteX1" fmla="*/ 604911 w 778783"/>
                    <a:gd name="connsiteY1" fmla="*/ 379828 h 1012874"/>
                    <a:gd name="connsiteX2" fmla="*/ 773723 w 778783"/>
                    <a:gd name="connsiteY2" fmla="*/ 815926 h 1012874"/>
                    <a:gd name="connsiteX3" fmla="*/ 745588 w 778783"/>
                    <a:gd name="connsiteY3" fmla="*/ 1012874 h 1012874"/>
                    <a:gd name="connsiteX4" fmla="*/ 590843 w 778783"/>
                    <a:gd name="connsiteY4" fmla="*/ 956603 h 1012874"/>
                    <a:gd name="connsiteX5" fmla="*/ 478301 w 778783"/>
                    <a:gd name="connsiteY5" fmla="*/ 647114 h 1012874"/>
                    <a:gd name="connsiteX6" fmla="*/ 351692 w 778783"/>
                    <a:gd name="connsiteY6" fmla="*/ 478302 h 1012874"/>
                    <a:gd name="connsiteX7" fmla="*/ 56271 w 778783"/>
                    <a:gd name="connsiteY7" fmla="*/ 661182 h 1012874"/>
                    <a:gd name="connsiteX8" fmla="*/ 0 w 778783"/>
                    <a:gd name="connsiteY8" fmla="*/ 590843 h 1012874"/>
                    <a:gd name="connsiteX9" fmla="*/ 0 w 778783"/>
                    <a:gd name="connsiteY9" fmla="*/ 492369 h 1012874"/>
                    <a:gd name="connsiteX10" fmla="*/ 140677 w 778783"/>
                    <a:gd name="connsiteY10" fmla="*/ 407963 h 1012874"/>
                    <a:gd name="connsiteX11" fmla="*/ 168812 w 778783"/>
                    <a:gd name="connsiteY11" fmla="*/ 281354 h 1012874"/>
                    <a:gd name="connsiteX12" fmla="*/ 126609 w 778783"/>
                    <a:gd name="connsiteY12" fmla="*/ 0 h 1012874"/>
                    <a:gd name="connsiteX13" fmla="*/ 365760 w 778783"/>
                    <a:gd name="connsiteY13" fmla="*/ 379828 h 1012874"/>
                    <a:gd name="connsiteX14" fmla="*/ 773723 w 778783"/>
                    <a:gd name="connsiteY14" fmla="*/ 112542 h 1012874"/>
                    <a:gd name="connsiteX0" fmla="*/ 773723 w 778783"/>
                    <a:gd name="connsiteY0" fmla="*/ 112542 h 1012874"/>
                    <a:gd name="connsiteX1" fmla="*/ 604911 w 778783"/>
                    <a:gd name="connsiteY1" fmla="*/ 379828 h 1012874"/>
                    <a:gd name="connsiteX2" fmla="*/ 773723 w 778783"/>
                    <a:gd name="connsiteY2" fmla="*/ 815926 h 1012874"/>
                    <a:gd name="connsiteX3" fmla="*/ 745588 w 778783"/>
                    <a:gd name="connsiteY3" fmla="*/ 1012874 h 1012874"/>
                    <a:gd name="connsiteX4" fmla="*/ 590843 w 778783"/>
                    <a:gd name="connsiteY4" fmla="*/ 956603 h 1012874"/>
                    <a:gd name="connsiteX5" fmla="*/ 478301 w 778783"/>
                    <a:gd name="connsiteY5" fmla="*/ 647114 h 1012874"/>
                    <a:gd name="connsiteX6" fmla="*/ 351692 w 778783"/>
                    <a:gd name="connsiteY6" fmla="*/ 478302 h 1012874"/>
                    <a:gd name="connsiteX7" fmla="*/ 56271 w 778783"/>
                    <a:gd name="connsiteY7" fmla="*/ 661182 h 1012874"/>
                    <a:gd name="connsiteX8" fmla="*/ 0 w 778783"/>
                    <a:gd name="connsiteY8" fmla="*/ 590843 h 1012874"/>
                    <a:gd name="connsiteX9" fmla="*/ 0 w 778783"/>
                    <a:gd name="connsiteY9" fmla="*/ 492369 h 1012874"/>
                    <a:gd name="connsiteX10" fmla="*/ 140677 w 778783"/>
                    <a:gd name="connsiteY10" fmla="*/ 407963 h 1012874"/>
                    <a:gd name="connsiteX11" fmla="*/ 168812 w 778783"/>
                    <a:gd name="connsiteY11" fmla="*/ 281354 h 1012874"/>
                    <a:gd name="connsiteX12" fmla="*/ 126609 w 778783"/>
                    <a:gd name="connsiteY12" fmla="*/ 0 h 1012874"/>
                    <a:gd name="connsiteX13" fmla="*/ 365760 w 778783"/>
                    <a:gd name="connsiteY13" fmla="*/ 379828 h 1012874"/>
                    <a:gd name="connsiteX14" fmla="*/ 773723 w 778783"/>
                    <a:gd name="connsiteY14" fmla="*/ 112542 h 1012874"/>
                    <a:gd name="connsiteX0" fmla="*/ 773723 w 778783"/>
                    <a:gd name="connsiteY0" fmla="*/ 112542 h 1012874"/>
                    <a:gd name="connsiteX1" fmla="*/ 604911 w 778783"/>
                    <a:gd name="connsiteY1" fmla="*/ 379828 h 1012874"/>
                    <a:gd name="connsiteX2" fmla="*/ 773723 w 778783"/>
                    <a:gd name="connsiteY2" fmla="*/ 815926 h 1012874"/>
                    <a:gd name="connsiteX3" fmla="*/ 745588 w 778783"/>
                    <a:gd name="connsiteY3" fmla="*/ 1012874 h 1012874"/>
                    <a:gd name="connsiteX4" fmla="*/ 590843 w 778783"/>
                    <a:gd name="connsiteY4" fmla="*/ 956603 h 1012874"/>
                    <a:gd name="connsiteX5" fmla="*/ 478301 w 778783"/>
                    <a:gd name="connsiteY5" fmla="*/ 647114 h 1012874"/>
                    <a:gd name="connsiteX6" fmla="*/ 351692 w 778783"/>
                    <a:gd name="connsiteY6" fmla="*/ 478302 h 1012874"/>
                    <a:gd name="connsiteX7" fmla="*/ 56271 w 778783"/>
                    <a:gd name="connsiteY7" fmla="*/ 661182 h 1012874"/>
                    <a:gd name="connsiteX8" fmla="*/ 0 w 778783"/>
                    <a:gd name="connsiteY8" fmla="*/ 590843 h 1012874"/>
                    <a:gd name="connsiteX9" fmla="*/ 0 w 778783"/>
                    <a:gd name="connsiteY9" fmla="*/ 492369 h 1012874"/>
                    <a:gd name="connsiteX10" fmla="*/ 140677 w 778783"/>
                    <a:gd name="connsiteY10" fmla="*/ 407963 h 1012874"/>
                    <a:gd name="connsiteX11" fmla="*/ 168812 w 778783"/>
                    <a:gd name="connsiteY11" fmla="*/ 281354 h 1012874"/>
                    <a:gd name="connsiteX12" fmla="*/ 126609 w 778783"/>
                    <a:gd name="connsiteY12" fmla="*/ 0 h 1012874"/>
                    <a:gd name="connsiteX13" fmla="*/ 365760 w 778783"/>
                    <a:gd name="connsiteY13" fmla="*/ 379828 h 1012874"/>
                    <a:gd name="connsiteX14" fmla="*/ 773723 w 778783"/>
                    <a:gd name="connsiteY14" fmla="*/ 112542 h 1012874"/>
                    <a:gd name="connsiteX0" fmla="*/ 773723 w 778783"/>
                    <a:gd name="connsiteY0" fmla="*/ 70339 h 970671"/>
                    <a:gd name="connsiteX1" fmla="*/ 604911 w 778783"/>
                    <a:gd name="connsiteY1" fmla="*/ 337625 h 970671"/>
                    <a:gd name="connsiteX2" fmla="*/ 773723 w 778783"/>
                    <a:gd name="connsiteY2" fmla="*/ 773723 h 970671"/>
                    <a:gd name="connsiteX3" fmla="*/ 745588 w 778783"/>
                    <a:gd name="connsiteY3" fmla="*/ 970671 h 970671"/>
                    <a:gd name="connsiteX4" fmla="*/ 590843 w 778783"/>
                    <a:gd name="connsiteY4" fmla="*/ 914400 h 970671"/>
                    <a:gd name="connsiteX5" fmla="*/ 478301 w 778783"/>
                    <a:gd name="connsiteY5" fmla="*/ 604911 h 970671"/>
                    <a:gd name="connsiteX6" fmla="*/ 351692 w 778783"/>
                    <a:gd name="connsiteY6" fmla="*/ 436099 h 970671"/>
                    <a:gd name="connsiteX7" fmla="*/ 56271 w 778783"/>
                    <a:gd name="connsiteY7" fmla="*/ 618979 h 970671"/>
                    <a:gd name="connsiteX8" fmla="*/ 0 w 778783"/>
                    <a:gd name="connsiteY8" fmla="*/ 548640 h 970671"/>
                    <a:gd name="connsiteX9" fmla="*/ 0 w 778783"/>
                    <a:gd name="connsiteY9" fmla="*/ 450166 h 970671"/>
                    <a:gd name="connsiteX10" fmla="*/ 140677 w 778783"/>
                    <a:gd name="connsiteY10" fmla="*/ 365760 h 970671"/>
                    <a:gd name="connsiteX11" fmla="*/ 168812 w 778783"/>
                    <a:gd name="connsiteY11" fmla="*/ 239151 h 970671"/>
                    <a:gd name="connsiteX12" fmla="*/ 126609 w 778783"/>
                    <a:gd name="connsiteY12" fmla="*/ 0 h 970671"/>
                    <a:gd name="connsiteX13" fmla="*/ 365760 w 778783"/>
                    <a:gd name="connsiteY13" fmla="*/ 337625 h 970671"/>
                    <a:gd name="connsiteX14" fmla="*/ 773723 w 778783"/>
                    <a:gd name="connsiteY14" fmla="*/ 70339 h 970671"/>
                    <a:gd name="connsiteX0" fmla="*/ 773723 w 778783"/>
                    <a:gd name="connsiteY0" fmla="*/ 70339 h 970671"/>
                    <a:gd name="connsiteX1" fmla="*/ 604911 w 778783"/>
                    <a:gd name="connsiteY1" fmla="*/ 337625 h 970671"/>
                    <a:gd name="connsiteX2" fmla="*/ 773723 w 778783"/>
                    <a:gd name="connsiteY2" fmla="*/ 773723 h 970671"/>
                    <a:gd name="connsiteX3" fmla="*/ 745588 w 778783"/>
                    <a:gd name="connsiteY3" fmla="*/ 970671 h 970671"/>
                    <a:gd name="connsiteX4" fmla="*/ 590843 w 778783"/>
                    <a:gd name="connsiteY4" fmla="*/ 914400 h 970671"/>
                    <a:gd name="connsiteX5" fmla="*/ 478301 w 778783"/>
                    <a:gd name="connsiteY5" fmla="*/ 604911 h 970671"/>
                    <a:gd name="connsiteX6" fmla="*/ 351692 w 778783"/>
                    <a:gd name="connsiteY6" fmla="*/ 506438 h 970671"/>
                    <a:gd name="connsiteX7" fmla="*/ 56271 w 778783"/>
                    <a:gd name="connsiteY7" fmla="*/ 618979 h 970671"/>
                    <a:gd name="connsiteX8" fmla="*/ 0 w 778783"/>
                    <a:gd name="connsiteY8" fmla="*/ 548640 h 970671"/>
                    <a:gd name="connsiteX9" fmla="*/ 0 w 778783"/>
                    <a:gd name="connsiteY9" fmla="*/ 450166 h 970671"/>
                    <a:gd name="connsiteX10" fmla="*/ 140677 w 778783"/>
                    <a:gd name="connsiteY10" fmla="*/ 365760 h 970671"/>
                    <a:gd name="connsiteX11" fmla="*/ 168812 w 778783"/>
                    <a:gd name="connsiteY11" fmla="*/ 239151 h 970671"/>
                    <a:gd name="connsiteX12" fmla="*/ 126609 w 778783"/>
                    <a:gd name="connsiteY12" fmla="*/ 0 h 970671"/>
                    <a:gd name="connsiteX13" fmla="*/ 365760 w 778783"/>
                    <a:gd name="connsiteY13" fmla="*/ 337625 h 970671"/>
                    <a:gd name="connsiteX14" fmla="*/ 773723 w 778783"/>
                    <a:gd name="connsiteY14" fmla="*/ 70339 h 970671"/>
                    <a:gd name="connsiteX0" fmla="*/ 773723 w 778783"/>
                    <a:gd name="connsiteY0" fmla="*/ 70339 h 970671"/>
                    <a:gd name="connsiteX1" fmla="*/ 604911 w 778783"/>
                    <a:gd name="connsiteY1" fmla="*/ 337625 h 970671"/>
                    <a:gd name="connsiteX2" fmla="*/ 773723 w 778783"/>
                    <a:gd name="connsiteY2" fmla="*/ 773723 h 970671"/>
                    <a:gd name="connsiteX3" fmla="*/ 745588 w 778783"/>
                    <a:gd name="connsiteY3" fmla="*/ 970671 h 970671"/>
                    <a:gd name="connsiteX4" fmla="*/ 590843 w 778783"/>
                    <a:gd name="connsiteY4" fmla="*/ 914400 h 970671"/>
                    <a:gd name="connsiteX5" fmla="*/ 436098 w 778783"/>
                    <a:gd name="connsiteY5" fmla="*/ 618979 h 970671"/>
                    <a:gd name="connsiteX6" fmla="*/ 351692 w 778783"/>
                    <a:gd name="connsiteY6" fmla="*/ 506438 h 970671"/>
                    <a:gd name="connsiteX7" fmla="*/ 56271 w 778783"/>
                    <a:gd name="connsiteY7" fmla="*/ 618979 h 970671"/>
                    <a:gd name="connsiteX8" fmla="*/ 0 w 778783"/>
                    <a:gd name="connsiteY8" fmla="*/ 548640 h 970671"/>
                    <a:gd name="connsiteX9" fmla="*/ 0 w 778783"/>
                    <a:gd name="connsiteY9" fmla="*/ 450166 h 970671"/>
                    <a:gd name="connsiteX10" fmla="*/ 140677 w 778783"/>
                    <a:gd name="connsiteY10" fmla="*/ 365760 h 970671"/>
                    <a:gd name="connsiteX11" fmla="*/ 168812 w 778783"/>
                    <a:gd name="connsiteY11" fmla="*/ 239151 h 970671"/>
                    <a:gd name="connsiteX12" fmla="*/ 126609 w 778783"/>
                    <a:gd name="connsiteY12" fmla="*/ 0 h 970671"/>
                    <a:gd name="connsiteX13" fmla="*/ 365760 w 778783"/>
                    <a:gd name="connsiteY13" fmla="*/ 337625 h 970671"/>
                    <a:gd name="connsiteX14" fmla="*/ 773723 w 778783"/>
                    <a:gd name="connsiteY14" fmla="*/ 70339 h 970671"/>
                    <a:gd name="connsiteX0" fmla="*/ 773723 w 778783"/>
                    <a:gd name="connsiteY0" fmla="*/ 70339 h 970671"/>
                    <a:gd name="connsiteX1" fmla="*/ 604911 w 778783"/>
                    <a:gd name="connsiteY1" fmla="*/ 337625 h 970671"/>
                    <a:gd name="connsiteX2" fmla="*/ 773723 w 778783"/>
                    <a:gd name="connsiteY2" fmla="*/ 773723 h 970671"/>
                    <a:gd name="connsiteX3" fmla="*/ 745588 w 778783"/>
                    <a:gd name="connsiteY3" fmla="*/ 970671 h 970671"/>
                    <a:gd name="connsiteX4" fmla="*/ 590843 w 778783"/>
                    <a:gd name="connsiteY4" fmla="*/ 914400 h 970671"/>
                    <a:gd name="connsiteX5" fmla="*/ 478301 w 778783"/>
                    <a:gd name="connsiteY5" fmla="*/ 633046 h 970671"/>
                    <a:gd name="connsiteX6" fmla="*/ 351692 w 778783"/>
                    <a:gd name="connsiteY6" fmla="*/ 506438 h 970671"/>
                    <a:gd name="connsiteX7" fmla="*/ 56271 w 778783"/>
                    <a:gd name="connsiteY7" fmla="*/ 618979 h 970671"/>
                    <a:gd name="connsiteX8" fmla="*/ 0 w 778783"/>
                    <a:gd name="connsiteY8" fmla="*/ 548640 h 970671"/>
                    <a:gd name="connsiteX9" fmla="*/ 0 w 778783"/>
                    <a:gd name="connsiteY9" fmla="*/ 450166 h 970671"/>
                    <a:gd name="connsiteX10" fmla="*/ 140677 w 778783"/>
                    <a:gd name="connsiteY10" fmla="*/ 365760 h 970671"/>
                    <a:gd name="connsiteX11" fmla="*/ 168812 w 778783"/>
                    <a:gd name="connsiteY11" fmla="*/ 239151 h 970671"/>
                    <a:gd name="connsiteX12" fmla="*/ 126609 w 778783"/>
                    <a:gd name="connsiteY12" fmla="*/ 0 h 970671"/>
                    <a:gd name="connsiteX13" fmla="*/ 365760 w 778783"/>
                    <a:gd name="connsiteY13" fmla="*/ 337625 h 970671"/>
                    <a:gd name="connsiteX14" fmla="*/ 773723 w 778783"/>
                    <a:gd name="connsiteY14" fmla="*/ 70339 h 970671"/>
                    <a:gd name="connsiteX0" fmla="*/ 773723 w 778783"/>
                    <a:gd name="connsiteY0" fmla="*/ 70339 h 970671"/>
                    <a:gd name="connsiteX1" fmla="*/ 604911 w 778783"/>
                    <a:gd name="connsiteY1" fmla="*/ 337625 h 970671"/>
                    <a:gd name="connsiteX2" fmla="*/ 773723 w 778783"/>
                    <a:gd name="connsiteY2" fmla="*/ 773723 h 970671"/>
                    <a:gd name="connsiteX3" fmla="*/ 745588 w 778783"/>
                    <a:gd name="connsiteY3" fmla="*/ 970671 h 970671"/>
                    <a:gd name="connsiteX4" fmla="*/ 604911 w 778783"/>
                    <a:gd name="connsiteY4" fmla="*/ 928468 h 970671"/>
                    <a:gd name="connsiteX5" fmla="*/ 478301 w 778783"/>
                    <a:gd name="connsiteY5" fmla="*/ 633046 h 970671"/>
                    <a:gd name="connsiteX6" fmla="*/ 351692 w 778783"/>
                    <a:gd name="connsiteY6" fmla="*/ 506438 h 970671"/>
                    <a:gd name="connsiteX7" fmla="*/ 56271 w 778783"/>
                    <a:gd name="connsiteY7" fmla="*/ 618979 h 970671"/>
                    <a:gd name="connsiteX8" fmla="*/ 0 w 778783"/>
                    <a:gd name="connsiteY8" fmla="*/ 548640 h 970671"/>
                    <a:gd name="connsiteX9" fmla="*/ 0 w 778783"/>
                    <a:gd name="connsiteY9" fmla="*/ 450166 h 970671"/>
                    <a:gd name="connsiteX10" fmla="*/ 140677 w 778783"/>
                    <a:gd name="connsiteY10" fmla="*/ 365760 h 970671"/>
                    <a:gd name="connsiteX11" fmla="*/ 168812 w 778783"/>
                    <a:gd name="connsiteY11" fmla="*/ 239151 h 970671"/>
                    <a:gd name="connsiteX12" fmla="*/ 126609 w 778783"/>
                    <a:gd name="connsiteY12" fmla="*/ 0 h 970671"/>
                    <a:gd name="connsiteX13" fmla="*/ 365760 w 778783"/>
                    <a:gd name="connsiteY13" fmla="*/ 337625 h 970671"/>
                    <a:gd name="connsiteX14" fmla="*/ 773723 w 778783"/>
                    <a:gd name="connsiteY14" fmla="*/ 70339 h 970671"/>
                    <a:gd name="connsiteX0" fmla="*/ 773723 w 778783"/>
                    <a:gd name="connsiteY0" fmla="*/ 70339 h 970671"/>
                    <a:gd name="connsiteX1" fmla="*/ 604911 w 778783"/>
                    <a:gd name="connsiteY1" fmla="*/ 337625 h 970671"/>
                    <a:gd name="connsiteX2" fmla="*/ 773723 w 778783"/>
                    <a:gd name="connsiteY2" fmla="*/ 773723 h 970671"/>
                    <a:gd name="connsiteX3" fmla="*/ 745588 w 778783"/>
                    <a:gd name="connsiteY3" fmla="*/ 970671 h 970671"/>
                    <a:gd name="connsiteX4" fmla="*/ 604911 w 778783"/>
                    <a:gd name="connsiteY4" fmla="*/ 928468 h 970671"/>
                    <a:gd name="connsiteX5" fmla="*/ 478301 w 778783"/>
                    <a:gd name="connsiteY5" fmla="*/ 633046 h 970671"/>
                    <a:gd name="connsiteX6" fmla="*/ 351692 w 778783"/>
                    <a:gd name="connsiteY6" fmla="*/ 506438 h 970671"/>
                    <a:gd name="connsiteX7" fmla="*/ 56271 w 778783"/>
                    <a:gd name="connsiteY7" fmla="*/ 618979 h 970671"/>
                    <a:gd name="connsiteX8" fmla="*/ 0 w 778783"/>
                    <a:gd name="connsiteY8" fmla="*/ 548640 h 970671"/>
                    <a:gd name="connsiteX9" fmla="*/ 0 w 778783"/>
                    <a:gd name="connsiteY9" fmla="*/ 450166 h 970671"/>
                    <a:gd name="connsiteX10" fmla="*/ 140677 w 778783"/>
                    <a:gd name="connsiteY10" fmla="*/ 365760 h 970671"/>
                    <a:gd name="connsiteX11" fmla="*/ 168812 w 778783"/>
                    <a:gd name="connsiteY11" fmla="*/ 239151 h 970671"/>
                    <a:gd name="connsiteX12" fmla="*/ 126609 w 778783"/>
                    <a:gd name="connsiteY12" fmla="*/ 0 h 970671"/>
                    <a:gd name="connsiteX13" fmla="*/ 365760 w 778783"/>
                    <a:gd name="connsiteY13" fmla="*/ 337625 h 970671"/>
                    <a:gd name="connsiteX14" fmla="*/ 773723 w 778783"/>
                    <a:gd name="connsiteY14" fmla="*/ 70339 h 970671"/>
                    <a:gd name="connsiteX0" fmla="*/ 773723 w 778934"/>
                    <a:gd name="connsiteY0" fmla="*/ 70339 h 970671"/>
                    <a:gd name="connsiteX1" fmla="*/ 604911 w 778934"/>
                    <a:gd name="connsiteY1" fmla="*/ 337625 h 970671"/>
                    <a:gd name="connsiteX2" fmla="*/ 731520 w 778934"/>
                    <a:gd name="connsiteY2" fmla="*/ 787791 h 970671"/>
                    <a:gd name="connsiteX3" fmla="*/ 745588 w 778934"/>
                    <a:gd name="connsiteY3" fmla="*/ 970671 h 970671"/>
                    <a:gd name="connsiteX4" fmla="*/ 604911 w 778934"/>
                    <a:gd name="connsiteY4" fmla="*/ 928468 h 970671"/>
                    <a:gd name="connsiteX5" fmla="*/ 478301 w 778934"/>
                    <a:gd name="connsiteY5" fmla="*/ 633046 h 970671"/>
                    <a:gd name="connsiteX6" fmla="*/ 351692 w 778934"/>
                    <a:gd name="connsiteY6" fmla="*/ 506438 h 970671"/>
                    <a:gd name="connsiteX7" fmla="*/ 56271 w 778934"/>
                    <a:gd name="connsiteY7" fmla="*/ 618979 h 970671"/>
                    <a:gd name="connsiteX8" fmla="*/ 0 w 778934"/>
                    <a:gd name="connsiteY8" fmla="*/ 548640 h 970671"/>
                    <a:gd name="connsiteX9" fmla="*/ 0 w 778934"/>
                    <a:gd name="connsiteY9" fmla="*/ 450166 h 970671"/>
                    <a:gd name="connsiteX10" fmla="*/ 140677 w 778934"/>
                    <a:gd name="connsiteY10" fmla="*/ 365760 h 970671"/>
                    <a:gd name="connsiteX11" fmla="*/ 168812 w 778934"/>
                    <a:gd name="connsiteY11" fmla="*/ 239151 h 970671"/>
                    <a:gd name="connsiteX12" fmla="*/ 126609 w 778934"/>
                    <a:gd name="connsiteY12" fmla="*/ 0 h 970671"/>
                    <a:gd name="connsiteX13" fmla="*/ 365760 w 778934"/>
                    <a:gd name="connsiteY13" fmla="*/ 337625 h 970671"/>
                    <a:gd name="connsiteX14" fmla="*/ 773723 w 778934"/>
                    <a:gd name="connsiteY14" fmla="*/ 70339 h 970671"/>
                    <a:gd name="connsiteX0" fmla="*/ 773723 w 778364"/>
                    <a:gd name="connsiteY0" fmla="*/ 70339 h 970671"/>
                    <a:gd name="connsiteX1" fmla="*/ 576776 w 778364"/>
                    <a:gd name="connsiteY1" fmla="*/ 393895 h 970671"/>
                    <a:gd name="connsiteX2" fmla="*/ 731520 w 778364"/>
                    <a:gd name="connsiteY2" fmla="*/ 787791 h 970671"/>
                    <a:gd name="connsiteX3" fmla="*/ 745588 w 778364"/>
                    <a:gd name="connsiteY3" fmla="*/ 970671 h 970671"/>
                    <a:gd name="connsiteX4" fmla="*/ 604911 w 778364"/>
                    <a:gd name="connsiteY4" fmla="*/ 928468 h 970671"/>
                    <a:gd name="connsiteX5" fmla="*/ 478301 w 778364"/>
                    <a:gd name="connsiteY5" fmla="*/ 633046 h 970671"/>
                    <a:gd name="connsiteX6" fmla="*/ 351692 w 778364"/>
                    <a:gd name="connsiteY6" fmla="*/ 506438 h 970671"/>
                    <a:gd name="connsiteX7" fmla="*/ 56271 w 778364"/>
                    <a:gd name="connsiteY7" fmla="*/ 618979 h 970671"/>
                    <a:gd name="connsiteX8" fmla="*/ 0 w 778364"/>
                    <a:gd name="connsiteY8" fmla="*/ 548640 h 970671"/>
                    <a:gd name="connsiteX9" fmla="*/ 0 w 778364"/>
                    <a:gd name="connsiteY9" fmla="*/ 450166 h 970671"/>
                    <a:gd name="connsiteX10" fmla="*/ 140677 w 778364"/>
                    <a:gd name="connsiteY10" fmla="*/ 365760 h 970671"/>
                    <a:gd name="connsiteX11" fmla="*/ 168812 w 778364"/>
                    <a:gd name="connsiteY11" fmla="*/ 239151 h 970671"/>
                    <a:gd name="connsiteX12" fmla="*/ 126609 w 778364"/>
                    <a:gd name="connsiteY12" fmla="*/ 0 h 970671"/>
                    <a:gd name="connsiteX13" fmla="*/ 365760 w 778364"/>
                    <a:gd name="connsiteY13" fmla="*/ 337625 h 970671"/>
                    <a:gd name="connsiteX14" fmla="*/ 773723 w 778364"/>
                    <a:gd name="connsiteY14" fmla="*/ 70339 h 970671"/>
                    <a:gd name="connsiteX0" fmla="*/ 773723 w 778323"/>
                    <a:gd name="connsiteY0" fmla="*/ 70339 h 970671"/>
                    <a:gd name="connsiteX1" fmla="*/ 576776 w 778323"/>
                    <a:gd name="connsiteY1" fmla="*/ 393895 h 970671"/>
                    <a:gd name="connsiteX2" fmla="*/ 745588 w 778323"/>
                    <a:gd name="connsiteY2" fmla="*/ 745588 h 970671"/>
                    <a:gd name="connsiteX3" fmla="*/ 745588 w 778323"/>
                    <a:gd name="connsiteY3" fmla="*/ 970671 h 970671"/>
                    <a:gd name="connsiteX4" fmla="*/ 604911 w 778323"/>
                    <a:gd name="connsiteY4" fmla="*/ 928468 h 970671"/>
                    <a:gd name="connsiteX5" fmla="*/ 478301 w 778323"/>
                    <a:gd name="connsiteY5" fmla="*/ 633046 h 970671"/>
                    <a:gd name="connsiteX6" fmla="*/ 351692 w 778323"/>
                    <a:gd name="connsiteY6" fmla="*/ 506438 h 970671"/>
                    <a:gd name="connsiteX7" fmla="*/ 56271 w 778323"/>
                    <a:gd name="connsiteY7" fmla="*/ 618979 h 970671"/>
                    <a:gd name="connsiteX8" fmla="*/ 0 w 778323"/>
                    <a:gd name="connsiteY8" fmla="*/ 548640 h 970671"/>
                    <a:gd name="connsiteX9" fmla="*/ 0 w 778323"/>
                    <a:gd name="connsiteY9" fmla="*/ 450166 h 970671"/>
                    <a:gd name="connsiteX10" fmla="*/ 140677 w 778323"/>
                    <a:gd name="connsiteY10" fmla="*/ 365760 h 970671"/>
                    <a:gd name="connsiteX11" fmla="*/ 168812 w 778323"/>
                    <a:gd name="connsiteY11" fmla="*/ 239151 h 970671"/>
                    <a:gd name="connsiteX12" fmla="*/ 126609 w 778323"/>
                    <a:gd name="connsiteY12" fmla="*/ 0 h 970671"/>
                    <a:gd name="connsiteX13" fmla="*/ 365760 w 778323"/>
                    <a:gd name="connsiteY13" fmla="*/ 337625 h 970671"/>
                    <a:gd name="connsiteX14" fmla="*/ 773723 w 778323"/>
                    <a:gd name="connsiteY14" fmla="*/ 70339 h 970671"/>
                    <a:gd name="connsiteX0" fmla="*/ 773723 w 801859"/>
                    <a:gd name="connsiteY0" fmla="*/ 70339 h 970671"/>
                    <a:gd name="connsiteX1" fmla="*/ 576776 w 801859"/>
                    <a:gd name="connsiteY1" fmla="*/ 393895 h 970671"/>
                    <a:gd name="connsiteX2" fmla="*/ 745588 w 801859"/>
                    <a:gd name="connsiteY2" fmla="*/ 745588 h 970671"/>
                    <a:gd name="connsiteX3" fmla="*/ 801859 w 801859"/>
                    <a:gd name="connsiteY3" fmla="*/ 970671 h 970671"/>
                    <a:gd name="connsiteX4" fmla="*/ 604911 w 801859"/>
                    <a:gd name="connsiteY4" fmla="*/ 928468 h 970671"/>
                    <a:gd name="connsiteX5" fmla="*/ 478301 w 801859"/>
                    <a:gd name="connsiteY5" fmla="*/ 633046 h 970671"/>
                    <a:gd name="connsiteX6" fmla="*/ 351692 w 801859"/>
                    <a:gd name="connsiteY6" fmla="*/ 506438 h 970671"/>
                    <a:gd name="connsiteX7" fmla="*/ 56271 w 801859"/>
                    <a:gd name="connsiteY7" fmla="*/ 618979 h 970671"/>
                    <a:gd name="connsiteX8" fmla="*/ 0 w 801859"/>
                    <a:gd name="connsiteY8" fmla="*/ 548640 h 970671"/>
                    <a:gd name="connsiteX9" fmla="*/ 0 w 801859"/>
                    <a:gd name="connsiteY9" fmla="*/ 450166 h 970671"/>
                    <a:gd name="connsiteX10" fmla="*/ 140677 w 801859"/>
                    <a:gd name="connsiteY10" fmla="*/ 365760 h 970671"/>
                    <a:gd name="connsiteX11" fmla="*/ 168812 w 801859"/>
                    <a:gd name="connsiteY11" fmla="*/ 239151 h 970671"/>
                    <a:gd name="connsiteX12" fmla="*/ 126609 w 801859"/>
                    <a:gd name="connsiteY12" fmla="*/ 0 h 970671"/>
                    <a:gd name="connsiteX13" fmla="*/ 365760 w 801859"/>
                    <a:gd name="connsiteY13" fmla="*/ 337625 h 970671"/>
                    <a:gd name="connsiteX14" fmla="*/ 773723 w 801859"/>
                    <a:gd name="connsiteY14" fmla="*/ 70339 h 970671"/>
                    <a:gd name="connsiteX0" fmla="*/ 773723 w 801859"/>
                    <a:gd name="connsiteY0" fmla="*/ 70339 h 970671"/>
                    <a:gd name="connsiteX1" fmla="*/ 576776 w 801859"/>
                    <a:gd name="connsiteY1" fmla="*/ 393895 h 970671"/>
                    <a:gd name="connsiteX2" fmla="*/ 745588 w 801859"/>
                    <a:gd name="connsiteY2" fmla="*/ 745588 h 970671"/>
                    <a:gd name="connsiteX3" fmla="*/ 801859 w 801859"/>
                    <a:gd name="connsiteY3" fmla="*/ 970671 h 970671"/>
                    <a:gd name="connsiteX4" fmla="*/ 604911 w 801859"/>
                    <a:gd name="connsiteY4" fmla="*/ 928468 h 970671"/>
                    <a:gd name="connsiteX5" fmla="*/ 478301 w 801859"/>
                    <a:gd name="connsiteY5" fmla="*/ 633046 h 970671"/>
                    <a:gd name="connsiteX6" fmla="*/ 351692 w 801859"/>
                    <a:gd name="connsiteY6" fmla="*/ 506438 h 970671"/>
                    <a:gd name="connsiteX7" fmla="*/ 70339 w 801859"/>
                    <a:gd name="connsiteY7" fmla="*/ 661182 h 970671"/>
                    <a:gd name="connsiteX8" fmla="*/ 0 w 801859"/>
                    <a:gd name="connsiteY8" fmla="*/ 548640 h 970671"/>
                    <a:gd name="connsiteX9" fmla="*/ 0 w 801859"/>
                    <a:gd name="connsiteY9" fmla="*/ 450166 h 970671"/>
                    <a:gd name="connsiteX10" fmla="*/ 140677 w 801859"/>
                    <a:gd name="connsiteY10" fmla="*/ 365760 h 970671"/>
                    <a:gd name="connsiteX11" fmla="*/ 168812 w 801859"/>
                    <a:gd name="connsiteY11" fmla="*/ 239151 h 970671"/>
                    <a:gd name="connsiteX12" fmla="*/ 126609 w 801859"/>
                    <a:gd name="connsiteY12" fmla="*/ 0 h 970671"/>
                    <a:gd name="connsiteX13" fmla="*/ 365760 w 801859"/>
                    <a:gd name="connsiteY13" fmla="*/ 337625 h 970671"/>
                    <a:gd name="connsiteX14" fmla="*/ 773723 w 801859"/>
                    <a:gd name="connsiteY14" fmla="*/ 70339 h 970671"/>
                    <a:gd name="connsiteX0" fmla="*/ 773723 w 801859"/>
                    <a:gd name="connsiteY0" fmla="*/ 70339 h 970671"/>
                    <a:gd name="connsiteX1" fmla="*/ 576776 w 801859"/>
                    <a:gd name="connsiteY1" fmla="*/ 393895 h 970671"/>
                    <a:gd name="connsiteX2" fmla="*/ 745588 w 801859"/>
                    <a:gd name="connsiteY2" fmla="*/ 745588 h 970671"/>
                    <a:gd name="connsiteX3" fmla="*/ 801859 w 801859"/>
                    <a:gd name="connsiteY3" fmla="*/ 970671 h 970671"/>
                    <a:gd name="connsiteX4" fmla="*/ 604911 w 801859"/>
                    <a:gd name="connsiteY4" fmla="*/ 928468 h 970671"/>
                    <a:gd name="connsiteX5" fmla="*/ 478301 w 801859"/>
                    <a:gd name="connsiteY5" fmla="*/ 633046 h 970671"/>
                    <a:gd name="connsiteX6" fmla="*/ 309489 w 801859"/>
                    <a:gd name="connsiteY6" fmla="*/ 506438 h 970671"/>
                    <a:gd name="connsiteX7" fmla="*/ 70339 w 801859"/>
                    <a:gd name="connsiteY7" fmla="*/ 661182 h 970671"/>
                    <a:gd name="connsiteX8" fmla="*/ 0 w 801859"/>
                    <a:gd name="connsiteY8" fmla="*/ 548640 h 970671"/>
                    <a:gd name="connsiteX9" fmla="*/ 0 w 801859"/>
                    <a:gd name="connsiteY9" fmla="*/ 450166 h 970671"/>
                    <a:gd name="connsiteX10" fmla="*/ 140677 w 801859"/>
                    <a:gd name="connsiteY10" fmla="*/ 365760 h 970671"/>
                    <a:gd name="connsiteX11" fmla="*/ 168812 w 801859"/>
                    <a:gd name="connsiteY11" fmla="*/ 239151 h 970671"/>
                    <a:gd name="connsiteX12" fmla="*/ 126609 w 801859"/>
                    <a:gd name="connsiteY12" fmla="*/ 0 h 970671"/>
                    <a:gd name="connsiteX13" fmla="*/ 365760 w 801859"/>
                    <a:gd name="connsiteY13" fmla="*/ 337625 h 970671"/>
                    <a:gd name="connsiteX14" fmla="*/ 773723 w 801859"/>
                    <a:gd name="connsiteY14" fmla="*/ 70339 h 970671"/>
                    <a:gd name="connsiteX0" fmla="*/ 773723 w 801859"/>
                    <a:gd name="connsiteY0" fmla="*/ 70339 h 970671"/>
                    <a:gd name="connsiteX1" fmla="*/ 576776 w 801859"/>
                    <a:gd name="connsiteY1" fmla="*/ 393895 h 970671"/>
                    <a:gd name="connsiteX2" fmla="*/ 745588 w 801859"/>
                    <a:gd name="connsiteY2" fmla="*/ 745588 h 970671"/>
                    <a:gd name="connsiteX3" fmla="*/ 801859 w 801859"/>
                    <a:gd name="connsiteY3" fmla="*/ 970671 h 970671"/>
                    <a:gd name="connsiteX4" fmla="*/ 604911 w 801859"/>
                    <a:gd name="connsiteY4" fmla="*/ 928468 h 970671"/>
                    <a:gd name="connsiteX5" fmla="*/ 478301 w 801859"/>
                    <a:gd name="connsiteY5" fmla="*/ 633046 h 970671"/>
                    <a:gd name="connsiteX6" fmla="*/ 365760 w 801859"/>
                    <a:gd name="connsiteY6" fmla="*/ 506438 h 970671"/>
                    <a:gd name="connsiteX7" fmla="*/ 70339 w 801859"/>
                    <a:gd name="connsiteY7" fmla="*/ 661182 h 970671"/>
                    <a:gd name="connsiteX8" fmla="*/ 0 w 801859"/>
                    <a:gd name="connsiteY8" fmla="*/ 548640 h 970671"/>
                    <a:gd name="connsiteX9" fmla="*/ 0 w 801859"/>
                    <a:gd name="connsiteY9" fmla="*/ 450166 h 970671"/>
                    <a:gd name="connsiteX10" fmla="*/ 140677 w 801859"/>
                    <a:gd name="connsiteY10" fmla="*/ 365760 h 970671"/>
                    <a:gd name="connsiteX11" fmla="*/ 168812 w 801859"/>
                    <a:gd name="connsiteY11" fmla="*/ 239151 h 970671"/>
                    <a:gd name="connsiteX12" fmla="*/ 126609 w 801859"/>
                    <a:gd name="connsiteY12" fmla="*/ 0 h 970671"/>
                    <a:gd name="connsiteX13" fmla="*/ 365760 w 801859"/>
                    <a:gd name="connsiteY13" fmla="*/ 337625 h 970671"/>
                    <a:gd name="connsiteX14" fmla="*/ 773723 w 801859"/>
                    <a:gd name="connsiteY14" fmla="*/ 70339 h 970671"/>
                    <a:gd name="connsiteX0" fmla="*/ 773723 w 801859"/>
                    <a:gd name="connsiteY0" fmla="*/ 70339 h 970671"/>
                    <a:gd name="connsiteX1" fmla="*/ 576776 w 801859"/>
                    <a:gd name="connsiteY1" fmla="*/ 393895 h 970671"/>
                    <a:gd name="connsiteX2" fmla="*/ 745588 w 801859"/>
                    <a:gd name="connsiteY2" fmla="*/ 745588 h 970671"/>
                    <a:gd name="connsiteX3" fmla="*/ 801859 w 801859"/>
                    <a:gd name="connsiteY3" fmla="*/ 970671 h 970671"/>
                    <a:gd name="connsiteX4" fmla="*/ 604911 w 801859"/>
                    <a:gd name="connsiteY4" fmla="*/ 928468 h 970671"/>
                    <a:gd name="connsiteX5" fmla="*/ 478301 w 801859"/>
                    <a:gd name="connsiteY5" fmla="*/ 633046 h 970671"/>
                    <a:gd name="connsiteX6" fmla="*/ 323557 w 801859"/>
                    <a:gd name="connsiteY6" fmla="*/ 506438 h 970671"/>
                    <a:gd name="connsiteX7" fmla="*/ 70339 w 801859"/>
                    <a:gd name="connsiteY7" fmla="*/ 661182 h 970671"/>
                    <a:gd name="connsiteX8" fmla="*/ 0 w 801859"/>
                    <a:gd name="connsiteY8" fmla="*/ 548640 h 970671"/>
                    <a:gd name="connsiteX9" fmla="*/ 0 w 801859"/>
                    <a:gd name="connsiteY9" fmla="*/ 450166 h 970671"/>
                    <a:gd name="connsiteX10" fmla="*/ 140677 w 801859"/>
                    <a:gd name="connsiteY10" fmla="*/ 365760 h 970671"/>
                    <a:gd name="connsiteX11" fmla="*/ 168812 w 801859"/>
                    <a:gd name="connsiteY11" fmla="*/ 239151 h 970671"/>
                    <a:gd name="connsiteX12" fmla="*/ 126609 w 801859"/>
                    <a:gd name="connsiteY12" fmla="*/ 0 h 970671"/>
                    <a:gd name="connsiteX13" fmla="*/ 365760 w 801859"/>
                    <a:gd name="connsiteY13" fmla="*/ 337625 h 970671"/>
                    <a:gd name="connsiteX14" fmla="*/ 773723 w 801859"/>
                    <a:gd name="connsiteY14" fmla="*/ 70339 h 970671"/>
                    <a:gd name="connsiteX0" fmla="*/ 773723 w 801859"/>
                    <a:gd name="connsiteY0" fmla="*/ 70339 h 970671"/>
                    <a:gd name="connsiteX1" fmla="*/ 576776 w 801859"/>
                    <a:gd name="connsiteY1" fmla="*/ 393895 h 970671"/>
                    <a:gd name="connsiteX2" fmla="*/ 745588 w 801859"/>
                    <a:gd name="connsiteY2" fmla="*/ 745588 h 970671"/>
                    <a:gd name="connsiteX3" fmla="*/ 801859 w 801859"/>
                    <a:gd name="connsiteY3" fmla="*/ 970671 h 970671"/>
                    <a:gd name="connsiteX4" fmla="*/ 633046 w 801859"/>
                    <a:gd name="connsiteY4" fmla="*/ 928468 h 970671"/>
                    <a:gd name="connsiteX5" fmla="*/ 478301 w 801859"/>
                    <a:gd name="connsiteY5" fmla="*/ 633046 h 970671"/>
                    <a:gd name="connsiteX6" fmla="*/ 323557 w 801859"/>
                    <a:gd name="connsiteY6" fmla="*/ 506438 h 970671"/>
                    <a:gd name="connsiteX7" fmla="*/ 70339 w 801859"/>
                    <a:gd name="connsiteY7" fmla="*/ 661182 h 970671"/>
                    <a:gd name="connsiteX8" fmla="*/ 0 w 801859"/>
                    <a:gd name="connsiteY8" fmla="*/ 548640 h 970671"/>
                    <a:gd name="connsiteX9" fmla="*/ 0 w 801859"/>
                    <a:gd name="connsiteY9" fmla="*/ 450166 h 970671"/>
                    <a:gd name="connsiteX10" fmla="*/ 140677 w 801859"/>
                    <a:gd name="connsiteY10" fmla="*/ 365760 h 970671"/>
                    <a:gd name="connsiteX11" fmla="*/ 168812 w 801859"/>
                    <a:gd name="connsiteY11" fmla="*/ 239151 h 970671"/>
                    <a:gd name="connsiteX12" fmla="*/ 126609 w 801859"/>
                    <a:gd name="connsiteY12" fmla="*/ 0 h 970671"/>
                    <a:gd name="connsiteX13" fmla="*/ 365760 w 801859"/>
                    <a:gd name="connsiteY13" fmla="*/ 337625 h 970671"/>
                    <a:gd name="connsiteX14" fmla="*/ 773723 w 801859"/>
                    <a:gd name="connsiteY14" fmla="*/ 70339 h 970671"/>
                    <a:gd name="connsiteX0" fmla="*/ 773723 w 801859"/>
                    <a:gd name="connsiteY0" fmla="*/ 70339 h 970671"/>
                    <a:gd name="connsiteX1" fmla="*/ 576776 w 801859"/>
                    <a:gd name="connsiteY1" fmla="*/ 393895 h 970671"/>
                    <a:gd name="connsiteX2" fmla="*/ 745588 w 801859"/>
                    <a:gd name="connsiteY2" fmla="*/ 745588 h 970671"/>
                    <a:gd name="connsiteX3" fmla="*/ 801859 w 801859"/>
                    <a:gd name="connsiteY3" fmla="*/ 970671 h 970671"/>
                    <a:gd name="connsiteX4" fmla="*/ 633046 w 801859"/>
                    <a:gd name="connsiteY4" fmla="*/ 970671 h 970671"/>
                    <a:gd name="connsiteX5" fmla="*/ 478301 w 801859"/>
                    <a:gd name="connsiteY5" fmla="*/ 633046 h 970671"/>
                    <a:gd name="connsiteX6" fmla="*/ 323557 w 801859"/>
                    <a:gd name="connsiteY6" fmla="*/ 506438 h 970671"/>
                    <a:gd name="connsiteX7" fmla="*/ 70339 w 801859"/>
                    <a:gd name="connsiteY7" fmla="*/ 661182 h 970671"/>
                    <a:gd name="connsiteX8" fmla="*/ 0 w 801859"/>
                    <a:gd name="connsiteY8" fmla="*/ 548640 h 970671"/>
                    <a:gd name="connsiteX9" fmla="*/ 0 w 801859"/>
                    <a:gd name="connsiteY9" fmla="*/ 450166 h 970671"/>
                    <a:gd name="connsiteX10" fmla="*/ 140677 w 801859"/>
                    <a:gd name="connsiteY10" fmla="*/ 365760 h 970671"/>
                    <a:gd name="connsiteX11" fmla="*/ 168812 w 801859"/>
                    <a:gd name="connsiteY11" fmla="*/ 239151 h 970671"/>
                    <a:gd name="connsiteX12" fmla="*/ 126609 w 801859"/>
                    <a:gd name="connsiteY12" fmla="*/ 0 h 970671"/>
                    <a:gd name="connsiteX13" fmla="*/ 365760 w 801859"/>
                    <a:gd name="connsiteY13" fmla="*/ 337625 h 970671"/>
                    <a:gd name="connsiteX14" fmla="*/ 773723 w 801859"/>
                    <a:gd name="connsiteY14" fmla="*/ 70339 h 970671"/>
                    <a:gd name="connsiteX0" fmla="*/ 773723 w 801859"/>
                    <a:gd name="connsiteY0" fmla="*/ 70339 h 970671"/>
                    <a:gd name="connsiteX1" fmla="*/ 576776 w 801859"/>
                    <a:gd name="connsiteY1" fmla="*/ 393895 h 970671"/>
                    <a:gd name="connsiteX2" fmla="*/ 745588 w 801859"/>
                    <a:gd name="connsiteY2" fmla="*/ 745588 h 970671"/>
                    <a:gd name="connsiteX3" fmla="*/ 801859 w 801859"/>
                    <a:gd name="connsiteY3" fmla="*/ 970671 h 970671"/>
                    <a:gd name="connsiteX4" fmla="*/ 633046 w 801859"/>
                    <a:gd name="connsiteY4" fmla="*/ 970671 h 970671"/>
                    <a:gd name="connsiteX5" fmla="*/ 464233 w 801859"/>
                    <a:gd name="connsiteY5" fmla="*/ 647113 h 970671"/>
                    <a:gd name="connsiteX6" fmla="*/ 323557 w 801859"/>
                    <a:gd name="connsiteY6" fmla="*/ 506438 h 970671"/>
                    <a:gd name="connsiteX7" fmla="*/ 70339 w 801859"/>
                    <a:gd name="connsiteY7" fmla="*/ 661182 h 970671"/>
                    <a:gd name="connsiteX8" fmla="*/ 0 w 801859"/>
                    <a:gd name="connsiteY8" fmla="*/ 548640 h 970671"/>
                    <a:gd name="connsiteX9" fmla="*/ 0 w 801859"/>
                    <a:gd name="connsiteY9" fmla="*/ 450166 h 970671"/>
                    <a:gd name="connsiteX10" fmla="*/ 140677 w 801859"/>
                    <a:gd name="connsiteY10" fmla="*/ 365760 h 970671"/>
                    <a:gd name="connsiteX11" fmla="*/ 168812 w 801859"/>
                    <a:gd name="connsiteY11" fmla="*/ 239151 h 970671"/>
                    <a:gd name="connsiteX12" fmla="*/ 126609 w 801859"/>
                    <a:gd name="connsiteY12" fmla="*/ 0 h 970671"/>
                    <a:gd name="connsiteX13" fmla="*/ 365760 w 801859"/>
                    <a:gd name="connsiteY13" fmla="*/ 337625 h 970671"/>
                    <a:gd name="connsiteX14" fmla="*/ 773723 w 801859"/>
                    <a:gd name="connsiteY14" fmla="*/ 70339 h 970671"/>
                    <a:gd name="connsiteX0" fmla="*/ 773723 w 801859"/>
                    <a:gd name="connsiteY0" fmla="*/ 70339 h 970671"/>
                    <a:gd name="connsiteX1" fmla="*/ 576776 w 801859"/>
                    <a:gd name="connsiteY1" fmla="*/ 393895 h 970671"/>
                    <a:gd name="connsiteX2" fmla="*/ 745588 w 801859"/>
                    <a:gd name="connsiteY2" fmla="*/ 745588 h 970671"/>
                    <a:gd name="connsiteX3" fmla="*/ 801859 w 801859"/>
                    <a:gd name="connsiteY3" fmla="*/ 970671 h 970671"/>
                    <a:gd name="connsiteX4" fmla="*/ 633046 w 801859"/>
                    <a:gd name="connsiteY4" fmla="*/ 970671 h 970671"/>
                    <a:gd name="connsiteX5" fmla="*/ 464233 w 801859"/>
                    <a:gd name="connsiteY5" fmla="*/ 647113 h 970671"/>
                    <a:gd name="connsiteX6" fmla="*/ 323557 w 801859"/>
                    <a:gd name="connsiteY6" fmla="*/ 506438 h 970671"/>
                    <a:gd name="connsiteX7" fmla="*/ 70339 w 801859"/>
                    <a:gd name="connsiteY7" fmla="*/ 661182 h 970671"/>
                    <a:gd name="connsiteX8" fmla="*/ 0 w 801859"/>
                    <a:gd name="connsiteY8" fmla="*/ 548640 h 970671"/>
                    <a:gd name="connsiteX9" fmla="*/ 0 w 801859"/>
                    <a:gd name="connsiteY9" fmla="*/ 450166 h 970671"/>
                    <a:gd name="connsiteX10" fmla="*/ 140677 w 801859"/>
                    <a:gd name="connsiteY10" fmla="*/ 365760 h 970671"/>
                    <a:gd name="connsiteX11" fmla="*/ 168812 w 801859"/>
                    <a:gd name="connsiteY11" fmla="*/ 239151 h 970671"/>
                    <a:gd name="connsiteX12" fmla="*/ 126609 w 801859"/>
                    <a:gd name="connsiteY12" fmla="*/ 0 h 970671"/>
                    <a:gd name="connsiteX13" fmla="*/ 365760 w 801859"/>
                    <a:gd name="connsiteY13" fmla="*/ 337625 h 970671"/>
                    <a:gd name="connsiteX14" fmla="*/ 773723 w 801859"/>
                    <a:gd name="connsiteY14" fmla="*/ 70339 h 970671"/>
                    <a:gd name="connsiteX0" fmla="*/ 773723 w 801859"/>
                    <a:gd name="connsiteY0" fmla="*/ 70339 h 998806"/>
                    <a:gd name="connsiteX1" fmla="*/ 576776 w 801859"/>
                    <a:gd name="connsiteY1" fmla="*/ 393895 h 998806"/>
                    <a:gd name="connsiteX2" fmla="*/ 745588 w 801859"/>
                    <a:gd name="connsiteY2" fmla="*/ 745588 h 998806"/>
                    <a:gd name="connsiteX3" fmla="*/ 801859 w 801859"/>
                    <a:gd name="connsiteY3" fmla="*/ 970671 h 998806"/>
                    <a:gd name="connsiteX4" fmla="*/ 647113 w 801859"/>
                    <a:gd name="connsiteY4" fmla="*/ 998806 h 998806"/>
                    <a:gd name="connsiteX5" fmla="*/ 464233 w 801859"/>
                    <a:gd name="connsiteY5" fmla="*/ 647113 h 998806"/>
                    <a:gd name="connsiteX6" fmla="*/ 323557 w 801859"/>
                    <a:gd name="connsiteY6" fmla="*/ 506438 h 998806"/>
                    <a:gd name="connsiteX7" fmla="*/ 70339 w 801859"/>
                    <a:gd name="connsiteY7" fmla="*/ 661182 h 998806"/>
                    <a:gd name="connsiteX8" fmla="*/ 0 w 801859"/>
                    <a:gd name="connsiteY8" fmla="*/ 548640 h 998806"/>
                    <a:gd name="connsiteX9" fmla="*/ 0 w 801859"/>
                    <a:gd name="connsiteY9" fmla="*/ 450166 h 998806"/>
                    <a:gd name="connsiteX10" fmla="*/ 140677 w 801859"/>
                    <a:gd name="connsiteY10" fmla="*/ 365760 h 998806"/>
                    <a:gd name="connsiteX11" fmla="*/ 168812 w 801859"/>
                    <a:gd name="connsiteY11" fmla="*/ 239151 h 998806"/>
                    <a:gd name="connsiteX12" fmla="*/ 126609 w 801859"/>
                    <a:gd name="connsiteY12" fmla="*/ 0 h 998806"/>
                    <a:gd name="connsiteX13" fmla="*/ 365760 w 801859"/>
                    <a:gd name="connsiteY13" fmla="*/ 337625 h 998806"/>
                    <a:gd name="connsiteX14" fmla="*/ 773723 w 801859"/>
                    <a:gd name="connsiteY14" fmla="*/ 70339 h 99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1859" h="998806">
                      <a:moveTo>
                        <a:pt x="773723" y="70339"/>
                      </a:moveTo>
                      <a:cubicBezTo>
                        <a:pt x="813581" y="70339"/>
                        <a:pt x="581465" y="281354"/>
                        <a:pt x="576776" y="393895"/>
                      </a:cubicBezTo>
                      <a:cubicBezTo>
                        <a:pt x="572087" y="506436"/>
                        <a:pt x="722142" y="640080"/>
                        <a:pt x="745588" y="745588"/>
                      </a:cubicBezTo>
                      <a:lnTo>
                        <a:pt x="801859" y="970671"/>
                      </a:lnTo>
                      <a:lnTo>
                        <a:pt x="647113" y="998806"/>
                      </a:lnTo>
                      <a:cubicBezTo>
                        <a:pt x="658836" y="937846"/>
                        <a:pt x="518159" y="729174"/>
                        <a:pt x="464233" y="647113"/>
                      </a:cubicBezTo>
                      <a:cubicBezTo>
                        <a:pt x="410307" y="565052"/>
                        <a:pt x="389206" y="504093"/>
                        <a:pt x="323557" y="506438"/>
                      </a:cubicBezTo>
                      <a:cubicBezTo>
                        <a:pt x="257908" y="508783"/>
                        <a:pt x="128954" y="642425"/>
                        <a:pt x="70339" y="661182"/>
                      </a:cubicBezTo>
                      <a:lnTo>
                        <a:pt x="0" y="548640"/>
                      </a:lnTo>
                      <a:lnTo>
                        <a:pt x="0" y="450166"/>
                      </a:lnTo>
                      <a:cubicBezTo>
                        <a:pt x="23446" y="419686"/>
                        <a:pt x="112542" y="400929"/>
                        <a:pt x="140677" y="365760"/>
                      </a:cubicBezTo>
                      <a:cubicBezTo>
                        <a:pt x="168812" y="330591"/>
                        <a:pt x="171157" y="300111"/>
                        <a:pt x="168812" y="239151"/>
                      </a:cubicBezTo>
                      <a:cubicBezTo>
                        <a:pt x="166467" y="178191"/>
                        <a:pt x="140677" y="79717"/>
                        <a:pt x="126609" y="0"/>
                      </a:cubicBezTo>
                      <a:lnTo>
                        <a:pt x="365760" y="337625"/>
                      </a:lnTo>
                      <a:lnTo>
                        <a:pt x="773723" y="70339"/>
                      </a:lnTo>
                      <a:close/>
                    </a:path>
                  </a:pathLst>
                </a:custGeom>
                <a:gradFill flip="none" rotWithShape="1">
                  <a:gsLst>
                    <a:gs pos="45840">
                      <a:srgbClr val="D0B9B9">
                        <a:lumMod val="18000"/>
                        <a:lumOff val="82000"/>
                      </a:srgbClr>
                    </a:gs>
                    <a:gs pos="64000">
                      <a:schemeClr val="accent2">
                        <a:lumMod val="15000"/>
                        <a:lumOff val="85000"/>
                      </a:schemeClr>
                    </a:gs>
                    <a:gs pos="0">
                      <a:schemeClr val="accent2">
                        <a:lumMod val="30000"/>
                        <a:lumOff val="70000"/>
                      </a:schemeClr>
                    </a:gs>
                    <a:gs pos="24000">
                      <a:schemeClr val="accent2">
                        <a:lumMod val="20000"/>
                        <a:lumOff val="80000"/>
                      </a:schemeClr>
                    </a:gs>
                    <a:gs pos="100000">
                      <a:schemeClr val="accent2">
                        <a:shade val="100000"/>
                        <a:satMod val="115000"/>
                        <a:lumMod val="10000"/>
                        <a:lumOff val="90000"/>
                      </a:schemeClr>
                    </a:gs>
                  </a:gsLst>
                  <a:lin ang="54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a:stCxn id="26" idx="4"/>
                </p:cNvCxnSpPr>
                <p:nvPr/>
              </p:nvCxnSpPr>
              <p:spPr>
                <a:xfrm flipH="1">
                  <a:off x="2124221" y="4640697"/>
                  <a:ext cx="678274" cy="423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7" idx="13"/>
                </p:cNvCxnSpPr>
                <p:nvPr/>
              </p:nvCxnSpPr>
              <p:spPr>
                <a:xfrm>
                  <a:off x="2475914" y="4853355"/>
                  <a:ext cx="407963" cy="633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円/楕円 3"/>
                <p:cNvSpPr/>
                <p:nvPr/>
              </p:nvSpPr>
              <p:spPr>
                <a:xfrm>
                  <a:off x="1752199" y="1011487"/>
                  <a:ext cx="2223863" cy="3629210"/>
                </a:xfrm>
                <a:custGeom>
                  <a:avLst/>
                  <a:gdLst>
                    <a:gd name="connsiteX0" fmla="*/ 0 w 2448272"/>
                    <a:gd name="connsiteY0" fmla="*/ 1620180 h 3240360"/>
                    <a:gd name="connsiteX1" fmla="*/ 1224136 w 2448272"/>
                    <a:gd name="connsiteY1" fmla="*/ 0 h 3240360"/>
                    <a:gd name="connsiteX2" fmla="*/ 2448272 w 2448272"/>
                    <a:gd name="connsiteY2" fmla="*/ 1620180 h 3240360"/>
                    <a:gd name="connsiteX3" fmla="*/ 1224136 w 2448272"/>
                    <a:gd name="connsiteY3" fmla="*/ 3240360 h 3240360"/>
                    <a:gd name="connsiteX4" fmla="*/ 0 w 2448272"/>
                    <a:gd name="connsiteY4" fmla="*/ 1620180 h 3240360"/>
                    <a:gd name="connsiteX0" fmla="*/ 32848 w 2481120"/>
                    <a:gd name="connsiteY0" fmla="*/ 1651855 h 3272035"/>
                    <a:gd name="connsiteX1" fmla="*/ 428195 w 2481120"/>
                    <a:gd name="connsiteY1" fmla="*/ 659426 h 3272035"/>
                    <a:gd name="connsiteX2" fmla="*/ 1256984 w 2481120"/>
                    <a:gd name="connsiteY2" fmla="*/ 31675 h 3272035"/>
                    <a:gd name="connsiteX3" fmla="*/ 2481120 w 2481120"/>
                    <a:gd name="connsiteY3" fmla="*/ 1651855 h 3272035"/>
                    <a:gd name="connsiteX4" fmla="*/ 1256984 w 2481120"/>
                    <a:gd name="connsiteY4" fmla="*/ 3272035 h 3272035"/>
                    <a:gd name="connsiteX5" fmla="*/ 32848 w 2481120"/>
                    <a:gd name="connsiteY5" fmla="*/ 1651855 h 3272035"/>
                    <a:gd name="connsiteX0" fmla="*/ 182 w 2448454"/>
                    <a:gd name="connsiteY0" fmla="*/ 1651855 h 3293179"/>
                    <a:gd name="connsiteX1" fmla="*/ 395529 w 2448454"/>
                    <a:gd name="connsiteY1" fmla="*/ 659426 h 3293179"/>
                    <a:gd name="connsiteX2" fmla="*/ 1224318 w 2448454"/>
                    <a:gd name="connsiteY2" fmla="*/ 31675 h 3293179"/>
                    <a:gd name="connsiteX3" fmla="*/ 2448454 w 2448454"/>
                    <a:gd name="connsiteY3" fmla="*/ 1651855 h 3293179"/>
                    <a:gd name="connsiteX4" fmla="*/ 1224318 w 2448454"/>
                    <a:gd name="connsiteY4" fmla="*/ 3272035 h 3293179"/>
                    <a:gd name="connsiteX5" fmla="*/ 437732 w 2448454"/>
                    <a:gd name="connsiteY5" fmla="*/ 2516362 h 3293179"/>
                    <a:gd name="connsiteX6" fmla="*/ 182 w 2448454"/>
                    <a:gd name="connsiteY6" fmla="*/ 1651855 h 3293179"/>
                    <a:gd name="connsiteX0" fmla="*/ 196 w 2434401"/>
                    <a:gd name="connsiteY0" fmla="*/ 1525245 h 3293179"/>
                    <a:gd name="connsiteX1" fmla="*/ 381476 w 2434401"/>
                    <a:gd name="connsiteY1" fmla="*/ 659426 h 3293179"/>
                    <a:gd name="connsiteX2" fmla="*/ 1210265 w 2434401"/>
                    <a:gd name="connsiteY2" fmla="*/ 31675 h 3293179"/>
                    <a:gd name="connsiteX3" fmla="*/ 2434401 w 2434401"/>
                    <a:gd name="connsiteY3" fmla="*/ 1651855 h 3293179"/>
                    <a:gd name="connsiteX4" fmla="*/ 1210265 w 2434401"/>
                    <a:gd name="connsiteY4" fmla="*/ 3272035 h 3293179"/>
                    <a:gd name="connsiteX5" fmla="*/ 423679 w 2434401"/>
                    <a:gd name="connsiteY5" fmla="*/ 2516362 h 3293179"/>
                    <a:gd name="connsiteX6" fmla="*/ 196 w 2434401"/>
                    <a:gd name="connsiteY6" fmla="*/ 1525245 h 3293179"/>
                    <a:gd name="connsiteX0" fmla="*/ 1845 w 2436050"/>
                    <a:gd name="connsiteY0" fmla="*/ 1529604 h 3297538"/>
                    <a:gd name="connsiteX1" fmla="*/ 312787 w 2436050"/>
                    <a:gd name="connsiteY1" fmla="*/ 621582 h 3297538"/>
                    <a:gd name="connsiteX2" fmla="*/ 1211914 w 2436050"/>
                    <a:gd name="connsiteY2" fmla="*/ 36034 h 3297538"/>
                    <a:gd name="connsiteX3" fmla="*/ 2436050 w 2436050"/>
                    <a:gd name="connsiteY3" fmla="*/ 1656214 h 3297538"/>
                    <a:gd name="connsiteX4" fmla="*/ 1211914 w 2436050"/>
                    <a:gd name="connsiteY4" fmla="*/ 3276394 h 3297538"/>
                    <a:gd name="connsiteX5" fmla="*/ 425328 w 2436050"/>
                    <a:gd name="connsiteY5" fmla="*/ 2520721 h 3297538"/>
                    <a:gd name="connsiteX6" fmla="*/ 1845 w 2436050"/>
                    <a:gd name="connsiteY6" fmla="*/ 1529604 h 3297538"/>
                    <a:gd name="connsiteX0" fmla="*/ 1845 w 2436050"/>
                    <a:gd name="connsiteY0" fmla="*/ 1556213 h 3324147"/>
                    <a:gd name="connsiteX1" fmla="*/ 312787 w 2436050"/>
                    <a:gd name="connsiteY1" fmla="*/ 648191 h 3324147"/>
                    <a:gd name="connsiteX2" fmla="*/ 1268185 w 2436050"/>
                    <a:gd name="connsiteY2" fmla="*/ 34508 h 3324147"/>
                    <a:gd name="connsiteX3" fmla="*/ 2436050 w 2436050"/>
                    <a:gd name="connsiteY3" fmla="*/ 1682823 h 3324147"/>
                    <a:gd name="connsiteX4" fmla="*/ 1211914 w 2436050"/>
                    <a:gd name="connsiteY4" fmla="*/ 3303003 h 3324147"/>
                    <a:gd name="connsiteX5" fmla="*/ 425328 w 2436050"/>
                    <a:gd name="connsiteY5" fmla="*/ 2547330 h 3324147"/>
                    <a:gd name="connsiteX6" fmla="*/ 1845 w 2436050"/>
                    <a:gd name="connsiteY6" fmla="*/ 1556213 h 3324147"/>
                    <a:gd name="connsiteX0" fmla="*/ 527 w 2434732"/>
                    <a:gd name="connsiteY0" fmla="*/ 1556213 h 3329485"/>
                    <a:gd name="connsiteX1" fmla="*/ 311469 w 2434732"/>
                    <a:gd name="connsiteY1" fmla="*/ 648191 h 3329485"/>
                    <a:gd name="connsiteX2" fmla="*/ 1266867 w 2434732"/>
                    <a:gd name="connsiteY2" fmla="*/ 34508 h 3329485"/>
                    <a:gd name="connsiteX3" fmla="*/ 2434732 w 2434732"/>
                    <a:gd name="connsiteY3" fmla="*/ 1682823 h 3329485"/>
                    <a:gd name="connsiteX4" fmla="*/ 1210596 w 2434732"/>
                    <a:gd name="connsiteY4" fmla="*/ 3303003 h 3329485"/>
                    <a:gd name="connsiteX5" fmla="*/ 367739 w 2434732"/>
                    <a:gd name="connsiteY5" fmla="*/ 2617669 h 3329485"/>
                    <a:gd name="connsiteX6" fmla="*/ 527 w 2434732"/>
                    <a:gd name="connsiteY6" fmla="*/ 1556213 h 3329485"/>
                    <a:gd name="connsiteX0" fmla="*/ 527 w 2434732"/>
                    <a:gd name="connsiteY0" fmla="*/ 1556213 h 3357324"/>
                    <a:gd name="connsiteX1" fmla="*/ 311469 w 2434732"/>
                    <a:gd name="connsiteY1" fmla="*/ 648191 h 3357324"/>
                    <a:gd name="connsiteX2" fmla="*/ 1266867 w 2434732"/>
                    <a:gd name="connsiteY2" fmla="*/ 34508 h 3357324"/>
                    <a:gd name="connsiteX3" fmla="*/ 2434732 w 2434732"/>
                    <a:gd name="connsiteY3" fmla="*/ 1682823 h 3357324"/>
                    <a:gd name="connsiteX4" fmla="*/ 1210596 w 2434732"/>
                    <a:gd name="connsiteY4" fmla="*/ 3303003 h 3357324"/>
                    <a:gd name="connsiteX5" fmla="*/ 522484 w 2434732"/>
                    <a:gd name="connsiteY5" fmla="*/ 2941227 h 3357324"/>
                    <a:gd name="connsiteX6" fmla="*/ 367739 w 2434732"/>
                    <a:gd name="connsiteY6" fmla="*/ 2617669 h 3357324"/>
                    <a:gd name="connsiteX7" fmla="*/ 527 w 2434732"/>
                    <a:gd name="connsiteY7" fmla="*/ 1556213 h 3357324"/>
                    <a:gd name="connsiteX0" fmla="*/ 527 w 2434732"/>
                    <a:gd name="connsiteY0" fmla="*/ 1528078 h 3357324"/>
                    <a:gd name="connsiteX1" fmla="*/ 311469 w 2434732"/>
                    <a:gd name="connsiteY1" fmla="*/ 648191 h 3357324"/>
                    <a:gd name="connsiteX2" fmla="*/ 1266867 w 2434732"/>
                    <a:gd name="connsiteY2" fmla="*/ 34508 h 3357324"/>
                    <a:gd name="connsiteX3" fmla="*/ 2434732 w 2434732"/>
                    <a:gd name="connsiteY3" fmla="*/ 1682823 h 3357324"/>
                    <a:gd name="connsiteX4" fmla="*/ 1210596 w 2434732"/>
                    <a:gd name="connsiteY4" fmla="*/ 3303003 h 3357324"/>
                    <a:gd name="connsiteX5" fmla="*/ 522484 w 2434732"/>
                    <a:gd name="connsiteY5" fmla="*/ 2941227 h 3357324"/>
                    <a:gd name="connsiteX6" fmla="*/ 367739 w 2434732"/>
                    <a:gd name="connsiteY6" fmla="*/ 2617669 h 3357324"/>
                    <a:gd name="connsiteX7" fmla="*/ 527 w 2434732"/>
                    <a:gd name="connsiteY7" fmla="*/ 1528078 h 3357324"/>
                    <a:gd name="connsiteX0" fmla="*/ 527 w 2434732"/>
                    <a:gd name="connsiteY0" fmla="*/ 1528078 h 3357324"/>
                    <a:gd name="connsiteX1" fmla="*/ 311469 w 2434732"/>
                    <a:gd name="connsiteY1" fmla="*/ 648191 h 3357324"/>
                    <a:gd name="connsiteX2" fmla="*/ 1266867 w 2434732"/>
                    <a:gd name="connsiteY2" fmla="*/ 34508 h 3357324"/>
                    <a:gd name="connsiteX3" fmla="*/ 2434732 w 2434732"/>
                    <a:gd name="connsiteY3" fmla="*/ 1682823 h 3357324"/>
                    <a:gd name="connsiteX4" fmla="*/ 1210596 w 2434732"/>
                    <a:gd name="connsiteY4" fmla="*/ 3303003 h 3357324"/>
                    <a:gd name="connsiteX5" fmla="*/ 522484 w 2434732"/>
                    <a:gd name="connsiteY5" fmla="*/ 2941227 h 3357324"/>
                    <a:gd name="connsiteX6" fmla="*/ 367739 w 2434732"/>
                    <a:gd name="connsiteY6" fmla="*/ 2617669 h 3357324"/>
                    <a:gd name="connsiteX7" fmla="*/ 527 w 2434732"/>
                    <a:gd name="connsiteY7" fmla="*/ 1528078 h 3357324"/>
                    <a:gd name="connsiteX0" fmla="*/ 476 w 2434681"/>
                    <a:gd name="connsiteY0" fmla="*/ 1528078 h 3357324"/>
                    <a:gd name="connsiteX1" fmla="*/ 311418 w 2434681"/>
                    <a:gd name="connsiteY1" fmla="*/ 648191 h 3357324"/>
                    <a:gd name="connsiteX2" fmla="*/ 1266816 w 2434681"/>
                    <a:gd name="connsiteY2" fmla="*/ 34508 h 3357324"/>
                    <a:gd name="connsiteX3" fmla="*/ 2434681 w 2434681"/>
                    <a:gd name="connsiteY3" fmla="*/ 1682823 h 3357324"/>
                    <a:gd name="connsiteX4" fmla="*/ 1210545 w 2434681"/>
                    <a:gd name="connsiteY4" fmla="*/ 3303003 h 3357324"/>
                    <a:gd name="connsiteX5" fmla="*/ 522433 w 2434681"/>
                    <a:gd name="connsiteY5" fmla="*/ 2941227 h 3357324"/>
                    <a:gd name="connsiteX6" fmla="*/ 367688 w 2434681"/>
                    <a:gd name="connsiteY6" fmla="*/ 2617669 h 3357324"/>
                    <a:gd name="connsiteX7" fmla="*/ 476 w 2434681"/>
                    <a:gd name="connsiteY7" fmla="*/ 1528078 h 3357324"/>
                    <a:gd name="connsiteX0" fmla="*/ 476 w 2434681"/>
                    <a:gd name="connsiteY0" fmla="*/ 1528786 h 3358032"/>
                    <a:gd name="connsiteX1" fmla="*/ 311418 w 2434681"/>
                    <a:gd name="connsiteY1" fmla="*/ 648899 h 3358032"/>
                    <a:gd name="connsiteX2" fmla="*/ 1266816 w 2434681"/>
                    <a:gd name="connsiteY2" fmla="*/ 35216 h 3358032"/>
                    <a:gd name="connsiteX3" fmla="*/ 2434681 w 2434681"/>
                    <a:gd name="connsiteY3" fmla="*/ 1683531 h 3358032"/>
                    <a:gd name="connsiteX4" fmla="*/ 1210545 w 2434681"/>
                    <a:gd name="connsiteY4" fmla="*/ 3303711 h 3358032"/>
                    <a:gd name="connsiteX5" fmla="*/ 522433 w 2434681"/>
                    <a:gd name="connsiteY5" fmla="*/ 2941935 h 3358032"/>
                    <a:gd name="connsiteX6" fmla="*/ 367688 w 2434681"/>
                    <a:gd name="connsiteY6" fmla="*/ 2618377 h 3358032"/>
                    <a:gd name="connsiteX7" fmla="*/ 476 w 2434681"/>
                    <a:gd name="connsiteY7" fmla="*/ 1528786 h 3358032"/>
                    <a:gd name="connsiteX0" fmla="*/ 0 w 2434205"/>
                    <a:gd name="connsiteY0" fmla="*/ 1528786 h 3358032"/>
                    <a:gd name="connsiteX1" fmla="*/ 310942 w 2434205"/>
                    <a:gd name="connsiteY1" fmla="*/ 648899 h 3358032"/>
                    <a:gd name="connsiteX2" fmla="*/ 1266340 w 2434205"/>
                    <a:gd name="connsiteY2" fmla="*/ 35216 h 3358032"/>
                    <a:gd name="connsiteX3" fmla="*/ 2434205 w 2434205"/>
                    <a:gd name="connsiteY3" fmla="*/ 1683531 h 3358032"/>
                    <a:gd name="connsiteX4" fmla="*/ 1210069 w 2434205"/>
                    <a:gd name="connsiteY4" fmla="*/ 3303711 h 3358032"/>
                    <a:gd name="connsiteX5" fmla="*/ 521957 w 2434205"/>
                    <a:gd name="connsiteY5" fmla="*/ 2941935 h 3358032"/>
                    <a:gd name="connsiteX6" fmla="*/ 310942 w 2434205"/>
                    <a:gd name="connsiteY6" fmla="*/ 2477700 h 3358032"/>
                    <a:gd name="connsiteX7" fmla="*/ 0 w 2434205"/>
                    <a:gd name="connsiteY7" fmla="*/ 1528786 h 3358032"/>
                    <a:gd name="connsiteX0" fmla="*/ 0 w 2434205"/>
                    <a:gd name="connsiteY0" fmla="*/ 1528786 h 3380579"/>
                    <a:gd name="connsiteX1" fmla="*/ 310942 w 2434205"/>
                    <a:gd name="connsiteY1" fmla="*/ 648899 h 3380579"/>
                    <a:gd name="connsiteX2" fmla="*/ 1266340 w 2434205"/>
                    <a:gd name="connsiteY2" fmla="*/ 35216 h 3380579"/>
                    <a:gd name="connsiteX3" fmla="*/ 2434205 w 2434205"/>
                    <a:gd name="connsiteY3" fmla="*/ 1683531 h 3380579"/>
                    <a:gd name="connsiteX4" fmla="*/ 1210069 w 2434205"/>
                    <a:gd name="connsiteY4" fmla="*/ 3303711 h 3380579"/>
                    <a:gd name="connsiteX5" fmla="*/ 620431 w 2434205"/>
                    <a:gd name="connsiteY5" fmla="*/ 3068544 h 3380579"/>
                    <a:gd name="connsiteX6" fmla="*/ 310942 w 2434205"/>
                    <a:gd name="connsiteY6" fmla="*/ 2477700 h 3380579"/>
                    <a:gd name="connsiteX7" fmla="*/ 0 w 2434205"/>
                    <a:gd name="connsiteY7" fmla="*/ 1528786 h 3380579"/>
                    <a:gd name="connsiteX0" fmla="*/ 4144 w 2438349"/>
                    <a:gd name="connsiteY0" fmla="*/ 1528786 h 3380579"/>
                    <a:gd name="connsiteX1" fmla="*/ 315086 w 2438349"/>
                    <a:gd name="connsiteY1" fmla="*/ 648899 h 3380579"/>
                    <a:gd name="connsiteX2" fmla="*/ 1270484 w 2438349"/>
                    <a:gd name="connsiteY2" fmla="*/ 35216 h 3380579"/>
                    <a:gd name="connsiteX3" fmla="*/ 2438349 w 2438349"/>
                    <a:gd name="connsiteY3" fmla="*/ 1683531 h 3380579"/>
                    <a:gd name="connsiteX4" fmla="*/ 1214213 w 2438349"/>
                    <a:gd name="connsiteY4" fmla="*/ 3303711 h 3380579"/>
                    <a:gd name="connsiteX5" fmla="*/ 624575 w 2438349"/>
                    <a:gd name="connsiteY5" fmla="*/ 3068544 h 3380579"/>
                    <a:gd name="connsiteX6" fmla="*/ 216612 w 2438349"/>
                    <a:gd name="connsiteY6" fmla="*/ 2533971 h 3380579"/>
                    <a:gd name="connsiteX7" fmla="*/ 4144 w 2438349"/>
                    <a:gd name="connsiteY7" fmla="*/ 1528786 h 3380579"/>
                    <a:gd name="connsiteX0" fmla="*/ 4144 w 2438349"/>
                    <a:gd name="connsiteY0" fmla="*/ 1528786 h 3380579"/>
                    <a:gd name="connsiteX1" fmla="*/ 315086 w 2438349"/>
                    <a:gd name="connsiteY1" fmla="*/ 648899 h 3380579"/>
                    <a:gd name="connsiteX2" fmla="*/ 1270484 w 2438349"/>
                    <a:gd name="connsiteY2" fmla="*/ 35216 h 3380579"/>
                    <a:gd name="connsiteX3" fmla="*/ 2438349 w 2438349"/>
                    <a:gd name="connsiteY3" fmla="*/ 1683531 h 3380579"/>
                    <a:gd name="connsiteX4" fmla="*/ 1214213 w 2438349"/>
                    <a:gd name="connsiteY4" fmla="*/ 3303711 h 3380579"/>
                    <a:gd name="connsiteX5" fmla="*/ 624575 w 2438349"/>
                    <a:gd name="connsiteY5" fmla="*/ 3068544 h 3380579"/>
                    <a:gd name="connsiteX6" fmla="*/ 216612 w 2438349"/>
                    <a:gd name="connsiteY6" fmla="*/ 2533971 h 3380579"/>
                    <a:gd name="connsiteX7" fmla="*/ 4144 w 2438349"/>
                    <a:gd name="connsiteY7" fmla="*/ 1528786 h 3380579"/>
                    <a:gd name="connsiteX0" fmla="*/ 2828 w 2437033"/>
                    <a:gd name="connsiteY0" fmla="*/ 1528786 h 3380579"/>
                    <a:gd name="connsiteX1" fmla="*/ 313770 w 2437033"/>
                    <a:gd name="connsiteY1" fmla="*/ 648899 h 3380579"/>
                    <a:gd name="connsiteX2" fmla="*/ 1269168 w 2437033"/>
                    <a:gd name="connsiteY2" fmla="*/ 35216 h 3380579"/>
                    <a:gd name="connsiteX3" fmla="*/ 2437033 w 2437033"/>
                    <a:gd name="connsiteY3" fmla="*/ 1683531 h 3380579"/>
                    <a:gd name="connsiteX4" fmla="*/ 1212897 w 2437033"/>
                    <a:gd name="connsiteY4" fmla="*/ 3303711 h 3380579"/>
                    <a:gd name="connsiteX5" fmla="*/ 623259 w 2437033"/>
                    <a:gd name="connsiteY5" fmla="*/ 3068544 h 3380579"/>
                    <a:gd name="connsiteX6" fmla="*/ 215296 w 2437033"/>
                    <a:gd name="connsiteY6" fmla="*/ 2533971 h 3380579"/>
                    <a:gd name="connsiteX7" fmla="*/ 2828 w 2437033"/>
                    <a:gd name="connsiteY7" fmla="*/ 1528786 h 3380579"/>
                    <a:gd name="connsiteX0" fmla="*/ 4144 w 2438349"/>
                    <a:gd name="connsiteY0" fmla="*/ 1528786 h 3380579"/>
                    <a:gd name="connsiteX1" fmla="*/ 315086 w 2438349"/>
                    <a:gd name="connsiteY1" fmla="*/ 648899 h 3380579"/>
                    <a:gd name="connsiteX2" fmla="*/ 1270484 w 2438349"/>
                    <a:gd name="connsiteY2" fmla="*/ 35216 h 3380579"/>
                    <a:gd name="connsiteX3" fmla="*/ 2438349 w 2438349"/>
                    <a:gd name="connsiteY3" fmla="*/ 1683531 h 3380579"/>
                    <a:gd name="connsiteX4" fmla="*/ 1214213 w 2438349"/>
                    <a:gd name="connsiteY4" fmla="*/ 3303711 h 3380579"/>
                    <a:gd name="connsiteX5" fmla="*/ 624575 w 2438349"/>
                    <a:gd name="connsiteY5" fmla="*/ 3068544 h 3380579"/>
                    <a:gd name="connsiteX6" fmla="*/ 216612 w 2438349"/>
                    <a:gd name="connsiteY6" fmla="*/ 2533971 h 3380579"/>
                    <a:gd name="connsiteX7" fmla="*/ 4144 w 2438349"/>
                    <a:gd name="connsiteY7" fmla="*/ 1528786 h 3380579"/>
                    <a:gd name="connsiteX0" fmla="*/ 3387 w 2437592"/>
                    <a:gd name="connsiteY0" fmla="*/ 1528786 h 3380579"/>
                    <a:gd name="connsiteX1" fmla="*/ 314329 w 2437592"/>
                    <a:gd name="connsiteY1" fmla="*/ 648899 h 3380579"/>
                    <a:gd name="connsiteX2" fmla="*/ 1269727 w 2437592"/>
                    <a:gd name="connsiteY2" fmla="*/ 35216 h 3380579"/>
                    <a:gd name="connsiteX3" fmla="*/ 2437592 w 2437592"/>
                    <a:gd name="connsiteY3" fmla="*/ 1683531 h 3380579"/>
                    <a:gd name="connsiteX4" fmla="*/ 1213456 w 2437592"/>
                    <a:gd name="connsiteY4" fmla="*/ 3303711 h 3380579"/>
                    <a:gd name="connsiteX5" fmla="*/ 623818 w 2437592"/>
                    <a:gd name="connsiteY5" fmla="*/ 3068544 h 3380579"/>
                    <a:gd name="connsiteX6" fmla="*/ 215855 w 2437592"/>
                    <a:gd name="connsiteY6" fmla="*/ 2533971 h 3380579"/>
                    <a:gd name="connsiteX7" fmla="*/ 3387 w 2437592"/>
                    <a:gd name="connsiteY7" fmla="*/ 1528786 h 3380579"/>
                    <a:gd name="connsiteX0" fmla="*/ 3387 w 2437592"/>
                    <a:gd name="connsiteY0" fmla="*/ 1502463 h 3354256"/>
                    <a:gd name="connsiteX1" fmla="*/ 314329 w 2437592"/>
                    <a:gd name="connsiteY1" fmla="*/ 622576 h 3354256"/>
                    <a:gd name="connsiteX2" fmla="*/ 1269727 w 2437592"/>
                    <a:gd name="connsiteY2" fmla="*/ 8893 h 3354256"/>
                    <a:gd name="connsiteX3" fmla="*/ 2437592 w 2437592"/>
                    <a:gd name="connsiteY3" fmla="*/ 1657208 h 3354256"/>
                    <a:gd name="connsiteX4" fmla="*/ 1213456 w 2437592"/>
                    <a:gd name="connsiteY4" fmla="*/ 3277388 h 3354256"/>
                    <a:gd name="connsiteX5" fmla="*/ 623818 w 2437592"/>
                    <a:gd name="connsiteY5" fmla="*/ 3042221 h 3354256"/>
                    <a:gd name="connsiteX6" fmla="*/ 215855 w 2437592"/>
                    <a:gd name="connsiteY6" fmla="*/ 2507648 h 3354256"/>
                    <a:gd name="connsiteX7" fmla="*/ 3387 w 2437592"/>
                    <a:gd name="connsiteY7" fmla="*/ 1502463 h 3354256"/>
                    <a:gd name="connsiteX0" fmla="*/ 3387 w 2437592"/>
                    <a:gd name="connsiteY0" fmla="*/ 1497397 h 3349190"/>
                    <a:gd name="connsiteX1" fmla="*/ 314329 w 2437592"/>
                    <a:gd name="connsiteY1" fmla="*/ 617510 h 3349190"/>
                    <a:gd name="connsiteX2" fmla="*/ 1269727 w 2437592"/>
                    <a:gd name="connsiteY2" fmla="*/ 3827 h 3349190"/>
                    <a:gd name="connsiteX3" fmla="*/ 2437592 w 2437592"/>
                    <a:gd name="connsiteY3" fmla="*/ 1652142 h 3349190"/>
                    <a:gd name="connsiteX4" fmla="*/ 1213456 w 2437592"/>
                    <a:gd name="connsiteY4" fmla="*/ 3272322 h 3349190"/>
                    <a:gd name="connsiteX5" fmla="*/ 623818 w 2437592"/>
                    <a:gd name="connsiteY5" fmla="*/ 3037155 h 3349190"/>
                    <a:gd name="connsiteX6" fmla="*/ 215855 w 2437592"/>
                    <a:gd name="connsiteY6" fmla="*/ 2502582 h 3349190"/>
                    <a:gd name="connsiteX7" fmla="*/ 3387 w 2437592"/>
                    <a:gd name="connsiteY7" fmla="*/ 1497397 h 3349190"/>
                    <a:gd name="connsiteX0" fmla="*/ 41884 w 2335412"/>
                    <a:gd name="connsiteY0" fmla="*/ 1525532 h 3349190"/>
                    <a:gd name="connsiteX1" fmla="*/ 212149 w 2335412"/>
                    <a:gd name="connsiteY1" fmla="*/ 617510 h 3349190"/>
                    <a:gd name="connsiteX2" fmla="*/ 1167547 w 2335412"/>
                    <a:gd name="connsiteY2" fmla="*/ 3827 h 3349190"/>
                    <a:gd name="connsiteX3" fmla="*/ 2335412 w 2335412"/>
                    <a:gd name="connsiteY3" fmla="*/ 1652142 h 3349190"/>
                    <a:gd name="connsiteX4" fmla="*/ 1111276 w 2335412"/>
                    <a:gd name="connsiteY4" fmla="*/ 3272322 h 3349190"/>
                    <a:gd name="connsiteX5" fmla="*/ 521638 w 2335412"/>
                    <a:gd name="connsiteY5" fmla="*/ 3037155 h 3349190"/>
                    <a:gd name="connsiteX6" fmla="*/ 113675 w 2335412"/>
                    <a:gd name="connsiteY6" fmla="*/ 2502582 h 3349190"/>
                    <a:gd name="connsiteX7" fmla="*/ 41884 w 2335412"/>
                    <a:gd name="connsiteY7" fmla="*/ 1525532 h 3349190"/>
                    <a:gd name="connsiteX0" fmla="*/ 3329 w 2296857"/>
                    <a:gd name="connsiteY0" fmla="*/ 1525532 h 3349190"/>
                    <a:gd name="connsiteX1" fmla="*/ 173594 w 2296857"/>
                    <a:gd name="connsiteY1" fmla="*/ 617510 h 3349190"/>
                    <a:gd name="connsiteX2" fmla="*/ 1128992 w 2296857"/>
                    <a:gd name="connsiteY2" fmla="*/ 3827 h 3349190"/>
                    <a:gd name="connsiteX3" fmla="*/ 2296857 w 2296857"/>
                    <a:gd name="connsiteY3" fmla="*/ 1652142 h 3349190"/>
                    <a:gd name="connsiteX4" fmla="*/ 1072721 w 2296857"/>
                    <a:gd name="connsiteY4" fmla="*/ 3272322 h 3349190"/>
                    <a:gd name="connsiteX5" fmla="*/ 483083 w 2296857"/>
                    <a:gd name="connsiteY5" fmla="*/ 3037155 h 3349190"/>
                    <a:gd name="connsiteX6" fmla="*/ 159526 w 2296857"/>
                    <a:gd name="connsiteY6" fmla="*/ 2586988 h 3349190"/>
                    <a:gd name="connsiteX7" fmla="*/ 3329 w 2296857"/>
                    <a:gd name="connsiteY7" fmla="*/ 1525532 h 3349190"/>
                    <a:gd name="connsiteX0" fmla="*/ 3329 w 2296857"/>
                    <a:gd name="connsiteY0" fmla="*/ 1539474 h 3363132"/>
                    <a:gd name="connsiteX1" fmla="*/ 173594 w 2296857"/>
                    <a:gd name="connsiteY1" fmla="*/ 631452 h 3363132"/>
                    <a:gd name="connsiteX2" fmla="*/ 903909 w 2296857"/>
                    <a:gd name="connsiteY2" fmla="*/ 3701 h 3363132"/>
                    <a:gd name="connsiteX3" fmla="*/ 2296857 w 2296857"/>
                    <a:gd name="connsiteY3" fmla="*/ 1666084 h 3363132"/>
                    <a:gd name="connsiteX4" fmla="*/ 1072721 w 2296857"/>
                    <a:gd name="connsiteY4" fmla="*/ 3286264 h 3363132"/>
                    <a:gd name="connsiteX5" fmla="*/ 483083 w 2296857"/>
                    <a:gd name="connsiteY5" fmla="*/ 3051097 h 3363132"/>
                    <a:gd name="connsiteX6" fmla="*/ 159526 w 2296857"/>
                    <a:gd name="connsiteY6" fmla="*/ 2600930 h 3363132"/>
                    <a:gd name="connsiteX7" fmla="*/ 3329 w 2296857"/>
                    <a:gd name="connsiteY7" fmla="*/ 1539474 h 3363132"/>
                    <a:gd name="connsiteX0" fmla="*/ 6405 w 2299933"/>
                    <a:gd name="connsiteY0" fmla="*/ 1574852 h 3398510"/>
                    <a:gd name="connsiteX1" fmla="*/ 148535 w 2299933"/>
                    <a:gd name="connsiteY1" fmla="*/ 624627 h 3398510"/>
                    <a:gd name="connsiteX2" fmla="*/ 906985 w 2299933"/>
                    <a:gd name="connsiteY2" fmla="*/ 39079 h 3398510"/>
                    <a:gd name="connsiteX3" fmla="*/ 2299933 w 2299933"/>
                    <a:gd name="connsiteY3" fmla="*/ 1701462 h 3398510"/>
                    <a:gd name="connsiteX4" fmla="*/ 1075797 w 2299933"/>
                    <a:gd name="connsiteY4" fmla="*/ 3321642 h 3398510"/>
                    <a:gd name="connsiteX5" fmla="*/ 486159 w 2299933"/>
                    <a:gd name="connsiteY5" fmla="*/ 3086475 h 3398510"/>
                    <a:gd name="connsiteX6" fmla="*/ 162602 w 2299933"/>
                    <a:gd name="connsiteY6" fmla="*/ 2636308 h 3398510"/>
                    <a:gd name="connsiteX7" fmla="*/ 6405 w 2299933"/>
                    <a:gd name="connsiteY7" fmla="*/ 1574852 h 3398510"/>
                    <a:gd name="connsiteX0" fmla="*/ 1321 w 2294849"/>
                    <a:gd name="connsiteY0" fmla="*/ 1574852 h 3398510"/>
                    <a:gd name="connsiteX1" fmla="*/ 143451 w 2294849"/>
                    <a:gd name="connsiteY1" fmla="*/ 624627 h 3398510"/>
                    <a:gd name="connsiteX2" fmla="*/ 901901 w 2294849"/>
                    <a:gd name="connsiteY2" fmla="*/ 39079 h 3398510"/>
                    <a:gd name="connsiteX3" fmla="*/ 2294849 w 2294849"/>
                    <a:gd name="connsiteY3" fmla="*/ 1701462 h 3398510"/>
                    <a:gd name="connsiteX4" fmla="*/ 1070713 w 2294849"/>
                    <a:gd name="connsiteY4" fmla="*/ 3321642 h 3398510"/>
                    <a:gd name="connsiteX5" fmla="*/ 481075 w 2294849"/>
                    <a:gd name="connsiteY5" fmla="*/ 3086475 h 3398510"/>
                    <a:gd name="connsiteX6" fmla="*/ 157518 w 2294849"/>
                    <a:gd name="connsiteY6" fmla="*/ 2636308 h 3398510"/>
                    <a:gd name="connsiteX7" fmla="*/ 1321 w 2294849"/>
                    <a:gd name="connsiteY7" fmla="*/ 1574852 h 3398510"/>
                    <a:gd name="connsiteX0" fmla="*/ 1321 w 2294849"/>
                    <a:gd name="connsiteY0" fmla="*/ 1579330 h 3402988"/>
                    <a:gd name="connsiteX1" fmla="*/ 143451 w 2294849"/>
                    <a:gd name="connsiteY1" fmla="*/ 629105 h 3402988"/>
                    <a:gd name="connsiteX2" fmla="*/ 901901 w 2294849"/>
                    <a:gd name="connsiteY2" fmla="*/ 43557 h 3402988"/>
                    <a:gd name="connsiteX3" fmla="*/ 2294849 w 2294849"/>
                    <a:gd name="connsiteY3" fmla="*/ 1705940 h 3402988"/>
                    <a:gd name="connsiteX4" fmla="*/ 1070713 w 2294849"/>
                    <a:gd name="connsiteY4" fmla="*/ 3326120 h 3402988"/>
                    <a:gd name="connsiteX5" fmla="*/ 481075 w 2294849"/>
                    <a:gd name="connsiteY5" fmla="*/ 3090953 h 3402988"/>
                    <a:gd name="connsiteX6" fmla="*/ 157518 w 2294849"/>
                    <a:gd name="connsiteY6" fmla="*/ 2640786 h 3402988"/>
                    <a:gd name="connsiteX7" fmla="*/ 1321 w 2294849"/>
                    <a:gd name="connsiteY7" fmla="*/ 1579330 h 3402988"/>
                    <a:gd name="connsiteX0" fmla="*/ 1321 w 2294849"/>
                    <a:gd name="connsiteY0" fmla="*/ 1552479 h 3376137"/>
                    <a:gd name="connsiteX1" fmla="*/ 143451 w 2294849"/>
                    <a:gd name="connsiteY1" fmla="*/ 602254 h 3376137"/>
                    <a:gd name="connsiteX2" fmla="*/ 901901 w 2294849"/>
                    <a:gd name="connsiteY2" fmla="*/ 16706 h 3376137"/>
                    <a:gd name="connsiteX3" fmla="*/ 2294849 w 2294849"/>
                    <a:gd name="connsiteY3" fmla="*/ 1679089 h 3376137"/>
                    <a:gd name="connsiteX4" fmla="*/ 1070713 w 2294849"/>
                    <a:gd name="connsiteY4" fmla="*/ 3299269 h 3376137"/>
                    <a:gd name="connsiteX5" fmla="*/ 481075 w 2294849"/>
                    <a:gd name="connsiteY5" fmla="*/ 3064102 h 3376137"/>
                    <a:gd name="connsiteX6" fmla="*/ 157518 w 2294849"/>
                    <a:gd name="connsiteY6" fmla="*/ 2613935 h 3376137"/>
                    <a:gd name="connsiteX7" fmla="*/ 1321 w 2294849"/>
                    <a:gd name="connsiteY7" fmla="*/ 1552479 h 3376137"/>
                    <a:gd name="connsiteX0" fmla="*/ 1321 w 2154173"/>
                    <a:gd name="connsiteY0" fmla="*/ 1579330 h 3402988"/>
                    <a:gd name="connsiteX1" fmla="*/ 143451 w 2154173"/>
                    <a:gd name="connsiteY1" fmla="*/ 629105 h 3402988"/>
                    <a:gd name="connsiteX2" fmla="*/ 901901 w 2154173"/>
                    <a:gd name="connsiteY2" fmla="*/ 43557 h 3402988"/>
                    <a:gd name="connsiteX3" fmla="*/ 2154173 w 2154173"/>
                    <a:gd name="connsiteY3" fmla="*/ 1705940 h 3402988"/>
                    <a:gd name="connsiteX4" fmla="*/ 1070713 w 2154173"/>
                    <a:gd name="connsiteY4" fmla="*/ 3326120 h 3402988"/>
                    <a:gd name="connsiteX5" fmla="*/ 481075 w 2154173"/>
                    <a:gd name="connsiteY5" fmla="*/ 3090953 h 3402988"/>
                    <a:gd name="connsiteX6" fmla="*/ 157518 w 2154173"/>
                    <a:gd name="connsiteY6" fmla="*/ 2640786 h 3402988"/>
                    <a:gd name="connsiteX7" fmla="*/ 1321 w 2154173"/>
                    <a:gd name="connsiteY7" fmla="*/ 1579330 h 3402988"/>
                    <a:gd name="connsiteX0" fmla="*/ 1321 w 2154173"/>
                    <a:gd name="connsiteY0" fmla="*/ 1537424 h 3361082"/>
                    <a:gd name="connsiteX1" fmla="*/ 143451 w 2154173"/>
                    <a:gd name="connsiteY1" fmla="*/ 587199 h 3361082"/>
                    <a:gd name="connsiteX2" fmla="*/ 901901 w 2154173"/>
                    <a:gd name="connsiteY2" fmla="*/ 1651 h 3361082"/>
                    <a:gd name="connsiteX3" fmla="*/ 2154173 w 2154173"/>
                    <a:gd name="connsiteY3" fmla="*/ 1664034 h 3361082"/>
                    <a:gd name="connsiteX4" fmla="*/ 1070713 w 2154173"/>
                    <a:gd name="connsiteY4" fmla="*/ 3284214 h 3361082"/>
                    <a:gd name="connsiteX5" fmla="*/ 481075 w 2154173"/>
                    <a:gd name="connsiteY5" fmla="*/ 3049047 h 3361082"/>
                    <a:gd name="connsiteX6" fmla="*/ 157518 w 2154173"/>
                    <a:gd name="connsiteY6" fmla="*/ 2598880 h 3361082"/>
                    <a:gd name="connsiteX7" fmla="*/ 1321 w 2154173"/>
                    <a:gd name="connsiteY7" fmla="*/ 1537424 h 3361082"/>
                    <a:gd name="connsiteX0" fmla="*/ 1321 w 2097902"/>
                    <a:gd name="connsiteY0" fmla="*/ 1579330 h 3402988"/>
                    <a:gd name="connsiteX1" fmla="*/ 143451 w 2097902"/>
                    <a:gd name="connsiteY1" fmla="*/ 629105 h 3402988"/>
                    <a:gd name="connsiteX2" fmla="*/ 901901 w 2097902"/>
                    <a:gd name="connsiteY2" fmla="*/ 43557 h 3402988"/>
                    <a:gd name="connsiteX3" fmla="*/ 2097902 w 2097902"/>
                    <a:gd name="connsiteY3" fmla="*/ 1705940 h 3402988"/>
                    <a:gd name="connsiteX4" fmla="*/ 1070713 w 2097902"/>
                    <a:gd name="connsiteY4" fmla="*/ 3326120 h 3402988"/>
                    <a:gd name="connsiteX5" fmla="*/ 481075 w 2097902"/>
                    <a:gd name="connsiteY5" fmla="*/ 3090953 h 3402988"/>
                    <a:gd name="connsiteX6" fmla="*/ 157518 w 2097902"/>
                    <a:gd name="connsiteY6" fmla="*/ 2640786 h 3402988"/>
                    <a:gd name="connsiteX7" fmla="*/ 1321 w 2097902"/>
                    <a:gd name="connsiteY7" fmla="*/ 1579330 h 3402988"/>
                    <a:gd name="connsiteX0" fmla="*/ 1321 w 2097902"/>
                    <a:gd name="connsiteY0" fmla="*/ 1539488 h 3363146"/>
                    <a:gd name="connsiteX1" fmla="*/ 143451 w 2097902"/>
                    <a:gd name="connsiteY1" fmla="*/ 589263 h 3363146"/>
                    <a:gd name="connsiteX2" fmla="*/ 901901 w 2097902"/>
                    <a:gd name="connsiteY2" fmla="*/ 3715 h 3363146"/>
                    <a:gd name="connsiteX3" fmla="*/ 2097902 w 2097902"/>
                    <a:gd name="connsiteY3" fmla="*/ 1666098 h 3363146"/>
                    <a:gd name="connsiteX4" fmla="*/ 1070713 w 2097902"/>
                    <a:gd name="connsiteY4" fmla="*/ 3286278 h 3363146"/>
                    <a:gd name="connsiteX5" fmla="*/ 481075 w 2097902"/>
                    <a:gd name="connsiteY5" fmla="*/ 3051111 h 3363146"/>
                    <a:gd name="connsiteX6" fmla="*/ 157518 w 2097902"/>
                    <a:gd name="connsiteY6" fmla="*/ 2600944 h 3363146"/>
                    <a:gd name="connsiteX7" fmla="*/ 1321 w 2097902"/>
                    <a:gd name="connsiteY7" fmla="*/ 1539488 h 3363146"/>
                    <a:gd name="connsiteX0" fmla="*/ 1321 w 2097902"/>
                    <a:gd name="connsiteY0" fmla="*/ 1536112 h 3359770"/>
                    <a:gd name="connsiteX1" fmla="*/ 143451 w 2097902"/>
                    <a:gd name="connsiteY1" fmla="*/ 585887 h 3359770"/>
                    <a:gd name="connsiteX2" fmla="*/ 901901 w 2097902"/>
                    <a:gd name="connsiteY2" fmla="*/ 339 h 3359770"/>
                    <a:gd name="connsiteX3" fmla="*/ 2097902 w 2097902"/>
                    <a:gd name="connsiteY3" fmla="*/ 1662722 h 3359770"/>
                    <a:gd name="connsiteX4" fmla="*/ 1070713 w 2097902"/>
                    <a:gd name="connsiteY4" fmla="*/ 3282902 h 3359770"/>
                    <a:gd name="connsiteX5" fmla="*/ 481075 w 2097902"/>
                    <a:gd name="connsiteY5" fmla="*/ 3047735 h 3359770"/>
                    <a:gd name="connsiteX6" fmla="*/ 157518 w 2097902"/>
                    <a:gd name="connsiteY6" fmla="*/ 2597568 h 3359770"/>
                    <a:gd name="connsiteX7" fmla="*/ 1321 w 2097902"/>
                    <a:gd name="connsiteY7" fmla="*/ 1536112 h 3359770"/>
                    <a:gd name="connsiteX0" fmla="*/ 1321 w 2097902"/>
                    <a:gd name="connsiteY0" fmla="*/ 1536112 h 3367662"/>
                    <a:gd name="connsiteX1" fmla="*/ 143451 w 2097902"/>
                    <a:gd name="connsiteY1" fmla="*/ 585887 h 3367662"/>
                    <a:gd name="connsiteX2" fmla="*/ 901901 w 2097902"/>
                    <a:gd name="connsiteY2" fmla="*/ 339 h 3367662"/>
                    <a:gd name="connsiteX3" fmla="*/ 2097902 w 2097902"/>
                    <a:gd name="connsiteY3" fmla="*/ 1662722 h 3367662"/>
                    <a:gd name="connsiteX4" fmla="*/ 1070713 w 2097902"/>
                    <a:gd name="connsiteY4" fmla="*/ 3282902 h 3367662"/>
                    <a:gd name="connsiteX5" fmla="*/ 481075 w 2097902"/>
                    <a:gd name="connsiteY5" fmla="*/ 3047735 h 3367662"/>
                    <a:gd name="connsiteX6" fmla="*/ 157518 w 2097902"/>
                    <a:gd name="connsiteY6" fmla="*/ 2597568 h 3367662"/>
                    <a:gd name="connsiteX7" fmla="*/ 1321 w 2097902"/>
                    <a:gd name="connsiteY7" fmla="*/ 1536112 h 3367662"/>
                    <a:gd name="connsiteX0" fmla="*/ 1321 w 2097902"/>
                    <a:gd name="connsiteY0" fmla="*/ 1536112 h 3367662"/>
                    <a:gd name="connsiteX1" fmla="*/ 143451 w 2097902"/>
                    <a:gd name="connsiteY1" fmla="*/ 585887 h 3367662"/>
                    <a:gd name="connsiteX2" fmla="*/ 901901 w 2097902"/>
                    <a:gd name="connsiteY2" fmla="*/ 339 h 3367662"/>
                    <a:gd name="connsiteX3" fmla="*/ 2097902 w 2097902"/>
                    <a:gd name="connsiteY3" fmla="*/ 1662722 h 3367662"/>
                    <a:gd name="connsiteX4" fmla="*/ 1070713 w 2097902"/>
                    <a:gd name="connsiteY4" fmla="*/ 3282902 h 3367662"/>
                    <a:gd name="connsiteX5" fmla="*/ 481075 w 2097902"/>
                    <a:gd name="connsiteY5" fmla="*/ 3047735 h 3367662"/>
                    <a:gd name="connsiteX6" fmla="*/ 157518 w 2097902"/>
                    <a:gd name="connsiteY6" fmla="*/ 2597568 h 3367662"/>
                    <a:gd name="connsiteX7" fmla="*/ 1321 w 2097902"/>
                    <a:gd name="connsiteY7" fmla="*/ 1536112 h 3367662"/>
                    <a:gd name="connsiteX0" fmla="*/ 1321 w 2097902"/>
                    <a:gd name="connsiteY0" fmla="*/ 1536112 h 3367662"/>
                    <a:gd name="connsiteX1" fmla="*/ 143451 w 2097902"/>
                    <a:gd name="connsiteY1" fmla="*/ 585887 h 3367662"/>
                    <a:gd name="connsiteX2" fmla="*/ 901901 w 2097902"/>
                    <a:gd name="connsiteY2" fmla="*/ 339 h 3367662"/>
                    <a:gd name="connsiteX3" fmla="*/ 2097902 w 2097902"/>
                    <a:gd name="connsiteY3" fmla="*/ 1662722 h 3367662"/>
                    <a:gd name="connsiteX4" fmla="*/ 1070713 w 2097902"/>
                    <a:gd name="connsiteY4" fmla="*/ 3282902 h 3367662"/>
                    <a:gd name="connsiteX5" fmla="*/ 481075 w 2097902"/>
                    <a:gd name="connsiteY5" fmla="*/ 3047735 h 3367662"/>
                    <a:gd name="connsiteX6" fmla="*/ 157518 w 2097902"/>
                    <a:gd name="connsiteY6" fmla="*/ 2597568 h 3367662"/>
                    <a:gd name="connsiteX7" fmla="*/ 1321 w 2097902"/>
                    <a:gd name="connsiteY7" fmla="*/ 1536112 h 3367662"/>
                    <a:gd name="connsiteX0" fmla="*/ 1321 w 2097902"/>
                    <a:gd name="connsiteY0" fmla="*/ 1536112 h 3406963"/>
                    <a:gd name="connsiteX1" fmla="*/ 143451 w 2097902"/>
                    <a:gd name="connsiteY1" fmla="*/ 585887 h 3406963"/>
                    <a:gd name="connsiteX2" fmla="*/ 901901 w 2097902"/>
                    <a:gd name="connsiteY2" fmla="*/ 339 h 3406963"/>
                    <a:gd name="connsiteX3" fmla="*/ 2097902 w 2097902"/>
                    <a:gd name="connsiteY3" fmla="*/ 1662722 h 3406963"/>
                    <a:gd name="connsiteX4" fmla="*/ 1070713 w 2097902"/>
                    <a:gd name="connsiteY4" fmla="*/ 3282902 h 3406963"/>
                    <a:gd name="connsiteX5" fmla="*/ 481075 w 2097902"/>
                    <a:gd name="connsiteY5" fmla="*/ 3047735 h 3406963"/>
                    <a:gd name="connsiteX6" fmla="*/ 157518 w 2097902"/>
                    <a:gd name="connsiteY6" fmla="*/ 2597568 h 3406963"/>
                    <a:gd name="connsiteX7" fmla="*/ 1321 w 2097902"/>
                    <a:gd name="connsiteY7" fmla="*/ 1536112 h 3406963"/>
                    <a:gd name="connsiteX0" fmla="*/ 1321 w 2097902"/>
                    <a:gd name="connsiteY0" fmla="*/ 1536112 h 3430013"/>
                    <a:gd name="connsiteX1" fmla="*/ 143451 w 2097902"/>
                    <a:gd name="connsiteY1" fmla="*/ 585887 h 3430013"/>
                    <a:gd name="connsiteX2" fmla="*/ 901901 w 2097902"/>
                    <a:gd name="connsiteY2" fmla="*/ 339 h 3430013"/>
                    <a:gd name="connsiteX3" fmla="*/ 2097902 w 2097902"/>
                    <a:gd name="connsiteY3" fmla="*/ 1662722 h 3430013"/>
                    <a:gd name="connsiteX4" fmla="*/ 1070713 w 2097902"/>
                    <a:gd name="connsiteY4" fmla="*/ 3282902 h 3430013"/>
                    <a:gd name="connsiteX5" fmla="*/ 481075 w 2097902"/>
                    <a:gd name="connsiteY5" fmla="*/ 3047735 h 3430013"/>
                    <a:gd name="connsiteX6" fmla="*/ 157518 w 2097902"/>
                    <a:gd name="connsiteY6" fmla="*/ 2597568 h 3430013"/>
                    <a:gd name="connsiteX7" fmla="*/ 1321 w 2097902"/>
                    <a:gd name="connsiteY7" fmla="*/ 1536112 h 3430013"/>
                    <a:gd name="connsiteX0" fmla="*/ 1321 w 2097902"/>
                    <a:gd name="connsiteY0" fmla="*/ 1536112 h 3430013"/>
                    <a:gd name="connsiteX1" fmla="*/ 143451 w 2097902"/>
                    <a:gd name="connsiteY1" fmla="*/ 585887 h 3430013"/>
                    <a:gd name="connsiteX2" fmla="*/ 901901 w 2097902"/>
                    <a:gd name="connsiteY2" fmla="*/ 339 h 3430013"/>
                    <a:gd name="connsiteX3" fmla="*/ 2097902 w 2097902"/>
                    <a:gd name="connsiteY3" fmla="*/ 1662722 h 3430013"/>
                    <a:gd name="connsiteX4" fmla="*/ 1070713 w 2097902"/>
                    <a:gd name="connsiteY4" fmla="*/ 3282902 h 3430013"/>
                    <a:gd name="connsiteX5" fmla="*/ 481075 w 2097902"/>
                    <a:gd name="connsiteY5" fmla="*/ 3047735 h 3430013"/>
                    <a:gd name="connsiteX6" fmla="*/ 157518 w 2097902"/>
                    <a:gd name="connsiteY6" fmla="*/ 2597568 h 3430013"/>
                    <a:gd name="connsiteX7" fmla="*/ 1321 w 2097902"/>
                    <a:gd name="connsiteY7" fmla="*/ 1536112 h 3430013"/>
                    <a:gd name="connsiteX0" fmla="*/ 16937 w 2113518"/>
                    <a:gd name="connsiteY0" fmla="*/ 1536112 h 3430013"/>
                    <a:gd name="connsiteX1" fmla="*/ 159067 w 2113518"/>
                    <a:gd name="connsiteY1" fmla="*/ 585887 h 3430013"/>
                    <a:gd name="connsiteX2" fmla="*/ 917517 w 2113518"/>
                    <a:gd name="connsiteY2" fmla="*/ 339 h 3430013"/>
                    <a:gd name="connsiteX3" fmla="*/ 2113518 w 2113518"/>
                    <a:gd name="connsiteY3" fmla="*/ 1662722 h 3430013"/>
                    <a:gd name="connsiteX4" fmla="*/ 1086329 w 2113518"/>
                    <a:gd name="connsiteY4" fmla="*/ 3282902 h 3430013"/>
                    <a:gd name="connsiteX5" fmla="*/ 496691 w 2113518"/>
                    <a:gd name="connsiteY5" fmla="*/ 3047735 h 3430013"/>
                    <a:gd name="connsiteX6" fmla="*/ 130931 w 2113518"/>
                    <a:gd name="connsiteY6" fmla="*/ 2555364 h 3430013"/>
                    <a:gd name="connsiteX7" fmla="*/ 16937 w 2113518"/>
                    <a:gd name="connsiteY7" fmla="*/ 1536112 h 3430013"/>
                    <a:gd name="connsiteX0" fmla="*/ 16937 w 2113518"/>
                    <a:gd name="connsiteY0" fmla="*/ 1536112 h 3430013"/>
                    <a:gd name="connsiteX1" fmla="*/ 159067 w 2113518"/>
                    <a:gd name="connsiteY1" fmla="*/ 585887 h 3430013"/>
                    <a:gd name="connsiteX2" fmla="*/ 917517 w 2113518"/>
                    <a:gd name="connsiteY2" fmla="*/ 339 h 3430013"/>
                    <a:gd name="connsiteX3" fmla="*/ 2113518 w 2113518"/>
                    <a:gd name="connsiteY3" fmla="*/ 1662722 h 3430013"/>
                    <a:gd name="connsiteX4" fmla="*/ 1086329 w 2113518"/>
                    <a:gd name="connsiteY4" fmla="*/ 3282902 h 3430013"/>
                    <a:gd name="connsiteX5" fmla="*/ 496691 w 2113518"/>
                    <a:gd name="connsiteY5" fmla="*/ 3047735 h 3430013"/>
                    <a:gd name="connsiteX6" fmla="*/ 130931 w 2113518"/>
                    <a:gd name="connsiteY6" fmla="*/ 2555364 h 3430013"/>
                    <a:gd name="connsiteX7" fmla="*/ 16937 w 2113518"/>
                    <a:gd name="connsiteY7" fmla="*/ 1536112 h 3430013"/>
                    <a:gd name="connsiteX0" fmla="*/ 16937 w 2113518"/>
                    <a:gd name="connsiteY0" fmla="*/ 1536112 h 3430013"/>
                    <a:gd name="connsiteX1" fmla="*/ 159067 w 2113518"/>
                    <a:gd name="connsiteY1" fmla="*/ 585887 h 3430013"/>
                    <a:gd name="connsiteX2" fmla="*/ 917517 w 2113518"/>
                    <a:gd name="connsiteY2" fmla="*/ 339 h 3430013"/>
                    <a:gd name="connsiteX3" fmla="*/ 2113518 w 2113518"/>
                    <a:gd name="connsiteY3" fmla="*/ 1662722 h 3430013"/>
                    <a:gd name="connsiteX4" fmla="*/ 1086329 w 2113518"/>
                    <a:gd name="connsiteY4" fmla="*/ 3282902 h 3430013"/>
                    <a:gd name="connsiteX5" fmla="*/ 496691 w 2113518"/>
                    <a:gd name="connsiteY5" fmla="*/ 3047735 h 3430013"/>
                    <a:gd name="connsiteX6" fmla="*/ 130931 w 2113518"/>
                    <a:gd name="connsiteY6" fmla="*/ 2555364 h 3430013"/>
                    <a:gd name="connsiteX7" fmla="*/ 16937 w 2113518"/>
                    <a:gd name="connsiteY7" fmla="*/ 1536112 h 3430013"/>
                    <a:gd name="connsiteX0" fmla="*/ 16937 w 2113518"/>
                    <a:gd name="connsiteY0" fmla="*/ 1536112 h 3430013"/>
                    <a:gd name="connsiteX1" fmla="*/ 159067 w 2113518"/>
                    <a:gd name="connsiteY1" fmla="*/ 585887 h 3430013"/>
                    <a:gd name="connsiteX2" fmla="*/ 917517 w 2113518"/>
                    <a:gd name="connsiteY2" fmla="*/ 339 h 3430013"/>
                    <a:gd name="connsiteX3" fmla="*/ 2113518 w 2113518"/>
                    <a:gd name="connsiteY3" fmla="*/ 1662722 h 3430013"/>
                    <a:gd name="connsiteX4" fmla="*/ 1086329 w 2113518"/>
                    <a:gd name="connsiteY4" fmla="*/ 3282902 h 3430013"/>
                    <a:gd name="connsiteX5" fmla="*/ 496691 w 2113518"/>
                    <a:gd name="connsiteY5" fmla="*/ 3047735 h 3430013"/>
                    <a:gd name="connsiteX6" fmla="*/ 130931 w 2113518"/>
                    <a:gd name="connsiteY6" fmla="*/ 2555364 h 3430013"/>
                    <a:gd name="connsiteX7" fmla="*/ 16937 w 2113518"/>
                    <a:gd name="connsiteY7" fmla="*/ 1536112 h 3430013"/>
                    <a:gd name="connsiteX0" fmla="*/ 16937 w 2113518"/>
                    <a:gd name="connsiteY0" fmla="*/ 1536112 h 3430013"/>
                    <a:gd name="connsiteX1" fmla="*/ 159067 w 2113518"/>
                    <a:gd name="connsiteY1" fmla="*/ 585887 h 3430013"/>
                    <a:gd name="connsiteX2" fmla="*/ 917517 w 2113518"/>
                    <a:gd name="connsiteY2" fmla="*/ 339 h 3430013"/>
                    <a:gd name="connsiteX3" fmla="*/ 2113518 w 2113518"/>
                    <a:gd name="connsiteY3" fmla="*/ 1662722 h 3430013"/>
                    <a:gd name="connsiteX4" fmla="*/ 1086329 w 2113518"/>
                    <a:gd name="connsiteY4" fmla="*/ 3282902 h 3430013"/>
                    <a:gd name="connsiteX5" fmla="*/ 496691 w 2113518"/>
                    <a:gd name="connsiteY5" fmla="*/ 3047735 h 3430013"/>
                    <a:gd name="connsiteX6" fmla="*/ 130931 w 2113518"/>
                    <a:gd name="connsiteY6" fmla="*/ 2555364 h 3430013"/>
                    <a:gd name="connsiteX7" fmla="*/ 16937 w 2113518"/>
                    <a:gd name="connsiteY7" fmla="*/ 1536112 h 3430013"/>
                    <a:gd name="connsiteX0" fmla="*/ 16937 w 2113518"/>
                    <a:gd name="connsiteY0" fmla="*/ 1536112 h 3430013"/>
                    <a:gd name="connsiteX1" fmla="*/ 159067 w 2113518"/>
                    <a:gd name="connsiteY1" fmla="*/ 585887 h 3430013"/>
                    <a:gd name="connsiteX2" fmla="*/ 917517 w 2113518"/>
                    <a:gd name="connsiteY2" fmla="*/ 339 h 3430013"/>
                    <a:gd name="connsiteX3" fmla="*/ 2113518 w 2113518"/>
                    <a:gd name="connsiteY3" fmla="*/ 1662722 h 3430013"/>
                    <a:gd name="connsiteX4" fmla="*/ 1086329 w 2113518"/>
                    <a:gd name="connsiteY4" fmla="*/ 3282902 h 3430013"/>
                    <a:gd name="connsiteX5" fmla="*/ 496691 w 2113518"/>
                    <a:gd name="connsiteY5" fmla="*/ 3047735 h 3430013"/>
                    <a:gd name="connsiteX6" fmla="*/ 130931 w 2113518"/>
                    <a:gd name="connsiteY6" fmla="*/ 2555364 h 3430013"/>
                    <a:gd name="connsiteX7" fmla="*/ 16937 w 2113518"/>
                    <a:gd name="connsiteY7" fmla="*/ 1536112 h 3430013"/>
                    <a:gd name="connsiteX0" fmla="*/ 16937 w 2113518"/>
                    <a:gd name="connsiteY0" fmla="*/ 1536112 h 3430013"/>
                    <a:gd name="connsiteX1" fmla="*/ 159067 w 2113518"/>
                    <a:gd name="connsiteY1" fmla="*/ 585887 h 3430013"/>
                    <a:gd name="connsiteX2" fmla="*/ 917517 w 2113518"/>
                    <a:gd name="connsiteY2" fmla="*/ 339 h 3430013"/>
                    <a:gd name="connsiteX3" fmla="*/ 2113518 w 2113518"/>
                    <a:gd name="connsiteY3" fmla="*/ 1662722 h 3430013"/>
                    <a:gd name="connsiteX4" fmla="*/ 1086329 w 2113518"/>
                    <a:gd name="connsiteY4" fmla="*/ 3282902 h 3430013"/>
                    <a:gd name="connsiteX5" fmla="*/ 496691 w 2113518"/>
                    <a:gd name="connsiteY5" fmla="*/ 3047735 h 3430013"/>
                    <a:gd name="connsiteX6" fmla="*/ 130931 w 2113518"/>
                    <a:gd name="connsiteY6" fmla="*/ 2555364 h 3430013"/>
                    <a:gd name="connsiteX7" fmla="*/ 16937 w 2113518"/>
                    <a:gd name="connsiteY7" fmla="*/ 1536112 h 3430013"/>
                    <a:gd name="connsiteX0" fmla="*/ 16937 w 2113518"/>
                    <a:gd name="connsiteY0" fmla="*/ 1536112 h 3457636"/>
                    <a:gd name="connsiteX1" fmla="*/ 159067 w 2113518"/>
                    <a:gd name="connsiteY1" fmla="*/ 585887 h 3457636"/>
                    <a:gd name="connsiteX2" fmla="*/ 917517 w 2113518"/>
                    <a:gd name="connsiteY2" fmla="*/ 339 h 3457636"/>
                    <a:gd name="connsiteX3" fmla="*/ 2113518 w 2113518"/>
                    <a:gd name="connsiteY3" fmla="*/ 1662722 h 3457636"/>
                    <a:gd name="connsiteX4" fmla="*/ 1086329 w 2113518"/>
                    <a:gd name="connsiteY4" fmla="*/ 3282902 h 3457636"/>
                    <a:gd name="connsiteX5" fmla="*/ 496691 w 2113518"/>
                    <a:gd name="connsiteY5" fmla="*/ 3107528 h 3457636"/>
                    <a:gd name="connsiteX6" fmla="*/ 130931 w 2113518"/>
                    <a:gd name="connsiteY6" fmla="*/ 2555364 h 3457636"/>
                    <a:gd name="connsiteX7" fmla="*/ 16937 w 2113518"/>
                    <a:gd name="connsiteY7" fmla="*/ 1536112 h 3457636"/>
                    <a:gd name="connsiteX0" fmla="*/ 16937 w 2113518"/>
                    <a:gd name="connsiteY0" fmla="*/ 1536112 h 3452754"/>
                    <a:gd name="connsiteX1" fmla="*/ 159067 w 2113518"/>
                    <a:gd name="connsiteY1" fmla="*/ 585887 h 3452754"/>
                    <a:gd name="connsiteX2" fmla="*/ 917517 w 2113518"/>
                    <a:gd name="connsiteY2" fmla="*/ 339 h 3452754"/>
                    <a:gd name="connsiteX3" fmla="*/ 2113518 w 2113518"/>
                    <a:gd name="connsiteY3" fmla="*/ 1662722 h 3452754"/>
                    <a:gd name="connsiteX4" fmla="*/ 1086329 w 2113518"/>
                    <a:gd name="connsiteY4" fmla="*/ 3282902 h 3452754"/>
                    <a:gd name="connsiteX5" fmla="*/ 496691 w 2113518"/>
                    <a:gd name="connsiteY5" fmla="*/ 3107528 h 3452754"/>
                    <a:gd name="connsiteX6" fmla="*/ 130931 w 2113518"/>
                    <a:gd name="connsiteY6" fmla="*/ 2555364 h 3452754"/>
                    <a:gd name="connsiteX7" fmla="*/ 16937 w 2113518"/>
                    <a:gd name="connsiteY7" fmla="*/ 1536112 h 3452754"/>
                    <a:gd name="connsiteX0" fmla="*/ 16937 w 2113518"/>
                    <a:gd name="connsiteY0" fmla="*/ 1536112 h 3452754"/>
                    <a:gd name="connsiteX1" fmla="*/ 159067 w 2113518"/>
                    <a:gd name="connsiteY1" fmla="*/ 585887 h 3452754"/>
                    <a:gd name="connsiteX2" fmla="*/ 917517 w 2113518"/>
                    <a:gd name="connsiteY2" fmla="*/ 339 h 3452754"/>
                    <a:gd name="connsiteX3" fmla="*/ 2113518 w 2113518"/>
                    <a:gd name="connsiteY3" fmla="*/ 1662722 h 3452754"/>
                    <a:gd name="connsiteX4" fmla="*/ 1086329 w 2113518"/>
                    <a:gd name="connsiteY4" fmla="*/ 3282902 h 3452754"/>
                    <a:gd name="connsiteX5" fmla="*/ 496691 w 2113518"/>
                    <a:gd name="connsiteY5" fmla="*/ 3107528 h 3452754"/>
                    <a:gd name="connsiteX6" fmla="*/ 130931 w 2113518"/>
                    <a:gd name="connsiteY6" fmla="*/ 2555364 h 3452754"/>
                    <a:gd name="connsiteX7" fmla="*/ 16937 w 2113518"/>
                    <a:gd name="connsiteY7" fmla="*/ 1536112 h 3452754"/>
                    <a:gd name="connsiteX0" fmla="*/ 16937 w 2113518"/>
                    <a:gd name="connsiteY0" fmla="*/ 1536112 h 3462542"/>
                    <a:gd name="connsiteX1" fmla="*/ 159067 w 2113518"/>
                    <a:gd name="connsiteY1" fmla="*/ 585887 h 3462542"/>
                    <a:gd name="connsiteX2" fmla="*/ 917517 w 2113518"/>
                    <a:gd name="connsiteY2" fmla="*/ 339 h 3462542"/>
                    <a:gd name="connsiteX3" fmla="*/ 2113518 w 2113518"/>
                    <a:gd name="connsiteY3" fmla="*/ 1662722 h 3462542"/>
                    <a:gd name="connsiteX4" fmla="*/ 1086329 w 2113518"/>
                    <a:gd name="connsiteY4" fmla="*/ 3282902 h 3462542"/>
                    <a:gd name="connsiteX5" fmla="*/ 496691 w 2113518"/>
                    <a:gd name="connsiteY5" fmla="*/ 3107528 h 3462542"/>
                    <a:gd name="connsiteX6" fmla="*/ 130931 w 2113518"/>
                    <a:gd name="connsiteY6" fmla="*/ 2555364 h 3462542"/>
                    <a:gd name="connsiteX7" fmla="*/ 16937 w 2113518"/>
                    <a:gd name="connsiteY7" fmla="*/ 1536112 h 3462542"/>
                    <a:gd name="connsiteX0" fmla="*/ 16937 w 2113518"/>
                    <a:gd name="connsiteY0" fmla="*/ 1536112 h 3462542"/>
                    <a:gd name="connsiteX1" fmla="*/ 159067 w 2113518"/>
                    <a:gd name="connsiteY1" fmla="*/ 585887 h 3462542"/>
                    <a:gd name="connsiteX2" fmla="*/ 917517 w 2113518"/>
                    <a:gd name="connsiteY2" fmla="*/ 339 h 3462542"/>
                    <a:gd name="connsiteX3" fmla="*/ 2113518 w 2113518"/>
                    <a:gd name="connsiteY3" fmla="*/ 1662722 h 3462542"/>
                    <a:gd name="connsiteX4" fmla="*/ 1052452 w 2113518"/>
                    <a:gd name="connsiteY4" fmla="*/ 3282902 h 3462542"/>
                    <a:gd name="connsiteX5" fmla="*/ 496691 w 2113518"/>
                    <a:gd name="connsiteY5" fmla="*/ 3107528 h 3462542"/>
                    <a:gd name="connsiteX6" fmla="*/ 130931 w 2113518"/>
                    <a:gd name="connsiteY6" fmla="*/ 2555364 h 3462542"/>
                    <a:gd name="connsiteX7" fmla="*/ 16937 w 2113518"/>
                    <a:gd name="connsiteY7" fmla="*/ 1536112 h 3462542"/>
                    <a:gd name="connsiteX0" fmla="*/ 16937 w 2113518"/>
                    <a:gd name="connsiteY0" fmla="*/ 1536112 h 3469578"/>
                    <a:gd name="connsiteX1" fmla="*/ 159067 w 2113518"/>
                    <a:gd name="connsiteY1" fmla="*/ 585887 h 3469578"/>
                    <a:gd name="connsiteX2" fmla="*/ 917517 w 2113518"/>
                    <a:gd name="connsiteY2" fmla="*/ 339 h 3469578"/>
                    <a:gd name="connsiteX3" fmla="*/ 2113518 w 2113518"/>
                    <a:gd name="connsiteY3" fmla="*/ 1662722 h 3469578"/>
                    <a:gd name="connsiteX4" fmla="*/ 1007282 w 2113518"/>
                    <a:gd name="connsiteY4" fmla="*/ 3294860 h 3469578"/>
                    <a:gd name="connsiteX5" fmla="*/ 496691 w 2113518"/>
                    <a:gd name="connsiteY5" fmla="*/ 3107528 h 3469578"/>
                    <a:gd name="connsiteX6" fmla="*/ 130931 w 2113518"/>
                    <a:gd name="connsiteY6" fmla="*/ 2555364 h 3469578"/>
                    <a:gd name="connsiteX7" fmla="*/ 16937 w 2113518"/>
                    <a:gd name="connsiteY7" fmla="*/ 1536112 h 346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3518" h="3469578">
                      <a:moveTo>
                        <a:pt x="16937" y="1536112"/>
                      </a:moveTo>
                      <a:cubicBezTo>
                        <a:pt x="21626" y="1207866"/>
                        <a:pt x="53518" y="940324"/>
                        <a:pt x="159067" y="585887"/>
                      </a:cubicBezTo>
                      <a:cubicBezTo>
                        <a:pt x="349022" y="231451"/>
                        <a:pt x="549572" y="-10321"/>
                        <a:pt x="917517" y="339"/>
                      </a:cubicBezTo>
                      <a:cubicBezTo>
                        <a:pt x="1285462" y="10999"/>
                        <a:pt x="2113518" y="767921"/>
                        <a:pt x="2113518" y="1662722"/>
                      </a:cubicBezTo>
                      <a:cubicBezTo>
                        <a:pt x="2113518" y="2557523"/>
                        <a:pt x="1389678" y="3042100"/>
                        <a:pt x="1007282" y="3294860"/>
                      </a:cubicBezTo>
                      <a:cubicBezTo>
                        <a:pt x="624886" y="3547620"/>
                        <a:pt x="862251" y="3559374"/>
                        <a:pt x="496691" y="3107528"/>
                      </a:cubicBezTo>
                      <a:cubicBezTo>
                        <a:pt x="257742" y="2810427"/>
                        <a:pt x="267161" y="2772132"/>
                        <a:pt x="130931" y="2555364"/>
                      </a:cubicBezTo>
                      <a:cubicBezTo>
                        <a:pt x="-59024" y="2102454"/>
                        <a:pt x="12248" y="1864358"/>
                        <a:pt x="16937" y="1536112"/>
                      </a:cubicBezTo>
                      <a:close/>
                    </a:path>
                  </a:pathLst>
                </a:custGeom>
                <a:gradFill flip="none" rotWithShape="1">
                  <a:gsLst>
                    <a:gs pos="0">
                      <a:schemeClr val="accent2">
                        <a:lumMod val="99000"/>
                      </a:schemeClr>
                    </a:gs>
                    <a:gs pos="57000">
                      <a:schemeClr val="accent2">
                        <a:lumMod val="76000"/>
                        <a:lumOff val="24000"/>
                      </a:schemeClr>
                    </a:gs>
                    <a:gs pos="100000">
                      <a:schemeClr val="accent2">
                        <a:lumMod val="20000"/>
                        <a:lumOff val="80000"/>
                      </a:schemeClr>
                    </a:gs>
                  </a:gsLst>
                  <a:path path="circle">
                    <a:fillToRect l="50000" t="50000" r="50000" b="50000"/>
                  </a:path>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4" name="直線コネクタ 23"/>
              <p:cNvCxnSpPr/>
              <p:nvPr/>
            </p:nvCxnSpPr>
            <p:spPr>
              <a:xfrm>
                <a:off x="1907704" y="4846231"/>
                <a:ext cx="360040" cy="52698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2679895" y="5373216"/>
                <a:ext cx="523953" cy="1413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グループ化 13"/>
            <p:cNvGrpSpPr/>
            <p:nvPr/>
          </p:nvGrpSpPr>
          <p:grpSpPr>
            <a:xfrm>
              <a:off x="1264417" y="594266"/>
              <a:ext cx="3338673" cy="5017481"/>
              <a:chOff x="1264417" y="594266"/>
              <a:chExt cx="3338673" cy="5017481"/>
            </a:xfrm>
          </p:grpSpPr>
          <p:grpSp>
            <p:nvGrpSpPr>
              <p:cNvPr id="15" name="グループ化 14"/>
              <p:cNvGrpSpPr/>
              <p:nvPr/>
            </p:nvGrpSpPr>
            <p:grpSpPr>
              <a:xfrm>
                <a:off x="2808487" y="1581875"/>
                <a:ext cx="445328" cy="412997"/>
                <a:chOff x="2808487" y="1581875"/>
                <a:chExt cx="445328" cy="412997"/>
              </a:xfrm>
            </p:grpSpPr>
            <p:cxnSp>
              <p:nvCxnSpPr>
                <p:cNvPr id="21" name="直線矢印コネクタ 20"/>
                <p:cNvCxnSpPr/>
                <p:nvPr/>
              </p:nvCxnSpPr>
              <p:spPr>
                <a:xfrm flipV="1">
                  <a:off x="2808487" y="1581875"/>
                  <a:ext cx="216024" cy="216024"/>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838317" y="1625540"/>
                  <a:ext cx="415498" cy="369332"/>
                </a:xfrm>
                <a:prstGeom prst="rect">
                  <a:avLst/>
                </a:prstGeom>
                <a:noFill/>
              </p:spPr>
              <p:txBody>
                <a:bodyPr wrap="none" rtlCol="0">
                  <a:spAutoFit/>
                </a:bodyPr>
                <a:lstStyle/>
                <a:p>
                  <a:r>
                    <a:rPr kumimoji="1" lang="ja-JP" altLang="en-US" dirty="0" smtClean="0"/>
                    <a:t>⊿</a:t>
                  </a:r>
                  <a:endParaRPr kumimoji="1" lang="en-US" altLang="ja-JP" dirty="0" smtClean="0"/>
                </a:p>
              </p:txBody>
            </p:sp>
          </p:grpSp>
          <p:cxnSp>
            <p:nvCxnSpPr>
              <p:cNvPr id="16" name="直線コネクタ 15"/>
              <p:cNvCxnSpPr/>
              <p:nvPr/>
            </p:nvCxnSpPr>
            <p:spPr>
              <a:xfrm>
                <a:off x="2036452" y="594266"/>
                <a:ext cx="17432" cy="1203633"/>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7" name="フリーフォーム 16"/>
              <p:cNvSpPr/>
              <p:nvPr/>
            </p:nvSpPr>
            <p:spPr>
              <a:xfrm>
                <a:off x="2053884" y="829995"/>
                <a:ext cx="1693394" cy="4768948"/>
              </a:xfrm>
              <a:custGeom>
                <a:avLst/>
                <a:gdLst>
                  <a:gd name="connsiteX0" fmla="*/ 0 w 2040774"/>
                  <a:gd name="connsiteY0" fmla="*/ 38003 h 4806951"/>
                  <a:gd name="connsiteX1" fmla="*/ 914400 w 2040774"/>
                  <a:gd name="connsiteY1" fmla="*/ 220883 h 4806951"/>
                  <a:gd name="connsiteX2" fmla="*/ 2039815 w 2040774"/>
                  <a:gd name="connsiteY2" fmla="*/ 1726126 h 4806951"/>
                  <a:gd name="connsiteX3" fmla="*/ 717452 w 2040774"/>
                  <a:gd name="connsiteY3" fmla="*/ 3991024 h 4806951"/>
                  <a:gd name="connsiteX4" fmla="*/ 225083 w 2040774"/>
                  <a:gd name="connsiteY4" fmla="*/ 4272378 h 4806951"/>
                  <a:gd name="connsiteX5" fmla="*/ 379828 w 2040774"/>
                  <a:gd name="connsiteY5" fmla="*/ 4806951 h 4806951"/>
                  <a:gd name="connsiteX6" fmla="*/ 379828 w 2040774"/>
                  <a:gd name="connsiteY6" fmla="*/ 4806951 h 4806951"/>
                  <a:gd name="connsiteX7" fmla="*/ 379828 w 2040774"/>
                  <a:gd name="connsiteY7" fmla="*/ 4806951 h 4806951"/>
                  <a:gd name="connsiteX0" fmla="*/ 0 w 2040929"/>
                  <a:gd name="connsiteY0" fmla="*/ 8768 h 4777716"/>
                  <a:gd name="connsiteX1" fmla="*/ 928467 w 2040929"/>
                  <a:gd name="connsiteY1" fmla="*/ 402663 h 4777716"/>
                  <a:gd name="connsiteX2" fmla="*/ 2039815 w 2040929"/>
                  <a:gd name="connsiteY2" fmla="*/ 1696891 h 4777716"/>
                  <a:gd name="connsiteX3" fmla="*/ 717452 w 2040929"/>
                  <a:gd name="connsiteY3" fmla="*/ 3961789 h 4777716"/>
                  <a:gd name="connsiteX4" fmla="*/ 225083 w 2040929"/>
                  <a:gd name="connsiteY4" fmla="*/ 4243143 h 4777716"/>
                  <a:gd name="connsiteX5" fmla="*/ 379828 w 2040929"/>
                  <a:gd name="connsiteY5" fmla="*/ 4777716 h 4777716"/>
                  <a:gd name="connsiteX6" fmla="*/ 379828 w 2040929"/>
                  <a:gd name="connsiteY6" fmla="*/ 4777716 h 4777716"/>
                  <a:gd name="connsiteX7" fmla="*/ 379828 w 2040929"/>
                  <a:gd name="connsiteY7" fmla="*/ 4777716 h 4777716"/>
                  <a:gd name="connsiteX0" fmla="*/ 0 w 1774049"/>
                  <a:gd name="connsiteY0" fmla="*/ 10663 h 4779611"/>
                  <a:gd name="connsiteX1" fmla="*/ 928467 w 1774049"/>
                  <a:gd name="connsiteY1" fmla="*/ 404558 h 4779611"/>
                  <a:gd name="connsiteX2" fmla="*/ 1772529 w 1774049"/>
                  <a:gd name="connsiteY2" fmla="*/ 1952004 h 4779611"/>
                  <a:gd name="connsiteX3" fmla="*/ 717452 w 1774049"/>
                  <a:gd name="connsiteY3" fmla="*/ 3963684 h 4779611"/>
                  <a:gd name="connsiteX4" fmla="*/ 225083 w 1774049"/>
                  <a:gd name="connsiteY4" fmla="*/ 4245038 h 4779611"/>
                  <a:gd name="connsiteX5" fmla="*/ 379828 w 1774049"/>
                  <a:gd name="connsiteY5" fmla="*/ 4779611 h 4779611"/>
                  <a:gd name="connsiteX6" fmla="*/ 379828 w 1774049"/>
                  <a:gd name="connsiteY6" fmla="*/ 4779611 h 4779611"/>
                  <a:gd name="connsiteX7" fmla="*/ 379828 w 1774049"/>
                  <a:gd name="connsiteY7" fmla="*/ 4779611 h 4779611"/>
                  <a:gd name="connsiteX0" fmla="*/ 0 w 1786913"/>
                  <a:gd name="connsiteY0" fmla="*/ 10663 h 4779611"/>
                  <a:gd name="connsiteX1" fmla="*/ 928467 w 1786913"/>
                  <a:gd name="connsiteY1" fmla="*/ 404558 h 4779611"/>
                  <a:gd name="connsiteX2" fmla="*/ 1772529 w 1786913"/>
                  <a:gd name="connsiteY2" fmla="*/ 1952004 h 4779611"/>
                  <a:gd name="connsiteX3" fmla="*/ 1406769 w 1786913"/>
                  <a:gd name="connsiteY3" fmla="*/ 3063352 h 4779611"/>
                  <a:gd name="connsiteX4" fmla="*/ 717452 w 1786913"/>
                  <a:gd name="connsiteY4" fmla="*/ 3963684 h 4779611"/>
                  <a:gd name="connsiteX5" fmla="*/ 225083 w 1786913"/>
                  <a:gd name="connsiteY5" fmla="*/ 4245038 h 4779611"/>
                  <a:gd name="connsiteX6" fmla="*/ 379828 w 1786913"/>
                  <a:gd name="connsiteY6" fmla="*/ 4779611 h 4779611"/>
                  <a:gd name="connsiteX7" fmla="*/ 379828 w 1786913"/>
                  <a:gd name="connsiteY7" fmla="*/ 4779611 h 4779611"/>
                  <a:gd name="connsiteX8" fmla="*/ 379828 w 1786913"/>
                  <a:gd name="connsiteY8" fmla="*/ 4779611 h 4779611"/>
                  <a:gd name="connsiteX0" fmla="*/ 0 w 1786913"/>
                  <a:gd name="connsiteY0" fmla="*/ 9637 h 4778585"/>
                  <a:gd name="connsiteX1" fmla="*/ 928467 w 1786913"/>
                  <a:gd name="connsiteY1" fmla="*/ 403532 h 4778585"/>
                  <a:gd name="connsiteX2" fmla="*/ 1772529 w 1786913"/>
                  <a:gd name="connsiteY2" fmla="*/ 1824368 h 4778585"/>
                  <a:gd name="connsiteX3" fmla="*/ 1406769 w 1786913"/>
                  <a:gd name="connsiteY3" fmla="*/ 3062326 h 4778585"/>
                  <a:gd name="connsiteX4" fmla="*/ 717452 w 1786913"/>
                  <a:gd name="connsiteY4" fmla="*/ 3962658 h 4778585"/>
                  <a:gd name="connsiteX5" fmla="*/ 225083 w 1786913"/>
                  <a:gd name="connsiteY5" fmla="*/ 4244012 h 4778585"/>
                  <a:gd name="connsiteX6" fmla="*/ 379828 w 1786913"/>
                  <a:gd name="connsiteY6" fmla="*/ 4778585 h 4778585"/>
                  <a:gd name="connsiteX7" fmla="*/ 379828 w 1786913"/>
                  <a:gd name="connsiteY7" fmla="*/ 4778585 h 4778585"/>
                  <a:gd name="connsiteX8" fmla="*/ 379828 w 1786913"/>
                  <a:gd name="connsiteY8" fmla="*/ 4778585 h 4778585"/>
                  <a:gd name="connsiteX0" fmla="*/ 0 w 1744710"/>
                  <a:gd name="connsiteY0" fmla="*/ 9637 h 4778585"/>
                  <a:gd name="connsiteX1" fmla="*/ 886264 w 1744710"/>
                  <a:gd name="connsiteY1" fmla="*/ 403532 h 4778585"/>
                  <a:gd name="connsiteX2" fmla="*/ 1730326 w 1744710"/>
                  <a:gd name="connsiteY2" fmla="*/ 1824368 h 4778585"/>
                  <a:gd name="connsiteX3" fmla="*/ 1364566 w 1744710"/>
                  <a:gd name="connsiteY3" fmla="*/ 3062326 h 4778585"/>
                  <a:gd name="connsiteX4" fmla="*/ 675249 w 1744710"/>
                  <a:gd name="connsiteY4" fmla="*/ 3962658 h 4778585"/>
                  <a:gd name="connsiteX5" fmla="*/ 182880 w 1744710"/>
                  <a:gd name="connsiteY5" fmla="*/ 4244012 h 4778585"/>
                  <a:gd name="connsiteX6" fmla="*/ 337625 w 1744710"/>
                  <a:gd name="connsiteY6" fmla="*/ 4778585 h 4778585"/>
                  <a:gd name="connsiteX7" fmla="*/ 337625 w 1744710"/>
                  <a:gd name="connsiteY7" fmla="*/ 4778585 h 4778585"/>
                  <a:gd name="connsiteX8" fmla="*/ 337625 w 1744710"/>
                  <a:gd name="connsiteY8" fmla="*/ 4778585 h 4778585"/>
                  <a:gd name="connsiteX0" fmla="*/ 0 w 1744710"/>
                  <a:gd name="connsiteY0" fmla="*/ 0 h 4768948"/>
                  <a:gd name="connsiteX1" fmla="*/ 886264 w 1744710"/>
                  <a:gd name="connsiteY1" fmla="*/ 393895 h 4768948"/>
                  <a:gd name="connsiteX2" fmla="*/ 1730326 w 1744710"/>
                  <a:gd name="connsiteY2" fmla="*/ 1814731 h 4768948"/>
                  <a:gd name="connsiteX3" fmla="*/ 1364566 w 1744710"/>
                  <a:gd name="connsiteY3" fmla="*/ 3052689 h 4768948"/>
                  <a:gd name="connsiteX4" fmla="*/ 675249 w 1744710"/>
                  <a:gd name="connsiteY4" fmla="*/ 3953021 h 4768948"/>
                  <a:gd name="connsiteX5" fmla="*/ 182880 w 1744710"/>
                  <a:gd name="connsiteY5" fmla="*/ 4234375 h 4768948"/>
                  <a:gd name="connsiteX6" fmla="*/ 337625 w 1744710"/>
                  <a:gd name="connsiteY6" fmla="*/ 4768948 h 4768948"/>
                  <a:gd name="connsiteX7" fmla="*/ 337625 w 1744710"/>
                  <a:gd name="connsiteY7" fmla="*/ 4768948 h 4768948"/>
                  <a:gd name="connsiteX8" fmla="*/ 337625 w 1744710"/>
                  <a:gd name="connsiteY8" fmla="*/ 4768948 h 4768948"/>
                  <a:gd name="connsiteX0" fmla="*/ 0 w 1704529"/>
                  <a:gd name="connsiteY0" fmla="*/ 0 h 4768948"/>
                  <a:gd name="connsiteX1" fmla="*/ 886264 w 1704529"/>
                  <a:gd name="connsiteY1" fmla="*/ 393895 h 4768948"/>
                  <a:gd name="connsiteX2" fmla="*/ 1688123 w 1704529"/>
                  <a:gd name="connsiteY2" fmla="*/ 1814731 h 4768948"/>
                  <a:gd name="connsiteX3" fmla="*/ 1364566 w 1704529"/>
                  <a:gd name="connsiteY3" fmla="*/ 3052689 h 4768948"/>
                  <a:gd name="connsiteX4" fmla="*/ 675249 w 1704529"/>
                  <a:gd name="connsiteY4" fmla="*/ 3953021 h 4768948"/>
                  <a:gd name="connsiteX5" fmla="*/ 182880 w 1704529"/>
                  <a:gd name="connsiteY5" fmla="*/ 4234375 h 4768948"/>
                  <a:gd name="connsiteX6" fmla="*/ 337625 w 1704529"/>
                  <a:gd name="connsiteY6" fmla="*/ 4768948 h 4768948"/>
                  <a:gd name="connsiteX7" fmla="*/ 337625 w 1704529"/>
                  <a:gd name="connsiteY7" fmla="*/ 4768948 h 4768948"/>
                  <a:gd name="connsiteX8" fmla="*/ 337625 w 1704529"/>
                  <a:gd name="connsiteY8" fmla="*/ 4768948 h 4768948"/>
                  <a:gd name="connsiteX0" fmla="*/ 0 w 1711628"/>
                  <a:gd name="connsiteY0" fmla="*/ 0 h 4768948"/>
                  <a:gd name="connsiteX1" fmla="*/ 886264 w 1711628"/>
                  <a:gd name="connsiteY1" fmla="*/ 393895 h 4768948"/>
                  <a:gd name="connsiteX2" fmla="*/ 1688123 w 1711628"/>
                  <a:gd name="connsiteY2" fmla="*/ 1814731 h 4768948"/>
                  <a:gd name="connsiteX3" fmla="*/ 1420836 w 1711628"/>
                  <a:gd name="connsiteY3" fmla="*/ 3080824 h 4768948"/>
                  <a:gd name="connsiteX4" fmla="*/ 675249 w 1711628"/>
                  <a:gd name="connsiteY4" fmla="*/ 3953021 h 4768948"/>
                  <a:gd name="connsiteX5" fmla="*/ 182880 w 1711628"/>
                  <a:gd name="connsiteY5" fmla="*/ 4234375 h 4768948"/>
                  <a:gd name="connsiteX6" fmla="*/ 337625 w 1711628"/>
                  <a:gd name="connsiteY6" fmla="*/ 4768948 h 4768948"/>
                  <a:gd name="connsiteX7" fmla="*/ 337625 w 1711628"/>
                  <a:gd name="connsiteY7" fmla="*/ 4768948 h 4768948"/>
                  <a:gd name="connsiteX8" fmla="*/ 337625 w 1711628"/>
                  <a:gd name="connsiteY8" fmla="*/ 4768948 h 4768948"/>
                  <a:gd name="connsiteX0" fmla="*/ 0 w 1711628"/>
                  <a:gd name="connsiteY0" fmla="*/ 0 h 4768948"/>
                  <a:gd name="connsiteX1" fmla="*/ 886264 w 1711628"/>
                  <a:gd name="connsiteY1" fmla="*/ 393895 h 4768948"/>
                  <a:gd name="connsiteX2" fmla="*/ 1688123 w 1711628"/>
                  <a:gd name="connsiteY2" fmla="*/ 1814731 h 4768948"/>
                  <a:gd name="connsiteX3" fmla="*/ 1420836 w 1711628"/>
                  <a:gd name="connsiteY3" fmla="*/ 3080824 h 4768948"/>
                  <a:gd name="connsiteX4" fmla="*/ 675249 w 1711628"/>
                  <a:gd name="connsiteY4" fmla="*/ 3953021 h 4768948"/>
                  <a:gd name="connsiteX5" fmla="*/ 182880 w 1711628"/>
                  <a:gd name="connsiteY5" fmla="*/ 4234375 h 4768948"/>
                  <a:gd name="connsiteX6" fmla="*/ 337625 w 1711628"/>
                  <a:gd name="connsiteY6" fmla="*/ 4768948 h 4768948"/>
                  <a:gd name="connsiteX7" fmla="*/ 337625 w 1711628"/>
                  <a:gd name="connsiteY7" fmla="*/ 4768948 h 4768948"/>
                  <a:gd name="connsiteX8" fmla="*/ 337625 w 1711628"/>
                  <a:gd name="connsiteY8" fmla="*/ 4768948 h 4768948"/>
                  <a:gd name="connsiteX0" fmla="*/ 0 w 1711628"/>
                  <a:gd name="connsiteY0" fmla="*/ 0 h 4768948"/>
                  <a:gd name="connsiteX1" fmla="*/ 886264 w 1711628"/>
                  <a:gd name="connsiteY1" fmla="*/ 393895 h 4768948"/>
                  <a:gd name="connsiteX2" fmla="*/ 1688123 w 1711628"/>
                  <a:gd name="connsiteY2" fmla="*/ 1814731 h 4768948"/>
                  <a:gd name="connsiteX3" fmla="*/ 1420836 w 1711628"/>
                  <a:gd name="connsiteY3" fmla="*/ 3080824 h 4768948"/>
                  <a:gd name="connsiteX4" fmla="*/ 675249 w 1711628"/>
                  <a:gd name="connsiteY4" fmla="*/ 3953021 h 4768948"/>
                  <a:gd name="connsiteX5" fmla="*/ 182880 w 1711628"/>
                  <a:gd name="connsiteY5" fmla="*/ 4234375 h 4768948"/>
                  <a:gd name="connsiteX6" fmla="*/ 337625 w 1711628"/>
                  <a:gd name="connsiteY6" fmla="*/ 4768948 h 4768948"/>
                  <a:gd name="connsiteX7" fmla="*/ 337625 w 1711628"/>
                  <a:gd name="connsiteY7" fmla="*/ 4768948 h 4768948"/>
                  <a:gd name="connsiteX8" fmla="*/ 337625 w 1711628"/>
                  <a:gd name="connsiteY8" fmla="*/ 4768948 h 4768948"/>
                  <a:gd name="connsiteX0" fmla="*/ 0 w 1693394"/>
                  <a:gd name="connsiteY0" fmla="*/ 0 h 4768948"/>
                  <a:gd name="connsiteX1" fmla="*/ 886264 w 1693394"/>
                  <a:gd name="connsiteY1" fmla="*/ 393895 h 4768948"/>
                  <a:gd name="connsiteX2" fmla="*/ 1688123 w 1693394"/>
                  <a:gd name="connsiteY2" fmla="*/ 1814731 h 4768948"/>
                  <a:gd name="connsiteX3" fmla="*/ 1420836 w 1693394"/>
                  <a:gd name="connsiteY3" fmla="*/ 3080824 h 4768948"/>
                  <a:gd name="connsiteX4" fmla="*/ 675249 w 1693394"/>
                  <a:gd name="connsiteY4" fmla="*/ 3953021 h 4768948"/>
                  <a:gd name="connsiteX5" fmla="*/ 182880 w 1693394"/>
                  <a:gd name="connsiteY5" fmla="*/ 4234375 h 4768948"/>
                  <a:gd name="connsiteX6" fmla="*/ 337625 w 1693394"/>
                  <a:gd name="connsiteY6" fmla="*/ 4768948 h 4768948"/>
                  <a:gd name="connsiteX7" fmla="*/ 337625 w 1693394"/>
                  <a:gd name="connsiteY7" fmla="*/ 4768948 h 4768948"/>
                  <a:gd name="connsiteX8" fmla="*/ 337625 w 1693394"/>
                  <a:gd name="connsiteY8" fmla="*/ 4768948 h 4768948"/>
                  <a:gd name="connsiteX0" fmla="*/ 0 w 1693394"/>
                  <a:gd name="connsiteY0" fmla="*/ 0 h 4768948"/>
                  <a:gd name="connsiteX1" fmla="*/ 886264 w 1693394"/>
                  <a:gd name="connsiteY1" fmla="*/ 393895 h 4768948"/>
                  <a:gd name="connsiteX2" fmla="*/ 1688123 w 1693394"/>
                  <a:gd name="connsiteY2" fmla="*/ 1814731 h 4768948"/>
                  <a:gd name="connsiteX3" fmla="*/ 1420836 w 1693394"/>
                  <a:gd name="connsiteY3" fmla="*/ 3080824 h 4768948"/>
                  <a:gd name="connsiteX4" fmla="*/ 633045 w 1693394"/>
                  <a:gd name="connsiteY4" fmla="*/ 3953021 h 4768948"/>
                  <a:gd name="connsiteX5" fmla="*/ 182880 w 1693394"/>
                  <a:gd name="connsiteY5" fmla="*/ 4234375 h 4768948"/>
                  <a:gd name="connsiteX6" fmla="*/ 337625 w 1693394"/>
                  <a:gd name="connsiteY6" fmla="*/ 4768948 h 4768948"/>
                  <a:gd name="connsiteX7" fmla="*/ 337625 w 1693394"/>
                  <a:gd name="connsiteY7" fmla="*/ 4768948 h 4768948"/>
                  <a:gd name="connsiteX8" fmla="*/ 337625 w 1693394"/>
                  <a:gd name="connsiteY8" fmla="*/ 4768948 h 4768948"/>
                  <a:gd name="connsiteX0" fmla="*/ 0 w 1693394"/>
                  <a:gd name="connsiteY0" fmla="*/ 0 h 4768948"/>
                  <a:gd name="connsiteX1" fmla="*/ 886264 w 1693394"/>
                  <a:gd name="connsiteY1" fmla="*/ 393895 h 4768948"/>
                  <a:gd name="connsiteX2" fmla="*/ 1688123 w 1693394"/>
                  <a:gd name="connsiteY2" fmla="*/ 1814731 h 4768948"/>
                  <a:gd name="connsiteX3" fmla="*/ 1420836 w 1693394"/>
                  <a:gd name="connsiteY3" fmla="*/ 3080824 h 4768948"/>
                  <a:gd name="connsiteX4" fmla="*/ 633045 w 1693394"/>
                  <a:gd name="connsiteY4" fmla="*/ 3953021 h 4768948"/>
                  <a:gd name="connsiteX5" fmla="*/ 211015 w 1693394"/>
                  <a:gd name="connsiteY5" fmla="*/ 4290646 h 4768948"/>
                  <a:gd name="connsiteX6" fmla="*/ 337625 w 1693394"/>
                  <a:gd name="connsiteY6" fmla="*/ 4768948 h 4768948"/>
                  <a:gd name="connsiteX7" fmla="*/ 337625 w 1693394"/>
                  <a:gd name="connsiteY7" fmla="*/ 4768948 h 4768948"/>
                  <a:gd name="connsiteX8" fmla="*/ 337625 w 1693394"/>
                  <a:gd name="connsiteY8" fmla="*/ 4768948 h 47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3394" h="4768948">
                    <a:moveTo>
                      <a:pt x="0" y="0"/>
                    </a:moveTo>
                    <a:cubicBezTo>
                      <a:pt x="287215" y="7034"/>
                      <a:pt x="604910" y="133643"/>
                      <a:pt x="886264" y="393895"/>
                    </a:cubicBezTo>
                    <a:cubicBezTo>
                      <a:pt x="1167618" y="654147"/>
                      <a:pt x="1655299" y="1366910"/>
                      <a:pt x="1688123" y="1814731"/>
                    </a:cubicBezTo>
                    <a:cubicBezTo>
                      <a:pt x="1720947" y="2262552"/>
                      <a:pt x="1596682" y="2745544"/>
                      <a:pt x="1420836" y="3080824"/>
                    </a:cubicBezTo>
                    <a:cubicBezTo>
                      <a:pt x="1244990" y="3416104"/>
                      <a:pt x="834682" y="3751384"/>
                      <a:pt x="633045" y="3953021"/>
                    </a:cubicBezTo>
                    <a:cubicBezTo>
                      <a:pt x="431408" y="4154658"/>
                      <a:pt x="260252" y="4154658"/>
                      <a:pt x="211015" y="4290646"/>
                    </a:cubicBezTo>
                    <a:cubicBezTo>
                      <a:pt x="161778" y="4426634"/>
                      <a:pt x="316523" y="4689231"/>
                      <a:pt x="337625" y="4768948"/>
                    </a:cubicBezTo>
                    <a:lnTo>
                      <a:pt x="337625" y="4768948"/>
                    </a:lnTo>
                    <a:lnTo>
                      <a:pt x="337625" y="476894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8" name="テキスト ボックス 17"/>
                  <p:cNvSpPr txBox="1"/>
                  <p:nvPr/>
                </p:nvSpPr>
                <p:spPr>
                  <a:xfrm>
                    <a:off x="3747278" y="2823488"/>
                    <a:ext cx="855812" cy="369332"/>
                  </a:xfrm>
                  <a:prstGeom prst="rect">
                    <a:avLst/>
                  </a:prstGeom>
                  <a:noFill/>
                </p:spPr>
                <p:txBody>
                  <a:bodyPr wrap="none" rtlCol="0">
                    <a:spAutoFit/>
                  </a:bodyPr>
                  <a:lstStyle/>
                  <a:p>
                    <a:r>
                      <a:rPr kumimoji="1" lang="en-US" altLang="ja-JP" i="1" dirty="0" smtClean="0"/>
                      <a:t>L</a:t>
                    </a:r>
                    <a:r>
                      <a:rPr kumimoji="1" lang="en-US" altLang="ja-JP" dirty="0" smtClean="0"/>
                      <a:t>(</a:t>
                    </a:r>
                    <a14:m>
                      <m:oMath xmlns:m="http://schemas.openxmlformats.org/officeDocument/2006/math">
                        <m:sSub>
                          <m:sSubPr>
                            <m:ctrlPr>
                              <a:rPr kumimoji="1" lang="en-US" altLang="ja-JP" i="1" smtClean="0">
                                <a:latin typeface="Cambria Math"/>
                              </a:rPr>
                            </m:ctrlPr>
                          </m:sSubPr>
                          <m:e>
                            <m:r>
                              <a:rPr kumimoji="1" lang="en-US" altLang="ja-JP" b="0" i="1" smtClean="0">
                                <a:latin typeface="Cambria Math"/>
                              </a:rPr>
                              <m:t>𝐿</m:t>
                            </m:r>
                          </m:e>
                          <m:sub>
                            <m:r>
                              <a:rPr kumimoji="1" lang="en-US" altLang="ja-JP" b="0" i="1" smtClean="0">
                                <a:latin typeface="Cambria Math"/>
                              </a:rPr>
                              <m:t>𝑆𝑂𝐿</m:t>
                            </m:r>
                          </m:sub>
                        </m:sSub>
                      </m:oMath>
                    </a14:m>
                    <a:r>
                      <a:rPr kumimoji="1" lang="en-US" altLang="ja-JP" dirty="0" smtClean="0"/>
                      <a:t>)</a:t>
                    </a:r>
                    <a:endParaRPr kumimoji="1" lang="ja-JP" altLang="en-US"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3747278" y="2823488"/>
                    <a:ext cx="855812" cy="369332"/>
                  </a:xfrm>
                  <a:prstGeom prst="rect">
                    <a:avLst/>
                  </a:prstGeom>
                  <a:blipFill rotWithShape="1">
                    <a:blip r:embed="rId7"/>
                    <a:stretch>
                      <a:fillRect l="-6429" t="-8333" r="-5714" b="-26667"/>
                    </a:stretch>
                  </a:blipFill>
                </p:spPr>
                <p:txBody>
                  <a:bodyPr/>
                  <a:lstStyle/>
                  <a:p>
                    <a:r>
                      <a:rPr lang="ja-JP" altLang="en-US">
                        <a:noFill/>
                      </a:rPr>
                      <a:t> </a:t>
                    </a:r>
                  </a:p>
                </p:txBody>
              </p:sp>
            </mc:Fallback>
          </mc:AlternateContent>
          <p:cxnSp>
            <p:nvCxnSpPr>
              <p:cNvPr id="19" name="直線コネクタ 18"/>
              <p:cNvCxnSpPr/>
              <p:nvPr/>
            </p:nvCxnSpPr>
            <p:spPr>
              <a:xfrm>
                <a:off x="1264417" y="4867979"/>
                <a:ext cx="1544070" cy="37443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テキスト ボックス 19"/>
                  <p:cNvSpPr txBox="1"/>
                  <p:nvPr/>
                </p:nvSpPr>
                <p:spPr>
                  <a:xfrm>
                    <a:off x="2580638" y="5242415"/>
                    <a:ext cx="9566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𝐿</m:t>
                          </m:r>
                          <m:r>
                            <a:rPr kumimoji="1" lang="en-US" altLang="ja-JP" b="0" i="1" smtClean="0">
                              <a:latin typeface="Cambria Math"/>
                            </a:rPr>
                            <m:t>(</m:t>
                          </m:r>
                          <m:sSub>
                            <m:sSubPr>
                              <m:ctrlPr>
                                <a:rPr kumimoji="1" lang="en-US" altLang="ja-JP" b="0" i="1" smtClean="0">
                                  <a:latin typeface="Cambria Math"/>
                                </a:rPr>
                              </m:ctrlPr>
                            </m:sSubPr>
                            <m:e>
                              <m:r>
                                <a:rPr kumimoji="1" lang="en-US" altLang="ja-JP" b="0" i="1" smtClean="0">
                                  <a:latin typeface="Cambria Math"/>
                                </a:rPr>
                                <m:t>𝐿</m:t>
                              </m:r>
                            </m:e>
                            <m:sub>
                              <m:r>
                                <a:rPr kumimoji="1" lang="en-US" altLang="ja-JP" b="0" i="1" smtClean="0">
                                  <a:latin typeface="Cambria Math"/>
                                </a:rPr>
                                <m:t>𝑑𝑖𝑣</m:t>
                              </m:r>
                            </m:sub>
                          </m:sSub>
                          <m:r>
                            <a:rPr kumimoji="1" lang="en-US" altLang="ja-JP" b="0" i="1" smtClean="0">
                              <a:latin typeface="Cambria Math"/>
                            </a:rPr>
                            <m:t>)</m:t>
                          </m:r>
                        </m:oMath>
                      </m:oMathPara>
                    </a14:m>
                    <a:endParaRPr kumimoji="1" lang="ja-JP" altLang="en-US"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2580638" y="5242415"/>
                    <a:ext cx="956672" cy="369332"/>
                  </a:xfrm>
                  <a:prstGeom prst="rect">
                    <a:avLst/>
                  </a:prstGeom>
                  <a:blipFill rotWithShape="1">
                    <a:blip r:embed="rId8"/>
                    <a:stretch>
                      <a:fillRect b="-13333"/>
                    </a:stretch>
                  </a:blipFill>
                </p:spPr>
                <p:txBody>
                  <a:bodyPr/>
                  <a:lstStyle/>
                  <a:p>
                    <a:r>
                      <a:rPr lang="ja-JP" altLang="en-US">
                        <a:noFill/>
                      </a:rPr>
                      <a:t> </a:t>
                    </a:r>
                  </a:p>
                </p:txBody>
              </p:sp>
            </mc:Fallback>
          </mc:AlternateContent>
        </p:grpSp>
      </p:grpSp>
      <p:cxnSp>
        <p:nvCxnSpPr>
          <p:cNvPr id="11" name="直線矢印コネクタ 10"/>
          <p:cNvCxnSpPr/>
          <p:nvPr/>
        </p:nvCxnSpPr>
        <p:spPr>
          <a:xfrm flipV="1">
            <a:off x="5724128" y="2492896"/>
            <a:ext cx="0" cy="6099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テキスト ボックス 30"/>
              <p:cNvSpPr txBox="1"/>
              <p:nvPr/>
            </p:nvSpPr>
            <p:spPr>
              <a:xfrm>
                <a:off x="5760070" y="2890277"/>
                <a:ext cx="4639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a:ea typeface="Cambria Math"/>
                            </a:rPr>
                          </m:ctrlPr>
                        </m:sSubPr>
                        <m:e>
                          <m:r>
                            <m:rPr>
                              <m:sty m:val="p"/>
                            </m:rPr>
                            <a:rPr kumimoji="1" lang="el-GR" altLang="ja-JP" i="1" smtClean="0">
                              <a:latin typeface="Cambria Math"/>
                              <a:ea typeface="Cambria Math"/>
                            </a:rPr>
                            <m:t>Γ</m:t>
                          </m:r>
                        </m:e>
                        <m:sub>
                          <m:r>
                            <a:rPr kumimoji="1" lang="en-US" altLang="ja-JP" b="0" i="1" smtClean="0">
                              <a:latin typeface="Cambria Math"/>
                              <a:ea typeface="Cambria Math"/>
                            </a:rPr>
                            <m:t>⊥</m:t>
                          </m:r>
                        </m:sub>
                      </m:sSub>
                    </m:oMath>
                  </m:oMathPara>
                </a14:m>
                <a:endParaRPr kumimoji="1" lang="ja-JP" altLang="en-US"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5760070" y="2890277"/>
                <a:ext cx="463910" cy="369332"/>
              </a:xfrm>
              <a:prstGeom prst="rect">
                <a:avLst/>
              </a:prstGeom>
              <a:blipFill rotWithShape="1">
                <a:blip r:embed="rId9"/>
                <a:stretch>
                  <a:fillRect/>
                </a:stretch>
              </a:blipFill>
            </p:spPr>
            <p:txBody>
              <a:bodyPr/>
              <a:lstStyle/>
              <a:p>
                <a:r>
                  <a:rPr lang="ja-JP" altLang="en-US">
                    <a:noFill/>
                  </a:rPr>
                  <a:t> </a:t>
                </a:r>
              </a:p>
            </p:txBody>
          </p:sp>
        </mc:Fallback>
      </mc:AlternateContent>
      <p:sp>
        <p:nvSpPr>
          <p:cNvPr id="7168" name="テキスト ボックス 7167"/>
          <p:cNvSpPr txBox="1"/>
          <p:nvPr/>
        </p:nvSpPr>
        <p:spPr>
          <a:xfrm>
            <a:off x="4134304" y="3233809"/>
            <a:ext cx="1625766" cy="307777"/>
          </a:xfrm>
          <a:prstGeom prst="rect">
            <a:avLst/>
          </a:prstGeom>
          <a:noFill/>
        </p:spPr>
        <p:txBody>
          <a:bodyPr wrap="none" rtlCol="0">
            <a:spAutoFit/>
          </a:bodyPr>
          <a:lstStyle/>
          <a:p>
            <a:r>
              <a:rPr lang="en-US" altLang="ja-JP" sz="1400" dirty="0" smtClean="0"/>
              <a:t>CORE</a:t>
            </a:r>
            <a:r>
              <a:rPr lang="ja-JP" altLang="en-US" sz="1400" dirty="0" smtClean="0"/>
              <a:t>からの熱流束</a:t>
            </a:r>
            <a:endParaRPr kumimoji="1" lang="ja-JP" altLang="en-US" sz="1400" dirty="0"/>
          </a:p>
        </p:txBody>
      </p:sp>
      <p:sp>
        <p:nvSpPr>
          <p:cNvPr id="7169" name="テキスト ボックス 7168"/>
          <p:cNvSpPr txBox="1"/>
          <p:nvPr/>
        </p:nvSpPr>
        <p:spPr>
          <a:xfrm>
            <a:off x="5868144" y="3222553"/>
            <a:ext cx="1625766" cy="307777"/>
          </a:xfrm>
          <a:prstGeom prst="rect">
            <a:avLst/>
          </a:prstGeom>
          <a:noFill/>
        </p:spPr>
        <p:txBody>
          <a:bodyPr wrap="none" rtlCol="0">
            <a:spAutoFit/>
          </a:bodyPr>
          <a:lstStyle/>
          <a:p>
            <a:r>
              <a:rPr kumimoji="1" lang="en-US" altLang="ja-JP" sz="1400" dirty="0" smtClean="0"/>
              <a:t>CORE</a:t>
            </a:r>
            <a:r>
              <a:rPr kumimoji="1" lang="ja-JP" altLang="en-US" sz="1400" dirty="0" smtClean="0"/>
              <a:t>からの粒子束</a:t>
            </a:r>
            <a:endParaRPr kumimoji="1" lang="ja-JP" altLang="en-US" sz="1400" dirty="0"/>
          </a:p>
        </p:txBody>
      </p:sp>
      <p:sp>
        <p:nvSpPr>
          <p:cNvPr id="7172" name="テキスト ボックス 7171"/>
          <p:cNvSpPr txBox="1"/>
          <p:nvPr/>
        </p:nvSpPr>
        <p:spPr>
          <a:xfrm>
            <a:off x="2970348" y="1766439"/>
            <a:ext cx="883575" cy="276999"/>
          </a:xfrm>
          <a:prstGeom prst="rect">
            <a:avLst/>
          </a:prstGeom>
          <a:noFill/>
        </p:spPr>
        <p:txBody>
          <a:bodyPr wrap="none" rtlCol="0">
            <a:spAutoFit/>
          </a:bodyPr>
          <a:lstStyle/>
          <a:p>
            <a:r>
              <a:rPr kumimoji="1" lang="en-US" altLang="ja-JP" sz="1200" dirty="0" smtClean="0"/>
              <a:t>SOL</a:t>
            </a:r>
            <a:r>
              <a:rPr kumimoji="1" lang="ja-JP" altLang="en-US" sz="1200" dirty="0" smtClean="0"/>
              <a:t>の厚み</a:t>
            </a:r>
            <a:endParaRPr kumimoji="1" lang="ja-JP" altLang="en-US" sz="1200" dirty="0"/>
          </a:p>
        </p:txBody>
      </p:sp>
    </p:spTree>
    <p:extLst>
      <p:ext uri="{BB962C8B-B14F-4D97-AF65-F5344CB8AC3E}">
        <p14:creationId xmlns:p14="http://schemas.microsoft.com/office/powerpoint/2010/main" val="547209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ja-JP" altLang="en-US" sz="3200" dirty="0" smtClean="0"/>
              <a:t>周辺プラズマモデル</a:t>
            </a:r>
            <a:r>
              <a:rPr lang="en-US" altLang="ja-JP" sz="3200" dirty="0" smtClean="0"/>
              <a:t>(</a:t>
            </a:r>
            <a:r>
              <a:rPr lang="ja-JP" altLang="en-US" sz="3200" dirty="0" smtClean="0"/>
              <a:t>２点モデル</a:t>
            </a:r>
            <a:r>
              <a:rPr lang="en-US" altLang="ja-JP" sz="3200" dirty="0" smtClean="0"/>
              <a:t>)</a:t>
            </a:r>
            <a:r>
              <a:rPr lang="ja-JP" altLang="en-US" sz="3200" dirty="0" smtClean="0"/>
              <a:t>を含む過渡解析</a:t>
            </a:r>
            <a:endParaRPr kumimoji="1" lang="ja-JP" altLang="en-US" sz="3200" dirty="0"/>
          </a:p>
        </p:txBody>
      </p:sp>
      <p:sp>
        <p:nvSpPr>
          <p:cNvPr id="6" name="テキスト ボックス 5"/>
          <p:cNvSpPr txBox="1"/>
          <p:nvPr/>
        </p:nvSpPr>
        <p:spPr>
          <a:xfrm>
            <a:off x="5364088" y="3271447"/>
            <a:ext cx="3629516" cy="1754326"/>
          </a:xfrm>
          <a:prstGeom prst="rect">
            <a:avLst/>
          </a:prstGeom>
          <a:noFill/>
        </p:spPr>
        <p:txBody>
          <a:bodyPr wrap="square" rtlCol="0">
            <a:spAutoFit/>
          </a:bodyPr>
          <a:lstStyle/>
          <a:p>
            <a:r>
              <a:rPr lang="ja-JP" altLang="en-US" dirty="0" smtClean="0"/>
              <a:t>不純物ガスパフを</a:t>
            </a:r>
            <a:r>
              <a:rPr lang="en-US" altLang="ja-JP" dirty="0" smtClean="0"/>
              <a:t>t=10s</a:t>
            </a:r>
            <a:r>
              <a:rPr lang="ja-JP" altLang="en-US" dirty="0" smtClean="0"/>
              <a:t>時に停止した</a:t>
            </a:r>
            <a:r>
              <a:rPr kumimoji="1" lang="ja-JP" altLang="en-US" dirty="0" smtClean="0"/>
              <a:t>シナリオを載せる。不純物による放射損失がなくなり壁への熱負荷の増加がおこり、それに伴い不純物放射損失が再び</a:t>
            </a:r>
            <a:r>
              <a:rPr kumimoji="1" lang="en-US" altLang="ja-JP" dirty="0" smtClean="0"/>
              <a:t>50%</a:t>
            </a:r>
            <a:r>
              <a:rPr kumimoji="1" lang="ja-JP" altLang="en-US" dirty="0" smtClean="0"/>
              <a:t>程度まで上昇する。</a:t>
            </a:r>
            <a:endParaRPr kumimoji="1" lang="ja-JP" altLang="en-US" dirty="0"/>
          </a:p>
        </p:txBody>
      </p:sp>
      <mc:AlternateContent xmlns:mc="http://schemas.openxmlformats.org/markup-compatibility/2006" xmlns:a14="http://schemas.microsoft.com/office/drawing/2010/main">
        <mc:Choice Requires="a14">
          <p:sp>
            <p:nvSpPr>
              <p:cNvPr id="7" name="テキスト ボックス 6"/>
              <p:cNvSpPr txBox="1"/>
              <p:nvPr/>
            </p:nvSpPr>
            <p:spPr>
              <a:xfrm>
                <a:off x="5484262" y="1167980"/>
                <a:ext cx="3265638" cy="2064091"/>
              </a:xfrm>
              <a:prstGeom prst="rect">
                <a:avLst/>
              </a:prstGeom>
              <a:noFill/>
            </p:spPr>
            <p:txBody>
              <a:bodyPr wrap="none" rtlCol="0">
                <a:spAutoFit/>
              </a:bodyPr>
              <a:lstStyle/>
              <a:p>
                <a:r>
                  <a:rPr kumimoji="1" lang="ja-JP" altLang="en-US" dirty="0" smtClean="0"/>
                  <a:t>不純物放射パワーを</a:t>
                </a:r>
                <a:endParaRPr kumimoji="1" lang="en-US" altLang="ja-JP" dirty="0" smtClean="0"/>
              </a:p>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a:rPr>
                          </m:ctrlPr>
                        </m:sSubPr>
                        <m:e>
                          <m:r>
                            <a:rPr kumimoji="1" lang="en-US" altLang="ja-JP" b="0" i="1" smtClean="0">
                              <a:latin typeface="Cambria Math"/>
                            </a:rPr>
                            <m:t>𝑃</m:t>
                          </m:r>
                        </m:e>
                        <m:sub>
                          <m:r>
                            <a:rPr kumimoji="1" lang="en-US" altLang="ja-JP" b="0" i="1" smtClean="0">
                              <a:latin typeface="Cambria Math"/>
                            </a:rPr>
                            <m:t>𝑟𝑎𝑑</m:t>
                          </m:r>
                        </m:sub>
                      </m:sSub>
                      <m:r>
                        <a:rPr kumimoji="1" lang="en-US" altLang="ja-JP" b="0" i="1" smtClean="0">
                          <a:latin typeface="Cambria Math"/>
                        </a:rPr>
                        <m:t>=</m:t>
                      </m:r>
                      <m:sSub>
                        <m:sSubPr>
                          <m:ctrlPr>
                            <a:rPr kumimoji="1" lang="en-US" altLang="ja-JP" b="0" i="1" smtClean="0">
                              <a:latin typeface="Cambria Math"/>
                            </a:rPr>
                          </m:ctrlPr>
                        </m:sSubPr>
                        <m:e>
                          <m:r>
                            <a:rPr kumimoji="1" lang="en-US" altLang="ja-JP" b="0" i="1" smtClean="0">
                              <a:latin typeface="Cambria Math"/>
                            </a:rPr>
                            <m:t>𝐿</m:t>
                          </m:r>
                        </m:e>
                        <m:sub>
                          <m:r>
                            <a:rPr kumimoji="1" lang="en-US" altLang="ja-JP" b="0" i="1" smtClean="0">
                              <a:latin typeface="Cambria Math"/>
                            </a:rPr>
                            <m:t>𝑧</m:t>
                          </m:r>
                        </m:sub>
                      </m:sSub>
                      <m:sSub>
                        <m:sSubPr>
                          <m:ctrlPr>
                            <a:rPr kumimoji="1" lang="en-US" altLang="ja-JP" b="0" i="1" smtClean="0">
                              <a:latin typeface="Cambria Math"/>
                            </a:rPr>
                          </m:ctrlPr>
                        </m:sSubPr>
                        <m:e>
                          <m:r>
                            <a:rPr kumimoji="1" lang="en-US" altLang="ja-JP" b="0" i="1" smtClean="0">
                              <a:latin typeface="Cambria Math"/>
                            </a:rPr>
                            <m:t>𝑛</m:t>
                          </m:r>
                        </m:e>
                        <m:sub>
                          <m:r>
                            <a:rPr kumimoji="1" lang="en-US" altLang="ja-JP" b="0" i="1" smtClean="0">
                              <a:latin typeface="Cambria Math"/>
                            </a:rPr>
                            <m:t>𝑑</m:t>
                          </m:r>
                        </m:sub>
                      </m:sSub>
                      <m:sSub>
                        <m:sSubPr>
                          <m:ctrlPr>
                            <a:rPr kumimoji="1" lang="en-US" altLang="ja-JP" b="0" i="1" smtClean="0">
                              <a:latin typeface="Cambria Math"/>
                            </a:rPr>
                          </m:ctrlPr>
                        </m:sSubPr>
                        <m:e>
                          <m:r>
                            <a:rPr kumimoji="1" lang="en-US" altLang="ja-JP" b="0" i="1" smtClean="0">
                              <a:latin typeface="Cambria Math"/>
                            </a:rPr>
                            <m:t>𝑛</m:t>
                          </m:r>
                        </m:e>
                        <m:sub>
                          <m:r>
                            <a:rPr kumimoji="1" lang="en-US" altLang="ja-JP" b="0" i="1" smtClean="0">
                              <a:latin typeface="Cambria Math"/>
                            </a:rPr>
                            <m:t>𝑖𝑚𝑝</m:t>
                          </m:r>
                        </m:sub>
                      </m:sSub>
                    </m:oMath>
                  </m:oMathPara>
                </a14:m>
                <a:endParaRPr kumimoji="1" lang="en-US" altLang="ja-JP" b="0" dirty="0" smtClean="0"/>
              </a:p>
              <a:p>
                <a:r>
                  <a:rPr kumimoji="1" lang="ja-JP" altLang="en-US" dirty="0" smtClean="0"/>
                  <a:t>によって求め不純物放射割合を</a:t>
                </a:r>
                <a:endParaRPr kumimoji="1" lang="en-US" altLang="ja-JP" dirty="0" smtClean="0"/>
              </a:p>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a:rPr>
                          </m:ctrlPr>
                        </m:sSubPr>
                        <m:e>
                          <m:r>
                            <a:rPr kumimoji="1" lang="en-US" altLang="ja-JP" b="0" i="1" smtClean="0">
                              <a:latin typeface="Cambria Math"/>
                            </a:rPr>
                            <m:t>𝑓</m:t>
                          </m:r>
                        </m:e>
                        <m:sub>
                          <m:r>
                            <a:rPr kumimoji="1" lang="en-US" altLang="ja-JP" b="0" i="1" smtClean="0">
                              <a:latin typeface="Cambria Math"/>
                            </a:rPr>
                            <m:t>𝑖𝑚𝑝</m:t>
                          </m:r>
                        </m:sub>
                      </m:sSub>
                      <m:r>
                        <a:rPr kumimoji="1" lang="en-US" altLang="ja-JP" b="0" i="1" smtClean="0">
                          <a:latin typeface="Cambria Math"/>
                        </a:rPr>
                        <m:t>=</m:t>
                      </m:r>
                      <m:f>
                        <m:fPr>
                          <m:ctrlPr>
                            <a:rPr kumimoji="1" lang="en-US" altLang="ja-JP" b="0" i="1" smtClean="0">
                              <a:latin typeface="Cambria Math"/>
                            </a:rPr>
                          </m:ctrlPr>
                        </m:fPr>
                        <m:num>
                          <m:sSub>
                            <m:sSubPr>
                              <m:ctrlPr>
                                <a:rPr kumimoji="1" lang="en-US" altLang="ja-JP" b="0" i="1" smtClean="0">
                                  <a:latin typeface="Cambria Math"/>
                                </a:rPr>
                              </m:ctrlPr>
                            </m:sSubPr>
                            <m:e>
                              <m:r>
                                <a:rPr kumimoji="1" lang="en-US" altLang="ja-JP" b="0" i="1" smtClean="0">
                                  <a:latin typeface="Cambria Math"/>
                                </a:rPr>
                                <m:t>𝑃</m:t>
                              </m:r>
                            </m:e>
                            <m:sub>
                              <m:r>
                                <a:rPr kumimoji="1" lang="en-US" altLang="ja-JP" b="0" i="1" smtClean="0">
                                  <a:latin typeface="Cambria Math"/>
                                </a:rPr>
                                <m:t>𝑟𝑎𝑑</m:t>
                              </m:r>
                            </m:sub>
                          </m:sSub>
                        </m:num>
                        <m:den>
                          <m:sSub>
                            <m:sSubPr>
                              <m:ctrlPr>
                                <a:rPr kumimoji="1" lang="en-US" altLang="ja-JP" b="0" i="1" smtClean="0">
                                  <a:latin typeface="Cambria Math"/>
                                </a:rPr>
                              </m:ctrlPr>
                            </m:sSubPr>
                            <m:e>
                              <m:r>
                                <a:rPr kumimoji="1" lang="en-US" altLang="ja-JP" b="0" i="1" smtClean="0">
                                  <a:latin typeface="Cambria Math"/>
                                </a:rPr>
                                <m:t>𝑞</m:t>
                              </m:r>
                            </m:e>
                            <m:sub>
                              <m:r>
                                <a:rPr kumimoji="1" lang="en-US" altLang="ja-JP" b="0" i="1" smtClean="0">
                                  <a:latin typeface="Cambria Math"/>
                                  <a:ea typeface="Cambria Math"/>
                                </a:rPr>
                                <m:t>⊥</m:t>
                              </m:r>
                            </m:sub>
                          </m:sSub>
                          <m:sSub>
                            <m:sSubPr>
                              <m:ctrlPr>
                                <a:rPr kumimoji="1" lang="en-US" altLang="ja-JP" b="0" i="1" smtClean="0">
                                  <a:latin typeface="Cambria Math"/>
                                  <a:ea typeface="Cambria Math"/>
                                </a:rPr>
                              </m:ctrlPr>
                            </m:sSubPr>
                            <m:e>
                              <m:r>
                                <a:rPr kumimoji="1" lang="en-US" altLang="ja-JP" b="0" i="1" smtClean="0">
                                  <a:latin typeface="Cambria Math"/>
                                  <a:ea typeface="Cambria Math"/>
                                </a:rPr>
                                <m:t>𝐿</m:t>
                              </m:r>
                            </m:e>
                            <m:sub>
                              <m:r>
                                <a:rPr kumimoji="1" lang="en-US" altLang="ja-JP" b="0" i="1" smtClean="0">
                                  <a:latin typeface="Cambria Math"/>
                                  <a:ea typeface="Cambria Math"/>
                                </a:rPr>
                                <m:t>𝑠</m:t>
                              </m:r>
                            </m:sub>
                          </m:sSub>
                        </m:den>
                      </m:f>
                    </m:oMath>
                  </m:oMathPara>
                </a14:m>
                <a:endParaRPr kumimoji="1" lang="en-US" altLang="ja-JP" dirty="0" smtClean="0"/>
              </a:p>
              <a:p>
                <a:r>
                  <a:rPr lang="ja-JP" altLang="en-US" dirty="0" smtClean="0"/>
                  <a:t>として壁からの不純物放出量</a:t>
                </a:r>
                <a:endParaRPr lang="en-US" altLang="ja-JP" dirty="0" smtClean="0"/>
              </a:p>
              <a:p>
                <a:r>
                  <a:rPr kumimoji="1" lang="ja-JP" altLang="en-US" dirty="0" smtClean="0"/>
                  <a:t>を反映できるようにした。</a:t>
                </a:r>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5484262" y="1167980"/>
                <a:ext cx="3265638" cy="2064091"/>
              </a:xfrm>
              <a:prstGeom prst="rect">
                <a:avLst/>
              </a:prstGeom>
              <a:blipFill rotWithShape="1">
                <a:blip r:embed="rId3"/>
                <a:stretch>
                  <a:fillRect l="-1682" t="-2367" r="-1308" b="-2959"/>
                </a:stretch>
              </a:blipFill>
            </p:spPr>
            <p:txBody>
              <a:bodyPr/>
              <a:lstStyle/>
              <a:p>
                <a:r>
                  <a:rPr lang="ja-JP" altLang="en-US">
                    <a:noFill/>
                  </a:rPr>
                  <a:t> </a:t>
                </a:r>
              </a:p>
            </p:txBody>
          </p:sp>
        </mc:Fallback>
      </mc:AlternateContent>
      <p:sp>
        <p:nvSpPr>
          <p:cNvPr id="8" name="右矢印 7"/>
          <p:cNvSpPr/>
          <p:nvPr/>
        </p:nvSpPr>
        <p:spPr>
          <a:xfrm rot="5400000">
            <a:off x="6817128" y="5169113"/>
            <a:ext cx="599906" cy="57606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302323" y="1167980"/>
            <a:ext cx="3629516" cy="3989212"/>
          </a:xfrm>
          <a:prstGeom prst="roundRect">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角丸四角形 9"/>
          <p:cNvSpPr/>
          <p:nvPr/>
        </p:nvSpPr>
        <p:spPr>
          <a:xfrm>
            <a:off x="5302323" y="5757098"/>
            <a:ext cx="3629515" cy="914400"/>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364088" y="5757098"/>
            <a:ext cx="3456384" cy="923330"/>
          </a:xfrm>
          <a:prstGeom prst="rect">
            <a:avLst/>
          </a:prstGeom>
          <a:noFill/>
        </p:spPr>
        <p:txBody>
          <a:bodyPr wrap="square" rtlCol="0">
            <a:spAutoFit/>
          </a:bodyPr>
          <a:lstStyle/>
          <a:p>
            <a:r>
              <a:rPr kumimoji="1" lang="ja-JP" altLang="en-US" dirty="0" smtClean="0"/>
              <a:t>放出された壁粒子が周辺領域で放射することによって熱流束を緩和し熱的には健全性をもつ可能性</a:t>
            </a:r>
            <a:endParaRPr kumimoji="1" lang="ja-JP" alt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94" y="988068"/>
            <a:ext cx="4679230" cy="586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591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0">
            <a:schemeClr val="accent1"/>
          </a:lnRef>
          <a:fillRef idx="3">
            <a:schemeClr val="accent1"/>
          </a:fillRef>
          <a:effectRef idx="3">
            <a:schemeClr val="accent1"/>
          </a:effectRef>
          <a:fontRef idx="minor">
            <a:schemeClr val="lt1"/>
          </a:fontRef>
        </p:style>
        <p:txBody>
          <a:bodyPr>
            <a:normAutofit/>
          </a:bodyPr>
          <a:lstStyle/>
          <a:p>
            <a:r>
              <a:rPr kumimoji="1" lang="ja-JP" altLang="en-US" sz="3200" dirty="0" smtClean="0"/>
              <a:t>結論</a:t>
            </a:r>
            <a:endParaRPr kumimoji="1" lang="ja-JP" altLang="en-US" sz="3200" dirty="0"/>
          </a:p>
        </p:txBody>
      </p:sp>
      <p:sp>
        <p:nvSpPr>
          <p:cNvPr id="5" name="角丸四角形 4"/>
          <p:cNvSpPr/>
          <p:nvPr/>
        </p:nvSpPr>
        <p:spPr>
          <a:xfrm>
            <a:off x="467544" y="1268760"/>
            <a:ext cx="8280920" cy="2808312"/>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5752" y="1518754"/>
            <a:ext cx="7960704" cy="2308324"/>
          </a:xfrm>
          <a:prstGeom prst="rect">
            <a:avLst/>
          </a:prstGeom>
          <a:noFill/>
        </p:spPr>
        <p:txBody>
          <a:bodyPr wrap="square" rtlCol="0">
            <a:spAutoFit/>
          </a:bodyPr>
          <a:lstStyle/>
          <a:p>
            <a:r>
              <a:rPr kumimoji="1" lang="ja-JP" altLang="en-US" b="1" dirty="0" smtClean="0"/>
              <a:t>核融合炉の安全解析のための炉内のプラズマと炉内機器の相互作用</a:t>
            </a:r>
            <a:endParaRPr kumimoji="1" lang="en-US" altLang="ja-JP" b="1" dirty="0" smtClean="0"/>
          </a:p>
          <a:p>
            <a:r>
              <a:rPr lang="ja-JP" altLang="en-US" b="1" dirty="0" smtClean="0"/>
              <a:t>を反映したシミュレーションコードの構築を行った。近年</a:t>
            </a:r>
            <a:r>
              <a:rPr lang="en-US" altLang="ja-JP" b="1" dirty="0" smtClean="0"/>
              <a:t>ITER</a:t>
            </a:r>
            <a:r>
              <a:rPr lang="ja-JP" altLang="en-US" b="1" dirty="0" smtClean="0"/>
              <a:t>の壁が設計を</a:t>
            </a:r>
            <a:endParaRPr lang="en-US" altLang="ja-JP" b="1" dirty="0" smtClean="0"/>
          </a:p>
          <a:p>
            <a:r>
              <a:rPr lang="ja-JP" altLang="en-US" b="1" dirty="0" smtClean="0"/>
              <a:t>鑑み、炭素モデルに加えてタングステンモデルを</a:t>
            </a:r>
            <a:r>
              <a:rPr kumimoji="1" lang="ja-JP" altLang="en-US" b="1" dirty="0" smtClean="0"/>
              <a:t>いれるとともにその解析を行った</a:t>
            </a:r>
            <a:r>
              <a:rPr kumimoji="1" lang="ja-JP" altLang="en-US" dirty="0" smtClean="0"/>
              <a:t>。</a:t>
            </a:r>
            <a:endParaRPr kumimoji="1" lang="en-US" altLang="ja-JP" dirty="0" smtClean="0"/>
          </a:p>
          <a:p>
            <a:r>
              <a:rPr kumimoji="1" lang="ja-JP" altLang="en-US" b="1" dirty="0" smtClean="0"/>
              <a:t>高</a:t>
            </a:r>
            <a:r>
              <a:rPr kumimoji="1" lang="en-US" altLang="ja-JP" b="1" dirty="0" smtClean="0"/>
              <a:t>Z</a:t>
            </a:r>
            <a:r>
              <a:rPr kumimoji="1" lang="ja-JP" altLang="en-US" b="1" dirty="0" smtClean="0"/>
              <a:t>材料であるタングステン壁では異常事象が起こった際に</a:t>
            </a:r>
            <a:r>
              <a:rPr lang="ja-JP" altLang="en-US" b="1" dirty="0" smtClean="0"/>
              <a:t>不純物放射によってコアプラズマを潰す可能性がある。壁表面からの粒子放出が少なく昇華による冷却効果の期待が薄く融点を超えやすいと考えられた。</a:t>
            </a:r>
            <a:endParaRPr lang="en-US" altLang="ja-JP" b="1" dirty="0" smtClean="0"/>
          </a:p>
          <a:p>
            <a:r>
              <a:rPr lang="ja-JP" altLang="en-US" b="1" dirty="0" smtClean="0"/>
              <a:t>炭素材では昇華による冷却効果を得て、高温領域での温度上昇は鈍化する。</a:t>
            </a:r>
            <a:endParaRPr lang="en-US" altLang="ja-JP" b="1" dirty="0" smtClean="0"/>
          </a:p>
          <a:p>
            <a:r>
              <a:rPr lang="ja-JP" altLang="en-US" b="1" dirty="0" smtClean="0"/>
              <a:t>ただし炭素材壁では損耗が</a:t>
            </a:r>
            <a:r>
              <a:rPr lang="ja-JP" altLang="en-US" b="1" u="sng" dirty="0" smtClean="0"/>
              <a:t>３桁程度大きい</a:t>
            </a:r>
            <a:r>
              <a:rPr lang="ja-JP" altLang="en-US" b="1" dirty="0" smtClean="0"/>
              <a:t>という結果になった。</a:t>
            </a:r>
            <a:endParaRPr kumimoji="1" lang="ja-JP" altLang="en-US" b="1" dirty="0"/>
          </a:p>
        </p:txBody>
      </p:sp>
      <p:sp>
        <p:nvSpPr>
          <p:cNvPr id="7" name="角丸四角形 6"/>
          <p:cNvSpPr/>
          <p:nvPr/>
        </p:nvSpPr>
        <p:spPr>
          <a:xfrm>
            <a:off x="467544" y="4365104"/>
            <a:ext cx="8280920" cy="2232248"/>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683568" y="4742564"/>
            <a:ext cx="7992888" cy="1477328"/>
          </a:xfrm>
          <a:prstGeom prst="rect">
            <a:avLst/>
          </a:prstGeom>
          <a:noFill/>
        </p:spPr>
        <p:txBody>
          <a:bodyPr wrap="square" rtlCol="0">
            <a:spAutoFit/>
          </a:bodyPr>
          <a:lstStyle/>
          <a:p>
            <a:r>
              <a:rPr kumimoji="1" lang="ja-JP" altLang="en-US" b="1" dirty="0" smtClean="0"/>
              <a:t>壁直前のプラズマ</a:t>
            </a:r>
            <a:r>
              <a:rPr lang="ja-JP" altLang="en-US" b="1" dirty="0" smtClean="0"/>
              <a:t>との相互作用</a:t>
            </a:r>
            <a:r>
              <a:rPr kumimoji="1" lang="ja-JP" altLang="en-US" b="1" dirty="0" smtClean="0"/>
              <a:t>を組み込むために周辺領域プラズマの</a:t>
            </a:r>
            <a:r>
              <a:rPr kumimoji="1" lang="en-US" altLang="ja-JP" b="1" dirty="0" smtClean="0"/>
              <a:t>2</a:t>
            </a:r>
            <a:r>
              <a:rPr kumimoji="1" lang="ja-JP" altLang="en-US" b="1" dirty="0" smtClean="0"/>
              <a:t>点モデルを本コードに組み込んだコアの状態変化に対して周辺プラズマではよりダイナミクスをもった変化をしている様子が観測された。周辺領域のプラズマでの不純物放射も検討することによって壁の粒子放出、不純物放射によって壁が</a:t>
            </a:r>
            <a:r>
              <a:rPr kumimoji="1" lang="ja-JP" altLang="en-US" b="1" u="sng" dirty="0" smtClean="0"/>
              <a:t>過熱に対して健全性を有する可能性</a:t>
            </a:r>
            <a:r>
              <a:rPr kumimoji="1" lang="ja-JP" altLang="en-US" b="1" dirty="0" smtClean="0"/>
              <a:t>をシミュレーションで確認することができた。</a:t>
            </a:r>
            <a:endParaRPr kumimoji="1" lang="en-US" altLang="ja-JP" b="1" dirty="0" smtClean="0"/>
          </a:p>
        </p:txBody>
      </p:sp>
    </p:spTree>
    <p:extLst>
      <p:ext uri="{BB962C8B-B14F-4D97-AF65-F5344CB8AC3E}">
        <p14:creationId xmlns:p14="http://schemas.microsoft.com/office/powerpoint/2010/main" val="3561770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83768" y="3167390"/>
            <a:ext cx="4623382" cy="523220"/>
          </a:xfrm>
          <a:prstGeom prst="rect">
            <a:avLst/>
          </a:prstGeom>
          <a:noFill/>
        </p:spPr>
        <p:txBody>
          <a:bodyPr wrap="none" rtlCol="0">
            <a:spAutoFit/>
          </a:bodyPr>
          <a:lstStyle/>
          <a:p>
            <a:r>
              <a:rPr kumimoji="1" lang="ja-JP" altLang="en-US" sz="2800" dirty="0" smtClean="0"/>
              <a:t>ご清聴ありがとうございました</a:t>
            </a:r>
            <a:endParaRPr kumimoji="1" lang="ja-JP" altLang="en-US" sz="2800" dirty="0"/>
          </a:p>
        </p:txBody>
      </p:sp>
    </p:spTree>
    <p:extLst>
      <p:ext uri="{BB962C8B-B14F-4D97-AF65-F5344CB8AC3E}">
        <p14:creationId xmlns:p14="http://schemas.microsoft.com/office/powerpoint/2010/main" val="294703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87170" y="3244334"/>
            <a:ext cx="1569660" cy="369332"/>
          </a:xfrm>
          <a:prstGeom prst="rect">
            <a:avLst/>
          </a:prstGeom>
          <a:noFill/>
        </p:spPr>
        <p:txBody>
          <a:bodyPr wrap="none" rtlCol="0">
            <a:spAutoFit/>
          </a:bodyPr>
          <a:lstStyle/>
          <a:p>
            <a:r>
              <a:rPr kumimoji="1" lang="ja-JP" altLang="en-US" dirty="0" smtClean="0"/>
              <a:t>以下予備資料</a:t>
            </a:r>
            <a:endParaRPr kumimoji="1" lang="ja-JP" altLang="en-US" dirty="0"/>
          </a:p>
        </p:txBody>
      </p:sp>
    </p:spTree>
    <p:extLst>
      <p:ext uri="{BB962C8B-B14F-4D97-AF65-F5344CB8AC3E}">
        <p14:creationId xmlns:p14="http://schemas.microsoft.com/office/powerpoint/2010/main" val="3877860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467544" y="1052736"/>
            <a:ext cx="4104456" cy="5544616"/>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788024" y="1052736"/>
            <a:ext cx="4104456" cy="5544616"/>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p:nvPr>
        </p:nvSpPr>
        <p:spPr>
          <a:xfrm>
            <a:off x="457200" y="274638"/>
            <a:ext cx="8229600" cy="634082"/>
          </a:xfrm>
        </p:spPr>
        <p:style>
          <a:lnRef idx="1">
            <a:schemeClr val="accent1"/>
          </a:lnRef>
          <a:fillRef idx="3">
            <a:schemeClr val="accent1"/>
          </a:fillRef>
          <a:effectRef idx="2">
            <a:schemeClr val="accent1"/>
          </a:effectRef>
          <a:fontRef idx="minor">
            <a:schemeClr val="lt1"/>
          </a:fontRef>
        </p:style>
        <p:txBody>
          <a:bodyPr>
            <a:normAutofit/>
          </a:bodyPr>
          <a:lstStyle/>
          <a:p>
            <a:r>
              <a:rPr lang="ja-JP" altLang="en-US" sz="3200" dirty="0" smtClean="0"/>
              <a:t>コアプラズマモデル</a:t>
            </a:r>
            <a:r>
              <a:rPr lang="en-US" altLang="ja-JP" sz="3200" dirty="0" smtClean="0"/>
              <a:t>-</a:t>
            </a:r>
            <a:r>
              <a:rPr lang="ja-JP" altLang="en-US" sz="3200" dirty="0" smtClean="0"/>
              <a:t>現象とパラメータの整理</a:t>
            </a:r>
            <a:endParaRPr kumimoji="1" lang="ja-JP" altLang="en-US" sz="3200" dirty="0"/>
          </a:p>
        </p:txBody>
      </p:sp>
      <p:sp>
        <p:nvSpPr>
          <p:cNvPr id="5" name="角丸四角形 4"/>
          <p:cNvSpPr/>
          <p:nvPr/>
        </p:nvSpPr>
        <p:spPr>
          <a:xfrm>
            <a:off x="719572" y="1563808"/>
            <a:ext cx="3600400" cy="226123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5076056" y="1563808"/>
            <a:ext cx="3528392" cy="22612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719572" y="4005064"/>
            <a:ext cx="3600400" cy="230425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076056" y="4005064"/>
            <a:ext cx="3600400" cy="230425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827584" y="1102143"/>
            <a:ext cx="2218877" cy="461665"/>
          </a:xfrm>
          <a:prstGeom prst="rect">
            <a:avLst/>
          </a:prstGeom>
          <a:noFill/>
        </p:spPr>
        <p:txBody>
          <a:bodyPr wrap="none" rtlCol="0">
            <a:spAutoFit/>
          </a:bodyPr>
          <a:lstStyle/>
          <a:p>
            <a:r>
              <a:rPr kumimoji="1" lang="ja-JP" altLang="en-US" sz="2400" b="1" dirty="0" smtClean="0"/>
              <a:t>粒子バランス式</a:t>
            </a:r>
            <a:endParaRPr kumimoji="1" lang="ja-JP" altLang="en-US" sz="2400" b="1" dirty="0"/>
          </a:p>
        </p:txBody>
      </p:sp>
      <p:sp>
        <p:nvSpPr>
          <p:cNvPr id="12" name="テキスト ボックス 11"/>
          <p:cNvSpPr txBox="1"/>
          <p:nvPr/>
        </p:nvSpPr>
        <p:spPr>
          <a:xfrm>
            <a:off x="827584" y="1628800"/>
            <a:ext cx="1560042" cy="369332"/>
          </a:xfrm>
          <a:prstGeom prst="rect">
            <a:avLst/>
          </a:prstGeom>
          <a:noFill/>
        </p:spPr>
        <p:txBody>
          <a:bodyPr wrap="none" rtlCol="0">
            <a:spAutoFit/>
          </a:bodyPr>
          <a:lstStyle/>
          <a:p>
            <a:r>
              <a:rPr kumimoji="1" lang="ja-JP" altLang="en-US" b="1" dirty="0" smtClean="0"/>
              <a:t>扱うパラメータ</a:t>
            </a:r>
            <a:endParaRPr kumimoji="1" lang="ja-JP" altLang="en-US" b="1" dirty="0"/>
          </a:p>
        </p:txBody>
      </p:sp>
      <mc:AlternateContent xmlns:mc="http://schemas.openxmlformats.org/markup-compatibility/2006" xmlns:a14="http://schemas.microsoft.com/office/drawing/2010/main">
        <mc:Choice Requires="a14">
          <p:sp>
            <p:nvSpPr>
              <p:cNvPr id="13" name="テキスト ボックス 12"/>
              <p:cNvSpPr txBox="1"/>
              <p:nvPr/>
            </p:nvSpPr>
            <p:spPr>
              <a:xfrm>
                <a:off x="1364135" y="1995227"/>
                <a:ext cx="2311274" cy="400110"/>
              </a:xfrm>
              <a:prstGeom prst="rect">
                <a:avLst/>
              </a:prstGeom>
              <a:noFill/>
            </p:spPr>
            <p:txBody>
              <a:bodyPr wrap="none" rtlCol="0">
                <a:spAutoFit/>
              </a:bodyPr>
              <a:lstStyle/>
              <a:p>
                <a:r>
                  <a:rPr kumimoji="1" lang="ja-JP" altLang="en-US" sz="2000" b="1" dirty="0" smtClean="0"/>
                  <a:t>燃料イオン密度　</a:t>
                </a:r>
                <a14:m>
                  <m:oMath xmlns:m="http://schemas.openxmlformats.org/officeDocument/2006/math">
                    <m:sSub>
                      <m:sSubPr>
                        <m:ctrlPr>
                          <a:rPr kumimoji="1" lang="en-US" altLang="ja-JP" sz="2000" b="1" i="1" smtClean="0">
                            <a:latin typeface="Cambria Math"/>
                          </a:rPr>
                        </m:ctrlPr>
                      </m:sSubPr>
                      <m:e>
                        <m:r>
                          <a:rPr kumimoji="1" lang="en-US" altLang="ja-JP" sz="2000" b="1" i="1" smtClean="0">
                            <a:latin typeface="Cambria Math"/>
                          </a:rPr>
                          <m:t>𝒏</m:t>
                        </m:r>
                      </m:e>
                      <m:sub>
                        <m:r>
                          <a:rPr kumimoji="1" lang="en-US" altLang="ja-JP" sz="2000" b="1" i="1" smtClean="0">
                            <a:latin typeface="Cambria Math"/>
                          </a:rPr>
                          <m:t>𝒊</m:t>
                        </m:r>
                      </m:sub>
                    </m:sSub>
                  </m:oMath>
                </a14:m>
                <a:endParaRPr kumimoji="1" lang="ja-JP" altLang="en-US" sz="2000" b="1"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1364135" y="1995227"/>
                <a:ext cx="2311274" cy="400110"/>
              </a:xfrm>
              <a:prstGeom prst="rect">
                <a:avLst/>
              </a:prstGeom>
              <a:blipFill rotWithShape="1">
                <a:blip r:embed="rId2"/>
                <a:stretch>
                  <a:fillRect l="-2902" t="-12121" b="-212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1411636" y="2346563"/>
                <a:ext cx="2343847" cy="369332"/>
              </a:xfrm>
              <a:prstGeom prst="rect">
                <a:avLst/>
              </a:prstGeom>
              <a:noFill/>
            </p:spPr>
            <p:txBody>
              <a:bodyPr wrap="none" rtlCol="0">
                <a:spAutoFit/>
              </a:bodyPr>
              <a:lstStyle/>
              <a:p>
                <a:r>
                  <a:rPr lang="ja-JP" altLang="en-US" b="1" dirty="0" smtClean="0"/>
                  <a:t>アルファ粒子密度　</a:t>
                </a:r>
                <a14:m>
                  <m:oMath xmlns:m="http://schemas.openxmlformats.org/officeDocument/2006/math">
                    <m:sSub>
                      <m:sSubPr>
                        <m:ctrlPr>
                          <a:rPr lang="en-US" altLang="ja-JP" b="1" i="1" smtClean="0">
                            <a:latin typeface="Cambria Math"/>
                          </a:rPr>
                        </m:ctrlPr>
                      </m:sSubPr>
                      <m:e>
                        <m:r>
                          <a:rPr lang="en-US" altLang="ja-JP" b="1" i="1" smtClean="0">
                            <a:latin typeface="Cambria Math"/>
                          </a:rPr>
                          <m:t>𝒏</m:t>
                        </m:r>
                      </m:e>
                      <m:sub>
                        <m:r>
                          <a:rPr lang="ja-JP" altLang="en-US" b="1" i="1" smtClean="0">
                            <a:latin typeface="Cambria Math"/>
                          </a:rPr>
                          <m:t>𝜶</m:t>
                        </m:r>
                      </m:sub>
                    </m:sSub>
                  </m:oMath>
                </a14:m>
                <a:endParaRPr kumimoji="1" lang="ja-JP" altLang="en-US" b="1"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1411636" y="2346563"/>
                <a:ext cx="2343847" cy="369332"/>
              </a:xfrm>
              <a:prstGeom prst="rect">
                <a:avLst/>
              </a:prstGeom>
              <a:blipFill rotWithShape="1">
                <a:blip r:embed="rId3"/>
                <a:stretch>
                  <a:fillRect l="-2344" t="-13115" b="-1967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1418014" y="2685993"/>
                <a:ext cx="2446439" cy="394210"/>
              </a:xfrm>
              <a:prstGeom prst="rect">
                <a:avLst/>
              </a:prstGeom>
              <a:noFill/>
            </p:spPr>
            <p:txBody>
              <a:bodyPr wrap="none" rtlCol="0">
                <a:spAutoFit/>
              </a:bodyPr>
              <a:lstStyle/>
              <a:p>
                <a:r>
                  <a:rPr lang="ja-JP" altLang="en-US" b="1" dirty="0" smtClean="0"/>
                  <a:t>不純物粒子密度　</a:t>
                </a:r>
                <a14:m>
                  <m:oMath xmlns:m="http://schemas.openxmlformats.org/officeDocument/2006/math">
                    <m:sSub>
                      <m:sSubPr>
                        <m:ctrlPr>
                          <a:rPr lang="en-US" altLang="ja-JP" b="1" i="1" smtClean="0">
                            <a:latin typeface="Cambria Math"/>
                          </a:rPr>
                        </m:ctrlPr>
                      </m:sSubPr>
                      <m:e>
                        <m:r>
                          <a:rPr lang="en-US" altLang="ja-JP" b="1" i="1" smtClean="0">
                            <a:latin typeface="Cambria Math"/>
                          </a:rPr>
                          <m:t>𝒏</m:t>
                        </m:r>
                      </m:e>
                      <m:sub>
                        <m:r>
                          <a:rPr lang="en-US" altLang="ja-JP" b="1" i="1" smtClean="0">
                            <a:latin typeface="Cambria Math"/>
                          </a:rPr>
                          <m:t>𝒊𝒎𝒑</m:t>
                        </m:r>
                      </m:sub>
                    </m:sSub>
                  </m:oMath>
                </a14:m>
                <a:endParaRPr kumimoji="1" lang="ja-JP" altLang="en-US" b="1"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1418014" y="2685993"/>
                <a:ext cx="2446439" cy="394210"/>
              </a:xfrm>
              <a:prstGeom prst="rect">
                <a:avLst/>
              </a:prstGeom>
              <a:blipFill rotWithShape="1">
                <a:blip r:embed="rId4"/>
                <a:stretch>
                  <a:fillRect l="-2244" t="-12500" b="-140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1471013" y="3080203"/>
                <a:ext cx="1519903" cy="369332"/>
              </a:xfrm>
              <a:prstGeom prst="rect">
                <a:avLst/>
              </a:prstGeom>
              <a:noFill/>
            </p:spPr>
            <p:txBody>
              <a:bodyPr wrap="none" rtlCol="0">
                <a:spAutoFit/>
              </a:bodyPr>
              <a:lstStyle/>
              <a:p>
                <a:r>
                  <a:rPr lang="ja-JP" altLang="en-US" b="1" dirty="0" smtClean="0"/>
                  <a:t>電子密度　</a:t>
                </a:r>
                <a14:m>
                  <m:oMath xmlns:m="http://schemas.openxmlformats.org/officeDocument/2006/math">
                    <m:sSub>
                      <m:sSubPr>
                        <m:ctrlPr>
                          <a:rPr lang="en-US" altLang="ja-JP" b="1" i="1" smtClean="0">
                            <a:latin typeface="Cambria Math"/>
                          </a:rPr>
                        </m:ctrlPr>
                      </m:sSubPr>
                      <m:e>
                        <m:r>
                          <a:rPr lang="en-US" altLang="ja-JP" b="1" i="1" smtClean="0">
                            <a:latin typeface="Cambria Math"/>
                          </a:rPr>
                          <m:t>𝒏</m:t>
                        </m:r>
                      </m:e>
                      <m:sub>
                        <m:r>
                          <a:rPr lang="en-US" altLang="ja-JP" b="1" i="1" smtClean="0">
                            <a:latin typeface="Cambria Math"/>
                          </a:rPr>
                          <m:t>𝒆</m:t>
                        </m:r>
                      </m:sub>
                    </m:sSub>
                  </m:oMath>
                </a14:m>
                <a:endParaRPr kumimoji="1" lang="ja-JP" altLang="en-US" b="1"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1471013" y="3080203"/>
                <a:ext cx="1519903" cy="369332"/>
              </a:xfrm>
              <a:prstGeom prst="rect">
                <a:avLst/>
              </a:prstGeom>
              <a:blipFill rotWithShape="1">
                <a:blip r:embed="rId5"/>
                <a:stretch>
                  <a:fillRect l="-3200" t="-13115" b="-19672"/>
                </a:stretch>
              </a:blipFill>
            </p:spPr>
            <p:txBody>
              <a:bodyPr/>
              <a:lstStyle/>
              <a:p>
                <a:r>
                  <a:rPr lang="ja-JP" altLang="en-US">
                    <a:noFill/>
                  </a:rPr>
                  <a:t> </a:t>
                </a:r>
              </a:p>
            </p:txBody>
          </p:sp>
        </mc:Fallback>
      </mc:AlternateContent>
      <p:sp>
        <p:nvSpPr>
          <p:cNvPr id="17" name="テキスト ボックス 16"/>
          <p:cNvSpPr txBox="1"/>
          <p:nvPr/>
        </p:nvSpPr>
        <p:spPr>
          <a:xfrm>
            <a:off x="932793" y="4077072"/>
            <a:ext cx="1502334" cy="369332"/>
          </a:xfrm>
          <a:prstGeom prst="rect">
            <a:avLst/>
          </a:prstGeom>
          <a:noFill/>
        </p:spPr>
        <p:txBody>
          <a:bodyPr wrap="none" rtlCol="0">
            <a:spAutoFit/>
          </a:bodyPr>
          <a:lstStyle/>
          <a:p>
            <a:r>
              <a:rPr lang="ja-JP" altLang="en-US" b="1" dirty="0" smtClean="0"/>
              <a:t>扱う物理現象</a:t>
            </a:r>
            <a:endParaRPr kumimoji="1" lang="ja-JP" altLang="en-US" b="1" dirty="0"/>
          </a:p>
        </p:txBody>
      </p:sp>
      <p:sp>
        <p:nvSpPr>
          <p:cNvPr id="18" name="テキスト ボックス 17"/>
          <p:cNvSpPr txBox="1"/>
          <p:nvPr/>
        </p:nvSpPr>
        <p:spPr>
          <a:xfrm>
            <a:off x="1561550" y="4815736"/>
            <a:ext cx="1338828" cy="369332"/>
          </a:xfrm>
          <a:prstGeom prst="rect">
            <a:avLst/>
          </a:prstGeom>
          <a:noFill/>
        </p:spPr>
        <p:txBody>
          <a:bodyPr wrap="none" rtlCol="0">
            <a:spAutoFit/>
          </a:bodyPr>
          <a:lstStyle/>
          <a:p>
            <a:r>
              <a:rPr kumimoji="1" lang="ja-JP" altLang="en-US" b="1" dirty="0" smtClean="0"/>
              <a:t>核融合反応</a:t>
            </a:r>
            <a:endParaRPr kumimoji="1" lang="ja-JP" altLang="en-US" b="1" dirty="0"/>
          </a:p>
        </p:txBody>
      </p:sp>
      <p:sp>
        <p:nvSpPr>
          <p:cNvPr id="19" name="テキスト ボックス 18"/>
          <p:cNvSpPr txBox="1"/>
          <p:nvPr/>
        </p:nvSpPr>
        <p:spPr>
          <a:xfrm>
            <a:off x="1561550" y="4446404"/>
            <a:ext cx="1107996" cy="369332"/>
          </a:xfrm>
          <a:prstGeom prst="rect">
            <a:avLst/>
          </a:prstGeom>
          <a:noFill/>
        </p:spPr>
        <p:txBody>
          <a:bodyPr wrap="none" rtlCol="0">
            <a:spAutoFit/>
          </a:bodyPr>
          <a:lstStyle/>
          <a:p>
            <a:r>
              <a:rPr kumimoji="1" lang="ja-JP" altLang="en-US" b="1" dirty="0" smtClean="0"/>
              <a:t>燃料注入</a:t>
            </a:r>
            <a:endParaRPr kumimoji="1" lang="ja-JP" altLang="en-US" b="1" dirty="0"/>
          </a:p>
        </p:txBody>
      </p:sp>
      <p:sp>
        <p:nvSpPr>
          <p:cNvPr id="20" name="テキスト ボックス 19"/>
          <p:cNvSpPr txBox="1"/>
          <p:nvPr/>
        </p:nvSpPr>
        <p:spPr>
          <a:xfrm>
            <a:off x="1594778" y="5194337"/>
            <a:ext cx="1510350" cy="369332"/>
          </a:xfrm>
          <a:prstGeom prst="rect">
            <a:avLst/>
          </a:prstGeom>
          <a:noFill/>
        </p:spPr>
        <p:txBody>
          <a:bodyPr wrap="none" rtlCol="0">
            <a:spAutoFit/>
          </a:bodyPr>
          <a:lstStyle/>
          <a:p>
            <a:r>
              <a:rPr kumimoji="1" lang="ja-JP" altLang="en-US" b="1" dirty="0" smtClean="0"/>
              <a:t>閉じ込め損失</a:t>
            </a:r>
            <a:endParaRPr kumimoji="1" lang="ja-JP" altLang="en-US" b="1" dirty="0"/>
          </a:p>
        </p:txBody>
      </p:sp>
      <p:sp>
        <p:nvSpPr>
          <p:cNvPr id="21" name="テキスト ボックス 20"/>
          <p:cNvSpPr txBox="1"/>
          <p:nvPr/>
        </p:nvSpPr>
        <p:spPr>
          <a:xfrm>
            <a:off x="1590242" y="5563669"/>
            <a:ext cx="1569660" cy="369332"/>
          </a:xfrm>
          <a:prstGeom prst="rect">
            <a:avLst/>
          </a:prstGeom>
          <a:noFill/>
        </p:spPr>
        <p:txBody>
          <a:bodyPr wrap="none" rtlCol="0">
            <a:spAutoFit/>
          </a:bodyPr>
          <a:lstStyle/>
          <a:p>
            <a:r>
              <a:rPr kumimoji="1" lang="ja-JP" altLang="en-US" b="1" dirty="0" smtClean="0"/>
              <a:t>不純物の混入</a:t>
            </a:r>
            <a:endParaRPr kumimoji="1" lang="ja-JP" altLang="en-US" b="1" dirty="0"/>
          </a:p>
        </p:txBody>
      </p:sp>
      <p:sp>
        <p:nvSpPr>
          <p:cNvPr id="22" name="テキスト ボックス 21"/>
          <p:cNvSpPr txBox="1"/>
          <p:nvPr/>
        </p:nvSpPr>
        <p:spPr>
          <a:xfrm>
            <a:off x="5256584" y="1097024"/>
            <a:ext cx="3068469" cy="461665"/>
          </a:xfrm>
          <a:prstGeom prst="rect">
            <a:avLst/>
          </a:prstGeom>
          <a:noFill/>
        </p:spPr>
        <p:txBody>
          <a:bodyPr wrap="none" rtlCol="0">
            <a:spAutoFit/>
          </a:bodyPr>
          <a:lstStyle/>
          <a:p>
            <a:r>
              <a:rPr kumimoji="1" lang="ja-JP" altLang="en-US" sz="2400" b="1" dirty="0" smtClean="0"/>
              <a:t>エネルギーバランス式</a:t>
            </a:r>
            <a:endParaRPr kumimoji="1" lang="ja-JP" altLang="en-US" sz="2400" b="1" dirty="0"/>
          </a:p>
        </p:txBody>
      </p:sp>
      <p:sp>
        <p:nvSpPr>
          <p:cNvPr id="23" name="テキスト ボックス 22"/>
          <p:cNvSpPr txBox="1"/>
          <p:nvPr/>
        </p:nvSpPr>
        <p:spPr>
          <a:xfrm>
            <a:off x="5298355" y="1638310"/>
            <a:ext cx="1560042" cy="369332"/>
          </a:xfrm>
          <a:prstGeom prst="rect">
            <a:avLst/>
          </a:prstGeom>
          <a:noFill/>
        </p:spPr>
        <p:txBody>
          <a:bodyPr wrap="none" rtlCol="0">
            <a:spAutoFit/>
          </a:bodyPr>
          <a:lstStyle/>
          <a:p>
            <a:r>
              <a:rPr kumimoji="1" lang="ja-JP" altLang="en-US" b="1" dirty="0" smtClean="0"/>
              <a:t>扱うパラメータ</a:t>
            </a:r>
            <a:endParaRPr kumimoji="1" lang="ja-JP" altLang="en-US" b="1" dirty="0"/>
          </a:p>
        </p:txBody>
      </p:sp>
      <mc:AlternateContent xmlns:mc="http://schemas.openxmlformats.org/markup-compatibility/2006" xmlns:a14="http://schemas.microsoft.com/office/drawing/2010/main">
        <mc:Choice Requires="a14">
          <p:sp>
            <p:nvSpPr>
              <p:cNvPr id="24" name="テキスト ボックス 23"/>
              <p:cNvSpPr txBox="1"/>
              <p:nvPr/>
            </p:nvSpPr>
            <p:spPr>
              <a:xfrm>
                <a:off x="5977165" y="2132061"/>
                <a:ext cx="1627305" cy="369332"/>
              </a:xfrm>
              <a:prstGeom prst="rect">
                <a:avLst/>
              </a:prstGeom>
              <a:noFill/>
            </p:spPr>
            <p:txBody>
              <a:bodyPr wrap="none" rtlCol="0">
                <a:spAutoFit/>
              </a:bodyPr>
              <a:lstStyle/>
              <a:p>
                <a:r>
                  <a:rPr kumimoji="1" lang="ja-JP" altLang="en-US" b="1" dirty="0" smtClean="0"/>
                  <a:t>イオン温度　</a:t>
                </a:r>
                <a14:m>
                  <m:oMath xmlns:m="http://schemas.openxmlformats.org/officeDocument/2006/math">
                    <m:sSub>
                      <m:sSubPr>
                        <m:ctrlPr>
                          <a:rPr kumimoji="1" lang="en-US" altLang="ja-JP" b="1" i="1" smtClean="0">
                            <a:latin typeface="Cambria Math"/>
                          </a:rPr>
                        </m:ctrlPr>
                      </m:sSubPr>
                      <m:e>
                        <m:r>
                          <a:rPr kumimoji="1" lang="en-US" altLang="ja-JP" b="1" i="1" smtClean="0">
                            <a:latin typeface="Cambria Math"/>
                          </a:rPr>
                          <m:t>𝑻</m:t>
                        </m:r>
                      </m:e>
                      <m:sub>
                        <m:r>
                          <a:rPr kumimoji="1" lang="en-US" altLang="ja-JP" b="1" i="1" smtClean="0">
                            <a:latin typeface="Cambria Math"/>
                          </a:rPr>
                          <m:t>𝒊</m:t>
                        </m:r>
                      </m:sub>
                    </m:sSub>
                  </m:oMath>
                </a14:m>
                <a:endParaRPr kumimoji="1" lang="ja-JP" altLang="en-US" b="1"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5977165" y="2132061"/>
                <a:ext cx="1627305" cy="369332"/>
              </a:xfrm>
              <a:prstGeom prst="rect">
                <a:avLst/>
              </a:prstGeom>
              <a:blipFill rotWithShape="1">
                <a:blip r:embed="rId6"/>
                <a:stretch>
                  <a:fillRect l="-3383" t="-13333" b="-2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6033268" y="2531229"/>
                <a:ext cx="1515095" cy="369332"/>
              </a:xfrm>
              <a:prstGeom prst="rect">
                <a:avLst/>
              </a:prstGeom>
              <a:noFill/>
            </p:spPr>
            <p:txBody>
              <a:bodyPr wrap="none" rtlCol="0">
                <a:spAutoFit/>
              </a:bodyPr>
              <a:lstStyle/>
              <a:p>
                <a:r>
                  <a:rPr lang="ja-JP" altLang="en-US" b="1" dirty="0" smtClean="0"/>
                  <a:t>電子温度　</a:t>
                </a:r>
                <a14:m>
                  <m:oMath xmlns:m="http://schemas.openxmlformats.org/officeDocument/2006/math">
                    <m:sSub>
                      <m:sSubPr>
                        <m:ctrlPr>
                          <a:rPr lang="en-US" altLang="ja-JP" b="1" i="1" smtClean="0">
                            <a:latin typeface="Cambria Math"/>
                          </a:rPr>
                        </m:ctrlPr>
                      </m:sSubPr>
                      <m:e>
                        <m:r>
                          <a:rPr lang="en-US" altLang="ja-JP" b="1" i="1" smtClean="0">
                            <a:latin typeface="Cambria Math"/>
                          </a:rPr>
                          <m:t>𝑻</m:t>
                        </m:r>
                      </m:e>
                      <m:sub>
                        <m:r>
                          <a:rPr lang="en-US" altLang="ja-JP" b="1" i="1" smtClean="0">
                            <a:latin typeface="Cambria Math"/>
                          </a:rPr>
                          <m:t>𝒆</m:t>
                        </m:r>
                      </m:sub>
                    </m:sSub>
                  </m:oMath>
                </a14:m>
                <a:endParaRPr kumimoji="1" lang="ja-JP" altLang="en-US" b="1"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6033268" y="2531229"/>
                <a:ext cx="1515095" cy="369332"/>
              </a:xfrm>
              <a:prstGeom prst="rect">
                <a:avLst/>
              </a:prstGeom>
              <a:blipFill rotWithShape="1">
                <a:blip r:embed="rId7"/>
                <a:stretch>
                  <a:fillRect l="-3629" t="-13115" b="-19672"/>
                </a:stretch>
              </a:blipFill>
            </p:spPr>
            <p:txBody>
              <a:bodyPr/>
              <a:lstStyle/>
              <a:p>
                <a:r>
                  <a:rPr lang="ja-JP" altLang="en-US">
                    <a:noFill/>
                  </a:rPr>
                  <a:t> </a:t>
                </a:r>
              </a:p>
            </p:txBody>
          </p:sp>
        </mc:Fallback>
      </mc:AlternateContent>
      <p:sp>
        <p:nvSpPr>
          <p:cNvPr id="26" name="テキスト ボックス 25"/>
          <p:cNvSpPr txBox="1"/>
          <p:nvPr/>
        </p:nvSpPr>
        <p:spPr>
          <a:xfrm>
            <a:off x="5380322" y="4077072"/>
            <a:ext cx="1502334" cy="369332"/>
          </a:xfrm>
          <a:prstGeom prst="rect">
            <a:avLst/>
          </a:prstGeom>
          <a:noFill/>
        </p:spPr>
        <p:txBody>
          <a:bodyPr wrap="none" rtlCol="0">
            <a:spAutoFit/>
          </a:bodyPr>
          <a:lstStyle/>
          <a:p>
            <a:r>
              <a:rPr lang="ja-JP" altLang="en-US" b="1" dirty="0" smtClean="0"/>
              <a:t>扱う物理現象</a:t>
            </a:r>
            <a:endParaRPr kumimoji="1" lang="ja-JP" altLang="en-US" b="1" dirty="0"/>
          </a:p>
        </p:txBody>
      </p:sp>
      <p:sp>
        <p:nvSpPr>
          <p:cNvPr id="27" name="テキスト ボックス 26"/>
          <p:cNvSpPr txBox="1"/>
          <p:nvPr/>
        </p:nvSpPr>
        <p:spPr>
          <a:xfrm>
            <a:off x="5270511" y="4446404"/>
            <a:ext cx="1800493" cy="369332"/>
          </a:xfrm>
          <a:prstGeom prst="rect">
            <a:avLst/>
          </a:prstGeom>
          <a:noFill/>
        </p:spPr>
        <p:txBody>
          <a:bodyPr wrap="none" rtlCol="0">
            <a:spAutoFit/>
          </a:bodyPr>
          <a:lstStyle/>
          <a:p>
            <a:r>
              <a:rPr kumimoji="1" lang="ja-JP" altLang="en-US" b="1" dirty="0" smtClean="0"/>
              <a:t>核融合反応加熱</a:t>
            </a:r>
            <a:endParaRPr kumimoji="1" lang="ja-JP" altLang="en-US" b="1" dirty="0"/>
          </a:p>
        </p:txBody>
      </p:sp>
      <p:sp>
        <p:nvSpPr>
          <p:cNvPr id="28" name="テキスト ボックス 27"/>
          <p:cNvSpPr txBox="1"/>
          <p:nvPr/>
        </p:nvSpPr>
        <p:spPr>
          <a:xfrm>
            <a:off x="7463897" y="4446404"/>
            <a:ext cx="877163" cy="369332"/>
          </a:xfrm>
          <a:prstGeom prst="rect">
            <a:avLst/>
          </a:prstGeom>
          <a:noFill/>
        </p:spPr>
        <p:txBody>
          <a:bodyPr wrap="none" rtlCol="0">
            <a:spAutoFit/>
          </a:bodyPr>
          <a:lstStyle/>
          <a:p>
            <a:r>
              <a:rPr kumimoji="1" lang="ja-JP" altLang="en-US" b="1" dirty="0" smtClean="0"/>
              <a:t>追加熱</a:t>
            </a:r>
            <a:endParaRPr kumimoji="1" lang="ja-JP" altLang="en-US" b="1" dirty="0"/>
          </a:p>
        </p:txBody>
      </p:sp>
      <p:sp>
        <p:nvSpPr>
          <p:cNvPr id="29" name="テキスト ボックス 28"/>
          <p:cNvSpPr txBox="1"/>
          <p:nvPr/>
        </p:nvSpPr>
        <p:spPr>
          <a:xfrm>
            <a:off x="5298355" y="4831503"/>
            <a:ext cx="1510350" cy="369332"/>
          </a:xfrm>
          <a:prstGeom prst="rect">
            <a:avLst/>
          </a:prstGeom>
          <a:noFill/>
        </p:spPr>
        <p:txBody>
          <a:bodyPr wrap="none" rtlCol="0">
            <a:spAutoFit/>
          </a:bodyPr>
          <a:lstStyle/>
          <a:p>
            <a:r>
              <a:rPr kumimoji="1" lang="ja-JP" altLang="en-US" b="1" dirty="0" smtClean="0"/>
              <a:t>閉じ込め損失</a:t>
            </a:r>
            <a:endParaRPr kumimoji="1" lang="ja-JP" altLang="en-US" b="1" dirty="0"/>
          </a:p>
        </p:txBody>
      </p:sp>
      <p:sp>
        <p:nvSpPr>
          <p:cNvPr id="30" name="テキスト ボックス 29"/>
          <p:cNvSpPr txBox="1"/>
          <p:nvPr/>
        </p:nvSpPr>
        <p:spPr>
          <a:xfrm>
            <a:off x="6883978" y="4854773"/>
            <a:ext cx="1792478" cy="369332"/>
          </a:xfrm>
          <a:prstGeom prst="rect">
            <a:avLst/>
          </a:prstGeom>
          <a:noFill/>
        </p:spPr>
        <p:txBody>
          <a:bodyPr wrap="none" rtlCol="0">
            <a:spAutoFit/>
          </a:bodyPr>
          <a:lstStyle/>
          <a:p>
            <a:r>
              <a:rPr kumimoji="1" lang="ja-JP" altLang="en-US" b="1" dirty="0" smtClean="0"/>
              <a:t>イオン</a:t>
            </a:r>
            <a:r>
              <a:rPr kumimoji="1" lang="en-US" altLang="ja-JP" b="1" dirty="0" smtClean="0"/>
              <a:t>-</a:t>
            </a:r>
            <a:r>
              <a:rPr kumimoji="1" lang="ja-JP" altLang="en-US" b="1" dirty="0" smtClean="0"/>
              <a:t>電子緩和</a:t>
            </a:r>
            <a:endParaRPr kumimoji="1" lang="ja-JP" altLang="en-US" b="1" dirty="0"/>
          </a:p>
        </p:txBody>
      </p:sp>
      <p:sp>
        <p:nvSpPr>
          <p:cNvPr id="31" name="テキスト ボックス 30"/>
          <p:cNvSpPr txBox="1"/>
          <p:nvPr/>
        </p:nvSpPr>
        <p:spPr>
          <a:xfrm>
            <a:off x="5380322" y="5240113"/>
            <a:ext cx="1107996" cy="369332"/>
          </a:xfrm>
          <a:prstGeom prst="rect">
            <a:avLst/>
          </a:prstGeom>
          <a:noFill/>
        </p:spPr>
        <p:txBody>
          <a:bodyPr wrap="none" rtlCol="0">
            <a:spAutoFit/>
          </a:bodyPr>
          <a:lstStyle/>
          <a:p>
            <a:r>
              <a:rPr kumimoji="1" lang="ja-JP" altLang="en-US" b="1" dirty="0" smtClean="0"/>
              <a:t>制動輻射</a:t>
            </a:r>
            <a:endParaRPr kumimoji="1" lang="ja-JP" altLang="en-US" b="1" dirty="0"/>
          </a:p>
        </p:txBody>
      </p:sp>
      <p:sp>
        <p:nvSpPr>
          <p:cNvPr id="32" name="テキスト ボックス 31"/>
          <p:cNvSpPr txBox="1"/>
          <p:nvPr/>
        </p:nvSpPr>
        <p:spPr>
          <a:xfrm>
            <a:off x="6708472" y="5240825"/>
            <a:ext cx="1983235" cy="369332"/>
          </a:xfrm>
          <a:prstGeom prst="rect">
            <a:avLst/>
          </a:prstGeom>
          <a:noFill/>
        </p:spPr>
        <p:txBody>
          <a:bodyPr wrap="none" rtlCol="0">
            <a:spAutoFit/>
          </a:bodyPr>
          <a:lstStyle/>
          <a:p>
            <a:r>
              <a:rPr kumimoji="1" lang="ja-JP" altLang="en-US" b="1" dirty="0" smtClean="0"/>
              <a:t>シンクロトロン放射</a:t>
            </a:r>
            <a:endParaRPr kumimoji="1" lang="ja-JP" altLang="en-US" b="1" dirty="0"/>
          </a:p>
        </p:txBody>
      </p:sp>
      <p:sp>
        <p:nvSpPr>
          <p:cNvPr id="33" name="テキスト ボックス 32"/>
          <p:cNvSpPr txBox="1"/>
          <p:nvPr/>
        </p:nvSpPr>
        <p:spPr>
          <a:xfrm>
            <a:off x="5384116" y="5616358"/>
            <a:ext cx="1338828" cy="369332"/>
          </a:xfrm>
          <a:prstGeom prst="rect">
            <a:avLst/>
          </a:prstGeom>
          <a:noFill/>
        </p:spPr>
        <p:txBody>
          <a:bodyPr wrap="none" rtlCol="0">
            <a:spAutoFit/>
          </a:bodyPr>
          <a:lstStyle/>
          <a:p>
            <a:r>
              <a:rPr kumimoji="1" lang="ja-JP" altLang="en-US" b="1" dirty="0" smtClean="0"/>
              <a:t>不純物放射</a:t>
            </a:r>
            <a:endParaRPr kumimoji="1" lang="ja-JP" altLang="en-US" b="1" dirty="0"/>
          </a:p>
        </p:txBody>
      </p:sp>
    </p:spTree>
    <p:extLst>
      <p:ext uri="{BB962C8B-B14F-4D97-AF65-F5344CB8AC3E}">
        <p14:creationId xmlns:p14="http://schemas.microsoft.com/office/powerpoint/2010/main" val="1423015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4494211" y="2852936"/>
            <a:ext cx="4260036" cy="2876613"/>
          </a:xfrm>
          <a:prstGeom prst="roundRect">
            <a:avLst/>
          </a:prstGeom>
          <a:solidFill>
            <a:schemeClr val="accent1">
              <a:lumMod val="40000"/>
              <a:lumOff val="6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角丸四角形 1"/>
          <p:cNvSpPr/>
          <p:nvPr/>
        </p:nvSpPr>
        <p:spPr>
          <a:xfrm>
            <a:off x="354798" y="1115452"/>
            <a:ext cx="8673528" cy="162591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p:nvPr>
        </p:nvSpPr>
        <p:spPr>
          <a:xfrm>
            <a:off x="457200" y="274638"/>
            <a:ext cx="8229600" cy="634082"/>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ja-JP" altLang="en-US" dirty="0" smtClean="0"/>
              <a:t>核融合炉の安全性評価</a:t>
            </a:r>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852936"/>
            <a:ext cx="3837602" cy="3261962"/>
          </a:xfrm>
          <a:prstGeom prst="rect">
            <a:avLst/>
          </a:prstGeom>
        </p:spPr>
      </p:pic>
      <p:sp>
        <p:nvSpPr>
          <p:cNvPr id="7" name="テキスト ボックス 6"/>
          <p:cNvSpPr txBox="1"/>
          <p:nvPr/>
        </p:nvSpPr>
        <p:spPr>
          <a:xfrm>
            <a:off x="354798" y="1115452"/>
            <a:ext cx="4495141" cy="400110"/>
          </a:xfrm>
          <a:prstGeom prst="rect">
            <a:avLst/>
          </a:prstGeom>
          <a:noFill/>
        </p:spPr>
        <p:txBody>
          <a:bodyPr wrap="none" rtlCol="0">
            <a:spAutoFit/>
          </a:bodyPr>
          <a:lstStyle/>
          <a:p>
            <a:r>
              <a:rPr kumimoji="1" lang="ja-JP" altLang="en-US" sz="2000" b="1" dirty="0" smtClean="0"/>
              <a:t>熱核融合炉の安全解析で留意すべき点</a:t>
            </a:r>
            <a:endParaRPr kumimoji="1" lang="ja-JP" altLang="en-US" sz="2000" b="1" dirty="0"/>
          </a:p>
        </p:txBody>
      </p:sp>
      <p:sp>
        <p:nvSpPr>
          <p:cNvPr id="8" name="テキスト ボックス 7"/>
          <p:cNvSpPr txBox="1"/>
          <p:nvPr/>
        </p:nvSpPr>
        <p:spPr>
          <a:xfrm>
            <a:off x="812616" y="1412776"/>
            <a:ext cx="8074646" cy="1200329"/>
          </a:xfrm>
          <a:prstGeom prst="rect">
            <a:avLst/>
          </a:prstGeom>
          <a:noFill/>
        </p:spPr>
        <p:txBody>
          <a:bodyPr wrap="none" rtlCol="0">
            <a:spAutoFit/>
          </a:bodyPr>
          <a:lstStyle/>
          <a:p>
            <a:r>
              <a:rPr lang="ja-JP" altLang="en-US" b="1" dirty="0"/>
              <a:t>①</a:t>
            </a:r>
            <a:r>
              <a:rPr kumimoji="1" lang="ja-JP" altLang="en-US" b="1" dirty="0" smtClean="0"/>
              <a:t>核融合反応熱を冷却、除熱しその熱を回収する高出力を扱っている施設である</a:t>
            </a:r>
            <a:endParaRPr kumimoji="1" lang="en-US" altLang="ja-JP" b="1" dirty="0" smtClean="0"/>
          </a:p>
          <a:p>
            <a:r>
              <a:rPr lang="ja-JP" altLang="en-US" b="1" dirty="0"/>
              <a:t>②</a:t>
            </a:r>
            <a:r>
              <a:rPr lang="ja-JP" altLang="en-US" b="1" dirty="0" smtClean="0"/>
              <a:t>燃料</a:t>
            </a:r>
            <a:r>
              <a:rPr lang="ja-JP" altLang="en-US" b="1" dirty="0"/>
              <a:t>と</a:t>
            </a:r>
            <a:r>
              <a:rPr lang="ja-JP" altLang="en-US" b="1" dirty="0" smtClean="0"/>
              <a:t>して水素を使用しているため爆発の危険を有している</a:t>
            </a:r>
            <a:endParaRPr lang="en-US" altLang="ja-JP" b="1" dirty="0" smtClean="0"/>
          </a:p>
          <a:p>
            <a:r>
              <a:rPr lang="ja-JP" altLang="en-US" b="1" dirty="0"/>
              <a:t>③</a:t>
            </a:r>
            <a:r>
              <a:rPr lang="ja-JP" altLang="en-US" b="1" dirty="0" smtClean="0"/>
              <a:t>低レベル放射性物質を扱っている施設であるということ</a:t>
            </a:r>
            <a:endParaRPr lang="en-US" altLang="ja-JP" b="1" dirty="0" smtClean="0"/>
          </a:p>
          <a:p>
            <a:r>
              <a:rPr lang="ja-JP" altLang="en-US" b="1" dirty="0"/>
              <a:t>④</a:t>
            </a:r>
            <a:r>
              <a:rPr lang="ja-JP" altLang="en-US" b="1" dirty="0" smtClean="0"/>
              <a:t>巨大な電気設備であり、大きな電磁力がかかるということ</a:t>
            </a:r>
            <a:endParaRPr lang="en-US" altLang="ja-JP" b="1" dirty="0" smtClean="0"/>
          </a:p>
        </p:txBody>
      </p:sp>
      <p:sp>
        <p:nvSpPr>
          <p:cNvPr id="9" name="テキスト ボックス 8"/>
          <p:cNvSpPr txBox="1"/>
          <p:nvPr/>
        </p:nvSpPr>
        <p:spPr>
          <a:xfrm>
            <a:off x="4644009" y="2852936"/>
            <a:ext cx="3960440" cy="2862322"/>
          </a:xfrm>
          <a:prstGeom prst="rect">
            <a:avLst/>
          </a:prstGeom>
          <a:noFill/>
        </p:spPr>
        <p:txBody>
          <a:bodyPr wrap="square" rtlCol="0">
            <a:spAutoFit/>
          </a:bodyPr>
          <a:lstStyle/>
          <a:p>
            <a:r>
              <a:rPr kumimoji="1" lang="ja-JP" altLang="en-US" dirty="0" smtClean="0"/>
              <a:t>①⇒冷却系の熱水力解析、破断水の</a:t>
            </a:r>
            <a:endParaRPr kumimoji="1" lang="en-US" altLang="ja-JP" dirty="0" smtClean="0"/>
          </a:p>
          <a:p>
            <a:r>
              <a:rPr lang="ja-JP" altLang="en-US" dirty="0"/>
              <a:t>　</a:t>
            </a:r>
            <a:r>
              <a:rPr lang="ja-JP" altLang="en-US" dirty="0" smtClean="0"/>
              <a:t>　　</a:t>
            </a:r>
            <a:r>
              <a:rPr kumimoji="1" lang="ja-JP" altLang="en-US" dirty="0" smtClean="0"/>
              <a:t>蒸発・凝縮挙動</a:t>
            </a:r>
            <a:r>
              <a:rPr lang="ja-JP" altLang="en-US" dirty="0"/>
              <a:t>、</a:t>
            </a:r>
            <a:r>
              <a:rPr lang="ja-JP" altLang="en-US" b="1" u="sng" dirty="0" smtClean="0"/>
              <a:t>プラズマの過渡</a:t>
            </a:r>
            <a:endParaRPr lang="en-US" altLang="ja-JP" b="1" u="sng" dirty="0" smtClean="0"/>
          </a:p>
          <a:p>
            <a:r>
              <a:rPr lang="ja-JP" altLang="en-US" b="1" dirty="0"/>
              <a:t>　</a:t>
            </a:r>
            <a:r>
              <a:rPr lang="ja-JP" altLang="en-US" b="1" dirty="0" smtClean="0"/>
              <a:t>　　</a:t>
            </a:r>
            <a:r>
              <a:rPr lang="ja-JP" altLang="en-US" b="1" u="sng" dirty="0" smtClean="0"/>
              <a:t>応答、構造体への熱負荷解析</a:t>
            </a:r>
            <a:endParaRPr lang="en-US" altLang="ja-JP" b="1" u="sng" dirty="0" smtClean="0"/>
          </a:p>
          <a:p>
            <a:endParaRPr kumimoji="1" lang="en-US" altLang="ja-JP" dirty="0"/>
          </a:p>
          <a:p>
            <a:r>
              <a:rPr lang="ja-JP" altLang="en-US" dirty="0" smtClean="0"/>
              <a:t>②⇒水素の拡散の解析、水素の爆燃</a:t>
            </a:r>
            <a:r>
              <a:rPr lang="en-US" altLang="ja-JP" dirty="0" smtClean="0"/>
              <a:t>/</a:t>
            </a:r>
          </a:p>
          <a:p>
            <a:r>
              <a:rPr lang="ja-JP" altLang="en-US" dirty="0"/>
              <a:t>　</a:t>
            </a:r>
            <a:r>
              <a:rPr lang="ja-JP" altLang="en-US" dirty="0" smtClean="0"/>
              <a:t>　　爆轟の解析</a:t>
            </a:r>
            <a:endParaRPr lang="en-US" altLang="ja-JP" dirty="0" smtClean="0"/>
          </a:p>
          <a:p>
            <a:endParaRPr kumimoji="1" lang="en-US" altLang="ja-JP" dirty="0"/>
          </a:p>
          <a:p>
            <a:r>
              <a:rPr kumimoji="1" lang="ja-JP" altLang="en-US" dirty="0" smtClean="0"/>
              <a:t>③⇒水素の拡散の解析、環境評価</a:t>
            </a:r>
            <a:endParaRPr kumimoji="1" lang="en-US" altLang="ja-JP" dirty="0" smtClean="0"/>
          </a:p>
          <a:p>
            <a:endParaRPr lang="en-US" altLang="ja-JP" dirty="0"/>
          </a:p>
          <a:p>
            <a:r>
              <a:rPr kumimoji="1" lang="ja-JP" altLang="en-US" dirty="0" smtClean="0"/>
              <a:t>④⇒電磁力による応力解析</a:t>
            </a:r>
            <a:endParaRPr kumimoji="1" lang="ja-JP" altLang="en-US" dirty="0"/>
          </a:p>
        </p:txBody>
      </p:sp>
      <p:sp>
        <p:nvSpPr>
          <p:cNvPr id="11" name="テキスト ボックス 10"/>
          <p:cNvSpPr txBox="1"/>
          <p:nvPr/>
        </p:nvSpPr>
        <p:spPr>
          <a:xfrm>
            <a:off x="1259632" y="6114898"/>
            <a:ext cx="2980944" cy="307777"/>
          </a:xfrm>
          <a:prstGeom prst="rect">
            <a:avLst/>
          </a:prstGeom>
          <a:noFill/>
        </p:spPr>
        <p:txBody>
          <a:bodyPr wrap="none" rtlCol="0">
            <a:spAutoFit/>
          </a:bodyPr>
          <a:lstStyle/>
          <a:p>
            <a:r>
              <a:rPr lang="en-US" altLang="ja-JP" sz="1400" dirty="0"/>
              <a:t>http://www.naka.jaea.go.jp/ITER/iter/</a:t>
            </a:r>
            <a:endParaRPr kumimoji="1" lang="ja-JP" altLang="en-US" sz="1400" dirty="0"/>
          </a:p>
        </p:txBody>
      </p:sp>
      <p:sp>
        <p:nvSpPr>
          <p:cNvPr id="12" name="テキスト ボックス 11"/>
          <p:cNvSpPr txBox="1"/>
          <p:nvPr/>
        </p:nvSpPr>
        <p:spPr>
          <a:xfrm>
            <a:off x="4309022" y="6099509"/>
            <a:ext cx="4834978" cy="646331"/>
          </a:xfrm>
          <a:prstGeom prst="rect">
            <a:avLst/>
          </a:prstGeom>
          <a:noFill/>
          <a:ln w="38100">
            <a:solidFill>
              <a:srgbClr val="FF0000"/>
            </a:solidFill>
          </a:ln>
        </p:spPr>
        <p:txBody>
          <a:bodyPr wrap="none" rtlCol="0">
            <a:spAutoFit/>
          </a:bodyPr>
          <a:lstStyle/>
          <a:p>
            <a:r>
              <a:rPr kumimoji="1" lang="ja-JP" altLang="en-US" dirty="0" smtClean="0"/>
              <a:t>異常事象が起きた時</a:t>
            </a:r>
            <a:r>
              <a:rPr lang="ja-JP" altLang="en-US" dirty="0"/>
              <a:t>、</a:t>
            </a:r>
            <a:r>
              <a:rPr kumimoji="1" lang="ja-JP" altLang="en-US" dirty="0" smtClean="0"/>
              <a:t>健全性が保たれるか？</a:t>
            </a:r>
            <a:endParaRPr kumimoji="1" lang="en-US" altLang="ja-JP" dirty="0" smtClean="0"/>
          </a:p>
          <a:p>
            <a:r>
              <a:rPr kumimoji="1" lang="ja-JP" altLang="en-US" dirty="0" smtClean="0"/>
              <a:t>ソーシャルアクセプタンスのためにも検証が必要</a:t>
            </a:r>
            <a:endParaRPr kumimoji="1" lang="ja-JP" altLang="en-US" dirty="0"/>
          </a:p>
        </p:txBody>
      </p:sp>
    </p:spTree>
    <p:extLst>
      <p:ext uri="{BB962C8B-B14F-4D97-AF65-F5344CB8AC3E}">
        <p14:creationId xmlns:p14="http://schemas.microsoft.com/office/powerpoint/2010/main" val="2548379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ja-JP" altLang="en-US" sz="4000" dirty="0" smtClean="0"/>
              <a:t>入力パラメータの選定</a:t>
            </a:r>
            <a:endParaRPr kumimoji="1" lang="ja-JP" altLang="en-US" dirty="0"/>
          </a:p>
        </p:txBody>
      </p:sp>
      <mc:AlternateContent xmlns:mc="http://schemas.openxmlformats.org/markup-compatibility/2006" xmlns:a14="http://schemas.microsoft.com/office/drawing/2010/main">
        <mc:Choice Requires="a14">
          <p:sp>
            <p:nvSpPr>
              <p:cNvPr id="28" name="テキスト ボックス 27"/>
              <p:cNvSpPr txBox="1"/>
              <p:nvPr/>
            </p:nvSpPr>
            <p:spPr>
              <a:xfrm>
                <a:off x="710500" y="3429000"/>
                <a:ext cx="700063" cy="2912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200" b="0" i="1" smtClean="0">
                              <a:latin typeface="Cambria Math"/>
                            </a:rPr>
                          </m:ctrlPr>
                        </m:sSubPr>
                        <m:e>
                          <m:r>
                            <a:rPr kumimoji="1" lang="ja-JP" altLang="en-US" sz="1200" i="1" smtClean="0">
                              <a:latin typeface="Cambria Math"/>
                            </a:rPr>
                            <m:t>𝜏</m:t>
                          </m:r>
                        </m:e>
                        <m:sub>
                          <m:r>
                            <a:rPr kumimoji="1" lang="en-US" altLang="ja-JP" sz="1200" b="0" i="1" smtClean="0">
                              <a:latin typeface="Cambria Math"/>
                            </a:rPr>
                            <m:t>𝑝𝑖</m:t>
                          </m:r>
                        </m:sub>
                      </m:sSub>
                      <m:r>
                        <a:rPr kumimoji="1" lang="en-US" altLang="ja-JP" sz="1200" b="0" i="1" smtClean="0">
                          <a:latin typeface="Cambria Math"/>
                        </a:rPr>
                        <m:t>/</m:t>
                      </m:r>
                      <m:sSub>
                        <m:sSubPr>
                          <m:ctrlPr>
                            <a:rPr kumimoji="1" lang="en-US" altLang="ja-JP" sz="1200" b="0" i="1" smtClean="0">
                              <a:latin typeface="Cambria Math"/>
                            </a:rPr>
                          </m:ctrlPr>
                        </m:sSubPr>
                        <m:e>
                          <m:r>
                            <a:rPr kumimoji="1" lang="ja-JP" altLang="en-US" sz="1200" b="0" i="1" smtClean="0">
                              <a:latin typeface="Cambria Math"/>
                            </a:rPr>
                            <m:t>𝜏</m:t>
                          </m:r>
                        </m:e>
                        <m:sub>
                          <m:r>
                            <a:rPr kumimoji="1" lang="en-US" altLang="ja-JP" sz="1200" b="0" i="1" smtClean="0">
                              <a:latin typeface="Cambria Math"/>
                            </a:rPr>
                            <m:t>𝐸𝑒</m:t>
                          </m:r>
                        </m:sub>
                      </m:sSub>
                    </m:oMath>
                  </m:oMathPara>
                </a14:m>
                <a:endParaRPr kumimoji="1" lang="ja-JP" altLang="en-US" sz="1200"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710500" y="3429000"/>
                <a:ext cx="700063" cy="291298"/>
              </a:xfrm>
              <a:prstGeom prst="rect">
                <a:avLst/>
              </a:prstGeom>
              <a:blipFill rotWithShape="1">
                <a:blip r:embed="rId2"/>
                <a:stretch>
                  <a:fillRect/>
                </a:stretch>
              </a:blipFill>
            </p:spPr>
            <p:txBody>
              <a:bodyPr/>
              <a:lstStyle/>
              <a:p>
                <a:r>
                  <a:rPr lang="ja-JP" altLang="en-US">
                    <a:noFill/>
                  </a:rPr>
                  <a:t> </a:t>
                </a:r>
              </a:p>
            </p:txBody>
          </p:sp>
        </mc:Fallback>
      </mc:AlternateContent>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825" y="4169916"/>
            <a:ext cx="4354685" cy="261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1129" y="4169639"/>
            <a:ext cx="4547286"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78" y="1196752"/>
            <a:ext cx="3384376" cy="274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32" name="テキスト ボックス 1031"/>
              <p:cNvSpPr txBox="1"/>
              <p:nvPr/>
            </p:nvSpPr>
            <p:spPr>
              <a:xfrm>
                <a:off x="3049209" y="3647538"/>
                <a:ext cx="101822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a:rPr>
                        <m:t>3.0</m:t>
                      </m:r>
                      <m:r>
                        <a:rPr kumimoji="1" lang="en-US" altLang="ja-JP" sz="1400" b="0" i="1" smtClean="0">
                          <a:latin typeface="Cambria Math"/>
                          <a:ea typeface="Cambria Math"/>
                        </a:rPr>
                        <m:t>×</m:t>
                      </m:r>
                      <m:sSup>
                        <m:sSupPr>
                          <m:ctrlPr>
                            <a:rPr kumimoji="1" lang="en-US" altLang="ja-JP" sz="1400" b="0" i="1" smtClean="0">
                              <a:latin typeface="Cambria Math"/>
                              <a:ea typeface="Cambria Math"/>
                            </a:rPr>
                          </m:ctrlPr>
                        </m:sSupPr>
                        <m:e>
                          <m:r>
                            <a:rPr kumimoji="1" lang="en-US" altLang="ja-JP" sz="1400" b="0" i="1" smtClean="0">
                              <a:latin typeface="Cambria Math"/>
                              <a:ea typeface="Cambria Math"/>
                            </a:rPr>
                            <m:t>10</m:t>
                          </m:r>
                        </m:e>
                        <m:sup>
                          <m:r>
                            <a:rPr kumimoji="1" lang="en-US" altLang="ja-JP" sz="1400" b="0" i="1" smtClean="0">
                              <a:latin typeface="Cambria Math"/>
                              <a:ea typeface="Cambria Math"/>
                            </a:rPr>
                            <m:t>19</m:t>
                          </m:r>
                        </m:sup>
                      </m:sSup>
                    </m:oMath>
                  </m:oMathPara>
                </a14:m>
                <a:endParaRPr kumimoji="1" lang="ja-JP" altLang="en-US" sz="1400" dirty="0"/>
              </a:p>
            </p:txBody>
          </p:sp>
        </mc:Choice>
        <mc:Fallback xmlns="">
          <p:sp>
            <p:nvSpPr>
              <p:cNvPr id="1032" name="テキスト ボックス 1031"/>
              <p:cNvSpPr txBox="1">
                <a:spLocks noRot="1" noChangeAspect="1" noMove="1" noResize="1" noEditPoints="1" noAdjustHandles="1" noChangeArrowheads="1" noChangeShapeType="1" noTextEdit="1"/>
              </p:cNvSpPr>
              <p:nvPr/>
            </p:nvSpPr>
            <p:spPr>
              <a:xfrm>
                <a:off x="3049209" y="3647538"/>
                <a:ext cx="1018227" cy="307777"/>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33" name="テキスト ボックス 1032"/>
              <p:cNvSpPr txBox="1"/>
              <p:nvPr/>
            </p:nvSpPr>
            <p:spPr>
              <a:xfrm>
                <a:off x="4716016" y="1710234"/>
                <a:ext cx="4104456" cy="1498744"/>
              </a:xfrm>
              <a:prstGeom prst="rect">
                <a:avLst/>
              </a:prstGeom>
              <a:noFill/>
            </p:spPr>
            <p:txBody>
              <a:bodyPr wrap="square" rtlCol="0">
                <a:spAutoFit/>
              </a:bodyPr>
              <a:lstStyle/>
              <a:p>
                <a:r>
                  <a:rPr lang="ja-JP" altLang="en-US" dirty="0" smtClean="0"/>
                  <a:t>炉設計のパラメータは</a:t>
                </a:r>
                <a:endParaRPr lang="en-US" altLang="ja-JP" dirty="0" smtClean="0"/>
              </a:p>
              <a:p>
                <a:r>
                  <a:rPr kumimoji="1" lang="en-US" altLang="ja-JP" dirty="0" smtClean="0"/>
                  <a:t>ITER</a:t>
                </a:r>
                <a:r>
                  <a:rPr kumimoji="1" lang="ja-JP" altLang="en-US" dirty="0" smtClean="0"/>
                  <a:t>のパラメータとした。</a:t>
                </a:r>
                <a:endParaRPr kumimoji="1" lang="en-US" altLang="ja-JP" dirty="0" smtClean="0"/>
              </a:p>
              <a:p>
                <a:r>
                  <a:rPr lang="ja-JP" altLang="en-US" dirty="0" smtClean="0"/>
                  <a:t>粒子閉じ込め時間とエネルギー閉じ込め時間の比</a:t>
                </a:r>
                <a:r>
                  <a:rPr lang="en-US" altLang="ja-JP" dirty="0" smtClean="0"/>
                  <a:t>(</a:t>
                </a:r>
                <a14:m>
                  <m:oMath xmlns:m="http://schemas.openxmlformats.org/officeDocument/2006/math">
                    <m:sSub>
                      <m:sSubPr>
                        <m:ctrlPr>
                          <a:rPr lang="en-US" altLang="ja-JP" b="0" i="1" smtClean="0">
                            <a:latin typeface="Cambria Math"/>
                          </a:rPr>
                        </m:ctrlPr>
                      </m:sSubPr>
                      <m:e>
                        <m:r>
                          <a:rPr lang="ja-JP" altLang="en-US" i="1" smtClean="0">
                            <a:latin typeface="Cambria Math"/>
                          </a:rPr>
                          <m:t>𝜏</m:t>
                        </m:r>
                      </m:e>
                      <m:sub>
                        <m:r>
                          <a:rPr lang="en-US" altLang="ja-JP" b="0" i="1" smtClean="0">
                            <a:latin typeface="Cambria Math"/>
                          </a:rPr>
                          <m:t>𝑝𝑖</m:t>
                        </m:r>
                      </m:sub>
                    </m:sSub>
                    <m:r>
                      <a:rPr lang="en-US" altLang="ja-JP" b="0" i="1" smtClean="0">
                        <a:latin typeface="Cambria Math"/>
                      </a:rPr>
                      <m:t>/</m:t>
                    </m:r>
                    <m:sSub>
                      <m:sSubPr>
                        <m:ctrlPr>
                          <a:rPr lang="en-US" altLang="ja-JP" b="0" i="1" smtClean="0">
                            <a:latin typeface="Cambria Math"/>
                          </a:rPr>
                        </m:ctrlPr>
                      </m:sSubPr>
                      <m:e>
                        <m:r>
                          <a:rPr lang="ja-JP" altLang="en-US" b="0" i="1" smtClean="0">
                            <a:latin typeface="Cambria Math"/>
                          </a:rPr>
                          <m:t>𝜏</m:t>
                        </m:r>
                      </m:e>
                      <m:sub>
                        <m:r>
                          <a:rPr lang="en-US" altLang="ja-JP" b="0" i="1" smtClean="0">
                            <a:latin typeface="Cambria Math"/>
                          </a:rPr>
                          <m:t>𝐸𝑒</m:t>
                        </m:r>
                      </m:sub>
                    </m:sSub>
                  </m:oMath>
                </a14:m>
                <a:r>
                  <a:rPr lang="en-US" altLang="ja-JP" dirty="0" smtClean="0"/>
                  <a:t>)</a:t>
                </a:r>
                <a:r>
                  <a:rPr lang="ja-JP" altLang="en-US" dirty="0" smtClean="0"/>
                  <a:t>と燃料投入量については不明だったため適当な値を設定した。</a:t>
                </a:r>
                <a:endParaRPr lang="en-US" altLang="ja-JP" dirty="0" smtClean="0"/>
              </a:p>
            </p:txBody>
          </p:sp>
        </mc:Choice>
        <mc:Fallback xmlns="">
          <p:sp>
            <p:nvSpPr>
              <p:cNvPr id="1033" name="テキスト ボックス 1032"/>
              <p:cNvSpPr txBox="1">
                <a:spLocks noRot="1" noChangeAspect="1" noMove="1" noResize="1" noEditPoints="1" noAdjustHandles="1" noChangeArrowheads="1" noChangeShapeType="1" noTextEdit="1"/>
              </p:cNvSpPr>
              <p:nvPr/>
            </p:nvSpPr>
            <p:spPr>
              <a:xfrm>
                <a:off x="4716016" y="1710234"/>
                <a:ext cx="4104456" cy="1498744"/>
              </a:xfrm>
              <a:prstGeom prst="rect">
                <a:avLst/>
              </a:prstGeom>
              <a:blipFill rotWithShape="1">
                <a:blip r:embed="rId7"/>
                <a:stretch>
                  <a:fillRect l="-1337" t="-3265" r="-3566" b="-4490"/>
                </a:stretch>
              </a:blipFill>
            </p:spPr>
            <p:txBody>
              <a:bodyPr/>
              <a:lstStyle/>
              <a:p>
                <a:r>
                  <a:rPr lang="ja-JP" altLang="en-US">
                    <a:noFill/>
                  </a:rPr>
                  <a:t> </a:t>
                </a:r>
              </a:p>
            </p:txBody>
          </p:sp>
        </mc:Fallback>
      </mc:AlternateContent>
      <p:sp>
        <p:nvSpPr>
          <p:cNvPr id="1034" name="テキスト ボックス 1033"/>
          <p:cNvSpPr txBox="1"/>
          <p:nvPr/>
        </p:nvSpPr>
        <p:spPr>
          <a:xfrm>
            <a:off x="3622157" y="2305718"/>
            <a:ext cx="498855" cy="307777"/>
          </a:xfrm>
          <a:prstGeom prst="rect">
            <a:avLst/>
          </a:prstGeom>
          <a:noFill/>
        </p:spPr>
        <p:txBody>
          <a:bodyPr wrap="none" rtlCol="0">
            <a:spAutoFit/>
          </a:bodyPr>
          <a:lstStyle/>
          <a:p>
            <a:r>
              <a:rPr kumimoji="1" lang="en-US" altLang="ja-JP" sz="1400" dirty="0" smtClean="0"/>
              <a:t>MW</a:t>
            </a:r>
            <a:endParaRPr kumimoji="1" lang="ja-JP" altLang="en-US" sz="1400" dirty="0"/>
          </a:p>
        </p:txBody>
      </p:sp>
    </p:spTree>
    <p:extLst>
      <p:ext uri="{BB962C8B-B14F-4D97-AF65-F5344CB8AC3E}">
        <p14:creationId xmlns:p14="http://schemas.microsoft.com/office/powerpoint/2010/main" val="1979546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0">
            <a:schemeClr val="accent1"/>
          </a:lnRef>
          <a:fillRef idx="3">
            <a:schemeClr val="accent1"/>
          </a:fillRef>
          <a:effectRef idx="3">
            <a:schemeClr val="accent1"/>
          </a:effectRef>
          <a:fontRef idx="minor">
            <a:schemeClr val="lt1"/>
          </a:fontRef>
        </p:style>
        <p:txBody>
          <a:bodyPr>
            <a:normAutofit/>
          </a:bodyPr>
          <a:lstStyle/>
          <a:p>
            <a:r>
              <a:rPr lang="ja-JP" altLang="en-US" sz="3200" dirty="0" smtClean="0"/>
              <a:t>入力パラメータの選定</a:t>
            </a:r>
            <a:endParaRPr kumimoji="1" lang="ja-JP" altLang="en-US" sz="3200" dirty="0"/>
          </a:p>
        </p:txBody>
      </p:sp>
      <p:sp>
        <p:nvSpPr>
          <p:cNvPr id="5" name="テキスト ボックス 4"/>
          <p:cNvSpPr txBox="1"/>
          <p:nvPr/>
        </p:nvSpPr>
        <p:spPr>
          <a:xfrm>
            <a:off x="4499992" y="2607295"/>
            <a:ext cx="4248472" cy="923330"/>
          </a:xfrm>
          <a:prstGeom prst="rect">
            <a:avLst/>
          </a:prstGeom>
          <a:noFill/>
        </p:spPr>
        <p:txBody>
          <a:bodyPr wrap="square" rtlCol="0">
            <a:spAutoFit/>
          </a:bodyPr>
          <a:lstStyle/>
          <a:p>
            <a:r>
              <a:rPr lang="ja-JP" altLang="en-US" dirty="0" smtClean="0"/>
              <a:t>目標値である核融合出力</a:t>
            </a:r>
            <a:r>
              <a:rPr lang="en-US" altLang="ja-JP" dirty="0" smtClean="0"/>
              <a:t>500MW</a:t>
            </a:r>
            <a:r>
              <a:rPr lang="ja-JP" altLang="en-US" dirty="0" smtClean="0"/>
              <a:t>に近づくように燃料投入量とエネルギー閉じ込め時間と粒子閉じ込め時間の比を決定した。</a:t>
            </a:r>
            <a:endParaRPr kumimoji="1" lang="ja-JP" altLang="en-US" dirty="0"/>
          </a:p>
        </p:txBody>
      </p:sp>
      <p:graphicFrame>
        <p:nvGraphicFramePr>
          <p:cNvPr id="19" name="グラフ 18"/>
          <p:cNvGraphicFramePr>
            <a:graphicFrameLocks/>
          </p:cNvGraphicFramePr>
          <p:nvPr>
            <p:extLst>
              <p:ext uri="{D42A27DB-BD31-4B8C-83A1-F6EECF244321}">
                <p14:modId xmlns:p14="http://schemas.microsoft.com/office/powerpoint/2010/main" val="312769365"/>
              </p:ext>
            </p:extLst>
          </p:nvPr>
        </p:nvGraphicFramePr>
        <p:xfrm>
          <a:off x="-1476672" y="980728"/>
          <a:ext cx="7344816" cy="4526852"/>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p:cNvSpPr txBox="1"/>
          <p:nvPr/>
        </p:nvSpPr>
        <p:spPr>
          <a:xfrm>
            <a:off x="1530810" y="5507580"/>
            <a:ext cx="1218603" cy="338554"/>
          </a:xfrm>
          <a:prstGeom prst="rect">
            <a:avLst/>
          </a:prstGeom>
          <a:noFill/>
        </p:spPr>
        <p:txBody>
          <a:bodyPr wrap="none" rtlCol="0">
            <a:spAutoFit/>
          </a:bodyPr>
          <a:lstStyle/>
          <a:p>
            <a:r>
              <a:rPr kumimoji="1" lang="ja-JP" altLang="en-US" sz="1600" b="1" dirty="0" smtClean="0"/>
              <a:t>燃料投入量</a:t>
            </a:r>
            <a:endParaRPr kumimoji="1" lang="ja-JP" altLang="en-US" sz="1600" b="1" dirty="0"/>
          </a:p>
        </p:txBody>
      </p:sp>
      <p:cxnSp>
        <p:nvCxnSpPr>
          <p:cNvPr id="16" name="直線コネクタ 15"/>
          <p:cNvCxnSpPr/>
          <p:nvPr/>
        </p:nvCxnSpPr>
        <p:spPr>
          <a:xfrm>
            <a:off x="539552" y="2343152"/>
            <a:ext cx="36004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2987824" y="908720"/>
            <a:ext cx="0" cy="432048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 name="直線矢印コネクタ 2"/>
          <p:cNvCxnSpPr/>
          <p:nvPr/>
        </p:nvCxnSpPr>
        <p:spPr>
          <a:xfrm flipH="1">
            <a:off x="3203848" y="1844824"/>
            <a:ext cx="864096" cy="7920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067944" y="1660158"/>
            <a:ext cx="3316934" cy="369332"/>
          </a:xfrm>
          <a:prstGeom prst="rect">
            <a:avLst/>
          </a:prstGeom>
          <a:noFill/>
        </p:spPr>
        <p:txBody>
          <a:bodyPr wrap="none" rtlCol="0">
            <a:spAutoFit/>
          </a:bodyPr>
          <a:lstStyle/>
          <a:p>
            <a:r>
              <a:rPr kumimoji="1" lang="en-US" altLang="ja-JP" dirty="0" smtClean="0"/>
              <a:t>450-550MW</a:t>
            </a:r>
            <a:r>
              <a:rPr kumimoji="1" lang="ja-JP" altLang="en-US" dirty="0" smtClean="0"/>
              <a:t>の出力をとれる領域</a:t>
            </a:r>
            <a:endParaRPr kumimoji="1" lang="ja-JP" altLang="en-US" dirty="0"/>
          </a:p>
        </p:txBody>
      </p:sp>
      <p:sp>
        <p:nvSpPr>
          <p:cNvPr id="7" name="フリーフォーム 6"/>
          <p:cNvSpPr/>
          <p:nvPr/>
        </p:nvSpPr>
        <p:spPr>
          <a:xfrm>
            <a:off x="2470068" y="1116281"/>
            <a:ext cx="978772" cy="1908564"/>
          </a:xfrm>
          <a:custGeom>
            <a:avLst/>
            <a:gdLst>
              <a:gd name="connsiteX0" fmla="*/ 0 w 978772"/>
              <a:gd name="connsiteY0" fmla="*/ 0 h 1908564"/>
              <a:gd name="connsiteX1" fmla="*/ 498763 w 978772"/>
              <a:gd name="connsiteY1" fmla="*/ 1270659 h 1908564"/>
              <a:gd name="connsiteX2" fmla="*/ 973776 w 978772"/>
              <a:gd name="connsiteY2" fmla="*/ 1900051 h 1908564"/>
              <a:gd name="connsiteX3" fmla="*/ 760020 w 978772"/>
              <a:gd name="connsiteY3" fmla="*/ 1650670 h 1908564"/>
              <a:gd name="connsiteX4" fmla="*/ 961901 w 978772"/>
              <a:gd name="connsiteY4" fmla="*/ 1888176 h 190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772" h="1908564">
                <a:moveTo>
                  <a:pt x="0" y="0"/>
                </a:moveTo>
                <a:cubicBezTo>
                  <a:pt x="168233" y="476992"/>
                  <a:pt x="336467" y="953984"/>
                  <a:pt x="498763" y="1270659"/>
                </a:cubicBezTo>
                <a:cubicBezTo>
                  <a:pt x="661059" y="1587334"/>
                  <a:pt x="930233" y="1836716"/>
                  <a:pt x="973776" y="1900051"/>
                </a:cubicBezTo>
                <a:cubicBezTo>
                  <a:pt x="1017319" y="1963386"/>
                  <a:pt x="761999" y="1652649"/>
                  <a:pt x="760020" y="1650670"/>
                </a:cubicBezTo>
                <a:cubicBezTo>
                  <a:pt x="758041" y="1648691"/>
                  <a:pt x="859971" y="1768433"/>
                  <a:pt x="961901" y="1888176"/>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584318" y="3896683"/>
            <a:ext cx="1008609" cy="369332"/>
          </a:xfrm>
          <a:prstGeom prst="rect">
            <a:avLst/>
          </a:prstGeom>
          <a:noFill/>
        </p:spPr>
        <p:txBody>
          <a:bodyPr wrap="none" rtlCol="0">
            <a:spAutoFit/>
          </a:bodyPr>
          <a:lstStyle/>
          <a:p>
            <a:r>
              <a:rPr kumimoji="1" lang="en-US" altLang="ja-JP" dirty="0" smtClean="0"/>
              <a:t>-250MW</a:t>
            </a:r>
            <a:endParaRPr kumimoji="1" lang="ja-JP" altLang="en-US" dirty="0"/>
          </a:p>
        </p:txBody>
      </p:sp>
      <p:sp>
        <p:nvSpPr>
          <p:cNvPr id="9" name="テキスト ボックス 8"/>
          <p:cNvSpPr txBox="1"/>
          <p:nvPr/>
        </p:nvSpPr>
        <p:spPr>
          <a:xfrm>
            <a:off x="4558834" y="4794569"/>
            <a:ext cx="1359668" cy="369332"/>
          </a:xfrm>
          <a:prstGeom prst="rect">
            <a:avLst/>
          </a:prstGeom>
          <a:noFill/>
        </p:spPr>
        <p:txBody>
          <a:bodyPr wrap="none" rtlCol="0">
            <a:spAutoFit/>
          </a:bodyPr>
          <a:lstStyle/>
          <a:p>
            <a:r>
              <a:rPr kumimoji="1" lang="en-US" altLang="ja-JP" dirty="0" smtClean="0"/>
              <a:t>450-550MW</a:t>
            </a:r>
            <a:endParaRPr kumimoji="1" lang="ja-JP" altLang="en-US" dirty="0"/>
          </a:p>
        </p:txBody>
      </p:sp>
      <p:sp>
        <p:nvSpPr>
          <p:cNvPr id="10" name="テキスト ボックス 9"/>
          <p:cNvSpPr txBox="1"/>
          <p:nvPr/>
        </p:nvSpPr>
        <p:spPr>
          <a:xfrm>
            <a:off x="4664161" y="5103768"/>
            <a:ext cx="1008609" cy="369332"/>
          </a:xfrm>
          <a:prstGeom prst="rect">
            <a:avLst/>
          </a:prstGeom>
          <a:noFill/>
        </p:spPr>
        <p:txBody>
          <a:bodyPr wrap="none" rtlCol="0">
            <a:spAutoFit/>
          </a:bodyPr>
          <a:lstStyle/>
          <a:p>
            <a:r>
              <a:rPr kumimoji="1" lang="en-US" altLang="ja-JP" dirty="0" smtClean="0"/>
              <a:t>550MW-</a:t>
            </a:r>
            <a:endParaRPr kumimoji="1" lang="ja-JP" altLang="en-US" dirty="0"/>
          </a:p>
        </p:txBody>
      </p:sp>
      <p:sp>
        <p:nvSpPr>
          <p:cNvPr id="11" name="テキスト ボックス 10"/>
          <p:cNvSpPr txBox="1"/>
          <p:nvPr/>
        </p:nvSpPr>
        <p:spPr>
          <a:xfrm>
            <a:off x="4584318" y="4442863"/>
            <a:ext cx="1359668" cy="369332"/>
          </a:xfrm>
          <a:prstGeom prst="rect">
            <a:avLst/>
          </a:prstGeom>
          <a:noFill/>
        </p:spPr>
        <p:txBody>
          <a:bodyPr wrap="none" rtlCol="0">
            <a:spAutoFit/>
          </a:bodyPr>
          <a:lstStyle/>
          <a:p>
            <a:r>
              <a:rPr kumimoji="1" lang="en-US" altLang="ja-JP" dirty="0" smtClean="0"/>
              <a:t>350-450MW</a:t>
            </a:r>
            <a:endParaRPr kumimoji="1" lang="ja-JP" altLang="en-US" dirty="0"/>
          </a:p>
        </p:txBody>
      </p:sp>
      <p:sp>
        <p:nvSpPr>
          <p:cNvPr id="12" name="テキスト ボックス 11"/>
          <p:cNvSpPr txBox="1"/>
          <p:nvPr/>
        </p:nvSpPr>
        <p:spPr>
          <a:xfrm>
            <a:off x="4558834" y="4226130"/>
            <a:ext cx="1359668" cy="369332"/>
          </a:xfrm>
          <a:prstGeom prst="rect">
            <a:avLst/>
          </a:prstGeom>
          <a:noFill/>
        </p:spPr>
        <p:txBody>
          <a:bodyPr wrap="none" rtlCol="0">
            <a:spAutoFit/>
          </a:bodyPr>
          <a:lstStyle/>
          <a:p>
            <a:r>
              <a:rPr kumimoji="1" lang="en-US" altLang="ja-JP" dirty="0" smtClean="0"/>
              <a:t>250-350MW</a:t>
            </a:r>
            <a:endParaRPr kumimoji="1" lang="ja-JP" altLang="en-US" dirty="0"/>
          </a:p>
        </p:txBody>
      </p:sp>
    </p:spTree>
    <p:extLst>
      <p:ext uri="{BB962C8B-B14F-4D97-AF65-F5344CB8AC3E}">
        <p14:creationId xmlns:p14="http://schemas.microsoft.com/office/powerpoint/2010/main" val="121629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0">
            <a:schemeClr val="accent1"/>
          </a:lnRef>
          <a:fillRef idx="3">
            <a:schemeClr val="accent1"/>
          </a:fillRef>
          <a:effectRef idx="3">
            <a:schemeClr val="accent1"/>
          </a:effectRef>
          <a:fontRef idx="minor">
            <a:schemeClr val="lt1"/>
          </a:fontRef>
        </p:style>
        <p:txBody>
          <a:bodyPr>
            <a:normAutofit/>
          </a:bodyPr>
          <a:lstStyle/>
          <a:p>
            <a:r>
              <a:rPr lang="ja-JP" altLang="en-US" sz="3200" dirty="0" smtClean="0"/>
              <a:t>周辺領域での不純物</a:t>
            </a:r>
            <a:endParaRPr kumimoji="1" lang="ja-JP" altLang="en-US" sz="3200" dirty="0"/>
          </a:p>
        </p:txBody>
      </p:sp>
      <p:pic>
        <p:nvPicPr>
          <p:cNvPr id="5" name="図 4"/>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3934460" cy="5495925"/>
          </a:xfrm>
          <a:prstGeom prst="rect">
            <a:avLst/>
          </a:prstGeom>
          <a:noFill/>
          <a:ln>
            <a:noFill/>
          </a:ln>
        </p:spPr>
      </p:pic>
      <mc:AlternateContent xmlns:mc="http://schemas.openxmlformats.org/markup-compatibility/2006" xmlns:a14="http://schemas.microsoft.com/office/drawing/2010/main">
        <mc:Choice Requires="a14">
          <p:sp>
            <p:nvSpPr>
              <p:cNvPr id="6" name="正方形/長方形 5"/>
              <p:cNvSpPr/>
              <p:nvPr/>
            </p:nvSpPr>
            <p:spPr>
              <a:xfrm>
                <a:off x="5292080" y="2390023"/>
                <a:ext cx="2462341" cy="7272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ja-JP" altLang="ja-JP" i="1">
                              <a:latin typeface="Cambria Math"/>
                            </a:rPr>
                          </m:ctrlPr>
                        </m:fPr>
                        <m:num>
                          <m:r>
                            <a:rPr lang="en-US" altLang="ja-JP" i="1">
                              <a:latin typeface="Cambria Math"/>
                            </a:rPr>
                            <m:t>𝑑</m:t>
                          </m:r>
                          <m:sSubSup>
                            <m:sSubSupPr>
                              <m:ctrlPr>
                                <a:rPr lang="ja-JP" altLang="ja-JP" i="1">
                                  <a:latin typeface="Cambria Math"/>
                                </a:rPr>
                              </m:ctrlPr>
                            </m:sSubSupPr>
                            <m:e>
                              <m:r>
                                <a:rPr lang="en-US" altLang="ja-JP" i="1">
                                  <a:latin typeface="Cambria Math"/>
                                </a:rPr>
                                <m:t>𝑛</m:t>
                              </m:r>
                            </m:e>
                            <m:sub>
                              <m:r>
                                <a:rPr lang="en-US" altLang="ja-JP" i="1">
                                  <a:latin typeface="Cambria Math"/>
                                </a:rPr>
                                <m:t>𝑖𝑚𝑝</m:t>
                              </m:r>
                            </m:sub>
                            <m:sup>
                              <m:r>
                                <a:rPr lang="en-US" altLang="ja-JP" i="1">
                                  <a:latin typeface="Cambria Math"/>
                                </a:rPr>
                                <m:t>𝑐𝑜𝑟𝑒</m:t>
                              </m:r>
                            </m:sup>
                          </m:sSubSup>
                        </m:num>
                        <m:den>
                          <m:r>
                            <a:rPr lang="en-US" altLang="ja-JP" i="1">
                              <a:latin typeface="Cambria Math"/>
                            </a:rPr>
                            <m:t>𝑑𝑡</m:t>
                          </m:r>
                        </m:den>
                      </m:f>
                      <m:r>
                        <a:rPr lang="en-US" altLang="ja-JP" i="1">
                          <a:latin typeface="Cambria Math"/>
                        </a:rPr>
                        <m:t>=</m:t>
                      </m:r>
                      <m:r>
                        <a:rPr lang="en-US" altLang="ja-JP" i="1">
                          <a:latin typeface="Cambria Math"/>
                        </a:rPr>
                        <m:t>𝛼</m:t>
                      </m:r>
                      <m:sSubSup>
                        <m:sSubSupPr>
                          <m:ctrlPr>
                            <a:rPr lang="ja-JP" altLang="ja-JP" i="1">
                              <a:latin typeface="Cambria Math"/>
                            </a:rPr>
                          </m:ctrlPr>
                        </m:sSubSupPr>
                        <m:e>
                          <m:r>
                            <a:rPr lang="en-US" altLang="ja-JP" i="1">
                              <a:latin typeface="Cambria Math"/>
                            </a:rPr>
                            <m:t>𝑛</m:t>
                          </m:r>
                        </m:e>
                        <m:sub>
                          <m:r>
                            <a:rPr lang="en-US" altLang="ja-JP" i="1">
                              <a:latin typeface="Cambria Math"/>
                            </a:rPr>
                            <m:t>𝑖𝑚𝑝</m:t>
                          </m:r>
                        </m:sub>
                        <m:sup>
                          <m:r>
                            <a:rPr lang="en-US" altLang="ja-JP" i="1">
                              <a:latin typeface="Cambria Math"/>
                            </a:rPr>
                            <m:t>𝑠𝑜𝑙</m:t>
                          </m:r>
                        </m:sup>
                      </m:sSubSup>
                      <m:r>
                        <a:rPr lang="en-US" altLang="ja-JP" i="1">
                          <a:latin typeface="Cambria Math"/>
                        </a:rPr>
                        <m:t>−</m:t>
                      </m:r>
                      <m:f>
                        <m:fPr>
                          <m:ctrlPr>
                            <a:rPr lang="ja-JP" altLang="ja-JP" i="1">
                              <a:latin typeface="Cambria Math"/>
                            </a:rPr>
                          </m:ctrlPr>
                        </m:fPr>
                        <m:num>
                          <m:sSubSup>
                            <m:sSubSupPr>
                              <m:ctrlPr>
                                <a:rPr lang="ja-JP" altLang="ja-JP" i="1">
                                  <a:latin typeface="Cambria Math"/>
                                </a:rPr>
                              </m:ctrlPr>
                            </m:sSubSupPr>
                            <m:e>
                              <m:r>
                                <a:rPr lang="en-US" altLang="ja-JP" i="1">
                                  <a:latin typeface="Cambria Math"/>
                                </a:rPr>
                                <m:t>𝑛</m:t>
                              </m:r>
                            </m:e>
                            <m:sub>
                              <m:r>
                                <a:rPr lang="en-US" altLang="ja-JP" i="1">
                                  <a:latin typeface="Cambria Math"/>
                                </a:rPr>
                                <m:t>𝑖𝑚𝑝</m:t>
                              </m:r>
                            </m:sub>
                            <m:sup>
                              <m:r>
                                <a:rPr lang="en-US" altLang="ja-JP" i="1">
                                  <a:latin typeface="Cambria Math"/>
                                </a:rPr>
                                <m:t>𝑐𝑜𝑟𝑒</m:t>
                              </m:r>
                            </m:sup>
                          </m:sSubSup>
                        </m:num>
                        <m:den>
                          <m:sSub>
                            <m:sSubPr>
                              <m:ctrlPr>
                                <a:rPr lang="ja-JP" altLang="ja-JP" i="1">
                                  <a:latin typeface="Cambria Math"/>
                                </a:rPr>
                              </m:ctrlPr>
                            </m:sSubPr>
                            <m:e>
                              <m:r>
                                <a:rPr lang="en-US" altLang="ja-JP" i="1">
                                  <a:latin typeface="Cambria Math"/>
                                </a:rPr>
                                <m:t>𝜏</m:t>
                              </m:r>
                            </m:e>
                            <m:sub>
                              <m:r>
                                <a:rPr lang="en-US" altLang="ja-JP" i="1">
                                  <a:latin typeface="Cambria Math"/>
                                </a:rPr>
                                <m:t>𝑖𝑚𝑝</m:t>
                              </m:r>
                            </m:sub>
                          </m:sSub>
                        </m:den>
                      </m:f>
                    </m:oMath>
                  </m:oMathPara>
                </a14:m>
                <a:endParaRPr lang="ja-JP" altLang="en-US" dirty="0"/>
              </a:p>
            </p:txBody>
          </p:sp>
        </mc:Choice>
        <mc:Fallback xmlns="">
          <p:sp>
            <p:nvSpPr>
              <p:cNvPr id="6" name="正方形/長方形 5"/>
              <p:cNvSpPr>
                <a:spLocks noRot="1" noChangeAspect="1" noMove="1" noResize="1" noEditPoints="1" noAdjustHandles="1" noChangeArrowheads="1" noChangeShapeType="1" noTextEdit="1"/>
              </p:cNvSpPr>
              <p:nvPr/>
            </p:nvSpPr>
            <p:spPr>
              <a:xfrm>
                <a:off x="5292080" y="2390023"/>
                <a:ext cx="2462341" cy="727250"/>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4602242" y="3284984"/>
                <a:ext cx="4095672" cy="7648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ja-JP" altLang="ja-JP" i="1">
                              <a:latin typeface="Cambria Math"/>
                            </a:rPr>
                          </m:ctrlPr>
                        </m:fPr>
                        <m:num>
                          <m:r>
                            <a:rPr lang="en-US" altLang="ja-JP" i="1">
                              <a:latin typeface="Cambria Math"/>
                            </a:rPr>
                            <m:t>𝑑</m:t>
                          </m:r>
                          <m:sSubSup>
                            <m:sSubSupPr>
                              <m:ctrlPr>
                                <a:rPr lang="ja-JP" altLang="ja-JP" i="1">
                                  <a:latin typeface="Cambria Math"/>
                                </a:rPr>
                              </m:ctrlPr>
                            </m:sSubSupPr>
                            <m:e>
                              <m:r>
                                <a:rPr lang="en-US" altLang="ja-JP" i="1">
                                  <a:latin typeface="Cambria Math"/>
                                </a:rPr>
                                <m:t>𝑛</m:t>
                              </m:r>
                            </m:e>
                            <m:sub>
                              <m:r>
                                <a:rPr lang="en-US" altLang="ja-JP" i="1">
                                  <a:latin typeface="Cambria Math"/>
                                </a:rPr>
                                <m:t>𝑖𝑚𝑝</m:t>
                              </m:r>
                            </m:sub>
                            <m:sup>
                              <m:r>
                                <a:rPr lang="en-US" altLang="ja-JP" i="1">
                                  <a:latin typeface="Cambria Math"/>
                                </a:rPr>
                                <m:t>𝑠𝑜𝑙</m:t>
                              </m:r>
                            </m:sup>
                          </m:sSubSup>
                        </m:num>
                        <m:den>
                          <m:r>
                            <a:rPr lang="en-US" altLang="ja-JP" i="1">
                              <a:latin typeface="Cambria Math"/>
                            </a:rPr>
                            <m:t>𝑑𝑡</m:t>
                          </m:r>
                        </m:den>
                      </m:f>
                      <m:r>
                        <a:rPr lang="en-US" altLang="ja-JP" i="1">
                          <a:latin typeface="Cambria Math"/>
                        </a:rPr>
                        <m:t>=</m:t>
                      </m:r>
                      <m:r>
                        <a:rPr lang="en-US" altLang="ja-JP" i="1">
                          <a:latin typeface="Cambria Math"/>
                        </a:rPr>
                        <m:t>𝛽</m:t>
                      </m:r>
                      <m:sSubSup>
                        <m:sSubSupPr>
                          <m:ctrlPr>
                            <a:rPr lang="ja-JP" altLang="ja-JP" i="1">
                              <a:latin typeface="Cambria Math"/>
                            </a:rPr>
                          </m:ctrlPr>
                        </m:sSubSupPr>
                        <m:e>
                          <m:r>
                            <a:rPr lang="en-US" altLang="ja-JP" i="1">
                              <a:latin typeface="Cambria Math"/>
                            </a:rPr>
                            <m:t>𝑛</m:t>
                          </m:r>
                        </m:e>
                        <m:sub>
                          <m:r>
                            <a:rPr lang="en-US" altLang="ja-JP" i="1">
                              <a:latin typeface="Cambria Math"/>
                            </a:rPr>
                            <m:t>𝑖𝑚𝑝</m:t>
                          </m:r>
                        </m:sub>
                        <m:sup>
                          <m:r>
                            <a:rPr lang="en-US" altLang="ja-JP" i="1">
                              <a:latin typeface="Cambria Math"/>
                            </a:rPr>
                            <m:t>𝑑𝑖𝑣</m:t>
                          </m:r>
                        </m:sup>
                      </m:sSubSup>
                      <m:r>
                        <a:rPr lang="en-US" altLang="ja-JP" i="1">
                          <a:latin typeface="Cambria Math"/>
                        </a:rPr>
                        <m:t>+</m:t>
                      </m:r>
                      <m:f>
                        <m:fPr>
                          <m:ctrlPr>
                            <a:rPr lang="ja-JP" altLang="ja-JP" i="1">
                              <a:latin typeface="Cambria Math"/>
                            </a:rPr>
                          </m:ctrlPr>
                        </m:fPr>
                        <m:num>
                          <m:sSubSup>
                            <m:sSubSupPr>
                              <m:ctrlPr>
                                <a:rPr lang="ja-JP" altLang="ja-JP" i="1">
                                  <a:latin typeface="Cambria Math"/>
                                </a:rPr>
                              </m:ctrlPr>
                            </m:sSubSupPr>
                            <m:e>
                              <m:r>
                                <a:rPr lang="en-US" altLang="ja-JP" i="1">
                                  <a:latin typeface="Cambria Math"/>
                                </a:rPr>
                                <m:t>𝑛</m:t>
                              </m:r>
                            </m:e>
                            <m:sub>
                              <m:r>
                                <a:rPr lang="en-US" altLang="ja-JP" i="1">
                                  <a:latin typeface="Cambria Math"/>
                                </a:rPr>
                                <m:t>𝑖𝑚𝑝</m:t>
                              </m:r>
                            </m:sub>
                            <m:sup>
                              <m:r>
                                <a:rPr lang="en-US" altLang="ja-JP" i="1">
                                  <a:latin typeface="Cambria Math"/>
                                </a:rPr>
                                <m:t>𝑐𝑜𝑟𝑒</m:t>
                              </m:r>
                            </m:sup>
                          </m:sSubSup>
                        </m:num>
                        <m:den>
                          <m:sSub>
                            <m:sSubPr>
                              <m:ctrlPr>
                                <a:rPr lang="ja-JP" altLang="ja-JP" i="1">
                                  <a:latin typeface="Cambria Math"/>
                                </a:rPr>
                              </m:ctrlPr>
                            </m:sSubPr>
                            <m:e>
                              <m:r>
                                <a:rPr lang="en-US" altLang="ja-JP" i="1">
                                  <a:latin typeface="Cambria Math"/>
                                </a:rPr>
                                <m:t>𝜏</m:t>
                              </m:r>
                            </m:e>
                            <m:sub>
                              <m:r>
                                <a:rPr lang="en-US" altLang="ja-JP" i="1">
                                  <a:latin typeface="Cambria Math"/>
                                </a:rPr>
                                <m:t>𝑖𝑚𝑝</m:t>
                              </m:r>
                            </m:sub>
                          </m:sSub>
                        </m:den>
                      </m:f>
                      <m:r>
                        <a:rPr lang="en-US" altLang="ja-JP" i="1">
                          <a:latin typeface="Cambria Math"/>
                        </a:rPr>
                        <m:t>−</m:t>
                      </m:r>
                      <m:r>
                        <a:rPr lang="en-US" altLang="ja-JP" i="1">
                          <a:latin typeface="Cambria Math"/>
                        </a:rPr>
                        <m:t>𝛼</m:t>
                      </m:r>
                      <m:sSubSup>
                        <m:sSubSupPr>
                          <m:ctrlPr>
                            <a:rPr lang="ja-JP" altLang="ja-JP" i="1">
                              <a:latin typeface="Cambria Math"/>
                            </a:rPr>
                          </m:ctrlPr>
                        </m:sSubSupPr>
                        <m:e>
                          <m:r>
                            <a:rPr lang="en-US" altLang="ja-JP" i="1">
                              <a:latin typeface="Cambria Math"/>
                            </a:rPr>
                            <m:t>𝑛</m:t>
                          </m:r>
                        </m:e>
                        <m:sub>
                          <m:r>
                            <a:rPr lang="en-US" altLang="ja-JP" i="1">
                              <a:latin typeface="Cambria Math"/>
                            </a:rPr>
                            <m:t>𝑖𝑚𝑝</m:t>
                          </m:r>
                        </m:sub>
                        <m:sup>
                          <m:r>
                            <a:rPr lang="en-US" altLang="ja-JP" i="1">
                              <a:latin typeface="Cambria Math"/>
                            </a:rPr>
                            <m:t>𝑠𝑜𝑙</m:t>
                          </m:r>
                        </m:sup>
                      </m:sSubSup>
                      <m:r>
                        <a:rPr lang="en-US" altLang="ja-JP" i="1">
                          <a:latin typeface="Cambria Math"/>
                        </a:rPr>
                        <m:t>−</m:t>
                      </m:r>
                      <m:r>
                        <a:rPr lang="en-US" altLang="ja-JP" i="1">
                          <a:latin typeface="Cambria Math"/>
                        </a:rPr>
                        <m:t>𝛾</m:t>
                      </m:r>
                      <m:sSubSup>
                        <m:sSubSupPr>
                          <m:ctrlPr>
                            <a:rPr lang="ja-JP" altLang="ja-JP" i="1">
                              <a:latin typeface="Cambria Math"/>
                            </a:rPr>
                          </m:ctrlPr>
                        </m:sSubSupPr>
                        <m:e>
                          <m:r>
                            <a:rPr lang="en-US" altLang="ja-JP" i="1">
                              <a:latin typeface="Cambria Math"/>
                            </a:rPr>
                            <m:t>𝑛</m:t>
                          </m:r>
                        </m:e>
                        <m:sub>
                          <m:r>
                            <a:rPr lang="en-US" altLang="ja-JP" i="1">
                              <a:latin typeface="Cambria Math"/>
                            </a:rPr>
                            <m:t>𝑖𝑚𝑝</m:t>
                          </m:r>
                        </m:sub>
                        <m:sup>
                          <m:r>
                            <a:rPr lang="en-US" altLang="ja-JP" i="1">
                              <a:latin typeface="Cambria Math"/>
                            </a:rPr>
                            <m:t>𝑠𝑜𝑙</m:t>
                          </m:r>
                        </m:sup>
                      </m:sSubSup>
                    </m:oMath>
                  </m:oMathPara>
                </a14:m>
                <a:endParaRPr lang="ja-JP" altLang="en-US" dirty="0"/>
              </a:p>
            </p:txBody>
          </p:sp>
        </mc:Choice>
        <mc:Fallback xmlns="">
          <p:sp>
            <p:nvSpPr>
              <p:cNvPr id="7" name="正方形/長方形 6"/>
              <p:cNvSpPr>
                <a:spLocks noRot="1" noChangeAspect="1" noMove="1" noResize="1" noEditPoints="1" noAdjustHandles="1" noChangeArrowheads="1" noChangeShapeType="1" noTextEdit="1"/>
              </p:cNvSpPr>
              <p:nvPr/>
            </p:nvSpPr>
            <p:spPr>
              <a:xfrm>
                <a:off x="4602242" y="3284984"/>
                <a:ext cx="4095672" cy="764825"/>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4372869" y="4293096"/>
                <a:ext cx="4602157" cy="6841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ja-JP" altLang="ja-JP" i="1">
                              <a:latin typeface="Cambria Math"/>
                            </a:rPr>
                          </m:ctrlPr>
                        </m:fPr>
                        <m:num>
                          <m:r>
                            <a:rPr lang="en-US" altLang="ja-JP" i="1">
                              <a:latin typeface="Cambria Math"/>
                            </a:rPr>
                            <m:t>𝑑</m:t>
                          </m:r>
                          <m:sSubSup>
                            <m:sSubSupPr>
                              <m:ctrlPr>
                                <a:rPr lang="ja-JP" altLang="ja-JP" i="1">
                                  <a:latin typeface="Cambria Math"/>
                                </a:rPr>
                              </m:ctrlPr>
                            </m:sSubSupPr>
                            <m:e>
                              <m:r>
                                <a:rPr lang="en-US" altLang="ja-JP" i="1">
                                  <a:latin typeface="Cambria Math"/>
                                </a:rPr>
                                <m:t>𝑛</m:t>
                              </m:r>
                            </m:e>
                            <m:sub>
                              <m:r>
                                <a:rPr lang="en-US" altLang="ja-JP" i="1">
                                  <a:latin typeface="Cambria Math"/>
                                </a:rPr>
                                <m:t>𝑖𝑚𝑝</m:t>
                              </m:r>
                            </m:sub>
                            <m:sup>
                              <m:r>
                                <a:rPr lang="en-US" altLang="ja-JP" i="1">
                                  <a:latin typeface="Cambria Math"/>
                                </a:rPr>
                                <m:t>𝑑𝑖𝑣</m:t>
                              </m:r>
                            </m:sup>
                          </m:sSubSup>
                        </m:num>
                        <m:den>
                          <m:r>
                            <a:rPr lang="en-US" altLang="ja-JP" i="1">
                              <a:latin typeface="Cambria Math"/>
                            </a:rPr>
                            <m:t>𝑑𝑡</m:t>
                          </m:r>
                        </m:den>
                      </m:f>
                      <m:r>
                        <a:rPr lang="en-US" altLang="ja-JP" i="1">
                          <a:latin typeface="Cambria Math"/>
                        </a:rPr>
                        <m:t>=</m:t>
                      </m:r>
                      <m:r>
                        <a:rPr lang="en-US" altLang="ja-JP" i="1">
                          <a:latin typeface="Cambria Math"/>
                        </a:rPr>
                        <m:t>𝛾</m:t>
                      </m:r>
                      <m:sSubSup>
                        <m:sSubSupPr>
                          <m:ctrlPr>
                            <a:rPr lang="ja-JP" altLang="ja-JP" i="1">
                              <a:latin typeface="Cambria Math"/>
                            </a:rPr>
                          </m:ctrlPr>
                        </m:sSubSupPr>
                        <m:e>
                          <m:r>
                            <a:rPr lang="en-US" altLang="ja-JP" i="1">
                              <a:latin typeface="Cambria Math"/>
                            </a:rPr>
                            <m:t>𝑛</m:t>
                          </m:r>
                        </m:e>
                        <m:sub>
                          <m:r>
                            <a:rPr lang="en-US" altLang="ja-JP" i="1">
                              <a:latin typeface="Cambria Math"/>
                            </a:rPr>
                            <m:t>𝑖𝑚𝑝</m:t>
                          </m:r>
                        </m:sub>
                        <m:sup>
                          <m:r>
                            <a:rPr lang="en-US" altLang="ja-JP" i="1">
                              <a:latin typeface="Cambria Math"/>
                            </a:rPr>
                            <m:t>𝑠𝑜𝑙</m:t>
                          </m:r>
                        </m:sup>
                      </m:sSubSup>
                      <m:r>
                        <a:rPr lang="en-US" altLang="ja-JP" i="1">
                          <a:latin typeface="Cambria Math"/>
                        </a:rPr>
                        <m:t>−</m:t>
                      </m:r>
                      <m:r>
                        <a:rPr lang="en-US" altLang="ja-JP" i="1">
                          <a:latin typeface="Cambria Math"/>
                        </a:rPr>
                        <m:t>𝛽</m:t>
                      </m:r>
                      <m:sSubSup>
                        <m:sSubSupPr>
                          <m:ctrlPr>
                            <a:rPr lang="ja-JP" altLang="ja-JP" i="1">
                              <a:latin typeface="Cambria Math"/>
                            </a:rPr>
                          </m:ctrlPr>
                        </m:sSubSupPr>
                        <m:e>
                          <m:r>
                            <a:rPr lang="en-US" altLang="ja-JP" i="1">
                              <a:latin typeface="Cambria Math"/>
                            </a:rPr>
                            <m:t>𝑛</m:t>
                          </m:r>
                        </m:e>
                        <m:sub>
                          <m:r>
                            <a:rPr lang="en-US" altLang="ja-JP" i="1">
                              <a:latin typeface="Cambria Math"/>
                            </a:rPr>
                            <m:t>𝑖𝑚𝑝</m:t>
                          </m:r>
                        </m:sub>
                        <m:sup>
                          <m:r>
                            <a:rPr lang="en-US" altLang="ja-JP" i="1">
                              <a:latin typeface="Cambria Math"/>
                            </a:rPr>
                            <m:t>𝑑𝑖𝑣</m:t>
                          </m:r>
                        </m:sup>
                      </m:sSubSup>
                      <m:r>
                        <a:rPr lang="en-US" altLang="ja-JP" i="1">
                          <a:latin typeface="Cambria Math"/>
                        </a:rPr>
                        <m:t>+</m:t>
                      </m:r>
                      <m:sSub>
                        <m:sSubPr>
                          <m:ctrlPr>
                            <a:rPr lang="ja-JP" altLang="ja-JP" i="1">
                              <a:latin typeface="Cambria Math"/>
                            </a:rPr>
                          </m:ctrlPr>
                        </m:sSubPr>
                        <m:e>
                          <m:r>
                            <a:rPr lang="en-US" altLang="ja-JP" i="1">
                              <a:latin typeface="Cambria Math"/>
                            </a:rPr>
                            <m:t>𝑁</m:t>
                          </m:r>
                        </m:e>
                        <m:sub>
                          <m:r>
                            <a:rPr lang="en-US" altLang="ja-JP" i="1">
                              <a:latin typeface="Cambria Math"/>
                            </a:rPr>
                            <m:t>𝐴𝑟</m:t>
                          </m:r>
                        </m:sub>
                      </m:sSub>
                      <m:r>
                        <a:rPr lang="en-US" altLang="ja-JP" i="1">
                          <a:latin typeface="Cambria Math"/>
                        </a:rPr>
                        <m:t>+</m:t>
                      </m:r>
                      <m:sSub>
                        <m:sSubPr>
                          <m:ctrlPr>
                            <a:rPr lang="ja-JP" altLang="ja-JP" i="1">
                              <a:latin typeface="Cambria Math"/>
                            </a:rPr>
                          </m:ctrlPr>
                        </m:sSubPr>
                        <m:e>
                          <m:r>
                            <a:rPr lang="en-US" altLang="ja-JP" i="1">
                              <a:latin typeface="Cambria Math"/>
                            </a:rPr>
                            <m:t>𝑁</m:t>
                          </m:r>
                        </m:e>
                        <m:sub>
                          <m:r>
                            <a:rPr lang="en-US" altLang="ja-JP" i="1">
                              <a:latin typeface="Cambria Math"/>
                            </a:rPr>
                            <m:t>𝑤</m:t>
                          </m:r>
                        </m:sub>
                      </m:sSub>
                      <m:r>
                        <a:rPr lang="en-US" altLang="ja-JP" i="1">
                          <a:latin typeface="Cambria Math"/>
                        </a:rPr>
                        <m:t>−</m:t>
                      </m:r>
                      <m:sSub>
                        <m:sSubPr>
                          <m:ctrlPr>
                            <a:rPr lang="ja-JP" altLang="ja-JP" i="1">
                              <a:latin typeface="Cambria Math"/>
                            </a:rPr>
                          </m:ctrlPr>
                        </m:sSubPr>
                        <m:e>
                          <m:r>
                            <a:rPr lang="en-US" altLang="ja-JP" i="1">
                              <a:latin typeface="Cambria Math"/>
                            </a:rPr>
                            <m:t>𝑁</m:t>
                          </m:r>
                        </m:e>
                        <m:sub>
                          <m:r>
                            <a:rPr lang="en-US" altLang="ja-JP" i="1">
                              <a:latin typeface="Cambria Math"/>
                            </a:rPr>
                            <m:t>𝑝𝑢𝑚𝑝</m:t>
                          </m:r>
                        </m:sub>
                      </m:sSub>
                    </m:oMath>
                  </m:oMathPara>
                </a14:m>
                <a:endParaRPr lang="ja-JP" altLang="en-US" dirty="0"/>
              </a:p>
            </p:txBody>
          </p:sp>
        </mc:Choice>
        <mc:Fallback xmlns="">
          <p:sp>
            <p:nvSpPr>
              <p:cNvPr id="8" name="正方形/長方形 7"/>
              <p:cNvSpPr>
                <a:spLocks noRot="1" noChangeAspect="1" noMove="1" noResize="1" noEditPoints="1" noAdjustHandles="1" noChangeArrowheads="1" noChangeShapeType="1" noTextEdit="1"/>
              </p:cNvSpPr>
              <p:nvPr/>
            </p:nvSpPr>
            <p:spPr>
              <a:xfrm>
                <a:off x="4372869" y="4293096"/>
                <a:ext cx="4602157" cy="684162"/>
              </a:xfrm>
              <a:prstGeom prst="rect">
                <a:avLst/>
              </a:prstGeom>
              <a:blipFill rotWithShape="1">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20828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4151734" y="2925555"/>
            <a:ext cx="4680521" cy="2175341"/>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139950" y="1626188"/>
            <a:ext cx="4608514" cy="1029598"/>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p:nvPr>
        </p:nvSpPr>
        <p:spPr>
          <a:xfrm>
            <a:off x="457200" y="274638"/>
            <a:ext cx="8229600" cy="634082"/>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ja-JP" altLang="en-US" dirty="0" smtClean="0"/>
              <a:t>壁モデルの更なる拡張の見通し</a:t>
            </a:r>
            <a:endParaRPr kumimoji="1" lang="ja-JP" altLang="en-US"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052737"/>
            <a:ext cx="3096344" cy="301300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79" y="4085234"/>
            <a:ext cx="3253234" cy="248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0" y="6529861"/>
            <a:ext cx="4360489" cy="307777"/>
          </a:xfrm>
          <a:prstGeom prst="rect">
            <a:avLst/>
          </a:prstGeom>
          <a:noFill/>
        </p:spPr>
        <p:txBody>
          <a:bodyPr wrap="none" rtlCol="0">
            <a:spAutoFit/>
          </a:bodyPr>
          <a:lstStyle/>
          <a:p>
            <a:r>
              <a:rPr lang="ja-JP" altLang="en-US" sz="1400" b="1" dirty="0" smtClean="0"/>
              <a:t>入射するイオン</a:t>
            </a:r>
            <a:r>
              <a:rPr lang="en-US" altLang="ja-JP" sz="1400" b="1" dirty="0" smtClean="0"/>
              <a:t>(D)</a:t>
            </a:r>
            <a:r>
              <a:rPr lang="ja-JP" altLang="en-US" sz="1400" b="1" dirty="0" smtClean="0"/>
              <a:t>エネルギーに対するスパッタリング率</a:t>
            </a:r>
            <a:endParaRPr kumimoji="1" lang="ja-JP" altLang="en-US" sz="1400" b="1" dirty="0"/>
          </a:p>
        </p:txBody>
      </p:sp>
      <p:sp>
        <p:nvSpPr>
          <p:cNvPr id="8" name="テキスト ボックス 7"/>
          <p:cNvSpPr txBox="1"/>
          <p:nvPr/>
        </p:nvSpPr>
        <p:spPr>
          <a:xfrm>
            <a:off x="4211959" y="1679322"/>
            <a:ext cx="4680521" cy="923330"/>
          </a:xfrm>
          <a:prstGeom prst="rect">
            <a:avLst/>
          </a:prstGeom>
          <a:noFill/>
        </p:spPr>
        <p:txBody>
          <a:bodyPr wrap="square" rtlCol="0">
            <a:spAutoFit/>
          </a:bodyPr>
          <a:lstStyle/>
          <a:p>
            <a:r>
              <a:rPr kumimoji="1" lang="ja-JP" altLang="en-US" b="1" dirty="0" smtClean="0"/>
              <a:t>壁表面から粒子が放出</a:t>
            </a:r>
            <a:r>
              <a:rPr lang="ja-JP" altLang="en-US" b="1" dirty="0" smtClean="0"/>
              <a:t>、吸収される現象は</a:t>
            </a:r>
            <a:r>
              <a:rPr kumimoji="1" lang="ja-JP" altLang="en-US" b="1" dirty="0" smtClean="0"/>
              <a:t>熱による蒸発のみではない。</a:t>
            </a:r>
            <a:r>
              <a:rPr lang="ja-JP" altLang="en-US" b="1" dirty="0" smtClean="0"/>
              <a:t>スパッタリングや再堆積といった現象も考えられる</a:t>
            </a:r>
            <a:r>
              <a:rPr lang="ja-JP" altLang="en-US" dirty="0" smtClean="0"/>
              <a:t>。</a:t>
            </a:r>
            <a:endParaRPr kumimoji="1" lang="en-US" altLang="ja-JP" dirty="0" smtClean="0"/>
          </a:p>
        </p:txBody>
      </p:sp>
      <p:sp>
        <p:nvSpPr>
          <p:cNvPr id="9" name="テキスト ボックス 8"/>
          <p:cNvSpPr txBox="1"/>
          <p:nvPr/>
        </p:nvSpPr>
        <p:spPr>
          <a:xfrm>
            <a:off x="4139950" y="3069571"/>
            <a:ext cx="4824537" cy="2031325"/>
          </a:xfrm>
          <a:prstGeom prst="rect">
            <a:avLst/>
          </a:prstGeom>
          <a:noFill/>
        </p:spPr>
        <p:txBody>
          <a:bodyPr wrap="square" rtlCol="0">
            <a:spAutoFit/>
          </a:bodyPr>
          <a:lstStyle/>
          <a:p>
            <a:r>
              <a:rPr lang="ja-JP" altLang="en-US" b="1" dirty="0" smtClean="0"/>
              <a:t>スパッタリング、再堆積率は壁に入射する粒子のエネルギーに依存する。</a:t>
            </a:r>
            <a:endParaRPr lang="en-US" altLang="ja-JP" b="1" dirty="0" smtClean="0"/>
          </a:p>
          <a:p>
            <a:r>
              <a:rPr kumimoji="1" lang="ja-JP" altLang="en-US" b="1" dirty="0" smtClean="0"/>
              <a:t>ダイバータ板直前のイオンのエネルギー状態が周辺領域の導入によってわかるようになった。そのためスパッタリング、再堆積による不純物の壁からの放出量の物理を組み込むことが可能になると考えられる。</a:t>
            </a:r>
            <a:endParaRPr kumimoji="1" lang="ja-JP" altLang="en-US" b="1" dirty="0"/>
          </a:p>
        </p:txBody>
      </p:sp>
    </p:spTree>
    <p:extLst>
      <p:ext uri="{BB962C8B-B14F-4D97-AF65-F5344CB8AC3E}">
        <p14:creationId xmlns:p14="http://schemas.microsoft.com/office/powerpoint/2010/main" val="1741094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1083630" y="3038329"/>
            <a:ext cx="7203532" cy="2344567"/>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83630" y="1484784"/>
            <a:ext cx="7203532" cy="1200329"/>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p:nvPr>
        </p:nvSpPr>
        <p:spPr>
          <a:xfrm>
            <a:off x="457200" y="274638"/>
            <a:ext cx="8229600" cy="634082"/>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altLang="ja-JP" dirty="0" smtClean="0"/>
              <a:t>2</a:t>
            </a:r>
            <a:r>
              <a:rPr lang="ja-JP" altLang="en-US" dirty="0" smtClean="0"/>
              <a:t>点モデルの限界と１次元モデル</a:t>
            </a:r>
            <a:endParaRPr kumimoji="1"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1220004" y="3038329"/>
                <a:ext cx="6594562" cy="416781"/>
              </a:xfrm>
              <a:prstGeom prst="rect">
                <a:avLst/>
              </a:prstGeom>
              <a:noFill/>
            </p:spPr>
            <p:txBody>
              <a:bodyPr wrap="none" rtlCol="0">
                <a:spAutoFit/>
              </a:bodyPr>
              <a:lstStyle/>
              <a:p>
                <a14:m>
                  <m:oMath xmlns:m="http://schemas.openxmlformats.org/officeDocument/2006/math">
                    <m:r>
                      <a:rPr lang="en-US" altLang="ja-JP" b="1" i="1">
                        <a:latin typeface="Cambria Math"/>
                      </a:rPr>
                      <m:t>𝟐</m:t>
                    </m:r>
                    <m:sSub>
                      <m:sSubPr>
                        <m:ctrlPr>
                          <a:rPr lang="ja-JP" altLang="ja-JP" b="1" i="1">
                            <a:latin typeface="Cambria Math"/>
                          </a:rPr>
                        </m:ctrlPr>
                      </m:sSubPr>
                      <m:e>
                        <m:r>
                          <a:rPr lang="en-US" altLang="ja-JP" b="1" i="1">
                            <a:latin typeface="Cambria Math"/>
                          </a:rPr>
                          <m:t>𝒏</m:t>
                        </m:r>
                      </m:e>
                      <m:sub>
                        <m:r>
                          <a:rPr lang="en-US" altLang="ja-JP" b="1" i="1">
                            <a:latin typeface="Cambria Math"/>
                          </a:rPr>
                          <m:t>𝒔</m:t>
                        </m:r>
                      </m:sub>
                    </m:sSub>
                    <m:sSub>
                      <m:sSubPr>
                        <m:ctrlPr>
                          <a:rPr lang="ja-JP" altLang="ja-JP" b="1" i="1">
                            <a:latin typeface="Cambria Math"/>
                          </a:rPr>
                        </m:ctrlPr>
                      </m:sSubPr>
                      <m:e>
                        <m:r>
                          <a:rPr lang="en-US" altLang="ja-JP" b="1" i="1">
                            <a:latin typeface="Cambria Math"/>
                          </a:rPr>
                          <m:t>𝑻</m:t>
                        </m:r>
                      </m:e>
                      <m:sub>
                        <m:r>
                          <a:rPr lang="en-US" altLang="ja-JP" b="1" i="1">
                            <a:latin typeface="Cambria Math"/>
                          </a:rPr>
                          <m:t>𝒔</m:t>
                        </m:r>
                      </m:sub>
                    </m:sSub>
                    <m:r>
                      <a:rPr lang="en-US" altLang="ja-JP" b="1">
                        <a:latin typeface="Cambria Math"/>
                      </a:rPr>
                      <m:t>=</m:t>
                    </m:r>
                    <m:sSub>
                      <m:sSubPr>
                        <m:ctrlPr>
                          <a:rPr lang="ja-JP" altLang="ja-JP" b="1" i="1">
                            <a:latin typeface="Cambria Math"/>
                          </a:rPr>
                        </m:ctrlPr>
                      </m:sSubPr>
                      <m:e>
                        <m:r>
                          <a:rPr lang="en-US" altLang="ja-JP" b="1" i="1">
                            <a:latin typeface="Cambria Math"/>
                          </a:rPr>
                          <m:t>𝒎</m:t>
                        </m:r>
                      </m:e>
                      <m:sub>
                        <m:r>
                          <a:rPr lang="en-US" altLang="ja-JP" b="1" i="1">
                            <a:latin typeface="Cambria Math"/>
                          </a:rPr>
                          <m:t>𝒑</m:t>
                        </m:r>
                      </m:sub>
                    </m:sSub>
                    <m:sSub>
                      <m:sSubPr>
                        <m:ctrlPr>
                          <a:rPr lang="ja-JP" altLang="ja-JP" b="1" i="1">
                            <a:latin typeface="Cambria Math"/>
                          </a:rPr>
                        </m:ctrlPr>
                      </m:sSubPr>
                      <m:e>
                        <m:r>
                          <a:rPr lang="en-US" altLang="ja-JP" b="1" i="1">
                            <a:latin typeface="Cambria Math"/>
                          </a:rPr>
                          <m:t>𝒏</m:t>
                        </m:r>
                      </m:e>
                      <m:sub>
                        <m:r>
                          <a:rPr lang="en-US" altLang="ja-JP" b="1" i="1">
                            <a:latin typeface="Cambria Math"/>
                          </a:rPr>
                          <m:t>𝒅</m:t>
                        </m:r>
                      </m:sub>
                    </m:sSub>
                    <m:sSubSup>
                      <m:sSubSupPr>
                        <m:ctrlPr>
                          <a:rPr lang="ja-JP" altLang="ja-JP" b="1" i="1">
                            <a:latin typeface="Cambria Math"/>
                          </a:rPr>
                        </m:ctrlPr>
                      </m:sSubSupPr>
                      <m:e>
                        <m:sSubSup>
                          <m:sSubSupPr>
                            <m:ctrlPr>
                              <a:rPr lang="ja-JP" altLang="ja-JP" b="1" i="1">
                                <a:latin typeface="Cambria Math"/>
                              </a:rPr>
                            </m:ctrlPr>
                          </m:sSubSupPr>
                          <m:e>
                            <m:r>
                              <a:rPr lang="en-US" altLang="ja-JP" b="1" i="1">
                                <a:latin typeface="Cambria Math"/>
                              </a:rPr>
                              <m:t>𝑴</m:t>
                            </m:r>
                          </m:e>
                          <m:sub>
                            <m:r>
                              <a:rPr lang="en-US" altLang="ja-JP" b="1" i="1">
                                <a:latin typeface="Cambria Math"/>
                              </a:rPr>
                              <m:t>𝒅</m:t>
                            </m:r>
                          </m:sub>
                          <m:sup>
                            <m:r>
                              <a:rPr lang="en-US" altLang="ja-JP" b="1" i="1">
                                <a:latin typeface="Cambria Math"/>
                              </a:rPr>
                              <m:t>𝟐</m:t>
                            </m:r>
                          </m:sup>
                        </m:sSubSup>
                        <m:r>
                          <a:rPr lang="en-US" altLang="ja-JP" b="1" i="1">
                            <a:latin typeface="Cambria Math"/>
                          </a:rPr>
                          <m:t>𝑪</m:t>
                        </m:r>
                      </m:e>
                      <m:sub>
                        <m:r>
                          <a:rPr lang="en-US" altLang="ja-JP" b="1" i="1">
                            <a:latin typeface="Cambria Math"/>
                          </a:rPr>
                          <m:t>𝒔</m:t>
                        </m:r>
                      </m:sub>
                      <m:sup>
                        <m:r>
                          <a:rPr lang="en-US" altLang="ja-JP" b="1" i="1">
                            <a:latin typeface="Cambria Math"/>
                          </a:rPr>
                          <m:t>𝟐</m:t>
                        </m:r>
                      </m:sup>
                    </m:sSubSup>
                    <m:r>
                      <a:rPr lang="en-US" altLang="ja-JP" b="1">
                        <a:latin typeface="Cambria Math"/>
                      </a:rPr>
                      <m:t>+</m:t>
                    </m:r>
                    <m:r>
                      <a:rPr lang="en-US" altLang="ja-JP" b="1" i="1">
                        <a:latin typeface="Cambria Math"/>
                      </a:rPr>
                      <m:t>𝟐</m:t>
                    </m:r>
                    <m:sSub>
                      <m:sSubPr>
                        <m:ctrlPr>
                          <a:rPr lang="ja-JP" altLang="ja-JP" b="1" i="1">
                            <a:latin typeface="Cambria Math"/>
                          </a:rPr>
                        </m:ctrlPr>
                      </m:sSubPr>
                      <m:e>
                        <m:r>
                          <a:rPr lang="en-US" altLang="ja-JP" b="1" i="1">
                            <a:latin typeface="Cambria Math"/>
                          </a:rPr>
                          <m:t>𝒏</m:t>
                        </m:r>
                      </m:e>
                      <m:sub>
                        <m:r>
                          <a:rPr lang="en-US" altLang="ja-JP" b="1" i="1">
                            <a:latin typeface="Cambria Math"/>
                          </a:rPr>
                          <m:t>𝒅</m:t>
                        </m:r>
                      </m:sub>
                    </m:sSub>
                    <m:sSub>
                      <m:sSubPr>
                        <m:ctrlPr>
                          <a:rPr lang="ja-JP" altLang="ja-JP" b="1" i="1">
                            <a:latin typeface="Cambria Math"/>
                          </a:rPr>
                        </m:ctrlPr>
                      </m:sSubPr>
                      <m:e>
                        <m:r>
                          <a:rPr lang="en-US" altLang="ja-JP" b="1" i="1">
                            <a:latin typeface="Cambria Math"/>
                          </a:rPr>
                          <m:t>𝑻</m:t>
                        </m:r>
                      </m:e>
                      <m:sub>
                        <m:r>
                          <a:rPr lang="en-US" altLang="ja-JP" b="1" i="1">
                            <a:latin typeface="Cambria Math"/>
                          </a:rPr>
                          <m:t>𝒅</m:t>
                        </m:r>
                      </m:sub>
                    </m:sSub>
                  </m:oMath>
                </a14:m>
                <a:r>
                  <a:rPr kumimoji="1" lang="ja-JP" altLang="en-US" b="1" dirty="0" smtClean="0"/>
                  <a:t>　</a:t>
                </a:r>
                <a:r>
                  <a:rPr kumimoji="1" lang="en-US" altLang="ja-JP" b="1" dirty="0" smtClean="0"/>
                  <a:t>SOL-DIV</a:t>
                </a:r>
                <a:r>
                  <a:rPr kumimoji="1" lang="ja-JP" altLang="en-US" b="1" dirty="0" smtClean="0"/>
                  <a:t>領域での</a:t>
                </a:r>
                <a:r>
                  <a:rPr lang="ja-JP" altLang="en-US" b="1" dirty="0" smtClean="0"/>
                  <a:t>運動量バランス</a:t>
                </a:r>
                <a:endParaRPr kumimoji="1" lang="ja-JP" altLang="en-US" b="1"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220004" y="3038329"/>
                <a:ext cx="6594562" cy="416781"/>
              </a:xfrm>
              <a:prstGeom prst="rect">
                <a:avLst/>
              </a:prstGeom>
              <a:blipFill rotWithShape="1">
                <a:blip r:embed="rId2"/>
                <a:stretch>
                  <a:fillRect t="-7246" r="-185" b="-159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1183935" y="3883178"/>
                <a:ext cx="7103227" cy="705962"/>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d>
                        <m:dPr>
                          <m:ctrlPr>
                            <a:rPr lang="ja-JP" altLang="ja-JP" b="1" i="1">
                              <a:latin typeface="Cambria Math"/>
                            </a:rPr>
                          </m:ctrlPr>
                        </m:dPr>
                        <m:e>
                          <m:r>
                            <a:rPr lang="en-US" altLang="ja-JP" b="1" i="1">
                              <a:latin typeface="Cambria Math"/>
                            </a:rPr>
                            <m:t>𝟏</m:t>
                          </m:r>
                          <m:r>
                            <a:rPr lang="en-US" altLang="ja-JP" b="1" i="1">
                              <a:latin typeface="Cambria Math"/>
                            </a:rPr>
                            <m:t>−</m:t>
                          </m:r>
                          <m:sSubSup>
                            <m:sSubSupPr>
                              <m:ctrlPr>
                                <a:rPr lang="ja-JP" altLang="ja-JP" b="1" i="1">
                                  <a:latin typeface="Cambria Math"/>
                                </a:rPr>
                              </m:ctrlPr>
                            </m:sSubSupPr>
                            <m:e>
                              <m:r>
                                <a:rPr lang="en-US" altLang="ja-JP" b="1" i="1">
                                  <a:latin typeface="Cambria Math"/>
                                </a:rPr>
                                <m:t>𝒇</m:t>
                              </m:r>
                            </m:e>
                            <m:sub>
                              <m:r>
                                <a:rPr lang="en-US" altLang="ja-JP" b="1" i="1">
                                  <a:latin typeface="Cambria Math"/>
                                </a:rPr>
                                <m:t>𝒊𝒎𝒑</m:t>
                              </m:r>
                            </m:sub>
                            <m:sup>
                              <m:r>
                                <a:rPr lang="en-US" altLang="ja-JP" b="1" i="1">
                                  <a:latin typeface="Cambria Math"/>
                                </a:rPr>
                                <m:t>𝒅𝒊𝒗</m:t>
                              </m:r>
                            </m:sup>
                          </m:sSubSup>
                        </m:e>
                      </m:d>
                      <m:sSub>
                        <m:sSubPr>
                          <m:ctrlPr>
                            <a:rPr lang="ja-JP" altLang="ja-JP" b="1" i="1">
                              <a:latin typeface="Cambria Math"/>
                            </a:rPr>
                          </m:ctrlPr>
                        </m:sSubPr>
                        <m:e>
                          <m:r>
                            <a:rPr lang="en-US" altLang="ja-JP" b="1" i="1">
                              <a:latin typeface="Cambria Math"/>
                            </a:rPr>
                            <m:t>𝒒</m:t>
                          </m:r>
                        </m:e>
                        <m:sub>
                          <m:r>
                            <a:rPr lang="en-US" altLang="ja-JP" b="1" i="1">
                              <a:latin typeface="Cambria Math"/>
                            </a:rPr>
                            <m:t>⊥</m:t>
                          </m:r>
                        </m:sub>
                      </m:sSub>
                      <m:sSub>
                        <m:sSubPr>
                          <m:ctrlPr>
                            <a:rPr lang="ja-JP" altLang="ja-JP" b="1" i="1">
                              <a:latin typeface="Cambria Math"/>
                            </a:rPr>
                          </m:ctrlPr>
                        </m:sSubPr>
                        <m:e>
                          <m:r>
                            <a:rPr lang="en-US" altLang="ja-JP" b="1" i="1">
                              <a:latin typeface="Cambria Math"/>
                            </a:rPr>
                            <m:t>𝑳</m:t>
                          </m:r>
                        </m:e>
                        <m:sub>
                          <m:r>
                            <a:rPr lang="en-US" altLang="ja-JP" b="1" i="1">
                              <a:latin typeface="Cambria Math"/>
                            </a:rPr>
                            <m:t>𝒔</m:t>
                          </m:r>
                        </m:sub>
                      </m:sSub>
                      <m:r>
                        <a:rPr lang="en-US" altLang="ja-JP" b="1" i="1">
                          <a:latin typeface="Cambria Math"/>
                        </a:rPr>
                        <m:t>=</m:t>
                      </m:r>
                      <m:r>
                        <a:rPr lang="en-US" altLang="ja-JP" b="1" i="1">
                          <a:latin typeface="Cambria Math"/>
                        </a:rPr>
                        <m:t>𝜸</m:t>
                      </m:r>
                      <m:sSub>
                        <m:sSubPr>
                          <m:ctrlPr>
                            <a:rPr lang="ja-JP" altLang="ja-JP" b="1" i="1">
                              <a:latin typeface="Cambria Math"/>
                            </a:rPr>
                          </m:ctrlPr>
                        </m:sSubPr>
                        <m:e>
                          <m:r>
                            <a:rPr lang="en-US" altLang="ja-JP" b="1" i="1">
                              <a:latin typeface="Cambria Math"/>
                            </a:rPr>
                            <m:t>𝒏</m:t>
                          </m:r>
                        </m:e>
                        <m:sub>
                          <m:r>
                            <a:rPr lang="en-US" altLang="ja-JP" b="1" i="1">
                              <a:latin typeface="Cambria Math"/>
                            </a:rPr>
                            <m:t>𝒅</m:t>
                          </m:r>
                        </m:sub>
                      </m:sSub>
                      <m:sSub>
                        <m:sSubPr>
                          <m:ctrlPr>
                            <a:rPr lang="ja-JP" altLang="ja-JP" b="1" i="1">
                              <a:latin typeface="Cambria Math"/>
                            </a:rPr>
                          </m:ctrlPr>
                        </m:sSubPr>
                        <m:e>
                          <m:r>
                            <a:rPr lang="en-US" altLang="ja-JP" b="1" i="1">
                              <a:latin typeface="Cambria Math"/>
                            </a:rPr>
                            <m:t>𝑻</m:t>
                          </m:r>
                        </m:e>
                        <m:sub>
                          <m:r>
                            <a:rPr lang="en-US" altLang="ja-JP" b="1" i="1">
                              <a:latin typeface="Cambria Math"/>
                            </a:rPr>
                            <m:t>𝒅</m:t>
                          </m:r>
                        </m:sub>
                      </m:sSub>
                      <m:sSub>
                        <m:sSubPr>
                          <m:ctrlPr>
                            <a:rPr lang="ja-JP" altLang="ja-JP" b="1" i="1">
                              <a:latin typeface="Cambria Math"/>
                            </a:rPr>
                          </m:ctrlPr>
                        </m:sSubPr>
                        <m:e>
                          <m:r>
                            <a:rPr lang="en-US" altLang="ja-JP" b="1" i="1">
                              <a:latin typeface="Cambria Math"/>
                            </a:rPr>
                            <m:t>𝑴</m:t>
                          </m:r>
                        </m:e>
                        <m:sub>
                          <m:r>
                            <a:rPr lang="en-US" altLang="ja-JP" b="1" i="1">
                              <a:latin typeface="Cambria Math"/>
                            </a:rPr>
                            <m:t>𝒅</m:t>
                          </m:r>
                        </m:sub>
                      </m:sSub>
                      <m:sSub>
                        <m:sSubPr>
                          <m:ctrlPr>
                            <a:rPr lang="ja-JP" altLang="ja-JP" b="1" i="1">
                              <a:latin typeface="Cambria Math"/>
                            </a:rPr>
                          </m:ctrlPr>
                        </m:sSubPr>
                        <m:e>
                          <m:r>
                            <a:rPr lang="en-US" altLang="ja-JP" b="1" i="1">
                              <a:latin typeface="Cambria Math"/>
                            </a:rPr>
                            <m:t>𝑪</m:t>
                          </m:r>
                        </m:e>
                        <m:sub>
                          <m:r>
                            <a:rPr lang="en-US" altLang="ja-JP" b="1" i="1">
                              <a:latin typeface="Cambria Math"/>
                            </a:rPr>
                            <m:t>𝒔</m:t>
                          </m:r>
                        </m:sub>
                      </m:sSub>
                      <m:sSub>
                        <m:sSubPr>
                          <m:ctrlPr>
                            <a:rPr lang="ja-JP" altLang="ja-JP" b="1" i="1">
                              <a:latin typeface="Cambria Math"/>
                            </a:rPr>
                          </m:ctrlPr>
                        </m:sSubPr>
                        <m:e>
                          <m:r>
                            <a:rPr lang="en-US" altLang="ja-JP" b="1" i="1">
                              <a:latin typeface="Cambria Math"/>
                            </a:rPr>
                            <m:t>𝜟</m:t>
                          </m:r>
                        </m:e>
                        <m:sub>
                          <m:r>
                            <a:rPr lang="en-US" altLang="ja-JP" b="1" i="1">
                              <a:latin typeface="Cambria Math"/>
                            </a:rPr>
                            <m:t>𝑬</m:t>
                          </m:r>
                        </m:sub>
                      </m:sSub>
                    </m:oMath>
                  </m:oMathPara>
                </a14:m>
                <a:endParaRPr kumimoji="1" lang="en-US" altLang="ja-JP" b="1" dirty="0" smtClean="0"/>
              </a:p>
              <a:p>
                <a:r>
                  <a:rPr lang="ja-JP" altLang="en-US" b="1" dirty="0" smtClean="0"/>
                  <a:t>コアからの流入エネルギーとダイバータ板への放出エネルギーバランス</a:t>
                </a:r>
                <a:endParaRPr kumimoji="1" lang="ja-JP" altLang="en-US" b="1"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183935" y="3883178"/>
                <a:ext cx="7103227" cy="705962"/>
              </a:xfrm>
              <a:prstGeom prst="rect">
                <a:avLst/>
              </a:prstGeom>
              <a:blipFill rotWithShape="1">
                <a:blip r:embed="rId3"/>
                <a:stretch>
                  <a:fillRect l="-687" r="-86" b="-10345"/>
                </a:stretch>
              </a:blipFill>
            </p:spPr>
            <p:txBody>
              <a:bodyPr/>
              <a:lstStyle/>
              <a:p>
                <a:r>
                  <a:rPr lang="ja-JP" altLang="en-US">
                    <a:noFill/>
                  </a:rPr>
                  <a:t> </a:t>
                </a:r>
              </a:p>
            </p:txBody>
          </p:sp>
        </mc:Fallback>
      </mc:AlternateContent>
      <p:sp>
        <p:nvSpPr>
          <p:cNvPr id="7" name="テキスト ボックス 6"/>
          <p:cNvSpPr txBox="1"/>
          <p:nvPr/>
        </p:nvSpPr>
        <p:spPr>
          <a:xfrm>
            <a:off x="1083630" y="1484784"/>
            <a:ext cx="7203532" cy="1200329"/>
          </a:xfrm>
          <a:prstGeom prst="rect">
            <a:avLst/>
          </a:prstGeom>
          <a:noFill/>
        </p:spPr>
        <p:txBody>
          <a:bodyPr wrap="square" rtlCol="0">
            <a:spAutoFit/>
          </a:bodyPr>
          <a:lstStyle/>
          <a:p>
            <a:r>
              <a:rPr lang="ja-JP" altLang="en-US" dirty="0" smtClean="0"/>
              <a:t>壁への熱を緩和する方法として重要な粒子制御に非接触プラズマがある。プラズマ</a:t>
            </a:r>
            <a:r>
              <a:rPr lang="en-US" altLang="ja-JP" dirty="0" smtClean="0"/>
              <a:t>-</a:t>
            </a:r>
            <a:r>
              <a:rPr lang="ja-JP" altLang="en-US" dirty="0" smtClean="0"/>
              <a:t>中性粒子の相互作用によってダイバータ板近傍のプラズマ</a:t>
            </a:r>
            <a:r>
              <a:rPr lang="ja-JP" altLang="en-US" dirty="0"/>
              <a:t>は</a:t>
            </a:r>
            <a:r>
              <a:rPr lang="ja-JP" altLang="en-US" dirty="0" smtClean="0"/>
              <a:t>温度が非常に小さく</a:t>
            </a:r>
            <a:r>
              <a:rPr lang="en-US" altLang="ja-JP" dirty="0" smtClean="0"/>
              <a:t>(~2eV</a:t>
            </a:r>
            <a:r>
              <a:rPr lang="ja-JP" altLang="en-US" dirty="0" smtClean="0"/>
              <a:t>以下</a:t>
            </a:r>
            <a:r>
              <a:rPr lang="en-US" altLang="ja-JP" dirty="0" smtClean="0"/>
              <a:t>)</a:t>
            </a:r>
            <a:r>
              <a:rPr lang="ja-JP" altLang="en-US" dirty="0" smtClean="0"/>
              <a:t>なる。この結果としてダイバータへのプラズマ粒子束、熱流束は限りなく小さくなる。</a:t>
            </a:r>
            <a:endParaRPr lang="en-US" altLang="ja-JP" dirty="0" smtClean="0"/>
          </a:p>
        </p:txBody>
      </p:sp>
      <p:sp>
        <p:nvSpPr>
          <p:cNvPr id="9" name="テキスト ボックス 8"/>
          <p:cNvSpPr txBox="1"/>
          <p:nvPr/>
        </p:nvSpPr>
        <p:spPr>
          <a:xfrm>
            <a:off x="2499126" y="3497799"/>
            <a:ext cx="2031325" cy="369332"/>
          </a:xfrm>
          <a:prstGeom prst="rect">
            <a:avLst/>
          </a:prstGeom>
          <a:noFill/>
        </p:spPr>
        <p:txBody>
          <a:bodyPr wrap="none" rtlCol="0">
            <a:spAutoFit/>
          </a:bodyPr>
          <a:lstStyle/>
          <a:p>
            <a:r>
              <a:rPr kumimoji="1" lang="ja-JP" altLang="en-US" dirty="0" smtClean="0"/>
              <a:t>運動量損失が必要</a:t>
            </a:r>
            <a:endParaRPr kumimoji="1" lang="ja-JP" altLang="en-US" dirty="0"/>
          </a:p>
        </p:txBody>
      </p:sp>
      <p:sp>
        <p:nvSpPr>
          <p:cNvPr id="11" name="テキスト ボックス 10"/>
          <p:cNvSpPr txBox="1"/>
          <p:nvPr/>
        </p:nvSpPr>
        <p:spPr>
          <a:xfrm>
            <a:off x="2499126" y="4622020"/>
            <a:ext cx="4665162" cy="646331"/>
          </a:xfrm>
          <a:prstGeom prst="rect">
            <a:avLst/>
          </a:prstGeom>
          <a:noFill/>
        </p:spPr>
        <p:txBody>
          <a:bodyPr wrap="square" rtlCol="0">
            <a:spAutoFit/>
          </a:bodyPr>
          <a:lstStyle/>
          <a:p>
            <a:r>
              <a:rPr kumimoji="1" lang="ja-JP" altLang="en-US" dirty="0" smtClean="0"/>
              <a:t>中性粒子との相互作用によるエネルギー損失を考慮しなければならない。</a:t>
            </a:r>
            <a:endParaRPr kumimoji="1" lang="ja-JP" altLang="en-US" dirty="0"/>
          </a:p>
        </p:txBody>
      </p:sp>
    </p:spTree>
    <p:extLst>
      <p:ext uri="{BB962C8B-B14F-4D97-AF65-F5344CB8AC3E}">
        <p14:creationId xmlns:p14="http://schemas.microsoft.com/office/powerpoint/2010/main" val="4222182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ja-JP" altLang="en-US" dirty="0"/>
              <a:t>簡易</a:t>
            </a:r>
            <a:r>
              <a:rPr lang="ja-JP" altLang="en-US" dirty="0" smtClean="0"/>
              <a:t>１次元モデルの導入</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96751"/>
            <a:ext cx="6264696" cy="275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正方形/長方形 4"/>
              <p:cNvSpPr/>
              <p:nvPr/>
            </p:nvSpPr>
            <p:spPr>
              <a:xfrm>
                <a:off x="1691680" y="4217782"/>
                <a:ext cx="5548635" cy="504754"/>
              </a:xfrm>
              <a:prstGeom prst="rect">
                <a:avLst/>
              </a:prstGeom>
            </p:spPr>
            <p:txBody>
              <a:bodyPr wrap="none">
                <a:spAutoFit/>
              </a:bodyPr>
              <a:lstStyle/>
              <a:p>
                <a14:m>
                  <m:oMath xmlns:m="http://schemas.openxmlformats.org/officeDocument/2006/math">
                    <m:f>
                      <m:fPr>
                        <m:ctrlPr>
                          <a:rPr lang="ja-JP" altLang="ja-JP" i="1">
                            <a:latin typeface="Cambria Math"/>
                          </a:rPr>
                        </m:ctrlPr>
                      </m:fPr>
                      <m:num>
                        <m:r>
                          <a:rPr lang="en-US" altLang="ja-JP">
                            <a:latin typeface="Cambria Math"/>
                          </a:rPr>
                          <m:t>𝜕</m:t>
                        </m:r>
                        <m:r>
                          <m:rPr>
                            <m:sty m:val="p"/>
                          </m:rPr>
                          <a:rPr lang="en-US" altLang="ja-JP">
                            <a:latin typeface="Cambria Math"/>
                          </a:rPr>
                          <m:t>ρ</m:t>
                        </m:r>
                      </m:num>
                      <m:den>
                        <m:r>
                          <a:rPr lang="en-US" altLang="ja-JP">
                            <a:latin typeface="Cambria Math"/>
                          </a:rPr>
                          <m:t>𝜕</m:t>
                        </m:r>
                        <m:r>
                          <m:rPr>
                            <m:sty m:val="p"/>
                          </m:rPr>
                          <a:rPr lang="en-US" altLang="ja-JP">
                            <a:latin typeface="Cambria Math"/>
                          </a:rPr>
                          <m:t>t</m:t>
                        </m:r>
                      </m:den>
                    </m:f>
                    <m:r>
                      <a:rPr lang="en-US" altLang="ja-JP" i="1">
                        <a:latin typeface="Cambria Math"/>
                      </a:rPr>
                      <m:t>+</m:t>
                    </m:r>
                    <m:f>
                      <m:fPr>
                        <m:ctrlPr>
                          <a:rPr lang="ja-JP" altLang="ja-JP" i="1">
                            <a:latin typeface="Cambria Math"/>
                          </a:rPr>
                        </m:ctrlPr>
                      </m:fPr>
                      <m:num>
                        <m:r>
                          <a:rPr lang="en-US" altLang="ja-JP" i="1">
                            <a:latin typeface="Cambria Math"/>
                          </a:rPr>
                          <m:t>𝜕</m:t>
                        </m:r>
                        <m:d>
                          <m:dPr>
                            <m:ctrlPr>
                              <a:rPr lang="ja-JP" altLang="ja-JP" i="1">
                                <a:latin typeface="Cambria Math"/>
                              </a:rPr>
                            </m:ctrlPr>
                          </m:dPr>
                          <m:e>
                            <m:r>
                              <a:rPr lang="en-US" altLang="ja-JP" i="1">
                                <a:latin typeface="Cambria Math"/>
                              </a:rPr>
                              <m:t>𝜌</m:t>
                            </m:r>
                            <m:r>
                              <a:rPr lang="en-US" altLang="ja-JP" i="1">
                                <a:latin typeface="Cambria Math"/>
                              </a:rPr>
                              <m:t>𝑉</m:t>
                            </m:r>
                          </m:e>
                        </m:d>
                      </m:num>
                      <m:den>
                        <m:r>
                          <a:rPr lang="en-US" altLang="ja-JP" i="1">
                            <a:latin typeface="Cambria Math"/>
                          </a:rPr>
                          <m:t>𝜕</m:t>
                        </m:r>
                        <m:r>
                          <a:rPr lang="en-US" altLang="ja-JP" i="1">
                            <a:latin typeface="Cambria Math"/>
                          </a:rPr>
                          <m:t>𝑥</m:t>
                        </m:r>
                      </m:den>
                    </m:f>
                    <m:r>
                      <a:rPr lang="en-US" altLang="ja-JP" i="1">
                        <a:latin typeface="Cambria Math"/>
                      </a:rPr>
                      <m:t>=</m:t>
                    </m:r>
                    <m:sSub>
                      <m:sSubPr>
                        <m:ctrlPr>
                          <a:rPr lang="ja-JP" altLang="ja-JP" i="1">
                            <a:latin typeface="Cambria Math"/>
                          </a:rPr>
                        </m:ctrlPr>
                      </m:sSubPr>
                      <m:e>
                        <m:r>
                          <a:rPr lang="en-US" altLang="ja-JP" i="1">
                            <a:latin typeface="Cambria Math"/>
                          </a:rPr>
                          <m:t>𝑚</m:t>
                        </m:r>
                      </m:e>
                      <m:sub>
                        <m:r>
                          <a:rPr lang="en-US" altLang="ja-JP" i="1">
                            <a:latin typeface="Cambria Math"/>
                          </a:rPr>
                          <m:t>𝑝</m:t>
                        </m:r>
                      </m:sub>
                    </m:sSub>
                    <m:r>
                      <a:rPr lang="en-US" altLang="ja-JP" i="1">
                        <a:latin typeface="Cambria Math"/>
                      </a:rPr>
                      <m:t>(</m:t>
                    </m:r>
                    <m:sSub>
                      <m:sSubPr>
                        <m:ctrlPr>
                          <a:rPr lang="ja-JP" altLang="ja-JP" i="1">
                            <a:latin typeface="Cambria Math"/>
                          </a:rPr>
                        </m:ctrlPr>
                      </m:sSubPr>
                      <m:e>
                        <m:r>
                          <a:rPr lang="en-US" altLang="ja-JP" i="1">
                            <a:latin typeface="Cambria Math"/>
                          </a:rPr>
                          <m:t>𝑆</m:t>
                        </m:r>
                      </m:e>
                      <m:sub>
                        <m:r>
                          <a:rPr lang="en-US" altLang="ja-JP" i="1">
                            <a:latin typeface="Cambria Math"/>
                          </a:rPr>
                          <m:t>𝑐𝑜𝑟𝑒</m:t>
                        </m:r>
                      </m:sub>
                    </m:sSub>
                    <m:r>
                      <a:rPr lang="en-US" altLang="ja-JP" i="1">
                        <a:latin typeface="Cambria Math"/>
                      </a:rPr>
                      <m:t>+</m:t>
                    </m:r>
                    <m:r>
                      <a:rPr lang="en-US" altLang="ja-JP" i="1">
                        <a:latin typeface="Cambria Math"/>
                      </a:rPr>
                      <m:t>𝑆</m:t>
                    </m:r>
                    <m:r>
                      <a:rPr lang="en-US" altLang="ja-JP" i="1">
                        <a:latin typeface="Cambria Math"/>
                      </a:rPr>
                      <m:t>)</m:t>
                    </m:r>
                  </m:oMath>
                </a14:m>
                <a:r>
                  <a:rPr lang="ja-JP" altLang="en-US" dirty="0" smtClean="0"/>
                  <a:t> 　　　　　　　　　　　　連続の</a:t>
                </a:r>
                <a:r>
                  <a:rPr lang="ja-JP" altLang="en-US" dirty="0"/>
                  <a:t>式</a:t>
                </a:r>
              </a:p>
            </p:txBody>
          </p:sp>
        </mc:Choice>
        <mc:Fallback xmlns="">
          <p:sp>
            <p:nvSpPr>
              <p:cNvPr id="5" name="正方形/長方形 4"/>
              <p:cNvSpPr>
                <a:spLocks noRot="1" noChangeAspect="1" noMove="1" noResize="1" noEditPoints="1" noAdjustHandles="1" noChangeArrowheads="1" noChangeShapeType="1" noTextEdit="1"/>
              </p:cNvSpPr>
              <p:nvPr/>
            </p:nvSpPr>
            <p:spPr>
              <a:xfrm>
                <a:off x="1691680" y="4217782"/>
                <a:ext cx="5548635" cy="504754"/>
              </a:xfrm>
              <a:prstGeom prst="rect">
                <a:avLst/>
              </a:prstGeom>
              <a:blipFill rotWithShape="1">
                <a:blip r:embed="rId3"/>
                <a:stretch>
                  <a:fillRect r="-220" b="-241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1547664" y="4869160"/>
                <a:ext cx="6418937" cy="553870"/>
              </a:xfrm>
              <a:prstGeom prst="rect">
                <a:avLst/>
              </a:prstGeom>
            </p:spPr>
            <p:txBody>
              <a:bodyPr wrap="none">
                <a:spAutoFit/>
              </a:bodyPr>
              <a:lstStyle/>
              <a:p>
                <a14:m>
                  <m:oMath xmlns:m="http://schemas.openxmlformats.org/officeDocument/2006/math">
                    <m:f>
                      <m:fPr>
                        <m:ctrlPr>
                          <a:rPr lang="ja-JP" altLang="ja-JP" i="1" smtClean="0">
                            <a:latin typeface="Cambria Math"/>
                          </a:rPr>
                        </m:ctrlPr>
                      </m:fPr>
                      <m:num>
                        <m:r>
                          <a:rPr lang="en-US" altLang="ja-JP">
                            <a:latin typeface="Cambria Math"/>
                          </a:rPr>
                          <m:t>𝜕</m:t>
                        </m:r>
                        <m:d>
                          <m:dPr>
                            <m:ctrlPr>
                              <a:rPr lang="ja-JP" altLang="ja-JP" i="1">
                                <a:latin typeface="Cambria Math"/>
                              </a:rPr>
                            </m:ctrlPr>
                          </m:dPr>
                          <m:e>
                            <m:r>
                              <m:rPr>
                                <m:sty m:val="p"/>
                              </m:rPr>
                              <a:rPr lang="en-US" altLang="ja-JP">
                                <a:latin typeface="Cambria Math"/>
                              </a:rPr>
                              <m:t>ρV</m:t>
                            </m:r>
                          </m:e>
                        </m:d>
                      </m:num>
                      <m:den>
                        <m:r>
                          <a:rPr lang="en-US" altLang="ja-JP">
                            <a:latin typeface="Cambria Math"/>
                          </a:rPr>
                          <m:t>𝜕</m:t>
                        </m:r>
                        <m:r>
                          <m:rPr>
                            <m:sty m:val="p"/>
                          </m:rPr>
                          <a:rPr lang="en-US" altLang="ja-JP">
                            <a:latin typeface="Cambria Math"/>
                          </a:rPr>
                          <m:t>T</m:t>
                        </m:r>
                      </m:den>
                    </m:f>
                    <m:r>
                      <a:rPr lang="en-US" altLang="ja-JP" i="1">
                        <a:latin typeface="Cambria Math"/>
                      </a:rPr>
                      <m:t>+</m:t>
                    </m:r>
                    <m:f>
                      <m:fPr>
                        <m:ctrlPr>
                          <a:rPr lang="ja-JP" altLang="ja-JP" i="1">
                            <a:latin typeface="Cambria Math"/>
                          </a:rPr>
                        </m:ctrlPr>
                      </m:fPr>
                      <m:num>
                        <m:r>
                          <a:rPr lang="en-US" altLang="ja-JP" i="1">
                            <a:latin typeface="Cambria Math"/>
                          </a:rPr>
                          <m:t>𝜕</m:t>
                        </m:r>
                        <m:d>
                          <m:dPr>
                            <m:ctrlPr>
                              <a:rPr lang="ja-JP" altLang="ja-JP" i="1">
                                <a:latin typeface="Cambria Math"/>
                              </a:rPr>
                            </m:ctrlPr>
                          </m:dPr>
                          <m:e>
                            <m:r>
                              <a:rPr lang="en-US" altLang="ja-JP" i="1">
                                <a:latin typeface="Cambria Math"/>
                              </a:rPr>
                              <m:t>𝜌</m:t>
                            </m:r>
                            <m:sSup>
                              <m:sSupPr>
                                <m:ctrlPr>
                                  <a:rPr lang="ja-JP" altLang="ja-JP" i="1">
                                    <a:latin typeface="Cambria Math"/>
                                  </a:rPr>
                                </m:ctrlPr>
                              </m:sSupPr>
                              <m:e>
                                <m:r>
                                  <a:rPr lang="en-US" altLang="ja-JP" i="1">
                                    <a:latin typeface="Cambria Math"/>
                                  </a:rPr>
                                  <m:t>𝑉</m:t>
                                </m:r>
                              </m:e>
                              <m:sup>
                                <m:r>
                                  <a:rPr lang="en-US" altLang="ja-JP" i="1">
                                    <a:latin typeface="Cambria Math"/>
                                  </a:rPr>
                                  <m:t>2</m:t>
                                </m:r>
                              </m:sup>
                            </m:sSup>
                          </m:e>
                        </m:d>
                      </m:num>
                      <m:den>
                        <m:r>
                          <a:rPr lang="en-US" altLang="ja-JP" i="1">
                            <a:latin typeface="Cambria Math"/>
                          </a:rPr>
                          <m:t>𝜕</m:t>
                        </m:r>
                        <m:r>
                          <a:rPr lang="en-US" altLang="ja-JP" i="1">
                            <a:latin typeface="Cambria Math"/>
                          </a:rPr>
                          <m:t>𝑥</m:t>
                        </m:r>
                      </m:den>
                    </m:f>
                    <m:r>
                      <a:rPr lang="en-US" altLang="ja-JP" i="1">
                        <a:latin typeface="Cambria Math"/>
                      </a:rPr>
                      <m:t>=−</m:t>
                    </m:r>
                    <m:f>
                      <m:fPr>
                        <m:ctrlPr>
                          <a:rPr lang="ja-JP" altLang="ja-JP" i="1">
                            <a:latin typeface="Cambria Math"/>
                          </a:rPr>
                        </m:ctrlPr>
                      </m:fPr>
                      <m:num>
                        <m:r>
                          <a:rPr lang="en-US" altLang="ja-JP" i="1">
                            <a:latin typeface="Cambria Math"/>
                          </a:rPr>
                          <m:t>𝜕</m:t>
                        </m:r>
                        <m:r>
                          <a:rPr lang="en-US" altLang="ja-JP" i="1">
                            <a:latin typeface="Cambria Math"/>
                          </a:rPr>
                          <m:t>𝑃</m:t>
                        </m:r>
                      </m:num>
                      <m:den>
                        <m:r>
                          <a:rPr lang="en-US" altLang="ja-JP" i="1">
                            <a:latin typeface="Cambria Math"/>
                          </a:rPr>
                          <m:t>𝜕</m:t>
                        </m:r>
                        <m:r>
                          <a:rPr lang="en-US" altLang="ja-JP" i="1">
                            <a:latin typeface="Cambria Math"/>
                          </a:rPr>
                          <m:t>𝑥</m:t>
                        </m:r>
                      </m:den>
                    </m:f>
                    <m:r>
                      <a:rPr lang="en-US" altLang="ja-JP" i="1">
                        <a:latin typeface="Cambria Math"/>
                      </a:rPr>
                      <m:t>+</m:t>
                    </m:r>
                    <m:r>
                      <a:rPr lang="en-US" altLang="ja-JP" i="1">
                        <a:latin typeface="Cambria Math"/>
                      </a:rPr>
                      <m:t>𝑀</m:t>
                    </m:r>
                    <m:r>
                      <a:rPr lang="ja-JP" altLang="en-US" b="0" i="1" smtClean="0">
                        <a:latin typeface="Cambria Math"/>
                      </a:rPr>
                      <m:t>　</m:t>
                    </m:r>
                  </m:oMath>
                </a14:m>
                <a:r>
                  <a:rPr lang="ja-JP" altLang="en-US" dirty="0" smtClean="0"/>
                  <a:t>　　　　　　　　　　　運動量バランスの式</a:t>
                </a:r>
                <a:endParaRPr lang="ja-JP" altLang="en-US" dirty="0"/>
              </a:p>
            </p:txBody>
          </p:sp>
        </mc:Choice>
        <mc:Fallback xmlns="">
          <p:sp>
            <p:nvSpPr>
              <p:cNvPr id="6" name="正方形/長方形 5"/>
              <p:cNvSpPr>
                <a:spLocks noRot="1" noChangeAspect="1" noMove="1" noResize="1" noEditPoints="1" noAdjustHandles="1" noChangeArrowheads="1" noChangeShapeType="1" noTextEdit="1"/>
              </p:cNvSpPr>
              <p:nvPr/>
            </p:nvSpPr>
            <p:spPr>
              <a:xfrm>
                <a:off x="1547664" y="4869160"/>
                <a:ext cx="6418937" cy="553870"/>
              </a:xfrm>
              <a:prstGeom prst="rect">
                <a:avLst/>
              </a:prstGeom>
              <a:blipFill rotWithShape="1">
                <a:blip r:embed="rId4"/>
                <a:stretch>
                  <a:fillRect b="-21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971600" y="5517232"/>
                <a:ext cx="7272808" cy="9225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ja-JP" altLang="ja-JP" sz="1600" i="1">
                              <a:latin typeface="Cambria Math"/>
                            </a:rPr>
                          </m:ctrlPr>
                        </m:fPr>
                        <m:num>
                          <m:r>
                            <a:rPr lang="en-US" altLang="ja-JP" sz="1600">
                              <a:latin typeface="Cambria Math"/>
                            </a:rPr>
                            <m:t>𝜕</m:t>
                          </m:r>
                        </m:num>
                        <m:den>
                          <m:r>
                            <a:rPr lang="en-US" altLang="ja-JP" sz="1600">
                              <a:latin typeface="Cambria Math"/>
                            </a:rPr>
                            <m:t>𝜕</m:t>
                          </m:r>
                          <m:r>
                            <m:rPr>
                              <m:sty m:val="p"/>
                            </m:rPr>
                            <a:rPr lang="en-US" altLang="ja-JP" sz="1600">
                              <a:latin typeface="Cambria Math"/>
                            </a:rPr>
                            <m:t>t</m:t>
                          </m:r>
                        </m:den>
                      </m:f>
                      <m:r>
                        <a:rPr lang="en-US" altLang="ja-JP" sz="1600" i="1">
                          <a:latin typeface="Cambria Math"/>
                        </a:rPr>
                        <m:t> </m:t>
                      </m:r>
                      <m:d>
                        <m:dPr>
                          <m:ctrlPr>
                            <a:rPr lang="ja-JP" altLang="ja-JP" sz="1600" i="1">
                              <a:latin typeface="Cambria Math"/>
                            </a:rPr>
                          </m:ctrlPr>
                        </m:dPr>
                        <m:e>
                          <m:f>
                            <m:fPr>
                              <m:ctrlPr>
                                <a:rPr lang="ja-JP" altLang="ja-JP" sz="1600" i="1">
                                  <a:latin typeface="Cambria Math"/>
                                </a:rPr>
                              </m:ctrlPr>
                            </m:fPr>
                            <m:num>
                              <m:r>
                                <a:rPr lang="en-US" altLang="ja-JP" sz="1600" i="1">
                                  <a:latin typeface="Cambria Math"/>
                                </a:rPr>
                                <m:t>1</m:t>
                              </m:r>
                            </m:num>
                            <m:den>
                              <m:r>
                                <a:rPr lang="en-US" altLang="ja-JP" sz="1600" i="1">
                                  <a:latin typeface="Cambria Math"/>
                                </a:rPr>
                                <m:t>2</m:t>
                              </m:r>
                            </m:den>
                          </m:f>
                          <m:r>
                            <a:rPr lang="en-US" altLang="ja-JP" sz="1600" i="1">
                              <a:latin typeface="Cambria Math"/>
                            </a:rPr>
                            <m:t>𝜌</m:t>
                          </m:r>
                          <m:sSup>
                            <m:sSupPr>
                              <m:ctrlPr>
                                <a:rPr lang="ja-JP" altLang="ja-JP" sz="1600" i="1">
                                  <a:latin typeface="Cambria Math"/>
                                </a:rPr>
                              </m:ctrlPr>
                            </m:sSupPr>
                            <m:e>
                              <m:r>
                                <a:rPr lang="en-US" altLang="ja-JP" sz="1600" i="1">
                                  <a:latin typeface="Cambria Math"/>
                                </a:rPr>
                                <m:t>𝑉</m:t>
                              </m:r>
                            </m:e>
                            <m:sup>
                              <m:r>
                                <a:rPr lang="en-US" altLang="ja-JP" sz="1600" i="1">
                                  <a:latin typeface="Cambria Math"/>
                                </a:rPr>
                                <m:t>2</m:t>
                              </m:r>
                            </m:sup>
                          </m:sSup>
                          <m:r>
                            <a:rPr lang="en-US" altLang="ja-JP" sz="1600" i="1">
                              <a:latin typeface="Cambria Math"/>
                            </a:rPr>
                            <m:t>+</m:t>
                          </m:r>
                          <m:f>
                            <m:fPr>
                              <m:ctrlPr>
                                <a:rPr lang="ja-JP" altLang="ja-JP" sz="1600" i="1">
                                  <a:latin typeface="Cambria Math"/>
                                </a:rPr>
                              </m:ctrlPr>
                            </m:fPr>
                            <m:num>
                              <m:r>
                                <a:rPr lang="en-US" altLang="ja-JP" sz="1600" i="1">
                                  <a:latin typeface="Cambria Math"/>
                                </a:rPr>
                                <m:t>3</m:t>
                              </m:r>
                            </m:num>
                            <m:den>
                              <m:r>
                                <a:rPr lang="en-US" altLang="ja-JP" sz="1600" i="1">
                                  <a:latin typeface="Cambria Math"/>
                                </a:rPr>
                                <m:t>2</m:t>
                              </m:r>
                            </m:den>
                          </m:f>
                          <m:r>
                            <a:rPr lang="en-US" altLang="ja-JP" sz="1600" i="1">
                              <a:latin typeface="Cambria Math"/>
                            </a:rPr>
                            <m:t>𝑃</m:t>
                          </m:r>
                        </m:e>
                      </m:d>
                      <m:r>
                        <a:rPr lang="en-US" altLang="ja-JP" sz="1600" i="1">
                          <a:latin typeface="Cambria Math"/>
                        </a:rPr>
                        <m:t>+</m:t>
                      </m:r>
                      <m:f>
                        <m:fPr>
                          <m:ctrlPr>
                            <a:rPr lang="ja-JP" altLang="ja-JP" sz="1600" i="1">
                              <a:latin typeface="Cambria Math"/>
                            </a:rPr>
                          </m:ctrlPr>
                        </m:fPr>
                        <m:num>
                          <m:r>
                            <a:rPr lang="en-US" altLang="ja-JP" sz="1600" i="1">
                              <a:latin typeface="Cambria Math"/>
                            </a:rPr>
                            <m:t>𝜕</m:t>
                          </m:r>
                        </m:num>
                        <m:den>
                          <m:r>
                            <a:rPr lang="en-US" altLang="ja-JP" sz="1600" i="1">
                              <a:latin typeface="Cambria Math"/>
                            </a:rPr>
                            <m:t>𝜕</m:t>
                          </m:r>
                          <m:r>
                            <a:rPr lang="en-US" altLang="ja-JP" sz="1600" i="1">
                              <a:latin typeface="Cambria Math"/>
                            </a:rPr>
                            <m:t>𝑥</m:t>
                          </m:r>
                        </m:den>
                      </m:f>
                      <m:d>
                        <m:dPr>
                          <m:ctrlPr>
                            <a:rPr lang="ja-JP" altLang="ja-JP" sz="1600" i="1">
                              <a:latin typeface="Cambria Math"/>
                            </a:rPr>
                          </m:ctrlPr>
                        </m:dPr>
                        <m:e>
                          <m:f>
                            <m:fPr>
                              <m:ctrlPr>
                                <a:rPr lang="ja-JP" altLang="ja-JP" sz="1600" i="1">
                                  <a:latin typeface="Cambria Math"/>
                                </a:rPr>
                              </m:ctrlPr>
                            </m:fPr>
                            <m:num>
                              <m:r>
                                <a:rPr lang="en-US" altLang="ja-JP" sz="1600" i="1">
                                  <a:latin typeface="Cambria Math"/>
                                </a:rPr>
                                <m:t>1</m:t>
                              </m:r>
                            </m:num>
                            <m:den>
                              <m:r>
                                <a:rPr lang="en-US" altLang="ja-JP" sz="1600" i="1">
                                  <a:latin typeface="Cambria Math"/>
                                </a:rPr>
                                <m:t>2</m:t>
                              </m:r>
                            </m:den>
                          </m:f>
                          <m:r>
                            <a:rPr lang="en-US" altLang="ja-JP" sz="1600" i="1">
                              <a:latin typeface="Cambria Math"/>
                            </a:rPr>
                            <m:t>𝜌</m:t>
                          </m:r>
                          <m:sSup>
                            <m:sSupPr>
                              <m:ctrlPr>
                                <a:rPr lang="ja-JP" altLang="ja-JP" sz="1600" i="1">
                                  <a:latin typeface="Cambria Math"/>
                                </a:rPr>
                              </m:ctrlPr>
                            </m:sSupPr>
                            <m:e>
                              <m:r>
                                <a:rPr lang="en-US" altLang="ja-JP" sz="1600" i="1">
                                  <a:latin typeface="Cambria Math"/>
                                </a:rPr>
                                <m:t>𝑉</m:t>
                              </m:r>
                            </m:e>
                            <m:sup>
                              <m:r>
                                <a:rPr lang="en-US" altLang="ja-JP" sz="1600" i="1">
                                  <a:latin typeface="Cambria Math"/>
                                </a:rPr>
                                <m:t>2</m:t>
                              </m:r>
                            </m:sup>
                          </m:sSup>
                          <m:r>
                            <a:rPr lang="en-US" altLang="ja-JP" sz="1600" i="1">
                              <a:latin typeface="Cambria Math"/>
                            </a:rPr>
                            <m:t>+</m:t>
                          </m:r>
                          <m:f>
                            <m:fPr>
                              <m:ctrlPr>
                                <a:rPr lang="ja-JP" altLang="ja-JP" sz="1600" i="1">
                                  <a:latin typeface="Cambria Math"/>
                                </a:rPr>
                              </m:ctrlPr>
                            </m:fPr>
                            <m:num>
                              <m:r>
                                <a:rPr lang="en-US" altLang="ja-JP" sz="1600" i="1">
                                  <a:latin typeface="Cambria Math"/>
                                </a:rPr>
                                <m:t>5</m:t>
                              </m:r>
                            </m:num>
                            <m:den>
                              <m:r>
                                <a:rPr lang="en-US" altLang="ja-JP" sz="1600" i="1">
                                  <a:latin typeface="Cambria Math"/>
                                </a:rPr>
                                <m:t>2</m:t>
                              </m:r>
                            </m:den>
                          </m:f>
                          <m:r>
                            <a:rPr lang="en-US" altLang="ja-JP" sz="1600" i="1">
                              <a:latin typeface="Cambria Math"/>
                            </a:rPr>
                            <m:t>𝑃</m:t>
                          </m:r>
                        </m:e>
                      </m:d>
                      <m:r>
                        <a:rPr lang="en-US" altLang="ja-JP" sz="1600" i="1">
                          <a:latin typeface="Cambria Math"/>
                        </a:rPr>
                        <m:t>𝑉</m:t>
                      </m:r>
                      <m:r>
                        <a:rPr lang="en-US" altLang="ja-JP" sz="1600" i="1">
                          <a:latin typeface="Cambria Math"/>
                        </a:rPr>
                        <m:t>+</m:t>
                      </m:r>
                      <m:f>
                        <m:fPr>
                          <m:ctrlPr>
                            <a:rPr lang="ja-JP" altLang="ja-JP" sz="1600" i="1">
                              <a:latin typeface="Cambria Math"/>
                            </a:rPr>
                          </m:ctrlPr>
                        </m:fPr>
                        <m:num>
                          <m:r>
                            <a:rPr lang="en-US" altLang="ja-JP" sz="1600" i="1">
                              <a:latin typeface="Cambria Math"/>
                            </a:rPr>
                            <m:t>𝜕</m:t>
                          </m:r>
                        </m:num>
                        <m:den>
                          <m:r>
                            <a:rPr lang="en-US" altLang="ja-JP" sz="1600" i="1">
                              <a:latin typeface="Cambria Math"/>
                            </a:rPr>
                            <m:t>𝜕</m:t>
                          </m:r>
                          <m:r>
                            <a:rPr lang="en-US" altLang="ja-JP" sz="1600" i="1">
                              <a:latin typeface="Cambria Math"/>
                            </a:rPr>
                            <m:t>𝑥</m:t>
                          </m:r>
                        </m:den>
                      </m:f>
                      <m:d>
                        <m:dPr>
                          <m:ctrlPr>
                            <a:rPr lang="ja-JP" altLang="ja-JP" sz="1600" i="1">
                              <a:latin typeface="Cambria Math"/>
                            </a:rPr>
                          </m:ctrlPr>
                        </m:dPr>
                        <m:e>
                          <m:r>
                            <a:rPr lang="en-US" altLang="ja-JP" sz="1600" i="1">
                              <a:latin typeface="Cambria Math"/>
                            </a:rPr>
                            <m:t>−</m:t>
                          </m:r>
                          <m:sSub>
                            <m:sSubPr>
                              <m:ctrlPr>
                                <a:rPr lang="ja-JP" altLang="ja-JP" sz="1600" i="1">
                                  <a:latin typeface="Cambria Math"/>
                                </a:rPr>
                              </m:ctrlPr>
                            </m:sSubPr>
                            <m:e>
                              <m:r>
                                <a:rPr lang="en-US" altLang="ja-JP" sz="1600" i="1">
                                  <a:latin typeface="Cambria Math"/>
                                </a:rPr>
                                <m:t>𝜅</m:t>
                              </m:r>
                            </m:e>
                            <m:sub>
                              <m:r>
                                <a:rPr lang="en-US" altLang="ja-JP" sz="1600" i="1">
                                  <a:latin typeface="Cambria Math"/>
                                </a:rPr>
                                <m:t>𝑒</m:t>
                              </m:r>
                              <m:r>
                                <a:rPr lang="en-US" altLang="ja-JP" sz="1600" i="1">
                                  <a:latin typeface="Cambria Math"/>
                                </a:rPr>
                                <m:t>,∥</m:t>
                              </m:r>
                            </m:sub>
                          </m:sSub>
                          <m:f>
                            <m:fPr>
                              <m:ctrlPr>
                                <a:rPr lang="ja-JP" altLang="ja-JP" sz="1600" i="1">
                                  <a:latin typeface="Cambria Math"/>
                                </a:rPr>
                              </m:ctrlPr>
                            </m:fPr>
                            <m:num>
                              <m:r>
                                <a:rPr lang="en-US" altLang="ja-JP" sz="1600" i="1">
                                  <a:latin typeface="Cambria Math"/>
                                </a:rPr>
                                <m:t>𝜕</m:t>
                              </m:r>
                              <m:r>
                                <a:rPr lang="en-US" altLang="ja-JP" sz="1600" i="1">
                                  <a:latin typeface="Cambria Math"/>
                                </a:rPr>
                                <m:t>𝑇</m:t>
                              </m:r>
                            </m:num>
                            <m:den>
                              <m:r>
                                <a:rPr lang="en-US" altLang="ja-JP" sz="1600" i="1">
                                  <a:latin typeface="Cambria Math"/>
                                </a:rPr>
                                <m:t>𝜕</m:t>
                              </m:r>
                              <m:r>
                                <a:rPr lang="en-US" altLang="ja-JP" sz="1600" i="1">
                                  <a:latin typeface="Cambria Math"/>
                                </a:rPr>
                                <m:t>𝑥</m:t>
                              </m:r>
                            </m:den>
                          </m:f>
                        </m:e>
                      </m:d>
                      <m:r>
                        <a:rPr lang="en-US" altLang="ja-JP" sz="1600" i="1">
                          <a:latin typeface="Cambria Math"/>
                        </a:rPr>
                        <m:t>=</m:t>
                      </m:r>
                      <m:sSub>
                        <m:sSubPr>
                          <m:ctrlPr>
                            <a:rPr lang="ja-JP" altLang="ja-JP" sz="1600" i="1">
                              <a:latin typeface="Cambria Math"/>
                            </a:rPr>
                          </m:ctrlPr>
                        </m:sSubPr>
                        <m:e>
                          <m:r>
                            <a:rPr lang="en-US" altLang="ja-JP" sz="1600" i="1">
                              <a:latin typeface="Cambria Math"/>
                            </a:rPr>
                            <m:t>𝑄</m:t>
                          </m:r>
                        </m:e>
                        <m:sub>
                          <m:r>
                            <a:rPr lang="en-US" altLang="ja-JP" sz="1600" i="1">
                              <a:latin typeface="Cambria Math"/>
                            </a:rPr>
                            <m:t>𝑐𝑜𝑟𝑒</m:t>
                          </m:r>
                        </m:sub>
                      </m:sSub>
                      <m:r>
                        <a:rPr lang="en-US" altLang="ja-JP" sz="1600" i="1">
                          <a:latin typeface="Cambria Math"/>
                        </a:rPr>
                        <m:t>+</m:t>
                      </m:r>
                      <m:r>
                        <a:rPr lang="en-US" altLang="ja-JP" sz="1600" i="1">
                          <a:latin typeface="Cambria Math"/>
                        </a:rPr>
                        <m:t>𝑄</m:t>
                      </m:r>
                      <m:r>
                        <a:rPr lang="en-US" altLang="ja-JP" sz="1600" i="1">
                          <a:latin typeface="Cambria Math"/>
                        </a:rPr>
                        <m:t> </m:t>
                      </m:r>
                    </m:oMath>
                  </m:oMathPara>
                </a14:m>
                <a:endParaRPr lang="en-US" altLang="ja-JP" sz="1600" dirty="0" smtClean="0"/>
              </a:p>
              <a:p>
                <a:pPr algn="r"/>
                <a:r>
                  <a:rPr lang="ja-JP" altLang="en-US" dirty="0" smtClean="0"/>
                  <a:t>エネルギーバランスの式</a:t>
                </a:r>
                <a:endParaRPr lang="ja-JP" altLang="en-US" dirty="0"/>
              </a:p>
            </p:txBody>
          </p:sp>
        </mc:Choice>
        <mc:Fallback xmlns="">
          <p:sp>
            <p:nvSpPr>
              <p:cNvPr id="7" name="正方形/長方形 6"/>
              <p:cNvSpPr>
                <a:spLocks noRot="1" noChangeAspect="1" noMove="1" noResize="1" noEditPoints="1" noAdjustHandles="1" noChangeArrowheads="1" noChangeShapeType="1" noTextEdit="1"/>
              </p:cNvSpPr>
              <p:nvPr/>
            </p:nvSpPr>
            <p:spPr>
              <a:xfrm>
                <a:off x="971600" y="5517232"/>
                <a:ext cx="7272808" cy="922560"/>
              </a:xfrm>
              <a:prstGeom prst="rect">
                <a:avLst/>
              </a:prstGeom>
              <a:blipFill rotWithShape="1">
                <a:blip r:embed="rId5"/>
                <a:stretch>
                  <a:fillRect r="-754" b="-7947"/>
                </a:stretch>
              </a:blipFill>
            </p:spPr>
            <p:txBody>
              <a:bodyPr/>
              <a:lstStyle/>
              <a:p>
                <a:r>
                  <a:rPr lang="ja-JP" altLang="en-US">
                    <a:noFill/>
                  </a:rPr>
                  <a:t> </a:t>
                </a:r>
              </a:p>
            </p:txBody>
          </p:sp>
        </mc:Fallback>
      </mc:AlternateContent>
      <p:sp>
        <p:nvSpPr>
          <p:cNvPr id="8" name="左中かっこ 7"/>
          <p:cNvSpPr/>
          <p:nvPr/>
        </p:nvSpPr>
        <p:spPr>
          <a:xfrm>
            <a:off x="898171" y="4217782"/>
            <a:ext cx="432048" cy="201953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302186" y="3767306"/>
            <a:ext cx="1338828" cy="369332"/>
          </a:xfrm>
          <a:prstGeom prst="rect">
            <a:avLst/>
          </a:prstGeom>
          <a:noFill/>
        </p:spPr>
        <p:txBody>
          <a:bodyPr wrap="none" rtlCol="0">
            <a:spAutoFit/>
          </a:bodyPr>
          <a:lstStyle/>
          <a:p>
            <a:r>
              <a:rPr kumimoji="1" lang="ja-JP" altLang="en-US" b="1" dirty="0" smtClean="0"/>
              <a:t>輸送方程式</a:t>
            </a:r>
            <a:endParaRPr kumimoji="1" lang="ja-JP" altLang="en-US" b="1" dirty="0"/>
          </a:p>
        </p:txBody>
      </p:sp>
    </p:spTree>
    <p:extLst>
      <p:ext uri="{BB962C8B-B14F-4D97-AF65-F5344CB8AC3E}">
        <p14:creationId xmlns:p14="http://schemas.microsoft.com/office/powerpoint/2010/main" val="2009536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39552" y="1100643"/>
            <a:ext cx="8064896" cy="1200329"/>
          </a:xfrm>
          <a:prstGeom prst="round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p:nvPr>
        </p:nvSpPr>
        <p:spPr>
          <a:xfrm>
            <a:off x="457200" y="274638"/>
            <a:ext cx="8229600" cy="634082"/>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ja-JP" altLang="en-US" dirty="0"/>
              <a:t>簡易</a:t>
            </a:r>
            <a:r>
              <a:rPr lang="ja-JP" altLang="en-US" dirty="0" smtClean="0"/>
              <a:t>１次元モデルと素過程</a:t>
            </a:r>
            <a:endParaRPr kumimoji="1" lang="ja-JP" altLang="en-US" dirty="0"/>
          </a:p>
        </p:txBody>
      </p:sp>
      <p:sp>
        <p:nvSpPr>
          <p:cNvPr id="5" name="テキスト ボックス 4"/>
          <p:cNvSpPr txBox="1"/>
          <p:nvPr/>
        </p:nvSpPr>
        <p:spPr>
          <a:xfrm>
            <a:off x="2704341" y="1100643"/>
            <a:ext cx="3735318" cy="1200329"/>
          </a:xfrm>
          <a:prstGeom prst="rect">
            <a:avLst/>
          </a:prstGeom>
          <a:noFill/>
        </p:spPr>
        <p:txBody>
          <a:bodyPr wrap="none" rtlCol="0">
            <a:spAutoFit/>
          </a:bodyPr>
          <a:lstStyle/>
          <a:p>
            <a:r>
              <a:rPr lang="ja-JP" altLang="en-US" dirty="0"/>
              <a:t>中性</a:t>
            </a:r>
            <a:r>
              <a:rPr lang="ja-JP" altLang="en-US" dirty="0" smtClean="0"/>
              <a:t>粒子との間で考えられるのは</a:t>
            </a:r>
            <a:endParaRPr lang="en-US" altLang="ja-JP" dirty="0" smtClean="0"/>
          </a:p>
          <a:p>
            <a:r>
              <a:rPr kumimoji="1" lang="ja-JP" altLang="en-US" dirty="0" smtClean="0"/>
              <a:t>①中性粒子のイオン化</a:t>
            </a:r>
            <a:endParaRPr kumimoji="1" lang="en-US" altLang="ja-JP" dirty="0" smtClean="0"/>
          </a:p>
          <a:p>
            <a:r>
              <a:rPr lang="ja-JP" altLang="en-US" dirty="0" smtClean="0"/>
              <a:t>②イオンの体積再結合</a:t>
            </a:r>
            <a:endParaRPr lang="en-US" altLang="ja-JP" dirty="0" smtClean="0"/>
          </a:p>
          <a:p>
            <a:r>
              <a:rPr kumimoji="1" lang="ja-JP" altLang="en-US" dirty="0" smtClean="0"/>
              <a:t>③イオンと中性粒子の荷電交換反応</a:t>
            </a:r>
            <a:endParaRPr kumimoji="1" lang="ja-JP" altLang="en-US" dirty="0"/>
          </a:p>
        </p:txBody>
      </p:sp>
      <p:pic>
        <p:nvPicPr>
          <p:cNvPr id="7" name="図 6"/>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20888"/>
            <a:ext cx="4464496" cy="3672408"/>
          </a:xfrm>
          <a:prstGeom prst="rect">
            <a:avLst/>
          </a:prstGeom>
          <a:noFill/>
          <a:ln>
            <a:noFill/>
          </a:ln>
        </p:spPr>
      </p:pic>
      <p:sp>
        <p:nvSpPr>
          <p:cNvPr id="8" name="テキスト ボックス 7"/>
          <p:cNvSpPr txBox="1"/>
          <p:nvPr/>
        </p:nvSpPr>
        <p:spPr>
          <a:xfrm>
            <a:off x="1144458" y="6180310"/>
            <a:ext cx="3119765" cy="307777"/>
          </a:xfrm>
          <a:prstGeom prst="rect">
            <a:avLst/>
          </a:prstGeom>
          <a:noFill/>
        </p:spPr>
        <p:txBody>
          <a:bodyPr wrap="none" rtlCol="0">
            <a:spAutoFit/>
          </a:bodyPr>
          <a:lstStyle/>
          <a:p>
            <a:r>
              <a:rPr lang="ja-JP" altLang="en-US" sz="1400" b="1" dirty="0" smtClean="0"/>
              <a:t>各反応のプラズマの温度と反応断面積</a:t>
            </a:r>
            <a:endParaRPr kumimoji="1" lang="ja-JP" altLang="en-US" sz="1400" b="1" dirty="0"/>
          </a:p>
        </p:txBody>
      </p:sp>
      <mc:AlternateContent xmlns:mc="http://schemas.openxmlformats.org/markup-compatibility/2006" xmlns:a14="http://schemas.microsoft.com/office/drawing/2010/main">
        <mc:Choice Requires="a14">
          <p:sp>
            <p:nvSpPr>
              <p:cNvPr id="9" name="正方形/長方形 8"/>
              <p:cNvSpPr/>
              <p:nvPr/>
            </p:nvSpPr>
            <p:spPr>
              <a:xfrm>
                <a:off x="5292080" y="2866694"/>
                <a:ext cx="361470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a:rPr>
                        <m:t>𝑆</m:t>
                      </m:r>
                      <m:r>
                        <a:rPr lang="en-US" altLang="ja-JP" i="1">
                          <a:latin typeface="Cambria Math"/>
                        </a:rPr>
                        <m:t>=&lt;</m:t>
                      </m:r>
                      <m:sSub>
                        <m:sSubPr>
                          <m:ctrlPr>
                            <a:rPr lang="ja-JP" altLang="ja-JP" i="1">
                              <a:latin typeface="Cambria Math"/>
                            </a:rPr>
                          </m:ctrlPr>
                        </m:sSubPr>
                        <m:e>
                          <m:r>
                            <a:rPr lang="en-US" altLang="ja-JP" i="1">
                              <a:latin typeface="Cambria Math"/>
                            </a:rPr>
                            <m:t>𝜎</m:t>
                          </m:r>
                        </m:e>
                        <m:sub>
                          <m:r>
                            <a:rPr lang="en-US" altLang="ja-JP" i="1">
                              <a:latin typeface="Cambria Math"/>
                            </a:rPr>
                            <m:t>𝑖𝑧</m:t>
                          </m:r>
                        </m:sub>
                      </m:sSub>
                      <m:r>
                        <a:rPr lang="en-US" altLang="ja-JP" i="1">
                          <a:latin typeface="Cambria Math"/>
                        </a:rPr>
                        <m:t>𝑣</m:t>
                      </m:r>
                      <m:r>
                        <a:rPr lang="en-US" altLang="ja-JP" i="1">
                          <a:latin typeface="Cambria Math"/>
                        </a:rPr>
                        <m:t>&gt;</m:t>
                      </m:r>
                      <m:sSub>
                        <m:sSubPr>
                          <m:ctrlPr>
                            <a:rPr lang="ja-JP" altLang="ja-JP" i="1">
                              <a:latin typeface="Cambria Math"/>
                            </a:rPr>
                          </m:ctrlPr>
                        </m:sSubPr>
                        <m:e>
                          <m:r>
                            <a:rPr lang="en-US" altLang="ja-JP" i="1">
                              <a:latin typeface="Cambria Math"/>
                            </a:rPr>
                            <m:t>𝑛</m:t>
                          </m:r>
                        </m:e>
                        <m:sub>
                          <m:r>
                            <a:rPr lang="en-US" altLang="ja-JP" i="1">
                              <a:latin typeface="Cambria Math"/>
                            </a:rPr>
                            <m:t>𝑛</m:t>
                          </m:r>
                        </m:sub>
                      </m:sSub>
                      <m:sSub>
                        <m:sSubPr>
                          <m:ctrlPr>
                            <a:rPr lang="ja-JP" altLang="ja-JP" i="1">
                              <a:latin typeface="Cambria Math"/>
                            </a:rPr>
                          </m:ctrlPr>
                        </m:sSubPr>
                        <m:e>
                          <m:r>
                            <a:rPr lang="en-US" altLang="ja-JP" i="1">
                              <a:latin typeface="Cambria Math"/>
                            </a:rPr>
                            <m:t>𝑛</m:t>
                          </m:r>
                        </m:e>
                        <m:sub>
                          <m:r>
                            <a:rPr lang="en-US" altLang="ja-JP" i="1">
                              <a:latin typeface="Cambria Math"/>
                            </a:rPr>
                            <m:t>𝑒</m:t>
                          </m:r>
                        </m:sub>
                      </m:sSub>
                      <m:r>
                        <a:rPr lang="en-US" altLang="ja-JP" i="1">
                          <a:latin typeface="Cambria Math"/>
                        </a:rPr>
                        <m:t>−&lt;</m:t>
                      </m:r>
                      <m:sSub>
                        <m:sSubPr>
                          <m:ctrlPr>
                            <a:rPr lang="ja-JP" altLang="ja-JP" i="1">
                              <a:latin typeface="Cambria Math"/>
                            </a:rPr>
                          </m:ctrlPr>
                        </m:sSubPr>
                        <m:e>
                          <m:r>
                            <a:rPr lang="en-US" altLang="ja-JP" i="1">
                              <a:latin typeface="Cambria Math"/>
                            </a:rPr>
                            <m:t>𝜎</m:t>
                          </m:r>
                        </m:e>
                        <m:sub>
                          <m:r>
                            <a:rPr lang="en-US" altLang="ja-JP" i="1">
                              <a:latin typeface="Cambria Math"/>
                            </a:rPr>
                            <m:t>𝑟𝑐</m:t>
                          </m:r>
                        </m:sub>
                      </m:sSub>
                      <m:r>
                        <a:rPr lang="en-US" altLang="ja-JP" i="1">
                          <a:latin typeface="Cambria Math"/>
                        </a:rPr>
                        <m:t>𝑣</m:t>
                      </m:r>
                      <m:r>
                        <a:rPr lang="en-US" altLang="ja-JP" i="1">
                          <a:latin typeface="Cambria Math"/>
                        </a:rPr>
                        <m:t>&gt;</m:t>
                      </m:r>
                      <m:sSub>
                        <m:sSubPr>
                          <m:ctrlPr>
                            <a:rPr lang="ja-JP" altLang="ja-JP" i="1">
                              <a:latin typeface="Cambria Math"/>
                            </a:rPr>
                          </m:ctrlPr>
                        </m:sSubPr>
                        <m:e>
                          <m:r>
                            <a:rPr lang="en-US" altLang="ja-JP" i="1">
                              <a:latin typeface="Cambria Math"/>
                            </a:rPr>
                            <m:t>𝑛</m:t>
                          </m:r>
                        </m:e>
                        <m:sub>
                          <m:r>
                            <a:rPr lang="en-US" altLang="ja-JP" i="1">
                              <a:latin typeface="Cambria Math"/>
                            </a:rPr>
                            <m:t>𝑖</m:t>
                          </m:r>
                        </m:sub>
                      </m:sSub>
                      <m:sSub>
                        <m:sSubPr>
                          <m:ctrlPr>
                            <a:rPr lang="ja-JP" altLang="ja-JP" i="1">
                              <a:latin typeface="Cambria Math"/>
                            </a:rPr>
                          </m:ctrlPr>
                        </m:sSubPr>
                        <m:e>
                          <m:r>
                            <a:rPr lang="en-US" altLang="ja-JP" i="1">
                              <a:latin typeface="Cambria Math"/>
                            </a:rPr>
                            <m:t>𝑛</m:t>
                          </m:r>
                        </m:e>
                        <m:sub>
                          <m:r>
                            <a:rPr lang="en-US" altLang="ja-JP" i="1">
                              <a:latin typeface="Cambria Math"/>
                            </a:rPr>
                            <m:t>𝑒</m:t>
                          </m:r>
                        </m:sub>
                      </m:sSub>
                    </m:oMath>
                  </m:oMathPara>
                </a14:m>
                <a:endParaRPr lang="ja-JP" altLang="en-US" dirty="0"/>
              </a:p>
            </p:txBody>
          </p:sp>
        </mc:Choice>
        <mc:Fallback xmlns="">
          <p:sp>
            <p:nvSpPr>
              <p:cNvPr id="9" name="正方形/長方形 8"/>
              <p:cNvSpPr>
                <a:spLocks noRot="1" noChangeAspect="1" noMove="1" noResize="1" noEditPoints="1" noAdjustHandles="1" noChangeArrowheads="1" noChangeShapeType="1" noTextEdit="1"/>
              </p:cNvSpPr>
              <p:nvPr/>
            </p:nvSpPr>
            <p:spPr>
              <a:xfrm>
                <a:off x="5292080" y="2866694"/>
                <a:ext cx="3614707"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4427984" y="3277919"/>
                <a:ext cx="3582144" cy="695960"/>
              </a:xfrm>
              <a:prstGeom prst="rect">
                <a:avLst/>
              </a:prstGeom>
            </p:spPr>
            <p:txBody>
              <a:bodyPr wrap="square">
                <a:spAutoFit/>
              </a:bodyPr>
              <a:lstStyle/>
              <a:p>
                <a:pPr/>
                <a14:m>
                  <m:oMathPara xmlns:m="http://schemas.openxmlformats.org/officeDocument/2006/math">
                    <m:oMathParaPr>
                      <m:jc m:val="right"/>
                    </m:oMathParaPr>
                    <m:oMath xmlns:m="http://schemas.openxmlformats.org/officeDocument/2006/math">
                      <m:r>
                        <a:rPr lang="en-US" altLang="ja-JP" i="1" smtClean="0">
                          <a:latin typeface="Cambria Math"/>
                        </a:rPr>
                        <m:t>𝑀</m:t>
                      </m:r>
                      <m:r>
                        <a:rPr lang="en-US" altLang="ja-JP" i="1" smtClean="0">
                          <a:latin typeface="Cambria Math"/>
                        </a:rPr>
                        <m:t>=−</m:t>
                      </m:r>
                      <m:sSub>
                        <m:sSubPr>
                          <m:ctrlPr>
                            <a:rPr lang="ja-JP" altLang="ja-JP" i="1">
                              <a:latin typeface="Cambria Math"/>
                            </a:rPr>
                          </m:ctrlPr>
                        </m:sSubPr>
                        <m:e>
                          <m:r>
                            <a:rPr lang="en-US" altLang="ja-JP" i="1">
                              <a:latin typeface="Cambria Math"/>
                            </a:rPr>
                            <m:t>𝑚</m:t>
                          </m:r>
                        </m:e>
                        <m:sub>
                          <m:r>
                            <a:rPr lang="en-US" altLang="ja-JP" i="1">
                              <a:latin typeface="Cambria Math"/>
                            </a:rPr>
                            <m:t>𝑝</m:t>
                          </m:r>
                        </m:sub>
                      </m:sSub>
                      <m:r>
                        <a:rPr lang="en-US" altLang="ja-JP" i="1">
                          <a:latin typeface="Cambria Math"/>
                        </a:rPr>
                        <m:t>𝑉</m:t>
                      </m:r>
                      <m:r>
                        <a:rPr lang="en-US" altLang="ja-JP" i="1">
                          <a:latin typeface="Cambria Math"/>
                        </a:rPr>
                        <m:t>&lt;</m:t>
                      </m:r>
                      <m:sSub>
                        <m:sSubPr>
                          <m:ctrlPr>
                            <a:rPr lang="ja-JP" altLang="ja-JP" i="1">
                              <a:latin typeface="Cambria Math"/>
                            </a:rPr>
                          </m:ctrlPr>
                        </m:sSubPr>
                        <m:e>
                          <m:r>
                            <a:rPr lang="en-US" altLang="ja-JP" i="1">
                              <a:latin typeface="Cambria Math"/>
                            </a:rPr>
                            <m:t>𝜎</m:t>
                          </m:r>
                        </m:e>
                        <m:sub>
                          <m:r>
                            <a:rPr lang="en-US" altLang="ja-JP" i="1">
                              <a:latin typeface="Cambria Math"/>
                            </a:rPr>
                            <m:t>𝑐𝑥</m:t>
                          </m:r>
                        </m:sub>
                      </m:sSub>
                      <m:r>
                        <a:rPr lang="en-US" altLang="ja-JP" i="1">
                          <a:latin typeface="Cambria Math"/>
                        </a:rPr>
                        <m:t>𝑣</m:t>
                      </m:r>
                      <m:r>
                        <a:rPr lang="en-US" altLang="ja-JP" i="1">
                          <a:latin typeface="Cambria Math"/>
                        </a:rPr>
                        <m:t>&gt;</m:t>
                      </m:r>
                      <m:sSub>
                        <m:sSubPr>
                          <m:ctrlPr>
                            <a:rPr lang="ja-JP" altLang="ja-JP" i="1">
                              <a:latin typeface="Cambria Math"/>
                            </a:rPr>
                          </m:ctrlPr>
                        </m:sSubPr>
                        <m:e>
                          <m:r>
                            <a:rPr lang="en-US" altLang="ja-JP" i="1">
                              <a:latin typeface="Cambria Math"/>
                            </a:rPr>
                            <m:t>𝑛</m:t>
                          </m:r>
                        </m:e>
                        <m:sub>
                          <m:r>
                            <a:rPr lang="en-US" altLang="ja-JP" i="1">
                              <a:latin typeface="Cambria Math"/>
                            </a:rPr>
                            <m:t>𝑖</m:t>
                          </m:r>
                        </m:sub>
                      </m:sSub>
                      <m:sSub>
                        <m:sSubPr>
                          <m:ctrlPr>
                            <a:rPr lang="ja-JP" altLang="ja-JP" i="1">
                              <a:latin typeface="Cambria Math"/>
                            </a:rPr>
                          </m:ctrlPr>
                        </m:sSubPr>
                        <m:e>
                          <m:r>
                            <a:rPr lang="en-US" altLang="ja-JP" i="1">
                              <a:latin typeface="Cambria Math"/>
                            </a:rPr>
                            <m:t>𝑛</m:t>
                          </m:r>
                        </m:e>
                        <m:sub>
                          <m:r>
                            <a:rPr lang="en-US" altLang="ja-JP" i="1">
                              <a:latin typeface="Cambria Math"/>
                            </a:rPr>
                            <m:t>𝑛</m:t>
                          </m:r>
                        </m:sub>
                      </m:sSub>
                    </m:oMath>
                  </m:oMathPara>
                </a14:m>
                <a:endParaRPr lang="en-US" altLang="ja-JP" i="1" dirty="0" smtClean="0"/>
              </a:p>
              <a:p>
                <a:pPr/>
                <a14:m>
                  <m:oMathPara xmlns:m="http://schemas.openxmlformats.org/officeDocument/2006/math">
                    <m:oMathParaPr>
                      <m:jc m:val="right"/>
                    </m:oMathParaPr>
                    <m:oMath xmlns:m="http://schemas.openxmlformats.org/officeDocument/2006/math">
                      <m:r>
                        <a:rPr lang="en-US" altLang="ja-JP" i="1">
                          <a:latin typeface="Cambria Math"/>
                        </a:rPr>
                        <m:t>−</m:t>
                      </m:r>
                      <m:sSub>
                        <m:sSubPr>
                          <m:ctrlPr>
                            <a:rPr lang="ja-JP" altLang="ja-JP" i="1">
                              <a:latin typeface="Cambria Math"/>
                            </a:rPr>
                          </m:ctrlPr>
                        </m:sSubPr>
                        <m:e>
                          <m:r>
                            <a:rPr lang="en-US" altLang="ja-JP" i="1">
                              <a:latin typeface="Cambria Math"/>
                            </a:rPr>
                            <m:t>𝑚</m:t>
                          </m:r>
                        </m:e>
                        <m:sub>
                          <m:r>
                            <a:rPr lang="en-US" altLang="ja-JP" i="1">
                              <a:latin typeface="Cambria Math"/>
                            </a:rPr>
                            <m:t>𝑝</m:t>
                          </m:r>
                        </m:sub>
                      </m:sSub>
                      <m:r>
                        <a:rPr lang="en-US" altLang="ja-JP" i="1">
                          <a:latin typeface="Cambria Math"/>
                        </a:rPr>
                        <m:t>𝑉</m:t>
                      </m:r>
                      <m:r>
                        <a:rPr lang="en-US" altLang="ja-JP" i="1">
                          <a:latin typeface="Cambria Math"/>
                        </a:rPr>
                        <m:t>&lt;</m:t>
                      </m:r>
                      <m:sSub>
                        <m:sSubPr>
                          <m:ctrlPr>
                            <a:rPr lang="ja-JP" altLang="ja-JP" i="1">
                              <a:latin typeface="Cambria Math"/>
                            </a:rPr>
                          </m:ctrlPr>
                        </m:sSubPr>
                        <m:e>
                          <m:r>
                            <a:rPr lang="en-US" altLang="ja-JP" i="1">
                              <a:latin typeface="Cambria Math"/>
                            </a:rPr>
                            <m:t>𝜎</m:t>
                          </m:r>
                        </m:e>
                        <m:sub>
                          <m:r>
                            <a:rPr lang="en-US" altLang="ja-JP" i="1">
                              <a:latin typeface="Cambria Math"/>
                            </a:rPr>
                            <m:t>𝑟𝑐</m:t>
                          </m:r>
                        </m:sub>
                      </m:sSub>
                      <m:r>
                        <a:rPr lang="en-US" altLang="ja-JP" i="1">
                          <a:latin typeface="Cambria Math"/>
                        </a:rPr>
                        <m:t>𝑣</m:t>
                      </m:r>
                      <m:r>
                        <a:rPr lang="en-US" altLang="ja-JP" i="1">
                          <a:latin typeface="Cambria Math"/>
                        </a:rPr>
                        <m:t>&gt;</m:t>
                      </m:r>
                      <m:sSub>
                        <m:sSubPr>
                          <m:ctrlPr>
                            <a:rPr lang="ja-JP" altLang="ja-JP" i="1">
                              <a:latin typeface="Cambria Math"/>
                            </a:rPr>
                          </m:ctrlPr>
                        </m:sSubPr>
                        <m:e>
                          <m:r>
                            <a:rPr lang="en-US" altLang="ja-JP" i="1">
                              <a:latin typeface="Cambria Math"/>
                            </a:rPr>
                            <m:t>𝑛</m:t>
                          </m:r>
                        </m:e>
                        <m:sub>
                          <m:r>
                            <a:rPr lang="en-US" altLang="ja-JP" i="1">
                              <a:latin typeface="Cambria Math"/>
                            </a:rPr>
                            <m:t>𝑖</m:t>
                          </m:r>
                        </m:sub>
                      </m:sSub>
                      <m:sSub>
                        <m:sSubPr>
                          <m:ctrlPr>
                            <a:rPr lang="ja-JP" altLang="ja-JP" i="1">
                              <a:latin typeface="Cambria Math"/>
                            </a:rPr>
                          </m:ctrlPr>
                        </m:sSubPr>
                        <m:e>
                          <m:r>
                            <a:rPr lang="en-US" altLang="ja-JP" i="1">
                              <a:latin typeface="Cambria Math"/>
                            </a:rPr>
                            <m:t>𝑛</m:t>
                          </m:r>
                        </m:e>
                        <m:sub>
                          <m:r>
                            <a:rPr lang="en-US" altLang="ja-JP" i="1">
                              <a:latin typeface="Cambria Math"/>
                            </a:rPr>
                            <m:t>𝑒</m:t>
                          </m:r>
                        </m:sub>
                      </m:sSub>
                    </m:oMath>
                  </m:oMathPara>
                </a14:m>
                <a:endParaRPr lang="ja-JP" altLang="en-US"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4427984" y="3277919"/>
                <a:ext cx="3582144" cy="695960"/>
              </a:xfrm>
              <a:prstGeom prst="rect">
                <a:avLst/>
              </a:prstGeom>
              <a:blipFill rotWithShape="1">
                <a:blip r:embed="rId4"/>
                <a:stretch>
                  <a:fillRect b="-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4788024" y="4077072"/>
                <a:ext cx="4572000" cy="155811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a:rPr>
                        <m:t>𝑄</m:t>
                      </m:r>
                      <m:r>
                        <a:rPr lang="en-US" altLang="ja-JP" i="1">
                          <a:latin typeface="Cambria Math"/>
                        </a:rPr>
                        <m:t>=−</m:t>
                      </m:r>
                      <m:sSub>
                        <m:sSubPr>
                          <m:ctrlPr>
                            <a:rPr lang="ja-JP" altLang="ja-JP" i="1">
                              <a:latin typeface="Cambria Math"/>
                            </a:rPr>
                          </m:ctrlPr>
                        </m:sSubPr>
                        <m:e>
                          <m:r>
                            <a:rPr lang="en-US" altLang="ja-JP" i="1">
                              <a:latin typeface="Cambria Math"/>
                            </a:rPr>
                            <m:t>𝐸</m:t>
                          </m:r>
                        </m:e>
                        <m:sub>
                          <m:r>
                            <a:rPr lang="en-US" altLang="ja-JP" i="1">
                              <a:latin typeface="Cambria Math"/>
                            </a:rPr>
                            <m:t>𝑖𝑧</m:t>
                          </m:r>
                        </m:sub>
                      </m:sSub>
                      <m:r>
                        <a:rPr lang="en-US" altLang="ja-JP" i="1">
                          <a:latin typeface="Cambria Math"/>
                        </a:rPr>
                        <m:t>&lt;</m:t>
                      </m:r>
                      <m:sSub>
                        <m:sSubPr>
                          <m:ctrlPr>
                            <a:rPr lang="ja-JP" altLang="ja-JP" i="1">
                              <a:latin typeface="Cambria Math"/>
                            </a:rPr>
                          </m:ctrlPr>
                        </m:sSubPr>
                        <m:e>
                          <m:r>
                            <a:rPr lang="en-US" altLang="ja-JP" i="1">
                              <a:latin typeface="Cambria Math"/>
                            </a:rPr>
                            <m:t>𝜎</m:t>
                          </m:r>
                        </m:e>
                        <m:sub>
                          <m:r>
                            <a:rPr lang="en-US" altLang="ja-JP" i="1">
                              <a:latin typeface="Cambria Math"/>
                            </a:rPr>
                            <m:t>𝑖𝑧</m:t>
                          </m:r>
                        </m:sub>
                      </m:sSub>
                      <m:r>
                        <a:rPr lang="en-US" altLang="ja-JP" i="1">
                          <a:latin typeface="Cambria Math"/>
                        </a:rPr>
                        <m:t>𝑣</m:t>
                      </m:r>
                      <m:r>
                        <a:rPr lang="en-US" altLang="ja-JP" i="1">
                          <a:latin typeface="Cambria Math"/>
                        </a:rPr>
                        <m:t>&gt;</m:t>
                      </m:r>
                      <m:sSub>
                        <m:sSubPr>
                          <m:ctrlPr>
                            <a:rPr lang="ja-JP" altLang="ja-JP" i="1">
                              <a:latin typeface="Cambria Math"/>
                            </a:rPr>
                          </m:ctrlPr>
                        </m:sSubPr>
                        <m:e>
                          <m:r>
                            <a:rPr lang="en-US" altLang="ja-JP" i="1">
                              <a:latin typeface="Cambria Math"/>
                            </a:rPr>
                            <m:t>𝑛</m:t>
                          </m:r>
                        </m:e>
                        <m:sub>
                          <m:r>
                            <a:rPr lang="en-US" altLang="ja-JP" i="1">
                              <a:latin typeface="Cambria Math"/>
                            </a:rPr>
                            <m:t>𝑛</m:t>
                          </m:r>
                        </m:sub>
                      </m:sSub>
                      <m:sSub>
                        <m:sSubPr>
                          <m:ctrlPr>
                            <a:rPr lang="ja-JP" altLang="ja-JP" i="1">
                              <a:latin typeface="Cambria Math"/>
                            </a:rPr>
                          </m:ctrlPr>
                        </m:sSubPr>
                        <m:e>
                          <m:r>
                            <a:rPr lang="en-US" altLang="ja-JP" i="1">
                              <a:latin typeface="Cambria Math"/>
                            </a:rPr>
                            <m:t>𝑛</m:t>
                          </m:r>
                        </m:e>
                        <m:sub>
                          <m:r>
                            <a:rPr lang="en-US" altLang="ja-JP" i="1">
                              <a:latin typeface="Cambria Math"/>
                            </a:rPr>
                            <m:t>𝑒</m:t>
                          </m:r>
                        </m:sub>
                      </m:sSub>
                      <m:r>
                        <m:rPr>
                          <m:brk/>
                        </m:rPr>
                        <a:rPr lang="en-US" altLang="ja-JP" i="1">
                          <a:latin typeface="Cambria Math"/>
                        </a:rPr>
                        <m:t>−</m:t>
                      </m:r>
                      <m:d>
                        <m:dPr>
                          <m:ctrlPr>
                            <a:rPr lang="ja-JP" altLang="ja-JP" i="1">
                              <a:latin typeface="Cambria Math"/>
                            </a:rPr>
                          </m:ctrlPr>
                        </m:dPr>
                        <m:e>
                          <m:f>
                            <m:fPr>
                              <m:ctrlPr>
                                <a:rPr lang="ja-JP" altLang="ja-JP" i="1">
                                  <a:latin typeface="Cambria Math"/>
                                </a:rPr>
                              </m:ctrlPr>
                            </m:fPr>
                            <m:num>
                              <m:r>
                                <a:rPr lang="en-US" altLang="ja-JP" i="1">
                                  <a:latin typeface="Cambria Math"/>
                                </a:rPr>
                                <m:t>3</m:t>
                              </m:r>
                            </m:num>
                            <m:den>
                              <m:r>
                                <a:rPr lang="en-US" altLang="ja-JP" i="1">
                                  <a:latin typeface="Cambria Math"/>
                                </a:rPr>
                                <m:t>2</m:t>
                              </m:r>
                            </m:den>
                          </m:f>
                          <m:r>
                            <a:rPr lang="en-US" altLang="ja-JP" i="1">
                              <a:latin typeface="Cambria Math"/>
                            </a:rPr>
                            <m:t>𝑇</m:t>
                          </m:r>
                          <m:r>
                            <a:rPr lang="en-US" altLang="ja-JP" i="1">
                              <a:latin typeface="Cambria Math"/>
                            </a:rPr>
                            <m:t>+</m:t>
                          </m:r>
                          <m:f>
                            <m:fPr>
                              <m:ctrlPr>
                                <a:rPr lang="ja-JP" altLang="ja-JP" i="1">
                                  <a:latin typeface="Cambria Math"/>
                                </a:rPr>
                              </m:ctrlPr>
                            </m:fPr>
                            <m:num>
                              <m:r>
                                <a:rPr lang="en-US" altLang="ja-JP" i="1">
                                  <a:latin typeface="Cambria Math"/>
                                </a:rPr>
                                <m:t>1</m:t>
                              </m:r>
                            </m:num>
                            <m:den>
                              <m:r>
                                <a:rPr lang="en-US" altLang="ja-JP" i="1">
                                  <a:latin typeface="Cambria Math"/>
                                </a:rPr>
                                <m:t>2</m:t>
                              </m:r>
                            </m:den>
                          </m:f>
                          <m:sSub>
                            <m:sSubPr>
                              <m:ctrlPr>
                                <a:rPr lang="ja-JP" altLang="ja-JP" i="1">
                                  <a:latin typeface="Cambria Math"/>
                                </a:rPr>
                              </m:ctrlPr>
                            </m:sSubPr>
                            <m:e>
                              <m:r>
                                <a:rPr lang="en-US" altLang="ja-JP" i="1">
                                  <a:latin typeface="Cambria Math"/>
                                </a:rPr>
                                <m:t>𝑚</m:t>
                              </m:r>
                            </m:e>
                            <m:sub>
                              <m:r>
                                <a:rPr lang="en-US" altLang="ja-JP" i="1">
                                  <a:latin typeface="Cambria Math"/>
                                </a:rPr>
                                <m:t>𝑝</m:t>
                              </m:r>
                            </m:sub>
                          </m:sSub>
                          <m:sSup>
                            <m:sSupPr>
                              <m:ctrlPr>
                                <a:rPr lang="ja-JP" altLang="ja-JP" i="1">
                                  <a:latin typeface="Cambria Math"/>
                                </a:rPr>
                              </m:ctrlPr>
                            </m:sSupPr>
                            <m:e>
                              <m:r>
                                <a:rPr lang="en-US" altLang="ja-JP" i="1">
                                  <a:latin typeface="Cambria Math"/>
                                </a:rPr>
                                <m:t>𝑉</m:t>
                              </m:r>
                            </m:e>
                            <m:sup>
                              <m:r>
                                <a:rPr lang="en-US" altLang="ja-JP" i="1">
                                  <a:latin typeface="Cambria Math"/>
                                </a:rPr>
                                <m:t>2</m:t>
                              </m:r>
                            </m:sup>
                          </m:sSup>
                        </m:e>
                      </m:d>
                      <m:r>
                        <a:rPr lang="en-US" altLang="ja-JP" i="1">
                          <a:latin typeface="Cambria Math"/>
                        </a:rPr>
                        <m:t>&lt;</m:t>
                      </m:r>
                      <m:sSub>
                        <m:sSubPr>
                          <m:ctrlPr>
                            <a:rPr lang="ja-JP" altLang="ja-JP" i="1">
                              <a:latin typeface="Cambria Math"/>
                            </a:rPr>
                          </m:ctrlPr>
                        </m:sSubPr>
                        <m:e>
                          <m:r>
                            <a:rPr lang="en-US" altLang="ja-JP" i="1">
                              <a:latin typeface="Cambria Math"/>
                            </a:rPr>
                            <m:t>𝜎</m:t>
                          </m:r>
                        </m:e>
                        <m:sub>
                          <m:r>
                            <a:rPr lang="en-US" altLang="ja-JP" i="1">
                              <a:latin typeface="Cambria Math"/>
                            </a:rPr>
                            <m:t>𝑐𝑥</m:t>
                          </m:r>
                        </m:sub>
                      </m:sSub>
                      <m:r>
                        <a:rPr lang="en-US" altLang="ja-JP" i="1">
                          <a:latin typeface="Cambria Math"/>
                        </a:rPr>
                        <m:t>𝑣</m:t>
                      </m:r>
                      <m:r>
                        <a:rPr lang="en-US" altLang="ja-JP" i="1">
                          <a:latin typeface="Cambria Math"/>
                        </a:rPr>
                        <m:t>&gt;</m:t>
                      </m:r>
                      <m:sSub>
                        <m:sSubPr>
                          <m:ctrlPr>
                            <a:rPr lang="ja-JP" altLang="ja-JP" i="1">
                              <a:latin typeface="Cambria Math"/>
                            </a:rPr>
                          </m:ctrlPr>
                        </m:sSubPr>
                        <m:e>
                          <m:r>
                            <a:rPr lang="en-US" altLang="ja-JP" i="1">
                              <a:latin typeface="Cambria Math"/>
                            </a:rPr>
                            <m:t>𝑛</m:t>
                          </m:r>
                        </m:e>
                        <m:sub>
                          <m:r>
                            <a:rPr lang="en-US" altLang="ja-JP" i="1">
                              <a:latin typeface="Cambria Math"/>
                            </a:rPr>
                            <m:t>𝑖</m:t>
                          </m:r>
                        </m:sub>
                      </m:sSub>
                      <m:sSub>
                        <m:sSubPr>
                          <m:ctrlPr>
                            <a:rPr lang="ja-JP" altLang="ja-JP" i="1">
                              <a:latin typeface="Cambria Math"/>
                            </a:rPr>
                          </m:ctrlPr>
                        </m:sSubPr>
                        <m:e>
                          <m:r>
                            <a:rPr lang="en-US" altLang="ja-JP" i="1">
                              <a:latin typeface="Cambria Math"/>
                            </a:rPr>
                            <m:t>𝑛</m:t>
                          </m:r>
                        </m:e>
                        <m:sub>
                          <m:r>
                            <a:rPr lang="en-US" altLang="ja-JP" i="1">
                              <a:latin typeface="Cambria Math"/>
                            </a:rPr>
                            <m:t>𝑛</m:t>
                          </m:r>
                        </m:sub>
                      </m:sSub>
                      <m:r>
                        <m:rPr>
                          <m:brk/>
                        </m:rPr>
                        <a:rPr lang="en-US" altLang="ja-JP" i="1">
                          <a:latin typeface="Cambria Math"/>
                        </a:rPr>
                        <m:t>−</m:t>
                      </m:r>
                      <m:d>
                        <m:dPr>
                          <m:ctrlPr>
                            <a:rPr lang="ja-JP" altLang="ja-JP" i="1">
                              <a:latin typeface="Cambria Math"/>
                            </a:rPr>
                          </m:ctrlPr>
                        </m:dPr>
                        <m:e>
                          <m:sSub>
                            <m:sSubPr>
                              <m:ctrlPr>
                                <a:rPr lang="ja-JP" altLang="ja-JP" i="1">
                                  <a:latin typeface="Cambria Math"/>
                                </a:rPr>
                              </m:ctrlPr>
                            </m:sSubPr>
                            <m:e>
                              <m:r>
                                <a:rPr lang="en-US" altLang="ja-JP" i="1">
                                  <a:latin typeface="Cambria Math"/>
                                </a:rPr>
                                <m:t>𝐸</m:t>
                              </m:r>
                            </m:e>
                            <m:sub>
                              <m:r>
                                <a:rPr lang="en-US" altLang="ja-JP" i="1">
                                  <a:latin typeface="Cambria Math"/>
                                </a:rPr>
                                <m:t>𝑟𝑐</m:t>
                              </m:r>
                            </m:sub>
                          </m:sSub>
                          <m:r>
                            <a:rPr lang="en-US" altLang="ja-JP" i="1">
                              <a:latin typeface="Cambria Math"/>
                            </a:rPr>
                            <m:t>−13.6[</m:t>
                          </m:r>
                          <m:r>
                            <a:rPr lang="en-US" altLang="ja-JP" i="1">
                              <a:latin typeface="Cambria Math"/>
                            </a:rPr>
                            <m:t>𝑒𝑉</m:t>
                          </m:r>
                          <m:r>
                            <a:rPr lang="en-US" altLang="ja-JP" i="1">
                              <a:latin typeface="Cambria Math"/>
                            </a:rPr>
                            <m:t>]</m:t>
                          </m:r>
                        </m:e>
                      </m:d>
                      <m:r>
                        <a:rPr lang="en-US" altLang="ja-JP" i="1">
                          <a:latin typeface="Cambria Math"/>
                        </a:rPr>
                        <m:t>&lt;</m:t>
                      </m:r>
                      <m:sSub>
                        <m:sSubPr>
                          <m:ctrlPr>
                            <a:rPr lang="ja-JP" altLang="ja-JP" i="1">
                              <a:latin typeface="Cambria Math"/>
                            </a:rPr>
                          </m:ctrlPr>
                        </m:sSubPr>
                        <m:e>
                          <m:r>
                            <a:rPr lang="en-US" altLang="ja-JP" i="1">
                              <a:latin typeface="Cambria Math"/>
                            </a:rPr>
                            <m:t>𝜎</m:t>
                          </m:r>
                        </m:e>
                        <m:sub>
                          <m:r>
                            <a:rPr lang="en-US" altLang="ja-JP" i="1">
                              <a:latin typeface="Cambria Math"/>
                            </a:rPr>
                            <m:t>𝑟𝑐</m:t>
                          </m:r>
                        </m:sub>
                      </m:sSub>
                      <m:r>
                        <a:rPr lang="en-US" altLang="ja-JP" i="1">
                          <a:latin typeface="Cambria Math"/>
                        </a:rPr>
                        <m:t>𝑣</m:t>
                      </m:r>
                      <m:r>
                        <a:rPr lang="en-US" altLang="ja-JP" i="1">
                          <a:latin typeface="Cambria Math"/>
                        </a:rPr>
                        <m:t>&gt;</m:t>
                      </m:r>
                      <m:sSub>
                        <m:sSubPr>
                          <m:ctrlPr>
                            <a:rPr lang="ja-JP" altLang="ja-JP" i="1">
                              <a:latin typeface="Cambria Math"/>
                            </a:rPr>
                          </m:ctrlPr>
                        </m:sSubPr>
                        <m:e>
                          <m:r>
                            <a:rPr lang="en-US" altLang="ja-JP" i="1">
                              <a:latin typeface="Cambria Math"/>
                            </a:rPr>
                            <m:t>𝑛</m:t>
                          </m:r>
                        </m:e>
                        <m:sub>
                          <m:r>
                            <a:rPr lang="en-US" altLang="ja-JP" i="1">
                              <a:latin typeface="Cambria Math"/>
                            </a:rPr>
                            <m:t>𝑖</m:t>
                          </m:r>
                        </m:sub>
                      </m:sSub>
                      <m:sSub>
                        <m:sSubPr>
                          <m:ctrlPr>
                            <a:rPr lang="ja-JP" altLang="ja-JP" i="1">
                              <a:latin typeface="Cambria Math"/>
                            </a:rPr>
                          </m:ctrlPr>
                        </m:sSubPr>
                        <m:e>
                          <m:r>
                            <a:rPr lang="en-US" altLang="ja-JP" i="1">
                              <a:latin typeface="Cambria Math"/>
                            </a:rPr>
                            <m:t>𝑛</m:t>
                          </m:r>
                        </m:e>
                        <m:sub>
                          <m:r>
                            <a:rPr lang="en-US" altLang="ja-JP" i="1">
                              <a:latin typeface="Cambria Math"/>
                            </a:rPr>
                            <m:t>𝑒</m:t>
                          </m:r>
                        </m:sub>
                      </m:sSub>
                      <m:r>
                        <a:rPr lang="en-US" altLang="ja-JP" i="1">
                          <a:latin typeface="Cambria Math"/>
                        </a:rPr>
                        <m:t>−</m:t>
                      </m:r>
                      <m:sSub>
                        <m:sSubPr>
                          <m:ctrlPr>
                            <a:rPr lang="ja-JP" altLang="ja-JP" i="1">
                              <a:latin typeface="Cambria Math"/>
                            </a:rPr>
                          </m:ctrlPr>
                        </m:sSubPr>
                        <m:e>
                          <m:r>
                            <a:rPr lang="en-US" altLang="ja-JP" i="1">
                              <a:latin typeface="Cambria Math"/>
                            </a:rPr>
                            <m:t>𝐿</m:t>
                          </m:r>
                        </m:e>
                        <m:sub>
                          <m:r>
                            <a:rPr lang="en-US" altLang="ja-JP" i="1">
                              <a:latin typeface="Cambria Math"/>
                            </a:rPr>
                            <m:t>𝑧</m:t>
                          </m:r>
                        </m:sub>
                      </m:sSub>
                      <m:sSub>
                        <m:sSubPr>
                          <m:ctrlPr>
                            <a:rPr lang="ja-JP" altLang="ja-JP" i="1">
                              <a:latin typeface="Cambria Math"/>
                            </a:rPr>
                          </m:ctrlPr>
                        </m:sSubPr>
                        <m:e>
                          <m:r>
                            <a:rPr lang="en-US" altLang="ja-JP" i="1">
                              <a:latin typeface="Cambria Math"/>
                            </a:rPr>
                            <m:t>𝑛</m:t>
                          </m:r>
                        </m:e>
                        <m:sub>
                          <m:r>
                            <a:rPr lang="en-US" altLang="ja-JP" i="1">
                              <a:latin typeface="Cambria Math"/>
                            </a:rPr>
                            <m:t>𝑖𝑚𝑝</m:t>
                          </m:r>
                        </m:sub>
                      </m:sSub>
                      <m:sSub>
                        <m:sSubPr>
                          <m:ctrlPr>
                            <a:rPr lang="ja-JP" altLang="ja-JP" i="1">
                              <a:latin typeface="Cambria Math"/>
                            </a:rPr>
                          </m:ctrlPr>
                        </m:sSubPr>
                        <m:e>
                          <m:r>
                            <a:rPr lang="en-US" altLang="ja-JP" i="1">
                              <a:latin typeface="Cambria Math"/>
                            </a:rPr>
                            <m:t>𝑛</m:t>
                          </m:r>
                        </m:e>
                        <m:sub>
                          <m:r>
                            <a:rPr lang="en-US" altLang="ja-JP" i="1">
                              <a:latin typeface="Cambria Math"/>
                            </a:rPr>
                            <m:t>𝑒</m:t>
                          </m:r>
                        </m:sub>
                      </m:sSub>
                    </m:oMath>
                  </m:oMathPara>
                </a14:m>
                <a:endParaRPr lang="ja-JP" altLang="en-US"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4788024" y="4077072"/>
                <a:ext cx="4572000" cy="1558119"/>
              </a:xfrm>
              <a:prstGeom prst="rect">
                <a:avLst/>
              </a:prstGeom>
              <a:blipFill rotWithShape="1">
                <a:blip r:embed="rId5"/>
                <a:stretch>
                  <a:fillRect b="-15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70509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ja-JP" altLang="en-US" dirty="0"/>
              <a:t>簡易</a:t>
            </a:r>
            <a:r>
              <a:rPr lang="ja-JP" altLang="en-US" dirty="0" smtClean="0"/>
              <a:t>１次元モデル</a:t>
            </a:r>
            <a:endParaRPr kumimoji="1" lang="ja-JP" altLang="en-US" dirty="0"/>
          </a:p>
        </p:txBody>
      </p:sp>
      <p:sp>
        <p:nvSpPr>
          <p:cNvPr id="5" name="テキスト ボックス 4"/>
          <p:cNvSpPr txBox="1"/>
          <p:nvPr/>
        </p:nvSpPr>
        <p:spPr>
          <a:xfrm>
            <a:off x="1062866" y="1052736"/>
            <a:ext cx="7018268" cy="369332"/>
          </a:xfrm>
          <a:prstGeom prst="rect">
            <a:avLst/>
          </a:prstGeom>
          <a:noFill/>
        </p:spPr>
        <p:txBody>
          <a:bodyPr wrap="none" rtlCol="0">
            <a:spAutoFit/>
          </a:bodyPr>
          <a:lstStyle/>
          <a:p>
            <a:r>
              <a:rPr lang="ja-JP" altLang="en-US" dirty="0" smtClean="0"/>
              <a:t>素過程を含まない一次元モデルについてはすでに解くことができている</a:t>
            </a:r>
            <a:endParaRPr kumimoji="1" lang="ja-JP" altLang="en-US" dirty="0"/>
          </a:p>
        </p:txBody>
      </p:sp>
      <p:pic>
        <p:nvPicPr>
          <p:cNvPr id="6" name="図 5"/>
          <p:cNvPicPr/>
          <p:nvPr/>
        </p:nvPicPr>
        <p:blipFill>
          <a:blip r:embed="rId2">
            <a:extLst>
              <a:ext uri="{28A0092B-C50C-407E-A947-70E740481C1C}">
                <a14:useLocalDpi xmlns:a14="http://schemas.microsoft.com/office/drawing/2010/main" val="0"/>
              </a:ext>
            </a:extLst>
          </a:blip>
          <a:srcRect/>
          <a:stretch>
            <a:fillRect/>
          </a:stretch>
        </p:blipFill>
        <p:spPr bwMode="auto">
          <a:xfrm>
            <a:off x="1511660" y="1601103"/>
            <a:ext cx="6120680" cy="5031268"/>
          </a:xfrm>
          <a:prstGeom prst="rect">
            <a:avLst/>
          </a:prstGeom>
          <a:noFill/>
          <a:ln>
            <a:noFill/>
          </a:ln>
        </p:spPr>
      </p:pic>
    </p:spTree>
    <p:extLst>
      <p:ext uri="{BB962C8B-B14F-4D97-AF65-F5344CB8AC3E}">
        <p14:creationId xmlns:p14="http://schemas.microsoft.com/office/powerpoint/2010/main" val="4086998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p:cNvSpPr/>
          <p:nvPr/>
        </p:nvSpPr>
        <p:spPr>
          <a:xfrm>
            <a:off x="318097" y="305548"/>
            <a:ext cx="8549062" cy="445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1568297" y="235716"/>
            <a:ext cx="5799216" cy="584775"/>
          </a:xfrm>
          <a:prstGeom prst="rect">
            <a:avLst/>
          </a:prstGeom>
          <a:noFill/>
        </p:spPr>
        <p:txBody>
          <a:bodyPr wrap="none" rtlCol="0">
            <a:spAutoFit/>
          </a:bodyPr>
          <a:lstStyle/>
          <a:p>
            <a:r>
              <a:rPr kumimoji="1" lang="en-US" altLang="ja-JP" sz="3200" b="1" dirty="0" smtClean="0"/>
              <a:t>Coolant and material parameters</a:t>
            </a:r>
            <a:endParaRPr kumimoji="1" lang="ja-JP" altLang="en-US" sz="3200" b="1" dirty="0"/>
          </a:p>
        </p:txBody>
      </p:sp>
      <p:sp>
        <p:nvSpPr>
          <p:cNvPr id="29" name="テキスト ボックス 28"/>
          <p:cNvSpPr txBox="1"/>
          <p:nvPr/>
        </p:nvSpPr>
        <p:spPr>
          <a:xfrm>
            <a:off x="1158437" y="1800326"/>
            <a:ext cx="1568058" cy="369332"/>
          </a:xfrm>
          <a:prstGeom prst="rect">
            <a:avLst/>
          </a:prstGeom>
          <a:noFill/>
        </p:spPr>
        <p:txBody>
          <a:bodyPr wrap="none" rtlCol="0">
            <a:spAutoFit/>
          </a:bodyPr>
          <a:lstStyle/>
          <a:p>
            <a:r>
              <a:rPr kumimoji="1" lang="en-US" altLang="ja-JP" b="1" dirty="0" smtClean="0"/>
              <a:t>W mono block</a:t>
            </a:r>
            <a:endParaRPr kumimoji="1" lang="ja-JP" altLang="en-US" b="1" dirty="0"/>
          </a:p>
        </p:txBody>
      </p:sp>
      <p:grpSp>
        <p:nvGrpSpPr>
          <p:cNvPr id="64" name="グループ化 63"/>
          <p:cNvGrpSpPr/>
          <p:nvPr/>
        </p:nvGrpSpPr>
        <p:grpSpPr>
          <a:xfrm>
            <a:off x="1932" y="845109"/>
            <a:ext cx="5463583" cy="3146119"/>
            <a:chOff x="60348" y="1156427"/>
            <a:chExt cx="5463583" cy="3146119"/>
          </a:xfrm>
        </p:grpSpPr>
        <p:grpSp>
          <p:nvGrpSpPr>
            <p:cNvPr id="27" name="グループ化 26"/>
            <p:cNvGrpSpPr/>
            <p:nvPr/>
          </p:nvGrpSpPr>
          <p:grpSpPr>
            <a:xfrm>
              <a:off x="395536" y="1156427"/>
              <a:ext cx="3922089" cy="2961453"/>
              <a:chOff x="395536" y="1156427"/>
              <a:chExt cx="3922089" cy="2961453"/>
            </a:xfrm>
          </p:grpSpPr>
          <p:grpSp>
            <p:nvGrpSpPr>
              <p:cNvPr id="25" name="グループ化 24"/>
              <p:cNvGrpSpPr/>
              <p:nvPr/>
            </p:nvGrpSpPr>
            <p:grpSpPr>
              <a:xfrm>
                <a:off x="395536" y="1471142"/>
                <a:ext cx="3922089" cy="2646738"/>
                <a:chOff x="395536" y="1142302"/>
                <a:chExt cx="3922089" cy="2646738"/>
              </a:xfrm>
            </p:grpSpPr>
            <p:grpSp>
              <p:nvGrpSpPr>
                <p:cNvPr id="8" name="グループ化 7"/>
                <p:cNvGrpSpPr/>
                <p:nvPr/>
              </p:nvGrpSpPr>
              <p:grpSpPr>
                <a:xfrm>
                  <a:off x="827584" y="1351663"/>
                  <a:ext cx="2232248" cy="2160240"/>
                  <a:chOff x="827584" y="692696"/>
                  <a:chExt cx="2232248" cy="2160240"/>
                </a:xfrm>
              </p:grpSpPr>
              <p:sp>
                <p:nvSpPr>
                  <p:cNvPr id="4" name="正方形/長方形 3"/>
                  <p:cNvSpPr/>
                  <p:nvPr/>
                </p:nvSpPr>
                <p:spPr>
                  <a:xfrm>
                    <a:off x="827584" y="692696"/>
                    <a:ext cx="2232248" cy="21602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円/楕円 4"/>
                  <p:cNvSpPr/>
                  <p:nvPr/>
                </p:nvSpPr>
                <p:spPr>
                  <a:xfrm>
                    <a:off x="1331640" y="1232756"/>
                    <a:ext cx="1224136" cy="108012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円/楕円 5"/>
                  <p:cNvSpPr/>
                  <p:nvPr/>
                </p:nvSpPr>
                <p:spPr>
                  <a:xfrm>
                    <a:off x="1490232" y="1386393"/>
                    <a:ext cx="906952" cy="772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2" name="直線矢印コネクタ 11"/>
                <p:cNvCxnSpPr/>
                <p:nvPr/>
              </p:nvCxnSpPr>
              <p:spPr>
                <a:xfrm>
                  <a:off x="3419872" y="1351662"/>
                  <a:ext cx="0" cy="99721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395536" y="2348880"/>
                  <a:ext cx="3240360" cy="263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943708" y="1177880"/>
                  <a:ext cx="0" cy="261116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530230" y="1665605"/>
                  <a:ext cx="787395" cy="369332"/>
                </a:xfrm>
                <a:prstGeom prst="rect">
                  <a:avLst/>
                </a:prstGeom>
                <a:noFill/>
              </p:spPr>
              <p:txBody>
                <a:bodyPr wrap="none" rtlCol="0">
                  <a:spAutoFit/>
                </a:bodyPr>
                <a:lstStyle/>
                <a:p>
                  <a:r>
                    <a:rPr kumimoji="1" lang="en-US" altLang="ja-JP" dirty="0" smtClean="0"/>
                    <a:t>23mm</a:t>
                  </a:r>
                  <a:endParaRPr kumimoji="1" lang="ja-JP" altLang="en-US" dirty="0"/>
                </a:p>
              </p:txBody>
            </p:sp>
            <p:cxnSp>
              <p:nvCxnSpPr>
                <p:cNvPr id="24" name="直線矢印コネクタ 23"/>
                <p:cNvCxnSpPr/>
                <p:nvPr/>
              </p:nvCxnSpPr>
              <p:spPr>
                <a:xfrm>
                  <a:off x="794619" y="1142302"/>
                  <a:ext cx="2232247"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6" name="テキスト ボックス 25"/>
              <p:cNvSpPr txBox="1"/>
              <p:nvPr/>
            </p:nvSpPr>
            <p:spPr>
              <a:xfrm>
                <a:off x="1550010" y="1156427"/>
                <a:ext cx="787395" cy="369332"/>
              </a:xfrm>
              <a:prstGeom prst="rect">
                <a:avLst/>
              </a:prstGeom>
              <a:noFill/>
            </p:spPr>
            <p:txBody>
              <a:bodyPr wrap="none" rtlCol="0">
                <a:spAutoFit/>
              </a:bodyPr>
              <a:lstStyle/>
              <a:p>
                <a:r>
                  <a:rPr kumimoji="1" lang="en-US" altLang="ja-JP" dirty="0" smtClean="0"/>
                  <a:t>28mm</a:t>
                </a:r>
                <a:endParaRPr kumimoji="1" lang="ja-JP" altLang="en-US" dirty="0"/>
              </a:p>
            </p:txBody>
          </p:sp>
        </p:grpSp>
        <p:sp>
          <p:nvSpPr>
            <p:cNvPr id="28" name="テキスト ボックス 27"/>
            <p:cNvSpPr txBox="1"/>
            <p:nvPr/>
          </p:nvSpPr>
          <p:spPr>
            <a:xfrm>
              <a:off x="891493" y="3933214"/>
              <a:ext cx="2347950" cy="369332"/>
            </a:xfrm>
            <a:prstGeom prst="rect">
              <a:avLst/>
            </a:prstGeom>
            <a:noFill/>
          </p:spPr>
          <p:txBody>
            <a:bodyPr wrap="none" rtlCol="0">
              <a:spAutoFit/>
            </a:bodyPr>
            <a:lstStyle/>
            <a:p>
              <a:r>
                <a:rPr kumimoji="1" lang="en-US" altLang="ja-JP" dirty="0" smtClean="0"/>
                <a:t>Referring to CFC design</a:t>
              </a:r>
              <a:endParaRPr kumimoji="1" lang="ja-JP" altLang="en-US" dirty="0"/>
            </a:p>
          </p:txBody>
        </p:sp>
        <p:sp>
          <p:nvSpPr>
            <p:cNvPr id="30" name="テキスト ボックス 29"/>
            <p:cNvSpPr txBox="1"/>
            <p:nvPr/>
          </p:nvSpPr>
          <p:spPr>
            <a:xfrm>
              <a:off x="3032582" y="2637849"/>
              <a:ext cx="2231637" cy="369332"/>
            </a:xfrm>
            <a:prstGeom prst="rect">
              <a:avLst/>
            </a:prstGeom>
            <a:noFill/>
          </p:spPr>
          <p:txBody>
            <a:bodyPr wrap="none" rtlCol="0">
              <a:spAutoFit/>
            </a:bodyPr>
            <a:lstStyle/>
            <a:p>
              <a:r>
                <a:rPr kumimoji="1" lang="en-US" altLang="ja-JP" b="1" dirty="0" smtClean="0"/>
                <a:t>CuCrZr (coolant tube)</a:t>
              </a:r>
              <a:endParaRPr kumimoji="1" lang="ja-JP" altLang="en-US" b="1" dirty="0"/>
            </a:p>
          </p:txBody>
        </p:sp>
        <p:cxnSp>
          <p:nvCxnSpPr>
            <p:cNvPr id="32" name="直線矢印コネクタ 31"/>
            <p:cNvCxnSpPr>
              <a:stCxn id="30" idx="1"/>
            </p:cNvCxnSpPr>
            <p:nvPr/>
          </p:nvCxnSpPr>
          <p:spPr>
            <a:xfrm flipH="1">
              <a:off x="2397184" y="2822515"/>
              <a:ext cx="63539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flipV="1">
              <a:off x="1943710" y="2948135"/>
              <a:ext cx="1476162" cy="48086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587421" y="3429000"/>
              <a:ext cx="2936510" cy="369332"/>
            </a:xfrm>
            <a:prstGeom prst="rect">
              <a:avLst/>
            </a:prstGeom>
            <a:noFill/>
          </p:spPr>
          <p:txBody>
            <a:bodyPr wrap="none" rtlCol="0">
              <a:spAutoFit/>
            </a:bodyPr>
            <a:lstStyle/>
            <a:p>
              <a:r>
                <a:rPr kumimoji="1" lang="en-US" altLang="ja-JP" b="1" dirty="0" smtClean="0"/>
                <a:t>Water coolant (about 300</a:t>
              </a:r>
              <a:r>
                <a:rPr kumimoji="1" lang="ja-JP" altLang="en-US" b="1" dirty="0" smtClean="0"/>
                <a:t>℃</a:t>
              </a:r>
              <a:r>
                <a:rPr kumimoji="1" lang="en-US" altLang="ja-JP" b="1" dirty="0" smtClean="0"/>
                <a:t>)</a:t>
              </a:r>
              <a:endParaRPr kumimoji="1" lang="ja-JP" altLang="en-US" b="1" dirty="0"/>
            </a:p>
          </p:txBody>
        </p:sp>
        <p:cxnSp>
          <p:nvCxnSpPr>
            <p:cNvPr id="46" name="直線コネクタ 45"/>
            <p:cNvCxnSpPr>
              <a:stCxn id="5" idx="0"/>
            </p:cNvCxnSpPr>
            <p:nvPr/>
          </p:nvCxnSpPr>
          <p:spPr>
            <a:xfrm flipH="1">
              <a:off x="752019" y="2220563"/>
              <a:ext cx="11916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6" idx="0"/>
            </p:cNvCxnSpPr>
            <p:nvPr/>
          </p:nvCxnSpPr>
          <p:spPr>
            <a:xfrm flipH="1" flipV="1">
              <a:off x="752019" y="2363777"/>
              <a:ext cx="1191689" cy="10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60348" y="2116446"/>
              <a:ext cx="670376" cy="369332"/>
            </a:xfrm>
            <a:prstGeom prst="rect">
              <a:avLst/>
            </a:prstGeom>
            <a:noFill/>
          </p:spPr>
          <p:txBody>
            <a:bodyPr wrap="none" rtlCol="0">
              <a:spAutoFit/>
            </a:bodyPr>
            <a:lstStyle/>
            <a:p>
              <a:r>
                <a:rPr kumimoji="1" lang="en-US" altLang="ja-JP" dirty="0" smtClean="0"/>
                <a:t>3mm</a:t>
              </a:r>
              <a:endParaRPr kumimoji="1" lang="ja-JP" altLang="en-US" dirty="0"/>
            </a:p>
          </p:txBody>
        </p:sp>
      </p:grpSp>
      <p:cxnSp>
        <p:nvCxnSpPr>
          <p:cNvPr id="59" name="直線コネクタ 58"/>
          <p:cNvCxnSpPr>
            <a:stCxn id="4" idx="0"/>
            <a:endCxn id="63" idx="1"/>
          </p:cNvCxnSpPr>
          <p:nvPr/>
        </p:nvCxnSpPr>
        <p:spPr>
          <a:xfrm>
            <a:off x="1885292" y="1369185"/>
            <a:ext cx="3489616" cy="317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endCxn id="63" idx="1"/>
          </p:cNvCxnSpPr>
          <p:nvPr/>
        </p:nvCxnSpPr>
        <p:spPr>
          <a:xfrm flipV="1">
            <a:off x="1942466" y="1687098"/>
            <a:ext cx="3432442" cy="692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5374908" y="1502432"/>
            <a:ext cx="2185022" cy="369332"/>
          </a:xfrm>
          <a:prstGeom prst="rect">
            <a:avLst/>
          </a:prstGeom>
          <a:noFill/>
        </p:spPr>
        <p:txBody>
          <a:bodyPr wrap="none" rtlCol="0">
            <a:spAutoFit/>
          </a:bodyPr>
          <a:lstStyle/>
          <a:p>
            <a:r>
              <a:rPr kumimoji="1" lang="en-US" altLang="ja-JP" dirty="0" smtClean="0"/>
              <a:t>Analyzed this interval</a:t>
            </a:r>
            <a:endParaRPr kumimoji="1" lang="ja-JP" altLang="en-US" dirty="0"/>
          </a:p>
        </p:txBody>
      </p:sp>
      <p:grpSp>
        <p:nvGrpSpPr>
          <p:cNvPr id="69" name="グループ化 68"/>
          <p:cNvGrpSpPr/>
          <p:nvPr/>
        </p:nvGrpSpPr>
        <p:grpSpPr>
          <a:xfrm>
            <a:off x="5313723" y="2170121"/>
            <a:ext cx="3553436" cy="661721"/>
            <a:chOff x="517225" y="4473769"/>
            <a:chExt cx="3553436" cy="661721"/>
          </a:xfrm>
        </p:grpSpPr>
        <p:sp>
          <p:nvSpPr>
            <p:cNvPr id="65" name="テキスト ボックス 64"/>
            <p:cNvSpPr txBox="1"/>
            <p:nvPr/>
          </p:nvSpPr>
          <p:spPr>
            <a:xfrm>
              <a:off x="517225" y="4473769"/>
              <a:ext cx="3092513" cy="369332"/>
            </a:xfrm>
            <a:prstGeom prst="rect">
              <a:avLst/>
            </a:prstGeom>
            <a:noFill/>
          </p:spPr>
          <p:txBody>
            <a:bodyPr wrap="none" rtlCol="0">
              <a:spAutoFit/>
            </a:bodyPr>
            <a:lstStyle/>
            <a:p>
              <a:r>
                <a:rPr kumimoji="1" lang="en-US" altLang="ja-JP" dirty="0" smtClean="0"/>
                <a:t>CuCrZr Cu 98%,Cr 0.8% Zr 0.1%</a:t>
              </a:r>
              <a:endParaRPr kumimoji="1" lang="ja-JP" altLang="en-US" dirty="0"/>
            </a:p>
          </p:txBody>
        </p:sp>
        <p:sp>
          <p:nvSpPr>
            <p:cNvPr id="66" name="テキスト ボックス 65"/>
            <p:cNvSpPr txBox="1"/>
            <p:nvPr/>
          </p:nvSpPr>
          <p:spPr>
            <a:xfrm>
              <a:off x="1972447" y="4827713"/>
              <a:ext cx="966931" cy="307777"/>
            </a:xfrm>
            <a:prstGeom prst="rect">
              <a:avLst/>
            </a:prstGeom>
            <a:noFill/>
          </p:spPr>
          <p:txBody>
            <a:bodyPr wrap="none" rtlCol="0">
              <a:spAutoFit/>
            </a:bodyPr>
            <a:lstStyle/>
            <a:p>
              <a:r>
                <a:rPr kumimoji="1" lang="en-US" altLang="ja-JP" sz="1400" dirty="0" smtClean="0"/>
                <a:t>(0.6~0.9%)</a:t>
              </a:r>
              <a:endParaRPr kumimoji="1" lang="ja-JP" altLang="en-US" sz="1400" dirty="0"/>
            </a:p>
          </p:txBody>
        </p:sp>
        <p:sp>
          <p:nvSpPr>
            <p:cNvPr id="67" name="テキスト ボックス 66"/>
            <p:cNvSpPr txBox="1"/>
            <p:nvPr/>
          </p:nvSpPr>
          <p:spPr>
            <a:xfrm>
              <a:off x="2920987" y="4827713"/>
              <a:ext cx="1149674" cy="307777"/>
            </a:xfrm>
            <a:prstGeom prst="rect">
              <a:avLst/>
            </a:prstGeom>
            <a:noFill/>
          </p:spPr>
          <p:txBody>
            <a:bodyPr wrap="none" rtlCol="0">
              <a:spAutoFit/>
            </a:bodyPr>
            <a:lstStyle/>
            <a:p>
              <a:r>
                <a:rPr kumimoji="1" lang="en-US" altLang="ja-JP" sz="1400" dirty="0" smtClean="0"/>
                <a:t>(0.07~0.15%)</a:t>
              </a:r>
              <a:endParaRPr kumimoji="1" lang="ja-JP" altLang="en-US" sz="1400" dirty="0"/>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55" y="3991229"/>
            <a:ext cx="4085413" cy="245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テキスト ボックス 69"/>
          <p:cNvSpPr txBox="1"/>
          <p:nvPr/>
        </p:nvSpPr>
        <p:spPr>
          <a:xfrm>
            <a:off x="501608" y="6447002"/>
            <a:ext cx="4243534" cy="369332"/>
          </a:xfrm>
          <a:prstGeom prst="rect">
            <a:avLst/>
          </a:prstGeom>
          <a:noFill/>
        </p:spPr>
        <p:txBody>
          <a:bodyPr wrap="none" rtlCol="0">
            <a:spAutoFit/>
          </a:bodyPr>
          <a:lstStyle/>
          <a:p>
            <a:r>
              <a:rPr kumimoji="1" lang="en-US" altLang="ja-JP" dirty="0" smtClean="0"/>
              <a:t>Heat conductivity of Cu and W (TPDS-web)</a:t>
            </a:r>
            <a:endParaRPr kumimoji="1" lang="ja-JP" altLang="en-US" dirty="0"/>
          </a:p>
        </p:txBody>
      </p:sp>
      <p:sp>
        <p:nvSpPr>
          <p:cNvPr id="72" name="テキスト ボックス 71"/>
          <p:cNvSpPr txBox="1"/>
          <p:nvPr/>
        </p:nvSpPr>
        <p:spPr>
          <a:xfrm rot="16200000">
            <a:off x="-808875" y="5068102"/>
            <a:ext cx="2191626" cy="369332"/>
          </a:xfrm>
          <a:prstGeom prst="rect">
            <a:avLst/>
          </a:prstGeom>
          <a:noFill/>
        </p:spPr>
        <p:txBody>
          <a:bodyPr wrap="none" rtlCol="0">
            <a:spAutoFit/>
          </a:bodyPr>
          <a:lstStyle/>
          <a:p>
            <a:r>
              <a:rPr kumimoji="1" lang="en-US" altLang="ja-JP" dirty="0" smtClean="0"/>
              <a:t>Conductivity[W/m/K]</a:t>
            </a:r>
            <a:endParaRPr kumimoji="1" lang="ja-JP" altLang="en-US" dirty="0"/>
          </a:p>
        </p:txBody>
      </p:sp>
      <p:sp>
        <p:nvSpPr>
          <p:cNvPr id="73" name="テキスト ボックス 72"/>
          <p:cNvSpPr txBox="1"/>
          <p:nvPr/>
        </p:nvSpPr>
        <p:spPr>
          <a:xfrm>
            <a:off x="4154525" y="6091310"/>
            <a:ext cx="445956" cy="369332"/>
          </a:xfrm>
          <a:prstGeom prst="rect">
            <a:avLst/>
          </a:prstGeom>
          <a:noFill/>
        </p:spPr>
        <p:txBody>
          <a:bodyPr wrap="none" rtlCol="0">
            <a:spAutoFit/>
          </a:bodyPr>
          <a:lstStyle/>
          <a:p>
            <a:r>
              <a:rPr kumimoji="1" lang="en-US" altLang="ja-JP" dirty="0" smtClean="0"/>
              <a:t>[K]</a:t>
            </a:r>
            <a:endParaRPr kumimoji="1" lang="ja-JP" altLang="en-US" dirty="0"/>
          </a:p>
        </p:txBody>
      </p:sp>
      <p:cxnSp>
        <p:nvCxnSpPr>
          <p:cNvPr id="75" name="直線コネクタ 74"/>
          <p:cNvCxnSpPr/>
          <p:nvPr/>
        </p:nvCxnSpPr>
        <p:spPr>
          <a:xfrm>
            <a:off x="2249977" y="4076267"/>
            <a:ext cx="14506" cy="2119021"/>
          </a:xfrm>
          <a:prstGeom prst="line">
            <a:avLst/>
          </a:prstGeom>
          <a:ln>
            <a:solidFill>
              <a:schemeClr val="accent6">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2290026" y="4156955"/>
            <a:ext cx="1897764" cy="369332"/>
          </a:xfrm>
          <a:prstGeom prst="rect">
            <a:avLst/>
          </a:prstGeom>
          <a:noFill/>
        </p:spPr>
        <p:txBody>
          <a:bodyPr wrap="none" rtlCol="0">
            <a:spAutoFit/>
          </a:bodyPr>
          <a:lstStyle/>
          <a:p>
            <a:r>
              <a:rPr kumimoji="1" lang="en-US" altLang="ja-JP" dirty="0" smtClean="0">
                <a:solidFill>
                  <a:schemeClr val="accent6">
                    <a:lumMod val="75000"/>
                  </a:schemeClr>
                </a:solidFill>
              </a:rPr>
              <a:t>Copper melt point</a:t>
            </a:r>
            <a:endParaRPr kumimoji="1" lang="ja-JP" altLang="en-US" dirty="0">
              <a:solidFill>
                <a:schemeClr val="accent6">
                  <a:lumMod val="75000"/>
                </a:schemeClr>
              </a:solidFill>
            </a:endParaRPr>
          </a:p>
        </p:txBody>
      </p:sp>
      <p:sp>
        <p:nvSpPr>
          <p:cNvPr id="82" name="テキスト ボックス 81"/>
          <p:cNvSpPr txBox="1"/>
          <p:nvPr/>
        </p:nvSpPr>
        <p:spPr>
          <a:xfrm>
            <a:off x="5313812" y="3529425"/>
            <a:ext cx="3661356" cy="1754326"/>
          </a:xfrm>
          <a:prstGeom prst="rect">
            <a:avLst/>
          </a:prstGeom>
          <a:noFill/>
        </p:spPr>
        <p:txBody>
          <a:bodyPr wrap="square" rtlCol="0">
            <a:spAutoFit/>
          </a:bodyPr>
          <a:lstStyle/>
          <a:p>
            <a:r>
              <a:rPr kumimoji="1" lang="en-US" altLang="ja-JP" dirty="0" smtClean="0"/>
              <a:t>CuCrZr</a:t>
            </a:r>
            <a:r>
              <a:rPr lang="ja-JP" altLang="en-US" dirty="0" smtClean="0"/>
              <a:t> </a:t>
            </a:r>
            <a:r>
              <a:rPr lang="en-US" altLang="ja-JP" dirty="0" smtClean="0"/>
              <a:t>is very sensitive material about heat history. Compared with As-received, Solution annealed and hardened, heat conductivity may. So in this analysis, We used parameter of pure copper.</a:t>
            </a:r>
            <a:endParaRPr kumimoji="1" lang="ja-JP" altLang="en-US" dirty="0"/>
          </a:p>
        </p:txBody>
      </p:sp>
      <p:sp>
        <p:nvSpPr>
          <p:cNvPr id="84" name="テキスト ボックス 83"/>
          <p:cNvSpPr txBox="1"/>
          <p:nvPr/>
        </p:nvSpPr>
        <p:spPr>
          <a:xfrm>
            <a:off x="904558" y="4710953"/>
            <a:ext cx="1327479" cy="369332"/>
          </a:xfrm>
          <a:prstGeom prst="rect">
            <a:avLst/>
          </a:prstGeom>
          <a:noFill/>
        </p:spPr>
        <p:txBody>
          <a:bodyPr wrap="none" rtlCol="0">
            <a:spAutoFit/>
          </a:bodyPr>
          <a:lstStyle/>
          <a:p>
            <a:r>
              <a:rPr kumimoji="1" lang="en-US" altLang="ja-JP" dirty="0" smtClean="0">
                <a:solidFill>
                  <a:schemeClr val="accent6">
                    <a:lumMod val="75000"/>
                  </a:schemeClr>
                </a:solidFill>
              </a:rPr>
              <a:t>Pure copper</a:t>
            </a:r>
            <a:endParaRPr kumimoji="1" lang="ja-JP" altLang="en-US" dirty="0">
              <a:solidFill>
                <a:schemeClr val="accent6">
                  <a:lumMod val="75000"/>
                </a:schemeClr>
              </a:solidFill>
            </a:endParaRPr>
          </a:p>
        </p:txBody>
      </p:sp>
      <p:sp>
        <p:nvSpPr>
          <p:cNvPr id="85" name="テキスト ボックス 84"/>
          <p:cNvSpPr txBox="1"/>
          <p:nvPr/>
        </p:nvSpPr>
        <p:spPr>
          <a:xfrm>
            <a:off x="2663962" y="5252768"/>
            <a:ext cx="1034129" cy="369332"/>
          </a:xfrm>
          <a:prstGeom prst="rect">
            <a:avLst/>
          </a:prstGeom>
          <a:noFill/>
        </p:spPr>
        <p:txBody>
          <a:bodyPr wrap="none" rtlCol="0">
            <a:spAutoFit/>
          </a:bodyPr>
          <a:lstStyle/>
          <a:p>
            <a:r>
              <a:rPr kumimoji="1" lang="en-US" altLang="ja-JP" dirty="0" smtClean="0"/>
              <a:t>Tungsten</a:t>
            </a:r>
            <a:endParaRPr kumimoji="1" lang="ja-JP" alt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3427413"/>
            <a:ext cx="7620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100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407235" y="875855"/>
            <a:ext cx="4018472" cy="646331"/>
          </a:xfrm>
          <a:prstGeom prst="rect">
            <a:avLst/>
          </a:prstGeom>
          <a:noFill/>
        </p:spPr>
        <p:txBody>
          <a:bodyPr wrap="none" rtlCol="0">
            <a:spAutoFit/>
          </a:bodyPr>
          <a:lstStyle/>
          <a:p>
            <a:r>
              <a:rPr kumimoji="1" lang="en-US" altLang="ja-JP" dirty="0" smtClean="0"/>
              <a:t>Two layer W-Cu are assumed</a:t>
            </a:r>
          </a:p>
          <a:p>
            <a:r>
              <a:rPr lang="en-US" altLang="ja-JP" dirty="0" smtClean="0"/>
              <a:t>Evaporation heat loss model is contained</a:t>
            </a:r>
            <a:endParaRPr kumimoji="1" lang="ja-JP" altLang="en-US" dirty="0"/>
          </a:p>
        </p:txBody>
      </p:sp>
      <p:grpSp>
        <p:nvGrpSpPr>
          <p:cNvPr id="23" name="グループ化 22"/>
          <p:cNvGrpSpPr/>
          <p:nvPr/>
        </p:nvGrpSpPr>
        <p:grpSpPr>
          <a:xfrm>
            <a:off x="0" y="972388"/>
            <a:ext cx="4296191" cy="2611771"/>
            <a:chOff x="59581" y="688776"/>
            <a:chExt cx="4296191" cy="2611771"/>
          </a:xfrm>
        </p:grpSpPr>
        <p:sp>
          <p:nvSpPr>
            <p:cNvPr id="6" name="正方形/長方形 5"/>
            <p:cNvSpPr/>
            <p:nvPr/>
          </p:nvSpPr>
          <p:spPr>
            <a:xfrm>
              <a:off x="814156" y="1484784"/>
              <a:ext cx="2448272" cy="72008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814156" y="2204864"/>
              <a:ext cx="2448272"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814156" y="2564904"/>
              <a:ext cx="2448272" cy="288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395442" y="1660158"/>
              <a:ext cx="389850" cy="369332"/>
            </a:xfrm>
            <a:prstGeom prst="rect">
              <a:avLst/>
            </a:prstGeom>
            <a:noFill/>
          </p:spPr>
          <p:txBody>
            <a:bodyPr wrap="none" rtlCol="0">
              <a:spAutoFit/>
            </a:bodyPr>
            <a:lstStyle/>
            <a:p>
              <a:r>
                <a:rPr kumimoji="1" lang="en-US" altLang="ja-JP" dirty="0" smtClean="0"/>
                <a:t>W</a:t>
              </a:r>
              <a:endParaRPr kumimoji="1" lang="ja-JP" altLang="en-US" dirty="0"/>
            </a:p>
          </p:txBody>
        </p:sp>
        <p:sp>
          <p:nvSpPr>
            <p:cNvPr id="10" name="テキスト ボックス 9"/>
            <p:cNvSpPr txBox="1"/>
            <p:nvPr/>
          </p:nvSpPr>
          <p:spPr>
            <a:xfrm>
              <a:off x="326502" y="2195572"/>
              <a:ext cx="458790" cy="369332"/>
            </a:xfrm>
            <a:prstGeom prst="rect">
              <a:avLst/>
            </a:prstGeom>
            <a:noFill/>
          </p:spPr>
          <p:txBody>
            <a:bodyPr wrap="square" rtlCol="0">
              <a:spAutoFit/>
            </a:bodyPr>
            <a:lstStyle/>
            <a:p>
              <a:r>
                <a:rPr kumimoji="1" lang="en-US" altLang="ja-JP" dirty="0" smtClean="0"/>
                <a:t>Cu</a:t>
              </a:r>
              <a:endParaRPr kumimoji="1" lang="ja-JP" altLang="en-US" dirty="0"/>
            </a:p>
          </p:txBody>
        </p:sp>
        <p:sp>
          <p:nvSpPr>
            <p:cNvPr id="11" name="テキスト ボックス 10"/>
            <p:cNvSpPr txBox="1"/>
            <p:nvPr/>
          </p:nvSpPr>
          <p:spPr>
            <a:xfrm>
              <a:off x="59581" y="2524254"/>
              <a:ext cx="725711" cy="369332"/>
            </a:xfrm>
            <a:prstGeom prst="rect">
              <a:avLst/>
            </a:prstGeom>
            <a:noFill/>
          </p:spPr>
          <p:txBody>
            <a:bodyPr wrap="none" rtlCol="0">
              <a:spAutoFit/>
            </a:bodyPr>
            <a:lstStyle/>
            <a:p>
              <a:r>
                <a:rPr kumimoji="1" lang="en-US" altLang="ja-JP" dirty="0" smtClean="0"/>
                <a:t>water</a:t>
              </a:r>
              <a:endParaRPr kumimoji="1" lang="ja-JP" altLang="en-US" dirty="0"/>
            </a:p>
          </p:txBody>
        </p:sp>
        <p:sp>
          <p:nvSpPr>
            <p:cNvPr id="12" name="右矢印 11"/>
            <p:cNvSpPr/>
            <p:nvPr/>
          </p:nvSpPr>
          <p:spPr>
            <a:xfrm rot="5400000">
              <a:off x="1030252" y="1035906"/>
              <a:ext cx="540060" cy="369332"/>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1308764" y="765876"/>
              <a:ext cx="951992" cy="369332"/>
            </a:xfrm>
            <a:prstGeom prst="rect">
              <a:avLst/>
            </a:prstGeom>
            <a:noFill/>
          </p:spPr>
          <p:txBody>
            <a:bodyPr wrap="none" rtlCol="0">
              <a:spAutoFit/>
            </a:bodyPr>
            <a:lstStyle/>
            <a:p>
              <a:r>
                <a:rPr kumimoji="1" lang="en-US" altLang="ja-JP" dirty="0" smtClean="0"/>
                <a:t>heatflux</a:t>
              </a:r>
              <a:endParaRPr kumimoji="1" lang="ja-JP" altLang="en-US" dirty="0"/>
            </a:p>
          </p:txBody>
        </p:sp>
        <p:sp>
          <p:nvSpPr>
            <p:cNvPr id="14" name="右矢印 13"/>
            <p:cNvSpPr/>
            <p:nvPr/>
          </p:nvSpPr>
          <p:spPr>
            <a:xfrm rot="16200000">
              <a:off x="2391435" y="1078879"/>
              <a:ext cx="504056" cy="31939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2169083" y="688776"/>
              <a:ext cx="2186689" cy="369332"/>
            </a:xfrm>
            <a:prstGeom prst="rect">
              <a:avLst/>
            </a:prstGeom>
            <a:noFill/>
          </p:spPr>
          <p:txBody>
            <a:bodyPr wrap="none" rtlCol="0">
              <a:spAutoFit/>
            </a:bodyPr>
            <a:lstStyle/>
            <a:p>
              <a:r>
                <a:rPr kumimoji="1" lang="en-US" altLang="ja-JP" dirty="0" smtClean="0"/>
                <a:t>Evaporation heat loss</a:t>
              </a:r>
              <a:endParaRPr kumimoji="1" lang="ja-JP" altLang="en-US" dirty="0"/>
            </a:p>
          </p:txBody>
        </p:sp>
        <p:sp>
          <p:nvSpPr>
            <p:cNvPr id="16" name="右矢印 15"/>
            <p:cNvSpPr/>
            <p:nvPr/>
          </p:nvSpPr>
          <p:spPr>
            <a:xfrm rot="5400000">
              <a:off x="2375065" y="2688595"/>
              <a:ext cx="576064" cy="328682"/>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2872197" y="2931215"/>
              <a:ext cx="1415452" cy="369332"/>
            </a:xfrm>
            <a:prstGeom prst="rect">
              <a:avLst/>
            </a:prstGeom>
            <a:noFill/>
          </p:spPr>
          <p:txBody>
            <a:bodyPr wrap="none" rtlCol="0">
              <a:spAutoFit/>
            </a:bodyPr>
            <a:lstStyle/>
            <a:p>
              <a:r>
                <a:rPr kumimoji="1" lang="en-US" altLang="ja-JP" dirty="0" smtClean="0"/>
                <a:t>Heat transfer</a:t>
              </a:r>
              <a:endParaRPr kumimoji="1" lang="ja-JP" altLang="en-US" dirty="0"/>
            </a:p>
          </p:txBody>
        </p:sp>
      </p:grpSp>
      <p:sp>
        <p:nvSpPr>
          <p:cNvPr id="24" name="テキスト ボックス 23"/>
          <p:cNvSpPr txBox="1"/>
          <p:nvPr/>
        </p:nvSpPr>
        <p:spPr>
          <a:xfrm>
            <a:off x="4388484" y="1451770"/>
            <a:ext cx="4752391" cy="369332"/>
          </a:xfrm>
          <a:prstGeom prst="rect">
            <a:avLst/>
          </a:prstGeom>
          <a:noFill/>
        </p:spPr>
        <p:txBody>
          <a:bodyPr wrap="none" rtlCol="0">
            <a:spAutoFit/>
          </a:bodyPr>
          <a:lstStyle/>
          <a:p>
            <a:r>
              <a:rPr kumimoji="1" lang="en-US" altLang="ja-JP" dirty="0" smtClean="0"/>
              <a:t>Heat Conductivity depends on thermal condition</a:t>
            </a:r>
            <a:endParaRPr kumimoji="1" lang="ja-JP" altLang="en-US" dirty="0"/>
          </a:p>
        </p:txBody>
      </p:sp>
      <p:sp>
        <p:nvSpPr>
          <p:cNvPr id="25" name="正方形/長方形 24"/>
          <p:cNvSpPr/>
          <p:nvPr/>
        </p:nvSpPr>
        <p:spPr>
          <a:xfrm>
            <a:off x="4428241" y="942147"/>
            <a:ext cx="4608256" cy="9002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27" name="正方形/長方形 26"/>
              <p:cNvSpPr/>
              <p:nvPr/>
            </p:nvSpPr>
            <p:spPr>
              <a:xfrm>
                <a:off x="4199350" y="2550855"/>
                <a:ext cx="1702646" cy="6551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smtClean="0">
                          <a:latin typeface="Cambria Math"/>
                        </a:rPr>
                        <m:t>𝛒</m:t>
                      </m:r>
                      <m:r>
                        <a:rPr lang="en-US" altLang="ja-JP" b="1" i="1" smtClean="0">
                          <a:latin typeface="Cambria Math"/>
                        </a:rPr>
                        <m:t>𝐜</m:t>
                      </m:r>
                      <m:f>
                        <m:fPr>
                          <m:ctrlPr>
                            <a:rPr lang="ja-JP" altLang="ja-JP" b="1" i="1">
                              <a:latin typeface="Cambria Math"/>
                            </a:rPr>
                          </m:ctrlPr>
                        </m:fPr>
                        <m:num>
                          <m:r>
                            <a:rPr lang="en-US" altLang="ja-JP" b="1" i="1">
                              <a:latin typeface="Cambria Math"/>
                            </a:rPr>
                            <m:t>𝝏</m:t>
                          </m:r>
                          <m:r>
                            <a:rPr lang="en-US" altLang="ja-JP" b="1" i="1">
                              <a:latin typeface="Cambria Math"/>
                            </a:rPr>
                            <m:t>𝑻</m:t>
                          </m:r>
                        </m:num>
                        <m:den>
                          <m:r>
                            <a:rPr lang="en-US" altLang="ja-JP" b="1" i="1">
                              <a:latin typeface="Cambria Math"/>
                            </a:rPr>
                            <m:t>𝝏</m:t>
                          </m:r>
                          <m:r>
                            <a:rPr lang="en-US" altLang="ja-JP" b="1" i="1">
                              <a:latin typeface="Cambria Math"/>
                            </a:rPr>
                            <m:t>𝒕</m:t>
                          </m:r>
                        </m:den>
                      </m:f>
                      <m:r>
                        <a:rPr lang="en-US" altLang="ja-JP" b="1" i="1">
                          <a:latin typeface="Cambria Math"/>
                        </a:rPr>
                        <m:t>=</m:t>
                      </m:r>
                      <m:r>
                        <a:rPr lang="en-US" altLang="ja-JP" b="1" i="1">
                          <a:latin typeface="Cambria Math"/>
                        </a:rPr>
                        <m:t>𝜿</m:t>
                      </m:r>
                      <m:f>
                        <m:fPr>
                          <m:ctrlPr>
                            <a:rPr lang="ja-JP" altLang="ja-JP" b="1" i="1">
                              <a:latin typeface="Cambria Math"/>
                            </a:rPr>
                          </m:ctrlPr>
                        </m:fPr>
                        <m:num>
                          <m:sSup>
                            <m:sSupPr>
                              <m:ctrlPr>
                                <a:rPr lang="ja-JP" altLang="ja-JP" b="1" i="1">
                                  <a:latin typeface="Cambria Math"/>
                                </a:rPr>
                              </m:ctrlPr>
                            </m:sSupPr>
                            <m:e>
                              <m:r>
                                <a:rPr lang="en-US" altLang="ja-JP" b="1" i="1">
                                  <a:latin typeface="Cambria Math"/>
                                </a:rPr>
                                <m:t>𝝏</m:t>
                              </m:r>
                            </m:e>
                            <m:sup>
                              <m:r>
                                <a:rPr lang="en-US" altLang="ja-JP" b="1" i="1">
                                  <a:latin typeface="Cambria Math"/>
                                </a:rPr>
                                <m:t>𝟐</m:t>
                              </m:r>
                            </m:sup>
                          </m:sSup>
                          <m:r>
                            <a:rPr lang="en-US" altLang="ja-JP" b="1" i="1">
                              <a:latin typeface="Cambria Math"/>
                            </a:rPr>
                            <m:t>𝑻</m:t>
                          </m:r>
                        </m:num>
                        <m:den>
                          <m:r>
                            <a:rPr lang="en-US" altLang="ja-JP" b="1" i="1">
                              <a:latin typeface="Cambria Math"/>
                            </a:rPr>
                            <m:t>𝝏</m:t>
                          </m:r>
                          <m:sSup>
                            <m:sSupPr>
                              <m:ctrlPr>
                                <a:rPr lang="ja-JP" altLang="ja-JP" b="1" i="1">
                                  <a:latin typeface="Cambria Math"/>
                                </a:rPr>
                              </m:ctrlPr>
                            </m:sSupPr>
                            <m:e>
                              <m:r>
                                <a:rPr lang="en-US" altLang="ja-JP" b="1" i="1">
                                  <a:latin typeface="Cambria Math"/>
                                </a:rPr>
                                <m:t>𝑿</m:t>
                              </m:r>
                            </m:e>
                            <m:sup>
                              <m:r>
                                <a:rPr lang="en-US" altLang="ja-JP" b="1" i="1">
                                  <a:latin typeface="Cambria Math"/>
                                </a:rPr>
                                <m:t>𝟐</m:t>
                              </m:r>
                            </m:sup>
                          </m:sSup>
                        </m:den>
                      </m:f>
                    </m:oMath>
                  </m:oMathPara>
                </a14:m>
                <a:endParaRPr lang="ja-JP" altLang="en-US"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4199350" y="2550855"/>
                <a:ext cx="1702646" cy="655179"/>
              </a:xfrm>
              <a:prstGeom prst="rect">
                <a:avLst/>
              </a:prstGeom>
              <a:blipFill rotWithShape="1">
                <a:blip r:embed="rId2"/>
                <a:stretch>
                  <a:fillRect/>
                </a:stretch>
              </a:blipFill>
            </p:spPr>
            <p:txBody>
              <a:bodyPr/>
              <a:lstStyle/>
              <a:p>
                <a:r>
                  <a:rPr lang="ja-JP" altLang="en-US">
                    <a:noFill/>
                  </a:rPr>
                  <a:t> </a:t>
                </a:r>
              </a:p>
            </p:txBody>
          </p:sp>
        </mc:Fallback>
      </mc:AlternateContent>
      <p:sp>
        <p:nvSpPr>
          <p:cNvPr id="30" name="テキスト ボックス 29"/>
          <p:cNvSpPr txBox="1"/>
          <p:nvPr/>
        </p:nvSpPr>
        <p:spPr>
          <a:xfrm>
            <a:off x="6293241" y="4038997"/>
            <a:ext cx="266429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dirty="0" smtClean="0"/>
              <a:t>Heat transfer coefficient is </a:t>
            </a:r>
            <a:r>
              <a:rPr lang="en-US" altLang="ja-JP" dirty="0" smtClean="0"/>
              <a:t>based on 2D analysis</a:t>
            </a:r>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06" y="3573815"/>
            <a:ext cx="3343720" cy="302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テキスト ボックス 30"/>
          <p:cNvSpPr txBox="1"/>
          <p:nvPr/>
        </p:nvSpPr>
        <p:spPr>
          <a:xfrm>
            <a:off x="231665" y="6506418"/>
            <a:ext cx="4322273" cy="307777"/>
          </a:xfrm>
          <a:prstGeom prst="rect">
            <a:avLst/>
          </a:prstGeom>
          <a:noFill/>
        </p:spPr>
        <p:txBody>
          <a:bodyPr wrap="none" rtlCol="0">
            <a:spAutoFit/>
          </a:bodyPr>
          <a:lstStyle/>
          <a:p>
            <a:r>
              <a:rPr lang="en-US" altLang="ja-JP" sz="1400" dirty="0" smtClean="0"/>
              <a:t>S. Suzuki</a:t>
            </a:r>
            <a:r>
              <a:rPr kumimoji="1" lang="ja-JP" altLang="en-US" sz="1400" dirty="0" smtClean="0"/>
              <a:t> </a:t>
            </a:r>
            <a:r>
              <a:rPr kumimoji="1" lang="en-US" altLang="ja-JP" sz="1400" dirty="0" smtClean="0"/>
              <a:t>et. al,. J. Plasma Fusion Res. Vol.82, No.10(2006)</a:t>
            </a:r>
            <a:endParaRPr kumimoji="1" lang="ja-JP" altLang="en-US" sz="1400" dirty="0"/>
          </a:p>
        </p:txBody>
      </p:sp>
      <mc:AlternateContent xmlns:mc="http://schemas.openxmlformats.org/markup-compatibility/2006" xmlns:a14="http://schemas.microsoft.com/office/drawing/2010/main">
        <mc:Choice Requires="a14">
          <p:sp>
            <p:nvSpPr>
              <p:cNvPr id="2048" name="テキスト ボックス 2047"/>
              <p:cNvSpPr txBox="1"/>
              <p:nvPr/>
            </p:nvSpPr>
            <p:spPr>
              <a:xfrm>
                <a:off x="4639750" y="5069586"/>
                <a:ext cx="3460756" cy="991682"/>
              </a:xfrm>
              <a:prstGeom prst="rect">
                <a:avLst/>
              </a:prstGeom>
              <a:noFill/>
            </p:spPr>
            <p:txBody>
              <a:bodyPr wrap="none" rtlCol="0">
                <a:spAutoFit/>
              </a:bodyPr>
              <a:lstStyle/>
              <a:p>
                <a:r>
                  <a:rPr kumimoji="1" lang="en-US" altLang="ja-JP" dirty="0" smtClean="0"/>
                  <a:t>Evaporation speed</a:t>
                </a:r>
              </a:p>
              <a:p>
                <a:pPr/>
                <a14:m>
                  <m:oMathPara xmlns:m="http://schemas.openxmlformats.org/officeDocument/2006/math">
                    <m:oMathParaPr>
                      <m:jc m:val="centerGroup"/>
                    </m:oMathParaPr>
                    <m:oMath xmlns:m="http://schemas.openxmlformats.org/officeDocument/2006/math">
                      <m:acc>
                        <m:accPr>
                          <m:chr m:val="̇"/>
                          <m:ctrlPr>
                            <a:rPr lang="ja-JP" altLang="ja-JP" b="1" i="1" smtClean="0">
                              <a:latin typeface="Cambria Math"/>
                            </a:rPr>
                          </m:ctrlPr>
                        </m:accPr>
                        <m:e>
                          <m:r>
                            <a:rPr lang="en-US" altLang="ja-JP" b="1" i="1">
                              <a:latin typeface="Cambria Math"/>
                            </a:rPr>
                            <m:t>𝜹</m:t>
                          </m:r>
                        </m:e>
                      </m:acc>
                      <m:r>
                        <a:rPr lang="en-US" altLang="ja-JP" b="1" i="1" smtClean="0">
                          <a:latin typeface="Cambria Math"/>
                        </a:rPr>
                        <m:t>[</m:t>
                      </m:r>
                      <m:f>
                        <m:fPr>
                          <m:type m:val="lin"/>
                          <m:ctrlPr>
                            <a:rPr lang="en-US" altLang="ja-JP" b="1" i="1" smtClean="0">
                              <a:latin typeface="Cambria Math"/>
                            </a:rPr>
                          </m:ctrlPr>
                        </m:fPr>
                        <m:num>
                          <m:r>
                            <a:rPr lang="en-US" altLang="ja-JP" b="1" i="1" smtClean="0">
                              <a:latin typeface="Cambria Math"/>
                            </a:rPr>
                            <m:t>𝒎</m:t>
                          </m:r>
                        </m:num>
                        <m:den>
                          <m:r>
                            <a:rPr lang="en-US" altLang="ja-JP" b="1" i="1" smtClean="0">
                              <a:latin typeface="Cambria Math"/>
                            </a:rPr>
                            <m:t>𝒔</m:t>
                          </m:r>
                        </m:den>
                      </m:f>
                      <m:r>
                        <a:rPr lang="en-US" altLang="ja-JP" b="1" i="1" smtClean="0">
                          <a:latin typeface="Cambria Math"/>
                        </a:rPr>
                        <m:t>]</m:t>
                      </m:r>
                      <m:r>
                        <m:rPr>
                          <m:aln/>
                        </m:rPr>
                        <a:rPr lang="en-US" altLang="ja-JP" b="1" i="1">
                          <a:latin typeface="Cambria Math"/>
                        </a:rPr>
                        <m:t>=</m:t>
                      </m:r>
                      <m:sSub>
                        <m:sSubPr>
                          <m:ctrlPr>
                            <a:rPr lang="ja-JP" altLang="ja-JP" b="1" i="1">
                              <a:latin typeface="Cambria Math"/>
                            </a:rPr>
                          </m:ctrlPr>
                        </m:sSubPr>
                        <m:e>
                          <m:r>
                            <a:rPr lang="en-US" altLang="ja-JP" b="1" i="1">
                              <a:latin typeface="Cambria Math"/>
                            </a:rPr>
                            <m:t>𝜶</m:t>
                          </m:r>
                        </m:e>
                        <m:sub>
                          <m:r>
                            <a:rPr lang="en-US" altLang="ja-JP" b="1" i="1">
                              <a:latin typeface="Cambria Math"/>
                            </a:rPr>
                            <m:t>𝟎</m:t>
                          </m:r>
                        </m:sub>
                      </m:sSub>
                      <m:r>
                        <a:rPr lang="en-US" altLang="ja-JP" b="1" i="1">
                          <a:latin typeface="Cambria Math"/>
                        </a:rPr>
                        <m:t>𝑪</m:t>
                      </m:r>
                      <m:f>
                        <m:fPr>
                          <m:ctrlPr>
                            <a:rPr lang="ja-JP" altLang="ja-JP" b="1" i="1">
                              <a:latin typeface="Cambria Math"/>
                            </a:rPr>
                          </m:ctrlPr>
                        </m:fPr>
                        <m:num>
                          <m:r>
                            <a:rPr lang="en-US" altLang="ja-JP" b="1" i="1">
                              <a:latin typeface="Cambria Math"/>
                            </a:rPr>
                            <m:t>𝟏</m:t>
                          </m:r>
                        </m:num>
                        <m:den>
                          <m:rad>
                            <m:radPr>
                              <m:degHide m:val="on"/>
                              <m:ctrlPr>
                                <a:rPr lang="ja-JP" altLang="ja-JP" b="1" i="1">
                                  <a:latin typeface="Cambria Math"/>
                                </a:rPr>
                              </m:ctrlPr>
                            </m:radPr>
                            <m:deg/>
                            <m:e>
                              <m:r>
                                <a:rPr lang="en-US" altLang="ja-JP" b="1" i="1">
                                  <a:latin typeface="Cambria Math"/>
                                </a:rPr>
                                <m:t>𝑻</m:t>
                              </m:r>
                            </m:e>
                          </m:rad>
                        </m:den>
                      </m:f>
                      <m:r>
                        <a:rPr lang="en-US" altLang="ja-JP" b="1" i="1">
                          <a:latin typeface="Cambria Math"/>
                        </a:rPr>
                        <m:t>𝐞𝐱𝐩</m:t>
                      </m:r>
                      <m:d>
                        <m:dPr>
                          <m:ctrlPr>
                            <a:rPr lang="ja-JP" altLang="ja-JP" b="1" i="1">
                              <a:latin typeface="Cambria Math"/>
                            </a:rPr>
                          </m:ctrlPr>
                        </m:dPr>
                        <m:e>
                          <m:r>
                            <a:rPr lang="en-US" altLang="ja-JP" b="1" i="1">
                              <a:latin typeface="Cambria Math"/>
                            </a:rPr>
                            <m:t>−</m:t>
                          </m:r>
                          <m:f>
                            <m:fPr>
                              <m:ctrlPr>
                                <a:rPr lang="ja-JP" altLang="ja-JP" b="1" i="1">
                                  <a:latin typeface="Cambria Math"/>
                                </a:rPr>
                              </m:ctrlPr>
                            </m:fPr>
                            <m:num>
                              <m:r>
                                <a:rPr lang="en-US" altLang="ja-JP" b="1" i="1">
                                  <a:latin typeface="Cambria Math"/>
                                </a:rPr>
                                <m:t>∆</m:t>
                              </m:r>
                              <m:r>
                                <a:rPr lang="en-US" altLang="ja-JP" b="1" i="1">
                                  <a:latin typeface="Cambria Math"/>
                                </a:rPr>
                                <m:t>𝑯</m:t>
                              </m:r>
                            </m:num>
                            <m:den>
                              <m:r>
                                <a:rPr lang="en-US" altLang="ja-JP" b="1" i="1">
                                  <a:latin typeface="Cambria Math"/>
                                </a:rPr>
                                <m:t>𝜿</m:t>
                              </m:r>
                              <m:r>
                                <a:rPr lang="en-US" altLang="ja-JP" b="1" i="1">
                                  <a:latin typeface="Cambria Math"/>
                                </a:rPr>
                                <m:t>𝑻</m:t>
                              </m:r>
                            </m:den>
                          </m:f>
                        </m:e>
                      </m:d>
                    </m:oMath>
                  </m:oMathPara>
                </a14:m>
                <a:endParaRPr lang="en-US" altLang="ja-JP" b="1" dirty="0" smtClean="0"/>
              </a:p>
            </p:txBody>
          </p:sp>
        </mc:Choice>
        <mc:Fallback xmlns="">
          <p:sp>
            <p:nvSpPr>
              <p:cNvPr id="2048" name="テキスト ボックス 2047"/>
              <p:cNvSpPr txBox="1">
                <a:spLocks noRot="1" noChangeAspect="1" noMove="1" noResize="1" noEditPoints="1" noAdjustHandles="1" noChangeArrowheads="1" noChangeShapeType="1" noTextEdit="1"/>
              </p:cNvSpPr>
              <p:nvPr/>
            </p:nvSpPr>
            <p:spPr>
              <a:xfrm>
                <a:off x="4639750" y="5069586"/>
                <a:ext cx="3460756" cy="991682"/>
              </a:xfrm>
              <a:prstGeom prst="rect">
                <a:avLst/>
              </a:prstGeom>
              <a:blipFill rotWithShape="1">
                <a:blip r:embed="rId4"/>
                <a:stretch>
                  <a:fillRect l="-1408" t="-30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49" name="正方形/長方形 2048"/>
              <p:cNvSpPr/>
              <p:nvPr/>
            </p:nvSpPr>
            <p:spPr>
              <a:xfrm>
                <a:off x="4554895" y="4474982"/>
                <a:ext cx="1543884" cy="420693"/>
              </a:xfrm>
              <a:prstGeom prst="rect">
                <a:avLst/>
              </a:prstGeom>
              <a:ln w="28575">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ja-JP" b="1" i="1">
                              <a:latin typeface="Cambria Math"/>
                            </a:rPr>
                          </m:ctrlPr>
                        </m:sSubPr>
                        <m:e>
                          <m:r>
                            <a:rPr lang="en-US" altLang="ja-JP" b="1" i="1">
                              <a:latin typeface="Cambria Math"/>
                            </a:rPr>
                            <m:t>𝒒</m:t>
                          </m:r>
                        </m:e>
                        <m:sub>
                          <m:r>
                            <a:rPr lang="en-US" altLang="ja-JP" b="1" i="1">
                              <a:latin typeface="Cambria Math"/>
                            </a:rPr>
                            <m:t>𝒆𝒗</m:t>
                          </m:r>
                        </m:sub>
                      </m:sSub>
                      <m:r>
                        <a:rPr lang="en-US" altLang="ja-JP" b="1" i="1">
                          <a:latin typeface="Cambria Math"/>
                        </a:rPr>
                        <m:t>=</m:t>
                      </m:r>
                      <m:r>
                        <a:rPr lang="en-US" altLang="ja-JP" b="1" i="1">
                          <a:latin typeface="Cambria Math"/>
                        </a:rPr>
                        <m:t>𝝆</m:t>
                      </m:r>
                      <m:sSub>
                        <m:sSubPr>
                          <m:ctrlPr>
                            <a:rPr lang="ja-JP" altLang="ja-JP" b="1" i="1">
                              <a:latin typeface="Cambria Math"/>
                            </a:rPr>
                          </m:ctrlPr>
                        </m:sSubPr>
                        <m:e>
                          <m:r>
                            <a:rPr lang="en-US" altLang="ja-JP" b="1" i="1">
                              <a:latin typeface="Cambria Math"/>
                            </a:rPr>
                            <m:t>𝑯</m:t>
                          </m:r>
                        </m:e>
                        <m:sub>
                          <m:r>
                            <a:rPr lang="en-US" altLang="ja-JP" b="1" i="1">
                              <a:latin typeface="Cambria Math"/>
                            </a:rPr>
                            <m:t>𝒆𝒗</m:t>
                          </m:r>
                        </m:sub>
                      </m:sSub>
                      <m:acc>
                        <m:accPr>
                          <m:chr m:val="̇"/>
                          <m:ctrlPr>
                            <a:rPr lang="ja-JP" altLang="ja-JP" b="1" i="1">
                              <a:latin typeface="Cambria Math"/>
                            </a:rPr>
                          </m:ctrlPr>
                        </m:accPr>
                        <m:e>
                          <m:r>
                            <a:rPr lang="en-US" altLang="ja-JP" b="1" i="1">
                              <a:latin typeface="Cambria Math"/>
                            </a:rPr>
                            <m:t>𝜹</m:t>
                          </m:r>
                        </m:e>
                      </m:acc>
                    </m:oMath>
                  </m:oMathPara>
                </a14:m>
                <a:endParaRPr lang="ja-JP" altLang="en-US" b="1" dirty="0"/>
              </a:p>
            </p:txBody>
          </p:sp>
        </mc:Choice>
        <mc:Fallback xmlns="">
          <p:sp>
            <p:nvSpPr>
              <p:cNvPr id="2049" name="正方形/長方形 2048"/>
              <p:cNvSpPr>
                <a:spLocks noRot="1" noChangeAspect="1" noMove="1" noResize="1" noEditPoints="1" noAdjustHandles="1" noChangeArrowheads="1" noChangeShapeType="1" noTextEdit="1"/>
              </p:cNvSpPr>
              <p:nvPr/>
            </p:nvSpPr>
            <p:spPr>
              <a:xfrm>
                <a:off x="4554895" y="4474982"/>
                <a:ext cx="1543884" cy="420693"/>
              </a:xfrm>
              <a:prstGeom prst="rect">
                <a:avLst/>
              </a:prstGeom>
              <a:blipFill rotWithShape="1">
                <a:blip r:embed="rId5"/>
                <a:stretch>
                  <a:fillRect/>
                </a:stretch>
              </a:blipFill>
              <a:ln w="28575">
                <a:solidFill>
                  <a:srgbClr val="0070C0"/>
                </a:solidFill>
              </a:ln>
            </p:spPr>
            <p:txBody>
              <a:bodyPr/>
              <a:lstStyle/>
              <a:p>
                <a:r>
                  <a:rPr lang="ja-JP" altLang="en-US">
                    <a:noFill/>
                  </a:rPr>
                  <a:t> </a:t>
                </a:r>
              </a:p>
            </p:txBody>
          </p:sp>
        </mc:Fallback>
      </mc:AlternateContent>
      <p:cxnSp>
        <p:nvCxnSpPr>
          <p:cNvPr id="2052" name="直線矢印コネクタ 2051"/>
          <p:cNvCxnSpPr>
            <a:stCxn id="2049" idx="0"/>
            <a:endCxn id="2057" idx="2"/>
          </p:cNvCxnSpPr>
          <p:nvPr/>
        </p:nvCxnSpPr>
        <p:spPr>
          <a:xfrm flipV="1">
            <a:off x="5326837" y="2902677"/>
            <a:ext cx="2700606" cy="157230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2059" name="グループ化 2058"/>
          <p:cNvGrpSpPr/>
          <p:nvPr/>
        </p:nvGrpSpPr>
        <p:grpSpPr>
          <a:xfrm>
            <a:off x="6077217" y="2364197"/>
            <a:ext cx="2459770" cy="1143482"/>
            <a:chOff x="4355976" y="2102244"/>
            <a:chExt cx="2459770" cy="1143482"/>
          </a:xfrm>
        </p:grpSpPr>
        <mc:AlternateContent xmlns:mc="http://schemas.openxmlformats.org/markup-compatibility/2006" xmlns:a14="http://schemas.microsoft.com/office/drawing/2010/main">
          <mc:Choice Requires="a14">
            <p:sp>
              <p:nvSpPr>
                <p:cNvPr id="26" name="正方形/長方形 25"/>
                <p:cNvSpPr/>
                <p:nvPr/>
              </p:nvSpPr>
              <p:spPr>
                <a:xfrm>
                  <a:off x="4695230" y="2102244"/>
                  <a:ext cx="1853328" cy="5605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600" b="1" i="1" smtClean="0">
                            <a:latin typeface="Cambria Math"/>
                          </a:rPr>
                          <m:t>−</m:t>
                        </m:r>
                        <m:r>
                          <a:rPr lang="en-US" altLang="ja-JP" sz="1600" b="1" i="1">
                            <a:latin typeface="Cambria Math"/>
                          </a:rPr>
                          <m:t>𝛋</m:t>
                        </m:r>
                        <m:f>
                          <m:fPr>
                            <m:ctrlPr>
                              <a:rPr lang="ja-JP" altLang="ja-JP" sz="1600" b="1" i="1">
                                <a:latin typeface="Cambria Math"/>
                              </a:rPr>
                            </m:ctrlPr>
                          </m:fPr>
                          <m:num>
                            <m:r>
                              <a:rPr lang="en-US" altLang="ja-JP" sz="1600" b="1" i="1">
                                <a:latin typeface="Cambria Math"/>
                              </a:rPr>
                              <m:t>𝝏</m:t>
                            </m:r>
                            <m:r>
                              <a:rPr lang="en-US" altLang="ja-JP" sz="1600" b="1" i="1">
                                <a:latin typeface="Cambria Math"/>
                              </a:rPr>
                              <m:t>𝑻</m:t>
                            </m:r>
                          </m:num>
                          <m:den>
                            <m:r>
                              <a:rPr lang="en-US" altLang="ja-JP" sz="1600" b="1" i="1">
                                <a:latin typeface="Cambria Math"/>
                              </a:rPr>
                              <m:t>𝝏</m:t>
                            </m:r>
                            <m:r>
                              <a:rPr lang="en-US" altLang="ja-JP" sz="1600" b="1" i="1">
                                <a:latin typeface="Cambria Math"/>
                              </a:rPr>
                              <m:t>𝑿</m:t>
                            </m:r>
                          </m:den>
                        </m:f>
                        <m:r>
                          <a:rPr lang="en-US" altLang="ja-JP" sz="1600" b="1" i="1">
                            <a:latin typeface="Cambria Math"/>
                          </a:rPr>
                          <m:t>=</m:t>
                        </m:r>
                        <m:sSub>
                          <m:sSubPr>
                            <m:ctrlPr>
                              <a:rPr lang="ja-JP" altLang="ja-JP" sz="1600" b="1" i="1">
                                <a:latin typeface="Cambria Math"/>
                              </a:rPr>
                            </m:ctrlPr>
                          </m:sSubPr>
                          <m:e>
                            <m:acc>
                              <m:accPr>
                                <m:chr m:val="̇"/>
                                <m:ctrlPr>
                                  <a:rPr lang="ja-JP" altLang="ja-JP" sz="1600" b="1" i="1">
                                    <a:latin typeface="Cambria Math"/>
                                  </a:rPr>
                                </m:ctrlPr>
                              </m:accPr>
                              <m:e>
                                <m:r>
                                  <a:rPr lang="en-US" altLang="ja-JP" sz="1600" b="1" i="1">
                                    <a:latin typeface="Cambria Math"/>
                                  </a:rPr>
                                  <m:t>𝒒</m:t>
                                </m:r>
                              </m:e>
                            </m:acc>
                          </m:e>
                          <m:sub>
                            <m:r>
                              <a:rPr lang="en-US" altLang="ja-JP" sz="1600" b="1" i="1">
                                <a:latin typeface="Cambria Math"/>
                              </a:rPr>
                              <m:t>𝒑</m:t>
                            </m:r>
                          </m:sub>
                        </m:sSub>
                        <m:r>
                          <a:rPr lang="en-US" altLang="ja-JP" sz="1600" b="1" i="1">
                            <a:latin typeface="Cambria Math"/>
                          </a:rPr>
                          <m:t>−</m:t>
                        </m:r>
                        <m:sSub>
                          <m:sSubPr>
                            <m:ctrlPr>
                              <a:rPr lang="ja-JP" altLang="ja-JP" sz="1600" b="1" i="1">
                                <a:latin typeface="Cambria Math"/>
                              </a:rPr>
                            </m:ctrlPr>
                          </m:sSubPr>
                          <m:e>
                            <m:acc>
                              <m:accPr>
                                <m:chr m:val="̇"/>
                                <m:ctrlPr>
                                  <a:rPr lang="ja-JP" altLang="ja-JP" sz="1600" b="1" i="1">
                                    <a:latin typeface="Cambria Math"/>
                                  </a:rPr>
                                </m:ctrlPr>
                              </m:accPr>
                              <m:e>
                                <m:r>
                                  <a:rPr lang="en-US" altLang="ja-JP" sz="1600" b="1" i="1">
                                    <a:latin typeface="Cambria Math"/>
                                  </a:rPr>
                                  <m:t>𝒒</m:t>
                                </m:r>
                              </m:e>
                            </m:acc>
                          </m:e>
                          <m:sub>
                            <m:r>
                              <a:rPr lang="en-US" altLang="ja-JP" sz="1600" b="1" i="1">
                                <a:latin typeface="Cambria Math"/>
                              </a:rPr>
                              <m:t>𝒆𝒗</m:t>
                            </m:r>
                          </m:sub>
                        </m:sSub>
                      </m:oMath>
                    </m:oMathPara>
                  </a14:m>
                  <a:endParaRPr lang="ja-JP" altLang="en-US" sz="1600" dirty="0"/>
                </a:p>
              </p:txBody>
            </p:sp>
          </mc:Choice>
          <mc:Fallback xmlns="">
            <p:sp>
              <p:nvSpPr>
                <p:cNvPr id="26" name="正方形/長方形 25"/>
                <p:cNvSpPr>
                  <a:spLocks noRot="1" noChangeAspect="1" noMove="1" noResize="1" noEditPoints="1" noAdjustHandles="1" noChangeArrowheads="1" noChangeShapeType="1" noTextEdit="1"/>
                </p:cNvSpPr>
                <p:nvPr/>
              </p:nvSpPr>
              <p:spPr>
                <a:xfrm>
                  <a:off x="4695230" y="2102244"/>
                  <a:ext cx="1853328" cy="560538"/>
                </a:xfrm>
                <a:prstGeom prst="rect">
                  <a:avLst/>
                </a:prstGeom>
                <a:blipFill rotWithShape="1">
                  <a:blip r:embed="rId6"/>
                  <a:stretch>
                    <a:fillRect/>
                  </a:stretch>
                </a:blipFill>
              </p:spPr>
              <p:txBody>
                <a:bodyPr/>
                <a:lstStyle/>
                <a:p>
                  <a:r>
                    <a:rPr lang="ja-JP" altLang="en-US">
                      <a:noFill/>
                    </a:rPr>
                    <a:t> </a:t>
                  </a:r>
                </a:p>
              </p:txBody>
            </p:sp>
          </mc:Fallback>
        </mc:AlternateContent>
        <p:sp>
          <p:nvSpPr>
            <p:cNvPr id="28" name="左中かっこ 27"/>
            <p:cNvSpPr/>
            <p:nvPr/>
          </p:nvSpPr>
          <p:spPr>
            <a:xfrm>
              <a:off x="4355976" y="2141993"/>
              <a:ext cx="216024" cy="1086391"/>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29" name="正方形/長方形 28"/>
                <p:cNvSpPr/>
                <p:nvPr/>
              </p:nvSpPr>
              <p:spPr>
                <a:xfrm>
                  <a:off x="4770571" y="2685188"/>
                  <a:ext cx="2045175" cy="5605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600" b="1" i="1" smtClean="0">
                            <a:latin typeface="Cambria Math"/>
                          </a:rPr>
                          <m:t>−</m:t>
                        </m:r>
                        <m:r>
                          <a:rPr lang="en-US" altLang="ja-JP" sz="1600" b="1" i="1" smtClean="0">
                            <a:latin typeface="Cambria Math"/>
                          </a:rPr>
                          <m:t>𝛋</m:t>
                        </m:r>
                        <m:f>
                          <m:fPr>
                            <m:ctrlPr>
                              <a:rPr lang="ja-JP" altLang="ja-JP" sz="1600" b="1" i="1">
                                <a:latin typeface="Cambria Math"/>
                              </a:rPr>
                            </m:ctrlPr>
                          </m:fPr>
                          <m:num>
                            <m:r>
                              <a:rPr lang="en-US" altLang="ja-JP" sz="1600" b="1" i="1">
                                <a:latin typeface="Cambria Math"/>
                              </a:rPr>
                              <m:t>𝝏</m:t>
                            </m:r>
                            <m:r>
                              <a:rPr lang="en-US" altLang="ja-JP" sz="1600" b="1" i="1">
                                <a:latin typeface="Cambria Math"/>
                              </a:rPr>
                              <m:t>𝑻</m:t>
                            </m:r>
                          </m:num>
                          <m:den>
                            <m:r>
                              <a:rPr lang="en-US" altLang="ja-JP" sz="1600" b="1" i="1">
                                <a:latin typeface="Cambria Math"/>
                              </a:rPr>
                              <m:t>𝝏</m:t>
                            </m:r>
                            <m:r>
                              <a:rPr lang="en-US" altLang="ja-JP" sz="1600" b="1" i="1">
                                <a:latin typeface="Cambria Math"/>
                              </a:rPr>
                              <m:t>𝑿</m:t>
                            </m:r>
                          </m:den>
                        </m:f>
                        <m:r>
                          <a:rPr lang="en-US" altLang="ja-JP" sz="1600" b="1" i="1">
                            <a:latin typeface="Cambria Math"/>
                          </a:rPr>
                          <m:t>=</m:t>
                        </m:r>
                        <m:r>
                          <a:rPr lang="en-US" altLang="ja-JP" sz="1600" b="1" i="1">
                            <a:latin typeface="Cambria Math"/>
                          </a:rPr>
                          <m:t>𝜶</m:t>
                        </m:r>
                        <m:r>
                          <a:rPr lang="en-US" altLang="ja-JP" sz="1600" b="1" i="1">
                            <a:latin typeface="Cambria Math"/>
                          </a:rPr>
                          <m:t>(</m:t>
                        </m:r>
                        <m:r>
                          <a:rPr lang="en-US" altLang="ja-JP" sz="1600" b="1" i="1">
                            <a:latin typeface="Cambria Math"/>
                          </a:rPr>
                          <m:t>𝑻</m:t>
                        </m:r>
                        <m:r>
                          <a:rPr lang="en-US" altLang="ja-JP" sz="1600" b="1" i="1">
                            <a:latin typeface="Cambria Math"/>
                          </a:rPr>
                          <m:t>−</m:t>
                        </m:r>
                        <m:sSub>
                          <m:sSubPr>
                            <m:ctrlPr>
                              <a:rPr lang="ja-JP" altLang="ja-JP" sz="1600" b="1" i="1">
                                <a:latin typeface="Cambria Math"/>
                              </a:rPr>
                            </m:ctrlPr>
                          </m:sSubPr>
                          <m:e>
                            <m:r>
                              <a:rPr lang="en-US" altLang="ja-JP" sz="1600" b="1" i="1">
                                <a:latin typeface="Cambria Math"/>
                              </a:rPr>
                              <m:t>𝑻</m:t>
                            </m:r>
                          </m:e>
                          <m:sub>
                            <m:r>
                              <a:rPr lang="en-US" altLang="ja-JP" sz="1600" b="1" i="1">
                                <a:latin typeface="Cambria Math"/>
                              </a:rPr>
                              <m:t>𝑾</m:t>
                            </m:r>
                          </m:sub>
                        </m:sSub>
                        <m:r>
                          <a:rPr lang="en-US" altLang="ja-JP" sz="1600" b="1" i="1">
                            <a:latin typeface="Cambria Math"/>
                          </a:rPr>
                          <m:t>)</m:t>
                        </m:r>
                      </m:oMath>
                    </m:oMathPara>
                  </a14:m>
                  <a:endParaRPr lang="ja-JP" altLang="en-US" sz="1600" dirty="0"/>
                </a:p>
              </p:txBody>
            </p:sp>
          </mc:Choice>
          <mc:Fallback xmlns="">
            <p:sp>
              <p:nvSpPr>
                <p:cNvPr id="29" name="正方形/長方形 28"/>
                <p:cNvSpPr>
                  <a:spLocks noRot="1" noChangeAspect="1" noMove="1" noResize="1" noEditPoints="1" noAdjustHandles="1" noChangeArrowheads="1" noChangeShapeType="1" noTextEdit="1"/>
                </p:cNvSpPr>
                <p:nvPr/>
              </p:nvSpPr>
              <p:spPr>
                <a:xfrm>
                  <a:off x="4770571" y="2685188"/>
                  <a:ext cx="2045175" cy="560538"/>
                </a:xfrm>
                <a:prstGeom prst="rect">
                  <a:avLst/>
                </a:prstGeom>
                <a:blipFill rotWithShape="1">
                  <a:blip r:embed="rId7"/>
                  <a:stretch>
                    <a:fillRect/>
                  </a:stretch>
                </a:blipFill>
              </p:spPr>
              <p:txBody>
                <a:bodyPr/>
                <a:lstStyle/>
                <a:p>
                  <a:r>
                    <a:rPr lang="ja-JP" altLang="en-US">
                      <a:noFill/>
                    </a:rPr>
                    <a:t> </a:t>
                  </a:r>
                </a:p>
              </p:txBody>
            </p:sp>
          </mc:Fallback>
        </mc:AlternateContent>
        <p:sp>
          <p:nvSpPr>
            <p:cNvPr id="2057" name="角丸四角形 2056"/>
            <p:cNvSpPr/>
            <p:nvPr/>
          </p:nvSpPr>
          <p:spPr>
            <a:xfrm>
              <a:off x="6063846" y="2244877"/>
              <a:ext cx="484712" cy="3958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3" name="正方形/長方形 42"/>
          <p:cNvSpPr/>
          <p:nvPr/>
        </p:nvSpPr>
        <p:spPr>
          <a:xfrm>
            <a:off x="318097" y="305548"/>
            <a:ext cx="8549062" cy="445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062" name="直線矢印コネクタ 2061"/>
          <p:cNvCxnSpPr>
            <a:stCxn id="30" idx="0"/>
            <a:endCxn id="29" idx="2"/>
          </p:cNvCxnSpPr>
          <p:nvPr/>
        </p:nvCxnSpPr>
        <p:spPr>
          <a:xfrm flipH="1" flipV="1">
            <a:off x="7514400" y="3507679"/>
            <a:ext cx="110989" cy="531318"/>
          </a:xfrm>
          <a:prstGeom prst="straightConnector1">
            <a:avLst/>
          </a:prstGeom>
          <a:ln w="28575">
            <a:solidFill>
              <a:schemeClr val="accent2">
                <a:lumMod val="7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2069" name="直線矢印コネクタ 2068"/>
          <p:cNvCxnSpPr>
            <a:stCxn id="30" idx="1"/>
          </p:cNvCxnSpPr>
          <p:nvPr/>
        </p:nvCxnSpPr>
        <p:spPr>
          <a:xfrm flipH="1" flipV="1">
            <a:off x="3347864" y="4221088"/>
            <a:ext cx="2945377" cy="141075"/>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75" name="テキスト ボックス 2074"/>
          <p:cNvSpPr txBox="1"/>
          <p:nvPr/>
        </p:nvSpPr>
        <p:spPr>
          <a:xfrm>
            <a:off x="3050485" y="288996"/>
            <a:ext cx="2713500" cy="461665"/>
          </a:xfrm>
          <a:prstGeom prst="rect">
            <a:avLst/>
          </a:prstGeom>
          <a:noFill/>
        </p:spPr>
        <p:txBody>
          <a:bodyPr wrap="none" rtlCol="0">
            <a:spAutoFit/>
          </a:bodyPr>
          <a:lstStyle/>
          <a:p>
            <a:r>
              <a:rPr kumimoji="1" lang="en-US" altLang="ja-JP" sz="2400" b="1" dirty="0" smtClean="0"/>
              <a:t>Numerical Methods</a:t>
            </a:r>
            <a:endParaRPr kumimoji="1" lang="ja-JP" altLang="en-US" sz="2400" b="1" dirty="0"/>
          </a:p>
        </p:txBody>
      </p:sp>
    </p:spTree>
    <p:extLst>
      <p:ext uri="{BB962C8B-B14F-4D97-AF65-F5344CB8AC3E}">
        <p14:creationId xmlns:p14="http://schemas.microsoft.com/office/powerpoint/2010/main" val="138350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0">
            <a:schemeClr val="accent1"/>
          </a:lnRef>
          <a:fillRef idx="3">
            <a:schemeClr val="accent1"/>
          </a:fillRef>
          <a:effectRef idx="3">
            <a:schemeClr val="accent1"/>
          </a:effectRef>
          <a:fontRef idx="minor">
            <a:schemeClr val="lt1"/>
          </a:fontRef>
        </p:style>
        <p:txBody>
          <a:bodyPr>
            <a:normAutofit/>
          </a:bodyPr>
          <a:lstStyle/>
          <a:p>
            <a:r>
              <a:rPr lang="ja-JP" altLang="en-US" sz="3200" dirty="0" smtClean="0"/>
              <a:t>安全設計・運用と解析について</a:t>
            </a:r>
            <a:endParaRPr kumimoji="1" lang="ja-JP" altLang="en-US" sz="3200" dirty="0"/>
          </a:p>
        </p:txBody>
      </p:sp>
      <p:grpSp>
        <p:nvGrpSpPr>
          <p:cNvPr id="5" name="グループ化 4"/>
          <p:cNvGrpSpPr/>
          <p:nvPr/>
        </p:nvGrpSpPr>
        <p:grpSpPr>
          <a:xfrm>
            <a:off x="400556" y="1282540"/>
            <a:ext cx="8422214" cy="4448192"/>
            <a:chOff x="827584" y="1592009"/>
            <a:chExt cx="8422214" cy="4448192"/>
          </a:xfrm>
        </p:grpSpPr>
        <p:sp>
          <p:nvSpPr>
            <p:cNvPr id="6" name="テキスト ボックス 5"/>
            <p:cNvSpPr txBox="1"/>
            <p:nvPr/>
          </p:nvSpPr>
          <p:spPr>
            <a:xfrm>
              <a:off x="827584" y="2534895"/>
              <a:ext cx="1659429" cy="369332"/>
            </a:xfrm>
            <a:prstGeom prst="rect">
              <a:avLst/>
            </a:prstGeom>
            <a:noFill/>
            <a:ln w="38100">
              <a:solidFill>
                <a:srgbClr val="00B050"/>
              </a:solidFill>
            </a:ln>
          </p:spPr>
          <p:txBody>
            <a:bodyPr wrap="none" rtlCol="0">
              <a:spAutoFit/>
            </a:bodyPr>
            <a:lstStyle/>
            <a:p>
              <a:r>
                <a:rPr kumimoji="1" lang="ja-JP" altLang="en-US" dirty="0" smtClean="0"/>
                <a:t>安全評価</a:t>
              </a:r>
              <a:r>
                <a:rPr kumimoji="1" lang="en-US" altLang="ja-JP" dirty="0" smtClean="0"/>
                <a:t>/</a:t>
              </a:r>
              <a:r>
                <a:rPr kumimoji="1" lang="ja-JP" altLang="en-US" dirty="0" smtClean="0"/>
                <a:t>設計</a:t>
              </a:r>
              <a:endParaRPr kumimoji="1" lang="ja-JP" altLang="en-US" dirty="0"/>
            </a:p>
          </p:txBody>
        </p:sp>
        <p:sp>
          <p:nvSpPr>
            <p:cNvPr id="7" name="テキスト ボックス 6"/>
            <p:cNvSpPr txBox="1"/>
            <p:nvPr/>
          </p:nvSpPr>
          <p:spPr>
            <a:xfrm>
              <a:off x="2843807" y="1592009"/>
              <a:ext cx="2008883" cy="369332"/>
            </a:xfrm>
            <a:prstGeom prst="rect">
              <a:avLst/>
            </a:prstGeom>
            <a:noFill/>
            <a:ln w="38100">
              <a:solidFill>
                <a:srgbClr val="FF0000"/>
              </a:solidFill>
            </a:ln>
          </p:spPr>
          <p:txBody>
            <a:bodyPr wrap="none" rtlCol="0">
              <a:spAutoFit/>
            </a:bodyPr>
            <a:lstStyle/>
            <a:p>
              <a:r>
                <a:rPr kumimoji="1" lang="ja-JP" altLang="en-US" dirty="0" smtClean="0"/>
                <a:t>能動的な安全評価</a:t>
              </a:r>
              <a:endParaRPr kumimoji="1" lang="ja-JP" altLang="en-US" dirty="0"/>
            </a:p>
          </p:txBody>
        </p:sp>
        <p:sp>
          <p:nvSpPr>
            <p:cNvPr id="8" name="テキスト ボックス 7"/>
            <p:cNvSpPr txBox="1"/>
            <p:nvPr/>
          </p:nvSpPr>
          <p:spPr>
            <a:xfrm>
              <a:off x="2986899" y="4351324"/>
              <a:ext cx="2008883" cy="369332"/>
            </a:xfrm>
            <a:prstGeom prst="rect">
              <a:avLst/>
            </a:prstGeom>
            <a:noFill/>
            <a:ln w="38100">
              <a:solidFill>
                <a:schemeClr val="tx2"/>
              </a:solidFill>
            </a:ln>
          </p:spPr>
          <p:txBody>
            <a:bodyPr wrap="none" rtlCol="0">
              <a:spAutoFit/>
            </a:bodyPr>
            <a:lstStyle/>
            <a:p>
              <a:r>
                <a:rPr kumimoji="1" lang="ja-JP" altLang="en-US" dirty="0" smtClean="0"/>
                <a:t>受動的な安全評価</a:t>
              </a:r>
              <a:endParaRPr kumimoji="1" lang="ja-JP" altLang="en-US" dirty="0"/>
            </a:p>
          </p:txBody>
        </p:sp>
        <p:sp>
          <p:nvSpPr>
            <p:cNvPr id="9" name="テキスト ボックス 8"/>
            <p:cNvSpPr txBox="1"/>
            <p:nvPr/>
          </p:nvSpPr>
          <p:spPr>
            <a:xfrm>
              <a:off x="2907997" y="2035523"/>
              <a:ext cx="6341801" cy="923330"/>
            </a:xfrm>
            <a:prstGeom prst="rect">
              <a:avLst/>
            </a:prstGeom>
            <a:noFill/>
          </p:spPr>
          <p:txBody>
            <a:bodyPr wrap="none" rtlCol="0">
              <a:spAutoFit/>
            </a:bodyPr>
            <a:lstStyle/>
            <a:p>
              <a:r>
                <a:rPr kumimoji="1" lang="ja-JP" altLang="en-US" dirty="0" smtClean="0"/>
                <a:t>・制御</a:t>
              </a:r>
              <a:r>
                <a:rPr kumimoji="1" lang="en-US" altLang="ja-JP" dirty="0" smtClean="0"/>
                <a:t>/</a:t>
              </a:r>
              <a:r>
                <a:rPr kumimoji="1" lang="ja-JP" altLang="en-US" dirty="0" smtClean="0"/>
                <a:t>運転シナリオの模索にあたり炉内で</a:t>
              </a:r>
              <a:r>
                <a:rPr lang="ja-JP" altLang="en-US" dirty="0" smtClean="0"/>
                <a:t>制御やインターロック</a:t>
              </a:r>
              <a:endParaRPr kumimoji="1" lang="en-US" altLang="ja-JP" dirty="0" smtClean="0"/>
            </a:p>
            <a:p>
              <a:r>
                <a:rPr lang="ja-JP" altLang="en-US" dirty="0"/>
                <a:t>　に</a:t>
              </a:r>
              <a:r>
                <a:rPr lang="ja-JP" altLang="en-US" dirty="0" smtClean="0"/>
                <a:t>よって異常時に運転領域へ回帰できるか？または安全な</a:t>
              </a:r>
              <a:endParaRPr lang="en-US" altLang="ja-JP" dirty="0" smtClean="0"/>
            </a:p>
            <a:p>
              <a:r>
                <a:rPr lang="ja-JP" altLang="en-US" dirty="0"/>
                <a:t>　</a:t>
              </a:r>
              <a:r>
                <a:rPr lang="ja-JP" altLang="en-US" dirty="0" smtClean="0"/>
                <a:t>立ち下げ</a:t>
              </a:r>
              <a:r>
                <a:rPr lang="en-US" altLang="ja-JP" dirty="0" smtClean="0"/>
                <a:t>(</a:t>
              </a:r>
              <a:r>
                <a:rPr lang="ja-JP" altLang="en-US" dirty="0" smtClean="0"/>
                <a:t>ソフトランディング</a:t>
              </a:r>
              <a:r>
                <a:rPr lang="en-US" altLang="ja-JP" dirty="0" smtClean="0"/>
                <a:t>)</a:t>
              </a:r>
              <a:r>
                <a:rPr lang="ja-JP" altLang="en-US" dirty="0" smtClean="0"/>
                <a:t>が可能であるか？</a:t>
              </a:r>
              <a:endParaRPr kumimoji="1" lang="ja-JP" altLang="en-US" dirty="0"/>
            </a:p>
          </p:txBody>
        </p:sp>
        <p:cxnSp>
          <p:nvCxnSpPr>
            <p:cNvPr id="10" name="直線コネクタ 9"/>
            <p:cNvCxnSpPr>
              <a:stCxn id="6" idx="3"/>
              <a:endCxn id="7" idx="1"/>
            </p:cNvCxnSpPr>
            <p:nvPr/>
          </p:nvCxnSpPr>
          <p:spPr>
            <a:xfrm flipV="1">
              <a:off x="2487013" y="1776675"/>
              <a:ext cx="356794" cy="9428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stCxn id="6" idx="3"/>
              <a:endCxn id="8" idx="1"/>
            </p:cNvCxnSpPr>
            <p:nvPr/>
          </p:nvCxnSpPr>
          <p:spPr>
            <a:xfrm>
              <a:off x="2487013" y="2719561"/>
              <a:ext cx="499886" cy="1816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177382" y="4747539"/>
              <a:ext cx="5554726" cy="646331"/>
            </a:xfrm>
            <a:prstGeom prst="rect">
              <a:avLst/>
            </a:prstGeom>
            <a:noFill/>
          </p:spPr>
          <p:txBody>
            <a:bodyPr wrap="none" rtlCol="0">
              <a:spAutoFit/>
            </a:bodyPr>
            <a:lstStyle/>
            <a:p>
              <a:r>
                <a:rPr lang="ja-JP" altLang="en-US" dirty="0" smtClean="0"/>
                <a:t>・制御機構</a:t>
              </a:r>
              <a:r>
                <a:rPr lang="en-US" altLang="ja-JP" dirty="0" smtClean="0"/>
                <a:t>(</a:t>
              </a:r>
              <a:r>
                <a:rPr lang="ja-JP" altLang="en-US" dirty="0" smtClean="0"/>
                <a:t>インターロック</a:t>
              </a:r>
              <a:r>
                <a:rPr lang="en-US" altLang="ja-JP" dirty="0" smtClean="0"/>
                <a:t>)</a:t>
              </a:r>
              <a:r>
                <a:rPr lang="ja-JP" altLang="en-US" dirty="0" smtClean="0"/>
                <a:t>がかからなかった時のための</a:t>
              </a:r>
              <a:endParaRPr lang="en-US" altLang="ja-JP" dirty="0" smtClean="0"/>
            </a:p>
            <a:p>
              <a:r>
                <a:rPr kumimoji="1" lang="ja-JP" altLang="en-US" dirty="0"/>
                <a:t>　</a:t>
              </a:r>
              <a:r>
                <a:rPr kumimoji="1" lang="ja-JP" altLang="en-US" dirty="0" smtClean="0"/>
                <a:t>最大事象を想定</a:t>
              </a:r>
              <a:endParaRPr kumimoji="1" lang="ja-JP" altLang="en-US" dirty="0"/>
            </a:p>
          </p:txBody>
        </p:sp>
        <p:sp>
          <p:nvSpPr>
            <p:cNvPr id="13" name="テキスト ボックス 12"/>
            <p:cNvSpPr txBox="1"/>
            <p:nvPr/>
          </p:nvSpPr>
          <p:spPr>
            <a:xfrm>
              <a:off x="3427332" y="2957922"/>
              <a:ext cx="4993162" cy="646331"/>
            </a:xfrm>
            <a:prstGeom prst="rect">
              <a:avLst/>
            </a:prstGeom>
            <a:noFill/>
          </p:spPr>
          <p:txBody>
            <a:bodyPr wrap="none" rtlCol="0">
              <a:spAutoFit/>
            </a:bodyPr>
            <a:lstStyle/>
            <a:p>
              <a:r>
                <a:rPr kumimoji="1" lang="en-US" altLang="ja-JP" dirty="0" smtClean="0"/>
                <a:t>ex.</a:t>
              </a:r>
              <a:r>
                <a:rPr lang="ja-JP" altLang="en-US" dirty="0" smtClean="0"/>
                <a:t>外部</a:t>
              </a:r>
              <a:r>
                <a:rPr lang="en-US" altLang="ja-JP" dirty="0" smtClean="0"/>
                <a:t>LOCA</a:t>
              </a:r>
              <a:r>
                <a:rPr lang="ja-JP" altLang="en-US" dirty="0" smtClean="0"/>
                <a:t>が生じて冷却能力が損なわれた場合</a:t>
              </a:r>
              <a:endParaRPr lang="en-US" altLang="ja-JP" dirty="0" smtClean="0"/>
            </a:p>
            <a:p>
              <a:r>
                <a:rPr kumimoji="1" lang="ja-JP" altLang="en-US" dirty="0" smtClean="0"/>
                <a:t>　　</a:t>
              </a:r>
              <a:r>
                <a:rPr lang="ja-JP" altLang="en-US" dirty="0" smtClean="0"/>
                <a:t>プラズマをどのように立ち下げるか</a:t>
              </a:r>
              <a:endParaRPr kumimoji="1" lang="ja-JP" altLang="en-US" dirty="0"/>
            </a:p>
          </p:txBody>
        </p:sp>
        <p:sp>
          <p:nvSpPr>
            <p:cNvPr id="14" name="テキスト ボックス 13"/>
            <p:cNvSpPr txBox="1"/>
            <p:nvPr/>
          </p:nvSpPr>
          <p:spPr>
            <a:xfrm>
              <a:off x="3097977" y="5393870"/>
              <a:ext cx="6113918" cy="646331"/>
            </a:xfrm>
            <a:prstGeom prst="rect">
              <a:avLst/>
            </a:prstGeom>
            <a:noFill/>
          </p:spPr>
          <p:txBody>
            <a:bodyPr wrap="none" rtlCol="0">
              <a:spAutoFit/>
            </a:bodyPr>
            <a:lstStyle/>
            <a:p>
              <a:r>
                <a:rPr lang="en-US" altLang="ja-JP" dirty="0"/>
                <a:t>e</a:t>
              </a:r>
              <a:r>
                <a:rPr kumimoji="1" lang="en-US" altLang="ja-JP" dirty="0" smtClean="0"/>
                <a:t>x. </a:t>
              </a:r>
              <a:r>
                <a:rPr kumimoji="1" lang="ja-JP" altLang="en-US" dirty="0" smtClean="0"/>
                <a:t>異常事象が発生したときに制御がきかない場合どのような</a:t>
              </a:r>
              <a:endParaRPr lang="en-US" altLang="ja-JP" dirty="0" smtClean="0"/>
            </a:p>
            <a:p>
              <a:r>
                <a:rPr kumimoji="1" lang="ja-JP" altLang="en-US" dirty="0"/>
                <a:t>　</a:t>
              </a:r>
              <a:r>
                <a:rPr kumimoji="1" lang="ja-JP" altLang="en-US" dirty="0" smtClean="0"/>
                <a:t>　被害が想定されるか狭義の意味での最大事故想定</a:t>
              </a:r>
              <a:endParaRPr kumimoji="1" lang="en-US" altLang="ja-JP" dirty="0" smtClean="0"/>
            </a:p>
          </p:txBody>
        </p:sp>
      </p:grpSp>
      <p:sp>
        <p:nvSpPr>
          <p:cNvPr id="15" name="角丸四角形 14"/>
          <p:cNvSpPr/>
          <p:nvPr/>
        </p:nvSpPr>
        <p:spPr>
          <a:xfrm>
            <a:off x="2265406" y="3937249"/>
            <a:ext cx="6519146" cy="1994106"/>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381883" y="6137251"/>
            <a:ext cx="2492990" cy="369332"/>
          </a:xfrm>
          <a:prstGeom prst="rect">
            <a:avLst/>
          </a:prstGeom>
          <a:noFill/>
        </p:spPr>
        <p:txBody>
          <a:bodyPr wrap="none" rtlCol="0">
            <a:spAutoFit/>
          </a:bodyPr>
          <a:lstStyle/>
          <a:p>
            <a:r>
              <a:rPr lang="ja-JP" altLang="en-US" b="1" dirty="0" smtClean="0"/>
              <a:t>今回の安全解析の対象</a:t>
            </a:r>
            <a:endParaRPr kumimoji="1" lang="ja-JP" altLang="en-US" b="1" dirty="0"/>
          </a:p>
        </p:txBody>
      </p:sp>
      <p:sp>
        <p:nvSpPr>
          <p:cNvPr id="16" name="下矢印 15"/>
          <p:cNvSpPr/>
          <p:nvPr/>
        </p:nvSpPr>
        <p:spPr>
          <a:xfrm flipV="1">
            <a:off x="5527717" y="3294784"/>
            <a:ext cx="288283" cy="64246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816000" y="3262799"/>
            <a:ext cx="3220496" cy="584775"/>
          </a:xfrm>
          <a:prstGeom prst="rect">
            <a:avLst/>
          </a:prstGeom>
          <a:noFill/>
        </p:spPr>
        <p:txBody>
          <a:bodyPr wrap="square" rtlCol="0">
            <a:spAutoFit/>
          </a:bodyPr>
          <a:lstStyle/>
          <a:p>
            <a:r>
              <a:rPr kumimoji="1" lang="ja-JP" altLang="en-US" sz="1600" dirty="0" smtClean="0"/>
              <a:t>制御のためのタイムスケールの指標などの基礎データ</a:t>
            </a:r>
            <a:endParaRPr kumimoji="1" lang="ja-JP" altLang="en-US" sz="1600" dirty="0"/>
          </a:p>
        </p:txBody>
      </p:sp>
    </p:spTree>
    <p:extLst>
      <p:ext uri="{BB962C8B-B14F-4D97-AF65-F5344CB8AC3E}">
        <p14:creationId xmlns:p14="http://schemas.microsoft.com/office/powerpoint/2010/main" val="2627727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70" y="1052736"/>
            <a:ext cx="4397919" cy="264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318097" y="305548"/>
            <a:ext cx="8549062" cy="445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3941491" y="266494"/>
            <a:ext cx="1110753" cy="523220"/>
          </a:xfrm>
          <a:prstGeom prst="rect">
            <a:avLst/>
          </a:prstGeom>
          <a:noFill/>
        </p:spPr>
        <p:txBody>
          <a:bodyPr wrap="none" rtlCol="0">
            <a:spAutoFit/>
          </a:bodyPr>
          <a:lstStyle/>
          <a:p>
            <a:r>
              <a:rPr kumimoji="1" lang="en-US" altLang="ja-JP" sz="2800" b="1" dirty="0" smtClean="0"/>
              <a:t>Result</a:t>
            </a:r>
            <a:endParaRPr kumimoji="1" lang="ja-JP" altLang="en-US" sz="2800" b="1" dirty="0"/>
          </a:p>
        </p:txBody>
      </p:sp>
      <p:sp>
        <p:nvSpPr>
          <p:cNvPr id="7" name="テキスト ボックス 6"/>
          <p:cNvSpPr txBox="1"/>
          <p:nvPr/>
        </p:nvSpPr>
        <p:spPr>
          <a:xfrm rot="16200000">
            <a:off x="-660334" y="2053047"/>
            <a:ext cx="1649875" cy="369332"/>
          </a:xfrm>
          <a:prstGeom prst="rect">
            <a:avLst/>
          </a:prstGeom>
          <a:noFill/>
        </p:spPr>
        <p:txBody>
          <a:bodyPr wrap="none" rtlCol="0">
            <a:spAutoFit/>
          </a:bodyPr>
          <a:lstStyle/>
          <a:p>
            <a:r>
              <a:rPr kumimoji="1" lang="en-US" altLang="ja-JP" dirty="0" smtClean="0"/>
              <a:t>Temperature[K]</a:t>
            </a:r>
            <a:endParaRPr kumimoji="1" lang="ja-JP" altLang="en-US" dirty="0"/>
          </a:p>
        </p:txBody>
      </p:sp>
      <p:cxnSp>
        <p:nvCxnSpPr>
          <p:cNvPr id="9" name="直線矢印コネクタ 8"/>
          <p:cNvCxnSpPr/>
          <p:nvPr/>
        </p:nvCxnSpPr>
        <p:spPr>
          <a:xfrm flipH="1" flipV="1">
            <a:off x="2051394" y="1556792"/>
            <a:ext cx="3168678" cy="50405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2051394" y="2237713"/>
            <a:ext cx="3168678" cy="47120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102682" y="2254308"/>
            <a:ext cx="3875163" cy="923330"/>
          </a:xfrm>
          <a:prstGeom prst="rect">
            <a:avLst/>
          </a:prstGeom>
          <a:noFill/>
        </p:spPr>
        <p:txBody>
          <a:bodyPr wrap="square" rtlCol="0">
            <a:spAutoFit/>
          </a:bodyPr>
          <a:lstStyle/>
          <a:p>
            <a:r>
              <a:rPr kumimoji="1" lang="en-US" altLang="ja-JP" dirty="0" smtClean="0"/>
              <a:t>In increasing 25MW/m^2 scenario, Wall and Coolant tube melt in few second ~4s.</a:t>
            </a:r>
            <a:endParaRPr kumimoji="1" lang="ja-JP" altLang="en-US" dirty="0"/>
          </a:p>
        </p:txBody>
      </p:sp>
      <p:sp>
        <p:nvSpPr>
          <p:cNvPr id="15" name="テキスト ボックス 14"/>
          <p:cNvSpPr txBox="1"/>
          <p:nvPr/>
        </p:nvSpPr>
        <p:spPr>
          <a:xfrm>
            <a:off x="5076434" y="1052736"/>
            <a:ext cx="4233402" cy="923330"/>
          </a:xfrm>
          <a:prstGeom prst="rect">
            <a:avLst/>
          </a:prstGeom>
          <a:noFill/>
        </p:spPr>
        <p:txBody>
          <a:bodyPr wrap="square" rtlCol="0">
            <a:spAutoFit/>
          </a:bodyPr>
          <a:lstStyle/>
          <a:p>
            <a:r>
              <a:rPr kumimoji="1" lang="en-US" altLang="ja-JP" dirty="0" smtClean="0"/>
              <a:t>At t=5s heatflux anomaly rose 10MW/m^2 to 15MW/m^2, 20MW/m^2, and 25MW/m^2.</a:t>
            </a:r>
            <a:endParaRPr kumimoji="1" lang="ja-JP" altLang="en-US" dirty="0"/>
          </a:p>
        </p:txBody>
      </p:sp>
      <p:grpSp>
        <p:nvGrpSpPr>
          <p:cNvPr id="26" name="グループ化 25"/>
          <p:cNvGrpSpPr/>
          <p:nvPr/>
        </p:nvGrpSpPr>
        <p:grpSpPr>
          <a:xfrm>
            <a:off x="3324052" y="2961613"/>
            <a:ext cx="1728192" cy="695871"/>
            <a:chOff x="5652120" y="3525217"/>
            <a:chExt cx="1728192" cy="695871"/>
          </a:xfrm>
        </p:grpSpPr>
        <p:cxnSp>
          <p:nvCxnSpPr>
            <p:cNvPr id="18" name="直線コネクタ 17"/>
            <p:cNvCxnSpPr/>
            <p:nvPr/>
          </p:nvCxnSpPr>
          <p:spPr>
            <a:xfrm>
              <a:off x="5652120" y="4005064"/>
              <a:ext cx="648072"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652120" y="3881026"/>
              <a:ext cx="648072" cy="0"/>
            </a:xfrm>
            <a:prstGeom prst="line">
              <a:avLst/>
            </a:prstGeom>
            <a:ln w="285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652120" y="3735120"/>
              <a:ext cx="648072" cy="0"/>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422665" y="3944089"/>
              <a:ext cx="947695" cy="276999"/>
            </a:xfrm>
            <a:prstGeom prst="rect">
              <a:avLst/>
            </a:prstGeom>
            <a:noFill/>
          </p:spPr>
          <p:txBody>
            <a:bodyPr wrap="none" rtlCol="0">
              <a:spAutoFit/>
            </a:bodyPr>
            <a:lstStyle/>
            <a:p>
              <a:r>
                <a:rPr kumimoji="1" lang="en-US" altLang="ja-JP" sz="1200" dirty="0" smtClean="0"/>
                <a:t>15MW/m^2</a:t>
              </a:r>
              <a:endParaRPr kumimoji="1" lang="ja-JP" altLang="en-US" sz="1200" dirty="0"/>
            </a:p>
          </p:txBody>
        </p:sp>
        <p:sp>
          <p:nvSpPr>
            <p:cNvPr id="24" name="テキスト ボックス 23"/>
            <p:cNvSpPr txBox="1"/>
            <p:nvPr/>
          </p:nvSpPr>
          <p:spPr>
            <a:xfrm>
              <a:off x="6432617" y="3728065"/>
              <a:ext cx="947695" cy="276999"/>
            </a:xfrm>
            <a:prstGeom prst="rect">
              <a:avLst/>
            </a:prstGeom>
            <a:noFill/>
          </p:spPr>
          <p:txBody>
            <a:bodyPr wrap="none" rtlCol="0">
              <a:spAutoFit/>
            </a:bodyPr>
            <a:lstStyle/>
            <a:p>
              <a:r>
                <a:rPr kumimoji="1" lang="en-US" altLang="ja-JP" sz="1200" dirty="0" smtClean="0"/>
                <a:t>20MW/m^2</a:t>
              </a:r>
              <a:endParaRPr kumimoji="1" lang="ja-JP" altLang="en-US" sz="1200" dirty="0"/>
            </a:p>
          </p:txBody>
        </p:sp>
        <p:sp>
          <p:nvSpPr>
            <p:cNvPr id="25" name="テキスト ボックス 24"/>
            <p:cNvSpPr txBox="1"/>
            <p:nvPr/>
          </p:nvSpPr>
          <p:spPr>
            <a:xfrm>
              <a:off x="6432617" y="3525217"/>
              <a:ext cx="947695" cy="276999"/>
            </a:xfrm>
            <a:prstGeom prst="rect">
              <a:avLst/>
            </a:prstGeom>
            <a:noFill/>
          </p:spPr>
          <p:txBody>
            <a:bodyPr wrap="none" rtlCol="0">
              <a:spAutoFit/>
            </a:bodyPr>
            <a:lstStyle/>
            <a:p>
              <a:r>
                <a:rPr kumimoji="1" lang="en-US" altLang="ja-JP" sz="1200" dirty="0" smtClean="0"/>
                <a:t>25MW/m^2</a:t>
              </a:r>
              <a:endParaRPr kumimoji="1" lang="ja-JP" altLang="en-US" sz="1200" dirty="0"/>
            </a:p>
          </p:txBody>
        </p:sp>
      </p:grpSp>
      <p:grpSp>
        <p:nvGrpSpPr>
          <p:cNvPr id="28" name="グループ化 27"/>
          <p:cNvGrpSpPr/>
          <p:nvPr/>
        </p:nvGrpSpPr>
        <p:grpSpPr>
          <a:xfrm>
            <a:off x="793292" y="796265"/>
            <a:ext cx="1728192" cy="695871"/>
            <a:chOff x="5652120" y="3525217"/>
            <a:chExt cx="1728192" cy="695871"/>
          </a:xfrm>
        </p:grpSpPr>
        <p:cxnSp>
          <p:nvCxnSpPr>
            <p:cNvPr id="29" name="直線コネクタ 28"/>
            <p:cNvCxnSpPr/>
            <p:nvPr/>
          </p:nvCxnSpPr>
          <p:spPr>
            <a:xfrm>
              <a:off x="5652120" y="4005064"/>
              <a:ext cx="648072"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652120" y="3881026"/>
              <a:ext cx="648072" cy="0"/>
            </a:xfrm>
            <a:prstGeom prst="line">
              <a:avLst/>
            </a:prstGeom>
            <a:ln w="28575">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652120" y="3735120"/>
              <a:ext cx="648072" cy="0"/>
            </a:xfrm>
            <a:prstGeom prst="line">
              <a:avLst/>
            </a:prstGeom>
            <a:ln w="38100">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6422665" y="3944089"/>
              <a:ext cx="947695" cy="276999"/>
            </a:xfrm>
            <a:prstGeom prst="rect">
              <a:avLst/>
            </a:prstGeom>
            <a:noFill/>
          </p:spPr>
          <p:txBody>
            <a:bodyPr wrap="none" rtlCol="0">
              <a:spAutoFit/>
            </a:bodyPr>
            <a:lstStyle/>
            <a:p>
              <a:r>
                <a:rPr kumimoji="1" lang="en-US" altLang="ja-JP" sz="1200" dirty="0" smtClean="0"/>
                <a:t>15MW/m^2</a:t>
              </a:r>
              <a:endParaRPr kumimoji="1" lang="ja-JP" altLang="en-US" sz="1200" dirty="0"/>
            </a:p>
          </p:txBody>
        </p:sp>
        <p:sp>
          <p:nvSpPr>
            <p:cNvPr id="33" name="テキスト ボックス 32"/>
            <p:cNvSpPr txBox="1"/>
            <p:nvPr/>
          </p:nvSpPr>
          <p:spPr>
            <a:xfrm>
              <a:off x="6432617" y="3728065"/>
              <a:ext cx="947695" cy="276999"/>
            </a:xfrm>
            <a:prstGeom prst="rect">
              <a:avLst/>
            </a:prstGeom>
            <a:noFill/>
          </p:spPr>
          <p:txBody>
            <a:bodyPr wrap="none" rtlCol="0">
              <a:spAutoFit/>
            </a:bodyPr>
            <a:lstStyle/>
            <a:p>
              <a:r>
                <a:rPr kumimoji="1" lang="en-US" altLang="ja-JP" sz="1200" dirty="0" smtClean="0"/>
                <a:t>20MW/m^2</a:t>
              </a:r>
              <a:endParaRPr kumimoji="1" lang="ja-JP" altLang="en-US" sz="1200" dirty="0"/>
            </a:p>
          </p:txBody>
        </p:sp>
        <p:sp>
          <p:nvSpPr>
            <p:cNvPr id="34" name="テキスト ボックス 33"/>
            <p:cNvSpPr txBox="1"/>
            <p:nvPr/>
          </p:nvSpPr>
          <p:spPr>
            <a:xfrm>
              <a:off x="6432617" y="3525217"/>
              <a:ext cx="947695" cy="276999"/>
            </a:xfrm>
            <a:prstGeom prst="rect">
              <a:avLst/>
            </a:prstGeom>
            <a:noFill/>
          </p:spPr>
          <p:txBody>
            <a:bodyPr wrap="none" rtlCol="0">
              <a:spAutoFit/>
            </a:bodyPr>
            <a:lstStyle/>
            <a:p>
              <a:r>
                <a:rPr kumimoji="1" lang="en-US" altLang="ja-JP" sz="1200" dirty="0" smtClean="0"/>
                <a:t>25MW/m^2</a:t>
              </a:r>
              <a:endParaRPr kumimoji="1" lang="ja-JP" altLang="en-US" sz="1200" dirty="0"/>
            </a:p>
          </p:txBody>
        </p:sp>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70" y="370204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2051394" y="3511694"/>
            <a:ext cx="880369" cy="369332"/>
          </a:xfrm>
          <a:prstGeom prst="rect">
            <a:avLst/>
          </a:prstGeom>
          <a:noFill/>
        </p:spPr>
        <p:txBody>
          <a:bodyPr wrap="none" rtlCol="0">
            <a:spAutoFit/>
          </a:bodyPr>
          <a:lstStyle/>
          <a:p>
            <a:r>
              <a:rPr kumimoji="1" lang="en-US" altLang="ja-JP" dirty="0" smtClean="0"/>
              <a:t>Time[s]</a:t>
            </a:r>
            <a:endParaRPr kumimoji="1" lang="ja-JP" altLang="en-US" dirty="0"/>
          </a:p>
        </p:txBody>
      </p:sp>
      <p:sp>
        <p:nvSpPr>
          <p:cNvPr id="36" name="テキスト ボックス 35"/>
          <p:cNvSpPr txBox="1"/>
          <p:nvPr/>
        </p:nvSpPr>
        <p:spPr>
          <a:xfrm rot="16200000">
            <a:off x="-660335" y="4895324"/>
            <a:ext cx="1649875" cy="369332"/>
          </a:xfrm>
          <a:prstGeom prst="rect">
            <a:avLst/>
          </a:prstGeom>
          <a:noFill/>
        </p:spPr>
        <p:txBody>
          <a:bodyPr wrap="none" rtlCol="0">
            <a:spAutoFit/>
          </a:bodyPr>
          <a:lstStyle/>
          <a:p>
            <a:r>
              <a:rPr kumimoji="1" lang="en-US" altLang="ja-JP" dirty="0" smtClean="0"/>
              <a:t>Temperature[K]</a:t>
            </a:r>
            <a:endParaRPr kumimoji="1" lang="ja-JP" altLang="en-US" dirty="0"/>
          </a:p>
        </p:txBody>
      </p:sp>
      <p:sp>
        <p:nvSpPr>
          <p:cNvPr id="37" name="テキスト ボックス 36"/>
          <p:cNvSpPr txBox="1"/>
          <p:nvPr/>
        </p:nvSpPr>
        <p:spPr>
          <a:xfrm>
            <a:off x="2108044" y="6273274"/>
            <a:ext cx="880369" cy="369332"/>
          </a:xfrm>
          <a:prstGeom prst="rect">
            <a:avLst/>
          </a:prstGeom>
          <a:noFill/>
        </p:spPr>
        <p:txBody>
          <a:bodyPr wrap="none" rtlCol="0">
            <a:spAutoFit/>
          </a:bodyPr>
          <a:lstStyle/>
          <a:p>
            <a:r>
              <a:rPr kumimoji="1" lang="en-US" altLang="ja-JP" dirty="0" smtClean="0"/>
              <a:t>Time[s]</a:t>
            </a:r>
            <a:endParaRPr kumimoji="1" lang="ja-JP" altLang="en-US" dirty="0"/>
          </a:p>
        </p:txBody>
      </p:sp>
      <p:cxnSp>
        <p:nvCxnSpPr>
          <p:cNvPr id="35" name="直線矢印コネクタ 34"/>
          <p:cNvCxnSpPr/>
          <p:nvPr/>
        </p:nvCxnSpPr>
        <p:spPr>
          <a:xfrm flipH="1" flipV="1">
            <a:off x="3324052" y="4365104"/>
            <a:ext cx="2040036" cy="3574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180980" y="3730918"/>
            <a:ext cx="3796865" cy="646331"/>
          </a:xfrm>
          <a:prstGeom prst="rect">
            <a:avLst/>
          </a:prstGeom>
          <a:noFill/>
        </p:spPr>
        <p:txBody>
          <a:bodyPr wrap="square" rtlCol="0">
            <a:spAutoFit/>
          </a:bodyPr>
          <a:lstStyle/>
          <a:p>
            <a:r>
              <a:rPr kumimoji="1" lang="en-US" altLang="ja-JP" dirty="0" smtClean="0"/>
              <a:t>At</a:t>
            </a:r>
            <a:r>
              <a:rPr lang="en-US" altLang="ja-JP" dirty="0" smtClean="0"/>
              <a:t> t=5s heat transfer coefficient(α) became1/2 and 1/10 .</a:t>
            </a:r>
          </a:p>
        </p:txBody>
      </p:sp>
      <p:grpSp>
        <p:nvGrpSpPr>
          <p:cNvPr id="43" name="グループ化 42"/>
          <p:cNvGrpSpPr/>
          <p:nvPr/>
        </p:nvGrpSpPr>
        <p:grpSpPr>
          <a:xfrm>
            <a:off x="3201465" y="5644353"/>
            <a:ext cx="2753862" cy="553998"/>
            <a:chOff x="5652120" y="3577015"/>
            <a:chExt cx="2753862" cy="553998"/>
          </a:xfrm>
        </p:grpSpPr>
        <p:cxnSp>
          <p:nvCxnSpPr>
            <p:cNvPr id="44" name="直線コネクタ 43"/>
            <p:cNvCxnSpPr/>
            <p:nvPr/>
          </p:nvCxnSpPr>
          <p:spPr>
            <a:xfrm>
              <a:off x="5652120" y="4005064"/>
              <a:ext cx="648072"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652120" y="3735120"/>
              <a:ext cx="648072" cy="0"/>
            </a:xfrm>
            <a:prstGeom prst="line">
              <a:avLst/>
            </a:prstGeom>
            <a:ln w="381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6460032" y="3854014"/>
              <a:ext cx="1941942" cy="276999"/>
            </a:xfrm>
            <a:prstGeom prst="rect">
              <a:avLst/>
            </a:prstGeom>
            <a:noFill/>
          </p:spPr>
          <p:txBody>
            <a:bodyPr wrap="none" rtlCol="0">
              <a:spAutoFit/>
            </a:bodyPr>
            <a:lstStyle/>
            <a:p>
              <a:r>
                <a:rPr kumimoji="1" lang="en-US" altLang="ja-JP" sz="1200" dirty="0" smtClean="0"/>
                <a:t>1/2  heat transfer efficient α</a:t>
              </a:r>
              <a:endParaRPr kumimoji="1" lang="ja-JP" altLang="en-US" sz="1200" dirty="0"/>
            </a:p>
          </p:txBody>
        </p:sp>
        <p:sp>
          <p:nvSpPr>
            <p:cNvPr id="49" name="テキスト ボックス 48"/>
            <p:cNvSpPr txBox="1"/>
            <p:nvPr/>
          </p:nvSpPr>
          <p:spPr>
            <a:xfrm>
              <a:off x="6420759" y="3577015"/>
              <a:ext cx="1985223" cy="276999"/>
            </a:xfrm>
            <a:prstGeom prst="rect">
              <a:avLst/>
            </a:prstGeom>
            <a:noFill/>
          </p:spPr>
          <p:txBody>
            <a:bodyPr wrap="none" rtlCol="0">
              <a:spAutoFit/>
            </a:bodyPr>
            <a:lstStyle/>
            <a:p>
              <a:r>
                <a:rPr kumimoji="1" lang="en-US" altLang="ja-JP" sz="1200" dirty="0" smtClean="0"/>
                <a:t>1/10 heat transfer efficient α</a:t>
              </a:r>
              <a:endParaRPr kumimoji="1" lang="ja-JP" altLang="en-US" sz="1200" dirty="0"/>
            </a:p>
          </p:txBody>
        </p:sp>
      </p:grpSp>
      <p:grpSp>
        <p:nvGrpSpPr>
          <p:cNvPr id="51" name="グループ化 50"/>
          <p:cNvGrpSpPr/>
          <p:nvPr/>
        </p:nvGrpSpPr>
        <p:grpSpPr>
          <a:xfrm>
            <a:off x="771639" y="3777084"/>
            <a:ext cx="2753862" cy="553998"/>
            <a:chOff x="5652120" y="3577015"/>
            <a:chExt cx="2753862" cy="553998"/>
          </a:xfrm>
        </p:grpSpPr>
        <p:cxnSp>
          <p:nvCxnSpPr>
            <p:cNvPr id="52" name="直線コネクタ 51"/>
            <p:cNvCxnSpPr/>
            <p:nvPr/>
          </p:nvCxnSpPr>
          <p:spPr>
            <a:xfrm>
              <a:off x="5652120" y="4005064"/>
              <a:ext cx="6480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652120" y="3735120"/>
              <a:ext cx="648072"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6460032" y="3854014"/>
              <a:ext cx="1941942" cy="276999"/>
            </a:xfrm>
            <a:prstGeom prst="rect">
              <a:avLst/>
            </a:prstGeom>
            <a:noFill/>
          </p:spPr>
          <p:txBody>
            <a:bodyPr wrap="none" rtlCol="0">
              <a:spAutoFit/>
            </a:bodyPr>
            <a:lstStyle/>
            <a:p>
              <a:r>
                <a:rPr kumimoji="1" lang="en-US" altLang="ja-JP" sz="1200" dirty="0" smtClean="0"/>
                <a:t>1/2  heat transfer efficient α</a:t>
              </a:r>
              <a:endParaRPr kumimoji="1" lang="ja-JP" altLang="en-US" sz="1200" dirty="0"/>
            </a:p>
          </p:txBody>
        </p:sp>
        <p:sp>
          <p:nvSpPr>
            <p:cNvPr id="55" name="テキスト ボックス 54"/>
            <p:cNvSpPr txBox="1"/>
            <p:nvPr/>
          </p:nvSpPr>
          <p:spPr>
            <a:xfrm>
              <a:off x="6420759" y="3577015"/>
              <a:ext cx="1985223" cy="276999"/>
            </a:xfrm>
            <a:prstGeom prst="rect">
              <a:avLst/>
            </a:prstGeom>
            <a:noFill/>
          </p:spPr>
          <p:txBody>
            <a:bodyPr wrap="none" rtlCol="0">
              <a:spAutoFit/>
            </a:bodyPr>
            <a:lstStyle/>
            <a:p>
              <a:r>
                <a:rPr kumimoji="1" lang="en-US" altLang="ja-JP" sz="1200" dirty="0" smtClean="0"/>
                <a:t>1/10 heat transfer efficient α</a:t>
              </a:r>
              <a:endParaRPr kumimoji="1" lang="ja-JP" altLang="en-US" sz="1200" dirty="0"/>
            </a:p>
          </p:txBody>
        </p:sp>
      </p:grpSp>
      <p:sp>
        <p:nvSpPr>
          <p:cNvPr id="42" name="テキスト ボックス 41"/>
          <p:cNvSpPr txBox="1"/>
          <p:nvPr/>
        </p:nvSpPr>
        <p:spPr>
          <a:xfrm>
            <a:off x="5364088" y="4533222"/>
            <a:ext cx="3779912" cy="923330"/>
          </a:xfrm>
          <a:prstGeom prst="rect">
            <a:avLst/>
          </a:prstGeom>
          <a:noFill/>
        </p:spPr>
        <p:txBody>
          <a:bodyPr wrap="square" rtlCol="0">
            <a:spAutoFit/>
          </a:bodyPr>
          <a:lstStyle/>
          <a:p>
            <a:r>
              <a:rPr kumimoji="1" lang="en-US" altLang="ja-JP" dirty="0" smtClean="0"/>
              <a:t>Tungsten didn’t reach melting point</a:t>
            </a:r>
            <a:r>
              <a:rPr lang="en-US" altLang="ja-JP" dirty="0" smtClean="0"/>
              <a:t>, but Copper coolant tube reached melting point.</a:t>
            </a:r>
            <a:endParaRPr kumimoji="1" lang="en-US" altLang="ja-JP" dirty="0" smtClean="0"/>
          </a:p>
        </p:txBody>
      </p:sp>
      <p:cxnSp>
        <p:nvCxnSpPr>
          <p:cNvPr id="56" name="直線矢印コネクタ 55"/>
          <p:cNvCxnSpPr>
            <a:stCxn id="42" idx="1"/>
          </p:cNvCxnSpPr>
          <p:nvPr/>
        </p:nvCxnSpPr>
        <p:spPr>
          <a:xfrm flipH="1">
            <a:off x="1907704" y="4994887"/>
            <a:ext cx="3456384" cy="2343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858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4761189" y="1196752"/>
            <a:ext cx="4208278" cy="2232248"/>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p:nvPr>
        </p:nvSpPr>
        <p:spPr>
          <a:xfrm>
            <a:off x="457200" y="274638"/>
            <a:ext cx="8229600" cy="63408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ja-JP" altLang="en-US" sz="3200" dirty="0" smtClean="0"/>
              <a:t>周辺プラズマモデル</a:t>
            </a:r>
            <a:r>
              <a:rPr lang="en-US" altLang="ja-JP" sz="3200" dirty="0" smtClean="0"/>
              <a:t>(</a:t>
            </a:r>
            <a:r>
              <a:rPr lang="ja-JP" altLang="en-US" sz="3200" dirty="0" smtClean="0"/>
              <a:t>２点モデル</a:t>
            </a:r>
            <a:r>
              <a:rPr lang="en-US" altLang="ja-JP" sz="3200" dirty="0" smtClean="0"/>
              <a:t>)</a:t>
            </a:r>
            <a:r>
              <a:rPr lang="ja-JP" altLang="en-US" sz="3200" dirty="0" smtClean="0"/>
              <a:t>を含む過渡解析</a:t>
            </a:r>
            <a:endParaRPr kumimoji="1" lang="ja-JP" altLang="en-US" sz="3200" dirty="0"/>
          </a:p>
        </p:txBody>
      </p:sp>
      <p:sp>
        <p:nvSpPr>
          <p:cNvPr id="10" name="テキスト ボックス 9"/>
          <p:cNvSpPr txBox="1"/>
          <p:nvPr/>
        </p:nvSpPr>
        <p:spPr>
          <a:xfrm>
            <a:off x="4761189" y="1435713"/>
            <a:ext cx="4208278" cy="1754326"/>
          </a:xfrm>
          <a:prstGeom prst="rect">
            <a:avLst/>
          </a:prstGeom>
          <a:noFill/>
        </p:spPr>
        <p:txBody>
          <a:bodyPr wrap="square" rtlCol="0">
            <a:spAutoFit/>
          </a:bodyPr>
          <a:lstStyle/>
          <a:p>
            <a:r>
              <a:rPr kumimoji="1" lang="en-US" altLang="ja-JP" dirty="0" smtClean="0"/>
              <a:t>T=10s</a:t>
            </a:r>
            <a:r>
              <a:rPr kumimoji="1" lang="ja-JP" altLang="en-US" dirty="0" smtClean="0"/>
              <a:t>において</a:t>
            </a:r>
            <a:r>
              <a:rPr kumimoji="1" lang="en-US" altLang="ja-JP" dirty="0" smtClean="0"/>
              <a:t>1.5</a:t>
            </a:r>
            <a:r>
              <a:rPr kumimoji="1" lang="ja-JP" altLang="en-US" dirty="0" smtClean="0"/>
              <a:t>倍の燃料が投入された</a:t>
            </a:r>
            <a:endParaRPr kumimoji="1" lang="en-US" altLang="ja-JP" dirty="0" smtClean="0"/>
          </a:p>
          <a:p>
            <a:r>
              <a:rPr kumimoji="1" lang="ja-JP" altLang="en-US" dirty="0" smtClean="0"/>
              <a:t>時のコアのイオン温度、イオン密度の変化の過渡応答ではダイバータ板近傍の密度が</a:t>
            </a:r>
            <a:r>
              <a:rPr lang="en-US" altLang="ja-JP" dirty="0" smtClean="0"/>
              <a:t>1.5</a:t>
            </a:r>
            <a:r>
              <a:rPr lang="ja-JP" altLang="en-US" dirty="0"/>
              <a:t>倍</a:t>
            </a:r>
            <a:r>
              <a:rPr lang="ja-JP" altLang="en-US" dirty="0" smtClean="0"/>
              <a:t>になっている。コアパラメータの影響が周辺プラズマ部にもたらす影響はコアの変化幅より大きい</a:t>
            </a:r>
            <a:endParaRPr kumimoji="1" lang="ja-JP" altLang="en-US" dirty="0"/>
          </a:p>
        </p:txBody>
      </p:sp>
      <p:sp>
        <p:nvSpPr>
          <p:cNvPr id="12" name="角丸四角形 11"/>
          <p:cNvSpPr/>
          <p:nvPr/>
        </p:nvSpPr>
        <p:spPr>
          <a:xfrm>
            <a:off x="4761189" y="3832997"/>
            <a:ext cx="4208278" cy="2592287"/>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13" name="テキスト ボックス 12"/>
              <p:cNvSpPr txBox="1"/>
              <p:nvPr/>
            </p:nvSpPr>
            <p:spPr>
              <a:xfrm>
                <a:off x="4932040" y="4102769"/>
                <a:ext cx="3888432" cy="2052741"/>
              </a:xfrm>
              <a:prstGeom prst="rect">
                <a:avLst/>
              </a:prstGeom>
              <a:noFill/>
            </p:spPr>
            <p:txBody>
              <a:bodyPr wrap="square" rtlCol="0">
                <a:spAutoFit/>
              </a:bodyPr>
              <a:lstStyle/>
              <a:p>
                <a:r>
                  <a:rPr kumimoji="1" lang="ja-JP" altLang="en-US" dirty="0" smtClean="0"/>
                  <a:t>アルゴンガスの供給が停止して不純物放射パワーが弱まったシナリオを想定する。</a:t>
                </a:r>
                <a:r>
                  <a:rPr kumimoji="1" lang="en-US" altLang="ja-JP" dirty="0" smtClean="0"/>
                  <a:t>T=10s</a:t>
                </a:r>
                <a:r>
                  <a:rPr kumimoji="1" lang="ja-JP" altLang="en-US" dirty="0" smtClean="0"/>
                  <a:t>から</a:t>
                </a:r>
                <a:r>
                  <a:rPr kumimoji="1" lang="en-US" altLang="ja-JP" dirty="0" smtClean="0"/>
                  <a:t>T=20s</a:t>
                </a:r>
                <a:r>
                  <a:rPr kumimoji="1" lang="ja-JP" altLang="en-US" dirty="0" smtClean="0"/>
                  <a:t>にかけて</a:t>
                </a:r>
                <a14:m>
                  <m:oMath xmlns:m="http://schemas.openxmlformats.org/officeDocument/2006/math">
                    <m:sSub>
                      <m:sSubPr>
                        <m:ctrlPr>
                          <a:rPr kumimoji="1" lang="en-US" altLang="ja-JP" b="0" i="1" smtClean="0">
                            <a:latin typeface="Cambria Math"/>
                          </a:rPr>
                        </m:ctrlPr>
                      </m:sSubPr>
                      <m:e>
                        <m:r>
                          <a:rPr kumimoji="1" lang="en-US" altLang="ja-JP" b="0" i="1" smtClean="0">
                            <a:latin typeface="Cambria Math"/>
                          </a:rPr>
                          <m:t>𝑓</m:t>
                        </m:r>
                      </m:e>
                      <m:sub>
                        <m:r>
                          <a:rPr kumimoji="1" lang="en-US" altLang="ja-JP" b="0" i="1" smtClean="0">
                            <a:latin typeface="Cambria Math"/>
                          </a:rPr>
                          <m:t>𝑖𝑚𝑝</m:t>
                        </m:r>
                      </m:sub>
                    </m:sSub>
                  </m:oMath>
                </a14:m>
                <a:r>
                  <a:rPr kumimoji="1" lang="ja-JP" altLang="en-US" dirty="0" smtClean="0"/>
                  <a:t>を</a:t>
                </a:r>
                <a:r>
                  <a:rPr kumimoji="1" lang="en-US" altLang="ja-JP" dirty="0" smtClean="0"/>
                  <a:t>0.2</a:t>
                </a:r>
                <a:r>
                  <a:rPr kumimoji="1" lang="ja-JP" altLang="en-US" dirty="0" err="1" smtClean="0"/>
                  <a:t>まで</a:t>
                </a:r>
                <a:r>
                  <a:rPr kumimoji="1" lang="ja-JP" altLang="en-US" dirty="0" smtClean="0"/>
                  <a:t>下降させていくことでアルゴンの減少を模擬した。このシミュレーションではタングステン壁は融点に達してしまう。</a:t>
                </a:r>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932040" y="4102769"/>
                <a:ext cx="3888432" cy="2052741"/>
              </a:xfrm>
              <a:prstGeom prst="rect">
                <a:avLst/>
              </a:prstGeom>
              <a:blipFill rotWithShape="1">
                <a:blip r:embed="rId2"/>
                <a:stretch>
                  <a:fillRect l="-1254" t="-1484" r="-1411" b="-2671"/>
                </a:stretch>
              </a:blipFill>
            </p:spPr>
            <p:txBody>
              <a:bodyPr/>
              <a:lstStyle/>
              <a:p>
                <a:r>
                  <a:rPr lang="ja-JP" altLang="en-US">
                    <a:noFill/>
                  </a:rPr>
                  <a:t> </a:t>
                </a:r>
              </a:p>
            </p:txBody>
          </p:sp>
        </mc:Fallback>
      </mc:AlternateContent>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10" y="3926323"/>
            <a:ext cx="4660279" cy="282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11" y="999388"/>
            <a:ext cx="4761189" cy="292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125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359999"/>
            <a:ext cx="8064896" cy="646331"/>
          </a:xfrm>
          <a:prstGeom prst="rect">
            <a:avLst/>
          </a:prstGeom>
          <a:noFill/>
          <a:ln w="38100">
            <a:solidFill>
              <a:schemeClr val="accent1"/>
            </a:solidFill>
          </a:ln>
        </p:spPr>
        <p:txBody>
          <a:bodyPr wrap="square" rtlCol="0">
            <a:spAutoFit/>
          </a:bodyPr>
          <a:lstStyle/>
          <a:p>
            <a:pPr algn="ctr"/>
            <a:r>
              <a:rPr lang="en-US" altLang="ja-JP" sz="3600" b="1" dirty="0" smtClean="0"/>
              <a:t>Radiation exposure by Tritium?</a:t>
            </a:r>
            <a:endParaRPr kumimoji="1" lang="ja-JP" altLang="en-US" sz="3600" b="1" dirty="0"/>
          </a:p>
        </p:txBody>
      </p:sp>
      <p:grpSp>
        <p:nvGrpSpPr>
          <p:cNvPr id="33" name="グループ化 32"/>
          <p:cNvGrpSpPr/>
          <p:nvPr/>
        </p:nvGrpSpPr>
        <p:grpSpPr>
          <a:xfrm>
            <a:off x="1077983" y="3494812"/>
            <a:ext cx="2016224" cy="1440160"/>
            <a:chOff x="1115616" y="3212976"/>
            <a:chExt cx="2016224" cy="1440160"/>
          </a:xfrm>
        </p:grpSpPr>
        <p:sp>
          <p:nvSpPr>
            <p:cNvPr id="6" name="角丸四角形 5"/>
            <p:cNvSpPr/>
            <p:nvPr/>
          </p:nvSpPr>
          <p:spPr>
            <a:xfrm>
              <a:off x="1115616" y="3212976"/>
              <a:ext cx="2016224" cy="144016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1688995" y="3726871"/>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8" name="直線矢印コネクタ 17"/>
            <p:cNvCxnSpPr>
              <a:stCxn id="6" idx="2"/>
            </p:cNvCxnSpPr>
            <p:nvPr/>
          </p:nvCxnSpPr>
          <p:spPr>
            <a:xfrm flipH="1" flipV="1">
              <a:off x="1977028" y="4050361"/>
              <a:ext cx="146700" cy="60277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1403648" y="3429000"/>
              <a:ext cx="250344" cy="50405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2123728" y="3653408"/>
              <a:ext cx="567971" cy="27964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p:nvGrpSpPr>
        <p:grpSpPr>
          <a:xfrm>
            <a:off x="1115616" y="1009142"/>
            <a:ext cx="2625271" cy="1989360"/>
            <a:chOff x="1115616" y="1115604"/>
            <a:chExt cx="2625271" cy="1989360"/>
          </a:xfrm>
        </p:grpSpPr>
        <p:sp>
          <p:nvSpPr>
            <p:cNvPr id="5" name="角丸四角形 4"/>
            <p:cNvSpPr/>
            <p:nvPr/>
          </p:nvSpPr>
          <p:spPr>
            <a:xfrm>
              <a:off x="1115616" y="1556792"/>
              <a:ext cx="2016224" cy="144016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円/楕円 6"/>
            <p:cNvSpPr/>
            <p:nvPr/>
          </p:nvSpPr>
          <p:spPr>
            <a:xfrm>
              <a:off x="1653992" y="1988840"/>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 name="直線矢印コネクタ 9"/>
            <p:cNvCxnSpPr/>
            <p:nvPr/>
          </p:nvCxnSpPr>
          <p:spPr>
            <a:xfrm flipH="1">
              <a:off x="2699792" y="2348880"/>
              <a:ext cx="936104"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2699792" y="2708920"/>
              <a:ext cx="936104"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a:off x="2675780" y="1967989"/>
              <a:ext cx="936104"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275856" y="1448780"/>
              <a:ext cx="0" cy="1656184"/>
            </a:xfrm>
            <a:prstGeom prst="line">
              <a:avLst/>
            </a:prstGeom>
            <a:ln w="571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810824" y="1115604"/>
              <a:ext cx="930063" cy="461665"/>
            </a:xfrm>
            <a:prstGeom prst="rect">
              <a:avLst/>
            </a:prstGeom>
            <a:noFill/>
          </p:spPr>
          <p:txBody>
            <a:bodyPr wrap="none" rtlCol="0">
              <a:spAutoFit/>
            </a:bodyPr>
            <a:lstStyle/>
            <a:p>
              <a:r>
                <a:rPr kumimoji="1" lang="en-US" altLang="ja-JP" sz="2400" dirty="0" smtClean="0">
                  <a:solidFill>
                    <a:schemeClr val="accent3">
                      <a:lumMod val="40000"/>
                      <a:lumOff val="60000"/>
                    </a:schemeClr>
                  </a:solidFill>
                </a:rPr>
                <a:t>SKIN</a:t>
              </a:r>
              <a:endParaRPr kumimoji="1" lang="ja-JP" altLang="en-US" sz="2400" dirty="0">
                <a:solidFill>
                  <a:schemeClr val="accent3">
                    <a:lumMod val="40000"/>
                    <a:lumOff val="60000"/>
                  </a:schemeClr>
                </a:solidFill>
              </a:endParaRPr>
            </a:p>
          </p:txBody>
        </p:sp>
      </p:grpSp>
      <p:cxnSp>
        <p:nvCxnSpPr>
          <p:cNvPr id="35" name="直線矢印コネクタ 34"/>
          <p:cNvCxnSpPr/>
          <p:nvPr/>
        </p:nvCxnSpPr>
        <p:spPr>
          <a:xfrm>
            <a:off x="2691698" y="3003914"/>
            <a:ext cx="1049189"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1116429" y="3275692"/>
            <a:ext cx="2028216"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414515" y="3107947"/>
            <a:ext cx="652743" cy="369332"/>
          </a:xfrm>
          <a:prstGeom prst="rect">
            <a:avLst/>
          </a:prstGeom>
          <a:noFill/>
        </p:spPr>
        <p:txBody>
          <a:bodyPr wrap="none" rtlCol="0">
            <a:spAutoFit/>
          </a:bodyPr>
          <a:lstStyle/>
          <a:p>
            <a:r>
              <a:rPr kumimoji="1" lang="en-US" altLang="ja-JP" dirty="0" smtClean="0"/>
              <a:t>6μm</a:t>
            </a:r>
            <a:endParaRPr kumimoji="1" lang="ja-JP" altLang="en-US" dirty="0"/>
          </a:p>
        </p:txBody>
      </p:sp>
      <p:sp>
        <p:nvSpPr>
          <p:cNvPr id="39" name="テキスト ボックス 38"/>
          <p:cNvSpPr txBox="1"/>
          <p:nvPr/>
        </p:nvSpPr>
        <p:spPr>
          <a:xfrm>
            <a:off x="1808108" y="2940200"/>
            <a:ext cx="768159" cy="369332"/>
          </a:xfrm>
          <a:prstGeom prst="rect">
            <a:avLst/>
          </a:prstGeom>
          <a:noFill/>
        </p:spPr>
        <p:txBody>
          <a:bodyPr wrap="none" rtlCol="0">
            <a:spAutoFit/>
          </a:bodyPr>
          <a:lstStyle/>
          <a:p>
            <a:r>
              <a:rPr lang="en-US" altLang="ja-JP" dirty="0" smtClean="0"/>
              <a:t>30μm</a:t>
            </a:r>
            <a:endParaRPr kumimoji="1" lang="ja-JP" altLang="en-US" dirty="0"/>
          </a:p>
        </p:txBody>
      </p:sp>
      <p:sp>
        <p:nvSpPr>
          <p:cNvPr id="40" name="テキスト ボックス 39"/>
          <p:cNvSpPr txBox="1"/>
          <p:nvPr/>
        </p:nvSpPr>
        <p:spPr>
          <a:xfrm>
            <a:off x="4140910" y="1489792"/>
            <a:ext cx="2686954" cy="461665"/>
          </a:xfrm>
          <a:prstGeom prst="rect">
            <a:avLst/>
          </a:prstGeom>
          <a:noFill/>
        </p:spPr>
        <p:txBody>
          <a:bodyPr wrap="none" rtlCol="0">
            <a:spAutoFit/>
          </a:bodyPr>
          <a:lstStyle/>
          <a:p>
            <a:r>
              <a:rPr kumimoji="1" lang="en-US" altLang="ja-JP" sz="2400" b="1" dirty="0" smtClean="0"/>
              <a:t>External exposure</a:t>
            </a:r>
            <a:endParaRPr kumimoji="1" lang="ja-JP" altLang="en-US" sz="2400" b="1" dirty="0"/>
          </a:p>
        </p:txBody>
      </p:sp>
      <p:sp>
        <p:nvSpPr>
          <p:cNvPr id="42" name="テキスト ボックス 41"/>
          <p:cNvSpPr txBox="1"/>
          <p:nvPr/>
        </p:nvSpPr>
        <p:spPr>
          <a:xfrm>
            <a:off x="4187823" y="1907618"/>
            <a:ext cx="4761060" cy="1200329"/>
          </a:xfrm>
          <a:prstGeom prst="rect">
            <a:avLst/>
          </a:prstGeom>
          <a:noFill/>
        </p:spPr>
        <p:txBody>
          <a:bodyPr wrap="square" rtlCol="0">
            <a:spAutoFit/>
          </a:bodyPr>
          <a:lstStyle/>
          <a:p>
            <a:r>
              <a:rPr kumimoji="1" lang="en-US" altLang="ja-JP" sz="2400" dirty="0" smtClean="0"/>
              <a:t>Characteristic length of Tritium is about 6μm</a:t>
            </a:r>
            <a:r>
              <a:rPr lang="en-US" altLang="ja-JP" sz="2400" dirty="0" smtClean="0"/>
              <a:t>, so</a:t>
            </a:r>
            <a:r>
              <a:rPr lang="en-US" altLang="ja-JP" sz="2400" dirty="0"/>
              <a:t> </a:t>
            </a:r>
            <a:r>
              <a:rPr lang="en-US" altLang="ja-JP" sz="2400" dirty="0" smtClean="0"/>
              <a:t>external exposure will not be serious</a:t>
            </a:r>
            <a:r>
              <a:rPr lang="en-US" altLang="ja-JP" sz="2000" dirty="0" smtClean="0"/>
              <a:t>.</a:t>
            </a:r>
          </a:p>
        </p:txBody>
      </p:sp>
      <p:grpSp>
        <p:nvGrpSpPr>
          <p:cNvPr id="48" name="グループ化 47"/>
          <p:cNvGrpSpPr/>
          <p:nvPr/>
        </p:nvGrpSpPr>
        <p:grpSpPr>
          <a:xfrm>
            <a:off x="4140910" y="3208330"/>
            <a:ext cx="4807973" cy="1606726"/>
            <a:chOff x="4140910" y="3460358"/>
            <a:chExt cx="4807973" cy="1606726"/>
          </a:xfrm>
        </p:grpSpPr>
        <p:sp>
          <p:nvSpPr>
            <p:cNvPr id="41" name="テキスト ボックス 40"/>
            <p:cNvSpPr txBox="1"/>
            <p:nvPr/>
          </p:nvSpPr>
          <p:spPr>
            <a:xfrm>
              <a:off x="4140910" y="3537204"/>
              <a:ext cx="2654894" cy="461665"/>
            </a:xfrm>
            <a:prstGeom prst="rect">
              <a:avLst/>
            </a:prstGeom>
            <a:noFill/>
          </p:spPr>
          <p:txBody>
            <a:bodyPr wrap="none" rtlCol="0">
              <a:spAutoFit/>
            </a:bodyPr>
            <a:lstStyle/>
            <a:p>
              <a:r>
                <a:rPr kumimoji="1" lang="en-US" altLang="ja-JP" sz="2400" b="1" dirty="0" smtClean="0">
                  <a:solidFill>
                    <a:srgbClr val="FF0000"/>
                  </a:solidFill>
                </a:rPr>
                <a:t>Internal </a:t>
              </a:r>
              <a:r>
                <a:rPr lang="en-US" altLang="ja-JP" sz="2400" b="1" dirty="0">
                  <a:solidFill>
                    <a:srgbClr val="FF0000"/>
                  </a:solidFill>
                </a:rPr>
                <a:t>e</a:t>
              </a:r>
              <a:r>
                <a:rPr kumimoji="1" lang="en-US" altLang="ja-JP" sz="2400" b="1" dirty="0" smtClean="0">
                  <a:solidFill>
                    <a:srgbClr val="FF0000"/>
                  </a:solidFill>
                </a:rPr>
                <a:t>xposure</a:t>
              </a:r>
              <a:endParaRPr kumimoji="1" lang="ja-JP" altLang="en-US" sz="2400" b="1" dirty="0">
                <a:solidFill>
                  <a:srgbClr val="FF0000"/>
                </a:solidFill>
              </a:endParaRPr>
            </a:p>
          </p:txBody>
        </p:sp>
        <p:sp>
          <p:nvSpPr>
            <p:cNvPr id="43" name="テキスト ボックス 42"/>
            <p:cNvSpPr txBox="1"/>
            <p:nvPr/>
          </p:nvSpPr>
          <p:spPr>
            <a:xfrm>
              <a:off x="4373563" y="3866755"/>
              <a:ext cx="4575320" cy="1200329"/>
            </a:xfrm>
            <a:prstGeom prst="rect">
              <a:avLst/>
            </a:prstGeom>
            <a:noFill/>
          </p:spPr>
          <p:txBody>
            <a:bodyPr wrap="square" rtlCol="0">
              <a:spAutoFit/>
            </a:bodyPr>
            <a:lstStyle/>
            <a:p>
              <a:r>
                <a:rPr kumimoji="1" lang="en-US" altLang="ja-JP" sz="2400" dirty="0" smtClean="0"/>
                <a:t>Tritium easily steals in our bodies thorough</a:t>
              </a:r>
              <a:r>
                <a:rPr lang="en-US" altLang="ja-JP" sz="2400" dirty="0" smtClean="0"/>
                <a:t> </a:t>
              </a:r>
              <a:r>
                <a:rPr lang="en-US" altLang="ja-JP" sz="2400" dirty="0" smtClean="0">
                  <a:solidFill>
                    <a:srgbClr val="FF0000"/>
                  </a:solidFill>
                </a:rPr>
                <a:t>mouth</a:t>
              </a:r>
              <a:r>
                <a:rPr lang="en-US" altLang="ja-JP" sz="2400" dirty="0" smtClean="0"/>
                <a:t>, </a:t>
              </a:r>
              <a:r>
                <a:rPr lang="en-US" altLang="ja-JP" sz="2400" dirty="0" smtClean="0">
                  <a:solidFill>
                    <a:srgbClr val="FF0000"/>
                  </a:solidFill>
                </a:rPr>
                <a:t>eyes</a:t>
              </a:r>
              <a:r>
                <a:rPr lang="en-US" altLang="ja-JP" sz="2400" dirty="0" smtClean="0"/>
                <a:t>, </a:t>
              </a:r>
              <a:r>
                <a:rPr lang="en-US" altLang="ja-JP" sz="2400" dirty="0" smtClean="0">
                  <a:solidFill>
                    <a:srgbClr val="FF0000"/>
                  </a:solidFill>
                </a:rPr>
                <a:t>nose</a:t>
              </a:r>
              <a:r>
                <a:rPr lang="en-US" altLang="ja-JP" sz="2400" dirty="0" smtClean="0"/>
                <a:t> and </a:t>
              </a:r>
              <a:r>
                <a:rPr lang="en-US" altLang="ja-JP" sz="2400" dirty="0" smtClean="0">
                  <a:solidFill>
                    <a:srgbClr val="FF0000"/>
                  </a:solidFill>
                </a:rPr>
                <a:t>skins</a:t>
              </a:r>
              <a:r>
                <a:rPr kumimoji="1" lang="en-US" altLang="ja-JP" sz="2400" dirty="0" smtClean="0"/>
                <a:t> </a:t>
              </a:r>
              <a:endParaRPr kumimoji="1" lang="ja-JP" altLang="en-US" sz="2400" dirty="0"/>
            </a:p>
          </p:txBody>
        </p:sp>
        <p:sp>
          <p:nvSpPr>
            <p:cNvPr id="47" name="正方形/長方形 46"/>
            <p:cNvSpPr/>
            <p:nvPr/>
          </p:nvSpPr>
          <p:spPr>
            <a:xfrm>
              <a:off x="4140910" y="3460358"/>
              <a:ext cx="4679562" cy="1606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9" name="テキスト ボックス 48"/>
          <p:cNvSpPr txBox="1"/>
          <p:nvPr/>
        </p:nvSpPr>
        <p:spPr>
          <a:xfrm>
            <a:off x="1017620" y="5193222"/>
            <a:ext cx="7776863" cy="1200329"/>
          </a:xfrm>
          <a:prstGeom prst="rect">
            <a:avLst/>
          </a:prstGeom>
          <a:noFill/>
        </p:spPr>
        <p:txBody>
          <a:bodyPr wrap="square" rtlCol="0">
            <a:spAutoFit/>
          </a:bodyPr>
          <a:lstStyle/>
          <a:p>
            <a:r>
              <a:rPr kumimoji="1" lang="en-US" altLang="ja-JP" sz="2400" dirty="0" smtClean="0"/>
              <a:t>In 1970s Europe, a worker employed plant processing tritium for fluorescent paint was died from radiation exposure of tritium</a:t>
            </a:r>
            <a:endParaRPr kumimoji="1" lang="ja-JP" altLang="en-US" sz="2400" dirty="0"/>
          </a:p>
        </p:txBody>
      </p:sp>
    </p:spTree>
    <p:extLst>
      <p:ext uri="{BB962C8B-B14F-4D97-AF65-F5344CB8AC3E}">
        <p14:creationId xmlns:p14="http://schemas.microsoft.com/office/powerpoint/2010/main" val="3410681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359999"/>
            <a:ext cx="8064896" cy="646331"/>
          </a:xfrm>
          <a:prstGeom prst="rect">
            <a:avLst/>
          </a:prstGeom>
          <a:noFill/>
          <a:ln w="38100">
            <a:solidFill>
              <a:schemeClr val="accent1"/>
            </a:solidFill>
          </a:ln>
        </p:spPr>
        <p:txBody>
          <a:bodyPr wrap="square" rtlCol="0">
            <a:spAutoFit/>
          </a:bodyPr>
          <a:lstStyle/>
          <a:p>
            <a:pPr algn="ctr"/>
            <a:r>
              <a:rPr lang="en-US" altLang="ja-JP" sz="3600" b="1" dirty="0" smtClean="0"/>
              <a:t> How Tritium steal into us?</a:t>
            </a:r>
            <a:endParaRPr kumimoji="1" lang="ja-JP" altLang="en-US" sz="3600" b="1"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14" y="2780928"/>
            <a:ext cx="8755066" cy="3652616"/>
          </a:xfrm>
          <a:prstGeom prst="rect">
            <a:avLst/>
          </a:prstGeom>
        </p:spPr>
      </p:pic>
      <p:sp>
        <p:nvSpPr>
          <p:cNvPr id="3" name="テキスト ボックス 2"/>
          <p:cNvSpPr txBox="1"/>
          <p:nvPr/>
        </p:nvSpPr>
        <p:spPr>
          <a:xfrm>
            <a:off x="395536" y="1200555"/>
            <a:ext cx="8610908" cy="1569660"/>
          </a:xfrm>
          <a:prstGeom prst="rect">
            <a:avLst/>
          </a:prstGeom>
          <a:noFill/>
        </p:spPr>
        <p:txBody>
          <a:bodyPr wrap="square" rtlCol="0">
            <a:spAutoFit/>
          </a:bodyPr>
          <a:lstStyle/>
          <a:p>
            <a:r>
              <a:rPr kumimoji="1" lang="en-US" altLang="ja-JP" sz="2400" dirty="0" smtClean="0"/>
              <a:t>FWT: Free Water </a:t>
            </a:r>
            <a:r>
              <a:rPr lang="en-US" altLang="ja-JP" sz="2400" dirty="0"/>
              <a:t>T</a:t>
            </a:r>
            <a:r>
              <a:rPr kumimoji="1" lang="en-US" altLang="ja-JP" sz="2400" dirty="0" smtClean="0"/>
              <a:t>ritium, biological half-time is about 10days</a:t>
            </a:r>
          </a:p>
          <a:p>
            <a:r>
              <a:rPr lang="en-US" altLang="ja-JP" sz="2400" dirty="0" smtClean="0"/>
              <a:t>,90% of all exposure</a:t>
            </a:r>
            <a:endParaRPr kumimoji="1" lang="en-US" altLang="ja-JP" sz="2400" dirty="0" smtClean="0"/>
          </a:p>
          <a:p>
            <a:r>
              <a:rPr lang="en-US" altLang="ja-JP" sz="2400" dirty="0" smtClean="0"/>
              <a:t>OBT: Organically Bound Tritium, biological half-time is about 40days</a:t>
            </a:r>
            <a:r>
              <a:rPr kumimoji="1" lang="en-US" altLang="ja-JP" sz="2400" dirty="0" smtClean="0"/>
              <a:t> , 10% of all exposure</a:t>
            </a:r>
            <a:endParaRPr kumimoji="1" lang="ja-JP" altLang="en-US" sz="2400" dirty="0"/>
          </a:p>
        </p:txBody>
      </p:sp>
    </p:spTree>
    <p:extLst>
      <p:ext uri="{BB962C8B-B14F-4D97-AF65-F5344CB8AC3E}">
        <p14:creationId xmlns:p14="http://schemas.microsoft.com/office/powerpoint/2010/main" val="4177584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359999"/>
            <a:ext cx="8064896" cy="584775"/>
          </a:xfrm>
          <a:prstGeom prst="rect">
            <a:avLst/>
          </a:prstGeom>
          <a:noFill/>
          <a:ln w="38100">
            <a:solidFill>
              <a:schemeClr val="accent1"/>
            </a:solidFill>
          </a:ln>
        </p:spPr>
        <p:txBody>
          <a:bodyPr wrap="square" rtlCol="0">
            <a:spAutoFit/>
          </a:bodyPr>
          <a:lstStyle/>
          <a:p>
            <a:pPr algn="ctr"/>
            <a:r>
              <a:rPr lang="en-US" altLang="ja-JP" sz="3200" b="1" dirty="0" smtClean="0"/>
              <a:t> How much is the influence of Tritium?</a:t>
            </a:r>
            <a:endParaRPr kumimoji="1" lang="ja-JP" altLang="en-US" sz="3200" b="1" dirty="0"/>
          </a:p>
        </p:txBody>
      </p:sp>
      <p:sp>
        <p:nvSpPr>
          <p:cNvPr id="3" name="テキスト ボックス 2"/>
          <p:cNvSpPr txBox="1"/>
          <p:nvPr/>
        </p:nvSpPr>
        <p:spPr>
          <a:xfrm>
            <a:off x="4806600" y="1336837"/>
            <a:ext cx="4176465" cy="830997"/>
          </a:xfrm>
          <a:prstGeom prst="rect">
            <a:avLst/>
          </a:prstGeom>
          <a:noFill/>
          <a:ln>
            <a:noFill/>
          </a:ln>
        </p:spPr>
        <p:txBody>
          <a:bodyPr wrap="square" rtlCol="0">
            <a:spAutoFit/>
          </a:bodyPr>
          <a:lstStyle/>
          <a:p>
            <a:r>
              <a:rPr kumimoji="1" lang="en-US" altLang="ja-JP" sz="2400" dirty="0" smtClean="0">
                <a:solidFill>
                  <a:srgbClr val="FF0000"/>
                </a:solidFill>
              </a:rPr>
              <a:t>RBE</a:t>
            </a:r>
            <a:r>
              <a:rPr kumimoji="1" lang="en-US" altLang="ja-JP" sz="2400" dirty="0" smtClean="0"/>
              <a:t>: Relative Biological Effectiveness</a:t>
            </a:r>
            <a:endParaRPr kumimoji="1" lang="ja-JP" altLang="en-US" sz="2400"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4" y="3356992"/>
            <a:ext cx="4332475" cy="311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グループ化 5"/>
          <p:cNvGrpSpPr/>
          <p:nvPr/>
        </p:nvGrpSpPr>
        <p:grpSpPr>
          <a:xfrm>
            <a:off x="581024" y="1050801"/>
            <a:ext cx="4147965" cy="2162175"/>
            <a:chOff x="581024" y="1050801"/>
            <a:chExt cx="4147965" cy="216217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4" y="1050801"/>
              <a:ext cx="399097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768082" y="1779754"/>
              <a:ext cx="814647" cy="369332"/>
            </a:xfrm>
            <a:prstGeom prst="rect">
              <a:avLst/>
            </a:prstGeom>
            <a:solidFill>
              <a:schemeClr val="bg1"/>
            </a:solidFill>
          </p:spPr>
          <p:txBody>
            <a:bodyPr wrap="none" rtlCol="0">
              <a:spAutoFit/>
            </a:bodyPr>
            <a:lstStyle/>
            <a:p>
              <a:r>
                <a:rPr kumimoji="1" lang="en-US" altLang="ja-JP" dirty="0" smtClean="0"/>
                <a:t>plants</a:t>
              </a:r>
              <a:endParaRPr kumimoji="1" lang="ja-JP" altLang="en-US" dirty="0"/>
            </a:p>
          </p:txBody>
        </p:sp>
        <p:sp>
          <p:nvSpPr>
            <p:cNvPr id="5" name="テキスト ボックス 4"/>
            <p:cNvSpPr txBox="1"/>
            <p:nvPr/>
          </p:nvSpPr>
          <p:spPr>
            <a:xfrm>
              <a:off x="3742822" y="2104054"/>
              <a:ext cx="986167" cy="369332"/>
            </a:xfrm>
            <a:prstGeom prst="rect">
              <a:avLst/>
            </a:prstGeom>
            <a:solidFill>
              <a:schemeClr val="bg1"/>
            </a:solidFill>
          </p:spPr>
          <p:txBody>
            <a:bodyPr wrap="none" rtlCol="0">
              <a:spAutoFit/>
            </a:bodyPr>
            <a:lstStyle/>
            <a:p>
              <a:r>
                <a:rPr kumimoji="1" lang="en-US" altLang="ja-JP" dirty="0" smtClean="0"/>
                <a:t>animals</a:t>
              </a:r>
              <a:endParaRPr kumimoji="1" lang="ja-JP" altLang="en-US" dirty="0"/>
            </a:p>
          </p:txBody>
        </p:sp>
      </p:grpSp>
      <p:sp>
        <p:nvSpPr>
          <p:cNvPr id="8" name="テキスト ボックス 7"/>
          <p:cNvSpPr txBox="1"/>
          <p:nvPr/>
        </p:nvSpPr>
        <p:spPr>
          <a:xfrm>
            <a:off x="4806600" y="2519956"/>
            <a:ext cx="4230501" cy="1938992"/>
          </a:xfrm>
          <a:prstGeom prst="rect">
            <a:avLst/>
          </a:prstGeom>
          <a:noFill/>
        </p:spPr>
        <p:txBody>
          <a:bodyPr wrap="square" rtlCol="0">
            <a:spAutoFit/>
          </a:bodyPr>
          <a:lstStyle/>
          <a:p>
            <a:r>
              <a:rPr kumimoji="1" lang="en-US" altLang="ja-JP" sz="2400" dirty="0" smtClean="0"/>
              <a:t>The </a:t>
            </a:r>
            <a:r>
              <a:rPr kumimoji="1" lang="en-US" altLang="ja-JP" sz="2400" dirty="0" smtClean="0">
                <a:solidFill>
                  <a:srgbClr val="FF0000"/>
                </a:solidFill>
              </a:rPr>
              <a:t>ratio</a:t>
            </a:r>
            <a:r>
              <a:rPr kumimoji="1" lang="en-US" altLang="ja-JP" sz="2400" dirty="0" smtClean="0"/>
              <a:t> of biological of effectiveness of one type of ionizing radiation relative to another, given the </a:t>
            </a:r>
            <a:r>
              <a:rPr kumimoji="1" lang="en-US" altLang="ja-JP" sz="2400" dirty="0" smtClean="0">
                <a:solidFill>
                  <a:srgbClr val="FF0000"/>
                </a:solidFill>
              </a:rPr>
              <a:t>same</a:t>
            </a:r>
            <a:r>
              <a:rPr kumimoji="1" lang="en-US" altLang="ja-JP" sz="2400" dirty="0" smtClean="0"/>
              <a:t> </a:t>
            </a:r>
            <a:r>
              <a:rPr kumimoji="1" lang="en-US" altLang="ja-JP" sz="2400" dirty="0" smtClean="0">
                <a:solidFill>
                  <a:srgbClr val="FF0000"/>
                </a:solidFill>
              </a:rPr>
              <a:t>amount </a:t>
            </a:r>
            <a:r>
              <a:rPr kumimoji="1" lang="en-US" altLang="ja-JP" sz="2400" dirty="0" smtClean="0"/>
              <a:t>of  absorbed energy</a:t>
            </a:r>
            <a:endParaRPr kumimoji="1" lang="ja-JP" altLang="en-US" sz="2400" dirty="0"/>
          </a:p>
        </p:txBody>
      </p:sp>
      <p:sp>
        <p:nvSpPr>
          <p:cNvPr id="9" name="テキスト ボックス 8"/>
          <p:cNvSpPr txBox="1"/>
          <p:nvPr/>
        </p:nvSpPr>
        <p:spPr>
          <a:xfrm>
            <a:off x="4888238" y="4653136"/>
            <a:ext cx="3942287" cy="1200329"/>
          </a:xfrm>
          <a:prstGeom prst="rect">
            <a:avLst/>
          </a:prstGeom>
          <a:noFill/>
        </p:spPr>
        <p:txBody>
          <a:bodyPr wrap="square" rtlCol="0">
            <a:spAutoFit/>
          </a:bodyPr>
          <a:lstStyle/>
          <a:p>
            <a:r>
              <a:rPr kumimoji="1" lang="en-US" altLang="ja-JP" sz="2400" dirty="0" smtClean="0"/>
              <a:t>Standard radiation used 200-250keV X-rays or γ</a:t>
            </a:r>
            <a:r>
              <a:rPr lang="ja-JP" altLang="en-US" sz="2400" dirty="0"/>
              <a:t> </a:t>
            </a:r>
            <a:r>
              <a:rPr lang="en-US" altLang="ja-JP" sz="2400" dirty="0" smtClean="0"/>
              <a:t>rays of Co or Cs</a:t>
            </a:r>
            <a:endParaRPr kumimoji="1" lang="ja-JP" altLang="en-US" sz="2400" dirty="0"/>
          </a:p>
        </p:txBody>
      </p:sp>
    </p:spTree>
    <p:extLst>
      <p:ext uri="{BB962C8B-B14F-4D97-AF65-F5344CB8AC3E}">
        <p14:creationId xmlns:p14="http://schemas.microsoft.com/office/powerpoint/2010/main" val="3996339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359999"/>
            <a:ext cx="8064896" cy="584775"/>
          </a:xfrm>
          <a:prstGeom prst="rect">
            <a:avLst/>
          </a:prstGeom>
          <a:noFill/>
          <a:ln w="38100">
            <a:solidFill>
              <a:schemeClr val="accent1"/>
            </a:solidFill>
          </a:ln>
        </p:spPr>
        <p:txBody>
          <a:bodyPr wrap="square" rtlCol="0">
            <a:spAutoFit/>
          </a:bodyPr>
          <a:lstStyle/>
          <a:p>
            <a:pPr algn="ctr"/>
            <a:r>
              <a:rPr lang="en-US" altLang="ja-JP" sz="3200" b="1" dirty="0" smtClean="0"/>
              <a:t> How much is the influence of Tritium?</a:t>
            </a:r>
            <a:endParaRPr kumimoji="1" lang="ja-JP" altLang="en-US" sz="3200" b="1" dirty="0"/>
          </a:p>
        </p:txBody>
      </p:sp>
      <p:sp>
        <p:nvSpPr>
          <p:cNvPr id="3" name="テキスト ボックス 2"/>
          <p:cNvSpPr txBox="1"/>
          <p:nvPr/>
        </p:nvSpPr>
        <p:spPr>
          <a:xfrm>
            <a:off x="4806600" y="1336837"/>
            <a:ext cx="4176465" cy="830997"/>
          </a:xfrm>
          <a:prstGeom prst="rect">
            <a:avLst/>
          </a:prstGeom>
          <a:noFill/>
          <a:ln>
            <a:noFill/>
          </a:ln>
        </p:spPr>
        <p:txBody>
          <a:bodyPr wrap="square" rtlCol="0">
            <a:spAutoFit/>
          </a:bodyPr>
          <a:lstStyle/>
          <a:p>
            <a:r>
              <a:rPr kumimoji="1" lang="en-US" altLang="ja-JP" sz="2400" dirty="0" smtClean="0">
                <a:solidFill>
                  <a:srgbClr val="FF0000"/>
                </a:solidFill>
              </a:rPr>
              <a:t>RBE</a:t>
            </a:r>
            <a:r>
              <a:rPr kumimoji="1" lang="en-US" altLang="ja-JP" sz="2400" dirty="0" smtClean="0"/>
              <a:t>: Relative Biological Effectiveness</a:t>
            </a:r>
            <a:endParaRPr kumimoji="1" lang="ja-JP" altLang="en-US" sz="2400"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4" y="3356992"/>
            <a:ext cx="4332475" cy="311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グループ化 5"/>
          <p:cNvGrpSpPr/>
          <p:nvPr/>
        </p:nvGrpSpPr>
        <p:grpSpPr>
          <a:xfrm>
            <a:off x="581024" y="1050801"/>
            <a:ext cx="4147965" cy="2162175"/>
            <a:chOff x="581024" y="1050801"/>
            <a:chExt cx="4147965" cy="216217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4" y="1050801"/>
              <a:ext cx="399097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768082" y="1779754"/>
              <a:ext cx="814647" cy="369332"/>
            </a:xfrm>
            <a:prstGeom prst="rect">
              <a:avLst/>
            </a:prstGeom>
            <a:solidFill>
              <a:schemeClr val="bg1"/>
            </a:solidFill>
          </p:spPr>
          <p:txBody>
            <a:bodyPr wrap="none" rtlCol="0">
              <a:spAutoFit/>
            </a:bodyPr>
            <a:lstStyle/>
            <a:p>
              <a:r>
                <a:rPr kumimoji="1" lang="en-US" altLang="ja-JP" dirty="0" smtClean="0"/>
                <a:t>plants</a:t>
              </a:r>
              <a:endParaRPr kumimoji="1" lang="ja-JP" altLang="en-US" dirty="0"/>
            </a:p>
          </p:txBody>
        </p:sp>
        <p:sp>
          <p:nvSpPr>
            <p:cNvPr id="5" name="テキスト ボックス 4"/>
            <p:cNvSpPr txBox="1"/>
            <p:nvPr/>
          </p:nvSpPr>
          <p:spPr>
            <a:xfrm>
              <a:off x="3742822" y="2104054"/>
              <a:ext cx="986167" cy="369332"/>
            </a:xfrm>
            <a:prstGeom prst="rect">
              <a:avLst/>
            </a:prstGeom>
            <a:solidFill>
              <a:schemeClr val="bg1"/>
            </a:solidFill>
          </p:spPr>
          <p:txBody>
            <a:bodyPr wrap="none" rtlCol="0">
              <a:spAutoFit/>
            </a:bodyPr>
            <a:lstStyle/>
            <a:p>
              <a:r>
                <a:rPr kumimoji="1" lang="en-US" altLang="ja-JP" dirty="0" smtClean="0"/>
                <a:t>animals</a:t>
              </a:r>
              <a:endParaRPr kumimoji="1" lang="ja-JP" altLang="en-US" dirty="0"/>
            </a:p>
          </p:txBody>
        </p:sp>
      </p:grpSp>
      <p:sp>
        <p:nvSpPr>
          <p:cNvPr id="8" name="テキスト ボックス 7"/>
          <p:cNvSpPr txBox="1"/>
          <p:nvPr/>
        </p:nvSpPr>
        <p:spPr>
          <a:xfrm>
            <a:off x="4806600" y="2519956"/>
            <a:ext cx="4230501" cy="1938992"/>
          </a:xfrm>
          <a:prstGeom prst="rect">
            <a:avLst/>
          </a:prstGeom>
          <a:noFill/>
        </p:spPr>
        <p:txBody>
          <a:bodyPr wrap="square" rtlCol="0">
            <a:spAutoFit/>
          </a:bodyPr>
          <a:lstStyle/>
          <a:p>
            <a:r>
              <a:rPr kumimoji="1" lang="en-US" altLang="ja-JP" sz="2400" dirty="0" smtClean="0"/>
              <a:t>The </a:t>
            </a:r>
            <a:r>
              <a:rPr kumimoji="1" lang="en-US" altLang="ja-JP" sz="2400" dirty="0" smtClean="0">
                <a:solidFill>
                  <a:srgbClr val="FF0000"/>
                </a:solidFill>
              </a:rPr>
              <a:t>ratio</a:t>
            </a:r>
            <a:r>
              <a:rPr kumimoji="1" lang="en-US" altLang="ja-JP" sz="2400" dirty="0" smtClean="0"/>
              <a:t> of biological of effectiveness of one type of ionizing radiation relative to another, given the </a:t>
            </a:r>
            <a:r>
              <a:rPr kumimoji="1" lang="en-US" altLang="ja-JP" sz="2400" dirty="0" smtClean="0">
                <a:solidFill>
                  <a:srgbClr val="FF0000"/>
                </a:solidFill>
              </a:rPr>
              <a:t>same</a:t>
            </a:r>
            <a:r>
              <a:rPr kumimoji="1" lang="en-US" altLang="ja-JP" sz="2400" dirty="0" smtClean="0"/>
              <a:t> </a:t>
            </a:r>
            <a:r>
              <a:rPr kumimoji="1" lang="en-US" altLang="ja-JP" sz="2400" dirty="0" smtClean="0">
                <a:solidFill>
                  <a:srgbClr val="FF0000"/>
                </a:solidFill>
              </a:rPr>
              <a:t>amount </a:t>
            </a:r>
            <a:r>
              <a:rPr kumimoji="1" lang="en-US" altLang="ja-JP" sz="2400" dirty="0" smtClean="0"/>
              <a:t>of  absorbed energy</a:t>
            </a:r>
            <a:endParaRPr kumimoji="1" lang="ja-JP" altLang="en-US" sz="2400" dirty="0"/>
          </a:p>
        </p:txBody>
      </p:sp>
      <p:sp>
        <p:nvSpPr>
          <p:cNvPr id="9" name="テキスト ボックス 8"/>
          <p:cNvSpPr txBox="1"/>
          <p:nvPr/>
        </p:nvSpPr>
        <p:spPr>
          <a:xfrm>
            <a:off x="4888238" y="4653136"/>
            <a:ext cx="3942287" cy="1200329"/>
          </a:xfrm>
          <a:prstGeom prst="rect">
            <a:avLst/>
          </a:prstGeom>
          <a:noFill/>
        </p:spPr>
        <p:txBody>
          <a:bodyPr wrap="square" rtlCol="0">
            <a:spAutoFit/>
          </a:bodyPr>
          <a:lstStyle/>
          <a:p>
            <a:r>
              <a:rPr kumimoji="1" lang="en-US" altLang="ja-JP" sz="2400" dirty="0" smtClean="0"/>
              <a:t>Standard radiation used 200-250keV X-rays or γ</a:t>
            </a:r>
            <a:r>
              <a:rPr lang="ja-JP" altLang="en-US" sz="2400" dirty="0"/>
              <a:t> </a:t>
            </a:r>
            <a:r>
              <a:rPr lang="en-US" altLang="ja-JP" sz="2400" dirty="0" smtClean="0"/>
              <a:t>rays of Co or Cs</a:t>
            </a:r>
            <a:endParaRPr kumimoji="1" lang="ja-JP" altLang="en-US" sz="2400" dirty="0"/>
          </a:p>
        </p:txBody>
      </p:sp>
    </p:spTree>
    <p:extLst>
      <p:ext uri="{BB962C8B-B14F-4D97-AF65-F5344CB8AC3E}">
        <p14:creationId xmlns:p14="http://schemas.microsoft.com/office/powerpoint/2010/main" val="3372453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ja-JP" altLang="en-US" dirty="0" smtClean="0"/>
              <a:t>過渡解析対象シナリオ</a:t>
            </a:r>
            <a:endParaRPr kumimoji="1" lang="ja-JP" alt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5256584" cy="2953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19" y="4284015"/>
            <a:ext cx="48482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6084167" y="1738551"/>
            <a:ext cx="2952327" cy="4093428"/>
          </a:xfrm>
          <a:prstGeom prst="rect">
            <a:avLst/>
          </a:prstGeom>
          <a:noFill/>
        </p:spPr>
        <p:txBody>
          <a:bodyPr wrap="square" rtlCol="0">
            <a:spAutoFit/>
          </a:bodyPr>
          <a:lstStyle/>
          <a:p>
            <a:r>
              <a:rPr kumimoji="1" lang="ja-JP" altLang="en-US" sz="2000" b="1" dirty="0" smtClean="0"/>
              <a:t>核融合炉における通常状態からの逸脱例</a:t>
            </a:r>
            <a:endParaRPr lang="en-US" altLang="ja-JP" sz="2000" b="1" dirty="0" smtClean="0"/>
          </a:p>
          <a:p>
            <a:r>
              <a:rPr kumimoji="1" lang="ja-JP" altLang="en-US" sz="2000" b="1" dirty="0" smtClean="0"/>
              <a:t>燃料注入過多シナリオと冷却系の除熱能力の低下を取り上げた（後述のコードでの解析対象にも使用</a:t>
            </a:r>
            <a:r>
              <a:rPr lang="ja-JP" altLang="en-US" sz="2000" b="1" dirty="0"/>
              <a:t>）</a:t>
            </a:r>
            <a:endParaRPr kumimoji="1" lang="en-US" altLang="ja-JP" sz="2000" b="1" dirty="0" smtClean="0"/>
          </a:p>
          <a:p>
            <a:endParaRPr kumimoji="1" lang="en-US" altLang="ja-JP" sz="2000" b="1" dirty="0" smtClean="0"/>
          </a:p>
          <a:p>
            <a:r>
              <a:rPr lang="ja-JP" altLang="en-US" sz="2000" b="1" dirty="0" smtClean="0"/>
              <a:t>発生する可能性がある事象シーケンスをまとめその発生の起こりやすさを比較するために過渡解析コードが必要</a:t>
            </a:r>
            <a:endParaRPr kumimoji="1" lang="ja-JP" altLang="en-US" sz="2000" b="1" dirty="0"/>
          </a:p>
        </p:txBody>
      </p:sp>
    </p:spTree>
    <p:extLst>
      <p:ext uri="{BB962C8B-B14F-4D97-AF65-F5344CB8AC3E}">
        <p14:creationId xmlns:p14="http://schemas.microsoft.com/office/powerpoint/2010/main" val="4289021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84557" y="1155175"/>
            <a:ext cx="7774885" cy="646331"/>
          </a:xfrm>
          <a:prstGeom prst="roundRect">
            <a:avLst/>
          </a:prstGeom>
          <a:solidFill>
            <a:schemeClr val="accent1">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p:nvPr>
        </p:nvSpPr>
        <p:spPr>
          <a:xfrm>
            <a:off x="457200" y="274638"/>
            <a:ext cx="8229600" cy="634082"/>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kumimoji="1" lang="en-US" altLang="ja-JP" dirty="0" smtClean="0"/>
              <a:t>ITER</a:t>
            </a:r>
            <a:r>
              <a:rPr kumimoji="1" lang="ja-JP" altLang="en-US" dirty="0" smtClean="0"/>
              <a:t>における過渡応答解析</a:t>
            </a:r>
            <a:endParaRPr kumimoji="1" lang="ja-JP" altLang="en-US" dirty="0"/>
          </a:p>
        </p:txBody>
      </p:sp>
      <p:sp>
        <p:nvSpPr>
          <p:cNvPr id="5" name="テキスト ボックス 4"/>
          <p:cNvSpPr txBox="1"/>
          <p:nvPr/>
        </p:nvSpPr>
        <p:spPr>
          <a:xfrm>
            <a:off x="684557" y="1155175"/>
            <a:ext cx="7343827" cy="646331"/>
          </a:xfrm>
          <a:prstGeom prst="rect">
            <a:avLst/>
          </a:prstGeom>
          <a:noFill/>
        </p:spPr>
        <p:txBody>
          <a:bodyPr wrap="square" rtlCol="0">
            <a:spAutoFit/>
          </a:bodyPr>
          <a:lstStyle/>
          <a:p>
            <a:r>
              <a:rPr kumimoji="1" lang="ja-JP" altLang="en-US" dirty="0" smtClean="0"/>
              <a:t>国際熱核融合炉</a:t>
            </a:r>
            <a:r>
              <a:rPr kumimoji="1" lang="en-US" altLang="ja-JP" dirty="0" smtClean="0"/>
              <a:t>ITER</a:t>
            </a:r>
            <a:r>
              <a:rPr kumimoji="1" lang="ja-JP" altLang="en-US" dirty="0" smtClean="0"/>
              <a:t>の安全評価においても過渡解析はなされておりプラズマと炉内構造物の過渡解析を行ったのが</a:t>
            </a:r>
            <a:r>
              <a:rPr kumimoji="1" lang="en-US" altLang="ja-JP" dirty="0" smtClean="0"/>
              <a:t>SAFALY-code</a:t>
            </a:r>
            <a:r>
              <a:rPr kumimoji="1" lang="ja-JP" altLang="en-US" dirty="0" smtClean="0"/>
              <a:t>であった。</a:t>
            </a:r>
            <a:endParaRPr kumimoji="1" lang="ja-JP" altLang="en-US" dirty="0"/>
          </a:p>
        </p:txBody>
      </p:sp>
      <p:sp>
        <p:nvSpPr>
          <p:cNvPr id="17" name="テキスト ボックス 16"/>
          <p:cNvSpPr txBox="1"/>
          <p:nvPr/>
        </p:nvSpPr>
        <p:spPr>
          <a:xfrm>
            <a:off x="939712" y="2269923"/>
            <a:ext cx="2720553" cy="461665"/>
          </a:xfrm>
          <a:prstGeom prst="rect">
            <a:avLst/>
          </a:prstGeom>
          <a:noFill/>
        </p:spPr>
        <p:txBody>
          <a:bodyPr wrap="none" rtlCol="0">
            <a:spAutoFit/>
          </a:bodyPr>
          <a:lstStyle/>
          <a:p>
            <a:r>
              <a:rPr kumimoji="1" lang="en-US" altLang="ja-JP" sz="2400" b="1" dirty="0" smtClean="0"/>
              <a:t>SAFALY-code</a:t>
            </a:r>
            <a:r>
              <a:rPr kumimoji="1" lang="ja-JP" altLang="en-US" sz="2400" b="1" dirty="0" smtClean="0"/>
              <a:t>の概要</a:t>
            </a:r>
            <a:endParaRPr kumimoji="1" lang="ja-JP" altLang="en-US" sz="2400" b="1" dirty="0"/>
          </a:p>
        </p:txBody>
      </p:sp>
      <p:pic>
        <p:nvPicPr>
          <p:cNvPr id="10242" name="Picture 2" descr="C:\Users\tsutsui\Desktop\20140204185643-ApeosPort-IV C3375(561750)-0584-14020418564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848">
            <a:off x="195221" y="2010206"/>
            <a:ext cx="4473638" cy="4087342"/>
          </a:xfrm>
          <a:prstGeom prst="rect">
            <a:avLst/>
          </a:prstGeom>
          <a:noFill/>
          <a:extLst>
            <a:ext uri="{909E8E84-426E-40DD-AFC4-6F175D3DCCD1}">
              <a14:hiddenFill xmlns:a14="http://schemas.microsoft.com/office/drawing/2010/main">
                <a:solidFill>
                  <a:srgbClr val="FFFFFF"/>
                </a:solidFill>
              </a14:hiddenFill>
            </a:ext>
          </a:extLst>
        </p:spPr>
      </p:pic>
      <p:sp>
        <p:nvSpPr>
          <p:cNvPr id="19" name="円/楕円 18"/>
          <p:cNvSpPr/>
          <p:nvPr/>
        </p:nvSpPr>
        <p:spPr>
          <a:xfrm>
            <a:off x="968847" y="3645024"/>
            <a:ext cx="751968" cy="521259"/>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4572000" y="1878783"/>
            <a:ext cx="4441604" cy="449443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a:endCxn id="19" idx="0"/>
          </p:cNvCxnSpPr>
          <p:nvPr/>
        </p:nvCxnSpPr>
        <p:spPr>
          <a:xfrm flipH="1">
            <a:off x="1344831" y="1878783"/>
            <a:ext cx="3731225" cy="176624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19" idx="4"/>
          </p:cNvCxnSpPr>
          <p:nvPr/>
        </p:nvCxnSpPr>
        <p:spPr>
          <a:xfrm>
            <a:off x="1344831" y="4166283"/>
            <a:ext cx="3587209" cy="208090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584420" y="5939407"/>
            <a:ext cx="1787669" cy="307777"/>
          </a:xfrm>
          <a:prstGeom prst="rect">
            <a:avLst/>
          </a:prstGeom>
          <a:noFill/>
        </p:spPr>
        <p:txBody>
          <a:bodyPr wrap="none" rtlCol="0">
            <a:spAutoFit/>
          </a:bodyPr>
          <a:lstStyle/>
          <a:p>
            <a:r>
              <a:rPr kumimoji="1" lang="en-US" altLang="ja-JP" sz="1400" dirty="0" smtClean="0"/>
              <a:t>ISSN 0915-6372 p.122</a:t>
            </a:r>
            <a:endParaRPr kumimoji="1" lang="ja-JP" altLang="en-US" sz="1400"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431" y="2004812"/>
            <a:ext cx="3029011" cy="436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330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kumimoji="1" lang="ja-JP" altLang="en-US" sz="4000" dirty="0" smtClean="0"/>
              <a:t>プラズマモデル</a:t>
            </a:r>
            <a:endParaRPr kumimoji="1" lang="ja-JP" altLang="en-US" dirty="0"/>
          </a:p>
        </p:txBody>
      </p:sp>
      <p:sp>
        <p:nvSpPr>
          <p:cNvPr id="5" name="テキスト ボックス 4"/>
          <p:cNvSpPr txBox="1"/>
          <p:nvPr/>
        </p:nvSpPr>
        <p:spPr>
          <a:xfrm>
            <a:off x="323528" y="992360"/>
            <a:ext cx="3974165" cy="461665"/>
          </a:xfrm>
          <a:prstGeom prst="rect">
            <a:avLst/>
          </a:prstGeom>
          <a:noFill/>
        </p:spPr>
        <p:txBody>
          <a:bodyPr wrap="none" rtlCol="0">
            <a:spAutoFit/>
          </a:bodyPr>
          <a:lstStyle/>
          <a:p>
            <a:r>
              <a:rPr lang="ja-JP" altLang="en-US" sz="2400" b="1" dirty="0" smtClean="0"/>
              <a:t>粒子数変化・エネルギー変化</a:t>
            </a:r>
            <a:endParaRPr kumimoji="1" lang="ja-JP" altLang="en-US" sz="2400" b="1" dirty="0"/>
          </a:p>
        </p:txBody>
      </p:sp>
      <p:grpSp>
        <p:nvGrpSpPr>
          <p:cNvPr id="8" name="グループ化 7"/>
          <p:cNvGrpSpPr/>
          <p:nvPr/>
        </p:nvGrpSpPr>
        <p:grpSpPr>
          <a:xfrm>
            <a:off x="703577" y="1533297"/>
            <a:ext cx="4234877" cy="3118425"/>
            <a:chOff x="873592" y="1672545"/>
            <a:chExt cx="4234877" cy="3118425"/>
          </a:xfrm>
        </p:grpSpPr>
        <mc:AlternateContent xmlns:mc="http://schemas.openxmlformats.org/markup-compatibility/2006" xmlns:a14="http://schemas.microsoft.com/office/drawing/2010/main">
          <mc:Choice Requires="a14">
            <p:sp>
              <p:nvSpPr>
                <p:cNvPr id="2" name="正方形/長方形 1"/>
                <p:cNvSpPr/>
                <p:nvPr/>
              </p:nvSpPr>
              <p:spPr>
                <a:xfrm>
                  <a:off x="873592" y="1672545"/>
                  <a:ext cx="4234877" cy="7665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ja-JP" altLang="ja-JP" sz="2000" b="1" i="1">
                                <a:latin typeface="Cambria Math"/>
                              </a:rPr>
                            </m:ctrlPr>
                          </m:fPr>
                          <m:num>
                            <m:r>
                              <a:rPr lang="en-US" altLang="ja-JP" sz="2000" b="1" i="1">
                                <a:latin typeface="Cambria Math"/>
                              </a:rPr>
                              <m:t>𝒅</m:t>
                            </m:r>
                          </m:num>
                          <m:den>
                            <m:r>
                              <a:rPr lang="en-US" altLang="ja-JP" sz="2000" b="1" i="1">
                                <a:latin typeface="Cambria Math"/>
                              </a:rPr>
                              <m:t>𝒅𝒕</m:t>
                            </m:r>
                          </m:den>
                        </m:f>
                        <m:sSub>
                          <m:sSubPr>
                            <m:ctrlPr>
                              <a:rPr lang="ja-JP" altLang="ja-JP" sz="2000" b="1" i="1">
                                <a:latin typeface="Cambria Math"/>
                              </a:rPr>
                            </m:ctrlPr>
                          </m:sSubPr>
                          <m:e>
                            <m:r>
                              <a:rPr lang="en-US" altLang="ja-JP" sz="2000" b="1" i="1">
                                <a:latin typeface="Cambria Math"/>
                              </a:rPr>
                              <m:t>𝒏</m:t>
                            </m:r>
                          </m:e>
                          <m:sub>
                            <m:r>
                              <a:rPr lang="en-US" altLang="ja-JP" sz="2000" b="1" i="1">
                                <a:latin typeface="Cambria Math"/>
                              </a:rPr>
                              <m:t>𝒊</m:t>
                            </m:r>
                          </m:sub>
                        </m:sSub>
                        <m:r>
                          <a:rPr lang="en-US" altLang="ja-JP" sz="2000" b="1" i="1">
                            <a:latin typeface="Cambria Math"/>
                          </a:rPr>
                          <m:t>=</m:t>
                        </m:r>
                        <m:sSub>
                          <m:sSubPr>
                            <m:ctrlPr>
                              <a:rPr lang="ja-JP" altLang="ja-JP" sz="2000" b="1" i="1">
                                <a:latin typeface="Cambria Math"/>
                              </a:rPr>
                            </m:ctrlPr>
                          </m:sSubPr>
                          <m:e>
                            <m:r>
                              <a:rPr lang="en-US" altLang="ja-JP" sz="2000" b="1" i="1">
                                <a:latin typeface="Cambria Math"/>
                              </a:rPr>
                              <m:t>𝑺</m:t>
                            </m:r>
                          </m:e>
                          <m:sub>
                            <m:r>
                              <a:rPr lang="en-US" altLang="ja-JP" sz="2000" b="1" i="1">
                                <a:latin typeface="Cambria Math"/>
                              </a:rPr>
                              <m:t>𝒊</m:t>
                            </m:r>
                          </m:sub>
                        </m:sSub>
                        <m:r>
                          <a:rPr lang="en-US" altLang="ja-JP" sz="2000" b="1" i="1">
                            <a:latin typeface="Cambria Math"/>
                          </a:rPr>
                          <m:t>−</m:t>
                        </m:r>
                        <m:f>
                          <m:fPr>
                            <m:ctrlPr>
                              <a:rPr lang="ja-JP" altLang="ja-JP" sz="2000" b="1" i="1">
                                <a:latin typeface="Cambria Math"/>
                              </a:rPr>
                            </m:ctrlPr>
                          </m:fPr>
                          <m:num>
                            <m:r>
                              <a:rPr lang="en-US" altLang="ja-JP" sz="2000" b="1" i="1">
                                <a:latin typeface="Cambria Math"/>
                              </a:rPr>
                              <m:t>𝟏</m:t>
                            </m:r>
                          </m:num>
                          <m:den>
                            <m:r>
                              <a:rPr lang="en-US" altLang="ja-JP" sz="2000" b="1" i="1">
                                <a:latin typeface="Cambria Math"/>
                              </a:rPr>
                              <m:t>𝟐</m:t>
                            </m:r>
                          </m:den>
                        </m:f>
                        <m:sSub>
                          <m:sSubPr>
                            <m:ctrlPr>
                              <a:rPr lang="ja-JP" altLang="ja-JP" sz="2000" b="1" i="1">
                                <a:latin typeface="Cambria Math"/>
                              </a:rPr>
                            </m:ctrlPr>
                          </m:sSubPr>
                          <m:e>
                            <m:r>
                              <a:rPr lang="en-US" altLang="ja-JP" sz="2000" b="1" i="1">
                                <a:latin typeface="Cambria Math"/>
                              </a:rPr>
                              <m:t>𝒇</m:t>
                            </m:r>
                          </m:e>
                          <m:sub>
                            <m:r>
                              <a:rPr lang="en-US" altLang="ja-JP" sz="2000" b="1" i="1">
                                <a:latin typeface="Cambria Math"/>
                              </a:rPr>
                              <m:t>𝒑</m:t>
                            </m:r>
                          </m:sub>
                        </m:sSub>
                        <m:sSubSup>
                          <m:sSubSupPr>
                            <m:ctrlPr>
                              <a:rPr lang="ja-JP" altLang="ja-JP" sz="2000" b="1" i="1">
                                <a:latin typeface="Cambria Math"/>
                              </a:rPr>
                            </m:ctrlPr>
                          </m:sSubSupPr>
                          <m:e>
                            <m:r>
                              <a:rPr lang="en-US" altLang="ja-JP" sz="2000" b="1" i="1">
                                <a:latin typeface="Cambria Math"/>
                              </a:rPr>
                              <m:t>𝒏</m:t>
                            </m:r>
                          </m:e>
                          <m:sub>
                            <m:r>
                              <a:rPr lang="en-US" altLang="ja-JP" sz="2000" b="1" i="1">
                                <a:latin typeface="Cambria Math"/>
                              </a:rPr>
                              <m:t>𝒊</m:t>
                            </m:r>
                          </m:sub>
                          <m:sup>
                            <m:r>
                              <a:rPr lang="en-US" altLang="ja-JP" sz="2000" b="1" i="1">
                                <a:latin typeface="Cambria Math"/>
                              </a:rPr>
                              <m:t>𝟐</m:t>
                            </m:r>
                          </m:sup>
                        </m:sSubSup>
                        <m:r>
                          <a:rPr lang="en-US" altLang="ja-JP" sz="2000" b="1" i="1">
                            <a:latin typeface="Cambria Math"/>
                          </a:rPr>
                          <m:t>&lt;</m:t>
                        </m:r>
                        <m:r>
                          <a:rPr lang="en-US" altLang="ja-JP" sz="2000" b="1" i="1">
                            <a:latin typeface="Cambria Math"/>
                          </a:rPr>
                          <m:t>𝝈𝝊</m:t>
                        </m:r>
                        <m:sSub>
                          <m:sSubPr>
                            <m:ctrlPr>
                              <a:rPr lang="ja-JP" altLang="ja-JP" sz="2000" b="1" i="1">
                                <a:latin typeface="Cambria Math"/>
                              </a:rPr>
                            </m:ctrlPr>
                          </m:sSubPr>
                          <m:e>
                            <m:r>
                              <a:rPr lang="en-US" altLang="ja-JP" sz="2000" b="1" i="1">
                                <a:latin typeface="Cambria Math"/>
                              </a:rPr>
                              <m:t>&gt;</m:t>
                            </m:r>
                          </m:e>
                          <m:sub>
                            <m:r>
                              <a:rPr lang="en-US" altLang="ja-JP" sz="2000" b="1" i="1">
                                <a:latin typeface="Cambria Math"/>
                              </a:rPr>
                              <m:t>𝑫𝑻</m:t>
                            </m:r>
                          </m:sub>
                        </m:sSub>
                        <m:r>
                          <a:rPr lang="en-US" altLang="ja-JP" sz="2000" b="1" i="1">
                            <a:latin typeface="Cambria Math"/>
                          </a:rPr>
                          <m:t>−</m:t>
                        </m:r>
                        <m:f>
                          <m:fPr>
                            <m:ctrlPr>
                              <a:rPr lang="ja-JP" altLang="ja-JP" sz="2000" b="1" i="1">
                                <a:latin typeface="Cambria Math"/>
                              </a:rPr>
                            </m:ctrlPr>
                          </m:fPr>
                          <m:num>
                            <m:sSub>
                              <m:sSubPr>
                                <m:ctrlPr>
                                  <a:rPr lang="ja-JP" altLang="ja-JP" sz="2000" b="1" i="1">
                                    <a:latin typeface="Cambria Math"/>
                                  </a:rPr>
                                </m:ctrlPr>
                              </m:sSubPr>
                              <m:e>
                                <m:r>
                                  <a:rPr lang="en-US" altLang="ja-JP" sz="2000" b="1" i="1">
                                    <a:latin typeface="Cambria Math"/>
                                  </a:rPr>
                                  <m:t>𝒏</m:t>
                                </m:r>
                              </m:e>
                              <m:sub>
                                <m:r>
                                  <a:rPr lang="en-US" altLang="ja-JP" sz="2000" b="1" i="1">
                                    <a:latin typeface="Cambria Math"/>
                                  </a:rPr>
                                  <m:t>𝒊</m:t>
                                </m:r>
                              </m:sub>
                            </m:sSub>
                          </m:num>
                          <m:den>
                            <m:sSub>
                              <m:sSubPr>
                                <m:ctrlPr>
                                  <a:rPr lang="ja-JP" altLang="ja-JP" sz="2000" b="1" i="1">
                                    <a:latin typeface="Cambria Math"/>
                                  </a:rPr>
                                </m:ctrlPr>
                              </m:sSubPr>
                              <m:e>
                                <m:r>
                                  <a:rPr lang="en-US" altLang="ja-JP" sz="2000" b="1" i="1">
                                    <a:latin typeface="Cambria Math"/>
                                  </a:rPr>
                                  <m:t>𝝉</m:t>
                                </m:r>
                              </m:e>
                              <m:sub>
                                <m:r>
                                  <a:rPr lang="en-US" altLang="ja-JP" sz="2000" b="1" i="1">
                                    <a:latin typeface="Cambria Math"/>
                                  </a:rPr>
                                  <m:t>𝒑𝒊</m:t>
                                </m:r>
                              </m:sub>
                            </m:sSub>
                          </m:den>
                        </m:f>
                      </m:oMath>
                    </m:oMathPara>
                  </a14:m>
                  <a:endParaRPr lang="ja-JP" altLang="en-US" sz="2000" b="1" dirty="0"/>
                </a:p>
              </p:txBody>
            </p:sp>
          </mc:Choice>
          <mc:Fallback xmlns="">
            <p:sp>
              <p:nvSpPr>
                <p:cNvPr id="2" name="正方形/長方形 1"/>
                <p:cNvSpPr>
                  <a:spLocks noRot="1" noChangeAspect="1" noMove="1" noResize="1" noEditPoints="1" noAdjustHandles="1" noChangeArrowheads="1" noChangeShapeType="1" noTextEdit="1"/>
                </p:cNvSpPr>
                <p:nvPr/>
              </p:nvSpPr>
              <p:spPr>
                <a:xfrm>
                  <a:off x="873592" y="1672545"/>
                  <a:ext cx="4234877" cy="766557"/>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873592" y="2439102"/>
                  <a:ext cx="3894849" cy="7665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ja-JP" altLang="ja-JP" sz="2000" b="1" i="1">
                                <a:latin typeface="Cambria Math"/>
                              </a:rPr>
                            </m:ctrlPr>
                          </m:fPr>
                          <m:num>
                            <m:r>
                              <a:rPr lang="en-US" altLang="ja-JP" sz="2000" b="1" i="1">
                                <a:latin typeface="Cambria Math"/>
                              </a:rPr>
                              <m:t>𝒅</m:t>
                            </m:r>
                          </m:num>
                          <m:den>
                            <m:r>
                              <a:rPr lang="en-US" altLang="ja-JP" sz="2000" b="1" i="1">
                                <a:latin typeface="Cambria Math"/>
                              </a:rPr>
                              <m:t>𝒅𝒕</m:t>
                            </m:r>
                          </m:den>
                        </m:f>
                        <m:sSub>
                          <m:sSubPr>
                            <m:ctrlPr>
                              <a:rPr lang="ja-JP" altLang="ja-JP" sz="2000" b="1" i="1">
                                <a:latin typeface="Cambria Math"/>
                              </a:rPr>
                            </m:ctrlPr>
                          </m:sSubPr>
                          <m:e>
                            <m:r>
                              <a:rPr lang="en-US" altLang="ja-JP" sz="2000" b="1" i="1">
                                <a:latin typeface="Cambria Math"/>
                              </a:rPr>
                              <m:t>𝒏</m:t>
                            </m:r>
                          </m:e>
                          <m:sub>
                            <m:r>
                              <a:rPr lang="en-US" altLang="ja-JP" sz="2000" b="1" i="1">
                                <a:latin typeface="Cambria Math"/>
                              </a:rPr>
                              <m:t>𝜶</m:t>
                            </m:r>
                          </m:sub>
                        </m:sSub>
                        <m:r>
                          <a:rPr lang="en-US" altLang="ja-JP" sz="2000" b="1" i="1">
                            <a:latin typeface="Cambria Math"/>
                          </a:rPr>
                          <m:t>=</m:t>
                        </m:r>
                        <m:f>
                          <m:fPr>
                            <m:ctrlPr>
                              <a:rPr lang="ja-JP" altLang="ja-JP" sz="2000" b="1" i="1">
                                <a:latin typeface="Cambria Math"/>
                              </a:rPr>
                            </m:ctrlPr>
                          </m:fPr>
                          <m:num>
                            <m:r>
                              <a:rPr lang="en-US" altLang="ja-JP" sz="2000" b="1" i="1">
                                <a:latin typeface="Cambria Math"/>
                              </a:rPr>
                              <m:t>𝟏</m:t>
                            </m:r>
                          </m:num>
                          <m:den>
                            <m:r>
                              <a:rPr lang="en-US" altLang="ja-JP" sz="2000" b="1" i="1">
                                <a:latin typeface="Cambria Math"/>
                              </a:rPr>
                              <m:t>𝟒</m:t>
                            </m:r>
                          </m:den>
                        </m:f>
                        <m:sSub>
                          <m:sSubPr>
                            <m:ctrlPr>
                              <a:rPr lang="ja-JP" altLang="ja-JP" sz="2000" b="1" i="1">
                                <a:latin typeface="Cambria Math"/>
                              </a:rPr>
                            </m:ctrlPr>
                          </m:sSubPr>
                          <m:e>
                            <m:r>
                              <a:rPr lang="en-US" altLang="ja-JP" sz="2000" b="1" i="1">
                                <a:latin typeface="Cambria Math"/>
                              </a:rPr>
                              <m:t>𝒇</m:t>
                            </m:r>
                          </m:e>
                          <m:sub>
                            <m:r>
                              <a:rPr lang="en-US" altLang="ja-JP" sz="2000" b="1" i="1">
                                <a:latin typeface="Cambria Math"/>
                              </a:rPr>
                              <m:t>𝒑</m:t>
                            </m:r>
                          </m:sub>
                        </m:sSub>
                        <m:sSup>
                          <m:sSupPr>
                            <m:ctrlPr>
                              <a:rPr lang="ja-JP" altLang="ja-JP" sz="2000" b="1" i="1">
                                <a:latin typeface="Cambria Math"/>
                              </a:rPr>
                            </m:ctrlPr>
                          </m:sSupPr>
                          <m:e>
                            <m:sSub>
                              <m:sSubPr>
                                <m:ctrlPr>
                                  <a:rPr lang="ja-JP" altLang="ja-JP" sz="2000" b="1" i="1">
                                    <a:latin typeface="Cambria Math"/>
                                  </a:rPr>
                                </m:ctrlPr>
                              </m:sSubPr>
                              <m:e>
                                <m:r>
                                  <a:rPr lang="en-US" altLang="ja-JP" sz="2000" b="1" i="1">
                                    <a:latin typeface="Cambria Math"/>
                                  </a:rPr>
                                  <m:t>𝒏</m:t>
                                </m:r>
                              </m:e>
                              <m:sub>
                                <m:r>
                                  <a:rPr lang="en-US" altLang="ja-JP" sz="2000" b="1" i="1">
                                    <a:latin typeface="Cambria Math"/>
                                  </a:rPr>
                                  <m:t>𝒊</m:t>
                                </m:r>
                              </m:sub>
                            </m:sSub>
                          </m:e>
                          <m:sup>
                            <m:r>
                              <a:rPr lang="en-US" altLang="ja-JP" sz="2000" b="1" i="1">
                                <a:latin typeface="Cambria Math"/>
                              </a:rPr>
                              <m:t>𝟐</m:t>
                            </m:r>
                          </m:sup>
                        </m:sSup>
                        <m:r>
                          <a:rPr lang="en-US" altLang="ja-JP" sz="2000" b="1" i="1">
                            <a:latin typeface="Cambria Math"/>
                          </a:rPr>
                          <m:t>&lt;</m:t>
                        </m:r>
                        <m:r>
                          <a:rPr lang="en-US" altLang="ja-JP" sz="2000" b="1" i="1">
                            <a:latin typeface="Cambria Math"/>
                          </a:rPr>
                          <m:t>𝝈𝝊</m:t>
                        </m:r>
                        <m:sSub>
                          <m:sSubPr>
                            <m:ctrlPr>
                              <a:rPr lang="ja-JP" altLang="ja-JP" sz="2000" b="1" i="1">
                                <a:latin typeface="Cambria Math"/>
                              </a:rPr>
                            </m:ctrlPr>
                          </m:sSubPr>
                          <m:e>
                            <m:r>
                              <a:rPr lang="en-US" altLang="ja-JP" sz="2000" b="1" i="1">
                                <a:latin typeface="Cambria Math"/>
                              </a:rPr>
                              <m:t>&gt;</m:t>
                            </m:r>
                          </m:e>
                          <m:sub>
                            <m:r>
                              <a:rPr lang="en-US" altLang="ja-JP" sz="2000" b="1" i="1">
                                <a:latin typeface="Cambria Math"/>
                              </a:rPr>
                              <m:t>𝑫𝑻</m:t>
                            </m:r>
                          </m:sub>
                        </m:sSub>
                        <m:r>
                          <a:rPr lang="en-US" altLang="ja-JP" sz="2000" b="1" i="1">
                            <a:latin typeface="Cambria Math"/>
                          </a:rPr>
                          <m:t>−</m:t>
                        </m:r>
                        <m:f>
                          <m:fPr>
                            <m:ctrlPr>
                              <a:rPr lang="ja-JP" altLang="ja-JP" sz="2000" b="1" i="1">
                                <a:latin typeface="Cambria Math"/>
                              </a:rPr>
                            </m:ctrlPr>
                          </m:fPr>
                          <m:num>
                            <m:sSub>
                              <m:sSubPr>
                                <m:ctrlPr>
                                  <a:rPr lang="ja-JP" altLang="ja-JP" sz="2000" b="1" i="1">
                                    <a:latin typeface="Cambria Math"/>
                                  </a:rPr>
                                </m:ctrlPr>
                              </m:sSubPr>
                              <m:e>
                                <m:r>
                                  <a:rPr lang="en-US" altLang="ja-JP" sz="2000" b="1" i="1">
                                    <a:latin typeface="Cambria Math"/>
                                  </a:rPr>
                                  <m:t>𝒏</m:t>
                                </m:r>
                              </m:e>
                              <m:sub>
                                <m:r>
                                  <a:rPr lang="en-US" altLang="ja-JP" sz="2000" b="1" i="1">
                                    <a:latin typeface="Cambria Math"/>
                                  </a:rPr>
                                  <m:t>𝜶</m:t>
                                </m:r>
                              </m:sub>
                            </m:sSub>
                          </m:num>
                          <m:den>
                            <m:sSub>
                              <m:sSubPr>
                                <m:ctrlPr>
                                  <a:rPr lang="ja-JP" altLang="ja-JP" sz="2000" b="1" i="1">
                                    <a:latin typeface="Cambria Math"/>
                                  </a:rPr>
                                </m:ctrlPr>
                              </m:sSubPr>
                              <m:e>
                                <m:r>
                                  <a:rPr lang="en-US" altLang="ja-JP" sz="2000" b="1" i="1">
                                    <a:latin typeface="Cambria Math"/>
                                  </a:rPr>
                                  <m:t>𝝉</m:t>
                                </m:r>
                              </m:e>
                              <m:sub>
                                <m:r>
                                  <a:rPr lang="en-US" altLang="ja-JP" sz="2000" b="1" i="1">
                                    <a:latin typeface="Cambria Math"/>
                                  </a:rPr>
                                  <m:t>𝒑</m:t>
                                </m:r>
                                <m:r>
                                  <a:rPr lang="en-US" altLang="ja-JP" sz="2000" b="1" i="1">
                                    <a:latin typeface="Cambria Math"/>
                                  </a:rPr>
                                  <m:t>𝜶</m:t>
                                </m:r>
                              </m:sub>
                            </m:sSub>
                          </m:den>
                        </m:f>
                      </m:oMath>
                    </m:oMathPara>
                  </a14:m>
                  <a:endParaRPr lang="ja-JP" altLang="en-US" sz="2000" b="1" dirty="0"/>
                </a:p>
              </p:txBody>
            </p:sp>
          </mc:Choice>
          <mc:Fallback xmlns="">
            <p:sp>
              <p:nvSpPr>
                <p:cNvPr id="3" name="正方形/長方形 2"/>
                <p:cNvSpPr>
                  <a:spLocks noRot="1" noChangeAspect="1" noMove="1" noResize="1" noEditPoints="1" noAdjustHandles="1" noChangeArrowheads="1" noChangeShapeType="1" noTextEdit="1"/>
                </p:cNvSpPr>
                <p:nvPr/>
              </p:nvSpPr>
              <p:spPr>
                <a:xfrm>
                  <a:off x="873592" y="2439102"/>
                  <a:ext cx="3894849" cy="766557"/>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918210" y="3205659"/>
                  <a:ext cx="3248390" cy="7665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ja-JP" altLang="ja-JP" sz="2000" b="1" i="1">
                                <a:latin typeface="Cambria Math"/>
                              </a:rPr>
                            </m:ctrlPr>
                          </m:fPr>
                          <m:num>
                            <m:r>
                              <a:rPr lang="en-US" altLang="ja-JP" sz="2000" b="1" i="1">
                                <a:latin typeface="Cambria Math"/>
                              </a:rPr>
                              <m:t>𝒅</m:t>
                            </m:r>
                          </m:num>
                          <m:den>
                            <m:r>
                              <a:rPr lang="en-US" altLang="ja-JP" sz="2000" b="1" i="1">
                                <a:latin typeface="Cambria Math"/>
                              </a:rPr>
                              <m:t>𝒅𝒕</m:t>
                            </m:r>
                          </m:den>
                        </m:f>
                        <m:sSub>
                          <m:sSubPr>
                            <m:ctrlPr>
                              <a:rPr lang="ja-JP" altLang="ja-JP" sz="2000" b="1" i="1">
                                <a:latin typeface="Cambria Math"/>
                              </a:rPr>
                            </m:ctrlPr>
                          </m:sSubPr>
                          <m:e>
                            <m:r>
                              <a:rPr lang="en-US" altLang="ja-JP" sz="2000" b="1" i="1">
                                <a:latin typeface="Cambria Math"/>
                              </a:rPr>
                              <m:t>𝒏</m:t>
                            </m:r>
                          </m:e>
                          <m:sub>
                            <m:r>
                              <a:rPr lang="en-US" altLang="ja-JP" sz="2000" b="1" i="1">
                                <a:latin typeface="Cambria Math"/>
                              </a:rPr>
                              <m:t>𝒊𝒎𝒑</m:t>
                            </m:r>
                          </m:sub>
                        </m:sSub>
                        <m:r>
                          <a:rPr lang="en-US" altLang="ja-JP" sz="2000" b="1" i="1">
                            <a:latin typeface="Cambria Math"/>
                          </a:rPr>
                          <m:t>=</m:t>
                        </m:r>
                        <m:sSub>
                          <m:sSubPr>
                            <m:ctrlPr>
                              <a:rPr lang="ja-JP" altLang="ja-JP" sz="2000" b="1" i="1">
                                <a:latin typeface="Cambria Math"/>
                              </a:rPr>
                            </m:ctrlPr>
                          </m:sSubPr>
                          <m:e>
                            <m:r>
                              <a:rPr lang="en-US" altLang="ja-JP" sz="2000" b="1" i="1">
                                <a:latin typeface="Cambria Math"/>
                              </a:rPr>
                              <m:t>𝑺</m:t>
                            </m:r>
                          </m:e>
                          <m:sub>
                            <m:r>
                              <a:rPr lang="en-US" altLang="ja-JP" sz="2000" b="1" i="1">
                                <a:latin typeface="Cambria Math"/>
                              </a:rPr>
                              <m:t>𝒊𝒎𝒑</m:t>
                            </m:r>
                          </m:sub>
                        </m:sSub>
                        <m:sSub>
                          <m:sSubPr>
                            <m:ctrlPr>
                              <a:rPr lang="ja-JP" altLang="ja-JP" sz="2000" b="1" i="1">
                                <a:latin typeface="Cambria Math"/>
                              </a:rPr>
                            </m:ctrlPr>
                          </m:sSubPr>
                          <m:e>
                            <m:r>
                              <a:rPr lang="en-US" altLang="ja-JP" sz="2000" b="1" i="1">
                                <a:latin typeface="Cambria Math"/>
                              </a:rPr>
                              <m:t>𝒇</m:t>
                            </m:r>
                          </m:e>
                          <m:sub>
                            <m:r>
                              <a:rPr lang="en-US" altLang="ja-JP" sz="2000" b="1" i="1">
                                <a:latin typeface="Cambria Math"/>
                              </a:rPr>
                              <m:t>𝒁</m:t>
                            </m:r>
                            <m:r>
                              <a:rPr lang="en-US" altLang="ja-JP" sz="2000" b="1" i="1">
                                <a:latin typeface="Cambria Math"/>
                              </a:rPr>
                              <m:t>𝟏</m:t>
                            </m:r>
                          </m:sub>
                        </m:sSub>
                        <m:r>
                          <a:rPr lang="en-US" altLang="ja-JP" sz="2000" b="1" i="1">
                            <a:latin typeface="Cambria Math"/>
                          </a:rPr>
                          <m:t>−</m:t>
                        </m:r>
                        <m:f>
                          <m:fPr>
                            <m:ctrlPr>
                              <a:rPr lang="ja-JP" altLang="ja-JP" sz="2000" b="1" i="1">
                                <a:latin typeface="Cambria Math"/>
                              </a:rPr>
                            </m:ctrlPr>
                          </m:fPr>
                          <m:num>
                            <m:sSub>
                              <m:sSubPr>
                                <m:ctrlPr>
                                  <a:rPr lang="ja-JP" altLang="ja-JP" sz="2000" b="1" i="1">
                                    <a:latin typeface="Cambria Math"/>
                                  </a:rPr>
                                </m:ctrlPr>
                              </m:sSubPr>
                              <m:e>
                                <m:r>
                                  <a:rPr lang="en-US" altLang="ja-JP" sz="2000" b="1" i="1">
                                    <a:latin typeface="Cambria Math"/>
                                  </a:rPr>
                                  <m:t>𝒏</m:t>
                                </m:r>
                              </m:e>
                              <m:sub>
                                <m:r>
                                  <a:rPr lang="en-US" altLang="ja-JP" sz="2000" b="1" i="1">
                                    <a:latin typeface="Cambria Math"/>
                                  </a:rPr>
                                  <m:t>𝒊𝒎𝒑</m:t>
                                </m:r>
                              </m:sub>
                            </m:sSub>
                          </m:num>
                          <m:den>
                            <m:sSub>
                              <m:sSubPr>
                                <m:ctrlPr>
                                  <a:rPr lang="ja-JP" altLang="ja-JP" sz="2000" b="1" i="1">
                                    <a:latin typeface="Cambria Math"/>
                                  </a:rPr>
                                </m:ctrlPr>
                              </m:sSubPr>
                              <m:e>
                                <m:r>
                                  <a:rPr lang="en-US" altLang="ja-JP" sz="2000" b="1" i="1">
                                    <a:latin typeface="Cambria Math"/>
                                  </a:rPr>
                                  <m:t>𝝉</m:t>
                                </m:r>
                              </m:e>
                              <m:sub>
                                <m:r>
                                  <a:rPr lang="en-US" altLang="ja-JP" sz="2000" b="1" i="1">
                                    <a:latin typeface="Cambria Math"/>
                                  </a:rPr>
                                  <m:t>𝒑𝒊𝒎𝒑</m:t>
                                </m:r>
                              </m:sub>
                            </m:sSub>
                          </m:den>
                        </m:f>
                      </m:oMath>
                    </m:oMathPara>
                  </a14:m>
                  <a:endParaRPr lang="ja-JP" altLang="en-US" sz="2000" b="1" dirty="0"/>
                </a:p>
              </p:txBody>
            </p:sp>
          </mc:Choice>
          <mc:Fallback xmlns="">
            <p:sp>
              <p:nvSpPr>
                <p:cNvPr id="6" name="正方形/長方形 5"/>
                <p:cNvSpPr>
                  <a:spLocks noRot="1" noChangeAspect="1" noMove="1" noResize="1" noEditPoints="1" noAdjustHandles="1" noChangeArrowheads="1" noChangeShapeType="1" noTextEdit="1"/>
                </p:cNvSpPr>
                <p:nvPr/>
              </p:nvSpPr>
              <p:spPr>
                <a:xfrm>
                  <a:off x="918210" y="3205659"/>
                  <a:ext cx="3248390" cy="766557"/>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p:cNvSpPr/>
                <p:nvPr/>
              </p:nvSpPr>
              <p:spPr>
                <a:xfrm>
                  <a:off x="962645" y="3953368"/>
                  <a:ext cx="3159519" cy="8376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ja-JP" sz="2000" b="1" i="1">
                                <a:latin typeface="Cambria Math"/>
                              </a:rPr>
                            </m:ctrlPr>
                          </m:sSubPr>
                          <m:e>
                            <m:r>
                              <a:rPr lang="en-US" altLang="ja-JP" sz="2000" b="1" i="1">
                                <a:latin typeface="Cambria Math"/>
                              </a:rPr>
                              <m:t>𝒏</m:t>
                            </m:r>
                          </m:e>
                          <m:sub>
                            <m:r>
                              <a:rPr lang="en-US" altLang="ja-JP" sz="2000" b="1" i="1">
                                <a:latin typeface="Cambria Math"/>
                              </a:rPr>
                              <m:t>𝒆</m:t>
                            </m:r>
                          </m:sub>
                        </m:sSub>
                        <m:r>
                          <a:rPr lang="en-US" altLang="ja-JP" sz="2000" b="1" i="1">
                            <a:latin typeface="Cambria Math"/>
                          </a:rPr>
                          <m:t>=</m:t>
                        </m:r>
                        <m:sSub>
                          <m:sSubPr>
                            <m:ctrlPr>
                              <a:rPr lang="ja-JP" altLang="ja-JP" sz="2000" b="1" i="1">
                                <a:latin typeface="Cambria Math"/>
                              </a:rPr>
                            </m:ctrlPr>
                          </m:sSubPr>
                          <m:e>
                            <m:r>
                              <a:rPr lang="en-US" altLang="ja-JP" sz="2000" b="1" i="1">
                                <a:latin typeface="Cambria Math"/>
                              </a:rPr>
                              <m:t>𝒏</m:t>
                            </m:r>
                          </m:e>
                          <m:sub>
                            <m:r>
                              <a:rPr lang="en-US" altLang="ja-JP" sz="2000" b="1" i="1">
                                <a:latin typeface="Cambria Math"/>
                              </a:rPr>
                              <m:t>𝒊</m:t>
                            </m:r>
                          </m:sub>
                        </m:sSub>
                        <m:r>
                          <a:rPr lang="en-US" altLang="ja-JP" sz="2000" b="1" i="1">
                            <a:latin typeface="Cambria Math"/>
                          </a:rPr>
                          <m:t>+</m:t>
                        </m:r>
                        <m:r>
                          <a:rPr lang="en-US" altLang="ja-JP" sz="2000" b="1" i="1">
                            <a:latin typeface="Cambria Math"/>
                          </a:rPr>
                          <m:t>𝟐</m:t>
                        </m:r>
                        <m:sSub>
                          <m:sSubPr>
                            <m:ctrlPr>
                              <a:rPr lang="ja-JP" altLang="ja-JP" sz="2000" b="1" i="1">
                                <a:latin typeface="Cambria Math"/>
                              </a:rPr>
                            </m:ctrlPr>
                          </m:sSubPr>
                          <m:e>
                            <m:r>
                              <a:rPr lang="en-US" altLang="ja-JP" sz="2000" b="1" i="1">
                                <a:latin typeface="Cambria Math"/>
                              </a:rPr>
                              <m:t>𝒏</m:t>
                            </m:r>
                          </m:e>
                          <m:sub>
                            <m:r>
                              <a:rPr lang="en-US" altLang="ja-JP" sz="2000" b="1" i="1">
                                <a:latin typeface="Cambria Math"/>
                              </a:rPr>
                              <m:t>𝜶</m:t>
                            </m:r>
                          </m:sub>
                        </m:sSub>
                        <m:r>
                          <a:rPr lang="en-US" altLang="ja-JP" sz="2000" b="1" i="1">
                            <a:latin typeface="Cambria Math"/>
                          </a:rPr>
                          <m:t>+</m:t>
                        </m:r>
                        <m:nary>
                          <m:naryPr>
                            <m:chr m:val="∑"/>
                            <m:limLoc m:val="undOvr"/>
                            <m:supHide m:val="on"/>
                            <m:ctrlPr>
                              <a:rPr lang="ja-JP" altLang="ja-JP" sz="2000" b="1" i="1">
                                <a:latin typeface="Cambria Math"/>
                              </a:rPr>
                            </m:ctrlPr>
                          </m:naryPr>
                          <m:sub>
                            <m:r>
                              <a:rPr lang="en-US" altLang="ja-JP" sz="2000" b="1" i="1">
                                <a:latin typeface="Cambria Math"/>
                              </a:rPr>
                              <m:t>𝒛</m:t>
                            </m:r>
                          </m:sub>
                          <m:sup/>
                          <m:e>
                            <m:r>
                              <a:rPr lang="en-US" altLang="ja-JP" sz="2000" b="1" i="1">
                                <a:latin typeface="Cambria Math"/>
                              </a:rPr>
                              <m:t>(</m:t>
                            </m:r>
                            <m:r>
                              <a:rPr lang="en-US" altLang="ja-JP" sz="2000" b="1" i="1">
                                <a:latin typeface="Cambria Math"/>
                              </a:rPr>
                              <m:t>𝒁</m:t>
                            </m:r>
                            <m:sSub>
                              <m:sSubPr>
                                <m:ctrlPr>
                                  <a:rPr lang="ja-JP" altLang="ja-JP" sz="2000" b="1" i="1">
                                    <a:latin typeface="Cambria Math"/>
                                  </a:rPr>
                                </m:ctrlPr>
                              </m:sSubPr>
                              <m:e>
                                <m:r>
                                  <a:rPr lang="en-US" altLang="ja-JP" sz="2000" b="1" i="1">
                                    <a:latin typeface="Cambria Math"/>
                                  </a:rPr>
                                  <m:t>𝒏</m:t>
                                </m:r>
                              </m:e>
                              <m:sub>
                                <m:r>
                                  <a:rPr lang="en-US" altLang="ja-JP" sz="2000" b="1" i="1">
                                    <a:latin typeface="Cambria Math"/>
                                  </a:rPr>
                                  <m:t>𝒛</m:t>
                                </m:r>
                              </m:sub>
                            </m:sSub>
                            <m:r>
                              <a:rPr lang="en-US" altLang="ja-JP" sz="2000" b="1" i="1">
                                <a:latin typeface="Cambria Math"/>
                              </a:rPr>
                              <m:t>)</m:t>
                            </m:r>
                          </m:e>
                        </m:nary>
                      </m:oMath>
                    </m:oMathPara>
                  </a14:m>
                  <a:endParaRPr lang="ja-JP" altLang="en-US" sz="2000" b="1" dirty="0"/>
                </a:p>
              </p:txBody>
            </p:sp>
          </mc:Choice>
          <mc:Fallback xmlns="">
            <p:sp>
              <p:nvSpPr>
                <p:cNvPr id="7" name="正方形/長方形 6"/>
                <p:cNvSpPr>
                  <a:spLocks noRot="1" noChangeAspect="1" noMove="1" noResize="1" noEditPoints="1" noAdjustHandles="1" noChangeArrowheads="1" noChangeShapeType="1" noTextEdit="1"/>
                </p:cNvSpPr>
                <p:nvPr/>
              </p:nvSpPr>
              <p:spPr>
                <a:xfrm>
                  <a:off x="962645" y="3953368"/>
                  <a:ext cx="3159519" cy="837602"/>
                </a:xfrm>
                <a:prstGeom prst="rect">
                  <a:avLst/>
                </a:prstGeom>
                <a:blipFill rotWithShape="1">
                  <a:blip r:embed="rId5"/>
                  <a:stretch>
                    <a:fillRect/>
                  </a:stretch>
                </a:blipFill>
              </p:spPr>
              <p:txBody>
                <a:bodyPr/>
                <a:lstStyle/>
                <a:p>
                  <a:r>
                    <a:rPr lang="ja-JP" altLang="en-US">
                      <a:noFill/>
                    </a:rPr>
                    <a:t> </a:t>
                  </a:r>
                </a:p>
              </p:txBody>
            </p:sp>
          </mc:Fallback>
        </mc:AlternateContent>
      </p:grpSp>
      <p:sp>
        <p:nvSpPr>
          <p:cNvPr id="12" name="左中かっこ 11"/>
          <p:cNvSpPr/>
          <p:nvPr/>
        </p:nvSpPr>
        <p:spPr>
          <a:xfrm>
            <a:off x="445272" y="1732586"/>
            <a:ext cx="243488" cy="2946146"/>
          </a:xfrm>
          <a:custGeom>
            <a:avLst/>
            <a:gdLst>
              <a:gd name="connsiteX0" fmla="*/ 243488 w 243488"/>
              <a:gd name="connsiteY0" fmla="*/ 2946146 h 2946146"/>
              <a:gd name="connsiteX1" fmla="*/ 121744 w 243488"/>
              <a:gd name="connsiteY1" fmla="*/ 2925856 h 2946146"/>
              <a:gd name="connsiteX2" fmla="*/ 121744 w 243488"/>
              <a:gd name="connsiteY2" fmla="*/ 1493363 h 2946146"/>
              <a:gd name="connsiteX3" fmla="*/ 0 w 243488"/>
              <a:gd name="connsiteY3" fmla="*/ 1473073 h 2946146"/>
              <a:gd name="connsiteX4" fmla="*/ 121744 w 243488"/>
              <a:gd name="connsiteY4" fmla="*/ 1452783 h 2946146"/>
              <a:gd name="connsiteX5" fmla="*/ 121744 w 243488"/>
              <a:gd name="connsiteY5" fmla="*/ 20290 h 2946146"/>
              <a:gd name="connsiteX6" fmla="*/ 243488 w 243488"/>
              <a:gd name="connsiteY6" fmla="*/ 0 h 2946146"/>
              <a:gd name="connsiteX7" fmla="*/ 243488 w 243488"/>
              <a:gd name="connsiteY7" fmla="*/ 2946146 h 2946146"/>
              <a:gd name="connsiteX0" fmla="*/ 243488 w 243488"/>
              <a:gd name="connsiteY0" fmla="*/ 2946146 h 2946146"/>
              <a:gd name="connsiteX1" fmla="*/ 121744 w 243488"/>
              <a:gd name="connsiteY1" fmla="*/ 2925856 h 2946146"/>
              <a:gd name="connsiteX2" fmla="*/ 121744 w 243488"/>
              <a:gd name="connsiteY2" fmla="*/ 1493363 h 2946146"/>
              <a:gd name="connsiteX3" fmla="*/ 0 w 243488"/>
              <a:gd name="connsiteY3" fmla="*/ 1473073 h 2946146"/>
              <a:gd name="connsiteX4" fmla="*/ 121744 w 243488"/>
              <a:gd name="connsiteY4" fmla="*/ 1452783 h 2946146"/>
              <a:gd name="connsiteX5" fmla="*/ 121744 w 243488"/>
              <a:gd name="connsiteY5" fmla="*/ 20290 h 2946146"/>
              <a:gd name="connsiteX6" fmla="*/ 243488 w 243488"/>
              <a:gd name="connsiteY6" fmla="*/ 0 h 2946146"/>
              <a:gd name="connsiteX0" fmla="*/ 243488 w 243488"/>
              <a:gd name="connsiteY0" fmla="*/ 2946146 h 2946146"/>
              <a:gd name="connsiteX1" fmla="*/ 121744 w 243488"/>
              <a:gd name="connsiteY1" fmla="*/ 2925856 h 2946146"/>
              <a:gd name="connsiteX2" fmla="*/ 121744 w 243488"/>
              <a:gd name="connsiteY2" fmla="*/ 1493363 h 2946146"/>
              <a:gd name="connsiteX3" fmla="*/ 0 w 243488"/>
              <a:gd name="connsiteY3" fmla="*/ 1473073 h 2946146"/>
              <a:gd name="connsiteX4" fmla="*/ 121744 w 243488"/>
              <a:gd name="connsiteY4" fmla="*/ 1452783 h 2946146"/>
              <a:gd name="connsiteX5" fmla="*/ 121744 w 243488"/>
              <a:gd name="connsiteY5" fmla="*/ 20290 h 2946146"/>
              <a:gd name="connsiteX6" fmla="*/ 243488 w 243488"/>
              <a:gd name="connsiteY6" fmla="*/ 0 h 2946146"/>
              <a:gd name="connsiteX7" fmla="*/ 243488 w 243488"/>
              <a:gd name="connsiteY7" fmla="*/ 2946146 h 2946146"/>
              <a:gd name="connsiteX0" fmla="*/ 243488 w 243488"/>
              <a:gd name="connsiteY0" fmla="*/ 2946146 h 2946146"/>
              <a:gd name="connsiteX1" fmla="*/ 121744 w 243488"/>
              <a:gd name="connsiteY1" fmla="*/ 2925856 h 2946146"/>
              <a:gd name="connsiteX2" fmla="*/ 121744 w 243488"/>
              <a:gd name="connsiteY2" fmla="*/ 1493363 h 2946146"/>
              <a:gd name="connsiteX3" fmla="*/ 0 w 243488"/>
              <a:gd name="connsiteY3" fmla="*/ 1473073 h 2946146"/>
              <a:gd name="connsiteX4" fmla="*/ 121744 w 243488"/>
              <a:gd name="connsiteY4" fmla="*/ 1452783 h 2946146"/>
              <a:gd name="connsiteX5" fmla="*/ 121744 w 243488"/>
              <a:gd name="connsiteY5" fmla="*/ 131127 h 2946146"/>
              <a:gd name="connsiteX6" fmla="*/ 243488 w 243488"/>
              <a:gd name="connsiteY6" fmla="*/ 0 h 2946146"/>
              <a:gd name="connsiteX0" fmla="*/ 243488 w 243488"/>
              <a:gd name="connsiteY0" fmla="*/ 2946146 h 2946146"/>
              <a:gd name="connsiteX1" fmla="*/ 121744 w 243488"/>
              <a:gd name="connsiteY1" fmla="*/ 2925856 h 2946146"/>
              <a:gd name="connsiteX2" fmla="*/ 121744 w 243488"/>
              <a:gd name="connsiteY2" fmla="*/ 1493363 h 2946146"/>
              <a:gd name="connsiteX3" fmla="*/ 0 w 243488"/>
              <a:gd name="connsiteY3" fmla="*/ 1473073 h 2946146"/>
              <a:gd name="connsiteX4" fmla="*/ 121744 w 243488"/>
              <a:gd name="connsiteY4" fmla="*/ 1452783 h 2946146"/>
              <a:gd name="connsiteX5" fmla="*/ 121744 w 243488"/>
              <a:gd name="connsiteY5" fmla="*/ 20290 h 2946146"/>
              <a:gd name="connsiteX6" fmla="*/ 243488 w 243488"/>
              <a:gd name="connsiteY6" fmla="*/ 0 h 2946146"/>
              <a:gd name="connsiteX7" fmla="*/ 243488 w 243488"/>
              <a:gd name="connsiteY7" fmla="*/ 2946146 h 2946146"/>
              <a:gd name="connsiteX0" fmla="*/ 243488 w 243488"/>
              <a:gd name="connsiteY0" fmla="*/ 2946146 h 2946146"/>
              <a:gd name="connsiteX1" fmla="*/ 121744 w 243488"/>
              <a:gd name="connsiteY1" fmla="*/ 2787310 h 2946146"/>
              <a:gd name="connsiteX2" fmla="*/ 121744 w 243488"/>
              <a:gd name="connsiteY2" fmla="*/ 1493363 h 2946146"/>
              <a:gd name="connsiteX3" fmla="*/ 0 w 243488"/>
              <a:gd name="connsiteY3" fmla="*/ 1473073 h 2946146"/>
              <a:gd name="connsiteX4" fmla="*/ 121744 w 243488"/>
              <a:gd name="connsiteY4" fmla="*/ 1452783 h 2946146"/>
              <a:gd name="connsiteX5" fmla="*/ 121744 w 243488"/>
              <a:gd name="connsiteY5" fmla="*/ 131127 h 2946146"/>
              <a:gd name="connsiteX6" fmla="*/ 243488 w 243488"/>
              <a:gd name="connsiteY6" fmla="*/ 0 h 2946146"/>
              <a:gd name="connsiteX0" fmla="*/ 243488 w 243488"/>
              <a:gd name="connsiteY0" fmla="*/ 2946146 h 2946146"/>
              <a:gd name="connsiteX1" fmla="*/ 121744 w 243488"/>
              <a:gd name="connsiteY1" fmla="*/ 2925856 h 2946146"/>
              <a:gd name="connsiteX2" fmla="*/ 121744 w 243488"/>
              <a:gd name="connsiteY2" fmla="*/ 1493363 h 2946146"/>
              <a:gd name="connsiteX3" fmla="*/ 0 w 243488"/>
              <a:gd name="connsiteY3" fmla="*/ 1473073 h 2946146"/>
              <a:gd name="connsiteX4" fmla="*/ 121744 w 243488"/>
              <a:gd name="connsiteY4" fmla="*/ 1452783 h 2946146"/>
              <a:gd name="connsiteX5" fmla="*/ 121744 w 243488"/>
              <a:gd name="connsiteY5" fmla="*/ 20290 h 2946146"/>
              <a:gd name="connsiteX6" fmla="*/ 243488 w 243488"/>
              <a:gd name="connsiteY6" fmla="*/ 0 h 2946146"/>
              <a:gd name="connsiteX7" fmla="*/ 243488 w 243488"/>
              <a:gd name="connsiteY7" fmla="*/ 2946146 h 2946146"/>
              <a:gd name="connsiteX0" fmla="*/ 243488 w 243488"/>
              <a:gd name="connsiteY0" fmla="*/ 2946146 h 2946146"/>
              <a:gd name="connsiteX1" fmla="*/ 121744 w 243488"/>
              <a:gd name="connsiteY1" fmla="*/ 2787310 h 2946146"/>
              <a:gd name="connsiteX2" fmla="*/ 121744 w 243488"/>
              <a:gd name="connsiteY2" fmla="*/ 1493363 h 2946146"/>
              <a:gd name="connsiteX3" fmla="*/ 0 w 243488"/>
              <a:gd name="connsiteY3" fmla="*/ 1473073 h 2946146"/>
              <a:gd name="connsiteX4" fmla="*/ 121744 w 243488"/>
              <a:gd name="connsiteY4" fmla="*/ 1383511 h 2946146"/>
              <a:gd name="connsiteX5" fmla="*/ 121744 w 243488"/>
              <a:gd name="connsiteY5" fmla="*/ 131127 h 2946146"/>
              <a:gd name="connsiteX6" fmla="*/ 243488 w 243488"/>
              <a:gd name="connsiteY6" fmla="*/ 0 h 2946146"/>
              <a:gd name="connsiteX0" fmla="*/ 243488 w 243488"/>
              <a:gd name="connsiteY0" fmla="*/ 2946146 h 2946146"/>
              <a:gd name="connsiteX1" fmla="*/ 121744 w 243488"/>
              <a:gd name="connsiteY1" fmla="*/ 2925856 h 2946146"/>
              <a:gd name="connsiteX2" fmla="*/ 121744 w 243488"/>
              <a:gd name="connsiteY2" fmla="*/ 1493363 h 2946146"/>
              <a:gd name="connsiteX3" fmla="*/ 0 w 243488"/>
              <a:gd name="connsiteY3" fmla="*/ 1473073 h 2946146"/>
              <a:gd name="connsiteX4" fmla="*/ 121744 w 243488"/>
              <a:gd name="connsiteY4" fmla="*/ 1452783 h 2946146"/>
              <a:gd name="connsiteX5" fmla="*/ 121744 w 243488"/>
              <a:gd name="connsiteY5" fmla="*/ 20290 h 2946146"/>
              <a:gd name="connsiteX6" fmla="*/ 243488 w 243488"/>
              <a:gd name="connsiteY6" fmla="*/ 0 h 2946146"/>
              <a:gd name="connsiteX7" fmla="*/ 243488 w 243488"/>
              <a:gd name="connsiteY7" fmla="*/ 2946146 h 2946146"/>
              <a:gd name="connsiteX0" fmla="*/ 243488 w 243488"/>
              <a:gd name="connsiteY0" fmla="*/ 2946146 h 2946146"/>
              <a:gd name="connsiteX1" fmla="*/ 121744 w 243488"/>
              <a:gd name="connsiteY1" fmla="*/ 2787310 h 2946146"/>
              <a:gd name="connsiteX2" fmla="*/ 121744 w 243488"/>
              <a:gd name="connsiteY2" fmla="*/ 1548781 h 2946146"/>
              <a:gd name="connsiteX3" fmla="*/ 0 w 243488"/>
              <a:gd name="connsiteY3" fmla="*/ 1473073 h 2946146"/>
              <a:gd name="connsiteX4" fmla="*/ 121744 w 243488"/>
              <a:gd name="connsiteY4" fmla="*/ 1383511 h 2946146"/>
              <a:gd name="connsiteX5" fmla="*/ 121744 w 243488"/>
              <a:gd name="connsiteY5" fmla="*/ 131127 h 2946146"/>
              <a:gd name="connsiteX6" fmla="*/ 243488 w 243488"/>
              <a:gd name="connsiteY6" fmla="*/ 0 h 294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488" h="2946146" stroke="0" extrusionOk="0">
                <a:moveTo>
                  <a:pt x="243488" y="2946146"/>
                </a:moveTo>
                <a:cubicBezTo>
                  <a:pt x="176251" y="2946146"/>
                  <a:pt x="121744" y="2937062"/>
                  <a:pt x="121744" y="2925856"/>
                </a:cubicBezTo>
                <a:lnTo>
                  <a:pt x="121744" y="1493363"/>
                </a:lnTo>
                <a:cubicBezTo>
                  <a:pt x="121744" y="1482157"/>
                  <a:pt x="67237" y="1473073"/>
                  <a:pt x="0" y="1473073"/>
                </a:cubicBezTo>
                <a:cubicBezTo>
                  <a:pt x="67237" y="1473073"/>
                  <a:pt x="121744" y="1463989"/>
                  <a:pt x="121744" y="1452783"/>
                </a:cubicBezTo>
                <a:lnTo>
                  <a:pt x="121744" y="20290"/>
                </a:lnTo>
                <a:cubicBezTo>
                  <a:pt x="121744" y="9084"/>
                  <a:pt x="176251" y="0"/>
                  <a:pt x="243488" y="0"/>
                </a:cubicBezTo>
                <a:lnTo>
                  <a:pt x="243488" y="2946146"/>
                </a:lnTo>
                <a:close/>
              </a:path>
              <a:path w="243488" h="2946146" fill="none">
                <a:moveTo>
                  <a:pt x="243488" y="2946146"/>
                </a:moveTo>
                <a:cubicBezTo>
                  <a:pt x="176251" y="2946146"/>
                  <a:pt x="121744" y="2798516"/>
                  <a:pt x="121744" y="2787310"/>
                </a:cubicBezTo>
                <a:lnTo>
                  <a:pt x="121744" y="1548781"/>
                </a:lnTo>
                <a:cubicBezTo>
                  <a:pt x="121744" y="1537575"/>
                  <a:pt x="0" y="1500618"/>
                  <a:pt x="0" y="1473073"/>
                </a:cubicBezTo>
                <a:cubicBezTo>
                  <a:pt x="0" y="1445528"/>
                  <a:pt x="121744" y="1394717"/>
                  <a:pt x="121744" y="1383511"/>
                </a:cubicBezTo>
                <a:lnTo>
                  <a:pt x="121744" y="131127"/>
                </a:lnTo>
                <a:cubicBezTo>
                  <a:pt x="121744" y="119921"/>
                  <a:pt x="176251" y="0"/>
                  <a:pt x="243488" y="0"/>
                </a:cubicBez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nvGrpSpPr>
          <p:cNvPr id="14" name="グループ化 13"/>
          <p:cNvGrpSpPr/>
          <p:nvPr/>
        </p:nvGrpSpPr>
        <p:grpSpPr>
          <a:xfrm>
            <a:off x="265252" y="4842101"/>
            <a:ext cx="8580162" cy="1443173"/>
            <a:chOff x="194407" y="1745757"/>
            <a:chExt cx="8580162" cy="1443173"/>
          </a:xfrm>
        </p:grpSpPr>
        <mc:AlternateContent xmlns:mc="http://schemas.openxmlformats.org/markup-compatibility/2006" xmlns:a14="http://schemas.microsoft.com/office/drawing/2010/main">
          <mc:Choice Requires="a14">
            <p:sp>
              <p:nvSpPr>
                <p:cNvPr id="15" name="正方形/長方形 14"/>
                <p:cNvSpPr/>
                <p:nvPr/>
              </p:nvSpPr>
              <p:spPr>
                <a:xfrm>
                  <a:off x="405740" y="1745757"/>
                  <a:ext cx="5671375" cy="7287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ja-JP" altLang="ja-JP" sz="2000" b="1" i="1">
                                <a:latin typeface="Cambria Math"/>
                              </a:rPr>
                            </m:ctrlPr>
                          </m:fPr>
                          <m:num>
                            <m:r>
                              <a:rPr lang="en-US" altLang="ja-JP" sz="2000" b="1" i="1">
                                <a:latin typeface="Cambria Math"/>
                              </a:rPr>
                              <m:t>𝟑</m:t>
                            </m:r>
                          </m:num>
                          <m:den>
                            <m:r>
                              <a:rPr lang="en-US" altLang="ja-JP" sz="2000" b="1" i="1">
                                <a:latin typeface="Cambria Math"/>
                              </a:rPr>
                              <m:t>𝟐</m:t>
                            </m:r>
                          </m:den>
                        </m:f>
                        <m:r>
                          <a:rPr lang="en-US" altLang="ja-JP" sz="2000" b="1" i="1">
                            <a:latin typeface="Cambria Math"/>
                          </a:rPr>
                          <m:t>∙</m:t>
                        </m:r>
                        <m:f>
                          <m:fPr>
                            <m:ctrlPr>
                              <a:rPr lang="ja-JP" altLang="ja-JP" sz="2000" b="1" i="1">
                                <a:latin typeface="Cambria Math"/>
                              </a:rPr>
                            </m:ctrlPr>
                          </m:fPr>
                          <m:num>
                            <m:r>
                              <a:rPr lang="en-US" altLang="ja-JP" sz="2000" b="1" i="1">
                                <a:latin typeface="Cambria Math"/>
                              </a:rPr>
                              <m:t>𝒅</m:t>
                            </m:r>
                          </m:num>
                          <m:den>
                            <m:r>
                              <a:rPr lang="en-US" altLang="ja-JP" sz="2000" b="1" i="1">
                                <a:latin typeface="Cambria Math"/>
                              </a:rPr>
                              <m:t>𝒅𝒕</m:t>
                            </m:r>
                          </m:den>
                        </m:f>
                        <m:d>
                          <m:dPr>
                            <m:ctrlPr>
                              <a:rPr lang="ja-JP" altLang="ja-JP" sz="2000" b="1" i="1">
                                <a:latin typeface="Cambria Math"/>
                              </a:rPr>
                            </m:ctrlPr>
                          </m:dPr>
                          <m:e>
                            <m:r>
                              <a:rPr lang="en-US" altLang="ja-JP" sz="2000" b="1" i="1">
                                <a:latin typeface="Cambria Math"/>
                              </a:rPr>
                              <m:t>𝒏</m:t>
                            </m:r>
                            <m:sSub>
                              <m:sSubPr>
                                <m:ctrlPr>
                                  <a:rPr lang="ja-JP" altLang="ja-JP" sz="2000" b="1" i="1">
                                    <a:latin typeface="Cambria Math"/>
                                  </a:rPr>
                                </m:ctrlPr>
                              </m:sSubPr>
                              <m:e>
                                <m:r>
                                  <a:rPr lang="en-US" altLang="ja-JP" sz="2000" b="1" i="1">
                                    <a:latin typeface="Cambria Math"/>
                                  </a:rPr>
                                  <m:t>𝑻</m:t>
                                </m:r>
                              </m:e>
                              <m:sub>
                                <m:r>
                                  <a:rPr lang="en-US" altLang="ja-JP" sz="2000" b="1" i="1">
                                    <a:latin typeface="Cambria Math"/>
                                  </a:rPr>
                                  <m:t>𝒊</m:t>
                                </m:r>
                              </m:sub>
                            </m:sSub>
                          </m:e>
                        </m:d>
                        <m:r>
                          <a:rPr lang="en-US" altLang="ja-JP" sz="2000" b="1" i="1">
                            <a:latin typeface="Cambria Math"/>
                          </a:rPr>
                          <m:t>=</m:t>
                        </m:r>
                        <m:sSub>
                          <m:sSubPr>
                            <m:ctrlPr>
                              <a:rPr lang="ja-JP" altLang="ja-JP" sz="2000" b="1" i="1">
                                <a:latin typeface="Cambria Math"/>
                              </a:rPr>
                            </m:ctrlPr>
                          </m:sSubPr>
                          <m:e>
                            <m:r>
                              <a:rPr lang="en-US" altLang="ja-JP" sz="2000" b="1" i="1">
                                <a:latin typeface="Cambria Math"/>
                              </a:rPr>
                              <m:t>𝒇</m:t>
                            </m:r>
                          </m:e>
                          <m:sub>
                            <m:r>
                              <a:rPr lang="en-US" altLang="ja-JP" sz="2000" b="1" i="1">
                                <a:latin typeface="Cambria Math"/>
                              </a:rPr>
                              <m:t>𝜶</m:t>
                            </m:r>
                            <m:r>
                              <a:rPr lang="en-US" altLang="ja-JP" sz="2000" b="1" i="1">
                                <a:latin typeface="Cambria Math"/>
                              </a:rPr>
                              <m:t>𝒊</m:t>
                            </m:r>
                          </m:sub>
                        </m:sSub>
                        <m:sSub>
                          <m:sSubPr>
                            <m:ctrlPr>
                              <a:rPr lang="ja-JP" altLang="ja-JP" sz="2000" b="1" i="1">
                                <a:latin typeface="Cambria Math"/>
                              </a:rPr>
                            </m:ctrlPr>
                          </m:sSubPr>
                          <m:e>
                            <m:r>
                              <a:rPr lang="en-US" altLang="ja-JP" sz="2000" b="1" i="1">
                                <a:latin typeface="Cambria Math"/>
                              </a:rPr>
                              <m:t>𝑷</m:t>
                            </m:r>
                          </m:e>
                          <m:sub>
                            <m:r>
                              <a:rPr lang="en-US" altLang="ja-JP" sz="2000" b="1" i="1">
                                <a:latin typeface="Cambria Math"/>
                              </a:rPr>
                              <m:t>𝜶</m:t>
                            </m:r>
                          </m:sub>
                        </m:sSub>
                        <m:r>
                          <a:rPr lang="en-US" altLang="ja-JP" sz="2000" b="1" i="1">
                            <a:latin typeface="Cambria Math"/>
                          </a:rPr>
                          <m:t>+</m:t>
                        </m:r>
                        <m:sSub>
                          <m:sSubPr>
                            <m:ctrlPr>
                              <a:rPr lang="ja-JP" altLang="ja-JP" sz="2000" b="1" i="1">
                                <a:latin typeface="Cambria Math"/>
                              </a:rPr>
                            </m:ctrlPr>
                          </m:sSubPr>
                          <m:e>
                            <m:r>
                              <a:rPr lang="en-US" altLang="ja-JP" sz="2000" b="1" i="1">
                                <a:latin typeface="Cambria Math"/>
                              </a:rPr>
                              <m:t>𝒇</m:t>
                            </m:r>
                          </m:e>
                          <m:sub>
                            <m:r>
                              <a:rPr lang="en-US" altLang="ja-JP" sz="2000" b="1" i="1">
                                <a:latin typeface="Cambria Math"/>
                              </a:rPr>
                              <m:t>𝒂𝒖𝒙𝒊</m:t>
                            </m:r>
                          </m:sub>
                        </m:sSub>
                        <m:sSub>
                          <m:sSubPr>
                            <m:ctrlPr>
                              <a:rPr lang="ja-JP" altLang="ja-JP" sz="2000" b="1" i="1">
                                <a:latin typeface="Cambria Math"/>
                              </a:rPr>
                            </m:ctrlPr>
                          </m:sSubPr>
                          <m:e>
                            <m:r>
                              <a:rPr lang="en-US" altLang="ja-JP" sz="2000" b="1" i="1">
                                <a:latin typeface="Cambria Math"/>
                              </a:rPr>
                              <m:t>𝑷</m:t>
                            </m:r>
                          </m:e>
                          <m:sub>
                            <m:r>
                              <a:rPr lang="en-US" altLang="ja-JP" sz="2000" b="1" i="1">
                                <a:latin typeface="Cambria Math"/>
                              </a:rPr>
                              <m:t>𝒂𝒖𝒙</m:t>
                            </m:r>
                          </m:sub>
                        </m:sSub>
                        <m:r>
                          <a:rPr lang="en-US" altLang="ja-JP" sz="2000" b="1" i="1">
                            <a:latin typeface="Cambria Math"/>
                          </a:rPr>
                          <m:t>−</m:t>
                        </m:r>
                        <m:sSub>
                          <m:sSubPr>
                            <m:ctrlPr>
                              <a:rPr lang="ja-JP" altLang="ja-JP" sz="2000" b="1" i="1">
                                <a:latin typeface="Cambria Math"/>
                              </a:rPr>
                            </m:ctrlPr>
                          </m:sSubPr>
                          <m:e>
                            <m:r>
                              <a:rPr lang="en-US" altLang="ja-JP" sz="2000" b="1" i="1">
                                <a:latin typeface="Cambria Math"/>
                              </a:rPr>
                              <m:t>𝑷</m:t>
                            </m:r>
                          </m:e>
                          <m:sub>
                            <m:r>
                              <a:rPr lang="en-US" altLang="ja-JP" sz="2000" b="1" i="1">
                                <a:latin typeface="Cambria Math"/>
                              </a:rPr>
                              <m:t>𝒊𝒆</m:t>
                            </m:r>
                          </m:sub>
                        </m:sSub>
                        <m:r>
                          <a:rPr lang="en-US" altLang="ja-JP" sz="2000" b="1" i="1">
                            <a:latin typeface="Cambria Math"/>
                          </a:rPr>
                          <m:t>−</m:t>
                        </m:r>
                        <m:f>
                          <m:fPr>
                            <m:ctrlPr>
                              <a:rPr lang="ja-JP" altLang="ja-JP" sz="2000" b="1" i="1">
                                <a:latin typeface="Cambria Math"/>
                              </a:rPr>
                            </m:ctrlPr>
                          </m:fPr>
                          <m:num>
                            <m:r>
                              <a:rPr lang="en-US" altLang="ja-JP" sz="2000" b="1" i="1">
                                <a:latin typeface="Cambria Math"/>
                              </a:rPr>
                              <m:t>𝟑</m:t>
                            </m:r>
                          </m:num>
                          <m:den>
                            <m:r>
                              <a:rPr lang="en-US" altLang="ja-JP" sz="2000" b="1" i="1">
                                <a:latin typeface="Cambria Math"/>
                              </a:rPr>
                              <m:t>𝟐</m:t>
                            </m:r>
                          </m:den>
                        </m:f>
                        <m:r>
                          <a:rPr lang="en-US" altLang="ja-JP" sz="2000" b="1" i="1">
                            <a:latin typeface="Cambria Math"/>
                          </a:rPr>
                          <m:t>∙</m:t>
                        </m:r>
                        <m:f>
                          <m:fPr>
                            <m:ctrlPr>
                              <a:rPr lang="ja-JP" altLang="ja-JP" sz="2000" b="1" i="1">
                                <a:latin typeface="Cambria Math"/>
                              </a:rPr>
                            </m:ctrlPr>
                          </m:fPr>
                          <m:num>
                            <m:r>
                              <a:rPr lang="en-US" altLang="ja-JP" sz="2000" b="1" i="1">
                                <a:latin typeface="Cambria Math"/>
                              </a:rPr>
                              <m:t>𝒏</m:t>
                            </m:r>
                            <m:sSub>
                              <m:sSubPr>
                                <m:ctrlPr>
                                  <a:rPr lang="ja-JP" altLang="ja-JP" sz="2000" b="1" i="1">
                                    <a:latin typeface="Cambria Math"/>
                                  </a:rPr>
                                </m:ctrlPr>
                              </m:sSubPr>
                              <m:e>
                                <m:r>
                                  <a:rPr lang="en-US" altLang="ja-JP" sz="2000" b="1" i="1">
                                    <a:latin typeface="Cambria Math"/>
                                  </a:rPr>
                                  <m:t>𝑻</m:t>
                                </m:r>
                              </m:e>
                              <m:sub>
                                <m:r>
                                  <a:rPr lang="en-US" altLang="ja-JP" sz="2000" b="1" i="1">
                                    <a:latin typeface="Cambria Math"/>
                                  </a:rPr>
                                  <m:t>𝒊</m:t>
                                </m:r>
                              </m:sub>
                            </m:sSub>
                          </m:num>
                          <m:den>
                            <m:sSub>
                              <m:sSubPr>
                                <m:ctrlPr>
                                  <a:rPr lang="ja-JP" altLang="ja-JP" sz="2000" b="1" i="1">
                                    <a:latin typeface="Cambria Math"/>
                                  </a:rPr>
                                </m:ctrlPr>
                              </m:sSubPr>
                              <m:e>
                                <m:r>
                                  <a:rPr lang="en-US" altLang="ja-JP" sz="2000" b="1" i="1">
                                    <a:latin typeface="Cambria Math"/>
                                  </a:rPr>
                                  <m:t>𝝉</m:t>
                                </m:r>
                              </m:e>
                              <m:sub>
                                <m:r>
                                  <a:rPr lang="en-US" altLang="ja-JP" sz="2000" b="1" i="1">
                                    <a:latin typeface="Cambria Math"/>
                                  </a:rPr>
                                  <m:t>𝑬𝒊</m:t>
                                </m:r>
                              </m:sub>
                            </m:sSub>
                          </m:den>
                        </m:f>
                      </m:oMath>
                    </m:oMathPara>
                  </a14:m>
                  <a:endParaRPr lang="ja-JP" altLang="en-US" sz="2000" b="1"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405740" y="1745757"/>
                  <a:ext cx="5671375" cy="728726"/>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正方形/長方形 15"/>
                <p:cNvSpPr/>
                <p:nvPr/>
              </p:nvSpPr>
              <p:spPr>
                <a:xfrm>
                  <a:off x="496171" y="2501542"/>
                  <a:ext cx="8278398" cy="6651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ja-JP" altLang="ja-JP" b="1" i="1" smtClean="0">
                                <a:latin typeface="Cambria Math"/>
                              </a:rPr>
                            </m:ctrlPr>
                          </m:fPr>
                          <m:num>
                            <m:r>
                              <a:rPr lang="en-US" altLang="ja-JP" b="1" i="1">
                                <a:latin typeface="Cambria Math"/>
                              </a:rPr>
                              <m:t>𝟑</m:t>
                            </m:r>
                          </m:num>
                          <m:den>
                            <m:r>
                              <a:rPr lang="en-US" altLang="ja-JP" b="1" i="1">
                                <a:latin typeface="Cambria Math"/>
                              </a:rPr>
                              <m:t>𝟐</m:t>
                            </m:r>
                          </m:den>
                        </m:f>
                        <m:r>
                          <a:rPr lang="en-US" altLang="ja-JP" b="1" i="1">
                            <a:latin typeface="Cambria Math"/>
                          </a:rPr>
                          <m:t>∙</m:t>
                        </m:r>
                        <m:f>
                          <m:fPr>
                            <m:ctrlPr>
                              <a:rPr lang="ja-JP" altLang="ja-JP" b="1" i="1">
                                <a:latin typeface="Cambria Math"/>
                              </a:rPr>
                            </m:ctrlPr>
                          </m:fPr>
                          <m:num>
                            <m:r>
                              <a:rPr lang="en-US" altLang="ja-JP" b="1" i="1">
                                <a:latin typeface="Cambria Math"/>
                              </a:rPr>
                              <m:t>𝒅</m:t>
                            </m:r>
                          </m:num>
                          <m:den>
                            <m:r>
                              <a:rPr lang="en-US" altLang="ja-JP" b="1" i="1">
                                <a:latin typeface="Cambria Math"/>
                              </a:rPr>
                              <m:t>𝒅𝒕</m:t>
                            </m:r>
                          </m:den>
                        </m:f>
                        <m:d>
                          <m:dPr>
                            <m:ctrlPr>
                              <a:rPr lang="ja-JP" altLang="ja-JP" b="1" i="1">
                                <a:latin typeface="Cambria Math"/>
                              </a:rPr>
                            </m:ctrlPr>
                          </m:dPr>
                          <m:e>
                            <m:sSub>
                              <m:sSubPr>
                                <m:ctrlPr>
                                  <a:rPr lang="ja-JP" altLang="ja-JP" b="1" i="1">
                                    <a:latin typeface="Cambria Math"/>
                                  </a:rPr>
                                </m:ctrlPr>
                              </m:sSubPr>
                              <m:e>
                                <m:r>
                                  <a:rPr lang="en-US" altLang="ja-JP" b="1" i="1">
                                    <a:latin typeface="Cambria Math"/>
                                  </a:rPr>
                                  <m:t>𝒏</m:t>
                                </m:r>
                              </m:e>
                              <m:sub>
                                <m:r>
                                  <a:rPr lang="en-US" altLang="ja-JP" b="1" i="1">
                                    <a:latin typeface="Cambria Math"/>
                                  </a:rPr>
                                  <m:t>𝒆</m:t>
                                </m:r>
                              </m:sub>
                            </m:sSub>
                            <m:sSub>
                              <m:sSubPr>
                                <m:ctrlPr>
                                  <a:rPr lang="ja-JP" altLang="ja-JP" b="1" i="1">
                                    <a:latin typeface="Cambria Math"/>
                                  </a:rPr>
                                </m:ctrlPr>
                              </m:sSubPr>
                              <m:e>
                                <m:r>
                                  <a:rPr lang="en-US" altLang="ja-JP" b="1" i="1">
                                    <a:latin typeface="Cambria Math"/>
                                  </a:rPr>
                                  <m:t>𝑻</m:t>
                                </m:r>
                              </m:e>
                              <m:sub>
                                <m:r>
                                  <a:rPr lang="en-US" altLang="ja-JP" b="1" i="1">
                                    <a:latin typeface="Cambria Math"/>
                                  </a:rPr>
                                  <m:t>𝒆</m:t>
                                </m:r>
                              </m:sub>
                            </m:sSub>
                          </m:e>
                        </m:d>
                        <m:r>
                          <a:rPr lang="en-US" altLang="ja-JP" b="1" i="1">
                            <a:latin typeface="Cambria Math"/>
                          </a:rPr>
                          <m:t>=</m:t>
                        </m:r>
                        <m:d>
                          <m:dPr>
                            <m:ctrlPr>
                              <a:rPr lang="ja-JP" altLang="ja-JP" b="1" i="1">
                                <a:latin typeface="Cambria Math"/>
                              </a:rPr>
                            </m:ctrlPr>
                          </m:dPr>
                          <m:e>
                            <m:r>
                              <a:rPr lang="en-US" altLang="ja-JP" b="1" i="1">
                                <a:latin typeface="Cambria Math"/>
                              </a:rPr>
                              <m:t>𝟏</m:t>
                            </m:r>
                            <m:r>
                              <a:rPr lang="en-US" altLang="ja-JP" b="1" i="1">
                                <a:latin typeface="Cambria Math"/>
                              </a:rPr>
                              <m:t>−</m:t>
                            </m:r>
                            <m:sSub>
                              <m:sSubPr>
                                <m:ctrlPr>
                                  <a:rPr lang="ja-JP" altLang="ja-JP" b="1" i="1">
                                    <a:latin typeface="Cambria Math"/>
                                  </a:rPr>
                                </m:ctrlPr>
                              </m:sSubPr>
                              <m:e>
                                <m:r>
                                  <a:rPr lang="en-US" altLang="ja-JP" b="1" i="1">
                                    <a:latin typeface="Cambria Math"/>
                                  </a:rPr>
                                  <m:t>𝒇</m:t>
                                </m:r>
                              </m:e>
                              <m:sub>
                                <m:r>
                                  <a:rPr lang="en-US" altLang="ja-JP" b="1" i="1">
                                    <a:latin typeface="Cambria Math"/>
                                  </a:rPr>
                                  <m:t>𝜶</m:t>
                                </m:r>
                                <m:r>
                                  <a:rPr lang="en-US" altLang="ja-JP" b="1" i="1">
                                    <a:latin typeface="Cambria Math"/>
                                  </a:rPr>
                                  <m:t>𝒊</m:t>
                                </m:r>
                              </m:sub>
                            </m:sSub>
                          </m:e>
                        </m:d>
                        <m:sSub>
                          <m:sSubPr>
                            <m:ctrlPr>
                              <a:rPr lang="ja-JP" altLang="ja-JP" b="1" i="1">
                                <a:latin typeface="Cambria Math"/>
                              </a:rPr>
                            </m:ctrlPr>
                          </m:sSubPr>
                          <m:e>
                            <m:r>
                              <a:rPr lang="en-US" altLang="ja-JP" b="1" i="1">
                                <a:latin typeface="Cambria Math"/>
                              </a:rPr>
                              <m:t>𝑷</m:t>
                            </m:r>
                          </m:e>
                          <m:sub>
                            <m:r>
                              <a:rPr lang="en-US" altLang="ja-JP" b="1" i="1">
                                <a:latin typeface="Cambria Math"/>
                              </a:rPr>
                              <m:t>𝜶</m:t>
                            </m:r>
                          </m:sub>
                        </m:sSub>
                        <m:r>
                          <a:rPr lang="en-US" altLang="ja-JP" b="1" i="1">
                            <a:latin typeface="Cambria Math"/>
                          </a:rPr>
                          <m:t>+</m:t>
                        </m:r>
                        <m:d>
                          <m:dPr>
                            <m:ctrlPr>
                              <a:rPr lang="ja-JP" altLang="ja-JP" b="1" i="1">
                                <a:latin typeface="Cambria Math"/>
                              </a:rPr>
                            </m:ctrlPr>
                          </m:dPr>
                          <m:e>
                            <m:r>
                              <a:rPr lang="en-US" altLang="ja-JP" b="1" i="1">
                                <a:latin typeface="Cambria Math"/>
                              </a:rPr>
                              <m:t>𝟏</m:t>
                            </m:r>
                            <m:r>
                              <a:rPr lang="en-US" altLang="ja-JP" b="1" i="1">
                                <a:latin typeface="Cambria Math"/>
                              </a:rPr>
                              <m:t>−</m:t>
                            </m:r>
                            <m:sSub>
                              <m:sSubPr>
                                <m:ctrlPr>
                                  <a:rPr lang="ja-JP" altLang="ja-JP" b="1" i="1">
                                    <a:latin typeface="Cambria Math"/>
                                  </a:rPr>
                                </m:ctrlPr>
                              </m:sSubPr>
                              <m:e>
                                <m:r>
                                  <a:rPr lang="en-US" altLang="ja-JP" b="1" i="1">
                                    <a:latin typeface="Cambria Math"/>
                                  </a:rPr>
                                  <m:t>𝒇</m:t>
                                </m:r>
                              </m:e>
                              <m:sub>
                                <m:r>
                                  <a:rPr lang="en-US" altLang="ja-JP" b="1" i="1">
                                    <a:latin typeface="Cambria Math"/>
                                  </a:rPr>
                                  <m:t>𝒂𝒖𝒙𝒊</m:t>
                                </m:r>
                              </m:sub>
                            </m:sSub>
                          </m:e>
                        </m:d>
                        <m:sSub>
                          <m:sSubPr>
                            <m:ctrlPr>
                              <a:rPr lang="ja-JP" altLang="ja-JP" b="1" i="1">
                                <a:latin typeface="Cambria Math"/>
                              </a:rPr>
                            </m:ctrlPr>
                          </m:sSubPr>
                          <m:e>
                            <m:r>
                              <a:rPr lang="en-US" altLang="ja-JP" b="1" i="1">
                                <a:latin typeface="Cambria Math"/>
                              </a:rPr>
                              <m:t>𝑷</m:t>
                            </m:r>
                          </m:e>
                          <m:sub>
                            <m:r>
                              <a:rPr lang="en-US" altLang="ja-JP" b="1" i="1">
                                <a:latin typeface="Cambria Math"/>
                              </a:rPr>
                              <m:t>𝒂𝒖𝒙</m:t>
                            </m:r>
                          </m:sub>
                        </m:sSub>
                        <m:r>
                          <a:rPr lang="en-US" altLang="ja-JP" b="1" i="1">
                            <a:latin typeface="Cambria Math"/>
                          </a:rPr>
                          <m:t>+</m:t>
                        </m:r>
                        <m:sSub>
                          <m:sSubPr>
                            <m:ctrlPr>
                              <a:rPr lang="ja-JP" altLang="ja-JP" b="1" i="1">
                                <a:latin typeface="Cambria Math"/>
                              </a:rPr>
                            </m:ctrlPr>
                          </m:sSubPr>
                          <m:e>
                            <m:r>
                              <a:rPr lang="en-US" altLang="ja-JP" b="1" i="1">
                                <a:latin typeface="Cambria Math"/>
                              </a:rPr>
                              <m:t>𝑷</m:t>
                            </m:r>
                          </m:e>
                          <m:sub>
                            <m:r>
                              <a:rPr lang="en-US" altLang="ja-JP" b="1" i="1">
                                <a:latin typeface="Cambria Math"/>
                              </a:rPr>
                              <m:t>𝒊𝒆</m:t>
                            </m:r>
                          </m:sub>
                        </m:sSub>
                        <m:r>
                          <a:rPr lang="en-US" altLang="ja-JP" b="1" i="1">
                            <a:latin typeface="Cambria Math"/>
                          </a:rPr>
                          <m:t>+</m:t>
                        </m:r>
                        <m:sSub>
                          <m:sSubPr>
                            <m:ctrlPr>
                              <a:rPr lang="ja-JP" altLang="ja-JP" b="1" i="1">
                                <a:latin typeface="Cambria Math"/>
                              </a:rPr>
                            </m:ctrlPr>
                          </m:sSubPr>
                          <m:e>
                            <m:r>
                              <a:rPr lang="en-US" altLang="ja-JP" b="1" i="1">
                                <a:latin typeface="Cambria Math"/>
                              </a:rPr>
                              <m:t>𝑷</m:t>
                            </m:r>
                          </m:e>
                          <m:sub>
                            <m:r>
                              <a:rPr lang="en-US" altLang="ja-JP" b="1" i="1">
                                <a:latin typeface="Cambria Math"/>
                              </a:rPr>
                              <m:t>𝒐𝒉</m:t>
                            </m:r>
                          </m:sub>
                        </m:sSub>
                        <m:r>
                          <a:rPr lang="en-US" altLang="ja-JP" b="1" i="1">
                            <a:latin typeface="Cambria Math"/>
                          </a:rPr>
                          <m:t>−</m:t>
                        </m:r>
                        <m:sSub>
                          <m:sSubPr>
                            <m:ctrlPr>
                              <a:rPr lang="ja-JP" altLang="ja-JP" b="1" i="1">
                                <a:latin typeface="Cambria Math"/>
                              </a:rPr>
                            </m:ctrlPr>
                          </m:sSubPr>
                          <m:e>
                            <m:r>
                              <a:rPr lang="en-US" altLang="ja-JP" b="1" i="1">
                                <a:latin typeface="Cambria Math"/>
                              </a:rPr>
                              <m:t>𝑷</m:t>
                            </m:r>
                          </m:e>
                          <m:sub>
                            <m:r>
                              <a:rPr lang="en-US" altLang="ja-JP" b="1" i="1">
                                <a:latin typeface="Cambria Math"/>
                              </a:rPr>
                              <m:t>𝒃𝒓</m:t>
                            </m:r>
                          </m:sub>
                        </m:sSub>
                        <m:r>
                          <a:rPr lang="en-US" altLang="ja-JP" b="1" i="1">
                            <a:latin typeface="Cambria Math"/>
                          </a:rPr>
                          <m:t>−</m:t>
                        </m:r>
                        <m:sSub>
                          <m:sSubPr>
                            <m:ctrlPr>
                              <a:rPr lang="ja-JP" altLang="ja-JP" b="1" i="1">
                                <a:latin typeface="Cambria Math"/>
                              </a:rPr>
                            </m:ctrlPr>
                          </m:sSubPr>
                          <m:e>
                            <m:r>
                              <a:rPr lang="en-US" altLang="ja-JP" b="1" i="1">
                                <a:latin typeface="Cambria Math"/>
                              </a:rPr>
                              <m:t>𝑷</m:t>
                            </m:r>
                          </m:e>
                          <m:sub>
                            <m:r>
                              <a:rPr lang="en-US" altLang="ja-JP" b="1" i="1">
                                <a:latin typeface="Cambria Math"/>
                              </a:rPr>
                              <m:t>𝒔𝒚</m:t>
                            </m:r>
                          </m:sub>
                        </m:sSub>
                        <m:r>
                          <a:rPr lang="en-US" altLang="ja-JP" b="1" i="1">
                            <a:latin typeface="Cambria Math"/>
                          </a:rPr>
                          <m:t>−</m:t>
                        </m:r>
                        <m:f>
                          <m:fPr>
                            <m:ctrlPr>
                              <a:rPr lang="en-US" altLang="ja-JP" b="1" i="1" smtClean="0">
                                <a:latin typeface="Cambria Math"/>
                              </a:rPr>
                            </m:ctrlPr>
                          </m:fPr>
                          <m:num>
                            <m:r>
                              <a:rPr lang="en-US" altLang="ja-JP" b="1" i="1" smtClean="0">
                                <a:latin typeface="Cambria Math"/>
                              </a:rPr>
                              <m:t>𝟑</m:t>
                            </m:r>
                          </m:num>
                          <m:den>
                            <m:r>
                              <a:rPr lang="en-US" altLang="ja-JP" b="1" i="1" smtClean="0">
                                <a:latin typeface="Cambria Math"/>
                              </a:rPr>
                              <m:t>𝟐</m:t>
                            </m:r>
                          </m:den>
                        </m:f>
                        <m:r>
                          <a:rPr lang="en-US" altLang="ja-JP" b="1" i="1">
                            <a:latin typeface="Cambria Math"/>
                            <a:ea typeface="Cambria Math"/>
                          </a:rPr>
                          <m:t>∙</m:t>
                        </m:r>
                        <m:f>
                          <m:fPr>
                            <m:ctrlPr>
                              <a:rPr lang="ja-JP" altLang="ja-JP" b="1" i="1">
                                <a:latin typeface="Cambria Math"/>
                              </a:rPr>
                            </m:ctrlPr>
                          </m:fPr>
                          <m:num>
                            <m:r>
                              <a:rPr lang="en-US" altLang="ja-JP" b="1" i="1">
                                <a:latin typeface="Cambria Math"/>
                              </a:rPr>
                              <m:t>𝒏</m:t>
                            </m:r>
                            <m:sSub>
                              <m:sSubPr>
                                <m:ctrlPr>
                                  <a:rPr lang="ja-JP" altLang="ja-JP" b="1" i="1">
                                    <a:latin typeface="Cambria Math"/>
                                  </a:rPr>
                                </m:ctrlPr>
                              </m:sSubPr>
                              <m:e>
                                <m:r>
                                  <a:rPr lang="en-US" altLang="ja-JP" b="1" i="1">
                                    <a:latin typeface="Cambria Math"/>
                                  </a:rPr>
                                  <m:t>𝑻</m:t>
                                </m:r>
                              </m:e>
                              <m:sub>
                                <m:r>
                                  <a:rPr lang="en-US" altLang="ja-JP" b="1" i="1">
                                    <a:latin typeface="Cambria Math"/>
                                  </a:rPr>
                                  <m:t>𝒆</m:t>
                                </m:r>
                              </m:sub>
                            </m:sSub>
                          </m:num>
                          <m:den>
                            <m:sSub>
                              <m:sSubPr>
                                <m:ctrlPr>
                                  <a:rPr lang="ja-JP" altLang="ja-JP" b="1" i="1">
                                    <a:latin typeface="Cambria Math"/>
                                  </a:rPr>
                                </m:ctrlPr>
                              </m:sSubPr>
                              <m:e>
                                <m:r>
                                  <a:rPr lang="en-US" altLang="ja-JP" b="1" i="1">
                                    <a:latin typeface="Cambria Math"/>
                                  </a:rPr>
                                  <m:t>𝝉</m:t>
                                </m:r>
                              </m:e>
                              <m:sub>
                                <m:r>
                                  <a:rPr lang="en-US" altLang="ja-JP" b="1" i="1">
                                    <a:latin typeface="Cambria Math"/>
                                  </a:rPr>
                                  <m:t>𝒆</m:t>
                                </m:r>
                              </m:sub>
                            </m:sSub>
                          </m:den>
                        </m:f>
                      </m:oMath>
                    </m:oMathPara>
                  </a14:m>
                  <a:endParaRPr lang="ja-JP" altLang="en-US" b="1"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496171" y="2501542"/>
                  <a:ext cx="8278398" cy="665118"/>
                </a:xfrm>
                <a:prstGeom prst="rect">
                  <a:avLst/>
                </a:prstGeom>
                <a:blipFill rotWithShape="1">
                  <a:blip r:embed="rId7"/>
                  <a:stretch>
                    <a:fillRect/>
                  </a:stretch>
                </a:blipFill>
              </p:spPr>
              <p:txBody>
                <a:bodyPr/>
                <a:lstStyle/>
                <a:p>
                  <a:r>
                    <a:rPr lang="ja-JP" altLang="en-US">
                      <a:noFill/>
                    </a:rPr>
                    <a:t> </a:t>
                  </a:r>
                </a:p>
              </p:txBody>
            </p:sp>
          </mc:Fallback>
        </mc:AlternateContent>
        <p:sp>
          <p:nvSpPr>
            <p:cNvPr id="17" name="左中かっこ 9"/>
            <p:cNvSpPr/>
            <p:nvPr/>
          </p:nvSpPr>
          <p:spPr>
            <a:xfrm>
              <a:off x="194407" y="1795086"/>
              <a:ext cx="360040" cy="1393844"/>
            </a:xfrm>
            <a:custGeom>
              <a:avLst/>
              <a:gdLst>
                <a:gd name="connsiteX0" fmla="*/ 360040 w 360040"/>
                <a:gd name="connsiteY0" fmla="*/ 1393844 h 1393844"/>
                <a:gd name="connsiteX1" fmla="*/ 180020 w 360040"/>
                <a:gd name="connsiteY1" fmla="*/ 1363842 h 1393844"/>
                <a:gd name="connsiteX2" fmla="*/ 180020 w 360040"/>
                <a:gd name="connsiteY2" fmla="*/ 726924 h 1393844"/>
                <a:gd name="connsiteX3" fmla="*/ 0 w 360040"/>
                <a:gd name="connsiteY3" fmla="*/ 696922 h 1393844"/>
                <a:gd name="connsiteX4" fmla="*/ 180020 w 360040"/>
                <a:gd name="connsiteY4" fmla="*/ 666920 h 1393844"/>
                <a:gd name="connsiteX5" fmla="*/ 180020 w 360040"/>
                <a:gd name="connsiteY5" fmla="*/ 30002 h 1393844"/>
                <a:gd name="connsiteX6" fmla="*/ 360040 w 360040"/>
                <a:gd name="connsiteY6" fmla="*/ 0 h 1393844"/>
                <a:gd name="connsiteX7" fmla="*/ 360040 w 360040"/>
                <a:gd name="connsiteY7" fmla="*/ 1393844 h 1393844"/>
                <a:gd name="connsiteX0" fmla="*/ 360040 w 360040"/>
                <a:gd name="connsiteY0" fmla="*/ 1393844 h 1393844"/>
                <a:gd name="connsiteX1" fmla="*/ 180020 w 360040"/>
                <a:gd name="connsiteY1" fmla="*/ 1363842 h 1393844"/>
                <a:gd name="connsiteX2" fmla="*/ 180020 w 360040"/>
                <a:gd name="connsiteY2" fmla="*/ 726924 h 1393844"/>
                <a:gd name="connsiteX3" fmla="*/ 0 w 360040"/>
                <a:gd name="connsiteY3" fmla="*/ 696922 h 1393844"/>
                <a:gd name="connsiteX4" fmla="*/ 180020 w 360040"/>
                <a:gd name="connsiteY4" fmla="*/ 666920 h 1393844"/>
                <a:gd name="connsiteX5" fmla="*/ 180020 w 360040"/>
                <a:gd name="connsiteY5" fmla="*/ 30002 h 1393844"/>
                <a:gd name="connsiteX6" fmla="*/ 360040 w 360040"/>
                <a:gd name="connsiteY6" fmla="*/ 0 h 1393844"/>
                <a:gd name="connsiteX0" fmla="*/ 360040 w 360040"/>
                <a:gd name="connsiteY0" fmla="*/ 1393844 h 1393844"/>
                <a:gd name="connsiteX1" fmla="*/ 180020 w 360040"/>
                <a:gd name="connsiteY1" fmla="*/ 1363842 h 1393844"/>
                <a:gd name="connsiteX2" fmla="*/ 180020 w 360040"/>
                <a:gd name="connsiteY2" fmla="*/ 726924 h 1393844"/>
                <a:gd name="connsiteX3" fmla="*/ 0 w 360040"/>
                <a:gd name="connsiteY3" fmla="*/ 696922 h 1393844"/>
                <a:gd name="connsiteX4" fmla="*/ 180020 w 360040"/>
                <a:gd name="connsiteY4" fmla="*/ 666920 h 1393844"/>
                <a:gd name="connsiteX5" fmla="*/ 180020 w 360040"/>
                <a:gd name="connsiteY5" fmla="*/ 30002 h 1393844"/>
                <a:gd name="connsiteX6" fmla="*/ 360040 w 360040"/>
                <a:gd name="connsiteY6" fmla="*/ 0 h 1393844"/>
                <a:gd name="connsiteX7" fmla="*/ 360040 w 360040"/>
                <a:gd name="connsiteY7" fmla="*/ 1393844 h 1393844"/>
                <a:gd name="connsiteX0" fmla="*/ 360040 w 360040"/>
                <a:gd name="connsiteY0" fmla="*/ 1393844 h 1393844"/>
                <a:gd name="connsiteX1" fmla="*/ 180020 w 360040"/>
                <a:gd name="connsiteY1" fmla="*/ 1363842 h 1393844"/>
                <a:gd name="connsiteX2" fmla="*/ 180020 w 360040"/>
                <a:gd name="connsiteY2" fmla="*/ 726924 h 1393844"/>
                <a:gd name="connsiteX3" fmla="*/ 0 w 360040"/>
                <a:gd name="connsiteY3" fmla="*/ 696922 h 1393844"/>
                <a:gd name="connsiteX4" fmla="*/ 180020 w 360040"/>
                <a:gd name="connsiteY4" fmla="*/ 666920 h 1393844"/>
                <a:gd name="connsiteX5" fmla="*/ 180020 w 360040"/>
                <a:gd name="connsiteY5" fmla="*/ 113129 h 1393844"/>
                <a:gd name="connsiteX6" fmla="*/ 360040 w 360040"/>
                <a:gd name="connsiteY6" fmla="*/ 0 h 1393844"/>
                <a:gd name="connsiteX0" fmla="*/ 360040 w 360040"/>
                <a:gd name="connsiteY0" fmla="*/ 1393844 h 1393844"/>
                <a:gd name="connsiteX1" fmla="*/ 180020 w 360040"/>
                <a:gd name="connsiteY1" fmla="*/ 1363842 h 1393844"/>
                <a:gd name="connsiteX2" fmla="*/ 180020 w 360040"/>
                <a:gd name="connsiteY2" fmla="*/ 726924 h 1393844"/>
                <a:gd name="connsiteX3" fmla="*/ 0 w 360040"/>
                <a:gd name="connsiteY3" fmla="*/ 696922 h 1393844"/>
                <a:gd name="connsiteX4" fmla="*/ 180020 w 360040"/>
                <a:gd name="connsiteY4" fmla="*/ 666920 h 1393844"/>
                <a:gd name="connsiteX5" fmla="*/ 180020 w 360040"/>
                <a:gd name="connsiteY5" fmla="*/ 30002 h 1393844"/>
                <a:gd name="connsiteX6" fmla="*/ 360040 w 360040"/>
                <a:gd name="connsiteY6" fmla="*/ 0 h 1393844"/>
                <a:gd name="connsiteX7" fmla="*/ 360040 w 360040"/>
                <a:gd name="connsiteY7" fmla="*/ 1393844 h 1393844"/>
                <a:gd name="connsiteX0" fmla="*/ 360040 w 360040"/>
                <a:gd name="connsiteY0" fmla="*/ 1393844 h 1393844"/>
                <a:gd name="connsiteX1" fmla="*/ 180020 w 360040"/>
                <a:gd name="connsiteY1" fmla="*/ 1308424 h 1393844"/>
                <a:gd name="connsiteX2" fmla="*/ 180020 w 360040"/>
                <a:gd name="connsiteY2" fmla="*/ 726924 h 1393844"/>
                <a:gd name="connsiteX3" fmla="*/ 0 w 360040"/>
                <a:gd name="connsiteY3" fmla="*/ 696922 h 1393844"/>
                <a:gd name="connsiteX4" fmla="*/ 180020 w 360040"/>
                <a:gd name="connsiteY4" fmla="*/ 666920 h 1393844"/>
                <a:gd name="connsiteX5" fmla="*/ 180020 w 360040"/>
                <a:gd name="connsiteY5" fmla="*/ 113129 h 1393844"/>
                <a:gd name="connsiteX6" fmla="*/ 360040 w 360040"/>
                <a:gd name="connsiteY6" fmla="*/ 0 h 1393844"/>
                <a:gd name="connsiteX0" fmla="*/ 360040 w 360040"/>
                <a:gd name="connsiteY0" fmla="*/ 1393844 h 1393844"/>
                <a:gd name="connsiteX1" fmla="*/ 180020 w 360040"/>
                <a:gd name="connsiteY1" fmla="*/ 1363842 h 1393844"/>
                <a:gd name="connsiteX2" fmla="*/ 180020 w 360040"/>
                <a:gd name="connsiteY2" fmla="*/ 726924 h 1393844"/>
                <a:gd name="connsiteX3" fmla="*/ 0 w 360040"/>
                <a:gd name="connsiteY3" fmla="*/ 696922 h 1393844"/>
                <a:gd name="connsiteX4" fmla="*/ 180020 w 360040"/>
                <a:gd name="connsiteY4" fmla="*/ 666920 h 1393844"/>
                <a:gd name="connsiteX5" fmla="*/ 180020 w 360040"/>
                <a:gd name="connsiteY5" fmla="*/ 30002 h 1393844"/>
                <a:gd name="connsiteX6" fmla="*/ 360040 w 360040"/>
                <a:gd name="connsiteY6" fmla="*/ 0 h 1393844"/>
                <a:gd name="connsiteX7" fmla="*/ 360040 w 360040"/>
                <a:gd name="connsiteY7" fmla="*/ 1393844 h 1393844"/>
                <a:gd name="connsiteX0" fmla="*/ 360040 w 360040"/>
                <a:gd name="connsiteY0" fmla="*/ 1393844 h 1393844"/>
                <a:gd name="connsiteX1" fmla="*/ 180020 w 360040"/>
                <a:gd name="connsiteY1" fmla="*/ 1308424 h 1393844"/>
                <a:gd name="connsiteX2" fmla="*/ 180020 w 360040"/>
                <a:gd name="connsiteY2" fmla="*/ 768487 h 1393844"/>
                <a:gd name="connsiteX3" fmla="*/ 0 w 360040"/>
                <a:gd name="connsiteY3" fmla="*/ 696922 h 1393844"/>
                <a:gd name="connsiteX4" fmla="*/ 180020 w 360040"/>
                <a:gd name="connsiteY4" fmla="*/ 666920 h 1393844"/>
                <a:gd name="connsiteX5" fmla="*/ 180020 w 360040"/>
                <a:gd name="connsiteY5" fmla="*/ 113129 h 1393844"/>
                <a:gd name="connsiteX6" fmla="*/ 360040 w 360040"/>
                <a:gd name="connsiteY6" fmla="*/ 0 h 1393844"/>
                <a:gd name="connsiteX0" fmla="*/ 360040 w 360040"/>
                <a:gd name="connsiteY0" fmla="*/ 1393844 h 1393844"/>
                <a:gd name="connsiteX1" fmla="*/ 180020 w 360040"/>
                <a:gd name="connsiteY1" fmla="*/ 1363842 h 1393844"/>
                <a:gd name="connsiteX2" fmla="*/ 180020 w 360040"/>
                <a:gd name="connsiteY2" fmla="*/ 726924 h 1393844"/>
                <a:gd name="connsiteX3" fmla="*/ 0 w 360040"/>
                <a:gd name="connsiteY3" fmla="*/ 696922 h 1393844"/>
                <a:gd name="connsiteX4" fmla="*/ 180020 w 360040"/>
                <a:gd name="connsiteY4" fmla="*/ 666920 h 1393844"/>
                <a:gd name="connsiteX5" fmla="*/ 180020 w 360040"/>
                <a:gd name="connsiteY5" fmla="*/ 30002 h 1393844"/>
                <a:gd name="connsiteX6" fmla="*/ 360040 w 360040"/>
                <a:gd name="connsiteY6" fmla="*/ 0 h 1393844"/>
                <a:gd name="connsiteX7" fmla="*/ 360040 w 360040"/>
                <a:gd name="connsiteY7" fmla="*/ 1393844 h 1393844"/>
                <a:gd name="connsiteX0" fmla="*/ 360040 w 360040"/>
                <a:gd name="connsiteY0" fmla="*/ 1393844 h 1393844"/>
                <a:gd name="connsiteX1" fmla="*/ 180020 w 360040"/>
                <a:gd name="connsiteY1" fmla="*/ 1308424 h 1393844"/>
                <a:gd name="connsiteX2" fmla="*/ 180020 w 360040"/>
                <a:gd name="connsiteY2" fmla="*/ 768487 h 1393844"/>
                <a:gd name="connsiteX3" fmla="*/ 0 w 360040"/>
                <a:gd name="connsiteY3" fmla="*/ 696922 h 1393844"/>
                <a:gd name="connsiteX4" fmla="*/ 180020 w 360040"/>
                <a:gd name="connsiteY4" fmla="*/ 597647 h 1393844"/>
                <a:gd name="connsiteX5" fmla="*/ 180020 w 360040"/>
                <a:gd name="connsiteY5" fmla="*/ 113129 h 1393844"/>
                <a:gd name="connsiteX6" fmla="*/ 360040 w 360040"/>
                <a:gd name="connsiteY6" fmla="*/ 0 h 1393844"/>
                <a:gd name="connsiteX0" fmla="*/ 360040 w 360040"/>
                <a:gd name="connsiteY0" fmla="*/ 1393844 h 1393844"/>
                <a:gd name="connsiteX1" fmla="*/ 180020 w 360040"/>
                <a:gd name="connsiteY1" fmla="*/ 1363842 h 1393844"/>
                <a:gd name="connsiteX2" fmla="*/ 180020 w 360040"/>
                <a:gd name="connsiteY2" fmla="*/ 726924 h 1393844"/>
                <a:gd name="connsiteX3" fmla="*/ 0 w 360040"/>
                <a:gd name="connsiteY3" fmla="*/ 696922 h 1393844"/>
                <a:gd name="connsiteX4" fmla="*/ 180020 w 360040"/>
                <a:gd name="connsiteY4" fmla="*/ 666920 h 1393844"/>
                <a:gd name="connsiteX5" fmla="*/ 180020 w 360040"/>
                <a:gd name="connsiteY5" fmla="*/ 30002 h 1393844"/>
                <a:gd name="connsiteX6" fmla="*/ 360040 w 360040"/>
                <a:gd name="connsiteY6" fmla="*/ 0 h 1393844"/>
                <a:gd name="connsiteX7" fmla="*/ 360040 w 360040"/>
                <a:gd name="connsiteY7" fmla="*/ 1393844 h 1393844"/>
                <a:gd name="connsiteX0" fmla="*/ 360040 w 360040"/>
                <a:gd name="connsiteY0" fmla="*/ 1393844 h 1393844"/>
                <a:gd name="connsiteX1" fmla="*/ 180020 w 360040"/>
                <a:gd name="connsiteY1" fmla="*/ 1308424 h 1393844"/>
                <a:gd name="connsiteX2" fmla="*/ 180020 w 360040"/>
                <a:gd name="connsiteY2" fmla="*/ 726923 h 1393844"/>
                <a:gd name="connsiteX3" fmla="*/ 0 w 360040"/>
                <a:gd name="connsiteY3" fmla="*/ 696922 h 1393844"/>
                <a:gd name="connsiteX4" fmla="*/ 180020 w 360040"/>
                <a:gd name="connsiteY4" fmla="*/ 597647 h 1393844"/>
                <a:gd name="connsiteX5" fmla="*/ 180020 w 360040"/>
                <a:gd name="connsiteY5" fmla="*/ 113129 h 1393844"/>
                <a:gd name="connsiteX6" fmla="*/ 360040 w 360040"/>
                <a:gd name="connsiteY6" fmla="*/ 0 h 1393844"/>
                <a:gd name="connsiteX0" fmla="*/ 360040 w 360040"/>
                <a:gd name="connsiteY0" fmla="*/ 1393844 h 1393844"/>
                <a:gd name="connsiteX1" fmla="*/ 180020 w 360040"/>
                <a:gd name="connsiteY1" fmla="*/ 1363842 h 1393844"/>
                <a:gd name="connsiteX2" fmla="*/ 180020 w 360040"/>
                <a:gd name="connsiteY2" fmla="*/ 726924 h 1393844"/>
                <a:gd name="connsiteX3" fmla="*/ 0 w 360040"/>
                <a:gd name="connsiteY3" fmla="*/ 696922 h 1393844"/>
                <a:gd name="connsiteX4" fmla="*/ 180020 w 360040"/>
                <a:gd name="connsiteY4" fmla="*/ 666920 h 1393844"/>
                <a:gd name="connsiteX5" fmla="*/ 180020 w 360040"/>
                <a:gd name="connsiteY5" fmla="*/ 30002 h 1393844"/>
                <a:gd name="connsiteX6" fmla="*/ 360040 w 360040"/>
                <a:gd name="connsiteY6" fmla="*/ 0 h 1393844"/>
                <a:gd name="connsiteX7" fmla="*/ 360040 w 360040"/>
                <a:gd name="connsiteY7" fmla="*/ 1393844 h 1393844"/>
                <a:gd name="connsiteX0" fmla="*/ 360040 w 360040"/>
                <a:gd name="connsiteY0" fmla="*/ 1393844 h 1393844"/>
                <a:gd name="connsiteX1" fmla="*/ 180020 w 360040"/>
                <a:gd name="connsiteY1" fmla="*/ 1308424 h 1393844"/>
                <a:gd name="connsiteX2" fmla="*/ 180020 w 360040"/>
                <a:gd name="connsiteY2" fmla="*/ 782341 h 1393844"/>
                <a:gd name="connsiteX3" fmla="*/ 0 w 360040"/>
                <a:gd name="connsiteY3" fmla="*/ 696922 h 1393844"/>
                <a:gd name="connsiteX4" fmla="*/ 180020 w 360040"/>
                <a:gd name="connsiteY4" fmla="*/ 597647 h 1393844"/>
                <a:gd name="connsiteX5" fmla="*/ 180020 w 360040"/>
                <a:gd name="connsiteY5" fmla="*/ 113129 h 1393844"/>
                <a:gd name="connsiteX6" fmla="*/ 360040 w 360040"/>
                <a:gd name="connsiteY6" fmla="*/ 0 h 1393844"/>
                <a:gd name="connsiteX0" fmla="*/ 360040 w 360040"/>
                <a:gd name="connsiteY0" fmla="*/ 1393844 h 1393844"/>
                <a:gd name="connsiteX1" fmla="*/ 180020 w 360040"/>
                <a:gd name="connsiteY1" fmla="*/ 1363842 h 1393844"/>
                <a:gd name="connsiteX2" fmla="*/ 180020 w 360040"/>
                <a:gd name="connsiteY2" fmla="*/ 726924 h 1393844"/>
                <a:gd name="connsiteX3" fmla="*/ 0 w 360040"/>
                <a:gd name="connsiteY3" fmla="*/ 696922 h 1393844"/>
                <a:gd name="connsiteX4" fmla="*/ 180020 w 360040"/>
                <a:gd name="connsiteY4" fmla="*/ 666920 h 1393844"/>
                <a:gd name="connsiteX5" fmla="*/ 180020 w 360040"/>
                <a:gd name="connsiteY5" fmla="*/ 30002 h 1393844"/>
                <a:gd name="connsiteX6" fmla="*/ 360040 w 360040"/>
                <a:gd name="connsiteY6" fmla="*/ 0 h 1393844"/>
                <a:gd name="connsiteX7" fmla="*/ 360040 w 360040"/>
                <a:gd name="connsiteY7" fmla="*/ 1393844 h 1393844"/>
                <a:gd name="connsiteX0" fmla="*/ 360040 w 360040"/>
                <a:gd name="connsiteY0" fmla="*/ 1393844 h 1393844"/>
                <a:gd name="connsiteX1" fmla="*/ 180020 w 360040"/>
                <a:gd name="connsiteY1" fmla="*/ 1308424 h 1393844"/>
                <a:gd name="connsiteX2" fmla="*/ 180020 w 360040"/>
                <a:gd name="connsiteY2" fmla="*/ 726923 h 1393844"/>
                <a:gd name="connsiteX3" fmla="*/ 0 w 360040"/>
                <a:gd name="connsiteY3" fmla="*/ 696922 h 1393844"/>
                <a:gd name="connsiteX4" fmla="*/ 180020 w 360040"/>
                <a:gd name="connsiteY4" fmla="*/ 597647 h 1393844"/>
                <a:gd name="connsiteX5" fmla="*/ 180020 w 360040"/>
                <a:gd name="connsiteY5" fmla="*/ 113129 h 1393844"/>
                <a:gd name="connsiteX6" fmla="*/ 360040 w 360040"/>
                <a:gd name="connsiteY6" fmla="*/ 0 h 1393844"/>
                <a:gd name="connsiteX0" fmla="*/ 360040 w 360040"/>
                <a:gd name="connsiteY0" fmla="*/ 1393844 h 1393844"/>
                <a:gd name="connsiteX1" fmla="*/ 180020 w 360040"/>
                <a:gd name="connsiteY1" fmla="*/ 1363842 h 1393844"/>
                <a:gd name="connsiteX2" fmla="*/ 180020 w 360040"/>
                <a:gd name="connsiteY2" fmla="*/ 726924 h 1393844"/>
                <a:gd name="connsiteX3" fmla="*/ 0 w 360040"/>
                <a:gd name="connsiteY3" fmla="*/ 696922 h 1393844"/>
                <a:gd name="connsiteX4" fmla="*/ 180020 w 360040"/>
                <a:gd name="connsiteY4" fmla="*/ 666920 h 1393844"/>
                <a:gd name="connsiteX5" fmla="*/ 180020 w 360040"/>
                <a:gd name="connsiteY5" fmla="*/ 30002 h 1393844"/>
                <a:gd name="connsiteX6" fmla="*/ 360040 w 360040"/>
                <a:gd name="connsiteY6" fmla="*/ 0 h 1393844"/>
                <a:gd name="connsiteX7" fmla="*/ 360040 w 360040"/>
                <a:gd name="connsiteY7" fmla="*/ 1393844 h 1393844"/>
                <a:gd name="connsiteX0" fmla="*/ 360040 w 360040"/>
                <a:gd name="connsiteY0" fmla="*/ 1393844 h 1393844"/>
                <a:gd name="connsiteX1" fmla="*/ 180020 w 360040"/>
                <a:gd name="connsiteY1" fmla="*/ 1308424 h 1393844"/>
                <a:gd name="connsiteX2" fmla="*/ 180020 w 360040"/>
                <a:gd name="connsiteY2" fmla="*/ 754632 h 1393844"/>
                <a:gd name="connsiteX3" fmla="*/ 0 w 360040"/>
                <a:gd name="connsiteY3" fmla="*/ 696922 h 1393844"/>
                <a:gd name="connsiteX4" fmla="*/ 180020 w 360040"/>
                <a:gd name="connsiteY4" fmla="*/ 597647 h 1393844"/>
                <a:gd name="connsiteX5" fmla="*/ 180020 w 360040"/>
                <a:gd name="connsiteY5" fmla="*/ 113129 h 1393844"/>
                <a:gd name="connsiteX6" fmla="*/ 360040 w 360040"/>
                <a:gd name="connsiteY6" fmla="*/ 0 h 139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40" h="1393844" stroke="0" extrusionOk="0">
                  <a:moveTo>
                    <a:pt x="360040" y="1393844"/>
                  </a:moveTo>
                  <a:cubicBezTo>
                    <a:pt x="260618" y="1393844"/>
                    <a:pt x="180020" y="1380412"/>
                    <a:pt x="180020" y="1363842"/>
                  </a:cubicBezTo>
                  <a:lnTo>
                    <a:pt x="180020" y="726924"/>
                  </a:lnTo>
                  <a:cubicBezTo>
                    <a:pt x="180020" y="710354"/>
                    <a:pt x="99422" y="696922"/>
                    <a:pt x="0" y="696922"/>
                  </a:cubicBezTo>
                  <a:cubicBezTo>
                    <a:pt x="99422" y="696922"/>
                    <a:pt x="180020" y="683490"/>
                    <a:pt x="180020" y="666920"/>
                  </a:cubicBezTo>
                  <a:lnTo>
                    <a:pt x="180020" y="30002"/>
                  </a:lnTo>
                  <a:cubicBezTo>
                    <a:pt x="180020" y="13432"/>
                    <a:pt x="260618" y="0"/>
                    <a:pt x="360040" y="0"/>
                  </a:cubicBezTo>
                  <a:lnTo>
                    <a:pt x="360040" y="1393844"/>
                  </a:lnTo>
                  <a:close/>
                </a:path>
                <a:path w="360040" h="1393844" fill="none">
                  <a:moveTo>
                    <a:pt x="360040" y="1393844"/>
                  </a:moveTo>
                  <a:cubicBezTo>
                    <a:pt x="260618" y="1393844"/>
                    <a:pt x="180020" y="1324994"/>
                    <a:pt x="180020" y="1308424"/>
                  </a:cubicBezTo>
                  <a:lnTo>
                    <a:pt x="180020" y="754632"/>
                  </a:lnTo>
                  <a:cubicBezTo>
                    <a:pt x="180020" y="738062"/>
                    <a:pt x="0" y="723086"/>
                    <a:pt x="0" y="696922"/>
                  </a:cubicBezTo>
                  <a:cubicBezTo>
                    <a:pt x="0" y="670758"/>
                    <a:pt x="180020" y="614217"/>
                    <a:pt x="180020" y="597647"/>
                  </a:cubicBezTo>
                  <a:lnTo>
                    <a:pt x="180020" y="113129"/>
                  </a:lnTo>
                  <a:cubicBezTo>
                    <a:pt x="180020" y="96559"/>
                    <a:pt x="260618" y="0"/>
                    <a:pt x="360040" y="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
        <p:nvSpPr>
          <p:cNvPr id="9" name="テキスト ボックス 8"/>
          <p:cNvSpPr txBox="1"/>
          <p:nvPr/>
        </p:nvSpPr>
        <p:spPr>
          <a:xfrm>
            <a:off x="4973478" y="1732586"/>
            <a:ext cx="3930884" cy="369332"/>
          </a:xfrm>
          <a:prstGeom prst="rect">
            <a:avLst/>
          </a:prstGeom>
          <a:noFill/>
        </p:spPr>
        <p:txBody>
          <a:bodyPr wrap="none" rtlCol="0">
            <a:spAutoFit/>
          </a:bodyPr>
          <a:lstStyle/>
          <a:p>
            <a:r>
              <a:rPr kumimoji="1" lang="ja-JP" altLang="en-US" b="1" dirty="0" smtClean="0"/>
              <a:t>重水素・三重水素イオンの粒子保存式</a:t>
            </a:r>
            <a:endParaRPr kumimoji="1" lang="ja-JP" altLang="en-US" b="1" dirty="0"/>
          </a:p>
        </p:txBody>
      </p:sp>
      <p:sp>
        <p:nvSpPr>
          <p:cNvPr id="10" name="テキスト ボックス 9"/>
          <p:cNvSpPr txBox="1"/>
          <p:nvPr/>
        </p:nvSpPr>
        <p:spPr>
          <a:xfrm>
            <a:off x="4706215" y="2498466"/>
            <a:ext cx="2162772" cy="369332"/>
          </a:xfrm>
          <a:prstGeom prst="rect">
            <a:avLst/>
          </a:prstGeom>
          <a:noFill/>
        </p:spPr>
        <p:txBody>
          <a:bodyPr wrap="none" rtlCol="0">
            <a:spAutoFit/>
          </a:bodyPr>
          <a:lstStyle/>
          <a:p>
            <a:r>
              <a:rPr lang="en-US" altLang="ja-JP" b="1" dirty="0"/>
              <a:t>α</a:t>
            </a:r>
            <a:r>
              <a:rPr kumimoji="1" lang="ja-JP" altLang="en-US" b="1" dirty="0" smtClean="0"/>
              <a:t>粒子の粒子保存式</a:t>
            </a:r>
            <a:endParaRPr kumimoji="1" lang="ja-JP" altLang="en-US" b="1" dirty="0"/>
          </a:p>
        </p:txBody>
      </p:sp>
      <p:sp>
        <p:nvSpPr>
          <p:cNvPr id="11" name="テキスト ボックス 10"/>
          <p:cNvSpPr txBox="1"/>
          <p:nvPr/>
        </p:nvSpPr>
        <p:spPr>
          <a:xfrm>
            <a:off x="4211960" y="3265023"/>
            <a:ext cx="2262158" cy="369332"/>
          </a:xfrm>
          <a:prstGeom prst="rect">
            <a:avLst/>
          </a:prstGeom>
          <a:noFill/>
        </p:spPr>
        <p:txBody>
          <a:bodyPr wrap="none" rtlCol="0">
            <a:spAutoFit/>
          </a:bodyPr>
          <a:lstStyle/>
          <a:p>
            <a:r>
              <a:rPr kumimoji="1" lang="ja-JP" altLang="en-US" b="1" dirty="0" smtClean="0"/>
              <a:t>不純物の粒子保存式</a:t>
            </a:r>
            <a:endParaRPr kumimoji="1" lang="ja-JP" altLang="en-US" b="1" dirty="0"/>
          </a:p>
        </p:txBody>
      </p:sp>
      <p:sp>
        <p:nvSpPr>
          <p:cNvPr id="13" name="テキスト ボックス 12"/>
          <p:cNvSpPr txBox="1"/>
          <p:nvPr/>
        </p:nvSpPr>
        <p:spPr>
          <a:xfrm>
            <a:off x="4136725" y="4064653"/>
            <a:ext cx="2031325" cy="369332"/>
          </a:xfrm>
          <a:prstGeom prst="rect">
            <a:avLst/>
          </a:prstGeom>
          <a:noFill/>
        </p:spPr>
        <p:txBody>
          <a:bodyPr wrap="none" rtlCol="0">
            <a:spAutoFit/>
          </a:bodyPr>
          <a:lstStyle/>
          <a:p>
            <a:r>
              <a:rPr kumimoji="1" lang="ja-JP" altLang="en-US" b="1" dirty="0" smtClean="0"/>
              <a:t>電子の粒子保存式</a:t>
            </a:r>
            <a:endParaRPr kumimoji="1" lang="ja-JP" altLang="en-US" b="1" dirty="0"/>
          </a:p>
        </p:txBody>
      </p:sp>
      <p:sp>
        <p:nvSpPr>
          <p:cNvPr id="19" name="テキスト ボックス 18"/>
          <p:cNvSpPr txBox="1"/>
          <p:nvPr/>
        </p:nvSpPr>
        <p:spPr>
          <a:xfrm>
            <a:off x="6147960" y="5026768"/>
            <a:ext cx="2808782" cy="369332"/>
          </a:xfrm>
          <a:prstGeom prst="rect">
            <a:avLst/>
          </a:prstGeom>
          <a:noFill/>
        </p:spPr>
        <p:txBody>
          <a:bodyPr wrap="none" rtlCol="0">
            <a:spAutoFit/>
          </a:bodyPr>
          <a:lstStyle/>
          <a:p>
            <a:r>
              <a:rPr kumimoji="1" lang="ja-JP" altLang="en-US" b="1" dirty="0" smtClean="0"/>
              <a:t>イオンのエネルギー保存式</a:t>
            </a:r>
            <a:endParaRPr kumimoji="1" lang="ja-JP" altLang="en-US" b="1" dirty="0"/>
          </a:p>
        </p:txBody>
      </p:sp>
      <p:sp>
        <p:nvSpPr>
          <p:cNvPr id="20" name="テキスト ボックス 19"/>
          <p:cNvSpPr txBox="1"/>
          <p:nvPr/>
        </p:nvSpPr>
        <p:spPr>
          <a:xfrm>
            <a:off x="6214406" y="6314212"/>
            <a:ext cx="2666114" cy="369332"/>
          </a:xfrm>
          <a:prstGeom prst="rect">
            <a:avLst/>
          </a:prstGeom>
          <a:noFill/>
        </p:spPr>
        <p:txBody>
          <a:bodyPr wrap="none" rtlCol="0">
            <a:spAutoFit/>
          </a:bodyPr>
          <a:lstStyle/>
          <a:p>
            <a:r>
              <a:rPr kumimoji="1" lang="ja-JP" altLang="en-US" b="1" dirty="0" smtClean="0"/>
              <a:t>電子のエネルギー保存式</a:t>
            </a:r>
            <a:endParaRPr kumimoji="1" lang="ja-JP" altLang="en-US" b="1" dirty="0"/>
          </a:p>
        </p:txBody>
      </p:sp>
      <p:sp>
        <p:nvSpPr>
          <p:cNvPr id="23" name="角丸四角形 22"/>
          <p:cNvSpPr/>
          <p:nvPr/>
        </p:nvSpPr>
        <p:spPr>
          <a:xfrm>
            <a:off x="4978634" y="4908942"/>
            <a:ext cx="1209506" cy="679397"/>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角丸四角形 23"/>
          <p:cNvSpPr/>
          <p:nvPr/>
        </p:nvSpPr>
        <p:spPr>
          <a:xfrm>
            <a:off x="6474118" y="5570827"/>
            <a:ext cx="2406402" cy="692177"/>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8" name="直線矢印コネクタ 27"/>
          <p:cNvCxnSpPr>
            <a:stCxn id="31" idx="2"/>
            <a:endCxn id="23" idx="0"/>
          </p:cNvCxnSpPr>
          <p:nvPr/>
        </p:nvCxnSpPr>
        <p:spPr>
          <a:xfrm flipH="1">
            <a:off x="5583387" y="4064653"/>
            <a:ext cx="2093932" cy="844289"/>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31" idx="2"/>
            <a:endCxn id="24" idx="0"/>
          </p:cNvCxnSpPr>
          <p:nvPr/>
        </p:nvCxnSpPr>
        <p:spPr>
          <a:xfrm>
            <a:off x="7677319" y="4064653"/>
            <a:ext cx="0" cy="1506174"/>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687463" y="3418322"/>
            <a:ext cx="1979712" cy="646331"/>
          </a:xfrm>
          <a:prstGeom prst="rect">
            <a:avLst/>
          </a:prstGeom>
          <a:noFill/>
          <a:ln w="57150">
            <a:solidFill>
              <a:srgbClr val="FFC000"/>
            </a:solidFill>
          </a:ln>
        </p:spPr>
        <p:txBody>
          <a:bodyPr wrap="square" rtlCol="0">
            <a:spAutoFit/>
          </a:bodyPr>
          <a:lstStyle/>
          <a:p>
            <a:r>
              <a:rPr lang="ja-JP" altLang="en-US" b="1" dirty="0" smtClean="0"/>
              <a:t>熱流束として壁の伝熱計算で使用</a:t>
            </a:r>
            <a:endParaRPr kumimoji="1" lang="ja-JP" altLang="en-US" b="1" dirty="0"/>
          </a:p>
        </p:txBody>
      </p:sp>
    </p:spTree>
    <p:extLst>
      <p:ext uri="{BB962C8B-B14F-4D97-AF65-F5344CB8AC3E}">
        <p14:creationId xmlns:p14="http://schemas.microsoft.com/office/powerpoint/2010/main" val="2730624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ja-JP" altLang="en-US" sz="4000" dirty="0" smtClean="0"/>
              <a:t>伝熱モデル</a:t>
            </a:r>
            <a:endParaRPr kumimoji="1" lang="ja-JP" altLang="en-US" dirty="0"/>
          </a:p>
        </p:txBody>
      </p:sp>
      <p:grpSp>
        <p:nvGrpSpPr>
          <p:cNvPr id="5" name="グループ化 4"/>
          <p:cNvGrpSpPr/>
          <p:nvPr/>
        </p:nvGrpSpPr>
        <p:grpSpPr>
          <a:xfrm>
            <a:off x="5288022" y="1039065"/>
            <a:ext cx="3604458" cy="2918209"/>
            <a:chOff x="5138803" y="1291018"/>
            <a:chExt cx="2889580" cy="1949776"/>
          </a:xfrm>
        </p:grpSpPr>
        <p:grpSp>
          <p:nvGrpSpPr>
            <p:cNvPr id="6" name="グループ化 5"/>
            <p:cNvGrpSpPr/>
            <p:nvPr/>
          </p:nvGrpSpPr>
          <p:grpSpPr>
            <a:xfrm>
              <a:off x="6294782" y="1381406"/>
              <a:ext cx="1550668" cy="1656184"/>
              <a:chOff x="4700899" y="4647608"/>
              <a:chExt cx="1550668" cy="1656184"/>
            </a:xfrm>
          </p:grpSpPr>
          <p:sp>
            <p:nvSpPr>
              <p:cNvPr id="14" name="正方形/長方形 13"/>
              <p:cNvSpPr/>
              <p:nvPr/>
            </p:nvSpPr>
            <p:spPr>
              <a:xfrm>
                <a:off x="4700899" y="4647609"/>
                <a:ext cx="888000" cy="165618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5588899" y="4647608"/>
                <a:ext cx="662668" cy="1656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5628817" y="5219210"/>
                <a:ext cx="553998" cy="1008112"/>
              </a:xfrm>
              <a:prstGeom prst="rect">
                <a:avLst/>
              </a:prstGeom>
              <a:noFill/>
            </p:spPr>
            <p:txBody>
              <a:bodyPr vert="eaVert" wrap="square" rtlCol="0">
                <a:spAutoFit/>
              </a:bodyPr>
              <a:lstStyle/>
              <a:p>
                <a:r>
                  <a:rPr kumimoji="1" lang="ja-JP" altLang="en-US" sz="2400" b="1" dirty="0" smtClean="0"/>
                  <a:t>冷却水</a:t>
                </a:r>
                <a:endParaRPr kumimoji="1" lang="ja-JP" altLang="en-US" sz="2400" b="1" dirty="0"/>
              </a:p>
            </p:txBody>
          </p:sp>
          <p:sp>
            <p:nvSpPr>
              <p:cNvPr id="17" name="テキスト ボックス 16"/>
              <p:cNvSpPr txBox="1"/>
              <p:nvPr/>
            </p:nvSpPr>
            <p:spPr>
              <a:xfrm>
                <a:off x="4844961" y="5282487"/>
                <a:ext cx="615553" cy="800860"/>
              </a:xfrm>
              <a:prstGeom prst="rect">
                <a:avLst/>
              </a:prstGeom>
              <a:noFill/>
            </p:spPr>
            <p:txBody>
              <a:bodyPr vert="eaVert" wrap="none" rtlCol="0">
                <a:spAutoFit/>
              </a:bodyPr>
              <a:lstStyle/>
              <a:p>
                <a:r>
                  <a:rPr lang="ja-JP" altLang="en-US" sz="2800" b="1" dirty="0"/>
                  <a:t>炉壁</a:t>
                </a:r>
                <a:endParaRPr kumimoji="1" lang="ja-JP" altLang="en-US" sz="2800" b="1" dirty="0"/>
              </a:p>
            </p:txBody>
          </p:sp>
        </p:grpSp>
        <p:grpSp>
          <p:nvGrpSpPr>
            <p:cNvPr id="7" name="グループ化 6"/>
            <p:cNvGrpSpPr/>
            <p:nvPr/>
          </p:nvGrpSpPr>
          <p:grpSpPr>
            <a:xfrm>
              <a:off x="6294782" y="2758368"/>
              <a:ext cx="888000" cy="482426"/>
              <a:chOff x="6294782" y="2758368"/>
              <a:chExt cx="888000" cy="482426"/>
            </a:xfrm>
          </p:grpSpPr>
          <p:cxnSp>
            <p:nvCxnSpPr>
              <p:cNvPr id="12" name="直線矢印コネクタ 11"/>
              <p:cNvCxnSpPr/>
              <p:nvPr/>
            </p:nvCxnSpPr>
            <p:spPr>
              <a:xfrm flipV="1">
                <a:off x="6294782" y="3238089"/>
                <a:ext cx="888000" cy="2705"/>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415111" y="2758368"/>
                <a:ext cx="670376" cy="369332"/>
              </a:xfrm>
              <a:prstGeom prst="rect">
                <a:avLst/>
              </a:prstGeom>
              <a:noFill/>
            </p:spPr>
            <p:txBody>
              <a:bodyPr wrap="none" rtlCol="0">
                <a:spAutoFit/>
              </a:bodyPr>
              <a:lstStyle/>
              <a:p>
                <a:r>
                  <a:rPr kumimoji="1" lang="en-US" altLang="ja-JP" dirty="0" smtClean="0"/>
                  <a:t>5mm</a:t>
                </a:r>
                <a:endParaRPr kumimoji="1" lang="ja-JP" altLang="en-US" dirty="0"/>
              </a:p>
            </p:txBody>
          </p:sp>
        </p:grpSp>
        <p:sp>
          <p:nvSpPr>
            <p:cNvPr id="8" name="右矢印 7"/>
            <p:cNvSpPr/>
            <p:nvPr/>
          </p:nvSpPr>
          <p:spPr>
            <a:xfrm>
              <a:off x="5393608" y="1291018"/>
              <a:ext cx="930694" cy="776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右矢印 8"/>
            <p:cNvSpPr/>
            <p:nvPr/>
          </p:nvSpPr>
          <p:spPr>
            <a:xfrm>
              <a:off x="7182782" y="1291018"/>
              <a:ext cx="845601" cy="67107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上カーブ矢印 9"/>
            <p:cNvSpPr/>
            <p:nvPr/>
          </p:nvSpPr>
          <p:spPr>
            <a:xfrm rot="10800000" flipV="1">
              <a:off x="5333889" y="2870908"/>
              <a:ext cx="990413" cy="333363"/>
            </a:xfrm>
            <a:prstGeom prst="curved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テキスト ボックス 10"/>
            <p:cNvSpPr txBox="1"/>
            <p:nvPr/>
          </p:nvSpPr>
          <p:spPr>
            <a:xfrm>
              <a:off x="5138803" y="2471669"/>
              <a:ext cx="1496236" cy="369332"/>
            </a:xfrm>
            <a:prstGeom prst="rect">
              <a:avLst/>
            </a:prstGeom>
            <a:noFill/>
          </p:spPr>
          <p:txBody>
            <a:bodyPr wrap="square" rtlCol="0">
              <a:spAutoFit/>
            </a:bodyPr>
            <a:lstStyle/>
            <a:p>
              <a:r>
                <a:rPr lang="ja-JP" altLang="en-US" b="1" dirty="0" smtClean="0"/>
                <a:t>不純物放出</a:t>
              </a:r>
              <a:endParaRPr kumimoji="1" lang="ja-JP" altLang="en-US" b="1" dirty="0"/>
            </a:p>
          </p:txBody>
        </p:sp>
      </p:grpSp>
      <p:grpSp>
        <p:nvGrpSpPr>
          <p:cNvPr id="31" name="グループ化 30"/>
          <p:cNvGrpSpPr/>
          <p:nvPr/>
        </p:nvGrpSpPr>
        <p:grpSpPr>
          <a:xfrm>
            <a:off x="1032675" y="4695996"/>
            <a:ext cx="4735647" cy="542071"/>
            <a:chOff x="386036" y="2846279"/>
            <a:chExt cx="4735647" cy="542071"/>
          </a:xfrm>
        </p:grpSpPr>
        <mc:AlternateContent xmlns:mc="http://schemas.openxmlformats.org/markup-compatibility/2006" xmlns:a14="http://schemas.microsoft.com/office/drawing/2010/main">
          <mc:Choice Requires="a14">
            <p:sp>
              <p:nvSpPr>
                <p:cNvPr id="19" name="正方形/長方形 18"/>
                <p:cNvSpPr/>
                <p:nvPr/>
              </p:nvSpPr>
              <p:spPr>
                <a:xfrm>
                  <a:off x="492980" y="2846279"/>
                  <a:ext cx="4628703" cy="542071"/>
                </a:xfrm>
                <a:prstGeom prst="rect">
                  <a:avLst/>
                </a:prstGeom>
              </p:spPr>
              <p:txBody>
                <a:bodyPr wrap="none">
                  <a:spAutoFit/>
                </a:bodyPr>
                <a:lstStyle/>
                <a:p>
                  <a14:m>
                    <m:oMath xmlns:m="http://schemas.openxmlformats.org/officeDocument/2006/math">
                      <m:r>
                        <a:rPr lang="en-US" altLang="ja-JP" sz="2000" b="1" i="1">
                          <a:latin typeface="Cambria Math"/>
                        </a:rPr>
                        <m:t>−</m:t>
                      </m:r>
                      <m:r>
                        <a:rPr lang="en-US" altLang="ja-JP" sz="2000" b="1" i="1">
                          <a:latin typeface="Cambria Math"/>
                        </a:rPr>
                        <m:t>𝛋</m:t>
                      </m:r>
                      <m:f>
                        <m:fPr>
                          <m:ctrlPr>
                            <a:rPr lang="ja-JP" altLang="ja-JP" sz="2000" b="1" i="1">
                              <a:latin typeface="Cambria Math"/>
                            </a:rPr>
                          </m:ctrlPr>
                        </m:fPr>
                        <m:num>
                          <m:r>
                            <a:rPr lang="en-US" altLang="ja-JP" sz="2000" b="1" i="1">
                              <a:latin typeface="Cambria Math"/>
                            </a:rPr>
                            <m:t>𝝏</m:t>
                          </m:r>
                          <m:r>
                            <a:rPr lang="en-US" altLang="ja-JP" sz="2000" b="1" i="1">
                              <a:latin typeface="Cambria Math"/>
                            </a:rPr>
                            <m:t>𝑻</m:t>
                          </m:r>
                        </m:num>
                        <m:den>
                          <m:r>
                            <a:rPr lang="en-US" altLang="ja-JP" sz="2000" b="1" i="1">
                              <a:latin typeface="Cambria Math"/>
                            </a:rPr>
                            <m:t>𝝏</m:t>
                          </m:r>
                          <m:r>
                            <a:rPr lang="en-US" altLang="ja-JP" sz="2000" b="1" i="1">
                              <a:latin typeface="Cambria Math"/>
                            </a:rPr>
                            <m:t>𝑿</m:t>
                          </m:r>
                        </m:den>
                      </m:f>
                      <m:r>
                        <a:rPr lang="en-US" altLang="ja-JP" sz="2000" b="1" i="1">
                          <a:latin typeface="Cambria Math"/>
                        </a:rPr>
                        <m:t>=</m:t>
                      </m:r>
                      <m:r>
                        <a:rPr lang="en-US" altLang="ja-JP" sz="2000" b="1" i="1">
                          <a:latin typeface="Cambria Math"/>
                        </a:rPr>
                        <m:t>𝜶</m:t>
                      </m:r>
                      <m:r>
                        <a:rPr lang="en-US" altLang="ja-JP" sz="2000" b="1" i="1">
                          <a:latin typeface="Cambria Math"/>
                        </a:rPr>
                        <m:t>(</m:t>
                      </m:r>
                      <m:r>
                        <a:rPr lang="en-US" altLang="ja-JP" sz="2000" b="1" i="1">
                          <a:latin typeface="Cambria Math"/>
                        </a:rPr>
                        <m:t>𝑻</m:t>
                      </m:r>
                      <m:r>
                        <a:rPr lang="en-US" altLang="ja-JP" sz="2000" b="1" i="1">
                          <a:latin typeface="Cambria Math"/>
                        </a:rPr>
                        <m:t>−</m:t>
                      </m:r>
                      <m:sSub>
                        <m:sSubPr>
                          <m:ctrlPr>
                            <a:rPr lang="ja-JP" altLang="ja-JP" sz="2000" b="1" i="1">
                              <a:latin typeface="Cambria Math"/>
                            </a:rPr>
                          </m:ctrlPr>
                        </m:sSubPr>
                        <m:e>
                          <m:r>
                            <a:rPr lang="en-US" altLang="ja-JP" sz="2000" b="1" i="1">
                              <a:latin typeface="Cambria Math"/>
                            </a:rPr>
                            <m:t>𝑻</m:t>
                          </m:r>
                        </m:e>
                        <m:sub>
                          <m:r>
                            <a:rPr lang="en-US" altLang="ja-JP" sz="2000" b="1" i="1">
                              <a:latin typeface="Cambria Math"/>
                            </a:rPr>
                            <m:t>𝑾</m:t>
                          </m:r>
                        </m:sub>
                      </m:sSub>
                      <m:r>
                        <a:rPr lang="en-US" altLang="ja-JP" sz="2000" b="1" i="1">
                          <a:latin typeface="Cambria Math"/>
                        </a:rPr>
                        <m:t>)</m:t>
                      </m:r>
                    </m:oMath>
                  </a14:m>
                  <a:r>
                    <a:rPr lang="ja-JP" altLang="en-US" sz="2000" b="1" dirty="0" smtClean="0"/>
                    <a:t>　</a:t>
                  </a:r>
                  <a:r>
                    <a:rPr lang="en-US" altLang="ja-JP" sz="2000" b="1" dirty="0" smtClean="0"/>
                    <a:t>(</a:t>
                  </a:r>
                  <a:r>
                    <a:rPr lang="ja-JP" altLang="en-US" sz="2000" b="1" dirty="0" smtClean="0">
                      <a:solidFill>
                        <a:schemeClr val="accent1">
                          <a:lumMod val="75000"/>
                        </a:schemeClr>
                      </a:solidFill>
                    </a:rPr>
                    <a:t>冷熱源・冷却管側</a:t>
                  </a:r>
                  <a:r>
                    <a:rPr lang="en-US" altLang="ja-JP" sz="2000" b="1" dirty="0" smtClean="0"/>
                    <a:t>)</a:t>
                  </a:r>
                  <a:endParaRPr lang="ja-JP" altLang="en-US" sz="2000" b="1" dirty="0"/>
                </a:p>
              </p:txBody>
            </p:sp>
          </mc:Choice>
          <mc:Fallback xmlns="">
            <p:sp>
              <p:nvSpPr>
                <p:cNvPr id="19" name="正方形/長方形 18"/>
                <p:cNvSpPr>
                  <a:spLocks noRot="1" noChangeAspect="1" noMove="1" noResize="1" noEditPoints="1" noAdjustHandles="1" noChangeArrowheads="1" noChangeShapeType="1" noTextEdit="1"/>
                </p:cNvSpPr>
                <p:nvPr/>
              </p:nvSpPr>
              <p:spPr>
                <a:xfrm>
                  <a:off x="492980" y="2846279"/>
                  <a:ext cx="4628703" cy="542071"/>
                </a:xfrm>
                <a:prstGeom prst="rect">
                  <a:avLst/>
                </a:prstGeom>
                <a:blipFill rotWithShape="1">
                  <a:blip r:embed="rId2"/>
                  <a:stretch>
                    <a:fillRect r="-659" b="-7865"/>
                  </a:stretch>
                </a:blipFill>
              </p:spPr>
              <p:txBody>
                <a:bodyPr/>
                <a:lstStyle/>
                <a:p>
                  <a:r>
                    <a:rPr lang="ja-JP" altLang="en-US">
                      <a:noFill/>
                    </a:rPr>
                    <a:t> </a:t>
                  </a:r>
                </a:p>
              </p:txBody>
            </p:sp>
          </mc:Fallback>
        </mc:AlternateContent>
        <p:sp>
          <p:nvSpPr>
            <p:cNvPr id="22" name="角丸四角形 21"/>
            <p:cNvSpPr/>
            <p:nvPr/>
          </p:nvSpPr>
          <p:spPr>
            <a:xfrm>
              <a:off x="386036" y="2851689"/>
              <a:ext cx="4735647" cy="536661"/>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2" name="グループ化 31"/>
          <p:cNvGrpSpPr/>
          <p:nvPr/>
        </p:nvGrpSpPr>
        <p:grpSpPr>
          <a:xfrm>
            <a:off x="967577" y="3323204"/>
            <a:ext cx="4475841" cy="584047"/>
            <a:chOff x="386036" y="2202610"/>
            <a:chExt cx="4475841" cy="584047"/>
          </a:xfrm>
        </p:grpSpPr>
        <mc:AlternateContent xmlns:mc="http://schemas.openxmlformats.org/markup-compatibility/2006" xmlns:a14="http://schemas.microsoft.com/office/drawing/2010/main">
          <mc:Choice Requires="a14">
            <p:sp>
              <p:nvSpPr>
                <p:cNvPr id="20" name="正方形/長方形 19"/>
                <p:cNvSpPr/>
                <p:nvPr/>
              </p:nvSpPr>
              <p:spPr>
                <a:xfrm>
                  <a:off x="386036" y="2241571"/>
                  <a:ext cx="4475841" cy="542071"/>
                </a:xfrm>
                <a:prstGeom prst="rect">
                  <a:avLst/>
                </a:prstGeom>
              </p:spPr>
              <p:txBody>
                <a:bodyPr wrap="none">
                  <a:spAutoFit/>
                </a:bodyPr>
                <a:lstStyle/>
                <a:p>
                  <a14:m>
                    <m:oMath xmlns:m="http://schemas.openxmlformats.org/officeDocument/2006/math">
                      <m:r>
                        <a:rPr lang="en-US" altLang="ja-JP" sz="2000" b="1" i="1" smtClean="0">
                          <a:latin typeface="Cambria Math"/>
                        </a:rPr>
                        <m:t>−</m:t>
                      </m:r>
                      <m:r>
                        <a:rPr lang="en-US" altLang="ja-JP" sz="2000" b="1" i="1">
                          <a:latin typeface="Cambria Math"/>
                        </a:rPr>
                        <m:t>𝛋</m:t>
                      </m:r>
                      <m:f>
                        <m:fPr>
                          <m:ctrlPr>
                            <a:rPr lang="ja-JP" altLang="ja-JP" sz="2000" b="1" i="1">
                              <a:latin typeface="Cambria Math"/>
                            </a:rPr>
                          </m:ctrlPr>
                        </m:fPr>
                        <m:num>
                          <m:r>
                            <a:rPr lang="en-US" altLang="ja-JP" sz="2000" b="1" i="1">
                              <a:latin typeface="Cambria Math"/>
                            </a:rPr>
                            <m:t>𝝏</m:t>
                          </m:r>
                          <m:r>
                            <a:rPr lang="en-US" altLang="ja-JP" sz="2000" b="1" i="1">
                              <a:latin typeface="Cambria Math"/>
                            </a:rPr>
                            <m:t>𝑻</m:t>
                          </m:r>
                        </m:num>
                        <m:den>
                          <m:r>
                            <a:rPr lang="en-US" altLang="ja-JP" sz="2000" b="1" i="1">
                              <a:latin typeface="Cambria Math"/>
                            </a:rPr>
                            <m:t>𝝏</m:t>
                          </m:r>
                          <m:r>
                            <a:rPr lang="en-US" altLang="ja-JP" sz="2000" b="1" i="1">
                              <a:latin typeface="Cambria Math"/>
                            </a:rPr>
                            <m:t>𝑿</m:t>
                          </m:r>
                        </m:den>
                      </m:f>
                      <m:r>
                        <a:rPr lang="en-US" altLang="ja-JP" sz="2000" b="1" i="1">
                          <a:latin typeface="Cambria Math"/>
                        </a:rPr>
                        <m:t>=</m:t>
                      </m:r>
                      <m:sSub>
                        <m:sSubPr>
                          <m:ctrlPr>
                            <a:rPr lang="ja-JP" altLang="ja-JP" sz="2000" b="1" i="1">
                              <a:latin typeface="Cambria Math"/>
                            </a:rPr>
                          </m:ctrlPr>
                        </m:sSubPr>
                        <m:e>
                          <m:acc>
                            <m:accPr>
                              <m:chr m:val="̇"/>
                              <m:ctrlPr>
                                <a:rPr lang="ja-JP" altLang="ja-JP" sz="2000" b="1" i="1">
                                  <a:latin typeface="Cambria Math"/>
                                </a:rPr>
                              </m:ctrlPr>
                            </m:accPr>
                            <m:e>
                              <m:r>
                                <a:rPr lang="en-US" altLang="ja-JP" sz="2000" b="1" i="1">
                                  <a:latin typeface="Cambria Math"/>
                                </a:rPr>
                                <m:t>𝒒</m:t>
                              </m:r>
                            </m:e>
                          </m:acc>
                        </m:e>
                        <m:sub>
                          <m:r>
                            <a:rPr lang="en-US" altLang="ja-JP" sz="2000" b="1" i="1">
                              <a:latin typeface="Cambria Math"/>
                            </a:rPr>
                            <m:t>𝒑</m:t>
                          </m:r>
                        </m:sub>
                      </m:sSub>
                      <m:r>
                        <a:rPr lang="en-US" altLang="ja-JP" sz="2000" b="1" i="1">
                          <a:latin typeface="Cambria Math"/>
                        </a:rPr>
                        <m:t>−</m:t>
                      </m:r>
                      <m:sSub>
                        <m:sSubPr>
                          <m:ctrlPr>
                            <a:rPr lang="ja-JP" altLang="ja-JP" sz="2000" b="1" i="1">
                              <a:latin typeface="Cambria Math"/>
                            </a:rPr>
                          </m:ctrlPr>
                        </m:sSubPr>
                        <m:e>
                          <m:acc>
                            <m:accPr>
                              <m:chr m:val="̇"/>
                              <m:ctrlPr>
                                <a:rPr lang="ja-JP" altLang="ja-JP" sz="2000" b="1" i="1">
                                  <a:latin typeface="Cambria Math"/>
                                </a:rPr>
                              </m:ctrlPr>
                            </m:accPr>
                            <m:e>
                              <m:r>
                                <a:rPr lang="en-US" altLang="ja-JP" sz="2000" b="1" i="1">
                                  <a:latin typeface="Cambria Math"/>
                                </a:rPr>
                                <m:t>𝒒</m:t>
                              </m:r>
                            </m:e>
                          </m:acc>
                        </m:e>
                        <m:sub>
                          <m:r>
                            <a:rPr lang="en-US" altLang="ja-JP" sz="2000" b="1" i="1">
                              <a:latin typeface="Cambria Math"/>
                            </a:rPr>
                            <m:t>𝒆𝒗</m:t>
                          </m:r>
                        </m:sub>
                      </m:sSub>
                      <m:r>
                        <a:rPr lang="en-US" altLang="ja-JP" sz="2000" b="1" i="1">
                          <a:latin typeface="Cambria Math"/>
                        </a:rPr>
                        <m:t>  </m:t>
                      </m:r>
                    </m:oMath>
                  </a14:m>
                  <a:r>
                    <a:rPr lang="en-US" altLang="ja-JP" sz="2000" b="1" dirty="0" smtClean="0"/>
                    <a:t>(</a:t>
                  </a:r>
                  <a:r>
                    <a:rPr lang="ja-JP" altLang="en-US" sz="2000" b="1" dirty="0" smtClean="0">
                      <a:solidFill>
                        <a:srgbClr val="FF0000"/>
                      </a:solidFill>
                    </a:rPr>
                    <a:t>温熱源・プラズマ側</a:t>
                  </a:r>
                  <a:r>
                    <a:rPr lang="en-US" altLang="ja-JP" sz="2000" b="1" dirty="0" smtClean="0"/>
                    <a:t>)</a:t>
                  </a:r>
                  <a:endParaRPr lang="ja-JP" altLang="en-US" sz="2000" b="1" dirty="0"/>
                </a:p>
              </p:txBody>
            </p:sp>
          </mc:Choice>
          <mc:Fallback xmlns="">
            <p:sp>
              <p:nvSpPr>
                <p:cNvPr id="20" name="正方形/長方形 19"/>
                <p:cNvSpPr>
                  <a:spLocks noRot="1" noChangeAspect="1" noMove="1" noResize="1" noEditPoints="1" noAdjustHandles="1" noChangeArrowheads="1" noChangeShapeType="1" noTextEdit="1"/>
                </p:cNvSpPr>
                <p:nvPr/>
              </p:nvSpPr>
              <p:spPr>
                <a:xfrm>
                  <a:off x="386036" y="2241571"/>
                  <a:ext cx="4475841" cy="542071"/>
                </a:xfrm>
                <a:prstGeom prst="rect">
                  <a:avLst/>
                </a:prstGeom>
                <a:blipFill rotWithShape="1">
                  <a:blip r:embed="rId3"/>
                  <a:stretch>
                    <a:fillRect r="-817" b="-9091"/>
                  </a:stretch>
                </a:blipFill>
              </p:spPr>
              <p:txBody>
                <a:bodyPr/>
                <a:lstStyle/>
                <a:p>
                  <a:r>
                    <a:rPr lang="ja-JP" altLang="en-US">
                      <a:noFill/>
                    </a:rPr>
                    <a:t> </a:t>
                  </a:r>
                </a:p>
              </p:txBody>
            </p:sp>
          </mc:Fallback>
        </mc:AlternateContent>
        <p:sp>
          <p:nvSpPr>
            <p:cNvPr id="21" name="角丸四角形 20"/>
            <p:cNvSpPr/>
            <p:nvPr/>
          </p:nvSpPr>
          <p:spPr>
            <a:xfrm>
              <a:off x="386036" y="2202610"/>
              <a:ext cx="4468658" cy="584047"/>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角丸四角形 22"/>
            <p:cNvSpPr/>
            <p:nvPr/>
          </p:nvSpPr>
          <p:spPr>
            <a:xfrm>
              <a:off x="2002551" y="2345179"/>
              <a:ext cx="504056" cy="33786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mc:AlternateContent xmlns:mc="http://schemas.openxmlformats.org/markup-compatibility/2006" xmlns:a14="http://schemas.microsoft.com/office/drawing/2010/main">
        <mc:Choice Requires="a14">
          <p:sp>
            <p:nvSpPr>
              <p:cNvPr id="25" name="正方形/長方形 24"/>
              <p:cNvSpPr/>
              <p:nvPr/>
            </p:nvSpPr>
            <p:spPr>
              <a:xfrm>
                <a:off x="765415" y="1206556"/>
                <a:ext cx="3991502" cy="1398844"/>
              </a:xfrm>
              <a:prstGeom prst="rect">
                <a:avLst/>
              </a:prstGeom>
            </p:spPr>
            <p:txBody>
              <a:bodyPr wrap="square">
                <a:spAutoFit/>
              </a:bodyPr>
              <a:lstStyle/>
              <a:p>
                <a:r>
                  <a:rPr lang="ja-JP" altLang="en-US" sz="2800" b="1" dirty="0" smtClean="0"/>
                  <a:t>熱伝導方程式</a:t>
                </a:r>
                <a:endParaRPr lang="ja-JP" altLang="en-US" sz="2800" b="1" dirty="0"/>
              </a:p>
              <a:p>
                <a:pPr/>
                <a14:m>
                  <m:oMathPara xmlns:m="http://schemas.openxmlformats.org/officeDocument/2006/math">
                    <m:oMathParaPr>
                      <m:jc m:val="centerGroup"/>
                    </m:oMathParaPr>
                    <m:oMath xmlns:m="http://schemas.openxmlformats.org/officeDocument/2006/math">
                      <m:r>
                        <a:rPr lang="en-US" altLang="ja-JP" sz="2800" b="1" i="1" smtClean="0">
                          <a:latin typeface="Cambria Math"/>
                        </a:rPr>
                        <m:t>𝛒</m:t>
                      </m:r>
                      <m:r>
                        <a:rPr lang="en-US" altLang="ja-JP" sz="2800" b="1" i="1" smtClean="0">
                          <a:latin typeface="Cambria Math"/>
                        </a:rPr>
                        <m:t>𝐜</m:t>
                      </m:r>
                      <m:f>
                        <m:fPr>
                          <m:ctrlPr>
                            <a:rPr lang="ja-JP" altLang="ja-JP" sz="2800" b="1" i="1">
                              <a:latin typeface="Cambria Math"/>
                            </a:rPr>
                          </m:ctrlPr>
                        </m:fPr>
                        <m:num>
                          <m:r>
                            <a:rPr lang="en-US" altLang="ja-JP" sz="2800" b="1" i="1">
                              <a:latin typeface="Cambria Math"/>
                            </a:rPr>
                            <m:t>𝝏</m:t>
                          </m:r>
                          <m:r>
                            <a:rPr lang="en-US" altLang="ja-JP" sz="2800" b="1" i="1">
                              <a:latin typeface="Cambria Math"/>
                            </a:rPr>
                            <m:t>𝑻</m:t>
                          </m:r>
                        </m:num>
                        <m:den>
                          <m:r>
                            <a:rPr lang="en-US" altLang="ja-JP" sz="2800" b="1" i="1">
                              <a:latin typeface="Cambria Math"/>
                            </a:rPr>
                            <m:t>𝝏</m:t>
                          </m:r>
                          <m:r>
                            <a:rPr lang="en-US" altLang="ja-JP" sz="2800" b="1" i="1">
                              <a:latin typeface="Cambria Math"/>
                            </a:rPr>
                            <m:t>𝒕</m:t>
                          </m:r>
                        </m:den>
                      </m:f>
                      <m:r>
                        <a:rPr lang="en-US" altLang="ja-JP" sz="2800" b="1" i="1">
                          <a:latin typeface="Cambria Math"/>
                        </a:rPr>
                        <m:t>=</m:t>
                      </m:r>
                      <m:r>
                        <a:rPr lang="en-US" altLang="ja-JP" sz="2800" b="1" i="1">
                          <a:latin typeface="Cambria Math"/>
                        </a:rPr>
                        <m:t>𝜿</m:t>
                      </m:r>
                      <m:f>
                        <m:fPr>
                          <m:ctrlPr>
                            <a:rPr lang="ja-JP" altLang="ja-JP" sz="2800" b="1" i="1">
                              <a:latin typeface="Cambria Math"/>
                            </a:rPr>
                          </m:ctrlPr>
                        </m:fPr>
                        <m:num>
                          <m:sSup>
                            <m:sSupPr>
                              <m:ctrlPr>
                                <a:rPr lang="ja-JP" altLang="ja-JP" sz="2800" b="1" i="1">
                                  <a:latin typeface="Cambria Math"/>
                                </a:rPr>
                              </m:ctrlPr>
                            </m:sSupPr>
                            <m:e>
                              <m:r>
                                <a:rPr lang="en-US" altLang="ja-JP" sz="2800" b="1" i="1">
                                  <a:latin typeface="Cambria Math"/>
                                </a:rPr>
                                <m:t>𝝏</m:t>
                              </m:r>
                            </m:e>
                            <m:sup>
                              <m:r>
                                <a:rPr lang="en-US" altLang="ja-JP" sz="2800" b="1" i="1">
                                  <a:latin typeface="Cambria Math"/>
                                </a:rPr>
                                <m:t>𝟐</m:t>
                              </m:r>
                            </m:sup>
                          </m:sSup>
                          <m:r>
                            <a:rPr lang="en-US" altLang="ja-JP" sz="2800" b="1" i="1">
                              <a:latin typeface="Cambria Math"/>
                            </a:rPr>
                            <m:t>𝑻</m:t>
                          </m:r>
                        </m:num>
                        <m:den>
                          <m:r>
                            <a:rPr lang="en-US" altLang="ja-JP" sz="2800" b="1" i="1">
                              <a:latin typeface="Cambria Math"/>
                            </a:rPr>
                            <m:t>𝝏</m:t>
                          </m:r>
                          <m:sSup>
                            <m:sSupPr>
                              <m:ctrlPr>
                                <a:rPr lang="ja-JP" altLang="ja-JP" sz="2800" b="1" i="1">
                                  <a:latin typeface="Cambria Math"/>
                                </a:rPr>
                              </m:ctrlPr>
                            </m:sSupPr>
                            <m:e>
                              <m:r>
                                <a:rPr lang="en-US" altLang="ja-JP" sz="2800" b="1" i="1">
                                  <a:latin typeface="Cambria Math"/>
                                </a:rPr>
                                <m:t>𝑿</m:t>
                              </m:r>
                            </m:e>
                            <m:sup>
                              <m:r>
                                <a:rPr lang="en-US" altLang="ja-JP" sz="2800" b="1" i="1">
                                  <a:latin typeface="Cambria Math"/>
                                </a:rPr>
                                <m:t>𝟐</m:t>
                              </m:r>
                            </m:sup>
                          </m:sSup>
                        </m:den>
                      </m:f>
                      <m:r>
                        <a:rPr lang="ja-JP" altLang="en-US" sz="2800" b="1" i="1" smtClean="0">
                          <a:latin typeface="Cambria Math"/>
                        </a:rPr>
                        <m:t>　</m:t>
                      </m:r>
                    </m:oMath>
                  </m:oMathPara>
                </a14:m>
                <a:endParaRPr lang="ja-JP" altLang="en-US" sz="2800" b="1" dirty="0"/>
              </a:p>
            </p:txBody>
          </p:sp>
        </mc:Choice>
        <mc:Fallback xmlns="">
          <p:sp>
            <p:nvSpPr>
              <p:cNvPr id="25" name="正方形/長方形 24"/>
              <p:cNvSpPr>
                <a:spLocks noRot="1" noChangeAspect="1" noMove="1" noResize="1" noEditPoints="1" noAdjustHandles="1" noChangeArrowheads="1" noChangeShapeType="1" noTextEdit="1"/>
              </p:cNvSpPr>
              <p:nvPr/>
            </p:nvSpPr>
            <p:spPr>
              <a:xfrm>
                <a:off x="765415" y="1206556"/>
                <a:ext cx="3991502" cy="1398844"/>
              </a:xfrm>
              <a:prstGeom prst="rect">
                <a:avLst/>
              </a:prstGeom>
              <a:blipFill rotWithShape="1">
                <a:blip r:embed="rId4"/>
                <a:stretch>
                  <a:fillRect l="-3211" t="-6114"/>
                </a:stretch>
              </a:blipFill>
            </p:spPr>
            <p:txBody>
              <a:bodyPr/>
              <a:lstStyle/>
              <a:p>
                <a:r>
                  <a:rPr lang="ja-JP" altLang="en-US">
                    <a:noFill/>
                  </a:rPr>
                  <a:t> </a:t>
                </a:r>
              </a:p>
            </p:txBody>
          </p:sp>
        </mc:Fallback>
      </mc:AlternateContent>
      <p:sp>
        <p:nvSpPr>
          <p:cNvPr id="33" name="テキスト ボックス 32"/>
          <p:cNvSpPr txBox="1"/>
          <p:nvPr/>
        </p:nvSpPr>
        <p:spPr>
          <a:xfrm>
            <a:off x="765415" y="2769237"/>
            <a:ext cx="1422184" cy="461665"/>
          </a:xfrm>
          <a:prstGeom prst="rect">
            <a:avLst/>
          </a:prstGeom>
          <a:noFill/>
        </p:spPr>
        <p:txBody>
          <a:bodyPr wrap="none" rtlCol="0">
            <a:spAutoFit/>
          </a:bodyPr>
          <a:lstStyle/>
          <a:p>
            <a:r>
              <a:rPr kumimoji="1" lang="ja-JP" altLang="en-US" sz="2400" b="1" dirty="0" smtClean="0"/>
              <a:t>境界条件</a:t>
            </a:r>
            <a:endParaRPr kumimoji="1" lang="ja-JP" altLang="en-US" sz="2400" b="1" dirty="0"/>
          </a:p>
        </p:txBody>
      </p:sp>
      <p:sp>
        <p:nvSpPr>
          <p:cNvPr id="34" name="テキスト ボックス 33"/>
          <p:cNvSpPr txBox="1"/>
          <p:nvPr/>
        </p:nvSpPr>
        <p:spPr>
          <a:xfrm>
            <a:off x="960859" y="4240025"/>
            <a:ext cx="3365024" cy="338554"/>
          </a:xfrm>
          <a:prstGeom prst="rect">
            <a:avLst/>
          </a:prstGeom>
          <a:noFill/>
        </p:spPr>
        <p:txBody>
          <a:bodyPr wrap="none" rtlCol="0">
            <a:spAutoFit/>
          </a:bodyPr>
          <a:lstStyle/>
          <a:p>
            <a:r>
              <a:rPr lang="ja-JP" altLang="en-US" sz="1600" b="1" dirty="0" smtClean="0"/>
              <a:t>プラズマから運ばれてくるエネルギー</a:t>
            </a:r>
            <a:endParaRPr kumimoji="1" lang="ja-JP" altLang="en-US" sz="1600" b="1" dirty="0"/>
          </a:p>
        </p:txBody>
      </p:sp>
      <p:cxnSp>
        <p:nvCxnSpPr>
          <p:cNvPr id="36" name="直線矢印コネクタ 35"/>
          <p:cNvCxnSpPr/>
          <p:nvPr/>
        </p:nvCxnSpPr>
        <p:spPr>
          <a:xfrm flipV="1">
            <a:off x="1983780" y="3803642"/>
            <a:ext cx="135879" cy="4315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4531497" y="4247837"/>
            <a:ext cx="3379451" cy="338554"/>
          </a:xfrm>
          <a:prstGeom prst="rect">
            <a:avLst/>
          </a:prstGeom>
          <a:noFill/>
        </p:spPr>
        <p:txBody>
          <a:bodyPr wrap="none" rtlCol="0">
            <a:spAutoFit/>
          </a:bodyPr>
          <a:lstStyle/>
          <a:p>
            <a:r>
              <a:rPr kumimoji="1" lang="ja-JP" altLang="en-US" sz="1600" b="1" dirty="0" smtClean="0"/>
              <a:t>壁表面の昇華に</a:t>
            </a:r>
            <a:r>
              <a:rPr lang="ja-JP" altLang="en-US" sz="1600" b="1" dirty="0" smtClean="0"/>
              <a:t>使われるエネルギー</a:t>
            </a:r>
            <a:endParaRPr kumimoji="1" lang="ja-JP" altLang="en-US" sz="1600" b="1" dirty="0"/>
          </a:p>
        </p:txBody>
      </p:sp>
      <p:cxnSp>
        <p:nvCxnSpPr>
          <p:cNvPr id="41" name="直線矢印コネクタ 40"/>
          <p:cNvCxnSpPr/>
          <p:nvPr/>
        </p:nvCxnSpPr>
        <p:spPr>
          <a:xfrm flipH="1" flipV="1">
            <a:off x="2911811" y="3803642"/>
            <a:ext cx="2376211" cy="4553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3597855" y="5695797"/>
            <a:ext cx="1827744" cy="307777"/>
          </a:xfrm>
          <a:prstGeom prst="rect">
            <a:avLst/>
          </a:prstGeom>
          <a:noFill/>
        </p:spPr>
        <p:txBody>
          <a:bodyPr wrap="none" rtlCol="0">
            <a:spAutoFit/>
          </a:bodyPr>
          <a:lstStyle/>
          <a:p>
            <a:r>
              <a:rPr kumimoji="1" lang="ja-JP" altLang="en-US" sz="1400" b="1" dirty="0" smtClean="0"/>
              <a:t>冷媒温度</a:t>
            </a:r>
            <a:r>
              <a:rPr kumimoji="1" lang="en-US" altLang="ja-JP" sz="1400" b="1" dirty="0" smtClean="0"/>
              <a:t>(300</a:t>
            </a:r>
            <a:r>
              <a:rPr kumimoji="1" lang="ja-JP" altLang="en-US" sz="1400" b="1" dirty="0" smtClean="0"/>
              <a:t>℃程度</a:t>
            </a:r>
            <a:r>
              <a:rPr kumimoji="1" lang="en-US" altLang="ja-JP" sz="1400" b="1" dirty="0" smtClean="0"/>
              <a:t>)</a:t>
            </a:r>
            <a:endParaRPr kumimoji="1" lang="ja-JP" altLang="en-US" sz="1400" b="1" dirty="0"/>
          </a:p>
        </p:txBody>
      </p:sp>
      <p:cxnSp>
        <p:nvCxnSpPr>
          <p:cNvPr id="45" name="直線矢印コネクタ 44"/>
          <p:cNvCxnSpPr>
            <a:stCxn id="43" idx="0"/>
          </p:cNvCxnSpPr>
          <p:nvPr/>
        </p:nvCxnSpPr>
        <p:spPr>
          <a:xfrm flipH="1" flipV="1">
            <a:off x="3201925" y="5085185"/>
            <a:ext cx="1309802" cy="6106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912615" y="5608229"/>
            <a:ext cx="2168286" cy="523220"/>
          </a:xfrm>
          <a:prstGeom prst="rect">
            <a:avLst/>
          </a:prstGeom>
          <a:noFill/>
        </p:spPr>
        <p:txBody>
          <a:bodyPr wrap="none" rtlCol="0">
            <a:spAutoFit/>
          </a:bodyPr>
          <a:lstStyle/>
          <a:p>
            <a:r>
              <a:rPr kumimoji="1" lang="ja-JP" altLang="en-US" sz="1400" b="1" dirty="0" smtClean="0"/>
              <a:t>熱伝達係数</a:t>
            </a:r>
            <a:endParaRPr lang="en-US" altLang="ja-JP" sz="1400" b="1" dirty="0"/>
          </a:p>
          <a:p>
            <a:r>
              <a:rPr kumimoji="1" lang="en-US" altLang="ja-JP" sz="1400" b="1" dirty="0" smtClean="0"/>
              <a:t>(SAFALY</a:t>
            </a:r>
            <a:r>
              <a:rPr kumimoji="1" lang="ja-JP" altLang="en-US" sz="1400" b="1" dirty="0" smtClean="0"/>
              <a:t>では</a:t>
            </a:r>
            <a:r>
              <a:rPr kumimoji="1" lang="en-US" altLang="ja-JP" sz="1400" b="1" dirty="0" smtClean="0"/>
              <a:t>20000~30000)</a:t>
            </a:r>
            <a:endParaRPr kumimoji="1" lang="ja-JP" altLang="en-US" sz="1400" b="1" dirty="0"/>
          </a:p>
        </p:txBody>
      </p:sp>
      <p:cxnSp>
        <p:nvCxnSpPr>
          <p:cNvPr id="48" name="直線矢印コネクタ 47"/>
          <p:cNvCxnSpPr>
            <a:stCxn id="46" idx="0"/>
          </p:cNvCxnSpPr>
          <p:nvPr/>
        </p:nvCxnSpPr>
        <p:spPr>
          <a:xfrm flipV="1">
            <a:off x="1996758" y="5085184"/>
            <a:ext cx="190841" cy="5230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4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0">
            <a:schemeClr val="accent1"/>
          </a:lnRef>
          <a:fillRef idx="3">
            <a:schemeClr val="accent1"/>
          </a:fillRef>
          <a:effectRef idx="3">
            <a:schemeClr val="accent1"/>
          </a:effectRef>
          <a:fontRef idx="minor">
            <a:schemeClr val="lt1"/>
          </a:fontRef>
        </p:style>
        <p:txBody>
          <a:bodyPr>
            <a:normAutofit/>
          </a:bodyPr>
          <a:lstStyle/>
          <a:p>
            <a:r>
              <a:rPr lang="ja-JP" altLang="en-US" sz="3200" dirty="0" smtClean="0"/>
              <a:t>過渡解析</a:t>
            </a:r>
            <a:r>
              <a:rPr lang="en-US" altLang="ja-JP" sz="3200" dirty="0" smtClean="0"/>
              <a:t>(</a:t>
            </a:r>
            <a:r>
              <a:rPr lang="ja-JP" altLang="en-US" sz="3200" dirty="0" smtClean="0"/>
              <a:t>除熱能力低下シナリオ</a:t>
            </a:r>
            <a:r>
              <a:rPr lang="en-US" altLang="ja-JP" sz="3200" dirty="0" smtClean="0"/>
              <a:t>)</a:t>
            </a:r>
            <a:endParaRPr kumimoji="1" lang="ja-JP" altLang="en-US" sz="3200" dirty="0"/>
          </a:p>
        </p:txBody>
      </p:sp>
      <p:grpSp>
        <p:nvGrpSpPr>
          <p:cNvPr id="2" name="グループ化 1"/>
          <p:cNvGrpSpPr/>
          <p:nvPr/>
        </p:nvGrpSpPr>
        <p:grpSpPr>
          <a:xfrm>
            <a:off x="990057" y="1036732"/>
            <a:ext cx="6703545" cy="4176464"/>
            <a:chOff x="990057" y="1036732"/>
            <a:chExt cx="6703545" cy="4176464"/>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057" y="1036732"/>
              <a:ext cx="6703545"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矢印コネクタ 7"/>
            <p:cNvCxnSpPr/>
            <p:nvPr/>
          </p:nvCxnSpPr>
          <p:spPr>
            <a:xfrm>
              <a:off x="3275856" y="1412776"/>
              <a:ext cx="3744416" cy="0"/>
            </a:xfrm>
            <a:prstGeom prst="straightConnector1">
              <a:avLst/>
            </a:prstGeom>
            <a:ln w="57150">
              <a:solidFill>
                <a:schemeClr val="tx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838524" y="1036732"/>
              <a:ext cx="772969" cy="461665"/>
            </a:xfrm>
            <a:prstGeom prst="rect">
              <a:avLst/>
            </a:prstGeom>
            <a:noFill/>
          </p:spPr>
          <p:txBody>
            <a:bodyPr wrap="none" rtlCol="0">
              <a:spAutoFit/>
            </a:bodyPr>
            <a:lstStyle/>
            <a:p>
              <a:r>
                <a:rPr kumimoji="1" lang="en-US" altLang="ja-JP" sz="2400" b="1" dirty="0" smtClean="0">
                  <a:solidFill>
                    <a:schemeClr val="accent1">
                      <a:lumMod val="75000"/>
                    </a:schemeClr>
                  </a:solidFill>
                </a:rPr>
                <a:t>~22s</a:t>
              </a:r>
              <a:endParaRPr kumimoji="1" lang="ja-JP" altLang="en-US" sz="2400" b="1" dirty="0">
                <a:solidFill>
                  <a:schemeClr val="accent1">
                    <a:lumMod val="75000"/>
                  </a:schemeClr>
                </a:solidFill>
              </a:endParaRPr>
            </a:p>
          </p:txBody>
        </p:sp>
      </p:grpSp>
      <p:sp>
        <p:nvSpPr>
          <p:cNvPr id="10" name="テキスト ボックス 9"/>
          <p:cNvSpPr txBox="1"/>
          <p:nvPr/>
        </p:nvSpPr>
        <p:spPr>
          <a:xfrm>
            <a:off x="857674" y="5213196"/>
            <a:ext cx="7488832" cy="1477328"/>
          </a:xfrm>
          <a:prstGeom prst="rect">
            <a:avLst/>
          </a:prstGeom>
          <a:noFill/>
        </p:spPr>
        <p:txBody>
          <a:bodyPr wrap="square" rtlCol="0">
            <a:spAutoFit/>
          </a:bodyPr>
          <a:lstStyle/>
          <a:p>
            <a:r>
              <a:rPr lang="ja-JP" altLang="en-US" b="1" dirty="0" smtClean="0"/>
              <a:t>除熱能力が低下したときのシナリオを検討する。</a:t>
            </a:r>
            <a:endParaRPr lang="en-US" altLang="ja-JP" b="1" dirty="0" smtClean="0"/>
          </a:p>
          <a:p>
            <a:r>
              <a:rPr lang="ja-JP" altLang="en-US" b="1" dirty="0" smtClean="0"/>
              <a:t>除熱能力が倍率で低下した時にタングステン壁の表面温度について調べた。</a:t>
            </a:r>
            <a:endParaRPr lang="en-US" altLang="ja-JP" b="1" dirty="0" smtClean="0"/>
          </a:p>
          <a:p>
            <a:r>
              <a:rPr lang="ja-JP" altLang="en-US" b="1" dirty="0" smtClean="0"/>
              <a:t>除熱能力が</a:t>
            </a:r>
            <a:r>
              <a:rPr lang="en-US" altLang="ja-JP" b="1" dirty="0" smtClean="0"/>
              <a:t>0.05</a:t>
            </a:r>
            <a:r>
              <a:rPr lang="ja-JP" altLang="en-US" b="1" dirty="0" smtClean="0"/>
              <a:t>倍に低下するシナリオではおよそ</a:t>
            </a:r>
            <a:r>
              <a:rPr lang="en-US" altLang="ja-JP" b="1" dirty="0" smtClean="0"/>
              <a:t>22</a:t>
            </a:r>
            <a:r>
              <a:rPr lang="ja-JP" altLang="en-US" b="1" dirty="0" smtClean="0"/>
              <a:t>秒後に壁は溶融温度に到達する。このケースではダイバータ板が溶融しないためには</a:t>
            </a:r>
            <a:r>
              <a:rPr lang="en-US" altLang="ja-JP" b="1" dirty="0" smtClean="0"/>
              <a:t>22s</a:t>
            </a:r>
            <a:r>
              <a:rPr lang="ja-JP" altLang="en-US" b="1" dirty="0" smtClean="0"/>
              <a:t>内に安全装置が動作しなければならないと解析できる。</a:t>
            </a:r>
            <a:endParaRPr lang="en-US" altLang="ja-JP" b="1" dirty="0" smtClean="0"/>
          </a:p>
        </p:txBody>
      </p:sp>
    </p:spTree>
    <p:extLst>
      <p:ext uri="{BB962C8B-B14F-4D97-AF65-F5344CB8AC3E}">
        <p14:creationId xmlns:p14="http://schemas.microsoft.com/office/powerpoint/2010/main" val="1339308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63408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ja-JP" altLang="en-US" sz="4000" dirty="0"/>
              <a:t>不純物</a:t>
            </a:r>
            <a:r>
              <a:rPr lang="ja-JP" altLang="en-US" sz="4000" dirty="0" smtClean="0"/>
              <a:t>モデル</a:t>
            </a:r>
            <a:endParaRPr kumimoji="1" lang="ja-JP" altLang="en-US" dirty="0"/>
          </a:p>
        </p:txBody>
      </p:sp>
      <mc:AlternateContent xmlns:mc="http://schemas.openxmlformats.org/markup-compatibility/2006" xmlns:a14="http://schemas.microsoft.com/office/drawing/2010/main">
        <mc:Choice Requires="a14">
          <p:sp>
            <p:nvSpPr>
              <p:cNvPr id="5" name="正方形/長方形 4"/>
              <p:cNvSpPr/>
              <p:nvPr/>
            </p:nvSpPr>
            <p:spPr>
              <a:xfrm>
                <a:off x="1236734" y="1468815"/>
                <a:ext cx="3656001" cy="783869"/>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acc>
                        <m:accPr>
                          <m:chr m:val="̇"/>
                          <m:ctrlPr>
                            <a:rPr lang="ja-JP" altLang="ja-JP" sz="2000" b="1" i="1" smtClean="0">
                              <a:latin typeface="Cambria Math"/>
                            </a:rPr>
                          </m:ctrlPr>
                        </m:accPr>
                        <m:e>
                          <m:r>
                            <a:rPr lang="en-US" altLang="ja-JP" sz="2000" b="1" i="1">
                              <a:latin typeface="Cambria Math"/>
                            </a:rPr>
                            <m:t>𝜹</m:t>
                          </m:r>
                        </m:e>
                      </m:acc>
                      <m:r>
                        <a:rPr lang="en-US" altLang="ja-JP" sz="2000" b="1" i="1" smtClean="0">
                          <a:latin typeface="Cambria Math"/>
                        </a:rPr>
                        <m:t>[</m:t>
                      </m:r>
                      <m:f>
                        <m:fPr>
                          <m:type m:val="lin"/>
                          <m:ctrlPr>
                            <a:rPr lang="en-US" altLang="ja-JP" sz="2000" b="1" i="1" smtClean="0">
                              <a:latin typeface="Cambria Math"/>
                            </a:rPr>
                          </m:ctrlPr>
                        </m:fPr>
                        <m:num>
                          <m:r>
                            <a:rPr lang="en-US" altLang="ja-JP" sz="2000" b="1" i="1" smtClean="0">
                              <a:latin typeface="Cambria Math"/>
                            </a:rPr>
                            <m:t>𝒎</m:t>
                          </m:r>
                        </m:num>
                        <m:den>
                          <m:r>
                            <a:rPr lang="en-US" altLang="ja-JP" sz="2000" b="1" i="1" smtClean="0">
                              <a:latin typeface="Cambria Math"/>
                            </a:rPr>
                            <m:t>𝒔</m:t>
                          </m:r>
                        </m:den>
                      </m:f>
                      <m:r>
                        <a:rPr lang="en-US" altLang="ja-JP" sz="2000" b="1" i="1" smtClean="0">
                          <a:latin typeface="Cambria Math"/>
                        </a:rPr>
                        <m:t>]</m:t>
                      </m:r>
                      <m:r>
                        <m:rPr>
                          <m:aln/>
                        </m:rPr>
                        <a:rPr lang="en-US" altLang="ja-JP" sz="2000" b="1" i="1">
                          <a:latin typeface="Cambria Math"/>
                        </a:rPr>
                        <m:t>=</m:t>
                      </m:r>
                      <m:sSub>
                        <m:sSubPr>
                          <m:ctrlPr>
                            <a:rPr lang="ja-JP" altLang="ja-JP" sz="2000" b="1" i="1">
                              <a:latin typeface="Cambria Math"/>
                            </a:rPr>
                          </m:ctrlPr>
                        </m:sSubPr>
                        <m:e>
                          <m:r>
                            <a:rPr lang="en-US" altLang="ja-JP" sz="2000" b="1" i="1">
                              <a:latin typeface="Cambria Math"/>
                            </a:rPr>
                            <m:t>𝜶</m:t>
                          </m:r>
                        </m:e>
                        <m:sub>
                          <m:r>
                            <a:rPr lang="en-US" altLang="ja-JP" sz="2000" b="1" i="1">
                              <a:latin typeface="Cambria Math"/>
                            </a:rPr>
                            <m:t>𝟎</m:t>
                          </m:r>
                        </m:sub>
                      </m:sSub>
                      <m:r>
                        <a:rPr lang="en-US" altLang="ja-JP" sz="2000" b="1" i="1">
                          <a:latin typeface="Cambria Math"/>
                        </a:rPr>
                        <m:t>𝑪</m:t>
                      </m:r>
                      <m:f>
                        <m:fPr>
                          <m:ctrlPr>
                            <a:rPr lang="ja-JP" altLang="ja-JP" sz="2000" b="1" i="1">
                              <a:latin typeface="Cambria Math"/>
                            </a:rPr>
                          </m:ctrlPr>
                        </m:fPr>
                        <m:num>
                          <m:r>
                            <a:rPr lang="en-US" altLang="ja-JP" sz="2000" b="1" i="1">
                              <a:latin typeface="Cambria Math"/>
                            </a:rPr>
                            <m:t>𝟏</m:t>
                          </m:r>
                        </m:num>
                        <m:den>
                          <m:rad>
                            <m:radPr>
                              <m:degHide m:val="on"/>
                              <m:ctrlPr>
                                <a:rPr lang="ja-JP" altLang="ja-JP" sz="2000" b="1" i="1">
                                  <a:latin typeface="Cambria Math"/>
                                </a:rPr>
                              </m:ctrlPr>
                            </m:radPr>
                            <m:deg/>
                            <m:e>
                              <m:r>
                                <a:rPr lang="en-US" altLang="ja-JP" sz="2000" b="1" i="1">
                                  <a:latin typeface="Cambria Math"/>
                                </a:rPr>
                                <m:t>𝑻</m:t>
                              </m:r>
                            </m:e>
                          </m:rad>
                        </m:den>
                      </m:f>
                      <m:r>
                        <a:rPr lang="en-US" altLang="ja-JP" sz="2000" b="1" i="1">
                          <a:latin typeface="Cambria Math"/>
                        </a:rPr>
                        <m:t>𝐞𝐱𝐩</m:t>
                      </m:r>
                      <m:d>
                        <m:dPr>
                          <m:ctrlPr>
                            <a:rPr lang="ja-JP" altLang="ja-JP" sz="2000" b="1" i="1">
                              <a:latin typeface="Cambria Math"/>
                            </a:rPr>
                          </m:ctrlPr>
                        </m:dPr>
                        <m:e>
                          <m:r>
                            <a:rPr lang="en-US" altLang="ja-JP" sz="2000" b="1" i="1">
                              <a:latin typeface="Cambria Math"/>
                            </a:rPr>
                            <m:t>−</m:t>
                          </m:r>
                          <m:f>
                            <m:fPr>
                              <m:ctrlPr>
                                <a:rPr lang="ja-JP" altLang="ja-JP" sz="2000" b="1" i="1">
                                  <a:latin typeface="Cambria Math"/>
                                </a:rPr>
                              </m:ctrlPr>
                            </m:fPr>
                            <m:num>
                              <m:r>
                                <a:rPr lang="en-US" altLang="ja-JP" sz="2000" b="1" i="1">
                                  <a:latin typeface="Cambria Math"/>
                                </a:rPr>
                                <m:t>∆</m:t>
                              </m:r>
                              <m:r>
                                <a:rPr lang="en-US" altLang="ja-JP" sz="2000" b="1" i="1">
                                  <a:latin typeface="Cambria Math"/>
                                </a:rPr>
                                <m:t>𝑯</m:t>
                              </m:r>
                            </m:num>
                            <m:den>
                              <m:r>
                                <a:rPr lang="en-US" altLang="ja-JP" sz="2000" b="1" i="1">
                                  <a:latin typeface="Cambria Math"/>
                                </a:rPr>
                                <m:t>𝜿</m:t>
                              </m:r>
                              <m:r>
                                <a:rPr lang="en-US" altLang="ja-JP" sz="2000" b="1" i="1">
                                  <a:latin typeface="Cambria Math"/>
                                </a:rPr>
                                <m:t>𝑻</m:t>
                              </m:r>
                            </m:den>
                          </m:f>
                        </m:e>
                      </m:d>
                    </m:oMath>
                  </m:oMathPara>
                </a14:m>
                <a:endParaRPr lang="en-US" altLang="ja-JP" sz="2000" b="1" dirty="0" smtClean="0"/>
              </a:p>
            </p:txBody>
          </p:sp>
        </mc:Choice>
        <mc:Fallback xmlns="">
          <p:sp>
            <p:nvSpPr>
              <p:cNvPr id="5" name="正方形/長方形 4"/>
              <p:cNvSpPr>
                <a:spLocks noRot="1" noChangeAspect="1" noMove="1" noResize="1" noEditPoints="1" noAdjustHandles="1" noChangeArrowheads="1" noChangeShapeType="1" noTextEdit="1"/>
              </p:cNvSpPr>
              <p:nvPr/>
            </p:nvSpPr>
            <p:spPr>
              <a:xfrm>
                <a:off x="1236734" y="1468815"/>
                <a:ext cx="3656001" cy="783869"/>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1475656" y="2663786"/>
                <a:ext cx="2369688" cy="418769"/>
              </a:xfrm>
              <a:prstGeom prst="rect">
                <a:avLst/>
              </a:prstGeom>
            </p:spPr>
            <p:txBody>
              <a:bodyPr wrap="none">
                <a:spAutoFit/>
              </a:bodyPr>
              <a:lstStyle/>
              <a:p>
                <a:r>
                  <a:rPr lang="en-US" altLang="ja-JP" sz="2000" b="1" dirty="0" smtClean="0"/>
                  <a:t>Y[/s]</a:t>
                </a:r>
                <a14:m>
                  <m:oMath xmlns:m="http://schemas.openxmlformats.org/officeDocument/2006/math">
                    <m:r>
                      <a:rPr lang="en-US" altLang="ja-JP" sz="2000" b="1">
                        <a:latin typeface="Cambria Math"/>
                      </a:rPr>
                      <m:t>=</m:t>
                    </m:r>
                    <m:sSub>
                      <m:sSubPr>
                        <m:ctrlPr>
                          <a:rPr lang="ja-JP" altLang="ja-JP" sz="2000" b="1" i="1">
                            <a:latin typeface="Cambria Math"/>
                          </a:rPr>
                        </m:ctrlPr>
                      </m:sSubPr>
                      <m:e>
                        <m:r>
                          <a:rPr lang="en-US" altLang="ja-JP" sz="2000" b="1" i="1">
                            <a:latin typeface="Cambria Math"/>
                          </a:rPr>
                          <m:t>𝑵</m:t>
                        </m:r>
                      </m:e>
                      <m:sub>
                        <m:r>
                          <a:rPr lang="en-US" altLang="ja-JP" sz="2000" b="1" i="1">
                            <a:latin typeface="Cambria Math"/>
                          </a:rPr>
                          <m:t>𝑨</m:t>
                        </m:r>
                      </m:sub>
                    </m:sSub>
                    <m:r>
                      <a:rPr lang="en-US" altLang="ja-JP" sz="2000" b="1" i="1">
                        <a:latin typeface="Cambria Math"/>
                      </a:rPr>
                      <m:t>𝝆</m:t>
                    </m:r>
                    <m:sSub>
                      <m:sSubPr>
                        <m:ctrlPr>
                          <a:rPr lang="ja-JP" altLang="ja-JP" sz="2000" b="1" i="1">
                            <a:latin typeface="Cambria Math"/>
                          </a:rPr>
                        </m:ctrlPr>
                      </m:sSubPr>
                      <m:e>
                        <m:r>
                          <a:rPr lang="en-US" altLang="ja-JP" sz="2000" b="1" i="1">
                            <a:latin typeface="Cambria Math"/>
                          </a:rPr>
                          <m:t>𝑨</m:t>
                        </m:r>
                      </m:e>
                      <m:sub>
                        <m:r>
                          <a:rPr lang="en-US" altLang="ja-JP" sz="2000" b="1" i="1">
                            <a:latin typeface="Cambria Math"/>
                          </a:rPr>
                          <m:t>𝟎</m:t>
                        </m:r>
                      </m:sub>
                    </m:sSub>
                    <m:acc>
                      <m:accPr>
                        <m:chr m:val="̇"/>
                        <m:ctrlPr>
                          <a:rPr lang="ja-JP" altLang="ja-JP" sz="2000" b="1" i="1">
                            <a:latin typeface="Cambria Math"/>
                          </a:rPr>
                        </m:ctrlPr>
                      </m:accPr>
                      <m:e>
                        <m:r>
                          <a:rPr lang="en-US" altLang="ja-JP" sz="2000" b="1" i="1">
                            <a:latin typeface="Cambria Math"/>
                          </a:rPr>
                          <m:t>𝜹</m:t>
                        </m:r>
                      </m:e>
                    </m:acc>
                    <m:r>
                      <a:rPr lang="en-US" altLang="ja-JP" sz="2000" b="1" i="1">
                        <a:latin typeface="Cambria Math"/>
                      </a:rPr>
                      <m:t>/</m:t>
                    </m:r>
                    <m:sSub>
                      <m:sSubPr>
                        <m:ctrlPr>
                          <a:rPr lang="ja-JP" altLang="ja-JP" sz="2000" b="1" i="1">
                            <a:latin typeface="Cambria Math"/>
                          </a:rPr>
                        </m:ctrlPr>
                      </m:sSubPr>
                      <m:e>
                        <m:r>
                          <a:rPr lang="en-US" altLang="ja-JP" sz="2000" b="1" i="1">
                            <a:latin typeface="Cambria Math"/>
                          </a:rPr>
                          <m:t>𝒎</m:t>
                        </m:r>
                      </m:e>
                      <m:sub>
                        <m:r>
                          <a:rPr lang="en-US" altLang="ja-JP" sz="2000" b="1" i="1">
                            <a:latin typeface="Cambria Math"/>
                          </a:rPr>
                          <m:t>𝟎</m:t>
                        </m:r>
                      </m:sub>
                    </m:sSub>
                  </m:oMath>
                </a14:m>
                <a:endParaRPr lang="ja-JP" altLang="en-US" sz="2000" b="1" dirty="0"/>
              </a:p>
            </p:txBody>
          </p:sp>
        </mc:Choice>
        <mc:Fallback xmlns="">
          <p:sp>
            <p:nvSpPr>
              <p:cNvPr id="6" name="正方形/長方形 5"/>
              <p:cNvSpPr>
                <a:spLocks noRot="1" noChangeAspect="1" noMove="1" noResize="1" noEditPoints="1" noAdjustHandles="1" noChangeArrowheads="1" noChangeShapeType="1" noTextEdit="1"/>
              </p:cNvSpPr>
              <p:nvPr/>
            </p:nvSpPr>
            <p:spPr>
              <a:xfrm>
                <a:off x="1475656" y="2663786"/>
                <a:ext cx="2369688" cy="418769"/>
              </a:xfrm>
              <a:prstGeom prst="rect">
                <a:avLst/>
              </a:prstGeom>
              <a:blipFill rotWithShape="1">
                <a:blip r:embed="rId3"/>
                <a:stretch>
                  <a:fillRect l="-2571" t="-2899" b="-24638"/>
                </a:stretch>
              </a:blipFill>
            </p:spPr>
            <p:txBody>
              <a:bodyPr/>
              <a:lstStyle/>
              <a:p>
                <a:r>
                  <a:rPr lang="ja-JP" altLang="en-US">
                    <a:noFill/>
                  </a:rPr>
                  <a:t> </a:t>
                </a:r>
              </a:p>
            </p:txBody>
          </p:sp>
        </mc:Fallback>
      </mc:AlternateContent>
      <p:sp>
        <p:nvSpPr>
          <p:cNvPr id="7" name="テキスト ボックス 6"/>
          <p:cNvSpPr txBox="1"/>
          <p:nvPr/>
        </p:nvSpPr>
        <p:spPr>
          <a:xfrm>
            <a:off x="827584" y="1068705"/>
            <a:ext cx="5925020" cy="400110"/>
          </a:xfrm>
          <a:prstGeom prst="rect">
            <a:avLst/>
          </a:prstGeom>
          <a:noFill/>
        </p:spPr>
        <p:txBody>
          <a:bodyPr wrap="none" rtlCol="0">
            <a:spAutoFit/>
          </a:bodyPr>
          <a:lstStyle/>
          <a:p>
            <a:r>
              <a:rPr kumimoji="1" lang="ja-JP" altLang="en-US" sz="2000" b="1" dirty="0" smtClean="0"/>
              <a:t>表面温度に依存した壁表面の浸食速度</a:t>
            </a:r>
            <a:r>
              <a:rPr kumimoji="1" lang="en-US" altLang="ja-JP" sz="2000" b="1" dirty="0" smtClean="0"/>
              <a:t>(</a:t>
            </a:r>
            <a:r>
              <a:rPr kumimoji="1" lang="ja-JP" altLang="en-US" sz="2000" b="1" dirty="0" smtClean="0"/>
              <a:t>熱昇華速度</a:t>
            </a:r>
            <a:r>
              <a:rPr kumimoji="1" lang="en-US" altLang="ja-JP" sz="2000" b="1" dirty="0" smtClean="0"/>
              <a:t>)</a:t>
            </a:r>
            <a:endParaRPr kumimoji="1" lang="ja-JP" altLang="en-US" sz="2000" b="1" dirty="0"/>
          </a:p>
        </p:txBody>
      </p:sp>
      <p:sp>
        <p:nvSpPr>
          <p:cNvPr id="8" name="テキスト ボックス 7"/>
          <p:cNvSpPr txBox="1"/>
          <p:nvPr/>
        </p:nvSpPr>
        <p:spPr>
          <a:xfrm>
            <a:off x="899592" y="2291596"/>
            <a:ext cx="2900153" cy="369332"/>
          </a:xfrm>
          <a:prstGeom prst="rect">
            <a:avLst/>
          </a:prstGeom>
          <a:noFill/>
        </p:spPr>
        <p:txBody>
          <a:bodyPr wrap="none" rtlCol="0">
            <a:spAutoFit/>
          </a:bodyPr>
          <a:lstStyle/>
          <a:p>
            <a:r>
              <a:rPr lang="ja-JP" altLang="en-US" b="1" dirty="0" smtClean="0"/>
              <a:t>表面浸食速度と放出粒子数</a:t>
            </a:r>
            <a:endParaRPr kumimoji="1" lang="ja-JP" altLang="en-US" b="1" dirty="0"/>
          </a:p>
        </p:txBody>
      </p:sp>
      <mc:AlternateContent xmlns:mc="http://schemas.openxmlformats.org/markup-compatibility/2006" xmlns:a14="http://schemas.microsoft.com/office/drawing/2010/main">
        <mc:Choice Requires="a14">
          <p:sp>
            <p:nvSpPr>
              <p:cNvPr id="9" name="テキスト ボックス 8"/>
              <p:cNvSpPr txBox="1"/>
              <p:nvPr/>
            </p:nvSpPr>
            <p:spPr>
              <a:xfrm>
                <a:off x="5940152" y="1595815"/>
                <a:ext cx="1931939" cy="536942"/>
              </a:xfrm>
              <a:prstGeom prst="rect">
                <a:avLst/>
              </a:prstGeom>
              <a:noFill/>
            </p:spPr>
            <p:txBody>
              <a:bodyPr wrap="none" rtlCol="0">
                <a:spAutoFit/>
              </a:bodyPr>
              <a:lstStyle/>
              <a:p>
                <a14:m>
                  <m:oMath xmlns:m="http://schemas.openxmlformats.org/officeDocument/2006/math">
                    <m:f>
                      <m:fPr>
                        <m:ctrlPr>
                          <a:rPr kumimoji="1" lang="en-US" altLang="ja-JP" sz="2000" b="1" i="1" smtClean="0">
                            <a:latin typeface="Cambria Math"/>
                          </a:rPr>
                        </m:ctrlPr>
                      </m:fPr>
                      <m:num>
                        <m:r>
                          <a:rPr kumimoji="1" lang="ja-JP" altLang="en-US" sz="2000" b="1" i="1" smtClean="0">
                            <a:latin typeface="Cambria Math"/>
                          </a:rPr>
                          <m:t>∆</m:t>
                        </m:r>
                        <m:r>
                          <a:rPr kumimoji="1" lang="en-US" altLang="ja-JP" sz="2000" b="1" i="1" smtClean="0">
                            <a:latin typeface="Cambria Math"/>
                          </a:rPr>
                          <m:t>𝑯</m:t>
                        </m:r>
                      </m:num>
                      <m:den>
                        <m:r>
                          <a:rPr kumimoji="1" lang="en-US" altLang="ja-JP" sz="2000" b="1" i="1" smtClean="0">
                            <a:latin typeface="Cambria Math"/>
                          </a:rPr>
                          <m:t>𝒌</m:t>
                        </m:r>
                      </m:den>
                    </m:f>
                    <m:r>
                      <a:rPr kumimoji="1" lang="en-US" altLang="ja-JP" sz="2000" b="1" i="1" smtClean="0">
                        <a:latin typeface="Cambria Math"/>
                      </a:rPr>
                      <m:t> </m:t>
                    </m:r>
                  </m:oMath>
                </a14:m>
                <a:r>
                  <a:rPr kumimoji="1" lang="ja-JP" altLang="en-US" sz="1400" dirty="0" smtClean="0"/>
                  <a:t> </a:t>
                </a:r>
                <a:r>
                  <a:rPr kumimoji="1" lang="ja-JP" altLang="en-US" sz="1400" b="1" dirty="0" smtClean="0"/>
                  <a:t>活性化エネルギー</a:t>
                </a:r>
                <a:endParaRPr kumimoji="1" lang="ja-JP" altLang="en-US" sz="1400" b="1"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940152" y="1595815"/>
                <a:ext cx="1931939" cy="536942"/>
              </a:xfrm>
              <a:prstGeom prst="rect">
                <a:avLst/>
              </a:prstGeom>
              <a:blipFill rotWithShape="1">
                <a:blip r:embed="rId4"/>
                <a:stretch>
                  <a:fillRect r="-12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5949446" y="2252684"/>
                <a:ext cx="1499000" cy="1009315"/>
              </a:xfrm>
              <a:prstGeom prst="rect">
                <a:avLst/>
              </a:prstGeom>
              <a:noFill/>
            </p:spPr>
            <p:txBody>
              <a:bodyPr wrap="none" rtlCol="0">
                <a:spAutoFit/>
              </a:bodyPr>
              <a:lstStyle/>
              <a:p>
                <a14:m>
                  <m:oMath xmlns:m="http://schemas.openxmlformats.org/officeDocument/2006/math">
                    <m:sSub>
                      <m:sSubPr>
                        <m:ctrlPr>
                          <a:rPr lang="en-US" altLang="ja-JP" b="0" i="1" smtClean="0">
                            <a:latin typeface="Cambria Math"/>
                          </a:rPr>
                        </m:ctrlPr>
                      </m:sSubPr>
                      <m:e>
                        <m:r>
                          <a:rPr lang="en-US" altLang="ja-JP" b="0" i="1" smtClean="0">
                            <a:latin typeface="Cambria Math"/>
                          </a:rPr>
                          <m:t>𝑁</m:t>
                        </m:r>
                      </m:e>
                      <m:sub>
                        <m:r>
                          <a:rPr lang="en-US" altLang="ja-JP" b="0" i="1" smtClean="0">
                            <a:latin typeface="Cambria Math"/>
                          </a:rPr>
                          <m:t>𝐴</m:t>
                        </m:r>
                      </m:sub>
                    </m:sSub>
                    <m:r>
                      <a:rPr lang="en-US" altLang="ja-JP" b="0" i="1" smtClean="0">
                        <a:latin typeface="Cambria Math"/>
                      </a:rPr>
                      <m:t> </m:t>
                    </m:r>
                  </m:oMath>
                </a14:m>
                <a:r>
                  <a:rPr kumimoji="1" lang="ja-JP" altLang="en-US" sz="1400" b="1" dirty="0" smtClean="0"/>
                  <a:t>アボガドロ数</a:t>
                </a:r>
                <a:endParaRPr kumimoji="1" lang="en-US" altLang="ja-JP" sz="1400" b="1" dirty="0" smtClean="0"/>
              </a:p>
              <a:p>
                <a14:m>
                  <m:oMath xmlns:m="http://schemas.openxmlformats.org/officeDocument/2006/math">
                    <m:r>
                      <a:rPr kumimoji="1" lang="ja-JP" altLang="en-US" sz="1400" b="1" i="1" smtClean="0">
                        <a:latin typeface="Cambria Math"/>
                      </a:rPr>
                      <m:t>𝝆</m:t>
                    </m:r>
                  </m:oMath>
                </a14:m>
                <a:r>
                  <a:rPr kumimoji="1" lang="ja-JP" altLang="en-US" sz="1400" b="1" dirty="0" smtClean="0"/>
                  <a:t>  　　</a:t>
                </a:r>
                <a:r>
                  <a:rPr lang="ja-JP" altLang="en-US" sz="1400" b="1" dirty="0" smtClean="0"/>
                  <a:t>密度</a:t>
                </a:r>
                <a:endParaRPr lang="en-US" altLang="ja-JP" sz="1400" b="1" dirty="0" smtClean="0"/>
              </a:p>
              <a:p>
                <a14:m>
                  <m:oMath xmlns:m="http://schemas.openxmlformats.org/officeDocument/2006/math">
                    <m:sSub>
                      <m:sSubPr>
                        <m:ctrlPr>
                          <a:rPr kumimoji="1" lang="en-US" altLang="ja-JP" sz="1400" b="1" i="1" dirty="0" smtClean="0">
                            <a:latin typeface="Cambria Math"/>
                          </a:rPr>
                        </m:ctrlPr>
                      </m:sSubPr>
                      <m:e>
                        <m:r>
                          <a:rPr kumimoji="1" lang="en-US" altLang="ja-JP" sz="1400" b="1" i="0" dirty="0" smtClean="0">
                            <a:latin typeface="Cambria Math"/>
                          </a:rPr>
                          <m:t>𝐦</m:t>
                        </m:r>
                      </m:e>
                      <m:sub>
                        <m:r>
                          <a:rPr kumimoji="1" lang="en-US" altLang="ja-JP" sz="1400" b="1" i="0" dirty="0" smtClean="0">
                            <a:latin typeface="Cambria Math"/>
                          </a:rPr>
                          <m:t>𝟎</m:t>
                        </m:r>
                      </m:sub>
                    </m:sSub>
                  </m:oMath>
                </a14:m>
                <a:r>
                  <a:rPr kumimoji="1" lang="ja-JP" altLang="en-US" sz="1400" b="1" dirty="0" smtClean="0"/>
                  <a:t>　  質量</a:t>
                </a:r>
                <a:endParaRPr kumimoji="1" lang="en-US" altLang="ja-JP" sz="1400" b="1" dirty="0" smtClean="0"/>
              </a:p>
              <a:p>
                <a14:m>
                  <m:oMath xmlns:m="http://schemas.openxmlformats.org/officeDocument/2006/math">
                    <m:sSub>
                      <m:sSubPr>
                        <m:ctrlPr>
                          <a:rPr lang="en-US" altLang="ja-JP" sz="1400" b="1" i="1" dirty="0" smtClean="0">
                            <a:latin typeface="Cambria Math"/>
                          </a:rPr>
                        </m:ctrlPr>
                      </m:sSubPr>
                      <m:e>
                        <m:r>
                          <a:rPr lang="en-US" altLang="ja-JP" sz="1400" b="1" i="0" dirty="0" smtClean="0">
                            <a:latin typeface="Cambria Math"/>
                          </a:rPr>
                          <m:t>𝐀</m:t>
                        </m:r>
                      </m:e>
                      <m:sub>
                        <m:r>
                          <a:rPr lang="en-US" altLang="ja-JP" sz="1400" b="1" i="0" dirty="0" smtClean="0">
                            <a:latin typeface="Cambria Math"/>
                          </a:rPr>
                          <m:t>𝟎</m:t>
                        </m:r>
                      </m:sub>
                    </m:sSub>
                  </m:oMath>
                </a14:m>
                <a:r>
                  <a:rPr kumimoji="1" lang="ja-JP" altLang="en-US" sz="1400" b="1" dirty="0" smtClean="0"/>
                  <a:t>      壁面積</a:t>
                </a:r>
                <a:endParaRPr kumimoji="1" lang="ja-JP" altLang="en-US" sz="1400" b="1"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5949446" y="2252684"/>
                <a:ext cx="1499000" cy="1009315"/>
              </a:xfrm>
              <a:prstGeom prst="rect">
                <a:avLst/>
              </a:prstGeom>
              <a:blipFill rotWithShape="1">
                <a:blip r:embed="rId5"/>
                <a:stretch>
                  <a:fillRect b="-4242"/>
                </a:stretch>
              </a:blipFill>
            </p:spPr>
            <p:txBody>
              <a:bodyPr/>
              <a:lstStyle/>
              <a:p>
                <a:r>
                  <a:rPr lang="ja-JP" altLang="en-US">
                    <a:noFill/>
                  </a:rPr>
                  <a:t> </a:t>
                </a:r>
              </a:p>
            </p:txBody>
          </p:sp>
        </mc:Fallback>
      </mc:AlternateContent>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954" y="3429000"/>
            <a:ext cx="4462534" cy="322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2123728" y="6566686"/>
            <a:ext cx="3009157" cy="261610"/>
          </a:xfrm>
          <a:prstGeom prst="rect">
            <a:avLst/>
          </a:prstGeom>
          <a:noFill/>
        </p:spPr>
        <p:txBody>
          <a:bodyPr wrap="none" rtlCol="0">
            <a:spAutoFit/>
          </a:bodyPr>
          <a:lstStyle/>
          <a:p>
            <a:r>
              <a:rPr kumimoji="1" lang="en-US" altLang="ja-JP" sz="1100" dirty="0" smtClean="0"/>
              <a:t>ITER Physics Basis, Chap.4, </a:t>
            </a:r>
            <a:r>
              <a:rPr kumimoji="1" lang="en-US" altLang="ja-JP" sz="1100" dirty="0" err="1" smtClean="0"/>
              <a:t>Nucl</a:t>
            </a:r>
            <a:r>
              <a:rPr kumimoji="1" lang="en-US" altLang="ja-JP" sz="1100" dirty="0" smtClean="0"/>
              <a:t>, Fusion,39 (1999)</a:t>
            </a:r>
            <a:endParaRPr kumimoji="1" lang="ja-JP" altLang="en-US" sz="1100" dirty="0"/>
          </a:p>
        </p:txBody>
      </p:sp>
      <p:cxnSp>
        <p:nvCxnSpPr>
          <p:cNvPr id="18" name="直線矢印コネクタ 17"/>
          <p:cNvCxnSpPr/>
          <p:nvPr/>
        </p:nvCxnSpPr>
        <p:spPr>
          <a:xfrm flipH="1">
            <a:off x="4742174" y="3933056"/>
            <a:ext cx="1053962" cy="720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3715510" y="5062699"/>
            <a:ext cx="1936610" cy="944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p:cNvSpPr txBox="1"/>
              <p:nvPr/>
            </p:nvSpPr>
            <p:spPr>
              <a:xfrm rot="16200000">
                <a:off x="-168573" y="4700342"/>
                <a:ext cx="1240468" cy="312586"/>
              </a:xfrm>
              <a:prstGeom prst="rect">
                <a:avLst/>
              </a:prstGeom>
              <a:noFill/>
            </p:spPr>
            <p:txBody>
              <a:bodyPr wrap="none" rtlCol="0">
                <a:spAutoFit/>
              </a:bodyPr>
              <a:lstStyle/>
              <a:p>
                <a:r>
                  <a:rPr lang="ja-JP" altLang="en-US" sz="1400" b="1" dirty="0" smtClean="0"/>
                  <a:t>放射率</a:t>
                </a:r>
                <a14:m>
                  <m:oMath xmlns:m="http://schemas.openxmlformats.org/officeDocument/2006/math">
                    <m:r>
                      <a:rPr lang="en-US" altLang="ja-JP" sz="1400" b="1" i="1" smtClean="0">
                        <a:latin typeface="Cambria Math"/>
                      </a:rPr>
                      <m:t>𝑾</m:t>
                    </m:r>
                    <m:r>
                      <a:rPr lang="en-US" altLang="ja-JP" sz="1400" b="1" i="1" smtClean="0">
                        <a:latin typeface="Cambria Math"/>
                      </a:rPr>
                      <m:t>/</m:t>
                    </m:r>
                    <m:sSup>
                      <m:sSupPr>
                        <m:ctrlPr>
                          <a:rPr lang="en-US" altLang="ja-JP" sz="1400" b="1" i="1" smtClean="0">
                            <a:latin typeface="Cambria Math"/>
                          </a:rPr>
                        </m:ctrlPr>
                      </m:sSupPr>
                      <m:e>
                        <m:r>
                          <a:rPr lang="en-US" altLang="ja-JP" sz="1400" b="1" i="1" smtClean="0">
                            <a:latin typeface="Cambria Math"/>
                          </a:rPr>
                          <m:t>𝒎</m:t>
                        </m:r>
                      </m:e>
                      <m:sup>
                        <m:r>
                          <a:rPr lang="en-US" altLang="ja-JP" sz="1400" b="1" i="1" smtClean="0">
                            <a:latin typeface="Cambria Math"/>
                          </a:rPr>
                          <m:t>𝟑</m:t>
                        </m:r>
                      </m:sup>
                    </m:sSup>
                  </m:oMath>
                </a14:m>
                <a:endParaRPr kumimoji="1" lang="ja-JP" altLang="en-US" sz="1400" b="1"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rot="16200000">
                <a:off x="-168573" y="4700342"/>
                <a:ext cx="1240468" cy="312586"/>
              </a:xfrm>
              <a:prstGeom prst="rect">
                <a:avLst/>
              </a:prstGeom>
              <a:blipFill rotWithShape="1">
                <a:blip r:embed="rId7"/>
                <a:stretch>
                  <a:fillRect l="-5769" r="-11538" b="-1478"/>
                </a:stretch>
              </a:blipFill>
            </p:spPr>
            <p:txBody>
              <a:bodyPr/>
              <a:lstStyle/>
              <a:p>
                <a:r>
                  <a:rPr lang="ja-JP" altLang="en-US">
                    <a:noFill/>
                  </a:rPr>
                  <a:t> </a:t>
                </a:r>
              </a:p>
            </p:txBody>
          </p:sp>
        </mc:Fallback>
      </mc:AlternateContent>
      <p:sp>
        <p:nvSpPr>
          <p:cNvPr id="25" name="テキスト ボックス 24"/>
          <p:cNvSpPr txBox="1"/>
          <p:nvPr/>
        </p:nvSpPr>
        <p:spPr>
          <a:xfrm>
            <a:off x="1475656" y="3214690"/>
            <a:ext cx="2735044" cy="338554"/>
          </a:xfrm>
          <a:prstGeom prst="rect">
            <a:avLst/>
          </a:prstGeom>
          <a:noFill/>
        </p:spPr>
        <p:txBody>
          <a:bodyPr wrap="none" rtlCol="0">
            <a:spAutoFit/>
          </a:bodyPr>
          <a:lstStyle/>
          <a:p>
            <a:r>
              <a:rPr lang="ja-JP" altLang="en-US" sz="1600" b="1" dirty="0" smtClean="0"/>
              <a:t>物質ごとの電子温度と放射率</a:t>
            </a:r>
            <a:endParaRPr kumimoji="1" lang="ja-JP" altLang="en-US" sz="1600" b="1" dirty="0"/>
          </a:p>
        </p:txBody>
      </p:sp>
      <p:sp>
        <p:nvSpPr>
          <p:cNvPr id="27" name="テキスト ボックス 26"/>
          <p:cNvSpPr txBox="1"/>
          <p:nvPr/>
        </p:nvSpPr>
        <p:spPr>
          <a:xfrm>
            <a:off x="5778943" y="3589565"/>
            <a:ext cx="3315132" cy="1077218"/>
          </a:xfrm>
          <a:prstGeom prst="rect">
            <a:avLst/>
          </a:prstGeom>
          <a:noFill/>
        </p:spPr>
        <p:txBody>
          <a:bodyPr wrap="square" rtlCol="0">
            <a:spAutoFit/>
          </a:bodyPr>
          <a:lstStyle/>
          <a:p>
            <a:r>
              <a:rPr kumimoji="1" lang="ja-JP" altLang="en-US" sz="1600" dirty="0" smtClean="0"/>
              <a:t>タングステンが不純物としてコアに流入する場合、</a:t>
            </a:r>
            <a:r>
              <a:rPr lang="ja-JP" altLang="en-US" sz="1600" dirty="0" smtClean="0"/>
              <a:t>不純物放射によってプラズマモデルのパワーバランスに影響が大きい</a:t>
            </a:r>
            <a:endParaRPr kumimoji="1" lang="ja-JP" altLang="en-US" sz="1600" dirty="0"/>
          </a:p>
        </p:txBody>
      </p:sp>
      <p:sp>
        <p:nvSpPr>
          <p:cNvPr id="29" name="テキスト ボックス 28"/>
          <p:cNvSpPr txBox="1"/>
          <p:nvPr/>
        </p:nvSpPr>
        <p:spPr>
          <a:xfrm>
            <a:off x="5801444" y="4856635"/>
            <a:ext cx="3347864" cy="1077218"/>
          </a:xfrm>
          <a:prstGeom prst="rect">
            <a:avLst/>
          </a:prstGeom>
          <a:noFill/>
        </p:spPr>
        <p:txBody>
          <a:bodyPr wrap="square" rtlCol="0">
            <a:spAutoFit/>
          </a:bodyPr>
          <a:lstStyle/>
          <a:p>
            <a:r>
              <a:rPr kumimoji="1" lang="ja-JP" altLang="en-US" sz="1600" dirty="0" smtClean="0"/>
              <a:t>炭素が不純物としてコアに流入する場合、不純物放射は小さいと考えられるので希釈効果によって密度バランスへの影響が大きい</a:t>
            </a:r>
            <a:endParaRPr kumimoji="1" lang="ja-JP" altLang="en-US" sz="1600" dirty="0"/>
          </a:p>
        </p:txBody>
      </p:sp>
    </p:spTree>
    <p:extLst>
      <p:ext uri="{BB962C8B-B14F-4D97-AF65-F5344CB8AC3E}">
        <p14:creationId xmlns:p14="http://schemas.microsoft.com/office/powerpoint/2010/main" val="3822310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7402</TotalTime>
  <Words>2689</Words>
  <Application>Microsoft Office PowerPoint</Application>
  <PresentationFormat>画面に合わせる (4:3)</PresentationFormat>
  <Paragraphs>304</Paragraphs>
  <Slides>35</Slides>
  <Notes>0</Notes>
  <HiddenSlides>0</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Office ​​テーマ</vt:lpstr>
      <vt:lpstr>PowerPoint プレゼンテーション</vt:lpstr>
      <vt:lpstr>核融合炉の安全性評価</vt:lpstr>
      <vt:lpstr>安全設計・運用と解析について</vt:lpstr>
      <vt:lpstr>過渡解析対象シナリオ</vt:lpstr>
      <vt:lpstr>ITERにおける過渡応答解析</vt:lpstr>
      <vt:lpstr>プラズマモデル</vt:lpstr>
      <vt:lpstr>伝熱モデル</vt:lpstr>
      <vt:lpstr>過渡解析(除熱能力低下シナリオ)</vt:lpstr>
      <vt:lpstr>不純物モデル</vt:lpstr>
      <vt:lpstr>炭素壁・タングステン壁の比較</vt:lpstr>
      <vt:lpstr>過渡解析(燃料供給過剰シナリオ)</vt:lpstr>
      <vt:lpstr>過渡解析(燃料供給過剰シナリオ)</vt:lpstr>
      <vt:lpstr>過渡解析(炭素壁とタングステン壁の比較)</vt:lpstr>
      <vt:lpstr>周辺プラズマモデル(２点モデル)</vt:lpstr>
      <vt:lpstr>周辺プラズマモデル(２点モデル)を含む過渡解析</vt:lpstr>
      <vt:lpstr>結論</vt:lpstr>
      <vt:lpstr>PowerPoint プレゼンテーション</vt:lpstr>
      <vt:lpstr>PowerPoint プレゼンテーション</vt:lpstr>
      <vt:lpstr>コアプラズマモデル-現象とパラメータの整理</vt:lpstr>
      <vt:lpstr>入力パラメータの選定</vt:lpstr>
      <vt:lpstr>入力パラメータの選定</vt:lpstr>
      <vt:lpstr>周辺領域での不純物</vt:lpstr>
      <vt:lpstr>壁モデルの更なる拡張の見通し</vt:lpstr>
      <vt:lpstr>2点モデルの限界と１次元モデル</vt:lpstr>
      <vt:lpstr>簡易１次元モデルの導入</vt:lpstr>
      <vt:lpstr>簡易１次元モデルと素過程</vt:lpstr>
      <vt:lpstr>簡易１次元モデル</vt:lpstr>
      <vt:lpstr>PowerPoint プレゼンテーション</vt:lpstr>
      <vt:lpstr>PowerPoint プレゼンテーション</vt:lpstr>
      <vt:lpstr>PowerPoint プレゼンテーション</vt:lpstr>
      <vt:lpstr>周辺プラズマモデル(２点モデル)を含む過渡解析</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FJ-USER</dc:creator>
  <cp:lastModifiedBy>FJ-USER</cp:lastModifiedBy>
  <cp:revision>112</cp:revision>
  <cp:lastPrinted>2014-02-03T05:30:33Z</cp:lastPrinted>
  <dcterms:created xsi:type="dcterms:W3CDTF">2014-02-02T22:09:21Z</dcterms:created>
  <dcterms:modified xsi:type="dcterms:W3CDTF">2014-03-06T01:21:32Z</dcterms:modified>
</cp:coreProperties>
</file>