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7" r:id="rId2"/>
    <p:sldId id="313" r:id="rId3"/>
    <p:sldId id="314" r:id="rId4"/>
    <p:sldId id="318" r:id="rId5"/>
    <p:sldId id="316" r:id="rId6"/>
    <p:sldId id="319" r:id="rId7"/>
    <p:sldId id="320" r:id="rId8"/>
    <p:sldId id="321" r:id="rId9"/>
    <p:sldId id="322" r:id="rId10"/>
    <p:sldId id="323" r:id="rId11"/>
    <p:sldId id="324" r:id="rId12"/>
    <p:sldId id="347" r:id="rId13"/>
    <p:sldId id="348" r:id="rId14"/>
    <p:sldId id="326" r:id="rId15"/>
    <p:sldId id="327" r:id="rId16"/>
    <p:sldId id="328" r:id="rId17"/>
    <p:sldId id="342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3" r:id="rId32"/>
    <p:sldId id="317" r:id="rId33"/>
    <p:sldId id="344" r:id="rId34"/>
    <p:sldId id="345" r:id="rId35"/>
    <p:sldId id="346" r:id="rId3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CC"/>
    <a:srgbClr val="CDCDC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1" autoAdjust="0"/>
    <p:restoredTop sz="94419" autoAdjust="0"/>
  </p:normalViewPr>
  <p:slideViewPr>
    <p:cSldViewPr>
      <p:cViewPr varScale="1">
        <p:scale>
          <a:sx n="52" d="100"/>
          <a:sy n="52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6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6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0C305-8103-4491-97F4-5CD0FC6D6550}" type="datetimeFigureOut">
              <a:rPr kumimoji="1" lang="ja-JP" altLang="en-US" smtClean="0"/>
              <a:pPr/>
              <a:t>2014/3/6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B82F9-75D0-420B-9AAF-B54FB4DF155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B82F9-75D0-420B-9AAF-B54FB4DF155F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C363-D2D2-436E-A06B-08501DC795E6}" type="datetime1">
              <a:rPr kumimoji="1" lang="ja-JP" altLang="en-US" smtClean="0"/>
              <a:pPr/>
              <a:t>2014/3/6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1EA0-588B-46D3-B917-12091A45600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5A3F-64D7-4668-9865-E7CB8C1BD48A}" type="datetime1">
              <a:rPr kumimoji="1" lang="ja-JP" altLang="en-US" smtClean="0"/>
              <a:pPr/>
              <a:t>2014/3/6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1EA0-588B-46D3-B917-12091A45600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8ABB-3112-4884-AEDB-811DB1076231}" type="datetime1">
              <a:rPr kumimoji="1" lang="ja-JP" altLang="en-US" smtClean="0"/>
              <a:pPr/>
              <a:t>2014/3/6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1EA0-588B-46D3-B917-12091A45600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3BEF-7C10-41C0-B7ED-50A19E984E9E}" type="datetime1">
              <a:rPr kumimoji="1" lang="ja-JP" altLang="en-US" smtClean="0"/>
              <a:pPr/>
              <a:t>2014/3/6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1EA0-588B-46D3-B917-12091A45600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FA6D-89F2-472C-A16C-5058978CEE60}" type="datetime1">
              <a:rPr kumimoji="1" lang="ja-JP" altLang="en-US" smtClean="0"/>
              <a:pPr/>
              <a:t>2014/3/6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1EA0-588B-46D3-B917-12091A45600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C8E1-8461-49CD-AAD9-8D95115ED39C}" type="datetime1">
              <a:rPr kumimoji="1" lang="ja-JP" altLang="en-US" smtClean="0"/>
              <a:pPr/>
              <a:t>2014/3/6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1EA0-588B-46D3-B917-12091A45600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370A-601C-42A2-A2CF-D219646E3CB0}" type="datetime1">
              <a:rPr kumimoji="1" lang="ja-JP" altLang="en-US" smtClean="0"/>
              <a:pPr/>
              <a:t>2014/3/6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1EA0-588B-46D3-B917-12091A45600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FA09-4F61-4B11-8262-F92CA0201980}" type="datetime1">
              <a:rPr kumimoji="1" lang="ja-JP" altLang="en-US" smtClean="0"/>
              <a:pPr/>
              <a:t>2014/3/6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1EA0-588B-46D3-B917-12091A45600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467C-C71F-4A5C-8304-18FEC6024173}" type="datetime1">
              <a:rPr kumimoji="1" lang="ja-JP" altLang="en-US" smtClean="0"/>
              <a:pPr/>
              <a:t>2014/3/6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1EA0-588B-46D3-B917-12091A45600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11EF-75F5-46C1-885D-58CD8B50D686}" type="datetime1">
              <a:rPr kumimoji="1" lang="ja-JP" altLang="en-US" smtClean="0"/>
              <a:pPr/>
              <a:t>2014/3/6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1EA0-588B-46D3-B917-12091A45600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FD9B-EC57-4176-8FD6-3655F2940B7E}" type="datetime1">
              <a:rPr kumimoji="1" lang="ja-JP" altLang="en-US" smtClean="0"/>
              <a:pPr/>
              <a:t>2014/3/6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1EA0-588B-46D3-B917-12091A45600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C2120-5896-4659-880E-0CC6718B7BCC}" type="datetime1">
              <a:rPr kumimoji="1" lang="ja-JP" altLang="en-US" smtClean="0"/>
              <a:pPr/>
              <a:t>2014/3/6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F1EA0-588B-46D3-B917-12091A45600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17.pn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4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4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78768" y="5746030"/>
            <a:ext cx="4163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2014/03/06 Thu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那珂核融合研究所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ja-JP" altLang="en-US" dirty="0" smtClean="0"/>
              <a:t>第</a:t>
            </a:r>
            <a:r>
              <a:rPr lang="en-US" altLang="ja-JP" dirty="0" smtClean="0"/>
              <a:t>17</a:t>
            </a:r>
            <a:r>
              <a:rPr lang="ja-JP" altLang="en-US" dirty="0" smtClean="0"/>
              <a:t>回若手科学者によるプラズマ研究会</a:t>
            </a:r>
            <a:endParaRPr kumimoji="1" lang="ja-JP" altLang="en-US" dirty="0"/>
          </a:p>
        </p:txBody>
      </p:sp>
      <p:sp>
        <p:nvSpPr>
          <p:cNvPr id="7" name="対角する 2 つの角を丸めた四角形 6"/>
          <p:cNvSpPr/>
          <p:nvPr/>
        </p:nvSpPr>
        <p:spPr>
          <a:xfrm>
            <a:off x="683568" y="692696"/>
            <a:ext cx="7848872" cy="1944216"/>
          </a:xfrm>
          <a:prstGeom prst="round2Diag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SOL-</a:t>
            </a:r>
            <a:r>
              <a:rPr lang="en-US" altLang="ja-JP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divertor</a:t>
            </a:r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plasma simulations with virtual </a:t>
            </a:r>
            <a:r>
              <a:rPr lang="en-US" altLang="ja-JP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divertor</a:t>
            </a:r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model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5718" y="3212976"/>
            <a:ext cx="8287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u="sng" dirty="0" smtClean="0">
                <a:latin typeface="Times New Roman" pitchFamily="18" charset="0"/>
                <a:cs typeface="Times New Roman" pitchFamily="18" charset="0"/>
              </a:rPr>
              <a:t>Satoshi Togo</a:t>
            </a:r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, Tomonori </a:t>
            </a:r>
            <a:r>
              <a:rPr kumimoji="1" lang="en-US" altLang="ja-JP" sz="2800" dirty="0" err="1" smtClean="0">
                <a:latin typeface="Times New Roman" pitchFamily="18" charset="0"/>
                <a:cs typeface="Times New Roman" pitchFamily="18" charset="0"/>
              </a:rPr>
              <a:t>Takizuka</a:t>
            </a:r>
            <a:r>
              <a:rPr kumimoji="1" lang="en-US" altLang="ja-JP" sz="2800" baseline="30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, Makoto </a:t>
            </a:r>
            <a:r>
              <a:rPr kumimoji="1" lang="en-US" altLang="ja-JP" sz="2800" dirty="0" err="1" smtClean="0">
                <a:latin typeface="Times New Roman" pitchFamily="18" charset="0"/>
                <a:cs typeface="Times New Roman" pitchFamily="18" charset="0"/>
              </a:rPr>
              <a:t>Nakamura</a:t>
            </a:r>
            <a:r>
              <a:rPr kumimoji="1" lang="en-US" altLang="ja-JP" sz="2800" baseline="30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Kazuo </a:t>
            </a:r>
            <a:r>
              <a:rPr kumimoji="1" lang="en-US" altLang="ja-JP" sz="2800" dirty="0" err="1" smtClean="0">
                <a:latin typeface="Times New Roman" pitchFamily="18" charset="0"/>
                <a:cs typeface="Times New Roman" pitchFamily="18" charset="0"/>
              </a:rPr>
              <a:t>Hoshino</a:t>
            </a:r>
            <a:r>
              <a:rPr kumimoji="1" lang="en-US" altLang="ja-JP" sz="2800" baseline="30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, Yuichi Ogawa</a:t>
            </a:r>
            <a:endParaRPr kumimoji="1" lang="ja-JP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50" y="4437112"/>
            <a:ext cx="8992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i="1" dirty="0" smtClean="0">
                <a:latin typeface="Times New Roman" pitchFamily="18" charset="0"/>
                <a:cs typeface="Times New Roman" pitchFamily="18" charset="0"/>
              </a:rPr>
              <a:t>Graduate School of Frontier Sciences, University of Tokyo, 5-1-5 </a:t>
            </a:r>
            <a:r>
              <a:rPr kumimoji="1" lang="en-US" altLang="ja-JP" sz="1600" i="1" dirty="0" err="1" smtClean="0">
                <a:latin typeface="Times New Roman" pitchFamily="18" charset="0"/>
                <a:cs typeface="Times New Roman" pitchFamily="18" charset="0"/>
              </a:rPr>
              <a:t>Kashiwanoha</a:t>
            </a:r>
            <a:r>
              <a:rPr kumimoji="1" lang="en-US" altLang="ja-JP" sz="1600" i="1" dirty="0" smtClean="0">
                <a:latin typeface="Times New Roman" pitchFamily="18" charset="0"/>
                <a:cs typeface="Times New Roman" pitchFamily="18" charset="0"/>
              </a:rPr>
              <a:t>, Kashiwa 277-8568, Japan</a:t>
            </a:r>
          </a:p>
          <a:p>
            <a:pPr algn="ctr"/>
            <a:r>
              <a:rPr lang="en-US" altLang="ja-JP" sz="1600" i="1" baseline="30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1600" i="1" dirty="0" err="1" smtClean="0">
                <a:latin typeface="Times New Roman" pitchFamily="18" charset="0"/>
                <a:cs typeface="Times New Roman" pitchFamily="18" charset="0"/>
              </a:rPr>
              <a:t>Graduate</a:t>
            </a:r>
            <a:r>
              <a:rPr lang="en-US" altLang="ja-JP" sz="1600" i="1" dirty="0" smtClean="0">
                <a:latin typeface="Times New Roman" pitchFamily="18" charset="0"/>
                <a:cs typeface="Times New Roman" pitchFamily="18" charset="0"/>
              </a:rPr>
              <a:t> school of Engineering, Osaka University, 2-1 </a:t>
            </a:r>
            <a:r>
              <a:rPr lang="en-US" altLang="ja-JP" sz="1600" i="1" dirty="0" err="1" smtClean="0">
                <a:latin typeface="Times New Roman" pitchFamily="18" charset="0"/>
                <a:cs typeface="Times New Roman" pitchFamily="18" charset="0"/>
              </a:rPr>
              <a:t>Yamadaoka</a:t>
            </a:r>
            <a:r>
              <a:rPr lang="en-US" altLang="ja-JP" sz="1600" i="1" dirty="0" smtClean="0">
                <a:latin typeface="Times New Roman" pitchFamily="18" charset="0"/>
                <a:cs typeface="Times New Roman" pitchFamily="18" charset="0"/>
              </a:rPr>
              <a:t>, Suita 565-0871, Japan</a:t>
            </a:r>
          </a:p>
          <a:p>
            <a:pPr algn="ctr"/>
            <a:r>
              <a:rPr kumimoji="1" lang="en-US" altLang="ja-JP" sz="1600" i="1" baseline="30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1" lang="en-US" altLang="ja-JP" sz="1600" i="1" dirty="0" err="1" smtClean="0">
                <a:latin typeface="Times New Roman" pitchFamily="18" charset="0"/>
                <a:cs typeface="Times New Roman" pitchFamily="18" charset="0"/>
              </a:rPr>
              <a:t>Japan</a:t>
            </a:r>
            <a:r>
              <a:rPr kumimoji="1" lang="en-US" altLang="ja-JP" sz="1600" i="1" dirty="0" smtClean="0">
                <a:latin typeface="Times New Roman" pitchFamily="18" charset="0"/>
                <a:cs typeface="Times New Roman" pitchFamily="18" charset="0"/>
              </a:rPr>
              <a:t> Atomic Energy Agency, 2-166 </a:t>
            </a:r>
            <a:r>
              <a:rPr kumimoji="1" lang="en-US" altLang="ja-JP" sz="1600" i="1" dirty="0" err="1" smtClean="0">
                <a:latin typeface="Times New Roman" pitchFamily="18" charset="0"/>
                <a:cs typeface="Times New Roman" pitchFamily="18" charset="0"/>
              </a:rPr>
              <a:t>Omotedate</a:t>
            </a:r>
            <a:r>
              <a:rPr kumimoji="1" lang="en-US" altLang="ja-JP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sz="1600" i="1" dirty="0" err="1" smtClean="0">
                <a:latin typeface="Times New Roman" pitchFamily="18" charset="0"/>
                <a:cs typeface="Times New Roman" pitchFamily="18" charset="0"/>
              </a:rPr>
              <a:t>Obuchi</a:t>
            </a:r>
            <a:r>
              <a:rPr kumimoji="1" lang="en-US" altLang="ja-JP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altLang="ja-JP" sz="1600" i="1" dirty="0" err="1" smtClean="0">
                <a:latin typeface="Times New Roman" pitchFamily="18" charset="0"/>
                <a:cs typeface="Times New Roman" pitchFamily="18" charset="0"/>
              </a:rPr>
              <a:t>Rokkasho</a:t>
            </a:r>
            <a:r>
              <a:rPr kumimoji="1" lang="en-US" altLang="ja-JP" sz="1600" i="1" dirty="0" smtClean="0">
                <a:latin typeface="Times New Roman" pitchFamily="18" charset="0"/>
                <a:cs typeface="Times New Roman" pitchFamily="18" charset="0"/>
              </a:rPr>
              <a:t>, Aomori 039-3212, Japan</a:t>
            </a:r>
            <a:endParaRPr kumimoji="1" lang="ja-JP" alt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85151" y="80814"/>
            <a:ext cx="6355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Basic equations for virtual </a:t>
            </a:r>
            <a:r>
              <a:rPr lang="en-US" altLang="ja-JP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divertor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3" descr="C:\Users\togo\Documents\出張関連\慶応＆NIFS\平成25年度\syst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077863"/>
            <a:ext cx="5991225" cy="1343025"/>
          </a:xfrm>
          <a:prstGeom prst="rect">
            <a:avLst/>
          </a:prstGeom>
          <a:noFill/>
        </p:spPr>
      </p:pic>
      <p:cxnSp>
        <p:nvCxnSpPr>
          <p:cNvPr id="27" name="直線矢印コネクタ 26"/>
          <p:cNvCxnSpPr/>
          <p:nvPr/>
        </p:nvCxnSpPr>
        <p:spPr>
          <a:xfrm>
            <a:off x="1691680" y="2492896"/>
            <a:ext cx="619008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オブジェクト 30"/>
          <p:cNvGraphicFramePr>
            <a:graphicFrameLocks noChangeAspect="1"/>
          </p:cNvGraphicFramePr>
          <p:nvPr/>
        </p:nvGraphicFramePr>
        <p:xfrm>
          <a:off x="7647384" y="2141612"/>
          <a:ext cx="230188" cy="255588"/>
        </p:xfrm>
        <a:graphic>
          <a:graphicData uri="http://schemas.openxmlformats.org/presentationml/2006/ole">
            <p:oleObj spid="_x0000_s10242" name="数式" r:id="rId4" imgW="114120" imgH="126720" progId="Equation.3">
              <p:embed/>
            </p:oleObj>
          </a:graphicData>
        </a:graphic>
      </p:graphicFrame>
      <p:sp>
        <p:nvSpPr>
          <p:cNvPr id="32" name="下矢印 31"/>
          <p:cNvSpPr/>
          <p:nvPr/>
        </p:nvSpPr>
        <p:spPr>
          <a:xfrm>
            <a:off x="2195736" y="1253902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下矢印 34"/>
          <p:cNvSpPr/>
          <p:nvPr/>
        </p:nvSpPr>
        <p:spPr>
          <a:xfrm>
            <a:off x="6444208" y="1268760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下矢印 35"/>
          <p:cNvSpPr/>
          <p:nvPr/>
        </p:nvSpPr>
        <p:spPr>
          <a:xfrm>
            <a:off x="6948264" y="1268760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下矢印 36"/>
          <p:cNvSpPr/>
          <p:nvPr/>
        </p:nvSpPr>
        <p:spPr>
          <a:xfrm>
            <a:off x="2699792" y="1268760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859575" y="908720"/>
            <a:ext cx="1704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particle &amp; heat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4394076" y="1306860"/>
            <a:ext cx="792088" cy="720080"/>
          </a:xfrm>
          <a:prstGeom prst="roundRect">
            <a:avLst/>
          </a:prstGeom>
          <a:noFill/>
          <a:ln w="317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2708176" y="3140968"/>
            <a:ext cx="2151856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2123728" y="4293096"/>
            <a:ext cx="4824536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395163" y="5517232"/>
            <a:ext cx="8425309" cy="7920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4" name="オブジェクト 33"/>
          <p:cNvGraphicFramePr>
            <a:graphicFrameLocks noChangeAspect="1"/>
          </p:cNvGraphicFramePr>
          <p:nvPr/>
        </p:nvGraphicFramePr>
        <p:xfrm>
          <a:off x="2738562" y="3179763"/>
          <a:ext cx="2011362" cy="712787"/>
        </p:xfrm>
        <a:graphic>
          <a:graphicData uri="http://schemas.openxmlformats.org/presentationml/2006/ole">
            <p:oleObj spid="_x0000_s10246" name="数式" r:id="rId5" imgW="1002960" imgH="355320" progId="Equation.3">
              <p:embed/>
            </p:oleObj>
          </a:graphicData>
        </a:graphic>
      </p:graphicFrame>
      <p:graphicFrame>
        <p:nvGraphicFramePr>
          <p:cNvPr id="39" name="オブジェクト 38"/>
          <p:cNvGraphicFramePr>
            <a:graphicFrameLocks noChangeAspect="1"/>
          </p:cNvGraphicFramePr>
          <p:nvPr/>
        </p:nvGraphicFramePr>
        <p:xfrm>
          <a:off x="2123728" y="4327525"/>
          <a:ext cx="4808538" cy="788988"/>
        </p:xfrm>
        <a:graphic>
          <a:graphicData uri="http://schemas.openxmlformats.org/presentationml/2006/ole">
            <p:oleObj spid="_x0000_s10247" name="数式" r:id="rId6" imgW="2400120" imgH="393480" progId="Equation.3">
              <p:embed/>
            </p:oleObj>
          </a:graphicData>
        </a:graphic>
      </p:graphicFrame>
      <p:graphicFrame>
        <p:nvGraphicFramePr>
          <p:cNvPr id="40" name="オブジェクト 39"/>
          <p:cNvGraphicFramePr>
            <a:graphicFrameLocks noChangeAspect="1"/>
          </p:cNvGraphicFramePr>
          <p:nvPr/>
        </p:nvGraphicFramePr>
        <p:xfrm>
          <a:off x="395288" y="5516563"/>
          <a:ext cx="8415337" cy="788987"/>
        </p:xfrm>
        <a:graphic>
          <a:graphicData uri="http://schemas.openxmlformats.org/presentationml/2006/ole">
            <p:oleObj spid="_x0000_s10248" name="数式" r:id="rId7" imgW="4203360" imgH="393480" progId="Equation.3">
              <p:embed/>
            </p:oleObj>
          </a:graphicData>
        </a:graphic>
      </p:graphicFrame>
      <p:sp>
        <p:nvSpPr>
          <p:cNvPr id="52" name="テキスト ボックス 51"/>
          <p:cNvSpPr txBox="1"/>
          <p:nvPr/>
        </p:nvSpPr>
        <p:spPr>
          <a:xfrm>
            <a:off x="1979712" y="5157192"/>
            <a:ext cx="3383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conservation of plasma energy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051720" y="2740858"/>
            <a:ext cx="3130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conservation of ion particles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" name="オブジェクト 63"/>
          <p:cNvGraphicFramePr>
            <a:graphicFrameLocks noChangeAspect="1"/>
          </p:cNvGraphicFramePr>
          <p:nvPr/>
        </p:nvGraphicFramePr>
        <p:xfrm>
          <a:off x="5940152" y="3338636"/>
          <a:ext cx="738188" cy="306388"/>
        </p:xfrm>
        <a:graphic>
          <a:graphicData uri="http://schemas.openxmlformats.org/presentationml/2006/ole">
            <p:oleObj spid="_x0000_s10249" name="数式" r:id="rId8" imgW="368280" imgH="152280" progId="Equation.3">
              <p:embed/>
            </p:oleObj>
          </a:graphicData>
        </a:graphic>
      </p:graphicFrame>
      <p:sp>
        <p:nvSpPr>
          <p:cNvPr id="65" name="テキスト ボックス 64"/>
          <p:cNvSpPr txBox="1"/>
          <p:nvPr/>
        </p:nvSpPr>
        <p:spPr>
          <a:xfrm>
            <a:off x="6535266" y="3228528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: input parameters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372200" y="3861048"/>
            <a:ext cx="2553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artificial viscosity term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5724128" y="4293096"/>
            <a:ext cx="1224136" cy="792088"/>
          </a:xfrm>
          <a:prstGeom prst="rect">
            <a:avLst/>
          </a:prstGeom>
          <a:noFill/>
          <a:ln w="412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矢印コネクタ 43"/>
          <p:cNvCxnSpPr>
            <a:stCxn id="25" idx="2"/>
            <a:endCxn id="42" idx="3"/>
          </p:cNvCxnSpPr>
          <p:nvPr/>
        </p:nvCxnSpPr>
        <p:spPr>
          <a:xfrm flipH="1">
            <a:off x="6948264" y="4261158"/>
            <a:ext cx="700888" cy="427982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2517575" y="6362640"/>
            <a:ext cx="5250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linearly interpolated using the values at the plates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flipH="1">
            <a:off x="5508104" y="6093296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1314872" y="3914006"/>
            <a:ext cx="4627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conservation of parallel plasma momentum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10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>
            <a:off x="8262696" y="5373216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7513130" y="4973106"/>
            <a:ext cx="1523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sheath effect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03848" y="80814"/>
            <a:ext cx="2719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Discretization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2585492" y="1844824"/>
            <a:ext cx="3816424" cy="792088"/>
          </a:xfrm>
          <a:prstGeom prst="round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4" name="オブジェクト 23"/>
          <p:cNvGraphicFramePr>
            <a:graphicFrameLocks noChangeAspect="1"/>
          </p:cNvGraphicFramePr>
          <p:nvPr/>
        </p:nvGraphicFramePr>
        <p:xfrm>
          <a:off x="2557437" y="1843460"/>
          <a:ext cx="3814763" cy="788987"/>
        </p:xfrm>
        <a:graphic>
          <a:graphicData uri="http://schemas.openxmlformats.org/presentationml/2006/ole">
            <p:oleObj spid="_x0000_s11270" name="数式" r:id="rId3" imgW="1904760" imgH="393480" progId="Equation.3">
              <p:embed/>
            </p:oleObj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2844824" y="1484784"/>
            <a:ext cx="3383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general conservation equation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807312" y="3100898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full implicit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491880" y="310089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upwind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059783" y="310089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central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直線矢印コネクタ 46"/>
          <p:cNvCxnSpPr>
            <a:endCxn id="42" idx="0"/>
          </p:cNvCxnSpPr>
          <p:nvPr/>
        </p:nvCxnSpPr>
        <p:spPr>
          <a:xfrm flipH="1">
            <a:off x="2505580" y="2452826"/>
            <a:ext cx="33822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endCxn id="43" idx="0"/>
          </p:cNvCxnSpPr>
          <p:nvPr/>
        </p:nvCxnSpPr>
        <p:spPr>
          <a:xfrm flipH="1">
            <a:off x="3968934" y="2452826"/>
            <a:ext cx="2700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endCxn id="44" idx="0"/>
          </p:cNvCxnSpPr>
          <p:nvPr/>
        </p:nvCxnSpPr>
        <p:spPr>
          <a:xfrm>
            <a:off x="5364088" y="2452826"/>
            <a:ext cx="1358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251520" y="1023119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err="1" smtClean="0">
                <a:latin typeface="Times New Roman" pitchFamily="18" charset="0"/>
                <a:cs typeface="Times New Roman" pitchFamily="18" charset="0"/>
              </a:rPr>
              <a:t>discretization</a:t>
            </a:r>
            <a:r>
              <a:rPr kumimoji="1" lang="en-US" altLang="ja-JP" sz="2400" u="sng" dirty="0" smtClean="0">
                <a:latin typeface="Times New Roman" pitchFamily="18" charset="0"/>
                <a:cs typeface="Times New Roman" pitchFamily="18" charset="0"/>
              </a:rPr>
              <a:t> scheme</a:t>
            </a:r>
            <a:endParaRPr kumimoji="1" lang="ja-JP" alt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51520" y="3759423"/>
            <a:ext cx="374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 smtClean="0">
                <a:latin typeface="Times New Roman" pitchFamily="18" charset="0"/>
                <a:cs typeface="Times New Roman" pitchFamily="18" charset="0"/>
              </a:rPr>
              <a:t>staggered mesh (uniform </a:t>
            </a:r>
            <a:r>
              <a:rPr lang="en-US" altLang="ja-JP" sz="2400" i="1" u="sng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altLang="ja-JP" sz="24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1" name="Picture 7" descr="C:\Users\togo\Documents\memos\仮想ダイバータ関連\資料\14.01.31\main material\gri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365104"/>
            <a:ext cx="6735763" cy="1524000"/>
          </a:xfrm>
          <a:prstGeom prst="rect">
            <a:avLst/>
          </a:prstGeom>
          <a:noFill/>
        </p:spPr>
      </p:pic>
      <p:sp>
        <p:nvSpPr>
          <p:cNvPr id="17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11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07542" y="80814"/>
            <a:ext cx="3635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Calculation method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51520" y="961678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 smtClean="0">
                <a:latin typeface="Times New Roman" pitchFamily="18" charset="0"/>
                <a:cs typeface="Times New Roman" pitchFamily="18" charset="0"/>
              </a:rPr>
              <a:t>matrix equation</a:t>
            </a:r>
            <a:endParaRPr kumimoji="1" lang="ja-JP" alt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オブジェクト 22"/>
          <p:cNvGraphicFramePr>
            <a:graphicFrameLocks noChangeAspect="1"/>
          </p:cNvGraphicFramePr>
          <p:nvPr/>
        </p:nvGraphicFramePr>
        <p:xfrm>
          <a:off x="179512" y="1750374"/>
          <a:ext cx="5441950" cy="2008188"/>
        </p:xfrm>
        <a:graphic>
          <a:graphicData uri="http://schemas.openxmlformats.org/presentationml/2006/ole">
            <p:oleObj spid="_x0000_s59394" name="数式" r:id="rId3" imgW="2717640" imgH="1002960" progId="Equation.3">
              <p:embed/>
            </p:oleObj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1585384" y="1360580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(ex.</a:t>
            </a:r>
            <a:r>
              <a:rPr kumimoji="1" lang="en-US" altLang="ja-JP" sz="2000" i="1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= 5)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572272" y="1791104"/>
            <a:ext cx="648072" cy="360040"/>
          </a:xfrm>
          <a:prstGeom prst="rect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98004" y="3337180"/>
            <a:ext cx="648072" cy="360040"/>
          </a:xfrm>
          <a:prstGeom prst="rect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796136" y="1234495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atrix </a:t>
            </a:r>
            <a:r>
              <a:rPr kumimoji="1" lang="en-US" altLang="ja-JP" sz="20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becomes cyclic </a:t>
            </a:r>
            <a:r>
              <a:rPr kumimoji="1" lang="en-US" altLang="ja-JP" sz="2000" dirty="0" err="1" smtClean="0">
                <a:latin typeface="Times New Roman" pitchFamily="18" charset="0"/>
                <a:cs typeface="Times New Roman" pitchFamily="18" charset="0"/>
              </a:rPr>
              <a:t>tridiagonal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due to the periodic boundary </a:t>
            </a:r>
            <a:r>
              <a:rPr kumimoji="1" lang="en-US" altLang="ja-JP" sz="2000" dirty="0" err="1" smtClean="0">
                <a:latin typeface="Times New Roman" pitchFamily="18" charset="0"/>
                <a:cs typeface="Times New Roman" pitchFamily="18" charset="0"/>
              </a:rPr>
              <a:t>conditon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. This matrix can be decomposed by defining two vectors </a:t>
            </a:r>
            <a:r>
              <a:rPr kumimoji="1" lang="en-US" altLang="ja-JP" sz="2000" b="1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kumimoji="1" lang="en-US" altLang="ja-JP" sz="2000" b="1" i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so that</a:t>
            </a:r>
          </a:p>
          <a:p>
            <a:pPr algn="just"/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                  where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tridiagonal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12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29" name="オブジェクト 28"/>
          <p:cNvGraphicFramePr>
            <a:graphicFrameLocks noChangeAspect="1"/>
          </p:cNvGraphicFramePr>
          <p:nvPr/>
        </p:nvGraphicFramePr>
        <p:xfrm>
          <a:off x="810440" y="1429920"/>
          <a:ext cx="766763" cy="306388"/>
        </p:xfrm>
        <a:graphic>
          <a:graphicData uri="http://schemas.openxmlformats.org/presentationml/2006/ole">
            <p:oleObj spid="_x0000_s59395" name="数式" r:id="rId4" imgW="380880" imgH="152280" progId="Equation.3">
              <p:embed/>
            </p:oleObj>
          </a:graphicData>
        </a:graphic>
      </p:graphicFrame>
      <p:graphicFrame>
        <p:nvGraphicFramePr>
          <p:cNvPr id="43" name="オブジェクト 42"/>
          <p:cNvGraphicFramePr>
            <a:graphicFrameLocks noChangeAspect="1"/>
          </p:cNvGraphicFramePr>
          <p:nvPr/>
        </p:nvGraphicFramePr>
        <p:xfrm>
          <a:off x="5849856" y="3115797"/>
          <a:ext cx="1223963" cy="306388"/>
        </p:xfrm>
        <a:graphic>
          <a:graphicData uri="http://schemas.openxmlformats.org/presentationml/2006/ole">
            <p:oleObj spid="_x0000_s59396" name="数式" r:id="rId5" imgW="609480" imgH="152280" progId="Equation.3">
              <p:embed/>
            </p:oleObj>
          </a:graphicData>
        </a:graphic>
      </p:graphicFrame>
      <p:graphicFrame>
        <p:nvGraphicFramePr>
          <p:cNvPr id="44" name="オブジェクト 43"/>
          <p:cNvGraphicFramePr>
            <a:graphicFrameLocks noChangeAspect="1"/>
          </p:cNvGraphicFramePr>
          <p:nvPr/>
        </p:nvGraphicFramePr>
        <p:xfrm>
          <a:off x="286952" y="4275952"/>
          <a:ext cx="1320800" cy="1955800"/>
        </p:xfrm>
        <a:graphic>
          <a:graphicData uri="http://schemas.openxmlformats.org/presentationml/2006/ole">
            <p:oleObj spid="_x0000_s59397" name="数式" r:id="rId6" imgW="660240" imgH="977760" progId="Equation.3">
              <p:embed/>
            </p:oleObj>
          </a:graphicData>
        </a:graphic>
      </p:graphicFrame>
      <p:graphicFrame>
        <p:nvGraphicFramePr>
          <p:cNvPr id="45" name="オブジェクト 44"/>
          <p:cNvGraphicFramePr>
            <a:graphicFrameLocks noChangeAspect="1"/>
          </p:cNvGraphicFramePr>
          <p:nvPr/>
        </p:nvGraphicFramePr>
        <p:xfrm>
          <a:off x="1764184" y="4274808"/>
          <a:ext cx="863600" cy="1954213"/>
        </p:xfrm>
        <a:graphic>
          <a:graphicData uri="http://schemas.openxmlformats.org/presentationml/2006/ole">
            <p:oleObj spid="_x0000_s59398" name="数式" r:id="rId7" imgW="431640" imgH="977760" progId="Equation.3">
              <p:embed/>
            </p:oleObj>
          </a:graphicData>
        </a:graphic>
      </p:graphicFrame>
      <p:graphicFrame>
        <p:nvGraphicFramePr>
          <p:cNvPr id="59399" name="Object 2"/>
          <p:cNvGraphicFramePr>
            <a:graphicFrameLocks noChangeAspect="1"/>
          </p:cNvGraphicFramePr>
          <p:nvPr/>
        </p:nvGraphicFramePr>
        <p:xfrm>
          <a:off x="3259906" y="4247412"/>
          <a:ext cx="5416550" cy="2008188"/>
        </p:xfrm>
        <a:graphic>
          <a:graphicData uri="http://schemas.openxmlformats.org/presentationml/2006/ole">
            <p:oleObj spid="_x0000_s59399" name="数式" r:id="rId8" imgW="2705040" imgH="1002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251520" y="1218472"/>
            <a:ext cx="4680520" cy="864096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07542" y="80814"/>
            <a:ext cx="3635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Calculation method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13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1218472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Sherman-Morrison formula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/>
        </p:nvGraphicFramePr>
        <p:xfrm>
          <a:off x="350952" y="1514496"/>
          <a:ext cx="4491038" cy="508000"/>
        </p:xfrm>
        <a:graphic>
          <a:graphicData uri="http://schemas.openxmlformats.org/presentationml/2006/ole">
            <p:oleObj spid="_x0000_s60424" name="数式" r:id="rId3" imgW="2247840" imgH="253800" progId="Equation.3">
              <p:embed/>
            </p:oleObj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/>
        </p:nvGraphicFramePr>
        <p:xfrm>
          <a:off x="387053" y="2442782"/>
          <a:ext cx="2744787" cy="787400"/>
        </p:xfrm>
        <a:graphic>
          <a:graphicData uri="http://schemas.openxmlformats.org/presentationml/2006/ole">
            <p:oleObj spid="_x0000_s60425" name="数式" r:id="rId4" imgW="1371600" imgH="393480" progId="Equation.3">
              <p:embed/>
            </p:oleObj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3563889" y="237060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where             and            . </a:t>
            </a:r>
            <a:r>
              <a:rPr kumimoji="1" lang="en-US" altLang="ja-JP" sz="20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kumimoji="1" lang="en-US" altLang="ja-JP" sz="2000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can be solved by using </a:t>
            </a:r>
            <a:r>
              <a:rPr kumimoji="1" lang="en-US" altLang="ja-JP" sz="2000" dirty="0" err="1" smtClean="0">
                <a:latin typeface="Times New Roman" pitchFamily="18" charset="0"/>
                <a:cs typeface="Times New Roman" pitchFamily="18" charset="0"/>
              </a:rPr>
              <a:t>tridiagonal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matrix algorithm (TDMA).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4338832" y="2430040"/>
          <a:ext cx="763588" cy="355600"/>
        </p:xfrm>
        <a:graphic>
          <a:graphicData uri="http://schemas.openxmlformats.org/presentationml/2006/ole">
            <p:oleObj spid="_x0000_s60426" name="数式" r:id="rId5" imgW="380880" imgH="177480" progId="Equation.3">
              <p:embed/>
            </p:oleObj>
          </a:graphicData>
        </a:graphic>
      </p:graphicFrame>
      <p:graphicFrame>
        <p:nvGraphicFramePr>
          <p:cNvPr id="60427" name="Object 11"/>
          <p:cNvGraphicFramePr>
            <a:graphicFrameLocks noChangeAspect="1"/>
          </p:cNvGraphicFramePr>
          <p:nvPr/>
        </p:nvGraphicFramePr>
        <p:xfrm>
          <a:off x="5640364" y="2416764"/>
          <a:ext cx="788988" cy="304800"/>
        </p:xfrm>
        <a:graphic>
          <a:graphicData uri="http://schemas.openxmlformats.org/presentationml/2006/ole">
            <p:oleObj spid="_x0000_s60427" name="数式" r:id="rId6" imgW="393480" imgH="152280" progId="Equation.3">
              <p:embed/>
            </p:oleObj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251520" y="3843243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dirty="0" smtClean="0">
                <a:latin typeface="Times New Roman" pitchFamily="18" charset="0"/>
                <a:cs typeface="Times New Roman" pitchFamily="18" charset="0"/>
              </a:rPr>
              <a:t>calculation flow</a:t>
            </a:r>
            <a:endParaRPr kumimoji="1" lang="ja-JP" alt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87624" y="4934242"/>
            <a:ext cx="92063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Energy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上カーブ矢印 27"/>
          <p:cNvSpPr/>
          <p:nvPr/>
        </p:nvSpPr>
        <p:spPr>
          <a:xfrm>
            <a:off x="1331640" y="5406360"/>
            <a:ext cx="648072" cy="21602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931283" y="4940404"/>
            <a:ext cx="137890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Momentum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118839" y="4940404"/>
            <a:ext cx="96532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Particle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905972" y="4940404"/>
            <a:ext cx="102322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nT</a:t>
            </a:r>
            <a:endParaRPr kumimoji="1" lang="ja-JP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右矢印 33"/>
          <p:cNvSpPr/>
          <p:nvPr/>
        </p:nvSpPr>
        <p:spPr>
          <a:xfrm>
            <a:off x="2123728" y="5118328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右矢印 34"/>
          <p:cNvSpPr/>
          <p:nvPr/>
        </p:nvSpPr>
        <p:spPr>
          <a:xfrm>
            <a:off x="4317876" y="5118328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右矢印 35"/>
          <p:cNvSpPr/>
          <p:nvPr/>
        </p:nvSpPr>
        <p:spPr>
          <a:xfrm>
            <a:off x="6103218" y="5137378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上カーブ矢印 36"/>
          <p:cNvSpPr/>
          <p:nvPr/>
        </p:nvSpPr>
        <p:spPr>
          <a:xfrm rot="10800000">
            <a:off x="1259633" y="4432155"/>
            <a:ext cx="6552728" cy="5040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右矢印 37"/>
          <p:cNvSpPr/>
          <p:nvPr/>
        </p:nvSpPr>
        <p:spPr>
          <a:xfrm>
            <a:off x="7937326" y="5137378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456606" y="556942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No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489582" y="438895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No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884368" y="5190336"/>
            <a:ext cx="520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Yes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051720" y="5190336"/>
            <a:ext cx="520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Yes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右矢印 47"/>
          <p:cNvSpPr/>
          <p:nvPr/>
        </p:nvSpPr>
        <p:spPr>
          <a:xfrm>
            <a:off x="395536" y="5137378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131052" y="5982424"/>
            <a:ext cx="5105244" cy="4001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The number of equations can be changed easily.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64692" y="80814"/>
            <a:ext cx="3499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Sample calculation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3" descr="C:\Users\togo\Documents\出張関連\慶応＆NIFS\平成25年度\syst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33847"/>
            <a:ext cx="5991225" cy="1343025"/>
          </a:xfrm>
          <a:prstGeom prst="rect">
            <a:avLst/>
          </a:prstGeom>
          <a:noFill/>
        </p:spPr>
      </p:pic>
      <p:cxnSp>
        <p:nvCxnSpPr>
          <p:cNvPr id="23" name="直線矢印コネクタ 22"/>
          <p:cNvCxnSpPr/>
          <p:nvPr/>
        </p:nvCxnSpPr>
        <p:spPr>
          <a:xfrm>
            <a:off x="1691680" y="2348880"/>
            <a:ext cx="619008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オブジェクト 23"/>
          <p:cNvGraphicFramePr>
            <a:graphicFrameLocks noChangeAspect="1"/>
          </p:cNvGraphicFramePr>
          <p:nvPr/>
        </p:nvGraphicFramePr>
        <p:xfrm>
          <a:off x="7647384" y="1997596"/>
          <a:ext cx="230188" cy="255588"/>
        </p:xfrm>
        <a:graphic>
          <a:graphicData uri="http://schemas.openxmlformats.org/presentationml/2006/ole">
            <p:oleObj spid="_x0000_s25602" name="数式" r:id="rId4" imgW="114120" imgH="126720" progId="Equation.3">
              <p:embed/>
            </p:oleObj>
          </a:graphicData>
        </a:graphic>
      </p:graphicFrame>
      <p:sp>
        <p:nvSpPr>
          <p:cNvPr id="25" name="下矢印 24"/>
          <p:cNvSpPr/>
          <p:nvPr/>
        </p:nvSpPr>
        <p:spPr>
          <a:xfrm>
            <a:off x="2195736" y="1109886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下矢印 25"/>
          <p:cNvSpPr/>
          <p:nvPr/>
        </p:nvSpPr>
        <p:spPr>
          <a:xfrm>
            <a:off x="6444208" y="1124744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下矢印 31"/>
          <p:cNvSpPr/>
          <p:nvPr/>
        </p:nvSpPr>
        <p:spPr>
          <a:xfrm>
            <a:off x="6948264" y="1124744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下矢印 39"/>
          <p:cNvSpPr/>
          <p:nvPr/>
        </p:nvSpPr>
        <p:spPr>
          <a:xfrm>
            <a:off x="2699792" y="1124744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23728" y="764704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particle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" name="表 43"/>
          <p:cNvGraphicFramePr>
            <a:graphicFrameLocks noGrp="1"/>
          </p:cNvGraphicFramePr>
          <p:nvPr/>
        </p:nvGraphicFramePr>
        <p:xfrm>
          <a:off x="1619672" y="2636912"/>
          <a:ext cx="6048672" cy="2377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732"/>
                <a:gridCol w="147594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Plasma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temperature (uniform)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 </a:t>
                      </a:r>
                      <a:r>
                        <a:rPr kumimoji="1" lang="en-US" altLang="ja-JP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eV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Particle flux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(symmetric)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6.0×10</a:t>
                      </a:r>
                      <a:r>
                        <a:rPr kumimoji="1" lang="en-US" altLang="ja-JP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/s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Time constant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artificial sink (</a:t>
                      </a:r>
                      <a:r>
                        <a:rPr kumimoji="1" lang="en-US" altLang="ja-JP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unifrom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Coefficient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artificial viscosity (uniform)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Pa</a:t>
                      </a:r>
                      <a:r>
                        <a:rPr kumimoji="1" lang="ja-JP" alt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・</a:t>
                      </a:r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Mesh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width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 cm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Time step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-7</a:t>
                      </a:r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テキスト ボックス 44"/>
          <p:cNvSpPr txBox="1"/>
          <p:nvPr/>
        </p:nvSpPr>
        <p:spPr>
          <a:xfrm>
            <a:off x="1187624" y="5774486"/>
            <a:ext cx="92063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Energy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上カーブ矢印 45"/>
          <p:cNvSpPr/>
          <p:nvPr/>
        </p:nvSpPr>
        <p:spPr>
          <a:xfrm>
            <a:off x="1331640" y="6246604"/>
            <a:ext cx="648072" cy="21602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931283" y="5780648"/>
            <a:ext cx="137890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Momentum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118839" y="5780648"/>
            <a:ext cx="96532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Particle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905972" y="5780648"/>
            <a:ext cx="102322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nT</a:t>
            </a:r>
            <a:endParaRPr kumimoji="1" lang="ja-JP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右矢印 49"/>
          <p:cNvSpPr/>
          <p:nvPr/>
        </p:nvSpPr>
        <p:spPr>
          <a:xfrm>
            <a:off x="2123728" y="5958572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右矢印 50"/>
          <p:cNvSpPr/>
          <p:nvPr/>
        </p:nvSpPr>
        <p:spPr>
          <a:xfrm>
            <a:off x="4317876" y="5958572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右矢印 51"/>
          <p:cNvSpPr/>
          <p:nvPr/>
        </p:nvSpPr>
        <p:spPr>
          <a:xfrm>
            <a:off x="6103218" y="5977622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上カーブ矢印 52"/>
          <p:cNvSpPr/>
          <p:nvPr/>
        </p:nvSpPr>
        <p:spPr>
          <a:xfrm rot="10800000">
            <a:off x="1259633" y="5272399"/>
            <a:ext cx="6552728" cy="5040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4" name="右矢印 53"/>
          <p:cNvSpPr/>
          <p:nvPr/>
        </p:nvSpPr>
        <p:spPr>
          <a:xfrm>
            <a:off x="7937326" y="5977622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456606" y="640967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No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489582" y="52292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No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884368" y="6030580"/>
            <a:ext cx="520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Yes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051720" y="6030580"/>
            <a:ext cx="520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Yes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右矢印 64"/>
          <p:cNvSpPr/>
          <p:nvPr/>
        </p:nvSpPr>
        <p:spPr>
          <a:xfrm>
            <a:off x="395536" y="5977622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禁止 66"/>
          <p:cNvSpPr/>
          <p:nvPr/>
        </p:nvSpPr>
        <p:spPr>
          <a:xfrm>
            <a:off x="1115616" y="5445224"/>
            <a:ext cx="1080120" cy="108012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14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96013" y="80814"/>
            <a:ext cx="5096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 of sample calculation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 l="11438" t="19760" r="31715" b="8421"/>
          <a:stretch>
            <a:fillRect/>
          </a:stretch>
        </p:blipFill>
        <p:spPr bwMode="auto">
          <a:xfrm>
            <a:off x="35496" y="1844824"/>
            <a:ext cx="447460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 l="11610" t="21020" r="31543" b="7161"/>
          <a:stretch>
            <a:fillRect/>
          </a:stretch>
        </p:blipFill>
        <p:spPr bwMode="auto">
          <a:xfrm>
            <a:off x="4586858" y="1844823"/>
            <a:ext cx="4500336" cy="333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827584" y="1340768"/>
            <a:ext cx="3572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Time evolution of density profile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32040" y="1340768"/>
            <a:ext cx="4263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Time evolution of Mach number profile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5536" y="5301208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Calculation of the time evolutions of density profile and Mach number profile has been successfully done.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Calculation time is about 40 sec (LHD numerical analysis server).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5148064" y="2646437"/>
            <a:ext cx="3816424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15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31640" y="80814"/>
            <a:ext cx="6530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Comparison with analytical solution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9962" t="27320" r="43527" b="13461"/>
          <a:stretch>
            <a:fillRect/>
          </a:stretch>
        </p:blipFill>
        <p:spPr bwMode="auto">
          <a:xfrm>
            <a:off x="35496" y="1794598"/>
            <a:ext cx="4464496" cy="333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10133" t="21021" r="43356" b="19760"/>
          <a:stretch>
            <a:fillRect/>
          </a:stretch>
        </p:blipFill>
        <p:spPr bwMode="auto">
          <a:xfrm>
            <a:off x="4552950" y="1778978"/>
            <a:ext cx="4388912" cy="327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1691680" y="1414746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Density profiles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24128" y="1412776"/>
            <a:ext cx="2459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Mach number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profiles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5157192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Calculated profiles are well agreed with analytical one in the SOL region but not well in the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divertor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region.</a:t>
            </a:r>
          </a:p>
          <a:p>
            <a:pPr algn="just"/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Supersonic flow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may be attributed to numerical viscosity caused by upwind difference.</a:t>
            </a:r>
          </a:p>
        </p:txBody>
      </p:sp>
      <p:cxnSp>
        <p:nvCxnSpPr>
          <p:cNvPr id="23" name="直線コネクタ 22"/>
          <p:cNvCxnSpPr/>
          <p:nvPr/>
        </p:nvCxnSpPr>
        <p:spPr>
          <a:xfrm flipV="1">
            <a:off x="3722418" y="3457466"/>
            <a:ext cx="0" cy="129614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8114906" y="2982438"/>
            <a:ext cx="0" cy="172819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7020272" y="422108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X-point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直線矢印コネクタ 27"/>
          <p:cNvCxnSpPr>
            <a:stCxn id="26" idx="3"/>
          </p:cNvCxnSpPr>
          <p:nvPr/>
        </p:nvCxnSpPr>
        <p:spPr>
          <a:xfrm>
            <a:off x="7923083" y="4405754"/>
            <a:ext cx="177309" cy="319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2627784" y="42640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X-point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直線矢印コネクタ 30"/>
          <p:cNvCxnSpPr>
            <a:stCxn id="30" idx="3"/>
          </p:cNvCxnSpPr>
          <p:nvPr/>
        </p:nvCxnSpPr>
        <p:spPr>
          <a:xfrm>
            <a:off x="3530595" y="4448734"/>
            <a:ext cx="177309" cy="319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16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角丸四角形 40"/>
          <p:cNvSpPr/>
          <p:nvPr/>
        </p:nvSpPr>
        <p:spPr>
          <a:xfrm>
            <a:off x="1839888" y="2499370"/>
            <a:ext cx="5271442" cy="79208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41612" y="80814"/>
            <a:ext cx="5117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Continuity of Mach number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748458" y="1308830"/>
            <a:ext cx="1215752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5511924" y="1287810"/>
            <a:ext cx="2088232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/>
        </p:nvGraphicFramePr>
        <p:xfrm>
          <a:off x="1785070" y="1347625"/>
          <a:ext cx="1196975" cy="712787"/>
        </p:xfrm>
        <a:graphic>
          <a:graphicData uri="http://schemas.openxmlformats.org/presentationml/2006/ole">
            <p:oleObj spid="_x0000_s43010" name="数式" r:id="rId3" imgW="596880" imgH="355320" progId="Equation.3">
              <p:embed/>
            </p:oleObj>
          </a:graphicData>
        </a:graphic>
      </p:graphicFrame>
      <p:graphicFrame>
        <p:nvGraphicFramePr>
          <p:cNvPr id="19" name="オブジェクト 18"/>
          <p:cNvGraphicFramePr>
            <a:graphicFrameLocks noChangeAspect="1"/>
          </p:cNvGraphicFramePr>
          <p:nvPr/>
        </p:nvGraphicFramePr>
        <p:xfrm>
          <a:off x="5511924" y="1360339"/>
          <a:ext cx="2111375" cy="712788"/>
        </p:xfrm>
        <a:graphic>
          <a:graphicData uri="http://schemas.openxmlformats.org/presentationml/2006/ole">
            <p:oleObj spid="_x0000_s43011" name="数式" r:id="rId4" imgW="1054080" imgH="355320" progId="Equation.3">
              <p:embed/>
            </p:oleObj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844352" y="908720"/>
            <a:ext cx="3130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conservation of ion particles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264918" y="908720"/>
            <a:ext cx="4627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conservation of parallel plasma momentum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>
            <a:off x="2987824" y="1700808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4211960" y="170080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オブジェクト 39"/>
          <p:cNvGraphicFramePr>
            <a:graphicFrameLocks noChangeAspect="1"/>
          </p:cNvGraphicFramePr>
          <p:nvPr/>
        </p:nvGraphicFramePr>
        <p:xfrm>
          <a:off x="1888654" y="2552328"/>
          <a:ext cx="5189538" cy="763588"/>
        </p:xfrm>
        <a:graphic>
          <a:graphicData uri="http://schemas.openxmlformats.org/presentationml/2006/ole">
            <p:oleObj spid="_x0000_s43013" name="数式" r:id="rId5" imgW="2590560" imgH="380880" progId="Equation.3">
              <p:embed/>
            </p:oleObj>
          </a:graphicData>
        </a:graphic>
      </p:graphicFrame>
      <p:sp>
        <p:nvSpPr>
          <p:cNvPr id="42" name="テキスト ボックス 41"/>
          <p:cNvSpPr txBox="1"/>
          <p:nvPr/>
        </p:nvSpPr>
        <p:spPr>
          <a:xfrm>
            <a:off x="539553" y="3655690"/>
            <a:ext cx="7992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Due to the continuity of Mach number, RHS has to be zero at the sonic transition point (</a:t>
            </a:r>
            <a:r>
              <a:rPr kumimoji="1" lang="en-US" altLang="ja-JP" sz="2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= 1).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3" descr="C:\Users\togo\Documents\出張関連\慶応＆NIFS\平成25年度\system.png"/>
          <p:cNvPicPr>
            <a:picLocks noChangeAspect="1" noChangeArrowheads="1"/>
          </p:cNvPicPr>
          <p:nvPr/>
        </p:nvPicPr>
        <p:blipFill>
          <a:blip r:embed="rId6" cstate="print"/>
          <a:srcRect t="19163" r="51924" b="2867"/>
          <a:stretch>
            <a:fillRect/>
          </a:stretch>
        </p:blipFill>
        <p:spPr bwMode="auto">
          <a:xfrm>
            <a:off x="2501914" y="4363194"/>
            <a:ext cx="3961344" cy="1440160"/>
          </a:xfrm>
          <a:prstGeom prst="rect">
            <a:avLst/>
          </a:prstGeom>
          <a:noFill/>
        </p:spPr>
      </p:pic>
      <p:sp>
        <p:nvSpPr>
          <p:cNvPr id="44" name="正方形/長方形 43"/>
          <p:cNvSpPr/>
          <p:nvPr/>
        </p:nvSpPr>
        <p:spPr>
          <a:xfrm>
            <a:off x="2574826" y="4394820"/>
            <a:ext cx="2664296" cy="86409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直線矢印コネクタ 45"/>
          <p:cNvCxnSpPr/>
          <p:nvPr/>
        </p:nvCxnSpPr>
        <p:spPr>
          <a:xfrm flipH="1">
            <a:off x="2430810" y="5042892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1777304" y="5546948"/>
            <a:ext cx="108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RHS &gt; 0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5277222" y="4394820"/>
            <a:ext cx="864096" cy="864096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矢印コネクタ 49"/>
          <p:cNvCxnSpPr/>
          <p:nvPr/>
        </p:nvCxnSpPr>
        <p:spPr>
          <a:xfrm>
            <a:off x="5815186" y="4970884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5815186" y="5618956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RHS </a:t>
            </a:r>
            <a:r>
              <a:rPr kumimoji="1" lang="ja-JP" altLang="en-US" sz="2000" dirty="0" smtClean="0">
                <a:latin typeface="Times New Roman" pitchFamily="18" charset="0"/>
                <a:cs typeface="Times New Roman" pitchFamily="18" charset="0"/>
              </a:rPr>
              <a:t>≦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0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39552" y="5972140"/>
            <a:ext cx="7992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Sonic transition has to occur at the X-point. If there is no temperature gradient, supersonic flow does not occur.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073052" y="3295650"/>
            <a:ext cx="490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O.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Marchuk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and M. Z.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Tokar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 J. </a:t>
            </a:r>
            <a:r>
              <a:rPr kumimoji="1" lang="en-US" altLang="ja-JP" sz="1400" dirty="0" err="1" smtClean="0">
                <a:latin typeface="Times New Roman" pitchFamily="18" charset="0"/>
                <a:cs typeface="Times New Roman" pitchFamily="18" charset="0"/>
              </a:rPr>
              <a:t>Comput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. Phys. </a:t>
            </a:r>
            <a:r>
              <a:rPr lang="en-US" altLang="ja-JP" sz="1400" b="1" dirty="0" smtClean="0">
                <a:latin typeface="Times New Roman" pitchFamily="18" charset="0"/>
                <a:cs typeface="Times New Roman" pitchFamily="18" charset="0"/>
              </a:rPr>
              <a:t>227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, 1597 (2007).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17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63688" y="80814"/>
            <a:ext cx="5596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Coupling with energy equation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togo\Documents\出張関連\慶応＆NIFS\平成25年度\syst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33847"/>
            <a:ext cx="5991225" cy="1343025"/>
          </a:xfrm>
          <a:prstGeom prst="rect">
            <a:avLst/>
          </a:prstGeom>
          <a:noFill/>
        </p:spPr>
      </p:pic>
      <p:cxnSp>
        <p:nvCxnSpPr>
          <p:cNvPr id="17" name="直線矢印コネクタ 16"/>
          <p:cNvCxnSpPr/>
          <p:nvPr/>
        </p:nvCxnSpPr>
        <p:spPr>
          <a:xfrm>
            <a:off x="1691680" y="2348880"/>
            <a:ext cx="619008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オブジェクト 17"/>
          <p:cNvGraphicFramePr>
            <a:graphicFrameLocks noChangeAspect="1"/>
          </p:cNvGraphicFramePr>
          <p:nvPr/>
        </p:nvGraphicFramePr>
        <p:xfrm>
          <a:off x="7647384" y="1997596"/>
          <a:ext cx="230188" cy="255588"/>
        </p:xfrm>
        <a:graphic>
          <a:graphicData uri="http://schemas.openxmlformats.org/presentationml/2006/ole">
            <p:oleObj spid="_x0000_s28674" name="数式" r:id="rId4" imgW="114120" imgH="126720" progId="Equation.3">
              <p:embed/>
            </p:oleObj>
          </a:graphicData>
        </a:graphic>
      </p:graphicFrame>
      <p:sp>
        <p:nvSpPr>
          <p:cNvPr id="19" name="下矢印 18"/>
          <p:cNvSpPr/>
          <p:nvPr/>
        </p:nvSpPr>
        <p:spPr>
          <a:xfrm>
            <a:off x="2195736" y="1109886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6444208" y="1124744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矢印 20"/>
          <p:cNvSpPr/>
          <p:nvPr/>
        </p:nvSpPr>
        <p:spPr>
          <a:xfrm>
            <a:off x="6948264" y="1124744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>
            <a:off x="2699792" y="1124744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7" name="表 26"/>
          <p:cNvGraphicFramePr>
            <a:graphicFrameLocks noGrp="1"/>
          </p:cNvGraphicFramePr>
          <p:nvPr/>
        </p:nvGraphicFramePr>
        <p:xfrm>
          <a:off x="1619672" y="2636912"/>
          <a:ext cx="6048672" cy="2773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732"/>
                <a:gridCol w="147594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Particle flux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(symmetric)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6.0×10</a:t>
                      </a:r>
                      <a:r>
                        <a:rPr kumimoji="1" lang="en-US" altLang="ja-JP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/s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Heat</a:t>
                      </a:r>
                      <a:r>
                        <a:rPr kumimoji="1" lang="en-US" altLang="ja-JP" sz="20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flux (symmetric)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r>
                        <a:rPr kumimoji="1" lang="en-US" altLang="ja-JP" sz="20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MW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Time constant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artificial sink (</a:t>
                      </a:r>
                      <a:r>
                        <a:rPr kumimoji="1" lang="en-US" altLang="ja-JP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unifrom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Coefficient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artificial viscosity (uniform)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Pa</a:t>
                      </a:r>
                      <a:r>
                        <a:rPr kumimoji="1" lang="ja-JP" alt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・</a:t>
                      </a:r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Cooling index (uniform)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Mesh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width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 cm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Time step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-7</a:t>
                      </a:r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角丸四角形 31"/>
          <p:cNvSpPr/>
          <p:nvPr/>
        </p:nvSpPr>
        <p:spPr>
          <a:xfrm>
            <a:off x="395163" y="5589909"/>
            <a:ext cx="8425309" cy="7920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3" name="オブジェクト 32"/>
          <p:cNvGraphicFramePr>
            <a:graphicFrameLocks noChangeAspect="1"/>
          </p:cNvGraphicFramePr>
          <p:nvPr/>
        </p:nvGraphicFramePr>
        <p:xfrm>
          <a:off x="395288" y="5589240"/>
          <a:ext cx="8415337" cy="788987"/>
        </p:xfrm>
        <a:graphic>
          <a:graphicData uri="http://schemas.openxmlformats.org/presentationml/2006/ole">
            <p:oleObj spid="_x0000_s28675" name="数式" r:id="rId5" imgW="4203360" imgH="393480" progId="Equation.3">
              <p:embed/>
            </p:oleObj>
          </a:graphicData>
        </a:graphic>
      </p:graphicFrame>
      <p:sp>
        <p:nvSpPr>
          <p:cNvPr id="35" name="テキスト ボックス 34"/>
          <p:cNvSpPr txBox="1"/>
          <p:nvPr/>
        </p:nvSpPr>
        <p:spPr>
          <a:xfrm>
            <a:off x="1859575" y="764704"/>
            <a:ext cx="1704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particle &amp; heat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18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14922" y="80814"/>
            <a:ext cx="5641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 of calculation (coupling)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 l="11610" t="17240" r="31543" b="10941"/>
          <a:stretch>
            <a:fillRect/>
          </a:stretch>
        </p:blipFill>
        <p:spPr bwMode="auto">
          <a:xfrm>
            <a:off x="1763688" y="1556792"/>
            <a:ext cx="5184576" cy="383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テキスト ボックス 24"/>
          <p:cNvSpPr txBox="1"/>
          <p:nvPr/>
        </p:nvSpPr>
        <p:spPr>
          <a:xfrm>
            <a:off x="2487960" y="1219994"/>
            <a:ext cx="4054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Time evolution of temperature profile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5536" y="5365665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Coupling with the equation of energy has been successfully done.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Calculation time is about 3 min (LHD numerical analysis server).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19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24064" y="80814"/>
            <a:ext cx="2121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1072" y="6334199"/>
            <a:ext cx="4420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M. </a:t>
            </a:r>
            <a:r>
              <a:rPr kumimoji="1" lang="en-US" altLang="ja-JP" sz="1400" dirty="0" err="1" smtClean="0">
                <a:latin typeface="Times New Roman" pitchFamily="18" charset="0"/>
                <a:cs typeface="Times New Roman" pitchFamily="18" charset="0"/>
              </a:rPr>
              <a:t>Wischmeier</a:t>
            </a:r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i="1" dirty="0" smtClean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., J. </a:t>
            </a:r>
            <a:r>
              <a:rPr kumimoji="1" lang="en-US" altLang="ja-JP" sz="1400" dirty="0" err="1" smtClean="0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. Mater. </a:t>
            </a:r>
            <a:r>
              <a:rPr lang="en-US" altLang="ja-JP" sz="1400" b="1" dirty="0" smtClean="0">
                <a:latin typeface="Times New Roman" pitchFamily="18" charset="0"/>
                <a:cs typeface="Times New Roman" pitchFamily="18" charset="0"/>
              </a:rPr>
              <a:t>390-391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, 250 (2009).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38456" y="286779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Comparison of results (</a:t>
            </a:r>
            <a:r>
              <a:rPr lang="en-US" altLang="ja-JP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SIM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en-US" altLang="ja-JP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9728" y="1067252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Edge transport code packages, such as SOLPS and SONIC, are widely used to predict performance of the scrape-off layer (SOL) and </a:t>
            </a:r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divertor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of ITER and DEMO.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Simulation results, however, have not satisfactorily agreed with experimental ones.</a:t>
            </a:r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2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18821" t="23540" r="9567" b="4641"/>
          <a:stretch>
            <a:fillRect/>
          </a:stretch>
        </p:blipFill>
        <p:spPr bwMode="auto">
          <a:xfrm>
            <a:off x="179512" y="3212976"/>
            <a:ext cx="5377353" cy="315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43922" t="23540" r="30239" b="5901"/>
          <a:stretch>
            <a:fillRect/>
          </a:stretch>
        </p:blipFill>
        <p:spPr bwMode="auto">
          <a:xfrm>
            <a:off x="5902052" y="2645296"/>
            <a:ext cx="252028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 l="10133" t="19761" r="42617" b="21020"/>
          <a:stretch>
            <a:fillRect/>
          </a:stretch>
        </p:blipFill>
        <p:spPr bwMode="auto">
          <a:xfrm>
            <a:off x="80070" y="1916832"/>
            <a:ext cx="451045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 l="10133" t="23540" r="42617" b="15980"/>
          <a:stretch>
            <a:fillRect/>
          </a:stretch>
        </p:blipFill>
        <p:spPr bwMode="auto">
          <a:xfrm>
            <a:off x="4591423" y="1916832"/>
            <a:ext cx="441649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827584" y="1340768"/>
            <a:ext cx="3572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Time evolution of density profile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32040" y="1340768"/>
            <a:ext cx="4263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Time evolution of Mach number profile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537321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Mach number at the target becomes larger (supersonic) because of the temperature gradient.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4984998" y="2958852"/>
            <a:ext cx="3888432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714922" y="80814"/>
            <a:ext cx="5641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 of calculation (coupling)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20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30739" y="80814"/>
            <a:ext cx="6237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Dependence on the cooling index </a:t>
            </a:r>
            <a:r>
              <a:rPr lang="en-US" altLang="ja-JP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pic>
        <p:nvPicPr>
          <p:cNvPr id="16" name="Picture 3" descr="C:\Users\togo\Documents\出張関連\慶応＆NIFS\平成25年度\syst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33847"/>
            <a:ext cx="5991225" cy="1343025"/>
          </a:xfrm>
          <a:prstGeom prst="rect">
            <a:avLst/>
          </a:prstGeom>
          <a:noFill/>
        </p:spPr>
      </p:pic>
      <p:cxnSp>
        <p:nvCxnSpPr>
          <p:cNvPr id="17" name="直線矢印コネクタ 16"/>
          <p:cNvCxnSpPr/>
          <p:nvPr/>
        </p:nvCxnSpPr>
        <p:spPr>
          <a:xfrm>
            <a:off x="1691680" y="2348880"/>
            <a:ext cx="619008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オブジェクト 17"/>
          <p:cNvGraphicFramePr>
            <a:graphicFrameLocks noChangeAspect="1"/>
          </p:cNvGraphicFramePr>
          <p:nvPr/>
        </p:nvGraphicFramePr>
        <p:xfrm>
          <a:off x="7647384" y="1997596"/>
          <a:ext cx="230188" cy="255588"/>
        </p:xfrm>
        <a:graphic>
          <a:graphicData uri="http://schemas.openxmlformats.org/presentationml/2006/ole">
            <p:oleObj spid="_x0000_s31746" name="数式" r:id="rId4" imgW="114120" imgH="126720" progId="Equation.3">
              <p:embed/>
            </p:oleObj>
          </a:graphicData>
        </a:graphic>
      </p:graphicFrame>
      <p:sp>
        <p:nvSpPr>
          <p:cNvPr id="19" name="下矢印 18"/>
          <p:cNvSpPr/>
          <p:nvPr/>
        </p:nvSpPr>
        <p:spPr>
          <a:xfrm>
            <a:off x="2195736" y="1109886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6444208" y="1124744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矢印 20"/>
          <p:cNvSpPr/>
          <p:nvPr/>
        </p:nvSpPr>
        <p:spPr>
          <a:xfrm>
            <a:off x="6948264" y="1124744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>
            <a:off x="2699792" y="1124744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7" name="表 26"/>
          <p:cNvGraphicFramePr>
            <a:graphicFrameLocks noGrp="1"/>
          </p:cNvGraphicFramePr>
          <p:nvPr/>
        </p:nvGraphicFramePr>
        <p:xfrm>
          <a:off x="1619672" y="2636912"/>
          <a:ext cx="6048672" cy="2773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732"/>
                <a:gridCol w="147594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Particle flux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(symmetric)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6.0×10</a:t>
                      </a:r>
                      <a:r>
                        <a:rPr kumimoji="1" lang="en-US" altLang="ja-JP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/s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Heat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flux (symmetric)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MW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Time constant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artificial sink (</a:t>
                      </a:r>
                      <a:r>
                        <a:rPr kumimoji="1" lang="en-US" altLang="ja-JP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unifrom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Coefficient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artificial viscosity (uniform)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Pa</a:t>
                      </a:r>
                      <a:r>
                        <a:rPr kumimoji="1" lang="ja-JP" alt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・</a:t>
                      </a:r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Cooling index (uniform)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1-6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Mesh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width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 cm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Time step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-7</a:t>
                      </a:r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角丸四角形 31"/>
          <p:cNvSpPr/>
          <p:nvPr/>
        </p:nvSpPr>
        <p:spPr>
          <a:xfrm>
            <a:off x="395163" y="5589909"/>
            <a:ext cx="8425309" cy="7920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3" name="オブジェクト 32"/>
          <p:cNvGraphicFramePr>
            <a:graphicFrameLocks noChangeAspect="1"/>
          </p:cNvGraphicFramePr>
          <p:nvPr/>
        </p:nvGraphicFramePr>
        <p:xfrm>
          <a:off x="395288" y="5589240"/>
          <a:ext cx="8415337" cy="788987"/>
        </p:xfrm>
        <a:graphic>
          <a:graphicData uri="http://schemas.openxmlformats.org/presentationml/2006/ole">
            <p:oleObj spid="_x0000_s31747" name="数式" r:id="rId5" imgW="4203360" imgH="393480" progId="Equation.3">
              <p:embed/>
            </p:oleObj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1859575" y="764704"/>
            <a:ext cx="1704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particle &amp; heat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21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42034" y="80814"/>
            <a:ext cx="4366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 of calculation (</a:t>
            </a:r>
            <a:r>
              <a:rPr lang="en-US" altLang="ja-JP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l="9961" t="27320" r="42789" b="13461"/>
          <a:stretch>
            <a:fillRect/>
          </a:stretch>
        </p:blipFill>
        <p:spPr bwMode="auto">
          <a:xfrm>
            <a:off x="35496" y="1543904"/>
            <a:ext cx="46085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 l="14563" t="29840" r="44832" b="18500"/>
          <a:stretch>
            <a:fillRect/>
          </a:stretch>
        </p:blipFill>
        <p:spPr bwMode="auto">
          <a:xfrm>
            <a:off x="4689672" y="1757646"/>
            <a:ext cx="434682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323528" y="1056616"/>
            <a:ext cx="4280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Dependence of temperature profile on </a:t>
            </a:r>
            <a:r>
              <a:rPr kumimoji="1" lang="en-US" altLang="ja-JP" sz="20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kumimoji="1" lang="ja-JP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96767" y="1052736"/>
            <a:ext cx="3079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Correlation between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kumimoji="1" lang="ja-JP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/>
        </p:nvGraphicFramePr>
        <p:xfrm>
          <a:off x="6300192" y="1408584"/>
          <a:ext cx="1550988" cy="381000"/>
        </p:xfrm>
        <a:graphic>
          <a:graphicData uri="http://schemas.openxmlformats.org/presentationml/2006/ole">
            <p:oleObj spid="_x0000_s32773" name="数式" r:id="rId5" imgW="774360" imgH="190440" progId="Equation.3">
              <p:embed/>
            </p:oleObj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395537" y="5034508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Profile of temperature (and other physical values) and sheath transmission factor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change in accordance with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but saturates at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= 3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because of the heat flux limiter. </a:t>
            </a:r>
            <a:r>
              <a:rPr lang="el-GR" altLang="ja-JP" sz="2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cannot be excluded as a boundary condition.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22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2334" y="1340768"/>
            <a:ext cx="3797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Dependence of density profile on </a:t>
            </a:r>
            <a:r>
              <a:rPr kumimoji="1" lang="en-US" altLang="ja-JP" sz="20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kumimoji="1" lang="ja-JP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16016" y="1340768"/>
            <a:ext cx="4488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Dependence of Mach number profile on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ja-JP" alt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24800" r="42789" b="15980"/>
          <a:stretch>
            <a:fillRect/>
          </a:stretch>
        </p:blipFill>
        <p:spPr bwMode="auto">
          <a:xfrm>
            <a:off x="35496" y="2041720"/>
            <a:ext cx="4536504" cy="333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 l="10133" t="28580" r="42617" b="12201"/>
          <a:stretch>
            <a:fillRect/>
          </a:stretch>
        </p:blipFill>
        <p:spPr bwMode="auto">
          <a:xfrm>
            <a:off x="4533900" y="2019844"/>
            <a:ext cx="45720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2342034" y="80814"/>
            <a:ext cx="4366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 of calculation (</a:t>
            </a:r>
            <a:r>
              <a:rPr lang="en-US" altLang="ja-JP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23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03271" y="80814"/>
            <a:ext cx="5505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Effect of the radiation cooling</a:t>
            </a:r>
            <a:endParaRPr lang="en-US" altLang="ja-JP" sz="32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togo\Documents\出張関連\慶応＆NIFS\平成25年度\syst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33847"/>
            <a:ext cx="5991225" cy="1343025"/>
          </a:xfrm>
          <a:prstGeom prst="rect">
            <a:avLst/>
          </a:prstGeom>
          <a:noFill/>
        </p:spPr>
      </p:pic>
      <p:cxnSp>
        <p:nvCxnSpPr>
          <p:cNvPr id="17" name="直線矢印コネクタ 16"/>
          <p:cNvCxnSpPr/>
          <p:nvPr/>
        </p:nvCxnSpPr>
        <p:spPr>
          <a:xfrm>
            <a:off x="1691680" y="2348880"/>
            <a:ext cx="619008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オブジェクト 17"/>
          <p:cNvGraphicFramePr>
            <a:graphicFrameLocks noChangeAspect="1"/>
          </p:cNvGraphicFramePr>
          <p:nvPr/>
        </p:nvGraphicFramePr>
        <p:xfrm>
          <a:off x="7647384" y="1997596"/>
          <a:ext cx="230188" cy="255588"/>
        </p:xfrm>
        <a:graphic>
          <a:graphicData uri="http://schemas.openxmlformats.org/presentationml/2006/ole">
            <p:oleObj spid="_x0000_s34818" name="数式" r:id="rId4" imgW="114120" imgH="126720" progId="Equation.3">
              <p:embed/>
            </p:oleObj>
          </a:graphicData>
        </a:graphic>
      </p:graphicFrame>
      <p:sp>
        <p:nvSpPr>
          <p:cNvPr id="19" name="下矢印 18"/>
          <p:cNvSpPr/>
          <p:nvPr/>
        </p:nvSpPr>
        <p:spPr>
          <a:xfrm>
            <a:off x="2195736" y="1109886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6444208" y="1124744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矢印 20"/>
          <p:cNvSpPr/>
          <p:nvPr/>
        </p:nvSpPr>
        <p:spPr>
          <a:xfrm>
            <a:off x="6948264" y="1124744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>
            <a:off x="2699792" y="1124744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7" name="表 26"/>
          <p:cNvGraphicFramePr>
            <a:graphicFrameLocks noGrp="1"/>
          </p:cNvGraphicFramePr>
          <p:nvPr/>
        </p:nvGraphicFramePr>
        <p:xfrm>
          <a:off x="1619672" y="2636912"/>
          <a:ext cx="6048672" cy="3169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732"/>
                <a:gridCol w="147594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Particle flux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(symmetric)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6.0×10</a:t>
                      </a:r>
                      <a:r>
                        <a:rPr kumimoji="1" lang="en-US" altLang="ja-JP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/s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Heat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flux (symmetric)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MW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Radiation flux (symmetric, uniform)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 MW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Time constant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artificial sink (</a:t>
                      </a:r>
                      <a:r>
                        <a:rPr kumimoji="1" lang="en-US" altLang="ja-JP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unifrom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Coefficient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artificial viscosity (uniform)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Pa</a:t>
                      </a:r>
                      <a:r>
                        <a:rPr kumimoji="1" lang="ja-JP" alt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・</a:t>
                      </a:r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Cooling index (uniform)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Mesh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width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 cm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Time step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-7</a:t>
                      </a:r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1859575" y="764704"/>
            <a:ext cx="1704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particle &amp; heat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下矢印 24"/>
          <p:cNvSpPr/>
          <p:nvPr/>
        </p:nvSpPr>
        <p:spPr>
          <a:xfrm>
            <a:off x="3923928" y="1719858"/>
            <a:ext cx="360040" cy="288032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下矢印 25"/>
          <p:cNvSpPr/>
          <p:nvPr/>
        </p:nvSpPr>
        <p:spPr>
          <a:xfrm>
            <a:off x="5295528" y="1719858"/>
            <a:ext cx="360040" cy="288032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870970" y="1878732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rad.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24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38722" y="80814"/>
            <a:ext cx="5755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 of calculation</a:t>
            </a:r>
            <a:r>
              <a:rPr lang="ja-JP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(radiation)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487960" y="1219994"/>
            <a:ext cx="4054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Time evolution of temperature profile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7544" y="5365665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Temperature gradient becomes large due to the radiation cooling.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ja-JP" sz="2000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~ 20.3.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24800" r="42789" b="15980"/>
          <a:stretch>
            <a:fillRect/>
          </a:stretch>
        </p:blipFill>
        <p:spPr bwMode="auto">
          <a:xfrm>
            <a:off x="2085628" y="1817390"/>
            <a:ext cx="46085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25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 l="10133" t="26060" r="42617" b="14720"/>
          <a:stretch>
            <a:fillRect/>
          </a:stretch>
        </p:blipFill>
        <p:spPr bwMode="auto">
          <a:xfrm>
            <a:off x="4572000" y="1954932"/>
            <a:ext cx="4400872" cy="323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9484" y="1416968"/>
            <a:ext cx="3572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Time evolution of density profile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01205" y="1416968"/>
            <a:ext cx="4263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Time evolution of Mach number profile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537321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Mach number at the target becomes larger (supersonic) because of the larger temperature gradient.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4956423" y="3130302"/>
            <a:ext cx="3888432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 l="9961" t="26060" r="42789" b="14720"/>
          <a:stretch>
            <a:fillRect/>
          </a:stretch>
        </p:blipFill>
        <p:spPr bwMode="auto">
          <a:xfrm>
            <a:off x="107504" y="1969790"/>
            <a:ext cx="4392488" cy="322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1638722" y="80814"/>
            <a:ext cx="5755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 of calculation</a:t>
            </a:r>
            <a:r>
              <a:rPr lang="ja-JP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(radiation)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26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90650" y="80814"/>
            <a:ext cx="7164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Effect of the asymmetric particle source</a:t>
            </a:r>
            <a:endParaRPr lang="en-US" altLang="ja-JP" sz="32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togo\Documents\出張関連\慶応＆NIFS\平成25年度\syst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33847"/>
            <a:ext cx="5991225" cy="1343025"/>
          </a:xfrm>
          <a:prstGeom prst="rect">
            <a:avLst/>
          </a:prstGeom>
          <a:noFill/>
        </p:spPr>
      </p:pic>
      <p:cxnSp>
        <p:nvCxnSpPr>
          <p:cNvPr id="17" name="直線矢印コネクタ 16"/>
          <p:cNvCxnSpPr/>
          <p:nvPr/>
        </p:nvCxnSpPr>
        <p:spPr>
          <a:xfrm>
            <a:off x="1691680" y="2348880"/>
            <a:ext cx="619008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オブジェクト 17"/>
          <p:cNvGraphicFramePr>
            <a:graphicFrameLocks noChangeAspect="1"/>
          </p:cNvGraphicFramePr>
          <p:nvPr/>
        </p:nvGraphicFramePr>
        <p:xfrm>
          <a:off x="7647384" y="1997596"/>
          <a:ext cx="230188" cy="255588"/>
        </p:xfrm>
        <a:graphic>
          <a:graphicData uri="http://schemas.openxmlformats.org/presentationml/2006/ole">
            <p:oleObj spid="_x0000_s38914" name="数式" r:id="rId4" imgW="114120" imgH="126720" progId="Equation.3">
              <p:embed/>
            </p:oleObj>
          </a:graphicData>
        </a:graphic>
      </p:graphicFrame>
      <p:sp>
        <p:nvSpPr>
          <p:cNvPr id="19" name="下矢印 18"/>
          <p:cNvSpPr/>
          <p:nvPr/>
        </p:nvSpPr>
        <p:spPr>
          <a:xfrm>
            <a:off x="2123728" y="1109886"/>
            <a:ext cx="432048" cy="30289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6382866" y="1158652"/>
            <a:ext cx="288032" cy="21602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7" name="表 26"/>
          <p:cNvGraphicFramePr>
            <a:graphicFrameLocks noGrp="1"/>
          </p:cNvGraphicFramePr>
          <p:nvPr/>
        </p:nvGraphicFramePr>
        <p:xfrm>
          <a:off x="1619672" y="2636912"/>
          <a:ext cx="6048672" cy="2773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732"/>
                <a:gridCol w="147594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Particle flux</a:t>
                      </a:r>
                      <a:r>
                        <a:rPr kumimoji="1" lang="en-US" altLang="ja-JP" sz="20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(asymmetric)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6.0×10</a:t>
                      </a:r>
                      <a:r>
                        <a:rPr kumimoji="1" lang="en-US" altLang="ja-JP" sz="2000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/s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Heat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flux (symmetric)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MW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Time constant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artificial sink (</a:t>
                      </a:r>
                      <a:r>
                        <a:rPr kumimoji="1" lang="en-US" altLang="ja-JP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unifrom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Coefficient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artificial viscosity (uniform)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Pa</a:t>
                      </a:r>
                      <a:r>
                        <a:rPr kumimoji="1" lang="ja-JP" alt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・</a:t>
                      </a:r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Cooling index (uniform)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Mesh</a:t>
                      </a:r>
                      <a:r>
                        <a:rPr kumimoji="1"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width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 cm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Time step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1" lang="en-US" altLang="ja-JP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-7</a:t>
                      </a:r>
                      <a:r>
                        <a:rPr kumimoji="1" lang="en-US" altLang="ja-JP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s</a:t>
                      </a:r>
                      <a:endParaRPr kumimoji="1" lang="ja-JP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1859575" y="764704"/>
            <a:ext cx="1704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particle &amp; heat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下矢印 23"/>
          <p:cNvSpPr/>
          <p:nvPr/>
        </p:nvSpPr>
        <p:spPr>
          <a:xfrm>
            <a:off x="2612926" y="1105694"/>
            <a:ext cx="432048" cy="30289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下矢印 24"/>
          <p:cNvSpPr/>
          <p:nvPr/>
        </p:nvSpPr>
        <p:spPr>
          <a:xfrm>
            <a:off x="6725766" y="1158652"/>
            <a:ext cx="288032" cy="21602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248694" y="1397918"/>
            <a:ext cx="1422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3.6×10</a:t>
            </a:r>
            <a:r>
              <a:rPr lang="en-US" altLang="ja-JP" sz="2000" baseline="300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/s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011086" y="1393726"/>
            <a:ext cx="1422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2.4×10</a:t>
            </a:r>
            <a:r>
              <a:rPr lang="en-US" altLang="ja-JP" sz="2000" baseline="300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/s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27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48245" y="80814"/>
            <a:ext cx="6292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 of calculation</a:t>
            </a:r>
            <a:r>
              <a:rPr lang="ja-JP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(asymmetric)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487960" y="1219994"/>
            <a:ext cx="4054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Time evolution of temperature profile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987824" y="5445224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altLang="ja-JP" sz="2000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~ 11.3 (little asymmetric).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27320" r="42789" b="13461"/>
          <a:stretch>
            <a:fillRect/>
          </a:stretch>
        </p:blipFill>
        <p:spPr bwMode="auto">
          <a:xfrm>
            <a:off x="2051720" y="1844824"/>
            <a:ext cx="46085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28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 l="10133" t="26060" r="42617" b="13461"/>
          <a:stretch>
            <a:fillRect/>
          </a:stretch>
        </p:blipFill>
        <p:spPr bwMode="auto">
          <a:xfrm>
            <a:off x="4552950" y="1827870"/>
            <a:ext cx="4464496" cy="33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9484" y="1416968"/>
            <a:ext cx="3572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Time evolution of density profile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01205" y="1416968"/>
            <a:ext cx="4263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Time evolution of Mach number profile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11760" y="5373216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The position of the stagnation point moves.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4956423" y="2920752"/>
            <a:ext cx="3888432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448245" y="80814"/>
            <a:ext cx="6292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 of calculation</a:t>
            </a:r>
            <a:r>
              <a:rPr lang="ja-JP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(asymmetric)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 l="9961" t="21020" r="42789" b="18501"/>
          <a:stretch>
            <a:fillRect/>
          </a:stretch>
        </p:blipFill>
        <p:spPr bwMode="auto">
          <a:xfrm>
            <a:off x="69404" y="1861778"/>
            <a:ext cx="4464496" cy="33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線コネクタ 16"/>
          <p:cNvCxnSpPr/>
          <p:nvPr/>
        </p:nvCxnSpPr>
        <p:spPr>
          <a:xfrm>
            <a:off x="4951090" y="3880098"/>
            <a:ext cx="3888432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29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80814"/>
            <a:ext cx="7193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 of anisotropic temperature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1076543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As the first step to resolve this issue, we improve a one-dimensional SOL-</a:t>
            </a:r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divertor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code by introducing the anisotropic temperature, 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1" lang="en-US" altLang="ja-JP" sz="2400" baseline="-250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1" lang="ja-JP" altLang="en-US" sz="2400" baseline="-25000" dirty="0" smtClean="0">
                <a:latin typeface="Times New Roman" pitchFamily="18" charset="0"/>
                <a:cs typeface="Times New Roman" pitchFamily="18" charset="0"/>
              </a:rPr>
              <a:t>⊥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, into the fluid modeling.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256827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In an open field system of SOL-</a:t>
            </a:r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divertor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plasma, the convective loss of parallel component of the energy is larger than that of perpendicular component, and </a:t>
            </a:r>
            <a:r>
              <a:rPr lang="en-US" altLang="ja-JP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2400" baseline="-25000" dirty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becomes lower than 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baseline="-25000" dirty="0" smtClean="0">
                <a:latin typeface="Times New Roman" pitchFamily="18" charset="0"/>
                <a:cs typeface="Times New Roman" pitchFamily="18" charset="0"/>
              </a:rPr>
              <a:t>⊥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オブジェクト 14"/>
          <p:cNvGraphicFramePr>
            <a:graphicFrameLocks noChangeAspect="1"/>
          </p:cNvGraphicFramePr>
          <p:nvPr/>
        </p:nvGraphicFramePr>
        <p:xfrm>
          <a:off x="5065985" y="4797152"/>
          <a:ext cx="2746375" cy="788988"/>
        </p:xfrm>
        <a:graphic>
          <a:graphicData uri="http://schemas.openxmlformats.org/presentationml/2006/ole">
            <p:oleObj spid="_x0000_s1026" name="数式" r:id="rId3" imgW="1371600" imgH="393480" progId="Equation.3">
              <p:embed/>
            </p:oleObj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5065985" y="5721498"/>
          <a:ext cx="1220787" cy="712788"/>
        </p:xfrm>
        <a:graphic>
          <a:graphicData uri="http://schemas.openxmlformats.org/presentationml/2006/ole">
            <p:oleObj spid="_x0000_s1027" name="数式" r:id="rId4" imgW="609480" imgH="355320" progId="Equation.3">
              <p:embed/>
            </p:oleObj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3059832" y="429309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Convective loss of energy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63688" y="4911551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Parallel component: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63688" y="5847655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Perpendicular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component: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3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11760" y="80814"/>
            <a:ext cx="4309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Summary &amp; conclusion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7" y="1063402"/>
            <a:ext cx="84969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1D SOL-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divertor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plasma simulation code with virtual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divertor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model has been developed. Virtual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divertor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has an artificial sink of particle, momentum and energy implicitly expressing the effect of the sheath.</a:t>
            </a:r>
          </a:p>
          <a:p>
            <a:pPr algn="just"/>
            <a:endParaRPr kumimoji="1"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Solutions meeting the </a:t>
            </a:r>
            <a:r>
              <a:rPr kumimoji="1" lang="en-US" altLang="ja-JP" sz="2000" dirty="0" err="1" smtClean="0">
                <a:latin typeface="Times New Roman" pitchFamily="18" charset="0"/>
                <a:cs typeface="Times New Roman" pitchFamily="18" charset="0"/>
              </a:rPr>
              <a:t>Bohm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condition have been obtained in various calculations. Numerical viscosity caused by upwind difference makes the flow supersonic even if there is no temperature gradient.</a:t>
            </a:r>
          </a:p>
          <a:p>
            <a:pPr algn="just"/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Sheath heat transmission factor </a:t>
            </a:r>
            <a:r>
              <a:rPr lang="el-GR" altLang="ja-JP" sz="2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cannot be excluded as a boundary condition.</a:t>
            </a:r>
            <a:endParaRPr kumimoji="1"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Calculation time which tends to be long when th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e non-linear equation of  energy is solved has to be shorten in some way because the number of such non-linear equations becomes large hereafter.</a:t>
            </a:r>
          </a:p>
          <a:p>
            <a:pPr algn="just"/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Temperature has to be divided at least into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2000" baseline="-25000" dirty="0" smtClean="0">
                <a:latin typeface="Times New Roman" pitchFamily="18" charset="0"/>
                <a:cs typeface="Times New Roman" pitchFamily="18" charset="0"/>
              </a:rPr>
              <a:t>i//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20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ja-JP" altLang="en-US" sz="2000" baseline="-25000" dirty="0" smtClean="0">
                <a:latin typeface="Times New Roman" pitchFamily="18" charset="0"/>
                <a:cs typeface="Times New Roman" pitchFamily="18" charset="0"/>
              </a:rPr>
              <a:t>⊥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2000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30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71800" y="80814"/>
            <a:ext cx="336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Support materials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31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74509" y="80814"/>
            <a:ext cx="4429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Temperature anisotropy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6778" t="24800" r="14563" b="4641"/>
          <a:stretch>
            <a:fillRect/>
          </a:stretch>
        </p:blipFill>
        <p:spPr bwMode="auto">
          <a:xfrm>
            <a:off x="255378" y="1124744"/>
            <a:ext cx="849051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2483768" y="6334199"/>
            <a:ext cx="414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altLang="ja-JP" sz="1400" dirty="0" err="1" smtClean="0">
                <a:latin typeface="Times New Roman" pitchFamily="18" charset="0"/>
                <a:cs typeface="Times New Roman" pitchFamily="18" charset="0"/>
              </a:rPr>
              <a:t>Takizuka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i="1" dirty="0" smtClean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., J. </a:t>
            </a:r>
            <a:r>
              <a:rPr kumimoji="1" lang="en-US" altLang="ja-JP" sz="1400" dirty="0" err="1" smtClean="0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. Mater. </a:t>
            </a:r>
            <a:r>
              <a:rPr lang="en-US" altLang="ja-JP" sz="1400" b="1" dirty="0" smtClean="0">
                <a:latin typeface="Times New Roman" pitchFamily="18" charset="0"/>
                <a:cs typeface="Times New Roman" pitchFamily="18" charset="0"/>
              </a:rPr>
              <a:t>128-129</a:t>
            </a:r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, 104 (1984).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32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03648" y="80814"/>
            <a:ext cx="6386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Necessity of artificial viscosity term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2987824" y="2499370"/>
            <a:ext cx="3024336" cy="792088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547664" y="1308830"/>
            <a:ext cx="1416546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5511924" y="1287810"/>
            <a:ext cx="2516460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/>
        </p:nvGraphicFramePr>
        <p:xfrm>
          <a:off x="1505669" y="1347788"/>
          <a:ext cx="1477963" cy="712787"/>
        </p:xfrm>
        <a:graphic>
          <a:graphicData uri="http://schemas.openxmlformats.org/presentationml/2006/ole">
            <p:oleObj spid="_x0000_s44034" name="数式" r:id="rId3" imgW="736560" imgH="355320" progId="Equation.3">
              <p:embed/>
            </p:oleObj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5477147" y="1360488"/>
          <a:ext cx="2544763" cy="712787"/>
        </p:xfrm>
        <a:graphic>
          <a:graphicData uri="http://schemas.openxmlformats.org/presentationml/2006/ole">
            <p:oleObj spid="_x0000_s44035" name="数式" r:id="rId4" imgW="1269720" imgH="355320" progId="Equation.3">
              <p:embed/>
            </p:oleObj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844352" y="908720"/>
            <a:ext cx="3130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conservation of ion particles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64918" y="908720"/>
            <a:ext cx="4627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conservation of parallel plasma momentum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2987824" y="1700808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4211960" y="170080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オブジェクト 18"/>
          <p:cNvGraphicFramePr>
            <a:graphicFrameLocks noChangeAspect="1"/>
          </p:cNvGraphicFramePr>
          <p:nvPr/>
        </p:nvGraphicFramePr>
        <p:xfrm>
          <a:off x="3016250" y="2552700"/>
          <a:ext cx="2925763" cy="763588"/>
        </p:xfrm>
        <a:graphic>
          <a:graphicData uri="http://schemas.openxmlformats.org/presentationml/2006/ole">
            <p:oleObj spid="_x0000_s44036" name="数式" r:id="rId5" imgW="1460160" imgH="380880" progId="Equation.3">
              <p:embed/>
            </p:oleObj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683568" y="364502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kumimoji="1" lang="en-US" altLang="ja-JP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is positive, RHS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becomes positive. If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becomes supersonic,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ja-JP" sz="20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ja-JP" sz="20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becomes positive and </a:t>
            </a: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cannot connects.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33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56958" y="80814"/>
            <a:ext cx="5814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Effect of artificial viscosity term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 cstate="print"/>
          <a:srcRect l="9961" t="18500" r="30239" b="9681"/>
          <a:stretch>
            <a:fillRect/>
          </a:stretch>
        </p:blipFill>
        <p:spPr bwMode="auto">
          <a:xfrm>
            <a:off x="41970" y="2306209"/>
            <a:ext cx="4536504" cy="319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 cstate="print"/>
          <a:srcRect l="10133" t="17240" r="30805" b="10941"/>
          <a:stretch>
            <a:fillRect/>
          </a:stretch>
        </p:blipFill>
        <p:spPr bwMode="auto">
          <a:xfrm>
            <a:off x="4563616" y="2276872"/>
            <a:ext cx="4525982" cy="322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34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47864" y="80814"/>
            <a:ext cx="2268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Flux limiter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717550" y="1184275"/>
          <a:ext cx="2587625" cy="963613"/>
        </p:xfrm>
        <a:graphic>
          <a:graphicData uri="http://schemas.openxmlformats.org/presentationml/2006/ole">
            <p:oleObj spid="_x0000_s57346" name="数式" r:id="rId3" imgW="1295280" imgH="482400" progId="Equation.3">
              <p:embed/>
            </p:oleObj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971600" y="2348880"/>
          <a:ext cx="1755775" cy="712788"/>
        </p:xfrm>
        <a:graphic>
          <a:graphicData uri="http://schemas.openxmlformats.org/presentationml/2006/ole">
            <p:oleObj spid="_x0000_s57347" name="数式" r:id="rId4" imgW="876240" imgH="355320" progId="Equation.3">
              <p:embed/>
            </p:oleObj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1035050" y="3340100"/>
          <a:ext cx="1628775" cy="458788"/>
        </p:xfrm>
        <a:graphic>
          <a:graphicData uri="http://schemas.openxmlformats.org/presentationml/2006/ole">
            <p:oleObj spid="_x0000_s57348" name="数式" r:id="rId5" imgW="812520" imgH="228600" progId="Equation.3">
              <p:embed/>
            </p:oleObj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/>
        </p:nvGraphicFramePr>
        <p:xfrm>
          <a:off x="5313363" y="1484313"/>
          <a:ext cx="1371600" cy="431800"/>
        </p:xfrm>
        <a:graphic>
          <a:graphicData uri="http://schemas.openxmlformats.org/presentationml/2006/ole">
            <p:oleObj spid="_x0000_s57349" name="数式" r:id="rId6" imgW="685800" imgH="215640" progId="Equation.3">
              <p:embed/>
            </p:oleObj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/>
        </p:nvGraphicFramePr>
        <p:xfrm>
          <a:off x="4965700" y="2060575"/>
          <a:ext cx="2289175" cy="788988"/>
        </p:xfrm>
        <a:graphic>
          <a:graphicData uri="http://schemas.openxmlformats.org/presentationml/2006/ole">
            <p:oleObj spid="_x0000_s57350" name="数式" r:id="rId7" imgW="1143000" imgH="393480" progId="Equation.3">
              <p:embed/>
            </p:oleObj>
          </a:graphicData>
        </a:graphic>
      </p:graphicFrame>
      <p:sp>
        <p:nvSpPr>
          <p:cNvPr id="12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35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721" y="80814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Parallel viscosity term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左右矢印 14"/>
          <p:cNvSpPr/>
          <p:nvPr/>
        </p:nvSpPr>
        <p:spPr>
          <a:xfrm>
            <a:off x="3707904" y="5096941"/>
            <a:ext cx="1512168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/>
        </p:nvGraphicFramePr>
        <p:xfrm>
          <a:off x="3563888" y="4499917"/>
          <a:ext cx="1960563" cy="381000"/>
        </p:xfrm>
        <a:graphic>
          <a:graphicData uri="http://schemas.openxmlformats.org/presentationml/2006/ole">
            <p:oleObj spid="_x0000_s5125" name="数式" r:id="rId3" imgW="977760" imgH="190440" progId="Equation.3">
              <p:embed/>
            </p:oleObj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3563888" y="4016821"/>
          <a:ext cx="1935163" cy="381000"/>
        </p:xfrm>
        <a:graphic>
          <a:graphicData uri="http://schemas.openxmlformats.org/presentationml/2006/ole">
            <p:oleObj spid="_x0000_s5126" name="数式" r:id="rId4" imgW="965160" imgH="190440" progId="Equation.3">
              <p:embed/>
            </p:oleObj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323528" y="88967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Introduction of the anisotropic temperature makes it possible to exclude the viscosity term, which results from the temperature anisotropy, in the parallel momentum equation.</a:t>
            </a:r>
          </a:p>
          <a:p>
            <a:pPr algn="just"/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For isotropic temperature, the viscosity term is approximated by a second-derivative term; 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表 26"/>
          <p:cNvGraphicFramePr>
            <a:graphicFrameLocks noGrp="1"/>
          </p:cNvGraphicFramePr>
          <p:nvPr/>
        </p:nvGraphicFramePr>
        <p:xfrm>
          <a:off x="323529" y="2943994"/>
          <a:ext cx="8568951" cy="3456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1198"/>
                <a:gridCol w="3017607"/>
                <a:gridCol w="3350146"/>
              </a:tblGrid>
              <a:tr h="7512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anisotropic</a:t>
                      </a:r>
                      <a:r>
                        <a:rPr kumimoji="1" lang="en-US" altLang="ja-JP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temperature</a:t>
                      </a:r>
                      <a:endParaRPr kumimoji="1" lang="ja-JP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isotropic</a:t>
                      </a:r>
                      <a:r>
                        <a:rPr kumimoji="1" lang="en-US" altLang="ja-JP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temperature</a:t>
                      </a:r>
                      <a:endParaRPr kumimoji="1" lang="ja-JP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221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momentum conservation</a:t>
                      </a:r>
                      <a:endParaRPr kumimoji="1" lang="ja-JP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6113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energy conservation</a:t>
                      </a:r>
                      <a:endParaRPr kumimoji="1" lang="ja-JP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6044158" y="3901430"/>
          <a:ext cx="2312987" cy="712787"/>
        </p:xfrm>
        <a:graphic>
          <a:graphicData uri="http://schemas.openxmlformats.org/presentationml/2006/ole">
            <p:oleObj spid="_x0000_s5127" name="数式" r:id="rId5" imgW="1155600" imgH="355320" progId="Equation.3">
              <p:embed/>
            </p:oleObj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/>
        </p:nvGraphicFramePr>
        <p:xfrm>
          <a:off x="5590778" y="5201766"/>
          <a:ext cx="3305175" cy="788988"/>
        </p:xfrm>
        <a:graphic>
          <a:graphicData uri="http://schemas.openxmlformats.org/presentationml/2006/ole">
            <p:oleObj spid="_x0000_s5128" name="数式" r:id="rId6" imgW="1650960" imgH="393480" progId="Equation.3">
              <p:embed/>
            </p:oleObj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3327971" y="5660826"/>
          <a:ext cx="1220787" cy="712787"/>
        </p:xfrm>
        <a:graphic>
          <a:graphicData uri="http://schemas.openxmlformats.org/presentationml/2006/ole">
            <p:oleObj spid="_x0000_s5123" name="数式" r:id="rId7" imgW="609480" imgH="355320" progId="Equation.3">
              <p:embed/>
            </p:oleObj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3002682" y="3909814"/>
          <a:ext cx="1982788" cy="712787"/>
        </p:xfrm>
        <a:graphic>
          <a:graphicData uri="http://schemas.openxmlformats.org/presentationml/2006/ole">
            <p:oleObj spid="_x0000_s5124" name="数式" r:id="rId8" imgW="990360" imgH="355320" progId="Equation.3">
              <p:embed/>
            </p:oleObj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634258" y="4841726"/>
          <a:ext cx="2746375" cy="788987"/>
        </p:xfrm>
        <a:graphic>
          <a:graphicData uri="http://schemas.openxmlformats.org/presentationml/2006/ole">
            <p:oleObj spid="_x0000_s5122" name="数式" r:id="rId9" imgW="1371600" imgH="393480" progId="Equation.3">
              <p:embed/>
            </p:oleObj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5004048" y="6477000"/>
          <a:ext cx="1960562" cy="381000"/>
        </p:xfrm>
        <a:graphic>
          <a:graphicData uri="http://schemas.openxmlformats.org/presentationml/2006/ole">
            <p:oleObj spid="_x0000_s5129" name="数式" r:id="rId10" imgW="977760" imgH="190440" progId="Equation.3">
              <p:embed/>
            </p:oleObj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2699792" y="6477000"/>
          <a:ext cx="1935162" cy="381000"/>
        </p:xfrm>
        <a:graphic>
          <a:graphicData uri="http://schemas.openxmlformats.org/presentationml/2006/ole">
            <p:oleObj spid="_x0000_s5130" name="数式" r:id="rId11" imgW="965160" imgH="190440" progId="Equation.3">
              <p:embed/>
            </p:oleObj>
          </a:graphicData>
        </a:graphic>
      </p:graphicFrame>
      <p:cxnSp>
        <p:nvCxnSpPr>
          <p:cNvPr id="22" name="直線コネクタ 21"/>
          <p:cNvCxnSpPr/>
          <p:nvPr/>
        </p:nvCxnSpPr>
        <p:spPr>
          <a:xfrm>
            <a:off x="2536726" y="5638006"/>
            <a:ext cx="3024336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3454210" y="2333054"/>
          <a:ext cx="1525587" cy="590550"/>
        </p:xfrm>
        <a:graphic>
          <a:graphicData uri="http://schemas.openxmlformats.org/presentationml/2006/ole">
            <p:oleObj spid="_x0000_s5131" name="数式" r:id="rId12" imgW="1015920" imgH="393480" progId="Equation.3">
              <p:embed/>
            </p:oleObj>
          </a:graphicData>
        </a:graphic>
      </p:graphicFrame>
      <p:cxnSp>
        <p:nvCxnSpPr>
          <p:cNvPr id="24" name="直線矢印コネクタ 23"/>
          <p:cNvCxnSpPr/>
          <p:nvPr/>
        </p:nvCxnSpPr>
        <p:spPr>
          <a:xfrm flipV="1">
            <a:off x="3275856" y="5517232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293000" y="5446368"/>
            <a:ext cx="1115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relaxation</a:t>
            </a:r>
            <a:endParaRPr kumimoji="1" lang="ja-JP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4463416" y="5517232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4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80814"/>
            <a:ext cx="7737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Anisotropy of ion temperature can be large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66878"/>
            <a:ext cx="4542234" cy="391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2699792" y="6511361"/>
            <a:ext cx="3807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kumimoji="1" lang="en-US" altLang="ja-JP" sz="1400" dirty="0" err="1" smtClean="0">
                <a:latin typeface="Times New Roman" pitchFamily="18" charset="0"/>
                <a:cs typeface="Times New Roman" pitchFamily="18" charset="0"/>
              </a:rPr>
              <a:t>Froese</a:t>
            </a:r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400" i="1" dirty="0" smtClean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., Plasma Fusion Res. </a:t>
            </a:r>
            <a:r>
              <a:rPr kumimoji="1" lang="en-US" altLang="ja-JP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1" lang="en-US" altLang="ja-JP" sz="1400" dirty="0" smtClean="0">
                <a:latin typeface="Times New Roman" pitchFamily="18" charset="0"/>
                <a:cs typeface="Times New Roman" pitchFamily="18" charset="0"/>
              </a:rPr>
              <a:t> 026 (2010).</a:t>
            </a:r>
            <a:endParaRPr kumimoji="1"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09863" y="2348880"/>
            <a:ext cx="4078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Result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using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particle simulation code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67544" y="851228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Kinetic simulations of SOL-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divertor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plasmas using particle-in-cell model combined with Monte-Carlo binary collision model showed the remarkable anisotropy in the ion temperature even for the medium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collisional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regime.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5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07704" y="80814"/>
            <a:ext cx="5232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Exclusion of </a:t>
            </a:r>
            <a:r>
              <a:rPr lang="en-US" altLang="ja-JP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Bohm</a:t>
            </a:r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condition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3528" y="1042858"/>
            <a:ext cx="46805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The momentum equation with the second-derivative viscosity term requires one more boundary condition. SOL-</a:t>
            </a:r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divertor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plasma codes existing usually adopt the </a:t>
            </a:r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Bohm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condition 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= 1 (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is Mach number) at the sheath entrance in front of the target plate, while the rigorous </a:t>
            </a:r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Bohm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condition only imposes the lower limit of 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1" lang="ja-JP" altLang="en-US" sz="2400" dirty="0" smtClean="0">
                <a:latin typeface="Times New Roman" pitchFamily="18" charset="0"/>
                <a:cs typeface="Times New Roman" pitchFamily="18" charset="0"/>
              </a:rPr>
              <a:t>≧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1).</a:t>
            </a:r>
          </a:p>
          <a:p>
            <a:pPr algn="just"/>
            <a:endParaRPr kumimoji="1" lang="en-US" altLang="ja-JP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When the viscosity term is excluded, the plasma flow can be determined only by the upstream condition.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C:\Users\togo\Documents\memos\仮想ダイバータ関連\資料\14.01.31\virtual.png"/>
          <p:cNvPicPr>
            <a:picLocks noChangeAspect="1" noChangeArrowheads="1"/>
          </p:cNvPicPr>
          <p:nvPr/>
        </p:nvPicPr>
        <p:blipFill>
          <a:blip r:embed="rId3" cstate="print"/>
          <a:srcRect b="29058"/>
          <a:stretch>
            <a:fillRect/>
          </a:stretch>
        </p:blipFill>
        <p:spPr bwMode="auto">
          <a:xfrm>
            <a:off x="5738878" y="908720"/>
            <a:ext cx="2721554" cy="4032448"/>
          </a:xfrm>
          <a:prstGeom prst="rect">
            <a:avLst/>
          </a:prstGeom>
          <a:noFill/>
        </p:spPr>
      </p:pic>
      <p:sp>
        <p:nvSpPr>
          <p:cNvPr id="24" name="円/楕円 23"/>
          <p:cNvSpPr/>
          <p:nvPr/>
        </p:nvSpPr>
        <p:spPr>
          <a:xfrm>
            <a:off x="6156176" y="4581128"/>
            <a:ext cx="576064" cy="576064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7596336" y="4581128"/>
            <a:ext cx="576064" cy="576064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/>
          <p:cNvCxnSpPr>
            <a:endCxn id="24" idx="5"/>
          </p:cNvCxnSpPr>
          <p:nvPr/>
        </p:nvCxnSpPr>
        <p:spPr>
          <a:xfrm flipH="1" flipV="1">
            <a:off x="6647877" y="5072829"/>
            <a:ext cx="444403" cy="3723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endCxn id="25" idx="3"/>
          </p:cNvCxnSpPr>
          <p:nvPr/>
        </p:nvCxnSpPr>
        <p:spPr>
          <a:xfrm flipV="1">
            <a:off x="7092280" y="5072829"/>
            <a:ext cx="588419" cy="3723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6732240" y="5513040"/>
            <a:ext cx="798617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= 1</a:t>
            </a:r>
            <a:endParaRPr kumimoji="1" lang="ja-JP" altLang="en-US" sz="2000" dirty="0"/>
          </a:p>
        </p:txBody>
      </p:sp>
      <p:graphicFrame>
        <p:nvGraphicFramePr>
          <p:cNvPr id="34" name="オブジェクト 33"/>
          <p:cNvGraphicFramePr>
            <a:graphicFrameLocks noChangeAspect="1"/>
          </p:cNvGraphicFramePr>
          <p:nvPr/>
        </p:nvGraphicFramePr>
        <p:xfrm>
          <a:off x="6516216" y="6021288"/>
          <a:ext cx="1169988" cy="381000"/>
        </p:xfrm>
        <a:graphic>
          <a:graphicData uri="http://schemas.openxmlformats.org/presentationml/2006/ole">
            <p:oleObj spid="_x0000_s6155" name="数式" r:id="rId4" imgW="583920" imgH="190440" progId="Equation.3">
              <p:embed/>
            </p:oleObj>
          </a:graphicData>
        </a:graphic>
      </p:graphicFrame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6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37985" y="80814"/>
            <a:ext cx="4150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Virtual </a:t>
            </a:r>
            <a:r>
              <a:rPr lang="en-US" altLang="ja-JP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divertor</a:t>
            </a:r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model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5508104" y="908720"/>
            <a:ext cx="3127844" cy="5684167"/>
            <a:chOff x="5508104" y="908720"/>
            <a:chExt cx="3127844" cy="5684167"/>
          </a:xfrm>
        </p:grpSpPr>
        <p:pic>
          <p:nvPicPr>
            <p:cNvPr id="13" name="Picture 2" descr="C:\Users\togo\Documents\memos\仮想ダイバータ関連\資料\14.01.31\virtua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38878" y="908720"/>
              <a:ext cx="2721554" cy="5684167"/>
            </a:xfrm>
            <a:prstGeom prst="rect">
              <a:avLst/>
            </a:prstGeom>
            <a:noFill/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5508104" y="5460082"/>
              <a:ext cx="3127844" cy="461665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virtual </a:t>
              </a:r>
              <a:r>
                <a:rPr kumimoji="1" lang="en-US" altLang="ja-JP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divertor</a:t>
              </a:r>
              <a:r>
                <a:rPr kumimoji="1" lang="en-US" altLang="ja-JP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region</a:t>
              </a:r>
              <a:endParaRPr kumimoji="1" lang="ja-JP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395536" y="1092800"/>
            <a:ext cx="4320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In order to express the sheath effect implicitly, we are developing a “virtual </a:t>
            </a:r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divertor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model”. The virtual </a:t>
            </a:r>
            <a:r>
              <a:rPr kumimoji="1" lang="en-US" altLang="ja-JP" sz="2400" dirty="0" err="1" smtClean="0">
                <a:latin typeface="Times New Roman" pitchFamily="18" charset="0"/>
                <a:cs typeface="Times New Roman" pitchFamily="18" charset="0"/>
              </a:rPr>
              <a:t>divertor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 has an artificial sink of particle, momentum and energy.</a:t>
            </a:r>
          </a:p>
          <a:p>
            <a:pPr algn="just"/>
            <a:endParaRPr lang="en-US" altLang="ja-JP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We have introduced ion particle conservation, parallel plasma momentum conservation and plasma energy conservation (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1" lang="en-US" altLang="ja-JP" sz="24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1" lang="en-US" altLang="ja-JP" sz="2400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1" lang="en-US" altLang="ja-JP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), and successfully obtained the supersonic flow at the target.</a:t>
            </a:r>
          </a:p>
        </p:txBody>
      </p:sp>
      <p:sp>
        <p:nvSpPr>
          <p:cNvPr id="9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7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55776" y="80814"/>
            <a:ext cx="3889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Geometry of 1D code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togo\Documents\memos\仮想ダイバータ関連\資料\14.01.31\virtu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94" y="1340768"/>
            <a:ext cx="2034150" cy="4248472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162744" y="4581127"/>
            <a:ext cx="2088232" cy="707886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virtual </a:t>
            </a:r>
            <a:r>
              <a:rPr kumimoji="1" lang="en-US" altLang="ja-JP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divertor</a:t>
            </a:r>
            <a:r>
              <a:rPr kumimoji="1" lang="en-US" altLang="ja-JP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region</a:t>
            </a:r>
            <a:endParaRPr kumimoji="1" lang="ja-JP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2282602" y="1988839"/>
            <a:ext cx="489198" cy="478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95" name="Picture 3" descr="C:\Users\togo\Documents\出張関連\慶応＆NIFS\平成25年度\syste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581918"/>
            <a:ext cx="5991225" cy="1343025"/>
          </a:xfrm>
          <a:prstGeom prst="rect">
            <a:avLst/>
          </a:prstGeom>
          <a:noFill/>
        </p:spPr>
      </p:pic>
      <p:sp>
        <p:nvSpPr>
          <p:cNvPr id="16" name="テキスト ボックス 15"/>
          <p:cNvSpPr txBox="1"/>
          <p:nvPr/>
        </p:nvSpPr>
        <p:spPr>
          <a:xfrm>
            <a:off x="3131840" y="3596822"/>
            <a:ext cx="57606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Plasma surface area is assumed to be 40 m</a:t>
            </a:r>
            <a:r>
              <a:rPr kumimoji="1" lang="en-US" altLang="ja-JP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Periodic boundary condition is adopted (stagnation point is not fixed).</a:t>
            </a:r>
          </a:p>
          <a:p>
            <a:pPr algn="just"/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Particle and heat flux from the core plasma is assumed to be uniform along the SOL region.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2843808" y="2996951"/>
            <a:ext cx="619008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8799512" y="2645667"/>
          <a:ext cx="230188" cy="255588"/>
        </p:xfrm>
        <a:graphic>
          <a:graphicData uri="http://schemas.openxmlformats.org/presentationml/2006/ole">
            <p:oleObj spid="_x0000_s8196" name="数式" r:id="rId5" imgW="114120" imgH="126720" progId="Equation.3">
              <p:embed/>
            </p:oleObj>
          </a:graphicData>
        </a:graphic>
      </p:graphicFrame>
      <p:sp>
        <p:nvSpPr>
          <p:cNvPr id="21" name="下矢印 20"/>
          <p:cNvSpPr/>
          <p:nvPr/>
        </p:nvSpPr>
        <p:spPr>
          <a:xfrm>
            <a:off x="3347864" y="1757957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>
            <a:off x="7596336" y="1772815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下矢印 22"/>
          <p:cNvSpPr/>
          <p:nvPr/>
        </p:nvSpPr>
        <p:spPr>
          <a:xfrm>
            <a:off x="8100392" y="1772815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下矢印 23"/>
          <p:cNvSpPr/>
          <p:nvPr/>
        </p:nvSpPr>
        <p:spPr>
          <a:xfrm>
            <a:off x="3851920" y="1772815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011703" y="1412775"/>
            <a:ext cx="1704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particle &amp; heat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1543472" y="1887487"/>
            <a:ext cx="360040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>
            <a:off x="1570906" y="2753493"/>
            <a:ext cx="360040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左矢印 32"/>
          <p:cNvSpPr/>
          <p:nvPr/>
        </p:nvSpPr>
        <p:spPr>
          <a:xfrm>
            <a:off x="448494" y="1916831"/>
            <a:ext cx="360040" cy="36004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左矢印 33"/>
          <p:cNvSpPr/>
          <p:nvPr/>
        </p:nvSpPr>
        <p:spPr>
          <a:xfrm>
            <a:off x="467544" y="2753493"/>
            <a:ext cx="360040" cy="36004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8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角丸四角形 49"/>
          <p:cNvSpPr/>
          <p:nvPr/>
        </p:nvSpPr>
        <p:spPr>
          <a:xfrm>
            <a:off x="2708176" y="3140968"/>
            <a:ext cx="1791816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2123728" y="4293096"/>
            <a:ext cx="3024336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角丸四角形 45"/>
          <p:cNvSpPr/>
          <p:nvPr/>
        </p:nvSpPr>
        <p:spPr>
          <a:xfrm>
            <a:off x="395536" y="5517232"/>
            <a:ext cx="6624736" cy="7920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0" y="-6052"/>
            <a:ext cx="9144000" cy="7920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51720" y="80814"/>
            <a:ext cx="4885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Basic equations for plasma</a:t>
            </a:r>
            <a:endParaRPr kumimoji="1" lang="ja-JP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3" descr="C:\Users\togo\Documents\出張関連\慶応＆NIFS\平成25年度\syste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077863"/>
            <a:ext cx="5991225" cy="1343025"/>
          </a:xfrm>
          <a:prstGeom prst="rect">
            <a:avLst/>
          </a:prstGeom>
          <a:noFill/>
        </p:spPr>
      </p:pic>
      <p:cxnSp>
        <p:nvCxnSpPr>
          <p:cNvPr id="27" name="直線矢印コネクタ 26"/>
          <p:cNvCxnSpPr/>
          <p:nvPr/>
        </p:nvCxnSpPr>
        <p:spPr>
          <a:xfrm>
            <a:off x="1691680" y="2492896"/>
            <a:ext cx="619008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オブジェクト 30"/>
          <p:cNvGraphicFramePr>
            <a:graphicFrameLocks noChangeAspect="1"/>
          </p:cNvGraphicFramePr>
          <p:nvPr/>
        </p:nvGraphicFramePr>
        <p:xfrm>
          <a:off x="7647384" y="2141612"/>
          <a:ext cx="230188" cy="255588"/>
        </p:xfrm>
        <a:graphic>
          <a:graphicData uri="http://schemas.openxmlformats.org/presentationml/2006/ole">
            <p:oleObj spid="_x0000_s9219" name="数式" r:id="rId4" imgW="114120" imgH="126720" progId="Equation.3">
              <p:embed/>
            </p:oleObj>
          </a:graphicData>
        </a:graphic>
      </p:graphicFrame>
      <p:sp>
        <p:nvSpPr>
          <p:cNvPr id="32" name="下矢印 31"/>
          <p:cNvSpPr/>
          <p:nvPr/>
        </p:nvSpPr>
        <p:spPr>
          <a:xfrm>
            <a:off x="2195736" y="1253902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下矢印 34"/>
          <p:cNvSpPr/>
          <p:nvPr/>
        </p:nvSpPr>
        <p:spPr>
          <a:xfrm>
            <a:off x="6444208" y="1268760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下矢印 35"/>
          <p:cNvSpPr/>
          <p:nvPr/>
        </p:nvSpPr>
        <p:spPr>
          <a:xfrm>
            <a:off x="6948264" y="1268760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下矢印 36"/>
          <p:cNvSpPr/>
          <p:nvPr/>
        </p:nvSpPr>
        <p:spPr>
          <a:xfrm>
            <a:off x="2699792" y="1268760"/>
            <a:ext cx="36004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859575" y="908720"/>
            <a:ext cx="1704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particle &amp; heat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1763688" y="1306860"/>
            <a:ext cx="2664296" cy="720080"/>
          </a:xfrm>
          <a:prstGeom prst="roundRect">
            <a:avLst/>
          </a:prstGeom>
          <a:noFill/>
          <a:ln w="317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角丸四角形 41"/>
          <p:cNvSpPr/>
          <p:nvPr/>
        </p:nvSpPr>
        <p:spPr>
          <a:xfrm>
            <a:off x="5133206" y="1321718"/>
            <a:ext cx="2626196" cy="720080"/>
          </a:xfrm>
          <a:prstGeom prst="roundRect">
            <a:avLst/>
          </a:prstGeom>
          <a:noFill/>
          <a:ln w="317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3" name="オブジェクト 42"/>
          <p:cNvGraphicFramePr>
            <a:graphicFrameLocks noChangeAspect="1"/>
          </p:cNvGraphicFramePr>
          <p:nvPr/>
        </p:nvGraphicFramePr>
        <p:xfrm>
          <a:off x="2737892" y="3179192"/>
          <a:ext cx="1755775" cy="712788"/>
        </p:xfrm>
        <a:graphic>
          <a:graphicData uri="http://schemas.openxmlformats.org/presentationml/2006/ole">
            <p:oleObj spid="_x0000_s9220" name="数式" r:id="rId5" imgW="876240" imgH="355320" progId="Equation.3">
              <p:embed/>
            </p:oleObj>
          </a:graphicData>
        </a:graphic>
      </p:graphicFrame>
      <p:graphicFrame>
        <p:nvGraphicFramePr>
          <p:cNvPr id="44" name="オブジェクト 43"/>
          <p:cNvGraphicFramePr>
            <a:graphicFrameLocks noChangeAspect="1"/>
          </p:cNvGraphicFramePr>
          <p:nvPr/>
        </p:nvGraphicFramePr>
        <p:xfrm>
          <a:off x="2123728" y="4365104"/>
          <a:ext cx="3001963" cy="712788"/>
        </p:xfrm>
        <a:graphic>
          <a:graphicData uri="http://schemas.openxmlformats.org/presentationml/2006/ole">
            <p:oleObj spid="_x0000_s9221" name="数式" r:id="rId6" imgW="1498320" imgH="355320" progId="Equation.3">
              <p:embed/>
            </p:oleObj>
          </a:graphicData>
        </a:graphic>
      </p:graphicFrame>
      <p:graphicFrame>
        <p:nvGraphicFramePr>
          <p:cNvPr id="45" name="オブジェクト 44"/>
          <p:cNvGraphicFramePr>
            <a:graphicFrameLocks noChangeAspect="1"/>
          </p:cNvGraphicFramePr>
          <p:nvPr/>
        </p:nvGraphicFramePr>
        <p:xfrm>
          <a:off x="395536" y="5517232"/>
          <a:ext cx="6586538" cy="788988"/>
        </p:xfrm>
        <a:graphic>
          <a:graphicData uri="http://schemas.openxmlformats.org/presentationml/2006/ole">
            <p:oleObj spid="_x0000_s9222" name="数式" r:id="rId7" imgW="3288960" imgH="393480" progId="Equation.3">
              <p:embed/>
            </p:oleObj>
          </a:graphicData>
        </a:graphic>
      </p:graphicFrame>
      <p:sp>
        <p:nvSpPr>
          <p:cNvPr id="47" name="テキスト ボックス 46"/>
          <p:cNvSpPr txBox="1"/>
          <p:nvPr/>
        </p:nvSpPr>
        <p:spPr>
          <a:xfrm>
            <a:off x="1979712" y="5157192"/>
            <a:ext cx="3383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conservation of plasma energy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314872" y="3914006"/>
            <a:ext cx="4627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conservation of parallel plasma momentum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051720" y="2740858"/>
            <a:ext cx="3130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conservation of ion particles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直線矢印コネクタ 52"/>
          <p:cNvCxnSpPr>
            <a:stCxn id="54" idx="1"/>
          </p:cNvCxnSpPr>
          <p:nvPr/>
        </p:nvCxnSpPr>
        <p:spPr>
          <a:xfrm flipH="1">
            <a:off x="4427984" y="3300953"/>
            <a:ext cx="648072" cy="200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5076056" y="3100898"/>
            <a:ext cx="172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includes </a:t>
            </a:r>
            <a:r>
              <a:rPr kumimoji="1" lang="en-US" altLang="ja-JP" sz="20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1" lang="en-US" altLang="ja-JP" sz="2000" baseline="-25000" dirty="0" smtClean="0">
                <a:latin typeface="Times New Roman" pitchFamily="18" charset="0"/>
                <a:cs typeface="Times New Roman" pitchFamily="18" charset="0"/>
              </a:rPr>
              <a:t>core</a:t>
            </a:r>
            <a:endParaRPr kumimoji="1" lang="ja-JP" altLang="en-US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 flipH="1">
            <a:off x="6876257" y="5517232"/>
            <a:ext cx="360039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5940152" y="5085184"/>
            <a:ext cx="2733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includes </a:t>
            </a:r>
            <a:r>
              <a:rPr kumimoji="1" lang="en-US" altLang="ja-JP" sz="2000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1" lang="en-US" altLang="ja-JP" sz="2000" baseline="-25000" dirty="0" err="1" smtClean="0">
                <a:latin typeface="Times New Roman" pitchFamily="18" charset="0"/>
                <a:cs typeface="Times New Roman" pitchFamily="18" charset="0"/>
              </a:rPr>
              <a:t>core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kumimoji="1" lang="en-US" altLang="ja-JP" sz="2000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1" lang="en-US" altLang="ja-JP" sz="2000" baseline="-25000" dirty="0" err="1" smtClean="0">
                <a:latin typeface="Times New Roman" pitchFamily="18" charset="0"/>
                <a:cs typeface="Times New Roman" pitchFamily="18" charset="0"/>
              </a:rPr>
              <a:t>rad</a:t>
            </a:r>
            <a:endParaRPr kumimoji="1" lang="ja-JP" altLang="en-US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724128" y="4437112"/>
            <a:ext cx="3225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Parallel viscosity is excluded.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直線矢印コネクタ 33"/>
          <p:cNvCxnSpPr>
            <a:stCxn id="28" idx="1"/>
          </p:cNvCxnSpPr>
          <p:nvPr/>
        </p:nvCxnSpPr>
        <p:spPr>
          <a:xfrm flipH="1">
            <a:off x="5076056" y="4637167"/>
            <a:ext cx="648072" cy="159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989344" y="6347420"/>
            <a:ext cx="2172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flux limiter is used.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直線矢印コネクタ 51"/>
          <p:cNvCxnSpPr>
            <a:endCxn id="39" idx="1"/>
          </p:cNvCxnSpPr>
          <p:nvPr/>
        </p:nvCxnSpPr>
        <p:spPr>
          <a:xfrm>
            <a:off x="5724128" y="6165304"/>
            <a:ext cx="265216" cy="3821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スライド番号プレースホルダ 12"/>
          <p:cNvSpPr>
            <a:spLocks noGrp="1"/>
          </p:cNvSpPr>
          <p:nvPr>
            <p:ph type="sldNum" sz="quarter" idx="12"/>
          </p:nvPr>
        </p:nvSpPr>
        <p:spPr>
          <a:xfrm>
            <a:off x="6553200" y="116632"/>
            <a:ext cx="2133600" cy="365125"/>
          </a:xfrm>
        </p:spPr>
        <p:txBody>
          <a:bodyPr/>
          <a:lstStyle/>
          <a:p>
            <a:fld id="{9BCF1EA0-588B-46D3-B917-12091A456006}" type="slidenum">
              <a:rPr kumimoji="1" lang="ja-JP" altLang="en-US" smtClean="0">
                <a:solidFill>
                  <a:schemeClr val="bg1"/>
                </a:solidFill>
              </a:rPr>
              <a:pPr/>
              <a:t>9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14670</TotalTime>
  <Words>1663</Words>
  <Application>Microsoft Office PowerPoint</Application>
  <PresentationFormat>画面に合わせる (4:3)</PresentationFormat>
  <Paragraphs>282</Paragraphs>
  <Slides>35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7" baseType="lpstr">
      <vt:lpstr>Office テーマ</vt:lpstr>
      <vt:lpstr>数式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togo</dc:creator>
  <cp:lastModifiedBy>togo</cp:lastModifiedBy>
  <cp:revision>157</cp:revision>
  <dcterms:created xsi:type="dcterms:W3CDTF">2013-02-16T05:29:03Z</dcterms:created>
  <dcterms:modified xsi:type="dcterms:W3CDTF">2014-03-06T00:07:48Z</dcterms:modified>
</cp:coreProperties>
</file>