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1" r:id="rId2"/>
  </p:sldMasterIdLst>
  <p:notesMasterIdLst>
    <p:notesMasterId r:id="rId22"/>
  </p:notesMasterIdLst>
  <p:handoutMasterIdLst>
    <p:handoutMasterId r:id="rId23"/>
  </p:handoutMasterIdLst>
  <p:sldIdLst>
    <p:sldId id="256" r:id="rId3"/>
    <p:sldId id="257" r:id="rId4"/>
    <p:sldId id="258" r:id="rId5"/>
    <p:sldId id="273" r:id="rId6"/>
    <p:sldId id="260" r:id="rId7"/>
    <p:sldId id="262" r:id="rId8"/>
    <p:sldId id="286" r:id="rId9"/>
    <p:sldId id="263" r:id="rId10"/>
    <p:sldId id="290" r:id="rId11"/>
    <p:sldId id="265" r:id="rId12"/>
    <p:sldId id="281" r:id="rId13"/>
    <p:sldId id="282" r:id="rId14"/>
    <p:sldId id="284" r:id="rId15"/>
    <p:sldId id="268" r:id="rId16"/>
    <p:sldId id="277" r:id="rId17"/>
    <p:sldId id="291" r:id="rId18"/>
    <p:sldId id="292" r:id="rId19"/>
    <p:sldId id="293" r:id="rId20"/>
    <p:sldId id="270"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07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akuTAKEMOTO\Documents\&#30330;&#34920;&#29992;&#349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akuTAKEMOTO\Documents\&#30330;&#34920;&#29992;&#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186151060873763"/>
          <c:y val="6.2792821668922846E-2"/>
          <c:w val="0.83883122902712171"/>
          <c:h val="0.77072361209082563"/>
        </c:manualLayout>
      </c:layout>
      <c:scatterChart>
        <c:scatterStyle val="lineMarker"/>
        <c:ser>
          <c:idx val="0"/>
          <c:order val="0"/>
          <c:tx>
            <c:strRef>
              <c:f>Sheet2!$C$8</c:f>
              <c:strCache>
                <c:ptCount val="1"/>
                <c:pt idx="0">
                  <c:v>最低コイル電流</c:v>
                </c:pt>
              </c:strCache>
            </c:strRef>
          </c:tx>
          <c:xVal>
            <c:numRef>
              <c:f>Sheet2!$A$9:$A$20</c:f>
              <c:numCache>
                <c:formatCode>0.0_);[Red]\(0.0\)</c:formatCode>
                <c:ptCount val="12"/>
                <c:pt idx="0">
                  <c:v>1</c:v>
                </c:pt>
                <c:pt idx="1">
                  <c:v>1.1000000000000001</c:v>
                </c:pt>
                <c:pt idx="2">
                  <c:v>1.2</c:v>
                </c:pt>
                <c:pt idx="3">
                  <c:v>1.3</c:v>
                </c:pt>
                <c:pt idx="4">
                  <c:v>1.4</c:v>
                </c:pt>
                <c:pt idx="5">
                  <c:v>1.5</c:v>
                </c:pt>
                <c:pt idx="6">
                  <c:v>1.6</c:v>
                </c:pt>
                <c:pt idx="7">
                  <c:v>1.7000000000000017</c:v>
                </c:pt>
                <c:pt idx="8">
                  <c:v>1.8</c:v>
                </c:pt>
                <c:pt idx="9">
                  <c:v>1.9</c:v>
                </c:pt>
                <c:pt idx="10">
                  <c:v>2</c:v>
                </c:pt>
                <c:pt idx="11">
                  <c:v>2.1</c:v>
                </c:pt>
              </c:numCache>
            </c:numRef>
          </c:xVal>
          <c:yVal>
            <c:numRef>
              <c:f>Sheet2!$C$9:$C$20</c:f>
              <c:numCache>
                <c:formatCode>0_ </c:formatCode>
                <c:ptCount val="12"/>
                <c:pt idx="0">
                  <c:v>57.543990315071824</c:v>
                </c:pt>
                <c:pt idx="1">
                  <c:v>63.298389346579079</c:v>
                </c:pt>
                <c:pt idx="2">
                  <c:v>69.052788378085822</c:v>
                </c:pt>
                <c:pt idx="3">
                  <c:v>74.807187409593254</c:v>
                </c:pt>
                <c:pt idx="4">
                  <c:v>80.561586441100587</c:v>
                </c:pt>
                <c:pt idx="5">
                  <c:v>86.315985472607608</c:v>
                </c:pt>
                <c:pt idx="6">
                  <c:v>92.070384504114656</c:v>
                </c:pt>
                <c:pt idx="7">
                  <c:v>97.824783535621776</c:v>
                </c:pt>
                <c:pt idx="8">
                  <c:v>103.57918256712898</c:v>
                </c:pt>
                <c:pt idx="9">
                  <c:v>109.33358159863621</c:v>
                </c:pt>
                <c:pt idx="10">
                  <c:v>115.08798063014349</c:v>
                </c:pt>
                <c:pt idx="11">
                  <c:v>120.84237966165065</c:v>
                </c:pt>
              </c:numCache>
            </c:numRef>
          </c:yVal>
        </c:ser>
        <c:axId val="146934016"/>
        <c:axId val="180641792"/>
      </c:scatterChart>
      <c:valAx>
        <c:axId val="146934016"/>
        <c:scaling>
          <c:orientation val="minMax"/>
          <c:max val="2.1"/>
          <c:min val="1"/>
        </c:scaling>
        <c:axPos val="b"/>
        <c:numFmt formatCode="0.0_);[Red]\(0.0\)" sourceLinked="1"/>
        <c:tickLblPos val="nextTo"/>
        <c:txPr>
          <a:bodyPr/>
          <a:lstStyle/>
          <a:p>
            <a:pPr>
              <a:defRPr sz="1600"/>
            </a:pPr>
            <a:endParaRPr lang="ja-JP"/>
          </a:p>
        </c:txPr>
        <c:crossAx val="180641792"/>
        <c:crosses val="autoZero"/>
        <c:crossBetween val="midCat"/>
        <c:majorUnit val="0.2"/>
      </c:valAx>
      <c:valAx>
        <c:axId val="180641792"/>
        <c:scaling>
          <c:orientation val="minMax"/>
          <c:max val="120"/>
          <c:min val="0"/>
        </c:scaling>
        <c:axPos val="l"/>
        <c:majorGridlines/>
        <c:numFmt formatCode="0_ " sourceLinked="1"/>
        <c:tickLblPos val="nextTo"/>
        <c:txPr>
          <a:bodyPr/>
          <a:lstStyle/>
          <a:p>
            <a:pPr>
              <a:defRPr sz="1400"/>
            </a:pPr>
            <a:endParaRPr lang="ja-JP"/>
          </a:p>
        </c:txPr>
        <c:crossAx val="146934016"/>
        <c:crosses val="autoZero"/>
        <c:crossBetween val="midCat"/>
        <c:majorUnit val="20"/>
      </c:valAx>
      <c:spPr>
        <a:ln>
          <a:solidFill>
            <a:schemeClr val="tx1">
              <a:lumMod val="50000"/>
              <a:lumOff val="50000"/>
            </a:schemeClr>
          </a:solidFill>
        </a:ln>
      </c:spPr>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2904714516815224"/>
          <c:y val="9.5370370370370564E-2"/>
          <c:w val="0.82481722897997778"/>
          <c:h val="0.6777471566054265"/>
        </c:manualLayout>
      </c:layout>
      <c:scatterChart>
        <c:scatterStyle val="lineMarker"/>
        <c:ser>
          <c:idx val="0"/>
          <c:order val="0"/>
          <c:xVal>
            <c:numRef>
              <c:f>Sheet3!$A$2:$A$13</c:f>
              <c:numCache>
                <c:formatCode>0.0_);[Red]\(0.0\)</c:formatCode>
                <c:ptCount val="12"/>
                <c:pt idx="0">
                  <c:v>1</c:v>
                </c:pt>
                <c:pt idx="1">
                  <c:v>1.1000000000000001</c:v>
                </c:pt>
                <c:pt idx="2">
                  <c:v>1.2</c:v>
                </c:pt>
                <c:pt idx="3">
                  <c:v>1.3</c:v>
                </c:pt>
                <c:pt idx="4">
                  <c:v>1.4</c:v>
                </c:pt>
                <c:pt idx="5">
                  <c:v>1.5</c:v>
                </c:pt>
                <c:pt idx="6">
                  <c:v>1.6</c:v>
                </c:pt>
                <c:pt idx="7">
                  <c:v>1.7</c:v>
                </c:pt>
                <c:pt idx="8">
                  <c:v>1.8</c:v>
                </c:pt>
                <c:pt idx="9">
                  <c:v>1.9000000000000001</c:v>
                </c:pt>
                <c:pt idx="10">
                  <c:v>2</c:v>
                </c:pt>
                <c:pt idx="11">
                  <c:v>2.1</c:v>
                </c:pt>
              </c:numCache>
            </c:numRef>
          </c:xVal>
          <c:yVal>
            <c:numRef>
              <c:f>Sheet3!$C$2:$C$13</c:f>
              <c:numCache>
                <c:formatCode>0.0_);[Red]\(0.0\)</c:formatCode>
                <c:ptCount val="12"/>
                <c:pt idx="0">
                  <c:v>2</c:v>
                </c:pt>
                <c:pt idx="1">
                  <c:v>2.4</c:v>
                </c:pt>
                <c:pt idx="2">
                  <c:v>2.9</c:v>
                </c:pt>
                <c:pt idx="3">
                  <c:v>3.4</c:v>
                </c:pt>
                <c:pt idx="4">
                  <c:v>3.9</c:v>
                </c:pt>
                <c:pt idx="5">
                  <c:v>4.5</c:v>
                </c:pt>
                <c:pt idx="6">
                  <c:v>5.0999999999999996</c:v>
                </c:pt>
                <c:pt idx="7">
                  <c:v>5.7</c:v>
                </c:pt>
                <c:pt idx="8">
                  <c:v>6.4</c:v>
                </c:pt>
                <c:pt idx="9">
                  <c:v>7.1</c:v>
                </c:pt>
                <c:pt idx="10">
                  <c:v>7.9</c:v>
                </c:pt>
                <c:pt idx="11">
                  <c:v>8.7000000000000011</c:v>
                </c:pt>
              </c:numCache>
            </c:numRef>
          </c:yVal>
        </c:ser>
        <c:axId val="180652672"/>
        <c:axId val="180658560"/>
      </c:scatterChart>
      <c:valAx>
        <c:axId val="180652672"/>
        <c:scaling>
          <c:orientation val="minMax"/>
          <c:max val="2.1"/>
          <c:min val="1"/>
        </c:scaling>
        <c:axPos val="b"/>
        <c:numFmt formatCode="0.0_);[Red]\(0.0\)" sourceLinked="1"/>
        <c:tickLblPos val="nextTo"/>
        <c:txPr>
          <a:bodyPr/>
          <a:lstStyle/>
          <a:p>
            <a:pPr>
              <a:defRPr sz="1600"/>
            </a:pPr>
            <a:endParaRPr lang="ja-JP"/>
          </a:p>
        </c:txPr>
        <c:crossAx val="180658560"/>
        <c:crosses val="autoZero"/>
        <c:crossBetween val="midCat"/>
        <c:majorUnit val="0.2"/>
      </c:valAx>
      <c:valAx>
        <c:axId val="180658560"/>
        <c:scaling>
          <c:orientation val="minMax"/>
          <c:max val="10"/>
          <c:min val="0"/>
        </c:scaling>
        <c:axPos val="l"/>
        <c:majorGridlines/>
        <c:numFmt formatCode="0.0_);[Red]\(0.0\)" sourceLinked="1"/>
        <c:tickLblPos val="nextTo"/>
        <c:txPr>
          <a:bodyPr/>
          <a:lstStyle/>
          <a:p>
            <a:pPr>
              <a:defRPr sz="1600"/>
            </a:pPr>
            <a:endParaRPr lang="ja-JP"/>
          </a:p>
        </c:txPr>
        <c:crossAx val="180652672"/>
        <c:crosses val="autoZero"/>
        <c:crossBetween val="midCat"/>
        <c:majorUnit val="2"/>
      </c:valAx>
      <c:spPr>
        <a:ln>
          <a:solidFill>
            <a:schemeClr val="tx1">
              <a:lumMod val="50000"/>
              <a:lumOff val="50000"/>
            </a:schemeClr>
          </a:solidFill>
        </a:ln>
      </c:spPr>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587" cy="4571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815" y="0"/>
            <a:ext cx="2971587" cy="457127"/>
          </a:xfrm>
          <a:prstGeom prst="rect">
            <a:avLst/>
          </a:prstGeom>
        </p:spPr>
        <p:txBody>
          <a:bodyPr vert="horz" lIns="91440" tIns="45720" rIns="91440" bIns="45720" rtlCol="0"/>
          <a:lstStyle>
            <a:lvl1pPr algn="r">
              <a:defRPr sz="1200"/>
            </a:lvl1pPr>
          </a:lstStyle>
          <a:p>
            <a:fld id="{36894CBD-3E94-423F-8322-65FD7426EBC8}" type="datetimeFigureOut">
              <a:rPr kumimoji="1" lang="ja-JP" altLang="en-US" smtClean="0"/>
              <a:pPr/>
              <a:t>2014/3/6</a:t>
            </a:fld>
            <a:endParaRPr kumimoji="1" lang="ja-JP" altLang="en-US"/>
          </a:p>
        </p:txBody>
      </p:sp>
      <p:sp>
        <p:nvSpPr>
          <p:cNvPr id="4" name="フッター プレースホルダ 3"/>
          <p:cNvSpPr>
            <a:spLocks noGrp="1"/>
          </p:cNvSpPr>
          <p:nvPr>
            <p:ph type="ftr" sz="quarter" idx="2"/>
          </p:nvPr>
        </p:nvSpPr>
        <p:spPr>
          <a:xfrm>
            <a:off x="0" y="8685413"/>
            <a:ext cx="2971587" cy="45712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815" y="8685413"/>
            <a:ext cx="2971587" cy="457126"/>
          </a:xfrm>
          <a:prstGeom prst="rect">
            <a:avLst/>
          </a:prstGeom>
        </p:spPr>
        <p:txBody>
          <a:bodyPr vert="horz" lIns="91440" tIns="45720" rIns="91440" bIns="45720" rtlCol="0" anchor="b"/>
          <a:lstStyle>
            <a:lvl1pPr algn="r">
              <a:defRPr sz="1200"/>
            </a:lvl1pPr>
          </a:lstStyle>
          <a:p>
            <a:fld id="{184F8409-CD46-40E0-9B93-30A4081CB08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4" y="1"/>
            <a:ext cx="2971800" cy="457200"/>
          </a:xfrm>
          <a:prstGeom prst="rect">
            <a:avLst/>
          </a:prstGeom>
        </p:spPr>
        <p:txBody>
          <a:bodyPr vert="horz" lIns="91440" tIns="45720" rIns="91440" bIns="45720" rtlCol="0"/>
          <a:lstStyle>
            <a:lvl1pPr algn="r">
              <a:defRPr sz="1200"/>
            </a:lvl1pPr>
          </a:lstStyle>
          <a:p>
            <a:fld id="{342A3B28-9DE3-45F0-B88E-92417B28E239}" type="datetimeFigureOut">
              <a:rPr kumimoji="1" lang="ja-JP" altLang="en-US" smtClean="0"/>
              <a:pPr/>
              <a:t>2014/3/6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a:defRPr sz="1200"/>
            </a:lvl1pPr>
          </a:lstStyle>
          <a:p>
            <a:fld id="{0853B601-3E98-4DE1-9521-3EE4A2995DF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学籍番号</a:t>
            </a:r>
            <a:r>
              <a:rPr kumimoji="1" lang="en-US" altLang="ja-JP" dirty="0" smtClean="0"/>
              <a:t>03-120881</a:t>
            </a:r>
            <a:r>
              <a:rPr kumimoji="1" lang="ja-JP" altLang="en-US" dirty="0" smtClean="0"/>
              <a:t>の竹本が卒論発表をさせていただきます。</a:t>
            </a:r>
            <a:endParaRPr kumimoji="1" lang="ja-JP" altLang="en-US" dirty="0"/>
          </a:p>
        </p:txBody>
      </p:sp>
      <p:sp>
        <p:nvSpPr>
          <p:cNvPr id="4" name="スライド番号プレースホルダ 3"/>
          <p:cNvSpPr>
            <a:spLocks noGrp="1"/>
          </p:cNvSpPr>
          <p:nvPr>
            <p:ph type="sldNum" sz="quarter" idx="10"/>
          </p:nvPr>
        </p:nvSpPr>
        <p:spPr/>
        <p:txBody>
          <a:bodyPr/>
          <a:lstStyle/>
          <a:p>
            <a:fld id="{0853B601-3E98-4DE1-9521-3EE4A2995DF2}" type="slidenum">
              <a:rPr kumimoji="1" lang="ja-JP" altLang="en-US" smtClean="0"/>
              <a:pPr/>
              <a:t>0</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発表の流れを説明致します。</a:t>
            </a:r>
            <a:endParaRPr kumimoji="1" lang="en-US" altLang="ja-JP" dirty="0" smtClean="0"/>
          </a:p>
          <a:p>
            <a:r>
              <a:rPr kumimoji="1" lang="ja-JP" altLang="en-US" dirty="0" smtClean="0"/>
              <a:t>まず、本研究の背景と目的を説明し、</a:t>
            </a:r>
            <a:endParaRPr kumimoji="1" lang="en-US" altLang="ja-JP" dirty="0" smtClean="0"/>
          </a:p>
          <a:p>
            <a:r>
              <a:rPr kumimoji="1" lang="ja-JP" altLang="en-US" dirty="0" smtClean="0"/>
              <a:t>その内容を説明する理論であるプラズマ中の波動について簡単に説明します。</a:t>
            </a:r>
            <a:endParaRPr kumimoji="1" lang="en-US" altLang="ja-JP" dirty="0" smtClean="0"/>
          </a:p>
          <a:p>
            <a:r>
              <a:rPr kumimoji="1" lang="ja-JP" altLang="en-US" dirty="0" smtClean="0"/>
              <a:t>その次に、今回用いた実験装置の概要を簡単に紹介し、実験結果と考察を紹介いたします。</a:t>
            </a:r>
            <a:endParaRPr kumimoji="1" lang="en-US" altLang="ja-JP" dirty="0" smtClean="0"/>
          </a:p>
          <a:p>
            <a:r>
              <a:rPr kumimoji="1" lang="ja-JP" altLang="en-US" dirty="0" smtClean="0"/>
              <a:t>最後に、本研究をまとめて発表を締めくくります。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0853B601-3E98-4DE1-9521-3EE4A2995DF2}" type="slidenum">
              <a:rPr kumimoji="1" lang="ja-JP" altLang="en-US" smtClean="0"/>
              <a:pPr/>
              <a:t>1</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核融合のプラズマは、主に</a:t>
            </a:r>
            <a:r>
              <a:rPr kumimoji="1" lang="en-US" altLang="ja-JP" dirty="0" smtClean="0"/>
              <a:t>3</a:t>
            </a:r>
            <a:r>
              <a:rPr kumimoji="1" lang="ja-JP" altLang="en-US" dirty="0" err="1" smtClean="0"/>
              <a:t>つの</a:t>
            </a:r>
            <a:r>
              <a:rPr kumimoji="1" lang="ja-JP" altLang="en-US" dirty="0" smtClean="0"/>
              <a:t>加熱方法があります。</a:t>
            </a:r>
            <a:endParaRPr kumimoji="1" lang="en-US" altLang="ja-JP" dirty="0" smtClean="0"/>
          </a:p>
          <a:p>
            <a:r>
              <a:rPr kumimoji="1" lang="ja-JP" altLang="en-US" dirty="0" smtClean="0"/>
              <a:t>そのうち、高周波を用いた加熱では、プラズマの密度がある一定以上の高密度であると電磁波が目的の位置まで入ることなく減衰してしまいます。</a:t>
            </a:r>
            <a:endParaRPr kumimoji="1" lang="en-US" altLang="ja-JP" dirty="0" smtClean="0"/>
          </a:p>
          <a:p>
            <a:r>
              <a:rPr kumimoji="1" lang="ja-JP" altLang="en-US" dirty="0" smtClean="0"/>
              <a:t>この密度をカットオフ密度と言いますが、電子バーンシュタイン波と呼ばれるモードでは、このカットオフ密度が存在せず、どんなに高い密度でもプラズマ中を伝搬することができます。</a:t>
            </a:r>
            <a:endParaRPr kumimoji="1" lang="en-US" altLang="ja-JP" dirty="0" smtClean="0"/>
          </a:p>
          <a:p>
            <a:r>
              <a:rPr kumimoji="1" lang="ja-JP" altLang="en-US" dirty="0" smtClean="0"/>
              <a:t>そのため、電子バーンシュタイン波、略して</a:t>
            </a:r>
            <a:r>
              <a:rPr kumimoji="1" lang="en-US" altLang="ja-JP" dirty="0" smtClean="0"/>
              <a:t>EBW</a:t>
            </a:r>
            <a:r>
              <a:rPr kumimoji="1" lang="ja-JP" altLang="en-US" dirty="0" smtClean="0"/>
              <a:t>と呼ばれますが、これは高密度のプラズマの加熱に利用が期待されています。</a:t>
            </a:r>
            <a:endParaRPr kumimoji="1" lang="ja-JP" altLang="en-US" dirty="0"/>
          </a:p>
        </p:txBody>
      </p:sp>
      <p:sp>
        <p:nvSpPr>
          <p:cNvPr id="4" name="スライド番号プレースホルダ 3"/>
          <p:cNvSpPr>
            <a:spLocks noGrp="1"/>
          </p:cNvSpPr>
          <p:nvPr>
            <p:ph type="sldNum" sz="quarter" idx="10"/>
          </p:nvPr>
        </p:nvSpPr>
        <p:spPr/>
        <p:txBody>
          <a:bodyPr/>
          <a:lstStyle/>
          <a:p>
            <a:fld id="{0853B601-3E98-4DE1-9521-3EE4A2995DF2}" type="slidenum">
              <a:rPr kumimoji="1" lang="ja-JP" altLang="en-US" smtClean="0"/>
              <a:pPr/>
              <a:t>2</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今回使用した実験装置</a:t>
            </a:r>
            <a:r>
              <a:rPr kumimoji="1" lang="en-US" altLang="ja-JP" dirty="0" smtClean="0"/>
              <a:t>Mini-RT</a:t>
            </a:r>
            <a:r>
              <a:rPr kumimoji="1" lang="ja-JP" altLang="en-US" dirty="0" smtClean="0"/>
              <a:t>では、</a:t>
            </a:r>
            <a:r>
              <a:rPr kumimoji="1" lang="en-US" altLang="ja-JP" dirty="0" smtClean="0"/>
              <a:t>2006</a:t>
            </a:r>
            <a:r>
              <a:rPr kumimoji="1" lang="ja-JP" altLang="en-US" dirty="0" smtClean="0"/>
              <a:t>年に、カットオフ密度を超える電子密度が観測されており、これは</a:t>
            </a:r>
            <a:r>
              <a:rPr kumimoji="1" lang="en-US" altLang="ja-JP" dirty="0" smtClean="0"/>
              <a:t>EBW</a:t>
            </a:r>
            <a:r>
              <a:rPr kumimoji="1" lang="ja-JP" altLang="en-US" dirty="0" err="1" smtClean="0"/>
              <a:t>が励</a:t>
            </a:r>
            <a:r>
              <a:rPr kumimoji="1" lang="ja-JP" altLang="en-US" dirty="0" smtClean="0"/>
              <a:t>起した結果であると推測されました。</a:t>
            </a:r>
            <a:endParaRPr kumimoji="1" lang="en-US" altLang="ja-JP" dirty="0" smtClean="0"/>
          </a:p>
          <a:p>
            <a:r>
              <a:rPr kumimoji="1" lang="ja-JP" altLang="en-US" dirty="0" smtClean="0"/>
              <a:t>ほとんどの実験装置では</a:t>
            </a:r>
            <a:endParaRPr kumimoji="1" lang="en-US" altLang="ja-JP" dirty="0" smtClean="0"/>
          </a:p>
          <a:p>
            <a:r>
              <a:rPr kumimoji="1" lang="ja-JP" altLang="en-US" dirty="0" smtClean="0"/>
              <a:t>そのため、今回の実験では、</a:t>
            </a:r>
            <a:r>
              <a:rPr kumimoji="1" lang="en-US" altLang="ja-JP" dirty="0" smtClean="0"/>
              <a:t>EBW</a:t>
            </a:r>
            <a:r>
              <a:rPr kumimoji="1" lang="ja-JP" altLang="en-US" dirty="0" smtClean="0"/>
              <a:t>をポールアンテナなどのアンテナで直接観測し、プラズマ中の波動</a:t>
            </a:r>
            <a:endParaRPr kumimoji="1" lang="ja-JP" altLang="en-US" dirty="0"/>
          </a:p>
        </p:txBody>
      </p:sp>
      <p:sp>
        <p:nvSpPr>
          <p:cNvPr id="4" name="スライド番号プレースホルダ 3"/>
          <p:cNvSpPr>
            <a:spLocks noGrp="1"/>
          </p:cNvSpPr>
          <p:nvPr>
            <p:ph type="sldNum" sz="quarter" idx="10"/>
          </p:nvPr>
        </p:nvSpPr>
        <p:spPr/>
        <p:txBody>
          <a:bodyPr/>
          <a:lstStyle/>
          <a:p>
            <a:fld id="{0853B601-3E98-4DE1-9521-3EE4A2995DF2}" type="slidenum">
              <a:rPr kumimoji="1" lang="ja-JP" altLang="en-US" smtClean="0"/>
              <a:pPr/>
              <a:t>3</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853B601-3E98-4DE1-9521-3EE4A2995DF2}" type="slidenum">
              <a:rPr kumimoji="1" lang="ja-JP" altLang="en-US" smtClean="0"/>
              <a:pPr/>
              <a:t>11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B72F901-2D0F-4051-945D-51401A5222CD}" type="datetime1">
              <a:rPr kumimoji="1" lang="ja-JP" altLang="en-US" smtClean="0"/>
              <a:pPr/>
              <a:t>2014/3/6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974F203-CD18-48E1-8B83-FE46458D7063}"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7FA8524-8B5C-4E9C-A4F3-11A0E0C5990F}" type="datetime1">
              <a:rPr kumimoji="1" lang="ja-JP" altLang="en-US" smtClean="0"/>
              <a:pPr/>
              <a:t>2014/3/6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974F203-CD18-48E1-8B83-FE46458D7063}"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789C853-3844-499B-9FC1-CFC29BAA7006}" type="datetime1">
              <a:rPr kumimoji="1" lang="ja-JP" altLang="en-US" smtClean="0"/>
              <a:pPr/>
              <a:t>2014/3/6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974F203-CD18-48E1-8B83-FE46458D7063}"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6E4AA19-094E-480D-AEAF-2C84E54121B8}" type="datetime1">
              <a:rPr kumimoji="1" lang="ja-JP" altLang="en-US" smtClean="0"/>
              <a:pPr/>
              <a:t>2014/3/6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974F203-CD18-48E1-8B83-FE46458D7063}" type="slidenum">
              <a:rPr lang="ja-JP" altLang="en-US" smtClean="0"/>
              <a:pPr/>
              <a:t>&lt;#&gt;</a:t>
            </a:fld>
            <a:endParaRPr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AF58A50-63F1-4402-A8D1-745BE6A1F590}" type="datetimeFigureOut">
              <a:rPr kumimoji="1" lang="ja-JP" altLang="en-US" smtClean="0"/>
              <a:pPr/>
              <a:t>2014/3/6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4C073E1-FCFB-4ACA-9382-6FFE7DE942F3}" type="slidenum">
              <a:rPr kumimoji="1" lang="ja-JP" altLang="en-US" smtClean="0"/>
              <a:pPr/>
              <a:t>&lt;#&gt;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AF58A50-63F1-4402-A8D1-745BE6A1F590}" type="datetimeFigureOut">
              <a:rPr kumimoji="1" lang="ja-JP" altLang="en-US" smtClean="0"/>
              <a:pPr/>
              <a:t>2014/3/6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4C073E1-FCFB-4ACA-9382-6FFE7DE942F3}" type="slidenum">
              <a:rPr kumimoji="1" lang="ja-JP" altLang="en-US" smtClean="0"/>
              <a:pPr/>
              <a:t>&lt;#&gt;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AF58A50-63F1-4402-A8D1-745BE6A1F590}" type="datetimeFigureOut">
              <a:rPr kumimoji="1" lang="ja-JP" altLang="en-US" smtClean="0"/>
              <a:pPr/>
              <a:t>2014/3/6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4C073E1-FCFB-4ACA-9382-6FFE7DE942F3}" type="slidenum">
              <a:rPr kumimoji="1" lang="ja-JP" altLang="en-US" smtClean="0"/>
              <a:pPr/>
              <a:t>&lt;#&gt;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AF58A50-63F1-4402-A8D1-745BE6A1F590}" type="datetimeFigureOut">
              <a:rPr kumimoji="1" lang="ja-JP" altLang="en-US" smtClean="0"/>
              <a:pPr/>
              <a:t>2014/3/6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4C073E1-FCFB-4ACA-9382-6FFE7DE942F3}" type="slidenum">
              <a:rPr kumimoji="1" lang="ja-JP" altLang="en-US" smtClean="0"/>
              <a:pPr/>
              <a:t>&lt;#&gt;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AF58A50-63F1-4402-A8D1-745BE6A1F590}" type="datetimeFigureOut">
              <a:rPr kumimoji="1" lang="ja-JP" altLang="en-US" smtClean="0"/>
              <a:pPr/>
              <a:t>2014/3/6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4C073E1-FCFB-4ACA-9382-6FFE7DE942F3}" type="slidenum">
              <a:rPr kumimoji="1" lang="ja-JP" altLang="en-US" smtClean="0"/>
              <a:pPr/>
              <a:t>&lt;#&gt;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AF58A50-63F1-4402-A8D1-745BE6A1F590}" type="datetimeFigureOut">
              <a:rPr kumimoji="1" lang="ja-JP" altLang="en-US" smtClean="0"/>
              <a:pPr/>
              <a:t>2014/3/6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4C073E1-FCFB-4ACA-9382-6FFE7DE942F3}" type="slidenum">
              <a:rPr kumimoji="1" lang="ja-JP" altLang="en-US" smtClean="0"/>
              <a:pPr/>
              <a:t>&lt;#&gt;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AF58A50-63F1-4402-A8D1-745BE6A1F590}" type="datetimeFigureOut">
              <a:rPr kumimoji="1" lang="ja-JP" altLang="en-US" smtClean="0"/>
              <a:pPr/>
              <a:t>2014/3/6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4C073E1-FCFB-4ACA-9382-6FFE7DE942F3}"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1DBAA5E-B907-4B04-9AEA-5B8096985605}" type="datetime1">
              <a:rPr kumimoji="1" lang="ja-JP" altLang="en-US" smtClean="0"/>
              <a:pPr/>
              <a:t>2014/3/6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974F203-CD18-48E1-8B83-FE46458D7063}" type="slidenum">
              <a:rPr kumimoji="1" lang="ja-JP" altLang="en-US" smtClean="0"/>
              <a:pPr/>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AF58A50-63F1-4402-A8D1-745BE6A1F590}" type="datetimeFigureOut">
              <a:rPr kumimoji="1" lang="ja-JP" altLang="en-US" smtClean="0"/>
              <a:pPr/>
              <a:t>2014/3/6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4C073E1-FCFB-4ACA-9382-6FFE7DE942F3}" type="slidenum">
              <a:rPr kumimoji="1" lang="ja-JP" altLang="en-US" smtClean="0"/>
              <a:pPr/>
              <a:t>&lt;#&gt;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AF58A50-63F1-4402-A8D1-745BE6A1F590}" type="datetimeFigureOut">
              <a:rPr kumimoji="1" lang="ja-JP" altLang="en-US" smtClean="0"/>
              <a:pPr/>
              <a:t>2014/3/6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4C073E1-FCFB-4ACA-9382-6FFE7DE942F3}" type="slidenum">
              <a:rPr kumimoji="1" lang="ja-JP" altLang="en-US" smtClean="0"/>
              <a:pPr/>
              <a:t>&lt;#&gt;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AF58A50-63F1-4402-A8D1-745BE6A1F590}" type="datetimeFigureOut">
              <a:rPr kumimoji="1" lang="ja-JP" altLang="en-US" smtClean="0"/>
              <a:pPr/>
              <a:t>2014/3/6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4C073E1-FCFB-4ACA-9382-6FFE7DE942F3}" type="slidenum">
              <a:rPr kumimoji="1" lang="ja-JP" altLang="en-US" smtClean="0"/>
              <a:pPr/>
              <a:t>&lt;#&gt;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AF58A50-63F1-4402-A8D1-745BE6A1F590}" type="datetimeFigureOut">
              <a:rPr kumimoji="1" lang="ja-JP" altLang="en-US" smtClean="0"/>
              <a:pPr/>
              <a:t>2014/3/6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4C073E1-FCFB-4ACA-9382-6FFE7DE942F3}"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3985C6D-68C5-4144-B834-321FFC2CB375}" type="datetime1">
              <a:rPr kumimoji="1" lang="ja-JP" altLang="en-US" smtClean="0"/>
              <a:pPr/>
              <a:t>2014/3/6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974F203-CD18-48E1-8B83-FE46458D7063}"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212A41E-BBDE-486E-AE5D-296C451EEE06}" type="datetime1">
              <a:rPr kumimoji="1" lang="ja-JP" altLang="en-US" smtClean="0"/>
              <a:pPr/>
              <a:t>2014/3/6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974F203-CD18-48E1-8B83-FE46458D7063}"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B18F54A-BF23-476A-A9E3-48BBB0A8A627}" type="datetime1">
              <a:rPr kumimoji="1" lang="ja-JP" altLang="en-US" smtClean="0"/>
              <a:pPr/>
              <a:t>2014/3/6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974F203-CD18-48E1-8B83-FE46458D7063}"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AD235E0-8D5F-4558-8DB9-F8F26D817712}" type="datetime1">
              <a:rPr kumimoji="1" lang="ja-JP" altLang="en-US" smtClean="0"/>
              <a:pPr/>
              <a:t>2014/3/6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974F203-CD18-48E1-8B83-FE46458D7063}" type="slidenum">
              <a:rPr lang="ja-JP" altLang="en-US" smtClean="0"/>
              <a:pPr/>
              <a:t>&lt;#&gt;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6F9CE35-C2B8-43B0-8AAB-56DE8B8CAE93}" type="datetime1">
              <a:rPr kumimoji="1" lang="ja-JP" altLang="en-US" smtClean="0"/>
              <a:pPr/>
              <a:t>2014/3/6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974F203-CD18-48E1-8B83-FE46458D7063}"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213A1A5-FFFA-4C82-ACD9-2E24A64ABE11}" type="datetime1">
              <a:rPr kumimoji="1" lang="ja-JP" altLang="en-US" smtClean="0"/>
              <a:pPr/>
              <a:t>2014/3/6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974F203-CD18-48E1-8B83-FE46458D7063}"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D645AFE-DA15-411A-9787-37F8C8CD3A1F}" type="datetime1">
              <a:rPr kumimoji="1" lang="ja-JP" altLang="en-US" smtClean="0"/>
              <a:pPr/>
              <a:t>2014/3/6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974F203-CD18-48E1-8B83-FE46458D7063}"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4AA19-094E-480D-AEAF-2C84E54121B8}" type="datetime1">
              <a:rPr kumimoji="1" lang="ja-JP" altLang="en-US" smtClean="0"/>
              <a:pPr/>
              <a:t>2014/3/6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0">
                <a:solidFill>
                  <a:schemeClr val="tx1"/>
                </a:solidFill>
              </a:defRPr>
            </a:lvl1pPr>
          </a:lstStyle>
          <a:p>
            <a:fld id="{F974F203-CD18-48E1-8B83-FE46458D7063}" type="slidenum">
              <a:rPr lang="ja-JP" altLang="en-US" smtClean="0"/>
              <a:pPr/>
              <a:t>&lt;#&gt;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58A50-63F1-4402-A8D1-745BE6A1F590}" type="datetimeFigureOut">
              <a:rPr kumimoji="1" lang="ja-JP" altLang="en-US" smtClean="0"/>
              <a:pPr/>
              <a:t>2014/3/6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073E1-FCFB-4ACA-9382-6FFE7DE942F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oleObject" Target="../embeddings/oleObject1.bin"/><Relationship Id="rId9"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1124744"/>
            <a:ext cx="8424936" cy="2259683"/>
          </a:xfrm>
        </p:spPr>
        <p:txBody>
          <a:bodyPr>
            <a:normAutofit fontScale="90000"/>
          </a:bodyPr>
          <a:lstStyle/>
          <a:p>
            <a:r>
              <a:rPr kumimoji="1" lang="en-US" altLang="ja-JP" dirty="0" smtClean="0"/>
              <a:t>Mini-RT</a:t>
            </a:r>
            <a:r>
              <a:rPr kumimoji="1" lang="ja-JP" altLang="en-US" dirty="0" smtClean="0"/>
              <a:t>装置における</a:t>
            </a:r>
            <a:r>
              <a:rPr kumimoji="1" lang="en-US" altLang="ja-JP" dirty="0" smtClean="0"/>
              <a:t/>
            </a:r>
            <a:br>
              <a:rPr kumimoji="1" lang="en-US" altLang="ja-JP" dirty="0" smtClean="0"/>
            </a:br>
            <a:r>
              <a:rPr kumimoji="1" lang="ja-JP" altLang="en-US" dirty="0" smtClean="0"/>
              <a:t>強磁場側からの異常波入射による</a:t>
            </a:r>
            <a:r>
              <a:rPr kumimoji="1" lang="en-US" altLang="ja-JP" dirty="0" smtClean="0"/>
              <a:t/>
            </a:r>
            <a:br>
              <a:rPr kumimoji="1" lang="en-US" altLang="ja-JP" dirty="0" smtClean="0"/>
            </a:br>
            <a:r>
              <a:rPr kumimoji="1" lang="ja-JP" altLang="en-US" dirty="0" smtClean="0"/>
              <a:t>電子バーンシュタイン波の励起実験</a:t>
            </a:r>
            <a:endParaRPr kumimoji="1" lang="ja-JP" altLang="en-US" dirty="0"/>
          </a:p>
        </p:txBody>
      </p:sp>
      <p:sp>
        <p:nvSpPr>
          <p:cNvPr id="3" name="サブタイトル 2"/>
          <p:cNvSpPr>
            <a:spLocks noGrp="1"/>
          </p:cNvSpPr>
          <p:nvPr>
            <p:ph type="subTitle" idx="1"/>
          </p:nvPr>
        </p:nvSpPr>
        <p:spPr>
          <a:xfrm>
            <a:off x="899592" y="3717032"/>
            <a:ext cx="7488832" cy="2567136"/>
          </a:xfrm>
        </p:spPr>
        <p:txBody>
          <a:bodyPr>
            <a:normAutofit/>
          </a:bodyPr>
          <a:lstStyle/>
          <a:p>
            <a:r>
              <a:rPr kumimoji="1" lang="ja-JP" altLang="en-US" dirty="0" smtClean="0"/>
              <a:t>東京大学工学部システム創成学科</a:t>
            </a:r>
            <a:endParaRPr kumimoji="1" lang="en-US" altLang="ja-JP" dirty="0" smtClean="0"/>
          </a:p>
          <a:p>
            <a:r>
              <a:rPr lang="ja-JP" altLang="en-US" dirty="0" smtClean="0"/>
              <a:t>竹本卓斗</a:t>
            </a:r>
            <a:endParaRPr lang="en-US" altLang="ja-JP" dirty="0" smtClean="0"/>
          </a:p>
          <a:p>
            <a:r>
              <a:rPr lang="ja-JP" altLang="en-US" dirty="0" smtClean="0"/>
              <a:t>東京大学大学院新領域創成科学研究科</a:t>
            </a:r>
            <a:endParaRPr lang="en-US" altLang="ja-JP" dirty="0" smtClean="0"/>
          </a:p>
          <a:p>
            <a:r>
              <a:rPr lang="ja-JP" altLang="en-US" dirty="0" smtClean="0"/>
              <a:t>内島健一朗　小川雄一</a:t>
            </a:r>
            <a:endParaRPr lang="en-US" altLang="ja-JP"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5076056" y="3861048"/>
            <a:ext cx="3528392" cy="7200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descr="C:\Users\TakuTAKEMOTO\Desktop\Program\X-wave\disptest\results\ne-EBW651015.png"/>
          <p:cNvPicPr>
            <a:picLocks noChangeAspect="1" noChangeArrowheads="1"/>
          </p:cNvPicPr>
          <p:nvPr/>
        </p:nvPicPr>
        <p:blipFill>
          <a:blip r:embed="rId2" cstate="print"/>
          <a:srcRect l="6827"/>
          <a:stretch>
            <a:fillRect/>
          </a:stretch>
        </p:blipFill>
        <p:spPr bwMode="auto">
          <a:xfrm>
            <a:off x="35496" y="908720"/>
            <a:ext cx="4421554" cy="4668750"/>
          </a:xfrm>
          <a:prstGeom prst="rect">
            <a:avLst/>
          </a:prstGeom>
          <a:noFill/>
        </p:spPr>
      </p:pic>
      <p:sp>
        <p:nvSpPr>
          <p:cNvPr id="18" name="角丸四角形 17"/>
          <p:cNvSpPr/>
          <p:nvPr/>
        </p:nvSpPr>
        <p:spPr>
          <a:xfrm>
            <a:off x="1979712" y="5877272"/>
            <a:ext cx="4464496" cy="432048"/>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9" name="Picture 3" descr="C:\Users\TakuTAKEMOTO\Desktop\Program\X-wave\disptest\results\CMA651015.png"/>
          <p:cNvPicPr>
            <a:picLocks noChangeAspect="1" noChangeArrowheads="1"/>
          </p:cNvPicPr>
          <p:nvPr/>
        </p:nvPicPr>
        <p:blipFill>
          <a:blip r:embed="rId3" cstate="print"/>
          <a:srcRect l="2138" r="2138"/>
          <a:stretch>
            <a:fillRect/>
          </a:stretch>
        </p:blipFill>
        <p:spPr bwMode="auto">
          <a:xfrm>
            <a:off x="4312346" y="908720"/>
            <a:ext cx="4831654" cy="2664296"/>
          </a:xfrm>
          <a:prstGeom prst="rect">
            <a:avLst/>
          </a:prstGeom>
          <a:noFill/>
        </p:spPr>
      </p:pic>
      <p:sp>
        <p:nvSpPr>
          <p:cNvPr id="2" name="タイトル 1"/>
          <p:cNvSpPr>
            <a:spLocks noGrp="1"/>
          </p:cNvSpPr>
          <p:nvPr>
            <p:ph type="title"/>
          </p:nvPr>
        </p:nvSpPr>
        <p:spPr>
          <a:xfrm>
            <a:off x="457200" y="-27384"/>
            <a:ext cx="8229600" cy="1143000"/>
          </a:xfrm>
        </p:spPr>
        <p:txBody>
          <a:bodyPr>
            <a:normAutofit/>
          </a:bodyPr>
          <a:lstStyle/>
          <a:p>
            <a:r>
              <a:rPr kumimoji="1" lang="en-US" altLang="ja-JP" dirty="0" smtClean="0"/>
              <a:t>Mini-RT</a:t>
            </a:r>
            <a:r>
              <a:rPr lang="ja-JP" altLang="en-US" dirty="0" smtClean="0"/>
              <a:t>装置での分散関係</a:t>
            </a:r>
            <a:endParaRPr kumimoji="1" lang="ja-JP" altLang="en-US" dirty="0"/>
          </a:p>
        </p:txBody>
      </p:sp>
      <p:sp>
        <p:nvSpPr>
          <p:cNvPr id="3" name="スライド番号プレースホルダ 2"/>
          <p:cNvSpPr>
            <a:spLocks noGrp="1"/>
          </p:cNvSpPr>
          <p:nvPr>
            <p:ph type="sldNum" sz="quarter" idx="12"/>
          </p:nvPr>
        </p:nvSpPr>
        <p:spPr/>
        <p:txBody>
          <a:bodyPr/>
          <a:lstStyle/>
          <a:p>
            <a:fld id="{F974F203-CD18-48E1-8B83-FE46458D7063}" type="slidenum">
              <a:rPr kumimoji="1" lang="ja-JP" altLang="en-US" smtClean="0"/>
              <a:pPr/>
              <a:t>9</a:t>
            </a:fld>
            <a:endParaRPr kumimoji="1" lang="ja-JP" altLang="en-US"/>
          </a:p>
        </p:txBody>
      </p:sp>
      <p:sp>
        <p:nvSpPr>
          <p:cNvPr id="8" name="円/楕円 7"/>
          <p:cNvSpPr/>
          <p:nvPr/>
        </p:nvSpPr>
        <p:spPr>
          <a:xfrm>
            <a:off x="1259632" y="3501008"/>
            <a:ext cx="432048" cy="1224136"/>
          </a:xfrm>
          <a:prstGeom prst="ellipse">
            <a:avLst/>
          </a:prstGeom>
          <a:solidFill>
            <a:schemeClr val="accent3">
              <a:lumMod val="20000"/>
              <a:lumOff val="80000"/>
              <a:alpha val="2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a:endCxn id="8" idx="5"/>
          </p:cNvCxnSpPr>
          <p:nvPr/>
        </p:nvCxnSpPr>
        <p:spPr>
          <a:xfrm flipH="1" flipV="1">
            <a:off x="1628408" y="4545874"/>
            <a:ext cx="1575440" cy="1331398"/>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051720" y="5939988"/>
            <a:ext cx="4680520" cy="369332"/>
          </a:xfrm>
          <a:prstGeom prst="rect">
            <a:avLst/>
          </a:prstGeom>
          <a:noFill/>
        </p:spPr>
        <p:txBody>
          <a:bodyPr wrap="square" rtlCol="0">
            <a:spAutoFit/>
          </a:bodyPr>
          <a:lstStyle/>
          <a:p>
            <a:r>
              <a:rPr kumimoji="1" lang="en-US" altLang="ja-JP" dirty="0" smtClean="0"/>
              <a:t>X</a:t>
            </a:r>
            <a:r>
              <a:rPr kumimoji="1" lang="ja-JP" altLang="en-US" dirty="0" smtClean="0"/>
              <a:t>波の分散関係が</a:t>
            </a:r>
            <a:r>
              <a:rPr kumimoji="1" lang="en-US" altLang="ja-JP" dirty="0" smtClean="0"/>
              <a:t>EBW</a:t>
            </a:r>
            <a:r>
              <a:rPr kumimoji="1" lang="ja-JP" altLang="en-US" dirty="0" smtClean="0"/>
              <a:t>の分散関係に接続</a:t>
            </a:r>
            <a:endParaRPr kumimoji="1" lang="ja-JP" altLang="en-US" dirty="0"/>
          </a:p>
        </p:txBody>
      </p:sp>
      <p:sp>
        <p:nvSpPr>
          <p:cNvPr id="14" name="テキスト ボックス 13"/>
          <p:cNvSpPr txBox="1"/>
          <p:nvPr/>
        </p:nvSpPr>
        <p:spPr>
          <a:xfrm>
            <a:off x="5148064" y="3933056"/>
            <a:ext cx="3600400" cy="646331"/>
          </a:xfrm>
          <a:prstGeom prst="rect">
            <a:avLst/>
          </a:prstGeom>
          <a:noFill/>
        </p:spPr>
        <p:txBody>
          <a:bodyPr wrap="square" rtlCol="0">
            <a:spAutoFit/>
          </a:bodyPr>
          <a:lstStyle/>
          <a:p>
            <a:r>
              <a:rPr kumimoji="1" lang="en-US" altLang="ja-JP" dirty="0" smtClean="0"/>
              <a:t>X</a:t>
            </a:r>
            <a:r>
              <a:rPr kumimoji="1" lang="ja-JP" altLang="en-US" dirty="0" smtClean="0"/>
              <a:t>波のカットオフを通過せずに</a:t>
            </a:r>
            <a:r>
              <a:rPr kumimoji="1" lang="en-US" altLang="ja-JP" dirty="0" smtClean="0"/>
              <a:t>UHR</a:t>
            </a:r>
            <a:r>
              <a:rPr kumimoji="1" lang="ja-JP" altLang="en-US" dirty="0" err="1" smtClean="0"/>
              <a:t>まで到</a:t>
            </a:r>
            <a:r>
              <a:rPr kumimoji="1" lang="ja-JP" altLang="en-US" dirty="0" smtClean="0"/>
              <a:t>達している。</a:t>
            </a:r>
            <a:endParaRPr kumimoji="1" lang="ja-JP" altLang="en-US" dirty="0"/>
          </a:p>
        </p:txBody>
      </p:sp>
      <p:cxnSp>
        <p:nvCxnSpPr>
          <p:cNvPr id="16" name="直線矢印コネクタ 15"/>
          <p:cNvCxnSpPr/>
          <p:nvPr/>
        </p:nvCxnSpPr>
        <p:spPr>
          <a:xfrm>
            <a:off x="5292080" y="1700808"/>
            <a:ext cx="432048" cy="144016"/>
          </a:xfrm>
          <a:prstGeom prst="straightConnector1">
            <a:avLst/>
          </a:prstGeom>
          <a:ln>
            <a:solidFill>
              <a:srgbClr val="2A07FF"/>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763688" y="1196752"/>
            <a:ext cx="2232248" cy="584775"/>
          </a:xfrm>
          <a:prstGeom prst="rect">
            <a:avLst/>
          </a:prstGeom>
          <a:noFill/>
        </p:spPr>
        <p:txBody>
          <a:bodyPr wrap="square" rtlCol="0">
            <a:spAutoFit/>
          </a:bodyPr>
          <a:lstStyle/>
          <a:p>
            <a:r>
              <a:rPr lang="ja-JP" altLang="en-US" sz="1600" dirty="0" smtClean="0"/>
              <a:t>コイル電流：</a:t>
            </a:r>
            <a:r>
              <a:rPr lang="en-US" altLang="ja-JP" sz="1600" dirty="0" smtClean="0"/>
              <a:t>65 A</a:t>
            </a:r>
          </a:p>
          <a:p>
            <a:r>
              <a:rPr kumimoji="1" lang="ja-JP" altLang="en-US" sz="1600" dirty="0" smtClean="0"/>
              <a:t>入射周波数：</a:t>
            </a:r>
            <a:r>
              <a:rPr kumimoji="1" lang="en-US" altLang="ja-JP" sz="1600" dirty="0" smtClean="0"/>
              <a:t>1 GHz</a:t>
            </a:r>
            <a:endParaRPr kumimoji="1" lang="ja-JP" altLang="en-US" sz="1600" dirty="0"/>
          </a:p>
        </p:txBody>
      </p:sp>
      <p:cxnSp>
        <p:nvCxnSpPr>
          <p:cNvPr id="21" name="直線矢印コネクタ 20"/>
          <p:cNvCxnSpPr/>
          <p:nvPr/>
        </p:nvCxnSpPr>
        <p:spPr>
          <a:xfrm flipH="1" flipV="1">
            <a:off x="6228184" y="2924944"/>
            <a:ext cx="72008" cy="936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83568" y="4437112"/>
            <a:ext cx="432048" cy="0"/>
          </a:xfrm>
          <a:prstGeom prst="straightConnector1">
            <a:avLst/>
          </a:prstGeom>
          <a:ln>
            <a:solidFill>
              <a:srgbClr val="2A07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4716016" y="980728"/>
            <a:ext cx="1368152" cy="720080"/>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8256"/>
            <a:ext cx="8229600" cy="1143000"/>
          </a:xfrm>
        </p:spPr>
        <p:txBody>
          <a:bodyPr/>
          <a:lstStyle/>
          <a:p>
            <a:r>
              <a:rPr lang="ja-JP" altLang="en-US" dirty="0" smtClean="0"/>
              <a:t>密度が高すぎる場合</a:t>
            </a:r>
            <a:endParaRPr kumimoji="1" lang="ja-JP" altLang="en-US" dirty="0"/>
          </a:p>
        </p:txBody>
      </p:sp>
      <p:pic>
        <p:nvPicPr>
          <p:cNvPr id="52226" name="Picture 2" descr="C:\Users\TakuTAKEMOTO\Desktop\mini-RT EXP\20140201result\Shot27RF.png"/>
          <p:cNvPicPr>
            <a:picLocks noChangeAspect="1" noChangeArrowheads="1"/>
          </p:cNvPicPr>
          <p:nvPr/>
        </p:nvPicPr>
        <p:blipFill>
          <a:blip r:embed="rId2" cstate="print"/>
          <a:stretch>
            <a:fillRect/>
          </a:stretch>
        </p:blipFill>
        <p:spPr bwMode="auto">
          <a:xfrm>
            <a:off x="4358975" y="2107331"/>
            <a:ext cx="4461497" cy="4418013"/>
          </a:xfrm>
          <a:prstGeom prst="rect">
            <a:avLst/>
          </a:prstGeom>
          <a:noFill/>
        </p:spPr>
      </p:pic>
      <p:pic>
        <p:nvPicPr>
          <p:cNvPr id="6" name="Picture 4" descr="C:\Users\TakuTAKEMOTO\Desktop\Program\X-wave\disptest\results\ne-EBW651025.png"/>
          <p:cNvPicPr>
            <a:picLocks noChangeAspect="1" noChangeArrowheads="1"/>
          </p:cNvPicPr>
          <p:nvPr/>
        </p:nvPicPr>
        <p:blipFill>
          <a:blip r:embed="rId3" cstate="print"/>
          <a:srcRect/>
          <a:stretch>
            <a:fillRect/>
          </a:stretch>
        </p:blipFill>
        <p:spPr bwMode="auto">
          <a:xfrm>
            <a:off x="459607" y="836712"/>
            <a:ext cx="3690986" cy="3631250"/>
          </a:xfrm>
          <a:prstGeom prst="rect">
            <a:avLst/>
          </a:prstGeom>
          <a:noFill/>
        </p:spPr>
      </p:pic>
      <p:pic>
        <p:nvPicPr>
          <p:cNvPr id="7" name="Picture 5" descr="C:\Users\TakuTAKEMOTO\Desktop\Program\X-wave\disptest\results\CMA651025.png"/>
          <p:cNvPicPr>
            <a:picLocks noChangeAspect="1" noChangeArrowheads="1"/>
          </p:cNvPicPr>
          <p:nvPr/>
        </p:nvPicPr>
        <p:blipFill>
          <a:blip r:embed="rId4" cstate="print"/>
          <a:srcRect/>
          <a:stretch>
            <a:fillRect/>
          </a:stretch>
        </p:blipFill>
        <p:spPr bwMode="auto">
          <a:xfrm>
            <a:off x="315591" y="4539970"/>
            <a:ext cx="4040385" cy="2132693"/>
          </a:xfrm>
          <a:prstGeom prst="rect">
            <a:avLst/>
          </a:prstGeom>
          <a:noFill/>
        </p:spPr>
      </p:pic>
      <p:cxnSp>
        <p:nvCxnSpPr>
          <p:cNvPr id="8" name="直線矢印コネクタ 7"/>
          <p:cNvCxnSpPr/>
          <p:nvPr/>
        </p:nvCxnSpPr>
        <p:spPr>
          <a:xfrm>
            <a:off x="1395711" y="3861048"/>
            <a:ext cx="432048" cy="0"/>
          </a:xfrm>
          <a:prstGeom prst="straightConnector1">
            <a:avLst/>
          </a:prstGeom>
          <a:ln w="2857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9243" y="1556792"/>
            <a:ext cx="553998" cy="2520280"/>
          </a:xfrm>
          <a:prstGeom prst="rect">
            <a:avLst/>
          </a:prstGeom>
          <a:noFill/>
        </p:spPr>
        <p:txBody>
          <a:bodyPr vert="eaVert" wrap="square" rtlCol="0">
            <a:spAutoFit/>
          </a:bodyPr>
          <a:lstStyle/>
          <a:p>
            <a:r>
              <a:rPr kumimoji="1" lang="ja-JP" altLang="en-US" sz="2400" dirty="0" smtClean="0">
                <a:solidFill>
                  <a:schemeClr val="accent2"/>
                </a:solidFill>
              </a:rPr>
              <a:t>伝搬不可能領域</a:t>
            </a:r>
            <a:endParaRPr kumimoji="1" lang="ja-JP" altLang="en-US" sz="2400" dirty="0">
              <a:solidFill>
                <a:schemeClr val="accent2"/>
              </a:solidFill>
            </a:endParaRPr>
          </a:p>
        </p:txBody>
      </p:sp>
      <p:cxnSp>
        <p:nvCxnSpPr>
          <p:cNvPr id="10" name="直線コネクタ 9"/>
          <p:cNvCxnSpPr/>
          <p:nvPr/>
        </p:nvCxnSpPr>
        <p:spPr>
          <a:xfrm>
            <a:off x="675631" y="3429000"/>
            <a:ext cx="936104" cy="43204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2835871" y="5733256"/>
            <a:ext cx="432048" cy="360040"/>
          </a:xfrm>
          <a:prstGeom prst="straightConnector1">
            <a:avLst/>
          </a:prstGeom>
          <a:ln w="2857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75631" y="3429000"/>
            <a:ext cx="2304256" cy="25202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971775" y="1052736"/>
            <a:ext cx="2232248" cy="584775"/>
          </a:xfrm>
          <a:prstGeom prst="rect">
            <a:avLst/>
          </a:prstGeom>
          <a:noFill/>
        </p:spPr>
        <p:txBody>
          <a:bodyPr wrap="square" rtlCol="0">
            <a:spAutoFit/>
          </a:bodyPr>
          <a:lstStyle/>
          <a:p>
            <a:r>
              <a:rPr lang="ja-JP" altLang="en-US" sz="1600" dirty="0" smtClean="0"/>
              <a:t>コイル電流：</a:t>
            </a:r>
            <a:r>
              <a:rPr lang="en-US" altLang="ja-JP" sz="1600" dirty="0" smtClean="0"/>
              <a:t>65 A</a:t>
            </a:r>
          </a:p>
          <a:p>
            <a:r>
              <a:rPr kumimoji="1" lang="en-US" altLang="ja-JP" sz="1600" dirty="0" smtClean="0"/>
              <a:t>1.0 GHz</a:t>
            </a:r>
            <a:r>
              <a:rPr kumimoji="1" lang="ja-JP" altLang="en-US" sz="1600" dirty="0" smtClean="0"/>
              <a:t>入射</a:t>
            </a:r>
            <a:endParaRPr kumimoji="1" lang="ja-JP" altLang="en-US" sz="1600" dirty="0"/>
          </a:p>
        </p:txBody>
      </p:sp>
      <p:cxnSp>
        <p:nvCxnSpPr>
          <p:cNvPr id="15" name="直線コネクタ 14"/>
          <p:cNvCxnSpPr/>
          <p:nvPr/>
        </p:nvCxnSpPr>
        <p:spPr>
          <a:xfrm>
            <a:off x="4427984" y="908720"/>
            <a:ext cx="0" cy="5688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644008" y="1054477"/>
            <a:ext cx="1512168" cy="646331"/>
          </a:xfrm>
          <a:prstGeom prst="rect">
            <a:avLst/>
          </a:prstGeom>
          <a:noFill/>
        </p:spPr>
        <p:txBody>
          <a:bodyPr wrap="square" rtlCol="0">
            <a:spAutoFit/>
          </a:bodyPr>
          <a:lstStyle/>
          <a:p>
            <a:pPr algn="ctr"/>
            <a:r>
              <a:rPr lang="ja-JP" altLang="en-US" dirty="0" smtClean="0"/>
              <a:t>実験で</a:t>
            </a:r>
            <a:endParaRPr lang="en-US" altLang="ja-JP" dirty="0" smtClean="0"/>
          </a:p>
          <a:p>
            <a:pPr algn="ctr"/>
            <a:r>
              <a:rPr lang="ja-JP" altLang="en-US" dirty="0" smtClean="0"/>
              <a:t>得られた波</a:t>
            </a:r>
            <a:endParaRPr lang="en-US" altLang="ja-JP" dirty="0" smtClean="0"/>
          </a:p>
        </p:txBody>
      </p:sp>
      <p:sp>
        <p:nvSpPr>
          <p:cNvPr id="17" name="正方形/長方形 16"/>
          <p:cNvSpPr/>
          <p:nvPr/>
        </p:nvSpPr>
        <p:spPr>
          <a:xfrm>
            <a:off x="6228184" y="963305"/>
            <a:ext cx="2592288" cy="1169551"/>
          </a:xfrm>
          <a:prstGeom prst="rect">
            <a:avLst/>
          </a:prstGeom>
        </p:spPr>
        <p:txBody>
          <a:bodyPr wrap="square">
            <a:spAutoFit/>
          </a:bodyPr>
          <a:lstStyle/>
          <a:p>
            <a:r>
              <a:rPr lang="ja-JP" altLang="en-US" sz="1400" dirty="0" smtClean="0"/>
              <a:t>コイル電流：</a:t>
            </a:r>
            <a:r>
              <a:rPr lang="en-US" altLang="ja-JP" sz="1400" dirty="0" smtClean="0"/>
              <a:t>64 A</a:t>
            </a:r>
          </a:p>
          <a:p>
            <a:r>
              <a:rPr lang="ja-JP" altLang="en-US" sz="1400" dirty="0" smtClean="0"/>
              <a:t>入射周波数：</a:t>
            </a:r>
            <a:r>
              <a:rPr lang="en-US" altLang="ja-JP" sz="1400" dirty="0" smtClean="0"/>
              <a:t>1 GHz</a:t>
            </a:r>
          </a:p>
          <a:p>
            <a:r>
              <a:rPr lang="ja-JP" altLang="en-US" sz="1400" dirty="0" smtClean="0"/>
              <a:t>容器内ガス圧：</a:t>
            </a:r>
            <a:r>
              <a:rPr lang="en-US" altLang="ja-JP" sz="1400" dirty="0" smtClean="0"/>
              <a:t>2.1×10</a:t>
            </a:r>
            <a:r>
              <a:rPr lang="en-US" altLang="ja-JP" sz="1400" baseline="30000" dirty="0" smtClean="0"/>
              <a:t>-2</a:t>
            </a:r>
            <a:r>
              <a:rPr lang="en-US" altLang="ja-JP" sz="1400" dirty="0" smtClean="0"/>
              <a:t>Pa</a:t>
            </a:r>
          </a:p>
          <a:p>
            <a:r>
              <a:rPr lang="ja-JP" altLang="en-US" sz="1400" dirty="0" smtClean="0"/>
              <a:t>プラズマ立上げ用</a:t>
            </a:r>
            <a:endParaRPr lang="en-US" altLang="ja-JP" sz="1400" dirty="0" smtClean="0"/>
          </a:p>
          <a:p>
            <a:r>
              <a:rPr lang="ja-JP" altLang="en-US" sz="1400" dirty="0" smtClean="0"/>
              <a:t>マイクロ波出力：</a:t>
            </a:r>
            <a:r>
              <a:rPr lang="en-US" altLang="ja-JP" sz="1400" dirty="0" smtClean="0"/>
              <a:t>1.4kW</a:t>
            </a:r>
            <a:endParaRPr lang="ja-JP" altLang="en-US" sz="1400" dirty="0"/>
          </a:p>
        </p:txBody>
      </p:sp>
      <p:sp>
        <p:nvSpPr>
          <p:cNvPr id="3" name="スライド番号プレースホルダ 2"/>
          <p:cNvSpPr>
            <a:spLocks noGrp="1"/>
          </p:cNvSpPr>
          <p:nvPr>
            <p:ph type="sldNum" sz="quarter" idx="12"/>
          </p:nvPr>
        </p:nvSpPr>
        <p:spPr/>
        <p:txBody>
          <a:bodyPr/>
          <a:lstStyle/>
          <a:p>
            <a:fld id="{F974F203-CD18-48E1-8B83-FE46458D7063}" type="slidenum">
              <a:rPr kumimoji="1" lang="ja-JP" altLang="en-US" smtClean="0"/>
              <a:pPr/>
              <a:t>10</a:t>
            </a:fld>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normAutofit/>
          </a:bodyPr>
          <a:lstStyle/>
          <a:p>
            <a:r>
              <a:rPr lang="ja-JP" altLang="en-US" dirty="0" smtClean="0"/>
              <a:t>磁場が弱い</a:t>
            </a:r>
            <a:r>
              <a:rPr lang="en-US" altLang="ja-JP" dirty="0" smtClean="0"/>
              <a:t>(</a:t>
            </a:r>
            <a:r>
              <a:rPr lang="ja-JP" altLang="en-US" dirty="0" smtClean="0"/>
              <a:t>周波数が高い</a:t>
            </a:r>
            <a:r>
              <a:rPr lang="en-US" altLang="ja-JP" dirty="0" smtClean="0"/>
              <a:t>)</a:t>
            </a:r>
            <a:r>
              <a:rPr kumimoji="1" lang="ja-JP" altLang="en-US" dirty="0" smtClean="0"/>
              <a:t>場合</a:t>
            </a:r>
            <a:endParaRPr kumimoji="1" lang="ja-JP" altLang="en-US" dirty="0"/>
          </a:p>
        </p:txBody>
      </p:sp>
      <p:pic>
        <p:nvPicPr>
          <p:cNvPr id="4" name="Picture 2" descr="C:\Users\TakuTAKEMOTO\Desktop\Program\X-wave\disptest\results\ne-EBW651315.png"/>
          <p:cNvPicPr>
            <a:picLocks noChangeAspect="1" noChangeArrowheads="1"/>
          </p:cNvPicPr>
          <p:nvPr/>
        </p:nvPicPr>
        <p:blipFill>
          <a:blip r:embed="rId3" cstate="print"/>
          <a:stretch>
            <a:fillRect/>
          </a:stretch>
        </p:blipFill>
        <p:spPr bwMode="auto">
          <a:xfrm>
            <a:off x="590253" y="836712"/>
            <a:ext cx="3690985" cy="3631250"/>
          </a:xfrm>
          <a:prstGeom prst="rect">
            <a:avLst/>
          </a:prstGeom>
          <a:noFill/>
        </p:spPr>
      </p:pic>
      <p:pic>
        <p:nvPicPr>
          <p:cNvPr id="5" name="Picture 3" descr="C:\Users\TakuTAKEMOTO\Desktop\Program\X-wave\disptest\results\CMA651315.png"/>
          <p:cNvPicPr>
            <a:picLocks noChangeAspect="1" noChangeArrowheads="1"/>
          </p:cNvPicPr>
          <p:nvPr/>
        </p:nvPicPr>
        <p:blipFill>
          <a:blip r:embed="rId4" cstate="print"/>
          <a:stretch>
            <a:fillRect/>
          </a:stretch>
        </p:blipFill>
        <p:spPr bwMode="auto">
          <a:xfrm>
            <a:off x="243583" y="4536667"/>
            <a:ext cx="4040385" cy="2132692"/>
          </a:xfrm>
          <a:prstGeom prst="rect">
            <a:avLst/>
          </a:prstGeom>
          <a:noFill/>
        </p:spPr>
      </p:pic>
      <p:sp>
        <p:nvSpPr>
          <p:cNvPr id="6" name="テキスト ボックス 5"/>
          <p:cNvSpPr txBox="1"/>
          <p:nvPr/>
        </p:nvSpPr>
        <p:spPr>
          <a:xfrm>
            <a:off x="2048991" y="1052736"/>
            <a:ext cx="1872208" cy="584775"/>
          </a:xfrm>
          <a:prstGeom prst="rect">
            <a:avLst/>
          </a:prstGeom>
          <a:noFill/>
        </p:spPr>
        <p:txBody>
          <a:bodyPr wrap="square" rtlCol="0">
            <a:spAutoFit/>
          </a:bodyPr>
          <a:lstStyle/>
          <a:p>
            <a:r>
              <a:rPr lang="ja-JP" altLang="en-US" sz="1600" dirty="0" smtClean="0"/>
              <a:t>コイル電流：</a:t>
            </a:r>
            <a:r>
              <a:rPr lang="en-US" altLang="ja-JP" sz="1600" dirty="0" smtClean="0"/>
              <a:t>50 A</a:t>
            </a:r>
          </a:p>
          <a:p>
            <a:r>
              <a:rPr kumimoji="1" lang="en-US" altLang="ja-JP" sz="1600" dirty="0" smtClean="0"/>
              <a:t>1.4 GHz</a:t>
            </a:r>
            <a:r>
              <a:rPr kumimoji="1" lang="ja-JP" altLang="en-US" sz="1600" dirty="0" smtClean="0"/>
              <a:t>入射</a:t>
            </a:r>
            <a:endParaRPr kumimoji="1" lang="ja-JP" altLang="en-US" sz="1600" dirty="0"/>
          </a:p>
        </p:txBody>
      </p:sp>
      <p:sp>
        <p:nvSpPr>
          <p:cNvPr id="7" name="円/楕円 6"/>
          <p:cNvSpPr/>
          <p:nvPr/>
        </p:nvSpPr>
        <p:spPr>
          <a:xfrm>
            <a:off x="608831" y="5445224"/>
            <a:ext cx="936104" cy="720080"/>
          </a:xfrm>
          <a:prstGeom prst="ellipse">
            <a:avLst/>
          </a:prstGeom>
          <a:solidFill>
            <a:schemeClr val="accent2">
              <a:lumMod val="20000"/>
              <a:lumOff val="80000"/>
              <a:alpha val="2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endCxn id="7" idx="0"/>
          </p:cNvCxnSpPr>
          <p:nvPr/>
        </p:nvCxnSpPr>
        <p:spPr>
          <a:xfrm>
            <a:off x="683568" y="4365104"/>
            <a:ext cx="393315" cy="108012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35141" y="1988840"/>
            <a:ext cx="492443" cy="2448272"/>
          </a:xfrm>
          <a:prstGeom prst="rect">
            <a:avLst/>
          </a:prstGeom>
          <a:noFill/>
        </p:spPr>
        <p:txBody>
          <a:bodyPr vert="eaVert" wrap="square" rtlCol="0">
            <a:spAutoFit/>
          </a:bodyPr>
          <a:lstStyle/>
          <a:p>
            <a:r>
              <a:rPr lang="en-US" altLang="ja-JP" sz="2000" dirty="0" smtClean="0">
                <a:solidFill>
                  <a:schemeClr val="accent2"/>
                </a:solidFill>
              </a:rPr>
              <a:t>UHR</a:t>
            </a:r>
            <a:r>
              <a:rPr lang="ja-JP" altLang="en-US" sz="2000" dirty="0" err="1" smtClean="0">
                <a:solidFill>
                  <a:schemeClr val="accent2"/>
                </a:solidFill>
              </a:rPr>
              <a:t>に到</a:t>
            </a:r>
            <a:r>
              <a:rPr lang="ja-JP" altLang="en-US" sz="2000" dirty="0" smtClean="0">
                <a:solidFill>
                  <a:schemeClr val="accent2"/>
                </a:solidFill>
              </a:rPr>
              <a:t>達しない。</a:t>
            </a:r>
            <a:endParaRPr kumimoji="1" lang="ja-JP" altLang="en-US" sz="2000" dirty="0">
              <a:solidFill>
                <a:schemeClr val="accent2"/>
              </a:solidFill>
            </a:endParaRPr>
          </a:p>
        </p:txBody>
      </p:sp>
      <p:pic>
        <p:nvPicPr>
          <p:cNvPr id="53250" name="Picture 2" descr="C:\Users\TakuTAKEMOTO\Desktop\mini-RT EXP\20131112result\Shot36RF.png"/>
          <p:cNvPicPr>
            <a:picLocks noChangeAspect="1" noChangeArrowheads="1"/>
          </p:cNvPicPr>
          <p:nvPr/>
        </p:nvPicPr>
        <p:blipFill>
          <a:blip r:embed="rId5" cstate="print"/>
          <a:stretch>
            <a:fillRect/>
          </a:stretch>
        </p:blipFill>
        <p:spPr bwMode="auto">
          <a:xfrm>
            <a:off x="4355976" y="2111370"/>
            <a:ext cx="4522788" cy="4409935"/>
          </a:xfrm>
          <a:prstGeom prst="rect">
            <a:avLst/>
          </a:prstGeom>
          <a:noFill/>
        </p:spPr>
      </p:pic>
      <p:cxnSp>
        <p:nvCxnSpPr>
          <p:cNvPr id="11" name="直線コネクタ 10"/>
          <p:cNvCxnSpPr/>
          <p:nvPr/>
        </p:nvCxnSpPr>
        <p:spPr>
          <a:xfrm>
            <a:off x="4355976" y="908720"/>
            <a:ext cx="0" cy="5688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4716016" y="980728"/>
            <a:ext cx="1368152" cy="720080"/>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644008" y="1054477"/>
            <a:ext cx="1512168" cy="646331"/>
          </a:xfrm>
          <a:prstGeom prst="rect">
            <a:avLst/>
          </a:prstGeom>
          <a:noFill/>
        </p:spPr>
        <p:txBody>
          <a:bodyPr wrap="square" rtlCol="0">
            <a:spAutoFit/>
          </a:bodyPr>
          <a:lstStyle/>
          <a:p>
            <a:pPr algn="ctr"/>
            <a:r>
              <a:rPr lang="ja-JP" altLang="en-US" dirty="0" smtClean="0"/>
              <a:t>実験で</a:t>
            </a:r>
            <a:endParaRPr lang="en-US" altLang="ja-JP" dirty="0" smtClean="0"/>
          </a:p>
          <a:p>
            <a:pPr algn="ctr"/>
            <a:r>
              <a:rPr lang="ja-JP" altLang="en-US" dirty="0" smtClean="0"/>
              <a:t>得られた波</a:t>
            </a:r>
            <a:endParaRPr lang="en-US" altLang="ja-JP" dirty="0" smtClean="0"/>
          </a:p>
        </p:txBody>
      </p:sp>
      <p:sp>
        <p:nvSpPr>
          <p:cNvPr id="3" name="スライド番号プレースホルダ 2"/>
          <p:cNvSpPr>
            <a:spLocks noGrp="1"/>
          </p:cNvSpPr>
          <p:nvPr>
            <p:ph type="sldNum" sz="quarter" idx="12"/>
          </p:nvPr>
        </p:nvSpPr>
        <p:spPr/>
        <p:txBody>
          <a:bodyPr/>
          <a:lstStyle/>
          <a:p>
            <a:fld id="{F974F203-CD18-48E1-8B83-FE46458D7063}" type="slidenum">
              <a:rPr kumimoji="1" lang="ja-JP" altLang="en-US" smtClean="0"/>
              <a:pPr/>
              <a:t>11</a:t>
            </a:fld>
            <a:endParaRPr kumimoji="1" lang="ja-JP" altLang="en-US" dirty="0"/>
          </a:p>
        </p:txBody>
      </p:sp>
      <p:sp>
        <p:nvSpPr>
          <p:cNvPr id="14" name="正方形/長方形 13"/>
          <p:cNvSpPr/>
          <p:nvPr/>
        </p:nvSpPr>
        <p:spPr>
          <a:xfrm>
            <a:off x="6228184" y="963305"/>
            <a:ext cx="2592288" cy="1169551"/>
          </a:xfrm>
          <a:prstGeom prst="rect">
            <a:avLst/>
          </a:prstGeom>
        </p:spPr>
        <p:txBody>
          <a:bodyPr wrap="square">
            <a:spAutoFit/>
          </a:bodyPr>
          <a:lstStyle/>
          <a:p>
            <a:r>
              <a:rPr lang="ja-JP" altLang="en-US" sz="1400" dirty="0" smtClean="0"/>
              <a:t>コイル電流：</a:t>
            </a:r>
            <a:r>
              <a:rPr lang="en-US" altLang="ja-JP" sz="1400" dirty="0" smtClean="0"/>
              <a:t>50 A</a:t>
            </a:r>
          </a:p>
          <a:p>
            <a:r>
              <a:rPr lang="ja-JP" altLang="en-US" sz="1400" dirty="0" smtClean="0"/>
              <a:t>入射周波数：</a:t>
            </a:r>
            <a:r>
              <a:rPr lang="en-US" altLang="ja-JP" sz="1400" dirty="0" smtClean="0"/>
              <a:t>1.4 GHz</a:t>
            </a:r>
          </a:p>
          <a:p>
            <a:r>
              <a:rPr lang="ja-JP" altLang="en-US" sz="1400" dirty="0" smtClean="0"/>
              <a:t>容器内ガス圧：</a:t>
            </a:r>
            <a:r>
              <a:rPr lang="en-US" altLang="ja-JP" sz="1400" dirty="0" smtClean="0"/>
              <a:t>2.1×10</a:t>
            </a:r>
            <a:r>
              <a:rPr lang="en-US" altLang="ja-JP" sz="1400" baseline="30000" dirty="0" smtClean="0"/>
              <a:t>-2</a:t>
            </a:r>
            <a:r>
              <a:rPr lang="en-US" altLang="ja-JP" sz="1400" dirty="0" smtClean="0"/>
              <a:t>Pa</a:t>
            </a:r>
          </a:p>
          <a:p>
            <a:r>
              <a:rPr lang="ja-JP" altLang="en-US" sz="1400" dirty="0" smtClean="0"/>
              <a:t>プラズマ立上げ用</a:t>
            </a:r>
            <a:endParaRPr lang="en-US" altLang="ja-JP" sz="1400" dirty="0" smtClean="0"/>
          </a:p>
          <a:p>
            <a:r>
              <a:rPr lang="ja-JP" altLang="en-US" sz="1400" dirty="0" smtClean="0"/>
              <a:t>マイクロ波出力：</a:t>
            </a:r>
            <a:r>
              <a:rPr lang="en-US" altLang="ja-JP" sz="1400" dirty="0" smtClean="0"/>
              <a:t>0.9kW</a:t>
            </a:r>
            <a:endParaRPr lang="ja-JP" alt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フリーフォーム 27"/>
          <p:cNvSpPr/>
          <p:nvPr/>
        </p:nvSpPr>
        <p:spPr>
          <a:xfrm>
            <a:off x="1335578" y="4100945"/>
            <a:ext cx="5115098" cy="991986"/>
          </a:xfrm>
          <a:custGeom>
            <a:avLst/>
            <a:gdLst>
              <a:gd name="connsiteX0" fmla="*/ 0 w 5115098"/>
              <a:gd name="connsiteY0" fmla="*/ 5542 h 991986"/>
              <a:gd name="connsiteX1" fmla="*/ 5115098 w 5115098"/>
              <a:gd name="connsiteY1" fmla="*/ 0 h 991986"/>
              <a:gd name="connsiteX2" fmla="*/ 5542 w 5115098"/>
              <a:gd name="connsiteY2" fmla="*/ 991986 h 991986"/>
              <a:gd name="connsiteX3" fmla="*/ 0 w 5115098"/>
              <a:gd name="connsiteY3" fmla="*/ 5542 h 991986"/>
            </a:gdLst>
            <a:ahLst/>
            <a:cxnLst>
              <a:cxn ang="0">
                <a:pos x="connsiteX0" y="connsiteY0"/>
              </a:cxn>
              <a:cxn ang="0">
                <a:pos x="connsiteX1" y="connsiteY1"/>
              </a:cxn>
              <a:cxn ang="0">
                <a:pos x="connsiteX2" y="connsiteY2"/>
              </a:cxn>
              <a:cxn ang="0">
                <a:pos x="connsiteX3" y="connsiteY3"/>
              </a:cxn>
            </a:cxnLst>
            <a:rect l="l" t="t" r="r" b="b"/>
            <a:pathLst>
              <a:path w="5115098" h="991986">
                <a:moveTo>
                  <a:pt x="0" y="5542"/>
                </a:moveTo>
                <a:lnTo>
                  <a:pt x="5115098" y="0"/>
                </a:lnTo>
                <a:lnTo>
                  <a:pt x="5542" y="991986"/>
                </a:lnTo>
                <a:cubicBezTo>
                  <a:pt x="3695" y="663171"/>
                  <a:pt x="1847" y="334357"/>
                  <a:pt x="0" y="5542"/>
                </a:cubicBezTo>
                <a:close/>
              </a:path>
            </a:pathLst>
          </a:cu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1401011" y="1529347"/>
            <a:ext cx="5047915" cy="1673727"/>
          </a:xfrm>
          <a:custGeom>
            <a:avLst/>
            <a:gdLst>
              <a:gd name="connsiteX0" fmla="*/ 0 w 5047915"/>
              <a:gd name="connsiteY0" fmla="*/ 1673727 h 1673727"/>
              <a:gd name="connsiteX1" fmla="*/ 5047915 w 5047915"/>
              <a:gd name="connsiteY1" fmla="*/ 1673727 h 1673727"/>
              <a:gd name="connsiteX2" fmla="*/ 5047915 w 5047915"/>
              <a:gd name="connsiteY2" fmla="*/ 0 h 1673727"/>
              <a:gd name="connsiteX3" fmla="*/ 4614778 w 5047915"/>
              <a:gd name="connsiteY3" fmla="*/ 144379 h 1673727"/>
              <a:gd name="connsiteX4" fmla="*/ 4117473 w 5047915"/>
              <a:gd name="connsiteY4" fmla="*/ 315495 h 1673727"/>
              <a:gd name="connsiteX5" fmla="*/ 3668294 w 5047915"/>
              <a:gd name="connsiteY5" fmla="*/ 449179 h 1673727"/>
              <a:gd name="connsiteX6" fmla="*/ 3203073 w 5047915"/>
              <a:gd name="connsiteY6" fmla="*/ 582864 h 1673727"/>
              <a:gd name="connsiteX7" fmla="*/ 2748547 w 5047915"/>
              <a:gd name="connsiteY7" fmla="*/ 700506 h 1673727"/>
              <a:gd name="connsiteX8" fmla="*/ 2283326 w 5047915"/>
              <a:gd name="connsiteY8" fmla="*/ 818148 h 1673727"/>
              <a:gd name="connsiteX9" fmla="*/ 1828800 w 5047915"/>
              <a:gd name="connsiteY9" fmla="*/ 935790 h 1673727"/>
              <a:gd name="connsiteX10" fmla="*/ 1368926 w 5047915"/>
              <a:gd name="connsiteY10" fmla="*/ 1032042 h 1673727"/>
              <a:gd name="connsiteX11" fmla="*/ 914400 w 5047915"/>
              <a:gd name="connsiteY11" fmla="*/ 1128295 h 1673727"/>
              <a:gd name="connsiteX12" fmla="*/ 454526 w 5047915"/>
              <a:gd name="connsiteY12" fmla="*/ 1229895 h 1673727"/>
              <a:gd name="connsiteX13" fmla="*/ 5347 w 5047915"/>
              <a:gd name="connsiteY13" fmla="*/ 1299411 h 1673727"/>
              <a:gd name="connsiteX14" fmla="*/ 0 w 5047915"/>
              <a:gd name="connsiteY14" fmla="*/ 1673727 h 167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7915" h="1673727">
                <a:moveTo>
                  <a:pt x="0" y="1673727"/>
                </a:moveTo>
                <a:lnTo>
                  <a:pt x="5047915" y="1673727"/>
                </a:lnTo>
                <a:lnTo>
                  <a:pt x="5047915" y="0"/>
                </a:lnTo>
                <a:lnTo>
                  <a:pt x="4614778" y="144379"/>
                </a:lnTo>
                <a:lnTo>
                  <a:pt x="4117473" y="315495"/>
                </a:lnTo>
                <a:lnTo>
                  <a:pt x="3668294" y="449179"/>
                </a:lnTo>
                <a:lnTo>
                  <a:pt x="3203073" y="582864"/>
                </a:lnTo>
                <a:lnTo>
                  <a:pt x="2748547" y="700506"/>
                </a:lnTo>
                <a:lnTo>
                  <a:pt x="2283326" y="818148"/>
                </a:lnTo>
                <a:lnTo>
                  <a:pt x="1828800" y="935790"/>
                </a:lnTo>
                <a:lnTo>
                  <a:pt x="1368926" y="1032042"/>
                </a:lnTo>
                <a:lnTo>
                  <a:pt x="914400" y="1128295"/>
                </a:lnTo>
                <a:lnTo>
                  <a:pt x="454526" y="1229895"/>
                </a:lnTo>
                <a:lnTo>
                  <a:pt x="5347" y="1299411"/>
                </a:lnTo>
                <a:cubicBezTo>
                  <a:pt x="7129" y="1424183"/>
                  <a:pt x="8912" y="1548955"/>
                  <a:pt x="0" y="1673727"/>
                </a:cubicBezTo>
                <a:close/>
              </a:path>
            </a:pathLst>
          </a:cu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99392"/>
            <a:ext cx="8229600" cy="1143000"/>
          </a:xfrm>
        </p:spPr>
        <p:txBody>
          <a:bodyPr>
            <a:normAutofit fontScale="90000"/>
          </a:bodyPr>
          <a:lstStyle/>
          <a:p>
            <a:r>
              <a:rPr lang="ja-JP" altLang="en-US" dirty="0" smtClean="0"/>
              <a:t>強磁場側から</a:t>
            </a:r>
            <a:r>
              <a:rPr lang="en-US" altLang="ja-JP" dirty="0" smtClean="0"/>
              <a:t>X</a:t>
            </a:r>
            <a:r>
              <a:rPr lang="ja-JP" altLang="en-US" dirty="0" smtClean="0"/>
              <a:t>波を入射する条件</a:t>
            </a:r>
            <a:endParaRPr kumimoji="1" lang="ja-JP" altLang="en-US" dirty="0"/>
          </a:p>
        </p:txBody>
      </p:sp>
      <p:sp>
        <p:nvSpPr>
          <p:cNvPr id="3" name="スライド番号プレースホルダ 2"/>
          <p:cNvSpPr>
            <a:spLocks noGrp="1"/>
          </p:cNvSpPr>
          <p:nvPr>
            <p:ph type="sldNum" sz="quarter" idx="12"/>
          </p:nvPr>
        </p:nvSpPr>
        <p:spPr/>
        <p:txBody>
          <a:bodyPr/>
          <a:lstStyle/>
          <a:p>
            <a:fld id="{F974F203-CD18-48E1-8B83-FE46458D7063}" type="slidenum">
              <a:rPr kumimoji="1" lang="ja-JP" altLang="en-US" smtClean="0"/>
              <a:pPr/>
              <a:t>12</a:t>
            </a:fld>
            <a:endParaRPr kumimoji="1" lang="ja-JP" altLang="en-US"/>
          </a:p>
        </p:txBody>
      </p:sp>
      <p:graphicFrame>
        <p:nvGraphicFramePr>
          <p:cNvPr id="9" name="グラフ 8"/>
          <p:cNvGraphicFramePr/>
          <p:nvPr/>
        </p:nvGraphicFramePr>
        <p:xfrm>
          <a:off x="611560" y="3933056"/>
          <a:ext cx="6192688" cy="2664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p:nvPr/>
        </p:nvGraphicFramePr>
        <p:xfrm>
          <a:off x="611560" y="980728"/>
          <a:ext cx="6120680" cy="2880320"/>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971600" y="3779748"/>
            <a:ext cx="6048672" cy="369332"/>
          </a:xfrm>
          <a:prstGeom prst="rect">
            <a:avLst/>
          </a:prstGeom>
          <a:noFill/>
        </p:spPr>
        <p:txBody>
          <a:bodyPr wrap="square" rtlCol="0">
            <a:spAutoFit/>
          </a:bodyPr>
          <a:lstStyle/>
          <a:p>
            <a:pPr algn="ctr"/>
            <a:r>
              <a:rPr lang="ja-JP" altLang="en-US" dirty="0" smtClean="0"/>
              <a:t>強磁場側から入射するために流す最低のコイル電流</a:t>
            </a:r>
            <a:endParaRPr kumimoji="1" lang="ja-JP" altLang="en-US" dirty="0"/>
          </a:p>
        </p:txBody>
      </p:sp>
      <p:sp>
        <p:nvSpPr>
          <p:cNvPr id="12" name="テキスト ボックス 11"/>
          <p:cNvSpPr txBox="1"/>
          <p:nvPr/>
        </p:nvSpPr>
        <p:spPr>
          <a:xfrm rot="16200000">
            <a:off x="-499918" y="4828510"/>
            <a:ext cx="2016224" cy="369332"/>
          </a:xfrm>
          <a:prstGeom prst="rect">
            <a:avLst/>
          </a:prstGeom>
          <a:noFill/>
        </p:spPr>
        <p:txBody>
          <a:bodyPr wrap="square" rtlCol="0">
            <a:spAutoFit/>
          </a:bodyPr>
          <a:lstStyle/>
          <a:p>
            <a:pPr algn="ctr"/>
            <a:r>
              <a:rPr lang="ja-JP" altLang="en-US" dirty="0" smtClean="0"/>
              <a:t>コイル電流</a:t>
            </a:r>
            <a:r>
              <a:rPr lang="en-US" altLang="ja-JP" dirty="0" smtClean="0"/>
              <a:t>[A]</a:t>
            </a:r>
            <a:endParaRPr kumimoji="1" lang="ja-JP" altLang="en-US" dirty="0"/>
          </a:p>
        </p:txBody>
      </p:sp>
      <p:sp>
        <p:nvSpPr>
          <p:cNvPr id="13" name="テキスト ボックス 12"/>
          <p:cNvSpPr txBox="1"/>
          <p:nvPr/>
        </p:nvSpPr>
        <p:spPr>
          <a:xfrm>
            <a:off x="2483768" y="6488668"/>
            <a:ext cx="2736304" cy="369332"/>
          </a:xfrm>
          <a:prstGeom prst="rect">
            <a:avLst/>
          </a:prstGeom>
          <a:noFill/>
        </p:spPr>
        <p:txBody>
          <a:bodyPr wrap="square" rtlCol="0">
            <a:spAutoFit/>
          </a:bodyPr>
          <a:lstStyle/>
          <a:p>
            <a:r>
              <a:rPr lang="ja-JP" altLang="en-US" dirty="0" smtClean="0"/>
              <a:t>入射</a:t>
            </a:r>
            <a:r>
              <a:rPr lang="en-US" altLang="ja-JP" dirty="0" smtClean="0"/>
              <a:t>X</a:t>
            </a:r>
            <a:r>
              <a:rPr lang="ja-JP" altLang="en-US" dirty="0" smtClean="0"/>
              <a:t>波の周波数</a:t>
            </a:r>
            <a:r>
              <a:rPr lang="en-US" altLang="ja-JP" dirty="0" smtClean="0"/>
              <a:t> [GHz]</a:t>
            </a:r>
            <a:endParaRPr kumimoji="1" lang="ja-JP" altLang="en-US" dirty="0"/>
          </a:p>
        </p:txBody>
      </p:sp>
      <p:sp>
        <p:nvSpPr>
          <p:cNvPr id="14" name="テキスト ボックス 13"/>
          <p:cNvSpPr txBox="1"/>
          <p:nvPr/>
        </p:nvSpPr>
        <p:spPr>
          <a:xfrm>
            <a:off x="1619672" y="868650"/>
            <a:ext cx="4320480" cy="400110"/>
          </a:xfrm>
          <a:prstGeom prst="rect">
            <a:avLst/>
          </a:prstGeom>
          <a:noFill/>
        </p:spPr>
        <p:txBody>
          <a:bodyPr wrap="square" rtlCol="0">
            <a:spAutoFit/>
          </a:bodyPr>
          <a:lstStyle/>
          <a:p>
            <a:pPr algn="ctr"/>
            <a:r>
              <a:rPr lang="en-US" altLang="ja-JP" sz="2000" dirty="0" smtClean="0"/>
              <a:t>L-cutoff</a:t>
            </a:r>
            <a:r>
              <a:rPr lang="ja-JP" altLang="en-US" sz="2000" dirty="0" smtClean="0"/>
              <a:t>を通過しない最大電子密度</a:t>
            </a:r>
            <a:endParaRPr kumimoji="1" lang="ja-JP" altLang="en-US" sz="2000" dirty="0"/>
          </a:p>
        </p:txBody>
      </p:sp>
      <p:sp>
        <p:nvSpPr>
          <p:cNvPr id="16" name="テキスト ボックス 15"/>
          <p:cNvSpPr txBox="1"/>
          <p:nvPr/>
        </p:nvSpPr>
        <p:spPr>
          <a:xfrm rot="16200000">
            <a:off x="-793466" y="1809690"/>
            <a:ext cx="2304257" cy="646331"/>
          </a:xfrm>
          <a:prstGeom prst="rect">
            <a:avLst/>
          </a:prstGeom>
          <a:noFill/>
        </p:spPr>
        <p:txBody>
          <a:bodyPr wrap="square" rtlCol="0">
            <a:spAutoFit/>
          </a:bodyPr>
          <a:lstStyle/>
          <a:p>
            <a:pPr algn="ctr"/>
            <a:r>
              <a:rPr lang="ja-JP" altLang="en-US" dirty="0" smtClean="0"/>
              <a:t>最大電子密度</a:t>
            </a:r>
            <a:endParaRPr lang="en-US" altLang="ja-JP" dirty="0" smtClean="0"/>
          </a:p>
          <a:p>
            <a:pPr algn="ctr"/>
            <a:r>
              <a:rPr lang="en-US" altLang="ja-JP" dirty="0" smtClean="0"/>
              <a:t>[×10</a:t>
            </a:r>
            <a:r>
              <a:rPr lang="en-US" altLang="ja-JP" baseline="30000" dirty="0" smtClean="0"/>
              <a:t>16</a:t>
            </a:r>
            <a:r>
              <a:rPr lang="en-US" altLang="ja-JP" dirty="0" smtClean="0"/>
              <a:t> m</a:t>
            </a:r>
            <a:r>
              <a:rPr lang="en-US" altLang="ja-JP" baseline="30000" dirty="0" smtClean="0"/>
              <a:t>-3</a:t>
            </a:r>
            <a:r>
              <a:rPr lang="en-US" altLang="ja-JP" dirty="0" smtClean="0"/>
              <a:t>]</a:t>
            </a:r>
            <a:endParaRPr kumimoji="1" lang="ja-JP" altLang="en-US" dirty="0"/>
          </a:p>
        </p:txBody>
      </p:sp>
      <p:sp>
        <p:nvSpPr>
          <p:cNvPr id="15" name="角丸四角形 14"/>
          <p:cNvSpPr/>
          <p:nvPr/>
        </p:nvSpPr>
        <p:spPr>
          <a:xfrm>
            <a:off x="6732240" y="1340768"/>
            <a:ext cx="2304256" cy="1512168"/>
          </a:xfrm>
          <a:prstGeom prst="roundRect">
            <a:avLst>
              <a:gd name="adj" fmla="val 1215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804249" y="4509120"/>
            <a:ext cx="2304256" cy="1440160"/>
          </a:xfrm>
          <a:prstGeom prst="roundRect">
            <a:avLst>
              <a:gd name="adj" fmla="val 1192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732240" y="1412776"/>
            <a:ext cx="2448272" cy="1477328"/>
          </a:xfrm>
          <a:prstGeom prst="rect">
            <a:avLst/>
          </a:prstGeom>
          <a:noFill/>
        </p:spPr>
        <p:txBody>
          <a:bodyPr wrap="square" rtlCol="0">
            <a:spAutoFit/>
          </a:bodyPr>
          <a:lstStyle/>
          <a:p>
            <a:r>
              <a:rPr lang="ja-JP" altLang="en-US" dirty="0" smtClean="0"/>
              <a:t>プラズマ密度が高い場合、 </a:t>
            </a:r>
            <a:r>
              <a:rPr kumimoji="1" lang="en-US" altLang="ja-JP" dirty="0" smtClean="0"/>
              <a:t>L</a:t>
            </a:r>
            <a:r>
              <a:rPr lang="en-US" altLang="ja-JP" dirty="0" smtClean="0"/>
              <a:t>-cutoff </a:t>
            </a:r>
            <a:r>
              <a:rPr lang="ja-JP" altLang="en-US" dirty="0" smtClean="0"/>
              <a:t>を避けるためには、</a:t>
            </a:r>
            <a:endParaRPr lang="en-US" altLang="ja-JP" dirty="0" smtClean="0"/>
          </a:p>
          <a:p>
            <a:r>
              <a:rPr lang="ja-JP" altLang="en-US" dirty="0" smtClean="0">
                <a:solidFill>
                  <a:srgbClr val="FF0000"/>
                </a:solidFill>
              </a:rPr>
              <a:t>周波数を上げなければならない</a:t>
            </a:r>
            <a:r>
              <a:rPr lang="ja-JP" altLang="en-US" dirty="0" smtClean="0"/>
              <a:t>。</a:t>
            </a:r>
            <a:endParaRPr kumimoji="1" lang="en-US" altLang="ja-JP" dirty="0" smtClean="0"/>
          </a:p>
        </p:txBody>
      </p:sp>
      <p:sp>
        <p:nvSpPr>
          <p:cNvPr id="19" name="テキスト ボックス 18"/>
          <p:cNvSpPr txBox="1"/>
          <p:nvPr/>
        </p:nvSpPr>
        <p:spPr>
          <a:xfrm>
            <a:off x="6804249" y="4509120"/>
            <a:ext cx="2448272" cy="1477328"/>
          </a:xfrm>
          <a:prstGeom prst="rect">
            <a:avLst/>
          </a:prstGeom>
          <a:noFill/>
        </p:spPr>
        <p:txBody>
          <a:bodyPr wrap="square" rtlCol="0">
            <a:spAutoFit/>
          </a:bodyPr>
          <a:lstStyle/>
          <a:p>
            <a:r>
              <a:rPr kumimoji="1" lang="ja-JP" altLang="en-US" dirty="0" smtClean="0"/>
              <a:t>周波数が高い場合、</a:t>
            </a:r>
            <a:r>
              <a:rPr kumimoji="1" lang="en-US" altLang="ja-JP" dirty="0" smtClean="0"/>
              <a:t>UHR</a:t>
            </a:r>
            <a:r>
              <a:rPr kumimoji="1" lang="ja-JP" altLang="en-US" dirty="0" err="1" smtClean="0"/>
              <a:t>の強</a:t>
            </a:r>
            <a:r>
              <a:rPr kumimoji="1" lang="ja-JP" altLang="en-US" dirty="0" smtClean="0"/>
              <a:t>磁場側から入射するためには、</a:t>
            </a:r>
            <a:r>
              <a:rPr kumimoji="1" lang="ja-JP" altLang="en-US" dirty="0" smtClean="0">
                <a:solidFill>
                  <a:srgbClr val="FF0000"/>
                </a:solidFill>
              </a:rPr>
              <a:t>磁場強度を上げなければならない</a:t>
            </a:r>
            <a:r>
              <a:rPr kumimoji="1" lang="ja-JP" altLang="en-US" dirty="0" smtClean="0"/>
              <a:t>。</a:t>
            </a:r>
            <a:endParaRPr kumimoji="1" lang="en-US" altLang="ja-JP" dirty="0" smtClean="0"/>
          </a:p>
        </p:txBody>
      </p:sp>
      <p:cxnSp>
        <p:nvCxnSpPr>
          <p:cNvPr id="20" name="直線矢印コネクタ 19"/>
          <p:cNvCxnSpPr/>
          <p:nvPr/>
        </p:nvCxnSpPr>
        <p:spPr>
          <a:xfrm>
            <a:off x="7956377" y="3068960"/>
            <a:ext cx="0" cy="12241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p:cNvGrpSpPr/>
          <p:nvPr/>
        </p:nvGrpSpPr>
        <p:grpSpPr>
          <a:xfrm>
            <a:off x="107504" y="1268760"/>
            <a:ext cx="4793216" cy="4987755"/>
            <a:chOff x="107504" y="1268760"/>
            <a:chExt cx="4793216" cy="4987755"/>
          </a:xfrm>
        </p:grpSpPr>
        <p:pic>
          <p:nvPicPr>
            <p:cNvPr id="6146" name="Picture 2" descr="C:\Users\TakuTAKEMOTO\Desktop\mini-RT EXP\20140201result\Shot23RF.png"/>
            <p:cNvPicPr>
              <a:picLocks noChangeAspect="1" noChangeArrowheads="1"/>
            </p:cNvPicPr>
            <p:nvPr/>
          </p:nvPicPr>
          <p:blipFill>
            <a:blip r:embed="rId2" cstate="print"/>
            <a:srcRect l="9928"/>
            <a:stretch>
              <a:fillRect/>
            </a:stretch>
          </p:blipFill>
          <p:spPr bwMode="auto">
            <a:xfrm>
              <a:off x="107504" y="1268760"/>
              <a:ext cx="4793216" cy="4987755"/>
            </a:xfrm>
            <a:prstGeom prst="rect">
              <a:avLst/>
            </a:prstGeom>
            <a:noFill/>
          </p:spPr>
        </p:pic>
        <p:cxnSp>
          <p:nvCxnSpPr>
            <p:cNvPr id="27" name="直線コネクタ 26"/>
            <p:cNvCxnSpPr/>
            <p:nvPr/>
          </p:nvCxnSpPr>
          <p:spPr>
            <a:xfrm>
              <a:off x="1835696" y="3717032"/>
              <a:ext cx="0"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979712" y="3717032"/>
              <a:ext cx="0" cy="18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475656" y="5373216"/>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1979712" y="5373216"/>
              <a:ext cx="3600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角丸四角形 15"/>
          <p:cNvSpPr/>
          <p:nvPr/>
        </p:nvSpPr>
        <p:spPr>
          <a:xfrm>
            <a:off x="4860032" y="5661248"/>
            <a:ext cx="4032448" cy="720080"/>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788024" y="2420888"/>
            <a:ext cx="3528392" cy="432048"/>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実験</a:t>
            </a:r>
            <a:r>
              <a:rPr lang="ja-JP" altLang="en-US" dirty="0" smtClean="0"/>
              <a:t>結果</a:t>
            </a:r>
            <a:endParaRPr kumimoji="1" lang="ja-JP" altLang="en-US" dirty="0"/>
          </a:p>
        </p:txBody>
      </p:sp>
      <p:sp>
        <p:nvSpPr>
          <p:cNvPr id="3" name="スライド番号プレースホルダ 2"/>
          <p:cNvSpPr>
            <a:spLocks noGrp="1"/>
          </p:cNvSpPr>
          <p:nvPr>
            <p:ph type="sldNum" sz="quarter" idx="12"/>
          </p:nvPr>
        </p:nvSpPr>
        <p:spPr/>
        <p:txBody>
          <a:bodyPr/>
          <a:lstStyle/>
          <a:p>
            <a:fld id="{F974F203-CD18-48E1-8B83-FE46458D7063}" type="slidenum">
              <a:rPr kumimoji="1" lang="ja-JP" altLang="en-US" smtClean="0"/>
              <a:pPr/>
              <a:t>13</a:t>
            </a:fld>
            <a:endParaRPr kumimoji="1" lang="ja-JP" altLang="en-US"/>
          </a:p>
        </p:txBody>
      </p:sp>
      <p:pic>
        <p:nvPicPr>
          <p:cNvPr id="6148" name="Picture 4" descr="C:\Users\TakuTAKEMOTO\Desktop\mini-RT EXP\20140201result\23phaseEr.png"/>
          <p:cNvPicPr>
            <a:picLocks noChangeAspect="1" noChangeArrowheads="1"/>
          </p:cNvPicPr>
          <p:nvPr/>
        </p:nvPicPr>
        <p:blipFill>
          <a:blip r:embed="rId3" cstate="print"/>
          <a:srcRect l="2851" r="2851"/>
          <a:stretch>
            <a:fillRect/>
          </a:stretch>
        </p:blipFill>
        <p:spPr bwMode="auto">
          <a:xfrm>
            <a:off x="4641391" y="3140968"/>
            <a:ext cx="4502609" cy="2520280"/>
          </a:xfrm>
          <a:prstGeom prst="rect">
            <a:avLst/>
          </a:prstGeom>
          <a:noFill/>
        </p:spPr>
      </p:pic>
      <p:cxnSp>
        <p:nvCxnSpPr>
          <p:cNvPr id="13" name="直線矢印コネクタ 12"/>
          <p:cNvCxnSpPr>
            <a:stCxn id="14" idx="1"/>
          </p:cNvCxnSpPr>
          <p:nvPr/>
        </p:nvCxnSpPr>
        <p:spPr>
          <a:xfrm flipH="1">
            <a:off x="2051720" y="2636912"/>
            <a:ext cx="2736304" cy="144016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716016" y="2492896"/>
            <a:ext cx="3672408" cy="369332"/>
          </a:xfrm>
          <a:prstGeom prst="rect">
            <a:avLst/>
          </a:prstGeom>
          <a:noFill/>
        </p:spPr>
        <p:txBody>
          <a:bodyPr wrap="square" rtlCol="0">
            <a:spAutoFit/>
          </a:bodyPr>
          <a:lstStyle/>
          <a:p>
            <a:r>
              <a:rPr lang="en-US" altLang="ja-JP" dirty="0" smtClean="0"/>
              <a:t>10mm</a:t>
            </a:r>
            <a:r>
              <a:rPr lang="ja-JP" altLang="en-US" dirty="0" smtClean="0"/>
              <a:t>程度の短波長が見られる。</a:t>
            </a:r>
            <a:endParaRPr kumimoji="1" lang="ja-JP" altLang="en-US" dirty="0"/>
          </a:p>
        </p:txBody>
      </p:sp>
      <p:cxnSp>
        <p:nvCxnSpPr>
          <p:cNvPr id="17" name="直線矢印コネクタ 16"/>
          <p:cNvCxnSpPr/>
          <p:nvPr/>
        </p:nvCxnSpPr>
        <p:spPr>
          <a:xfrm>
            <a:off x="5471592" y="4077072"/>
            <a:ext cx="72008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6732240" y="4077072"/>
            <a:ext cx="72008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6263680" y="3861048"/>
            <a:ext cx="72008"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932040" y="5734997"/>
            <a:ext cx="3960440" cy="646331"/>
          </a:xfrm>
          <a:prstGeom prst="rect">
            <a:avLst/>
          </a:prstGeom>
          <a:noFill/>
        </p:spPr>
        <p:txBody>
          <a:bodyPr wrap="square" rtlCol="0">
            <a:spAutoFit/>
          </a:bodyPr>
          <a:lstStyle/>
          <a:p>
            <a:r>
              <a:rPr lang="ja-JP" altLang="en-US" dirty="0" smtClean="0"/>
              <a:t>位相</a:t>
            </a:r>
            <a:r>
              <a:rPr kumimoji="1" lang="ja-JP" altLang="en-US" dirty="0" smtClean="0"/>
              <a:t>が急激に変化し、その勾配である波数 </a:t>
            </a:r>
            <a:r>
              <a:rPr kumimoji="1" lang="en-US" altLang="ja-JP" dirty="0" smtClean="0"/>
              <a:t>k </a:t>
            </a:r>
            <a:r>
              <a:rPr kumimoji="1" lang="ja-JP" altLang="en-US" dirty="0" smtClean="0"/>
              <a:t>の符号も逆転している。</a:t>
            </a:r>
            <a:endParaRPr kumimoji="1" lang="ja-JP" altLang="en-US" dirty="0"/>
          </a:p>
        </p:txBody>
      </p:sp>
      <p:cxnSp>
        <p:nvCxnSpPr>
          <p:cNvPr id="21" name="直線コネクタ 20"/>
          <p:cNvCxnSpPr>
            <a:endCxn id="6148" idx="2"/>
          </p:cNvCxnSpPr>
          <p:nvPr/>
        </p:nvCxnSpPr>
        <p:spPr>
          <a:xfrm>
            <a:off x="6300192" y="4293096"/>
            <a:ext cx="592504" cy="136815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868144" y="1025441"/>
            <a:ext cx="2808312" cy="1323439"/>
          </a:xfrm>
          <a:prstGeom prst="rect">
            <a:avLst/>
          </a:prstGeom>
          <a:noFill/>
        </p:spPr>
        <p:txBody>
          <a:bodyPr wrap="square" rtlCol="0">
            <a:spAutoFit/>
          </a:bodyPr>
          <a:lstStyle/>
          <a:p>
            <a:r>
              <a:rPr kumimoji="1" lang="ja-JP" altLang="en-US" sz="1600" dirty="0" smtClean="0"/>
              <a:t>コイル電流：</a:t>
            </a:r>
            <a:r>
              <a:rPr kumimoji="1" lang="en-US" altLang="ja-JP" sz="1600" dirty="0" smtClean="0"/>
              <a:t>64 A</a:t>
            </a:r>
          </a:p>
          <a:p>
            <a:r>
              <a:rPr kumimoji="1" lang="ja-JP" altLang="en-US" sz="1600" dirty="0" smtClean="0"/>
              <a:t>入射周波数：</a:t>
            </a:r>
            <a:r>
              <a:rPr kumimoji="1" lang="en-US" altLang="ja-JP" sz="1600" dirty="0" smtClean="0"/>
              <a:t>1 GHz</a:t>
            </a:r>
          </a:p>
          <a:p>
            <a:r>
              <a:rPr kumimoji="1" lang="ja-JP" altLang="en-US" sz="1600" dirty="0" smtClean="0"/>
              <a:t>容器内ガス圧：</a:t>
            </a:r>
            <a:r>
              <a:rPr kumimoji="1" lang="en-US" altLang="ja-JP" sz="1600" dirty="0" smtClean="0"/>
              <a:t>2.6×10</a:t>
            </a:r>
            <a:r>
              <a:rPr kumimoji="1" lang="en-US" altLang="ja-JP" sz="1600" baseline="30000" dirty="0" smtClean="0"/>
              <a:t>-2</a:t>
            </a:r>
            <a:r>
              <a:rPr kumimoji="1" lang="en-US" altLang="ja-JP" sz="1600" dirty="0" smtClean="0"/>
              <a:t>Pa</a:t>
            </a:r>
          </a:p>
          <a:p>
            <a:r>
              <a:rPr lang="ja-JP" altLang="en-US" sz="1600" dirty="0" smtClean="0"/>
              <a:t>プラズマ立上げ用</a:t>
            </a:r>
            <a:endParaRPr lang="en-US" altLang="ja-JP" sz="1600" dirty="0" smtClean="0"/>
          </a:p>
          <a:p>
            <a:r>
              <a:rPr lang="ja-JP" altLang="en-US" sz="1600" dirty="0" smtClean="0"/>
              <a:t>マイクロ波出力：</a:t>
            </a:r>
            <a:r>
              <a:rPr lang="en-US" altLang="ja-JP" sz="1600" dirty="0" smtClean="0"/>
              <a:t>0.9kW</a:t>
            </a:r>
            <a:endParaRPr kumimoji="1" lang="ja-JP" altLang="en-US" sz="1600" dirty="0"/>
          </a:p>
        </p:txBody>
      </p:sp>
      <p:sp>
        <p:nvSpPr>
          <p:cNvPr id="18" name="テキスト ボックス 17"/>
          <p:cNvSpPr txBox="1"/>
          <p:nvPr/>
        </p:nvSpPr>
        <p:spPr>
          <a:xfrm>
            <a:off x="5652120" y="3284984"/>
            <a:ext cx="2952328" cy="369332"/>
          </a:xfrm>
          <a:prstGeom prst="rect">
            <a:avLst/>
          </a:prstGeom>
          <a:noFill/>
        </p:spPr>
        <p:txBody>
          <a:bodyPr wrap="square" rtlCol="0">
            <a:spAutoFit/>
          </a:bodyPr>
          <a:lstStyle/>
          <a:p>
            <a:pPr algn="ctr"/>
            <a:r>
              <a:rPr kumimoji="1" lang="ja-JP" altLang="en-US" dirty="0" smtClean="0"/>
              <a:t>径方向に対する位相</a:t>
            </a:r>
            <a:endParaRPr kumimoji="1" lang="ja-JP" altLang="en-US" dirty="0"/>
          </a:p>
        </p:txBody>
      </p:sp>
      <p:sp>
        <p:nvSpPr>
          <p:cNvPr id="24" name="テキスト ボックス 23"/>
          <p:cNvSpPr txBox="1"/>
          <p:nvPr/>
        </p:nvSpPr>
        <p:spPr>
          <a:xfrm>
            <a:off x="5004048" y="6381328"/>
            <a:ext cx="3024336" cy="369332"/>
          </a:xfrm>
          <a:prstGeom prst="rect">
            <a:avLst/>
          </a:prstGeom>
          <a:noFill/>
        </p:spPr>
        <p:txBody>
          <a:bodyPr wrap="square" rtlCol="0">
            <a:spAutoFit/>
          </a:bodyPr>
          <a:lstStyle/>
          <a:p>
            <a:r>
              <a:rPr kumimoji="1" lang="ja-JP" altLang="en-US" dirty="0" smtClean="0"/>
              <a:t>→負の群速度</a:t>
            </a: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p:cNvGrpSpPr/>
          <p:nvPr/>
        </p:nvGrpSpPr>
        <p:grpSpPr>
          <a:xfrm>
            <a:off x="107504" y="1268760"/>
            <a:ext cx="4793216" cy="4987755"/>
            <a:chOff x="107504" y="1268760"/>
            <a:chExt cx="4793216" cy="4987755"/>
          </a:xfrm>
        </p:grpSpPr>
        <p:pic>
          <p:nvPicPr>
            <p:cNvPr id="17" name="Picture 2" descr="C:\Users\TakuTAKEMOTO\Desktop\mini-RT EXP\20140201result\Shot23RF.png"/>
            <p:cNvPicPr>
              <a:picLocks noChangeAspect="1" noChangeArrowheads="1"/>
            </p:cNvPicPr>
            <p:nvPr/>
          </p:nvPicPr>
          <p:blipFill>
            <a:blip r:embed="rId2" cstate="print"/>
            <a:srcRect l="9928"/>
            <a:stretch>
              <a:fillRect/>
            </a:stretch>
          </p:blipFill>
          <p:spPr bwMode="auto">
            <a:xfrm>
              <a:off x="107504" y="1268760"/>
              <a:ext cx="4793216" cy="4987755"/>
            </a:xfrm>
            <a:prstGeom prst="rect">
              <a:avLst/>
            </a:prstGeom>
            <a:noFill/>
          </p:spPr>
        </p:pic>
        <p:cxnSp>
          <p:nvCxnSpPr>
            <p:cNvPr id="32" name="直線コネクタ 31"/>
            <p:cNvCxnSpPr/>
            <p:nvPr/>
          </p:nvCxnSpPr>
          <p:spPr>
            <a:xfrm>
              <a:off x="1691680" y="1386000"/>
              <a:ext cx="0" cy="4356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907704" y="1386000"/>
              <a:ext cx="0" cy="255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907704" y="4869160"/>
              <a:ext cx="0" cy="90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グループ化 20"/>
          <p:cNvGrpSpPr/>
          <p:nvPr/>
        </p:nvGrpSpPr>
        <p:grpSpPr>
          <a:xfrm>
            <a:off x="4640400" y="3142800"/>
            <a:ext cx="4524358" cy="2532573"/>
            <a:chOff x="4640400" y="3142800"/>
            <a:chExt cx="4524358" cy="2532573"/>
          </a:xfrm>
        </p:grpSpPr>
        <p:pic>
          <p:nvPicPr>
            <p:cNvPr id="6148" name="Picture 4" descr="C:\Users\TakuTAKEMOTO\Desktop\mini-RT EXP\20140201result\23phaseEr.png"/>
            <p:cNvPicPr>
              <a:picLocks noChangeAspect="1" noChangeArrowheads="1"/>
            </p:cNvPicPr>
            <p:nvPr/>
          </p:nvPicPr>
          <p:blipFill>
            <a:blip r:embed="rId3" cstate="print"/>
            <a:srcRect l="2851" r="2851"/>
            <a:stretch>
              <a:fillRect/>
            </a:stretch>
          </p:blipFill>
          <p:spPr bwMode="auto">
            <a:xfrm>
              <a:off x="4640400" y="3142800"/>
              <a:ext cx="4524358" cy="2532573"/>
            </a:xfrm>
            <a:prstGeom prst="rect">
              <a:avLst/>
            </a:prstGeom>
            <a:noFill/>
          </p:spPr>
        </p:pic>
        <p:cxnSp>
          <p:nvCxnSpPr>
            <p:cNvPr id="28" name="直線矢印コネクタ 27"/>
            <p:cNvCxnSpPr/>
            <p:nvPr/>
          </p:nvCxnSpPr>
          <p:spPr>
            <a:xfrm>
              <a:off x="5471592" y="4077072"/>
              <a:ext cx="72008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6767736" y="4077072"/>
              <a:ext cx="72008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6263680" y="3861048"/>
              <a:ext cx="72008"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228184" y="3258000"/>
              <a:ext cx="0" cy="1998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444208" y="3258000"/>
              <a:ext cx="0" cy="1998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6" name="角丸四角形 15"/>
          <p:cNvSpPr/>
          <p:nvPr/>
        </p:nvSpPr>
        <p:spPr>
          <a:xfrm>
            <a:off x="6876256" y="2780928"/>
            <a:ext cx="720080" cy="360040"/>
          </a:xfrm>
          <a:prstGeom prst="roundRect">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860032" y="1700808"/>
            <a:ext cx="4032448" cy="720080"/>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実験</a:t>
            </a:r>
            <a:r>
              <a:rPr lang="ja-JP" altLang="en-US" dirty="0" smtClean="0"/>
              <a:t>結果</a:t>
            </a:r>
            <a:endParaRPr kumimoji="1" lang="ja-JP" altLang="en-US" dirty="0"/>
          </a:p>
        </p:txBody>
      </p:sp>
      <p:sp>
        <p:nvSpPr>
          <p:cNvPr id="3" name="スライド番号プレースホルダ 2"/>
          <p:cNvSpPr>
            <a:spLocks noGrp="1"/>
          </p:cNvSpPr>
          <p:nvPr>
            <p:ph type="sldNum" sz="quarter" idx="12"/>
          </p:nvPr>
        </p:nvSpPr>
        <p:spPr/>
        <p:txBody>
          <a:bodyPr/>
          <a:lstStyle/>
          <a:p>
            <a:fld id="{F974F203-CD18-48E1-8B83-FE46458D7063}" type="slidenum">
              <a:rPr kumimoji="1" lang="ja-JP" altLang="en-US" smtClean="0"/>
              <a:pPr/>
              <a:t>14</a:t>
            </a:fld>
            <a:endParaRPr kumimoji="1" lang="ja-JP" altLang="en-US"/>
          </a:p>
        </p:txBody>
      </p:sp>
      <p:cxnSp>
        <p:nvCxnSpPr>
          <p:cNvPr id="22" name="直線矢印コネクタ 21"/>
          <p:cNvCxnSpPr>
            <a:stCxn id="24" idx="1"/>
          </p:cNvCxnSpPr>
          <p:nvPr/>
        </p:nvCxnSpPr>
        <p:spPr>
          <a:xfrm flipH="1">
            <a:off x="1691680" y="2095982"/>
            <a:ext cx="3168352" cy="133301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4860032" y="1772816"/>
            <a:ext cx="4104456" cy="646331"/>
          </a:xfrm>
          <a:prstGeom prst="rect">
            <a:avLst/>
          </a:prstGeom>
          <a:noFill/>
        </p:spPr>
        <p:txBody>
          <a:bodyPr wrap="square" rtlCol="0">
            <a:spAutoFit/>
          </a:bodyPr>
          <a:lstStyle/>
          <a:p>
            <a:r>
              <a:rPr kumimoji="1" lang="en-US" altLang="ja-JP" dirty="0" smtClean="0"/>
              <a:t>1 GHz</a:t>
            </a:r>
            <a:r>
              <a:rPr kumimoji="1" lang="ja-JP" altLang="en-US" dirty="0" smtClean="0"/>
              <a:t>に対する</a:t>
            </a:r>
            <a:r>
              <a:rPr kumimoji="1" lang="en-US" altLang="ja-JP" dirty="0" smtClean="0"/>
              <a:t>3</a:t>
            </a:r>
            <a:r>
              <a:rPr kumimoji="1" lang="ja-JP" altLang="en-US" dirty="0" smtClean="0"/>
              <a:t>倍高調波がある位置で</a:t>
            </a:r>
            <a:r>
              <a:rPr kumimoji="1" lang="en-US" altLang="ja-JP" dirty="0" smtClean="0"/>
              <a:t>EBW</a:t>
            </a:r>
            <a:r>
              <a:rPr kumimoji="1" lang="ja-JP" altLang="en-US" dirty="0" smtClean="0"/>
              <a:t>が吸収されたように見える。</a:t>
            </a:r>
            <a:endParaRPr kumimoji="1" lang="ja-JP" altLang="en-US" dirty="0"/>
          </a:p>
        </p:txBody>
      </p:sp>
      <p:cxnSp>
        <p:nvCxnSpPr>
          <p:cNvPr id="25" name="直線矢印コネクタ 24"/>
          <p:cNvCxnSpPr/>
          <p:nvPr/>
        </p:nvCxnSpPr>
        <p:spPr>
          <a:xfrm>
            <a:off x="5364088" y="2420888"/>
            <a:ext cx="864096" cy="115212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6444208" y="3140968"/>
            <a:ext cx="504056" cy="36004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876256" y="2852936"/>
            <a:ext cx="720080" cy="369332"/>
          </a:xfrm>
          <a:prstGeom prst="rect">
            <a:avLst/>
          </a:prstGeom>
          <a:noFill/>
        </p:spPr>
        <p:txBody>
          <a:bodyPr wrap="square" rtlCol="0">
            <a:spAutoFit/>
          </a:bodyPr>
          <a:lstStyle/>
          <a:p>
            <a:r>
              <a:rPr kumimoji="1" lang="en-US" altLang="ja-JP" dirty="0" smtClean="0"/>
              <a:t>UHR</a:t>
            </a:r>
            <a:endParaRPr kumimoji="1" lang="ja-JP"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a:off x="0" y="1440000"/>
            <a:ext cx="4784338" cy="4860271"/>
            <a:chOff x="0" y="1440000"/>
            <a:chExt cx="4784338" cy="4860271"/>
          </a:xfrm>
        </p:grpSpPr>
        <p:pic>
          <p:nvPicPr>
            <p:cNvPr id="8" name="図 7" descr="C:\Users\TakuTAKEMOTO\Desktop\mini-RT EXP\20140201result\graph22RF.png"/>
            <p:cNvPicPr>
              <a:picLocks noChangeAspect="1"/>
            </p:cNvPicPr>
            <p:nvPr/>
          </p:nvPicPr>
          <p:blipFill>
            <a:blip r:embed="rId2" cstate="print"/>
            <a:srcRect l="7644"/>
            <a:stretch>
              <a:fillRect/>
            </a:stretch>
          </p:blipFill>
          <p:spPr bwMode="auto">
            <a:xfrm>
              <a:off x="0" y="1440000"/>
              <a:ext cx="4784338" cy="4860271"/>
            </a:xfrm>
            <a:prstGeom prst="rect">
              <a:avLst/>
            </a:prstGeom>
            <a:noFill/>
            <a:ln w="9525">
              <a:noFill/>
              <a:miter lim="800000"/>
              <a:headEnd/>
              <a:tailEnd/>
            </a:ln>
          </p:spPr>
        </p:pic>
        <p:cxnSp>
          <p:nvCxnSpPr>
            <p:cNvPr id="64514" name="AutoShape 2"/>
            <p:cNvCxnSpPr>
              <a:cxnSpLocks noChangeShapeType="1"/>
            </p:cNvCxnSpPr>
            <p:nvPr/>
          </p:nvCxnSpPr>
          <p:spPr bwMode="auto">
            <a:xfrm>
              <a:off x="1797543" y="4005064"/>
              <a:ext cx="0" cy="1734334"/>
            </a:xfrm>
            <a:prstGeom prst="straightConnector1">
              <a:avLst/>
            </a:prstGeom>
            <a:noFill/>
            <a:ln w="9525">
              <a:solidFill>
                <a:srgbClr val="000000"/>
              </a:solidFill>
              <a:round/>
              <a:headEnd/>
              <a:tailEnd/>
            </a:ln>
          </p:spPr>
        </p:cxnSp>
        <p:cxnSp>
          <p:nvCxnSpPr>
            <p:cNvPr id="64515" name="AutoShape 3"/>
            <p:cNvCxnSpPr>
              <a:cxnSpLocks noChangeShapeType="1"/>
            </p:cNvCxnSpPr>
            <p:nvPr/>
          </p:nvCxnSpPr>
          <p:spPr bwMode="auto">
            <a:xfrm>
              <a:off x="1944000" y="4005064"/>
              <a:ext cx="0" cy="1736212"/>
            </a:xfrm>
            <a:prstGeom prst="straightConnector1">
              <a:avLst/>
            </a:prstGeom>
            <a:noFill/>
            <a:ln w="9525">
              <a:solidFill>
                <a:srgbClr val="000000"/>
              </a:solidFill>
              <a:round/>
              <a:headEnd/>
              <a:tailEnd/>
            </a:ln>
          </p:spPr>
        </p:cxnSp>
        <p:cxnSp>
          <p:nvCxnSpPr>
            <p:cNvPr id="64516" name="AutoShape 4"/>
            <p:cNvCxnSpPr>
              <a:cxnSpLocks noChangeShapeType="1"/>
            </p:cNvCxnSpPr>
            <p:nvPr/>
          </p:nvCxnSpPr>
          <p:spPr bwMode="auto">
            <a:xfrm>
              <a:off x="1403648" y="5607866"/>
              <a:ext cx="393895" cy="0"/>
            </a:xfrm>
            <a:prstGeom prst="straightConnector1">
              <a:avLst/>
            </a:prstGeom>
            <a:noFill/>
            <a:ln w="9525">
              <a:solidFill>
                <a:srgbClr val="000000"/>
              </a:solidFill>
              <a:round/>
              <a:headEnd/>
              <a:tailEnd type="triangle" w="med" len="med"/>
            </a:ln>
          </p:spPr>
        </p:cxnSp>
        <p:cxnSp>
          <p:nvCxnSpPr>
            <p:cNvPr id="64517" name="AutoShape 5"/>
            <p:cNvCxnSpPr>
              <a:cxnSpLocks noChangeShapeType="1"/>
            </p:cNvCxnSpPr>
            <p:nvPr/>
          </p:nvCxnSpPr>
          <p:spPr bwMode="auto">
            <a:xfrm flipH="1">
              <a:off x="1944000" y="5621019"/>
              <a:ext cx="408831" cy="0"/>
            </a:xfrm>
            <a:prstGeom prst="straightConnector1">
              <a:avLst/>
            </a:prstGeom>
            <a:noFill/>
            <a:ln w="9525">
              <a:solidFill>
                <a:srgbClr val="000000"/>
              </a:solidFill>
              <a:round/>
              <a:headEnd/>
              <a:tailEnd type="triangle" w="med" len="med"/>
            </a:ln>
          </p:spPr>
        </p:cxnSp>
        <p:cxnSp>
          <p:nvCxnSpPr>
            <p:cNvPr id="15" name="直線コネクタ 14"/>
            <p:cNvCxnSpPr/>
            <p:nvPr/>
          </p:nvCxnSpPr>
          <p:spPr>
            <a:xfrm>
              <a:off x="1652400" y="1540800"/>
              <a:ext cx="0" cy="42804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890000" y="1556792"/>
              <a:ext cx="0" cy="23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890000" y="5256000"/>
              <a:ext cx="0" cy="57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lstStyle/>
          <a:p>
            <a:r>
              <a:rPr lang="ja-JP" altLang="en-US" dirty="0" smtClean="0"/>
              <a:t>再現性</a:t>
            </a:r>
            <a:r>
              <a:rPr lang="en-US" altLang="ja-JP" dirty="0" smtClean="0"/>
              <a:t>(1)</a:t>
            </a:r>
            <a:endParaRPr kumimoji="1" lang="ja-JP" altLang="en-US" dirty="0"/>
          </a:p>
        </p:txBody>
      </p:sp>
      <p:sp>
        <p:nvSpPr>
          <p:cNvPr id="3" name="スライド番号プレースホルダ 2"/>
          <p:cNvSpPr>
            <a:spLocks noGrp="1"/>
          </p:cNvSpPr>
          <p:nvPr>
            <p:ph type="sldNum" sz="quarter" idx="12"/>
          </p:nvPr>
        </p:nvSpPr>
        <p:spPr/>
        <p:txBody>
          <a:bodyPr/>
          <a:lstStyle/>
          <a:p>
            <a:fld id="{F974F203-CD18-48E1-8B83-FE46458D7063}" type="slidenum">
              <a:rPr lang="ja-JP" altLang="en-US" smtClean="0"/>
              <a:pPr/>
              <a:t>15</a:t>
            </a:fld>
            <a:endParaRPr lang="ja-JP" altLang="en-US" dirty="0"/>
          </a:p>
        </p:txBody>
      </p:sp>
      <p:pic>
        <p:nvPicPr>
          <p:cNvPr id="10" name="図 9" descr="C:\Users\TakuTAKEMOTO\Desktop\mini-RT EXP\20140201result\phase22ch4.png"/>
          <p:cNvPicPr>
            <a:picLocks noChangeAspect="1"/>
          </p:cNvPicPr>
          <p:nvPr/>
        </p:nvPicPr>
        <p:blipFill>
          <a:blip r:embed="rId3" cstate="print"/>
          <a:srcRect l="3597"/>
          <a:stretch>
            <a:fillRect/>
          </a:stretch>
        </p:blipFill>
        <p:spPr bwMode="auto">
          <a:xfrm>
            <a:off x="4592267" y="3171047"/>
            <a:ext cx="4551733" cy="2490201"/>
          </a:xfrm>
          <a:prstGeom prst="rect">
            <a:avLst/>
          </a:prstGeom>
          <a:noFill/>
          <a:ln w="9525">
            <a:noFill/>
            <a:miter lim="800000"/>
            <a:headEnd/>
            <a:tailEnd/>
          </a:ln>
        </p:spPr>
      </p:pic>
      <p:sp>
        <p:nvSpPr>
          <p:cNvPr id="11" name="テキスト ボックス 10"/>
          <p:cNvSpPr txBox="1"/>
          <p:nvPr/>
        </p:nvSpPr>
        <p:spPr>
          <a:xfrm>
            <a:off x="5868144" y="1457489"/>
            <a:ext cx="2808312" cy="1323439"/>
          </a:xfrm>
          <a:prstGeom prst="rect">
            <a:avLst/>
          </a:prstGeom>
          <a:noFill/>
        </p:spPr>
        <p:txBody>
          <a:bodyPr wrap="square" rtlCol="0">
            <a:spAutoFit/>
          </a:bodyPr>
          <a:lstStyle/>
          <a:p>
            <a:r>
              <a:rPr kumimoji="1" lang="ja-JP" altLang="en-US" sz="1600" dirty="0" smtClean="0"/>
              <a:t>コイル電流：</a:t>
            </a:r>
            <a:r>
              <a:rPr kumimoji="1" lang="en-US" altLang="ja-JP" sz="1600" dirty="0" smtClean="0"/>
              <a:t>64 A</a:t>
            </a:r>
          </a:p>
          <a:p>
            <a:r>
              <a:rPr kumimoji="1" lang="ja-JP" altLang="en-US" sz="1600" dirty="0" smtClean="0"/>
              <a:t>入射周波数：</a:t>
            </a:r>
            <a:r>
              <a:rPr kumimoji="1" lang="en-US" altLang="ja-JP" sz="1600" dirty="0" smtClean="0"/>
              <a:t>1 GHz</a:t>
            </a:r>
          </a:p>
          <a:p>
            <a:r>
              <a:rPr kumimoji="1" lang="ja-JP" altLang="en-US" sz="1600" dirty="0" smtClean="0"/>
              <a:t>容器内ガス圧：</a:t>
            </a:r>
            <a:r>
              <a:rPr kumimoji="1" lang="en-US" altLang="ja-JP" sz="1600" dirty="0" smtClean="0"/>
              <a:t>2.6×10</a:t>
            </a:r>
            <a:r>
              <a:rPr kumimoji="1" lang="en-US" altLang="ja-JP" sz="1600" baseline="30000" dirty="0" smtClean="0"/>
              <a:t>-2</a:t>
            </a:r>
            <a:r>
              <a:rPr kumimoji="1" lang="en-US" altLang="ja-JP" sz="1600" dirty="0" smtClean="0"/>
              <a:t>Pa</a:t>
            </a:r>
          </a:p>
          <a:p>
            <a:r>
              <a:rPr lang="ja-JP" altLang="en-US" sz="1600" dirty="0" smtClean="0"/>
              <a:t>プラズマ立上げ用</a:t>
            </a:r>
            <a:endParaRPr lang="en-US" altLang="ja-JP" sz="1600" dirty="0" smtClean="0"/>
          </a:p>
          <a:p>
            <a:r>
              <a:rPr lang="ja-JP" altLang="en-US" sz="1600" dirty="0" smtClean="0"/>
              <a:t>マイクロ波出力：</a:t>
            </a:r>
            <a:r>
              <a:rPr lang="en-US" altLang="ja-JP" sz="1600" dirty="0" smtClean="0"/>
              <a:t>0.9kW</a:t>
            </a:r>
            <a:endParaRPr kumimoji="1" lang="ja-JP" altLang="en-US" sz="1600" dirty="0"/>
          </a:p>
        </p:txBody>
      </p:sp>
      <p:cxnSp>
        <p:nvCxnSpPr>
          <p:cNvPr id="12" name="直線矢印コネクタ 11"/>
          <p:cNvCxnSpPr/>
          <p:nvPr/>
        </p:nvCxnSpPr>
        <p:spPr>
          <a:xfrm>
            <a:off x="5364088" y="4077072"/>
            <a:ext cx="72008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6660232" y="4077072"/>
            <a:ext cx="720080" cy="4320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6156176" y="3861048"/>
            <a:ext cx="72008" cy="6480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138000" y="3276000"/>
            <a:ext cx="0" cy="1980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346800" y="3284984"/>
            <a:ext cx="0" cy="198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再現性</a:t>
            </a:r>
            <a:r>
              <a:rPr lang="en-US" altLang="ja-JP" dirty="0" smtClean="0"/>
              <a:t>(2)</a:t>
            </a:r>
            <a:endParaRPr kumimoji="1" lang="ja-JP" altLang="en-US" dirty="0"/>
          </a:p>
        </p:txBody>
      </p:sp>
      <p:sp>
        <p:nvSpPr>
          <p:cNvPr id="3" name="スライド番号プレースホルダ 2"/>
          <p:cNvSpPr>
            <a:spLocks noGrp="1"/>
          </p:cNvSpPr>
          <p:nvPr>
            <p:ph type="sldNum" sz="quarter" idx="12"/>
          </p:nvPr>
        </p:nvSpPr>
        <p:spPr/>
        <p:txBody>
          <a:bodyPr/>
          <a:lstStyle/>
          <a:p>
            <a:fld id="{F974F203-CD18-48E1-8B83-FE46458D7063}" type="slidenum">
              <a:rPr lang="ja-JP" altLang="en-US" smtClean="0"/>
              <a:pPr/>
              <a:t>16</a:t>
            </a:fld>
            <a:endParaRPr lang="ja-JP" altLang="en-US" dirty="0"/>
          </a:p>
        </p:txBody>
      </p:sp>
      <p:pic>
        <p:nvPicPr>
          <p:cNvPr id="8" name="図 7" descr="C:\Users\TakuTAKEMOTO\Desktop\mini-RT EXP\20140201result\graph22RF.png"/>
          <p:cNvPicPr>
            <a:picLocks noChangeAspect="1"/>
          </p:cNvPicPr>
          <p:nvPr/>
        </p:nvPicPr>
        <p:blipFill>
          <a:blip r:embed="rId2" cstate="print"/>
          <a:srcRect l="7637"/>
          <a:stretch>
            <a:fillRect/>
          </a:stretch>
        </p:blipFill>
        <p:spPr bwMode="auto">
          <a:xfrm>
            <a:off x="0" y="1440000"/>
            <a:ext cx="4789333" cy="4860096"/>
          </a:xfrm>
          <a:prstGeom prst="rect">
            <a:avLst/>
          </a:prstGeom>
          <a:noFill/>
          <a:ln w="9525">
            <a:noFill/>
            <a:miter lim="800000"/>
            <a:headEnd/>
            <a:tailEnd/>
          </a:ln>
        </p:spPr>
      </p:pic>
      <p:cxnSp>
        <p:nvCxnSpPr>
          <p:cNvPr id="64515" name="AutoShape 3"/>
          <p:cNvCxnSpPr>
            <a:cxnSpLocks noChangeShapeType="1"/>
          </p:cNvCxnSpPr>
          <p:nvPr/>
        </p:nvCxnSpPr>
        <p:spPr bwMode="auto">
          <a:xfrm>
            <a:off x="1944000" y="4941168"/>
            <a:ext cx="0" cy="792088"/>
          </a:xfrm>
          <a:prstGeom prst="straightConnector1">
            <a:avLst/>
          </a:prstGeom>
          <a:noFill/>
          <a:ln w="9525">
            <a:solidFill>
              <a:srgbClr val="000000"/>
            </a:solidFill>
            <a:round/>
            <a:headEnd/>
            <a:tailEnd/>
          </a:ln>
        </p:spPr>
      </p:cxnSp>
      <p:cxnSp>
        <p:nvCxnSpPr>
          <p:cNvPr id="64516" name="AutoShape 4"/>
          <p:cNvCxnSpPr>
            <a:cxnSpLocks noChangeShapeType="1"/>
          </p:cNvCxnSpPr>
          <p:nvPr/>
        </p:nvCxnSpPr>
        <p:spPr bwMode="auto">
          <a:xfrm>
            <a:off x="1392775" y="5617123"/>
            <a:ext cx="358086" cy="0"/>
          </a:xfrm>
          <a:prstGeom prst="straightConnector1">
            <a:avLst/>
          </a:prstGeom>
          <a:noFill/>
          <a:ln w="9525">
            <a:solidFill>
              <a:srgbClr val="000000"/>
            </a:solidFill>
            <a:round/>
            <a:headEnd/>
            <a:tailEnd type="triangle" w="med" len="med"/>
          </a:ln>
        </p:spPr>
      </p:cxnSp>
      <p:cxnSp>
        <p:nvCxnSpPr>
          <p:cNvPr id="64517" name="AutoShape 5"/>
          <p:cNvCxnSpPr>
            <a:cxnSpLocks noChangeShapeType="1"/>
          </p:cNvCxnSpPr>
          <p:nvPr/>
        </p:nvCxnSpPr>
        <p:spPr bwMode="auto">
          <a:xfrm flipH="1">
            <a:off x="1944000" y="5629080"/>
            <a:ext cx="371664" cy="0"/>
          </a:xfrm>
          <a:prstGeom prst="straightConnector1">
            <a:avLst/>
          </a:prstGeom>
          <a:noFill/>
          <a:ln w="9525">
            <a:solidFill>
              <a:srgbClr val="000000"/>
            </a:solidFill>
            <a:round/>
            <a:headEnd/>
            <a:tailEnd type="triangle" w="med" len="med"/>
          </a:ln>
        </p:spPr>
      </p:cxnSp>
      <p:pic>
        <p:nvPicPr>
          <p:cNvPr id="10" name="図 9" descr="C:\Users\TakuTAKEMOTO\Desktop\mini-RT EXP\20140201result\phase22ch4.png"/>
          <p:cNvPicPr>
            <a:picLocks noChangeAspect="1"/>
          </p:cNvPicPr>
          <p:nvPr/>
        </p:nvPicPr>
        <p:blipFill>
          <a:blip r:embed="rId3" cstate="print"/>
          <a:srcRect l="2878"/>
          <a:stretch>
            <a:fillRect/>
          </a:stretch>
        </p:blipFill>
        <p:spPr bwMode="auto">
          <a:xfrm>
            <a:off x="4560125" y="3171047"/>
            <a:ext cx="4581927" cy="2490201"/>
          </a:xfrm>
          <a:prstGeom prst="rect">
            <a:avLst/>
          </a:prstGeom>
          <a:noFill/>
          <a:ln w="9525">
            <a:noFill/>
            <a:miter lim="800000"/>
            <a:headEnd/>
            <a:tailEnd/>
          </a:ln>
        </p:spPr>
      </p:pic>
      <p:cxnSp>
        <p:nvCxnSpPr>
          <p:cNvPr id="17" name="AutoShape 3"/>
          <p:cNvCxnSpPr>
            <a:cxnSpLocks noChangeShapeType="1"/>
          </p:cNvCxnSpPr>
          <p:nvPr/>
        </p:nvCxnSpPr>
        <p:spPr bwMode="auto">
          <a:xfrm>
            <a:off x="1746000" y="4941168"/>
            <a:ext cx="0" cy="792000"/>
          </a:xfrm>
          <a:prstGeom prst="straightConnector1">
            <a:avLst/>
          </a:prstGeom>
          <a:noFill/>
          <a:ln w="9525">
            <a:solidFill>
              <a:srgbClr val="000000"/>
            </a:solidFill>
            <a:round/>
            <a:headEnd/>
            <a:tailEnd/>
          </a:ln>
        </p:spPr>
      </p:cxnSp>
      <p:sp>
        <p:nvSpPr>
          <p:cNvPr id="18" name="テキスト ボックス 17"/>
          <p:cNvSpPr txBox="1"/>
          <p:nvPr/>
        </p:nvSpPr>
        <p:spPr>
          <a:xfrm>
            <a:off x="5868144" y="1457489"/>
            <a:ext cx="2808312" cy="1323439"/>
          </a:xfrm>
          <a:prstGeom prst="rect">
            <a:avLst/>
          </a:prstGeom>
          <a:noFill/>
        </p:spPr>
        <p:txBody>
          <a:bodyPr wrap="square" rtlCol="0">
            <a:spAutoFit/>
          </a:bodyPr>
          <a:lstStyle/>
          <a:p>
            <a:r>
              <a:rPr kumimoji="1" lang="ja-JP" altLang="en-US" sz="1600" dirty="0" smtClean="0"/>
              <a:t>コイル電流：</a:t>
            </a:r>
            <a:r>
              <a:rPr kumimoji="1" lang="en-US" altLang="ja-JP" sz="1600" dirty="0" smtClean="0"/>
              <a:t>64 A</a:t>
            </a:r>
          </a:p>
          <a:p>
            <a:r>
              <a:rPr kumimoji="1" lang="ja-JP" altLang="en-US" sz="1600" dirty="0" smtClean="0"/>
              <a:t>入射周波数：</a:t>
            </a:r>
            <a:r>
              <a:rPr kumimoji="1" lang="en-US" altLang="ja-JP" sz="1600" dirty="0" smtClean="0"/>
              <a:t>1 GHz</a:t>
            </a:r>
          </a:p>
          <a:p>
            <a:r>
              <a:rPr kumimoji="1" lang="ja-JP" altLang="en-US" sz="1600" dirty="0" smtClean="0"/>
              <a:t>容器内ガス圧：</a:t>
            </a:r>
            <a:r>
              <a:rPr kumimoji="1" lang="en-US" altLang="ja-JP" sz="1600" dirty="0" smtClean="0"/>
              <a:t>2.2×10</a:t>
            </a:r>
            <a:r>
              <a:rPr kumimoji="1" lang="en-US" altLang="ja-JP" sz="1600" baseline="30000" dirty="0" smtClean="0"/>
              <a:t>-2</a:t>
            </a:r>
            <a:r>
              <a:rPr kumimoji="1" lang="en-US" altLang="ja-JP" sz="1600" dirty="0" smtClean="0"/>
              <a:t>Pa</a:t>
            </a:r>
          </a:p>
          <a:p>
            <a:r>
              <a:rPr lang="ja-JP" altLang="en-US" sz="1600" dirty="0" smtClean="0"/>
              <a:t>プラズマ立上げ用</a:t>
            </a:r>
            <a:endParaRPr lang="en-US" altLang="ja-JP" sz="1600" dirty="0" smtClean="0"/>
          </a:p>
          <a:p>
            <a:r>
              <a:rPr lang="ja-JP" altLang="en-US" sz="1600" dirty="0" smtClean="0"/>
              <a:t>マイクロ波出力：</a:t>
            </a:r>
            <a:r>
              <a:rPr lang="en-US" altLang="ja-JP" sz="1600" dirty="0" smtClean="0"/>
              <a:t>0.9kW</a:t>
            </a:r>
            <a:endParaRPr kumimoji="1" lang="ja-JP" altLang="en-US" sz="1600" dirty="0"/>
          </a:p>
        </p:txBody>
      </p:sp>
      <p:cxnSp>
        <p:nvCxnSpPr>
          <p:cNvPr id="19" name="直線矢印コネクタ 18"/>
          <p:cNvCxnSpPr/>
          <p:nvPr/>
        </p:nvCxnSpPr>
        <p:spPr>
          <a:xfrm>
            <a:off x="5220072" y="4221088"/>
            <a:ext cx="72008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6588224" y="4149080"/>
            <a:ext cx="72008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6012160" y="4077072"/>
            <a:ext cx="144016"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652400" y="1540800"/>
            <a:ext cx="0" cy="42804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138000" y="3276000"/>
            <a:ext cx="0" cy="1980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292496" y="3284984"/>
            <a:ext cx="0" cy="198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835696" y="1556792"/>
            <a:ext cx="0" cy="234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835696" y="5256000"/>
            <a:ext cx="0" cy="576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再現性</a:t>
            </a:r>
            <a:r>
              <a:rPr lang="en-US" altLang="ja-JP" dirty="0" smtClean="0"/>
              <a:t>(3)</a:t>
            </a:r>
            <a:endParaRPr kumimoji="1" lang="ja-JP" altLang="en-US" dirty="0"/>
          </a:p>
        </p:txBody>
      </p:sp>
      <p:sp>
        <p:nvSpPr>
          <p:cNvPr id="3" name="スライド番号プレースホルダ 2"/>
          <p:cNvSpPr>
            <a:spLocks noGrp="1"/>
          </p:cNvSpPr>
          <p:nvPr>
            <p:ph type="sldNum" sz="quarter" idx="12"/>
          </p:nvPr>
        </p:nvSpPr>
        <p:spPr/>
        <p:txBody>
          <a:bodyPr/>
          <a:lstStyle/>
          <a:p>
            <a:fld id="{F974F203-CD18-48E1-8B83-FE46458D7063}" type="slidenum">
              <a:rPr lang="ja-JP" altLang="en-US" smtClean="0"/>
              <a:pPr/>
              <a:t>17</a:t>
            </a:fld>
            <a:endParaRPr lang="ja-JP" altLang="en-US" dirty="0"/>
          </a:p>
        </p:txBody>
      </p:sp>
      <p:pic>
        <p:nvPicPr>
          <p:cNvPr id="8" name="図 7" descr="C:\Users\TakuTAKEMOTO\Desktop\mini-RT EXP\20140201result\graph22RF.png"/>
          <p:cNvPicPr>
            <a:picLocks noChangeAspect="1"/>
          </p:cNvPicPr>
          <p:nvPr/>
        </p:nvPicPr>
        <p:blipFill>
          <a:blip r:embed="rId2" cstate="print"/>
          <a:srcRect l="9042"/>
          <a:stretch>
            <a:fillRect/>
          </a:stretch>
        </p:blipFill>
        <p:spPr bwMode="auto">
          <a:xfrm>
            <a:off x="0" y="1440000"/>
            <a:ext cx="4780220" cy="4860096"/>
          </a:xfrm>
          <a:prstGeom prst="rect">
            <a:avLst/>
          </a:prstGeom>
          <a:noFill/>
          <a:ln w="9525">
            <a:noFill/>
            <a:miter lim="800000"/>
            <a:headEnd/>
            <a:tailEnd/>
          </a:ln>
        </p:spPr>
      </p:pic>
      <p:cxnSp>
        <p:nvCxnSpPr>
          <p:cNvPr id="64514" name="AutoShape 2"/>
          <p:cNvCxnSpPr>
            <a:cxnSpLocks noChangeShapeType="1"/>
          </p:cNvCxnSpPr>
          <p:nvPr/>
        </p:nvCxnSpPr>
        <p:spPr bwMode="auto">
          <a:xfrm>
            <a:off x="1619672" y="4160030"/>
            <a:ext cx="0" cy="1576667"/>
          </a:xfrm>
          <a:prstGeom prst="straightConnector1">
            <a:avLst/>
          </a:prstGeom>
          <a:noFill/>
          <a:ln w="9525">
            <a:solidFill>
              <a:srgbClr val="000000"/>
            </a:solidFill>
            <a:round/>
            <a:headEnd/>
            <a:tailEnd/>
          </a:ln>
        </p:spPr>
      </p:cxnSp>
      <p:cxnSp>
        <p:nvCxnSpPr>
          <p:cNvPr id="64515" name="AutoShape 3"/>
          <p:cNvCxnSpPr>
            <a:cxnSpLocks noChangeShapeType="1"/>
          </p:cNvCxnSpPr>
          <p:nvPr/>
        </p:nvCxnSpPr>
        <p:spPr bwMode="auto">
          <a:xfrm>
            <a:off x="2040096" y="4160030"/>
            <a:ext cx="0" cy="1578375"/>
          </a:xfrm>
          <a:prstGeom prst="straightConnector1">
            <a:avLst/>
          </a:prstGeom>
          <a:noFill/>
          <a:ln w="9525">
            <a:solidFill>
              <a:srgbClr val="000000"/>
            </a:solidFill>
            <a:round/>
            <a:headEnd/>
            <a:tailEnd/>
          </a:ln>
        </p:spPr>
      </p:cxnSp>
      <p:cxnSp>
        <p:nvCxnSpPr>
          <p:cNvPr id="64516" name="AutoShape 4"/>
          <p:cNvCxnSpPr>
            <a:cxnSpLocks noChangeShapeType="1"/>
          </p:cNvCxnSpPr>
          <p:nvPr/>
        </p:nvCxnSpPr>
        <p:spPr bwMode="auto">
          <a:xfrm>
            <a:off x="1261585" y="5617123"/>
            <a:ext cx="358086" cy="0"/>
          </a:xfrm>
          <a:prstGeom prst="straightConnector1">
            <a:avLst/>
          </a:prstGeom>
          <a:noFill/>
          <a:ln w="9525">
            <a:solidFill>
              <a:srgbClr val="000000"/>
            </a:solidFill>
            <a:round/>
            <a:headEnd/>
            <a:tailEnd type="triangle" w="med" len="med"/>
          </a:ln>
        </p:spPr>
      </p:cxnSp>
      <p:cxnSp>
        <p:nvCxnSpPr>
          <p:cNvPr id="64517" name="AutoShape 5"/>
          <p:cNvCxnSpPr>
            <a:cxnSpLocks noChangeShapeType="1"/>
          </p:cNvCxnSpPr>
          <p:nvPr/>
        </p:nvCxnSpPr>
        <p:spPr bwMode="auto">
          <a:xfrm flipH="1">
            <a:off x="2040096" y="5629080"/>
            <a:ext cx="371664" cy="0"/>
          </a:xfrm>
          <a:prstGeom prst="straightConnector1">
            <a:avLst/>
          </a:prstGeom>
          <a:noFill/>
          <a:ln w="9525">
            <a:solidFill>
              <a:srgbClr val="000000"/>
            </a:solidFill>
            <a:round/>
            <a:headEnd/>
            <a:tailEnd type="triangle" w="med" len="med"/>
          </a:ln>
        </p:spPr>
      </p:cxnSp>
      <p:pic>
        <p:nvPicPr>
          <p:cNvPr id="10" name="図 9" descr="C:\Users\TakuTAKEMOTO\Desktop\mini-RT EXP\20140201result\phase22ch4.png"/>
          <p:cNvPicPr>
            <a:picLocks noChangeAspect="1"/>
          </p:cNvPicPr>
          <p:nvPr/>
        </p:nvPicPr>
        <p:blipFill>
          <a:blip r:embed="rId3" cstate="print"/>
          <a:srcRect l="3598"/>
          <a:stretch>
            <a:fillRect/>
          </a:stretch>
        </p:blipFill>
        <p:spPr bwMode="auto">
          <a:xfrm>
            <a:off x="4594102" y="3171047"/>
            <a:ext cx="4547950" cy="2490201"/>
          </a:xfrm>
          <a:prstGeom prst="rect">
            <a:avLst/>
          </a:prstGeom>
          <a:noFill/>
          <a:ln w="9525">
            <a:noFill/>
            <a:miter lim="800000"/>
            <a:headEnd/>
            <a:tailEnd/>
          </a:ln>
        </p:spPr>
      </p:pic>
      <p:sp>
        <p:nvSpPr>
          <p:cNvPr id="11" name="テキスト ボックス 10"/>
          <p:cNvSpPr txBox="1"/>
          <p:nvPr/>
        </p:nvSpPr>
        <p:spPr>
          <a:xfrm>
            <a:off x="5868144" y="1457489"/>
            <a:ext cx="2808312" cy="1323439"/>
          </a:xfrm>
          <a:prstGeom prst="rect">
            <a:avLst/>
          </a:prstGeom>
          <a:noFill/>
        </p:spPr>
        <p:txBody>
          <a:bodyPr wrap="square" rtlCol="0">
            <a:spAutoFit/>
          </a:bodyPr>
          <a:lstStyle/>
          <a:p>
            <a:r>
              <a:rPr kumimoji="1" lang="ja-JP" altLang="en-US" sz="1600" dirty="0" smtClean="0"/>
              <a:t>コイル電流：</a:t>
            </a:r>
            <a:r>
              <a:rPr kumimoji="1" lang="en-US" altLang="ja-JP" sz="1600" dirty="0" smtClean="0"/>
              <a:t>64 A</a:t>
            </a:r>
          </a:p>
          <a:p>
            <a:r>
              <a:rPr kumimoji="1" lang="ja-JP" altLang="en-US" sz="1600" dirty="0" smtClean="0"/>
              <a:t>入射周波数：</a:t>
            </a:r>
            <a:r>
              <a:rPr kumimoji="1" lang="en-US" altLang="ja-JP" sz="1600" dirty="0" smtClean="0"/>
              <a:t>1 GHz</a:t>
            </a:r>
          </a:p>
          <a:p>
            <a:r>
              <a:rPr kumimoji="1" lang="ja-JP" altLang="en-US" sz="1600" dirty="0" smtClean="0"/>
              <a:t>容器内ガス圧：</a:t>
            </a:r>
            <a:r>
              <a:rPr kumimoji="1" lang="en-US" altLang="ja-JP" sz="1600" dirty="0" smtClean="0"/>
              <a:t>2.3×10</a:t>
            </a:r>
            <a:r>
              <a:rPr kumimoji="1" lang="en-US" altLang="ja-JP" sz="1600" baseline="30000" dirty="0" smtClean="0"/>
              <a:t>-2</a:t>
            </a:r>
            <a:r>
              <a:rPr kumimoji="1" lang="en-US" altLang="ja-JP" sz="1600" dirty="0" smtClean="0"/>
              <a:t>Pa</a:t>
            </a:r>
          </a:p>
          <a:p>
            <a:r>
              <a:rPr lang="ja-JP" altLang="en-US" sz="1600" dirty="0" smtClean="0"/>
              <a:t>プラズマ立上げ用</a:t>
            </a:r>
            <a:endParaRPr lang="en-US" altLang="ja-JP" sz="1600" dirty="0" smtClean="0"/>
          </a:p>
          <a:p>
            <a:r>
              <a:rPr lang="ja-JP" altLang="en-US" sz="1600" dirty="0" smtClean="0"/>
              <a:t>マイクロ波出力：</a:t>
            </a:r>
            <a:r>
              <a:rPr lang="en-US" altLang="ja-JP" sz="1600" dirty="0" smtClean="0"/>
              <a:t>0.9kW</a:t>
            </a:r>
            <a:endParaRPr kumimoji="1" lang="ja-JP" altLang="en-US" sz="1600" dirty="0"/>
          </a:p>
        </p:txBody>
      </p:sp>
      <p:cxnSp>
        <p:nvCxnSpPr>
          <p:cNvPr id="12" name="直線矢印コネクタ 11"/>
          <p:cNvCxnSpPr/>
          <p:nvPr/>
        </p:nvCxnSpPr>
        <p:spPr>
          <a:xfrm>
            <a:off x="5436096" y="4077072"/>
            <a:ext cx="540568"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6732240" y="4077072"/>
            <a:ext cx="576064" cy="504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6084168" y="3645024"/>
            <a:ext cx="72008" cy="1008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652400" y="1540800"/>
            <a:ext cx="0" cy="42804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6138000" y="3276000"/>
            <a:ext cx="0" cy="1980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292496" y="3284984"/>
            <a:ext cx="0" cy="198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835696" y="1556792"/>
            <a:ext cx="0" cy="259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835696" y="5472000"/>
            <a:ext cx="0" cy="360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結論</a:t>
            </a:r>
            <a:endParaRPr kumimoji="1" lang="ja-JP" altLang="en-US" dirty="0"/>
          </a:p>
        </p:txBody>
      </p:sp>
      <p:sp>
        <p:nvSpPr>
          <p:cNvPr id="4" name="コンテンツ プレースホルダ 3"/>
          <p:cNvSpPr>
            <a:spLocks noGrp="1"/>
          </p:cNvSpPr>
          <p:nvPr>
            <p:ph idx="1"/>
          </p:nvPr>
        </p:nvSpPr>
        <p:spPr>
          <a:xfrm>
            <a:off x="457200" y="1196752"/>
            <a:ext cx="8229600" cy="5184576"/>
          </a:xfrm>
        </p:spPr>
        <p:txBody>
          <a:bodyPr>
            <a:normAutofit fontScale="92500" lnSpcReduction="10000"/>
          </a:bodyPr>
          <a:lstStyle/>
          <a:p>
            <a:r>
              <a:rPr kumimoji="1" lang="ja-JP" altLang="en-US" dirty="0" smtClean="0"/>
              <a:t>高密度プラズマ中を伝搬可能な</a:t>
            </a:r>
            <a:r>
              <a:rPr kumimoji="1" lang="en-US" altLang="ja-JP" dirty="0" smtClean="0"/>
              <a:t>EBW</a:t>
            </a:r>
            <a:r>
              <a:rPr kumimoji="1" lang="ja-JP" altLang="en-US" dirty="0" smtClean="0"/>
              <a:t>をアンテナで直接観測し、プラズマ中の波動に対する理解を深めることを目的とした。</a:t>
            </a:r>
            <a:endParaRPr kumimoji="1" lang="en-US" altLang="ja-JP" dirty="0" smtClean="0"/>
          </a:p>
          <a:p>
            <a:r>
              <a:rPr lang="ja-JP" altLang="en-US" dirty="0" smtClean="0"/>
              <a:t>短波長、負の群速度、</a:t>
            </a:r>
            <a:r>
              <a:rPr lang="en-US" altLang="ja-JP" dirty="0" smtClean="0"/>
              <a:t>n</a:t>
            </a:r>
            <a:r>
              <a:rPr lang="ja-JP" altLang="en-US" dirty="0" smtClean="0"/>
              <a:t>倍高調波での吸収、といった</a:t>
            </a:r>
            <a:r>
              <a:rPr lang="en-US" altLang="ja-JP" dirty="0" smtClean="0"/>
              <a:t>EBW</a:t>
            </a:r>
            <a:r>
              <a:rPr lang="ja-JP" altLang="en-US" dirty="0" smtClean="0"/>
              <a:t>の特徴をもつ波をとらえることができた。また観測した類似した波の再現性を確認できた。</a:t>
            </a:r>
            <a:endParaRPr lang="en-US" altLang="ja-JP" dirty="0" smtClean="0"/>
          </a:p>
          <a:p>
            <a:r>
              <a:rPr lang="ja-JP" altLang="en-US" dirty="0" smtClean="0"/>
              <a:t>今後は、</a:t>
            </a:r>
            <a:r>
              <a:rPr kumimoji="1" lang="ja-JP" altLang="en-US" dirty="0" smtClean="0"/>
              <a:t>観測した波が</a:t>
            </a:r>
            <a:r>
              <a:rPr kumimoji="1" lang="en-US" altLang="ja-JP" dirty="0" smtClean="0"/>
              <a:t>EBW</a:t>
            </a:r>
            <a:r>
              <a:rPr kumimoji="1" lang="ja-JP" altLang="en-US" dirty="0" smtClean="0"/>
              <a:t>であることを密度分布や磁場変化からも同定し、</a:t>
            </a:r>
            <a:r>
              <a:rPr kumimoji="1" lang="en-US" altLang="ja-JP" dirty="0" smtClean="0"/>
              <a:t>SX-B</a:t>
            </a:r>
            <a:r>
              <a:rPr kumimoji="1" lang="ja-JP" altLang="en-US" dirty="0" smtClean="0"/>
              <a:t>変換について変換効率などの定量的評価を行う必要がある。</a:t>
            </a:r>
            <a:endParaRPr kumimoji="1" lang="en-US" altLang="ja-JP" dirty="0" smtClean="0"/>
          </a:p>
        </p:txBody>
      </p:sp>
      <p:sp>
        <p:nvSpPr>
          <p:cNvPr id="3" name="スライド番号プレースホルダ 2"/>
          <p:cNvSpPr>
            <a:spLocks noGrp="1"/>
          </p:cNvSpPr>
          <p:nvPr>
            <p:ph type="sldNum" sz="quarter" idx="12"/>
          </p:nvPr>
        </p:nvSpPr>
        <p:spPr/>
        <p:txBody>
          <a:bodyPr/>
          <a:lstStyle/>
          <a:p>
            <a:fld id="{F974F203-CD18-48E1-8B83-FE46458D7063}" type="slidenum">
              <a:rPr kumimoji="1" lang="ja-JP" altLang="en-US" smtClean="0"/>
              <a:pPr/>
              <a:t>18</a:t>
            </a:fld>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目次</a:t>
            </a:r>
            <a:endParaRPr kumimoji="1" lang="ja-JP" altLang="en-US" dirty="0"/>
          </a:p>
        </p:txBody>
      </p:sp>
      <p:sp>
        <p:nvSpPr>
          <p:cNvPr id="6" name="コンテンツ プレースホルダ 5"/>
          <p:cNvSpPr>
            <a:spLocks noGrp="1"/>
          </p:cNvSpPr>
          <p:nvPr>
            <p:ph idx="1"/>
          </p:nvPr>
        </p:nvSpPr>
        <p:spPr>
          <a:xfrm>
            <a:off x="2329408" y="1855365"/>
            <a:ext cx="5122912" cy="4525963"/>
          </a:xfrm>
        </p:spPr>
        <p:txBody>
          <a:bodyPr>
            <a:normAutofit/>
          </a:bodyPr>
          <a:lstStyle/>
          <a:p>
            <a:pPr marL="514350" indent="-514350">
              <a:buFont typeface="+mj-lt"/>
              <a:buAutoNum type="arabicPeriod"/>
            </a:pPr>
            <a:r>
              <a:rPr kumimoji="1" lang="ja-JP" altLang="en-US" sz="3600" dirty="0" smtClean="0">
                <a:latin typeface="メイリオ" pitchFamily="50" charset="-128"/>
                <a:ea typeface="メイリオ" pitchFamily="50" charset="-128"/>
                <a:cs typeface="メイリオ" pitchFamily="50" charset="-128"/>
              </a:rPr>
              <a:t>研究の背景</a:t>
            </a:r>
            <a:r>
              <a:rPr lang="ja-JP" altLang="en-US" sz="3600" dirty="0" smtClean="0">
                <a:latin typeface="メイリオ" pitchFamily="50" charset="-128"/>
                <a:ea typeface="メイリオ" pitchFamily="50" charset="-128"/>
                <a:cs typeface="メイリオ" pitchFamily="50" charset="-128"/>
              </a:rPr>
              <a:t>と目的</a:t>
            </a:r>
            <a:endParaRPr lang="en-US" altLang="ja-JP" sz="3600" dirty="0" smtClean="0">
              <a:latin typeface="メイリオ" pitchFamily="50" charset="-128"/>
              <a:ea typeface="メイリオ" pitchFamily="50" charset="-128"/>
              <a:cs typeface="メイリオ" pitchFamily="50" charset="-128"/>
            </a:endParaRPr>
          </a:p>
          <a:p>
            <a:pPr marL="514350" indent="-514350">
              <a:buFont typeface="+mj-lt"/>
              <a:buAutoNum type="arabicPeriod"/>
            </a:pPr>
            <a:r>
              <a:rPr kumimoji="1" lang="ja-JP" altLang="en-US" sz="3600" dirty="0" smtClean="0">
                <a:latin typeface="メイリオ" pitchFamily="50" charset="-128"/>
                <a:ea typeface="メイリオ" pitchFamily="50" charset="-128"/>
                <a:cs typeface="メイリオ" pitchFamily="50" charset="-128"/>
              </a:rPr>
              <a:t>プラズマ中の波動</a:t>
            </a:r>
            <a:endParaRPr kumimoji="1" lang="en-US" altLang="ja-JP" sz="3600" dirty="0" smtClean="0">
              <a:latin typeface="メイリオ" pitchFamily="50" charset="-128"/>
              <a:ea typeface="メイリオ" pitchFamily="50" charset="-128"/>
              <a:cs typeface="メイリオ" pitchFamily="50" charset="-128"/>
            </a:endParaRPr>
          </a:p>
          <a:p>
            <a:pPr marL="514350" indent="-514350">
              <a:buFont typeface="+mj-lt"/>
              <a:buAutoNum type="arabicPeriod"/>
            </a:pPr>
            <a:r>
              <a:rPr lang="ja-JP" altLang="en-US" sz="3600" dirty="0">
                <a:latin typeface="メイリオ" pitchFamily="50" charset="-128"/>
                <a:ea typeface="メイリオ" pitchFamily="50" charset="-128"/>
                <a:cs typeface="メイリオ" pitchFamily="50" charset="-128"/>
              </a:rPr>
              <a:t>実験</a:t>
            </a:r>
            <a:r>
              <a:rPr lang="ja-JP" altLang="en-US" sz="3600" dirty="0" smtClean="0">
                <a:latin typeface="メイリオ" pitchFamily="50" charset="-128"/>
                <a:ea typeface="メイリオ" pitchFamily="50" charset="-128"/>
                <a:cs typeface="メイリオ" pitchFamily="50" charset="-128"/>
              </a:rPr>
              <a:t>装置の概要</a:t>
            </a:r>
            <a:endParaRPr lang="en-US" altLang="ja-JP" sz="3600" dirty="0" smtClean="0">
              <a:latin typeface="メイリオ" pitchFamily="50" charset="-128"/>
              <a:ea typeface="メイリオ" pitchFamily="50" charset="-128"/>
              <a:cs typeface="メイリオ" pitchFamily="50" charset="-128"/>
            </a:endParaRPr>
          </a:p>
          <a:p>
            <a:pPr marL="514350" indent="-514350">
              <a:buFont typeface="+mj-lt"/>
              <a:buAutoNum type="arabicPeriod"/>
            </a:pPr>
            <a:r>
              <a:rPr kumimoji="1" lang="ja-JP" altLang="en-US" sz="3600" dirty="0">
                <a:latin typeface="メイリオ" pitchFamily="50" charset="-128"/>
                <a:ea typeface="メイリオ" pitchFamily="50" charset="-128"/>
                <a:cs typeface="メイリオ" pitchFamily="50" charset="-128"/>
              </a:rPr>
              <a:t>実験</a:t>
            </a:r>
            <a:r>
              <a:rPr kumimoji="1" lang="ja-JP" altLang="en-US" sz="3600" dirty="0" smtClean="0">
                <a:latin typeface="メイリオ" pitchFamily="50" charset="-128"/>
                <a:ea typeface="メイリオ" pitchFamily="50" charset="-128"/>
                <a:cs typeface="メイリオ" pitchFamily="50" charset="-128"/>
              </a:rPr>
              <a:t>結果・考察</a:t>
            </a:r>
            <a:endParaRPr kumimoji="1" lang="en-US" altLang="ja-JP" sz="3600" dirty="0" smtClean="0">
              <a:latin typeface="メイリオ" pitchFamily="50" charset="-128"/>
              <a:ea typeface="メイリオ" pitchFamily="50" charset="-128"/>
              <a:cs typeface="メイリオ" pitchFamily="50" charset="-128"/>
            </a:endParaRPr>
          </a:p>
          <a:p>
            <a:pPr marL="514350" indent="-514350">
              <a:buFont typeface="+mj-lt"/>
              <a:buAutoNum type="arabicPeriod"/>
            </a:pPr>
            <a:r>
              <a:rPr lang="ja-JP" altLang="en-US" sz="3600" dirty="0">
                <a:latin typeface="メイリオ" pitchFamily="50" charset="-128"/>
                <a:ea typeface="メイリオ" pitchFamily="50" charset="-128"/>
                <a:cs typeface="メイリオ" pitchFamily="50" charset="-128"/>
              </a:rPr>
              <a:t>結論</a:t>
            </a:r>
            <a:endParaRPr kumimoji="1" lang="ja-JP" altLang="en-US" sz="3600" dirty="0">
              <a:latin typeface="メイリオ" pitchFamily="50" charset="-128"/>
              <a:ea typeface="メイリオ" pitchFamily="50" charset="-128"/>
              <a:cs typeface="メイリオ" pitchFamily="50" charset="-128"/>
            </a:endParaRPr>
          </a:p>
        </p:txBody>
      </p:sp>
      <p:sp>
        <p:nvSpPr>
          <p:cNvPr id="4" name="スライド番号プレースホルダ 3"/>
          <p:cNvSpPr>
            <a:spLocks noGrp="1"/>
          </p:cNvSpPr>
          <p:nvPr>
            <p:ph type="sldNum" sz="quarter" idx="12"/>
          </p:nvPr>
        </p:nvSpPr>
        <p:spPr/>
        <p:txBody>
          <a:bodyPr/>
          <a:lstStyle/>
          <a:p>
            <a:fld id="{F974F203-CD18-48E1-8B83-FE46458D7063}" type="slidenum">
              <a:rPr kumimoji="1" lang="ja-JP" altLang="en-US" smtClean="0"/>
              <a:pPr/>
              <a:t>1</a:t>
            </a:fld>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4355976" y="4856966"/>
            <a:ext cx="4536504" cy="7200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457200" y="188640"/>
            <a:ext cx="8229600" cy="1143000"/>
          </a:xfrm>
        </p:spPr>
        <p:txBody>
          <a:bodyPr/>
          <a:lstStyle/>
          <a:p>
            <a:r>
              <a:rPr kumimoji="1" lang="ja-JP" altLang="en-US" dirty="0" smtClean="0"/>
              <a:t>研究の背景</a:t>
            </a:r>
            <a:endParaRPr kumimoji="1" lang="ja-JP" altLang="en-US" dirty="0"/>
          </a:p>
        </p:txBody>
      </p:sp>
      <p:sp>
        <p:nvSpPr>
          <p:cNvPr id="3" name="スライド番号プレースホルダ 2"/>
          <p:cNvSpPr>
            <a:spLocks noGrp="1"/>
          </p:cNvSpPr>
          <p:nvPr>
            <p:ph type="sldNum" sz="quarter" idx="12"/>
          </p:nvPr>
        </p:nvSpPr>
        <p:spPr/>
        <p:txBody>
          <a:bodyPr/>
          <a:lstStyle/>
          <a:p>
            <a:fld id="{F974F203-CD18-48E1-8B83-FE46458D7063}" type="slidenum">
              <a:rPr kumimoji="1" lang="ja-JP" altLang="en-US" smtClean="0"/>
              <a:pPr/>
              <a:t>2</a:t>
            </a:fld>
            <a:endParaRPr kumimoji="1" lang="ja-JP" altLang="en-US" dirty="0"/>
          </a:p>
        </p:txBody>
      </p:sp>
      <p:sp>
        <p:nvSpPr>
          <p:cNvPr id="10" name="テキスト ボックス 9"/>
          <p:cNvSpPr txBox="1"/>
          <p:nvPr/>
        </p:nvSpPr>
        <p:spPr>
          <a:xfrm>
            <a:off x="179512" y="1196752"/>
            <a:ext cx="5616624" cy="1723549"/>
          </a:xfrm>
          <a:prstGeom prst="rect">
            <a:avLst/>
          </a:prstGeom>
          <a:noFill/>
        </p:spPr>
        <p:txBody>
          <a:bodyPr wrap="square" rtlCol="0">
            <a:spAutoFit/>
          </a:bodyPr>
          <a:lstStyle/>
          <a:p>
            <a:r>
              <a:rPr kumimoji="1" lang="ja-JP" altLang="en-US" sz="2400" dirty="0" smtClean="0">
                <a:latin typeface="メイリオ" pitchFamily="50" charset="-128"/>
                <a:ea typeface="メイリオ" pitchFamily="50" charset="-128"/>
                <a:cs typeface="メイリオ" pitchFamily="50" charset="-128"/>
              </a:rPr>
              <a:t>核融合プラズマの加熱方法</a:t>
            </a:r>
            <a:endParaRPr kumimoji="1" lang="en-US" altLang="ja-JP" sz="2400" dirty="0" smtClean="0">
              <a:latin typeface="メイリオ" pitchFamily="50" charset="-128"/>
              <a:ea typeface="メイリオ" pitchFamily="50" charset="-128"/>
              <a:cs typeface="メイリオ" pitchFamily="50" charset="-128"/>
            </a:endParaRPr>
          </a:p>
          <a:p>
            <a:endParaRPr kumimoji="1" lang="en-US" altLang="ja-JP" sz="1000" dirty="0" smtClean="0">
              <a:latin typeface="メイリオ" pitchFamily="50" charset="-128"/>
              <a:ea typeface="メイリオ" pitchFamily="50" charset="-128"/>
              <a:cs typeface="メイリオ" pitchFamily="50" charset="-128"/>
            </a:endParaRPr>
          </a:p>
          <a:p>
            <a:pPr marL="800100" lvl="1" indent="-342900">
              <a:buFont typeface="+mj-lt"/>
              <a:buAutoNum type="arabicPeriod"/>
            </a:pPr>
            <a:r>
              <a:rPr lang="ja-JP" altLang="en-US" sz="2400" dirty="0" smtClean="0">
                <a:latin typeface="メイリオ" pitchFamily="50" charset="-128"/>
                <a:ea typeface="メイリオ" pitchFamily="50" charset="-128"/>
                <a:cs typeface="メイリオ" pitchFamily="50" charset="-128"/>
              </a:rPr>
              <a:t>プラズマ電流によるジュール加熱</a:t>
            </a:r>
            <a:endParaRPr lang="en-US" altLang="ja-JP" sz="2400" dirty="0" smtClean="0">
              <a:latin typeface="メイリオ" pitchFamily="50" charset="-128"/>
              <a:ea typeface="メイリオ" pitchFamily="50" charset="-128"/>
              <a:cs typeface="メイリオ" pitchFamily="50" charset="-128"/>
            </a:endParaRPr>
          </a:p>
          <a:p>
            <a:pPr marL="800100" lvl="1" indent="-342900">
              <a:buFont typeface="+mj-lt"/>
              <a:buAutoNum type="arabicPeriod"/>
            </a:pPr>
            <a:r>
              <a:rPr lang="ja-JP" altLang="en-US" sz="2400" dirty="0" smtClean="0">
                <a:latin typeface="メイリオ" pitchFamily="50" charset="-128"/>
                <a:ea typeface="メイリオ" pitchFamily="50" charset="-128"/>
                <a:cs typeface="メイリオ" pitchFamily="50" charset="-128"/>
              </a:rPr>
              <a:t>中性粒子ビーム入射による加熱</a:t>
            </a:r>
            <a:endParaRPr lang="en-US" altLang="ja-JP" sz="2400" dirty="0" smtClean="0">
              <a:latin typeface="メイリオ" pitchFamily="50" charset="-128"/>
              <a:ea typeface="メイリオ" pitchFamily="50" charset="-128"/>
              <a:cs typeface="メイリオ" pitchFamily="50" charset="-128"/>
            </a:endParaRPr>
          </a:p>
          <a:p>
            <a:pPr marL="800100" lvl="1" indent="-342900">
              <a:buFont typeface="+mj-lt"/>
              <a:buAutoNum type="arabicPeriod"/>
            </a:pPr>
            <a:r>
              <a:rPr lang="ja-JP" altLang="en-US" sz="2400" b="1" dirty="0" smtClean="0">
                <a:solidFill>
                  <a:schemeClr val="accent6">
                    <a:lumMod val="75000"/>
                  </a:schemeClr>
                </a:solidFill>
                <a:latin typeface="メイリオ" pitchFamily="50" charset="-128"/>
                <a:ea typeface="メイリオ" pitchFamily="50" charset="-128"/>
                <a:cs typeface="メイリオ" pitchFamily="50" charset="-128"/>
              </a:rPr>
              <a:t>高周波による加熱</a:t>
            </a:r>
          </a:p>
        </p:txBody>
      </p:sp>
      <p:sp>
        <p:nvSpPr>
          <p:cNvPr id="11" name="左中かっこ 10"/>
          <p:cNvSpPr/>
          <p:nvPr/>
        </p:nvSpPr>
        <p:spPr>
          <a:xfrm>
            <a:off x="323528" y="1628800"/>
            <a:ext cx="288032" cy="12241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6" name="テキスト ボックス 15"/>
          <p:cNvSpPr txBox="1"/>
          <p:nvPr/>
        </p:nvSpPr>
        <p:spPr>
          <a:xfrm>
            <a:off x="4355976" y="4869160"/>
            <a:ext cx="4536504" cy="707886"/>
          </a:xfrm>
          <a:prstGeom prst="rect">
            <a:avLst/>
          </a:prstGeom>
          <a:noFill/>
        </p:spPr>
        <p:txBody>
          <a:bodyPr wrap="square" rtlCol="0">
            <a:spAutoFit/>
          </a:bodyPr>
          <a:lstStyle/>
          <a:p>
            <a:pPr algn="ctr"/>
            <a:r>
              <a:rPr lang="ja-JP" altLang="en-US" sz="2000" b="1" dirty="0" smtClean="0">
                <a:latin typeface="メイリオ" pitchFamily="50" charset="-128"/>
                <a:ea typeface="メイリオ" pitchFamily="50" charset="-128"/>
                <a:cs typeface="メイリオ" pitchFamily="50" charset="-128"/>
              </a:rPr>
              <a:t>電子バーンシュタイン波 </a:t>
            </a:r>
            <a:endParaRPr lang="en-US" altLang="ja-JP" sz="2000" b="1" dirty="0" smtClean="0">
              <a:latin typeface="メイリオ" pitchFamily="50" charset="-128"/>
              <a:ea typeface="メイリオ" pitchFamily="50" charset="-128"/>
              <a:cs typeface="メイリオ" pitchFamily="50" charset="-128"/>
            </a:endParaRPr>
          </a:p>
          <a:p>
            <a:pPr algn="ctr"/>
            <a:r>
              <a:rPr lang="en-US" altLang="ja-JP" sz="2000" dirty="0" smtClean="0">
                <a:latin typeface="メイリオ" pitchFamily="50" charset="-128"/>
                <a:ea typeface="メイリオ" pitchFamily="50" charset="-128"/>
                <a:cs typeface="メイリオ" pitchFamily="50" charset="-128"/>
              </a:rPr>
              <a:t>(EBW, Electron Bernstein Wave)</a:t>
            </a:r>
          </a:p>
        </p:txBody>
      </p:sp>
      <p:grpSp>
        <p:nvGrpSpPr>
          <p:cNvPr id="29" name="グループ化 28"/>
          <p:cNvGrpSpPr/>
          <p:nvPr/>
        </p:nvGrpSpPr>
        <p:grpSpPr>
          <a:xfrm>
            <a:off x="575048" y="3347284"/>
            <a:ext cx="3024336" cy="1099120"/>
            <a:chOff x="575048" y="3347284"/>
            <a:chExt cx="3024336" cy="1099120"/>
          </a:xfrm>
        </p:grpSpPr>
        <p:sp>
          <p:nvSpPr>
            <p:cNvPr id="7" name="円/楕円 6"/>
            <p:cNvSpPr/>
            <p:nvPr/>
          </p:nvSpPr>
          <p:spPr>
            <a:xfrm>
              <a:off x="575048" y="3347284"/>
              <a:ext cx="2232248" cy="1099120"/>
            </a:xfrm>
            <a:prstGeom prst="ellipse">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リーフォーム 7"/>
            <p:cNvSpPr/>
            <p:nvPr/>
          </p:nvSpPr>
          <p:spPr>
            <a:xfrm>
              <a:off x="1331640" y="3726324"/>
              <a:ext cx="1619672" cy="504056"/>
            </a:xfrm>
            <a:custGeom>
              <a:avLst/>
              <a:gdLst>
                <a:gd name="connsiteX0" fmla="*/ 0 w 5661965"/>
                <a:gd name="connsiteY0" fmla="*/ 900989 h 1808074"/>
                <a:gd name="connsiteX1" fmla="*/ 153619 w 5661965"/>
                <a:gd name="connsiteY1" fmla="*/ 440131 h 1808074"/>
                <a:gd name="connsiteX2" fmla="*/ 285293 w 5661965"/>
                <a:gd name="connsiteY2" fmla="*/ 132893 h 1808074"/>
                <a:gd name="connsiteX3" fmla="*/ 416966 w 5661965"/>
                <a:gd name="connsiteY3" fmla="*/ 52425 h 1808074"/>
                <a:gd name="connsiteX4" fmla="*/ 555955 w 5661965"/>
                <a:gd name="connsiteY4" fmla="*/ 154838 h 1808074"/>
                <a:gd name="connsiteX5" fmla="*/ 680314 w 5661965"/>
                <a:gd name="connsiteY5" fmla="*/ 491337 h 1808074"/>
                <a:gd name="connsiteX6" fmla="*/ 965606 w 5661965"/>
                <a:gd name="connsiteY6" fmla="*/ 1420368 h 1808074"/>
                <a:gd name="connsiteX7" fmla="*/ 1089965 w 5661965"/>
                <a:gd name="connsiteY7" fmla="*/ 1676400 h 1808074"/>
                <a:gd name="connsiteX8" fmla="*/ 1207008 w 5661965"/>
                <a:gd name="connsiteY8" fmla="*/ 1778813 h 1808074"/>
                <a:gd name="connsiteX9" fmla="*/ 1389888 w 5661965"/>
                <a:gd name="connsiteY9" fmla="*/ 1625193 h 1808074"/>
                <a:gd name="connsiteX10" fmla="*/ 1550822 w 5661965"/>
                <a:gd name="connsiteY10" fmla="*/ 1120445 h 1808074"/>
                <a:gd name="connsiteX11" fmla="*/ 1777594 w 5661965"/>
                <a:gd name="connsiteY11" fmla="*/ 403555 h 1808074"/>
                <a:gd name="connsiteX12" fmla="*/ 1894637 w 5661965"/>
                <a:gd name="connsiteY12" fmla="*/ 162153 h 1808074"/>
                <a:gd name="connsiteX13" fmla="*/ 2026310 w 5661965"/>
                <a:gd name="connsiteY13" fmla="*/ 37795 h 1808074"/>
                <a:gd name="connsiteX14" fmla="*/ 2231136 w 5661965"/>
                <a:gd name="connsiteY14" fmla="*/ 286512 h 1808074"/>
                <a:gd name="connsiteX15" fmla="*/ 2472538 w 5661965"/>
                <a:gd name="connsiteY15" fmla="*/ 1039977 h 1808074"/>
                <a:gd name="connsiteX16" fmla="*/ 2589581 w 5661965"/>
                <a:gd name="connsiteY16" fmla="*/ 1427683 h 1808074"/>
                <a:gd name="connsiteX17" fmla="*/ 2721254 w 5661965"/>
                <a:gd name="connsiteY17" fmla="*/ 1720291 h 1808074"/>
                <a:gd name="connsiteX18" fmla="*/ 2830982 w 5661965"/>
                <a:gd name="connsiteY18" fmla="*/ 1778813 h 1808074"/>
                <a:gd name="connsiteX19" fmla="*/ 2977286 w 5661965"/>
                <a:gd name="connsiteY19" fmla="*/ 1647139 h 1808074"/>
                <a:gd name="connsiteX20" fmla="*/ 3204058 w 5661965"/>
                <a:gd name="connsiteY20" fmla="*/ 1025347 h 1808074"/>
                <a:gd name="connsiteX21" fmla="*/ 3372307 w 5661965"/>
                <a:gd name="connsiteY21" fmla="*/ 469392 h 1808074"/>
                <a:gd name="connsiteX22" fmla="*/ 3540557 w 5661965"/>
                <a:gd name="connsiteY22" fmla="*/ 89001 h 1808074"/>
                <a:gd name="connsiteX23" fmla="*/ 3628339 w 5661965"/>
                <a:gd name="connsiteY23" fmla="*/ 52425 h 1808074"/>
                <a:gd name="connsiteX24" fmla="*/ 3730752 w 5661965"/>
                <a:gd name="connsiteY24" fmla="*/ 96317 h 1808074"/>
                <a:gd name="connsiteX25" fmla="*/ 3796589 w 5661965"/>
                <a:gd name="connsiteY25" fmla="*/ 220675 h 1808074"/>
                <a:gd name="connsiteX26" fmla="*/ 3972154 w 5661965"/>
                <a:gd name="connsiteY26" fmla="*/ 659587 h 1808074"/>
                <a:gd name="connsiteX27" fmla="*/ 4125773 w 5661965"/>
                <a:gd name="connsiteY27" fmla="*/ 1252118 h 1808074"/>
                <a:gd name="connsiteX28" fmla="*/ 4337914 w 5661965"/>
                <a:gd name="connsiteY28" fmla="*/ 1720291 h 1808074"/>
                <a:gd name="connsiteX29" fmla="*/ 4447642 w 5661965"/>
                <a:gd name="connsiteY29" fmla="*/ 1778813 h 1808074"/>
                <a:gd name="connsiteX30" fmla="*/ 4579315 w 5661965"/>
                <a:gd name="connsiteY30" fmla="*/ 1647139 h 1808074"/>
                <a:gd name="connsiteX31" fmla="*/ 4703674 w 5661965"/>
                <a:gd name="connsiteY31" fmla="*/ 1347216 h 1808074"/>
                <a:gd name="connsiteX32" fmla="*/ 4813402 w 5661965"/>
                <a:gd name="connsiteY32" fmla="*/ 1010717 h 1808074"/>
                <a:gd name="connsiteX33" fmla="*/ 4842662 w 5661965"/>
                <a:gd name="connsiteY33" fmla="*/ 908304 h 1808074"/>
                <a:gd name="connsiteX34" fmla="*/ 4974336 w 5661965"/>
                <a:gd name="connsiteY34" fmla="*/ 469392 h 1808074"/>
                <a:gd name="connsiteX35" fmla="*/ 5142586 w 5661965"/>
                <a:gd name="connsiteY35" fmla="*/ 103632 h 1808074"/>
                <a:gd name="connsiteX36" fmla="*/ 5318150 w 5661965"/>
                <a:gd name="connsiteY36" fmla="*/ 67056 h 1808074"/>
                <a:gd name="connsiteX37" fmla="*/ 5522976 w 5661965"/>
                <a:gd name="connsiteY37" fmla="*/ 505968 h 1808074"/>
                <a:gd name="connsiteX38" fmla="*/ 5661965 w 5661965"/>
                <a:gd name="connsiteY38" fmla="*/ 930249 h 180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661965" h="1808074">
                  <a:moveTo>
                    <a:pt x="0" y="900989"/>
                  </a:moveTo>
                  <a:cubicBezTo>
                    <a:pt x="53035" y="734568"/>
                    <a:pt x="106070" y="568147"/>
                    <a:pt x="153619" y="440131"/>
                  </a:cubicBezTo>
                  <a:cubicBezTo>
                    <a:pt x="201168" y="312115"/>
                    <a:pt x="241402" y="197511"/>
                    <a:pt x="285293" y="132893"/>
                  </a:cubicBezTo>
                  <a:cubicBezTo>
                    <a:pt x="329184" y="68275"/>
                    <a:pt x="371856" y="48768"/>
                    <a:pt x="416966" y="52425"/>
                  </a:cubicBezTo>
                  <a:cubicBezTo>
                    <a:pt x="462076" y="56082"/>
                    <a:pt x="512064" y="81686"/>
                    <a:pt x="555955" y="154838"/>
                  </a:cubicBezTo>
                  <a:cubicBezTo>
                    <a:pt x="599846" y="227990"/>
                    <a:pt x="612039" y="280415"/>
                    <a:pt x="680314" y="491337"/>
                  </a:cubicBezTo>
                  <a:cubicBezTo>
                    <a:pt x="748589" y="702259"/>
                    <a:pt x="897331" y="1222857"/>
                    <a:pt x="965606" y="1420368"/>
                  </a:cubicBezTo>
                  <a:cubicBezTo>
                    <a:pt x="1033881" y="1617879"/>
                    <a:pt x="1049731" y="1616659"/>
                    <a:pt x="1089965" y="1676400"/>
                  </a:cubicBezTo>
                  <a:cubicBezTo>
                    <a:pt x="1130199" y="1736141"/>
                    <a:pt x="1157021" y="1787347"/>
                    <a:pt x="1207008" y="1778813"/>
                  </a:cubicBezTo>
                  <a:cubicBezTo>
                    <a:pt x="1256995" y="1770279"/>
                    <a:pt x="1332586" y="1734921"/>
                    <a:pt x="1389888" y="1625193"/>
                  </a:cubicBezTo>
                  <a:cubicBezTo>
                    <a:pt x="1447190" y="1515465"/>
                    <a:pt x="1486204" y="1324051"/>
                    <a:pt x="1550822" y="1120445"/>
                  </a:cubicBezTo>
                  <a:cubicBezTo>
                    <a:pt x="1615440" y="916839"/>
                    <a:pt x="1720292" y="563270"/>
                    <a:pt x="1777594" y="403555"/>
                  </a:cubicBezTo>
                  <a:cubicBezTo>
                    <a:pt x="1834896" y="243840"/>
                    <a:pt x="1853184" y="223113"/>
                    <a:pt x="1894637" y="162153"/>
                  </a:cubicBezTo>
                  <a:cubicBezTo>
                    <a:pt x="1936090" y="101193"/>
                    <a:pt x="1970227" y="17069"/>
                    <a:pt x="2026310" y="37795"/>
                  </a:cubicBezTo>
                  <a:cubicBezTo>
                    <a:pt x="2082393" y="58521"/>
                    <a:pt x="2156765" y="119482"/>
                    <a:pt x="2231136" y="286512"/>
                  </a:cubicBezTo>
                  <a:cubicBezTo>
                    <a:pt x="2305507" y="453542"/>
                    <a:pt x="2412797" y="849782"/>
                    <a:pt x="2472538" y="1039977"/>
                  </a:cubicBezTo>
                  <a:cubicBezTo>
                    <a:pt x="2532279" y="1230172"/>
                    <a:pt x="2548128" y="1314297"/>
                    <a:pt x="2589581" y="1427683"/>
                  </a:cubicBezTo>
                  <a:cubicBezTo>
                    <a:pt x="2631034" y="1541069"/>
                    <a:pt x="2681021" y="1661769"/>
                    <a:pt x="2721254" y="1720291"/>
                  </a:cubicBezTo>
                  <a:cubicBezTo>
                    <a:pt x="2761487" y="1778813"/>
                    <a:pt x="2788310" y="1791005"/>
                    <a:pt x="2830982" y="1778813"/>
                  </a:cubicBezTo>
                  <a:cubicBezTo>
                    <a:pt x="2873654" y="1766621"/>
                    <a:pt x="2915107" y="1772717"/>
                    <a:pt x="2977286" y="1647139"/>
                  </a:cubicBezTo>
                  <a:cubicBezTo>
                    <a:pt x="3039465" y="1521561"/>
                    <a:pt x="3138221" y="1221638"/>
                    <a:pt x="3204058" y="1025347"/>
                  </a:cubicBezTo>
                  <a:cubicBezTo>
                    <a:pt x="3269895" y="829056"/>
                    <a:pt x="3316224" y="625450"/>
                    <a:pt x="3372307" y="469392"/>
                  </a:cubicBezTo>
                  <a:cubicBezTo>
                    <a:pt x="3428390" y="313334"/>
                    <a:pt x="3497885" y="158496"/>
                    <a:pt x="3540557" y="89001"/>
                  </a:cubicBezTo>
                  <a:cubicBezTo>
                    <a:pt x="3583229" y="19507"/>
                    <a:pt x="3596640" y="51206"/>
                    <a:pt x="3628339" y="52425"/>
                  </a:cubicBezTo>
                  <a:cubicBezTo>
                    <a:pt x="3660038" y="53644"/>
                    <a:pt x="3702710" y="68275"/>
                    <a:pt x="3730752" y="96317"/>
                  </a:cubicBezTo>
                  <a:cubicBezTo>
                    <a:pt x="3758794" y="124359"/>
                    <a:pt x="3756355" y="126797"/>
                    <a:pt x="3796589" y="220675"/>
                  </a:cubicBezTo>
                  <a:cubicBezTo>
                    <a:pt x="3836823" y="314553"/>
                    <a:pt x="3917290" y="487680"/>
                    <a:pt x="3972154" y="659587"/>
                  </a:cubicBezTo>
                  <a:cubicBezTo>
                    <a:pt x="4027018" y="831494"/>
                    <a:pt x="4064813" y="1075334"/>
                    <a:pt x="4125773" y="1252118"/>
                  </a:cubicBezTo>
                  <a:cubicBezTo>
                    <a:pt x="4186733" y="1428902"/>
                    <a:pt x="4284269" y="1632509"/>
                    <a:pt x="4337914" y="1720291"/>
                  </a:cubicBezTo>
                  <a:cubicBezTo>
                    <a:pt x="4391559" y="1808074"/>
                    <a:pt x="4407409" y="1791005"/>
                    <a:pt x="4447642" y="1778813"/>
                  </a:cubicBezTo>
                  <a:cubicBezTo>
                    <a:pt x="4487875" y="1766621"/>
                    <a:pt x="4536643" y="1719072"/>
                    <a:pt x="4579315" y="1647139"/>
                  </a:cubicBezTo>
                  <a:cubicBezTo>
                    <a:pt x="4621987" y="1575206"/>
                    <a:pt x="4664659" y="1453286"/>
                    <a:pt x="4703674" y="1347216"/>
                  </a:cubicBezTo>
                  <a:cubicBezTo>
                    <a:pt x="4742689" y="1241146"/>
                    <a:pt x="4790237" y="1083869"/>
                    <a:pt x="4813402" y="1010717"/>
                  </a:cubicBezTo>
                  <a:cubicBezTo>
                    <a:pt x="4836567" y="937565"/>
                    <a:pt x="4815840" y="998525"/>
                    <a:pt x="4842662" y="908304"/>
                  </a:cubicBezTo>
                  <a:cubicBezTo>
                    <a:pt x="4869484" y="818083"/>
                    <a:pt x="4924349" y="603504"/>
                    <a:pt x="4974336" y="469392"/>
                  </a:cubicBezTo>
                  <a:cubicBezTo>
                    <a:pt x="5024323" y="335280"/>
                    <a:pt x="5085284" y="170688"/>
                    <a:pt x="5142586" y="103632"/>
                  </a:cubicBezTo>
                  <a:cubicBezTo>
                    <a:pt x="5199888" y="36576"/>
                    <a:pt x="5254752" y="0"/>
                    <a:pt x="5318150" y="67056"/>
                  </a:cubicBezTo>
                  <a:cubicBezTo>
                    <a:pt x="5381548" y="134112"/>
                    <a:pt x="5465674" y="362103"/>
                    <a:pt x="5522976" y="505968"/>
                  </a:cubicBezTo>
                  <a:cubicBezTo>
                    <a:pt x="5580279" y="649834"/>
                    <a:pt x="5621122" y="790041"/>
                    <a:pt x="5661965" y="93024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nvGrpSpPr>
            <p:cNvPr id="19" name="グループ化 18"/>
            <p:cNvGrpSpPr/>
            <p:nvPr/>
          </p:nvGrpSpPr>
          <p:grpSpPr>
            <a:xfrm>
              <a:off x="2951312" y="3601308"/>
              <a:ext cx="648072" cy="720080"/>
              <a:chOff x="3059832" y="3861048"/>
              <a:chExt cx="648072" cy="720080"/>
            </a:xfrm>
          </p:grpSpPr>
          <p:sp>
            <p:nvSpPr>
              <p:cNvPr id="17" name="正方形/長方形 16"/>
              <p:cNvSpPr/>
              <p:nvPr/>
            </p:nvSpPr>
            <p:spPr>
              <a:xfrm>
                <a:off x="3059832" y="3933056"/>
                <a:ext cx="576064" cy="57606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p:cNvSpPr/>
              <p:nvPr/>
            </p:nvSpPr>
            <p:spPr>
              <a:xfrm>
                <a:off x="3563888" y="3861048"/>
                <a:ext cx="14401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31" name="グループ化 30"/>
          <p:cNvGrpSpPr/>
          <p:nvPr/>
        </p:nvGrpSpPr>
        <p:grpSpPr>
          <a:xfrm>
            <a:off x="611560" y="4778152"/>
            <a:ext cx="2987824" cy="1171128"/>
            <a:chOff x="611560" y="4778152"/>
            <a:chExt cx="2987824" cy="1171128"/>
          </a:xfrm>
        </p:grpSpPr>
        <p:sp>
          <p:nvSpPr>
            <p:cNvPr id="6" name="円/楕円 5"/>
            <p:cNvSpPr/>
            <p:nvPr/>
          </p:nvSpPr>
          <p:spPr>
            <a:xfrm>
              <a:off x="611560" y="4778152"/>
              <a:ext cx="2232248" cy="1171128"/>
            </a:xfrm>
            <a:prstGeom prst="ellipse">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フリーフォーム 8"/>
            <p:cNvSpPr/>
            <p:nvPr/>
          </p:nvSpPr>
          <p:spPr>
            <a:xfrm flipH="1">
              <a:off x="1547664" y="5066184"/>
              <a:ext cx="1403648" cy="576064"/>
            </a:xfrm>
            <a:custGeom>
              <a:avLst/>
              <a:gdLst>
                <a:gd name="connsiteX0" fmla="*/ 0 w 7172325"/>
                <a:gd name="connsiteY0" fmla="*/ 846137 h 1739899"/>
                <a:gd name="connsiteX1" fmla="*/ 85725 w 7172325"/>
                <a:gd name="connsiteY1" fmla="*/ 588962 h 1739899"/>
                <a:gd name="connsiteX2" fmla="*/ 133350 w 7172325"/>
                <a:gd name="connsiteY2" fmla="*/ 417512 h 1739899"/>
                <a:gd name="connsiteX3" fmla="*/ 190500 w 7172325"/>
                <a:gd name="connsiteY3" fmla="*/ 284162 h 1739899"/>
                <a:gd name="connsiteX4" fmla="*/ 247650 w 7172325"/>
                <a:gd name="connsiteY4" fmla="*/ 160337 h 1739899"/>
                <a:gd name="connsiteX5" fmla="*/ 304800 w 7172325"/>
                <a:gd name="connsiteY5" fmla="*/ 46037 h 1739899"/>
                <a:gd name="connsiteX6" fmla="*/ 428625 w 7172325"/>
                <a:gd name="connsiteY6" fmla="*/ 17462 h 1739899"/>
                <a:gd name="connsiteX7" fmla="*/ 542925 w 7172325"/>
                <a:gd name="connsiteY7" fmla="*/ 150812 h 1739899"/>
                <a:gd name="connsiteX8" fmla="*/ 685800 w 7172325"/>
                <a:gd name="connsiteY8" fmla="*/ 503237 h 1739899"/>
                <a:gd name="connsiteX9" fmla="*/ 828675 w 7172325"/>
                <a:gd name="connsiteY9" fmla="*/ 969962 h 1739899"/>
                <a:gd name="connsiteX10" fmla="*/ 971550 w 7172325"/>
                <a:gd name="connsiteY10" fmla="*/ 1417637 h 1739899"/>
                <a:gd name="connsiteX11" fmla="*/ 1066800 w 7172325"/>
                <a:gd name="connsiteY11" fmla="*/ 1636712 h 1739899"/>
                <a:gd name="connsiteX12" fmla="*/ 1162050 w 7172325"/>
                <a:gd name="connsiteY12" fmla="*/ 1731962 h 1739899"/>
                <a:gd name="connsiteX13" fmla="*/ 1285875 w 7172325"/>
                <a:gd name="connsiteY13" fmla="*/ 1684337 h 1739899"/>
                <a:gd name="connsiteX14" fmla="*/ 1400175 w 7172325"/>
                <a:gd name="connsiteY14" fmla="*/ 1484312 h 1739899"/>
                <a:gd name="connsiteX15" fmla="*/ 1524000 w 7172325"/>
                <a:gd name="connsiteY15" fmla="*/ 1131887 h 1739899"/>
                <a:gd name="connsiteX16" fmla="*/ 1571625 w 7172325"/>
                <a:gd name="connsiteY16" fmla="*/ 960437 h 1739899"/>
                <a:gd name="connsiteX17" fmla="*/ 1676400 w 7172325"/>
                <a:gd name="connsiteY17" fmla="*/ 684212 h 1739899"/>
                <a:gd name="connsiteX18" fmla="*/ 1752600 w 7172325"/>
                <a:gd name="connsiteY18" fmla="*/ 493712 h 1739899"/>
                <a:gd name="connsiteX19" fmla="*/ 1847850 w 7172325"/>
                <a:gd name="connsiteY19" fmla="*/ 293687 h 1739899"/>
                <a:gd name="connsiteX20" fmla="*/ 1952625 w 7172325"/>
                <a:gd name="connsiteY20" fmla="*/ 160337 h 1739899"/>
                <a:gd name="connsiteX21" fmla="*/ 2038350 w 7172325"/>
                <a:gd name="connsiteY21" fmla="*/ 122237 h 1739899"/>
                <a:gd name="connsiteX22" fmla="*/ 2114550 w 7172325"/>
                <a:gd name="connsiteY22" fmla="*/ 179387 h 1739899"/>
                <a:gd name="connsiteX23" fmla="*/ 2200275 w 7172325"/>
                <a:gd name="connsiteY23" fmla="*/ 322262 h 1739899"/>
                <a:gd name="connsiteX24" fmla="*/ 2295525 w 7172325"/>
                <a:gd name="connsiteY24" fmla="*/ 503237 h 1739899"/>
                <a:gd name="connsiteX25" fmla="*/ 2390775 w 7172325"/>
                <a:gd name="connsiteY25" fmla="*/ 722312 h 1739899"/>
                <a:gd name="connsiteX26" fmla="*/ 2457450 w 7172325"/>
                <a:gd name="connsiteY26" fmla="*/ 903287 h 1739899"/>
                <a:gd name="connsiteX27" fmla="*/ 2581275 w 7172325"/>
                <a:gd name="connsiteY27" fmla="*/ 1169987 h 1739899"/>
                <a:gd name="connsiteX28" fmla="*/ 2695575 w 7172325"/>
                <a:gd name="connsiteY28" fmla="*/ 1436687 h 1739899"/>
                <a:gd name="connsiteX29" fmla="*/ 2781300 w 7172325"/>
                <a:gd name="connsiteY29" fmla="*/ 1531937 h 1739899"/>
                <a:gd name="connsiteX30" fmla="*/ 2867025 w 7172325"/>
                <a:gd name="connsiteY30" fmla="*/ 1560512 h 1739899"/>
                <a:gd name="connsiteX31" fmla="*/ 2990850 w 7172325"/>
                <a:gd name="connsiteY31" fmla="*/ 1446212 h 1739899"/>
                <a:gd name="connsiteX32" fmla="*/ 3133725 w 7172325"/>
                <a:gd name="connsiteY32" fmla="*/ 1189037 h 1739899"/>
                <a:gd name="connsiteX33" fmla="*/ 3286125 w 7172325"/>
                <a:gd name="connsiteY33" fmla="*/ 855662 h 1739899"/>
                <a:gd name="connsiteX34" fmla="*/ 3448050 w 7172325"/>
                <a:gd name="connsiteY34" fmla="*/ 531812 h 1739899"/>
                <a:gd name="connsiteX35" fmla="*/ 3590925 w 7172325"/>
                <a:gd name="connsiteY35" fmla="*/ 427037 h 1739899"/>
                <a:gd name="connsiteX36" fmla="*/ 3771900 w 7172325"/>
                <a:gd name="connsiteY36" fmla="*/ 531812 h 1739899"/>
                <a:gd name="connsiteX37" fmla="*/ 3990975 w 7172325"/>
                <a:gd name="connsiteY37" fmla="*/ 779462 h 1739899"/>
                <a:gd name="connsiteX38" fmla="*/ 4219575 w 7172325"/>
                <a:gd name="connsiteY38" fmla="*/ 1008062 h 1739899"/>
                <a:gd name="connsiteX39" fmla="*/ 4391025 w 7172325"/>
                <a:gd name="connsiteY39" fmla="*/ 1122362 h 1739899"/>
                <a:gd name="connsiteX40" fmla="*/ 4543425 w 7172325"/>
                <a:gd name="connsiteY40" fmla="*/ 1065212 h 1739899"/>
                <a:gd name="connsiteX41" fmla="*/ 4876800 w 7172325"/>
                <a:gd name="connsiteY41" fmla="*/ 703262 h 1739899"/>
                <a:gd name="connsiteX42" fmla="*/ 5381625 w 7172325"/>
                <a:gd name="connsiteY42" fmla="*/ 960437 h 1739899"/>
                <a:gd name="connsiteX43" fmla="*/ 5781675 w 7172325"/>
                <a:gd name="connsiteY43" fmla="*/ 760412 h 1739899"/>
                <a:gd name="connsiteX44" fmla="*/ 6524625 w 7172325"/>
                <a:gd name="connsiteY44" fmla="*/ 903287 h 1739899"/>
                <a:gd name="connsiteX45" fmla="*/ 7172325 w 7172325"/>
                <a:gd name="connsiteY45" fmla="*/ 855662 h 173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172325" h="1739899">
                  <a:moveTo>
                    <a:pt x="0" y="846137"/>
                  </a:moveTo>
                  <a:cubicBezTo>
                    <a:pt x="31750" y="753268"/>
                    <a:pt x="63500" y="660400"/>
                    <a:pt x="85725" y="588962"/>
                  </a:cubicBezTo>
                  <a:cubicBezTo>
                    <a:pt x="107950" y="517525"/>
                    <a:pt x="115888" y="468312"/>
                    <a:pt x="133350" y="417512"/>
                  </a:cubicBezTo>
                  <a:cubicBezTo>
                    <a:pt x="150812" y="366712"/>
                    <a:pt x="171450" y="327025"/>
                    <a:pt x="190500" y="284162"/>
                  </a:cubicBezTo>
                  <a:cubicBezTo>
                    <a:pt x="209550" y="241300"/>
                    <a:pt x="228600" y="200025"/>
                    <a:pt x="247650" y="160337"/>
                  </a:cubicBezTo>
                  <a:cubicBezTo>
                    <a:pt x="266700" y="120649"/>
                    <a:pt x="274638" y="69849"/>
                    <a:pt x="304800" y="46037"/>
                  </a:cubicBezTo>
                  <a:cubicBezTo>
                    <a:pt x="334962" y="22225"/>
                    <a:pt x="388938" y="0"/>
                    <a:pt x="428625" y="17462"/>
                  </a:cubicBezTo>
                  <a:cubicBezTo>
                    <a:pt x="468313" y="34925"/>
                    <a:pt x="500063" y="69850"/>
                    <a:pt x="542925" y="150812"/>
                  </a:cubicBezTo>
                  <a:cubicBezTo>
                    <a:pt x="585787" y="231774"/>
                    <a:pt x="638175" y="366712"/>
                    <a:pt x="685800" y="503237"/>
                  </a:cubicBezTo>
                  <a:cubicBezTo>
                    <a:pt x="733425" y="639762"/>
                    <a:pt x="781050" y="817562"/>
                    <a:pt x="828675" y="969962"/>
                  </a:cubicBezTo>
                  <a:cubicBezTo>
                    <a:pt x="876300" y="1122362"/>
                    <a:pt x="931863" y="1306512"/>
                    <a:pt x="971550" y="1417637"/>
                  </a:cubicBezTo>
                  <a:cubicBezTo>
                    <a:pt x="1011237" y="1528762"/>
                    <a:pt x="1035050" y="1584325"/>
                    <a:pt x="1066800" y="1636712"/>
                  </a:cubicBezTo>
                  <a:cubicBezTo>
                    <a:pt x="1098550" y="1689099"/>
                    <a:pt x="1125538" y="1724025"/>
                    <a:pt x="1162050" y="1731962"/>
                  </a:cubicBezTo>
                  <a:cubicBezTo>
                    <a:pt x="1198562" y="1739899"/>
                    <a:pt x="1246188" y="1725612"/>
                    <a:pt x="1285875" y="1684337"/>
                  </a:cubicBezTo>
                  <a:cubicBezTo>
                    <a:pt x="1325562" y="1643062"/>
                    <a:pt x="1360488" y="1576387"/>
                    <a:pt x="1400175" y="1484312"/>
                  </a:cubicBezTo>
                  <a:cubicBezTo>
                    <a:pt x="1439863" y="1392237"/>
                    <a:pt x="1495425" y="1219199"/>
                    <a:pt x="1524000" y="1131887"/>
                  </a:cubicBezTo>
                  <a:cubicBezTo>
                    <a:pt x="1552575" y="1044575"/>
                    <a:pt x="1546225" y="1035049"/>
                    <a:pt x="1571625" y="960437"/>
                  </a:cubicBezTo>
                  <a:cubicBezTo>
                    <a:pt x="1597025" y="885825"/>
                    <a:pt x="1646238" y="762000"/>
                    <a:pt x="1676400" y="684212"/>
                  </a:cubicBezTo>
                  <a:cubicBezTo>
                    <a:pt x="1706563" y="606425"/>
                    <a:pt x="1724025" y="558799"/>
                    <a:pt x="1752600" y="493712"/>
                  </a:cubicBezTo>
                  <a:cubicBezTo>
                    <a:pt x="1781175" y="428625"/>
                    <a:pt x="1814513" y="349250"/>
                    <a:pt x="1847850" y="293687"/>
                  </a:cubicBezTo>
                  <a:cubicBezTo>
                    <a:pt x="1881188" y="238125"/>
                    <a:pt x="1920875" y="188912"/>
                    <a:pt x="1952625" y="160337"/>
                  </a:cubicBezTo>
                  <a:cubicBezTo>
                    <a:pt x="1984375" y="131762"/>
                    <a:pt x="2011362" y="119062"/>
                    <a:pt x="2038350" y="122237"/>
                  </a:cubicBezTo>
                  <a:cubicBezTo>
                    <a:pt x="2065338" y="125412"/>
                    <a:pt x="2087563" y="146050"/>
                    <a:pt x="2114550" y="179387"/>
                  </a:cubicBezTo>
                  <a:cubicBezTo>
                    <a:pt x="2141538" y="212725"/>
                    <a:pt x="2170113" y="268287"/>
                    <a:pt x="2200275" y="322262"/>
                  </a:cubicBezTo>
                  <a:cubicBezTo>
                    <a:pt x="2230438" y="376237"/>
                    <a:pt x="2263775" y="436562"/>
                    <a:pt x="2295525" y="503237"/>
                  </a:cubicBezTo>
                  <a:cubicBezTo>
                    <a:pt x="2327275" y="569912"/>
                    <a:pt x="2363788" y="655637"/>
                    <a:pt x="2390775" y="722312"/>
                  </a:cubicBezTo>
                  <a:cubicBezTo>
                    <a:pt x="2417763" y="788987"/>
                    <a:pt x="2425700" y="828675"/>
                    <a:pt x="2457450" y="903287"/>
                  </a:cubicBezTo>
                  <a:cubicBezTo>
                    <a:pt x="2489200" y="977900"/>
                    <a:pt x="2541588" y="1081087"/>
                    <a:pt x="2581275" y="1169987"/>
                  </a:cubicBezTo>
                  <a:cubicBezTo>
                    <a:pt x="2620963" y="1258887"/>
                    <a:pt x="2662237" y="1376362"/>
                    <a:pt x="2695575" y="1436687"/>
                  </a:cubicBezTo>
                  <a:cubicBezTo>
                    <a:pt x="2728913" y="1497012"/>
                    <a:pt x="2752725" y="1511300"/>
                    <a:pt x="2781300" y="1531937"/>
                  </a:cubicBezTo>
                  <a:cubicBezTo>
                    <a:pt x="2809875" y="1552574"/>
                    <a:pt x="2832100" y="1574800"/>
                    <a:pt x="2867025" y="1560512"/>
                  </a:cubicBezTo>
                  <a:cubicBezTo>
                    <a:pt x="2901950" y="1546225"/>
                    <a:pt x="2946400" y="1508125"/>
                    <a:pt x="2990850" y="1446212"/>
                  </a:cubicBezTo>
                  <a:cubicBezTo>
                    <a:pt x="3035300" y="1384299"/>
                    <a:pt x="3084513" y="1287462"/>
                    <a:pt x="3133725" y="1189037"/>
                  </a:cubicBezTo>
                  <a:cubicBezTo>
                    <a:pt x="3182937" y="1090612"/>
                    <a:pt x="3233738" y="965200"/>
                    <a:pt x="3286125" y="855662"/>
                  </a:cubicBezTo>
                  <a:cubicBezTo>
                    <a:pt x="3338513" y="746125"/>
                    <a:pt x="3397250" y="603249"/>
                    <a:pt x="3448050" y="531812"/>
                  </a:cubicBezTo>
                  <a:cubicBezTo>
                    <a:pt x="3498850" y="460375"/>
                    <a:pt x="3536950" y="427037"/>
                    <a:pt x="3590925" y="427037"/>
                  </a:cubicBezTo>
                  <a:cubicBezTo>
                    <a:pt x="3644900" y="427037"/>
                    <a:pt x="3705225" y="473075"/>
                    <a:pt x="3771900" y="531812"/>
                  </a:cubicBezTo>
                  <a:cubicBezTo>
                    <a:pt x="3838575" y="590549"/>
                    <a:pt x="3916363" y="700087"/>
                    <a:pt x="3990975" y="779462"/>
                  </a:cubicBezTo>
                  <a:cubicBezTo>
                    <a:pt x="4065588" y="858837"/>
                    <a:pt x="4152900" y="950912"/>
                    <a:pt x="4219575" y="1008062"/>
                  </a:cubicBezTo>
                  <a:cubicBezTo>
                    <a:pt x="4286250" y="1065212"/>
                    <a:pt x="4337050" y="1112837"/>
                    <a:pt x="4391025" y="1122362"/>
                  </a:cubicBezTo>
                  <a:cubicBezTo>
                    <a:pt x="4445000" y="1131887"/>
                    <a:pt x="4462463" y="1135062"/>
                    <a:pt x="4543425" y="1065212"/>
                  </a:cubicBezTo>
                  <a:cubicBezTo>
                    <a:pt x="4624388" y="995362"/>
                    <a:pt x="4737100" y="720724"/>
                    <a:pt x="4876800" y="703262"/>
                  </a:cubicBezTo>
                  <a:cubicBezTo>
                    <a:pt x="5016500" y="685800"/>
                    <a:pt x="5230812" y="950912"/>
                    <a:pt x="5381625" y="960437"/>
                  </a:cubicBezTo>
                  <a:cubicBezTo>
                    <a:pt x="5532438" y="969962"/>
                    <a:pt x="5591175" y="769937"/>
                    <a:pt x="5781675" y="760412"/>
                  </a:cubicBezTo>
                  <a:cubicBezTo>
                    <a:pt x="5972175" y="750887"/>
                    <a:pt x="6292850" y="887412"/>
                    <a:pt x="6524625" y="903287"/>
                  </a:cubicBezTo>
                  <a:cubicBezTo>
                    <a:pt x="6756400" y="919162"/>
                    <a:pt x="6964362" y="887412"/>
                    <a:pt x="7172325" y="855662"/>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nvGrpSpPr>
            <p:cNvPr id="20" name="グループ化 19"/>
            <p:cNvGrpSpPr/>
            <p:nvPr/>
          </p:nvGrpSpPr>
          <p:grpSpPr>
            <a:xfrm>
              <a:off x="2951312" y="5013176"/>
              <a:ext cx="648072" cy="720080"/>
              <a:chOff x="3059832" y="3861048"/>
              <a:chExt cx="648072" cy="720080"/>
            </a:xfrm>
          </p:grpSpPr>
          <p:sp>
            <p:nvSpPr>
              <p:cNvPr id="21" name="正方形/長方形 20"/>
              <p:cNvSpPr/>
              <p:nvPr/>
            </p:nvSpPr>
            <p:spPr>
              <a:xfrm>
                <a:off x="3059832" y="3933056"/>
                <a:ext cx="576064" cy="576064"/>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3563888" y="3861048"/>
                <a:ext cx="14401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3" name="左カーブ矢印 22"/>
          <p:cNvSpPr/>
          <p:nvPr/>
        </p:nvSpPr>
        <p:spPr>
          <a:xfrm>
            <a:off x="3779912" y="2708920"/>
            <a:ext cx="504056" cy="1008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 name="テキスト ボックス 23"/>
          <p:cNvSpPr txBox="1"/>
          <p:nvPr/>
        </p:nvSpPr>
        <p:spPr>
          <a:xfrm>
            <a:off x="4427984" y="2793702"/>
            <a:ext cx="4320480" cy="923330"/>
          </a:xfrm>
          <a:prstGeom prst="rect">
            <a:avLst/>
          </a:prstGeom>
          <a:noFill/>
        </p:spPr>
        <p:txBody>
          <a:bodyPr wrap="square" rtlCol="0">
            <a:spAutoFit/>
          </a:bodyPr>
          <a:lstStyle/>
          <a:p>
            <a:r>
              <a:rPr kumimoji="1" lang="ja-JP" altLang="en-US" dirty="0" smtClean="0"/>
              <a:t>通常の電磁波には、</a:t>
            </a:r>
            <a:endParaRPr kumimoji="1" lang="en-US" altLang="ja-JP" dirty="0" smtClean="0"/>
          </a:p>
          <a:p>
            <a:r>
              <a:rPr kumimoji="1" lang="ja-JP" altLang="en-US" dirty="0" smtClean="0"/>
              <a:t>カットオフ密度</a:t>
            </a:r>
            <a:r>
              <a:rPr kumimoji="1" lang="en-US" altLang="ja-JP" dirty="0" smtClean="0"/>
              <a:t>=</a:t>
            </a:r>
            <a:r>
              <a:rPr kumimoji="1" lang="ja-JP" altLang="en-US" dirty="0" smtClean="0"/>
              <a:t>伝搬できる限界の密度</a:t>
            </a:r>
            <a:endParaRPr kumimoji="1" lang="en-US" altLang="ja-JP" dirty="0" smtClean="0"/>
          </a:p>
          <a:p>
            <a:r>
              <a:rPr lang="ja-JP" altLang="en-US" dirty="0" smtClean="0"/>
              <a:t>が存在する。</a:t>
            </a:r>
            <a:endParaRPr kumimoji="1" lang="ja-JP" altLang="en-US" dirty="0"/>
          </a:p>
        </p:txBody>
      </p:sp>
      <p:sp>
        <p:nvSpPr>
          <p:cNvPr id="25" name="テキスト ボックス 24"/>
          <p:cNvSpPr txBox="1"/>
          <p:nvPr/>
        </p:nvSpPr>
        <p:spPr>
          <a:xfrm>
            <a:off x="179512" y="4571836"/>
            <a:ext cx="3635896" cy="369332"/>
          </a:xfrm>
          <a:prstGeom prst="rect">
            <a:avLst/>
          </a:prstGeom>
          <a:noFill/>
        </p:spPr>
        <p:txBody>
          <a:bodyPr wrap="square" rtlCol="0">
            <a:spAutoFit/>
          </a:bodyPr>
          <a:lstStyle/>
          <a:p>
            <a:r>
              <a:rPr lang="ja-JP" altLang="en-US" b="1" dirty="0" smtClean="0">
                <a:latin typeface="メイリオ" pitchFamily="50" charset="-128"/>
                <a:ea typeface="メイリオ" pitchFamily="50" charset="-128"/>
                <a:cs typeface="メイリオ" pitchFamily="50" charset="-128"/>
              </a:rPr>
              <a:t>プラズマ密度 </a:t>
            </a:r>
            <a:r>
              <a:rPr lang="en-US" altLang="ja-JP" b="1" dirty="0" smtClean="0">
                <a:latin typeface="メイリオ" pitchFamily="50" charset="-128"/>
                <a:ea typeface="メイリオ" pitchFamily="50" charset="-128"/>
                <a:cs typeface="メイリオ" pitchFamily="50" charset="-128"/>
              </a:rPr>
              <a:t>&gt;</a:t>
            </a:r>
            <a:r>
              <a:rPr lang="ja-JP" altLang="en-US" b="1" dirty="0" smtClean="0">
                <a:latin typeface="メイリオ" pitchFamily="50" charset="-128"/>
                <a:ea typeface="メイリオ" pitchFamily="50" charset="-128"/>
                <a:cs typeface="メイリオ" pitchFamily="50" charset="-128"/>
              </a:rPr>
              <a:t> カットオフ密度</a:t>
            </a:r>
            <a:endParaRPr kumimoji="1" lang="ja-JP" altLang="en-US" b="1" dirty="0">
              <a:latin typeface="メイリオ" pitchFamily="50" charset="-128"/>
              <a:ea typeface="メイリオ" pitchFamily="50" charset="-128"/>
              <a:cs typeface="メイリオ" pitchFamily="50" charset="-128"/>
            </a:endParaRPr>
          </a:p>
        </p:txBody>
      </p:sp>
      <p:sp>
        <p:nvSpPr>
          <p:cNvPr id="26" name="正方形/長方形 25"/>
          <p:cNvSpPr/>
          <p:nvPr/>
        </p:nvSpPr>
        <p:spPr>
          <a:xfrm>
            <a:off x="4355976" y="5661248"/>
            <a:ext cx="4572000" cy="369332"/>
          </a:xfrm>
          <a:prstGeom prst="rect">
            <a:avLst/>
          </a:prstGeom>
        </p:spPr>
        <p:txBody>
          <a:bodyPr>
            <a:spAutoFit/>
          </a:bodyPr>
          <a:lstStyle/>
          <a:p>
            <a:pPr algn="ctr"/>
            <a:r>
              <a:rPr lang="ja-JP" altLang="en-US" b="1" dirty="0" smtClean="0">
                <a:latin typeface="メイリオ" pitchFamily="50" charset="-128"/>
                <a:ea typeface="メイリオ" pitchFamily="50" charset="-128"/>
                <a:cs typeface="メイリオ" pitchFamily="50" charset="-128"/>
              </a:rPr>
              <a:t>高密度プラズマの加熱</a:t>
            </a:r>
            <a:r>
              <a:rPr lang="ja-JP" altLang="en-US" dirty="0" smtClean="0">
                <a:latin typeface="メイリオ" pitchFamily="50" charset="-128"/>
                <a:ea typeface="メイリオ" pitchFamily="50" charset="-128"/>
                <a:cs typeface="メイリオ" pitchFamily="50" charset="-128"/>
              </a:rPr>
              <a:t>への利用</a:t>
            </a:r>
            <a:endParaRPr lang="en-US" altLang="ja-JP" dirty="0" smtClean="0">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4355976" y="4509120"/>
            <a:ext cx="4536504" cy="369332"/>
          </a:xfrm>
          <a:prstGeom prst="rect">
            <a:avLst/>
          </a:prstGeom>
          <a:noFill/>
        </p:spPr>
        <p:txBody>
          <a:bodyPr wrap="square" rtlCol="0">
            <a:spAutoFit/>
          </a:bodyPr>
          <a:lstStyle/>
          <a:p>
            <a:pPr algn="ctr"/>
            <a:r>
              <a:rPr lang="ja-JP" altLang="en-US" dirty="0" smtClean="0"/>
              <a:t>伝搬可能密度に限界がないモードの波</a:t>
            </a:r>
            <a:endParaRPr kumimoji="1" lang="ja-JP" altLang="en-US" dirty="0"/>
          </a:p>
        </p:txBody>
      </p:sp>
      <p:sp>
        <p:nvSpPr>
          <p:cNvPr id="30" name="右矢印 29"/>
          <p:cNvSpPr/>
          <p:nvPr/>
        </p:nvSpPr>
        <p:spPr>
          <a:xfrm>
            <a:off x="3707904" y="5085184"/>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179512" y="3131676"/>
            <a:ext cx="3635896" cy="369332"/>
          </a:xfrm>
          <a:prstGeom prst="rect">
            <a:avLst/>
          </a:prstGeom>
          <a:noFill/>
        </p:spPr>
        <p:txBody>
          <a:bodyPr wrap="square" rtlCol="0">
            <a:spAutoFit/>
          </a:bodyPr>
          <a:lstStyle/>
          <a:p>
            <a:r>
              <a:rPr lang="ja-JP" altLang="en-US" b="1" dirty="0" smtClean="0">
                <a:latin typeface="メイリオ" pitchFamily="50" charset="-128"/>
                <a:ea typeface="メイリオ" pitchFamily="50" charset="-128"/>
                <a:cs typeface="メイリオ" pitchFamily="50" charset="-128"/>
              </a:rPr>
              <a:t>プラズマ密度 ＜ カットオフ密度</a:t>
            </a:r>
            <a:endParaRPr kumimoji="1" lang="ja-JP" altLang="en-US" b="1"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763688" y="5301208"/>
            <a:ext cx="6048672" cy="1296144"/>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652120" y="2987660"/>
            <a:ext cx="1800200" cy="5133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716016" y="1412776"/>
            <a:ext cx="4032448" cy="7920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研究の目的</a:t>
            </a:r>
            <a:endParaRPr kumimoji="1" lang="ja-JP" altLang="en-US" dirty="0"/>
          </a:p>
        </p:txBody>
      </p:sp>
      <p:sp>
        <p:nvSpPr>
          <p:cNvPr id="3" name="スライド番号プレースホルダ 2"/>
          <p:cNvSpPr>
            <a:spLocks noGrp="1"/>
          </p:cNvSpPr>
          <p:nvPr>
            <p:ph type="sldNum" sz="quarter" idx="12"/>
          </p:nvPr>
        </p:nvSpPr>
        <p:spPr/>
        <p:txBody>
          <a:bodyPr/>
          <a:lstStyle/>
          <a:p>
            <a:fld id="{F974F203-CD18-48E1-8B83-FE46458D7063}" type="slidenum">
              <a:rPr kumimoji="1" lang="ja-JP" altLang="en-US" smtClean="0"/>
              <a:pPr/>
              <a:t>3</a:t>
            </a:fld>
            <a:endParaRPr kumimoji="1" lang="ja-JP" altLang="en-US"/>
          </a:p>
        </p:txBody>
      </p:sp>
      <p:pic>
        <p:nvPicPr>
          <p:cNvPr id="4" name="Picture 6" descr="ne_comp_TP"/>
          <p:cNvPicPr>
            <a:picLocks noChangeAspect="1" noChangeArrowheads="1"/>
          </p:cNvPicPr>
          <p:nvPr/>
        </p:nvPicPr>
        <p:blipFill>
          <a:blip r:embed="rId3" cstate="print"/>
          <a:srcRect/>
          <a:stretch>
            <a:fillRect/>
          </a:stretch>
        </p:blipFill>
        <p:spPr bwMode="auto">
          <a:xfrm>
            <a:off x="107503" y="1104056"/>
            <a:ext cx="4516143" cy="3765104"/>
          </a:xfrm>
          <a:prstGeom prst="rect">
            <a:avLst/>
          </a:prstGeom>
          <a:noFill/>
          <a:ln w="9525">
            <a:noFill/>
            <a:miter lim="800000"/>
            <a:headEnd/>
            <a:tailEnd/>
          </a:ln>
        </p:spPr>
      </p:pic>
      <p:sp>
        <p:nvSpPr>
          <p:cNvPr id="5" name="テキスト ボックス 4"/>
          <p:cNvSpPr txBox="1"/>
          <p:nvPr/>
        </p:nvSpPr>
        <p:spPr>
          <a:xfrm>
            <a:off x="4788024" y="1484784"/>
            <a:ext cx="4104456" cy="707886"/>
          </a:xfrm>
          <a:prstGeom prst="rect">
            <a:avLst/>
          </a:prstGeom>
          <a:noFill/>
        </p:spPr>
        <p:txBody>
          <a:bodyPr wrap="square" rtlCol="0">
            <a:spAutoFit/>
          </a:bodyPr>
          <a:lstStyle/>
          <a:p>
            <a:r>
              <a:rPr kumimoji="1" lang="en-US" altLang="ja-JP" sz="2000" dirty="0" smtClean="0"/>
              <a:t>Mini-RT</a:t>
            </a:r>
            <a:r>
              <a:rPr lang="ja-JP" altLang="en-US" sz="2000" dirty="0" smtClean="0"/>
              <a:t>装置</a:t>
            </a:r>
            <a:r>
              <a:rPr kumimoji="1" lang="ja-JP" altLang="en-US" sz="2000" dirty="0" smtClean="0"/>
              <a:t>でカットオフ密度を超える電子密度を観測</a:t>
            </a:r>
            <a:endParaRPr kumimoji="1" lang="ja-JP" altLang="en-US" sz="2000" dirty="0"/>
          </a:p>
        </p:txBody>
      </p:sp>
      <p:sp>
        <p:nvSpPr>
          <p:cNvPr id="6" name="テキスト ボックス 5"/>
          <p:cNvSpPr txBox="1"/>
          <p:nvPr/>
        </p:nvSpPr>
        <p:spPr>
          <a:xfrm>
            <a:off x="5652120" y="3059668"/>
            <a:ext cx="1872208" cy="400110"/>
          </a:xfrm>
          <a:prstGeom prst="rect">
            <a:avLst/>
          </a:prstGeom>
          <a:noFill/>
        </p:spPr>
        <p:txBody>
          <a:bodyPr wrap="square" rtlCol="0">
            <a:spAutoFit/>
          </a:bodyPr>
          <a:lstStyle/>
          <a:p>
            <a:pPr algn="ctr"/>
            <a:r>
              <a:rPr kumimoji="1" lang="en-US" altLang="ja-JP" sz="2000" dirty="0" smtClean="0"/>
              <a:t>EBW</a:t>
            </a:r>
            <a:r>
              <a:rPr kumimoji="1" lang="ja-JP" altLang="en-US" sz="2000" dirty="0" err="1" smtClean="0"/>
              <a:t>が励起</a:t>
            </a:r>
            <a:r>
              <a:rPr kumimoji="1" lang="ja-JP" altLang="en-US" sz="2000" dirty="0" smtClean="0"/>
              <a:t>？</a:t>
            </a:r>
            <a:endParaRPr kumimoji="1" lang="ja-JP" altLang="en-US" sz="2000" dirty="0"/>
          </a:p>
        </p:txBody>
      </p:sp>
      <p:sp>
        <p:nvSpPr>
          <p:cNvPr id="8" name="下矢印 7"/>
          <p:cNvSpPr/>
          <p:nvPr/>
        </p:nvSpPr>
        <p:spPr>
          <a:xfrm>
            <a:off x="6372200" y="2348880"/>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691680" y="5373216"/>
            <a:ext cx="6264696" cy="1200329"/>
          </a:xfrm>
          <a:prstGeom prst="rect">
            <a:avLst/>
          </a:prstGeom>
          <a:noFill/>
        </p:spPr>
        <p:txBody>
          <a:bodyPr wrap="square" rtlCol="0">
            <a:spAutoFit/>
          </a:bodyPr>
          <a:lstStyle/>
          <a:p>
            <a:pPr algn="ctr"/>
            <a:r>
              <a:rPr lang="en-US" altLang="ja-JP" sz="2400" dirty="0" smtClean="0"/>
              <a:t>EBW</a:t>
            </a:r>
            <a:r>
              <a:rPr lang="ja-JP" altLang="en-US" sz="2400" dirty="0" smtClean="0"/>
              <a:t>を電子密度から間接的にではなく、</a:t>
            </a:r>
            <a:endParaRPr lang="en-US" altLang="ja-JP" sz="2400" dirty="0" smtClean="0"/>
          </a:p>
          <a:p>
            <a:pPr algn="ctr"/>
            <a:r>
              <a:rPr lang="ja-JP" altLang="en-US" sz="2400" dirty="0" smtClean="0"/>
              <a:t>電場、磁場の計測から直接観測し、</a:t>
            </a:r>
            <a:endParaRPr lang="en-US" altLang="ja-JP" sz="2400" dirty="0" smtClean="0"/>
          </a:p>
          <a:p>
            <a:pPr algn="ctr"/>
            <a:r>
              <a:rPr kumimoji="1" lang="ja-JP" altLang="en-US" sz="2400" dirty="0" smtClean="0"/>
              <a:t>プラズマ中の波動に関する知見を深める。</a:t>
            </a:r>
            <a:endParaRPr kumimoji="1" lang="ja-JP" altLang="en-US" sz="2400" dirty="0"/>
          </a:p>
        </p:txBody>
      </p:sp>
      <p:sp>
        <p:nvSpPr>
          <p:cNvPr id="12" name="正方形/長方形 11"/>
          <p:cNvSpPr/>
          <p:nvPr/>
        </p:nvSpPr>
        <p:spPr>
          <a:xfrm>
            <a:off x="4227736" y="4849996"/>
            <a:ext cx="902811" cy="523220"/>
          </a:xfrm>
          <a:prstGeom prst="rect">
            <a:avLst/>
          </a:prstGeom>
        </p:spPr>
        <p:txBody>
          <a:bodyPr wrap="none">
            <a:spAutoFit/>
          </a:bodyPr>
          <a:lstStyle/>
          <a:p>
            <a:pPr algn="ctr"/>
            <a:r>
              <a:rPr lang="ja-JP" altLang="en-US" sz="2800" b="1" dirty="0" smtClean="0"/>
              <a:t>目的</a:t>
            </a:r>
            <a:endParaRPr lang="en-US" altLang="ja-JP" sz="28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グループ化 52"/>
          <p:cNvGrpSpPr/>
          <p:nvPr/>
        </p:nvGrpSpPr>
        <p:grpSpPr>
          <a:xfrm>
            <a:off x="323528" y="2049979"/>
            <a:ext cx="8604448" cy="4541613"/>
            <a:chOff x="216024" y="1844823"/>
            <a:chExt cx="8604448" cy="4541613"/>
          </a:xfrm>
        </p:grpSpPr>
        <p:pic>
          <p:nvPicPr>
            <p:cNvPr id="8198" name="Picture 6" descr="C:\Users\TakuTAKEMOTO\Desktop\mini-RT EXP\20130605\CMAresult\graph\CMA graph.png"/>
            <p:cNvPicPr>
              <a:picLocks noChangeAspect="1" noChangeArrowheads="1"/>
            </p:cNvPicPr>
            <p:nvPr/>
          </p:nvPicPr>
          <p:blipFill>
            <a:blip r:embed="rId3" cstate="print"/>
            <a:srcRect/>
            <a:stretch>
              <a:fillRect/>
            </a:stretch>
          </p:blipFill>
          <p:spPr bwMode="auto">
            <a:xfrm>
              <a:off x="216024" y="1844823"/>
              <a:ext cx="8604448" cy="4541613"/>
            </a:xfrm>
            <a:prstGeom prst="rect">
              <a:avLst/>
            </a:prstGeom>
            <a:noFill/>
          </p:spPr>
        </p:pic>
        <p:sp>
          <p:nvSpPr>
            <p:cNvPr id="33" name="テキスト ボックス 32"/>
            <p:cNvSpPr txBox="1"/>
            <p:nvPr/>
          </p:nvSpPr>
          <p:spPr>
            <a:xfrm>
              <a:off x="1403648" y="5013176"/>
              <a:ext cx="2088232" cy="369332"/>
            </a:xfrm>
            <a:prstGeom prst="rect">
              <a:avLst/>
            </a:prstGeom>
            <a:noFill/>
          </p:spPr>
          <p:txBody>
            <a:bodyPr wrap="square" rtlCol="0">
              <a:spAutoFit/>
            </a:bodyPr>
            <a:lstStyle/>
            <a:p>
              <a:r>
                <a:rPr kumimoji="1" lang="en-US" altLang="ja-JP" dirty="0" smtClean="0"/>
                <a:t>X</a:t>
              </a:r>
              <a:r>
                <a:rPr kumimoji="1" lang="ja-JP" altLang="en-US" dirty="0" smtClean="0"/>
                <a:t>波のカットオフ</a:t>
              </a:r>
              <a:endParaRPr kumimoji="1" lang="ja-JP" altLang="en-US" dirty="0"/>
            </a:p>
          </p:txBody>
        </p:sp>
        <p:sp>
          <p:nvSpPr>
            <p:cNvPr id="50" name="テキスト ボックス 49"/>
            <p:cNvSpPr txBox="1"/>
            <p:nvPr/>
          </p:nvSpPr>
          <p:spPr>
            <a:xfrm>
              <a:off x="5868144" y="2492896"/>
              <a:ext cx="2088232" cy="369332"/>
            </a:xfrm>
            <a:prstGeom prst="rect">
              <a:avLst/>
            </a:prstGeom>
            <a:noFill/>
          </p:spPr>
          <p:txBody>
            <a:bodyPr wrap="square" rtlCol="0">
              <a:spAutoFit/>
            </a:bodyPr>
            <a:lstStyle/>
            <a:p>
              <a:r>
                <a:rPr kumimoji="1" lang="en-US" altLang="ja-JP" dirty="0" smtClean="0"/>
                <a:t>X</a:t>
              </a:r>
              <a:r>
                <a:rPr kumimoji="1" lang="ja-JP" altLang="en-US" dirty="0" smtClean="0"/>
                <a:t>波のカットオフ</a:t>
              </a:r>
              <a:endParaRPr kumimoji="1" lang="ja-JP" altLang="en-US" dirty="0"/>
            </a:p>
          </p:txBody>
        </p:sp>
        <p:sp>
          <p:nvSpPr>
            <p:cNvPr id="51" name="テキスト ボックス 50"/>
            <p:cNvSpPr txBox="1"/>
            <p:nvPr/>
          </p:nvSpPr>
          <p:spPr>
            <a:xfrm>
              <a:off x="2195736" y="2348880"/>
              <a:ext cx="2088232" cy="369332"/>
            </a:xfrm>
            <a:prstGeom prst="rect">
              <a:avLst/>
            </a:prstGeom>
            <a:noFill/>
          </p:spPr>
          <p:txBody>
            <a:bodyPr wrap="square" rtlCol="0">
              <a:spAutoFit/>
            </a:bodyPr>
            <a:lstStyle/>
            <a:p>
              <a:r>
                <a:rPr lang="en-US" altLang="ja-JP" dirty="0" smtClean="0"/>
                <a:t>O</a:t>
              </a:r>
              <a:r>
                <a:rPr kumimoji="1" lang="ja-JP" altLang="en-US" dirty="0" smtClean="0"/>
                <a:t>波のカットオフ</a:t>
              </a:r>
              <a:endParaRPr kumimoji="1" lang="ja-JP" altLang="en-US" dirty="0"/>
            </a:p>
          </p:txBody>
        </p:sp>
        <p:sp>
          <p:nvSpPr>
            <p:cNvPr id="52" name="テキスト ボックス 51"/>
            <p:cNvSpPr txBox="1"/>
            <p:nvPr/>
          </p:nvSpPr>
          <p:spPr>
            <a:xfrm>
              <a:off x="7164288" y="4067780"/>
              <a:ext cx="1296144" cy="369332"/>
            </a:xfrm>
            <a:prstGeom prst="rect">
              <a:avLst/>
            </a:prstGeom>
            <a:noFill/>
          </p:spPr>
          <p:txBody>
            <a:bodyPr wrap="square" rtlCol="0">
              <a:spAutoFit/>
            </a:bodyPr>
            <a:lstStyle/>
            <a:p>
              <a:r>
                <a:rPr kumimoji="1" lang="en-US" altLang="ja-JP" dirty="0" smtClean="0"/>
                <a:t>X</a:t>
              </a:r>
              <a:r>
                <a:rPr kumimoji="1" lang="ja-JP" altLang="en-US" dirty="0" smtClean="0"/>
                <a:t>波の共鳴</a:t>
              </a:r>
              <a:endParaRPr kumimoji="1" lang="ja-JP" altLang="en-US" dirty="0"/>
            </a:p>
          </p:txBody>
        </p:sp>
      </p:grpSp>
      <p:sp>
        <p:nvSpPr>
          <p:cNvPr id="18" name="角丸四角形 17"/>
          <p:cNvSpPr/>
          <p:nvPr/>
        </p:nvSpPr>
        <p:spPr>
          <a:xfrm>
            <a:off x="5076056" y="1617931"/>
            <a:ext cx="2808312" cy="57780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a:off x="467544" y="1052736"/>
            <a:ext cx="3600400" cy="864096"/>
          </a:xfrm>
          <a:prstGeom prst="roundRect">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384"/>
            <a:ext cx="8229600" cy="1143000"/>
          </a:xfrm>
        </p:spPr>
        <p:txBody>
          <a:bodyPr/>
          <a:lstStyle/>
          <a:p>
            <a:r>
              <a:rPr lang="ja-JP" altLang="en-US" dirty="0" smtClean="0"/>
              <a:t>プラズマ中の波</a:t>
            </a:r>
            <a:endParaRPr kumimoji="1" lang="ja-JP" altLang="en-US" dirty="0"/>
          </a:p>
        </p:txBody>
      </p:sp>
      <p:sp>
        <p:nvSpPr>
          <p:cNvPr id="3" name="スライド番号プレースホルダ 2"/>
          <p:cNvSpPr>
            <a:spLocks noGrp="1"/>
          </p:cNvSpPr>
          <p:nvPr>
            <p:ph type="sldNum" sz="quarter" idx="12"/>
          </p:nvPr>
        </p:nvSpPr>
        <p:spPr/>
        <p:txBody>
          <a:bodyPr/>
          <a:lstStyle/>
          <a:p>
            <a:fld id="{F974F203-CD18-48E1-8B83-FE46458D7063}" type="slidenum">
              <a:rPr kumimoji="1" lang="ja-JP" altLang="en-US" smtClean="0"/>
              <a:pPr/>
              <a:t>4</a:t>
            </a:fld>
            <a:endParaRPr kumimoji="1" lang="ja-JP" altLang="en-US" dirty="0"/>
          </a:p>
        </p:txBody>
      </p:sp>
      <p:graphicFrame>
        <p:nvGraphicFramePr>
          <p:cNvPr id="8201" name="Object 9"/>
          <p:cNvGraphicFramePr>
            <a:graphicFrameLocks noChangeAspect="1"/>
          </p:cNvGraphicFramePr>
          <p:nvPr/>
        </p:nvGraphicFramePr>
        <p:xfrm>
          <a:off x="5148064" y="1617931"/>
          <a:ext cx="2664296" cy="484297"/>
        </p:xfrm>
        <a:graphic>
          <a:graphicData uri="http://schemas.openxmlformats.org/presentationml/2006/ole">
            <p:oleObj spid="_x0000_s8201" name="数式" r:id="rId4" imgW="1396800" imgH="253800" progId="Equation.3">
              <p:embed/>
            </p:oleObj>
          </a:graphicData>
        </a:graphic>
      </p:graphicFrame>
      <p:sp>
        <p:nvSpPr>
          <p:cNvPr id="19" name="テキスト ボックス 18"/>
          <p:cNvSpPr txBox="1"/>
          <p:nvPr/>
        </p:nvSpPr>
        <p:spPr>
          <a:xfrm>
            <a:off x="5004048" y="971600"/>
            <a:ext cx="4608512" cy="646331"/>
          </a:xfrm>
          <a:prstGeom prst="rect">
            <a:avLst/>
          </a:prstGeom>
          <a:noFill/>
        </p:spPr>
        <p:txBody>
          <a:bodyPr wrap="square" rtlCol="0">
            <a:spAutoFit/>
          </a:bodyPr>
          <a:lstStyle/>
          <a:p>
            <a:r>
              <a:rPr kumimoji="1" lang="ja-JP" altLang="en-US" b="1" dirty="0" smtClean="0"/>
              <a:t>高域混成共鳴</a:t>
            </a:r>
            <a:endParaRPr kumimoji="1" lang="en-US" altLang="ja-JP" b="1" dirty="0" smtClean="0"/>
          </a:p>
          <a:p>
            <a:r>
              <a:rPr kumimoji="1" lang="en-US" altLang="ja-JP" dirty="0" smtClean="0"/>
              <a:t>(UHR, Upper Hybrid Resonance)</a:t>
            </a:r>
            <a:endParaRPr kumimoji="1" lang="ja-JP" altLang="en-US" dirty="0"/>
          </a:p>
        </p:txBody>
      </p:sp>
      <p:sp>
        <p:nvSpPr>
          <p:cNvPr id="22" name="テキスト ボックス 21"/>
          <p:cNvSpPr txBox="1"/>
          <p:nvPr/>
        </p:nvSpPr>
        <p:spPr>
          <a:xfrm>
            <a:off x="1763688" y="3933056"/>
            <a:ext cx="1512168" cy="338554"/>
          </a:xfrm>
          <a:prstGeom prst="rect">
            <a:avLst/>
          </a:prstGeom>
          <a:noFill/>
        </p:spPr>
        <p:txBody>
          <a:bodyPr wrap="square" rtlCol="0">
            <a:spAutoFit/>
          </a:bodyPr>
          <a:lstStyle/>
          <a:p>
            <a:r>
              <a:rPr kumimoji="1" lang="en-US" altLang="ja-JP" sz="1600" dirty="0" smtClean="0">
                <a:solidFill>
                  <a:srgbClr val="FF0000"/>
                </a:solidFill>
              </a:rPr>
              <a:t>EBW</a:t>
            </a:r>
            <a:r>
              <a:rPr kumimoji="1" lang="ja-JP" altLang="en-US" sz="1600" dirty="0" err="1" smtClean="0">
                <a:solidFill>
                  <a:srgbClr val="FF0000"/>
                </a:solidFill>
              </a:rPr>
              <a:t>の励起</a:t>
            </a:r>
            <a:endParaRPr kumimoji="1" lang="ja-JP" altLang="en-US" sz="1600" dirty="0">
              <a:solidFill>
                <a:srgbClr val="FF0000"/>
              </a:solidFill>
            </a:endParaRPr>
          </a:p>
        </p:txBody>
      </p:sp>
      <p:pic>
        <p:nvPicPr>
          <p:cNvPr id="8203" name="Picture 11" descr="C:\Users\TakuTAKEMOTO\Dropbox\family\卓斗関係\大学\卒論\画像フォルダ\CMA - コピー.png"/>
          <p:cNvPicPr>
            <a:picLocks noChangeAspect="1" noChangeArrowheads="1"/>
          </p:cNvPicPr>
          <p:nvPr/>
        </p:nvPicPr>
        <p:blipFill>
          <a:blip r:embed="rId5" cstate="print"/>
          <a:srcRect l="5953"/>
          <a:stretch>
            <a:fillRect/>
          </a:stretch>
        </p:blipFill>
        <p:spPr bwMode="auto">
          <a:xfrm>
            <a:off x="21092" y="4949676"/>
            <a:ext cx="910015" cy="990476"/>
          </a:xfrm>
          <a:prstGeom prst="rect">
            <a:avLst/>
          </a:prstGeom>
          <a:noFill/>
        </p:spPr>
      </p:pic>
      <p:pic>
        <p:nvPicPr>
          <p:cNvPr id="8204" name="Picture 12" descr="C:\Users\TakuTAKEMOTO\Dropbox\family\卓斗関係\大学\卒論\画像フォルダ\CMA - コピー (2).png"/>
          <p:cNvPicPr>
            <a:picLocks noChangeAspect="1" noChangeArrowheads="1"/>
          </p:cNvPicPr>
          <p:nvPr/>
        </p:nvPicPr>
        <p:blipFill>
          <a:blip r:embed="rId6" cstate="print"/>
          <a:srcRect/>
          <a:stretch>
            <a:fillRect/>
          </a:stretch>
        </p:blipFill>
        <p:spPr bwMode="auto">
          <a:xfrm>
            <a:off x="3059832" y="6012160"/>
            <a:ext cx="838095" cy="678095"/>
          </a:xfrm>
          <a:prstGeom prst="rect">
            <a:avLst/>
          </a:prstGeom>
          <a:noFill/>
        </p:spPr>
      </p:pic>
      <p:pic>
        <p:nvPicPr>
          <p:cNvPr id="8205" name="Picture 13" descr="C:\Users\TakuTAKEMOTO\Dropbox\family\卓斗関係\大学\卒論\画像フォルダ\CMA - コピー (5).png"/>
          <p:cNvPicPr>
            <a:picLocks noChangeAspect="1" noChangeArrowheads="1"/>
          </p:cNvPicPr>
          <p:nvPr/>
        </p:nvPicPr>
        <p:blipFill>
          <a:blip r:embed="rId7" cstate="print"/>
          <a:srcRect/>
          <a:stretch>
            <a:fillRect/>
          </a:stretch>
        </p:blipFill>
        <p:spPr bwMode="auto">
          <a:xfrm>
            <a:off x="4712286" y="3059832"/>
            <a:ext cx="723810" cy="845714"/>
          </a:xfrm>
          <a:prstGeom prst="rect">
            <a:avLst/>
          </a:prstGeom>
          <a:noFill/>
        </p:spPr>
      </p:pic>
      <p:pic>
        <p:nvPicPr>
          <p:cNvPr id="8206" name="Picture 14" descr="C:\Users\TakuTAKEMOTO\Dropbox\family\卓斗関係\大学\卒論\画像フォルダ\CMA - コピー (4).png"/>
          <p:cNvPicPr>
            <a:picLocks noChangeAspect="1" noChangeArrowheads="1"/>
          </p:cNvPicPr>
          <p:nvPr/>
        </p:nvPicPr>
        <p:blipFill>
          <a:blip r:embed="rId8" cstate="print"/>
          <a:srcRect/>
          <a:stretch>
            <a:fillRect/>
          </a:stretch>
        </p:blipFill>
        <p:spPr bwMode="auto">
          <a:xfrm>
            <a:off x="1835695" y="3203848"/>
            <a:ext cx="876190" cy="708571"/>
          </a:xfrm>
          <a:prstGeom prst="rect">
            <a:avLst/>
          </a:prstGeom>
          <a:noFill/>
        </p:spPr>
      </p:pic>
      <p:pic>
        <p:nvPicPr>
          <p:cNvPr id="8207" name="Picture 15" descr="C:\Users\TakuTAKEMOTO\Dropbox\family\卓斗関係\大学\卒論\画像フォルダ\CMAダイアグラム - コピー.tif"/>
          <p:cNvPicPr>
            <a:picLocks noChangeAspect="1" noChangeArrowheads="1"/>
          </p:cNvPicPr>
          <p:nvPr/>
        </p:nvPicPr>
        <p:blipFill>
          <a:blip r:embed="rId9" cstate="print">
            <a:lum bright="10000"/>
          </a:blip>
          <a:srcRect/>
          <a:stretch>
            <a:fillRect/>
          </a:stretch>
        </p:blipFill>
        <p:spPr bwMode="auto">
          <a:xfrm>
            <a:off x="4716016" y="4313292"/>
            <a:ext cx="708660" cy="906780"/>
          </a:xfrm>
          <a:prstGeom prst="rect">
            <a:avLst/>
          </a:prstGeom>
          <a:noFill/>
        </p:spPr>
      </p:pic>
      <p:pic>
        <p:nvPicPr>
          <p:cNvPr id="8208" name="Picture 16" descr="C:\Users\TakuTAKEMOTO\Dropbox\family\卓斗関係\大学\卒論\画像フォルダ\CMA - コピー (6).png"/>
          <p:cNvPicPr>
            <a:picLocks noChangeAspect="1" noChangeArrowheads="1"/>
          </p:cNvPicPr>
          <p:nvPr/>
        </p:nvPicPr>
        <p:blipFill>
          <a:blip r:embed="rId10" cstate="print"/>
          <a:srcRect/>
          <a:stretch>
            <a:fillRect/>
          </a:stretch>
        </p:blipFill>
        <p:spPr bwMode="auto">
          <a:xfrm>
            <a:off x="7449336" y="4746945"/>
            <a:ext cx="579048" cy="617143"/>
          </a:xfrm>
          <a:prstGeom prst="rect">
            <a:avLst/>
          </a:prstGeom>
          <a:noFill/>
        </p:spPr>
      </p:pic>
      <p:sp>
        <p:nvSpPr>
          <p:cNvPr id="37" name="テキスト ボックス 36"/>
          <p:cNvSpPr txBox="1"/>
          <p:nvPr/>
        </p:nvSpPr>
        <p:spPr>
          <a:xfrm>
            <a:off x="2051720" y="2968079"/>
            <a:ext cx="432048" cy="307777"/>
          </a:xfrm>
          <a:prstGeom prst="rect">
            <a:avLst/>
          </a:prstGeom>
          <a:noFill/>
        </p:spPr>
        <p:txBody>
          <a:bodyPr wrap="square" rtlCol="0">
            <a:spAutoFit/>
          </a:bodyPr>
          <a:lstStyle/>
          <a:p>
            <a:pPr algn="ctr"/>
            <a:r>
              <a:rPr kumimoji="1" lang="en-US" altLang="ja-JP" sz="1400" dirty="0" smtClean="0"/>
              <a:t>L</a:t>
            </a:r>
            <a:endParaRPr kumimoji="1" lang="ja-JP" altLang="en-US" sz="1400" dirty="0"/>
          </a:p>
        </p:txBody>
      </p:sp>
      <p:sp>
        <p:nvSpPr>
          <p:cNvPr id="38" name="テキスト ボックス 37"/>
          <p:cNvSpPr txBox="1"/>
          <p:nvPr/>
        </p:nvSpPr>
        <p:spPr>
          <a:xfrm>
            <a:off x="2555776" y="3400127"/>
            <a:ext cx="432048" cy="307777"/>
          </a:xfrm>
          <a:prstGeom prst="rect">
            <a:avLst/>
          </a:prstGeom>
          <a:noFill/>
        </p:spPr>
        <p:txBody>
          <a:bodyPr wrap="square" rtlCol="0">
            <a:spAutoFit/>
          </a:bodyPr>
          <a:lstStyle/>
          <a:p>
            <a:pPr algn="ctr"/>
            <a:r>
              <a:rPr lang="en-US" altLang="ja-JP" sz="1400" dirty="0" smtClean="0"/>
              <a:t>O</a:t>
            </a:r>
            <a:endParaRPr kumimoji="1" lang="ja-JP" altLang="en-US" sz="1400" dirty="0"/>
          </a:p>
        </p:txBody>
      </p:sp>
      <p:sp>
        <p:nvSpPr>
          <p:cNvPr id="39" name="テキスト ボックス 38"/>
          <p:cNvSpPr txBox="1"/>
          <p:nvPr/>
        </p:nvSpPr>
        <p:spPr>
          <a:xfrm>
            <a:off x="251520" y="4768279"/>
            <a:ext cx="432048" cy="307777"/>
          </a:xfrm>
          <a:prstGeom prst="rect">
            <a:avLst/>
          </a:prstGeom>
          <a:noFill/>
        </p:spPr>
        <p:txBody>
          <a:bodyPr wrap="square" rtlCol="0">
            <a:spAutoFit/>
          </a:bodyPr>
          <a:lstStyle/>
          <a:p>
            <a:pPr algn="ctr"/>
            <a:r>
              <a:rPr lang="en-US" altLang="ja-JP" sz="1400" dirty="0" smtClean="0"/>
              <a:t>R</a:t>
            </a:r>
          </a:p>
        </p:txBody>
      </p:sp>
      <p:sp>
        <p:nvSpPr>
          <p:cNvPr id="40" name="テキスト ボックス 39"/>
          <p:cNvSpPr txBox="1"/>
          <p:nvPr/>
        </p:nvSpPr>
        <p:spPr>
          <a:xfrm>
            <a:off x="3779912" y="6208439"/>
            <a:ext cx="432048" cy="307777"/>
          </a:xfrm>
          <a:prstGeom prst="rect">
            <a:avLst/>
          </a:prstGeom>
          <a:noFill/>
        </p:spPr>
        <p:txBody>
          <a:bodyPr wrap="square" rtlCol="0">
            <a:spAutoFit/>
          </a:bodyPr>
          <a:lstStyle/>
          <a:p>
            <a:pPr algn="ctr"/>
            <a:r>
              <a:rPr lang="en-US" altLang="ja-JP" sz="1400" dirty="0" smtClean="0"/>
              <a:t>O</a:t>
            </a:r>
            <a:endParaRPr kumimoji="1" lang="ja-JP" altLang="en-US" sz="1400" dirty="0"/>
          </a:p>
        </p:txBody>
      </p:sp>
      <p:sp>
        <p:nvSpPr>
          <p:cNvPr id="41" name="テキスト ボックス 40"/>
          <p:cNvSpPr txBox="1"/>
          <p:nvPr/>
        </p:nvSpPr>
        <p:spPr>
          <a:xfrm>
            <a:off x="539552" y="5292080"/>
            <a:ext cx="432048" cy="307777"/>
          </a:xfrm>
          <a:prstGeom prst="rect">
            <a:avLst/>
          </a:prstGeom>
          <a:noFill/>
        </p:spPr>
        <p:txBody>
          <a:bodyPr wrap="square" rtlCol="0">
            <a:spAutoFit/>
          </a:bodyPr>
          <a:lstStyle/>
          <a:p>
            <a:pPr algn="ctr"/>
            <a:r>
              <a:rPr lang="en-US" altLang="ja-JP" sz="1400" dirty="0" smtClean="0"/>
              <a:t>O</a:t>
            </a:r>
            <a:endParaRPr kumimoji="1" lang="ja-JP" altLang="en-US" sz="1400" dirty="0"/>
          </a:p>
        </p:txBody>
      </p:sp>
      <p:sp>
        <p:nvSpPr>
          <p:cNvPr id="42" name="テキスト ボックス 41"/>
          <p:cNvSpPr txBox="1"/>
          <p:nvPr/>
        </p:nvSpPr>
        <p:spPr>
          <a:xfrm>
            <a:off x="251520" y="5076056"/>
            <a:ext cx="432048" cy="307777"/>
          </a:xfrm>
          <a:prstGeom prst="rect">
            <a:avLst/>
          </a:prstGeom>
          <a:noFill/>
        </p:spPr>
        <p:txBody>
          <a:bodyPr wrap="square" rtlCol="0">
            <a:spAutoFit/>
          </a:bodyPr>
          <a:lstStyle/>
          <a:p>
            <a:pPr algn="ctr"/>
            <a:r>
              <a:rPr lang="en-US" altLang="ja-JP" sz="1400" dirty="0" smtClean="0"/>
              <a:t>L</a:t>
            </a:r>
            <a:endParaRPr kumimoji="1" lang="ja-JP" altLang="en-US" sz="1400" dirty="0"/>
          </a:p>
        </p:txBody>
      </p:sp>
      <p:sp>
        <p:nvSpPr>
          <p:cNvPr id="43" name="テキスト ボックス 42"/>
          <p:cNvSpPr txBox="1"/>
          <p:nvPr/>
        </p:nvSpPr>
        <p:spPr>
          <a:xfrm>
            <a:off x="2051720" y="3419872"/>
            <a:ext cx="432048" cy="307777"/>
          </a:xfrm>
          <a:prstGeom prst="rect">
            <a:avLst/>
          </a:prstGeom>
          <a:noFill/>
        </p:spPr>
        <p:txBody>
          <a:bodyPr wrap="square" rtlCol="0">
            <a:spAutoFit/>
          </a:bodyPr>
          <a:lstStyle/>
          <a:p>
            <a:pPr algn="ctr"/>
            <a:r>
              <a:rPr lang="en-US" altLang="ja-JP" sz="1400" dirty="0" smtClean="0"/>
              <a:t>RX</a:t>
            </a:r>
          </a:p>
        </p:txBody>
      </p:sp>
      <p:sp>
        <p:nvSpPr>
          <p:cNvPr id="44" name="テキスト ボックス 43"/>
          <p:cNvSpPr txBox="1"/>
          <p:nvPr/>
        </p:nvSpPr>
        <p:spPr>
          <a:xfrm>
            <a:off x="755576" y="5272335"/>
            <a:ext cx="432048" cy="307777"/>
          </a:xfrm>
          <a:prstGeom prst="rect">
            <a:avLst/>
          </a:prstGeom>
          <a:noFill/>
        </p:spPr>
        <p:txBody>
          <a:bodyPr wrap="square" rtlCol="0">
            <a:spAutoFit/>
          </a:bodyPr>
          <a:lstStyle/>
          <a:p>
            <a:pPr algn="ctr"/>
            <a:r>
              <a:rPr lang="en-US" altLang="ja-JP" sz="1400" dirty="0" smtClean="0"/>
              <a:t>X</a:t>
            </a:r>
          </a:p>
        </p:txBody>
      </p:sp>
      <p:sp>
        <p:nvSpPr>
          <p:cNvPr id="45" name="テキスト ボックス 44"/>
          <p:cNvSpPr txBox="1"/>
          <p:nvPr/>
        </p:nvSpPr>
        <p:spPr>
          <a:xfrm>
            <a:off x="3275856" y="5796136"/>
            <a:ext cx="432048" cy="307777"/>
          </a:xfrm>
          <a:prstGeom prst="rect">
            <a:avLst/>
          </a:prstGeom>
          <a:noFill/>
        </p:spPr>
        <p:txBody>
          <a:bodyPr wrap="square" rtlCol="0">
            <a:spAutoFit/>
          </a:bodyPr>
          <a:lstStyle/>
          <a:p>
            <a:pPr algn="ctr"/>
            <a:r>
              <a:rPr lang="en-US" altLang="ja-JP" sz="1400" dirty="0" smtClean="0"/>
              <a:t>L</a:t>
            </a:r>
            <a:endParaRPr kumimoji="1" lang="ja-JP" altLang="en-US" sz="1400" dirty="0"/>
          </a:p>
        </p:txBody>
      </p:sp>
      <p:sp>
        <p:nvSpPr>
          <p:cNvPr id="46" name="テキスト ボックス 45"/>
          <p:cNvSpPr txBox="1"/>
          <p:nvPr/>
        </p:nvSpPr>
        <p:spPr>
          <a:xfrm>
            <a:off x="5292080" y="4644008"/>
            <a:ext cx="432048" cy="307777"/>
          </a:xfrm>
          <a:prstGeom prst="rect">
            <a:avLst/>
          </a:prstGeom>
          <a:noFill/>
        </p:spPr>
        <p:txBody>
          <a:bodyPr wrap="square" rtlCol="0">
            <a:spAutoFit/>
          </a:bodyPr>
          <a:lstStyle/>
          <a:p>
            <a:pPr algn="ctr"/>
            <a:r>
              <a:rPr lang="en-US" altLang="ja-JP" sz="1400" dirty="0" smtClean="0"/>
              <a:t>X</a:t>
            </a:r>
          </a:p>
        </p:txBody>
      </p:sp>
      <p:sp>
        <p:nvSpPr>
          <p:cNvPr id="47" name="テキスト ボックス 46"/>
          <p:cNvSpPr txBox="1"/>
          <p:nvPr/>
        </p:nvSpPr>
        <p:spPr>
          <a:xfrm>
            <a:off x="4860032" y="4120207"/>
            <a:ext cx="432048" cy="307777"/>
          </a:xfrm>
          <a:prstGeom prst="rect">
            <a:avLst/>
          </a:prstGeom>
          <a:noFill/>
        </p:spPr>
        <p:txBody>
          <a:bodyPr wrap="square" rtlCol="0">
            <a:spAutoFit/>
          </a:bodyPr>
          <a:lstStyle/>
          <a:p>
            <a:pPr algn="ctr"/>
            <a:r>
              <a:rPr lang="en-US" altLang="ja-JP" sz="1400" dirty="0" smtClean="0"/>
              <a:t>L</a:t>
            </a:r>
          </a:p>
        </p:txBody>
      </p:sp>
      <p:sp>
        <p:nvSpPr>
          <p:cNvPr id="48" name="テキスト ボックス 47"/>
          <p:cNvSpPr txBox="1"/>
          <p:nvPr/>
        </p:nvSpPr>
        <p:spPr>
          <a:xfrm>
            <a:off x="7524328" y="4653136"/>
            <a:ext cx="432048" cy="307777"/>
          </a:xfrm>
          <a:prstGeom prst="rect">
            <a:avLst/>
          </a:prstGeom>
          <a:noFill/>
        </p:spPr>
        <p:txBody>
          <a:bodyPr wrap="square" rtlCol="0">
            <a:spAutoFit/>
          </a:bodyPr>
          <a:lstStyle/>
          <a:p>
            <a:pPr algn="ctr"/>
            <a:r>
              <a:rPr lang="en-US" altLang="ja-JP" sz="1400" dirty="0" smtClean="0"/>
              <a:t>R</a:t>
            </a:r>
          </a:p>
        </p:txBody>
      </p:sp>
      <p:sp>
        <p:nvSpPr>
          <p:cNvPr id="49" name="テキスト ボックス 48"/>
          <p:cNvSpPr txBox="1"/>
          <p:nvPr/>
        </p:nvSpPr>
        <p:spPr>
          <a:xfrm>
            <a:off x="5004048" y="3328119"/>
            <a:ext cx="432048" cy="307777"/>
          </a:xfrm>
          <a:prstGeom prst="rect">
            <a:avLst/>
          </a:prstGeom>
          <a:noFill/>
        </p:spPr>
        <p:txBody>
          <a:bodyPr wrap="square" rtlCol="0">
            <a:spAutoFit/>
          </a:bodyPr>
          <a:lstStyle/>
          <a:p>
            <a:pPr algn="ctr"/>
            <a:r>
              <a:rPr lang="en-US" altLang="ja-JP" sz="1400" dirty="0" smtClean="0"/>
              <a:t>R</a:t>
            </a:r>
          </a:p>
        </p:txBody>
      </p:sp>
      <p:sp>
        <p:nvSpPr>
          <p:cNvPr id="55" name="テキスト ボックス 54"/>
          <p:cNvSpPr txBox="1"/>
          <p:nvPr/>
        </p:nvSpPr>
        <p:spPr>
          <a:xfrm>
            <a:off x="5292080" y="3367609"/>
            <a:ext cx="432048" cy="307777"/>
          </a:xfrm>
          <a:prstGeom prst="rect">
            <a:avLst/>
          </a:prstGeom>
          <a:noFill/>
        </p:spPr>
        <p:txBody>
          <a:bodyPr wrap="square" rtlCol="0">
            <a:spAutoFit/>
          </a:bodyPr>
          <a:lstStyle/>
          <a:p>
            <a:pPr algn="ctr"/>
            <a:r>
              <a:rPr lang="en-US" altLang="ja-JP" sz="1400" dirty="0" smtClean="0"/>
              <a:t>X</a:t>
            </a:r>
          </a:p>
        </p:txBody>
      </p:sp>
      <p:sp>
        <p:nvSpPr>
          <p:cNvPr id="58" name="テキスト ボックス 57"/>
          <p:cNvSpPr txBox="1"/>
          <p:nvPr/>
        </p:nvSpPr>
        <p:spPr>
          <a:xfrm>
            <a:off x="4860032" y="2843808"/>
            <a:ext cx="432048" cy="307777"/>
          </a:xfrm>
          <a:prstGeom prst="rect">
            <a:avLst/>
          </a:prstGeom>
          <a:noFill/>
        </p:spPr>
        <p:txBody>
          <a:bodyPr wrap="square" rtlCol="0">
            <a:spAutoFit/>
          </a:bodyPr>
          <a:lstStyle/>
          <a:p>
            <a:pPr algn="ctr"/>
            <a:r>
              <a:rPr lang="en-US" altLang="ja-JP" sz="1400" dirty="0" smtClean="0"/>
              <a:t>L</a:t>
            </a:r>
          </a:p>
        </p:txBody>
      </p:sp>
      <p:cxnSp>
        <p:nvCxnSpPr>
          <p:cNvPr id="60" name="直線コネクタ 59"/>
          <p:cNvCxnSpPr>
            <a:endCxn id="45" idx="0"/>
          </p:cNvCxnSpPr>
          <p:nvPr/>
        </p:nvCxnSpPr>
        <p:spPr>
          <a:xfrm>
            <a:off x="3419872" y="5364088"/>
            <a:ext cx="72008"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a:off x="827584" y="4860032"/>
            <a:ext cx="1008112" cy="216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209" name="Picture 17" descr="C:\Users\TakuTAKEMOTO\Dropbox\family\卓斗関係\大学\卒論\画像フォルダ\CMA - コピー (3).png"/>
          <p:cNvPicPr>
            <a:picLocks noChangeAspect="1" noChangeArrowheads="1"/>
          </p:cNvPicPr>
          <p:nvPr/>
        </p:nvPicPr>
        <p:blipFill>
          <a:blip r:embed="rId11" cstate="print"/>
          <a:srcRect/>
          <a:stretch>
            <a:fillRect/>
          </a:stretch>
        </p:blipFill>
        <p:spPr bwMode="auto">
          <a:xfrm>
            <a:off x="3203848" y="4293096"/>
            <a:ext cx="876190" cy="678095"/>
          </a:xfrm>
          <a:prstGeom prst="rect">
            <a:avLst/>
          </a:prstGeom>
          <a:noFill/>
        </p:spPr>
      </p:pic>
      <p:sp>
        <p:nvSpPr>
          <p:cNvPr id="65" name="テキスト ボックス 64"/>
          <p:cNvSpPr txBox="1"/>
          <p:nvPr/>
        </p:nvSpPr>
        <p:spPr>
          <a:xfrm>
            <a:off x="3563888" y="4653136"/>
            <a:ext cx="432048" cy="307777"/>
          </a:xfrm>
          <a:prstGeom prst="rect">
            <a:avLst/>
          </a:prstGeom>
          <a:noFill/>
        </p:spPr>
        <p:txBody>
          <a:bodyPr wrap="square" rtlCol="0">
            <a:spAutoFit/>
          </a:bodyPr>
          <a:lstStyle/>
          <a:p>
            <a:pPr algn="ctr"/>
            <a:r>
              <a:rPr lang="en-US" altLang="ja-JP" sz="1400" dirty="0" smtClean="0"/>
              <a:t>X</a:t>
            </a:r>
          </a:p>
        </p:txBody>
      </p:sp>
      <p:sp>
        <p:nvSpPr>
          <p:cNvPr id="66" name="テキスト ボックス 65"/>
          <p:cNvSpPr txBox="1"/>
          <p:nvPr/>
        </p:nvSpPr>
        <p:spPr>
          <a:xfrm>
            <a:off x="3419872" y="4077072"/>
            <a:ext cx="432048" cy="307777"/>
          </a:xfrm>
          <a:prstGeom prst="rect">
            <a:avLst/>
          </a:prstGeom>
          <a:noFill/>
        </p:spPr>
        <p:txBody>
          <a:bodyPr wrap="square" rtlCol="0">
            <a:spAutoFit/>
          </a:bodyPr>
          <a:lstStyle/>
          <a:p>
            <a:pPr algn="ctr"/>
            <a:r>
              <a:rPr kumimoji="1" lang="en-US" altLang="ja-JP" sz="1400" dirty="0" smtClean="0"/>
              <a:t>L</a:t>
            </a:r>
            <a:endParaRPr kumimoji="1" lang="ja-JP" altLang="en-US" sz="1400" dirty="0"/>
          </a:p>
        </p:txBody>
      </p:sp>
      <p:sp>
        <p:nvSpPr>
          <p:cNvPr id="67" name="テキスト ボックス 66"/>
          <p:cNvSpPr txBox="1"/>
          <p:nvPr/>
        </p:nvSpPr>
        <p:spPr>
          <a:xfrm>
            <a:off x="3923928" y="4509120"/>
            <a:ext cx="432048" cy="307777"/>
          </a:xfrm>
          <a:prstGeom prst="rect">
            <a:avLst/>
          </a:prstGeom>
          <a:noFill/>
        </p:spPr>
        <p:txBody>
          <a:bodyPr wrap="square" rtlCol="0">
            <a:spAutoFit/>
          </a:bodyPr>
          <a:lstStyle/>
          <a:p>
            <a:pPr algn="ctr"/>
            <a:r>
              <a:rPr lang="en-US" altLang="ja-JP" sz="1400" dirty="0" smtClean="0"/>
              <a:t>O</a:t>
            </a:r>
            <a:endParaRPr kumimoji="1" lang="ja-JP" altLang="en-US" sz="1400" dirty="0"/>
          </a:p>
        </p:txBody>
      </p:sp>
      <p:cxnSp>
        <p:nvCxnSpPr>
          <p:cNvPr id="17" name="直線矢印コネクタ 16"/>
          <p:cNvCxnSpPr/>
          <p:nvPr/>
        </p:nvCxnSpPr>
        <p:spPr>
          <a:xfrm flipH="1">
            <a:off x="2771800" y="2193995"/>
            <a:ext cx="3168352" cy="217110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39552" y="1196752"/>
            <a:ext cx="3600400" cy="646331"/>
          </a:xfrm>
          <a:prstGeom prst="rect">
            <a:avLst/>
          </a:prstGeom>
          <a:noFill/>
        </p:spPr>
        <p:txBody>
          <a:bodyPr wrap="square" rtlCol="0">
            <a:spAutoFit/>
          </a:bodyPr>
          <a:lstStyle/>
          <a:p>
            <a:r>
              <a:rPr kumimoji="1" lang="en-US" altLang="ja-JP" dirty="0" smtClean="0"/>
              <a:t>EBW</a:t>
            </a:r>
            <a:r>
              <a:rPr lang="ja-JP" altLang="en-US" dirty="0" smtClean="0"/>
              <a:t>は真空中で伝達できない</a:t>
            </a:r>
            <a:endParaRPr lang="en-US" altLang="ja-JP" dirty="0" smtClean="0"/>
          </a:p>
          <a:p>
            <a:r>
              <a:rPr lang="ja-JP" altLang="en-US" dirty="0" smtClean="0"/>
              <a:t>　</a:t>
            </a:r>
            <a:r>
              <a:rPr lang="ja-JP" altLang="en-US" dirty="0" smtClean="0"/>
              <a:t>→</a:t>
            </a:r>
            <a:r>
              <a:rPr lang="en-US" altLang="ja-JP" dirty="0" smtClean="0"/>
              <a:t>UHR</a:t>
            </a:r>
            <a:r>
              <a:rPr lang="ja-JP" altLang="en-US" dirty="0" smtClean="0"/>
              <a:t>で</a:t>
            </a:r>
            <a:r>
              <a:rPr lang="en-US" altLang="ja-JP" dirty="0" smtClean="0"/>
              <a:t>X</a:t>
            </a:r>
            <a:r>
              <a:rPr lang="ja-JP" altLang="en-US" dirty="0" smtClean="0"/>
              <a:t>波からモード変換</a:t>
            </a:r>
            <a:endParaRPr kumimoji="1" lang="en-US" altLang="ja-JP"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C:\Users\TakuTAKEMOTO\Dropbox\family\卓斗関係\大学\卒論\画像フォルダ\FXSXB.png"/>
          <p:cNvPicPr>
            <a:picLocks noChangeAspect="1" noChangeArrowheads="1"/>
          </p:cNvPicPr>
          <p:nvPr/>
        </p:nvPicPr>
        <p:blipFill>
          <a:blip r:embed="rId2" cstate="print"/>
          <a:srcRect/>
          <a:stretch>
            <a:fillRect/>
          </a:stretch>
        </p:blipFill>
        <p:spPr bwMode="auto">
          <a:xfrm>
            <a:off x="4355976" y="1340768"/>
            <a:ext cx="4834948" cy="2556451"/>
          </a:xfrm>
          <a:prstGeom prst="rect">
            <a:avLst/>
          </a:prstGeom>
          <a:noFill/>
        </p:spPr>
      </p:pic>
      <p:pic>
        <p:nvPicPr>
          <p:cNvPr id="36866" name="Picture 2" descr="C:\Users\TakuTAKEMOTO\Dropbox\family\卓斗関係\大学\卒論\画像フォルダ\SXB.png"/>
          <p:cNvPicPr>
            <a:picLocks noChangeAspect="1" noChangeArrowheads="1"/>
          </p:cNvPicPr>
          <p:nvPr/>
        </p:nvPicPr>
        <p:blipFill>
          <a:blip r:embed="rId3" cstate="print"/>
          <a:srcRect/>
          <a:stretch>
            <a:fillRect/>
          </a:stretch>
        </p:blipFill>
        <p:spPr bwMode="auto">
          <a:xfrm>
            <a:off x="2267744" y="4221088"/>
            <a:ext cx="4834948" cy="2556451"/>
          </a:xfrm>
          <a:prstGeom prst="rect">
            <a:avLst/>
          </a:prstGeom>
          <a:noFill/>
        </p:spPr>
      </p:pic>
      <p:pic>
        <p:nvPicPr>
          <p:cNvPr id="36867" name="Picture 3" descr="C:\Users\TakuTAKEMOTO\Dropbox\family\卓斗関係\大学\卒論\画像フォルダ\OXB.png"/>
          <p:cNvPicPr>
            <a:picLocks noChangeAspect="1" noChangeArrowheads="1"/>
          </p:cNvPicPr>
          <p:nvPr/>
        </p:nvPicPr>
        <p:blipFill>
          <a:blip r:embed="rId4" cstate="print"/>
          <a:srcRect/>
          <a:stretch>
            <a:fillRect/>
          </a:stretch>
        </p:blipFill>
        <p:spPr bwMode="auto">
          <a:xfrm>
            <a:off x="0" y="1340768"/>
            <a:ext cx="4834948" cy="2556451"/>
          </a:xfrm>
          <a:prstGeom prst="rect">
            <a:avLst/>
          </a:prstGeom>
          <a:noFill/>
        </p:spPr>
      </p:pic>
      <p:sp>
        <p:nvSpPr>
          <p:cNvPr id="14" name="角丸四角形 13"/>
          <p:cNvSpPr/>
          <p:nvPr/>
        </p:nvSpPr>
        <p:spPr>
          <a:xfrm>
            <a:off x="899592" y="5805264"/>
            <a:ext cx="1584176" cy="432048"/>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1520" y="3717032"/>
            <a:ext cx="1584176" cy="720080"/>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7380312" y="3861048"/>
            <a:ext cx="1584176" cy="720080"/>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EBW</a:t>
            </a:r>
            <a:r>
              <a:rPr kumimoji="1" lang="ja-JP" altLang="en-US" dirty="0" err="1" smtClean="0"/>
              <a:t>への</a:t>
            </a:r>
            <a:r>
              <a:rPr kumimoji="1" lang="ja-JP" altLang="en-US" dirty="0" smtClean="0"/>
              <a:t>モード変換</a:t>
            </a:r>
            <a:endParaRPr kumimoji="1" lang="ja-JP" altLang="en-US" dirty="0"/>
          </a:p>
        </p:txBody>
      </p:sp>
      <p:sp>
        <p:nvSpPr>
          <p:cNvPr id="3" name="スライド番号プレースホルダ 2"/>
          <p:cNvSpPr>
            <a:spLocks noGrp="1"/>
          </p:cNvSpPr>
          <p:nvPr>
            <p:ph type="sldNum" sz="quarter" idx="12"/>
          </p:nvPr>
        </p:nvSpPr>
        <p:spPr/>
        <p:txBody>
          <a:bodyPr/>
          <a:lstStyle/>
          <a:p>
            <a:fld id="{F974F203-CD18-48E1-8B83-FE46458D7063}" type="slidenum">
              <a:rPr kumimoji="1" lang="ja-JP" altLang="en-US" smtClean="0"/>
              <a:pPr/>
              <a:t>5</a:t>
            </a:fld>
            <a:endParaRPr kumimoji="1" lang="ja-JP" altLang="en-US"/>
          </a:p>
        </p:txBody>
      </p:sp>
      <p:sp>
        <p:nvSpPr>
          <p:cNvPr id="7" name="テキスト ボックス 6"/>
          <p:cNvSpPr txBox="1"/>
          <p:nvPr/>
        </p:nvSpPr>
        <p:spPr>
          <a:xfrm>
            <a:off x="4499992" y="4499828"/>
            <a:ext cx="2160240" cy="369332"/>
          </a:xfrm>
          <a:prstGeom prst="rect">
            <a:avLst/>
          </a:prstGeom>
          <a:noFill/>
        </p:spPr>
        <p:txBody>
          <a:bodyPr wrap="square" rtlCol="0">
            <a:spAutoFit/>
          </a:bodyPr>
          <a:lstStyle/>
          <a:p>
            <a:r>
              <a:rPr kumimoji="1" lang="en-US" altLang="ja-JP" dirty="0" smtClean="0"/>
              <a:t>SX-B</a:t>
            </a:r>
            <a:r>
              <a:rPr lang="ja-JP" altLang="en-US" dirty="0" smtClean="0"/>
              <a:t>変換</a:t>
            </a:r>
            <a:endParaRPr kumimoji="1" lang="en-US" altLang="ja-JP" dirty="0" smtClean="0"/>
          </a:p>
        </p:txBody>
      </p:sp>
      <p:sp>
        <p:nvSpPr>
          <p:cNvPr id="8" name="テキスト ボックス 7"/>
          <p:cNvSpPr txBox="1"/>
          <p:nvPr/>
        </p:nvSpPr>
        <p:spPr>
          <a:xfrm>
            <a:off x="755576" y="1628800"/>
            <a:ext cx="2160240" cy="369332"/>
          </a:xfrm>
          <a:prstGeom prst="rect">
            <a:avLst/>
          </a:prstGeom>
          <a:noFill/>
        </p:spPr>
        <p:txBody>
          <a:bodyPr wrap="square" rtlCol="0">
            <a:spAutoFit/>
          </a:bodyPr>
          <a:lstStyle/>
          <a:p>
            <a:r>
              <a:rPr kumimoji="1" lang="en-US" altLang="ja-JP" dirty="0" smtClean="0"/>
              <a:t>O-X-B</a:t>
            </a:r>
            <a:r>
              <a:rPr lang="ja-JP" altLang="en-US" dirty="0" smtClean="0"/>
              <a:t>変換</a:t>
            </a:r>
            <a:endParaRPr kumimoji="1" lang="en-US" altLang="ja-JP" dirty="0" smtClean="0"/>
          </a:p>
        </p:txBody>
      </p:sp>
      <p:sp>
        <p:nvSpPr>
          <p:cNvPr id="9" name="テキスト ボックス 8"/>
          <p:cNvSpPr txBox="1"/>
          <p:nvPr/>
        </p:nvSpPr>
        <p:spPr>
          <a:xfrm>
            <a:off x="6588224" y="1556792"/>
            <a:ext cx="2160240" cy="369332"/>
          </a:xfrm>
          <a:prstGeom prst="rect">
            <a:avLst/>
          </a:prstGeom>
          <a:noFill/>
        </p:spPr>
        <p:txBody>
          <a:bodyPr wrap="square" rtlCol="0">
            <a:spAutoFit/>
          </a:bodyPr>
          <a:lstStyle/>
          <a:p>
            <a:r>
              <a:rPr kumimoji="1" lang="en-US" altLang="ja-JP" dirty="0" smtClean="0"/>
              <a:t>FX-SX-B</a:t>
            </a:r>
            <a:r>
              <a:rPr lang="ja-JP" altLang="en-US" dirty="0" smtClean="0"/>
              <a:t>変換</a:t>
            </a:r>
            <a:endParaRPr kumimoji="1" lang="en-US" altLang="ja-JP" dirty="0" smtClean="0"/>
          </a:p>
        </p:txBody>
      </p:sp>
      <p:sp>
        <p:nvSpPr>
          <p:cNvPr id="10" name="テキスト ボックス 9"/>
          <p:cNvSpPr txBox="1"/>
          <p:nvPr/>
        </p:nvSpPr>
        <p:spPr>
          <a:xfrm>
            <a:off x="7380312" y="3933056"/>
            <a:ext cx="1584176" cy="646331"/>
          </a:xfrm>
          <a:prstGeom prst="rect">
            <a:avLst/>
          </a:prstGeom>
          <a:noFill/>
        </p:spPr>
        <p:txBody>
          <a:bodyPr wrap="square" rtlCol="0">
            <a:spAutoFit/>
          </a:bodyPr>
          <a:lstStyle/>
          <a:p>
            <a:r>
              <a:rPr lang="ja-JP" altLang="en-US" dirty="0" smtClean="0"/>
              <a:t>伝搬不可能領域を通過する</a:t>
            </a:r>
            <a:endParaRPr kumimoji="1" lang="ja-JP" altLang="en-US" dirty="0"/>
          </a:p>
        </p:txBody>
      </p:sp>
      <p:sp>
        <p:nvSpPr>
          <p:cNvPr id="11" name="テキスト ボックス 10"/>
          <p:cNvSpPr txBox="1"/>
          <p:nvPr/>
        </p:nvSpPr>
        <p:spPr>
          <a:xfrm>
            <a:off x="899592" y="5877272"/>
            <a:ext cx="1584176" cy="369332"/>
          </a:xfrm>
          <a:prstGeom prst="rect">
            <a:avLst/>
          </a:prstGeom>
          <a:noFill/>
        </p:spPr>
        <p:txBody>
          <a:bodyPr wrap="square" rtlCol="0">
            <a:spAutoFit/>
          </a:bodyPr>
          <a:lstStyle/>
          <a:p>
            <a:r>
              <a:rPr kumimoji="1" lang="ja-JP" altLang="en-US" dirty="0" smtClean="0"/>
              <a:t>工学的難しさ</a:t>
            </a:r>
            <a:endParaRPr kumimoji="1" lang="ja-JP" altLang="en-US" dirty="0"/>
          </a:p>
        </p:txBody>
      </p:sp>
      <p:sp>
        <p:nvSpPr>
          <p:cNvPr id="12" name="テキスト ボックス 11"/>
          <p:cNvSpPr txBox="1"/>
          <p:nvPr/>
        </p:nvSpPr>
        <p:spPr>
          <a:xfrm>
            <a:off x="251520" y="3789040"/>
            <a:ext cx="1584176" cy="646331"/>
          </a:xfrm>
          <a:prstGeom prst="rect">
            <a:avLst/>
          </a:prstGeom>
          <a:noFill/>
        </p:spPr>
        <p:txBody>
          <a:bodyPr wrap="square" rtlCol="0">
            <a:spAutoFit/>
          </a:bodyPr>
          <a:lstStyle/>
          <a:p>
            <a:r>
              <a:rPr kumimoji="1" lang="ja-JP" altLang="en-US" dirty="0" smtClean="0"/>
              <a:t>正確な入射角</a:t>
            </a:r>
            <a:endParaRPr kumimoji="1" lang="en-US" altLang="ja-JP" dirty="0" smtClean="0"/>
          </a:p>
          <a:p>
            <a:r>
              <a:rPr lang="ja-JP" altLang="en-US" dirty="0" smtClean="0"/>
              <a:t>が必要</a:t>
            </a:r>
            <a:endParaRPr kumimoji="1" lang="ja-JP" altLang="en-US" dirty="0"/>
          </a:p>
        </p:txBody>
      </p:sp>
      <p:cxnSp>
        <p:nvCxnSpPr>
          <p:cNvPr id="17" name="直線矢印コネクタ 16"/>
          <p:cNvCxnSpPr>
            <a:stCxn id="10" idx="1"/>
          </p:cNvCxnSpPr>
          <p:nvPr/>
        </p:nvCxnSpPr>
        <p:spPr>
          <a:xfrm flipH="1" flipV="1">
            <a:off x="6300192" y="3356999"/>
            <a:ext cx="1080120" cy="899223"/>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4" idx="0"/>
          </p:cNvCxnSpPr>
          <p:nvPr/>
        </p:nvCxnSpPr>
        <p:spPr>
          <a:xfrm flipV="1">
            <a:off x="1691680" y="5085184"/>
            <a:ext cx="1152128" cy="72008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5" idx="0"/>
          </p:cNvCxnSpPr>
          <p:nvPr/>
        </p:nvCxnSpPr>
        <p:spPr>
          <a:xfrm flipV="1">
            <a:off x="1043608" y="3284984"/>
            <a:ext cx="720080" cy="432048"/>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フリーフォーム 22"/>
          <p:cNvSpPr/>
          <p:nvPr/>
        </p:nvSpPr>
        <p:spPr>
          <a:xfrm>
            <a:off x="2228850" y="1466850"/>
            <a:ext cx="2343150" cy="1919288"/>
          </a:xfrm>
          <a:custGeom>
            <a:avLst/>
            <a:gdLst>
              <a:gd name="connsiteX0" fmla="*/ 0 w 2343150"/>
              <a:gd name="connsiteY0" fmla="*/ 4763 h 1919288"/>
              <a:gd name="connsiteX1" fmla="*/ 4762 w 2343150"/>
              <a:gd name="connsiteY1" fmla="*/ 1919288 h 1919288"/>
              <a:gd name="connsiteX2" fmla="*/ 2338387 w 2343150"/>
              <a:gd name="connsiteY2" fmla="*/ 1919288 h 1919288"/>
              <a:gd name="connsiteX3" fmla="*/ 2343150 w 2343150"/>
              <a:gd name="connsiteY3" fmla="*/ 0 h 1919288"/>
              <a:gd name="connsiteX4" fmla="*/ 0 w 2343150"/>
              <a:gd name="connsiteY4" fmla="*/ 4763 h 1919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50" h="1919288">
                <a:moveTo>
                  <a:pt x="0" y="4763"/>
                </a:moveTo>
                <a:cubicBezTo>
                  <a:pt x="1587" y="642938"/>
                  <a:pt x="3175" y="1281113"/>
                  <a:pt x="4762" y="1919288"/>
                </a:cubicBezTo>
                <a:lnTo>
                  <a:pt x="2338387" y="1919288"/>
                </a:lnTo>
                <a:cubicBezTo>
                  <a:pt x="2339975" y="1279525"/>
                  <a:pt x="2341562" y="639763"/>
                  <a:pt x="2343150" y="0"/>
                </a:cubicBezTo>
                <a:lnTo>
                  <a:pt x="0" y="4763"/>
                </a:lnTo>
                <a:close/>
              </a:path>
            </a:pathLst>
          </a:custGeom>
          <a:solidFill>
            <a:schemeClr val="accent2">
              <a:lumMod val="60000"/>
              <a:lumOff val="40000"/>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5053013" y="2466975"/>
            <a:ext cx="1495425" cy="914400"/>
          </a:xfrm>
          <a:custGeom>
            <a:avLst/>
            <a:gdLst>
              <a:gd name="connsiteX0" fmla="*/ 0 w 1495425"/>
              <a:gd name="connsiteY0" fmla="*/ 0 h 914400"/>
              <a:gd name="connsiteX1" fmla="*/ 104775 w 1495425"/>
              <a:gd name="connsiteY1" fmla="*/ 123825 h 914400"/>
              <a:gd name="connsiteX2" fmla="*/ 171450 w 1495425"/>
              <a:gd name="connsiteY2" fmla="*/ 195263 h 914400"/>
              <a:gd name="connsiteX3" fmla="*/ 257175 w 1495425"/>
              <a:gd name="connsiteY3" fmla="*/ 280988 h 914400"/>
              <a:gd name="connsiteX4" fmla="*/ 357187 w 1495425"/>
              <a:gd name="connsiteY4" fmla="*/ 376238 h 914400"/>
              <a:gd name="connsiteX5" fmla="*/ 466725 w 1495425"/>
              <a:gd name="connsiteY5" fmla="*/ 476250 h 914400"/>
              <a:gd name="connsiteX6" fmla="*/ 566737 w 1495425"/>
              <a:gd name="connsiteY6" fmla="*/ 552450 h 914400"/>
              <a:gd name="connsiteX7" fmla="*/ 685800 w 1495425"/>
              <a:gd name="connsiteY7" fmla="*/ 638175 h 914400"/>
              <a:gd name="connsiteX8" fmla="*/ 809625 w 1495425"/>
              <a:gd name="connsiteY8" fmla="*/ 714375 h 914400"/>
              <a:gd name="connsiteX9" fmla="*/ 928687 w 1495425"/>
              <a:gd name="connsiteY9" fmla="*/ 776288 h 914400"/>
              <a:gd name="connsiteX10" fmla="*/ 1057275 w 1495425"/>
              <a:gd name="connsiteY10" fmla="*/ 828675 h 914400"/>
              <a:gd name="connsiteX11" fmla="*/ 1162050 w 1495425"/>
              <a:gd name="connsiteY11" fmla="*/ 862013 h 914400"/>
              <a:gd name="connsiteX12" fmla="*/ 1285875 w 1495425"/>
              <a:gd name="connsiteY12" fmla="*/ 895350 h 914400"/>
              <a:gd name="connsiteX13" fmla="*/ 1438275 w 1495425"/>
              <a:gd name="connsiteY13" fmla="*/ 914400 h 914400"/>
              <a:gd name="connsiteX14" fmla="*/ 1495425 w 1495425"/>
              <a:gd name="connsiteY14" fmla="*/ 914400 h 914400"/>
              <a:gd name="connsiteX15" fmla="*/ 0 w 1495425"/>
              <a:gd name="connsiteY1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5425" h="914400">
                <a:moveTo>
                  <a:pt x="0" y="0"/>
                </a:moveTo>
                <a:lnTo>
                  <a:pt x="104775" y="123825"/>
                </a:lnTo>
                <a:lnTo>
                  <a:pt x="171450" y="195263"/>
                </a:lnTo>
                <a:lnTo>
                  <a:pt x="257175" y="280988"/>
                </a:lnTo>
                <a:lnTo>
                  <a:pt x="357187" y="376238"/>
                </a:lnTo>
                <a:lnTo>
                  <a:pt x="466725" y="476250"/>
                </a:lnTo>
                <a:lnTo>
                  <a:pt x="566737" y="552450"/>
                </a:lnTo>
                <a:lnTo>
                  <a:pt x="685800" y="638175"/>
                </a:lnTo>
                <a:lnTo>
                  <a:pt x="809625" y="714375"/>
                </a:lnTo>
                <a:lnTo>
                  <a:pt x="928687" y="776288"/>
                </a:lnTo>
                <a:lnTo>
                  <a:pt x="1057275" y="828675"/>
                </a:lnTo>
                <a:lnTo>
                  <a:pt x="1162050" y="862013"/>
                </a:lnTo>
                <a:lnTo>
                  <a:pt x="1285875" y="895350"/>
                </a:lnTo>
                <a:lnTo>
                  <a:pt x="1438275" y="914400"/>
                </a:lnTo>
                <a:lnTo>
                  <a:pt x="1495425" y="914400"/>
                </a:lnTo>
                <a:lnTo>
                  <a:pt x="0" y="0"/>
                </a:lnTo>
                <a:close/>
              </a:path>
            </a:pathLst>
          </a:custGeom>
          <a:solidFill>
            <a:schemeClr val="accent2">
              <a:lumMod val="60000"/>
              <a:lumOff val="40000"/>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4667340" y="4355318"/>
            <a:ext cx="2171159" cy="1915473"/>
          </a:xfrm>
          <a:custGeom>
            <a:avLst/>
            <a:gdLst>
              <a:gd name="connsiteX0" fmla="*/ 0 w 2171159"/>
              <a:gd name="connsiteY0" fmla="*/ 1915473 h 1915473"/>
              <a:gd name="connsiteX1" fmla="*/ 138677 w 2171159"/>
              <a:gd name="connsiteY1" fmla="*/ 1889471 h 1915473"/>
              <a:gd name="connsiteX2" fmla="*/ 268687 w 2171159"/>
              <a:gd name="connsiteY2" fmla="*/ 1854801 h 1915473"/>
              <a:gd name="connsiteX3" fmla="*/ 394362 w 2171159"/>
              <a:gd name="connsiteY3" fmla="*/ 1807131 h 1915473"/>
              <a:gd name="connsiteX4" fmla="*/ 528705 w 2171159"/>
              <a:gd name="connsiteY4" fmla="*/ 1737793 h 1915473"/>
              <a:gd name="connsiteX5" fmla="*/ 641380 w 2171159"/>
              <a:gd name="connsiteY5" fmla="*/ 1668455 h 1915473"/>
              <a:gd name="connsiteX6" fmla="*/ 758389 w 2171159"/>
              <a:gd name="connsiteY6" fmla="*/ 1594782 h 1915473"/>
              <a:gd name="connsiteX7" fmla="*/ 858063 w 2171159"/>
              <a:gd name="connsiteY7" fmla="*/ 1521110 h 1915473"/>
              <a:gd name="connsiteX8" fmla="*/ 1061744 w 2171159"/>
              <a:gd name="connsiteY8" fmla="*/ 1343431 h 1915473"/>
              <a:gd name="connsiteX9" fmla="*/ 1256759 w 2171159"/>
              <a:gd name="connsiteY9" fmla="*/ 1144083 h 1915473"/>
              <a:gd name="connsiteX10" fmla="*/ 1347765 w 2171159"/>
              <a:gd name="connsiteY10" fmla="*/ 1044409 h 1915473"/>
              <a:gd name="connsiteX11" fmla="*/ 1469107 w 2171159"/>
              <a:gd name="connsiteY11" fmla="*/ 879730 h 1915473"/>
              <a:gd name="connsiteX12" fmla="*/ 1581782 w 2171159"/>
              <a:gd name="connsiteY12" fmla="*/ 732386 h 1915473"/>
              <a:gd name="connsiteX13" fmla="*/ 1711792 w 2171159"/>
              <a:gd name="connsiteY13" fmla="*/ 550373 h 1915473"/>
              <a:gd name="connsiteX14" fmla="*/ 1833134 w 2171159"/>
              <a:gd name="connsiteY14" fmla="*/ 372693 h 1915473"/>
              <a:gd name="connsiteX15" fmla="*/ 1924141 w 2171159"/>
              <a:gd name="connsiteY15" fmla="*/ 229683 h 1915473"/>
              <a:gd name="connsiteX16" fmla="*/ 1993479 w 2171159"/>
              <a:gd name="connsiteY16" fmla="*/ 104007 h 1915473"/>
              <a:gd name="connsiteX17" fmla="*/ 2049816 w 2171159"/>
              <a:gd name="connsiteY17" fmla="*/ 0 h 1915473"/>
              <a:gd name="connsiteX18" fmla="*/ 2166825 w 2171159"/>
              <a:gd name="connsiteY18" fmla="*/ 0 h 1915473"/>
              <a:gd name="connsiteX19" fmla="*/ 2171159 w 2171159"/>
              <a:gd name="connsiteY19" fmla="*/ 1915473 h 1915473"/>
              <a:gd name="connsiteX20" fmla="*/ 0 w 2171159"/>
              <a:gd name="connsiteY20" fmla="*/ 1915473 h 191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1159" h="1915473">
                <a:moveTo>
                  <a:pt x="0" y="1915473"/>
                </a:moveTo>
                <a:lnTo>
                  <a:pt x="138677" y="1889471"/>
                </a:lnTo>
                <a:lnTo>
                  <a:pt x="268687" y="1854801"/>
                </a:lnTo>
                <a:lnTo>
                  <a:pt x="394362" y="1807131"/>
                </a:lnTo>
                <a:lnTo>
                  <a:pt x="528705" y="1737793"/>
                </a:lnTo>
                <a:lnTo>
                  <a:pt x="641380" y="1668455"/>
                </a:lnTo>
                <a:lnTo>
                  <a:pt x="758389" y="1594782"/>
                </a:lnTo>
                <a:lnTo>
                  <a:pt x="858063" y="1521110"/>
                </a:lnTo>
                <a:lnTo>
                  <a:pt x="1061744" y="1343431"/>
                </a:lnTo>
                <a:lnTo>
                  <a:pt x="1256759" y="1144083"/>
                </a:lnTo>
                <a:lnTo>
                  <a:pt x="1347765" y="1044409"/>
                </a:lnTo>
                <a:lnTo>
                  <a:pt x="1469107" y="879730"/>
                </a:lnTo>
                <a:lnTo>
                  <a:pt x="1581782" y="732386"/>
                </a:lnTo>
                <a:lnTo>
                  <a:pt x="1711792" y="550373"/>
                </a:lnTo>
                <a:lnTo>
                  <a:pt x="1833134" y="372693"/>
                </a:lnTo>
                <a:lnTo>
                  <a:pt x="1924141" y="229683"/>
                </a:lnTo>
                <a:lnTo>
                  <a:pt x="1993479" y="104007"/>
                </a:lnTo>
                <a:lnTo>
                  <a:pt x="2049816" y="0"/>
                </a:lnTo>
                <a:lnTo>
                  <a:pt x="2166825" y="0"/>
                </a:lnTo>
                <a:cubicBezTo>
                  <a:pt x="2168270" y="638491"/>
                  <a:pt x="2169714" y="1276982"/>
                  <a:pt x="2171159" y="1915473"/>
                </a:cubicBezTo>
                <a:lnTo>
                  <a:pt x="0" y="1915473"/>
                </a:lnTo>
                <a:close/>
              </a:path>
            </a:pathLst>
          </a:custGeom>
          <a:solidFill>
            <a:schemeClr val="accent2">
              <a:lumMod val="60000"/>
              <a:lumOff val="40000"/>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2303240" y="1628800"/>
            <a:ext cx="2088232" cy="369332"/>
          </a:xfrm>
          <a:prstGeom prst="rect">
            <a:avLst/>
          </a:prstGeom>
          <a:noFill/>
        </p:spPr>
        <p:txBody>
          <a:bodyPr wrap="square" rtlCol="0">
            <a:spAutoFit/>
          </a:bodyPr>
          <a:lstStyle/>
          <a:p>
            <a:r>
              <a:rPr lang="en-US" altLang="ja-JP" dirty="0" smtClean="0"/>
              <a:t>O</a:t>
            </a:r>
            <a:r>
              <a:rPr kumimoji="1" lang="ja-JP" altLang="en-US" dirty="0" smtClean="0"/>
              <a:t>波の遮断層</a:t>
            </a:r>
            <a:endParaRPr kumimoji="1" lang="ja-JP" altLang="en-US" dirty="0"/>
          </a:p>
        </p:txBody>
      </p:sp>
      <p:sp>
        <p:nvSpPr>
          <p:cNvPr id="27" name="テキスト ボックス 26"/>
          <p:cNvSpPr txBox="1"/>
          <p:nvPr/>
        </p:nvSpPr>
        <p:spPr>
          <a:xfrm>
            <a:off x="5364088" y="5939988"/>
            <a:ext cx="2088232" cy="369332"/>
          </a:xfrm>
          <a:prstGeom prst="rect">
            <a:avLst/>
          </a:prstGeom>
          <a:noFill/>
        </p:spPr>
        <p:txBody>
          <a:bodyPr wrap="square" rtlCol="0">
            <a:spAutoFit/>
          </a:bodyPr>
          <a:lstStyle/>
          <a:p>
            <a:r>
              <a:rPr lang="en-US" altLang="ja-JP" dirty="0" smtClean="0"/>
              <a:t>X</a:t>
            </a:r>
            <a:r>
              <a:rPr kumimoji="1" lang="ja-JP" altLang="en-US" dirty="0" smtClean="0"/>
              <a:t>波の遮断層</a:t>
            </a:r>
            <a:endParaRPr kumimoji="1" lang="ja-JP" altLang="en-US" dirty="0"/>
          </a:p>
        </p:txBody>
      </p:sp>
      <p:sp>
        <p:nvSpPr>
          <p:cNvPr id="28" name="テキスト ボックス 27"/>
          <p:cNvSpPr txBox="1"/>
          <p:nvPr/>
        </p:nvSpPr>
        <p:spPr>
          <a:xfrm>
            <a:off x="5076056" y="1916832"/>
            <a:ext cx="2088232" cy="369332"/>
          </a:xfrm>
          <a:prstGeom prst="rect">
            <a:avLst/>
          </a:prstGeom>
          <a:noFill/>
        </p:spPr>
        <p:txBody>
          <a:bodyPr wrap="square" rtlCol="0">
            <a:spAutoFit/>
          </a:bodyPr>
          <a:lstStyle/>
          <a:p>
            <a:r>
              <a:rPr lang="en-US" altLang="ja-JP" dirty="0" smtClean="0"/>
              <a:t>X</a:t>
            </a:r>
            <a:r>
              <a:rPr kumimoji="1" lang="ja-JP" altLang="en-US" dirty="0" smtClean="0"/>
              <a:t>波の遮断層</a:t>
            </a:r>
            <a:endParaRPr kumimoji="1" lang="ja-JP" altLang="en-US" dirty="0"/>
          </a:p>
        </p:txBody>
      </p:sp>
      <p:cxnSp>
        <p:nvCxnSpPr>
          <p:cNvPr id="30" name="直線コネクタ 29"/>
          <p:cNvCxnSpPr/>
          <p:nvPr/>
        </p:nvCxnSpPr>
        <p:spPr>
          <a:xfrm flipH="1">
            <a:off x="5436096" y="2204864"/>
            <a:ext cx="144016" cy="576064"/>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EBW</a:t>
            </a:r>
            <a:r>
              <a:rPr kumimoji="1" lang="ja-JP" altLang="en-US" dirty="0" smtClean="0"/>
              <a:t>の特徴</a:t>
            </a:r>
            <a:endParaRPr kumimoji="1" lang="ja-JP" altLang="en-US" dirty="0"/>
          </a:p>
        </p:txBody>
      </p:sp>
      <p:sp>
        <p:nvSpPr>
          <p:cNvPr id="3" name="スライド番号プレースホルダ 2"/>
          <p:cNvSpPr>
            <a:spLocks noGrp="1"/>
          </p:cNvSpPr>
          <p:nvPr>
            <p:ph type="sldNum" sz="quarter" idx="12"/>
          </p:nvPr>
        </p:nvSpPr>
        <p:spPr/>
        <p:txBody>
          <a:bodyPr/>
          <a:lstStyle/>
          <a:p>
            <a:fld id="{F974F203-CD18-48E1-8B83-FE46458D7063}" type="slidenum">
              <a:rPr kumimoji="1" lang="ja-JP" altLang="en-US" smtClean="0"/>
              <a:pPr/>
              <a:t>6</a:t>
            </a:fld>
            <a:endParaRPr kumimoji="1" lang="ja-JP" altLang="en-US"/>
          </a:p>
        </p:txBody>
      </p:sp>
      <p:sp>
        <p:nvSpPr>
          <p:cNvPr id="4" name="テキスト ボックス 3"/>
          <p:cNvSpPr txBox="1"/>
          <p:nvPr/>
        </p:nvSpPr>
        <p:spPr>
          <a:xfrm>
            <a:off x="323528" y="1484784"/>
            <a:ext cx="8568952" cy="4524315"/>
          </a:xfrm>
          <a:prstGeom prst="rect">
            <a:avLst/>
          </a:prstGeom>
          <a:noFill/>
        </p:spPr>
        <p:txBody>
          <a:bodyPr wrap="square" rtlCol="0">
            <a:spAutoFit/>
          </a:bodyPr>
          <a:lstStyle/>
          <a:p>
            <a:pPr marL="342900" indent="-342900">
              <a:buFont typeface="+mj-lt"/>
              <a:buAutoNum type="arabicPeriod"/>
            </a:pPr>
            <a:r>
              <a:rPr lang="ja-JP" altLang="en-US" sz="3200" dirty="0" smtClean="0"/>
              <a:t>伝搬密度限界がない。</a:t>
            </a:r>
            <a:endParaRPr lang="en-US" altLang="ja-JP" sz="3200" dirty="0" smtClean="0"/>
          </a:p>
          <a:p>
            <a:pPr marL="342900" indent="-342900">
              <a:buFont typeface="+mj-lt"/>
              <a:buAutoNum type="arabicPeriod"/>
            </a:pPr>
            <a:r>
              <a:rPr kumimoji="1" lang="en-US" altLang="ja-JP" sz="3200" dirty="0" smtClean="0"/>
              <a:t>UHR</a:t>
            </a:r>
            <a:r>
              <a:rPr kumimoji="1" lang="ja-JP" altLang="en-US" sz="3200" dirty="0" smtClean="0"/>
              <a:t>において電磁波モードから励起する。</a:t>
            </a:r>
            <a:endParaRPr kumimoji="1" lang="en-US" altLang="ja-JP" sz="3200" dirty="0" smtClean="0"/>
          </a:p>
          <a:p>
            <a:pPr marL="342900" indent="-342900">
              <a:buFont typeface="+mj-lt"/>
              <a:buAutoNum type="arabicPeriod"/>
            </a:pPr>
            <a:r>
              <a:rPr lang="ja-JP" altLang="en-US" sz="3200" dirty="0" smtClean="0"/>
              <a:t>波長は電子ラーマ半径程度</a:t>
            </a:r>
            <a:r>
              <a:rPr lang="ja-JP" altLang="en-US" sz="3200" dirty="0" smtClean="0"/>
              <a:t>。</a:t>
            </a:r>
            <a:r>
              <a:rPr lang="en-US" altLang="ja-JP" sz="3200" dirty="0" smtClean="0"/>
              <a:t/>
            </a:r>
            <a:br>
              <a:rPr lang="en-US" altLang="ja-JP" sz="3200" dirty="0" smtClean="0"/>
            </a:br>
            <a:r>
              <a:rPr lang="ja-JP" altLang="en-US" sz="3200" dirty="0" smtClean="0"/>
              <a:t>　　</a:t>
            </a:r>
            <a:r>
              <a:rPr lang="en-US" altLang="ja-JP" sz="3200" dirty="0" smtClean="0"/>
              <a:t>(Mini-RT</a:t>
            </a:r>
            <a:r>
              <a:rPr lang="ja-JP" altLang="en-US" sz="3200" dirty="0" smtClean="0"/>
              <a:t>で数</a:t>
            </a:r>
            <a:r>
              <a:rPr lang="en-US" altLang="ja-JP" sz="3200" dirty="0" smtClean="0"/>
              <a:t>mm</a:t>
            </a:r>
            <a:r>
              <a:rPr lang="ja-JP" altLang="en-US" sz="3200" dirty="0" smtClean="0"/>
              <a:t>程度</a:t>
            </a:r>
            <a:r>
              <a:rPr lang="en-US" altLang="ja-JP" sz="3200" dirty="0" smtClean="0"/>
              <a:t>)</a:t>
            </a:r>
            <a:endParaRPr lang="en-US" altLang="ja-JP" sz="3200" dirty="0" smtClean="0"/>
          </a:p>
          <a:p>
            <a:pPr marL="342900" indent="-342900">
              <a:buFont typeface="+mj-lt"/>
              <a:buAutoNum type="arabicPeriod"/>
            </a:pPr>
            <a:r>
              <a:rPr kumimoji="1" lang="ja-JP" altLang="en-US" sz="3200" dirty="0" smtClean="0"/>
              <a:t>進行方向と平行な</a:t>
            </a:r>
            <a:r>
              <a:rPr lang="ja-JP" altLang="en-US" sz="3200" dirty="0" smtClean="0"/>
              <a:t>電場振動をもつ縦波の静電波。</a:t>
            </a:r>
            <a:endParaRPr lang="en-US" altLang="ja-JP" sz="3200" dirty="0" smtClean="0"/>
          </a:p>
          <a:p>
            <a:pPr marL="342900" indent="-342900">
              <a:buFont typeface="+mj-lt"/>
              <a:buAutoNum type="arabicPeriod"/>
            </a:pPr>
            <a:r>
              <a:rPr lang="en-US" altLang="ja-JP" sz="3200" dirty="0" smtClean="0"/>
              <a:t>n </a:t>
            </a:r>
            <a:r>
              <a:rPr kumimoji="1" lang="ja-JP" altLang="en-US" sz="3200" dirty="0" smtClean="0"/>
              <a:t>倍の電子サイクロトロン周波数 </a:t>
            </a:r>
            <a:r>
              <a:rPr kumimoji="1" lang="en-US" altLang="ja-JP" sz="3200" dirty="0" smtClean="0"/>
              <a:t>n </a:t>
            </a:r>
            <a:r>
              <a:rPr kumimoji="1" lang="en-US" altLang="ja-JP" sz="3200" dirty="0" err="1" smtClean="0"/>
              <a:t>Ω</a:t>
            </a:r>
            <a:r>
              <a:rPr kumimoji="1" lang="en-US" altLang="ja-JP" sz="3200" baseline="-25000" dirty="0" err="1" smtClean="0"/>
              <a:t>e</a:t>
            </a:r>
            <a:r>
              <a:rPr kumimoji="1" lang="ja-JP" altLang="en-US" sz="3200" dirty="0" smtClean="0"/>
              <a:t>で共鳴を起こす。</a:t>
            </a:r>
            <a:endParaRPr kumimoji="1" lang="en-US" altLang="ja-JP" sz="3200" dirty="0" smtClean="0"/>
          </a:p>
          <a:p>
            <a:pPr marL="342900" indent="-342900">
              <a:buFont typeface="+mj-lt"/>
              <a:buAutoNum type="arabicPeriod"/>
            </a:pPr>
            <a:r>
              <a:rPr lang="ja-JP" altLang="en-US" sz="3200" dirty="0" smtClean="0"/>
              <a:t>位相速度に対して負の群速度を持つ。</a:t>
            </a:r>
            <a:endParaRPr kumimoji="1" lang="ja-JP" alt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内部導体装置</a:t>
            </a:r>
            <a:r>
              <a:rPr kumimoji="1" lang="en-US" altLang="ja-JP" dirty="0" smtClean="0"/>
              <a:t>Mini-RT</a:t>
            </a:r>
            <a:endParaRPr kumimoji="1" lang="ja-JP" altLang="en-US" dirty="0"/>
          </a:p>
        </p:txBody>
      </p:sp>
      <p:sp>
        <p:nvSpPr>
          <p:cNvPr id="3" name="スライド番号プレースホルダ 2"/>
          <p:cNvSpPr>
            <a:spLocks noGrp="1"/>
          </p:cNvSpPr>
          <p:nvPr>
            <p:ph type="sldNum" sz="quarter" idx="12"/>
          </p:nvPr>
        </p:nvSpPr>
        <p:spPr/>
        <p:txBody>
          <a:bodyPr/>
          <a:lstStyle/>
          <a:p>
            <a:fld id="{F974F203-CD18-48E1-8B83-FE46458D7063}" type="slidenum">
              <a:rPr kumimoji="1" lang="ja-JP" altLang="en-US" smtClean="0"/>
              <a:pPr/>
              <a:t>7</a:t>
            </a:fld>
            <a:endParaRPr kumimoji="1" lang="ja-JP" altLang="en-US"/>
          </a:p>
        </p:txBody>
      </p:sp>
      <p:pic>
        <p:nvPicPr>
          <p:cNvPr id="2050" name="Picture 2" descr="C:\Users\TakuTAKEMOTO\Dropbox\family\卓斗関係\大学\卒論\画像フォルダ\Mini-RT断面.png"/>
          <p:cNvPicPr>
            <a:picLocks noChangeAspect="1" noChangeArrowheads="1"/>
          </p:cNvPicPr>
          <p:nvPr/>
        </p:nvPicPr>
        <p:blipFill>
          <a:blip r:embed="rId2" cstate="print">
            <a:lum bright="15000"/>
          </a:blip>
          <a:srcRect r="30660"/>
          <a:stretch>
            <a:fillRect/>
          </a:stretch>
        </p:blipFill>
        <p:spPr bwMode="auto">
          <a:xfrm>
            <a:off x="251520" y="1844824"/>
            <a:ext cx="5064293" cy="4248472"/>
          </a:xfrm>
          <a:prstGeom prst="rect">
            <a:avLst/>
          </a:prstGeom>
          <a:noFill/>
        </p:spPr>
      </p:pic>
      <p:pic>
        <p:nvPicPr>
          <p:cNvPr id="2051" name="Picture 3" descr="C:\Users\TakuTAKEMOTO\Documents\大学関係\4年冬学期\実験写真\IMG_1134.JPG"/>
          <p:cNvPicPr>
            <a:picLocks noChangeAspect="1" noChangeArrowheads="1"/>
          </p:cNvPicPr>
          <p:nvPr/>
        </p:nvPicPr>
        <p:blipFill>
          <a:blip r:embed="rId3" cstate="print"/>
          <a:srcRect/>
          <a:stretch>
            <a:fillRect/>
          </a:stretch>
        </p:blipFill>
        <p:spPr bwMode="auto">
          <a:xfrm>
            <a:off x="5580112" y="1340768"/>
            <a:ext cx="3024336" cy="2268252"/>
          </a:xfrm>
          <a:prstGeom prst="rect">
            <a:avLst/>
          </a:prstGeom>
          <a:noFill/>
        </p:spPr>
      </p:pic>
      <p:sp>
        <p:nvSpPr>
          <p:cNvPr id="6" name="正方形/長方形 5"/>
          <p:cNvSpPr/>
          <p:nvPr/>
        </p:nvSpPr>
        <p:spPr>
          <a:xfrm>
            <a:off x="1259632" y="3212976"/>
            <a:ext cx="1296144" cy="57606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flipV="1">
            <a:off x="1259632" y="1340768"/>
            <a:ext cx="4320480" cy="187220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2555776" y="3645024"/>
            <a:ext cx="6048672" cy="14401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052" name="Picture 4" descr="C:\Users\TakuTAKEMOTO\Dropbox\family\卓斗関係\大学\卒論\画像フォルダ\計測系.png"/>
          <p:cNvPicPr>
            <a:picLocks noChangeAspect="1" noChangeArrowheads="1"/>
          </p:cNvPicPr>
          <p:nvPr/>
        </p:nvPicPr>
        <p:blipFill>
          <a:blip r:embed="rId4" cstate="print"/>
          <a:srcRect/>
          <a:stretch>
            <a:fillRect/>
          </a:stretch>
        </p:blipFill>
        <p:spPr bwMode="auto">
          <a:xfrm>
            <a:off x="5940152" y="3769436"/>
            <a:ext cx="2448272" cy="2670452"/>
          </a:xfrm>
          <a:prstGeom prst="rect">
            <a:avLst/>
          </a:prstGeom>
          <a:noFill/>
        </p:spPr>
      </p:pic>
      <p:sp>
        <p:nvSpPr>
          <p:cNvPr id="24" name="右矢印 23"/>
          <p:cNvSpPr/>
          <p:nvPr/>
        </p:nvSpPr>
        <p:spPr>
          <a:xfrm>
            <a:off x="251520" y="3356992"/>
            <a:ext cx="864096" cy="288032"/>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吹き出し 31"/>
          <p:cNvSpPr/>
          <p:nvPr/>
        </p:nvSpPr>
        <p:spPr>
          <a:xfrm>
            <a:off x="4176464" y="6093296"/>
            <a:ext cx="2483768" cy="441340"/>
          </a:xfrm>
          <a:prstGeom prst="wedgeRoundRectCallout">
            <a:avLst>
              <a:gd name="adj1" fmla="val -174138"/>
              <a:gd name="adj2" fmla="val -560030"/>
              <a:gd name="adj3" fmla="val 16667"/>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4283968" y="6165304"/>
            <a:ext cx="2448272" cy="369332"/>
          </a:xfrm>
          <a:prstGeom prst="rect">
            <a:avLst/>
          </a:prstGeom>
          <a:noFill/>
        </p:spPr>
        <p:txBody>
          <a:bodyPr wrap="square" rtlCol="0">
            <a:spAutoFit/>
          </a:bodyPr>
          <a:lstStyle/>
          <a:p>
            <a:r>
              <a:rPr lang="ja-JP" altLang="en-US" dirty="0" smtClean="0"/>
              <a:t>計測アンテナの挿入</a:t>
            </a:r>
            <a:endParaRPr kumimoji="1" lang="ja-JP" altLang="en-US" dirty="0"/>
          </a:p>
        </p:txBody>
      </p:sp>
      <p:cxnSp>
        <p:nvCxnSpPr>
          <p:cNvPr id="34" name="直線矢印コネクタ 33"/>
          <p:cNvCxnSpPr/>
          <p:nvPr/>
        </p:nvCxnSpPr>
        <p:spPr>
          <a:xfrm flipH="1">
            <a:off x="2627784" y="1772816"/>
            <a:ext cx="288032" cy="16561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2411760" y="1412776"/>
            <a:ext cx="1440160" cy="369332"/>
          </a:xfrm>
          <a:prstGeom prst="rect">
            <a:avLst/>
          </a:prstGeom>
          <a:noFill/>
        </p:spPr>
        <p:txBody>
          <a:bodyPr wrap="square" rtlCol="0">
            <a:spAutoFit/>
          </a:bodyPr>
          <a:lstStyle/>
          <a:p>
            <a:r>
              <a:rPr kumimoji="1" lang="ja-JP" altLang="en-US" dirty="0" smtClean="0"/>
              <a:t>内部コイル</a:t>
            </a:r>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TakuTAKEMOTO\Dropbox\family\卓斗関係\大学\卒論\画像フォルダ\計測システム.png"/>
          <p:cNvPicPr>
            <a:picLocks noChangeAspect="1" noChangeArrowheads="1"/>
          </p:cNvPicPr>
          <p:nvPr/>
        </p:nvPicPr>
        <p:blipFill>
          <a:blip r:embed="rId2" cstate="print"/>
          <a:srcRect/>
          <a:stretch>
            <a:fillRect/>
          </a:stretch>
        </p:blipFill>
        <p:spPr bwMode="auto">
          <a:xfrm>
            <a:off x="251520" y="1124744"/>
            <a:ext cx="7513023" cy="5540683"/>
          </a:xfrm>
          <a:prstGeom prst="rect">
            <a:avLst/>
          </a:prstGeom>
          <a:noFill/>
        </p:spPr>
      </p:pic>
      <p:sp>
        <p:nvSpPr>
          <p:cNvPr id="29" name="角丸四角形 28"/>
          <p:cNvSpPr/>
          <p:nvPr/>
        </p:nvSpPr>
        <p:spPr>
          <a:xfrm>
            <a:off x="3635896" y="1268760"/>
            <a:ext cx="4968552" cy="72008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4788024" y="3194973"/>
            <a:ext cx="4104456" cy="1008112"/>
          </a:xfrm>
          <a:prstGeom prst="round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ローチャート : 代替処理 5"/>
          <p:cNvSpPr/>
          <p:nvPr/>
        </p:nvSpPr>
        <p:spPr>
          <a:xfrm>
            <a:off x="3419872" y="2276872"/>
            <a:ext cx="4824536" cy="72008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t>計測システム</a:t>
            </a:r>
            <a:endParaRPr kumimoji="1" lang="ja-JP" altLang="en-US" dirty="0"/>
          </a:p>
        </p:txBody>
      </p:sp>
      <p:sp>
        <p:nvSpPr>
          <p:cNvPr id="3" name="スライド番号プレースホルダ 2"/>
          <p:cNvSpPr>
            <a:spLocks noGrp="1"/>
          </p:cNvSpPr>
          <p:nvPr>
            <p:ph type="sldNum" sz="quarter" idx="12"/>
          </p:nvPr>
        </p:nvSpPr>
        <p:spPr/>
        <p:txBody>
          <a:bodyPr/>
          <a:lstStyle/>
          <a:p>
            <a:fld id="{F974F203-CD18-48E1-8B83-FE46458D7063}" type="slidenum">
              <a:rPr kumimoji="1" lang="ja-JP" altLang="en-US" smtClean="0"/>
              <a:pPr/>
              <a:t>8</a:t>
            </a:fld>
            <a:endParaRPr kumimoji="1" lang="ja-JP" altLang="en-US"/>
          </a:p>
        </p:txBody>
      </p:sp>
      <p:sp>
        <p:nvSpPr>
          <p:cNvPr id="5" name="テキスト ボックス 4"/>
          <p:cNvSpPr txBox="1"/>
          <p:nvPr/>
        </p:nvSpPr>
        <p:spPr>
          <a:xfrm>
            <a:off x="3491880" y="2348880"/>
            <a:ext cx="4896544" cy="646331"/>
          </a:xfrm>
          <a:prstGeom prst="rect">
            <a:avLst/>
          </a:prstGeom>
          <a:noFill/>
        </p:spPr>
        <p:txBody>
          <a:bodyPr wrap="square" rtlCol="0">
            <a:spAutoFit/>
          </a:bodyPr>
          <a:lstStyle/>
          <a:p>
            <a:r>
              <a:rPr lang="ja-JP" altLang="en-US" dirty="0" smtClean="0"/>
              <a:t>受信信号と送信信号をミキシングし、</a:t>
            </a:r>
            <a:endParaRPr lang="en-US" altLang="ja-JP" dirty="0" smtClean="0"/>
          </a:p>
          <a:p>
            <a:r>
              <a:rPr lang="ja-JP" altLang="en-US" dirty="0" smtClean="0"/>
              <a:t>ローパスフィルタで時間依存項を取り除く。</a:t>
            </a:r>
            <a:endParaRPr kumimoji="1" lang="ja-JP" altLang="en-US" dirty="0"/>
          </a:p>
        </p:txBody>
      </p:sp>
      <p:cxnSp>
        <p:nvCxnSpPr>
          <p:cNvPr id="8" name="直線矢印コネクタ 7"/>
          <p:cNvCxnSpPr/>
          <p:nvPr/>
        </p:nvCxnSpPr>
        <p:spPr>
          <a:xfrm>
            <a:off x="3995936" y="2996952"/>
            <a:ext cx="360040" cy="165618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rot="18900000">
            <a:off x="3511192" y="4927796"/>
            <a:ext cx="1420842" cy="439485"/>
          </a:xfrm>
          <a:prstGeom prst="roundRect">
            <a:avLst>
              <a:gd name="adj" fmla="val 50000"/>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823520" y="3266981"/>
            <a:ext cx="4212976" cy="954107"/>
          </a:xfrm>
          <a:prstGeom prst="rect">
            <a:avLst/>
          </a:prstGeom>
          <a:noFill/>
        </p:spPr>
        <p:txBody>
          <a:bodyPr wrap="square" rtlCol="0">
            <a:spAutoFit/>
          </a:bodyPr>
          <a:lstStyle/>
          <a:p>
            <a:r>
              <a:rPr lang="ja-JP" altLang="en-US" dirty="0" smtClean="0"/>
              <a:t>ミキシングの際に</a:t>
            </a:r>
            <a:r>
              <a:rPr lang="en-US" altLang="ja-JP" sz="2000" dirty="0" smtClean="0">
                <a:latin typeface="PMingLiU-ExtB" pitchFamily="18" charset="-120"/>
                <a:ea typeface="PMingLiU-ExtB" pitchFamily="18" charset="-120"/>
              </a:rPr>
              <a:t>π</a:t>
            </a:r>
            <a:r>
              <a:rPr lang="en-US" altLang="ja-JP" dirty="0" smtClean="0"/>
              <a:t>/2</a:t>
            </a:r>
            <a:r>
              <a:rPr lang="ja-JP" altLang="en-US" dirty="0" smtClean="0"/>
              <a:t>ずらした信号と</a:t>
            </a:r>
            <a:endParaRPr lang="en-US" altLang="ja-JP" dirty="0" smtClean="0"/>
          </a:p>
          <a:p>
            <a:r>
              <a:rPr lang="ja-JP" altLang="en-US" dirty="0" smtClean="0"/>
              <a:t>ずらさない信号をかけることで、</a:t>
            </a:r>
            <a:endParaRPr lang="en-US" altLang="ja-JP" dirty="0" smtClean="0"/>
          </a:p>
          <a:p>
            <a:r>
              <a:rPr lang="en-US" altLang="ja-JP" dirty="0" err="1" smtClean="0"/>
              <a:t>cos</a:t>
            </a:r>
            <a:r>
              <a:rPr lang="ja-JP" altLang="en-US" dirty="0" smtClean="0"/>
              <a:t>成分と</a:t>
            </a:r>
            <a:r>
              <a:rPr lang="en-US" altLang="ja-JP" dirty="0" smtClean="0"/>
              <a:t>sin</a:t>
            </a:r>
            <a:r>
              <a:rPr lang="ja-JP" altLang="en-US" dirty="0" smtClean="0"/>
              <a:t>成分を得る。</a:t>
            </a:r>
            <a:endParaRPr kumimoji="1" lang="ja-JP" altLang="en-US" dirty="0"/>
          </a:p>
        </p:txBody>
      </p:sp>
      <p:cxnSp>
        <p:nvCxnSpPr>
          <p:cNvPr id="24" name="直線矢印コネクタ 23"/>
          <p:cNvCxnSpPr/>
          <p:nvPr/>
        </p:nvCxnSpPr>
        <p:spPr>
          <a:xfrm flipH="1">
            <a:off x="5436096" y="4221088"/>
            <a:ext cx="432048" cy="576064"/>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rot="2714800">
            <a:off x="4669144" y="4880642"/>
            <a:ext cx="1512315" cy="454964"/>
          </a:xfrm>
          <a:prstGeom prst="roundRect">
            <a:avLst>
              <a:gd name="adj" fmla="val 50000"/>
            </a:avLst>
          </a:prstGeom>
          <a:solidFill>
            <a:schemeClr val="accent3">
              <a:lumMod val="75000"/>
              <a:alpha val="2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635896" y="1342509"/>
            <a:ext cx="5112568" cy="646331"/>
          </a:xfrm>
          <a:prstGeom prst="rect">
            <a:avLst/>
          </a:prstGeom>
          <a:noFill/>
        </p:spPr>
        <p:txBody>
          <a:bodyPr wrap="square" rtlCol="0">
            <a:spAutoFit/>
          </a:bodyPr>
          <a:lstStyle/>
          <a:p>
            <a:r>
              <a:rPr kumimoji="1" lang="ja-JP" altLang="en-US" dirty="0" smtClean="0"/>
              <a:t>プラズマ点灯時間</a:t>
            </a:r>
            <a:r>
              <a:rPr kumimoji="1" lang="en-US" altLang="ja-JP" dirty="0" smtClean="0"/>
              <a:t>8</a:t>
            </a:r>
            <a:r>
              <a:rPr kumimoji="1" lang="ja-JP" altLang="en-US" dirty="0" smtClean="0"/>
              <a:t>秒間中、</a:t>
            </a:r>
            <a:endParaRPr kumimoji="1" lang="en-US" altLang="ja-JP" dirty="0" smtClean="0"/>
          </a:p>
          <a:p>
            <a:r>
              <a:rPr kumimoji="1" lang="en-US" altLang="ja-JP" dirty="0" smtClean="0"/>
              <a:t>6</a:t>
            </a:r>
            <a:r>
              <a:rPr kumimoji="1" lang="ja-JP" altLang="en-US" dirty="0" smtClean="0"/>
              <a:t>秒間でアンテナを挿入しながら連続的に計測</a:t>
            </a:r>
            <a:endParaRPr kumimoji="1" lang="en-US" altLang="ja-JP" dirty="0" smtClean="0"/>
          </a:p>
        </p:txBody>
      </p:sp>
      <p:cxnSp>
        <p:nvCxnSpPr>
          <p:cNvPr id="19" name="直線矢印コネクタ 18"/>
          <p:cNvCxnSpPr/>
          <p:nvPr/>
        </p:nvCxnSpPr>
        <p:spPr>
          <a:xfrm flipH="1" flipV="1">
            <a:off x="1187624" y="3501008"/>
            <a:ext cx="504056" cy="4320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3" idx="1"/>
          </p:cNvCxnSpPr>
          <p:nvPr/>
        </p:nvCxnSpPr>
        <p:spPr>
          <a:xfrm flipH="1">
            <a:off x="1475656" y="1665675"/>
            <a:ext cx="2160240" cy="205135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2684</TotalTime>
  <Words>1113</Words>
  <Application>Microsoft Office PowerPoint</Application>
  <PresentationFormat>画面に合わせる (4:3)</PresentationFormat>
  <Paragraphs>198</Paragraphs>
  <Slides>19</Slides>
  <Notes>5</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19</vt:i4>
      </vt:variant>
    </vt:vector>
  </HeadingPairs>
  <TitlesOfParts>
    <vt:vector size="22" baseType="lpstr">
      <vt:lpstr>Office テーマ</vt:lpstr>
      <vt:lpstr>デザインの設定</vt:lpstr>
      <vt:lpstr>数式</vt:lpstr>
      <vt:lpstr>Mini-RT装置における 強磁場側からの異常波入射による 電子バーンシュタイン波の励起実験</vt:lpstr>
      <vt:lpstr>目次</vt:lpstr>
      <vt:lpstr>研究の背景</vt:lpstr>
      <vt:lpstr>研究の目的</vt:lpstr>
      <vt:lpstr>プラズマ中の波</vt:lpstr>
      <vt:lpstr>EBWへのモード変換</vt:lpstr>
      <vt:lpstr>EBWの特徴</vt:lpstr>
      <vt:lpstr>内部導体装置Mini-RT</vt:lpstr>
      <vt:lpstr>計測システム</vt:lpstr>
      <vt:lpstr>Mini-RT装置での分散関係</vt:lpstr>
      <vt:lpstr>密度が高すぎる場合</vt:lpstr>
      <vt:lpstr>磁場が弱い(周波数が高い)場合</vt:lpstr>
      <vt:lpstr>強磁場側からX波を入射する条件</vt:lpstr>
      <vt:lpstr>実験結果</vt:lpstr>
      <vt:lpstr>実験結果</vt:lpstr>
      <vt:lpstr>再現性(1)</vt:lpstr>
      <vt:lpstr>再現性(2)</vt:lpstr>
      <vt:lpstr>再現性(3)</vt:lpstr>
      <vt:lpstr>結論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Mini-RT装置における強磁場側からの異常波入射による 電子バーンシュタイン波の励起実験</dc:title>
  <dc:creator>TakuTAKEMOTO</dc:creator>
  <cp:lastModifiedBy>TakuTAKEMOTO</cp:lastModifiedBy>
  <cp:revision>238</cp:revision>
  <dcterms:created xsi:type="dcterms:W3CDTF">2014-02-07T00:48:43Z</dcterms:created>
  <dcterms:modified xsi:type="dcterms:W3CDTF">2014-03-06T03:45:11Z</dcterms:modified>
</cp:coreProperties>
</file>