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60" r:id="rId5"/>
    <p:sldId id="264" r:id="rId6"/>
    <p:sldId id="272" r:id="rId7"/>
    <p:sldId id="265" r:id="rId8"/>
    <p:sldId id="266" r:id="rId9"/>
    <p:sldId id="259" r:id="rId10"/>
    <p:sldId id="261" r:id="rId11"/>
    <p:sldId id="269" r:id="rId12"/>
    <p:sldId id="262" r:id="rId13"/>
    <p:sldId id="267" r:id="rId14"/>
    <p:sldId id="270" r:id="rId15"/>
    <p:sldId id="268" r:id="rId16"/>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34" autoAdjust="0"/>
  </p:normalViewPr>
  <p:slideViewPr>
    <p:cSldViewPr>
      <p:cViewPr varScale="1">
        <p:scale>
          <a:sx n="75" d="100"/>
          <a:sy n="75" d="100"/>
        </p:scale>
        <p:origin x="-181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790E5599-F207-4522-B3C5-1D62525A17E1}" type="datetimeFigureOut">
              <a:rPr kumimoji="1" lang="ja-JP" altLang="en-US" smtClean="0"/>
              <a:t>2014/3/6</a:t>
            </a:fld>
            <a:endParaRPr kumimoji="1" lang="ja-JP" altLang="en-US"/>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493813D9-4022-40C9-B775-14709E866F53}" type="slidenum">
              <a:rPr kumimoji="1" lang="ja-JP" altLang="en-US" smtClean="0"/>
              <a:t>‹#›</a:t>
            </a:fld>
            <a:endParaRPr kumimoji="1" lang="ja-JP" altLang="en-US"/>
          </a:p>
        </p:txBody>
      </p:sp>
    </p:spTree>
    <p:extLst>
      <p:ext uri="{BB962C8B-B14F-4D97-AF65-F5344CB8AC3E}">
        <p14:creationId xmlns:p14="http://schemas.microsoft.com/office/powerpoint/2010/main" val="22401153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a:t>
            </a:r>
            <a:r>
              <a:rPr lang="en-US" altLang="ja-JP" dirty="0" smtClean="0"/>
              <a:t>FDTD</a:t>
            </a:r>
            <a:r>
              <a:rPr lang="ja-JP" altLang="en-US" dirty="0" smtClean="0"/>
              <a:t>法による内部導体装置</a:t>
            </a:r>
            <a:r>
              <a:rPr lang="en-US" altLang="ja-JP" dirty="0" smtClean="0"/>
              <a:t>Mini-RT</a:t>
            </a:r>
            <a:r>
              <a:rPr lang="ja-JP" altLang="en-US" dirty="0" smtClean="0"/>
              <a:t>プラズマ中の電磁場解析」という題目で発表させていただきます。</a:t>
            </a:r>
            <a:endParaRPr kumimoji="1" lang="en-US" altLang="ja-JP" dirty="0" smtClean="0"/>
          </a:p>
        </p:txBody>
      </p:sp>
      <p:sp>
        <p:nvSpPr>
          <p:cNvPr id="4" name="Slide Number Placeholder 3"/>
          <p:cNvSpPr>
            <a:spLocks noGrp="1"/>
          </p:cNvSpPr>
          <p:nvPr>
            <p:ph type="sldNum" sz="quarter" idx="10"/>
          </p:nvPr>
        </p:nvSpPr>
        <p:spPr/>
        <p:txBody>
          <a:bodyPr/>
          <a:lstStyle/>
          <a:p>
            <a:fld id="{493813D9-4022-40C9-B775-14709E866F53}" type="slidenum">
              <a:rPr kumimoji="1" lang="ja-JP" altLang="en-US" smtClean="0"/>
              <a:t>1</a:t>
            </a:fld>
            <a:endParaRPr kumimoji="1" lang="ja-JP" altLang="en-US"/>
          </a:p>
        </p:txBody>
      </p:sp>
    </p:spTree>
    <p:extLst>
      <p:ext uri="{BB962C8B-B14F-4D97-AF65-F5344CB8AC3E}">
        <p14:creationId xmlns:p14="http://schemas.microsoft.com/office/powerpoint/2010/main" val="706494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kumimoji="1" lang="ja-JP" altLang="en-US" dirty="0" smtClean="0"/>
                  <a:t>今回のような系を解析するときは、短波長のモードがたつ場所は</a:t>
                </a:r>
                <a:r>
                  <a:rPr kumimoji="1" lang="en-US" altLang="ja-JP" dirty="0" smtClean="0"/>
                  <a:t>UHR</a:t>
                </a:r>
                <a:r>
                  <a:rPr kumimoji="1" lang="ja-JP" altLang="en-US" dirty="0" smtClean="0"/>
                  <a:t>近傍だと考えられるので、その領域のまわりだけ空間グリッドを細かく取れれば前述のような問題点を</a:t>
                </a:r>
                <a:endParaRPr kumimoji="1" lang="en-US" altLang="ja-JP" dirty="0" smtClean="0"/>
              </a:p>
              <a:p>
                <a:r>
                  <a:rPr kumimoji="1" lang="ja-JP" altLang="en-US" dirty="0" smtClean="0"/>
                  <a:t>解消できるのではないかと期待できます。サブグリッド法はその一例で、粗い方の格子、メイングリッドと呼ばれますがそれに対して一部分だけ</a:t>
                </a:r>
                <a14:m>
                  <m:oMath xmlns:m="http://schemas.openxmlformats.org/officeDocument/2006/math">
                    <m:r>
                      <m:rPr>
                        <m:sty m:val="p"/>
                      </m:rPr>
                      <a:rPr lang="en-US" altLang="ja-JP" b="0" i="0" smtClean="0">
                        <a:latin typeface="Cambria Math"/>
                        <a:sym typeface="Wingdings" panose="05000000000000000000" pitchFamily="2" charset="2"/>
                      </a:rPr>
                      <m:t>Δ</m:t>
                    </m:r>
                    <m:r>
                      <a:rPr lang="en-US" altLang="ja-JP" b="0" i="1" smtClean="0">
                        <a:latin typeface="Cambria Math"/>
                        <a:sym typeface="Wingdings" panose="05000000000000000000" pitchFamily="2" charset="2"/>
                      </a:rPr>
                      <m:t>𝑥</m:t>
                    </m:r>
                    <m:r>
                      <a:rPr lang="en-US" altLang="ja-JP" b="0" i="1" smtClean="0">
                        <a:latin typeface="Cambria Math"/>
                        <a:sym typeface="Wingdings" panose="05000000000000000000" pitchFamily="2" charset="2"/>
                      </a:rPr>
                      <m:t>,</m:t>
                    </m:r>
                    <m:r>
                      <m:rPr>
                        <m:sty m:val="p"/>
                      </m:rPr>
                      <a:rPr lang="en-US" altLang="ja-JP" b="0" i="0" smtClean="0">
                        <a:latin typeface="Cambria Math"/>
                        <a:sym typeface="Wingdings" panose="05000000000000000000" pitchFamily="2" charset="2"/>
                      </a:rPr>
                      <m:t>Δ</m:t>
                    </m:r>
                    <m:r>
                      <a:rPr lang="en-US" altLang="ja-JP" b="0" i="1" smtClean="0">
                        <a:latin typeface="Cambria Math"/>
                        <a:sym typeface="Wingdings" panose="05000000000000000000" pitchFamily="2" charset="2"/>
                      </a:rPr>
                      <m:t>𝑡</m:t>
                    </m:r>
                  </m:oMath>
                </a14:m>
                <a:r>
                  <a:rPr kumimoji="1" lang="ja-JP" altLang="en-US" dirty="0" smtClean="0"/>
                  <a:t>を小さくとった領域を設定し、</a:t>
                </a:r>
                <a:endParaRPr kumimoji="1" lang="en-US" altLang="ja-JP" dirty="0" smtClean="0"/>
              </a:p>
              <a:p>
                <a:r>
                  <a:rPr kumimoji="1" lang="ja-JP" altLang="en-US" dirty="0" smtClean="0"/>
                  <a:t>そのサブグリッド内での電磁場の時間発展がメイングリッドのものと別個に計算されます。この方法の利点としては、比較的簡易な実装ができるという点があり、</a:t>
                </a:r>
                <a:r>
                  <a:rPr kumimoji="1" lang="en-US" altLang="ja-JP" dirty="0" smtClean="0"/>
                  <a:t>FDTD</a:t>
                </a:r>
                <a:r>
                  <a:rPr kumimoji="1" lang="ja-JP" altLang="en-US" dirty="0" smtClean="0"/>
                  <a:t>法の</a:t>
                </a:r>
                <a:endParaRPr kumimoji="1" lang="en-US" altLang="ja-JP" dirty="0" smtClean="0"/>
              </a:p>
              <a:p>
                <a:r>
                  <a:rPr kumimoji="1" lang="ja-JP" altLang="en-US" dirty="0" smtClean="0"/>
                  <a:t>もつ利点と合致すると考えられるので、今回はこの手法について検討しました。</a:t>
                </a:r>
                <a:endParaRPr kumimoji="1" lang="en-US" altLang="ja-JP" dirty="0" smtClean="0"/>
              </a:p>
            </p:txBody>
          </p:sp>
        </mc:Choice>
        <mc:Fallback xmlns="">
          <p:sp>
            <p:nvSpPr>
              <p:cNvPr id="3" name="Notes Placeholder 2"/>
              <p:cNvSpPr>
                <a:spLocks noGrp="1"/>
              </p:cNvSpPr>
              <p:nvPr>
                <p:ph type="body" idx="1"/>
              </p:nvPr>
            </p:nvSpPr>
            <p:spPr/>
            <p:txBody>
              <a:bodyPr/>
              <a:lstStyle/>
              <a:p>
                <a:r>
                  <a:rPr kumimoji="1" lang="ja-JP" altLang="en-US" dirty="0" smtClean="0"/>
                  <a:t>今回のような系を解析するときは、短波長のモードがたつ場所は</a:t>
                </a:r>
                <a:r>
                  <a:rPr kumimoji="1" lang="en-US" altLang="ja-JP" dirty="0" smtClean="0"/>
                  <a:t>UHR</a:t>
                </a:r>
                <a:r>
                  <a:rPr kumimoji="1" lang="ja-JP" altLang="en-US" dirty="0" smtClean="0"/>
                  <a:t>近傍だと考えられるので、その領域のまわりだけ空間グリッドを細かく取れれば前述のような問題点を</a:t>
                </a:r>
                <a:endParaRPr kumimoji="1" lang="en-US" altLang="ja-JP" dirty="0" smtClean="0"/>
              </a:p>
              <a:p>
                <a:r>
                  <a:rPr kumimoji="1" lang="ja-JP" altLang="en-US" dirty="0" smtClean="0"/>
                  <a:t>解消できるのではないかと期待できます。サブグリッド法はその一例で、粗い方の格子、メイングリッドと呼ばれますがそれに対して一部分だけ</a:t>
                </a:r>
                <a:r>
                  <a:rPr lang="en-US" altLang="ja-JP" b="0" i="0" smtClean="0">
                    <a:latin typeface="Cambria Math"/>
                    <a:sym typeface="Wingdings" panose="05000000000000000000" pitchFamily="2" charset="2"/>
                  </a:rPr>
                  <a:t>Δ</a:t>
                </a:r>
                <a:r>
                  <a:rPr lang="en-US" altLang="ja-JP" b="0" i="0" smtClean="0">
                    <a:latin typeface="Cambria Math"/>
                    <a:sym typeface="Wingdings" panose="05000000000000000000" pitchFamily="2" charset="2"/>
                  </a:rPr>
                  <a:t>𝑥,Δ𝑡</a:t>
                </a:r>
                <a:r>
                  <a:rPr kumimoji="1" lang="ja-JP" altLang="en-US" dirty="0" smtClean="0"/>
                  <a:t>を小さくとった領域を設定し、</a:t>
                </a:r>
                <a:endParaRPr kumimoji="1" lang="en-US" altLang="ja-JP" dirty="0" smtClean="0"/>
              </a:p>
              <a:p>
                <a:r>
                  <a:rPr kumimoji="1" lang="ja-JP" altLang="en-US" dirty="0" smtClean="0"/>
                  <a:t>そのサブグリッド内での電磁場の時間発展がメイングリッドのものと別個に計算されます。この方法の利点としては、比較的簡易な実装ができるという点があり、</a:t>
                </a:r>
                <a:r>
                  <a:rPr kumimoji="1" lang="en-US" altLang="ja-JP" dirty="0" smtClean="0"/>
                  <a:t>FDTD</a:t>
                </a:r>
                <a:r>
                  <a:rPr kumimoji="1" lang="ja-JP" altLang="en-US" dirty="0" smtClean="0"/>
                  <a:t>法の</a:t>
                </a:r>
                <a:endParaRPr kumimoji="1" lang="en-US" altLang="ja-JP" dirty="0" smtClean="0"/>
              </a:p>
              <a:p>
                <a:r>
                  <a:rPr kumimoji="1" lang="ja-JP" altLang="en-US" dirty="0" smtClean="0"/>
                  <a:t>もつ利点と合致すると考えられるので、今回はこの手法について検討しました。</a:t>
                </a:r>
                <a:endParaRPr kumimoji="1" lang="en-US" altLang="ja-JP" dirty="0" smtClean="0"/>
              </a:p>
            </p:txBody>
          </p:sp>
        </mc:Fallback>
      </mc:AlternateContent>
      <p:sp>
        <p:nvSpPr>
          <p:cNvPr id="4" name="Slide Number Placeholder 3"/>
          <p:cNvSpPr>
            <a:spLocks noGrp="1"/>
          </p:cNvSpPr>
          <p:nvPr>
            <p:ph type="sldNum" sz="quarter" idx="10"/>
          </p:nvPr>
        </p:nvSpPr>
        <p:spPr/>
        <p:txBody>
          <a:bodyPr/>
          <a:lstStyle/>
          <a:p>
            <a:fld id="{493813D9-4022-40C9-B775-14709E866F53}" type="slidenum">
              <a:rPr kumimoji="1" lang="ja-JP" altLang="en-US" smtClean="0"/>
              <a:t>10</a:t>
            </a:fld>
            <a:endParaRPr kumimoji="1" lang="ja-JP" altLang="en-US"/>
          </a:p>
        </p:txBody>
      </p:sp>
    </p:spTree>
    <p:extLst>
      <p:ext uri="{BB962C8B-B14F-4D97-AF65-F5344CB8AC3E}">
        <p14:creationId xmlns:p14="http://schemas.microsoft.com/office/powerpoint/2010/main" val="1841206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メイングリッドとサブグリッドの間では、図のように</a:t>
            </a:r>
            <a:r>
              <a:rPr kumimoji="1" lang="en-US" altLang="ja-JP" dirty="0" smtClean="0"/>
              <a:t>Yee</a:t>
            </a:r>
            <a:r>
              <a:rPr kumimoji="1" lang="ja-JP" altLang="en-US" dirty="0" smtClean="0"/>
              <a:t>セル上にて粗いグリッド側から細かいグリッドへ値を境界条件として与えてやります。</a:t>
            </a:r>
            <a:endParaRPr kumimoji="1" lang="en-US" altLang="ja-JP" dirty="0" smtClean="0"/>
          </a:p>
          <a:p>
            <a:r>
              <a:rPr kumimoji="1" lang="ja-JP" altLang="en-US" dirty="0" smtClean="0"/>
              <a:t>このとき、メイングリッド側で、時空間の座標で値の存在しない場所について評価する必要が出てきますが、これは今回は線形補間しています。</a:t>
            </a:r>
            <a:endParaRPr kumimoji="1" lang="en-US" altLang="ja-JP" dirty="0" smtClean="0"/>
          </a:p>
          <a:p>
            <a:endParaRPr kumimoji="1" lang="ja-JP" altLang="en-US" dirty="0"/>
          </a:p>
        </p:txBody>
      </p:sp>
      <p:sp>
        <p:nvSpPr>
          <p:cNvPr id="4" name="Slide Number Placeholder 3"/>
          <p:cNvSpPr>
            <a:spLocks noGrp="1"/>
          </p:cNvSpPr>
          <p:nvPr>
            <p:ph type="sldNum" sz="quarter" idx="10"/>
          </p:nvPr>
        </p:nvSpPr>
        <p:spPr/>
        <p:txBody>
          <a:bodyPr/>
          <a:lstStyle/>
          <a:p>
            <a:fld id="{493813D9-4022-40C9-B775-14709E866F53}" type="slidenum">
              <a:rPr kumimoji="1" lang="ja-JP" altLang="en-US" smtClean="0"/>
              <a:t>11</a:t>
            </a:fld>
            <a:endParaRPr kumimoji="1" lang="ja-JP" altLang="en-US"/>
          </a:p>
        </p:txBody>
      </p:sp>
    </p:spTree>
    <p:extLst>
      <p:ext uri="{BB962C8B-B14F-4D97-AF65-F5344CB8AC3E}">
        <p14:creationId xmlns:p14="http://schemas.microsoft.com/office/powerpoint/2010/main" val="180960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以上のような状況設定を踏まえて、</a:t>
            </a:r>
            <a:r>
              <a:rPr kumimoji="1" lang="en-US" altLang="ja-JP" dirty="0" smtClean="0"/>
              <a:t>Mini-RT</a:t>
            </a:r>
            <a:r>
              <a:rPr kumimoji="1" lang="ja-JP" altLang="en-US" dirty="0" smtClean="0"/>
              <a:t>のプラズマ中における電磁場伝搬の数値計算を行いました。閉じ込め磁場の配位としてはポロイダルコイルによる双極子磁場を考えています</a:t>
            </a:r>
            <a:endParaRPr kumimoji="1" lang="en-US" altLang="ja-JP" dirty="0" smtClean="0"/>
          </a:p>
          <a:p>
            <a:r>
              <a:rPr kumimoji="1" lang="ja-JP" altLang="en-US" dirty="0" smtClean="0"/>
              <a:t>トロイダル方向への対称性があるので、</a:t>
            </a:r>
            <a:r>
              <a:rPr kumimoji="1" lang="en-US" altLang="ja-JP" dirty="0" smtClean="0"/>
              <a:t>2</a:t>
            </a:r>
            <a:r>
              <a:rPr kumimoji="1" lang="ja-JP" altLang="en-US" dirty="0" smtClean="0"/>
              <a:t>次元問題として考えることができるとして、実際の実験パラメータに近いような磁場配位と電子密度分布を想定しました。</a:t>
            </a:r>
            <a:endParaRPr kumimoji="1" lang="en-US" altLang="ja-JP" dirty="0" smtClean="0"/>
          </a:p>
          <a:p>
            <a:r>
              <a:rPr kumimoji="1" lang="ja-JP" altLang="en-US" dirty="0" smtClean="0"/>
              <a:t>プラズマの密度に関しては、磁気面関数に対する何らかの関数であると仮定して、実験結果にフィッティングして求めています。</a:t>
            </a:r>
            <a:endParaRPr kumimoji="1" lang="ja-JP" altLang="en-US" dirty="0"/>
          </a:p>
        </p:txBody>
      </p:sp>
      <p:sp>
        <p:nvSpPr>
          <p:cNvPr id="4" name="Slide Number Placeholder 3"/>
          <p:cNvSpPr>
            <a:spLocks noGrp="1"/>
          </p:cNvSpPr>
          <p:nvPr>
            <p:ph type="sldNum" sz="quarter" idx="10"/>
          </p:nvPr>
        </p:nvSpPr>
        <p:spPr/>
        <p:txBody>
          <a:bodyPr/>
          <a:lstStyle/>
          <a:p>
            <a:fld id="{493813D9-4022-40C9-B775-14709E866F53}" type="slidenum">
              <a:rPr kumimoji="1" lang="ja-JP" altLang="en-US" smtClean="0"/>
              <a:t>12</a:t>
            </a:fld>
            <a:endParaRPr kumimoji="1" lang="ja-JP" altLang="en-US"/>
          </a:p>
        </p:txBody>
      </p:sp>
    </p:spTree>
    <p:extLst>
      <p:ext uri="{BB962C8B-B14F-4D97-AF65-F5344CB8AC3E}">
        <p14:creationId xmlns:p14="http://schemas.microsoft.com/office/powerpoint/2010/main" val="2314990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弱磁場・低密度側からの</a:t>
            </a:r>
            <a:r>
              <a:rPr kumimoji="1" lang="en-US" altLang="ja-JP" dirty="0" smtClean="0"/>
              <a:t>Slow-X</a:t>
            </a:r>
            <a:r>
              <a:rPr kumimoji="1" lang="ja-JP" altLang="en-US" dirty="0" smtClean="0"/>
              <a:t>波の垂直入射を模した数値計算の結果がこのような図になります。ポロイダルコイルの赤道面上外側にアンテナがあって、画面を貫く</a:t>
            </a:r>
            <a:endParaRPr kumimoji="1" lang="en-US" altLang="ja-JP" dirty="0" smtClean="0"/>
          </a:p>
          <a:p>
            <a:r>
              <a:rPr kumimoji="1" lang="ja-JP" altLang="en-US" dirty="0" smtClean="0"/>
              <a:t>トロイダル方向に電流源が正弦波で励振されているような状況です。図中描かれている</a:t>
            </a:r>
            <a:r>
              <a:rPr kumimoji="1" lang="en-US" altLang="ja-JP" dirty="0" smtClean="0"/>
              <a:t>3</a:t>
            </a:r>
            <a:r>
              <a:rPr kumimoji="1" lang="ja-JP" altLang="en-US" dirty="0" smtClean="0"/>
              <a:t>つの線が、それぞれ</a:t>
            </a:r>
            <a:r>
              <a:rPr kumimoji="1" lang="en-US" altLang="ja-JP" dirty="0" smtClean="0"/>
              <a:t>R</a:t>
            </a:r>
            <a:r>
              <a:rPr kumimoji="1" lang="ja-JP" altLang="en-US" dirty="0" smtClean="0"/>
              <a:t>カットオフ層、</a:t>
            </a:r>
            <a:r>
              <a:rPr kumimoji="1" lang="en-US" altLang="ja-JP" dirty="0" smtClean="0"/>
              <a:t>UHR</a:t>
            </a:r>
            <a:r>
              <a:rPr kumimoji="1" lang="ja-JP" altLang="en-US" dirty="0" smtClean="0"/>
              <a:t>層、</a:t>
            </a:r>
            <a:r>
              <a:rPr kumimoji="1" lang="en-US" altLang="ja-JP" dirty="0" smtClean="0"/>
              <a:t>L</a:t>
            </a:r>
            <a:r>
              <a:rPr kumimoji="1" lang="ja-JP" altLang="en-US" dirty="0" smtClean="0"/>
              <a:t>カットオフ層を表しています。</a:t>
            </a:r>
            <a:endParaRPr kumimoji="1" lang="en-US" altLang="ja-JP" dirty="0" smtClean="0"/>
          </a:p>
          <a:p>
            <a:r>
              <a:rPr kumimoji="1" lang="ja-JP" altLang="en-US" dirty="0" smtClean="0"/>
              <a:t>今回の計算では、波のエネルギーのプラズマへの吸収や電流に対して衝突効果によるダンピングを入れていないので、パルス状に入射した波が定在波のようにたっていること</a:t>
            </a:r>
            <a:endParaRPr kumimoji="1" lang="ja-JP" altLang="en-US" dirty="0"/>
          </a:p>
        </p:txBody>
      </p:sp>
      <p:sp>
        <p:nvSpPr>
          <p:cNvPr id="4" name="Slide Number Placeholder 3"/>
          <p:cNvSpPr>
            <a:spLocks noGrp="1"/>
          </p:cNvSpPr>
          <p:nvPr>
            <p:ph type="sldNum" sz="quarter" idx="10"/>
          </p:nvPr>
        </p:nvSpPr>
        <p:spPr/>
        <p:txBody>
          <a:bodyPr/>
          <a:lstStyle/>
          <a:p>
            <a:fld id="{493813D9-4022-40C9-B775-14709E866F53}" type="slidenum">
              <a:rPr kumimoji="1" lang="ja-JP" altLang="en-US" smtClean="0"/>
              <a:t>13</a:t>
            </a:fld>
            <a:endParaRPr kumimoji="1" lang="ja-JP" altLang="en-US"/>
          </a:p>
        </p:txBody>
      </p:sp>
    </p:spTree>
    <p:extLst>
      <p:ext uri="{BB962C8B-B14F-4D97-AF65-F5344CB8AC3E}">
        <p14:creationId xmlns:p14="http://schemas.microsoft.com/office/powerpoint/2010/main" val="1357774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kumimoji="1" lang="ja-JP" altLang="en-US" dirty="0" smtClean="0"/>
                  <a:t>先ほどの図で、</a:t>
                </a:r>
                <a:r>
                  <a:rPr kumimoji="1" lang="en-US" altLang="ja-JP" dirty="0" smtClean="0"/>
                  <a:t>200mm</a:t>
                </a:r>
                <a:r>
                  <a:rPr kumimoji="1" lang="ja-JP" altLang="en-US" dirty="0" smtClean="0"/>
                  <a:t>四方の矩形領域を切り出してサブグリッドとし、その領域内で</a:t>
                </a:r>
                <a14:m>
                  <m:oMath xmlns:m="http://schemas.openxmlformats.org/officeDocument/2006/math">
                    <m:r>
                      <a:rPr kumimoji="1" lang="en-US" altLang="ja-JP" b="1" i="1" smtClean="0">
                        <a:latin typeface="Cambria Math"/>
                      </a:rPr>
                      <m:t>𝒌</m:t>
                    </m:r>
                    <m:r>
                      <a:rPr kumimoji="1" lang="en-US" altLang="ja-JP" b="1" i="1" smtClean="0">
                        <a:latin typeface="Cambria Math"/>
                      </a:rPr>
                      <m:t>∥</m:t>
                    </m:r>
                    <m:r>
                      <a:rPr kumimoji="1" lang="en-US" altLang="ja-JP" b="1" i="1" smtClean="0">
                        <a:latin typeface="Cambria Math"/>
                      </a:rPr>
                      <m:t>𝑬</m:t>
                    </m:r>
                  </m:oMath>
                </a14:m>
                <a:r>
                  <a:rPr kumimoji="1" lang="ja-JP" altLang="en-US" dirty="0" smtClean="0"/>
                  <a:t>となる電場成分をプロットしたものがこのような図になります。</a:t>
                </a:r>
                <a:endParaRPr kumimoji="1" lang="en-US" altLang="ja-JP" dirty="0" smtClean="0"/>
              </a:p>
              <a:p>
                <a:r>
                  <a:rPr kumimoji="1" lang="ja-JP" altLang="en-US" dirty="0" smtClean="0"/>
                  <a:t>先ほどの</a:t>
                </a:r>
                <a:r>
                  <a:rPr kumimoji="1" lang="en-US" altLang="ja-JP" dirty="0" smtClean="0"/>
                  <a:t>1</a:t>
                </a:r>
                <a:r>
                  <a:rPr kumimoji="1" lang="ja-JP" altLang="en-US" dirty="0" smtClean="0"/>
                  <a:t>次元問題より密度勾配が急峻で、遮断領域を超えて</a:t>
                </a:r>
                <a:r>
                  <a:rPr kumimoji="1" lang="en-US" altLang="ja-JP" dirty="0" smtClean="0"/>
                  <a:t>UHR</a:t>
                </a:r>
                <a:r>
                  <a:rPr kumimoji="1" lang="ja-JP" altLang="en-US" dirty="0" smtClean="0"/>
                  <a:t>層の背後にすぐ</a:t>
                </a:r>
                <a:r>
                  <a:rPr kumimoji="1" lang="en-US" altLang="ja-JP" dirty="0" smtClean="0"/>
                  <a:t>L</a:t>
                </a:r>
                <a:r>
                  <a:rPr kumimoji="1" lang="ja-JP" altLang="en-US" dirty="0" smtClean="0"/>
                  <a:t>カットオフが来ているのでそこで</a:t>
                </a:r>
                <a:r>
                  <a:rPr kumimoji="1" lang="en-US" altLang="ja-JP" dirty="0" smtClean="0"/>
                  <a:t>X</a:t>
                </a:r>
                <a:r>
                  <a:rPr kumimoji="1" lang="ja-JP" altLang="en-US" dirty="0" smtClean="0"/>
                  <a:t>波が反射されて</a:t>
                </a:r>
                <a:r>
                  <a:rPr kumimoji="1" lang="en-US" altLang="ja-JP" dirty="0" smtClean="0"/>
                  <a:t>UHR</a:t>
                </a:r>
                <a:r>
                  <a:rPr kumimoji="1" lang="ja-JP" altLang="en-US" dirty="0" smtClean="0"/>
                  <a:t>層に送り込まれる</a:t>
                </a:r>
                <a:endParaRPr kumimoji="1" lang="en-US" altLang="ja-JP" dirty="0" smtClean="0"/>
              </a:p>
              <a:p>
                <a:r>
                  <a:rPr kumimoji="1" lang="ja-JP" altLang="en-US" dirty="0" smtClean="0"/>
                  <a:t>これらの図から、</a:t>
                </a:r>
                <a:r>
                  <a:rPr kumimoji="1" lang="en-US" altLang="ja-JP" dirty="0" smtClean="0"/>
                  <a:t>UHR</a:t>
                </a:r>
                <a:r>
                  <a:rPr kumimoji="1" lang="ja-JP" altLang="en-US" dirty="0" smtClean="0"/>
                  <a:t>層にそって短波長成分が成長する様子がが再現されている様子がうかがえます。この近辺でたっている短波長は波長が</a:t>
                </a:r>
                <a:r>
                  <a:rPr kumimoji="1" lang="en-US" altLang="ja-JP" dirty="0" smtClean="0"/>
                  <a:t>50mm</a:t>
                </a:r>
                <a:r>
                  <a:rPr kumimoji="1" lang="ja-JP" altLang="en-US" dirty="0" smtClean="0"/>
                  <a:t>程度で、</a:t>
                </a:r>
                <a:endParaRPr kumimoji="1" lang="en-US" altLang="ja-JP" dirty="0" smtClean="0"/>
              </a:p>
              <a:p>
                <a:r>
                  <a:rPr kumimoji="1" lang="ja-JP" altLang="en-US" dirty="0" smtClean="0"/>
                  <a:t>メイングリッドでは空間セル</a:t>
                </a:r>
                <a:r>
                  <a:rPr kumimoji="1" lang="en-US" altLang="ja-JP" dirty="0" smtClean="0"/>
                  <a:t>5</a:t>
                </a:r>
                <a:r>
                  <a:rPr kumimoji="1" lang="ja-JP" altLang="en-US" dirty="0" smtClean="0"/>
                  <a:t>つ分ていどしかないため、サブグリッド法によって空間メッシュを細かくきることで波動をより正確にできたのではないかと考えられます。</a:t>
                </a:r>
                <a:endParaRPr kumimoji="1" lang="ja-JP" altLang="en-US" dirty="0"/>
              </a:p>
            </p:txBody>
          </p:sp>
        </mc:Choice>
        <mc:Fallback xmlns="">
          <p:sp>
            <p:nvSpPr>
              <p:cNvPr id="3" name="Notes Placeholder 2"/>
              <p:cNvSpPr>
                <a:spLocks noGrp="1"/>
              </p:cNvSpPr>
              <p:nvPr>
                <p:ph type="body" idx="1"/>
              </p:nvPr>
            </p:nvSpPr>
            <p:spPr/>
            <p:txBody>
              <a:bodyPr/>
              <a:lstStyle/>
              <a:p>
                <a:r>
                  <a:rPr kumimoji="1" lang="ja-JP" altLang="en-US" dirty="0" smtClean="0"/>
                  <a:t>先ほどの図で、</a:t>
                </a:r>
                <a:r>
                  <a:rPr kumimoji="1" lang="en-US" altLang="ja-JP" dirty="0" smtClean="0"/>
                  <a:t>200mm</a:t>
                </a:r>
                <a:r>
                  <a:rPr kumimoji="1" lang="ja-JP" altLang="en-US" dirty="0" smtClean="0"/>
                  <a:t>四方の矩形領域を切り出してサブグリッドとし、その領域内で</a:t>
                </a:r>
                <a:r>
                  <a:rPr kumimoji="1" lang="en-US" altLang="ja-JP" b="1" i="0" smtClean="0">
                    <a:latin typeface="Cambria Math"/>
                  </a:rPr>
                  <a:t>𝒌∥𝑬</a:t>
                </a:r>
                <a:r>
                  <a:rPr kumimoji="1" lang="ja-JP" altLang="en-US" dirty="0" smtClean="0"/>
                  <a:t>となる電場成分をプロットしたものがこのような図になります。</a:t>
                </a:r>
                <a:endParaRPr kumimoji="1" lang="en-US" altLang="ja-JP" dirty="0" smtClean="0"/>
              </a:p>
              <a:p>
                <a:r>
                  <a:rPr kumimoji="1" lang="ja-JP" altLang="en-US" dirty="0" smtClean="0"/>
                  <a:t>先ほどの</a:t>
                </a:r>
                <a:r>
                  <a:rPr kumimoji="1" lang="en-US" altLang="ja-JP" dirty="0" smtClean="0"/>
                  <a:t>1</a:t>
                </a:r>
                <a:r>
                  <a:rPr kumimoji="1" lang="ja-JP" altLang="en-US" dirty="0" smtClean="0"/>
                  <a:t>次元問題より密度勾配が急峻で、遮断領域を超えて</a:t>
                </a:r>
                <a:r>
                  <a:rPr kumimoji="1" lang="en-US" altLang="ja-JP" dirty="0" smtClean="0"/>
                  <a:t>UHR</a:t>
                </a:r>
                <a:r>
                  <a:rPr kumimoji="1" lang="ja-JP" altLang="en-US" dirty="0" smtClean="0"/>
                  <a:t>層の背後にすぐ</a:t>
                </a:r>
                <a:r>
                  <a:rPr kumimoji="1" lang="en-US" altLang="ja-JP" dirty="0" smtClean="0"/>
                  <a:t>L</a:t>
                </a:r>
                <a:r>
                  <a:rPr kumimoji="1" lang="ja-JP" altLang="en-US" dirty="0" smtClean="0"/>
                  <a:t>カットオフが来ているのでそこで</a:t>
                </a:r>
                <a:r>
                  <a:rPr kumimoji="1" lang="en-US" altLang="ja-JP" dirty="0" smtClean="0"/>
                  <a:t>X</a:t>
                </a:r>
                <a:r>
                  <a:rPr kumimoji="1" lang="ja-JP" altLang="en-US" dirty="0" smtClean="0"/>
                  <a:t>波が反射されて</a:t>
                </a:r>
                <a:r>
                  <a:rPr kumimoji="1" lang="en-US" altLang="ja-JP" dirty="0" smtClean="0"/>
                  <a:t>UHR</a:t>
                </a:r>
                <a:r>
                  <a:rPr kumimoji="1" lang="ja-JP" altLang="en-US" dirty="0" smtClean="0"/>
                  <a:t>層に送り込まれる</a:t>
                </a:r>
                <a:endParaRPr kumimoji="1" lang="en-US" altLang="ja-JP" dirty="0" smtClean="0"/>
              </a:p>
              <a:p>
                <a:r>
                  <a:rPr kumimoji="1" lang="ja-JP" altLang="en-US" dirty="0" smtClean="0"/>
                  <a:t>これらの図から、</a:t>
                </a:r>
                <a:r>
                  <a:rPr kumimoji="1" lang="en-US" altLang="ja-JP" dirty="0" smtClean="0"/>
                  <a:t>UHR</a:t>
                </a:r>
                <a:r>
                  <a:rPr kumimoji="1" lang="ja-JP" altLang="en-US" dirty="0" smtClean="0"/>
                  <a:t>層にそって短波長成分が成長する様子がが再現されている様子がうかがえます。この近辺でたっている短波長は波長が</a:t>
                </a:r>
                <a:r>
                  <a:rPr kumimoji="1" lang="en-US" altLang="ja-JP" dirty="0" smtClean="0"/>
                  <a:t>50mm</a:t>
                </a:r>
                <a:r>
                  <a:rPr kumimoji="1" lang="ja-JP" altLang="en-US" dirty="0" smtClean="0"/>
                  <a:t>程度で、</a:t>
                </a:r>
                <a:endParaRPr kumimoji="1" lang="en-US" altLang="ja-JP" dirty="0" smtClean="0"/>
              </a:p>
              <a:p>
                <a:r>
                  <a:rPr kumimoji="1" lang="ja-JP" altLang="en-US" dirty="0" smtClean="0"/>
                  <a:t>メイングリッドでは空間セル</a:t>
                </a:r>
                <a:r>
                  <a:rPr kumimoji="1" lang="en-US" altLang="ja-JP" dirty="0" smtClean="0"/>
                  <a:t>5</a:t>
                </a:r>
                <a:r>
                  <a:rPr kumimoji="1" lang="ja-JP" altLang="en-US" dirty="0" smtClean="0"/>
                  <a:t>つ分ていどしかないため、サブグリッド法によって空間メッシュを細かくきることで波動をより正確にできたのではないかと考えられます。</a:t>
                </a:r>
                <a:endParaRPr kumimoji="1" lang="ja-JP" altLang="en-US" dirty="0"/>
              </a:p>
            </p:txBody>
          </p:sp>
        </mc:Fallback>
      </mc:AlternateContent>
      <p:sp>
        <p:nvSpPr>
          <p:cNvPr id="4" name="Slide Number Placeholder 3"/>
          <p:cNvSpPr>
            <a:spLocks noGrp="1"/>
          </p:cNvSpPr>
          <p:nvPr>
            <p:ph type="sldNum" sz="quarter" idx="10"/>
          </p:nvPr>
        </p:nvSpPr>
        <p:spPr/>
        <p:txBody>
          <a:bodyPr/>
          <a:lstStyle/>
          <a:p>
            <a:fld id="{493813D9-4022-40C9-B775-14709E866F53}" type="slidenum">
              <a:rPr kumimoji="1" lang="ja-JP" altLang="en-US" smtClean="0"/>
              <a:t>14</a:t>
            </a:fld>
            <a:endParaRPr kumimoji="1" lang="ja-JP" altLang="en-US"/>
          </a:p>
        </p:txBody>
      </p:sp>
    </p:spTree>
    <p:extLst>
      <p:ext uri="{BB962C8B-B14F-4D97-AF65-F5344CB8AC3E}">
        <p14:creationId xmlns:p14="http://schemas.microsoft.com/office/powerpoint/2010/main" val="41072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反磁性電流</a:t>
            </a:r>
            <a:r>
              <a:rPr kumimoji="1" lang="en-US" altLang="ja-JP" dirty="0" smtClean="0"/>
              <a:t>J</a:t>
            </a:r>
            <a:r>
              <a:rPr kumimoji="1" lang="ja-JP" altLang="en-US" dirty="0" smtClean="0"/>
              <a:t>を電場、磁場と連立して</a:t>
            </a:r>
            <a:r>
              <a:rPr kumimoji="1" lang="en-US" altLang="ja-JP" dirty="0" smtClean="0"/>
              <a:t>FDTD</a:t>
            </a:r>
            <a:r>
              <a:rPr kumimoji="1" lang="ja-JP" altLang="en-US" dirty="0" smtClean="0"/>
              <a:t>法に組み込む方法の妥当性について検証し、</a:t>
            </a:r>
            <a:r>
              <a:rPr kumimoji="1" lang="en-US" altLang="ja-JP" dirty="0" smtClean="0"/>
              <a:t>Mini-RT</a:t>
            </a:r>
            <a:r>
              <a:rPr kumimoji="1" lang="ja-JP" altLang="en-US" dirty="0" smtClean="0"/>
              <a:t>プラズマ中での電磁場伝搬の解析に適用できるかを検討しました。</a:t>
            </a:r>
            <a:endParaRPr kumimoji="1" lang="en-US" altLang="ja-JP" dirty="0" smtClean="0"/>
          </a:p>
          <a:p>
            <a:r>
              <a:rPr kumimoji="1" lang="ja-JP" altLang="en-US" dirty="0" smtClean="0"/>
              <a:t>また、サブグリッド法についても実装し、その適用性を検証しました</a:t>
            </a:r>
            <a:r>
              <a:rPr kumimoji="1" lang="ja-JP" altLang="en-US" smtClean="0"/>
              <a:t>。このような手法は今</a:t>
            </a:r>
            <a:r>
              <a:rPr kumimoji="1" lang="ja-JP" altLang="en-US" dirty="0" smtClean="0"/>
              <a:t>後の解析のためにも役立てられるだろうと考えられます。</a:t>
            </a:r>
            <a:endParaRPr kumimoji="1" lang="en-US" altLang="ja-JP" dirty="0" smtClean="0"/>
          </a:p>
          <a:p>
            <a:r>
              <a:rPr kumimoji="1" lang="ja-JP" altLang="en-US" dirty="0" smtClean="0"/>
              <a:t>今回の研究では冷たいプラズマモデルを扱ったため</a:t>
            </a:r>
            <a:r>
              <a:rPr kumimoji="1" lang="en-US" altLang="ja-JP" dirty="0" smtClean="0"/>
              <a:t>EBW</a:t>
            </a:r>
            <a:r>
              <a:rPr kumimoji="1" lang="ja-JP" altLang="en-US" dirty="0" smtClean="0"/>
              <a:t>の励起そのものまでは見ていないのですが、これに関してはモード変換後の伝搬や吸収を評価する際に熱いプラズマモデルによる</a:t>
            </a:r>
            <a:endParaRPr kumimoji="1" lang="en-US" altLang="ja-JP" dirty="0" smtClean="0"/>
          </a:p>
          <a:p>
            <a:r>
              <a:rPr kumimoji="1" lang="ja-JP" altLang="en-US" dirty="0" smtClean="0"/>
              <a:t>定式化で</a:t>
            </a:r>
            <a:r>
              <a:rPr kumimoji="1" lang="en-US" altLang="ja-JP" dirty="0" smtClean="0"/>
              <a:t>FDTD</a:t>
            </a:r>
            <a:r>
              <a:rPr kumimoji="1" lang="ja-JP" altLang="en-US" dirty="0" smtClean="0"/>
              <a:t>法への実装が必要になってくるので、それは将来的な課題としてあげられます。</a:t>
            </a:r>
            <a:endParaRPr kumimoji="1" lang="en-US" altLang="ja-JP" dirty="0" smtClean="0"/>
          </a:p>
        </p:txBody>
      </p:sp>
      <p:sp>
        <p:nvSpPr>
          <p:cNvPr id="4" name="Slide Number Placeholder 3"/>
          <p:cNvSpPr>
            <a:spLocks noGrp="1"/>
          </p:cNvSpPr>
          <p:nvPr>
            <p:ph type="sldNum" sz="quarter" idx="10"/>
          </p:nvPr>
        </p:nvSpPr>
        <p:spPr/>
        <p:txBody>
          <a:bodyPr/>
          <a:lstStyle/>
          <a:p>
            <a:fld id="{493813D9-4022-40C9-B775-14709E866F53}" type="slidenum">
              <a:rPr kumimoji="1" lang="ja-JP" altLang="en-US" smtClean="0"/>
              <a:t>15</a:t>
            </a:fld>
            <a:endParaRPr kumimoji="1" lang="ja-JP" altLang="en-US"/>
          </a:p>
        </p:txBody>
      </p:sp>
    </p:spTree>
    <p:extLst>
      <p:ext uri="{BB962C8B-B14F-4D97-AF65-F5344CB8AC3E}">
        <p14:creationId xmlns:p14="http://schemas.microsoft.com/office/powerpoint/2010/main" val="1082975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先ほどの発表と内容的に重複するところがあるので、実験に関する詳細はそちらのほうで説明があったかと思います。</a:t>
            </a:r>
            <a:endParaRPr kumimoji="1" lang="en-US" altLang="ja-JP" dirty="0" smtClean="0"/>
          </a:p>
          <a:p>
            <a:r>
              <a:rPr kumimoji="1" lang="en-US" altLang="ja-JP" dirty="0" smtClean="0"/>
              <a:t>Mini</a:t>
            </a:r>
            <a:r>
              <a:rPr kumimoji="1" lang="ja-JP" altLang="en-US" dirty="0" smtClean="0"/>
              <a:t>－</a:t>
            </a:r>
            <a:r>
              <a:rPr kumimoji="1" lang="en-US" altLang="ja-JP" dirty="0" smtClean="0"/>
              <a:t>RT</a:t>
            </a:r>
            <a:r>
              <a:rPr kumimoji="1" lang="ja-JP" altLang="en-US" dirty="0" smtClean="0"/>
              <a:t>プラズマ中でマイクロ波からのモード変換による</a:t>
            </a:r>
            <a:r>
              <a:rPr kumimoji="1" lang="en-US" altLang="ja-JP" dirty="0" smtClean="0"/>
              <a:t>EBW</a:t>
            </a:r>
            <a:r>
              <a:rPr kumimoji="1" lang="ja-JP" altLang="en-US" dirty="0" smtClean="0"/>
              <a:t>の励起を観測する、というのを実験でやっているのですが、そのために事前に幾つか知っておきたいことがあります</a:t>
            </a:r>
            <a:endParaRPr kumimoji="1" lang="en-US" altLang="ja-JP" dirty="0" smtClean="0"/>
          </a:p>
          <a:p>
            <a:r>
              <a:rPr kumimoji="1" lang="ja-JP" altLang="en-US" dirty="0" smtClean="0"/>
              <a:t>実験的には</a:t>
            </a:r>
            <a:r>
              <a:rPr kumimoji="1" lang="en-US" altLang="ja-JP" dirty="0" smtClean="0"/>
              <a:t>EBW</a:t>
            </a:r>
            <a:r>
              <a:rPr kumimoji="1" lang="ja-JP" altLang="en-US" dirty="0" smtClean="0"/>
              <a:t>の観測はプラズマにプローブを挿入して直接計測しているが、どのあたりでモード変換がおこるかあらかじめ知ることができれば、モードの同定のために役立てられると考えられます</a:t>
            </a:r>
            <a:endParaRPr kumimoji="1" lang="en-US" altLang="ja-JP" dirty="0" smtClean="0"/>
          </a:p>
          <a:p>
            <a:r>
              <a:rPr kumimoji="1" lang="ja-JP" altLang="en-US" dirty="0" smtClean="0"/>
              <a:t>また</a:t>
            </a:r>
            <a:r>
              <a:rPr kumimoji="1" lang="en-US" altLang="ja-JP" dirty="0" smtClean="0"/>
              <a:t>O-X-B</a:t>
            </a:r>
            <a:r>
              <a:rPr kumimoji="1" lang="ja-JP" altLang="en-US" dirty="0" smtClean="0"/>
              <a:t>モード変換の場合、</a:t>
            </a:r>
            <a:r>
              <a:rPr kumimoji="1" lang="en-US" altLang="ja-JP" dirty="0" smtClean="0"/>
              <a:t>P=0</a:t>
            </a:r>
            <a:r>
              <a:rPr kumimoji="1" lang="ja-JP" altLang="en-US" dirty="0" smtClean="0"/>
              <a:t>カットオフにマイクロ波を送り込む際に磁場に対して適切な入射角を設定する必要があり、アンテナからの放射特性がモード変換の効率に影響してきます</a:t>
            </a:r>
            <a:endParaRPr kumimoji="1" lang="en-US" altLang="ja-JP" dirty="0" smtClean="0"/>
          </a:p>
          <a:p>
            <a:r>
              <a:rPr kumimoji="1" lang="ja-JP" altLang="en-US" dirty="0" smtClean="0"/>
              <a:t>これらの事項を検討するため、実験を行う系を模した電磁場解析の数値シミュレーションを実施することが有用だと考えられます</a:t>
            </a:r>
            <a:endParaRPr kumimoji="1" lang="ja-JP" altLang="en-US" dirty="0"/>
          </a:p>
        </p:txBody>
      </p:sp>
      <p:sp>
        <p:nvSpPr>
          <p:cNvPr id="4" name="Slide Number Placeholder 3"/>
          <p:cNvSpPr>
            <a:spLocks noGrp="1"/>
          </p:cNvSpPr>
          <p:nvPr>
            <p:ph type="sldNum" sz="quarter" idx="10"/>
          </p:nvPr>
        </p:nvSpPr>
        <p:spPr/>
        <p:txBody>
          <a:bodyPr/>
          <a:lstStyle/>
          <a:p>
            <a:fld id="{493813D9-4022-40C9-B775-14709E866F53}" type="slidenum">
              <a:rPr kumimoji="1" lang="ja-JP" altLang="en-US" smtClean="0"/>
              <a:t>2</a:t>
            </a:fld>
            <a:endParaRPr kumimoji="1" lang="ja-JP" altLang="en-US"/>
          </a:p>
        </p:txBody>
      </p:sp>
    </p:spTree>
    <p:extLst>
      <p:ext uri="{BB962C8B-B14F-4D97-AF65-F5344CB8AC3E}">
        <p14:creationId xmlns:p14="http://schemas.microsoft.com/office/powerpoint/2010/main" val="3450763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プラズマ中の電磁場伝搬を数値計算するにあたって、いくつかの手法が考えられます。当装置での実験の特徴として、装置スケールと入射マイクロ波の波長が同じオーダになるという点が挙げられます。</a:t>
            </a:r>
            <a:endParaRPr kumimoji="1" lang="en-US" altLang="ja-JP" dirty="0" smtClean="0"/>
          </a:p>
          <a:p>
            <a:r>
              <a:rPr kumimoji="1" lang="ja-JP" altLang="en-US" dirty="0" smtClean="0"/>
              <a:t>このような系では幾何光学近似が有効でないので、波動の伝播に関して光線追跡のような手法が正しい結果を与えないと考えられます。そこで今回は</a:t>
            </a:r>
            <a:r>
              <a:rPr kumimoji="1" lang="en-US" altLang="ja-JP" dirty="0" smtClean="0"/>
              <a:t>Maxwell</a:t>
            </a:r>
            <a:r>
              <a:rPr kumimoji="1" lang="ja-JP" altLang="en-US" dirty="0" smtClean="0"/>
              <a:t>方程式をそのまま解く</a:t>
            </a:r>
            <a:r>
              <a:rPr kumimoji="1" lang="en-US" altLang="ja-JP" dirty="0" smtClean="0"/>
              <a:t>Full-Wave</a:t>
            </a:r>
            <a:r>
              <a:rPr kumimoji="1" lang="ja-JP" altLang="en-US" dirty="0" smtClean="0"/>
              <a:t>での解析を行うこととしました。</a:t>
            </a:r>
            <a:endParaRPr kumimoji="1" lang="en-US" altLang="ja-JP" dirty="0" smtClean="0"/>
          </a:p>
          <a:p>
            <a:r>
              <a:rPr kumimoji="1" lang="ja-JP" altLang="en-US" dirty="0" smtClean="0"/>
              <a:t>数値解析の手法として</a:t>
            </a:r>
            <a:r>
              <a:rPr kumimoji="1" lang="en-US" altLang="ja-JP" dirty="0" smtClean="0"/>
              <a:t>FDTD</a:t>
            </a:r>
            <a:r>
              <a:rPr kumimoji="1" lang="ja-JP" altLang="en-US" dirty="0" smtClean="0"/>
              <a:t>法（有限差分時間領域法）を用いました。この手法は</a:t>
            </a:r>
            <a:r>
              <a:rPr kumimoji="1" lang="en-US" altLang="ja-JP" dirty="0" smtClean="0"/>
              <a:t>Maxwell</a:t>
            </a:r>
            <a:r>
              <a:rPr kumimoji="1" lang="ja-JP" altLang="en-US" dirty="0" smtClean="0"/>
              <a:t>方程式を実時空間上で差分化して解くという点で実装が比較的単純で、その物理的意味もわかりやすいという利点があります。</a:t>
            </a:r>
            <a:endParaRPr kumimoji="1" lang="en-US" altLang="ja-JP" dirty="0" smtClean="0"/>
          </a:p>
          <a:p>
            <a:r>
              <a:rPr kumimoji="1" lang="ja-JP" altLang="en-US" dirty="0" smtClean="0"/>
              <a:t>また実時間での解析なので、パルス状のマイクロ波入射に対するプラズマの過渡応答を見ることができるという点もあり、今回はこの手法について検討しました。</a:t>
            </a:r>
            <a:endParaRPr kumimoji="1" lang="en-US" altLang="ja-JP" dirty="0" smtClean="0"/>
          </a:p>
        </p:txBody>
      </p:sp>
      <p:sp>
        <p:nvSpPr>
          <p:cNvPr id="4" name="Slide Number Placeholder 3"/>
          <p:cNvSpPr>
            <a:spLocks noGrp="1"/>
          </p:cNvSpPr>
          <p:nvPr>
            <p:ph type="sldNum" sz="quarter" idx="10"/>
          </p:nvPr>
        </p:nvSpPr>
        <p:spPr/>
        <p:txBody>
          <a:bodyPr/>
          <a:lstStyle/>
          <a:p>
            <a:fld id="{493813D9-4022-40C9-B775-14709E866F53}" type="slidenum">
              <a:rPr kumimoji="1" lang="ja-JP" altLang="en-US" smtClean="0"/>
              <a:t>3</a:t>
            </a:fld>
            <a:endParaRPr kumimoji="1" lang="ja-JP" altLang="en-US"/>
          </a:p>
        </p:txBody>
      </p:sp>
    </p:spTree>
    <p:extLst>
      <p:ext uri="{BB962C8B-B14F-4D97-AF65-F5344CB8AC3E}">
        <p14:creationId xmlns:p14="http://schemas.microsoft.com/office/powerpoint/2010/main" val="224109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smtClean="0"/>
              <a:t>FDTD</a:t>
            </a:r>
            <a:r>
              <a:rPr kumimoji="1" lang="ja-JP" altLang="en-US" dirty="0" smtClean="0"/>
              <a:t>法にプラズマを組み込む方法について今回の研究で検討したものを説明します。</a:t>
            </a:r>
            <a:endParaRPr kumimoji="1" lang="en-US" altLang="ja-JP" dirty="0" smtClean="0"/>
          </a:p>
          <a:p>
            <a:r>
              <a:rPr kumimoji="1" lang="ja-JP" altLang="en-US" dirty="0" smtClean="0"/>
              <a:t>解くべき方程式は</a:t>
            </a:r>
            <a:r>
              <a:rPr kumimoji="1" lang="en-US" altLang="ja-JP" dirty="0" smtClean="0"/>
              <a:t>Maxwell</a:t>
            </a:r>
            <a:r>
              <a:rPr kumimoji="1" lang="ja-JP" altLang="en-US" dirty="0" smtClean="0"/>
              <a:t>方程式ですが、プラズマ中の電磁場の伝搬を解析する際には誘電率テンソルというのがよく出てくるかと思います。これは波動に対するプラズマの応答を表す</a:t>
            </a:r>
            <a:endParaRPr kumimoji="1" lang="en-US" altLang="ja-JP" dirty="0" smtClean="0"/>
          </a:p>
          <a:p>
            <a:r>
              <a:rPr kumimoji="1" lang="ja-JP" altLang="en-US" dirty="0" smtClean="0"/>
              <a:t>関数ですがこの導電率</a:t>
            </a:r>
            <a:r>
              <a:rPr kumimoji="1" lang="en-US" altLang="ja-JP" dirty="0" smtClean="0"/>
              <a:t>χ</a:t>
            </a:r>
            <a:r>
              <a:rPr kumimoji="1" lang="ja-JP" altLang="en-US" dirty="0" smtClean="0"/>
              <a:t>の部分は分極</a:t>
            </a:r>
            <a:r>
              <a:rPr kumimoji="1" lang="en-US" altLang="ja-JP" dirty="0" smtClean="0"/>
              <a:t>P</a:t>
            </a:r>
            <a:r>
              <a:rPr kumimoji="1" lang="ja-JP" altLang="en-US" dirty="0" smtClean="0"/>
              <a:t>と電場</a:t>
            </a:r>
            <a:r>
              <a:rPr kumimoji="1" lang="en-US" altLang="ja-JP" dirty="0" smtClean="0"/>
              <a:t>E</a:t>
            </a:r>
            <a:r>
              <a:rPr kumimoji="1" lang="ja-JP" altLang="en-US" dirty="0" smtClean="0"/>
              <a:t>の関係を表していて、この分極</a:t>
            </a:r>
            <a:r>
              <a:rPr kumimoji="1" lang="en-US" altLang="ja-JP" dirty="0" smtClean="0"/>
              <a:t>P</a:t>
            </a:r>
            <a:r>
              <a:rPr kumimoji="1" lang="ja-JP" altLang="en-US" dirty="0" smtClean="0"/>
              <a:t>の時間微分が電流密度として</a:t>
            </a:r>
            <a:r>
              <a:rPr kumimoji="1" lang="en-US" altLang="ja-JP" dirty="0" smtClean="0"/>
              <a:t>Maxwell-Ampere</a:t>
            </a:r>
            <a:r>
              <a:rPr kumimoji="1" lang="ja-JP" altLang="en-US" dirty="0" smtClean="0"/>
              <a:t>の式に入ってきたわけです。そのあたりの応答は</a:t>
            </a:r>
            <a:endParaRPr kumimoji="1" lang="en-US" altLang="ja-JP" dirty="0" smtClean="0"/>
          </a:p>
          <a:p>
            <a:r>
              <a:rPr kumimoji="1" lang="ja-JP" altLang="en-US" dirty="0" smtClean="0"/>
              <a:t>誘電率テンソルでは</a:t>
            </a:r>
            <a:r>
              <a:rPr kumimoji="1" lang="en-US" altLang="ja-JP" dirty="0" smtClean="0"/>
              <a:t>χ</a:t>
            </a:r>
            <a:r>
              <a:rPr kumimoji="1" lang="ja-JP" altLang="en-US" dirty="0" smtClean="0"/>
              <a:t>が担っているのですが、</a:t>
            </a:r>
            <a:endParaRPr kumimoji="1" lang="en-US" altLang="ja-JP" dirty="0" smtClean="0"/>
          </a:p>
        </p:txBody>
      </p:sp>
      <p:sp>
        <p:nvSpPr>
          <p:cNvPr id="4" name="Slide Number Placeholder 3"/>
          <p:cNvSpPr>
            <a:spLocks noGrp="1"/>
          </p:cNvSpPr>
          <p:nvPr>
            <p:ph type="sldNum" sz="quarter" idx="10"/>
          </p:nvPr>
        </p:nvSpPr>
        <p:spPr/>
        <p:txBody>
          <a:bodyPr/>
          <a:lstStyle/>
          <a:p>
            <a:fld id="{493813D9-4022-40C9-B775-14709E866F53}" type="slidenum">
              <a:rPr kumimoji="1" lang="ja-JP" altLang="en-US" smtClean="0"/>
              <a:t>4</a:t>
            </a:fld>
            <a:endParaRPr kumimoji="1" lang="ja-JP" altLang="en-US"/>
          </a:p>
        </p:txBody>
      </p:sp>
    </p:spTree>
    <p:extLst>
      <p:ext uri="{BB962C8B-B14F-4D97-AF65-F5344CB8AC3E}">
        <p14:creationId xmlns:p14="http://schemas.microsoft.com/office/powerpoint/2010/main" val="373956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先ほど</a:t>
            </a:r>
            <a:r>
              <a:rPr kumimoji="1" lang="en-US" altLang="ja-JP" dirty="0" err="1" smtClean="0"/>
              <a:t>Maxwel</a:t>
            </a:r>
            <a:r>
              <a:rPr kumimoji="1" lang="en-US" altLang="ja-JP" dirty="0" smtClean="0"/>
              <a:t>-Ampere</a:t>
            </a:r>
            <a:r>
              <a:rPr kumimoji="1" lang="ja-JP" altLang="en-US" dirty="0" smtClean="0"/>
              <a:t>の式に出てきた電流</a:t>
            </a:r>
            <a:r>
              <a:rPr kumimoji="1" lang="en-US" altLang="ja-JP" dirty="0" smtClean="0"/>
              <a:t>J</a:t>
            </a:r>
            <a:r>
              <a:rPr kumimoji="1" lang="ja-JP" altLang="en-US" dirty="0" smtClean="0"/>
              <a:t>に関してこれは主に電子の流れが担うと考えると、上の電子流体の運動量保存則から、</a:t>
            </a:r>
            <a:r>
              <a:rPr kumimoji="1" lang="en-US" altLang="ja-JP" dirty="0" smtClean="0"/>
              <a:t>J</a:t>
            </a:r>
            <a:r>
              <a:rPr kumimoji="1" lang="ja-JP" altLang="en-US" dirty="0" smtClean="0"/>
              <a:t>に関する時間変化の式をたてることができます。</a:t>
            </a:r>
            <a:endParaRPr kumimoji="1" lang="en-US" altLang="ja-JP" dirty="0" smtClean="0"/>
          </a:p>
          <a:p>
            <a:r>
              <a:rPr kumimoji="1" lang="ja-JP" altLang="en-US" dirty="0" smtClean="0"/>
              <a:t>今回は、これを</a:t>
            </a:r>
            <a:r>
              <a:rPr kumimoji="1" lang="en-US" altLang="ja-JP" dirty="0" smtClean="0"/>
              <a:t>Maxwell</a:t>
            </a:r>
            <a:r>
              <a:rPr kumimoji="1" lang="ja-JP" altLang="en-US" dirty="0" smtClean="0"/>
              <a:t>方程式における電場</a:t>
            </a:r>
            <a:r>
              <a:rPr kumimoji="1" lang="en-US" altLang="ja-JP" dirty="0" smtClean="0"/>
              <a:t>E</a:t>
            </a:r>
            <a:r>
              <a:rPr kumimoji="1" lang="ja-JP" altLang="en-US" dirty="0" smtClean="0"/>
              <a:t>、磁場</a:t>
            </a:r>
            <a:r>
              <a:rPr kumimoji="1" lang="en-US" altLang="ja-JP" dirty="0" smtClean="0"/>
              <a:t>B</a:t>
            </a:r>
            <a:r>
              <a:rPr kumimoji="1" lang="ja-JP" altLang="en-US" dirty="0" smtClean="0"/>
              <a:t>の時間発展式と連立させて解くという手法を用いました。</a:t>
            </a:r>
            <a:endParaRPr kumimoji="1" lang="ja-JP" altLang="en-US" dirty="0"/>
          </a:p>
        </p:txBody>
      </p:sp>
      <p:sp>
        <p:nvSpPr>
          <p:cNvPr id="4" name="Slide Number Placeholder 3"/>
          <p:cNvSpPr>
            <a:spLocks noGrp="1"/>
          </p:cNvSpPr>
          <p:nvPr>
            <p:ph type="sldNum" sz="quarter" idx="10"/>
          </p:nvPr>
        </p:nvSpPr>
        <p:spPr/>
        <p:txBody>
          <a:bodyPr/>
          <a:lstStyle/>
          <a:p>
            <a:fld id="{493813D9-4022-40C9-B775-14709E866F53}" type="slidenum">
              <a:rPr kumimoji="1" lang="ja-JP" altLang="en-US" smtClean="0"/>
              <a:t>5</a:t>
            </a:fld>
            <a:endParaRPr kumimoji="1" lang="ja-JP" altLang="en-US"/>
          </a:p>
        </p:txBody>
      </p:sp>
    </p:spTree>
    <p:extLst>
      <p:ext uri="{BB962C8B-B14F-4D97-AF65-F5344CB8AC3E}">
        <p14:creationId xmlns:p14="http://schemas.microsoft.com/office/powerpoint/2010/main" val="81566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微分演算子を時間と空間に関して離散化</a:t>
            </a:r>
            <a:endParaRPr kumimoji="1" lang="en-US" altLang="ja-JP" dirty="0" smtClean="0"/>
          </a:p>
          <a:p>
            <a:r>
              <a:rPr kumimoji="1" lang="ja-JP" altLang="en-US" dirty="0" smtClean="0"/>
              <a:t>ここでは肩についてる</a:t>
            </a:r>
            <a:r>
              <a:rPr kumimoji="1" lang="en-US" altLang="ja-JP" dirty="0" smtClean="0"/>
              <a:t>n</a:t>
            </a:r>
            <a:r>
              <a:rPr kumimoji="1" lang="ja-JP" altLang="en-US" dirty="0" smtClean="0"/>
              <a:t>が時間の離散的なパラメータ、</a:t>
            </a:r>
            <a:r>
              <a:rPr kumimoji="1" lang="en-US" altLang="ja-JP" dirty="0" err="1" smtClean="0"/>
              <a:t>i,j</a:t>
            </a:r>
            <a:r>
              <a:rPr kumimoji="1" lang="ja-JP" altLang="en-US" dirty="0" smtClean="0"/>
              <a:t>は同様に空間を表す離散的なパラメータ</a:t>
            </a:r>
            <a:endParaRPr kumimoji="1" lang="en-US" altLang="ja-JP" dirty="0" smtClean="0"/>
          </a:p>
          <a:p>
            <a:r>
              <a:rPr kumimoji="1" lang="en-US" altLang="ja-JP" dirty="0" smtClean="0"/>
              <a:t>FDTD</a:t>
            </a:r>
            <a:r>
              <a:rPr kumimoji="1" lang="ja-JP" altLang="en-US" dirty="0" smtClean="0"/>
              <a:t>法の特徴として、時空間の差分化が</a:t>
            </a:r>
            <a:r>
              <a:rPr kumimoji="1" lang="en-US" altLang="ja-JP" dirty="0" smtClean="0"/>
              <a:t>Maxwell</a:t>
            </a:r>
            <a:r>
              <a:rPr kumimoji="1" lang="ja-JP" altLang="en-US" dirty="0" smtClean="0"/>
              <a:t>方程式を自然に解けるようなスタッガード格子になっているというのがあります。</a:t>
            </a:r>
            <a:endParaRPr kumimoji="1" lang="en-US" altLang="ja-JP" dirty="0" smtClean="0"/>
          </a:p>
          <a:p>
            <a:r>
              <a:rPr kumimoji="1" lang="ja-JP" altLang="en-US" dirty="0" smtClean="0"/>
              <a:t>こうして左辺と右辺で各項が定義されている時間を揃えるのが重要で、例えば第</a:t>
            </a:r>
            <a:r>
              <a:rPr kumimoji="1" lang="en-US" altLang="ja-JP" dirty="0" smtClean="0"/>
              <a:t>3</a:t>
            </a:r>
            <a:r>
              <a:rPr kumimoji="1" lang="ja-JP" altLang="en-US" dirty="0" smtClean="0"/>
              <a:t>式の右辺で</a:t>
            </a:r>
            <a:r>
              <a:rPr kumimoji="1" lang="en-US" altLang="ja-JP" dirty="0" smtClean="0"/>
              <a:t>J</a:t>
            </a:r>
            <a:r>
              <a:rPr kumimoji="1" lang="ja-JP" altLang="en-US" dirty="0" smtClean="0"/>
              <a:t>を時間に関して平均化している点などがそうである。</a:t>
            </a:r>
            <a:endParaRPr kumimoji="1" lang="en-US" altLang="ja-JP" dirty="0" smtClean="0"/>
          </a:p>
          <a:p>
            <a:r>
              <a:rPr kumimoji="1" lang="ja-JP" altLang="en-US" dirty="0" smtClean="0"/>
              <a:t>空間に関しては、</a:t>
            </a:r>
            <a:r>
              <a:rPr kumimoji="1" lang="en-US" altLang="ja-JP" dirty="0" smtClean="0"/>
              <a:t>FDTD</a:t>
            </a:r>
            <a:r>
              <a:rPr kumimoji="1" lang="ja-JP" altLang="en-US" dirty="0" smtClean="0"/>
              <a:t>法で一般的な</a:t>
            </a:r>
            <a:r>
              <a:rPr kumimoji="1" lang="en-US" altLang="ja-JP" dirty="0" smtClean="0"/>
              <a:t>Yee</a:t>
            </a:r>
            <a:r>
              <a:rPr kumimoji="1" lang="ja-JP" altLang="en-US" dirty="0" smtClean="0"/>
              <a:t>セルを使って、例えば第</a:t>
            </a:r>
            <a:r>
              <a:rPr kumimoji="1" lang="en-US" altLang="ja-JP" dirty="0" smtClean="0"/>
              <a:t>4</a:t>
            </a:r>
            <a:r>
              <a:rPr kumimoji="1" lang="ja-JP" altLang="en-US" dirty="0" smtClean="0"/>
              <a:t>式のように解きます。</a:t>
            </a:r>
            <a:endParaRPr kumimoji="1" lang="ja-JP" altLang="en-US" dirty="0"/>
          </a:p>
        </p:txBody>
      </p:sp>
      <p:sp>
        <p:nvSpPr>
          <p:cNvPr id="4" name="Slide Number Placeholder 3"/>
          <p:cNvSpPr>
            <a:spLocks noGrp="1"/>
          </p:cNvSpPr>
          <p:nvPr>
            <p:ph type="sldNum" sz="quarter" idx="10"/>
          </p:nvPr>
        </p:nvSpPr>
        <p:spPr/>
        <p:txBody>
          <a:bodyPr/>
          <a:lstStyle/>
          <a:p>
            <a:fld id="{493813D9-4022-40C9-B775-14709E866F53}" type="slidenum">
              <a:rPr kumimoji="1" lang="ja-JP" altLang="en-US" smtClean="0"/>
              <a:t>6</a:t>
            </a:fld>
            <a:endParaRPr kumimoji="1" lang="ja-JP" altLang="en-US"/>
          </a:p>
        </p:txBody>
      </p:sp>
    </p:spTree>
    <p:extLst>
      <p:ext uri="{BB962C8B-B14F-4D97-AF65-F5344CB8AC3E}">
        <p14:creationId xmlns:p14="http://schemas.microsoft.com/office/powerpoint/2010/main" val="118822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以上のような定式化で作成したコードの検証のため、</a:t>
            </a:r>
            <a:r>
              <a:rPr kumimoji="1" lang="en-US" altLang="ja-JP" dirty="0" smtClean="0"/>
              <a:t>1</a:t>
            </a:r>
            <a:r>
              <a:rPr kumimoji="1" lang="ja-JP" altLang="en-US" dirty="0" smtClean="0"/>
              <a:t>次元問題での一様媒質を仮定して、分散関係を数値計算から求めました。</a:t>
            </a:r>
            <a:endParaRPr kumimoji="1" lang="en-US" altLang="ja-JP" dirty="0" smtClean="0"/>
          </a:p>
          <a:p>
            <a:r>
              <a:rPr kumimoji="1" lang="en-US" altLang="ja-JP" dirty="0" smtClean="0"/>
              <a:t>CMA</a:t>
            </a:r>
            <a:r>
              <a:rPr kumimoji="1" lang="ja-JP" altLang="en-US" dirty="0" smtClean="0"/>
              <a:t>ダイアグラムでいうと左図の赤線のあたりのパラメータで計算しているんですが、その結果が右図のようになります</a:t>
            </a:r>
            <a:endParaRPr kumimoji="1" lang="en-US" altLang="ja-JP" dirty="0" smtClean="0"/>
          </a:p>
          <a:p>
            <a:r>
              <a:rPr kumimoji="1" lang="ja-JP" altLang="en-US" dirty="0" smtClean="0"/>
              <a:t>青が解析解、赤が数値計算より求めた分散関係です、ここからこの定式化は妥当であると判断して</a:t>
            </a:r>
            <a:r>
              <a:rPr kumimoji="1" lang="en-US" altLang="ja-JP" dirty="0" smtClean="0"/>
              <a:t>…</a:t>
            </a:r>
            <a:endParaRPr kumimoji="1" lang="ja-JP" altLang="en-US" dirty="0"/>
          </a:p>
        </p:txBody>
      </p:sp>
      <p:sp>
        <p:nvSpPr>
          <p:cNvPr id="4" name="Slide Number Placeholder 3"/>
          <p:cNvSpPr>
            <a:spLocks noGrp="1"/>
          </p:cNvSpPr>
          <p:nvPr>
            <p:ph type="sldNum" sz="quarter" idx="10"/>
          </p:nvPr>
        </p:nvSpPr>
        <p:spPr/>
        <p:txBody>
          <a:bodyPr/>
          <a:lstStyle/>
          <a:p>
            <a:fld id="{493813D9-4022-40C9-B775-14709E866F53}" type="slidenum">
              <a:rPr kumimoji="1" lang="ja-JP" altLang="en-US" smtClean="0"/>
              <a:t>7</a:t>
            </a:fld>
            <a:endParaRPr kumimoji="1" lang="ja-JP" altLang="en-US"/>
          </a:p>
        </p:txBody>
      </p:sp>
    </p:spTree>
    <p:extLst>
      <p:ext uri="{BB962C8B-B14F-4D97-AF65-F5344CB8AC3E}">
        <p14:creationId xmlns:p14="http://schemas.microsoft.com/office/powerpoint/2010/main" val="1476020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smtClean="0"/>
              <a:t>Mini-RT</a:t>
            </a:r>
            <a:r>
              <a:rPr kumimoji="1" lang="ja-JP" altLang="en-US" dirty="0" smtClean="0"/>
              <a:t>の磁場配位、密度分布を模した</a:t>
            </a:r>
            <a:r>
              <a:rPr kumimoji="1" lang="en-US" altLang="ja-JP" dirty="0" smtClean="0"/>
              <a:t>1</a:t>
            </a:r>
            <a:r>
              <a:rPr kumimoji="1" lang="ja-JP" altLang="en-US" dirty="0" smtClean="0"/>
              <a:t>次元モデルで計算を行いました。</a:t>
            </a:r>
            <a:endParaRPr kumimoji="1" lang="en-US" altLang="ja-JP" dirty="0" smtClean="0"/>
          </a:p>
          <a:p>
            <a:r>
              <a:rPr kumimoji="1" lang="ja-JP" altLang="en-US" dirty="0" smtClean="0"/>
              <a:t>磁場強度、電子密度は</a:t>
            </a:r>
            <a:r>
              <a:rPr kumimoji="1" lang="en-US" altLang="ja-JP" dirty="0" smtClean="0"/>
              <a:t>Mini-RT</a:t>
            </a:r>
            <a:r>
              <a:rPr kumimoji="1" lang="ja-JP" altLang="en-US" dirty="0" smtClean="0"/>
              <a:t>での実験パラメータに近いもの、外部磁場強度が</a:t>
            </a:r>
            <a:r>
              <a:rPr kumimoji="1" lang="en-US" altLang="ja-JP" dirty="0" smtClean="0"/>
              <a:t>0.1[T],</a:t>
            </a:r>
            <a:r>
              <a:rPr kumimoji="1" lang="ja-JP" altLang="en-US" dirty="0" smtClean="0"/>
              <a:t>密度が</a:t>
            </a:r>
            <a:r>
              <a:rPr kumimoji="1" lang="en-US" altLang="ja-JP" dirty="0" smtClean="0"/>
              <a:t>10^16</a:t>
            </a:r>
            <a:r>
              <a:rPr kumimoji="1" lang="ja-JP" altLang="en-US" dirty="0" smtClean="0"/>
              <a:t>のオーダです。こうすると屈折率の分布が図のような分布として求まります。</a:t>
            </a:r>
            <a:endParaRPr kumimoji="1" lang="en-US" altLang="ja-JP" dirty="0" smtClean="0"/>
          </a:p>
          <a:p>
            <a:r>
              <a:rPr kumimoji="1" lang="ja-JP" altLang="en-US" dirty="0" smtClean="0"/>
              <a:t>弱磁場、低密度側から</a:t>
            </a:r>
            <a:r>
              <a:rPr kumimoji="1" lang="en-US" altLang="ja-JP" dirty="0" smtClean="0"/>
              <a:t>Slow-X</a:t>
            </a:r>
            <a:r>
              <a:rPr kumimoji="1" lang="ja-JP" altLang="en-US" dirty="0" smtClean="0"/>
              <a:t>波を励振したときの電場のそれぞれ波数ベクトルに平行な成分、垂直な成分、磁場の振動と電場の偏光を表したのが右の２つの図</a:t>
            </a:r>
            <a:endParaRPr kumimoji="1" lang="en-US" altLang="ja-JP" dirty="0" smtClean="0"/>
          </a:p>
          <a:p>
            <a:r>
              <a:rPr kumimoji="1" lang="en-US" altLang="ja-JP" dirty="0" smtClean="0"/>
              <a:t>UHR</a:t>
            </a:r>
            <a:r>
              <a:rPr kumimoji="1" lang="ja-JP" altLang="en-US" dirty="0" smtClean="0"/>
              <a:t>近傍の屈折率が急激に高くなる部分の近傍で、波数ベクトルと平行な電場が励起されて直線偏波だったのがだんだん楕円偏波のようになっているようすが再現されています</a:t>
            </a:r>
            <a:endParaRPr kumimoji="1" lang="en-US" altLang="ja-JP" dirty="0" smtClean="0"/>
          </a:p>
          <a:p>
            <a:r>
              <a:rPr kumimoji="1" lang="ja-JP" altLang="en-US" dirty="0" smtClean="0"/>
              <a:t>この定式化だと冷たいプラズマモデルなのでここまでですが、熱いプラズマモデルではこの短波長のモードが</a:t>
            </a:r>
            <a:r>
              <a:rPr kumimoji="1" lang="en-US" altLang="ja-JP" dirty="0" smtClean="0"/>
              <a:t>EBW</a:t>
            </a:r>
            <a:r>
              <a:rPr kumimoji="1" lang="ja-JP" altLang="en-US" dirty="0" smtClean="0"/>
              <a:t>の分岐と接続して、モード変換がおきるものと考えられます。</a:t>
            </a:r>
            <a:endParaRPr kumimoji="1" lang="en-US" altLang="ja-JP" dirty="0" smtClean="0"/>
          </a:p>
        </p:txBody>
      </p:sp>
      <p:sp>
        <p:nvSpPr>
          <p:cNvPr id="4" name="Slide Number Placeholder 3"/>
          <p:cNvSpPr>
            <a:spLocks noGrp="1"/>
          </p:cNvSpPr>
          <p:nvPr>
            <p:ph type="sldNum" sz="quarter" idx="10"/>
          </p:nvPr>
        </p:nvSpPr>
        <p:spPr/>
        <p:txBody>
          <a:bodyPr/>
          <a:lstStyle/>
          <a:p>
            <a:fld id="{493813D9-4022-40C9-B775-14709E866F53}" type="slidenum">
              <a:rPr kumimoji="1" lang="ja-JP" altLang="en-US" smtClean="0"/>
              <a:t>8</a:t>
            </a:fld>
            <a:endParaRPr kumimoji="1" lang="ja-JP" altLang="en-US"/>
          </a:p>
        </p:txBody>
      </p:sp>
    </p:spTree>
    <p:extLst>
      <p:ext uri="{BB962C8B-B14F-4D97-AF65-F5344CB8AC3E}">
        <p14:creationId xmlns:p14="http://schemas.microsoft.com/office/powerpoint/2010/main" val="3969419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今回とりくんだもう一つのテーマとして検討した、サブグリッド法について説明します。</a:t>
            </a:r>
            <a:endParaRPr kumimoji="1" lang="en-US" altLang="ja-JP" dirty="0" smtClean="0"/>
          </a:p>
          <a:p>
            <a:r>
              <a:rPr kumimoji="1" lang="ja-JP" altLang="en-US" dirty="0" smtClean="0"/>
              <a:t>今回のような系では、入射マイクロ波の波長と励起される</a:t>
            </a:r>
            <a:r>
              <a:rPr kumimoji="1" lang="en-US" altLang="ja-JP" dirty="0" smtClean="0"/>
              <a:t>EBW</a:t>
            </a:r>
            <a:r>
              <a:rPr kumimoji="1" lang="ja-JP" altLang="en-US" dirty="0" smtClean="0"/>
              <a:t>の波長が</a:t>
            </a:r>
            <a:r>
              <a:rPr kumimoji="1" lang="en-US" altLang="ja-JP" dirty="0" smtClean="0"/>
              <a:t>2</a:t>
            </a:r>
            <a:r>
              <a:rPr kumimoji="1" lang="ja-JP" altLang="en-US" dirty="0" smtClean="0"/>
              <a:t>桁くらい違うのですが、このことが空間グリッドの切り方に影響してきます</a:t>
            </a:r>
            <a:endParaRPr kumimoji="1" lang="en-US" altLang="ja-JP" dirty="0" smtClean="0"/>
          </a:p>
          <a:p>
            <a:r>
              <a:rPr kumimoji="1" lang="ja-JP" altLang="en-US" dirty="0" smtClean="0"/>
              <a:t>実空間上で差分化して波の解析をするとき、一般には計算領域における空間のグリッド幅を波長の</a:t>
            </a:r>
            <a:r>
              <a:rPr kumimoji="1" lang="en-US" altLang="ja-JP" dirty="0" smtClean="0"/>
              <a:t>1/10</a:t>
            </a:r>
            <a:r>
              <a:rPr kumimoji="1" lang="ja-JP" altLang="en-US" dirty="0" smtClean="0"/>
              <a:t>くらいにとる必要があります。そうしないと波動を</a:t>
            </a:r>
            <a:endParaRPr kumimoji="1" lang="en-US" altLang="ja-JP" dirty="0" smtClean="0"/>
          </a:p>
          <a:p>
            <a:r>
              <a:rPr kumimoji="1" lang="ja-JP" altLang="en-US" dirty="0" smtClean="0"/>
              <a:t>精度よく再現できないのですが、単純に短波長側に合わせるとすると必要となる空間グリッド数が数桁増えてしまうので、計算メモリの増大をまねきます。</a:t>
            </a:r>
            <a:endParaRPr kumimoji="1" lang="en-US" altLang="ja-JP" dirty="0" smtClean="0"/>
          </a:p>
          <a:p>
            <a:r>
              <a:rPr kumimoji="1" lang="ja-JP" altLang="en-US" dirty="0" smtClean="0"/>
              <a:t>また</a:t>
            </a:r>
            <a:r>
              <a:rPr kumimoji="1" lang="en-US" altLang="ja-JP" dirty="0" smtClean="0"/>
              <a:t>FDTD</a:t>
            </a:r>
            <a:r>
              <a:rPr kumimoji="1" lang="ja-JP" altLang="en-US" dirty="0" smtClean="0"/>
              <a:t>法などの場合、</a:t>
            </a:r>
            <a:r>
              <a:rPr kumimoji="1" lang="en-US" altLang="ja-JP" dirty="0" smtClean="0"/>
              <a:t>CFL</a:t>
            </a:r>
            <a:r>
              <a:rPr kumimoji="1" lang="ja-JP" altLang="en-US" dirty="0" smtClean="0"/>
              <a:t>条件のような点から時間ステップも細かくとる必要があり、計算時間の増大をまねいてしまいます。</a:t>
            </a:r>
            <a:endParaRPr kumimoji="1" lang="ja-JP" altLang="en-US" dirty="0"/>
          </a:p>
        </p:txBody>
      </p:sp>
      <p:sp>
        <p:nvSpPr>
          <p:cNvPr id="4" name="Slide Number Placeholder 3"/>
          <p:cNvSpPr>
            <a:spLocks noGrp="1"/>
          </p:cNvSpPr>
          <p:nvPr>
            <p:ph type="sldNum" sz="quarter" idx="10"/>
          </p:nvPr>
        </p:nvSpPr>
        <p:spPr/>
        <p:txBody>
          <a:bodyPr/>
          <a:lstStyle/>
          <a:p>
            <a:fld id="{493813D9-4022-40C9-B775-14709E866F53}" type="slidenum">
              <a:rPr kumimoji="1" lang="ja-JP" altLang="en-US" smtClean="0"/>
              <a:t>9</a:t>
            </a:fld>
            <a:endParaRPr kumimoji="1" lang="ja-JP" altLang="en-US"/>
          </a:p>
        </p:txBody>
      </p:sp>
    </p:spTree>
    <p:extLst>
      <p:ext uri="{BB962C8B-B14F-4D97-AF65-F5344CB8AC3E}">
        <p14:creationId xmlns:p14="http://schemas.microsoft.com/office/powerpoint/2010/main" val="848393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ltLang="ja-JP"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ja-JP"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1F319AF-0D14-4CB7-B127-7BE5D0674AA0}" type="datetimeFigureOut">
              <a:rPr kumimoji="1" lang="ja-JP" altLang="en-US" smtClean="0"/>
              <a:t>2014/3/6</a:t>
            </a:fld>
            <a:endParaRPr kumimoji="1" lang="ja-JP" alt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975064B-6A3C-4075-9940-59379CE79FBA}"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ja-JP"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ja-JP" smtClean="0"/>
              <a:t>Click to edit Master text styles</a:t>
            </a:r>
          </a:p>
          <a:p>
            <a:pPr lvl="1" eaLnBrk="1" latinLnBrk="0" hangingPunct="1"/>
            <a:r>
              <a:rPr lang="en-US" altLang="ja-JP" smtClean="0"/>
              <a:t>Second level</a:t>
            </a:r>
          </a:p>
          <a:p>
            <a:pPr lvl="2" eaLnBrk="1" latinLnBrk="0" hangingPunct="1"/>
            <a:r>
              <a:rPr lang="en-US" altLang="ja-JP" smtClean="0"/>
              <a:t>Third level</a:t>
            </a:r>
          </a:p>
          <a:p>
            <a:pPr lvl="3" eaLnBrk="1" latinLnBrk="0" hangingPunct="1"/>
            <a:r>
              <a:rPr lang="en-US" altLang="ja-JP" smtClean="0"/>
              <a:t>Fourth level</a:t>
            </a:r>
          </a:p>
          <a:p>
            <a:pPr lvl="4" eaLnBrk="1" latinLnBrk="0" hangingPunct="1"/>
            <a:r>
              <a:rPr lang="en-US" altLang="ja-JP" smtClean="0"/>
              <a:t>Fifth level</a:t>
            </a:r>
            <a:endParaRPr kumimoji="0" lang="en-US"/>
          </a:p>
        </p:txBody>
      </p:sp>
      <p:sp>
        <p:nvSpPr>
          <p:cNvPr id="4" name="Date Placeholder 3"/>
          <p:cNvSpPr>
            <a:spLocks noGrp="1"/>
          </p:cNvSpPr>
          <p:nvPr>
            <p:ph type="dt" sz="half" idx="10"/>
          </p:nvPr>
        </p:nvSpPr>
        <p:spPr/>
        <p:txBody>
          <a:bodyPr/>
          <a:lstStyle/>
          <a:p>
            <a:fld id="{11F319AF-0D14-4CB7-B127-7BE5D0674AA0}" type="datetimeFigureOut">
              <a:rPr kumimoji="1" lang="ja-JP" altLang="en-US" smtClean="0"/>
              <a:t>2014/3/6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75064B-6A3C-4075-9940-59379CE79FB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ltLang="ja-JP"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ltLang="ja-JP" smtClean="0"/>
              <a:t>Click to edit Master text styles</a:t>
            </a:r>
          </a:p>
          <a:p>
            <a:pPr lvl="1" eaLnBrk="1" latinLnBrk="0" hangingPunct="1"/>
            <a:r>
              <a:rPr lang="en-US" altLang="ja-JP" smtClean="0"/>
              <a:t>Second level</a:t>
            </a:r>
          </a:p>
          <a:p>
            <a:pPr lvl="2" eaLnBrk="1" latinLnBrk="0" hangingPunct="1"/>
            <a:r>
              <a:rPr lang="en-US" altLang="ja-JP" smtClean="0"/>
              <a:t>Third level</a:t>
            </a:r>
          </a:p>
          <a:p>
            <a:pPr lvl="3" eaLnBrk="1" latinLnBrk="0" hangingPunct="1"/>
            <a:r>
              <a:rPr lang="en-US" altLang="ja-JP" smtClean="0"/>
              <a:t>Fourth level</a:t>
            </a:r>
          </a:p>
          <a:p>
            <a:pPr lvl="4" eaLnBrk="1" latinLnBrk="0" hangingPunct="1"/>
            <a:r>
              <a:rPr lang="en-US" altLang="ja-JP" smtClean="0"/>
              <a:t>Fifth level</a:t>
            </a:r>
            <a:endParaRPr kumimoji="0" lang="en-US"/>
          </a:p>
        </p:txBody>
      </p:sp>
      <p:sp>
        <p:nvSpPr>
          <p:cNvPr id="4" name="Date Placeholder 3"/>
          <p:cNvSpPr>
            <a:spLocks noGrp="1"/>
          </p:cNvSpPr>
          <p:nvPr>
            <p:ph type="dt" sz="half" idx="10"/>
          </p:nvPr>
        </p:nvSpPr>
        <p:spPr/>
        <p:txBody>
          <a:bodyPr/>
          <a:lstStyle/>
          <a:p>
            <a:fld id="{11F319AF-0D14-4CB7-B127-7BE5D0674AA0}" type="datetimeFigureOut">
              <a:rPr kumimoji="1" lang="ja-JP" altLang="en-US" smtClean="0"/>
              <a:t>2014/3/6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75064B-6A3C-4075-9940-59379CE79FB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ja-JP"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ltLang="ja-JP" smtClean="0"/>
              <a:t>Click to edit Master text styles</a:t>
            </a:r>
          </a:p>
          <a:p>
            <a:pPr lvl="1" eaLnBrk="1" latinLnBrk="0" hangingPunct="1"/>
            <a:r>
              <a:rPr lang="en-US" altLang="ja-JP" smtClean="0"/>
              <a:t>Second level</a:t>
            </a:r>
          </a:p>
          <a:p>
            <a:pPr lvl="2" eaLnBrk="1" latinLnBrk="0" hangingPunct="1"/>
            <a:r>
              <a:rPr lang="en-US" altLang="ja-JP" smtClean="0"/>
              <a:t>Third level</a:t>
            </a:r>
          </a:p>
          <a:p>
            <a:pPr lvl="3" eaLnBrk="1" latinLnBrk="0" hangingPunct="1"/>
            <a:r>
              <a:rPr lang="en-US" altLang="ja-JP" smtClean="0"/>
              <a:t>Fourth level</a:t>
            </a:r>
          </a:p>
          <a:p>
            <a:pPr lvl="4" eaLnBrk="1" latinLnBrk="0" hangingPunct="1"/>
            <a:r>
              <a:rPr lang="en-US" altLang="ja-JP" smtClean="0"/>
              <a:t>Fifth level</a:t>
            </a:r>
            <a:endParaRPr kumimoji="0" lang="en-US"/>
          </a:p>
        </p:txBody>
      </p:sp>
      <p:sp>
        <p:nvSpPr>
          <p:cNvPr id="7" name="Date Placeholder 6"/>
          <p:cNvSpPr>
            <a:spLocks noGrp="1"/>
          </p:cNvSpPr>
          <p:nvPr>
            <p:ph type="dt" sz="half" idx="14"/>
          </p:nvPr>
        </p:nvSpPr>
        <p:spPr/>
        <p:txBody>
          <a:bodyPr rtlCol="0"/>
          <a:lstStyle/>
          <a:p>
            <a:fld id="{11F319AF-0D14-4CB7-B127-7BE5D0674AA0}" type="datetimeFigureOut">
              <a:rPr kumimoji="1" lang="ja-JP" altLang="en-US" smtClean="0"/>
              <a:t>2014/3/6</a:t>
            </a:fld>
            <a:endParaRPr kumimoji="1" lang="ja-JP" altLang="en-US"/>
          </a:p>
        </p:txBody>
      </p:sp>
      <p:sp>
        <p:nvSpPr>
          <p:cNvPr id="9" name="Slide Number Placeholder 8"/>
          <p:cNvSpPr>
            <a:spLocks noGrp="1"/>
          </p:cNvSpPr>
          <p:nvPr>
            <p:ph type="sldNum" sz="quarter" idx="15"/>
          </p:nvPr>
        </p:nvSpPr>
        <p:spPr/>
        <p:txBody>
          <a:bodyPr rtlCol="0"/>
          <a:lstStyle/>
          <a:p>
            <a:fld id="{5975064B-6A3C-4075-9940-59379CE79FBA}" type="slidenum">
              <a:rPr kumimoji="1" lang="ja-JP" altLang="en-US" smtClean="0"/>
              <a:t>‹#›</a:t>
            </a:fld>
            <a:endParaRPr kumimoji="1" lang="ja-JP" altLang="en-US"/>
          </a:p>
        </p:txBody>
      </p:sp>
      <p:sp>
        <p:nvSpPr>
          <p:cNvPr id="10" name="Footer Placeholder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ltLang="ja-JP"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ja-JP"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1F319AF-0D14-4CB7-B127-7BE5D0674AA0}" type="datetimeFigureOut">
              <a:rPr kumimoji="1" lang="ja-JP" altLang="en-US" smtClean="0"/>
              <a:t>2014/3/6</a:t>
            </a:fld>
            <a:endParaRPr kumimoji="1" lang="ja-JP" alt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975064B-6A3C-4075-9940-59379CE79FBA}"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ja-JP" smtClean="0"/>
              <a:t>Click to edit Master title style</a:t>
            </a:r>
            <a:endParaRPr kumimoji="0" lang="en-US"/>
          </a:p>
        </p:txBody>
      </p:sp>
      <p:sp>
        <p:nvSpPr>
          <p:cNvPr id="5" name="Date Placeholder 4"/>
          <p:cNvSpPr>
            <a:spLocks noGrp="1"/>
          </p:cNvSpPr>
          <p:nvPr>
            <p:ph type="dt" sz="half" idx="10"/>
          </p:nvPr>
        </p:nvSpPr>
        <p:spPr/>
        <p:txBody>
          <a:bodyPr/>
          <a:lstStyle/>
          <a:p>
            <a:fld id="{11F319AF-0D14-4CB7-B127-7BE5D0674AA0}" type="datetimeFigureOut">
              <a:rPr kumimoji="1" lang="ja-JP" altLang="en-US" smtClean="0"/>
              <a:t>2014/3/6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75064B-6A3C-4075-9940-59379CE79FBA}" type="slidenum">
              <a:rPr kumimoji="1" lang="ja-JP" altLang="en-US" smtClean="0"/>
              <a:t>‹#›</a:t>
            </a:fld>
            <a:endParaRPr kumimoji="1" lang="ja-JP" alt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ltLang="ja-JP" smtClean="0"/>
              <a:t>Click to edit Master text styles</a:t>
            </a:r>
          </a:p>
          <a:p>
            <a:pPr lvl="1" eaLnBrk="1" latinLnBrk="0" hangingPunct="1"/>
            <a:r>
              <a:rPr lang="en-US" altLang="ja-JP" smtClean="0"/>
              <a:t>Second level</a:t>
            </a:r>
          </a:p>
          <a:p>
            <a:pPr lvl="2" eaLnBrk="1" latinLnBrk="0" hangingPunct="1"/>
            <a:r>
              <a:rPr lang="en-US" altLang="ja-JP" smtClean="0"/>
              <a:t>Third level</a:t>
            </a:r>
          </a:p>
          <a:p>
            <a:pPr lvl="3" eaLnBrk="1" latinLnBrk="0" hangingPunct="1"/>
            <a:r>
              <a:rPr lang="en-US" altLang="ja-JP" smtClean="0"/>
              <a:t>Fourth level</a:t>
            </a:r>
          </a:p>
          <a:p>
            <a:pPr lvl="4" eaLnBrk="1" latinLnBrk="0" hangingPunct="1"/>
            <a:r>
              <a:rPr lang="en-US" altLang="ja-JP"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ltLang="ja-JP" smtClean="0"/>
              <a:t>Click to edit Master text styles</a:t>
            </a:r>
          </a:p>
          <a:p>
            <a:pPr lvl="1" eaLnBrk="1" latinLnBrk="0" hangingPunct="1"/>
            <a:r>
              <a:rPr lang="en-US" altLang="ja-JP" smtClean="0"/>
              <a:t>Second level</a:t>
            </a:r>
          </a:p>
          <a:p>
            <a:pPr lvl="2" eaLnBrk="1" latinLnBrk="0" hangingPunct="1"/>
            <a:r>
              <a:rPr lang="en-US" altLang="ja-JP" smtClean="0"/>
              <a:t>Third level</a:t>
            </a:r>
          </a:p>
          <a:p>
            <a:pPr lvl="3" eaLnBrk="1" latinLnBrk="0" hangingPunct="1"/>
            <a:r>
              <a:rPr lang="en-US" altLang="ja-JP" smtClean="0"/>
              <a:t>Fourth level</a:t>
            </a:r>
          </a:p>
          <a:p>
            <a:pPr lvl="4" eaLnBrk="1" latinLnBrk="0" hangingPunct="1"/>
            <a:r>
              <a:rPr lang="en-US" altLang="ja-JP"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ltLang="ja-JP" smtClean="0"/>
              <a:t>Click to edit Master title style</a:t>
            </a:r>
            <a:endParaRPr kumimoji="0" lang="en-US"/>
          </a:p>
        </p:txBody>
      </p:sp>
      <p:sp>
        <p:nvSpPr>
          <p:cNvPr id="7" name="Date Placeholder 6"/>
          <p:cNvSpPr>
            <a:spLocks noGrp="1"/>
          </p:cNvSpPr>
          <p:nvPr>
            <p:ph type="dt" sz="half" idx="10"/>
          </p:nvPr>
        </p:nvSpPr>
        <p:spPr/>
        <p:txBody>
          <a:bodyPr/>
          <a:lstStyle/>
          <a:p>
            <a:fld id="{11F319AF-0D14-4CB7-B127-7BE5D0674AA0}" type="datetimeFigureOut">
              <a:rPr kumimoji="1" lang="ja-JP" altLang="en-US" smtClean="0"/>
              <a:t>2014/3/6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975064B-6A3C-4075-9940-59379CE79FBA}" type="slidenum">
              <a:rPr kumimoji="1" lang="ja-JP" altLang="en-US" smtClean="0"/>
              <a:t>‹#›</a:t>
            </a:fld>
            <a:endParaRPr kumimoji="1" lang="ja-JP" alt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ltLang="ja-JP" smtClean="0"/>
              <a:t>Click to edit Master text styles</a:t>
            </a:r>
          </a:p>
          <a:p>
            <a:pPr lvl="1" eaLnBrk="1" latinLnBrk="0" hangingPunct="1"/>
            <a:r>
              <a:rPr lang="en-US" altLang="ja-JP" smtClean="0"/>
              <a:t>Second level</a:t>
            </a:r>
          </a:p>
          <a:p>
            <a:pPr lvl="2" eaLnBrk="1" latinLnBrk="0" hangingPunct="1"/>
            <a:r>
              <a:rPr lang="en-US" altLang="ja-JP" smtClean="0"/>
              <a:t>Third level</a:t>
            </a:r>
          </a:p>
          <a:p>
            <a:pPr lvl="3" eaLnBrk="1" latinLnBrk="0" hangingPunct="1"/>
            <a:r>
              <a:rPr lang="en-US" altLang="ja-JP" smtClean="0"/>
              <a:t>Fourth level</a:t>
            </a:r>
          </a:p>
          <a:p>
            <a:pPr lvl="4" eaLnBrk="1" latinLnBrk="0" hangingPunct="1"/>
            <a:r>
              <a:rPr lang="en-US" altLang="ja-JP"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ltLang="ja-JP" smtClean="0"/>
              <a:t>Click to edit Master text styles</a:t>
            </a:r>
          </a:p>
          <a:p>
            <a:pPr lvl="1" eaLnBrk="1" latinLnBrk="0" hangingPunct="1"/>
            <a:r>
              <a:rPr lang="en-US" altLang="ja-JP" smtClean="0"/>
              <a:t>Second level</a:t>
            </a:r>
          </a:p>
          <a:p>
            <a:pPr lvl="2" eaLnBrk="1" latinLnBrk="0" hangingPunct="1"/>
            <a:r>
              <a:rPr lang="en-US" altLang="ja-JP" smtClean="0"/>
              <a:t>Third level</a:t>
            </a:r>
          </a:p>
          <a:p>
            <a:pPr lvl="3" eaLnBrk="1" latinLnBrk="0" hangingPunct="1"/>
            <a:r>
              <a:rPr lang="en-US" altLang="ja-JP" smtClean="0"/>
              <a:t>Fourth level</a:t>
            </a:r>
          </a:p>
          <a:p>
            <a:pPr lvl="4" eaLnBrk="1" latinLnBrk="0" hangingPunct="1"/>
            <a:r>
              <a:rPr lang="en-US" altLang="ja-JP"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ltLang="ja-JP"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ltLang="ja-JP"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ja-JP" smtClean="0"/>
              <a:t>Click to edit Master title style</a:t>
            </a:r>
            <a:endParaRPr kumimoji="0" lang="en-US"/>
          </a:p>
        </p:txBody>
      </p:sp>
      <p:sp>
        <p:nvSpPr>
          <p:cNvPr id="6" name="Date Placeholder 5"/>
          <p:cNvSpPr>
            <a:spLocks noGrp="1"/>
          </p:cNvSpPr>
          <p:nvPr>
            <p:ph type="dt" sz="half" idx="10"/>
          </p:nvPr>
        </p:nvSpPr>
        <p:spPr/>
        <p:txBody>
          <a:bodyPr rtlCol="0"/>
          <a:lstStyle/>
          <a:p>
            <a:fld id="{11F319AF-0D14-4CB7-B127-7BE5D0674AA0}" type="datetimeFigureOut">
              <a:rPr kumimoji="1" lang="ja-JP" altLang="en-US" smtClean="0"/>
              <a:t>2014/3/6</a:t>
            </a:fld>
            <a:endParaRPr kumimoji="1" lang="ja-JP" altLang="en-US"/>
          </a:p>
        </p:txBody>
      </p:sp>
      <p:sp>
        <p:nvSpPr>
          <p:cNvPr id="7" name="Slide Number Placeholder 6"/>
          <p:cNvSpPr>
            <a:spLocks noGrp="1"/>
          </p:cNvSpPr>
          <p:nvPr>
            <p:ph type="sldNum" sz="quarter" idx="11"/>
          </p:nvPr>
        </p:nvSpPr>
        <p:spPr/>
        <p:txBody>
          <a:bodyPr rtlCol="0"/>
          <a:lstStyle/>
          <a:p>
            <a:fld id="{5975064B-6A3C-4075-9940-59379CE79FBA}" type="slidenum">
              <a:rPr kumimoji="1" lang="ja-JP" altLang="en-US" smtClean="0"/>
              <a:t>‹#›</a:t>
            </a:fld>
            <a:endParaRPr kumimoji="1" lang="ja-JP" altLang="en-US"/>
          </a:p>
        </p:txBody>
      </p:sp>
      <p:sp>
        <p:nvSpPr>
          <p:cNvPr id="8" name="Footer Placeholder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319AF-0D14-4CB7-B127-7BE5D0674AA0}" type="datetimeFigureOut">
              <a:rPr kumimoji="1" lang="ja-JP" altLang="en-US" smtClean="0"/>
              <a:t>2014/3/6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975064B-6A3C-4075-9940-59379CE79FB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ltLang="ja-JP"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ltLang="ja-JP"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ltLang="ja-JP" smtClean="0"/>
              <a:t>Click to edit Master text styles</a:t>
            </a:r>
          </a:p>
          <a:p>
            <a:pPr lvl="1" eaLnBrk="1" latinLnBrk="0" hangingPunct="1"/>
            <a:r>
              <a:rPr lang="en-US" altLang="ja-JP" smtClean="0"/>
              <a:t>Second level</a:t>
            </a:r>
          </a:p>
          <a:p>
            <a:pPr lvl="2" eaLnBrk="1" latinLnBrk="0" hangingPunct="1"/>
            <a:r>
              <a:rPr lang="en-US" altLang="ja-JP" smtClean="0"/>
              <a:t>Third level</a:t>
            </a:r>
          </a:p>
          <a:p>
            <a:pPr lvl="3" eaLnBrk="1" latinLnBrk="0" hangingPunct="1"/>
            <a:r>
              <a:rPr lang="en-US" altLang="ja-JP" smtClean="0"/>
              <a:t>Fourth level</a:t>
            </a:r>
          </a:p>
          <a:p>
            <a:pPr lvl="4" eaLnBrk="1" latinLnBrk="0" hangingPunct="1"/>
            <a:r>
              <a:rPr lang="en-US" altLang="ja-JP" smtClean="0"/>
              <a:t>Fifth level</a:t>
            </a:r>
            <a:endParaRPr kumimoji="0" lang="en-US"/>
          </a:p>
        </p:txBody>
      </p:sp>
      <p:sp>
        <p:nvSpPr>
          <p:cNvPr id="21" name="Date Placeholder 20"/>
          <p:cNvSpPr>
            <a:spLocks noGrp="1"/>
          </p:cNvSpPr>
          <p:nvPr>
            <p:ph type="dt" sz="half" idx="14"/>
          </p:nvPr>
        </p:nvSpPr>
        <p:spPr/>
        <p:txBody>
          <a:bodyPr rtlCol="0"/>
          <a:lstStyle/>
          <a:p>
            <a:fld id="{11F319AF-0D14-4CB7-B127-7BE5D0674AA0}" type="datetimeFigureOut">
              <a:rPr kumimoji="1" lang="ja-JP" altLang="en-US" smtClean="0"/>
              <a:t>2014/3/6</a:t>
            </a:fld>
            <a:endParaRPr kumimoji="1" lang="ja-JP" altLang="en-US"/>
          </a:p>
        </p:txBody>
      </p:sp>
      <p:sp>
        <p:nvSpPr>
          <p:cNvPr id="22" name="Slide Number Placeholder 21"/>
          <p:cNvSpPr>
            <a:spLocks noGrp="1"/>
          </p:cNvSpPr>
          <p:nvPr>
            <p:ph type="sldNum" sz="quarter" idx="15"/>
          </p:nvPr>
        </p:nvSpPr>
        <p:spPr/>
        <p:txBody>
          <a:bodyPr rtlCol="0"/>
          <a:lstStyle/>
          <a:p>
            <a:fld id="{5975064B-6A3C-4075-9940-59379CE79FBA}" type="slidenum">
              <a:rPr kumimoji="1" lang="ja-JP" altLang="en-US" smtClean="0"/>
              <a:t>‹#›</a:t>
            </a:fld>
            <a:endParaRPr kumimoji="1" lang="ja-JP" altLang="en-US"/>
          </a:p>
        </p:txBody>
      </p:sp>
      <p:sp>
        <p:nvSpPr>
          <p:cNvPr id="23" name="Footer Placeholder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ltLang="ja-JP"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ltLang="ja-JP"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ltLang="ja-JP"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1F319AF-0D14-4CB7-B127-7BE5D0674AA0}" type="datetimeFigureOut">
              <a:rPr kumimoji="1" lang="ja-JP" altLang="en-US" smtClean="0"/>
              <a:t>2014/3/6</a:t>
            </a:fld>
            <a:endParaRPr kumimoji="1" lang="ja-JP" altLang="en-US"/>
          </a:p>
        </p:txBody>
      </p:sp>
      <p:sp>
        <p:nvSpPr>
          <p:cNvPr id="18" name="Slide Number Placeholder 17"/>
          <p:cNvSpPr>
            <a:spLocks noGrp="1"/>
          </p:cNvSpPr>
          <p:nvPr>
            <p:ph type="sldNum" sz="quarter" idx="11"/>
          </p:nvPr>
        </p:nvSpPr>
        <p:spPr/>
        <p:txBody>
          <a:bodyPr rtlCol="0"/>
          <a:lstStyle/>
          <a:p>
            <a:fld id="{5975064B-6A3C-4075-9940-59379CE79FBA}" type="slidenum">
              <a:rPr kumimoji="1" lang="ja-JP" altLang="en-US" smtClean="0"/>
              <a:t>‹#›</a:t>
            </a:fld>
            <a:endParaRPr kumimoji="1" lang="ja-JP" altLang="en-US"/>
          </a:p>
        </p:txBody>
      </p:sp>
      <p:sp>
        <p:nvSpPr>
          <p:cNvPr id="21" name="Footer Placeholder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ltLang="ja-JP"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ltLang="ja-JP" smtClean="0"/>
              <a:t>Click to edit Master text styles</a:t>
            </a:r>
          </a:p>
          <a:p>
            <a:pPr lvl="1" eaLnBrk="1" latinLnBrk="0" hangingPunct="1"/>
            <a:r>
              <a:rPr kumimoji="0" lang="en-US" altLang="ja-JP" smtClean="0"/>
              <a:t>Second level</a:t>
            </a:r>
          </a:p>
          <a:p>
            <a:pPr lvl="2" eaLnBrk="1" latinLnBrk="0" hangingPunct="1"/>
            <a:r>
              <a:rPr kumimoji="0" lang="en-US" altLang="ja-JP" smtClean="0"/>
              <a:t>Third level</a:t>
            </a:r>
          </a:p>
          <a:p>
            <a:pPr lvl="3" eaLnBrk="1" latinLnBrk="0" hangingPunct="1"/>
            <a:r>
              <a:rPr kumimoji="0" lang="en-US" altLang="ja-JP" smtClean="0"/>
              <a:t>Fourth level</a:t>
            </a:r>
          </a:p>
          <a:p>
            <a:pPr lvl="4" eaLnBrk="1" latinLnBrk="0" hangingPunct="1"/>
            <a:r>
              <a:rPr kumimoji="0" lang="en-US" altLang="ja-JP"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1F319AF-0D14-4CB7-B127-7BE5D0674AA0}" type="datetimeFigureOut">
              <a:rPr kumimoji="1" lang="ja-JP" altLang="en-US" smtClean="0"/>
              <a:t>2014/3/6</a:t>
            </a:fld>
            <a:endParaRPr kumimoji="1" lang="ja-JP" alt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975064B-6A3C-4075-9940-59379CE79FB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ja-JP" dirty="0"/>
              <a:t>FDTD</a:t>
            </a:r>
            <a:r>
              <a:rPr lang="ja-JP" altLang="en-US" dirty="0"/>
              <a:t>法による内部導体装置</a:t>
            </a:r>
            <a:r>
              <a:rPr lang="en-US" altLang="ja-JP" dirty="0"/>
              <a:t>Mini-RT</a:t>
            </a:r>
            <a:r>
              <a:rPr lang="ja-JP" altLang="en-US" dirty="0"/>
              <a:t>プラズマ中の電磁場解析</a:t>
            </a:r>
            <a:endParaRPr kumimoji="1" lang="ja-JP" altLang="en-US" dirty="0"/>
          </a:p>
        </p:txBody>
      </p:sp>
      <p:sp>
        <p:nvSpPr>
          <p:cNvPr id="3" name="Subtitle 2"/>
          <p:cNvSpPr>
            <a:spLocks noGrp="1"/>
          </p:cNvSpPr>
          <p:nvPr>
            <p:ph type="subTitle" idx="1"/>
          </p:nvPr>
        </p:nvSpPr>
        <p:spPr/>
        <p:txBody>
          <a:bodyPr/>
          <a:lstStyle/>
          <a:p>
            <a:r>
              <a:rPr kumimoji="1" lang="ja-JP" altLang="en-US" dirty="0" smtClean="0"/>
              <a:t>東京大学大学院　新領域創成科学研究科</a:t>
            </a:r>
            <a:endParaRPr lang="en-US" altLang="ja-JP" dirty="0"/>
          </a:p>
          <a:p>
            <a:r>
              <a:rPr kumimoji="1" lang="ja-JP" altLang="en-US" dirty="0" smtClean="0"/>
              <a:t>河合 智賀</a:t>
            </a:r>
            <a:endParaRPr kumimoji="1" lang="en-US" altLang="ja-JP" dirty="0" smtClean="0"/>
          </a:p>
        </p:txBody>
      </p:sp>
      <p:sp>
        <p:nvSpPr>
          <p:cNvPr id="4" name="TextBox 3"/>
          <p:cNvSpPr txBox="1"/>
          <p:nvPr/>
        </p:nvSpPr>
        <p:spPr>
          <a:xfrm>
            <a:off x="5652120" y="188640"/>
            <a:ext cx="3368230" cy="307777"/>
          </a:xfrm>
          <a:prstGeom prst="rect">
            <a:avLst/>
          </a:prstGeom>
          <a:noFill/>
        </p:spPr>
        <p:txBody>
          <a:bodyPr wrap="none" rtlCol="0">
            <a:spAutoFit/>
          </a:bodyPr>
          <a:lstStyle/>
          <a:p>
            <a:r>
              <a:rPr kumimoji="1" lang="ja-JP" altLang="en-US" sz="1400" dirty="0" smtClean="0"/>
              <a:t>第</a:t>
            </a:r>
            <a:r>
              <a:rPr kumimoji="1" lang="en-US" altLang="ja-JP" sz="1400" dirty="0" smtClean="0"/>
              <a:t>17</a:t>
            </a:r>
            <a:r>
              <a:rPr kumimoji="1" lang="ja-JP" altLang="en-US" sz="1400" dirty="0" smtClean="0"/>
              <a:t>回　若手科学者によるプラズマ研究会</a:t>
            </a:r>
            <a:endParaRPr kumimoji="1" lang="ja-JP" altLang="en-US" sz="1400" dirty="0"/>
          </a:p>
        </p:txBody>
      </p:sp>
      <p:sp>
        <p:nvSpPr>
          <p:cNvPr id="5" name="TextBox 4"/>
          <p:cNvSpPr txBox="1"/>
          <p:nvPr/>
        </p:nvSpPr>
        <p:spPr>
          <a:xfrm>
            <a:off x="7336235" y="6349970"/>
            <a:ext cx="1479892" cy="369332"/>
          </a:xfrm>
          <a:prstGeom prst="rect">
            <a:avLst/>
          </a:prstGeom>
          <a:noFill/>
        </p:spPr>
        <p:txBody>
          <a:bodyPr wrap="none" rtlCol="0">
            <a:spAutoFit/>
          </a:bodyPr>
          <a:lstStyle/>
          <a:p>
            <a:r>
              <a:rPr kumimoji="1" lang="en-US" altLang="ja-JP" dirty="0" smtClean="0"/>
              <a:t>2014/3/6(</a:t>
            </a:r>
            <a:r>
              <a:rPr kumimoji="1" lang="ja-JP" altLang="en-US" dirty="0" smtClean="0"/>
              <a:t>木</a:t>
            </a:r>
            <a:r>
              <a:rPr kumimoji="1" lang="en-US" altLang="ja-JP" dirty="0" smtClean="0"/>
              <a:t>)</a:t>
            </a:r>
            <a:endParaRPr kumimoji="1" lang="ja-JP" altLang="en-US" dirty="0"/>
          </a:p>
        </p:txBody>
      </p:sp>
    </p:spTree>
    <p:extLst>
      <p:ext uri="{BB962C8B-B14F-4D97-AF65-F5344CB8AC3E}">
        <p14:creationId xmlns:p14="http://schemas.microsoft.com/office/powerpoint/2010/main" val="935026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サブグリッド法</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600200"/>
                <a:ext cx="7715200" cy="4873752"/>
              </a:xfrm>
            </p:spPr>
            <p:txBody>
              <a:bodyPr/>
              <a:lstStyle/>
              <a:p>
                <a:r>
                  <a:rPr lang="ja-JP" altLang="en-US" dirty="0" smtClean="0"/>
                  <a:t>短波長のモードが励起される場所は限られている</a:t>
                </a:r>
                <a:endParaRPr lang="en-US" altLang="ja-JP" dirty="0"/>
              </a:p>
              <a:p>
                <a:pPr marL="0" indent="0">
                  <a:buNone/>
                </a:pPr>
                <a:r>
                  <a:rPr lang="en-US" altLang="ja-JP" dirty="0" smtClean="0">
                    <a:sym typeface="Wingdings" panose="05000000000000000000" pitchFamily="2" charset="2"/>
                  </a:rPr>
                  <a:t></a:t>
                </a:r>
                <a:r>
                  <a:rPr lang="ja-JP" altLang="en-US" dirty="0" smtClean="0"/>
                  <a:t>必要な</a:t>
                </a:r>
                <a:r>
                  <a:rPr lang="ja-JP" altLang="en-US" dirty="0"/>
                  <a:t>領</a:t>
                </a:r>
                <a:r>
                  <a:rPr lang="ja-JP" altLang="en-US" dirty="0" smtClean="0"/>
                  <a:t>域のみ空間グリッドを細かくする</a:t>
                </a:r>
                <a:endParaRPr lang="en-US" altLang="ja-JP" dirty="0" smtClean="0"/>
              </a:p>
              <a:p>
                <a:endParaRPr kumimoji="1" lang="en-US" altLang="ja-JP" dirty="0"/>
              </a:p>
              <a:p>
                <a:r>
                  <a:rPr kumimoji="1" lang="ja-JP" altLang="en-US" dirty="0" smtClean="0">
                    <a:sym typeface="Wingdings" panose="05000000000000000000" pitchFamily="2" charset="2"/>
                  </a:rPr>
                  <a:t>サ</a:t>
                </a:r>
                <a:r>
                  <a:rPr kumimoji="1" lang="ja-JP" altLang="en-US" dirty="0">
                    <a:sym typeface="Wingdings" panose="05000000000000000000" pitchFamily="2" charset="2"/>
                  </a:rPr>
                  <a:t>ブグリッ</a:t>
                </a:r>
                <a:r>
                  <a:rPr kumimoji="1" lang="ja-JP" altLang="en-US" dirty="0" smtClean="0">
                    <a:sym typeface="Wingdings" panose="05000000000000000000" pitchFamily="2" charset="2"/>
                  </a:rPr>
                  <a:t>ド法</a:t>
                </a:r>
                <a:endParaRPr kumimoji="1" lang="en-US" altLang="ja-JP" dirty="0" smtClean="0">
                  <a:sym typeface="Wingdings" panose="05000000000000000000" pitchFamily="2" charset="2"/>
                </a:endParaRPr>
              </a:p>
              <a:p>
                <a:pPr lvl="1"/>
                <a:r>
                  <a:rPr lang="ja-JP" altLang="en-US" dirty="0">
                    <a:sym typeface="Wingdings" panose="05000000000000000000" pitchFamily="2" charset="2"/>
                  </a:rPr>
                  <a:t>メイ</a:t>
                </a:r>
                <a:r>
                  <a:rPr lang="ja-JP" altLang="en-US" dirty="0" smtClean="0">
                    <a:sym typeface="Wingdings" panose="05000000000000000000" pitchFamily="2" charset="2"/>
                  </a:rPr>
                  <a:t>ングリッドに対して一部分だけ</a:t>
                </a:r>
                <a14:m>
                  <m:oMath xmlns:m="http://schemas.openxmlformats.org/officeDocument/2006/math">
                    <m:r>
                      <m:rPr>
                        <m:sty m:val="p"/>
                      </m:rPr>
                      <a:rPr lang="en-US" altLang="ja-JP" b="0" i="0" smtClean="0">
                        <a:latin typeface="Cambria Math"/>
                        <a:sym typeface="Wingdings" panose="05000000000000000000" pitchFamily="2" charset="2"/>
                      </a:rPr>
                      <m:t>Δ</m:t>
                    </m:r>
                    <m:r>
                      <a:rPr lang="en-US" altLang="ja-JP" b="0" i="1" smtClean="0">
                        <a:latin typeface="Cambria Math"/>
                        <a:sym typeface="Wingdings" panose="05000000000000000000" pitchFamily="2" charset="2"/>
                      </a:rPr>
                      <m:t>𝑥</m:t>
                    </m:r>
                    <m:r>
                      <a:rPr lang="en-US" altLang="ja-JP" b="0" i="1" smtClean="0">
                        <a:latin typeface="Cambria Math"/>
                        <a:sym typeface="Wingdings" panose="05000000000000000000" pitchFamily="2" charset="2"/>
                      </a:rPr>
                      <m:t>,</m:t>
                    </m:r>
                    <m:r>
                      <m:rPr>
                        <m:sty m:val="p"/>
                      </m:rPr>
                      <a:rPr lang="en-US" altLang="ja-JP" b="0" i="0" smtClean="0">
                        <a:latin typeface="Cambria Math"/>
                        <a:sym typeface="Wingdings" panose="05000000000000000000" pitchFamily="2" charset="2"/>
                      </a:rPr>
                      <m:t>Δ</m:t>
                    </m:r>
                    <m:r>
                      <a:rPr lang="en-US" altLang="ja-JP" b="0" i="1" smtClean="0">
                        <a:latin typeface="Cambria Math"/>
                        <a:sym typeface="Wingdings" panose="05000000000000000000" pitchFamily="2" charset="2"/>
                      </a:rPr>
                      <m:t>𝑡</m:t>
                    </m:r>
                  </m:oMath>
                </a14:m>
                <a:r>
                  <a:rPr kumimoji="1" lang="ja-JP" altLang="en-US" dirty="0" smtClean="0">
                    <a:sym typeface="Wingdings" panose="05000000000000000000" pitchFamily="2" charset="2"/>
                  </a:rPr>
                  <a:t>を小さく取</a:t>
                </a:r>
                <a:r>
                  <a:rPr lang="ja-JP" altLang="en-US" dirty="0" smtClean="0">
                    <a:sym typeface="Wingdings" panose="05000000000000000000" pitchFamily="2" charset="2"/>
                  </a:rPr>
                  <a:t>る領域</a:t>
                </a:r>
                <a:r>
                  <a:rPr lang="en-US" altLang="ja-JP" dirty="0" smtClean="0">
                    <a:sym typeface="Wingdings" panose="05000000000000000000" pitchFamily="2" charset="2"/>
                  </a:rPr>
                  <a:t/>
                </a:r>
                <a:br>
                  <a:rPr lang="en-US" altLang="ja-JP" dirty="0" smtClean="0">
                    <a:sym typeface="Wingdings" panose="05000000000000000000" pitchFamily="2" charset="2"/>
                  </a:rPr>
                </a:br>
                <a:r>
                  <a:rPr lang="en-US" altLang="ja-JP" dirty="0" smtClean="0">
                    <a:sym typeface="Wingdings" panose="05000000000000000000" pitchFamily="2" charset="2"/>
                  </a:rPr>
                  <a:t>(</a:t>
                </a:r>
                <a:r>
                  <a:rPr lang="ja-JP" altLang="en-US" dirty="0" smtClean="0">
                    <a:sym typeface="Wingdings" panose="05000000000000000000" pitchFamily="2" charset="2"/>
                  </a:rPr>
                  <a:t>サブグリッド</a:t>
                </a:r>
                <a:r>
                  <a:rPr lang="en-US" altLang="ja-JP" dirty="0" smtClean="0">
                    <a:sym typeface="Wingdings" panose="05000000000000000000" pitchFamily="2" charset="2"/>
                  </a:rPr>
                  <a:t>)</a:t>
                </a:r>
                <a:r>
                  <a:rPr lang="ja-JP" altLang="en-US" dirty="0" smtClean="0">
                    <a:sym typeface="Wingdings" panose="05000000000000000000" pitchFamily="2" charset="2"/>
                  </a:rPr>
                  <a:t>を設定</a:t>
                </a:r>
                <a:endParaRPr lang="en-US" altLang="ja-JP" dirty="0" smtClean="0">
                  <a:sym typeface="Wingdings" panose="05000000000000000000" pitchFamily="2" charset="2"/>
                </a:endParaRPr>
              </a:p>
              <a:p>
                <a:pPr lvl="1"/>
                <a:r>
                  <a:rPr lang="ja-JP" altLang="en-US" dirty="0" smtClean="0">
                    <a:sym typeface="Wingdings" panose="05000000000000000000" pitchFamily="2" charset="2"/>
                  </a:rPr>
                  <a:t>メイングリッドでの電磁場の時間発展とは独立に、サ</a:t>
                </a:r>
                <a:r>
                  <a:rPr lang="ja-JP" altLang="en-US" dirty="0">
                    <a:sym typeface="Wingdings" panose="05000000000000000000" pitchFamily="2" charset="2"/>
                  </a:rPr>
                  <a:t>ブグリッド</a:t>
                </a:r>
                <a:r>
                  <a:rPr lang="ja-JP" altLang="en-US" dirty="0" smtClean="0">
                    <a:sym typeface="Wingdings" panose="05000000000000000000" pitchFamily="2" charset="2"/>
                  </a:rPr>
                  <a:t>内部での時間発展を解く</a:t>
                </a:r>
                <a:endParaRPr kumimoji="1" lang="en-US" altLang="ja-JP" dirty="0" smtClean="0">
                  <a:sym typeface="Wingdings" panose="05000000000000000000" pitchFamily="2" charset="2"/>
                </a:endParaRPr>
              </a:p>
              <a:p>
                <a:pPr lvl="1"/>
                <a:r>
                  <a:rPr kumimoji="1" lang="ja-JP" altLang="en-US" dirty="0" smtClean="0">
                    <a:sym typeface="Wingdings" panose="05000000000000000000" pitchFamily="2" charset="2"/>
                  </a:rPr>
                  <a:t>比較的簡易な実装ができる</a:t>
                </a:r>
                <a:endParaRPr kumimoji="1" lang="en-US" altLang="ja-JP" dirty="0" smtClean="0">
                  <a:sym typeface="Wingdings" panose="05000000000000000000" pitchFamily="2" charset="2"/>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600200"/>
                <a:ext cx="7715200" cy="4873752"/>
              </a:xfrm>
              <a:blipFill rotWithShape="1">
                <a:blip r:embed="rId3"/>
                <a:stretch>
                  <a:fillRect l="-1185" t="-100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14496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サブグリッド</a:t>
            </a:r>
            <a:r>
              <a:rPr lang="ja-JP" altLang="en-US" dirty="0" smtClean="0"/>
              <a:t>法の実装</a:t>
            </a:r>
            <a:endParaRPr kumimoji="1" lang="ja-JP" altLang="en-US" dirty="0"/>
          </a:p>
        </p:txBody>
      </p:sp>
      <p:sp>
        <p:nvSpPr>
          <p:cNvPr id="3" name="Content Placeholder 2"/>
          <p:cNvSpPr>
            <a:spLocks noGrp="1"/>
          </p:cNvSpPr>
          <p:nvPr>
            <p:ph sz="quarter" idx="1"/>
          </p:nvPr>
        </p:nvSpPr>
        <p:spPr/>
        <p:txBody>
          <a:bodyPr/>
          <a:lstStyle/>
          <a:p>
            <a:r>
              <a:rPr lang="en-US" altLang="ja-JP" dirty="0" smtClean="0"/>
              <a:t>Yee</a:t>
            </a:r>
            <a:r>
              <a:rPr lang="ja-JP" altLang="en-US" dirty="0" smtClean="0"/>
              <a:t>セル上にて、粗いグリッドから細かいグリッドへ値を境界条件として与える</a:t>
            </a:r>
            <a:endParaRPr kumimoji="1" lang="ja-JP"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82" y="2740939"/>
            <a:ext cx="3865666" cy="33524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6485" y="2924943"/>
            <a:ext cx="4320480" cy="2836201"/>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670115" y="6148920"/>
                <a:ext cx="3600400" cy="523220"/>
              </a:xfrm>
              <a:prstGeom prst="rect">
                <a:avLst/>
              </a:prstGeom>
            </p:spPr>
            <p:txBody>
              <a:bodyPr wrap="square">
                <a:spAutoFit/>
              </a:bodyPr>
              <a:lstStyle/>
              <a:p>
                <a:r>
                  <a:rPr lang="ja-JP" altLang="en-US" sz="1400" dirty="0" smtClean="0"/>
                  <a:t>図</a:t>
                </a:r>
                <a:r>
                  <a:rPr lang="en-US" altLang="ja-JP" sz="1400" dirty="0" smtClean="0"/>
                  <a:t>7. </a:t>
                </a:r>
                <a:r>
                  <a:rPr lang="ja-JP" altLang="en-US" sz="1400" dirty="0"/>
                  <a:t>メイングリッドとサブグリッドの境界面での情報の受け渡</a:t>
                </a:r>
                <a:r>
                  <a:rPr lang="ja-JP" altLang="en-US" sz="1400" dirty="0" smtClean="0"/>
                  <a:t>し</a:t>
                </a:r>
                <a:r>
                  <a:rPr lang="en-US" altLang="ja-JP" sz="1400" dirty="0" smtClean="0"/>
                  <a:t>,</a:t>
                </a:r>
                <a:r>
                  <a:rPr lang="en-US" altLang="ja-JP" sz="1400" dirty="0"/>
                  <a:t> </a:t>
                </a:r>
                <a14:m>
                  <m:oMath xmlns:m="http://schemas.openxmlformats.org/officeDocument/2006/math">
                    <m:f>
                      <m:fPr>
                        <m:type m:val="lin"/>
                        <m:ctrlPr>
                          <a:rPr lang="en-US" altLang="ja-JP" sz="1400" i="1">
                            <a:latin typeface="Cambria Math"/>
                          </a:rPr>
                        </m:ctrlPr>
                      </m:fPr>
                      <m:num>
                        <m:d>
                          <m:dPr>
                            <m:ctrlPr>
                              <a:rPr lang="en-US" altLang="ja-JP" sz="1400" i="1">
                                <a:latin typeface="Cambria Math"/>
                              </a:rPr>
                            </m:ctrlPr>
                          </m:dPr>
                          <m:e>
                            <m:r>
                              <m:rPr>
                                <m:sty m:val="p"/>
                              </m:rPr>
                              <a:rPr lang="en-US" altLang="ja-JP" sz="1400">
                                <a:latin typeface="Cambria Math"/>
                              </a:rPr>
                              <m:t>Δ</m:t>
                            </m:r>
                            <m:sSub>
                              <m:sSubPr>
                                <m:ctrlPr>
                                  <a:rPr lang="en-US" altLang="ja-JP" sz="1400" i="1">
                                    <a:latin typeface="Cambria Math"/>
                                  </a:rPr>
                                </m:ctrlPr>
                              </m:sSubPr>
                              <m:e>
                                <m:r>
                                  <a:rPr lang="en-US" altLang="ja-JP" sz="1400" i="1">
                                    <a:latin typeface="Cambria Math"/>
                                  </a:rPr>
                                  <m:t>𝑥</m:t>
                                </m:r>
                              </m:e>
                              <m:sub>
                                <m:r>
                                  <a:rPr lang="en-US" altLang="ja-JP" sz="1400" i="1">
                                    <a:latin typeface="Cambria Math"/>
                                  </a:rPr>
                                  <m:t>𝐿𝐺</m:t>
                                </m:r>
                              </m:sub>
                            </m:sSub>
                          </m:e>
                        </m:d>
                      </m:num>
                      <m:den>
                        <m:d>
                          <m:dPr>
                            <m:ctrlPr>
                              <a:rPr lang="en-US" altLang="ja-JP" sz="1400" i="1">
                                <a:latin typeface="Cambria Math"/>
                              </a:rPr>
                            </m:ctrlPr>
                          </m:dPr>
                          <m:e>
                            <m:r>
                              <m:rPr>
                                <m:sty m:val="p"/>
                              </m:rPr>
                              <a:rPr lang="en-US" altLang="ja-JP" sz="1400">
                                <a:latin typeface="Cambria Math"/>
                              </a:rPr>
                              <m:t>Δ</m:t>
                            </m:r>
                            <m:sSub>
                              <m:sSubPr>
                                <m:ctrlPr>
                                  <a:rPr lang="en-US" altLang="ja-JP" sz="1400" i="1">
                                    <a:latin typeface="Cambria Math"/>
                                  </a:rPr>
                                </m:ctrlPr>
                              </m:sSubPr>
                              <m:e>
                                <m:r>
                                  <a:rPr lang="en-US" altLang="ja-JP" sz="1400" i="1">
                                    <a:latin typeface="Cambria Math"/>
                                  </a:rPr>
                                  <m:t>𝑥</m:t>
                                </m:r>
                              </m:e>
                              <m:sub>
                                <m:r>
                                  <a:rPr lang="en-US" altLang="ja-JP" sz="1400" i="1">
                                    <a:latin typeface="Cambria Math"/>
                                  </a:rPr>
                                  <m:t>𝑀𝐺</m:t>
                                </m:r>
                              </m:sub>
                            </m:sSub>
                          </m:e>
                        </m:d>
                      </m:den>
                    </m:f>
                    <m:r>
                      <a:rPr lang="en-US" altLang="ja-JP" sz="1400" i="1">
                        <a:latin typeface="Cambria Math"/>
                      </a:rPr>
                      <m:t>=</m:t>
                    </m:r>
                    <m:r>
                      <a:rPr lang="en-US" altLang="ja-JP" sz="1400" b="0" i="1" smtClean="0">
                        <a:latin typeface="Cambria Math"/>
                      </a:rPr>
                      <m:t>1/3</m:t>
                    </m:r>
                  </m:oMath>
                </a14:m>
                <a:endParaRPr lang="ja-JP" altLang="en-US" sz="1400" dirty="0"/>
              </a:p>
            </p:txBody>
          </p:sp>
        </mc:Choice>
        <mc:Fallback xmlns="">
          <p:sp>
            <p:nvSpPr>
              <p:cNvPr id="6" name="Rectangle 5"/>
              <p:cNvSpPr>
                <a:spLocks noRot="1" noChangeAspect="1" noMove="1" noResize="1" noEditPoints="1" noAdjustHandles="1" noChangeArrowheads="1" noChangeShapeType="1" noTextEdit="1"/>
              </p:cNvSpPr>
              <p:nvPr/>
            </p:nvSpPr>
            <p:spPr>
              <a:xfrm>
                <a:off x="670115" y="6148920"/>
                <a:ext cx="3600400" cy="523220"/>
              </a:xfrm>
              <a:prstGeom prst="rect">
                <a:avLst/>
              </a:prstGeom>
              <a:blipFill rotWithShape="1">
                <a:blip r:embed="rId5"/>
                <a:stretch>
                  <a:fillRect l="-508" t="-12791" b="-91860"/>
                </a:stretch>
              </a:blipFill>
            </p:spPr>
            <p:txBody>
              <a:bodyPr/>
              <a:lstStyle/>
              <a:p>
                <a:r>
                  <a:rPr lang="ja-JP" altLang="en-US">
                    <a:noFill/>
                  </a:rPr>
                  <a:t> </a:t>
                </a:r>
              </a:p>
            </p:txBody>
          </p:sp>
        </mc:Fallback>
      </mc:AlternateContent>
      <p:sp>
        <p:nvSpPr>
          <p:cNvPr id="7" name="Rectangle 6"/>
          <p:cNvSpPr/>
          <p:nvPr/>
        </p:nvSpPr>
        <p:spPr>
          <a:xfrm>
            <a:off x="5302329" y="5764209"/>
            <a:ext cx="1972015" cy="307777"/>
          </a:xfrm>
          <a:prstGeom prst="rect">
            <a:avLst/>
          </a:prstGeom>
        </p:spPr>
        <p:txBody>
          <a:bodyPr wrap="none">
            <a:spAutoFit/>
          </a:bodyPr>
          <a:lstStyle/>
          <a:p>
            <a:r>
              <a:rPr lang="ja-JP" altLang="en-US" sz="1400" dirty="0" smtClean="0"/>
              <a:t>図</a:t>
            </a:r>
            <a:r>
              <a:rPr lang="en-US" altLang="ja-JP" sz="1400" dirty="0" smtClean="0"/>
              <a:t>8. </a:t>
            </a:r>
            <a:r>
              <a:rPr lang="ja-JP" altLang="en-US" sz="1400" dirty="0"/>
              <a:t>電磁場の時間配置</a:t>
            </a:r>
          </a:p>
        </p:txBody>
      </p:sp>
    </p:spTree>
    <p:extLst>
      <p:ext uri="{BB962C8B-B14F-4D97-AF65-F5344CB8AC3E}">
        <p14:creationId xmlns:p14="http://schemas.microsoft.com/office/powerpoint/2010/main" val="2347132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2</a:t>
            </a:r>
            <a:r>
              <a:rPr kumimoji="1" lang="ja-JP" altLang="en-US" dirty="0" smtClean="0"/>
              <a:t>次元問題</a:t>
            </a:r>
            <a:r>
              <a:rPr kumimoji="1" lang="en-US" altLang="ja-JP" dirty="0" smtClean="0"/>
              <a:t>(Mini-RT)</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ja-JP" altLang="en-US" dirty="0" smtClean="0"/>
                  <a:t>ポロイダルコイルによる双極子磁場</a:t>
                </a:r>
                <a:endParaRPr lang="en-US" altLang="ja-JP" dirty="0" smtClean="0"/>
              </a:p>
              <a:p>
                <a:r>
                  <a:rPr kumimoji="1" lang="ja-JP" altLang="en-US" dirty="0" smtClean="0"/>
                  <a:t>プラズマ密度は磁気面関数</a:t>
                </a:r>
                <a14:m>
                  <m:oMath xmlns:m="http://schemas.openxmlformats.org/officeDocument/2006/math">
                    <m:r>
                      <m:rPr>
                        <m:sty m:val="p"/>
                      </m:rPr>
                      <a:rPr kumimoji="1" lang="en-US" altLang="ja-JP" b="0" i="0" smtClean="0">
                        <a:latin typeface="Cambria Math"/>
                      </a:rPr>
                      <m:t>Ψ</m:t>
                    </m:r>
                  </m:oMath>
                </a14:m>
                <a:r>
                  <a:rPr kumimoji="1" lang="ja-JP" altLang="en-US" dirty="0" smtClean="0"/>
                  <a:t>の関数として与える</a:t>
                </a:r>
                <a:endParaRPr kumimoji="1" lang="ja-JP" alt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327" t="-1001"/>
                </a:stretch>
              </a:blipFill>
            </p:spPr>
            <p:txBody>
              <a:bodyPr/>
              <a:lstStyle/>
              <a:p>
                <a:r>
                  <a:rPr lang="ja-JP" altLang="en-US">
                    <a:noFill/>
                  </a:rPr>
                  <a:t> </a:t>
                </a:r>
              </a:p>
            </p:txBody>
          </p:sp>
        </mc:Fallback>
      </mc:AlternateContent>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2636912"/>
            <a:ext cx="2430269" cy="345638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2607305"/>
            <a:ext cx="2548014" cy="3515598"/>
          </a:xfrm>
          <a:prstGeom prst="rect">
            <a:avLst/>
          </a:prstGeom>
        </p:spPr>
      </p:pic>
      <p:sp>
        <p:nvSpPr>
          <p:cNvPr id="10" name="TextBox 9"/>
          <p:cNvSpPr txBox="1"/>
          <p:nvPr/>
        </p:nvSpPr>
        <p:spPr>
          <a:xfrm>
            <a:off x="1331640" y="6165304"/>
            <a:ext cx="2438488" cy="307777"/>
          </a:xfrm>
          <a:prstGeom prst="rect">
            <a:avLst/>
          </a:prstGeom>
          <a:noFill/>
        </p:spPr>
        <p:txBody>
          <a:bodyPr wrap="none" rtlCol="0">
            <a:spAutoFit/>
          </a:bodyPr>
          <a:lstStyle/>
          <a:p>
            <a:r>
              <a:rPr lang="ja-JP" altLang="en-US" sz="1400" dirty="0" smtClean="0"/>
              <a:t>図</a:t>
            </a:r>
            <a:r>
              <a:rPr lang="en-US" altLang="ja-JP" sz="1400" dirty="0" smtClean="0"/>
              <a:t>11. Mini-RT</a:t>
            </a:r>
            <a:r>
              <a:rPr lang="ja-JP" altLang="en-US" sz="1400" dirty="0" smtClean="0"/>
              <a:t>　平衡磁場強度</a:t>
            </a:r>
            <a:endParaRPr kumimoji="1" lang="ja-JP" altLang="en-US" sz="1400" dirty="0"/>
          </a:p>
        </p:txBody>
      </p:sp>
      <p:sp>
        <p:nvSpPr>
          <p:cNvPr id="11" name="TextBox 10"/>
          <p:cNvSpPr txBox="1"/>
          <p:nvPr/>
        </p:nvSpPr>
        <p:spPr>
          <a:xfrm>
            <a:off x="4841725" y="6165304"/>
            <a:ext cx="2374368" cy="307777"/>
          </a:xfrm>
          <a:prstGeom prst="rect">
            <a:avLst/>
          </a:prstGeom>
          <a:noFill/>
        </p:spPr>
        <p:txBody>
          <a:bodyPr wrap="none" rtlCol="0">
            <a:spAutoFit/>
          </a:bodyPr>
          <a:lstStyle/>
          <a:p>
            <a:r>
              <a:rPr kumimoji="1" lang="ja-JP" altLang="en-US" sz="1400" dirty="0" smtClean="0"/>
              <a:t>図</a:t>
            </a:r>
            <a:r>
              <a:rPr kumimoji="1" lang="en-US" altLang="ja-JP" sz="1400" dirty="0" smtClean="0"/>
              <a:t>12. Mini-RT </a:t>
            </a:r>
            <a:r>
              <a:rPr kumimoji="1" lang="ja-JP" altLang="en-US" sz="1400" dirty="0" smtClean="0"/>
              <a:t>電子密度分布</a:t>
            </a:r>
            <a:endParaRPr kumimoji="1" lang="ja-JP" altLang="en-US" sz="1400" dirty="0"/>
          </a:p>
        </p:txBody>
      </p:sp>
    </p:spTree>
    <p:extLst>
      <p:ext uri="{BB962C8B-B14F-4D97-AF65-F5344CB8AC3E}">
        <p14:creationId xmlns:p14="http://schemas.microsoft.com/office/powerpoint/2010/main" val="3528923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a:t>
            </a:r>
            <a:r>
              <a:rPr lang="ja-JP" altLang="en-US" dirty="0"/>
              <a:t>次元問題</a:t>
            </a:r>
            <a:r>
              <a:rPr lang="en-US" altLang="ja-JP" dirty="0"/>
              <a:t>(Mini-RT)</a:t>
            </a:r>
            <a:endParaRPr kumimoji="1" lang="ja-JP" alt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5225" y="2492896"/>
            <a:ext cx="3086539" cy="3701923"/>
          </a:xfrm>
          <a:prstGeom prst="rect">
            <a:avLst/>
          </a:prstGeom>
        </p:spPr>
      </p:pic>
      <p:pic>
        <p:nvPicPr>
          <p:cNvPr id="17" name="Content Placeholder 16"/>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971600" y="2420888"/>
            <a:ext cx="3086539" cy="3701923"/>
          </a:xfrm>
        </p:spPr>
      </p:pic>
      <p:sp>
        <p:nvSpPr>
          <p:cNvPr id="19" name="Content Placeholder 2"/>
          <p:cNvSpPr txBox="1">
            <a:spLocks/>
          </p:cNvSpPr>
          <p:nvPr/>
        </p:nvSpPr>
        <p:spPr>
          <a:xfrm>
            <a:off x="457200" y="1600200"/>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dirty="0" smtClean="0"/>
              <a:t>励振周波数</a:t>
            </a:r>
            <a:r>
              <a:rPr lang="en-US" altLang="ja-JP" dirty="0" smtClean="0"/>
              <a:t>1[GHz]</a:t>
            </a:r>
            <a:r>
              <a:rPr lang="ja-JP" altLang="en-US" dirty="0" smtClean="0"/>
              <a:t>の</a:t>
            </a:r>
            <a:r>
              <a:rPr lang="en-US" altLang="ja-JP" dirty="0" smtClean="0"/>
              <a:t>X</a:t>
            </a:r>
            <a:r>
              <a:rPr lang="ja-JP" altLang="en-US" dirty="0" smtClean="0"/>
              <a:t>波の垂直入射</a:t>
            </a:r>
            <a:endParaRPr lang="ja-JP" altLang="en-US" dirty="0"/>
          </a:p>
        </p:txBody>
      </p:sp>
      <p:sp>
        <p:nvSpPr>
          <p:cNvPr id="3" name="TextBox 2"/>
          <p:cNvSpPr txBox="1"/>
          <p:nvPr/>
        </p:nvSpPr>
        <p:spPr>
          <a:xfrm>
            <a:off x="1763688" y="6228324"/>
            <a:ext cx="1869423" cy="307777"/>
          </a:xfrm>
          <a:prstGeom prst="rect">
            <a:avLst/>
          </a:prstGeom>
          <a:noFill/>
        </p:spPr>
        <p:txBody>
          <a:bodyPr wrap="none" rtlCol="0">
            <a:spAutoFit/>
          </a:bodyPr>
          <a:lstStyle/>
          <a:p>
            <a:r>
              <a:rPr lang="ja-JP" altLang="en-US" sz="1400" dirty="0" smtClean="0"/>
              <a:t>図</a:t>
            </a:r>
            <a:r>
              <a:rPr lang="en-US" altLang="ja-JP" sz="1400" dirty="0" smtClean="0"/>
              <a:t>13. </a:t>
            </a:r>
            <a:r>
              <a:rPr lang="en-US" altLang="ja-JP" sz="1400" dirty="0" err="1" smtClean="0"/>
              <a:t>Ez</a:t>
            </a:r>
            <a:r>
              <a:rPr lang="ja-JP" altLang="en-US" sz="1400" dirty="0" smtClean="0"/>
              <a:t>分布、</a:t>
            </a:r>
            <a:r>
              <a:rPr lang="en-US" altLang="ja-JP" sz="1400" dirty="0" smtClean="0"/>
              <a:t>,</a:t>
            </a:r>
            <a:r>
              <a:rPr lang="en-US" altLang="ja-JP" sz="1400" dirty="0" smtClean="0"/>
              <a:t>t=2[ns</a:t>
            </a:r>
            <a:r>
              <a:rPr lang="en-US" altLang="ja-JP" sz="1400" dirty="0" smtClean="0"/>
              <a:t>]</a:t>
            </a:r>
            <a:endParaRPr kumimoji="1" lang="en-US" altLang="ja-JP" sz="1400" dirty="0" smtClean="0"/>
          </a:p>
        </p:txBody>
      </p:sp>
      <p:sp>
        <p:nvSpPr>
          <p:cNvPr id="4" name="TextBox 3"/>
          <p:cNvSpPr txBox="1"/>
          <p:nvPr/>
        </p:nvSpPr>
        <p:spPr>
          <a:xfrm>
            <a:off x="5724128" y="6194819"/>
            <a:ext cx="1931939" cy="307777"/>
          </a:xfrm>
          <a:prstGeom prst="rect">
            <a:avLst/>
          </a:prstGeom>
          <a:noFill/>
        </p:spPr>
        <p:txBody>
          <a:bodyPr wrap="none" rtlCol="0">
            <a:spAutoFit/>
          </a:bodyPr>
          <a:lstStyle/>
          <a:p>
            <a:r>
              <a:rPr kumimoji="1" lang="ja-JP" altLang="en-US" sz="1400" dirty="0" smtClean="0"/>
              <a:t>図</a:t>
            </a:r>
            <a:r>
              <a:rPr kumimoji="1" lang="en-US" altLang="ja-JP" sz="1400" dirty="0" smtClean="0"/>
              <a:t>14. </a:t>
            </a:r>
            <a:r>
              <a:rPr kumimoji="1" lang="en-US" altLang="ja-JP" sz="1400" dirty="0" err="1" smtClean="0"/>
              <a:t>E</a:t>
            </a:r>
            <a:r>
              <a:rPr kumimoji="1" lang="en-US" altLang="ja-JP" sz="1400" baseline="-25000" dirty="0" err="1" smtClean="0"/>
              <a:t>z</a:t>
            </a:r>
            <a:r>
              <a:rPr kumimoji="1" lang="ja-JP" altLang="en-US" sz="1400" dirty="0" smtClean="0"/>
              <a:t>入射</a:t>
            </a:r>
            <a:r>
              <a:rPr kumimoji="1" lang="ja-JP" altLang="en-US" sz="1400" dirty="0" smtClean="0"/>
              <a:t>、</a:t>
            </a:r>
            <a:r>
              <a:rPr lang="en-US" altLang="ja-JP" sz="1400" dirty="0" smtClean="0"/>
              <a:t>t=4.6[n</a:t>
            </a:r>
            <a:r>
              <a:rPr kumimoji="1" lang="en-US" altLang="ja-JP" sz="1400" dirty="0" smtClean="0"/>
              <a:t>s</a:t>
            </a:r>
            <a:r>
              <a:rPr kumimoji="1" lang="en-US" altLang="ja-JP" sz="1400" dirty="0" smtClean="0"/>
              <a:t>]</a:t>
            </a:r>
            <a:endParaRPr kumimoji="1" lang="ja-JP" altLang="en-US" sz="1400" dirty="0"/>
          </a:p>
        </p:txBody>
      </p:sp>
    </p:spTree>
    <p:extLst>
      <p:ext uri="{BB962C8B-B14F-4D97-AF65-F5344CB8AC3E}">
        <p14:creationId xmlns:p14="http://schemas.microsoft.com/office/powerpoint/2010/main" val="1395512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2</a:t>
            </a:r>
            <a:r>
              <a:rPr lang="ja-JP" altLang="en-US" dirty="0" smtClean="0"/>
              <a:t>次元問題</a:t>
            </a:r>
            <a:r>
              <a:rPr lang="ja-JP" altLang="en-US" dirty="0"/>
              <a:t>（</a:t>
            </a:r>
            <a:r>
              <a:rPr lang="en-US" altLang="ja-JP" dirty="0"/>
              <a:t>Mini-RT</a:t>
            </a:r>
            <a:r>
              <a:rPr lang="en-US" altLang="ja-JP" dirty="0" smtClean="0"/>
              <a:t>,</a:t>
            </a:r>
            <a:r>
              <a:rPr lang="ja-JP" altLang="en-US" dirty="0" smtClean="0"/>
              <a:t>サブグリッド</a:t>
            </a:r>
            <a:r>
              <a:rPr lang="en-US" altLang="ja-JP" dirty="0" smtClean="0"/>
              <a:t>)</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altLang="ja-JP" dirty="0" smtClean="0"/>
                  <a:t>200[mm]</a:t>
                </a:r>
                <a:r>
                  <a:rPr lang="ja-JP" altLang="en-US" dirty="0"/>
                  <a:t>四方</a:t>
                </a:r>
                <a:r>
                  <a:rPr lang="ja-JP" altLang="en-US" dirty="0" smtClean="0"/>
                  <a:t>の矩形領域において</a:t>
                </a:r>
                <a14:m>
                  <m:oMath xmlns:m="http://schemas.openxmlformats.org/officeDocument/2006/math">
                    <m:f>
                      <m:fPr>
                        <m:ctrlPr>
                          <a:rPr lang="en-US" altLang="ja-JP" b="0" i="1" smtClean="0">
                            <a:latin typeface="Cambria Math"/>
                          </a:rPr>
                        </m:ctrlPr>
                      </m:fPr>
                      <m:num>
                        <m:r>
                          <m:rPr>
                            <m:sty m:val="p"/>
                          </m:rPr>
                          <a:rPr lang="en-US" altLang="ja-JP" b="0" i="0" smtClean="0">
                            <a:latin typeface="Cambria Math"/>
                          </a:rPr>
                          <m:t>Δ</m:t>
                        </m:r>
                        <m:sSub>
                          <m:sSubPr>
                            <m:ctrlPr>
                              <a:rPr lang="en-US" altLang="ja-JP" b="0" i="1" smtClean="0">
                                <a:latin typeface="Cambria Math"/>
                              </a:rPr>
                            </m:ctrlPr>
                          </m:sSubPr>
                          <m:e>
                            <m:r>
                              <a:rPr lang="en-US" altLang="ja-JP" b="0" i="1" smtClean="0">
                                <a:latin typeface="Cambria Math"/>
                              </a:rPr>
                              <m:t>𝑥</m:t>
                            </m:r>
                          </m:e>
                          <m:sub>
                            <m:r>
                              <a:rPr lang="en-US" altLang="ja-JP" b="0" i="1" smtClean="0">
                                <a:latin typeface="Cambria Math"/>
                              </a:rPr>
                              <m:t>𝐿𝐺</m:t>
                            </m:r>
                          </m:sub>
                        </m:sSub>
                      </m:num>
                      <m:den>
                        <m:r>
                          <m:rPr>
                            <m:sty m:val="p"/>
                          </m:rPr>
                          <a:rPr lang="en-US" altLang="ja-JP" b="0" i="0" smtClean="0">
                            <a:latin typeface="Cambria Math"/>
                          </a:rPr>
                          <m:t>Δ</m:t>
                        </m:r>
                        <m:sSub>
                          <m:sSubPr>
                            <m:ctrlPr>
                              <a:rPr lang="en-US" altLang="ja-JP" b="0" i="1" smtClean="0">
                                <a:latin typeface="Cambria Math"/>
                              </a:rPr>
                            </m:ctrlPr>
                          </m:sSubPr>
                          <m:e>
                            <m:r>
                              <a:rPr lang="en-US" altLang="ja-JP" b="0" i="1" smtClean="0">
                                <a:latin typeface="Cambria Math"/>
                              </a:rPr>
                              <m:t>𝑥</m:t>
                            </m:r>
                          </m:e>
                          <m:sub>
                            <m:r>
                              <a:rPr lang="en-US" altLang="ja-JP" b="0" i="1" smtClean="0">
                                <a:latin typeface="Cambria Math"/>
                              </a:rPr>
                              <m:t>𝑀𝐺</m:t>
                            </m:r>
                          </m:sub>
                        </m:sSub>
                      </m:den>
                    </m:f>
                    <m:r>
                      <a:rPr lang="en-US" altLang="ja-JP" b="0" i="1" smtClean="0">
                        <a:latin typeface="Cambria Math"/>
                      </a:rPr>
                      <m:t>=</m:t>
                    </m:r>
                    <m:f>
                      <m:fPr>
                        <m:ctrlPr>
                          <a:rPr lang="en-US" altLang="ja-JP" b="0" i="1" smtClean="0">
                            <a:latin typeface="Cambria Math"/>
                          </a:rPr>
                        </m:ctrlPr>
                      </m:fPr>
                      <m:num>
                        <m:r>
                          <a:rPr lang="en-US" altLang="ja-JP" b="0" i="1" smtClean="0">
                            <a:latin typeface="Cambria Math"/>
                          </a:rPr>
                          <m:t>1</m:t>
                        </m:r>
                      </m:num>
                      <m:den>
                        <m:r>
                          <a:rPr lang="en-US" altLang="ja-JP" b="0" i="1" smtClean="0">
                            <a:latin typeface="Cambria Math"/>
                          </a:rPr>
                          <m:t>3</m:t>
                        </m:r>
                      </m:den>
                    </m:f>
                  </m:oMath>
                </a14:m>
                <a:r>
                  <a:rPr lang="ja-JP" altLang="en-US" dirty="0" smtClean="0"/>
                  <a:t>とし、</a:t>
                </a:r>
                <a14:m>
                  <m:oMath xmlns:m="http://schemas.openxmlformats.org/officeDocument/2006/math">
                    <m:sSub>
                      <m:sSubPr>
                        <m:ctrlPr>
                          <a:rPr lang="en-US" altLang="ja-JP" b="1" i="1" smtClean="0">
                            <a:latin typeface="Cambria Math"/>
                          </a:rPr>
                        </m:ctrlPr>
                      </m:sSubPr>
                      <m:e>
                        <m:r>
                          <a:rPr lang="en-US" altLang="ja-JP" b="1" i="1">
                            <a:latin typeface="Cambria Math"/>
                          </a:rPr>
                          <m:t>𝑬</m:t>
                        </m:r>
                      </m:e>
                      <m:sub>
                        <m:r>
                          <a:rPr lang="en-US" altLang="ja-JP" b="0" i="1" smtClean="0">
                            <a:latin typeface="Cambria Math"/>
                          </a:rPr>
                          <m:t>𝑥</m:t>
                        </m:r>
                      </m:sub>
                    </m:sSub>
                  </m:oMath>
                </a14:m>
                <a:r>
                  <a:rPr kumimoji="1" lang="ja-JP" altLang="en-US" dirty="0" smtClean="0"/>
                  <a:t>成分のプロット</a:t>
                </a:r>
                <a:endParaRPr kumimoji="1" lang="ja-JP" altLang="en-US" b="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327"/>
                </a:stretch>
              </a:blipFill>
            </p:spPr>
            <p:txBody>
              <a:bodyPr/>
              <a:lstStyle/>
              <a:p>
                <a:r>
                  <a:rPr lang="ja-JP" altLang="en-US">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197" y="3052438"/>
            <a:ext cx="2434994" cy="235748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1243" y="3068960"/>
            <a:ext cx="2400864" cy="2324444"/>
          </a:xfrm>
          <a:prstGeom prst="rect">
            <a:avLst/>
          </a:prstGeom>
        </p:spPr>
      </p:pic>
      <p:sp>
        <p:nvSpPr>
          <p:cNvPr id="4" name="TextBox 3"/>
          <p:cNvSpPr txBox="1"/>
          <p:nvPr/>
        </p:nvSpPr>
        <p:spPr>
          <a:xfrm>
            <a:off x="3543844" y="5563062"/>
            <a:ext cx="2196435" cy="523220"/>
          </a:xfrm>
          <a:prstGeom prst="rect">
            <a:avLst/>
          </a:prstGeom>
          <a:noFill/>
        </p:spPr>
        <p:txBody>
          <a:bodyPr wrap="none" rtlCol="0">
            <a:spAutoFit/>
          </a:bodyPr>
          <a:lstStyle/>
          <a:p>
            <a:r>
              <a:rPr kumimoji="1" lang="ja-JP" altLang="en-US" sz="1400" dirty="0" smtClean="0"/>
              <a:t>図</a:t>
            </a:r>
            <a:r>
              <a:rPr kumimoji="1" lang="en-US" altLang="ja-JP" sz="1400" dirty="0" smtClean="0"/>
              <a:t>16. </a:t>
            </a:r>
            <a:r>
              <a:rPr kumimoji="1" lang="ja-JP" altLang="en-US" sz="1400" dirty="0" smtClean="0"/>
              <a:t>サブグリッド内</a:t>
            </a:r>
            <a:r>
              <a:rPr lang="en-US" altLang="ja-JP" sz="1400" dirty="0" smtClean="0"/>
              <a:t>E</a:t>
            </a:r>
            <a:r>
              <a:rPr lang="en-US" altLang="ja-JP" sz="1400" baseline="-25000" dirty="0" smtClean="0"/>
              <a:t>x</a:t>
            </a:r>
            <a:r>
              <a:rPr lang="ja-JP" altLang="en-US" sz="1400" dirty="0"/>
              <a:t>分</a:t>
            </a:r>
            <a:r>
              <a:rPr lang="ja-JP" altLang="en-US" sz="1400" dirty="0" smtClean="0"/>
              <a:t>布</a:t>
            </a:r>
            <a:r>
              <a:rPr lang="en-US" altLang="ja-JP" sz="1400" dirty="0" smtClean="0"/>
              <a:t/>
            </a:r>
            <a:br>
              <a:rPr lang="en-US" altLang="ja-JP" sz="1400" dirty="0" smtClean="0"/>
            </a:br>
            <a:r>
              <a:rPr lang="en-US" altLang="ja-JP" sz="1400" dirty="0" smtClean="0"/>
              <a:t>t=3.6[ns]</a:t>
            </a:r>
            <a:endParaRPr kumimoji="1" lang="ja-JP" altLang="en-US" sz="1400" dirty="0"/>
          </a:p>
        </p:txBody>
      </p:sp>
      <p:sp>
        <p:nvSpPr>
          <p:cNvPr id="7" name="TextBox 6"/>
          <p:cNvSpPr txBox="1"/>
          <p:nvPr/>
        </p:nvSpPr>
        <p:spPr>
          <a:xfrm>
            <a:off x="6732240" y="5695952"/>
            <a:ext cx="1298753" cy="307777"/>
          </a:xfrm>
          <a:prstGeom prst="rect">
            <a:avLst/>
          </a:prstGeom>
          <a:noFill/>
        </p:spPr>
        <p:txBody>
          <a:bodyPr wrap="none" rtlCol="0">
            <a:spAutoFit/>
          </a:bodyPr>
          <a:lstStyle/>
          <a:p>
            <a:r>
              <a:rPr kumimoji="1" lang="ja-JP" altLang="en-US" sz="1400" dirty="0" smtClean="0"/>
              <a:t>図</a:t>
            </a:r>
            <a:r>
              <a:rPr kumimoji="1" lang="en-US" altLang="ja-JP" sz="1400" dirty="0" smtClean="0"/>
              <a:t>17. </a:t>
            </a:r>
            <a:r>
              <a:rPr lang="en-US" altLang="ja-JP" sz="1400" dirty="0" smtClean="0"/>
              <a:t>t=4.6[ns</a:t>
            </a:r>
            <a:r>
              <a:rPr kumimoji="1" lang="en-US" altLang="ja-JP" sz="1400" dirty="0" smtClean="0"/>
              <a:t>]</a:t>
            </a:r>
            <a:endParaRPr kumimoji="1" lang="ja-JP" altLang="en-US" sz="1400" dirty="0"/>
          </a:p>
        </p:txBody>
      </p:sp>
      <p:pic>
        <p:nvPicPr>
          <p:cNvPr id="8"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935" y="3068960"/>
            <a:ext cx="2467589" cy="2404864"/>
          </a:xfrm>
          <a:prstGeom prst="rect">
            <a:avLst/>
          </a:prstGeom>
        </p:spPr>
      </p:pic>
      <p:sp>
        <p:nvSpPr>
          <p:cNvPr id="9" name="TextBox 8"/>
          <p:cNvSpPr txBox="1"/>
          <p:nvPr/>
        </p:nvSpPr>
        <p:spPr>
          <a:xfrm>
            <a:off x="530003" y="5588231"/>
            <a:ext cx="2566728" cy="738664"/>
          </a:xfrm>
          <a:prstGeom prst="rect">
            <a:avLst/>
          </a:prstGeom>
          <a:noFill/>
        </p:spPr>
        <p:txBody>
          <a:bodyPr wrap="none" rtlCol="0">
            <a:spAutoFit/>
          </a:bodyPr>
          <a:lstStyle/>
          <a:p>
            <a:r>
              <a:rPr kumimoji="1" lang="ja-JP" altLang="en-US" sz="1400" dirty="0" smtClean="0"/>
              <a:t>図</a:t>
            </a:r>
            <a:r>
              <a:rPr kumimoji="1" lang="en-US" altLang="ja-JP" sz="1400" dirty="0" smtClean="0"/>
              <a:t>15. </a:t>
            </a:r>
            <a:r>
              <a:rPr lang="en-US" altLang="ja-JP" sz="1400" dirty="0" smtClean="0"/>
              <a:t>y=200[mm]</a:t>
            </a:r>
            <a:r>
              <a:rPr lang="ja-JP" altLang="en-US" sz="1400" dirty="0" smtClean="0"/>
              <a:t>における</a:t>
            </a:r>
            <a:r>
              <a:rPr lang="en-US" altLang="ja-JP" sz="1400" dirty="0" smtClean="0"/>
              <a:t/>
            </a:r>
            <a:br>
              <a:rPr lang="en-US" altLang="ja-JP" sz="1400" dirty="0" smtClean="0"/>
            </a:br>
            <a:r>
              <a:rPr lang="ja-JP" altLang="en-US" sz="1400" dirty="0" smtClean="0"/>
              <a:t>磁場強度、電子密度、屈折率の</a:t>
            </a:r>
            <a:r>
              <a:rPr lang="en-US" altLang="ja-JP" sz="1400" dirty="0" smtClean="0"/>
              <a:t/>
            </a:r>
            <a:br>
              <a:rPr lang="en-US" altLang="ja-JP" sz="1400" dirty="0" smtClean="0"/>
            </a:br>
            <a:r>
              <a:rPr lang="en-US" altLang="ja-JP" sz="1400" dirty="0" smtClean="0"/>
              <a:t>x</a:t>
            </a:r>
            <a:r>
              <a:rPr lang="ja-JP" altLang="en-US" sz="1400" dirty="0" smtClean="0"/>
              <a:t>方向分布</a:t>
            </a:r>
            <a:endParaRPr kumimoji="1" lang="ja-JP" altLang="en-US" sz="1400" dirty="0"/>
          </a:p>
        </p:txBody>
      </p:sp>
    </p:spTree>
    <p:extLst>
      <p:ext uri="{BB962C8B-B14F-4D97-AF65-F5344CB8AC3E}">
        <p14:creationId xmlns:p14="http://schemas.microsoft.com/office/powerpoint/2010/main" val="3165161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まとめ</a:t>
            </a:r>
            <a:endParaRPr kumimoji="1" lang="ja-JP" altLang="en-US" dirty="0"/>
          </a:p>
        </p:txBody>
      </p:sp>
      <p:sp>
        <p:nvSpPr>
          <p:cNvPr id="3" name="Content Placeholder 2"/>
          <p:cNvSpPr>
            <a:spLocks noGrp="1"/>
          </p:cNvSpPr>
          <p:nvPr>
            <p:ph sz="quarter" idx="1"/>
          </p:nvPr>
        </p:nvSpPr>
        <p:spPr/>
        <p:txBody>
          <a:bodyPr/>
          <a:lstStyle/>
          <a:p>
            <a:r>
              <a:rPr lang="ja-JP" altLang="en-US" dirty="0" smtClean="0"/>
              <a:t>プラズマを媒質として</a:t>
            </a:r>
            <a:r>
              <a:rPr lang="en-US" altLang="ja-JP" dirty="0" smtClean="0"/>
              <a:t>FDTD</a:t>
            </a:r>
            <a:r>
              <a:rPr lang="ja-JP" altLang="en-US" dirty="0" smtClean="0"/>
              <a:t>法に組み込むスキームの妥当性を検証した</a:t>
            </a:r>
            <a:r>
              <a:rPr lang="en-US" altLang="ja-JP" dirty="0" smtClean="0"/>
              <a:t>(</a:t>
            </a:r>
            <a:r>
              <a:rPr lang="ja-JP" altLang="en-US" dirty="0" smtClean="0"/>
              <a:t>反磁性電流</a:t>
            </a:r>
            <a:r>
              <a:rPr lang="en-US" altLang="ja-JP" dirty="0" smtClean="0"/>
              <a:t>J)</a:t>
            </a:r>
          </a:p>
          <a:p>
            <a:endParaRPr lang="en-US" altLang="ja-JP" dirty="0" smtClean="0"/>
          </a:p>
          <a:p>
            <a:r>
              <a:rPr lang="ja-JP" altLang="en-US" dirty="0"/>
              <a:t>サブグリッド</a:t>
            </a:r>
            <a:r>
              <a:rPr lang="ja-JP" altLang="en-US" dirty="0" smtClean="0"/>
              <a:t>法の適用性について検討した</a:t>
            </a:r>
            <a:endParaRPr lang="en-US" altLang="ja-JP" dirty="0" smtClean="0"/>
          </a:p>
          <a:p>
            <a:endParaRPr lang="en-US" altLang="ja-JP" dirty="0" smtClean="0"/>
          </a:p>
          <a:p>
            <a:r>
              <a:rPr lang="en-US" altLang="ja-JP" dirty="0" smtClean="0"/>
              <a:t>EBW</a:t>
            </a:r>
            <a:r>
              <a:rPr lang="ja-JP" altLang="en-US" dirty="0" smtClean="0"/>
              <a:t>へのモード変換を扱うには熱いプラズマモデルの定式化による</a:t>
            </a:r>
            <a:r>
              <a:rPr lang="en-US" altLang="ja-JP" dirty="0" smtClean="0"/>
              <a:t>FDTD</a:t>
            </a:r>
            <a:r>
              <a:rPr lang="ja-JP" altLang="en-US" dirty="0" smtClean="0"/>
              <a:t>法への実装が必要</a:t>
            </a:r>
            <a:endParaRPr lang="en-US" altLang="ja-JP" dirty="0" smtClean="0"/>
          </a:p>
        </p:txBody>
      </p:sp>
    </p:spTree>
    <p:extLst>
      <p:ext uri="{BB962C8B-B14F-4D97-AF65-F5344CB8AC3E}">
        <p14:creationId xmlns:p14="http://schemas.microsoft.com/office/powerpoint/2010/main" val="3037048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Mini-RT</a:t>
            </a:r>
            <a:r>
              <a:rPr kumimoji="1" lang="ja-JP" altLang="en-US" dirty="0" smtClean="0"/>
              <a:t>における</a:t>
            </a:r>
            <a:r>
              <a:rPr kumimoji="1" lang="en-US" altLang="ja-JP" dirty="0" smtClean="0"/>
              <a:t>EBW</a:t>
            </a:r>
            <a:r>
              <a:rPr kumimoji="1" lang="ja-JP" altLang="en-US" dirty="0" smtClean="0"/>
              <a:t>励起実験</a:t>
            </a:r>
            <a:endParaRPr kumimoji="1" lang="ja-JP" altLang="en-US" dirty="0"/>
          </a:p>
        </p:txBody>
      </p:sp>
      <p:sp>
        <p:nvSpPr>
          <p:cNvPr id="3" name="Content Placeholder 2"/>
          <p:cNvSpPr>
            <a:spLocks noGrp="1"/>
          </p:cNvSpPr>
          <p:nvPr>
            <p:ph sz="quarter" idx="1"/>
          </p:nvPr>
        </p:nvSpPr>
        <p:spPr/>
        <p:txBody>
          <a:bodyPr/>
          <a:lstStyle/>
          <a:p>
            <a:r>
              <a:rPr kumimoji="1" lang="en-US" altLang="ja-JP" dirty="0" smtClean="0"/>
              <a:t>O-X-B,SX-FX-B</a:t>
            </a:r>
            <a:r>
              <a:rPr kumimoji="1" lang="ja-JP" altLang="en-US" dirty="0" smtClean="0"/>
              <a:t>モード変換による</a:t>
            </a:r>
            <a:r>
              <a:rPr kumimoji="1" lang="en-US" altLang="ja-JP" dirty="0" smtClean="0"/>
              <a:t>EBW</a:t>
            </a:r>
            <a:r>
              <a:rPr lang="ja-JP" altLang="en-US" dirty="0" smtClean="0"/>
              <a:t>の励起を観測</a:t>
            </a:r>
            <a:endParaRPr lang="en-US" altLang="ja-JP" dirty="0" smtClean="0"/>
          </a:p>
          <a:p>
            <a:pPr lvl="1"/>
            <a:r>
              <a:rPr lang="ja-JP" altLang="en-US" dirty="0" smtClean="0"/>
              <a:t>装</a:t>
            </a:r>
            <a:r>
              <a:rPr lang="ja-JP" altLang="en-US" dirty="0"/>
              <a:t>置内でモード変換が起こる場所を予め特定したい</a:t>
            </a:r>
            <a:r>
              <a:rPr lang="en-US" altLang="ja-JP" dirty="0"/>
              <a:t/>
            </a:r>
            <a:br>
              <a:rPr lang="en-US" altLang="ja-JP" dirty="0"/>
            </a:br>
            <a:r>
              <a:rPr lang="ja-JP" altLang="en-US" dirty="0"/>
              <a:t>（実験の際にどのあたりを観測すればいいか</a:t>
            </a:r>
            <a:r>
              <a:rPr lang="ja-JP" altLang="en-US" dirty="0" smtClean="0"/>
              <a:t>）</a:t>
            </a:r>
            <a:endParaRPr lang="en-US" altLang="ja-JP" dirty="0"/>
          </a:p>
          <a:p>
            <a:pPr lvl="1"/>
            <a:r>
              <a:rPr lang="ja-JP" altLang="en-US" dirty="0" smtClean="0"/>
              <a:t>ア</a:t>
            </a:r>
            <a:r>
              <a:rPr lang="ja-JP" altLang="en-US" dirty="0"/>
              <a:t>ンテナからの放射特性を知りたい</a:t>
            </a:r>
            <a:r>
              <a:rPr lang="en-US" altLang="ja-JP" dirty="0"/>
              <a:t/>
            </a:r>
            <a:br>
              <a:rPr lang="en-US" altLang="ja-JP" dirty="0"/>
            </a:br>
            <a:r>
              <a:rPr lang="ja-JP" altLang="en-US" dirty="0" smtClean="0"/>
              <a:t>（</a:t>
            </a:r>
            <a:r>
              <a:rPr lang="ja-JP" altLang="en-US" dirty="0"/>
              <a:t>適切</a:t>
            </a:r>
            <a:r>
              <a:rPr lang="ja-JP" altLang="en-US" dirty="0" smtClean="0"/>
              <a:t>な入射角の設定）</a:t>
            </a:r>
            <a:endParaRPr lang="en-US" altLang="ja-JP" dirty="0" smtClean="0"/>
          </a:p>
          <a:p>
            <a:pPr marL="365760" lvl="1" indent="0">
              <a:buNone/>
            </a:pPr>
            <a:r>
              <a:rPr lang="en-US" altLang="ja-JP" dirty="0" smtClean="0">
                <a:sym typeface="Wingdings" panose="05000000000000000000" pitchFamily="2" charset="2"/>
              </a:rPr>
              <a:t></a:t>
            </a:r>
            <a:r>
              <a:rPr lang="ja-JP" altLang="en-US" dirty="0" smtClean="0">
                <a:sym typeface="Wingdings" panose="05000000000000000000" pitchFamily="2" charset="2"/>
              </a:rPr>
              <a:t>シミュレーションによって検討</a:t>
            </a:r>
            <a:endParaRPr lang="en-US" altLang="ja-JP" dirty="0"/>
          </a:p>
        </p:txBody>
      </p:sp>
      <p:sp>
        <p:nvSpPr>
          <p:cNvPr id="5" name="TextBox 4"/>
          <p:cNvSpPr txBox="1"/>
          <p:nvPr/>
        </p:nvSpPr>
        <p:spPr>
          <a:xfrm>
            <a:off x="4572000" y="4869160"/>
            <a:ext cx="2736304" cy="523220"/>
          </a:xfrm>
          <a:prstGeom prst="rect">
            <a:avLst/>
          </a:prstGeom>
          <a:noFill/>
        </p:spPr>
        <p:txBody>
          <a:bodyPr wrap="square" rtlCol="0">
            <a:spAutoFit/>
          </a:bodyPr>
          <a:lstStyle/>
          <a:p>
            <a:r>
              <a:rPr kumimoji="1" lang="ja-JP" altLang="en-US" sz="1400" dirty="0" smtClean="0"/>
              <a:t>図</a:t>
            </a:r>
            <a:r>
              <a:rPr kumimoji="1" lang="en-US" altLang="ja-JP" sz="1400" dirty="0" smtClean="0"/>
              <a:t>1.CMA</a:t>
            </a:r>
            <a:r>
              <a:rPr kumimoji="1" lang="ja-JP" altLang="en-US" sz="1400" dirty="0" smtClean="0"/>
              <a:t>ダイアグラムの電子サイクロトロン周波数近傍</a:t>
            </a:r>
            <a:endParaRPr kumimoji="1" lang="en-US" altLang="ja-JP" sz="1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736" y="4300282"/>
            <a:ext cx="3312368" cy="2184195"/>
          </a:xfrm>
          <a:prstGeom prst="rect">
            <a:avLst/>
          </a:prstGeom>
        </p:spPr>
      </p:pic>
    </p:spTree>
    <p:extLst>
      <p:ext uri="{BB962C8B-B14F-4D97-AF65-F5344CB8AC3E}">
        <p14:creationId xmlns:p14="http://schemas.microsoft.com/office/powerpoint/2010/main" val="845525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Mini-RT</a:t>
            </a:r>
            <a:r>
              <a:rPr lang="ja-JP" altLang="en-US" dirty="0"/>
              <a:t>における</a:t>
            </a:r>
            <a:r>
              <a:rPr lang="en-US" altLang="ja-JP" dirty="0"/>
              <a:t>EBW</a:t>
            </a:r>
            <a:r>
              <a:rPr lang="ja-JP" altLang="en-US" dirty="0"/>
              <a:t>励起実験</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kumimoji="1" lang="en-US" altLang="ja-JP" dirty="0" smtClean="0"/>
                  <a:t>(</a:t>
                </a:r>
                <a:r>
                  <a:rPr lang="ja-JP" altLang="en-US" dirty="0"/>
                  <a:t>装</a:t>
                </a:r>
                <a:r>
                  <a:rPr lang="ja-JP" altLang="en-US" dirty="0" smtClean="0"/>
                  <a:t>置スケール</a:t>
                </a:r>
                <a:r>
                  <a:rPr kumimoji="1" lang="en-US" altLang="ja-JP" dirty="0" smtClean="0"/>
                  <a:t>)</a:t>
                </a:r>
                <a14:m>
                  <m:oMath xmlns:m="http://schemas.openxmlformats.org/officeDocument/2006/math">
                    <m:r>
                      <a:rPr kumimoji="1" lang="en-US" altLang="ja-JP" b="0" i="1" smtClean="0">
                        <a:latin typeface="Cambria Math"/>
                      </a:rPr>
                      <m:t>≃</m:t>
                    </m:r>
                  </m:oMath>
                </a14:m>
                <a:r>
                  <a:rPr kumimoji="1" lang="en-US" altLang="ja-JP" dirty="0" smtClean="0"/>
                  <a:t>(</a:t>
                </a:r>
                <a:r>
                  <a:rPr lang="ja-JP" altLang="en-US" dirty="0"/>
                  <a:t>入</a:t>
                </a:r>
                <a:r>
                  <a:rPr lang="ja-JP" altLang="en-US" dirty="0" smtClean="0"/>
                  <a:t>射マイクロ波の波長</a:t>
                </a:r>
                <a:r>
                  <a:rPr kumimoji="1" lang="en-US" altLang="ja-JP" dirty="0" smtClean="0"/>
                  <a:t>)</a:t>
                </a:r>
                <a:br>
                  <a:rPr kumimoji="1" lang="en-US" altLang="ja-JP" dirty="0" smtClean="0"/>
                </a:br>
                <a:r>
                  <a:rPr kumimoji="1" lang="en-US" altLang="ja-JP" dirty="0" smtClean="0"/>
                  <a:t/>
                </a:r>
                <a:br>
                  <a:rPr kumimoji="1" lang="en-US" altLang="ja-JP" dirty="0" smtClean="0"/>
                </a:br>
                <a:r>
                  <a:rPr kumimoji="1" lang="en-US" altLang="ja-JP" dirty="0" smtClean="0">
                    <a:sym typeface="Wingdings" panose="05000000000000000000" pitchFamily="2" charset="2"/>
                  </a:rPr>
                  <a:t></a:t>
                </a:r>
                <a:r>
                  <a:rPr kumimoji="1" lang="ja-JP" altLang="en-US" dirty="0" smtClean="0">
                    <a:sym typeface="Wingdings" panose="05000000000000000000" pitchFamily="2" charset="2"/>
                  </a:rPr>
                  <a:t>幾何光学近似（光線追跡）が有効でない</a:t>
                </a:r>
                <a:r>
                  <a:rPr lang="en-US" altLang="ja-JP" dirty="0">
                    <a:sym typeface="Wingdings" panose="05000000000000000000" pitchFamily="2" charset="2"/>
                  </a:rPr>
                  <a:t/>
                </a:r>
                <a:br>
                  <a:rPr lang="en-US" altLang="ja-JP" dirty="0">
                    <a:sym typeface="Wingdings" panose="05000000000000000000" pitchFamily="2" charset="2"/>
                  </a:rPr>
                </a:br>
                <a:r>
                  <a:rPr lang="en-US" altLang="ja-JP" dirty="0" smtClean="0">
                    <a:sym typeface="Wingdings" panose="05000000000000000000" pitchFamily="2" charset="2"/>
                  </a:rPr>
                  <a:t>Full-Wave</a:t>
                </a:r>
                <a:r>
                  <a:rPr lang="ja-JP" altLang="en-US" dirty="0" smtClean="0">
                    <a:sym typeface="Wingdings" panose="05000000000000000000" pitchFamily="2" charset="2"/>
                  </a:rPr>
                  <a:t>で解析</a:t>
                </a:r>
                <a:endParaRPr lang="en-US" altLang="ja-JP" dirty="0" smtClean="0">
                  <a:sym typeface="Wingdings" panose="05000000000000000000" pitchFamily="2" charset="2"/>
                </a:endParaRPr>
              </a:p>
              <a:p>
                <a:endParaRPr lang="en-US" altLang="ja-JP" dirty="0">
                  <a:sym typeface="Wingdings" panose="05000000000000000000" pitchFamily="2" charset="2"/>
                </a:endParaRPr>
              </a:p>
              <a:p>
                <a:r>
                  <a:rPr lang="en-US" altLang="ja-JP" dirty="0" smtClean="0">
                    <a:sym typeface="Wingdings" panose="05000000000000000000" pitchFamily="2" charset="2"/>
                  </a:rPr>
                  <a:t>FDTD(Finite-Difference Time-Domain)</a:t>
                </a:r>
                <a:r>
                  <a:rPr lang="ja-JP" altLang="en-US" dirty="0" smtClean="0">
                    <a:sym typeface="Wingdings" panose="05000000000000000000" pitchFamily="2" charset="2"/>
                  </a:rPr>
                  <a:t>法</a:t>
                </a:r>
                <a:endParaRPr lang="en-US" altLang="ja-JP" dirty="0">
                  <a:sym typeface="Wingdings" panose="05000000000000000000" pitchFamily="2" charset="2"/>
                </a:endParaRPr>
              </a:p>
              <a:p>
                <a:pPr lvl="1"/>
                <a:r>
                  <a:rPr lang="ja-JP" altLang="en-US" dirty="0" smtClean="0">
                    <a:sym typeface="Wingdings" panose="05000000000000000000" pitchFamily="2" charset="2"/>
                  </a:rPr>
                  <a:t>実装が単純</a:t>
                </a:r>
                <a:r>
                  <a:rPr lang="en-US" altLang="ja-JP" dirty="0" smtClean="0">
                    <a:sym typeface="Wingdings" panose="05000000000000000000" pitchFamily="2" charset="2"/>
                  </a:rPr>
                  <a:t>(Maxwell</a:t>
                </a:r>
                <a:r>
                  <a:rPr lang="ja-JP" altLang="en-US" dirty="0" smtClean="0">
                    <a:sym typeface="Wingdings" panose="05000000000000000000" pitchFamily="2" charset="2"/>
                  </a:rPr>
                  <a:t>方程式を実時空間で差分化</a:t>
                </a:r>
                <a:r>
                  <a:rPr lang="en-US" altLang="ja-JP" dirty="0" smtClean="0">
                    <a:sym typeface="Wingdings" panose="05000000000000000000" pitchFamily="2" charset="2"/>
                  </a:rPr>
                  <a:t>)</a:t>
                </a:r>
              </a:p>
              <a:p>
                <a:pPr lvl="1"/>
                <a:r>
                  <a:rPr lang="ja-JP" altLang="en-US" dirty="0">
                    <a:sym typeface="Wingdings" panose="05000000000000000000" pitchFamily="2" charset="2"/>
                  </a:rPr>
                  <a:t>入</a:t>
                </a:r>
                <a:r>
                  <a:rPr lang="ja-JP" altLang="en-US" dirty="0" smtClean="0">
                    <a:sym typeface="Wingdings" panose="05000000000000000000" pitchFamily="2" charset="2"/>
                  </a:rPr>
                  <a:t>射マイクロ波に対するプラズマの過渡応答の解析</a:t>
                </a:r>
                <a:endParaRPr lang="en-US" altLang="ja-JP" dirty="0" smtClean="0">
                  <a:sym typeface="Wingdings" panose="05000000000000000000" pitchFamily="2" charset="2"/>
                </a:endParaRPr>
              </a:p>
              <a:p>
                <a:endParaRPr lang="en-US" altLang="ja-JP" dirty="0" smtClean="0">
                  <a:sym typeface="Wingdings" panose="05000000000000000000" pitchFamily="2" charset="2"/>
                </a:endParaRPr>
              </a:p>
              <a:p>
                <a:endParaRPr lang="en-US" altLang="ja-JP" dirty="0" smtClean="0">
                  <a:sym typeface="Wingdings" panose="05000000000000000000" pitchFamily="2" charset="2"/>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327" t="-13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52147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電磁</a:t>
            </a:r>
            <a:r>
              <a:rPr lang="ja-JP" altLang="en-US" dirty="0" smtClean="0"/>
              <a:t>場の媒質としてのプラズマ</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kumimoji="1" lang="ja-JP" altLang="en-US" dirty="0" smtClean="0"/>
                  <a:t>物質中の</a:t>
                </a:r>
                <a:r>
                  <a:rPr kumimoji="1" lang="en-US" altLang="ja-JP" dirty="0" smtClean="0"/>
                  <a:t>Maxwell</a:t>
                </a:r>
                <a:r>
                  <a:rPr kumimoji="1" lang="ja-JP" altLang="en-US" dirty="0" smtClean="0"/>
                  <a:t>方程式</a:t>
                </a:r>
                <a:endParaRPr kumimoji="1" lang="en-US" altLang="ja-JP" dirty="0" smtClean="0"/>
              </a:p>
              <a:p>
                <a:pPr marL="0" indent="0">
                  <a:buNone/>
                </a:pPr>
                <a14:m>
                  <m:oMathPara xmlns:m="http://schemas.openxmlformats.org/officeDocument/2006/math">
                    <m:oMathParaPr>
                      <m:jc m:val="centerGroup"/>
                    </m:oMathParaPr>
                    <m:oMath xmlns:m="http://schemas.openxmlformats.org/officeDocument/2006/math">
                      <m:r>
                        <a:rPr kumimoji="1" lang="en-US" altLang="ja-JP" b="0" i="0" smtClean="0">
                          <a:latin typeface="Cambria Math"/>
                        </a:rPr>
                        <m:t>𝛻</m:t>
                      </m:r>
                      <m:r>
                        <a:rPr kumimoji="1" lang="en-US" altLang="ja-JP" b="0" i="1" smtClean="0">
                          <a:latin typeface="Cambria Math"/>
                        </a:rPr>
                        <m:t>×</m:t>
                      </m:r>
                      <m:r>
                        <a:rPr kumimoji="1" lang="en-US" altLang="ja-JP" b="1" i="1" smtClean="0">
                          <a:latin typeface="Cambria Math"/>
                        </a:rPr>
                        <m:t>𝑬</m:t>
                      </m:r>
                      <m:r>
                        <a:rPr kumimoji="1" lang="en-US" altLang="ja-JP" b="1" i="1" smtClean="0">
                          <a:latin typeface="Cambria Math"/>
                        </a:rPr>
                        <m:t>=</m:t>
                      </m:r>
                      <m:r>
                        <a:rPr kumimoji="1" lang="en-US" altLang="ja-JP" b="0" i="1" smtClean="0">
                          <a:latin typeface="Cambria Math"/>
                        </a:rPr>
                        <m:t>−</m:t>
                      </m:r>
                      <m:f>
                        <m:fPr>
                          <m:ctrlPr>
                            <a:rPr lang="en-US" altLang="ja-JP" i="1">
                              <a:latin typeface="Cambria Math"/>
                            </a:rPr>
                          </m:ctrlPr>
                        </m:fPr>
                        <m:num>
                          <m:r>
                            <a:rPr lang="en-US" altLang="ja-JP" i="1">
                              <a:latin typeface="Cambria Math"/>
                            </a:rPr>
                            <m:t>𝜕</m:t>
                          </m:r>
                          <m:r>
                            <a:rPr lang="en-US" altLang="ja-JP" b="1" i="1">
                              <a:latin typeface="Cambria Math"/>
                            </a:rPr>
                            <m:t>𝑩</m:t>
                          </m:r>
                        </m:num>
                        <m:den>
                          <m:r>
                            <a:rPr lang="en-US" altLang="ja-JP" i="1">
                              <a:latin typeface="Cambria Math"/>
                            </a:rPr>
                            <m:t>𝜕</m:t>
                          </m:r>
                          <m:r>
                            <a:rPr lang="en-US" altLang="ja-JP" i="1">
                              <a:latin typeface="Cambria Math"/>
                            </a:rPr>
                            <m:t>𝑡</m:t>
                          </m:r>
                        </m:den>
                      </m:f>
                      <m:r>
                        <a:rPr lang="en-US" altLang="ja-JP" b="0" i="1" smtClean="0">
                          <a:latin typeface="Cambria Math"/>
                        </a:rPr>
                        <m:t>,</m:t>
                      </m:r>
                      <m:r>
                        <a:rPr kumimoji="1" lang="en-US" altLang="ja-JP" b="0" i="0" smtClean="0">
                          <a:latin typeface="Cambria Math"/>
                        </a:rPr>
                        <m:t>𝛻</m:t>
                      </m:r>
                      <m:r>
                        <a:rPr kumimoji="1" lang="en-US" altLang="ja-JP" b="0" i="1" smtClean="0">
                          <a:latin typeface="Cambria Math"/>
                        </a:rPr>
                        <m:t>×</m:t>
                      </m:r>
                      <m:r>
                        <a:rPr kumimoji="1" lang="en-US" altLang="ja-JP" b="1" i="1" smtClean="0">
                          <a:latin typeface="Cambria Math"/>
                        </a:rPr>
                        <m:t>𝑩</m:t>
                      </m:r>
                      <m:r>
                        <a:rPr kumimoji="1" lang="en-US" altLang="ja-JP" b="1" i="1" smtClean="0">
                          <a:latin typeface="Cambria Math"/>
                        </a:rPr>
                        <m:t>=</m:t>
                      </m:r>
                      <m:sSub>
                        <m:sSubPr>
                          <m:ctrlPr>
                            <a:rPr kumimoji="1" lang="en-US" altLang="ja-JP" b="0" i="1" smtClean="0">
                              <a:latin typeface="Cambria Math"/>
                            </a:rPr>
                          </m:ctrlPr>
                        </m:sSubPr>
                        <m:e>
                          <m:r>
                            <a:rPr kumimoji="1" lang="en-US" altLang="ja-JP" b="0" i="1" smtClean="0">
                              <a:latin typeface="Cambria Math"/>
                            </a:rPr>
                            <m:t>𝜇</m:t>
                          </m:r>
                        </m:e>
                        <m:sub>
                          <m:r>
                            <a:rPr kumimoji="1" lang="en-US" altLang="ja-JP" b="0" i="1" smtClean="0">
                              <a:latin typeface="Cambria Math"/>
                            </a:rPr>
                            <m:t>0</m:t>
                          </m:r>
                        </m:sub>
                      </m:sSub>
                      <m:d>
                        <m:dPr>
                          <m:ctrlPr>
                            <a:rPr kumimoji="1" lang="en-US" altLang="ja-JP" b="1" i="1" smtClean="0">
                              <a:latin typeface="Cambria Math"/>
                            </a:rPr>
                          </m:ctrlPr>
                        </m:dPr>
                        <m:e>
                          <m:r>
                            <a:rPr kumimoji="1" lang="en-US" altLang="ja-JP" b="1" i="1" smtClean="0">
                              <a:latin typeface="Cambria Math"/>
                            </a:rPr>
                            <m:t>𝑱</m:t>
                          </m:r>
                          <m:r>
                            <a:rPr kumimoji="1" lang="en-US" altLang="ja-JP" b="1" i="1" smtClean="0">
                              <a:latin typeface="Cambria Math"/>
                            </a:rPr>
                            <m:t>+</m:t>
                          </m:r>
                          <m:f>
                            <m:fPr>
                              <m:ctrlPr>
                                <a:rPr lang="en-US" altLang="ja-JP" b="1" i="1">
                                  <a:latin typeface="Cambria Math"/>
                                </a:rPr>
                              </m:ctrlPr>
                            </m:fPr>
                            <m:num>
                              <m:r>
                                <a:rPr lang="en-US" altLang="ja-JP" i="1">
                                  <a:latin typeface="Cambria Math"/>
                                </a:rPr>
                                <m:t>𝜕</m:t>
                              </m:r>
                              <m:r>
                                <a:rPr lang="en-US" altLang="ja-JP" b="1" i="1" smtClean="0">
                                  <a:latin typeface="Cambria Math"/>
                                </a:rPr>
                                <m:t>𝑫</m:t>
                              </m:r>
                            </m:num>
                            <m:den>
                              <m:r>
                                <a:rPr lang="en-US" altLang="ja-JP" i="1">
                                  <a:latin typeface="Cambria Math"/>
                                </a:rPr>
                                <m:t>𝜕</m:t>
                              </m:r>
                              <m:r>
                                <a:rPr lang="en-US" altLang="ja-JP" i="1">
                                  <a:latin typeface="Cambria Math"/>
                                </a:rPr>
                                <m:t>𝑡</m:t>
                              </m:r>
                            </m:den>
                          </m:f>
                        </m:e>
                      </m:d>
                      <m:r>
                        <a:rPr lang="en-US" altLang="ja-JP" b="0" i="1" smtClean="0">
                          <a:latin typeface="Cambria Math"/>
                        </a:rPr>
                        <m:t>,</m:t>
                      </m:r>
                      <m:r>
                        <a:rPr lang="en-US" altLang="ja-JP" b="1" i="1" smtClean="0">
                          <a:latin typeface="Cambria Math"/>
                        </a:rPr>
                        <m:t>𝑫</m:t>
                      </m:r>
                      <m:r>
                        <a:rPr lang="en-US" altLang="ja-JP" b="0" i="1" smtClean="0">
                          <a:latin typeface="Cambria Math"/>
                        </a:rPr>
                        <m:t>=</m:t>
                      </m:r>
                      <m:sSub>
                        <m:sSubPr>
                          <m:ctrlPr>
                            <a:rPr lang="en-US" altLang="ja-JP" b="0" i="1" smtClean="0">
                              <a:latin typeface="Cambria Math"/>
                            </a:rPr>
                          </m:ctrlPr>
                        </m:sSubPr>
                        <m:e>
                          <m:r>
                            <a:rPr lang="en-US" altLang="ja-JP" b="0" i="1" smtClean="0">
                              <a:latin typeface="Cambria Math"/>
                            </a:rPr>
                            <m:t>𝜖</m:t>
                          </m:r>
                        </m:e>
                        <m:sub>
                          <m:r>
                            <a:rPr lang="en-US" altLang="ja-JP" b="0" i="1" smtClean="0">
                              <a:latin typeface="Cambria Math"/>
                            </a:rPr>
                            <m:t>0</m:t>
                          </m:r>
                        </m:sub>
                      </m:sSub>
                      <m:r>
                        <a:rPr lang="en-US" altLang="ja-JP" b="1" i="1" smtClean="0">
                          <a:latin typeface="Cambria Math"/>
                        </a:rPr>
                        <m:t>𝑬</m:t>
                      </m:r>
                      <m:r>
                        <a:rPr lang="en-US" altLang="ja-JP" b="0" i="1" smtClean="0">
                          <a:latin typeface="Cambria Math"/>
                        </a:rPr>
                        <m:t>+</m:t>
                      </m:r>
                      <m:r>
                        <a:rPr lang="en-US" altLang="ja-JP" b="1" i="1" smtClean="0">
                          <a:latin typeface="Cambria Math"/>
                        </a:rPr>
                        <m:t>𝑷</m:t>
                      </m:r>
                    </m:oMath>
                  </m:oMathPara>
                </a14:m>
                <a:endParaRPr kumimoji="1" lang="en-US" altLang="ja-JP" b="1" dirty="0" smtClean="0"/>
              </a:p>
              <a:p>
                <a14:m>
                  <m:oMath xmlns:m="http://schemas.openxmlformats.org/officeDocument/2006/math">
                    <m:sSub>
                      <m:sSubPr>
                        <m:ctrlPr>
                          <a:rPr lang="en-US" altLang="ja-JP" b="1" i="1">
                            <a:latin typeface="Cambria Math"/>
                          </a:rPr>
                        </m:ctrlPr>
                      </m:sSubPr>
                      <m:e>
                        <m:r>
                          <a:rPr lang="en-US" altLang="ja-JP" b="1" i="1">
                            <a:latin typeface="Cambria Math"/>
                          </a:rPr>
                          <m:t>𝒋</m:t>
                        </m:r>
                      </m:e>
                      <m:sub>
                        <m:r>
                          <a:rPr lang="en-US" altLang="ja-JP" b="0" i="1" smtClean="0">
                            <a:latin typeface="Cambria Math"/>
                          </a:rPr>
                          <m:t>𝑝𝑜𝑙</m:t>
                        </m:r>
                      </m:sub>
                    </m:sSub>
                    <m:r>
                      <a:rPr lang="en-US" altLang="ja-JP" i="1">
                        <a:latin typeface="Cambria Math"/>
                      </a:rPr>
                      <m:t>≡</m:t>
                    </m:r>
                    <m:f>
                      <m:fPr>
                        <m:ctrlPr>
                          <a:rPr lang="en-US" altLang="ja-JP" i="1">
                            <a:latin typeface="Cambria Math"/>
                          </a:rPr>
                        </m:ctrlPr>
                      </m:fPr>
                      <m:num>
                        <m:r>
                          <a:rPr lang="en-US" altLang="ja-JP" i="1">
                            <a:latin typeface="Cambria Math"/>
                          </a:rPr>
                          <m:t>𝜕</m:t>
                        </m:r>
                        <m:r>
                          <a:rPr lang="en-US" altLang="ja-JP" b="1" i="1">
                            <a:latin typeface="Cambria Math"/>
                          </a:rPr>
                          <m:t>𝑷</m:t>
                        </m:r>
                      </m:num>
                      <m:den>
                        <m:r>
                          <a:rPr lang="en-US" altLang="ja-JP" i="1">
                            <a:latin typeface="Cambria Math"/>
                          </a:rPr>
                          <m:t>𝜕</m:t>
                        </m:r>
                        <m:r>
                          <a:rPr lang="en-US" altLang="ja-JP" i="1">
                            <a:latin typeface="Cambria Math"/>
                          </a:rPr>
                          <m:t>𝑡</m:t>
                        </m:r>
                      </m:den>
                    </m:f>
                  </m:oMath>
                </a14:m>
                <a:r>
                  <a:rPr lang="ja-JP" altLang="en-US" dirty="0"/>
                  <a:t>は分極電流</a:t>
                </a:r>
                <a:endParaRPr lang="en-US" altLang="ja-JP" dirty="0"/>
              </a:p>
              <a:p>
                <a:pPr marL="0" indent="0">
                  <a:buNone/>
                </a:pPr>
                <a14:m>
                  <m:oMathPara xmlns:m="http://schemas.openxmlformats.org/officeDocument/2006/math">
                    <m:oMathParaPr>
                      <m:jc m:val="centerGroup"/>
                    </m:oMathParaPr>
                    <m:oMath xmlns:m="http://schemas.openxmlformats.org/officeDocument/2006/math">
                      <m:r>
                        <a:rPr lang="en-US" altLang="ja-JP">
                          <a:latin typeface="Cambria Math"/>
                        </a:rPr>
                        <m:t>𝛻</m:t>
                      </m:r>
                      <m:r>
                        <a:rPr lang="en-US" altLang="ja-JP" i="1">
                          <a:latin typeface="Cambria Math"/>
                        </a:rPr>
                        <m:t>×</m:t>
                      </m:r>
                      <m:r>
                        <a:rPr lang="en-US" altLang="ja-JP" b="1" i="1">
                          <a:latin typeface="Cambria Math"/>
                        </a:rPr>
                        <m:t>𝑩</m:t>
                      </m:r>
                      <m:r>
                        <a:rPr lang="en-US" altLang="ja-JP" i="1">
                          <a:latin typeface="Cambria Math"/>
                        </a:rPr>
                        <m:t>=</m:t>
                      </m:r>
                      <m:f>
                        <m:fPr>
                          <m:ctrlPr>
                            <a:rPr lang="en-US" altLang="ja-JP" i="1">
                              <a:latin typeface="Cambria Math"/>
                            </a:rPr>
                          </m:ctrlPr>
                        </m:fPr>
                        <m:num>
                          <m:r>
                            <a:rPr lang="en-US" altLang="ja-JP" i="1">
                              <a:latin typeface="Cambria Math"/>
                            </a:rPr>
                            <m:t>1</m:t>
                          </m:r>
                        </m:num>
                        <m:den>
                          <m:sSub>
                            <m:sSubPr>
                              <m:ctrlPr>
                                <a:rPr lang="en-US" altLang="ja-JP" i="1">
                                  <a:latin typeface="Cambria Math"/>
                                </a:rPr>
                              </m:ctrlPr>
                            </m:sSubPr>
                            <m:e>
                              <m:r>
                                <a:rPr lang="en-US" altLang="ja-JP" i="1">
                                  <a:latin typeface="Cambria Math"/>
                                </a:rPr>
                                <m:t>𝜇</m:t>
                              </m:r>
                            </m:e>
                            <m:sub>
                              <m:r>
                                <a:rPr lang="en-US" altLang="ja-JP" i="1">
                                  <a:latin typeface="Cambria Math"/>
                                </a:rPr>
                                <m:t>0</m:t>
                              </m:r>
                            </m:sub>
                          </m:sSub>
                        </m:den>
                      </m:f>
                      <m:d>
                        <m:dPr>
                          <m:ctrlPr>
                            <a:rPr lang="en-US" altLang="ja-JP" i="1">
                              <a:latin typeface="Cambria Math"/>
                            </a:rPr>
                          </m:ctrlPr>
                        </m:dPr>
                        <m:e>
                          <m:sSub>
                            <m:sSubPr>
                              <m:ctrlPr>
                                <a:rPr lang="en-US" altLang="ja-JP" i="1">
                                  <a:latin typeface="Cambria Math"/>
                                </a:rPr>
                              </m:ctrlPr>
                            </m:sSubPr>
                            <m:e>
                              <m:r>
                                <a:rPr lang="en-US" altLang="ja-JP" i="1">
                                  <a:latin typeface="Cambria Math"/>
                                </a:rPr>
                                <m:t>𝜖</m:t>
                              </m:r>
                            </m:e>
                            <m:sub>
                              <m:r>
                                <a:rPr lang="en-US" altLang="ja-JP" i="1">
                                  <a:latin typeface="Cambria Math"/>
                                </a:rPr>
                                <m:t>0</m:t>
                              </m:r>
                            </m:sub>
                          </m:sSub>
                          <m:f>
                            <m:fPr>
                              <m:ctrlPr>
                                <a:rPr lang="en-US" altLang="ja-JP" i="1">
                                  <a:latin typeface="Cambria Math"/>
                                </a:rPr>
                              </m:ctrlPr>
                            </m:fPr>
                            <m:num>
                              <m:r>
                                <a:rPr lang="en-US" altLang="ja-JP" i="1">
                                  <a:latin typeface="Cambria Math"/>
                                </a:rPr>
                                <m:t>𝜕</m:t>
                              </m:r>
                              <m:r>
                                <a:rPr lang="en-US" altLang="ja-JP" b="1" i="1">
                                  <a:latin typeface="Cambria Math"/>
                                </a:rPr>
                                <m:t>𝑬</m:t>
                              </m:r>
                            </m:num>
                            <m:den>
                              <m:r>
                                <a:rPr lang="en-US" altLang="ja-JP" i="1">
                                  <a:latin typeface="Cambria Math"/>
                                </a:rPr>
                                <m:t>𝜕</m:t>
                              </m:r>
                              <m:r>
                                <a:rPr lang="en-US" altLang="ja-JP" i="1">
                                  <a:latin typeface="Cambria Math"/>
                                </a:rPr>
                                <m:t>𝑡</m:t>
                              </m:r>
                            </m:den>
                          </m:f>
                          <m:r>
                            <a:rPr lang="en-US" altLang="ja-JP" b="1" i="1">
                              <a:latin typeface="Cambria Math"/>
                            </a:rPr>
                            <m:t>+</m:t>
                          </m:r>
                          <m:sSub>
                            <m:sSubPr>
                              <m:ctrlPr>
                                <a:rPr lang="en-US" altLang="ja-JP" b="0" i="1" smtClean="0">
                                  <a:latin typeface="Cambria Math"/>
                                </a:rPr>
                              </m:ctrlPr>
                            </m:sSubPr>
                            <m:e>
                              <m:r>
                                <a:rPr lang="en-US" altLang="ja-JP" b="1" i="1" smtClean="0">
                                  <a:latin typeface="Cambria Math"/>
                                </a:rPr>
                                <m:t>𝒋</m:t>
                              </m:r>
                            </m:e>
                            <m:sub>
                              <m:r>
                                <a:rPr lang="en-US" altLang="ja-JP" b="0" i="1" smtClean="0">
                                  <a:latin typeface="Cambria Math"/>
                                </a:rPr>
                                <m:t>𝑝𝑜𝑙</m:t>
                              </m:r>
                            </m:sub>
                          </m:sSub>
                        </m:e>
                      </m:d>
                    </m:oMath>
                  </m:oMathPara>
                </a14:m>
                <a:endParaRPr lang="en-US" altLang="ja-JP" b="1" dirty="0"/>
              </a:p>
              <a:p>
                <a:pPr marL="0" indent="0">
                  <a:buNone/>
                </a:pPr>
                <a:endParaRPr lang="en-US" altLang="ja-JP" dirty="0"/>
              </a:p>
              <a:p>
                <a:pPr marL="0" indent="0">
                  <a:buNone/>
                </a:pPr>
                <a14:m>
                  <m:oMathPara xmlns:m="http://schemas.openxmlformats.org/officeDocument/2006/math">
                    <m:oMathParaPr>
                      <m:jc m:val="centerGroup"/>
                    </m:oMathParaPr>
                    <m:oMath xmlns:m="http://schemas.openxmlformats.org/officeDocument/2006/math">
                      <m:r>
                        <a:rPr lang="en-US" altLang="ja-JP" b="1" i="1">
                          <a:latin typeface="Cambria Math"/>
                        </a:rPr>
                        <m:t>𝑷</m:t>
                      </m:r>
                      <m:d>
                        <m:dPr>
                          <m:ctrlPr>
                            <a:rPr lang="en-US" altLang="ja-JP" b="1" i="1">
                              <a:latin typeface="Cambria Math"/>
                            </a:rPr>
                          </m:ctrlPr>
                        </m:dPr>
                        <m:e>
                          <m:r>
                            <a:rPr lang="en-US" altLang="ja-JP" b="1" i="1">
                              <a:latin typeface="Cambria Math"/>
                            </a:rPr>
                            <m:t>𝒓</m:t>
                          </m:r>
                          <m:r>
                            <a:rPr lang="en-US" altLang="ja-JP" i="1">
                              <a:latin typeface="Cambria Math"/>
                            </a:rPr>
                            <m:t>,</m:t>
                          </m:r>
                          <m:r>
                            <a:rPr lang="en-US" altLang="ja-JP" i="1">
                              <a:latin typeface="Cambria Math"/>
                            </a:rPr>
                            <m:t>𝑡</m:t>
                          </m:r>
                        </m:e>
                      </m:d>
                      <m:r>
                        <a:rPr lang="en-US" altLang="ja-JP" i="1">
                          <a:latin typeface="Cambria Math"/>
                        </a:rPr>
                        <m:t>=</m:t>
                      </m:r>
                      <m:r>
                        <a:rPr lang="en-US" altLang="ja-JP" b="1" i="1">
                          <a:latin typeface="Cambria Math"/>
                        </a:rPr>
                        <m:t>∫</m:t>
                      </m:r>
                      <m:r>
                        <a:rPr lang="en-US" altLang="ja-JP" b="1" i="1">
                          <a:latin typeface="Cambria Math"/>
                        </a:rPr>
                        <m:t>𝝌</m:t>
                      </m:r>
                      <m:d>
                        <m:dPr>
                          <m:ctrlPr>
                            <a:rPr lang="en-US" altLang="ja-JP" b="1" i="1">
                              <a:latin typeface="Cambria Math"/>
                            </a:rPr>
                          </m:ctrlPr>
                        </m:dPr>
                        <m:e>
                          <m:r>
                            <a:rPr lang="en-US" altLang="ja-JP" b="1" i="1">
                              <a:latin typeface="Cambria Math"/>
                            </a:rPr>
                            <m:t>𝒓</m:t>
                          </m:r>
                          <m:r>
                            <a:rPr lang="en-US" altLang="ja-JP" b="1" i="1">
                              <a:latin typeface="Cambria Math"/>
                            </a:rPr>
                            <m:t>−</m:t>
                          </m:r>
                          <m:sSup>
                            <m:sSupPr>
                              <m:ctrlPr>
                                <a:rPr lang="en-US" altLang="ja-JP" b="1" i="1">
                                  <a:latin typeface="Cambria Math"/>
                                </a:rPr>
                              </m:ctrlPr>
                            </m:sSupPr>
                            <m:e>
                              <m:r>
                                <a:rPr lang="en-US" altLang="ja-JP" b="1" i="1">
                                  <a:latin typeface="Cambria Math"/>
                                </a:rPr>
                                <m:t>𝒓</m:t>
                              </m:r>
                            </m:e>
                            <m:sup>
                              <m:r>
                                <a:rPr lang="en-US" altLang="ja-JP" b="1" i="1">
                                  <a:latin typeface="Cambria Math"/>
                                </a:rPr>
                                <m:t>′</m:t>
                              </m:r>
                            </m:sup>
                          </m:sSup>
                          <m:r>
                            <a:rPr lang="en-US" altLang="ja-JP" b="1" i="1">
                              <a:latin typeface="Cambria Math"/>
                            </a:rPr>
                            <m:t>,</m:t>
                          </m:r>
                          <m:r>
                            <a:rPr lang="en-US" altLang="ja-JP" i="1">
                              <a:latin typeface="Cambria Math"/>
                            </a:rPr>
                            <m:t>𝑡</m:t>
                          </m:r>
                          <m:r>
                            <a:rPr lang="en-US" altLang="ja-JP" i="1">
                              <a:latin typeface="Cambria Math"/>
                            </a:rPr>
                            <m:t>−</m:t>
                          </m:r>
                          <m:sSup>
                            <m:sSupPr>
                              <m:ctrlPr>
                                <a:rPr lang="en-US" altLang="ja-JP" i="1">
                                  <a:latin typeface="Cambria Math"/>
                                </a:rPr>
                              </m:ctrlPr>
                            </m:sSupPr>
                            <m:e>
                              <m:r>
                                <a:rPr lang="en-US" altLang="ja-JP" i="1">
                                  <a:latin typeface="Cambria Math"/>
                                </a:rPr>
                                <m:t>𝑡</m:t>
                              </m:r>
                            </m:e>
                            <m:sup>
                              <m:r>
                                <a:rPr lang="en-US" altLang="ja-JP" i="1">
                                  <a:latin typeface="Cambria Math"/>
                                </a:rPr>
                                <m:t>′</m:t>
                              </m:r>
                            </m:sup>
                          </m:sSup>
                        </m:e>
                      </m:d>
                      <m:r>
                        <a:rPr lang="en-US" altLang="ja-JP" b="1" i="1">
                          <a:latin typeface="Cambria Math"/>
                        </a:rPr>
                        <m:t>𝑬</m:t>
                      </m:r>
                      <m:d>
                        <m:dPr>
                          <m:ctrlPr>
                            <a:rPr lang="en-US" altLang="ja-JP" b="1" i="1">
                              <a:latin typeface="Cambria Math"/>
                            </a:rPr>
                          </m:ctrlPr>
                        </m:dPr>
                        <m:e>
                          <m:sSup>
                            <m:sSupPr>
                              <m:ctrlPr>
                                <a:rPr lang="en-US" altLang="ja-JP" b="1" i="1">
                                  <a:latin typeface="Cambria Math"/>
                                </a:rPr>
                              </m:ctrlPr>
                            </m:sSupPr>
                            <m:e>
                              <m:r>
                                <a:rPr lang="en-US" altLang="ja-JP" b="1" i="1">
                                  <a:latin typeface="Cambria Math"/>
                                </a:rPr>
                                <m:t>𝒓</m:t>
                              </m:r>
                            </m:e>
                            <m:sup>
                              <m:r>
                                <a:rPr lang="en-US" altLang="ja-JP" b="1" i="1">
                                  <a:latin typeface="Cambria Math"/>
                                </a:rPr>
                                <m:t>′</m:t>
                              </m:r>
                            </m:sup>
                          </m:sSup>
                          <m:r>
                            <a:rPr lang="en-US" altLang="ja-JP" i="1">
                              <a:latin typeface="Cambria Math"/>
                            </a:rPr>
                            <m:t>,</m:t>
                          </m:r>
                          <m:sSup>
                            <m:sSupPr>
                              <m:ctrlPr>
                                <a:rPr lang="en-US" altLang="ja-JP" i="1">
                                  <a:latin typeface="Cambria Math"/>
                                </a:rPr>
                              </m:ctrlPr>
                            </m:sSupPr>
                            <m:e>
                              <m:r>
                                <a:rPr lang="en-US" altLang="ja-JP" i="1">
                                  <a:latin typeface="Cambria Math"/>
                                </a:rPr>
                                <m:t>𝑡</m:t>
                              </m:r>
                            </m:e>
                            <m:sup>
                              <m:r>
                                <a:rPr lang="en-US" altLang="ja-JP" i="1">
                                  <a:latin typeface="Cambria Math"/>
                                </a:rPr>
                                <m:t>′</m:t>
                              </m:r>
                            </m:sup>
                          </m:sSup>
                        </m:e>
                      </m:d>
                      <m:r>
                        <a:rPr lang="en-US" altLang="ja-JP" i="1">
                          <a:latin typeface="Cambria Math"/>
                        </a:rPr>
                        <m:t>𝑑</m:t>
                      </m:r>
                      <m:r>
                        <a:rPr lang="en-US" altLang="ja-JP" b="1" i="1">
                          <a:latin typeface="Cambria Math"/>
                        </a:rPr>
                        <m:t>𝒓</m:t>
                      </m:r>
                      <m:r>
                        <a:rPr lang="en-US" altLang="ja-JP" b="1" i="1">
                          <a:latin typeface="Cambria Math"/>
                        </a:rPr>
                        <m:t>′</m:t>
                      </m:r>
                      <m:r>
                        <a:rPr lang="en-US" altLang="ja-JP" i="1">
                          <a:latin typeface="Cambria Math"/>
                        </a:rPr>
                        <m:t>𝑑𝑡</m:t>
                      </m:r>
                      <m:r>
                        <a:rPr lang="en-US" altLang="ja-JP" i="1">
                          <a:latin typeface="Cambria Math"/>
                        </a:rPr>
                        <m:t>′</m:t>
                      </m:r>
                    </m:oMath>
                    <m:oMath xmlns:m="http://schemas.openxmlformats.org/officeDocument/2006/math">
                      <m:r>
                        <a:rPr lang="en-US" altLang="ja-JP" b="1" i="1">
                          <a:latin typeface="Cambria Math"/>
                        </a:rPr>
                        <m:t>𝑷</m:t>
                      </m:r>
                      <m:d>
                        <m:dPr>
                          <m:ctrlPr>
                            <a:rPr lang="en-US" altLang="ja-JP" b="1" i="1">
                              <a:latin typeface="Cambria Math"/>
                            </a:rPr>
                          </m:ctrlPr>
                        </m:dPr>
                        <m:e>
                          <m:r>
                            <a:rPr lang="en-US" altLang="ja-JP" b="1" i="1">
                              <a:latin typeface="Cambria Math"/>
                            </a:rPr>
                            <m:t>𝒌</m:t>
                          </m:r>
                          <m:r>
                            <a:rPr lang="en-US" altLang="ja-JP" b="1" i="1">
                              <a:latin typeface="Cambria Math"/>
                            </a:rPr>
                            <m:t>,</m:t>
                          </m:r>
                          <m:r>
                            <a:rPr lang="en-US" altLang="ja-JP" i="1">
                              <a:latin typeface="Cambria Math"/>
                            </a:rPr>
                            <m:t>𝜔</m:t>
                          </m:r>
                        </m:e>
                      </m:d>
                      <m:r>
                        <a:rPr lang="en-US" altLang="ja-JP" i="1">
                          <a:latin typeface="Cambria Math"/>
                        </a:rPr>
                        <m:t>=</m:t>
                      </m:r>
                      <m:r>
                        <a:rPr lang="en-US" altLang="ja-JP" b="1" i="1">
                          <a:latin typeface="Cambria Math"/>
                        </a:rPr>
                        <m:t>𝝌</m:t>
                      </m:r>
                      <m:d>
                        <m:dPr>
                          <m:ctrlPr>
                            <a:rPr lang="en-US" altLang="ja-JP" b="1" i="1">
                              <a:latin typeface="Cambria Math"/>
                            </a:rPr>
                          </m:ctrlPr>
                        </m:dPr>
                        <m:e>
                          <m:r>
                            <a:rPr lang="en-US" altLang="ja-JP" b="1" i="1">
                              <a:latin typeface="Cambria Math"/>
                            </a:rPr>
                            <m:t>𝒌</m:t>
                          </m:r>
                          <m:r>
                            <a:rPr lang="en-US" altLang="ja-JP" b="1" i="1">
                              <a:latin typeface="Cambria Math"/>
                            </a:rPr>
                            <m:t>,</m:t>
                          </m:r>
                          <m:r>
                            <a:rPr lang="en-US" altLang="ja-JP" i="1">
                              <a:latin typeface="Cambria Math"/>
                            </a:rPr>
                            <m:t>𝜔</m:t>
                          </m:r>
                        </m:e>
                      </m:d>
                      <m:r>
                        <a:rPr lang="en-US" altLang="ja-JP" b="1" i="1">
                          <a:latin typeface="Cambria Math"/>
                        </a:rPr>
                        <m:t>𝑬</m:t>
                      </m:r>
                      <m:r>
                        <a:rPr lang="en-US" altLang="ja-JP" i="1">
                          <a:latin typeface="Cambria Math"/>
                        </a:rPr>
                        <m:t>(</m:t>
                      </m:r>
                      <m:r>
                        <a:rPr lang="en-US" altLang="ja-JP" b="1" i="1">
                          <a:latin typeface="Cambria Math"/>
                        </a:rPr>
                        <m:t>𝒌</m:t>
                      </m:r>
                      <m:r>
                        <a:rPr lang="en-US" altLang="ja-JP" b="1" i="1">
                          <a:latin typeface="Cambria Math"/>
                        </a:rPr>
                        <m:t>,</m:t>
                      </m:r>
                      <m:r>
                        <a:rPr lang="en-US" altLang="ja-JP" i="1">
                          <a:latin typeface="Cambria Math"/>
                        </a:rPr>
                        <m:t>𝜔</m:t>
                      </m:r>
                      <m:r>
                        <a:rPr lang="en-US" altLang="ja-JP" i="1">
                          <a:latin typeface="Cambria Math"/>
                        </a:rPr>
                        <m:t>)</m:t>
                      </m:r>
                    </m:oMath>
                  </m:oMathPara>
                </a14:m>
                <a:endParaRPr lang="en-US" altLang="ja-JP" dirty="0" smtClean="0"/>
              </a:p>
              <a:p>
                <a:r>
                  <a:rPr lang="ja-JP" altLang="en-US" dirty="0" smtClean="0"/>
                  <a:t>誘</a:t>
                </a:r>
                <a:r>
                  <a:rPr lang="ja-JP" altLang="en-US" dirty="0"/>
                  <a:t>電率テンソル</a:t>
                </a:r>
                <a14:m>
                  <m:oMath xmlns:m="http://schemas.openxmlformats.org/officeDocument/2006/math">
                    <m:sSub>
                      <m:sSubPr>
                        <m:ctrlPr>
                          <a:rPr lang="en-US" altLang="ja-JP" i="1">
                            <a:latin typeface="Cambria Math"/>
                          </a:rPr>
                        </m:ctrlPr>
                      </m:sSubPr>
                      <m:e>
                        <m:r>
                          <a:rPr lang="en-US" altLang="ja-JP" i="1">
                            <a:latin typeface="Cambria Math"/>
                          </a:rPr>
                          <m:t>𝜖</m:t>
                        </m:r>
                      </m:e>
                      <m:sub>
                        <m:r>
                          <a:rPr lang="en-US" altLang="ja-JP" i="1">
                            <a:latin typeface="Cambria Math"/>
                          </a:rPr>
                          <m:t>0</m:t>
                        </m:r>
                      </m:sub>
                    </m:sSub>
                    <m:r>
                      <a:rPr lang="en-US" altLang="ja-JP" b="1">
                        <a:latin typeface="Cambria Math"/>
                      </a:rPr>
                      <m:t>𝐊</m:t>
                    </m:r>
                    <m:d>
                      <m:dPr>
                        <m:ctrlPr>
                          <a:rPr lang="en-US" altLang="ja-JP" i="1">
                            <a:latin typeface="Cambria Math"/>
                          </a:rPr>
                        </m:ctrlPr>
                      </m:dPr>
                      <m:e>
                        <m:r>
                          <a:rPr lang="en-US" altLang="ja-JP" b="1">
                            <a:latin typeface="Cambria Math"/>
                          </a:rPr>
                          <m:t>𝐤</m:t>
                        </m:r>
                        <m:r>
                          <a:rPr lang="en-US" altLang="ja-JP">
                            <a:latin typeface="Cambria Math"/>
                          </a:rPr>
                          <m:t>,</m:t>
                        </m:r>
                        <m:r>
                          <a:rPr lang="en-US" altLang="ja-JP" i="1">
                            <a:latin typeface="Cambria Math"/>
                          </a:rPr>
                          <m:t>𝜔</m:t>
                        </m:r>
                      </m:e>
                    </m:d>
                    <m:r>
                      <a:rPr lang="en-US" altLang="ja-JP" i="1">
                        <a:latin typeface="Cambria Math"/>
                      </a:rPr>
                      <m:t>=</m:t>
                    </m:r>
                    <m:sSub>
                      <m:sSubPr>
                        <m:ctrlPr>
                          <a:rPr lang="en-US" altLang="ja-JP" i="1">
                            <a:latin typeface="Cambria Math"/>
                          </a:rPr>
                        </m:ctrlPr>
                      </m:sSubPr>
                      <m:e>
                        <m:r>
                          <a:rPr lang="en-US" altLang="ja-JP" i="1">
                            <a:latin typeface="Cambria Math"/>
                          </a:rPr>
                          <m:t>𝜖</m:t>
                        </m:r>
                      </m:e>
                      <m:sub>
                        <m:r>
                          <a:rPr lang="en-US" altLang="ja-JP" i="1">
                            <a:latin typeface="Cambria Math"/>
                          </a:rPr>
                          <m:t>0</m:t>
                        </m:r>
                      </m:sub>
                    </m:sSub>
                    <m:r>
                      <a:rPr lang="en-US" altLang="ja-JP" i="1">
                        <a:latin typeface="Cambria Math"/>
                      </a:rPr>
                      <m:t>(1+</m:t>
                    </m:r>
                    <m:r>
                      <a:rPr lang="en-US" altLang="ja-JP" i="1">
                        <a:latin typeface="Cambria Math"/>
                      </a:rPr>
                      <m:t>𝜒</m:t>
                    </m:r>
                    <m:d>
                      <m:dPr>
                        <m:ctrlPr>
                          <a:rPr lang="en-US" altLang="ja-JP" i="1">
                            <a:latin typeface="Cambria Math"/>
                          </a:rPr>
                        </m:ctrlPr>
                      </m:dPr>
                      <m:e>
                        <m:r>
                          <a:rPr lang="en-US" altLang="ja-JP" b="1" i="1">
                            <a:latin typeface="Cambria Math"/>
                          </a:rPr>
                          <m:t>𝒌</m:t>
                        </m:r>
                        <m:r>
                          <a:rPr lang="en-US" altLang="ja-JP" b="1" i="1">
                            <a:latin typeface="Cambria Math"/>
                          </a:rPr>
                          <m:t>,</m:t>
                        </m:r>
                        <m:r>
                          <a:rPr lang="en-US" altLang="ja-JP" i="1">
                            <a:latin typeface="Cambria Math"/>
                          </a:rPr>
                          <m:t>𝜔</m:t>
                        </m:r>
                      </m:e>
                    </m:d>
                    <m:r>
                      <a:rPr lang="en-US" altLang="ja-JP" i="1">
                        <a:latin typeface="Cambria Math"/>
                      </a:rPr>
                      <m:t>)</m:t>
                    </m:r>
                  </m:oMath>
                </a14:m>
                <a:r>
                  <a:rPr lang="ja-JP" altLang="en-US" dirty="0"/>
                  <a:t>は波動に対するプラズマの応答を表す</a:t>
                </a:r>
                <a:endParaRPr lang="en-US" altLang="ja-JP" b="1" dirty="0"/>
              </a:p>
              <a:p>
                <a:pPr marL="0" indent="0">
                  <a:buNone/>
                </a:pPr>
                <a:endParaRPr lang="en-US" altLang="ja-JP"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327" t="-100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48304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電磁場の媒質としてのプラズ</a:t>
            </a:r>
            <a:r>
              <a:rPr lang="ja-JP" altLang="en-US" dirty="0" smtClean="0"/>
              <a:t>マ</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kumimoji="1" lang="ja-JP" altLang="en-US" dirty="0" smtClean="0"/>
                  <a:t>電流は主に電子の流れが担う</a:t>
                </a:r>
                <a:endParaRPr kumimoji="1" lang="en-US" altLang="ja-JP" dirty="0" smtClean="0"/>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a:rPr>
                          </m:ctrlPr>
                        </m:sSubPr>
                        <m:e>
                          <m:r>
                            <a:rPr kumimoji="1" lang="en-US" altLang="ja-JP" b="0" i="1" smtClean="0">
                              <a:latin typeface="Cambria Math"/>
                            </a:rPr>
                            <m:t>𝑚</m:t>
                          </m:r>
                        </m:e>
                        <m:sub>
                          <m:r>
                            <a:rPr kumimoji="1" lang="en-US" altLang="ja-JP" b="0" i="1" smtClean="0">
                              <a:latin typeface="Cambria Math"/>
                            </a:rPr>
                            <m:t>𝑒</m:t>
                          </m:r>
                        </m:sub>
                      </m:sSub>
                      <m:sSub>
                        <m:sSubPr>
                          <m:ctrlPr>
                            <a:rPr kumimoji="1" lang="en-US" altLang="ja-JP" b="0" i="1" smtClean="0">
                              <a:latin typeface="Cambria Math"/>
                            </a:rPr>
                          </m:ctrlPr>
                        </m:sSubPr>
                        <m:e>
                          <m:r>
                            <a:rPr kumimoji="1" lang="en-US" altLang="ja-JP" b="0" i="1" smtClean="0">
                              <a:latin typeface="Cambria Math"/>
                            </a:rPr>
                            <m:t>𝑛</m:t>
                          </m:r>
                        </m:e>
                        <m:sub>
                          <m:r>
                            <a:rPr kumimoji="1" lang="en-US" altLang="ja-JP" b="0" i="1" smtClean="0">
                              <a:latin typeface="Cambria Math"/>
                            </a:rPr>
                            <m:t>𝑒</m:t>
                          </m:r>
                        </m:sub>
                      </m:sSub>
                      <m:f>
                        <m:fPr>
                          <m:ctrlPr>
                            <a:rPr kumimoji="1" lang="en-US" altLang="ja-JP" b="0" i="1" smtClean="0">
                              <a:latin typeface="Cambria Math"/>
                            </a:rPr>
                          </m:ctrlPr>
                        </m:fPr>
                        <m:num>
                          <m:r>
                            <a:rPr kumimoji="1" lang="en-US" altLang="ja-JP" b="0" i="1" smtClean="0">
                              <a:latin typeface="Cambria Math"/>
                            </a:rPr>
                            <m:t>𝜕</m:t>
                          </m:r>
                          <m:sSub>
                            <m:sSubPr>
                              <m:ctrlPr>
                                <a:rPr kumimoji="1" lang="en-US" altLang="ja-JP" b="0" i="1" smtClean="0">
                                  <a:latin typeface="Cambria Math"/>
                                </a:rPr>
                              </m:ctrlPr>
                            </m:sSubPr>
                            <m:e>
                              <m:r>
                                <a:rPr kumimoji="1" lang="en-US" altLang="ja-JP" b="1" i="1" smtClean="0">
                                  <a:latin typeface="Cambria Math"/>
                                </a:rPr>
                                <m:t>𝒗</m:t>
                              </m:r>
                            </m:e>
                            <m:sub>
                              <m:r>
                                <a:rPr kumimoji="1" lang="en-US" altLang="ja-JP" b="0" i="1" smtClean="0">
                                  <a:latin typeface="Cambria Math"/>
                                </a:rPr>
                                <m:t>𝑒</m:t>
                              </m:r>
                            </m:sub>
                          </m:sSub>
                        </m:num>
                        <m:den>
                          <m:r>
                            <a:rPr kumimoji="1" lang="en-US" altLang="ja-JP" b="0" i="1" smtClean="0">
                              <a:latin typeface="Cambria Math"/>
                            </a:rPr>
                            <m:t>𝜕</m:t>
                          </m:r>
                          <m:r>
                            <a:rPr kumimoji="1" lang="en-US" altLang="ja-JP" b="0" i="1" smtClean="0">
                              <a:latin typeface="Cambria Math"/>
                            </a:rPr>
                            <m:t>𝑡</m:t>
                          </m:r>
                        </m:den>
                      </m:f>
                      <m:r>
                        <a:rPr kumimoji="1" lang="en-US" altLang="ja-JP" b="0" i="1" smtClean="0">
                          <a:latin typeface="Cambria Math"/>
                        </a:rPr>
                        <m:t>=−</m:t>
                      </m:r>
                      <m:r>
                        <a:rPr kumimoji="1" lang="en-US" altLang="ja-JP" b="0" i="1" smtClean="0">
                          <a:latin typeface="Cambria Math"/>
                        </a:rPr>
                        <m:t>𝑒</m:t>
                      </m:r>
                      <m:sSub>
                        <m:sSubPr>
                          <m:ctrlPr>
                            <a:rPr kumimoji="1" lang="en-US" altLang="ja-JP" b="0" i="1" smtClean="0">
                              <a:latin typeface="Cambria Math"/>
                            </a:rPr>
                          </m:ctrlPr>
                        </m:sSubPr>
                        <m:e>
                          <m:r>
                            <a:rPr kumimoji="1" lang="en-US" altLang="ja-JP" b="0" i="1" smtClean="0">
                              <a:latin typeface="Cambria Math"/>
                            </a:rPr>
                            <m:t>𝑛</m:t>
                          </m:r>
                        </m:e>
                        <m:sub>
                          <m:r>
                            <a:rPr kumimoji="1" lang="en-US" altLang="ja-JP" b="0" i="1" smtClean="0">
                              <a:latin typeface="Cambria Math"/>
                            </a:rPr>
                            <m:t>𝑒</m:t>
                          </m:r>
                        </m:sub>
                      </m:sSub>
                      <m:d>
                        <m:dPr>
                          <m:ctrlPr>
                            <a:rPr kumimoji="1" lang="en-US" altLang="ja-JP" b="0" i="1" smtClean="0">
                              <a:latin typeface="Cambria Math"/>
                            </a:rPr>
                          </m:ctrlPr>
                        </m:dPr>
                        <m:e>
                          <m:r>
                            <a:rPr kumimoji="1" lang="en-US" altLang="ja-JP" b="1" i="1" smtClean="0">
                              <a:latin typeface="Cambria Math"/>
                            </a:rPr>
                            <m:t>𝑬</m:t>
                          </m:r>
                          <m:r>
                            <a:rPr kumimoji="1" lang="en-US" altLang="ja-JP" b="0" i="1" smtClean="0">
                              <a:latin typeface="Cambria Math"/>
                            </a:rPr>
                            <m:t>+</m:t>
                          </m:r>
                          <m:sSub>
                            <m:sSubPr>
                              <m:ctrlPr>
                                <a:rPr kumimoji="1" lang="en-US" altLang="ja-JP" b="1" i="1" smtClean="0">
                                  <a:latin typeface="Cambria Math"/>
                                </a:rPr>
                              </m:ctrlPr>
                            </m:sSubPr>
                            <m:e>
                              <m:r>
                                <a:rPr kumimoji="1" lang="en-US" altLang="ja-JP" b="1" i="1" smtClean="0">
                                  <a:latin typeface="Cambria Math"/>
                                </a:rPr>
                                <m:t>𝒗</m:t>
                              </m:r>
                            </m:e>
                            <m:sub>
                              <m:r>
                                <a:rPr kumimoji="1" lang="en-US" altLang="ja-JP" b="1" i="1" smtClean="0">
                                  <a:latin typeface="Cambria Math"/>
                                </a:rPr>
                                <m:t>𝒆</m:t>
                              </m:r>
                            </m:sub>
                          </m:sSub>
                          <m:r>
                            <a:rPr kumimoji="1" lang="en-US" altLang="ja-JP" b="1" i="1" smtClean="0">
                              <a:latin typeface="Cambria Math"/>
                            </a:rPr>
                            <m:t>×</m:t>
                          </m:r>
                          <m:sSub>
                            <m:sSubPr>
                              <m:ctrlPr>
                                <a:rPr kumimoji="1" lang="en-US" altLang="ja-JP" b="1" i="1" smtClean="0">
                                  <a:latin typeface="Cambria Math"/>
                                </a:rPr>
                              </m:ctrlPr>
                            </m:sSubPr>
                            <m:e>
                              <m:r>
                                <a:rPr kumimoji="1" lang="en-US" altLang="ja-JP" b="1" i="1" smtClean="0">
                                  <a:latin typeface="Cambria Math"/>
                                </a:rPr>
                                <m:t>𝑩</m:t>
                              </m:r>
                            </m:e>
                            <m:sub>
                              <m:r>
                                <a:rPr kumimoji="1" lang="en-US" altLang="ja-JP" b="0" i="1" smtClean="0">
                                  <a:latin typeface="Cambria Math"/>
                                </a:rPr>
                                <m:t>0</m:t>
                              </m:r>
                            </m:sub>
                          </m:sSub>
                        </m:e>
                      </m:d>
                    </m:oMath>
                  </m:oMathPara>
                </a14:m>
                <a:endParaRPr kumimoji="1" lang="en-US" altLang="ja-JP" b="1" dirty="0" smtClean="0"/>
              </a:p>
              <a:p>
                <a:pPr marL="0" indent="0" algn="ctr">
                  <a:buNone/>
                </a:pPr>
                <a:r>
                  <a:rPr lang="ja-JP" altLang="en-US" dirty="0"/>
                  <a:t>↓</a:t>
                </a:r>
                <a:r>
                  <a:rPr kumimoji="1" lang="en-US" altLang="ja-JP" b="0" dirty="0" smtClean="0"/>
                  <a:t/>
                </a:r>
                <a:br>
                  <a:rPr kumimoji="1" lang="en-US" altLang="ja-JP" b="0" dirty="0" smtClean="0"/>
                </a:br>
                <a14:m>
                  <m:oMathPara xmlns:m="http://schemas.openxmlformats.org/officeDocument/2006/math">
                    <m:oMathParaPr>
                      <m:jc m:val="centerGroup"/>
                    </m:oMathParaPr>
                    <m:oMath xmlns:m="http://schemas.openxmlformats.org/officeDocument/2006/math">
                      <m:f>
                        <m:fPr>
                          <m:ctrlPr>
                            <a:rPr kumimoji="1" lang="en-US" altLang="ja-JP" b="0" i="1" smtClean="0">
                              <a:latin typeface="Cambria Math"/>
                            </a:rPr>
                          </m:ctrlPr>
                        </m:fPr>
                        <m:num>
                          <m:r>
                            <a:rPr kumimoji="1" lang="en-US" altLang="ja-JP" b="0" i="1" smtClean="0">
                              <a:latin typeface="Cambria Math"/>
                            </a:rPr>
                            <m:t>𝜕</m:t>
                          </m:r>
                          <m:r>
                            <a:rPr kumimoji="1" lang="en-US" altLang="ja-JP" b="1" i="1" smtClean="0">
                              <a:latin typeface="Cambria Math"/>
                            </a:rPr>
                            <m:t>𝑱</m:t>
                          </m:r>
                        </m:num>
                        <m:den>
                          <m:r>
                            <a:rPr kumimoji="1" lang="en-US" altLang="ja-JP" b="0" i="1" smtClean="0">
                              <a:latin typeface="Cambria Math"/>
                            </a:rPr>
                            <m:t>𝜕</m:t>
                          </m:r>
                          <m:r>
                            <a:rPr kumimoji="1" lang="en-US" altLang="ja-JP" b="0" i="1" smtClean="0">
                              <a:latin typeface="Cambria Math"/>
                            </a:rPr>
                            <m:t>𝑡</m:t>
                          </m:r>
                        </m:den>
                      </m:f>
                      <m:r>
                        <a:rPr kumimoji="1" lang="en-US" altLang="ja-JP" b="0" i="1" smtClean="0">
                          <a:latin typeface="Cambria Math"/>
                        </a:rPr>
                        <m:t>=</m:t>
                      </m:r>
                      <m:f>
                        <m:fPr>
                          <m:ctrlPr>
                            <a:rPr kumimoji="1" lang="en-US" altLang="ja-JP" b="0" i="1" smtClean="0">
                              <a:latin typeface="Cambria Math"/>
                            </a:rPr>
                          </m:ctrlPr>
                        </m:fPr>
                        <m:num>
                          <m:sSub>
                            <m:sSubPr>
                              <m:ctrlPr>
                                <a:rPr kumimoji="1" lang="en-US" altLang="ja-JP" b="0" i="1" smtClean="0">
                                  <a:latin typeface="Cambria Math"/>
                                </a:rPr>
                              </m:ctrlPr>
                            </m:sSubPr>
                            <m:e>
                              <m:r>
                                <a:rPr kumimoji="1" lang="en-US" altLang="ja-JP" b="0" i="1" smtClean="0">
                                  <a:latin typeface="Cambria Math"/>
                                </a:rPr>
                                <m:t>𝑛</m:t>
                              </m:r>
                            </m:e>
                            <m:sub>
                              <m:r>
                                <a:rPr kumimoji="1" lang="en-US" altLang="ja-JP" b="0" i="1" smtClean="0">
                                  <a:latin typeface="Cambria Math"/>
                                </a:rPr>
                                <m:t>𝑒</m:t>
                              </m:r>
                            </m:sub>
                          </m:sSub>
                          <m:sSup>
                            <m:sSupPr>
                              <m:ctrlPr>
                                <a:rPr kumimoji="1" lang="en-US" altLang="ja-JP" b="0" i="1" smtClean="0">
                                  <a:latin typeface="Cambria Math"/>
                                </a:rPr>
                              </m:ctrlPr>
                            </m:sSupPr>
                            <m:e>
                              <m:r>
                                <a:rPr kumimoji="1" lang="en-US" altLang="ja-JP" b="0" i="1" smtClean="0">
                                  <a:latin typeface="Cambria Math"/>
                                </a:rPr>
                                <m:t>𝑒</m:t>
                              </m:r>
                            </m:e>
                            <m:sup>
                              <m:r>
                                <a:rPr kumimoji="1" lang="en-US" altLang="ja-JP" b="0" i="1" smtClean="0">
                                  <a:latin typeface="Cambria Math"/>
                                </a:rPr>
                                <m:t>2</m:t>
                              </m:r>
                            </m:sup>
                          </m:sSup>
                        </m:num>
                        <m:den>
                          <m:sSub>
                            <m:sSubPr>
                              <m:ctrlPr>
                                <a:rPr kumimoji="1" lang="en-US" altLang="ja-JP" b="0" i="1" smtClean="0">
                                  <a:latin typeface="Cambria Math"/>
                                </a:rPr>
                              </m:ctrlPr>
                            </m:sSubPr>
                            <m:e>
                              <m:r>
                                <a:rPr kumimoji="1" lang="en-US" altLang="ja-JP" b="0" i="1" smtClean="0">
                                  <a:latin typeface="Cambria Math"/>
                                </a:rPr>
                                <m:t>𝑚</m:t>
                              </m:r>
                            </m:e>
                            <m:sub>
                              <m:r>
                                <a:rPr kumimoji="1" lang="en-US" altLang="ja-JP" b="0" i="1" smtClean="0">
                                  <a:latin typeface="Cambria Math"/>
                                </a:rPr>
                                <m:t>𝑒</m:t>
                              </m:r>
                            </m:sub>
                          </m:sSub>
                        </m:den>
                      </m:f>
                      <m:r>
                        <a:rPr kumimoji="1" lang="en-US" altLang="ja-JP" b="1" i="1" smtClean="0">
                          <a:latin typeface="Cambria Math"/>
                        </a:rPr>
                        <m:t>𝑬</m:t>
                      </m:r>
                      <m:r>
                        <a:rPr kumimoji="1" lang="en-US" altLang="ja-JP" b="0" i="1" smtClean="0">
                          <a:latin typeface="Cambria Math"/>
                        </a:rPr>
                        <m:t>−</m:t>
                      </m:r>
                      <m:f>
                        <m:fPr>
                          <m:ctrlPr>
                            <a:rPr kumimoji="1" lang="en-US" altLang="ja-JP" b="0" i="1" smtClean="0">
                              <a:latin typeface="Cambria Math"/>
                            </a:rPr>
                          </m:ctrlPr>
                        </m:fPr>
                        <m:num>
                          <m:r>
                            <a:rPr kumimoji="1" lang="en-US" altLang="ja-JP" b="0" i="1" smtClean="0">
                              <a:latin typeface="Cambria Math"/>
                            </a:rPr>
                            <m:t>𝑒</m:t>
                          </m:r>
                        </m:num>
                        <m:den>
                          <m:sSub>
                            <m:sSubPr>
                              <m:ctrlPr>
                                <a:rPr kumimoji="1" lang="en-US" altLang="ja-JP" b="0" i="1" smtClean="0">
                                  <a:latin typeface="Cambria Math"/>
                                </a:rPr>
                              </m:ctrlPr>
                            </m:sSubPr>
                            <m:e>
                              <m:r>
                                <a:rPr kumimoji="1" lang="en-US" altLang="ja-JP" b="0" i="1" smtClean="0">
                                  <a:latin typeface="Cambria Math"/>
                                </a:rPr>
                                <m:t>𝑚</m:t>
                              </m:r>
                            </m:e>
                            <m:sub>
                              <m:r>
                                <a:rPr kumimoji="1" lang="en-US" altLang="ja-JP" b="0" i="1" smtClean="0">
                                  <a:latin typeface="Cambria Math"/>
                                </a:rPr>
                                <m:t>𝑒</m:t>
                              </m:r>
                            </m:sub>
                          </m:sSub>
                        </m:den>
                      </m:f>
                      <m:r>
                        <a:rPr kumimoji="1" lang="en-US" altLang="ja-JP" b="1" i="1" smtClean="0">
                          <a:latin typeface="Cambria Math"/>
                        </a:rPr>
                        <m:t>𝑱</m:t>
                      </m:r>
                      <m:r>
                        <a:rPr kumimoji="1" lang="en-US" altLang="ja-JP" b="1" i="1" smtClean="0">
                          <a:latin typeface="Cambria Math"/>
                        </a:rPr>
                        <m:t>×</m:t>
                      </m:r>
                      <m:sSub>
                        <m:sSubPr>
                          <m:ctrlPr>
                            <a:rPr kumimoji="1" lang="en-US" altLang="ja-JP" b="1" i="1" smtClean="0">
                              <a:latin typeface="Cambria Math"/>
                            </a:rPr>
                          </m:ctrlPr>
                        </m:sSubPr>
                        <m:e>
                          <m:r>
                            <a:rPr kumimoji="1" lang="en-US" altLang="ja-JP" b="1" i="1" smtClean="0">
                              <a:latin typeface="Cambria Math"/>
                            </a:rPr>
                            <m:t>𝑩</m:t>
                          </m:r>
                        </m:e>
                        <m:sub>
                          <m:r>
                            <a:rPr kumimoji="1" lang="en-US" altLang="ja-JP" b="0" i="1" smtClean="0">
                              <a:latin typeface="Cambria Math"/>
                            </a:rPr>
                            <m:t>0</m:t>
                          </m:r>
                        </m:sub>
                      </m:sSub>
                    </m:oMath>
                  </m:oMathPara>
                </a14:m>
                <a:endParaRPr kumimoji="1" lang="en-US" altLang="ja-JP" b="1" dirty="0" smtClean="0"/>
              </a:p>
              <a:p>
                <a:pPr marL="0" indent="0" algn="ctr">
                  <a:buNone/>
                </a:pPr>
                <a:r>
                  <a:rPr kumimoji="1" lang="ja-JP" altLang="en-US" b="0" dirty="0" smtClean="0"/>
                  <a:t>　（</a:t>
                </a:r>
                <a14:m>
                  <m:oMath xmlns:m="http://schemas.openxmlformats.org/officeDocument/2006/math">
                    <m:sSub>
                      <m:sSubPr>
                        <m:ctrlPr>
                          <a:rPr kumimoji="1" lang="en-US" altLang="ja-JP" b="1" i="1" smtClean="0">
                            <a:latin typeface="Cambria Math"/>
                          </a:rPr>
                        </m:ctrlPr>
                      </m:sSubPr>
                      <m:e>
                        <m:r>
                          <a:rPr kumimoji="1" lang="en-US" altLang="ja-JP" b="1" i="1" smtClean="0">
                            <a:latin typeface="Cambria Math"/>
                          </a:rPr>
                          <m:t>𝒗</m:t>
                        </m:r>
                      </m:e>
                      <m:sub>
                        <m:r>
                          <a:rPr kumimoji="1" lang="en-US" altLang="ja-JP" b="1" i="1" smtClean="0">
                            <a:latin typeface="Cambria Math"/>
                          </a:rPr>
                          <m:t>𝒆</m:t>
                        </m:r>
                      </m:sub>
                    </m:sSub>
                  </m:oMath>
                </a14:m>
                <a:r>
                  <a:rPr lang="ja-JP" altLang="en-US" dirty="0" smtClean="0"/>
                  <a:t>は電子流体の速度、</a:t>
                </a:r>
                <a14:m>
                  <m:oMath xmlns:m="http://schemas.openxmlformats.org/officeDocument/2006/math">
                    <m:sSub>
                      <m:sSubPr>
                        <m:ctrlPr>
                          <a:rPr lang="en-US" altLang="ja-JP" b="1" i="1">
                            <a:latin typeface="Cambria Math"/>
                          </a:rPr>
                        </m:ctrlPr>
                      </m:sSubPr>
                      <m:e>
                        <m:r>
                          <a:rPr lang="en-US" altLang="ja-JP" b="1" i="1">
                            <a:latin typeface="Cambria Math"/>
                          </a:rPr>
                          <m:t>𝑩</m:t>
                        </m:r>
                      </m:e>
                      <m:sub>
                        <m:r>
                          <a:rPr lang="en-US" altLang="ja-JP" i="1">
                            <a:latin typeface="Cambria Math"/>
                          </a:rPr>
                          <m:t>0</m:t>
                        </m:r>
                      </m:sub>
                    </m:sSub>
                  </m:oMath>
                </a14:m>
                <a:r>
                  <a:rPr lang="ja-JP" altLang="en-US" dirty="0" smtClean="0"/>
                  <a:t>は外部磁場</a:t>
                </a:r>
                <a14:m>
                  <m:oMath xmlns:m="http://schemas.openxmlformats.org/officeDocument/2006/math">
                    <m:r>
                      <a:rPr kumimoji="1" lang="ja-JP" altLang="en-US" b="1" i="1" smtClean="0">
                        <a:latin typeface="Cambria Math"/>
                      </a:rPr>
                      <m:t>、</m:t>
                    </m:r>
                    <m:r>
                      <a:rPr kumimoji="1" lang="en-US" altLang="ja-JP" b="1" i="1" smtClean="0">
                        <a:latin typeface="Cambria Math"/>
                      </a:rPr>
                      <m:t>𝑱</m:t>
                    </m:r>
                    <m:r>
                      <a:rPr kumimoji="1" lang="en-US" altLang="ja-JP" b="0" i="1" smtClean="0">
                        <a:latin typeface="Cambria Math"/>
                      </a:rPr>
                      <m:t>≡−</m:t>
                    </m:r>
                    <m:r>
                      <a:rPr kumimoji="1" lang="en-US" altLang="ja-JP" b="0" i="1" smtClean="0">
                        <a:latin typeface="Cambria Math"/>
                      </a:rPr>
                      <m:t>𝑒</m:t>
                    </m:r>
                    <m:sSub>
                      <m:sSubPr>
                        <m:ctrlPr>
                          <a:rPr kumimoji="1" lang="en-US" altLang="ja-JP" b="0" i="1" smtClean="0">
                            <a:latin typeface="Cambria Math"/>
                          </a:rPr>
                        </m:ctrlPr>
                      </m:sSubPr>
                      <m:e>
                        <m:r>
                          <a:rPr kumimoji="1" lang="en-US" altLang="ja-JP" b="0" i="1" smtClean="0">
                            <a:latin typeface="Cambria Math"/>
                          </a:rPr>
                          <m:t>𝑛</m:t>
                        </m:r>
                      </m:e>
                      <m:sub>
                        <m:r>
                          <a:rPr kumimoji="1" lang="en-US" altLang="ja-JP" b="0" i="1" smtClean="0">
                            <a:latin typeface="Cambria Math"/>
                          </a:rPr>
                          <m:t>𝑒</m:t>
                        </m:r>
                      </m:sub>
                    </m:sSub>
                    <m:sSub>
                      <m:sSubPr>
                        <m:ctrlPr>
                          <a:rPr kumimoji="1" lang="en-US" altLang="ja-JP" b="0" i="1" smtClean="0">
                            <a:latin typeface="Cambria Math"/>
                          </a:rPr>
                        </m:ctrlPr>
                      </m:sSubPr>
                      <m:e>
                        <m:r>
                          <a:rPr kumimoji="1" lang="en-US" altLang="ja-JP" b="1" i="1" smtClean="0">
                            <a:latin typeface="Cambria Math"/>
                          </a:rPr>
                          <m:t>𝒗</m:t>
                        </m:r>
                      </m:e>
                      <m:sub>
                        <m:r>
                          <a:rPr kumimoji="1" lang="en-US" altLang="ja-JP" b="0" i="1" smtClean="0">
                            <a:latin typeface="Cambria Math"/>
                          </a:rPr>
                          <m:t>𝑒</m:t>
                        </m:r>
                      </m:sub>
                    </m:sSub>
                  </m:oMath>
                </a14:m>
                <a:r>
                  <a:rPr kumimoji="1" lang="ja-JP" altLang="en-US" b="0" dirty="0" smtClean="0"/>
                  <a:t>）</a:t>
                </a:r>
                <a:endParaRPr kumimoji="1" lang="en-US" altLang="ja-JP" b="0" dirty="0" smtClean="0"/>
              </a:p>
              <a:p>
                <a:pPr marL="0" indent="0" algn="ctr">
                  <a:buNone/>
                </a:pPr>
                <a:endParaRPr lang="en-US" altLang="ja-JP" dirty="0"/>
              </a:p>
              <a:p>
                <a:r>
                  <a:rPr kumimoji="1" lang="ja-JP" altLang="en-US" b="0" dirty="0" smtClean="0"/>
                  <a:t>これを</a:t>
                </a:r>
                <a:r>
                  <a:rPr kumimoji="1" lang="en-US" altLang="ja-JP" b="0" dirty="0" smtClean="0"/>
                  <a:t>Maxwell</a:t>
                </a:r>
                <a:r>
                  <a:rPr kumimoji="1" lang="ja-JP" altLang="en-US" b="0" dirty="0" smtClean="0"/>
                  <a:t>方程式と連立させて解く</a:t>
                </a:r>
                <a:r>
                  <a:rPr lang="en-US" altLang="ja-JP" dirty="0"/>
                  <a:t/>
                </a:r>
                <a:br>
                  <a:rPr lang="en-US" altLang="ja-JP" dirty="0"/>
                </a:br>
                <a:r>
                  <a:rPr lang="en-US" altLang="ja-JP" dirty="0"/>
                  <a:t>(</a:t>
                </a:r>
                <a:r>
                  <a:rPr lang="en-US" altLang="ja-JP" dirty="0" smtClean="0"/>
                  <a:t>0</a:t>
                </a:r>
                <a:r>
                  <a:rPr lang="ja-JP" altLang="en-US" dirty="0" smtClean="0"/>
                  <a:t>次の外部磁場に対する</a:t>
                </a:r>
                <a:r>
                  <a:rPr lang="en-US" altLang="ja-JP" dirty="0" smtClean="0"/>
                  <a:t>1</a:t>
                </a:r>
                <a:r>
                  <a:rPr lang="ja-JP" altLang="en-US" dirty="0" smtClean="0"/>
                  <a:t>次の量として波動場を解く</a:t>
                </a:r>
                <a:r>
                  <a:rPr lang="en-US" altLang="ja-JP" dirty="0" smtClean="0"/>
                  <a:t>)</a:t>
                </a:r>
                <a:endParaRPr kumimoji="1" lang="en-US" altLang="ja-JP" b="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327" t="-100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42720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微分演算</a:t>
            </a:r>
            <a:r>
              <a:rPr lang="ja-JP" altLang="en-US" dirty="0" smtClean="0"/>
              <a:t>子の差分化</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600200"/>
                <a:ext cx="8219256" cy="4873752"/>
              </a:xfrm>
            </p:spPr>
            <p:txBody>
              <a:bodyPr>
                <a:normAutofit/>
              </a:bodyPr>
              <a:lstStyle/>
              <a:p>
                <a:r>
                  <a:rPr lang="ja-JP" altLang="en-US" dirty="0" smtClean="0">
                    <a:latin typeface="Cambria Math"/>
                  </a:rPr>
                  <a:t>時間と空間に対して</a:t>
                </a:r>
                <a:r>
                  <a:rPr lang="en-US" altLang="ja-JP" dirty="0" smtClean="0">
                    <a:latin typeface="Cambria Math"/>
                  </a:rPr>
                  <a:t>2</a:t>
                </a:r>
                <a:r>
                  <a:rPr lang="ja-JP" altLang="en-US" dirty="0" smtClean="0">
                    <a:latin typeface="Cambria Math"/>
                  </a:rPr>
                  <a:t>次精度の中心差分をとる</a:t>
                </a:r>
                <a:endParaRPr lang="en-US" altLang="ja-JP" dirty="0" smtClean="0">
                  <a:latin typeface="Cambria Math"/>
                </a:endParaRPr>
              </a:p>
              <a:p>
                <a:pPr marL="0" indent="0" algn="r">
                  <a:buNone/>
                </a:pPr>
                <a:r>
                  <a:rPr lang="en-US" altLang="ja-JP" b="0" dirty="0" smtClean="0"/>
                  <a:t> </a:t>
                </a:r>
                <a14:m>
                  <m:oMath xmlns:m="http://schemas.openxmlformats.org/officeDocument/2006/math">
                    <m:sSub>
                      <m:sSubPr>
                        <m:ctrlPr>
                          <a:rPr lang="en-US" altLang="ja-JP" b="0" i="1" smtClean="0">
                            <a:latin typeface="Cambria Math"/>
                          </a:rPr>
                        </m:ctrlPr>
                      </m:sSubPr>
                      <m:e>
                        <m:d>
                          <m:dPr>
                            <m:begChr m:val=""/>
                            <m:endChr m:val="|"/>
                            <m:ctrlPr>
                              <a:rPr lang="en-US" altLang="ja-JP" i="1" smtClean="0">
                                <a:latin typeface="Cambria Math"/>
                              </a:rPr>
                            </m:ctrlPr>
                          </m:dPr>
                          <m:e>
                            <m:f>
                              <m:fPr>
                                <m:ctrlPr>
                                  <a:rPr lang="en-US" altLang="ja-JP" b="1" i="1">
                                    <a:latin typeface="Cambria Math"/>
                                  </a:rPr>
                                </m:ctrlPr>
                              </m:fPr>
                              <m:num>
                                <m:sSup>
                                  <m:sSupPr>
                                    <m:ctrlPr>
                                      <a:rPr lang="en-US" altLang="ja-JP" b="1" i="1">
                                        <a:latin typeface="Cambria Math"/>
                                      </a:rPr>
                                    </m:ctrlPr>
                                  </m:sSupPr>
                                  <m:e>
                                    <m:r>
                                      <a:rPr lang="en-US" altLang="ja-JP" b="1" i="1">
                                        <a:latin typeface="Cambria Math"/>
                                      </a:rPr>
                                      <m:t>𝑬</m:t>
                                    </m:r>
                                  </m:e>
                                  <m:sup>
                                    <m:r>
                                      <m:rPr>
                                        <m:sty m:val="p"/>
                                      </m:rPr>
                                      <a:rPr lang="en-US" altLang="ja-JP">
                                        <a:latin typeface="Cambria Math"/>
                                      </a:rPr>
                                      <m:t>n</m:t>
                                    </m:r>
                                  </m:sup>
                                </m:sSup>
                                <m:r>
                                  <a:rPr lang="en-US" altLang="ja-JP" b="1" i="1">
                                    <a:latin typeface="Cambria Math"/>
                                  </a:rPr>
                                  <m:t>−</m:t>
                                </m:r>
                                <m:sSup>
                                  <m:sSupPr>
                                    <m:ctrlPr>
                                      <a:rPr lang="en-US" altLang="ja-JP" b="1" i="1">
                                        <a:latin typeface="Cambria Math"/>
                                      </a:rPr>
                                    </m:ctrlPr>
                                  </m:sSupPr>
                                  <m:e>
                                    <m:r>
                                      <a:rPr lang="en-US" altLang="ja-JP" b="1" i="1">
                                        <a:latin typeface="Cambria Math"/>
                                      </a:rPr>
                                      <m:t>𝑬</m:t>
                                    </m:r>
                                  </m:e>
                                  <m:sup>
                                    <m:r>
                                      <m:rPr>
                                        <m:sty m:val="p"/>
                                      </m:rPr>
                                      <a:rPr lang="en-US" altLang="ja-JP">
                                        <a:latin typeface="Cambria Math"/>
                                      </a:rPr>
                                      <m:t>n</m:t>
                                    </m:r>
                                    <m:r>
                                      <a:rPr lang="en-US" altLang="ja-JP">
                                        <a:latin typeface="Cambria Math"/>
                                      </a:rPr>
                                      <m:t>−1</m:t>
                                    </m:r>
                                  </m:sup>
                                </m:sSup>
                              </m:num>
                              <m:den>
                                <m:r>
                                  <m:rPr>
                                    <m:sty m:val="p"/>
                                  </m:rPr>
                                  <a:rPr lang="en-US" altLang="ja-JP">
                                    <a:latin typeface="Cambria Math"/>
                                  </a:rPr>
                                  <m:t>Δ</m:t>
                                </m:r>
                                <m:r>
                                  <a:rPr lang="en-US" altLang="ja-JP" i="1">
                                    <a:latin typeface="Cambria Math"/>
                                  </a:rPr>
                                  <m:t>𝑡</m:t>
                                </m:r>
                              </m:den>
                            </m:f>
                          </m:e>
                        </m:d>
                      </m:e>
                      <m:sub>
                        <m:r>
                          <a:rPr lang="en-US" altLang="ja-JP" b="0" i="1" smtClean="0">
                            <a:latin typeface="Cambria Math"/>
                          </a:rPr>
                          <m:t>𝑡</m:t>
                        </m:r>
                        <m:r>
                          <a:rPr lang="en-US" altLang="ja-JP" b="0" i="1" smtClean="0">
                            <a:latin typeface="Cambria Math"/>
                          </a:rPr>
                          <m:t>=</m:t>
                        </m:r>
                        <m:d>
                          <m:dPr>
                            <m:ctrlPr>
                              <a:rPr lang="en-US" altLang="ja-JP" b="0" i="1" smtClean="0">
                                <a:latin typeface="Cambria Math"/>
                              </a:rPr>
                            </m:ctrlPr>
                          </m:dPr>
                          <m:e>
                            <m:r>
                              <a:rPr lang="en-US" altLang="ja-JP" b="0" i="1" smtClean="0">
                                <a:latin typeface="Cambria Math"/>
                              </a:rPr>
                              <m:t>𝑛</m:t>
                            </m:r>
                            <m:r>
                              <a:rPr lang="en-US" altLang="ja-JP" b="0" i="1" smtClean="0">
                                <a:latin typeface="Cambria Math"/>
                              </a:rPr>
                              <m:t>−</m:t>
                            </m:r>
                            <m:f>
                              <m:fPr>
                                <m:ctrlPr>
                                  <a:rPr lang="en-US" altLang="ja-JP" b="0" i="1" smtClean="0">
                                    <a:latin typeface="Cambria Math"/>
                                  </a:rPr>
                                </m:ctrlPr>
                              </m:fPr>
                              <m:num>
                                <m:r>
                                  <a:rPr lang="en-US" altLang="ja-JP" b="0" i="1" smtClean="0">
                                    <a:latin typeface="Cambria Math"/>
                                  </a:rPr>
                                  <m:t>1</m:t>
                                </m:r>
                              </m:num>
                              <m:den>
                                <m:r>
                                  <a:rPr lang="en-US" altLang="ja-JP" b="0" i="1" smtClean="0">
                                    <a:latin typeface="Cambria Math"/>
                                  </a:rPr>
                                  <m:t>2</m:t>
                                </m:r>
                              </m:den>
                            </m:f>
                          </m:e>
                        </m:d>
                        <m:r>
                          <m:rPr>
                            <m:sty m:val="p"/>
                          </m:rPr>
                          <a:rPr lang="en-US" altLang="ja-JP" b="0" i="0" smtClean="0">
                            <a:latin typeface="Cambria Math"/>
                          </a:rPr>
                          <m:t>Δt</m:t>
                        </m:r>
                        <m:r>
                          <a:rPr lang="en-US" altLang="ja-JP" b="0" i="0" smtClean="0">
                            <a:latin typeface="Cambria Math"/>
                          </a:rPr>
                          <m:t> </m:t>
                        </m:r>
                      </m:sub>
                    </m:sSub>
                    <m:r>
                      <a:rPr lang="en-US" altLang="ja-JP">
                        <a:latin typeface="Cambria Math"/>
                      </a:rPr>
                      <m:t>=</m:t>
                    </m:r>
                    <m:f>
                      <m:fPr>
                        <m:ctrlPr>
                          <a:rPr lang="en-US" altLang="ja-JP" i="1">
                            <a:latin typeface="Cambria Math"/>
                          </a:rPr>
                        </m:ctrlPr>
                      </m:fPr>
                      <m:num>
                        <m:r>
                          <a:rPr lang="en-US" altLang="ja-JP">
                            <a:latin typeface="Cambria Math"/>
                          </a:rPr>
                          <m:t>1</m:t>
                        </m:r>
                      </m:num>
                      <m:den>
                        <m:sSub>
                          <m:sSubPr>
                            <m:ctrlPr>
                              <a:rPr lang="en-US" altLang="ja-JP" i="1">
                                <a:latin typeface="Cambria Math"/>
                              </a:rPr>
                            </m:ctrlPr>
                          </m:sSubPr>
                          <m:e>
                            <m:r>
                              <a:rPr lang="en-US" altLang="ja-JP" i="1">
                                <a:latin typeface="Cambria Math"/>
                              </a:rPr>
                              <m:t>𝜖</m:t>
                            </m:r>
                          </m:e>
                          <m:sub>
                            <m:r>
                              <a:rPr lang="en-US" altLang="ja-JP" i="1">
                                <a:latin typeface="Cambria Math"/>
                              </a:rPr>
                              <m:t>0</m:t>
                            </m:r>
                          </m:sub>
                        </m:sSub>
                        <m:sSub>
                          <m:sSubPr>
                            <m:ctrlPr>
                              <a:rPr lang="en-US" altLang="ja-JP" i="1">
                                <a:latin typeface="Cambria Math"/>
                              </a:rPr>
                            </m:ctrlPr>
                          </m:sSubPr>
                          <m:e>
                            <m:r>
                              <a:rPr lang="en-US" altLang="ja-JP" i="1">
                                <a:latin typeface="Cambria Math"/>
                              </a:rPr>
                              <m:t>𝜇</m:t>
                            </m:r>
                          </m:e>
                          <m:sub>
                            <m:r>
                              <a:rPr lang="en-US" altLang="ja-JP" i="1">
                                <a:latin typeface="Cambria Math"/>
                              </a:rPr>
                              <m:t>0</m:t>
                            </m:r>
                          </m:sub>
                        </m:sSub>
                      </m:den>
                    </m:f>
                    <m:r>
                      <a:rPr lang="en-US" altLang="ja-JP">
                        <a:latin typeface="Cambria Math"/>
                      </a:rPr>
                      <m:t>𝛻</m:t>
                    </m:r>
                    <m:r>
                      <a:rPr lang="en-US" altLang="ja-JP" i="1">
                        <a:latin typeface="Cambria Math"/>
                      </a:rPr>
                      <m:t>×</m:t>
                    </m:r>
                    <m:sSup>
                      <m:sSupPr>
                        <m:ctrlPr>
                          <a:rPr lang="en-US" altLang="ja-JP" i="1">
                            <a:latin typeface="Cambria Math"/>
                          </a:rPr>
                        </m:ctrlPr>
                      </m:sSupPr>
                      <m:e>
                        <m:r>
                          <a:rPr lang="en-US" altLang="ja-JP" b="1" i="1">
                            <a:latin typeface="Cambria Math"/>
                          </a:rPr>
                          <m:t>𝑩</m:t>
                        </m:r>
                      </m:e>
                      <m:sup>
                        <m:r>
                          <m:rPr>
                            <m:sty m:val="p"/>
                          </m:rPr>
                          <a:rPr lang="en-US" altLang="ja-JP">
                            <a:latin typeface="Cambria Math"/>
                          </a:rPr>
                          <m:t>n</m:t>
                        </m:r>
                        <m:r>
                          <a:rPr lang="en-US" altLang="ja-JP">
                            <a:latin typeface="Cambria Math"/>
                          </a:rPr>
                          <m:t>−</m:t>
                        </m:r>
                        <m:f>
                          <m:fPr>
                            <m:ctrlPr>
                              <a:rPr lang="en-US" altLang="ja-JP" i="1">
                                <a:latin typeface="Cambria Math"/>
                              </a:rPr>
                            </m:ctrlPr>
                          </m:fPr>
                          <m:num>
                            <m:r>
                              <a:rPr lang="en-US" altLang="ja-JP">
                                <a:latin typeface="Cambria Math"/>
                              </a:rPr>
                              <m:t>1</m:t>
                            </m:r>
                          </m:num>
                          <m:den>
                            <m:r>
                              <a:rPr lang="en-US" altLang="ja-JP">
                                <a:latin typeface="Cambria Math"/>
                              </a:rPr>
                              <m:t>2</m:t>
                            </m:r>
                          </m:den>
                        </m:f>
                      </m:sup>
                    </m:sSup>
                    <m:r>
                      <a:rPr lang="en-US" altLang="ja-JP">
                        <a:latin typeface="Cambria Math"/>
                      </a:rPr>
                      <m:t>−</m:t>
                    </m:r>
                    <m:f>
                      <m:fPr>
                        <m:ctrlPr>
                          <a:rPr lang="en-US" altLang="ja-JP" i="1">
                            <a:latin typeface="Cambria Math"/>
                          </a:rPr>
                        </m:ctrlPr>
                      </m:fPr>
                      <m:num>
                        <m:r>
                          <a:rPr lang="en-US" altLang="ja-JP">
                            <a:latin typeface="Cambria Math"/>
                          </a:rPr>
                          <m:t>1</m:t>
                        </m:r>
                      </m:num>
                      <m:den>
                        <m:sSub>
                          <m:sSubPr>
                            <m:ctrlPr>
                              <a:rPr lang="en-US" altLang="ja-JP" i="1">
                                <a:latin typeface="Cambria Math"/>
                              </a:rPr>
                            </m:ctrlPr>
                          </m:sSubPr>
                          <m:e>
                            <m:r>
                              <a:rPr lang="en-US" altLang="ja-JP" i="1">
                                <a:latin typeface="Cambria Math"/>
                              </a:rPr>
                              <m:t>𝜖</m:t>
                            </m:r>
                          </m:e>
                          <m:sub>
                            <m:r>
                              <a:rPr lang="en-US" altLang="ja-JP" i="1">
                                <a:latin typeface="Cambria Math"/>
                              </a:rPr>
                              <m:t>0</m:t>
                            </m:r>
                          </m:sub>
                        </m:sSub>
                      </m:den>
                    </m:f>
                    <m:sSup>
                      <m:sSupPr>
                        <m:ctrlPr>
                          <a:rPr lang="en-US" altLang="ja-JP" i="1">
                            <a:latin typeface="Cambria Math"/>
                          </a:rPr>
                        </m:ctrlPr>
                      </m:sSupPr>
                      <m:e>
                        <m:r>
                          <a:rPr lang="en-US" altLang="ja-JP" b="1" i="1">
                            <a:latin typeface="Cambria Math"/>
                          </a:rPr>
                          <m:t>𝑱</m:t>
                        </m:r>
                      </m:e>
                      <m:sup>
                        <m:r>
                          <m:rPr>
                            <m:sty m:val="p"/>
                          </m:rPr>
                          <a:rPr lang="en-US" altLang="ja-JP">
                            <a:latin typeface="Cambria Math"/>
                          </a:rPr>
                          <m:t>n</m:t>
                        </m:r>
                        <m:r>
                          <a:rPr lang="en-US" altLang="ja-JP">
                            <a:latin typeface="Cambria Math"/>
                          </a:rPr>
                          <m:t>−</m:t>
                        </m:r>
                        <m:f>
                          <m:fPr>
                            <m:ctrlPr>
                              <a:rPr lang="en-US" altLang="ja-JP" i="1">
                                <a:latin typeface="Cambria Math"/>
                              </a:rPr>
                            </m:ctrlPr>
                          </m:fPr>
                          <m:num>
                            <m:r>
                              <a:rPr lang="en-US" altLang="ja-JP">
                                <a:latin typeface="Cambria Math"/>
                              </a:rPr>
                              <m:t>1</m:t>
                            </m:r>
                          </m:num>
                          <m:den>
                            <m:r>
                              <a:rPr lang="en-US" altLang="ja-JP">
                                <a:latin typeface="Cambria Math"/>
                              </a:rPr>
                              <m:t>2</m:t>
                            </m:r>
                          </m:den>
                        </m:f>
                      </m:sup>
                    </m:sSup>
                  </m:oMath>
                </a14:m>
                <a:endParaRPr kumimoji="1" lang="en-US" altLang="ja-JP" dirty="0" smtClean="0"/>
              </a:p>
              <a:p>
                <a:pPr marL="0" indent="0" algn="r">
                  <a:buNone/>
                </a:pPr>
                <a:r>
                  <a:rPr lang="en-US" altLang="ja-JP" b="0" dirty="0" smtClean="0"/>
                  <a:t> </a:t>
                </a:r>
                <a14:m>
                  <m:oMath xmlns:m="http://schemas.openxmlformats.org/officeDocument/2006/math">
                    <m:sSub>
                      <m:sSubPr>
                        <m:ctrlPr>
                          <a:rPr lang="en-US" altLang="ja-JP" b="0" i="1" smtClean="0">
                            <a:latin typeface="Cambria Math"/>
                          </a:rPr>
                        </m:ctrlPr>
                      </m:sSubPr>
                      <m:e>
                        <m:d>
                          <m:dPr>
                            <m:begChr m:val=""/>
                            <m:endChr m:val="|"/>
                            <m:ctrlPr>
                              <a:rPr lang="en-US" altLang="ja-JP" i="1" smtClean="0">
                                <a:latin typeface="Cambria Math"/>
                              </a:rPr>
                            </m:ctrlPr>
                          </m:dPr>
                          <m:e>
                            <m:f>
                              <m:fPr>
                                <m:ctrlPr>
                                  <a:rPr lang="en-US" altLang="ja-JP" b="1" i="1">
                                    <a:latin typeface="Cambria Math"/>
                                  </a:rPr>
                                </m:ctrlPr>
                              </m:fPr>
                              <m:num>
                                <m:sSup>
                                  <m:sSupPr>
                                    <m:ctrlPr>
                                      <a:rPr lang="en-US" altLang="ja-JP" i="1">
                                        <a:latin typeface="Cambria Math"/>
                                      </a:rPr>
                                    </m:ctrlPr>
                                  </m:sSupPr>
                                  <m:e>
                                    <m:r>
                                      <a:rPr lang="en-US" altLang="ja-JP" b="1" i="1">
                                        <a:latin typeface="Cambria Math"/>
                                      </a:rPr>
                                      <m:t>𝑩</m:t>
                                    </m:r>
                                  </m:e>
                                  <m:sup>
                                    <m:r>
                                      <m:rPr>
                                        <m:sty m:val="p"/>
                                      </m:rPr>
                                      <a:rPr lang="en-US" altLang="ja-JP">
                                        <a:latin typeface="Cambria Math"/>
                                      </a:rPr>
                                      <m:t>n</m:t>
                                    </m:r>
                                    <m:r>
                                      <a:rPr lang="en-US" altLang="ja-JP">
                                        <a:latin typeface="Cambria Math"/>
                                      </a:rPr>
                                      <m:t>+</m:t>
                                    </m:r>
                                    <m:f>
                                      <m:fPr>
                                        <m:ctrlPr>
                                          <a:rPr lang="en-US" altLang="ja-JP" i="1">
                                            <a:latin typeface="Cambria Math"/>
                                          </a:rPr>
                                        </m:ctrlPr>
                                      </m:fPr>
                                      <m:num>
                                        <m:r>
                                          <a:rPr lang="en-US" altLang="ja-JP">
                                            <a:latin typeface="Cambria Math"/>
                                          </a:rPr>
                                          <m:t>1</m:t>
                                        </m:r>
                                      </m:num>
                                      <m:den>
                                        <m:r>
                                          <a:rPr lang="en-US" altLang="ja-JP">
                                            <a:latin typeface="Cambria Math"/>
                                          </a:rPr>
                                          <m:t>2</m:t>
                                        </m:r>
                                      </m:den>
                                    </m:f>
                                  </m:sup>
                                </m:sSup>
                                <m:r>
                                  <a:rPr lang="en-US" altLang="ja-JP">
                                    <a:latin typeface="Cambria Math"/>
                                  </a:rPr>
                                  <m:t>−</m:t>
                                </m:r>
                                <m:sSup>
                                  <m:sSupPr>
                                    <m:ctrlPr>
                                      <a:rPr lang="en-US" altLang="ja-JP" i="1">
                                        <a:latin typeface="Cambria Math"/>
                                      </a:rPr>
                                    </m:ctrlPr>
                                  </m:sSupPr>
                                  <m:e>
                                    <m:r>
                                      <a:rPr lang="en-US" altLang="ja-JP" b="1" i="1">
                                        <a:latin typeface="Cambria Math"/>
                                      </a:rPr>
                                      <m:t>𝑩</m:t>
                                    </m:r>
                                  </m:e>
                                  <m:sup>
                                    <m:r>
                                      <m:rPr>
                                        <m:sty m:val="p"/>
                                      </m:rPr>
                                      <a:rPr lang="en-US" altLang="ja-JP">
                                        <a:latin typeface="Cambria Math"/>
                                      </a:rPr>
                                      <m:t>n</m:t>
                                    </m:r>
                                    <m:r>
                                      <a:rPr lang="en-US" altLang="ja-JP">
                                        <a:latin typeface="Cambria Math"/>
                                      </a:rPr>
                                      <m:t>−</m:t>
                                    </m:r>
                                    <m:f>
                                      <m:fPr>
                                        <m:ctrlPr>
                                          <a:rPr lang="en-US" altLang="ja-JP" i="1">
                                            <a:latin typeface="Cambria Math"/>
                                          </a:rPr>
                                        </m:ctrlPr>
                                      </m:fPr>
                                      <m:num>
                                        <m:r>
                                          <a:rPr lang="en-US" altLang="ja-JP">
                                            <a:latin typeface="Cambria Math"/>
                                          </a:rPr>
                                          <m:t>1</m:t>
                                        </m:r>
                                      </m:num>
                                      <m:den>
                                        <m:r>
                                          <a:rPr lang="en-US" altLang="ja-JP">
                                            <a:latin typeface="Cambria Math"/>
                                          </a:rPr>
                                          <m:t>2</m:t>
                                        </m:r>
                                      </m:den>
                                    </m:f>
                                  </m:sup>
                                </m:sSup>
                              </m:num>
                              <m:den>
                                <m:r>
                                  <m:rPr>
                                    <m:sty m:val="p"/>
                                  </m:rPr>
                                  <a:rPr lang="en-US" altLang="ja-JP">
                                    <a:latin typeface="Cambria Math"/>
                                  </a:rPr>
                                  <m:t>Δ</m:t>
                                </m:r>
                                <m:r>
                                  <a:rPr lang="en-US" altLang="ja-JP" i="1">
                                    <a:latin typeface="Cambria Math"/>
                                  </a:rPr>
                                  <m:t>𝑡</m:t>
                                </m:r>
                              </m:den>
                            </m:f>
                          </m:e>
                        </m:d>
                      </m:e>
                      <m:sub>
                        <m:r>
                          <a:rPr lang="en-US" altLang="ja-JP" b="0" i="1" smtClean="0">
                            <a:latin typeface="Cambria Math"/>
                          </a:rPr>
                          <m:t>𝑡</m:t>
                        </m:r>
                        <m:r>
                          <a:rPr lang="en-US" altLang="ja-JP" b="0" i="1" smtClean="0">
                            <a:latin typeface="Cambria Math"/>
                          </a:rPr>
                          <m:t>=</m:t>
                        </m:r>
                        <m:r>
                          <a:rPr lang="en-US" altLang="ja-JP" b="0" i="1" smtClean="0">
                            <a:latin typeface="Cambria Math"/>
                          </a:rPr>
                          <m:t>𝑛</m:t>
                        </m:r>
                        <m:r>
                          <m:rPr>
                            <m:sty m:val="p"/>
                          </m:rPr>
                          <a:rPr lang="en-US" altLang="ja-JP" b="0" i="0" smtClean="0">
                            <a:latin typeface="Cambria Math"/>
                          </a:rPr>
                          <m:t>Δ</m:t>
                        </m:r>
                        <m:r>
                          <a:rPr lang="en-US" altLang="ja-JP" b="0" i="1" smtClean="0">
                            <a:latin typeface="Cambria Math"/>
                          </a:rPr>
                          <m:t>𝑡</m:t>
                        </m:r>
                      </m:sub>
                    </m:sSub>
                    <m:r>
                      <a:rPr lang="en-US" altLang="ja-JP">
                        <a:latin typeface="Cambria Math"/>
                      </a:rPr>
                      <m:t>=−</m:t>
                    </m:r>
                    <m:r>
                      <a:rPr lang="en-US" altLang="ja-JP">
                        <a:latin typeface="Cambria Math"/>
                      </a:rPr>
                      <m:t>𝛻</m:t>
                    </m:r>
                    <m:r>
                      <a:rPr lang="en-US" altLang="ja-JP" i="1">
                        <a:latin typeface="Cambria Math"/>
                      </a:rPr>
                      <m:t>×</m:t>
                    </m:r>
                    <m:sSup>
                      <m:sSupPr>
                        <m:ctrlPr>
                          <a:rPr lang="en-US" altLang="ja-JP" i="1">
                            <a:latin typeface="Cambria Math"/>
                          </a:rPr>
                        </m:ctrlPr>
                      </m:sSupPr>
                      <m:e>
                        <m:r>
                          <a:rPr lang="en-US" altLang="ja-JP" b="1" i="1">
                            <a:latin typeface="Cambria Math"/>
                          </a:rPr>
                          <m:t>𝑬</m:t>
                        </m:r>
                      </m:e>
                      <m:sup>
                        <m:r>
                          <m:rPr>
                            <m:sty m:val="p"/>
                          </m:rPr>
                          <a:rPr lang="en-US" altLang="ja-JP">
                            <a:latin typeface="Cambria Math"/>
                          </a:rPr>
                          <m:t>n</m:t>
                        </m:r>
                      </m:sup>
                    </m:sSup>
                  </m:oMath>
                </a14:m>
                <a:endParaRPr lang="en-US" altLang="ja-JP" dirty="0" smtClean="0"/>
              </a:p>
              <a:p>
                <a:pPr marL="0" indent="0" algn="r">
                  <a:buNone/>
                </a:pPr>
                <a:r>
                  <a:rPr lang="en-US" altLang="ja-JP" b="0" dirty="0" smtClean="0"/>
                  <a:t> </a:t>
                </a:r>
                <a14:m>
                  <m:oMath xmlns:m="http://schemas.openxmlformats.org/officeDocument/2006/math">
                    <m:sSub>
                      <m:sSubPr>
                        <m:ctrlPr>
                          <a:rPr lang="en-US" altLang="ja-JP" b="0" i="1" smtClean="0">
                            <a:latin typeface="Cambria Math"/>
                          </a:rPr>
                        </m:ctrlPr>
                      </m:sSubPr>
                      <m:e>
                        <m:d>
                          <m:dPr>
                            <m:begChr m:val=""/>
                            <m:endChr m:val="|"/>
                            <m:ctrlPr>
                              <a:rPr lang="en-US" altLang="ja-JP" i="1" smtClean="0">
                                <a:latin typeface="Cambria Math"/>
                              </a:rPr>
                            </m:ctrlPr>
                          </m:dPr>
                          <m:e>
                            <m:f>
                              <m:fPr>
                                <m:ctrlPr>
                                  <a:rPr lang="en-US" altLang="ja-JP" b="1" i="1">
                                    <a:latin typeface="Cambria Math"/>
                                  </a:rPr>
                                </m:ctrlPr>
                              </m:fPr>
                              <m:num>
                                <m:sSup>
                                  <m:sSupPr>
                                    <m:ctrlPr>
                                      <a:rPr lang="en-US" altLang="ja-JP" i="1">
                                        <a:latin typeface="Cambria Math"/>
                                      </a:rPr>
                                    </m:ctrlPr>
                                  </m:sSupPr>
                                  <m:e>
                                    <m:r>
                                      <a:rPr lang="en-US" altLang="ja-JP" b="1" i="1">
                                        <a:latin typeface="Cambria Math"/>
                                      </a:rPr>
                                      <m:t>𝑱</m:t>
                                    </m:r>
                                  </m:e>
                                  <m:sup>
                                    <m:r>
                                      <a:rPr lang="en-US" altLang="ja-JP" i="1">
                                        <a:latin typeface="Cambria Math"/>
                                      </a:rPr>
                                      <m:t>𝑛</m:t>
                                    </m:r>
                                    <m:r>
                                      <a:rPr lang="en-US" altLang="ja-JP" i="1">
                                        <a:latin typeface="Cambria Math"/>
                                      </a:rPr>
                                      <m:t>+</m:t>
                                    </m:r>
                                    <m:f>
                                      <m:fPr>
                                        <m:ctrlPr>
                                          <a:rPr lang="en-US" altLang="ja-JP" i="1">
                                            <a:latin typeface="Cambria Math"/>
                                          </a:rPr>
                                        </m:ctrlPr>
                                      </m:fPr>
                                      <m:num>
                                        <m:r>
                                          <a:rPr lang="en-US" altLang="ja-JP" i="1">
                                            <a:latin typeface="Cambria Math"/>
                                          </a:rPr>
                                          <m:t>1</m:t>
                                        </m:r>
                                      </m:num>
                                      <m:den>
                                        <m:r>
                                          <a:rPr lang="en-US" altLang="ja-JP" i="1">
                                            <a:latin typeface="Cambria Math"/>
                                          </a:rPr>
                                          <m:t>2</m:t>
                                        </m:r>
                                      </m:den>
                                    </m:f>
                                  </m:sup>
                                </m:sSup>
                                <m:r>
                                  <a:rPr lang="en-US" altLang="ja-JP" b="1" i="1">
                                    <a:latin typeface="Cambria Math"/>
                                  </a:rPr>
                                  <m:t>−</m:t>
                                </m:r>
                                <m:sSup>
                                  <m:sSupPr>
                                    <m:ctrlPr>
                                      <a:rPr lang="en-US" altLang="ja-JP" i="1">
                                        <a:latin typeface="Cambria Math"/>
                                      </a:rPr>
                                    </m:ctrlPr>
                                  </m:sSupPr>
                                  <m:e>
                                    <m:r>
                                      <a:rPr lang="en-US" altLang="ja-JP" b="1" i="1">
                                        <a:latin typeface="Cambria Math"/>
                                      </a:rPr>
                                      <m:t>𝑱</m:t>
                                    </m:r>
                                  </m:e>
                                  <m:sup>
                                    <m:r>
                                      <a:rPr lang="en-US" altLang="ja-JP" i="1">
                                        <a:latin typeface="Cambria Math"/>
                                      </a:rPr>
                                      <m:t>𝑛</m:t>
                                    </m:r>
                                    <m:r>
                                      <a:rPr lang="en-US" altLang="ja-JP" i="1">
                                        <a:latin typeface="Cambria Math"/>
                                      </a:rPr>
                                      <m:t>−</m:t>
                                    </m:r>
                                    <m:f>
                                      <m:fPr>
                                        <m:ctrlPr>
                                          <a:rPr lang="en-US" altLang="ja-JP" i="1">
                                            <a:latin typeface="Cambria Math"/>
                                          </a:rPr>
                                        </m:ctrlPr>
                                      </m:fPr>
                                      <m:num>
                                        <m:r>
                                          <a:rPr lang="en-US" altLang="ja-JP" i="1">
                                            <a:latin typeface="Cambria Math"/>
                                          </a:rPr>
                                          <m:t>1</m:t>
                                        </m:r>
                                      </m:num>
                                      <m:den>
                                        <m:r>
                                          <a:rPr lang="en-US" altLang="ja-JP" i="1">
                                            <a:latin typeface="Cambria Math"/>
                                          </a:rPr>
                                          <m:t>2</m:t>
                                        </m:r>
                                      </m:den>
                                    </m:f>
                                  </m:sup>
                                </m:sSup>
                              </m:num>
                              <m:den>
                                <m:r>
                                  <m:rPr>
                                    <m:sty m:val="p"/>
                                  </m:rPr>
                                  <a:rPr lang="en-US" altLang="ja-JP">
                                    <a:latin typeface="Cambria Math"/>
                                  </a:rPr>
                                  <m:t>Δ</m:t>
                                </m:r>
                                <m:r>
                                  <a:rPr lang="en-US" altLang="ja-JP" i="1">
                                    <a:latin typeface="Cambria Math"/>
                                  </a:rPr>
                                  <m:t>𝑡</m:t>
                                </m:r>
                              </m:den>
                            </m:f>
                          </m:e>
                        </m:d>
                      </m:e>
                      <m:sub>
                        <m:r>
                          <a:rPr lang="en-US" altLang="ja-JP" b="0" i="1" smtClean="0">
                            <a:latin typeface="Cambria Math"/>
                          </a:rPr>
                          <m:t>𝑡</m:t>
                        </m:r>
                        <m:r>
                          <a:rPr lang="en-US" altLang="ja-JP" b="0" i="1" smtClean="0">
                            <a:latin typeface="Cambria Math"/>
                          </a:rPr>
                          <m:t>=</m:t>
                        </m:r>
                        <m:r>
                          <a:rPr lang="en-US" altLang="ja-JP" b="0" i="1" smtClean="0">
                            <a:latin typeface="Cambria Math"/>
                          </a:rPr>
                          <m:t>𝑛</m:t>
                        </m:r>
                        <m:r>
                          <m:rPr>
                            <m:sty m:val="p"/>
                          </m:rPr>
                          <a:rPr lang="en-US" altLang="ja-JP" b="0" i="0" smtClean="0">
                            <a:latin typeface="Cambria Math"/>
                          </a:rPr>
                          <m:t>Δ</m:t>
                        </m:r>
                        <m:r>
                          <a:rPr lang="en-US" altLang="ja-JP" b="0" i="1" smtClean="0">
                            <a:latin typeface="Cambria Math"/>
                          </a:rPr>
                          <m:t>𝑡</m:t>
                        </m:r>
                      </m:sub>
                    </m:sSub>
                    <m:r>
                      <a:rPr lang="en-US" altLang="ja-JP">
                        <a:latin typeface="Cambria Math"/>
                      </a:rPr>
                      <m:t>=</m:t>
                    </m:r>
                    <m:f>
                      <m:fPr>
                        <m:ctrlPr>
                          <a:rPr lang="en-US" altLang="ja-JP" i="1">
                            <a:solidFill>
                              <a:prstClr val="black"/>
                            </a:solidFill>
                            <a:latin typeface="Cambria Math"/>
                          </a:rPr>
                        </m:ctrlPr>
                      </m:fPr>
                      <m:num>
                        <m:sSub>
                          <m:sSubPr>
                            <m:ctrlPr>
                              <a:rPr lang="en-US" altLang="ja-JP" i="1">
                                <a:solidFill>
                                  <a:prstClr val="black"/>
                                </a:solidFill>
                                <a:latin typeface="Cambria Math"/>
                              </a:rPr>
                            </m:ctrlPr>
                          </m:sSubPr>
                          <m:e>
                            <m:r>
                              <a:rPr lang="en-US" altLang="ja-JP" i="1">
                                <a:solidFill>
                                  <a:prstClr val="black"/>
                                </a:solidFill>
                                <a:latin typeface="Cambria Math"/>
                              </a:rPr>
                              <m:t>𝑛</m:t>
                            </m:r>
                          </m:e>
                          <m:sub>
                            <m:r>
                              <a:rPr lang="en-US" altLang="ja-JP" i="1">
                                <a:solidFill>
                                  <a:prstClr val="black"/>
                                </a:solidFill>
                                <a:latin typeface="Cambria Math"/>
                              </a:rPr>
                              <m:t>𝑒</m:t>
                            </m:r>
                          </m:sub>
                        </m:sSub>
                        <m:sSup>
                          <m:sSupPr>
                            <m:ctrlPr>
                              <a:rPr lang="en-US" altLang="ja-JP" i="1">
                                <a:solidFill>
                                  <a:prstClr val="black"/>
                                </a:solidFill>
                                <a:latin typeface="Cambria Math"/>
                              </a:rPr>
                            </m:ctrlPr>
                          </m:sSupPr>
                          <m:e>
                            <m:r>
                              <a:rPr lang="en-US" altLang="ja-JP" i="1">
                                <a:solidFill>
                                  <a:prstClr val="black"/>
                                </a:solidFill>
                                <a:latin typeface="Cambria Math"/>
                              </a:rPr>
                              <m:t>𝑒</m:t>
                            </m:r>
                          </m:e>
                          <m:sup>
                            <m:r>
                              <a:rPr lang="en-US" altLang="ja-JP" i="1">
                                <a:solidFill>
                                  <a:prstClr val="black"/>
                                </a:solidFill>
                                <a:latin typeface="Cambria Math"/>
                              </a:rPr>
                              <m:t>2</m:t>
                            </m:r>
                          </m:sup>
                        </m:sSup>
                      </m:num>
                      <m:den>
                        <m:sSub>
                          <m:sSubPr>
                            <m:ctrlPr>
                              <a:rPr lang="en-US" altLang="ja-JP" i="1">
                                <a:solidFill>
                                  <a:prstClr val="black"/>
                                </a:solidFill>
                                <a:latin typeface="Cambria Math"/>
                              </a:rPr>
                            </m:ctrlPr>
                          </m:sSubPr>
                          <m:e>
                            <m:r>
                              <a:rPr lang="en-US" altLang="ja-JP" i="1">
                                <a:solidFill>
                                  <a:prstClr val="black"/>
                                </a:solidFill>
                                <a:latin typeface="Cambria Math"/>
                              </a:rPr>
                              <m:t>𝑚</m:t>
                            </m:r>
                          </m:e>
                          <m:sub>
                            <m:r>
                              <a:rPr lang="en-US" altLang="ja-JP" i="1">
                                <a:solidFill>
                                  <a:prstClr val="black"/>
                                </a:solidFill>
                                <a:latin typeface="Cambria Math"/>
                              </a:rPr>
                              <m:t>𝑒</m:t>
                            </m:r>
                          </m:sub>
                        </m:sSub>
                      </m:den>
                    </m:f>
                    <m:sSup>
                      <m:sSupPr>
                        <m:ctrlPr>
                          <a:rPr lang="en-US" altLang="ja-JP" i="1">
                            <a:solidFill>
                              <a:prstClr val="black"/>
                            </a:solidFill>
                            <a:latin typeface="Cambria Math"/>
                          </a:rPr>
                        </m:ctrlPr>
                      </m:sSupPr>
                      <m:e>
                        <m:r>
                          <a:rPr lang="en-US" altLang="ja-JP" b="1" i="1">
                            <a:solidFill>
                              <a:prstClr val="black"/>
                            </a:solidFill>
                            <a:latin typeface="Cambria Math"/>
                          </a:rPr>
                          <m:t>𝑬</m:t>
                        </m:r>
                      </m:e>
                      <m:sup>
                        <m:r>
                          <m:rPr>
                            <m:sty m:val="p"/>
                          </m:rPr>
                          <a:rPr lang="en-US" altLang="ja-JP">
                            <a:solidFill>
                              <a:prstClr val="black"/>
                            </a:solidFill>
                            <a:latin typeface="Cambria Math"/>
                          </a:rPr>
                          <m:t>n</m:t>
                        </m:r>
                      </m:sup>
                    </m:sSup>
                    <m:r>
                      <a:rPr lang="en-US" altLang="ja-JP" i="1">
                        <a:solidFill>
                          <a:prstClr val="black"/>
                        </a:solidFill>
                        <a:latin typeface="Cambria Math"/>
                      </a:rPr>
                      <m:t>−</m:t>
                    </m:r>
                    <m:f>
                      <m:fPr>
                        <m:ctrlPr>
                          <a:rPr lang="en-US" altLang="ja-JP" i="1">
                            <a:solidFill>
                              <a:prstClr val="black"/>
                            </a:solidFill>
                            <a:latin typeface="Cambria Math"/>
                          </a:rPr>
                        </m:ctrlPr>
                      </m:fPr>
                      <m:num>
                        <m:r>
                          <a:rPr lang="en-US" altLang="ja-JP" i="1">
                            <a:solidFill>
                              <a:prstClr val="black"/>
                            </a:solidFill>
                            <a:latin typeface="Cambria Math"/>
                          </a:rPr>
                          <m:t>𝑒</m:t>
                        </m:r>
                      </m:num>
                      <m:den>
                        <m:sSub>
                          <m:sSubPr>
                            <m:ctrlPr>
                              <a:rPr lang="en-US" altLang="ja-JP" i="1">
                                <a:solidFill>
                                  <a:prstClr val="black"/>
                                </a:solidFill>
                                <a:latin typeface="Cambria Math"/>
                              </a:rPr>
                            </m:ctrlPr>
                          </m:sSubPr>
                          <m:e>
                            <m:r>
                              <a:rPr lang="en-US" altLang="ja-JP" i="1">
                                <a:solidFill>
                                  <a:prstClr val="black"/>
                                </a:solidFill>
                                <a:latin typeface="Cambria Math"/>
                              </a:rPr>
                              <m:t>𝑚</m:t>
                            </m:r>
                          </m:e>
                          <m:sub>
                            <m:r>
                              <a:rPr lang="en-US" altLang="ja-JP" i="1">
                                <a:solidFill>
                                  <a:prstClr val="black"/>
                                </a:solidFill>
                                <a:latin typeface="Cambria Math"/>
                              </a:rPr>
                              <m:t>𝑒</m:t>
                            </m:r>
                          </m:sub>
                        </m:sSub>
                      </m:den>
                    </m:f>
                    <m:f>
                      <m:fPr>
                        <m:ctrlPr>
                          <a:rPr lang="en-US" altLang="ja-JP" i="1">
                            <a:solidFill>
                              <a:prstClr val="black"/>
                            </a:solidFill>
                            <a:latin typeface="Cambria Math"/>
                          </a:rPr>
                        </m:ctrlPr>
                      </m:fPr>
                      <m:num>
                        <m:r>
                          <a:rPr lang="en-US" altLang="ja-JP" i="1">
                            <a:solidFill>
                              <a:prstClr val="black"/>
                            </a:solidFill>
                            <a:latin typeface="Cambria Math"/>
                          </a:rPr>
                          <m:t>1</m:t>
                        </m:r>
                      </m:num>
                      <m:den>
                        <m:r>
                          <a:rPr lang="en-US" altLang="ja-JP" i="1">
                            <a:solidFill>
                              <a:prstClr val="black"/>
                            </a:solidFill>
                            <a:latin typeface="Cambria Math"/>
                          </a:rPr>
                          <m:t>2</m:t>
                        </m:r>
                      </m:den>
                    </m:f>
                    <m:d>
                      <m:dPr>
                        <m:ctrlPr>
                          <a:rPr lang="en-US" altLang="ja-JP" i="1">
                            <a:solidFill>
                              <a:prstClr val="black"/>
                            </a:solidFill>
                            <a:latin typeface="Cambria Math"/>
                          </a:rPr>
                        </m:ctrlPr>
                      </m:dPr>
                      <m:e>
                        <m:sSup>
                          <m:sSupPr>
                            <m:ctrlPr>
                              <a:rPr lang="en-US" altLang="ja-JP" b="1" i="1">
                                <a:solidFill>
                                  <a:prstClr val="black"/>
                                </a:solidFill>
                                <a:latin typeface="Cambria Math"/>
                              </a:rPr>
                            </m:ctrlPr>
                          </m:sSupPr>
                          <m:e>
                            <m:r>
                              <a:rPr lang="en-US" altLang="ja-JP" b="1" i="1">
                                <a:solidFill>
                                  <a:prstClr val="black"/>
                                </a:solidFill>
                                <a:latin typeface="Cambria Math"/>
                              </a:rPr>
                              <m:t>𝑱</m:t>
                            </m:r>
                          </m:e>
                          <m:sup>
                            <m:r>
                              <a:rPr lang="en-US" altLang="ja-JP" i="1">
                                <a:solidFill>
                                  <a:prstClr val="black"/>
                                </a:solidFill>
                                <a:latin typeface="Cambria Math"/>
                              </a:rPr>
                              <m:t>𝑛</m:t>
                            </m:r>
                            <m:r>
                              <a:rPr lang="en-US" altLang="ja-JP" i="1">
                                <a:solidFill>
                                  <a:prstClr val="black"/>
                                </a:solidFill>
                                <a:latin typeface="Cambria Math"/>
                              </a:rPr>
                              <m:t>+</m:t>
                            </m:r>
                            <m:f>
                              <m:fPr>
                                <m:ctrlPr>
                                  <a:rPr lang="en-US" altLang="ja-JP" i="1">
                                    <a:solidFill>
                                      <a:prstClr val="black"/>
                                    </a:solidFill>
                                    <a:latin typeface="Cambria Math"/>
                                  </a:rPr>
                                </m:ctrlPr>
                              </m:fPr>
                              <m:num>
                                <m:r>
                                  <a:rPr lang="en-US" altLang="ja-JP" i="1">
                                    <a:solidFill>
                                      <a:prstClr val="black"/>
                                    </a:solidFill>
                                    <a:latin typeface="Cambria Math"/>
                                  </a:rPr>
                                  <m:t>1</m:t>
                                </m:r>
                              </m:num>
                              <m:den>
                                <m:r>
                                  <a:rPr lang="en-US" altLang="ja-JP" i="1">
                                    <a:solidFill>
                                      <a:prstClr val="black"/>
                                    </a:solidFill>
                                    <a:latin typeface="Cambria Math"/>
                                  </a:rPr>
                                  <m:t>2</m:t>
                                </m:r>
                              </m:den>
                            </m:f>
                          </m:sup>
                        </m:sSup>
                        <m:r>
                          <a:rPr lang="en-US" altLang="ja-JP" b="1" i="1">
                            <a:solidFill>
                              <a:prstClr val="black"/>
                            </a:solidFill>
                            <a:latin typeface="Cambria Math"/>
                          </a:rPr>
                          <m:t>+</m:t>
                        </m:r>
                        <m:sSup>
                          <m:sSupPr>
                            <m:ctrlPr>
                              <a:rPr lang="en-US" altLang="ja-JP" i="1">
                                <a:solidFill>
                                  <a:prstClr val="black"/>
                                </a:solidFill>
                                <a:latin typeface="Cambria Math"/>
                              </a:rPr>
                            </m:ctrlPr>
                          </m:sSupPr>
                          <m:e>
                            <m:r>
                              <a:rPr lang="en-US" altLang="ja-JP" b="1" i="1">
                                <a:solidFill>
                                  <a:prstClr val="black"/>
                                </a:solidFill>
                                <a:latin typeface="Cambria Math"/>
                              </a:rPr>
                              <m:t>𝑱</m:t>
                            </m:r>
                          </m:e>
                          <m:sup>
                            <m:r>
                              <a:rPr lang="en-US" altLang="ja-JP" i="1">
                                <a:solidFill>
                                  <a:prstClr val="black"/>
                                </a:solidFill>
                                <a:latin typeface="Cambria Math"/>
                              </a:rPr>
                              <m:t>𝑛</m:t>
                            </m:r>
                            <m:r>
                              <a:rPr lang="en-US" altLang="ja-JP" i="1">
                                <a:solidFill>
                                  <a:prstClr val="black"/>
                                </a:solidFill>
                                <a:latin typeface="Cambria Math"/>
                              </a:rPr>
                              <m:t>−</m:t>
                            </m:r>
                            <m:f>
                              <m:fPr>
                                <m:ctrlPr>
                                  <a:rPr lang="en-US" altLang="ja-JP" i="1">
                                    <a:solidFill>
                                      <a:prstClr val="black"/>
                                    </a:solidFill>
                                    <a:latin typeface="Cambria Math"/>
                                  </a:rPr>
                                </m:ctrlPr>
                              </m:fPr>
                              <m:num>
                                <m:r>
                                  <a:rPr lang="en-US" altLang="ja-JP" i="1">
                                    <a:solidFill>
                                      <a:prstClr val="black"/>
                                    </a:solidFill>
                                    <a:latin typeface="Cambria Math"/>
                                  </a:rPr>
                                  <m:t>1</m:t>
                                </m:r>
                              </m:num>
                              <m:den>
                                <m:r>
                                  <a:rPr lang="en-US" altLang="ja-JP" i="1">
                                    <a:solidFill>
                                      <a:prstClr val="black"/>
                                    </a:solidFill>
                                    <a:latin typeface="Cambria Math"/>
                                  </a:rPr>
                                  <m:t>2</m:t>
                                </m:r>
                              </m:den>
                            </m:f>
                          </m:sup>
                        </m:sSup>
                      </m:e>
                    </m:d>
                    <m:r>
                      <a:rPr lang="en-US" altLang="ja-JP" b="1" i="1">
                        <a:solidFill>
                          <a:prstClr val="black"/>
                        </a:solidFill>
                        <a:latin typeface="Cambria Math"/>
                      </a:rPr>
                      <m:t>×</m:t>
                    </m:r>
                    <m:sSub>
                      <m:sSubPr>
                        <m:ctrlPr>
                          <a:rPr lang="en-US" altLang="ja-JP" b="1" i="1">
                            <a:solidFill>
                              <a:prstClr val="black"/>
                            </a:solidFill>
                            <a:latin typeface="Cambria Math"/>
                          </a:rPr>
                        </m:ctrlPr>
                      </m:sSubPr>
                      <m:e>
                        <m:r>
                          <a:rPr lang="en-US" altLang="ja-JP" b="1" i="1">
                            <a:solidFill>
                              <a:prstClr val="black"/>
                            </a:solidFill>
                            <a:latin typeface="Cambria Math"/>
                          </a:rPr>
                          <m:t>𝑩</m:t>
                        </m:r>
                      </m:e>
                      <m:sub>
                        <m:r>
                          <a:rPr lang="en-US" altLang="ja-JP" i="1">
                            <a:solidFill>
                              <a:prstClr val="black"/>
                            </a:solidFill>
                            <a:latin typeface="Cambria Math"/>
                          </a:rPr>
                          <m:t>0</m:t>
                        </m:r>
                      </m:sub>
                    </m:sSub>
                  </m:oMath>
                </a14:m>
                <a:endParaRPr kumimoji="1" lang="en-US" altLang="ja-JP" dirty="0" smtClean="0"/>
              </a:p>
              <a:p>
                <a:r>
                  <a:rPr lang="ja-JP" altLang="en-US" dirty="0" smtClean="0"/>
                  <a:t>空間に関しては</a:t>
                </a:r>
                <a:r>
                  <a:rPr lang="en-US" altLang="ja-JP" dirty="0" smtClean="0"/>
                  <a:t>Yee</a:t>
                </a:r>
                <a:r>
                  <a:rPr lang="ja-JP" altLang="en-US" dirty="0" smtClean="0"/>
                  <a:t>セルを用いる</a:t>
                </a:r>
                <a:endParaRPr lang="en-US" altLang="ja-JP" dirty="0" smtClean="0"/>
              </a:p>
              <a:p>
                <a:pPr marL="0" indent="0">
                  <a:buNone/>
                </a:pPr>
                <a14:m>
                  <m:oMathPara xmlns:m="http://schemas.openxmlformats.org/officeDocument/2006/math">
                    <m:oMathParaPr>
                      <m:jc m:val="centerGroup"/>
                    </m:oMathParaPr>
                    <m:oMath xmlns:m="http://schemas.openxmlformats.org/officeDocument/2006/math">
                      <m:r>
                        <a:rPr lang="en-US" altLang="ja-JP" b="0" i="0" smtClean="0">
                          <a:latin typeface="Cambria Math"/>
                        </a:rPr>
                        <m:t> </m:t>
                      </m:r>
                    </m:oMath>
                  </m:oMathPara>
                </a14:m>
                <a:endParaRPr kumimoji="1" lang="ja-JP" alt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600200"/>
                <a:ext cx="8219256" cy="4873752"/>
              </a:xfrm>
              <a:blipFill rotWithShape="1">
                <a:blip r:embed="rId3"/>
                <a:stretch>
                  <a:fillRect l="-297" t="-1377"/>
                </a:stretch>
              </a:blipFill>
            </p:spPr>
            <p:txBody>
              <a:bodyPr/>
              <a:lstStyle/>
              <a:p>
                <a:r>
                  <a:rPr lang="ja-JP" altLang="en-US">
                    <a:noFill/>
                  </a:rPr>
                  <a:t> </a:t>
                </a:r>
              </a:p>
            </p:txBody>
          </p:sp>
        </mc:Fallback>
      </mc:AlternateContent>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7796" y="4688342"/>
            <a:ext cx="2592288" cy="2123161"/>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67543" y="5198860"/>
                <a:ext cx="4824537" cy="552652"/>
              </a:xfrm>
              <a:prstGeom prst="rect">
                <a:avLst/>
              </a:prstGeom>
              <a:noFill/>
            </p:spPr>
            <p:txBody>
              <a:bodyPr wrap="square" rtlCol="0">
                <a:spAutoFit/>
              </a:bodyPr>
              <a:lstStyle/>
              <a:p>
                <a:r>
                  <a:rPr lang="en-US" altLang="ja-JP" dirty="0"/>
                  <a:t>e.g. </a:t>
                </a:r>
                <a14:m>
                  <m:oMath xmlns:m="http://schemas.openxmlformats.org/officeDocument/2006/math">
                    <m:f>
                      <m:fPr>
                        <m:ctrlPr>
                          <a:rPr lang="en-US" altLang="ja-JP" i="1">
                            <a:latin typeface="Cambria Math"/>
                          </a:rPr>
                        </m:ctrlPr>
                      </m:fPr>
                      <m:num>
                        <m:r>
                          <a:rPr lang="en-US" altLang="ja-JP" i="1">
                            <a:latin typeface="Cambria Math"/>
                          </a:rPr>
                          <m:t>𝜕</m:t>
                        </m:r>
                        <m:sSub>
                          <m:sSubPr>
                            <m:ctrlPr>
                              <a:rPr lang="en-US" altLang="ja-JP" i="1">
                                <a:latin typeface="Cambria Math"/>
                              </a:rPr>
                            </m:ctrlPr>
                          </m:sSubPr>
                          <m:e>
                            <m:r>
                              <a:rPr lang="en-US" altLang="ja-JP" i="1">
                                <a:latin typeface="Cambria Math"/>
                              </a:rPr>
                              <m:t>𝐵</m:t>
                            </m:r>
                          </m:e>
                          <m:sub>
                            <m:r>
                              <a:rPr lang="en-US" altLang="ja-JP" i="1">
                                <a:latin typeface="Cambria Math"/>
                              </a:rPr>
                              <m:t>𝑧</m:t>
                            </m:r>
                          </m:sub>
                        </m:sSub>
                        <m:d>
                          <m:dPr>
                            <m:ctrlPr>
                              <a:rPr lang="en-US" altLang="ja-JP" i="1">
                                <a:latin typeface="Cambria Math"/>
                              </a:rPr>
                            </m:ctrlPr>
                          </m:dPr>
                          <m:e>
                            <m:r>
                              <a:rPr lang="en-US" altLang="ja-JP" i="1">
                                <a:latin typeface="Cambria Math"/>
                              </a:rPr>
                              <m:t>𝑖</m:t>
                            </m:r>
                            <m:r>
                              <a:rPr lang="en-US" altLang="ja-JP" i="1">
                                <a:latin typeface="Cambria Math"/>
                              </a:rPr>
                              <m:t>,</m:t>
                            </m:r>
                            <m:r>
                              <a:rPr lang="en-US" altLang="ja-JP" i="1">
                                <a:latin typeface="Cambria Math"/>
                              </a:rPr>
                              <m:t>𝑗</m:t>
                            </m:r>
                          </m:e>
                        </m:d>
                      </m:num>
                      <m:den>
                        <m:r>
                          <a:rPr lang="en-US" altLang="ja-JP" i="1">
                            <a:latin typeface="Cambria Math"/>
                          </a:rPr>
                          <m:t>𝜕</m:t>
                        </m:r>
                        <m:r>
                          <a:rPr lang="en-US" altLang="ja-JP" i="1">
                            <a:latin typeface="Cambria Math"/>
                          </a:rPr>
                          <m:t>𝑡</m:t>
                        </m:r>
                      </m:den>
                    </m:f>
                    <m:r>
                      <a:rPr lang="en-US" altLang="ja-JP" i="1">
                        <a:latin typeface="Cambria Math"/>
                      </a:rPr>
                      <m:t>=</m:t>
                    </m:r>
                    <m:f>
                      <m:fPr>
                        <m:ctrlPr>
                          <a:rPr lang="en-US" altLang="ja-JP" i="1">
                            <a:latin typeface="Cambria Math"/>
                          </a:rPr>
                        </m:ctrlPr>
                      </m:fPr>
                      <m:num>
                        <m:sSub>
                          <m:sSubPr>
                            <m:ctrlPr>
                              <a:rPr lang="en-US" altLang="ja-JP" i="1">
                                <a:latin typeface="Cambria Math"/>
                              </a:rPr>
                            </m:ctrlPr>
                          </m:sSubPr>
                          <m:e>
                            <m:r>
                              <a:rPr lang="en-US" altLang="ja-JP" i="1">
                                <a:latin typeface="Cambria Math"/>
                              </a:rPr>
                              <m:t>𝐸</m:t>
                            </m:r>
                          </m:e>
                          <m:sub>
                            <m:r>
                              <a:rPr lang="en-US" altLang="ja-JP" i="1">
                                <a:latin typeface="Cambria Math"/>
                              </a:rPr>
                              <m:t>𝑥</m:t>
                            </m:r>
                          </m:sub>
                        </m:sSub>
                        <m:d>
                          <m:dPr>
                            <m:ctrlPr>
                              <a:rPr lang="en-US" altLang="ja-JP" i="1">
                                <a:latin typeface="Cambria Math"/>
                              </a:rPr>
                            </m:ctrlPr>
                          </m:dPr>
                          <m:e>
                            <m:r>
                              <a:rPr lang="en-US" altLang="ja-JP" i="1">
                                <a:latin typeface="Cambria Math"/>
                              </a:rPr>
                              <m:t>𝑖</m:t>
                            </m:r>
                            <m:r>
                              <a:rPr lang="en-US" altLang="ja-JP" i="1">
                                <a:latin typeface="Cambria Math"/>
                              </a:rPr>
                              <m:t>,</m:t>
                            </m:r>
                            <m:r>
                              <a:rPr lang="en-US" altLang="ja-JP" i="1">
                                <a:latin typeface="Cambria Math"/>
                              </a:rPr>
                              <m:t>𝑗</m:t>
                            </m:r>
                            <m:r>
                              <a:rPr lang="en-US" altLang="ja-JP" i="1">
                                <a:latin typeface="Cambria Math"/>
                              </a:rPr>
                              <m:t>+1</m:t>
                            </m:r>
                          </m:e>
                        </m:d>
                        <m:r>
                          <a:rPr lang="en-US" altLang="ja-JP" i="1">
                            <a:latin typeface="Cambria Math"/>
                          </a:rPr>
                          <m:t>−</m:t>
                        </m:r>
                        <m:sSub>
                          <m:sSubPr>
                            <m:ctrlPr>
                              <a:rPr lang="en-US" altLang="ja-JP" i="1">
                                <a:latin typeface="Cambria Math"/>
                              </a:rPr>
                            </m:ctrlPr>
                          </m:sSubPr>
                          <m:e>
                            <m:r>
                              <a:rPr lang="en-US" altLang="ja-JP" i="1">
                                <a:latin typeface="Cambria Math"/>
                              </a:rPr>
                              <m:t>𝐸</m:t>
                            </m:r>
                          </m:e>
                          <m:sub>
                            <m:r>
                              <a:rPr lang="en-US" altLang="ja-JP" i="1">
                                <a:latin typeface="Cambria Math"/>
                              </a:rPr>
                              <m:t>𝑥</m:t>
                            </m:r>
                          </m:sub>
                        </m:sSub>
                        <m:r>
                          <a:rPr lang="en-US" altLang="ja-JP" i="1">
                            <a:latin typeface="Cambria Math"/>
                          </a:rPr>
                          <m:t>(</m:t>
                        </m:r>
                        <m:r>
                          <a:rPr lang="en-US" altLang="ja-JP" i="1">
                            <a:latin typeface="Cambria Math"/>
                          </a:rPr>
                          <m:t>𝑖</m:t>
                        </m:r>
                        <m:r>
                          <a:rPr lang="en-US" altLang="ja-JP" i="1">
                            <a:latin typeface="Cambria Math"/>
                          </a:rPr>
                          <m:t>,</m:t>
                        </m:r>
                        <m:r>
                          <a:rPr lang="en-US" altLang="ja-JP" i="1">
                            <a:latin typeface="Cambria Math"/>
                          </a:rPr>
                          <m:t>𝑗</m:t>
                        </m:r>
                        <m:r>
                          <a:rPr lang="en-US" altLang="ja-JP" i="1">
                            <a:latin typeface="Cambria Math"/>
                          </a:rPr>
                          <m:t>)</m:t>
                        </m:r>
                      </m:num>
                      <m:den>
                        <m:r>
                          <m:rPr>
                            <m:sty m:val="p"/>
                          </m:rPr>
                          <a:rPr lang="en-US" altLang="ja-JP">
                            <a:latin typeface="Cambria Math"/>
                          </a:rPr>
                          <m:t>Δ</m:t>
                        </m:r>
                        <m:r>
                          <a:rPr lang="en-US" altLang="ja-JP" i="1">
                            <a:latin typeface="Cambria Math"/>
                          </a:rPr>
                          <m:t>𝑦</m:t>
                        </m:r>
                      </m:den>
                    </m:f>
                    <m:r>
                      <a:rPr lang="en-US" altLang="ja-JP" i="1">
                        <a:latin typeface="Cambria Math"/>
                      </a:rPr>
                      <m:t>−</m:t>
                    </m:r>
                    <m:f>
                      <m:fPr>
                        <m:ctrlPr>
                          <a:rPr lang="en-US" altLang="ja-JP" i="1">
                            <a:latin typeface="Cambria Math"/>
                          </a:rPr>
                        </m:ctrlPr>
                      </m:fPr>
                      <m:num>
                        <m:sSub>
                          <m:sSubPr>
                            <m:ctrlPr>
                              <a:rPr lang="en-US" altLang="ja-JP" i="1">
                                <a:latin typeface="Cambria Math"/>
                              </a:rPr>
                            </m:ctrlPr>
                          </m:sSubPr>
                          <m:e>
                            <m:r>
                              <a:rPr lang="en-US" altLang="ja-JP" i="1">
                                <a:latin typeface="Cambria Math"/>
                              </a:rPr>
                              <m:t>𝐸</m:t>
                            </m:r>
                          </m:e>
                          <m:sub>
                            <m:r>
                              <a:rPr lang="en-US" altLang="ja-JP" i="1">
                                <a:latin typeface="Cambria Math"/>
                              </a:rPr>
                              <m:t>𝑦</m:t>
                            </m:r>
                          </m:sub>
                        </m:sSub>
                        <m:d>
                          <m:dPr>
                            <m:ctrlPr>
                              <a:rPr lang="en-US" altLang="ja-JP" i="1">
                                <a:latin typeface="Cambria Math"/>
                              </a:rPr>
                            </m:ctrlPr>
                          </m:dPr>
                          <m:e>
                            <m:r>
                              <a:rPr lang="en-US" altLang="ja-JP" i="1">
                                <a:latin typeface="Cambria Math"/>
                              </a:rPr>
                              <m:t>𝑖</m:t>
                            </m:r>
                            <m:r>
                              <a:rPr lang="en-US" altLang="ja-JP" i="1">
                                <a:latin typeface="Cambria Math"/>
                              </a:rPr>
                              <m:t>+1,</m:t>
                            </m:r>
                            <m:r>
                              <a:rPr lang="en-US" altLang="ja-JP" i="1">
                                <a:latin typeface="Cambria Math"/>
                              </a:rPr>
                              <m:t>𝑗</m:t>
                            </m:r>
                          </m:e>
                        </m:d>
                        <m:r>
                          <a:rPr lang="en-US" altLang="ja-JP" i="1">
                            <a:latin typeface="Cambria Math"/>
                          </a:rPr>
                          <m:t>−</m:t>
                        </m:r>
                        <m:sSub>
                          <m:sSubPr>
                            <m:ctrlPr>
                              <a:rPr lang="en-US" altLang="ja-JP" i="1">
                                <a:latin typeface="Cambria Math"/>
                              </a:rPr>
                            </m:ctrlPr>
                          </m:sSubPr>
                          <m:e>
                            <m:r>
                              <a:rPr lang="en-US" altLang="ja-JP" i="1">
                                <a:latin typeface="Cambria Math"/>
                              </a:rPr>
                              <m:t>𝐸</m:t>
                            </m:r>
                          </m:e>
                          <m:sub>
                            <m:r>
                              <a:rPr lang="en-US" altLang="ja-JP" i="1">
                                <a:latin typeface="Cambria Math"/>
                              </a:rPr>
                              <m:t>𝑦</m:t>
                            </m:r>
                          </m:sub>
                        </m:sSub>
                        <m:d>
                          <m:dPr>
                            <m:ctrlPr>
                              <a:rPr lang="en-US" altLang="ja-JP" i="1">
                                <a:latin typeface="Cambria Math"/>
                              </a:rPr>
                            </m:ctrlPr>
                          </m:dPr>
                          <m:e>
                            <m:r>
                              <a:rPr lang="en-US" altLang="ja-JP" i="1">
                                <a:latin typeface="Cambria Math"/>
                              </a:rPr>
                              <m:t>𝑖</m:t>
                            </m:r>
                            <m:r>
                              <a:rPr lang="en-US" altLang="ja-JP" i="1">
                                <a:latin typeface="Cambria Math"/>
                              </a:rPr>
                              <m:t>,</m:t>
                            </m:r>
                            <m:r>
                              <a:rPr lang="en-US" altLang="ja-JP" i="1">
                                <a:latin typeface="Cambria Math"/>
                              </a:rPr>
                              <m:t>𝑗</m:t>
                            </m:r>
                          </m:e>
                        </m:d>
                      </m:num>
                      <m:den>
                        <m:r>
                          <m:rPr>
                            <m:sty m:val="p"/>
                          </m:rPr>
                          <a:rPr lang="en-US" altLang="ja-JP">
                            <a:latin typeface="Cambria Math"/>
                          </a:rPr>
                          <m:t>Δx</m:t>
                        </m:r>
                      </m:den>
                    </m:f>
                  </m:oMath>
                </a14:m>
                <a:endParaRPr kumimoji="1" lang="ja-JP"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67543" y="5198860"/>
                <a:ext cx="4824537" cy="552652"/>
              </a:xfrm>
              <a:prstGeom prst="rect">
                <a:avLst/>
              </a:prstGeom>
              <a:blipFill rotWithShape="1">
                <a:blip r:embed="rId5"/>
                <a:stretch>
                  <a:fillRect l="-113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75967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1</a:t>
            </a:r>
            <a:r>
              <a:rPr kumimoji="1" lang="ja-JP" altLang="en-US" dirty="0" smtClean="0"/>
              <a:t>次元問題での解析</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kumimoji="1" lang="en-US" altLang="ja-JP" dirty="0" smtClean="0"/>
                  <a:t>X</a:t>
                </a:r>
                <a:r>
                  <a:rPr kumimoji="1" lang="ja-JP" altLang="en-US" dirty="0" smtClean="0"/>
                  <a:t>波の</a:t>
                </a:r>
                <a:r>
                  <a:rPr lang="ja-JP" altLang="en-US" dirty="0" smtClean="0"/>
                  <a:t>一様媒質</a:t>
                </a:r>
                <a:r>
                  <a:rPr lang="en-US" altLang="ja-JP" dirty="0" smtClean="0"/>
                  <a:t>(</a:t>
                </a:r>
                <a14:m>
                  <m:oMath xmlns:m="http://schemas.openxmlformats.org/officeDocument/2006/math">
                    <m:sSub>
                      <m:sSubPr>
                        <m:ctrlPr>
                          <a:rPr lang="en-US" altLang="ja-JP" b="0" i="1" smtClean="0">
                            <a:latin typeface="Cambria Math"/>
                          </a:rPr>
                        </m:ctrlPr>
                      </m:sSubPr>
                      <m:e>
                        <m:r>
                          <m:rPr>
                            <m:sty m:val="p"/>
                          </m:rPr>
                          <a:rPr lang="en-US" altLang="ja-JP" b="0" i="0" smtClean="0">
                            <a:latin typeface="Cambria Math"/>
                          </a:rPr>
                          <m:t>Ω</m:t>
                        </m:r>
                      </m:e>
                      <m:sub>
                        <m:r>
                          <a:rPr lang="en-US" altLang="ja-JP" b="0" i="1" smtClean="0">
                            <a:latin typeface="Cambria Math"/>
                          </a:rPr>
                          <m:t>𝑖</m:t>
                        </m:r>
                      </m:sub>
                    </m:sSub>
                    <m:r>
                      <a:rPr lang="en-US" altLang="ja-JP" b="0" i="1" smtClean="0">
                        <a:latin typeface="Cambria Math"/>
                      </a:rPr>
                      <m:t>=</m:t>
                    </m:r>
                    <m:sSub>
                      <m:sSubPr>
                        <m:ctrlPr>
                          <a:rPr lang="en-US" altLang="ja-JP" b="0" i="1" smtClean="0">
                            <a:latin typeface="Cambria Math"/>
                          </a:rPr>
                        </m:ctrlPr>
                      </m:sSubPr>
                      <m:e>
                        <m:r>
                          <a:rPr lang="en-US" altLang="ja-JP" b="0" i="1" smtClean="0">
                            <a:latin typeface="Cambria Math"/>
                          </a:rPr>
                          <m:t>𝜔</m:t>
                        </m:r>
                      </m:e>
                      <m:sub>
                        <m:r>
                          <a:rPr lang="en-US" altLang="ja-JP" b="0" i="1" smtClean="0">
                            <a:latin typeface="Cambria Math"/>
                          </a:rPr>
                          <m:t>𝑝𝑒</m:t>
                        </m:r>
                      </m:sub>
                    </m:sSub>
                    <m:r>
                      <a:rPr lang="en-US" altLang="ja-JP" b="0" i="1" smtClean="0">
                        <a:latin typeface="Cambria Math"/>
                      </a:rPr>
                      <m:t>=0.25</m:t>
                    </m:r>
                    <m:r>
                      <a:rPr lang="en-US" altLang="ja-JP" b="0" i="0" smtClean="0">
                        <a:latin typeface="Cambria Math"/>
                      </a:rPr>
                      <m:t>[</m:t>
                    </m:r>
                    <m:r>
                      <m:rPr>
                        <m:sty m:val="p"/>
                      </m:rPr>
                      <a:rPr lang="en-US" altLang="ja-JP" b="0" i="0" smtClean="0">
                        <a:latin typeface="Cambria Math"/>
                      </a:rPr>
                      <m:t>GHz</m:t>
                    </m:r>
                    <m:r>
                      <a:rPr lang="en-US" altLang="ja-JP" b="0" i="0" smtClean="0">
                        <a:latin typeface="Cambria Math"/>
                      </a:rPr>
                      <m:t>]</m:t>
                    </m:r>
                  </m:oMath>
                </a14:m>
                <a:r>
                  <a:rPr lang="en-US" altLang="ja-JP" dirty="0" smtClean="0"/>
                  <a:t>)</a:t>
                </a:r>
                <a:r>
                  <a:rPr lang="ja-JP" altLang="en-US" dirty="0" smtClean="0"/>
                  <a:t>中での伝搬</a:t>
                </a:r>
                <a:endParaRPr lang="en-US" altLang="ja-JP" dirty="0" smtClean="0"/>
              </a:p>
              <a:p>
                <a:pPr marL="0" indent="0">
                  <a:buNone/>
                </a:pPr>
                <a:endParaRPr kumimoji="1" lang="ja-JP" alt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327" t="-1377"/>
                </a:stretch>
              </a:blipFill>
            </p:spPr>
            <p:txBody>
              <a:bodyPr/>
              <a:lstStyle/>
              <a:p>
                <a:r>
                  <a:rPr lang="ja-JP" altLang="en-US">
                    <a:noFill/>
                  </a:rPr>
                  <a:t> </a:t>
                </a:r>
              </a:p>
            </p:txBody>
          </p:sp>
        </mc:Fallback>
      </mc:AlternateContent>
      <p:sp>
        <p:nvSpPr>
          <p:cNvPr id="6" name="TextBox 5"/>
          <p:cNvSpPr txBox="1"/>
          <p:nvPr/>
        </p:nvSpPr>
        <p:spPr>
          <a:xfrm>
            <a:off x="755576" y="5139657"/>
            <a:ext cx="3070071" cy="307777"/>
          </a:xfrm>
          <a:prstGeom prst="rect">
            <a:avLst/>
          </a:prstGeom>
          <a:noFill/>
        </p:spPr>
        <p:txBody>
          <a:bodyPr wrap="none" rtlCol="0">
            <a:spAutoFit/>
          </a:bodyPr>
          <a:lstStyle/>
          <a:p>
            <a:r>
              <a:rPr lang="ja-JP" altLang="en-US" sz="1400" dirty="0" smtClean="0"/>
              <a:t>図</a:t>
            </a:r>
            <a:r>
              <a:rPr lang="en-US" altLang="ja-JP" sz="1400" dirty="0" smtClean="0"/>
              <a:t>2. CMA</a:t>
            </a:r>
            <a:r>
              <a:rPr lang="ja-JP" altLang="en-US" sz="1400" dirty="0" smtClean="0"/>
              <a:t>ダイアグラムにおけ</a:t>
            </a:r>
            <a:r>
              <a:rPr lang="en-US" altLang="ja-JP" sz="1400" dirty="0" smtClean="0"/>
              <a:t>Slow-X</a:t>
            </a:r>
            <a:r>
              <a:rPr lang="ja-JP" altLang="en-US" sz="1400" dirty="0" smtClean="0"/>
              <a:t>波</a:t>
            </a:r>
            <a:endParaRPr kumimoji="1" lang="ja-JP" altLang="en-US" sz="1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5" y="2910602"/>
            <a:ext cx="4325441" cy="20422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2743612"/>
            <a:ext cx="3288513" cy="2376264"/>
          </a:xfrm>
          <a:prstGeom prst="rect">
            <a:avLst/>
          </a:prstGeom>
        </p:spPr>
      </p:pic>
      <p:sp>
        <p:nvSpPr>
          <p:cNvPr id="8" name="TextBox 7"/>
          <p:cNvSpPr txBox="1"/>
          <p:nvPr/>
        </p:nvSpPr>
        <p:spPr>
          <a:xfrm>
            <a:off x="5364088" y="5119876"/>
            <a:ext cx="2098651" cy="523220"/>
          </a:xfrm>
          <a:prstGeom prst="rect">
            <a:avLst/>
          </a:prstGeom>
          <a:noFill/>
        </p:spPr>
        <p:txBody>
          <a:bodyPr wrap="none" rtlCol="0">
            <a:spAutoFit/>
          </a:bodyPr>
          <a:lstStyle/>
          <a:p>
            <a:r>
              <a:rPr lang="ja-JP" altLang="en-US" sz="1400" dirty="0" smtClean="0"/>
              <a:t>図</a:t>
            </a:r>
            <a:r>
              <a:rPr lang="en-US" altLang="ja-JP" sz="1400" dirty="0" smtClean="0"/>
              <a:t>3. X</a:t>
            </a:r>
            <a:r>
              <a:rPr lang="ja-JP" altLang="en-US" sz="1400" dirty="0" smtClean="0"/>
              <a:t>波の分散関係</a:t>
            </a:r>
            <a:r>
              <a:rPr lang="en-US" altLang="ja-JP" sz="1400" dirty="0" smtClean="0"/>
              <a:t/>
            </a:r>
            <a:br>
              <a:rPr lang="en-US" altLang="ja-JP" sz="1400" dirty="0" smtClean="0"/>
            </a:br>
            <a:r>
              <a:rPr lang="ja-JP" altLang="en-US" sz="1400" dirty="0" smtClean="0"/>
              <a:t>解析解：青、数値計算：赤</a:t>
            </a:r>
            <a:endParaRPr kumimoji="1" lang="ja-JP" altLang="en-US" sz="1400" dirty="0"/>
          </a:p>
        </p:txBody>
      </p:sp>
    </p:spTree>
    <p:extLst>
      <p:ext uri="{BB962C8B-B14F-4D97-AF65-F5344CB8AC3E}">
        <p14:creationId xmlns:p14="http://schemas.microsoft.com/office/powerpoint/2010/main" val="2576229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1</a:t>
            </a:r>
            <a:r>
              <a:rPr lang="ja-JP" altLang="en-US" dirty="0"/>
              <a:t>次元問題での解析</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kumimoji="1" lang="en-US" altLang="ja-JP" dirty="0" smtClean="0"/>
                  <a:t>Mini-RT</a:t>
                </a:r>
                <a:r>
                  <a:rPr kumimoji="1" lang="ja-JP" altLang="en-US" dirty="0" smtClean="0"/>
                  <a:t>の磁場配位・密度分布を模した</a:t>
                </a:r>
                <a:r>
                  <a:rPr kumimoji="1" lang="en-US" altLang="ja-JP" dirty="0" smtClean="0"/>
                  <a:t>1</a:t>
                </a:r>
                <a:r>
                  <a:rPr kumimoji="1" lang="ja-JP" altLang="en-US" dirty="0" smtClean="0"/>
                  <a:t>次元モデル</a:t>
                </a:r>
                <a:endParaRPr kumimoji="1" lang="en-US" altLang="ja-JP" dirty="0" smtClean="0"/>
              </a:p>
              <a:p>
                <a:r>
                  <a:rPr kumimoji="1" lang="ja-JP" altLang="en-US" dirty="0" smtClean="0"/>
                  <a:t>弱磁場・低密度側から</a:t>
                </a:r>
                <a:r>
                  <a:rPr kumimoji="1" lang="en-US" altLang="ja-JP" dirty="0" smtClean="0"/>
                  <a:t>1[GHz]</a:t>
                </a:r>
                <a:r>
                  <a:rPr lang="ja-JP" altLang="en-US" dirty="0" smtClean="0"/>
                  <a:t>で</a:t>
                </a:r>
                <a14:m>
                  <m:oMath xmlns:m="http://schemas.openxmlformats.org/officeDocument/2006/math">
                    <m:r>
                      <a:rPr lang="en-US" altLang="ja-JP" b="1" i="1" smtClean="0">
                        <a:latin typeface="Cambria Math"/>
                      </a:rPr>
                      <m:t> </m:t>
                    </m:r>
                    <m:sSub>
                      <m:sSubPr>
                        <m:ctrlPr>
                          <a:rPr lang="en-US" altLang="ja-JP" b="0" i="1" smtClean="0">
                            <a:latin typeface="Cambria Math"/>
                          </a:rPr>
                        </m:ctrlPr>
                      </m:sSubPr>
                      <m:e>
                        <m:r>
                          <a:rPr lang="en-US" altLang="ja-JP" b="0" i="1" smtClean="0">
                            <a:latin typeface="Cambria Math"/>
                          </a:rPr>
                          <m:t>𝐽</m:t>
                        </m:r>
                      </m:e>
                      <m:sub>
                        <m:r>
                          <a:rPr lang="en-US" altLang="ja-JP" b="0" i="1" smtClean="0">
                            <a:latin typeface="Cambria Math"/>
                          </a:rPr>
                          <m:t>𝑧</m:t>
                        </m:r>
                      </m:sub>
                    </m:sSub>
                  </m:oMath>
                </a14:m>
                <a:r>
                  <a:rPr lang="ja-JP" altLang="en-US" dirty="0" smtClean="0"/>
                  <a:t>を励振</a:t>
                </a:r>
                <a:r>
                  <a:rPr lang="en-US" altLang="ja-JP" dirty="0" smtClean="0"/>
                  <a:t>,</a:t>
                </a:r>
                <a14:m>
                  <m:oMath xmlns:m="http://schemas.openxmlformats.org/officeDocument/2006/math">
                    <m:sSub>
                      <m:sSubPr>
                        <m:ctrlPr>
                          <a:rPr lang="en-US" altLang="ja-JP" b="1" i="1" smtClean="0">
                            <a:latin typeface="Cambria Math"/>
                          </a:rPr>
                        </m:ctrlPr>
                      </m:sSubPr>
                      <m:e>
                        <m:r>
                          <a:rPr lang="en-US" altLang="ja-JP" b="1" i="1" smtClean="0">
                            <a:latin typeface="Cambria Math"/>
                          </a:rPr>
                          <m:t>𝑩</m:t>
                        </m:r>
                      </m:e>
                      <m:sub>
                        <m:r>
                          <a:rPr lang="en-US" altLang="ja-JP" b="0" i="1" smtClean="0">
                            <a:latin typeface="Cambria Math"/>
                          </a:rPr>
                          <m:t>0</m:t>
                        </m:r>
                      </m:sub>
                    </m:sSub>
                    <m:r>
                      <a:rPr lang="en-US" altLang="ja-JP" b="1" i="1" smtClean="0">
                        <a:latin typeface="Cambria Math"/>
                      </a:rPr>
                      <m:t>=</m:t>
                    </m:r>
                    <m:sSub>
                      <m:sSubPr>
                        <m:ctrlPr>
                          <a:rPr lang="en-US" altLang="ja-JP" b="1" i="1" smtClean="0">
                            <a:latin typeface="Cambria Math"/>
                          </a:rPr>
                        </m:ctrlPr>
                      </m:sSubPr>
                      <m:e>
                        <m:r>
                          <a:rPr lang="en-US" altLang="ja-JP" b="1" i="1" smtClean="0">
                            <a:latin typeface="Cambria Math"/>
                          </a:rPr>
                          <m:t>𝑩</m:t>
                        </m:r>
                      </m:e>
                      <m:sub>
                        <m:r>
                          <a:rPr lang="en-US" altLang="ja-JP" b="0" i="1" smtClean="0">
                            <a:latin typeface="Cambria Math"/>
                          </a:rPr>
                          <m:t>0</m:t>
                        </m:r>
                      </m:sub>
                    </m:sSub>
                    <m:d>
                      <m:dPr>
                        <m:ctrlPr>
                          <a:rPr lang="en-US" altLang="ja-JP" b="0" i="1" smtClean="0">
                            <a:latin typeface="Cambria Math"/>
                          </a:rPr>
                        </m:ctrlPr>
                      </m:dPr>
                      <m:e>
                        <m:r>
                          <a:rPr lang="en-US" altLang="ja-JP" b="0" i="1" smtClean="0">
                            <a:latin typeface="Cambria Math"/>
                          </a:rPr>
                          <m:t>𝑥</m:t>
                        </m:r>
                      </m:e>
                    </m:d>
                    <m:acc>
                      <m:accPr>
                        <m:chr m:val="̂"/>
                        <m:ctrlPr>
                          <a:rPr lang="en-US" altLang="ja-JP" b="0" i="1" smtClean="0">
                            <a:latin typeface="Cambria Math"/>
                          </a:rPr>
                        </m:ctrlPr>
                      </m:accPr>
                      <m:e>
                        <m:r>
                          <a:rPr lang="en-US" altLang="ja-JP" b="1" i="1" smtClean="0">
                            <a:latin typeface="Cambria Math"/>
                          </a:rPr>
                          <m:t>𝒚</m:t>
                        </m:r>
                      </m:e>
                    </m:acc>
                  </m:oMath>
                </a14:m>
                <a:endParaRPr kumimoji="1" lang="ja-JP" altLang="en-US" b="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327" t="-1001" r="-6612"/>
                </a:stretch>
              </a:blipFill>
            </p:spPr>
            <p:txBody>
              <a:bodyPr/>
              <a:lstStyle/>
              <a:p>
                <a:r>
                  <a:rPr lang="ja-JP" altLang="en-US">
                    <a:noFill/>
                  </a:rPr>
                  <a:t> </a:t>
                </a:r>
              </a:p>
            </p:txBody>
          </p:sp>
        </mc:Fallback>
      </mc:AlternateContent>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780927"/>
            <a:ext cx="3514122" cy="34247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2708920"/>
            <a:ext cx="2435565" cy="331264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3215" y="2708920"/>
            <a:ext cx="2435565" cy="3312646"/>
          </a:xfrm>
          <a:prstGeom prst="rect">
            <a:avLst/>
          </a:prstGeom>
        </p:spPr>
      </p:pic>
      <p:sp>
        <p:nvSpPr>
          <p:cNvPr id="7" name="TextBox 6"/>
          <p:cNvSpPr txBox="1"/>
          <p:nvPr/>
        </p:nvSpPr>
        <p:spPr>
          <a:xfrm>
            <a:off x="551173" y="6205721"/>
            <a:ext cx="3286477" cy="307777"/>
          </a:xfrm>
          <a:prstGeom prst="rect">
            <a:avLst/>
          </a:prstGeom>
          <a:noFill/>
        </p:spPr>
        <p:txBody>
          <a:bodyPr wrap="none" rtlCol="0">
            <a:spAutoFit/>
          </a:bodyPr>
          <a:lstStyle/>
          <a:p>
            <a:r>
              <a:rPr kumimoji="1" lang="ja-JP" altLang="en-US" sz="1400" dirty="0" smtClean="0"/>
              <a:t>図</a:t>
            </a:r>
            <a:r>
              <a:rPr kumimoji="1" lang="en-US" altLang="ja-JP" sz="1400" dirty="0" smtClean="0"/>
              <a:t>4. </a:t>
            </a:r>
            <a:r>
              <a:rPr kumimoji="1" lang="ja-JP" altLang="en-US" sz="1400" dirty="0" smtClean="0"/>
              <a:t>磁場強度、電子密度、屈折率の分布</a:t>
            </a:r>
            <a:endParaRPr kumimoji="1" lang="ja-JP" altLang="en-US" sz="1400" dirty="0"/>
          </a:p>
        </p:txBody>
      </p:sp>
      <p:sp>
        <p:nvSpPr>
          <p:cNvPr id="8" name="TextBox 7"/>
          <p:cNvSpPr txBox="1"/>
          <p:nvPr/>
        </p:nvSpPr>
        <p:spPr>
          <a:xfrm>
            <a:off x="3995936" y="6051833"/>
            <a:ext cx="2097049" cy="523220"/>
          </a:xfrm>
          <a:prstGeom prst="rect">
            <a:avLst/>
          </a:prstGeom>
          <a:noFill/>
        </p:spPr>
        <p:txBody>
          <a:bodyPr wrap="none" rtlCol="0">
            <a:spAutoFit/>
          </a:bodyPr>
          <a:lstStyle/>
          <a:p>
            <a:r>
              <a:rPr lang="ja-JP" altLang="en-US" sz="1400" dirty="0" smtClean="0"/>
              <a:t>図</a:t>
            </a:r>
            <a:r>
              <a:rPr lang="en-US" altLang="ja-JP" sz="1400" dirty="0" smtClean="0"/>
              <a:t>5. </a:t>
            </a:r>
            <a:r>
              <a:rPr lang="en-US" altLang="ja-JP" sz="1400" dirty="0" err="1" smtClean="0"/>
              <a:t>Ex,Ez,By</a:t>
            </a:r>
            <a:r>
              <a:rPr lang="en-US" altLang="ja-JP" sz="1400" baseline="-25000" dirty="0" smtClean="0"/>
              <a:t>,</a:t>
            </a:r>
            <a:r>
              <a:rPr lang="ja-JP" altLang="en-US" sz="1400" dirty="0"/>
              <a:t>電場</a:t>
            </a:r>
            <a:r>
              <a:rPr lang="ja-JP" altLang="en-US" sz="1400" dirty="0" smtClean="0"/>
              <a:t>の偏光</a:t>
            </a:r>
            <a:r>
              <a:rPr lang="en-US" altLang="ja-JP" sz="1400" dirty="0" smtClean="0"/>
              <a:t/>
            </a:r>
            <a:br>
              <a:rPr lang="en-US" altLang="ja-JP" sz="1400" dirty="0" smtClean="0"/>
            </a:br>
            <a:r>
              <a:rPr lang="en-US" altLang="ja-JP" sz="1400" dirty="0" smtClean="0"/>
              <a:t>	</a:t>
            </a:r>
            <a:r>
              <a:rPr lang="en-US" altLang="ja-JP" sz="1400" dirty="0"/>
              <a:t>t</a:t>
            </a:r>
            <a:r>
              <a:rPr lang="en-US" altLang="ja-JP" sz="1400" dirty="0" smtClean="0"/>
              <a:t>=8[ns]</a:t>
            </a:r>
            <a:endParaRPr kumimoji="1" lang="ja-JP" altLang="en-US" sz="1400" dirty="0"/>
          </a:p>
        </p:txBody>
      </p:sp>
      <p:sp>
        <p:nvSpPr>
          <p:cNvPr id="9" name="Rectangle 8"/>
          <p:cNvSpPr/>
          <p:nvPr/>
        </p:nvSpPr>
        <p:spPr>
          <a:xfrm>
            <a:off x="7020272" y="6021566"/>
            <a:ext cx="1172116" cy="307777"/>
          </a:xfrm>
          <a:prstGeom prst="rect">
            <a:avLst/>
          </a:prstGeom>
        </p:spPr>
        <p:txBody>
          <a:bodyPr wrap="none">
            <a:spAutoFit/>
          </a:bodyPr>
          <a:lstStyle/>
          <a:p>
            <a:r>
              <a:rPr lang="ja-JP" altLang="en-US" sz="1400" dirty="0" smtClean="0"/>
              <a:t>図</a:t>
            </a:r>
            <a:r>
              <a:rPr lang="en-US" altLang="ja-JP" sz="1400" dirty="0" smtClean="0"/>
              <a:t>6. </a:t>
            </a:r>
            <a:r>
              <a:rPr lang="en-US" altLang="ja-JP" sz="1400" dirty="0"/>
              <a:t>t</a:t>
            </a:r>
            <a:r>
              <a:rPr lang="en-US" altLang="ja-JP" sz="1400" dirty="0" smtClean="0"/>
              <a:t>=12[ns]</a:t>
            </a:r>
            <a:endParaRPr lang="ja-JP" altLang="en-US" dirty="0"/>
          </a:p>
        </p:txBody>
      </p:sp>
    </p:spTree>
    <p:extLst>
      <p:ext uri="{BB962C8B-B14F-4D97-AF65-F5344CB8AC3E}">
        <p14:creationId xmlns:p14="http://schemas.microsoft.com/office/powerpoint/2010/main" val="2370752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dirty="0" smtClean="0"/>
              <a:t>サブグリッド法</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kumimoji="1" lang="ja-JP" altLang="en-US" dirty="0" smtClean="0"/>
                  <a:t>入射マイクロ波の波長</a:t>
                </a:r>
                <a:r>
                  <a:rPr kumimoji="1" lang="en-US" altLang="ja-JP" dirty="0" smtClean="0"/>
                  <a:t>(</a:t>
                </a:r>
                <a14:m>
                  <m:oMath xmlns:m="http://schemas.openxmlformats.org/officeDocument/2006/math">
                    <m:r>
                      <a:rPr kumimoji="1" lang="en-US" altLang="ja-JP" b="0" i="1" smtClean="0">
                        <a:latin typeface="Cambria Math"/>
                      </a:rPr>
                      <m:t>≃300</m:t>
                    </m:r>
                    <m:r>
                      <a:rPr kumimoji="1" lang="en-US" altLang="ja-JP" b="0" i="0" smtClean="0">
                        <a:latin typeface="Cambria Math"/>
                      </a:rPr>
                      <m:t>[</m:t>
                    </m:r>
                    <m:r>
                      <m:rPr>
                        <m:sty m:val="p"/>
                      </m:rPr>
                      <a:rPr kumimoji="1" lang="en-US" altLang="ja-JP" b="0" i="0" smtClean="0">
                        <a:latin typeface="Cambria Math"/>
                      </a:rPr>
                      <m:t>mm</m:t>
                    </m:r>
                    <m:r>
                      <a:rPr kumimoji="1" lang="en-US" altLang="ja-JP" b="0" i="0" smtClean="0">
                        <a:latin typeface="Cambria Math"/>
                      </a:rPr>
                      <m:t>]</m:t>
                    </m:r>
                  </m:oMath>
                </a14:m>
                <a:r>
                  <a:rPr kumimoji="1" lang="en-US" altLang="ja-JP" dirty="0" smtClean="0"/>
                  <a:t>)</a:t>
                </a:r>
                <a:r>
                  <a:rPr kumimoji="1" lang="en-US" altLang="ja-JP" b="0" i="1" dirty="0" smtClean="0">
                    <a:latin typeface="Cambria Math"/>
                  </a:rPr>
                  <a:t/>
                </a:r>
                <a:br>
                  <a:rPr kumimoji="1" lang="en-US" altLang="ja-JP" b="0" i="1" dirty="0" smtClean="0">
                    <a:latin typeface="Cambria Math"/>
                  </a:rPr>
                </a:br>
                <a:r>
                  <a:rPr lang="en-US" altLang="ja-JP" dirty="0" smtClean="0">
                    <a:latin typeface="Cambria Math"/>
                  </a:rPr>
                  <a:t>	</a:t>
                </a:r>
                <a14:m>
                  <m:oMath xmlns:m="http://schemas.openxmlformats.org/officeDocument/2006/math">
                    <m:r>
                      <a:rPr kumimoji="1" lang="en-US" altLang="ja-JP" b="0" i="1" dirty="0" smtClean="0">
                        <a:latin typeface="Cambria Math"/>
                      </a:rPr>
                      <m:t>≫</m:t>
                    </m:r>
                  </m:oMath>
                </a14:m>
                <a:r>
                  <a:rPr kumimoji="1" lang="ja-JP" altLang="en-US" dirty="0" smtClean="0"/>
                  <a:t>励起</a:t>
                </a:r>
                <a:r>
                  <a:rPr kumimoji="1" lang="en-US" altLang="ja-JP" dirty="0" smtClean="0"/>
                  <a:t>EBW</a:t>
                </a:r>
                <a:r>
                  <a:rPr kumimoji="1" lang="ja-JP" altLang="en-US" dirty="0" smtClean="0"/>
                  <a:t>の波長</a:t>
                </a:r>
                <a:r>
                  <a:rPr lang="en-US" altLang="ja-JP" dirty="0"/>
                  <a:t>(</a:t>
                </a:r>
                <a14:m>
                  <m:oMath xmlns:m="http://schemas.openxmlformats.org/officeDocument/2006/math">
                    <m:r>
                      <a:rPr lang="en-US" altLang="ja-JP" i="1">
                        <a:latin typeface="Cambria Math"/>
                      </a:rPr>
                      <m:t>≃</m:t>
                    </m:r>
                    <m:r>
                      <a:rPr lang="en-US" altLang="ja-JP" b="0" i="1" smtClean="0">
                        <a:latin typeface="Cambria Math"/>
                      </a:rPr>
                      <m:t>2</m:t>
                    </m:r>
                    <m:r>
                      <a:rPr lang="en-US" altLang="ja-JP">
                        <a:latin typeface="Cambria Math"/>
                      </a:rPr>
                      <m:t>[</m:t>
                    </m:r>
                    <m:r>
                      <m:rPr>
                        <m:sty m:val="p"/>
                      </m:rPr>
                      <a:rPr lang="en-US" altLang="ja-JP">
                        <a:latin typeface="Cambria Math"/>
                      </a:rPr>
                      <m:t>mm</m:t>
                    </m:r>
                    <m:r>
                      <a:rPr lang="en-US" altLang="ja-JP">
                        <a:latin typeface="Cambria Math"/>
                      </a:rPr>
                      <m:t>]</m:t>
                    </m:r>
                  </m:oMath>
                </a14:m>
                <a:r>
                  <a:rPr lang="en-US" altLang="ja-JP" dirty="0"/>
                  <a:t>)</a:t>
                </a:r>
                <a:endParaRPr lang="en-US" altLang="ja-JP" dirty="0" smtClean="0"/>
              </a:p>
              <a:p>
                <a:r>
                  <a:rPr lang="en-US" altLang="ja-JP" dirty="0" smtClean="0">
                    <a:sym typeface="Wingdings" panose="05000000000000000000" pitchFamily="2" charset="2"/>
                  </a:rPr>
                  <a:t></a:t>
                </a:r>
                <a:r>
                  <a:rPr lang="ja-JP" altLang="en-US" dirty="0">
                    <a:sym typeface="Wingdings" panose="05000000000000000000" pitchFamily="2" charset="2"/>
                  </a:rPr>
                  <a:t>観</a:t>
                </a:r>
                <a:r>
                  <a:rPr lang="ja-JP" altLang="en-US" dirty="0" smtClean="0">
                    <a:sym typeface="Wingdings" panose="05000000000000000000" pitchFamily="2" charset="2"/>
                  </a:rPr>
                  <a:t>測対象としたい</a:t>
                </a:r>
                <a:r>
                  <a:rPr lang="en-US" altLang="ja-JP" dirty="0" smtClean="0">
                    <a:sym typeface="Wingdings" panose="05000000000000000000" pitchFamily="2" charset="2"/>
                  </a:rPr>
                  <a:t>2</a:t>
                </a:r>
                <a:r>
                  <a:rPr lang="ja-JP" altLang="en-US" dirty="0" smtClean="0">
                    <a:sym typeface="Wingdings" panose="05000000000000000000" pitchFamily="2" charset="2"/>
                  </a:rPr>
                  <a:t>つのモードの波長が大きく異なる</a:t>
                </a:r>
                <a:endParaRPr lang="en-US" altLang="ja-JP" dirty="0"/>
              </a:p>
              <a:p>
                <a:endParaRPr kumimoji="1" lang="en-US" altLang="ja-JP" dirty="0"/>
              </a:p>
              <a:p>
                <a14:m>
                  <m:oMath xmlns:m="http://schemas.openxmlformats.org/officeDocument/2006/math">
                    <m:r>
                      <m:rPr>
                        <m:sty m:val="p"/>
                      </m:rPr>
                      <a:rPr kumimoji="1" lang="en-US" altLang="ja-JP" b="0" i="0" smtClean="0">
                        <a:latin typeface="Cambria Math"/>
                      </a:rPr>
                      <m:t>Δ</m:t>
                    </m:r>
                    <m:r>
                      <a:rPr kumimoji="1" lang="en-US" altLang="ja-JP" b="0" i="1" smtClean="0">
                        <a:latin typeface="Cambria Math"/>
                      </a:rPr>
                      <m:t>𝑥</m:t>
                    </m:r>
                    <m:r>
                      <a:rPr kumimoji="1" lang="en-US" altLang="ja-JP" b="0" i="1" smtClean="0">
                        <a:latin typeface="Cambria Math"/>
                      </a:rPr>
                      <m:t> </m:t>
                    </m:r>
                  </m:oMath>
                </a14:m>
                <a:r>
                  <a:rPr lang="ja-JP" altLang="en-US" dirty="0" smtClean="0"/>
                  <a:t>（計算領域における空間のグリッド幅）</a:t>
                </a:r>
                <a:r>
                  <a:rPr lang="en-US" altLang="ja-JP" dirty="0"/>
                  <a:t/>
                </a:r>
                <a:br>
                  <a:rPr lang="en-US" altLang="ja-JP" dirty="0"/>
                </a:br>
                <a:r>
                  <a:rPr lang="ja-JP" altLang="en-US" dirty="0" smtClean="0"/>
                  <a:t>≲</a:t>
                </a:r>
                <a:r>
                  <a:rPr lang="en-US" altLang="ja-JP" dirty="0" smtClean="0"/>
                  <a:t>(1/10*</a:t>
                </a:r>
                <a:r>
                  <a:rPr lang="ja-JP" altLang="en-US" dirty="0" smtClean="0"/>
                  <a:t>波長</a:t>
                </a:r>
                <a:r>
                  <a:rPr lang="en-US" altLang="ja-JP" dirty="0" smtClean="0"/>
                  <a:t>)</a:t>
                </a:r>
                <a:r>
                  <a:rPr lang="ja-JP" altLang="en-US" dirty="0" smtClean="0"/>
                  <a:t>でないと波動を精度よく再現できない</a:t>
                </a:r>
                <a:r>
                  <a:rPr lang="en-US" altLang="ja-JP" dirty="0" smtClean="0"/>
                  <a:t/>
                </a:r>
                <a:br>
                  <a:rPr lang="en-US" altLang="ja-JP" dirty="0" smtClean="0"/>
                </a:br>
                <a:r>
                  <a:rPr lang="en-US" altLang="ja-JP" dirty="0" smtClean="0">
                    <a:sym typeface="Wingdings" panose="05000000000000000000" pitchFamily="2" charset="2"/>
                  </a:rPr>
                  <a:t></a:t>
                </a:r>
                <a14:m>
                  <m:oMath xmlns:m="http://schemas.openxmlformats.org/officeDocument/2006/math">
                    <m:r>
                      <m:rPr>
                        <m:sty m:val="p"/>
                      </m:rPr>
                      <a:rPr lang="en-US" altLang="ja-JP" b="0" i="0" smtClean="0">
                        <a:latin typeface="Cambria Math"/>
                        <a:sym typeface="Wingdings" panose="05000000000000000000" pitchFamily="2" charset="2"/>
                      </a:rPr>
                      <m:t>Δ</m:t>
                    </m:r>
                    <m:r>
                      <a:rPr lang="en-US" altLang="ja-JP" b="0" i="1" smtClean="0">
                        <a:latin typeface="Cambria Math"/>
                        <a:sym typeface="Wingdings" panose="05000000000000000000" pitchFamily="2" charset="2"/>
                      </a:rPr>
                      <m:t>𝑡</m:t>
                    </m:r>
                  </m:oMath>
                </a14:m>
                <a:r>
                  <a:rPr kumimoji="1" lang="ja-JP" altLang="en-US" dirty="0" smtClean="0"/>
                  <a:t>も小さく取る必要がある</a:t>
                </a:r>
                <a:r>
                  <a:rPr kumimoji="1" lang="en-US" altLang="ja-JP" dirty="0" smtClean="0"/>
                  <a:t>(CFL</a:t>
                </a:r>
                <a:r>
                  <a:rPr kumimoji="1" lang="ja-JP" altLang="en-US" dirty="0" smtClean="0"/>
                  <a:t>条件</a:t>
                </a:r>
                <a:r>
                  <a:rPr kumimoji="1" lang="en-US" altLang="ja-JP" dirty="0" smtClean="0"/>
                  <a:t>)</a:t>
                </a:r>
              </a:p>
              <a:p>
                <a:pPr marL="0" indent="0">
                  <a:buNone/>
                </a:pPr>
                <a14:m>
                  <m:oMathPara xmlns:m="http://schemas.openxmlformats.org/officeDocument/2006/math">
                    <m:oMathParaPr>
                      <m:jc m:val="centerGroup"/>
                    </m:oMathParaPr>
                    <m:oMath xmlns:m="http://schemas.openxmlformats.org/officeDocument/2006/math">
                      <m:r>
                        <a:rPr lang="en-US" altLang="ja-JP" i="1">
                          <a:latin typeface="Cambria Math"/>
                        </a:rPr>
                        <m:t>𝑐</m:t>
                      </m:r>
                      <m:r>
                        <m:rPr>
                          <m:sty m:val="p"/>
                        </m:rPr>
                        <a:rPr lang="en-US" altLang="ja-JP">
                          <a:latin typeface="Cambria Math"/>
                        </a:rPr>
                        <m:t>Δ</m:t>
                      </m:r>
                      <m:r>
                        <a:rPr lang="en-US" altLang="ja-JP" i="1">
                          <a:latin typeface="Cambria Math"/>
                        </a:rPr>
                        <m:t>𝑡</m:t>
                      </m:r>
                      <m:r>
                        <a:rPr lang="en-US" altLang="ja-JP" i="1">
                          <a:latin typeface="Cambria Math"/>
                        </a:rPr>
                        <m:t>≤</m:t>
                      </m:r>
                      <m:sSup>
                        <m:sSupPr>
                          <m:ctrlPr>
                            <a:rPr lang="en-US" altLang="ja-JP" i="1">
                              <a:latin typeface="Cambria Math"/>
                            </a:rPr>
                          </m:ctrlPr>
                        </m:sSupPr>
                        <m:e>
                          <m:d>
                            <m:dPr>
                              <m:ctrlPr>
                                <a:rPr lang="en-US" altLang="ja-JP" i="1">
                                  <a:latin typeface="Cambria Math"/>
                                </a:rPr>
                              </m:ctrlPr>
                            </m:dPr>
                            <m:e>
                              <m:f>
                                <m:fPr>
                                  <m:ctrlPr>
                                    <a:rPr lang="en-US" altLang="ja-JP" i="1">
                                      <a:latin typeface="Cambria Math"/>
                                    </a:rPr>
                                  </m:ctrlPr>
                                </m:fPr>
                                <m:num>
                                  <m:r>
                                    <a:rPr lang="en-US" altLang="ja-JP" i="1">
                                      <a:latin typeface="Cambria Math"/>
                                    </a:rPr>
                                    <m:t>1</m:t>
                                  </m:r>
                                </m:num>
                                <m:den>
                                  <m:r>
                                    <m:rPr>
                                      <m:sty m:val="p"/>
                                    </m:rPr>
                                    <a:rPr lang="en-US" altLang="ja-JP">
                                      <a:latin typeface="Cambria Math"/>
                                    </a:rPr>
                                    <m:t>Δ</m:t>
                                  </m:r>
                                  <m:sSup>
                                    <m:sSupPr>
                                      <m:ctrlPr>
                                        <a:rPr lang="en-US" altLang="ja-JP" i="1">
                                          <a:latin typeface="Cambria Math"/>
                                        </a:rPr>
                                      </m:ctrlPr>
                                    </m:sSupPr>
                                    <m:e>
                                      <m:r>
                                        <a:rPr lang="en-US" altLang="ja-JP" i="1">
                                          <a:latin typeface="Cambria Math"/>
                                        </a:rPr>
                                        <m:t>𝑥</m:t>
                                      </m:r>
                                    </m:e>
                                    <m:sup>
                                      <m:r>
                                        <a:rPr lang="en-US" altLang="ja-JP" i="1">
                                          <a:latin typeface="Cambria Math"/>
                                        </a:rPr>
                                        <m:t>2</m:t>
                                      </m:r>
                                    </m:sup>
                                  </m:sSup>
                                </m:den>
                              </m:f>
                              <m:r>
                                <a:rPr lang="en-US" altLang="ja-JP" i="1">
                                  <a:latin typeface="Cambria Math"/>
                                </a:rPr>
                                <m:t>+</m:t>
                              </m:r>
                              <m:f>
                                <m:fPr>
                                  <m:ctrlPr>
                                    <a:rPr lang="en-US" altLang="ja-JP" i="1">
                                      <a:latin typeface="Cambria Math"/>
                                    </a:rPr>
                                  </m:ctrlPr>
                                </m:fPr>
                                <m:num>
                                  <m:r>
                                    <a:rPr lang="en-US" altLang="ja-JP" i="1">
                                      <a:latin typeface="Cambria Math"/>
                                    </a:rPr>
                                    <m:t>1</m:t>
                                  </m:r>
                                </m:num>
                                <m:den>
                                  <m:r>
                                    <m:rPr>
                                      <m:sty m:val="p"/>
                                    </m:rPr>
                                    <a:rPr lang="en-US" altLang="ja-JP">
                                      <a:latin typeface="Cambria Math"/>
                                    </a:rPr>
                                    <m:t>Δ</m:t>
                                  </m:r>
                                  <m:sSup>
                                    <m:sSupPr>
                                      <m:ctrlPr>
                                        <a:rPr lang="en-US" altLang="ja-JP" i="1">
                                          <a:latin typeface="Cambria Math"/>
                                        </a:rPr>
                                      </m:ctrlPr>
                                    </m:sSupPr>
                                    <m:e>
                                      <m:r>
                                        <a:rPr lang="en-US" altLang="ja-JP" i="1">
                                          <a:latin typeface="Cambria Math"/>
                                        </a:rPr>
                                        <m:t>𝑦</m:t>
                                      </m:r>
                                    </m:e>
                                    <m:sup>
                                      <m:r>
                                        <a:rPr lang="en-US" altLang="ja-JP" i="1">
                                          <a:latin typeface="Cambria Math"/>
                                        </a:rPr>
                                        <m:t>2</m:t>
                                      </m:r>
                                    </m:sup>
                                  </m:sSup>
                                </m:den>
                              </m:f>
                              <m:r>
                                <a:rPr lang="en-US" altLang="ja-JP" i="1">
                                  <a:latin typeface="Cambria Math"/>
                                </a:rPr>
                                <m:t>+</m:t>
                              </m:r>
                              <m:f>
                                <m:fPr>
                                  <m:ctrlPr>
                                    <a:rPr lang="en-US" altLang="ja-JP" i="1">
                                      <a:latin typeface="Cambria Math"/>
                                    </a:rPr>
                                  </m:ctrlPr>
                                </m:fPr>
                                <m:num>
                                  <m:r>
                                    <a:rPr lang="en-US" altLang="ja-JP" i="1">
                                      <a:latin typeface="Cambria Math"/>
                                    </a:rPr>
                                    <m:t>1</m:t>
                                  </m:r>
                                </m:num>
                                <m:den>
                                  <m:r>
                                    <m:rPr>
                                      <m:sty m:val="p"/>
                                    </m:rPr>
                                    <a:rPr lang="en-US" altLang="ja-JP">
                                      <a:latin typeface="Cambria Math"/>
                                    </a:rPr>
                                    <m:t>Δ</m:t>
                                  </m:r>
                                  <m:sSup>
                                    <m:sSupPr>
                                      <m:ctrlPr>
                                        <a:rPr lang="en-US" altLang="ja-JP" i="1">
                                          <a:latin typeface="Cambria Math"/>
                                        </a:rPr>
                                      </m:ctrlPr>
                                    </m:sSupPr>
                                    <m:e>
                                      <m:r>
                                        <a:rPr lang="en-US" altLang="ja-JP" i="1">
                                          <a:latin typeface="Cambria Math"/>
                                        </a:rPr>
                                        <m:t>𝑧</m:t>
                                      </m:r>
                                    </m:e>
                                    <m:sup>
                                      <m:r>
                                        <a:rPr lang="en-US" altLang="ja-JP" i="1">
                                          <a:latin typeface="Cambria Math"/>
                                        </a:rPr>
                                        <m:t>2</m:t>
                                      </m:r>
                                    </m:sup>
                                  </m:sSup>
                                </m:den>
                              </m:f>
                            </m:e>
                          </m:d>
                        </m:e>
                        <m:sup>
                          <m:r>
                            <a:rPr lang="en-US" altLang="ja-JP" i="1">
                              <a:latin typeface="Cambria Math"/>
                            </a:rPr>
                            <m:t>−</m:t>
                          </m:r>
                          <m:f>
                            <m:fPr>
                              <m:ctrlPr>
                                <a:rPr lang="en-US" altLang="ja-JP" i="1">
                                  <a:latin typeface="Cambria Math"/>
                                </a:rPr>
                              </m:ctrlPr>
                            </m:fPr>
                            <m:num>
                              <m:r>
                                <a:rPr lang="en-US" altLang="ja-JP" i="1">
                                  <a:latin typeface="Cambria Math"/>
                                </a:rPr>
                                <m:t>1</m:t>
                              </m:r>
                            </m:num>
                            <m:den>
                              <m:r>
                                <a:rPr lang="en-US" altLang="ja-JP" i="1">
                                  <a:latin typeface="Cambria Math"/>
                                </a:rPr>
                                <m:t>2</m:t>
                              </m:r>
                            </m:den>
                          </m:f>
                        </m:sup>
                      </m:sSup>
                    </m:oMath>
                  </m:oMathPara>
                </a14:m>
                <a:endParaRPr kumimoji="1" lang="ja-JP" alt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327" t="-13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843425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7669</TotalTime>
  <Words>4751</Words>
  <Application>Microsoft Office PowerPoint</Application>
  <PresentationFormat>On-screen Show (4:3)</PresentationFormat>
  <Paragraphs>157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Oriel</vt:lpstr>
      <vt:lpstr>FDTD法による内部導体装置Mini-RTプラズマ中の電磁場解析</vt:lpstr>
      <vt:lpstr>Mini-RTにおけるEBW励起実験</vt:lpstr>
      <vt:lpstr>Mini-RTにおけるEBW励起実験</vt:lpstr>
      <vt:lpstr>電磁場の媒質としてのプラズマ</vt:lpstr>
      <vt:lpstr>電磁場の媒質としてのプラズマ</vt:lpstr>
      <vt:lpstr>微分演算子の差分化</vt:lpstr>
      <vt:lpstr>1次元問題での解析</vt:lpstr>
      <vt:lpstr>1次元問題での解析</vt:lpstr>
      <vt:lpstr>サブグリッド法</vt:lpstr>
      <vt:lpstr>サブグリッド法</vt:lpstr>
      <vt:lpstr>サブグリッド法の実装</vt:lpstr>
      <vt:lpstr>2次元問題(Mini-RT)</vt:lpstr>
      <vt:lpstr>2次元問題(Mini-RT)</vt:lpstr>
      <vt:lpstr>2次元問題（Mini-RT,サブグリッド)</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FDTD法による内部導体装置Mini-RTプラズマ中の電磁場解析</dc:title>
  <dc:creator>Chika KAWAI</dc:creator>
  <cp:lastModifiedBy>Chika KAWAI</cp:lastModifiedBy>
  <cp:revision>77</cp:revision>
  <dcterms:created xsi:type="dcterms:W3CDTF">2014-02-28T09:34:20Z</dcterms:created>
  <dcterms:modified xsi:type="dcterms:W3CDTF">2014-03-06T03:50:48Z</dcterms:modified>
</cp:coreProperties>
</file>