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302" r:id="rId4"/>
    <p:sldId id="258" r:id="rId5"/>
    <p:sldId id="286" r:id="rId6"/>
    <p:sldId id="287" r:id="rId7"/>
    <p:sldId id="304" r:id="rId8"/>
    <p:sldId id="288" r:id="rId9"/>
    <p:sldId id="289" r:id="rId10"/>
    <p:sldId id="303" r:id="rId11"/>
    <p:sldId id="290" r:id="rId12"/>
    <p:sldId id="306" r:id="rId13"/>
    <p:sldId id="291" r:id="rId14"/>
    <p:sldId id="292" r:id="rId15"/>
    <p:sldId id="293" r:id="rId16"/>
    <p:sldId id="297" r:id="rId17"/>
    <p:sldId id="307" r:id="rId18"/>
    <p:sldId id="274" r:id="rId19"/>
    <p:sldId id="277" r:id="rId20"/>
    <p:sldId id="281" r:id="rId21"/>
    <p:sldId id="282" r:id="rId22"/>
    <p:sldId id="284" r:id="rId23"/>
    <p:sldId id="260" r:id="rId24"/>
    <p:sldId id="261" r:id="rId25"/>
    <p:sldId id="262" r:id="rId26"/>
    <p:sldId id="300" r:id="rId2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742" autoAdjust="0"/>
    <p:restoredTop sz="94660"/>
  </p:normalViewPr>
  <p:slideViewPr>
    <p:cSldViewPr>
      <p:cViewPr>
        <p:scale>
          <a:sx n="60" d="100"/>
          <a:sy n="60" d="100"/>
        </p:scale>
        <p:origin x="-1638" y="-174"/>
      </p:cViewPr>
      <p:guideLst>
        <p:guide orient="horz" pos="2160"/>
        <p:guide pos="2880"/>
      </p:guideLst>
    </p:cSldViewPr>
  </p:slideViewPr>
  <p:notesTextViewPr>
    <p:cViewPr>
      <p:scale>
        <a:sx n="1" d="1"/>
        <a:sy n="1" d="1"/>
      </p:scale>
      <p:origin x="0" y="0"/>
    </p:cViewPr>
  </p:notesTextViewPr>
  <p:sorterViewPr>
    <p:cViewPr>
      <p:scale>
        <a:sx n="80" d="100"/>
        <a:sy n="80" d="100"/>
      </p:scale>
      <p:origin x="0" y="21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4275387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88714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185359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289235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125139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177999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338825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154605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20472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28563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0B3012-1C39-4764-A8CB-647C652B7359}" type="datetimeFigureOut">
              <a:rPr kumimoji="1" lang="ja-JP" altLang="en-US" smtClean="0"/>
              <a:t>2014/3/6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297104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B3012-1C39-4764-A8CB-647C652B7359}" type="datetimeFigureOut">
              <a:rPr kumimoji="1" lang="ja-JP" altLang="en-US" smtClean="0"/>
              <a:t>2014/3/6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6967A-4C17-42CF-80FA-7085D8E795B0}" type="slidenum">
              <a:rPr kumimoji="1" lang="ja-JP" altLang="en-US" smtClean="0"/>
              <a:t>‹#›</a:t>
            </a:fld>
            <a:endParaRPr kumimoji="1" lang="ja-JP" altLang="en-US"/>
          </a:p>
        </p:txBody>
      </p:sp>
    </p:spTree>
    <p:extLst>
      <p:ext uri="{BB962C8B-B14F-4D97-AF65-F5344CB8AC3E}">
        <p14:creationId xmlns:p14="http://schemas.microsoft.com/office/powerpoint/2010/main" val="353674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751331"/>
            <a:ext cx="9144000" cy="830997"/>
          </a:xfrm>
          <a:prstGeom prst="rect">
            <a:avLst/>
          </a:prstGeom>
          <a:solidFill>
            <a:srgbClr val="0000FF"/>
          </a:solidFill>
        </p:spPr>
        <p:txBody>
          <a:bodyPr wrap="square" rtlCol="0">
            <a:spAutoFit/>
          </a:bodyPr>
          <a:lstStyle/>
          <a:p>
            <a:pPr algn="ctr"/>
            <a:r>
              <a:rPr kumimoji="1" lang="ja-JP" altLang="en-US" sz="800" dirty="0" smtClean="0">
                <a:solidFill>
                  <a:srgbClr val="FFFF00"/>
                </a:solidFill>
                <a:latin typeface="Arial" pitchFamily="34" charset="0"/>
                <a:cs typeface="Arial" pitchFamily="34" charset="0"/>
              </a:rPr>
              <a:t>　</a:t>
            </a:r>
            <a:endParaRPr kumimoji="1" lang="en-US" altLang="ja-JP" sz="800" dirty="0" smtClean="0">
              <a:solidFill>
                <a:srgbClr val="FFFF00"/>
              </a:solidFill>
              <a:latin typeface="Arial" pitchFamily="34" charset="0"/>
              <a:cs typeface="Arial" pitchFamily="34" charset="0"/>
            </a:endParaRPr>
          </a:p>
          <a:p>
            <a:pPr algn="ctr"/>
            <a:r>
              <a:rPr lang="ja-JP" altLang="en-US" sz="3200" dirty="0" smtClean="0">
                <a:solidFill>
                  <a:srgbClr val="FFFF00"/>
                </a:solidFill>
                <a:latin typeface="Arial" pitchFamily="34" charset="0"/>
                <a:cs typeface="Arial" pitchFamily="34" charset="0"/>
              </a:rPr>
              <a:t>原型</a:t>
            </a:r>
            <a:r>
              <a:rPr lang="ja-JP" altLang="en-US" sz="3200" dirty="0">
                <a:solidFill>
                  <a:srgbClr val="FFFF00"/>
                </a:solidFill>
                <a:latin typeface="Arial" pitchFamily="34" charset="0"/>
                <a:cs typeface="Arial" pitchFamily="34" charset="0"/>
              </a:rPr>
              <a:t>炉に向けたプラズマ計測の課題</a:t>
            </a:r>
            <a:endParaRPr kumimoji="1" lang="en-US" altLang="ja-JP" sz="3200" dirty="0" smtClean="0">
              <a:solidFill>
                <a:srgbClr val="FFFF00"/>
              </a:solidFill>
              <a:latin typeface="Arial" pitchFamily="34" charset="0"/>
              <a:cs typeface="Arial" pitchFamily="34" charset="0"/>
            </a:endParaRPr>
          </a:p>
          <a:p>
            <a:pPr algn="ctr"/>
            <a:r>
              <a:rPr lang="ja-JP" altLang="en-US" sz="800" dirty="0">
                <a:solidFill>
                  <a:srgbClr val="FFFF00"/>
                </a:solidFill>
                <a:latin typeface="Arial" pitchFamily="34" charset="0"/>
                <a:cs typeface="Arial" pitchFamily="34" charset="0"/>
              </a:rPr>
              <a:t>　</a:t>
            </a:r>
            <a:endParaRPr kumimoji="1" lang="ja-JP" altLang="en-US" sz="800" dirty="0">
              <a:solidFill>
                <a:srgbClr val="FFFF00"/>
              </a:solidFill>
              <a:latin typeface="Arial" pitchFamily="34" charset="0"/>
              <a:cs typeface="Arial" pitchFamily="34" charset="0"/>
            </a:endParaRPr>
          </a:p>
        </p:txBody>
      </p:sp>
      <p:sp>
        <p:nvSpPr>
          <p:cNvPr id="5" name="正方形/長方形 4"/>
          <p:cNvSpPr/>
          <p:nvPr/>
        </p:nvSpPr>
        <p:spPr>
          <a:xfrm>
            <a:off x="3203848" y="764704"/>
            <a:ext cx="5940152" cy="923330"/>
          </a:xfrm>
          <a:prstGeom prst="rect">
            <a:avLst/>
          </a:prstGeom>
        </p:spPr>
        <p:txBody>
          <a:bodyPr wrap="square">
            <a:spAutoFit/>
          </a:bodyPr>
          <a:lstStyle/>
          <a:p>
            <a:pPr algn="r"/>
            <a:r>
              <a:rPr lang="ja-JP" altLang="en-US" dirty="0">
                <a:latin typeface="Arial" panose="020B0604020202020204" pitchFamily="34" charset="0"/>
                <a:cs typeface="Arial" panose="020B0604020202020204" pitchFamily="34" charset="0"/>
              </a:rPr>
              <a:t>第</a:t>
            </a:r>
            <a:r>
              <a:rPr lang="en-US" altLang="ja-JP" dirty="0">
                <a:latin typeface="Arial" panose="020B0604020202020204" pitchFamily="34" charset="0"/>
                <a:cs typeface="Arial" panose="020B0604020202020204" pitchFamily="34" charset="0"/>
              </a:rPr>
              <a:t>17</a:t>
            </a:r>
            <a:r>
              <a:rPr lang="ja-JP" altLang="en-US" dirty="0">
                <a:latin typeface="Arial" panose="020B0604020202020204" pitchFamily="34" charset="0"/>
                <a:cs typeface="Arial" panose="020B0604020202020204" pitchFamily="34" charset="0"/>
              </a:rPr>
              <a:t>回 若手科学者によるプラズマ研究会</a:t>
            </a:r>
          </a:p>
          <a:p>
            <a:pPr algn="r"/>
            <a:r>
              <a:rPr lang="ja-JP" altLang="en-US" dirty="0">
                <a:latin typeface="Arial" panose="020B0604020202020204" pitchFamily="34" charset="0"/>
                <a:cs typeface="Arial" panose="020B0604020202020204" pitchFamily="34" charset="0"/>
              </a:rPr>
              <a:t>平成</a:t>
            </a:r>
            <a:r>
              <a:rPr lang="en-US" altLang="ja-JP" dirty="0">
                <a:latin typeface="Arial" panose="020B0604020202020204" pitchFamily="34" charset="0"/>
                <a:cs typeface="Arial" panose="020B0604020202020204" pitchFamily="34" charset="0"/>
              </a:rPr>
              <a:t>26</a:t>
            </a:r>
            <a:r>
              <a:rPr lang="ja-JP" altLang="en-US" dirty="0">
                <a:latin typeface="Arial" panose="020B0604020202020204" pitchFamily="34" charset="0"/>
                <a:cs typeface="Arial" panose="020B0604020202020204" pitchFamily="34" charset="0"/>
              </a:rPr>
              <a:t>年</a:t>
            </a:r>
            <a:r>
              <a:rPr lang="en-US" altLang="ja-JP" dirty="0">
                <a:latin typeface="Arial" panose="020B0604020202020204" pitchFamily="34" charset="0"/>
                <a:cs typeface="Arial" panose="020B0604020202020204" pitchFamily="34" charset="0"/>
              </a:rPr>
              <a:t>3</a:t>
            </a:r>
            <a:r>
              <a:rPr lang="ja-JP" altLang="en-US" dirty="0">
                <a:latin typeface="Arial" panose="020B0604020202020204" pitchFamily="34" charset="0"/>
                <a:cs typeface="Arial" panose="020B0604020202020204" pitchFamily="34" charset="0"/>
              </a:rPr>
              <a:t>月</a:t>
            </a:r>
            <a:r>
              <a:rPr lang="en-US" altLang="ja-JP" dirty="0">
                <a:latin typeface="Arial" panose="020B0604020202020204" pitchFamily="34" charset="0"/>
                <a:cs typeface="Arial" panose="020B0604020202020204" pitchFamily="34" charset="0"/>
              </a:rPr>
              <a:t>5-7</a:t>
            </a:r>
            <a:r>
              <a:rPr lang="ja-JP" altLang="en-US" dirty="0" smtClean="0">
                <a:latin typeface="Arial" panose="020B0604020202020204" pitchFamily="34" charset="0"/>
                <a:cs typeface="Arial" panose="020B0604020202020204" pitchFamily="34" charset="0"/>
              </a:rPr>
              <a:t>日</a:t>
            </a:r>
            <a:endParaRPr lang="ja-JP" altLang="en-US" dirty="0">
              <a:latin typeface="Arial" panose="020B0604020202020204" pitchFamily="34" charset="0"/>
              <a:cs typeface="Arial" panose="020B0604020202020204" pitchFamily="34" charset="0"/>
            </a:endParaRPr>
          </a:p>
          <a:p>
            <a:pPr algn="r"/>
            <a:r>
              <a:rPr lang="ja-JP" altLang="en-US" dirty="0">
                <a:latin typeface="Arial" panose="020B0604020202020204" pitchFamily="34" charset="0"/>
                <a:cs typeface="Arial" panose="020B0604020202020204" pitchFamily="34" charset="0"/>
              </a:rPr>
              <a:t>日本原子力研究開発機構　那珂核融合研究所</a:t>
            </a:r>
          </a:p>
        </p:txBody>
      </p:sp>
      <p:sp>
        <p:nvSpPr>
          <p:cNvPr id="6" name="正方形/長方形 5"/>
          <p:cNvSpPr/>
          <p:nvPr/>
        </p:nvSpPr>
        <p:spPr>
          <a:xfrm>
            <a:off x="0" y="2984178"/>
            <a:ext cx="9144000" cy="830997"/>
          </a:xfrm>
          <a:prstGeom prst="rect">
            <a:avLst/>
          </a:prstGeom>
        </p:spPr>
        <p:txBody>
          <a:bodyPr wrap="square">
            <a:spAutoFit/>
          </a:bodyPr>
          <a:lstStyle/>
          <a:p>
            <a:pPr algn="ctr"/>
            <a:r>
              <a:rPr lang="ja-JP" altLang="en-US" sz="2400" dirty="0" smtClean="0"/>
              <a:t>核融合科学研究所</a:t>
            </a:r>
            <a:endParaRPr lang="en-US" altLang="ja-JP" sz="2400" dirty="0" smtClean="0"/>
          </a:p>
          <a:p>
            <a:pPr algn="ctr"/>
            <a:r>
              <a:rPr lang="ja-JP" altLang="en-US" sz="2400" dirty="0"/>
              <a:t>秋山毅志</a:t>
            </a:r>
          </a:p>
        </p:txBody>
      </p:sp>
      <p:sp>
        <p:nvSpPr>
          <p:cNvPr id="8" name="正方形/長方形 7"/>
          <p:cNvSpPr/>
          <p:nvPr/>
        </p:nvSpPr>
        <p:spPr>
          <a:xfrm>
            <a:off x="2123728" y="4005064"/>
            <a:ext cx="6048672" cy="1323439"/>
          </a:xfrm>
          <a:prstGeom prst="rect">
            <a:avLst/>
          </a:prstGeom>
        </p:spPr>
        <p:txBody>
          <a:bodyPr wrap="square">
            <a:spAutoFit/>
          </a:bodyPr>
          <a:lstStyle/>
          <a:p>
            <a:r>
              <a:rPr lang="en-US" altLang="ja-JP" sz="2000" dirty="0" smtClean="0">
                <a:latin typeface="Arial" panose="020B0604020202020204" pitchFamily="34" charset="0"/>
                <a:cs typeface="Arial" panose="020B0604020202020204" pitchFamily="34" charset="0"/>
              </a:rPr>
              <a:t>1</a:t>
            </a:r>
            <a:r>
              <a:rPr lang="ja-JP" altLang="en-US" sz="2000" dirty="0" err="1" smtClean="0">
                <a:latin typeface="Arial" panose="020B0604020202020204" pitchFamily="34" charset="0"/>
                <a:cs typeface="Arial" panose="020B0604020202020204" pitchFamily="34" charset="0"/>
              </a:rPr>
              <a:t>．</a:t>
            </a:r>
            <a:r>
              <a:rPr lang="ja-JP" altLang="en-US" sz="2000" dirty="0" smtClean="0">
                <a:latin typeface="Arial" panose="020B0604020202020204" pitchFamily="34" charset="0"/>
                <a:cs typeface="Arial" panose="020B0604020202020204" pitchFamily="34" charset="0"/>
              </a:rPr>
              <a:t>背景　－原型</a:t>
            </a:r>
            <a:r>
              <a:rPr lang="ja-JP" altLang="en-US" sz="2000" dirty="0">
                <a:latin typeface="Arial" panose="020B0604020202020204" pitchFamily="34" charset="0"/>
                <a:cs typeface="Arial" panose="020B0604020202020204" pitchFamily="34" charset="0"/>
              </a:rPr>
              <a:t>炉</a:t>
            </a:r>
            <a:r>
              <a:rPr lang="ja-JP" altLang="en-US" sz="2000" dirty="0" smtClean="0">
                <a:latin typeface="Arial" panose="020B0604020202020204" pitchFamily="34" charset="0"/>
                <a:cs typeface="Arial" panose="020B0604020202020204" pitchFamily="34" charset="0"/>
              </a:rPr>
              <a:t>条件と計装制御の考え方－</a:t>
            </a:r>
            <a:endParaRPr lang="en-US" altLang="ja-JP" sz="2000" dirty="0" smtClean="0">
              <a:latin typeface="Arial" panose="020B0604020202020204" pitchFamily="34" charset="0"/>
              <a:cs typeface="Arial" panose="020B0604020202020204" pitchFamily="34" charset="0"/>
            </a:endParaRPr>
          </a:p>
          <a:p>
            <a:r>
              <a:rPr lang="en-US" altLang="ja-JP" sz="2000" dirty="0" smtClean="0">
                <a:latin typeface="Arial" panose="020B0604020202020204" pitchFamily="34" charset="0"/>
                <a:cs typeface="Arial" panose="020B0604020202020204" pitchFamily="34" charset="0"/>
              </a:rPr>
              <a:t>2</a:t>
            </a:r>
            <a:r>
              <a:rPr lang="ja-JP" altLang="en-US" sz="2000" dirty="0" err="1" smtClean="0">
                <a:latin typeface="Arial" panose="020B0604020202020204" pitchFamily="34" charset="0"/>
                <a:cs typeface="Arial" panose="020B0604020202020204" pitchFamily="34" charset="0"/>
              </a:rPr>
              <a:t>．</a:t>
            </a:r>
            <a:r>
              <a:rPr lang="ja-JP" altLang="en-US" sz="2000" dirty="0" smtClean="0">
                <a:latin typeface="Arial" panose="020B0604020202020204" pitchFamily="34" charset="0"/>
                <a:cs typeface="Arial" panose="020B0604020202020204" pitchFamily="34" charset="0"/>
              </a:rPr>
              <a:t>例としてヘリカル炉での計測セット</a:t>
            </a:r>
            <a:endParaRPr lang="en-US" altLang="ja-JP" sz="2000" dirty="0" smtClean="0">
              <a:latin typeface="Arial" panose="020B0604020202020204" pitchFamily="34" charset="0"/>
              <a:cs typeface="Arial" panose="020B0604020202020204" pitchFamily="34" charset="0"/>
            </a:endParaRPr>
          </a:p>
          <a:p>
            <a:r>
              <a:rPr lang="en-US" altLang="ja-JP" sz="2000" dirty="0" smtClean="0">
                <a:latin typeface="Arial" panose="020B0604020202020204" pitchFamily="34" charset="0"/>
                <a:cs typeface="Arial" panose="020B0604020202020204" pitchFamily="34" charset="0"/>
              </a:rPr>
              <a:t>3</a:t>
            </a:r>
            <a:r>
              <a:rPr lang="ja-JP" altLang="en-US" sz="2000" dirty="0" err="1" smtClean="0">
                <a:latin typeface="Arial" panose="020B0604020202020204" pitchFamily="34" charset="0"/>
                <a:cs typeface="Arial" panose="020B0604020202020204" pitchFamily="34" charset="0"/>
              </a:rPr>
              <a:t>．</a:t>
            </a:r>
            <a:r>
              <a:rPr lang="ja-JP" altLang="en-US" sz="2000" dirty="0" smtClean="0">
                <a:latin typeface="Arial" panose="020B0604020202020204" pitchFamily="34" charset="0"/>
                <a:cs typeface="Arial" panose="020B0604020202020204" pitchFamily="34" charset="0"/>
              </a:rPr>
              <a:t>各計測の</a:t>
            </a:r>
            <a:r>
              <a:rPr lang="ja-JP" altLang="en-US" sz="2000" dirty="0" smtClean="0">
                <a:latin typeface="Arial" panose="020B0604020202020204" pitchFamily="34" charset="0"/>
                <a:cs typeface="Arial" panose="020B0604020202020204" pitchFamily="34" charset="0"/>
              </a:rPr>
              <a:t>課題</a:t>
            </a:r>
            <a:endParaRPr lang="en-US" altLang="ja-JP" sz="2000" dirty="0" smtClean="0">
              <a:latin typeface="Arial" panose="020B0604020202020204" pitchFamily="34" charset="0"/>
              <a:cs typeface="Arial" panose="020B0604020202020204" pitchFamily="34" charset="0"/>
            </a:endParaRPr>
          </a:p>
          <a:p>
            <a:r>
              <a:rPr lang="en-US" altLang="ja-JP" sz="2000" dirty="0" smtClean="0">
                <a:latin typeface="Arial" panose="020B0604020202020204" pitchFamily="34" charset="0"/>
                <a:cs typeface="Arial" panose="020B0604020202020204" pitchFamily="34" charset="0"/>
              </a:rPr>
              <a:t>4</a:t>
            </a:r>
            <a:r>
              <a:rPr lang="ja-JP" altLang="en-US" sz="2000" dirty="0" err="1" smtClean="0">
                <a:latin typeface="Arial" panose="020B0604020202020204" pitchFamily="34" charset="0"/>
                <a:cs typeface="Arial" panose="020B0604020202020204" pitchFamily="34" charset="0"/>
              </a:rPr>
              <a:t>．</a:t>
            </a:r>
            <a:r>
              <a:rPr lang="ja-JP" altLang="en-US" sz="2000" dirty="0" smtClean="0">
                <a:latin typeface="Arial" panose="020B0604020202020204" pitchFamily="34" charset="0"/>
                <a:cs typeface="Arial" panose="020B0604020202020204" pitchFamily="34" charset="0"/>
              </a:rPr>
              <a:t>まとめ</a:t>
            </a:r>
            <a:endParaRPr lang="en-US" altLang="ja-JP" sz="2000" dirty="0" smtClean="0">
              <a:latin typeface="Arial" panose="020B0604020202020204" pitchFamily="34" charset="0"/>
              <a:cs typeface="Arial" panose="020B0604020202020204" pitchFamily="34" charset="0"/>
            </a:endParaRPr>
          </a:p>
        </p:txBody>
      </p:sp>
      <p:sp>
        <p:nvSpPr>
          <p:cNvPr id="7" name="正方形/長方形 6"/>
          <p:cNvSpPr/>
          <p:nvPr/>
        </p:nvSpPr>
        <p:spPr>
          <a:xfrm>
            <a:off x="827584" y="5746030"/>
            <a:ext cx="7848872" cy="923330"/>
          </a:xfrm>
          <a:prstGeom prst="rect">
            <a:avLst/>
          </a:prstGeom>
        </p:spPr>
        <p:txBody>
          <a:bodyPr wrap="square">
            <a:spAutoFit/>
          </a:bodyPr>
          <a:lstStyle/>
          <a:p>
            <a:r>
              <a:rPr lang="ja-JP" altLang="en-US" dirty="0" smtClean="0">
                <a:latin typeface="Arial" panose="020B0604020202020204" pitchFamily="34" charset="0"/>
                <a:cs typeface="Arial" panose="020B0604020202020204" pitchFamily="34" charset="0"/>
              </a:rPr>
              <a:t>本発表の多くは、核融合科学研究所一般共同研究「</a:t>
            </a:r>
            <a:r>
              <a:rPr lang="ja-JP" altLang="ja-JP" dirty="0" smtClean="0"/>
              <a:t>環状</a:t>
            </a:r>
            <a:r>
              <a:rPr lang="ja-JP" altLang="ja-JP" dirty="0"/>
              <a:t>核融合原型炉運転のための計装制御システムの検討評価」（代表：松田慎三郎</a:t>
            </a:r>
            <a:r>
              <a:rPr lang="ja-JP" altLang="ja-JP" dirty="0" smtClean="0"/>
              <a:t>）</a:t>
            </a:r>
            <a:r>
              <a:rPr lang="ja-JP" altLang="en-US" dirty="0" smtClean="0"/>
              <a:t>での調査研究に基づいています。</a:t>
            </a:r>
            <a:endParaRPr lang="en-US" altLang="ja-JP"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06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620688"/>
            <a:ext cx="5117579" cy="425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690" y="548680"/>
            <a:ext cx="257175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ヘリカル原型炉</a:t>
            </a:r>
            <a:r>
              <a:rPr lang="ja-JP" altLang="en-US" sz="2800" dirty="0">
                <a:solidFill>
                  <a:srgbClr val="FFFF00"/>
                </a:solidFill>
                <a:latin typeface="Arial" pitchFamily="34" charset="0"/>
                <a:cs typeface="Arial" pitchFamily="34" charset="0"/>
              </a:rPr>
              <a:t>で計測制御すべき諸量</a:t>
            </a:r>
          </a:p>
        </p:txBody>
      </p:sp>
      <p:sp>
        <p:nvSpPr>
          <p:cNvPr id="4" name="テキスト ボックス 3"/>
          <p:cNvSpPr txBox="1"/>
          <p:nvPr/>
        </p:nvSpPr>
        <p:spPr>
          <a:xfrm>
            <a:off x="395536" y="4941168"/>
            <a:ext cx="4447051" cy="461665"/>
          </a:xfrm>
          <a:prstGeom prst="rect">
            <a:avLst/>
          </a:prstGeom>
          <a:noFill/>
        </p:spPr>
        <p:txBody>
          <a:bodyPr wrap="none" rtlCol="0">
            <a:spAutoFit/>
          </a:bodyPr>
          <a:lstStyle/>
          <a:p>
            <a:r>
              <a:rPr kumimoji="1" lang="ja-JP" altLang="en-US" sz="2400" u="sng" dirty="0" smtClean="0"/>
              <a:t>高圧力化に伴うシャフラノフシフト</a:t>
            </a:r>
            <a:endParaRPr kumimoji="1" lang="ja-JP" altLang="en-US" sz="2400" u="sng" dirty="0"/>
          </a:p>
        </p:txBody>
      </p:sp>
      <p:sp>
        <p:nvSpPr>
          <p:cNvPr id="9" name="テキスト ボックス 8"/>
          <p:cNvSpPr txBox="1"/>
          <p:nvPr/>
        </p:nvSpPr>
        <p:spPr>
          <a:xfrm>
            <a:off x="827584" y="5373216"/>
            <a:ext cx="7694154" cy="1107996"/>
          </a:xfrm>
          <a:prstGeom prst="rect">
            <a:avLst/>
          </a:prstGeom>
          <a:noFill/>
        </p:spPr>
        <p:txBody>
          <a:bodyPr wrap="square" rtlCol="0">
            <a:spAutoFit/>
          </a:bodyPr>
          <a:lstStyle/>
          <a:p>
            <a:r>
              <a:rPr kumimoji="1" lang="ja-JP" altLang="en-US" sz="2200" dirty="0" smtClean="0"/>
              <a:t>ディスラプション程の破壊的な現象ではないが、閉じ込めの劣化を抑制するためには、磁気軸の制御が必要かもしれない。</a:t>
            </a:r>
            <a:endParaRPr kumimoji="1" lang="en-US" altLang="ja-JP" sz="2200" dirty="0" smtClean="0"/>
          </a:p>
          <a:p>
            <a:r>
              <a:rPr lang="ja-JP" altLang="en-US" sz="2200" b="1" u="sng" dirty="0" smtClean="0">
                <a:solidFill>
                  <a:srgbClr val="FF0000"/>
                </a:solidFill>
              </a:rPr>
              <a:t>磁気軸の同定</a:t>
            </a:r>
            <a:r>
              <a:rPr lang="ja-JP" altLang="en-US" sz="2200" dirty="0" smtClean="0"/>
              <a:t>と垂直磁場印加による帰還制御</a:t>
            </a:r>
            <a:endParaRPr kumimoji="1" lang="ja-JP" altLang="en-US" sz="2200" dirty="0"/>
          </a:p>
        </p:txBody>
      </p:sp>
    </p:spTree>
    <p:extLst>
      <p:ext uri="{BB962C8B-B14F-4D97-AF65-F5344CB8AC3E}">
        <p14:creationId xmlns:p14="http://schemas.microsoft.com/office/powerpoint/2010/main" val="77412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52154" b="36764"/>
          <a:stretch/>
        </p:blipFill>
        <p:spPr bwMode="auto">
          <a:xfrm>
            <a:off x="42198" y="1184408"/>
            <a:ext cx="8994298" cy="5412944"/>
          </a:xfrm>
          <a:prstGeom prst="rect">
            <a:avLst/>
          </a:prstGeom>
          <a:noFill/>
          <a:ln>
            <a:noFill/>
          </a:ln>
        </p:spPr>
      </p:pic>
      <p:sp>
        <p:nvSpPr>
          <p:cNvPr id="5"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ヘリカル原型炉で必須の計測器</a:t>
            </a:r>
            <a:endParaRPr lang="ja-JP" altLang="en-US" sz="2800" dirty="0">
              <a:solidFill>
                <a:srgbClr val="FFFF00"/>
              </a:solidFill>
              <a:latin typeface="Arial" pitchFamily="34" charset="0"/>
              <a:cs typeface="Arial" pitchFamily="34" charset="0"/>
            </a:endParaRPr>
          </a:p>
        </p:txBody>
      </p:sp>
      <p:sp>
        <p:nvSpPr>
          <p:cNvPr id="6" name="テキスト ボックス 5"/>
          <p:cNvSpPr txBox="1"/>
          <p:nvPr/>
        </p:nvSpPr>
        <p:spPr>
          <a:xfrm>
            <a:off x="1750118" y="620688"/>
            <a:ext cx="5702202" cy="400110"/>
          </a:xfrm>
          <a:prstGeom prst="rect">
            <a:avLst/>
          </a:prstGeom>
          <a:noFill/>
        </p:spPr>
        <p:txBody>
          <a:bodyPr wrap="none" rtlCol="0">
            <a:spAutoFit/>
          </a:bodyPr>
          <a:lstStyle/>
          <a:p>
            <a:r>
              <a:rPr lang="ja-JP" altLang="en-US" sz="2000" dirty="0" smtClean="0">
                <a:latin typeface="Arial" pitchFamily="34" charset="0"/>
                <a:cs typeface="Arial" pitchFamily="34" charset="0"/>
              </a:rPr>
              <a:t>計測制御対象のプラズマ諸量と、候補となる計測器</a:t>
            </a:r>
            <a:endParaRPr kumimoji="1" lang="ja-JP" altLang="en-US" sz="2000" dirty="0">
              <a:latin typeface="Arial" pitchFamily="34" charset="0"/>
              <a:cs typeface="Arial" pitchFamily="34" charset="0"/>
            </a:endParaRPr>
          </a:p>
        </p:txBody>
      </p:sp>
    </p:spTree>
    <p:extLst>
      <p:ext uri="{BB962C8B-B14F-4D97-AF65-F5344CB8AC3E}">
        <p14:creationId xmlns:p14="http://schemas.microsoft.com/office/powerpoint/2010/main" val="25272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3419872" y="836712"/>
            <a:ext cx="2233262" cy="777573"/>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876256" y="1916832"/>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03234"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418858"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512" y="4725144"/>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5496" y="2516703"/>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014" y="620688"/>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277619" cy="332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42441"/>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smtClean="0">
                <a:solidFill>
                  <a:srgbClr val="FFFF00"/>
                </a:solidFill>
                <a:latin typeface="Arial" pitchFamily="34" charset="0"/>
                <a:cs typeface="Arial" pitchFamily="34" charset="0"/>
              </a:rPr>
              <a:t>計装制御の考え方</a:t>
            </a:r>
            <a:endParaRPr lang="ja-JP" altLang="en-US" sz="2800" dirty="0">
              <a:solidFill>
                <a:srgbClr val="FFFF00"/>
              </a:solidFill>
              <a:latin typeface="Arial" pitchFamily="34" charset="0"/>
              <a:cs typeface="Arial" pitchFamily="34" charset="0"/>
            </a:endParaRPr>
          </a:p>
        </p:txBody>
      </p:sp>
      <p:sp>
        <p:nvSpPr>
          <p:cNvPr id="7" name="正方形/長方形 6"/>
          <p:cNvSpPr/>
          <p:nvPr/>
        </p:nvSpPr>
        <p:spPr>
          <a:xfrm>
            <a:off x="6300192" y="458669"/>
            <a:ext cx="3008109" cy="954107"/>
          </a:xfrm>
          <a:prstGeom prst="rect">
            <a:avLst/>
          </a:prstGeom>
        </p:spPr>
        <p:txBody>
          <a:bodyPr wrap="square">
            <a:spAutoFit/>
          </a:bodyPr>
          <a:lstStyle/>
          <a:p>
            <a:r>
              <a:rPr lang="ja-JP" altLang="en-US" sz="1400" dirty="0" smtClean="0">
                <a:latin typeface="Arial" panose="020B0604020202020204" pitchFamily="34" charset="0"/>
                <a:cs typeface="Arial" panose="020B0604020202020204" pitchFamily="34" charset="0"/>
              </a:rPr>
              <a:t>核融合科学研究所一般共同研究「</a:t>
            </a:r>
            <a:r>
              <a:rPr lang="ja-JP" altLang="ja-JP" sz="1400" dirty="0" smtClean="0"/>
              <a:t>環状</a:t>
            </a:r>
            <a:r>
              <a:rPr lang="ja-JP" altLang="ja-JP" sz="1400" dirty="0"/>
              <a:t>核融合原型炉運転のための計装制御システムの検討評価</a:t>
            </a:r>
            <a:r>
              <a:rPr lang="ja-JP" altLang="ja-JP" sz="1400" dirty="0" smtClean="0"/>
              <a:t>」</a:t>
            </a:r>
            <a:r>
              <a:rPr lang="ja-JP" altLang="en-US" sz="1400" dirty="0" smtClean="0"/>
              <a:t>報告書（</a:t>
            </a:r>
            <a:r>
              <a:rPr lang="en-US" altLang="ja-JP" sz="1400" dirty="0" smtClean="0"/>
              <a:t>NIFS Report</a:t>
            </a:r>
            <a:r>
              <a:rPr lang="ja-JP" altLang="en-US" sz="1400" dirty="0" smtClean="0"/>
              <a:t>として出版予定）より</a:t>
            </a:r>
            <a:endParaRPr lang="en-US" altLang="ja-JP" sz="1400" dirty="0" smtClean="0">
              <a:latin typeface="Arial" panose="020B0604020202020204" pitchFamily="34" charset="0"/>
              <a:cs typeface="Arial" panose="020B0604020202020204" pitchFamily="34" charset="0"/>
            </a:endParaRPr>
          </a:p>
        </p:txBody>
      </p:sp>
      <p:sp>
        <p:nvSpPr>
          <p:cNvPr id="4" name="テキスト ボックス 3"/>
          <p:cNvSpPr txBox="1"/>
          <p:nvPr/>
        </p:nvSpPr>
        <p:spPr>
          <a:xfrm>
            <a:off x="35496" y="620688"/>
            <a:ext cx="2196751" cy="1200329"/>
          </a:xfrm>
          <a:prstGeom prst="rect">
            <a:avLst/>
          </a:prstGeom>
          <a:noFill/>
        </p:spPr>
        <p:txBody>
          <a:bodyPr wrap="square" rtlCol="0">
            <a:spAutoFit/>
          </a:bodyPr>
          <a:lstStyle/>
          <a:p>
            <a:r>
              <a:rPr kumimoji="1" lang="ja-JP" altLang="en-US" dirty="0" smtClean="0"/>
              <a:t>プラズマの位置変化の速度や、不安定性の成長速度などの</a:t>
            </a:r>
            <a:r>
              <a:rPr kumimoji="1" lang="ja-JP" altLang="en-US" b="1" u="sng" dirty="0" smtClean="0">
                <a:solidFill>
                  <a:srgbClr val="0000FF"/>
                </a:solidFill>
              </a:rPr>
              <a:t>特徴的時間</a:t>
            </a:r>
            <a:r>
              <a:rPr kumimoji="1" lang="ja-JP" altLang="en-US" dirty="0" smtClean="0"/>
              <a:t>を知る</a:t>
            </a:r>
            <a:endParaRPr kumimoji="1" lang="ja-JP" altLang="en-US" dirty="0"/>
          </a:p>
        </p:txBody>
      </p:sp>
      <p:sp>
        <p:nvSpPr>
          <p:cNvPr id="9" name="テキスト ボックス 8"/>
          <p:cNvSpPr txBox="1"/>
          <p:nvPr/>
        </p:nvSpPr>
        <p:spPr>
          <a:xfrm>
            <a:off x="-1015" y="2649686"/>
            <a:ext cx="1980727" cy="923330"/>
          </a:xfrm>
          <a:prstGeom prst="rect">
            <a:avLst/>
          </a:prstGeom>
          <a:noFill/>
        </p:spPr>
        <p:txBody>
          <a:bodyPr wrap="square" rtlCol="0">
            <a:spAutoFit/>
          </a:bodyPr>
          <a:lstStyle/>
          <a:p>
            <a:r>
              <a:rPr kumimoji="1" lang="ja-JP" altLang="en-US" dirty="0" smtClean="0"/>
              <a:t>特徴的時間より</a:t>
            </a:r>
            <a:r>
              <a:rPr kumimoji="1" lang="ja-JP" altLang="en-US" b="1" u="sng" dirty="0" smtClean="0">
                <a:solidFill>
                  <a:srgbClr val="0000FF"/>
                </a:solidFill>
              </a:rPr>
              <a:t>十分速くどうやって測定するか</a:t>
            </a:r>
            <a:endParaRPr kumimoji="1" lang="ja-JP" altLang="en-US" b="1" u="sng" dirty="0">
              <a:solidFill>
                <a:srgbClr val="0000FF"/>
              </a:solidFill>
            </a:endParaRPr>
          </a:p>
        </p:txBody>
      </p:sp>
      <p:sp>
        <p:nvSpPr>
          <p:cNvPr id="11" name="テキスト ボックス 10"/>
          <p:cNvSpPr txBox="1"/>
          <p:nvPr/>
        </p:nvSpPr>
        <p:spPr>
          <a:xfrm>
            <a:off x="3527377" y="4870901"/>
            <a:ext cx="2196751" cy="923330"/>
          </a:xfrm>
          <a:prstGeom prst="rect">
            <a:avLst/>
          </a:prstGeom>
          <a:noFill/>
        </p:spPr>
        <p:txBody>
          <a:bodyPr wrap="square" rtlCol="0">
            <a:spAutoFit/>
          </a:bodyPr>
          <a:lstStyle/>
          <a:p>
            <a:r>
              <a:rPr kumimoji="1" lang="ja-JP" altLang="en-US" dirty="0" smtClean="0"/>
              <a:t>必要であれば、</a:t>
            </a:r>
            <a:r>
              <a:rPr kumimoji="1" lang="ja-JP" altLang="en-US" b="1" dirty="0" smtClean="0">
                <a:solidFill>
                  <a:srgbClr val="0000FF"/>
                </a:solidFill>
              </a:rPr>
              <a:t>誤差の補正</a:t>
            </a:r>
            <a:r>
              <a:rPr kumimoji="1" lang="ja-JP" altLang="en-US" dirty="0" smtClean="0"/>
              <a:t>（複数の計測やシミュレータ）</a:t>
            </a:r>
            <a:endParaRPr kumimoji="1" lang="ja-JP" altLang="en-US" dirty="0"/>
          </a:p>
        </p:txBody>
      </p:sp>
      <p:sp>
        <p:nvSpPr>
          <p:cNvPr id="12" name="テキスト ボックス 11"/>
          <p:cNvSpPr txBox="1"/>
          <p:nvPr/>
        </p:nvSpPr>
        <p:spPr>
          <a:xfrm>
            <a:off x="6911753" y="4797152"/>
            <a:ext cx="2196751" cy="923330"/>
          </a:xfrm>
          <a:prstGeom prst="rect">
            <a:avLst/>
          </a:prstGeom>
          <a:noFill/>
        </p:spPr>
        <p:txBody>
          <a:bodyPr wrap="square" rtlCol="0">
            <a:spAutoFit/>
          </a:bodyPr>
          <a:lstStyle/>
          <a:p>
            <a:r>
              <a:rPr kumimoji="1" lang="ja-JP" altLang="en-US" dirty="0" smtClean="0"/>
              <a:t>基準点に戻すには</a:t>
            </a:r>
            <a:r>
              <a:rPr kumimoji="1" lang="ja-JP" altLang="en-US" b="1" u="sng" dirty="0" smtClean="0">
                <a:solidFill>
                  <a:srgbClr val="0000FF"/>
                </a:solidFill>
              </a:rPr>
              <a:t>どのアクチュエータが適当か</a:t>
            </a:r>
            <a:endParaRPr kumimoji="1" lang="ja-JP" altLang="en-US" b="1" u="sng" dirty="0">
              <a:solidFill>
                <a:srgbClr val="0000FF"/>
              </a:solidFill>
            </a:endParaRPr>
          </a:p>
        </p:txBody>
      </p:sp>
      <p:sp>
        <p:nvSpPr>
          <p:cNvPr id="13" name="テキスト ボックス 12"/>
          <p:cNvSpPr txBox="1"/>
          <p:nvPr/>
        </p:nvSpPr>
        <p:spPr>
          <a:xfrm>
            <a:off x="6948264" y="1988840"/>
            <a:ext cx="2196751" cy="1200329"/>
          </a:xfrm>
          <a:prstGeom prst="rect">
            <a:avLst/>
          </a:prstGeom>
          <a:noFill/>
        </p:spPr>
        <p:txBody>
          <a:bodyPr wrap="square" rtlCol="0">
            <a:spAutoFit/>
          </a:bodyPr>
          <a:lstStyle/>
          <a:p>
            <a:r>
              <a:rPr kumimoji="1" lang="ja-JP" altLang="en-US" b="1" u="sng" dirty="0" smtClean="0">
                <a:solidFill>
                  <a:srgbClr val="0000FF"/>
                </a:solidFill>
              </a:rPr>
              <a:t>基準点に戻すまでの時間</a:t>
            </a:r>
            <a:r>
              <a:rPr kumimoji="1" lang="ja-JP" altLang="en-US" dirty="0" smtClean="0"/>
              <a:t>：アクチュエータとプラズマの応答時間で決まる</a:t>
            </a:r>
            <a:endParaRPr kumimoji="1" lang="ja-JP" altLang="en-US" dirty="0"/>
          </a:p>
        </p:txBody>
      </p:sp>
      <p:sp>
        <p:nvSpPr>
          <p:cNvPr id="14" name="テキスト ボックス 13"/>
          <p:cNvSpPr txBox="1"/>
          <p:nvPr/>
        </p:nvSpPr>
        <p:spPr>
          <a:xfrm>
            <a:off x="3491880" y="1043444"/>
            <a:ext cx="2196751" cy="369332"/>
          </a:xfrm>
          <a:prstGeom prst="rect">
            <a:avLst/>
          </a:prstGeom>
          <a:noFill/>
        </p:spPr>
        <p:txBody>
          <a:bodyPr wrap="square" rtlCol="0">
            <a:spAutoFit/>
          </a:bodyPr>
          <a:lstStyle/>
          <a:p>
            <a:r>
              <a:rPr kumimoji="1" lang="ja-JP" altLang="en-US" b="1" u="sng" dirty="0" smtClean="0">
                <a:solidFill>
                  <a:srgbClr val="0000FF"/>
                </a:solidFill>
              </a:rPr>
              <a:t>基準点への復帰</a:t>
            </a:r>
            <a:endParaRPr kumimoji="1" lang="ja-JP" altLang="en-US" dirty="0"/>
          </a:p>
        </p:txBody>
      </p:sp>
      <p:sp>
        <p:nvSpPr>
          <p:cNvPr id="22" name="正方形/長方形 21"/>
          <p:cNvSpPr/>
          <p:nvPr/>
        </p:nvSpPr>
        <p:spPr>
          <a:xfrm>
            <a:off x="107504" y="6063679"/>
            <a:ext cx="9001000" cy="830997"/>
          </a:xfrm>
          <a:prstGeom prst="rect">
            <a:avLst/>
          </a:prstGeom>
        </p:spPr>
        <p:txBody>
          <a:bodyPr wrap="square">
            <a:spAutoFit/>
          </a:bodyPr>
          <a:lstStyle/>
          <a:p>
            <a:r>
              <a:rPr lang="ja-JP" altLang="en-US" sz="2400" b="1" dirty="0" smtClean="0"/>
              <a:t>原型炉での計測を考えるにあたり、プラズマ物理や炉設計を含めた総合的な考察が必要とされる。</a:t>
            </a:r>
            <a:endParaRPr lang="ja-JP" altLang="ja-JP" sz="2400" b="1" dirty="0"/>
          </a:p>
        </p:txBody>
      </p:sp>
      <p:sp>
        <p:nvSpPr>
          <p:cNvPr id="2" name="正方形/長方形 1"/>
          <p:cNvSpPr/>
          <p:nvPr/>
        </p:nvSpPr>
        <p:spPr>
          <a:xfrm>
            <a:off x="1979712" y="1614285"/>
            <a:ext cx="1872208" cy="59057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979712" y="2766413"/>
            <a:ext cx="1872208" cy="59057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7504" y="4748951"/>
            <a:ext cx="2196751" cy="1200329"/>
          </a:xfrm>
          <a:prstGeom prst="rect">
            <a:avLst/>
          </a:prstGeom>
          <a:noFill/>
        </p:spPr>
        <p:txBody>
          <a:bodyPr wrap="square" rtlCol="0">
            <a:spAutoFit/>
          </a:bodyPr>
          <a:lstStyle/>
          <a:p>
            <a:r>
              <a:rPr kumimoji="1" lang="ja-JP" altLang="en-US" dirty="0" smtClean="0"/>
              <a:t>原型炉</a:t>
            </a:r>
            <a:r>
              <a:rPr lang="ja-JP" altLang="en-US" dirty="0"/>
              <a:t>特有</a:t>
            </a:r>
            <a:r>
              <a:rPr lang="ja-JP" altLang="en-US" dirty="0" smtClean="0"/>
              <a:t>の条件や</a:t>
            </a:r>
            <a:r>
              <a:rPr lang="ja-JP" altLang="en-US" dirty="0"/>
              <a:t>構造体</a:t>
            </a:r>
            <a:r>
              <a:rPr lang="ja-JP" altLang="en-US" dirty="0" smtClean="0"/>
              <a:t>等が</a:t>
            </a:r>
            <a:r>
              <a:rPr kumimoji="1" lang="ja-JP" altLang="en-US" dirty="0" smtClean="0"/>
              <a:t>どのような</a:t>
            </a:r>
            <a:r>
              <a:rPr kumimoji="1" lang="ja-JP" altLang="en-US" b="1" u="sng" dirty="0" smtClean="0">
                <a:solidFill>
                  <a:srgbClr val="0000FF"/>
                </a:solidFill>
              </a:rPr>
              <a:t>誤差要因になるか、その程度</a:t>
            </a:r>
            <a:r>
              <a:rPr kumimoji="1" lang="ja-JP" altLang="en-US" dirty="0" smtClean="0"/>
              <a:t>は？</a:t>
            </a:r>
            <a:endParaRPr kumimoji="1" lang="ja-JP" altLang="en-US" dirty="0"/>
          </a:p>
        </p:txBody>
      </p:sp>
    </p:spTree>
    <p:extLst>
      <p:ext uri="{BB962C8B-B14F-4D97-AF65-F5344CB8AC3E}">
        <p14:creationId xmlns:p14="http://schemas.microsoft.com/office/powerpoint/2010/main" val="217422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042"/>
            <a:ext cx="9144000" cy="523220"/>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各計測に求められるスペック</a:t>
            </a:r>
            <a:r>
              <a:rPr lang="ja-JP" altLang="en-US" sz="2800" dirty="0">
                <a:solidFill>
                  <a:srgbClr val="FFFF00"/>
                </a:solidFill>
                <a:latin typeface="Arial" pitchFamily="34" charset="0"/>
                <a:cs typeface="Arial" pitchFamily="34" charset="0"/>
              </a:rPr>
              <a:t> </a:t>
            </a:r>
            <a:r>
              <a:rPr lang="en-US" altLang="ja-JP" sz="2800" dirty="0" smtClean="0">
                <a:solidFill>
                  <a:srgbClr val="FFFF00"/>
                </a:solidFill>
                <a:latin typeface="Arial" pitchFamily="34" charset="0"/>
                <a:cs typeface="Arial" pitchFamily="34" charset="0"/>
              </a:rPr>
              <a:t>【</a:t>
            </a:r>
            <a:r>
              <a:rPr lang="ja-JP" altLang="en-US" sz="2800" dirty="0" smtClean="0">
                <a:solidFill>
                  <a:srgbClr val="FFFF00"/>
                </a:solidFill>
                <a:latin typeface="Arial" pitchFamily="34" charset="0"/>
                <a:cs typeface="Arial" pitchFamily="34" charset="0"/>
              </a:rPr>
              <a:t>線平均電子密度</a:t>
            </a:r>
            <a:r>
              <a:rPr lang="en-US" altLang="ja-JP" sz="2800" dirty="0" smtClean="0">
                <a:solidFill>
                  <a:srgbClr val="FFFF00"/>
                </a:solidFill>
                <a:latin typeface="Arial" pitchFamily="34" charset="0"/>
                <a:cs typeface="Arial" pitchFamily="34" charset="0"/>
              </a:rPr>
              <a:t>】</a:t>
            </a:r>
            <a:endParaRPr lang="ja-JP" altLang="en-US" sz="2800" dirty="0">
              <a:solidFill>
                <a:srgbClr val="FFFF00"/>
              </a:solidFill>
              <a:latin typeface="Arial" pitchFamily="34" charset="0"/>
              <a:cs typeface="Arial" pitchFamily="34" charset="0"/>
            </a:endParaRPr>
          </a:p>
        </p:txBody>
      </p:sp>
      <p:sp>
        <p:nvSpPr>
          <p:cNvPr id="5" name="テキスト ボックス 4"/>
          <p:cNvSpPr txBox="1"/>
          <p:nvPr/>
        </p:nvSpPr>
        <p:spPr>
          <a:xfrm>
            <a:off x="323528" y="908720"/>
            <a:ext cx="8640960" cy="3600986"/>
          </a:xfrm>
          <a:prstGeom prst="rect">
            <a:avLst/>
          </a:prstGeom>
          <a:noFill/>
        </p:spPr>
        <p:txBody>
          <a:bodyPr wrap="square" rtlCol="0">
            <a:spAutoFit/>
          </a:bodyPr>
          <a:lstStyle/>
          <a:p>
            <a:pPr>
              <a:spcAft>
                <a:spcPts val="1200"/>
              </a:spcAft>
            </a:pPr>
            <a:r>
              <a:rPr kumimoji="1" lang="ja-JP" altLang="en-US" dirty="0" smtClean="0">
                <a:latin typeface="Arial" pitchFamily="34" charset="0"/>
                <a:cs typeface="Arial" pitchFamily="34" charset="0"/>
              </a:rPr>
              <a:t>用途：</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燃料供給制御</a:t>
            </a:r>
            <a:endParaRPr kumimoji="1"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測定分解能：</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密度分解能 </a:t>
            </a:r>
            <a:r>
              <a:rPr kumimoji="1" lang="en-US" altLang="ja-JP" dirty="0" smtClean="0">
                <a:latin typeface="Arial" pitchFamily="34" charset="0"/>
                <a:cs typeface="Arial" pitchFamily="34" charset="0"/>
              </a:rPr>
              <a:t>1×10</a:t>
            </a:r>
            <a:r>
              <a:rPr kumimoji="1" lang="en-US" altLang="ja-JP" baseline="30000" dirty="0" smtClean="0">
                <a:latin typeface="Arial" pitchFamily="34" charset="0"/>
                <a:cs typeface="Arial" pitchFamily="34" charset="0"/>
              </a:rPr>
              <a:t>17</a:t>
            </a:r>
            <a:r>
              <a:rPr kumimoji="1" lang="en-US" altLang="ja-JP" dirty="0" smtClean="0">
                <a:latin typeface="Arial" pitchFamily="34" charset="0"/>
                <a:cs typeface="Arial" pitchFamily="34" charset="0"/>
              </a:rPr>
              <a:t> m</a:t>
            </a:r>
            <a:r>
              <a:rPr kumimoji="1" lang="en-US" altLang="ja-JP" baseline="30000" dirty="0" smtClean="0">
                <a:latin typeface="Arial" pitchFamily="34" charset="0"/>
                <a:cs typeface="Arial" pitchFamily="34" charset="0"/>
              </a:rPr>
              <a:t>-3	</a:t>
            </a:r>
            <a:r>
              <a:rPr kumimoji="1" lang="ja-JP" altLang="en-US" dirty="0" smtClean="0">
                <a:latin typeface="Arial" pitchFamily="34" charset="0"/>
                <a:cs typeface="Arial" pitchFamily="34" charset="0"/>
              </a:rPr>
              <a:t>（</a:t>
            </a:r>
            <a:r>
              <a:rPr kumimoji="1" lang="en-US" altLang="ja-JP" dirty="0" smtClean="0">
                <a:solidFill>
                  <a:srgbClr val="FF0000"/>
                </a:solidFill>
                <a:latin typeface="Arial" pitchFamily="34" charset="0"/>
                <a:cs typeface="Arial" pitchFamily="34" charset="0"/>
              </a:rPr>
              <a:t>1×</a:t>
            </a:r>
            <a:r>
              <a:rPr lang="en-US" altLang="ja-JP" dirty="0" smtClean="0">
                <a:solidFill>
                  <a:srgbClr val="FF0000"/>
                </a:solidFill>
                <a:latin typeface="Arial" pitchFamily="34" charset="0"/>
                <a:cs typeface="Arial" pitchFamily="34" charset="0"/>
              </a:rPr>
              <a:t>10</a:t>
            </a:r>
            <a:r>
              <a:rPr lang="en-US" altLang="ja-JP" baseline="30000" dirty="0" smtClean="0">
                <a:solidFill>
                  <a:srgbClr val="FF0000"/>
                </a:solidFill>
                <a:latin typeface="Arial" pitchFamily="34" charset="0"/>
                <a:cs typeface="Arial" pitchFamily="34" charset="0"/>
              </a:rPr>
              <a:t>18</a:t>
            </a:r>
            <a:r>
              <a:rPr lang="en-US" altLang="ja-JP" dirty="0" smtClean="0">
                <a:solidFill>
                  <a:srgbClr val="FF0000"/>
                </a:solidFill>
                <a:latin typeface="Arial" pitchFamily="34" charset="0"/>
                <a:cs typeface="Arial" pitchFamily="34" charset="0"/>
              </a:rPr>
              <a:t> </a:t>
            </a:r>
            <a:r>
              <a:rPr lang="en-US" altLang="ja-JP" dirty="0">
                <a:solidFill>
                  <a:srgbClr val="FF0000"/>
                </a:solidFill>
                <a:latin typeface="Arial" pitchFamily="34" charset="0"/>
                <a:cs typeface="Arial" pitchFamily="34" charset="0"/>
              </a:rPr>
              <a:t>m</a:t>
            </a:r>
            <a:r>
              <a:rPr lang="en-US" altLang="ja-JP" baseline="30000" dirty="0">
                <a:solidFill>
                  <a:srgbClr val="FF0000"/>
                </a:solidFill>
                <a:latin typeface="Arial" pitchFamily="34" charset="0"/>
                <a:cs typeface="Arial" pitchFamily="34" charset="0"/>
              </a:rPr>
              <a:t>-3</a:t>
            </a:r>
            <a:r>
              <a:rPr kumimoji="1" lang="ja-JP" altLang="en-US" dirty="0" smtClean="0">
                <a:solidFill>
                  <a:srgbClr val="FF0000"/>
                </a:solidFill>
                <a:latin typeface="Arial" pitchFamily="34" charset="0"/>
                <a:cs typeface="Arial" pitchFamily="34" charset="0"/>
              </a:rPr>
              <a:t>では</a:t>
            </a:r>
            <a:r>
              <a:rPr kumimoji="1" lang="en-US" altLang="ja-JP" dirty="0" smtClean="0">
                <a:solidFill>
                  <a:srgbClr val="FF0000"/>
                </a:solidFill>
                <a:latin typeface="Arial" pitchFamily="34" charset="0"/>
                <a:cs typeface="Arial" pitchFamily="34" charset="0"/>
              </a:rPr>
              <a:t>0.17 GW</a:t>
            </a:r>
            <a:r>
              <a:rPr kumimoji="1" lang="ja-JP" altLang="en-US" dirty="0" smtClean="0">
                <a:solidFill>
                  <a:srgbClr val="FF0000"/>
                </a:solidFill>
                <a:latin typeface="Arial" pitchFamily="34" charset="0"/>
                <a:cs typeface="Arial" pitchFamily="34" charset="0"/>
              </a:rPr>
              <a:t>の変動！</a:t>
            </a:r>
            <a:r>
              <a:rPr kumimoji="1" lang="ja-JP" altLang="en-US" dirty="0" smtClean="0">
                <a:latin typeface="Arial" pitchFamily="34" charset="0"/>
                <a:cs typeface="Arial" pitchFamily="34" charset="0"/>
              </a:rPr>
              <a:t>）</a:t>
            </a:r>
            <a:endParaRPr lang="en-US" altLang="ja-JP" dirty="0">
              <a:latin typeface="Arial" pitchFamily="34" charset="0"/>
              <a:cs typeface="Arial" pitchFamily="34" charset="0"/>
            </a:endParaRPr>
          </a:p>
          <a:p>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時間分解能</a:t>
            </a:r>
            <a:r>
              <a:rPr kumimoji="1" lang="en-US" altLang="ja-JP" dirty="0" smtClean="0">
                <a:latin typeface="Arial" pitchFamily="34" charset="0"/>
                <a:cs typeface="Arial" pitchFamily="34" charset="0"/>
              </a:rPr>
              <a:t>10 </a:t>
            </a:r>
            <a:r>
              <a:rPr kumimoji="1" lang="en-US" altLang="ja-JP" dirty="0" err="1" smtClean="0">
                <a:latin typeface="Arial" pitchFamily="34" charset="0"/>
                <a:cs typeface="Arial" pitchFamily="34" charset="0"/>
              </a:rPr>
              <a:t>ms</a:t>
            </a:r>
            <a:r>
              <a:rPr kumimoji="1" lang="en-US" altLang="ja-JP" dirty="0" smtClean="0">
                <a:latin typeface="Arial" pitchFamily="34" charset="0"/>
                <a:cs typeface="Arial" pitchFamily="34" charset="0"/>
              </a:rPr>
              <a:t>  (</a:t>
            </a:r>
            <a:r>
              <a:rPr kumimoji="1" lang="ja-JP" altLang="en-US" dirty="0" smtClean="0">
                <a:solidFill>
                  <a:srgbClr val="FF0000"/>
                </a:solidFill>
                <a:latin typeface="Arial" pitchFamily="34" charset="0"/>
                <a:cs typeface="Arial" pitchFamily="34" charset="0"/>
              </a:rPr>
              <a:t>ペレット入射間隔は典型的には</a:t>
            </a:r>
            <a:r>
              <a:rPr kumimoji="1" lang="en-US" altLang="ja-JP" dirty="0" smtClean="0">
                <a:solidFill>
                  <a:srgbClr val="FF0000"/>
                </a:solidFill>
                <a:latin typeface="Arial" pitchFamily="34" charset="0"/>
                <a:cs typeface="Arial" pitchFamily="34" charset="0"/>
              </a:rPr>
              <a:t>100 </a:t>
            </a:r>
            <a:r>
              <a:rPr kumimoji="1" lang="en-US" altLang="ja-JP" dirty="0" err="1" smtClean="0">
                <a:solidFill>
                  <a:srgbClr val="FF0000"/>
                </a:solidFill>
                <a:latin typeface="Arial" pitchFamily="34" charset="0"/>
                <a:cs typeface="Arial" pitchFamily="34" charset="0"/>
              </a:rPr>
              <a:t>ms</a:t>
            </a:r>
            <a:r>
              <a:rPr kumimoji="1" lang="ja-JP" altLang="en-US" dirty="0" smtClean="0">
                <a:solidFill>
                  <a:srgbClr val="FF0000"/>
                </a:solidFill>
                <a:latin typeface="Arial" pitchFamily="34" charset="0"/>
                <a:cs typeface="Arial" pitchFamily="34" charset="0"/>
              </a:rPr>
              <a:t>程度</a:t>
            </a:r>
            <a:r>
              <a:rPr kumimoji="1" lang="en-US" altLang="ja-JP" dirty="0" smtClean="0">
                <a:latin typeface="Arial" pitchFamily="34" charset="0"/>
                <a:cs typeface="Arial" pitchFamily="34" charset="0"/>
              </a:rPr>
              <a:t>)</a:t>
            </a: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空間分解能　プラズマ中心視線計測</a:t>
            </a:r>
            <a:endParaRPr lang="en-US" altLang="ja-JP" dirty="0" smtClean="0">
              <a:latin typeface="Arial" pitchFamily="34" charset="0"/>
              <a:cs typeface="Arial" pitchFamily="34" charset="0"/>
            </a:endParaRPr>
          </a:p>
          <a:p>
            <a:pPr>
              <a:spcAft>
                <a:spcPts val="1200"/>
              </a:spcAft>
            </a:pPr>
            <a:endParaRPr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計</a:t>
            </a:r>
            <a:r>
              <a:rPr kumimoji="1" lang="ja-JP" altLang="en-US" dirty="0" smtClean="0">
                <a:latin typeface="Arial" pitchFamily="34" charset="0"/>
                <a:cs typeface="Arial" pitchFamily="34" charset="0"/>
              </a:rPr>
              <a:t>測器名：</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レーザー干渉計（ヘテロダイン干渉計、ディスパーション干渉計）</a:t>
            </a:r>
            <a:endParaRPr kumimoji="1" lang="en-US" altLang="ja-JP" dirty="0" smtClean="0">
              <a:latin typeface="Arial" pitchFamily="34" charset="0"/>
              <a:cs typeface="Arial" pitchFamily="34" charset="0"/>
            </a:endParaRPr>
          </a:p>
          <a:p>
            <a:pPr>
              <a:spcAft>
                <a:spcPts val="1200"/>
              </a:spcAft>
            </a:pPr>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レーザー偏光計（フリンジジャンプ補正用、</a:t>
            </a:r>
            <a:r>
              <a:rPr lang="en-US" altLang="ja-JP" dirty="0" smtClean="0">
                <a:latin typeface="Arial" pitchFamily="34" charset="0"/>
                <a:cs typeface="Arial" pitchFamily="34" charset="0"/>
              </a:rPr>
              <a:t>Faraday</a:t>
            </a:r>
            <a:r>
              <a:rPr lang="ja-JP" altLang="en-US" dirty="0" smtClean="0">
                <a:latin typeface="Arial" pitchFamily="34" charset="0"/>
                <a:cs typeface="Arial" pitchFamily="34" charset="0"/>
              </a:rPr>
              <a:t>効果、</a:t>
            </a:r>
            <a:r>
              <a:rPr lang="en-US" altLang="ja-JP" dirty="0" smtClean="0">
                <a:latin typeface="Arial" pitchFamily="34" charset="0"/>
                <a:cs typeface="Arial" pitchFamily="34" charset="0"/>
              </a:rPr>
              <a:t>Cotton-			Mouton</a:t>
            </a:r>
            <a:r>
              <a:rPr lang="ja-JP" altLang="en-US" dirty="0" smtClean="0">
                <a:latin typeface="Arial" pitchFamily="34" charset="0"/>
                <a:cs typeface="Arial" pitchFamily="34" charset="0"/>
              </a:rPr>
              <a:t>効果）</a:t>
            </a:r>
            <a:endParaRPr lang="en-US" altLang="ja-JP" dirty="0" smtClean="0">
              <a:latin typeface="Arial" pitchFamily="34" charset="0"/>
              <a:cs typeface="Arial" pitchFamily="34" charset="0"/>
            </a:endParaRPr>
          </a:p>
          <a:p>
            <a:r>
              <a:rPr kumimoji="1" lang="ja-JP" altLang="en-US" dirty="0">
                <a:latin typeface="Arial" pitchFamily="34" charset="0"/>
                <a:cs typeface="Arial" pitchFamily="34" charset="0"/>
              </a:rPr>
              <a:t>概略</a:t>
            </a:r>
            <a:r>
              <a:rPr kumimoji="1" lang="ja-JP" altLang="en-US" dirty="0" smtClean="0">
                <a:latin typeface="Arial" pitchFamily="34" charset="0"/>
                <a:cs typeface="Arial" pitchFamily="34" charset="0"/>
              </a:rPr>
              <a:t>サイズ：</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受光光学系、レーザー等は計測室</a:t>
            </a:r>
            <a:endParaRPr kumimoji="1"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金属ミラーによる計測室</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本体の伝送</a:t>
            </a:r>
            <a:endParaRPr kumimoji="1"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ポート径は</a:t>
            </a:r>
            <a:r>
              <a:rPr lang="en-US" altLang="ja-JP" dirty="0" smtClean="0">
                <a:latin typeface="Symbol" pitchFamily="18" charset="2"/>
                <a:cs typeface="Arial" pitchFamily="34" charset="0"/>
              </a:rPr>
              <a:t>f</a:t>
            </a:r>
            <a:r>
              <a:rPr lang="en-US" altLang="ja-JP" dirty="0" smtClean="0">
                <a:latin typeface="Arial" pitchFamily="34" charset="0"/>
                <a:cs typeface="Arial" pitchFamily="34" charset="0"/>
              </a:rPr>
              <a:t> 100 mm </a:t>
            </a:r>
            <a:r>
              <a:rPr lang="ja-JP" altLang="en-US" dirty="0" smtClean="0">
                <a:latin typeface="Arial" pitchFamily="34" charset="0"/>
                <a:cs typeface="Arial" pitchFamily="34" charset="0"/>
              </a:rPr>
              <a:t>以下</a:t>
            </a:r>
            <a:endParaRPr lang="en-US" altLang="ja-JP" dirty="0" smtClean="0">
              <a:latin typeface="Arial" pitchFamily="34" charset="0"/>
              <a:cs typeface="Arial" pitchFamily="34" charset="0"/>
            </a:endParaRPr>
          </a:p>
        </p:txBody>
      </p:sp>
    </p:spTree>
    <p:extLst>
      <p:ext uri="{BB962C8B-B14F-4D97-AF65-F5344CB8AC3E}">
        <p14:creationId xmlns:p14="http://schemas.microsoft.com/office/powerpoint/2010/main" val="277450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042"/>
            <a:ext cx="9144000" cy="523220"/>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各計測に求められるスペック</a:t>
            </a:r>
            <a:r>
              <a:rPr lang="ja-JP" altLang="en-US" sz="2800" dirty="0">
                <a:solidFill>
                  <a:srgbClr val="FFFF00"/>
                </a:solidFill>
                <a:latin typeface="Arial" pitchFamily="34" charset="0"/>
                <a:cs typeface="Arial" pitchFamily="34" charset="0"/>
              </a:rPr>
              <a:t> </a:t>
            </a:r>
            <a:r>
              <a:rPr lang="en-US" altLang="ja-JP" sz="2400" dirty="0" smtClean="0">
                <a:solidFill>
                  <a:srgbClr val="FFFF00"/>
                </a:solidFill>
                <a:latin typeface="Arial" pitchFamily="34" charset="0"/>
                <a:cs typeface="Arial" pitchFamily="34" charset="0"/>
              </a:rPr>
              <a:t>【</a:t>
            </a:r>
            <a:r>
              <a:rPr lang="ja-JP" altLang="en-US" sz="2400" dirty="0" smtClean="0">
                <a:solidFill>
                  <a:srgbClr val="FFFF00"/>
                </a:solidFill>
                <a:latin typeface="Arial" pitchFamily="34" charset="0"/>
                <a:cs typeface="Arial" pitchFamily="34" charset="0"/>
              </a:rPr>
              <a:t>核融合出力（中性子発生率）</a:t>
            </a:r>
            <a:r>
              <a:rPr lang="en-US" altLang="ja-JP" sz="2400" dirty="0" smtClean="0">
                <a:solidFill>
                  <a:srgbClr val="FFFF00"/>
                </a:solidFill>
                <a:latin typeface="Arial" pitchFamily="34" charset="0"/>
                <a:cs typeface="Arial" pitchFamily="34" charset="0"/>
              </a:rPr>
              <a:t>】</a:t>
            </a:r>
            <a:endParaRPr lang="ja-JP" altLang="en-US" sz="2400" dirty="0">
              <a:solidFill>
                <a:srgbClr val="FFFF00"/>
              </a:solidFill>
              <a:latin typeface="Arial" pitchFamily="34" charset="0"/>
              <a:cs typeface="Arial" pitchFamily="34" charset="0"/>
            </a:endParaRPr>
          </a:p>
        </p:txBody>
      </p:sp>
      <p:sp>
        <p:nvSpPr>
          <p:cNvPr id="5" name="テキスト ボックス 4"/>
          <p:cNvSpPr txBox="1"/>
          <p:nvPr/>
        </p:nvSpPr>
        <p:spPr>
          <a:xfrm>
            <a:off x="323528" y="908720"/>
            <a:ext cx="8820472" cy="3600986"/>
          </a:xfrm>
          <a:prstGeom prst="rect">
            <a:avLst/>
          </a:prstGeom>
          <a:noFill/>
        </p:spPr>
        <p:txBody>
          <a:bodyPr wrap="square" rtlCol="0">
            <a:spAutoFit/>
          </a:bodyPr>
          <a:lstStyle/>
          <a:p>
            <a:pPr>
              <a:spcAft>
                <a:spcPts val="1200"/>
              </a:spcAft>
            </a:pPr>
            <a:r>
              <a:rPr kumimoji="1" lang="ja-JP" altLang="en-US" dirty="0" smtClean="0">
                <a:latin typeface="Arial" pitchFamily="34" charset="0"/>
                <a:cs typeface="Arial" pitchFamily="34" charset="0"/>
              </a:rPr>
              <a:t>用途：</a:t>
            </a:r>
            <a:r>
              <a:rPr kumimoji="1" lang="en-US" altLang="ja-JP" dirty="0" smtClean="0">
                <a:latin typeface="Arial" pitchFamily="34" charset="0"/>
                <a:cs typeface="Arial" pitchFamily="34" charset="0"/>
              </a:rPr>
              <a:t>		</a:t>
            </a:r>
            <a:r>
              <a:rPr lang="ja-JP" altLang="en-US" dirty="0" smtClean="0">
                <a:latin typeface="Arial" pitchFamily="34" charset="0"/>
                <a:cs typeface="Arial" pitchFamily="34" charset="0"/>
              </a:rPr>
              <a:t>外部加熱</a:t>
            </a:r>
            <a:r>
              <a:rPr lang="ja-JP" altLang="en-US" dirty="0">
                <a:latin typeface="Arial" pitchFamily="34" charset="0"/>
                <a:cs typeface="Arial" pitchFamily="34" charset="0"/>
              </a:rPr>
              <a:t>入力</a:t>
            </a:r>
            <a:r>
              <a:rPr lang="ja-JP" altLang="en-US" dirty="0" smtClean="0">
                <a:latin typeface="Arial" pitchFamily="34" charset="0"/>
                <a:cs typeface="Arial" pitchFamily="34" charset="0"/>
              </a:rPr>
              <a:t>制御　　（燃料供給停止などで動作点がずれた場合）</a:t>
            </a:r>
            <a:endParaRPr kumimoji="1"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測定分解能：</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分解能 </a:t>
            </a:r>
            <a:r>
              <a:rPr kumimoji="1" lang="en-US" altLang="ja-JP" dirty="0" smtClean="0">
                <a:latin typeface="Arial" pitchFamily="34" charset="0"/>
                <a:cs typeface="Arial" pitchFamily="34" charset="0"/>
              </a:rPr>
              <a:t>10 %</a:t>
            </a:r>
            <a:r>
              <a:rPr kumimoji="1" lang="ja-JP" altLang="en-US" dirty="0" smtClean="0">
                <a:latin typeface="Arial" pitchFamily="34" charset="0"/>
                <a:cs typeface="Arial" pitchFamily="34" charset="0"/>
              </a:rPr>
              <a:t>程度　（</a:t>
            </a:r>
            <a:r>
              <a:rPr kumimoji="1" lang="ja-JP" altLang="en-US" dirty="0" smtClean="0">
                <a:solidFill>
                  <a:srgbClr val="FF0000"/>
                </a:solidFill>
                <a:latin typeface="Arial" pitchFamily="34" charset="0"/>
                <a:cs typeface="Arial" pitchFamily="34" charset="0"/>
              </a:rPr>
              <a:t>核融合出力が回復したことを判断できれば良い</a:t>
            </a:r>
            <a:r>
              <a:rPr kumimoji="1" lang="ja-JP" altLang="en-US" dirty="0" smtClean="0">
                <a:latin typeface="Arial" pitchFamily="34" charset="0"/>
                <a:cs typeface="Arial" pitchFamily="34" charset="0"/>
              </a:rPr>
              <a:t>）</a:t>
            </a:r>
            <a:endParaRPr lang="en-US" altLang="ja-JP" dirty="0" smtClean="0">
              <a:latin typeface="Arial" pitchFamily="34" charset="0"/>
              <a:cs typeface="Arial" pitchFamily="34" charset="0"/>
            </a:endParaRPr>
          </a:p>
          <a:p>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時間分解能　</a:t>
            </a:r>
            <a:r>
              <a:rPr kumimoji="1" lang="en-US" altLang="ja-JP" dirty="0" smtClean="0">
                <a:latin typeface="Arial" pitchFamily="34" charset="0"/>
                <a:cs typeface="Arial" pitchFamily="34" charset="0"/>
              </a:rPr>
              <a:t>100 </a:t>
            </a:r>
            <a:r>
              <a:rPr kumimoji="1" lang="en-US" altLang="ja-JP" dirty="0" err="1" smtClean="0">
                <a:latin typeface="Arial" pitchFamily="34" charset="0"/>
                <a:cs typeface="Arial" pitchFamily="34" charset="0"/>
              </a:rPr>
              <a:t>ms</a:t>
            </a:r>
            <a:endParaRPr kumimoji="1" lang="en-US" altLang="ja-JP" dirty="0" smtClean="0">
              <a:latin typeface="Arial" pitchFamily="34" charset="0"/>
              <a:cs typeface="Arial" pitchFamily="34" charset="0"/>
            </a:endParaRPr>
          </a:p>
          <a:p>
            <a:pPr>
              <a:spcAft>
                <a:spcPts val="1200"/>
              </a:spcAft>
            </a:pPr>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空間分解能　体積積分値</a:t>
            </a:r>
            <a:endParaRPr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計測器名：</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核分裂計数管</a:t>
            </a:r>
            <a:endParaRPr kumimoji="1"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放射化箔　（</a:t>
            </a:r>
            <a:r>
              <a:rPr lang="ja-JP" altLang="en-US" dirty="0">
                <a:latin typeface="Arial" pitchFamily="34" charset="0"/>
                <a:cs typeface="Arial" pitchFamily="34" charset="0"/>
              </a:rPr>
              <a:t>制御用で</a:t>
            </a:r>
            <a:r>
              <a:rPr lang="ja-JP" altLang="en-US" dirty="0" smtClean="0">
                <a:latin typeface="Arial" pitchFamily="34" charset="0"/>
                <a:cs typeface="Arial" pitchFamily="34" charset="0"/>
              </a:rPr>
              <a:t>なく、較正用）</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*分裂炉で標準的な冷却材出入り口温度変化は、制御には</a:t>
            </a:r>
            <a:endParaRPr lang="en-US" altLang="ja-JP" dirty="0" smtClean="0">
              <a:latin typeface="Arial" pitchFamily="34" charset="0"/>
              <a:cs typeface="Arial" pitchFamily="34" charset="0"/>
            </a:endParaRPr>
          </a:p>
          <a:p>
            <a:pPr>
              <a:spcAft>
                <a:spcPts val="1200"/>
              </a:spcAft>
            </a:pP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時定数が長過ぎる（定常状態では</a:t>
            </a:r>
            <a:r>
              <a:rPr lang="en-US" altLang="ja-JP" dirty="0" smtClean="0">
                <a:latin typeface="Arial" pitchFamily="34" charset="0"/>
                <a:cs typeface="Arial" pitchFamily="34" charset="0"/>
              </a:rPr>
              <a:t>O.K.</a:t>
            </a:r>
            <a:r>
              <a:rPr lang="ja-JP" altLang="en-US" dirty="0" smtClean="0">
                <a:latin typeface="Arial" pitchFamily="34" charset="0"/>
                <a:cs typeface="Arial" pitchFamily="34" charset="0"/>
              </a:rPr>
              <a:t>）</a:t>
            </a:r>
            <a:endParaRPr lang="en-US" altLang="ja-JP" dirty="0" smtClean="0">
              <a:latin typeface="Arial" pitchFamily="34" charset="0"/>
              <a:cs typeface="Arial" pitchFamily="34" charset="0"/>
            </a:endParaRPr>
          </a:p>
          <a:p>
            <a:r>
              <a:rPr kumimoji="1" lang="ja-JP" altLang="en-US" dirty="0">
                <a:latin typeface="Arial" pitchFamily="34" charset="0"/>
                <a:cs typeface="Arial" pitchFamily="34" charset="0"/>
              </a:rPr>
              <a:t>概略</a:t>
            </a:r>
            <a:r>
              <a:rPr kumimoji="1" lang="ja-JP" altLang="en-US" dirty="0" smtClean="0">
                <a:latin typeface="Arial" pitchFamily="34" charset="0"/>
                <a:cs typeface="Arial" pitchFamily="34" charset="0"/>
              </a:rPr>
              <a:t>サイズ：</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計数管　ブランケット裏に数センチ</a:t>
            </a:r>
            <a:r>
              <a:rPr kumimoji="1" lang="en-US" altLang="ja-JP" dirty="0" smtClean="0">
                <a:latin typeface="Arial" pitchFamily="34" charset="0"/>
                <a:cs typeface="Arial" pitchFamily="34" charset="0"/>
              </a:rPr>
              <a:t>×</a:t>
            </a:r>
            <a:r>
              <a:rPr kumimoji="1" lang="ja-JP" altLang="en-US" dirty="0" smtClean="0">
                <a:latin typeface="Arial" pitchFamily="34" charset="0"/>
                <a:cs typeface="Arial" pitchFamily="34" charset="0"/>
              </a:rPr>
              <a:t>数十センチのセンサー</a:t>
            </a:r>
            <a:endParaRPr kumimoji="1"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信号伝送は</a:t>
            </a:r>
            <a:r>
              <a:rPr lang="en-US" altLang="ja-JP" dirty="0" smtClean="0">
                <a:latin typeface="Arial" pitchFamily="34" charset="0"/>
                <a:cs typeface="Arial" pitchFamily="34" charset="0"/>
              </a:rPr>
              <a:t>MI</a:t>
            </a:r>
            <a:r>
              <a:rPr lang="ja-JP" altLang="en-US" dirty="0" smtClean="0">
                <a:latin typeface="Arial" pitchFamily="34" charset="0"/>
                <a:cs typeface="Arial" pitchFamily="34" charset="0"/>
              </a:rPr>
              <a:t>ケーブル</a:t>
            </a:r>
            <a:endParaRPr kumimoji="1" lang="en-US" altLang="ja-JP" dirty="0" smtClean="0">
              <a:latin typeface="Arial" pitchFamily="34" charset="0"/>
              <a:cs typeface="Arial" pitchFamily="34" charset="0"/>
            </a:endParaRPr>
          </a:p>
          <a:p>
            <a:pPr>
              <a:spcAft>
                <a:spcPts val="1200"/>
              </a:spcAft>
            </a:pPr>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放射化箔　気送管で輸送</a:t>
            </a:r>
            <a:endParaRPr kumimoji="1" lang="en-US" altLang="ja-JP" dirty="0" smtClean="0">
              <a:latin typeface="Arial" pitchFamily="34" charset="0"/>
              <a:cs typeface="Arial" pitchFamily="34" charset="0"/>
            </a:endParaRPr>
          </a:p>
        </p:txBody>
      </p:sp>
    </p:spTree>
    <p:extLst>
      <p:ext uri="{BB962C8B-B14F-4D97-AF65-F5344CB8AC3E}">
        <p14:creationId xmlns:p14="http://schemas.microsoft.com/office/powerpoint/2010/main" val="2097746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9042"/>
            <a:ext cx="9144000" cy="523220"/>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各計測に求められるスペック</a:t>
            </a:r>
            <a:r>
              <a:rPr lang="ja-JP" altLang="en-US" sz="2800" dirty="0">
                <a:solidFill>
                  <a:srgbClr val="FFFF00"/>
                </a:solidFill>
                <a:latin typeface="Arial" pitchFamily="34" charset="0"/>
                <a:cs typeface="Arial" pitchFamily="34" charset="0"/>
              </a:rPr>
              <a:t> </a:t>
            </a:r>
            <a:r>
              <a:rPr lang="en-US" altLang="ja-JP" sz="2800" dirty="0" smtClean="0">
                <a:solidFill>
                  <a:srgbClr val="FFFF00"/>
                </a:solidFill>
                <a:latin typeface="Arial" pitchFamily="34" charset="0"/>
                <a:cs typeface="Arial" pitchFamily="34" charset="0"/>
              </a:rPr>
              <a:t>【</a:t>
            </a:r>
            <a:r>
              <a:rPr lang="ja-JP" altLang="en-US" sz="2800" dirty="0" smtClean="0">
                <a:solidFill>
                  <a:srgbClr val="FFFF00"/>
                </a:solidFill>
                <a:latin typeface="Arial" pitchFamily="34" charset="0"/>
                <a:cs typeface="Arial" pitchFamily="34" charset="0"/>
              </a:rPr>
              <a:t>電子密度分布</a:t>
            </a:r>
            <a:r>
              <a:rPr lang="en-US" altLang="ja-JP" sz="2800" dirty="0" smtClean="0">
                <a:solidFill>
                  <a:srgbClr val="FFFF00"/>
                </a:solidFill>
                <a:latin typeface="Arial" pitchFamily="34" charset="0"/>
                <a:cs typeface="Arial" pitchFamily="34" charset="0"/>
              </a:rPr>
              <a:t>】</a:t>
            </a:r>
            <a:endParaRPr lang="ja-JP" alt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323528" y="507098"/>
                <a:ext cx="8640960" cy="5321393"/>
              </a:xfrm>
              <a:prstGeom prst="rect">
                <a:avLst/>
              </a:prstGeom>
              <a:noFill/>
            </p:spPr>
            <p:txBody>
              <a:bodyPr wrap="square" rtlCol="0">
                <a:spAutoFit/>
              </a:bodyPr>
              <a:lstStyle/>
              <a:p>
                <a:r>
                  <a:rPr kumimoji="1" lang="ja-JP" altLang="en-US" dirty="0" smtClean="0">
                    <a:latin typeface="Arial" pitchFamily="34" charset="0"/>
                    <a:cs typeface="Arial" pitchFamily="34" charset="0"/>
                  </a:rPr>
                  <a:t>用途：</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放射崩壊抑制、吸収パワー制御</a:t>
                </a:r>
                <a:endParaRPr kumimoji="1" lang="en-US" altLang="ja-JP" dirty="0" smtClean="0">
                  <a:latin typeface="Arial" pitchFamily="34" charset="0"/>
                  <a:cs typeface="Arial" pitchFamily="34" charset="0"/>
                </a:endParaRPr>
              </a:p>
              <a:p>
                <a:pPr marL="1797050">
                  <a:spcAft>
                    <a:spcPts val="1200"/>
                  </a:spcAft>
                </a:pPr>
                <a:r>
                  <a:rPr lang="en-US" altLang="ja-JP" dirty="0">
                    <a:latin typeface="Arial" pitchFamily="34" charset="0"/>
                    <a:cs typeface="Arial" pitchFamily="34" charset="0"/>
                  </a:rPr>
                  <a:t>	</a:t>
                </a:r>
                <a:r>
                  <a:rPr lang="ja-JP" altLang="en-US" dirty="0" smtClean="0">
                    <a:latin typeface="Arial" pitchFamily="34" charset="0"/>
                    <a:cs typeface="Arial" pitchFamily="34" charset="0"/>
                  </a:rPr>
                  <a:t>　*ヘリオトロンタイプでは、周辺密度（</a:t>
                </a:r>
                <a:r>
                  <a:rPr lang="en-US" altLang="ja-JP" dirty="0">
                    <a:latin typeface="Arial" pitchFamily="34" charset="0"/>
                    <a:cs typeface="Arial" pitchFamily="34" charset="0"/>
                  </a:rPr>
                  <a:t> LHD</a:t>
                </a:r>
                <a:r>
                  <a:rPr lang="ja-JP" altLang="en-US" dirty="0">
                    <a:latin typeface="Arial" pitchFamily="34" charset="0"/>
                    <a:cs typeface="Arial" pitchFamily="34" charset="0"/>
                  </a:rPr>
                  <a:t>では</a:t>
                </a:r>
                <a:r>
                  <a:rPr lang="en-US" altLang="ja-JP" dirty="0" err="1">
                    <a:latin typeface="Arial" pitchFamily="34" charset="0"/>
                    <a:cs typeface="Arial" pitchFamily="34" charset="0"/>
                  </a:rPr>
                  <a:t>Te</a:t>
                </a:r>
                <a:r>
                  <a:rPr lang="en-US" altLang="ja-JP" dirty="0">
                    <a:latin typeface="Arial" pitchFamily="34" charset="0"/>
                    <a:cs typeface="Arial" pitchFamily="34" charset="0"/>
                  </a:rPr>
                  <a:t>=100 </a:t>
                </a:r>
                <a:r>
                  <a:rPr lang="en-US" altLang="ja-JP" dirty="0" err="1">
                    <a:latin typeface="Arial" pitchFamily="34" charset="0"/>
                    <a:cs typeface="Arial" pitchFamily="34" charset="0"/>
                  </a:rPr>
                  <a:t>eV</a:t>
                </a:r>
                <a:r>
                  <a:rPr lang="ja-JP" altLang="en-US" dirty="0">
                    <a:latin typeface="Arial" pitchFamily="34" charset="0"/>
                    <a:cs typeface="Arial" pitchFamily="34" charset="0"/>
                  </a:rPr>
                  <a:t>の位置</a:t>
                </a:r>
                <a:r>
                  <a:rPr lang="ja-JP" altLang="en-US" dirty="0" smtClean="0">
                    <a:latin typeface="Arial" pitchFamily="34" charset="0"/>
                    <a:cs typeface="Arial" pitchFamily="34" charset="0"/>
                  </a:rPr>
                  <a:t>）が須藤密度限界　</a:t>
                </a:r>
                <a14:m>
                  <m:oMath xmlns:m="http://schemas.openxmlformats.org/officeDocument/2006/math">
                    <m:sSubSup>
                      <m:sSubSupPr>
                        <m:ctrlPr>
                          <a:rPr lang="ja-JP" altLang="ja-JP" i="1">
                            <a:latin typeface="Cambria Math"/>
                          </a:rPr>
                        </m:ctrlPr>
                      </m:sSubSupPr>
                      <m:e>
                        <m:r>
                          <m:rPr>
                            <m:sty m:val="p"/>
                          </m:rPr>
                          <a:rPr lang="en-US" altLang="ja-JP">
                            <a:latin typeface="Cambria Math"/>
                          </a:rPr>
                          <m:t>n</m:t>
                        </m:r>
                      </m:e>
                      <m:sub>
                        <m:r>
                          <a:rPr lang="en-US" altLang="ja-JP" i="1">
                            <a:latin typeface="Cambria Math"/>
                          </a:rPr>
                          <m:t>𝑒</m:t>
                        </m:r>
                      </m:sub>
                      <m:sup>
                        <m:r>
                          <a:rPr lang="en-US" altLang="ja-JP" i="1">
                            <a:latin typeface="Cambria Math"/>
                          </a:rPr>
                          <m:t>𝑠𝑢𝑑𝑜</m:t>
                        </m:r>
                      </m:sup>
                    </m:sSubSup>
                    <m:r>
                      <a:rPr lang="en-US" altLang="ja-JP" i="1">
                        <a:latin typeface="Cambria Math"/>
                      </a:rPr>
                      <m:t>=0.25</m:t>
                    </m:r>
                    <m:rad>
                      <m:radPr>
                        <m:degHide m:val="on"/>
                        <m:ctrlPr>
                          <a:rPr lang="ja-JP" altLang="ja-JP" i="1">
                            <a:latin typeface="Cambria Math"/>
                          </a:rPr>
                        </m:ctrlPr>
                      </m:radPr>
                      <m:deg/>
                      <m:e>
                        <m:f>
                          <m:fPr>
                            <m:type m:val="lin"/>
                            <m:ctrlPr>
                              <a:rPr lang="ja-JP" altLang="ja-JP" i="1">
                                <a:latin typeface="Cambria Math"/>
                              </a:rPr>
                            </m:ctrlPr>
                          </m:fPr>
                          <m:num>
                            <m:sSub>
                              <m:sSubPr>
                                <m:ctrlPr>
                                  <a:rPr lang="ja-JP" altLang="ja-JP" i="1">
                                    <a:latin typeface="Cambria Math"/>
                                  </a:rPr>
                                </m:ctrlPr>
                              </m:sSubPr>
                              <m:e>
                                <m:r>
                                  <a:rPr lang="en-US" altLang="ja-JP" i="1">
                                    <a:latin typeface="Cambria Math"/>
                                  </a:rPr>
                                  <m:t>𝑃</m:t>
                                </m:r>
                              </m:e>
                              <m:sub>
                                <m:r>
                                  <a:rPr lang="en-US" altLang="ja-JP" i="1">
                                    <a:latin typeface="Cambria Math"/>
                                  </a:rPr>
                                  <m:t>𝑎𝑏𝑠</m:t>
                                </m:r>
                              </m:sub>
                            </m:sSub>
                            <m:r>
                              <a:rPr lang="en-US" altLang="ja-JP" i="1">
                                <a:latin typeface="Cambria Math"/>
                              </a:rPr>
                              <m:t>𝐵</m:t>
                            </m:r>
                          </m:num>
                          <m:den>
                            <m:sSup>
                              <m:sSupPr>
                                <m:ctrlPr>
                                  <a:rPr lang="ja-JP" altLang="ja-JP" i="1">
                                    <a:latin typeface="Cambria Math"/>
                                  </a:rPr>
                                </m:ctrlPr>
                              </m:sSupPr>
                              <m:e>
                                <m:r>
                                  <a:rPr lang="en-US" altLang="ja-JP" i="1">
                                    <a:latin typeface="Cambria Math"/>
                                  </a:rPr>
                                  <m:t>𝑎</m:t>
                                </m:r>
                              </m:e>
                              <m:sup>
                                <m:r>
                                  <a:rPr lang="en-US" altLang="ja-JP" i="1">
                                    <a:latin typeface="Cambria Math"/>
                                  </a:rPr>
                                  <m:t>2</m:t>
                                </m:r>
                              </m:sup>
                            </m:sSup>
                            <m:r>
                              <a:rPr lang="en-US" altLang="ja-JP" i="1">
                                <a:latin typeface="Cambria Math"/>
                              </a:rPr>
                              <m:t>𝑅</m:t>
                            </m:r>
                          </m:den>
                        </m:f>
                      </m:e>
                    </m:rad>
                  </m:oMath>
                </a14:m>
                <a:r>
                  <a:rPr lang="ja-JP" altLang="en-US" dirty="0" smtClean="0">
                    <a:latin typeface="Arial" pitchFamily="34" charset="0"/>
                    <a:cs typeface="Arial" pitchFamily="34" charset="0"/>
                  </a:rPr>
                  <a:t>　に達すると放射崩壊</a:t>
                </a:r>
                <a:endParaRPr kumimoji="1"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測定分解能：</a:t>
                </a:r>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密度分解能 </a:t>
                </a:r>
                <a:r>
                  <a:rPr kumimoji="1" lang="en-US" altLang="ja-JP" dirty="0" smtClean="0">
                    <a:latin typeface="Arial" pitchFamily="34" charset="0"/>
                    <a:cs typeface="Arial" pitchFamily="34" charset="0"/>
                  </a:rPr>
                  <a:t>1×10</a:t>
                </a:r>
                <a:r>
                  <a:rPr kumimoji="1" lang="en-US" altLang="ja-JP" baseline="30000" dirty="0" smtClean="0">
                    <a:latin typeface="Arial" pitchFamily="34" charset="0"/>
                    <a:cs typeface="Arial" pitchFamily="34" charset="0"/>
                  </a:rPr>
                  <a:t>18</a:t>
                </a:r>
                <a:r>
                  <a:rPr kumimoji="1" lang="en-US" altLang="ja-JP" dirty="0" smtClean="0">
                    <a:latin typeface="Arial" pitchFamily="34" charset="0"/>
                    <a:cs typeface="Arial" pitchFamily="34" charset="0"/>
                  </a:rPr>
                  <a:t> m</a:t>
                </a:r>
                <a:r>
                  <a:rPr kumimoji="1" lang="en-US" altLang="ja-JP" baseline="30000" dirty="0" smtClean="0">
                    <a:latin typeface="Arial" pitchFamily="34" charset="0"/>
                    <a:cs typeface="Arial" pitchFamily="34" charset="0"/>
                  </a:rPr>
                  <a:t>-3</a:t>
                </a:r>
                <a:endParaRPr lang="en-US" altLang="ja-JP" baseline="30000" dirty="0">
                  <a:latin typeface="Arial" pitchFamily="34" charset="0"/>
                  <a:cs typeface="Arial" pitchFamily="34" charset="0"/>
                </a:endParaRPr>
              </a:p>
              <a:p>
                <a:r>
                  <a:rPr kumimoji="1" lang="en-US" altLang="ja-JP" baseline="30000" dirty="0" smtClean="0">
                    <a:latin typeface="Arial" pitchFamily="34" charset="0"/>
                    <a:cs typeface="Arial" pitchFamily="34" charset="0"/>
                  </a:rPr>
                  <a:t>		</a:t>
                </a:r>
                <a:r>
                  <a:rPr kumimoji="1" lang="ja-JP" altLang="en-US" baseline="30000" dirty="0" smtClean="0">
                    <a:latin typeface="Arial" pitchFamily="34" charset="0"/>
                    <a:cs typeface="Arial" pitchFamily="34" charset="0"/>
                  </a:rPr>
                  <a:t>　</a:t>
                </a:r>
                <a:r>
                  <a:rPr lang="ja-JP" altLang="en-US" dirty="0" smtClean="0">
                    <a:latin typeface="Arial" pitchFamily="34" charset="0"/>
                    <a:cs typeface="Arial" pitchFamily="34" charset="0"/>
                  </a:rPr>
                  <a:t>*</a:t>
                </a:r>
                <a:r>
                  <a:rPr kumimoji="1" lang="ja-JP" altLang="en-US" dirty="0" smtClean="0">
                    <a:latin typeface="Arial" pitchFamily="34" charset="0"/>
                    <a:cs typeface="Arial" pitchFamily="34" charset="0"/>
                  </a:rPr>
                  <a:t>中心密度の</a:t>
                </a:r>
                <a:r>
                  <a:rPr kumimoji="1" lang="en-US" altLang="ja-JP" dirty="0" smtClean="0">
                    <a:latin typeface="Arial" pitchFamily="34" charset="0"/>
                    <a:cs typeface="Arial" pitchFamily="34" charset="0"/>
                  </a:rPr>
                  <a:t>1/5</a:t>
                </a:r>
                <a:r>
                  <a:rPr lang="ja-JP" altLang="en-US" dirty="0" err="1" smtClean="0">
                    <a:latin typeface="Arial" pitchFamily="34" charset="0"/>
                    <a:cs typeface="Arial" pitchFamily="34" charset="0"/>
                  </a:rPr>
                  <a:t>、</a:t>
                </a:r>
                <a:r>
                  <a:rPr lang="en-US" altLang="ja-JP" dirty="0" smtClean="0">
                    <a:latin typeface="Arial" pitchFamily="34" charset="0"/>
                    <a:cs typeface="Arial" pitchFamily="34" charset="0"/>
                  </a:rPr>
                  <a:t>5×10</a:t>
                </a:r>
                <a:r>
                  <a:rPr lang="en-US" altLang="ja-JP" baseline="30000" dirty="0" smtClean="0">
                    <a:latin typeface="Arial" pitchFamily="34" charset="0"/>
                    <a:cs typeface="Arial" pitchFamily="34" charset="0"/>
                  </a:rPr>
                  <a:t>19</a:t>
                </a:r>
                <a:r>
                  <a:rPr lang="en-US" altLang="ja-JP" dirty="0" smtClean="0">
                    <a:latin typeface="Arial" pitchFamily="34" charset="0"/>
                    <a:cs typeface="Arial" pitchFamily="34" charset="0"/>
                  </a:rPr>
                  <a:t> m</a:t>
                </a:r>
                <a:r>
                  <a:rPr lang="en-US" altLang="ja-JP" baseline="30000" dirty="0" smtClean="0">
                    <a:latin typeface="Arial" pitchFamily="34" charset="0"/>
                    <a:cs typeface="Arial" pitchFamily="34" charset="0"/>
                  </a:rPr>
                  <a:t>-3</a:t>
                </a:r>
                <a:r>
                  <a:rPr lang="ja-JP" altLang="en-US" dirty="0" smtClean="0">
                    <a:latin typeface="Arial" pitchFamily="34" charset="0"/>
                    <a:cs typeface="Arial" pitchFamily="34" charset="0"/>
                  </a:rPr>
                  <a:t>を二桁の精度で計測</a:t>
                </a:r>
                <a:endParaRPr lang="en-US" altLang="ja-JP" dirty="0">
                  <a:latin typeface="Arial" pitchFamily="34" charset="0"/>
                  <a:cs typeface="Arial" pitchFamily="34" charset="0"/>
                </a:endParaRPr>
              </a:p>
              <a:p>
                <a:r>
                  <a:rPr kumimoji="1" lang="en-US" altLang="ja-JP" dirty="0" smtClean="0">
                    <a:latin typeface="Arial" pitchFamily="34" charset="0"/>
                    <a:cs typeface="Arial" pitchFamily="34" charset="0"/>
                  </a:rPr>
                  <a:t>		</a:t>
                </a:r>
                <a:r>
                  <a:rPr kumimoji="1" lang="ja-JP" altLang="en-US" dirty="0" smtClean="0">
                    <a:latin typeface="Arial" pitchFamily="34" charset="0"/>
                    <a:cs typeface="Arial" pitchFamily="34" charset="0"/>
                  </a:rPr>
                  <a:t>時間分解能</a:t>
                </a:r>
                <a:r>
                  <a:rPr kumimoji="1" lang="en-US" altLang="ja-JP" dirty="0" smtClean="0">
                    <a:latin typeface="Arial" pitchFamily="34" charset="0"/>
                    <a:cs typeface="Arial" pitchFamily="34" charset="0"/>
                  </a:rPr>
                  <a:t>100 </a:t>
                </a:r>
                <a:r>
                  <a:rPr kumimoji="1" lang="en-US" altLang="ja-JP" dirty="0" err="1" smtClean="0">
                    <a:latin typeface="Arial" pitchFamily="34" charset="0"/>
                    <a:cs typeface="Arial" pitchFamily="34" charset="0"/>
                  </a:rPr>
                  <a:t>ms</a:t>
                </a:r>
                <a:endParaRPr kumimoji="1"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　*放射崩壊は秒程度の時定数の減少</a:t>
                </a:r>
                <a:endParaRPr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		</a:t>
                </a:r>
                <a:r>
                  <a:rPr lang="ja-JP" altLang="en-US" dirty="0">
                    <a:latin typeface="Arial" pitchFamily="34" charset="0"/>
                    <a:cs typeface="Arial" pitchFamily="34" charset="0"/>
                  </a:rPr>
                  <a:t>空間分解</a:t>
                </a:r>
                <a:r>
                  <a:rPr lang="ja-JP" altLang="en-US" dirty="0" smtClean="0">
                    <a:latin typeface="Arial" pitchFamily="34" charset="0"/>
                    <a:cs typeface="Arial" pitchFamily="34" charset="0"/>
                  </a:rPr>
                  <a:t>能　</a:t>
                </a:r>
                <a:r>
                  <a:rPr lang="en-US" altLang="ja-JP" dirty="0" smtClean="0">
                    <a:latin typeface="Arial" pitchFamily="34" charset="0"/>
                    <a:cs typeface="Arial" pitchFamily="34" charset="0"/>
                  </a:rPr>
                  <a:t>100 mm</a:t>
                </a:r>
              </a:p>
              <a:p>
                <a:pPr>
                  <a:spcAft>
                    <a:spcPts val="1200"/>
                  </a:spcAft>
                </a:pPr>
                <a:r>
                  <a:rPr lang="ja-JP" altLang="en-US"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　*</a:t>
                </a:r>
                <a:r>
                  <a:rPr lang="en-US" altLang="ja-JP" dirty="0" smtClean="0">
                    <a:latin typeface="Arial" pitchFamily="34" charset="0"/>
                    <a:cs typeface="Arial" pitchFamily="34" charset="0"/>
                  </a:rPr>
                  <a:t>25 mm</a:t>
                </a:r>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LHD</a:t>
                </a:r>
                <a:r>
                  <a:rPr lang="ja-JP" altLang="en-US" dirty="0" err="1" smtClean="0">
                    <a:latin typeface="Arial" pitchFamily="34" charset="0"/>
                    <a:cs typeface="Arial" pitchFamily="34" charset="0"/>
                  </a:rPr>
                  <a:t>での</a:t>
                </a:r>
                <a:r>
                  <a:rPr lang="ja-JP" altLang="en-US" dirty="0" smtClean="0">
                    <a:latin typeface="Arial" pitchFamily="34" charset="0"/>
                    <a:cs typeface="Arial" pitchFamily="34" charset="0"/>
                  </a:rPr>
                  <a:t>空間分解能）</a:t>
                </a:r>
                <a:r>
                  <a:rPr lang="en-US" altLang="ja-JP" dirty="0" smtClean="0">
                    <a:latin typeface="Arial" pitchFamily="34" charset="0"/>
                    <a:cs typeface="Arial" pitchFamily="34" charset="0"/>
                  </a:rPr>
                  <a:t>×4</a:t>
                </a:r>
                <a:r>
                  <a:rPr lang="ja-JP" altLang="en-US" dirty="0" smtClean="0">
                    <a:latin typeface="Arial" pitchFamily="34" charset="0"/>
                    <a:cs typeface="Arial" pitchFamily="34" charset="0"/>
                  </a:rPr>
                  <a:t>（相似）</a:t>
                </a:r>
                <a:endParaRPr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計測器名：</a:t>
                </a:r>
                <a:r>
                  <a:rPr kumimoji="1" lang="en-US" altLang="ja-JP" dirty="0" smtClean="0">
                    <a:latin typeface="Arial" pitchFamily="34" charset="0"/>
                    <a:cs typeface="Arial" pitchFamily="34" charset="0"/>
                  </a:rPr>
                  <a:t>	LIDAR</a:t>
                </a:r>
                <a:r>
                  <a:rPr kumimoji="1" lang="ja-JP" altLang="en-US" dirty="0" smtClean="0">
                    <a:latin typeface="Arial" pitchFamily="34" charset="0"/>
                    <a:cs typeface="Arial" pitchFamily="34" charset="0"/>
                  </a:rPr>
                  <a:t>トムソン散乱計測</a:t>
                </a:r>
                <a:endParaRPr kumimoji="1" lang="en-US" altLang="ja-JP" dirty="0" smtClean="0">
                  <a:latin typeface="Arial" pitchFamily="34" charset="0"/>
                  <a:cs typeface="Arial" pitchFamily="34" charset="0"/>
                </a:endParaRPr>
              </a:p>
              <a:p>
                <a:pPr>
                  <a:spcAft>
                    <a:spcPts val="1200"/>
                  </a:spcAft>
                </a:pP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反射計</a:t>
                </a:r>
                <a:endParaRPr lang="en-US" altLang="ja-JP" dirty="0" smtClean="0">
                  <a:latin typeface="Arial" pitchFamily="34" charset="0"/>
                  <a:cs typeface="Arial" pitchFamily="34" charset="0"/>
                </a:endParaRPr>
              </a:p>
              <a:p>
                <a:r>
                  <a:rPr kumimoji="1" lang="ja-JP" altLang="en-US" dirty="0" smtClean="0">
                    <a:latin typeface="Arial" pitchFamily="34" charset="0"/>
                    <a:cs typeface="Arial" pitchFamily="34" charset="0"/>
                  </a:rPr>
                  <a:t>概略サイズ：</a:t>
                </a:r>
                <a:r>
                  <a:rPr kumimoji="1" lang="en-US" altLang="ja-JP" dirty="0" smtClean="0">
                    <a:latin typeface="Arial" pitchFamily="34" charset="0"/>
                    <a:cs typeface="Arial" pitchFamily="34" charset="0"/>
                  </a:rPr>
                  <a:t>	</a:t>
                </a:r>
                <a:r>
                  <a:rPr kumimoji="1" lang="en-US" altLang="ja-JP" b="1" u="sng" dirty="0" smtClean="0">
                    <a:latin typeface="Arial" pitchFamily="34" charset="0"/>
                    <a:cs typeface="Arial" pitchFamily="34" charset="0"/>
                  </a:rPr>
                  <a:t>LIDAR</a:t>
                </a:r>
                <a:r>
                  <a:rPr kumimoji="1" lang="ja-JP" altLang="en-US" dirty="0" smtClean="0">
                    <a:latin typeface="Arial" pitchFamily="34" charset="0"/>
                    <a:cs typeface="Arial" pitchFamily="34" charset="0"/>
                  </a:rPr>
                  <a:t>　　レーザー、検出器は計測室</a:t>
                </a:r>
                <a:endParaRPr kumimoji="1" lang="en-US" altLang="ja-JP" dirty="0" smtClean="0">
                  <a:latin typeface="Arial" pitchFamily="34" charset="0"/>
                  <a:cs typeface="Arial" pitchFamily="34" charset="0"/>
                </a:endParaRPr>
              </a:p>
              <a:p>
                <a:pPr marL="1797050" indent="-1797050"/>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入射光は金属ミラーによる計測室</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本体の伝送、散乱光はポート外でファイバに集光して計測室へ伝送</a:t>
                </a:r>
                <a:endParaRPr kumimoji="1"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ポート径は</a:t>
                </a:r>
                <a:r>
                  <a:rPr lang="en-US" altLang="ja-JP" dirty="0" smtClean="0">
                    <a:latin typeface="Symbol" pitchFamily="18" charset="2"/>
                    <a:cs typeface="Arial" pitchFamily="34" charset="0"/>
                  </a:rPr>
                  <a:t>f</a:t>
                </a:r>
                <a:r>
                  <a:rPr lang="en-US" altLang="ja-JP" dirty="0" smtClean="0">
                    <a:latin typeface="Arial" pitchFamily="34" charset="0"/>
                    <a:cs typeface="Arial" pitchFamily="34" charset="0"/>
                  </a:rPr>
                  <a:t> 400 mm </a:t>
                </a:r>
                <a:r>
                  <a:rPr lang="ja-JP" altLang="en-US" dirty="0" smtClean="0">
                    <a:latin typeface="Arial" pitchFamily="34" charset="0"/>
                    <a:cs typeface="Arial" pitchFamily="34" charset="0"/>
                  </a:rPr>
                  <a:t>以下</a:t>
                </a:r>
                <a:endParaRPr lang="en-US" altLang="ja-JP" dirty="0" smtClean="0">
                  <a:latin typeface="Arial" pitchFamily="34" charset="0"/>
                  <a:cs typeface="Arial" pitchFamily="34" charset="0"/>
                </a:endParaRPr>
              </a:p>
              <a:p>
                <a:r>
                  <a:rPr kumimoji="1" lang="en-US" altLang="ja-JP" dirty="0" smtClean="0">
                    <a:latin typeface="Arial" pitchFamily="34" charset="0"/>
                    <a:cs typeface="Arial" pitchFamily="34" charset="0"/>
                  </a:rPr>
                  <a:t>		</a:t>
                </a:r>
                <a:r>
                  <a:rPr kumimoji="1" lang="ja-JP" altLang="en-US" b="1" u="sng" dirty="0" smtClean="0">
                    <a:latin typeface="Arial" pitchFamily="34" charset="0"/>
                    <a:cs typeface="Arial" pitchFamily="34" charset="0"/>
                  </a:rPr>
                  <a:t>反射計</a:t>
                </a:r>
                <a:r>
                  <a:rPr kumimoji="1" lang="ja-JP" altLang="en-US" dirty="0" smtClean="0">
                    <a:latin typeface="Arial" pitchFamily="34" charset="0"/>
                    <a:cs typeface="Arial" pitchFamily="34" charset="0"/>
                  </a:rPr>
                  <a:t>　　発振器・検出器は計測室</a:t>
                </a:r>
                <a:endParaRPr kumimoji="1" lang="en-US" altLang="ja-JP" dirty="0" smtClean="0">
                  <a:latin typeface="Arial" pitchFamily="34" charset="0"/>
                  <a:cs typeface="Arial" pitchFamily="34" charset="0"/>
                </a:endParaRPr>
              </a:p>
              <a:p>
                <a:pPr>
                  <a:spcAft>
                    <a:spcPts val="1200"/>
                  </a:spcAft>
                </a:pPr>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探査波は金属導波管伝送（</a:t>
                </a:r>
                <a:r>
                  <a:rPr lang="en-US" altLang="ja-JP" dirty="0" smtClean="0">
                    <a:latin typeface="Symbol" pitchFamily="18" charset="2"/>
                    <a:cs typeface="Arial" pitchFamily="34" charset="0"/>
                  </a:rPr>
                  <a:t>f</a:t>
                </a:r>
                <a:r>
                  <a:rPr lang="en-US" altLang="ja-JP" dirty="0" smtClean="0">
                    <a:latin typeface="Arial" pitchFamily="34" charset="0"/>
                    <a:cs typeface="Arial" pitchFamily="34" charset="0"/>
                  </a:rPr>
                  <a:t> 100 </a:t>
                </a:r>
                <a:r>
                  <a:rPr lang="en-US" altLang="ja-JP" dirty="0">
                    <a:latin typeface="Arial" pitchFamily="34" charset="0"/>
                    <a:cs typeface="Arial" pitchFamily="34" charset="0"/>
                  </a:rPr>
                  <a:t>mm </a:t>
                </a:r>
                <a:r>
                  <a:rPr lang="ja-JP" altLang="en-US" dirty="0">
                    <a:latin typeface="Arial" pitchFamily="34" charset="0"/>
                    <a:cs typeface="Arial" pitchFamily="34" charset="0"/>
                  </a:rPr>
                  <a:t>以下</a:t>
                </a:r>
                <a:r>
                  <a:rPr lang="ja-JP" altLang="en-US" dirty="0" smtClean="0">
                    <a:latin typeface="Arial" pitchFamily="34" charset="0"/>
                    <a:cs typeface="Arial" pitchFamily="34" charset="0"/>
                  </a:rPr>
                  <a:t>）</a:t>
                </a:r>
                <a:endParaRPr kumimoji="1" lang="en-US" altLang="ja-JP" dirty="0" smtClean="0">
                  <a:latin typeface="Arial" pitchFamily="34" charset="0"/>
                  <a:cs typeface="Arial" pitchFamily="34" charset="0"/>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323528" y="507098"/>
                <a:ext cx="8640960" cy="5321393"/>
              </a:xfrm>
              <a:prstGeom prst="rect">
                <a:avLst/>
              </a:prstGeom>
              <a:blipFill rotWithShape="1">
                <a:blip r:embed="rId2"/>
                <a:stretch>
                  <a:fillRect l="-564" t="-802" r="-282" b="-9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1389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5778"/>
            <a:ext cx="9144000" cy="523220"/>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今後検討すべき課題　（測定の必要性、測定法）</a:t>
            </a:r>
            <a:endParaRPr lang="ja-JP" altLang="en-US" sz="2800" dirty="0">
              <a:solidFill>
                <a:srgbClr val="FFFF00"/>
              </a:solidFill>
              <a:latin typeface="Arial" pitchFamily="34" charset="0"/>
              <a:cs typeface="Arial" pitchFamily="34" charset="0"/>
            </a:endParaRPr>
          </a:p>
        </p:txBody>
      </p:sp>
      <p:sp>
        <p:nvSpPr>
          <p:cNvPr id="5" name="テキスト ボックス 4"/>
          <p:cNvSpPr txBox="1"/>
          <p:nvPr/>
        </p:nvSpPr>
        <p:spPr>
          <a:xfrm>
            <a:off x="323528" y="463307"/>
            <a:ext cx="8820472" cy="5262979"/>
          </a:xfrm>
          <a:prstGeom prst="rect">
            <a:avLst/>
          </a:prstGeom>
          <a:noFill/>
        </p:spPr>
        <p:txBody>
          <a:bodyPr wrap="square" rtlCol="0">
            <a:spAutoFit/>
          </a:bodyPr>
          <a:lstStyle/>
          <a:p>
            <a:pPr marL="285750" lvl="0" indent="-285750">
              <a:buFont typeface="Arial" pitchFamily="34" charset="0"/>
              <a:buChar char="•"/>
            </a:pPr>
            <a:r>
              <a:rPr lang="en-US" altLang="ja-JP" sz="1600" dirty="0">
                <a:latin typeface="Arial" pitchFamily="34" charset="0"/>
                <a:cs typeface="Arial" pitchFamily="34" charset="0"/>
              </a:rPr>
              <a:t>DT</a:t>
            </a:r>
            <a:r>
              <a:rPr lang="ja-JP" altLang="ja-JP" sz="1600" dirty="0" smtClean="0">
                <a:latin typeface="Arial" pitchFamily="34" charset="0"/>
                <a:cs typeface="Arial" pitchFamily="34" charset="0"/>
              </a:rPr>
              <a:t>燃料比</a:t>
            </a:r>
            <a:endParaRPr lang="en-US" altLang="ja-JP" sz="1600" dirty="0" smtClean="0">
              <a:latin typeface="Arial" pitchFamily="34" charset="0"/>
              <a:cs typeface="Arial" pitchFamily="34" charset="0"/>
            </a:endParaRPr>
          </a:p>
          <a:p>
            <a:pPr lvl="0"/>
            <a:r>
              <a:rPr lang="ja-JP" altLang="en-US" sz="1600" dirty="0" smtClean="0">
                <a:latin typeface="Arial" pitchFamily="34" charset="0"/>
                <a:cs typeface="Arial" pitchFamily="34" charset="0"/>
              </a:rPr>
              <a:t>　　核融合出力が依存</a:t>
            </a:r>
            <a:r>
              <a:rPr lang="ja-JP" altLang="en-US" sz="1600" dirty="0">
                <a:latin typeface="Arial" pitchFamily="34" charset="0"/>
                <a:cs typeface="Arial" pitchFamily="34" charset="0"/>
              </a:rPr>
              <a:t>　</a:t>
            </a:r>
            <a:r>
              <a:rPr lang="ja-JP" altLang="en-US" sz="1600" dirty="0" smtClean="0">
                <a:latin typeface="Arial" pitchFamily="34" charset="0"/>
                <a:cs typeface="Arial" pitchFamily="34" charset="0"/>
              </a:rPr>
              <a:t>　</a:t>
            </a:r>
            <a:endParaRPr lang="en-US" altLang="ja-JP" sz="1600" dirty="0" smtClean="0">
              <a:latin typeface="Arial" pitchFamily="34" charset="0"/>
              <a:cs typeface="Arial" pitchFamily="34" charset="0"/>
            </a:endParaRPr>
          </a:p>
          <a:p>
            <a:pPr lvl="0"/>
            <a:r>
              <a:rPr lang="ja-JP" altLang="en-US" sz="1600" dirty="0" smtClean="0">
                <a:latin typeface="Arial" pitchFamily="34" charset="0"/>
                <a:cs typeface="Arial" pitchFamily="34" charset="0"/>
              </a:rPr>
              <a:t>　　計測法：</a:t>
            </a:r>
            <a:r>
              <a:rPr lang="en-US" altLang="ja-JP" sz="1600" dirty="0" smtClean="0">
                <a:latin typeface="Arial" pitchFamily="34" charset="0"/>
                <a:cs typeface="Arial" pitchFamily="34" charset="0"/>
              </a:rPr>
              <a:t>	GAM spectroscopy</a:t>
            </a:r>
            <a:r>
              <a:rPr lang="ja-JP" altLang="en-US" sz="1600" dirty="0" err="1" smtClean="0">
                <a:latin typeface="Arial" pitchFamily="34" charset="0"/>
                <a:cs typeface="Arial" pitchFamily="34" charset="0"/>
              </a:rPr>
              <a:t>、</a:t>
            </a:r>
            <a:r>
              <a:rPr lang="en-US" altLang="ja-JP" sz="1600" dirty="0" smtClean="0">
                <a:latin typeface="Arial" pitchFamily="34" charset="0"/>
                <a:cs typeface="Arial" pitchFamily="34" charset="0"/>
              </a:rPr>
              <a:t>TAE</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spectroscopy </a:t>
            </a:r>
            <a:r>
              <a:rPr lang="en-US" altLang="ja-JP" sz="1600" dirty="0">
                <a:latin typeface="Arial" pitchFamily="34" charset="0"/>
                <a:cs typeface="Arial" pitchFamily="34" charset="0"/>
              </a:rPr>
              <a:t>(</a:t>
            </a:r>
            <a:r>
              <a:rPr lang="ja-JP" altLang="en-US" sz="1600" dirty="0">
                <a:latin typeface="Arial" pitchFamily="34" charset="0"/>
                <a:cs typeface="Arial" pitchFamily="34" charset="0"/>
              </a:rPr>
              <a:t>反射計に</a:t>
            </a:r>
            <a:r>
              <a:rPr lang="ja-JP" altLang="en-US" sz="1600" dirty="0" smtClean="0">
                <a:latin typeface="Arial" pitchFamily="34" charset="0"/>
                <a:cs typeface="Arial" pitchFamily="34" charset="0"/>
              </a:rPr>
              <a:t>よる</a:t>
            </a:r>
            <a:r>
              <a:rPr lang="en-US" altLang="ja-JP" sz="1600" dirty="0" smtClean="0">
                <a:latin typeface="Arial" pitchFamily="34" charset="0"/>
                <a:cs typeface="Arial" pitchFamily="34" charset="0"/>
              </a:rPr>
              <a:t>GAM, TAE</a:t>
            </a:r>
            <a:r>
              <a:rPr lang="ja-JP" altLang="en-US" sz="1600" dirty="0" smtClean="0">
                <a:latin typeface="Arial" pitchFamily="34" charset="0"/>
                <a:cs typeface="Arial" pitchFamily="34" charset="0"/>
              </a:rPr>
              <a:t>周波数</a:t>
            </a:r>
            <a:r>
              <a:rPr lang="ja-JP" altLang="en-US" sz="1600" dirty="0">
                <a:latin typeface="Arial" pitchFamily="34" charset="0"/>
                <a:cs typeface="Arial" pitchFamily="34" charset="0"/>
              </a:rPr>
              <a:t>計測</a:t>
            </a:r>
            <a:r>
              <a:rPr lang="en-US" altLang="ja-JP" sz="1600" dirty="0">
                <a:latin typeface="Arial" pitchFamily="34" charset="0"/>
                <a:cs typeface="Arial" pitchFamily="34" charset="0"/>
              </a:rPr>
              <a:t>)</a:t>
            </a:r>
            <a:endParaRPr lang="en-US" altLang="ja-JP" sz="1600" dirty="0" smtClean="0">
              <a:latin typeface="Arial" pitchFamily="34" charset="0"/>
              <a:cs typeface="Arial" pitchFamily="34" charset="0"/>
            </a:endParaRPr>
          </a:p>
          <a:p>
            <a:pPr lvl="0"/>
            <a:r>
              <a:rPr lang="en-US" altLang="ja-JP" sz="1600" dirty="0">
                <a:latin typeface="Arial" pitchFamily="34" charset="0"/>
                <a:cs typeface="Arial" pitchFamily="34" charset="0"/>
              </a:rPr>
              <a:t>	</a:t>
            </a:r>
            <a:r>
              <a:rPr lang="en-US" altLang="ja-JP" sz="1600" dirty="0" smtClean="0">
                <a:latin typeface="Arial" pitchFamily="34" charset="0"/>
                <a:cs typeface="Arial" pitchFamily="34" charset="0"/>
              </a:rPr>
              <a:t>	</a:t>
            </a:r>
            <a:r>
              <a:rPr lang="ja-JP" altLang="en-US" sz="1600" dirty="0" smtClean="0">
                <a:latin typeface="Arial" pitchFamily="34" charset="0"/>
                <a:cs typeface="Arial" pitchFamily="34" charset="0"/>
              </a:rPr>
              <a:t>中性子スペクトロメータ（</a:t>
            </a:r>
            <a:r>
              <a:rPr lang="en-US" altLang="ja-JP" sz="1600" dirty="0" smtClean="0">
                <a:latin typeface="Arial" pitchFamily="34" charset="0"/>
                <a:cs typeface="Arial" pitchFamily="34" charset="0"/>
              </a:rPr>
              <a:t>DD</a:t>
            </a:r>
            <a:r>
              <a:rPr lang="ja-JP" altLang="en-US" sz="1600" dirty="0" smtClean="0">
                <a:latin typeface="Arial" pitchFamily="34" charset="0"/>
                <a:cs typeface="Arial" pitchFamily="34" charset="0"/>
              </a:rPr>
              <a:t>中性子</a:t>
            </a:r>
            <a:r>
              <a:rPr lang="en-US" altLang="ja-JP" sz="1600" dirty="0" smtClean="0">
                <a:latin typeface="Arial" pitchFamily="34" charset="0"/>
                <a:cs typeface="Arial" pitchFamily="34" charset="0"/>
              </a:rPr>
              <a:t>/DT</a:t>
            </a:r>
            <a:r>
              <a:rPr lang="ja-JP" altLang="en-US" sz="1600" dirty="0" smtClean="0">
                <a:latin typeface="Arial" pitchFamily="34" charset="0"/>
                <a:cs typeface="Arial" pitchFamily="34" charset="0"/>
              </a:rPr>
              <a:t>中性子比から）</a:t>
            </a:r>
            <a:endParaRPr lang="en-US" altLang="ja-JP" sz="1600" dirty="0" smtClean="0">
              <a:latin typeface="Arial" pitchFamily="34" charset="0"/>
              <a:cs typeface="Arial" pitchFamily="34" charset="0"/>
            </a:endParaRPr>
          </a:p>
          <a:p>
            <a:pPr lvl="0"/>
            <a:endParaRPr lang="en-US" altLang="ja-JP" sz="1600" dirty="0" smtClean="0">
              <a:latin typeface="Arial" pitchFamily="34" charset="0"/>
              <a:cs typeface="Arial" pitchFamily="34" charset="0"/>
            </a:endParaRPr>
          </a:p>
          <a:p>
            <a:pPr marL="285750" lvl="0" indent="-285750">
              <a:buFont typeface="Arial" pitchFamily="34" charset="0"/>
              <a:buChar char="•"/>
            </a:pPr>
            <a:r>
              <a:rPr lang="en-US" altLang="ja-JP" sz="1600" dirty="0" smtClean="0">
                <a:latin typeface="Arial" pitchFamily="34" charset="0"/>
                <a:cs typeface="Arial" pitchFamily="34" charset="0"/>
              </a:rPr>
              <a:t>He</a:t>
            </a:r>
            <a:r>
              <a:rPr lang="ja-JP" altLang="en-US" sz="1600" dirty="0" smtClean="0">
                <a:latin typeface="Arial" pitchFamily="34" charset="0"/>
                <a:cs typeface="Arial" pitchFamily="34" charset="0"/>
              </a:rPr>
              <a:t>密度　（燃料の希釈）</a:t>
            </a:r>
            <a:endParaRPr lang="en-US" altLang="ja-JP" sz="1600" dirty="0">
              <a:latin typeface="Arial" pitchFamily="34" charset="0"/>
              <a:cs typeface="Arial" pitchFamily="34" charset="0"/>
            </a:endParaRPr>
          </a:p>
          <a:p>
            <a:pPr lvl="0"/>
            <a:r>
              <a:rPr lang="ja-JP" altLang="en-US" sz="1600" dirty="0">
                <a:latin typeface="Arial" pitchFamily="34" charset="0"/>
                <a:cs typeface="Arial" pitchFamily="34" charset="0"/>
              </a:rPr>
              <a:t>　　核融合出力が強く</a:t>
            </a:r>
            <a:r>
              <a:rPr lang="ja-JP" altLang="en-US" sz="1600" dirty="0" smtClean="0">
                <a:latin typeface="Arial" pitchFamily="34" charset="0"/>
                <a:cs typeface="Arial" pitchFamily="34" charset="0"/>
              </a:rPr>
              <a:t>依存、ただし制御は難しい</a:t>
            </a:r>
            <a:r>
              <a:rPr lang="ja-JP" altLang="en-US" sz="1600" dirty="0">
                <a:latin typeface="Arial" pitchFamily="34" charset="0"/>
                <a:cs typeface="Arial" pitchFamily="34" charset="0"/>
              </a:rPr>
              <a:t>　　</a:t>
            </a:r>
            <a:endParaRPr lang="en-US" altLang="ja-JP" sz="1600" dirty="0">
              <a:latin typeface="Arial" pitchFamily="34" charset="0"/>
              <a:cs typeface="Arial" pitchFamily="34" charset="0"/>
            </a:endParaRPr>
          </a:p>
          <a:p>
            <a:pPr lvl="0"/>
            <a:r>
              <a:rPr lang="ja-JP" altLang="en-US" sz="1600" dirty="0">
                <a:latin typeface="Arial" pitchFamily="34" charset="0"/>
                <a:cs typeface="Arial" pitchFamily="34" charset="0"/>
              </a:rPr>
              <a:t>　　計測法：</a:t>
            </a:r>
            <a:r>
              <a:rPr lang="en-US" altLang="ja-JP" sz="1600" dirty="0">
                <a:latin typeface="Arial" pitchFamily="34" charset="0"/>
                <a:cs typeface="Arial" pitchFamily="34" charset="0"/>
              </a:rPr>
              <a:t>	</a:t>
            </a:r>
            <a:r>
              <a:rPr lang="ja-JP" altLang="en-US" sz="1600" dirty="0" smtClean="0">
                <a:latin typeface="Arial" pitchFamily="34" charset="0"/>
                <a:cs typeface="Arial" pitchFamily="34" charset="0"/>
              </a:rPr>
              <a:t>分光計測</a:t>
            </a:r>
            <a:endParaRPr lang="en-US" altLang="ja-JP" sz="1600" dirty="0" smtClean="0">
              <a:latin typeface="Arial" pitchFamily="34" charset="0"/>
              <a:cs typeface="Arial" pitchFamily="34" charset="0"/>
            </a:endParaRPr>
          </a:p>
          <a:p>
            <a:pPr lvl="0"/>
            <a:endParaRPr lang="ja-JP" altLang="ja-JP" sz="1600" dirty="0">
              <a:latin typeface="Arial" pitchFamily="34" charset="0"/>
              <a:cs typeface="Arial" pitchFamily="34" charset="0"/>
            </a:endParaRPr>
          </a:p>
          <a:p>
            <a:pPr marL="285750" lvl="0" indent="-285750">
              <a:buFont typeface="Arial" pitchFamily="34" charset="0"/>
              <a:buChar char="•"/>
            </a:pPr>
            <a:r>
              <a:rPr lang="en-US" altLang="ja-JP" sz="1600" dirty="0" err="1" smtClean="0">
                <a:latin typeface="Arial" pitchFamily="34" charset="0"/>
                <a:cs typeface="Arial" pitchFamily="34" charset="0"/>
              </a:rPr>
              <a:t>Zeff</a:t>
            </a:r>
            <a:endParaRPr lang="en-US" altLang="ja-JP" sz="1600" dirty="0" smtClean="0">
              <a:latin typeface="Arial" pitchFamily="34" charset="0"/>
              <a:cs typeface="Arial" pitchFamily="34" charset="0"/>
            </a:endParaRPr>
          </a:p>
          <a:p>
            <a:pPr lvl="0"/>
            <a:r>
              <a:rPr lang="ja-JP" altLang="en-US" sz="1600" dirty="0">
                <a:latin typeface="Arial" pitchFamily="34" charset="0"/>
                <a:cs typeface="Arial" pitchFamily="34" charset="0"/>
              </a:rPr>
              <a:t>　</a:t>
            </a: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POPCON</a:t>
            </a:r>
            <a:r>
              <a:rPr lang="ja-JP" altLang="en-US" sz="1600" dirty="0" smtClean="0">
                <a:latin typeface="Arial" pitchFamily="34" charset="0"/>
                <a:cs typeface="Arial" pitchFamily="34" charset="0"/>
              </a:rPr>
              <a:t>プロット上の運転領域が変化</a:t>
            </a:r>
            <a:endParaRPr lang="en-US" altLang="ja-JP" sz="1600" dirty="0" smtClean="0">
              <a:latin typeface="Arial" pitchFamily="34" charset="0"/>
              <a:cs typeface="Arial" pitchFamily="34" charset="0"/>
            </a:endParaRPr>
          </a:p>
          <a:p>
            <a:pPr lvl="0"/>
            <a:r>
              <a:rPr lang="ja-JP" altLang="en-US" sz="1600" dirty="0">
                <a:latin typeface="Arial" pitchFamily="34" charset="0"/>
                <a:cs typeface="Arial" pitchFamily="34" charset="0"/>
              </a:rPr>
              <a:t>　</a:t>
            </a:r>
            <a:r>
              <a:rPr lang="ja-JP" altLang="en-US" sz="1600" dirty="0" smtClean="0">
                <a:latin typeface="Arial" pitchFamily="34" charset="0"/>
                <a:cs typeface="Arial" pitchFamily="34" charset="0"/>
              </a:rPr>
              <a:t>　制動放射量を制動放射光から正確に評価するために必要</a:t>
            </a:r>
            <a:endParaRPr lang="en-US" altLang="ja-JP" sz="1600" dirty="0" smtClean="0">
              <a:latin typeface="Arial" pitchFamily="34" charset="0"/>
              <a:cs typeface="Arial" pitchFamily="34" charset="0"/>
            </a:endParaRPr>
          </a:p>
          <a:p>
            <a:pPr lvl="0"/>
            <a:r>
              <a:rPr lang="ja-JP" altLang="en-US" sz="1600" dirty="0" smtClean="0">
                <a:latin typeface="Arial" pitchFamily="34" charset="0"/>
                <a:cs typeface="Arial" pitchFamily="34" charset="0"/>
              </a:rPr>
              <a:t>　　仮定しても良いか？</a:t>
            </a:r>
            <a:endParaRPr lang="en-US" altLang="ja-JP" sz="1600" dirty="0" smtClean="0">
              <a:latin typeface="Arial" pitchFamily="34" charset="0"/>
              <a:cs typeface="Arial" pitchFamily="34" charset="0"/>
            </a:endParaRPr>
          </a:p>
          <a:p>
            <a:pPr lvl="0"/>
            <a:r>
              <a:rPr lang="ja-JP" altLang="en-US" sz="1600" dirty="0" smtClean="0">
                <a:latin typeface="Arial" pitchFamily="34" charset="0"/>
                <a:cs typeface="Arial" pitchFamily="34" charset="0"/>
              </a:rPr>
              <a:t>　　計測法：</a:t>
            </a:r>
            <a:r>
              <a:rPr lang="en-US" altLang="ja-JP" sz="1600" dirty="0" smtClean="0">
                <a:latin typeface="Arial" pitchFamily="34" charset="0"/>
                <a:cs typeface="Arial" pitchFamily="34" charset="0"/>
              </a:rPr>
              <a:t>EUV</a:t>
            </a:r>
            <a:r>
              <a:rPr lang="ja-JP" altLang="en-US" sz="1600" dirty="0" smtClean="0">
                <a:latin typeface="Arial" pitchFamily="34" charset="0"/>
                <a:cs typeface="Arial" pitchFamily="34" charset="0"/>
              </a:rPr>
              <a:t>分光</a:t>
            </a:r>
            <a:r>
              <a:rPr lang="en-US" altLang="ja-JP" sz="1600" dirty="0" smtClean="0">
                <a:latin typeface="Arial" pitchFamily="34" charset="0"/>
                <a:cs typeface="Arial" pitchFamily="34" charset="0"/>
              </a:rPr>
              <a:t>?</a:t>
            </a:r>
            <a:r>
              <a:rPr lang="ja-JP" altLang="en-US" sz="1600" dirty="0" smtClean="0">
                <a:latin typeface="Arial" pitchFamily="34" charset="0"/>
                <a:cs typeface="Arial" pitchFamily="34" charset="0"/>
              </a:rPr>
              <a:t>　可視分光？　密度・温度分布が必要</a:t>
            </a:r>
            <a:endParaRPr lang="en-US" altLang="ja-JP" sz="1600" dirty="0" smtClean="0">
              <a:latin typeface="Arial" pitchFamily="34" charset="0"/>
              <a:cs typeface="Arial" pitchFamily="34" charset="0"/>
            </a:endParaRPr>
          </a:p>
          <a:p>
            <a:pPr lvl="0"/>
            <a:endParaRPr lang="ja-JP" altLang="ja-JP" sz="1600" dirty="0">
              <a:latin typeface="Arial" pitchFamily="34" charset="0"/>
              <a:cs typeface="Arial" pitchFamily="34" charset="0"/>
            </a:endParaRPr>
          </a:p>
          <a:p>
            <a:pPr marL="285750" lvl="0" indent="-285750">
              <a:buFont typeface="Arial" pitchFamily="34" charset="0"/>
              <a:buChar char="•"/>
            </a:pPr>
            <a:r>
              <a:rPr lang="ja-JP" altLang="ja-JP" sz="1600" dirty="0">
                <a:latin typeface="Arial" pitchFamily="34" charset="0"/>
                <a:cs typeface="Arial" pitchFamily="34" charset="0"/>
              </a:rPr>
              <a:t>ダイバータデタッチメント</a:t>
            </a:r>
            <a:r>
              <a:rPr lang="ja-JP" altLang="ja-JP" sz="1600" dirty="0" smtClean="0">
                <a:latin typeface="Arial" pitchFamily="34" charset="0"/>
                <a:cs typeface="Arial" pitchFamily="34" charset="0"/>
              </a:rPr>
              <a:t>制御</a:t>
            </a:r>
            <a:endParaRPr lang="en-US" altLang="ja-JP" sz="1600" dirty="0">
              <a:latin typeface="Arial" pitchFamily="34" charset="0"/>
              <a:cs typeface="Arial" pitchFamily="34" charset="0"/>
            </a:endParaRPr>
          </a:p>
          <a:p>
            <a:pPr lvl="0"/>
            <a:r>
              <a:rPr lang="ja-JP" altLang="en-US" sz="1600" dirty="0">
                <a:latin typeface="Arial" pitchFamily="34" charset="0"/>
                <a:cs typeface="Arial" pitchFamily="34" charset="0"/>
              </a:rPr>
              <a:t>　</a:t>
            </a:r>
            <a:r>
              <a:rPr lang="ja-JP" altLang="en-US" sz="1600" dirty="0" smtClean="0">
                <a:latin typeface="Arial" pitchFamily="34" charset="0"/>
                <a:cs typeface="Arial" pitchFamily="34" charset="0"/>
              </a:rPr>
              <a:t>　</a:t>
            </a:r>
            <a:r>
              <a:rPr lang="ja-JP" altLang="en-US" sz="1600" dirty="0">
                <a:latin typeface="Arial" pitchFamily="34" charset="0"/>
                <a:cs typeface="Arial" pitchFamily="34" charset="0"/>
              </a:rPr>
              <a:t>不純物</a:t>
            </a:r>
            <a:r>
              <a:rPr lang="ja-JP" altLang="en-US" sz="1600" dirty="0" smtClean="0">
                <a:latin typeface="Arial" pitchFamily="34" charset="0"/>
                <a:cs typeface="Arial" pitchFamily="34" charset="0"/>
              </a:rPr>
              <a:t>ガスパフ量の制御</a:t>
            </a:r>
            <a:endParaRPr lang="en-US" altLang="ja-JP" sz="1600" dirty="0" smtClean="0">
              <a:latin typeface="Arial" pitchFamily="34" charset="0"/>
              <a:cs typeface="Arial" pitchFamily="34" charset="0"/>
            </a:endParaRPr>
          </a:p>
          <a:p>
            <a:pPr lvl="0"/>
            <a:r>
              <a:rPr lang="ja-JP" altLang="en-US" sz="1600" dirty="0" smtClean="0">
                <a:latin typeface="Arial" pitchFamily="34" charset="0"/>
                <a:cs typeface="Arial" pitchFamily="34" charset="0"/>
              </a:rPr>
              <a:t>　　計測法：</a:t>
            </a:r>
            <a:r>
              <a:rPr lang="en-US" altLang="ja-JP" sz="1600" dirty="0" smtClean="0">
                <a:latin typeface="Arial" pitchFamily="34" charset="0"/>
                <a:cs typeface="Arial" pitchFamily="34" charset="0"/>
              </a:rPr>
              <a:t>	</a:t>
            </a:r>
            <a:r>
              <a:rPr lang="ja-JP" altLang="en-US" sz="1600" dirty="0" smtClean="0">
                <a:latin typeface="Arial" pitchFamily="34" charset="0"/>
                <a:cs typeface="Arial" pitchFamily="34" charset="0"/>
              </a:rPr>
              <a:t>ダイバータ静電プローブアレイ（ダイバータ粒子・熱流束）</a:t>
            </a:r>
            <a:endParaRPr lang="en-US" altLang="ja-JP" sz="1600" dirty="0" smtClean="0">
              <a:latin typeface="Arial" pitchFamily="34" charset="0"/>
              <a:cs typeface="Arial" pitchFamily="34" charset="0"/>
            </a:endParaRPr>
          </a:p>
          <a:p>
            <a:pPr lvl="0"/>
            <a:r>
              <a:rPr lang="en-US" altLang="ja-JP" sz="1600" dirty="0">
                <a:latin typeface="Arial" pitchFamily="34" charset="0"/>
                <a:cs typeface="Arial" pitchFamily="34" charset="0"/>
              </a:rPr>
              <a:t>	</a:t>
            </a:r>
            <a:r>
              <a:rPr lang="en-US" altLang="ja-JP" sz="1600" dirty="0" smtClean="0">
                <a:latin typeface="Arial" pitchFamily="34" charset="0"/>
                <a:cs typeface="Arial" pitchFamily="34" charset="0"/>
              </a:rPr>
              <a:t>	</a:t>
            </a:r>
            <a:r>
              <a:rPr lang="ja-JP" altLang="en-US" sz="1600" dirty="0" smtClean="0">
                <a:latin typeface="Arial" pitchFamily="34" charset="0"/>
                <a:cs typeface="Arial" pitchFamily="34" charset="0"/>
              </a:rPr>
              <a:t>分光計測（放射フロント）、周辺密度</a:t>
            </a:r>
            <a:endParaRPr lang="en-US" altLang="ja-JP" sz="1600" dirty="0" smtClean="0">
              <a:latin typeface="Arial" pitchFamily="34" charset="0"/>
              <a:cs typeface="Arial" pitchFamily="34" charset="0"/>
            </a:endParaRPr>
          </a:p>
          <a:p>
            <a:pPr lvl="0"/>
            <a:r>
              <a:rPr lang="ja-JP" altLang="en-US" sz="1600" dirty="0">
                <a:latin typeface="Arial" pitchFamily="34" charset="0"/>
                <a:cs typeface="Arial" pitchFamily="34" charset="0"/>
              </a:rPr>
              <a:t>　</a:t>
            </a:r>
            <a:r>
              <a:rPr lang="ja-JP" altLang="en-US" sz="1600" dirty="0" smtClean="0">
                <a:latin typeface="Arial" pitchFamily="34" charset="0"/>
                <a:cs typeface="Arial" pitchFamily="34" charset="0"/>
              </a:rPr>
              <a:t>　制御手法は？</a:t>
            </a:r>
            <a:endParaRPr lang="en-US" altLang="ja-JP" sz="1600" dirty="0">
              <a:latin typeface="Arial" pitchFamily="34" charset="0"/>
              <a:cs typeface="Arial" pitchFamily="34" charset="0"/>
            </a:endParaRPr>
          </a:p>
          <a:p>
            <a:pPr lvl="0"/>
            <a:endParaRPr lang="ja-JP" altLang="ja-JP" sz="1600" dirty="0">
              <a:latin typeface="Arial" pitchFamily="34" charset="0"/>
              <a:cs typeface="Arial" pitchFamily="34" charset="0"/>
            </a:endParaRPr>
          </a:p>
        </p:txBody>
      </p:sp>
    </p:spTree>
    <p:extLst>
      <p:ext uri="{BB962C8B-B14F-4D97-AF65-F5344CB8AC3E}">
        <p14:creationId xmlns:p14="http://schemas.microsoft.com/office/powerpoint/2010/main" val="3415618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3419872" y="836712"/>
            <a:ext cx="2233262" cy="777573"/>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876256" y="1916832"/>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03234"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418858"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512" y="4725144"/>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5496" y="2516703"/>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014" y="620688"/>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277619" cy="332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42441"/>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smtClean="0">
                <a:solidFill>
                  <a:srgbClr val="FFFF00"/>
                </a:solidFill>
                <a:latin typeface="Arial" pitchFamily="34" charset="0"/>
                <a:cs typeface="Arial" pitchFamily="34" charset="0"/>
              </a:rPr>
              <a:t>計装制御の考え方</a:t>
            </a:r>
            <a:endParaRPr lang="ja-JP" altLang="en-US" sz="2800" dirty="0">
              <a:solidFill>
                <a:srgbClr val="FFFF00"/>
              </a:solidFill>
              <a:latin typeface="Arial" pitchFamily="34" charset="0"/>
              <a:cs typeface="Arial" pitchFamily="34" charset="0"/>
            </a:endParaRPr>
          </a:p>
        </p:txBody>
      </p:sp>
      <p:sp>
        <p:nvSpPr>
          <p:cNvPr id="7" name="正方形/長方形 6"/>
          <p:cNvSpPr/>
          <p:nvPr/>
        </p:nvSpPr>
        <p:spPr>
          <a:xfrm>
            <a:off x="6300192" y="458669"/>
            <a:ext cx="3008109" cy="954107"/>
          </a:xfrm>
          <a:prstGeom prst="rect">
            <a:avLst/>
          </a:prstGeom>
        </p:spPr>
        <p:txBody>
          <a:bodyPr wrap="square">
            <a:spAutoFit/>
          </a:bodyPr>
          <a:lstStyle/>
          <a:p>
            <a:r>
              <a:rPr lang="ja-JP" altLang="en-US" sz="1400" dirty="0" smtClean="0">
                <a:latin typeface="Arial" panose="020B0604020202020204" pitchFamily="34" charset="0"/>
                <a:cs typeface="Arial" panose="020B0604020202020204" pitchFamily="34" charset="0"/>
              </a:rPr>
              <a:t>核融合科学研究所一般共同研究「</a:t>
            </a:r>
            <a:r>
              <a:rPr lang="ja-JP" altLang="ja-JP" sz="1400" dirty="0" smtClean="0"/>
              <a:t>環状</a:t>
            </a:r>
            <a:r>
              <a:rPr lang="ja-JP" altLang="ja-JP" sz="1400" dirty="0"/>
              <a:t>核融合原型炉運転のための計装制御システムの検討評価</a:t>
            </a:r>
            <a:r>
              <a:rPr lang="ja-JP" altLang="ja-JP" sz="1400" dirty="0" smtClean="0"/>
              <a:t>」</a:t>
            </a:r>
            <a:r>
              <a:rPr lang="ja-JP" altLang="en-US" sz="1400" dirty="0" smtClean="0"/>
              <a:t>報告書（</a:t>
            </a:r>
            <a:r>
              <a:rPr lang="en-US" altLang="ja-JP" sz="1400" dirty="0" smtClean="0"/>
              <a:t>NIFS Report</a:t>
            </a:r>
            <a:r>
              <a:rPr lang="ja-JP" altLang="en-US" sz="1400" dirty="0" smtClean="0"/>
              <a:t>として出版予定）より</a:t>
            </a:r>
            <a:endParaRPr lang="en-US" altLang="ja-JP" sz="1400" dirty="0" smtClean="0">
              <a:latin typeface="Arial" panose="020B0604020202020204" pitchFamily="34" charset="0"/>
              <a:cs typeface="Arial" panose="020B0604020202020204" pitchFamily="34" charset="0"/>
            </a:endParaRPr>
          </a:p>
        </p:txBody>
      </p:sp>
      <p:sp>
        <p:nvSpPr>
          <p:cNvPr id="4" name="テキスト ボックス 3"/>
          <p:cNvSpPr txBox="1"/>
          <p:nvPr/>
        </p:nvSpPr>
        <p:spPr>
          <a:xfrm>
            <a:off x="35496" y="620688"/>
            <a:ext cx="2196751" cy="1200329"/>
          </a:xfrm>
          <a:prstGeom prst="rect">
            <a:avLst/>
          </a:prstGeom>
          <a:noFill/>
        </p:spPr>
        <p:txBody>
          <a:bodyPr wrap="square" rtlCol="0">
            <a:spAutoFit/>
          </a:bodyPr>
          <a:lstStyle/>
          <a:p>
            <a:r>
              <a:rPr kumimoji="1" lang="ja-JP" altLang="en-US" dirty="0" smtClean="0"/>
              <a:t>プラズマの位置変化の速度や、不安定性の成長速度などの</a:t>
            </a:r>
            <a:r>
              <a:rPr kumimoji="1" lang="ja-JP" altLang="en-US" b="1" u="sng" dirty="0" smtClean="0">
                <a:solidFill>
                  <a:srgbClr val="0000FF"/>
                </a:solidFill>
              </a:rPr>
              <a:t>特徴的時間</a:t>
            </a:r>
            <a:r>
              <a:rPr kumimoji="1" lang="ja-JP" altLang="en-US" dirty="0" smtClean="0"/>
              <a:t>を知る</a:t>
            </a:r>
            <a:endParaRPr kumimoji="1" lang="ja-JP" altLang="en-US" dirty="0"/>
          </a:p>
        </p:txBody>
      </p:sp>
      <p:sp>
        <p:nvSpPr>
          <p:cNvPr id="9" name="テキスト ボックス 8"/>
          <p:cNvSpPr txBox="1"/>
          <p:nvPr/>
        </p:nvSpPr>
        <p:spPr>
          <a:xfrm>
            <a:off x="-1015" y="2649686"/>
            <a:ext cx="1980727" cy="923330"/>
          </a:xfrm>
          <a:prstGeom prst="rect">
            <a:avLst/>
          </a:prstGeom>
          <a:noFill/>
        </p:spPr>
        <p:txBody>
          <a:bodyPr wrap="square" rtlCol="0">
            <a:spAutoFit/>
          </a:bodyPr>
          <a:lstStyle/>
          <a:p>
            <a:r>
              <a:rPr kumimoji="1" lang="ja-JP" altLang="en-US" dirty="0" smtClean="0"/>
              <a:t>特徴的時間より</a:t>
            </a:r>
            <a:r>
              <a:rPr kumimoji="1" lang="ja-JP" altLang="en-US" b="1" u="sng" dirty="0" smtClean="0">
                <a:solidFill>
                  <a:srgbClr val="0000FF"/>
                </a:solidFill>
              </a:rPr>
              <a:t>十分速くどうやって測定するか</a:t>
            </a:r>
            <a:endParaRPr kumimoji="1" lang="ja-JP" altLang="en-US" b="1" u="sng" dirty="0">
              <a:solidFill>
                <a:srgbClr val="0000FF"/>
              </a:solidFill>
            </a:endParaRPr>
          </a:p>
        </p:txBody>
      </p:sp>
      <p:sp>
        <p:nvSpPr>
          <p:cNvPr id="10" name="テキスト ボックス 9"/>
          <p:cNvSpPr txBox="1"/>
          <p:nvPr/>
        </p:nvSpPr>
        <p:spPr>
          <a:xfrm>
            <a:off x="107504" y="4748951"/>
            <a:ext cx="2196751" cy="1200329"/>
          </a:xfrm>
          <a:prstGeom prst="rect">
            <a:avLst/>
          </a:prstGeom>
          <a:noFill/>
        </p:spPr>
        <p:txBody>
          <a:bodyPr wrap="square" rtlCol="0">
            <a:spAutoFit/>
          </a:bodyPr>
          <a:lstStyle/>
          <a:p>
            <a:r>
              <a:rPr kumimoji="1" lang="ja-JP" altLang="en-US" dirty="0" smtClean="0"/>
              <a:t>原型炉</a:t>
            </a:r>
            <a:r>
              <a:rPr lang="ja-JP" altLang="en-US" dirty="0"/>
              <a:t>特有</a:t>
            </a:r>
            <a:r>
              <a:rPr lang="ja-JP" altLang="en-US" dirty="0" smtClean="0"/>
              <a:t>の条件や</a:t>
            </a:r>
            <a:r>
              <a:rPr lang="ja-JP" altLang="en-US" dirty="0"/>
              <a:t>構造体</a:t>
            </a:r>
            <a:r>
              <a:rPr lang="ja-JP" altLang="en-US" dirty="0" smtClean="0"/>
              <a:t>等が</a:t>
            </a:r>
            <a:r>
              <a:rPr kumimoji="1" lang="ja-JP" altLang="en-US" dirty="0" smtClean="0"/>
              <a:t>どのような</a:t>
            </a:r>
            <a:r>
              <a:rPr kumimoji="1" lang="ja-JP" altLang="en-US" b="1" u="sng" dirty="0" smtClean="0">
                <a:solidFill>
                  <a:srgbClr val="0000FF"/>
                </a:solidFill>
              </a:rPr>
              <a:t>誤差要因になるか、その程度</a:t>
            </a:r>
            <a:r>
              <a:rPr kumimoji="1" lang="ja-JP" altLang="en-US" dirty="0" smtClean="0"/>
              <a:t>は？</a:t>
            </a:r>
            <a:endParaRPr kumimoji="1" lang="ja-JP" altLang="en-US" dirty="0"/>
          </a:p>
        </p:txBody>
      </p:sp>
      <p:sp>
        <p:nvSpPr>
          <p:cNvPr id="11" name="テキスト ボックス 10"/>
          <p:cNvSpPr txBox="1"/>
          <p:nvPr/>
        </p:nvSpPr>
        <p:spPr>
          <a:xfrm>
            <a:off x="3527377" y="4870901"/>
            <a:ext cx="2196751" cy="923330"/>
          </a:xfrm>
          <a:prstGeom prst="rect">
            <a:avLst/>
          </a:prstGeom>
          <a:noFill/>
        </p:spPr>
        <p:txBody>
          <a:bodyPr wrap="square" rtlCol="0">
            <a:spAutoFit/>
          </a:bodyPr>
          <a:lstStyle/>
          <a:p>
            <a:r>
              <a:rPr kumimoji="1" lang="ja-JP" altLang="en-US" dirty="0" smtClean="0"/>
              <a:t>必要であれば、</a:t>
            </a:r>
            <a:r>
              <a:rPr kumimoji="1" lang="ja-JP" altLang="en-US" b="1" dirty="0" smtClean="0">
                <a:solidFill>
                  <a:srgbClr val="0000FF"/>
                </a:solidFill>
              </a:rPr>
              <a:t>誤差の補正</a:t>
            </a:r>
            <a:r>
              <a:rPr kumimoji="1" lang="ja-JP" altLang="en-US" dirty="0" smtClean="0"/>
              <a:t>（複数の計測やシミュレータ）</a:t>
            </a:r>
            <a:endParaRPr kumimoji="1" lang="ja-JP" altLang="en-US" dirty="0"/>
          </a:p>
        </p:txBody>
      </p:sp>
      <p:sp>
        <p:nvSpPr>
          <p:cNvPr id="12" name="テキスト ボックス 11"/>
          <p:cNvSpPr txBox="1"/>
          <p:nvPr/>
        </p:nvSpPr>
        <p:spPr>
          <a:xfrm>
            <a:off x="6911753" y="4797152"/>
            <a:ext cx="2196751" cy="923330"/>
          </a:xfrm>
          <a:prstGeom prst="rect">
            <a:avLst/>
          </a:prstGeom>
          <a:noFill/>
        </p:spPr>
        <p:txBody>
          <a:bodyPr wrap="square" rtlCol="0">
            <a:spAutoFit/>
          </a:bodyPr>
          <a:lstStyle/>
          <a:p>
            <a:r>
              <a:rPr kumimoji="1" lang="ja-JP" altLang="en-US" dirty="0" smtClean="0"/>
              <a:t>基準点に戻すには</a:t>
            </a:r>
            <a:r>
              <a:rPr kumimoji="1" lang="ja-JP" altLang="en-US" b="1" u="sng" dirty="0" smtClean="0">
                <a:solidFill>
                  <a:srgbClr val="0000FF"/>
                </a:solidFill>
              </a:rPr>
              <a:t>どのアクチュエータが適当か</a:t>
            </a:r>
            <a:endParaRPr kumimoji="1" lang="ja-JP" altLang="en-US" b="1" u="sng" dirty="0">
              <a:solidFill>
                <a:srgbClr val="0000FF"/>
              </a:solidFill>
            </a:endParaRPr>
          </a:p>
        </p:txBody>
      </p:sp>
      <p:sp>
        <p:nvSpPr>
          <p:cNvPr id="13" name="テキスト ボックス 12"/>
          <p:cNvSpPr txBox="1"/>
          <p:nvPr/>
        </p:nvSpPr>
        <p:spPr>
          <a:xfrm>
            <a:off x="6948264" y="1988840"/>
            <a:ext cx="2196751" cy="1200329"/>
          </a:xfrm>
          <a:prstGeom prst="rect">
            <a:avLst/>
          </a:prstGeom>
          <a:noFill/>
        </p:spPr>
        <p:txBody>
          <a:bodyPr wrap="square" rtlCol="0">
            <a:spAutoFit/>
          </a:bodyPr>
          <a:lstStyle/>
          <a:p>
            <a:r>
              <a:rPr kumimoji="1" lang="ja-JP" altLang="en-US" b="1" u="sng" dirty="0" smtClean="0">
                <a:solidFill>
                  <a:srgbClr val="0000FF"/>
                </a:solidFill>
              </a:rPr>
              <a:t>基準点に戻すまでの時間</a:t>
            </a:r>
            <a:r>
              <a:rPr kumimoji="1" lang="ja-JP" altLang="en-US" dirty="0" smtClean="0"/>
              <a:t>：アクチュエータとプラズマの応答時間で決まる</a:t>
            </a:r>
            <a:endParaRPr kumimoji="1" lang="ja-JP" altLang="en-US" dirty="0"/>
          </a:p>
        </p:txBody>
      </p:sp>
      <p:sp>
        <p:nvSpPr>
          <p:cNvPr id="14" name="テキスト ボックス 13"/>
          <p:cNvSpPr txBox="1"/>
          <p:nvPr/>
        </p:nvSpPr>
        <p:spPr>
          <a:xfrm>
            <a:off x="3491880" y="1043444"/>
            <a:ext cx="2196751" cy="369332"/>
          </a:xfrm>
          <a:prstGeom prst="rect">
            <a:avLst/>
          </a:prstGeom>
          <a:noFill/>
        </p:spPr>
        <p:txBody>
          <a:bodyPr wrap="square" rtlCol="0">
            <a:spAutoFit/>
          </a:bodyPr>
          <a:lstStyle/>
          <a:p>
            <a:r>
              <a:rPr kumimoji="1" lang="ja-JP" altLang="en-US" b="1" u="sng" dirty="0" smtClean="0">
                <a:solidFill>
                  <a:srgbClr val="0000FF"/>
                </a:solidFill>
              </a:rPr>
              <a:t>基準点への復帰</a:t>
            </a:r>
            <a:endParaRPr kumimoji="1" lang="ja-JP" altLang="en-US" dirty="0"/>
          </a:p>
        </p:txBody>
      </p:sp>
      <p:sp>
        <p:nvSpPr>
          <p:cNvPr id="22" name="正方形/長方形 21"/>
          <p:cNvSpPr/>
          <p:nvPr/>
        </p:nvSpPr>
        <p:spPr>
          <a:xfrm>
            <a:off x="107504" y="6063679"/>
            <a:ext cx="9001000" cy="830997"/>
          </a:xfrm>
          <a:prstGeom prst="rect">
            <a:avLst/>
          </a:prstGeom>
        </p:spPr>
        <p:txBody>
          <a:bodyPr wrap="square">
            <a:spAutoFit/>
          </a:bodyPr>
          <a:lstStyle/>
          <a:p>
            <a:r>
              <a:rPr lang="ja-JP" altLang="en-US" sz="2400" b="1" dirty="0" smtClean="0"/>
              <a:t>原型炉での計測を考えるにあたり、プラズマ物理や炉設計を含めた総合的な考察が必要とされる。</a:t>
            </a:r>
            <a:endParaRPr lang="ja-JP" altLang="ja-JP" sz="2400" b="1" dirty="0"/>
          </a:p>
        </p:txBody>
      </p:sp>
      <p:sp>
        <p:nvSpPr>
          <p:cNvPr id="23" name="正方形/長方形 22"/>
          <p:cNvSpPr/>
          <p:nvPr/>
        </p:nvSpPr>
        <p:spPr>
          <a:xfrm>
            <a:off x="1979712" y="4062557"/>
            <a:ext cx="1872208" cy="59057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587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80184" y="667087"/>
            <a:ext cx="8784976" cy="646331"/>
          </a:xfrm>
          <a:prstGeom prst="rect">
            <a:avLst/>
          </a:prstGeom>
        </p:spPr>
        <p:txBody>
          <a:bodyPr wrap="square">
            <a:spAutoFit/>
          </a:bodyPr>
          <a:lstStyle/>
          <a:p>
            <a:pPr marL="1797050" indent="-1797050"/>
            <a:r>
              <a:rPr lang="ja-JP" altLang="en-US" b="1" dirty="0" smtClean="0">
                <a:latin typeface="Arial" pitchFamily="34" charset="0"/>
                <a:cs typeface="Arial" pitchFamily="34" charset="0"/>
              </a:rPr>
              <a:t>計測システム</a:t>
            </a:r>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ロゴスキーコイル、フラックスループ、サドルループ、ピックアップコイル、反磁性ループ</a:t>
            </a:r>
            <a:endParaRPr lang="ja-JP" altLang="en-US" dirty="0">
              <a:latin typeface="Arial" pitchFamily="34" charset="0"/>
              <a:cs typeface="Arial" pitchFamily="34" charset="0"/>
            </a:endParaRPr>
          </a:p>
        </p:txBody>
      </p:sp>
      <p:sp>
        <p:nvSpPr>
          <p:cNvPr id="69" name="正方形/長方形 68"/>
          <p:cNvSpPr/>
          <p:nvPr/>
        </p:nvSpPr>
        <p:spPr>
          <a:xfrm>
            <a:off x="4572000" y="1340768"/>
            <a:ext cx="4392488" cy="369332"/>
          </a:xfrm>
          <a:prstGeom prst="rect">
            <a:avLst/>
          </a:prstGeom>
        </p:spPr>
        <p:txBody>
          <a:bodyPr wrap="square">
            <a:spAutoFit/>
          </a:bodyPr>
          <a:lstStyle/>
          <a:p>
            <a:r>
              <a:rPr lang="ja-JP" altLang="en-US" b="1" dirty="0" smtClean="0">
                <a:latin typeface="Arial" pitchFamily="34" charset="0"/>
                <a:cs typeface="Arial" pitchFamily="34" charset="0"/>
              </a:rPr>
              <a:t>①耐放射線</a:t>
            </a:r>
            <a:endParaRPr lang="en-US" altLang="ja-JP" b="1" dirty="0" smtClean="0">
              <a:latin typeface="Arial" pitchFamily="34" charset="0"/>
              <a:cs typeface="Arial" pitchFamily="34" charset="0"/>
            </a:endParaRPr>
          </a:p>
        </p:txBody>
      </p:sp>
      <p:sp>
        <p:nvSpPr>
          <p:cNvPr id="44" name="Rectangle 2"/>
          <p:cNvSpPr>
            <a:spLocks noChangeArrowheads="1"/>
          </p:cNvSpPr>
          <p:nvPr/>
        </p:nvSpPr>
        <p:spPr bwMode="auto">
          <a:xfrm>
            <a:off x="0" y="-27384"/>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磁気計測の課題</a:t>
            </a:r>
            <a:endParaRPr lang="ja-JP" altLang="en-US" sz="2800" dirty="0">
              <a:solidFill>
                <a:srgbClr val="FFFF00"/>
              </a:solidFill>
              <a:latin typeface="Arial" pitchFamily="34" charset="0"/>
              <a:cs typeface="Arial" pitchFamily="34" charset="0"/>
            </a:endParaRPr>
          </a:p>
        </p:txBody>
      </p:sp>
      <p:sp>
        <p:nvSpPr>
          <p:cNvPr id="45" name="正方形/長方形 44"/>
          <p:cNvSpPr/>
          <p:nvPr/>
        </p:nvSpPr>
        <p:spPr>
          <a:xfrm>
            <a:off x="85060" y="1448927"/>
            <a:ext cx="4414932" cy="38901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38700"/>
            <a:ext cx="2402446" cy="2569550"/>
          </a:xfrm>
          <a:prstGeom prst="rect">
            <a:avLst/>
          </a:prstGeom>
          <a:noFill/>
          <a:ln>
            <a:noFill/>
          </a:ln>
        </p:spPr>
      </p:pic>
      <p:sp>
        <p:nvSpPr>
          <p:cNvPr id="47" name="正方形/長方形 46"/>
          <p:cNvSpPr/>
          <p:nvPr/>
        </p:nvSpPr>
        <p:spPr>
          <a:xfrm>
            <a:off x="2771800" y="2602796"/>
            <a:ext cx="288032" cy="10081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2771800" y="3797086"/>
            <a:ext cx="288032" cy="1018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195736" y="1801416"/>
            <a:ext cx="648072" cy="369332"/>
          </a:xfrm>
          <a:prstGeom prst="rect">
            <a:avLst/>
          </a:prstGeom>
        </p:spPr>
        <p:txBody>
          <a:bodyPr wrap="square">
            <a:spAutoFit/>
          </a:bodyPr>
          <a:lstStyle/>
          <a:p>
            <a:r>
              <a:rPr lang="ja-JP" altLang="en-US" b="1" dirty="0" smtClean="0">
                <a:latin typeface="Arial" pitchFamily="34" charset="0"/>
                <a:cs typeface="Arial" pitchFamily="34" charset="0"/>
              </a:rPr>
              <a:t>炉室</a:t>
            </a:r>
            <a:endParaRPr lang="ja-JP" altLang="en-US" b="1" dirty="0">
              <a:latin typeface="Arial" pitchFamily="34" charset="0"/>
              <a:cs typeface="Arial" pitchFamily="34" charset="0"/>
            </a:endParaRPr>
          </a:p>
        </p:txBody>
      </p:sp>
      <p:sp>
        <p:nvSpPr>
          <p:cNvPr id="50" name="正方形/長方形 49"/>
          <p:cNvSpPr/>
          <p:nvPr/>
        </p:nvSpPr>
        <p:spPr>
          <a:xfrm>
            <a:off x="3059832" y="1801416"/>
            <a:ext cx="936104" cy="369332"/>
          </a:xfrm>
          <a:prstGeom prst="rect">
            <a:avLst/>
          </a:prstGeom>
        </p:spPr>
        <p:txBody>
          <a:bodyPr wrap="square">
            <a:spAutoFit/>
          </a:bodyPr>
          <a:lstStyle/>
          <a:p>
            <a:r>
              <a:rPr lang="ja-JP" altLang="en-US" b="1" dirty="0">
                <a:latin typeface="Arial" pitchFamily="34" charset="0"/>
                <a:cs typeface="Arial" pitchFamily="34" charset="0"/>
              </a:rPr>
              <a:t>計測</a:t>
            </a:r>
            <a:r>
              <a:rPr lang="ja-JP" altLang="en-US" b="1" dirty="0" smtClean="0">
                <a:latin typeface="Arial" pitchFamily="34" charset="0"/>
                <a:cs typeface="Arial" pitchFamily="34" charset="0"/>
              </a:rPr>
              <a:t>室</a:t>
            </a:r>
            <a:endParaRPr lang="ja-JP" altLang="en-US" b="1" dirty="0">
              <a:latin typeface="Arial" pitchFamily="34" charset="0"/>
              <a:cs typeface="Arial" pitchFamily="34" charset="0"/>
            </a:endParaRPr>
          </a:p>
        </p:txBody>
      </p:sp>
      <p:sp>
        <p:nvSpPr>
          <p:cNvPr id="51" name="正方形/長方形 50"/>
          <p:cNvSpPr/>
          <p:nvPr/>
        </p:nvSpPr>
        <p:spPr>
          <a:xfrm>
            <a:off x="2373609" y="3961656"/>
            <a:ext cx="1550319" cy="369332"/>
          </a:xfrm>
          <a:prstGeom prst="rect">
            <a:avLst/>
          </a:prstGeom>
        </p:spPr>
        <p:txBody>
          <a:bodyPr wrap="square">
            <a:spAutoFit/>
          </a:bodyPr>
          <a:lstStyle/>
          <a:p>
            <a:r>
              <a:rPr lang="ja-JP" altLang="en-US" b="1" dirty="0" smtClean="0">
                <a:latin typeface="Arial" pitchFamily="34" charset="0"/>
                <a:cs typeface="Arial" pitchFamily="34" charset="0"/>
              </a:rPr>
              <a:t>生体遮蔽壁</a:t>
            </a:r>
            <a:endParaRPr lang="ja-JP" altLang="en-US" b="1" dirty="0">
              <a:latin typeface="Arial" pitchFamily="34" charset="0"/>
              <a:cs typeface="Arial" pitchFamily="34" charset="0"/>
            </a:endParaRPr>
          </a:p>
        </p:txBody>
      </p:sp>
      <p:sp>
        <p:nvSpPr>
          <p:cNvPr id="52" name="正方形/長方形 51"/>
          <p:cNvSpPr/>
          <p:nvPr/>
        </p:nvSpPr>
        <p:spPr>
          <a:xfrm>
            <a:off x="107504" y="4537720"/>
            <a:ext cx="4392488" cy="369332"/>
          </a:xfrm>
          <a:prstGeom prst="rect">
            <a:avLst/>
          </a:prstGeom>
        </p:spPr>
        <p:txBody>
          <a:bodyPr wrap="square">
            <a:spAutoFit/>
          </a:bodyPr>
          <a:lstStyle/>
          <a:p>
            <a:pPr marL="2238375" indent="-2238375"/>
            <a:r>
              <a:rPr lang="ja-JP" altLang="en-US" b="1" i="1" dirty="0" smtClean="0">
                <a:solidFill>
                  <a:srgbClr val="006600"/>
                </a:solidFill>
                <a:latin typeface="Arial" pitchFamily="34" charset="0"/>
                <a:cs typeface="Arial" pitchFamily="34" charset="0"/>
              </a:rPr>
              <a:t>炉室内コンポーネント：</a:t>
            </a:r>
            <a:r>
              <a:rPr lang="en-US" altLang="ja-JP" b="1" i="1" dirty="0" smtClean="0">
                <a:solidFill>
                  <a:srgbClr val="006600"/>
                </a:solidFill>
                <a:latin typeface="Arial" pitchFamily="34" charset="0"/>
                <a:cs typeface="Arial" pitchFamily="34" charset="0"/>
              </a:rPr>
              <a:t>MI</a:t>
            </a:r>
            <a:r>
              <a:rPr lang="ja-JP" altLang="en-US" b="1" i="1" dirty="0" smtClean="0">
                <a:solidFill>
                  <a:srgbClr val="006600"/>
                </a:solidFill>
                <a:latin typeface="Arial" pitchFamily="34" charset="0"/>
                <a:cs typeface="Arial" pitchFamily="34" charset="0"/>
              </a:rPr>
              <a:t>ケーブル、コイル</a:t>
            </a:r>
            <a:endParaRPr lang="en-US" altLang="ja-JP" b="1" i="1" dirty="0" smtClean="0">
              <a:solidFill>
                <a:srgbClr val="006600"/>
              </a:solidFill>
              <a:latin typeface="Arial" pitchFamily="34" charset="0"/>
              <a:cs typeface="Arial" pitchFamily="34" charset="0"/>
            </a:endParaRPr>
          </a:p>
        </p:txBody>
      </p:sp>
      <p:sp>
        <p:nvSpPr>
          <p:cNvPr id="53" name="正方形/長方形 52"/>
          <p:cNvSpPr/>
          <p:nvPr/>
        </p:nvSpPr>
        <p:spPr>
          <a:xfrm>
            <a:off x="2771800" y="1522066"/>
            <a:ext cx="288032" cy="8554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a:stCxn id="57" idx="0"/>
          </p:cNvCxnSpPr>
          <p:nvPr/>
        </p:nvCxnSpPr>
        <p:spPr>
          <a:xfrm flipV="1">
            <a:off x="1295636" y="3121710"/>
            <a:ext cx="380764" cy="273174"/>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flipV="1">
            <a:off x="1666875" y="3121710"/>
            <a:ext cx="193824" cy="466504"/>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1850067" y="3577581"/>
            <a:ext cx="459746" cy="6092"/>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1259632" y="3394884"/>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57"/>
          <p:cNvSpPr/>
          <p:nvPr/>
        </p:nvSpPr>
        <p:spPr>
          <a:xfrm>
            <a:off x="2305050" y="3583673"/>
            <a:ext cx="898797" cy="128587"/>
          </a:xfrm>
          <a:custGeom>
            <a:avLst/>
            <a:gdLst>
              <a:gd name="connsiteX0" fmla="*/ 0 w 938213"/>
              <a:gd name="connsiteY0" fmla="*/ 0 h 155797"/>
              <a:gd name="connsiteX1" fmla="*/ 409575 w 938213"/>
              <a:gd name="connsiteY1" fmla="*/ 14287 h 155797"/>
              <a:gd name="connsiteX2" fmla="*/ 461963 w 938213"/>
              <a:gd name="connsiteY2" fmla="*/ 142875 h 155797"/>
              <a:gd name="connsiteX3" fmla="*/ 571500 w 938213"/>
              <a:gd name="connsiteY3" fmla="*/ 152400 h 155797"/>
              <a:gd name="connsiteX4" fmla="*/ 809625 w 938213"/>
              <a:gd name="connsiteY4" fmla="*/ 152400 h 155797"/>
              <a:gd name="connsiteX5" fmla="*/ 938213 w 938213"/>
              <a:gd name="connsiteY5" fmla="*/ 152400 h 15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213" h="155797">
                <a:moveTo>
                  <a:pt x="0" y="0"/>
                </a:moveTo>
                <a:lnTo>
                  <a:pt x="409575" y="14287"/>
                </a:lnTo>
                <a:cubicBezTo>
                  <a:pt x="486569" y="38099"/>
                  <a:pt x="434976" y="119856"/>
                  <a:pt x="461963" y="142875"/>
                </a:cubicBezTo>
                <a:cubicBezTo>
                  <a:pt x="488950" y="165894"/>
                  <a:pt x="513556" y="150813"/>
                  <a:pt x="571500" y="152400"/>
                </a:cubicBezTo>
                <a:cubicBezTo>
                  <a:pt x="629444" y="153988"/>
                  <a:pt x="809625" y="152400"/>
                  <a:pt x="809625" y="152400"/>
                </a:cubicBezTo>
                <a:lnTo>
                  <a:pt x="938213" y="1524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flipV="1">
            <a:off x="539552" y="2683560"/>
            <a:ext cx="670123" cy="10287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628650" y="2026335"/>
            <a:ext cx="4762" cy="423863"/>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flipV="1">
            <a:off x="623888" y="2435911"/>
            <a:ext cx="323850" cy="90487"/>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72" name="フリーフォーム 71"/>
          <p:cNvSpPr/>
          <p:nvPr/>
        </p:nvSpPr>
        <p:spPr>
          <a:xfrm flipH="1">
            <a:off x="640421" y="1738700"/>
            <a:ext cx="145392" cy="278110"/>
          </a:xfrm>
          <a:custGeom>
            <a:avLst/>
            <a:gdLst>
              <a:gd name="connsiteX0" fmla="*/ 118181 w 125189"/>
              <a:gd name="connsiteY0" fmla="*/ 385762 h 385762"/>
              <a:gd name="connsiteX1" fmla="*/ 113418 w 125189"/>
              <a:gd name="connsiteY1" fmla="*/ 280987 h 385762"/>
              <a:gd name="connsiteX2" fmla="*/ 8643 w 125189"/>
              <a:gd name="connsiteY2" fmla="*/ 242887 h 385762"/>
              <a:gd name="connsiteX3" fmla="*/ 13406 w 125189"/>
              <a:gd name="connsiteY3" fmla="*/ 0 h 385762"/>
            </a:gdLst>
            <a:ahLst/>
            <a:cxnLst>
              <a:cxn ang="0">
                <a:pos x="connsiteX0" y="connsiteY0"/>
              </a:cxn>
              <a:cxn ang="0">
                <a:pos x="connsiteX1" y="connsiteY1"/>
              </a:cxn>
              <a:cxn ang="0">
                <a:pos x="connsiteX2" y="connsiteY2"/>
              </a:cxn>
              <a:cxn ang="0">
                <a:pos x="connsiteX3" y="connsiteY3"/>
              </a:cxn>
            </a:cxnLst>
            <a:rect l="l" t="t" r="r" b="b"/>
            <a:pathLst>
              <a:path w="125189" h="385762">
                <a:moveTo>
                  <a:pt x="118181" y="385762"/>
                </a:moveTo>
                <a:cubicBezTo>
                  <a:pt x="124927" y="345280"/>
                  <a:pt x="131674" y="304799"/>
                  <a:pt x="113418" y="280987"/>
                </a:cubicBezTo>
                <a:cubicBezTo>
                  <a:pt x="95162" y="257175"/>
                  <a:pt x="25312" y="289718"/>
                  <a:pt x="8643" y="242887"/>
                </a:cubicBezTo>
                <a:cubicBezTo>
                  <a:pt x="-8026" y="196056"/>
                  <a:pt x="2690" y="98028"/>
                  <a:pt x="1340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p:nvPr/>
        </p:nvCxnSpPr>
        <p:spPr>
          <a:xfrm flipH="1" flipV="1">
            <a:off x="942975" y="2521635"/>
            <a:ext cx="252413" cy="161925"/>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867797" y="3445550"/>
            <a:ext cx="895990" cy="415498"/>
          </a:xfrm>
          <a:prstGeom prst="rect">
            <a:avLst/>
          </a:prstGeom>
          <a:noFill/>
        </p:spPr>
        <p:txBody>
          <a:bodyPr wrap="square" rtlCol="0">
            <a:spAutoFit/>
          </a:bodyPr>
          <a:lstStyle/>
          <a:p>
            <a:r>
              <a:rPr kumimoji="1" lang="ja-JP" altLang="en-US" sz="1050" dirty="0" smtClean="0"/>
              <a:t>ピックアップコイル</a:t>
            </a:r>
            <a:endParaRPr kumimoji="1" lang="ja-JP" altLang="en-US" sz="1050" dirty="0"/>
          </a:p>
        </p:txBody>
      </p:sp>
      <p:sp>
        <p:nvSpPr>
          <p:cNvPr id="77" name="テキスト ボックス 76"/>
          <p:cNvSpPr txBox="1"/>
          <p:nvPr/>
        </p:nvSpPr>
        <p:spPr>
          <a:xfrm>
            <a:off x="1497855" y="3573016"/>
            <a:ext cx="841897" cy="253916"/>
          </a:xfrm>
          <a:prstGeom prst="rect">
            <a:avLst/>
          </a:prstGeom>
          <a:noFill/>
        </p:spPr>
        <p:txBody>
          <a:bodyPr wrap="none" rtlCol="0">
            <a:spAutoFit/>
          </a:bodyPr>
          <a:lstStyle/>
          <a:p>
            <a:r>
              <a:rPr kumimoji="1" lang="en-US" altLang="ja-JP" sz="1050" dirty="0" smtClean="0"/>
              <a:t>MI</a:t>
            </a:r>
            <a:r>
              <a:rPr kumimoji="1" lang="ja-JP" altLang="en-US" sz="1050" dirty="0" smtClean="0"/>
              <a:t>ケーブル</a:t>
            </a:r>
            <a:endParaRPr kumimoji="1" lang="ja-JP" altLang="en-US" sz="1050" dirty="0"/>
          </a:p>
        </p:txBody>
      </p:sp>
      <p:sp>
        <p:nvSpPr>
          <p:cNvPr id="79" name="テキスト ボックス 78"/>
          <p:cNvSpPr txBox="1"/>
          <p:nvPr/>
        </p:nvSpPr>
        <p:spPr>
          <a:xfrm>
            <a:off x="13574" y="2242756"/>
            <a:ext cx="453970" cy="253916"/>
          </a:xfrm>
          <a:prstGeom prst="rect">
            <a:avLst/>
          </a:prstGeom>
          <a:noFill/>
        </p:spPr>
        <p:txBody>
          <a:bodyPr wrap="none" rtlCol="0">
            <a:spAutoFit/>
          </a:bodyPr>
          <a:lstStyle/>
          <a:p>
            <a:r>
              <a:rPr kumimoji="1" lang="ja-JP" altLang="en-US" sz="1050" dirty="0" smtClean="0"/>
              <a:t>視線</a:t>
            </a:r>
            <a:endParaRPr kumimoji="1" lang="ja-JP" altLang="en-US" sz="1050" dirty="0"/>
          </a:p>
        </p:txBody>
      </p:sp>
      <p:sp>
        <p:nvSpPr>
          <p:cNvPr id="80" name="正方形/長方形 79"/>
          <p:cNvSpPr/>
          <p:nvPr/>
        </p:nvSpPr>
        <p:spPr>
          <a:xfrm>
            <a:off x="3203847" y="3610908"/>
            <a:ext cx="216025" cy="186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3082031" y="3329757"/>
            <a:ext cx="723275" cy="253916"/>
          </a:xfrm>
          <a:prstGeom prst="rect">
            <a:avLst/>
          </a:prstGeom>
          <a:noFill/>
        </p:spPr>
        <p:txBody>
          <a:bodyPr wrap="none" rtlCol="0">
            <a:spAutoFit/>
          </a:bodyPr>
          <a:lstStyle/>
          <a:p>
            <a:r>
              <a:rPr kumimoji="1" lang="ja-JP" altLang="en-US" sz="1050" dirty="0" smtClean="0"/>
              <a:t>積分器等</a:t>
            </a:r>
            <a:endParaRPr kumimoji="1" lang="ja-JP" altLang="en-US" sz="1050" dirty="0"/>
          </a:p>
        </p:txBody>
      </p:sp>
      <p:sp>
        <p:nvSpPr>
          <p:cNvPr id="83" name="テキスト ボックス 82"/>
          <p:cNvSpPr txBox="1"/>
          <p:nvPr/>
        </p:nvSpPr>
        <p:spPr>
          <a:xfrm>
            <a:off x="291634" y="2708920"/>
            <a:ext cx="895990" cy="415498"/>
          </a:xfrm>
          <a:prstGeom prst="rect">
            <a:avLst/>
          </a:prstGeom>
          <a:noFill/>
        </p:spPr>
        <p:txBody>
          <a:bodyPr wrap="square" rtlCol="0">
            <a:spAutoFit/>
          </a:bodyPr>
          <a:lstStyle/>
          <a:p>
            <a:r>
              <a:rPr kumimoji="1" lang="ja-JP" altLang="en-US" sz="1050" dirty="0" smtClean="0"/>
              <a:t>ロゴスキーコイル</a:t>
            </a:r>
            <a:endParaRPr kumimoji="1" lang="ja-JP" altLang="en-US" sz="1050" dirty="0"/>
          </a:p>
        </p:txBody>
      </p:sp>
      <p:graphicFrame>
        <p:nvGraphicFramePr>
          <p:cNvPr id="3" name="表 2"/>
          <p:cNvGraphicFramePr>
            <a:graphicFrameLocks noGrp="1"/>
          </p:cNvGraphicFramePr>
          <p:nvPr>
            <p:extLst>
              <p:ext uri="{D42A27DB-BD31-4B8C-83A1-F6EECF244321}">
                <p14:modId xmlns:p14="http://schemas.microsoft.com/office/powerpoint/2010/main" val="50623220"/>
              </p:ext>
            </p:extLst>
          </p:nvPr>
        </p:nvGraphicFramePr>
        <p:xfrm>
          <a:off x="4716015" y="2101284"/>
          <a:ext cx="4320481" cy="2457450"/>
        </p:xfrm>
        <a:graphic>
          <a:graphicData uri="http://schemas.openxmlformats.org/drawingml/2006/table">
            <a:tbl>
              <a:tblPr firstRow="1" firstCol="1" bandRow="1">
                <a:tableStyleId>{5C22544A-7EE6-4342-B048-85BDC9FD1C3A}</a:tableStyleId>
              </a:tblPr>
              <a:tblGrid>
                <a:gridCol w="1872209"/>
                <a:gridCol w="720080"/>
                <a:gridCol w="1728192"/>
              </a:tblGrid>
              <a:tr h="171450">
                <a:tc>
                  <a:txBody>
                    <a:bodyPr/>
                    <a:lstStyle/>
                    <a:p>
                      <a:pPr algn="l">
                        <a:lnSpc>
                          <a:spcPct val="100000"/>
                        </a:lnSpc>
                        <a:spcAft>
                          <a:spcPts val="0"/>
                        </a:spcAft>
                      </a:pPr>
                      <a:r>
                        <a:rPr lang="ja-JP" sz="1000" kern="100" dirty="0">
                          <a:effectLst/>
                          <a:latin typeface="Arial" pitchFamily="34" charset="0"/>
                          <a:ea typeface="+mn-ea"/>
                          <a:cs typeface="Arial" pitchFamily="34" charset="0"/>
                        </a:rPr>
                        <a:t>放射線効果</a:t>
                      </a:r>
                    </a:p>
                  </a:txBody>
                  <a:tcPr marL="62865" marR="62865" marT="0" marB="0" anchor="ctr"/>
                </a:tc>
                <a:tc>
                  <a:txBody>
                    <a:bodyPr/>
                    <a:lstStyle/>
                    <a:p>
                      <a:pPr algn="l">
                        <a:lnSpc>
                          <a:spcPct val="100000"/>
                        </a:lnSpc>
                        <a:spcAft>
                          <a:spcPts val="0"/>
                        </a:spcAft>
                      </a:pPr>
                      <a:r>
                        <a:rPr lang="ja-JP" sz="1000" kern="100" dirty="0">
                          <a:effectLst/>
                          <a:latin typeface="Arial" pitchFamily="34" charset="0"/>
                          <a:ea typeface="+mn-ea"/>
                          <a:cs typeface="Arial" pitchFamily="34" charset="0"/>
                        </a:rPr>
                        <a:t>依存性</a:t>
                      </a:r>
                    </a:p>
                  </a:txBody>
                  <a:tcPr marL="62865" marR="62865" marT="0" marB="0" anchor="ctr"/>
                </a:tc>
                <a:tc>
                  <a:txBody>
                    <a:bodyPr/>
                    <a:lstStyle/>
                    <a:p>
                      <a:pPr algn="l">
                        <a:lnSpc>
                          <a:spcPct val="100000"/>
                        </a:lnSpc>
                        <a:spcAft>
                          <a:spcPts val="0"/>
                        </a:spcAft>
                      </a:pPr>
                      <a:r>
                        <a:rPr lang="ja-JP" sz="1000" kern="100">
                          <a:effectLst/>
                          <a:latin typeface="Arial" pitchFamily="34" charset="0"/>
                          <a:ea typeface="+mn-ea"/>
                          <a:cs typeface="Arial" pitchFamily="34" charset="0"/>
                        </a:rPr>
                        <a:t>概要</a:t>
                      </a:r>
                    </a:p>
                  </a:txBody>
                  <a:tcPr marL="62865" marR="62865" marT="0" marB="0" anchor="ctr"/>
                </a:tc>
              </a:tr>
              <a:tr h="266700">
                <a:tc>
                  <a:txBody>
                    <a:bodyPr/>
                    <a:lstStyle/>
                    <a:p>
                      <a:pPr algn="l">
                        <a:lnSpc>
                          <a:spcPct val="100000"/>
                        </a:lnSpc>
                        <a:spcAft>
                          <a:spcPts val="0"/>
                        </a:spcAft>
                      </a:pPr>
                      <a:r>
                        <a:rPr lang="ja-JP" sz="1000" kern="100" dirty="0">
                          <a:effectLst/>
                          <a:latin typeface="Arial" pitchFamily="34" charset="0"/>
                          <a:ea typeface="+mn-ea"/>
                          <a:cs typeface="Arial" pitchFamily="34" charset="0"/>
                        </a:rPr>
                        <a:t>放射線誘起伝導</a:t>
                      </a:r>
                      <a:r>
                        <a:rPr lang="en-US" sz="1000" kern="100" dirty="0">
                          <a:effectLst/>
                          <a:latin typeface="Arial" pitchFamily="34" charset="0"/>
                          <a:ea typeface="+mn-ea"/>
                          <a:cs typeface="Arial" pitchFamily="34" charset="0"/>
                        </a:rPr>
                        <a:t/>
                      </a:r>
                      <a:br>
                        <a:rPr lang="en-US" sz="1000" kern="100" dirty="0">
                          <a:effectLst/>
                          <a:latin typeface="Arial" pitchFamily="34" charset="0"/>
                          <a:ea typeface="+mn-ea"/>
                          <a:cs typeface="Arial" pitchFamily="34" charset="0"/>
                        </a:rPr>
                      </a:br>
                      <a:r>
                        <a:rPr lang="en-US" sz="1000" kern="100">
                          <a:effectLst/>
                          <a:latin typeface="Arial" pitchFamily="34" charset="0"/>
                          <a:ea typeface="+mn-ea"/>
                          <a:cs typeface="Arial" pitchFamily="34" charset="0"/>
                        </a:rPr>
                        <a:t>Radiation-induced </a:t>
                      </a:r>
                      <a:r>
                        <a:rPr lang="en-US" sz="1000" kern="100" smtClean="0">
                          <a:effectLst/>
                          <a:latin typeface="Arial" pitchFamily="34" charset="0"/>
                          <a:ea typeface="+mn-ea"/>
                          <a:cs typeface="Arial" pitchFamily="34" charset="0"/>
                        </a:rPr>
                        <a:t>conductivity (RIC)</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dirty="0" err="1">
                          <a:effectLst/>
                          <a:latin typeface="Arial" pitchFamily="34" charset="0"/>
                          <a:ea typeface="+mn-ea"/>
                          <a:cs typeface="Arial" pitchFamily="34" charset="0"/>
                        </a:rPr>
                        <a:t>Ionising</a:t>
                      </a:r>
                      <a:r>
                        <a:rPr lang="en-US" sz="1000" kern="100" dirty="0">
                          <a:effectLst/>
                          <a:latin typeface="Arial" pitchFamily="34" charset="0"/>
                          <a:ea typeface="+mn-ea"/>
                          <a:cs typeface="Arial" pitchFamily="34" charset="0"/>
                        </a:rPr>
                        <a:t> dose rate</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ja-JP" sz="1000" kern="100">
                          <a:effectLst/>
                          <a:latin typeface="Arial" pitchFamily="34" charset="0"/>
                          <a:ea typeface="+mn-ea"/>
                          <a:cs typeface="Arial" pitchFamily="34" charset="0"/>
                        </a:rPr>
                        <a:t>電子が励起されることによる電気伝導度の増大</a:t>
                      </a:r>
                    </a:p>
                  </a:txBody>
                  <a:tcPr marL="62865" marR="62865" marT="0" marB="0" anchor="ctr"/>
                </a:tc>
              </a:tr>
              <a:tr h="266700">
                <a:tc>
                  <a:txBody>
                    <a:bodyPr/>
                    <a:lstStyle/>
                    <a:p>
                      <a:pPr algn="l">
                        <a:lnSpc>
                          <a:spcPct val="100000"/>
                        </a:lnSpc>
                        <a:spcAft>
                          <a:spcPts val="0"/>
                        </a:spcAft>
                      </a:pPr>
                      <a:r>
                        <a:rPr lang="ja-JP" sz="1000" kern="100" dirty="0">
                          <a:effectLst/>
                          <a:latin typeface="Arial" pitchFamily="34" charset="0"/>
                          <a:ea typeface="+mn-ea"/>
                          <a:cs typeface="Arial" pitchFamily="34" charset="0"/>
                        </a:rPr>
                        <a:t>放射線誘起絶縁劣化</a:t>
                      </a:r>
                      <a:r>
                        <a:rPr lang="en-US" sz="1000" kern="100" dirty="0">
                          <a:effectLst/>
                          <a:latin typeface="Arial" pitchFamily="34" charset="0"/>
                          <a:ea typeface="+mn-ea"/>
                          <a:cs typeface="Arial" pitchFamily="34" charset="0"/>
                        </a:rPr>
                        <a:t/>
                      </a:r>
                      <a:br>
                        <a:rPr lang="en-US" sz="1000" kern="100" dirty="0">
                          <a:effectLst/>
                          <a:latin typeface="Arial" pitchFamily="34" charset="0"/>
                          <a:ea typeface="+mn-ea"/>
                          <a:cs typeface="Arial" pitchFamily="34" charset="0"/>
                        </a:rPr>
                      </a:br>
                      <a:r>
                        <a:rPr lang="en-US" sz="1000" kern="100" dirty="0">
                          <a:effectLst/>
                          <a:latin typeface="Arial" pitchFamily="34" charset="0"/>
                          <a:ea typeface="+mn-ea"/>
                          <a:cs typeface="Arial" pitchFamily="34" charset="0"/>
                        </a:rPr>
                        <a:t>Radiation induced electrical </a:t>
                      </a:r>
                      <a:r>
                        <a:rPr lang="en-US" sz="1000" kern="100" dirty="0" smtClean="0">
                          <a:effectLst/>
                          <a:latin typeface="Arial" pitchFamily="34" charset="0"/>
                          <a:ea typeface="+mn-ea"/>
                          <a:cs typeface="Arial" pitchFamily="34" charset="0"/>
                        </a:rPr>
                        <a:t>degradation (RIED)</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dirty="0">
                          <a:effectLst/>
                          <a:latin typeface="Arial" pitchFamily="34" charset="0"/>
                          <a:ea typeface="+mn-ea"/>
                          <a:cs typeface="Arial" pitchFamily="34" charset="0"/>
                        </a:rPr>
                        <a:t>Dose, Dose rate</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ja-JP" sz="1000" kern="100" dirty="0">
                          <a:effectLst/>
                          <a:latin typeface="Arial" pitchFamily="34" charset="0"/>
                          <a:ea typeface="+mn-ea"/>
                          <a:cs typeface="Arial" pitchFamily="34" charset="0"/>
                        </a:rPr>
                        <a:t>欠陥による電気抵抗の減少</a:t>
                      </a:r>
                    </a:p>
                  </a:txBody>
                  <a:tcPr marL="62865" marR="62865" marT="0" marB="0" anchor="ctr"/>
                </a:tc>
              </a:tr>
              <a:tr h="266700">
                <a:tc>
                  <a:txBody>
                    <a:bodyPr/>
                    <a:lstStyle/>
                    <a:p>
                      <a:pPr algn="l">
                        <a:lnSpc>
                          <a:spcPct val="100000"/>
                        </a:lnSpc>
                        <a:spcAft>
                          <a:spcPts val="0"/>
                        </a:spcAft>
                      </a:pPr>
                      <a:r>
                        <a:rPr lang="ja-JP" sz="1000" kern="100" dirty="0">
                          <a:effectLst/>
                          <a:latin typeface="Arial" pitchFamily="34" charset="0"/>
                          <a:ea typeface="+mn-ea"/>
                          <a:cs typeface="Arial" pitchFamily="34" charset="0"/>
                        </a:rPr>
                        <a:t>放射線誘起起電力</a:t>
                      </a:r>
                      <a:r>
                        <a:rPr lang="en-US" sz="1000" kern="100" dirty="0">
                          <a:effectLst/>
                          <a:latin typeface="Arial" pitchFamily="34" charset="0"/>
                          <a:ea typeface="+mn-ea"/>
                          <a:cs typeface="Arial" pitchFamily="34" charset="0"/>
                        </a:rPr>
                        <a:t/>
                      </a:r>
                      <a:br>
                        <a:rPr lang="en-US" sz="1000" kern="100" dirty="0">
                          <a:effectLst/>
                          <a:latin typeface="Arial" pitchFamily="34" charset="0"/>
                          <a:ea typeface="+mn-ea"/>
                          <a:cs typeface="Arial" pitchFamily="34" charset="0"/>
                        </a:rPr>
                      </a:br>
                      <a:r>
                        <a:rPr lang="en-US" sz="1000" kern="100" dirty="0">
                          <a:effectLst/>
                          <a:latin typeface="Arial" pitchFamily="34" charset="0"/>
                          <a:ea typeface="+mn-ea"/>
                          <a:cs typeface="Arial" pitchFamily="34" charset="0"/>
                        </a:rPr>
                        <a:t>Radiation-induced electromotive </a:t>
                      </a:r>
                      <a:r>
                        <a:rPr lang="en-US" sz="1000" kern="100" dirty="0" smtClean="0">
                          <a:effectLst/>
                          <a:latin typeface="Arial" pitchFamily="34" charset="0"/>
                          <a:ea typeface="+mn-ea"/>
                          <a:cs typeface="Arial" pitchFamily="34" charset="0"/>
                        </a:rPr>
                        <a:t>force (RIEMF)</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dirty="0">
                          <a:effectLst/>
                          <a:latin typeface="Arial" pitchFamily="34" charset="0"/>
                          <a:ea typeface="+mn-ea"/>
                          <a:cs typeface="Arial" pitchFamily="34" charset="0"/>
                        </a:rPr>
                        <a:t>Dose, Dose rate</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dirty="0">
                          <a:effectLst/>
                          <a:latin typeface="Arial" pitchFamily="34" charset="0"/>
                          <a:ea typeface="+mn-ea"/>
                          <a:cs typeface="Arial" pitchFamily="34" charset="0"/>
                        </a:rPr>
                        <a:t>MI</a:t>
                      </a:r>
                      <a:r>
                        <a:rPr lang="ja-JP" sz="1000" kern="100" dirty="0" smtClean="0">
                          <a:effectLst/>
                          <a:latin typeface="Arial" pitchFamily="34" charset="0"/>
                          <a:ea typeface="+mn-ea"/>
                          <a:cs typeface="Arial" pitchFamily="34" charset="0"/>
                        </a:rPr>
                        <a:t>ケーブル</a:t>
                      </a:r>
                      <a:r>
                        <a:rPr lang="ja-JP" altLang="en-US" sz="1000" kern="100" dirty="0" smtClean="0">
                          <a:effectLst/>
                          <a:latin typeface="Arial" pitchFamily="34" charset="0"/>
                          <a:ea typeface="+mn-ea"/>
                          <a:cs typeface="Arial" pitchFamily="34" charset="0"/>
                        </a:rPr>
                        <a:t>で放射化核種からの</a:t>
                      </a:r>
                      <a:r>
                        <a:rPr lang="en-US" altLang="ja-JP" sz="1000" kern="100" dirty="0" smtClean="0">
                          <a:effectLst/>
                          <a:latin typeface="Symbol" pitchFamily="18" charset="2"/>
                          <a:ea typeface="+mn-ea"/>
                          <a:cs typeface="Arial" pitchFamily="34" charset="0"/>
                        </a:rPr>
                        <a:t>b</a:t>
                      </a:r>
                      <a:r>
                        <a:rPr lang="ja-JP" altLang="en-US" sz="1000" kern="100" dirty="0" smtClean="0">
                          <a:effectLst/>
                          <a:latin typeface="Arial" pitchFamily="34" charset="0"/>
                          <a:ea typeface="+mn-ea"/>
                          <a:cs typeface="Arial" pitchFamily="34" charset="0"/>
                        </a:rPr>
                        <a:t>線などで電流が誘起される効果</a:t>
                      </a:r>
                      <a:endParaRPr lang="en-US" altLang="ja-JP" sz="1000" kern="100" dirty="0" smtClean="0">
                        <a:effectLst/>
                        <a:latin typeface="Arial" pitchFamily="34" charset="0"/>
                        <a:ea typeface="+mn-ea"/>
                        <a:cs typeface="Arial" pitchFamily="34" charset="0"/>
                      </a:endParaRPr>
                    </a:p>
                  </a:txBody>
                  <a:tcPr marL="62865" marR="62865" marT="0" marB="0" anchor="ctr"/>
                </a:tc>
              </a:tr>
              <a:tr h="171450">
                <a:tc>
                  <a:txBody>
                    <a:bodyPr/>
                    <a:lstStyle/>
                    <a:p>
                      <a:pPr algn="l">
                        <a:lnSpc>
                          <a:spcPct val="100000"/>
                        </a:lnSpc>
                        <a:spcAft>
                          <a:spcPts val="0"/>
                        </a:spcAft>
                      </a:pPr>
                      <a:r>
                        <a:rPr lang="ja-JP" sz="1000" kern="100">
                          <a:effectLst/>
                          <a:latin typeface="Arial" pitchFamily="34" charset="0"/>
                          <a:ea typeface="+mn-ea"/>
                          <a:cs typeface="Arial" pitchFamily="34" charset="0"/>
                        </a:rPr>
                        <a:t>照射誘起熱起電力</a:t>
                      </a:r>
                    </a:p>
                    <a:p>
                      <a:pPr algn="l">
                        <a:lnSpc>
                          <a:spcPct val="100000"/>
                        </a:lnSpc>
                        <a:spcAft>
                          <a:spcPts val="0"/>
                        </a:spcAft>
                      </a:pPr>
                      <a:r>
                        <a:rPr lang="en-US" sz="1000" kern="100">
                          <a:effectLst/>
                          <a:latin typeface="Arial" pitchFamily="34" charset="0"/>
                          <a:ea typeface="+mn-ea"/>
                          <a:cs typeface="Arial" pitchFamily="34" charset="0"/>
                        </a:rPr>
                        <a:t>Thermoelectric electromotive </a:t>
                      </a:r>
                      <a:r>
                        <a:rPr lang="en-US" sz="1000" kern="100" smtClean="0">
                          <a:effectLst/>
                          <a:latin typeface="Arial" pitchFamily="34" charset="0"/>
                          <a:ea typeface="+mn-ea"/>
                          <a:cs typeface="Arial" pitchFamily="34" charset="0"/>
                        </a:rPr>
                        <a:t>force (TIEMF)</a:t>
                      </a:r>
                      <a:endParaRPr lang="ja-JP" sz="1000" kern="10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a:effectLst/>
                          <a:latin typeface="Arial" pitchFamily="34" charset="0"/>
                          <a:ea typeface="+mn-ea"/>
                          <a:cs typeface="Arial" pitchFamily="34" charset="0"/>
                        </a:rPr>
                        <a:t>Dose rate</a:t>
                      </a:r>
                      <a:endParaRPr lang="ja-JP" sz="1000" kern="10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ja-JP" sz="1000" kern="100" dirty="0">
                          <a:effectLst/>
                          <a:latin typeface="Arial" pitchFamily="34" charset="0"/>
                          <a:ea typeface="+mn-ea"/>
                          <a:cs typeface="Arial" pitchFamily="34" charset="0"/>
                        </a:rPr>
                        <a:t>核発熱による熱不均一でもたらされる熱電効果</a:t>
                      </a:r>
                    </a:p>
                  </a:txBody>
                  <a:tcPr marL="62865" marR="62865" marT="0" marB="0" anchor="ctr"/>
                </a:tc>
              </a:tr>
              <a:tr h="266700">
                <a:tc>
                  <a:txBody>
                    <a:bodyPr/>
                    <a:lstStyle/>
                    <a:p>
                      <a:pPr algn="l">
                        <a:lnSpc>
                          <a:spcPct val="100000"/>
                        </a:lnSpc>
                        <a:spcAft>
                          <a:spcPts val="0"/>
                        </a:spcAft>
                      </a:pPr>
                      <a:r>
                        <a:rPr lang="en-US" sz="1000" kern="100" dirty="0">
                          <a:effectLst/>
                          <a:latin typeface="Arial" pitchFamily="34" charset="0"/>
                          <a:ea typeface="+mn-ea"/>
                          <a:cs typeface="Arial" pitchFamily="34" charset="0"/>
                        </a:rPr>
                        <a:t>Radiation-induced thermoelectric </a:t>
                      </a:r>
                      <a:r>
                        <a:rPr lang="en-US" sz="1000" kern="100" dirty="0" smtClean="0">
                          <a:effectLst/>
                          <a:latin typeface="Arial" pitchFamily="34" charset="0"/>
                          <a:ea typeface="+mn-ea"/>
                          <a:cs typeface="Arial" pitchFamily="34" charset="0"/>
                        </a:rPr>
                        <a:t>sensitivity (RITES)</a:t>
                      </a:r>
                      <a:endParaRPr lang="ja-JP" sz="1000" kern="100" dirty="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en-US" sz="1000" kern="100">
                          <a:effectLst/>
                          <a:latin typeface="Arial" pitchFamily="34" charset="0"/>
                          <a:ea typeface="+mn-ea"/>
                          <a:cs typeface="Arial" pitchFamily="34" charset="0"/>
                        </a:rPr>
                        <a:t>Dose</a:t>
                      </a:r>
                      <a:endParaRPr lang="ja-JP" sz="1000" kern="100">
                        <a:effectLst/>
                        <a:latin typeface="Arial" pitchFamily="34" charset="0"/>
                        <a:ea typeface="+mn-ea"/>
                        <a:cs typeface="Arial" pitchFamily="34" charset="0"/>
                      </a:endParaRPr>
                    </a:p>
                  </a:txBody>
                  <a:tcPr marL="62865" marR="62865" marT="0" marB="0" anchor="ctr"/>
                </a:tc>
                <a:tc>
                  <a:txBody>
                    <a:bodyPr/>
                    <a:lstStyle/>
                    <a:p>
                      <a:pPr algn="l">
                        <a:lnSpc>
                          <a:spcPct val="100000"/>
                        </a:lnSpc>
                        <a:spcAft>
                          <a:spcPts val="0"/>
                        </a:spcAft>
                      </a:pPr>
                      <a:r>
                        <a:rPr lang="ja-JP" sz="1000" kern="100" dirty="0">
                          <a:effectLst/>
                          <a:latin typeface="Arial" pitchFamily="34" charset="0"/>
                          <a:ea typeface="+mn-ea"/>
                          <a:cs typeface="Arial" pitchFamily="34" charset="0"/>
                        </a:rPr>
                        <a:t>不均一な核変換・損傷による熱電効果</a:t>
                      </a:r>
                    </a:p>
                  </a:txBody>
                  <a:tcPr marL="62865" marR="62865" marT="0" marB="0" anchor="ctr"/>
                </a:tc>
              </a:tr>
            </a:tbl>
          </a:graphicData>
        </a:graphic>
      </p:graphicFrame>
      <p:sp>
        <p:nvSpPr>
          <p:cNvPr id="6" name="テキスト ボックス 5"/>
          <p:cNvSpPr txBox="1"/>
          <p:nvPr/>
        </p:nvSpPr>
        <p:spPr>
          <a:xfrm>
            <a:off x="5814443" y="1772816"/>
            <a:ext cx="2141933" cy="307777"/>
          </a:xfrm>
          <a:prstGeom prst="rect">
            <a:avLst/>
          </a:prstGeom>
          <a:noFill/>
        </p:spPr>
        <p:txBody>
          <a:bodyPr wrap="none" rtlCol="0">
            <a:spAutoFit/>
          </a:bodyPr>
          <a:lstStyle/>
          <a:p>
            <a:r>
              <a:rPr lang="ja-JP" altLang="en-US" sz="1400" dirty="0"/>
              <a:t>代表的</a:t>
            </a:r>
            <a:r>
              <a:rPr lang="ja-JP" altLang="en-US" sz="1400" dirty="0" smtClean="0"/>
              <a:t>な放射線照射効果</a:t>
            </a:r>
            <a:endParaRPr kumimoji="1" lang="ja-JP" altLang="en-US" sz="1400" dirty="0"/>
          </a:p>
        </p:txBody>
      </p:sp>
      <p:sp>
        <p:nvSpPr>
          <p:cNvPr id="84" name="テキスト ボックス 83"/>
          <p:cNvSpPr txBox="1"/>
          <p:nvPr/>
        </p:nvSpPr>
        <p:spPr>
          <a:xfrm>
            <a:off x="41472" y="5517232"/>
            <a:ext cx="8677375" cy="1200329"/>
          </a:xfrm>
          <a:prstGeom prst="rect">
            <a:avLst/>
          </a:prstGeom>
          <a:noFill/>
        </p:spPr>
        <p:txBody>
          <a:bodyPr wrap="none" rtlCol="0">
            <a:spAutoFit/>
          </a:bodyPr>
          <a:lstStyle/>
          <a:p>
            <a:pPr marL="285750" indent="-285750">
              <a:buFont typeface="Arial" pitchFamily="34" charset="0"/>
              <a:buChar char="•"/>
            </a:pPr>
            <a:r>
              <a:rPr kumimoji="1" lang="ja-JP" altLang="en-US" dirty="0" smtClean="0"/>
              <a:t>コイルや伝送ケーブルの絶縁性能が、放射線によって一時的、若しくは</a:t>
            </a:r>
            <a:r>
              <a:rPr kumimoji="1" lang="ja-JP" altLang="en-US" u="sng" dirty="0" smtClean="0"/>
              <a:t>恒久的に劣化</a:t>
            </a:r>
            <a:endParaRPr kumimoji="1" lang="en-US" altLang="ja-JP" u="sng" dirty="0" smtClean="0"/>
          </a:p>
          <a:p>
            <a:r>
              <a:rPr kumimoji="1" lang="en-US" altLang="ja-JP" dirty="0" smtClean="0"/>
              <a:t>							</a:t>
            </a:r>
            <a:r>
              <a:rPr kumimoji="1" lang="ja-JP" altLang="en-US" dirty="0" smtClean="0"/>
              <a:t>　　　　　↑　寿命</a:t>
            </a:r>
            <a:endParaRPr kumimoji="1" lang="en-US" altLang="ja-JP" dirty="0" smtClean="0"/>
          </a:p>
          <a:p>
            <a:pPr marL="285750" indent="-285750">
              <a:buFont typeface="Arial" pitchFamily="34" charset="0"/>
              <a:buChar char="•"/>
            </a:pPr>
            <a:r>
              <a:rPr lang="ja-JP" altLang="en-US" dirty="0"/>
              <a:t>核</a:t>
            </a:r>
            <a:r>
              <a:rPr lang="ja-JP" altLang="en-US" dirty="0" smtClean="0"/>
              <a:t>変換によって導体中</a:t>
            </a:r>
            <a:r>
              <a:rPr lang="ja-JP" altLang="en-US" dirty="0"/>
              <a:t>で</a:t>
            </a:r>
            <a:r>
              <a:rPr lang="ja-JP" altLang="en-US" dirty="0" smtClean="0"/>
              <a:t>不純物ができ、温度不均一性から</a:t>
            </a:r>
            <a:r>
              <a:rPr lang="ja-JP" altLang="en-US" u="sng" dirty="0" smtClean="0"/>
              <a:t>熱電効果が発生</a:t>
            </a:r>
            <a:endParaRPr lang="en-US" altLang="ja-JP" u="sng" dirty="0" smtClean="0"/>
          </a:p>
          <a:p>
            <a:r>
              <a:rPr kumimoji="1" lang="en-US" altLang="ja-JP" dirty="0"/>
              <a:t>	</a:t>
            </a:r>
            <a:r>
              <a:rPr kumimoji="1" lang="en-US" altLang="ja-JP" dirty="0" smtClean="0"/>
              <a:t>					</a:t>
            </a:r>
            <a:r>
              <a:rPr kumimoji="1" lang="ja-JP" altLang="en-US" dirty="0" smtClean="0"/>
              <a:t>　　　　↑計測精度の低下</a:t>
            </a:r>
            <a:endParaRPr kumimoji="1" lang="ja-JP" altLang="en-US" dirty="0"/>
          </a:p>
        </p:txBody>
      </p:sp>
    </p:spTree>
    <p:extLst>
      <p:ext uri="{BB962C8B-B14F-4D97-AF65-F5344CB8AC3E}">
        <p14:creationId xmlns:p14="http://schemas.microsoft.com/office/powerpoint/2010/main" val="2675146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752" y="908720"/>
            <a:ext cx="6462464" cy="369332"/>
          </a:xfrm>
          <a:prstGeom prst="rect">
            <a:avLst/>
          </a:prstGeom>
        </p:spPr>
        <p:txBody>
          <a:bodyPr wrap="square">
            <a:spAutoFit/>
          </a:bodyPr>
          <a:lstStyle/>
          <a:p>
            <a:pPr lvl="0"/>
            <a:r>
              <a:rPr lang="ja-JP" altLang="ja-JP" b="1" dirty="0">
                <a:latin typeface="Arial" pitchFamily="34" charset="0"/>
                <a:cs typeface="Arial" pitchFamily="34" charset="0"/>
              </a:rPr>
              <a:t>放射線誘起伝導（</a:t>
            </a:r>
            <a:r>
              <a:rPr lang="en-US" altLang="ja-JP" b="1" dirty="0">
                <a:latin typeface="Arial" pitchFamily="34" charset="0"/>
                <a:cs typeface="Arial" pitchFamily="34" charset="0"/>
              </a:rPr>
              <a:t>Radiation-induced conductivity (RIC)</a:t>
            </a:r>
            <a:r>
              <a:rPr lang="ja-JP" altLang="ja-JP" b="1" dirty="0">
                <a:latin typeface="Arial" pitchFamily="34" charset="0"/>
                <a:cs typeface="Arial" pitchFamily="34" charset="0"/>
              </a:rPr>
              <a:t>）</a:t>
            </a:r>
          </a:p>
        </p:txBody>
      </p:sp>
      <p:sp>
        <p:nvSpPr>
          <p:cNvPr id="6" name="正方形/長方形 5"/>
          <p:cNvSpPr/>
          <p:nvPr/>
        </p:nvSpPr>
        <p:spPr>
          <a:xfrm>
            <a:off x="35496" y="539388"/>
            <a:ext cx="4392488" cy="369332"/>
          </a:xfrm>
          <a:prstGeom prst="rect">
            <a:avLst/>
          </a:prstGeom>
        </p:spPr>
        <p:txBody>
          <a:bodyPr wrap="square">
            <a:spAutoFit/>
          </a:bodyPr>
          <a:lstStyle/>
          <a:p>
            <a:r>
              <a:rPr lang="ja-JP" altLang="en-US" b="1" dirty="0" smtClean="0">
                <a:latin typeface="Arial" pitchFamily="34" charset="0"/>
                <a:cs typeface="Arial" pitchFamily="34" charset="0"/>
              </a:rPr>
              <a:t>①耐放射線</a:t>
            </a:r>
            <a:endParaRPr lang="en-US" altLang="ja-JP" b="1" dirty="0" smtClean="0">
              <a:latin typeface="Arial" pitchFamily="34" charset="0"/>
              <a:cs typeface="Arial" pitchFamily="34" charset="0"/>
            </a:endParaRPr>
          </a:p>
        </p:txBody>
      </p:sp>
      <p:sp>
        <p:nvSpPr>
          <p:cNvPr id="8" name="正方形/長方形 7"/>
          <p:cNvSpPr/>
          <p:nvPr/>
        </p:nvSpPr>
        <p:spPr>
          <a:xfrm>
            <a:off x="6012160" y="1268760"/>
            <a:ext cx="3131840" cy="646331"/>
          </a:xfrm>
          <a:prstGeom prst="rect">
            <a:avLst/>
          </a:prstGeom>
        </p:spPr>
        <p:txBody>
          <a:bodyPr wrap="square">
            <a:spAutoFit/>
          </a:bodyPr>
          <a:lstStyle/>
          <a:p>
            <a:pPr algn="ctr"/>
            <a:r>
              <a:rPr lang="ja-JP" altLang="ja-JP" u="sng" dirty="0">
                <a:latin typeface="Arial" pitchFamily="34" charset="0"/>
                <a:cs typeface="Arial" pitchFamily="34" charset="0"/>
              </a:rPr>
              <a:t>絶縁材として</a:t>
            </a:r>
            <a:r>
              <a:rPr lang="ja-JP" altLang="ja-JP" u="sng" dirty="0" smtClean="0">
                <a:latin typeface="Arial" pitchFamily="34" charset="0"/>
                <a:cs typeface="Arial" pitchFamily="34" charset="0"/>
              </a:rPr>
              <a:t>の</a:t>
            </a:r>
            <a:r>
              <a:rPr lang="ja-JP" altLang="en-US" u="sng" dirty="0" smtClean="0">
                <a:latin typeface="Arial" pitchFamily="34" charset="0"/>
                <a:cs typeface="Arial" pitchFamily="34" charset="0"/>
              </a:rPr>
              <a:t>伝導度</a:t>
            </a:r>
            <a:r>
              <a:rPr lang="ja-JP" altLang="ja-JP" u="sng" dirty="0" smtClean="0">
                <a:latin typeface="Arial" pitchFamily="34" charset="0"/>
                <a:cs typeface="Arial" pitchFamily="34" charset="0"/>
              </a:rPr>
              <a:t>上限値</a:t>
            </a:r>
            <a:endParaRPr lang="en-US" altLang="ja-JP" u="sng" dirty="0" smtClean="0">
              <a:latin typeface="Arial" pitchFamily="34" charset="0"/>
              <a:cs typeface="Arial" pitchFamily="34" charset="0"/>
            </a:endParaRPr>
          </a:p>
          <a:p>
            <a:pPr algn="ctr"/>
            <a:r>
              <a:rPr lang="en-US" altLang="ja-JP" b="1" dirty="0" smtClean="0">
                <a:latin typeface="Arial" pitchFamily="34" charset="0"/>
                <a:cs typeface="Arial" pitchFamily="34" charset="0"/>
              </a:rPr>
              <a:t>1</a:t>
            </a:r>
            <a:r>
              <a:rPr lang="ja-JP" altLang="ja-JP" b="1" dirty="0">
                <a:latin typeface="Arial" pitchFamily="34" charset="0"/>
                <a:cs typeface="Arial" pitchFamily="34" charset="0"/>
              </a:rPr>
              <a:t>×</a:t>
            </a:r>
            <a:r>
              <a:rPr lang="en-US" altLang="ja-JP" b="1" dirty="0">
                <a:latin typeface="Arial" pitchFamily="34" charset="0"/>
                <a:cs typeface="Arial" pitchFamily="34" charset="0"/>
              </a:rPr>
              <a:t>10</a:t>
            </a:r>
            <a:r>
              <a:rPr lang="en-US" altLang="ja-JP" b="1" baseline="30000" dirty="0">
                <a:latin typeface="Arial" pitchFamily="34" charset="0"/>
                <a:cs typeface="Arial" pitchFamily="34" charset="0"/>
              </a:rPr>
              <a:t>-6</a:t>
            </a:r>
            <a:r>
              <a:rPr lang="en-US" altLang="ja-JP" b="1" dirty="0">
                <a:latin typeface="Arial" pitchFamily="34" charset="0"/>
                <a:cs typeface="Arial" pitchFamily="34" charset="0"/>
              </a:rPr>
              <a:t> S/m</a:t>
            </a:r>
            <a:endParaRPr lang="ja-JP" altLang="en-US" b="1" dirty="0">
              <a:latin typeface="Arial" pitchFamily="34" charset="0"/>
              <a:cs typeface="Arial" pitchFamily="34" charset="0"/>
            </a:endParaRPr>
          </a:p>
        </p:txBody>
      </p:sp>
      <p:grpSp>
        <p:nvGrpSpPr>
          <p:cNvPr id="11" name="グループ化 10"/>
          <p:cNvGrpSpPr/>
          <p:nvPr/>
        </p:nvGrpSpPr>
        <p:grpSpPr>
          <a:xfrm>
            <a:off x="35496" y="1350150"/>
            <a:ext cx="6048672" cy="3413306"/>
            <a:chOff x="35496" y="1350150"/>
            <a:chExt cx="6048672" cy="3413306"/>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350150"/>
              <a:ext cx="6048672" cy="3413306"/>
            </a:xfrm>
            <a:prstGeom prst="rect">
              <a:avLst/>
            </a:prstGeom>
            <a:noFill/>
            <a:ln>
              <a:noFill/>
            </a:ln>
          </p:spPr>
        </p:pic>
        <p:sp>
          <p:nvSpPr>
            <p:cNvPr id="9" name="正方形/長方形 8"/>
            <p:cNvSpPr/>
            <p:nvPr/>
          </p:nvSpPr>
          <p:spPr>
            <a:xfrm>
              <a:off x="2074279" y="3825044"/>
              <a:ext cx="985553"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p:cNvSpPr/>
          <p:nvPr/>
        </p:nvSpPr>
        <p:spPr>
          <a:xfrm>
            <a:off x="6084168" y="2140985"/>
            <a:ext cx="2915815" cy="2031325"/>
          </a:xfrm>
          <a:prstGeom prst="rect">
            <a:avLst/>
          </a:prstGeom>
        </p:spPr>
        <p:txBody>
          <a:bodyPr wrap="square">
            <a:spAutoFit/>
          </a:bodyPr>
          <a:lstStyle/>
          <a:p>
            <a:r>
              <a:rPr lang="en-US" altLang="ja-JP" dirty="0" smtClean="0">
                <a:latin typeface="Arial" pitchFamily="34" charset="0"/>
                <a:cs typeface="Arial" pitchFamily="34" charset="0"/>
              </a:rPr>
              <a:t>ITER</a:t>
            </a:r>
            <a:r>
              <a:rPr lang="ja-JP" altLang="ja-JP" dirty="0" smtClean="0">
                <a:latin typeface="Arial" pitchFamily="34" charset="0"/>
                <a:cs typeface="Arial" pitchFamily="34" charset="0"/>
              </a:rPr>
              <a:t>の第一壁条件</a:t>
            </a:r>
            <a:endParaRPr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3 </a:t>
            </a:r>
            <a:r>
              <a:rPr lang="en-US" altLang="ja-JP" dirty="0" err="1" smtClean="0">
                <a:latin typeface="Arial" pitchFamily="34" charset="0"/>
                <a:cs typeface="Arial" pitchFamily="34" charset="0"/>
              </a:rPr>
              <a:t>kGy</a:t>
            </a:r>
            <a:r>
              <a:rPr lang="en-US" altLang="ja-JP" dirty="0" smtClean="0">
                <a:latin typeface="Arial" pitchFamily="34" charset="0"/>
                <a:cs typeface="Arial" pitchFamily="34" charset="0"/>
              </a:rPr>
              <a:t>/s</a:t>
            </a:r>
            <a:r>
              <a:rPr lang="ja-JP" altLang="ja-JP" dirty="0" smtClean="0">
                <a:latin typeface="Arial" pitchFamily="34" charset="0"/>
                <a:cs typeface="Arial" pitchFamily="34" charset="0"/>
              </a:rPr>
              <a:t>（</a:t>
            </a:r>
            <a:r>
              <a:rPr lang="en-US" altLang="ja-JP" dirty="0" smtClean="0">
                <a:latin typeface="Arial" pitchFamily="34" charset="0"/>
                <a:cs typeface="Arial" pitchFamily="34" charset="0"/>
              </a:rPr>
              <a:t>3</a:t>
            </a:r>
            <a:r>
              <a:rPr lang="ja-JP" altLang="ja-JP" dirty="0" smtClean="0">
                <a:latin typeface="Arial" pitchFamily="34" charset="0"/>
                <a:cs typeface="Arial" pitchFamily="34" charset="0"/>
              </a:rPr>
              <a:t>×</a:t>
            </a:r>
            <a:r>
              <a:rPr lang="en-US" altLang="ja-JP" dirty="0" smtClean="0">
                <a:latin typeface="Arial" pitchFamily="34" charset="0"/>
                <a:cs typeface="Arial" pitchFamily="34" charset="0"/>
              </a:rPr>
              <a:t>10</a:t>
            </a:r>
            <a:r>
              <a:rPr lang="en-US" altLang="ja-JP" baseline="30000" dirty="0" smtClean="0">
                <a:latin typeface="Arial" pitchFamily="34" charset="0"/>
                <a:cs typeface="Arial" pitchFamily="34" charset="0"/>
              </a:rPr>
              <a:t>14</a:t>
            </a:r>
            <a:r>
              <a:rPr lang="en-US" altLang="ja-JP" dirty="0" smtClean="0">
                <a:latin typeface="Arial" pitchFamily="34" charset="0"/>
                <a:cs typeface="Arial" pitchFamily="34" charset="0"/>
              </a:rPr>
              <a:t> n/cm</a:t>
            </a:r>
            <a:r>
              <a:rPr lang="en-US" altLang="ja-JP" baseline="30000" dirty="0" smtClean="0">
                <a:latin typeface="Arial" pitchFamily="34" charset="0"/>
                <a:cs typeface="Arial" pitchFamily="34" charset="0"/>
              </a:rPr>
              <a:t>2</a:t>
            </a:r>
            <a:r>
              <a:rPr lang="en-US" altLang="ja-JP" dirty="0" smtClean="0">
                <a:latin typeface="Arial" pitchFamily="34" charset="0"/>
                <a:cs typeface="Arial" pitchFamily="34" charset="0"/>
              </a:rPr>
              <a:t>/s</a:t>
            </a:r>
            <a:r>
              <a:rPr lang="ja-JP" altLang="ja-JP" dirty="0" smtClean="0">
                <a:latin typeface="Arial" pitchFamily="34" charset="0"/>
                <a:cs typeface="Arial" pitchFamily="34" charset="0"/>
              </a:rPr>
              <a:t>）まで外挿</a:t>
            </a:r>
            <a:endParaRPr lang="en-US" altLang="ja-JP" dirty="0" smtClean="0">
              <a:latin typeface="Arial" pitchFamily="34" charset="0"/>
              <a:cs typeface="Arial" pitchFamily="34" charset="0"/>
            </a:endParaRPr>
          </a:p>
          <a:p>
            <a:endParaRPr lang="en-US" altLang="ja-JP" dirty="0">
              <a:latin typeface="Arial" pitchFamily="34" charset="0"/>
              <a:cs typeface="Arial" pitchFamily="34" charset="0"/>
            </a:endParaRPr>
          </a:p>
          <a:p>
            <a:r>
              <a:rPr lang="ja-JP" altLang="ja-JP" dirty="0" smtClean="0">
                <a:latin typeface="Arial" pitchFamily="34" charset="0"/>
                <a:cs typeface="Arial" pitchFamily="34" charset="0"/>
              </a:rPr>
              <a:t>照射</a:t>
            </a:r>
            <a:r>
              <a:rPr lang="ja-JP" altLang="ja-JP" dirty="0">
                <a:latin typeface="Arial" pitchFamily="34" charset="0"/>
                <a:cs typeface="Arial" pitchFamily="34" charset="0"/>
              </a:rPr>
              <a:t>誘起伝導度は</a:t>
            </a:r>
            <a:r>
              <a:rPr lang="en-US" altLang="ja-JP" dirty="0">
                <a:latin typeface="Arial" pitchFamily="34" charset="0"/>
                <a:cs typeface="Arial" pitchFamily="34" charset="0"/>
              </a:rPr>
              <a:t>8</a:t>
            </a:r>
            <a:r>
              <a:rPr lang="ja-JP" altLang="ja-JP" dirty="0">
                <a:latin typeface="Arial" pitchFamily="34" charset="0"/>
                <a:cs typeface="Arial" pitchFamily="34" charset="0"/>
              </a:rPr>
              <a:t>×</a:t>
            </a:r>
            <a:r>
              <a:rPr lang="en-US" altLang="ja-JP" dirty="0">
                <a:latin typeface="Arial" pitchFamily="34" charset="0"/>
                <a:cs typeface="Arial" pitchFamily="34" charset="0"/>
              </a:rPr>
              <a:t>10</a:t>
            </a:r>
            <a:r>
              <a:rPr lang="en-US" altLang="ja-JP" baseline="30000" dirty="0">
                <a:latin typeface="Arial" pitchFamily="34" charset="0"/>
                <a:cs typeface="Arial" pitchFamily="34" charset="0"/>
              </a:rPr>
              <a:t>-7</a:t>
            </a:r>
            <a:r>
              <a:rPr lang="en-US" altLang="ja-JP" dirty="0">
                <a:latin typeface="Arial" pitchFamily="34" charset="0"/>
                <a:cs typeface="Arial" pitchFamily="34" charset="0"/>
              </a:rPr>
              <a:t> S/m</a:t>
            </a:r>
            <a:r>
              <a:rPr lang="ja-JP" altLang="ja-JP" dirty="0">
                <a:latin typeface="Arial" pitchFamily="34" charset="0"/>
                <a:cs typeface="Arial" pitchFamily="34" charset="0"/>
              </a:rPr>
              <a:t>であり、</a:t>
            </a:r>
            <a:r>
              <a:rPr lang="ja-JP" altLang="ja-JP" dirty="0">
                <a:solidFill>
                  <a:srgbClr val="FF0000"/>
                </a:solidFill>
                <a:latin typeface="Arial" pitchFamily="34" charset="0"/>
                <a:cs typeface="Arial" pitchFamily="34" charset="0"/>
              </a:rPr>
              <a:t>電気伝導</a:t>
            </a:r>
            <a:r>
              <a:rPr lang="ja-JP" altLang="ja-JP" dirty="0" smtClean="0">
                <a:solidFill>
                  <a:srgbClr val="FF0000"/>
                </a:solidFill>
                <a:latin typeface="Arial" pitchFamily="34" charset="0"/>
                <a:cs typeface="Arial" pitchFamily="34" charset="0"/>
              </a:rPr>
              <a:t>は</a:t>
            </a:r>
            <a:r>
              <a:rPr lang="ja-JP" altLang="en-US" dirty="0" smtClean="0">
                <a:solidFill>
                  <a:srgbClr val="FF0000"/>
                </a:solidFill>
                <a:latin typeface="Arial" pitchFamily="34" charset="0"/>
                <a:cs typeface="Arial" pitchFamily="34" charset="0"/>
              </a:rPr>
              <a:t>　　</a:t>
            </a:r>
            <a:r>
              <a:rPr lang="ja-JP" altLang="ja-JP" dirty="0" smtClean="0">
                <a:solidFill>
                  <a:srgbClr val="FF0000"/>
                </a:solidFill>
                <a:latin typeface="Arial" pitchFamily="34" charset="0"/>
                <a:cs typeface="Arial" pitchFamily="34" charset="0"/>
              </a:rPr>
              <a:t>かろうじて</a:t>
            </a:r>
            <a:r>
              <a:rPr lang="ja-JP" altLang="ja-JP" dirty="0">
                <a:solidFill>
                  <a:srgbClr val="FF0000"/>
                </a:solidFill>
                <a:latin typeface="Arial" pitchFamily="34" charset="0"/>
                <a:cs typeface="Arial" pitchFamily="34" charset="0"/>
              </a:rPr>
              <a:t>上限値を満足</a:t>
            </a:r>
            <a:endParaRPr lang="ja-JP" altLang="en-US" dirty="0">
              <a:solidFill>
                <a:srgbClr val="FF0000"/>
              </a:solidFill>
              <a:latin typeface="Arial" pitchFamily="34" charset="0"/>
              <a:cs typeface="Arial" pitchFamily="34" charset="0"/>
            </a:endParaRPr>
          </a:p>
        </p:txBody>
      </p:sp>
      <p:sp>
        <p:nvSpPr>
          <p:cNvPr id="12" name="正方形/長方形 11"/>
          <p:cNvSpPr/>
          <p:nvPr/>
        </p:nvSpPr>
        <p:spPr>
          <a:xfrm>
            <a:off x="755576" y="5013176"/>
            <a:ext cx="7821488" cy="369332"/>
          </a:xfrm>
          <a:prstGeom prst="rect">
            <a:avLst/>
          </a:prstGeom>
        </p:spPr>
        <p:txBody>
          <a:bodyPr wrap="square">
            <a:spAutoFit/>
          </a:bodyPr>
          <a:lstStyle/>
          <a:p>
            <a:r>
              <a:rPr lang="en-US" altLang="ja-JP" dirty="0">
                <a:latin typeface="Arial" pitchFamily="34" charset="0"/>
                <a:cs typeface="Arial" pitchFamily="34" charset="0"/>
              </a:rPr>
              <a:t>ITER</a:t>
            </a:r>
            <a:r>
              <a:rPr lang="ja-JP" altLang="ja-JP" dirty="0">
                <a:latin typeface="Arial" pitchFamily="34" charset="0"/>
                <a:cs typeface="Arial" pitchFamily="34" charset="0"/>
              </a:rPr>
              <a:t>の第一壁</a:t>
            </a:r>
            <a:r>
              <a:rPr lang="ja-JP" altLang="ja-JP" dirty="0" smtClean="0">
                <a:latin typeface="Arial" pitchFamily="34" charset="0"/>
                <a:cs typeface="Arial" pitchFamily="34" charset="0"/>
              </a:rPr>
              <a:t>条件</a:t>
            </a:r>
            <a:r>
              <a:rPr lang="ja-JP" altLang="en-US" dirty="0" smtClean="0">
                <a:latin typeface="Arial" pitchFamily="34" charset="0"/>
                <a:cs typeface="Arial" pitchFamily="34" charset="0"/>
              </a:rPr>
              <a:t>　</a:t>
            </a:r>
            <a:r>
              <a:rPr lang="en-US" altLang="ja-JP" u="sng" dirty="0" smtClean="0">
                <a:latin typeface="Arial" pitchFamily="34" charset="0"/>
                <a:cs typeface="Arial" pitchFamily="34" charset="0"/>
              </a:rPr>
              <a:t>3 </a:t>
            </a:r>
            <a:r>
              <a:rPr lang="en-US" altLang="ja-JP" u="sng" dirty="0" err="1" smtClean="0">
                <a:latin typeface="Arial" pitchFamily="34" charset="0"/>
                <a:cs typeface="Arial" pitchFamily="34" charset="0"/>
              </a:rPr>
              <a:t>kGy</a:t>
            </a:r>
            <a:r>
              <a:rPr lang="en-US" altLang="ja-JP" u="sng" dirty="0" smtClean="0">
                <a:latin typeface="Arial" pitchFamily="34" charset="0"/>
                <a:cs typeface="Arial" pitchFamily="34" charset="0"/>
              </a:rPr>
              <a:t>/s</a:t>
            </a:r>
            <a:r>
              <a:rPr lang="en-US" altLang="ja-JP" dirty="0" smtClean="0">
                <a:latin typeface="Arial" pitchFamily="34" charset="0"/>
                <a:cs typeface="Arial" pitchFamily="34" charset="0"/>
              </a:rPr>
              <a:t>  ~  </a:t>
            </a:r>
            <a:r>
              <a:rPr lang="ja-JP" altLang="en-US" dirty="0" smtClean="0">
                <a:latin typeface="Arial" pitchFamily="34" charset="0"/>
                <a:cs typeface="Arial" pitchFamily="34" charset="0"/>
              </a:rPr>
              <a:t>原型炉のブランケット裏 </a:t>
            </a:r>
            <a:r>
              <a:rPr lang="en-US" altLang="ja-JP" dirty="0" smtClean="0">
                <a:latin typeface="Arial" pitchFamily="34" charset="0"/>
                <a:cs typeface="Arial" pitchFamily="34" charset="0"/>
              </a:rPr>
              <a:t>Zone A  </a:t>
            </a:r>
            <a:r>
              <a:rPr lang="en-US" altLang="ja-JP" u="sng" dirty="0" smtClean="0">
                <a:latin typeface="Arial" pitchFamily="34" charset="0"/>
                <a:cs typeface="Arial" pitchFamily="34" charset="0"/>
              </a:rPr>
              <a:t>2 </a:t>
            </a:r>
            <a:r>
              <a:rPr lang="en-US" altLang="ja-JP" u="sng" dirty="0" err="1" smtClean="0">
                <a:latin typeface="Arial" pitchFamily="34" charset="0"/>
                <a:cs typeface="Arial" pitchFamily="34" charset="0"/>
              </a:rPr>
              <a:t>kGy</a:t>
            </a:r>
            <a:r>
              <a:rPr lang="en-US" altLang="ja-JP" u="sng" dirty="0" smtClean="0">
                <a:latin typeface="Arial" pitchFamily="34" charset="0"/>
                <a:cs typeface="Arial" pitchFamily="34" charset="0"/>
              </a:rPr>
              <a:t>/s</a:t>
            </a:r>
            <a:endParaRPr lang="ja-JP" altLang="en-US" u="sng" dirty="0">
              <a:latin typeface="Arial" pitchFamily="34" charset="0"/>
              <a:cs typeface="Arial" pitchFamily="34" charset="0"/>
            </a:endParaRPr>
          </a:p>
        </p:txBody>
      </p:sp>
      <p:sp>
        <p:nvSpPr>
          <p:cNvPr id="13" name="正方形/長方形 12"/>
          <p:cNvSpPr/>
          <p:nvPr/>
        </p:nvSpPr>
        <p:spPr>
          <a:xfrm>
            <a:off x="1143000" y="5445224"/>
            <a:ext cx="7605464" cy="1200329"/>
          </a:xfrm>
          <a:prstGeom prst="rect">
            <a:avLst/>
          </a:prstGeom>
        </p:spPr>
        <p:txBody>
          <a:bodyPr wrap="square">
            <a:spAutoFit/>
          </a:bodyPr>
          <a:lstStyle/>
          <a:p>
            <a:r>
              <a:rPr lang="en-US" altLang="ja-JP" b="1" dirty="0" smtClean="0">
                <a:solidFill>
                  <a:srgbClr val="FF0000"/>
                </a:solidFill>
                <a:latin typeface="Arial" pitchFamily="34" charset="0"/>
                <a:cs typeface="Arial" pitchFamily="34" charset="0"/>
              </a:rPr>
              <a:t>ITER</a:t>
            </a:r>
            <a:r>
              <a:rPr lang="ja-JP" altLang="en-US" b="1" dirty="0" smtClean="0">
                <a:solidFill>
                  <a:srgbClr val="FF0000"/>
                </a:solidFill>
                <a:latin typeface="Arial" pitchFamily="34" charset="0"/>
                <a:cs typeface="Arial" pitchFamily="34" charset="0"/>
              </a:rPr>
              <a:t>で影響が無ければ、原型炉でも問題ないと考えられる。</a:t>
            </a:r>
            <a:endParaRPr lang="en-US" altLang="ja-JP" b="1" dirty="0" smtClean="0">
              <a:solidFill>
                <a:srgbClr val="FF0000"/>
              </a:solidFill>
              <a:latin typeface="Arial" pitchFamily="34" charset="0"/>
              <a:cs typeface="Arial" pitchFamily="34" charset="0"/>
            </a:endParaRPr>
          </a:p>
          <a:p>
            <a:r>
              <a:rPr lang="ja-JP" altLang="en-US" b="1" dirty="0" smtClean="0">
                <a:solidFill>
                  <a:srgbClr val="0000FF"/>
                </a:solidFill>
                <a:latin typeface="Arial" pitchFamily="34" charset="0"/>
                <a:cs typeface="Arial" pitchFamily="34" charset="0"/>
              </a:rPr>
              <a:t>しかし、あまりマージンは無く、何らかの遮蔽で中性子束を減らしたい。</a:t>
            </a:r>
            <a:endParaRPr lang="en-US" altLang="ja-JP" b="1" dirty="0" smtClean="0">
              <a:solidFill>
                <a:srgbClr val="0000FF"/>
              </a:solidFill>
              <a:latin typeface="Arial" pitchFamily="34" charset="0"/>
              <a:cs typeface="Arial" pitchFamily="34" charset="0"/>
            </a:endParaRPr>
          </a:p>
          <a:p>
            <a:r>
              <a:rPr lang="ja-JP" altLang="en-US" b="1" dirty="0" smtClean="0">
                <a:solidFill>
                  <a:srgbClr val="0000FF"/>
                </a:solidFill>
                <a:latin typeface="Arial" pitchFamily="34" charset="0"/>
                <a:cs typeface="Arial" pitchFamily="34" charset="0"/>
              </a:rPr>
              <a:t>動作温度や絶縁体に含まれる不純物にも依存するので、</a:t>
            </a:r>
            <a:r>
              <a:rPr lang="ja-JP" altLang="en-US" b="1" u="sng" dirty="0" smtClean="0">
                <a:solidFill>
                  <a:srgbClr val="0000FF"/>
                </a:solidFill>
                <a:latin typeface="Arial" pitchFamily="34" charset="0"/>
                <a:cs typeface="Arial" pitchFamily="34" charset="0"/>
              </a:rPr>
              <a:t>実際の絶縁材料、温度を模擬した照射試験が必要</a:t>
            </a:r>
            <a:endParaRPr lang="ja-JP" altLang="en-US" b="1" u="sng" dirty="0">
              <a:solidFill>
                <a:srgbClr val="0000FF"/>
              </a:solidFill>
              <a:latin typeface="Arial" pitchFamily="34" charset="0"/>
              <a:cs typeface="Arial" pitchFamily="34" charset="0"/>
            </a:endParaRPr>
          </a:p>
        </p:txBody>
      </p:sp>
      <p:sp>
        <p:nvSpPr>
          <p:cNvPr id="14" name="Rectangle 2"/>
          <p:cNvSpPr>
            <a:spLocks noChangeArrowheads="1"/>
          </p:cNvSpPr>
          <p:nvPr/>
        </p:nvSpPr>
        <p:spPr bwMode="auto">
          <a:xfrm>
            <a:off x="0" y="-27384"/>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磁気計測の課題</a:t>
            </a:r>
            <a:endParaRPr lang="ja-JP" altLang="en-US" sz="28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93898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ITER</a:t>
            </a:r>
            <a:r>
              <a:rPr lang="ja-JP" altLang="en-US" sz="2800" dirty="0" smtClean="0">
                <a:solidFill>
                  <a:srgbClr val="FFFF00"/>
                </a:solidFill>
                <a:latin typeface="Arial" pitchFamily="34" charset="0"/>
                <a:cs typeface="Arial" pitchFamily="34" charset="0"/>
              </a:rPr>
              <a:t>と原型炉の比較</a:t>
            </a:r>
            <a:endParaRPr lang="ja-JP" altLang="en-US" sz="28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732" y="1287016"/>
            <a:ext cx="2395280" cy="271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1.gstatic.com/images?q=tbn:ANd9GcT7mh6invQ9tjXNYulB5micwXNQMMv6DPAVfKzeBovMMsI8oJXy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26369"/>
            <a:ext cx="3089796" cy="277869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106429" y="692696"/>
            <a:ext cx="808235" cy="461665"/>
          </a:xfrm>
          <a:prstGeom prst="rect">
            <a:avLst/>
          </a:prstGeom>
          <a:noFill/>
        </p:spPr>
        <p:txBody>
          <a:bodyPr wrap="none" rtlCol="0">
            <a:spAutoFit/>
          </a:bodyPr>
          <a:lstStyle/>
          <a:p>
            <a:r>
              <a:rPr kumimoji="1" lang="en-US" altLang="ja-JP" sz="2400" u="sng" dirty="0" smtClean="0">
                <a:latin typeface="+mn-ea"/>
              </a:rPr>
              <a:t>ITER</a:t>
            </a:r>
            <a:endParaRPr kumimoji="1" lang="ja-JP" altLang="en-US" sz="2400" u="sng" dirty="0">
              <a:latin typeface="+mn-ea"/>
            </a:endParaRPr>
          </a:p>
        </p:txBody>
      </p:sp>
      <p:sp>
        <p:nvSpPr>
          <p:cNvPr id="17" name="テキスト ボックス 16"/>
          <p:cNvSpPr txBox="1"/>
          <p:nvPr/>
        </p:nvSpPr>
        <p:spPr>
          <a:xfrm>
            <a:off x="6111812" y="692696"/>
            <a:ext cx="1107996" cy="461665"/>
          </a:xfrm>
          <a:prstGeom prst="rect">
            <a:avLst/>
          </a:prstGeom>
          <a:noFill/>
        </p:spPr>
        <p:txBody>
          <a:bodyPr wrap="none" rtlCol="0">
            <a:spAutoFit/>
          </a:bodyPr>
          <a:lstStyle/>
          <a:p>
            <a:r>
              <a:rPr lang="ja-JP" altLang="en-US" sz="2400" u="sng" dirty="0">
                <a:latin typeface="+mn-ea"/>
              </a:rPr>
              <a:t>原型炉</a:t>
            </a:r>
            <a:endParaRPr kumimoji="1" lang="ja-JP" altLang="en-US" sz="2400" u="sng" dirty="0">
              <a:latin typeface="+mn-ea"/>
            </a:endParaRPr>
          </a:p>
        </p:txBody>
      </p:sp>
      <p:sp>
        <p:nvSpPr>
          <p:cNvPr id="16" name="正方形/長方形 15"/>
          <p:cNvSpPr/>
          <p:nvPr/>
        </p:nvSpPr>
        <p:spPr>
          <a:xfrm>
            <a:off x="323528" y="4149080"/>
            <a:ext cx="8670516" cy="2708434"/>
          </a:xfrm>
          <a:prstGeom prst="rect">
            <a:avLst/>
          </a:prstGeom>
        </p:spPr>
        <p:txBody>
          <a:bodyPr wrap="square">
            <a:spAutoFit/>
          </a:bodyPr>
          <a:lstStyle/>
          <a:p>
            <a:r>
              <a:rPr lang="en-US" altLang="ja-JP" sz="2000" dirty="0" smtClean="0">
                <a:latin typeface="Arial" panose="020B0604020202020204" pitchFamily="34" charset="0"/>
                <a:cs typeface="Arial" panose="020B0604020202020204" pitchFamily="34" charset="0"/>
              </a:rPr>
              <a:t>ITER</a:t>
            </a:r>
            <a:r>
              <a:rPr lang="ja-JP" altLang="en-US" sz="2000" dirty="0" smtClean="0">
                <a:latin typeface="Arial" panose="020B0604020202020204" pitchFamily="34" charset="0"/>
                <a:cs typeface="Arial" panose="020B0604020202020204" pitchFamily="34" charset="0"/>
              </a:rPr>
              <a:t>では、既存の装置で使われている</a:t>
            </a:r>
            <a:r>
              <a:rPr lang="ja-JP" altLang="en-US" sz="2000" dirty="0" smtClean="0">
                <a:latin typeface="Arial" panose="020B0604020202020204" pitchFamily="34" charset="0"/>
                <a:cs typeface="Arial" panose="020B0604020202020204" pitchFamily="34" charset="0"/>
              </a:rPr>
              <a:t>計測器の大部分が設置</a:t>
            </a:r>
            <a:r>
              <a:rPr lang="ja-JP" altLang="en-US" sz="2000" dirty="0" smtClean="0">
                <a:latin typeface="Arial" panose="020B0604020202020204" pitchFamily="34" charset="0"/>
                <a:cs typeface="Arial" panose="020B0604020202020204" pitchFamily="34" charset="0"/>
              </a:rPr>
              <a:t>される。</a:t>
            </a:r>
            <a:endParaRPr lang="en-US" altLang="ja-JP" sz="2000" dirty="0" smtClean="0">
              <a:latin typeface="Arial" panose="020B0604020202020204" pitchFamily="34" charset="0"/>
              <a:cs typeface="Arial" panose="020B0604020202020204" pitchFamily="34" charset="0"/>
            </a:endParaRPr>
          </a:p>
          <a:p>
            <a:endParaRPr lang="en-US" altLang="ja-JP" sz="2000" dirty="0" smtClean="0">
              <a:latin typeface="Arial" panose="020B0604020202020204" pitchFamily="34" charset="0"/>
              <a:cs typeface="Arial" panose="020B0604020202020204" pitchFamily="34" charset="0"/>
            </a:endParaRPr>
          </a:p>
          <a:p>
            <a:r>
              <a:rPr lang="ja-JP" altLang="ja-JP" sz="2000" dirty="0" smtClean="0">
                <a:latin typeface="Arial" panose="020B0604020202020204" pitchFamily="34" charset="0"/>
                <a:cs typeface="Arial" panose="020B0604020202020204" pitchFamily="34" charset="0"/>
              </a:rPr>
              <a:t>原型</a:t>
            </a:r>
            <a:r>
              <a:rPr lang="ja-JP" altLang="ja-JP" sz="2000" dirty="0">
                <a:latin typeface="Arial" panose="020B0604020202020204" pitchFamily="34" charset="0"/>
                <a:cs typeface="Arial" panose="020B0604020202020204" pitchFamily="34" charset="0"/>
              </a:rPr>
              <a:t>炉では、</a:t>
            </a:r>
          </a:p>
          <a:p>
            <a:pPr lvl="0"/>
            <a:r>
              <a:rPr lang="en-US" altLang="ja-JP" sz="2000" dirty="0" smtClean="0">
                <a:latin typeface="Arial" panose="020B0604020202020204" pitchFamily="34" charset="0"/>
                <a:cs typeface="Arial" panose="020B0604020202020204" pitchFamily="34" charset="0"/>
              </a:rPr>
              <a:t>(1) </a:t>
            </a:r>
            <a:r>
              <a:rPr lang="ja-JP" altLang="ja-JP" sz="2000" dirty="0" smtClean="0">
                <a:latin typeface="Arial" panose="020B0604020202020204" pitchFamily="34" charset="0"/>
                <a:cs typeface="Arial" panose="020B0604020202020204" pitchFamily="34" charset="0"/>
              </a:rPr>
              <a:t>中性子</a:t>
            </a:r>
            <a:r>
              <a:rPr lang="ja-JP" altLang="ja-JP" sz="2000" dirty="0">
                <a:latin typeface="Arial" panose="020B0604020202020204" pitchFamily="34" charset="0"/>
                <a:cs typeface="Arial" panose="020B0604020202020204" pitchFamily="34" charset="0"/>
              </a:rPr>
              <a:t>漏洩やトリチウム増殖のため、設置可能場所や視線に制約</a:t>
            </a:r>
          </a:p>
          <a:p>
            <a:pPr lvl="0"/>
            <a:r>
              <a:rPr lang="en-US" altLang="ja-JP" sz="2000" dirty="0" smtClean="0">
                <a:latin typeface="Arial" panose="020B0604020202020204" pitchFamily="34" charset="0"/>
                <a:cs typeface="Arial" panose="020B0604020202020204" pitchFamily="34" charset="0"/>
              </a:rPr>
              <a:t>(2) ITER</a:t>
            </a:r>
            <a:r>
              <a:rPr lang="ja-JP" altLang="ja-JP" sz="2000" dirty="0">
                <a:latin typeface="Arial" panose="020B0604020202020204" pitchFamily="34" charset="0"/>
                <a:cs typeface="Arial" panose="020B0604020202020204" pitchFamily="34" charset="0"/>
              </a:rPr>
              <a:t>より</a:t>
            </a:r>
            <a:r>
              <a:rPr lang="en-US" altLang="ja-JP" sz="2000" dirty="0">
                <a:latin typeface="Arial" panose="020B0604020202020204" pitchFamily="34" charset="0"/>
                <a:cs typeface="Arial" panose="020B0604020202020204" pitchFamily="34" charset="0"/>
              </a:rPr>
              <a:t>1-2</a:t>
            </a:r>
            <a:r>
              <a:rPr lang="ja-JP" altLang="ja-JP" sz="2000" dirty="0">
                <a:latin typeface="Arial" panose="020B0604020202020204" pitchFamily="34" charset="0"/>
                <a:cs typeface="Arial" panose="020B0604020202020204" pitchFamily="34" charset="0"/>
              </a:rPr>
              <a:t>桁高いと予想される放射線</a:t>
            </a:r>
          </a:p>
          <a:p>
            <a:pPr lvl="0">
              <a:spcAft>
                <a:spcPts val="1200"/>
              </a:spcAft>
            </a:pPr>
            <a:r>
              <a:rPr lang="en-US" altLang="ja-JP" sz="2000" dirty="0" smtClean="0">
                <a:latin typeface="Arial" panose="020B0604020202020204" pitchFamily="34" charset="0"/>
                <a:cs typeface="Arial" panose="020B0604020202020204" pitchFamily="34" charset="0"/>
              </a:rPr>
              <a:t>(3) </a:t>
            </a:r>
            <a:r>
              <a:rPr lang="ja-JP" altLang="ja-JP" sz="2000" dirty="0" smtClean="0">
                <a:latin typeface="Arial" panose="020B0604020202020204" pitchFamily="34" charset="0"/>
                <a:cs typeface="Arial" panose="020B0604020202020204" pitchFamily="34" charset="0"/>
              </a:rPr>
              <a:t>定常</a:t>
            </a:r>
            <a:r>
              <a:rPr lang="ja-JP" altLang="ja-JP" sz="2000" dirty="0">
                <a:latin typeface="Arial" panose="020B0604020202020204" pitchFamily="34" charset="0"/>
                <a:cs typeface="Arial" panose="020B0604020202020204" pitchFamily="34" charset="0"/>
              </a:rPr>
              <a:t>運転で数年程度の</a:t>
            </a:r>
            <a:r>
              <a:rPr lang="ja-JP" altLang="ja-JP" sz="2000" dirty="0" smtClean="0">
                <a:latin typeface="Arial" panose="020B0604020202020204" pitchFamily="34" charset="0"/>
                <a:cs typeface="Arial" panose="020B0604020202020204" pitchFamily="34" charset="0"/>
              </a:rPr>
              <a:t>寿命</a:t>
            </a:r>
            <a:endParaRPr lang="en-US" altLang="ja-JP" sz="2000" dirty="0" smtClean="0">
              <a:latin typeface="Arial" panose="020B0604020202020204" pitchFamily="34" charset="0"/>
              <a:cs typeface="Arial" panose="020B0604020202020204" pitchFamily="34" charset="0"/>
            </a:endParaRPr>
          </a:p>
          <a:p>
            <a:pPr lvl="0"/>
            <a:r>
              <a:rPr lang="ja-JP" altLang="en-US" sz="2000" dirty="0">
                <a:latin typeface="Arial" panose="020B0604020202020204" pitchFamily="34" charset="0"/>
                <a:cs typeface="Arial" panose="020B0604020202020204" pitchFamily="34" charset="0"/>
              </a:rPr>
              <a:t>これら</a:t>
            </a:r>
            <a:r>
              <a:rPr lang="ja-JP" altLang="en-US" sz="2000" dirty="0" smtClean="0">
                <a:latin typeface="Arial" panose="020B0604020202020204" pitchFamily="34" charset="0"/>
                <a:cs typeface="Arial" panose="020B0604020202020204" pitchFamily="34" charset="0"/>
              </a:rPr>
              <a:t>を満たしながら、</a:t>
            </a:r>
            <a:r>
              <a:rPr lang="ja-JP" altLang="ja-JP" sz="2000" dirty="0" smtClean="0"/>
              <a:t>炉心プラズマ立上げ</a:t>
            </a:r>
            <a:r>
              <a:rPr lang="ja-JP" altLang="en-US" sz="2000" dirty="0" smtClean="0"/>
              <a:t>や</a:t>
            </a:r>
            <a:r>
              <a:rPr lang="ja-JP" altLang="ja-JP" sz="2000" dirty="0" smtClean="0"/>
              <a:t>燃焼</a:t>
            </a:r>
            <a:r>
              <a:rPr lang="ja-JP" altLang="ja-JP" sz="2000" dirty="0"/>
              <a:t>、定常</a:t>
            </a:r>
            <a:r>
              <a:rPr lang="ja-JP" altLang="ja-JP" sz="2000" dirty="0" smtClean="0"/>
              <a:t>維持に最低限必要</a:t>
            </a:r>
            <a:r>
              <a:rPr lang="ja-JP" altLang="en-US" sz="2000" dirty="0" smtClean="0"/>
              <a:t>な</a:t>
            </a:r>
            <a:r>
              <a:rPr lang="ja-JP" altLang="ja-JP" sz="2000" dirty="0" smtClean="0"/>
              <a:t>計</a:t>
            </a:r>
            <a:r>
              <a:rPr lang="ja-JP" altLang="ja-JP" sz="2000" dirty="0"/>
              <a:t>測器と計測</a:t>
            </a:r>
            <a:r>
              <a:rPr lang="ja-JP" altLang="ja-JP" sz="2000" dirty="0" smtClean="0"/>
              <a:t>精度が</a:t>
            </a:r>
            <a:r>
              <a:rPr lang="ja-JP" altLang="ja-JP" sz="2000" dirty="0"/>
              <a:t>達成可能</a:t>
            </a:r>
            <a:r>
              <a:rPr lang="ja-JP" altLang="ja-JP" sz="2000" dirty="0" smtClean="0"/>
              <a:t>か</a:t>
            </a:r>
            <a:r>
              <a:rPr lang="ja-JP" altLang="en-US" sz="2000" dirty="0" smtClean="0"/>
              <a:t>？</a:t>
            </a:r>
            <a:endParaRPr lang="ja-JP" altLang="ja-JP"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84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7384"/>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磁気計測</a:t>
            </a:r>
            <a:endParaRPr lang="ja-JP" altLang="en-US" sz="2800" dirty="0">
              <a:solidFill>
                <a:srgbClr val="FFFF00"/>
              </a:solidFill>
              <a:latin typeface="Arial" pitchFamily="34" charset="0"/>
              <a:cs typeface="Arial" pitchFamily="34" charset="0"/>
            </a:endParaRPr>
          </a:p>
        </p:txBody>
      </p:sp>
      <p:sp>
        <p:nvSpPr>
          <p:cNvPr id="5" name="正方形/長方形 4"/>
          <p:cNvSpPr/>
          <p:nvPr/>
        </p:nvSpPr>
        <p:spPr>
          <a:xfrm>
            <a:off x="53752" y="908720"/>
            <a:ext cx="7902624" cy="369332"/>
          </a:xfrm>
          <a:prstGeom prst="rect">
            <a:avLst/>
          </a:prstGeom>
        </p:spPr>
        <p:txBody>
          <a:bodyPr wrap="square">
            <a:spAutoFit/>
          </a:bodyPr>
          <a:lstStyle/>
          <a:p>
            <a:pPr lvl="0"/>
            <a:r>
              <a:rPr lang="en-US" altLang="ja-JP" b="1" dirty="0">
                <a:latin typeface="Arial" pitchFamily="34" charset="0"/>
                <a:cs typeface="Arial" pitchFamily="34" charset="0"/>
              </a:rPr>
              <a:t>Radiation-induced thermoelectric sensitivity (RITES)</a:t>
            </a:r>
            <a:endParaRPr lang="ja-JP" altLang="ja-JP" b="1" dirty="0">
              <a:latin typeface="Arial" pitchFamily="34" charset="0"/>
              <a:cs typeface="Arial" pitchFamily="34" charset="0"/>
            </a:endParaRPr>
          </a:p>
        </p:txBody>
      </p:sp>
      <p:sp>
        <p:nvSpPr>
          <p:cNvPr id="6" name="正方形/長方形 5"/>
          <p:cNvSpPr/>
          <p:nvPr/>
        </p:nvSpPr>
        <p:spPr>
          <a:xfrm>
            <a:off x="35496" y="539388"/>
            <a:ext cx="4392488" cy="369332"/>
          </a:xfrm>
          <a:prstGeom prst="rect">
            <a:avLst/>
          </a:prstGeom>
        </p:spPr>
        <p:txBody>
          <a:bodyPr wrap="square">
            <a:spAutoFit/>
          </a:bodyPr>
          <a:lstStyle/>
          <a:p>
            <a:r>
              <a:rPr lang="ja-JP" altLang="en-US" b="1" dirty="0" smtClean="0">
                <a:latin typeface="Arial" pitchFamily="34" charset="0"/>
                <a:cs typeface="Arial" pitchFamily="34" charset="0"/>
              </a:rPr>
              <a:t>①耐放射線</a:t>
            </a:r>
            <a:endParaRPr lang="en-US" altLang="ja-JP" b="1" dirty="0" smtClean="0">
              <a:latin typeface="Arial" pitchFamily="34" charset="0"/>
              <a:cs typeface="Arial" pitchFamily="34" charset="0"/>
            </a:endParaRPr>
          </a:p>
        </p:txBody>
      </p:sp>
      <p:sp>
        <p:nvSpPr>
          <p:cNvPr id="7" name="正方形/長方形 6"/>
          <p:cNvSpPr/>
          <p:nvPr/>
        </p:nvSpPr>
        <p:spPr>
          <a:xfrm>
            <a:off x="576064" y="1278052"/>
            <a:ext cx="8316416" cy="369332"/>
          </a:xfrm>
          <a:prstGeom prst="rect">
            <a:avLst/>
          </a:prstGeom>
        </p:spPr>
        <p:txBody>
          <a:bodyPr wrap="square">
            <a:spAutoFit/>
          </a:bodyPr>
          <a:lstStyle/>
          <a:p>
            <a:r>
              <a:rPr lang="ja-JP" altLang="ja-JP" dirty="0">
                <a:latin typeface="Arial" pitchFamily="34" charset="0"/>
                <a:cs typeface="Arial" pitchFamily="34" charset="0"/>
              </a:rPr>
              <a:t>核変換や欠損が原因で生じる強い熱起電力であり、照射がなくとも発生する</a:t>
            </a:r>
            <a:r>
              <a:rPr lang="ja-JP" altLang="ja-JP" dirty="0" smtClean="0">
                <a:latin typeface="Arial" pitchFamily="34" charset="0"/>
                <a:cs typeface="Arial" pitchFamily="34" charset="0"/>
              </a:rPr>
              <a:t>。</a:t>
            </a:r>
            <a:endParaRPr lang="ja-JP" altLang="en-US" b="1" dirty="0">
              <a:latin typeface="Arial" pitchFamily="34" charset="0"/>
              <a:cs typeface="Arial" pitchFamily="34" charset="0"/>
            </a:endParaRPr>
          </a:p>
        </p:txBody>
      </p:sp>
      <p:sp>
        <p:nvSpPr>
          <p:cNvPr id="14" name="正方形/長方形 13"/>
          <p:cNvSpPr/>
          <p:nvPr/>
        </p:nvSpPr>
        <p:spPr>
          <a:xfrm>
            <a:off x="611560" y="1772816"/>
            <a:ext cx="8136904" cy="2893100"/>
          </a:xfrm>
          <a:prstGeom prst="rect">
            <a:avLst/>
          </a:prstGeom>
        </p:spPr>
        <p:txBody>
          <a:bodyPr wrap="square">
            <a:spAutoFit/>
          </a:bodyPr>
          <a:lstStyle/>
          <a:p>
            <a:pPr>
              <a:spcAft>
                <a:spcPts val="600"/>
              </a:spcAft>
            </a:pPr>
            <a:r>
              <a:rPr lang="en-US" altLang="ja-JP" dirty="0">
                <a:latin typeface="Arial" pitchFamily="34" charset="0"/>
                <a:cs typeface="Arial" pitchFamily="34" charset="0"/>
              </a:rPr>
              <a:t>RITES</a:t>
            </a:r>
            <a:r>
              <a:rPr lang="ja-JP" altLang="ja-JP" dirty="0">
                <a:latin typeface="Arial" pitchFamily="34" charset="0"/>
                <a:cs typeface="Arial" pitchFamily="34" charset="0"/>
              </a:rPr>
              <a:t>で生じる起電力</a:t>
            </a:r>
            <a:r>
              <a:rPr lang="en-US" altLang="ja-JP" dirty="0">
                <a:latin typeface="Times New Roman" pitchFamily="18" charset="0"/>
                <a:cs typeface="Times New Roman" pitchFamily="18" charset="0"/>
              </a:rPr>
              <a:t>V</a:t>
            </a:r>
            <a:r>
              <a:rPr lang="en-US" altLang="ja-JP" baseline="-25000" dirty="0">
                <a:latin typeface="Times New Roman" pitchFamily="18" charset="0"/>
                <a:cs typeface="Times New Roman" pitchFamily="18" charset="0"/>
              </a:rPr>
              <a:t>RITES</a:t>
            </a:r>
            <a:r>
              <a:rPr lang="ja-JP" altLang="ja-JP" dirty="0">
                <a:latin typeface="Times New Roman" pitchFamily="18" charset="0"/>
                <a:cs typeface="Times New Roman" pitchFamily="18" charset="0"/>
              </a:rPr>
              <a:t>は、</a:t>
            </a:r>
          </a:p>
          <a:p>
            <a:pPr algn="ctr">
              <a:spcAft>
                <a:spcPts val="600"/>
              </a:spcAft>
            </a:pPr>
            <a:r>
              <a:rPr lang="en-US" altLang="ja-JP" dirty="0">
                <a:latin typeface="Times New Roman" pitchFamily="18" charset="0"/>
                <a:cs typeface="Times New Roman" pitchFamily="18" charset="0"/>
              </a:rPr>
              <a:t>V</a:t>
            </a:r>
            <a:r>
              <a:rPr lang="en-US" altLang="ja-JP" baseline="-25000" dirty="0">
                <a:latin typeface="Times New Roman" pitchFamily="18" charset="0"/>
                <a:cs typeface="Times New Roman" pitchFamily="18" charset="0"/>
              </a:rPr>
              <a:t>RITES </a:t>
            </a:r>
            <a:r>
              <a:rPr lang="en-US" altLang="ja-JP" b="1" dirty="0">
                <a:latin typeface="Times New Roman" pitchFamily="18" charset="0"/>
                <a:cs typeface="Times New Roman" pitchFamily="18" charset="0"/>
              </a:rPr>
              <a:t>= </a:t>
            </a:r>
            <a:r>
              <a:rPr lang="en-US" altLang="ja-JP" dirty="0" err="1" smtClean="0">
                <a:latin typeface="Symbol" pitchFamily="18" charset="2"/>
                <a:cs typeface="Times New Roman" pitchFamily="18" charset="0"/>
              </a:rPr>
              <a:t>Dm</a:t>
            </a:r>
            <a:r>
              <a:rPr lang="en-US" altLang="ja-JP" baseline="-25000" dirty="0" err="1" smtClean="0">
                <a:latin typeface="Times New Roman" pitchFamily="18" charset="0"/>
                <a:cs typeface="Times New Roman" pitchFamily="18" charset="0"/>
              </a:rPr>
              <a:t>def</a:t>
            </a:r>
            <a:r>
              <a:rPr lang="en-US" altLang="ja-JP" baseline="-25000" dirty="0" smtClean="0">
                <a:latin typeface="Times New Roman" pitchFamily="18" charset="0"/>
                <a:cs typeface="Times New Roman" pitchFamily="18" charset="0"/>
              </a:rPr>
              <a:t> </a:t>
            </a:r>
            <a:r>
              <a:rPr lang="en-US" altLang="ja-JP" dirty="0" smtClean="0">
                <a:latin typeface="Symbol" pitchFamily="18" charset="2"/>
                <a:cs typeface="Times New Roman" pitchFamily="18" charset="0"/>
              </a:rPr>
              <a:t>D</a:t>
            </a:r>
            <a:r>
              <a:rPr lang="en-US" altLang="ja-JP" dirty="0" smtClean="0">
                <a:latin typeface="Times New Roman" pitchFamily="18" charset="0"/>
                <a:cs typeface="Times New Roman" pitchFamily="18" charset="0"/>
              </a:rPr>
              <a:t>T </a:t>
            </a:r>
            <a:r>
              <a:rPr lang="en-US" altLang="ja-JP" dirty="0" err="1" smtClean="0">
                <a:latin typeface="Times New Roman" pitchFamily="18" charset="0"/>
                <a:cs typeface="Times New Roman" pitchFamily="18" charset="0"/>
              </a:rPr>
              <a:t>LN</a:t>
            </a:r>
            <a:r>
              <a:rPr lang="en-US" altLang="ja-JP" baseline="-25000" dirty="0" err="1" smtClean="0">
                <a:latin typeface="Times New Roman" pitchFamily="18" charset="0"/>
                <a:cs typeface="Times New Roman" pitchFamily="18" charset="0"/>
              </a:rPr>
              <a:t>gap</a:t>
            </a:r>
            <a:r>
              <a:rPr lang="en-US" altLang="ja-JP" dirty="0" err="1" smtClean="0">
                <a:latin typeface="Times New Roman" pitchFamily="18" charset="0"/>
                <a:cs typeface="Times New Roman" pitchFamily="18" charset="0"/>
              </a:rPr>
              <a:t>As</a:t>
            </a:r>
            <a:endParaRPr lang="ja-JP" altLang="ja-JP" dirty="0">
              <a:latin typeface="Times New Roman" pitchFamily="18" charset="0"/>
              <a:cs typeface="Times New Roman" pitchFamily="18" charset="0"/>
            </a:endParaRPr>
          </a:p>
          <a:p>
            <a:r>
              <a:rPr lang="en-US" altLang="ja-JP" dirty="0" err="1" smtClean="0">
                <a:latin typeface="Symbol" pitchFamily="18" charset="2"/>
                <a:cs typeface="Times New Roman" pitchFamily="18" charset="0"/>
              </a:rPr>
              <a:t>Dm</a:t>
            </a:r>
            <a:r>
              <a:rPr lang="en-US" altLang="ja-JP" baseline="-25000" dirty="0" err="1" smtClean="0">
                <a:latin typeface="Times New Roman" pitchFamily="18" charset="0"/>
                <a:cs typeface="Times New Roman" pitchFamily="18" charset="0"/>
              </a:rPr>
              <a:t>def</a:t>
            </a:r>
            <a:r>
              <a:rPr lang="en-US" altLang="ja-JP" baseline="-25000" dirty="0" smtClean="0">
                <a:latin typeface="Times New Roman" pitchFamily="18" charset="0"/>
                <a:cs typeface="Times New Roman" pitchFamily="18" charset="0"/>
              </a:rPr>
              <a:t> </a:t>
            </a:r>
            <a:r>
              <a:rPr lang="ja-JP"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　</a:t>
            </a:r>
            <a:r>
              <a:rPr lang="ja-JP" altLang="ja-JP" dirty="0" smtClean="0">
                <a:latin typeface="Times New Roman" pitchFamily="18" charset="0"/>
                <a:cs typeface="Times New Roman" pitchFamily="18" charset="0"/>
              </a:rPr>
              <a:t>熱</a:t>
            </a:r>
            <a:r>
              <a:rPr lang="ja-JP" altLang="ja-JP" dirty="0">
                <a:latin typeface="Times New Roman" pitchFamily="18" charset="0"/>
                <a:cs typeface="Times New Roman" pitchFamily="18" charset="0"/>
              </a:rPr>
              <a:t>起電力係数</a:t>
            </a:r>
            <a:r>
              <a:rPr lang="ja-JP" altLang="ja-JP" dirty="0" smtClean="0">
                <a:latin typeface="Times New Roman" pitchFamily="18" charset="0"/>
                <a:cs typeface="Times New Roman" pitchFamily="18" charset="0"/>
              </a:rPr>
              <a:t>、</a:t>
            </a:r>
            <a:r>
              <a:rPr lang="en-US" altLang="ja-JP" dirty="0" smtClean="0">
                <a:latin typeface="Symbol" pitchFamily="18" charset="2"/>
                <a:cs typeface="Times New Roman" pitchFamily="18" charset="0"/>
              </a:rPr>
              <a:t> D</a:t>
            </a:r>
            <a:r>
              <a:rPr lang="en-US" altLang="ja-JP" dirty="0" smtClean="0">
                <a:latin typeface="Times New Roman" pitchFamily="18" charset="0"/>
                <a:cs typeface="Times New Roman" pitchFamily="18" charset="0"/>
              </a:rPr>
              <a:t>T </a:t>
            </a:r>
            <a:r>
              <a:rPr lang="ja-JP" altLang="ja-JP" dirty="0" smtClean="0">
                <a:latin typeface="Times New Roman" pitchFamily="18" charset="0"/>
                <a:cs typeface="Times New Roman" pitchFamily="18" charset="0"/>
              </a:rPr>
              <a:t>：</a:t>
            </a:r>
            <a:r>
              <a:rPr lang="ja-JP" altLang="ja-JP" dirty="0">
                <a:latin typeface="Times New Roman" pitchFamily="18" charset="0"/>
                <a:cs typeface="Times New Roman" pitchFamily="18" charset="0"/>
              </a:rPr>
              <a:t>温度差、</a:t>
            </a:r>
            <a:r>
              <a:rPr lang="en-US" altLang="ja-JP" dirty="0">
                <a:latin typeface="Times New Roman" pitchFamily="18" charset="0"/>
                <a:cs typeface="Times New Roman" pitchFamily="18" charset="0"/>
              </a:rPr>
              <a:t>L</a:t>
            </a:r>
            <a:r>
              <a:rPr lang="ja-JP" altLang="ja-JP" dirty="0">
                <a:latin typeface="Times New Roman" pitchFamily="18" charset="0"/>
                <a:cs typeface="Times New Roman" pitchFamily="18" charset="0"/>
              </a:rPr>
              <a:t>：コイルループ長、</a:t>
            </a:r>
            <a:r>
              <a:rPr lang="en-US" altLang="ja-JP" dirty="0" err="1">
                <a:latin typeface="Times New Roman" pitchFamily="18" charset="0"/>
                <a:cs typeface="Times New Roman" pitchFamily="18" charset="0"/>
              </a:rPr>
              <a:t>N</a:t>
            </a:r>
            <a:r>
              <a:rPr lang="en-US" altLang="ja-JP" baseline="-25000" dirty="0" err="1">
                <a:latin typeface="Times New Roman" pitchFamily="18" charset="0"/>
                <a:cs typeface="Times New Roman" pitchFamily="18" charset="0"/>
              </a:rPr>
              <a:t>gap</a:t>
            </a:r>
            <a:r>
              <a:rPr lang="ja-JP" altLang="ja-JP" dirty="0">
                <a:latin typeface="Times New Roman" pitchFamily="18" charset="0"/>
                <a:cs typeface="Times New Roman" pitchFamily="18" charset="0"/>
              </a:rPr>
              <a:t>：温度</a:t>
            </a:r>
            <a:r>
              <a:rPr lang="ja-JP" altLang="ja-JP" dirty="0" smtClean="0">
                <a:latin typeface="Times New Roman" pitchFamily="18" charset="0"/>
                <a:cs typeface="Times New Roman" pitchFamily="18" charset="0"/>
              </a:rPr>
              <a:t>ギャップ数</a:t>
            </a:r>
            <a:r>
              <a:rPr lang="ja-JP" altLang="en-US" dirty="0" smtClean="0">
                <a:latin typeface="Times New Roman" pitchFamily="18" charset="0"/>
                <a:cs typeface="Times New Roman" pitchFamily="18" charset="0"/>
              </a:rPr>
              <a:t>（ブランケットギャップ等）</a:t>
            </a:r>
            <a:r>
              <a:rPr lang="ja-JP" altLang="ja-JP" dirty="0" smtClean="0">
                <a:latin typeface="Times New Roman" pitchFamily="18" charset="0"/>
                <a:cs typeface="Times New Roman" pitchFamily="18" charset="0"/>
              </a:rPr>
              <a:t>、</a:t>
            </a:r>
            <a:r>
              <a:rPr lang="en-US" altLang="ja-JP" dirty="0">
                <a:latin typeface="Times New Roman" pitchFamily="18" charset="0"/>
                <a:cs typeface="Times New Roman" pitchFamily="18" charset="0"/>
              </a:rPr>
              <a:t>As </a:t>
            </a:r>
            <a:r>
              <a:rPr lang="ja-JP" altLang="ja-JP" dirty="0">
                <a:latin typeface="Times New Roman" pitchFamily="18" charset="0"/>
                <a:cs typeface="Times New Roman" pitchFamily="18" charset="0"/>
              </a:rPr>
              <a:t>：非対称の割合</a:t>
            </a:r>
          </a:p>
          <a:p>
            <a:pPr>
              <a:spcAft>
                <a:spcPts val="600"/>
              </a:spcAft>
            </a:pPr>
            <a:r>
              <a:rPr lang="en-US" altLang="ja-JP" dirty="0" err="1" smtClean="0">
                <a:latin typeface="Symbol" pitchFamily="18" charset="2"/>
                <a:cs typeface="Times New Roman" pitchFamily="18" charset="0"/>
              </a:rPr>
              <a:t>Dm</a:t>
            </a:r>
            <a:r>
              <a:rPr lang="en-US" altLang="ja-JP" baseline="-25000" dirty="0" err="1" smtClean="0">
                <a:latin typeface="Times New Roman" pitchFamily="18" charset="0"/>
                <a:cs typeface="Times New Roman" pitchFamily="18" charset="0"/>
              </a:rPr>
              <a:t>def</a:t>
            </a:r>
            <a:r>
              <a:rPr lang="en-US" altLang="ja-JP" baseline="-25000" dirty="0" smtClean="0">
                <a:latin typeface="Times New Roman" pitchFamily="18" charset="0"/>
                <a:cs typeface="Times New Roman" pitchFamily="18" charset="0"/>
              </a:rPr>
              <a:t> </a:t>
            </a:r>
            <a:r>
              <a:rPr lang="en-US" altLang="ja-JP" dirty="0" smtClean="0">
                <a:latin typeface="Arial" pitchFamily="34" charset="0"/>
                <a:cs typeface="Arial" pitchFamily="34" charset="0"/>
              </a:rPr>
              <a:t>=</a:t>
            </a:r>
            <a:r>
              <a:rPr lang="en-US" altLang="ja-JP" dirty="0">
                <a:latin typeface="Arial" pitchFamily="34" charset="0"/>
                <a:cs typeface="Arial" pitchFamily="34" charset="0"/>
              </a:rPr>
              <a:t>25 </a:t>
            </a:r>
            <a:r>
              <a:rPr lang="en-US" altLang="ja-JP" dirty="0" err="1" smtClean="0">
                <a:latin typeface="Arial" pitchFamily="34" charset="0"/>
                <a:cs typeface="Arial" pitchFamily="34" charset="0"/>
              </a:rPr>
              <a:t>nV</a:t>
            </a:r>
            <a:r>
              <a:rPr lang="en-US" altLang="ja-JP" dirty="0" smtClean="0">
                <a:latin typeface="Arial" pitchFamily="34" charset="0"/>
                <a:cs typeface="Arial" pitchFamily="34" charset="0"/>
              </a:rPr>
              <a:t>/K</a:t>
            </a:r>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 Cu</a:t>
            </a:r>
            <a:r>
              <a:rPr lang="ja-JP" altLang="ja-JP" dirty="0" smtClean="0">
                <a:latin typeface="Arial" pitchFamily="34" charset="0"/>
                <a:cs typeface="Arial" pitchFamily="34" charset="0"/>
              </a:rPr>
              <a:t>から</a:t>
            </a:r>
            <a:r>
              <a:rPr lang="en-US" altLang="ja-JP" dirty="0" smtClean="0">
                <a:latin typeface="Arial" pitchFamily="34" charset="0"/>
                <a:cs typeface="Arial" pitchFamily="34" charset="0"/>
              </a:rPr>
              <a:t>Ni</a:t>
            </a:r>
            <a:r>
              <a:rPr lang="ja-JP" altLang="ja-JP" dirty="0" smtClean="0">
                <a:latin typeface="Arial" pitchFamily="34" charset="0"/>
                <a:cs typeface="Arial" pitchFamily="34" charset="0"/>
              </a:rPr>
              <a:t>へ</a:t>
            </a:r>
            <a:r>
              <a:rPr lang="en-US" altLang="ja-JP" dirty="0" smtClean="0">
                <a:latin typeface="Arial" pitchFamily="34" charset="0"/>
                <a:cs typeface="Arial" pitchFamily="34" charset="0"/>
              </a:rPr>
              <a:t>30 ppm</a:t>
            </a:r>
            <a:r>
              <a:rPr lang="ja-JP" altLang="ja-JP" dirty="0" smtClean="0">
                <a:latin typeface="Arial" pitchFamily="34" charset="0"/>
                <a:cs typeface="Arial" pitchFamily="34" charset="0"/>
              </a:rPr>
              <a:t>の核変換</a:t>
            </a:r>
            <a:r>
              <a:rPr lang="ja-JP" altLang="en-US" dirty="0" smtClean="0">
                <a:latin typeface="Arial" pitchFamily="34" charset="0"/>
                <a:cs typeface="Arial" pitchFamily="34" charset="0"/>
              </a:rPr>
              <a:t>）</a:t>
            </a:r>
            <a:r>
              <a:rPr lang="ja-JP" altLang="ja-JP" dirty="0" smtClean="0">
                <a:latin typeface="Arial" pitchFamily="34" charset="0"/>
                <a:cs typeface="Arial" pitchFamily="34" charset="0"/>
              </a:rPr>
              <a:t>、</a:t>
            </a:r>
            <a:r>
              <a:rPr lang="en-US" altLang="ja-JP" dirty="0" smtClean="0">
                <a:latin typeface="Symbol" pitchFamily="18" charset="2"/>
                <a:cs typeface="Times New Roman" pitchFamily="18" charset="0"/>
              </a:rPr>
              <a:t>D</a:t>
            </a:r>
            <a:r>
              <a:rPr lang="en-US" altLang="ja-JP" dirty="0" smtClean="0">
                <a:latin typeface="Times New Roman" pitchFamily="18" charset="0"/>
                <a:cs typeface="Times New Roman" pitchFamily="18" charset="0"/>
              </a:rPr>
              <a:t>T </a:t>
            </a:r>
            <a:r>
              <a:rPr lang="en-US" altLang="ja-JP" dirty="0" smtClean="0">
                <a:latin typeface="Arial" pitchFamily="34" charset="0"/>
                <a:cs typeface="Arial" pitchFamily="34" charset="0"/>
              </a:rPr>
              <a:t>=</a:t>
            </a:r>
            <a:r>
              <a:rPr lang="en-US" altLang="ja-JP" dirty="0">
                <a:latin typeface="Arial" pitchFamily="34" charset="0"/>
                <a:cs typeface="Arial" pitchFamily="34" charset="0"/>
              </a:rPr>
              <a:t>10K</a:t>
            </a:r>
            <a:r>
              <a:rPr lang="ja-JP" altLang="ja-JP" dirty="0" err="1">
                <a:latin typeface="Arial" pitchFamily="34" charset="0"/>
                <a:cs typeface="Arial" pitchFamily="34" charset="0"/>
              </a:rPr>
              <a:t>、</a:t>
            </a:r>
            <a:r>
              <a:rPr lang="ja-JP" altLang="ja-JP" dirty="0">
                <a:latin typeface="Arial" pitchFamily="34" charset="0"/>
                <a:cs typeface="Arial" pitchFamily="34" charset="0"/>
              </a:rPr>
              <a:t>単位長さ辺りのギャップが</a:t>
            </a:r>
            <a:r>
              <a:rPr lang="en-US" altLang="ja-JP" dirty="0" err="1">
                <a:latin typeface="Arial" pitchFamily="34" charset="0"/>
                <a:cs typeface="Arial" pitchFamily="34" charset="0"/>
              </a:rPr>
              <a:t>N</a:t>
            </a:r>
            <a:r>
              <a:rPr lang="en-US" altLang="ja-JP" baseline="-25000" dirty="0" err="1">
                <a:latin typeface="Arial" pitchFamily="34" charset="0"/>
                <a:cs typeface="Arial" pitchFamily="34" charset="0"/>
              </a:rPr>
              <a:t>gap</a:t>
            </a:r>
            <a:r>
              <a:rPr lang="en-US" altLang="ja-JP" dirty="0">
                <a:latin typeface="Arial" pitchFamily="34" charset="0"/>
                <a:cs typeface="Arial" pitchFamily="34" charset="0"/>
              </a:rPr>
              <a:t>=1</a:t>
            </a:r>
            <a:r>
              <a:rPr lang="ja-JP" altLang="ja-JP" dirty="0">
                <a:latin typeface="Arial" pitchFamily="34" charset="0"/>
                <a:cs typeface="Arial" pitchFamily="34" charset="0"/>
              </a:rPr>
              <a:t>個</a:t>
            </a:r>
            <a:r>
              <a:rPr lang="en-US" altLang="ja-JP" dirty="0">
                <a:latin typeface="Arial" pitchFamily="34" charset="0"/>
                <a:cs typeface="Arial" pitchFamily="34" charset="0"/>
              </a:rPr>
              <a:t>/m</a:t>
            </a:r>
            <a:r>
              <a:rPr lang="ja-JP" altLang="ja-JP" dirty="0" err="1">
                <a:latin typeface="Arial" pitchFamily="34" charset="0"/>
                <a:cs typeface="Arial" pitchFamily="34" charset="0"/>
              </a:rPr>
              <a:t>、</a:t>
            </a:r>
            <a:r>
              <a:rPr lang="ja-JP" altLang="ja-JP" dirty="0">
                <a:latin typeface="Arial" pitchFamily="34" charset="0"/>
                <a:cs typeface="Arial" pitchFamily="34" charset="0"/>
              </a:rPr>
              <a:t>ループが</a:t>
            </a:r>
            <a:r>
              <a:rPr lang="en-US" altLang="ja-JP" dirty="0">
                <a:latin typeface="Arial" pitchFamily="34" charset="0"/>
                <a:cs typeface="Arial" pitchFamily="34" charset="0"/>
              </a:rPr>
              <a:t>14 m</a:t>
            </a:r>
            <a:r>
              <a:rPr lang="ja-JP" altLang="ja-JP" dirty="0" err="1">
                <a:latin typeface="Arial" pitchFamily="34" charset="0"/>
                <a:cs typeface="Arial" pitchFamily="34" charset="0"/>
              </a:rPr>
              <a:t>、</a:t>
            </a:r>
            <a:r>
              <a:rPr lang="ja-JP" altLang="ja-JP" dirty="0">
                <a:latin typeface="Arial" pitchFamily="34" charset="0"/>
                <a:cs typeface="Arial" pitchFamily="34" charset="0"/>
              </a:rPr>
              <a:t>非対称になっている割合</a:t>
            </a:r>
            <a:r>
              <a:rPr lang="en-US" altLang="ja-JP" dirty="0">
                <a:latin typeface="Arial" pitchFamily="34" charset="0"/>
                <a:cs typeface="Arial" pitchFamily="34" charset="0"/>
              </a:rPr>
              <a:t>As</a:t>
            </a:r>
            <a:r>
              <a:rPr lang="ja-JP" altLang="ja-JP" dirty="0">
                <a:latin typeface="Arial" pitchFamily="34" charset="0"/>
                <a:cs typeface="Arial" pitchFamily="34" charset="0"/>
              </a:rPr>
              <a:t>が全体の</a:t>
            </a:r>
            <a:r>
              <a:rPr lang="en-US" altLang="ja-JP" dirty="0">
                <a:latin typeface="Arial" pitchFamily="34" charset="0"/>
                <a:cs typeface="Arial" pitchFamily="34" charset="0"/>
              </a:rPr>
              <a:t>15</a:t>
            </a:r>
            <a:r>
              <a:rPr lang="ja-JP" altLang="ja-JP" dirty="0">
                <a:latin typeface="Arial" pitchFamily="34" charset="0"/>
                <a:cs typeface="Arial" pitchFamily="34" charset="0"/>
              </a:rPr>
              <a:t>％</a:t>
            </a:r>
            <a:r>
              <a:rPr lang="ja-JP" altLang="ja-JP" dirty="0" smtClean="0">
                <a:latin typeface="Arial" pitchFamily="34" charset="0"/>
                <a:cs typeface="Arial" pitchFamily="34" charset="0"/>
              </a:rPr>
              <a:t>と</a:t>
            </a:r>
            <a:r>
              <a:rPr lang="ja-JP" altLang="en-US" dirty="0" smtClean="0">
                <a:latin typeface="Arial" pitchFamily="34" charset="0"/>
                <a:cs typeface="Arial" pitchFamily="34" charset="0"/>
              </a:rPr>
              <a:t>仮定</a:t>
            </a:r>
            <a:endParaRPr lang="ja-JP" altLang="ja-JP" dirty="0">
              <a:latin typeface="Arial" pitchFamily="34" charset="0"/>
              <a:cs typeface="Arial" pitchFamily="34" charset="0"/>
            </a:endParaRPr>
          </a:p>
          <a:p>
            <a:pPr>
              <a:spcAft>
                <a:spcPts val="600"/>
              </a:spcAft>
            </a:pPr>
            <a:r>
              <a:rPr lang="en-US" altLang="ja-JP" b="1" dirty="0">
                <a:solidFill>
                  <a:srgbClr val="0000FF"/>
                </a:solidFill>
                <a:latin typeface="Times New Roman" pitchFamily="18" charset="0"/>
                <a:cs typeface="Times New Roman" pitchFamily="18" charset="0"/>
              </a:rPr>
              <a:t>V</a:t>
            </a:r>
            <a:r>
              <a:rPr lang="en-US" altLang="ja-JP" b="1" baseline="-25000" dirty="0">
                <a:solidFill>
                  <a:srgbClr val="0000FF"/>
                </a:solidFill>
                <a:latin typeface="Times New Roman" pitchFamily="18" charset="0"/>
                <a:cs typeface="Times New Roman" pitchFamily="18" charset="0"/>
              </a:rPr>
              <a:t>RITES</a:t>
            </a:r>
            <a:r>
              <a:rPr lang="en-US" altLang="ja-JP" b="1" dirty="0" smtClean="0">
                <a:solidFill>
                  <a:srgbClr val="0000FF"/>
                </a:solidFill>
                <a:latin typeface="Times New Roman" pitchFamily="18" charset="0"/>
                <a:cs typeface="Times New Roman" pitchFamily="18" charset="0"/>
              </a:rPr>
              <a:t>=</a:t>
            </a:r>
            <a:r>
              <a:rPr lang="en-US" altLang="ja-JP" b="1" dirty="0" smtClean="0">
                <a:solidFill>
                  <a:srgbClr val="0000FF"/>
                </a:solidFill>
                <a:latin typeface="Symbol" pitchFamily="18" charset="2"/>
                <a:cs typeface="Times New Roman" pitchFamily="18" charset="0"/>
              </a:rPr>
              <a:t> </a:t>
            </a:r>
            <a:r>
              <a:rPr lang="en-US" altLang="ja-JP" dirty="0" err="1" smtClean="0">
                <a:latin typeface="Symbol" pitchFamily="18" charset="2"/>
                <a:cs typeface="Times New Roman" pitchFamily="18" charset="0"/>
              </a:rPr>
              <a:t>Dm</a:t>
            </a:r>
            <a:r>
              <a:rPr lang="en-US" altLang="ja-JP" baseline="-25000" dirty="0" err="1" smtClean="0">
                <a:latin typeface="Times New Roman" pitchFamily="18" charset="0"/>
                <a:cs typeface="Times New Roman" pitchFamily="18" charset="0"/>
              </a:rPr>
              <a:t>def</a:t>
            </a:r>
            <a:r>
              <a:rPr lang="en-US" altLang="ja-JP" baseline="-25000" dirty="0" smtClean="0">
                <a:latin typeface="Times New Roman" pitchFamily="18" charset="0"/>
                <a:cs typeface="Times New Roman" pitchFamily="18" charset="0"/>
              </a:rPr>
              <a:t> </a:t>
            </a:r>
            <a:r>
              <a:rPr lang="en-US" altLang="ja-JP" dirty="0" smtClean="0">
                <a:latin typeface="Symbol" pitchFamily="18" charset="2"/>
                <a:cs typeface="Times New Roman" pitchFamily="18" charset="0"/>
              </a:rPr>
              <a:t>D</a:t>
            </a:r>
            <a:r>
              <a:rPr lang="en-US" altLang="ja-JP" dirty="0" smtClean="0">
                <a:latin typeface="Times New Roman" pitchFamily="18" charset="0"/>
                <a:cs typeface="Times New Roman" pitchFamily="18" charset="0"/>
              </a:rPr>
              <a:t>T </a:t>
            </a:r>
            <a:r>
              <a:rPr lang="en-US" altLang="ja-JP" dirty="0" err="1" smtClean="0">
                <a:latin typeface="Times New Roman" pitchFamily="18" charset="0"/>
                <a:cs typeface="Times New Roman" pitchFamily="18" charset="0"/>
              </a:rPr>
              <a:t>LN</a:t>
            </a:r>
            <a:r>
              <a:rPr lang="en-US" altLang="ja-JP" baseline="-25000" dirty="0" err="1" smtClean="0">
                <a:latin typeface="Times New Roman" pitchFamily="18" charset="0"/>
                <a:cs typeface="Times New Roman" pitchFamily="18" charset="0"/>
              </a:rPr>
              <a:t>gap</a:t>
            </a:r>
            <a:r>
              <a:rPr lang="en-US" altLang="ja-JP" dirty="0" err="1" smtClean="0">
                <a:latin typeface="Times New Roman" pitchFamily="18" charset="0"/>
                <a:cs typeface="Times New Roman" pitchFamily="18" charset="0"/>
              </a:rPr>
              <a:t>As</a:t>
            </a:r>
            <a:r>
              <a:rPr lang="en-US" altLang="ja-JP" dirty="0" smtClean="0">
                <a:latin typeface="Times New Roman" pitchFamily="18" charset="0"/>
                <a:cs typeface="Times New Roman" pitchFamily="18" charset="0"/>
              </a:rPr>
              <a:t> </a:t>
            </a:r>
            <a:r>
              <a:rPr lang="en-US" altLang="ja-JP" dirty="0">
                <a:latin typeface="Times New Roman" pitchFamily="18" charset="0"/>
                <a:cs typeface="Times New Roman" pitchFamily="18" charset="0"/>
              </a:rPr>
              <a:t>=25(</a:t>
            </a:r>
            <a:r>
              <a:rPr lang="en-US" altLang="ja-JP" dirty="0" err="1">
                <a:latin typeface="Times New Roman" pitchFamily="18" charset="0"/>
                <a:cs typeface="Times New Roman" pitchFamily="18" charset="0"/>
              </a:rPr>
              <a:t>nV</a:t>
            </a:r>
            <a:r>
              <a:rPr lang="en-US" altLang="ja-JP" dirty="0">
                <a:latin typeface="Times New Roman" pitchFamily="18" charset="0"/>
                <a:cs typeface="Times New Roman" pitchFamily="18" charset="0"/>
              </a:rPr>
              <a:t>/K)*10(K)*14*1*15%</a:t>
            </a:r>
            <a:r>
              <a:rPr lang="en-US" altLang="ja-JP" b="1" dirty="0">
                <a:solidFill>
                  <a:srgbClr val="0000FF"/>
                </a:solidFill>
                <a:latin typeface="Times New Roman" pitchFamily="18" charset="0"/>
                <a:cs typeface="Times New Roman" pitchFamily="18" charset="0"/>
              </a:rPr>
              <a:t>=530 </a:t>
            </a:r>
            <a:r>
              <a:rPr lang="en-US" altLang="ja-JP" b="1" dirty="0" err="1">
                <a:solidFill>
                  <a:srgbClr val="0000FF"/>
                </a:solidFill>
                <a:latin typeface="Times New Roman" pitchFamily="18" charset="0"/>
                <a:cs typeface="Times New Roman" pitchFamily="18" charset="0"/>
              </a:rPr>
              <a:t>nV</a:t>
            </a:r>
            <a:endParaRPr lang="ja-JP" altLang="ja-JP" b="1" dirty="0">
              <a:solidFill>
                <a:srgbClr val="0000FF"/>
              </a:solidFill>
              <a:latin typeface="Times New Roman" pitchFamily="18" charset="0"/>
              <a:cs typeface="Times New Roman" pitchFamily="18" charset="0"/>
            </a:endParaRPr>
          </a:p>
          <a:p>
            <a:r>
              <a:rPr lang="ja-JP" altLang="ja-JP" dirty="0">
                <a:latin typeface="Arial" pitchFamily="34" charset="0"/>
                <a:cs typeface="Arial" pitchFamily="34" charset="0"/>
              </a:rPr>
              <a:t>となり、</a:t>
            </a:r>
            <a:r>
              <a:rPr lang="en-US" altLang="ja-JP" dirty="0">
                <a:latin typeface="Arial" pitchFamily="34" charset="0"/>
                <a:cs typeface="Arial" pitchFamily="34" charset="0"/>
              </a:rPr>
              <a:t>TIEMF</a:t>
            </a:r>
            <a:r>
              <a:rPr lang="ja-JP" altLang="ja-JP" dirty="0">
                <a:latin typeface="Arial" pitchFamily="34" charset="0"/>
                <a:cs typeface="Arial" pitchFamily="34" charset="0"/>
              </a:rPr>
              <a:t>と</a:t>
            </a:r>
            <a:r>
              <a:rPr lang="ja-JP" altLang="ja-JP" dirty="0" smtClean="0">
                <a:latin typeface="Arial" pitchFamily="34" charset="0"/>
                <a:cs typeface="Arial" pitchFamily="34" charset="0"/>
              </a:rPr>
              <a:t>同程度。</a:t>
            </a:r>
            <a:endParaRPr lang="en-US" altLang="ja-JP" dirty="0" smtClean="0">
              <a:latin typeface="Arial" pitchFamily="34" charset="0"/>
              <a:cs typeface="Arial" pitchFamily="34" charset="0"/>
            </a:endParaRPr>
          </a:p>
          <a:p>
            <a:r>
              <a:rPr lang="ja-JP" altLang="en-US" dirty="0" smtClean="0">
                <a:latin typeface="Times New Roman" pitchFamily="18" charset="0"/>
                <a:cs typeface="Times New Roman" pitchFamily="18" charset="0"/>
              </a:rPr>
              <a:t>　</a:t>
            </a:r>
            <a:r>
              <a:rPr lang="ja-JP" altLang="en-US" b="1" dirty="0" smtClean="0">
                <a:solidFill>
                  <a:srgbClr val="0000FF"/>
                </a:solidFill>
                <a:latin typeface="Times New Roman" pitchFamily="18" charset="0"/>
                <a:cs typeface="Times New Roman" pitchFamily="18" charset="0"/>
              </a:rPr>
              <a:t>⇒　原型炉で</a:t>
            </a:r>
            <a:r>
              <a:rPr lang="ja-JP" altLang="en-US" b="1" dirty="0" smtClean="0">
                <a:solidFill>
                  <a:srgbClr val="0000FF"/>
                </a:solidFill>
                <a:latin typeface="Arial" pitchFamily="34" charset="0"/>
                <a:cs typeface="Arial" pitchFamily="34" charset="0"/>
              </a:rPr>
              <a:t>これが問題となる磁気センサーは？</a:t>
            </a:r>
          </a:p>
        </p:txBody>
      </p:sp>
      <p:sp>
        <p:nvSpPr>
          <p:cNvPr id="8" name="正方形/長方形 7"/>
          <p:cNvSpPr/>
          <p:nvPr/>
        </p:nvSpPr>
        <p:spPr>
          <a:xfrm>
            <a:off x="611560" y="4941168"/>
            <a:ext cx="5832648" cy="1754326"/>
          </a:xfrm>
          <a:prstGeom prst="rect">
            <a:avLst/>
          </a:prstGeom>
        </p:spPr>
        <p:txBody>
          <a:bodyPr wrap="square">
            <a:spAutoFit/>
          </a:bodyPr>
          <a:lstStyle/>
          <a:p>
            <a:r>
              <a:rPr lang="ja-JP" altLang="ja-JP" b="1" dirty="0">
                <a:solidFill>
                  <a:srgbClr val="0000FF"/>
                </a:solidFill>
                <a:latin typeface="Arial" pitchFamily="34" charset="0"/>
                <a:cs typeface="Arial" pitchFamily="34" charset="0"/>
              </a:rPr>
              <a:t>温度分布の均一化が</a:t>
            </a:r>
            <a:r>
              <a:rPr lang="ja-JP" altLang="ja-JP" b="1" dirty="0" smtClean="0">
                <a:solidFill>
                  <a:srgbClr val="0000FF"/>
                </a:solidFill>
                <a:latin typeface="Arial" pitchFamily="34" charset="0"/>
                <a:cs typeface="Arial" pitchFamily="34" charset="0"/>
              </a:rPr>
              <a:t>必要。</a:t>
            </a:r>
            <a:endParaRPr lang="en-US" altLang="ja-JP" b="1" dirty="0" smtClean="0">
              <a:solidFill>
                <a:srgbClr val="0000FF"/>
              </a:solidFill>
              <a:latin typeface="Arial" pitchFamily="34" charset="0"/>
              <a:cs typeface="Arial" pitchFamily="34" charset="0"/>
            </a:endParaRPr>
          </a:p>
          <a:p>
            <a:r>
              <a:rPr lang="en-US" altLang="ja-JP" dirty="0" smtClean="0">
                <a:latin typeface="Arial" pitchFamily="34" charset="0"/>
                <a:cs typeface="Arial" pitchFamily="34" charset="0"/>
              </a:rPr>
              <a:t>ITER</a:t>
            </a:r>
            <a:r>
              <a:rPr lang="ja-JP" altLang="en-US" dirty="0" smtClean="0">
                <a:latin typeface="Arial" pitchFamily="34" charset="0"/>
                <a:cs typeface="Arial" pitchFamily="34" charset="0"/>
              </a:rPr>
              <a:t>では</a:t>
            </a:r>
            <a:r>
              <a:rPr lang="en-US" altLang="ja-JP" dirty="0" smtClean="0">
                <a:latin typeface="Arial" pitchFamily="34" charset="0"/>
                <a:cs typeface="Arial" pitchFamily="34" charset="0"/>
              </a:rPr>
              <a:t>RIEMF/RITES</a:t>
            </a:r>
            <a:r>
              <a:rPr lang="ja-JP" altLang="ja-JP" dirty="0" err="1">
                <a:latin typeface="Arial" pitchFamily="34" charset="0"/>
                <a:cs typeface="Arial" pitchFamily="34" charset="0"/>
              </a:rPr>
              <a:t>、</a:t>
            </a:r>
            <a:r>
              <a:rPr lang="en-US" altLang="ja-JP" dirty="0">
                <a:latin typeface="Arial" pitchFamily="34" charset="0"/>
                <a:cs typeface="Arial" pitchFamily="34" charset="0"/>
              </a:rPr>
              <a:t>RIED</a:t>
            </a:r>
            <a:r>
              <a:rPr lang="ja-JP" altLang="ja-JP" dirty="0">
                <a:latin typeface="Arial" pitchFamily="34" charset="0"/>
                <a:cs typeface="Arial" pitchFamily="34" charset="0"/>
              </a:rPr>
              <a:t>に対しては、温度不均一性を抑制するために、導体を絶縁体と同時に焼成する「低温同時焼成セラミック</a:t>
            </a:r>
            <a:r>
              <a:rPr lang="en-US" altLang="ja-JP" dirty="0">
                <a:latin typeface="Arial" pitchFamily="34" charset="0"/>
                <a:cs typeface="Arial" pitchFamily="34" charset="0"/>
              </a:rPr>
              <a:t>ceramic-impregnated (potted) coils and Low-Temperature Co-fired Ceramic (LTCC)</a:t>
            </a:r>
            <a:r>
              <a:rPr lang="ja-JP" altLang="ja-JP" dirty="0">
                <a:latin typeface="Arial" pitchFamily="34" charset="0"/>
                <a:cs typeface="Arial" pitchFamily="34" charset="0"/>
              </a:rPr>
              <a:t>」で製作</a:t>
            </a:r>
            <a:r>
              <a:rPr lang="ja-JP" altLang="ja-JP" dirty="0" smtClean="0">
                <a:latin typeface="Arial" pitchFamily="34" charset="0"/>
                <a:cs typeface="Arial" pitchFamily="34" charset="0"/>
              </a:rPr>
              <a:t>したコイル</a:t>
            </a:r>
            <a:r>
              <a:rPr lang="ja-JP" altLang="ja-JP" dirty="0">
                <a:latin typeface="Arial" pitchFamily="34" charset="0"/>
                <a:cs typeface="Arial" pitchFamily="34" charset="0"/>
              </a:rPr>
              <a:t>を用いることが検討されている。</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070" y="4365104"/>
            <a:ext cx="2584376" cy="233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2542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磁気計測</a:t>
            </a:r>
            <a:endParaRPr lang="ja-JP" altLang="en-US" sz="2800" dirty="0">
              <a:solidFill>
                <a:srgbClr val="FFFF00"/>
              </a:solidFill>
              <a:latin typeface="Arial" pitchFamily="34" charset="0"/>
              <a:cs typeface="Arial" pitchFamily="34" charset="0"/>
            </a:endParaRPr>
          </a:p>
        </p:txBody>
      </p:sp>
      <p:sp>
        <p:nvSpPr>
          <p:cNvPr id="7" name="正方形/長方形 6"/>
          <p:cNvSpPr/>
          <p:nvPr/>
        </p:nvSpPr>
        <p:spPr>
          <a:xfrm>
            <a:off x="107504" y="548680"/>
            <a:ext cx="4392488" cy="369332"/>
          </a:xfrm>
          <a:prstGeom prst="rect">
            <a:avLst/>
          </a:prstGeom>
        </p:spPr>
        <p:txBody>
          <a:bodyPr wrap="square">
            <a:spAutoFit/>
          </a:bodyPr>
          <a:lstStyle/>
          <a:p>
            <a:r>
              <a:rPr lang="ja-JP" altLang="en-US" b="1" dirty="0" smtClean="0">
                <a:latin typeface="Arial" pitchFamily="34" charset="0"/>
                <a:cs typeface="Arial" pitchFamily="34" charset="0"/>
              </a:rPr>
              <a:t>②耐放射線以外</a:t>
            </a:r>
            <a:endParaRPr lang="en-US" altLang="ja-JP" b="1" dirty="0" smtClean="0">
              <a:latin typeface="Arial" pitchFamily="34" charset="0"/>
              <a:cs typeface="Arial" pitchFamily="34" charset="0"/>
            </a:endParaRPr>
          </a:p>
        </p:txBody>
      </p:sp>
      <p:sp>
        <p:nvSpPr>
          <p:cNvPr id="9" name="正方形/長方形 8"/>
          <p:cNvSpPr/>
          <p:nvPr/>
        </p:nvSpPr>
        <p:spPr>
          <a:xfrm>
            <a:off x="107504" y="4005064"/>
            <a:ext cx="2207656" cy="369332"/>
          </a:xfrm>
          <a:prstGeom prst="rect">
            <a:avLst/>
          </a:prstGeom>
        </p:spPr>
        <p:txBody>
          <a:bodyPr wrap="none">
            <a:spAutoFit/>
          </a:bodyPr>
          <a:lstStyle/>
          <a:p>
            <a:pPr>
              <a:spcAft>
                <a:spcPts val="600"/>
              </a:spcAft>
            </a:pPr>
            <a:r>
              <a:rPr lang="ja-JP" altLang="en-US" b="1" dirty="0" smtClean="0">
                <a:latin typeface="Arial" pitchFamily="34" charset="0"/>
                <a:cs typeface="Arial" pitchFamily="34" charset="0"/>
              </a:rPr>
              <a:t>③炉設計との整合性</a:t>
            </a:r>
            <a:endParaRPr lang="en-US" altLang="ja-JP" b="1" dirty="0" smtClean="0">
              <a:latin typeface="Arial" pitchFamily="34" charset="0"/>
              <a:cs typeface="Arial" pitchFamily="34" charset="0"/>
            </a:endParaRPr>
          </a:p>
        </p:txBody>
      </p:sp>
      <p:sp>
        <p:nvSpPr>
          <p:cNvPr id="10" name="正方形/長方形 9"/>
          <p:cNvSpPr/>
          <p:nvPr/>
        </p:nvSpPr>
        <p:spPr>
          <a:xfrm>
            <a:off x="395536" y="4437112"/>
            <a:ext cx="8064896" cy="2031325"/>
          </a:xfrm>
          <a:prstGeom prst="rect">
            <a:avLst/>
          </a:prstGeom>
        </p:spPr>
        <p:txBody>
          <a:bodyPr wrap="square">
            <a:spAutoFit/>
          </a:bodyPr>
          <a:lstStyle/>
          <a:p>
            <a:pPr marL="85725" indent="-85725"/>
            <a:r>
              <a:rPr lang="ja-JP" altLang="ja-JP" b="1" dirty="0">
                <a:solidFill>
                  <a:srgbClr val="0000FF"/>
                </a:solidFill>
              </a:rPr>
              <a:t>・</a:t>
            </a:r>
            <a:r>
              <a:rPr lang="en-US" altLang="ja-JP" b="1" dirty="0">
                <a:solidFill>
                  <a:srgbClr val="0000FF"/>
                </a:solidFill>
                <a:latin typeface="Arial" pitchFamily="34" charset="0"/>
                <a:cs typeface="Arial" pitchFamily="34" charset="0"/>
              </a:rPr>
              <a:t>Zone A</a:t>
            </a:r>
            <a:r>
              <a:rPr lang="ja-JP" altLang="ja-JP" b="1" dirty="0" smtClean="0">
                <a:solidFill>
                  <a:srgbClr val="0000FF"/>
                </a:solidFill>
                <a:latin typeface="Arial" pitchFamily="34" charset="0"/>
                <a:cs typeface="Arial" pitchFamily="34" charset="0"/>
              </a:rPr>
              <a:t>で遮蔽</a:t>
            </a:r>
            <a:r>
              <a:rPr lang="ja-JP" altLang="ja-JP" b="1" dirty="0">
                <a:solidFill>
                  <a:srgbClr val="0000FF"/>
                </a:solidFill>
                <a:latin typeface="Arial" pitchFamily="34" charset="0"/>
                <a:cs typeface="Arial" pitchFamily="34" charset="0"/>
              </a:rPr>
              <a:t>によるセンサーへの中性子束の低減</a:t>
            </a:r>
          </a:p>
          <a:p>
            <a:pPr marL="85725" indent="-85725"/>
            <a:r>
              <a:rPr lang="ja-JP" altLang="ja-JP" b="1" dirty="0" smtClean="0">
                <a:solidFill>
                  <a:srgbClr val="0000FF"/>
                </a:solidFill>
                <a:latin typeface="Arial" pitchFamily="34" charset="0"/>
                <a:cs typeface="Arial" pitchFamily="34" charset="0"/>
              </a:rPr>
              <a:t>・コイル</a:t>
            </a:r>
            <a:r>
              <a:rPr lang="ja-JP" altLang="ja-JP" b="1" dirty="0">
                <a:solidFill>
                  <a:srgbClr val="0000FF"/>
                </a:solidFill>
                <a:latin typeface="Arial" pitchFamily="34" charset="0"/>
                <a:cs typeface="Arial" pitchFamily="34" charset="0"/>
              </a:rPr>
              <a:t>や</a:t>
            </a:r>
            <a:r>
              <a:rPr lang="en-US" altLang="ja-JP" b="1" dirty="0">
                <a:solidFill>
                  <a:srgbClr val="0000FF"/>
                </a:solidFill>
                <a:latin typeface="Arial" pitchFamily="34" charset="0"/>
                <a:cs typeface="Arial" pitchFamily="34" charset="0"/>
              </a:rPr>
              <a:t>MI</a:t>
            </a:r>
            <a:r>
              <a:rPr lang="ja-JP" altLang="ja-JP" b="1" dirty="0">
                <a:solidFill>
                  <a:srgbClr val="0000FF"/>
                </a:solidFill>
                <a:latin typeface="Arial" pitchFamily="34" charset="0"/>
                <a:cs typeface="Arial" pitchFamily="34" charset="0"/>
              </a:rPr>
              <a:t>ケーブルで温度勾配が</a:t>
            </a:r>
            <a:r>
              <a:rPr lang="ja-JP" altLang="ja-JP" b="1" dirty="0" smtClean="0">
                <a:solidFill>
                  <a:srgbClr val="0000FF"/>
                </a:solidFill>
                <a:latin typeface="Arial" pitchFamily="34" charset="0"/>
                <a:cs typeface="Arial" pitchFamily="34" charset="0"/>
              </a:rPr>
              <a:t>極力</a:t>
            </a:r>
            <a:r>
              <a:rPr lang="ja-JP" altLang="en-US" b="1" dirty="0" smtClean="0">
                <a:solidFill>
                  <a:srgbClr val="0000FF"/>
                </a:solidFill>
                <a:latin typeface="Arial" pitchFamily="34" charset="0"/>
                <a:cs typeface="Arial" pitchFamily="34" charset="0"/>
              </a:rPr>
              <a:t>減らす</a:t>
            </a:r>
            <a:r>
              <a:rPr lang="ja-JP" altLang="ja-JP" b="1" dirty="0" smtClean="0">
                <a:solidFill>
                  <a:srgbClr val="0000FF"/>
                </a:solidFill>
                <a:latin typeface="Arial" pitchFamily="34" charset="0"/>
                <a:cs typeface="Arial" pitchFamily="34" charset="0"/>
              </a:rPr>
              <a:t>冷却</a:t>
            </a:r>
            <a:r>
              <a:rPr lang="ja-JP" altLang="ja-JP" b="1" dirty="0">
                <a:solidFill>
                  <a:srgbClr val="0000FF"/>
                </a:solidFill>
                <a:latin typeface="Arial" pitchFamily="34" charset="0"/>
                <a:cs typeface="Arial" pitchFamily="34" charset="0"/>
              </a:rPr>
              <a:t>・支持構造</a:t>
            </a:r>
          </a:p>
          <a:p>
            <a:pPr marL="85725" indent="-85725"/>
            <a:r>
              <a:rPr lang="ja-JP" altLang="ja-JP" b="1" dirty="0">
                <a:solidFill>
                  <a:srgbClr val="0000FF"/>
                </a:solidFill>
                <a:latin typeface="Arial" pitchFamily="34" charset="0"/>
                <a:cs typeface="Arial" pitchFamily="34" charset="0"/>
              </a:rPr>
              <a:t>・メンテナンス時（セクターを引き抜く際）の処置</a:t>
            </a:r>
            <a:r>
              <a:rPr lang="ja-JP" altLang="ja-JP" b="1" dirty="0" smtClean="0">
                <a:solidFill>
                  <a:srgbClr val="0000FF"/>
                </a:solidFill>
                <a:latin typeface="Arial" pitchFamily="34" charset="0"/>
                <a:cs typeface="Arial" pitchFamily="34" charset="0"/>
              </a:rPr>
              <a:t>（</a:t>
            </a:r>
            <a:r>
              <a:rPr lang="ja-JP" altLang="en-US" b="1" dirty="0" smtClean="0">
                <a:solidFill>
                  <a:srgbClr val="0000FF"/>
                </a:solidFill>
                <a:latin typeface="Arial" pitchFamily="34" charset="0"/>
                <a:cs typeface="Arial" pitchFamily="34" charset="0"/>
              </a:rPr>
              <a:t>フラックスループ</a:t>
            </a:r>
            <a:r>
              <a:rPr lang="ja-JP" altLang="ja-JP" b="1" dirty="0" smtClean="0">
                <a:solidFill>
                  <a:srgbClr val="0000FF"/>
                </a:solidFill>
                <a:latin typeface="Arial" pitchFamily="34" charset="0"/>
                <a:cs typeface="Arial" pitchFamily="34" charset="0"/>
              </a:rPr>
              <a:t>のように</a:t>
            </a:r>
            <a:r>
              <a:rPr lang="ja-JP" altLang="ja-JP" b="1" dirty="0">
                <a:solidFill>
                  <a:srgbClr val="0000FF"/>
                </a:solidFill>
                <a:latin typeface="Arial" pitchFamily="34" charset="0"/>
                <a:cs typeface="Arial" pitchFamily="34" charset="0"/>
              </a:rPr>
              <a:t>複数のセクターにまたがる計測器の取り付け時、メンテナンス時にどうするか）</a:t>
            </a:r>
          </a:p>
          <a:p>
            <a:pPr marL="85725" indent="-85725"/>
            <a:r>
              <a:rPr lang="ja-JP" altLang="ja-JP" b="1" dirty="0">
                <a:solidFill>
                  <a:srgbClr val="0000FF"/>
                </a:solidFill>
                <a:latin typeface="Arial" pitchFamily="34" charset="0"/>
                <a:cs typeface="Arial" pitchFamily="34" charset="0"/>
              </a:rPr>
              <a:t>・設置誤差、熱ひずみによる計測位置の誤差（どの程度に制御に影響するかは、平衡計算に位置の誤差を入れてその許容値を出すべきである）</a:t>
            </a:r>
          </a:p>
          <a:p>
            <a:r>
              <a:rPr lang="ja-JP" altLang="ja-JP" dirty="0" smtClean="0">
                <a:latin typeface="Arial" pitchFamily="34" charset="0"/>
                <a:cs typeface="Arial" pitchFamily="34" charset="0"/>
              </a:rPr>
              <a:t>が</a:t>
            </a:r>
            <a:r>
              <a:rPr lang="ja-JP" altLang="ja-JP" dirty="0">
                <a:latin typeface="Arial" pitchFamily="34" charset="0"/>
                <a:cs typeface="Arial" pitchFamily="34" charset="0"/>
              </a:rPr>
              <a:t>課題である。</a:t>
            </a:r>
          </a:p>
        </p:txBody>
      </p:sp>
      <p:sp>
        <p:nvSpPr>
          <p:cNvPr id="11" name="正方形/長方形 10"/>
          <p:cNvSpPr/>
          <p:nvPr/>
        </p:nvSpPr>
        <p:spPr>
          <a:xfrm>
            <a:off x="467544" y="908720"/>
            <a:ext cx="8567936" cy="3139321"/>
          </a:xfrm>
          <a:prstGeom prst="rect">
            <a:avLst/>
          </a:prstGeom>
        </p:spPr>
        <p:txBody>
          <a:bodyPr wrap="square">
            <a:spAutoFit/>
          </a:bodyPr>
          <a:lstStyle/>
          <a:p>
            <a:pPr marL="285750" indent="-285750">
              <a:buFont typeface="Arial" pitchFamily="34" charset="0"/>
              <a:buChar char="•"/>
            </a:pPr>
            <a:r>
              <a:rPr lang="ja-JP" altLang="en-US" b="1" dirty="0" smtClean="0">
                <a:latin typeface="Arial" pitchFamily="34" charset="0"/>
                <a:cs typeface="Arial" pitchFamily="34" charset="0"/>
              </a:rPr>
              <a:t>積分ドリフトの低減</a:t>
            </a:r>
            <a:endParaRPr lang="en-US" altLang="ja-JP" b="1" dirty="0" smtClean="0">
              <a:latin typeface="Arial" pitchFamily="34" charset="0"/>
              <a:cs typeface="Arial" pitchFamily="34" charset="0"/>
            </a:endParaRPr>
          </a:p>
          <a:p>
            <a:pPr marL="742950" lvl="1" indent="-285750">
              <a:buFont typeface="Wingdings" pitchFamily="2" charset="2"/>
              <a:buChar char="ü"/>
            </a:pPr>
            <a:r>
              <a:rPr lang="en-US" altLang="ja-JP" dirty="0">
                <a:latin typeface="Arial" pitchFamily="34" charset="0"/>
                <a:cs typeface="Arial" pitchFamily="34" charset="0"/>
              </a:rPr>
              <a:t>	</a:t>
            </a:r>
            <a:r>
              <a:rPr lang="ja-JP" altLang="ja-JP" dirty="0">
                <a:latin typeface="Arial" pitchFamily="34" charset="0"/>
                <a:cs typeface="Arial" pitchFamily="34" charset="0"/>
              </a:rPr>
              <a:t>ホールセンサによる定常磁場計測</a:t>
            </a:r>
            <a:endParaRPr lang="en-US" altLang="ja-JP" dirty="0">
              <a:latin typeface="Arial" pitchFamily="34" charset="0"/>
              <a:cs typeface="Arial" pitchFamily="34" charset="0"/>
            </a:endParaRPr>
          </a:p>
          <a:p>
            <a:pPr marL="742950" lvl="1" indent="-285750">
              <a:buFont typeface="Wingdings" pitchFamily="2" charset="2"/>
              <a:buChar char="ü"/>
            </a:pPr>
            <a:r>
              <a:rPr lang="en-US" altLang="ja-JP" dirty="0">
                <a:latin typeface="Arial" pitchFamily="34" charset="0"/>
                <a:cs typeface="Arial" pitchFamily="34" charset="0"/>
              </a:rPr>
              <a:t>	</a:t>
            </a:r>
            <a:r>
              <a:rPr lang="ja-JP" altLang="ja-JP" dirty="0">
                <a:latin typeface="Arial" pitchFamily="34" charset="0"/>
                <a:cs typeface="Arial" pitchFamily="34" charset="0"/>
              </a:rPr>
              <a:t>機械式磁束計（</a:t>
            </a:r>
            <a:r>
              <a:rPr lang="en-US" altLang="ja-JP" dirty="0">
                <a:latin typeface="Arial" pitchFamily="34" charset="0"/>
                <a:cs typeface="Arial" pitchFamily="34" charset="0"/>
              </a:rPr>
              <a:t>micromechanical magnetometers: MEMS</a:t>
            </a:r>
            <a:r>
              <a:rPr lang="ja-JP" altLang="ja-JP" dirty="0">
                <a:latin typeface="Arial" pitchFamily="34" charset="0"/>
                <a:cs typeface="Arial" pitchFamily="34" charset="0"/>
              </a:rPr>
              <a:t>）</a:t>
            </a:r>
            <a:endParaRPr lang="en-US" altLang="ja-JP" dirty="0">
              <a:latin typeface="Arial" pitchFamily="34" charset="0"/>
              <a:cs typeface="Arial" pitchFamily="34" charset="0"/>
            </a:endParaRPr>
          </a:p>
          <a:p>
            <a:pPr marL="265113"/>
            <a:r>
              <a:rPr lang="ja-JP" altLang="en-US" dirty="0" smtClean="0">
                <a:latin typeface="Arial" pitchFamily="34" charset="0"/>
                <a:cs typeface="Arial" pitchFamily="34" charset="0"/>
              </a:rPr>
              <a:t>　　</a:t>
            </a:r>
            <a:r>
              <a:rPr lang="ja-JP" altLang="ja-JP" dirty="0" smtClean="0">
                <a:latin typeface="Arial" pitchFamily="34" charset="0"/>
                <a:cs typeface="Arial" pitchFamily="34" charset="0"/>
              </a:rPr>
              <a:t>の</a:t>
            </a:r>
            <a:r>
              <a:rPr lang="ja-JP" altLang="ja-JP" dirty="0">
                <a:latin typeface="Arial" pitchFamily="34" charset="0"/>
                <a:cs typeface="Arial" pitchFamily="34" charset="0"/>
              </a:rPr>
              <a:t>併用</a:t>
            </a:r>
            <a:r>
              <a:rPr lang="ja-JP" altLang="en-US" dirty="0">
                <a:latin typeface="Arial" pitchFamily="34" charset="0"/>
                <a:cs typeface="Arial" pitchFamily="34" charset="0"/>
              </a:rPr>
              <a:t>による補正が</a:t>
            </a:r>
            <a:r>
              <a:rPr lang="ja-JP" altLang="ja-JP" dirty="0">
                <a:latin typeface="Arial" pitchFamily="34" charset="0"/>
                <a:cs typeface="Arial" pitchFamily="34" charset="0"/>
              </a:rPr>
              <a:t>考えられている</a:t>
            </a:r>
            <a:r>
              <a:rPr lang="ja-JP" altLang="ja-JP" dirty="0" smtClean="0">
                <a:latin typeface="Arial" pitchFamily="34" charset="0"/>
                <a:cs typeface="Arial" pitchFamily="34" charset="0"/>
              </a:rPr>
              <a:t>。</a:t>
            </a:r>
            <a:endParaRPr lang="en-US" altLang="ja-JP" b="1" dirty="0" smtClean="0">
              <a:latin typeface="Arial" pitchFamily="34" charset="0"/>
              <a:cs typeface="Arial" pitchFamily="34" charset="0"/>
            </a:endParaRPr>
          </a:p>
          <a:p>
            <a:pPr marL="285750" indent="-285750">
              <a:buFont typeface="Arial" pitchFamily="34" charset="0"/>
              <a:buChar char="•"/>
            </a:pPr>
            <a:r>
              <a:rPr lang="ja-JP" altLang="en-US" b="1" dirty="0">
                <a:latin typeface="Arial" pitchFamily="34" charset="0"/>
                <a:cs typeface="Arial" pitchFamily="34" charset="0"/>
              </a:rPr>
              <a:t>渦</a:t>
            </a:r>
            <a:r>
              <a:rPr lang="ja-JP" altLang="en-US" b="1" dirty="0" smtClean="0">
                <a:latin typeface="Arial" pitchFamily="34" charset="0"/>
                <a:cs typeface="Arial" pitchFamily="34" charset="0"/>
              </a:rPr>
              <a:t>電流の影響</a:t>
            </a:r>
            <a:r>
              <a:rPr lang="ja-JP" altLang="en-US" b="1" dirty="0">
                <a:latin typeface="Arial" pitchFamily="34" charset="0"/>
                <a:cs typeface="Arial" pitchFamily="34" charset="0"/>
              </a:rPr>
              <a:t>、</a:t>
            </a:r>
            <a:r>
              <a:rPr lang="ja-JP" altLang="en-US" b="1" dirty="0" smtClean="0">
                <a:latin typeface="Arial" pitchFamily="34" charset="0"/>
                <a:cs typeface="Arial" pitchFamily="34" charset="0"/>
              </a:rPr>
              <a:t>磁場の浸透</a:t>
            </a:r>
            <a:r>
              <a:rPr lang="ja-JP" altLang="en-US" b="1" dirty="0">
                <a:latin typeface="Arial" pitchFamily="34" charset="0"/>
                <a:cs typeface="Arial" pitchFamily="34" charset="0"/>
              </a:rPr>
              <a:t>時</a:t>
            </a:r>
            <a:r>
              <a:rPr lang="ja-JP" altLang="en-US" b="1" dirty="0" smtClean="0">
                <a:latin typeface="Arial" pitchFamily="34" charset="0"/>
                <a:cs typeface="Arial" pitchFamily="34" charset="0"/>
              </a:rPr>
              <a:t>定数</a:t>
            </a:r>
            <a:endParaRPr lang="en-US" altLang="ja-JP" b="1" dirty="0" smtClean="0">
              <a:latin typeface="Arial" pitchFamily="34" charset="0"/>
              <a:cs typeface="Arial" pitchFamily="34" charset="0"/>
            </a:endParaRPr>
          </a:p>
          <a:p>
            <a:r>
              <a:rPr lang="ja-JP" altLang="en-US" dirty="0" smtClean="0">
                <a:latin typeface="Arial" pitchFamily="34" charset="0"/>
                <a:cs typeface="Arial" pitchFamily="34" charset="0"/>
              </a:rPr>
              <a:t>　　</a:t>
            </a:r>
            <a:r>
              <a:rPr lang="ja-JP" altLang="en-US" dirty="0">
                <a:latin typeface="Arial" pitchFamily="34" charset="0"/>
                <a:cs typeface="Arial" pitchFamily="34" charset="0"/>
              </a:rPr>
              <a:t>　　</a:t>
            </a:r>
            <a:r>
              <a:rPr lang="ja-JP" altLang="en-US" dirty="0" smtClean="0">
                <a:latin typeface="Arial" pitchFamily="34" charset="0"/>
                <a:cs typeface="Arial" pitchFamily="34" charset="0"/>
              </a:rPr>
              <a:t>特徴的時間：プラズマ電流　約</a:t>
            </a:r>
            <a:r>
              <a:rPr lang="en-US" altLang="ja-JP" dirty="0" smtClean="0">
                <a:latin typeface="Arial" pitchFamily="34" charset="0"/>
                <a:cs typeface="Arial" pitchFamily="34" charset="0"/>
              </a:rPr>
              <a:t>100</a:t>
            </a:r>
            <a:r>
              <a:rPr lang="ja-JP" altLang="en-US" dirty="0" smtClean="0">
                <a:latin typeface="Arial" pitchFamily="34" charset="0"/>
                <a:cs typeface="Arial" pitchFamily="34" charset="0"/>
              </a:rPr>
              <a:t>秒、ギャップ長</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上下位置不安定性　</a:t>
            </a:r>
            <a:r>
              <a:rPr lang="ja-JP" altLang="en-US" dirty="0">
                <a:latin typeface="Arial" pitchFamily="34" charset="0"/>
                <a:cs typeface="Arial" pitchFamily="34" charset="0"/>
              </a:rPr>
              <a:t>約</a:t>
            </a:r>
            <a:r>
              <a:rPr lang="en-US" altLang="ja-JP" dirty="0" smtClean="0">
                <a:latin typeface="Arial" pitchFamily="34" charset="0"/>
                <a:cs typeface="Arial" pitchFamily="34" charset="0"/>
              </a:rPr>
              <a:t>100 </a:t>
            </a:r>
            <a:r>
              <a:rPr lang="en-US" altLang="ja-JP" dirty="0" err="1" smtClean="0">
                <a:latin typeface="Arial" pitchFamily="34" charset="0"/>
                <a:cs typeface="Arial" pitchFamily="34" charset="0"/>
              </a:rPr>
              <a:t>ms</a:t>
            </a:r>
            <a:endParaRPr lang="en-US" altLang="ja-JP" b="1" dirty="0">
              <a:latin typeface="Arial" pitchFamily="34" charset="0"/>
              <a:cs typeface="Arial" pitchFamily="34" charset="0"/>
            </a:endParaRPr>
          </a:p>
          <a:p>
            <a:r>
              <a:rPr lang="ja-JP" altLang="en-US" b="1" dirty="0" smtClean="0">
                <a:latin typeface="Arial" pitchFamily="34" charset="0"/>
                <a:cs typeface="Arial" pitchFamily="34" charset="0"/>
              </a:rPr>
              <a:t>　　　　</a:t>
            </a:r>
            <a:r>
              <a:rPr lang="ja-JP" altLang="en-US" dirty="0" smtClean="0">
                <a:latin typeface="Arial" pitchFamily="34" charset="0"/>
                <a:cs typeface="Arial" pitchFamily="34" charset="0"/>
              </a:rPr>
              <a:t>磁場浸透時間：ブランケット筐体の板厚方向　</a:t>
            </a:r>
            <a:r>
              <a:rPr lang="en-US" altLang="ja-JP" dirty="0" smtClean="0">
                <a:latin typeface="Arial" pitchFamily="34" charset="0"/>
                <a:cs typeface="Arial" pitchFamily="34" charset="0"/>
              </a:rPr>
              <a:t>10 </a:t>
            </a:r>
            <a:r>
              <a:rPr lang="en-US" altLang="ja-JP" dirty="0" err="1" smtClean="0">
                <a:latin typeface="Arial" pitchFamily="34" charset="0"/>
                <a:cs typeface="Arial" pitchFamily="34" charset="0"/>
              </a:rPr>
              <a:t>ms</a:t>
            </a:r>
            <a:r>
              <a:rPr lang="ja-JP" altLang="en-US" dirty="0" smtClean="0">
                <a:latin typeface="Arial" pitchFamily="34" charset="0"/>
                <a:cs typeface="Arial" pitchFamily="34" charset="0"/>
              </a:rPr>
              <a:t>以下　⇒　問題なし</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　　並んだブランケットによる渦電流　</a:t>
            </a:r>
            <a:r>
              <a:rPr lang="en-US" altLang="ja-JP" dirty="0" smtClean="0">
                <a:latin typeface="Arial" pitchFamily="34" charset="0"/>
                <a:cs typeface="Arial" pitchFamily="34" charset="0"/>
              </a:rPr>
              <a:t>100 </a:t>
            </a:r>
            <a:r>
              <a:rPr lang="en-US" altLang="ja-JP" dirty="0" err="1" smtClean="0">
                <a:latin typeface="Arial" pitchFamily="34" charset="0"/>
                <a:cs typeface="Arial" pitchFamily="34" charset="0"/>
              </a:rPr>
              <a:t>ms</a:t>
            </a:r>
            <a:r>
              <a:rPr lang="ja-JP" altLang="en-US" dirty="0" smtClean="0">
                <a:latin typeface="Arial" pitchFamily="34" charset="0"/>
                <a:cs typeface="Arial" pitchFamily="34" charset="0"/>
              </a:rPr>
              <a:t>程度</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　⇒</a:t>
            </a:r>
            <a:r>
              <a:rPr lang="ja-JP" altLang="en-US" dirty="0">
                <a:latin typeface="Arial" pitchFamily="34" charset="0"/>
                <a:cs typeface="Arial" pitchFamily="34" charset="0"/>
              </a:rPr>
              <a:t>　</a:t>
            </a:r>
            <a:r>
              <a:rPr lang="ja-JP" altLang="en-US" dirty="0" smtClean="0">
                <a:latin typeface="Arial" pitchFamily="34" charset="0"/>
                <a:cs typeface="Arial" pitchFamily="34" charset="0"/>
              </a:rPr>
              <a:t>制御対象と同程度の時定数で計測上問題あり。</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　　　 ブランケット筐体に工夫の必要あり</a:t>
            </a:r>
            <a:endParaRPr lang="en-US" altLang="ja-JP" dirty="0" smtClean="0">
              <a:latin typeface="Arial" pitchFamily="34" charset="0"/>
              <a:cs typeface="Arial" pitchFamily="34" charset="0"/>
            </a:endParaRPr>
          </a:p>
          <a:p>
            <a:endParaRPr lang="ja-JP" altLang="en-US" dirty="0">
              <a:latin typeface="Arial" pitchFamily="34" charset="0"/>
              <a:cs typeface="Arial" pitchFamily="34" charset="0"/>
            </a:endParaRPr>
          </a:p>
        </p:txBody>
      </p:sp>
    </p:spTree>
    <p:extLst>
      <p:ext uri="{BB962C8B-B14F-4D97-AF65-F5344CB8AC3E}">
        <p14:creationId xmlns:p14="http://schemas.microsoft.com/office/powerpoint/2010/main" val="892884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磁気計測</a:t>
            </a:r>
            <a:endParaRPr lang="ja-JP" altLang="en-US" sz="2800" dirty="0">
              <a:solidFill>
                <a:srgbClr val="FFFF00"/>
              </a:solidFill>
              <a:latin typeface="Arial" pitchFamily="34" charset="0"/>
              <a:cs typeface="Arial" pitchFamily="34" charset="0"/>
            </a:endParaRPr>
          </a:p>
        </p:txBody>
      </p:sp>
      <p:sp>
        <p:nvSpPr>
          <p:cNvPr id="12" name="正方形/長方形 11"/>
          <p:cNvSpPr/>
          <p:nvPr/>
        </p:nvSpPr>
        <p:spPr>
          <a:xfrm>
            <a:off x="107504" y="548680"/>
            <a:ext cx="1346844" cy="369332"/>
          </a:xfrm>
          <a:prstGeom prst="rect">
            <a:avLst/>
          </a:prstGeom>
        </p:spPr>
        <p:txBody>
          <a:bodyPr wrap="none">
            <a:spAutoFit/>
          </a:bodyPr>
          <a:lstStyle/>
          <a:p>
            <a:pPr>
              <a:spcAft>
                <a:spcPts val="600"/>
              </a:spcAft>
            </a:pPr>
            <a:r>
              <a:rPr lang="ja-JP" altLang="en-US" b="1" dirty="0" smtClean="0">
                <a:latin typeface="Arial" pitchFamily="34" charset="0"/>
                <a:cs typeface="Arial" pitchFamily="34" charset="0"/>
              </a:rPr>
              <a:t>⑤代替計測</a:t>
            </a:r>
            <a:endParaRPr lang="en-US" altLang="ja-JP" b="1" dirty="0" smtClean="0">
              <a:latin typeface="Arial" pitchFamily="34" charset="0"/>
              <a:cs typeface="Arial" pitchFamily="34" charset="0"/>
            </a:endParaRPr>
          </a:p>
        </p:txBody>
      </p:sp>
      <p:sp>
        <p:nvSpPr>
          <p:cNvPr id="13" name="正方形/長方形 12"/>
          <p:cNvSpPr/>
          <p:nvPr/>
        </p:nvSpPr>
        <p:spPr>
          <a:xfrm>
            <a:off x="611560" y="908720"/>
            <a:ext cx="7992888" cy="646331"/>
          </a:xfrm>
          <a:prstGeom prst="rect">
            <a:avLst/>
          </a:prstGeom>
        </p:spPr>
        <p:txBody>
          <a:bodyPr wrap="square">
            <a:spAutoFit/>
          </a:bodyPr>
          <a:lstStyle/>
          <a:p>
            <a:r>
              <a:rPr lang="ja-JP" altLang="en-US" b="1" dirty="0" smtClean="0">
                <a:solidFill>
                  <a:srgbClr val="0000FF"/>
                </a:solidFill>
                <a:latin typeface="Arial" pitchFamily="34" charset="0"/>
                <a:cs typeface="Arial" pitchFamily="34" charset="0"/>
              </a:rPr>
              <a:t>プラズマ最外殻（プラズマ－壁距離）の測定を、反射計で行って制御する方法が提案（</a:t>
            </a:r>
            <a:r>
              <a:rPr lang="en-US" altLang="ja-JP" b="1" dirty="0" smtClean="0">
                <a:solidFill>
                  <a:srgbClr val="0000FF"/>
                </a:solidFill>
                <a:latin typeface="Arial" pitchFamily="34" charset="0"/>
                <a:cs typeface="Arial" pitchFamily="34" charset="0"/>
              </a:rPr>
              <a:t>AUG</a:t>
            </a:r>
            <a:r>
              <a:rPr lang="ja-JP" altLang="en-US" b="1" dirty="0" smtClean="0">
                <a:solidFill>
                  <a:srgbClr val="0000FF"/>
                </a:solidFill>
                <a:latin typeface="Arial" pitchFamily="34" charset="0"/>
                <a:cs typeface="Arial" pitchFamily="34" charset="0"/>
              </a:rPr>
              <a:t>）。</a:t>
            </a:r>
            <a:endParaRPr lang="en-US" altLang="ja-JP" b="1" dirty="0" smtClean="0">
              <a:solidFill>
                <a:srgbClr val="0000FF"/>
              </a:solidFill>
              <a:latin typeface="Arial" pitchFamily="34" charset="0"/>
              <a:cs typeface="Arial" pitchFamily="34" charset="0"/>
            </a:endParaRPr>
          </a:p>
        </p:txBody>
      </p:sp>
      <p:sp>
        <p:nvSpPr>
          <p:cNvPr id="14" name="スライド番号プレースホルダ 1"/>
          <p:cNvSpPr>
            <a:spLocks noGrp="1"/>
          </p:cNvSpPr>
          <p:nvPr>
            <p:ph type="sldNum" sz="quarter" idx="12"/>
          </p:nvPr>
        </p:nvSpPr>
        <p:spPr>
          <a:xfrm>
            <a:off x="6553200" y="6356350"/>
            <a:ext cx="2133600" cy="365125"/>
          </a:xfrm>
        </p:spPr>
        <p:txBody>
          <a:bodyPr/>
          <a:lstStyle/>
          <a:p>
            <a:pPr>
              <a:defRPr/>
            </a:pPr>
            <a:fld id="{8E636CD2-533D-43A0-BEDD-702746BB7590}" type="slidenum">
              <a:rPr lang="ja-JP" altLang="en-US" smtClean="0"/>
              <a:pPr>
                <a:defRPr/>
              </a:pPr>
              <a:t>22</a:t>
            </a:fld>
            <a:endParaRPr lang="ja-JP" altLang="en-US"/>
          </a:p>
        </p:txBody>
      </p:sp>
      <p:sp>
        <p:nvSpPr>
          <p:cNvPr id="16" name="テキスト ボックス 15"/>
          <p:cNvSpPr txBox="1"/>
          <p:nvPr/>
        </p:nvSpPr>
        <p:spPr>
          <a:xfrm>
            <a:off x="179512" y="5345921"/>
            <a:ext cx="4392488" cy="1015663"/>
          </a:xfrm>
          <a:prstGeom prst="rect">
            <a:avLst/>
          </a:prstGeom>
          <a:noFill/>
        </p:spPr>
        <p:txBody>
          <a:bodyPr wrap="square" rtlCol="0">
            <a:spAutoFit/>
          </a:bodyPr>
          <a:lstStyle/>
          <a:p>
            <a:pPr marL="92075" indent="-92075">
              <a:buFont typeface="Arial" pitchFamily="34" charset="0"/>
              <a:buChar char="•"/>
            </a:pPr>
            <a:r>
              <a:rPr kumimoji="1"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周波数掃引型反射計</a:t>
            </a:r>
            <a:endParaRPr kumimoji="1" lang="en-US" altLang="ja-JP" sz="2000" dirty="0" smtClean="0">
              <a:latin typeface="Arial" pitchFamily="34" charset="0"/>
              <a:cs typeface="Arial" pitchFamily="34" charset="0"/>
            </a:endParaRPr>
          </a:p>
          <a:p>
            <a:pPr marL="92075" indent="-92075">
              <a:buFont typeface="Arial" pitchFamily="34" charset="0"/>
              <a:buChar char="•"/>
            </a:pPr>
            <a:r>
              <a:rPr lang="ja-JP" altLang="en-US" sz="2000" dirty="0" smtClean="0">
                <a:latin typeface="Arial" pitchFamily="34" charset="0"/>
                <a:cs typeface="Arial" pitchFamily="34" charset="0"/>
              </a:rPr>
              <a:t> ペデスタルが精度よく測定できている</a:t>
            </a:r>
            <a:endParaRPr lang="en-US" altLang="ja-JP" sz="2000" dirty="0" smtClean="0">
              <a:latin typeface="Arial" pitchFamily="34" charset="0"/>
              <a:cs typeface="Arial" pitchFamily="34" charset="0"/>
            </a:endParaRPr>
          </a:p>
          <a:p>
            <a:pPr marL="92075" indent="-92075">
              <a:buFont typeface="Arial" pitchFamily="34" charset="0"/>
              <a:buChar char="•"/>
            </a:pPr>
            <a:r>
              <a:rPr lang="en-US" altLang="ja-JP" sz="2000" dirty="0" smtClean="0">
                <a:latin typeface="Arial" pitchFamily="34" charset="0"/>
                <a:cs typeface="Arial" pitchFamily="34" charset="0"/>
              </a:rPr>
              <a:t>1 </a:t>
            </a:r>
            <a:r>
              <a:rPr lang="en-US" altLang="ja-JP" sz="2000" dirty="0" err="1" smtClean="0">
                <a:latin typeface="Arial" pitchFamily="34" charset="0"/>
                <a:cs typeface="Arial" pitchFamily="34" charset="0"/>
              </a:rPr>
              <a:t>ms</a:t>
            </a:r>
            <a:r>
              <a:rPr lang="ja-JP" altLang="en-US" sz="2000" dirty="0" smtClean="0">
                <a:latin typeface="Arial" pitchFamily="34" charset="0"/>
                <a:cs typeface="Arial" pitchFamily="34" charset="0"/>
              </a:rPr>
              <a:t>毎に分布再構成、出力</a:t>
            </a:r>
            <a:endParaRPr lang="en-US" altLang="ja-JP" sz="2000" dirty="0" smtClean="0">
              <a:latin typeface="Arial" pitchFamily="34" charset="0"/>
              <a:cs typeface="Arial" pitchFamily="34" charset="0"/>
            </a:endParaRPr>
          </a:p>
        </p:txBody>
      </p:sp>
      <p:sp>
        <p:nvSpPr>
          <p:cNvPr id="17" name="正方形/長方形 16"/>
          <p:cNvSpPr/>
          <p:nvPr/>
        </p:nvSpPr>
        <p:spPr>
          <a:xfrm>
            <a:off x="4499992" y="5273913"/>
            <a:ext cx="4680520" cy="1323439"/>
          </a:xfrm>
          <a:prstGeom prst="rect">
            <a:avLst/>
          </a:prstGeom>
        </p:spPr>
        <p:txBody>
          <a:bodyPr wrap="square">
            <a:spAutoFit/>
          </a:bodyPr>
          <a:lstStyle/>
          <a:p>
            <a:pPr marL="92075" indent="-92075">
              <a:buFont typeface="Arial" pitchFamily="34" charset="0"/>
              <a:buChar char="•"/>
            </a:pPr>
            <a:r>
              <a:rPr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磁気プローブで評価したセパラトリックス位置と、反射計で測定した（ある周辺密度の）位置</a:t>
            </a:r>
            <a:endParaRPr lang="en-US" altLang="ja-JP" sz="2000" dirty="0" smtClean="0">
              <a:latin typeface="Arial" pitchFamily="34" charset="0"/>
              <a:cs typeface="Arial" pitchFamily="34" charset="0"/>
            </a:endParaRPr>
          </a:p>
          <a:p>
            <a:pPr marL="92075" indent="-92075">
              <a:buFont typeface="Arial" pitchFamily="34" charset="0"/>
              <a:buChar char="•"/>
            </a:pPr>
            <a:r>
              <a:rPr lang="en-US" altLang="ja-JP" sz="2000" dirty="0" smtClean="0">
                <a:latin typeface="Arial" pitchFamily="34" charset="0"/>
                <a:cs typeface="Arial" pitchFamily="34" charset="0"/>
              </a:rPr>
              <a:t> </a:t>
            </a:r>
            <a:r>
              <a:rPr lang="ja-JP" altLang="en-US" sz="2000" dirty="0" smtClean="0">
                <a:latin typeface="Arial" pitchFamily="34" charset="0"/>
                <a:cs typeface="Arial" pitchFamily="34" charset="0"/>
              </a:rPr>
              <a:t>磁気プローブと反射計の良い一致</a:t>
            </a:r>
            <a:endParaRPr lang="en-US" altLang="ja-JP" sz="2000" dirty="0" smtClean="0">
              <a:latin typeface="Arial" pitchFamily="34" charset="0"/>
              <a:cs typeface="Arial" pitchFamily="34" charset="0"/>
            </a:endParaRPr>
          </a:p>
        </p:txBody>
      </p:sp>
      <p:pic>
        <p:nvPicPr>
          <p:cNvPr id="18" name="Picture 2"/>
          <p:cNvPicPr>
            <a:picLocks noChangeAspect="1" noChangeArrowheads="1"/>
          </p:cNvPicPr>
          <p:nvPr/>
        </p:nvPicPr>
        <p:blipFill>
          <a:blip r:embed="rId2" cstate="print"/>
          <a:srcRect/>
          <a:stretch>
            <a:fillRect/>
          </a:stretch>
        </p:blipFill>
        <p:spPr bwMode="auto">
          <a:xfrm>
            <a:off x="0" y="1916832"/>
            <a:ext cx="4340239" cy="3240360"/>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rcRect/>
          <a:stretch>
            <a:fillRect/>
          </a:stretch>
        </p:blipFill>
        <p:spPr bwMode="auto">
          <a:xfrm>
            <a:off x="4355976" y="1556792"/>
            <a:ext cx="4788024" cy="3694239"/>
          </a:xfrm>
          <a:prstGeom prst="rect">
            <a:avLst/>
          </a:prstGeom>
          <a:noFill/>
          <a:ln w="9525">
            <a:noFill/>
            <a:miter lim="800000"/>
            <a:headEnd/>
            <a:tailEnd/>
          </a:ln>
        </p:spPr>
      </p:pic>
      <p:sp>
        <p:nvSpPr>
          <p:cNvPr id="20" name="テキスト ボックス 19"/>
          <p:cNvSpPr txBox="1"/>
          <p:nvPr/>
        </p:nvSpPr>
        <p:spPr>
          <a:xfrm>
            <a:off x="179512" y="1639833"/>
            <a:ext cx="4248472" cy="276999"/>
          </a:xfrm>
          <a:prstGeom prst="rect">
            <a:avLst/>
          </a:prstGeom>
          <a:noFill/>
        </p:spPr>
        <p:txBody>
          <a:bodyPr wrap="square" rtlCol="0">
            <a:spAutoFit/>
          </a:bodyPr>
          <a:lstStyle/>
          <a:p>
            <a:r>
              <a:rPr lang="en-US" altLang="ja-JP" sz="1200" dirty="0" smtClean="0">
                <a:latin typeface="Arial" pitchFamily="34" charset="0"/>
                <a:cs typeface="Arial" pitchFamily="34" charset="0"/>
              </a:rPr>
              <a:t>J. Santos, </a:t>
            </a:r>
            <a:r>
              <a:rPr kumimoji="1" lang="en-US" altLang="ja-JP" sz="1200" dirty="0" smtClean="0">
                <a:latin typeface="Arial" pitchFamily="34" charset="0"/>
                <a:cs typeface="Arial" pitchFamily="34" charset="0"/>
              </a:rPr>
              <a:t>RSI 81, 10D926 (2010).</a:t>
            </a:r>
            <a:endParaRPr lang="en-US" altLang="ja-JP" sz="1200" dirty="0" smtClean="0">
              <a:latin typeface="Arial" pitchFamily="34" charset="0"/>
              <a:cs typeface="Arial" pitchFamily="34" charset="0"/>
            </a:endParaRPr>
          </a:p>
        </p:txBody>
      </p:sp>
    </p:spTree>
    <p:extLst>
      <p:ext uri="{BB962C8B-B14F-4D97-AF65-F5344CB8AC3E}">
        <p14:creationId xmlns:p14="http://schemas.microsoft.com/office/powerpoint/2010/main" val="3522704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p:cNvSpPr/>
          <p:nvPr/>
        </p:nvSpPr>
        <p:spPr>
          <a:xfrm>
            <a:off x="85060" y="2060847"/>
            <a:ext cx="4414932" cy="3613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干渉計</a:t>
            </a:r>
            <a:r>
              <a:rPr lang="en-US" altLang="ja-JP" sz="2800" dirty="0" smtClean="0">
                <a:solidFill>
                  <a:srgbClr val="FFFF00"/>
                </a:solidFill>
                <a:latin typeface="Arial" pitchFamily="34" charset="0"/>
                <a:cs typeface="Arial" pitchFamily="34" charset="0"/>
              </a:rPr>
              <a:t>/</a:t>
            </a:r>
            <a:r>
              <a:rPr lang="ja-JP" altLang="en-US" sz="2800" dirty="0" smtClean="0">
                <a:solidFill>
                  <a:srgbClr val="FFFF00"/>
                </a:solidFill>
                <a:latin typeface="Arial" pitchFamily="34" charset="0"/>
                <a:cs typeface="Arial" pitchFamily="34" charset="0"/>
              </a:rPr>
              <a:t>偏光計</a:t>
            </a:r>
            <a:endParaRPr lang="ja-JP" altLang="en-US" sz="2800" dirty="0">
              <a:solidFill>
                <a:srgbClr val="FFFF00"/>
              </a:solidFill>
              <a:latin typeface="Arial" pitchFamily="34" charset="0"/>
              <a:cs typeface="Arial" pitchFamily="34" charset="0"/>
            </a:endParaRPr>
          </a:p>
        </p:txBody>
      </p:sp>
      <p:sp>
        <p:nvSpPr>
          <p:cNvPr id="5" name="正方形/長方形 4"/>
          <p:cNvSpPr/>
          <p:nvPr/>
        </p:nvSpPr>
        <p:spPr>
          <a:xfrm>
            <a:off x="179512" y="476672"/>
            <a:ext cx="8784976" cy="646331"/>
          </a:xfrm>
          <a:prstGeom prst="rect">
            <a:avLst/>
          </a:prstGeom>
        </p:spPr>
        <p:txBody>
          <a:bodyPr wrap="square">
            <a:spAutoFit/>
          </a:bodyPr>
          <a:lstStyle/>
          <a:p>
            <a:r>
              <a:rPr lang="ja-JP" altLang="ja-JP" b="1" dirty="0">
                <a:latin typeface="Arial" pitchFamily="34" charset="0"/>
                <a:cs typeface="Arial" pitchFamily="34" charset="0"/>
              </a:rPr>
              <a:t>光源レーザー</a:t>
            </a:r>
            <a:r>
              <a:rPr lang="ja-JP" altLang="ja-JP" b="1" dirty="0" smtClean="0">
                <a:latin typeface="Arial" pitchFamily="34" charset="0"/>
                <a:cs typeface="Arial" pitchFamily="34" charset="0"/>
              </a:rPr>
              <a:t>波長</a:t>
            </a:r>
            <a:r>
              <a:rPr lang="ja-JP" altLang="en-US" dirty="0" smtClean="0">
                <a:latin typeface="Arial" pitchFamily="34" charset="0"/>
                <a:cs typeface="Arial" pitchFamily="34" charset="0"/>
              </a:rPr>
              <a:t>：近</a:t>
            </a:r>
            <a:r>
              <a:rPr lang="ja-JP" altLang="ja-JP" dirty="0" smtClean="0">
                <a:latin typeface="Arial" pitchFamily="34" charset="0"/>
                <a:cs typeface="Arial" pitchFamily="34" charset="0"/>
              </a:rPr>
              <a:t>赤外</a:t>
            </a:r>
            <a:r>
              <a:rPr lang="ja-JP" altLang="en-US" dirty="0" smtClean="0">
                <a:latin typeface="Arial" pitchFamily="34" charset="0"/>
                <a:cs typeface="Arial" pitchFamily="34" charset="0"/>
              </a:rPr>
              <a:t>～</a:t>
            </a:r>
            <a:r>
              <a:rPr lang="ja-JP" altLang="ja-JP" dirty="0" smtClean="0">
                <a:latin typeface="Arial" pitchFamily="34" charset="0"/>
                <a:cs typeface="Arial" pitchFamily="34" charset="0"/>
              </a:rPr>
              <a:t>赤外領域</a:t>
            </a:r>
            <a:r>
              <a:rPr lang="ja-JP" altLang="en-US" dirty="0" smtClean="0">
                <a:latin typeface="Arial" pitchFamily="34" charset="0"/>
                <a:cs typeface="Arial" pitchFamily="34" charset="0"/>
              </a:rPr>
              <a:t>（～遠赤外：</a:t>
            </a:r>
            <a:r>
              <a:rPr lang="en-US" altLang="ja-JP" dirty="0" smtClean="0">
                <a:latin typeface="Arial" pitchFamily="34" charset="0"/>
                <a:cs typeface="Arial" pitchFamily="34" charset="0"/>
              </a:rPr>
              <a:t>q</a:t>
            </a:r>
            <a:r>
              <a:rPr lang="ja-JP" altLang="en-US" dirty="0" smtClean="0">
                <a:latin typeface="Arial" pitchFamily="34" charset="0"/>
                <a:cs typeface="Arial" pitchFamily="34" charset="0"/>
              </a:rPr>
              <a:t>分布の計測なら）</a:t>
            </a:r>
            <a:endParaRPr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		</a:t>
            </a:r>
            <a:r>
              <a:rPr lang="en-US" altLang="ja-JP" dirty="0" err="1" smtClean="0">
                <a:latin typeface="Arial" pitchFamily="34" charset="0"/>
                <a:cs typeface="Arial" pitchFamily="34" charset="0"/>
              </a:rPr>
              <a:t>Nd:YAG</a:t>
            </a:r>
            <a:r>
              <a:rPr lang="ja-JP" altLang="ja-JP" dirty="0">
                <a:latin typeface="Arial" pitchFamily="34" charset="0"/>
                <a:cs typeface="Arial" pitchFamily="34" charset="0"/>
              </a:rPr>
              <a:t>レーザー（</a:t>
            </a:r>
            <a:r>
              <a:rPr lang="en-US" altLang="ja-JP" dirty="0">
                <a:latin typeface="Arial" pitchFamily="34" charset="0"/>
                <a:cs typeface="Arial" pitchFamily="34" charset="0"/>
              </a:rPr>
              <a:t>1.064 </a:t>
            </a:r>
            <a:r>
              <a:rPr lang="en-US" altLang="ja-JP" dirty="0" smtClean="0">
                <a:latin typeface="Symbol" pitchFamily="18" charset="2"/>
                <a:cs typeface="Arial" pitchFamily="34" charset="0"/>
              </a:rPr>
              <a:t>m</a:t>
            </a:r>
            <a:r>
              <a:rPr lang="en-US" altLang="ja-JP" dirty="0" smtClean="0">
                <a:latin typeface="Arial" pitchFamily="34" charset="0"/>
                <a:cs typeface="Arial" pitchFamily="34" charset="0"/>
              </a:rPr>
              <a:t>m</a:t>
            </a:r>
            <a:r>
              <a:rPr lang="ja-JP" altLang="ja-JP" dirty="0" smtClean="0">
                <a:latin typeface="Arial" pitchFamily="34" charset="0"/>
                <a:cs typeface="Arial" pitchFamily="34" charset="0"/>
              </a:rPr>
              <a:t>）</a:t>
            </a:r>
            <a:r>
              <a:rPr lang="ja-JP" altLang="en-US" dirty="0" smtClean="0">
                <a:latin typeface="Arial" pitchFamily="34" charset="0"/>
                <a:cs typeface="Arial" pitchFamily="34" charset="0"/>
              </a:rPr>
              <a:t>、</a:t>
            </a:r>
            <a:r>
              <a:rPr lang="ja-JP" altLang="ja-JP" dirty="0" smtClean="0">
                <a:latin typeface="Arial" pitchFamily="34" charset="0"/>
                <a:cs typeface="Arial" pitchFamily="34" charset="0"/>
              </a:rPr>
              <a:t>炭酸ガスレーザー（</a:t>
            </a:r>
            <a:r>
              <a:rPr lang="en-US" altLang="ja-JP" dirty="0" smtClean="0">
                <a:latin typeface="Arial" pitchFamily="34" charset="0"/>
                <a:cs typeface="Arial" pitchFamily="34" charset="0"/>
              </a:rPr>
              <a:t>10.6 </a:t>
            </a:r>
            <a:r>
              <a:rPr lang="en-US" altLang="ja-JP" dirty="0" smtClean="0">
                <a:latin typeface="Symbol" pitchFamily="18" charset="2"/>
                <a:cs typeface="Arial" pitchFamily="34" charset="0"/>
              </a:rPr>
              <a:t>m</a:t>
            </a:r>
            <a:r>
              <a:rPr lang="en-US" altLang="ja-JP" dirty="0" smtClean="0">
                <a:latin typeface="Arial" pitchFamily="34" charset="0"/>
                <a:cs typeface="Arial" pitchFamily="34" charset="0"/>
              </a:rPr>
              <a:t>m</a:t>
            </a:r>
            <a:r>
              <a:rPr lang="ja-JP" altLang="ja-JP" dirty="0" smtClean="0">
                <a:latin typeface="Arial" pitchFamily="34" charset="0"/>
                <a:cs typeface="Arial" pitchFamily="34" charset="0"/>
              </a:rPr>
              <a:t>）等</a:t>
            </a:r>
            <a:r>
              <a:rPr lang="ja-JP" altLang="ja-JP" dirty="0">
                <a:latin typeface="Arial" pitchFamily="34" charset="0"/>
                <a:cs typeface="Arial" pitchFamily="34" charset="0"/>
              </a:rPr>
              <a:t>が</a:t>
            </a:r>
            <a:r>
              <a:rPr lang="ja-JP" altLang="ja-JP" dirty="0" smtClean="0">
                <a:latin typeface="Arial" pitchFamily="34" charset="0"/>
                <a:cs typeface="Arial" pitchFamily="34" charset="0"/>
              </a:rPr>
              <a:t>候補</a:t>
            </a:r>
            <a:endParaRPr lang="en-US" altLang="ja-JP" dirty="0" smtClean="0">
              <a:latin typeface="Arial" pitchFamily="34" charset="0"/>
              <a:cs typeface="Arial" pitchFamily="34" charset="0"/>
            </a:endParaRPr>
          </a:p>
        </p:txBody>
      </p:sp>
      <p:sp>
        <p:nvSpPr>
          <p:cNvPr id="16" name="正方形/長方形 15"/>
          <p:cNvSpPr/>
          <p:nvPr/>
        </p:nvSpPr>
        <p:spPr>
          <a:xfrm>
            <a:off x="179512" y="1342509"/>
            <a:ext cx="8784976" cy="646331"/>
          </a:xfrm>
          <a:prstGeom prst="rect">
            <a:avLst/>
          </a:prstGeom>
        </p:spPr>
        <p:txBody>
          <a:bodyPr wrap="square">
            <a:spAutoFit/>
          </a:bodyPr>
          <a:lstStyle/>
          <a:p>
            <a:r>
              <a:rPr lang="ja-JP" altLang="en-US" b="1" dirty="0" smtClean="0">
                <a:latin typeface="Arial" pitchFamily="34" charset="0"/>
                <a:cs typeface="Arial" pitchFamily="34" charset="0"/>
              </a:rPr>
              <a:t>計測システム</a:t>
            </a:r>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干渉計</a:t>
            </a:r>
            <a:r>
              <a:rPr lang="en-US" altLang="ja-JP" dirty="0" smtClean="0">
                <a:latin typeface="Arial" pitchFamily="34" charset="0"/>
                <a:cs typeface="Arial" pitchFamily="34" charset="0"/>
              </a:rPr>
              <a:t>】2</a:t>
            </a:r>
            <a:r>
              <a:rPr lang="ja-JP" altLang="en-US" dirty="0" smtClean="0">
                <a:latin typeface="Arial" pitchFamily="34" charset="0"/>
                <a:cs typeface="Arial" pitchFamily="34" charset="0"/>
              </a:rPr>
              <a:t>波長ヘテロダイン干渉計 </a:t>
            </a:r>
            <a:r>
              <a:rPr lang="en-US" altLang="ja-JP" dirty="0" smtClean="0">
                <a:latin typeface="Arial" pitchFamily="34" charset="0"/>
                <a:cs typeface="Arial" pitchFamily="34" charset="0"/>
              </a:rPr>
              <a:t>or </a:t>
            </a:r>
            <a:r>
              <a:rPr lang="ja-JP" altLang="en-US" dirty="0" smtClean="0">
                <a:latin typeface="Arial" pitchFamily="34" charset="0"/>
                <a:cs typeface="Arial" pitchFamily="34" charset="0"/>
              </a:rPr>
              <a:t>ディスパーション干渉計</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en-US" altLang="ja-JP" dirty="0" smtClean="0">
                <a:latin typeface="Arial" pitchFamily="34" charset="0"/>
                <a:cs typeface="Arial" pitchFamily="34" charset="0"/>
              </a:rPr>
              <a:t>	【</a:t>
            </a:r>
            <a:r>
              <a:rPr lang="ja-JP" altLang="en-US" dirty="0" smtClean="0">
                <a:latin typeface="Arial" pitchFamily="34" charset="0"/>
                <a:cs typeface="Arial" pitchFamily="34" charset="0"/>
              </a:rPr>
              <a:t>偏光計</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偏光面回転ヘテロダイン法 </a:t>
            </a:r>
            <a:r>
              <a:rPr lang="en-US" altLang="ja-JP" dirty="0" smtClean="0">
                <a:latin typeface="Arial" pitchFamily="34" charset="0"/>
                <a:cs typeface="Arial" pitchFamily="34" charset="0"/>
              </a:rPr>
              <a:t>or </a:t>
            </a:r>
            <a:r>
              <a:rPr lang="ja-JP" altLang="en-US" dirty="0" smtClean="0">
                <a:latin typeface="Arial" pitchFamily="34" charset="0"/>
                <a:cs typeface="Arial" pitchFamily="34" charset="0"/>
              </a:rPr>
              <a:t>光弾性変調器</a:t>
            </a:r>
            <a:endParaRPr lang="ja-JP" altLang="en-US" dirty="0">
              <a:latin typeface="Arial" pitchFamily="34" charset="0"/>
              <a:cs typeface="Arial" pitchFamily="34" charset="0"/>
            </a:endParaRPr>
          </a:p>
        </p:txBody>
      </p:sp>
      <p:grpSp>
        <p:nvGrpSpPr>
          <p:cNvPr id="43" name="グループ化 42"/>
          <p:cNvGrpSpPr/>
          <p:nvPr/>
        </p:nvGrpSpPr>
        <p:grpSpPr>
          <a:xfrm>
            <a:off x="107504" y="2204864"/>
            <a:ext cx="4436454" cy="2592288"/>
            <a:chOff x="1763688" y="2132856"/>
            <a:chExt cx="4436454" cy="2592288"/>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32856"/>
              <a:ext cx="2402446" cy="2569550"/>
            </a:xfrm>
            <a:prstGeom prst="rect">
              <a:avLst/>
            </a:prstGeom>
            <a:noFill/>
            <a:ln>
              <a:noFill/>
            </a:ln>
          </p:spPr>
        </p:pic>
        <p:sp>
          <p:nvSpPr>
            <p:cNvPr id="18" name="正方形/長方形 17"/>
            <p:cNvSpPr/>
            <p:nvPr/>
          </p:nvSpPr>
          <p:spPr>
            <a:xfrm>
              <a:off x="4427984" y="2204864"/>
              <a:ext cx="288032" cy="1800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27984" y="4191242"/>
              <a:ext cx="288032" cy="1018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3691981" y="4102533"/>
              <a:ext cx="16561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411760" y="4254933"/>
              <a:ext cx="1289383" cy="1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704539" y="4107485"/>
              <a:ext cx="0" cy="1415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628581" y="4030675"/>
              <a:ext cx="120459" cy="113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3652965" y="4190390"/>
              <a:ext cx="120459" cy="113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2330374" y="4219477"/>
              <a:ext cx="7200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77" y="2735632"/>
              <a:ext cx="648072" cy="369332"/>
            </a:xfrm>
            <a:prstGeom prst="rect">
              <a:avLst/>
            </a:prstGeom>
          </p:spPr>
          <p:txBody>
            <a:bodyPr wrap="square">
              <a:spAutoFit/>
            </a:bodyPr>
            <a:lstStyle/>
            <a:p>
              <a:r>
                <a:rPr lang="ja-JP" altLang="en-US" b="1" dirty="0" smtClean="0">
                  <a:latin typeface="Arial" pitchFamily="34" charset="0"/>
                  <a:cs typeface="Arial" pitchFamily="34" charset="0"/>
                </a:rPr>
                <a:t>炉室</a:t>
              </a:r>
              <a:endParaRPr lang="ja-JP" altLang="en-US" b="1" dirty="0">
                <a:latin typeface="Arial" pitchFamily="34" charset="0"/>
                <a:cs typeface="Arial" pitchFamily="34" charset="0"/>
              </a:endParaRPr>
            </a:p>
          </p:txBody>
        </p:sp>
        <p:sp>
          <p:nvSpPr>
            <p:cNvPr id="35" name="正方形/長方形 34"/>
            <p:cNvSpPr/>
            <p:nvPr/>
          </p:nvSpPr>
          <p:spPr>
            <a:xfrm>
              <a:off x="4788024" y="2771636"/>
              <a:ext cx="936104" cy="369332"/>
            </a:xfrm>
            <a:prstGeom prst="rect">
              <a:avLst/>
            </a:prstGeom>
          </p:spPr>
          <p:txBody>
            <a:bodyPr wrap="square">
              <a:spAutoFit/>
            </a:bodyPr>
            <a:lstStyle/>
            <a:p>
              <a:r>
                <a:rPr lang="ja-JP" altLang="en-US" b="1" dirty="0">
                  <a:latin typeface="Arial" pitchFamily="34" charset="0"/>
                  <a:cs typeface="Arial" pitchFamily="34" charset="0"/>
                </a:rPr>
                <a:t>計測</a:t>
              </a:r>
              <a:r>
                <a:rPr lang="ja-JP" altLang="en-US" b="1" dirty="0" smtClean="0">
                  <a:latin typeface="Arial" pitchFamily="34" charset="0"/>
                  <a:cs typeface="Arial" pitchFamily="34" charset="0"/>
                </a:rPr>
                <a:t>室</a:t>
              </a:r>
              <a:endParaRPr lang="ja-JP" altLang="en-US" b="1" dirty="0">
                <a:latin typeface="Arial" pitchFamily="34" charset="0"/>
                <a:cs typeface="Arial" pitchFamily="34" charset="0"/>
              </a:endParaRPr>
            </a:p>
          </p:txBody>
        </p:sp>
        <p:sp>
          <p:nvSpPr>
            <p:cNvPr id="36" name="正方形/長方形 35"/>
            <p:cNvSpPr/>
            <p:nvPr/>
          </p:nvSpPr>
          <p:spPr>
            <a:xfrm>
              <a:off x="4029793" y="4355812"/>
              <a:ext cx="1550319" cy="369332"/>
            </a:xfrm>
            <a:prstGeom prst="rect">
              <a:avLst/>
            </a:prstGeom>
          </p:spPr>
          <p:txBody>
            <a:bodyPr wrap="square">
              <a:spAutoFit/>
            </a:bodyPr>
            <a:lstStyle/>
            <a:p>
              <a:r>
                <a:rPr lang="ja-JP" altLang="en-US" b="1" dirty="0" smtClean="0">
                  <a:latin typeface="Arial" pitchFamily="34" charset="0"/>
                  <a:cs typeface="Arial" pitchFamily="34" charset="0"/>
                </a:rPr>
                <a:t>生体遮蔽壁</a:t>
              </a:r>
              <a:endParaRPr lang="ja-JP" altLang="en-US" b="1" dirty="0">
                <a:latin typeface="Arial" pitchFamily="34" charset="0"/>
                <a:cs typeface="Arial" pitchFamily="34" charset="0"/>
              </a:endParaRPr>
            </a:p>
          </p:txBody>
        </p:sp>
        <p:sp>
          <p:nvSpPr>
            <p:cNvPr id="37" name="正方形/長方形 36"/>
            <p:cNvSpPr/>
            <p:nvPr/>
          </p:nvSpPr>
          <p:spPr>
            <a:xfrm>
              <a:off x="5348165" y="4005064"/>
              <a:ext cx="591987" cy="18617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076056" y="3429000"/>
              <a:ext cx="1124086" cy="523220"/>
            </a:xfrm>
            <a:prstGeom prst="rect">
              <a:avLst/>
            </a:prstGeom>
          </p:spPr>
          <p:txBody>
            <a:bodyPr wrap="square">
              <a:spAutoFit/>
            </a:bodyPr>
            <a:lstStyle/>
            <a:p>
              <a:r>
                <a:rPr lang="ja-JP" altLang="en-US" sz="1400" b="1" dirty="0" smtClean="0">
                  <a:latin typeface="Arial" pitchFamily="34" charset="0"/>
                  <a:cs typeface="Arial" pitchFamily="34" charset="0"/>
                </a:rPr>
                <a:t>レーザー、検出器</a:t>
              </a:r>
              <a:endParaRPr lang="ja-JP" altLang="en-US" sz="1400" b="1" dirty="0">
                <a:latin typeface="Arial" pitchFamily="34" charset="0"/>
                <a:cs typeface="Arial" pitchFamily="34" charset="0"/>
              </a:endParaRPr>
            </a:p>
          </p:txBody>
        </p:sp>
        <p:sp>
          <p:nvSpPr>
            <p:cNvPr id="39" name="正方形/長方形 38"/>
            <p:cNvSpPr/>
            <p:nvPr/>
          </p:nvSpPr>
          <p:spPr>
            <a:xfrm>
              <a:off x="2195736" y="3894670"/>
              <a:ext cx="1124086" cy="307777"/>
            </a:xfrm>
            <a:prstGeom prst="rect">
              <a:avLst/>
            </a:prstGeom>
          </p:spPr>
          <p:txBody>
            <a:bodyPr wrap="square">
              <a:spAutoFit/>
            </a:bodyPr>
            <a:lstStyle/>
            <a:p>
              <a:r>
                <a:rPr lang="ja-JP" altLang="en-US" sz="1400" b="1" dirty="0" smtClean="0">
                  <a:latin typeface="Arial" pitchFamily="34" charset="0"/>
                  <a:cs typeface="Arial" pitchFamily="34" charset="0"/>
                </a:rPr>
                <a:t>ミラー</a:t>
              </a:r>
              <a:endParaRPr lang="ja-JP" altLang="en-US" sz="1400" b="1" dirty="0">
                <a:latin typeface="Arial" pitchFamily="34" charset="0"/>
                <a:cs typeface="Arial" pitchFamily="34" charset="0"/>
              </a:endParaRPr>
            </a:p>
          </p:txBody>
        </p:sp>
        <p:sp>
          <p:nvSpPr>
            <p:cNvPr id="40" name="正方形/長方形 39"/>
            <p:cNvSpPr/>
            <p:nvPr/>
          </p:nvSpPr>
          <p:spPr>
            <a:xfrm>
              <a:off x="3131840" y="3861048"/>
              <a:ext cx="1124086" cy="307777"/>
            </a:xfrm>
            <a:prstGeom prst="rect">
              <a:avLst/>
            </a:prstGeom>
          </p:spPr>
          <p:txBody>
            <a:bodyPr wrap="square">
              <a:spAutoFit/>
            </a:bodyPr>
            <a:lstStyle/>
            <a:p>
              <a:r>
                <a:rPr lang="ja-JP" altLang="en-US" sz="1400" b="1" dirty="0" smtClean="0">
                  <a:latin typeface="Arial" pitchFamily="34" charset="0"/>
                  <a:cs typeface="Arial" pitchFamily="34" charset="0"/>
                </a:rPr>
                <a:t>ミラー</a:t>
              </a:r>
              <a:endParaRPr lang="ja-JP" altLang="en-US" sz="1400" b="1" dirty="0">
                <a:latin typeface="Arial" pitchFamily="34" charset="0"/>
                <a:cs typeface="Arial" pitchFamily="34" charset="0"/>
              </a:endParaRPr>
            </a:p>
          </p:txBody>
        </p:sp>
        <p:sp>
          <p:nvSpPr>
            <p:cNvPr id="41" name="正方形/長方形 40"/>
            <p:cNvSpPr/>
            <p:nvPr/>
          </p:nvSpPr>
          <p:spPr>
            <a:xfrm>
              <a:off x="3851920" y="4005064"/>
              <a:ext cx="45719" cy="1731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779912" y="3697287"/>
              <a:ext cx="1124086" cy="307777"/>
            </a:xfrm>
            <a:prstGeom prst="rect">
              <a:avLst/>
            </a:prstGeom>
          </p:spPr>
          <p:txBody>
            <a:bodyPr wrap="square">
              <a:spAutoFit/>
            </a:bodyPr>
            <a:lstStyle/>
            <a:p>
              <a:r>
                <a:rPr lang="ja-JP" altLang="en-US" sz="1400" b="1" dirty="0" smtClean="0">
                  <a:latin typeface="Arial" pitchFamily="34" charset="0"/>
                  <a:cs typeface="Arial" pitchFamily="34" charset="0"/>
                </a:rPr>
                <a:t>真空窓</a:t>
              </a:r>
              <a:endParaRPr lang="ja-JP" altLang="en-US" sz="1400" b="1" dirty="0">
                <a:latin typeface="Arial" pitchFamily="34" charset="0"/>
                <a:cs typeface="Arial" pitchFamily="34" charset="0"/>
              </a:endParaRPr>
            </a:p>
          </p:txBody>
        </p:sp>
      </p:grpSp>
      <p:sp>
        <p:nvSpPr>
          <p:cNvPr id="63" name="正方形/長方形 62"/>
          <p:cNvSpPr/>
          <p:nvPr/>
        </p:nvSpPr>
        <p:spPr>
          <a:xfrm>
            <a:off x="35496" y="4869160"/>
            <a:ext cx="4392488" cy="369332"/>
          </a:xfrm>
          <a:prstGeom prst="rect">
            <a:avLst/>
          </a:prstGeom>
        </p:spPr>
        <p:txBody>
          <a:bodyPr wrap="square">
            <a:spAutoFit/>
          </a:bodyPr>
          <a:lstStyle/>
          <a:p>
            <a:r>
              <a:rPr lang="ja-JP" altLang="en-US" b="1" i="1" dirty="0" smtClean="0">
                <a:solidFill>
                  <a:srgbClr val="006600"/>
                </a:solidFill>
                <a:latin typeface="Arial" pitchFamily="34" charset="0"/>
                <a:cs typeface="Arial" pitchFamily="34" charset="0"/>
              </a:rPr>
              <a:t>炉室内コンポーネント：　真空窓、伝送ミラー</a:t>
            </a:r>
            <a:endParaRPr lang="en-US" altLang="ja-JP" b="1" i="1" dirty="0" smtClean="0">
              <a:solidFill>
                <a:srgbClr val="006600"/>
              </a:solidFill>
              <a:latin typeface="Arial" pitchFamily="34" charset="0"/>
              <a:cs typeface="Arial" pitchFamily="34" charset="0"/>
            </a:endParaRPr>
          </a:p>
        </p:txBody>
      </p:sp>
      <p:graphicFrame>
        <p:nvGraphicFramePr>
          <p:cNvPr id="64" name="表 63"/>
          <p:cNvGraphicFramePr>
            <a:graphicFrameLocks noGrp="1"/>
          </p:cNvGraphicFramePr>
          <p:nvPr>
            <p:extLst>
              <p:ext uri="{D42A27DB-BD31-4B8C-83A1-F6EECF244321}">
                <p14:modId xmlns:p14="http://schemas.microsoft.com/office/powerpoint/2010/main" val="3793534128"/>
              </p:ext>
            </p:extLst>
          </p:nvPr>
        </p:nvGraphicFramePr>
        <p:xfrm>
          <a:off x="4572000" y="2618083"/>
          <a:ext cx="4392488" cy="2514600"/>
        </p:xfrm>
        <a:graphic>
          <a:graphicData uri="http://schemas.openxmlformats.org/drawingml/2006/table">
            <a:tbl>
              <a:tblPr firstRow="1" firstCol="1" bandRow="1">
                <a:tableStyleId>{5C22544A-7EE6-4342-B048-85BDC9FD1C3A}</a:tableStyleId>
              </a:tblPr>
              <a:tblGrid>
                <a:gridCol w="492833"/>
                <a:gridCol w="633641"/>
                <a:gridCol w="563238"/>
                <a:gridCol w="974584"/>
                <a:gridCol w="504056"/>
                <a:gridCol w="576064"/>
                <a:gridCol w="648072"/>
              </a:tblGrid>
              <a:tr h="171450">
                <a:tc rowSpan="2">
                  <a:txBody>
                    <a:bodyPr/>
                    <a:lstStyle/>
                    <a:p>
                      <a:pPr algn="ctr">
                        <a:lnSpc>
                          <a:spcPts val="1800"/>
                        </a:lnSpc>
                        <a:spcAft>
                          <a:spcPts val="0"/>
                        </a:spcAft>
                      </a:pPr>
                      <a:r>
                        <a:rPr lang="ja-JP" altLang="en-US" sz="900" kern="100" dirty="0" smtClean="0">
                          <a:effectLst/>
                          <a:latin typeface="Arial" pitchFamily="34" charset="0"/>
                          <a:ea typeface="+mn-ea"/>
                          <a:cs typeface="Arial" pitchFamily="34" charset="0"/>
                        </a:rPr>
                        <a:t>窓</a:t>
                      </a:r>
                      <a:r>
                        <a:rPr lang="ja-JP" sz="900" kern="100" dirty="0" smtClean="0">
                          <a:effectLst/>
                          <a:latin typeface="Arial" pitchFamily="34" charset="0"/>
                          <a:ea typeface="+mn-ea"/>
                          <a:cs typeface="Arial" pitchFamily="34" charset="0"/>
                        </a:rPr>
                        <a:t>材質</a:t>
                      </a:r>
                      <a:endParaRPr lang="ja-JP" sz="900" kern="100" dirty="0">
                        <a:effectLst/>
                        <a:latin typeface="Arial" pitchFamily="34" charset="0"/>
                        <a:ea typeface="+mn-ea"/>
                        <a:cs typeface="Arial" pitchFamily="34" charset="0"/>
                      </a:endParaRPr>
                    </a:p>
                  </a:txBody>
                  <a:tcPr marL="62865" marR="62865" marT="0" marB="0" anchor="ctr"/>
                </a:tc>
                <a:tc rowSpan="2" gridSpan="3">
                  <a:txBody>
                    <a:bodyPr/>
                    <a:lstStyle/>
                    <a:p>
                      <a:pPr algn="ctr">
                        <a:lnSpc>
                          <a:spcPts val="1800"/>
                        </a:lnSpc>
                        <a:spcAft>
                          <a:spcPts val="0"/>
                        </a:spcAft>
                      </a:pPr>
                      <a:r>
                        <a:rPr lang="ja-JP" sz="900" kern="100" dirty="0">
                          <a:effectLst/>
                          <a:latin typeface="Arial" pitchFamily="34" charset="0"/>
                          <a:ea typeface="+mn-ea"/>
                          <a:cs typeface="Arial" pitchFamily="34" charset="0"/>
                        </a:rPr>
                        <a:t>放射線による影響（</a:t>
                      </a:r>
                      <a:r>
                        <a:rPr lang="en-US" sz="900" kern="100" dirty="0">
                          <a:effectLst/>
                          <a:latin typeface="Arial" pitchFamily="34" charset="0"/>
                          <a:ea typeface="+mn-ea"/>
                          <a:cs typeface="Arial" pitchFamily="34" charset="0"/>
                        </a:rPr>
                        <a:t>700 nm)</a:t>
                      </a:r>
                      <a:endParaRPr lang="ja-JP" sz="900" kern="100" dirty="0">
                        <a:effectLst/>
                        <a:latin typeface="Arial" pitchFamily="34" charset="0"/>
                        <a:ea typeface="+mn-ea"/>
                        <a:cs typeface="Arial" pitchFamily="34" charset="0"/>
                      </a:endParaRPr>
                    </a:p>
                  </a:txBody>
                  <a:tcPr marL="62865" marR="62865" marT="0" marB="0" anchor="ctr"/>
                </a:tc>
                <a:tc rowSpan="2" hMerge="1">
                  <a:txBody>
                    <a:bodyPr/>
                    <a:lstStyle/>
                    <a:p>
                      <a:endParaRPr kumimoji="1" lang="ja-JP" altLang="en-US"/>
                    </a:p>
                  </a:txBody>
                  <a:tcPr/>
                </a:tc>
                <a:tc rowSpan="2" hMerge="1">
                  <a:txBody>
                    <a:bodyPr/>
                    <a:lstStyle/>
                    <a:p>
                      <a:endParaRPr kumimoji="1" lang="ja-JP" altLang="en-US"/>
                    </a:p>
                  </a:txBody>
                  <a:tcPr/>
                </a:tc>
                <a:tc gridSpan="3">
                  <a:txBody>
                    <a:bodyPr/>
                    <a:lstStyle/>
                    <a:p>
                      <a:pPr algn="ctr">
                        <a:lnSpc>
                          <a:spcPts val="1800"/>
                        </a:lnSpc>
                        <a:spcAft>
                          <a:spcPts val="0"/>
                        </a:spcAft>
                      </a:pPr>
                      <a:r>
                        <a:rPr lang="ja-JP" sz="1000" kern="100">
                          <a:effectLst/>
                        </a:rPr>
                        <a:t>耐用日数（日）</a:t>
                      </a:r>
                      <a:endParaRPr lang="ja-JP" sz="1000" kern="100">
                        <a:effectLst/>
                        <a:latin typeface="Century"/>
                        <a:ea typeface="ＭＳ 明朝"/>
                        <a:cs typeface="Times New Roman"/>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r>
              <a:tr h="171450">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a:lnSpc>
                          <a:spcPts val="1800"/>
                        </a:lnSpc>
                        <a:spcAft>
                          <a:spcPts val="0"/>
                        </a:spcAft>
                      </a:pPr>
                      <a:r>
                        <a:rPr lang="en-US" sz="900" kern="100">
                          <a:effectLst/>
                          <a:latin typeface="Arial" pitchFamily="34" charset="0"/>
                          <a:ea typeface="+mn-ea"/>
                          <a:cs typeface="Arial" pitchFamily="34" charset="0"/>
                        </a:rPr>
                        <a:t>ZONE A</a:t>
                      </a:r>
                      <a:endParaRPr lang="ja-JP" sz="900" kern="10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en-US" sz="900" kern="100">
                          <a:effectLst/>
                          <a:latin typeface="Arial" pitchFamily="34" charset="0"/>
                          <a:ea typeface="+mn-ea"/>
                          <a:cs typeface="Arial" pitchFamily="34" charset="0"/>
                        </a:rPr>
                        <a:t>ZONE B</a:t>
                      </a:r>
                      <a:endParaRPr lang="ja-JP" sz="900" kern="10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en-US" sz="900" kern="100">
                          <a:effectLst/>
                          <a:latin typeface="Arial" pitchFamily="34" charset="0"/>
                          <a:ea typeface="+mn-ea"/>
                          <a:cs typeface="Arial" pitchFamily="34" charset="0"/>
                        </a:rPr>
                        <a:t>ZONE C</a:t>
                      </a:r>
                      <a:endParaRPr lang="ja-JP" sz="900" kern="100">
                        <a:effectLst/>
                        <a:latin typeface="Arial" pitchFamily="34" charset="0"/>
                        <a:ea typeface="+mn-ea"/>
                        <a:cs typeface="Arial" pitchFamily="34" charset="0"/>
                      </a:endParaRPr>
                    </a:p>
                  </a:txBody>
                  <a:tcPr marL="62865" marR="62865" marT="0" marB="0" anchor="ctr"/>
                </a:tc>
              </a:tr>
              <a:tr h="171450">
                <a:tc rowSpan="2">
                  <a:txBody>
                    <a:bodyPr/>
                    <a:lstStyle/>
                    <a:p>
                      <a:pPr algn="ctr">
                        <a:lnSpc>
                          <a:spcPts val="1800"/>
                        </a:lnSpc>
                        <a:spcAft>
                          <a:spcPts val="0"/>
                        </a:spcAft>
                      </a:pPr>
                      <a:r>
                        <a:rPr lang="ja-JP" sz="900" kern="100">
                          <a:effectLst/>
                          <a:latin typeface="Arial" pitchFamily="34" charset="0"/>
                          <a:ea typeface="+mn-ea"/>
                          <a:cs typeface="Arial" pitchFamily="34" charset="0"/>
                        </a:rPr>
                        <a:t>サファイア</a:t>
                      </a:r>
                    </a:p>
                  </a:txBody>
                  <a:tcPr marL="62865" marR="62865" marT="0" marB="0" anchor="ctr"/>
                </a:tc>
                <a:tc>
                  <a:txBody>
                    <a:bodyPr/>
                    <a:lstStyle/>
                    <a:p>
                      <a:pPr algn="l">
                        <a:lnSpc>
                          <a:spcPts val="1800"/>
                        </a:lnSpc>
                        <a:spcAft>
                          <a:spcPts val="0"/>
                        </a:spcAft>
                      </a:pPr>
                      <a:r>
                        <a:rPr lang="ja-JP" sz="900" kern="100" dirty="0">
                          <a:effectLst/>
                          <a:latin typeface="Arial" pitchFamily="34" charset="0"/>
                          <a:ea typeface="+mn-ea"/>
                          <a:cs typeface="Arial" pitchFamily="34" charset="0"/>
                        </a:rPr>
                        <a:t>中性子（</a:t>
                      </a:r>
                      <a:r>
                        <a:rPr lang="en-US" sz="900" kern="100" dirty="0">
                          <a:effectLst/>
                          <a:latin typeface="Arial" pitchFamily="34" charset="0"/>
                          <a:ea typeface="+mn-ea"/>
                          <a:cs typeface="Arial" pitchFamily="34" charset="0"/>
                        </a:rPr>
                        <a:t>n/cm</a:t>
                      </a:r>
                      <a:r>
                        <a:rPr lang="en-US" sz="900" kern="100" baseline="30000" dirty="0">
                          <a:effectLst/>
                          <a:latin typeface="Arial" pitchFamily="34" charset="0"/>
                          <a:ea typeface="+mn-ea"/>
                          <a:cs typeface="Arial" pitchFamily="34" charset="0"/>
                        </a:rPr>
                        <a:t>2</a:t>
                      </a:r>
                      <a:r>
                        <a:rPr lang="ja-JP" sz="900" kern="100" dirty="0">
                          <a:effectLst/>
                          <a:latin typeface="Arial" pitchFamily="34" charset="0"/>
                          <a:ea typeface="+mn-ea"/>
                          <a:cs typeface="Arial" pitchFamily="34" charset="0"/>
                        </a:rPr>
                        <a:t>）</a:t>
                      </a: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1E+17</a:t>
                      </a:r>
                      <a:endParaRPr lang="ja-JP" sz="900" kern="100" dirty="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ja-JP" sz="900" kern="100" dirty="0">
                          <a:solidFill>
                            <a:srgbClr val="FF0000"/>
                          </a:solidFill>
                          <a:effectLst/>
                          <a:latin typeface="Arial" pitchFamily="34" charset="0"/>
                          <a:ea typeface="+mn-ea"/>
                          <a:cs typeface="Arial" pitchFamily="34" charset="0"/>
                        </a:rPr>
                        <a:t>透過率</a:t>
                      </a:r>
                      <a:r>
                        <a:rPr lang="en-US" sz="900" kern="100" dirty="0">
                          <a:solidFill>
                            <a:srgbClr val="FF0000"/>
                          </a:solidFill>
                          <a:effectLst/>
                          <a:latin typeface="Arial" pitchFamily="34" charset="0"/>
                          <a:ea typeface="+mn-ea"/>
                          <a:cs typeface="Arial" pitchFamily="34" charset="0"/>
                        </a:rPr>
                        <a:t>10%</a:t>
                      </a:r>
                      <a:r>
                        <a:rPr lang="ja-JP" sz="900" kern="100" dirty="0">
                          <a:solidFill>
                            <a:srgbClr val="FF0000"/>
                          </a:solidFill>
                          <a:effectLst/>
                          <a:latin typeface="Arial" pitchFamily="34" charset="0"/>
                          <a:ea typeface="+mn-ea"/>
                          <a:cs typeface="Arial" pitchFamily="34" charset="0"/>
                        </a:rPr>
                        <a:t>低下</a:t>
                      </a: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0.06</a:t>
                      </a:r>
                      <a:endParaRPr lang="ja-JP" sz="900" kern="10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58</a:t>
                      </a:r>
                      <a:endParaRPr lang="ja-JP" sz="900" kern="10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1400" b="1" kern="100" dirty="0">
                          <a:solidFill>
                            <a:srgbClr val="FF0000"/>
                          </a:solidFill>
                          <a:effectLst/>
                          <a:latin typeface="Arial" pitchFamily="34" charset="0"/>
                          <a:ea typeface="+mn-ea"/>
                          <a:cs typeface="Arial" pitchFamily="34" charset="0"/>
                        </a:rPr>
                        <a:t>386</a:t>
                      </a:r>
                      <a:endParaRPr lang="ja-JP" sz="1400" b="1" kern="100" dirty="0">
                        <a:solidFill>
                          <a:srgbClr val="FF0000"/>
                        </a:solidFill>
                        <a:effectLst/>
                        <a:latin typeface="Arial" pitchFamily="34" charset="0"/>
                        <a:ea typeface="+mn-ea"/>
                        <a:cs typeface="Arial" pitchFamily="34" charset="0"/>
                      </a:endParaRPr>
                    </a:p>
                  </a:txBody>
                  <a:tcPr marL="62865" marR="62865" marT="0" marB="0" anchor="ctr"/>
                </a:tc>
              </a:tr>
              <a:tr h="171450">
                <a:tc vMerge="1">
                  <a:txBody>
                    <a:bodyPr/>
                    <a:lstStyle/>
                    <a:p>
                      <a:endParaRPr kumimoji="1" lang="ja-JP" altLang="en-US"/>
                    </a:p>
                  </a:txBody>
                  <a:tcPr/>
                </a:tc>
                <a:tc>
                  <a:txBody>
                    <a:bodyPr/>
                    <a:lstStyle/>
                    <a:p>
                      <a:pPr algn="l">
                        <a:lnSpc>
                          <a:spcPts val="1800"/>
                        </a:lnSpc>
                        <a:spcAft>
                          <a:spcPts val="0"/>
                        </a:spcAft>
                      </a:pPr>
                      <a:r>
                        <a:rPr lang="ja-JP" sz="900" kern="100">
                          <a:effectLst/>
                          <a:latin typeface="Arial" pitchFamily="34" charset="0"/>
                          <a:ea typeface="+mn-ea"/>
                          <a:cs typeface="Arial" pitchFamily="34" charset="0"/>
                        </a:rPr>
                        <a:t>ガンマ線（</a:t>
                      </a:r>
                      <a:r>
                        <a:rPr lang="en-US" sz="900" kern="100">
                          <a:effectLst/>
                          <a:latin typeface="Arial" pitchFamily="34" charset="0"/>
                          <a:ea typeface="+mn-ea"/>
                          <a:cs typeface="Arial" pitchFamily="34" charset="0"/>
                        </a:rPr>
                        <a:t>MGy</a:t>
                      </a:r>
                      <a:r>
                        <a:rPr lang="ja-JP" sz="900" kern="100">
                          <a:effectLst/>
                          <a:latin typeface="Arial" pitchFamily="34" charset="0"/>
                          <a:ea typeface="+mn-ea"/>
                          <a:cs typeface="Arial" pitchFamily="34" charset="0"/>
                        </a:rPr>
                        <a:t>）</a:t>
                      </a: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8</a:t>
                      </a:r>
                      <a:endParaRPr lang="ja-JP" sz="900" kern="10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ja-JP" sz="900" kern="100" dirty="0">
                          <a:effectLst/>
                          <a:latin typeface="Arial" pitchFamily="34" charset="0"/>
                          <a:ea typeface="+mn-ea"/>
                          <a:cs typeface="Arial" pitchFamily="34" charset="0"/>
                        </a:rPr>
                        <a:t>著変無し</a:t>
                      </a: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0.7</a:t>
                      </a:r>
                      <a:endParaRPr lang="ja-JP" sz="900" kern="100" dirty="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333</a:t>
                      </a:r>
                      <a:endParaRPr lang="ja-JP" sz="900" kern="10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3333</a:t>
                      </a:r>
                      <a:endParaRPr lang="ja-JP" sz="900" kern="100">
                        <a:effectLst/>
                        <a:latin typeface="Arial" pitchFamily="34" charset="0"/>
                        <a:ea typeface="+mn-ea"/>
                        <a:cs typeface="Arial" pitchFamily="34" charset="0"/>
                      </a:endParaRPr>
                    </a:p>
                  </a:txBody>
                  <a:tcPr marL="62865" marR="62865" marT="0" marB="0" anchor="ctr"/>
                </a:tc>
              </a:tr>
              <a:tr h="171450">
                <a:tc rowSpan="2">
                  <a:txBody>
                    <a:bodyPr/>
                    <a:lstStyle/>
                    <a:p>
                      <a:pPr algn="ctr">
                        <a:lnSpc>
                          <a:spcPts val="1800"/>
                        </a:lnSpc>
                        <a:spcAft>
                          <a:spcPts val="0"/>
                        </a:spcAft>
                      </a:pPr>
                      <a:r>
                        <a:rPr lang="ja-JP" sz="900" kern="100">
                          <a:effectLst/>
                          <a:latin typeface="Arial" pitchFamily="34" charset="0"/>
                          <a:ea typeface="+mn-ea"/>
                          <a:cs typeface="Arial" pitchFamily="34" charset="0"/>
                        </a:rPr>
                        <a:t>石英</a:t>
                      </a:r>
                    </a:p>
                  </a:txBody>
                  <a:tcPr marL="62865" marR="62865" marT="0" marB="0" anchor="ctr"/>
                </a:tc>
                <a:tc>
                  <a:txBody>
                    <a:bodyPr/>
                    <a:lstStyle/>
                    <a:p>
                      <a:pPr algn="l">
                        <a:lnSpc>
                          <a:spcPts val="1800"/>
                        </a:lnSpc>
                        <a:spcAft>
                          <a:spcPts val="0"/>
                        </a:spcAft>
                      </a:pPr>
                      <a:r>
                        <a:rPr lang="ja-JP" sz="900" kern="100">
                          <a:effectLst/>
                          <a:latin typeface="Arial" pitchFamily="34" charset="0"/>
                          <a:ea typeface="+mn-ea"/>
                          <a:cs typeface="Arial" pitchFamily="34" charset="0"/>
                        </a:rPr>
                        <a:t>中性子（</a:t>
                      </a:r>
                      <a:r>
                        <a:rPr lang="en-US" sz="900" kern="100">
                          <a:effectLst/>
                          <a:latin typeface="Arial" pitchFamily="34" charset="0"/>
                          <a:ea typeface="+mn-ea"/>
                          <a:cs typeface="Arial" pitchFamily="34" charset="0"/>
                        </a:rPr>
                        <a:t>n/cm</a:t>
                      </a:r>
                      <a:r>
                        <a:rPr lang="en-US" sz="900" kern="100" baseline="30000">
                          <a:effectLst/>
                          <a:latin typeface="Arial" pitchFamily="34" charset="0"/>
                          <a:ea typeface="+mn-ea"/>
                          <a:cs typeface="Arial" pitchFamily="34" charset="0"/>
                        </a:rPr>
                        <a:t>2</a:t>
                      </a:r>
                      <a:r>
                        <a:rPr lang="ja-JP" sz="900" kern="100">
                          <a:effectLst/>
                          <a:latin typeface="Arial" pitchFamily="34" charset="0"/>
                          <a:ea typeface="+mn-ea"/>
                          <a:cs typeface="Arial" pitchFamily="34" charset="0"/>
                        </a:rPr>
                        <a:t>）</a:t>
                      </a: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1E+17</a:t>
                      </a:r>
                      <a:endParaRPr lang="ja-JP" sz="900" kern="10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ja-JP" sz="900" kern="100" dirty="0">
                          <a:effectLst/>
                          <a:latin typeface="Arial" pitchFamily="34" charset="0"/>
                          <a:ea typeface="+mn-ea"/>
                          <a:cs typeface="Arial" pitchFamily="34" charset="0"/>
                        </a:rPr>
                        <a:t>著変無し</a:t>
                      </a: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0.06</a:t>
                      </a:r>
                      <a:endParaRPr lang="ja-JP" sz="900" kern="100" dirty="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58</a:t>
                      </a:r>
                      <a:endParaRPr lang="ja-JP" sz="900" kern="100" dirty="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386</a:t>
                      </a:r>
                      <a:endParaRPr lang="ja-JP" sz="900" kern="100" dirty="0">
                        <a:effectLst/>
                        <a:latin typeface="Arial" pitchFamily="34" charset="0"/>
                        <a:ea typeface="+mn-ea"/>
                        <a:cs typeface="Arial" pitchFamily="34" charset="0"/>
                      </a:endParaRPr>
                    </a:p>
                  </a:txBody>
                  <a:tcPr marL="62865" marR="62865" marT="0" marB="0" anchor="ctr"/>
                </a:tc>
              </a:tr>
              <a:tr h="171450">
                <a:tc vMerge="1">
                  <a:txBody>
                    <a:bodyPr/>
                    <a:lstStyle/>
                    <a:p>
                      <a:endParaRPr kumimoji="1" lang="ja-JP" altLang="en-US"/>
                    </a:p>
                  </a:txBody>
                  <a:tcPr/>
                </a:tc>
                <a:tc>
                  <a:txBody>
                    <a:bodyPr/>
                    <a:lstStyle/>
                    <a:p>
                      <a:pPr algn="l">
                        <a:lnSpc>
                          <a:spcPts val="1800"/>
                        </a:lnSpc>
                        <a:spcAft>
                          <a:spcPts val="0"/>
                        </a:spcAft>
                      </a:pPr>
                      <a:r>
                        <a:rPr lang="ja-JP" sz="900" kern="100">
                          <a:effectLst/>
                          <a:latin typeface="Arial" pitchFamily="34" charset="0"/>
                          <a:ea typeface="+mn-ea"/>
                          <a:cs typeface="Arial" pitchFamily="34" charset="0"/>
                        </a:rPr>
                        <a:t>ガンマ線（</a:t>
                      </a:r>
                      <a:r>
                        <a:rPr lang="en-US" sz="900" kern="100">
                          <a:effectLst/>
                          <a:latin typeface="Arial" pitchFamily="34" charset="0"/>
                          <a:ea typeface="+mn-ea"/>
                          <a:cs typeface="Arial" pitchFamily="34" charset="0"/>
                        </a:rPr>
                        <a:t>MGy</a:t>
                      </a:r>
                      <a:r>
                        <a:rPr lang="ja-JP" sz="900" kern="100">
                          <a:effectLst/>
                          <a:latin typeface="Arial" pitchFamily="34" charset="0"/>
                          <a:ea typeface="+mn-ea"/>
                          <a:cs typeface="Arial" pitchFamily="34" charset="0"/>
                        </a:rPr>
                        <a:t>）</a:t>
                      </a: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8</a:t>
                      </a:r>
                      <a:endParaRPr lang="ja-JP" sz="900" kern="100">
                        <a:effectLst/>
                        <a:latin typeface="Arial" pitchFamily="34" charset="0"/>
                        <a:ea typeface="+mn-ea"/>
                        <a:cs typeface="Arial" pitchFamily="34" charset="0"/>
                      </a:endParaRPr>
                    </a:p>
                  </a:txBody>
                  <a:tcPr marL="62865" marR="62865" marT="0" marB="0" anchor="ctr"/>
                </a:tc>
                <a:tc>
                  <a:txBody>
                    <a:bodyPr/>
                    <a:lstStyle/>
                    <a:p>
                      <a:pPr algn="l">
                        <a:lnSpc>
                          <a:spcPts val="1800"/>
                        </a:lnSpc>
                        <a:spcAft>
                          <a:spcPts val="0"/>
                        </a:spcAft>
                      </a:pPr>
                      <a:r>
                        <a:rPr lang="ja-JP" sz="900" kern="100" dirty="0">
                          <a:solidFill>
                            <a:srgbClr val="FF0000"/>
                          </a:solidFill>
                          <a:effectLst/>
                          <a:latin typeface="Arial" pitchFamily="34" charset="0"/>
                          <a:ea typeface="+mn-ea"/>
                          <a:cs typeface="Arial" pitchFamily="34" charset="0"/>
                        </a:rPr>
                        <a:t>透過率</a:t>
                      </a:r>
                      <a:r>
                        <a:rPr lang="en-US" sz="900" kern="100" dirty="0">
                          <a:solidFill>
                            <a:srgbClr val="FF0000"/>
                          </a:solidFill>
                          <a:effectLst/>
                          <a:latin typeface="Arial" pitchFamily="34" charset="0"/>
                          <a:ea typeface="+mn-ea"/>
                          <a:cs typeface="Arial" pitchFamily="34" charset="0"/>
                        </a:rPr>
                        <a:t>10%</a:t>
                      </a:r>
                      <a:r>
                        <a:rPr lang="ja-JP" sz="900" kern="100" dirty="0">
                          <a:solidFill>
                            <a:srgbClr val="FF0000"/>
                          </a:solidFill>
                          <a:effectLst/>
                          <a:latin typeface="Arial" pitchFamily="34" charset="0"/>
                          <a:ea typeface="+mn-ea"/>
                          <a:cs typeface="Arial" pitchFamily="34" charset="0"/>
                        </a:rPr>
                        <a:t>低下</a:t>
                      </a:r>
                    </a:p>
                  </a:txBody>
                  <a:tcPr marL="62865" marR="62865" marT="0" marB="0" anchor="ctr"/>
                </a:tc>
                <a:tc>
                  <a:txBody>
                    <a:bodyPr/>
                    <a:lstStyle/>
                    <a:p>
                      <a:pPr algn="r">
                        <a:lnSpc>
                          <a:spcPts val="1800"/>
                        </a:lnSpc>
                        <a:spcAft>
                          <a:spcPts val="0"/>
                        </a:spcAft>
                      </a:pPr>
                      <a:r>
                        <a:rPr lang="en-US" sz="900" kern="100">
                          <a:effectLst/>
                          <a:latin typeface="Arial" pitchFamily="34" charset="0"/>
                          <a:ea typeface="+mn-ea"/>
                          <a:cs typeface="Arial" pitchFamily="34" charset="0"/>
                        </a:rPr>
                        <a:t>0.7</a:t>
                      </a:r>
                      <a:endParaRPr lang="ja-JP" sz="900" kern="10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900" kern="100" dirty="0">
                          <a:effectLst/>
                          <a:latin typeface="Arial" pitchFamily="34" charset="0"/>
                          <a:ea typeface="+mn-ea"/>
                          <a:cs typeface="Arial" pitchFamily="34" charset="0"/>
                        </a:rPr>
                        <a:t>333</a:t>
                      </a:r>
                      <a:endParaRPr lang="ja-JP" sz="900" kern="100" dirty="0">
                        <a:effectLst/>
                        <a:latin typeface="Arial" pitchFamily="34" charset="0"/>
                        <a:ea typeface="+mn-ea"/>
                        <a:cs typeface="Arial" pitchFamily="34" charset="0"/>
                      </a:endParaRPr>
                    </a:p>
                  </a:txBody>
                  <a:tcPr marL="62865" marR="62865" marT="0" marB="0" anchor="ctr"/>
                </a:tc>
                <a:tc>
                  <a:txBody>
                    <a:bodyPr/>
                    <a:lstStyle/>
                    <a:p>
                      <a:pPr algn="r">
                        <a:lnSpc>
                          <a:spcPts val="1800"/>
                        </a:lnSpc>
                        <a:spcAft>
                          <a:spcPts val="0"/>
                        </a:spcAft>
                      </a:pPr>
                      <a:r>
                        <a:rPr lang="en-US" sz="1400" b="1" kern="100" dirty="0">
                          <a:solidFill>
                            <a:srgbClr val="FF0000"/>
                          </a:solidFill>
                          <a:effectLst/>
                          <a:latin typeface="Arial" pitchFamily="34" charset="0"/>
                          <a:ea typeface="+mn-ea"/>
                          <a:cs typeface="Arial" pitchFamily="34" charset="0"/>
                        </a:rPr>
                        <a:t>3333</a:t>
                      </a:r>
                      <a:endParaRPr lang="ja-JP" sz="1400" b="1" kern="100" dirty="0">
                        <a:solidFill>
                          <a:srgbClr val="FF0000"/>
                        </a:solidFill>
                        <a:effectLst/>
                        <a:latin typeface="Arial" pitchFamily="34" charset="0"/>
                        <a:ea typeface="+mn-ea"/>
                        <a:cs typeface="Arial" pitchFamily="34" charset="0"/>
                      </a:endParaRPr>
                    </a:p>
                  </a:txBody>
                  <a:tcPr marL="62865" marR="62865" marT="0" marB="0" anchor="ctr"/>
                </a:tc>
              </a:tr>
            </a:tbl>
          </a:graphicData>
        </a:graphic>
      </p:graphicFrame>
      <p:sp>
        <p:nvSpPr>
          <p:cNvPr id="65" name="正方形/長方形 64"/>
          <p:cNvSpPr/>
          <p:nvPr/>
        </p:nvSpPr>
        <p:spPr>
          <a:xfrm>
            <a:off x="4499992" y="2329135"/>
            <a:ext cx="4392488" cy="307777"/>
          </a:xfrm>
          <a:prstGeom prst="rect">
            <a:avLst/>
          </a:prstGeom>
        </p:spPr>
        <p:txBody>
          <a:bodyPr wrap="square">
            <a:spAutoFit/>
          </a:bodyPr>
          <a:lstStyle/>
          <a:p>
            <a:r>
              <a:rPr lang="ja-JP" altLang="en-US" sz="1400" dirty="0" smtClean="0">
                <a:latin typeface="Arial" pitchFamily="34" charset="0"/>
                <a:cs typeface="Arial" pitchFamily="34" charset="0"/>
              </a:rPr>
              <a:t>真空窓候補　サファイア、石英</a:t>
            </a:r>
            <a:endParaRPr lang="en-US" altLang="ja-JP" sz="1400" dirty="0" smtClean="0">
              <a:latin typeface="Arial" pitchFamily="34" charset="0"/>
              <a:cs typeface="Arial" pitchFamily="34" charset="0"/>
            </a:endParaRPr>
          </a:p>
        </p:txBody>
      </p:sp>
      <p:sp>
        <p:nvSpPr>
          <p:cNvPr id="66" name="正方形/長方形 65"/>
          <p:cNvSpPr/>
          <p:nvPr/>
        </p:nvSpPr>
        <p:spPr>
          <a:xfrm>
            <a:off x="7576371" y="2329135"/>
            <a:ext cx="1348446" cy="307777"/>
          </a:xfrm>
          <a:prstGeom prst="rect">
            <a:avLst/>
          </a:prstGeom>
        </p:spPr>
        <p:txBody>
          <a:bodyPr wrap="none">
            <a:spAutoFit/>
          </a:bodyPr>
          <a:lstStyle/>
          <a:p>
            <a:r>
              <a:rPr lang="ja-JP" altLang="ja-JP" sz="1400" dirty="0">
                <a:latin typeface="Arial" pitchFamily="34" charset="0"/>
                <a:cs typeface="Arial" pitchFamily="34" charset="0"/>
              </a:rPr>
              <a:t>図</a:t>
            </a:r>
            <a:r>
              <a:rPr lang="en-US" altLang="ja-JP" sz="1400" dirty="0" smtClean="0">
                <a:latin typeface="Arial" pitchFamily="34" charset="0"/>
                <a:cs typeface="Arial" pitchFamily="34" charset="0"/>
              </a:rPr>
              <a:t>4-4-3-1</a:t>
            </a:r>
            <a:r>
              <a:rPr lang="ja-JP" altLang="en-US" sz="1400" dirty="0" smtClean="0">
                <a:latin typeface="Arial" pitchFamily="34" charset="0"/>
                <a:cs typeface="Arial" pitchFamily="34" charset="0"/>
              </a:rPr>
              <a:t>　より</a:t>
            </a:r>
            <a:endParaRPr lang="ja-JP" altLang="en-US" sz="1400" dirty="0">
              <a:latin typeface="Arial" pitchFamily="34" charset="0"/>
              <a:cs typeface="Arial" pitchFamily="34" charset="0"/>
            </a:endParaRPr>
          </a:p>
        </p:txBody>
      </p:sp>
      <p:sp>
        <p:nvSpPr>
          <p:cNvPr id="67" name="正方形/長方形 66"/>
          <p:cNvSpPr/>
          <p:nvPr/>
        </p:nvSpPr>
        <p:spPr>
          <a:xfrm>
            <a:off x="4499992" y="5013176"/>
            <a:ext cx="4392488" cy="646331"/>
          </a:xfrm>
          <a:prstGeom prst="rect">
            <a:avLst/>
          </a:prstGeom>
        </p:spPr>
        <p:txBody>
          <a:bodyPr wrap="square">
            <a:spAutoFit/>
          </a:bodyPr>
          <a:lstStyle/>
          <a:p>
            <a:r>
              <a:rPr lang="en-US" altLang="ja-JP" dirty="0" smtClean="0">
                <a:latin typeface="Arial" pitchFamily="34" charset="0"/>
                <a:cs typeface="Arial" pitchFamily="34" charset="0"/>
              </a:rPr>
              <a:t>Zone C</a:t>
            </a:r>
            <a:r>
              <a:rPr lang="ja-JP" altLang="en-US" dirty="0" smtClean="0">
                <a:latin typeface="Arial" pitchFamily="34" charset="0"/>
                <a:cs typeface="Arial" pitchFamily="34" charset="0"/>
              </a:rPr>
              <a:t>なら、サファイヤは</a:t>
            </a:r>
            <a:r>
              <a:rPr lang="en-US" altLang="ja-JP" dirty="0" smtClean="0">
                <a:latin typeface="Arial" pitchFamily="34" charset="0"/>
                <a:cs typeface="Arial" pitchFamily="34" charset="0"/>
              </a:rPr>
              <a:t>1</a:t>
            </a:r>
            <a:r>
              <a:rPr lang="ja-JP" altLang="en-US" dirty="0" smtClean="0">
                <a:latin typeface="Arial" pitchFamily="34" charset="0"/>
                <a:cs typeface="Arial" pitchFamily="34" charset="0"/>
              </a:rPr>
              <a:t>年、石英は</a:t>
            </a:r>
            <a:r>
              <a:rPr lang="en-US" altLang="ja-JP" dirty="0" smtClean="0">
                <a:latin typeface="Arial" pitchFamily="34" charset="0"/>
                <a:cs typeface="Arial" pitchFamily="34" charset="0"/>
              </a:rPr>
              <a:t>10</a:t>
            </a:r>
            <a:r>
              <a:rPr lang="ja-JP" altLang="en-US" dirty="0" smtClean="0">
                <a:latin typeface="Arial" pitchFamily="34" charset="0"/>
                <a:cs typeface="Arial" pitchFamily="34" charset="0"/>
              </a:rPr>
              <a:t>年使用できる可能性。</a:t>
            </a:r>
            <a:endParaRPr lang="en-US" altLang="ja-JP" dirty="0" smtClean="0">
              <a:latin typeface="Arial" pitchFamily="34" charset="0"/>
              <a:cs typeface="Arial" pitchFamily="34" charset="0"/>
            </a:endParaRPr>
          </a:p>
        </p:txBody>
      </p:sp>
      <p:sp>
        <p:nvSpPr>
          <p:cNvPr id="68" name="正方形/長方形 67"/>
          <p:cNvSpPr/>
          <p:nvPr/>
        </p:nvSpPr>
        <p:spPr>
          <a:xfrm>
            <a:off x="180184" y="5674022"/>
            <a:ext cx="8784303" cy="1200329"/>
          </a:xfrm>
          <a:prstGeom prst="rect">
            <a:avLst/>
          </a:prstGeom>
        </p:spPr>
        <p:txBody>
          <a:bodyPr wrap="square">
            <a:spAutoFit/>
          </a:bodyPr>
          <a:lstStyle/>
          <a:p>
            <a:r>
              <a:rPr lang="ja-JP" altLang="en-US" dirty="0" smtClean="0">
                <a:latin typeface="Arial" pitchFamily="34" charset="0"/>
                <a:cs typeface="Arial" pitchFamily="34" charset="0"/>
              </a:rPr>
              <a:t>更に、計測ダクトを屈曲構造にすると、中性子束・</a:t>
            </a:r>
            <a:r>
              <a:rPr lang="en-US" altLang="ja-JP" dirty="0" smtClean="0">
                <a:latin typeface="Symbol" pitchFamily="18" charset="2"/>
                <a:cs typeface="Arial" pitchFamily="34" charset="0"/>
              </a:rPr>
              <a:t>g</a:t>
            </a:r>
            <a:r>
              <a:rPr lang="ja-JP" altLang="en-US" dirty="0" smtClean="0">
                <a:latin typeface="Arial" pitchFamily="34" charset="0"/>
                <a:cs typeface="Arial" pitchFamily="34" charset="0"/>
              </a:rPr>
              <a:t>線束は</a:t>
            </a:r>
            <a:r>
              <a:rPr lang="en-US" altLang="ja-JP" dirty="0" smtClean="0">
                <a:latin typeface="Arial" pitchFamily="34" charset="0"/>
                <a:cs typeface="Arial" pitchFamily="34" charset="0"/>
              </a:rPr>
              <a:t>1-2</a:t>
            </a:r>
            <a:r>
              <a:rPr lang="ja-JP" altLang="en-US" dirty="0" smtClean="0">
                <a:latin typeface="Arial" pitchFamily="34" charset="0"/>
                <a:cs typeface="Arial" pitchFamily="34" charset="0"/>
              </a:rPr>
              <a:t>桁落とすことができる（</a:t>
            </a:r>
            <a:r>
              <a:rPr lang="en-US" altLang="ja-JP" dirty="0" smtClean="0">
                <a:latin typeface="Arial" pitchFamily="34" charset="0"/>
                <a:cs typeface="Arial" pitchFamily="34" charset="0"/>
              </a:rPr>
              <a:t>ref. </a:t>
            </a:r>
            <a:r>
              <a:rPr lang="ja-JP" altLang="en-US" dirty="0" smtClean="0">
                <a:latin typeface="Arial" pitchFamily="34" charset="0"/>
                <a:cs typeface="Arial" pitchFamily="34" charset="0"/>
              </a:rPr>
              <a:t>染谷さん発表</a:t>
            </a:r>
            <a:r>
              <a:rPr lang="en-US" altLang="ja-JP" dirty="0" smtClean="0">
                <a:latin typeface="Arial" pitchFamily="34" charset="0"/>
                <a:cs typeface="Arial" pitchFamily="34" charset="0"/>
              </a:rPr>
              <a:t>@</a:t>
            </a:r>
            <a:r>
              <a:rPr lang="ja-JP" altLang="en-US" dirty="0" smtClean="0">
                <a:latin typeface="Arial" pitchFamily="34" charset="0"/>
                <a:cs typeface="Arial" pitchFamily="34" charset="0"/>
              </a:rPr>
              <a:t>第</a:t>
            </a:r>
            <a:r>
              <a:rPr lang="en-US" altLang="ja-JP" dirty="0" smtClean="0">
                <a:latin typeface="Arial" pitchFamily="34" charset="0"/>
                <a:cs typeface="Arial" pitchFamily="34" charset="0"/>
              </a:rPr>
              <a:t>2</a:t>
            </a:r>
            <a:r>
              <a:rPr lang="ja-JP" altLang="en-US" dirty="0" smtClean="0">
                <a:latin typeface="Arial" pitchFamily="34" charset="0"/>
                <a:cs typeface="Arial" pitchFamily="34" charset="0"/>
              </a:rPr>
              <a:t>回シンポジウム）共に</a:t>
            </a:r>
            <a:r>
              <a:rPr lang="en-US" altLang="ja-JP" dirty="0" smtClean="0">
                <a:latin typeface="Arial" pitchFamily="34" charset="0"/>
                <a:cs typeface="Arial" pitchFamily="34" charset="0"/>
              </a:rPr>
              <a:t>10</a:t>
            </a:r>
            <a:r>
              <a:rPr lang="ja-JP" altLang="en-US" dirty="0" smtClean="0">
                <a:latin typeface="Arial" pitchFamily="34" charset="0"/>
                <a:cs typeface="Arial" pitchFamily="34" charset="0"/>
              </a:rPr>
              <a:t>年以上使用できるか。</a:t>
            </a:r>
            <a:endParaRPr lang="en-US" altLang="ja-JP" dirty="0" smtClean="0">
              <a:latin typeface="Arial" pitchFamily="34" charset="0"/>
              <a:cs typeface="Arial" pitchFamily="34" charset="0"/>
            </a:endParaRPr>
          </a:p>
          <a:p>
            <a:r>
              <a:rPr lang="ja-JP" altLang="en-US" b="1" dirty="0" smtClean="0">
                <a:solidFill>
                  <a:srgbClr val="0000FF"/>
                </a:solidFill>
                <a:latin typeface="Arial" pitchFamily="34" charset="0"/>
                <a:cs typeface="Arial" pitchFamily="34" charset="0"/>
              </a:rPr>
              <a:t>赤外領域の窓（セレン化亜鉛、フッ化バリウム、ダイヤモンド）では照射試験結果無し。</a:t>
            </a:r>
            <a:endParaRPr lang="en-US" altLang="ja-JP" b="1" dirty="0" smtClean="0">
              <a:solidFill>
                <a:srgbClr val="0000FF"/>
              </a:solidFill>
              <a:latin typeface="Arial" pitchFamily="34" charset="0"/>
              <a:cs typeface="Arial" pitchFamily="34" charset="0"/>
            </a:endParaRPr>
          </a:p>
          <a:p>
            <a:r>
              <a:rPr lang="ja-JP" altLang="en-US" b="1" dirty="0" smtClean="0">
                <a:solidFill>
                  <a:srgbClr val="0000FF"/>
                </a:solidFill>
                <a:latin typeface="Arial" pitchFamily="34" charset="0"/>
                <a:cs typeface="Arial" pitchFamily="34" charset="0"/>
              </a:rPr>
              <a:t>遠赤外領域の窓（結晶水晶、シリコン、ダイヤモンド）も照射試験は豊富ではない。</a:t>
            </a:r>
            <a:endParaRPr lang="en-US" altLang="ja-JP" b="1" dirty="0" smtClean="0">
              <a:solidFill>
                <a:srgbClr val="0000FF"/>
              </a:solidFill>
              <a:latin typeface="Arial" pitchFamily="34" charset="0"/>
              <a:cs typeface="Arial" pitchFamily="34" charset="0"/>
            </a:endParaRPr>
          </a:p>
        </p:txBody>
      </p:sp>
      <p:sp>
        <p:nvSpPr>
          <p:cNvPr id="69" name="正方形/長方形 68"/>
          <p:cNvSpPr/>
          <p:nvPr/>
        </p:nvSpPr>
        <p:spPr>
          <a:xfrm>
            <a:off x="4427984" y="1988840"/>
            <a:ext cx="4392488" cy="369332"/>
          </a:xfrm>
          <a:prstGeom prst="rect">
            <a:avLst/>
          </a:prstGeom>
        </p:spPr>
        <p:txBody>
          <a:bodyPr wrap="square">
            <a:spAutoFit/>
          </a:bodyPr>
          <a:lstStyle/>
          <a:p>
            <a:r>
              <a:rPr lang="ja-JP" altLang="en-US" b="1" dirty="0" smtClean="0">
                <a:latin typeface="Arial" pitchFamily="34" charset="0"/>
                <a:cs typeface="Arial" pitchFamily="34" charset="0"/>
              </a:rPr>
              <a:t>①耐放射線</a:t>
            </a:r>
            <a:endParaRPr lang="en-US" altLang="ja-JP" b="1" dirty="0" smtClean="0">
              <a:latin typeface="Arial" pitchFamily="34" charset="0"/>
              <a:cs typeface="Arial" pitchFamily="34" charset="0"/>
            </a:endParaRPr>
          </a:p>
        </p:txBody>
      </p:sp>
      <p:sp>
        <p:nvSpPr>
          <p:cNvPr id="71" name="正方形/長方形 70"/>
          <p:cNvSpPr/>
          <p:nvPr/>
        </p:nvSpPr>
        <p:spPr>
          <a:xfrm>
            <a:off x="107504" y="5229200"/>
            <a:ext cx="2828393" cy="338554"/>
          </a:xfrm>
          <a:prstGeom prst="rect">
            <a:avLst/>
          </a:prstGeom>
        </p:spPr>
        <p:txBody>
          <a:bodyPr wrap="square">
            <a:spAutoFit/>
          </a:bodyPr>
          <a:lstStyle/>
          <a:p>
            <a:r>
              <a:rPr lang="ja-JP" altLang="en-US" sz="1600" dirty="0">
                <a:latin typeface="Arial" pitchFamily="34" charset="0"/>
                <a:cs typeface="Arial" pitchFamily="34" charset="0"/>
              </a:rPr>
              <a:t>ポート</a:t>
            </a:r>
            <a:r>
              <a:rPr lang="ja-JP" altLang="en-US" sz="1600" dirty="0" smtClean="0">
                <a:latin typeface="Arial" pitchFamily="34" charset="0"/>
                <a:cs typeface="Arial" pitchFamily="34" charset="0"/>
              </a:rPr>
              <a:t>径は</a:t>
            </a:r>
            <a:r>
              <a:rPr lang="en-US" altLang="ja-JP" sz="1600" dirty="0" smtClean="0">
                <a:latin typeface="Symbol" pitchFamily="18" charset="2"/>
                <a:cs typeface="Arial" pitchFamily="34" charset="0"/>
              </a:rPr>
              <a:t>f</a:t>
            </a:r>
            <a:r>
              <a:rPr lang="en-US" altLang="ja-JP" sz="1600" dirty="0" smtClean="0">
                <a:latin typeface="Arial" pitchFamily="34" charset="0"/>
                <a:cs typeface="Arial" pitchFamily="34" charset="0"/>
              </a:rPr>
              <a:t>100 mm</a:t>
            </a:r>
            <a:r>
              <a:rPr lang="ja-JP" altLang="en-US" sz="1600" dirty="0" smtClean="0">
                <a:latin typeface="Arial" pitchFamily="34" charset="0"/>
                <a:cs typeface="Arial" pitchFamily="34" charset="0"/>
              </a:rPr>
              <a:t>以下</a:t>
            </a:r>
            <a:endParaRPr lang="en-US" altLang="ja-JP" sz="1600" dirty="0" smtClean="0">
              <a:latin typeface="Arial" pitchFamily="34" charset="0"/>
              <a:cs typeface="Arial" pitchFamily="34" charset="0"/>
            </a:endParaRPr>
          </a:p>
        </p:txBody>
      </p:sp>
    </p:spTree>
    <p:extLst>
      <p:ext uri="{BB962C8B-B14F-4D97-AF65-F5344CB8AC3E}">
        <p14:creationId xmlns:p14="http://schemas.microsoft.com/office/powerpoint/2010/main" val="963215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干渉計</a:t>
            </a:r>
            <a:r>
              <a:rPr lang="en-US" altLang="ja-JP" sz="2800" dirty="0" smtClean="0">
                <a:solidFill>
                  <a:srgbClr val="FFFF00"/>
                </a:solidFill>
                <a:latin typeface="Arial" pitchFamily="34" charset="0"/>
                <a:cs typeface="Arial" pitchFamily="34" charset="0"/>
              </a:rPr>
              <a:t>/</a:t>
            </a:r>
            <a:r>
              <a:rPr lang="ja-JP" altLang="en-US" sz="2800" dirty="0" smtClean="0">
                <a:solidFill>
                  <a:srgbClr val="FFFF00"/>
                </a:solidFill>
                <a:latin typeface="Arial" pitchFamily="34" charset="0"/>
                <a:cs typeface="Arial" pitchFamily="34" charset="0"/>
              </a:rPr>
              <a:t>偏光計</a:t>
            </a:r>
            <a:endParaRPr lang="ja-JP" altLang="en-US" sz="2800" dirty="0">
              <a:solidFill>
                <a:srgbClr val="FFFF00"/>
              </a:solidFill>
              <a:latin typeface="Arial" pitchFamily="34" charset="0"/>
              <a:cs typeface="Arial" pitchFamily="34" charset="0"/>
            </a:endParaRPr>
          </a:p>
        </p:txBody>
      </p:sp>
      <p:sp>
        <p:nvSpPr>
          <p:cNvPr id="14" name="正方形/長方形 13"/>
          <p:cNvSpPr/>
          <p:nvPr/>
        </p:nvSpPr>
        <p:spPr>
          <a:xfrm>
            <a:off x="179512" y="620688"/>
            <a:ext cx="5616624" cy="307777"/>
          </a:xfrm>
          <a:prstGeom prst="rect">
            <a:avLst/>
          </a:prstGeom>
        </p:spPr>
        <p:txBody>
          <a:bodyPr wrap="square">
            <a:spAutoFit/>
          </a:bodyPr>
          <a:lstStyle/>
          <a:p>
            <a:r>
              <a:rPr lang="ja-JP" altLang="en-US" sz="1400" dirty="0" smtClean="0">
                <a:latin typeface="Arial" pitchFamily="34" charset="0"/>
                <a:cs typeface="Arial" pitchFamily="34" charset="0"/>
              </a:rPr>
              <a:t>伝送ミラー候補　モリブデン、タングステン、ロジウムコート銅ミラー</a:t>
            </a:r>
            <a:endParaRPr lang="en-US" altLang="ja-JP" sz="1400" dirty="0" smtClean="0">
              <a:latin typeface="Arial" pitchFamily="34" charset="0"/>
              <a:cs typeface="Arial" pitchFamily="34" charset="0"/>
            </a:endParaRPr>
          </a:p>
        </p:txBody>
      </p:sp>
      <p:sp>
        <p:nvSpPr>
          <p:cNvPr id="15" name="正方形/長方形 14"/>
          <p:cNvSpPr/>
          <p:nvPr/>
        </p:nvSpPr>
        <p:spPr>
          <a:xfrm>
            <a:off x="395536" y="980728"/>
            <a:ext cx="7992888" cy="923330"/>
          </a:xfrm>
          <a:prstGeom prst="rect">
            <a:avLst/>
          </a:prstGeom>
        </p:spPr>
        <p:txBody>
          <a:bodyPr wrap="square">
            <a:spAutoFit/>
          </a:bodyPr>
          <a:lstStyle/>
          <a:p>
            <a:r>
              <a:rPr lang="en-US" altLang="ja-JP" dirty="0" smtClean="0">
                <a:latin typeface="Arial" pitchFamily="34" charset="0"/>
                <a:cs typeface="Arial" pitchFamily="34" charset="0"/>
              </a:rPr>
              <a:t>1.4</a:t>
            </a:r>
            <a:r>
              <a:rPr lang="ja-JP" altLang="ja-JP" dirty="0">
                <a:latin typeface="Arial" pitchFamily="34" charset="0"/>
                <a:cs typeface="Arial" pitchFamily="34" charset="0"/>
              </a:rPr>
              <a:t>×</a:t>
            </a:r>
            <a:r>
              <a:rPr lang="en-US" altLang="ja-JP" dirty="0">
                <a:latin typeface="Arial" pitchFamily="34" charset="0"/>
                <a:cs typeface="Arial" pitchFamily="34" charset="0"/>
              </a:rPr>
              <a:t>10</a:t>
            </a:r>
            <a:r>
              <a:rPr lang="en-US" altLang="ja-JP" baseline="30000" dirty="0">
                <a:latin typeface="Arial" pitchFamily="34" charset="0"/>
                <a:cs typeface="Arial" pitchFamily="34" charset="0"/>
              </a:rPr>
              <a:t>20</a:t>
            </a:r>
            <a:r>
              <a:rPr lang="en-US" altLang="ja-JP" dirty="0">
                <a:latin typeface="Arial" pitchFamily="34" charset="0"/>
                <a:cs typeface="Arial" pitchFamily="34" charset="0"/>
              </a:rPr>
              <a:t> n/cm</a:t>
            </a:r>
            <a:r>
              <a:rPr lang="en-US" altLang="ja-JP" baseline="30000" dirty="0">
                <a:latin typeface="Arial" pitchFamily="34" charset="0"/>
                <a:cs typeface="Arial" pitchFamily="34" charset="0"/>
              </a:rPr>
              <a:t>2</a:t>
            </a:r>
            <a:r>
              <a:rPr lang="ja-JP" altLang="ja-JP" dirty="0"/>
              <a:t>の中性子</a:t>
            </a:r>
            <a:r>
              <a:rPr lang="ja-JP" altLang="ja-JP" dirty="0" smtClean="0"/>
              <a:t>フルエンス</a:t>
            </a:r>
            <a:r>
              <a:rPr lang="ja-JP" altLang="en-US" dirty="0" smtClean="0"/>
              <a:t>で、</a:t>
            </a:r>
            <a:r>
              <a:rPr lang="ja-JP" altLang="en-US" dirty="0" smtClean="0">
                <a:latin typeface="Arial" pitchFamily="34" charset="0"/>
                <a:cs typeface="Arial" pitchFamily="34" charset="0"/>
              </a:rPr>
              <a:t>モリブデンに放射線損傷による表面損傷は観察されていない（中性子フルエンスは</a:t>
            </a:r>
            <a:r>
              <a:rPr lang="en-US" altLang="ja-JP" dirty="0" smtClean="0">
                <a:latin typeface="Arial" pitchFamily="34" charset="0"/>
                <a:cs typeface="Arial" pitchFamily="34" charset="0"/>
              </a:rPr>
              <a:t>Zone A</a:t>
            </a:r>
            <a:r>
              <a:rPr lang="ja-JP" altLang="en-US" dirty="0" smtClean="0">
                <a:latin typeface="Arial" pitchFamily="34" charset="0"/>
                <a:cs typeface="Arial" pitchFamily="34" charset="0"/>
              </a:rPr>
              <a:t>で</a:t>
            </a:r>
            <a:r>
              <a:rPr lang="en-US" altLang="ja-JP" dirty="0" smtClean="0">
                <a:latin typeface="Arial" pitchFamily="34" charset="0"/>
                <a:cs typeface="Arial" pitchFamily="34" charset="0"/>
              </a:rPr>
              <a:t>80</a:t>
            </a:r>
            <a:r>
              <a:rPr lang="ja-JP" altLang="en-US" dirty="0" smtClean="0">
                <a:latin typeface="Arial" pitchFamily="34" charset="0"/>
                <a:cs typeface="Arial" pitchFamily="34" charset="0"/>
              </a:rPr>
              <a:t>日）</a:t>
            </a:r>
            <a:endParaRPr lang="en-US" altLang="ja-JP" dirty="0" smtClean="0">
              <a:latin typeface="Arial" pitchFamily="34" charset="0"/>
              <a:cs typeface="Arial" pitchFamily="34" charset="0"/>
            </a:endParaRPr>
          </a:p>
          <a:p>
            <a:r>
              <a:rPr lang="ja-JP" altLang="en-US" b="1" dirty="0" smtClean="0">
                <a:solidFill>
                  <a:srgbClr val="0000FF"/>
                </a:solidFill>
                <a:latin typeface="Arial" pitchFamily="34" charset="0"/>
                <a:cs typeface="Arial" pitchFamily="34" charset="0"/>
              </a:rPr>
              <a:t>　⇒より高いフルエンスまで（真空中で）試験して確かめる必要あり</a:t>
            </a:r>
            <a:endParaRPr lang="en-US" altLang="ja-JP" b="1" dirty="0" smtClean="0">
              <a:solidFill>
                <a:srgbClr val="0000FF"/>
              </a:solidFill>
              <a:latin typeface="Arial" pitchFamily="34" charset="0"/>
              <a:cs typeface="Arial" pitchFamily="34" charset="0"/>
            </a:endParaRPr>
          </a:p>
        </p:txBody>
      </p:sp>
      <p:sp>
        <p:nvSpPr>
          <p:cNvPr id="16" name="正方形/長方形 15"/>
          <p:cNvSpPr/>
          <p:nvPr/>
        </p:nvSpPr>
        <p:spPr>
          <a:xfrm>
            <a:off x="107504" y="1844824"/>
            <a:ext cx="4392488" cy="369332"/>
          </a:xfrm>
          <a:prstGeom prst="rect">
            <a:avLst/>
          </a:prstGeom>
        </p:spPr>
        <p:txBody>
          <a:bodyPr wrap="square">
            <a:spAutoFit/>
          </a:bodyPr>
          <a:lstStyle/>
          <a:p>
            <a:r>
              <a:rPr lang="ja-JP" altLang="en-US" b="1" dirty="0" smtClean="0">
                <a:latin typeface="Arial" pitchFamily="34" charset="0"/>
                <a:cs typeface="Arial" pitchFamily="34" charset="0"/>
              </a:rPr>
              <a:t>②耐放射線以外</a:t>
            </a:r>
            <a:endParaRPr lang="en-US" altLang="ja-JP" b="1" dirty="0" smtClean="0">
              <a:latin typeface="Arial" pitchFamily="34" charset="0"/>
              <a:cs typeface="Arial" pitchFamily="34" charset="0"/>
            </a:endParaRPr>
          </a:p>
        </p:txBody>
      </p:sp>
      <p:sp>
        <p:nvSpPr>
          <p:cNvPr id="17" name="正方形/長方形 16"/>
          <p:cNvSpPr/>
          <p:nvPr/>
        </p:nvSpPr>
        <p:spPr>
          <a:xfrm>
            <a:off x="395536" y="2289646"/>
            <a:ext cx="7992888" cy="3139321"/>
          </a:xfrm>
          <a:prstGeom prst="rect">
            <a:avLst/>
          </a:prstGeom>
        </p:spPr>
        <p:txBody>
          <a:bodyPr wrap="square">
            <a:spAutoFit/>
          </a:bodyPr>
          <a:lstStyle/>
          <a:p>
            <a:r>
              <a:rPr lang="ja-JP" altLang="en-US" dirty="0" smtClean="0">
                <a:latin typeface="Arial" pitchFamily="34" charset="0"/>
                <a:cs typeface="Arial" pitchFamily="34" charset="0"/>
              </a:rPr>
              <a:t>第一ミラー表面の損耗・不純物堆積による反射率低下、偏光角の変化（堆積）</a:t>
            </a:r>
            <a:endParaRPr lang="en-US" altLang="ja-JP" dirty="0" smtClean="0">
              <a:latin typeface="Arial" pitchFamily="34" charset="0"/>
              <a:cs typeface="Arial" pitchFamily="34" charset="0"/>
            </a:endParaRPr>
          </a:p>
          <a:p>
            <a:pPr marL="808038" indent="-361950"/>
            <a:r>
              <a:rPr lang="ja-JP" altLang="en-US" b="1" dirty="0" smtClean="0">
                <a:solidFill>
                  <a:srgbClr val="0000FF"/>
                </a:solidFill>
                <a:latin typeface="Arial" pitchFamily="34" charset="0"/>
                <a:cs typeface="Arial" pitchFamily="34" charset="0"/>
              </a:rPr>
              <a:t>⇒低スパッタリング率の材料（モリブデン、タングステン等）、保護構造、クリーニング手法の確立</a:t>
            </a:r>
            <a:endParaRPr lang="en-US" altLang="ja-JP" b="1" dirty="0" smtClean="0">
              <a:solidFill>
                <a:srgbClr val="0000FF"/>
              </a:solidFill>
              <a:latin typeface="Arial" pitchFamily="34" charset="0"/>
              <a:cs typeface="Arial" pitchFamily="34" charset="0"/>
            </a:endParaRPr>
          </a:p>
          <a:p>
            <a:r>
              <a:rPr lang="ja-JP" altLang="en-US" dirty="0" smtClean="0">
                <a:latin typeface="Arial" pitchFamily="34" charset="0"/>
                <a:cs typeface="Arial" pitchFamily="34" charset="0"/>
              </a:rPr>
              <a:t>熱</a:t>
            </a:r>
            <a:r>
              <a:rPr lang="ja-JP" altLang="en-US" dirty="0">
                <a:latin typeface="Arial" pitchFamily="34" charset="0"/>
                <a:cs typeface="Arial" pitchFamily="34" charset="0"/>
              </a:rPr>
              <a:t>ひずみ</a:t>
            </a:r>
            <a:r>
              <a:rPr lang="ja-JP" altLang="en-US" dirty="0" smtClean="0">
                <a:latin typeface="Arial" pitchFamily="34" charset="0"/>
                <a:cs typeface="Arial" pitchFamily="34" charset="0"/>
              </a:rPr>
              <a:t>による光軸変化</a:t>
            </a:r>
            <a:endParaRPr lang="en-US" altLang="ja-JP" dirty="0" smtClean="0">
              <a:latin typeface="Arial" pitchFamily="34" charset="0"/>
              <a:cs typeface="Arial" pitchFamily="34" charset="0"/>
            </a:endParaRPr>
          </a:p>
          <a:p>
            <a:pPr marL="446088"/>
            <a:r>
              <a:rPr lang="ja-JP" altLang="en-US" b="1" dirty="0" smtClean="0">
                <a:solidFill>
                  <a:srgbClr val="0000FF"/>
                </a:solidFill>
                <a:latin typeface="Arial" pitchFamily="34" charset="0"/>
                <a:cs typeface="Arial" pitchFamily="34" charset="0"/>
              </a:rPr>
              <a:t>⇒冷却、能動制御</a:t>
            </a:r>
            <a:endParaRPr lang="en-US" altLang="ja-JP" b="1" dirty="0" smtClean="0">
              <a:solidFill>
                <a:srgbClr val="0000FF"/>
              </a:solidFill>
              <a:latin typeface="Arial" pitchFamily="34" charset="0"/>
              <a:cs typeface="Arial" pitchFamily="34" charset="0"/>
            </a:endParaRPr>
          </a:p>
          <a:p>
            <a:r>
              <a:rPr lang="ja-JP" altLang="en-US" dirty="0" smtClean="0">
                <a:latin typeface="Arial" pitchFamily="34" charset="0"/>
                <a:cs typeface="Arial" pitchFamily="34" charset="0"/>
              </a:rPr>
              <a:t>表層にできるヘリウムバブル形成による反射率低下</a:t>
            </a:r>
            <a:endParaRPr lang="en-US" altLang="ja-JP" dirty="0" smtClean="0">
              <a:latin typeface="Arial" pitchFamily="34" charset="0"/>
              <a:cs typeface="Arial" pitchFamily="34" charset="0"/>
            </a:endParaRPr>
          </a:p>
          <a:p>
            <a:pPr marL="712788" indent="-266700"/>
            <a:r>
              <a:rPr lang="ja-JP" altLang="en-US" b="1" dirty="0" smtClean="0">
                <a:solidFill>
                  <a:srgbClr val="0000FF"/>
                </a:solidFill>
                <a:latin typeface="Arial" pitchFamily="34" charset="0"/>
                <a:cs typeface="Arial" pitchFamily="34" charset="0"/>
              </a:rPr>
              <a:t>⇒</a:t>
            </a:r>
            <a:r>
              <a:rPr lang="en-US" altLang="ja-JP" b="1" dirty="0" smtClean="0">
                <a:solidFill>
                  <a:srgbClr val="0000FF"/>
                </a:solidFill>
                <a:latin typeface="Arial" pitchFamily="34" charset="0"/>
                <a:cs typeface="Arial" pitchFamily="34" charset="0"/>
              </a:rPr>
              <a:t>10</a:t>
            </a:r>
            <a:r>
              <a:rPr lang="en-US" altLang="ja-JP" b="1" baseline="30000" dirty="0" smtClean="0">
                <a:solidFill>
                  <a:srgbClr val="0000FF"/>
                </a:solidFill>
                <a:latin typeface="Arial" pitchFamily="34" charset="0"/>
                <a:cs typeface="Arial" pitchFamily="34" charset="0"/>
              </a:rPr>
              <a:t>22</a:t>
            </a:r>
            <a:r>
              <a:rPr lang="en-US" altLang="ja-JP" b="1" dirty="0" smtClean="0">
                <a:solidFill>
                  <a:srgbClr val="0000FF"/>
                </a:solidFill>
                <a:latin typeface="Arial" pitchFamily="34" charset="0"/>
                <a:cs typeface="Arial" pitchFamily="34" charset="0"/>
              </a:rPr>
              <a:t> He/m</a:t>
            </a:r>
            <a:r>
              <a:rPr lang="en-US" altLang="ja-JP" b="1" baseline="30000" dirty="0" smtClean="0">
                <a:solidFill>
                  <a:srgbClr val="0000FF"/>
                </a:solidFill>
                <a:latin typeface="Arial" pitchFamily="34" charset="0"/>
                <a:cs typeface="Arial" pitchFamily="34" charset="0"/>
              </a:rPr>
              <a:t>2</a:t>
            </a:r>
            <a:r>
              <a:rPr lang="ja-JP" altLang="en-US" b="1" dirty="0" smtClean="0">
                <a:solidFill>
                  <a:srgbClr val="0000FF"/>
                </a:solidFill>
                <a:latin typeface="Arial" pitchFamily="34" charset="0"/>
                <a:cs typeface="Arial" pitchFamily="34" charset="0"/>
              </a:rPr>
              <a:t>でモリブデン反射率は半分程度に。原型炉での</a:t>
            </a:r>
            <a:r>
              <a:rPr lang="en-US" altLang="ja-JP" b="1" dirty="0" smtClean="0">
                <a:solidFill>
                  <a:srgbClr val="0000FF"/>
                </a:solidFill>
                <a:latin typeface="Arial" pitchFamily="34" charset="0"/>
                <a:cs typeface="Arial" pitchFamily="34" charset="0"/>
              </a:rPr>
              <a:t>He</a:t>
            </a:r>
            <a:r>
              <a:rPr lang="ja-JP" altLang="en-US" b="1" dirty="0" smtClean="0">
                <a:solidFill>
                  <a:srgbClr val="0000FF"/>
                </a:solidFill>
                <a:latin typeface="Arial" pitchFamily="34" charset="0"/>
                <a:cs typeface="Arial" pitchFamily="34" charset="0"/>
              </a:rPr>
              <a:t>粒子束を</a:t>
            </a:r>
            <a:r>
              <a:rPr lang="en-US" altLang="ja-JP" b="1" dirty="0" smtClean="0">
                <a:solidFill>
                  <a:srgbClr val="0000FF"/>
                </a:solidFill>
                <a:latin typeface="Arial" pitchFamily="34" charset="0"/>
                <a:cs typeface="Arial" pitchFamily="34" charset="0"/>
              </a:rPr>
              <a:t>ITER</a:t>
            </a:r>
            <a:r>
              <a:rPr lang="ja-JP" altLang="en-US" b="1" dirty="0" smtClean="0">
                <a:solidFill>
                  <a:srgbClr val="0000FF"/>
                </a:solidFill>
                <a:latin typeface="Arial" pitchFamily="34" charset="0"/>
                <a:cs typeface="Arial" pitchFamily="34" charset="0"/>
              </a:rPr>
              <a:t>と同程度の</a:t>
            </a:r>
            <a:r>
              <a:rPr lang="en-US" altLang="ja-JP" b="1" dirty="0" smtClean="0">
                <a:solidFill>
                  <a:srgbClr val="0000FF"/>
                </a:solidFill>
                <a:latin typeface="Arial" pitchFamily="34" charset="0"/>
                <a:cs typeface="Arial" pitchFamily="34" charset="0"/>
              </a:rPr>
              <a:t>10</a:t>
            </a:r>
            <a:r>
              <a:rPr lang="en-US" altLang="ja-JP" b="1" baseline="30000" dirty="0" smtClean="0">
                <a:solidFill>
                  <a:srgbClr val="0000FF"/>
                </a:solidFill>
                <a:latin typeface="Arial" pitchFamily="34" charset="0"/>
                <a:cs typeface="Arial" pitchFamily="34" charset="0"/>
              </a:rPr>
              <a:t>18</a:t>
            </a:r>
            <a:r>
              <a:rPr lang="en-US" altLang="ja-JP" b="1" dirty="0" smtClean="0">
                <a:solidFill>
                  <a:srgbClr val="0000FF"/>
                </a:solidFill>
                <a:latin typeface="Arial" pitchFamily="34" charset="0"/>
                <a:cs typeface="Arial" pitchFamily="34" charset="0"/>
              </a:rPr>
              <a:t> He/m</a:t>
            </a:r>
            <a:r>
              <a:rPr lang="en-US" altLang="ja-JP" b="1" baseline="30000" dirty="0" smtClean="0">
                <a:solidFill>
                  <a:srgbClr val="0000FF"/>
                </a:solidFill>
                <a:latin typeface="Arial" pitchFamily="34" charset="0"/>
                <a:cs typeface="Arial" pitchFamily="34" charset="0"/>
              </a:rPr>
              <a:t>2</a:t>
            </a:r>
            <a:r>
              <a:rPr lang="en-US" altLang="ja-JP" b="1" dirty="0" smtClean="0">
                <a:solidFill>
                  <a:srgbClr val="0000FF"/>
                </a:solidFill>
                <a:latin typeface="Arial" pitchFamily="34" charset="0"/>
                <a:cs typeface="Arial" pitchFamily="34" charset="0"/>
              </a:rPr>
              <a:t>s</a:t>
            </a:r>
            <a:r>
              <a:rPr lang="ja-JP" altLang="en-US" b="1" dirty="0" smtClean="0">
                <a:solidFill>
                  <a:srgbClr val="0000FF"/>
                </a:solidFill>
                <a:latin typeface="Arial" pitchFamily="34" charset="0"/>
                <a:cs typeface="Arial" pitchFamily="34" charset="0"/>
              </a:rPr>
              <a:t>とすると、</a:t>
            </a:r>
            <a:r>
              <a:rPr lang="en-US" altLang="ja-JP" b="1" u="sng" dirty="0" smtClean="0">
                <a:solidFill>
                  <a:srgbClr val="0000FF"/>
                </a:solidFill>
                <a:latin typeface="Arial" pitchFamily="34" charset="0"/>
                <a:cs typeface="Arial" pitchFamily="34" charset="0"/>
              </a:rPr>
              <a:t>3</a:t>
            </a:r>
            <a:r>
              <a:rPr lang="ja-JP" altLang="en-US" b="1" u="sng" dirty="0" smtClean="0">
                <a:solidFill>
                  <a:srgbClr val="0000FF"/>
                </a:solidFill>
                <a:latin typeface="Arial" pitchFamily="34" charset="0"/>
                <a:cs typeface="Arial" pitchFamily="34" charset="0"/>
              </a:rPr>
              <a:t>時間</a:t>
            </a:r>
            <a:r>
              <a:rPr lang="ja-JP" altLang="en-US" b="1" dirty="0" smtClean="0">
                <a:solidFill>
                  <a:srgbClr val="0000FF"/>
                </a:solidFill>
                <a:latin typeface="Arial" pitchFamily="34" charset="0"/>
                <a:cs typeface="Arial" pitchFamily="34" charset="0"/>
              </a:rPr>
              <a:t>で達する。</a:t>
            </a:r>
            <a:endParaRPr lang="en-US" altLang="ja-JP" b="1" dirty="0" smtClean="0">
              <a:solidFill>
                <a:srgbClr val="0000FF"/>
              </a:solidFill>
              <a:latin typeface="Arial" pitchFamily="34" charset="0"/>
              <a:cs typeface="Arial" pitchFamily="34" charset="0"/>
            </a:endParaRPr>
          </a:p>
          <a:p>
            <a:pPr marL="712788" indent="-266700"/>
            <a:r>
              <a:rPr lang="ja-JP" altLang="en-US" b="1" dirty="0" smtClean="0">
                <a:solidFill>
                  <a:srgbClr val="0000FF"/>
                </a:solidFill>
                <a:latin typeface="Arial" pitchFamily="34" charset="0"/>
                <a:cs typeface="Arial" pitchFamily="34" charset="0"/>
              </a:rPr>
              <a:t>⇒立体角を狭める、修復手法の確立、シャッターによる時間制限</a:t>
            </a:r>
            <a:endParaRPr lang="en-US" altLang="ja-JP" b="1" dirty="0" smtClean="0">
              <a:solidFill>
                <a:srgbClr val="0000FF"/>
              </a:solidFill>
              <a:latin typeface="Arial" pitchFamily="34" charset="0"/>
              <a:cs typeface="Arial" pitchFamily="34" charset="0"/>
            </a:endParaRPr>
          </a:p>
          <a:p>
            <a:pPr marL="712788" indent="-712788"/>
            <a:r>
              <a:rPr lang="ja-JP" altLang="en-US" dirty="0" smtClean="0">
                <a:latin typeface="Arial" pitchFamily="34" charset="0"/>
                <a:cs typeface="Arial" pitchFamily="34" charset="0"/>
              </a:rPr>
              <a:t>相対論的効果で密度を過小評価してしまう（</a:t>
            </a:r>
            <a:r>
              <a:rPr lang="en-US" altLang="ja-JP" dirty="0" smtClean="0">
                <a:latin typeface="Arial" pitchFamily="34" charset="0"/>
                <a:cs typeface="Arial" pitchFamily="34" charset="0"/>
              </a:rPr>
              <a:t>20 </a:t>
            </a:r>
            <a:r>
              <a:rPr lang="en-US" altLang="ja-JP" dirty="0" err="1" smtClean="0">
                <a:latin typeface="Arial" pitchFamily="34" charset="0"/>
                <a:cs typeface="Arial" pitchFamily="34" charset="0"/>
              </a:rPr>
              <a:t>keV</a:t>
            </a:r>
            <a:r>
              <a:rPr lang="ja-JP" altLang="en-US" dirty="0" smtClean="0">
                <a:latin typeface="Arial" pitchFamily="34" charset="0"/>
                <a:cs typeface="Arial" pitchFamily="34" charset="0"/>
              </a:rPr>
              <a:t>で</a:t>
            </a:r>
            <a:r>
              <a:rPr lang="en-US" altLang="ja-JP" dirty="0" smtClean="0">
                <a:latin typeface="Arial" pitchFamily="34" charset="0"/>
                <a:cs typeface="Arial" pitchFamily="34" charset="0"/>
              </a:rPr>
              <a:t>10%</a:t>
            </a:r>
            <a:r>
              <a:rPr lang="ja-JP" altLang="en-US" dirty="0" smtClean="0">
                <a:latin typeface="Arial" pitchFamily="34" charset="0"/>
                <a:cs typeface="Arial" pitchFamily="34" charset="0"/>
              </a:rPr>
              <a:t>低く見積もる）</a:t>
            </a:r>
            <a:endParaRPr lang="en-US" altLang="ja-JP" dirty="0" smtClean="0">
              <a:latin typeface="Arial" pitchFamily="34" charset="0"/>
              <a:cs typeface="Arial" pitchFamily="34" charset="0"/>
            </a:endParaRPr>
          </a:p>
          <a:p>
            <a:pPr marL="712788" indent="-266700"/>
            <a:r>
              <a:rPr lang="ja-JP" altLang="en-US" b="1" dirty="0" smtClean="0">
                <a:solidFill>
                  <a:srgbClr val="0000FF"/>
                </a:solidFill>
                <a:latin typeface="Arial" pitchFamily="34" charset="0"/>
                <a:cs typeface="Arial" pitchFamily="34" charset="0"/>
              </a:rPr>
              <a:t>⇒温度の情報が必要、動作点復帰の制御に与える影響を検討</a:t>
            </a:r>
            <a:endParaRPr lang="en-US" altLang="ja-JP" b="1" dirty="0" smtClean="0">
              <a:solidFill>
                <a:srgbClr val="0000FF"/>
              </a:solidFill>
              <a:latin typeface="Arial" pitchFamily="34" charset="0"/>
              <a:cs typeface="Arial" pitchFamily="34" charset="0"/>
            </a:endParaRPr>
          </a:p>
        </p:txBody>
      </p:sp>
      <p:sp>
        <p:nvSpPr>
          <p:cNvPr id="18" name="正方形/長方形 17"/>
          <p:cNvSpPr/>
          <p:nvPr/>
        </p:nvSpPr>
        <p:spPr>
          <a:xfrm>
            <a:off x="107504" y="5457998"/>
            <a:ext cx="2207656" cy="369332"/>
          </a:xfrm>
          <a:prstGeom prst="rect">
            <a:avLst/>
          </a:prstGeom>
        </p:spPr>
        <p:txBody>
          <a:bodyPr wrap="none">
            <a:spAutoFit/>
          </a:bodyPr>
          <a:lstStyle/>
          <a:p>
            <a:pPr>
              <a:spcAft>
                <a:spcPts val="600"/>
              </a:spcAft>
            </a:pPr>
            <a:r>
              <a:rPr lang="ja-JP" altLang="en-US" b="1" dirty="0" smtClean="0">
                <a:latin typeface="Arial" pitchFamily="34" charset="0"/>
                <a:cs typeface="Arial" pitchFamily="34" charset="0"/>
              </a:rPr>
              <a:t>③炉設計との整合性</a:t>
            </a:r>
            <a:endParaRPr lang="en-US" altLang="ja-JP" b="1" dirty="0" smtClean="0">
              <a:latin typeface="Arial" pitchFamily="34" charset="0"/>
              <a:cs typeface="Arial" pitchFamily="34" charset="0"/>
            </a:endParaRPr>
          </a:p>
        </p:txBody>
      </p:sp>
      <p:sp>
        <p:nvSpPr>
          <p:cNvPr id="19" name="正方形/長方形 18"/>
          <p:cNvSpPr/>
          <p:nvPr/>
        </p:nvSpPr>
        <p:spPr>
          <a:xfrm>
            <a:off x="395536" y="5890046"/>
            <a:ext cx="7992888" cy="923330"/>
          </a:xfrm>
          <a:prstGeom prst="rect">
            <a:avLst/>
          </a:prstGeom>
        </p:spPr>
        <p:txBody>
          <a:bodyPr wrap="square">
            <a:spAutoFit/>
          </a:bodyPr>
          <a:lstStyle/>
          <a:p>
            <a:pPr marL="285750" indent="-285750">
              <a:buFont typeface="Arial" pitchFamily="34" charset="0"/>
              <a:buChar char="•"/>
            </a:pPr>
            <a:r>
              <a:rPr lang="ja-JP" altLang="en-US" b="1" dirty="0" smtClean="0">
                <a:solidFill>
                  <a:srgbClr val="0000FF"/>
                </a:solidFill>
                <a:latin typeface="Arial" pitchFamily="34" charset="0"/>
                <a:cs typeface="Arial" pitchFamily="34" charset="0"/>
              </a:rPr>
              <a:t>炉内でシャッター駆動が信頼性高く可能か</a:t>
            </a:r>
            <a:endParaRPr lang="en-US" altLang="ja-JP" b="1" dirty="0" smtClean="0">
              <a:solidFill>
                <a:srgbClr val="0000FF"/>
              </a:solidFill>
              <a:latin typeface="Arial" pitchFamily="34" charset="0"/>
              <a:cs typeface="Arial" pitchFamily="34" charset="0"/>
            </a:endParaRPr>
          </a:p>
          <a:p>
            <a:pPr marL="285750" indent="-285750">
              <a:buFont typeface="Arial" pitchFamily="34" charset="0"/>
              <a:buChar char="•"/>
            </a:pPr>
            <a:r>
              <a:rPr lang="ja-JP" altLang="en-US" b="1" dirty="0" smtClean="0">
                <a:solidFill>
                  <a:srgbClr val="0000FF"/>
                </a:solidFill>
                <a:latin typeface="Arial" pitchFamily="34" charset="0"/>
                <a:cs typeface="Arial" pitchFamily="34" charset="0"/>
              </a:rPr>
              <a:t>十分な冷却が可能か</a:t>
            </a:r>
            <a:endParaRPr lang="en-US" altLang="ja-JP" b="1" dirty="0" smtClean="0">
              <a:solidFill>
                <a:srgbClr val="0000FF"/>
              </a:solidFill>
              <a:latin typeface="Arial" pitchFamily="34" charset="0"/>
              <a:cs typeface="Arial" pitchFamily="34" charset="0"/>
            </a:endParaRPr>
          </a:p>
          <a:p>
            <a:pPr marL="285750" indent="-285750">
              <a:buFont typeface="Arial" pitchFamily="34" charset="0"/>
              <a:buChar char="•"/>
            </a:pPr>
            <a:r>
              <a:rPr lang="ja-JP" altLang="en-US" b="1" dirty="0">
                <a:solidFill>
                  <a:srgbClr val="0000FF"/>
                </a:solidFill>
                <a:latin typeface="Arial" pitchFamily="34" charset="0"/>
                <a:cs typeface="Arial" pitchFamily="34" charset="0"/>
              </a:rPr>
              <a:t>トーラス</a:t>
            </a:r>
            <a:r>
              <a:rPr lang="ja-JP" altLang="en-US" b="1" dirty="0" smtClean="0">
                <a:solidFill>
                  <a:srgbClr val="0000FF"/>
                </a:solidFill>
                <a:latin typeface="Arial" pitchFamily="34" charset="0"/>
                <a:cs typeface="Arial" pitchFamily="34" charset="0"/>
              </a:rPr>
              <a:t>内側のミラーの設置可能性</a:t>
            </a:r>
            <a:endParaRPr lang="en-US" altLang="ja-JP"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26127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548680"/>
            <a:ext cx="2276585" cy="369332"/>
          </a:xfrm>
          <a:prstGeom prst="rect">
            <a:avLst/>
          </a:prstGeom>
        </p:spPr>
        <p:txBody>
          <a:bodyPr wrap="none">
            <a:spAutoFit/>
          </a:bodyPr>
          <a:lstStyle/>
          <a:p>
            <a:pPr>
              <a:spcAft>
                <a:spcPts val="600"/>
              </a:spcAft>
            </a:pPr>
            <a:r>
              <a:rPr lang="ja-JP" altLang="en-US" b="1" dirty="0" smtClean="0">
                <a:latin typeface="Arial" pitchFamily="34" charset="0"/>
                <a:cs typeface="Arial" pitchFamily="34" charset="0"/>
              </a:rPr>
              <a:t>④要求性能の実現性</a:t>
            </a:r>
            <a:endParaRPr lang="en-US" altLang="ja-JP" b="1" dirty="0" smtClean="0">
              <a:latin typeface="Arial" pitchFamily="34" charset="0"/>
              <a:cs typeface="Arial" pitchFamily="34" charset="0"/>
            </a:endParaRPr>
          </a:p>
        </p:txBody>
      </p:sp>
      <p:sp>
        <p:nvSpPr>
          <p:cNvPr id="5" name="正方形/長方形 4"/>
          <p:cNvSpPr/>
          <p:nvPr/>
        </p:nvSpPr>
        <p:spPr>
          <a:xfrm>
            <a:off x="395536" y="908720"/>
            <a:ext cx="7992888" cy="1200329"/>
          </a:xfrm>
          <a:prstGeom prst="rect">
            <a:avLst/>
          </a:prstGeom>
        </p:spPr>
        <p:txBody>
          <a:bodyPr wrap="square">
            <a:spAutoFit/>
          </a:bodyPr>
          <a:lstStyle/>
          <a:p>
            <a:r>
              <a:rPr lang="ja-JP" altLang="en-US" dirty="0" smtClean="0">
                <a:latin typeface="Arial" pitchFamily="34" charset="0"/>
                <a:cs typeface="Arial" pitchFamily="34" charset="0"/>
              </a:rPr>
              <a:t>ヘリカルで要求されている密度分解能</a:t>
            </a:r>
            <a:r>
              <a:rPr lang="en-US" altLang="ja-JP" dirty="0" smtClean="0">
                <a:latin typeface="Arial" pitchFamily="34" charset="0"/>
                <a:cs typeface="Arial" pitchFamily="34" charset="0"/>
              </a:rPr>
              <a:t>1×10</a:t>
            </a:r>
            <a:r>
              <a:rPr lang="en-US" altLang="ja-JP" baseline="30000" dirty="0" smtClean="0">
                <a:latin typeface="Arial" pitchFamily="34" charset="0"/>
                <a:cs typeface="Arial" pitchFamily="34" charset="0"/>
              </a:rPr>
              <a:t>17</a:t>
            </a:r>
            <a:r>
              <a:rPr lang="en-US" altLang="ja-JP" dirty="0" smtClean="0">
                <a:latin typeface="Arial" pitchFamily="34" charset="0"/>
                <a:cs typeface="Arial" pitchFamily="34" charset="0"/>
              </a:rPr>
              <a:t> m</a:t>
            </a:r>
            <a:r>
              <a:rPr lang="en-US" altLang="ja-JP" baseline="30000" dirty="0" smtClean="0">
                <a:latin typeface="Arial" pitchFamily="34" charset="0"/>
                <a:cs typeface="Arial" pitchFamily="34" charset="0"/>
              </a:rPr>
              <a:t>-3</a:t>
            </a:r>
            <a:r>
              <a:rPr lang="ja-JP" altLang="en-US" dirty="0" smtClean="0">
                <a:latin typeface="Arial" pitchFamily="34" charset="0"/>
                <a:cs typeface="Arial" pitchFamily="34" charset="0"/>
              </a:rPr>
              <a:t>は極めて厳しい</a:t>
            </a:r>
            <a:endParaRPr lang="en-US" altLang="ja-JP" dirty="0" smtClean="0">
              <a:latin typeface="Arial" pitchFamily="34" charset="0"/>
              <a:cs typeface="Arial" pitchFamily="34" charset="0"/>
            </a:endParaRPr>
          </a:p>
          <a:p>
            <a:r>
              <a:rPr lang="ja-JP" altLang="en-US" dirty="0">
                <a:latin typeface="Arial" pitchFamily="34" charset="0"/>
                <a:cs typeface="Arial" pitchFamily="34" charset="0"/>
              </a:rPr>
              <a:t>現在</a:t>
            </a:r>
            <a:r>
              <a:rPr lang="ja-JP" altLang="en-US" dirty="0" smtClean="0">
                <a:latin typeface="Arial" pitchFamily="34" charset="0"/>
                <a:cs typeface="Arial" pitchFamily="34" charset="0"/>
              </a:rPr>
              <a:t>の</a:t>
            </a:r>
            <a:r>
              <a:rPr lang="en-US" altLang="ja-JP" dirty="0" smtClean="0">
                <a:latin typeface="Arial" pitchFamily="34" charset="0"/>
                <a:cs typeface="Arial" pitchFamily="34" charset="0"/>
              </a:rPr>
              <a:t>CO2</a:t>
            </a:r>
            <a:r>
              <a:rPr lang="ja-JP" altLang="en-US" dirty="0" smtClean="0">
                <a:latin typeface="Arial" pitchFamily="34" charset="0"/>
                <a:cs typeface="Arial" pitchFamily="34" charset="0"/>
              </a:rPr>
              <a:t>レーザー干渉計では、</a:t>
            </a:r>
            <a:r>
              <a:rPr lang="en-US" altLang="ja-JP" dirty="0" smtClean="0">
                <a:latin typeface="Arial" pitchFamily="34" charset="0"/>
                <a:cs typeface="Arial" pitchFamily="34" charset="0"/>
              </a:rPr>
              <a:t> 1×10</a:t>
            </a:r>
            <a:r>
              <a:rPr lang="en-US" altLang="ja-JP" baseline="30000" dirty="0" smtClean="0">
                <a:latin typeface="Arial" pitchFamily="34" charset="0"/>
                <a:cs typeface="Arial" pitchFamily="34" charset="0"/>
              </a:rPr>
              <a:t>18</a:t>
            </a:r>
            <a:r>
              <a:rPr lang="en-US" altLang="ja-JP" dirty="0" smtClean="0">
                <a:latin typeface="Arial" pitchFamily="34" charset="0"/>
                <a:cs typeface="Arial" pitchFamily="34" charset="0"/>
              </a:rPr>
              <a:t> m</a:t>
            </a:r>
            <a:r>
              <a:rPr lang="en-US" altLang="ja-JP" baseline="30000" dirty="0" smtClean="0">
                <a:latin typeface="Arial" pitchFamily="34" charset="0"/>
                <a:cs typeface="Arial" pitchFamily="34" charset="0"/>
              </a:rPr>
              <a:t>-3</a:t>
            </a:r>
            <a:r>
              <a:rPr lang="ja-JP" altLang="en-US" dirty="0" smtClean="0">
                <a:latin typeface="Arial" pitchFamily="34" charset="0"/>
                <a:cs typeface="Arial" pitchFamily="34" charset="0"/>
              </a:rPr>
              <a:t> （光路長</a:t>
            </a:r>
            <a:r>
              <a:rPr lang="en-US" altLang="ja-JP" dirty="0" smtClean="0">
                <a:latin typeface="Arial" pitchFamily="34" charset="0"/>
                <a:cs typeface="Arial" pitchFamily="34" charset="0"/>
              </a:rPr>
              <a:t>10 m</a:t>
            </a:r>
            <a:r>
              <a:rPr lang="ja-JP" altLang="en-US" dirty="0" smtClean="0">
                <a:latin typeface="Arial" pitchFamily="34" charset="0"/>
                <a:cs typeface="Arial" pitchFamily="34" charset="0"/>
              </a:rPr>
              <a:t>換算）程度</a:t>
            </a:r>
            <a:endParaRPr lang="en-US" altLang="ja-JP" dirty="0" smtClean="0">
              <a:latin typeface="Arial" pitchFamily="34" charset="0"/>
              <a:cs typeface="Arial" pitchFamily="34" charset="0"/>
            </a:endParaRPr>
          </a:p>
          <a:p>
            <a:r>
              <a:rPr lang="ja-JP" altLang="en-US" dirty="0" smtClean="0">
                <a:latin typeface="Arial" pitchFamily="34" charset="0"/>
                <a:cs typeface="Arial" pitchFamily="34" charset="0"/>
              </a:rPr>
              <a:t>ディスパーション干渉計では、</a:t>
            </a:r>
            <a:r>
              <a:rPr lang="en-US" altLang="ja-JP" dirty="0" smtClean="0">
                <a:latin typeface="Arial" pitchFamily="34" charset="0"/>
                <a:cs typeface="Arial" pitchFamily="34" charset="0"/>
              </a:rPr>
              <a:t> 3×10</a:t>
            </a:r>
            <a:r>
              <a:rPr lang="en-US" altLang="ja-JP" baseline="30000" dirty="0" smtClean="0">
                <a:latin typeface="Arial" pitchFamily="34" charset="0"/>
                <a:cs typeface="Arial" pitchFamily="34" charset="0"/>
              </a:rPr>
              <a:t>16</a:t>
            </a:r>
            <a:r>
              <a:rPr lang="en-US" altLang="ja-JP" dirty="0" smtClean="0">
                <a:latin typeface="Arial" pitchFamily="34" charset="0"/>
                <a:cs typeface="Arial" pitchFamily="34" charset="0"/>
              </a:rPr>
              <a:t> m</a:t>
            </a:r>
            <a:r>
              <a:rPr lang="en-US" altLang="ja-JP" baseline="30000" dirty="0" smtClean="0">
                <a:latin typeface="Arial" pitchFamily="34" charset="0"/>
                <a:cs typeface="Arial" pitchFamily="34" charset="0"/>
              </a:rPr>
              <a:t>-3</a:t>
            </a:r>
            <a:r>
              <a:rPr lang="ja-JP" altLang="en-US" dirty="0" smtClean="0">
                <a:latin typeface="Arial" pitchFamily="34" charset="0"/>
                <a:cs typeface="Arial" pitchFamily="34" charset="0"/>
              </a:rPr>
              <a:t> （光路長</a:t>
            </a:r>
            <a:r>
              <a:rPr lang="en-US" altLang="ja-JP" dirty="0" smtClean="0">
                <a:latin typeface="Arial" pitchFamily="34" charset="0"/>
                <a:cs typeface="Arial" pitchFamily="34" charset="0"/>
              </a:rPr>
              <a:t>10 m</a:t>
            </a:r>
            <a:r>
              <a:rPr lang="ja-JP" altLang="en-US" dirty="0" smtClean="0">
                <a:latin typeface="Arial" pitchFamily="34" charset="0"/>
                <a:cs typeface="Arial" pitchFamily="34" charset="0"/>
              </a:rPr>
              <a:t>換算）という報告あり</a:t>
            </a:r>
            <a:endParaRPr lang="en-US" altLang="ja-JP" dirty="0" smtClean="0">
              <a:latin typeface="Arial" pitchFamily="34" charset="0"/>
              <a:cs typeface="Arial" pitchFamily="34" charset="0"/>
            </a:endParaRPr>
          </a:p>
          <a:p>
            <a:r>
              <a:rPr lang="en-US" altLang="ja-JP" dirty="0">
                <a:latin typeface="Arial" pitchFamily="34" charset="0"/>
                <a:cs typeface="Arial" pitchFamily="34" charset="0"/>
              </a:rPr>
              <a:t>	</a:t>
            </a:r>
            <a:r>
              <a:rPr lang="ja-JP" altLang="en-US" b="1" dirty="0" smtClean="0">
                <a:solidFill>
                  <a:srgbClr val="0000FF"/>
                </a:solidFill>
                <a:latin typeface="Arial" pitchFamily="34" charset="0"/>
                <a:cs typeface="Arial" pitchFamily="34" charset="0"/>
              </a:rPr>
              <a:t>⇒有力候補であるが、定常計測でもこの精度が達成できるか課題。</a:t>
            </a:r>
            <a:endParaRPr lang="en-US" altLang="ja-JP" b="1" dirty="0" smtClean="0">
              <a:solidFill>
                <a:srgbClr val="0000FF"/>
              </a:solidFill>
              <a:latin typeface="Arial" pitchFamily="34" charset="0"/>
              <a:cs typeface="Arial" pitchFamily="34" charset="0"/>
            </a:endParaRPr>
          </a:p>
        </p:txBody>
      </p:sp>
      <p:sp>
        <p:nvSpPr>
          <p:cNvPr id="6"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3. </a:t>
            </a:r>
            <a:r>
              <a:rPr lang="ja-JP" altLang="en-US" sz="2800" dirty="0" smtClean="0">
                <a:solidFill>
                  <a:srgbClr val="FFFF00"/>
                </a:solidFill>
                <a:latin typeface="Arial" pitchFamily="34" charset="0"/>
                <a:cs typeface="Arial" pitchFamily="34" charset="0"/>
              </a:rPr>
              <a:t>干渉計</a:t>
            </a:r>
            <a:r>
              <a:rPr lang="en-US" altLang="ja-JP" sz="2800" dirty="0" smtClean="0">
                <a:solidFill>
                  <a:srgbClr val="FFFF00"/>
                </a:solidFill>
                <a:latin typeface="Arial" pitchFamily="34" charset="0"/>
                <a:cs typeface="Arial" pitchFamily="34" charset="0"/>
              </a:rPr>
              <a:t>/</a:t>
            </a:r>
            <a:r>
              <a:rPr lang="ja-JP" altLang="en-US" sz="2800" dirty="0" smtClean="0">
                <a:solidFill>
                  <a:srgbClr val="FFFF00"/>
                </a:solidFill>
                <a:latin typeface="Arial" pitchFamily="34" charset="0"/>
                <a:cs typeface="Arial" pitchFamily="34" charset="0"/>
              </a:rPr>
              <a:t>偏光計</a:t>
            </a:r>
            <a:endParaRPr lang="ja-JP" altLang="en-US" sz="2800" dirty="0">
              <a:solidFill>
                <a:srgbClr val="FFFF00"/>
              </a:solidFill>
              <a:latin typeface="Arial" pitchFamily="34" charset="0"/>
              <a:cs typeface="Arial" pitchFamily="34" charset="0"/>
            </a:endParaRPr>
          </a:p>
        </p:txBody>
      </p:sp>
      <p:sp>
        <p:nvSpPr>
          <p:cNvPr id="7" name="正方形/長方形 6"/>
          <p:cNvSpPr/>
          <p:nvPr/>
        </p:nvSpPr>
        <p:spPr>
          <a:xfrm>
            <a:off x="107504" y="2352362"/>
            <a:ext cx="2222083" cy="369332"/>
          </a:xfrm>
          <a:prstGeom prst="rect">
            <a:avLst/>
          </a:prstGeom>
        </p:spPr>
        <p:txBody>
          <a:bodyPr wrap="none">
            <a:spAutoFit/>
          </a:bodyPr>
          <a:lstStyle/>
          <a:p>
            <a:pPr>
              <a:spcAft>
                <a:spcPts val="600"/>
              </a:spcAft>
            </a:pPr>
            <a:r>
              <a:rPr lang="ja-JP" altLang="en-US" b="1" u="sng" dirty="0" smtClean="0">
                <a:latin typeface="Arial" pitchFamily="34" charset="0"/>
                <a:cs typeface="Arial" pitchFamily="34" charset="0"/>
              </a:rPr>
              <a:t>設置可能位置と運用</a:t>
            </a:r>
            <a:endParaRPr lang="en-US" altLang="ja-JP" b="1" u="sng" dirty="0" smtClean="0">
              <a:latin typeface="Arial" pitchFamily="34" charset="0"/>
              <a:cs typeface="Arial" pitchFamily="34" charset="0"/>
            </a:endParaRPr>
          </a:p>
        </p:txBody>
      </p:sp>
      <p:sp>
        <p:nvSpPr>
          <p:cNvPr id="8" name="正方形/長方形 7"/>
          <p:cNvSpPr/>
          <p:nvPr/>
        </p:nvSpPr>
        <p:spPr>
          <a:xfrm>
            <a:off x="395536" y="2721694"/>
            <a:ext cx="7992888" cy="1200329"/>
          </a:xfrm>
          <a:prstGeom prst="rect">
            <a:avLst/>
          </a:prstGeom>
        </p:spPr>
        <p:txBody>
          <a:bodyPr wrap="square">
            <a:spAutoFit/>
          </a:bodyPr>
          <a:lstStyle/>
          <a:p>
            <a:r>
              <a:rPr lang="ja-JP" altLang="en-US" dirty="0" smtClean="0">
                <a:latin typeface="Arial" pitchFamily="34" charset="0"/>
                <a:cs typeface="Arial" pitchFamily="34" charset="0"/>
              </a:rPr>
              <a:t>真空窓：</a:t>
            </a:r>
            <a:r>
              <a:rPr lang="en-US" altLang="ja-JP" dirty="0" smtClean="0">
                <a:latin typeface="Arial" pitchFamily="34" charset="0"/>
                <a:cs typeface="Arial" pitchFamily="34" charset="0"/>
              </a:rPr>
              <a:t> 10 </a:t>
            </a:r>
            <a:r>
              <a:rPr lang="ja-JP" altLang="en-US" dirty="0" smtClean="0">
                <a:latin typeface="Arial" pitchFamily="34" charset="0"/>
                <a:cs typeface="Arial" pitchFamily="34" charset="0"/>
              </a:rPr>
              <a:t>年程度の耐用年数なら、</a:t>
            </a:r>
            <a:r>
              <a:rPr lang="en-US" altLang="ja-JP" dirty="0" smtClean="0">
                <a:latin typeface="Arial" pitchFamily="34" charset="0"/>
                <a:cs typeface="Arial" pitchFamily="34" charset="0"/>
              </a:rPr>
              <a:t>Zone C</a:t>
            </a:r>
            <a:r>
              <a:rPr lang="ja-JP" altLang="en-US" dirty="0" smtClean="0">
                <a:latin typeface="Arial" pitchFamily="34" charset="0"/>
                <a:cs typeface="Arial" pitchFamily="34" charset="0"/>
              </a:rPr>
              <a:t>で屈曲構造を用いる</a:t>
            </a:r>
            <a:endParaRPr lang="en-US" altLang="ja-JP" dirty="0" smtClean="0">
              <a:latin typeface="Arial" pitchFamily="34" charset="0"/>
              <a:cs typeface="Arial" pitchFamily="34" charset="0"/>
            </a:endParaRPr>
          </a:p>
          <a:p>
            <a:pPr marL="1169988" indent="-1169988"/>
            <a:r>
              <a:rPr lang="ja-JP" altLang="en-US" dirty="0" smtClean="0">
                <a:latin typeface="Arial" pitchFamily="34" charset="0"/>
                <a:cs typeface="Arial" pitchFamily="34" charset="0"/>
              </a:rPr>
              <a:t>第一ミラー：不純物堆積、</a:t>
            </a:r>
            <a:r>
              <a:rPr lang="en-US" altLang="ja-JP" dirty="0" smtClean="0">
                <a:latin typeface="Arial" pitchFamily="34" charset="0"/>
                <a:cs typeface="Arial" pitchFamily="34" charset="0"/>
              </a:rPr>
              <a:t>He</a:t>
            </a:r>
            <a:r>
              <a:rPr lang="ja-JP" altLang="en-US" dirty="0" smtClean="0">
                <a:latin typeface="Arial" pitchFamily="34" charset="0"/>
                <a:cs typeface="Arial" pitchFamily="34" charset="0"/>
              </a:rPr>
              <a:t>粒子束を減らす必要があり。それでも、シャッター等による時間制限をせざるを得ない可能性あり。</a:t>
            </a:r>
            <a:endParaRPr lang="en-US" altLang="ja-JP" dirty="0" smtClean="0">
              <a:latin typeface="Arial" pitchFamily="34" charset="0"/>
              <a:cs typeface="Arial" pitchFamily="34" charset="0"/>
            </a:endParaRPr>
          </a:p>
          <a:p>
            <a:pPr marL="1169988" indent="-1169988"/>
            <a:r>
              <a:rPr lang="ja-JP" altLang="en-US" dirty="0" smtClean="0">
                <a:latin typeface="Arial" pitchFamily="34" charset="0"/>
                <a:cs typeface="Arial" pitchFamily="34" charset="0"/>
              </a:rPr>
              <a:t>計測精度は干渉計で、干渉計のフリンジジャンプは偏光計で補正</a:t>
            </a:r>
            <a:endParaRPr lang="en-US" altLang="ja-JP" dirty="0" smtClean="0">
              <a:latin typeface="Arial" pitchFamily="34" charset="0"/>
              <a:cs typeface="Arial" pitchFamily="34" charset="0"/>
            </a:endParaRPr>
          </a:p>
        </p:txBody>
      </p:sp>
    </p:spTree>
    <p:extLst>
      <p:ext uri="{BB962C8B-B14F-4D97-AF65-F5344CB8AC3E}">
        <p14:creationId xmlns:p14="http://schemas.microsoft.com/office/powerpoint/2010/main" val="899681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4. </a:t>
            </a:r>
            <a:r>
              <a:rPr lang="ja-JP" altLang="en-US" sz="2800" dirty="0" smtClean="0">
                <a:solidFill>
                  <a:srgbClr val="FFFF00"/>
                </a:solidFill>
                <a:latin typeface="Arial" pitchFamily="34" charset="0"/>
                <a:cs typeface="Arial" pitchFamily="34" charset="0"/>
              </a:rPr>
              <a:t>まとめ</a:t>
            </a:r>
            <a:endParaRPr lang="ja-JP" altLang="en-US" sz="2800" dirty="0">
              <a:solidFill>
                <a:srgbClr val="FFFF00"/>
              </a:solidFill>
              <a:latin typeface="Arial" pitchFamily="34" charset="0"/>
              <a:cs typeface="Arial" pitchFamily="34" charset="0"/>
            </a:endParaRPr>
          </a:p>
        </p:txBody>
      </p:sp>
      <p:sp>
        <p:nvSpPr>
          <p:cNvPr id="5" name="テキスト ボックス 4"/>
          <p:cNvSpPr txBox="1"/>
          <p:nvPr/>
        </p:nvSpPr>
        <p:spPr>
          <a:xfrm>
            <a:off x="107504" y="620688"/>
            <a:ext cx="8829418" cy="594008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ja-JP" altLang="en-US" sz="2400" dirty="0">
                <a:latin typeface="+mn-ea"/>
              </a:rPr>
              <a:t>原型炉</a:t>
            </a:r>
            <a:r>
              <a:rPr lang="ja-JP" altLang="en-US" sz="2400" dirty="0" smtClean="0">
                <a:latin typeface="+mn-ea"/>
              </a:rPr>
              <a:t>と</a:t>
            </a:r>
            <a:r>
              <a:rPr lang="en-US" altLang="ja-JP" sz="2400" dirty="0" smtClean="0">
                <a:latin typeface="+mn-ea"/>
              </a:rPr>
              <a:t>ITER</a:t>
            </a:r>
            <a:r>
              <a:rPr lang="ja-JP" altLang="en-US" sz="2400" dirty="0" smtClean="0">
                <a:latin typeface="+mn-ea"/>
              </a:rPr>
              <a:t>の間には、放射線量、運転時間等の大きなギャップがあり、</a:t>
            </a:r>
            <a:r>
              <a:rPr lang="en-US" altLang="ja-JP" sz="2400" b="1" dirty="0" smtClean="0">
                <a:solidFill>
                  <a:srgbClr val="0000FF"/>
                </a:solidFill>
                <a:latin typeface="+mn-ea"/>
              </a:rPr>
              <a:t>ITER</a:t>
            </a:r>
            <a:r>
              <a:rPr lang="ja-JP" altLang="en-US" sz="2400" b="1" dirty="0" smtClean="0">
                <a:solidFill>
                  <a:srgbClr val="0000FF"/>
                </a:solidFill>
                <a:latin typeface="+mn-ea"/>
              </a:rPr>
              <a:t>で成立した計測器が必ずしも原型炉でも使用できる保証が無い</a:t>
            </a:r>
            <a:r>
              <a:rPr lang="ja-JP" altLang="en-US" sz="2400" dirty="0" smtClean="0">
                <a:latin typeface="+mn-ea"/>
              </a:rPr>
              <a:t>。</a:t>
            </a:r>
            <a:endParaRPr lang="en-US" altLang="ja-JP" sz="2400" dirty="0" smtClean="0">
              <a:latin typeface="+mn-ea"/>
            </a:endParaRPr>
          </a:p>
          <a:p>
            <a:pPr marL="342900" indent="-342900">
              <a:spcAft>
                <a:spcPts val="600"/>
              </a:spcAft>
              <a:buFont typeface="Arial" panose="020B0604020202020204" pitchFamily="34" charset="0"/>
              <a:buChar char="•"/>
            </a:pPr>
            <a:r>
              <a:rPr lang="ja-JP" altLang="en-US" sz="2400" dirty="0" smtClean="0">
                <a:latin typeface="+mn-ea"/>
              </a:rPr>
              <a:t>燃焼プラズマの定常維持という使命を持つ原型炉では、計装制御の果たす役割は大変大きく、</a:t>
            </a:r>
            <a:r>
              <a:rPr lang="ja-JP" altLang="en-US" sz="2400" b="1" dirty="0" smtClean="0">
                <a:solidFill>
                  <a:srgbClr val="0000FF"/>
                </a:solidFill>
                <a:latin typeface="+mn-ea"/>
              </a:rPr>
              <a:t>計測器の設計は炉工学の一つとして総合的な観点で行ってゆく必要がある</a:t>
            </a:r>
            <a:r>
              <a:rPr lang="ja-JP" altLang="en-US" sz="2400" dirty="0" smtClean="0">
                <a:latin typeface="+mn-ea"/>
              </a:rPr>
              <a:t>。</a:t>
            </a:r>
            <a:endParaRPr lang="en-US" altLang="ja-JP" sz="2400" dirty="0" smtClean="0">
              <a:latin typeface="+mn-ea"/>
            </a:endParaRPr>
          </a:p>
          <a:p>
            <a:pPr marL="342900" indent="-342900">
              <a:spcAft>
                <a:spcPts val="600"/>
              </a:spcAft>
              <a:buFont typeface="Arial" panose="020B0604020202020204" pitchFamily="34" charset="0"/>
              <a:buChar char="•"/>
            </a:pPr>
            <a:r>
              <a:rPr kumimoji="1" lang="ja-JP" altLang="en-US" sz="2400" dirty="0" smtClean="0">
                <a:latin typeface="+mn-ea"/>
              </a:rPr>
              <a:t>トカマク、ヘリカルで定常維持に不可欠な計測と精度をリストアップし、原型炉条件の成立性や課題について検討を進めている。</a:t>
            </a:r>
            <a:endParaRPr kumimoji="1" lang="en-US" altLang="ja-JP" sz="2400" dirty="0" smtClean="0">
              <a:latin typeface="+mn-ea"/>
            </a:endParaRPr>
          </a:p>
          <a:p>
            <a:pPr marL="342900" indent="-342900">
              <a:spcAft>
                <a:spcPts val="600"/>
              </a:spcAft>
              <a:buFont typeface="Arial" panose="020B0604020202020204" pitchFamily="34" charset="0"/>
              <a:buChar char="•"/>
            </a:pPr>
            <a:r>
              <a:rPr lang="ja-JP" altLang="en-US" sz="2400" dirty="0" smtClean="0">
                <a:latin typeface="+mn-ea"/>
              </a:rPr>
              <a:t>計測器個別の課題に加えて、</a:t>
            </a:r>
            <a:r>
              <a:rPr lang="ja-JP" altLang="en-US" sz="2400" b="1" dirty="0" smtClean="0">
                <a:solidFill>
                  <a:srgbClr val="0000FF"/>
                </a:solidFill>
                <a:latin typeface="+mn-ea"/>
              </a:rPr>
              <a:t>原型炉条件で数年分に相当する中性子・ガンマ線フルエンスでの窓材、絶縁体、ミラー材</a:t>
            </a:r>
            <a:r>
              <a:rPr lang="ja-JP" altLang="en-US" sz="2400" b="1" dirty="0">
                <a:solidFill>
                  <a:srgbClr val="0000FF"/>
                </a:solidFill>
                <a:latin typeface="+mn-ea"/>
              </a:rPr>
              <a:t>等の</a:t>
            </a:r>
            <a:r>
              <a:rPr lang="ja-JP" altLang="en-US" sz="2400" b="1" dirty="0" smtClean="0">
                <a:solidFill>
                  <a:srgbClr val="0000FF"/>
                </a:solidFill>
                <a:latin typeface="+mn-ea"/>
              </a:rPr>
              <a:t>重照射試験</a:t>
            </a:r>
            <a:r>
              <a:rPr lang="ja-JP" altLang="en-US" sz="2400" dirty="0" smtClean="0">
                <a:latin typeface="+mn-ea"/>
              </a:rPr>
              <a:t>が必要である。しかし、現在のそのような</a:t>
            </a:r>
            <a:r>
              <a:rPr lang="ja-JP" altLang="en-US" sz="2400" b="1" dirty="0" smtClean="0">
                <a:solidFill>
                  <a:srgbClr val="0000FF"/>
                </a:solidFill>
                <a:latin typeface="+mn-ea"/>
              </a:rPr>
              <a:t>試験体制が十分でなく、その整備が急務である</a:t>
            </a:r>
            <a:r>
              <a:rPr lang="ja-JP" altLang="en-US" sz="2400" dirty="0" smtClean="0">
                <a:latin typeface="+mn-ea"/>
              </a:rPr>
              <a:t>。</a:t>
            </a:r>
            <a:endParaRPr lang="en-US" altLang="ja-JP" sz="2400" dirty="0" smtClean="0">
              <a:latin typeface="+mn-ea"/>
            </a:endParaRPr>
          </a:p>
          <a:p>
            <a:pPr marL="342900" indent="-342900">
              <a:spcAft>
                <a:spcPts val="600"/>
              </a:spcAft>
              <a:buFont typeface="Arial" panose="020B0604020202020204" pitchFamily="34" charset="0"/>
              <a:buChar char="•"/>
            </a:pPr>
            <a:r>
              <a:rPr kumimoji="1" lang="en-US" altLang="ja-JP" sz="2400" dirty="0" smtClean="0">
                <a:latin typeface="+mn-ea"/>
              </a:rPr>
              <a:t>ITER</a:t>
            </a:r>
            <a:r>
              <a:rPr kumimoji="1" lang="ja-JP" altLang="en-US" sz="2400" dirty="0" smtClean="0">
                <a:latin typeface="+mn-ea"/>
              </a:rPr>
              <a:t>を一つのステップと捉え、計測器単体の課題解決と</a:t>
            </a:r>
            <a:r>
              <a:rPr kumimoji="1" lang="ja-JP" altLang="en-US" sz="2400" b="1" dirty="0" smtClean="0">
                <a:solidFill>
                  <a:srgbClr val="0000FF"/>
                </a:solidFill>
                <a:latin typeface="+mn-ea"/>
              </a:rPr>
              <a:t>他の計測やシミュレーションとを統合した制御アルゴリズムの構築と実証</a:t>
            </a:r>
            <a:r>
              <a:rPr kumimoji="1" lang="ja-JP" altLang="en-US" sz="2400" dirty="0" smtClean="0">
                <a:latin typeface="+mn-ea"/>
              </a:rPr>
              <a:t>が必要である。</a:t>
            </a:r>
            <a:endParaRPr kumimoji="1" lang="ja-JP" altLang="en-US" sz="2400" dirty="0">
              <a:latin typeface="+mn-ea"/>
            </a:endParaRPr>
          </a:p>
        </p:txBody>
      </p:sp>
    </p:spTree>
    <p:extLst>
      <p:ext uri="{BB962C8B-B14F-4D97-AF65-F5344CB8AC3E}">
        <p14:creationId xmlns:p14="http://schemas.microsoft.com/office/powerpoint/2010/main" val="153796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ITER</a:t>
            </a:r>
            <a:r>
              <a:rPr lang="ja-JP" altLang="en-US" sz="2800" dirty="0" smtClean="0">
                <a:solidFill>
                  <a:srgbClr val="FFFF00"/>
                </a:solidFill>
                <a:latin typeface="Arial" pitchFamily="34" charset="0"/>
                <a:cs typeface="Arial" pitchFamily="34" charset="0"/>
              </a:rPr>
              <a:t>と原型炉の比較</a:t>
            </a:r>
            <a:endParaRPr lang="ja-JP" altLang="en-US" sz="2800" dirty="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732" y="1287016"/>
            <a:ext cx="2395280" cy="271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1.gstatic.com/images?q=tbn:ANd9GcT7mh6invQ9tjXNYulB5micwXNQMMv6DPAVfKzeBovMMsI8oJXy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26369"/>
            <a:ext cx="3089796" cy="277869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106429" y="692696"/>
            <a:ext cx="808235" cy="461665"/>
          </a:xfrm>
          <a:prstGeom prst="rect">
            <a:avLst/>
          </a:prstGeom>
          <a:noFill/>
        </p:spPr>
        <p:txBody>
          <a:bodyPr wrap="none" rtlCol="0">
            <a:spAutoFit/>
          </a:bodyPr>
          <a:lstStyle/>
          <a:p>
            <a:r>
              <a:rPr kumimoji="1" lang="en-US" altLang="ja-JP" sz="2400" u="sng" dirty="0" smtClean="0">
                <a:latin typeface="+mn-ea"/>
              </a:rPr>
              <a:t>ITER</a:t>
            </a:r>
            <a:endParaRPr kumimoji="1" lang="ja-JP" altLang="en-US" sz="2400" u="sng" dirty="0">
              <a:latin typeface="+mn-ea"/>
            </a:endParaRPr>
          </a:p>
        </p:txBody>
      </p:sp>
      <p:sp>
        <p:nvSpPr>
          <p:cNvPr id="17" name="テキスト ボックス 16"/>
          <p:cNvSpPr txBox="1"/>
          <p:nvPr/>
        </p:nvSpPr>
        <p:spPr>
          <a:xfrm>
            <a:off x="6111812" y="692696"/>
            <a:ext cx="1107996" cy="461665"/>
          </a:xfrm>
          <a:prstGeom prst="rect">
            <a:avLst/>
          </a:prstGeom>
          <a:noFill/>
        </p:spPr>
        <p:txBody>
          <a:bodyPr wrap="none" rtlCol="0">
            <a:spAutoFit/>
          </a:bodyPr>
          <a:lstStyle/>
          <a:p>
            <a:r>
              <a:rPr lang="ja-JP" altLang="en-US" sz="2400" u="sng" dirty="0">
                <a:latin typeface="+mn-ea"/>
              </a:rPr>
              <a:t>原型炉</a:t>
            </a:r>
            <a:endParaRPr kumimoji="1" lang="ja-JP" altLang="en-US" sz="2400" u="sng"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4208338861"/>
              </p:ext>
            </p:extLst>
          </p:nvPr>
        </p:nvGraphicFramePr>
        <p:xfrm>
          <a:off x="467544" y="4293096"/>
          <a:ext cx="8424936" cy="2225040"/>
        </p:xfrm>
        <a:graphic>
          <a:graphicData uri="http://schemas.openxmlformats.org/drawingml/2006/table">
            <a:tbl>
              <a:tblPr firstRow="1" bandRow="1">
                <a:tableStyleId>{5C22544A-7EE6-4342-B048-85BDC9FD1C3A}</a:tableStyleId>
              </a:tblPr>
              <a:tblGrid>
                <a:gridCol w="2808312"/>
                <a:gridCol w="2808312"/>
                <a:gridCol w="2808312"/>
              </a:tblGrid>
              <a:tr h="370840">
                <a:tc>
                  <a:txBody>
                    <a:bodyPr/>
                    <a:lstStyle/>
                    <a:p>
                      <a:pPr algn="ctr"/>
                      <a:endParaRPr kumimoji="1" lang="ja-JP" altLang="en-US" sz="1800" dirty="0"/>
                    </a:p>
                  </a:txBody>
                  <a:tcPr/>
                </a:tc>
                <a:tc>
                  <a:txBody>
                    <a:bodyPr/>
                    <a:lstStyle/>
                    <a:p>
                      <a:pPr algn="ctr"/>
                      <a:r>
                        <a:rPr kumimoji="1" lang="en-US" altLang="ja-JP" sz="1800" dirty="0" smtClean="0"/>
                        <a:t>ITER</a:t>
                      </a:r>
                      <a:endParaRPr kumimoji="1" lang="ja-JP" altLang="en-US" sz="1800" dirty="0"/>
                    </a:p>
                  </a:txBody>
                  <a:tcPr/>
                </a:tc>
                <a:tc>
                  <a:txBody>
                    <a:bodyPr/>
                    <a:lstStyle/>
                    <a:p>
                      <a:pPr algn="ctr"/>
                      <a:r>
                        <a:rPr kumimoji="1" lang="ja-JP" altLang="en-US" sz="1800" dirty="0" smtClean="0"/>
                        <a:t>原型炉</a:t>
                      </a:r>
                      <a:endParaRPr kumimoji="1" lang="ja-JP" altLang="en-US" sz="1800" dirty="0"/>
                    </a:p>
                  </a:txBody>
                  <a:tcPr/>
                </a:tc>
              </a:tr>
              <a:tr h="370840">
                <a:tc>
                  <a:txBody>
                    <a:bodyPr/>
                    <a:lstStyle/>
                    <a:p>
                      <a:pPr algn="ctr"/>
                      <a:r>
                        <a:rPr kumimoji="1" lang="ja-JP" altLang="en-US" sz="1800" dirty="0" smtClean="0"/>
                        <a:t>中性子壁負荷（</a:t>
                      </a:r>
                      <a:r>
                        <a:rPr kumimoji="1" lang="en-US" altLang="ja-JP" sz="1800" dirty="0" smtClean="0"/>
                        <a:t>MW/m</a:t>
                      </a:r>
                      <a:r>
                        <a:rPr kumimoji="1" lang="en-US" altLang="ja-JP" sz="1800" baseline="30000" dirty="0" smtClean="0"/>
                        <a:t>2</a:t>
                      </a:r>
                      <a:r>
                        <a:rPr kumimoji="1" lang="ja-JP" altLang="en-US" sz="1800" dirty="0" smtClean="0"/>
                        <a:t>）</a:t>
                      </a:r>
                      <a:endParaRPr kumimoji="1" lang="ja-JP" altLang="en-US" sz="1800" dirty="0"/>
                    </a:p>
                  </a:txBody>
                  <a:tcPr/>
                </a:tc>
                <a:tc>
                  <a:txBody>
                    <a:bodyPr/>
                    <a:lstStyle/>
                    <a:p>
                      <a:pPr algn="ctr"/>
                      <a:r>
                        <a:rPr kumimoji="1" lang="en-US" altLang="ja-JP" sz="1800" dirty="0" smtClean="0"/>
                        <a:t>0.6</a:t>
                      </a:r>
                      <a:endParaRPr kumimoji="1" lang="ja-JP" altLang="en-US" sz="1800" dirty="0"/>
                    </a:p>
                  </a:txBody>
                  <a:tcPr/>
                </a:tc>
                <a:tc>
                  <a:txBody>
                    <a:bodyPr/>
                    <a:lstStyle/>
                    <a:p>
                      <a:pPr algn="ctr"/>
                      <a:r>
                        <a:rPr kumimoji="1" lang="en-US" altLang="ja-JP" sz="1800" dirty="0" smtClean="0"/>
                        <a:t>3.0</a:t>
                      </a:r>
                      <a:endParaRPr kumimoji="1" lang="ja-JP" altLang="en-US" sz="1800" dirty="0"/>
                    </a:p>
                  </a:txBody>
                  <a:tcPr/>
                </a:tc>
              </a:tr>
              <a:tr h="370840">
                <a:tc>
                  <a:txBody>
                    <a:bodyPr/>
                    <a:lstStyle/>
                    <a:p>
                      <a:pPr algn="ctr"/>
                      <a:r>
                        <a:rPr kumimoji="1" lang="ja-JP" altLang="en-US" sz="1800" dirty="0" smtClean="0"/>
                        <a:t>運転時間</a:t>
                      </a:r>
                      <a:endParaRPr kumimoji="1" lang="ja-JP" altLang="en-US" sz="1800" dirty="0"/>
                    </a:p>
                  </a:txBody>
                  <a:tcPr/>
                </a:tc>
                <a:tc>
                  <a:txBody>
                    <a:bodyPr/>
                    <a:lstStyle/>
                    <a:p>
                      <a:pPr algn="ctr"/>
                      <a:r>
                        <a:rPr kumimoji="1" lang="ja-JP" altLang="en-US" sz="1800" dirty="0" smtClean="0"/>
                        <a:t>～</a:t>
                      </a:r>
                      <a:r>
                        <a:rPr kumimoji="1" lang="ja-JP" altLang="en-US" sz="1800" baseline="0" dirty="0" smtClean="0"/>
                        <a:t> </a:t>
                      </a:r>
                      <a:r>
                        <a:rPr kumimoji="1" lang="ja-JP" altLang="en-US" sz="1800" dirty="0" smtClean="0"/>
                        <a:t>数千秒</a:t>
                      </a:r>
                      <a:endParaRPr kumimoji="1" lang="ja-JP" altLang="en-US" sz="1800" dirty="0"/>
                    </a:p>
                  </a:txBody>
                  <a:tcPr/>
                </a:tc>
                <a:tc>
                  <a:txBody>
                    <a:bodyPr/>
                    <a:lstStyle/>
                    <a:p>
                      <a:pPr algn="ctr"/>
                      <a:r>
                        <a:rPr kumimoji="1" lang="ja-JP" altLang="en-US" sz="1800" dirty="0" smtClean="0"/>
                        <a:t>定常</a:t>
                      </a:r>
                      <a:endParaRPr kumimoji="1" lang="ja-JP" altLang="en-US" sz="1800" dirty="0"/>
                    </a:p>
                  </a:txBody>
                  <a:tcPr/>
                </a:tc>
              </a:tr>
              <a:tr h="370840">
                <a:tc>
                  <a:txBody>
                    <a:bodyPr/>
                    <a:lstStyle/>
                    <a:p>
                      <a:pPr algn="ctr"/>
                      <a:r>
                        <a:rPr kumimoji="1" lang="ja-JP" altLang="en-US" sz="1800" dirty="0" smtClean="0"/>
                        <a:t>トリチウム増殖ブランケット</a:t>
                      </a:r>
                      <a:endParaRPr kumimoji="1" lang="ja-JP" altLang="en-US" sz="1800" dirty="0"/>
                    </a:p>
                  </a:txBody>
                  <a:tcPr/>
                </a:tc>
                <a:tc>
                  <a:txBody>
                    <a:bodyPr/>
                    <a:lstStyle/>
                    <a:p>
                      <a:pPr algn="ctr"/>
                      <a:r>
                        <a:rPr kumimoji="1" lang="ja-JP" altLang="en-US" sz="1800" dirty="0" smtClean="0"/>
                        <a:t>無し</a:t>
                      </a:r>
                      <a:endParaRPr kumimoji="1" lang="ja-JP" altLang="en-US" sz="1800" dirty="0"/>
                    </a:p>
                  </a:txBody>
                  <a:tcPr/>
                </a:tc>
                <a:tc>
                  <a:txBody>
                    <a:bodyPr/>
                    <a:lstStyle/>
                    <a:p>
                      <a:pPr algn="ctr"/>
                      <a:r>
                        <a:rPr kumimoji="1" lang="ja-JP" altLang="en-US" sz="1800" dirty="0" smtClean="0"/>
                        <a:t>有り</a:t>
                      </a:r>
                      <a:endParaRPr kumimoji="1" lang="ja-JP" altLang="en-US" sz="1800" dirty="0"/>
                    </a:p>
                  </a:txBody>
                  <a:tcPr/>
                </a:tc>
              </a:tr>
              <a:tr h="370840">
                <a:tc>
                  <a:txBody>
                    <a:bodyPr/>
                    <a:lstStyle/>
                    <a:p>
                      <a:pPr algn="ctr"/>
                      <a:r>
                        <a:rPr kumimoji="1" lang="ja-JP" altLang="en-US" sz="1800" dirty="0" smtClean="0"/>
                        <a:t>エネルギー倍増率</a:t>
                      </a:r>
                      <a:endParaRPr kumimoji="1" lang="ja-JP" altLang="en-US" sz="1800" dirty="0"/>
                    </a:p>
                  </a:txBody>
                  <a:tcPr/>
                </a:tc>
                <a:tc>
                  <a:txBody>
                    <a:bodyPr/>
                    <a:lstStyle/>
                    <a:p>
                      <a:pPr algn="ctr"/>
                      <a:r>
                        <a:rPr kumimoji="1" lang="en-US" altLang="ja-JP" sz="1800" dirty="0" smtClean="0"/>
                        <a:t>&gt; 10</a:t>
                      </a:r>
                      <a:endParaRPr kumimoji="1" lang="ja-JP" altLang="en-US" sz="1800" dirty="0"/>
                    </a:p>
                  </a:txBody>
                  <a:tcPr/>
                </a:tc>
                <a:tc>
                  <a:txBody>
                    <a:bodyPr/>
                    <a:lstStyle/>
                    <a:p>
                      <a:pPr algn="ctr"/>
                      <a:r>
                        <a:rPr kumimoji="1" lang="en-US" altLang="ja-JP" sz="1800" dirty="0" smtClean="0"/>
                        <a:t>&gt; 30-50</a:t>
                      </a:r>
                      <a:endParaRPr kumimoji="1" lang="ja-JP" altLang="en-US" sz="1800" dirty="0"/>
                    </a:p>
                  </a:txBody>
                  <a:tcPr/>
                </a:tc>
              </a:tr>
              <a:tr h="370840">
                <a:tc>
                  <a:txBody>
                    <a:bodyPr/>
                    <a:lstStyle/>
                    <a:p>
                      <a:pPr algn="ctr"/>
                      <a:r>
                        <a:rPr kumimoji="1" lang="ja-JP" altLang="en-US" sz="1800" dirty="0" smtClean="0"/>
                        <a:t>平均プラズマ温度（</a:t>
                      </a:r>
                      <a:r>
                        <a:rPr kumimoji="1" lang="en-US" altLang="ja-JP" sz="1800" dirty="0" err="1" smtClean="0"/>
                        <a:t>keV</a:t>
                      </a:r>
                      <a:r>
                        <a:rPr kumimoji="1" lang="ja-JP" altLang="en-US" sz="1800" dirty="0" smtClean="0"/>
                        <a:t>）</a:t>
                      </a:r>
                      <a:endParaRPr kumimoji="1" lang="ja-JP" altLang="en-US" sz="1800" dirty="0"/>
                    </a:p>
                  </a:txBody>
                  <a:tcPr/>
                </a:tc>
                <a:tc>
                  <a:txBody>
                    <a:bodyPr/>
                    <a:lstStyle/>
                    <a:p>
                      <a:pPr algn="ctr"/>
                      <a:r>
                        <a:rPr kumimoji="1" lang="en-US" altLang="ja-JP" sz="1800" dirty="0" smtClean="0"/>
                        <a:t>9</a:t>
                      </a:r>
                      <a:endParaRPr kumimoji="1" lang="ja-JP" altLang="en-US" sz="1800" dirty="0"/>
                    </a:p>
                  </a:txBody>
                  <a:tcPr/>
                </a:tc>
                <a:tc>
                  <a:txBody>
                    <a:bodyPr/>
                    <a:lstStyle/>
                    <a:p>
                      <a:pPr algn="ctr"/>
                      <a:r>
                        <a:rPr kumimoji="1" lang="en-US" altLang="ja-JP" sz="1800" dirty="0" smtClean="0"/>
                        <a:t>17</a:t>
                      </a:r>
                      <a:endParaRPr kumimoji="1" lang="ja-JP" altLang="en-US" sz="1800" dirty="0"/>
                    </a:p>
                  </a:txBody>
                  <a:tcPr/>
                </a:tc>
              </a:tr>
            </a:tbl>
          </a:graphicData>
        </a:graphic>
      </p:graphicFrame>
    </p:spTree>
    <p:extLst>
      <p:ext uri="{BB962C8B-B14F-4D97-AF65-F5344CB8AC3E}">
        <p14:creationId xmlns:p14="http://schemas.microsoft.com/office/powerpoint/2010/main" val="112368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3753729" y="792496"/>
            <a:ext cx="5282767" cy="4004656"/>
            <a:chOff x="323531" y="1700808"/>
            <a:chExt cx="5282767" cy="4004656"/>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31" y="1916837"/>
              <a:ext cx="3061733" cy="3274695"/>
            </a:xfrm>
            <a:prstGeom prst="rect">
              <a:avLst/>
            </a:prstGeom>
            <a:noFill/>
            <a:ln>
              <a:noFill/>
            </a:ln>
          </p:spPr>
        </p:pic>
        <p:pic>
          <p:nvPicPr>
            <p:cNvPr id="8" name="図 7"/>
            <p:cNvPicPr>
              <a:picLocks noChangeAspect="1"/>
            </p:cNvPicPr>
            <p:nvPr/>
          </p:nvPicPr>
          <p:blipFill rotWithShape="1">
            <a:blip r:embed="rId3"/>
            <a:srcRect r="57339"/>
            <a:stretch/>
          </p:blipFill>
          <p:spPr bwMode="auto">
            <a:xfrm>
              <a:off x="3419872" y="1700808"/>
              <a:ext cx="2186426" cy="3604546"/>
            </a:xfrm>
            <a:prstGeom prst="rect">
              <a:avLst/>
            </a:prstGeom>
            <a:ln>
              <a:noFill/>
            </a:ln>
            <a:extLst>
              <a:ext uri="{53640926-AAD7-44D8-BBD7-CCE9431645EC}">
                <a14:shadowObscured xmlns:a14="http://schemas.microsoft.com/office/drawing/2010/main"/>
              </a:ext>
            </a:extLst>
          </p:spPr>
        </p:pic>
        <p:sp>
          <p:nvSpPr>
            <p:cNvPr id="2" name="正方形/長方形 1"/>
            <p:cNvSpPr/>
            <p:nvPr/>
          </p:nvSpPr>
          <p:spPr>
            <a:xfrm>
              <a:off x="395536" y="5305354"/>
              <a:ext cx="4896544" cy="400110"/>
            </a:xfrm>
            <a:prstGeom prst="rect">
              <a:avLst/>
            </a:prstGeom>
          </p:spPr>
          <p:txBody>
            <a:bodyPr wrap="square">
              <a:spAutoFit/>
            </a:bodyPr>
            <a:lstStyle/>
            <a:p>
              <a:r>
                <a:rPr lang="ja-JP" altLang="en-US" sz="1000" dirty="0" smtClean="0">
                  <a:latin typeface="Arial" pitchFamily="34" charset="0"/>
                  <a:cs typeface="Arial" pitchFamily="34" charset="0"/>
                </a:rPr>
                <a:t>飛田 健次、「トカマク型炉の計測器に付与できる空間」、 </a:t>
              </a:r>
              <a:r>
                <a:rPr lang="ja-JP" altLang="en-US" sz="1000" dirty="0">
                  <a:latin typeface="Arial" pitchFamily="34" charset="0"/>
                  <a:cs typeface="Arial" pitchFamily="34" charset="0"/>
                </a:rPr>
                <a:t>原型炉計装制御システム第</a:t>
              </a:r>
              <a:r>
                <a:rPr lang="en-US" altLang="ja-JP" sz="1000" dirty="0">
                  <a:latin typeface="Arial" pitchFamily="34" charset="0"/>
                  <a:cs typeface="Arial" pitchFamily="34" charset="0"/>
                </a:rPr>
                <a:t>2</a:t>
              </a:r>
              <a:r>
                <a:rPr lang="ja-JP" altLang="en-US" sz="1000" dirty="0">
                  <a:latin typeface="Arial" pitchFamily="34" charset="0"/>
                  <a:cs typeface="Arial" pitchFamily="34" charset="0"/>
                </a:rPr>
                <a:t>回</a:t>
              </a:r>
              <a:r>
                <a:rPr lang="ja-JP" altLang="en-US" sz="1000" dirty="0" smtClean="0">
                  <a:latin typeface="Arial" pitchFamily="34" charset="0"/>
                  <a:cs typeface="Arial" pitchFamily="34" charset="0"/>
                </a:rPr>
                <a:t>シンポ、</a:t>
              </a:r>
              <a:r>
                <a:rPr lang="en-US" altLang="ja-JP" sz="1000" dirty="0" smtClean="0">
                  <a:latin typeface="Arial" pitchFamily="34" charset="0"/>
                  <a:cs typeface="Arial" pitchFamily="34" charset="0"/>
                </a:rPr>
                <a:t> </a:t>
              </a:r>
              <a:r>
                <a:rPr lang="en-US" altLang="ja-JP" sz="1000" dirty="0">
                  <a:latin typeface="Arial" pitchFamily="34" charset="0"/>
                  <a:cs typeface="Arial" pitchFamily="34" charset="0"/>
                </a:rPr>
                <a:t>2013.3.14-15, NIFS</a:t>
              </a:r>
              <a:endParaRPr lang="ja-JP" altLang="en-US" sz="1000" dirty="0">
                <a:latin typeface="Arial" pitchFamily="34" charset="0"/>
                <a:cs typeface="Arial" pitchFamily="34" charset="0"/>
              </a:endParaRPr>
            </a:p>
          </p:txBody>
        </p:sp>
      </p:grpSp>
      <p:sp>
        <p:nvSpPr>
          <p:cNvPr id="5"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a:solidFill>
                  <a:srgbClr val="FFFF00"/>
                </a:solidFill>
                <a:latin typeface="Arial" pitchFamily="34" charset="0"/>
                <a:cs typeface="Arial" pitchFamily="34" charset="0"/>
              </a:rPr>
              <a:t>前提と</a:t>
            </a:r>
            <a:r>
              <a:rPr lang="ja-JP" altLang="en-US" sz="2800" dirty="0" smtClean="0">
                <a:solidFill>
                  <a:srgbClr val="FFFF00"/>
                </a:solidFill>
                <a:latin typeface="Arial" pitchFamily="34" charset="0"/>
                <a:cs typeface="Arial" pitchFamily="34" charset="0"/>
              </a:rPr>
              <a:t>する放射線場</a:t>
            </a:r>
            <a:endParaRPr lang="ja-JP" altLang="en-US" sz="2800" dirty="0">
              <a:solidFill>
                <a:srgbClr val="FFFF00"/>
              </a:solidFill>
              <a:latin typeface="Arial" pitchFamily="34" charset="0"/>
              <a:cs typeface="Arial" pitchFamily="34" charset="0"/>
            </a:endParaRPr>
          </a:p>
        </p:txBody>
      </p:sp>
      <p:sp>
        <p:nvSpPr>
          <p:cNvPr id="6" name="テキスト ボックス 5"/>
          <p:cNvSpPr txBox="1"/>
          <p:nvPr/>
        </p:nvSpPr>
        <p:spPr>
          <a:xfrm>
            <a:off x="4740573" y="548680"/>
            <a:ext cx="3066865" cy="369332"/>
          </a:xfrm>
          <a:prstGeom prst="rect">
            <a:avLst/>
          </a:prstGeom>
          <a:noFill/>
        </p:spPr>
        <p:txBody>
          <a:bodyPr wrap="none" rtlCol="0">
            <a:spAutoFit/>
          </a:bodyPr>
          <a:lstStyle/>
          <a:p>
            <a:r>
              <a:rPr kumimoji="1" lang="ja-JP" altLang="en-US" u="sng" dirty="0" smtClean="0">
                <a:latin typeface="Arial" pitchFamily="34" charset="0"/>
                <a:cs typeface="Arial" pitchFamily="34" charset="0"/>
              </a:rPr>
              <a:t>本発表で前提とする放射線場</a:t>
            </a:r>
            <a:endParaRPr kumimoji="1" lang="ja-JP" altLang="en-US" u="sng" dirty="0">
              <a:latin typeface="Arial" pitchFamily="34" charset="0"/>
              <a:cs typeface="Arial"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2795036409"/>
              </p:ext>
            </p:extLst>
          </p:nvPr>
        </p:nvGraphicFramePr>
        <p:xfrm>
          <a:off x="539552" y="4869159"/>
          <a:ext cx="8136903" cy="1872209"/>
        </p:xfrm>
        <a:graphic>
          <a:graphicData uri="http://schemas.openxmlformats.org/drawingml/2006/table">
            <a:tbl>
              <a:tblPr firstRow="1" firstCol="1" bandRow="1">
                <a:tableStyleId>{5C22544A-7EE6-4342-B048-85BDC9FD1C3A}</a:tableStyleId>
              </a:tblPr>
              <a:tblGrid>
                <a:gridCol w="1040340"/>
                <a:gridCol w="2425423"/>
                <a:gridCol w="2599017"/>
                <a:gridCol w="2072123"/>
              </a:tblGrid>
              <a:tr h="748883">
                <a:tc>
                  <a:txBody>
                    <a:bodyPr/>
                    <a:lstStyle/>
                    <a:p>
                      <a:pPr algn="ctr">
                        <a:spcAft>
                          <a:spcPts val="0"/>
                        </a:spcAft>
                      </a:pPr>
                      <a:r>
                        <a:rPr lang="ja-JP" sz="2000" kern="100" dirty="0">
                          <a:effectLst/>
                          <a:latin typeface="Arial" pitchFamily="34" charset="0"/>
                          <a:ea typeface="+mn-ea"/>
                          <a:cs typeface="Arial" pitchFamily="34" charset="0"/>
                        </a:rPr>
                        <a:t>名称</a:t>
                      </a:r>
                      <a:endParaRPr lang="ja-JP" sz="2000" kern="100" dirty="0">
                        <a:solidFill>
                          <a:srgbClr val="000000"/>
                        </a:solidFill>
                        <a:effectLst/>
                        <a:latin typeface="Arial" pitchFamily="34" charset="0"/>
                        <a:ea typeface="+mn-ea"/>
                        <a:cs typeface="Arial" pitchFamily="34" charset="0"/>
                      </a:endParaRPr>
                    </a:p>
                  </a:txBody>
                  <a:tcPr marL="68580" marR="68580" marT="0" marB="0" anchor="ctr"/>
                </a:tc>
                <a:tc>
                  <a:txBody>
                    <a:bodyPr/>
                    <a:lstStyle/>
                    <a:p>
                      <a:pPr algn="ctr">
                        <a:spcAft>
                          <a:spcPts val="0"/>
                        </a:spcAft>
                      </a:pPr>
                      <a:r>
                        <a:rPr lang="ja-JP" sz="2000" kern="100" dirty="0">
                          <a:effectLst/>
                          <a:latin typeface="Arial" pitchFamily="34" charset="0"/>
                          <a:ea typeface="+mn-ea"/>
                          <a:cs typeface="Arial" pitchFamily="34" charset="0"/>
                        </a:rPr>
                        <a:t>位置</a:t>
                      </a:r>
                      <a:endParaRPr lang="ja-JP" sz="2000" kern="100" dirty="0">
                        <a:solidFill>
                          <a:srgbClr val="000000"/>
                        </a:solidFill>
                        <a:effectLst/>
                        <a:latin typeface="Arial" pitchFamily="34" charset="0"/>
                        <a:ea typeface="+mn-ea"/>
                        <a:cs typeface="Arial" pitchFamily="34" charset="0"/>
                      </a:endParaRPr>
                    </a:p>
                  </a:txBody>
                  <a:tcPr marL="68580" marR="68580" marT="0" marB="0" anchor="ctr"/>
                </a:tc>
                <a:tc>
                  <a:txBody>
                    <a:bodyPr/>
                    <a:lstStyle/>
                    <a:p>
                      <a:pPr>
                        <a:spcAft>
                          <a:spcPts val="0"/>
                        </a:spcAft>
                      </a:pPr>
                      <a:r>
                        <a:rPr lang="ja-JP" sz="2000" kern="100" dirty="0">
                          <a:effectLst/>
                          <a:latin typeface="Arial" pitchFamily="34" charset="0"/>
                          <a:ea typeface="+mn-ea"/>
                          <a:cs typeface="Arial" pitchFamily="34" charset="0"/>
                        </a:rPr>
                        <a:t>高速中性子線量率（</a:t>
                      </a:r>
                      <a:r>
                        <a:rPr lang="en-US" sz="2000" kern="100" dirty="0">
                          <a:effectLst/>
                          <a:latin typeface="Arial" pitchFamily="34" charset="0"/>
                          <a:ea typeface="+mn-ea"/>
                          <a:cs typeface="Arial" pitchFamily="34" charset="0"/>
                        </a:rPr>
                        <a:t>&gt;0.1 MeV</a:t>
                      </a:r>
                      <a:r>
                        <a:rPr lang="ja-JP" sz="2000" kern="100" dirty="0">
                          <a:effectLst/>
                          <a:latin typeface="Arial" pitchFamily="34" charset="0"/>
                          <a:ea typeface="+mn-ea"/>
                          <a:cs typeface="Arial" pitchFamily="34" charset="0"/>
                        </a:rPr>
                        <a:t>）（</a:t>
                      </a:r>
                      <a:r>
                        <a:rPr lang="en-US" sz="2000" kern="100" dirty="0">
                          <a:effectLst/>
                          <a:latin typeface="Arial" pitchFamily="34" charset="0"/>
                          <a:ea typeface="+mn-ea"/>
                          <a:cs typeface="Arial" pitchFamily="34" charset="0"/>
                        </a:rPr>
                        <a:t>cm</a:t>
                      </a:r>
                      <a:r>
                        <a:rPr lang="en-US" sz="2000" kern="100" baseline="30000" dirty="0">
                          <a:effectLst/>
                          <a:latin typeface="Arial" pitchFamily="34" charset="0"/>
                          <a:ea typeface="+mn-ea"/>
                          <a:cs typeface="Arial" pitchFamily="34" charset="0"/>
                        </a:rPr>
                        <a:t>-2</a:t>
                      </a:r>
                      <a:r>
                        <a:rPr lang="en-US" sz="2000" kern="100" dirty="0">
                          <a:effectLst/>
                          <a:latin typeface="Arial" pitchFamily="34" charset="0"/>
                          <a:ea typeface="+mn-ea"/>
                          <a:cs typeface="Arial" pitchFamily="34" charset="0"/>
                        </a:rPr>
                        <a:t>s</a:t>
                      </a:r>
                      <a:r>
                        <a:rPr lang="en-US" sz="2000" kern="100" baseline="30000" dirty="0">
                          <a:effectLst/>
                          <a:latin typeface="Arial" pitchFamily="34" charset="0"/>
                          <a:ea typeface="+mn-ea"/>
                          <a:cs typeface="Arial" pitchFamily="34" charset="0"/>
                        </a:rPr>
                        <a:t>-1</a:t>
                      </a:r>
                      <a:r>
                        <a:rPr lang="ja-JP" sz="2000" kern="100" dirty="0">
                          <a:effectLst/>
                          <a:latin typeface="Arial" pitchFamily="34" charset="0"/>
                          <a:ea typeface="+mn-ea"/>
                          <a:cs typeface="Arial" pitchFamily="34" charset="0"/>
                        </a:rPr>
                        <a:t>）</a:t>
                      </a:r>
                      <a:endParaRPr lang="ja-JP" sz="2000" kern="100" dirty="0">
                        <a:solidFill>
                          <a:srgbClr val="000000"/>
                        </a:solidFill>
                        <a:effectLst/>
                        <a:latin typeface="Arial" pitchFamily="34" charset="0"/>
                        <a:ea typeface="+mn-ea"/>
                        <a:cs typeface="Arial" pitchFamily="34" charset="0"/>
                      </a:endParaRPr>
                    </a:p>
                  </a:txBody>
                  <a:tcPr marL="68580" marR="68580" marT="0" marB="0"/>
                </a:tc>
                <a:tc>
                  <a:txBody>
                    <a:bodyPr/>
                    <a:lstStyle/>
                    <a:p>
                      <a:pPr>
                        <a:spcAft>
                          <a:spcPts val="0"/>
                        </a:spcAft>
                      </a:pPr>
                      <a:r>
                        <a:rPr lang="ja-JP" sz="2000" kern="100" dirty="0">
                          <a:effectLst/>
                          <a:latin typeface="Arial" pitchFamily="34" charset="0"/>
                          <a:ea typeface="+mn-ea"/>
                          <a:cs typeface="Arial" pitchFamily="34" charset="0"/>
                        </a:rPr>
                        <a:t>ガンマ線線量率（</a:t>
                      </a:r>
                      <a:r>
                        <a:rPr lang="en-US" sz="2000" kern="100" dirty="0" err="1">
                          <a:effectLst/>
                          <a:latin typeface="Arial" pitchFamily="34" charset="0"/>
                          <a:ea typeface="+mn-ea"/>
                          <a:cs typeface="Arial" pitchFamily="34" charset="0"/>
                        </a:rPr>
                        <a:t>MGy</a:t>
                      </a:r>
                      <a:r>
                        <a:rPr lang="en-US" sz="2000" kern="100" dirty="0">
                          <a:effectLst/>
                          <a:latin typeface="Arial" pitchFamily="34" charset="0"/>
                          <a:ea typeface="+mn-ea"/>
                          <a:cs typeface="Arial" pitchFamily="34" charset="0"/>
                        </a:rPr>
                        <a:t>/h</a:t>
                      </a:r>
                      <a:r>
                        <a:rPr lang="ja-JP" sz="2000" kern="100" dirty="0">
                          <a:effectLst/>
                          <a:latin typeface="Arial" pitchFamily="34" charset="0"/>
                          <a:ea typeface="+mn-ea"/>
                          <a:cs typeface="Arial" pitchFamily="34" charset="0"/>
                        </a:rPr>
                        <a:t>）</a:t>
                      </a:r>
                      <a:endParaRPr lang="ja-JP" sz="2000" kern="100" dirty="0">
                        <a:solidFill>
                          <a:srgbClr val="000000"/>
                        </a:solidFill>
                        <a:effectLst/>
                        <a:latin typeface="Arial" pitchFamily="34" charset="0"/>
                        <a:ea typeface="+mn-ea"/>
                        <a:cs typeface="Arial" pitchFamily="34" charset="0"/>
                      </a:endParaRPr>
                    </a:p>
                  </a:txBody>
                  <a:tcPr marL="68580" marR="68580" marT="0" marB="0"/>
                </a:tc>
              </a:tr>
              <a:tr h="374442">
                <a:tc>
                  <a:txBody>
                    <a:bodyPr/>
                    <a:lstStyle/>
                    <a:p>
                      <a:pPr>
                        <a:spcAft>
                          <a:spcPts val="0"/>
                        </a:spcAft>
                      </a:pPr>
                      <a:r>
                        <a:rPr lang="en-US" sz="2000" kern="100" dirty="0">
                          <a:effectLst/>
                          <a:latin typeface="Arial" pitchFamily="34" charset="0"/>
                          <a:ea typeface="+mn-ea"/>
                          <a:cs typeface="Arial" pitchFamily="34" charset="0"/>
                        </a:rPr>
                        <a:t>Zone A</a:t>
                      </a:r>
                      <a:endParaRPr lang="ja-JP" sz="2000" kern="100" dirty="0">
                        <a:solidFill>
                          <a:srgbClr val="000000"/>
                        </a:solidFill>
                        <a:effectLst/>
                        <a:latin typeface="Arial" pitchFamily="34" charset="0"/>
                        <a:ea typeface="+mn-ea"/>
                        <a:cs typeface="Arial" pitchFamily="34" charset="0"/>
                      </a:endParaRPr>
                    </a:p>
                  </a:txBody>
                  <a:tcPr marL="68580" marR="68580" marT="0" marB="0"/>
                </a:tc>
                <a:tc>
                  <a:txBody>
                    <a:bodyPr/>
                    <a:lstStyle/>
                    <a:p>
                      <a:pPr>
                        <a:spcAft>
                          <a:spcPts val="0"/>
                        </a:spcAft>
                      </a:pPr>
                      <a:r>
                        <a:rPr lang="ja-JP" sz="2000" kern="100">
                          <a:effectLst/>
                          <a:latin typeface="Arial" pitchFamily="34" charset="0"/>
                          <a:ea typeface="+mn-ea"/>
                          <a:cs typeface="Arial" pitchFamily="34" charset="0"/>
                        </a:rPr>
                        <a:t>ブランケット背面</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dirty="0">
                          <a:effectLst/>
                          <a:latin typeface="Arial" pitchFamily="34" charset="0"/>
                          <a:ea typeface="+mn-ea"/>
                          <a:cs typeface="Arial" pitchFamily="34" charset="0"/>
                        </a:rPr>
                        <a:t>2</a:t>
                      </a:r>
                      <a:r>
                        <a:rPr lang="ja-JP" sz="2000" kern="100" dirty="0">
                          <a:effectLst/>
                          <a:latin typeface="Arial" pitchFamily="34" charset="0"/>
                          <a:ea typeface="+mn-ea"/>
                          <a:cs typeface="Arial" pitchFamily="34" charset="0"/>
                        </a:rPr>
                        <a:t>×</a:t>
                      </a:r>
                      <a:r>
                        <a:rPr lang="en-US" sz="2000" kern="100" dirty="0">
                          <a:effectLst/>
                          <a:latin typeface="Arial" pitchFamily="34" charset="0"/>
                          <a:ea typeface="+mn-ea"/>
                          <a:cs typeface="Arial" pitchFamily="34" charset="0"/>
                        </a:rPr>
                        <a:t>10</a:t>
                      </a:r>
                      <a:r>
                        <a:rPr lang="en-US" sz="2000" kern="100" baseline="30000" dirty="0">
                          <a:effectLst/>
                          <a:latin typeface="Arial" pitchFamily="34" charset="0"/>
                          <a:ea typeface="+mn-ea"/>
                          <a:cs typeface="Arial" pitchFamily="34" charset="0"/>
                        </a:rPr>
                        <a:t>13</a:t>
                      </a:r>
                      <a:endParaRPr lang="ja-JP" sz="2000" kern="100" dirty="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dirty="0">
                          <a:effectLst/>
                          <a:latin typeface="Arial" pitchFamily="34" charset="0"/>
                          <a:ea typeface="+mn-ea"/>
                          <a:cs typeface="Arial" pitchFamily="34" charset="0"/>
                        </a:rPr>
                        <a:t>0.5</a:t>
                      </a:r>
                      <a:endParaRPr lang="ja-JP" sz="2000" kern="100" dirty="0">
                        <a:solidFill>
                          <a:srgbClr val="000000"/>
                        </a:solidFill>
                        <a:effectLst/>
                        <a:latin typeface="Arial" pitchFamily="34" charset="0"/>
                        <a:ea typeface="+mn-ea"/>
                        <a:cs typeface="Arial" pitchFamily="34" charset="0"/>
                      </a:endParaRPr>
                    </a:p>
                  </a:txBody>
                  <a:tcPr marL="68580" marR="68580" marT="0" marB="0"/>
                </a:tc>
              </a:tr>
              <a:tr h="374442">
                <a:tc>
                  <a:txBody>
                    <a:bodyPr/>
                    <a:lstStyle/>
                    <a:p>
                      <a:pPr>
                        <a:spcAft>
                          <a:spcPts val="0"/>
                        </a:spcAft>
                      </a:pPr>
                      <a:r>
                        <a:rPr lang="en-US" sz="2000" kern="100">
                          <a:effectLst/>
                          <a:latin typeface="Arial" pitchFamily="34" charset="0"/>
                          <a:ea typeface="+mn-ea"/>
                          <a:cs typeface="Arial" pitchFamily="34" charset="0"/>
                        </a:rPr>
                        <a:t>Zone B</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spcAft>
                          <a:spcPts val="0"/>
                        </a:spcAft>
                      </a:pPr>
                      <a:r>
                        <a:rPr lang="ja-JP" sz="2000" kern="100">
                          <a:effectLst/>
                          <a:latin typeface="Arial" pitchFamily="34" charset="0"/>
                          <a:ea typeface="+mn-ea"/>
                          <a:cs typeface="Arial" pitchFamily="34" charset="0"/>
                        </a:rPr>
                        <a:t>高温遮蔽体背面</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a:effectLst/>
                          <a:latin typeface="Arial" pitchFamily="34" charset="0"/>
                          <a:ea typeface="+mn-ea"/>
                          <a:cs typeface="Arial" pitchFamily="34" charset="0"/>
                        </a:rPr>
                        <a:t>5</a:t>
                      </a:r>
                      <a:r>
                        <a:rPr lang="ja-JP" sz="2000" kern="100">
                          <a:effectLst/>
                          <a:latin typeface="Arial" pitchFamily="34" charset="0"/>
                          <a:ea typeface="+mn-ea"/>
                          <a:cs typeface="Arial" pitchFamily="34" charset="0"/>
                        </a:rPr>
                        <a:t>×</a:t>
                      </a:r>
                      <a:r>
                        <a:rPr lang="en-US" sz="2000" kern="100">
                          <a:effectLst/>
                          <a:latin typeface="Arial" pitchFamily="34" charset="0"/>
                          <a:ea typeface="+mn-ea"/>
                          <a:cs typeface="Arial" pitchFamily="34" charset="0"/>
                        </a:rPr>
                        <a:t>10</a:t>
                      </a:r>
                      <a:r>
                        <a:rPr lang="en-US" sz="2000" kern="100" baseline="30000">
                          <a:effectLst/>
                          <a:latin typeface="Arial" pitchFamily="34" charset="0"/>
                          <a:ea typeface="+mn-ea"/>
                          <a:cs typeface="Arial" pitchFamily="34" charset="0"/>
                        </a:rPr>
                        <a:t>10</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dirty="0">
                          <a:effectLst/>
                          <a:latin typeface="Arial" pitchFamily="34" charset="0"/>
                          <a:ea typeface="+mn-ea"/>
                          <a:cs typeface="Arial" pitchFamily="34" charset="0"/>
                        </a:rPr>
                        <a:t>0.001</a:t>
                      </a:r>
                      <a:endParaRPr lang="ja-JP" sz="2000" kern="100" dirty="0">
                        <a:solidFill>
                          <a:srgbClr val="000000"/>
                        </a:solidFill>
                        <a:effectLst/>
                        <a:latin typeface="Arial" pitchFamily="34" charset="0"/>
                        <a:ea typeface="+mn-ea"/>
                        <a:cs typeface="Arial" pitchFamily="34" charset="0"/>
                      </a:endParaRPr>
                    </a:p>
                  </a:txBody>
                  <a:tcPr marL="68580" marR="68580" marT="0" marB="0"/>
                </a:tc>
              </a:tr>
              <a:tr h="374442">
                <a:tc>
                  <a:txBody>
                    <a:bodyPr/>
                    <a:lstStyle/>
                    <a:p>
                      <a:pPr>
                        <a:spcAft>
                          <a:spcPts val="0"/>
                        </a:spcAft>
                      </a:pPr>
                      <a:r>
                        <a:rPr lang="en-US" sz="2000" kern="100">
                          <a:effectLst/>
                          <a:latin typeface="Arial" pitchFamily="34" charset="0"/>
                          <a:ea typeface="+mn-ea"/>
                          <a:cs typeface="Arial" pitchFamily="34" charset="0"/>
                        </a:rPr>
                        <a:t>Zone C</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spcAft>
                          <a:spcPts val="0"/>
                        </a:spcAft>
                      </a:pPr>
                      <a:r>
                        <a:rPr lang="ja-JP" sz="2000" kern="100">
                          <a:effectLst/>
                          <a:latin typeface="Arial" pitchFamily="34" charset="0"/>
                          <a:ea typeface="+mn-ea"/>
                          <a:cs typeface="Arial" pitchFamily="34" charset="0"/>
                        </a:rPr>
                        <a:t>低温遮蔽体背面</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a:effectLst/>
                          <a:latin typeface="Arial" pitchFamily="34" charset="0"/>
                          <a:ea typeface="+mn-ea"/>
                          <a:cs typeface="Arial" pitchFamily="34" charset="0"/>
                        </a:rPr>
                        <a:t>3</a:t>
                      </a:r>
                      <a:r>
                        <a:rPr lang="ja-JP" sz="2000" kern="100">
                          <a:effectLst/>
                          <a:latin typeface="Arial" pitchFamily="34" charset="0"/>
                          <a:ea typeface="+mn-ea"/>
                          <a:cs typeface="Arial" pitchFamily="34" charset="0"/>
                        </a:rPr>
                        <a:t>×</a:t>
                      </a:r>
                      <a:r>
                        <a:rPr lang="en-US" sz="2000" kern="100">
                          <a:effectLst/>
                          <a:latin typeface="Arial" pitchFamily="34" charset="0"/>
                          <a:ea typeface="+mn-ea"/>
                          <a:cs typeface="Arial" pitchFamily="34" charset="0"/>
                        </a:rPr>
                        <a:t>10</a:t>
                      </a:r>
                      <a:r>
                        <a:rPr lang="en-US" sz="2000" kern="100" baseline="30000">
                          <a:effectLst/>
                          <a:latin typeface="Arial" pitchFamily="34" charset="0"/>
                          <a:ea typeface="+mn-ea"/>
                          <a:cs typeface="Arial" pitchFamily="34" charset="0"/>
                        </a:rPr>
                        <a:t>9</a:t>
                      </a:r>
                      <a:endParaRPr lang="ja-JP" sz="2000" kern="100">
                        <a:solidFill>
                          <a:srgbClr val="000000"/>
                        </a:solidFill>
                        <a:effectLst/>
                        <a:latin typeface="Arial" pitchFamily="34" charset="0"/>
                        <a:ea typeface="+mn-ea"/>
                        <a:cs typeface="Arial" pitchFamily="34" charset="0"/>
                      </a:endParaRPr>
                    </a:p>
                  </a:txBody>
                  <a:tcPr marL="68580" marR="68580" marT="0" marB="0"/>
                </a:tc>
                <a:tc>
                  <a:txBody>
                    <a:bodyPr/>
                    <a:lstStyle/>
                    <a:p>
                      <a:pPr algn="ctr">
                        <a:spcAft>
                          <a:spcPts val="0"/>
                        </a:spcAft>
                      </a:pPr>
                      <a:r>
                        <a:rPr lang="en-US" sz="2000" kern="100" dirty="0">
                          <a:effectLst/>
                          <a:latin typeface="Arial" pitchFamily="34" charset="0"/>
                          <a:ea typeface="+mn-ea"/>
                          <a:cs typeface="Arial" pitchFamily="34" charset="0"/>
                        </a:rPr>
                        <a:t>0.0001</a:t>
                      </a:r>
                      <a:endParaRPr lang="ja-JP" sz="2000" kern="100" dirty="0">
                        <a:solidFill>
                          <a:srgbClr val="000000"/>
                        </a:solidFill>
                        <a:effectLst/>
                        <a:latin typeface="Arial" pitchFamily="34" charset="0"/>
                        <a:ea typeface="+mn-ea"/>
                        <a:cs typeface="Arial" pitchFamily="34" charset="0"/>
                      </a:endParaRPr>
                    </a:p>
                  </a:txBody>
                  <a:tcPr marL="68580" marR="68580" marT="0" marB="0"/>
                </a:tc>
              </a:tr>
            </a:tbl>
          </a:graphicData>
        </a:graphic>
      </p:graphicFrame>
      <p:sp>
        <p:nvSpPr>
          <p:cNvPr id="10" name="テキスト ボックス 9"/>
          <p:cNvSpPr txBox="1"/>
          <p:nvPr/>
        </p:nvSpPr>
        <p:spPr>
          <a:xfrm>
            <a:off x="242210" y="1475199"/>
            <a:ext cx="3537702" cy="2169825"/>
          </a:xfrm>
          <a:prstGeom prst="rect">
            <a:avLst/>
          </a:prstGeom>
          <a:noFill/>
        </p:spPr>
        <p:txBody>
          <a:bodyPr wrap="square" rtlCol="0">
            <a:spAutoFit/>
          </a:bodyPr>
          <a:lstStyle/>
          <a:p>
            <a:pPr>
              <a:spcAft>
                <a:spcPts val="600"/>
              </a:spcAft>
            </a:pPr>
            <a:r>
              <a:rPr kumimoji="1" lang="ja-JP" altLang="en-US" sz="2000" dirty="0" smtClean="0">
                <a:latin typeface="Arial" pitchFamily="34" charset="0"/>
                <a:cs typeface="Arial" pitchFamily="34" charset="0"/>
              </a:rPr>
              <a:t>前提とする放射線場として、</a:t>
            </a:r>
            <a:endParaRPr kumimoji="1" lang="en-US" altLang="ja-JP" sz="2000" dirty="0" smtClean="0">
              <a:latin typeface="Arial" pitchFamily="34" charset="0"/>
              <a:cs typeface="Arial" pitchFamily="34" charset="0"/>
            </a:endParaRPr>
          </a:p>
          <a:p>
            <a:pPr marL="285750" indent="-285750">
              <a:spcAft>
                <a:spcPts val="600"/>
              </a:spcAft>
              <a:buFont typeface="Arial" pitchFamily="34" charset="0"/>
              <a:buChar char="•"/>
            </a:pPr>
            <a:r>
              <a:rPr kumimoji="1" lang="en-US" altLang="ja-JP" sz="2000" dirty="0" smtClean="0">
                <a:latin typeface="Arial" pitchFamily="34" charset="0"/>
                <a:cs typeface="Arial" pitchFamily="34" charset="0"/>
              </a:rPr>
              <a:t>Slim CS</a:t>
            </a:r>
            <a:r>
              <a:rPr kumimoji="1" lang="ja-JP" altLang="en-US" sz="2000" dirty="0" smtClean="0">
                <a:latin typeface="Arial" pitchFamily="34" charset="0"/>
                <a:cs typeface="Arial" pitchFamily="34" charset="0"/>
              </a:rPr>
              <a:t>を例とする。</a:t>
            </a:r>
            <a:endParaRPr kumimoji="1" lang="en-US" altLang="ja-JP" sz="2000" dirty="0" smtClean="0">
              <a:latin typeface="Arial" pitchFamily="34" charset="0"/>
              <a:cs typeface="Arial" pitchFamily="34" charset="0"/>
            </a:endParaRPr>
          </a:p>
          <a:p>
            <a:pPr marL="285750" indent="-285750">
              <a:spcAft>
                <a:spcPts val="600"/>
              </a:spcAft>
              <a:buFont typeface="Arial" pitchFamily="34" charset="0"/>
              <a:buChar char="•"/>
            </a:pPr>
            <a:r>
              <a:rPr lang="ja-JP" altLang="en-US" sz="2000" dirty="0" smtClean="0">
                <a:latin typeface="Arial" pitchFamily="34" charset="0"/>
                <a:cs typeface="Arial" pitchFamily="34" charset="0"/>
              </a:rPr>
              <a:t>計測器設置位置を</a:t>
            </a:r>
            <a:r>
              <a:rPr lang="en-US" altLang="ja-JP" sz="2000" dirty="0" smtClean="0">
                <a:latin typeface="Arial" pitchFamily="34" charset="0"/>
                <a:cs typeface="Arial" pitchFamily="34" charset="0"/>
              </a:rPr>
              <a:t>3</a:t>
            </a:r>
            <a:r>
              <a:rPr lang="ja-JP" altLang="en-US" sz="2000" dirty="0" err="1" smtClean="0">
                <a:latin typeface="Arial" pitchFamily="34" charset="0"/>
                <a:cs typeface="Arial" pitchFamily="34" charset="0"/>
              </a:rPr>
              <a:t>つの</a:t>
            </a:r>
            <a:r>
              <a:rPr lang="ja-JP" altLang="en-US" sz="2000" dirty="0" smtClean="0">
                <a:latin typeface="Arial" pitchFamily="34" charset="0"/>
                <a:cs typeface="Arial" pitchFamily="34" charset="0"/>
              </a:rPr>
              <a:t>領域に分ける。</a:t>
            </a:r>
            <a:endParaRPr lang="en-US" altLang="ja-JP" sz="2000" dirty="0" smtClean="0">
              <a:latin typeface="Arial" pitchFamily="34" charset="0"/>
              <a:cs typeface="Arial" pitchFamily="34" charset="0"/>
            </a:endParaRPr>
          </a:p>
          <a:p>
            <a:pPr marL="285750" indent="-285750">
              <a:spcAft>
                <a:spcPts val="600"/>
              </a:spcAft>
              <a:buFont typeface="Arial" pitchFamily="34" charset="0"/>
              <a:buChar char="•"/>
            </a:pPr>
            <a:r>
              <a:rPr kumimoji="1" lang="ja-JP" altLang="en-US" sz="2000" dirty="0" smtClean="0">
                <a:latin typeface="Arial" pitchFamily="34" charset="0"/>
                <a:cs typeface="Arial" pitchFamily="34" charset="0"/>
              </a:rPr>
              <a:t>各計測器が設置可能な場所、寿命、運用方法を検討。</a:t>
            </a:r>
            <a:endParaRPr kumimoji="1" lang="en-US" altLang="ja-JP" sz="2000" dirty="0" smtClean="0">
              <a:latin typeface="Arial" pitchFamily="34" charset="0"/>
              <a:cs typeface="Arial" pitchFamily="34" charset="0"/>
            </a:endParaRPr>
          </a:p>
        </p:txBody>
      </p:sp>
    </p:spTree>
    <p:extLst>
      <p:ext uri="{BB962C8B-B14F-4D97-AF65-F5344CB8AC3E}">
        <p14:creationId xmlns:p14="http://schemas.microsoft.com/office/powerpoint/2010/main" val="1828419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smtClean="0">
                <a:solidFill>
                  <a:srgbClr val="FFFF00"/>
                </a:solidFill>
                <a:latin typeface="Arial" pitchFamily="34" charset="0"/>
                <a:cs typeface="Arial" pitchFamily="34" charset="0"/>
              </a:rPr>
              <a:t>メンテナンスとの整合性</a:t>
            </a:r>
            <a:endParaRPr lang="ja-JP" altLang="en-US" sz="2800" dirty="0">
              <a:solidFill>
                <a:srgbClr val="FFFF00"/>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02"/>
          <a:stretch/>
        </p:blipFill>
        <p:spPr bwMode="auto">
          <a:xfrm>
            <a:off x="60774" y="908720"/>
            <a:ext cx="900483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5364088" y="6413266"/>
            <a:ext cx="3701518" cy="400110"/>
          </a:xfrm>
          <a:prstGeom prst="rect">
            <a:avLst/>
          </a:prstGeom>
        </p:spPr>
        <p:txBody>
          <a:bodyPr wrap="square">
            <a:spAutoFit/>
          </a:bodyPr>
          <a:lstStyle/>
          <a:p>
            <a:r>
              <a:rPr lang="ja-JP" altLang="en-US" sz="1000" dirty="0" smtClean="0">
                <a:latin typeface="Arial" pitchFamily="34" charset="0"/>
                <a:cs typeface="Arial" pitchFamily="34" charset="0"/>
              </a:rPr>
              <a:t>飛田 健次、「トカマク型炉の計測器に付与できる空間」、 </a:t>
            </a:r>
            <a:r>
              <a:rPr lang="ja-JP" altLang="en-US" sz="1000" dirty="0">
                <a:latin typeface="Arial" pitchFamily="34" charset="0"/>
                <a:cs typeface="Arial" pitchFamily="34" charset="0"/>
              </a:rPr>
              <a:t>原型</a:t>
            </a:r>
            <a:r>
              <a:rPr lang="ja-JP" altLang="en-US" sz="1000" dirty="0" smtClean="0">
                <a:latin typeface="Arial" pitchFamily="34" charset="0"/>
                <a:cs typeface="Arial" pitchFamily="34" charset="0"/>
              </a:rPr>
              <a:t>炉 計装制</a:t>
            </a:r>
            <a:r>
              <a:rPr lang="ja-JP" altLang="en-US" sz="1000" dirty="0">
                <a:latin typeface="Arial" pitchFamily="34" charset="0"/>
                <a:cs typeface="Arial" pitchFamily="34" charset="0"/>
              </a:rPr>
              <a:t>御システム</a:t>
            </a:r>
            <a:r>
              <a:rPr lang="ja-JP" altLang="en-US" sz="1000" dirty="0" smtClean="0">
                <a:latin typeface="Arial" pitchFamily="34" charset="0"/>
                <a:cs typeface="Arial" pitchFamily="34" charset="0"/>
              </a:rPr>
              <a:t>第</a:t>
            </a:r>
            <a:r>
              <a:rPr lang="en-US" altLang="ja-JP" sz="1000" dirty="0" smtClean="0">
                <a:latin typeface="Arial" pitchFamily="34" charset="0"/>
                <a:cs typeface="Arial" pitchFamily="34" charset="0"/>
              </a:rPr>
              <a:t>1</a:t>
            </a:r>
            <a:r>
              <a:rPr lang="ja-JP" altLang="en-US" sz="1000" dirty="0" smtClean="0">
                <a:latin typeface="Arial" pitchFamily="34" charset="0"/>
                <a:cs typeface="Arial" pitchFamily="34" charset="0"/>
              </a:rPr>
              <a:t>回シンポ、</a:t>
            </a:r>
            <a:r>
              <a:rPr lang="en-US" altLang="ja-JP" sz="1000" dirty="0" smtClean="0">
                <a:latin typeface="Arial" pitchFamily="34" charset="0"/>
                <a:cs typeface="Arial" pitchFamily="34" charset="0"/>
              </a:rPr>
              <a:t> 2012.7.19-20, </a:t>
            </a:r>
            <a:r>
              <a:rPr lang="en-US" altLang="ja-JP" sz="1000" dirty="0">
                <a:latin typeface="Arial" pitchFamily="34" charset="0"/>
                <a:cs typeface="Arial" pitchFamily="34" charset="0"/>
              </a:rPr>
              <a:t>NIFS</a:t>
            </a:r>
            <a:endParaRPr lang="ja-JP" altLang="en-US" sz="1000" dirty="0">
              <a:latin typeface="Arial" pitchFamily="34" charset="0"/>
              <a:cs typeface="Arial" pitchFamily="34" charset="0"/>
            </a:endParaRPr>
          </a:p>
        </p:txBody>
      </p:sp>
    </p:spTree>
    <p:extLst>
      <p:ext uri="{BB962C8B-B14F-4D97-AF65-F5344CB8AC3E}">
        <p14:creationId xmlns:p14="http://schemas.microsoft.com/office/powerpoint/2010/main" val="104451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smtClean="0">
                <a:solidFill>
                  <a:srgbClr val="FFFF00"/>
                </a:solidFill>
                <a:latin typeface="Arial" pitchFamily="34" charset="0"/>
                <a:cs typeface="Arial" pitchFamily="34" charset="0"/>
              </a:rPr>
              <a:t>原型炉でのポート制約</a:t>
            </a:r>
            <a:endParaRPr lang="ja-JP" altLang="en-US" sz="2800" dirty="0">
              <a:solidFill>
                <a:srgbClr val="FFFF00"/>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64488" cy="564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5364088" y="6413266"/>
            <a:ext cx="3701518" cy="400110"/>
          </a:xfrm>
          <a:prstGeom prst="rect">
            <a:avLst/>
          </a:prstGeom>
        </p:spPr>
        <p:txBody>
          <a:bodyPr wrap="square">
            <a:spAutoFit/>
          </a:bodyPr>
          <a:lstStyle/>
          <a:p>
            <a:r>
              <a:rPr lang="ja-JP" altLang="en-US" sz="1000" dirty="0" smtClean="0">
                <a:latin typeface="Arial" pitchFamily="34" charset="0"/>
                <a:cs typeface="Arial" pitchFamily="34" charset="0"/>
              </a:rPr>
              <a:t>飛田 健次、「トカマク型炉の計測器に付与できる空間」、 </a:t>
            </a:r>
            <a:r>
              <a:rPr lang="ja-JP" altLang="en-US" sz="1000" dirty="0">
                <a:latin typeface="Arial" pitchFamily="34" charset="0"/>
                <a:cs typeface="Arial" pitchFamily="34" charset="0"/>
              </a:rPr>
              <a:t>原型</a:t>
            </a:r>
            <a:r>
              <a:rPr lang="ja-JP" altLang="en-US" sz="1000" dirty="0" smtClean="0">
                <a:latin typeface="Arial" pitchFamily="34" charset="0"/>
                <a:cs typeface="Arial" pitchFamily="34" charset="0"/>
              </a:rPr>
              <a:t>炉 計装制</a:t>
            </a:r>
            <a:r>
              <a:rPr lang="ja-JP" altLang="en-US" sz="1000" dirty="0">
                <a:latin typeface="Arial" pitchFamily="34" charset="0"/>
                <a:cs typeface="Arial" pitchFamily="34" charset="0"/>
              </a:rPr>
              <a:t>御システム</a:t>
            </a:r>
            <a:r>
              <a:rPr lang="ja-JP" altLang="en-US" sz="1000" dirty="0" smtClean="0">
                <a:latin typeface="Arial" pitchFamily="34" charset="0"/>
                <a:cs typeface="Arial" pitchFamily="34" charset="0"/>
              </a:rPr>
              <a:t>第</a:t>
            </a:r>
            <a:r>
              <a:rPr lang="en-US" altLang="ja-JP" sz="1000" dirty="0" smtClean="0">
                <a:latin typeface="Arial" pitchFamily="34" charset="0"/>
                <a:cs typeface="Arial" pitchFamily="34" charset="0"/>
              </a:rPr>
              <a:t>1</a:t>
            </a:r>
            <a:r>
              <a:rPr lang="ja-JP" altLang="en-US" sz="1000" dirty="0" smtClean="0">
                <a:latin typeface="Arial" pitchFamily="34" charset="0"/>
                <a:cs typeface="Arial" pitchFamily="34" charset="0"/>
              </a:rPr>
              <a:t>回シンポ、</a:t>
            </a:r>
            <a:r>
              <a:rPr lang="en-US" altLang="ja-JP" sz="1000" dirty="0" smtClean="0">
                <a:latin typeface="Arial" pitchFamily="34" charset="0"/>
                <a:cs typeface="Arial" pitchFamily="34" charset="0"/>
              </a:rPr>
              <a:t> 2012.7.19-20, </a:t>
            </a:r>
            <a:r>
              <a:rPr lang="en-US" altLang="ja-JP" sz="1000" dirty="0">
                <a:latin typeface="Arial" pitchFamily="34" charset="0"/>
                <a:cs typeface="Arial" pitchFamily="34" charset="0"/>
              </a:rPr>
              <a:t>NIFS</a:t>
            </a:r>
            <a:endParaRPr lang="ja-JP" altLang="en-US" sz="1000" dirty="0">
              <a:latin typeface="Arial" pitchFamily="34" charset="0"/>
              <a:cs typeface="Arial" pitchFamily="34" charset="0"/>
            </a:endParaRPr>
          </a:p>
        </p:txBody>
      </p:sp>
    </p:spTree>
    <p:extLst>
      <p:ext uri="{BB962C8B-B14F-4D97-AF65-F5344CB8AC3E}">
        <p14:creationId xmlns:p14="http://schemas.microsoft.com/office/powerpoint/2010/main" val="245294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円/楕円 20"/>
          <p:cNvSpPr/>
          <p:nvPr/>
        </p:nvSpPr>
        <p:spPr>
          <a:xfrm>
            <a:off x="3419872" y="836712"/>
            <a:ext cx="2233262" cy="777573"/>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876256" y="1916832"/>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03234"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418858" y="4653136"/>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6512" y="4725144"/>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5496" y="2516703"/>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014" y="620688"/>
            <a:ext cx="2233262" cy="1200329"/>
          </a:xfrm>
          <a:prstGeom prst="ellipse">
            <a:avLst/>
          </a:prstGeom>
          <a:gradFill flip="none" rotWithShape="1">
            <a:gsLst>
              <a:gs pos="0">
                <a:srgbClr val="FF33CC">
                  <a:alpha val="47000"/>
                </a:srgbClr>
              </a:gs>
              <a:gs pos="10000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5277619" cy="332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42441"/>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1. </a:t>
            </a:r>
            <a:r>
              <a:rPr lang="ja-JP" altLang="en-US" sz="2800" dirty="0" smtClean="0">
                <a:solidFill>
                  <a:srgbClr val="FFFF00"/>
                </a:solidFill>
                <a:latin typeface="Arial" pitchFamily="34" charset="0"/>
                <a:cs typeface="Arial" pitchFamily="34" charset="0"/>
              </a:rPr>
              <a:t>計装制御の考え方</a:t>
            </a:r>
            <a:endParaRPr lang="ja-JP" altLang="en-US" sz="2800" dirty="0">
              <a:solidFill>
                <a:srgbClr val="FFFF00"/>
              </a:solidFill>
              <a:latin typeface="Arial" pitchFamily="34" charset="0"/>
              <a:cs typeface="Arial" pitchFamily="34" charset="0"/>
            </a:endParaRPr>
          </a:p>
        </p:txBody>
      </p:sp>
      <p:sp>
        <p:nvSpPr>
          <p:cNvPr id="7" name="正方形/長方形 6"/>
          <p:cNvSpPr/>
          <p:nvPr/>
        </p:nvSpPr>
        <p:spPr>
          <a:xfrm>
            <a:off x="6300192" y="458669"/>
            <a:ext cx="3008109" cy="954107"/>
          </a:xfrm>
          <a:prstGeom prst="rect">
            <a:avLst/>
          </a:prstGeom>
        </p:spPr>
        <p:txBody>
          <a:bodyPr wrap="square">
            <a:spAutoFit/>
          </a:bodyPr>
          <a:lstStyle/>
          <a:p>
            <a:r>
              <a:rPr lang="ja-JP" altLang="en-US" sz="1400" dirty="0" smtClean="0">
                <a:latin typeface="Arial" panose="020B0604020202020204" pitchFamily="34" charset="0"/>
                <a:cs typeface="Arial" panose="020B0604020202020204" pitchFamily="34" charset="0"/>
              </a:rPr>
              <a:t>核融合科学研究所一般共同研究「</a:t>
            </a:r>
            <a:r>
              <a:rPr lang="ja-JP" altLang="ja-JP" sz="1400" dirty="0" smtClean="0"/>
              <a:t>環状</a:t>
            </a:r>
            <a:r>
              <a:rPr lang="ja-JP" altLang="ja-JP" sz="1400" dirty="0"/>
              <a:t>核融合原型炉運転のための計装制御システムの検討評価</a:t>
            </a:r>
            <a:r>
              <a:rPr lang="ja-JP" altLang="ja-JP" sz="1400" dirty="0" smtClean="0"/>
              <a:t>」</a:t>
            </a:r>
            <a:r>
              <a:rPr lang="ja-JP" altLang="en-US" sz="1400" dirty="0" smtClean="0"/>
              <a:t>報告書（</a:t>
            </a:r>
            <a:r>
              <a:rPr lang="en-US" altLang="ja-JP" sz="1400" dirty="0" smtClean="0"/>
              <a:t>NIFS Report</a:t>
            </a:r>
            <a:r>
              <a:rPr lang="ja-JP" altLang="en-US" sz="1400" dirty="0" smtClean="0"/>
              <a:t>として出版予定）より</a:t>
            </a:r>
            <a:endParaRPr lang="en-US" altLang="ja-JP" sz="1400" dirty="0" smtClean="0">
              <a:latin typeface="Arial" panose="020B0604020202020204" pitchFamily="34" charset="0"/>
              <a:cs typeface="Arial" panose="020B0604020202020204" pitchFamily="34" charset="0"/>
            </a:endParaRPr>
          </a:p>
        </p:txBody>
      </p:sp>
      <p:sp>
        <p:nvSpPr>
          <p:cNvPr id="4" name="テキスト ボックス 3"/>
          <p:cNvSpPr txBox="1"/>
          <p:nvPr/>
        </p:nvSpPr>
        <p:spPr>
          <a:xfrm>
            <a:off x="35496" y="620688"/>
            <a:ext cx="2196751" cy="1200329"/>
          </a:xfrm>
          <a:prstGeom prst="rect">
            <a:avLst/>
          </a:prstGeom>
          <a:noFill/>
        </p:spPr>
        <p:txBody>
          <a:bodyPr wrap="square" rtlCol="0">
            <a:spAutoFit/>
          </a:bodyPr>
          <a:lstStyle/>
          <a:p>
            <a:r>
              <a:rPr kumimoji="1" lang="ja-JP" altLang="en-US" dirty="0" smtClean="0"/>
              <a:t>プラズマの位置変化の速度や、不安定性の成長速度などの</a:t>
            </a:r>
            <a:r>
              <a:rPr kumimoji="1" lang="ja-JP" altLang="en-US" b="1" u="sng" dirty="0" smtClean="0">
                <a:solidFill>
                  <a:srgbClr val="0000FF"/>
                </a:solidFill>
              </a:rPr>
              <a:t>特徴的時間</a:t>
            </a:r>
            <a:r>
              <a:rPr kumimoji="1" lang="ja-JP" altLang="en-US" dirty="0" smtClean="0"/>
              <a:t>を知る</a:t>
            </a:r>
            <a:endParaRPr kumimoji="1" lang="ja-JP" altLang="en-US" dirty="0"/>
          </a:p>
        </p:txBody>
      </p:sp>
      <p:sp>
        <p:nvSpPr>
          <p:cNvPr id="9" name="テキスト ボックス 8"/>
          <p:cNvSpPr txBox="1"/>
          <p:nvPr/>
        </p:nvSpPr>
        <p:spPr>
          <a:xfrm>
            <a:off x="-1015" y="2649686"/>
            <a:ext cx="1980727" cy="923330"/>
          </a:xfrm>
          <a:prstGeom prst="rect">
            <a:avLst/>
          </a:prstGeom>
          <a:noFill/>
        </p:spPr>
        <p:txBody>
          <a:bodyPr wrap="square" rtlCol="0">
            <a:spAutoFit/>
          </a:bodyPr>
          <a:lstStyle/>
          <a:p>
            <a:r>
              <a:rPr kumimoji="1" lang="ja-JP" altLang="en-US" dirty="0" smtClean="0"/>
              <a:t>特徴的時間より</a:t>
            </a:r>
            <a:r>
              <a:rPr kumimoji="1" lang="ja-JP" altLang="en-US" b="1" u="sng" dirty="0" smtClean="0">
                <a:solidFill>
                  <a:srgbClr val="0000FF"/>
                </a:solidFill>
              </a:rPr>
              <a:t>十分速くどうやって測定するか</a:t>
            </a:r>
            <a:endParaRPr kumimoji="1" lang="ja-JP" altLang="en-US" b="1" u="sng" dirty="0">
              <a:solidFill>
                <a:srgbClr val="0000FF"/>
              </a:solidFill>
            </a:endParaRPr>
          </a:p>
        </p:txBody>
      </p:sp>
      <p:sp>
        <p:nvSpPr>
          <p:cNvPr id="11" name="テキスト ボックス 10"/>
          <p:cNvSpPr txBox="1"/>
          <p:nvPr/>
        </p:nvSpPr>
        <p:spPr>
          <a:xfrm>
            <a:off x="3527377" y="4870901"/>
            <a:ext cx="2196751" cy="923330"/>
          </a:xfrm>
          <a:prstGeom prst="rect">
            <a:avLst/>
          </a:prstGeom>
          <a:noFill/>
        </p:spPr>
        <p:txBody>
          <a:bodyPr wrap="square" rtlCol="0">
            <a:spAutoFit/>
          </a:bodyPr>
          <a:lstStyle/>
          <a:p>
            <a:r>
              <a:rPr kumimoji="1" lang="ja-JP" altLang="en-US" dirty="0" smtClean="0"/>
              <a:t>必要であれば、</a:t>
            </a:r>
            <a:r>
              <a:rPr kumimoji="1" lang="ja-JP" altLang="en-US" b="1" dirty="0" smtClean="0">
                <a:solidFill>
                  <a:srgbClr val="0000FF"/>
                </a:solidFill>
              </a:rPr>
              <a:t>誤差の補正</a:t>
            </a:r>
            <a:r>
              <a:rPr kumimoji="1" lang="ja-JP" altLang="en-US" dirty="0" smtClean="0"/>
              <a:t>（複数の計測やシミュレータ）</a:t>
            </a:r>
            <a:endParaRPr kumimoji="1" lang="ja-JP" altLang="en-US" dirty="0"/>
          </a:p>
        </p:txBody>
      </p:sp>
      <p:sp>
        <p:nvSpPr>
          <p:cNvPr id="12" name="テキスト ボックス 11"/>
          <p:cNvSpPr txBox="1"/>
          <p:nvPr/>
        </p:nvSpPr>
        <p:spPr>
          <a:xfrm>
            <a:off x="6911753" y="4797152"/>
            <a:ext cx="2196751" cy="923330"/>
          </a:xfrm>
          <a:prstGeom prst="rect">
            <a:avLst/>
          </a:prstGeom>
          <a:noFill/>
        </p:spPr>
        <p:txBody>
          <a:bodyPr wrap="square" rtlCol="0">
            <a:spAutoFit/>
          </a:bodyPr>
          <a:lstStyle/>
          <a:p>
            <a:r>
              <a:rPr kumimoji="1" lang="ja-JP" altLang="en-US" dirty="0" smtClean="0"/>
              <a:t>基準点に戻すには</a:t>
            </a:r>
            <a:r>
              <a:rPr kumimoji="1" lang="ja-JP" altLang="en-US" b="1" u="sng" dirty="0" smtClean="0">
                <a:solidFill>
                  <a:srgbClr val="0000FF"/>
                </a:solidFill>
              </a:rPr>
              <a:t>どのアクチュエータが適当か</a:t>
            </a:r>
            <a:endParaRPr kumimoji="1" lang="ja-JP" altLang="en-US" b="1" u="sng" dirty="0">
              <a:solidFill>
                <a:srgbClr val="0000FF"/>
              </a:solidFill>
            </a:endParaRPr>
          </a:p>
        </p:txBody>
      </p:sp>
      <p:sp>
        <p:nvSpPr>
          <p:cNvPr id="13" name="テキスト ボックス 12"/>
          <p:cNvSpPr txBox="1"/>
          <p:nvPr/>
        </p:nvSpPr>
        <p:spPr>
          <a:xfrm>
            <a:off x="6948264" y="1988840"/>
            <a:ext cx="2196751" cy="1200329"/>
          </a:xfrm>
          <a:prstGeom prst="rect">
            <a:avLst/>
          </a:prstGeom>
          <a:noFill/>
        </p:spPr>
        <p:txBody>
          <a:bodyPr wrap="square" rtlCol="0">
            <a:spAutoFit/>
          </a:bodyPr>
          <a:lstStyle/>
          <a:p>
            <a:r>
              <a:rPr kumimoji="1" lang="ja-JP" altLang="en-US" b="1" u="sng" dirty="0" smtClean="0">
                <a:solidFill>
                  <a:srgbClr val="0000FF"/>
                </a:solidFill>
              </a:rPr>
              <a:t>基準点に戻すまでの時間</a:t>
            </a:r>
            <a:r>
              <a:rPr kumimoji="1" lang="ja-JP" altLang="en-US" dirty="0" smtClean="0"/>
              <a:t>：アクチュエータとプラズマの応答時間で決まる</a:t>
            </a:r>
            <a:endParaRPr kumimoji="1" lang="ja-JP" altLang="en-US" dirty="0"/>
          </a:p>
        </p:txBody>
      </p:sp>
      <p:sp>
        <p:nvSpPr>
          <p:cNvPr id="14" name="テキスト ボックス 13"/>
          <p:cNvSpPr txBox="1"/>
          <p:nvPr/>
        </p:nvSpPr>
        <p:spPr>
          <a:xfrm>
            <a:off x="3491880" y="1043444"/>
            <a:ext cx="2196751" cy="369332"/>
          </a:xfrm>
          <a:prstGeom prst="rect">
            <a:avLst/>
          </a:prstGeom>
          <a:noFill/>
        </p:spPr>
        <p:txBody>
          <a:bodyPr wrap="square" rtlCol="0">
            <a:spAutoFit/>
          </a:bodyPr>
          <a:lstStyle/>
          <a:p>
            <a:r>
              <a:rPr kumimoji="1" lang="ja-JP" altLang="en-US" b="1" u="sng" dirty="0" smtClean="0">
                <a:solidFill>
                  <a:srgbClr val="0000FF"/>
                </a:solidFill>
              </a:rPr>
              <a:t>基準点への復帰</a:t>
            </a:r>
            <a:endParaRPr kumimoji="1" lang="ja-JP" altLang="en-US" dirty="0"/>
          </a:p>
        </p:txBody>
      </p:sp>
      <p:sp>
        <p:nvSpPr>
          <p:cNvPr id="22" name="正方形/長方形 21"/>
          <p:cNvSpPr/>
          <p:nvPr/>
        </p:nvSpPr>
        <p:spPr>
          <a:xfrm>
            <a:off x="107504" y="6063679"/>
            <a:ext cx="9001000" cy="830997"/>
          </a:xfrm>
          <a:prstGeom prst="rect">
            <a:avLst/>
          </a:prstGeom>
        </p:spPr>
        <p:txBody>
          <a:bodyPr wrap="square">
            <a:spAutoFit/>
          </a:bodyPr>
          <a:lstStyle/>
          <a:p>
            <a:r>
              <a:rPr lang="ja-JP" altLang="en-US" sz="2400" b="1" dirty="0" smtClean="0"/>
              <a:t>原型炉での計測を考えるにあたり、プラズマ物理や炉設計を含めた総合的な考察が必要とされる。</a:t>
            </a:r>
            <a:endParaRPr lang="ja-JP" altLang="ja-JP" sz="2400" b="1" dirty="0"/>
          </a:p>
        </p:txBody>
      </p:sp>
      <p:sp>
        <p:nvSpPr>
          <p:cNvPr id="23" name="テキスト ボックス 22"/>
          <p:cNvSpPr txBox="1"/>
          <p:nvPr/>
        </p:nvSpPr>
        <p:spPr>
          <a:xfrm>
            <a:off x="107504" y="4748951"/>
            <a:ext cx="2196751" cy="1200329"/>
          </a:xfrm>
          <a:prstGeom prst="rect">
            <a:avLst/>
          </a:prstGeom>
          <a:noFill/>
        </p:spPr>
        <p:txBody>
          <a:bodyPr wrap="square" rtlCol="0">
            <a:spAutoFit/>
          </a:bodyPr>
          <a:lstStyle/>
          <a:p>
            <a:r>
              <a:rPr kumimoji="1" lang="ja-JP" altLang="en-US" dirty="0" smtClean="0"/>
              <a:t>原型炉</a:t>
            </a:r>
            <a:r>
              <a:rPr lang="ja-JP" altLang="en-US" dirty="0"/>
              <a:t>特有</a:t>
            </a:r>
            <a:r>
              <a:rPr lang="ja-JP" altLang="en-US" dirty="0" smtClean="0"/>
              <a:t>の条件や</a:t>
            </a:r>
            <a:r>
              <a:rPr lang="ja-JP" altLang="en-US" dirty="0"/>
              <a:t>構造体</a:t>
            </a:r>
            <a:r>
              <a:rPr lang="ja-JP" altLang="en-US" dirty="0" smtClean="0"/>
              <a:t>等が</a:t>
            </a:r>
            <a:r>
              <a:rPr kumimoji="1" lang="ja-JP" altLang="en-US" dirty="0" smtClean="0"/>
              <a:t>どのような</a:t>
            </a:r>
            <a:r>
              <a:rPr kumimoji="1" lang="ja-JP" altLang="en-US" b="1" u="sng" dirty="0" smtClean="0">
                <a:solidFill>
                  <a:srgbClr val="0000FF"/>
                </a:solidFill>
              </a:rPr>
              <a:t>誤差要因になるか、その程度</a:t>
            </a:r>
            <a:r>
              <a:rPr kumimoji="1" lang="ja-JP" altLang="en-US" dirty="0" smtClean="0"/>
              <a:t>は？</a:t>
            </a:r>
            <a:endParaRPr kumimoji="1" lang="ja-JP" altLang="en-US" dirty="0"/>
          </a:p>
        </p:txBody>
      </p:sp>
    </p:spTree>
    <p:extLst>
      <p:ext uri="{BB962C8B-B14F-4D97-AF65-F5344CB8AC3E}">
        <p14:creationId xmlns:p14="http://schemas.microsoft.com/office/powerpoint/2010/main" val="280233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ヘリカル原型炉で計測制御すべき諸量</a:t>
            </a:r>
            <a:endParaRPr lang="ja-JP" altLang="en-US" sz="2800" dirty="0">
              <a:solidFill>
                <a:srgbClr val="FFFF00"/>
              </a:solidFill>
              <a:latin typeface="Arial" pitchFamily="34" charset="0"/>
              <a:cs typeface="Arial" pitchFamily="34" charset="0"/>
            </a:endParaRPr>
          </a:p>
        </p:txBody>
      </p:sp>
      <p:pic>
        <p:nvPicPr>
          <p:cNvPr id="5" name="図 4" descr="E:\Documents\submission_paper\原型炉計装制御\timeevol_B6.0_NGS_1500_ba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764704"/>
            <a:ext cx="4116019" cy="5340096"/>
          </a:xfrm>
          <a:prstGeom prst="rect">
            <a:avLst/>
          </a:prstGeom>
          <a:noFill/>
          <a:ln>
            <a:noFill/>
          </a:ln>
        </p:spPr>
      </p:pic>
      <p:sp>
        <p:nvSpPr>
          <p:cNvPr id="6" name="正方形/長方形 5"/>
          <p:cNvSpPr/>
          <p:nvPr/>
        </p:nvSpPr>
        <p:spPr>
          <a:xfrm>
            <a:off x="4788024" y="2068443"/>
            <a:ext cx="4248472" cy="461665"/>
          </a:xfrm>
          <a:prstGeom prst="rect">
            <a:avLst/>
          </a:prstGeom>
        </p:spPr>
        <p:txBody>
          <a:bodyPr wrap="square">
            <a:spAutoFit/>
          </a:bodyPr>
          <a:lstStyle/>
          <a:p>
            <a:r>
              <a:rPr lang="ja-JP" altLang="ja-JP" sz="2400" dirty="0" smtClean="0"/>
              <a:t>加熱</a:t>
            </a:r>
            <a:r>
              <a:rPr lang="ja-JP" altLang="ja-JP" sz="2400" dirty="0"/>
              <a:t>パワーは</a:t>
            </a:r>
            <a:r>
              <a:rPr lang="ja-JP" altLang="ja-JP" sz="2400" dirty="0" smtClean="0"/>
              <a:t>プリプログラム</a:t>
            </a:r>
            <a:endParaRPr lang="ja-JP" altLang="ja-JP" sz="2400" dirty="0"/>
          </a:p>
        </p:txBody>
      </p:sp>
      <p:sp>
        <p:nvSpPr>
          <p:cNvPr id="7" name="正方形/長方形 6"/>
          <p:cNvSpPr/>
          <p:nvPr/>
        </p:nvSpPr>
        <p:spPr>
          <a:xfrm>
            <a:off x="4716015" y="692696"/>
            <a:ext cx="4427985" cy="1200329"/>
          </a:xfrm>
          <a:prstGeom prst="rect">
            <a:avLst/>
          </a:prstGeom>
        </p:spPr>
        <p:txBody>
          <a:bodyPr wrap="square">
            <a:spAutoFit/>
          </a:bodyPr>
          <a:lstStyle/>
          <a:p>
            <a:r>
              <a:rPr lang="ja-JP" altLang="en-US" sz="2400" dirty="0" smtClean="0"/>
              <a:t>目標値に対する</a:t>
            </a:r>
            <a:r>
              <a:rPr lang="ja-JP" altLang="ja-JP" sz="2400" b="1" u="sng" dirty="0" smtClean="0">
                <a:solidFill>
                  <a:srgbClr val="FF0000"/>
                </a:solidFill>
              </a:rPr>
              <a:t>線</a:t>
            </a:r>
            <a:r>
              <a:rPr lang="ja-JP" altLang="ja-JP" sz="2400" b="1" u="sng" dirty="0">
                <a:solidFill>
                  <a:srgbClr val="FF0000"/>
                </a:solidFill>
              </a:rPr>
              <a:t>平均電子</a:t>
            </a:r>
            <a:r>
              <a:rPr lang="ja-JP" altLang="ja-JP" sz="2400" b="1" u="sng" dirty="0" smtClean="0">
                <a:solidFill>
                  <a:srgbClr val="FF0000"/>
                </a:solidFill>
              </a:rPr>
              <a:t>密度</a:t>
            </a:r>
            <a:r>
              <a:rPr lang="ja-JP" altLang="en-US" sz="2400" dirty="0" smtClean="0"/>
              <a:t>の帰還制御</a:t>
            </a:r>
            <a:r>
              <a:rPr lang="ja-JP" altLang="ja-JP" sz="2400" dirty="0" smtClean="0"/>
              <a:t>による</a:t>
            </a:r>
            <a:r>
              <a:rPr lang="ja-JP" altLang="ja-JP" sz="2400" dirty="0"/>
              <a:t>プラズマ立ち上げ</a:t>
            </a:r>
            <a:endParaRPr lang="ja-JP" altLang="en-US" sz="2400" dirty="0"/>
          </a:p>
        </p:txBody>
      </p:sp>
      <p:cxnSp>
        <p:nvCxnSpPr>
          <p:cNvPr id="9" name="直線矢印コネクタ 8"/>
          <p:cNvCxnSpPr>
            <a:stCxn id="6" idx="1"/>
          </p:cNvCxnSpPr>
          <p:nvPr/>
        </p:nvCxnSpPr>
        <p:spPr>
          <a:xfrm flipH="1">
            <a:off x="2411760" y="2299276"/>
            <a:ext cx="2376264" cy="23614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195736" y="1268760"/>
            <a:ext cx="2520280"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860032" y="2832611"/>
            <a:ext cx="4032448" cy="461665"/>
          </a:xfrm>
          <a:prstGeom prst="rect">
            <a:avLst/>
          </a:prstGeom>
        </p:spPr>
        <p:txBody>
          <a:bodyPr wrap="square">
            <a:spAutoFit/>
          </a:bodyPr>
          <a:lstStyle/>
          <a:p>
            <a:r>
              <a:rPr lang="ja-JP" altLang="en-US" sz="2400" i="1" u="sng" dirty="0" smtClean="0"/>
              <a:t>放射崩壊を抑制するために</a:t>
            </a:r>
            <a:endParaRPr lang="ja-JP" altLang="ja-JP" sz="2400" i="1" u="sng" dirty="0"/>
          </a:p>
        </p:txBody>
      </p:sp>
      <mc:AlternateContent xmlns:mc="http://schemas.openxmlformats.org/markup-compatibility/2006" xmlns:a14="http://schemas.microsoft.com/office/drawing/2010/main">
        <mc:Choice Requires="a14">
          <p:sp>
            <p:nvSpPr>
              <p:cNvPr id="16" name="正方形/長方形 15"/>
              <p:cNvSpPr/>
              <p:nvPr/>
            </p:nvSpPr>
            <p:spPr>
              <a:xfrm>
                <a:off x="4499992" y="3408675"/>
                <a:ext cx="4825103" cy="427746"/>
              </a:xfrm>
              <a:prstGeom prst="rect">
                <a:avLst/>
              </a:prstGeom>
            </p:spPr>
            <p:txBody>
              <a:bodyPr wrap="none">
                <a:spAutoFit/>
              </a:bodyPr>
              <a:lstStyle/>
              <a:p>
                <a:r>
                  <a:rPr lang="ja-JP" altLang="en-US" dirty="0" smtClean="0">
                    <a:latin typeface="Arial" pitchFamily="34" charset="0"/>
                    <a:cs typeface="Arial" pitchFamily="34" charset="0"/>
                  </a:rPr>
                  <a:t>　</a:t>
                </a:r>
                <a14:m>
                  <m:oMath xmlns:m="http://schemas.openxmlformats.org/officeDocument/2006/math">
                    <m:f>
                      <m:fPr>
                        <m:type m:val="lin"/>
                        <m:ctrlPr>
                          <a:rPr lang="ja-JP" altLang="en-US" i="1">
                            <a:latin typeface="Cambria Math"/>
                          </a:rPr>
                        </m:ctrlPr>
                      </m:fPr>
                      <m:num>
                        <m:sSubSup>
                          <m:sSubSupPr>
                            <m:ctrlPr>
                              <a:rPr lang="ja-JP" altLang="ja-JP" i="1">
                                <a:latin typeface="Cambria Math"/>
                              </a:rPr>
                            </m:ctrlPr>
                          </m:sSubSupPr>
                          <m:e>
                            <m:r>
                              <m:rPr>
                                <m:sty m:val="p"/>
                              </m:rPr>
                              <a:rPr lang="en-US" altLang="ja-JP">
                                <a:latin typeface="Cambria Math"/>
                              </a:rPr>
                              <m:t>n</m:t>
                            </m:r>
                          </m:e>
                          <m:sub>
                            <m:r>
                              <a:rPr lang="en-US" altLang="ja-JP" i="1">
                                <a:latin typeface="Cambria Math"/>
                              </a:rPr>
                              <m:t>𝑒</m:t>
                            </m:r>
                          </m:sub>
                          <m:sup>
                            <m:r>
                              <a:rPr lang="en-US" altLang="ja-JP" b="0" i="1" smtClean="0">
                                <a:latin typeface="Cambria Math"/>
                              </a:rPr>
                              <m:t>𝑠𝑢𝑑𝑜</m:t>
                            </m:r>
                          </m:sup>
                        </m:sSubSup>
                      </m:num>
                      <m:den>
                        <m:sSubSup>
                          <m:sSubSupPr>
                            <m:ctrlPr>
                              <a:rPr lang="ja-JP" altLang="ja-JP" i="1">
                                <a:latin typeface="Cambria Math"/>
                              </a:rPr>
                            </m:ctrlPr>
                          </m:sSubSupPr>
                          <m:e>
                            <m:r>
                              <m:rPr>
                                <m:sty m:val="p"/>
                              </m:rPr>
                              <a:rPr lang="en-US" altLang="ja-JP">
                                <a:latin typeface="Cambria Math"/>
                              </a:rPr>
                              <m:t>n</m:t>
                            </m:r>
                          </m:e>
                          <m:sub>
                            <m:r>
                              <a:rPr lang="en-US" altLang="ja-JP" i="1">
                                <a:latin typeface="Cambria Math"/>
                              </a:rPr>
                              <m:t>𝑒</m:t>
                            </m:r>
                          </m:sub>
                          <m:sup>
                            <m:r>
                              <a:rPr lang="en-US" altLang="ja-JP" b="0" i="1" smtClean="0">
                                <a:latin typeface="Cambria Math"/>
                              </a:rPr>
                              <m:t>𝑒𝑑𝑔𝑒</m:t>
                            </m:r>
                          </m:sup>
                        </m:sSubSup>
                      </m:den>
                    </m:f>
                    <m:r>
                      <a:rPr lang="en-US" altLang="ja-JP" b="0" i="1" smtClean="0">
                        <a:latin typeface="Cambria Math"/>
                      </a:rPr>
                      <m:t>=</m:t>
                    </m:r>
                    <m:f>
                      <m:fPr>
                        <m:type m:val="lin"/>
                        <m:ctrlPr>
                          <a:rPr lang="en-US" altLang="ja-JP" b="0" i="1" smtClean="0">
                            <a:latin typeface="Cambria Math"/>
                          </a:rPr>
                        </m:ctrlPr>
                      </m:fPr>
                      <m:num>
                        <m:r>
                          <a:rPr lang="en-US" altLang="ja-JP" i="1">
                            <a:latin typeface="Cambria Math"/>
                          </a:rPr>
                          <m:t>0.25</m:t>
                        </m:r>
                        <m:rad>
                          <m:radPr>
                            <m:degHide m:val="on"/>
                            <m:ctrlPr>
                              <a:rPr lang="ja-JP" altLang="ja-JP" i="1">
                                <a:latin typeface="Cambria Math"/>
                              </a:rPr>
                            </m:ctrlPr>
                          </m:radPr>
                          <m:deg/>
                          <m:e>
                            <m:f>
                              <m:fPr>
                                <m:type m:val="lin"/>
                                <m:ctrlPr>
                                  <a:rPr lang="ja-JP" altLang="ja-JP" i="1">
                                    <a:latin typeface="Cambria Math"/>
                                  </a:rPr>
                                </m:ctrlPr>
                              </m:fPr>
                              <m:num>
                                <m:sSub>
                                  <m:sSubPr>
                                    <m:ctrlPr>
                                      <a:rPr lang="ja-JP" altLang="ja-JP" i="1">
                                        <a:latin typeface="Cambria Math"/>
                                      </a:rPr>
                                    </m:ctrlPr>
                                  </m:sSubPr>
                                  <m:e>
                                    <m:r>
                                      <a:rPr lang="en-US" altLang="ja-JP" i="1">
                                        <a:latin typeface="Cambria Math"/>
                                      </a:rPr>
                                      <m:t>𝑃</m:t>
                                    </m:r>
                                  </m:e>
                                  <m:sub>
                                    <m:r>
                                      <a:rPr lang="en-US" altLang="ja-JP" i="1">
                                        <a:latin typeface="Cambria Math"/>
                                      </a:rPr>
                                      <m:t>𝑎𝑏𝑠</m:t>
                                    </m:r>
                                  </m:sub>
                                </m:sSub>
                                <m:r>
                                  <a:rPr lang="en-US" altLang="ja-JP" i="1">
                                    <a:latin typeface="Cambria Math"/>
                                  </a:rPr>
                                  <m:t>𝐵</m:t>
                                </m:r>
                              </m:num>
                              <m:den>
                                <m:sSup>
                                  <m:sSupPr>
                                    <m:ctrlPr>
                                      <a:rPr lang="ja-JP" altLang="ja-JP" i="1">
                                        <a:latin typeface="Cambria Math"/>
                                      </a:rPr>
                                    </m:ctrlPr>
                                  </m:sSupPr>
                                  <m:e>
                                    <m:r>
                                      <a:rPr lang="en-US" altLang="ja-JP" i="1">
                                        <a:latin typeface="Cambria Math"/>
                                      </a:rPr>
                                      <m:t>𝑎</m:t>
                                    </m:r>
                                  </m:e>
                                  <m:sup>
                                    <m:r>
                                      <a:rPr lang="en-US" altLang="ja-JP" i="1">
                                        <a:latin typeface="Cambria Math"/>
                                      </a:rPr>
                                      <m:t>2</m:t>
                                    </m:r>
                                  </m:sup>
                                </m:sSup>
                                <m:r>
                                  <a:rPr lang="en-US" altLang="ja-JP" i="1">
                                    <a:latin typeface="Cambria Math"/>
                                  </a:rPr>
                                  <m:t>𝑅</m:t>
                                </m:r>
                              </m:den>
                            </m:f>
                          </m:e>
                        </m:rad>
                      </m:num>
                      <m:den>
                        <m:sSubSup>
                          <m:sSubSupPr>
                            <m:ctrlPr>
                              <a:rPr lang="ja-JP" altLang="ja-JP" i="1">
                                <a:latin typeface="Cambria Math"/>
                              </a:rPr>
                            </m:ctrlPr>
                          </m:sSubSupPr>
                          <m:e>
                            <m:r>
                              <m:rPr>
                                <m:sty m:val="p"/>
                              </m:rPr>
                              <a:rPr lang="en-US" altLang="ja-JP">
                                <a:latin typeface="Cambria Math"/>
                              </a:rPr>
                              <m:t>n</m:t>
                            </m:r>
                          </m:e>
                          <m:sub>
                            <m:r>
                              <a:rPr lang="en-US" altLang="ja-JP" i="1">
                                <a:latin typeface="Cambria Math"/>
                              </a:rPr>
                              <m:t>𝑒</m:t>
                            </m:r>
                          </m:sub>
                          <m:sup>
                            <m:r>
                              <a:rPr lang="en-US" altLang="ja-JP" i="1">
                                <a:latin typeface="Cambria Math"/>
                              </a:rPr>
                              <m:t>𝑒𝑑𝑔𝑒</m:t>
                            </m:r>
                          </m:sup>
                        </m:sSubSup>
                      </m:den>
                    </m:f>
                    <m:r>
                      <a:rPr lang="en-US" altLang="ja-JP" b="1" i="1" smtClean="0">
                        <a:latin typeface="Cambria Math"/>
                      </a:rPr>
                      <m:t>&gt;</m:t>
                    </m:r>
                    <m:r>
                      <a:rPr lang="en-US" altLang="ja-JP" b="1" i="1" smtClean="0">
                        <a:latin typeface="Cambria Math"/>
                        <a:ea typeface="Cambria Math"/>
                      </a:rPr>
                      <m:t>𝟏</m:t>
                    </m:r>
                  </m:oMath>
                </a14:m>
                <a:r>
                  <a:rPr lang="ja-JP" altLang="en-US" dirty="0">
                    <a:latin typeface="Arial" pitchFamily="34" charset="0"/>
                    <a:cs typeface="Arial" pitchFamily="34" charset="0"/>
                  </a:rPr>
                  <a:t>　</a:t>
                </a:r>
                <a:endParaRPr lang="ja-JP" altLang="en-US" dirty="0"/>
              </a:p>
            </p:txBody>
          </p:sp>
        </mc:Choice>
        <mc:Fallback xmlns="">
          <p:sp>
            <p:nvSpPr>
              <p:cNvPr id="16" name="正方形/長方形 15"/>
              <p:cNvSpPr>
                <a:spLocks noRot="1" noChangeAspect="1" noMove="1" noResize="1" noEditPoints="1" noAdjustHandles="1" noChangeArrowheads="1" noChangeShapeType="1" noTextEdit="1"/>
              </p:cNvSpPr>
              <p:nvPr/>
            </p:nvSpPr>
            <p:spPr>
              <a:xfrm>
                <a:off x="4499992" y="3408675"/>
                <a:ext cx="4825103" cy="427746"/>
              </a:xfrm>
              <a:prstGeom prst="rect">
                <a:avLst/>
              </a:prstGeom>
              <a:blipFill rotWithShape="1">
                <a:blip r:embed="rId3"/>
                <a:stretch>
                  <a:fillRect t="-125714" b="-205714"/>
                </a:stretch>
              </a:blipFill>
            </p:spPr>
            <p:txBody>
              <a:bodyPr/>
              <a:lstStyle/>
              <a:p>
                <a:r>
                  <a:rPr lang="ja-JP" altLang="en-US">
                    <a:noFill/>
                  </a:rPr>
                  <a:t> </a:t>
                </a:r>
              </a:p>
            </p:txBody>
          </p:sp>
        </mc:Fallback>
      </mc:AlternateContent>
      <p:sp>
        <p:nvSpPr>
          <p:cNvPr id="17" name="正方形/長方形 16"/>
          <p:cNvSpPr/>
          <p:nvPr/>
        </p:nvSpPr>
        <p:spPr>
          <a:xfrm>
            <a:off x="4860032" y="4027130"/>
            <a:ext cx="3960440" cy="1200329"/>
          </a:xfrm>
          <a:prstGeom prst="rect">
            <a:avLst/>
          </a:prstGeom>
        </p:spPr>
        <p:txBody>
          <a:bodyPr wrap="square">
            <a:spAutoFit/>
          </a:bodyPr>
          <a:lstStyle/>
          <a:p>
            <a:r>
              <a:rPr lang="ja-JP" altLang="en-US" sz="2400" b="1" u="sng" dirty="0" smtClean="0">
                <a:solidFill>
                  <a:srgbClr val="FF0000"/>
                </a:solidFill>
              </a:rPr>
              <a:t>周辺密度</a:t>
            </a:r>
            <a:r>
              <a:rPr lang="ja-JP" altLang="en-US" sz="2400" dirty="0" smtClean="0"/>
              <a:t>と、</a:t>
            </a:r>
            <a:r>
              <a:rPr lang="ja-JP" altLang="en-US" sz="2400" b="1" u="sng" dirty="0" smtClean="0">
                <a:solidFill>
                  <a:srgbClr val="FF0000"/>
                </a:solidFill>
              </a:rPr>
              <a:t>加熱</a:t>
            </a:r>
            <a:r>
              <a:rPr lang="ja-JP" altLang="en-US" sz="2400" b="1" u="sng" dirty="0">
                <a:solidFill>
                  <a:srgbClr val="FF0000"/>
                </a:solidFill>
              </a:rPr>
              <a:t>吸収パワー</a:t>
            </a:r>
            <a:endParaRPr lang="ja-JP" altLang="ja-JP" sz="2400" b="1" u="sng" dirty="0">
              <a:solidFill>
                <a:srgbClr val="FF0000"/>
              </a:solidFill>
            </a:endParaRPr>
          </a:p>
          <a:p>
            <a:r>
              <a:rPr lang="ja-JP" altLang="en-US" sz="2400" dirty="0" smtClean="0"/>
              <a:t>で決まる須藤密度限界の比が</a:t>
            </a:r>
            <a:r>
              <a:rPr lang="en-US" altLang="ja-JP" sz="2400" dirty="0" smtClean="0"/>
              <a:t>1</a:t>
            </a:r>
            <a:r>
              <a:rPr lang="ja-JP" altLang="en-US" sz="2400" dirty="0" smtClean="0"/>
              <a:t>以上になるように保つ</a:t>
            </a:r>
            <a:endParaRPr lang="ja-JP" altLang="ja-JP" sz="2400" dirty="0"/>
          </a:p>
        </p:txBody>
      </p:sp>
      <p:sp>
        <p:nvSpPr>
          <p:cNvPr id="19" name="正方形/長方形 18"/>
          <p:cNvSpPr/>
          <p:nvPr/>
        </p:nvSpPr>
        <p:spPr>
          <a:xfrm>
            <a:off x="4331803" y="5271591"/>
            <a:ext cx="5280757" cy="461665"/>
          </a:xfrm>
          <a:prstGeom prst="rect">
            <a:avLst/>
          </a:prstGeom>
        </p:spPr>
        <p:txBody>
          <a:bodyPr wrap="square">
            <a:spAutoFit/>
          </a:bodyPr>
          <a:lstStyle/>
          <a:p>
            <a:r>
              <a:rPr lang="en-US" altLang="ja-JP" sz="2400" b="1" dirty="0" smtClean="0"/>
              <a:t>(</a:t>
            </a:r>
            <a:r>
              <a:rPr lang="ja-JP" altLang="en-US" sz="2400" b="1" dirty="0"/>
              <a:t>加熱吸収パワー</a:t>
            </a:r>
            <a:r>
              <a:rPr lang="en-US" altLang="ja-JP" sz="2400" b="1" dirty="0" err="1"/>
              <a:t>P</a:t>
            </a:r>
            <a:r>
              <a:rPr lang="en-US" altLang="ja-JP" sz="2400" b="1" baseline="-25000" dirty="0" err="1"/>
              <a:t>abs</a:t>
            </a:r>
            <a:r>
              <a:rPr lang="en-US" altLang="ja-JP" sz="2400" b="1" baseline="-25000" dirty="0"/>
              <a:t> </a:t>
            </a:r>
            <a:r>
              <a:rPr lang="en-US" altLang="ja-JP" sz="2400" b="1" dirty="0"/>
              <a:t>=</a:t>
            </a:r>
            <a:r>
              <a:rPr lang="en-US" altLang="ja-JP" sz="2400" b="1" dirty="0">
                <a:solidFill>
                  <a:srgbClr val="FF0000"/>
                </a:solidFill>
              </a:rPr>
              <a:t> </a:t>
            </a:r>
            <a:r>
              <a:rPr lang="en-US" altLang="ja-JP" sz="2400" b="1" u="sng" dirty="0">
                <a:solidFill>
                  <a:srgbClr val="FF0000"/>
                </a:solidFill>
              </a:rPr>
              <a:t>P</a:t>
            </a:r>
            <a:r>
              <a:rPr lang="en-US" altLang="ja-JP" sz="2400" b="1" u="sng" baseline="-25000" dirty="0">
                <a:solidFill>
                  <a:srgbClr val="FF0000"/>
                </a:solidFill>
                <a:latin typeface="Symbol" pitchFamily="18" charset="2"/>
              </a:rPr>
              <a:t>a</a:t>
            </a:r>
            <a:r>
              <a:rPr lang="en-US" altLang="ja-JP" sz="2400" b="1" baseline="-25000" dirty="0">
                <a:latin typeface="Symbol" pitchFamily="18" charset="2"/>
              </a:rPr>
              <a:t> </a:t>
            </a:r>
            <a:r>
              <a:rPr lang="en-US" altLang="ja-JP" sz="2400" b="1" dirty="0"/>
              <a:t>+ </a:t>
            </a:r>
            <a:r>
              <a:rPr lang="en-US" altLang="ja-JP" sz="2400" b="1" u="sng" dirty="0" err="1">
                <a:solidFill>
                  <a:srgbClr val="FF0000"/>
                </a:solidFill>
              </a:rPr>
              <a:t>P</a:t>
            </a:r>
            <a:r>
              <a:rPr lang="en-US" altLang="ja-JP" sz="2400" b="1" u="sng" baseline="-25000" dirty="0" err="1">
                <a:solidFill>
                  <a:srgbClr val="FF0000"/>
                </a:solidFill>
              </a:rPr>
              <a:t>aux</a:t>
            </a:r>
            <a:r>
              <a:rPr lang="en-US" altLang="ja-JP" sz="2400" b="1" baseline="-25000" dirty="0"/>
              <a:t> </a:t>
            </a:r>
            <a:r>
              <a:rPr lang="en-US" altLang="ja-JP" sz="2400" b="1" dirty="0"/>
              <a:t>- </a:t>
            </a:r>
            <a:r>
              <a:rPr lang="en-US" altLang="ja-JP" sz="2400" b="1" u="sng" dirty="0" err="1" smtClean="0">
                <a:solidFill>
                  <a:srgbClr val="FF0000"/>
                </a:solidFill>
              </a:rPr>
              <a:t>P</a:t>
            </a:r>
            <a:r>
              <a:rPr lang="en-US" altLang="ja-JP" sz="2400" b="1" u="sng" baseline="-25000" dirty="0" err="1" smtClean="0">
                <a:solidFill>
                  <a:srgbClr val="FF0000"/>
                </a:solidFill>
              </a:rPr>
              <a:t>Br</a:t>
            </a:r>
            <a:r>
              <a:rPr lang="en-US" altLang="ja-JP" sz="2400" b="1" dirty="0" smtClean="0"/>
              <a:t>)</a:t>
            </a:r>
            <a:endParaRPr lang="ja-JP" altLang="ja-JP" sz="2400" b="1" baseline="-25000" dirty="0"/>
          </a:p>
        </p:txBody>
      </p:sp>
      <p:sp>
        <p:nvSpPr>
          <p:cNvPr id="20" name="正方形/長方形 19"/>
          <p:cNvSpPr/>
          <p:nvPr/>
        </p:nvSpPr>
        <p:spPr>
          <a:xfrm>
            <a:off x="323528" y="6309320"/>
            <a:ext cx="3096344" cy="461665"/>
          </a:xfrm>
          <a:prstGeom prst="rect">
            <a:avLst/>
          </a:prstGeom>
        </p:spPr>
        <p:txBody>
          <a:bodyPr wrap="square">
            <a:spAutoFit/>
          </a:bodyPr>
          <a:lstStyle/>
          <a:p>
            <a:r>
              <a:rPr lang="ja-JP" altLang="en-US" sz="2400" dirty="0"/>
              <a:t>計測</a:t>
            </a:r>
            <a:r>
              <a:rPr lang="ja-JP" altLang="en-US" sz="2400" dirty="0" smtClean="0"/>
              <a:t>対象：</a:t>
            </a:r>
            <a:r>
              <a:rPr lang="ja-JP" altLang="en-US" sz="2400" b="1" u="sng" dirty="0" smtClean="0">
                <a:solidFill>
                  <a:srgbClr val="FF0000"/>
                </a:solidFill>
              </a:rPr>
              <a:t>赤字下線付</a:t>
            </a:r>
            <a:endParaRPr lang="ja-JP" altLang="en-US" sz="2400" dirty="0"/>
          </a:p>
        </p:txBody>
      </p:sp>
      <p:sp>
        <p:nvSpPr>
          <p:cNvPr id="23" name="正方形/長方形 22"/>
          <p:cNvSpPr/>
          <p:nvPr/>
        </p:nvSpPr>
        <p:spPr>
          <a:xfrm>
            <a:off x="4572000" y="5973087"/>
            <a:ext cx="4536504" cy="830997"/>
          </a:xfrm>
          <a:prstGeom prst="rect">
            <a:avLst/>
          </a:prstGeom>
        </p:spPr>
        <p:txBody>
          <a:bodyPr wrap="square">
            <a:spAutoFit/>
          </a:bodyPr>
          <a:lstStyle/>
          <a:p>
            <a:r>
              <a:rPr lang="ja-JP" altLang="en-US" sz="2400" b="1" u="sng" dirty="0" smtClean="0">
                <a:solidFill>
                  <a:srgbClr val="FF0000"/>
                </a:solidFill>
              </a:rPr>
              <a:t>密度・温度分布</a:t>
            </a:r>
            <a:r>
              <a:rPr lang="ja-JP" altLang="en-US" sz="2400" dirty="0" smtClean="0"/>
              <a:t>と</a:t>
            </a:r>
            <a:r>
              <a:rPr lang="en-US" altLang="ja-JP" sz="2400" b="1" u="sng" dirty="0" smtClean="0">
                <a:solidFill>
                  <a:srgbClr val="FF0000"/>
                </a:solidFill>
              </a:rPr>
              <a:t>α</a:t>
            </a:r>
            <a:r>
              <a:rPr lang="ja-JP" altLang="en-US" sz="2400" b="1" u="sng" dirty="0" smtClean="0">
                <a:solidFill>
                  <a:srgbClr val="FF0000"/>
                </a:solidFill>
              </a:rPr>
              <a:t>粒子分布（中性子発生量・分布）</a:t>
            </a:r>
            <a:r>
              <a:rPr lang="ja-JP" altLang="en-US" sz="2400" dirty="0" smtClean="0"/>
              <a:t>、</a:t>
            </a:r>
            <a:r>
              <a:rPr lang="en-US" altLang="ja-JP" sz="2400" b="1" u="sng" dirty="0" err="1" smtClean="0">
                <a:solidFill>
                  <a:srgbClr val="FF0000"/>
                </a:solidFill>
              </a:rPr>
              <a:t>z</a:t>
            </a:r>
            <a:r>
              <a:rPr lang="en-US" altLang="ja-JP" sz="2400" b="1" u="sng" baseline="-25000" dirty="0" err="1" smtClean="0">
                <a:solidFill>
                  <a:srgbClr val="FF0000"/>
                </a:solidFill>
              </a:rPr>
              <a:t>eff</a:t>
            </a:r>
            <a:r>
              <a:rPr lang="en-US" altLang="ja-JP" sz="2400" b="1" u="sng" dirty="0" smtClean="0">
                <a:solidFill>
                  <a:srgbClr val="FF0000"/>
                </a:solidFill>
              </a:rPr>
              <a:t> </a:t>
            </a:r>
            <a:r>
              <a:rPr lang="ja-JP" altLang="en-US" sz="2400" dirty="0" smtClean="0"/>
              <a:t>に依存</a:t>
            </a:r>
            <a:endParaRPr lang="ja-JP" altLang="ja-JP" sz="2400" dirty="0"/>
          </a:p>
        </p:txBody>
      </p:sp>
    </p:spTree>
    <p:extLst>
      <p:ext uri="{BB962C8B-B14F-4D97-AF65-F5344CB8AC3E}">
        <p14:creationId xmlns:p14="http://schemas.microsoft.com/office/powerpoint/2010/main" val="253987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6988"/>
            <a:ext cx="9144000" cy="519113"/>
          </a:xfrm>
          <a:prstGeom prst="rect">
            <a:avLst/>
          </a:prstGeom>
          <a:solidFill>
            <a:srgbClr val="000099"/>
          </a:solidFill>
          <a:ln w="9525">
            <a:noFill/>
            <a:miter lim="800000"/>
            <a:headEnd/>
            <a:tailEnd/>
          </a:ln>
        </p:spPr>
        <p:txBody>
          <a:bodyPr anchor="ctr">
            <a:spAutoFit/>
          </a:bodyPr>
          <a:lstStyle/>
          <a:p>
            <a:r>
              <a:rPr lang="en-US" altLang="ja-JP" sz="2800" dirty="0" smtClean="0">
                <a:solidFill>
                  <a:srgbClr val="FFFF00"/>
                </a:solidFill>
                <a:latin typeface="Arial" pitchFamily="34" charset="0"/>
                <a:cs typeface="Arial" pitchFamily="34" charset="0"/>
              </a:rPr>
              <a:t>2. </a:t>
            </a:r>
            <a:r>
              <a:rPr lang="ja-JP" altLang="en-US" sz="2800" dirty="0" smtClean="0">
                <a:solidFill>
                  <a:srgbClr val="FFFF00"/>
                </a:solidFill>
                <a:latin typeface="Arial" pitchFamily="34" charset="0"/>
                <a:cs typeface="Arial" pitchFamily="34" charset="0"/>
              </a:rPr>
              <a:t>ヘリカル原型炉</a:t>
            </a:r>
            <a:r>
              <a:rPr lang="ja-JP" altLang="en-US" sz="2800" dirty="0">
                <a:solidFill>
                  <a:srgbClr val="FFFF00"/>
                </a:solidFill>
                <a:latin typeface="Arial" pitchFamily="34" charset="0"/>
                <a:cs typeface="Arial" pitchFamily="34" charset="0"/>
              </a:rPr>
              <a:t>で計測制御すべき諸量</a:t>
            </a:r>
          </a:p>
        </p:txBody>
      </p:sp>
      <p:pic>
        <p:nvPicPr>
          <p:cNvPr id="5" name="図 4" descr="E:\Documents\submission_paper\原型炉計装制御\timeevol_B6.0_NGS_1500_peltest2.1mo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4526350" cy="6192688"/>
          </a:xfrm>
          <a:prstGeom prst="rect">
            <a:avLst/>
          </a:prstGeom>
          <a:noFill/>
          <a:ln>
            <a:noFill/>
          </a:ln>
        </p:spPr>
      </p:pic>
      <p:sp>
        <p:nvSpPr>
          <p:cNvPr id="6" name="正方形/長方形 5"/>
          <p:cNvSpPr/>
          <p:nvPr/>
        </p:nvSpPr>
        <p:spPr>
          <a:xfrm>
            <a:off x="5220072" y="980728"/>
            <a:ext cx="3024336" cy="830997"/>
          </a:xfrm>
          <a:prstGeom prst="rect">
            <a:avLst/>
          </a:prstGeom>
        </p:spPr>
        <p:txBody>
          <a:bodyPr wrap="square">
            <a:spAutoFit/>
          </a:bodyPr>
          <a:lstStyle/>
          <a:p>
            <a:r>
              <a:rPr lang="ja-JP" altLang="en-US" sz="2400" dirty="0" smtClean="0"/>
              <a:t>ペレット入射が停止後</a:t>
            </a:r>
            <a:endParaRPr lang="en-US" altLang="ja-JP" sz="2400" dirty="0" smtClean="0"/>
          </a:p>
          <a:p>
            <a:r>
              <a:rPr lang="ja-JP" altLang="en-US" sz="2400" dirty="0" smtClean="0"/>
              <a:t>元の運転点の復帰</a:t>
            </a:r>
            <a:endParaRPr lang="ja-JP" altLang="ja-JP" sz="2400" dirty="0"/>
          </a:p>
        </p:txBody>
      </p:sp>
      <p:sp>
        <p:nvSpPr>
          <p:cNvPr id="7" name="正方形/長方形 6"/>
          <p:cNvSpPr/>
          <p:nvPr/>
        </p:nvSpPr>
        <p:spPr>
          <a:xfrm>
            <a:off x="5166320" y="3356992"/>
            <a:ext cx="3654152" cy="830997"/>
          </a:xfrm>
          <a:prstGeom prst="rect">
            <a:avLst/>
          </a:prstGeom>
        </p:spPr>
        <p:txBody>
          <a:bodyPr wrap="square">
            <a:spAutoFit/>
          </a:bodyPr>
          <a:lstStyle/>
          <a:p>
            <a:r>
              <a:rPr lang="ja-JP" altLang="en-US" sz="2400" dirty="0" smtClean="0"/>
              <a:t>外部加熱を制御するため、</a:t>
            </a:r>
            <a:r>
              <a:rPr lang="ja-JP" altLang="en-US" sz="2400" b="1" u="sng" dirty="0">
                <a:solidFill>
                  <a:srgbClr val="FF0000"/>
                </a:solidFill>
              </a:rPr>
              <a:t>核融合出力</a:t>
            </a:r>
            <a:r>
              <a:rPr lang="ja-JP" altLang="en-US" sz="2400" dirty="0"/>
              <a:t>の回復を</a:t>
            </a:r>
            <a:r>
              <a:rPr lang="ja-JP" altLang="en-US" sz="2400" dirty="0" smtClean="0"/>
              <a:t>判断</a:t>
            </a:r>
            <a:endParaRPr lang="ja-JP" altLang="en-US" sz="2400" dirty="0"/>
          </a:p>
        </p:txBody>
      </p:sp>
      <p:sp>
        <p:nvSpPr>
          <p:cNvPr id="8" name="正方形/長方形 7"/>
          <p:cNvSpPr/>
          <p:nvPr/>
        </p:nvSpPr>
        <p:spPr>
          <a:xfrm>
            <a:off x="5076056" y="2276872"/>
            <a:ext cx="3366120" cy="830997"/>
          </a:xfrm>
          <a:prstGeom prst="rect">
            <a:avLst/>
          </a:prstGeom>
        </p:spPr>
        <p:txBody>
          <a:bodyPr wrap="square">
            <a:spAutoFit/>
          </a:bodyPr>
          <a:lstStyle/>
          <a:p>
            <a:r>
              <a:rPr lang="ja-JP" altLang="en-US" sz="2400" dirty="0" smtClean="0"/>
              <a:t>低下した温度を補うために外部加熱入力</a:t>
            </a:r>
            <a:endParaRPr lang="ja-JP" altLang="en-US" sz="2400" dirty="0"/>
          </a:p>
        </p:txBody>
      </p:sp>
      <p:cxnSp>
        <p:nvCxnSpPr>
          <p:cNvPr id="9" name="直線矢印コネクタ 8"/>
          <p:cNvCxnSpPr/>
          <p:nvPr/>
        </p:nvCxnSpPr>
        <p:spPr>
          <a:xfrm flipH="1">
            <a:off x="2370680" y="2780928"/>
            <a:ext cx="2579616" cy="2808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2771800" y="2348880"/>
            <a:ext cx="2178496"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2555776" y="3429000"/>
            <a:ext cx="2520280" cy="3434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860032" y="4797152"/>
            <a:ext cx="3960440" cy="1569660"/>
          </a:xfrm>
          <a:prstGeom prst="rect">
            <a:avLst/>
          </a:prstGeom>
        </p:spPr>
        <p:txBody>
          <a:bodyPr wrap="square">
            <a:spAutoFit/>
          </a:bodyPr>
          <a:lstStyle/>
          <a:p>
            <a:r>
              <a:rPr lang="ja-JP" altLang="en-US" sz="2400" b="1" dirty="0" smtClean="0"/>
              <a:t>ヘリカルでは閉じ込め磁場が外部コイルでほぼ決まるため、磁場計測の重要度がトカマクよりもかなり低い。</a:t>
            </a:r>
            <a:endParaRPr lang="ja-JP" altLang="en-US" sz="2400" b="1" dirty="0"/>
          </a:p>
        </p:txBody>
      </p:sp>
    </p:spTree>
    <p:extLst>
      <p:ext uri="{BB962C8B-B14F-4D97-AF65-F5344CB8AC3E}">
        <p14:creationId xmlns:p14="http://schemas.microsoft.com/office/powerpoint/2010/main" val="2665540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10660</TotalTime>
  <Words>2554</Words>
  <Application>Microsoft Office PowerPoint</Application>
  <PresentationFormat>画面に合わせる (4:3)</PresentationFormat>
  <Paragraphs>359</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YAG_Disp</dc:creator>
  <cp:lastModifiedBy>YAG_Disp</cp:lastModifiedBy>
  <cp:revision>228</cp:revision>
  <cp:lastPrinted>2013-11-23T10:19:30Z</cp:lastPrinted>
  <dcterms:created xsi:type="dcterms:W3CDTF">2013-11-12T12:35:53Z</dcterms:created>
  <dcterms:modified xsi:type="dcterms:W3CDTF">2014-03-06T07:08:44Z</dcterms:modified>
</cp:coreProperties>
</file>