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305" r:id="rId4"/>
    <p:sldId id="260" r:id="rId5"/>
    <p:sldId id="261" r:id="rId6"/>
    <p:sldId id="262" r:id="rId7"/>
    <p:sldId id="306" r:id="rId8"/>
    <p:sldId id="264" r:id="rId9"/>
    <p:sldId id="265" r:id="rId10"/>
    <p:sldId id="307" r:id="rId11"/>
    <p:sldId id="267" r:id="rId12"/>
    <p:sldId id="268" r:id="rId13"/>
    <p:sldId id="30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3AABC-9003-45A5-BDCA-397EDA3C0627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C9523-BEEA-4B83-9A46-3E8817D2365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4650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１１４２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9523-BEEA-4B83-9A46-3E8817D2365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831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３：２０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9523-BEEA-4B83-9A46-3E8817D2365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8103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0333-B4C6-4555-9958-CBCA6CC31E3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126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0333-B4C6-4555-9958-CBCA6CC31E3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126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５：５０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9523-BEEA-4B83-9A46-3E8817D2365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6267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B704-7BDA-4447-B97C-D0D1E4ABB53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１０：４０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C9523-BEEA-4B83-9A46-3E8817D2365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3339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1829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3544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465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87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6292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055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6619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863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8329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4798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0141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5218-0A81-4F59-9FA6-8EFC759FD90E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52BF-CC34-490E-90DB-7F2ABCBC7A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566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43808" y="572487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第</a:t>
            </a:r>
            <a:r>
              <a:rPr lang="en-US" altLang="ja-JP" sz="2400" dirty="0" smtClean="0"/>
              <a:t>17</a:t>
            </a:r>
            <a:r>
              <a:rPr lang="ja-JP" altLang="en-US" sz="2400" dirty="0" smtClean="0"/>
              <a:t>回若手科学者によるプラズマ研究会</a:t>
            </a:r>
            <a:endParaRPr lang="en-US" altLang="ja-JP" sz="2400" dirty="0" smtClean="0"/>
          </a:p>
          <a:p>
            <a:r>
              <a:rPr lang="ja-JP" altLang="ja-JP" sz="2400" dirty="0" smtClean="0"/>
              <a:t>日本原子力研究開発機構　那珂核融合研究所</a:t>
            </a:r>
            <a:endParaRPr lang="en-US" altLang="ja-JP" sz="2400" dirty="0" smtClean="0"/>
          </a:p>
          <a:p>
            <a:r>
              <a:rPr lang="en-US" altLang="ja-JP" sz="2400" dirty="0" smtClean="0"/>
              <a:t>2014</a:t>
            </a:r>
            <a:r>
              <a:rPr lang="ja-JP" altLang="ja-JP" sz="2400" dirty="0" smtClean="0"/>
              <a:t>年</a:t>
            </a:r>
            <a:r>
              <a:rPr lang="en-US" altLang="ja-JP" sz="2400" dirty="0" smtClean="0"/>
              <a:t>3</a:t>
            </a:r>
            <a:r>
              <a:rPr lang="ja-JP" altLang="ja-JP" sz="2400" dirty="0" smtClean="0"/>
              <a:t>月</a:t>
            </a:r>
            <a:r>
              <a:rPr lang="en-US" altLang="ja-JP" sz="2400" dirty="0"/>
              <a:t>5</a:t>
            </a:r>
            <a:r>
              <a:rPr lang="en-US" altLang="ja-JP" sz="2400" dirty="0" smtClean="0"/>
              <a:t> - </a:t>
            </a:r>
            <a:r>
              <a:rPr lang="en-US" altLang="ja-JP" sz="2400" dirty="0"/>
              <a:t>7</a:t>
            </a:r>
            <a:r>
              <a:rPr lang="ja-JP" altLang="ja-JP" sz="2400" dirty="0" smtClean="0"/>
              <a:t>日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24544" y="2732727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/>
              <a:t>ダブルパストムソン散乱計測を用いた</a:t>
            </a:r>
            <a:endParaRPr lang="en-US" altLang="ja-JP" sz="3600" b="1" dirty="0" smtClean="0"/>
          </a:p>
          <a:p>
            <a:pPr algn="ctr"/>
            <a:r>
              <a:rPr lang="ja-JP" altLang="en-US" sz="3600" b="1" dirty="0" smtClean="0"/>
              <a:t>２方向圧力同時計測</a:t>
            </a:r>
            <a:endParaRPr lang="en-US" altLang="ja-JP" sz="36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01137" y="4725144"/>
            <a:ext cx="874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latin typeface="+mj-ea"/>
                <a:ea typeface="+mj-ea"/>
              </a:rPr>
              <a:t> </a:t>
            </a:r>
            <a:r>
              <a:rPr lang="ja-JP" altLang="en-US" sz="2400" b="1" u="sng" dirty="0" smtClean="0">
                <a:latin typeface="+mj-ea"/>
                <a:ea typeface="+mj-ea"/>
              </a:rPr>
              <a:t>平塚 淳一</a:t>
            </a:r>
            <a:r>
              <a:rPr lang="ja-JP" altLang="en-US" sz="2400" dirty="0" smtClean="0">
                <a:latin typeface="+mj-ea"/>
                <a:ea typeface="+mj-ea"/>
              </a:rPr>
              <a:t>、</a:t>
            </a:r>
            <a:r>
              <a:rPr lang="en-US" altLang="ja-JP" sz="2400" dirty="0" smtClean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江尻 晶、 高瀬</a:t>
            </a: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雄一、 山口</a:t>
            </a: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隆史、 冨樫</a:t>
            </a: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央、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中村 京春、 東條 寛</a:t>
            </a:r>
            <a:r>
              <a:rPr lang="en-US" altLang="ja-JP" sz="2400" baseline="30000" dirty="0" smtClean="0">
                <a:latin typeface="+mj-ea"/>
                <a:ea typeface="+mj-ea"/>
              </a:rPr>
              <a:t>1</a:t>
            </a:r>
            <a:r>
              <a:rPr lang="ja-JP" altLang="en-US" sz="2400" dirty="0" err="1" smtClean="0">
                <a:latin typeface="+mj-ea"/>
                <a:ea typeface="+mj-ea"/>
              </a:rPr>
              <a:t>、</a:t>
            </a:r>
            <a:r>
              <a:rPr lang="ja-JP" altLang="en-US" sz="2400" dirty="0" smtClean="0">
                <a:latin typeface="+mj-ea"/>
                <a:ea typeface="+mj-ea"/>
              </a:rPr>
              <a:t> 長谷川</a:t>
            </a: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真</a:t>
            </a:r>
            <a:r>
              <a:rPr lang="en-US" altLang="ja-JP" sz="2400" baseline="30000" dirty="0">
                <a:latin typeface="+mj-ea"/>
                <a:ea typeface="+mj-ea"/>
              </a:rPr>
              <a:t>2</a:t>
            </a:r>
            <a:r>
              <a:rPr lang="ja-JP" altLang="en-US" sz="2400" dirty="0" err="1" smtClean="0">
                <a:latin typeface="+mj-ea"/>
                <a:ea typeface="+mj-ea"/>
              </a:rPr>
              <a:t>、</a:t>
            </a:r>
            <a:r>
              <a:rPr lang="ja-JP" altLang="en-US" sz="2400" dirty="0" smtClean="0">
                <a:latin typeface="+mj-ea"/>
                <a:ea typeface="+mj-ea"/>
              </a:rPr>
              <a:t> 永島</a:t>
            </a: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芳彦</a:t>
            </a:r>
            <a:r>
              <a:rPr lang="en-US" altLang="ja-JP" sz="2400" baseline="30000" dirty="0">
                <a:latin typeface="+mj-ea"/>
                <a:ea typeface="+mj-ea"/>
              </a:rPr>
              <a:t>2</a:t>
            </a:r>
            <a:r>
              <a:rPr lang="ja-JP" altLang="en-US" sz="2400" dirty="0" err="1" smtClean="0">
                <a:latin typeface="+mj-ea"/>
                <a:ea typeface="+mj-ea"/>
              </a:rPr>
              <a:t>、</a:t>
            </a:r>
            <a:r>
              <a:rPr lang="ja-JP" altLang="en-US" sz="2400" dirty="0" smtClean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TST-2</a:t>
            </a:r>
            <a:r>
              <a:rPr lang="ja-JP" altLang="en-US" sz="2400" dirty="0" smtClean="0">
                <a:latin typeface="+mj-ea"/>
                <a:ea typeface="+mj-ea"/>
              </a:rPr>
              <a:t>グループ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80420" y="5877272"/>
            <a:ext cx="5040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東京大学　高瀬・江尻研究室</a:t>
            </a:r>
            <a:endParaRPr lang="en-US" altLang="ja-JP" sz="2000" dirty="0" smtClean="0"/>
          </a:p>
          <a:p>
            <a:r>
              <a:rPr lang="en-US" altLang="ja-JP" sz="2000" baseline="30000" dirty="0" smtClean="0"/>
              <a:t>1</a:t>
            </a:r>
            <a:r>
              <a:rPr lang="ja-JP" altLang="en-US" sz="2000" dirty="0" smtClean="0"/>
              <a:t>日本原子力研究開発機構 </a:t>
            </a:r>
            <a:r>
              <a:rPr lang="en-US" altLang="ja-JP" sz="2000" baseline="30000" dirty="0"/>
              <a:t>2</a:t>
            </a:r>
            <a:r>
              <a:rPr lang="ja-JP" altLang="en-US" sz="2000" dirty="0" smtClean="0"/>
              <a:t>九州大学</a:t>
            </a:r>
            <a:endParaRPr lang="pl-PL" altLang="ja-JP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9807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一般講演</a:t>
            </a:r>
            <a:endParaRPr kumimoji="1" lang="ja-JP" altLang="en-US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41" y="5919026"/>
            <a:ext cx="2786687" cy="46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30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64114" y="663079"/>
            <a:ext cx="14157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発表内容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2334359"/>
            <a:ext cx="6694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研究目的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ダブルパストムソン散乱計測の原理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計測システムの概要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オーミック加熱</a:t>
            </a:r>
            <a:r>
              <a:rPr lang="ja-JP" altLang="en-US" sz="2800" dirty="0" smtClean="0"/>
              <a:t>プラズマ測定実験の結果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まとめ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24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45969" y="188640"/>
            <a:ext cx="285206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測定システムの概要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971741" y="2935019"/>
            <a:ext cx="7992747" cy="3767995"/>
            <a:chOff x="1063151" y="3045381"/>
            <a:chExt cx="7992747" cy="3767995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846" y="3045381"/>
              <a:ext cx="6585052" cy="37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1115616" y="4258563"/>
              <a:ext cx="1247762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63151" y="4352077"/>
              <a:ext cx="1376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YAG</a:t>
              </a:r>
              <a:r>
                <a:rPr kumimoji="1" lang="ja-JP" altLang="en-US" sz="1600" dirty="0" smtClean="0"/>
                <a:t>レーザー</a:t>
              </a:r>
              <a:endParaRPr kumimoji="1" lang="ja-JP" altLang="en-US" sz="1600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2363378" y="4486247"/>
              <a:ext cx="26440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7745504" y="5593015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環境温度変化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→ 感度変化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812" y="5085184"/>
            <a:ext cx="2848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YAG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レーザー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の性能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パルスエネルギー：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1.6J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繰り返し周波数：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10Hz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パルス幅：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10ns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波長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1064nm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0521" y="764704"/>
            <a:ext cx="34152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レーザー</a:t>
            </a:r>
            <a:r>
              <a:rPr lang="ja-JP" altLang="en-US" dirty="0" smtClean="0"/>
              <a:t>入射系</a:t>
            </a:r>
            <a:r>
              <a:rPr lang="en-US" altLang="ja-JP" dirty="0" smtClean="0"/>
              <a:t>】</a:t>
            </a:r>
            <a:endParaRPr kumimoji="1" lang="en-US" altLang="ja-JP" dirty="0" smtClean="0"/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YAG</a:t>
            </a:r>
            <a:r>
              <a:rPr kumimoji="1" lang="ja-JP" altLang="en-US" dirty="0" smtClean="0"/>
              <a:t>レーザーを球面ミラーで反射</a:t>
            </a:r>
            <a:endParaRPr kumimoji="1" lang="en-US" altLang="ja-JP" dirty="0" smtClean="0"/>
          </a:p>
          <a:p>
            <a:r>
              <a:rPr lang="ja-JP" altLang="en-US" dirty="0" smtClean="0"/>
              <a:t>：</a:t>
            </a:r>
            <a:r>
              <a:rPr kumimoji="1" lang="ja-JP" altLang="en-US" dirty="0" smtClean="0"/>
              <a:t>ダブルパス入射</a:t>
            </a:r>
            <a:endParaRPr kumimoji="1" lang="en-US" altLang="ja-JP" dirty="0" smtClean="0"/>
          </a:p>
          <a:p>
            <a:r>
              <a:rPr lang="ja-JP" altLang="en-US" dirty="0" smtClean="0"/>
              <a:t>　↓</a:t>
            </a:r>
            <a:endParaRPr lang="en-US" altLang="ja-JP" dirty="0" smtClean="0"/>
          </a:p>
          <a:p>
            <a:r>
              <a:rPr lang="en-US" altLang="ja-JP" dirty="0" smtClean="0"/>
              <a:t>【</a:t>
            </a:r>
            <a:r>
              <a:rPr lang="ja-JP" altLang="en-US" dirty="0" smtClean="0"/>
              <a:t>集光系</a:t>
            </a:r>
            <a:r>
              <a:rPr lang="en-US" altLang="ja-JP" dirty="0" smtClean="0"/>
              <a:t>】</a:t>
            </a:r>
          </a:p>
          <a:p>
            <a:r>
              <a:rPr lang="ja-JP" altLang="en-US" dirty="0"/>
              <a:t>散乱光をファイバーに集光</a:t>
            </a:r>
            <a:endParaRPr lang="en-US" altLang="ja-JP" dirty="0" smtClean="0"/>
          </a:p>
          <a:p>
            <a:r>
              <a:rPr kumimoji="1" lang="ja-JP" altLang="en-US" dirty="0" smtClean="0"/>
              <a:t>　↓</a:t>
            </a:r>
            <a:endParaRPr kumimoji="1" lang="en-US" altLang="ja-JP" dirty="0" smtClean="0"/>
          </a:p>
          <a:p>
            <a:r>
              <a:rPr lang="en-US" altLang="ja-JP" dirty="0" smtClean="0"/>
              <a:t>【</a:t>
            </a:r>
            <a:r>
              <a:rPr lang="ja-JP" altLang="en-US" dirty="0" smtClean="0"/>
              <a:t>分光器</a:t>
            </a:r>
            <a:r>
              <a:rPr lang="en-US" altLang="ja-JP" dirty="0" smtClean="0"/>
              <a:t>】</a:t>
            </a:r>
          </a:p>
          <a:p>
            <a:r>
              <a:rPr kumimoji="1" lang="ja-JP" altLang="en-US" dirty="0"/>
              <a:t>スペクトル</a:t>
            </a:r>
            <a:r>
              <a:rPr kumimoji="1" lang="ja-JP" altLang="en-US" dirty="0" smtClean="0"/>
              <a:t>を再構成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969445" y="620688"/>
            <a:ext cx="3169347" cy="2162037"/>
            <a:chOff x="5868144" y="1196752"/>
            <a:chExt cx="3169347" cy="2162037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5868144" y="1779794"/>
              <a:ext cx="3169347" cy="1578995"/>
              <a:chOff x="5868144" y="1779794"/>
              <a:chExt cx="3169347" cy="1578995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-201" r="50201" b="66962"/>
              <a:stretch/>
            </p:blipFill>
            <p:spPr bwMode="auto">
              <a:xfrm>
                <a:off x="5868144" y="1779794"/>
                <a:ext cx="3169347" cy="1578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6517957" y="249289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rgbClr val="0428DA"/>
                    </a:solidFill>
                  </a:rPr>
                  <a:t>往路</a:t>
                </a:r>
                <a:endParaRPr kumimoji="1" lang="ja-JP" altLang="en-US" dirty="0">
                  <a:solidFill>
                    <a:srgbClr val="0428DA"/>
                  </a:solidFill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7555021" y="251141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復路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6444208" y="1196752"/>
              <a:ext cx="2396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ダブルパス散乱波形</a:t>
              </a:r>
              <a:endParaRPr kumimoji="1" lang="en-US" altLang="ja-JP" dirty="0" smtClean="0"/>
            </a:p>
            <a:p>
              <a:r>
                <a:rPr lang="ja-JP" altLang="en-US" dirty="0" smtClean="0"/>
                <a:t>（往復２パルスの信号）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085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ボックス 66"/>
          <p:cNvSpPr txBox="1"/>
          <p:nvPr/>
        </p:nvSpPr>
        <p:spPr>
          <a:xfrm>
            <a:off x="1979712" y="303039"/>
            <a:ext cx="110799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分光器</a:t>
            </a:r>
            <a:endParaRPr kumimoji="1" lang="ja-JP" altLang="en-US" sz="24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07504" y="1015568"/>
            <a:ext cx="52758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集光されたトムソン散乱光</a:t>
            </a:r>
            <a:r>
              <a:rPr lang="ja-JP" altLang="en-US" dirty="0" smtClean="0"/>
              <a:t>を分光：ポリクロメータ。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干渉フィルターとリレーレンズで分光、伝搬。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検出器：アバランシェフォトダイオード（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ja-JP" altLang="en-US" dirty="0" smtClean="0"/>
              <a:t>）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波長</a:t>
            </a:r>
            <a:r>
              <a:rPr lang="ja-JP" altLang="en-US" dirty="0"/>
              <a:t>６</a:t>
            </a:r>
            <a:r>
              <a:rPr lang="ja-JP" altLang="en-US" dirty="0" smtClean="0"/>
              <a:t>チャンネルで計測</a:t>
            </a:r>
            <a:endParaRPr lang="en-US" altLang="ja-JP" dirty="0" smtClean="0"/>
          </a:p>
          <a:p>
            <a:r>
              <a:rPr lang="ja-JP" altLang="en-US" dirty="0" smtClean="0"/>
              <a:t>　　　→　もとのスペクトルを再構成。</a:t>
            </a:r>
            <a:endParaRPr lang="en-US" altLang="ja-JP" dirty="0" smtClean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5141746" y="-42543"/>
            <a:ext cx="3966758" cy="3244271"/>
            <a:chOff x="3607249" y="997775"/>
            <a:chExt cx="3966758" cy="3244271"/>
          </a:xfrm>
        </p:grpSpPr>
        <p:grpSp>
          <p:nvGrpSpPr>
            <p:cNvPr id="70" name="グループ化 69"/>
            <p:cNvGrpSpPr/>
            <p:nvPr/>
          </p:nvGrpSpPr>
          <p:grpSpPr>
            <a:xfrm>
              <a:off x="3694679" y="997775"/>
              <a:ext cx="3879328" cy="3244271"/>
              <a:chOff x="5166473" y="92350"/>
              <a:chExt cx="3879328" cy="3244271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6473" y="411677"/>
                <a:ext cx="3879328" cy="2924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テキスト ボックス 68"/>
              <p:cNvSpPr txBox="1"/>
              <p:nvPr/>
            </p:nvSpPr>
            <p:spPr>
              <a:xfrm>
                <a:off x="6012160" y="92350"/>
                <a:ext cx="2329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トムソン散乱信号の例</a:t>
                </a:r>
                <a:endParaRPr kumimoji="1" lang="ja-JP" altLang="en-US" dirty="0"/>
              </a:p>
            </p:txBody>
          </p:sp>
        </p:grpSp>
        <p:sp>
          <p:nvSpPr>
            <p:cNvPr id="71" name="テキスト ボックス 70"/>
            <p:cNvSpPr txBox="1"/>
            <p:nvPr/>
          </p:nvSpPr>
          <p:spPr>
            <a:xfrm>
              <a:off x="3607249" y="1652493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往路</a:t>
              </a:r>
              <a:endParaRPr kumimoji="1" lang="ja-JP" altLang="en-US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5254139" y="1674189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復路</a:t>
              </a:r>
              <a:endParaRPr kumimoji="1" lang="ja-JP" altLang="en-US" dirty="0"/>
            </a:p>
          </p:txBody>
        </p:sp>
        <p:cxnSp>
          <p:nvCxnSpPr>
            <p:cNvPr id="74" name="直線矢印コネクタ 73"/>
            <p:cNvCxnSpPr/>
            <p:nvPr/>
          </p:nvCxnSpPr>
          <p:spPr>
            <a:xfrm>
              <a:off x="4256243" y="1861642"/>
              <a:ext cx="2212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 flipH="1">
              <a:off x="4738502" y="1858855"/>
              <a:ext cx="5381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グループ化 82"/>
          <p:cNvGrpSpPr/>
          <p:nvPr/>
        </p:nvGrpSpPr>
        <p:grpSpPr>
          <a:xfrm>
            <a:off x="5220072" y="3262396"/>
            <a:ext cx="3672408" cy="3431595"/>
            <a:chOff x="5076056" y="3426405"/>
            <a:chExt cx="3672408" cy="3431595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243" y="3797064"/>
              <a:ext cx="3375945" cy="306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正方形/長方形 81"/>
            <p:cNvSpPr/>
            <p:nvPr/>
          </p:nvSpPr>
          <p:spPr>
            <a:xfrm>
              <a:off x="5076056" y="3629055"/>
              <a:ext cx="3672408" cy="32289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607150" y="3426405"/>
              <a:ext cx="27943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チャンネルごとの感度帯</a:t>
              </a:r>
              <a:endParaRPr kumimoji="1" lang="ja-JP" altLang="en-US" sz="2000" dirty="0"/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>
            <a:off x="107504" y="2638653"/>
            <a:ext cx="4520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往路と復路のパルスを分離（</a:t>
            </a:r>
            <a:r>
              <a:rPr kumimoji="1" lang="en-US" altLang="ja-JP" dirty="0" smtClean="0"/>
              <a:t>30ns</a:t>
            </a:r>
            <a:r>
              <a:rPr kumimoji="1" lang="ja-JP" altLang="en-US" dirty="0" smtClean="0"/>
              <a:t>）。</a:t>
            </a:r>
            <a:endParaRPr kumimoji="1" lang="en-US" altLang="ja-JP" dirty="0" smtClean="0"/>
          </a:p>
          <a:p>
            <a:r>
              <a:rPr lang="ja-JP" altLang="en-US" dirty="0" smtClean="0"/>
              <a:t>→　往路・復路を異なる信号として解析可能。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23528" y="3555148"/>
            <a:ext cx="4680520" cy="3019616"/>
            <a:chOff x="323528" y="3555148"/>
            <a:chExt cx="4680520" cy="3019616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323528" y="3555148"/>
              <a:ext cx="4680520" cy="3019616"/>
              <a:chOff x="395536" y="3759168"/>
              <a:chExt cx="4680520" cy="3019616"/>
            </a:xfrm>
          </p:grpSpPr>
          <p:pic>
            <p:nvPicPr>
              <p:cNvPr id="3277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4253060"/>
                <a:ext cx="4560998" cy="2488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正方形/長方形 87"/>
              <p:cNvSpPr/>
              <p:nvPr/>
            </p:nvSpPr>
            <p:spPr>
              <a:xfrm>
                <a:off x="395536" y="3943834"/>
                <a:ext cx="4680520" cy="2834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1979712" y="3759168"/>
                <a:ext cx="15247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ポリクロメータ</a:t>
                </a:r>
                <a:endParaRPr kumimoji="1" lang="ja-JP" altLang="en-US" dirty="0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4204077" y="5443559"/>
              <a:ext cx="5437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CH6</a:t>
              </a:r>
              <a:endParaRPr kumimoji="1" lang="ja-JP" altLang="en-US" sz="14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70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64114" y="663079"/>
            <a:ext cx="14157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発表内容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2334359"/>
            <a:ext cx="6694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研究目的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ダブルパストムソン散乱計測の原理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　計測システムの概要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オーミック加熱</a:t>
            </a:r>
            <a:r>
              <a:rPr lang="ja-JP" altLang="en-US" sz="2800" dirty="0" smtClean="0">
                <a:solidFill>
                  <a:srgbClr val="FF0000"/>
                </a:solidFill>
              </a:rPr>
              <a:t>プラズマ測定実験の結果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まとめ</a:t>
            </a:r>
            <a:endParaRPr kumimoji="1" lang="en-US" altLang="ja-JP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78185" y="4822120"/>
            <a:ext cx="38940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（目的）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オーミック加熱プラズマの測定から</a:t>
            </a:r>
            <a:endParaRPr kumimoji="1" lang="en-US" altLang="ja-JP" sz="2000" dirty="0" smtClean="0"/>
          </a:p>
          <a:p>
            <a:r>
              <a:rPr lang="ja-JP" altLang="en-US" sz="2000" dirty="0" smtClean="0">
                <a:solidFill>
                  <a:srgbClr val="0000CC"/>
                </a:solidFill>
              </a:rPr>
              <a:t>圧力非等方性</a:t>
            </a:r>
            <a:r>
              <a:rPr lang="ja-JP" altLang="en-US" sz="2000" dirty="0" smtClean="0"/>
              <a:t>の測定</a:t>
            </a:r>
            <a:endParaRPr lang="en-US" altLang="ja-JP" sz="2000" dirty="0" smtClean="0"/>
          </a:p>
          <a:p>
            <a:r>
              <a:rPr kumimoji="1" lang="ja-JP" altLang="en-US" sz="2000" dirty="0" smtClean="0">
                <a:solidFill>
                  <a:srgbClr val="0000CC"/>
                </a:solidFill>
              </a:rPr>
              <a:t>プラズマ電流密度</a:t>
            </a:r>
            <a:r>
              <a:rPr kumimoji="1" lang="ja-JP" altLang="en-US" sz="2000" dirty="0" smtClean="0"/>
              <a:t>の測定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の実証を行う。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024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61014" y="179929"/>
            <a:ext cx="32219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球状トカマク装置 </a:t>
            </a:r>
            <a:r>
              <a:rPr lang="en-US" altLang="ja-JP" sz="2400" dirty="0" smtClean="0"/>
              <a:t>TST-2</a:t>
            </a:r>
            <a:r>
              <a:rPr lang="ja-JP" altLang="en-US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04048" y="3243748"/>
            <a:ext cx="41068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＜主なプラズマパラメータ＞</a:t>
            </a:r>
            <a:endParaRPr lang="en-US" altLang="ja-JP" sz="2400" dirty="0" smtClean="0"/>
          </a:p>
          <a:p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・　</a:t>
            </a:r>
            <a:r>
              <a:rPr lang="ja-JP" altLang="en-US" sz="2400" dirty="0">
                <a:cs typeface="Times New Roman" pitchFamily="18" charset="0"/>
              </a:rPr>
              <a:t>大半径</a:t>
            </a:r>
            <a:r>
              <a:rPr lang="en-US" altLang="ja-JP" sz="2400" dirty="0" smtClean="0">
                <a:cs typeface="Times New Roman" pitchFamily="18" charset="0"/>
              </a:rPr>
              <a:t>: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&lt; 0.38 [m] </a:t>
            </a:r>
          </a:p>
          <a:p>
            <a:r>
              <a:rPr lang="ja-JP" altLang="en-US" sz="2400" dirty="0" smtClean="0"/>
              <a:t>・　</a:t>
            </a:r>
            <a:r>
              <a:rPr lang="ja-JP" altLang="en-US" sz="2400" dirty="0"/>
              <a:t>小半径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&lt; 0.25 [m]</a:t>
            </a:r>
          </a:p>
          <a:p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・　アスペクト比</a:t>
            </a:r>
            <a:r>
              <a:rPr lang="en-US" altLang="ja-JP" sz="2400" dirty="0" smtClean="0">
                <a:cs typeface="Times New Roman" pitchFamily="18" charset="0"/>
              </a:rPr>
              <a:t>: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 / a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~ 1.5</a:t>
            </a:r>
          </a:p>
          <a:p>
            <a:r>
              <a:rPr lang="ja-JP" altLang="en-US" sz="2400" dirty="0"/>
              <a:t>・　</a:t>
            </a:r>
            <a:r>
              <a:rPr lang="ja-JP" altLang="en-US" sz="2400" dirty="0" smtClean="0"/>
              <a:t>トロイダル磁場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dirty="0"/>
              <a:t> &lt;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[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dirty="0" smtClean="0"/>
              <a:t>]</a:t>
            </a:r>
          </a:p>
          <a:p>
            <a:r>
              <a:rPr lang="ja-JP" altLang="en-US" sz="2400" dirty="0" smtClean="0"/>
              <a:t>・　プラズマ電流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2400" dirty="0" smtClean="0"/>
              <a:t> [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altLang="ja-JP" sz="2400" dirty="0" smtClean="0"/>
              <a:t>]</a:t>
            </a:r>
          </a:p>
          <a:p>
            <a:r>
              <a:rPr lang="ja-JP" altLang="en-US" sz="2400" dirty="0" smtClean="0"/>
              <a:t>・　放電時間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ja-JP" altLang="en-US" sz="2400" dirty="0" smtClean="0"/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dirty="0" smtClean="0"/>
              <a:t> [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ja-JP" sz="2400" dirty="0" smtClean="0"/>
              <a:t>]</a:t>
            </a:r>
          </a:p>
          <a:p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・　電子密度</a:t>
            </a:r>
            <a:r>
              <a:rPr lang="en-US" altLang="ja-JP" sz="2400" dirty="0" smtClean="0">
                <a:cs typeface="Times New Roman" pitchFamily="18" charset="0"/>
              </a:rPr>
              <a:t>:</a:t>
            </a:r>
            <a:r>
              <a:rPr lang="ja-JP" altLang="en-US" sz="2400" dirty="0" smtClean="0">
                <a:cs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~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[m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・　電子温度</a:t>
            </a:r>
            <a:r>
              <a:rPr lang="en-US" altLang="ja-JP" sz="2400" dirty="0" smtClean="0">
                <a:cs typeface="Times New Roman" pitchFamily="18" charset="0"/>
              </a:rPr>
              <a:t>: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~ 100 [eV]</a:t>
            </a:r>
          </a:p>
        </p:txBody>
      </p:sp>
      <p:grpSp>
        <p:nvGrpSpPr>
          <p:cNvPr id="3" name="グループ化 17"/>
          <p:cNvGrpSpPr/>
          <p:nvPr/>
        </p:nvGrpSpPr>
        <p:grpSpPr>
          <a:xfrm>
            <a:off x="-36512" y="908720"/>
            <a:ext cx="2880320" cy="4360550"/>
            <a:chOff x="35496" y="2348880"/>
            <a:chExt cx="2880320" cy="436055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2348880"/>
              <a:ext cx="2880320" cy="3982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953597" y="630932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断面図</a:t>
              </a:r>
              <a:endParaRPr kumimoji="1" lang="ja-JP" altLang="en-US" sz="2000"/>
            </a:p>
          </p:txBody>
        </p:sp>
      </p:grpSp>
      <p:grpSp>
        <p:nvGrpSpPr>
          <p:cNvPr id="4" name="グループ化 15"/>
          <p:cNvGrpSpPr/>
          <p:nvPr/>
        </p:nvGrpSpPr>
        <p:grpSpPr>
          <a:xfrm>
            <a:off x="2843808" y="908720"/>
            <a:ext cx="3009816" cy="2560350"/>
            <a:chOff x="2987824" y="1052736"/>
            <a:chExt cx="3009816" cy="256035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090397" y="321297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外観</a:t>
              </a:r>
              <a:endParaRPr kumimoji="1" lang="ja-JP" altLang="en-US" sz="2000"/>
            </a:p>
          </p:txBody>
        </p:sp>
        <p:pic>
          <p:nvPicPr>
            <p:cNvPr id="12" name="図 8" descr="TST-2_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1052736"/>
              <a:ext cx="300981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グループ化 13"/>
          <p:cNvGrpSpPr/>
          <p:nvPr/>
        </p:nvGrpSpPr>
        <p:grpSpPr>
          <a:xfrm>
            <a:off x="2699792" y="3964994"/>
            <a:ext cx="2160240" cy="2920390"/>
            <a:chOff x="3419872" y="4077072"/>
            <a:chExt cx="1781643" cy="2632358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4077072"/>
              <a:ext cx="1781643" cy="216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721452" y="630932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内部写真</a:t>
              </a:r>
              <a:endParaRPr kumimoji="1" lang="ja-JP" altLang="en-US" sz="200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089"/>
          <a:stretch/>
        </p:blipFill>
        <p:spPr bwMode="auto">
          <a:xfrm>
            <a:off x="5949532" y="836712"/>
            <a:ext cx="3158972" cy="224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31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テキスト ボックス 115"/>
          <p:cNvSpPr txBox="1"/>
          <p:nvPr/>
        </p:nvSpPr>
        <p:spPr>
          <a:xfrm>
            <a:off x="937822" y="241484"/>
            <a:ext cx="726835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典型的な電子温度・電子密度分布：</a:t>
            </a:r>
            <a:r>
              <a:rPr lang="ja-JP" altLang="en-US" sz="2400" dirty="0" smtClean="0"/>
              <a:t>トムソン</a:t>
            </a:r>
            <a:r>
              <a:rPr lang="ja-JP" altLang="en-US" sz="2400" dirty="0"/>
              <a:t>散乱</a:t>
            </a:r>
            <a:r>
              <a:rPr lang="ja-JP" altLang="en-US" sz="2400" dirty="0" smtClean="0"/>
              <a:t>計測例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300192" y="1484784"/>
            <a:ext cx="3851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n</a:t>
            </a:r>
            <a:r>
              <a:rPr lang="en-US" altLang="ja-JP" sz="2000" baseline="-25000" dirty="0" smtClean="0"/>
              <a:t>e</a:t>
            </a:r>
            <a:r>
              <a:rPr lang="en-US" altLang="ja-JP" sz="2000" dirty="0" smtClean="0"/>
              <a:t> ~ 10</a:t>
            </a:r>
            <a:r>
              <a:rPr lang="en-US" altLang="ja-JP" sz="2000" baseline="30000" dirty="0" smtClean="0"/>
              <a:t>19 </a:t>
            </a:r>
            <a:r>
              <a:rPr lang="en-US" altLang="ja-JP" sz="2000" dirty="0" smtClean="0"/>
              <a:t>m</a:t>
            </a:r>
            <a:r>
              <a:rPr lang="en-US" altLang="ja-JP" sz="2000" baseline="30000" dirty="0" smtClean="0"/>
              <a:t>-3</a:t>
            </a:r>
            <a:endParaRPr lang="en-US" altLang="ja-JP" sz="2000" dirty="0" smtClean="0"/>
          </a:p>
          <a:p>
            <a:r>
              <a:rPr lang="en-US" altLang="ja-JP" sz="2000" dirty="0" err="1" smtClean="0"/>
              <a:t>T</a:t>
            </a:r>
            <a:r>
              <a:rPr lang="en-US" altLang="ja-JP" sz="2000" baseline="-25000" dirty="0" err="1" smtClean="0"/>
              <a:t>e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/>
              <a:t>~</a:t>
            </a:r>
            <a:r>
              <a:rPr lang="en-US" altLang="ja-JP" sz="2000" dirty="0" smtClean="0"/>
              <a:t> 100eV</a:t>
            </a:r>
          </a:p>
          <a:p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 err="1" smtClean="0"/>
              <a:t>Maxwellian</a:t>
            </a:r>
            <a:r>
              <a:rPr lang="ja-JP" altLang="en-US" sz="2000" dirty="0" err="1" smtClean="0"/>
              <a:t>へ</a:t>
            </a:r>
            <a:r>
              <a:rPr lang="ja-JP" altLang="en-US" sz="2000" dirty="0" err="1"/>
              <a:t>の</a:t>
            </a:r>
            <a:r>
              <a:rPr lang="ja-JP" altLang="en-US" sz="2000" dirty="0"/>
              <a:t>緩和</a:t>
            </a:r>
            <a:endParaRPr lang="en-US" altLang="ja-JP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||</a:t>
            </a:r>
            <a:r>
              <a:rPr lang="ja-JP" altLang="en-US" sz="2000" dirty="0"/>
              <a:t>と⊥の緩和</a:t>
            </a:r>
            <a:endParaRPr lang="en-US" altLang="ja-JP" sz="2000" dirty="0"/>
          </a:p>
          <a:p>
            <a:r>
              <a:rPr lang="ja-JP" altLang="en-US" sz="2000" dirty="0">
                <a:solidFill>
                  <a:srgbClr val="FF0000"/>
                </a:solidFill>
              </a:rPr>
              <a:t>緩和時間は数</a:t>
            </a:r>
            <a:r>
              <a:rPr lang="en-US" altLang="ja-JP" sz="2000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dirty="0" err="1">
                <a:solidFill>
                  <a:srgbClr val="FF0000"/>
                </a:solidFill>
              </a:rPr>
              <a:t>s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程度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130472" y="882149"/>
            <a:ext cx="4241728" cy="5841940"/>
            <a:chOff x="4427983" y="908720"/>
            <a:chExt cx="4241728" cy="584194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427983" y="6381328"/>
              <a:ext cx="2537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 = 220mm</a:t>
              </a:r>
              <a:r>
                <a:rPr kumimoji="1"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（</a:t>
              </a:r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強</a:t>
              </a:r>
              <a: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磁場側</a:t>
              </a:r>
              <a:r>
                <a:rPr kumimoji="1"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64088" y="908720"/>
              <a:ext cx="3127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 = 389mm</a:t>
              </a:r>
              <a:r>
                <a:rPr kumimoji="1"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（プラズマ中心部）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629" y="1350060"/>
              <a:ext cx="4128082" cy="500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6834228" y="1263062"/>
              <a:ext cx="0" cy="21602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5446533" y="5886565"/>
              <a:ext cx="0" cy="49476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107504" y="836712"/>
            <a:ext cx="2256115" cy="5978135"/>
            <a:chOff x="155645" y="643687"/>
            <a:chExt cx="2256115" cy="5978135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89260" y="643687"/>
              <a:ext cx="2222500" cy="5397500"/>
              <a:chOff x="179512" y="1071546"/>
              <a:chExt cx="2222500" cy="5397500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9512" y="1071546"/>
                <a:ext cx="2222500" cy="539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9" name="直線コネクタ 38"/>
              <p:cNvCxnSpPr/>
              <p:nvPr/>
            </p:nvCxnSpPr>
            <p:spPr>
              <a:xfrm flipV="1">
                <a:off x="1139679" y="1252718"/>
                <a:ext cx="0" cy="496855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1537916" y="1252718"/>
                <a:ext cx="0" cy="496053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テキスト ボックス 33"/>
            <p:cNvSpPr txBox="1"/>
            <p:nvPr/>
          </p:nvSpPr>
          <p:spPr>
            <a:xfrm>
              <a:off x="155645" y="5933171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R=220mm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03380" y="625249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R=389mm</a:t>
              </a:r>
              <a:endParaRPr kumimoji="1" lang="ja-JP" altLang="en-US" dirty="0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1149427" y="5768398"/>
              <a:ext cx="0" cy="28243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V="1">
              <a:off x="1547664" y="5777681"/>
              <a:ext cx="0" cy="50505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/>
          <p:cNvSpPr txBox="1"/>
          <p:nvPr/>
        </p:nvSpPr>
        <p:spPr>
          <a:xfrm>
            <a:off x="6228184" y="4005064"/>
            <a:ext cx="2932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圧力非等方性は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２点で計測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・プラズマ中心：</a:t>
            </a:r>
            <a:r>
              <a:rPr kumimoji="1" lang="en-US" altLang="ja-JP" sz="2000" dirty="0" smtClean="0"/>
              <a:t>R=389mm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・強磁場側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R=220mm</a:t>
            </a:r>
            <a:endParaRPr kumimoji="1"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2085" y="11247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圧力</a:t>
            </a:r>
            <a:endParaRPr kumimoji="1" lang="ja-JP" altLang="en-US" sz="20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59632" y="1853316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電流密度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31316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平衡計算</a:t>
            </a:r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15816" y="126876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トムソン計測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751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5878" y="303039"/>
            <a:ext cx="679224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Fokker-Planck</a:t>
            </a:r>
            <a:r>
              <a:rPr kumimoji="1"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コード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CQL3D</a:t>
            </a:r>
            <a:r>
              <a:rPr kumimoji="1"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によるシミュレーション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826" y="2852935"/>
            <a:ext cx="325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条件</a:t>
            </a:r>
            <a:r>
              <a:rPr kumimoji="1" lang="en-US" altLang="ja-JP" dirty="0" smtClean="0"/>
              <a:t>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初期状態：マクスウェル分布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オーミック電場：</a:t>
            </a:r>
            <a:r>
              <a:rPr lang="en-US" altLang="ja-JP" dirty="0"/>
              <a:t>2</a:t>
            </a:r>
            <a:r>
              <a:rPr kumimoji="1" lang="en-US" altLang="ja-JP" dirty="0" smtClean="0"/>
              <a:t> [V/m]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放電時間：</a:t>
            </a:r>
            <a:r>
              <a:rPr kumimoji="1" lang="en-US" altLang="ja-JP" dirty="0" smtClean="0"/>
              <a:t>6 [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総プラズマ電流 </a:t>
            </a:r>
            <a:r>
              <a:rPr lang="en-US" altLang="ja-JP" dirty="0"/>
              <a:t>= </a:t>
            </a:r>
            <a:r>
              <a:rPr lang="en-US" altLang="ja-JP" dirty="0" smtClean="0"/>
              <a:t>78kA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4717593"/>
            <a:ext cx="3731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結果</a:t>
            </a:r>
            <a:r>
              <a:rPr lang="en-US" altLang="ja-JP" sz="2000" dirty="0" smtClean="0"/>
              <a:t>】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Shifted-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Maxwellian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ではない</a:t>
            </a:r>
            <a:r>
              <a:rPr kumimoji="1" lang="ja-JP" altLang="en-US" sz="2000" dirty="0" smtClean="0"/>
              <a:t>。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 ３</a:t>
            </a:r>
            <a:r>
              <a:rPr lang="ja-JP" altLang="en-US" sz="2000" dirty="0"/>
              <a:t>温度分布（</a:t>
            </a:r>
            <a:r>
              <a:rPr lang="en-US" altLang="ja-JP" sz="2000" dirty="0" err="1"/>
              <a:t>T</a:t>
            </a:r>
            <a:r>
              <a:rPr lang="en-US" altLang="ja-JP" sz="2000" baseline="-25000" dirty="0" err="1"/>
              <a:t>ctr</a:t>
            </a:r>
            <a:r>
              <a:rPr lang="en-US" altLang="ja-JP" sz="2000" dirty="0"/>
              <a:t> &lt; T</a:t>
            </a:r>
            <a:r>
              <a:rPr lang="ja-JP" altLang="en-US" sz="2000" baseline="-25000" dirty="0"/>
              <a:t>⊥</a:t>
            </a:r>
            <a:r>
              <a:rPr lang="ja-JP" altLang="en-US" sz="2000" dirty="0"/>
              <a:t> </a:t>
            </a:r>
            <a:r>
              <a:rPr lang="en-US" altLang="ja-JP" sz="2000" dirty="0"/>
              <a:t>&lt; </a:t>
            </a:r>
            <a:r>
              <a:rPr lang="en-US" altLang="ja-JP" sz="2000" dirty="0" err="1"/>
              <a:t>T</a:t>
            </a:r>
            <a:r>
              <a:rPr lang="en-US" altLang="ja-JP" sz="2000" baseline="-25000" dirty="0" err="1"/>
              <a:t>co</a:t>
            </a:r>
            <a:r>
              <a:rPr lang="ja-JP" altLang="en-US" sz="2000" dirty="0" smtClean="0"/>
              <a:t>）。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0022" y="1370385"/>
            <a:ext cx="4011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汎用の</a:t>
            </a:r>
            <a:r>
              <a:rPr kumimoji="1" lang="en-US" altLang="ja-JP" dirty="0" smtClean="0"/>
              <a:t>Fokker-Planck</a:t>
            </a:r>
            <a:r>
              <a:rPr kumimoji="1" lang="ja-JP" altLang="en-US" dirty="0" smtClean="0"/>
              <a:t>コードを用いて</a:t>
            </a:r>
            <a:endParaRPr kumimoji="1" lang="en-US" altLang="ja-JP" dirty="0" smtClean="0"/>
          </a:p>
          <a:p>
            <a:r>
              <a:rPr kumimoji="1" lang="en-US" altLang="ja-JP" dirty="0" smtClean="0"/>
              <a:t>TST-2</a:t>
            </a:r>
            <a:r>
              <a:rPr kumimoji="1" lang="ja-JP" altLang="en-US" dirty="0" smtClean="0"/>
              <a:t>装置</a:t>
            </a:r>
            <a:r>
              <a:rPr lang="ja-JP" altLang="en-US" dirty="0"/>
              <a:t>における</a:t>
            </a:r>
            <a:r>
              <a:rPr kumimoji="1" lang="ja-JP" altLang="en-US" dirty="0" smtClean="0"/>
              <a:t>オーミックプラズマの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分布関数を計算した。</a:t>
            </a:r>
            <a:endParaRPr kumimoji="1" lang="ja-JP" altLang="en-US" dirty="0"/>
          </a:p>
        </p:txBody>
      </p:sp>
      <p:pic>
        <p:nvPicPr>
          <p:cNvPr id="38803" name="Picture 19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611" y="3893824"/>
            <a:ext cx="2038142" cy="199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29" name="Picture 19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825" y="1627245"/>
            <a:ext cx="3871925" cy="22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641" y="1348535"/>
            <a:ext cx="2027003" cy="41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30" name="Picture 19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788" y="3861048"/>
            <a:ext cx="2514248" cy="298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0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18018" y="303039"/>
            <a:ext cx="450796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速度分布関数モデル：３温度分布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46952" y="6519446"/>
            <a:ext cx="2797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N. SINGH, Plasma Phys. </a:t>
            </a:r>
            <a:r>
              <a:rPr lang="en-US" altLang="ja-JP" sz="1600" b="1" i="1" dirty="0" smtClean="0"/>
              <a:t>20</a:t>
            </a:r>
            <a:r>
              <a:rPr lang="en-US" altLang="ja-JP" sz="1600" i="1" dirty="0" smtClean="0"/>
              <a:t> 927.</a:t>
            </a:r>
            <a:endParaRPr kumimoji="1" lang="ja-JP" altLang="en-US" sz="1600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75257" y="1156682"/>
            <a:ext cx="691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Fokker-Planck</a:t>
            </a:r>
            <a:r>
              <a:rPr kumimoji="1" lang="ja-JP" altLang="en-US" sz="2000" dirty="0" smtClean="0"/>
              <a:t>方程式の予測：</a:t>
            </a:r>
            <a:r>
              <a:rPr kumimoji="1" lang="en-US" altLang="ja-JP" sz="2000" dirty="0" err="1" smtClean="0"/>
              <a:t>Maxwellian</a:t>
            </a:r>
            <a:r>
              <a:rPr kumimoji="1" lang="ja-JP" altLang="en-US" sz="2000" dirty="0" smtClean="0"/>
              <a:t>が</a:t>
            </a:r>
            <a:r>
              <a:rPr kumimoji="1" lang="en-US" altLang="ja-JP" sz="2000" dirty="0" smtClean="0"/>
              <a:t>||</a:t>
            </a:r>
            <a:r>
              <a:rPr kumimoji="1" lang="ja-JP" altLang="en-US" sz="2000" dirty="0" smtClean="0"/>
              <a:t>方向に歪んだ形。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2355" y="1889847"/>
            <a:ext cx="3195747" cy="369332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３温度</a:t>
            </a:r>
            <a:r>
              <a:rPr lang="en-US" altLang="ja-JP" dirty="0" err="1" smtClean="0"/>
              <a:t>Maxwellian</a:t>
            </a:r>
            <a:r>
              <a:rPr lang="ja-JP" altLang="en-US" dirty="0" smtClean="0"/>
              <a:t>モデルを仮定</a:t>
            </a:r>
            <a:endParaRPr kumimoji="1" lang="ja-JP" altLang="en-US" dirty="0"/>
          </a:p>
        </p:txBody>
      </p:sp>
      <p:sp>
        <p:nvSpPr>
          <p:cNvPr id="93184" name="テキスト ボックス 93183"/>
          <p:cNvSpPr txBox="1"/>
          <p:nvPr/>
        </p:nvSpPr>
        <p:spPr>
          <a:xfrm>
            <a:off x="971600" y="2393903"/>
            <a:ext cx="597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|| </a:t>
            </a:r>
            <a:r>
              <a:rPr kumimoji="1" lang="en-US" altLang="ja-JP" dirty="0" smtClean="0"/>
              <a:t>&gt; 0, v</a:t>
            </a:r>
            <a:r>
              <a:rPr kumimoji="1" lang="en-US" altLang="ja-JP" baseline="-25000" dirty="0" smtClean="0"/>
              <a:t>|| </a:t>
            </a:r>
            <a:r>
              <a:rPr kumimoji="1" lang="en-US" altLang="ja-JP" dirty="0" smtClean="0"/>
              <a:t>&lt; 0, v</a:t>
            </a:r>
            <a:r>
              <a:rPr kumimoji="1" lang="ja-JP" altLang="en-US" baseline="-25000" dirty="0" smtClean="0"/>
              <a:t>⊥</a:t>
            </a:r>
            <a:r>
              <a:rPr kumimoji="1" lang="ja-JP" altLang="en-US" dirty="0" smtClean="0"/>
              <a:t>） のそれぞれの領域で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異なる温度（</a:t>
            </a:r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co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ctr</a:t>
            </a:r>
            <a:r>
              <a:rPr kumimoji="1" lang="en-US" altLang="ja-JP" dirty="0" smtClean="0"/>
              <a:t>, T</a:t>
            </a:r>
            <a:r>
              <a:rPr kumimoji="1" lang="ja-JP" altLang="en-US" baseline="-25000" dirty="0" smtClean="0"/>
              <a:t>⊥</a:t>
            </a:r>
            <a:r>
              <a:rPr kumimoji="1" lang="ja-JP" altLang="en-US" dirty="0" smtClean="0"/>
              <a:t>）をもつ３つの</a:t>
            </a:r>
            <a:r>
              <a:rPr kumimoji="1" lang="en-US" altLang="ja-JP" dirty="0" err="1" smtClean="0"/>
              <a:t>Maxwellian</a:t>
            </a:r>
            <a:r>
              <a:rPr kumimoji="1" lang="ja-JP" altLang="en-US" dirty="0" smtClean="0"/>
              <a:t>を仮定した。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439018" y="3287528"/>
            <a:ext cx="6229326" cy="2877776"/>
            <a:chOff x="1043608" y="3098489"/>
            <a:chExt cx="6229326" cy="2877776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4690600" y="3117252"/>
              <a:ext cx="2582334" cy="2859013"/>
              <a:chOff x="3797597" y="2334033"/>
              <a:chExt cx="2582334" cy="2859013"/>
            </a:xfrm>
          </p:grpSpPr>
          <p:pic>
            <p:nvPicPr>
              <p:cNvPr id="40" name="Picture 4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7597" y="2334033"/>
                <a:ext cx="2582334" cy="285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正方形/長方形 40"/>
              <p:cNvSpPr/>
              <p:nvPr/>
            </p:nvSpPr>
            <p:spPr>
              <a:xfrm>
                <a:off x="4139952" y="2467816"/>
                <a:ext cx="1008112" cy="20562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5148064" y="2467438"/>
                <a:ext cx="1008112" cy="205629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098489"/>
              <a:ext cx="2585521" cy="250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187" name="直線矢印コネクタ 93186"/>
            <p:cNvCxnSpPr/>
            <p:nvPr/>
          </p:nvCxnSpPr>
          <p:spPr>
            <a:xfrm>
              <a:off x="3851920" y="4348765"/>
              <a:ext cx="6480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7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テキスト ボックス 46"/>
          <p:cNvSpPr txBox="1"/>
          <p:nvPr/>
        </p:nvSpPr>
        <p:spPr>
          <a:xfrm>
            <a:off x="2707547" y="260648"/>
            <a:ext cx="372890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プラズマ電流（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ja-JP" alt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ｐ</a:t>
            </a:r>
            <a:r>
              <a:rPr lang="ja-JP" altLang="en-US" sz="2400" dirty="0" smtClean="0"/>
              <a:t>）反転実験</a:t>
            </a:r>
            <a:endParaRPr kumimoji="1" lang="ja-JP" altLang="en-US" sz="2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528392" cy="31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26903" y="1268760"/>
            <a:ext cx="5304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フィルター感度：分布関数のほとんど片側のみ。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→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ja-JP" altLang="en-US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ｐ</a:t>
            </a:r>
            <a:r>
              <a:rPr lang="ja-JP" altLang="en-US" sz="2000" dirty="0" smtClean="0"/>
              <a:t>反転実験により</a:t>
            </a:r>
            <a:r>
              <a:rPr lang="en-US" altLang="ja-JP" sz="2000" dirty="0" smtClean="0"/>
              <a:t>v</a:t>
            </a:r>
            <a:r>
              <a:rPr lang="en-US" altLang="ja-JP" sz="2000" baseline="-25000" dirty="0" smtClean="0"/>
              <a:t>||</a:t>
            </a:r>
            <a:r>
              <a:rPr lang="ja-JP" altLang="en-US" sz="2000" dirty="0" smtClean="0"/>
              <a:t>の両側を測定。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28820" y="2204864"/>
            <a:ext cx="541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OH</a:t>
            </a:r>
            <a:r>
              <a:rPr kumimoji="1" lang="ja-JP" altLang="en-US" dirty="0" smtClean="0"/>
              <a:t>電流と垂直磁場を反転し、プラズマ電流を反転。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ja-JP" altLang="en-US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ｐ</a:t>
            </a:r>
            <a:r>
              <a:rPr lang="ja-JP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順転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反転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実験の結果を比較。</a:t>
            </a:r>
            <a:endParaRPr kumimoji="1" lang="en-US" altLang="ja-JP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523" y="3645024"/>
            <a:ext cx="3773200" cy="31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741805" cy="27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63888" y="4005064"/>
            <a:ext cx="1623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en-US" altLang="ja-JP" dirty="0"/>
              <a:t>TST-2</a:t>
            </a:r>
            <a:r>
              <a:rPr lang="ja-JP" altLang="en-US" dirty="0" err="1"/>
              <a:t>の</a:t>
            </a:r>
            <a:r>
              <a:rPr lang="ja-JP" altLang="en-US" dirty="0" err="1" smtClean="0"/>
              <a:t>配位</a:t>
            </a:r>
            <a:r>
              <a:rPr kumimoji="1" lang="en-US" altLang="ja-JP" dirty="0" smtClean="0"/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往路：</a:t>
            </a:r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b="1" baseline="-25000" dirty="0" smtClean="0"/>
              <a:t>⊥</a:t>
            </a:r>
            <a:endParaRPr lang="en-US" altLang="ja-JP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復路：</a:t>
            </a:r>
            <a:r>
              <a:rPr kumimoji="1"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b="1" baseline="-25000" dirty="0" smtClean="0"/>
              <a:t>||</a:t>
            </a:r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873" y="5157192"/>
            <a:ext cx="1291167" cy="14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98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739607" y="87015"/>
            <a:ext cx="366478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測定結果：波形・スペクトル</a:t>
            </a:r>
            <a:endParaRPr lang="ja-JP" altLang="en-US" sz="2400" dirty="0">
              <a:solidFill>
                <a:srgbClr val="0428DA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35283" y="764704"/>
            <a:ext cx="8585189" cy="5328592"/>
            <a:chOff x="235283" y="620688"/>
            <a:chExt cx="8585189" cy="5328592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854" y="1203671"/>
              <a:ext cx="3096917" cy="239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827584" y="717839"/>
              <a:ext cx="307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0428DA"/>
                  </a:solidFill>
                </a:rPr>
                <a:t>周辺部（</a:t>
              </a:r>
              <a:r>
                <a:rPr lang="en-US" altLang="ja-JP" dirty="0" smtClean="0">
                  <a:solidFill>
                    <a:srgbClr val="0428DA"/>
                  </a:solidFill>
                </a:rPr>
                <a:t>R=220mm</a:t>
              </a:r>
              <a:r>
                <a:rPr lang="ja-JP" altLang="en-US" dirty="0" smtClean="0">
                  <a:solidFill>
                    <a:srgbClr val="0428DA"/>
                  </a:solidFill>
                </a:rPr>
                <a:t>）：順転</a:t>
              </a:r>
              <a:r>
                <a:rPr lang="ja-JP" altLang="en-US" dirty="0">
                  <a:solidFill>
                    <a:srgbClr val="0428DA"/>
                  </a:solidFill>
                </a:rPr>
                <a:t>（</a:t>
              </a:r>
              <a:r>
                <a:rPr lang="en-US" altLang="ja-JP" dirty="0">
                  <a:solidFill>
                    <a:srgbClr val="0428DA"/>
                  </a:solidFill>
                </a:rPr>
                <a:t>-</a:t>
              </a:r>
              <a:r>
                <a:rPr lang="en-US" altLang="ja-JP" dirty="0">
                  <a:solidFill>
                    <a:srgbClr val="0428DA"/>
                  </a:solidFill>
                  <a:latin typeface="Symbol" panose="05050102010706020507" pitchFamily="18" charset="2"/>
                </a:rPr>
                <a:t>l</a:t>
              </a:r>
              <a:r>
                <a:rPr lang="ja-JP" altLang="en-US" dirty="0" smtClean="0">
                  <a:solidFill>
                    <a:srgbClr val="0428DA"/>
                  </a:solidFill>
                </a:rPr>
                <a:t>）</a:t>
              </a:r>
              <a:endParaRPr lang="ja-JP" altLang="en-US" dirty="0">
                <a:solidFill>
                  <a:srgbClr val="0428DA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98255" y="717839"/>
              <a:ext cx="3118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中心部（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R=389mm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）：反転（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+</a:t>
              </a:r>
              <a:r>
                <a:rPr lang="en-US" altLang="ja-JP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）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39" y="1196752"/>
              <a:ext cx="3309786" cy="2514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グループ化 3"/>
            <p:cNvGrpSpPr/>
            <p:nvPr/>
          </p:nvGrpSpPr>
          <p:grpSpPr>
            <a:xfrm>
              <a:off x="305900" y="3772792"/>
              <a:ext cx="4068960" cy="2054116"/>
              <a:chOff x="385832" y="4627931"/>
              <a:chExt cx="4068960" cy="2054116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832" y="4627931"/>
                <a:ext cx="4068960" cy="2054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2915816" y="6030358"/>
                <a:ext cx="1439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kumimoji="1" lang="en-US" altLang="ja-JP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second</a:t>
                </a:r>
                <a:r>
                  <a:rPr kumimoji="1" lang="en-US" altLang="ja-JP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68eV</a:t>
                </a: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831261" y="6021288"/>
                <a:ext cx="12442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kumimoji="1" lang="en-US" altLang="ja-JP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first</a:t>
                </a:r>
                <a:r>
                  <a:rPr kumimoji="1" lang="en-US" altLang="ja-JP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38eV</a:t>
                </a:r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4594154" y="3726185"/>
              <a:ext cx="4226318" cy="2156679"/>
              <a:chOff x="4687456" y="4437112"/>
              <a:chExt cx="4463992" cy="2259242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456" y="4437112"/>
                <a:ext cx="4463992" cy="2259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5143801" y="5970766"/>
                <a:ext cx="12442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kumimoji="1" lang="en-US" altLang="ja-JP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first</a:t>
                </a:r>
                <a:r>
                  <a:rPr kumimoji="1" lang="en-US" altLang="ja-JP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81eV</a:t>
                </a: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524328" y="5970766"/>
                <a:ext cx="1439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kumimoji="1" lang="en-US" altLang="ja-JP" sz="16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second</a:t>
                </a:r>
                <a:r>
                  <a:rPr kumimoji="1" lang="en-US" altLang="ja-JP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70eV</a:t>
                </a:r>
              </a:p>
            </p:txBody>
          </p:sp>
        </p:grpSp>
        <p:sp>
          <p:nvSpPr>
            <p:cNvPr id="6" name="正方形/長方形 5"/>
            <p:cNvSpPr/>
            <p:nvPr/>
          </p:nvSpPr>
          <p:spPr>
            <a:xfrm>
              <a:off x="235283" y="620688"/>
              <a:ext cx="4248472" cy="532859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486252" y="620688"/>
              <a:ext cx="4334219" cy="53285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186923" y="6309320"/>
            <a:ext cx="509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周辺部、中心部ともに十分な信号が得られている。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0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64114" y="663079"/>
            <a:ext cx="14157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発表内容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2334359"/>
            <a:ext cx="6694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研究目的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ダブルパストムソン散乱計測の原理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　計測システムの概要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オーミック加熱</a:t>
            </a:r>
            <a:r>
              <a:rPr lang="ja-JP" altLang="en-US" sz="2800" dirty="0" smtClean="0"/>
              <a:t>プラズマ測定実験の結果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まとめ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74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35936" y="194366"/>
            <a:ext cx="372409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測定結果：非等方</a:t>
            </a:r>
            <a:r>
              <a:rPr lang="ja-JP" altLang="en-US" sz="2400" dirty="0"/>
              <a:t>圧力</a:t>
            </a:r>
            <a:r>
              <a:rPr kumimoji="1" lang="ja-JP" altLang="en-US" sz="2400" dirty="0" smtClean="0"/>
              <a:t>計測</a:t>
            </a:r>
            <a:endParaRPr lang="ja-JP" altLang="en-US" sz="2400" dirty="0">
              <a:solidFill>
                <a:srgbClr val="0428DA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7" y="1016457"/>
            <a:ext cx="3041217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b="1" baseline="-25000" dirty="0" smtClean="0"/>
              <a:t>⊥</a:t>
            </a:r>
            <a:r>
              <a:rPr lang="ja-JP" altLang="en-US" dirty="0" smtClean="0"/>
              <a:t>（</a:t>
            </a:r>
            <a:r>
              <a:rPr kumimoji="1" lang="ja-JP" altLang="en-US" dirty="0" smtClean="0"/>
              <a:t>往路）、</a:t>
            </a:r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baseline="-25000" dirty="0"/>
              <a:t>|| </a:t>
            </a:r>
            <a:r>
              <a:rPr kumimoji="1" lang="ja-JP" altLang="en-US" dirty="0" smtClean="0"/>
              <a:t>（復路）の関係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 smtClean="0">
                <a:solidFill>
                  <a:srgbClr val="0000FF"/>
                </a:solidFill>
              </a:rPr>
              <a:t>p</a:t>
            </a:r>
            <a:r>
              <a:rPr lang="ja-JP" altLang="en-US" dirty="0" smtClean="0">
                <a:solidFill>
                  <a:srgbClr val="0000FF"/>
                </a:solidFill>
              </a:rPr>
              <a:t>順転（</a:t>
            </a:r>
            <a:r>
              <a:rPr lang="en-US" altLang="ja-JP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baseline="-25000" dirty="0" err="1" smtClean="0">
                <a:solidFill>
                  <a:srgbClr val="0000FF"/>
                </a:solidFill>
              </a:rPr>
              <a:t>co</a:t>
            </a:r>
            <a:r>
              <a:rPr lang="ja-JP" altLang="en-US" dirty="0" smtClean="0">
                <a:solidFill>
                  <a:srgbClr val="0000FF"/>
                </a:solidFill>
              </a:rPr>
              <a:t>）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p</a:t>
            </a:r>
            <a:r>
              <a:rPr lang="ja-JP" altLang="en-US" dirty="0" smtClean="0">
                <a:solidFill>
                  <a:srgbClr val="FF0000"/>
                </a:solidFill>
              </a:rPr>
              <a:t>反転（</a:t>
            </a:r>
            <a:r>
              <a:rPr lang="en-US" altLang="ja-JP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ctr</a:t>
            </a:r>
            <a:r>
              <a:rPr lang="ja-JP" altLang="en-US" dirty="0" smtClean="0">
                <a:solidFill>
                  <a:srgbClr val="FF0000"/>
                </a:solidFill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5116"/>
            <a:ext cx="3136193" cy="29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6621"/>
            <a:ext cx="3096344" cy="282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07504" y="836712"/>
            <a:ext cx="2256115" cy="5978135"/>
            <a:chOff x="155645" y="643687"/>
            <a:chExt cx="2256115" cy="597813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89260" y="643687"/>
              <a:ext cx="2222500" cy="5397500"/>
              <a:chOff x="179512" y="1071546"/>
              <a:chExt cx="2222500" cy="539750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512" y="1071546"/>
                <a:ext cx="2222500" cy="539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0" name="直線コネクタ 29"/>
              <p:cNvCxnSpPr/>
              <p:nvPr/>
            </p:nvCxnSpPr>
            <p:spPr>
              <a:xfrm flipV="1">
                <a:off x="1139679" y="1252718"/>
                <a:ext cx="0" cy="496855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1537916" y="1252718"/>
                <a:ext cx="0" cy="496053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155645" y="5933171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R=220mm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03380" y="625249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R=389mm</a:t>
              </a:r>
              <a:endParaRPr kumimoji="1" lang="ja-JP" altLang="en-US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V="1">
              <a:off x="1149427" y="5768398"/>
              <a:ext cx="0" cy="28243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1547664" y="5777681"/>
              <a:ext cx="0" cy="50505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6210209" y="116632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プラズマ中心（</a:t>
            </a:r>
            <a:r>
              <a:rPr kumimoji="1" lang="en-US" altLang="ja-JP" dirty="0" smtClean="0"/>
              <a:t>R=389mm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77429" y="3491716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強磁場側（</a:t>
            </a:r>
            <a:r>
              <a:rPr kumimoji="1" lang="en-US" altLang="ja-JP" dirty="0" smtClean="0"/>
              <a:t>R=220mm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5524984" y="1124744"/>
            <a:ext cx="6852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/>
          <p:cNvGrpSpPr/>
          <p:nvPr/>
        </p:nvGrpSpPr>
        <p:grpSpPr>
          <a:xfrm>
            <a:off x="2807745" y="3882355"/>
            <a:ext cx="2582334" cy="2859013"/>
            <a:chOff x="2807745" y="3882355"/>
            <a:chExt cx="2582334" cy="2859013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807745" y="3882355"/>
              <a:ext cx="2582334" cy="2859013"/>
              <a:chOff x="3797597" y="2334033"/>
              <a:chExt cx="2582334" cy="2859013"/>
            </a:xfrm>
          </p:grpSpPr>
          <p:pic>
            <p:nvPicPr>
              <p:cNvPr id="38" name="Picture 4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7597" y="2334033"/>
                <a:ext cx="2582334" cy="285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正方形/長方形 38"/>
              <p:cNvSpPr/>
              <p:nvPr/>
            </p:nvSpPr>
            <p:spPr>
              <a:xfrm>
                <a:off x="4139952" y="2467816"/>
                <a:ext cx="1008112" cy="20562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5148064" y="2467438"/>
                <a:ext cx="1008112" cy="205629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6" name="直線矢印コネクタ 35"/>
            <p:cNvCxnSpPr/>
            <p:nvPr/>
          </p:nvCxnSpPr>
          <p:spPr>
            <a:xfrm flipH="1">
              <a:off x="3779912" y="4509120"/>
              <a:ext cx="7920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/>
            <p:cNvSpPr txBox="1"/>
            <p:nvPr/>
          </p:nvSpPr>
          <p:spPr>
            <a:xfrm>
              <a:off x="3699977" y="4005064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オーミック電場</a:t>
              </a:r>
              <a:endParaRPr kumimoji="1" lang="ja-JP" altLang="en-US" dirty="0"/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5724128" y="116632"/>
            <a:ext cx="3312368" cy="6698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39752" y="2433662"/>
            <a:ext cx="384990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 smtClean="0"/>
              <a:t>Ip</a:t>
            </a:r>
            <a:r>
              <a:rPr kumimoji="1" lang="ja-JP" altLang="en-US" dirty="0" smtClean="0"/>
              <a:t>反転で往復の測定結果が変化。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プラズマ中心も</a:t>
            </a:r>
            <a:r>
              <a:rPr lang="ja-JP" altLang="en-US" dirty="0" smtClean="0"/>
              <a:t>強磁場側も</a:t>
            </a:r>
            <a:endParaRPr lang="en-US" altLang="ja-JP" dirty="0" smtClean="0"/>
          </a:p>
          <a:p>
            <a:r>
              <a:rPr lang="ja-JP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ctr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 &lt; </a:t>
            </a:r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b="1" baseline="-25000" dirty="0" smtClean="0"/>
              <a:t>⊥ </a:t>
            </a:r>
            <a:r>
              <a:rPr lang="en-US" altLang="ja-JP" b="1" dirty="0" smtClean="0"/>
              <a:t>&lt; </a:t>
            </a:r>
            <a:r>
              <a:rPr lang="en-US" altLang="ja-JP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baseline="-25000" dirty="0" err="1" smtClean="0">
                <a:solidFill>
                  <a:srgbClr val="0000FF"/>
                </a:solidFill>
              </a:rPr>
              <a:t>co</a:t>
            </a:r>
            <a:r>
              <a:rPr lang="ja-JP" altLang="en-US" b="1" baseline="-25000" dirty="0" smtClean="0">
                <a:solidFill>
                  <a:srgbClr val="0000FF"/>
                </a:solidFill>
              </a:rPr>
              <a:t>　</a:t>
            </a:r>
            <a:r>
              <a:rPr lang="ja-JP" altLang="en-US" b="1" dirty="0" smtClean="0"/>
              <a:t>（</a:t>
            </a:r>
            <a:r>
              <a:rPr lang="en-US" altLang="ja-JP" b="1" dirty="0" smtClean="0"/>
              <a:t>CQL3D</a:t>
            </a:r>
            <a:r>
              <a:rPr lang="ja-JP" altLang="en-US" b="1" dirty="0" smtClean="0"/>
              <a:t>の予測通り）</a:t>
            </a:r>
            <a:endParaRPr lang="en-US" altLang="ja-JP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86625" y="6381328"/>
            <a:ext cx="274947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非等方圧力測定の実証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1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546446" y="202684"/>
            <a:ext cx="405110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熱電子の担う電流密度を推定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043" y="836712"/>
            <a:ext cx="4517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３温度</a:t>
            </a:r>
            <a:r>
              <a:rPr lang="en-US" altLang="ja-JP" sz="2000" dirty="0" err="1" smtClean="0"/>
              <a:t>Maxwellian</a:t>
            </a:r>
            <a:r>
              <a:rPr lang="ja-JP" altLang="en-US" sz="2000" dirty="0" smtClean="0"/>
              <a:t>を仮定。</a:t>
            </a:r>
            <a:endParaRPr lang="en-US" altLang="ja-JP" sz="2000" dirty="0" smtClean="0"/>
          </a:p>
          <a:p>
            <a:r>
              <a:rPr lang="ja-JP" altLang="en-US" sz="2000" dirty="0" smtClean="0"/>
              <a:t>→　速度分布関数から電流密度を計算。</a:t>
            </a:r>
            <a:endParaRPr lang="en-US" altLang="ja-JP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23928" y="5653697"/>
            <a:ext cx="5081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中心部も周辺部も平均電流密度と同程度。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トムソン散乱で測定できるのは熱電子のみ。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→　</a:t>
            </a:r>
            <a:r>
              <a:rPr lang="ja-JP" altLang="en-US" sz="2000" dirty="0" smtClean="0">
                <a:solidFill>
                  <a:srgbClr val="FF0000"/>
                </a:solidFill>
              </a:rPr>
              <a:t>プラズマ電流を熱電子が主に担っている</a:t>
            </a:r>
            <a:r>
              <a:rPr lang="ja-JP" altLang="en-US" sz="2000" dirty="0">
                <a:solidFill>
                  <a:srgbClr val="FF0000"/>
                </a:solidFill>
              </a:rPr>
              <a:t>。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539761" y="1628800"/>
            <a:ext cx="2160031" cy="2702621"/>
            <a:chOff x="-1044624" y="1023037"/>
            <a:chExt cx="2783924" cy="3065149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-1044624" y="1023037"/>
              <a:ext cx="2783924" cy="3065149"/>
              <a:chOff x="3797597" y="2334033"/>
              <a:chExt cx="2582334" cy="2859013"/>
            </a:xfrm>
          </p:grpSpPr>
          <p:pic>
            <p:nvPicPr>
              <p:cNvPr id="24" name="Picture 4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7597" y="2334033"/>
                <a:ext cx="2582334" cy="285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4139952" y="2467816"/>
                <a:ext cx="1008112" cy="20562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5148064" y="2467438"/>
                <a:ext cx="1008112" cy="205629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" name="直線コネクタ 4"/>
            <p:cNvCxnSpPr/>
            <p:nvPr/>
          </p:nvCxnSpPr>
          <p:spPr>
            <a:xfrm>
              <a:off x="88334" y="3250201"/>
              <a:ext cx="144016" cy="13371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155449" y="2996952"/>
              <a:ext cx="255818" cy="24809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10908" y="2732257"/>
              <a:ext cx="200359" cy="19268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51520" y="2444225"/>
              <a:ext cx="159747" cy="19268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endCxn id="26" idx="1"/>
            </p:cNvCxnSpPr>
            <p:nvPr/>
          </p:nvCxnSpPr>
          <p:spPr>
            <a:xfrm>
              <a:off x="271573" y="2089992"/>
              <a:ext cx="139694" cy="17834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311087" y="1772816"/>
              <a:ext cx="100180" cy="14401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421648" y="3075630"/>
              <a:ext cx="261920" cy="29539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410422" y="2694609"/>
              <a:ext cx="633186" cy="689303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421648" y="2354972"/>
              <a:ext cx="544250" cy="590375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410422" y="1950193"/>
              <a:ext cx="417162" cy="471593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410422" y="1628800"/>
              <a:ext cx="208581" cy="216024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203161" y="4350604"/>
            <a:ext cx="2607188" cy="2416996"/>
            <a:chOff x="203161" y="4350604"/>
            <a:chExt cx="2607188" cy="2416996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61" y="4350604"/>
              <a:ext cx="2607188" cy="241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>
              <a:off x="936418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1061224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1178801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302460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426119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1549778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1667355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1784932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902508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2032249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2149826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2273485" y="4418304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2399895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529249" y="4424539"/>
              <a:ext cx="0" cy="18395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4644008" y="1124744"/>
            <a:ext cx="4302474" cy="4330925"/>
            <a:chOff x="4653010" y="2421786"/>
            <a:chExt cx="4302474" cy="4330925"/>
          </a:xfrm>
        </p:grpSpPr>
        <p:pic>
          <p:nvPicPr>
            <p:cNvPr id="1474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010" y="2421786"/>
              <a:ext cx="4260069" cy="215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011" y="4581128"/>
              <a:ext cx="4302473" cy="217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353651" y="4675621"/>
              <a:ext cx="2999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プラズマ中心部（</a:t>
              </a:r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R=389mm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356593" y="2555612"/>
              <a:ext cx="2409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強磁場側（</a:t>
              </a:r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R=220mm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308304" y="306762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平均電流密度</a:t>
              </a:r>
              <a:endParaRPr kumimoji="1" lang="ja-JP" altLang="en-US" sz="1600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8282635" y="3406181"/>
              <a:ext cx="0" cy="2337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2771800" y="4424539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b="1" baseline="-25000" dirty="0" smtClean="0"/>
              <a:t>⊥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10eV</a:t>
            </a:r>
            <a:r>
              <a:rPr kumimoji="1" lang="ja-JP" altLang="en-US" dirty="0" smtClean="0"/>
              <a:t>ごとに</a:t>
            </a:r>
            <a:endParaRPr kumimoji="1" lang="en-US" altLang="ja-JP" dirty="0" smtClean="0"/>
          </a:p>
          <a:p>
            <a:r>
              <a:rPr lang="ja-JP" altLang="en-US" dirty="0" smtClean="0"/>
              <a:t>平均して算出。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392701" y="297771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b="1" baseline="-25000" dirty="0" smtClean="0">
                <a:solidFill>
                  <a:srgbClr val="FF0000"/>
                </a:solidFill>
              </a:rPr>
              <a:t>⊥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[eV]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47591" y="161854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電流密度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10" name="Picture 1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06" y="4595654"/>
            <a:ext cx="4465013" cy="22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79979"/>
            <a:ext cx="4136856" cy="21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918" y="2306044"/>
            <a:ext cx="4432668" cy="2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22" y="2237921"/>
            <a:ext cx="4464496" cy="22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6372200" y="44624"/>
            <a:ext cx="2647811" cy="1714752"/>
            <a:chOff x="755576" y="4446710"/>
            <a:chExt cx="2647811" cy="171475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187624" y="4571607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プラズマ抵抗：</a:t>
              </a:r>
              <a:endParaRPr kumimoji="1" lang="ja-JP" altLang="en-US" sz="1600" dirty="0"/>
            </a:p>
          </p:txBody>
        </p: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72840397"/>
                </p:ext>
              </p:extLst>
            </p:nvPr>
          </p:nvGraphicFramePr>
          <p:xfrm>
            <a:off x="2624248" y="4446710"/>
            <a:ext cx="779139" cy="524808"/>
          </p:xfrm>
          <a:graphic>
            <a:graphicData uri="http://schemas.openxmlformats.org/presentationml/2006/ole">
              <p:oleObj spid="_x0000_s1149" name="数式" r:id="rId7" imgW="583920" imgH="393480" progId="Equation.3">
                <p:embed/>
              </p:oleObj>
            </a:graphicData>
          </a:graphic>
        </p:graphicFrame>
        <p:graphicFrame>
          <p:nvGraphicFramePr>
            <p:cNvPr id="2" name="オブジェクト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82741734"/>
                </p:ext>
              </p:extLst>
            </p:nvPr>
          </p:nvGraphicFramePr>
          <p:xfrm>
            <a:off x="2617824" y="5199251"/>
            <a:ext cx="712523" cy="338554"/>
          </p:xfrm>
          <a:graphic>
            <a:graphicData uri="http://schemas.openxmlformats.org/presentationml/2006/ole">
              <p:oleObj spid="_x0000_s1150" name="数式" r:id="rId8" imgW="507960" imgH="241200" progId="Equation.3">
                <p:embed/>
              </p:oleObj>
            </a:graphicData>
          </a:graphic>
        </p:graphicFrame>
        <p:sp>
          <p:nvSpPr>
            <p:cNvPr id="9" name="テキスト ボックス 8"/>
            <p:cNvSpPr txBox="1"/>
            <p:nvPr/>
          </p:nvSpPr>
          <p:spPr>
            <a:xfrm>
              <a:off x="1189188" y="5147900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オームの法則：</a:t>
              </a:r>
              <a:endParaRPr kumimoji="1" lang="ja-JP" altLang="en-US" sz="1600" dirty="0"/>
            </a:p>
          </p:txBody>
        </p:sp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6920570"/>
                </p:ext>
              </p:extLst>
            </p:nvPr>
          </p:nvGraphicFramePr>
          <p:xfrm>
            <a:off x="2684309" y="5603254"/>
            <a:ext cx="626807" cy="558208"/>
          </p:xfrm>
          <a:graphic>
            <a:graphicData uri="http://schemas.openxmlformats.org/presentationml/2006/ole">
              <p:oleObj spid="_x0000_s1151" name="数式" r:id="rId9" imgW="469800" imgH="419040" progId="Equation.3">
                <p:embed/>
              </p:oleObj>
            </a:graphicData>
          </a:graphic>
        </p:graphicFrame>
        <p:sp>
          <p:nvSpPr>
            <p:cNvPr id="11" name="テキスト ボックス 10"/>
            <p:cNvSpPr txBox="1"/>
            <p:nvPr/>
          </p:nvSpPr>
          <p:spPr>
            <a:xfrm>
              <a:off x="755576" y="5733256"/>
              <a:ext cx="1928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電流染み込み時間：</a:t>
              </a:r>
              <a:endParaRPr kumimoji="1" lang="ja-JP" altLang="en-US" sz="16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043608" y="202684"/>
            <a:ext cx="405110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熱電子の担う電流密度を推定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47664" y="4725144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プラズマ中心部（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R=389mm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72461" y="234888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強磁場側（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R=220mm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0152" y="4787860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プラズマ中心部（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R=389mm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4949" y="241159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強磁場側（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R=220mm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56652" y="2053255"/>
            <a:ext cx="4608512" cy="4760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5576" y="1866259"/>
            <a:ext cx="3672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プラズマ電流のプラズマ抵抗依存性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4765164" y="2050926"/>
            <a:ext cx="4343340" cy="4762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27643" y="1868589"/>
            <a:ext cx="19287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プラズマ中の電場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63463" y="290837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平均電流密度</a:t>
            </a:r>
            <a:endParaRPr kumimoji="1" lang="ja-JP" altLang="en-US" sz="16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072230" y="3231685"/>
            <a:ext cx="0" cy="2540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963747" y="2924944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オーミック印加電場</a:t>
            </a:r>
            <a:endParaRPr kumimoji="1" lang="ja-JP" altLang="en-US" sz="16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7372514" y="3174917"/>
            <a:ext cx="0" cy="2540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39180" y="854116"/>
            <a:ext cx="504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dirty="0" smtClean="0"/>
              <a:t>プラズマ抵抗が高いほどプラズマ電流は低い。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 smtClean="0"/>
              <a:t>プラズマ中</a:t>
            </a:r>
            <a:r>
              <a:rPr lang="ja-JP" altLang="en-US" dirty="0"/>
              <a:t>の</a:t>
            </a:r>
            <a:r>
              <a:rPr lang="ja-JP" altLang="en-US" dirty="0" smtClean="0"/>
              <a:t>電場は染み込み時間に依存。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74763" y="1484784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いずれも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リーズナブルな結果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422108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プラズマ抵抗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60032" y="426050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電流染み込み時間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93666" y="27057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電流密度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660232" y="34469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電場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94737" y="6381328"/>
            <a:ext cx="274947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電流密度計測の可能性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74108" y="519063"/>
            <a:ext cx="99578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まとめ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292562"/>
            <a:ext cx="8835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kumimoji="1"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ダブルパストムソン散乱計測システム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</a:p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TST-2</a:t>
            </a:r>
            <a:r>
              <a:rPr kumimoji="1" lang="ja-JP" altLang="en-US" sz="2000" dirty="0" smtClean="0"/>
              <a:t>球状トカマク装置において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ダブルパストムソン散乱計測</a:t>
            </a:r>
            <a:r>
              <a:rPr kumimoji="1" lang="ja-JP" altLang="en-US" sz="2000" dirty="0" smtClean="0"/>
              <a:t>システムを開発した。</a:t>
            </a:r>
            <a:endParaRPr kumimoji="1"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圧力</a:t>
            </a:r>
            <a:r>
              <a:rPr lang="ja-JP" altLang="en-US" sz="2000" dirty="0">
                <a:solidFill>
                  <a:srgbClr val="FF0000"/>
                </a:solidFill>
              </a:rPr>
              <a:t>非</a:t>
            </a:r>
            <a:r>
              <a:rPr lang="ja-JP" altLang="en-US" sz="2000" dirty="0" smtClean="0">
                <a:solidFill>
                  <a:srgbClr val="FF0000"/>
                </a:solidFill>
              </a:rPr>
              <a:t>等方性</a:t>
            </a:r>
            <a:r>
              <a:rPr lang="ja-JP" altLang="en-US" sz="2000" dirty="0" smtClean="0"/>
              <a:t>（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ja-JP" altLang="en-US" sz="2000" dirty="0" smtClean="0"/>
              <a:t>）の同時測定</a:t>
            </a:r>
            <a:r>
              <a:rPr lang="ja-JP" altLang="en-US" sz="2000" dirty="0"/>
              <a:t>が</a:t>
            </a:r>
            <a:r>
              <a:rPr lang="ja-JP" altLang="en-US" sz="2000" dirty="0" smtClean="0"/>
              <a:t>可能。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　速度</a:t>
            </a:r>
            <a:r>
              <a:rPr lang="ja-JP" altLang="en-US" sz="2000" dirty="0"/>
              <a:t>分布の形状が既知の</a:t>
            </a:r>
            <a:r>
              <a:rPr lang="ja-JP" altLang="en-US" sz="2000" dirty="0" smtClean="0"/>
              <a:t>場合：</a:t>
            </a:r>
            <a:r>
              <a:rPr lang="ja-JP" altLang="en-US" sz="2000" dirty="0" smtClean="0">
                <a:solidFill>
                  <a:srgbClr val="FF0000"/>
                </a:solidFill>
              </a:rPr>
              <a:t>プラズマ</a:t>
            </a:r>
            <a:r>
              <a:rPr lang="ja-JP" altLang="en-US" sz="2000" dirty="0">
                <a:solidFill>
                  <a:srgbClr val="FF0000"/>
                </a:solidFill>
              </a:rPr>
              <a:t>電流計測</a:t>
            </a:r>
            <a:r>
              <a:rPr lang="ja-JP" altLang="en-US" sz="2000" dirty="0"/>
              <a:t>に応用</a:t>
            </a:r>
            <a:r>
              <a:rPr lang="ja-JP" altLang="en-US" sz="2000" dirty="0" smtClean="0"/>
              <a:t>可能。</a:t>
            </a:r>
            <a:endParaRPr lang="en-US" altLang="ja-JP" sz="2000" dirty="0"/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非</a:t>
            </a:r>
            <a:r>
              <a:rPr lang="ja-JP" altLang="en-US" sz="2000" dirty="0" smtClean="0"/>
              <a:t>等方圧力計測（</a:t>
            </a:r>
            <a:r>
              <a:rPr lang="en-US" altLang="ja-JP" sz="2000" b="1" dirty="0"/>
              <a:t>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baseline="-25000" dirty="0" smtClean="0"/>
              <a:t>⊥</a:t>
            </a:r>
            <a:r>
              <a:rPr lang="en-US" altLang="ja-JP" sz="2000" b="1" baseline="-25000" dirty="0" smtClean="0"/>
              <a:t>,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ja-JP" altLang="en-US" sz="2000" dirty="0" smtClean="0"/>
              <a:t>）</a:t>
            </a:r>
            <a:r>
              <a:rPr lang="en-US" altLang="ja-JP" sz="2000" dirty="0" smtClean="0"/>
              <a:t>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オーミック加熱プラズマの中心部</a:t>
            </a:r>
            <a:r>
              <a:rPr lang="ja-JP" altLang="en-US" sz="2000" dirty="0"/>
              <a:t>と</a:t>
            </a:r>
            <a:r>
              <a:rPr lang="ja-JP" altLang="en-US" sz="2000" dirty="0" smtClean="0"/>
              <a:t>周辺部の測定</a:t>
            </a:r>
            <a:r>
              <a:rPr lang="ja-JP" altLang="en-US" sz="2000" dirty="0"/>
              <a:t>を</a:t>
            </a:r>
            <a:r>
              <a:rPr lang="ja-JP" altLang="en-US" sz="2000" dirty="0" smtClean="0"/>
              <a:t>行った。</a:t>
            </a: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プラズマ電流反転実験により、３方向の</a:t>
            </a:r>
            <a:r>
              <a:rPr lang="ja-JP" altLang="en-US" sz="2000" dirty="0"/>
              <a:t>圧力</a:t>
            </a:r>
            <a:r>
              <a:rPr lang="ja-JP" altLang="en-US" sz="2000" dirty="0" smtClean="0"/>
              <a:t>（ </a:t>
            </a:r>
            <a:r>
              <a:rPr lang="en-US" altLang="ja-JP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ja-JP" altLang="en-US" sz="2000" dirty="0" smtClean="0"/>
              <a:t>）測定を行った。</a:t>
            </a: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測定結果：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ctr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/>
              <a:t> </a:t>
            </a:r>
            <a:r>
              <a:rPr lang="en-US" altLang="ja-JP" sz="2000" b="1" dirty="0"/>
              <a:t>&lt;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baseline="-25000" dirty="0"/>
              <a:t>⊥ </a:t>
            </a:r>
            <a:r>
              <a:rPr lang="en-US" altLang="ja-JP" sz="2000" b="1" dirty="0"/>
              <a:t>&lt; </a:t>
            </a:r>
            <a:r>
              <a:rPr lang="en-US" altLang="ja-JP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err="1" smtClean="0">
                <a:solidFill>
                  <a:srgbClr val="0000FF"/>
                </a:solidFill>
              </a:rPr>
              <a:t>co</a:t>
            </a:r>
            <a:r>
              <a:rPr lang="ja-JP" altLang="en-US" sz="2000" b="1" baseline="-25000" dirty="0" smtClean="0">
                <a:solidFill>
                  <a:srgbClr val="0000FF"/>
                </a:solidFill>
              </a:rPr>
              <a:t>　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CQL3D</a:t>
            </a:r>
            <a:r>
              <a:rPr lang="ja-JP" altLang="en-US" sz="2000" dirty="0" smtClean="0"/>
              <a:t>の予測通り）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中心部では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２０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%</a:t>
            </a:r>
            <a:r>
              <a:rPr kumimoji="1" lang="ja-JP" altLang="en-US" sz="2000" dirty="0" smtClean="0"/>
              <a:t>程度、周辺部では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５０％</a:t>
            </a:r>
            <a:r>
              <a:rPr kumimoji="1" lang="ja-JP" altLang="en-US" sz="2000" dirty="0" smtClean="0"/>
              <a:t>程度の非等方性が観測された。</a:t>
            </a:r>
            <a:endParaRPr kumimoji="1"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（詳細略） </a:t>
            </a:r>
            <a:r>
              <a:rPr kumimoji="1" lang="en-US" altLang="ja-JP" sz="2000" dirty="0" smtClean="0"/>
              <a:t>Shifted-</a:t>
            </a:r>
            <a:r>
              <a:rPr kumimoji="1" lang="en-US" altLang="ja-JP" sz="2000" dirty="0" err="1" smtClean="0"/>
              <a:t>Maxwellian</a:t>
            </a:r>
            <a:r>
              <a:rPr kumimoji="1" lang="ja-JP" altLang="en-US" sz="2000" dirty="0" smtClean="0"/>
              <a:t>に比べ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３温度モデルの方がフィッティングが良い</a:t>
            </a:r>
            <a:r>
              <a:rPr kumimoji="1" lang="ja-JP" altLang="en-US" sz="2000" dirty="0" smtClean="0"/>
              <a:t>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【</a:t>
            </a:r>
            <a:r>
              <a:rPr lang="ja-JP" altLang="en-US" sz="2000" dirty="0" smtClean="0"/>
              <a:t>電流密度計測（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err="1" smtClean="0"/>
              <a:t>co</a:t>
            </a:r>
            <a:r>
              <a:rPr lang="en-US" altLang="ja-JP" sz="2000" b="1" baseline="-25000" dirty="0" smtClean="0"/>
              <a:t>,  </a:t>
            </a:r>
            <a:r>
              <a:rPr lang="en-US" altLang="ja-JP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err="1" smtClean="0"/>
              <a:t>ctr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）</a:t>
            </a:r>
            <a:r>
              <a:rPr kumimoji="1" lang="en-US" altLang="ja-JP" sz="2000" dirty="0" smtClean="0"/>
              <a:t>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プラズマ中心部、周辺部において平均電流密度程度の値が得られた。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オーミックプラズマにおいて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熱電子がプラズマ電流に大きく</a:t>
            </a:r>
            <a:r>
              <a:rPr lang="ja-JP" altLang="en-US" sz="2000" dirty="0" smtClean="0">
                <a:solidFill>
                  <a:srgbClr val="FF0000"/>
                </a:solidFill>
              </a:rPr>
              <a:t>寄与す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る</a:t>
            </a:r>
            <a:r>
              <a:rPr kumimoji="1" lang="ja-JP" altLang="en-US" sz="2000" dirty="0" smtClean="0"/>
              <a:t>ことを示す。</a:t>
            </a: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ダブルパストムソン散乱計測による</a:t>
            </a:r>
            <a:r>
              <a:rPr kumimoji="1" lang="ja-JP" altLang="en-US" sz="2000" dirty="0" smtClean="0"/>
              <a:t>電流計測の</a:t>
            </a:r>
            <a:r>
              <a:rPr lang="ja-JP" altLang="en-US" sz="2000" dirty="0" smtClean="0"/>
              <a:t>可能性を示唆する。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277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64114" y="663079"/>
            <a:ext cx="14157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発表内容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2334359"/>
            <a:ext cx="6694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研究目的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ダブルパストムソン散乱計測の原理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　計測システムの概要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オーミック加熱</a:t>
            </a:r>
            <a:r>
              <a:rPr lang="ja-JP" altLang="en-US" sz="2800" dirty="0" smtClean="0"/>
              <a:t>プラズマ測定実験の結果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まとめ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24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7623" y="332656"/>
            <a:ext cx="530465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研究ターゲット：プラズマ圧力非等方性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012666"/>
            <a:ext cx="5211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核融合プラズマの圧力非</a:t>
            </a:r>
            <a:r>
              <a:rPr lang="ja-JP" altLang="en-US" sz="2000" dirty="0"/>
              <a:t>等方性（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ja-JP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 </a:t>
            </a:r>
            <a:r>
              <a:rPr lang="ja-JP" altLang="en-US" sz="2000" dirty="0"/>
              <a:t>≠ </a:t>
            </a:r>
            <a:r>
              <a:rPr lang="en-US" altLang="ja-JP" sz="2000" dirty="0"/>
              <a:t>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/>
              <a:t>|| </a:t>
            </a:r>
            <a:r>
              <a:rPr lang="ja-JP" altLang="en-US" sz="2000" dirty="0"/>
              <a:t>） </a:t>
            </a:r>
            <a:r>
              <a:rPr kumimoji="1" lang="en-US" altLang="ja-JP" sz="2000" dirty="0" smtClean="0"/>
              <a:t>】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556792"/>
            <a:ext cx="74911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プラズマの加熱・電流駆動：非等方</a:t>
            </a:r>
            <a:r>
              <a:rPr lang="ja-JP" altLang="en-US" sz="2000" dirty="0"/>
              <a:t>なエネルギー・運動量の</a:t>
            </a:r>
            <a:r>
              <a:rPr lang="ja-JP" altLang="en-US" sz="2000" dirty="0" smtClean="0"/>
              <a:t>注入。</a:t>
            </a:r>
            <a:endParaRPr lang="en-US" altLang="ja-JP" sz="2000" dirty="0" smtClean="0"/>
          </a:p>
          <a:p>
            <a:r>
              <a:rPr lang="en-US" altLang="ja-JP" sz="2000" dirty="0"/>
              <a:t>	</a:t>
            </a:r>
            <a:r>
              <a:rPr lang="ja-JP" altLang="en-US" sz="2000" dirty="0" smtClean="0"/>
              <a:t>例　・ オーミック（</a:t>
            </a:r>
            <a:r>
              <a:rPr lang="en-US" altLang="ja-JP" sz="2000" dirty="0" smtClean="0"/>
              <a:t>OH</a:t>
            </a:r>
            <a:r>
              <a:rPr lang="ja-JP" altLang="en-US" sz="2000" dirty="0" smtClean="0"/>
              <a:t>）加熱：</a:t>
            </a:r>
            <a:r>
              <a:rPr lang="en-US" altLang="ja-JP" sz="2000" dirty="0" smtClean="0"/>
              <a:t>||</a:t>
            </a:r>
            <a:r>
              <a:rPr lang="ja-JP" altLang="en-US" sz="2000" dirty="0" smtClean="0"/>
              <a:t>方向の加熱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r>
              <a:rPr lang="ja-JP" altLang="en-US" sz="2000" dirty="0" smtClean="0"/>
              <a:t>　　　　　　　   ・ 電子サイクロトロン共鳴加熱（</a:t>
            </a:r>
            <a:r>
              <a:rPr lang="en-US" altLang="ja-JP" sz="2000" dirty="0" smtClean="0"/>
              <a:t>ECH</a:t>
            </a:r>
            <a:r>
              <a:rPr lang="ja-JP" altLang="en-US" sz="2000" dirty="0" smtClean="0"/>
              <a:t>）：</a:t>
            </a:r>
            <a:r>
              <a:rPr lang="ja-JP" altLang="en-US" sz="2000" b="1" dirty="0" smtClean="0"/>
              <a:t>⊥</a:t>
            </a:r>
            <a:r>
              <a:rPr lang="ja-JP" altLang="en-US" sz="2000" dirty="0" smtClean="0"/>
              <a:t>方向の加熱。</a:t>
            </a:r>
            <a:endParaRPr lang="en-US" altLang="ja-JP" sz="2000" dirty="0" smtClean="0"/>
          </a:p>
          <a:p>
            <a:r>
              <a:rPr lang="ja-JP" altLang="en-US" sz="2000" dirty="0" smtClean="0"/>
              <a:t>　　　　　　　　　　→　</a:t>
            </a:r>
            <a:r>
              <a:rPr lang="en-US" altLang="ja-JP" sz="2000" dirty="0" smtClean="0"/>
              <a:t>||</a:t>
            </a:r>
            <a:r>
              <a:rPr lang="ja-JP" altLang="en-US" sz="2000" dirty="0" smtClean="0"/>
              <a:t>方向と</a:t>
            </a:r>
            <a:r>
              <a:rPr lang="ja-JP" altLang="en-US" sz="2000" b="1" dirty="0" smtClean="0"/>
              <a:t>⊥</a:t>
            </a:r>
            <a:r>
              <a:rPr lang="ja-JP" altLang="en-US" sz="2000" dirty="0" smtClean="0"/>
              <a:t>方向の圧力が異なる可能性。</a:t>
            </a:r>
            <a:endParaRPr lang="en-US" altLang="ja-JP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高温プラズマ：クーロン衝突が少なく、緩和が起こりにくい。</a:t>
            </a:r>
            <a:endParaRPr lang="en-US" altLang="ja-JP" sz="2000" dirty="0" smtClean="0"/>
          </a:p>
          <a:p>
            <a:r>
              <a:rPr kumimoji="1" lang="en-US" altLang="ja-JP" sz="2000" dirty="0"/>
              <a:t>	</a:t>
            </a:r>
            <a:r>
              <a:rPr kumimoji="1" lang="ja-JP" altLang="en-US" sz="2000" dirty="0" smtClean="0"/>
              <a:t>　　　　  → 圧力が非等方（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ja-JP" alt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 </a:t>
            </a:r>
            <a:r>
              <a:rPr lang="ja-JP" altLang="en-US" sz="2000" dirty="0" smtClean="0"/>
              <a:t>≠ </a:t>
            </a:r>
            <a:r>
              <a:rPr lang="en-US" altLang="ja-JP" sz="2000" dirty="0" smtClean="0"/>
              <a:t>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/>
              <a:t>|| </a:t>
            </a:r>
            <a:r>
              <a:rPr kumimoji="1" lang="ja-JP" altLang="en-US" sz="2000" dirty="0" smtClean="0"/>
              <a:t>）</a:t>
            </a:r>
            <a:r>
              <a:rPr lang="ja-JP" altLang="en-US" sz="2000" dirty="0" smtClean="0"/>
              <a:t>になりやすい</a:t>
            </a:r>
            <a:r>
              <a:rPr kumimoji="1" lang="ja-JP" altLang="en-US" sz="2000" dirty="0" smtClean="0"/>
              <a:t>。</a:t>
            </a:r>
            <a:endParaRPr kumimoji="1" lang="ja-JP" alt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83" y="437767"/>
            <a:ext cx="1703185" cy="10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481644" y="1166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方向の定義</a:t>
            </a:r>
            <a:endParaRPr kumimoji="1" lang="ja-JP" altLang="en-US" dirty="0"/>
          </a:p>
        </p:txBody>
      </p:sp>
      <p:grpSp>
        <p:nvGrpSpPr>
          <p:cNvPr id="25618" name="グループ化 25617"/>
          <p:cNvGrpSpPr/>
          <p:nvPr/>
        </p:nvGrpSpPr>
        <p:grpSpPr>
          <a:xfrm>
            <a:off x="635842" y="3789040"/>
            <a:ext cx="5019039" cy="2952328"/>
            <a:chOff x="3820226" y="3789040"/>
            <a:chExt cx="5019039" cy="2952328"/>
          </a:xfrm>
        </p:grpSpPr>
        <p:grpSp>
          <p:nvGrpSpPr>
            <p:cNvPr id="25616" name="グループ化 25615"/>
            <p:cNvGrpSpPr/>
            <p:nvPr/>
          </p:nvGrpSpPr>
          <p:grpSpPr>
            <a:xfrm>
              <a:off x="3820226" y="3850688"/>
              <a:ext cx="5019039" cy="2890680"/>
              <a:chOff x="3558617" y="3674855"/>
              <a:chExt cx="5019039" cy="2890680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558617" y="3674855"/>
                <a:ext cx="5019039" cy="2890680"/>
                <a:chOff x="3558617" y="3674855"/>
                <a:chExt cx="5019039" cy="2890680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3889203" y="3674855"/>
                  <a:ext cx="4688453" cy="2757941"/>
                  <a:chOff x="3889203" y="3674855"/>
                  <a:chExt cx="4688453" cy="2757941"/>
                </a:xfrm>
              </p:grpSpPr>
              <p:grpSp>
                <p:nvGrpSpPr>
                  <p:cNvPr id="15" name="グループ化 14"/>
                  <p:cNvGrpSpPr/>
                  <p:nvPr/>
                </p:nvGrpSpPr>
                <p:grpSpPr>
                  <a:xfrm>
                    <a:off x="3923928" y="3674855"/>
                    <a:ext cx="4653728" cy="2757941"/>
                    <a:chOff x="3923928" y="3674855"/>
                    <a:chExt cx="4653728" cy="2757941"/>
                  </a:xfrm>
                </p:grpSpPr>
                <p:pic>
                  <p:nvPicPr>
                    <p:cNvPr id="389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23928" y="3674855"/>
                      <a:ext cx="4653728" cy="27579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" name="正方形/長方形 11"/>
                    <p:cNvSpPr/>
                    <p:nvPr/>
                  </p:nvSpPr>
                  <p:spPr>
                    <a:xfrm>
                      <a:off x="5940152" y="6171186"/>
                      <a:ext cx="864096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9" name="正方形/長方形 28"/>
                  <p:cNvSpPr/>
                  <p:nvPr/>
                </p:nvSpPr>
                <p:spPr>
                  <a:xfrm>
                    <a:off x="3889203" y="4605085"/>
                    <a:ext cx="216024" cy="8640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6236464" y="6042315"/>
                  <a:ext cx="5677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v</a:t>
                  </a:r>
                  <a:r>
                    <a:rPr kumimoji="1" lang="en-US" altLang="ja-JP" sz="2800" baseline="-25000" dirty="0" smtClean="0"/>
                    <a:t>||</a:t>
                  </a:r>
                  <a:endParaRPr kumimoji="1" lang="ja-JP" altLang="en-US" sz="2800" baseline="-25000" dirty="0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 rot="16200000">
                  <a:off x="3527518" y="4664870"/>
                  <a:ext cx="5854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v</a:t>
                  </a:r>
                  <a:r>
                    <a:rPr lang="ja-JP" altLang="en-US" sz="2800" b="1" baseline="-25000" dirty="0"/>
                    <a:t>⊥</a:t>
                  </a:r>
                  <a:endParaRPr kumimoji="1" lang="ja-JP" altLang="en-US" sz="2800" b="1" baseline="-25000" dirty="0"/>
                </a:p>
              </p:txBody>
            </p:sp>
          </p:grpSp>
          <p:cxnSp>
            <p:nvCxnSpPr>
              <p:cNvPr id="20" name="直線矢印コネクタ 19"/>
              <p:cNvCxnSpPr/>
              <p:nvPr/>
            </p:nvCxnSpPr>
            <p:spPr>
              <a:xfrm>
                <a:off x="6167751" y="4725144"/>
                <a:ext cx="13681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/>
              <p:cNvSpPr txBox="1"/>
              <p:nvPr/>
            </p:nvSpPr>
            <p:spPr>
              <a:xfrm>
                <a:off x="5652413" y="3947189"/>
                <a:ext cx="2375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オーミック電場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442402" y="3977966"/>
                <a:ext cx="10502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log( </a:t>
                </a:r>
                <a:r>
                  <a:rPr kumimoji="1" lang="en-US" altLang="ja-JP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ja-JP" sz="2400" baseline="-25000" dirty="0" err="1" smtClean="0"/>
                  <a:t>e</a:t>
                </a:r>
                <a:r>
                  <a:rPr kumimoji="1" lang="en-US" altLang="ja-JP" sz="2400" baseline="-25000" dirty="0" smtClean="0"/>
                  <a:t> 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  <p:cxnSp>
            <p:nvCxnSpPr>
              <p:cNvPr id="25600" name="直線矢印コネクタ 25599"/>
              <p:cNvCxnSpPr/>
              <p:nvPr/>
            </p:nvCxnSpPr>
            <p:spPr>
              <a:xfrm flipH="1">
                <a:off x="5652413" y="5920903"/>
                <a:ext cx="810069" cy="0"/>
              </a:xfrm>
              <a:prstGeom prst="straightConnector1">
                <a:avLst/>
              </a:prstGeom>
              <a:ln w="47625"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>
                <a:off x="6462482" y="5920903"/>
                <a:ext cx="629798" cy="0"/>
              </a:xfrm>
              <a:prstGeom prst="straightConnector1">
                <a:avLst/>
              </a:prstGeom>
              <a:ln w="47625"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flipV="1">
                <a:off x="6462482" y="5229200"/>
                <a:ext cx="0" cy="691703"/>
              </a:xfrm>
              <a:prstGeom prst="straightConnector1">
                <a:avLst/>
              </a:prstGeom>
              <a:ln w="47625"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11" name="テキスト ボックス 25610"/>
              <p:cNvSpPr txBox="1"/>
              <p:nvPr/>
            </p:nvSpPr>
            <p:spPr>
              <a:xfrm>
                <a:off x="5940152" y="4869160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400" b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⊥</a:t>
                </a: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506065" y="5917463"/>
                <a:ext cx="5325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i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400" b="1" baseline="-25000" dirty="0" err="1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endParaRPr lang="ja-JP" altLang="en-US" sz="2400" b="1" baseline="-25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6830671" y="5917463"/>
                <a:ext cx="590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i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400" b="1" baseline="-25000" dirty="0" err="1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ctr</a:t>
                </a:r>
                <a:endParaRPr lang="ja-JP" altLang="en-US" sz="2400" b="1" baseline="-25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617" name="正方形/長方形 25616"/>
            <p:cNvSpPr/>
            <p:nvPr/>
          </p:nvSpPr>
          <p:spPr>
            <a:xfrm>
              <a:off x="5754299" y="3789040"/>
              <a:ext cx="2043213" cy="272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676" y="4201550"/>
            <a:ext cx="2345683" cy="47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テキスト ボックス 25618"/>
          <p:cNvSpPr txBox="1"/>
          <p:nvPr/>
        </p:nvSpPr>
        <p:spPr>
          <a:xfrm>
            <a:off x="5839582" y="5005625"/>
            <a:ext cx="2404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オーミック加熱により</a:t>
            </a:r>
            <a:endParaRPr kumimoji="1" lang="en-US" altLang="ja-JP" sz="2000" dirty="0" smtClean="0"/>
          </a:p>
          <a:p>
            <a:r>
              <a:rPr lang="en-US" altLang="ja-JP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ja-JP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</a:t>
            </a:r>
            <a:endParaRPr lang="en-US" altLang="ja-JP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 smtClean="0"/>
              <a:t>となった計算例。</a:t>
            </a:r>
            <a:endParaRPr lang="en-US" altLang="ja-JP" sz="2000" dirty="0" smtClean="0"/>
          </a:p>
          <a:p>
            <a:r>
              <a:rPr lang="ja-JP" altLang="en-US" sz="2000" dirty="0" smtClean="0"/>
              <a:t>（</a:t>
            </a:r>
            <a:r>
              <a:rPr lang="en-US" altLang="ja-JP" sz="2000" dirty="0" smtClean="0"/>
              <a:t>CQL3D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714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7623" y="332656"/>
            <a:ext cx="530465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研究ターゲット：プラズマ圧力非等方性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556792"/>
            <a:ext cx="74911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プラズマの加熱・電流駆動：非等方</a:t>
            </a:r>
            <a:r>
              <a:rPr lang="ja-JP" altLang="en-US" sz="2000" dirty="0"/>
              <a:t>なエネルギー・運動量の</a:t>
            </a:r>
            <a:r>
              <a:rPr lang="ja-JP" altLang="en-US" sz="2000" dirty="0" smtClean="0"/>
              <a:t>注入。</a:t>
            </a:r>
            <a:endParaRPr lang="en-US" altLang="ja-JP" sz="2000" dirty="0" smtClean="0"/>
          </a:p>
          <a:p>
            <a:r>
              <a:rPr lang="en-US" altLang="ja-JP" sz="2000" dirty="0"/>
              <a:t>	</a:t>
            </a:r>
            <a:r>
              <a:rPr lang="ja-JP" altLang="en-US" sz="2000" dirty="0" smtClean="0"/>
              <a:t>例　・ オーミック加熱：</a:t>
            </a:r>
            <a:r>
              <a:rPr lang="en-US" altLang="ja-JP" sz="2000" dirty="0" smtClean="0"/>
              <a:t>||</a:t>
            </a:r>
            <a:r>
              <a:rPr lang="ja-JP" altLang="en-US" sz="2000" dirty="0" smtClean="0"/>
              <a:t>方向の加熱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r>
              <a:rPr lang="ja-JP" altLang="en-US" sz="2000" dirty="0" smtClean="0"/>
              <a:t>　　　　　　　   ・ 電子サイクロトロン共鳴加熱：</a:t>
            </a:r>
            <a:r>
              <a:rPr lang="ja-JP" altLang="en-US" sz="2000" b="1" dirty="0" smtClean="0"/>
              <a:t>⊥</a:t>
            </a:r>
            <a:r>
              <a:rPr lang="ja-JP" altLang="en-US" sz="2000" dirty="0" smtClean="0"/>
              <a:t>方向の加熱。</a:t>
            </a:r>
            <a:endParaRPr lang="en-US" altLang="ja-JP" sz="2000" dirty="0" smtClean="0"/>
          </a:p>
          <a:p>
            <a:r>
              <a:rPr lang="ja-JP" altLang="en-US" sz="2000" dirty="0" smtClean="0"/>
              <a:t>　　　　　　　　　　→　</a:t>
            </a:r>
            <a:r>
              <a:rPr lang="en-US" altLang="ja-JP" sz="2000" dirty="0" smtClean="0"/>
              <a:t>||</a:t>
            </a:r>
            <a:r>
              <a:rPr lang="ja-JP" altLang="en-US" sz="2000" dirty="0" smtClean="0"/>
              <a:t>方向と</a:t>
            </a:r>
            <a:r>
              <a:rPr lang="ja-JP" altLang="en-US" sz="2000" b="1" dirty="0" smtClean="0"/>
              <a:t>⊥</a:t>
            </a:r>
            <a:r>
              <a:rPr lang="ja-JP" altLang="en-US" sz="2000" dirty="0" smtClean="0"/>
              <a:t>方向の圧力が異なる可能性。</a:t>
            </a:r>
            <a:endParaRPr lang="en-US" altLang="ja-JP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高温プラズマ：クーロン衝突が少なく、緩和が起こりにくい。</a:t>
            </a:r>
            <a:endParaRPr lang="en-US" altLang="ja-JP" sz="2000" dirty="0" smtClean="0"/>
          </a:p>
          <a:p>
            <a:r>
              <a:rPr kumimoji="1" lang="en-US" altLang="ja-JP" sz="2000" dirty="0"/>
              <a:t>	</a:t>
            </a:r>
            <a:r>
              <a:rPr kumimoji="1" lang="ja-JP" altLang="en-US" sz="2000" dirty="0" smtClean="0"/>
              <a:t>　　　　  → 圧力が非等方（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ja-JP" alt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 </a:t>
            </a:r>
            <a:r>
              <a:rPr lang="ja-JP" altLang="en-US" sz="2000" dirty="0" smtClean="0"/>
              <a:t>≠ </a:t>
            </a:r>
            <a:r>
              <a:rPr lang="en-US" altLang="ja-JP" sz="2000" dirty="0" smtClean="0"/>
              <a:t>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/>
              <a:t>|| </a:t>
            </a:r>
            <a:r>
              <a:rPr kumimoji="1" lang="ja-JP" altLang="en-US" sz="2000" dirty="0" smtClean="0"/>
              <a:t>）</a:t>
            </a:r>
            <a:r>
              <a:rPr lang="ja-JP" altLang="en-US" sz="2000" dirty="0" smtClean="0"/>
              <a:t>になりやすい</a:t>
            </a:r>
            <a:r>
              <a:rPr kumimoji="1" lang="ja-JP" altLang="en-US" sz="2000" dirty="0" smtClean="0"/>
              <a:t>。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3861048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圧力非等方プラズマの平衡・不安定性の問題点</a:t>
            </a:r>
            <a:r>
              <a:rPr kumimoji="1" lang="en-US" altLang="ja-JP" sz="2000" dirty="0" smtClean="0"/>
              <a:t>】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4397623"/>
            <a:ext cx="5415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/>
              <a:t>不安定性の領域が拡大。</a:t>
            </a: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/>
              <a:t>圧力が磁気面関数にならない。</a:t>
            </a: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より正確な</a:t>
            </a:r>
            <a:r>
              <a:rPr kumimoji="1" lang="ja-JP" altLang="en-US" sz="2000" dirty="0" smtClean="0"/>
              <a:t>平衡計算の必要性：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000" dirty="0" smtClean="0"/>
              <a:t>→</a:t>
            </a:r>
            <a:r>
              <a:rPr lang="ja-JP" altLang="en-US" sz="2000" dirty="0" smtClean="0"/>
              <a:t>（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ja-JP" sz="2000" dirty="0"/>
              <a:t>,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/>
              <a:t>|| 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2388" y="5661248"/>
            <a:ext cx="57118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プラズマ内部の圧力非等方性の直接測定の手法は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確立していないため</a:t>
            </a:r>
            <a:r>
              <a:rPr lang="ja-JP" altLang="en-US" sz="2000" dirty="0" smtClean="0"/>
              <a:t>非等方性の物理は未解明。</a:t>
            </a:r>
            <a:endParaRPr kumimoji="1" lang="ja-JP" alt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83" y="437767"/>
            <a:ext cx="1703185" cy="10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139952" y="6546830"/>
            <a:ext cx="488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C.M.BISHOP and </a:t>
            </a:r>
            <a:r>
              <a:rPr lang="en-US" altLang="ja-JP" sz="1600" i="1" dirty="0" smtClean="0"/>
              <a:t>R.J.HASTIE, </a:t>
            </a:r>
            <a:r>
              <a:rPr kumimoji="1" lang="en-US" altLang="ja-JP" sz="1600" i="1" dirty="0" err="1" smtClean="0"/>
              <a:t>Nucl</a:t>
            </a:r>
            <a:r>
              <a:rPr kumimoji="1" lang="en-US" altLang="ja-JP" sz="1600" i="1" dirty="0" smtClean="0"/>
              <a:t>. Fusion </a:t>
            </a:r>
            <a:r>
              <a:rPr kumimoji="1" lang="en-US" altLang="ja-JP" sz="1600" b="1" i="1" dirty="0" smtClean="0"/>
              <a:t>25</a:t>
            </a:r>
            <a:r>
              <a:rPr kumimoji="1" lang="en-US" altLang="ja-JP" sz="1600" i="1" dirty="0" smtClean="0"/>
              <a:t> 1443</a:t>
            </a:r>
            <a:r>
              <a:rPr lang="ja-JP" altLang="en-US" sz="1600" i="1" dirty="0"/>
              <a:t> </a:t>
            </a:r>
            <a:r>
              <a:rPr lang="en-US" altLang="ja-JP" sz="1600" i="1" dirty="0" smtClean="0"/>
              <a:t>(1985)</a:t>
            </a:r>
            <a:endParaRPr kumimoji="1" lang="ja-JP" altLang="en-US" sz="1600" i="1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6747957" y="3056280"/>
            <a:ext cx="2288539" cy="3400082"/>
            <a:chOff x="6650941" y="3225726"/>
            <a:chExt cx="2288539" cy="3400082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342" y="3225726"/>
              <a:ext cx="2032138" cy="313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 rot="16200000">
              <a:off x="5916124" y="4177989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シアパラメータ　</a:t>
              </a:r>
              <a:r>
                <a:rPr kumimoji="1" lang="en-US" altLang="ja-JP" b="1" dirty="0" smtClean="0"/>
                <a:t>S</a:t>
              </a:r>
              <a:endParaRPr kumimoji="1"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380312" y="6256476"/>
              <a:ext cx="139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圧力勾配　</a:t>
              </a:r>
              <a:r>
                <a:rPr kumimoji="1" lang="en-US" altLang="ja-JP" b="1" dirty="0" smtClean="0"/>
                <a:t>α</a:t>
              </a:r>
              <a:endParaRPr kumimoji="1" lang="ja-JP" altLang="en-US" b="1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7452320" y="5517232"/>
              <a:ext cx="288032" cy="36004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 flipV="1">
              <a:off x="8132270" y="4390534"/>
              <a:ext cx="174260" cy="21782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7164288" y="3696505"/>
              <a:ext cx="1217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/>
                <a:t>η</a:t>
              </a:r>
              <a:r>
                <a:rPr kumimoji="1" lang="ja-JP" altLang="en-US" sz="1600" dirty="0" smtClean="0"/>
                <a:t>：非等方度</a:t>
              </a:r>
              <a:endParaRPr kumimoji="1" lang="ja-JP" altLang="en-US" sz="1600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7092280" y="2422629"/>
            <a:ext cx="2105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バルーニングモード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不安定領域の拡大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87532" y="5476582"/>
            <a:ext cx="8771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不安定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82053" y="3982458"/>
            <a:ext cx="64633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290DD1"/>
                </a:solidFill>
              </a:rPr>
              <a:t>安定</a:t>
            </a:r>
            <a:endParaRPr kumimoji="1" lang="ja-JP" altLang="en-US" dirty="0">
              <a:solidFill>
                <a:srgbClr val="290DD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81644" y="1166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方向の定義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1520" y="1012666"/>
            <a:ext cx="5211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核融合プラズマの圧力非</a:t>
            </a:r>
            <a:r>
              <a:rPr lang="ja-JP" altLang="en-US" sz="2000" dirty="0"/>
              <a:t>等方性（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ja-JP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 </a:t>
            </a:r>
            <a:r>
              <a:rPr lang="ja-JP" altLang="en-US" sz="2000" dirty="0"/>
              <a:t>≠ </a:t>
            </a:r>
            <a:r>
              <a:rPr lang="en-US" altLang="ja-JP" sz="2000" dirty="0"/>
              <a:t> 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/>
              <a:t>|| </a:t>
            </a:r>
            <a:r>
              <a:rPr lang="ja-JP" altLang="en-US" sz="2000" dirty="0"/>
              <a:t>） </a:t>
            </a:r>
            <a:r>
              <a:rPr kumimoji="1" lang="en-US" altLang="ja-JP" sz="2000" dirty="0" smtClean="0"/>
              <a:t>】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411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10226" y="404664"/>
            <a:ext cx="203132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本研究の目的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5726" y="1280954"/>
            <a:ext cx="7629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新しい計測手法として、</a:t>
            </a:r>
            <a:r>
              <a:rPr lang="ja-JP" altLang="en-US" sz="2000" u="sng" dirty="0" smtClean="0"/>
              <a:t>ダブルパストムソン散乱計測</a:t>
            </a:r>
            <a:r>
              <a:rPr lang="ja-JP" altLang="en-US" sz="2000" dirty="0" smtClean="0"/>
              <a:t>手法を開発した。</a:t>
            </a:r>
            <a:endParaRPr lang="en-US" altLang="ja-JP" sz="2000" dirty="0" smtClean="0"/>
          </a:p>
          <a:p>
            <a:r>
              <a:rPr lang="ja-JP" altLang="en-US" sz="2000" dirty="0" smtClean="0"/>
              <a:t>　→　２方向の速度分布関数を同時に直接測定できる計測手法。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6844" y="2996952"/>
            <a:ext cx="6181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/>
              <a:t> </a:t>
            </a:r>
            <a:r>
              <a:rPr lang="ja-JP" altLang="en-US" sz="2000" dirty="0" smtClean="0">
                <a:solidFill>
                  <a:srgbClr val="FF0000"/>
                </a:solidFill>
              </a:rPr>
              <a:t>圧力非等方性</a:t>
            </a:r>
            <a:r>
              <a:rPr lang="ja-JP" altLang="en-US" sz="2000" dirty="0" smtClean="0"/>
              <a:t>（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ja-JP" sz="2000" dirty="0" smtClean="0"/>
              <a:t>, </a:t>
            </a:r>
            <a:r>
              <a:rPr lang="en-US" altLang="ja-JP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baseline="-25000" dirty="0" smtClean="0"/>
              <a:t>|| </a:t>
            </a:r>
            <a:r>
              <a:rPr lang="ja-JP" altLang="en-US" sz="2000" dirty="0" smtClean="0"/>
              <a:t>）の直接測定が可能。</a:t>
            </a:r>
            <a:endParaRPr lang="en-US" altLang="ja-JP" sz="2000" dirty="0" smtClean="0"/>
          </a:p>
          <a:p>
            <a:r>
              <a:rPr lang="en-US" altLang="ja-JP" sz="2000" dirty="0"/>
              <a:t>	</a:t>
            </a:r>
            <a:r>
              <a:rPr lang="ja-JP" altLang="en-US" sz="2000" dirty="0" smtClean="0"/>
              <a:t>→　圧力非等方性の物理の理解に貢献できる。</a:t>
            </a:r>
            <a:endParaRPr lang="en-US" altLang="ja-JP" sz="2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4829090"/>
            <a:ext cx="7346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プラズマ内部の</a:t>
            </a:r>
            <a:r>
              <a:rPr lang="ja-JP" altLang="en-US" sz="2000" dirty="0"/>
              <a:t>圧力</a:t>
            </a:r>
            <a:r>
              <a:rPr kumimoji="1" lang="ja-JP" altLang="en-US" sz="2000" dirty="0" smtClean="0"/>
              <a:t>非等方性や速度分布関数の測定例は乏しい。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2662" y="5673442"/>
            <a:ext cx="8771953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高密度で</a:t>
            </a:r>
            <a:r>
              <a:rPr lang="ja-JP" altLang="en-US" sz="2000" dirty="0" smtClean="0"/>
              <a:t>マクスウェル分布</a:t>
            </a:r>
            <a:r>
              <a:rPr kumimoji="1" lang="ja-JP" altLang="en-US" sz="2000" dirty="0" smtClean="0"/>
              <a:t>に近いと考えられる</a:t>
            </a:r>
            <a:r>
              <a:rPr lang="ja-JP" altLang="en-US" sz="2000" dirty="0" smtClean="0"/>
              <a:t>オーミック加熱プラズマについて、</a:t>
            </a:r>
            <a:endParaRPr lang="en-US" altLang="ja-JP" sz="2000" dirty="0" smtClean="0"/>
          </a:p>
          <a:p>
            <a:r>
              <a:rPr kumimoji="1" lang="ja-JP" altLang="en-US" sz="2000" dirty="0" smtClean="0">
                <a:solidFill>
                  <a:srgbClr val="290DD1"/>
                </a:solidFill>
              </a:rPr>
              <a:t>圧力非等方性</a:t>
            </a:r>
            <a:r>
              <a:rPr kumimoji="1" lang="ja-JP" altLang="en-US" sz="2000" dirty="0" smtClean="0"/>
              <a:t>の測定可能性、</a:t>
            </a:r>
            <a:r>
              <a:rPr kumimoji="1" lang="ja-JP" altLang="en-US" sz="2000" dirty="0" smtClean="0">
                <a:solidFill>
                  <a:srgbClr val="290DD1"/>
                </a:solidFill>
              </a:rPr>
              <a:t>プラズマ電流密度</a:t>
            </a:r>
            <a:r>
              <a:rPr kumimoji="1" lang="ja-JP" altLang="en-US" sz="2000" dirty="0" smtClean="0"/>
              <a:t>の測定可能性</a:t>
            </a:r>
            <a:r>
              <a:rPr lang="ja-JP" altLang="en-US" sz="2000" dirty="0" smtClean="0"/>
              <a:t>を検証する。</a:t>
            </a:r>
            <a:endParaRPr kumimoji="1" lang="en-US" altLang="ja-JP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420888"/>
            <a:ext cx="326243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ダブルパストムソンの</a:t>
            </a:r>
            <a:r>
              <a:rPr lang="ja-JP" altLang="en-US" sz="2000" dirty="0" smtClean="0"/>
              <a:t>利点</a:t>
            </a:r>
            <a:r>
              <a:rPr kumimoji="1" lang="en-US" altLang="ja-JP" sz="2000" dirty="0" smtClean="0"/>
              <a:t>】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96003" y="3819576"/>
            <a:ext cx="552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 速度分布の形状が既知の場合：</a:t>
            </a:r>
            <a:r>
              <a:rPr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/>
              <a:t>(v</a:t>
            </a:r>
            <a:r>
              <a:rPr lang="en-US" altLang="ja-JP" baseline="-25000" dirty="0"/>
              <a:t>||</a:t>
            </a:r>
            <a:r>
              <a:rPr lang="en-US" altLang="ja-JP" dirty="0"/>
              <a:t>) </a:t>
            </a:r>
            <a:r>
              <a:rPr lang="ja-JP" altLang="en-US" dirty="0"/>
              <a:t>が測定可能。</a:t>
            </a:r>
            <a:endParaRPr lang="en-US" altLang="ja-JP" dirty="0"/>
          </a:p>
          <a:p>
            <a:r>
              <a:rPr lang="ja-JP" altLang="en-US" dirty="0"/>
              <a:t>　　　　　 →　</a:t>
            </a:r>
            <a:r>
              <a:rPr lang="ja-JP" altLang="en-US" dirty="0">
                <a:solidFill>
                  <a:srgbClr val="FF0000"/>
                </a:solidFill>
              </a:rPr>
              <a:t>プラズマ電流密度</a:t>
            </a:r>
            <a:r>
              <a:rPr lang="ja-JP" altLang="en-US" dirty="0"/>
              <a:t>の計測に応用可能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3493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64114" y="663079"/>
            <a:ext cx="14157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発表内容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2334359"/>
            <a:ext cx="6694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研究目的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ダブルパストムソン散乱計測の原理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　計測システムの概要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オーミック加熱</a:t>
            </a:r>
            <a:r>
              <a:rPr lang="ja-JP" altLang="en-US" sz="2800" dirty="0" smtClean="0"/>
              <a:t>プラズマ測定実験の結果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　まとめ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24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5019" y="447055"/>
            <a:ext cx="542702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ダブルパストムソン散乱計測の計測原理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667" y="1509752"/>
            <a:ext cx="52934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i="1" dirty="0" smtClean="0"/>
              <a:t> </a:t>
            </a:r>
            <a:r>
              <a:rPr lang="en-US" altLang="ja-JP" sz="2000" b="1" i="1" dirty="0" smtClean="0">
                <a:solidFill>
                  <a:srgbClr val="00B0F0"/>
                </a:solidFill>
              </a:rPr>
              <a:t>k </a:t>
            </a:r>
            <a:r>
              <a:rPr lang="en-US" altLang="ja-JP" sz="2000" dirty="0" smtClean="0">
                <a:solidFill>
                  <a:srgbClr val="00B0F0"/>
                </a:solidFill>
              </a:rPr>
              <a:t>= </a:t>
            </a:r>
            <a:r>
              <a:rPr lang="en-US" altLang="ja-JP" sz="2000" b="1" i="1" dirty="0" err="1" smtClean="0">
                <a:solidFill>
                  <a:srgbClr val="00B0F0"/>
                </a:solidFill>
              </a:rPr>
              <a:t>k</a:t>
            </a:r>
            <a:r>
              <a:rPr lang="en-US" altLang="ja-JP" sz="2000" baseline="-25000" dirty="0" err="1" smtClean="0">
                <a:solidFill>
                  <a:srgbClr val="00B0F0"/>
                </a:solidFill>
              </a:rPr>
              <a:t>s</a:t>
            </a:r>
            <a:r>
              <a:rPr lang="ja-JP" altLang="en-US" sz="2000" baseline="-25000" dirty="0" smtClean="0">
                <a:solidFill>
                  <a:srgbClr val="00B0F0"/>
                </a:solidFill>
              </a:rPr>
              <a:t> </a:t>
            </a:r>
            <a:r>
              <a:rPr lang="en-US" altLang="ja-JP" sz="2000" dirty="0" smtClean="0">
                <a:solidFill>
                  <a:srgbClr val="00B0F0"/>
                </a:solidFill>
              </a:rPr>
              <a:t>– </a:t>
            </a:r>
            <a:r>
              <a:rPr lang="en-US" altLang="ja-JP" sz="2000" b="1" i="1" dirty="0" err="1" smtClean="0">
                <a:solidFill>
                  <a:srgbClr val="00B0F0"/>
                </a:solidFill>
              </a:rPr>
              <a:t>k</a:t>
            </a:r>
            <a:r>
              <a:rPr lang="en-US" altLang="ja-JP" sz="2000" baseline="-25000" dirty="0" err="1" smtClean="0">
                <a:solidFill>
                  <a:srgbClr val="00B0F0"/>
                </a:solidFill>
              </a:rPr>
              <a:t>i</a:t>
            </a:r>
            <a:r>
              <a:rPr lang="en-US" altLang="ja-JP" sz="2000" baseline="-25000" dirty="0" smtClean="0">
                <a:solidFill>
                  <a:srgbClr val="00B0F0"/>
                </a:solidFill>
              </a:rPr>
              <a:t> </a:t>
            </a:r>
            <a:r>
              <a:rPr lang="ja-JP" altLang="en-US" sz="2000" dirty="0" smtClean="0"/>
              <a:t>の方向の電子のドップラーを反映。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→　レーザー１回入射で１方向の測定。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入射レーザーを往復（</a:t>
            </a:r>
            <a:r>
              <a:rPr lang="ja-JP" altLang="en-US" sz="2000" dirty="0" smtClean="0">
                <a:solidFill>
                  <a:srgbClr val="FF0000"/>
                </a:solidFill>
              </a:rPr>
              <a:t>ダブルパス</a:t>
            </a:r>
            <a:r>
              <a:rPr lang="ja-JP" altLang="en-US" sz="2000" dirty="0" smtClean="0"/>
              <a:t>）。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→　単一の集光系で</a:t>
            </a:r>
            <a:r>
              <a:rPr lang="ja-JP" altLang="en-US" sz="2000" dirty="0"/>
              <a:t>２</a:t>
            </a:r>
            <a:r>
              <a:rPr lang="ja-JP" altLang="en-US" sz="2000" dirty="0" smtClean="0"/>
              <a:t>方向の速度分布に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 　対応するスペクトルを取得できる。</a:t>
            </a:r>
            <a:endParaRPr lang="en-US" altLang="ja-JP" sz="20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59969" y="3717032"/>
            <a:ext cx="5717592" cy="2192180"/>
            <a:chOff x="159969" y="3717032"/>
            <a:chExt cx="5717592" cy="2192180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159969" y="4211796"/>
              <a:ext cx="5106474" cy="1413448"/>
              <a:chOff x="232591" y="2514665"/>
              <a:chExt cx="5106474" cy="1413448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232591" y="2514665"/>
                <a:ext cx="5106474" cy="1413448"/>
                <a:chOff x="736647" y="2862228"/>
                <a:chExt cx="5106474" cy="1413448"/>
              </a:xfrm>
            </p:grpSpPr>
            <p:cxnSp>
              <p:nvCxnSpPr>
                <p:cNvPr id="31" name="直線矢印コネクタ 30"/>
                <p:cNvCxnSpPr/>
                <p:nvPr/>
              </p:nvCxnSpPr>
              <p:spPr>
                <a:xfrm>
                  <a:off x="1259632" y="3789040"/>
                  <a:ext cx="432048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/>
                <p:cNvCxnSpPr/>
                <p:nvPr/>
              </p:nvCxnSpPr>
              <p:spPr>
                <a:xfrm flipH="1" flipV="1">
                  <a:off x="2051720" y="3284984"/>
                  <a:ext cx="648072" cy="504056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矢印コネクタ 32"/>
                <p:cNvCxnSpPr/>
                <p:nvPr/>
              </p:nvCxnSpPr>
              <p:spPr>
                <a:xfrm flipH="1" flipV="1">
                  <a:off x="2051720" y="3212976"/>
                  <a:ext cx="1512168" cy="576064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矢印コネクタ 33"/>
                <p:cNvCxnSpPr/>
                <p:nvPr/>
              </p:nvCxnSpPr>
              <p:spPr>
                <a:xfrm>
                  <a:off x="2699792" y="3789040"/>
                  <a:ext cx="864096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736647" y="3199901"/>
                  <a:ext cx="14152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/>
                    <a:t>散乱方向：</a:t>
                  </a:r>
                  <a:r>
                    <a:rPr kumimoji="1" lang="en-US" altLang="ja-JP" b="1" i="1" dirty="0" err="1" smtClean="0"/>
                    <a:t>k</a:t>
                  </a:r>
                  <a:r>
                    <a:rPr kumimoji="1" lang="en-US" altLang="ja-JP" baseline="-25000" dirty="0" err="1" smtClean="0"/>
                    <a:t>s</a:t>
                  </a:r>
                  <a:endParaRPr kumimoji="1" lang="ja-JP" altLang="en-US" baseline="-25000" dirty="0"/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378163" y="3851756"/>
                  <a:ext cx="2250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/>
                    <a:t>レーザー入射方向</a:t>
                  </a:r>
                  <a:r>
                    <a:rPr lang="ja-JP" altLang="en-US" dirty="0" smtClean="0"/>
                    <a:t>：</a:t>
                  </a:r>
                  <a:r>
                    <a:rPr lang="en-US" altLang="ja-JP" b="1" i="1" dirty="0" err="1" smtClean="0"/>
                    <a:t>k</a:t>
                  </a:r>
                  <a:r>
                    <a:rPr lang="en-US" altLang="ja-JP" baseline="-25000" dirty="0" err="1" smtClean="0"/>
                    <a:t>i</a:t>
                  </a:r>
                  <a:endParaRPr kumimoji="1" lang="ja-JP" altLang="en-US" baseline="-25000" dirty="0"/>
                </a:p>
              </p:txBody>
            </p: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4788024" y="3906344"/>
                  <a:ext cx="1055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rgbClr val="FF0000"/>
                      </a:solidFill>
                    </a:rPr>
                    <a:t>レーザー</a:t>
                  </a:r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8" name="直線矢印コネクタ 37"/>
                <p:cNvCxnSpPr/>
                <p:nvPr/>
              </p:nvCxnSpPr>
              <p:spPr>
                <a:xfrm flipV="1">
                  <a:off x="2699792" y="3212976"/>
                  <a:ext cx="288032" cy="576064"/>
                </a:xfrm>
                <a:prstGeom prst="straightConnector1">
                  <a:avLst/>
                </a:prstGeom>
                <a:ln w="317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2563885" y="2862228"/>
                  <a:ext cx="771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磁場</a:t>
                  </a:r>
                  <a:r>
                    <a:rPr kumimoji="1" lang="en-US" altLang="ja-JP" b="1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B</a:t>
                  </a:r>
                  <a:endParaRPr kumimoji="1" lang="ja-JP" altLang="en-US" b="1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0" name="テキスト ボックス 29"/>
              <p:cNvSpPr txBox="1"/>
              <p:nvPr/>
            </p:nvSpPr>
            <p:spPr>
              <a:xfrm>
                <a:off x="2907994" y="2739981"/>
                <a:ext cx="21563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00B0F0"/>
                    </a:solidFill>
                  </a:rPr>
                  <a:t>k </a:t>
                </a:r>
                <a:r>
                  <a:rPr lang="en-US" altLang="ja-JP" dirty="0" smtClean="0">
                    <a:solidFill>
                      <a:srgbClr val="00B0F0"/>
                    </a:solidFill>
                  </a:rPr>
                  <a:t>= </a:t>
                </a:r>
                <a:r>
                  <a:rPr lang="en-US" altLang="ja-JP" b="1" i="1" dirty="0" err="1" smtClean="0">
                    <a:solidFill>
                      <a:srgbClr val="00B0F0"/>
                    </a:solidFill>
                  </a:rPr>
                  <a:t>k</a:t>
                </a:r>
                <a:r>
                  <a:rPr lang="en-US" altLang="ja-JP" baseline="-25000" dirty="0" err="1" smtClean="0">
                    <a:solidFill>
                      <a:srgbClr val="00B0F0"/>
                    </a:solidFill>
                  </a:rPr>
                  <a:t>s</a:t>
                </a:r>
                <a:r>
                  <a:rPr lang="en-US" altLang="ja-JP" baseline="-25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00B0F0"/>
                    </a:solidFill>
                  </a:rPr>
                  <a:t>- </a:t>
                </a:r>
                <a:r>
                  <a:rPr lang="en-US" altLang="ja-JP" b="1" i="1" dirty="0" err="1" smtClean="0">
                    <a:solidFill>
                      <a:srgbClr val="00B0F0"/>
                    </a:solidFill>
                  </a:rPr>
                  <a:t>k</a:t>
                </a:r>
                <a:r>
                  <a:rPr lang="en-US" altLang="ja-JP" baseline="-25000" dirty="0" err="1" smtClean="0">
                    <a:solidFill>
                      <a:srgbClr val="00B0F0"/>
                    </a:solidFill>
                  </a:rPr>
                  <a:t>i</a:t>
                </a:r>
                <a:endParaRPr lang="en-US" altLang="ja-JP" baseline="-25000" dirty="0" smtClean="0">
                  <a:solidFill>
                    <a:srgbClr val="00B0F0"/>
                  </a:solidFill>
                </a:endParaRPr>
              </a:p>
              <a:p>
                <a:r>
                  <a:rPr lang="ja-JP" altLang="en-US" dirty="0" smtClean="0">
                    <a:solidFill>
                      <a:srgbClr val="00B0F0"/>
                    </a:solidFill>
                  </a:rPr>
                  <a:t>測定方向（⊥磁場</a:t>
                </a:r>
                <a:r>
                  <a:rPr lang="en-US" altLang="ja-JP" dirty="0" smtClean="0">
                    <a:solidFill>
                      <a:srgbClr val="00B0F0"/>
                    </a:solidFill>
                  </a:rPr>
                  <a:t>B</a:t>
                </a:r>
                <a:r>
                  <a:rPr lang="ja-JP" altLang="en-US" dirty="0" smtClean="0">
                    <a:solidFill>
                      <a:srgbClr val="00B0F0"/>
                    </a:solidFill>
                  </a:rPr>
                  <a:t>）</a:t>
                </a:r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40" name="正方形/長方形 39"/>
            <p:cNvSpPr/>
            <p:nvPr/>
          </p:nvSpPr>
          <p:spPr>
            <a:xfrm>
              <a:off x="5419876" y="4693204"/>
              <a:ext cx="7200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131844" y="5539880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</a:rPr>
                <a:t>ミラー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3528" y="3717032"/>
              <a:ext cx="2689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00FF"/>
                  </a:solidFill>
                </a:rPr>
                <a:t>【</a:t>
              </a:r>
              <a:r>
                <a:rPr lang="ja-JP" altLang="en-US" sz="2000" dirty="0" smtClean="0">
                  <a:solidFill>
                    <a:srgbClr val="0000FF"/>
                  </a:solidFill>
                </a:rPr>
                <a:t>往路（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First-pass</a:t>
              </a:r>
              <a:r>
                <a:rPr lang="ja-JP" altLang="en-US" sz="2000" dirty="0" smtClean="0">
                  <a:solidFill>
                    <a:srgbClr val="0000FF"/>
                  </a:solidFill>
                </a:rPr>
                <a:t>）： </a:t>
              </a:r>
              <a:r>
                <a:rPr lang="en-US" altLang="ja-JP" sz="2000" b="1" i="1" dirty="0" smtClean="0">
                  <a:solidFill>
                    <a:srgbClr val="0000FF"/>
                  </a:solidFill>
                </a:rPr>
                <a:t>p</a:t>
              </a:r>
              <a:r>
                <a:rPr lang="ja-JP" altLang="en-US" sz="2000" b="1" baseline="-25000" dirty="0" smtClean="0">
                  <a:solidFill>
                    <a:srgbClr val="0000FF"/>
                  </a:solidFill>
                </a:rPr>
                <a:t>⊥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】</a:t>
              </a:r>
              <a:endParaRPr kumimoji="1" lang="ja-JP" alt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5868144" y="1196752"/>
            <a:ext cx="3169347" cy="4968552"/>
            <a:chOff x="5868144" y="1196752"/>
            <a:chExt cx="3169347" cy="496855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01" r="50201" b="66962"/>
            <a:stretch/>
          </p:blipFill>
          <p:spPr bwMode="auto">
            <a:xfrm>
              <a:off x="5868144" y="1779794"/>
              <a:ext cx="3169347" cy="157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127" y="3993673"/>
              <a:ext cx="2841045" cy="21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7400149" y="403700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F0000"/>
                  </a:solidFill>
                </a:rPr>
                <a:t>復路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842583" y="479715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0428DA"/>
                  </a:solidFill>
                </a:rPr>
                <a:t>往路</a:t>
              </a:r>
              <a:endParaRPr kumimoji="1" lang="ja-JP" altLang="en-US" sz="2000" dirty="0">
                <a:solidFill>
                  <a:srgbClr val="0428DA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732240" y="3635732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２</a:t>
              </a:r>
              <a:r>
                <a:rPr kumimoji="1" lang="ja-JP" altLang="en-US" dirty="0" smtClean="0"/>
                <a:t>つのスペクトル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444208" y="1196752"/>
              <a:ext cx="2396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ダブルパス散乱波形</a:t>
              </a:r>
              <a:endParaRPr kumimoji="1" lang="en-US" altLang="ja-JP" dirty="0" smtClean="0"/>
            </a:p>
            <a:p>
              <a:r>
                <a:rPr lang="ja-JP" altLang="en-US" dirty="0" smtClean="0"/>
                <a:t>（往復２パルスの信号）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517957" y="24928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428DA"/>
                  </a:solidFill>
                </a:rPr>
                <a:t>往路</a:t>
              </a:r>
              <a:endParaRPr kumimoji="1" lang="ja-JP" altLang="en-US" dirty="0">
                <a:solidFill>
                  <a:srgbClr val="0428DA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55021" y="25114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復路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961480" y="5013176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290DD1"/>
                  </a:solidFill>
                </a:rPr>
                <a:t>p</a:t>
              </a:r>
              <a:r>
                <a:rPr kumimoji="1" lang="ja-JP" altLang="en-US" sz="2000" b="1" baseline="-25000" dirty="0" smtClean="0">
                  <a:solidFill>
                    <a:srgbClr val="290DD1"/>
                  </a:solidFill>
                </a:rPr>
                <a:t>⊥</a:t>
              </a:r>
              <a:endParaRPr kumimoji="1" lang="ja-JP" altLang="en-US" sz="2000" b="1" baseline="-25000" dirty="0">
                <a:solidFill>
                  <a:srgbClr val="290DD1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545560" y="4253026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p</a:t>
              </a:r>
              <a:r>
                <a:rPr kumimoji="1" lang="en-US" altLang="ja-JP" sz="2000" b="1" baseline="-25000" dirty="0" smtClean="0">
                  <a:solidFill>
                    <a:srgbClr val="FF0000"/>
                  </a:solidFill>
                </a:rPr>
                <a:t>||</a:t>
              </a:r>
              <a:endParaRPr kumimoji="1" lang="ja-JP" altLang="en-US" sz="2000" b="1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831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51520" y="3717032"/>
            <a:ext cx="5626041" cy="2192180"/>
            <a:chOff x="251520" y="3685092"/>
            <a:chExt cx="5626041" cy="219218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251520" y="4310679"/>
              <a:ext cx="4926302" cy="1224136"/>
              <a:chOff x="-743369" y="2649389"/>
              <a:chExt cx="4926302" cy="1224136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-122300" y="2649389"/>
                <a:ext cx="4305233" cy="1224136"/>
                <a:chOff x="381756" y="2996952"/>
                <a:chExt cx="4305233" cy="1224136"/>
              </a:xfrm>
            </p:grpSpPr>
            <p:cxnSp>
              <p:nvCxnSpPr>
                <p:cNvPr id="20" name="直線矢印コネクタ 19"/>
                <p:cNvCxnSpPr/>
                <p:nvPr/>
              </p:nvCxnSpPr>
              <p:spPr>
                <a:xfrm>
                  <a:off x="381756" y="3789040"/>
                  <a:ext cx="4305233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sysDash"/>
                  <a:headEnd type="stealth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 flipH="1" flipV="1">
                  <a:off x="2051720" y="3284984"/>
                  <a:ext cx="648072" cy="504056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1765114" y="3212976"/>
                  <a:ext cx="286606" cy="576064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 flipH="1">
                  <a:off x="1765114" y="3789040"/>
                  <a:ext cx="934678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182158" y="3851756"/>
                  <a:ext cx="2250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/>
                    <a:t>レーザー入射方向</a:t>
                  </a:r>
                  <a:r>
                    <a:rPr lang="ja-JP" altLang="en-US" dirty="0" smtClean="0"/>
                    <a:t>：</a:t>
                  </a:r>
                  <a:r>
                    <a:rPr lang="en-US" altLang="ja-JP" b="1" i="1" dirty="0" err="1" smtClean="0"/>
                    <a:t>k</a:t>
                  </a:r>
                  <a:r>
                    <a:rPr lang="en-US" altLang="ja-JP" baseline="-25000" dirty="0" err="1" smtClean="0"/>
                    <a:t>i</a:t>
                  </a:r>
                  <a:endParaRPr kumimoji="1" lang="ja-JP" altLang="en-US" baseline="-25000" dirty="0"/>
                </a:p>
              </p:txBody>
            </p:sp>
            <p:cxnSp>
              <p:nvCxnSpPr>
                <p:cNvPr id="25" name="直線矢印コネクタ 24"/>
                <p:cNvCxnSpPr/>
                <p:nvPr/>
              </p:nvCxnSpPr>
              <p:spPr>
                <a:xfrm flipV="1">
                  <a:off x="2699792" y="3212976"/>
                  <a:ext cx="288032" cy="576064"/>
                </a:xfrm>
                <a:prstGeom prst="straightConnector1">
                  <a:avLst/>
                </a:prstGeom>
                <a:ln w="317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987824" y="2996952"/>
                  <a:ext cx="771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磁場</a:t>
                  </a:r>
                  <a:r>
                    <a:rPr kumimoji="1" lang="en-US" altLang="ja-JP" b="1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B</a:t>
                  </a:r>
                  <a:endParaRPr kumimoji="1" lang="ja-JP" altLang="en-US" b="1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8" name="テキスト ボックス 17"/>
              <p:cNvSpPr txBox="1"/>
              <p:nvPr/>
            </p:nvSpPr>
            <p:spPr>
              <a:xfrm>
                <a:off x="-743369" y="2671874"/>
                <a:ext cx="21371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00B0F0"/>
                    </a:solidFill>
                  </a:rPr>
                  <a:t>k </a:t>
                </a:r>
                <a:r>
                  <a:rPr lang="en-US" altLang="ja-JP" dirty="0" smtClean="0">
                    <a:solidFill>
                      <a:srgbClr val="00B0F0"/>
                    </a:solidFill>
                  </a:rPr>
                  <a:t>= </a:t>
                </a:r>
                <a:r>
                  <a:rPr lang="en-US" altLang="ja-JP" b="1" i="1" dirty="0" err="1" smtClean="0">
                    <a:solidFill>
                      <a:srgbClr val="00B0F0"/>
                    </a:solidFill>
                  </a:rPr>
                  <a:t>k</a:t>
                </a:r>
                <a:r>
                  <a:rPr lang="en-US" altLang="ja-JP" baseline="-25000" dirty="0" err="1" smtClean="0">
                    <a:solidFill>
                      <a:srgbClr val="00B0F0"/>
                    </a:solidFill>
                  </a:rPr>
                  <a:t>s</a:t>
                </a:r>
                <a:r>
                  <a:rPr lang="en-US" altLang="ja-JP" baseline="-25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00B0F0"/>
                    </a:solidFill>
                  </a:rPr>
                  <a:t>- </a:t>
                </a:r>
                <a:r>
                  <a:rPr lang="en-US" altLang="ja-JP" b="1" i="1" dirty="0" err="1" smtClean="0">
                    <a:solidFill>
                      <a:srgbClr val="00B0F0"/>
                    </a:solidFill>
                  </a:rPr>
                  <a:t>k</a:t>
                </a:r>
                <a:r>
                  <a:rPr lang="en-US" altLang="ja-JP" baseline="-25000" dirty="0" err="1" smtClean="0">
                    <a:solidFill>
                      <a:srgbClr val="00B0F0"/>
                    </a:solidFill>
                  </a:rPr>
                  <a:t>i</a:t>
                </a:r>
                <a:endParaRPr lang="en-US" altLang="ja-JP" baseline="-25000" dirty="0" smtClean="0">
                  <a:solidFill>
                    <a:srgbClr val="00B0F0"/>
                  </a:solidFill>
                </a:endParaRPr>
              </a:p>
              <a:p>
                <a:r>
                  <a:rPr lang="ja-JP" altLang="en-US" dirty="0" smtClean="0">
                    <a:solidFill>
                      <a:srgbClr val="00B0F0"/>
                    </a:solidFill>
                  </a:rPr>
                  <a:t>測定方向（</a:t>
                </a:r>
                <a:r>
                  <a:rPr lang="en-US" altLang="ja-JP" i="1" dirty="0" smtClean="0">
                    <a:solidFill>
                      <a:srgbClr val="00B0F0"/>
                    </a:solidFill>
                  </a:rPr>
                  <a:t>||</a:t>
                </a:r>
                <a:r>
                  <a:rPr lang="ja-JP" altLang="en-US" dirty="0" smtClean="0">
                    <a:solidFill>
                      <a:srgbClr val="00B0F0"/>
                    </a:solidFill>
                  </a:rPr>
                  <a:t>磁場</a:t>
                </a:r>
                <a:r>
                  <a:rPr lang="en-US" altLang="ja-JP" dirty="0" smtClean="0">
                    <a:solidFill>
                      <a:srgbClr val="00B0F0"/>
                    </a:solidFill>
                  </a:rPr>
                  <a:t>B</a:t>
                </a:r>
                <a:r>
                  <a:rPr lang="ja-JP" altLang="en-US" dirty="0" smtClean="0">
                    <a:solidFill>
                      <a:srgbClr val="00B0F0"/>
                    </a:solidFill>
                  </a:rPr>
                  <a:t>）</a:t>
                </a:r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076621" y="4117140"/>
              <a:ext cx="1415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散乱方向</a:t>
              </a:r>
              <a:r>
                <a:rPr lang="ja-JP" altLang="en-US" dirty="0" smtClean="0"/>
                <a:t>：</a:t>
              </a:r>
              <a:r>
                <a:rPr lang="en-US" altLang="ja-JP" b="1" i="1" dirty="0" err="1" smtClean="0"/>
                <a:t>k</a:t>
              </a:r>
              <a:r>
                <a:rPr lang="en-US" altLang="ja-JP" baseline="-25000" dirty="0" err="1" smtClean="0"/>
                <a:t>s</a:t>
              </a:r>
              <a:endParaRPr kumimoji="1" lang="ja-JP" altLang="en-US" baseline="-25000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419876" y="4661264"/>
              <a:ext cx="7200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70C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131844" y="5507940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</a:rPr>
                <a:t>ミラー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23528" y="3685092"/>
              <a:ext cx="3029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【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復路（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Second-pass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）： </a:t>
              </a:r>
              <a:r>
                <a:rPr lang="en-US" altLang="ja-JP" sz="20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2000" b="1" baseline="-25000" dirty="0" smtClean="0">
                  <a:solidFill>
                    <a:srgbClr val="FF0000"/>
                  </a:solidFill>
                </a:rPr>
                <a:t>||</a:t>
              </a:r>
              <a:r>
                <a:rPr lang="ja-JP" altLang="en-US" sz="2000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】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211346" y="5223972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レーザー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14667" y="1509752"/>
            <a:ext cx="52934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i="1" dirty="0" smtClean="0"/>
              <a:t> </a:t>
            </a:r>
            <a:r>
              <a:rPr lang="en-US" altLang="ja-JP" sz="2000" b="1" i="1" dirty="0" smtClean="0">
                <a:solidFill>
                  <a:srgbClr val="00B0F0"/>
                </a:solidFill>
              </a:rPr>
              <a:t>k </a:t>
            </a:r>
            <a:r>
              <a:rPr lang="en-US" altLang="ja-JP" sz="2000" dirty="0" smtClean="0">
                <a:solidFill>
                  <a:srgbClr val="00B0F0"/>
                </a:solidFill>
              </a:rPr>
              <a:t>= </a:t>
            </a:r>
            <a:r>
              <a:rPr lang="en-US" altLang="ja-JP" sz="2000" b="1" i="1" dirty="0" err="1" smtClean="0">
                <a:solidFill>
                  <a:srgbClr val="00B0F0"/>
                </a:solidFill>
              </a:rPr>
              <a:t>k</a:t>
            </a:r>
            <a:r>
              <a:rPr lang="en-US" altLang="ja-JP" sz="2000" baseline="-25000" dirty="0" err="1" smtClean="0">
                <a:solidFill>
                  <a:srgbClr val="00B0F0"/>
                </a:solidFill>
              </a:rPr>
              <a:t>s</a:t>
            </a:r>
            <a:r>
              <a:rPr lang="ja-JP" altLang="en-US" sz="2000" baseline="-25000" dirty="0" smtClean="0">
                <a:solidFill>
                  <a:srgbClr val="00B0F0"/>
                </a:solidFill>
              </a:rPr>
              <a:t> </a:t>
            </a:r>
            <a:r>
              <a:rPr lang="en-US" altLang="ja-JP" sz="2000" dirty="0" smtClean="0">
                <a:solidFill>
                  <a:srgbClr val="00B0F0"/>
                </a:solidFill>
              </a:rPr>
              <a:t>– </a:t>
            </a:r>
            <a:r>
              <a:rPr lang="en-US" altLang="ja-JP" sz="2000" b="1" i="1" dirty="0" err="1" smtClean="0">
                <a:solidFill>
                  <a:srgbClr val="00B0F0"/>
                </a:solidFill>
              </a:rPr>
              <a:t>k</a:t>
            </a:r>
            <a:r>
              <a:rPr lang="en-US" altLang="ja-JP" sz="2000" baseline="-25000" dirty="0" err="1" smtClean="0">
                <a:solidFill>
                  <a:srgbClr val="00B0F0"/>
                </a:solidFill>
              </a:rPr>
              <a:t>i</a:t>
            </a:r>
            <a:r>
              <a:rPr lang="en-US" altLang="ja-JP" sz="2000" baseline="-25000" dirty="0" smtClean="0">
                <a:solidFill>
                  <a:srgbClr val="00B0F0"/>
                </a:solidFill>
              </a:rPr>
              <a:t> </a:t>
            </a:r>
            <a:r>
              <a:rPr lang="ja-JP" altLang="en-US" sz="2000" dirty="0" smtClean="0"/>
              <a:t>の方向の電子のドップラーを反映。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→　レーザー１回入射で１方向の測定。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入射レーザーを往復（</a:t>
            </a:r>
            <a:r>
              <a:rPr lang="ja-JP" altLang="en-US" sz="2000" dirty="0" smtClean="0">
                <a:solidFill>
                  <a:srgbClr val="FF0000"/>
                </a:solidFill>
              </a:rPr>
              <a:t>ダブルパス</a:t>
            </a:r>
            <a:r>
              <a:rPr lang="ja-JP" altLang="en-US" sz="2000" dirty="0" smtClean="0"/>
              <a:t>）。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→　単一の集光系で</a:t>
            </a:r>
            <a:r>
              <a:rPr lang="ja-JP" altLang="en-US" sz="2000" dirty="0"/>
              <a:t>２</a:t>
            </a:r>
            <a:r>
              <a:rPr lang="ja-JP" altLang="en-US" sz="2000" dirty="0" smtClean="0"/>
              <a:t>方向の速度分布に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 　対応するスペクトルを取得できる。</a:t>
            </a:r>
            <a:endParaRPr lang="en-US" altLang="ja-JP" sz="2000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85019" y="447055"/>
            <a:ext cx="542702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ダブルパストムソン散乱計測の計測原理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868144" y="1779794"/>
            <a:ext cx="3169347" cy="4385510"/>
            <a:chOff x="5868144" y="1779794"/>
            <a:chExt cx="3169347" cy="438551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01" r="50201" b="66962"/>
            <a:stretch/>
          </p:blipFill>
          <p:spPr bwMode="auto">
            <a:xfrm>
              <a:off x="5868144" y="1779794"/>
              <a:ext cx="3169347" cy="157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127" y="3993673"/>
              <a:ext cx="2841045" cy="21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7400149" y="403700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F0000"/>
                  </a:solidFill>
                </a:rPr>
                <a:t>復路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842583" y="479715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0428DA"/>
                  </a:solidFill>
                </a:rPr>
                <a:t>往路</a:t>
              </a:r>
              <a:endParaRPr kumimoji="1" lang="ja-JP" altLang="en-US" sz="2000" dirty="0">
                <a:solidFill>
                  <a:srgbClr val="0428DA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732240" y="3635732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２</a:t>
              </a:r>
              <a:r>
                <a:rPr kumimoji="1" lang="ja-JP" altLang="en-US" dirty="0" smtClean="0"/>
                <a:t>つのスペクトル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517957" y="24928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428DA"/>
                  </a:solidFill>
                </a:rPr>
                <a:t>往路</a:t>
              </a:r>
              <a:endParaRPr kumimoji="1" lang="ja-JP" altLang="en-US" dirty="0">
                <a:solidFill>
                  <a:srgbClr val="0428DA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555021" y="25114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復路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961480" y="5013176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290DD1"/>
                  </a:solidFill>
                </a:rPr>
                <a:t>p</a:t>
              </a:r>
              <a:r>
                <a:rPr kumimoji="1" lang="ja-JP" altLang="en-US" sz="2000" b="1" baseline="-25000" dirty="0" smtClean="0">
                  <a:solidFill>
                    <a:srgbClr val="290DD1"/>
                  </a:solidFill>
                </a:rPr>
                <a:t>⊥</a:t>
              </a:r>
              <a:endParaRPr kumimoji="1" lang="ja-JP" altLang="en-US" sz="2000" b="1" baseline="-25000" dirty="0">
                <a:solidFill>
                  <a:srgbClr val="290DD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45560" y="4253026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p</a:t>
              </a:r>
              <a:r>
                <a:rPr kumimoji="1" lang="en-US" altLang="ja-JP" sz="2000" b="1" baseline="-25000" dirty="0" smtClean="0">
                  <a:solidFill>
                    <a:srgbClr val="FF0000"/>
                  </a:solidFill>
                </a:rPr>
                <a:t>||</a:t>
              </a:r>
              <a:endParaRPr kumimoji="1" lang="ja-JP" altLang="en-US" sz="2000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6444208" y="1196752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ダブルパス散乱波形</a:t>
            </a:r>
            <a:endParaRPr kumimoji="1" lang="en-US" altLang="ja-JP" dirty="0" smtClean="0"/>
          </a:p>
          <a:p>
            <a:r>
              <a:rPr lang="ja-JP" altLang="en-US" dirty="0" smtClean="0"/>
              <a:t>（往復２パルスの信号）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616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1266</Words>
  <Application>Microsoft Office PowerPoint</Application>
  <PresentationFormat>画面に合わせる (4:3)</PresentationFormat>
  <Paragraphs>322</Paragraphs>
  <Slides>23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Office ​​テーマ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一般共用ユーザ</cp:lastModifiedBy>
  <cp:revision>42</cp:revision>
  <dcterms:created xsi:type="dcterms:W3CDTF">2014-03-04T10:29:54Z</dcterms:created>
  <dcterms:modified xsi:type="dcterms:W3CDTF">2014-03-06T08:11:25Z</dcterms:modified>
</cp:coreProperties>
</file>