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4" r:id="rId1"/>
  </p:sldMasterIdLst>
  <p:notesMasterIdLst>
    <p:notesMasterId r:id="rId28"/>
  </p:notesMasterIdLst>
  <p:sldIdLst>
    <p:sldId id="687" r:id="rId2"/>
    <p:sldId id="703" r:id="rId3"/>
    <p:sldId id="736" r:id="rId4"/>
    <p:sldId id="706" r:id="rId5"/>
    <p:sldId id="710" r:id="rId6"/>
    <p:sldId id="711" r:id="rId7"/>
    <p:sldId id="713" r:id="rId8"/>
    <p:sldId id="712" r:id="rId9"/>
    <p:sldId id="714" r:id="rId10"/>
    <p:sldId id="716" r:id="rId11"/>
    <p:sldId id="729" r:id="rId12"/>
    <p:sldId id="707" r:id="rId13"/>
    <p:sldId id="718" r:id="rId14"/>
    <p:sldId id="727" r:id="rId15"/>
    <p:sldId id="731" r:id="rId16"/>
    <p:sldId id="730" r:id="rId17"/>
    <p:sldId id="723" r:id="rId18"/>
    <p:sldId id="709" r:id="rId19"/>
    <p:sldId id="739" r:id="rId20"/>
    <p:sldId id="742" r:id="rId21"/>
    <p:sldId id="746" r:id="rId22"/>
    <p:sldId id="740" r:id="rId23"/>
    <p:sldId id="741" r:id="rId24"/>
    <p:sldId id="743" r:id="rId25"/>
    <p:sldId id="704" r:id="rId26"/>
    <p:sldId id="744" r:id="rId27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  <a:srgbClr val="D000B7"/>
    <a:srgbClr val="00FF00"/>
    <a:srgbClr val="FF6600"/>
    <a:srgbClr val="FF0000"/>
    <a:srgbClr val="800000"/>
    <a:srgbClr val="00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14" autoAdjust="0"/>
  </p:normalViewPr>
  <p:slideViewPr>
    <p:cSldViewPr>
      <p:cViewPr varScale="1">
        <p:scale>
          <a:sx n="83" d="100"/>
          <a:sy n="83" d="100"/>
        </p:scale>
        <p:origin x="1325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kunari\Desktop\thrus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597;&#21490;\Desktop\&#23398;&#20250;_&#35542;&#25991;\PPPS\&#12486;&#12540;&#12497;&#31649;&#20253;&#25644;&#36895;&#24230;(1217shot003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152802198993384"/>
          <c:y val="3.6509142875702359E-2"/>
          <c:w val="0.67781203323087558"/>
          <c:h val="0.69100215437724921"/>
        </c:manualLayout>
      </c:layout>
      <c:scatterChart>
        <c:scatterStyle val="lineMarker"/>
        <c:varyColors val="0"/>
        <c:ser>
          <c:idx val="1"/>
          <c:order val="0"/>
          <c:spPr>
            <a:ln w="3175">
              <a:solidFill>
                <a:schemeClr val="tx2"/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thrust!$Q$76:$Q$80</c:f>
                <c:numCache>
                  <c:formatCode>General</c:formatCode>
                  <c:ptCount val="5"/>
                  <c:pt idx="0">
                    <c:v>5.2446313610298037E-3</c:v>
                  </c:pt>
                  <c:pt idx="1">
                    <c:v>5.1593977380924808E-3</c:v>
                  </c:pt>
                  <c:pt idx="2">
                    <c:v>5.917428803599945E-3</c:v>
                  </c:pt>
                  <c:pt idx="3">
                    <c:v>3.4858981907318859E-3</c:v>
                  </c:pt>
                  <c:pt idx="4">
                    <c:v>3.552493502376383E-3</c:v>
                  </c:pt>
                </c:numCache>
              </c:numRef>
            </c:plus>
            <c:minus>
              <c:numRef>
                <c:f>thrust!$Q$76:$Q$80</c:f>
                <c:numCache>
                  <c:formatCode>General</c:formatCode>
                  <c:ptCount val="5"/>
                  <c:pt idx="0">
                    <c:v>5.2446313610298037E-3</c:v>
                  </c:pt>
                  <c:pt idx="1">
                    <c:v>5.1593977380924808E-3</c:v>
                  </c:pt>
                  <c:pt idx="2">
                    <c:v>5.917428803599945E-3</c:v>
                  </c:pt>
                  <c:pt idx="3">
                    <c:v>3.4858981907318859E-3</c:v>
                  </c:pt>
                  <c:pt idx="4">
                    <c:v>3.552493502376383E-3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thrust!$N$76:$N$80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thrust!$P$76:$P$80</c:f>
              <c:numCache>
                <c:formatCode>General</c:formatCode>
                <c:ptCount val="5"/>
                <c:pt idx="0">
                  <c:v>1</c:v>
                </c:pt>
                <c:pt idx="1">
                  <c:v>0.36234464856477216</c:v>
                </c:pt>
                <c:pt idx="2">
                  <c:v>0.2056189605614214</c:v>
                </c:pt>
                <c:pt idx="3">
                  <c:v>0.16475970179127433</c:v>
                </c:pt>
                <c:pt idx="4">
                  <c:v>0.15665656267603681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154576"/>
        <c:axId val="139155120"/>
      </c:scatterChart>
      <c:valAx>
        <c:axId val="139154576"/>
        <c:scaling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dirty="0" smtClean="0"/>
                  <a:t>パルスカウント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004917764483865"/>
              <c:y val="0.833569815573199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9155120"/>
        <c:crosses val="autoZero"/>
        <c:crossBetween val="midCat"/>
        <c:majorUnit val="1"/>
      </c:valAx>
      <c:valAx>
        <c:axId val="139155120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dirty="0" smtClean="0"/>
                  <a:t>力積</a:t>
                </a:r>
                <a:r>
                  <a:rPr lang="en-US" dirty="0" smtClean="0"/>
                  <a:t> </a:t>
                </a:r>
                <a:r>
                  <a:rPr lang="en-US" dirty="0"/>
                  <a:t>[Ns]</a:t>
                </a:r>
              </a:p>
            </c:rich>
          </c:tx>
          <c:layout>
            <c:manualLayout>
              <c:xMode val="edge"/>
              <c:yMode val="edge"/>
              <c:x val="1.4491083419576199E-2"/>
              <c:y val="0.307294163499951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9154576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imes New Roman" pitchFamily="18" charset="0"/>
          <a:ea typeface="ＭＳ Ｐゴシック"/>
          <a:cs typeface="Times New Roman" pitchFamily="18" charset="0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60202495617367"/>
          <c:y val="4.2127967882657547E-2"/>
          <c:w val="0.70776582132277177"/>
          <c:h val="0.75933881274996429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noFill/>
              <a:ln>
                <a:solidFill>
                  <a:sysClr val="windowText" lastClr="000000"/>
                </a:solidFill>
              </a:ln>
            </c:spPr>
          </c:marker>
          <c:xVal>
            <c:numRef>
              <c:f>'[テーパ管伝搬速度(1217shot003).xlsx]Sheet1'!$H$3:$H$65</c:f>
              <c:numCache>
                <c:formatCode>0.00E+00</c:formatCode>
                <c:ptCount val="63"/>
                <c:pt idx="0">
                  <c:v>0.08</c:v>
                </c:pt>
                <c:pt idx="1">
                  <c:v>8.99999999999999E-2</c:v>
                </c:pt>
                <c:pt idx="2">
                  <c:v>9.9999999999999895E-2</c:v>
                </c:pt>
                <c:pt idx="3" formatCode="General">
                  <c:v>0.109999999999999</c:v>
                </c:pt>
                <c:pt idx="4" formatCode="General">
                  <c:v>0.119999999999999</c:v>
                </c:pt>
                <c:pt idx="5" formatCode="General">
                  <c:v>0.12999999999999901</c:v>
                </c:pt>
                <c:pt idx="6" formatCode="General">
                  <c:v>0.13999999999999899</c:v>
                </c:pt>
                <c:pt idx="7" formatCode="General">
                  <c:v>0.149999999999999</c:v>
                </c:pt>
                <c:pt idx="8" formatCode="General">
                  <c:v>0.16</c:v>
                </c:pt>
                <c:pt idx="9" formatCode="General">
                  <c:v>0.17</c:v>
                </c:pt>
                <c:pt idx="10" formatCode="General">
                  <c:v>0.18</c:v>
                </c:pt>
                <c:pt idx="11" formatCode="General">
                  <c:v>0.19</c:v>
                </c:pt>
                <c:pt idx="12" formatCode="General">
                  <c:v>0.2</c:v>
                </c:pt>
                <c:pt idx="13" formatCode="General">
                  <c:v>0.21</c:v>
                </c:pt>
                <c:pt idx="14" formatCode="General">
                  <c:v>0.22</c:v>
                </c:pt>
                <c:pt idx="15" formatCode="General">
                  <c:v>0.23</c:v>
                </c:pt>
                <c:pt idx="16" formatCode="General">
                  <c:v>0.24</c:v>
                </c:pt>
                <c:pt idx="17" formatCode="General">
                  <c:v>0.25</c:v>
                </c:pt>
                <c:pt idx="18" formatCode="General">
                  <c:v>0.26</c:v>
                </c:pt>
                <c:pt idx="19" formatCode="General">
                  <c:v>0.27</c:v>
                </c:pt>
                <c:pt idx="20" formatCode="General">
                  <c:v>0.28000000000000003</c:v>
                </c:pt>
                <c:pt idx="21" formatCode="General">
                  <c:v>0.28999999999999998</c:v>
                </c:pt>
                <c:pt idx="22" formatCode="General">
                  <c:v>0.3</c:v>
                </c:pt>
                <c:pt idx="23" formatCode="General">
                  <c:v>0.31</c:v>
                </c:pt>
                <c:pt idx="24" formatCode="General">
                  <c:v>0.32</c:v>
                </c:pt>
                <c:pt idx="25" formatCode="General">
                  <c:v>0.33</c:v>
                </c:pt>
                <c:pt idx="26" formatCode="General">
                  <c:v>0.34</c:v>
                </c:pt>
                <c:pt idx="27" formatCode="General">
                  <c:v>0.35</c:v>
                </c:pt>
                <c:pt idx="28" formatCode="General">
                  <c:v>0.36</c:v>
                </c:pt>
                <c:pt idx="29" formatCode="General">
                  <c:v>0.37</c:v>
                </c:pt>
                <c:pt idx="30" formatCode="General">
                  <c:v>0.38</c:v>
                </c:pt>
                <c:pt idx="31" formatCode="General">
                  <c:v>0.39</c:v>
                </c:pt>
                <c:pt idx="32" formatCode="General">
                  <c:v>0.4</c:v>
                </c:pt>
                <c:pt idx="33" formatCode="General">
                  <c:v>0.41</c:v>
                </c:pt>
                <c:pt idx="34" formatCode="General">
                  <c:v>0.42</c:v>
                </c:pt>
                <c:pt idx="35" formatCode="General">
                  <c:v>0.43</c:v>
                </c:pt>
                <c:pt idx="36" formatCode="General">
                  <c:v>0.44</c:v>
                </c:pt>
                <c:pt idx="37" formatCode="General">
                  <c:v>0.45</c:v>
                </c:pt>
                <c:pt idx="38" formatCode="General">
                  <c:v>0.46</c:v>
                </c:pt>
                <c:pt idx="39" formatCode="General">
                  <c:v>0.48</c:v>
                </c:pt>
                <c:pt idx="40" formatCode="General">
                  <c:v>0.49</c:v>
                </c:pt>
                <c:pt idx="41" formatCode="General">
                  <c:v>0.5</c:v>
                </c:pt>
                <c:pt idx="42" formatCode="General">
                  <c:v>0.51</c:v>
                </c:pt>
                <c:pt idx="43" formatCode="General">
                  <c:v>0.52</c:v>
                </c:pt>
                <c:pt idx="44" formatCode="General">
                  <c:v>0.53</c:v>
                </c:pt>
                <c:pt idx="45" formatCode="General">
                  <c:v>0.54</c:v>
                </c:pt>
                <c:pt idx="46" formatCode="General">
                  <c:v>0.55000000000000004</c:v>
                </c:pt>
                <c:pt idx="47" formatCode="General">
                  <c:v>0.56000000000000005</c:v>
                </c:pt>
                <c:pt idx="48" formatCode="General">
                  <c:v>0.56999999999999995</c:v>
                </c:pt>
                <c:pt idx="49" formatCode="General">
                  <c:v>0.57999999999999996</c:v>
                </c:pt>
                <c:pt idx="50" formatCode="General">
                  <c:v>0.59</c:v>
                </c:pt>
                <c:pt idx="51" formatCode="General">
                  <c:v>0.6</c:v>
                </c:pt>
                <c:pt idx="52" formatCode="General">
                  <c:v>0.61</c:v>
                </c:pt>
                <c:pt idx="53" formatCode="General">
                  <c:v>0.62</c:v>
                </c:pt>
                <c:pt idx="54" formatCode="General">
                  <c:v>0.63</c:v>
                </c:pt>
                <c:pt idx="55" formatCode="General">
                  <c:v>0.64</c:v>
                </c:pt>
                <c:pt idx="56" formatCode="General">
                  <c:v>0.65</c:v>
                </c:pt>
                <c:pt idx="57" formatCode="General">
                  <c:v>0.66</c:v>
                </c:pt>
                <c:pt idx="58" formatCode="General">
                  <c:v>0.67</c:v>
                </c:pt>
                <c:pt idx="59" formatCode="General">
                  <c:v>0.68</c:v>
                </c:pt>
                <c:pt idx="60" formatCode="General">
                  <c:v>0.69</c:v>
                </c:pt>
                <c:pt idx="61" formatCode="General">
                  <c:v>0.7</c:v>
                </c:pt>
                <c:pt idx="62" formatCode="General">
                  <c:v>0.71</c:v>
                </c:pt>
              </c:numCache>
            </c:numRef>
          </c:xVal>
          <c:yVal>
            <c:numRef>
              <c:f>'[テーパ管伝搬速度(1217shot003).xlsx]Sheet1'!$M$3:$M$65</c:f>
              <c:numCache>
                <c:formatCode>General</c:formatCode>
                <c:ptCount val="63"/>
                <c:pt idx="0">
                  <c:v>29.928800000000003</c:v>
                </c:pt>
                <c:pt idx="1">
                  <c:v>35.6432</c:v>
                </c:pt>
                <c:pt idx="2">
                  <c:v>39.929000000000002</c:v>
                </c:pt>
                <c:pt idx="3">
                  <c:v>44.214799999999997</c:v>
                </c:pt>
                <c:pt idx="4">
                  <c:v>48.500599999999999</c:v>
                </c:pt>
                <c:pt idx="5">
                  <c:v>52.7864</c:v>
                </c:pt>
                <c:pt idx="6">
                  <c:v>55.6435999999999</c:v>
                </c:pt>
                <c:pt idx="7">
                  <c:v>58.500799999999998</c:v>
                </c:pt>
                <c:pt idx="8">
                  <c:v>61.357999999999997</c:v>
                </c:pt>
                <c:pt idx="9">
                  <c:v>67.072400000000002</c:v>
                </c:pt>
                <c:pt idx="10">
                  <c:v>67.072400000000002</c:v>
                </c:pt>
                <c:pt idx="11">
                  <c:v>69.929599999999994</c:v>
                </c:pt>
                <c:pt idx="12">
                  <c:v>71.358199999999997</c:v>
                </c:pt>
                <c:pt idx="13">
                  <c:v>78.501199999999997</c:v>
                </c:pt>
                <c:pt idx="14">
                  <c:v>85.644199999999898</c:v>
                </c:pt>
                <c:pt idx="15">
                  <c:v>89.93</c:v>
                </c:pt>
                <c:pt idx="16">
                  <c:v>97.072999999999993</c:v>
                </c:pt>
                <c:pt idx="17">
                  <c:v>108.5018</c:v>
                </c:pt>
                <c:pt idx="18">
                  <c:v>117.07340000000001</c:v>
                </c:pt>
                <c:pt idx="19">
                  <c:v>125.645</c:v>
                </c:pt>
                <c:pt idx="20">
                  <c:v>134.2166</c:v>
                </c:pt>
                <c:pt idx="21">
                  <c:v>138.50239999999999</c:v>
                </c:pt>
                <c:pt idx="22">
                  <c:v>145.6454</c:v>
                </c:pt>
                <c:pt idx="23">
                  <c:v>151.35980000000001</c:v>
                </c:pt>
                <c:pt idx="24">
                  <c:v>155.6456</c:v>
                </c:pt>
                <c:pt idx="25">
                  <c:v>159.9314</c:v>
                </c:pt>
                <c:pt idx="26">
                  <c:v>168.50299999999999</c:v>
                </c:pt>
                <c:pt idx="27">
                  <c:v>174.2174</c:v>
                </c:pt>
                <c:pt idx="28">
                  <c:v>179.93180000000001</c:v>
                </c:pt>
                <c:pt idx="29">
                  <c:v>184.2176</c:v>
                </c:pt>
                <c:pt idx="30">
                  <c:v>189.93199999999999</c:v>
                </c:pt>
                <c:pt idx="31">
                  <c:v>197.07499999999999</c:v>
                </c:pt>
                <c:pt idx="32">
                  <c:v>204.21799999999999</c:v>
                </c:pt>
                <c:pt idx="33">
                  <c:v>211.36099999999999</c:v>
                </c:pt>
                <c:pt idx="34">
                  <c:v>217.0754</c:v>
                </c:pt>
                <c:pt idx="35">
                  <c:v>224.2184</c:v>
                </c:pt>
                <c:pt idx="36">
                  <c:v>238.5044</c:v>
                </c:pt>
                <c:pt idx="37">
                  <c:v>247.07599999999999</c:v>
                </c:pt>
                <c:pt idx="38">
                  <c:v>259.93340000000001</c:v>
                </c:pt>
                <c:pt idx="39">
                  <c:v>274.21940000000001</c:v>
                </c:pt>
                <c:pt idx="40">
                  <c:v>279.93380000000002</c:v>
                </c:pt>
                <c:pt idx="41">
                  <c:v>287.07679999999903</c:v>
                </c:pt>
                <c:pt idx="42">
                  <c:v>294.21980000000002</c:v>
                </c:pt>
                <c:pt idx="43">
                  <c:v>301.36279999999903</c:v>
                </c:pt>
                <c:pt idx="44">
                  <c:v>308.50580000000002</c:v>
                </c:pt>
                <c:pt idx="45">
                  <c:v>315.64879999999903</c:v>
                </c:pt>
                <c:pt idx="46">
                  <c:v>319.93459999999999</c:v>
                </c:pt>
                <c:pt idx="47">
                  <c:v>325.649</c:v>
                </c:pt>
                <c:pt idx="48">
                  <c:v>332.79199999999997</c:v>
                </c:pt>
                <c:pt idx="49">
                  <c:v>342.79219999999998</c:v>
                </c:pt>
                <c:pt idx="50">
                  <c:v>362.79259999999999</c:v>
                </c:pt>
                <c:pt idx="51">
                  <c:v>377.07859999999999</c:v>
                </c:pt>
                <c:pt idx="52">
                  <c:v>388.50740000000002</c:v>
                </c:pt>
                <c:pt idx="53">
                  <c:v>411.36500000000001</c:v>
                </c:pt>
                <c:pt idx="54">
                  <c:v>419.9366</c:v>
                </c:pt>
                <c:pt idx="55">
                  <c:v>428.50819999999999</c:v>
                </c:pt>
                <c:pt idx="56">
                  <c:v>441.36559999999997</c:v>
                </c:pt>
                <c:pt idx="57">
                  <c:v>451.36579999999998</c:v>
                </c:pt>
                <c:pt idx="58">
                  <c:v>461.36599999999999</c:v>
                </c:pt>
                <c:pt idx="59">
                  <c:v>477.0806</c:v>
                </c:pt>
                <c:pt idx="60">
                  <c:v>485.65219999999999</c:v>
                </c:pt>
                <c:pt idx="61">
                  <c:v>497.08100000000002</c:v>
                </c:pt>
                <c:pt idx="62">
                  <c:v>498.50959999999998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'[テーパ管伝搬速度(1217shot003).xlsx]Sheet1'!$H$3:$H$65</c:f>
              <c:numCache>
                <c:formatCode>0.00E+00</c:formatCode>
                <c:ptCount val="63"/>
                <c:pt idx="0">
                  <c:v>0.08</c:v>
                </c:pt>
                <c:pt idx="1">
                  <c:v>8.99999999999999E-2</c:v>
                </c:pt>
                <c:pt idx="2">
                  <c:v>9.9999999999999895E-2</c:v>
                </c:pt>
                <c:pt idx="3" formatCode="General">
                  <c:v>0.109999999999999</c:v>
                </c:pt>
                <c:pt idx="4" formatCode="General">
                  <c:v>0.119999999999999</c:v>
                </c:pt>
                <c:pt idx="5" formatCode="General">
                  <c:v>0.12999999999999901</c:v>
                </c:pt>
                <c:pt idx="6" formatCode="General">
                  <c:v>0.13999999999999899</c:v>
                </c:pt>
                <c:pt idx="7" formatCode="General">
                  <c:v>0.149999999999999</c:v>
                </c:pt>
                <c:pt idx="8" formatCode="General">
                  <c:v>0.16</c:v>
                </c:pt>
                <c:pt idx="9" formatCode="General">
                  <c:v>0.17</c:v>
                </c:pt>
                <c:pt idx="10" formatCode="General">
                  <c:v>0.18</c:v>
                </c:pt>
                <c:pt idx="11" formatCode="General">
                  <c:v>0.19</c:v>
                </c:pt>
                <c:pt idx="12" formatCode="General">
                  <c:v>0.2</c:v>
                </c:pt>
                <c:pt idx="13" formatCode="General">
                  <c:v>0.21</c:v>
                </c:pt>
                <c:pt idx="14" formatCode="General">
                  <c:v>0.22</c:v>
                </c:pt>
                <c:pt idx="15" formatCode="General">
                  <c:v>0.23</c:v>
                </c:pt>
                <c:pt idx="16" formatCode="General">
                  <c:v>0.24</c:v>
                </c:pt>
                <c:pt idx="17" formatCode="General">
                  <c:v>0.25</c:v>
                </c:pt>
                <c:pt idx="18" formatCode="General">
                  <c:v>0.26</c:v>
                </c:pt>
                <c:pt idx="19" formatCode="General">
                  <c:v>0.27</c:v>
                </c:pt>
                <c:pt idx="20" formatCode="General">
                  <c:v>0.28000000000000003</c:v>
                </c:pt>
                <c:pt idx="21" formatCode="General">
                  <c:v>0.28999999999999998</c:v>
                </c:pt>
                <c:pt idx="22" formatCode="General">
                  <c:v>0.3</c:v>
                </c:pt>
                <c:pt idx="23" formatCode="General">
                  <c:v>0.31</c:v>
                </c:pt>
                <c:pt idx="24" formatCode="General">
                  <c:v>0.32</c:v>
                </c:pt>
                <c:pt idx="25" formatCode="General">
                  <c:v>0.33</c:v>
                </c:pt>
                <c:pt idx="26" formatCode="General">
                  <c:v>0.34</c:v>
                </c:pt>
                <c:pt idx="27" formatCode="General">
                  <c:v>0.35</c:v>
                </c:pt>
                <c:pt idx="28" formatCode="General">
                  <c:v>0.36</c:v>
                </c:pt>
                <c:pt idx="29" formatCode="General">
                  <c:v>0.37</c:v>
                </c:pt>
                <c:pt idx="30" formatCode="General">
                  <c:v>0.38</c:v>
                </c:pt>
                <c:pt idx="31" formatCode="General">
                  <c:v>0.39</c:v>
                </c:pt>
                <c:pt idx="32" formatCode="General">
                  <c:v>0.4</c:v>
                </c:pt>
                <c:pt idx="33" formatCode="General">
                  <c:v>0.41</c:v>
                </c:pt>
                <c:pt idx="34" formatCode="General">
                  <c:v>0.42</c:v>
                </c:pt>
                <c:pt idx="35" formatCode="General">
                  <c:v>0.43</c:v>
                </c:pt>
                <c:pt idx="36" formatCode="General">
                  <c:v>0.44</c:v>
                </c:pt>
                <c:pt idx="37" formatCode="General">
                  <c:v>0.45</c:v>
                </c:pt>
                <c:pt idx="38" formatCode="General">
                  <c:v>0.46</c:v>
                </c:pt>
                <c:pt idx="39" formatCode="General">
                  <c:v>0.48</c:v>
                </c:pt>
                <c:pt idx="40" formatCode="General">
                  <c:v>0.49</c:v>
                </c:pt>
                <c:pt idx="41" formatCode="General">
                  <c:v>0.5</c:v>
                </c:pt>
                <c:pt idx="42" formatCode="General">
                  <c:v>0.51</c:v>
                </c:pt>
                <c:pt idx="43" formatCode="General">
                  <c:v>0.52</c:v>
                </c:pt>
                <c:pt idx="44" formatCode="General">
                  <c:v>0.53</c:v>
                </c:pt>
                <c:pt idx="45" formatCode="General">
                  <c:v>0.54</c:v>
                </c:pt>
                <c:pt idx="46" formatCode="General">
                  <c:v>0.55000000000000004</c:v>
                </c:pt>
                <c:pt idx="47" formatCode="General">
                  <c:v>0.56000000000000005</c:v>
                </c:pt>
                <c:pt idx="48" formatCode="General">
                  <c:v>0.56999999999999995</c:v>
                </c:pt>
                <c:pt idx="49" formatCode="General">
                  <c:v>0.57999999999999996</c:v>
                </c:pt>
                <c:pt idx="50" formatCode="General">
                  <c:v>0.59</c:v>
                </c:pt>
                <c:pt idx="51" formatCode="General">
                  <c:v>0.6</c:v>
                </c:pt>
                <c:pt idx="52" formatCode="General">
                  <c:v>0.61</c:v>
                </c:pt>
                <c:pt idx="53" formatCode="General">
                  <c:v>0.62</c:v>
                </c:pt>
                <c:pt idx="54" formatCode="General">
                  <c:v>0.63</c:v>
                </c:pt>
                <c:pt idx="55" formatCode="General">
                  <c:v>0.64</c:v>
                </c:pt>
                <c:pt idx="56" formatCode="General">
                  <c:v>0.65</c:v>
                </c:pt>
                <c:pt idx="57" formatCode="General">
                  <c:v>0.66</c:v>
                </c:pt>
                <c:pt idx="58" formatCode="General">
                  <c:v>0.67</c:v>
                </c:pt>
                <c:pt idx="59" formatCode="General">
                  <c:v>0.68</c:v>
                </c:pt>
                <c:pt idx="60" formatCode="General">
                  <c:v>0.69</c:v>
                </c:pt>
                <c:pt idx="61" formatCode="General">
                  <c:v>0.7</c:v>
                </c:pt>
                <c:pt idx="62" formatCode="General">
                  <c:v>0.71</c:v>
                </c:pt>
              </c:numCache>
            </c:numRef>
          </c:xVal>
          <c:yVal>
            <c:numRef>
              <c:f>'[テーパ管伝搬速度(1217shot003).xlsx]Sheet1'!$O$3:$O$65</c:f>
              <c:numCache>
                <c:formatCode>0.00E+00</c:formatCode>
                <c:ptCount val="63"/>
                <c:pt idx="0">
                  <c:v>19.700642149432596</c:v>
                </c:pt>
                <c:pt idx="1">
                  <c:v>25.251170428888621</c:v>
                </c:pt>
                <c:pt idx="2">
                  <c:v>30.801698708344688</c:v>
                </c:pt>
                <c:pt idx="3">
                  <c:v>36.352226987800272</c:v>
                </c:pt>
                <c:pt idx="4">
                  <c:v>41.902755267256346</c:v>
                </c:pt>
                <c:pt idx="5">
                  <c:v>47.45328354671242</c:v>
                </c:pt>
                <c:pt idx="6">
                  <c:v>53.003811826168494</c:v>
                </c:pt>
                <c:pt idx="7">
                  <c:v>58.554340105624568</c:v>
                </c:pt>
                <c:pt idx="8">
                  <c:v>64.104868385081204</c:v>
                </c:pt>
                <c:pt idx="9">
                  <c:v>69.655396664537278</c:v>
                </c:pt>
                <c:pt idx="10">
                  <c:v>75.205924943993352</c:v>
                </c:pt>
                <c:pt idx="11">
                  <c:v>80.756453223449427</c:v>
                </c:pt>
                <c:pt idx="12">
                  <c:v>86.306981502905501</c:v>
                </c:pt>
                <c:pt idx="13">
                  <c:v>91.857509782361575</c:v>
                </c:pt>
                <c:pt idx="14">
                  <c:v>97.408038061817649</c:v>
                </c:pt>
                <c:pt idx="15">
                  <c:v>102.95856634127372</c:v>
                </c:pt>
                <c:pt idx="16">
                  <c:v>108.5090946207298</c:v>
                </c:pt>
                <c:pt idx="17">
                  <c:v>114.05962290018587</c:v>
                </c:pt>
                <c:pt idx="18">
                  <c:v>119.61015117964195</c:v>
                </c:pt>
                <c:pt idx="19">
                  <c:v>125.16067945909802</c:v>
                </c:pt>
                <c:pt idx="20">
                  <c:v>130.71120773855412</c:v>
                </c:pt>
                <c:pt idx="21">
                  <c:v>136.26173601801017</c:v>
                </c:pt>
                <c:pt idx="22">
                  <c:v>141.81226429746624</c:v>
                </c:pt>
                <c:pt idx="23">
                  <c:v>147.36279257692232</c:v>
                </c:pt>
                <c:pt idx="24">
                  <c:v>152.91332085637839</c:v>
                </c:pt>
                <c:pt idx="25">
                  <c:v>158.46384913583449</c:v>
                </c:pt>
                <c:pt idx="26">
                  <c:v>164.01437741529057</c:v>
                </c:pt>
                <c:pt idx="27">
                  <c:v>169.56490569474661</c:v>
                </c:pt>
                <c:pt idx="28">
                  <c:v>175.11543397420269</c:v>
                </c:pt>
                <c:pt idx="29">
                  <c:v>180.66596225365876</c:v>
                </c:pt>
                <c:pt idx="30">
                  <c:v>186.21649053311486</c:v>
                </c:pt>
                <c:pt idx="31">
                  <c:v>191.76701881257094</c:v>
                </c:pt>
                <c:pt idx="32">
                  <c:v>197.31754709202701</c:v>
                </c:pt>
                <c:pt idx="33">
                  <c:v>202.86807537148306</c:v>
                </c:pt>
                <c:pt idx="34">
                  <c:v>208.41860365093913</c:v>
                </c:pt>
                <c:pt idx="35">
                  <c:v>213.96913193039524</c:v>
                </c:pt>
                <c:pt idx="36">
                  <c:v>219.51966020985131</c:v>
                </c:pt>
                <c:pt idx="37">
                  <c:v>225.07018848930738</c:v>
                </c:pt>
                <c:pt idx="38">
                  <c:v>230.62071676876346</c:v>
                </c:pt>
                <c:pt idx="39">
                  <c:v>241.72177332767561</c:v>
                </c:pt>
                <c:pt idx="40">
                  <c:v>247.27230160713165</c:v>
                </c:pt>
                <c:pt idx="41">
                  <c:v>252.82282988658775</c:v>
                </c:pt>
                <c:pt idx="42">
                  <c:v>258.37335816604389</c:v>
                </c:pt>
                <c:pt idx="43">
                  <c:v>263.92388644549987</c:v>
                </c:pt>
                <c:pt idx="44">
                  <c:v>269.47441472495598</c:v>
                </c:pt>
                <c:pt idx="45">
                  <c:v>275.02494300441208</c:v>
                </c:pt>
                <c:pt idx="46">
                  <c:v>280.57547128386818</c:v>
                </c:pt>
                <c:pt idx="47">
                  <c:v>286.12599956332429</c:v>
                </c:pt>
                <c:pt idx="48">
                  <c:v>291.67652784278027</c:v>
                </c:pt>
                <c:pt idx="49">
                  <c:v>297.22705612223638</c:v>
                </c:pt>
                <c:pt idx="50">
                  <c:v>302.77758440169242</c:v>
                </c:pt>
                <c:pt idx="51">
                  <c:v>308.32811268114853</c:v>
                </c:pt>
                <c:pt idx="52">
                  <c:v>313.87864096060463</c:v>
                </c:pt>
                <c:pt idx="53">
                  <c:v>319.42916924006067</c:v>
                </c:pt>
                <c:pt idx="54">
                  <c:v>324.97969751951678</c:v>
                </c:pt>
                <c:pt idx="55">
                  <c:v>330.53022579897282</c:v>
                </c:pt>
                <c:pt idx="56">
                  <c:v>336.08075407842892</c:v>
                </c:pt>
                <c:pt idx="57">
                  <c:v>341.63128235788503</c:v>
                </c:pt>
                <c:pt idx="58">
                  <c:v>347.18181063734107</c:v>
                </c:pt>
                <c:pt idx="59">
                  <c:v>352.73233891679718</c:v>
                </c:pt>
                <c:pt idx="60">
                  <c:v>358.28286719625316</c:v>
                </c:pt>
                <c:pt idx="61">
                  <c:v>363.83339547570927</c:v>
                </c:pt>
                <c:pt idx="62">
                  <c:v>369.38392375516537</c:v>
                </c:pt>
              </c:numCache>
            </c:numRef>
          </c:yVal>
          <c:smooth val="0"/>
        </c:ser>
        <c:ser>
          <c:idx val="3"/>
          <c:order val="3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'[テーパ管伝搬速度(1217shot003).xlsx]Sheet1'!$H$20:$H$65</c:f>
              <c:numCache>
                <c:formatCode>General</c:formatCode>
                <c:ptCount val="46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0.32</c:v>
                </c:pt>
                <c:pt idx="8">
                  <c:v>0.33</c:v>
                </c:pt>
                <c:pt idx="9">
                  <c:v>0.34</c:v>
                </c:pt>
                <c:pt idx="10">
                  <c:v>0.35</c:v>
                </c:pt>
                <c:pt idx="11">
                  <c:v>0.36</c:v>
                </c:pt>
                <c:pt idx="12">
                  <c:v>0.37</c:v>
                </c:pt>
                <c:pt idx="13">
                  <c:v>0.38</c:v>
                </c:pt>
                <c:pt idx="14">
                  <c:v>0.39</c:v>
                </c:pt>
                <c:pt idx="15">
                  <c:v>0.4</c:v>
                </c:pt>
                <c:pt idx="16">
                  <c:v>0.41</c:v>
                </c:pt>
                <c:pt idx="17">
                  <c:v>0.42</c:v>
                </c:pt>
                <c:pt idx="18">
                  <c:v>0.43</c:v>
                </c:pt>
                <c:pt idx="19">
                  <c:v>0.44</c:v>
                </c:pt>
                <c:pt idx="20">
                  <c:v>0.45</c:v>
                </c:pt>
                <c:pt idx="21">
                  <c:v>0.46</c:v>
                </c:pt>
                <c:pt idx="22">
                  <c:v>0.48</c:v>
                </c:pt>
                <c:pt idx="23">
                  <c:v>0.49</c:v>
                </c:pt>
                <c:pt idx="24">
                  <c:v>0.5</c:v>
                </c:pt>
                <c:pt idx="25">
                  <c:v>0.51</c:v>
                </c:pt>
                <c:pt idx="26">
                  <c:v>0.52</c:v>
                </c:pt>
                <c:pt idx="27">
                  <c:v>0.53</c:v>
                </c:pt>
                <c:pt idx="28">
                  <c:v>0.54</c:v>
                </c:pt>
                <c:pt idx="29">
                  <c:v>0.55000000000000004</c:v>
                </c:pt>
                <c:pt idx="30">
                  <c:v>0.56000000000000005</c:v>
                </c:pt>
                <c:pt idx="31">
                  <c:v>0.56999999999999995</c:v>
                </c:pt>
                <c:pt idx="32">
                  <c:v>0.57999999999999996</c:v>
                </c:pt>
                <c:pt idx="33">
                  <c:v>0.59</c:v>
                </c:pt>
                <c:pt idx="34">
                  <c:v>0.6</c:v>
                </c:pt>
                <c:pt idx="35">
                  <c:v>0.61</c:v>
                </c:pt>
                <c:pt idx="36">
                  <c:v>0.62</c:v>
                </c:pt>
                <c:pt idx="37">
                  <c:v>0.63</c:v>
                </c:pt>
                <c:pt idx="38">
                  <c:v>0.64</c:v>
                </c:pt>
                <c:pt idx="39">
                  <c:v>0.65</c:v>
                </c:pt>
                <c:pt idx="40">
                  <c:v>0.66</c:v>
                </c:pt>
                <c:pt idx="41">
                  <c:v>0.67</c:v>
                </c:pt>
                <c:pt idx="42">
                  <c:v>0.68</c:v>
                </c:pt>
                <c:pt idx="43">
                  <c:v>0.69</c:v>
                </c:pt>
                <c:pt idx="44">
                  <c:v>0.7</c:v>
                </c:pt>
                <c:pt idx="45">
                  <c:v>0.71</c:v>
                </c:pt>
              </c:numCache>
            </c:numRef>
          </c:xVal>
          <c:yVal>
            <c:numRef>
              <c:f>'[テーパ管伝搬速度(1217shot003).xlsx]Sheet1'!$P$20:$P$65</c:f>
              <c:numCache>
                <c:formatCode>0.00E+00</c:formatCode>
                <c:ptCount val="46"/>
                <c:pt idx="0">
                  <c:v>44.965209976549261</c:v>
                </c:pt>
                <c:pt idx="1">
                  <c:v>54.704423185885588</c:v>
                </c:pt>
                <c:pt idx="2">
                  <c:v>64.443636395221887</c:v>
                </c:pt>
                <c:pt idx="3">
                  <c:v>74.182849604558243</c:v>
                </c:pt>
                <c:pt idx="4">
                  <c:v>83.922062813894485</c:v>
                </c:pt>
                <c:pt idx="5">
                  <c:v>93.66127602323084</c:v>
                </c:pt>
                <c:pt idx="6">
                  <c:v>103.40048923256714</c:v>
                </c:pt>
                <c:pt idx="7">
                  <c:v>113.13970244190344</c:v>
                </c:pt>
                <c:pt idx="8">
                  <c:v>122.87891565123979</c:v>
                </c:pt>
                <c:pt idx="9">
                  <c:v>132.61812886057609</c:v>
                </c:pt>
                <c:pt idx="10">
                  <c:v>142.35734206991239</c:v>
                </c:pt>
                <c:pt idx="11">
                  <c:v>152.09655527924869</c:v>
                </c:pt>
                <c:pt idx="12">
                  <c:v>161.83576848858505</c:v>
                </c:pt>
                <c:pt idx="13">
                  <c:v>171.57498169792134</c:v>
                </c:pt>
                <c:pt idx="14">
                  <c:v>181.31419490725764</c:v>
                </c:pt>
                <c:pt idx="15">
                  <c:v>191.053408116594</c:v>
                </c:pt>
                <c:pt idx="16">
                  <c:v>200.79262132593024</c:v>
                </c:pt>
                <c:pt idx="17">
                  <c:v>210.5318345352666</c:v>
                </c:pt>
                <c:pt idx="18">
                  <c:v>220.2710477446029</c:v>
                </c:pt>
                <c:pt idx="19">
                  <c:v>230.01026095393919</c:v>
                </c:pt>
                <c:pt idx="20">
                  <c:v>239.74947416327555</c:v>
                </c:pt>
                <c:pt idx="21">
                  <c:v>249.48868737261185</c:v>
                </c:pt>
                <c:pt idx="22">
                  <c:v>268.96711379128442</c:v>
                </c:pt>
                <c:pt idx="23">
                  <c:v>278.70632700062083</c:v>
                </c:pt>
                <c:pt idx="24">
                  <c:v>288.44554020995713</c:v>
                </c:pt>
                <c:pt idx="25">
                  <c:v>298.18475341929343</c:v>
                </c:pt>
                <c:pt idx="26">
                  <c:v>307.92396662862973</c:v>
                </c:pt>
                <c:pt idx="27">
                  <c:v>317.66317983796603</c:v>
                </c:pt>
                <c:pt idx="28">
                  <c:v>327.40239304730233</c:v>
                </c:pt>
                <c:pt idx="29">
                  <c:v>337.14160625663874</c:v>
                </c:pt>
                <c:pt idx="30">
                  <c:v>346.88081946597504</c:v>
                </c:pt>
                <c:pt idx="31">
                  <c:v>356.62003267531122</c:v>
                </c:pt>
                <c:pt idx="32">
                  <c:v>366.35924588464752</c:v>
                </c:pt>
                <c:pt idx="33">
                  <c:v>376.09845909398382</c:v>
                </c:pt>
                <c:pt idx="34">
                  <c:v>385.83767230332023</c:v>
                </c:pt>
                <c:pt idx="35">
                  <c:v>395.57688551265653</c:v>
                </c:pt>
                <c:pt idx="36">
                  <c:v>405.31609872199283</c:v>
                </c:pt>
                <c:pt idx="37">
                  <c:v>415.05531193132913</c:v>
                </c:pt>
                <c:pt idx="38">
                  <c:v>424.79452514066543</c:v>
                </c:pt>
                <c:pt idx="39">
                  <c:v>434.53373835000184</c:v>
                </c:pt>
                <c:pt idx="40">
                  <c:v>444.27295155933814</c:v>
                </c:pt>
                <c:pt idx="41">
                  <c:v>454.01216476867444</c:v>
                </c:pt>
                <c:pt idx="42">
                  <c:v>463.75137797801074</c:v>
                </c:pt>
                <c:pt idx="43">
                  <c:v>473.49059118734704</c:v>
                </c:pt>
                <c:pt idx="44">
                  <c:v>483.22980439668333</c:v>
                </c:pt>
                <c:pt idx="45">
                  <c:v>492.96901760601963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940656"/>
        <c:axId val="233934128"/>
      </c:scatterChart>
      <c:scatterChart>
        <c:scatterStyle val="lineMarker"/>
        <c:varyColors val="0"/>
        <c:ser>
          <c:idx val="2"/>
          <c:order val="2"/>
          <c:spPr>
            <a:ln w="28575">
              <a:noFill/>
            </a:ln>
          </c:spP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936848"/>
        <c:axId val="233936304"/>
      </c:scatterChart>
      <c:valAx>
        <c:axId val="233940656"/>
        <c:scaling>
          <c:orientation val="minMax"/>
          <c:max val="0.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>
            <c:manualLayout>
              <c:xMode val="edge"/>
              <c:yMode val="edge"/>
              <c:x val="0.41769877772080027"/>
              <c:y val="0.90390259512670867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33934128"/>
        <c:crosses val="autoZero"/>
        <c:crossBetween val="midCat"/>
        <c:majorUnit val="0.2"/>
      </c:valAx>
      <c:valAx>
        <c:axId val="233934128"/>
        <c:scaling>
          <c:orientation val="minMax"/>
          <c:max val="6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Ionization</a:t>
                </a:r>
                <a:r>
                  <a:rPr lang="ja-JP" dirty="0"/>
                  <a:t> </a:t>
                </a:r>
                <a:r>
                  <a:rPr lang="en-US" dirty="0" smtClean="0"/>
                  <a:t>front </a:t>
                </a: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4.2725233241223222E-3"/>
              <c:y val="0.1249961788589826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233940656"/>
        <c:crosses val="autoZero"/>
        <c:crossBetween val="midCat"/>
        <c:majorUnit val="100"/>
      </c:valAx>
      <c:valAx>
        <c:axId val="233936304"/>
        <c:scaling>
          <c:orientation val="minMax"/>
          <c:max val="600"/>
          <c:min val="0"/>
        </c:scaling>
        <c:delete val="0"/>
        <c:axPos val="r"/>
        <c:numFmt formatCode="General" sourceLinked="1"/>
        <c:majorTickMark val="in"/>
        <c:minorTickMark val="none"/>
        <c:tickLblPos val="none"/>
        <c:spPr>
          <a:ln>
            <a:solidFill>
              <a:sysClr val="windowText" lastClr="000000"/>
            </a:solidFill>
          </a:ln>
        </c:spPr>
        <c:crossAx val="233936848"/>
        <c:crosses val="max"/>
        <c:crossBetween val="midCat"/>
        <c:majorUnit val="100"/>
      </c:valAx>
      <c:valAx>
        <c:axId val="233936848"/>
        <c:scaling>
          <c:orientation val="minMax"/>
          <c:max val="0.8"/>
          <c:min val="0"/>
        </c:scaling>
        <c:delete val="0"/>
        <c:axPos val="t"/>
        <c:majorTickMark val="in"/>
        <c:minorTickMark val="none"/>
        <c:tickLblPos val="none"/>
        <c:spPr>
          <a:ln>
            <a:solidFill>
              <a:sysClr val="windowText" lastClr="000000"/>
            </a:solidFill>
          </a:ln>
        </c:spPr>
        <c:crossAx val="233936304"/>
        <c:crosses val="max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Segoe UI Symbol" panose="020B0502040204020203" pitchFamily="34" charset="0"/>
          <a:ea typeface="Segoe UI Symbol" panose="020B0502040204020203" pitchFamily="34" charset="0"/>
          <a:cs typeface="Times New Roman" panose="02020603050405020304" pitchFamily="18" charset="0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Sheet1!$B$5:$B$51</c:f>
              <c:numCache>
                <c:formatCode>General</c:formatCode>
                <c:ptCount val="47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500</c:v>
                </c:pt>
                <c:pt idx="6">
                  <c:v>1000</c:v>
                </c:pt>
                <c:pt idx="8">
                  <c:v>10</c:v>
                </c:pt>
                <c:pt idx="9">
                  <c:v>20</c:v>
                </c:pt>
                <c:pt idx="10">
                  <c:v>50</c:v>
                </c:pt>
                <c:pt idx="11">
                  <c:v>100</c:v>
                </c:pt>
                <c:pt idx="12">
                  <c:v>200</c:v>
                </c:pt>
                <c:pt idx="13">
                  <c:v>500</c:v>
                </c:pt>
                <c:pt idx="14">
                  <c:v>1000</c:v>
                </c:pt>
                <c:pt idx="16">
                  <c:v>10</c:v>
                </c:pt>
                <c:pt idx="17">
                  <c:v>20</c:v>
                </c:pt>
                <c:pt idx="18">
                  <c:v>50</c:v>
                </c:pt>
                <c:pt idx="19">
                  <c:v>100</c:v>
                </c:pt>
                <c:pt idx="20">
                  <c:v>200</c:v>
                </c:pt>
                <c:pt idx="21">
                  <c:v>500</c:v>
                </c:pt>
                <c:pt idx="22">
                  <c:v>1000</c:v>
                </c:pt>
                <c:pt idx="24">
                  <c:v>10</c:v>
                </c:pt>
                <c:pt idx="25">
                  <c:v>20</c:v>
                </c:pt>
                <c:pt idx="26">
                  <c:v>50</c:v>
                </c:pt>
                <c:pt idx="27">
                  <c:v>100</c:v>
                </c:pt>
                <c:pt idx="28">
                  <c:v>200</c:v>
                </c:pt>
                <c:pt idx="29">
                  <c:v>500</c:v>
                </c:pt>
                <c:pt idx="30">
                  <c:v>1000</c:v>
                </c:pt>
                <c:pt idx="32">
                  <c:v>10</c:v>
                </c:pt>
                <c:pt idx="33">
                  <c:v>20</c:v>
                </c:pt>
                <c:pt idx="34">
                  <c:v>50</c:v>
                </c:pt>
                <c:pt idx="35">
                  <c:v>100</c:v>
                </c:pt>
                <c:pt idx="36">
                  <c:v>200</c:v>
                </c:pt>
                <c:pt idx="37">
                  <c:v>500</c:v>
                </c:pt>
                <c:pt idx="38">
                  <c:v>1000</c:v>
                </c:pt>
                <c:pt idx="40">
                  <c:v>10</c:v>
                </c:pt>
                <c:pt idx="41">
                  <c:v>20</c:v>
                </c:pt>
                <c:pt idx="42">
                  <c:v>50</c:v>
                </c:pt>
                <c:pt idx="43">
                  <c:v>100</c:v>
                </c:pt>
                <c:pt idx="44">
                  <c:v>200</c:v>
                </c:pt>
                <c:pt idx="45">
                  <c:v>500</c:v>
                </c:pt>
                <c:pt idx="46">
                  <c:v>1000</c:v>
                </c:pt>
              </c:numCache>
            </c:numRef>
          </c:xVal>
          <c:yVal>
            <c:numRef>
              <c:f>Sheet1!$C$5:$C$51</c:f>
              <c:numCache>
                <c:formatCode>General</c:formatCode>
                <c:ptCount val="47"/>
                <c:pt idx="0">
                  <c:v>1</c:v>
                </c:pt>
                <c:pt idx="1">
                  <c:v>0.5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  <c:pt idx="5">
                  <c:v>0.02</c:v>
                </c:pt>
                <c:pt idx="6">
                  <c:v>0.01</c:v>
                </c:pt>
                <c:pt idx="8">
                  <c:v>2</c:v>
                </c:pt>
                <c:pt idx="9">
                  <c:v>1</c:v>
                </c:pt>
                <c:pt idx="10">
                  <c:v>0.4</c:v>
                </c:pt>
                <c:pt idx="11">
                  <c:v>0.2</c:v>
                </c:pt>
                <c:pt idx="12">
                  <c:v>0.1</c:v>
                </c:pt>
                <c:pt idx="13">
                  <c:v>0.04</c:v>
                </c:pt>
                <c:pt idx="14">
                  <c:v>0.02</c:v>
                </c:pt>
                <c:pt idx="16">
                  <c:v>5.0000000000000009</c:v>
                </c:pt>
                <c:pt idx="17">
                  <c:v>2.5000000000000004</c:v>
                </c:pt>
                <c:pt idx="18">
                  <c:v>1</c:v>
                </c:pt>
                <c:pt idx="19">
                  <c:v>0.5</c:v>
                </c:pt>
                <c:pt idx="20">
                  <c:v>0.25</c:v>
                </c:pt>
                <c:pt idx="21">
                  <c:v>0.1</c:v>
                </c:pt>
                <c:pt idx="22">
                  <c:v>0.05</c:v>
                </c:pt>
                <c:pt idx="24">
                  <c:v>10.000000000000002</c:v>
                </c:pt>
                <c:pt idx="25">
                  <c:v>5.0000000000000009</c:v>
                </c:pt>
                <c:pt idx="26">
                  <c:v>2</c:v>
                </c:pt>
                <c:pt idx="27">
                  <c:v>1</c:v>
                </c:pt>
                <c:pt idx="28">
                  <c:v>0.5</c:v>
                </c:pt>
                <c:pt idx="29">
                  <c:v>0.2</c:v>
                </c:pt>
                <c:pt idx="30">
                  <c:v>0.1</c:v>
                </c:pt>
                <c:pt idx="32">
                  <c:v>20.000000000000004</c:v>
                </c:pt>
                <c:pt idx="33">
                  <c:v>10.000000000000002</c:v>
                </c:pt>
                <c:pt idx="34">
                  <c:v>4</c:v>
                </c:pt>
                <c:pt idx="35">
                  <c:v>2</c:v>
                </c:pt>
                <c:pt idx="36">
                  <c:v>1</c:v>
                </c:pt>
                <c:pt idx="37">
                  <c:v>0.4</c:v>
                </c:pt>
                <c:pt idx="38">
                  <c:v>0.2</c:v>
                </c:pt>
                <c:pt idx="40">
                  <c:v>50</c:v>
                </c:pt>
                <c:pt idx="41">
                  <c:v>25</c:v>
                </c:pt>
                <c:pt idx="42">
                  <c:v>10</c:v>
                </c:pt>
                <c:pt idx="43">
                  <c:v>5</c:v>
                </c:pt>
                <c:pt idx="44">
                  <c:v>2.5</c:v>
                </c:pt>
                <c:pt idx="45">
                  <c:v>1</c:v>
                </c:pt>
                <c:pt idx="46">
                  <c:v>0.5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Sheet2!$C$4:$C$7</c:f>
              <c:numCache>
                <c:formatCode>General</c:formatCode>
                <c:ptCount val="4"/>
                <c:pt idx="0">
                  <c:v>10</c:v>
                </c:pt>
                <c:pt idx="2">
                  <c:v>100</c:v>
                </c:pt>
                <c:pt idx="3">
                  <c:v>10</c:v>
                </c:pt>
              </c:numCache>
            </c:numRef>
          </c:xVal>
          <c:yVal>
            <c:numRef>
              <c:f>Sheet2!$B$4:$B$7</c:f>
              <c:numCache>
                <c:formatCode>General</c:formatCode>
                <c:ptCount val="4"/>
                <c:pt idx="0">
                  <c:v>0.8</c:v>
                </c:pt>
                <c:pt idx="2">
                  <c:v>2</c:v>
                </c:pt>
                <c:pt idx="3">
                  <c:v>2.5</c:v>
                </c:pt>
              </c:numCache>
            </c:numRef>
          </c:yVal>
          <c:smooth val="1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Sheet2!$C$6:$C$7</c:f>
              <c:numCache>
                <c:formatCode>General</c:formatCode>
                <c:ptCount val="2"/>
                <c:pt idx="0">
                  <c:v>100</c:v>
                </c:pt>
                <c:pt idx="1">
                  <c:v>10</c:v>
                </c:pt>
              </c:numCache>
            </c:numRef>
          </c:xVal>
          <c:yVal>
            <c:numRef>
              <c:f>Sheet2!$B$6:$B$7</c:f>
              <c:numCache>
                <c:formatCode>General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yVal>
          <c:smooth val="1"/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Sheet2!$C$9:$C$12</c:f>
              <c:numCache>
                <c:formatCode>General</c:formatCode>
                <c:ptCount val="4"/>
                <c:pt idx="0">
                  <c:v>139.99999999999997</c:v>
                </c:pt>
                <c:pt idx="1">
                  <c:v>30</c:v>
                </c:pt>
                <c:pt idx="2">
                  <c:v>69.999999999999986</c:v>
                </c:pt>
                <c:pt idx="3">
                  <c:v>70</c:v>
                </c:pt>
              </c:numCache>
            </c:numRef>
          </c:xVal>
          <c:yVal>
            <c:numRef>
              <c:f>Sheet2!$B$9:$B$12</c:f>
              <c:numCache>
                <c:formatCode>General</c:formatCode>
                <c:ptCount val="4"/>
                <c:pt idx="0">
                  <c:v>1.2</c:v>
                </c:pt>
                <c:pt idx="1">
                  <c:v>0.8</c:v>
                </c:pt>
                <c:pt idx="2">
                  <c:v>1.2</c:v>
                </c:pt>
                <c:pt idx="3">
                  <c:v>0.8</c:v>
                </c:pt>
              </c:numCache>
            </c:numRef>
          </c:yVal>
          <c:smooth val="1"/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Sheet2!$C$14:$C$16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30</c:v>
                </c:pt>
              </c:numCache>
            </c:numRef>
          </c:xVal>
          <c:yVal>
            <c:numRef>
              <c:f>Sheet2!$B$14:$B$16</c:f>
              <c:numCache>
                <c:formatCode>General</c:formatCode>
                <c:ptCount val="3"/>
                <c:pt idx="0">
                  <c:v>2.5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1"/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Sheet2!$C$18:$C$20</c:f>
              <c:numCache>
                <c:formatCode>General</c:formatCode>
                <c:ptCount val="3"/>
                <c:pt idx="0">
                  <c:v>30</c:v>
                </c:pt>
                <c:pt idx="1">
                  <c:v>70.000000000000014</c:v>
                </c:pt>
                <c:pt idx="2">
                  <c:v>75</c:v>
                </c:pt>
              </c:numCache>
            </c:numRef>
          </c:xVal>
          <c:yVal>
            <c:numRef>
              <c:f>Sheet2!$B$18:$B$20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2</c:v>
                </c:pt>
              </c:numCache>
            </c:numRef>
          </c:yVal>
          <c:smooth val="1"/>
        </c:ser>
        <c:ser>
          <c:idx val="6"/>
          <c:order val="6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Sheet2!$C$22:$C$24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120</c:v>
                </c:pt>
              </c:numCache>
            </c:numRef>
          </c:xVal>
          <c:yVal>
            <c:numRef>
              <c:f>Sheet2!$B$22:$B$24</c:f>
              <c:numCache>
                <c:formatCode>General</c:formatCode>
                <c:ptCount val="3"/>
                <c:pt idx="0">
                  <c:v>2</c:v>
                </c:pt>
                <c:pt idx="1">
                  <c:v>1.5</c:v>
                </c:pt>
                <c:pt idx="2">
                  <c:v>1.2</c:v>
                </c:pt>
              </c:numCache>
            </c:numRef>
          </c:yVal>
          <c:smooth val="1"/>
        </c:ser>
        <c:ser>
          <c:idx val="7"/>
          <c:order val="7"/>
          <c:spPr>
            <a:ln w="19050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Sheet2!$C$26:$C$27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xVal>
          <c:yVal>
            <c:numRef>
              <c:f>Sheet2!$B$26:$B$27</c:f>
              <c:numCache>
                <c:formatCode>General</c:formatCode>
                <c:ptCount val="2"/>
                <c:pt idx="0">
                  <c:v>1.2</c:v>
                </c:pt>
                <c:pt idx="1">
                  <c:v>1.5</c:v>
                </c:pt>
              </c:numCache>
            </c:numRef>
          </c:yVal>
          <c:smooth val="1"/>
        </c:ser>
        <c:ser>
          <c:idx val="8"/>
          <c:order val="8"/>
          <c:spPr>
            <a:ln w="19050" cap="rnd">
              <a:noFill/>
              <a:round/>
            </a:ln>
            <a:effectLst/>
          </c:spPr>
          <c:marker>
            <c:symbol val="circle"/>
            <c:size val="20"/>
            <c:spPr>
              <a:noFill/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Sheet2!$P$20</c:f>
              <c:numCache>
                <c:formatCode>General</c:formatCode>
                <c:ptCount val="1"/>
                <c:pt idx="0">
                  <c:v>50</c:v>
                </c:pt>
              </c:numCache>
            </c:numRef>
          </c:xVal>
          <c:yVal>
            <c:numRef>
              <c:f>Sheet2!$O$20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smooth val="1"/>
        </c:ser>
        <c:ser>
          <c:idx val="9"/>
          <c:order val="9"/>
          <c:spPr>
            <a:ln w="19050" cap="rnd">
              <a:noFill/>
              <a:round/>
            </a:ln>
            <a:effectLst/>
          </c:spPr>
          <c:marker>
            <c:symbol val="circle"/>
            <c:size val="18"/>
            <c:spPr>
              <a:noFill/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Sheet2!$P$18</c:f>
              <c:numCache>
                <c:formatCode>General</c:formatCode>
                <c:ptCount val="1"/>
                <c:pt idx="0">
                  <c:v>50</c:v>
                </c:pt>
              </c:numCache>
            </c:numRef>
          </c:xVal>
          <c:yVal>
            <c:numRef>
              <c:f>Sheet2!$O$18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smooth val="1"/>
        </c:ser>
        <c:ser>
          <c:idx val="10"/>
          <c:order val="10"/>
          <c:spPr>
            <a:ln w="19050" cap="rnd">
              <a:noFill/>
              <a:round/>
            </a:ln>
            <a:effectLst/>
          </c:spPr>
          <c:marker>
            <c:symbol val="circle"/>
            <c:size val="16"/>
            <c:spPr>
              <a:noFill/>
              <a:ln w="38100">
                <a:solidFill>
                  <a:srgbClr val="FFFF00"/>
                </a:solidFill>
              </a:ln>
              <a:effectLst/>
            </c:spPr>
          </c:marker>
          <c:xVal>
            <c:numRef>
              <c:f>Sheet2!$P$16</c:f>
              <c:numCache>
                <c:formatCode>General</c:formatCode>
                <c:ptCount val="1"/>
                <c:pt idx="0">
                  <c:v>30</c:v>
                </c:pt>
              </c:numCache>
            </c:numRef>
          </c:xVal>
          <c:yVal>
            <c:numRef>
              <c:f>Sheet2!$O$16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smooth val="1"/>
        </c:ser>
        <c:ser>
          <c:idx val="11"/>
          <c:order val="11"/>
          <c:spPr>
            <a:ln w="19050" cap="rnd">
              <a:noFill/>
              <a:round/>
            </a:ln>
            <a:effectLst/>
          </c:spPr>
          <c:marker>
            <c:symbol val="circle"/>
            <c:size val="14"/>
            <c:spPr>
              <a:noFill/>
              <a:ln w="38100">
                <a:solidFill>
                  <a:srgbClr val="92D050"/>
                </a:solidFill>
              </a:ln>
              <a:effectLst/>
            </c:spPr>
          </c:marker>
          <c:xVal>
            <c:numRef>
              <c:f>Sheet2!$P$12:$P$14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69.999999999999986</c:v>
                </c:pt>
              </c:numCache>
            </c:numRef>
          </c:xVal>
          <c:yVal>
            <c:numRef>
              <c:f>Sheet2!$O$12:$O$14</c:f>
              <c:numCache>
                <c:formatCode>General</c:formatCode>
                <c:ptCount val="3"/>
                <c:pt idx="0">
                  <c:v>3.5</c:v>
                </c:pt>
                <c:pt idx="1">
                  <c:v>2.5</c:v>
                </c:pt>
                <c:pt idx="2">
                  <c:v>1.5</c:v>
                </c:pt>
              </c:numCache>
            </c:numRef>
          </c:yVal>
          <c:smooth val="1"/>
        </c:ser>
        <c:ser>
          <c:idx val="12"/>
          <c:order val="12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38100">
                <a:solidFill>
                  <a:srgbClr val="00B050"/>
                </a:solidFill>
              </a:ln>
              <a:effectLst/>
            </c:spPr>
          </c:marker>
          <c:xVal>
            <c:numRef>
              <c:f>Sheet2!$P$8:$P$10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xVal>
          <c:yVal>
            <c:numRef>
              <c:f>Sheet2!$O$8:$O$10</c:f>
              <c:numCache>
                <c:formatCode>General</c:formatCode>
                <c:ptCount val="3"/>
                <c:pt idx="0">
                  <c:v>1.5</c:v>
                </c:pt>
                <c:pt idx="1">
                  <c:v>4</c:v>
                </c:pt>
                <c:pt idx="2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930320"/>
        <c:axId val="233933040"/>
      </c:scatterChart>
      <c:valAx>
        <c:axId val="233930320"/>
        <c:scaling>
          <c:logBase val="10"/>
          <c:orientation val="minMax"/>
          <c:max val="3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dirty="0" smtClean="0"/>
                  <a:t>照射繰り返し</a:t>
                </a:r>
                <a:r>
                  <a:rPr lang="ja-JP" dirty="0" smtClean="0"/>
                  <a:t>周波数 </a:t>
                </a:r>
                <a:r>
                  <a:rPr lang="en-US" dirty="0"/>
                  <a:t>[Hz]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30370587094662743"/>
              <c:y val="0.85344346740989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3933040"/>
        <c:crossesAt val="1.0000000000000002E-2"/>
        <c:crossBetween val="midCat"/>
      </c:valAx>
      <c:valAx>
        <c:axId val="2339330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パルス幅 </a:t>
                </a:r>
                <a:r>
                  <a:rPr lang="en-US"/>
                  <a:t>[ms]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8658725405240086E-2"/>
              <c:y val="0.25754962326210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393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D1FD4-A75F-49E9-9F78-555B7DDD65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E35BAD-92BC-4B45-A998-D6140AF49817}">
      <dgm:prSet phldrT="[Texte]" custT="1"/>
      <dgm:spPr>
        <a:xfrm>
          <a:off x="54850" y="1093437"/>
          <a:ext cx="2683916" cy="88272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パルスデトネーション</a:t>
          </a:r>
          <a: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作動</a:t>
          </a:r>
          <a:endParaRPr lang="fr-FR" sz="1600" dirty="0">
            <a:solidFill>
              <a:sysClr val="window" lastClr="FFFFFF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A039A7D0-3974-4A50-9B08-2191C7941204}" type="parTrans" cxnId="{BC1F8D39-5FE8-4CDE-89AB-842BE7CD6DF2}">
      <dgm:prSet/>
      <dgm:spPr/>
      <dgm:t>
        <a:bodyPr/>
        <a:lstStyle/>
        <a:p>
          <a:pPr algn="ctr"/>
          <a:endParaRPr lang="fr-FR" sz="1600"/>
        </a:p>
      </dgm:t>
    </dgm:pt>
    <dgm:pt modelId="{9999A15D-66A1-4BB8-88DA-D5C4684398A0}" type="sibTrans" cxnId="{BC1F8D39-5FE8-4CDE-89AB-842BE7CD6DF2}">
      <dgm:prSet/>
      <dgm:spPr/>
      <dgm:t>
        <a:bodyPr/>
        <a:lstStyle/>
        <a:p>
          <a:pPr algn="ctr"/>
          <a:endParaRPr lang="fr-FR" sz="1600"/>
        </a:p>
      </dgm:t>
    </dgm:pt>
    <dgm:pt modelId="{7ADD98C8-78E0-47A1-9D41-BC9E1DCA802F}">
      <dgm:prSet phldrT="[Texte]" custT="1"/>
      <dgm:spPr>
        <a:xfrm>
          <a:off x="2451880" y="1168463"/>
          <a:ext cx="2227650" cy="7326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ターボポンプ不要</a:t>
          </a:r>
          <a:r>
            <a:rPr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→ 簡素な機体構造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9BDBC951-8D67-4BB7-893A-356AB8471B60}" type="parTrans" cxnId="{9ED4FF9D-456E-454A-A410-5AD3BAC3F7A2}">
      <dgm:prSet/>
      <dgm:spPr/>
      <dgm:t>
        <a:bodyPr/>
        <a:lstStyle/>
        <a:p>
          <a:pPr algn="ctr"/>
          <a:endParaRPr lang="fr-FR" sz="1600"/>
        </a:p>
      </dgm:t>
    </dgm:pt>
    <dgm:pt modelId="{3606BBF5-7936-41A7-A1D9-791E2F547800}" type="sibTrans" cxnId="{9ED4FF9D-456E-454A-A410-5AD3BAC3F7A2}">
      <dgm:prSet/>
      <dgm:spPr/>
      <dgm:t>
        <a:bodyPr/>
        <a:lstStyle/>
        <a:p>
          <a:pPr algn="ctr"/>
          <a:endParaRPr lang="fr-FR" sz="1600"/>
        </a:p>
      </dgm:t>
    </dgm:pt>
    <dgm:pt modelId="{0AC2B7EE-5F36-41EF-AC94-59E91C63F16A}">
      <dgm:prSet phldrT="[Texte]" custT="1"/>
      <dgm:spPr>
        <a:xfrm>
          <a:off x="54850" y="2012746"/>
          <a:ext cx="2683916" cy="88272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地上に高価な</a:t>
          </a:r>
          <a: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ビーム源を設置</a:t>
          </a:r>
          <a:endParaRPr lang="fr-FR" sz="1600" dirty="0">
            <a:solidFill>
              <a:sysClr val="window" lastClr="FFFFFF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3972D0A4-066D-4D84-AB88-DF0ACD5531B8}" type="parTrans" cxnId="{10B0BA47-F25A-43B2-8A8E-75A73D10AB40}">
      <dgm:prSet/>
      <dgm:spPr/>
      <dgm:t>
        <a:bodyPr/>
        <a:lstStyle/>
        <a:p>
          <a:pPr algn="ctr"/>
          <a:endParaRPr lang="fr-FR" sz="1600"/>
        </a:p>
      </dgm:t>
    </dgm:pt>
    <dgm:pt modelId="{8EC2ED23-BC3B-4120-BB15-27027A235F04}" type="sibTrans" cxnId="{10B0BA47-F25A-43B2-8A8E-75A73D10AB40}">
      <dgm:prSet/>
      <dgm:spPr/>
      <dgm:t>
        <a:bodyPr/>
        <a:lstStyle/>
        <a:p>
          <a:pPr algn="ctr"/>
          <a:endParaRPr lang="fr-FR" sz="1600"/>
        </a:p>
      </dgm:t>
    </dgm:pt>
    <dgm:pt modelId="{B3076279-F4F0-46FF-9615-6B53E058A77C}">
      <dgm:prSet phldrT="[Texte]" custT="1"/>
      <dgm:spPr>
        <a:xfrm>
          <a:off x="2451880" y="2087778"/>
          <a:ext cx="2227650" cy="7326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高価なビーム源は</a:t>
          </a:r>
          <a:r>
            <a:rPr lang="en-US" altLang="ja-JP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・繰り返し使用可能</a:t>
          </a:r>
          <a:r>
            <a:rPr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・メンテナンスが容易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FF2118DC-EBA7-40C1-A5BA-90D7A053CCA0}" type="parTrans" cxnId="{7C1E0D95-23DB-49B3-AFA9-E7433FFDF91D}">
      <dgm:prSet/>
      <dgm:spPr/>
      <dgm:t>
        <a:bodyPr/>
        <a:lstStyle/>
        <a:p>
          <a:pPr algn="ctr"/>
          <a:endParaRPr lang="fr-FR" sz="1600"/>
        </a:p>
      </dgm:t>
    </dgm:pt>
    <dgm:pt modelId="{446FCBC1-59F0-4418-A123-188A9513C046}" type="sibTrans" cxnId="{7C1E0D95-23DB-49B3-AFA9-E7433FFDF91D}">
      <dgm:prSet/>
      <dgm:spPr/>
      <dgm:t>
        <a:bodyPr/>
        <a:lstStyle/>
        <a:p>
          <a:pPr algn="ctr"/>
          <a:endParaRPr lang="fr-FR" sz="1600"/>
        </a:p>
      </dgm:t>
    </dgm:pt>
    <dgm:pt modelId="{59004C46-0DA5-4E3F-93E4-A2B328F330E6}">
      <dgm:prSet phldrT="[Texte]" custT="1"/>
      <dgm:spPr>
        <a:xfrm>
          <a:off x="54850" y="172326"/>
          <a:ext cx="2683916" cy="88272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大気中では</a:t>
          </a:r>
          <a: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エアブリージング</a:t>
          </a:r>
          <a: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（大気吸込み式）</a:t>
          </a:r>
          <a:endParaRPr lang="fr-FR" sz="1600" dirty="0">
            <a:solidFill>
              <a:sysClr val="window" lastClr="FFFFFF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90EA17B1-15F2-4436-BA02-A01251C9037B}" type="parTrans" cxnId="{75395357-5F5E-49B9-9A80-FFBA944C18C6}">
      <dgm:prSet/>
      <dgm:spPr/>
      <dgm:t>
        <a:bodyPr/>
        <a:lstStyle/>
        <a:p>
          <a:endParaRPr lang="fr-FR" sz="1600"/>
        </a:p>
      </dgm:t>
    </dgm:pt>
    <dgm:pt modelId="{EA0FE6B9-9965-46CB-968C-8B86ED3B0DED}" type="sibTrans" cxnId="{75395357-5F5E-49B9-9A80-FFBA944C18C6}">
      <dgm:prSet/>
      <dgm:spPr/>
      <dgm:t>
        <a:bodyPr/>
        <a:lstStyle/>
        <a:p>
          <a:endParaRPr lang="fr-FR" sz="1600"/>
        </a:p>
      </dgm:t>
    </dgm:pt>
    <dgm:pt modelId="{AF473B34-457B-4091-87F9-851B7CC480E7}">
      <dgm:prSet phldrT="[Texte]" custT="1"/>
      <dgm:spPr>
        <a:xfrm>
          <a:off x="2451880" y="247354"/>
          <a:ext cx="2227650" cy="7326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ja-JP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必要な推進剤が</a:t>
          </a:r>
          <a:r>
            <a:rPr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飛躍的に少ない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EFD91653-BAB1-4201-87CE-323ABAEF579A}" type="parTrans" cxnId="{AD62FCD9-FCFD-4971-AEF8-2D2FFB2B75B4}">
      <dgm:prSet/>
      <dgm:spPr/>
      <dgm:t>
        <a:bodyPr/>
        <a:lstStyle/>
        <a:p>
          <a:endParaRPr lang="fr-FR" sz="1600"/>
        </a:p>
      </dgm:t>
    </dgm:pt>
    <dgm:pt modelId="{BE1CA49F-BC7C-4C42-BBB1-5BED63279829}" type="sibTrans" cxnId="{AD62FCD9-FCFD-4971-AEF8-2D2FFB2B75B4}">
      <dgm:prSet/>
      <dgm:spPr/>
      <dgm:t>
        <a:bodyPr/>
        <a:lstStyle/>
        <a:p>
          <a:endParaRPr lang="fr-FR" sz="1600"/>
        </a:p>
      </dgm:t>
    </dgm:pt>
    <dgm:pt modelId="{3A1E6977-DBD1-4C0F-9CB9-798E756222FD}">
      <dgm:prSet phldrT="[Texte]" custT="1"/>
      <dgm:spPr>
        <a:xfrm>
          <a:off x="4423098" y="247354"/>
          <a:ext cx="2227650" cy="7326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ja-JP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高いペイロード比</a:t>
          </a:r>
          <a:endParaRPr lang="fr-F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6019D2F7-4AB8-42FB-BB80-B65A4BE272F5}" type="parTrans" cxnId="{2A8E82C7-6C14-40AC-A59E-8AE42A3B7787}">
      <dgm:prSet/>
      <dgm:spPr/>
      <dgm:t>
        <a:bodyPr/>
        <a:lstStyle/>
        <a:p>
          <a:endParaRPr lang="fr-FR" sz="1600"/>
        </a:p>
      </dgm:t>
    </dgm:pt>
    <dgm:pt modelId="{24A9E0B9-8794-44CD-8AAF-2B0EACDE9AA9}" type="sibTrans" cxnId="{2A8E82C7-6C14-40AC-A59E-8AE42A3B7787}">
      <dgm:prSet/>
      <dgm:spPr/>
      <dgm:t>
        <a:bodyPr/>
        <a:lstStyle/>
        <a:p>
          <a:endParaRPr lang="fr-FR" sz="1600"/>
        </a:p>
      </dgm:t>
    </dgm:pt>
    <dgm:pt modelId="{F6780D8A-D86B-43EC-B171-5D3F2AC13E84}">
      <dgm:prSet phldrT="[Texte]" custT="1"/>
      <dgm:spPr>
        <a:xfrm>
          <a:off x="4423098" y="1168463"/>
          <a:ext cx="2227650" cy="7326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簡素な機体の</a:t>
          </a:r>
          <a:r>
            <a:rPr lang="en-US" altLang="ja-JP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使い捨て</a:t>
          </a:r>
          <a:endParaRPr lang="fr-FR" sz="1600" dirty="0">
            <a:solidFill>
              <a:schemeClr val="tx1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9B5FD3F7-E089-4A06-8FCB-4842BE245AF8}" type="parTrans" cxnId="{7E67A5C6-940A-4943-A109-DE83D7B2910D}">
      <dgm:prSet/>
      <dgm:spPr/>
      <dgm:t>
        <a:bodyPr/>
        <a:lstStyle/>
        <a:p>
          <a:endParaRPr lang="fr-FR" sz="1600"/>
        </a:p>
      </dgm:t>
    </dgm:pt>
    <dgm:pt modelId="{BA73ADAC-3AB5-4FA9-BFFA-147C2DB8371B}" type="sibTrans" cxnId="{7E67A5C6-940A-4943-A109-DE83D7B2910D}">
      <dgm:prSet/>
      <dgm:spPr/>
      <dgm:t>
        <a:bodyPr/>
        <a:lstStyle/>
        <a:p>
          <a:endParaRPr lang="fr-FR" sz="1600"/>
        </a:p>
      </dgm:t>
    </dgm:pt>
    <dgm:pt modelId="{4A065DFE-0C24-4592-B131-735B7634A383}">
      <dgm:prSet phldrT="[Texte]" custT="1"/>
      <dgm:spPr>
        <a:xfrm>
          <a:off x="4423098" y="2087778"/>
          <a:ext cx="2227650" cy="732665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ja-JP" altLang="en-US" sz="1600" b="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打ち上げ回数による</a:t>
          </a:r>
          <a:r>
            <a:rPr lang="en-US" altLang="ja-JP" sz="1600" b="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b="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b="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コストへの償還</a:t>
          </a:r>
          <a:endParaRPr lang="fr-FR" sz="1600" b="0" dirty="0">
            <a:solidFill>
              <a:srgbClr val="000000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gm:t>
    </dgm:pt>
    <dgm:pt modelId="{252FBC48-E669-45FC-82BE-65FD6705F495}" type="parTrans" cxnId="{12A71488-E276-4F13-B4EC-C9605FE0D679}">
      <dgm:prSet/>
      <dgm:spPr/>
      <dgm:t>
        <a:bodyPr/>
        <a:lstStyle/>
        <a:p>
          <a:endParaRPr lang="fr-FR" sz="1600"/>
        </a:p>
      </dgm:t>
    </dgm:pt>
    <dgm:pt modelId="{EB9B164E-3CC1-4909-A4BB-8C18C66A4DCB}" type="sibTrans" cxnId="{12A71488-E276-4F13-B4EC-C9605FE0D679}">
      <dgm:prSet/>
      <dgm:spPr/>
      <dgm:t>
        <a:bodyPr/>
        <a:lstStyle/>
        <a:p>
          <a:endParaRPr lang="fr-FR" sz="1600"/>
        </a:p>
      </dgm:t>
    </dgm:pt>
    <dgm:pt modelId="{43C168AA-8574-4EC4-8438-80D668B3CA75}" type="pres">
      <dgm:prSet presAssocID="{4AFD1FD4-A75F-49E9-9F78-555B7DDD65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9E89D18-5604-425E-94FE-020F27B2F8E6}" type="pres">
      <dgm:prSet presAssocID="{59004C46-0DA5-4E3F-93E4-A2B328F330E6}" presName="horFlow" presStyleCnt="0"/>
      <dgm:spPr/>
    </dgm:pt>
    <dgm:pt modelId="{52A99C5A-4F39-489E-B2B2-09AF2E8EB8EA}" type="pres">
      <dgm:prSet presAssocID="{59004C46-0DA5-4E3F-93E4-A2B328F330E6}" presName="bigChev" presStyleLbl="node1" presStyleIdx="0" presStyleCnt="3" custScaleX="171015" custScaleY="121823" custLinFactNeighborY="19508"/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45A660F0-01AD-4AC4-9A15-4986D42D5A0F}" type="pres">
      <dgm:prSet presAssocID="{EFD91653-BAB1-4201-87CE-323ABAEF579A}" presName="parTrans" presStyleCnt="0"/>
      <dgm:spPr/>
    </dgm:pt>
    <dgm:pt modelId="{B6490459-99A7-4E93-AD79-6AADD4EFE271}" type="pres">
      <dgm:prSet presAssocID="{AF473B34-457B-4091-87F9-851B7CC480E7}" presName="node" presStyleLbl="alignAccFollowNode1" presStyleIdx="0" presStyleCnt="6" custScaleX="191099" custScaleY="122678" custLinFactNeighborY="2350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857B30C1-54AE-45EC-9898-A1C2C6392879}" type="pres">
      <dgm:prSet presAssocID="{BE1CA49F-BC7C-4C42-BBB1-5BED63279829}" presName="sibTrans" presStyleCnt="0"/>
      <dgm:spPr/>
    </dgm:pt>
    <dgm:pt modelId="{742D027D-CF15-472C-838B-C23F2FF24B23}" type="pres">
      <dgm:prSet presAssocID="{3A1E6977-DBD1-4C0F-9CB9-798E756222FD}" presName="node" presStyleLbl="alignAccFollowNode1" presStyleIdx="1" presStyleCnt="6" custScaleX="185195" custLinFactNeighborY="2350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F13CF30F-E5CA-46F0-BD19-592FA9AF6307}" type="pres">
      <dgm:prSet presAssocID="{59004C46-0DA5-4E3F-93E4-A2B328F330E6}" presName="vSp" presStyleCnt="0"/>
      <dgm:spPr/>
    </dgm:pt>
    <dgm:pt modelId="{BB3848C7-8398-46FD-ACF3-F27E6B6C6A9E}" type="pres">
      <dgm:prSet presAssocID="{49E35BAD-92BC-4B45-A998-D6140AF49817}" presName="horFlow" presStyleCnt="0"/>
      <dgm:spPr/>
    </dgm:pt>
    <dgm:pt modelId="{DCBF2D69-49D1-44D3-A914-F234B19842C1}" type="pres">
      <dgm:prSet presAssocID="{49E35BAD-92BC-4B45-A998-D6140AF49817}" presName="bigChev" presStyleLbl="node1" presStyleIdx="1" presStyleCnt="3" custScaleX="171015" custScaleY="121823" custLinFactNeighborY="9856"/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CF8205A9-C83A-4195-BC49-90086D8145E0}" type="pres">
      <dgm:prSet presAssocID="{9BDBC951-8D67-4BB7-893A-356AB8471B60}" presName="parTrans" presStyleCnt="0"/>
      <dgm:spPr/>
    </dgm:pt>
    <dgm:pt modelId="{6BAB1F19-D2C9-4C6B-9C14-E343100597C5}" type="pres">
      <dgm:prSet presAssocID="{7ADD98C8-78E0-47A1-9D41-BC9E1DCA802F}" presName="node" presStyleLbl="alignAccFollowNode1" presStyleIdx="2" presStyleCnt="6" custScaleX="191099" custScaleY="122678" custLinFactNeighborY="1187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BBFEA57F-80E5-4C06-9F7F-C52C8C384901}" type="pres">
      <dgm:prSet presAssocID="{3606BBF5-7936-41A7-A1D9-791E2F547800}" presName="sibTrans" presStyleCnt="0"/>
      <dgm:spPr/>
    </dgm:pt>
    <dgm:pt modelId="{EC1D5390-0137-43AB-A796-CB6F99FE2DCF}" type="pres">
      <dgm:prSet presAssocID="{F6780D8A-D86B-43EC-B171-5D3F2AC13E84}" presName="node" presStyleLbl="alignAccFollowNode1" presStyleIdx="3" presStyleCnt="6" custScaleX="185195" custLinFactNeighborY="1187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9EE774BE-89C7-46A1-8A0F-2793DF5ED3A5}" type="pres">
      <dgm:prSet presAssocID="{49E35BAD-92BC-4B45-A998-D6140AF49817}" presName="vSp" presStyleCnt="0"/>
      <dgm:spPr/>
    </dgm:pt>
    <dgm:pt modelId="{BE19DEEF-A3DF-4C31-911C-94B7B24B8AFD}" type="pres">
      <dgm:prSet presAssocID="{0AC2B7EE-5F36-41EF-AC94-59E91C63F16A}" presName="horFlow" presStyleCnt="0"/>
      <dgm:spPr/>
    </dgm:pt>
    <dgm:pt modelId="{4B73A853-2751-4878-8548-E587C47F903A}" type="pres">
      <dgm:prSet presAssocID="{0AC2B7EE-5F36-41EF-AC94-59E91C63F16A}" presName="bigChev" presStyleLbl="node1" presStyleIdx="2" presStyleCnt="3" custScaleX="171015" custScaleY="121823"/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0D9B308B-EDE7-4794-8554-7EBBC9AB1864}" type="pres">
      <dgm:prSet presAssocID="{FF2118DC-EBA7-40C1-A5BA-90D7A053CCA0}" presName="parTrans" presStyleCnt="0"/>
      <dgm:spPr/>
    </dgm:pt>
    <dgm:pt modelId="{FF0CEB49-715C-4452-8EDC-1E60EDC47B22}" type="pres">
      <dgm:prSet presAssocID="{B3076279-F4F0-46FF-9615-6B53E058A77C}" presName="node" presStyleLbl="alignAccFollowNode1" presStyleIdx="4" presStyleCnt="6" custScaleX="191099" custScaleY="12267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785476CE-CCF8-4C05-93C7-CD4C2BA14206}" type="pres">
      <dgm:prSet presAssocID="{446FCBC1-59F0-4418-A123-188A9513C046}" presName="sibTrans" presStyleCnt="0"/>
      <dgm:spPr/>
    </dgm:pt>
    <dgm:pt modelId="{4FE10E09-1A75-4039-8F1B-43EF7FE36930}" type="pres">
      <dgm:prSet presAssocID="{4A065DFE-0C24-4592-B131-735B7634A383}" presName="node" presStyleLbl="alignAccFollowNode1" presStyleIdx="5" presStyleCnt="6" custScaleX="185195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</dgm:ptLst>
  <dgm:cxnLst>
    <dgm:cxn modelId="{2A8E82C7-6C14-40AC-A59E-8AE42A3B7787}" srcId="{59004C46-0DA5-4E3F-93E4-A2B328F330E6}" destId="{3A1E6977-DBD1-4C0F-9CB9-798E756222FD}" srcOrd="1" destOrd="0" parTransId="{6019D2F7-4AB8-42FB-BB80-B65A4BE272F5}" sibTransId="{24A9E0B9-8794-44CD-8AAF-2B0EACDE9AA9}"/>
    <dgm:cxn modelId="{9AF403CC-E5AA-48E9-B320-651701D886A9}" type="presOf" srcId="{3A1E6977-DBD1-4C0F-9CB9-798E756222FD}" destId="{742D027D-CF15-472C-838B-C23F2FF24B23}" srcOrd="0" destOrd="0" presId="urn:microsoft.com/office/officeart/2005/8/layout/lProcess3"/>
    <dgm:cxn modelId="{7E67A5C6-940A-4943-A109-DE83D7B2910D}" srcId="{49E35BAD-92BC-4B45-A998-D6140AF49817}" destId="{F6780D8A-D86B-43EC-B171-5D3F2AC13E84}" srcOrd="1" destOrd="0" parTransId="{9B5FD3F7-E089-4A06-8FCB-4842BE245AF8}" sibTransId="{BA73ADAC-3AB5-4FA9-BFFA-147C2DB8371B}"/>
    <dgm:cxn modelId="{26B8AEDB-9951-4CB2-ABD3-A7FDF1B8BFBC}" type="presOf" srcId="{59004C46-0DA5-4E3F-93E4-A2B328F330E6}" destId="{52A99C5A-4F39-489E-B2B2-09AF2E8EB8EA}" srcOrd="0" destOrd="0" presId="urn:microsoft.com/office/officeart/2005/8/layout/lProcess3"/>
    <dgm:cxn modelId="{A87B9A3F-7AA3-4EE2-A1B3-0E250E5087F9}" type="presOf" srcId="{4A065DFE-0C24-4592-B131-735B7634A383}" destId="{4FE10E09-1A75-4039-8F1B-43EF7FE36930}" srcOrd="0" destOrd="0" presId="urn:microsoft.com/office/officeart/2005/8/layout/lProcess3"/>
    <dgm:cxn modelId="{75395357-5F5E-49B9-9A80-FFBA944C18C6}" srcId="{4AFD1FD4-A75F-49E9-9F78-555B7DDD6517}" destId="{59004C46-0DA5-4E3F-93E4-A2B328F330E6}" srcOrd="0" destOrd="0" parTransId="{90EA17B1-15F2-4436-BA02-A01251C9037B}" sibTransId="{EA0FE6B9-9965-46CB-968C-8B86ED3B0DED}"/>
    <dgm:cxn modelId="{9ED4FF9D-456E-454A-A410-5AD3BAC3F7A2}" srcId="{49E35BAD-92BC-4B45-A998-D6140AF49817}" destId="{7ADD98C8-78E0-47A1-9D41-BC9E1DCA802F}" srcOrd="0" destOrd="0" parTransId="{9BDBC951-8D67-4BB7-893A-356AB8471B60}" sibTransId="{3606BBF5-7936-41A7-A1D9-791E2F547800}"/>
    <dgm:cxn modelId="{86E954FE-0802-4B01-AFBA-24D27FA68FEB}" type="presOf" srcId="{F6780D8A-D86B-43EC-B171-5D3F2AC13E84}" destId="{EC1D5390-0137-43AB-A796-CB6F99FE2DCF}" srcOrd="0" destOrd="0" presId="urn:microsoft.com/office/officeart/2005/8/layout/lProcess3"/>
    <dgm:cxn modelId="{AD62FCD9-FCFD-4971-AEF8-2D2FFB2B75B4}" srcId="{59004C46-0DA5-4E3F-93E4-A2B328F330E6}" destId="{AF473B34-457B-4091-87F9-851B7CC480E7}" srcOrd="0" destOrd="0" parTransId="{EFD91653-BAB1-4201-87CE-323ABAEF579A}" sibTransId="{BE1CA49F-BC7C-4C42-BBB1-5BED63279829}"/>
    <dgm:cxn modelId="{BC1F8D39-5FE8-4CDE-89AB-842BE7CD6DF2}" srcId="{4AFD1FD4-A75F-49E9-9F78-555B7DDD6517}" destId="{49E35BAD-92BC-4B45-A998-D6140AF49817}" srcOrd="1" destOrd="0" parTransId="{A039A7D0-3974-4A50-9B08-2191C7941204}" sibTransId="{9999A15D-66A1-4BB8-88DA-D5C4684398A0}"/>
    <dgm:cxn modelId="{36C238EA-69C9-4DC2-B005-4A7F4AADD52F}" type="presOf" srcId="{AF473B34-457B-4091-87F9-851B7CC480E7}" destId="{B6490459-99A7-4E93-AD79-6AADD4EFE271}" srcOrd="0" destOrd="0" presId="urn:microsoft.com/office/officeart/2005/8/layout/lProcess3"/>
    <dgm:cxn modelId="{10B0BA47-F25A-43B2-8A8E-75A73D10AB40}" srcId="{4AFD1FD4-A75F-49E9-9F78-555B7DDD6517}" destId="{0AC2B7EE-5F36-41EF-AC94-59E91C63F16A}" srcOrd="2" destOrd="0" parTransId="{3972D0A4-066D-4D84-AB88-DF0ACD5531B8}" sibTransId="{8EC2ED23-BC3B-4120-BB15-27027A235F04}"/>
    <dgm:cxn modelId="{A277E144-8E62-4D20-A3DB-358F88751586}" type="presOf" srcId="{49E35BAD-92BC-4B45-A998-D6140AF49817}" destId="{DCBF2D69-49D1-44D3-A914-F234B19842C1}" srcOrd="0" destOrd="0" presId="urn:microsoft.com/office/officeart/2005/8/layout/lProcess3"/>
    <dgm:cxn modelId="{33C074B9-D705-426D-9C02-954C6ECC5E2A}" type="presOf" srcId="{4AFD1FD4-A75F-49E9-9F78-555B7DDD6517}" destId="{43C168AA-8574-4EC4-8438-80D668B3CA75}" srcOrd="0" destOrd="0" presId="urn:microsoft.com/office/officeart/2005/8/layout/lProcess3"/>
    <dgm:cxn modelId="{FC48F3DC-8772-498F-8E6E-2F688CE79BD4}" type="presOf" srcId="{0AC2B7EE-5F36-41EF-AC94-59E91C63F16A}" destId="{4B73A853-2751-4878-8548-E587C47F903A}" srcOrd="0" destOrd="0" presId="urn:microsoft.com/office/officeart/2005/8/layout/lProcess3"/>
    <dgm:cxn modelId="{12A71488-E276-4F13-B4EC-C9605FE0D679}" srcId="{0AC2B7EE-5F36-41EF-AC94-59E91C63F16A}" destId="{4A065DFE-0C24-4592-B131-735B7634A383}" srcOrd="1" destOrd="0" parTransId="{252FBC48-E669-45FC-82BE-65FD6705F495}" sibTransId="{EB9B164E-3CC1-4909-A4BB-8C18C66A4DCB}"/>
    <dgm:cxn modelId="{65DC89D9-494F-449D-B0A7-7B3E39FAA469}" type="presOf" srcId="{7ADD98C8-78E0-47A1-9D41-BC9E1DCA802F}" destId="{6BAB1F19-D2C9-4C6B-9C14-E343100597C5}" srcOrd="0" destOrd="0" presId="urn:microsoft.com/office/officeart/2005/8/layout/lProcess3"/>
    <dgm:cxn modelId="{7C1E0D95-23DB-49B3-AFA9-E7433FFDF91D}" srcId="{0AC2B7EE-5F36-41EF-AC94-59E91C63F16A}" destId="{B3076279-F4F0-46FF-9615-6B53E058A77C}" srcOrd="0" destOrd="0" parTransId="{FF2118DC-EBA7-40C1-A5BA-90D7A053CCA0}" sibTransId="{446FCBC1-59F0-4418-A123-188A9513C046}"/>
    <dgm:cxn modelId="{AAAC31F6-E3D8-4DC2-90F6-ED04129671F2}" type="presOf" srcId="{B3076279-F4F0-46FF-9615-6B53E058A77C}" destId="{FF0CEB49-715C-4452-8EDC-1E60EDC47B22}" srcOrd="0" destOrd="0" presId="urn:microsoft.com/office/officeart/2005/8/layout/lProcess3"/>
    <dgm:cxn modelId="{949124DF-B250-42F5-B769-82DFBD69851D}" type="presParOf" srcId="{43C168AA-8574-4EC4-8438-80D668B3CA75}" destId="{89E89D18-5604-425E-94FE-020F27B2F8E6}" srcOrd="0" destOrd="0" presId="urn:microsoft.com/office/officeart/2005/8/layout/lProcess3"/>
    <dgm:cxn modelId="{C50BF11B-C868-43D3-BA4E-222EB4CA7CD5}" type="presParOf" srcId="{89E89D18-5604-425E-94FE-020F27B2F8E6}" destId="{52A99C5A-4F39-489E-B2B2-09AF2E8EB8EA}" srcOrd="0" destOrd="0" presId="urn:microsoft.com/office/officeart/2005/8/layout/lProcess3"/>
    <dgm:cxn modelId="{F3B50F3B-9AE5-441A-99A1-E91FC7CF2F67}" type="presParOf" srcId="{89E89D18-5604-425E-94FE-020F27B2F8E6}" destId="{45A660F0-01AD-4AC4-9A15-4986D42D5A0F}" srcOrd="1" destOrd="0" presId="urn:microsoft.com/office/officeart/2005/8/layout/lProcess3"/>
    <dgm:cxn modelId="{C6D519B3-10FD-4277-9224-261139D62F93}" type="presParOf" srcId="{89E89D18-5604-425E-94FE-020F27B2F8E6}" destId="{B6490459-99A7-4E93-AD79-6AADD4EFE271}" srcOrd="2" destOrd="0" presId="urn:microsoft.com/office/officeart/2005/8/layout/lProcess3"/>
    <dgm:cxn modelId="{E66A93B5-4195-4CAD-B877-25EC8D747715}" type="presParOf" srcId="{89E89D18-5604-425E-94FE-020F27B2F8E6}" destId="{857B30C1-54AE-45EC-9898-A1C2C6392879}" srcOrd="3" destOrd="0" presId="urn:microsoft.com/office/officeart/2005/8/layout/lProcess3"/>
    <dgm:cxn modelId="{327DD536-C149-4695-B010-F7EAEEB0622B}" type="presParOf" srcId="{89E89D18-5604-425E-94FE-020F27B2F8E6}" destId="{742D027D-CF15-472C-838B-C23F2FF24B23}" srcOrd="4" destOrd="0" presId="urn:microsoft.com/office/officeart/2005/8/layout/lProcess3"/>
    <dgm:cxn modelId="{E047C875-6181-4B3F-BE2A-D65B32B3176F}" type="presParOf" srcId="{43C168AA-8574-4EC4-8438-80D668B3CA75}" destId="{F13CF30F-E5CA-46F0-BD19-592FA9AF6307}" srcOrd="1" destOrd="0" presId="urn:microsoft.com/office/officeart/2005/8/layout/lProcess3"/>
    <dgm:cxn modelId="{3482380B-38BA-449F-93E2-03D1A940032D}" type="presParOf" srcId="{43C168AA-8574-4EC4-8438-80D668B3CA75}" destId="{BB3848C7-8398-46FD-ACF3-F27E6B6C6A9E}" srcOrd="2" destOrd="0" presId="urn:microsoft.com/office/officeart/2005/8/layout/lProcess3"/>
    <dgm:cxn modelId="{58B49D07-05F3-4023-81D5-0A3CB4466534}" type="presParOf" srcId="{BB3848C7-8398-46FD-ACF3-F27E6B6C6A9E}" destId="{DCBF2D69-49D1-44D3-A914-F234B19842C1}" srcOrd="0" destOrd="0" presId="urn:microsoft.com/office/officeart/2005/8/layout/lProcess3"/>
    <dgm:cxn modelId="{378D2212-0E8C-409C-91C2-BB7E6E743497}" type="presParOf" srcId="{BB3848C7-8398-46FD-ACF3-F27E6B6C6A9E}" destId="{CF8205A9-C83A-4195-BC49-90086D8145E0}" srcOrd="1" destOrd="0" presId="urn:microsoft.com/office/officeart/2005/8/layout/lProcess3"/>
    <dgm:cxn modelId="{708CD1B7-EF86-4BA2-BD99-5BB82239484A}" type="presParOf" srcId="{BB3848C7-8398-46FD-ACF3-F27E6B6C6A9E}" destId="{6BAB1F19-D2C9-4C6B-9C14-E343100597C5}" srcOrd="2" destOrd="0" presId="urn:microsoft.com/office/officeart/2005/8/layout/lProcess3"/>
    <dgm:cxn modelId="{E264E517-F706-4822-B22E-97C9BC23FD50}" type="presParOf" srcId="{BB3848C7-8398-46FD-ACF3-F27E6B6C6A9E}" destId="{BBFEA57F-80E5-4C06-9F7F-C52C8C384901}" srcOrd="3" destOrd="0" presId="urn:microsoft.com/office/officeart/2005/8/layout/lProcess3"/>
    <dgm:cxn modelId="{F32C8EAC-92A5-4652-AF3C-83236488318F}" type="presParOf" srcId="{BB3848C7-8398-46FD-ACF3-F27E6B6C6A9E}" destId="{EC1D5390-0137-43AB-A796-CB6F99FE2DCF}" srcOrd="4" destOrd="0" presId="urn:microsoft.com/office/officeart/2005/8/layout/lProcess3"/>
    <dgm:cxn modelId="{D6F97E0C-9799-4B12-A156-E4A9BEE0C62A}" type="presParOf" srcId="{43C168AA-8574-4EC4-8438-80D668B3CA75}" destId="{9EE774BE-89C7-46A1-8A0F-2793DF5ED3A5}" srcOrd="3" destOrd="0" presId="urn:microsoft.com/office/officeart/2005/8/layout/lProcess3"/>
    <dgm:cxn modelId="{F2731897-2995-440E-926E-5BBE957E2B01}" type="presParOf" srcId="{43C168AA-8574-4EC4-8438-80D668B3CA75}" destId="{BE19DEEF-A3DF-4C31-911C-94B7B24B8AFD}" srcOrd="4" destOrd="0" presId="urn:microsoft.com/office/officeart/2005/8/layout/lProcess3"/>
    <dgm:cxn modelId="{A44EC654-BA49-4D1D-9572-CCA667F3AF9E}" type="presParOf" srcId="{BE19DEEF-A3DF-4C31-911C-94B7B24B8AFD}" destId="{4B73A853-2751-4878-8548-E587C47F903A}" srcOrd="0" destOrd="0" presId="urn:microsoft.com/office/officeart/2005/8/layout/lProcess3"/>
    <dgm:cxn modelId="{49D81625-A931-4F83-B360-C3E6282EE48D}" type="presParOf" srcId="{BE19DEEF-A3DF-4C31-911C-94B7B24B8AFD}" destId="{0D9B308B-EDE7-4794-8554-7EBBC9AB1864}" srcOrd="1" destOrd="0" presId="urn:microsoft.com/office/officeart/2005/8/layout/lProcess3"/>
    <dgm:cxn modelId="{DF6FCAE2-37E2-4913-8718-05170A2C32DE}" type="presParOf" srcId="{BE19DEEF-A3DF-4C31-911C-94B7B24B8AFD}" destId="{FF0CEB49-715C-4452-8EDC-1E60EDC47B22}" srcOrd="2" destOrd="0" presId="urn:microsoft.com/office/officeart/2005/8/layout/lProcess3"/>
    <dgm:cxn modelId="{653EB732-07D5-4570-B7CE-0F52D7338EE1}" type="presParOf" srcId="{BE19DEEF-A3DF-4C31-911C-94B7B24B8AFD}" destId="{785476CE-CCF8-4C05-93C7-CD4C2BA14206}" srcOrd="3" destOrd="0" presId="urn:microsoft.com/office/officeart/2005/8/layout/lProcess3"/>
    <dgm:cxn modelId="{D81CB961-FB2C-45E7-80AA-DD5B1A53E092}" type="presParOf" srcId="{BE19DEEF-A3DF-4C31-911C-94B7B24B8AFD}" destId="{4FE10E09-1A75-4039-8F1B-43EF7FE3693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99C5A-4F39-489E-B2B2-09AF2E8EB8EA}">
      <dsp:nvSpPr>
        <dsp:cNvPr id="0" name=""/>
        <dsp:cNvSpPr/>
      </dsp:nvSpPr>
      <dsp:spPr>
        <a:xfrm>
          <a:off x="419098" y="132350"/>
          <a:ext cx="2897628" cy="82565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大気中では</a:t>
          </a:r>
          <a: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エアブリージング</a:t>
          </a:r>
          <a: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（大気吸込み式）</a:t>
          </a:r>
          <a:endParaRPr lang="fr-FR" sz="1600" kern="1200" dirty="0">
            <a:solidFill>
              <a:sysClr val="window" lastClr="FFFFFF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831925" y="132350"/>
        <a:ext cx="2071975" cy="825653"/>
      </dsp:txXfrm>
    </dsp:sp>
    <dsp:sp modelId="{B6490459-99A7-4E93-AD79-6AADD4EFE271}">
      <dsp:nvSpPr>
        <dsp:cNvPr id="0" name=""/>
        <dsp:cNvSpPr/>
      </dsp:nvSpPr>
      <dsp:spPr>
        <a:xfrm>
          <a:off x="3096459" y="200122"/>
          <a:ext cx="2687478" cy="69010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必要な推進剤が</a:t>
          </a:r>
          <a:r>
            <a:rPr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飛躍的に少ない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3441510" y="200122"/>
        <a:ext cx="1997377" cy="690101"/>
      </dsp:txXfrm>
    </dsp:sp>
    <dsp:sp modelId="{742D027D-CF15-472C-838B-C23F2FF24B23}">
      <dsp:nvSpPr>
        <dsp:cNvPr id="0" name=""/>
        <dsp:cNvSpPr/>
      </dsp:nvSpPr>
      <dsp:spPr>
        <a:xfrm>
          <a:off x="5587052" y="263907"/>
          <a:ext cx="2604449" cy="56253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高いペイロード比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5868318" y="263907"/>
        <a:ext cx="2041918" cy="562531"/>
      </dsp:txXfrm>
    </dsp:sp>
    <dsp:sp modelId="{DCBF2D69-49D1-44D3-A914-F234B19842C1}">
      <dsp:nvSpPr>
        <dsp:cNvPr id="0" name=""/>
        <dsp:cNvSpPr/>
      </dsp:nvSpPr>
      <dsp:spPr>
        <a:xfrm>
          <a:off x="419098" y="987472"/>
          <a:ext cx="2897628" cy="82565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パルスデトネーション</a:t>
          </a:r>
          <a: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作動</a:t>
          </a:r>
          <a:endParaRPr lang="fr-FR" sz="1600" kern="1200" dirty="0">
            <a:solidFill>
              <a:sysClr val="window" lastClr="FFFFFF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831925" y="987472"/>
        <a:ext cx="2071975" cy="825653"/>
      </dsp:txXfrm>
    </dsp:sp>
    <dsp:sp modelId="{6BAB1F19-D2C9-4C6B-9C14-E343100597C5}">
      <dsp:nvSpPr>
        <dsp:cNvPr id="0" name=""/>
        <dsp:cNvSpPr/>
      </dsp:nvSpPr>
      <dsp:spPr>
        <a:xfrm>
          <a:off x="3096459" y="1055243"/>
          <a:ext cx="2687478" cy="69010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ターボポンプ不要</a:t>
          </a:r>
          <a:r>
            <a:rPr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→ 簡素な機体構造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3441510" y="1055243"/>
        <a:ext cx="1997377" cy="690101"/>
      </dsp:txXfrm>
    </dsp:sp>
    <dsp:sp modelId="{EC1D5390-0137-43AB-A796-CB6F99FE2DCF}">
      <dsp:nvSpPr>
        <dsp:cNvPr id="0" name=""/>
        <dsp:cNvSpPr/>
      </dsp:nvSpPr>
      <dsp:spPr>
        <a:xfrm>
          <a:off x="5587052" y="1119029"/>
          <a:ext cx="2604449" cy="56253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簡素な機体の</a:t>
          </a:r>
          <a:r>
            <a:rPr lang="en-US" altLang="ja-JP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使い捨て</a:t>
          </a:r>
          <a:endParaRPr lang="fr-FR" sz="1600" kern="1200" dirty="0">
            <a:solidFill>
              <a:schemeClr val="tx1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5868318" y="1119029"/>
        <a:ext cx="2041918" cy="562531"/>
      </dsp:txXfrm>
    </dsp:sp>
    <dsp:sp modelId="{4B73A853-2751-4878-8548-E587C47F903A}">
      <dsp:nvSpPr>
        <dsp:cNvPr id="0" name=""/>
        <dsp:cNvSpPr/>
      </dsp:nvSpPr>
      <dsp:spPr>
        <a:xfrm>
          <a:off x="419098" y="1841211"/>
          <a:ext cx="2897628" cy="82565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地上に高価な</a:t>
          </a:r>
          <a: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ビーム源を設置</a:t>
          </a:r>
          <a:endParaRPr lang="fr-FR" sz="1600" kern="1200" dirty="0">
            <a:solidFill>
              <a:sysClr val="window" lastClr="FFFFFF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831925" y="1841211"/>
        <a:ext cx="2071975" cy="825653"/>
      </dsp:txXfrm>
    </dsp:sp>
    <dsp:sp modelId="{FF0CEB49-715C-4452-8EDC-1E60EDC47B22}">
      <dsp:nvSpPr>
        <dsp:cNvPr id="0" name=""/>
        <dsp:cNvSpPr/>
      </dsp:nvSpPr>
      <dsp:spPr>
        <a:xfrm>
          <a:off x="3096459" y="1908987"/>
          <a:ext cx="2687478" cy="69010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高価なビーム源は</a:t>
          </a:r>
          <a:r>
            <a:rPr lang="en-US" altLang="ja-JP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chemeClr val="tx1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・繰り返し使用可能</a:t>
          </a:r>
          <a:r>
            <a:rPr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・メンテナンスが容易</a:t>
          </a:r>
          <a:endParaRPr lang="fr-F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3441510" y="1908987"/>
        <a:ext cx="1997377" cy="690101"/>
      </dsp:txXfrm>
    </dsp:sp>
    <dsp:sp modelId="{4FE10E09-1A75-4039-8F1B-43EF7FE36930}">
      <dsp:nvSpPr>
        <dsp:cNvPr id="0" name=""/>
        <dsp:cNvSpPr/>
      </dsp:nvSpPr>
      <dsp:spPr>
        <a:xfrm>
          <a:off x="5587052" y="1972772"/>
          <a:ext cx="2604449" cy="562531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600" b="0" kern="120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打ち上げ回数による</a:t>
          </a:r>
          <a:r>
            <a:rPr lang="en-US" altLang="ja-JP" sz="1600" b="0" kern="120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/>
          </a:r>
          <a:br>
            <a:rPr lang="en-US" altLang="ja-JP" sz="1600" b="0" kern="120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</a:br>
          <a:r>
            <a:rPr lang="ja-JP" altLang="en-US" sz="1600" b="0" kern="120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rPr>
            <a:t>コストへの償還</a:t>
          </a:r>
          <a:endParaRPr lang="fr-FR" sz="1600" b="0" kern="1200" dirty="0">
            <a:solidFill>
              <a:srgbClr val="000000"/>
            </a:solidFill>
            <a:latin typeface="Times New Roman" pitchFamily="18" charset="0"/>
            <a:ea typeface="ＭＳ Ｐゴシック"/>
            <a:cs typeface="Times New Roman" pitchFamily="18" charset="0"/>
          </a:endParaRPr>
        </a:p>
      </dsp:txBody>
      <dsp:txXfrm>
        <a:off x="5868318" y="1972772"/>
        <a:ext cx="2041918" cy="56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39" rIns="92079" bIns="46039" numCol="1" anchor="t" anchorCtr="0" compatLnSpc="1">
            <a:prstTxWarp prst="textNoShape">
              <a:avLst/>
            </a:prstTxWarp>
          </a:bodyPr>
          <a:lstStyle>
            <a:lvl1pPr defTabSz="921363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39" rIns="92079" bIns="46039" numCol="1" anchor="t" anchorCtr="0" compatLnSpc="1">
            <a:prstTxWarp prst="textNoShape">
              <a:avLst/>
            </a:prstTxWarp>
          </a:bodyPr>
          <a:lstStyle>
            <a:lvl1pPr algn="r" defTabSz="921363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953"/>
            <a:ext cx="5439101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39" rIns="92079" bIns="46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39" rIns="92079" bIns="46039" numCol="1" anchor="b" anchorCtr="0" compatLnSpc="1">
            <a:prstTxWarp prst="textNoShape">
              <a:avLst/>
            </a:prstTxWarp>
          </a:bodyPr>
          <a:lstStyle>
            <a:lvl1pPr defTabSz="921363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39" rIns="92079" bIns="46039" numCol="1" anchor="b" anchorCtr="0" compatLnSpc="1">
            <a:prstTxWarp prst="textNoShape">
              <a:avLst/>
            </a:prstTxWarp>
          </a:bodyPr>
          <a:lstStyle>
            <a:lvl1pPr algn="r" defTabSz="921363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2DE50E4-ECC7-424C-99B5-0AA81E44A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91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C03C2-5709-4E5C-9774-64EA8F8F2A6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83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00199"/>
          </a:xfrm>
        </p:spPr>
        <p:txBody>
          <a:bodyPr/>
          <a:lstStyle>
            <a:lvl1pPr algn="ctr">
              <a:defRPr sz="3600"/>
            </a:lvl1pPr>
          </a:lstStyle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2012/06/27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B8CE87A-1F48-4408-9FEF-DC0331875842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59E2B7B-0737-4285-B00E-286CD2135EB2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085C0E5-36E5-4685-84B3-0CEF3B3A0284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C266561-179B-42B7-A88E-B3CCF625BEA3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FC945E2-7652-45F7-84C7-0D67AD602E87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0F6E11-15F4-46B3-83B9-A6532F12FE17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BBB99F3-6480-46D3-8151-9148E71363DF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2ED489-5BF0-4643-A863-E3D70295D68A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2" name="片側の 2 つの角を丸めた四角形 11"/>
          <p:cNvSpPr/>
          <p:nvPr userDrawn="1"/>
        </p:nvSpPr>
        <p:spPr>
          <a:xfrm>
            <a:off x="3084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宇宙輸送の</a:t>
            </a:r>
            <a:endParaRPr lang="en-US" altLang="ja-JP" sz="1600" b="1" i="0" u="none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超低コスト化</a:t>
            </a:r>
            <a:endParaRPr lang="ja-JP" altLang="en-US" sz="1600" b="1" i="0" u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5" name="片側の 2 つの角を丸めた四角形 44"/>
          <p:cNvSpPr/>
          <p:nvPr userDrawn="1"/>
        </p:nvSpPr>
        <p:spPr>
          <a:xfrm>
            <a:off x="23658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ビームプロファイル</a:t>
            </a:r>
            <a:endParaRPr lang="en-US" altLang="ja-JP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変換と伝播構造</a:t>
            </a:r>
            <a:endParaRPr lang="ja-JP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6" name="片側の 2 つの角を丸めた四角形 45"/>
          <p:cNvSpPr/>
          <p:nvPr userDrawn="1"/>
        </p:nvSpPr>
        <p:spPr>
          <a:xfrm>
            <a:off x="44220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kg</a:t>
            </a:r>
            <a:r>
              <a:rPr kumimoji="1" lang="ja-JP" altLang="en-US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級ロケット</a:t>
            </a:r>
            <a:endParaRPr kumimoji="1" lang="en-US" altLang="ja-JP" sz="16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打ち上げ計画</a:t>
            </a:r>
            <a:endParaRPr kumimoji="1" lang="ja-JP" altLang="en-US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</p:txBody>
      </p:sp>
      <p:sp>
        <p:nvSpPr>
          <p:cNvPr id="47" name="片側の 2 つの角を丸めた四角形 46"/>
          <p:cNvSpPr/>
          <p:nvPr userDrawn="1"/>
        </p:nvSpPr>
        <p:spPr>
          <a:xfrm>
            <a:off x="64782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まとめ</a:t>
            </a:r>
            <a:endParaRPr lang="ja-JP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0" y="618836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 userDrawn="1"/>
        </p:nvSpPr>
        <p:spPr>
          <a:xfrm>
            <a:off x="0" y="6858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82000" y="288925"/>
            <a:ext cx="685800" cy="39687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45" name="片側の 2 つの角を丸めた四角形 44"/>
          <p:cNvSpPr/>
          <p:nvPr userDrawn="1"/>
        </p:nvSpPr>
        <p:spPr>
          <a:xfrm>
            <a:off x="3505200" y="228600"/>
            <a:ext cx="1038226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片側の 2 つの角を丸めた四角形 45"/>
          <p:cNvSpPr/>
          <p:nvPr userDrawn="1"/>
        </p:nvSpPr>
        <p:spPr>
          <a:xfrm>
            <a:off x="4581525" y="228600"/>
            <a:ext cx="14097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ja-JP" alt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片側の 2 つの角を丸めた四角形 46"/>
          <p:cNvSpPr/>
          <p:nvPr userDrawn="1"/>
        </p:nvSpPr>
        <p:spPr>
          <a:xfrm>
            <a:off x="6029325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</a:t>
            </a:r>
            <a:b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片側の 2 つの角を丸めた四角形 47"/>
          <p:cNvSpPr/>
          <p:nvPr userDrawn="1"/>
        </p:nvSpPr>
        <p:spPr>
          <a:xfrm>
            <a:off x="7362825" y="228600"/>
            <a:ext cx="1246632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片側の 2 つの角を丸めた四角形 15"/>
          <p:cNvSpPr/>
          <p:nvPr userDrawn="1"/>
        </p:nvSpPr>
        <p:spPr>
          <a:xfrm>
            <a:off x="228600" y="228600"/>
            <a:ext cx="10668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sz="1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片側の 2 つの角を丸めた四角形 16"/>
          <p:cNvSpPr/>
          <p:nvPr userDrawn="1"/>
        </p:nvSpPr>
        <p:spPr>
          <a:xfrm>
            <a:off x="1333500" y="76200"/>
            <a:ext cx="2133600" cy="533400"/>
          </a:xfrm>
          <a:prstGeom prst="round2SameRect">
            <a:avLst>
              <a:gd name="adj1" fmla="val 38953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ja-JP" alt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 userDrawn="1"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9" name="片側の 2 つの角を丸めた四角形 18"/>
          <p:cNvSpPr/>
          <p:nvPr userDrawn="1"/>
        </p:nvSpPr>
        <p:spPr>
          <a:xfrm>
            <a:off x="308400" y="0"/>
            <a:ext cx="1980000" cy="6858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宇宙輸送の</a:t>
            </a:r>
            <a:endParaRPr lang="en-US" altLang="ja-JP" sz="2000" b="0" i="0" u="none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超低コスト化</a:t>
            </a:r>
            <a:endParaRPr lang="ja-JP" altLang="en-US" sz="2000" b="0" i="0" u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片側の 2 つの角を丸めた四角形 19"/>
          <p:cNvSpPr/>
          <p:nvPr userDrawn="1"/>
        </p:nvSpPr>
        <p:spPr>
          <a:xfrm>
            <a:off x="23658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ビームプロファイル</a:t>
            </a:r>
            <a:endParaRPr lang="en-US" altLang="ja-JP" sz="1600" b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変換と伝播構造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片側の 2 つの角を丸めた四角形 20"/>
          <p:cNvSpPr/>
          <p:nvPr userDrawn="1"/>
        </p:nvSpPr>
        <p:spPr>
          <a:xfrm>
            <a:off x="44220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kg</a:t>
            </a:r>
            <a:r>
              <a:rPr kumimoji="1" lang="ja-JP" alt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級ロケット</a:t>
            </a:r>
            <a:endParaRPr kumimoji="1" lang="en-US" altLang="ja-JP" sz="1600" b="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打ち上げ計画</a:t>
            </a:r>
            <a:endParaRPr kumimoji="1" lang="ja-JP" altLang="en-US" sz="1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</p:txBody>
      </p:sp>
      <p:sp>
        <p:nvSpPr>
          <p:cNvPr id="22" name="片側の 2 つの角を丸めた四角形 21"/>
          <p:cNvSpPr/>
          <p:nvPr userDrawn="1"/>
        </p:nvSpPr>
        <p:spPr>
          <a:xfrm>
            <a:off x="64782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まとめ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0" y="618836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 userDrawn="1"/>
        </p:nvSpPr>
        <p:spPr>
          <a:xfrm>
            <a:off x="0" y="6858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8" name="スライド番号プレースホルダ 5"/>
          <p:cNvSpPr txBox="1">
            <a:spLocks/>
          </p:cNvSpPr>
          <p:nvPr userDrawn="1"/>
        </p:nvSpPr>
        <p:spPr>
          <a:xfrm>
            <a:off x="8382000" y="288925"/>
            <a:ext cx="685800" cy="39687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3629-1AAF-4345-B804-73A07FE796D8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論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片側の 2 つの角を丸めた四角形 44"/>
          <p:cNvSpPr/>
          <p:nvPr userDrawn="1"/>
        </p:nvSpPr>
        <p:spPr>
          <a:xfrm>
            <a:off x="228600" y="228600"/>
            <a:ext cx="10668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片側の 2 つの角を丸めた四角形 45"/>
          <p:cNvSpPr/>
          <p:nvPr userDrawn="1"/>
        </p:nvSpPr>
        <p:spPr>
          <a:xfrm>
            <a:off x="4568571" y="228600"/>
            <a:ext cx="14097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ja-JP" alt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片側の 2 つの角を丸めた四角形 46"/>
          <p:cNvSpPr/>
          <p:nvPr userDrawn="1"/>
        </p:nvSpPr>
        <p:spPr>
          <a:xfrm>
            <a:off x="6016371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</a:t>
            </a:r>
            <a:b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片側の 2 つの角を丸めた四角形 15"/>
          <p:cNvSpPr/>
          <p:nvPr userDrawn="1"/>
        </p:nvSpPr>
        <p:spPr>
          <a:xfrm>
            <a:off x="1333500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片側の 2 つの角を丸めた四角形 9"/>
          <p:cNvSpPr/>
          <p:nvPr userDrawn="1"/>
        </p:nvSpPr>
        <p:spPr>
          <a:xfrm>
            <a:off x="2667000" y="76200"/>
            <a:ext cx="1866900" cy="533400"/>
          </a:xfrm>
          <a:prstGeom prst="round2SameRect">
            <a:avLst>
              <a:gd name="adj1" fmla="val 38953"/>
              <a:gd name="adj2" fmla="val 0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片側の 2 つの角を丸めた四角形 47"/>
          <p:cNvSpPr/>
          <p:nvPr userDrawn="1"/>
        </p:nvSpPr>
        <p:spPr>
          <a:xfrm>
            <a:off x="7349871" y="228600"/>
            <a:ext cx="1246632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>
            <a:off x="0" y="569976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8" name="片側の 2 つの角を丸めた四角形 17"/>
          <p:cNvSpPr/>
          <p:nvPr userDrawn="1"/>
        </p:nvSpPr>
        <p:spPr>
          <a:xfrm>
            <a:off x="3084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宇宙輸送の</a:t>
            </a:r>
            <a:endParaRPr lang="en-US" altLang="ja-JP" sz="1600" b="0" i="0" u="none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超低コスト化</a:t>
            </a:r>
            <a:endParaRPr lang="ja-JP" altLang="en-US" sz="1600" b="0" i="0" u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片側の 2 つの角を丸めた四角形 18"/>
          <p:cNvSpPr/>
          <p:nvPr userDrawn="1"/>
        </p:nvSpPr>
        <p:spPr>
          <a:xfrm>
            <a:off x="2286000" y="0"/>
            <a:ext cx="2133600" cy="631328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ビームプロファイル</a:t>
            </a:r>
            <a:endParaRPr lang="en-US" altLang="ja-JP" sz="1800" b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変換と伝播構造</a:t>
            </a:r>
            <a:endParaRPr lang="ja-JP" altLang="en-US" sz="18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片側の 2 つの角を丸めた四角形 19"/>
          <p:cNvSpPr/>
          <p:nvPr userDrawn="1"/>
        </p:nvSpPr>
        <p:spPr>
          <a:xfrm>
            <a:off x="4422000" y="0"/>
            <a:ext cx="2055000" cy="631328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kg</a:t>
            </a:r>
            <a:r>
              <a:rPr kumimoji="1" lang="ja-JP" altLang="en-US" sz="18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級ロケット</a:t>
            </a:r>
            <a:endParaRPr kumimoji="1" lang="en-US" altLang="ja-JP" sz="1800" b="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8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打ち上げ計画</a:t>
            </a:r>
            <a:endParaRPr kumimoji="1" lang="ja-JP" altLang="en-US" sz="18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</p:txBody>
      </p:sp>
      <p:sp>
        <p:nvSpPr>
          <p:cNvPr id="21" name="片側の 2 つの角を丸めた四角形 20"/>
          <p:cNvSpPr/>
          <p:nvPr userDrawn="1"/>
        </p:nvSpPr>
        <p:spPr>
          <a:xfrm>
            <a:off x="64782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まとめ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0" y="618836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 userDrawn="1"/>
        </p:nvSpPr>
        <p:spPr>
          <a:xfrm>
            <a:off x="0" y="6858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5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7" name="スライド番号プレースホルダ 5"/>
          <p:cNvSpPr txBox="1">
            <a:spLocks/>
          </p:cNvSpPr>
          <p:nvPr userDrawn="1"/>
        </p:nvSpPr>
        <p:spPr>
          <a:xfrm>
            <a:off x="8382000" y="288925"/>
            <a:ext cx="685800" cy="39687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3629-1AAF-4345-B804-73A07FE796D8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論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片側の 2 つの角を丸めた四角形 44"/>
          <p:cNvSpPr/>
          <p:nvPr userDrawn="1"/>
        </p:nvSpPr>
        <p:spPr>
          <a:xfrm>
            <a:off x="228600" y="228600"/>
            <a:ext cx="10668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片側の 2 つの角を丸めた四角形 45"/>
          <p:cNvSpPr/>
          <p:nvPr userDrawn="1"/>
        </p:nvSpPr>
        <p:spPr>
          <a:xfrm>
            <a:off x="4568571" y="228600"/>
            <a:ext cx="14097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ja-JP" alt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片側の 2 つの角を丸めた四角形 46"/>
          <p:cNvSpPr/>
          <p:nvPr userDrawn="1"/>
        </p:nvSpPr>
        <p:spPr>
          <a:xfrm>
            <a:off x="6016371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</a:t>
            </a:r>
            <a:b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片側の 2 つの角を丸めた四角形 15"/>
          <p:cNvSpPr/>
          <p:nvPr userDrawn="1"/>
        </p:nvSpPr>
        <p:spPr>
          <a:xfrm>
            <a:off x="1333500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片側の 2 つの角を丸めた四角形 9"/>
          <p:cNvSpPr/>
          <p:nvPr userDrawn="1"/>
        </p:nvSpPr>
        <p:spPr>
          <a:xfrm>
            <a:off x="2667000" y="76200"/>
            <a:ext cx="1866900" cy="533400"/>
          </a:xfrm>
          <a:prstGeom prst="round2SameRect">
            <a:avLst>
              <a:gd name="adj1" fmla="val 38953"/>
              <a:gd name="adj2" fmla="val 0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片側の 2 つの角を丸めた四角形 47"/>
          <p:cNvSpPr/>
          <p:nvPr userDrawn="1"/>
        </p:nvSpPr>
        <p:spPr>
          <a:xfrm>
            <a:off x="7349871" y="228600"/>
            <a:ext cx="1246632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8" name="片側の 2 つの角を丸めた四角形 17"/>
          <p:cNvSpPr/>
          <p:nvPr userDrawn="1"/>
        </p:nvSpPr>
        <p:spPr>
          <a:xfrm>
            <a:off x="3084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宇宙輸送の</a:t>
            </a:r>
            <a:endParaRPr lang="en-US" altLang="ja-JP" sz="1600" b="0" i="0" u="none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超低コスト化</a:t>
            </a:r>
            <a:endParaRPr lang="ja-JP" altLang="en-US" sz="1600" b="0" i="0" u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片側の 2 つの角を丸めた四角形 18"/>
          <p:cNvSpPr/>
          <p:nvPr userDrawn="1"/>
        </p:nvSpPr>
        <p:spPr>
          <a:xfrm>
            <a:off x="2286000" y="0"/>
            <a:ext cx="2133600" cy="631328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ビームプロファイル</a:t>
            </a:r>
            <a:endParaRPr lang="en-US" altLang="ja-JP" sz="1800" b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8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変換と伝播構造</a:t>
            </a:r>
            <a:endParaRPr lang="ja-JP" altLang="en-US" sz="18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片側の 2 つの角を丸めた四角形 19"/>
          <p:cNvSpPr/>
          <p:nvPr userDrawn="1"/>
        </p:nvSpPr>
        <p:spPr>
          <a:xfrm>
            <a:off x="44220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kg</a:t>
            </a:r>
            <a:r>
              <a:rPr kumimoji="1" lang="ja-JP" alt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級ロケット</a:t>
            </a:r>
            <a:endParaRPr kumimoji="1" lang="en-US" altLang="ja-JP" sz="1600" b="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打ち上げ計画</a:t>
            </a:r>
            <a:endParaRPr kumimoji="1" lang="ja-JP" altLang="en-US" sz="1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</p:txBody>
      </p:sp>
      <p:sp>
        <p:nvSpPr>
          <p:cNvPr id="21" name="片側の 2 つの角を丸めた四角形 20"/>
          <p:cNvSpPr/>
          <p:nvPr userDrawn="1"/>
        </p:nvSpPr>
        <p:spPr>
          <a:xfrm>
            <a:off x="64782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まとめ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0" y="618836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 userDrawn="1"/>
        </p:nvSpPr>
        <p:spPr>
          <a:xfrm>
            <a:off x="0" y="6858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5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7" name="スライド番号プレースホルダ 5"/>
          <p:cNvSpPr txBox="1">
            <a:spLocks/>
          </p:cNvSpPr>
          <p:nvPr userDrawn="1"/>
        </p:nvSpPr>
        <p:spPr>
          <a:xfrm>
            <a:off x="8382000" y="288925"/>
            <a:ext cx="685800" cy="39687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3629-1AAF-4345-B804-73A07FE796D8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論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45" name="片側の 2 つの角を丸めた四角形 44"/>
          <p:cNvSpPr/>
          <p:nvPr userDrawn="1"/>
        </p:nvSpPr>
        <p:spPr>
          <a:xfrm>
            <a:off x="228600" y="228600"/>
            <a:ext cx="10668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片側の 2 つの角を丸めた四角形 46"/>
          <p:cNvSpPr/>
          <p:nvPr userDrawn="1"/>
        </p:nvSpPr>
        <p:spPr>
          <a:xfrm>
            <a:off x="6038850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</a:t>
            </a:r>
            <a:b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片側の 2 つの角を丸めた四角形 15"/>
          <p:cNvSpPr/>
          <p:nvPr userDrawn="1"/>
        </p:nvSpPr>
        <p:spPr>
          <a:xfrm>
            <a:off x="1333500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片側の 2 つの角を丸めた四角形 16"/>
          <p:cNvSpPr/>
          <p:nvPr userDrawn="1"/>
        </p:nvSpPr>
        <p:spPr>
          <a:xfrm>
            <a:off x="2667000" y="228600"/>
            <a:ext cx="1038226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片側の 2 つの角を丸めた四角形 9"/>
          <p:cNvSpPr/>
          <p:nvPr userDrawn="1"/>
        </p:nvSpPr>
        <p:spPr>
          <a:xfrm>
            <a:off x="3743325" y="76200"/>
            <a:ext cx="2257425" cy="533400"/>
          </a:xfrm>
          <a:prstGeom prst="round2SameRect">
            <a:avLst>
              <a:gd name="adj1" fmla="val 38953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ja-JP" altLang="en-US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片側の 2 つの角を丸めた四角形 47"/>
          <p:cNvSpPr/>
          <p:nvPr userDrawn="1"/>
        </p:nvSpPr>
        <p:spPr>
          <a:xfrm>
            <a:off x="7372350" y="228600"/>
            <a:ext cx="1246632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 userDrawn="1"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9" name="片側の 2 つの角を丸めた四角形 18"/>
          <p:cNvSpPr/>
          <p:nvPr userDrawn="1"/>
        </p:nvSpPr>
        <p:spPr>
          <a:xfrm>
            <a:off x="3084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宇宙輸送の</a:t>
            </a:r>
            <a:endParaRPr lang="en-US" altLang="ja-JP" sz="1600" b="0" i="0" u="none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超低コスト化</a:t>
            </a:r>
            <a:endParaRPr lang="ja-JP" altLang="en-US" sz="1600" b="0" i="0" u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片側の 2 つの角を丸めた四角形 19"/>
          <p:cNvSpPr/>
          <p:nvPr userDrawn="1"/>
        </p:nvSpPr>
        <p:spPr>
          <a:xfrm>
            <a:off x="23658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ビームプロファイル</a:t>
            </a:r>
            <a:endParaRPr lang="en-US" altLang="ja-JP" sz="1600" b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変換と伝播構造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片側の 2 つの角を丸めた四角形 20"/>
          <p:cNvSpPr/>
          <p:nvPr userDrawn="1"/>
        </p:nvSpPr>
        <p:spPr>
          <a:xfrm>
            <a:off x="4343400" y="0"/>
            <a:ext cx="2133600" cy="631328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kg</a:t>
            </a:r>
            <a:r>
              <a:rPr kumimoji="1" lang="ja-JP" altLang="en-US" sz="20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級ロケット</a:t>
            </a:r>
            <a:endParaRPr kumimoji="1" lang="en-US" altLang="ja-JP" sz="2000" b="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打ち上げ計画</a:t>
            </a:r>
            <a:endParaRPr kumimoji="1" lang="ja-JP" altLang="en-US" sz="20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</p:txBody>
      </p:sp>
      <p:sp>
        <p:nvSpPr>
          <p:cNvPr id="22" name="片側の 2 つの角を丸めた四角形 21"/>
          <p:cNvSpPr/>
          <p:nvPr userDrawn="1"/>
        </p:nvSpPr>
        <p:spPr>
          <a:xfrm>
            <a:off x="64782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まとめ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0" y="618836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 userDrawn="1"/>
        </p:nvSpPr>
        <p:spPr>
          <a:xfrm>
            <a:off x="0" y="6858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8" name="スライド番号プレースホルダ 5"/>
          <p:cNvSpPr txBox="1">
            <a:spLocks/>
          </p:cNvSpPr>
          <p:nvPr userDrawn="1"/>
        </p:nvSpPr>
        <p:spPr>
          <a:xfrm>
            <a:off x="8382000" y="288925"/>
            <a:ext cx="685800" cy="39687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3629-1AAF-4345-B804-73A07FE796D8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展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1" name="片側の 2 つの角を丸めた四角形 20"/>
          <p:cNvSpPr/>
          <p:nvPr userDrawn="1"/>
        </p:nvSpPr>
        <p:spPr>
          <a:xfrm>
            <a:off x="3084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宇宙輸送の</a:t>
            </a:r>
            <a:endParaRPr lang="en-US" altLang="ja-JP" sz="1600" b="0" i="0" u="none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i="0" u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超低コスト化</a:t>
            </a:r>
            <a:endParaRPr lang="ja-JP" altLang="en-US" sz="1600" b="0" i="0" u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片側の 2 つの角を丸めた四角形 21"/>
          <p:cNvSpPr/>
          <p:nvPr userDrawn="1"/>
        </p:nvSpPr>
        <p:spPr>
          <a:xfrm>
            <a:off x="23658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ビームプロファイル</a:t>
            </a:r>
            <a:endParaRPr lang="en-US" altLang="ja-JP" sz="1600" b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6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変換と伝播構造</a:t>
            </a:r>
            <a:endParaRPr lang="ja-JP" altLang="en-US" sz="16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片側の 2 つの角を丸めた四角形 22"/>
          <p:cNvSpPr/>
          <p:nvPr userDrawn="1"/>
        </p:nvSpPr>
        <p:spPr>
          <a:xfrm>
            <a:off x="4422000" y="163328"/>
            <a:ext cx="1980000" cy="468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kg</a:t>
            </a:r>
            <a:r>
              <a:rPr kumimoji="1" lang="ja-JP" alt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級ロケット</a:t>
            </a:r>
            <a:endParaRPr kumimoji="1" lang="en-US" altLang="ja-JP" sz="1600" b="0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n-ea"/>
                <a:cs typeface="+mn-cs"/>
              </a:rPr>
              <a:t>打ち上げ計画</a:t>
            </a:r>
            <a:endParaRPr kumimoji="1" lang="ja-JP" altLang="en-US" sz="1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n-ea"/>
              <a:cs typeface="+mn-cs"/>
            </a:endParaRPr>
          </a:p>
        </p:txBody>
      </p:sp>
      <p:sp>
        <p:nvSpPr>
          <p:cNvPr id="24" name="片側の 2 つの角を丸めた四角形 23"/>
          <p:cNvSpPr/>
          <p:nvPr userDrawn="1"/>
        </p:nvSpPr>
        <p:spPr>
          <a:xfrm>
            <a:off x="6478200" y="0"/>
            <a:ext cx="1980000" cy="631328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まとめ</a:t>
            </a:r>
            <a:endParaRPr lang="ja-JP" altLang="en-US" sz="20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5" name="直線コネクタ 24"/>
          <p:cNvCxnSpPr/>
          <p:nvPr userDrawn="1"/>
        </p:nvCxnSpPr>
        <p:spPr>
          <a:xfrm>
            <a:off x="0" y="618836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 userDrawn="1"/>
        </p:nvSpPr>
        <p:spPr>
          <a:xfrm>
            <a:off x="0" y="6858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2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382000" y="288925"/>
            <a:ext cx="685800" cy="39687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45" name="片側の 2 つの角を丸めた四角形 44"/>
          <p:cNvSpPr/>
          <p:nvPr userDrawn="1"/>
        </p:nvSpPr>
        <p:spPr>
          <a:xfrm>
            <a:off x="228600" y="228600"/>
            <a:ext cx="10668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片側の 2 つの角を丸めた四角形 15"/>
          <p:cNvSpPr/>
          <p:nvPr userDrawn="1"/>
        </p:nvSpPr>
        <p:spPr>
          <a:xfrm>
            <a:off x="1333500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片側の 2 つの角を丸めた四角形 16"/>
          <p:cNvSpPr/>
          <p:nvPr userDrawn="1"/>
        </p:nvSpPr>
        <p:spPr>
          <a:xfrm>
            <a:off x="2667000" y="228600"/>
            <a:ext cx="1038226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片側の 2 つの角を丸めた四角形 17"/>
          <p:cNvSpPr/>
          <p:nvPr userDrawn="1"/>
        </p:nvSpPr>
        <p:spPr>
          <a:xfrm>
            <a:off x="3743325" y="228600"/>
            <a:ext cx="14097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ja-JP" alt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直線コネクタ 39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片側の 2 つの角を丸めた四角形 19"/>
          <p:cNvSpPr/>
          <p:nvPr userDrawn="1"/>
        </p:nvSpPr>
        <p:spPr>
          <a:xfrm>
            <a:off x="5191125" y="228600"/>
            <a:ext cx="1295400" cy="381000"/>
          </a:xfrm>
          <a:prstGeom prst="round2SameRect">
            <a:avLst>
              <a:gd name="adj1" fmla="val 31067"/>
              <a:gd name="adj2" fmla="val 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&amp;</a:t>
            </a:r>
            <a:b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Discussions</a:t>
            </a:r>
            <a:endParaRPr lang="ja-JP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片側の 2 つの角を丸めた四角形 20"/>
          <p:cNvSpPr/>
          <p:nvPr userDrawn="1"/>
        </p:nvSpPr>
        <p:spPr>
          <a:xfrm>
            <a:off x="6524624" y="76200"/>
            <a:ext cx="2066926" cy="533400"/>
          </a:xfrm>
          <a:prstGeom prst="round2SameRect">
            <a:avLst>
              <a:gd name="adj1" fmla="val 38953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50800" dist="254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ja-JP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60F9AD7-B409-4DAA-9B6A-8D64D301B09D}" type="datetime1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2014/3/7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z="1800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111" r:id="rId4"/>
    <p:sldLayoutId id="2147486098" r:id="rId5"/>
    <p:sldLayoutId id="2147486099" r:id="rId6"/>
    <p:sldLayoutId id="2147486100" r:id="rId7"/>
    <p:sldLayoutId id="2147486101" r:id="rId8"/>
    <p:sldLayoutId id="2147486102" r:id="rId9"/>
    <p:sldLayoutId id="2147486103" r:id="rId10"/>
    <p:sldLayoutId id="2147486104" r:id="rId11"/>
    <p:sldLayoutId id="2147486105" r:id="rId12"/>
    <p:sldLayoutId id="2147486106" r:id="rId13"/>
    <p:sldLayoutId id="2147486107" r:id="rId14"/>
    <p:sldLayoutId id="2147486108" r:id="rId15"/>
    <p:sldLayoutId id="2147486109" r:id="rId16"/>
    <p:sldLayoutId id="2147486110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media" Target="file:///C:\Users\fukunari\Dropbox\&#23398;&#20250;_&#35542;&#25991;\&#12503;&#12521;&#12474;&#12510;&#33509;&#25163;&#30740;&#31350;&#20250;\movie\MR_propagation.wmv" TargetMode="External"/><Relationship Id="rId7" Type="http://schemas.openxmlformats.org/officeDocument/2006/relationships/image" Target="../media/image39.png"/><Relationship Id="rId2" Type="http://schemas.openxmlformats.org/officeDocument/2006/relationships/video" Target="file:///C:\Users\fukunari\Dropbox\&#23398;&#20250;_&#35542;&#25991;\&#12503;&#12521;&#12474;&#12510;&#33509;&#25163;&#30740;&#31350;&#20250;\movie\MR_ignition.wmv" TargetMode="External"/><Relationship Id="rId1" Type="http://schemas.microsoft.com/office/2007/relationships/media" Target="file:///C:\Users\fukunari\Dropbox\&#23398;&#20250;_&#35542;&#25991;\&#12503;&#12521;&#12474;&#12510;&#33509;&#25163;&#30740;&#31350;&#20250;\movie\MR_ignition.wmv" TargetMode="Externa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5.xml"/><Relationship Id="rId4" Type="http://schemas.openxmlformats.org/officeDocument/2006/relationships/video" Target="file:///C:\Users\fukunari\Dropbox\&#23398;&#20250;_&#35542;&#25991;\&#12503;&#12521;&#12474;&#12510;&#33509;&#25163;&#30740;&#31350;&#20250;\movie\MR_propagation.wmv" TargetMode="Externa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56.jpeg"/><Relationship Id="rId18" Type="http://schemas.openxmlformats.org/officeDocument/2006/relationships/image" Target="../media/image61.png"/><Relationship Id="rId3" Type="http://schemas.openxmlformats.org/officeDocument/2006/relationships/image" Target="../media/image48.jpeg"/><Relationship Id="rId7" Type="http://schemas.openxmlformats.org/officeDocument/2006/relationships/image" Target="../media/image8.jpeg"/><Relationship Id="rId12" Type="http://schemas.openxmlformats.org/officeDocument/2006/relationships/image" Target="../media/image55.jpeg"/><Relationship Id="rId17" Type="http://schemas.openxmlformats.org/officeDocument/2006/relationships/image" Target="../media/image60.png"/><Relationship Id="rId2" Type="http://schemas.openxmlformats.org/officeDocument/2006/relationships/image" Target="../media/image47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5" Type="http://schemas.openxmlformats.org/officeDocument/2006/relationships/image" Target="../media/image58.png"/><Relationship Id="rId10" Type="http://schemas.openxmlformats.org/officeDocument/2006/relationships/image" Target="../media/image53.jpeg"/><Relationship Id="rId19" Type="http://schemas.openxmlformats.org/officeDocument/2006/relationships/image" Target="../media/image62.png"/><Relationship Id="rId4" Type="http://schemas.openxmlformats.org/officeDocument/2006/relationships/image" Target="../media/image49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18" Type="http://schemas.openxmlformats.org/officeDocument/2006/relationships/image" Target="../media/image7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3.jpe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jpeg"/><Relationship Id="rId2" Type="http://schemas.openxmlformats.org/officeDocument/2006/relationships/video" Target="file:///C:\Users\fukunari\Dropbox\&#23398;&#20250;_&#35542;&#25991;\&#12503;&#12521;&#12474;&#12510;&#33509;&#25163;&#30740;&#31350;&#20250;\movie\2009Launch109g_23sec.wmv" TargetMode="External"/><Relationship Id="rId1" Type="http://schemas.microsoft.com/office/2007/relationships/media" Target="file:///C:\Users\fukunari\Dropbox\&#23398;&#20250;_&#35542;&#25991;\&#12503;&#12521;&#12474;&#12510;&#33509;&#25163;&#30740;&#31350;&#20250;\movie\2009Launch109g_23sec.wmv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11" descr="未来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24" y="0"/>
            <a:ext cx="7994153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図 6"/>
          <p:cNvPicPr>
            <a:picLocks noChangeAspect="1"/>
          </p:cNvPicPr>
          <p:nvPr/>
        </p:nvPicPr>
        <p:blipFill>
          <a:blip r:embed="rId3" cstate="print"/>
          <a:srcRect l="21819" r="22932"/>
          <a:stretch>
            <a:fillRect/>
          </a:stretch>
        </p:blipFill>
        <p:spPr bwMode="auto">
          <a:xfrm>
            <a:off x="288925" y="3352800"/>
            <a:ext cx="1235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C:\Users\T-Yamaguchi\Documents\10_Yamaguchi_mwp\30_mwp学会発表\1111_PlasmaConference2011\Filamentary00.png"/>
          <p:cNvPicPr>
            <a:picLocks noChangeAspect="1" noChangeArrowheads="1"/>
          </p:cNvPicPr>
          <p:nvPr/>
        </p:nvPicPr>
        <p:blipFill>
          <a:blip r:embed="rId4" cstate="print"/>
          <a:srcRect b="14294"/>
          <a:stretch>
            <a:fillRect/>
          </a:stretch>
        </p:blipFill>
        <p:spPr bwMode="auto">
          <a:xfrm>
            <a:off x="5365463" y="762000"/>
            <a:ext cx="34737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476251" y="2286000"/>
            <a:ext cx="8191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ja-JP" alt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ジャイロトロンを</a:t>
            </a:r>
            <a:r>
              <a:rPr lang="ja-JP" altLang="en-US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用いた</a:t>
            </a:r>
            <a:endParaRPr lang="en-US" altLang="ja-JP" sz="32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defRPr/>
            </a:pPr>
            <a:r>
              <a:rPr lang="ja-JP" altLang="en-US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マイクロ波</a:t>
            </a:r>
            <a:r>
              <a:rPr lang="ja-JP" alt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ビーミング推進ロケットの開発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685800" y="44958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東京大学大学院　新領域創成科学研究科　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先端エネルギー</a:t>
            </a:r>
            <a:r>
              <a:rPr kumimoji="1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工学専攻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ja-JP" altLang="en-US" sz="1600" u="sng" kern="0" dirty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福</a:t>
            </a:r>
            <a:r>
              <a:rPr lang="ja-JP" altLang="en-US" sz="1600" u="sng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成　雅史</a:t>
            </a:r>
            <a:r>
              <a:rPr lang="ja-JP" altLang="en-US" sz="16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　山口敏和　小紫公也</a:t>
            </a:r>
            <a:endParaRPr kumimoji="1" lang="en-US" altLang="ja-JP" sz="1600" b="0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共同研究：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日本原子力研究開発機構施設利用型共同研究・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那珂核融合研究所</a:t>
            </a:r>
            <a:r>
              <a:rPr lang="ja-JP" altLang="en-US" sz="1600" b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加熱工学グループ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宇宙航空研究開発機構・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宇宙科学研究所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t>船木研究室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3733800" y="381000"/>
            <a:ext cx="48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1563" indent="-1071563" algn="r"/>
            <a:r>
              <a:rPr lang="ja-JP" alt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若手科学者によるプラズマ研究会</a:t>
            </a:r>
            <a:r>
              <a:rPr lang="ja-JP" alt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2014/03/06</a:t>
            </a:r>
            <a:endParaRPr lang="en-US" altLang="ja-JP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15" descr="55F6FF1D65BD4A58B0690434FE66DB69@h021x0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537" y="6172200"/>
            <a:ext cx="10080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図 9" descr="logo.gif"/>
          <p:cNvPicPr>
            <a:picLocks noChangeAspect="1"/>
          </p:cNvPicPr>
          <p:nvPr/>
        </p:nvPicPr>
        <p:blipFill>
          <a:blip r:embed="rId6" cstate="print"/>
          <a:srcRect l="27487" t="16199" r="58411" b="64792"/>
          <a:stretch>
            <a:fillRect/>
          </a:stretch>
        </p:blipFill>
        <p:spPr bwMode="auto">
          <a:xfrm>
            <a:off x="287337" y="6096000"/>
            <a:ext cx="7159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3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228600" y="12954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SSTO</a:t>
            </a:r>
            <a:r>
              <a:rPr kumimoji="1" lang="ja-JP" altLang="en-US" sz="2800" dirty="0" smtClean="0"/>
              <a:t>（単段式打ち上げ）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GEO</a:t>
            </a:r>
            <a:r>
              <a:rPr lang="ja-JP" altLang="en-US" sz="2400" dirty="0" smtClean="0"/>
              <a:t>（静止衛星軌道）への投入</a:t>
            </a:r>
            <a:endParaRPr lang="en-US" altLang="ja-JP" sz="2400" dirty="0" smtClean="0"/>
          </a:p>
          <a:p>
            <a:pPr lvl="2"/>
            <a:r>
              <a:rPr lang="ja-JP" altLang="en-US" sz="2000" dirty="0" smtClean="0">
                <a:solidFill>
                  <a:srgbClr val="C00000"/>
                </a:solidFill>
              </a:rPr>
              <a:t>高度</a:t>
            </a:r>
            <a:r>
              <a:rPr lang="en-US" altLang="ja-JP" sz="2000" dirty="0" smtClean="0">
                <a:solidFill>
                  <a:srgbClr val="C00000"/>
                </a:solidFill>
              </a:rPr>
              <a:t>100 km</a:t>
            </a:r>
            <a:r>
              <a:rPr lang="ja-JP" altLang="en-US" sz="2000" dirty="0" err="1" smtClean="0">
                <a:solidFill>
                  <a:srgbClr val="C00000"/>
                </a:solidFill>
              </a:rPr>
              <a:t>まで</a:t>
            </a:r>
            <a:r>
              <a:rPr lang="ja-JP" altLang="en-US" sz="2000" dirty="0" err="1" smtClean="0"/>
              <a:t>の</a:t>
            </a:r>
            <a:r>
              <a:rPr lang="ja-JP" altLang="en-US" sz="2000" dirty="0" smtClean="0"/>
              <a:t>ミリ波照射</a:t>
            </a:r>
          </a:p>
          <a:p>
            <a:pPr lvl="2"/>
            <a:r>
              <a:rPr lang="ja-JP" altLang="en-US" sz="2000" dirty="0" smtClean="0"/>
              <a:t>高度</a:t>
            </a:r>
            <a:r>
              <a:rPr lang="en-US" altLang="ja-JP" sz="2000" dirty="0" smtClean="0"/>
              <a:t>100 km</a:t>
            </a:r>
            <a:r>
              <a:rPr lang="ja-JP" altLang="en-US" sz="2000" dirty="0" err="1" smtClean="0"/>
              <a:t>，</a:t>
            </a:r>
            <a:r>
              <a:rPr lang="ja-JP" altLang="en-US" sz="2000" dirty="0" smtClean="0"/>
              <a:t>最終速度</a:t>
            </a:r>
            <a:r>
              <a:rPr lang="en-US" altLang="ja-JP" sz="2000" dirty="0" smtClean="0"/>
              <a:t>10.2 km/s</a:t>
            </a:r>
            <a:endParaRPr kumimoji="1" lang="en-US" altLang="ja-JP" sz="2000" dirty="0" smtClean="0"/>
          </a:p>
          <a:p>
            <a:pPr lvl="1"/>
            <a:r>
              <a:rPr lang="ja-JP" altLang="en-US" sz="2400" dirty="0" smtClean="0"/>
              <a:t>コストは飛躍的に下がるが，現状の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試算では地上設備が大規模過ぎる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約</a:t>
            </a:r>
            <a:r>
              <a:rPr lang="en-US" altLang="ja-JP" sz="2000" dirty="0" smtClean="0"/>
              <a:t>100 $/kg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18</a:t>
            </a:r>
            <a:r>
              <a:rPr lang="ja-JP" altLang="en-US" sz="2000" dirty="0" smtClean="0"/>
              <a:t>万回打ち上げ時）</a:t>
            </a:r>
            <a:endParaRPr lang="en-US" altLang="ja-JP" sz="2000" dirty="0" smtClean="0"/>
          </a:p>
          <a:p>
            <a:pPr lvl="2"/>
            <a:r>
              <a:rPr lang="en-US" altLang="ja-JP" sz="2000" dirty="0" smtClean="0">
                <a:solidFill>
                  <a:srgbClr val="C00000"/>
                </a:solidFill>
              </a:rPr>
              <a:t>GW</a:t>
            </a:r>
            <a:r>
              <a:rPr lang="ja-JP" altLang="en-US" sz="2000" dirty="0" smtClean="0">
                <a:solidFill>
                  <a:srgbClr val="C00000"/>
                </a:solidFill>
              </a:rPr>
              <a:t>級</a:t>
            </a:r>
            <a:r>
              <a:rPr lang="ja-JP" altLang="en-US" sz="2000" dirty="0" smtClean="0"/>
              <a:t>の地上設備が必要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 効率を向上させるための研究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（エネルギー変換過程）が不可欠</a:t>
            </a:r>
            <a:endParaRPr lang="en-US" altLang="ja-JP" sz="2400" dirty="0" smtClean="0"/>
          </a:p>
          <a:p>
            <a:pPr lvl="2"/>
            <a:endParaRPr lang="en-US" altLang="ja-JP" sz="2000" dirty="0" smtClean="0"/>
          </a:p>
          <a:p>
            <a:r>
              <a:rPr lang="ja-JP" altLang="en-US" sz="2800" dirty="0" smtClean="0"/>
              <a:t>化学</a:t>
            </a:r>
            <a:r>
              <a:rPr lang="ja-JP" altLang="en-US" sz="2800" dirty="0"/>
              <a:t>ロケットの</a:t>
            </a:r>
            <a:r>
              <a:rPr lang="ja-JP" altLang="en-US" sz="2800" dirty="0" smtClean="0"/>
              <a:t>第１段として活用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実用化へ向けたステップとして，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既存の化学ロケットの第１段やブースタとしての活用も想定</a:t>
            </a:r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実用化へ向けた方向性</a:t>
            </a:r>
            <a:endParaRPr kumimoji="1" lang="ja-JP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257800" y="762000"/>
          <a:ext cx="3733800" cy="206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75" name="Image bitmap" r:id="rId3" imgW="3877216" imgH="2066667" progId="PBrush">
                  <p:embed/>
                </p:oleObj>
              </mc:Choice>
              <mc:Fallback>
                <p:oleObj name="Image bitmap" r:id="rId3" imgW="3877216" imgH="206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762000"/>
                        <a:ext cx="3733800" cy="2062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31"/>
          <p:cNvSpPr txBox="1"/>
          <p:nvPr/>
        </p:nvSpPr>
        <p:spPr>
          <a:xfrm>
            <a:off x="6096000" y="2743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GEO</a:t>
            </a:r>
            <a:r>
              <a:rPr kumimoji="0" lang="ja-JP" altLang="en-US" sz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（静止衛星軌道）への投入軌道例</a:t>
            </a:r>
            <a:endParaRPr kumimoji="0" lang="en-US" altLang="ja-JP" sz="120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（</a:t>
            </a:r>
            <a:r>
              <a:rPr kumimoji="0" lang="en-US" sz="1200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Katsurayama</a:t>
            </a:r>
            <a:r>
              <a:rPr kumimoji="0" lang="en-US" sz="12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et. al.</a:t>
            </a:r>
            <a:r>
              <a:rPr kumimoji="0" lang="ja-JP" altLang="en-US" sz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endParaRPr kumimoji="0" lang="en-US" sz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638800" y="3581400"/>
            <a:ext cx="3371273" cy="1683521"/>
            <a:chOff x="1514496" y="1967850"/>
            <a:chExt cx="7629504" cy="3754272"/>
          </a:xfrm>
        </p:grpSpPr>
        <p:grpSp>
          <p:nvGrpSpPr>
            <p:cNvPr id="106" name="Group 41"/>
            <p:cNvGrpSpPr>
              <a:grpSpLocks/>
            </p:cNvGrpSpPr>
            <p:nvPr/>
          </p:nvGrpSpPr>
          <p:grpSpPr bwMode="auto">
            <a:xfrm>
              <a:off x="1514496" y="1967850"/>
              <a:ext cx="734992" cy="3739017"/>
              <a:chOff x="6113884" y="1137444"/>
              <a:chExt cx="734814" cy="3739252"/>
            </a:xfrm>
          </p:grpSpPr>
          <p:grpSp>
            <p:nvGrpSpPr>
              <p:cNvPr id="111" name="Group 21"/>
              <p:cNvGrpSpPr>
                <a:grpSpLocks/>
              </p:cNvGrpSpPr>
              <p:nvPr/>
            </p:nvGrpSpPr>
            <p:grpSpPr bwMode="auto">
              <a:xfrm>
                <a:off x="6297540" y="1137444"/>
                <a:ext cx="362692" cy="3739252"/>
                <a:chOff x="3777260" y="1295132"/>
                <a:chExt cx="362692" cy="3739252"/>
              </a:xfrm>
            </p:grpSpPr>
            <p:sp>
              <p:nvSpPr>
                <p:cNvPr id="132" name="Rectangle 8"/>
                <p:cNvSpPr/>
                <p:nvPr/>
              </p:nvSpPr>
              <p:spPr>
                <a:xfrm>
                  <a:off x="3777689" y="2880011"/>
                  <a:ext cx="358688" cy="1584424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Pie 34"/>
                <p:cNvSpPr/>
                <p:nvPr/>
              </p:nvSpPr>
              <p:spPr>
                <a:xfrm>
                  <a:off x="3818954" y="4743853"/>
                  <a:ext cx="142840" cy="288943"/>
                </a:xfrm>
                <a:prstGeom prst="pie">
                  <a:avLst>
                    <a:gd name="adj1" fmla="val 10766296"/>
                    <a:gd name="adj2" fmla="val 21581493"/>
                  </a:avLst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Pie 35"/>
                <p:cNvSpPr/>
                <p:nvPr/>
              </p:nvSpPr>
              <p:spPr>
                <a:xfrm>
                  <a:off x="3976079" y="4747028"/>
                  <a:ext cx="144427" cy="287356"/>
                </a:xfrm>
                <a:prstGeom prst="pie">
                  <a:avLst>
                    <a:gd name="adj1" fmla="val 10766296"/>
                    <a:gd name="adj2" fmla="val 21581493"/>
                  </a:avLst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5" name="Group 18"/>
                <p:cNvGrpSpPr>
                  <a:grpSpLocks/>
                </p:cNvGrpSpPr>
                <p:nvPr/>
              </p:nvGrpSpPr>
              <p:grpSpPr bwMode="auto">
                <a:xfrm>
                  <a:off x="3799728" y="4610863"/>
                  <a:ext cx="327524" cy="139951"/>
                  <a:chOff x="3812428" y="4625578"/>
                  <a:chExt cx="288032" cy="106943"/>
                </a:xfrm>
              </p:grpSpPr>
              <p:sp>
                <p:nvSpPr>
                  <p:cNvPr id="140" name="Rectangle 10"/>
                  <p:cNvSpPr/>
                  <p:nvPr/>
                </p:nvSpPr>
                <p:spPr>
                  <a:xfrm>
                    <a:off x="3812587" y="4625296"/>
                    <a:ext cx="287524" cy="71577"/>
                  </a:xfrm>
                  <a:prstGeom prst="rect">
                    <a:avLst/>
                  </a:prstGeom>
                  <a:solidFill>
                    <a:srgbClr val="EEECE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rapezoid 11"/>
                  <p:cNvSpPr/>
                  <p:nvPr/>
                </p:nvSpPr>
                <p:spPr>
                  <a:xfrm flipV="1">
                    <a:off x="3812587" y="4696873"/>
                    <a:ext cx="287524" cy="35181"/>
                  </a:xfrm>
                  <a:prstGeom prst="trapezoid">
                    <a:avLst/>
                  </a:prstGeom>
                  <a:solidFill>
                    <a:srgbClr val="EEECE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6" name="Rectangle 5"/>
                <p:cNvSpPr/>
                <p:nvPr/>
              </p:nvSpPr>
              <p:spPr>
                <a:xfrm>
                  <a:off x="3822128" y="2232271"/>
                  <a:ext cx="269810" cy="51438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4"/>
                <p:cNvSpPr/>
                <p:nvPr/>
              </p:nvSpPr>
              <p:spPr>
                <a:xfrm>
                  <a:off x="3780863" y="1295587"/>
                  <a:ext cx="358688" cy="944622"/>
                </a:xfrm>
                <a:custGeom>
                  <a:avLst/>
                  <a:gdLst>
                    <a:gd name="connsiteX0" fmla="*/ 130628 w 341643"/>
                    <a:gd name="connsiteY0" fmla="*/ 0 h 944545"/>
                    <a:gd name="connsiteX1" fmla="*/ 90435 w 341643"/>
                    <a:gd name="connsiteY1" fmla="*/ 75362 h 944545"/>
                    <a:gd name="connsiteX2" fmla="*/ 35169 w 341643"/>
                    <a:gd name="connsiteY2" fmla="*/ 185894 h 944545"/>
                    <a:gd name="connsiteX3" fmla="*/ 0 w 341643"/>
                    <a:gd name="connsiteY3" fmla="*/ 316523 h 944545"/>
                    <a:gd name="connsiteX4" fmla="*/ 0 w 341643"/>
                    <a:gd name="connsiteY4" fmla="*/ 823964 h 944545"/>
                    <a:gd name="connsiteX5" fmla="*/ 35169 w 341643"/>
                    <a:gd name="connsiteY5" fmla="*/ 939520 h 944545"/>
                    <a:gd name="connsiteX6" fmla="*/ 296426 w 341643"/>
                    <a:gd name="connsiteY6" fmla="*/ 944545 h 944545"/>
                    <a:gd name="connsiteX7" fmla="*/ 331595 w 341643"/>
                    <a:gd name="connsiteY7" fmla="*/ 828989 h 944545"/>
                    <a:gd name="connsiteX8" fmla="*/ 341643 w 341643"/>
                    <a:gd name="connsiteY8" fmla="*/ 316523 h 944545"/>
                    <a:gd name="connsiteX9" fmla="*/ 296426 w 341643"/>
                    <a:gd name="connsiteY9" fmla="*/ 185894 h 944545"/>
                    <a:gd name="connsiteX10" fmla="*/ 296426 w 341643"/>
                    <a:gd name="connsiteY10" fmla="*/ 185894 h 944545"/>
                    <a:gd name="connsiteX11" fmla="*/ 211015 w 341643"/>
                    <a:gd name="connsiteY11" fmla="*/ 0 h 944545"/>
                    <a:gd name="connsiteX12" fmla="*/ 130628 w 341643"/>
                    <a:gd name="connsiteY12" fmla="*/ 0 h 94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1643" h="944545">
                      <a:moveTo>
                        <a:pt x="130628" y="0"/>
                      </a:moveTo>
                      <a:lnTo>
                        <a:pt x="90435" y="75362"/>
                      </a:lnTo>
                      <a:lnTo>
                        <a:pt x="35169" y="185894"/>
                      </a:lnTo>
                      <a:lnTo>
                        <a:pt x="0" y="316523"/>
                      </a:lnTo>
                      <a:lnTo>
                        <a:pt x="0" y="823964"/>
                      </a:lnTo>
                      <a:lnTo>
                        <a:pt x="35169" y="939520"/>
                      </a:lnTo>
                      <a:lnTo>
                        <a:pt x="296426" y="944545"/>
                      </a:lnTo>
                      <a:lnTo>
                        <a:pt x="331595" y="828989"/>
                      </a:lnTo>
                      <a:lnTo>
                        <a:pt x="341643" y="316523"/>
                      </a:lnTo>
                      <a:lnTo>
                        <a:pt x="296426" y="185894"/>
                      </a:lnTo>
                      <a:lnTo>
                        <a:pt x="296426" y="185894"/>
                      </a:lnTo>
                      <a:lnTo>
                        <a:pt x="211015" y="0"/>
                      </a:lnTo>
                      <a:lnTo>
                        <a:pt x="130628" y="0"/>
                      </a:lnTo>
                      <a:close/>
                    </a:path>
                  </a:pathLst>
                </a:custGeom>
                <a:solidFill>
                  <a:srgbClr val="EEECE1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Trapezoid 7"/>
                <p:cNvSpPr/>
                <p:nvPr/>
              </p:nvSpPr>
              <p:spPr>
                <a:xfrm>
                  <a:off x="3780863" y="2740302"/>
                  <a:ext cx="358688" cy="144472"/>
                </a:xfrm>
                <a:prstGeom prst="trapezoid">
                  <a:avLst/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9"/>
                <p:cNvSpPr/>
                <p:nvPr/>
              </p:nvSpPr>
              <p:spPr>
                <a:xfrm>
                  <a:off x="3777689" y="4450147"/>
                  <a:ext cx="358688" cy="173048"/>
                </a:xfrm>
                <a:prstGeom prst="rect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2" name="TextBox 13"/>
              <p:cNvSpPr txBox="1"/>
              <p:nvPr/>
            </p:nvSpPr>
            <p:spPr>
              <a:xfrm>
                <a:off x="6305904" y="2903310"/>
                <a:ext cx="504703" cy="1778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5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H-IIB</a:t>
                </a:r>
                <a:endParaRPr kumimoji="0" lang="ja-JP" altLang="en-US" sz="5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3" name="Group 49"/>
              <p:cNvGrpSpPr>
                <a:grpSpLocks/>
              </p:cNvGrpSpPr>
              <p:nvPr/>
            </p:nvGrpSpPr>
            <p:grpSpPr bwMode="auto">
              <a:xfrm>
                <a:off x="6403950" y="3191768"/>
                <a:ext cx="144016" cy="72008"/>
                <a:chOff x="6403950" y="3256240"/>
                <a:chExt cx="144016" cy="72008"/>
              </a:xfrm>
            </p:grpSpPr>
            <p:sp>
              <p:nvSpPr>
                <p:cNvPr id="130" name="Rectangle 31"/>
                <p:cNvSpPr/>
                <p:nvPr/>
              </p:nvSpPr>
              <p:spPr>
                <a:xfrm>
                  <a:off x="6404306" y="3256725"/>
                  <a:ext cx="144427" cy="714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Oval 32"/>
                <p:cNvSpPr/>
                <p:nvPr/>
              </p:nvSpPr>
              <p:spPr>
                <a:xfrm>
                  <a:off x="6455094" y="3272601"/>
                  <a:ext cx="46026" cy="46041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4" name="Group 52"/>
              <p:cNvGrpSpPr>
                <a:grpSpLocks/>
              </p:cNvGrpSpPr>
              <p:nvPr/>
            </p:nvGrpSpPr>
            <p:grpSpPr bwMode="auto">
              <a:xfrm>
                <a:off x="6113884" y="3710682"/>
                <a:ext cx="163066" cy="987152"/>
                <a:chOff x="4932040" y="3717032"/>
                <a:chExt cx="163066" cy="987152"/>
              </a:xfrm>
            </p:grpSpPr>
            <p:sp>
              <p:nvSpPr>
                <p:cNvPr id="128" name="Isosceles Triangle 29"/>
                <p:cNvSpPr/>
                <p:nvPr/>
              </p:nvSpPr>
              <p:spPr>
                <a:xfrm>
                  <a:off x="4943129" y="4559176"/>
                  <a:ext cx="144427" cy="144471"/>
                </a:xfrm>
                <a:prstGeom prst="triangle">
                  <a:avLst/>
                </a:prstGeom>
                <a:solidFill>
                  <a:srgbClr val="C0504D">
                    <a:lumMod val="75000"/>
                  </a:srgbClr>
                </a:solidFill>
                <a:ln w="127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Pentagon 30"/>
                <p:cNvSpPr/>
                <p:nvPr/>
              </p:nvSpPr>
              <p:spPr>
                <a:xfrm rot="16200000">
                  <a:off x="4555733" y="4094034"/>
                  <a:ext cx="916045" cy="163473"/>
                </a:xfrm>
                <a:prstGeom prst="homePlate">
                  <a:avLst>
                    <a:gd name="adj" fmla="val 99895"/>
                  </a:avLst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5" name="Group 53"/>
              <p:cNvGrpSpPr>
                <a:grpSpLocks/>
              </p:cNvGrpSpPr>
              <p:nvPr/>
            </p:nvGrpSpPr>
            <p:grpSpPr bwMode="auto">
              <a:xfrm>
                <a:off x="6393408" y="3710682"/>
                <a:ext cx="163066" cy="987152"/>
                <a:chOff x="4932040" y="3717032"/>
                <a:chExt cx="163066" cy="987152"/>
              </a:xfrm>
            </p:grpSpPr>
            <p:sp>
              <p:nvSpPr>
                <p:cNvPr id="126" name="Isosceles Triangle 27"/>
                <p:cNvSpPr/>
                <p:nvPr/>
              </p:nvSpPr>
              <p:spPr>
                <a:xfrm>
                  <a:off x="4942937" y="4559176"/>
                  <a:ext cx="144427" cy="144471"/>
                </a:xfrm>
                <a:prstGeom prst="triangle">
                  <a:avLst/>
                </a:prstGeom>
                <a:solidFill>
                  <a:srgbClr val="C0504D">
                    <a:lumMod val="75000"/>
                  </a:srgbClr>
                </a:solidFill>
                <a:ln w="127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Pentagon 28"/>
                <p:cNvSpPr/>
                <p:nvPr/>
              </p:nvSpPr>
              <p:spPr>
                <a:xfrm rot="16200000">
                  <a:off x="4555541" y="4094034"/>
                  <a:ext cx="916045" cy="163473"/>
                </a:xfrm>
                <a:prstGeom prst="homePlate">
                  <a:avLst>
                    <a:gd name="adj" fmla="val 88213"/>
                  </a:avLst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" name="Group 56"/>
              <p:cNvGrpSpPr>
                <a:grpSpLocks/>
              </p:cNvGrpSpPr>
              <p:nvPr/>
            </p:nvGrpSpPr>
            <p:grpSpPr bwMode="auto">
              <a:xfrm>
                <a:off x="6685632" y="3710682"/>
                <a:ext cx="163066" cy="987152"/>
                <a:chOff x="4932040" y="3717032"/>
                <a:chExt cx="163066" cy="987152"/>
              </a:xfrm>
            </p:grpSpPr>
            <p:sp>
              <p:nvSpPr>
                <p:cNvPr id="124" name="Isosceles Triangle 25"/>
                <p:cNvSpPr/>
                <p:nvPr/>
              </p:nvSpPr>
              <p:spPr>
                <a:xfrm>
                  <a:off x="4942743" y="4559176"/>
                  <a:ext cx="144427" cy="144471"/>
                </a:xfrm>
                <a:prstGeom prst="triangle">
                  <a:avLst/>
                </a:prstGeom>
                <a:solidFill>
                  <a:srgbClr val="C0504D">
                    <a:lumMod val="75000"/>
                  </a:srgbClr>
                </a:solidFill>
                <a:ln w="12700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Pentagon 26"/>
                <p:cNvSpPr/>
                <p:nvPr/>
              </p:nvSpPr>
              <p:spPr>
                <a:xfrm rot="16200000">
                  <a:off x="4555347" y="4094034"/>
                  <a:ext cx="916045" cy="163473"/>
                </a:xfrm>
                <a:prstGeom prst="homePlate">
                  <a:avLst>
                    <a:gd name="adj" fmla="val 88213"/>
                  </a:avLst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7" name="Group 75"/>
              <p:cNvGrpSpPr>
                <a:grpSpLocks/>
              </p:cNvGrpSpPr>
              <p:nvPr/>
            </p:nvGrpSpPr>
            <p:grpSpPr bwMode="auto">
              <a:xfrm>
                <a:off x="6331942" y="3212976"/>
                <a:ext cx="298574" cy="559172"/>
                <a:chOff x="7094438" y="2780928"/>
                <a:chExt cx="298574" cy="559172"/>
              </a:xfrm>
            </p:grpSpPr>
            <p:sp>
              <p:nvSpPr>
                <p:cNvPr id="118" name="TextBox 19"/>
                <p:cNvSpPr txBox="1"/>
                <p:nvPr/>
              </p:nvSpPr>
              <p:spPr>
                <a:xfrm>
                  <a:off x="7098555" y="2780844"/>
                  <a:ext cx="288855" cy="2000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19" name="TextBox 20"/>
                <p:cNvSpPr txBox="1"/>
                <p:nvPr/>
              </p:nvSpPr>
              <p:spPr>
                <a:xfrm>
                  <a:off x="7098555" y="3139641"/>
                  <a:ext cx="288855" cy="2000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20" name="TextBox 21"/>
                <p:cNvSpPr txBox="1"/>
                <p:nvPr/>
              </p:nvSpPr>
              <p:spPr>
                <a:xfrm>
                  <a:off x="7093794" y="3074549"/>
                  <a:ext cx="288855" cy="2000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O</a:t>
                  </a:r>
                  <a:endParaRPr kumimoji="0" lang="ja-JP" alt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TextBox 22"/>
                <p:cNvSpPr txBox="1"/>
                <p:nvPr/>
              </p:nvSpPr>
              <p:spPr>
                <a:xfrm>
                  <a:off x="7095381" y="2852285"/>
                  <a:ext cx="290443" cy="2000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122" name="TextBox 23"/>
                <p:cNvSpPr txBox="1"/>
                <p:nvPr/>
              </p:nvSpPr>
              <p:spPr>
                <a:xfrm>
                  <a:off x="7104903" y="2934841"/>
                  <a:ext cx="288855" cy="2000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  <p:sp>
              <p:nvSpPr>
                <p:cNvPr id="123" name="TextBox 24"/>
                <p:cNvSpPr txBox="1"/>
                <p:nvPr/>
              </p:nvSpPr>
              <p:spPr>
                <a:xfrm>
                  <a:off x="7104903" y="2998345"/>
                  <a:ext cx="288855" cy="2000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</p:grpSp>
        </p:grpSp>
        <p:grpSp>
          <p:nvGrpSpPr>
            <p:cNvPr id="142" name="Group 161"/>
            <p:cNvGrpSpPr>
              <a:grpSpLocks/>
            </p:cNvGrpSpPr>
            <p:nvPr/>
          </p:nvGrpSpPr>
          <p:grpSpPr bwMode="auto">
            <a:xfrm>
              <a:off x="3186113" y="3210697"/>
              <a:ext cx="935037" cy="2273300"/>
              <a:chOff x="3131840" y="2564904"/>
              <a:chExt cx="934596" cy="2273770"/>
            </a:xfrm>
          </p:grpSpPr>
          <p:cxnSp>
            <p:nvCxnSpPr>
              <p:cNvPr id="143" name="Straight Connector 128"/>
              <p:cNvCxnSpPr>
                <a:cxnSpLocks noChangeShapeType="1"/>
                <a:stCxn id="163" idx="2"/>
                <a:endCxn id="164" idx="2"/>
              </p:cNvCxnSpPr>
              <p:nvPr/>
            </p:nvCxnSpPr>
            <p:spPr bwMode="auto">
              <a:xfrm flipV="1">
                <a:off x="3683038" y="4827085"/>
                <a:ext cx="380593" cy="1701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grpSp>
            <p:nvGrpSpPr>
              <p:cNvPr id="144" name="Group 126"/>
              <p:cNvGrpSpPr>
                <a:grpSpLocks/>
              </p:cNvGrpSpPr>
              <p:nvPr/>
            </p:nvGrpSpPr>
            <p:grpSpPr bwMode="auto">
              <a:xfrm>
                <a:off x="3680233" y="4004142"/>
                <a:ext cx="386203" cy="824644"/>
                <a:chOff x="3588213" y="2631302"/>
                <a:chExt cx="386203" cy="824644"/>
              </a:xfrm>
            </p:grpSpPr>
            <p:grpSp>
              <p:nvGrpSpPr>
                <p:cNvPr id="160" name="Group 124"/>
                <p:cNvGrpSpPr>
                  <a:grpSpLocks/>
                </p:cNvGrpSpPr>
                <p:nvPr/>
              </p:nvGrpSpPr>
              <p:grpSpPr bwMode="auto">
                <a:xfrm>
                  <a:off x="3588213" y="2645554"/>
                  <a:ext cx="386203" cy="810392"/>
                  <a:chOff x="3588213" y="2639944"/>
                  <a:chExt cx="386203" cy="810392"/>
                </a:xfrm>
              </p:grpSpPr>
              <p:sp>
                <p:nvSpPr>
                  <p:cNvPr id="162" name="Rectangle 5"/>
                  <p:cNvSpPr/>
                  <p:nvPr/>
                </p:nvSpPr>
                <p:spPr>
                  <a:xfrm>
                    <a:off x="3665000" y="2639317"/>
                    <a:ext cx="233252" cy="431889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sz="1800" kern="0">
                      <a:solidFill>
                        <a:sysClr val="window" lastClr="FFFFFF"/>
                      </a:solidFill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Freeform 65"/>
                  <p:cNvSpPr/>
                  <p:nvPr/>
                </p:nvSpPr>
                <p:spPr>
                  <a:xfrm>
                    <a:off x="3588836" y="2642493"/>
                    <a:ext cx="50776" cy="808204"/>
                  </a:xfrm>
                  <a:custGeom>
                    <a:avLst/>
                    <a:gdLst>
                      <a:gd name="connsiteX0" fmla="*/ 0 w 50488"/>
                      <a:gd name="connsiteY0" fmla="*/ 0 h 807814"/>
                      <a:gd name="connsiteX1" fmla="*/ 50488 w 50488"/>
                      <a:gd name="connsiteY1" fmla="*/ 443176 h 807814"/>
                      <a:gd name="connsiteX2" fmla="*/ 2805 w 50488"/>
                      <a:gd name="connsiteY2" fmla="*/ 807814 h 807814"/>
                      <a:gd name="connsiteX3" fmla="*/ 0 w 50488"/>
                      <a:gd name="connsiteY3" fmla="*/ 0 h 80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88" h="807814">
                        <a:moveTo>
                          <a:pt x="0" y="0"/>
                        </a:moveTo>
                        <a:lnTo>
                          <a:pt x="50488" y="443176"/>
                        </a:lnTo>
                        <a:lnTo>
                          <a:pt x="2805" y="8078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ECE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sz="1800" kern="0">
                      <a:solidFill>
                        <a:sysClr val="window" lastClr="FFFFFF"/>
                      </a:solidFill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" name="Freeform 66"/>
                  <p:cNvSpPr/>
                  <p:nvPr/>
                </p:nvSpPr>
                <p:spPr>
                  <a:xfrm flipH="1">
                    <a:off x="3923640" y="2640904"/>
                    <a:ext cx="50776" cy="808205"/>
                  </a:xfrm>
                  <a:custGeom>
                    <a:avLst/>
                    <a:gdLst>
                      <a:gd name="connsiteX0" fmla="*/ 0 w 50488"/>
                      <a:gd name="connsiteY0" fmla="*/ 0 h 807814"/>
                      <a:gd name="connsiteX1" fmla="*/ 50488 w 50488"/>
                      <a:gd name="connsiteY1" fmla="*/ 443176 h 807814"/>
                      <a:gd name="connsiteX2" fmla="*/ 2805 w 50488"/>
                      <a:gd name="connsiteY2" fmla="*/ 807814 h 807814"/>
                      <a:gd name="connsiteX3" fmla="*/ 0 w 50488"/>
                      <a:gd name="connsiteY3" fmla="*/ 0 h 807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88" h="807814">
                        <a:moveTo>
                          <a:pt x="0" y="0"/>
                        </a:moveTo>
                        <a:lnTo>
                          <a:pt x="50488" y="443176"/>
                        </a:lnTo>
                        <a:lnTo>
                          <a:pt x="2805" y="8078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ECE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sz="1800" kern="0">
                      <a:solidFill>
                        <a:sysClr val="window" lastClr="FFFFFF"/>
                      </a:solidFill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65" name="Straight Connector 150"/>
                  <p:cNvCxnSpPr>
                    <a:cxnSpLocks noChangeShapeType="1"/>
                    <a:stCxn id="163" idx="0"/>
                    <a:endCxn id="164" idx="0"/>
                  </p:cNvCxnSpPr>
                  <p:nvPr/>
                </p:nvCxnSpPr>
                <p:spPr bwMode="auto">
                  <a:xfrm flipV="1">
                    <a:off x="3588213" y="2640821"/>
                    <a:ext cx="386203" cy="1701"/>
                  </a:xfrm>
                  <a:prstGeom prst="line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</p:cxnSp>
            </p:grpSp>
            <p:sp>
              <p:nvSpPr>
                <p:cNvPr id="161" name="Block Arc 63"/>
                <p:cNvSpPr/>
                <p:nvPr/>
              </p:nvSpPr>
              <p:spPr>
                <a:xfrm>
                  <a:off x="3669760" y="2630636"/>
                  <a:ext cx="215798" cy="71453"/>
                </a:xfrm>
                <a:prstGeom prst="blockArc">
                  <a:avLst/>
                </a:prstGeom>
                <a:solidFill>
                  <a:srgbClr val="EEECE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5" name="Rectangle 5"/>
              <p:cNvSpPr/>
              <p:nvPr/>
            </p:nvSpPr>
            <p:spPr>
              <a:xfrm>
                <a:off x="3188963" y="3501723"/>
                <a:ext cx="271334" cy="51445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kern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4"/>
              <p:cNvSpPr/>
              <p:nvPr/>
            </p:nvSpPr>
            <p:spPr>
              <a:xfrm>
                <a:off x="3147708" y="2564904"/>
                <a:ext cx="360192" cy="944758"/>
              </a:xfrm>
              <a:custGeom>
                <a:avLst/>
                <a:gdLst>
                  <a:gd name="connsiteX0" fmla="*/ 130628 w 341643"/>
                  <a:gd name="connsiteY0" fmla="*/ 0 h 944545"/>
                  <a:gd name="connsiteX1" fmla="*/ 90435 w 341643"/>
                  <a:gd name="connsiteY1" fmla="*/ 75362 h 944545"/>
                  <a:gd name="connsiteX2" fmla="*/ 35169 w 341643"/>
                  <a:gd name="connsiteY2" fmla="*/ 185894 h 944545"/>
                  <a:gd name="connsiteX3" fmla="*/ 0 w 341643"/>
                  <a:gd name="connsiteY3" fmla="*/ 316523 h 944545"/>
                  <a:gd name="connsiteX4" fmla="*/ 0 w 341643"/>
                  <a:gd name="connsiteY4" fmla="*/ 823964 h 944545"/>
                  <a:gd name="connsiteX5" fmla="*/ 35169 w 341643"/>
                  <a:gd name="connsiteY5" fmla="*/ 939520 h 944545"/>
                  <a:gd name="connsiteX6" fmla="*/ 296426 w 341643"/>
                  <a:gd name="connsiteY6" fmla="*/ 944545 h 944545"/>
                  <a:gd name="connsiteX7" fmla="*/ 331595 w 341643"/>
                  <a:gd name="connsiteY7" fmla="*/ 828989 h 944545"/>
                  <a:gd name="connsiteX8" fmla="*/ 341643 w 341643"/>
                  <a:gd name="connsiteY8" fmla="*/ 316523 h 944545"/>
                  <a:gd name="connsiteX9" fmla="*/ 296426 w 341643"/>
                  <a:gd name="connsiteY9" fmla="*/ 185894 h 944545"/>
                  <a:gd name="connsiteX10" fmla="*/ 296426 w 341643"/>
                  <a:gd name="connsiteY10" fmla="*/ 185894 h 944545"/>
                  <a:gd name="connsiteX11" fmla="*/ 211015 w 341643"/>
                  <a:gd name="connsiteY11" fmla="*/ 0 h 944545"/>
                  <a:gd name="connsiteX12" fmla="*/ 130628 w 341643"/>
                  <a:gd name="connsiteY12" fmla="*/ 0 h 94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643" h="944545">
                    <a:moveTo>
                      <a:pt x="130628" y="0"/>
                    </a:moveTo>
                    <a:lnTo>
                      <a:pt x="90435" y="75362"/>
                    </a:lnTo>
                    <a:lnTo>
                      <a:pt x="35169" y="185894"/>
                    </a:lnTo>
                    <a:lnTo>
                      <a:pt x="0" y="316523"/>
                    </a:lnTo>
                    <a:lnTo>
                      <a:pt x="0" y="823964"/>
                    </a:lnTo>
                    <a:lnTo>
                      <a:pt x="35169" y="939520"/>
                    </a:lnTo>
                    <a:lnTo>
                      <a:pt x="296426" y="944545"/>
                    </a:lnTo>
                    <a:lnTo>
                      <a:pt x="331595" y="828989"/>
                    </a:lnTo>
                    <a:lnTo>
                      <a:pt x="341643" y="316523"/>
                    </a:lnTo>
                    <a:lnTo>
                      <a:pt x="296426" y="185894"/>
                    </a:lnTo>
                    <a:lnTo>
                      <a:pt x="296426" y="185894"/>
                    </a:lnTo>
                    <a:lnTo>
                      <a:pt x="211015" y="0"/>
                    </a:lnTo>
                    <a:lnTo>
                      <a:pt x="130628" y="0"/>
                    </a:lnTo>
                    <a:close/>
                  </a:path>
                </a:pathLst>
              </a:custGeom>
              <a:solidFill>
                <a:srgbClr val="EEECE1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kern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7" name="Group 139"/>
              <p:cNvGrpSpPr>
                <a:grpSpLocks/>
              </p:cNvGrpSpPr>
              <p:nvPr/>
            </p:nvGrpSpPr>
            <p:grpSpPr bwMode="auto">
              <a:xfrm>
                <a:off x="3131840" y="4010674"/>
                <a:ext cx="380052" cy="828000"/>
                <a:chOff x="3039820" y="2637834"/>
                <a:chExt cx="380052" cy="863174"/>
              </a:xfrm>
            </p:grpSpPr>
            <p:sp>
              <p:nvSpPr>
                <p:cNvPr id="158" name="Rectangle 5"/>
                <p:cNvSpPr/>
                <p:nvPr/>
              </p:nvSpPr>
              <p:spPr>
                <a:xfrm>
                  <a:off x="3039820" y="2638608"/>
                  <a:ext cx="379233" cy="86240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Rectangle 5"/>
                <p:cNvSpPr/>
                <p:nvPr/>
              </p:nvSpPr>
              <p:spPr>
                <a:xfrm>
                  <a:off x="3041406" y="2671713"/>
                  <a:ext cx="379234" cy="779636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" name="Group 75"/>
              <p:cNvGrpSpPr>
                <a:grpSpLocks/>
              </p:cNvGrpSpPr>
              <p:nvPr/>
            </p:nvGrpSpPr>
            <p:grpSpPr bwMode="auto">
              <a:xfrm>
                <a:off x="3167760" y="4209008"/>
                <a:ext cx="297218" cy="559172"/>
                <a:chOff x="7096472" y="2780928"/>
                <a:chExt cx="297218" cy="559172"/>
              </a:xfrm>
            </p:grpSpPr>
            <p:sp>
              <p:nvSpPr>
                <p:cNvPr id="152" name="TextBox 54"/>
                <p:cNvSpPr txBox="1"/>
                <p:nvPr/>
              </p:nvSpPr>
              <p:spPr>
                <a:xfrm>
                  <a:off x="7098634" y="2780227"/>
                  <a:ext cx="288789" cy="2000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700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53" name="TextBox 55"/>
                <p:cNvSpPr txBox="1"/>
                <p:nvPr/>
              </p:nvSpPr>
              <p:spPr>
                <a:xfrm>
                  <a:off x="7098634" y="3140664"/>
                  <a:ext cx="288789" cy="2000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700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54" name="TextBox 56"/>
                <p:cNvSpPr txBox="1"/>
                <p:nvPr/>
              </p:nvSpPr>
              <p:spPr>
                <a:xfrm>
                  <a:off x="7106567" y="3075563"/>
                  <a:ext cx="287203" cy="2000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700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O</a:t>
                  </a:r>
                  <a:endParaRPr lang="ja-JP" altLang="en-US" sz="700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TextBox 57"/>
                <p:cNvSpPr txBox="1"/>
                <p:nvPr/>
              </p:nvSpPr>
              <p:spPr>
                <a:xfrm>
                  <a:off x="7097047" y="2851679"/>
                  <a:ext cx="287203" cy="20165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700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156" name="TextBox 58"/>
                <p:cNvSpPr txBox="1"/>
                <p:nvPr/>
              </p:nvSpPr>
              <p:spPr>
                <a:xfrm>
                  <a:off x="7104981" y="2934246"/>
                  <a:ext cx="288789" cy="2000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700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  <p:sp>
              <p:nvSpPr>
                <p:cNvPr id="157" name="TextBox 59"/>
                <p:cNvSpPr txBox="1"/>
                <p:nvPr/>
              </p:nvSpPr>
              <p:spPr>
                <a:xfrm>
                  <a:off x="7104981" y="2999347"/>
                  <a:ext cx="288789" cy="2000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700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ＭＳ Ｐゴシック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</p:grpSp>
          <p:grpSp>
            <p:nvGrpSpPr>
              <p:cNvPr id="149" name="Group 49"/>
              <p:cNvGrpSpPr>
                <a:grpSpLocks/>
              </p:cNvGrpSpPr>
              <p:nvPr/>
            </p:nvGrpSpPr>
            <p:grpSpPr bwMode="auto">
              <a:xfrm>
                <a:off x="3240690" y="4193038"/>
                <a:ext cx="144016" cy="72008"/>
                <a:chOff x="6403950" y="3256240"/>
                <a:chExt cx="144016" cy="72008"/>
              </a:xfrm>
            </p:grpSpPr>
            <p:sp>
              <p:nvSpPr>
                <p:cNvPr id="150" name="Rectangle 52"/>
                <p:cNvSpPr/>
                <p:nvPr/>
              </p:nvSpPr>
              <p:spPr>
                <a:xfrm>
                  <a:off x="6404586" y="3255631"/>
                  <a:ext cx="142808" cy="7304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Oval 53"/>
                <p:cNvSpPr/>
                <p:nvPr/>
              </p:nvSpPr>
              <p:spPr>
                <a:xfrm>
                  <a:off x="6455362" y="3273097"/>
                  <a:ext cx="44429" cy="4604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6" name="Right Arrow 68"/>
            <p:cNvSpPr/>
            <p:nvPr/>
          </p:nvSpPr>
          <p:spPr bwMode="auto">
            <a:xfrm>
              <a:off x="2609850" y="3431360"/>
              <a:ext cx="360363" cy="287337"/>
            </a:xfrm>
            <a:prstGeom prst="rightArrow">
              <a:avLst/>
            </a:pr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67" name="Group 126"/>
            <p:cNvGrpSpPr>
              <a:grpSpLocks/>
            </p:cNvGrpSpPr>
            <p:nvPr/>
          </p:nvGrpSpPr>
          <p:grpSpPr bwMode="auto">
            <a:xfrm rot="-5400000">
              <a:off x="6269038" y="2793185"/>
              <a:ext cx="1393825" cy="3095625"/>
              <a:chOff x="3588213" y="2631302"/>
              <a:chExt cx="386203" cy="824644"/>
            </a:xfrm>
          </p:grpSpPr>
          <p:grpSp>
            <p:nvGrpSpPr>
              <p:cNvPr id="168" name="Group 124"/>
              <p:cNvGrpSpPr>
                <a:grpSpLocks/>
              </p:cNvGrpSpPr>
              <p:nvPr/>
            </p:nvGrpSpPr>
            <p:grpSpPr bwMode="auto">
              <a:xfrm>
                <a:off x="3588213" y="2645554"/>
                <a:ext cx="386203" cy="810392"/>
                <a:chOff x="3588213" y="2639944"/>
                <a:chExt cx="386203" cy="810392"/>
              </a:xfrm>
            </p:grpSpPr>
            <p:sp>
              <p:nvSpPr>
                <p:cNvPr id="170" name="Rectangle 5"/>
                <p:cNvSpPr/>
                <p:nvPr/>
              </p:nvSpPr>
              <p:spPr>
                <a:xfrm>
                  <a:off x="3664750" y="2640071"/>
                  <a:ext cx="234009" cy="43177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Freeform 74"/>
                <p:cNvSpPr/>
                <p:nvPr/>
              </p:nvSpPr>
              <p:spPr>
                <a:xfrm>
                  <a:off x="3592612" y="2642608"/>
                  <a:ext cx="50585" cy="807728"/>
                </a:xfrm>
                <a:custGeom>
                  <a:avLst/>
                  <a:gdLst>
                    <a:gd name="connsiteX0" fmla="*/ 0 w 50488"/>
                    <a:gd name="connsiteY0" fmla="*/ 0 h 807814"/>
                    <a:gd name="connsiteX1" fmla="*/ 50488 w 50488"/>
                    <a:gd name="connsiteY1" fmla="*/ 443176 h 807814"/>
                    <a:gd name="connsiteX2" fmla="*/ 2805 w 50488"/>
                    <a:gd name="connsiteY2" fmla="*/ 807814 h 807814"/>
                    <a:gd name="connsiteX3" fmla="*/ 0 w 50488"/>
                    <a:gd name="connsiteY3" fmla="*/ 0 h 80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88" h="807814">
                      <a:moveTo>
                        <a:pt x="0" y="0"/>
                      </a:moveTo>
                      <a:lnTo>
                        <a:pt x="50488" y="443176"/>
                      </a:lnTo>
                      <a:lnTo>
                        <a:pt x="2805" y="8078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CE1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 75"/>
                <p:cNvSpPr/>
                <p:nvPr/>
              </p:nvSpPr>
              <p:spPr>
                <a:xfrm flipH="1">
                  <a:off x="3928230" y="2640916"/>
                  <a:ext cx="50585" cy="807728"/>
                </a:xfrm>
                <a:custGeom>
                  <a:avLst/>
                  <a:gdLst>
                    <a:gd name="connsiteX0" fmla="*/ 0 w 50488"/>
                    <a:gd name="connsiteY0" fmla="*/ 0 h 807814"/>
                    <a:gd name="connsiteX1" fmla="*/ 50488 w 50488"/>
                    <a:gd name="connsiteY1" fmla="*/ 443176 h 807814"/>
                    <a:gd name="connsiteX2" fmla="*/ 2805 w 50488"/>
                    <a:gd name="connsiteY2" fmla="*/ 807814 h 807814"/>
                    <a:gd name="connsiteX3" fmla="*/ 0 w 50488"/>
                    <a:gd name="connsiteY3" fmla="*/ 0 h 80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88" h="807814">
                      <a:moveTo>
                        <a:pt x="0" y="0"/>
                      </a:moveTo>
                      <a:lnTo>
                        <a:pt x="50488" y="443176"/>
                      </a:lnTo>
                      <a:lnTo>
                        <a:pt x="2805" y="8078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CE1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800" ker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9" name="Block Arc 72"/>
              <p:cNvSpPr/>
              <p:nvPr/>
            </p:nvSpPr>
            <p:spPr>
              <a:xfrm>
                <a:off x="3673987" y="2631302"/>
                <a:ext cx="215974" cy="71892"/>
              </a:xfrm>
              <a:prstGeom prst="blockArc">
                <a:avLst/>
              </a:prstGeom>
              <a:solidFill>
                <a:srgbClr val="EEECE1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3" name="TextBox 163"/>
            <p:cNvSpPr txBox="1">
              <a:spLocks noChangeArrowheads="1"/>
            </p:cNvSpPr>
            <p:nvPr/>
          </p:nvSpPr>
          <p:spPr bwMode="auto">
            <a:xfrm>
              <a:off x="4338639" y="2726810"/>
              <a:ext cx="4753031" cy="82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800" u="sng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HG明朝B" panose="02020809000000000000" pitchFamily="17" charset="-128"/>
                  <a:cs typeface="Times New Roman" panose="02020603050405020304" pitchFamily="18" charset="0"/>
                </a:rPr>
                <a:t>Microwave Rocket</a:t>
              </a:r>
              <a:endParaRPr lang="ja-JP" alt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74" name="Left Arrow 164"/>
            <p:cNvSpPr>
              <a:spLocks noChangeArrowheads="1"/>
            </p:cNvSpPr>
            <p:nvPr/>
          </p:nvSpPr>
          <p:spPr bwMode="auto">
            <a:xfrm>
              <a:off x="7578725" y="4147322"/>
              <a:ext cx="1295400" cy="504825"/>
            </a:xfrm>
            <a:prstGeom prst="leftArrow">
              <a:avLst>
                <a:gd name="adj1" fmla="val 50000"/>
                <a:gd name="adj2" fmla="val 49895"/>
              </a:avLst>
            </a:prstGeom>
            <a:solidFill>
              <a:srgbClr val="FFFF00"/>
            </a:solidFill>
            <a:ln w="317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76" name="Right Arrow 81"/>
            <p:cNvSpPr/>
            <p:nvPr/>
          </p:nvSpPr>
          <p:spPr bwMode="auto">
            <a:xfrm rot="1330182">
              <a:off x="5065713" y="3674247"/>
              <a:ext cx="576262" cy="153988"/>
            </a:xfrm>
            <a:prstGeom prst="rightArrow">
              <a:avLst/>
            </a:prstGeom>
            <a:solidFill>
              <a:srgbClr val="5C92B5">
                <a:lumMod val="40000"/>
                <a:lumOff val="6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172"/>
            <p:cNvSpPr>
              <a:spLocks noChangeArrowheads="1"/>
            </p:cNvSpPr>
            <p:nvPr/>
          </p:nvSpPr>
          <p:spPr bwMode="auto">
            <a:xfrm>
              <a:off x="4554538" y="3931422"/>
              <a:ext cx="863600" cy="863600"/>
            </a:xfrm>
            <a:prstGeom prst="rect">
              <a:avLst/>
            </a:prstGeom>
            <a:solidFill>
              <a:srgbClr val="E47302"/>
            </a:solidFill>
            <a:ln w="25400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5705475" y="3828235"/>
              <a:ext cx="288925" cy="1008062"/>
            </a:xfrm>
            <a:prstGeom prst="rect">
              <a:avLst/>
            </a:prstGeom>
            <a:solidFill>
              <a:sysClr val="window" lastClr="FFFF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177"/>
            <p:cNvSpPr>
              <a:spLocks noChangeArrowheads="1"/>
            </p:cNvSpPr>
            <p:nvPr/>
          </p:nvSpPr>
          <p:spPr bwMode="auto">
            <a:xfrm>
              <a:off x="6210300" y="3828235"/>
              <a:ext cx="287338" cy="1008062"/>
            </a:xfrm>
            <a:prstGeom prst="rect">
              <a:avLst/>
            </a:prstGeom>
            <a:solidFill>
              <a:sysClr val="window" lastClr="FFFF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81" name="Group 182"/>
            <p:cNvGrpSpPr>
              <a:grpSpLocks/>
            </p:cNvGrpSpPr>
            <p:nvPr/>
          </p:nvGrpSpPr>
          <p:grpSpPr bwMode="auto">
            <a:xfrm>
              <a:off x="5705475" y="4561660"/>
              <a:ext cx="661988" cy="233362"/>
              <a:chOff x="5652120" y="4059656"/>
              <a:chExt cx="661720" cy="232795"/>
            </a:xfrm>
          </p:grpSpPr>
          <p:cxnSp>
            <p:nvCxnSpPr>
              <p:cNvPr id="182" name="Straight Connector 88"/>
              <p:cNvCxnSpPr/>
              <p:nvPr/>
            </p:nvCxnSpPr>
            <p:spPr bwMode="auto">
              <a:xfrm flipV="1">
                <a:off x="5652120" y="4077076"/>
                <a:ext cx="144405" cy="2153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89"/>
              <p:cNvCxnSpPr/>
              <p:nvPr/>
            </p:nvCxnSpPr>
            <p:spPr bwMode="auto">
              <a:xfrm flipV="1">
                <a:off x="6169435" y="4059656"/>
                <a:ext cx="144405" cy="2153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>
              <a:grpSpLocks/>
            </p:cNvGrpSpPr>
            <p:nvPr/>
          </p:nvGrpSpPr>
          <p:grpSpPr bwMode="auto">
            <a:xfrm flipV="1">
              <a:off x="5692775" y="3913960"/>
              <a:ext cx="661988" cy="233362"/>
              <a:chOff x="5652120" y="4059656"/>
              <a:chExt cx="661720" cy="232795"/>
            </a:xfrm>
          </p:grpSpPr>
          <p:cxnSp>
            <p:nvCxnSpPr>
              <p:cNvPr id="185" name="Straight Connector 91"/>
              <p:cNvCxnSpPr/>
              <p:nvPr/>
            </p:nvCxnSpPr>
            <p:spPr bwMode="auto">
              <a:xfrm flipV="1">
                <a:off x="5652120" y="4077076"/>
                <a:ext cx="144405" cy="2153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92"/>
              <p:cNvCxnSpPr/>
              <p:nvPr/>
            </p:nvCxnSpPr>
            <p:spPr bwMode="auto">
              <a:xfrm flipV="1">
                <a:off x="6169435" y="4059656"/>
                <a:ext cx="144405" cy="2153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7" name="Right Arrow 93"/>
            <p:cNvSpPr/>
            <p:nvPr/>
          </p:nvSpPr>
          <p:spPr bwMode="auto">
            <a:xfrm rot="3628701">
              <a:off x="5641975" y="3856810"/>
              <a:ext cx="390525" cy="120650"/>
            </a:xfrm>
            <a:prstGeom prst="rightArrow">
              <a:avLst/>
            </a:prstGeom>
            <a:solidFill>
              <a:srgbClr val="5C92B5">
                <a:lumMod val="40000"/>
                <a:lumOff val="6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Rectangle 190"/>
            <p:cNvSpPr>
              <a:spLocks noChangeArrowheads="1"/>
            </p:cNvSpPr>
            <p:nvPr/>
          </p:nvSpPr>
          <p:spPr bwMode="auto">
            <a:xfrm>
              <a:off x="6642100" y="3931422"/>
              <a:ext cx="576263" cy="809625"/>
            </a:xfrm>
            <a:prstGeom prst="rect">
              <a:avLst/>
            </a:prstGeom>
            <a:solidFill>
              <a:sysClr val="window" lastClr="FFFF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97"/>
            <p:cNvSpPr/>
            <p:nvPr/>
          </p:nvSpPr>
          <p:spPr bwMode="auto">
            <a:xfrm>
              <a:off x="4283075" y="2923360"/>
              <a:ext cx="4860925" cy="2798762"/>
            </a:xfrm>
            <a:prstGeom prst="rect">
              <a:avLst/>
            </a:prstGeom>
            <a:noFill/>
            <a:ln w="19050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92" name="Right Arrow 98"/>
            <p:cNvSpPr/>
            <p:nvPr/>
          </p:nvSpPr>
          <p:spPr bwMode="auto">
            <a:xfrm>
              <a:off x="4194175" y="5010922"/>
              <a:ext cx="215900" cy="215900"/>
            </a:xfrm>
            <a:prstGeom prst="rightArrow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  <a:headEnd type="none" w="med" len="med"/>
              <a:tailEnd type="none" w="med" len="me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3824288" y="5023622"/>
              <a:ext cx="215900" cy="306388"/>
            </a:xfrm>
            <a:prstGeom prst="rect">
              <a:avLst/>
            </a:prstGeom>
            <a:solidFill>
              <a:sysClr val="window" lastClr="FFFFFF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99" name="Straight Arrow Connector 107"/>
            <p:cNvCxnSpPr/>
            <p:nvPr/>
          </p:nvCxnSpPr>
          <p:spPr>
            <a:xfrm flipH="1" flipV="1">
              <a:off x="5516563" y="5196437"/>
              <a:ext cx="2997844" cy="100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</p:grpSp>
      <p:sp>
        <p:nvSpPr>
          <p:cNvPr id="5" name="正方形/長方形 4"/>
          <p:cNvSpPr/>
          <p:nvPr/>
        </p:nvSpPr>
        <p:spPr>
          <a:xfrm>
            <a:off x="6291279" y="5371787"/>
            <a:ext cx="2610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H-IIB</a:t>
            </a:r>
            <a:r>
              <a:rPr lang="ja-JP" altLang="en-US" dirty="0" smtClean="0"/>
              <a:t>ロケットの一段目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超低コスト打ち上げ手段の必要性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			</a:t>
            </a:r>
            <a:r>
              <a:rPr kumimoji="1" lang="ja-JP" altLang="en-US" dirty="0" smtClean="0"/>
              <a:t>＝</a:t>
            </a:r>
            <a:r>
              <a:rPr lang="ja-JP" altLang="en-US" dirty="0" smtClean="0"/>
              <a:t>マイクロ波ロケット開発の背景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ビーミング推進と超低コスト化のための三要素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研究開発の経過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3333CC"/>
                </a:solidFill>
              </a:rPr>
              <a:t>エネルギー変換</a:t>
            </a:r>
            <a:r>
              <a:rPr lang="ja-JP" altLang="en-US" dirty="0" smtClean="0">
                <a:solidFill>
                  <a:srgbClr val="3333CC"/>
                </a:solidFill>
              </a:rPr>
              <a:t>の</a:t>
            </a:r>
            <a:r>
              <a:rPr kumimoji="1" lang="ja-JP" altLang="en-US" dirty="0" smtClean="0">
                <a:solidFill>
                  <a:srgbClr val="3333CC"/>
                </a:solidFill>
              </a:rPr>
              <a:t>物理：プラズマ・衝撃波の相互作用</a:t>
            </a:r>
            <a:endParaRPr lang="en-US" altLang="ja-JP" dirty="0" smtClean="0">
              <a:solidFill>
                <a:srgbClr val="3333CC"/>
              </a:solidFill>
            </a:endParaRPr>
          </a:p>
          <a:p>
            <a:pPr lvl="1"/>
            <a:r>
              <a:rPr lang="ja-JP" altLang="en-US" dirty="0" smtClean="0">
                <a:solidFill>
                  <a:srgbClr val="3333CC"/>
                </a:solidFill>
              </a:rPr>
              <a:t>伝播構造と推力との関係</a:t>
            </a:r>
            <a:endParaRPr lang="en-US" altLang="ja-JP" dirty="0" smtClean="0">
              <a:solidFill>
                <a:srgbClr val="3333CC"/>
              </a:solidFill>
            </a:endParaRPr>
          </a:p>
          <a:p>
            <a:pPr lvl="1"/>
            <a:r>
              <a:rPr lang="ja-JP" altLang="en-US" dirty="0" smtClean="0">
                <a:solidFill>
                  <a:srgbClr val="3333CC"/>
                </a:solidFill>
              </a:rPr>
              <a:t>ビームプロファイル変換</a:t>
            </a:r>
            <a:endParaRPr lang="en-US" altLang="ja-JP" dirty="0" smtClean="0">
              <a:solidFill>
                <a:srgbClr val="3333CC"/>
              </a:solidFill>
            </a:endParaRPr>
          </a:p>
          <a:p>
            <a:pPr lvl="1"/>
            <a:endParaRPr lang="en-US" altLang="ja-JP" dirty="0" smtClean="0">
              <a:solidFill>
                <a:srgbClr val="3333CC"/>
              </a:solidFill>
            </a:endParaRP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kg</a:t>
            </a:r>
            <a:r>
              <a:rPr kumimoji="1" lang="ja-JP" altLang="en-US" dirty="0" smtClean="0"/>
              <a:t>級モデルロケットの</a:t>
            </a:r>
            <a:r>
              <a:rPr kumimoji="1" lang="en-US" altLang="ja-JP" dirty="0" smtClean="0"/>
              <a:t>10m</a:t>
            </a:r>
            <a:r>
              <a:rPr kumimoji="1" lang="ja-JP" altLang="en-US" dirty="0" smtClean="0"/>
              <a:t>打ち上げ実証計画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推力</a:t>
            </a:r>
            <a:r>
              <a:rPr lang="en-US" altLang="ja-JP" dirty="0"/>
              <a:t>30N</a:t>
            </a:r>
            <a:r>
              <a:rPr lang="ja-JP" altLang="en-US" dirty="0"/>
              <a:t>の達成</a:t>
            </a:r>
            <a:endParaRPr lang="en-US" altLang="ja-JP" dirty="0"/>
          </a:p>
          <a:p>
            <a:pPr lvl="1"/>
            <a:r>
              <a:rPr lang="ja-JP" altLang="en-US" dirty="0"/>
              <a:t>長距離ビーム空間伝送</a:t>
            </a:r>
            <a:endParaRPr lang="en-US" altLang="ja-JP" dirty="0"/>
          </a:p>
          <a:p>
            <a:pPr lvl="1"/>
            <a:r>
              <a:rPr lang="ja-JP" altLang="en-US" dirty="0"/>
              <a:t>リード弁吸気促進機構の開発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pic>
        <p:nvPicPr>
          <p:cNvPr id="6" name="図 11" descr="未来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317" y="1371600"/>
            <a:ext cx="2100283" cy="11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rcRect l="21819" r="22932"/>
          <a:stretch>
            <a:fillRect/>
          </a:stretch>
        </p:blipFill>
        <p:spPr bwMode="auto">
          <a:xfrm>
            <a:off x="6400800" y="5410200"/>
            <a:ext cx="785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T-Yamaguchi\Documents\20_Yamaguchi_mwp_exp\2012_10m1kgLaunchDemo\推進機写真\2012thruster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876800"/>
            <a:ext cx="1676400" cy="1648495"/>
          </a:xfrm>
          <a:prstGeom prst="rect">
            <a:avLst/>
          </a:prstGeom>
          <a:noFill/>
        </p:spPr>
      </p:pic>
      <p:pic>
        <p:nvPicPr>
          <p:cNvPr id="10" name="Picture 25" descr="C:\Users\T-Yamaguchi\Documents\20_Yamaguchi_mwp_exp（一部）\2011共同実験\ミリ波放電実験\111115\Sequence68_006.jp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8343900" y="3048000"/>
            <a:ext cx="647700" cy="1295400"/>
          </a:xfrm>
          <a:prstGeom prst="rect">
            <a:avLst/>
          </a:prstGeom>
          <a:noFill/>
        </p:spPr>
      </p:pic>
      <p:pic>
        <p:nvPicPr>
          <p:cNvPr id="11" name="Picture 42" descr="C:\Users\T-Yamaguchi\Documents\20_Yamaguchi_mwp_exp（一部）\2011共同実験\ミリ波放電実験\20111118_GX-8\shot30_500fps_open_F22_斜め前\shot30_500fps_open_F22_斜め前_00000000.jpg"/>
          <p:cNvPicPr>
            <a:picLocks noChangeAspect="1" noChangeArrowheads="1"/>
          </p:cNvPicPr>
          <p:nvPr/>
        </p:nvPicPr>
        <p:blipFill>
          <a:blip r:embed="rId6" cstate="print"/>
          <a:srcRect l="3448" t="16457" r="6897" b="17714"/>
          <a:stretch>
            <a:fillRect/>
          </a:stretch>
        </p:blipFill>
        <p:spPr bwMode="auto">
          <a:xfrm>
            <a:off x="4752108" y="3657600"/>
            <a:ext cx="1981200" cy="707137"/>
          </a:xfrm>
          <a:prstGeom prst="rect">
            <a:avLst/>
          </a:prstGeom>
          <a:noFill/>
        </p:spPr>
      </p:pic>
      <p:pic>
        <p:nvPicPr>
          <p:cNvPr id="12" name="Picture 40" descr="111116_03"/>
          <p:cNvPicPr>
            <a:picLocks noChangeAspect="1" noChangeArrowheads="1"/>
          </p:cNvPicPr>
          <p:nvPr/>
        </p:nvPicPr>
        <p:blipFill>
          <a:blip r:embed="rId7" cstate="print"/>
          <a:srcRect l="24360" t="9995" b="10045"/>
          <a:stretch>
            <a:fillRect/>
          </a:stretch>
        </p:blipFill>
        <p:spPr bwMode="auto">
          <a:xfrm flipH="1">
            <a:off x="6799983" y="3657600"/>
            <a:ext cx="1457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グループ化 98"/>
          <p:cNvGrpSpPr/>
          <p:nvPr/>
        </p:nvGrpSpPr>
        <p:grpSpPr>
          <a:xfrm>
            <a:off x="9331" y="2598104"/>
            <a:ext cx="3038669" cy="1791476"/>
            <a:chOff x="161731" y="789993"/>
            <a:chExt cx="3038669" cy="1791476"/>
          </a:xfrm>
        </p:grpSpPr>
        <p:pic>
          <p:nvPicPr>
            <p:cNvPr id="194" name="Picture 48" descr="C:\Users\T-Yamaguchi\Documents\10_Yamaguchi_mwp\30_mwp学会発表\1105_IWPT\図6.png"/>
            <p:cNvPicPr>
              <a:picLocks noChangeAspect="1" noChangeArrowheads="1"/>
            </p:cNvPicPr>
            <p:nvPr/>
          </p:nvPicPr>
          <p:blipFill>
            <a:blip r:embed="rId6" cstate="print"/>
            <a:srcRect b="67347"/>
            <a:stretch>
              <a:fillRect/>
            </a:stretch>
          </p:blipFill>
          <p:spPr bwMode="auto">
            <a:xfrm>
              <a:off x="161731" y="789993"/>
              <a:ext cx="255262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48" descr="C:\Users\T-Yamaguchi\Documents\10_Yamaguchi_mwp\30_mwp学会発表\1105_IWPT\図6.png"/>
            <p:cNvPicPr>
              <a:picLocks noChangeAspect="1" noChangeArrowheads="1"/>
            </p:cNvPicPr>
            <p:nvPr/>
          </p:nvPicPr>
          <p:blipFill>
            <a:blip r:embed="rId6" cstate="print"/>
            <a:srcRect l="20896" t="34694" r="55223" b="50085"/>
            <a:stretch>
              <a:fillRect/>
            </a:stretch>
          </p:blipFill>
          <p:spPr bwMode="auto">
            <a:xfrm>
              <a:off x="710200" y="1886338"/>
              <a:ext cx="609600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" name="Picture 48" descr="C:\Users\T-Yamaguchi\Documents\10_Yamaguchi_mwp\30_mwp学会発表\1105_IWPT\図6.png"/>
            <p:cNvPicPr>
              <a:picLocks noChangeAspect="1" noChangeArrowheads="1"/>
            </p:cNvPicPr>
            <p:nvPr/>
          </p:nvPicPr>
          <p:blipFill>
            <a:blip r:embed="rId6" cstate="print"/>
            <a:srcRect l="20896" t="67347" r="55223" b="18367"/>
            <a:stretch>
              <a:fillRect/>
            </a:stretch>
          </p:blipFill>
          <p:spPr bwMode="auto">
            <a:xfrm>
              <a:off x="1929400" y="1921263"/>
              <a:ext cx="609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" name="Picture 48" descr="C:\Users\T-Yamaguchi\Documents\10_Yamaguchi_mwp\30_mwp学会発表\1105_IWPT\図6.png"/>
            <p:cNvPicPr>
              <a:picLocks noChangeAspect="1" noChangeArrowheads="1"/>
            </p:cNvPicPr>
            <p:nvPr/>
          </p:nvPicPr>
          <p:blipFill>
            <a:blip r:embed="rId6" cstate="print"/>
            <a:srcRect l="20896" t="51021" r="55223" b="32653"/>
            <a:stretch>
              <a:fillRect/>
            </a:stretch>
          </p:blipFill>
          <p:spPr bwMode="auto">
            <a:xfrm>
              <a:off x="1319800" y="1902211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" name="Picture 48" descr="C:\Users\T-Yamaguchi\Documents\10_Yamaguchi_mwp\30_mwp学会発表\1105_IWPT\図6.png"/>
            <p:cNvPicPr>
              <a:picLocks noChangeAspect="1" noChangeArrowheads="1"/>
            </p:cNvPicPr>
            <p:nvPr/>
          </p:nvPicPr>
          <p:blipFill>
            <a:blip r:embed="rId6" cstate="print"/>
            <a:srcRect l="20896" t="82738" r="55223" b="2041"/>
            <a:stretch>
              <a:fillRect/>
            </a:stretch>
          </p:blipFill>
          <p:spPr bwMode="auto">
            <a:xfrm>
              <a:off x="2524711" y="1902211"/>
              <a:ext cx="609600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" name="正方形/長方形 198"/>
            <p:cNvSpPr/>
            <p:nvPr/>
          </p:nvSpPr>
          <p:spPr>
            <a:xfrm>
              <a:off x="161731" y="838200"/>
              <a:ext cx="3038669" cy="1743269"/>
            </a:xfrm>
            <a:prstGeom prst="rect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03" name="グループ化 97"/>
          <p:cNvGrpSpPr/>
          <p:nvPr/>
        </p:nvGrpSpPr>
        <p:grpSpPr>
          <a:xfrm>
            <a:off x="6477000" y="3299132"/>
            <a:ext cx="2514600" cy="2796868"/>
            <a:chOff x="990600" y="3971731"/>
            <a:chExt cx="2514600" cy="2796868"/>
          </a:xfrm>
        </p:grpSpPr>
        <p:pic>
          <p:nvPicPr>
            <p:cNvPr id="204" name="Picture 47" descr="C:\Users\T-Yamaguchi\Documents\10_Yamaguchi_mwp\30_mwp学会発表\1105_IWPT\図7.png"/>
            <p:cNvPicPr>
              <a:picLocks noChangeAspect="1" noChangeArrowheads="1"/>
            </p:cNvPicPr>
            <p:nvPr/>
          </p:nvPicPr>
          <p:blipFill>
            <a:blip r:embed="rId7" cstate="print"/>
            <a:srcRect b="25300"/>
            <a:stretch>
              <a:fillRect/>
            </a:stretch>
          </p:blipFill>
          <p:spPr bwMode="auto">
            <a:xfrm>
              <a:off x="1066800" y="3971731"/>
              <a:ext cx="2347162" cy="275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正方形/長方形 204"/>
            <p:cNvSpPr/>
            <p:nvPr/>
          </p:nvSpPr>
          <p:spPr>
            <a:xfrm>
              <a:off x="990600" y="4200330"/>
              <a:ext cx="2514600" cy="256826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エネルギー変換物理：プラズマ・衝撃波の相互作用</a:t>
            </a:r>
            <a:endParaRPr kumimoji="1" lang="ja-JP" altLang="en-US" dirty="0"/>
          </a:p>
        </p:txBody>
      </p:sp>
      <p:pic>
        <p:nvPicPr>
          <p:cNvPr id="161" name="MR_igni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133600" y="4389580"/>
            <a:ext cx="2286000" cy="1714500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pic>
        <p:nvPicPr>
          <p:cNvPr id="162" name="MR_propagation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95800" y="4389580"/>
            <a:ext cx="2308194" cy="17311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grpSp>
        <p:nvGrpSpPr>
          <p:cNvPr id="163" name="グループ化 162"/>
          <p:cNvGrpSpPr/>
          <p:nvPr/>
        </p:nvGrpSpPr>
        <p:grpSpPr>
          <a:xfrm>
            <a:off x="3048000" y="3398980"/>
            <a:ext cx="1894182" cy="1066800"/>
            <a:chOff x="-1066800" y="2819400"/>
            <a:chExt cx="1894182" cy="1066800"/>
          </a:xfrm>
        </p:grpSpPr>
        <p:sp>
          <p:nvSpPr>
            <p:cNvPr id="164" name="月 163"/>
            <p:cNvSpPr/>
            <p:nvPr/>
          </p:nvSpPr>
          <p:spPr>
            <a:xfrm>
              <a:off x="-1066800" y="2819400"/>
              <a:ext cx="519113" cy="1066800"/>
            </a:xfrm>
            <a:prstGeom prst="moon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5" name="二等辺三角形 164"/>
            <p:cNvSpPr/>
            <p:nvPr/>
          </p:nvSpPr>
          <p:spPr>
            <a:xfrm rot="5400000">
              <a:off x="-741662" y="3201690"/>
              <a:ext cx="484229" cy="332342"/>
            </a:xfrm>
            <a:prstGeom prst="triangle">
              <a:avLst/>
            </a:prstGeom>
            <a:solidFill>
              <a:srgbClr val="D000B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grpSp>
          <p:nvGrpSpPr>
            <p:cNvPr id="166" name="グループ化 23"/>
            <p:cNvGrpSpPr>
              <a:grpSpLocks/>
            </p:cNvGrpSpPr>
            <p:nvPr/>
          </p:nvGrpSpPr>
          <p:grpSpPr bwMode="auto">
            <a:xfrm>
              <a:off x="-762000" y="3014404"/>
              <a:ext cx="1589382" cy="719396"/>
              <a:chOff x="665820" y="1772812"/>
              <a:chExt cx="2754654" cy="1069084"/>
            </a:xfrm>
          </p:grpSpPr>
          <p:cxnSp>
            <p:nvCxnSpPr>
              <p:cNvPr id="169" name="直線コネクタ 69"/>
              <p:cNvCxnSpPr>
                <a:cxnSpLocks noChangeShapeType="1"/>
              </p:cNvCxnSpPr>
              <p:nvPr/>
            </p:nvCxnSpPr>
            <p:spPr bwMode="auto">
              <a:xfrm flipH="1">
                <a:off x="827672" y="1772816"/>
                <a:ext cx="2592802" cy="0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70" name="直線コネクタ 70"/>
              <p:cNvCxnSpPr>
                <a:cxnSpLocks noChangeShapeType="1"/>
              </p:cNvCxnSpPr>
              <p:nvPr/>
            </p:nvCxnSpPr>
            <p:spPr bwMode="auto">
              <a:xfrm flipH="1">
                <a:off x="899078" y="2830058"/>
                <a:ext cx="2518862" cy="0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71" name="直線コネクタ 71"/>
              <p:cNvCxnSpPr>
                <a:cxnSpLocks noChangeShapeType="1"/>
              </p:cNvCxnSpPr>
              <p:nvPr/>
            </p:nvCxnSpPr>
            <p:spPr bwMode="auto">
              <a:xfrm flipV="1">
                <a:off x="860359" y="1977401"/>
                <a:ext cx="899594" cy="86449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72" name="直線コネクタ 72"/>
              <p:cNvCxnSpPr>
                <a:cxnSpLocks noChangeShapeType="1"/>
              </p:cNvCxnSpPr>
              <p:nvPr/>
            </p:nvCxnSpPr>
            <p:spPr bwMode="auto">
              <a:xfrm>
                <a:off x="665820" y="2276342"/>
                <a:ext cx="2754654" cy="0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73" name="直線コネクタ 73"/>
              <p:cNvCxnSpPr>
                <a:cxnSpLocks noChangeShapeType="1"/>
              </p:cNvCxnSpPr>
              <p:nvPr/>
            </p:nvCxnSpPr>
            <p:spPr bwMode="auto">
              <a:xfrm>
                <a:off x="827671" y="1772812"/>
                <a:ext cx="1007545" cy="792454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sp>
          <p:nvSpPr>
            <p:cNvPr id="167" name="円/楕円 166"/>
            <p:cNvSpPr/>
            <p:nvPr/>
          </p:nvSpPr>
          <p:spPr>
            <a:xfrm>
              <a:off x="-453816" y="3250920"/>
              <a:ext cx="249028" cy="241580"/>
            </a:xfrm>
            <a:prstGeom prst="ellipse">
              <a:avLst/>
            </a:prstGeom>
            <a:solidFill>
              <a:srgbClr val="D000B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-762000" y="3048000"/>
              <a:ext cx="581370" cy="630673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</p:grpSp>
      <p:grpSp>
        <p:nvGrpSpPr>
          <p:cNvPr id="174" name="グループ化 173"/>
          <p:cNvGrpSpPr/>
          <p:nvPr/>
        </p:nvGrpSpPr>
        <p:grpSpPr>
          <a:xfrm>
            <a:off x="4408782" y="3538680"/>
            <a:ext cx="1619940" cy="803416"/>
            <a:chOff x="647355" y="2959100"/>
            <a:chExt cx="1619940" cy="803416"/>
          </a:xfrm>
        </p:grpSpPr>
        <p:sp>
          <p:nvSpPr>
            <p:cNvPr id="175" name="正方形/長方形 174"/>
            <p:cNvSpPr/>
            <p:nvPr/>
          </p:nvSpPr>
          <p:spPr>
            <a:xfrm>
              <a:off x="647700" y="3060700"/>
              <a:ext cx="1619595" cy="5815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647355" y="2959100"/>
              <a:ext cx="1619595" cy="12079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647355" y="3641726"/>
              <a:ext cx="1619595" cy="12079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178" name="直線コネクタ 78"/>
            <p:cNvCxnSpPr>
              <a:cxnSpLocks noChangeShapeType="1"/>
            </p:cNvCxnSpPr>
            <p:nvPr/>
          </p:nvCxnSpPr>
          <p:spPr bwMode="auto">
            <a:xfrm flipH="1">
              <a:off x="1465262" y="3149600"/>
              <a:ext cx="776782" cy="0"/>
            </a:xfrm>
            <a:prstGeom prst="line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79" name="直線コネクタ 79"/>
            <p:cNvCxnSpPr>
              <a:cxnSpLocks noChangeShapeType="1"/>
            </p:cNvCxnSpPr>
            <p:nvPr/>
          </p:nvCxnSpPr>
          <p:spPr bwMode="auto">
            <a:xfrm flipH="1">
              <a:off x="1465262" y="3365500"/>
              <a:ext cx="776782" cy="0"/>
            </a:xfrm>
            <a:prstGeom prst="line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80" name="直線コネクタ 80"/>
            <p:cNvCxnSpPr>
              <a:cxnSpLocks noChangeShapeType="1"/>
            </p:cNvCxnSpPr>
            <p:nvPr/>
          </p:nvCxnSpPr>
          <p:spPr bwMode="auto">
            <a:xfrm flipH="1">
              <a:off x="1465262" y="3581400"/>
              <a:ext cx="776782" cy="0"/>
            </a:xfrm>
            <a:prstGeom prst="line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81" name="直線コネクタ 81"/>
            <p:cNvCxnSpPr>
              <a:cxnSpLocks noChangeShapeType="1"/>
            </p:cNvCxnSpPr>
            <p:nvPr/>
          </p:nvCxnSpPr>
          <p:spPr bwMode="auto">
            <a:xfrm>
              <a:off x="1371600" y="3086100"/>
              <a:ext cx="0" cy="557986"/>
            </a:xfrm>
            <a:prstGeom prst="line">
              <a:avLst/>
            </a:prstGeom>
            <a:noFill/>
            <a:ln w="635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2" name="円/楕円 181"/>
            <p:cNvSpPr/>
            <p:nvPr/>
          </p:nvSpPr>
          <p:spPr>
            <a:xfrm>
              <a:off x="905143" y="3219212"/>
              <a:ext cx="415656" cy="290751"/>
            </a:xfrm>
            <a:prstGeom prst="ellipse">
              <a:avLst/>
            </a:prstGeom>
            <a:solidFill>
              <a:srgbClr val="D000B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670208" y="3219212"/>
              <a:ext cx="445165" cy="290751"/>
            </a:xfrm>
            <a:prstGeom prst="rect">
              <a:avLst/>
            </a:prstGeom>
            <a:solidFill>
              <a:srgbClr val="D000B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185" name="テキスト ボックス 184"/>
          <p:cNvSpPr txBox="1"/>
          <p:nvPr/>
        </p:nvSpPr>
        <p:spPr>
          <a:xfrm>
            <a:off x="479373" y="6091535"/>
            <a:ext cx="818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伝播構造と推力との関係</a:t>
            </a:r>
            <a:r>
              <a:rPr lang="ja-JP" altLang="en-US" sz="2400" dirty="0" smtClean="0"/>
              <a:t>がエネルギー変換の解明の鍵になる</a:t>
            </a:r>
            <a:endParaRPr kumimoji="1" lang="ja-JP" altLang="en-US" sz="2400" dirty="0"/>
          </a:p>
        </p:txBody>
      </p:sp>
      <p:grpSp>
        <p:nvGrpSpPr>
          <p:cNvPr id="230" name="グループ化 229"/>
          <p:cNvGrpSpPr/>
          <p:nvPr/>
        </p:nvGrpSpPr>
        <p:grpSpPr>
          <a:xfrm rot="16200000">
            <a:off x="3448626" y="-287481"/>
            <a:ext cx="2246749" cy="5278585"/>
            <a:chOff x="2399684" y="646483"/>
            <a:chExt cx="2246749" cy="5278585"/>
          </a:xfrm>
        </p:grpSpPr>
        <p:sp>
          <p:nvSpPr>
            <p:cNvPr id="231" name="テキスト ボックス 230"/>
            <p:cNvSpPr txBox="1"/>
            <p:nvPr/>
          </p:nvSpPr>
          <p:spPr>
            <a:xfrm rot="5400000">
              <a:off x="3962553" y="78498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電力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テキスト ボックス 231"/>
            <p:cNvSpPr txBox="1"/>
            <p:nvPr/>
          </p:nvSpPr>
          <p:spPr>
            <a:xfrm rot="5400000">
              <a:off x="3901517" y="1843963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ミリ波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テキスト ボックス 232"/>
            <p:cNvSpPr txBox="1"/>
            <p:nvPr/>
          </p:nvSpPr>
          <p:spPr>
            <a:xfrm rot="5400000">
              <a:off x="3903651" y="3146612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プラズマ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 rot="5400000">
              <a:off x="3529043" y="429043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衝撃波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テキスト ボックス 234"/>
            <p:cNvSpPr txBox="1"/>
            <p:nvPr/>
          </p:nvSpPr>
          <p:spPr>
            <a:xfrm rot="5400000">
              <a:off x="3642027" y="541723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力積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正方形/長方形 235"/>
            <p:cNvSpPr/>
            <p:nvPr/>
          </p:nvSpPr>
          <p:spPr>
            <a:xfrm>
              <a:off x="2399684" y="2170477"/>
              <a:ext cx="408708" cy="1828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7" name="テキスト ボックス 236"/>
            <p:cNvSpPr txBox="1"/>
            <p:nvPr/>
          </p:nvSpPr>
          <p:spPr>
            <a:xfrm rot="5400000">
              <a:off x="2392840" y="2957792"/>
              <a:ext cx="87716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推進器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下矢印 237"/>
            <p:cNvSpPr/>
            <p:nvPr/>
          </p:nvSpPr>
          <p:spPr>
            <a:xfrm>
              <a:off x="4057008" y="1286157"/>
              <a:ext cx="457200" cy="381000"/>
            </a:xfrm>
            <a:prstGeom prst="downArrow">
              <a:avLst/>
            </a:prstGeom>
            <a:solidFill>
              <a:srgbClr val="CC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9" name="下矢印 238"/>
            <p:cNvSpPr/>
            <p:nvPr/>
          </p:nvSpPr>
          <p:spPr>
            <a:xfrm>
              <a:off x="3743583" y="4922920"/>
              <a:ext cx="457200" cy="381000"/>
            </a:xfrm>
            <a:prstGeom prst="downArrow">
              <a:avLst/>
            </a:prstGeom>
            <a:solidFill>
              <a:srgbClr val="CC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0" name="下矢印 239"/>
            <p:cNvSpPr/>
            <p:nvPr/>
          </p:nvSpPr>
          <p:spPr>
            <a:xfrm>
              <a:off x="3838255" y="2438400"/>
              <a:ext cx="228600" cy="381000"/>
            </a:xfrm>
            <a:prstGeom prst="downArrow">
              <a:avLst/>
            </a:prstGeom>
            <a:solidFill>
              <a:srgbClr val="CC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1" name="テキスト ボックス 240"/>
            <p:cNvSpPr txBox="1"/>
            <p:nvPr/>
          </p:nvSpPr>
          <p:spPr>
            <a:xfrm rot="5400000">
              <a:off x="3034859" y="2438402"/>
              <a:ext cx="646331" cy="369332"/>
            </a:xfrm>
            <a:prstGeom prst="rect">
              <a:avLst/>
            </a:prstGeom>
            <a:noFill/>
            <a:ln w="19050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放電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テキスト ボックス 241"/>
            <p:cNvSpPr txBox="1"/>
            <p:nvPr/>
          </p:nvSpPr>
          <p:spPr>
            <a:xfrm rot="5400000">
              <a:off x="3034859" y="3451984"/>
              <a:ext cx="646331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伝播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43" name="直線矢印コネクタ 242"/>
            <p:cNvCxnSpPr>
              <a:stCxn id="252" idx="0"/>
              <a:endCxn id="241" idx="2"/>
            </p:cNvCxnSpPr>
            <p:nvPr/>
          </p:nvCxnSpPr>
          <p:spPr>
            <a:xfrm rot="5400000" flipH="1" flipV="1">
              <a:off x="2973629" y="2423339"/>
              <a:ext cx="0" cy="39945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244" name="直線矢印コネクタ 243"/>
            <p:cNvCxnSpPr>
              <a:stCxn id="253" idx="0"/>
              <a:endCxn id="242" idx="2"/>
            </p:cNvCxnSpPr>
            <p:nvPr/>
          </p:nvCxnSpPr>
          <p:spPr>
            <a:xfrm rot="5400000" flipV="1">
              <a:off x="2977018" y="3440308"/>
              <a:ext cx="0" cy="39266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245" name="直線矢印コネクタ 244"/>
            <p:cNvCxnSpPr>
              <a:stCxn id="241" idx="0"/>
            </p:cNvCxnSpPr>
            <p:nvPr/>
          </p:nvCxnSpPr>
          <p:spPr>
            <a:xfrm rot="5400000" flipV="1">
              <a:off x="3680080" y="2485678"/>
              <a:ext cx="0" cy="27478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46" name="下矢印 245"/>
            <p:cNvSpPr/>
            <p:nvPr/>
          </p:nvSpPr>
          <p:spPr>
            <a:xfrm rot="2122677">
              <a:off x="3963554" y="3710309"/>
              <a:ext cx="457200" cy="381000"/>
            </a:xfrm>
            <a:prstGeom prst="downArrow">
              <a:avLst/>
            </a:prstGeom>
            <a:solidFill>
              <a:srgbClr val="CC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7" name="下矢印 246"/>
            <p:cNvSpPr/>
            <p:nvPr/>
          </p:nvSpPr>
          <p:spPr>
            <a:xfrm>
              <a:off x="4189233" y="2448835"/>
              <a:ext cx="457200" cy="381000"/>
            </a:xfrm>
            <a:prstGeom prst="downArrow">
              <a:avLst/>
            </a:prstGeom>
            <a:solidFill>
              <a:srgbClr val="CC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48" name="直線矢印コネクタ 247"/>
            <p:cNvCxnSpPr>
              <a:stCxn id="242" idx="0"/>
              <a:endCxn id="233" idx="2"/>
            </p:cNvCxnSpPr>
            <p:nvPr/>
          </p:nvCxnSpPr>
          <p:spPr>
            <a:xfrm rot="5400000" flipH="1" flipV="1">
              <a:off x="3729502" y="3144466"/>
              <a:ext cx="305372" cy="67899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249" name="直線矢印コネクタ 248"/>
            <p:cNvCxnSpPr>
              <a:stCxn id="242" idx="0"/>
            </p:cNvCxnSpPr>
            <p:nvPr/>
          </p:nvCxnSpPr>
          <p:spPr>
            <a:xfrm rot="5400000" flipV="1">
              <a:off x="3437574" y="3741767"/>
              <a:ext cx="515034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50" name="テキスト ボックス 249"/>
            <p:cNvSpPr txBox="1"/>
            <p:nvPr/>
          </p:nvSpPr>
          <p:spPr>
            <a:xfrm rot="5400000">
              <a:off x="2741971" y="1294789"/>
              <a:ext cx="151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ジャイロトロン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1" name="直線矢印コネクタ 250"/>
            <p:cNvCxnSpPr>
              <a:stCxn id="250" idx="0"/>
            </p:cNvCxnSpPr>
            <p:nvPr/>
          </p:nvCxnSpPr>
          <p:spPr>
            <a:xfrm rot="5400000" flipV="1">
              <a:off x="3841649" y="1321221"/>
              <a:ext cx="0" cy="31646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252" name="テキスト ボックス 251"/>
            <p:cNvSpPr txBox="1"/>
            <p:nvPr/>
          </p:nvSpPr>
          <p:spPr>
            <a:xfrm rot="5400000">
              <a:off x="2150652" y="24428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集光器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テキスト ボックス 252"/>
            <p:cNvSpPr txBox="1"/>
            <p:nvPr/>
          </p:nvSpPr>
          <p:spPr>
            <a:xfrm rot="5400000">
              <a:off x="2272852" y="345197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円筒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1" name="グループ化 47"/>
          <p:cNvGrpSpPr>
            <a:grpSpLocks/>
          </p:cNvGrpSpPr>
          <p:nvPr/>
        </p:nvGrpSpPr>
        <p:grpSpPr bwMode="auto">
          <a:xfrm>
            <a:off x="6400800" y="2057391"/>
            <a:ext cx="2789380" cy="1399316"/>
            <a:chOff x="812800" y="3650001"/>
            <a:chExt cx="3312392" cy="1522144"/>
          </a:xfrm>
        </p:grpSpPr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1116013" y="4562475"/>
              <a:ext cx="2232025" cy="38417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Rectangle 12"/>
            <p:cNvSpPr>
              <a:spLocks noChangeArrowheads="1"/>
            </p:cNvSpPr>
            <p:nvPr/>
          </p:nvSpPr>
          <p:spPr bwMode="auto">
            <a:xfrm>
              <a:off x="1546225" y="4602162"/>
              <a:ext cx="866775" cy="346075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Rectangle 13"/>
            <p:cNvSpPr>
              <a:spLocks noChangeArrowheads="1"/>
            </p:cNvSpPr>
            <p:nvPr/>
          </p:nvSpPr>
          <p:spPr bwMode="auto">
            <a:xfrm>
              <a:off x="1114425" y="4602162"/>
              <a:ext cx="496888" cy="3460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AutoShape 14"/>
            <p:cNvSpPr>
              <a:spLocks noChangeArrowheads="1"/>
            </p:cNvSpPr>
            <p:nvPr/>
          </p:nvSpPr>
          <p:spPr bwMode="auto">
            <a:xfrm>
              <a:off x="2484438" y="4689999"/>
              <a:ext cx="358775" cy="152400"/>
            </a:xfrm>
            <a:prstGeom prst="rightArrow">
              <a:avLst>
                <a:gd name="adj1" fmla="val 50000"/>
                <a:gd name="adj2" fmla="val 58854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ectangle 25"/>
            <p:cNvSpPr>
              <a:spLocks noChangeArrowheads="1"/>
            </p:cNvSpPr>
            <p:nvPr/>
          </p:nvSpPr>
          <p:spPr bwMode="auto">
            <a:xfrm>
              <a:off x="1095375" y="4568825"/>
              <a:ext cx="2232025" cy="384175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AutoShape 27"/>
            <p:cNvSpPr>
              <a:spLocks noChangeArrowheads="1"/>
            </p:cNvSpPr>
            <p:nvPr/>
          </p:nvSpPr>
          <p:spPr bwMode="auto">
            <a:xfrm rot="16200000">
              <a:off x="755650" y="4646612"/>
              <a:ext cx="341313" cy="227013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Line 51"/>
            <p:cNvSpPr>
              <a:spLocks noChangeShapeType="1"/>
            </p:cNvSpPr>
            <p:nvPr/>
          </p:nvSpPr>
          <p:spPr bwMode="auto">
            <a:xfrm>
              <a:off x="1166813" y="3884613"/>
              <a:ext cx="1587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Line 52"/>
            <p:cNvSpPr>
              <a:spLocks noChangeShapeType="1"/>
            </p:cNvSpPr>
            <p:nvPr/>
          </p:nvSpPr>
          <p:spPr bwMode="auto">
            <a:xfrm>
              <a:off x="1173163" y="4457700"/>
              <a:ext cx="216058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Arc 53"/>
            <p:cNvSpPr>
              <a:spLocks/>
            </p:cNvSpPr>
            <p:nvPr/>
          </p:nvSpPr>
          <p:spPr bwMode="auto">
            <a:xfrm flipV="1">
              <a:off x="2030413" y="3765551"/>
              <a:ext cx="433387" cy="433387"/>
            </a:xfrm>
            <a:custGeom>
              <a:avLst/>
              <a:gdLst>
                <a:gd name="T0" fmla="*/ 0 w 19807"/>
                <a:gd name="T1" fmla="*/ 0 h 21600"/>
                <a:gd name="T2" fmla="*/ 2147483647 w 19807"/>
                <a:gd name="T3" fmla="*/ 2147483647 h 21600"/>
                <a:gd name="T4" fmla="*/ 0 w 1980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807"/>
                <a:gd name="T10" fmla="*/ 0 h 21600"/>
                <a:gd name="T11" fmla="*/ 19807 w 198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7" h="21600" fill="none" extrusionOk="0">
                  <a:moveTo>
                    <a:pt x="-1" y="0"/>
                  </a:moveTo>
                  <a:cubicBezTo>
                    <a:pt x="8597" y="0"/>
                    <a:pt x="16376" y="5099"/>
                    <a:pt x="19806" y="12983"/>
                  </a:cubicBezTo>
                </a:path>
                <a:path w="19807" h="21600" stroke="0" extrusionOk="0">
                  <a:moveTo>
                    <a:pt x="-1" y="0"/>
                  </a:moveTo>
                  <a:cubicBezTo>
                    <a:pt x="8597" y="0"/>
                    <a:pt x="16376" y="5099"/>
                    <a:pt x="19806" y="129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54"/>
            <p:cNvSpPr>
              <a:spLocks noChangeShapeType="1"/>
            </p:cNvSpPr>
            <p:nvPr/>
          </p:nvSpPr>
          <p:spPr bwMode="auto">
            <a:xfrm flipH="1">
              <a:off x="2463800" y="3957638"/>
              <a:ext cx="0" cy="4318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Text Box 55"/>
            <p:cNvSpPr txBox="1">
              <a:spLocks noChangeArrowheads="1"/>
            </p:cNvSpPr>
            <p:nvPr/>
          </p:nvSpPr>
          <p:spPr bwMode="auto">
            <a:xfrm>
              <a:off x="2751138" y="4014788"/>
              <a:ext cx="858889" cy="33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衝撃波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5" name="Line 56"/>
            <p:cNvSpPr>
              <a:spLocks noChangeShapeType="1"/>
            </p:cNvSpPr>
            <p:nvPr/>
          </p:nvSpPr>
          <p:spPr bwMode="auto">
            <a:xfrm flipH="1">
              <a:off x="2535238" y="4210051"/>
              <a:ext cx="217487" cy="15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57"/>
            <p:cNvSpPr>
              <a:spLocks noChangeShapeType="1"/>
            </p:cNvSpPr>
            <p:nvPr/>
          </p:nvSpPr>
          <p:spPr bwMode="auto">
            <a:xfrm>
              <a:off x="2470150" y="4386262"/>
              <a:ext cx="792163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Text Box 58"/>
            <p:cNvSpPr txBox="1">
              <a:spLocks noChangeArrowheads="1"/>
            </p:cNvSpPr>
            <p:nvPr/>
          </p:nvSpPr>
          <p:spPr bwMode="auto">
            <a:xfrm>
              <a:off x="857122" y="3650001"/>
              <a:ext cx="355949" cy="410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ja-JP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Line 59"/>
            <p:cNvSpPr>
              <a:spLocks noChangeShapeType="1"/>
            </p:cNvSpPr>
            <p:nvPr/>
          </p:nvSpPr>
          <p:spPr bwMode="auto">
            <a:xfrm>
              <a:off x="1166813" y="4197351"/>
              <a:ext cx="865187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Text Box 60"/>
            <p:cNvSpPr txBox="1">
              <a:spLocks noChangeArrowheads="1"/>
            </p:cNvSpPr>
            <p:nvPr/>
          </p:nvSpPr>
          <p:spPr bwMode="auto">
            <a:xfrm>
              <a:off x="1382713" y="3813175"/>
              <a:ext cx="396323" cy="33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ja-JP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ja-JP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0" name="Text Box 83"/>
            <p:cNvSpPr txBox="1">
              <a:spLocks noChangeArrowheads="1"/>
            </p:cNvSpPr>
            <p:nvPr/>
          </p:nvSpPr>
          <p:spPr bwMode="auto">
            <a:xfrm>
              <a:off x="3302001" y="4252912"/>
              <a:ext cx="342047" cy="410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endParaRPr kumimoji="0" lang="en-US" altLang="ja-JP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1" name="AutoShape 112"/>
            <p:cNvSpPr>
              <a:spLocks noChangeArrowheads="1"/>
            </p:cNvSpPr>
            <p:nvPr/>
          </p:nvSpPr>
          <p:spPr bwMode="auto">
            <a:xfrm>
              <a:off x="3423226" y="4627562"/>
              <a:ext cx="517526" cy="265768"/>
            </a:xfrm>
            <a:prstGeom prst="leftArrow">
              <a:avLst>
                <a:gd name="adj1" fmla="val 58852"/>
                <a:gd name="adj2" fmla="val 71375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Text Box 95"/>
            <p:cNvSpPr txBox="1">
              <a:spLocks noChangeArrowheads="1"/>
            </p:cNvSpPr>
            <p:nvPr/>
          </p:nvSpPr>
          <p:spPr bwMode="auto">
            <a:xfrm>
              <a:off x="3310804" y="4840591"/>
              <a:ext cx="814388" cy="33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ミリ波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6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8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99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video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位相補正鏡により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リングビーム，フラットビームに変換</a:t>
            </a:r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ビームプロファイル変換実験系</a:t>
            </a:r>
            <a:endParaRPr kumimoji="1" lang="ja-JP" altLang="en-US" dirty="0"/>
          </a:p>
        </p:txBody>
      </p:sp>
      <p:pic>
        <p:nvPicPr>
          <p:cNvPr id="74" name="Picture 42" descr="C:\Users\T-Yamaguchi\Documents\20_Yamaguchi_mwp_exp（一部）\2011共同実験\ミリ波放電実験\20111118_GX-8\shot30_500fps_open_F22_斜め前\shot30_500fps_open_F22_斜め前_00000000.jpg"/>
          <p:cNvPicPr>
            <a:picLocks noChangeAspect="1" noChangeArrowheads="1"/>
          </p:cNvPicPr>
          <p:nvPr/>
        </p:nvPicPr>
        <p:blipFill>
          <a:blip r:embed="rId2" cstate="print"/>
          <a:srcRect t="16457" b="17714"/>
          <a:stretch>
            <a:fillRect/>
          </a:stretch>
        </p:blipFill>
        <p:spPr bwMode="auto">
          <a:xfrm>
            <a:off x="3657598" y="3935421"/>
            <a:ext cx="3810000" cy="1219200"/>
          </a:xfrm>
          <a:prstGeom prst="rect">
            <a:avLst/>
          </a:prstGeom>
          <a:noFill/>
        </p:spPr>
      </p:pic>
      <p:pic>
        <p:nvPicPr>
          <p:cNvPr id="75" name="Picture 41" descr="C:\Users\T-Yamaguchi\Documents\20_Yamaguchi_mwp_exp（一部）\2011共同実験\ミリ波放電実験\20111118_GX-8\shot37_500fps_open_F22_上方\shot37_500fps_open_F22_上方_00000000.jpg"/>
          <p:cNvPicPr>
            <a:picLocks noChangeAspect="1" noChangeArrowheads="1"/>
          </p:cNvPicPr>
          <p:nvPr/>
        </p:nvPicPr>
        <p:blipFill>
          <a:blip r:embed="rId3" cstate="print"/>
          <a:srcRect l="5556" t="9226" r="5556" b="20040"/>
          <a:stretch>
            <a:fillRect/>
          </a:stretch>
        </p:blipFill>
        <p:spPr bwMode="auto">
          <a:xfrm>
            <a:off x="685801" y="4324928"/>
            <a:ext cx="2438400" cy="1752600"/>
          </a:xfrm>
          <a:prstGeom prst="rect">
            <a:avLst/>
          </a:prstGeom>
          <a:noFill/>
        </p:spPr>
      </p:pic>
      <p:pic>
        <p:nvPicPr>
          <p:cNvPr id="76" name="Picture 40" descr="111116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81448" y="5230821"/>
            <a:ext cx="2952751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28600" y="3897868"/>
            <a:ext cx="3409908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投入電力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610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（放物鏡集光）</a:t>
            </a:r>
            <a:endParaRPr lang="en-US" altLang="ja-JP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グループ化 20"/>
          <p:cNvGrpSpPr>
            <a:grpSpLocks/>
          </p:cNvGrpSpPr>
          <p:nvPr/>
        </p:nvGrpSpPr>
        <p:grpSpPr bwMode="auto">
          <a:xfrm>
            <a:off x="1600199" y="4164025"/>
            <a:ext cx="6934201" cy="2389175"/>
            <a:chOff x="1612314" y="1421160"/>
            <a:chExt cx="6935309" cy="2389117"/>
          </a:xfrm>
        </p:grpSpPr>
        <p:grpSp>
          <p:nvGrpSpPr>
            <p:cNvPr id="79" name="グループ化 17"/>
            <p:cNvGrpSpPr>
              <a:grpSpLocks/>
            </p:cNvGrpSpPr>
            <p:nvPr/>
          </p:nvGrpSpPr>
          <p:grpSpPr bwMode="auto">
            <a:xfrm>
              <a:off x="4863990" y="2609864"/>
              <a:ext cx="3683633" cy="1200413"/>
              <a:chOff x="4863990" y="2948658"/>
              <a:chExt cx="3683633" cy="1200413"/>
            </a:xfrm>
          </p:grpSpPr>
          <p:pic>
            <p:nvPicPr>
              <p:cNvPr id="86" name="Picture 6" descr="Flat1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61785" y="2948658"/>
                <a:ext cx="985838" cy="941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Text Box 8"/>
              <p:cNvSpPr txBox="1">
                <a:spLocks noChangeArrowheads="1"/>
              </p:cNvSpPr>
              <p:nvPr/>
            </p:nvSpPr>
            <p:spPr bwMode="auto">
              <a:xfrm>
                <a:off x="4863990" y="3779748"/>
                <a:ext cx="875701" cy="369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</a:rPr>
                  <a:t>フラット</a:t>
                </a:r>
                <a:endPara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>
              <a:off x="1612314" y="1573552"/>
              <a:ext cx="1228417" cy="36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ガウシアン</a:t>
              </a:r>
              <a:endPara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81" name="グループ化 16"/>
            <p:cNvGrpSpPr>
              <a:grpSpLocks/>
            </p:cNvGrpSpPr>
            <p:nvPr/>
          </p:nvGrpSpPr>
          <p:grpSpPr bwMode="auto">
            <a:xfrm>
              <a:off x="4965651" y="1421160"/>
              <a:ext cx="3581971" cy="1055102"/>
              <a:chOff x="4965651" y="1424658"/>
              <a:chExt cx="3581971" cy="1055102"/>
            </a:xfrm>
          </p:grpSpPr>
          <p:pic>
            <p:nvPicPr>
              <p:cNvPr id="84" name="Picture 5" descr="Hollow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291" t="3780" r="9218" b="3780"/>
              <a:stretch>
                <a:fillRect/>
              </a:stretch>
            </p:blipFill>
            <p:spPr bwMode="auto">
              <a:xfrm>
                <a:off x="7561785" y="1424658"/>
                <a:ext cx="985837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Text Box 8"/>
              <p:cNvSpPr txBox="1">
                <a:spLocks noChangeArrowheads="1"/>
              </p:cNvSpPr>
              <p:nvPr/>
            </p:nvSpPr>
            <p:spPr bwMode="auto">
              <a:xfrm>
                <a:off x="4965651" y="2110437"/>
                <a:ext cx="773092" cy="369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</a:rPr>
                  <a:t>リング</a:t>
                </a:r>
                <a:endPara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82" name="右矢印 81"/>
            <p:cNvSpPr/>
            <p:nvPr/>
          </p:nvSpPr>
          <p:spPr>
            <a:xfrm rot="20674598">
              <a:off x="3259820" y="1987289"/>
              <a:ext cx="576354" cy="431789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3" name="右矢印 82"/>
            <p:cNvSpPr/>
            <p:nvPr/>
          </p:nvSpPr>
          <p:spPr>
            <a:xfrm rot="1300964">
              <a:off x="3272161" y="2879343"/>
              <a:ext cx="576355" cy="431789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88" name="グループ化 36"/>
          <p:cNvGrpSpPr>
            <a:grpSpLocks/>
          </p:cNvGrpSpPr>
          <p:nvPr/>
        </p:nvGrpSpPr>
        <p:grpSpPr bwMode="auto">
          <a:xfrm>
            <a:off x="3505200" y="2133600"/>
            <a:ext cx="2590800" cy="1557338"/>
            <a:chOff x="2819400" y="881062"/>
            <a:chExt cx="2590800" cy="1557338"/>
          </a:xfrm>
        </p:grpSpPr>
        <p:grpSp>
          <p:nvGrpSpPr>
            <p:cNvPr id="89" name="Group 9"/>
            <p:cNvGrpSpPr>
              <a:grpSpLocks/>
            </p:cNvGrpSpPr>
            <p:nvPr/>
          </p:nvGrpSpPr>
          <p:grpSpPr bwMode="auto">
            <a:xfrm rot="5400000">
              <a:off x="3314700" y="647700"/>
              <a:ext cx="1447800" cy="2133600"/>
              <a:chOff x="4008" y="670"/>
              <a:chExt cx="1512" cy="1970"/>
            </a:xfrm>
          </p:grpSpPr>
          <p:grpSp>
            <p:nvGrpSpPr>
              <p:cNvPr id="92" name="Group 10"/>
              <p:cNvGrpSpPr>
                <a:grpSpLocks/>
              </p:cNvGrpSpPr>
              <p:nvPr/>
            </p:nvGrpSpPr>
            <p:grpSpPr bwMode="auto">
              <a:xfrm rot="-8100000">
                <a:off x="4196" y="1383"/>
                <a:ext cx="274" cy="650"/>
                <a:chOff x="476" y="2160"/>
                <a:chExt cx="340" cy="960"/>
              </a:xfrm>
            </p:grpSpPr>
            <p:sp>
              <p:nvSpPr>
                <p:cNvPr id="100" name="Rectangle 11"/>
                <p:cNvSpPr>
                  <a:spLocks noChangeArrowheads="1"/>
                </p:cNvSpPr>
                <p:nvPr/>
              </p:nvSpPr>
              <p:spPr bwMode="auto">
                <a:xfrm rot="5400000">
                  <a:off x="312" y="2568"/>
                  <a:ext cx="864" cy="14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101" name="AutoShape 12"/>
                <p:cNvSpPr>
                  <a:spLocks noChangeArrowheads="1"/>
                </p:cNvSpPr>
                <p:nvPr/>
              </p:nvSpPr>
              <p:spPr bwMode="auto">
                <a:xfrm>
                  <a:off x="536" y="2252"/>
                  <a:ext cx="192" cy="768"/>
                </a:xfrm>
                <a:prstGeom prst="flowChartDelay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102" name="Rectangle 13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192" cy="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grpSp>
            <p:nvGrpSpPr>
              <p:cNvPr id="93" name="Group 14"/>
              <p:cNvGrpSpPr>
                <a:grpSpLocks/>
              </p:cNvGrpSpPr>
              <p:nvPr/>
            </p:nvGrpSpPr>
            <p:grpSpPr bwMode="auto">
              <a:xfrm rot="2700000">
                <a:off x="5058" y="1338"/>
                <a:ext cx="274" cy="650"/>
                <a:chOff x="476" y="2160"/>
                <a:chExt cx="340" cy="960"/>
              </a:xfrm>
            </p:grpSpPr>
            <p:sp>
              <p:nvSpPr>
                <p:cNvPr id="97" name="Rectangle 15"/>
                <p:cNvSpPr>
                  <a:spLocks noChangeArrowheads="1"/>
                </p:cNvSpPr>
                <p:nvPr/>
              </p:nvSpPr>
              <p:spPr bwMode="auto">
                <a:xfrm rot="5400000">
                  <a:off x="312" y="2568"/>
                  <a:ext cx="864" cy="14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98" name="AutoShape 16"/>
                <p:cNvSpPr>
                  <a:spLocks noChangeArrowheads="1"/>
                </p:cNvSpPr>
                <p:nvPr/>
              </p:nvSpPr>
              <p:spPr bwMode="auto">
                <a:xfrm>
                  <a:off x="536" y="2252"/>
                  <a:ext cx="192" cy="768"/>
                </a:xfrm>
                <a:prstGeom prst="flowChartDelay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99" name="Rectangle 17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192" cy="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sp>
            <p:nvSpPr>
              <p:cNvPr id="94" name="AutoShape 18"/>
              <p:cNvSpPr>
                <a:spLocks noChangeArrowheads="1"/>
              </p:cNvSpPr>
              <p:nvPr/>
            </p:nvSpPr>
            <p:spPr bwMode="auto">
              <a:xfrm rot="-5400000">
                <a:off x="3941" y="2126"/>
                <a:ext cx="750" cy="277"/>
              </a:xfrm>
              <a:prstGeom prst="rightArrow">
                <a:avLst>
                  <a:gd name="adj1" fmla="val 50000"/>
                  <a:gd name="adj2" fmla="val 6769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95" name="AutoShape 19"/>
              <p:cNvSpPr>
                <a:spLocks noChangeArrowheads="1"/>
              </p:cNvSpPr>
              <p:nvPr/>
            </p:nvSpPr>
            <p:spPr bwMode="auto">
              <a:xfrm rot="-5400000">
                <a:off x="4660" y="1419"/>
                <a:ext cx="257" cy="553"/>
              </a:xfrm>
              <a:prstGeom prst="downArrow">
                <a:avLst>
                  <a:gd name="adj1" fmla="val 50000"/>
                  <a:gd name="adj2" fmla="val 5379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96" name="AutoShape 20"/>
              <p:cNvSpPr>
                <a:spLocks noChangeArrowheads="1"/>
              </p:cNvSpPr>
              <p:nvPr/>
            </p:nvSpPr>
            <p:spPr bwMode="auto">
              <a:xfrm rot="-5400000">
                <a:off x="4848" y="898"/>
                <a:ext cx="733" cy="277"/>
              </a:xfrm>
              <a:prstGeom prst="rightArrow">
                <a:avLst>
                  <a:gd name="adj1" fmla="val 50000"/>
                  <a:gd name="adj2" fmla="val 66155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90" name="テキスト ボックス 33"/>
            <p:cNvSpPr txBox="1">
              <a:spLocks noChangeArrowheads="1"/>
            </p:cNvSpPr>
            <p:nvPr/>
          </p:nvSpPr>
          <p:spPr bwMode="auto">
            <a:xfrm>
              <a:off x="2819400" y="881062"/>
              <a:ext cx="8370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170GHz</a:t>
              </a:r>
            </a:p>
          </p:txBody>
        </p:sp>
        <p:sp>
          <p:nvSpPr>
            <p:cNvPr id="91" name="テキスト ボックス 34"/>
            <p:cNvSpPr txBox="1">
              <a:spLocks noChangeArrowheads="1"/>
            </p:cNvSpPr>
            <p:nvPr/>
          </p:nvSpPr>
          <p:spPr bwMode="auto">
            <a:xfrm>
              <a:off x="4114800" y="922338"/>
              <a:ext cx="1295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位相補正鏡</a:t>
              </a:r>
              <a:endPara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5675" y="1025525"/>
            <a:ext cx="28797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テキスト ボックス 38"/>
          <p:cNvSpPr txBox="1">
            <a:spLocks noChangeArrowheads="1"/>
          </p:cNvSpPr>
          <p:nvPr/>
        </p:nvSpPr>
        <p:spPr bwMode="auto">
          <a:xfrm>
            <a:off x="6681788" y="1177924"/>
            <a:ext cx="9973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ガウシアン</a:t>
            </a:r>
            <a:endParaRPr lang="en-US" altLang="ja-JP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テキスト ボックス 39"/>
          <p:cNvSpPr txBox="1">
            <a:spLocks noChangeArrowheads="1"/>
          </p:cNvSpPr>
          <p:nvPr/>
        </p:nvSpPr>
        <p:spPr bwMode="auto">
          <a:xfrm>
            <a:off x="7850188" y="1292423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フラット</a:t>
            </a:r>
            <a:endParaRPr lang="en-US" altLang="ja-JP" sz="1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テキスト ボックス 41"/>
          <p:cNvSpPr txBox="1">
            <a:spLocks noChangeArrowheads="1"/>
          </p:cNvSpPr>
          <p:nvPr/>
        </p:nvSpPr>
        <p:spPr bwMode="auto">
          <a:xfrm>
            <a:off x="8102599" y="1787524"/>
            <a:ext cx="6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リング</a:t>
            </a:r>
            <a:endParaRPr lang="en-US" altLang="ja-JP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43" descr="C:\Users\T-Yamaguchi\Desktop\CIMG0650.jpg"/>
          <p:cNvPicPr>
            <a:picLocks noChangeAspect="1" noChangeArrowheads="1"/>
          </p:cNvPicPr>
          <p:nvPr/>
        </p:nvPicPr>
        <p:blipFill>
          <a:blip r:embed="rId8" cstate="print"/>
          <a:srcRect t="13675" b="11111"/>
          <a:stretch>
            <a:fillRect/>
          </a:stretch>
        </p:blipFill>
        <p:spPr bwMode="auto">
          <a:xfrm>
            <a:off x="533400" y="2262554"/>
            <a:ext cx="2743200" cy="1547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コンテンツ プレースホルダ 31"/>
          <p:cNvSpPr>
            <a:spLocks noGrp="1"/>
          </p:cNvSpPr>
          <p:nvPr>
            <p:ph idx="13"/>
          </p:nvPr>
        </p:nvSpPr>
        <p:spPr>
          <a:xfrm>
            <a:off x="457200" y="5715000"/>
            <a:ext cx="8229600" cy="762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C00000"/>
                </a:solidFill>
              </a:rPr>
              <a:t>局所的な電力密度が高い領域でのみ電離が進む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534400" cy="533400"/>
          </a:xfrm>
        </p:spPr>
        <p:txBody>
          <a:bodyPr/>
          <a:lstStyle/>
          <a:p>
            <a:r>
              <a:rPr lang="ja-JP" altLang="en-US" dirty="0" smtClean="0"/>
              <a:t>リング</a:t>
            </a:r>
            <a:r>
              <a:rPr kumimoji="1" lang="ja-JP" altLang="en-US" dirty="0" smtClean="0"/>
              <a:t>ビームでの大気圧ミリ波放電の様子</a:t>
            </a:r>
            <a:r>
              <a:rPr kumimoji="1" lang="ja-JP" altLang="en-US" sz="2400" dirty="0" smtClean="0"/>
              <a:t>（高速度カメラ）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57200" y="1297954"/>
            <a:ext cx="1143000" cy="4036046"/>
            <a:chOff x="457200" y="2690336"/>
            <a:chExt cx="1143000" cy="4036046"/>
          </a:xfrm>
        </p:grpSpPr>
        <p:pic>
          <p:nvPicPr>
            <p:cNvPr id="5" name="Picture 8" descr="C:\Users\T-Yamaguchi\Documents\20_Yamaguchi_mwp_exp（一部）\2011共同実験\ミリ波放電実験\20111118_GX-8\shot36_30000fps_1us_F56_上方\shot36_30000fps_1us_F56_上方_00000007.jpg"/>
            <p:cNvPicPr>
              <a:picLocks noChangeAspect="1" noChangeArrowheads="1"/>
            </p:cNvPicPr>
            <p:nvPr/>
          </p:nvPicPr>
          <p:blipFill>
            <a:blip r:embed="rId2" cstate="print"/>
            <a:srcRect l="12919" t="9091" r="13397" b="9091"/>
            <a:stretch>
              <a:fillRect/>
            </a:stretch>
          </p:blipFill>
          <p:spPr bwMode="auto">
            <a:xfrm>
              <a:off x="457200" y="5791200"/>
              <a:ext cx="1143000" cy="935182"/>
            </a:xfrm>
            <a:prstGeom prst="rect">
              <a:avLst/>
            </a:prstGeom>
            <a:noFill/>
          </p:spPr>
        </p:pic>
        <p:pic>
          <p:nvPicPr>
            <p:cNvPr id="6" name="Picture 9" descr="C:\Users\T-Yamaguchi\Documents\20_Yamaguchi_mwp_exp（一部）\2011共同実験\ミリ波放電実験\20111118_GX-8\shot36_30000fps_1us_F56_上方\shot36_30000fps_1us_F56_上方_00000003.jpg"/>
            <p:cNvPicPr>
              <a:picLocks noChangeAspect="1" noChangeArrowheads="1"/>
            </p:cNvPicPr>
            <p:nvPr/>
          </p:nvPicPr>
          <p:blipFill>
            <a:blip r:embed="rId3" cstate="print"/>
            <a:srcRect l="12919" t="9091" r="13397" b="9091"/>
            <a:stretch>
              <a:fillRect/>
            </a:stretch>
          </p:blipFill>
          <p:spPr bwMode="auto">
            <a:xfrm>
              <a:off x="457200" y="2722418"/>
              <a:ext cx="1143000" cy="935182"/>
            </a:xfrm>
            <a:prstGeom prst="rect">
              <a:avLst/>
            </a:prstGeom>
            <a:noFill/>
          </p:spPr>
        </p:pic>
        <p:pic>
          <p:nvPicPr>
            <p:cNvPr id="7" name="Picture 10" descr="C:\Users\T-Yamaguchi\Documents\20_Yamaguchi_mwp_exp（一部）\2011共同実験\ミリ波放電実験\20111118_GX-8\shot36_30000fps_1us_F56_上方\shot36_30000fps_1us_F56_上方_00000004.jpg"/>
            <p:cNvPicPr>
              <a:picLocks noChangeAspect="1" noChangeArrowheads="1"/>
            </p:cNvPicPr>
            <p:nvPr/>
          </p:nvPicPr>
          <p:blipFill>
            <a:blip r:embed="rId4" cstate="print"/>
            <a:srcRect l="12919" t="9091" r="13397" b="9091"/>
            <a:stretch>
              <a:fillRect/>
            </a:stretch>
          </p:blipFill>
          <p:spPr bwMode="auto">
            <a:xfrm>
              <a:off x="457200" y="3429000"/>
              <a:ext cx="1143000" cy="935182"/>
            </a:xfrm>
            <a:prstGeom prst="rect">
              <a:avLst/>
            </a:prstGeom>
            <a:noFill/>
          </p:spPr>
        </p:pic>
        <p:pic>
          <p:nvPicPr>
            <p:cNvPr id="8" name="Picture 11" descr="C:\Users\T-Yamaguchi\Documents\20_Yamaguchi_mwp_exp（一部）\2011共同実験\ミリ波放電実験\20111118_GX-8\shot36_30000fps_1us_F56_上方\shot36_30000fps_1us_F56_上方_00000005.jpg"/>
            <p:cNvPicPr>
              <a:picLocks noChangeAspect="1" noChangeArrowheads="1"/>
            </p:cNvPicPr>
            <p:nvPr/>
          </p:nvPicPr>
          <p:blipFill>
            <a:blip r:embed="rId5" cstate="print"/>
            <a:srcRect l="12919" t="9091" r="13397" b="9091"/>
            <a:stretch>
              <a:fillRect/>
            </a:stretch>
          </p:blipFill>
          <p:spPr bwMode="auto">
            <a:xfrm>
              <a:off x="457200" y="4191000"/>
              <a:ext cx="1143000" cy="935182"/>
            </a:xfrm>
            <a:prstGeom prst="rect">
              <a:avLst/>
            </a:prstGeom>
            <a:noFill/>
          </p:spPr>
        </p:pic>
        <p:pic>
          <p:nvPicPr>
            <p:cNvPr id="9" name="Picture 12" descr="C:\Users\T-Yamaguchi\Documents\20_Yamaguchi_mwp_exp（一部）\2011共同実験\ミリ波放電実験\20111118_GX-8\shot36_30000fps_1us_F56_上方\shot36_30000fps_1us_F56_上方_00000006.jpg"/>
            <p:cNvPicPr>
              <a:picLocks noChangeAspect="1" noChangeArrowheads="1"/>
            </p:cNvPicPr>
            <p:nvPr/>
          </p:nvPicPr>
          <p:blipFill>
            <a:blip r:embed="rId6" cstate="print"/>
            <a:srcRect l="12919" t="9091" r="13397" b="9091"/>
            <a:stretch>
              <a:fillRect/>
            </a:stretch>
          </p:blipFill>
          <p:spPr bwMode="auto">
            <a:xfrm>
              <a:off x="457200" y="4953000"/>
              <a:ext cx="1143000" cy="935182"/>
            </a:xfrm>
            <a:prstGeom prst="rect">
              <a:avLst/>
            </a:prstGeom>
            <a:noFill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02811" y="2690336"/>
              <a:ext cx="99738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1400" dirty="0" smtClean="0">
                  <a:solidFill>
                    <a:srgbClr val="FFFF00"/>
                  </a:solidFill>
                  <a:latin typeface="Times New Roman" pitchFamily="18" charset="0"/>
                </a:rPr>
                <a:t>ガウシアン</a:t>
              </a:r>
              <a:endParaRPr lang="en-US" altLang="ja-JP" sz="1400" dirty="0" smtClean="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algn="r"/>
              <a:r>
                <a:rPr lang="en-US" altLang="ja-JP" sz="1400" dirty="0" smtClean="0">
                  <a:solidFill>
                    <a:srgbClr val="FFFF00"/>
                  </a:solidFill>
                  <a:latin typeface="Times New Roman" pitchFamily="18" charset="0"/>
                </a:rPr>
                <a:t>30 </a:t>
              </a:r>
              <a:r>
                <a:rPr lang="en-US" altLang="ja-JP" sz="1400" dirty="0" err="1" smtClean="0">
                  <a:solidFill>
                    <a:srgbClr val="FFFF00"/>
                  </a:solidFill>
                  <a:latin typeface="Times New Roman" pitchFamily="18" charset="0"/>
                </a:rPr>
                <a:t>kfps</a:t>
              </a:r>
              <a:endParaRPr lang="en-US" altLang="ja-JP" sz="1400" dirty="0" smtClean="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algn="r"/>
              <a:r>
                <a:rPr lang="en-US" altLang="ja-JP" sz="1400" dirty="0" smtClean="0">
                  <a:solidFill>
                    <a:srgbClr val="FFFF00"/>
                  </a:solidFill>
                  <a:latin typeface="Times New Roman" pitchFamily="18" charset="0"/>
                </a:rPr>
                <a:t>1 </a:t>
              </a:r>
              <a:r>
                <a:rPr lang="en-US" altLang="ja-JP" sz="1400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altLang="ja-JP" sz="1400" dirty="0" smtClean="0">
                  <a:solidFill>
                    <a:srgbClr val="FFFF00"/>
                  </a:solidFill>
                  <a:latin typeface="Times New Roman" pitchFamily="18" charset="0"/>
                </a:rPr>
                <a:t>s</a:t>
              </a:r>
              <a:endParaRPr lang="en-US" altLang="ja-JP" sz="14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181600" y="4343400"/>
            <a:ext cx="3809999" cy="1359243"/>
            <a:chOff x="3904861" y="5372876"/>
            <a:chExt cx="3809999" cy="1359243"/>
          </a:xfrm>
        </p:grpSpPr>
        <p:pic>
          <p:nvPicPr>
            <p:cNvPr id="12" name="Picture 42" descr="C:\Users\T-Yamaguchi\Documents\20_Yamaguchi_mwp_exp（一部）\2011共同実験\ミリ波放電実験\20111118_GX-8\shot30_500fps_open_F22_斜め前\shot30_500fps_open_F22_斜め前_00000000.jpg"/>
            <p:cNvPicPr>
              <a:picLocks noChangeAspect="1" noChangeArrowheads="1"/>
            </p:cNvPicPr>
            <p:nvPr/>
          </p:nvPicPr>
          <p:blipFill>
            <a:blip r:embed="rId7" cstate="print"/>
            <a:srcRect l="6508" t="16457" b="17714"/>
            <a:stretch>
              <a:fillRect/>
            </a:stretch>
          </p:blipFill>
          <p:spPr bwMode="auto">
            <a:xfrm>
              <a:off x="3904861" y="5372876"/>
              <a:ext cx="3809999" cy="1304075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876800" y="6393565"/>
              <a:ext cx="13260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solidFill>
                    <a:srgbClr val="FFFF00"/>
                  </a:solidFill>
                  <a:latin typeface="Times New Roman" pitchFamily="18" charset="0"/>
                </a:rPr>
                <a:t>リング（露光）</a:t>
              </a:r>
              <a:endParaRPr lang="en-US" altLang="ja-JP" sz="16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76400" y="4160044"/>
            <a:ext cx="2057400" cy="1478756"/>
            <a:chOff x="1905000" y="5181600"/>
            <a:chExt cx="2057400" cy="1478756"/>
          </a:xfrm>
        </p:grpSpPr>
        <p:pic>
          <p:nvPicPr>
            <p:cNvPr id="15" name="Picture 41" descr="C:\Users\T-Yamaguchi\Documents\20_Yamaguchi_mwp_exp（一部）\2011共同実験\ミリ波放電実験\20111118_GX-8\shot37_500fps_open_F22_上方\shot37_500fps_open_F22_上方_00000000.jpg"/>
            <p:cNvPicPr>
              <a:picLocks noChangeAspect="1" noChangeArrowheads="1"/>
            </p:cNvPicPr>
            <p:nvPr/>
          </p:nvPicPr>
          <p:blipFill>
            <a:blip r:embed="rId8" cstate="print"/>
            <a:srcRect l="5556" t="9226" r="5556" b="20040"/>
            <a:stretch>
              <a:fillRect/>
            </a:stretch>
          </p:blipFill>
          <p:spPr bwMode="auto">
            <a:xfrm>
              <a:off x="1905000" y="5181600"/>
              <a:ext cx="2057400" cy="1478756"/>
            </a:xfrm>
            <a:prstGeom prst="rect">
              <a:avLst/>
            </a:prstGeom>
            <a:noFill/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819400" y="5181600"/>
              <a:ext cx="11144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1600" dirty="0" smtClean="0">
                  <a:solidFill>
                    <a:srgbClr val="FFFF00"/>
                  </a:solidFill>
                  <a:latin typeface="Times New Roman" pitchFamily="18" charset="0"/>
                </a:rPr>
                <a:t>ガウシアン</a:t>
              </a:r>
              <a:endParaRPr lang="en-US" altLang="ja-JP" sz="1600" dirty="0" smtClean="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algn="r"/>
              <a:r>
                <a:rPr lang="ja-JP" altLang="en-US" sz="1600" dirty="0" smtClean="0">
                  <a:solidFill>
                    <a:srgbClr val="FFFF00"/>
                  </a:solidFill>
                  <a:latin typeface="Times New Roman" pitchFamily="18" charset="0"/>
                </a:rPr>
                <a:t>（露光）</a:t>
              </a:r>
              <a:endParaRPr lang="en-US" altLang="ja-JP" sz="16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406020" y="1295400"/>
            <a:ext cx="1994780" cy="3026927"/>
            <a:chOff x="6705599" y="570724"/>
            <a:chExt cx="1994780" cy="3026927"/>
          </a:xfrm>
        </p:grpSpPr>
        <p:pic>
          <p:nvPicPr>
            <p:cNvPr id="18" name="Picture 2" descr="C:\Users\T-Yamaguchi\Documents\20_Yamaguchi_mwp_exp（一部）\2011共同実験\ミリ波放電実験\20111118_GX-8\shot28_30000fps_1us_F56_上方\shot28_30000fps_1us_F56_上方_00000016.jpg"/>
            <p:cNvPicPr>
              <a:picLocks noChangeAspect="1" noChangeArrowheads="1"/>
            </p:cNvPicPr>
            <p:nvPr/>
          </p:nvPicPr>
          <p:blipFill>
            <a:blip r:embed="rId9" cstate="print"/>
            <a:srcRect t="13809" b="10238"/>
            <a:stretch>
              <a:fillRect/>
            </a:stretch>
          </p:blipFill>
          <p:spPr bwMode="auto">
            <a:xfrm>
              <a:off x="6705599" y="3060138"/>
              <a:ext cx="1465945" cy="537513"/>
            </a:xfrm>
            <a:prstGeom prst="rect">
              <a:avLst/>
            </a:prstGeom>
            <a:noFill/>
          </p:spPr>
        </p:pic>
        <p:pic>
          <p:nvPicPr>
            <p:cNvPr id="19" name="Picture 3" descr="C:\Users\T-Yamaguchi\Documents\20_Yamaguchi_mwp_exp（一部）\2011共同実験\ミリ波放電実験\20111118_GX-8\shot28_30000fps_1us_F56_上方\shot28_30000fps_1us_F56_上方_00000001.jpg"/>
            <p:cNvPicPr>
              <a:picLocks noChangeAspect="1" noChangeArrowheads="1"/>
            </p:cNvPicPr>
            <p:nvPr/>
          </p:nvPicPr>
          <p:blipFill>
            <a:blip r:embed="rId10" cstate="print"/>
            <a:srcRect t="12719" b="11328"/>
            <a:stretch>
              <a:fillRect/>
            </a:stretch>
          </p:blipFill>
          <p:spPr bwMode="auto">
            <a:xfrm>
              <a:off x="6705599" y="570724"/>
              <a:ext cx="1465945" cy="537513"/>
            </a:xfrm>
            <a:prstGeom prst="rect">
              <a:avLst/>
            </a:prstGeom>
            <a:noFill/>
          </p:spPr>
        </p:pic>
        <p:pic>
          <p:nvPicPr>
            <p:cNvPr id="20" name="Picture 4" descr="C:\Users\T-Yamaguchi\Documents\20_Yamaguchi_mwp_exp（一部）\2011共同実験\ミリ波放電実験\20111118_GX-8\shot28_30000fps_1us_F56_上方\shot28_30000fps_1us_F56_上方_00000004.jpg"/>
            <p:cNvPicPr>
              <a:picLocks noChangeAspect="1" noChangeArrowheads="1"/>
            </p:cNvPicPr>
            <p:nvPr/>
          </p:nvPicPr>
          <p:blipFill>
            <a:blip r:embed="rId11" cstate="print"/>
            <a:srcRect t="10238" b="13810"/>
            <a:stretch>
              <a:fillRect/>
            </a:stretch>
          </p:blipFill>
          <p:spPr bwMode="auto">
            <a:xfrm>
              <a:off x="6705599" y="1078938"/>
              <a:ext cx="1465945" cy="537513"/>
            </a:xfrm>
            <a:prstGeom prst="rect">
              <a:avLst/>
            </a:prstGeom>
            <a:noFill/>
          </p:spPr>
        </p:pic>
        <p:pic>
          <p:nvPicPr>
            <p:cNvPr id="21" name="Picture 5" descr="C:\Users\T-Yamaguchi\Documents\20_Yamaguchi_mwp_exp（一部）\2011共同実験\ミリ波放電実験\20111118_GX-8\shot28_30000fps_1us_F56_上方\shot28_30000fps_1us_F56_上方_00000007.jpg"/>
            <p:cNvPicPr>
              <a:picLocks noChangeAspect="1" noChangeArrowheads="1"/>
            </p:cNvPicPr>
            <p:nvPr/>
          </p:nvPicPr>
          <p:blipFill>
            <a:blip r:embed="rId12" cstate="print"/>
            <a:srcRect t="13809" b="10238"/>
            <a:stretch>
              <a:fillRect/>
            </a:stretch>
          </p:blipFill>
          <p:spPr bwMode="auto">
            <a:xfrm>
              <a:off x="6705599" y="1616384"/>
              <a:ext cx="1465945" cy="537513"/>
            </a:xfrm>
            <a:prstGeom prst="rect">
              <a:avLst/>
            </a:prstGeom>
            <a:noFill/>
          </p:spPr>
        </p:pic>
        <p:pic>
          <p:nvPicPr>
            <p:cNvPr id="22" name="Picture 6" descr="C:\Users\T-Yamaguchi\Documents\20_Yamaguchi_mwp_exp（一部）\2011共同実験\ミリ波放電実験\20111118_GX-8\shot28_30000fps_1us_F56_上方\shot28_30000fps_1us_F56_上方_00000010.jpg"/>
            <p:cNvPicPr>
              <a:picLocks noChangeAspect="1" noChangeArrowheads="1"/>
            </p:cNvPicPr>
            <p:nvPr/>
          </p:nvPicPr>
          <p:blipFill>
            <a:blip r:embed="rId13" cstate="print"/>
            <a:srcRect t="10238" b="13810"/>
            <a:stretch>
              <a:fillRect/>
            </a:stretch>
          </p:blipFill>
          <p:spPr bwMode="auto">
            <a:xfrm>
              <a:off x="6705599" y="2069538"/>
              <a:ext cx="1465945" cy="537513"/>
            </a:xfrm>
            <a:prstGeom prst="rect">
              <a:avLst/>
            </a:prstGeom>
            <a:noFill/>
          </p:spPr>
        </p:pic>
        <p:pic>
          <p:nvPicPr>
            <p:cNvPr id="23" name="Picture 7" descr="C:\Users\T-Yamaguchi\Documents\20_Yamaguchi_mwp_exp（一部）\2011共同実験\ミリ波放電実験\20111118_GX-8\shot28_30000fps_1us_F56_上方\shot28_30000fps_1us_F56_上方_00000013.jpg"/>
            <p:cNvPicPr>
              <a:picLocks noChangeAspect="1" noChangeArrowheads="1"/>
            </p:cNvPicPr>
            <p:nvPr/>
          </p:nvPicPr>
          <p:blipFill>
            <a:blip r:embed="rId14" cstate="print"/>
            <a:srcRect t="13809" b="10238"/>
            <a:stretch>
              <a:fillRect/>
            </a:stretch>
          </p:blipFill>
          <p:spPr bwMode="auto">
            <a:xfrm>
              <a:off x="6705599" y="2598893"/>
              <a:ext cx="1465945" cy="537513"/>
            </a:xfrm>
            <a:prstGeom prst="rect">
              <a:avLst/>
            </a:prstGeom>
            <a:noFill/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7467599" y="570724"/>
              <a:ext cx="71846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1400" dirty="0" smtClean="0">
                  <a:solidFill>
                    <a:srgbClr val="FFFF00"/>
                  </a:solidFill>
                  <a:latin typeface="Times New Roman" pitchFamily="18" charset="0"/>
                </a:rPr>
                <a:t>リング</a:t>
              </a:r>
              <a:endParaRPr lang="en-US" altLang="ja-JP" sz="1400" dirty="0" smtClean="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algn="r"/>
              <a:r>
                <a:rPr lang="en-US" altLang="ja-JP" sz="1400" dirty="0" smtClean="0">
                  <a:solidFill>
                    <a:srgbClr val="FFFF00"/>
                  </a:solidFill>
                  <a:latin typeface="Times New Roman" pitchFamily="18" charset="0"/>
                </a:rPr>
                <a:t>30 </a:t>
              </a:r>
              <a:r>
                <a:rPr lang="en-US" altLang="ja-JP" sz="1400" dirty="0" err="1" smtClean="0">
                  <a:solidFill>
                    <a:srgbClr val="FFFF00"/>
                  </a:solidFill>
                  <a:latin typeface="Times New Roman" pitchFamily="18" charset="0"/>
                </a:rPr>
                <a:t>kfps</a:t>
              </a:r>
              <a:endParaRPr lang="en-US" altLang="ja-JP" sz="1400" dirty="0" smtClean="0">
                <a:solidFill>
                  <a:srgbClr val="FFFF00"/>
                </a:solidFill>
                <a:latin typeface="Times New Roman" pitchFamily="18" charset="0"/>
              </a:endParaRPr>
            </a:p>
            <a:p>
              <a:pPr algn="r"/>
              <a:r>
                <a:rPr lang="en-US" altLang="ja-JP" sz="1400" dirty="0" smtClean="0">
                  <a:solidFill>
                    <a:srgbClr val="FFFF00"/>
                  </a:solidFill>
                  <a:latin typeface="Times New Roman" pitchFamily="18" charset="0"/>
                </a:rPr>
                <a:t>1 </a:t>
              </a:r>
              <a:r>
                <a:rPr lang="en-US" altLang="ja-JP" sz="1400" dirty="0" smtClean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altLang="ja-JP" sz="1400" dirty="0" smtClean="0">
                  <a:solidFill>
                    <a:srgbClr val="FFFF00"/>
                  </a:solidFill>
                  <a:latin typeface="Times New Roman" pitchFamily="18" charset="0"/>
                </a:rPr>
                <a:t>s</a:t>
              </a:r>
              <a:endParaRPr lang="en-US" altLang="ja-JP" sz="14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25" name="Picture 2" descr="C:\Users\T-Yamaguchi\Documents\30_Yamaguchi_wo_mwp\研究室輪講\PR_seminar\111209_beamprofile\1118_Ring230mm_1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59672" y="914400"/>
              <a:ext cx="537513" cy="545297"/>
            </a:xfrm>
            <a:prstGeom prst="rect">
              <a:avLst/>
            </a:prstGeom>
            <a:noFill/>
          </p:spPr>
        </p:pic>
        <p:pic>
          <p:nvPicPr>
            <p:cNvPr id="26" name="Picture 3" descr="C:\Users\T-Yamaguchi\Documents\30_Yamaguchi_wo_mwp\研究室輪講\PR_seminar\111209_beamprofile\1118_Ring130mm_1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53639" y="3048000"/>
              <a:ext cx="545297" cy="545297"/>
            </a:xfrm>
            <a:prstGeom prst="rect">
              <a:avLst/>
            </a:prstGeom>
            <a:noFill/>
          </p:spPr>
        </p:pic>
        <p:pic>
          <p:nvPicPr>
            <p:cNvPr id="27" name="Picture 4" descr="C:\Users\T-Yamaguchi\Documents\30_Yamaguchi_wo_mwp\研究室輪講\PR_seminar\111209_beamprofile\1118_Ring155mm_1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160933" y="2514600"/>
              <a:ext cx="534486" cy="542703"/>
            </a:xfrm>
            <a:prstGeom prst="rect">
              <a:avLst/>
            </a:prstGeom>
            <a:noFill/>
          </p:spPr>
        </p:pic>
        <p:pic>
          <p:nvPicPr>
            <p:cNvPr id="28" name="Picture 5" descr="C:\Users\T-Yamaguchi\Documents\30_Yamaguchi_wo_mwp\研究室輪講\PR_seminar\111209_beamprofile\1118_Ring180mm_1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160986" y="1981200"/>
              <a:ext cx="537513" cy="545297"/>
            </a:xfrm>
            <a:prstGeom prst="rect">
              <a:avLst/>
            </a:prstGeom>
            <a:noFill/>
          </p:spPr>
        </p:pic>
        <p:pic>
          <p:nvPicPr>
            <p:cNvPr id="29" name="Picture 6" descr="C:\Users\T-Yamaguchi\Documents\30_Yamaguchi_wo_mwp\研究室輪講\PR_seminar\111209_beamprofile\1118_Ring205mm_1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157677" y="1447800"/>
              <a:ext cx="542702" cy="547891"/>
            </a:xfrm>
            <a:prstGeom prst="rect">
              <a:avLst/>
            </a:prstGeom>
            <a:noFill/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1676400" y="1981200"/>
            <a:ext cx="2462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ガウシアンビーム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中心部で電離が進む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77000" y="1981200"/>
            <a:ext cx="2462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リングビーム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周辺部で電離が進む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グループ化 94"/>
          <p:cNvGrpSpPr/>
          <p:nvPr/>
        </p:nvGrpSpPr>
        <p:grpSpPr>
          <a:xfrm>
            <a:off x="685800" y="4741502"/>
            <a:ext cx="11998161" cy="1659298"/>
            <a:chOff x="1122641" y="1887031"/>
            <a:chExt cx="11998161" cy="1659298"/>
          </a:xfrm>
        </p:grpSpPr>
        <p:pic>
          <p:nvPicPr>
            <p:cNvPr id="96" name="Picture 5" descr="111116_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0664471" y="1089998"/>
              <a:ext cx="1621656" cy="329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6" descr="111116_03"/>
            <p:cNvPicPr>
              <a:picLocks noChangeAspect="1" noChangeArrowheads="1"/>
            </p:cNvPicPr>
            <p:nvPr/>
          </p:nvPicPr>
          <p:blipFill>
            <a:blip r:embed="rId3" cstate="print"/>
            <a:srcRect l="24447" r="5069"/>
            <a:stretch>
              <a:fillRect/>
            </a:stretch>
          </p:blipFill>
          <p:spPr bwMode="auto">
            <a:xfrm rot="10800000">
              <a:off x="1122641" y="1887031"/>
              <a:ext cx="2514599" cy="158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1423173" y="3100797"/>
              <a:ext cx="2214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rgbClr val="FFFF00"/>
                  </a:solidFill>
                  <a:latin typeface="Times New Roman" pitchFamily="18" charset="0"/>
                </a:rPr>
                <a:t>フラットビーム（露光）</a:t>
              </a:r>
              <a:endParaRPr lang="en-US" altLang="ja-JP" sz="18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914400"/>
          </a:xfrm>
        </p:spPr>
        <p:txBody>
          <a:bodyPr/>
          <a:lstStyle/>
          <a:p>
            <a:r>
              <a:rPr lang="ja-JP" altLang="en-US" dirty="0" smtClean="0"/>
              <a:t>フラット</a:t>
            </a:r>
            <a:r>
              <a:rPr kumimoji="1" lang="ja-JP" altLang="en-US" dirty="0" smtClean="0"/>
              <a:t>ビームでの大気圧ミリ波放電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の様子</a:t>
            </a:r>
            <a:r>
              <a:rPr kumimoji="1" lang="ja-JP" altLang="en-US" sz="2400" dirty="0" smtClean="0"/>
              <a:t>（高速度カメラ）</a:t>
            </a:r>
            <a:r>
              <a:rPr kumimoji="1" lang="ja-JP" altLang="en-US" dirty="0" smtClean="0"/>
              <a:t>と推進性能</a:t>
            </a:r>
            <a:endParaRPr kumimoji="1" lang="ja-JP" altLang="en-US" dirty="0"/>
          </a:p>
        </p:txBody>
      </p:sp>
      <p:pic>
        <p:nvPicPr>
          <p:cNvPr id="83" name="Picture 16" descr="C:\Users\T-Yamaguchi\Documents\10_Yamaguchi_mwp\30_mwp学会発表\1111_PlasmaConference2011\図1.png"/>
          <p:cNvPicPr>
            <a:picLocks noChangeAspect="1" noChangeArrowheads="1"/>
          </p:cNvPicPr>
          <p:nvPr/>
        </p:nvPicPr>
        <p:blipFill>
          <a:blip r:embed="rId4" cstate="print"/>
          <a:srcRect l="18199" t="22624" b="43207"/>
          <a:stretch>
            <a:fillRect/>
          </a:stretch>
        </p:blipFill>
        <p:spPr bwMode="auto">
          <a:xfrm>
            <a:off x="5791200" y="849674"/>
            <a:ext cx="3276600" cy="838200"/>
          </a:xfrm>
          <a:prstGeom prst="rect">
            <a:avLst/>
          </a:prstGeom>
          <a:noFill/>
        </p:spPr>
      </p:pic>
      <p:grpSp>
        <p:nvGrpSpPr>
          <p:cNvPr id="84" name="グループ化 83"/>
          <p:cNvGrpSpPr/>
          <p:nvPr/>
        </p:nvGrpSpPr>
        <p:grpSpPr>
          <a:xfrm>
            <a:off x="128557" y="1245972"/>
            <a:ext cx="12799939" cy="2819400"/>
            <a:chOff x="204757" y="1695450"/>
            <a:chExt cx="12799939" cy="2819400"/>
          </a:xfrm>
        </p:grpSpPr>
        <p:pic>
          <p:nvPicPr>
            <p:cNvPr id="85" name="Picture 2" descr="shot07_30000fps_1us_F4_上方_00000003"/>
            <p:cNvPicPr>
              <a:picLocks noChangeAspect="1" noChangeArrowheads="1"/>
            </p:cNvPicPr>
            <p:nvPr/>
          </p:nvPicPr>
          <p:blipFill>
            <a:blip r:embed="rId5" cstate="print"/>
            <a:srcRect l="5405" r="8108"/>
            <a:stretch>
              <a:fillRect/>
            </a:stretch>
          </p:blipFill>
          <p:spPr bwMode="auto">
            <a:xfrm>
              <a:off x="204757" y="2202078"/>
              <a:ext cx="1446929" cy="101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" descr="shot07_30000fps_1us_F4_上方_00000004"/>
            <p:cNvPicPr>
              <a:picLocks noChangeAspect="1" noChangeArrowheads="1"/>
            </p:cNvPicPr>
            <p:nvPr/>
          </p:nvPicPr>
          <p:blipFill>
            <a:blip r:embed="rId6" cstate="print"/>
            <a:srcRect l="5442" r="7483"/>
            <a:stretch>
              <a:fillRect/>
            </a:stretch>
          </p:blipFill>
          <p:spPr bwMode="auto">
            <a:xfrm>
              <a:off x="1638142" y="2202078"/>
              <a:ext cx="1446929" cy="101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4" descr="shot07_30000fps_1us_F4_上方_00000005"/>
            <p:cNvPicPr>
              <a:picLocks noChangeAspect="1" noChangeArrowheads="1"/>
            </p:cNvPicPr>
            <p:nvPr/>
          </p:nvPicPr>
          <p:blipFill>
            <a:blip r:embed="rId7" cstate="print"/>
            <a:srcRect l="7483" r="5442"/>
            <a:stretch>
              <a:fillRect/>
            </a:stretch>
          </p:blipFill>
          <p:spPr bwMode="auto">
            <a:xfrm>
              <a:off x="3125071" y="2202078"/>
              <a:ext cx="1446929" cy="101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5" descr="shot07_30000fps_1us_F4_上方_00000006"/>
            <p:cNvPicPr>
              <a:picLocks noChangeAspect="1" noChangeArrowheads="1"/>
            </p:cNvPicPr>
            <p:nvPr/>
          </p:nvPicPr>
          <p:blipFill>
            <a:blip r:embed="rId8" cstate="print"/>
            <a:srcRect l="4000" r="5333"/>
            <a:stretch>
              <a:fillRect/>
            </a:stretch>
          </p:blipFill>
          <p:spPr bwMode="auto">
            <a:xfrm>
              <a:off x="4531672" y="2200301"/>
              <a:ext cx="1537362" cy="102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6" descr="shot07_30kfps_1us_delay0us_000000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8731" y="3200401"/>
              <a:ext cx="13716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7" descr="shot07_30kfps_1us_delay0us_0000000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38325" y="3200400"/>
              <a:ext cx="13430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8" descr="shot07_30kfps_1us_delay0us_0000000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19061" y="3200401"/>
              <a:ext cx="13716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9" descr="shot07_30kfps_1us_delay0us_0000000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38675" y="3200400"/>
              <a:ext cx="13811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テキスト ボックス 92"/>
            <p:cNvSpPr txBox="1"/>
            <p:nvPr/>
          </p:nvSpPr>
          <p:spPr>
            <a:xfrm>
              <a:off x="9601200" y="1695450"/>
              <a:ext cx="3403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180 mm from the second mirror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kern="0" dirty="0" smtClean="0">
                  <a:solidFill>
                    <a:prstClr val="black"/>
                  </a:solidFill>
                </a:rPr>
                <a:t>　↓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8"/>
            <p:cNvSpPr txBox="1">
              <a:spLocks noChangeArrowheads="1"/>
            </p:cNvSpPr>
            <p:nvPr/>
          </p:nvSpPr>
          <p:spPr bwMode="auto">
            <a:xfrm>
              <a:off x="681311" y="3168075"/>
              <a:ext cx="12715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フラットビーム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(30 </a:t>
              </a:r>
              <a:r>
                <a:rPr kumimoji="0" lang="en-US" altLang="ja-JP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kfps</a:t>
              </a: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, 1 </a:t>
              </a: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Symbol" pitchFamily="18" charset="2"/>
                </a:rPr>
                <a:t>m</a:t>
              </a: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</a:rPr>
                <a:t>s)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96238" y="914400"/>
            <a:ext cx="14257962" cy="3722326"/>
            <a:chOff x="598504" y="5968663"/>
            <a:chExt cx="14257962" cy="3722326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9734551" y="5968663"/>
              <a:ext cx="5121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IR</a:t>
              </a: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images</a:t>
              </a: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(230-130 mm from the second mirror)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7" name="Picture 10" descr="111117_Flat_230m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8504" y="9016663"/>
              <a:ext cx="830247" cy="67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111117_Flat_205m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29607" y="9016663"/>
              <a:ext cx="837344" cy="67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2" descr="111117_Flat_180mm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66951" y="9016663"/>
              <a:ext cx="830247" cy="67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3" descr="111117_Flat_155mm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28951" y="9016663"/>
              <a:ext cx="823151" cy="67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4" descr="111117_Flat_130mm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90951" y="9016857"/>
              <a:ext cx="830247" cy="67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6337965" y="2257961"/>
            <a:ext cx="2196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フラットビーム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ガウシアンより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幅広い領域で電離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19600" y="4016514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高速度カメラ画像</a:t>
            </a:r>
            <a:endParaRPr kumimoji="1" lang="en-US" altLang="ja-JP" dirty="0" smtClean="0"/>
          </a:p>
          <a:p>
            <a:r>
              <a:rPr lang="ja-JP" altLang="en-US" dirty="0" smtClean="0"/>
              <a:t>← </a:t>
            </a:r>
            <a:r>
              <a:rPr lang="en-US" altLang="ja-JP" dirty="0" smtClean="0"/>
              <a:t>IR</a:t>
            </a:r>
            <a:r>
              <a:rPr lang="ja-JP" altLang="en-US" dirty="0" smtClean="0"/>
              <a:t>カメラ</a:t>
            </a:r>
            <a:endParaRPr kumimoji="1" lang="ja-JP" altLang="en-US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9600" y="1676400"/>
            <a:ext cx="46074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テキスト ボックス 28"/>
          <p:cNvSpPr txBox="1"/>
          <p:nvPr/>
        </p:nvSpPr>
        <p:spPr>
          <a:xfrm>
            <a:off x="3352800" y="5646003"/>
            <a:ext cx="5623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フラットビームで太い電離領域で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C00000"/>
                </a:solidFill>
              </a:rPr>
            </a:br>
            <a:r>
              <a:rPr kumimoji="1" lang="ja-JP" altLang="en-US" sz="2400" dirty="0" smtClean="0">
                <a:solidFill>
                  <a:srgbClr val="C00000"/>
                </a:solidFill>
              </a:rPr>
              <a:t>衝撃波を駆動したことで，推進性能が向上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581400" y="4876800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運動量結合係数</a:t>
            </a:r>
            <a:endParaRPr lang="en-US" altLang="ja-JP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1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ja-JP" alt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＝ 力積／エネルギー</a:t>
            </a:r>
            <a:endParaRPr lang="en-US" altLang="ja-JP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　　 ＝ 推力／電力 </a:t>
            </a:r>
            <a:r>
              <a:rPr lang="en-US" altLang="ja-JP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N/MW</a:t>
            </a:r>
            <a:r>
              <a:rPr lang="en-US" altLang="ja-JP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ja-JP" altLang="en-US" sz="11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超低コスト打ち上げ手段の必要性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			</a:t>
            </a:r>
            <a:r>
              <a:rPr kumimoji="1" lang="ja-JP" altLang="en-US" dirty="0" smtClean="0"/>
              <a:t>＝</a:t>
            </a:r>
            <a:r>
              <a:rPr lang="ja-JP" altLang="en-US" dirty="0" smtClean="0"/>
              <a:t>マイクロ波ロケット開発の背景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ビーミング推進と超低コスト化のための三要素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研究開発の経過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エネルギー変換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物理：プラズマ・衝撃波の相互作用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伝播構造と推力との関係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ビームプロファイル変換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3333CC"/>
                </a:solidFill>
              </a:rPr>
              <a:t>kg</a:t>
            </a:r>
            <a:r>
              <a:rPr kumimoji="1" lang="ja-JP" altLang="en-US" dirty="0" smtClean="0">
                <a:solidFill>
                  <a:srgbClr val="3333CC"/>
                </a:solidFill>
              </a:rPr>
              <a:t>級モデルロケットの</a:t>
            </a:r>
            <a:r>
              <a:rPr kumimoji="1" lang="en-US" altLang="ja-JP" dirty="0" smtClean="0">
                <a:solidFill>
                  <a:srgbClr val="3333CC"/>
                </a:solidFill>
              </a:rPr>
              <a:t>10m</a:t>
            </a:r>
            <a:r>
              <a:rPr kumimoji="1" lang="ja-JP" altLang="en-US" dirty="0" smtClean="0">
                <a:solidFill>
                  <a:srgbClr val="3333CC"/>
                </a:solidFill>
              </a:rPr>
              <a:t>打ち上げ実証計画</a:t>
            </a:r>
            <a:endParaRPr kumimoji="1" lang="en-US" altLang="ja-JP" dirty="0" smtClean="0">
              <a:solidFill>
                <a:srgbClr val="3333CC"/>
              </a:solidFill>
            </a:endParaRPr>
          </a:p>
          <a:p>
            <a:pPr lvl="1"/>
            <a:r>
              <a:rPr lang="ja-JP" altLang="en-US" dirty="0">
                <a:solidFill>
                  <a:srgbClr val="3333CC"/>
                </a:solidFill>
              </a:rPr>
              <a:t>推力</a:t>
            </a:r>
            <a:r>
              <a:rPr lang="en-US" altLang="ja-JP" dirty="0">
                <a:solidFill>
                  <a:srgbClr val="3333CC"/>
                </a:solidFill>
              </a:rPr>
              <a:t>30N</a:t>
            </a:r>
            <a:r>
              <a:rPr lang="ja-JP" altLang="en-US" dirty="0">
                <a:solidFill>
                  <a:srgbClr val="3333CC"/>
                </a:solidFill>
              </a:rPr>
              <a:t>の達成</a:t>
            </a:r>
          </a:p>
          <a:p>
            <a:pPr lvl="1"/>
            <a:r>
              <a:rPr lang="ja-JP" altLang="en-US" dirty="0">
                <a:solidFill>
                  <a:srgbClr val="3333CC"/>
                </a:solidFill>
              </a:rPr>
              <a:t>長距離ビーム空間伝送</a:t>
            </a:r>
          </a:p>
          <a:p>
            <a:pPr lvl="1"/>
            <a:r>
              <a:rPr lang="ja-JP" altLang="en-US" dirty="0">
                <a:solidFill>
                  <a:srgbClr val="3333CC"/>
                </a:solidFill>
              </a:rPr>
              <a:t>リード弁吸気促進機構の開発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pic>
        <p:nvPicPr>
          <p:cNvPr id="6" name="図 11" descr="未来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317" y="1371600"/>
            <a:ext cx="2100283" cy="11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rcRect l="21819" r="22932"/>
          <a:stretch>
            <a:fillRect/>
          </a:stretch>
        </p:blipFill>
        <p:spPr bwMode="auto">
          <a:xfrm>
            <a:off x="6400800" y="5410200"/>
            <a:ext cx="785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T-Yamaguchi\Documents\20_Yamaguchi_mwp_exp\2012_10m1kgLaunchDemo\推進機写真\2012thruster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876800"/>
            <a:ext cx="1676400" cy="1648495"/>
          </a:xfrm>
          <a:prstGeom prst="rect">
            <a:avLst/>
          </a:prstGeom>
          <a:noFill/>
        </p:spPr>
      </p:pic>
      <p:pic>
        <p:nvPicPr>
          <p:cNvPr id="10" name="Picture 25" descr="C:\Users\T-Yamaguchi\Documents\20_Yamaguchi_mwp_exp（一部）\2011共同実験\ミリ波放電実験\111115\Sequence68_006.jp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8343900" y="3048000"/>
            <a:ext cx="647700" cy="1295400"/>
          </a:xfrm>
          <a:prstGeom prst="rect">
            <a:avLst/>
          </a:prstGeom>
          <a:noFill/>
        </p:spPr>
      </p:pic>
      <p:pic>
        <p:nvPicPr>
          <p:cNvPr id="11" name="Picture 42" descr="C:\Users\T-Yamaguchi\Documents\20_Yamaguchi_mwp_exp（一部）\2011共同実験\ミリ波放電実験\20111118_GX-8\shot30_500fps_open_F22_斜め前\shot30_500fps_open_F22_斜め前_00000000.jpg"/>
          <p:cNvPicPr>
            <a:picLocks noChangeAspect="1" noChangeArrowheads="1"/>
          </p:cNvPicPr>
          <p:nvPr/>
        </p:nvPicPr>
        <p:blipFill>
          <a:blip r:embed="rId6" cstate="print"/>
          <a:srcRect l="3448" t="16457" r="6897" b="17714"/>
          <a:stretch>
            <a:fillRect/>
          </a:stretch>
        </p:blipFill>
        <p:spPr bwMode="auto">
          <a:xfrm>
            <a:off x="4752108" y="3657600"/>
            <a:ext cx="1981200" cy="707137"/>
          </a:xfrm>
          <a:prstGeom prst="rect">
            <a:avLst/>
          </a:prstGeom>
          <a:noFill/>
        </p:spPr>
      </p:pic>
      <p:pic>
        <p:nvPicPr>
          <p:cNvPr id="12" name="Picture 40" descr="111116_03"/>
          <p:cNvPicPr>
            <a:picLocks noChangeAspect="1" noChangeArrowheads="1"/>
          </p:cNvPicPr>
          <p:nvPr/>
        </p:nvPicPr>
        <p:blipFill>
          <a:blip r:embed="rId7" cstate="print"/>
          <a:srcRect l="24360" t="9995" b="10045"/>
          <a:stretch>
            <a:fillRect/>
          </a:stretch>
        </p:blipFill>
        <p:spPr bwMode="auto">
          <a:xfrm flipH="1">
            <a:off x="6799983" y="3657600"/>
            <a:ext cx="1457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3"/>
          </p:nvPr>
        </p:nvSpPr>
        <p:spPr>
          <a:xfrm>
            <a:off x="434108" y="1219200"/>
            <a:ext cx="8405091" cy="510540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ビームパワー</a:t>
            </a:r>
            <a:r>
              <a:rPr lang="en-US" altLang="ja-JP" sz="2400" dirty="0" smtClean="0"/>
              <a:t>570kW,</a:t>
            </a:r>
            <a:r>
              <a:rPr lang="ja-JP" altLang="en-US" sz="2400" dirty="0" smtClean="0"/>
              <a:t>パルス幅</a:t>
            </a:r>
            <a:r>
              <a:rPr lang="en-US" altLang="ja-JP" sz="2400" dirty="0" smtClean="0"/>
              <a:t>0.8ms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繰り返し周波数</a:t>
            </a:r>
            <a:r>
              <a:rPr lang="en-US" altLang="ja-JP" sz="2400" dirty="0" smtClean="0"/>
              <a:t>200Hz</a:t>
            </a:r>
            <a:r>
              <a:rPr lang="ja-JP" altLang="en-US" sz="2400" dirty="0" err="1"/>
              <a:t>、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発の連続運転において</a:t>
            </a:r>
            <a:r>
              <a:rPr lang="en-US" altLang="ja-JP" sz="2400" dirty="0" smtClean="0"/>
              <a:t>30N</a:t>
            </a:r>
            <a:r>
              <a:rPr lang="ja-JP" altLang="en-US" sz="2400" dirty="0" smtClean="0"/>
              <a:t>を達成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推力</a:t>
            </a:r>
            <a:r>
              <a:rPr kumimoji="1" lang="en-US" altLang="ja-JP" dirty="0" smtClean="0"/>
              <a:t>30N</a:t>
            </a:r>
            <a:r>
              <a:rPr kumimoji="1" lang="ja-JP" altLang="en-US" dirty="0" smtClean="0"/>
              <a:t>の達成（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年度）　</a:t>
            </a:r>
            <a:endParaRPr kumimoji="1" lang="ja-JP" altLang="en-US" dirty="0"/>
          </a:p>
        </p:txBody>
      </p:sp>
      <p:pic>
        <p:nvPicPr>
          <p:cNvPr id="14" name="Picture 1" descr="C:\Users\T-Yamaguchi\Documents\10_Yamaguchi_mwp\30_mwp学会発表\投稿論文\1204_MR30N_JSASS研究ノート\Pictures\F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415" y="2114490"/>
            <a:ext cx="4095385" cy="3888389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4659411" y="5924490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異なるデューティ比条件下での推力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32196" y="3400960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N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570 kW</a:t>
            </a:r>
          </a:p>
          <a:p>
            <a:r>
              <a:rPr kumimoji="1" lang="en-US" altLang="ja-JP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200 Hz</a:t>
            </a:r>
            <a:endParaRPr kumimoji="1" lang="ja-JP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7823886" y="2952690"/>
            <a:ext cx="0" cy="5040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pSp>
        <p:nvGrpSpPr>
          <p:cNvPr id="10" name="グループ化 9"/>
          <p:cNvGrpSpPr/>
          <p:nvPr/>
        </p:nvGrpSpPr>
        <p:grpSpPr>
          <a:xfrm>
            <a:off x="339700" y="2854815"/>
            <a:ext cx="4076224" cy="2407738"/>
            <a:chOff x="4775675" y="1264731"/>
            <a:chExt cx="4076224" cy="2407738"/>
          </a:xfrm>
        </p:grpSpPr>
        <p:grpSp>
          <p:nvGrpSpPr>
            <p:cNvPr id="11" name="グループ化 70"/>
            <p:cNvGrpSpPr>
              <a:grpSpLocks noChangeAspect="1"/>
            </p:cNvGrpSpPr>
            <p:nvPr/>
          </p:nvGrpSpPr>
          <p:grpSpPr>
            <a:xfrm>
              <a:off x="4775675" y="1264731"/>
              <a:ext cx="4076224" cy="2067866"/>
              <a:chOff x="2528585" y="2078850"/>
              <a:chExt cx="4701884" cy="2385263"/>
            </a:xfrm>
          </p:grpSpPr>
          <p:grpSp>
            <p:nvGrpSpPr>
              <p:cNvPr id="16" name="グループ化 11"/>
              <p:cNvGrpSpPr>
                <a:grpSpLocks noChangeAspect="1"/>
              </p:cNvGrpSpPr>
              <p:nvPr/>
            </p:nvGrpSpPr>
            <p:grpSpPr>
              <a:xfrm>
                <a:off x="2528585" y="2078850"/>
                <a:ext cx="4057542" cy="2385263"/>
                <a:chOff x="1473002" y="1428750"/>
                <a:chExt cx="7487409" cy="4401544"/>
              </a:xfrm>
            </p:grpSpPr>
            <p:grpSp>
              <p:nvGrpSpPr>
                <p:cNvPr id="27" name="グループ化 26"/>
                <p:cNvGrpSpPr>
                  <a:grpSpLocks/>
                </p:cNvGrpSpPr>
                <p:nvPr/>
              </p:nvGrpSpPr>
              <p:grpSpPr bwMode="auto">
                <a:xfrm>
                  <a:off x="1473002" y="3071813"/>
                  <a:ext cx="7487409" cy="2758481"/>
                  <a:chOff x="1143000" y="2399386"/>
                  <a:chExt cx="7487204" cy="2758190"/>
                </a:xfrm>
              </p:grpSpPr>
              <p:sp>
                <p:nvSpPr>
                  <p:cNvPr id="40" name="正方形/長方形 39"/>
                  <p:cNvSpPr>
                    <a:spLocks noChangeArrowheads="1"/>
                  </p:cNvSpPr>
                  <p:nvPr/>
                </p:nvSpPr>
                <p:spPr bwMode="auto">
                  <a:xfrm>
                    <a:off x="1714500" y="2413000"/>
                    <a:ext cx="914400" cy="1549400"/>
                  </a:xfrm>
                  <a:prstGeom prst="rect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" name="正方形/長方形 3"/>
                  <p:cNvSpPr>
                    <a:spLocks noChangeArrowheads="1"/>
                  </p:cNvSpPr>
                  <p:nvPr/>
                </p:nvSpPr>
                <p:spPr bwMode="auto">
                  <a:xfrm>
                    <a:off x="7155860" y="2400299"/>
                    <a:ext cx="914400" cy="1549400"/>
                  </a:xfrm>
                  <a:prstGeom prst="rect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2" name="正方形/長方形 2"/>
                  <p:cNvSpPr>
                    <a:spLocks noChangeArrowheads="1"/>
                  </p:cNvSpPr>
                  <p:nvPr/>
                </p:nvSpPr>
                <p:spPr bwMode="auto">
                  <a:xfrm>
                    <a:off x="1498600" y="2616200"/>
                    <a:ext cx="6591300" cy="11430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3" name="正方形/長方形 4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2794000"/>
                    <a:ext cx="7175500" cy="7747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noFill/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cxnSp>
                <p:nvCxnSpPr>
                  <p:cNvPr id="44" name="直線コネクタ 6"/>
                  <p:cNvCxnSpPr>
                    <a:cxnSpLocks noChangeShapeType="1"/>
                    <a:stCxn id="45" idx="0"/>
                  </p:cNvCxnSpPr>
                  <p:nvPr/>
                </p:nvCxnSpPr>
                <p:spPr bwMode="auto">
                  <a:xfrm>
                    <a:off x="2070100" y="2781300"/>
                    <a:ext cx="6019800" cy="0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 type="none" w="sm" len="lg"/>
                    <a:tailEnd type="none" w="sm" len="lg"/>
                  </a:ln>
                </p:spPr>
              </p:cxnSp>
              <p:cxnSp>
                <p:nvCxnSpPr>
                  <p:cNvPr id="45" name="直線コネクタ 7"/>
                  <p:cNvCxnSpPr>
                    <a:cxnSpLocks noChangeShapeType="1"/>
                    <a:stCxn id="45" idx="4"/>
                  </p:cNvCxnSpPr>
                  <p:nvPr/>
                </p:nvCxnSpPr>
                <p:spPr bwMode="auto">
                  <a:xfrm>
                    <a:off x="2070100" y="3581400"/>
                    <a:ext cx="6032500" cy="0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 type="none" w="sm" len="lg"/>
                    <a:tailEnd type="none" w="sm" len="lg"/>
                  </a:ln>
                </p:spPr>
              </p:cxnSp>
              <p:sp>
                <p:nvSpPr>
                  <p:cNvPr id="46" name="円/楕円 8"/>
                  <p:cNvSpPr>
                    <a:spLocks noChangeArrowheads="1"/>
                  </p:cNvSpPr>
                  <p:nvPr/>
                </p:nvSpPr>
                <p:spPr bwMode="auto">
                  <a:xfrm>
                    <a:off x="1778000" y="2781300"/>
                    <a:ext cx="584200" cy="800100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cxnSp>
                <p:nvCxnSpPr>
                  <p:cNvPr id="47" name="直線コネクタ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99616" y="2772461"/>
                    <a:ext cx="0" cy="811987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 type="none" w="sm" len="lg"/>
                    <a:tailEnd type="none" w="sm" len="lg"/>
                  </a:ln>
                </p:spPr>
              </p:cxnSp>
              <p:sp>
                <p:nvSpPr>
                  <p:cNvPr id="48" name="正方形/長方形 15"/>
                  <p:cNvSpPr>
                    <a:spLocks noChangeArrowheads="1"/>
                  </p:cNvSpPr>
                  <p:nvPr/>
                </p:nvSpPr>
                <p:spPr bwMode="auto">
                  <a:xfrm>
                    <a:off x="2070209" y="2792780"/>
                    <a:ext cx="577901" cy="7747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noFill/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49" name="正方形/長方形 11"/>
                  <p:cNvSpPr/>
                  <p:nvPr/>
                </p:nvSpPr>
                <p:spPr bwMode="auto">
                  <a:xfrm>
                    <a:off x="1484497" y="2896220"/>
                    <a:ext cx="366702" cy="15397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50" name="正方形/長方形 12"/>
                  <p:cNvSpPr/>
                  <p:nvPr/>
                </p:nvSpPr>
                <p:spPr bwMode="auto">
                  <a:xfrm>
                    <a:off x="7579747" y="2399386"/>
                    <a:ext cx="153983" cy="380958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51" name="グループ化 18"/>
                  <p:cNvGrpSpPr>
                    <a:grpSpLocks/>
                  </p:cNvGrpSpPr>
                  <p:nvPr/>
                </p:nvGrpSpPr>
                <p:grpSpPr bwMode="auto">
                  <a:xfrm>
                    <a:off x="1511534" y="4382045"/>
                    <a:ext cx="6564449" cy="775531"/>
                    <a:chOff x="1506979" y="6267530"/>
                    <a:chExt cx="6708046" cy="497244"/>
                  </a:xfrm>
                </p:grpSpPr>
                <p:cxnSp>
                  <p:nvCxnSpPr>
                    <p:cNvPr id="56" name="直線コネクタ 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26650" y="6267530"/>
                      <a:ext cx="0" cy="469127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1"/>
                      </a:solidFill>
                      <a:round/>
                      <a:headEnd type="none" w="sm" len="lg"/>
                      <a:tailEnd type="none" w="sm" len="lg"/>
                    </a:ln>
                  </p:spPr>
                </p:cxnSp>
                <p:cxnSp>
                  <p:nvCxnSpPr>
                    <p:cNvPr id="57" name="直線コネクタ 2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8208259" y="6269612"/>
                      <a:ext cx="6766" cy="495162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1"/>
                      </a:solidFill>
                      <a:round/>
                      <a:headEnd type="none" w="sm" len="lg"/>
                      <a:tailEnd type="none" w="sm" len="lg"/>
                    </a:ln>
                  </p:spPr>
                </p:cxnSp>
                <p:cxnSp>
                  <p:nvCxnSpPr>
                    <p:cNvPr id="58" name="直線コネクタ 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06979" y="6657039"/>
                      <a:ext cx="6679096" cy="0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1"/>
                      </a:solidFill>
                      <a:round/>
                      <a:headEnd type="triangle" w="med" len="lg"/>
                      <a:tailEnd type="triangle" w="med" len="lg"/>
                    </a:ln>
                  </p:spPr>
                </p:cxnSp>
              </p:grpSp>
              <p:grpSp>
                <p:nvGrpSpPr>
                  <p:cNvPr id="52" name="グループ化 2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953641" y="2903273"/>
                    <a:ext cx="792285" cy="560841"/>
                    <a:chOff x="2361131" y="-98810"/>
                    <a:chExt cx="4733620" cy="475681"/>
                  </a:xfrm>
                </p:grpSpPr>
                <p:cxnSp>
                  <p:nvCxnSpPr>
                    <p:cNvPr id="53" name="直線コネクタ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61131" y="-92257"/>
                      <a:ext cx="0" cy="469128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1"/>
                      </a:solidFill>
                      <a:round/>
                      <a:headEnd type="none" w="sm" len="lg"/>
                      <a:tailEnd type="none" w="sm" len="lg"/>
                    </a:ln>
                  </p:spPr>
                </p:cxnSp>
                <p:cxnSp>
                  <p:nvCxnSpPr>
                    <p:cNvPr id="54" name="直線コネクタ 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094751" y="-98810"/>
                      <a:ext cx="0" cy="469132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1"/>
                      </a:solidFill>
                      <a:round/>
                      <a:headEnd type="none" w="sm" len="lg"/>
                      <a:tailEnd type="none" w="sm" len="lg"/>
                    </a:ln>
                  </p:spPr>
                </p:cxnSp>
                <p:cxnSp>
                  <p:nvCxnSpPr>
                    <p:cNvPr id="55" name="直線コネクタ 2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>
                      <a:off x="4740336" y="-2230660"/>
                      <a:ext cx="17519" cy="469128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</p:cxnSp>
              </p:grpSp>
            </p:grpSp>
            <p:grpSp>
              <p:nvGrpSpPr>
                <p:cNvPr id="28" name="グループ化 72"/>
                <p:cNvGrpSpPr/>
                <p:nvPr/>
              </p:nvGrpSpPr>
              <p:grpSpPr>
                <a:xfrm>
                  <a:off x="1714500" y="1428750"/>
                  <a:ext cx="6711950" cy="3830638"/>
                  <a:chOff x="1714500" y="2114550"/>
                  <a:chExt cx="6711950" cy="3830638"/>
                </a:xfrm>
              </p:grpSpPr>
              <p:sp>
                <p:nvSpPr>
                  <p:cNvPr id="29" name="角丸四角形 14"/>
                  <p:cNvSpPr/>
                  <p:nvPr/>
                </p:nvSpPr>
                <p:spPr bwMode="auto">
                  <a:xfrm>
                    <a:off x="2882900" y="2176463"/>
                    <a:ext cx="79375" cy="361473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0" name="角丸四角形 15"/>
                  <p:cNvSpPr/>
                  <p:nvPr/>
                </p:nvSpPr>
                <p:spPr bwMode="auto">
                  <a:xfrm>
                    <a:off x="7543800" y="2185988"/>
                    <a:ext cx="79375" cy="361473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1" name="正方形/長方形 4"/>
                  <p:cNvSpPr>
                    <a:spLocks noChangeArrowheads="1"/>
                  </p:cNvSpPr>
                  <p:nvPr/>
                </p:nvSpPr>
                <p:spPr bwMode="auto">
                  <a:xfrm>
                    <a:off x="1714500" y="5537200"/>
                    <a:ext cx="6705600" cy="16510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2" name="角丸四角形 31"/>
                  <p:cNvSpPr/>
                  <p:nvPr/>
                </p:nvSpPr>
                <p:spPr bwMode="auto">
                  <a:xfrm>
                    <a:off x="6929438" y="3756025"/>
                    <a:ext cx="104775" cy="2082800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3" name="角丸四角形 32"/>
                  <p:cNvSpPr/>
                  <p:nvPr/>
                </p:nvSpPr>
                <p:spPr bwMode="auto">
                  <a:xfrm>
                    <a:off x="4489450" y="3762375"/>
                    <a:ext cx="103188" cy="2060575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4" name="正方形/長方形 57"/>
                  <p:cNvSpPr>
                    <a:spLocks noChangeArrowheads="1"/>
                  </p:cNvSpPr>
                  <p:nvPr/>
                </p:nvSpPr>
                <p:spPr bwMode="auto">
                  <a:xfrm>
                    <a:off x="2111375" y="2366963"/>
                    <a:ext cx="1176338" cy="25400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5" name="正方形/長方形 58"/>
                  <p:cNvSpPr>
                    <a:spLocks noChangeArrowheads="1"/>
                  </p:cNvSpPr>
                  <p:nvPr/>
                </p:nvSpPr>
                <p:spPr bwMode="auto">
                  <a:xfrm>
                    <a:off x="7248525" y="2384425"/>
                    <a:ext cx="1177925" cy="25400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6" name="二等辺三角形 35"/>
                  <p:cNvSpPr/>
                  <p:nvPr/>
                </p:nvSpPr>
                <p:spPr bwMode="auto">
                  <a:xfrm flipV="1">
                    <a:off x="2795588" y="2114550"/>
                    <a:ext cx="255587" cy="246063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7" name="二等辺三角形 36"/>
                  <p:cNvSpPr/>
                  <p:nvPr/>
                </p:nvSpPr>
                <p:spPr bwMode="auto">
                  <a:xfrm flipV="1">
                    <a:off x="7456488" y="2138363"/>
                    <a:ext cx="255587" cy="24765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8" name="二等辺三角形 37"/>
                  <p:cNvSpPr/>
                  <p:nvPr/>
                </p:nvSpPr>
                <p:spPr bwMode="auto">
                  <a:xfrm>
                    <a:off x="2795588" y="5697538"/>
                    <a:ext cx="254000" cy="246062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9" name="二等辺三角形 38"/>
                  <p:cNvSpPr/>
                  <p:nvPr/>
                </p:nvSpPr>
                <p:spPr bwMode="auto">
                  <a:xfrm>
                    <a:off x="7454900" y="5697538"/>
                    <a:ext cx="255588" cy="24765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sm" len="lg"/>
                    <a:tailEnd type="triangle" w="sm" len="lg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ja-JP" altLang="en-US"/>
                  </a:p>
                </p:txBody>
              </p:sp>
            </p:grpSp>
          </p:grpSp>
          <p:sp>
            <p:nvSpPr>
              <p:cNvPr id="21" name="テキスト ボックス 20"/>
              <p:cNvSpPr txBox="1"/>
              <p:nvPr/>
            </p:nvSpPr>
            <p:spPr>
              <a:xfrm>
                <a:off x="3986935" y="4035551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/>
                  <a:t>520 mm</a:t>
                </a:r>
                <a:endParaRPr kumimoji="1" lang="ja-JP" altLang="en-US" sz="16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5744393" y="3038605"/>
                <a:ext cx="430887" cy="72008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/>
                  <a:t>56 mm</a:t>
                </a:r>
                <a:endParaRPr kumimoji="1" lang="ja-JP" altLang="en-US" sz="1600" dirty="0"/>
              </a:p>
            </p:txBody>
          </p:sp>
          <p:cxnSp>
            <p:nvCxnSpPr>
              <p:cNvPr id="23" name="直線矢印コネクタ 22"/>
              <p:cNvCxnSpPr>
                <a:stCxn id="25" idx="2"/>
                <a:endCxn id="49" idx="2"/>
              </p:cNvCxnSpPr>
              <p:nvPr/>
            </p:nvCxnSpPr>
            <p:spPr>
              <a:xfrm flipH="1">
                <a:off x="2813017" y="2644104"/>
                <a:ext cx="2236898" cy="6778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>
                <a:stCxn id="25" idx="2"/>
                <a:endCxn id="50" idx="0"/>
              </p:cNvCxnSpPr>
              <p:nvPr/>
            </p:nvCxnSpPr>
            <p:spPr>
              <a:xfrm>
                <a:off x="5049915" y="2644104"/>
                <a:ext cx="1008664" cy="3251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4348941" y="2253585"/>
                <a:ext cx="1401947" cy="39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/>
                  <a:t>圧力センサ</a:t>
                </a:r>
                <a:endParaRPr kumimoji="1" lang="ja-JP" altLang="en-US" sz="1600" dirty="0"/>
              </a:p>
            </p:txBody>
          </p:sp>
          <p:sp>
            <p:nvSpPr>
              <p:cNvPr id="26" name="左矢印 25"/>
              <p:cNvSpPr/>
              <p:nvPr/>
            </p:nvSpPr>
            <p:spPr>
              <a:xfrm>
                <a:off x="6645404" y="3158970"/>
                <a:ext cx="585065" cy="450050"/>
              </a:xfrm>
              <a:prstGeom prst="leftArrow">
                <a:avLst>
                  <a:gd name="adj1" fmla="val 64110"/>
                  <a:gd name="adj2" fmla="val 38242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5718804" y="3333915"/>
              <a:ext cx="1215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/>
                <a:t>推進機</a:t>
              </a:r>
              <a:endParaRPr kumimoji="1" lang="ja-JP" altLang="en-US" sz="1600" dirty="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H="1" flipV="1">
              <a:off x="5829300" y="2641602"/>
              <a:ext cx="203200" cy="723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テキスト ボックス 58"/>
          <p:cNvSpPr txBox="1"/>
          <p:nvPr/>
        </p:nvSpPr>
        <p:spPr>
          <a:xfrm>
            <a:off x="766960" y="5396151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振り子式推力スタンド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8793" y="6334753"/>
            <a:ext cx="584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Kg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級の打ち上げに十分な推力を達成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3"/>
          </p:nvPr>
        </p:nvSpPr>
        <p:spPr>
          <a:xfrm>
            <a:off x="1246403" y="6270797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>
                <a:solidFill>
                  <a:srgbClr val="C00000"/>
                </a:solidFill>
              </a:rPr>
              <a:t>→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長距離ビーム空間伝送技術</a:t>
            </a:r>
            <a:r>
              <a:rPr lang="ja-JP" altLang="en-US" sz="2800" dirty="0" smtClean="0">
                <a:solidFill>
                  <a:srgbClr val="C00000"/>
                </a:solidFill>
              </a:rPr>
              <a:t>が必要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42976"/>
            <a:ext cx="8229600" cy="533400"/>
          </a:xfrm>
        </p:spPr>
        <p:txBody>
          <a:bodyPr/>
          <a:lstStyle/>
          <a:p>
            <a:r>
              <a:rPr kumimoji="1" lang="ja-JP" altLang="en-US" dirty="0" smtClean="0"/>
              <a:t>打ち上げ実証実験に</a:t>
            </a:r>
            <a:r>
              <a:rPr lang="ja-JP" altLang="en-US" dirty="0" smtClean="0"/>
              <a:t>向けた課題</a:t>
            </a:r>
            <a:endParaRPr kumimoji="1" lang="ja-JP" altLang="en-US" dirty="0"/>
          </a:p>
        </p:txBody>
      </p:sp>
      <p:sp>
        <p:nvSpPr>
          <p:cNvPr id="32" name="スライド番号プレースホルダ 4"/>
          <p:cNvSpPr txBox="1">
            <a:spLocks noGrp="1"/>
          </p:cNvSpPr>
          <p:nvPr/>
        </p:nvSpPr>
        <p:spPr bwMode="auto">
          <a:xfrm>
            <a:off x="6907213" y="63817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39F8C2-B621-45CE-A7AA-E72CFC6C990B}" type="slidenum">
              <a:rPr kumimoji="0" lang="en-US" altLang="ja-JP" sz="1200">
                <a:solidFill>
                  <a:srgbClr val="000000"/>
                </a:solidFill>
                <a:latin typeface="Garamond" pitchFamily="18" charset="0"/>
              </a:rPr>
              <a:pPr algn="r"/>
              <a:t>18</a:t>
            </a:fld>
            <a:endParaRPr kumimoji="0" lang="en-US" altLang="ja-JP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5" name="テキスト ボックス 39"/>
          <p:cNvSpPr txBox="1">
            <a:spLocks noChangeArrowheads="1"/>
          </p:cNvSpPr>
          <p:nvPr/>
        </p:nvSpPr>
        <p:spPr bwMode="auto">
          <a:xfrm>
            <a:off x="3200400" y="1219200"/>
            <a:ext cx="5502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			2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地点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　　　　導波管出口</a:t>
            </a:r>
            <a:endParaRPr lang="en-US" altLang="ja-JP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ビームウェイスト直径　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	120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mm	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　　←　　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40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mm</a:t>
            </a:r>
            <a:endParaRPr lang="en-US" altLang="ja-JP" sz="16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ピーク電力密度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　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kW/cm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　←　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kW/cm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altLang="ja-JP" sz="16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ja-JP" sz="1600" i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ja-JP" altLang="en-US" sz="1600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60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mm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推進器への投入電力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	240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kW	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　　←　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600</a:t>
            </a:r>
            <a:r>
              <a:rPr lang="ja-JP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kW</a:t>
            </a:r>
            <a:endParaRPr lang="ja-JP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-228600" y="1225568"/>
            <a:ext cx="3735676" cy="4747500"/>
            <a:chOff x="-228600" y="1729500"/>
            <a:chExt cx="3735676" cy="4747500"/>
          </a:xfrm>
        </p:grpSpPr>
        <p:sp>
          <p:nvSpPr>
            <p:cNvPr id="33" name="正方形/長方形 32"/>
            <p:cNvSpPr/>
            <p:nvPr/>
          </p:nvSpPr>
          <p:spPr>
            <a:xfrm>
              <a:off x="923636" y="5231532"/>
              <a:ext cx="817563" cy="23018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580861" y="4683845"/>
              <a:ext cx="319088" cy="647700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5" name="二等辺三角形 34"/>
            <p:cNvSpPr/>
            <p:nvPr/>
          </p:nvSpPr>
          <p:spPr>
            <a:xfrm flipV="1">
              <a:off x="483899" y="2104157"/>
              <a:ext cx="2508250" cy="3082925"/>
            </a:xfrm>
            <a:prstGeom prst="triangle">
              <a:avLst/>
            </a:prstGeom>
            <a:gradFill>
              <a:gsLst>
                <a:gs pos="0">
                  <a:srgbClr val="F79646">
                    <a:lumMod val="75000"/>
                  </a:srgbClr>
                </a:gs>
                <a:gs pos="100000">
                  <a:srgbClr val="F79646">
                    <a:lumMod val="40000"/>
                    <a:lumOff val="6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-38389" y="5187082"/>
              <a:ext cx="962025" cy="36036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 rot="19046433">
              <a:off x="1457622" y="5305705"/>
              <a:ext cx="684000" cy="14446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38" name="直線コネクタ 30"/>
            <p:cNvCxnSpPr>
              <a:cxnSpLocks noChangeShapeType="1"/>
            </p:cNvCxnSpPr>
            <p:nvPr/>
          </p:nvCxnSpPr>
          <p:spPr bwMode="auto">
            <a:xfrm>
              <a:off x="1725324" y="1729500"/>
              <a:ext cx="0" cy="39600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9" name="直線コネクタ 31"/>
            <p:cNvCxnSpPr>
              <a:cxnSpLocks noChangeShapeType="1"/>
            </p:cNvCxnSpPr>
            <p:nvPr/>
          </p:nvCxnSpPr>
          <p:spPr bwMode="auto">
            <a:xfrm flipV="1">
              <a:off x="1941224" y="4966420"/>
              <a:ext cx="0" cy="220662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0" name="直線コネクタ 32"/>
            <p:cNvCxnSpPr>
              <a:cxnSpLocks noChangeShapeType="1"/>
            </p:cNvCxnSpPr>
            <p:nvPr/>
          </p:nvCxnSpPr>
          <p:spPr bwMode="auto">
            <a:xfrm flipV="1">
              <a:off x="1580861" y="4971182"/>
              <a:ext cx="0" cy="490538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41" name="円弧 40"/>
            <p:cNvSpPr/>
            <p:nvPr/>
          </p:nvSpPr>
          <p:spPr>
            <a:xfrm>
              <a:off x="-228600" y="3846655"/>
              <a:ext cx="1800225" cy="2447925"/>
            </a:xfrm>
            <a:prstGeom prst="arc">
              <a:avLst>
                <a:gd name="adj1" fmla="val 18672082"/>
                <a:gd name="adj2" fmla="val 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42" name="円弧 41"/>
            <p:cNvSpPr/>
            <p:nvPr/>
          </p:nvSpPr>
          <p:spPr>
            <a:xfrm flipH="1">
              <a:off x="1922751" y="3765692"/>
              <a:ext cx="1584325" cy="2429453"/>
            </a:xfrm>
            <a:prstGeom prst="arc">
              <a:avLst>
                <a:gd name="adj1" fmla="val 18407469"/>
                <a:gd name="adj2" fmla="val 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43" name="直線コネクタ 35"/>
            <p:cNvCxnSpPr>
              <a:cxnSpLocks noChangeShapeType="1"/>
            </p:cNvCxnSpPr>
            <p:nvPr/>
          </p:nvCxnSpPr>
          <p:spPr bwMode="auto">
            <a:xfrm flipH="1" flipV="1">
              <a:off x="483899" y="2091457"/>
              <a:ext cx="881062" cy="2087563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" name="直線コネクタ 36"/>
            <p:cNvCxnSpPr>
              <a:cxnSpLocks noChangeShapeType="1"/>
            </p:cNvCxnSpPr>
            <p:nvPr/>
          </p:nvCxnSpPr>
          <p:spPr bwMode="auto">
            <a:xfrm flipV="1">
              <a:off x="2120611" y="2091457"/>
              <a:ext cx="900113" cy="2087563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sp>
          <p:nvSpPr>
            <p:cNvPr id="45" name="正方形/長方形 44"/>
            <p:cNvSpPr/>
            <p:nvPr/>
          </p:nvSpPr>
          <p:spPr>
            <a:xfrm>
              <a:off x="1487199" y="4179020"/>
              <a:ext cx="504825" cy="720725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46" name="二等辺三角形 45"/>
            <p:cNvSpPr/>
            <p:nvPr/>
          </p:nvSpPr>
          <p:spPr>
            <a:xfrm>
              <a:off x="1487199" y="3675782"/>
              <a:ext cx="504825" cy="503238"/>
            </a:xfrm>
            <a:prstGeom prst="triangl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477674" y="2307357"/>
              <a:ext cx="503237" cy="71913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48" name="二等辺三角形 47"/>
            <p:cNvSpPr/>
            <p:nvPr/>
          </p:nvSpPr>
          <p:spPr>
            <a:xfrm>
              <a:off x="1477674" y="1802532"/>
              <a:ext cx="503237" cy="504825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49" name="直線コネクタ 41"/>
            <p:cNvCxnSpPr>
              <a:cxnSpLocks noChangeShapeType="1"/>
            </p:cNvCxnSpPr>
            <p:nvPr/>
          </p:nvCxnSpPr>
          <p:spPr bwMode="auto">
            <a:xfrm>
              <a:off x="923636" y="5215657"/>
              <a:ext cx="1017588" cy="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50" name="直線コネクタ 42"/>
            <p:cNvCxnSpPr>
              <a:cxnSpLocks noChangeShapeType="1"/>
            </p:cNvCxnSpPr>
            <p:nvPr/>
          </p:nvCxnSpPr>
          <p:spPr bwMode="auto">
            <a:xfrm>
              <a:off x="923636" y="5474420"/>
              <a:ext cx="657225" cy="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52" name="直線コネクタ 45"/>
            <p:cNvCxnSpPr>
              <a:cxnSpLocks noChangeShapeType="1"/>
            </p:cNvCxnSpPr>
            <p:nvPr/>
          </p:nvCxnSpPr>
          <p:spPr bwMode="auto">
            <a:xfrm>
              <a:off x="69561" y="3026495"/>
              <a:ext cx="2233613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3" name="直線矢印コネクタ 46"/>
            <p:cNvCxnSpPr>
              <a:cxnSpLocks noChangeShapeType="1"/>
            </p:cNvCxnSpPr>
            <p:nvPr/>
          </p:nvCxnSpPr>
          <p:spPr bwMode="auto">
            <a:xfrm flipV="1">
              <a:off x="717261" y="3026495"/>
              <a:ext cx="0" cy="205105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4" name="テキスト ボックス 11"/>
            <p:cNvSpPr txBox="1">
              <a:spLocks noChangeArrowheads="1"/>
            </p:cNvSpPr>
            <p:nvPr/>
          </p:nvSpPr>
          <p:spPr bwMode="auto">
            <a:xfrm>
              <a:off x="231486" y="3386857"/>
              <a:ext cx="4857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00"/>
                  </a:solidFill>
                  <a:latin typeface="Calibri" pitchFamily="34" charset="0"/>
                </a:rPr>
                <a:t>2m</a:t>
              </a: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304800" y="5715000"/>
              <a:ext cx="3124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2m</a:t>
              </a:r>
              <a:r>
                <a:rPr kumimoji="1" lang="ja-JP" altLang="en-US" dirty="0" smtClean="0"/>
                <a:t>地点では重力を上回る推力は生成していない</a:t>
              </a:r>
              <a:endParaRPr kumimoji="1" lang="ja-JP" altLang="en-US" dirty="0"/>
            </a:p>
          </p:txBody>
        </p:sp>
      </p:grpSp>
      <p:pic>
        <p:nvPicPr>
          <p:cNvPr id="4" name="No_thrust_2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9403" y="2439724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コンテンツ プレースホルダー 5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j-ea"/>
              </a:rPr>
              <a:t>長距離ミリ波伝送系の開発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0885" y="1492572"/>
            <a:ext cx="4118179" cy="1735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50802" y="4445788"/>
            <a:ext cx="2763574" cy="2174955"/>
            <a:chOff x="3419872" y="4422397"/>
            <a:chExt cx="2763574" cy="217495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954" y="5006302"/>
              <a:ext cx="228600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四角形吹き出し 7"/>
            <p:cNvSpPr/>
            <p:nvPr/>
          </p:nvSpPr>
          <p:spPr>
            <a:xfrm>
              <a:off x="3491880" y="4422397"/>
              <a:ext cx="2691566" cy="2174955"/>
            </a:xfrm>
            <a:prstGeom prst="wedgeRectCallout">
              <a:avLst>
                <a:gd name="adj1" fmla="val 83103"/>
                <a:gd name="adj2" fmla="val 19887"/>
              </a:avLst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j-ea"/>
                <a:ea typeface="+mj-ea"/>
                <a:cs typeface="Times" panose="02020603050405020304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917350" y="4428000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i="1" dirty="0" smtClean="0">
                  <a:latin typeface="+mj-ea"/>
                  <a:ea typeface="+mj-ea"/>
                  <a:cs typeface="Times" panose="02020603050405020304" pitchFamily="18" charset="0"/>
                </a:rPr>
                <a:t>ミラー系</a:t>
              </a:r>
              <a:endParaRPr kumimoji="1" lang="ja-JP" altLang="en-US" sz="2000" b="1" i="1" dirty="0">
                <a:latin typeface="+mj-ea"/>
                <a:ea typeface="+mj-ea"/>
                <a:cs typeface="Times" panose="02020603050405020304" pitchFamily="18" charset="0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4573964" y="4797152"/>
              <a:ext cx="0" cy="1385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5506140" y="4797152"/>
              <a:ext cx="1964" cy="9119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4643032" y="5006302"/>
              <a:ext cx="8650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3635896" y="5806258"/>
              <a:ext cx="0" cy="24497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932040" y="5013176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ea"/>
                  <a:ea typeface="+mj-ea"/>
                  <a:cs typeface="Times" panose="02020603050405020304" pitchFamily="18" charset="0"/>
                </a:rPr>
                <a:t>240 mm</a:t>
              </a:r>
              <a:endParaRPr kumimoji="1" lang="ja-JP" altLang="en-US" dirty="0">
                <a:latin typeface="+mj-ea"/>
                <a:ea typeface="+mj-ea"/>
                <a:cs typeface="Times" panose="02020603050405020304" pitchFamily="18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19872" y="6156012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ea"/>
                  <a:ea typeface="+mj-ea"/>
                  <a:cs typeface="Times" panose="02020603050405020304" pitchFamily="18" charset="0"/>
                </a:rPr>
                <a:t>40 mm</a:t>
              </a:r>
              <a:endParaRPr kumimoji="1" lang="ja-JP" altLang="en-US" dirty="0">
                <a:latin typeface="+mj-ea"/>
                <a:ea typeface="+mj-ea"/>
                <a:cs typeface="Times" panose="02020603050405020304" pitchFamily="18" charset="0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300736" y="1657549"/>
            <a:ext cx="3919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  <a:cs typeface="Times" panose="02020603050405020304" pitchFamily="18" charset="0"/>
              </a:rPr>
              <a:t>受電系</a:t>
            </a:r>
            <a:endParaRPr lang="en-US" altLang="ja-JP" sz="2400" b="1" dirty="0" smtClean="0">
              <a:latin typeface="+mj-ea"/>
              <a:ea typeface="+mj-ea"/>
              <a:cs typeface="Times" panose="02020603050405020304" pitchFamily="18" charset="0"/>
            </a:endParaRPr>
          </a:p>
          <a:p>
            <a:r>
              <a:rPr kumimoji="1" lang="ja-JP" altLang="en-US" dirty="0" smtClean="0">
                <a:latin typeface="+mj-ea"/>
                <a:ea typeface="+mj-ea"/>
                <a:cs typeface="Times" panose="02020603050405020304" pitchFamily="18" charset="0"/>
              </a:rPr>
              <a:t>拡大したビームを推進機に導く</a:t>
            </a:r>
            <a:endParaRPr kumimoji="1" lang="ja-JP" altLang="en-US" dirty="0">
              <a:latin typeface="+mj-ea"/>
              <a:ea typeface="+mj-ea"/>
              <a:cs typeface="Times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0195" y="3545935"/>
            <a:ext cx="302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kumimoji="1" lang="ja-JP" altLang="en-US" dirty="0" smtClean="0">
                <a:latin typeface="+mj-ea"/>
                <a:ea typeface="+mj-ea"/>
                <a:cs typeface="Times" panose="02020603050405020304" pitchFamily="18" charset="0"/>
              </a:rPr>
              <a:t>伝送系</a:t>
            </a:r>
            <a:endParaRPr kumimoji="1" lang="en-US" altLang="ja-JP" dirty="0" smtClean="0">
              <a:latin typeface="+mj-ea"/>
              <a:ea typeface="+mj-ea"/>
              <a:cs typeface="Times" panose="02020603050405020304" pitchFamily="18" charset="0"/>
            </a:endParaRPr>
          </a:p>
          <a:p>
            <a:pPr marL="88900"/>
            <a:r>
              <a:rPr lang="ja-JP" altLang="en-US" dirty="0" smtClean="0">
                <a:latin typeface="+mj-ea"/>
                <a:ea typeface="+mj-ea"/>
                <a:cs typeface="Times" panose="02020603050405020304" pitchFamily="18" charset="0"/>
              </a:rPr>
              <a:t>ビーム半径を拡大</a:t>
            </a:r>
            <a:endParaRPr kumimoji="1" lang="ja-JP" altLang="en-US" dirty="0">
              <a:latin typeface="+mj-ea"/>
              <a:ea typeface="+mj-ea"/>
              <a:cs typeface="Times" panose="02020603050405020304" pitchFamily="18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436758" y="2840518"/>
            <a:ext cx="2736304" cy="2854156"/>
            <a:chOff x="-1198079" y="1152939"/>
            <a:chExt cx="2736304" cy="285415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-1198079" y="1152939"/>
              <a:ext cx="2736304" cy="2854156"/>
              <a:chOff x="6300192" y="4422397"/>
              <a:chExt cx="2736304" cy="2174955"/>
            </a:xfrm>
          </p:grpSpPr>
          <p:sp>
            <p:nvSpPr>
              <p:cNvPr id="30" name="四角形吹き出し 29"/>
              <p:cNvSpPr/>
              <p:nvPr/>
            </p:nvSpPr>
            <p:spPr>
              <a:xfrm>
                <a:off x="6300192" y="4422397"/>
                <a:ext cx="2736304" cy="2174955"/>
              </a:xfrm>
              <a:prstGeom prst="wedgeRectCallout">
                <a:avLst>
                  <a:gd name="adj1" fmla="val -69901"/>
                  <a:gd name="adj2" fmla="val -58564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ea"/>
                  <a:ea typeface="+mj-ea"/>
                  <a:cs typeface="Times" panose="02020603050405020304" pitchFamily="18" charset="0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752464" y="4428000"/>
                <a:ext cx="1210588" cy="30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b="1" i="1" dirty="0" smtClean="0">
                    <a:latin typeface="+mj-ea"/>
                    <a:ea typeface="+mj-ea"/>
                    <a:cs typeface="Times" panose="02020603050405020304" pitchFamily="18" charset="0"/>
                  </a:rPr>
                  <a:t>テーパ管</a:t>
                </a:r>
                <a:endParaRPr kumimoji="1" lang="ja-JP" altLang="en-US" sz="2000" b="1" i="1" dirty="0">
                  <a:latin typeface="+mj-ea"/>
                  <a:ea typeface="+mj-ea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 rot="16200000">
              <a:off x="-1424113" y="1852080"/>
              <a:ext cx="2358107" cy="1673170"/>
              <a:chOff x="4116157" y="5427638"/>
              <a:chExt cx="2358107" cy="1673170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4291590" y="6072521"/>
                <a:ext cx="2182674" cy="1028287"/>
                <a:chOff x="2666529" y="1204907"/>
                <a:chExt cx="6829677" cy="1912085"/>
              </a:xfrm>
            </p:grpSpPr>
            <p:sp>
              <p:nvSpPr>
                <p:cNvPr id="27" name="Trapezoid 5"/>
                <p:cNvSpPr/>
                <p:nvPr/>
              </p:nvSpPr>
              <p:spPr>
                <a:xfrm rot="5400000">
                  <a:off x="3158818" y="712618"/>
                  <a:ext cx="1912085" cy="2896664"/>
                </a:xfrm>
                <a:prstGeom prst="trapezoid">
                  <a:avLst>
                    <a:gd name="adj" fmla="val 40740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8" name="Rectangle 4"/>
                <p:cNvSpPr/>
                <p:nvPr/>
              </p:nvSpPr>
              <p:spPr>
                <a:xfrm rot="10800000">
                  <a:off x="5573327" y="1919604"/>
                  <a:ext cx="3922879" cy="49508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9" name="AutoShape 35"/>
                <p:cNvSpPr>
                  <a:spLocks noChangeArrowheads="1"/>
                </p:cNvSpPr>
                <p:nvPr/>
              </p:nvSpPr>
              <p:spPr bwMode="auto">
                <a:xfrm>
                  <a:off x="7554226" y="2005615"/>
                  <a:ext cx="575891" cy="265207"/>
                </a:xfrm>
                <a:prstGeom prst="rightArrow">
                  <a:avLst>
                    <a:gd name="adj1" fmla="val 50000"/>
                    <a:gd name="adj2" fmla="val 84091"/>
                  </a:avLst>
                </a:prstGeom>
                <a:solidFill>
                  <a:srgbClr val="FFFF00"/>
                </a:solidFill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2" name="テキスト ボックス 21"/>
              <p:cNvSpPr txBox="1"/>
              <p:nvPr/>
            </p:nvSpPr>
            <p:spPr>
              <a:xfrm rot="16200000" flipV="1">
                <a:off x="5321848" y="5743911"/>
                <a:ext cx="1032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latin typeface="+mj-ea"/>
                    <a:ea typeface="+mj-ea"/>
                    <a:cs typeface="Times" panose="02020603050405020304" pitchFamily="18" charset="0"/>
                  </a:rPr>
                  <a:t>推進</a:t>
                </a:r>
                <a:r>
                  <a:rPr lang="ja-JP" altLang="en-US" dirty="0">
                    <a:latin typeface="+mj-ea"/>
                    <a:ea typeface="+mj-ea"/>
                    <a:cs typeface="Times" panose="02020603050405020304" pitchFamily="18" charset="0"/>
                  </a:rPr>
                  <a:t>機</a:t>
                </a:r>
                <a:r>
                  <a:rPr lang="en-US" altLang="ja-JP" dirty="0" smtClean="0">
                    <a:latin typeface="+mj-ea"/>
                    <a:ea typeface="+mj-ea"/>
                    <a:cs typeface="Times" panose="02020603050405020304" pitchFamily="18" charset="0"/>
                  </a:rPr>
                  <a:t> </a:t>
                </a:r>
                <a:endParaRPr kumimoji="1" lang="ja-JP" altLang="en-US" dirty="0">
                  <a:latin typeface="+mj-ea"/>
                  <a:ea typeface="+mj-ea"/>
                  <a:cs typeface="Times" panose="02020603050405020304" pitchFamily="18" charset="0"/>
                </a:endParaRPr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>
                <a:off x="4116157" y="6187999"/>
                <a:ext cx="1218061" cy="800266"/>
                <a:chOff x="2115693" y="3769553"/>
                <a:chExt cx="4895837" cy="1720945"/>
              </a:xfrm>
            </p:grpSpPr>
            <p:sp>
              <p:nvSpPr>
                <p:cNvPr id="25" name="Rectangle 62"/>
                <p:cNvSpPr>
                  <a:spLocks noChangeArrowheads="1"/>
                </p:cNvSpPr>
                <p:nvPr/>
              </p:nvSpPr>
              <p:spPr bwMode="auto">
                <a:xfrm>
                  <a:off x="2115693" y="3769553"/>
                  <a:ext cx="1529824" cy="1719764"/>
                </a:xfrm>
                <a:prstGeom prst="rect">
                  <a:avLst/>
                </a:prstGeom>
                <a:solidFill>
                  <a:srgbClr val="FF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 sz="1200" dirty="0"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4471554" y="2950523"/>
                  <a:ext cx="1713935" cy="3366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353 w 21600"/>
                    <a:gd name="T13" fmla="*/ 6322 h 21600"/>
                    <a:gd name="T14" fmla="*/ 15247 w 21600"/>
                    <a:gd name="T15" fmla="*/ 1527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9052" y="21600"/>
                      </a:lnTo>
                      <a:lnTo>
                        <a:pt x="1254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ja-JP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4" name="Rectangle 54"/>
              <p:cNvSpPr>
                <a:spLocks noChangeArrowheads="1"/>
              </p:cNvSpPr>
              <p:nvPr/>
            </p:nvSpPr>
            <p:spPr bwMode="auto">
              <a:xfrm>
                <a:off x="5203675" y="6477170"/>
                <a:ext cx="518031" cy="212954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sz="120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4197843" y="1821218"/>
            <a:ext cx="914401" cy="4447466"/>
            <a:chOff x="7361666" y="2126977"/>
            <a:chExt cx="914401" cy="4447466"/>
          </a:xfrm>
        </p:grpSpPr>
        <p:grpSp>
          <p:nvGrpSpPr>
            <p:cNvPr id="33" name="グループ化 32"/>
            <p:cNvGrpSpPr/>
            <p:nvPr/>
          </p:nvGrpSpPr>
          <p:grpSpPr>
            <a:xfrm rot="16200000">
              <a:off x="5607621" y="3998230"/>
              <a:ext cx="4447466" cy="704960"/>
              <a:chOff x="753626" y="3573015"/>
              <a:chExt cx="7778813" cy="760413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753629" y="3573015"/>
                <a:ext cx="7378016" cy="760413"/>
                <a:chOff x="683571" y="3244651"/>
                <a:chExt cx="7378016" cy="760413"/>
              </a:xfrm>
            </p:grpSpPr>
            <p:grpSp>
              <p:nvGrpSpPr>
                <p:cNvPr id="39" name="グループ化 38"/>
                <p:cNvGrpSpPr/>
                <p:nvPr/>
              </p:nvGrpSpPr>
              <p:grpSpPr>
                <a:xfrm>
                  <a:off x="683571" y="3244651"/>
                  <a:ext cx="6582518" cy="760413"/>
                  <a:chOff x="683568" y="2852935"/>
                  <a:chExt cx="6582521" cy="760414"/>
                </a:xfrm>
              </p:grpSpPr>
              <p:grpSp>
                <p:nvGrpSpPr>
                  <p:cNvPr id="43" name="グループ化 42"/>
                  <p:cNvGrpSpPr/>
                  <p:nvPr/>
                </p:nvGrpSpPr>
                <p:grpSpPr>
                  <a:xfrm>
                    <a:off x="1291980" y="2852935"/>
                    <a:ext cx="5974109" cy="760414"/>
                    <a:chOff x="1306513" y="1124743"/>
                    <a:chExt cx="5974109" cy="760414"/>
                  </a:xfrm>
                </p:grpSpPr>
                <p:sp>
                  <p:nvSpPr>
                    <p:cNvPr id="4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6513" y="1440656"/>
                      <a:ext cx="677862" cy="128588"/>
                    </a:xfrm>
                    <a:prstGeom prst="rect">
                      <a:avLst/>
                    </a:prstGeom>
                    <a:solidFill>
                      <a:srgbClr val="FF0000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ja-JP">
                        <a:latin typeface="+mj-ea"/>
                        <a:ea typeface="+mj-ea"/>
                        <a:cs typeface="Times" panose="02020603050405020304" pitchFamily="18" charset="0"/>
                      </a:endParaRPr>
                    </a:p>
                  </p:txBody>
                </p:sp>
                <p:sp>
                  <p:nvSpPr>
                    <p:cNvPr id="46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05806" y="1100139"/>
                      <a:ext cx="757237" cy="806450"/>
                    </a:xfrm>
                    <a:custGeom>
                      <a:avLst/>
                      <a:gdLst>
                        <a:gd name="T0" fmla="*/ 215 w 21600"/>
                        <a:gd name="T1" fmla="*/ 136 h 21600"/>
                        <a:gd name="T2" fmla="*/ 136 w 21600"/>
                        <a:gd name="T3" fmla="*/ 272 h 21600"/>
                        <a:gd name="T4" fmla="*/ 57 w 21600"/>
                        <a:gd name="T5" fmla="*/ 136 h 21600"/>
                        <a:gd name="T6" fmla="*/ 13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6353 w 21600"/>
                        <a:gd name="T13" fmla="*/ 6353 h 21600"/>
                        <a:gd name="T14" fmla="*/ 15247 w 21600"/>
                        <a:gd name="T15" fmla="*/ 15247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9052" y="21600"/>
                          </a:lnTo>
                          <a:lnTo>
                            <a:pt x="1254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ja-JP" altLang="ja-JP">
                        <a:latin typeface="+mj-ea"/>
                        <a:ea typeface="+mj-ea"/>
                        <a:cs typeface="Times" panose="02020603050405020304" pitchFamily="18" charset="0"/>
                      </a:endParaRPr>
                    </a:p>
                  </p:txBody>
                </p:sp>
                <p:sp>
                  <p:nvSpPr>
                    <p:cNvPr id="47" name="AutoShape 58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749307" y="1028524"/>
                      <a:ext cx="757237" cy="949675"/>
                    </a:xfrm>
                    <a:custGeom>
                      <a:avLst/>
                      <a:gdLst>
                        <a:gd name="T0" fmla="*/ 215 w 21600"/>
                        <a:gd name="T1" fmla="*/ 231 h 21600"/>
                        <a:gd name="T2" fmla="*/ 136 w 21600"/>
                        <a:gd name="T3" fmla="*/ 461 h 21600"/>
                        <a:gd name="T4" fmla="*/ 57 w 21600"/>
                        <a:gd name="T5" fmla="*/ 231 h 21600"/>
                        <a:gd name="T6" fmla="*/ 13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6353 w 21600"/>
                        <a:gd name="T13" fmla="*/ 6325 h 21600"/>
                        <a:gd name="T14" fmla="*/ 15247 w 21600"/>
                        <a:gd name="T15" fmla="*/ 15275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9052" y="21600"/>
                          </a:lnTo>
                          <a:lnTo>
                            <a:pt x="12548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ja-JP" altLang="ja-JP">
                        <a:solidFill>
                          <a:srgbClr val="00B050"/>
                        </a:solidFill>
                        <a:latin typeface="+mj-ea"/>
                        <a:ea typeface="+mj-ea"/>
                        <a:cs typeface="Times" panose="02020603050405020304" pitchFamily="18" charset="0"/>
                      </a:endParaRPr>
                    </a:p>
                  </p:txBody>
                </p:sp>
                <p:sp>
                  <p:nvSpPr>
                    <p:cNvPr id="4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7650" y="1124745"/>
                      <a:ext cx="2871788" cy="760412"/>
                    </a:xfrm>
                    <a:prstGeom prst="rect">
                      <a:avLst/>
                    </a:prstGeom>
                    <a:solidFill>
                      <a:srgbClr val="FF0000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ja-JP">
                        <a:latin typeface="+mj-ea"/>
                        <a:ea typeface="+mj-ea"/>
                        <a:cs typeface="Times" panose="02020603050405020304" pitchFamily="18" charset="0"/>
                      </a:endParaRPr>
                    </a:p>
                  </p:txBody>
                </p:sp>
                <p:sp>
                  <p:nvSpPr>
                    <p:cNvPr id="49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02760" y="1440656"/>
                      <a:ext cx="677862" cy="128588"/>
                    </a:xfrm>
                    <a:prstGeom prst="rect">
                      <a:avLst/>
                    </a:prstGeom>
                    <a:solidFill>
                      <a:srgbClr val="FF0000">
                        <a:alpha val="5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ja-JP">
                        <a:latin typeface="+mj-ea"/>
                        <a:ea typeface="+mj-ea"/>
                        <a:cs typeface="Times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4" name="正方形/長方形 43"/>
                  <p:cNvSpPr/>
                  <p:nvPr/>
                </p:nvSpPr>
                <p:spPr>
                  <a:xfrm>
                    <a:off x="683568" y="3082354"/>
                    <a:ext cx="775380" cy="274638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>
                      <a:solidFill>
                        <a:prstClr val="white"/>
                      </a:solidFill>
                      <a:latin typeface="+mj-ea"/>
                      <a:ea typeface="+mj-ea"/>
                      <a:cs typeface="Times" panose="02020603050405020304" pitchFamily="18" charset="0"/>
                    </a:endParaRPr>
                  </a:p>
                </p:txBody>
              </p:sp>
            </p:grpSp>
            <p:grpSp>
              <p:nvGrpSpPr>
                <p:cNvPr id="40" name="グループ化 39"/>
                <p:cNvGrpSpPr/>
                <p:nvPr/>
              </p:nvGrpSpPr>
              <p:grpSpPr>
                <a:xfrm>
                  <a:off x="6907505" y="3464667"/>
                  <a:ext cx="1154082" cy="324374"/>
                  <a:chOff x="1778228" y="2384551"/>
                  <a:chExt cx="1154082" cy="324374"/>
                </a:xfrm>
              </p:grpSpPr>
              <p:sp>
                <p:nvSpPr>
                  <p:cNvPr id="41" name="正方形/長方形 40"/>
                  <p:cNvSpPr/>
                  <p:nvPr/>
                </p:nvSpPr>
                <p:spPr>
                  <a:xfrm rot="5400000">
                    <a:off x="1940669" y="2222110"/>
                    <a:ext cx="324372" cy="649253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>
                      <a:solidFill>
                        <a:prstClr val="white"/>
                      </a:solidFill>
                      <a:latin typeface="+mj-ea"/>
                      <a:ea typeface="+mj-ea"/>
                      <a:cs typeface="Times" panose="02020603050405020304" pitchFamily="18" charset="0"/>
                    </a:endParaRPr>
                  </a:p>
                </p:txBody>
              </p:sp>
              <p:sp>
                <p:nvSpPr>
                  <p:cNvPr id="42" name="二等辺三角形 41"/>
                  <p:cNvSpPr/>
                  <p:nvPr/>
                </p:nvSpPr>
                <p:spPr>
                  <a:xfrm rot="5400000">
                    <a:off x="2517711" y="2294325"/>
                    <a:ext cx="324374" cy="504825"/>
                  </a:xfrm>
                  <a:prstGeom prst="triangl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>
                      <a:solidFill>
                        <a:prstClr val="white"/>
                      </a:solidFill>
                      <a:latin typeface="+mj-ea"/>
                      <a:ea typeface="+mj-ea"/>
                      <a:cs typeface="Times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38" name="直線矢印コネクタ 37"/>
              <p:cNvCxnSpPr>
                <a:stCxn id="44" idx="1"/>
              </p:cNvCxnSpPr>
              <p:nvPr/>
            </p:nvCxnSpPr>
            <p:spPr>
              <a:xfrm>
                <a:off x="753626" y="3939752"/>
                <a:ext cx="77788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グループ化 33"/>
            <p:cNvGrpSpPr/>
            <p:nvPr/>
          </p:nvGrpSpPr>
          <p:grpSpPr>
            <a:xfrm>
              <a:off x="7361666" y="3994788"/>
              <a:ext cx="914401" cy="1058994"/>
              <a:chOff x="1078076" y="4061365"/>
              <a:chExt cx="914401" cy="1058994"/>
            </a:xfrm>
          </p:grpSpPr>
          <p:cxnSp>
            <p:nvCxnSpPr>
              <p:cNvPr id="35" name="曲線コネクタ 34"/>
              <p:cNvCxnSpPr/>
              <p:nvPr/>
            </p:nvCxnSpPr>
            <p:spPr>
              <a:xfrm rot="-2880000">
                <a:off x="1078076" y="4061365"/>
                <a:ext cx="914400" cy="914400"/>
              </a:xfrm>
              <a:prstGeom prst="curved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曲線コネクタ 35"/>
              <p:cNvCxnSpPr/>
              <p:nvPr/>
            </p:nvCxnSpPr>
            <p:spPr>
              <a:xfrm rot="-2880000">
                <a:off x="1078077" y="4205959"/>
                <a:ext cx="914400" cy="914400"/>
              </a:xfrm>
              <a:prstGeom prst="curved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グループ化 49"/>
          <p:cNvGrpSpPr/>
          <p:nvPr/>
        </p:nvGrpSpPr>
        <p:grpSpPr>
          <a:xfrm>
            <a:off x="428392" y="1764914"/>
            <a:ext cx="3833665" cy="1221352"/>
            <a:chOff x="2199994" y="-166153"/>
            <a:chExt cx="3833665" cy="1221352"/>
          </a:xfrm>
        </p:grpSpPr>
        <p:graphicFrame>
          <p:nvGraphicFramePr>
            <p:cNvPr id="5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72270"/>
                </p:ext>
              </p:extLst>
            </p:nvPr>
          </p:nvGraphicFramePr>
          <p:xfrm>
            <a:off x="2693258" y="-166153"/>
            <a:ext cx="1069975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96" name="数式" r:id="rId4" imgW="622080" imgH="431640" progId="Equation.3">
                    <p:embed/>
                  </p:oleObj>
                </mc:Choice>
                <mc:Fallback>
                  <p:oleObj name="数式" r:id="rId4" imgW="622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258" y="-166153"/>
                          <a:ext cx="1069975" cy="741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正方形/長方形 51"/>
            <p:cNvSpPr/>
            <p:nvPr/>
          </p:nvSpPr>
          <p:spPr>
            <a:xfrm>
              <a:off x="2199994" y="593534"/>
              <a:ext cx="383366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latin typeface="+mj-ea"/>
                  <a:ea typeface="+mj-ea"/>
                  <a:cs typeface="Times" panose="02020603050405020304" pitchFamily="18" charset="0"/>
                </a:rPr>
                <a:t>ビーム半径に反比例</a:t>
              </a:r>
              <a:endParaRPr lang="en-US" altLang="ja-JP" sz="2400" dirty="0" smtClean="0">
                <a:latin typeface="+mj-ea"/>
                <a:ea typeface="+mj-ea"/>
                <a:cs typeface="Times" panose="02020603050405020304" pitchFamily="18" charset="0"/>
              </a:endParaRPr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45229" y="1465036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  <a:cs typeface="Times" panose="02020603050405020304" pitchFamily="18" charset="0"/>
              </a:rPr>
              <a:t>発散角</a:t>
            </a:r>
            <a:r>
              <a:rPr lang="en-US" altLang="ja-JP" sz="2400" b="1" dirty="0" smtClean="0">
                <a:latin typeface="+mj-ea"/>
                <a:ea typeface="+mj-ea"/>
                <a:cs typeface="Times" panose="02020603050405020304" pitchFamily="18" charset="0"/>
              </a:rPr>
              <a:t> </a:t>
            </a:r>
            <a:endParaRPr lang="ja-JP" altLang="en-US" sz="2400" b="1" dirty="0">
              <a:latin typeface="+mj-ea"/>
              <a:ea typeface="+mj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超低コスト打ち上げ手段の必要性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			</a:t>
            </a:r>
            <a:r>
              <a:rPr kumimoji="1" lang="ja-JP" altLang="en-US" dirty="0" smtClean="0"/>
              <a:t>＝</a:t>
            </a:r>
            <a:r>
              <a:rPr lang="ja-JP" altLang="en-US" dirty="0" smtClean="0"/>
              <a:t>マイクロ波ロケット開発の背景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ビーミング推進と超低コスト化のための三要素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研究開発の経過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エネルギー変換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物理：プラズマ・衝撃波の相互作用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伝播構造と推力との関係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ビームプロファイル変換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kg</a:t>
            </a:r>
            <a:r>
              <a:rPr kumimoji="1" lang="ja-JP" altLang="en-US" dirty="0" smtClean="0"/>
              <a:t>級モデルロケットの</a:t>
            </a:r>
            <a:r>
              <a:rPr kumimoji="1" lang="en-US" altLang="ja-JP" dirty="0" smtClean="0"/>
              <a:t>10m</a:t>
            </a:r>
            <a:r>
              <a:rPr kumimoji="1" lang="ja-JP" altLang="en-US" dirty="0" smtClean="0"/>
              <a:t>打ち上げ実証計画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推力</a:t>
            </a:r>
            <a:r>
              <a:rPr kumimoji="1" lang="en-US" altLang="ja-JP" dirty="0" smtClean="0"/>
              <a:t>30N</a:t>
            </a:r>
            <a:r>
              <a:rPr kumimoji="1" lang="ja-JP" altLang="en-US" dirty="0" smtClean="0"/>
              <a:t>の達成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長距離</a:t>
            </a:r>
            <a:r>
              <a:rPr lang="ja-JP" altLang="en-US" dirty="0"/>
              <a:t>ビーム空間</a:t>
            </a:r>
            <a:r>
              <a:rPr lang="ja-JP" altLang="en-US" dirty="0" smtClean="0"/>
              <a:t>伝送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リード弁吸気促進機構の開発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6" name="図 11" descr="未来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317" y="1371600"/>
            <a:ext cx="2100283" cy="11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rcRect l="21819" r="22932"/>
          <a:stretch>
            <a:fillRect/>
          </a:stretch>
        </p:blipFill>
        <p:spPr bwMode="auto">
          <a:xfrm>
            <a:off x="6400800" y="5410200"/>
            <a:ext cx="785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T-Yamaguchi\Documents\20_Yamaguchi_mwp_exp\2012_10m1kgLaunchDemo\推進機写真\2012thruster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876800"/>
            <a:ext cx="1676400" cy="1648495"/>
          </a:xfrm>
          <a:prstGeom prst="rect">
            <a:avLst/>
          </a:prstGeom>
          <a:noFill/>
        </p:spPr>
      </p:pic>
      <p:pic>
        <p:nvPicPr>
          <p:cNvPr id="10" name="Picture 25" descr="C:\Users\T-Yamaguchi\Documents\20_Yamaguchi_mwp_exp（一部）\2011共同実験\ミリ波放電実験\111115\Sequence68_006.jp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8343900" y="3048000"/>
            <a:ext cx="647700" cy="1295400"/>
          </a:xfrm>
          <a:prstGeom prst="rect">
            <a:avLst/>
          </a:prstGeom>
          <a:noFill/>
        </p:spPr>
      </p:pic>
      <p:pic>
        <p:nvPicPr>
          <p:cNvPr id="11" name="Picture 42" descr="C:\Users\T-Yamaguchi\Documents\20_Yamaguchi_mwp_exp（一部）\2011共同実験\ミリ波放電実験\20111118_GX-8\shot30_500fps_open_F22_斜め前\shot30_500fps_open_F22_斜め前_00000000.jpg"/>
          <p:cNvPicPr>
            <a:picLocks noChangeAspect="1" noChangeArrowheads="1"/>
          </p:cNvPicPr>
          <p:nvPr/>
        </p:nvPicPr>
        <p:blipFill>
          <a:blip r:embed="rId6" cstate="print"/>
          <a:srcRect l="3448" t="16457" r="6897" b="17714"/>
          <a:stretch>
            <a:fillRect/>
          </a:stretch>
        </p:blipFill>
        <p:spPr bwMode="auto">
          <a:xfrm>
            <a:off x="4752108" y="3657600"/>
            <a:ext cx="1981200" cy="707137"/>
          </a:xfrm>
          <a:prstGeom prst="rect">
            <a:avLst/>
          </a:prstGeom>
          <a:noFill/>
        </p:spPr>
      </p:pic>
      <p:pic>
        <p:nvPicPr>
          <p:cNvPr id="12" name="Picture 40" descr="111116_03"/>
          <p:cNvPicPr>
            <a:picLocks noChangeAspect="1" noChangeArrowheads="1"/>
          </p:cNvPicPr>
          <p:nvPr/>
        </p:nvPicPr>
        <p:blipFill>
          <a:blip r:embed="rId7" cstate="print"/>
          <a:srcRect l="24360" t="9995" b="10045"/>
          <a:stretch>
            <a:fillRect/>
          </a:stretch>
        </p:blipFill>
        <p:spPr bwMode="auto">
          <a:xfrm flipH="1">
            <a:off x="6799983" y="3657600"/>
            <a:ext cx="1457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リード弁式吸気機構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8" name="TextBox 232"/>
          <p:cNvSpPr txBox="1"/>
          <p:nvPr/>
        </p:nvSpPr>
        <p:spPr>
          <a:xfrm>
            <a:off x="-34943" y="3000888"/>
            <a:ext cx="539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・推進器内部の圧力振動で受動的に開閉する</a:t>
            </a:r>
            <a:endParaRPr lang="en-US" altLang="ja-JP" sz="2000" kern="0" dirty="0" smtClean="0">
              <a:solidFill>
                <a:sysClr val="windowText" lastClr="00000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・アクチュエータ等不要でシンプルな構造</a:t>
            </a:r>
            <a:r>
              <a:rPr lang="en-US" altLang="ja-JP" sz="2000" kern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  </a:t>
            </a:r>
            <a:r>
              <a:rPr lang="en-US" altLang="ja-JP" sz="2000" kern="0" noProof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288972" y="1954791"/>
            <a:ext cx="2645601" cy="973937"/>
            <a:chOff x="5147618" y="4612263"/>
            <a:chExt cx="2645601" cy="973937"/>
          </a:xfrm>
        </p:grpSpPr>
        <p:grpSp>
          <p:nvGrpSpPr>
            <p:cNvPr id="27" name="グループ化 343"/>
            <p:cNvGrpSpPr/>
            <p:nvPr/>
          </p:nvGrpSpPr>
          <p:grpSpPr>
            <a:xfrm>
              <a:off x="5147618" y="4887235"/>
              <a:ext cx="2645601" cy="360000"/>
              <a:chOff x="5307850" y="1444973"/>
              <a:chExt cx="2656096" cy="360000"/>
            </a:xfrm>
          </p:grpSpPr>
          <p:sp>
            <p:nvSpPr>
              <p:cNvPr id="44" name="AutoShape 29"/>
              <p:cNvSpPr>
                <a:spLocks noChangeArrowheads="1"/>
              </p:cNvSpPr>
              <p:nvPr/>
            </p:nvSpPr>
            <p:spPr bwMode="auto">
              <a:xfrm rot="16200000">
                <a:off x="5271850" y="1498452"/>
                <a:ext cx="324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5715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5" name="AutoShape 115"/>
              <p:cNvSpPr>
                <a:spLocks noChangeArrowheads="1"/>
              </p:cNvSpPr>
              <p:nvPr/>
            </p:nvSpPr>
            <p:spPr bwMode="auto">
              <a:xfrm>
                <a:off x="5772218" y="1523968"/>
                <a:ext cx="323731" cy="222037"/>
              </a:xfrm>
              <a:prstGeom prst="rightArrow">
                <a:avLst>
                  <a:gd name="adj1" fmla="val 50000"/>
                  <a:gd name="adj2" fmla="val 58854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/>
            </p:nvSpPr>
            <p:spPr bwMode="auto">
              <a:xfrm>
                <a:off x="5641224" y="1457788"/>
                <a:ext cx="2304000" cy="3240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/>
                  </a:gs>
                  <a:gs pos="46000">
                    <a:srgbClr val="31D531"/>
                  </a:gs>
                  <a:gs pos="100000">
                    <a:srgbClr val="00CC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5623946" y="1444973"/>
                <a:ext cx="2340000" cy="360000"/>
              </a:xfrm>
              <a:prstGeom prst="rect">
                <a:avLst/>
              </a:prstGeom>
              <a:noFill/>
              <a:ln w="762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ja-JP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" name="Group 131"/>
            <p:cNvGrpSpPr/>
            <p:nvPr/>
          </p:nvGrpSpPr>
          <p:grpSpPr>
            <a:xfrm>
              <a:off x="5476421" y="4843734"/>
              <a:ext cx="757232" cy="432997"/>
              <a:chOff x="3646170" y="3810000"/>
              <a:chExt cx="697230" cy="468630"/>
            </a:xfrm>
          </p:grpSpPr>
          <p:grpSp>
            <p:nvGrpSpPr>
              <p:cNvPr id="31" name="Group 93"/>
              <p:cNvGrpSpPr/>
              <p:nvPr/>
            </p:nvGrpSpPr>
            <p:grpSpPr>
              <a:xfrm>
                <a:off x="3657600" y="3810000"/>
                <a:ext cx="609600" cy="468630"/>
                <a:chOff x="3604260" y="1687830"/>
                <a:chExt cx="609600" cy="468630"/>
              </a:xfrm>
            </p:grpSpPr>
            <p:sp>
              <p:nvSpPr>
                <p:cNvPr id="38" name="Rectangle 63"/>
                <p:cNvSpPr/>
                <p:nvPr/>
              </p:nvSpPr>
              <p:spPr>
                <a:xfrm>
                  <a:off x="3604260" y="208026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+mj-ea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39" name="Rectangle 64"/>
                <p:cNvSpPr/>
                <p:nvPr/>
              </p:nvSpPr>
              <p:spPr>
                <a:xfrm>
                  <a:off x="3832860" y="208026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+mj-ea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65"/>
                <p:cNvSpPr/>
                <p:nvPr/>
              </p:nvSpPr>
              <p:spPr>
                <a:xfrm>
                  <a:off x="4061460" y="208026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+mj-ea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41" name="Rectangle 66"/>
                <p:cNvSpPr/>
                <p:nvPr/>
              </p:nvSpPr>
              <p:spPr>
                <a:xfrm>
                  <a:off x="3604260" y="168783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+mj-ea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42" name="Rectangle 67"/>
                <p:cNvSpPr/>
                <p:nvPr/>
              </p:nvSpPr>
              <p:spPr>
                <a:xfrm>
                  <a:off x="3832860" y="168783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+mj-ea"/>
                    <a:ea typeface="+mj-ea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68"/>
                <p:cNvSpPr/>
                <p:nvPr/>
              </p:nvSpPr>
              <p:spPr>
                <a:xfrm>
                  <a:off x="4061460" y="1687830"/>
                  <a:ext cx="152400" cy="76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>
                    <a:latin typeface="+mj-ea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2" name="Straight Connector 57"/>
              <p:cNvCxnSpPr/>
              <p:nvPr/>
            </p:nvCxnSpPr>
            <p:spPr>
              <a:xfrm>
                <a:off x="3646170" y="38862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58"/>
              <p:cNvCxnSpPr/>
              <p:nvPr/>
            </p:nvCxnSpPr>
            <p:spPr>
              <a:xfrm>
                <a:off x="3874770" y="38862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59"/>
              <p:cNvCxnSpPr/>
              <p:nvPr/>
            </p:nvCxnSpPr>
            <p:spPr>
              <a:xfrm>
                <a:off x="4103370" y="38862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60"/>
              <p:cNvCxnSpPr/>
              <p:nvPr/>
            </p:nvCxnSpPr>
            <p:spPr>
              <a:xfrm flipV="1">
                <a:off x="3672840" y="4114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61"/>
              <p:cNvCxnSpPr/>
              <p:nvPr/>
            </p:nvCxnSpPr>
            <p:spPr>
              <a:xfrm flipV="1">
                <a:off x="3886200" y="4114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62"/>
              <p:cNvCxnSpPr/>
              <p:nvPr/>
            </p:nvCxnSpPr>
            <p:spPr>
              <a:xfrm flipV="1">
                <a:off x="4114800" y="4114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右矢印 28"/>
            <p:cNvSpPr/>
            <p:nvPr/>
          </p:nvSpPr>
          <p:spPr>
            <a:xfrm rot="18551142">
              <a:off x="5563230" y="5347770"/>
              <a:ext cx="322928" cy="15393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  <p:sp>
          <p:nvSpPr>
            <p:cNvPr id="30" name="右矢印 29"/>
            <p:cNvSpPr/>
            <p:nvPr/>
          </p:nvSpPr>
          <p:spPr>
            <a:xfrm rot="2016409" flipV="1">
              <a:off x="5526145" y="4612263"/>
              <a:ext cx="322928" cy="18785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</p:grpSp>
      <p:sp>
        <p:nvSpPr>
          <p:cNvPr id="49" name="TextBox 232"/>
          <p:cNvSpPr txBox="1"/>
          <p:nvPr/>
        </p:nvSpPr>
        <p:spPr>
          <a:xfrm>
            <a:off x="255681" y="3951158"/>
            <a:ext cx="222959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Times New Roman" pitchFamily="18" charset="0"/>
              </a:rPr>
              <a:t>リード弁の動作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50" name="TextBox 232"/>
          <p:cNvSpPr txBox="1"/>
          <p:nvPr/>
        </p:nvSpPr>
        <p:spPr>
          <a:xfrm>
            <a:off x="245363" y="1339876"/>
            <a:ext cx="27731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リード弁搭載型推進器</a:t>
            </a:r>
            <a:r>
              <a:rPr lang="en-US" altLang="ja-JP" sz="2000" kern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  </a:t>
            </a:r>
            <a:r>
              <a:rPr lang="en-US" altLang="ja-JP" sz="2000" kern="0" noProof="0" dirty="0" smtClean="0">
                <a:solidFill>
                  <a:sysClr val="windowText" lastClr="00000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  <p:graphicFrame>
        <p:nvGraphicFramePr>
          <p:cNvPr id="51" name="Char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65533"/>
              </p:ext>
            </p:extLst>
          </p:nvPr>
        </p:nvGraphicFramePr>
        <p:xfrm>
          <a:off x="5105396" y="800475"/>
          <a:ext cx="4038604" cy="335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" name="TextBox 13"/>
          <p:cNvSpPr txBox="1"/>
          <p:nvPr/>
        </p:nvSpPr>
        <p:spPr>
          <a:xfrm>
            <a:off x="6033335" y="3781881"/>
            <a:ext cx="31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Times New Roman" pitchFamily="18" charset="0"/>
              </a:rPr>
              <a:t>繰り返し運転時の推力低下</a:t>
            </a:r>
            <a:endParaRPr kumimoji="1" lang="en-US" altLang="ja-JP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55999" y="5280629"/>
            <a:ext cx="8229600" cy="1369912"/>
          </a:xfrm>
          <a:prstGeom prst="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noFill/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HG明朝B" panose="02020809000000000000" pitchFamily="17" charset="-128"/>
              <a:cs typeface="Times" panose="02020603050405020304" pitchFamily="18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55999" y="5277060"/>
            <a:ext cx="8229600" cy="1369912"/>
          </a:xfrm>
          <a:prstGeom prst="rect">
            <a:avLst/>
          </a:prstGeom>
          <a:solidFill>
            <a:srgbClr val="438086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HG明朝B" panose="02020809000000000000" pitchFamily="17" charset="-128"/>
              <a:cs typeface="Times" panose="02020603050405020304" pitchFamily="18" charset="0"/>
            </a:endParaRPr>
          </a:p>
        </p:txBody>
      </p:sp>
      <p:sp>
        <p:nvSpPr>
          <p:cNvPr id="76" name="Rectangle 248"/>
          <p:cNvSpPr/>
          <p:nvPr/>
        </p:nvSpPr>
        <p:spPr>
          <a:xfrm flipV="1">
            <a:off x="568892" y="5085185"/>
            <a:ext cx="1080120" cy="14401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77" name="Block Arc 249"/>
          <p:cNvSpPr/>
          <p:nvPr/>
        </p:nvSpPr>
        <p:spPr>
          <a:xfrm rot="12064764" flipV="1">
            <a:off x="395536" y="5479750"/>
            <a:ext cx="3866371" cy="1554439"/>
          </a:xfrm>
          <a:prstGeom prst="blockArc">
            <a:avLst>
              <a:gd name="adj1" fmla="val 12502688"/>
              <a:gd name="adj2" fmla="val 20621769"/>
              <a:gd name="adj3" fmla="val 5499"/>
            </a:avLst>
          </a:prstGeom>
          <a:solidFill>
            <a:srgbClr val="6BB76D">
              <a:lumMod val="75000"/>
            </a:srgbClr>
          </a:solidFill>
          <a:ln w="48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78" name="Oval 32"/>
          <p:cNvSpPr/>
          <p:nvPr/>
        </p:nvSpPr>
        <p:spPr>
          <a:xfrm flipV="1">
            <a:off x="1144956" y="5301209"/>
            <a:ext cx="288032" cy="144016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79" name="Right Arrow 251"/>
          <p:cNvSpPr/>
          <p:nvPr/>
        </p:nvSpPr>
        <p:spPr>
          <a:xfrm rot="1844979">
            <a:off x="1526540" y="4702543"/>
            <a:ext cx="901327" cy="432048"/>
          </a:xfrm>
          <a:prstGeom prst="rightArrow">
            <a:avLst/>
          </a:prstGeom>
          <a:gradFill rotWithShape="1">
            <a:gsLst>
              <a:gs pos="0">
                <a:srgbClr val="60B5CC">
                  <a:tint val="50000"/>
                  <a:satMod val="300000"/>
                </a:srgbClr>
              </a:gs>
              <a:gs pos="35000">
                <a:srgbClr val="60B5CC">
                  <a:tint val="37000"/>
                  <a:satMod val="300000"/>
                </a:srgbClr>
              </a:gs>
              <a:gs pos="100000">
                <a:srgbClr val="60B5CC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60B5CC">
                <a:shade val="95000"/>
                <a:satMod val="105000"/>
              </a:srgb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kern="0" dirty="0" smtClean="0">
                <a:solidFill>
                  <a:sysClr val="windowText" lastClr="000000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flow</a:t>
            </a:r>
            <a:endParaRPr lang="ja-JP" altLang="en-US" sz="1800" kern="0" dirty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cxnSp>
        <p:nvCxnSpPr>
          <p:cNvPr id="80" name="Straight Connector 245"/>
          <p:cNvCxnSpPr/>
          <p:nvPr/>
        </p:nvCxnSpPr>
        <p:spPr>
          <a:xfrm>
            <a:off x="1649012" y="5222508"/>
            <a:ext cx="1680003" cy="14990"/>
          </a:xfrm>
          <a:prstGeom prst="line">
            <a:avLst/>
          </a:prstGeom>
          <a:noFill/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ot"/>
          </a:ln>
          <a:effectLst/>
        </p:spPr>
      </p:cxnSp>
      <p:sp>
        <p:nvSpPr>
          <p:cNvPr id="81" name="Rectangle 239"/>
          <p:cNvSpPr/>
          <p:nvPr/>
        </p:nvSpPr>
        <p:spPr>
          <a:xfrm flipV="1">
            <a:off x="3275856" y="5080649"/>
            <a:ext cx="2333596" cy="16167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82" name="Rectangle 240"/>
          <p:cNvSpPr/>
          <p:nvPr/>
        </p:nvSpPr>
        <p:spPr>
          <a:xfrm flipV="1">
            <a:off x="7289455" y="5095639"/>
            <a:ext cx="1296144" cy="14401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83" name="Block Arc 241"/>
          <p:cNvSpPr/>
          <p:nvPr/>
        </p:nvSpPr>
        <p:spPr>
          <a:xfrm rot="12064764" flipV="1">
            <a:off x="4355976" y="5475214"/>
            <a:ext cx="3866371" cy="1554439"/>
          </a:xfrm>
          <a:prstGeom prst="blockArc">
            <a:avLst>
              <a:gd name="adj1" fmla="val 12502688"/>
              <a:gd name="adj2" fmla="val 20621769"/>
              <a:gd name="adj3" fmla="val 5499"/>
            </a:avLst>
          </a:prstGeom>
          <a:solidFill>
            <a:srgbClr val="6BB76D">
              <a:lumMod val="75000"/>
            </a:srgbClr>
          </a:solidFill>
          <a:ln w="48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84" name="Oval 32"/>
          <p:cNvSpPr/>
          <p:nvPr/>
        </p:nvSpPr>
        <p:spPr>
          <a:xfrm flipV="1">
            <a:off x="5105396" y="5296673"/>
            <a:ext cx="288032" cy="144016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85" name="Right Arrow 243"/>
          <p:cNvSpPr/>
          <p:nvPr/>
        </p:nvSpPr>
        <p:spPr>
          <a:xfrm rot="1844979">
            <a:off x="5403420" y="4675030"/>
            <a:ext cx="991206" cy="432048"/>
          </a:xfrm>
          <a:prstGeom prst="rightArrow">
            <a:avLst/>
          </a:prstGeom>
          <a:gradFill rotWithShape="1">
            <a:gsLst>
              <a:gs pos="0">
                <a:srgbClr val="60B5CC">
                  <a:tint val="50000"/>
                  <a:satMod val="300000"/>
                </a:srgbClr>
              </a:gs>
              <a:gs pos="35000">
                <a:srgbClr val="60B5CC">
                  <a:tint val="37000"/>
                  <a:satMod val="300000"/>
                </a:srgbClr>
              </a:gs>
              <a:gs pos="100000">
                <a:srgbClr val="60B5CC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60B5CC">
                <a:shade val="95000"/>
                <a:satMod val="105000"/>
              </a:srgb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kern="0" dirty="0" smtClean="0">
                <a:solidFill>
                  <a:sysClr val="windowText" lastClr="000000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flow</a:t>
            </a:r>
            <a:endParaRPr lang="ja-JP" altLang="en-US" sz="1800" kern="0" dirty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cxnSp>
        <p:nvCxnSpPr>
          <p:cNvPr id="86" name="Straight Connector 238"/>
          <p:cNvCxnSpPr/>
          <p:nvPr/>
        </p:nvCxnSpPr>
        <p:spPr>
          <a:xfrm>
            <a:off x="5609452" y="5217972"/>
            <a:ext cx="1680003" cy="14990"/>
          </a:xfrm>
          <a:prstGeom prst="line">
            <a:avLst/>
          </a:prstGeom>
          <a:noFill/>
          <a:ln w="63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ot"/>
          </a:ln>
          <a:effectLst/>
        </p:spPr>
      </p:cxnSp>
      <p:sp>
        <p:nvSpPr>
          <p:cNvPr id="87" name="Rectangle 66"/>
          <p:cNvSpPr/>
          <p:nvPr/>
        </p:nvSpPr>
        <p:spPr>
          <a:xfrm>
            <a:off x="1043608" y="5242496"/>
            <a:ext cx="2592288" cy="74065"/>
          </a:xfrm>
          <a:prstGeom prst="rect">
            <a:avLst/>
          </a:prstGeom>
          <a:solidFill>
            <a:srgbClr val="6BB76D">
              <a:lumMod val="75000"/>
            </a:srgbClr>
          </a:solidFill>
          <a:ln w="9525" cap="flat" cmpd="thickThin" algn="ctr">
            <a:noFill/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 smtClean="0">
              <a:solidFill>
                <a:prstClr val="black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88" name="Rectangle 67"/>
          <p:cNvSpPr/>
          <p:nvPr/>
        </p:nvSpPr>
        <p:spPr>
          <a:xfrm>
            <a:off x="5025993" y="5248619"/>
            <a:ext cx="2592288" cy="62594"/>
          </a:xfrm>
          <a:prstGeom prst="rect">
            <a:avLst/>
          </a:prstGeom>
          <a:solidFill>
            <a:srgbClr val="6BB76D">
              <a:lumMod val="75000"/>
            </a:srgbClr>
          </a:solidFill>
          <a:ln w="9525" cap="flat" cmpd="thickThin" algn="ctr">
            <a:noFill/>
            <a:prstDash val="solid"/>
          </a:ln>
          <a:effectLst/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 smtClean="0">
              <a:solidFill>
                <a:prstClr val="black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107" name="Right Arrow 70"/>
          <p:cNvSpPr/>
          <p:nvPr/>
        </p:nvSpPr>
        <p:spPr>
          <a:xfrm>
            <a:off x="1956365" y="5365185"/>
            <a:ext cx="810170" cy="432049"/>
          </a:xfrm>
          <a:prstGeom prst="rightArrow">
            <a:avLst/>
          </a:prstGeom>
          <a:gradFill rotWithShape="1">
            <a:gsLst>
              <a:gs pos="0">
                <a:srgbClr val="E66C7D">
                  <a:tint val="50000"/>
                  <a:satMod val="300000"/>
                </a:srgbClr>
              </a:gs>
              <a:gs pos="35000">
                <a:srgbClr val="E66C7D">
                  <a:tint val="37000"/>
                  <a:satMod val="300000"/>
                </a:srgbClr>
              </a:gs>
              <a:gs pos="100000">
                <a:srgbClr val="E66C7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E66C7D">
                <a:shade val="95000"/>
                <a:satMod val="105000"/>
              </a:srgb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sysClr val="windowText" lastClr="000000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flow</a:t>
            </a:r>
            <a:endParaRPr kumimoji="0" lang="ja-JP" altLang="en-US" sz="1800" kern="0" dirty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108" name="Right Arrow 72"/>
          <p:cNvSpPr/>
          <p:nvPr/>
        </p:nvSpPr>
        <p:spPr>
          <a:xfrm>
            <a:off x="5724128" y="5365187"/>
            <a:ext cx="930841" cy="432048"/>
          </a:xfrm>
          <a:prstGeom prst="rightArrow">
            <a:avLst/>
          </a:prstGeom>
          <a:gradFill rotWithShape="1">
            <a:gsLst>
              <a:gs pos="0">
                <a:srgbClr val="E66C7D">
                  <a:tint val="50000"/>
                  <a:satMod val="300000"/>
                </a:srgbClr>
              </a:gs>
              <a:gs pos="35000">
                <a:srgbClr val="E66C7D">
                  <a:tint val="37000"/>
                  <a:satMod val="300000"/>
                </a:srgbClr>
              </a:gs>
              <a:gs pos="100000">
                <a:srgbClr val="E66C7D">
                  <a:tint val="15000"/>
                  <a:satMod val="350000"/>
                </a:srgbClr>
              </a:gs>
            </a:gsLst>
            <a:lin ang="16200000" scaled="1"/>
          </a:gradFill>
          <a:ln w="6350" cap="rnd" cmpd="sng" algn="ctr">
            <a:solidFill>
              <a:srgbClr val="E66C7D">
                <a:shade val="95000"/>
                <a:satMod val="105000"/>
              </a:srgbClr>
            </a:solidFill>
            <a:prstDash val="solid"/>
          </a:ln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sysClr val="windowText" lastClr="000000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flow</a:t>
            </a:r>
            <a:endParaRPr kumimoji="0" lang="ja-JP" altLang="en-US" sz="1800" kern="0" dirty="0">
              <a:solidFill>
                <a:sysClr val="windowText" lastClr="000000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109" name="TextBox 65"/>
          <p:cNvSpPr txBox="1"/>
          <p:nvPr/>
        </p:nvSpPr>
        <p:spPr>
          <a:xfrm>
            <a:off x="467544" y="6175184"/>
            <a:ext cx="1538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Low pressure </a:t>
            </a:r>
            <a:endParaRPr lang="ja-JP" altLang="en-US" sz="1800" dirty="0">
              <a:solidFill>
                <a:prstClr val="black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110" name="TextBox 68"/>
          <p:cNvSpPr txBox="1"/>
          <p:nvPr/>
        </p:nvSpPr>
        <p:spPr>
          <a:xfrm>
            <a:off x="457200" y="6167041"/>
            <a:ext cx="15121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High pressure </a:t>
            </a:r>
            <a:endParaRPr lang="ja-JP" altLang="en-US" sz="1800" dirty="0">
              <a:solidFill>
                <a:prstClr val="black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  <p:sp>
        <p:nvSpPr>
          <p:cNvPr id="111" name="TextBox 68"/>
          <p:cNvSpPr txBox="1"/>
          <p:nvPr/>
        </p:nvSpPr>
        <p:spPr>
          <a:xfrm>
            <a:off x="488608" y="6163113"/>
            <a:ext cx="22779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Times" panose="02020603050405020304" pitchFamily="18" charset="0"/>
                <a:ea typeface="HGｺﾞｼｯｸM" panose="020B0609000000000000" pitchFamily="49" charset="-128"/>
                <a:cs typeface="Times" panose="02020603050405020304" pitchFamily="18" charset="0"/>
              </a:rPr>
              <a:t>Next pulse irradiation</a:t>
            </a:r>
            <a:endParaRPr lang="ja-JP" altLang="en-US" sz="1800" dirty="0">
              <a:solidFill>
                <a:prstClr val="black"/>
              </a:solidFill>
              <a:latin typeface="Times" panose="02020603050405020304" pitchFamily="18" charset="0"/>
              <a:ea typeface="HGｺﾞｼｯｸM" panose="020B0609000000000000" pitchFamily="49" charset="-128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6605E-7 L 0.11077 0.081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4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13599E-6 L 0.11077 0.082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79" grpId="2" animBg="1"/>
      <p:bldP spid="83" grpId="0" animBg="1"/>
      <p:bldP spid="83" grpId="1" animBg="1"/>
      <p:bldP spid="85" grpId="0" animBg="1"/>
      <p:bldP spid="85" grpId="1" animBg="1"/>
      <p:bldP spid="85" grpId="2" animBg="1"/>
      <p:bldP spid="87" grpId="0" animBg="1"/>
      <p:bldP spid="87" grpId="1" animBg="1"/>
      <p:bldP spid="88" grpId="0" animBg="1"/>
      <p:bldP spid="88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kg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級推進機の飛行実証実験試験系</a:t>
            </a:r>
            <a:endParaRPr kumimoji="1" lang="ja-JP" altLang="en-US" dirty="0"/>
          </a:p>
        </p:txBody>
      </p:sp>
      <p:sp>
        <p:nvSpPr>
          <p:cNvPr id="85" name="スライド番号プレースホルダ 5"/>
          <p:cNvSpPr txBox="1">
            <a:spLocks noGrp="1"/>
          </p:cNvSpPr>
          <p:nvPr/>
        </p:nvSpPr>
        <p:spPr bwMode="auto">
          <a:xfrm>
            <a:off x="7010400" y="64770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CACB4CB2-FD43-483B-8A82-FD26C9A5FB80}" type="slidenum">
              <a:rPr kumimoji="0" lang="en-US" altLang="ja-JP" sz="1400" b="0"/>
              <a:pPr algn="r"/>
              <a:t>21</a:t>
            </a:fld>
            <a:endParaRPr kumimoji="0" lang="en-US" altLang="ja-JP" sz="1400" b="0"/>
          </a:p>
        </p:txBody>
      </p:sp>
      <p:grpSp>
        <p:nvGrpSpPr>
          <p:cNvPr id="86" name="グループ化 85"/>
          <p:cNvGrpSpPr>
            <a:grpSpLocks noChangeAspect="1"/>
          </p:cNvGrpSpPr>
          <p:nvPr/>
        </p:nvGrpSpPr>
        <p:grpSpPr>
          <a:xfrm>
            <a:off x="169988" y="1538939"/>
            <a:ext cx="3608647" cy="4325988"/>
            <a:chOff x="0" y="0"/>
            <a:chExt cx="4895274" cy="5865089"/>
          </a:xfrm>
        </p:grpSpPr>
        <p:grpSp>
          <p:nvGrpSpPr>
            <p:cNvPr id="87" name="グループ化 86"/>
            <p:cNvGrpSpPr/>
            <p:nvPr/>
          </p:nvGrpSpPr>
          <p:grpSpPr>
            <a:xfrm>
              <a:off x="0" y="0"/>
              <a:ext cx="4895274" cy="5865089"/>
              <a:chOff x="0" y="0"/>
              <a:chExt cx="4895274" cy="5865089"/>
            </a:xfrm>
          </p:grpSpPr>
          <p:pic>
            <p:nvPicPr>
              <p:cNvPr id="89" name="図 88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4895274" cy="5865089"/>
              </a:xfrm>
              <a:prstGeom prst="rect">
                <a:avLst/>
              </a:prstGeom>
            </p:spPr>
          </p:pic>
          <p:sp>
            <p:nvSpPr>
              <p:cNvPr id="90" name="テキスト ボックス 13"/>
              <p:cNvSpPr txBox="1"/>
              <p:nvPr/>
            </p:nvSpPr>
            <p:spPr>
              <a:xfrm>
                <a:off x="103321" y="2543235"/>
                <a:ext cx="2061263" cy="500733"/>
              </a:xfrm>
              <a:prstGeom prst="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eaLnBrk="0" hangingPunct="0">
                  <a:spcAft>
                    <a:spcPts val="0"/>
                  </a:spcAft>
                </a:pPr>
                <a:r>
                  <a:rPr lang="ja-JP" altLang="en-US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ＭＳ Ｐゴシック" panose="020B0600070205080204" pitchFamily="50" charset="-128"/>
                  </a:rPr>
                  <a:t>ガイドワイヤ</a:t>
                </a:r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 flipV="1">
                <a:off x="2194581" y="2195946"/>
                <a:ext cx="817565" cy="31321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2" name="直線矢印コネクタ 91"/>
              <p:cNvCxnSpPr/>
              <p:nvPr/>
            </p:nvCxnSpPr>
            <p:spPr>
              <a:xfrm flipV="1">
                <a:off x="2164583" y="2065981"/>
                <a:ext cx="189030" cy="5156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93" name="上矢印 92"/>
              <p:cNvSpPr/>
              <p:nvPr/>
            </p:nvSpPr>
            <p:spPr>
              <a:xfrm>
                <a:off x="2080652" y="3768437"/>
                <a:ext cx="1141435" cy="1043709"/>
              </a:xfrm>
              <a:prstGeom prst="upArrow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eaLnBrk="0" hangingPunct="0">
                  <a:spcAft>
                    <a:spcPts val="0"/>
                  </a:spcAft>
                </a:pPr>
                <a:endParaRPr lang="ja-JP" altLang="en-US">
                  <a:solidFill>
                    <a:prstClr val="black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94" name="テキスト ボックス 20"/>
              <p:cNvSpPr txBox="1"/>
              <p:nvPr/>
            </p:nvSpPr>
            <p:spPr>
              <a:xfrm>
                <a:off x="2236017" y="4105075"/>
                <a:ext cx="958849" cy="500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0" hangingPunct="0">
                  <a:spcAft>
                    <a:spcPts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ＲＦ</a:t>
                </a:r>
                <a:endParaRPr lang="ja-JP" altLang="en-US" dirty="0">
                  <a:solidFill>
                    <a:prstClr val="black"/>
                  </a:solidFill>
                  <a:latin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95" name="テキスト ボックス 21"/>
              <p:cNvSpPr txBox="1"/>
              <p:nvPr/>
            </p:nvSpPr>
            <p:spPr>
              <a:xfrm>
                <a:off x="606775" y="1193051"/>
                <a:ext cx="1557808" cy="876283"/>
              </a:xfrm>
              <a:prstGeom prst="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l" eaLnBrk="0" hangingPunct="0">
                  <a:spcAft>
                    <a:spcPts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プラズマ観測窓</a:t>
                </a:r>
                <a:endParaRPr lang="ja-JP" altLang="en-US" dirty="0">
                  <a:solidFill>
                    <a:prstClr val="black"/>
                  </a:solidFill>
                  <a:latin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cxnSp>
            <p:nvCxnSpPr>
              <p:cNvPr id="96" name="直線矢印コネクタ 95"/>
              <p:cNvCxnSpPr>
                <a:stCxn id="95" idx="3"/>
              </p:cNvCxnSpPr>
              <p:nvPr/>
            </p:nvCxnSpPr>
            <p:spPr>
              <a:xfrm flipV="1">
                <a:off x="2164583" y="1457804"/>
                <a:ext cx="468472" cy="17338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8" name="右矢印 87"/>
            <p:cNvSpPr/>
            <p:nvPr/>
          </p:nvSpPr>
          <p:spPr>
            <a:xfrm rot="20853851">
              <a:off x="812801" y="5080001"/>
              <a:ext cx="683491" cy="406400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eaLnBrk="0" hangingPunct="0">
                <a:spcAft>
                  <a:spcPts val="0"/>
                </a:spcAft>
              </a:pPr>
              <a:endParaRPr lang="ja-JP" altLang="en-US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1217345" y="5898141"/>
            <a:ext cx="219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試験系　写真</a:t>
            </a:r>
          </a:p>
        </p:txBody>
      </p:sp>
      <p:grpSp>
        <p:nvGrpSpPr>
          <p:cNvPr id="99" name="グループ化 98"/>
          <p:cNvGrpSpPr/>
          <p:nvPr/>
        </p:nvGrpSpPr>
        <p:grpSpPr>
          <a:xfrm>
            <a:off x="3831322" y="1137259"/>
            <a:ext cx="5197358" cy="4929159"/>
            <a:chOff x="3829201" y="1037828"/>
            <a:chExt cx="5197358" cy="4929159"/>
          </a:xfrm>
        </p:grpSpPr>
        <p:grpSp>
          <p:nvGrpSpPr>
            <p:cNvPr id="100" name="グループ化 99"/>
            <p:cNvGrpSpPr/>
            <p:nvPr/>
          </p:nvGrpSpPr>
          <p:grpSpPr>
            <a:xfrm>
              <a:off x="3829201" y="1340501"/>
              <a:ext cx="5197358" cy="4626486"/>
              <a:chOff x="3830480" y="1438371"/>
              <a:chExt cx="5197358" cy="4626486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3830480" y="1438371"/>
                <a:ext cx="5197358" cy="4626486"/>
                <a:chOff x="3830480" y="1438371"/>
                <a:chExt cx="5197358" cy="4626486"/>
              </a:xfrm>
            </p:grpSpPr>
            <p:grpSp>
              <p:nvGrpSpPr>
                <p:cNvPr id="106" name="グループ化 105"/>
                <p:cNvGrpSpPr/>
                <p:nvPr/>
              </p:nvGrpSpPr>
              <p:grpSpPr>
                <a:xfrm>
                  <a:off x="3830480" y="1438371"/>
                  <a:ext cx="5197358" cy="4626486"/>
                  <a:chOff x="3848160" y="1916832"/>
                  <a:chExt cx="5197358" cy="4626486"/>
                </a:xfrm>
              </p:grpSpPr>
              <p:grpSp>
                <p:nvGrpSpPr>
                  <p:cNvPr id="109" name="Group 60"/>
                  <p:cNvGrpSpPr/>
                  <p:nvPr/>
                </p:nvGrpSpPr>
                <p:grpSpPr>
                  <a:xfrm>
                    <a:off x="5410424" y="4699783"/>
                    <a:ext cx="2315648" cy="1500457"/>
                    <a:chOff x="1036587" y="2330544"/>
                    <a:chExt cx="5396845" cy="3404028"/>
                  </a:xfrm>
                </p:grpSpPr>
                <p:grpSp>
                  <p:nvGrpSpPr>
                    <p:cNvPr id="148" name="Group 38"/>
                    <p:cNvGrpSpPr/>
                    <p:nvPr/>
                  </p:nvGrpSpPr>
                  <p:grpSpPr>
                    <a:xfrm>
                      <a:off x="1036587" y="2330544"/>
                      <a:ext cx="5396845" cy="3312368"/>
                      <a:chOff x="1036587" y="2330544"/>
                      <a:chExt cx="5396845" cy="3312368"/>
                    </a:xfrm>
                  </p:grpSpPr>
                  <p:cxnSp>
                    <p:nvCxnSpPr>
                      <p:cNvPr id="151" name="Straight Connector 9"/>
                      <p:cNvCxnSpPr/>
                      <p:nvPr/>
                    </p:nvCxnSpPr>
                    <p:spPr>
                      <a:xfrm>
                        <a:off x="1036587" y="5210864"/>
                        <a:ext cx="1080120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52" name="Straight Connector 10"/>
                      <p:cNvCxnSpPr/>
                      <p:nvPr/>
                    </p:nvCxnSpPr>
                    <p:spPr>
                      <a:xfrm>
                        <a:off x="1036587" y="4850824"/>
                        <a:ext cx="1440160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53" name="Chord 4"/>
                      <p:cNvSpPr/>
                      <p:nvPr/>
                    </p:nvSpPr>
                    <p:spPr>
                      <a:xfrm rot="14700000">
                        <a:off x="3826757" y="2549140"/>
                        <a:ext cx="767036" cy="4446314"/>
                      </a:xfrm>
                      <a:prstGeom prst="chord">
                        <a:avLst>
                          <a:gd name="adj1" fmla="val 5466385"/>
                          <a:gd name="adj2" fmla="val 16156891"/>
                        </a:avLst>
                      </a:prstGeom>
                      <a:gradFill rotWithShape="1">
                        <a:gsLst>
                          <a:gs pos="0">
                            <a:sysClr val="windowText" lastClr="000000">
                              <a:lumMod val="110000"/>
                              <a:satMod val="105000"/>
                              <a:tint val="67000"/>
                            </a:sysClr>
                          </a:gs>
                          <a:gs pos="50000">
                            <a:sysClr val="windowText" lastClr="000000">
                              <a:lumMod val="105000"/>
                              <a:satMod val="103000"/>
                              <a:tint val="73000"/>
                            </a:sysClr>
                          </a:gs>
                          <a:gs pos="100000">
                            <a:sysClr val="windowText" lastClr="000000">
                              <a:lumMod val="105000"/>
                              <a:satMod val="109000"/>
                              <a:tint val="81000"/>
                            </a:sysClr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ysClr val="windowText" lastClr="000000"/>
                        </a:solidFill>
                        <a:prstDash val="sysDash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cxnSp>
                    <p:nvCxnSpPr>
                      <p:cNvPr id="154" name="Straight Connector 13"/>
                      <p:cNvCxnSpPr/>
                      <p:nvPr/>
                    </p:nvCxnSpPr>
                    <p:spPr>
                      <a:xfrm flipV="1">
                        <a:off x="2089669" y="3554680"/>
                        <a:ext cx="0" cy="1656184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55" name="Straight Connector 15"/>
                      <p:cNvCxnSpPr/>
                      <p:nvPr/>
                    </p:nvCxnSpPr>
                    <p:spPr>
                      <a:xfrm flipV="1">
                        <a:off x="2449709" y="3395674"/>
                        <a:ext cx="0" cy="1584176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56" name="Straight Connector 17"/>
                      <p:cNvCxnSpPr/>
                      <p:nvPr/>
                    </p:nvCxnSpPr>
                    <p:spPr>
                      <a:xfrm flipH="1" flipV="1">
                        <a:off x="2476747" y="3410664"/>
                        <a:ext cx="2880320" cy="118167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57" name="Straight Connector 20"/>
                      <p:cNvCxnSpPr/>
                      <p:nvPr/>
                    </p:nvCxnSpPr>
                    <p:spPr>
                      <a:xfrm flipH="1" flipV="1">
                        <a:off x="2260723" y="3482672"/>
                        <a:ext cx="2016224" cy="1717524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dashDot"/>
                        <a:miter lim="800000"/>
                      </a:ln>
                      <a:effectLst/>
                    </p:spPr>
                  </p:cxnSp>
                  <p:cxnSp>
                    <p:nvCxnSpPr>
                      <p:cNvPr id="158" name="Straight Connector 22"/>
                      <p:cNvCxnSpPr/>
                      <p:nvPr/>
                    </p:nvCxnSpPr>
                    <p:spPr>
                      <a:xfrm flipH="1" flipV="1">
                        <a:off x="2044699" y="3492960"/>
                        <a:ext cx="1118894" cy="2077944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59" name="Chord 5"/>
                      <p:cNvSpPr/>
                      <p:nvPr/>
                    </p:nvSpPr>
                    <p:spPr>
                      <a:xfrm rot="14700000">
                        <a:off x="2081924" y="3006010"/>
                        <a:ext cx="255609" cy="754781"/>
                      </a:xfrm>
                      <a:prstGeom prst="chord">
                        <a:avLst>
                          <a:gd name="adj1" fmla="val 5466385"/>
                          <a:gd name="adj2" fmla="val 16156891"/>
                        </a:avLst>
                      </a:prstGeom>
                      <a:gradFill rotWithShape="1">
                        <a:gsLst>
                          <a:gs pos="0">
                            <a:sysClr val="windowText" lastClr="000000">
                              <a:lumMod val="110000"/>
                              <a:satMod val="105000"/>
                              <a:tint val="67000"/>
                            </a:sysClr>
                          </a:gs>
                          <a:gs pos="50000">
                            <a:sysClr val="windowText" lastClr="000000">
                              <a:lumMod val="105000"/>
                              <a:satMod val="103000"/>
                              <a:tint val="73000"/>
                            </a:sysClr>
                          </a:gs>
                          <a:gs pos="100000">
                            <a:sysClr val="windowText" lastClr="000000">
                              <a:lumMod val="105000"/>
                              <a:satMod val="109000"/>
                              <a:tint val="81000"/>
                            </a:sysClr>
                          </a:gs>
                        </a:gsLst>
                        <a:lin ang="5400000" scaled="0"/>
                      </a:gradFill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60" name="Rectangle 6"/>
                      <p:cNvSpPr/>
                      <p:nvPr/>
                    </p:nvSpPr>
                    <p:spPr>
                      <a:xfrm rot="18864028">
                        <a:off x="1773522" y="5050437"/>
                        <a:ext cx="1007842" cy="17710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ysClr val="windowText" lastClr="000000">
                              <a:lumMod val="110000"/>
                              <a:satMod val="105000"/>
                              <a:tint val="67000"/>
                            </a:sysClr>
                          </a:gs>
                          <a:gs pos="50000">
                            <a:sysClr val="windowText" lastClr="000000">
                              <a:lumMod val="105000"/>
                              <a:satMod val="103000"/>
                              <a:tint val="73000"/>
                            </a:sysClr>
                          </a:gs>
                          <a:gs pos="100000">
                            <a:sysClr val="windowText" lastClr="000000">
                              <a:lumMod val="105000"/>
                              <a:satMod val="109000"/>
                              <a:tint val="81000"/>
                            </a:sysClr>
                          </a:gs>
                        </a:gsLst>
                        <a:lin ang="5400000" scaled="0"/>
                      </a:gradFill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cxnSp>
                    <p:nvCxnSpPr>
                      <p:cNvPr id="161" name="Straight Connector 26"/>
                      <p:cNvCxnSpPr/>
                      <p:nvPr/>
                    </p:nvCxnSpPr>
                    <p:spPr>
                      <a:xfrm flipV="1">
                        <a:off x="3170539" y="2330544"/>
                        <a:ext cx="0" cy="3220928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62" name="Straight Connector 31"/>
                      <p:cNvCxnSpPr/>
                      <p:nvPr/>
                    </p:nvCxnSpPr>
                    <p:spPr>
                      <a:xfrm flipV="1">
                        <a:off x="4261707" y="3410664"/>
                        <a:ext cx="15240" cy="1796008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dashDot"/>
                        <a:miter lim="800000"/>
                      </a:ln>
                      <a:effectLst/>
                    </p:spPr>
                  </p:cxnSp>
                  <p:cxnSp>
                    <p:nvCxnSpPr>
                      <p:cNvPr id="163" name="Straight Connector 32"/>
                      <p:cNvCxnSpPr/>
                      <p:nvPr/>
                    </p:nvCxnSpPr>
                    <p:spPr>
                      <a:xfrm flipV="1">
                        <a:off x="5330779" y="2330544"/>
                        <a:ext cx="0" cy="2284824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149" name="Straight Connector 50"/>
                    <p:cNvCxnSpPr/>
                    <p:nvPr/>
                  </p:nvCxnSpPr>
                  <p:spPr>
                    <a:xfrm flipV="1">
                      <a:off x="2212465" y="3877256"/>
                      <a:ext cx="4018198" cy="1857316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50" name="Straight Arrow Connector 56"/>
                    <p:cNvCxnSpPr/>
                    <p:nvPr/>
                  </p:nvCxnSpPr>
                  <p:spPr>
                    <a:xfrm flipV="1">
                      <a:off x="4261707" y="2330544"/>
                      <a:ext cx="15242" cy="1065129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headEnd type="none" w="med" len="med"/>
                      <a:tailEnd type="triangle" w="med" len="med"/>
                    </a:ln>
                    <a:effectLst/>
                  </p:spPr>
                </p:cxnSp>
              </p:grpSp>
              <p:grpSp>
                <p:nvGrpSpPr>
                  <p:cNvPr id="110" name="グループ化 109"/>
                  <p:cNvGrpSpPr/>
                  <p:nvPr/>
                </p:nvGrpSpPr>
                <p:grpSpPr>
                  <a:xfrm>
                    <a:off x="3947873" y="5507092"/>
                    <a:ext cx="1456084" cy="793076"/>
                    <a:chOff x="-721256" y="3009096"/>
                    <a:chExt cx="2225147" cy="948809"/>
                  </a:xfrm>
                </p:grpSpPr>
                <p:sp>
                  <p:nvSpPr>
                    <p:cNvPr id="143" name="正方形/長方形 142"/>
                    <p:cNvSpPr/>
                    <p:nvPr/>
                  </p:nvSpPr>
                  <p:spPr>
                    <a:xfrm>
                      <a:off x="-721256" y="3320358"/>
                      <a:ext cx="2019189" cy="32169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lumMod val="110000"/>
                            <a:satMod val="105000"/>
                            <a:tint val="67000"/>
                          </a:sysClr>
                        </a:gs>
                        <a:gs pos="50000">
                          <a:sysClr val="windowText" lastClr="000000">
                            <a:lumMod val="105000"/>
                            <a:satMod val="103000"/>
                            <a:tint val="73000"/>
                          </a:sysClr>
                        </a:gs>
                        <a:gs pos="100000">
                          <a:sysClr val="windowText" lastClr="000000">
                            <a:lumMod val="105000"/>
                            <a:satMod val="109000"/>
                            <a:tint val="81000"/>
                          </a:sys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p:txBody>
                </p:sp>
                <p:grpSp>
                  <p:nvGrpSpPr>
                    <p:cNvPr id="144" name="グループ化 143"/>
                    <p:cNvGrpSpPr/>
                    <p:nvPr/>
                  </p:nvGrpSpPr>
                  <p:grpSpPr>
                    <a:xfrm>
                      <a:off x="1288429" y="3009096"/>
                      <a:ext cx="215462" cy="948809"/>
                      <a:chOff x="1288429" y="3009096"/>
                      <a:chExt cx="215462" cy="948809"/>
                    </a:xfrm>
                  </p:grpSpPr>
                  <p:sp>
                    <p:nvSpPr>
                      <p:cNvPr id="145" name="正方形/長方形 144"/>
                      <p:cNvSpPr/>
                      <p:nvPr/>
                    </p:nvSpPr>
                    <p:spPr>
                      <a:xfrm>
                        <a:off x="1458172" y="3194671"/>
                        <a:ext cx="45719" cy="576064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ysClr val="windowText" lastClr="000000">
                              <a:lumMod val="110000"/>
                              <a:satMod val="105000"/>
                              <a:tint val="67000"/>
                            </a:sysClr>
                          </a:gs>
                          <a:gs pos="50000">
                            <a:sysClr val="windowText" lastClr="000000">
                              <a:lumMod val="105000"/>
                              <a:satMod val="103000"/>
                              <a:tint val="73000"/>
                            </a:sysClr>
                          </a:gs>
                          <a:gs pos="100000">
                            <a:sysClr val="windowText" lastClr="000000">
                              <a:lumMod val="105000"/>
                              <a:satMod val="109000"/>
                              <a:tint val="81000"/>
                            </a:sysClr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46" name="正方形/長方形 145"/>
                      <p:cNvSpPr/>
                      <p:nvPr/>
                    </p:nvSpPr>
                    <p:spPr>
                      <a:xfrm>
                        <a:off x="1370354" y="3009096"/>
                        <a:ext cx="72008" cy="94880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ysClr val="windowText" lastClr="000000">
                              <a:lumMod val="110000"/>
                              <a:satMod val="105000"/>
                              <a:tint val="67000"/>
                            </a:sysClr>
                          </a:gs>
                          <a:gs pos="50000">
                            <a:sysClr val="windowText" lastClr="000000">
                              <a:lumMod val="105000"/>
                              <a:satMod val="103000"/>
                              <a:tint val="73000"/>
                            </a:sysClr>
                          </a:gs>
                          <a:gs pos="100000">
                            <a:sysClr val="windowText" lastClr="000000">
                              <a:lumMod val="105000"/>
                              <a:satMod val="109000"/>
                              <a:tint val="81000"/>
                            </a:sysClr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47" name="正方形/長方形 146"/>
                      <p:cNvSpPr/>
                      <p:nvPr/>
                    </p:nvSpPr>
                    <p:spPr>
                      <a:xfrm>
                        <a:off x="1288429" y="3194671"/>
                        <a:ext cx="85854" cy="571306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ysClr val="windowText" lastClr="000000">
                              <a:lumMod val="110000"/>
                              <a:satMod val="105000"/>
                              <a:tint val="67000"/>
                            </a:sysClr>
                          </a:gs>
                          <a:gs pos="50000">
                            <a:sysClr val="windowText" lastClr="000000">
                              <a:lumMod val="105000"/>
                              <a:satMod val="103000"/>
                              <a:tint val="73000"/>
                            </a:sysClr>
                          </a:gs>
                          <a:gs pos="100000">
                            <a:sysClr val="windowText" lastClr="000000">
                              <a:lumMod val="105000"/>
                              <a:satMod val="109000"/>
                              <a:tint val="81000"/>
                            </a:sysClr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11" name="Group 3"/>
                  <p:cNvGrpSpPr/>
                  <p:nvPr/>
                </p:nvGrpSpPr>
                <p:grpSpPr>
                  <a:xfrm rot="5400000">
                    <a:off x="5610186" y="3002445"/>
                    <a:ext cx="2365549" cy="1029126"/>
                    <a:chOff x="1221657" y="897530"/>
                    <a:chExt cx="4956626" cy="1800200"/>
                  </a:xfrm>
                </p:grpSpPr>
                <p:sp>
                  <p:nvSpPr>
                    <p:cNvPr id="140" name="Rectangle 4"/>
                    <p:cNvSpPr/>
                    <p:nvPr/>
                  </p:nvSpPr>
                  <p:spPr>
                    <a:xfrm>
                      <a:off x="1343387" y="1539467"/>
                      <a:ext cx="2604928" cy="50797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lumMod val="110000"/>
                            <a:satMod val="105000"/>
                            <a:tint val="67000"/>
                          </a:sysClr>
                        </a:gs>
                        <a:gs pos="50000">
                          <a:sysClr val="windowText" lastClr="000000">
                            <a:lumMod val="105000"/>
                            <a:satMod val="103000"/>
                            <a:tint val="73000"/>
                          </a:sysClr>
                        </a:gs>
                        <a:gs pos="100000">
                          <a:sysClr val="windowText" lastClr="000000">
                            <a:lumMod val="105000"/>
                            <a:satMod val="109000"/>
                            <a:tint val="81000"/>
                          </a:sys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1" name="Trapezoid 5"/>
                    <p:cNvSpPr/>
                    <p:nvPr/>
                  </p:nvSpPr>
                  <p:spPr>
                    <a:xfrm rot="16200000">
                      <a:off x="4163200" y="682647"/>
                      <a:ext cx="1800200" cy="2229966"/>
                    </a:xfrm>
                    <a:prstGeom prst="trapezoid">
                      <a:avLst>
                        <a:gd name="adj" fmla="val 36704"/>
                      </a:avLst>
                    </a:prstGeom>
                    <a:gradFill rotWithShape="1">
                      <a:gsLst>
                        <a:gs pos="0">
                          <a:sysClr val="windowText" lastClr="000000">
                            <a:lumMod val="110000"/>
                            <a:satMod val="105000"/>
                            <a:tint val="67000"/>
                          </a:sysClr>
                        </a:gs>
                        <a:gs pos="50000">
                          <a:sysClr val="windowText" lastClr="000000">
                            <a:lumMod val="105000"/>
                            <a:satMod val="103000"/>
                            <a:tint val="73000"/>
                          </a:sysClr>
                        </a:gs>
                        <a:gs pos="100000">
                          <a:sysClr val="windowText" lastClr="000000">
                            <a:lumMod val="105000"/>
                            <a:satMod val="109000"/>
                            <a:tint val="81000"/>
                          </a:sys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2" name="Rectangle 13"/>
                    <p:cNvSpPr/>
                    <p:nvPr/>
                  </p:nvSpPr>
                  <p:spPr>
                    <a:xfrm>
                      <a:off x="1221657" y="1555095"/>
                      <a:ext cx="72009" cy="50405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lumMod val="110000"/>
                            <a:satMod val="105000"/>
                            <a:tint val="67000"/>
                          </a:sysClr>
                        </a:gs>
                        <a:gs pos="50000">
                          <a:sysClr val="windowText" lastClr="000000">
                            <a:lumMod val="105000"/>
                            <a:satMod val="103000"/>
                            <a:tint val="73000"/>
                          </a:sysClr>
                        </a:gs>
                        <a:gs pos="100000">
                          <a:sysClr val="windowText" lastClr="000000">
                            <a:lumMod val="105000"/>
                            <a:satMod val="109000"/>
                            <a:tint val="81000"/>
                          </a:sys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112" name="正方形/長方形 111"/>
                  <p:cNvSpPr/>
                  <p:nvPr/>
                </p:nvSpPr>
                <p:spPr>
                  <a:xfrm>
                    <a:off x="6772399" y="2384914"/>
                    <a:ext cx="53603" cy="1250617"/>
                  </a:xfrm>
                  <a:prstGeom prst="rect">
                    <a:avLst/>
                  </a:prstGeom>
                  <a:solidFill>
                    <a:srgbClr val="5B9BD5"/>
                  </a:solidFill>
                  <a:ln w="635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13" name="二等辺三角形 112"/>
                  <p:cNvSpPr/>
                  <p:nvPr/>
                </p:nvSpPr>
                <p:spPr>
                  <a:xfrm rot="5400000">
                    <a:off x="7263402" y="2562345"/>
                    <a:ext cx="599705" cy="590973"/>
                  </a:xfrm>
                  <a:prstGeom prst="triangl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14" name="テキスト ボックス 49"/>
                  <p:cNvSpPr txBox="1"/>
                  <p:nvPr/>
                </p:nvSpPr>
                <p:spPr>
                  <a:xfrm>
                    <a:off x="7503670" y="2503730"/>
                    <a:ext cx="1541848" cy="72264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高速度カメラ</a:t>
                    </a: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15" name="正方形/長方形 114"/>
                  <p:cNvSpPr/>
                  <p:nvPr/>
                </p:nvSpPr>
                <p:spPr>
                  <a:xfrm>
                    <a:off x="6772122" y="2212442"/>
                    <a:ext cx="53603" cy="167967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16" name="正方形/長方形 115"/>
                  <p:cNvSpPr/>
                  <p:nvPr/>
                </p:nvSpPr>
                <p:spPr>
                  <a:xfrm rot="16200000">
                    <a:off x="6701278" y="3459788"/>
                    <a:ext cx="54395" cy="165521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17" name="テキスト ボックス 78"/>
                  <p:cNvSpPr txBox="1"/>
                  <p:nvPr/>
                </p:nvSpPr>
                <p:spPr>
                  <a:xfrm>
                    <a:off x="7061546" y="3403383"/>
                    <a:ext cx="1920150" cy="51661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アクリル窓</a:t>
                    </a:r>
                    <a:endParaRPr kumimoji="0" lang="en-US" altLang="ja-JP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(</a:t>
                    </a:r>
                    <a:r>
                      <a:rPr kumimoji="0" lang="ja-JP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プラズマ観測用</a:t>
                    </a:r>
                    <a:r>
                      <a:rPr kumimoji="0" lang="en-US" altLang="ja-JP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)</a:t>
                    </a: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  <p:cxnSp>
                <p:nvCxnSpPr>
                  <p:cNvPr id="118" name="直線矢印コネクタ 117"/>
                  <p:cNvCxnSpPr/>
                  <p:nvPr/>
                </p:nvCxnSpPr>
                <p:spPr>
                  <a:xfrm flipH="1">
                    <a:off x="6823269" y="2109005"/>
                    <a:ext cx="226961" cy="198031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19" name="直線矢印コネクタ 118"/>
                  <p:cNvCxnSpPr/>
                  <p:nvPr/>
                </p:nvCxnSpPr>
                <p:spPr>
                  <a:xfrm flipH="1">
                    <a:off x="6826002" y="2307261"/>
                    <a:ext cx="224228" cy="901217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20" name="テキスト ボックス 84"/>
                  <p:cNvSpPr txBox="1"/>
                  <p:nvPr/>
                </p:nvSpPr>
                <p:spPr>
                  <a:xfrm>
                    <a:off x="6972874" y="1916832"/>
                    <a:ext cx="1847598" cy="54456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圧力素子</a:t>
                    </a: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  <p:cxnSp>
                <p:nvCxnSpPr>
                  <p:cNvPr id="121" name="直線矢印コネクタ 120"/>
                  <p:cNvCxnSpPr/>
                  <p:nvPr/>
                </p:nvCxnSpPr>
                <p:spPr>
                  <a:xfrm flipH="1" flipV="1">
                    <a:off x="6839241" y="3367594"/>
                    <a:ext cx="363190" cy="212656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122" name="グループ化 121"/>
                  <p:cNvGrpSpPr/>
                  <p:nvPr/>
                </p:nvGrpSpPr>
                <p:grpSpPr>
                  <a:xfrm>
                    <a:off x="4195093" y="2254905"/>
                    <a:ext cx="2577030" cy="1284765"/>
                    <a:chOff x="0" y="275608"/>
                    <a:chExt cx="2198014" cy="1079854"/>
                  </a:xfrm>
                </p:grpSpPr>
                <p:grpSp>
                  <p:nvGrpSpPr>
                    <p:cNvPr id="127" name="グループ化 126"/>
                    <p:cNvGrpSpPr/>
                    <p:nvPr/>
                  </p:nvGrpSpPr>
                  <p:grpSpPr>
                    <a:xfrm>
                      <a:off x="0" y="275608"/>
                      <a:ext cx="2198014" cy="1079854"/>
                      <a:chOff x="0" y="275608"/>
                      <a:chExt cx="2198014" cy="1079854"/>
                    </a:xfrm>
                  </p:grpSpPr>
                  <p:grpSp>
                    <p:nvGrpSpPr>
                      <p:cNvPr id="131" name="グループ化 130"/>
                      <p:cNvGrpSpPr/>
                      <p:nvPr/>
                    </p:nvGrpSpPr>
                    <p:grpSpPr>
                      <a:xfrm>
                        <a:off x="0" y="275608"/>
                        <a:ext cx="1008112" cy="538457"/>
                        <a:chOff x="0" y="275608"/>
                        <a:chExt cx="1008112" cy="538457"/>
                      </a:xfrm>
                    </p:grpSpPr>
                    <p:sp>
                      <p:nvSpPr>
                        <p:cNvPr id="134" name="正方形/長方形 133"/>
                        <p:cNvSpPr/>
                        <p:nvPr/>
                      </p:nvSpPr>
                      <p:spPr>
                        <a:xfrm>
                          <a:off x="0" y="275608"/>
                          <a:ext cx="1008112" cy="538457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p:txBody>
                    </p:sp>
                    <p:sp>
                      <p:nvSpPr>
                        <p:cNvPr id="135" name="正方形/長方形 134"/>
                        <p:cNvSpPr/>
                        <p:nvPr/>
                      </p:nvSpPr>
                      <p:spPr>
                        <a:xfrm>
                          <a:off x="88012" y="337278"/>
                          <a:ext cx="423664" cy="358781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p:txBody>
                    </p:sp>
                    <p:sp>
                      <p:nvSpPr>
                        <p:cNvPr id="136" name="正方形/長方形 135"/>
                        <p:cNvSpPr/>
                        <p:nvPr/>
                      </p:nvSpPr>
                      <p:spPr>
                        <a:xfrm>
                          <a:off x="580452" y="394134"/>
                          <a:ext cx="119628" cy="90730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p:txBody>
                    </p:sp>
                    <p:sp>
                      <p:nvSpPr>
                        <p:cNvPr id="137" name="正方形/長方形 136"/>
                        <p:cNvSpPr/>
                        <p:nvPr/>
                      </p:nvSpPr>
                      <p:spPr>
                        <a:xfrm>
                          <a:off x="755712" y="391660"/>
                          <a:ext cx="119628" cy="90730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p:txBody>
                    </p:sp>
                    <p:sp>
                      <p:nvSpPr>
                        <p:cNvPr id="138" name="正方形/長方形 137"/>
                        <p:cNvSpPr/>
                        <p:nvPr/>
                      </p:nvSpPr>
                      <p:spPr>
                        <a:xfrm>
                          <a:off x="580256" y="523674"/>
                          <a:ext cx="119628" cy="90730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p:txBody>
                    </p:sp>
                    <p:sp>
                      <p:nvSpPr>
                        <p:cNvPr id="139" name="正方形/長方形 138"/>
                        <p:cNvSpPr/>
                        <p:nvPr/>
                      </p:nvSpPr>
                      <p:spPr>
                        <a:xfrm>
                          <a:off x="755516" y="521200"/>
                          <a:ext cx="119628" cy="90730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l" defTabSz="91440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p:txBody>
                    </p:sp>
                  </p:grpSp>
                  <p:cxnSp>
                    <p:nvCxnSpPr>
                      <p:cNvPr id="132" name="カギ線コネクタ 131"/>
                      <p:cNvCxnSpPr>
                        <a:stCxn id="115" idx="1"/>
                      </p:cNvCxnSpPr>
                      <p:nvPr/>
                    </p:nvCxnSpPr>
                    <p:spPr>
                      <a:xfrm rot="10800000" flipV="1">
                        <a:off x="1009032" y="310506"/>
                        <a:ext cx="1188982" cy="251820"/>
                      </a:xfrm>
                      <a:prstGeom prst="bentConnector3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33" name="カギ線コネクタ 132"/>
                      <p:cNvCxnSpPr/>
                      <p:nvPr/>
                    </p:nvCxnSpPr>
                    <p:spPr>
                      <a:xfrm rot="10800000">
                        <a:off x="1012552" y="630164"/>
                        <a:ext cx="1060428" cy="725298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128" name="テキスト ボックス 88"/>
                    <p:cNvSpPr txBox="1"/>
                    <p:nvPr/>
                  </p:nvSpPr>
                  <p:spPr>
                    <a:xfrm>
                      <a:off x="69151" y="367485"/>
                      <a:ext cx="626289" cy="33705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rtlCol="0">
                      <a:noAutofit/>
                    </a:bodyPr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"/>
                          <a:ea typeface="+mj-ea"/>
                          <a:cs typeface="ＭＳ Ｐゴシック" panose="020B0600070205080204" pitchFamily="50" charset="-128"/>
                        </a:rPr>
                        <a:t>Osc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"/>
                          <a:ea typeface="+mj-ea"/>
                          <a:cs typeface="ＭＳ Ｐゴシック" panose="020B0600070205080204" pitchFamily="50" charset="-128"/>
                        </a:rPr>
                        <a:t>.</a:t>
                      </a:r>
                      <a:endParaRPr kumimoji="0" lang="ja-JP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29" name="円/楕円 128"/>
                    <p:cNvSpPr/>
                    <p:nvPr/>
                  </p:nvSpPr>
                  <p:spPr>
                    <a:xfrm>
                      <a:off x="583107" y="653099"/>
                      <a:ext cx="127353" cy="129273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30" name="円/楕円 129"/>
                    <p:cNvSpPr/>
                    <p:nvPr/>
                  </p:nvSpPr>
                  <p:spPr>
                    <a:xfrm>
                      <a:off x="811707" y="655692"/>
                      <a:ext cx="127353" cy="129273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123" name="テキスト ボックス 92"/>
                  <p:cNvSpPr txBox="1"/>
                  <p:nvPr/>
                </p:nvSpPr>
                <p:spPr>
                  <a:xfrm>
                    <a:off x="3848160" y="6135666"/>
                    <a:ext cx="1991081" cy="40765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サファイヤ窓</a:t>
                    </a: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  <p:cxnSp>
                <p:nvCxnSpPr>
                  <p:cNvPr id="124" name="直線矢印コネクタ 123"/>
                  <p:cNvCxnSpPr/>
                  <p:nvPr/>
                </p:nvCxnSpPr>
                <p:spPr>
                  <a:xfrm flipV="1">
                    <a:off x="5218414" y="6139748"/>
                    <a:ext cx="77666" cy="19726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25" name="右矢印 124"/>
                  <p:cNvSpPr/>
                  <p:nvPr/>
                </p:nvSpPr>
                <p:spPr>
                  <a:xfrm>
                    <a:off x="4254182" y="5775172"/>
                    <a:ext cx="1163209" cy="257085"/>
                  </a:xfrm>
                  <a:prstGeom prst="rightArrow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26" name="テキスト ボックス 92"/>
                  <p:cNvSpPr txBox="1"/>
                  <p:nvPr/>
                </p:nvSpPr>
                <p:spPr>
                  <a:xfrm>
                    <a:off x="6746107" y="6003041"/>
                    <a:ext cx="1515126" cy="40765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" lastClr="FFFFFF"/>
                    </a:solidFill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algn="l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a:t>伝送ミラー</a:t>
                    </a: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endParaRPr>
                  </a:p>
                </p:txBody>
              </p:sp>
            </p:grpSp>
            <p:sp>
              <p:nvSpPr>
                <p:cNvPr id="107" name="テキスト ボックス 92"/>
                <p:cNvSpPr txBox="1"/>
                <p:nvPr/>
              </p:nvSpPr>
              <p:spPr>
                <a:xfrm>
                  <a:off x="3967135" y="3005572"/>
                  <a:ext cx="1617102" cy="4076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rPr>
                    <a:t>試験系模式図</a:t>
                  </a: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  <p:sp>
              <p:nvSpPr>
                <p:cNvPr id="108" name="テキスト ボックス 92"/>
                <p:cNvSpPr txBox="1"/>
                <p:nvPr/>
              </p:nvSpPr>
              <p:spPr>
                <a:xfrm>
                  <a:off x="7402054" y="4289775"/>
                  <a:ext cx="1172583" cy="40765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ＭＳ Ｐゴシック" panose="020B0600070205080204" pitchFamily="50" charset="-128"/>
                    </a:rPr>
                    <a:t>ビーム径の拡大</a:t>
                  </a: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03" name="正方形/長方形 102"/>
              <p:cNvSpPr/>
              <p:nvPr/>
            </p:nvSpPr>
            <p:spPr>
              <a:xfrm>
                <a:off x="6691422" y="1550524"/>
                <a:ext cx="122904" cy="98781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>
                <a:off x="6607848" y="1447515"/>
                <a:ext cx="275304" cy="98781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05" name="カギ線コネクタ 104"/>
              <p:cNvCxnSpPr>
                <a:stCxn id="104" idx="1"/>
              </p:cNvCxnSpPr>
              <p:nvPr/>
            </p:nvCxnSpPr>
            <p:spPr>
              <a:xfrm rot="10800000" flipV="1">
                <a:off x="5365750" y="1496906"/>
                <a:ext cx="1242099" cy="51593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1" name="正方形/長方形 100"/>
            <p:cNvSpPr/>
            <p:nvPr/>
          </p:nvSpPr>
          <p:spPr>
            <a:xfrm>
              <a:off x="6222119" y="1037828"/>
              <a:ext cx="1204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rPr>
                <a:t>ロードセル</a:t>
              </a:r>
              <a:endPara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endParaRPr>
            </a:p>
          </p:txBody>
        </p:sp>
      </p:grpSp>
      <p:sp>
        <p:nvSpPr>
          <p:cNvPr id="164" name="テキスト ボックス 163"/>
          <p:cNvSpPr txBox="1"/>
          <p:nvPr/>
        </p:nvSpPr>
        <p:spPr>
          <a:xfrm>
            <a:off x="4460555" y="6030123"/>
            <a:ext cx="3228629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ミリ波空間伝送系を設計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marR="0" lvl="0" indent="-34290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推力計測、プラズマ観測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5" name="グループ化 164"/>
          <p:cNvGrpSpPr/>
          <p:nvPr/>
        </p:nvGrpSpPr>
        <p:grpSpPr>
          <a:xfrm>
            <a:off x="6179817" y="4318071"/>
            <a:ext cx="1215608" cy="547685"/>
            <a:chOff x="-1877438" y="1642111"/>
            <a:chExt cx="1215608" cy="547685"/>
          </a:xfrm>
        </p:grpSpPr>
        <p:sp>
          <p:nvSpPr>
            <p:cNvPr id="166" name="フリーフォーム 165"/>
            <p:cNvSpPr/>
            <p:nvPr/>
          </p:nvSpPr>
          <p:spPr>
            <a:xfrm>
              <a:off x="-1877438" y="1642111"/>
              <a:ext cx="1182107" cy="376449"/>
            </a:xfrm>
            <a:custGeom>
              <a:avLst/>
              <a:gdLst>
                <a:gd name="connsiteX0" fmla="*/ 0 w 1182107"/>
                <a:gd name="connsiteY0" fmla="*/ 254783 h 376449"/>
                <a:gd name="connsiteX1" fmla="*/ 252919 w 1182107"/>
                <a:gd name="connsiteY1" fmla="*/ 1863 h 376449"/>
                <a:gd name="connsiteX2" fmla="*/ 826851 w 1182107"/>
                <a:gd name="connsiteY2" fmla="*/ 371515 h 376449"/>
                <a:gd name="connsiteX3" fmla="*/ 1147864 w 1182107"/>
                <a:gd name="connsiteY3" fmla="*/ 215872 h 376449"/>
                <a:gd name="connsiteX4" fmla="*/ 1157591 w 1182107"/>
                <a:gd name="connsiteY4" fmla="*/ 235327 h 37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107" h="376449">
                  <a:moveTo>
                    <a:pt x="0" y="254783"/>
                  </a:moveTo>
                  <a:cubicBezTo>
                    <a:pt x="57555" y="118595"/>
                    <a:pt x="115111" y="-17592"/>
                    <a:pt x="252919" y="1863"/>
                  </a:cubicBezTo>
                  <a:cubicBezTo>
                    <a:pt x="390727" y="21318"/>
                    <a:pt x="677694" y="335847"/>
                    <a:pt x="826851" y="371515"/>
                  </a:cubicBezTo>
                  <a:cubicBezTo>
                    <a:pt x="976009" y="407183"/>
                    <a:pt x="1092741" y="238570"/>
                    <a:pt x="1147864" y="215872"/>
                  </a:cubicBezTo>
                  <a:cubicBezTo>
                    <a:pt x="1202987" y="193174"/>
                    <a:pt x="1180289" y="214250"/>
                    <a:pt x="1157591" y="235327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7" name="フリーフォーム 166"/>
            <p:cNvSpPr/>
            <p:nvPr/>
          </p:nvSpPr>
          <p:spPr>
            <a:xfrm>
              <a:off x="-1843937" y="1813347"/>
              <a:ext cx="1182107" cy="376449"/>
            </a:xfrm>
            <a:custGeom>
              <a:avLst/>
              <a:gdLst>
                <a:gd name="connsiteX0" fmla="*/ 0 w 1182107"/>
                <a:gd name="connsiteY0" fmla="*/ 254783 h 376449"/>
                <a:gd name="connsiteX1" fmla="*/ 252919 w 1182107"/>
                <a:gd name="connsiteY1" fmla="*/ 1863 h 376449"/>
                <a:gd name="connsiteX2" fmla="*/ 826851 w 1182107"/>
                <a:gd name="connsiteY2" fmla="*/ 371515 h 376449"/>
                <a:gd name="connsiteX3" fmla="*/ 1147864 w 1182107"/>
                <a:gd name="connsiteY3" fmla="*/ 215872 h 376449"/>
                <a:gd name="connsiteX4" fmla="*/ 1157591 w 1182107"/>
                <a:gd name="connsiteY4" fmla="*/ 235327 h 37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107" h="376449">
                  <a:moveTo>
                    <a:pt x="0" y="254783"/>
                  </a:moveTo>
                  <a:cubicBezTo>
                    <a:pt x="57555" y="118595"/>
                    <a:pt x="115111" y="-17592"/>
                    <a:pt x="252919" y="1863"/>
                  </a:cubicBezTo>
                  <a:cubicBezTo>
                    <a:pt x="390727" y="21318"/>
                    <a:pt x="677694" y="335847"/>
                    <a:pt x="826851" y="371515"/>
                  </a:cubicBezTo>
                  <a:cubicBezTo>
                    <a:pt x="976009" y="407183"/>
                    <a:pt x="1092741" y="238570"/>
                    <a:pt x="1147864" y="215872"/>
                  </a:cubicBezTo>
                  <a:cubicBezTo>
                    <a:pt x="1202987" y="193174"/>
                    <a:pt x="1180289" y="214250"/>
                    <a:pt x="1157591" y="235327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68" name="テキスト ボックス 92"/>
          <p:cNvSpPr txBox="1"/>
          <p:nvPr/>
        </p:nvSpPr>
        <p:spPr>
          <a:xfrm>
            <a:off x="4089683" y="4695177"/>
            <a:ext cx="1046674" cy="40765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 algn="l" eaLnBrk="0" hangingPunct="0">
              <a:spcAft>
                <a:spcPts val="0"/>
              </a:spcAft>
            </a:pPr>
            <a:r>
              <a:rPr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cs typeface="ＭＳ Ｐゴシック" panose="020B0600070205080204" pitchFamily="50" charset="-128"/>
              </a:rPr>
              <a:t>ミリ波</a:t>
            </a:r>
          </a:p>
        </p:txBody>
      </p:sp>
    </p:spTree>
    <p:extLst>
      <p:ext uri="{BB962C8B-B14F-4D97-AF65-F5344CB8AC3E}">
        <p14:creationId xmlns:p14="http://schemas.microsoft.com/office/powerpoint/2010/main" val="28008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プラズマの着火と電離波面の</a:t>
            </a:r>
            <a:r>
              <a:rPr lang="ja-JP" altLang="en-US" dirty="0"/>
              <a:t>伝播</a:t>
            </a:r>
            <a:r>
              <a:rPr lang="ja-JP" altLang="en-US" dirty="0" smtClean="0"/>
              <a:t>に成功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3007644357"/>
              </p:ext>
            </p:extLst>
          </p:nvPr>
        </p:nvGraphicFramePr>
        <p:xfrm>
          <a:off x="4939068" y="2191622"/>
          <a:ext cx="4381765" cy="360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48"/>
          <p:cNvGrpSpPr>
            <a:grpSpLocks/>
          </p:cNvGrpSpPr>
          <p:nvPr/>
        </p:nvGrpSpPr>
        <p:grpSpPr>
          <a:xfrm flipH="1">
            <a:off x="-36354" y="2009980"/>
            <a:ext cx="4574916" cy="2940093"/>
            <a:chOff x="2331745" y="2506822"/>
            <a:chExt cx="4816698" cy="2884259"/>
          </a:xfrm>
        </p:grpSpPr>
        <p:sp>
          <p:nvSpPr>
            <p:cNvPr id="7" name="TextBox 18"/>
            <p:cNvSpPr txBox="1"/>
            <p:nvPr/>
          </p:nvSpPr>
          <p:spPr>
            <a:xfrm>
              <a:off x="2896249" y="4077914"/>
              <a:ext cx="1143039" cy="4401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dirty="0" smtClean="0">
                  <a:effectLst/>
                  <a:latin typeface="Segoe UI Symbol" panose="020B0502040204020203" pitchFamily="34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ネジ</a:t>
              </a:r>
              <a:endParaRPr lang="ja-JP" dirty="0">
                <a:effectLst/>
                <a:latin typeface="Segoe UI Symbol" panose="020B0502040204020203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3939015" y="4080092"/>
              <a:ext cx="2483331" cy="4401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dirty="0" smtClean="0">
                  <a:effectLst/>
                  <a:latin typeface="Segoe UI Symbol" panose="020B0502040204020203" pitchFamily="34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圧力センサ</a:t>
              </a:r>
              <a:endParaRPr lang="ja-JP" dirty="0">
                <a:effectLst/>
                <a:latin typeface="Segoe UI Symbol" panose="020B0502040204020203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2331745" y="2506822"/>
              <a:ext cx="4816698" cy="2884259"/>
              <a:chOff x="2331745" y="2506822"/>
              <a:chExt cx="4816698" cy="2884259"/>
            </a:xfrm>
          </p:grpSpPr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4076699" y="1233487"/>
                <a:ext cx="990600" cy="439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3"/>
              <p:cNvSpPr/>
              <p:nvPr/>
            </p:nvSpPr>
            <p:spPr>
              <a:xfrm>
                <a:off x="5508104" y="2924944"/>
                <a:ext cx="45719" cy="100811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>
                  <a:latin typeface="Segoe UI Symbol" panose="020B0502040204020203" pitchFamily="34" charset="0"/>
                </a:endParaRPr>
              </a:p>
            </p:txBody>
          </p:sp>
          <p:sp>
            <p:nvSpPr>
              <p:cNvPr id="12" name="Rectangle 14"/>
              <p:cNvSpPr/>
              <p:nvPr/>
            </p:nvSpPr>
            <p:spPr>
              <a:xfrm>
                <a:off x="4572000" y="2924944"/>
                <a:ext cx="45719" cy="100811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>
                  <a:latin typeface="Segoe UI Symbol" panose="020B0502040204020203" pitchFamily="34" charset="0"/>
                </a:endParaRPr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3603643" y="2924944"/>
                <a:ext cx="45719" cy="100811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>
                  <a:latin typeface="Segoe UI Symbol" panose="020B0502040204020203" pitchFamily="34" charset="0"/>
                </a:endParaRPr>
              </a:p>
            </p:txBody>
          </p:sp>
          <p:sp>
            <p:nvSpPr>
              <p:cNvPr id="14" name="Rectangle 16"/>
              <p:cNvSpPr/>
              <p:nvPr/>
            </p:nvSpPr>
            <p:spPr>
              <a:xfrm>
                <a:off x="2642903" y="2926275"/>
                <a:ext cx="45719" cy="100811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>
                  <a:latin typeface="Segoe UI Symbol" panose="020B0502040204020203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>
                <a:off x="4404131" y="2917442"/>
                <a:ext cx="45719" cy="100811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>
                  <a:latin typeface="Segoe UI Symbol" panose="020B0502040204020203" pitchFamily="34" charset="0"/>
                </a:endParaRPr>
              </a:p>
            </p:txBody>
          </p:sp>
          <p:cxnSp>
            <p:nvCxnSpPr>
              <p:cNvPr id="16" name="Straight Arrow Connector 21"/>
              <p:cNvCxnSpPr/>
              <p:nvPr/>
            </p:nvCxnSpPr>
            <p:spPr>
              <a:xfrm flipV="1">
                <a:off x="3563888" y="3933056"/>
                <a:ext cx="72009" cy="216024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25"/>
              <p:cNvCxnSpPr/>
              <p:nvPr/>
            </p:nvCxnSpPr>
            <p:spPr>
              <a:xfrm flipH="1" flipV="1">
                <a:off x="4427984" y="3933056"/>
                <a:ext cx="39755" cy="216024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19"/>
              <p:cNvGrpSpPr/>
              <p:nvPr/>
            </p:nvGrpSpPr>
            <p:grpSpPr>
              <a:xfrm flipH="1">
                <a:off x="2331745" y="2506822"/>
                <a:ext cx="4816698" cy="2884259"/>
                <a:chOff x="1787587" y="2506822"/>
                <a:chExt cx="4816698" cy="2884259"/>
              </a:xfrm>
            </p:grpSpPr>
            <p:sp>
              <p:nvSpPr>
                <p:cNvPr id="19" name="Rectangle 27"/>
                <p:cNvSpPr/>
                <p:nvPr/>
              </p:nvSpPr>
              <p:spPr>
                <a:xfrm>
                  <a:off x="2438787" y="4475827"/>
                  <a:ext cx="2413208" cy="357981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ja-JP" altLang="en-US">
                    <a:latin typeface="Segoe UI Symbol" panose="020B0502040204020203" pitchFamily="34" charset="0"/>
                  </a:endParaRPr>
                </a:p>
              </p:txBody>
            </p:sp>
            <p:sp>
              <p:nvSpPr>
                <p:cNvPr id="20" name="Trapezoid 28"/>
                <p:cNvSpPr/>
                <p:nvPr/>
              </p:nvSpPr>
              <p:spPr>
                <a:xfrm rot="16200000">
                  <a:off x="5263271" y="3778552"/>
                  <a:ext cx="941194" cy="1740835"/>
                </a:xfrm>
                <a:prstGeom prst="trapezoid">
                  <a:avLst>
                    <a:gd name="adj" fmla="val 31357"/>
                  </a:avLst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ja-JP" altLang="en-US">
                    <a:latin typeface="Segoe UI Symbol" panose="020B0502040204020203" pitchFamily="34" charset="0"/>
                  </a:endParaRPr>
                </a:p>
              </p:txBody>
            </p:sp>
            <p:sp>
              <p:nvSpPr>
                <p:cNvPr id="21" name="Rectangle 30"/>
                <p:cNvSpPr/>
                <p:nvPr/>
              </p:nvSpPr>
              <p:spPr>
                <a:xfrm>
                  <a:off x="2439410" y="4619735"/>
                  <a:ext cx="2412596" cy="84727"/>
                </a:xfrm>
                <a:prstGeom prst="rect">
                  <a:avLst/>
                </a:prstGeom>
                <a:solidFill>
                  <a:srgbClr val="4F81BD"/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ja-JP" altLang="en-US">
                    <a:latin typeface="Segoe UI Symbol" panose="020B0502040204020203" pitchFamily="34" charset="0"/>
                  </a:endParaRPr>
                </a:p>
              </p:txBody>
            </p:sp>
            <p:sp>
              <p:nvSpPr>
                <p:cNvPr id="22" name="TextBox 7"/>
                <p:cNvSpPr txBox="1"/>
                <p:nvPr/>
              </p:nvSpPr>
              <p:spPr>
                <a:xfrm>
                  <a:off x="3088990" y="4950962"/>
                  <a:ext cx="1397190" cy="4401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Segoe UI Symbol" panose="020B0502040204020203" pitchFamily="34" charset="0"/>
                      <a:ea typeface="Segoe UI Symbol" panose="020B0502040204020203" pitchFamily="34" charset="0"/>
                      <a:cs typeface="ＭＳ Ｐゴシック" panose="020B0600070205080204" pitchFamily="50" charset="-128"/>
                    </a:rPr>
                    <a:t>500 mm</a:t>
                  </a:r>
                  <a:endParaRPr lang="ja-JP" sz="2000" dirty="0">
                    <a:effectLst/>
                    <a:latin typeface="Segoe UI Symbol" panose="020B0502040204020203" pitchFamily="34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  <p:sp>
              <p:nvSpPr>
                <p:cNvPr id="23" name="Rectangle 36"/>
                <p:cNvSpPr/>
                <p:nvPr/>
              </p:nvSpPr>
              <p:spPr>
                <a:xfrm>
                  <a:off x="2332536" y="4463986"/>
                  <a:ext cx="91037" cy="38029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endParaRPr lang="ja-JP" altLang="en-US">
                    <a:latin typeface="Segoe UI Symbol" panose="020B0502040204020203" pitchFamily="34" charset="0"/>
                  </a:endParaRPr>
                </a:p>
              </p:txBody>
            </p:sp>
            <p:cxnSp>
              <p:nvCxnSpPr>
                <p:cNvPr id="24" name="Straight Connector 37"/>
                <p:cNvCxnSpPr>
                  <a:stCxn id="21" idx="1"/>
                </p:cNvCxnSpPr>
                <p:nvPr/>
              </p:nvCxnSpPr>
              <p:spPr>
                <a:xfrm flipV="1">
                  <a:off x="2439410" y="3909151"/>
                  <a:ext cx="62831" cy="7529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38"/>
                <p:cNvCxnSpPr>
                  <a:stCxn id="21" idx="3"/>
                </p:cNvCxnSpPr>
                <p:nvPr/>
              </p:nvCxnSpPr>
              <p:spPr>
                <a:xfrm flipV="1">
                  <a:off x="4852006" y="3933847"/>
                  <a:ext cx="1707378" cy="72825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6" name="Straight Arrow Connector 39"/>
                <p:cNvCxnSpPr/>
                <p:nvPr/>
              </p:nvCxnSpPr>
              <p:spPr>
                <a:xfrm flipH="1">
                  <a:off x="2123279" y="2924944"/>
                  <a:ext cx="8503" cy="103196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27" name="TextBox 31"/>
                <p:cNvSpPr txBox="1"/>
                <p:nvPr/>
              </p:nvSpPr>
              <p:spPr>
                <a:xfrm rot="16200000">
                  <a:off x="1599213" y="3101820"/>
                  <a:ext cx="849641" cy="472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Segoe UI Symbol" panose="020B0502040204020203" pitchFamily="34" charset="0"/>
                      <a:ea typeface="Segoe UI Symbol" panose="020B0502040204020203" pitchFamily="34" charset="0"/>
                      <a:cs typeface="ＭＳ Ｐゴシック" panose="020B0600070205080204" pitchFamily="50" charset="-128"/>
                    </a:rPr>
                    <a:t>Time</a:t>
                  </a:r>
                  <a:endParaRPr lang="ja-JP" sz="2000" dirty="0">
                    <a:effectLst/>
                    <a:latin typeface="Segoe UI Symbol" panose="020B0502040204020203" pitchFamily="34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  <p:cxnSp>
              <p:nvCxnSpPr>
                <p:cNvPr id="28" name="Straight Arrow Connector 41"/>
                <p:cNvCxnSpPr/>
                <p:nvPr/>
              </p:nvCxnSpPr>
              <p:spPr>
                <a:xfrm>
                  <a:off x="2260480" y="2852936"/>
                  <a:ext cx="2160239" cy="92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29" name="TextBox 42"/>
                <p:cNvSpPr txBox="1"/>
                <p:nvPr/>
              </p:nvSpPr>
              <p:spPr>
                <a:xfrm>
                  <a:off x="2081109" y="2506822"/>
                  <a:ext cx="2815633" cy="3037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000" kern="1200" dirty="0" smtClean="0">
                      <a:solidFill>
                        <a:srgbClr val="000000"/>
                      </a:solidFill>
                      <a:effectLst/>
                      <a:latin typeface="Segoe UI Symbol" panose="020B0502040204020203" pitchFamily="34" charset="0"/>
                      <a:ea typeface="Segoe UI Symbol" panose="020B0502040204020203" pitchFamily="34" charset="0"/>
                      <a:cs typeface="ＭＳ Ｐゴシック" panose="020B0600070205080204" pitchFamily="50" charset="-128"/>
                    </a:rPr>
                    <a:t>Propagation </a:t>
                  </a:r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Segoe UI Symbol" panose="020B0502040204020203" pitchFamily="34" charset="0"/>
                      <a:ea typeface="Segoe UI Symbol" panose="020B0502040204020203" pitchFamily="34" charset="0"/>
                      <a:cs typeface="ＭＳ Ｐゴシック" panose="020B0600070205080204" pitchFamily="50" charset="-128"/>
                    </a:rPr>
                    <a:t>direction</a:t>
                  </a:r>
                  <a:endParaRPr lang="ja-JP" sz="2000" dirty="0">
                    <a:effectLst/>
                    <a:latin typeface="Segoe UI Symbol" panose="020B0502040204020203" pitchFamily="34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endParaRPr>
                </a:p>
              </p:txBody>
            </p:sp>
          </p:grpSp>
        </p:grpSp>
      </p:grpSp>
      <p:cxnSp>
        <p:nvCxnSpPr>
          <p:cNvPr id="30" name="直線矢印コネクタ 29"/>
          <p:cNvCxnSpPr/>
          <p:nvPr/>
        </p:nvCxnSpPr>
        <p:spPr>
          <a:xfrm>
            <a:off x="582158" y="4536086"/>
            <a:ext cx="23065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90682" y="1484784"/>
            <a:ext cx="32894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高速度カメラでの映像</a:t>
            </a:r>
            <a:r>
              <a:rPr kumimoji="1" lang="en-US" altLang="ja-JP" sz="2400" dirty="0" smtClean="0">
                <a:latin typeface="+mj-ea"/>
                <a:ea typeface="+mj-ea"/>
              </a:rPr>
              <a:t> 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16624" y="5693186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時間ごとの電離波面位置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07015" y="5315141"/>
            <a:ext cx="44411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伝播</a:t>
            </a:r>
            <a:r>
              <a:rPr lang="ja-JP" altLang="en-US" dirty="0" smtClean="0">
                <a:latin typeface="+mj-ea"/>
                <a:ea typeface="+mj-ea"/>
                <a:cs typeface="Times New Roman" panose="02020603050405020304" pitchFamily="18" charset="0"/>
              </a:rPr>
              <a:t>速度は</a:t>
            </a:r>
            <a:r>
              <a:rPr lang="en-US" altLang="ja-JP" dirty="0" smtClean="0">
                <a:latin typeface="+mj-ea"/>
                <a:ea typeface="+mj-ea"/>
                <a:cs typeface="Times New Roman" panose="02020603050405020304" pitchFamily="18" charset="0"/>
              </a:rPr>
              <a:t>555m/s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+mj-ea"/>
                <a:ea typeface="+mj-ea"/>
                <a:cs typeface="Times New Roman" panose="02020603050405020304" pitchFamily="18" charset="0"/>
              </a:rPr>
              <a:t>0.4ms</a:t>
            </a:r>
            <a:r>
              <a:rPr lang="ja-JP" altLang="en-US" dirty="0" smtClean="0">
                <a:latin typeface="+mj-ea"/>
                <a:ea typeface="+mj-ea"/>
                <a:cs typeface="Times New Roman" panose="02020603050405020304" pitchFamily="18" charset="0"/>
              </a:rPr>
              <a:t>から伝搬速度は</a:t>
            </a:r>
            <a:r>
              <a:rPr lang="en-US" altLang="ja-JP" dirty="0" smtClean="0">
                <a:latin typeface="+mj-ea"/>
                <a:ea typeface="+mj-ea"/>
                <a:cs typeface="Times New Roman" panose="02020603050405020304" pitchFamily="18" charset="0"/>
              </a:rPr>
              <a:t>974m/s</a:t>
            </a:r>
            <a:r>
              <a:rPr lang="ja-JP" altLang="en-US" dirty="0" smtClean="0">
                <a:latin typeface="+mj-ea"/>
                <a:ea typeface="+mj-ea"/>
                <a:cs typeface="Times New Roman" panose="02020603050405020304" pitchFamily="18" charset="0"/>
              </a:rPr>
              <a:t>に変化</a:t>
            </a:r>
            <a:endParaRPr lang="en-US" altLang="ja-JP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伝送系無し（近接設置）に比べ圧力上昇は低い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542584" y="4148069"/>
            <a:ext cx="1518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j-ea"/>
                <a:ea typeface="+mj-ea"/>
                <a:cs typeface="Times New Roman" panose="02020603050405020304" pitchFamily="18" charset="0"/>
              </a:rPr>
              <a:t>伝播</a:t>
            </a:r>
            <a:r>
              <a:rPr lang="ja-JP" altLang="en-US" dirty="0" smtClean="0">
                <a:latin typeface="+mj-ea"/>
                <a:ea typeface="+mj-ea"/>
                <a:cs typeface="Times New Roman" panose="02020603050405020304" pitchFamily="18" charset="0"/>
              </a:rPr>
              <a:t>速度の変化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36" name="Rectangle 13"/>
          <p:cNvSpPr/>
          <p:nvPr/>
        </p:nvSpPr>
        <p:spPr>
          <a:xfrm>
            <a:off x="1042202" y="4155960"/>
            <a:ext cx="45719" cy="10046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530923" y="4158696"/>
            <a:ext cx="45719" cy="9284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38" name="Rectangle 15"/>
          <p:cNvSpPr/>
          <p:nvPr/>
        </p:nvSpPr>
        <p:spPr>
          <a:xfrm flipH="1">
            <a:off x="2158484" y="4154436"/>
            <a:ext cx="45719" cy="10043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39" name="Rectangle 16"/>
          <p:cNvSpPr/>
          <p:nvPr/>
        </p:nvSpPr>
        <p:spPr>
          <a:xfrm>
            <a:off x="2721728" y="4154922"/>
            <a:ext cx="45719" cy="1062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0" name="Rectangle 17"/>
          <p:cNvSpPr/>
          <p:nvPr/>
        </p:nvSpPr>
        <p:spPr>
          <a:xfrm flipH="1">
            <a:off x="1613114" y="4161175"/>
            <a:ext cx="63287" cy="1012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latin typeface="+mj-ea"/>
              <a:ea typeface="+mj-ea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7482005" y="4194845"/>
            <a:ext cx="1" cy="973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264763" y="2070905"/>
            <a:ext cx="4814280" cy="118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リード弁の吸気性能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460" y="5927423"/>
            <a:ext cx="503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吸気による冷却効果により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衝撃波伝搬速度の上昇を抑制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>
            <a:off x="3220278" y="2639073"/>
            <a:ext cx="298174" cy="593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65" y="1751412"/>
            <a:ext cx="4541914" cy="38408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8406" y="5498101"/>
            <a:ext cx="387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推進機内部の衝撃波伝搬速度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600159" y="4206093"/>
            <a:ext cx="2206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吸気体積</a:t>
            </a:r>
            <a:endParaRPr lang="en-US" altLang="ja-JP" sz="2400" dirty="0" smtClean="0"/>
          </a:p>
          <a:p>
            <a:r>
              <a:rPr lang="ja-JP" altLang="en-US" sz="2400" dirty="0" smtClean="0"/>
              <a:t>推進機体積</a:t>
            </a:r>
            <a:endParaRPr lang="en-US" altLang="ja-JP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372636" y="4390758"/>
            <a:ext cx="1133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= 0.32 </a:t>
            </a:r>
            <a:endParaRPr lang="en-US" altLang="ja-JP" sz="2400" b="1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638259" y="4621591"/>
            <a:ext cx="1533939" cy="1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419599" y="3728555"/>
            <a:ext cx="152399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部分充填率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18632" y="5534484"/>
            <a:ext cx="3793068" cy="83099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吸気量は未だ十分ではなく改善が必要</a:t>
            </a:r>
            <a:endParaRPr kumimoji="1" lang="ja-JP" altLang="en-US" sz="24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71737" y="759606"/>
            <a:ext cx="4807306" cy="2350747"/>
            <a:chOff x="-378349" y="1219018"/>
            <a:chExt cx="4807306" cy="235074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8349" y="1368233"/>
              <a:ext cx="4807306" cy="183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グループ化 18"/>
            <p:cNvGrpSpPr/>
            <p:nvPr/>
          </p:nvGrpSpPr>
          <p:grpSpPr>
            <a:xfrm>
              <a:off x="-40175" y="1219018"/>
              <a:ext cx="3067821" cy="2350747"/>
              <a:chOff x="-99146" y="1329539"/>
              <a:chExt cx="3067821" cy="2350747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594093" y="1329539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cs typeface="Arial" panose="020B0604020202020204" pitchFamily="34" charset="0"/>
                  </a:rPr>
                  <a:t>観測</a:t>
                </a:r>
                <a:r>
                  <a:rPr lang="ja-JP" altLang="en-US" dirty="0">
                    <a:cs typeface="Arial" panose="020B0604020202020204" pitchFamily="34" charset="0"/>
                  </a:rPr>
                  <a:t>窓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flipH="1">
                <a:off x="744301" y="1726840"/>
                <a:ext cx="288374" cy="9942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1032675" y="1708611"/>
                <a:ext cx="456138" cy="688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1032675" y="1726840"/>
                <a:ext cx="1867317" cy="2196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>
                <a:off x="1032675" y="1726840"/>
                <a:ext cx="1092430" cy="4858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-99146" y="331095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cs typeface="Arial" panose="020B0604020202020204" pitchFamily="34" charset="0"/>
                  </a:rPr>
                  <a:t>集光</a:t>
                </a:r>
                <a:r>
                  <a:rPr lang="ja-JP" altLang="en-US" dirty="0">
                    <a:cs typeface="Arial" panose="020B0604020202020204" pitchFamily="34" charset="0"/>
                  </a:rPr>
                  <a:t>器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 flipH="1" flipV="1">
                <a:off x="115076" y="3052654"/>
                <a:ext cx="200062" cy="32099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1996934" y="2872834"/>
                <a:ext cx="971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リード弁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直線矢印コネクタ 27"/>
              <p:cNvCxnSpPr/>
              <p:nvPr/>
            </p:nvCxnSpPr>
            <p:spPr>
              <a:xfrm flipH="1" flipV="1">
                <a:off x="2069025" y="2605904"/>
                <a:ext cx="200062" cy="32099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図 5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53" y="2014957"/>
            <a:ext cx="1703705" cy="15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テキスト ボックス 52"/>
          <p:cNvSpPr txBox="1"/>
          <p:nvPr/>
        </p:nvSpPr>
        <p:spPr>
          <a:xfrm>
            <a:off x="4034282" y="916416"/>
            <a:ext cx="113175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/>
              <a:t>推進機</a:t>
            </a:r>
            <a:endParaRPr kumimoji="1" lang="ja-JP" altLang="en-US" b="1" dirty="0"/>
          </a:p>
        </p:txBody>
      </p:sp>
      <p:sp>
        <p:nvSpPr>
          <p:cNvPr id="54" name="正方形/長方形 53"/>
          <p:cNvSpPr/>
          <p:nvPr/>
        </p:nvSpPr>
        <p:spPr>
          <a:xfrm>
            <a:off x="4290718" y="3315964"/>
            <a:ext cx="5374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開口面積を増やすためテーパ形状にした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578926" y="5006025"/>
            <a:ext cx="4151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（完全換気は部分充填率＝１）</a:t>
            </a:r>
            <a:r>
              <a:rPr lang="en-US" altLang="ja-JP" sz="2400" b="1" dirty="0" smtClean="0"/>
              <a:t> 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7997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連続運転時の推力性能</a:t>
            </a:r>
            <a:endParaRPr kumimoji="1" lang="ja-JP" altLang="en-US" dirty="0"/>
          </a:p>
        </p:txBody>
      </p:sp>
      <p:graphicFrame>
        <p:nvGraphicFramePr>
          <p:cNvPr id="125" name="グラフ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957381"/>
              </p:ext>
            </p:extLst>
          </p:nvPr>
        </p:nvGraphicFramePr>
        <p:xfrm>
          <a:off x="68386" y="1425550"/>
          <a:ext cx="5533571" cy="444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7" name="テキスト ボックス 126"/>
          <p:cNvSpPr txBox="1"/>
          <p:nvPr/>
        </p:nvSpPr>
        <p:spPr>
          <a:xfrm>
            <a:off x="2483798" y="1224066"/>
            <a:ext cx="972353" cy="294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0.2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1461529" y="1200806"/>
            <a:ext cx="972353" cy="294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0.1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703079" y="1507787"/>
            <a:ext cx="1067562" cy="294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0.05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902480" y="3357876"/>
            <a:ext cx="1067562" cy="294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0.02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991058" y="4289588"/>
            <a:ext cx="1067562" cy="294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0.01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>
            <a:off x="991058" y="1809530"/>
            <a:ext cx="1676853" cy="12466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ysDash"/>
          </a:ln>
          <a:effectLst/>
        </p:spPr>
      </p:cxnSp>
      <p:cxnSp>
        <p:nvCxnSpPr>
          <p:cNvPr id="135" name="直線コネクタ 134"/>
          <p:cNvCxnSpPr/>
          <p:nvPr/>
        </p:nvCxnSpPr>
        <p:spPr>
          <a:xfrm>
            <a:off x="2667911" y="1821996"/>
            <a:ext cx="2182979" cy="2375015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ysDash"/>
          </a:ln>
          <a:effectLst/>
        </p:spPr>
      </p:cxnSp>
      <p:cxnSp>
        <p:nvCxnSpPr>
          <p:cNvPr id="136" name="直線コネクタ 135"/>
          <p:cNvCxnSpPr/>
          <p:nvPr/>
        </p:nvCxnSpPr>
        <p:spPr>
          <a:xfrm>
            <a:off x="4850890" y="4197011"/>
            <a:ext cx="158604" cy="65591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ysDash"/>
          </a:ln>
          <a:effectLst/>
        </p:spPr>
      </p:cxnSp>
      <p:sp>
        <p:nvSpPr>
          <p:cNvPr id="137" name="右矢印 136"/>
          <p:cNvSpPr/>
          <p:nvPr/>
        </p:nvSpPr>
        <p:spPr>
          <a:xfrm rot="21184870">
            <a:off x="4964480" y="4408731"/>
            <a:ext cx="404664" cy="23246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4941510" y="3771538"/>
            <a:ext cx="972509" cy="5012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プラズマ連続領域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9" name="右矢印 138"/>
          <p:cNvSpPr/>
          <p:nvPr/>
        </p:nvSpPr>
        <p:spPr>
          <a:xfrm rot="16200000">
            <a:off x="1489911" y="1634914"/>
            <a:ext cx="404664" cy="232468"/>
          </a:xfrm>
          <a:prstGeom prst="rightArrow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0" name="二等辺三角形 139"/>
          <p:cNvSpPr/>
          <p:nvPr/>
        </p:nvSpPr>
        <p:spPr>
          <a:xfrm rot="9030108">
            <a:off x="3379878" y="1234858"/>
            <a:ext cx="1467889" cy="3218911"/>
          </a:xfrm>
          <a:prstGeom prst="triangle">
            <a:avLst/>
          </a:prstGeom>
          <a:solidFill>
            <a:srgbClr val="C0504D">
              <a:lumMod val="40000"/>
              <a:lumOff val="60000"/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1" name="右矢印 140"/>
          <p:cNvSpPr/>
          <p:nvPr/>
        </p:nvSpPr>
        <p:spPr>
          <a:xfrm rot="19307893">
            <a:off x="3756417" y="2729340"/>
            <a:ext cx="404664" cy="23246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619725" y="2100758"/>
            <a:ext cx="1737820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rPr>
              <a:t>残留プラズマによる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異常点火領域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1045033" y="1931375"/>
            <a:ext cx="1305583" cy="29483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プラズマ長過大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182108" y="2803498"/>
            <a:ext cx="864860" cy="5012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連続運転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可能領域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3480396" y="1224067"/>
            <a:ext cx="972353" cy="294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0.5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右矢印 122"/>
          <p:cNvSpPr/>
          <p:nvPr/>
        </p:nvSpPr>
        <p:spPr>
          <a:xfrm rot="19534372">
            <a:off x="1633867" y="3735390"/>
            <a:ext cx="743247" cy="16560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784396" y="3883722"/>
            <a:ext cx="1665625" cy="29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推力の増加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230616" y="6103385"/>
            <a:ext cx="7465584" cy="64633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・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Kg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級の推進機の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飛行に十分な推力は達成できていない．（要対策）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・</a:t>
            </a:r>
            <a:r>
              <a:rPr kumimoji="0" lang="ja-JP" altLang="en-US" sz="1800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連続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運転可能なミリ波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照射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デューティ比</a:t>
            </a:r>
            <a:r>
              <a:rPr kumimoji="0" lang="en-US" altLang="ja-JP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は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0.2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程度が上限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</p:txBody>
      </p:sp>
      <p:grpSp>
        <p:nvGrpSpPr>
          <p:cNvPr id="149" name="グループ化 148"/>
          <p:cNvGrpSpPr/>
          <p:nvPr/>
        </p:nvGrpSpPr>
        <p:grpSpPr>
          <a:xfrm>
            <a:off x="5935786" y="1425550"/>
            <a:ext cx="3117532" cy="2037950"/>
            <a:chOff x="5622017" y="756607"/>
            <a:chExt cx="3244649" cy="2121047"/>
          </a:xfrm>
        </p:grpSpPr>
        <p:grpSp>
          <p:nvGrpSpPr>
            <p:cNvPr id="150" name="グループ化 149"/>
            <p:cNvGrpSpPr/>
            <p:nvPr/>
          </p:nvGrpSpPr>
          <p:grpSpPr>
            <a:xfrm>
              <a:off x="5622017" y="756607"/>
              <a:ext cx="3244649" cy="2121047"/>
              <a:chOff x="53590" y="1786587"/>
              <a:chExt cx="6987939" cy="4298157"/>
            </a:xfrm>
          </p:grpSpPr>
          <p:pic>
            <p:nvPicPr>
              <p:cNvPr id="153" name="図 15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849" y="1786587"/>
                <a:ext cx="5908387" cy="3336329"/>
              </a:xfrm>
              <a:prstGeom prst="rect">
                <a:avLst/>
              </a:prstGeom>
            </p:spPr>
          </p:pic>
          <p:sp>
            <p:nvSpPr>
              <p:cNvPr id="154" name="正方形/長方形 153"/>
              <p:cNvSpPr/>
              <p:nvPr/>
            </p:nvSpPr>
            <p:spPr>
              <a:xfrm>
                <a:off x="2937867" y="5219918"/>
                <a:ext cx="2298933" cy="649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時間</a:t>
                </a:r>
                <a:endPara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5" name="グループ化 154"/>
              <p:cNvGrpSpPr/>
              <p:nvPr/>
            </p:nvGrpSpPr>
            <p:grpSpPr>
              <a:xfrm rot="5400000">
                <a:off x="-1482665" y="3589076"/>
                <a:ext cx="4031923" cy="959414"/>
                <a:chOff x="469551" y="5383631"/>
                <a:chExt cx="4031921" cy="959414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469551" y="5383631"/>
                  <a:ext cx="4031921" cy="959414"/>
                  <a:chOff x="2359279" y="4178373"/>
                  <a:chExt cx="4245006" cy="941194"/>
                </a:xfrm>
              </p:grpSpPr>
              <p:sp>
                <p:nvSpPr>
                  <p:cNvPr id="164" name="Rectangle 27"/>
                  <p:cNvSpPr/>
                  <p:nvPr/>
                </p:nvSpPr>
                <p:spPr>
                  <a:xfrm>
                    <a:off x="2438787" y="4475827"/>
                    <a:ext cx="2413208" cy="35798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65" name="Trapezoid 28"/>
                  <p:cNvSpPr/>
                  <p:nvPr/>
                </p:nvSpPr>
                <p:spPr>
                  <a:xfrm rot="16200000">
                    <a:off x="5263271" y="3778552"/>
                    <a:ext cx="941194" cy="1740835"/>
                  </a:xfrm>
                  <a:prstGeom prst="trapezoid">
                    <a:avLst>
                      <a:gd name="adj" fmla="val 31357"/>
                    </a:avLst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66" name="Rectangle 30"/>
                  <p:cNvSpPr/>
                  <p:nvPr/>
                </p:nvSpPr>
                <p:spPr>
                  <a:xfrm>
                    <a:off x="2439410" y="4619735"/>
                    <a:ext cx="2412596" cy="84727"/>
                  </a:xfrm>
                  <a:prstGeom prst="rect">
                    <a:avLst/>
                  </a:prstGeom>
                  <a:solidFill>
                    <a:srgbClr val="4F81BD"/>
                  </a:solidFill>
                  <a:ln w="635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67" name="Rectangle 36"/>
                  <p:cNvSpPr/>
                  <p:nvPr/>
                </p:nvSpPr>
                <p:spPr>
                  <a:xfrm>
                    <a:off x="2359279" y="4463986"/>
                    <a:ext cx="91037" cy="38029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</p:grpSp>
            <p:sp>
              <p:nvSpPr>
                <p:cNvPr id="160" name="Rectangle 13"/>
                <p:cNvSpPr/>
                <p:nvPr/>
              </p:nvSpPr>
              <p:spPr>
                <a:xfrm>
                  <a:off x="818298" y="5825712"/>
                  <a:ext cx="45719" cy="10046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61" name="Rectangle 14"/>
                <p:cNvSpPr/>
                <p:nvPr/>
              </p:nvSpPr>
              <p:spPr>
                <a:xfrm>
                  <a:off x="1208699" y="5828460"/>
                  <a:ext cx="45719" cy="9284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62" name="Rectangle 15"/>
                <p:cNvSpPr/>
                <p:nvPr/>
              </p:nvSpPr>
              <p:spPr>
                <a:xfrm flipH="1">
                  <a:off x="1600282" y="5828460"/>
                  <a:ext cx="154536" cy="96183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63" name="Rectangle 16"/>
                <p:cNvSpPr/>
                <p:nvPr/>
              </p:nvSpPr>
              <p:spPr>
                <a:xfrm>
                  <a:off x="2428997" y="5824664"/>
                  <a:ext cx="45719" cy="106213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56" name="Rectangle 16"/>
              <p:cNvSpPr/>
              <p:nvPr/>
            </p:nvSpPr>
            <p:spPr>
              <a:xfrm rot="5400000">
                <a:off x="500921" y="3592708"/>
                <a:ext cx="45719" cy="106213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62000"/>
                      <a:satMod val="180000"/>
                    </a:sysClr>
                  </a:gs>
                  <a:gs pos="65000">
                    <a:sysClr val="windowText" lastClr="000000">
                      <a:tint val="32000"/>
                      <a:satMod val="250000"/>
                    </a:sysClr>
                  </a:gs>
                  <a:gs pos="100000">
                    <a:sysClr val="windowText" lastClr="000000">
                      <a:tint val="23000"/>
                      <a:satMod val="300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  <p:cxnSp>
            <p:nvCxnSpPr>
              <p:cNvPr id="157" name="直線矢印コネクタ 156"/>
              <p:cNvCxnSpPr/>
              <p:nvPr/>
            </p:nvCxnSpPr>
            <p:spPr>
              <a:xfrm flipV="1">
                <a:off x="1133142" y="5220356"/>
                <a:ext cx="5908387" cy="983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58" name="Trapezoid 28"/>
              <p:cNvSpPr/>
              <p:nvPr/>
            </p:nvSpPr>
            <p:spPr>
              <a:xfrm>
                <a:off x="53591" y="4764006"/>
                <a:ext cx="959414" cy="1313835"/>
              </a:xfrm>
              <a:prstGeom prst="trapezoid">
                <a:avLst>
                  <a:gd name="adj" fmla="val 24184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151" name="直線コネクタ 150"/>
            <p:cNvCxnSpPr>
              <a:stCxn id="165" idx="0"/>
            </p:cNvCxnSpPr>
            <p:nvPr/>
          </p:nvCxnSpPr>
          <p:spPr>
            <a:xfrm>
              <a:off x="5844755" y="2061712"/>
              <a:ext cx="342608" cy="29255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2" name="直線コネクタ 151"/>
            <p:cNvCxnSpPr>
              <a:stCxn id="160" idx="0"/>
            </p:cNvCxnSpPr>
            <p:nvPr/>
          </p:nvCxnSpPr>
          <p:spPr>
            <a:xfrm flipV="1">
              <a:off x="5862226" y="887988"/>
              <a:ext cx="272752" cy="18338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68" name="テキスト ボックス 167"/>
          <p:cNvSpPr txBox="1"/>
          <p:nvPr/>
        </p:nvSpPr>
        <p:spPr>
          <a:xfrm>
            <a:off x="4500150" y="5005937"/>
            <a:ext cx="175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：推力電力比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Ψ</a:t>
            </a:r>
            <a:r>
              <a:rPr kumimoji="0" lang="en-US" altLang="ja-JP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duty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デューティ比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9" name="右矢印 168"/>
          <p:cNvSpPr/>
          <p:nvPr/>
        </p:nvSpPr>
        <p:spPr>
          <a:xfrm flipH="1">
            <a:off x="5511711" y="2239693"/>
            <a:ext cx="449916" cy="19549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0" name="TextBox 34"/>
          <p:cNvSpPr txBox="1">
            <a:spLocks noChangeArrowheads="1"/>
          </p:cNvSpPr>
          <p:nvPr/>
        </p:nvSpPr>
        <p:spPr bwMode="auto">
          <a:xfrm>
            <a:off x="1481675" y="5576934"/>
            <a:ext cx="4874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推力（○の大きさ）と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正常点火領域</a:t>
            </a:r>
          </a:p>
        </p:txBody>
      </p:sp>
      <p:sp>
        <p:nvSpPr>
          <p:cNvPr id="171" name="TextBox 34"/>
          <p:cNvSpPr txBox="1">
            <a:spLocks noChangeArrowheads="1"/>
          </p:cNvSpPr>
          <p:nvPr/>
        </p:nvSpPr>
        <p:spPr bwMode="auto">
          <a:xfrm>
            <a:off x="6739674" y="3328870"/>
            <a:ext cx="2023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14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管端における異常点火</a:t>
            </a:r>
            <a:endParaRPr lang="ja-JP" altLang="en-US" sz="14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grpSp>
        <p:nvGrpSpPr>
          <p:cNvPr id="172" name="グループ化 171"/>
          <p:cNvGrpSpPr/>
          <p:nvPr/>
        </p:nvGrpSpPr>
        <p:grpSpPr>
          <a:xfrm>
            <a:off x="5930203" y="3807311"/>
            <a:ext cx="3038219" cy="2052111"/>
            <a:chOff x="193290" y="1751048"/>
            <a:chExt cx="6122793" cy="4322901"/>
          </a:xfrm>
        </p:grpSpPr>
        <p:grpSp>
          <p:nvGrpSpPr>
            <p:cNvPr id="173" name="グループ化 172"/>
            <p:cNvGrpSpPr/>
            <p:nvPr/>
          </p:nvGrpSpPr>
          <p:grpSpPr>
            <a:xfrm>
              <a:off x="193290" y="2042026"/>
              <a:ext cx="959415" cy="4031923"/>
              <a:chOff x="53590" y="2052821"/>
              <a:chExt cx="959415" cy="4031923"/>
            </a:xfrm>
          </p:grpSpPr>
          <p:grpSp>
            <p:nvGrpSpPr>
              <p:cNvPr id="181" name="グループ化 180"/>
              <p:cNvGrpSpPr/>
              <p:nvPr/>
            </p:nvGrpSpPr>
            <p:grpSpPr>
              <a:xfrm rot="5400000">
                <a:off x="-1482665" y="3589076"/>
                <a:ext cx="4031923" cy="959414"/>
                <a:chOff x="469551" y="5383631"/>
                <a:chExt cx="4031921" cy="959414"/>
              </a:xfrm>
            </p:grpSpPr>
            <p:grpSp>
              <p:nvGrpSpPr>
                <p:cNvPr id="184" name="Group 19"/>
                <p:cNvGrpSpPr/>
                <p:nvPr/>
              </p:nvGrpSpPr>
              <p:grpSpPr>
                <a:xfrm>
                  <a:off x="469551" y="5383631"/>
                  <a:ext cx="4031921" cy="959414"/>
                  <a:chOff x="2359279" y="4178373"/>
                  <a:chExt cx="4245006" cy="941194"/>
                </a:xfrm>
              </p:grpSpPr>
              <p:sp>
                <p:nvSpPr>
                  <p:cNvPr id="189" name="Rectangle 27"/>
                  <p:cNvSpPr/>
                  <p:nvPr/>
                </p:nvSpPr>
                <p:spPr>
                  <a:xfrm>
                    <a:off x="2438787" y="4475827"/>
                    <a:ext cx="2413208" cy="35798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90" name="Trapezoid 28"/>
                  <p:cNvSpPr/>
                  <p:nvPr/>
                </p:nvSpPr>
                <p:spPr>
                  <a:xfrm rot="16200000">
                    <a:off x="5263271" y="3778552"/>
                    <a:ext cx="941194" cy="1740835"/>
                  </a:xfrm>
                  <a:prstGeom prst="trapezoid">
                    <a:avLst>
                      <a:gd name="adj" fmla="val 31357"/>
                    </a:avLst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91" name="Rectangle 30"/>
                  <p:cNvSpPr/>
                  <p:nvPr/>
                </p:nvSpPr>
                <p:spPr>
                  <a:xfrm>
                    <a:off x="2439410" y="4619735"/>
                    <a:ext cx="2412596" cy="84727"/>
                  </a:xfrm>
                  <a:prstGeom prst="rect">
                    <a:avLst/>
                  </a:prstGeom>
                  <a:solidFill>
                    <a:srgbClr val="4F81BD"/>
                  </a:solidFill>
                  <a:ln w="635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92" name="Rectangle 36"/>
                  <p:cNvSpPr/>
                  <p:nvPr/>
                </p:nvSpPr>
                <p:spPr>
                  <a:xfrm>
                    <a:off x="2359279" y="4463986"/>
                    <a:ext cx="91037" cy="38029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</a:endParaRPr>
                  </a:p>
                </p:txBody>
              </p:sp>
            </p:grpSp>
            <p:sp>
              <p:nvSpPr>
                <p:cNvPr id="185" name="Rectangle 13"/>
                <p:cNvSpPr/>
                <p:nvPr/>
              </p:nvSpPr>
              <p:spPr>
                <a:xfrm>
                  <a:off x="818298" y="5825712"/>
                  <a:ext cx="45719" cy="10046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86" name="Rectangle 14"/>
                <p:cNvSpPr/>
                <p:nvPr/>
              </p:nvSpPr>
              <p:spPr>
                <a:xfrm>
                  <a:off x="1208699" y="5828460"/>
                  <a:ext cx="45719" cy="9284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87" name="Rectangle 15"/>
                <p:cNvSpPr/>
                <p:nvPr/>
              </p:nvSpPr>
              <p:spPr>
                <a:xfrm flipH="1">
                  <a:off x="1600282" y="5828460"/>
                  <a:ext cx="154536" cy="96183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88" name="Rectangle 16"/>
                <p:cNvSpPr/>
                <p:nvPr/>
              </p:nvSpPr>
              <p:spPr>
                <a:xfrm>
                  <a:off x="2428997" y="5824664"/>
                  <a:ext cx="45719" cy="106213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62000"/>
                        <a:satMod val="180000"/>
                      </a:sysClr>
                    </a:gs>
                    <a:gs pos="65000">
                      <a:sysClr val="windowText" lastClr="000000">
                        <a:tint val="32000"/>
                        <a:satMod val="250000"/>
                      </a:sysClr>
                    </a:gs>
                    <a:gs pos="100000">
                      <a:sysClr val="windowText" lastClr="000000">
                        <a:tint val="23000"/>
                        <a:satMod val="300000"/>
                      </a:sys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82" name="Rectangle 16"/>
              <p:cNvSpPr/>
              <p:nvPr/>
            </p:nvSpPr>
            <p:spPr>
              <a:xfrm rot="5400000">
                <a:off x="496004" y="3601021"/>
                <a:ext cx="45719" cy="106213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62000"/>
                      <a:satMod val="180000"/>
                    </a:sysClr>
                  </a:gs>
                  <a:gs pos="65000">
                    <a:sysClr val="windowText" lastClr="000000">
                      <a:tint val="32000"/>
                      <a:satMod val="250000"/>
                    </a:sysClr>
                  </a:gs>
                  <a:gs pos="100000">
                    <a:sysClr val="windowText" lastClr="000000">
                      <a:tint val="23000"/>
                      <a:satMod val="300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183" name="Trapezoid 28"/>
              <p:cNvSpPr/>
              <p:nvPr/>
            </p:nvSpPr>
            <p:spPr>
              <a:xfrm>
                <a:off x="53591" y="4764006"/>
                <a:ext cx="959414" cy="1313835"/>
              </a:xfrm>
              <a:prstGeom prst="trapezoid">
                <a:avLst>
                  <a:gd name="adj" fmla="val 24184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74" name="グループ化 173"/>
            <p:cNvGrpSpPr/>
            <p:nvPr/>
          </p:nvGrpSpPr>
          <p:grpSpPr>
            <a:xfrm>
              <a:off x="1228037" y="1751048"/>
              <a:ext cx="5088046" cy="4315998"/>
              <a:chOff x="1228037" y="1751048"/>
              <a:chExt cx="5088046" cy="4315998"/>
            </a:xfrm>
          </p:grpSpPr>
          <p:grpSp>
            <p:nvGrpSpPr>
              <p:cNvPr id="175" name="グループ化 174"/>
              <p:cNvGrpSpPr/>
              <p:nvPr/>
            </p:nvGrpSpPr>
            <p:grpSpPr>
              <a:xfrm>
                <a:off x="1228037" y="1751048"/>
                <a:ext cx="5088046" cy="4315998"/>
                <a:chOff x="1228037" y="1751048"/>
                <a:chExt cx="5088046" cy="4315998"/>
              </a:xfrm>
            </p:grpSpPr>
            <p:sp>
              <p:nvSpPr>
                <p:cNvPr id="178" name="正方形/長方形 177"/>
                <p:cNvSpPr/>
                <p:nvPr/>
              </p:nvSpPr>
              <p:spPr>
                <a:xfrm>
                  <a:off x="3018292" y="5289025"/>
                  <a:ext cx="2298934" cy="778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Times New Roman" panose="02020603050405020304" pitchFamily="18" charset="0"/>
                    </a:rPr>
                    <a:t>時間</a:t>
                  </a:r>
                  <a:r>
                    <a:rPr kumimoji="0" lang="en-US" altLang="ja-JP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pic>
              <p:nvPicPr>
                <p:cNvPr id="179" name="図 178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28037" y="1751048"/>
                  <a:ext cx="5088046" cy="3552819"/>
                </a:xfrm>
                <a:prstGeom prst="rect">
                  <a:avLst/>
                </a:prstGeom>
              </p:spPr>
            </p:pic>
            <p:cxnSp>
              <p:nvCxnSpPr>
                <p:cNvPr id="180" name="直線矢印コネクタ 179"/>
                <p:cNvCxnSpPr/>
                <p:nvPr/>
              </p:nvCxnSpPr>
              <p:spPr>
                <a:xfrm>
                  <a:off x="1280798" y="5378246"/>
                  <a:ext cx="5014562" cy="1966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cxnSp>
            <p:nvCxnSpPr>
              <p:cNvPr id="176" name="直線矢印コネクタ 175"/>
              <p:cNvCxnSpPr/>
              <p:nvPr/>
            </p:nvCxnSpPr>
            <p:spPr>
              <a:xfrm flipH="1">
                <a:off x="1681146" y="2350096"/>
                <a:ext cx="842581" cy="873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77" name="テキスト ボックス 176"/>
              <p:cNvSpPr txBox="1"/>
              <p:nvPr/>
            </p:nvSpPr>
            <p:spPr>
              <a:xfrm>
                <a:off x="2677289" y="1927987"/>
                <a:ext cx="1847820" cy="64835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点火箇所</a:t>
                </a:r>
              </a:p>
            </p:txBody>
          </p:sp>
        </p:grpSp>
      </p:grpSp>
      <p:sp>
        <p:nvSpPr>
          <p:cNvPr id="193" name="TextBox 34"/>
          <p:cNvSpPr txBox="1">
            <a:spLocks noChangeArrowheads="1"/>
          </p:cNvSpPr>
          <p:nvPr/>
        </p:nvSpPr>
        <p:spPr bwMode="auto">
          <a:xfrm>
            <a:off x="6394223" y="5795608"/>
            <a:ext cx="26590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14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推進機内部における異常点火</a:t>
            </a:r>
            <a:endParaRPr lang="ja-JP" altLang="en-US" sz="14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194" name="直線矢印コネクタ 193"/>
          <p:cNvCxnSpPr/>
          <p:nvPr/>
        </p:nvCxnSpPr>
        <p:spPr>
          <a:xfrm flipH="1">
            <a:off x="7008613" y="2429457"/>
            <a:ext cx="418101" cy="414857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sp>
        <p:nvSpPr>
          <p:cNvPr id="195" name="テキスト ボックス 194"/>
          <p:cNvSpPr txBox="1"/>
          <p:nvPr/>
        </p:nvSpPr>
        <p:spPr>
          <a:xfrm>
            <a:off x="7443934" y="2161188"/>
            <a:ext cx="916915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cs typeface="Times New Roman" panose="02020603050405020304" pitchFamily="18" charset="0"/>
              </a:rPr>
              <a:t>点火箇所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214232" y="1634879"/>
            <a:ext cx="1804894" cy="5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最大推力：</a:t>
            </a:r>
            <a:r>
              <a:rPr lang="en-US" altLang="ja-JP" sz="1400" dirty="0" smtClean="0"/>
              <a:t>2.7N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(C</a:t>
            </a:r>
            <a:r>
              <a:rPr lang="en-US" altLang="ja-JP" sz="1400" baseline="-25000" dirty="0" smtClean="0"/>
              <a:t>m</a:t>
            </a:r>
            <a:r>
              <a:rPr lang="en-US" altLang="ja-JP" sz="1400" dirty="0" smtClean="0"/>
              <a:t>:28 N/MW)</a:t>
            </a:r>
            <a:endParaRPr kumimoji="1" lang="ja-JP" altLang="en-US" sz="1400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3099104" y="1976455"/>
            <a:ext cx="188709" cy="28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7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69" grpId="0" animBg="1"/>
      <p:bldP spid="171" grpId="0"/>
      <p:bldP spid="193" grpId="0"/>
      <p:bldP spid="195" grpId="0" animBg="1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371600"/>
            <a:ext cx="8915400" cy="47244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800" dirty="0" smtClean="0"/>
              <a:t>大量物資輸送の超低コスト化には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マイクロ波ロケットが有力な候補である．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高価なビーム源の繰り返し使用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簡素・安価な機体の使い捨て</a:t>
            </a:r>
            <a:endParaRPr lang="en-US" altLang="ja-JP" sz="2400" dirty="0" smtClean="0"/>
          </a:p>
          <a:p>
            <a:pPr lvl="1">
              <a:buNone/>
            </a:pPr>
            <a:endParaRPr lang="en-US" altLang="ja-JP" sz="1500" dirty="0" smtClean="0"/>
          </a:p>
          <a:p>
            <a:r>
              <a:rPr kumimoji="1" lang="ja-JP" altLang="en-US" sz="2800" dirty="0" smtClean="0"/>
              <a:t>実用化へ向けて推進性能を向上させるため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エネルギー変換過程を研究している．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/>
              <a:t>ビームの電力密度分布制御 </a:t>
            </a:r>
            <a:r>
              <a:rPr lang="ja-JP" altLang="en-US" sz="2400" dirty="0" smtClean="0"/>
              <a:t>によ</a:t>
            </a:r>
            <a:r>
              <a:rPr lang="ja-JP" altLang="en-US" sz="2400" dirty="0"/>
              <a:t>り</a:t>
            </a:r>
            <a:r>
              <a:rPr kumimoji="1" lang="ja-JP" altLang="en-US" sz="2400" dirty="0" smtClean="0"/>
              <a:t> 推力向上が可能</a:t>
            </a:r>
            <a:endParaRPr kumimoji="1" lang="en-US" altLang="ja-JP" sz="2400" dirty="0" smtClean="0"/>
          </a:p>
          <a:p>
            <a:pPr lvl="1">
              <a:buNone/>
            </a:pPr>
            <a:endParaRPr kumimoji="1" lang="en-US" altLang="ja-JP" sz="1500" dirty="0" smtClean="0"/>
          </a:p>
          <a:p>
            <a:r>
              <a:rPr kumimoji="1" lang="en-US" altLang="ja-JP" sz="2800" dirty="0" smtClean="0"/>
              <a:t>kg</a:t>
            </a:r>
            <a:r>
              <a:rPr kumimoji="1" lang="ja-JP" altLang="en-US" sz="2800" dirty="0" smtClean="0"/>
              <a:t>級ロケットの</a:t>
            </a:r>
            <a:r>
              <a:rPr lang="en-US" altLang="ja-JP" sz="2800" dirty="0" smtClean="0"/>
              <a:t>10m</a:t>
            </a:r>
            <a:r>
              <a:rPr kumimoji="1" lang="ja-JP" altLang="en-US" sz="2800" dirty="0" smtClean="0"/>
              <a:t>打ち上げ実証実験を計画．</a:t>
            </a:r>
            <a:endParaRPr kumimoji="1" lang="en-US" altLang="ja-JP" sz="2800" dirty="0" smtClean="0"/>
          </a:p>
          <a:p>
            <a:pPr lvl="1"/>
            <a:r>
              <a:rPr kumimoji="0" lang="en-US" altLang="ja-JP" sz="2400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Kg</a:t>
            </a:r>
            <a:r>
              <a:rPr kumimoji="0" lang="ja-JP" altLang="en-US" sz="2400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級の推進機の飛行に十分な推力は達成できて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いない</a:t>
            </a:r>
          </a:p>
          <a:p>
            <a:pPr lvl="1"/>
            <a:r>
              <a:rPr kumimoji="0" lang="ja-JP" altLang="en-US" sz="2400" kern="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伝送系、リード弁の改善により推力の増加</a:t>
            </a:r>
            <a:r>
              <a:rPr lang="ja-JP" altLang="en-US" sz="2400" dirty="0" smtClean="0"/>
              <a:t>が必要</a:t>
            </a:r>
            <a:endParaRPr kumimoji="0" lang="en-US" altLang="ja-JP" sz="2400" kern="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3683629-1AAF-4345-B804-73A07FE796D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>
          <a:xfrm>
            <a:off x="1034627" y="5348288"/>
            <a:ext cx="7521109" cy="1509712"/>
          </a:xfrm>
        </p:spPr>
        <p:txBody>
          <a:bodyPr>
            <a:normAutofit/>
          </a:bodyPr>
          <a:lstStyle/>
          <a:p>
            <a:pPr algn="ctr"/>
            <a:r>
              <a:rPr lang="ja-JP" altLang="en-US" sz="18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謝辞</a:t>
            </a:r>
            <a:endParaRPr kumimoji="1" lang="en-US" altLang="ja-JP" sz="1800" b="1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ja-JP" alt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本研究は</a:t>
            </a:r>
            <a:r>
              <a:rPr lang="en-US" altLang="ja-JP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ja-JP" alt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文部科学省 基盤研究</a:t>
            </a:r>
            <a:r>
              <a:rPr lang="en-US" altLang="ja-JP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ja-JP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(A), No. 23246145, </a:t>
            </a:r>
            <a:r>
              <a:rPr lang="ja-JP" alt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及び日本学術振興会 特別研究員奨励費</a:t>
            </a:r>
            <a:r>
              <a:rPr lang="en-US" altLang="ja-JP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US" altLang="ja-JP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No. </a:t>
            </a:r>
            <a:r>
              <a:rPr lang="en-US" altLang="ja-JP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253687.</a:t>
            </a:r>
            <a:r>
              <a:rPr lang="ja-JP" alt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の助成を受けた</a:t>
            </a:r>
            <a:r>
              <a:rPr lang="ja-JP" altLang="en-US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。</a:t>
            </a:r>
            <a:endParaRPr kumimoji="1" lang="ja-JP" altLang="en-US" sz="1800" dirty="0">
              <a:latin typeface="Segoe UI Symbol" panose="020B0502040204020203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80" y="806215"/>
            <a:ext cx="6057333" cy="45588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43728" y="4382657"/>
            <a:ext cx="428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Britannic Bold" panose="020B0903060703020204" pitchFamily="34" charset="0"/>
              </a:rPr>
              <a:t>Microwave Rocket</a:t>
            </a:r>
          </a:p>
          <a:p>
            <a:pPr algn="r"/>
            <a:r>
              <a:rPr lang="en-US" altLang="ja-JP" sz="2000" dirty="0" smtClean="0">
                <a:latin typeface="Britannic Bold" panose="020B0903060703020204" pitchFamily="34" charset="0"/>
              </a:rPr>
              <a:t>The University of Tokyo</a:t>
            </a:r>
            <a:endParaRPr kumimoji="1" lang="ja-JP" altLang="en-US" sz="2000" dirty="0" smtClean="0">
              <a:latin typeface="Britannic Bold" panose="020B0903060703020204" pitchFamily="34" charset="0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98322" y="2493257"/>
            <a:ext cx="9396536" cy="1362075"/>
          </a:xfrm>
        </p:spPr>
        <p:txBody>
          <a:bodyPr/>
          <a:lstStyle/>
          <a:p>
            <a:pPr algn="ctr"/>
            <a:r>
              <a:rPr lang="ja-JP" altLang="en-US" b="0" dirty="0" smtClean="0">
                <a:latin typeface="Segoe UI Symbol" panose="020B0502040204020203" pitchFamily="34" charset="0"/>
              </a:rPr>
              <a:t>ご清聴ありがとうございました</a:t>
            </a:r>
            <a:endParaRPr kumimoji="1" lang="ja-JP" altLang="en-US" b="0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>
                <a:solidFill>
                  <a:srgbClr val="3333CC"/>
                </a:solidFill>
              </a:rPr>
              <a:t>超低コスト打ち上げ手段の必要性</a:t>
            </a:r>
            <a:endParaRPr kumimoji="1" lang="en-US" altLang="ja-JP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3333CC"/>
                </a:solidFill>
              </a:rPr>
              <a:t>			</a:t>
            </a:r>
            <a:r>
              <a:rPr kumimoji="1" lang="ja-JP" altLang="en-US" dirty="0" smtClean="0">
                <a:solidFill>
                  <a:srgbClr val="3333CC"/>
                </a:solidFill>
              </a:rPr>
              <a:t>＝</a:t>
            </a:r>
            <a:r>
              <a:rPr lang="ja-JP" altLang="en-US" dirty="0" smtClean="0">
                <a:solidFill>
                  <a:srgbClr val="3333CC"/>
                </a:solidFill>
              </a:rPr>
              <a:t>マイクロ波ロケット開発の背景</a:t>
            </a:r>
            <a:endParaRPr kumimoji="1" lang="en-US" altLang="ja-JP" dirty="0" smtClean="0">
              <a:solidFill>
                <a:srgbClr val="3333CC"/>
              </a:solidFill>
            </a:endParaRPr>
          </a:p>
          <a:p>
            <a:pPr lvl="1"/>
            <a:r>
              <a:rPr lang="ja-JP" altLang="en-US" dirty="0" smtClean="0">
                <a:solidFill>
                  <a:srgbClr val="3333CC"/>
                </a:solidFill>
              </a:rPr>
              <a:t>ビーミング推進と超低コスト化のための三要素</a:t>
            </a:r>
            <a:endParaRPr lang="en-US" altLang="ja-JP" dirty="0" smtClean="0">
              <a:solidFill>
                <a:srgbClr val="3333CC"/>
              </a:solidFill>
            </a:endParaRPr>
          </a:p>
          <a:p>
            <a:pPr lvl="1"/>
            <a:r>
              <a:rPr lang="ja-JP" altLang="en-US" dirty="0" smtClean="0">
                <a:solidFill>
                  <a:srgbClr val="3333CC"/>
                </a:solidFill>
              </a:rPr>
              <a:t>研究開発の経過</a:t>
            </a:r>
            <a:endParaRPr lang="en-US" altLang="ja-JP" dirty="0" smtClean="0">
              <a:solidFill>
                <a:srgbClr val="3333CC"/>
              </a:solidFill>
            </a:endParaRPr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エネルギー変換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物理：プラズマ・衝撃波の相互作用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伝播構造と推力との関係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ビームプロファイル変換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kg</a:t>
            </a:r>
            <a:r>
              <a:rPr kumimoji="1" lang="ja-JP" altLang="en-US" dirty="0" smtClean="0"/>
              <a:t>級モデルロケットの</a:t>
            </a:r>
            <a:r>
              <a:rPr kumimoji="1" lang="en-US" altLang="ja-JP" dirty="0" smtClean="0"/>
              <a:t>10m</a:t>
            </a:r>
            <a:r>
              <a:rPr kumimoji="1" lang="ja-JP" altLang="en-US" dirty="0" smtClean="0"/>
              <a:t>打ち上げ実証計画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推力</a:t>
            </a:r>
            <a:r>
              <a:rPr lang="en-US" altLang="ja-JP" dirty="0"/>
              <a:t>30N</a:t>
            </a:r>
            <a:r>
              <a:rPr lang="ja-JP" altLang="en-US" dirty="0"/>
              <a:t>の達成</a:t>
            </a:r>
            <a:endParaRPr lang="en-US" altLang="ja-JP" dirty="0"/>
          </a:p>
          <a:p>
            <a:pPr lvl="1"/>
            <a:r>
              <a:rPr lang="ja-JP" altLang="en-US" dirty="0"/>
              <a:t>長距離ビーム空間伝送</a:t>
            </a:r>
            <a:endParaRPr lang="en-US" altLang="ja-JP" dirty="0"/>
          </a:p>
          <a:p>
            <a:pPr lvl="1"/>
            <a:r>
              <a:rPr lang="ja-JP" altLang="en-US" dirty="0"/>
              <a:t>リード弁吸気促進機構の開発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pic>
        <p:nvPicPr>
          <p:cNvPr id="6" name="図 11" descr="未来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317" y="1371600"/>
            <a:ext cx="2100283" cy="11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rcRect l="21819" r="22932"/>
          <a:stretch>
            <a:fillRect/>
          </a:stretch>
        </p:blipFill>
        <p:spPr bwMode="auto">
          <a:xfrm>
            <a:off x="6400800" y="5410200"/>
            <a:ext cx="785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T-Yamaguchi\Documents\20_Yamaguchi_mwp_exp\2012_10m1kgLaunchDemo\推進機写真\2012thruster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876800"/>
            <a:ext cx="1676400" cy="1648495"/>
          </a:xfrm>
          <a:prstGeom prst="rect">
            <a:avLst/>
          </a:prstGeom>
          <a:noFill/>
        </p:spPr>
      </p:pic>
      <p:pic>
        <p:nvPicPr>
          <p:cNvPr id="10" name="Picture 25" descr="C:\Users\T-Yamaguchi\Documents\20_Yamaguchi_mwp_exp（一部）\2011共同実験\ミリ波放電実験\111115\Sequence68_006.jp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8343900" y="3048000"/>
            <a:ext cx="647700" cy="1295400"/>
          </a:xfrm>
          <a:prstGeom prst="rect">
            <a:avLst/>
          </a:prstGeom>
          <a:noFill/>
        </p:spPr>
      </p:pic>
      <p:pic>
        <p:nvPicPr>
          <p:cNvPr id="11" name="Picture 42" descr="C:\Users\T-Yamaguchi\Documents\20_Yamaguchi_mwp_exp（一部）\2011共同実験\ミリ波放電実験\20111118_GX-8\shot30_500fps_open_F22_斜め前\shot30_500fps_open_F22_斜め前_00000000.jpg"/>
          <p:cNvPicPr>
            <a:picLocks noChangeAspect="1" noChangeArrowheads="1"/>
          </p:cNvPicPr>
          <p:nvPr/>
        </p:nvPicPr>
        <p:blipFill>
          <a:blip r:embed="rId6" cstate="print"/>
          <a:srcRect l="3448" t="16457" r="6897" b="17714"/>
          <a:stretch>
            <a:fillRect/>
          </a:stretch>
        </p:blipFill>
        <p:spPr bwMode="auto">
          <a:xfrm>
            <a:off x="4752108" y="3657600"/>
            <a:ext cx="1981200" cy="707137"/>
          </a:xfrm>
          <a:prstGeom prst="rect">
            <a:avLst/>
          </a:prstGeom>
          <a:noFill/>
        </p:spPr>
      </p:pic>
      <p:pic>
        <p:nvPicPr>
          <p:cNvPr id="12" name="Picture 40" descr="111116_03"/>
          <p:cNvPicPr>
            <a:picLocks noChangeAspect="1" noChangeArrowheads="1"/>
          </p:cNvPicPr>
          <p:nvPr/>
        </p:nvPicPr>
        <p:blipFill>
          <a:blip r:embed="rId7" cstate="print"/>
          <a:srcRect l="24360" t="9995" b="10045"/>
          <a:stretch>
            <a:fillRect/>
          </a:stretch>
        </p:blipFill>
        <p:spPr bwMode="auto">
          <a:xfrm flipH="1">
            <a:off x="6799983" y="3657600"/>
            <a:ext cx="1457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06" name="Picture 18" descr="http://www.kml.k.u-tokyo.ac.jp/images/KPP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28562"/>
            <a:ext cx="1447800" cy="882253"/>
          </a:xfrm>
          <a:prstGeom prst="rect">
            <a:avLst/>
          </a:prstGeom>
          <a:noFill/>
        </p:spPr>
      </p:pic>
      <p:pic>
        <p:nvPicPr>
          <p:cNvPr id="473098" name="Picture 10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645" y="4190382"/>
            <a:ext cx="1536155" cy="1540307"/>
          </a:xfrm>
          <a:prstGeom prst="rect">
            <a:avLst/>
          </a:prstGeom>
          <a:noFill/>
        </p:spPr>
      </p:pic>
      <p:pic>
        <p:nvPicPr>
          <p:cNvPr id="473102" name="Picture 14" descr="http://www.jaxa.jp/article/special/hayabusa/img/kuninaka/kuninaka_photo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22574"/>
            <a:ext cx="1828800" cy="1092426"/>
          </a:xfrm>
          <a:prstGeom prst="rect">
            <a:avLst/>
          </a:prstGeom>
          <a:noFill/>
        </p:spPr>
      </p:pic>
      <p:pic>
        <p:nvPicPr>
          <p:cNvPr id="473104" name="Picture 16" descr="http://www.kml.k.u-tokyo.ac.jp/images/HT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650282"/>
            <a:ext cx="1066800" cy="1066800"/>
          </a:xfrm>
          <a:prstGeom prst="rect">
            <a:avLst/>
          </a:prstGeom>
          <a:noFill/>
        </p:spPr>
      </p:pic>
      <p:pic>
        <p:nvPicPr>
          <p:cNvPr id="473096" name="Picture 8" descr="http://www.jaxa.jp/countdown/h2bf2/live/img/liftoff_3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045" y="3733800"/>
            <a:ext cx="1315996" cy="1990164"/>
          </a:xfrm>
          <a:prstGeom prst="rect">
            <a:avLst/>
          </a:prstGeom>
          <a:noFill/>
        </p:spPr>
      </p:pic>
      <p:sp>
        <p:nvSpPr>
          <p:cNvPr id="7" name="コンテンツ プレースホルダ 6"/>
          <p:cNvSpPr>
            <a:spLocks noGrp="1"/>
          </p:cNvSpPr>
          <p:nvPr>
            <p:ph idx="13"/>
          </p:nvPr>
        </p:nvSpPr>
        <p:spPr>
          <a:xfrm>
            <a:off x="304800" y="1371600"/>
            <a:ext cx="8229600" cy="243840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技術的に可能なミッションも，「地上→宇宙」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の輸送コストの高さがボトルネックとなる</a:t>
            </a:r>
            <a:endParaRPr kumimoji="1" lang="en-US" altLang="ja-JP" sz="2400" dirty="0" smtClean="0"/>
          </a:p>
          <a:p>
            <a:pPr lvl="1"/>
            <a:r>
              <a:rPr kumimoji="1" lang="ja-JP" altLang="en-US" sz="2000" dirty="0" smtClean="0"/>
              <a:t>宇宙太陽発電衛星（</a:t>
            </a:r>
            <a:r>
              <a:rPr kumimoji="1" lang="en-US" altLang="ja-JP" sz="2000" dirty="0" smtClean="0"/>
              <a:t>SSPS</a:t>
            </a:r>
            <a:r>
              <a:rPr kumimoji="1" lang="ja-JP" altLang="en-US" sz="2000" dirty="0" smtClean="0"/>
              <a:t>）では</a:t>
            </a:r>
            <a:r>
              <a:rPr kumimoji="1" lang="en-US" altLang="ja-JP" sz="2000" dirty="0" smtClean="0"/>
              <a:t>1/50</a:t>
            </a:r>
            <a:r>
              <a:rPr kumimoji="1" lang="ja-JP" altLang="en-US" sz="2000" dirty="0" smtClean="0"/>
              <a:t>のコスト削減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が求められているが，従来の方法で可能か？</a:t>
            </a:r>
            <a:endParaRPr kumimoji="1" lang="en-US" altLang="ja-JP" sz="2000" dirty="0" smtClean="0"/>
          </a:p>
          <a:p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ロケットの例</a:t>
            </a:r>
            <a:endParaRPr lang="en-US" altLang="ja-JP" sz="2400" dirty="0" smtClean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今後の宇宙開発には輸送コストの革新的削減が必須</a:t>
            </a:r>
            <a:endParaRPr kumimoji="1" lang="ja-JP" altLang="en-US" dirty="0"/>
          </a:p>
        </p:txBody>
      </p:sp>
      <p:pic>
        <p:nvPicPr>
          <p:cNvPr id="473092" name="Picture 4" descr="http://www.rish.kyoto-u.ac.jp/space/people/shino/research-sps2.files/image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295400"/>
            <a:ext cx="2343150" cy="2901043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553200" y="4141113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i="1" dirty="0" smtClean="0"/>
              <a:t>http://www.rish.kyoto-u.ac.jp/space/</a:t>
            </a:r>
            <a:br>
              <a:rPr lang="en-US" altLang="ja-JP" sz="1100" i="1" dirty="0" smtClean="0"/>
            </a:br>
            <a:r>
              <a:rPr lang="en-US" altLang="ja-JP" sz="1100" i="1" dirty="0" smtClean="0"/>
              <a:t>people/</a:t>
            </a:r>
            <a:r>
              <a:rPr lang="en-US" altLang="ja-JP" sz="1100" i="1" dirty="0" err="1" smtClean="0"/>
              <a:t>shino</a:t>
            </a:r>
            <a:r>
              <a:rPr lang="en-US" altLang="ja-JP" sz="1100" i="1" dirty="0" smtClean="0"/>
              <a:t>/research-sps2.htm</a:t>
            </a:r>
            <a:endParaRPr kumimoji="1" lang="ja-JP" altLang="en-US" sz="11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9600" y="5715000"/>
            <a:ext cx="32688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 smtClean="0"/>
              <a:t>液体ロケット　　固体ロケット</a:t>
            </a:r>
            <a:endParaRPr kumimoji="1" lang="en-US" altLang="ja-JP" sz="1800" dirty="0" smtClean="0"/>
          </a:p>
          <a:p>
            <a:pPr algn="ctr"/>
            <a:r>
              <a:rPr kumimoji="1" lang="ja-JP" altLang="en-US" dirty="0" smtClean="0"/>
              <a:t>打ち上げロケット（化学推進）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5801" y="5791200"/>
            <a:ext cx="379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宇宙空間でのロケット（電気推進）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00800" y="621539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i="1" dirty="0" smtClean="0"/>
              <a:t>一部写真は</a:t>
            </a:r>
            <a:r>
              <a:rPr kumimoji="1" lang="en-US" altLang="ja-JP" sz="1100" i="1" dirty="0" smtClean="0"/>
              <a:t>JAXA</a:t>
            </a:r>
            <a:r>
              <a:rPr kumimoji="1" lang="ja-JP" altLang="en-US" sz="1100" i="1" dirty="0" smtClean="0"/>
              <a:t>ホームページより引用</a:t>
            </a:r>
            <a:endParaRPr kumimoji="1" lang="ja-JP" altLang="en-US" sz="1100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200" y="37338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H2B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4228" y="4191000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M-V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72937" y="4618180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00"/>
                </a:solidFill>
              </a:rPr>
              <a:t>イオンエンジン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80544" y="4618273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00"/>
                </a:solidFill>
              </a:rPr>
              <a:t>ホールスラスタ</a:t>
            </a:r>
            <a:endParaRPr kumimoji="1" lang="ja-JP" altLang="en-US" sz="1200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25856" y="4782128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PPT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2133600" y="2923308"/>
            <a:ext cx="2286000" cy="685800"/>
          </a:xfrm>
          <a:prstGeom prst="wedgeRoundRectCallout">
            <a:avLst>
              <a:gd name="adj1" fmla="val -31742"/>
              <a:gd name="adj2" fmla="val 96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大推力・低比推力</a:t>
            </a:r>
            <a:endParaRPr kumimoji="1" lang="en-US" altLang="ja-JP" dirty="0" smtClean="0"/>
          </a:p>
          <a:p>
            <a:pPr algn="ctr"/>
            <a:r>
              <a:rPr lang="ja-JP" altLang="en-US" sz="1800" dirty="0" smtClean="0"/>
              <a:t>（重量の９割は燃料）</a:t>
            </a:r>
            <a:endParaRPr kumimoji="1" lang="ja-JP" altLang="en-US" dirty="0"/>
          </a:p>
        </p:txBody>
      </p:sp>
      <p:sp>
        <p:nvSpPr>
          <p:cNvPr id="28" name="角丸四角形吹き出し 27"/>
          <p:cNvSpPr/>
          <p:nvPr/>
        </p:nvSpPr>
        <p:spPr>
          <a:xfrm>
            <a:off x="4114800" y="3581400"/>
            <a:ext cx="2286000" cy="762000"/>
          </a:xfrm>
          <a:prstGeom prst="wedgeRoundRectCallout">
            <a:avLst>
              <a:gd name="adj1" fmla="val 24824"/>
              <a:gd name="adj2" fmla="val 78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低</a:t>
            </a:r>
            <a:r>
              <a:rPr kumimoji="1" lang="ja-JP" altLang="en-US" dirty="0" smtClean="0"/>
              <a:t>推力・高比推力</a:t>
            </a:r>
            <a:endParaRPr kumimoji="1" lang="en-US" altLang="ja-JP" dirty="0" smtClean="0"/>
          </a:p>
          <a:p>
            <a:pPr algn="ctr"/>
            <a:r>
              <a:rPr lang="ja-JP" altLang="en-US" sz="1800" dirty="0" smtClean="0"/>
              <a:t>（無重力・低電力）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381000" y="1295400"/>
            <a:ext cx="8382000" cy="4343400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完全再使用ロケット（往還機）</a:t>
            </a:r>
            <a:endParaRPr kumimoji="1" lang="en-US" altLang="ja-JP" sz="2400" dirty="0" smtClean="0"/>
          </a:p>
          <a:p>
            <a:pPr lvl="1"/>
            <a:r>
              <a:rPr kumimoji="1" lang="ja-JP" altLang="en-US" sz="2000" u="sng" dirty="0" smtClean="0"/>
              <a:t>高価で複雑な機体</a:t>
            </a:r>
            <a:r>
              <a:rPr kumimoji="1" lang="ja-JP" altLang="en-US" sz="2000" dirty="0" smtClean="0"/>
              <a:t>を繰り返し使用</a:t>
            </a:r>
            <a:endParaRPr lang="en-US" altLang="ja-JP" sz="2000" dirty="0" smtClean="0"/>
          </a:p>
          <a:p>
            <a:pPr lvl="1">
              <a:buNone/>
            </a:pPr>
            <a:endParaRPr kumimoji="1" lang="en-US" altLang="ja-JP" sz="1200" dirty="0" smtClean="0"/>
          </a:p>
          <a:p>
            <a:r>
              <a:rPr lang="ja-JP" altLang="en-US" sz="2400" dirty="0" smtClean="0"/>
              <a:t>スペースシャトル退役の要因</a:t>
            </a:r>
            <a:endParaRPr lang="en-US" altLang="ja-JP" sz="2400" dirty="0" smtClean="0"/>
          </a:p>
          <a:p>
            <a:pPr lvl="1"/>
            <a:r>
              <a:rPr kumimoji="1" lang="ja-JP" altLang="en-US" sz="2000" dirty="0" smtClean="0"/>
              <a:t>莫大な</a:t>
            </a:r>
            <a:r>
              <a:rPr kumimoji="1" lang="ja-JP" altLang="en-US" sz="2000" u="sng" dirty="0" smtClean="0"/>
              <a:t>メンテナンス</a:t>
            </a:r>
            <a:r>
              <a:rPr kumimoji="1" lang="ja-JP" altLang="en-US" sz="2000" dirty="0" smtClean="0"/>
              <a:t>コスト</a:t>
            </a:r>
            <a:endParaRPr lang="en-US" altLang="ja-JP" sz="2000" dirty="0" smtClean="0"/>
          </a:p>
          <a:p>
            <a:pPr lvl="1"/>
            <a:r>
              <a:rPr kumimoji="1" lang="ja-JP" altLang="en-US" sz="2000" u="sng" dirty="0" smtClean="0"/>
              <a:t>一機の失敗</a:t>
            </a:r>
            <a:r>
              <a:rPr kumimoji="1" lang="ja-JP" altLang="en-US" sz="2000" dirty="0" smtClean="0"/>
              <a:t>による影響大</a:t>
            </a:r>
            <a:endParaRPr kumimoji="1" lang="en-US" altLang="ja-JP" sz="2000" dirty="0" smtClean="0"/>
          </a:p>
          <a:p>
            <a:pPr lvl="1">
              <a:buNone/>
            </a:pPr>
            <a:endParaRPr kumimoji="1" lang="en-US" altLang="ja-JP" sz="1200" dirty="0" smtClean="0"/>
          </a:p>
          <a:p>
            <a:r>
              <a:rPr lang="ja-JP" altLang="en-US" sz="2400" dirty="0" smtClean="0"/>
              <a:t>民間企業による活動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Space X, Falcon 9</a:t>
            </a:r>
            <a:r>
              <a:rPr lang="ja-JP" altLang="en-US" sz="2000" dirty="0" smtClean="0"/>
              <a:t>　（液体ロケット）</a:t>
            </a:r>
            <a:endParaRPr lang="en-US" altLang="ja-JP" sz="2000" dirty="0" smtClean="0"/>
          </a:p>
          <a:p>
            <a:pPr lvl="1"/>
            <a:r>
              <a:rPr kumimoji="1" lang="en-US" altLang="ja-JP" sz="2000" dirty="0" smtClean="0"/>
              <a:t>Scaled Composites, White Knight</a:t>
            </a:r>
            <a:r>
              <a:rPr kumimoji="1" lang="ja-JP" altLang="en-US" sz="2000" dirty="0" smtClean="0"/>
              <a:t>（飛行機）</a:t>
            </a:r>
            <a:r>
              <a:rPr kumimoji="1" lang="en-US" altLang="ja-JP" sz="2000" dirty="0" smtClean="0"/>
              <a:t> &amp; Space Shi</a:t>
            </a:r>
            <a:r>
              <a:rPr lang="en-US" altLang="ja-JP" sz="2000" dirty="0" smtClean="0"/>
              <a:t>p One</a:t>
            </a:r>
            <a:r>
              <a:rPr lang="ja-JP" altLang="en-US" sz="2000" dirty="0" smtClean="0"/>
              <a:t>（ロケット）</a:t>
            </a:r>
            <a:endParaRPr lang="en-US" altLang="ja-JP" sz="2000" dirty="0" smtClean="0"/>
          </a:p>
          <a:p>
            <a:pPr lvl="1"/>
            <a:r>
              <a:rPr kumimoji="1" lang="en-US" altLang="ja-JP" sz="2000" dirty="0" smtClean="0"/>
              <a:t>PD</a:t>
            </a:r>
            <a:r>
              <a:rPr kumimoji="1" lang="ja-JP" altLang="en-US" sz="2000" dirty="0" smtClean="0"/>
              <a:t>エアロスペース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　（パルスデトネーションエンジン）</a:t>
            </a:r>
            <a:endParaRPr kumimoji="1" lang="ja-JP" altLang="en-US" sz="2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従来の化学推進ロケットでのコスト削減の考え方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917223" y="1295400"/>
            <a:ext cx="1096109" cy="1676400"/>
            <a:chOff x="7743091" y="1524000"/>
            <a:chExt cx="1096109" cy="1676400"/>
          </a:xfrm>
        </p:grpSpPr>
        <p:pic>
          <p:nvPicPr>
            <p:cNvPr id="472070" name="Picture 6" descr="http://www.jaxa.jp/press/2003/11/img/20031112_rvt_pic10.jpg"/>
            <p:cNvPicPr>
              <a:picLocks noChangeAspect="1" noChangeArrowheads="1"/>
            </p:cNvPicPr>
            <p:nvPr/>
          </p:nvPicPr>
          <p:blipFill>
            <a:blip r:embed="rId2" cstate="print"/>
            <a:srcRect l="32813" t="9810" r="31250" b="5171"/>
            <a:stretch>
              <a:fillRect/>
            </a:stretch>
          </p:blipFill>
          <p:spPr bwMode="auto">
            <a:xfrm>
              <a:off x="7743091" y="1524000"/>
              <a:ext cx="1096108" cy="1676400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7848600" y="27695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i="1" dirty="0" smtClean="0"/>
                <a:t>ISAS/JAXA</a:t>
              </a:r>
              <a:r>
                <a:rPr kumimoji="1" lang="ja-JP" altLang="en-US" sz="1100" i="1" dirty="0" smtClean="0"/>
                <a:t> </a:t>
              </a:r>
              <a:endParaRPr kumimoji="1" lang="en-US" altLang="ja-JP" sz="1100" i="1" dirty="0" smtClean="0"/>
            </a:p>
            <a:p>
              <a:r>
                <a:rPr kumimoji="1" lang="ja-JP" altLang="en-US" sz="1100" i="1" dirty="0" smtClean="0"/>
                <a:t>稲谷研究室</a:t>
              </a:r>
              <a:endParaRPr kumimoji="1" lang="ja-JP" altLang="en-US" sz="1100" i="1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280741" y="4918654"/>
            <a:ext cx="3482259" cy="948746"/>
            <a:chOff x="5585541" y="5223454"/>
            <a:chExt cx="3482259" cy="948746"/>
          </a:xfrm>
        </p:grpSpPr>
        <p:pic>
          <p:nvPicPr>
            <p:cNvPr id="472076" name="Picture 12" descr="http://www.pdas.co.jp/wp-content/uploads/2011/09/temp_top_2.jpg"/>
            <p:cNvPicPr>
              <a:picLocks noChangeAspect="1" noChangeArrowheads="1"/>
            </p:cNvPicPr>
            <p:nvPr/>
          </p:nvPicPr>
          <p:blipFill>
            <a:blip r:embed="rId3" cstate="print"/>
            <a:srcRect l="18919" r="29730"/>
            <a:stretch>
              <a:fillRect/>
            </a:stretch>
          </p:blipFill>
          <p:spPr bwMode="auto">
            <a:xfrm>
              <a:off x="5585541" y="5223454"/>
              <a:ext cx="1371600" cy="921038"/>
            </a:xfrm>
            <a:prstGeom prst="rect">
              <a:avLst/>
            </a:prstGeom>
            <a:noFill/>
          </p:spPr>
        </p:pic>
        <p:pic>
          <p:nvPicPr>
            <p:cNvPr id="472081" name="Picture 17" descr="C:\Users\T-Yamaguchi\Desktop\temp_top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3341" y="5224790"/>
              <a:ext cx="2034459" cy="685800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391400" y="591059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i="1" dirty="0" smtClean="0"/>
                <a:t>PD</a:t>
              </a:r>
              <a:r>
                <a:rPr kumimoji="1" lang="ja-JP" altLang="en-US" sz="1100" i="1" dirty="0" smtClean="0"/>
                <a:t>エアロスペース</a:t>
              </a:r>
              <a:endParaRPr kumimoji="1" lang="ja-JP" altLang="en-US" sz="1100" i="1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410200" y="3091190"/>
            <a:ext cx="3265787" cy="1404610"/>
            <a:chOff x="4114800" y="4419600"/>
            <a:chExt cx="3265787" cy="1404610"/>
          </a:xfrm>
        </p:grpSpPr>
        <p:pic>
          <p:nvPicPr>
            <p:cNvPr id="472072" name="Picture 8" descr="ファイル:Spaceship One and White Knight in flight 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4419600"/>
              <a:ext cx="1737359" cy="1155344"/>
            </a:xfrm>
            <a:prstGeom prst="rect">
              <a:avLst/>
            </a:prstGeom>
            <a:noFill/>
          </p:spPr>
        </p:pic>
        <p:pic>
          <p:nvPicPr>
            <p:cNvPr id="472074" name="Picture 10" descr="ファイル:Spaceship One in flight 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4419600"/>
              <a:ext cx="1513187" cy="1143000"/>
            </a:xfrm>
            <a:prstGeom prst="rect">
              <a:avLst/>
            </a:prstGeom>
            <a:noFill/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105400" y="55626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i="1" dirty="0" smtClean="0"/>
                <a:t>Scaled</a:t>
              </a:r>
              <a:r>
                <a:rPr kumimoji="1" lang="ja-JP" altLang="en-US" sz="1100" i="1" dirty="0" smtClean="0"/>
                <a:t> </a:t>
              </a:r>
              <a:r>
                <a:rPr kumimoji="1" lang="en-US" altLang="ja-JP" sz="1100" i="1" dirty="0" smtClean="0"/>
                <a:t>Composites</a:t>
              </a:r>
              <a:endParaRPr kumimoji="1" lang="ja-JP" altLang="en-US" sz="1100" i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114800" y="4419600"/>
              <a:ext cx="1200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00"/>
                  </a:solidFill>
                </a:rPr>
                <a:t>White Knight</a:t>
              </a:r>
              <a:endParaRPr kumimoji="1" lang="ja-JP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867400" y="4419600"/>
              <a:ext cx="1489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00"/>
                  </a:solidFill>
                </a:rPr>
                <a:t>Space Ship </a:t>
              </a:r>
              <a:r>
                <a:rPr lang="en-US" altLang="ja-JP" sz="1400" dirty="0" smtClean="0">
                  <a:solidFill>
                    <a:srgbClr val="FFFF00"/>
                  </a:solidFill>
                </a:rPr>
                <a:t>O</a:t>
              </a:r>
              <a:r>
                <a:rPr kumimoji="1" lang="en-US" altLang="ja-JP" sz="1400" dirty="0" smtClean="0">
                  <a:solidFill>
                    <a:srgbClr val="FFFF00"/>
                  </a:solidFill>
                </a:rPr>
                <a:t>ne</a:t>
              </a:r>
              <a:endParaRPr kumimoji="1" lang="ja-JP" altLang="en-US" sz="1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394332" y="1320955"/>
            <a:ext cx="1089003" cy="1650845"/>
            <a:chOff x="5770416" y="2728834"/>
            <a:chExt cx="1089003" cy="1650845"/>
          </a:xfrm>
        </p:grpSpPr>
        <p:pic>
          <p:nvPicPr>
            <p:cNvPr id="472083" name="Picture 19" descr="ファイル:STS120LaunchHiR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1200" y="2743200"/>
              <a:ext cx="1068219" cy="1636479"/>
            </a:xfrm>
            <a:prstGeom prst="rect">
              <a:avLst/>
            </a:prstGeom>
            <a:noFill/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770416" y="2728834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FF00"/>
                  </a:solidFill>
                </a:rPr>
                <a:t>スペース</a:t>
              </a:r>
              <a:r>
                <a:rPr lang="en-US" altLang="ja-JP" sz="1200" dirty="0" smtClean="0">
                  <a:solidFill>
                    <a:srgbClr val="FFFF00"/>
                  </a:solidFill>
                </a:rPr>
                <a:t/>
              </a:r>
              <a:br>
                <a:rPr lang="en-US" altLang="ja-JP" sz="1200" dirty="0" smtClean="0">
                  <a:solidFill>
                    <a:srgbClr val="FFFF00"/>
                  </a:solidFill>
                </a:rPr>
              </a:br>
              <a:r>
                <a:rPr kumimoji="1" lang="ja-JP" altLang="en-US" sz="1200" dirty="0" smtClean="0">
                  <a:solidFill>
                    <a:srgbClr val="FFFF00"/>
                  </a:solidFill>
                </a:rPr>
                <a:t>シャトル</a:t>
              </a:r>
              <a:endParaRPr kumimoji="1" lang="ja-JP" altLang="en-US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448916" y="5867400"/>
            <a:ext cx="8246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8000"/>
                </a:solidFill>
              </a:rPr>
              <a:t>いずれも</a:t>
            </a:r>
            <a:r>
              <a:rPr kumimoji="1" lang="ja-JP" altLang="en-US" u="sng" dirty="0" smtClean="0">
                <a:solidFill>
                  <a:srgbClr val="008000"/>
                </a:solidFill>
              </a:rPr>
              <a:t>人間を運ぶこと</a:t>
            </a:r>
            <a:r>
              <a:rPr kumimoji="1" lang="ja-JP" altLang="en-US" dirty="0" smtClean="0">
                <a:solidFill>
                  <a:srgbClr val="008000"/>
                </a:solidFill>
              </a:rPr>
              <a:t>（宇宙旅行）を目指した開発</a:t>
            </a:r>
            <a:endParaRPr kumimoji="1" lang="en-US" altLang="ja-JP" dirty="0" smtClean="0">
              <a:solidFill>
                <a:srgbClr val="008000"/>
              </a:solidFill>
            </a:endParaRPr>
          </a:p>
          <a:p>
            <a:r>
              <a:rPr lang="ja-JP" altLang="en-US" dirty="0" smtClean="0">
                <a:solidFill>
                  <a:srgbClr val="008000"/>
                </a:solidFill>
              </a:rPr>
              <a:t>→ </a:t>
            </a:r>
            <a:r>
              <a:rPr lang="ja-JP" altLang="en-US" dirty="0" smtClean="0">
                <a:solidFill>
                  <a:srgbClr val="C00000"/>
                </a:solidFill>
              </a:rPr>
              <a:t>物資</a:t>
            </a:r>
            <a:r>
              <a:rPr lang="ja-JP" altLang="en-US" dirty="0" smtClean="0">
                <a:solidFill>
                  <a:srgbClr val="008000"/>
                </a:solidFill>
              </a:rPr>
              <a:t>を地上（</a:t>
            </a:r>
            <a:r>
              <a:rPr lang="ja-JP" altLang="en-US" dirty="0" smtClean="0">
                <a:solidFill>
                  <a:srgbClr val="C00000"/>
                </a:solidFill>
              </a:rPr>
              <a:t>大気</a:t>
            </a:r>
            <a:r>
              <a:rPr lang="ja-JP" altLang="en-US" dirty="0" smtClean="0">
                <a:solidFill>
                  <a:srgbClr val="008000"/>
                </a:solidFill>
              </a:rPr>
              <a:t>層）から宇宙へ運ぶなら，もっと安価な方法はないか？</a:t>
            </a:r>
            <a:endParaRPr lang="en-US" altLang="ja-JP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新たな可能性「ビーミング推進」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495800" y="737125"/>
            <a:ext cx="4495800" cy="2691875"/>
            <a:chOff x="4495800" y="737125"/>
            <a:chExt cx="4495800" cy="269187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2307"/>
            <a:stretch>
              <a:fillRect/>
            </a:stretch>
          </p:blipFill>
          <p:spPr bwMode="auto">
            <a:xfrm>
              <a:off x="5562867" y="737125"/>
              <a:ext cx="3428733" cy="26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1125629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rgbClr val="000000"/>
                  </a:solidFill>
                </a:rPr>
                <a:t>ビーム源</a:t>
              </a:r>
              <a:r>
                <a:rPr lang="en-US" altLang="ja-JP" sz="18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ja-JP" altLang="en-US" sz="1200" dirty="0" smtClean="0">
                  <a:solidFill>
                    <a:srgbClr val="000000"/>
                  </a:solidFill>
                </a:rPr>
                <a:t>（地上基地）</a:t>
              </a:r>
              <a:endParaRPr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rot="19217812">
              <a:off x="5528324" y="1517366"/>
              <a:ext cx="2079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rgbClr val="008000"/>
                  </a:solidFill>
                </a:rPr>
                <a:t>ミリ波ビームの照射</a:t>
              </a:r>
              <a:endParaRPr lang="ja-JP" altLang="en-US" sz="1800" dirty="0">
                <a:solidFill>
                  <a:srgbClr val="008000"/>
                </a:solidFill>
              </a:endParaRPr>
            </a:p>
          </p:txBody>
        </p:sp>
        <p:pic>
          <p:nvPicPr>
            <p:cNvPr id="22" name="図 6"/>
            <p:cNvPicPr>
              <a:picLocks noChangeAspect="1"/>
            </p:cNvPicPr>
            <p:nvPr/>
          </p:nvPicPr>
          <p:blipFill>
            <a:blip r:embed="rId3" cstate="print"/>
            <a:srcRect t="22932" b="21819"/>
            <a:stretch>
              <a:fillRect/>
            </a:stretch>
          </p:blipFill>
          <p:spPr bwMode="auto">
            <a:xfrm rot="7963107">
              <a:off x="7259954" y="2058276"/>
              <a:ext cx="1578549" cy="116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7696199" y="1208197"/>
              <a:ext cx="697627" cy="40011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</a:rPr>
                <a:t>機体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562600" y="533400"/>
            <a:ext cx="3457238" cy="3048000"/>
            <a:chOff x="5562600" y="609600"/>
            <a:chExt cx="3457238" cy="3048000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1779"/>
            <a:stretch>
              <a:fillRect/>
            </a:stretch>
          </p:blipFill>
          <p:spPr bwMode="auto">
            <a:xfrm>
              <a:off x="5562600" y="732568"/>
              <a:ext cx="3457238" cy="292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3"/>
            <p:cNvSpPr txBox="1"/>
            <p:nvPr/>
          </p:nvSpPr>
          <p:spPr>
            <a:xfrm>
              <a:off x="6243637" y="724125"/>
              <a:ext cx="2057400" cy="1123384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1400" b="1" dirty="0">
                  <a:solidFill>
                    <a:srgbClr val="C00000"/>
                  </a:solidFill>
                </a:rPr>
                <a:t>使い捨て部分</a:t>
              </a:r>
              <a:r>
                <a:rPr lang="ja-JP" altLang="en-US" sz="1400" b="1" dirty="0" smtClean="0">
                  <a:solidFill>
                    <a:srgbClr val="C00000"/>
                  </a:solidFill>
                </a:rPr>
                <a:t>コスト</a:t>
              </a:r>
              <a:r>
                <a:rPr lang="en-US" altLang="ja-JP" sz="1400" b="1" dirty="0" smtClean="0">
                  <a:solidFill>
                    <a:srgbClr val="C00000"/>
                  </a:solidFill>
                </a:rPr>
                <a:t/>
              </a:r>
              <a:br>
                <a:rPr lang="en-US" altLang="ja-JP" sz="1400" b="1" dirty="0" smtClean="0">
                  <a:solidFill>
                    <a:srgbClr val="C00000"/>
                  </a:solidFill>
                </a:rPr>
              </a:br>
              <a:r>
                <a:rPr lang="ja-JP" altLang="en-US" sz="1400" dirty="0" smtClean="0">
                  <a:solidFill>
                    <a:srgbClr val="C00000"/>
                  </a:solidFill>
                </a:rPr>
                <a:t>（機体製造費，電気代）</a:t>
              </a:r>
              <a:endParaRPr lang="en-US" altLang="ja-JP" sz="1400" dirty="0">
                <a:solidFill>
                  <a:srgbClr val="C00000"/>
                </a:solidFill>
              </a:endParaRPr>
            </a:p>
            <a:p>
              <a:pPr algn="ctr">
                <a:defRPr/>
              </a:pPr>
              <a:endParaRPr lang="en-US" altLang="ja-JP" sz="1000" b="1" dirty="0">
                <a:solidFill>
                  <a:srgbClr val="000000"/>
                </a:solidFill>
              </a:endParaRPr>
            </a:p>
            <a:p>
              <a:pPr algn="r">
                <a:defRPr/>
              </a:pPr>
              <a:r>
                <a:rPr lang="ja-JP" altLang="en-US" sz="1400" b="1" dirty="0" smtClean="0">
                  <a:solidFill>
                    <a:srgbClr val="3333CC"/>
                  </a:solidFill>
                </a:rPr>
                <a:t>再使用コスト</a:t>
              </a:r>
              <a:r>
                <a:rPr lang="en-US" altLang="ja-JP" sz="1400" dirty="0" smtClean="0">
                  <a:solidFill>
                    <a:srgbClr val="3333CC"/>
                  </a:solidFill>
                </a:rPr>
                <a:t/>
              </a:r>
              <a:br>
                <a:rPr lang="en-US" altLang="ja-JP" sz="1400" dirty="0" smtClean="0">
                  <a:solidFill>
                    <a:srgbClr val="3333CC"/>
                  </a:solidFill>
                </a:rPr>
              </a:br>
              <a:r>
                <a:rPr lang="ja-JP" altLang="en-US" sz="1400" dirty="0" smtClean="0">
                  <a:solidFill>
                    <a:srgbClr val="3333CC"/>
                  </a:solidFill>
                </a:rPr>
                <a:t>（地上設備）</a:t>
              </a:r>
              <a:endParaRPr lang="en-US" altLang="ja-JP" sz="1400" b="1" dirty="0" smtClean="0">
                <a:solidFill>
                  <a:srgbClr val="3333CC"/>
                </a:solidFill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 rot="21553128">
              <a:off x="5620789" y="609600"/>
              <a:ext cx="615553" cy="1772964"/>
            </a:xfrm>
            <a:prstGeom prst="rect">
              <a:avLst/>
            </a:prstGeom>
            <a:noFill/>
            <a:ln w="158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algn="r">
                <a:defRPr/>
              </a:pPr>
              <a:r>
                <a:rPr lang="ja-JP" altLang="en-US" sz="1400" dirty="0" smtClean="0">
                  <a:solidFill>
                    <a:srgbClr val="000000"/>
                  </a:solidFill>
                </a:rPr>
                <a:t>既存→</a:t>
              </a:r>
              <a:endParaRPr lang="en-US" altLang="ja-JP" sz="1400" dirty="0" smtClean="0">
                <a:solidFill>
                  <a:srgbClr val="000000"/>
                </a:solidFill>
              </a:endParaRPr>
            </a:p>
            <a:p>
              <a:pPr algn="r">
                <a:defRPr/>
              </a:pPr>
              <a:r>
                <a:rPr lang="ja-JP" altLang="en-US" sz="1400" dirty="0" smtClean="0">
                  <a:solidFill>
                    <a:srgbClr val="000000"/>
                  </a:solidFill>
                </a:rPr>
                <a:t>マイクロ波ロケット→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010564" y="1380836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1"/>
            <a:r>
              <a:rPr kumimoji="1" lang="ja-JP" altLang="en-US" sz="2400" dirty="0" smtClean="0">
                <a:solidFill>
                  <a:srgbClr val="C00000"/>
                </a:solidFill>
              </a:rPr>
              <a:t>機体外部からの</a:t>
            </a:r>
            <a:r>
              <a:rPr kumimoji="1" lang="ja-JP" altLang="en-US" sz="2400" dirty="0" smtClean="0"/>
              <a:t>電磁波ビーム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kumimoji="1" lang="ja-JP" altLang="en-US" sz="2400" dirty="0" smtClean="0"/>
              <a:t>による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エネルギー供給</a:t>
            </a:r>
            <a:endParaRPr kumimoji="1" lang="en-US" altLang="ja-JP" sz="2400" dirty="0" smtClean="0">
              <a:solidFill>
                <a:srgbClr val="C00000"/>
              </a:solidFill>
            </a:endParaRPr>
          </a:p>
          <a:p>
            <a:pPr lvl="1"/>
            <a:r>
              <a:rPr lang="ja-JP" altLang="en-US" sz="2400" dirty="0" smtClean="0"/>
              <a:t>機体上にて電磁波を推力へ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エネルギー変換</a:t>
            </a:r>
            <a:endParaRPr kumimoji="1" lang="en-US" altLang="ja-JP" sz="2400" dirty="0" smtClean="0"/>
          </a:p>
          <a:p>
            <a:pPr>
              <a:buNone/>
            </a:pPr>
            <a:endParaRPr lang="en-US" altLang="ja-JP" sz="2000" dirty="0" smtClean="0"/>
          </a:p>
          <a:p>
            <a:r>
              <a:rPr kumimoji="1" lang="ja-JP" altLang="en-US" dirty="0" smtClean="0"/>
              <a:t>超低コスト実現のための三要素</a:t>
            </a:r>
            <a:endParaRPr kumimoji="1" lang="ja-JP" altLang="en-US" dirty="0"/>
          </a:p>
        </p:txBody>
      </p:sp>
      <p:graphicFrame>
        <p:nvGraphicFramePr>
          <p:cNvPr id="5" name="Diagramme 9"/>
          <p:cNvGraphicFramePr/>
          <p:nvPr/>
        </p:nvGraphicFramePr>
        <p:xfrm>
          <a:off x="266700" y="38100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大電力ミリ波発振源「ジャイロトロン」（</a:t>
            </a:r>
            <a:r>
              <a:rPr kumimoji="1" lang="en-US" altLang="ja-JP" dirty="0" smtClean="0"/>
              <a:t>1MW</a:t>
            </a:r>
            <a:r>
              <a:rPr kumimoji="1" lang="ja-JP" altLang="en-US" dirty="0" smtClean="0"/>
              <a:t>級，</a:t>
            </a:r>
            <a:r>
              <a:rPr kumimoji="1" lang="en-US" altLang="ja-JP" dirty="0" smtClean="0"/>
              <a:t>JAEA/</a:t>
            </a:r>
            <a:r>
              <a:rPr kumimoji="1" lang="ja-JP" altLang="en-US" dirty="0" smtClean="0"/>
              <a:t>東芝）</a:t>
            </a:r>
            <a:endParaRPr kumimoji="1" lang="ja-JP" altLang="en-US" dirty="0"/>
          </a:p>
        </p:txBody>
      </p:sp>
      <p:pic>
        <p:nvPicPr>
          <p:cNvPr id="18" name="Picture 27" descr="jaeri_gyrot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25611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21261"/>
              </p:ext>
            </p:extLst>
          </p:nvPr>
        </p:nvGraphicFramePr>
        <p:xfrm>
          <a:off x="5334000" y="2807732"/>
          <a:ext cx="3358197" cy="1677670"/>
        </p:xfrm>
        <a:graphic>
          <a:graphicData uri="http://schemas.openxmlformats.org/drawingml/2006/table">
            <a:tbl>
              <a:tblPr/>
              <a:tblGrid>
                <a:gridCol w="2260917"/>
                <a:gridCol w="1097280"/>
              </a:tblGrid>
              <a:tr h="29051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発振周波数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170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出力パワー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&lt; 1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出力ビームプロファイル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Gaussian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ビームウェイスト直径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電力効率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452096" y="2438400"/>
            <a:ext cx="1107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主要諸元</a:t>
            </a:r>
            <a:endParaRPr lang="ja-JP" alt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" name="Picture 26" descr="gyrotron"/>
          <p:cNvPicPr>
            <a:picLocks noChangeAspect="1" noChangeArrowheads="1"/>
          </p:cNvPicPr>
          <p:nvPr/>
        </p:nvPicPr>
        <p:blipFill>
          <a:blip r:embed="rId3" cstate="print"/>
          <a:srcRect l="14075" t="6667" r="17778" b="4443"/>
          <a:stretch>
            <a:fillRect/>
          </a:stretch>
        </p:blipFill>
        <p:spPr bwMode="auto">
          <a:xfrm>
            <a:off x="486809" y="1752600"/>
            <a:ext cx="1739348" cy="302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1000" y="1352490"/>
            <a:ext cx="7315200" cy="400110"/>
          </a:xfrm>
          <a:prstGeom prst="rect">
            <a:avLst/>
          </a:prstGeom>
          <a:solidFill>
            <a:srgbClr val="FFCC99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ITER</a:t>
            </a:r>
            <a:r>
              <a:rPr lang="ja-JP" altLang="en-US" dirty="0" smtClean="0">
                <a:solidFill>
                  <a:srgbClr val="000000"/>
                </a:solidFill>
                <a:latin typeface="Times New Roman" pitchFamily="18" charset="0"/>
              </a:rPr>
              <a:t>（国際熱核融合実験炉）のプラズマ加熱・電流駆動用に開発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267200" y="4648200"/>
            <a:ext cx="4648200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1800" dirty="0" smtClean="0">
                <a:latin typeface="Times New Roman" pitchFamily="18" charset="0"/>
              </a:rPr>
              <a:t>利点</a:t>
            </a:r>
            <a:endParaRPr lang="en-US" altLang="ja-JP" sz="1800" dirty="0" smtClean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・</a:t>
            </a:r>
            <a:r>
              <a:rPr lang="ja-JP" altLang="en-US" sz="1800" dirty="0">
                <a:solidFill>
                  <a:srgbClr val="000000"/>
                </a:solidFill>
                <a:latin typeface="Times New Roman" pitchFamily="18" charset="0"/>
              </a:rPr>
              <a:t>　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</a:rPr>
              <a:t>MW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級の発振出力を達成済み</a:t>
            </a:r>
            <a:endParaRPr lang="ja-JP" alt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Times New Roman" pitchFamily="18" charset="0"/>
              </a:rPr>
              <a:t>・　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同パワーレベルのレーザーに比べ安価</a:t>
            </a:r>
            <a:endParaRPr lang="ja-JP" altLang="en-US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Times New Roman" pitchFamily="18" charset="0"/>
              </a:rPr>
              <a:t>・　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パルス中の出力波形が一定</a:t>
            </a:r>
            <a:endParaRPr lang="en-US" altLang="ja-JP" sz="1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Times New Roman" pitchFamily="18" charset="0"/>
              </a:rPr>
              <a:t>・　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発振時間を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制御可能（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</a:rPr>
              <a:t>0.1 </a:t>
            </a:r>
            <a:r>
              <a:rPr lang="en-US" altLang="ja-JP" sz="1800" dirty="0" err="1" smtClean="0">
                <a:solidFill>
                  <a:srgbClr val="000000"/>
                </a:solidFill>
                <a:latin typeface="Times New Roman" pitchFamily="18" charset="0"/>
              </a:rPr>
              <a:t>msec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</a:rPr>
              <a:t> - 1,000 sec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）</a:t>
            </a:r>
            <a:endParaRPr lang="en-US" altLang="ja-JP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・　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 pitchFamily="18" charset="0"/>
              </a:rPr>
              <a:t>kHz</a:t>
            </a:r>
            <a:r>
              <a:rPr lang="ja-JP" altLang="en-US" sz="1800" dirty="0" err="1" smtClean="0">
                <a:solidFill>
                  <a:srgbClr val="000000"/>
                </a:solidFill>
                <a:latin typeface="Times New Roman" pitchFamily="18" charset="0"/>
              </a:rPr>
              <a:t>での</a:t>
            </a:r>
            <a:r>
              <a:rPr lang="ja-JP" altLang="en-US" sz="1800" dirty="0" smtClean="0">
                <a:solidFill>
                  <a:srgbClr val="000000"/>
                </a:solidFill>
                <a:latin typeface="Times New Roman" pitchFamily="18" charset="0"/>
              </a:rPr>
              <a:t>繰り返し発振を制御可能</a:t>
            </a:r>
            <a:endParaRPr lang="en-US" altLang="ja-JP" sz="1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5791200" y="1828800"/>
            <a:ext cx="3158237" cy="5847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JAEA</a:t>
            </a:r>
            <a:r>
              <a:rPr kumimoji="0" lang="ja-JP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（日本原子力研究開発機構）</a:t>
            </a:r>
            <a:endParaRPr kumimoji="0" lang="en-US" altLang="ja-JP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との</a:t>
            </a:r>
            <a:r>
              <a:rPr kumimoji="0" lang="ja-JP" alt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施設利用型共同研究</a:t>
            </a:r>
            <a:endParaRPr kumimoji="0" lang="ja-JP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457200" y="4742782"/>
            <a:ext cx="2367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高さ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m 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重量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 kg</a:t>
            </a:r>
            <a:endParaRPr lang="en-US" altLang="ja-JP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673768" y="5053324"/>
            <a:ext cx="3276600" cy="1514764"/>
            <a:chOff x="3792" y="2045"/>
            <a:chExt cx="1728" cy="1199"/>
          </a:xfrm>
        </p:grpSpPr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3792" y="2064"/>
              <a:ext cx="1728" cy="118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23" descr="GNP_shocksympo_MWpul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2045"/>
              <a:ext cx="1632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4305" y="2496"/>
              <a:ext cx="76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出力波形</a:t>
              </a:r>
              <a:endPara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環状矢印 103"/>
          <p:cNvSpPr/>
          <p:nvPr/>
        </p:nvSpPr>
        <p:spPr>
          <a:xfrm rot="5400000" flipH="1">
            <a:off x="3657600" y="4240800"/>
            <a:ext cx="2160000" cy="2160000"/>
          </a:xfrm>
          <a:prstGeom prst="circularArrow">
            <a:avLst>
              <a:gd name="adj1" fmla="val 12500"/>
              <a:gd name="adj2" fmla="val 1686914"/>
              <a:gd name="adj3" fmla="val 20457681"/>
              <a:gd name="adj4" fmla="val 3314018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1" name="正方形/長方形 360"/>
          <p:cNvSpPr/>
          <p:nvPr/>
        </p:nvSpPr>
        <p:spPr>
          <a:xfrm>
            <a:off x="4191000" y="1241675"/>
            <a:ext cx="4800600" cy="2034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3"/>
          </p:nvPr>
        </p:nvSpPr>
        <p:spPr>
          <a:xfrm>
            <a:off x="457200" y="1371600"/>
            <a:ext cx="3581400" cy="175260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ビーム源：</a:t>
            </a:r>
            <a:r>
              <a:rPr kumimoji="1" lang="ja-JP" altLang="en-US" sz="2000" dirty="0" smtClean="0">
                <a:solidFill>
                  <a:srgbClr val="C00000"/>
                </a:solidFill>
              </a:rPr>
              <a:t>ジャイロトロン</a:t>
            </a:r>
            <a:endParaRPr kumimoji="1" lang="en-US" altLang="ja-JP" sz="2000" dirty="0" smtClean="0">
              <a:solidFill>
                <a:srgbClr val="C00000"/>
              </a:solidFill>
            </a:endParaRPr>
          </a:p>
          <a:p>
            <a:r>
              <a:rPr kumimoji="1" lang="ja-JP" altLang="en-US" sz="2000" dirty="0" smtClean="0"/>
              <a:t>機体構成：</a:t>
            </a:r>
            <a:r>
              <a:rPr kumimoji="1" lang="ja-JP" altLang="en-US" sz="2000" dirty="0" smtClean="0">
                <a:solidFill>
                  <a:srgbClr val="C00000"/>
                </a:solidFill>
              </a:rPr>
              <a:t>集光器＋円筒</a:t>
            </a:r>
            <a:endParaRPr kumimoji="1" lang="en-US" altLang="ja-JP" sz="2000" dirty="0" smtClean="0">
              <a:solidFill>
                <a:srgbClr val="C00000"/>
              </a:solidFill>
            </a:endParaRPr>
          </a:p>
          <a:p>
            <a:pPr algn="just"/>
            <a:r>
              <a:rPr lang="ja-JP" altLang="en-US" sz="2000" dirty="0" smtClean="0"/>
              <a:t>推力生成モデル：　パルス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デトネーションエンジン</a:t>
            </a:r>
            <a:r>
              <a:rPr lang="en-US" altLang="ja-JP" sz="2000" dirty="0" smtClean="0"/>
              <a:t>(PDE)</a:t>
            </a:r>
            <a:br>
              <a:rPr lang="en-US" altLang="ja-JP" sz="2000" dirty="0" smtClean="0"/>
            </a:br>
            <a:r>
              <a:rPr lang="ja-JP" altLang="en-US" sz="2000" dirty="0" smtClean="0"/>
              <a:t>をミリ波プラズマにより駆動</a:t>
            </a:r>
            <a:endParaRPr kumimoji="1" lang="ja-JP" altLang="en-US" sz="2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「マイクロ波ロケット」の構成と作動原理</a:t>
            </a:r>
            <a:endParaRPr kumimoji="1" lang="ja-JP" altLang="en-US" dirty="0"/>
          </a:p>
        </p:txBody>
      </p:sp>
      <p:grpSp>
        <p:nvGrpSpPr>
          <p:cNvPr id="4" name="グループ化 139"/>
          <p:cNvGrpSpPr>
            <a:grpSpLocks/>
          </p:cNvGrpSpPr>
          <p:nvPr/>
        </p:nvGrpSpPr>
        <p:grpSpPr bwMode="auto">
          <a:xfrm>
            <a:off x="4215064" y="1207168"/>
            <a:ext cx="4700336" cy="2093494"/>
            <a:chOff x="98365" y="1704648"/>
            <a:chExt cx="5270440" cy="2093099"/>
          </a:xfrm>
        </p:grpSpPr>
        <p:grpSp>
          <p:nvGrpSpPr>
            <p:cNvPr id="5" name="グループ化 33"/>
            <p:cNvGrpSpPr>
              <a:grpSpLocks/>
            </p:cNvGrpSpPr>
            <p:nvPr/>
          </p:nvGrpSpPr>
          <p:grpSpPr bwMode="auto">
            <a:xfrm>
              <a:off x="1032453" y="1989095"/>
              <a:ext cx="4336352" cy="1562219"/>
              <a:chOff x="600404" y="1989095"/>
              <a:chExt cx="4336352" cy="1562219"/>
            </a:xfrm>
          </p:grpSpPr>
          <p:sp>
            <p:nvSpPr>
              <p:cNvPr id="14" name="Text Box 103"/>
              <p:cNvSpPr txBox="1">
                <a:spLocks noChangeArrowheads="1"/>
              </p:cNvSpPr>
              <p:nvPr/>
            </p:nvSpPr>
            <p:spPr bwMode="auto">
              <a:xfrm>
                <a:off x="4317769" y="3212824"/>
                <a:ext cx="618987" cy="338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600" kern="0" dirty="0">
                    <a:solidFill>
                      <a:prstClr val="black"/>
                    </a:solidFill>
                    <a:latin typeface="Times New Roman" pitchFamily="18" charset="0"/>
                    <a:ea typeface="ＭＳ Ｐゴシック"/>
                  </a:rPr>
                  <a:t>Time</a:t>
                </a:r>
                <a:endParaRPr kumimoji="0" lang="en-US" altLang="ja-JP" sz="1600" kern="0" baseline="-25000" dirty="0">
                  <a:solidFill>
                    <a:prstClr val="black"/>
                  </a:solidFill>
                  <a:latin typeface="Times New Roman" pitchFamily="18" charset="0"/>
                  <a:ea typeface="ＭＳ Ｐゴシック"/>
                </a:endParaRPr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>
                <a:off x="930554" y="2143053"/>
                <a:ext cx="1588" cy="1007871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triangle" w="lg" len="lg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6" name="Line 99"/>
              <p:cNvSpPr>
                <a:spLocks noChangeShapeType="1"/>
              </p:cNvSpPr>
              <p:nvPr/>
            </p:nvSpPr>
            <p:spPr bwMode="auto">
              <a:xfrm flipV="1">
                <a:off x="925793" y="3141401"/>
                <a:ext cx="3709429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7" name="Arc 100"/>
              <p:cNvSpPr>
                <a:spLocks/>
              </p:cNvSpPr>
              <p:nvPr/>
            </p:nvSpPr>
            <p:spPr bwMode="auto">
              <a:xfrm flipV="1">
                <a:off x="1041663" y="2060518"/>
                <a:ext cx="73014" cy="792012"/>
              </a:xfrm>
              <a:custGeom>
                <a:avLst/>
                <a:gdLst>
                  <a:gd name="T0" fmla="*/ 0 w 21569"/>
                  <a:gd name="T1" fmla="*/ 2147483647 h 21600"/>
                  <a:gd name="T2" fmla="*/ 2147483647 w 21569"/>
                  <a:gd name="T3" fmla="*/ 2147483647 h 21600"/>
                  <a:gd name="T4" fmla="*/ 2147483647 w 21569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1600"/>
                  <a:gd name="T11" fmla="*/ 21569 w 2156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1600" fill="none" extrusionOk="0">
                    <a:moveTo>
                      <a:pt x="-1" y="16623"/>
                    </a:moveTo>
                    <a:cubicBezTo>
                      <a:pt x="2306" y="6880"/>
                      <a:pt x="11006" y="-1"/>
                      <a:pt x="21019" y="0"/>
                    </a:cubicBezTo>
                    <a:cubicBezTo>
                      <a:pt x="21202" y="0"/>
                      <a:pt x="21385" y="2"/>
                      <a:pt x="21568" y="7"/>
                    </a:cubicBezTo>
                  </a:path>
                  <a:path w="21569" h="21600" stroke="0" extrusionOk="0">
                    <a:moveTo>
                      <a:pt x="-1" y="16623"/>
                    </a:moveTo>
                    <a:cubicBezTo>
                      <a:pt x="2306" y="6880"/>
                      <a:pt x="11006" y="-1"/>
                      <a:pt x="21019" y="0"/>
                    </a:cubicBezTo>
                    <a:cubicBezTo>
                      <a:pt x="21202" y="0"/>
                      <a:pt x="21385" y="2"/>
                      <a:pt x="21568" y="7"/>
                    </a:cubicBezTo>
                    <a:lnTo>
                      <a:pt x="2101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8" name="Line 101"/>
              <p:cNvSpPr>
                <a:spLocks noChangeShapeType="1"/>
              </p:cNvSpPr>
              <p:nvPr/>
            </p:nvSpPr>
            <p:spPr bwMode="auto">
              <a:xfrm>
                <a:off x="1041663" y="2276377"/>
                <a:ext cx="1588" cy="8650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9" name="Line 102"/>
              <p:cNvSpPr>
                <a:spLocks noChangeShapeType="1"/>
              </p:cNvSpPr>
              <p:nvPr/>
            </p:nvSpPr>
            <p:spPr bwMode="auto">
              <a:xfrm flipV="1">
                <a:off x="1114677" y="2852531"/>
                <a:ext cx="7206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0" name="Text Box 104"/>
              <p:cNvSpPr txBox="1">
                <a:spLocks noChangeArrowheads="1"/>
              </p:cNvSpPr>
              <p:nvPr/>
            </p:nvSpPr>
            <p:spPr bwMode="auto">
              <a:xfrm>
                <a:off x="600404" y="1989095"/>
                <a:ext cx="300037" cy="369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800" i="1" kern="0" dirty="0">
                    <a:solidFill>
                      <a:prstClr val="black"/>
                    </a:solidFill>
                    <a:latin typeface="Times New Roman" pitchFamily="18" charset="0"/>
                    <a:ea typeface="ＭＳ Ｐゴシック"/>
                  </a:rPr>
                  <a:t>p</a:t>
                </a:r>
                <a:endParaRPr kumimoji="0" lang="en-US" altLang="ja-JP" sz="1800" kern="0" baseline="-25000" dirty="0">
                  <a:solidFill>
                    <a:prstClr val="black"/>
                  </a:solidFill>
                  <a:latin typeface="Times New Roman" pitchFamily="18" charset="0"/>
                  <a:ea typeface="ＭＳ Ｐゴシック"/>
                </a:endParaRPr>
              </a:p>
            </p:txBody>
          </p:sp>
          <p:sp>
            <p:nvSpPr>
              <p:cNvPr id="21" name="Arc 105"/>
              <p:cNvSpPr>
                <a:spLocks/>
              </p:cNvSpPr>
              <p:nvPr/>
            </p:nvSpPr>
            <p:spPr bwMode="auto">
              <a:xfrm flipV="1">
                <a:off x="1830532" y="2704921"/>
                <a:ext cx="576175" cy="431718"/>
              </a:xfrm>
              <a:custGeom>
                <a:avLst/>
                <a:gdLst>
                  <a:gd name="T0" fmla="*/ 0 w 20377"/>
                  <a:gd name="T1" fmla="*/ 2147483647 h 21507"/>
                  <a:gd name="T2" fmla="*/ 2147483647 w 20377"/>
                  <a:gd name="T3" fmla="*/ 0 h 21507"/>
                  <a:gd name="T4" fmla="*/ 2147483647 w 20377"/>
                  <a:gd name="T5" fmla="*/ 2147483647 h 21507"/>
                  <a:gd name="T6" fmla="*/ 0 60000 65536"/>
                  <a:gd name="T7" fmla="*/ 0 60000 65536"/>
                  <a:gd name="T8" fmla="*/ 0 60000 65536"/>
                  <a:gd name="T9" fmla="*/ 0 w 20377"/>
                  <a:gd name="T10" fmla="*/ 0 h 21507"/>
                  <a:gd name="T11" fmla="*/ 20377 w 20377"/>
                  <a:gd name="T12" fmla="*/ 21507 h 215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77" h="21507" fill="none" extrusionOk="0">
                    <a:moveTo>
                      <a:pt x="0" y="14341"/>
                    </a:moveTo>
                    <a:cubicBezTo>
                      <a:pt x="2799" y="6382"/>
                      <a:pt x="9975" y="781"/>
                      <a:pt x="18375" y="-1"/>
                    </a:cubicBezTo>
                  </a:path>
                  <a:path w="20377" h="21507" stroke="0" extrusionOk="0">
                    <a:moveTo>
                      <a:pt x="0" y="14341"/>
                    </a:moveTo>
                    <a:cubicBezTo>
                      <a:pt x="2799" y="6382"/>
                      <a:pt x="9975" y="781"/>
                      <a:pt x="18375" y="-1"/>
                    </a:cubicBezTo>
                    <a:lnTo>
                      <a:pt x="20377" y="21507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2" name="Arc 100"/>
              <p:cNvSpPr>
                <a:spLocks/>
              </p:cNvSpPr>
              <p:nvPr/>
            </p:nvSpPr>
            <p:spPr bwMode="auto">
              <a:xfrm flipV="1">
                <a:off x="2990819" y="2060518"/>
                <a:ext cx="73014" cy="792012"/>
              </a:xfrm>
              <a:custGeom>
                <a:avLst/>
                <a:gdLst>
                  <a:gd name="T0" fmla="*/ 0 w 21569"/>
                  <a:gd name="T1" fmla="*/ 2147483647 h 21600"/>
                  <a:gd name="T2" fmla="*/ 2147483647 w 21569"/>
                  <a:gd name="T3" fmla="*/ 2147483647 h 21600"/>
                  <a:gd name="T4" fmla="*/ 2147483647 w 21569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1600"/>
                  <a:gd name="T11" fmla="*/ 21569 w 2156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1600" fill="none" extrusionOk="0">
                    <a:moveTo>
                      <a:pt x="-1" y="16623"/>
                    </a:moveTo>
                    <a:cubicBezTo>
                      <a:pt x="2306" y="6880"/>
                      <a:pt x="11006" y="-1"/>
                      <a:pt x="21019" y="0"/>
                    </a:cubicBezTo>
                    <a:cubicBezTo>
                      <a:pt x="21202" y="0"/>
                      <a:pt x="21385" y="2"/>
                      <a:pt x="21568" y="7"/>
                    </a:cubicBezTo>
                  </a:path>
                  <a:path w="21569" h="21600" stroke="0" extrusionOk="0">
                    <a:moveTo>
                      <a:pt x="-1" y="16623"/>
                    </a:moveTo>
                    <a:cubicBezTo>
                      <a:pt x="2306" y="6880"/>
                      <a:pt x="11006" y="-1"/>
                      <a:pt x="21019" y="0"/>
                    </a:cubicBezTo>
                    <a:cubicBezTo>
                      <a:pt x="21202" y="0"/>
                      <a:pt x="21385" y="2"/>
                      <a:pt x="21568" y="7"/>
                    </a:cubicBezTo>
                    <a:lnTo>
                      <a:pt x="2101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3" name="Line 101"/>
              <p:cNvSpPr>
                <a:spLocks noChangeShapeType="1"/>
              </p:cNvSpPr>
              <p:nvPr/>
            </p:nvSpPr>
            <p:spPr bwMode="auto">
              <a:xfrm>
                <a:off x="2990819" y="2276377"/>
                <a:ext cx="1588" cy="8650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4" name="Line 102"/>
              <p:cNvSpPr>
                <a:spLocks noChangeShapeType="1"/>
              </p:cNvSpPr>
              <p:nvPr/>
            </p:nvSpPr>
            <p:spPr bwMode="auto">
              <a:xfrm flipV="1">
                <a:off x="3063833" y="2852531"/>
                <a:ext cx="7206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25" name="Arc 105"/>
              <p:cNvSpPr>
                <a:spLocks/>
              </p:cNvSpPr>
              <p:nvPr/>
            </p:nvSpPr>
            <p:spPr bwMode="auto">
              <a:xfrm flipV="1">
                <a:off x="3779688" y="2704921"/>
                <a:ext cx="576175" cy="431718"/>
              </a:xfrm>
              <a:custGeom>
                <a:avLst/>
                <a:gdLst>
                  <a:gd name="T0" fmla="*/ 0 w 20377"/>
                  <a:gd name="T1" fmla="*/ 2147483647 h 21507"/>
                  <a:gd name="T2" fmla="*/ 2147483647 w 20377"/>
                  <a:gd name="T3" fmla="*/ 0 h 21507"/>
                  <a:gd name="T4" fmla="*/ 2147483647 w 20377"/>
                  <a:gd name="T5" fmla="*/ 2147483647 h 21507"/>
                  <a:gd name="T6" fmla="*/ 0 60000 65536"/>
                  <a:gd name="T7" fmla="*/ 0 60000 65536"/>
                  <a:gd name="T8" fmla="*/ 0 60000 65536"/>
                  <a:gd name="T9" fmla="*/ 0 w 20377"/>
                  <a:gd name="T10" fmla="*/ 0 h 21507"/>
                  <a:gd name="T11" fmla="*/ 20377 w 20377"/>
                  <a:gd name="T12" fmla="*/ 21507 h 215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77" h="21507" fill="none" extrusionOk="0">
                    <a:moveTo>
                      <a:pt x="0" y="14341"/>
                    </a:moveTo>
                    <a:cubicBezTo>
                      <a:pt x="2799" y="6382"/>
                      <a:pt x="9975" y="781"/>
                      <a:pt x="18375" y="-1"/>
                    </a:cubicBezTo>
                  </a:path>
                  <a:path w="20377" h="21507" stroke="0" extrusionOk="0">
                    <a:moveTo>
                      <a:pt x="0" y="14341"/>
                    </a:moveTo>
                    <a:cubicBezTo>
                      <a:pt x="2799" y="6382"/>
                      <a:pt x="9975" y="781"/>
                      <a:pt x="18375" y="-1"/>
                    </a:cubicBezTo>
                    <a:lnTo>
                      <a:pt x="20377" y="21507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p:grpSp>
        <p:sp>
          <p:nvSpPr>
            <p:cNvPr id="6" name="上下矢印 5"/>
            <p:cNvSpPr/>
            <p:nvPr/>
          </p:nvSpPr>
          <p:spPr>
            <a:xfrm>
              <a:off x="1114991" y="2852530"/>
              <a:ext cx="144441" cy="288870"/>
            </a:xfrm>
            <a:prstGeom prst="upDownArrow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7" name="左右矢印 6"/>
            <p:cNvSpPr/>
            <p:nvPr/>
          </p:nvSpPr>
          <p:spPr>
            <a:xfrm>
              <a:off x="1535616" y="3284248"/>
              <a:ext cx="719029" cy="217446"/>
            </a:xfrm>
            <a:prstGeom prst="leftRightArrow">
              <a:avLst/>
            </a:prstGeom>
            <a:solidFill>
              <a:srgbClr val="92D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" name="左右矢印 7"/>
            <p:cNvSpPr/>
            <p:nvPr/>
          </p:nvSpPr>
          <p:spPr>
            <a:xfrm>
              <a:off x="2316548" y="3284248"/>
              <a:ext cx="1079337" cy="217446"/>
            </a:xfrm>
            <a:prstGeom prst="leftRightArrow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4373" y="2545031"/>
              <a:ext cx="1197449" cy="3384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600" kern="0" dirty="0" smtClean="0">
                  <a:solidFill>
                    <a:srgbClr val="FF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プラトー圧</a:t>
              </a:r>
              <a:endParaRPr kumimoji="0" lang="ja-JP" altLang="en-US" sz="1600" kern="0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7710" y="3443978"/>
              <a:ext cx="1887662" cy="3384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600" kern="0" dirty="0" smtClean="0">
                  <a:solidFill>
                    <a:srgbClr val="008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プラトー維持時間</a:t>
              </a:r>
              <a:endParaRPr kumimoji="0" lang="ja-JP" altLang="en-US" sz="1600" kern="0" dirty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76421" y="3459257"/>
              <a:ext cx="1127348" cy="3384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600" kern="0" dirty="0" smtClean="0">
                  <a:solidFill>
                    <a:srgbClr val="008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換気時間</a:t>
              </a:r>
              <a:endParaRPr kumimoji="0" lang="ja-JP" altLang="en-US" sz="1600" kern="0" dirty="0">
                <a:solidFill>
                  <a:srgbClr val="008000"/>
                </a:solidFill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2" name="左右矢印 11"/>
            <p:cNvSpPr/>
            <p:nvPr/>
          </p:nvSpPr>
          <p:spPr>
            <a:xfrm>
              <a:off x="1475300" y="1989095"/>
              <a:ext cx="504749" cy="215859"/>
            </a:xfrm>
            <a:prstGeom prst="leftRightArrow">
              <a:avLst/>
            </a:prstGeom>
            <a:solidFill>
              <a:srgbClr val="FFFF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8365" y="1704648"/>
              <a:ext cx="4925321" cy="3384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600" kern="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パルス照射時間＝１サイクル時間</a:t>
              </a:r>
              <a:r>
                <a:rPr kumimoji="0" lang="en-US" altLang="ja-JP" sz="1600" kern="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×</a:t>
              </a:r>
              <a:r>
                <a:rPr kumimoji="0" lang="ja-JP" altLang="en-US" sz="1600" u="sng" kern="0" dirty="0" smtClean="0">
                  <a:solidFill>
                    <a:srgbClr val="C00000"/>
                  </a:solidFill>
                  <a:latin typeface="Times New Roman" pitchFamily="18" charset="0"/>
                  <a:ea typeface="ＭＳ Ｐゴシック"/>
                  <a:cs typeface="Times New Roman" pitchFamily="18" charset="0"/>
                </a:rPr>
                <a:t>デューティ比</a:t>
              </a:r>
              <a:endParaRPr kumimoji="0" lang="ja-JP" altLang="en-US" sz="1600" u="sng" kern="0" dirty="0">
                <a:solidFill>
                  <a:srgbClr val="C00000"/>
                </a:solidFill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</p:grpSp>
      <p:graphicFrame>
        <p:nvGraphicFramePr>
          <p:cNvPr id="351234" name="Object 6"/>
          <p:cNvGraphicFramePr>
            <a:graphicFrameLocks noChangeAspect="1"/>
          </p:cNvGraphicFramePr>
          <p:nvPr/>
        </p:nvGraphicFramePr>
        <p:xfrm>
          <a:off x="5859463" y="1676400"/>
          <a:ext cx="30527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2" name="数式" r:id="rId3" imgW="2234880" imgH="279360" progId="Equation.3">
                  <p:embed/>
                </p:oleObj>
              </mc:Choice>
              <mc:Fallback>
                <p:oleObj name="数式" r:id="rId3" imgW="223488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1676400"/>
                        <a:ext cx="30527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5" name="グループ化 284"/>
          <p:cNvGrpSpPr/>
          <p:nvPr/>
        </p:nvGrpSpPr>
        <p:grpSpPr>
          <a:xfrm>
            <a:off x="5105400" y="4799757"/>
            <a:ext cx="3388139" cy="1591807"/>
            <a:chOff x="4945062" y="2294393"/>
            <a:chExt cx="3388139" cy="1591807"/>
          </a:xfrm>
        </p:grpSpPr>
        <p:sp>
          <p:nvSpPr>
            <p:cNvPr id="286" name="Rectangle 17"/>
            <p:cNvSpPr>
              <a:spLocks noChangeArrowheads="1"/>
            </p:cNvSpPr>
            <p:nvPr/>
          </p:nvSpPr>
          <p:spPr bwMode="auto">
            <a:xfrm>
              <a:off x="6556420" y="3542075"/>
              <a:ext cx="1404000" cy="324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92000">
                  <a:srgbClr val="00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" name="Rectangle 19"/>
            <p:cNvSpPr>
              <a:spLocks noChangeArrowheads="1"/>
            </p:cNvSpPr>
            <p:nvPr/>
          </p:nvSpPr>
          <p:spPr bwMode="auto">
            <a:xfrm rot="10800000">
              <a:off x="5640263" y="3541926"/>
              <a:ext cx="936000" cy="324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8" name="Rectangle 21"/>
            <p:cNvSpPr>
              <a:spLocks noChangeArrowheads="1"/>
            </p:cNvSpPr>
            <p:nvPr/>
          </p:nvSpPr>
          <p:spPr bwMode="auto">
            <a:xfrm>
              <a:off x="5625350" y="3526200"/>
              <a:ext cx="2340000" cy="3600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9" name="AutoShape 29"/>
            <p:cNvSpPr>
              <a:spLocks noChangeArrowheads="1"/>
            </p:cNvSpPr>
            <p:nvPr/>
          </p:nvSpPr>
          <p:spPr bwMode="auto">
            <a:xfrm rot="16200000">
              <a:off x="5271850" y="3578075"/>
              <a:ext cx="324000" cy="252000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0" name="Arc 49"/>
            <p:cNvSpPr>
              <a:spLocks/>
            </p:cNvSpPr>
            <p:nvPr/>
          </p:nvSpPr>
          <p:spPr bwMode="auto">
            <a:xfrm flipV="1">
              <a:off x="6851693" y="2853100"/>
              <a:ext cx="576263" cy="215900"/>
            </a:xfrm>
            <a:custGeom>
              <a:avLst/>
              <a:gdLst>
                <a:gd name="T0" fmla="*/ 0 w 20377"/>
                <a:gd name="T1" fmla="*/ 2147483647 h 21507"/>
                <a:gd name="T2" fmla="*/ 2147483647 w 20377"/>
                <a:gd name="T3" fmla="*/ 0 h 21507"/>
                <a:gd name="T4" fmla="*/ 2147483647 w 20377"/>
                <a:gd name="T5" fmla="*/ 2147483647 h 21507"/>
                <a:gd name="T6" fmla="*/ 0 60000 65536"/>
                <a:gd name="T7" fmla="*/ 0 60000 65536"/>
                <a:gd name="T8" fmla="*/ 0 60000 65536"/>
                <a:gd name="T9" fmla="*/ 0 w 20377"/>
                <a:gd name="T10" fmla="*/ 0 h 21507"/>
                <a:gd name="T11" fmla="*/ 20377 w 20377"/>
                <a:gd name="T12" fmla="*/ 21507 h 21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77" h="21507" fill="none" extrusionOk="0">
                  <a:moveTo>
                    <a:pt x="0" y="14341"/>
                  </a:moveTo>
                  <a:cubicBezTo>
                    <a:pt x="2799" y="6382"/>
                    <a:pt x="9975" y="781"/>
                    <a:pt x="18375" y="-1"/>
                  </a:cubicBezTo>
                </a:path>
                <a:path w="20377" h="21507" stroke="0" extrusionOk="0">
                  <a:moveTo>
                    <a:pt x="0" y="14341"/>
                  </a:moveTo>
                  <a:cubicBezTo>
                    <a:pt x="2799" y="6382"/>
                    <a:pt x="9975" y="781"/>
                    <a:pt x="18375" y="-1"/>
                  </a:cubicBezTo>
                  <a:lnTo>
                    <a:pt x="20377" y="2150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" name="Line 50"/>
            <p:cNvSpPr>
              <a:spLocks noChangeShapeType="1"/>
            </p:cNvSpPr>
            <p:nvPr/>
          </p:nvSpPr>
          <p:spPr bwMode="auto">
            <a:xfrm>
              <a:off x="7368426" y="3069000"/>
              <a:ext cx="576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Line 69"/>
            <p:cNvSpPr>
              <a:spLocks noChangeShapeType="1"/>
            </p:cNvSpPr>
            <p:nvPr/>
          </p:nvSpPr>
          <p:spPr bwMode="auto">
            <a:xfrm>
              <a:off x="5626937" y="2616563"/>
              <a:ext cx="1588" cy="720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Line 70"/>
            <p:cNvSpPr>
              <a:spLocks noChangeShapeType="1"/>
            </p:cNvSpPr>
            <p:nvPr/>
          </p:nvSpPr>
          <p:spPr bwMode="auto">
            <a:xfrm>
              <a:off x="5626936" y="3334113"/>
              <a:ext cx="2340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Line 71"/>
            <p:cNvSpPr>
              <a:spLocks noChangeShapeType="1"/>
            </p:cNvSpPr>
            <p:nvPr/>
          </p:nvSpPr>
          <p:spPr bwMode="auto">
            <a:xfrm>
              <a:off x="5633287" y="2926125"/>
              <a:ext cx="1224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Text Box 72"/>
            <p:cNvSpPr txBox="1">
              <a:spLocks noChangeArrowheads="1"/>
            </p:cNvSpPr>
            <p:nvPr/>
          </p:nvSpPr>
          <p:spPr bwMode="auto">
            <a:xfrm>
              <a:off x="6131762" y="2553062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Text Box 74"/>
            <p:cNvSpPr txBox="1">
              <a:spLocks noChangeArrowheads="1"/>
            </p:cNvSpPr>
            <p:nvPr/>
          </p:nvSpPr>
          <p:spPr bwMode="auto">
            <a:xfrm>
              <a:off x="7301750" y="2584905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膨脹波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" name="Line 75"/>
            <p:cNvSpPr>
              <a:spLocks noChangeShapeType="1"/>
            </p:cNvSpPr>
            <p:nvPr/>
          </p:nvSpPr>
          <p:spPr bwMode="auto">
            <a:xfrm flipH="1">
              <a:off x="7073150" y="2813505"/>
              <a:ext cx="228600" cy="13811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" name="Text Box 85"/>
            <p:cNvSpPr txBox="1">
              <a:spLocks noChangeArrowheads="1"/>
            </p:cNvSpPr>
            <p:nvPr/>
          </p:nvSpPr>
          <p:spPr bwMode="auto">
            <a:xfrm>
              <a:off x="7909763" y="3122975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9" name="Text Box 88"/>
            <p:cNvSpPr txBox="1">
              <a:spLocks noChangeArrowheads="1"/>
            </p:cNvSpPr>
            <p:nvPr/>
          </p:nvSpPr>
          <p:spPr bwMode="auto">
            <a:xfrm>
              <a:off x="5330076" y="2354622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0" name="Text Box 73"/>
            <p:cNvSpPr txBox="1">
              <a:spLocks noChangeArrowheads="1"/>
            </p:cNvSpPr>
            <p:nvPr/>
          </p:nvSpPr>
          <p:spPr bwMode="auto">
            <a:xfrm>
              <a:off x="7956175" y="2840400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01" name="AutoShape 115"/>
            <p:cNvSpPr>
              <a:spLocks noChangeArrowheads="1"/>
            </p:cNvSpPr>
            <p:nvPr/>
          </p:nvSpPr>
          <p:spPr bwMode="auto">
            <a:xfrm flipH="1">
              <a:off x="7005915" y="3633775"/>
              <a:ext cx="250825" cy="152400"/>
            </a:xfrm>
            <a:prstGeom prst="rightArrow">
              <a:avLst>
                <a:gd name="adj1" fmla="val 50000"/>
                <a:gd name="adj2" fmla="val 58854"/>
              </a:avLst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2" name="Text Box 36"/>
            <p:cNvSpPr txBox="1">
              <a:spLocks noChangeArrowheads="1"/>
            </p:cNvSpPr>
            <p:nvPr/>
          </p:nvSpPr>
          <p:spPr bwMode="auto">
            <a:xfrm>
              <a:off x="4945062" y="2294393"/>
              <a:ext cx="5413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(3)</a:t>
              </a:r>
              <a:endPara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3" name="グループ化 302"/>
          <p:cNvGrpSpPr/>
          <p:nvPr/>
        </p:nvGrpSpPr>
        <p:grpSpPr>
          <a:xfrm>
            <a:off x="533400" y="4950186"/>
            <a:ext cx="3854700" cy="1450614"/>
            <a:chOff x="609600" y="2408690"/>
            <a:chExt cx="3854700" cy="1450614"/>
          </a:xfrm>
        </p:grpSpPr>
        <p:sp>
          <p:nvSpPr>
            <p:cNvPr id="304" name="Rectangle 10"/>
            <p:cNvSpPr>
              <a:spLocks noChangeArrowheads="1"/>
            </p:cNvSpPr>
            <p:nvPr/>
          </p:nvSpPr>
          <p:spPr bwMode="auto">
            <a:xfrm>
              <a:off x="3142130" y="3520624"/>
              <a:ext cx="504000" cy="32400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2971800" y="3527880"/>
              <a:ext cx="216000" cy="3240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6" name="Rectangle 16"/>
            <p:cNvSpPr>
              <a:spLocks noChangeArrowheads="1"/>
            </p:cNvSpPr>
            <p:nvPr/>
          </p:nvSpPr>
          <p:spPr bwMode="auto">
            <a:xfrm>
              <a:off x="1344612" y="3500892"/>
              <a:ext cx="1692000" cy="3240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81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" name="Rectangle 22"/>
            <p:cNvSpPr>
              <a:spLocks noChangeArrowheads="1"/>
            </p:cNvSpPr>
            <p:nvPr/>
          </p:nvSpPr>
          <p:spPr bwMode="auto">
            <a:xfrm>
              <a:off x="1325562" y="3499304"/>
              <a:ext cx="2340000" cy="3600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" name="AutoShape 28"/>
            <p:cNvSpPr>
              <a:spLocks noChangeArrowheads="1"/>
            </p:cNvSpPr>
            <p:nvPr/>
          </p:nvSpPr>
          <p:spPr bwMode="auto">
            <a:xfrm rot="16200000">
              <a:off x="972856" y="3549443"/>
              <a:ext cx="324000" cy="252000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" name="Text Box 38"/>
            <p:cNvSpPr txBox="1">
              <a:spLocks noChangeArrowheads="1"/>
            </p:cNvSpPr>
            <p:nvPr/>
          </p:nvSpPr>
          <p:spPr bwMode="auto">
            <a:xfrm>
              <a:off x="1905000" y="2432505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希薄波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" name="Line 40"/>
            <p:cNvSpPr>
              <a:spLocks noChangeShapeType="1"/>
            </p:cNvSpPr>
            <p:nvPr/>
          </p:nvSpPr>
          <p:spPr bwMode="auto">
            <a:xfrm>
              <a:off x="2819400" y="2661105"/>
              <a:ext cx="214313" cy="13811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" name="Line 61"/>
            <p:cNvSpPr>
              <a:spLocks noChangeShapeType="1"/>
            </p:cNvSpPr>
            <p:nvPr/>
          </p:nvSpPr>
          <p:spPr bwMode="auto">
            <a:xfrm>
              <a:off x="1328734" y="2661105"/>
              <a:ext cx="1587" cy="720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" name="Line 62"/>
            <p:cNvSpPr>
              <a:spLocks noChangeShapeType="1"/>
            </p:cNvSpPr>
            <p:nvPr/>
          </p:nvSpPr>
          <p:spPr bwMode="auto">
            <a:xfrm>
              <a:off x="1332700" y="3375480"/>
              <a:ext cx="2340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" name="Arc 63"/>
            <p:cNvSpPr>
              <a:spLocks/>
            </p:cNvSpPr>
            <p:nvPr/>
          </p:nvSpPr>
          <p:spPr bwMode="auto">
            <a:xfrm flipV="1">
              <a:off x="2757482" y="2508705"/>
              <a:ext cx="433388" cy="433387"/>
            </a:xfrm>
            <a:custGeom>
              <a:avLst/>
              <a:gdLst>
                <a:gd name="T0" fmla="*/ 0 w 19807"/>
                <a:gd name="T1" fmla="*/ 0 h 21600"/>
                <a:gd name="T2" fmla="*/ 2147483647 w 19807"/>
                <a:gd name="T3" fmla="*/ 2147483647 h 21600"/>
                <a:gd name="T4" fmla="*/ 0 w 1980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807"/>
                <a:gd name="T10" fmla="*/ 0 h 21600"/>
                <a:gd name="T11" fmla="*/ 19807 w 198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7" h="21600" fill="none" extrusionOk="0">
                  <a:moveTo>
                    <a:pt x="-1" y="0"/>
                  </a:moveTo>
                  <a:cubicBezTo>
                    <a:pt x="8597" y="0"/>
                    <a:pt x="16376" y="5099"/>
                    <a:pt x="19806" y="12983"/>
                  </a:cubicBezTo>
                </a:path>
                <a:path w="19807" h="21600" stroke="0" extrusionOk="0">
                  <a:moveTo>
                    <a:pt x="-1" y="0"/>
                  </a:moveTo>
                  <a:cubicBezTo>
                    <a:pt x="8597" y="0"/>
                    <a:pt x="16376" y="5099"/>
                    <a:pt x="19806" y="129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" name="Line 64"/>
            <p:cNvSpPr>
              <a:spLocks noChangeShapeType="1"/>
            </p:cNvSpPr>
            <p:nvPr/>
          </p:nvSpPr>
          <p:spPr bwMode="auto">
            <a:xfrm flipH="1">
              <a:off x="3194046" y="2675392"/>
              <a:ext cx="0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" name="Line 66"/>
            <p:cNvSpPr>
              <a:spLocks noChangeShapeType="1"/>
            </p:cNvSpPr>
            <p:nvPr/>
          </p:nvSpPr>
          <p:spPr bwMode="auto">
            <a:xfrm>
              <a:off x="3194046" y="3103224"/>
              <a:ext cx="468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Text Box 84"/>
            <p:cNvSpPr txBox="1">
              <a:spLocks noChangeArrowheads="1"/>
            </p:cNvSpPr>
            <p:nvPr/>
          </p:nvSpPr>
          <p:spPr bwMode="auto">
            <a:xfrm>
              <a:off x="3733800" y="3118305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Text Box 87"/>
            <p:cNvSpPr txBox="1">
              <a:spLocks noChangeArrowheads="1"/>
            </p:cNvSpPr>
            <p:nvPr/>
          </p:nvSpPr>
          <p:spPr bwMode="auto">
            <a:xfrm>
              <a:off x="1030289" y="2408690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Line 91"/>
            <p:cNvSpPr>
              <a:spLocks noChangeShapeType="1"/>
            </p:cNvSpPr>
            <p:nvPr/>
          </p:nvSpPr>
          <p:spPr bwMode="auto">
            <a:xfrm>
              <a:off x="1331909" y="2942092"/>
              <a:ext cx="143986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AutoShape 115"/>
            <p:cNvSpPr>
              <a:spLocks noChangeArrowheads="1"/>
            </p:cNvSpPr>
            <p:nvPr/>
          </p:nvSpPr>
          <p:spPr bwMode="auto">
            <a:xfrm>
              <a:off x="3209365" y="3597920"/>
              <a:ext cx="250825" cy="152400"/>
            </a:xfrm>
            <a:prstGeom prst="rightArrow">
              <a:avLst>
                <a:gd name="adj1" fmla="val 50000"/>
                <a:gd name="adj2" fmla="val 58854"/>
              </a:avLst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AutoShape 31"/>
            <p:cNvSpPr>
              <a:spLocks noChangeArrowheads="1"/>
            </p:cNvSpPr>
            <p:nvPr/>
          </p:nvSpPr>
          <p:spPr bwMode="auto">
            <a:xfrm>
              <a:off x="3924300" y="3565795"/>
              <a:ext cx="540000" cy="215900"/>
            </a:xfrm>
            <a:prstGeom prst="leftArrow">
              <a:avLst>
                <a:gd name="adj1" fmla="val 58852"/>
                <a:gd name="adj2" fmla="val 71375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Text Box 73"/>
            <p:cNvSpPr txBox="1">
              <a:spLocks noChangeArrowheads="1"/>
            </p:cNvSpPr>
            <p:nvPr/>
          </p:nvSpPr>
          <p:spPr bwMode="auto">
            <a:xfrm>
              <a:off x="3657600" y="2865890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22" name="Text Box 72"/>
            <p:cNvSpPr txBox="1">
              <a:spLocks noChangeArrowheads="1"/>
            </p:cNvSpPr>
            <p:nvPr/>
          </p:nvSpPr>
          <p:spPr bwMode="auto">
            <a:xfrm>
              <a:off x="1524000" y="2573237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Text Box 36"/>
            <p:cNvSpPr txBox="1">
              <a:spLocks noChangeArrowheads="1"/>
            </p:cNvSpPr>
            <p:nvPr/>
          </p:nvSpPr>
          <p:spPr bwMode="auto">
            <a:xfrm>
              <a:off x="609600" y="2411504"/>
              <a:ext cx="5413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(2)</a:t>
              </a:r>
              <a:endPara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4" name="グループ化 323"/>
          <p:cNvGrpSpPr/>
          <p:nvPr/>
        </p:nvGrpSpPr>
        <p:grpSpPr>
          <a:xfrm>
            <a:off x="49305" y="3195947"/>
            <a:ext cx="4522695" cy="1809189"/>
            <a:chOff x="152400" y="257176"/>
            <a:chExt cx="4522695" cy="1809189"/>
          </a:xfrm>
        </p:grpSpPr>
        <p:sp>
          <p:nvSpPr>
            <p:cNvPr id="325" name="Rectangle 10"/>
            <p:cNvSpPr>
              <a:spLocks noChangeArrowheads="1"/>
            </p:cNvSpPr>
            <p:nvPr/>
          </p:nvSpPr>
          <p:spPr bwMode="auto">
            <a:xfrm>
              <a:off x="1371600" y="1459468"/>
              <a:ext cx="2304000" cy="324000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6" name="Rectangle 11"/>
            <p:cNvSpPr>
              <a:spLocks noChangeArrowheads="1"/>
            </p:cNvSpPr>
            <p:nvPr/>
          </p:nvSpPr>
          <p:spPr bwMode="auto">
            <a:xfrm>
              <a:off x="1379535" y="1459468"/>
              <a:ext cx="125413" cy="3240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" name="Rectangle 23"/>
            <p:cNvSpPr>
              <a:spLocks noChangeArrowheads="1"/>
            </p:cNvSpPr>
            <p:nvPr/>
          </p:nvSpPr>
          <p:spPr bwMode="auto">
            <a:xfrm>
              <a:off x="1352548" y="1440416"/>
              <a:ext cx="2340000" cy="360362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" name="AutoShape 26"/>
            <p:cNvSpPr>
              <a:spLocks noChangeArrowheads="1"/>
            </p:cNvSpPr>
            <p:nvPr/>
          </p:nvSpPr>
          <p:spPr bwMode="auto">
            <a:xfrm rot="16200000">
              <a:off x="1000254" y="1490553"/>
              <a:ext cx="324000" cy="252000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AutoShape 31"/>
            <p:cNvSpPr>
              <a:spLocks noChangeArrowheads="1"/>
            </p:cNvSpPr>
            <p:nvPr/>
          </p:nvSpPr>
          <p:spPr bwMode="auto">
            <a:xfrm>
              <a:off x="3924300" y="1507090"/>
              <a:ext cx="540000" cy="215900"/>
            </a:xfrm>
            <a:prstGeom prst="leftArrow">
              <a:avLst>
                <a:gd name="adj1" fmla="val 58852"/>
                <a:gd name="adj2" fmla="val 71375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Line 41"/>
            <p:cNvSpPr>
              <a:spLocks noChangeShapeType="1"/>
            </p:cNvSpPr>
            <p:nvPr/>
          </p:nvSpPr>
          <p:spPr bwMode="auto">
            <a:xfrm>
              <a:off x="1349374" y="573638"/>
              <a:ext cx="1588" cy="720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Line 42"/>
            <p:cNvSpPr>
              <a:spLocks noChangeShapeType="1"/>
            </p:cNvSpPr>
            <p:nvPr/>
          </p:nvSpPr>
          <p:spPr bwMode="auto">
            <a:xfrm>
              <a:off x="1354139" y="1290578"/>
              <a:ext cx="2340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Arc 43"/>
            <p:cNvSpPr>
              <a:spLocks/>
            </p:cNvSpPr>
            <p:nvPr/>
          </p:nvSpPr>
          <p:spPr bwMode="auto">
            <a:xfrm flipV="1">
              <a:off x="1358900" y="399017"/>
              <a:ext cx="134937" cy="433388"/>
            </a:xfrm>
            <a:custGeom>
              <a:avLst/>
              <a:gdLst>
                <a:gd name="T0" fmla="*/ 0 w 19807"/>
                <a:gd name="T1" fmla="*/ 0 h 21600"/>
                <a:gd name="T2" fmla="*/ 2147483647 w 19807"/>
                <a:gd name="T3" fmla="*/ 2147483647 h 21600"/>
                <a:gd name="T4" fmla="*/ 0 w 19807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807"/>
                <a:gd name="T10" fmla="*/ 0 h 21600"/>
                <a:gd name="T11" fmla="*/ 19807 w 198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7" h="21600" fill="none" extrusionOk="0">
                  <a:moveTo>
                    <a:pt x="-1" y="0"/>
                  </a:moveTo>
                  <a:cubicBezTo>
                    <a:pt x="8597" y="0"/>
                    <a:pt x="16376" y="5099"/>
                    <a:pt x="19806" y="12983"/>
                  </a:cubicBezTo>
                </a:path>
                <a:path w="19807" h="21600" stroke="0" extrusionOk="0">
                  <a:moveTo>
                    <a:pt x="-1" y="0"/>
                  </a:moveTo>
                  <a:cubicBezTo>
                    <a:pt x="8597" y="0"/>
                    <a:pt x="16376" y="5099"/>
                    <a:pt x="19806" y="129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Line 44"/>
            <p:cNvSpPr>
              <a:spLocks noChangeShapeType="1"/>
            </p:cNvSpPr>
            <p:nvPr/>
          </p:nvSpPr>
          <p:spPr bwMode="auto">
            <a:xfrm flipH="1">
              <a:off x="1501214" y="568880"/>
              <a:ext cx="0" cy="43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Text Box 45"/>
            <p:cNvSpPr txBox="1">
              <a:spLocks noChangeArrowheads="1"/>
            </p:cNvSpPr>
            <p:nvPr/>
          </p:nvSpPr>
          <p:spPr bwMode="auto">
            <a:xfrm>
              <a:off x="1828800" y="621268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衝撃波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Line 46"/>
            <p:cNvSpPr>
              <a:spLocks noChangeShapeType="1"/>
            </p:cNvSpPr>
            <p:nvPr/>
          </p:nvSpPr>
          <p:spPr bwMode="auto">
            <a:xfrm flipH="1">
              <a:off x="1600200" y="818493"/>
              <a:ext cx="217488" cy="15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Line 47"/>
            <p:cNvSpPr>
              <a:spLocks noChangeShapeType="1"/>
            </p:cNvSpPr>
            <p:nvPr/>
          </p:nvSpPr>
          <p:spPr bwMode="auto">
            <a:xfrm>
              <a:off x="1504389" y="1002268"/>
              <a:ext cx="2160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Text Box 82"/>
            <p:cNvSpPr txBox="1">
              <a:spLocks noChangeArrowheads="1"/>
            </p:cNvSpPr>
            <p:nvPr/>
          </p:nvSpPr>
          <p:spPr bwMode="auto">
            <a:xfrm>
              <a:off x="3662363" y="1078468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Text Box 93"/>
            <p:cNvSpPr txBox="1">
              <a:spLocks noChangeArrowheads="1"/>
            </p:cNvSpPr>
            <p:nvPr/>
          </p:nvSpPr>
          <p:spPr bwMode="auto">
            <a:xfrm>
              <a:off x="1063625" y="321229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TextBox 130"/>
            <p:cNvSpPr txBox="1"/>
            <p:nvPr/>
          </p:nvSpPr>
          <p:spPr>
            <a:xfrm>
              <a:off x="152400" y="108108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放電開始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TextBox 129"/>
            <p:cNvSpPr txBox="1"/>
            <p:nvPr/>
          </p:nvSpPr>
          <p:spPr>
            <a:xfrm>
              <a:off x="3760695" y="169703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ミリ波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Text Box 73"/>
            <p:cNvSpPr txBox="1">
              <a:spLocks noChangeArrowheads="1"/>
            </p:cNvSpPr>
            <p:nvPr/>
          </p:nvSpPr>
          <p:spPr bwMode="auto">
            <a:xfrm>
              <a:off x="3676652" y="773668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42" name="AutoShape 115"/>
            <p:cNvSpPr>
              <a:spLocks noChangeArrowheads="1"/>
            </p:cNvSpPr>
            <p:nvPr/>
          </p:nvSpPr>
          <p:spPr bwMode="auto">
            <a:xfrm>
              <a:off x="1524000" y="1550895"/>
              <a:ext cx="250825" cy="152400"/>
            </a:xfrm>
            <a:prstGeom prst="rightArrow">
              <a:avLst>
                <a:gd name="adj1" fmla="val 50000"/>
                <a:gd name="adj2" fmla="val 58854"/>
              </a:avLst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Text Box 36"/>
            <p:cNvSpPr txBox="1">
              <a:spLocks noChangeArrowheads="1"/>
            </p:cNvSpPr>
            <p:nvPr/>
          </p:nvSpPr>
          <p:spPr bwMode="auto">
            <a:xfrm>
              <a:off x="636495" y="257176"/>
              <a:ext cx="5413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(1)</a:t>
              </a:r>
              <a:endPara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4" name="グループ化 343"/>
          <p:cNvGrpSpPr/>
          <p:nvPr/>
        </p:nvGrpSpPr>
        <p:grpSpPr>
          <a:xfrm>
            <a:off x="5047651" y="3243374"/>
            <a:ext cx="3410549" cy="1468994"/>
            <a:chOff x="4945062" y="335979"/>
            <a:chExt cx="3410549" cy="1468994"/>
          </a:xfrm>
        </p:grpSpPr>
        <p:sp>
          <p:nvSpPr>
            <p:cNvPr id="345" name="AutoShape 29"/>
            <p:cNvSpPr>
              <a:spLocks noChangeArrowheads="1"/>
            </p:cNvSpPr>
            <p:nvPr/>
          </p:nvSpPr>
          <p:spPr bwMode="auto">
            <a:xfrm rot="16200000">
              <a:off x="5271850" y="1498452"/>
              <a:ext cx="324000" cy="252000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Arc 49"/>
            <p:cNvSpPr>
              <a:spLocks/>
            </p:cNvSpPr>
            <p:nvPr/>
          </p:nvSpPr>
          <p:spPr bwMode="auto">
            <a:xfrm flipH="1" flipV="1">
              <a:off x="5768221" y="926726"/>
              <a:ext cx="594214" cy="255876"/>
            </a:xfrm>
            <a:custGeom>
              <a:avLst/>
              <a:gdLst>
                <a:gd name="T0" fmla="*/ 0 w 20377"/>
                <a:gd name="T1" fmla="*/ 2147483647 h 21507"/>
                <a:gd name="T2" fmla="*/ 2147483647 w 20377"/>
                <a:gd name="T3" fmla="*/ 0 h 21507"/>
                <a:gd name="T4" fmla="*/ 2147483647 w 20377"/>
                <a:gd name="T5" fmla="*/ 2147483647 h 21507"/>
                <a:gd name="T6" fmla="*/ 0 60000 65536"/>
                <a:gd name="T7" fmla="*/ 0 60000 65536"/>
                <a:gd name="T8" fmla="*/ 0 60000 65536"/>
                <a:gd name="T9" fmla="*/ 0 w 20377"/>
                <a:gd name="T10" fmla="*/ 0 h 21507"/>
                <a:gd name="T11" fmla="*/ 20377 w 20377"/>
                <a:gd name="T12" fmla="*/ 21507 h 21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77" h="21507" fill="none" extrusionOk="0">
                  <a:moveTo>
                    <a:pt x="0" y="14341"/>
                  </a:moveTo>
                  <a:cubicBezTo>
                    <a:pt x="2799" y="6382"/>
                    <a:pt x="9975" y="781"/>
                    <a:pt x="18375" y="-1"/>
                  </a:cubicBezTo>
                </a:path>
                <a:path w="20377" h="21507" stroke="0" extrusionOk="0">
                  <a:moveTo>
                    <a:pt x="0" y="14341"/>
                  </a:moveTo>
                  <a:cubicBezTo>
                    <a:pt x="2799" y="6382"/>
                    <a:pt x="9975" y="781"/>
                    <a:pt x="18375" y="-1"/>
                  </a:cubicBezTo>
                  <a:lnTo>
                    <a:pt x="20377" y="2150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Line 50"/>
            <p:cNvSpPr>
              <a:spLocks noChangeShapeType="1"/>
            </p:cNvSpPr>
            <p:nvPr/>
          </p:nvSpPr>
          <p:spPr bwMode="auto">
            <a:xfrm>
              <a:off x="6360407" y="1011921"/>
              <a:ext cx="1620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Line 69"/>
            <p:cNvSpPr>
              <a:spLocks noChangeShapeType="1"/>
            </p:cNvSpPr>
            <p:nvPr/>
          </p:nvSpPr>
          <p:spPr bwMode="auto">
            <a:xfrm>
              <a:off x="5646863" y="583091"/>
              <a:ext cx="1637" cy="7200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Line 70"/>
            <p:cNvSpPr>
              <a:spLocks noChangeShapeType="1"/>
            </p:cNvSpPr>
            <p:nvPr/>
          </p:nvSpPr>
          <p:spPr bwMode="auto">
            <a:xfrm>
              <a:off x="5646863" y="1302454"/>
              <a:ext cx="2340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Line 71"/>
            <p:cNvSpPr>
              <a:spLocks noChangeShapeType="1"/>
            </p:cNvSpPr>
            <p:nvPr/>
          </p:nvSpPr>
          <p:spPr bwMode="auto">
            <a:xfrm>
              <a:off x="5651626" y="1182603"/>
              <a:ext cx="180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Text Box 73"/>
            <p:cNvSpPr txBox="1">
              <a:spLocks noChangeArrowheads="1"/>
            </p:cNvSpPr>
            <p:nvPr/>
          </p:nvSpPr>
          <p:spPr bwMode="auto">
            <a:xfrm>
              <a:off x="7978585" y="773668"/>
              <a:ext cx="377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52" name="Line 75"/>
            <p:cNvSpPr>
              <a:spLocks noChangeShapeType="1"/>
            </p:cNvSpPr>
            <p:nvPr/>
          </p:nvSpPr>
          <p:spPr bwMode="auto">
            <a:xfrm flipH="1">
              <a:off x="6006350" y="800563"/>
              <a:ext cx="148962" cy="25399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Text Box 85"/>
            <p:cNvSpPr txBox="1">
              <a:spLocks noChangeArrowheads="1"/>
            </p:cNvSpPr>
            <p:nvPr/>
          </p:nvSpPr>
          <p:spPr bwMode="auto">
            <a:xfrm>
              <a:off x="7968498" y="1086311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Text Box 88"/>
            <p:cNvSpPr txBox="1">
              <a:spLocks noChangeArrowheads="1"/>
            </p:cNvSpPr>
            <p:nvPr/>
          </p:nvSpPr>
          <p:spPr bwMode="auto">
            <a:xfrm>
              <a:off x="5363364" y="335979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ja-JP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" name="AutoShape 115"/>
            <p:cNvSpPr>
              <a:spLocks noChangeArrowheads="1"/>
            </p:cNvSpPr>
            <p:nvPr/>
          </p:nvSpPr>
          <p:spPr bwMode="auto">
            <a:xfrm>
              <a:off x="5772218" y="1523968"/>
              <a:ext cx="323731" cy="222037"/>
            </a:xfrm>
            <a:prstGeom prst="rightArrow">
              <a:avLst>
                <a:gd name="adj1" fmla="val 50000"/>
                <a:gd name="adj2" fmla="val 58854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" name="Rectangle 163"/>
            <p:cNvSpPr/>
            <p:nvPr/>
          </p:nvSpPr>
          <p:spPr>
            <a:xfrm>
              <a:off x="5853950" y="419563"/>
              <a:ext cx="795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&lt; </a:t>
              </a:r>
              <a:r>
                <a:rPr kumimoji="0" lang="en-US" altLang="ja-JP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ja-JP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" name="Rectangle 17"/>
            <p:cNvSpPr>
              <a:spLocks noChangeArrowheads="1"/>
            </p:cNvSpPr>
            <p:nvPr/>
          </p:nvSpPr>
          <p:spPr bwMode="auto">
            <a:xfrm>
              <a:off x="5641224" y="1457788"/>
              <a:ext cx="2304000" cy="32400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46000">
                  <a:srgbClr val="31D531"/>
                </a:gs>
                <a:gs pos="100000">
                  <a:srgbClr val="00CC00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" name="Rectangle 21"/>
            <p:cNvSpPr>
              <a:spLocks noChangeArrowheads="1"/>
            </p:cNvSpPr>
            <p:nvPr/>
          </p:nvSpPr>
          <p:spPr bwMode="auto">
            <a:xfrm>
              <a:off x="5623946" y="1444973"/>
              <a:ext cx="2340000" cy="3600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9" name="Text Box 36"/>
            <p:cNvSpPr txBox="1">
              <a:spLocks noChangeArrowheads="1"/>
            </p:cNvSpPr>
            <p:nvPr/>
          </p:nvSpPr>
          <p:spPr bwMode="auto">
            <a:xfrm>
              <a:off x="4945062" y="336175"/>
              <a:ext cx="5413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(4)</a:t>
              </a:r>
              <a:endPara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0" name="AutoShape 115"/>
            <p:cNvSpPr>
              <a:spLocks noChangeArrowheads="1"/>
            </p:cNvSpPr>
            <p:nvPr/>
          </p:nvSpPr>
          <p:spPr bwMode="auto">
            <a:xfrm>
              <a:off x="6324600" y="1550895"/>
              <a:ext cx="250825" cy="152400"/>
            </a:xfrm>
            <a:prstGeom prst="rightArrow">
              <a:avLst>
                <a:gd name="adj1" fmla="val 50000"/>
                <a:gd name="adj2" fmla="val 58854"/>
              </a:avLst>
            </a:prstGeom>
            <a:solidFill>
              <a:srgbClr val="FFFF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過去の実証結果（</a:t>
            </a:r>
            <a:r>
              <a:rPr kumimoji="1" lang="en-US" altLang="ja-JP" dirty="0" smtClean="0"/>
              <a:t>2003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2009</a:t>
            </a:r>
            <a:r>
              <a:rPr lang="ja-JP" altLang="en-US" dirty="0" smtClean="0"/>
              <a:t>年度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20" name="2009Launch109g_23se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7400" y="1272614"/>
            <a:ext cx="6858000" cy="4572000"/>
          </a:xfrm>
          <a:prstGeom prst="rect">
            <a:avLst/>
          </a:prstGeom>
        </p:spPr>
      </p:pic>
      <p:pic>
        <p:nvPicPr>
          <p:cNvPr id="21" name="Picture 19" descr="Launch_109g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4685144"/>
            <a:ext cx="1217612" cy="1828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" name="Picture 20" descr="Launch_109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685144"/>
            <a:ext cx="1217612" cy="1828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" name="Picture 21" descr="Launch_109g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4685144"/>
            <a:ext cx="1217612" cy="1828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4" name="Picture 22" descr="Launch_109g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2700" y="4685144"/>
            <a:ext cx="1217612" cy="1828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5" name="Picture 24" descr="E_109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380344"/>
            <a:ext cx="844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143000" y="5599544"/>
            <a:ext cx="93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altLang="ja-JP" sz="1200" dirty="0">
                <a:solidFill>
                  <a:srgbClr val="000000"/>
                </a:solidFill>
                <a:latin typeface="Times New Roman" pitchFamily="18" charset="0"/>
              </a:rPr>
              <a:t>Φ</a:t>
            </a:r>
            <a:r>
              <a:rPr lang="en-US" altLang="ja-JP" sz="1200" dirty="0">
                <a:solidFill>
                  <a:srgbClr val="000000"/>
                </a:solidFill>
                <a:latin typeface="Times New Roman" pitchFamily="18" charset="0"/>
              </a:rPr>
              <a:t>100, L300</a:t>
            </a:r>
          </a:p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Times New Roman" pitchFamily="18" charset="0"/>
              </a:rPr>
              <a:t>109 g </a:t>
            </a:r>
            <a:r>
              <a:rPr lang="ja-JP" altLang="en-US" sz="1200" dirty="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lang="en-US" altLang="ja-JP" sz="1200" dirty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ja-JP" altLang="en-US" sz="1200" dirty="0">
                <a:solidFill>
                  <a:srgbClr val="000000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95263" y="4075544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モデル機体</a:t>
            </a:r>
            <a:endParaRPr lang="en-US" altLang="ja-JP" sz="1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9" name="図 6"/>
          <p:cNvPicPr>
            <a:picLocks noChangeAspect="1"/>
          </p:cNvPicPr>
          <p:nvPr/>
        </p:nvPicPr>
        <p:blipFill>
          <a:blip r:embed="rId10" cstate="print"/>
          <a:srcRect l="21819" r="22932"/>
          <a:stretch>
            <a:fillRect/>
          </a:stretch>
        </p:blipFill>
        <p:spPr bwMode="auto">
          <a:xfrm>
            <a:off x="228600" y="1274617"/>
            <a:ext cx="2089150" cy="28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右矢印 29"/>
          <p:cNvSpPr/>
          <p:nvPr/>
        </p:nvSpPr>
        <p:spPr>
          <a:xfrm>
            <a:off x="2286000" y="2057400"/>
            <a:ext cx="1447800" cy="1447800"/>
          </a:xfrm>
          <a:prstGeom prst="rightArrow">
            <a:avLst>
              <a:gd name="adj1" fmla="val 50000"/>
              <a:gd name="adj2" fmla="val 40226"/>
            </a:avLst>
          </a:prstGeom>
          <a:solidFill>
            <a:srgbClr val="FFFFFF"/>
          </a:solidFill>
          <a:ln w="25400" cap="flat" cmpd="sng" algn="ctr">
            <a:solidFill>
              <a:srgbClr val="008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マルチ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rPr>
              <a:t>パルス化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pic>
        <p:nvPicPr>
          <p:cNvPr id="31" name="Picture 16" descr="C:\Users\T-Yamaguchi\Documents\10_Yamaguchi_mwp\30_mwp学会発表\1010_IAC61\temporary\Fig_demo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1142" y="1272615"/>
            <a:ext cx="3214657" cy="3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4267200" y="1747837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endParaRPr lang="ja-JP" alt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テキスト ボックス 10"/>
          <p:cNvSpPr txBox="1">
            <a:spLocks noChangeArrowheads="1"/>
          </p:cNvSpPr>
          <p:nvPr/>
        </p:nvSpPr>
        <p:spPr bwMode="auto">
          <a:xfrm>
            <a:off x="1588373" y="1256144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2003</a:t>
            </a:r>
            <a:endParaRPr lang="ja-JP" altLang="en-US" i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" name="テキスト ボックス 12"/>
          <p:cNvSpPr txBox="1">
            <a:spLocks noChangeArrowheads="1"/>
          </p:cNvSpPr>
          <p:nvPr/>
        </p:nvSpPr>
        <p:spPr bwMode="auto">
          <a:xfrm>
            <a:off x="152400" y="6132944"/>
            <a:ext cx="3525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推力の持続的生成を確認</a:t>
            </a:r>
            <a:endParaRPr lang="ja-JP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3797529" y="2121568"/>
            <a:ext cx="26554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600 kW</a:t>
            </a:r>
            <a:r>
              <a:rPr lang="ja-JP" alt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（ピーク）</a:t>
            </a:r>
            <a:r>
              <a:rPr lang="en-US" altLang="ja-JP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, 100 Hz</a:t>
            </a:r>
            <a:endParaRPr lang="en-US" altLang="ja-JP" sz="1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ja-JP" alt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マルチパルス</a:t>
            </a:r>
            <a:r>
              <a:rPr lang="en-US" altLang="ja-JP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, 1.25 </a:t>
            </a:r>
            <a:r>
              <a:rPr lang="en-US" altLang="ja-JP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msec</a:t>
            </a:r>
            <a:endParaRPr lang="en-US" altLang="ja-JP" sz="1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ja-JP" alt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［平均電力：</a:t>
            </a:r>
            <a:r>
              <a:rPr lang="en-US" altLang="ja-JP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75 kW</a:t>
            </a:r>
            <a:r>
              <a:rPr lang="ja-JP" alt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］</a:t>
            </a:r>
            <a:endParaRPr lang="en-US" altLang="ja-JP" sz="1800" dirty="0" smtClean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ja-JP" alt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（全照射時間：</a:t>
            </a:r>
            <a:r>
              <a:rPr lang="en-US" altLang="ja-JP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0.7 sec</a:t>
            </a:r>
            <a:r>
              <a:rPr lang="ja-JP" alt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）</a:t>
            </a:r>
            <a:endParaRPr lang="en-US" altLang="ja-JP" sz="1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8" name="テキスト ボックス 3"/>
          <p:cNvSpPr txBox="1">
            <a:spLocks noChangeArrowheads="1"/>
          </p:cNvSpPr>
          <p:nvPr/>
        </p:nvSpPr>
        <p:spPr bwMode="auto">
          <a:xfrm>
            <a:off x="1600200" y="1524000"/>
            <a:ext cx="17588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930 kW</a:t>
            </a:r>
            <a:r>
              <a:rPr lang="ja-JP" alt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（ピーク）</a:t>
            </a:r>
            <a:endParaRPr lang="en-US" altLang="ja-JP" sz="18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ja-JP" alt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単パルス</a:t>
            </a:r>
            <a:endParaRPr lang="en-US" altLang="ja-JP" sz="180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en-US" altLang="ja-JP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0.4 </a:t>
            </a:r>
            <a:r>
              <a:rPr lang="en-US" altLang="ja-JP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msec</a:t>
            </a:r>
            <a:endParaRPr lang="en-US" altLang="ja-JP" sz="18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テーマ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5883</TotalTime>
  <Words>1296</Words>
  <Application>Microsoft Office PowerPoint</Application>
  <PresentationFormat>画面に合わせる (4:3)</PresentationFormat>
  <Paragraphs>438</Paragraphs>
  <Slides>26</Slides>
  <Notes>1</Notes>
  <HiddenSlides>0</HiddenSlides>
  <MMClips>4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42" baseType="lpstr">
      <vt:lpstr>HGｺﾞｼｯｸM</vt:lpstr>
      <vt:lpstr>HG明朝B</vt:lpstr>
      <vt:lpstr>ＭＳ Ｐゴシック</vt:lpstr>
      <vt:lpstr>ＭＳ Ｐ明朝</vt:lpstr>
      <vt:lpstr>Arial</vt:lpstr>
      <vt:lpstr>Britannic Bold</vt:lpstr>
      <vt:lpstr>Calibri</vt:lpstr>
      <vt:lpstr>Garamond</vt:lpstr>
      <vt:lpstr>Segoe UI Symbol</vt:lpstr>
      <vt:lpstr>Symbol</vt:lpstr>
      <vt:lpstr>Times</vt:lpstr>
      <vt:lpstr>Times New Roman</vt:lpstr>
      <vt:lpstr>Wingdings</vt:lpstr>
      <vt:lpstr>2_Office テーマ</vt:lpstr>
      <vt:lpstr>数式</vt:lpstr>
      <vt:lpstr>Image bitmap</vt:lpstr>
      <vt:lpstr>PowerPoint プレゼンテーション</vt:lpstr>
      <vt:lpstr>目次</vt:lpstr>
      <vt:lpstr>目次</vt:lpstr>
      <vt:lpstr>今後の宇宙開発には輸送コストの革新的削減が必須</vt:lpstr>
      <vt:lpstr>従来の化学推進ロケットでのコスト削減の考え方</vt:lpstr>
      <vt:lpstr>新たな可能性「ビーミング推進」</vt:lpstr>
      <vt:lpstr>大電力ミリ波発振源「ジャイロトロン」（1MW級，JAEA/東芝）</vt:lpstr>
      <vt:lpstr>「マイクロ波ロケット」の構成と作動原理</vt:lpstr>
      <vt:lpstr>過去の実証結果（2003～2009年度）</vt:lpstr>
      <vt:lpstr>実用化へ向けた方向性</vt:lpstr>
      <vt:lpstr>目次</vt:lpstr>
      <vt:lpstr>エネルギー変換物理：プラズマ・衝撃波の相互作用</vt:lpstr>
      <vt:lpstr>ビームプロファイル変換実験系</vt:lpstr>
      <vt:lpstr>リングビームでの大気圧ミリ波放電の様子（高速度カメラ）</vt:lpstr>
      <vt:lpstr>フラットビームでの大気圧ミリ波放電 の様子（高速度カメラ）と推進性能</vt:lpstr>
      <vt:lpstr>目次</vt:lpstr>
      <vt:lpstr>推力30Nの達成（2011年度）　</vt:lpstr>
      <vt:lpstr>打ち上げ実証実験に向けた課題</vt:lpstr>
      <vt:lpstr>長距離ミリ波伝送系の開発</vt:lpstr>
      <vt:lpstr>リード弁式吸気機構</vt:lpstr>
      <vt:lpstr>kg級推進機の飛行実証実験試験系</vt:lpstr>
      <vt:lpstr>プラズマの着火と電離波面の伝播に成功</vt:lpstr>
      <vt:lpstr>リード弁の吸気性能</vt:lpstr>
      <vt:lpstr>連続運転時の推力性能</vt:lpstr>
      <vt:lpstr>まとめ</vt:lpstr>
      <vt:lpstr>ご清聴ありがとうございました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Interaction between Shock Wave and Plasma  on Beamed Energy Propulsion  and  Technology around Microwave Propulsion （ビーミング推進における衝撃波・プラズマ間の相互作用 の研究とマイクロ波推進のための周辺技術）</dc:title>
  <dc:creator>T-Yamaguchi</dc:creator>
  <cp:lastModifiedBy>fukunari</cp:lastModifiedBy>
  <cp:revision>701</cp:revision>
  <cp:lastPrinted>2014-03-04T06:31:01Z</cp:lastPrinted>
  <dcterms:created xsi:type="dcterms:W3CDTF">1601-01-01T00:00:00Z</dcterms:created>
  <dcterms:modified xsi:type="dcterms:W3CDTF">2014-03-07T00:01:35Z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