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5" r:id="rId4"/>
    <p:sldId id="262" r:id="rId5"/>
    <p:sldId id="270" r:id="rId6"/>
    <p:sldId id="263" r:id="rId7"/>
    <p:sldId id="273" r:id="rId8"/>
    <p:sldId id="267" r:id="rId9"/>
    <p:sldId id="291" r:id="rId10"/>
    <p:sldId id="277" r:id="rId11"/>
    <p:sldId id="278" r:id="rId12"/>
    <p:sldId id="287" r:id="rId13"/>
    <p:sldId id="280" r:id="rId14"/>
    <p:sldId id="281" r:id="rId15"/>
    <p:sldId id="292" r:id="rId16"/>
    <p:sldId id="290" r:id="rId17"/>
    <p:sldId id="284" r:id="rId18"/>
    <p:sldId id="293" r:id="rId19"/>
    <p:sldId id="294" r:id="rId20"/>
    <p:sldId id="295" r:id="rId21"/>
    <p:sldId id="296" r:id="rId22"/>
    <p:sldId id="297" r:id="rId23"/>
    <p:sldId id="282" r:id="rId24"/>
    <p:sldId id="268" r:id="rId25"/>
    <p:sldId id="286" r:id="rId26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2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4ACD-19D4-4B61-82AA-BB10CAC26DF1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D49E-4FAB-4C15-8849-323ACE8927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18D4-85C1-4928-8E40-6126ACDC40D2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16BB-E81A-4467-A3EB-9602009058E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06AD-7E7B-40BE-8F59-855234ACF00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角度は可変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プローブは面上とコーナー部に設置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2A59-954C-466F-9117-579DE901EB5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896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DBFA3-DC33-42B2-B8DE-4B3AA85FB2D6}" type="slidenum">
              <a:rPr lang="ja-JP" altLang="en-US" smtClean="0"/>
              <a:pPr/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イオン束は単調に減少した。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2A59-954C-466F-9117-579DE901EB5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1507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ターゲット下面には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個のカロリーメーターがついている。水平方向、磁力線に沿った方向の熱流束の分布が計測できます。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計測装置の原理として、丸の中に</a:t>
            </a:r>
            <a:r>
              <a:rPr kumimoji="1" lang="en-US" altLang="ja-JP" dirty="0" smtClean="0"/>
              <a:t>SUS</a:t>
            </a:r>
            <a:r>
              <a:rPr kumimoji="1" lang="ja-JP" altLang="en-US" dirty="0" smtClean="0"/>
              <a:t>をはめ込み熱電対で温度差を計測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319B0-94EC-4A43-93DE-24EE10B0C8E8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9809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______2.xlsx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__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______4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_______6.xlsx"/><Relationship Id="rId4" Type="http://schemas.openxmlformats.org/officeDocument/2006/relationships/package" Target="../embeddings/Microsoft_Office_Excel_______5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"/>
          <p:cNvSpPr txBox="1">
            <a:spLocks noChangeArrowheads="1"/>
          </p:cNvSpPr>
          <p:nvPr/>
        </p:nvSpPr>
        <p:spPr bwMode="auto">
          <a:xfrm>
            <a:off x="683568" y="764704"/>
            <a:ext cx="7992888" cy="107721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u="sng" dirty="0" smtClean="0">
                <a:latin typeface="Century" pitchFamily="18" charset="0"/>
              </a:rPr>
              <a:t>GAMMA 10/PDX</a:t>
            </a:r>
            <a:r>
              <a:rPr lang="ja-JP" altLang="en-US" sz="3200" b="1" u="sng" dirty="0" smtClean="0">
                <a:latin typeface="Century" pitchFamily="18" charset="0"/>
              </a:rPr>
              <a:t>端損失粒子束の分析と</a:t>
            </a:r>
            <a:endParaRPr lang="en-US" altLang="ja-JP" sz="3200" b="1" u="sng" dirty="0" smtClean="0">
              <a:latin typeface="Century" pitchFamily="18" charset="0"/>
            </a:endParaRPr>
          </a:p>
          <a:p>
            <a:pPr algn="ctr">
              <a:defRPr/>
            </a:pPr>
            <a:r>
              <a:rPr lang="ja-JP" altLang="en-US" sz="3200" b="1" u="sng" dirty="0" smtClean="0">
                <a:latin typeface="Century" pitchFamily="18" charset="0"/>
              </a:rPr>
              <a:t>ダイバータ模擬実験</a:t>
            </a:r>
            <a:endParaRPr lang="ja-JP" altLang="en-US" sz="2800" dirty="0">
              <a:latin typeface="Century" pitchFamily="18" charset="0"/>
            </a:endParaRPr>
          </a:p>
        </p:txBody>
      </p:sp>
      <p:sp>
        <p:nvSpPr>
          <p:cNvPr id="11267" name="テキスト ボックス 3"/>
          <p:cNvSpPr txBox="1">
            <a:spLocks noChangeArrowheads="1"/>
          </p:cNvSpPr>
          <p:nvPr/>
        </p:nvSpPr>
        <p:spPr bwMode="auto">
          <a:xfrm>
            <a:off x="3419872" y="1988840"/>
            <a:ext cx="5400600" cy="903004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3400"/>
              </a:lnSpc>
              <a:defRPr/>
            </a:pPr>
            <a:r>
              <a:rPr lang="ja-JP" altLang="en-US" sz="2200" b="1" dirty="0" smtClean="0">
                <a:latin typeface="+mj-ea"/>
                <a:ea typeface="+mj-ea"/>
              </a:rPr>
              <a:t>筑波大学プラズマ研究センター</a:t>
            </a:r>
            <a:endParaRPr lang="en-US" altLang="ja-JP" sz="2200" b="1" dirty="0" smtClean="0">
              <a:latin typeface="+mj-ea"/>
              <a:ea typeface="+mj-ea"/>
            </a:endParaRPr>
          </a:p>
          <a:p>
            <a:pPr algn="r">
              <a:lnSpc>
                <a:spcPts val="3400"/>
              </a:lnSpc>
              <a:defRPr/>
            </a:pPr>
            <a:r>
              <a:rPr lang="ja-JP" altLang="en-US" sz="2200" b="1" dirty="0" smtClean="0">
                <a:latin typeface="+mj-ea"/>
                <a:ea typeface="+mj-ea"/>
              </a:rPr>
              <a:t>市村和也</a:t>
            </a:r>
            <a:r>
              <a:rPr lang="en-US" altLang="ja-JP" sz="2200" b="1" dirty="0" smtClean="0">
                <a:latin typeface="+mj-ea"/>
                <a:ea typeface="+mj-ea"/>
              </a:rPr>
              <a:t>,</a:t>
            </a:r>
            <a:r>
              <a:rPr lang="ja-JP" altLang="en-US" sz="2200" b="1" dirty="0" smtClean="0">
                <a:latin typeface="+mj-ea"/>
                <a:ea typeface="+mj-ea"/>
              </a:rPr>
              <a:t> </a:t>
            </a:r>
            <a:r>
              <a:rPr lang="en-US" altLang="ja-JP" sz="2200" b="1" dirty="0" smtClean="0">
                <a:latin typeface="+mj-ea"/>
                <a:ea typeface="+mj-ea"/>
              </a:rPr>
              <a:t>GAMMA 10</a:t>
            </a:r>
            <a:r>
              <a:rPr lang="ja-JP" altLang="en-US" sz="2200" b="1" dirty="0" smtClean="0">
                <a:latin typeface="+mj-ea"/>
                <a:ea typeface="+mj-ea"/>
              </a:rPr>
              <a:t> </a:t>
            </a:r>
            <a:r>
              <a:rPr lang="en-US" altLang="ja-JP" sz="2200" b="1" dirty="0" smtClean="0">
                <a:latin typeface="+mj-ea"/>
                <a:ea typeface="+mj-ea"/>
              </a:rPr>
              <a:t>Gr.</a:t>
            </a:r>
            <a:endParaRPr lang="ja-JP" altLang="en-US" sz="2200" b="1" dirty="0">
              <a:latin typeface="+mj-ea"/>
              <a:ea typeface="+mj-ea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763688" y="3645024"/>
            <a:ext cx="5688632" cy="2862322"/>
          </a:xfrm>
          <a:prstGeom prst="rect">
            <a:avLst/>
          </a:prstGeom>
          <a:solidFill>
            <a:srgbClr val="0031AC">
              <a:alpha val="17000"/>
            </a:srgbClr>
          </a:solidFill>
          <a:ln w="254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研究の背景と目的 </a:t>
            </a:r>
            <a:endParaRPr lang="en-US" altLang="ja-JP" sz="2000" dirty="0" smtClean="0">
              <a:latin typeface="Century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実験装置</a:t>
            </a:r>
            <a:r>
              <a:rPr lang="en-US" altLang="ja-JP" sz="2000" b="1" dirty="0" smtClean="0">
                <a:latin typeface="Century" pitchFamily="18" charset="0"/>
              </a:rPr>
              <a:t>GAMMA 10/PDX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ダイバータ模擬実験モジュール（</a:t>
            </a:r>
            <a:r>
              <a:rPr lang="en-US" altLang="ja-JP" sz="2000" b="1" dirty="0" smtClean="0">
                <a:latin typeface="Century" pitchFamily="18" charset="0"/>
              </a:rPr>
              <a:t>D-module</a:t>
            </a:r>
            <a:r>
              <a:rPr lang="ja-JP" altLang="en-US" sz="2000" b="1" dirty="0" smtClean="0">
                <a:latin typeface="Century" pitchFamily="18" charset="0"/>
              </a:rPr>
              <a:t>）</a:t>
            </a:r>
            <a:endParaRPr lang="en-US" altLang="ja-JP" sz="2000" b="1" dirty="0" smtClean="0">
              <a:latin typeface="Century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プラズマの計測</a:t>
            </a:r>
            <a:endParaRPr lang="en-US" altLang="ja-JP" sz="2000" b="1" dirty="0" smtClean="0">
              <a:latin typeface="Century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実験結果</a:t>
            </a:r>
            <a:endParaRPr lang="en-US" altLang="ja-JP" sz="2000" b="1" dirty="0" smtClean="0">
              <a:latin typeface="Century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 b="1" dirty="0" smtClean="0">
                <a:latin typeface="Century" pitchFamily="18" charset="0"/>
              </a:rPr>
              <a:t>研究のまとめ</a:t>
            </a:r>
            <a:endParaRPr lang="en-US" altLang="ja-JP" sz="2000" b="1" dirty="0" smtClean="0">
              <a:latin typeface="Century" pitchFamily="18" charset="0"/>
            </a:endParaRPr>
          </a:p>
        </p:txBody>
      </p:sp>
      <p:sp>
        <p:nvSpPr>
          <p:cNvPr id="24582" name="テキスト ボックス 5"/>
          <p:cNvSpPr txBox="1">
            <a:spLocks noChangeArrowheads="1"/>
          </p:cNvSpPr>
          <p:nvPr/>
        </p:nvSpPr>
        <p:spPr bwMode="auto">
          <a:xfrm>
            <a:off x="4031432" y="0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 smtClean="0"/>
              <a:t>２０１５年３月４日</a:t>
            </a:r>
            <a:r>
              <a:rPr lang="ja-JP" altLang="en-US" sz="1400" dirty="0"/>
              <a:t>　</a:t>
            </a:r>
            <a:r>
              <a:rPr lang="ja-JP" altLang="en-US" sz="1400" dirty="0" smtClean="0"/>
              <a:t>原子力研究機構那珂研究所</a:t>
            </a:r>
            <a:endParaRPr lang="en-US" altLang="ja-JP" sz="1400" dirty="0" smtClean="0"/>
          </a:p>
          <a:p>
            <a:pPr algn="r"/>
            <a:r>
              <a:rPr lang="ja-JP" altLang="ja-JP" sz="1400" dirty="0" smtClean="0"/>
              <a:t>第</a:t>
            </a:r>
            <a:r>
              <a:rPr lang="en-US" altLang="ja-JP" sz="1400" dirty="0" smtClean="0"/>
              <a:t>18</a:t>
            </a:r>
            <a:r>
              <a:rPr lang="ja-JP" altLang="ja-JP" sz="1400" dirty="0" smtClean="0"/>
              <a:t>回 若手科学者によるプラズマ研究会</a:t>
            </a:r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98976" cy="508918"/>
          </a:xfrm>
        </p:spPr>
        <p:txBody>
          <a:bodyPr>
            <a:noAutofit/>
          </a:bodyPr>
          <a:lstStyle/>
          <a:p>
            <a:r>
              <a:rPr kumimoji="1" lang="ja-JP" altLang="en-US" sz="2400" u="sng" dirty="0" smtClean="0"/>
              <a:t>①</a:t>
            </a:r>
            <a:r>
              <a:rPr kumimoji="1" lang="en-US" altLang="ja-JP" sz="2400" u="sng" dirty="0" err="1" smtClean="0"/>
              <a:t>Xe</a:t>
            </a:r>
            <a:r>
              <a:rPr kumimoji="1" lang="ja-JP" altLang="en-US" sz="2400" u="sng" dirty="0" smtClean="0"/>
              <a:t>ガスによるプラズマの冷却</a:t>
            </a:r>
            <a:r>
              <a:rPr kumimoji="1" lang="en-US" altLang="ja-JP" sz="2400" u="sng" dirty="0" smtClean="0"/>
              <a:t>(1/2)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55976" y="764704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/>
              <a:t> 非接触プラズマ形成に有効だと考えられている</a:t>
            </a:r>
            <a:r>
              <a:rPr lang="en-US" altLang="ja-JP" sz="2000" dirty="0" err="1" smtClean="0"/>
              <a:t>Xe</a:t>
            </a:r>
            <a:r>
              <a:rPr lang="ja-JP" altLang="ja-JP" sz="2000" dirty="0" smtClean="0"/>
              <a:t>ガスを単独</a:t>
            </a:r>
            <a:r>
              <a:rPr lang="ja-JP" altLang="ja-JP" sz="2000" dirty="0"/>
              <a:t>で</a:t>
            </a:r>
            <a:r>
              <a:rPr lang="en-US" altLang="ja-JP" sz="2000" dirty="0"/>
              <a:t>D-module</a:t>
            </a:r>
            <a:r>
              <a:rPr lang="ja-JP" altLang="ja-JP" sz="2000" dirty="0"/>
              <a:t>内に入射した際の</a:t>
            </a:r>
            <a:r>
              <a:rPr lang="ja-JP" altLang="ja-JP" sz="2000" dirty="0" smtClean="0"/>
              <a:t>、</a:t>
            </a:r>
            <a:r>
              <a:rPr lang="ja-JP" altLang="en-US" sz="2000" dirty="0"/>
              <a:t>コーナ部での</a:t>
            </a:r>
            <a:r>
              <a:rPr lang="ja-JP" altLang="ja-JP" sz="2000" dirty="0" smtClean="0"/>
              <a:t>熱流束、イオン束</a:t>
            </a:r>
            <a:r>
              <a:rPr lang="ja-JP" altLang="en-US" sz="2000" dirty="0" smtClean="0"/>
              <a:t>、電子密度・温度</a:t>
            </a:r>
            <a:r>
              <a:rPr lang="ja-JP" altLang="ja-JP" sz="2000" dirty="0" smtClean="0"/>
              <a:t>を</a:t>
            </a:r>
            <a:r>
              <a:rPr lang="ja-JP" altLang="ja-JP" sz="2000" dirty="0"/>
              <a:t>計測</a:t>
            </a:r>
            <a:r>
              <a:rPr lang="ja-JP" altLang="ja-JP" sz="2000" dirty="0" smtClean="0"/>
              <a:t>し</a:t>
            </a:r>
            <a:r>
              <a:rPr lang="ja-JP" altLang="en-US" sz="2000" dirty="0" smtClean="0"/>
              <a:t>、プラズマ冷却効果を評価した。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4631" y="2780928"/>
            <a:ext cx="530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dirty="0" smtClean="0"/>
              <a:t>ガス条件</a:t>
            </a:r>
            <a:r>
              <a:rPr lang="ja-JP" altLang="en-US" dirty="0"/>
              <a:t>：</a:t>
            </a:r>
            <a:r>
              <a:rPr lang="en-US" altLang="ja-JP" dirty="0" smtClean="0"/>
              <a:t> delay-0.4s, width 0.5s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dirty="0" smtClean="0"/>
              <a:t>プレナム圧：</a:t>
            </a:r>
            <a:r>
              <a:rPr kumimoji="1" lang="en-US" altLang="ja-JP" dirty="0" smtClean="0"/>
              <a:t>0~1000 mbar</a:t>
            </a:r>
            <a:r>
              <a:rPr kumimoji="1" lang="ja-JP" altLang="en-US" dirty="0" err="1" smtClean="0"/>
              <a:t>で入</a:t>
            </a:r>
            <a:r>
              <a:rPr kumimoji="1" lang="ja-JP" altLang="en-US" dirty="0" smtClean="0"/>
              <a:t>射</a:t>
            </a:r>
            <a:endParaRPr kumimoji="1" lang="ja-JP" altLang="en-US" dirty="0"/>
          </a:p>
        </p:txBody>
      </p:sp>
      <p:grpSp>
        <p:nvGrpSpPr>
          <p:cNvPr id="11" name="グループ化 43"/>
          <p:cNvGrpSpPr>
            <a:grpSpLocks noChangeAspect="1"/>
          </p:cNvGrpSpPr>
          <p:nvPr/>
        </p:nvGrpSpPr>
        <p:grpSpPr>
          <a:xfrm>
            <a:off x="1412550" y="4401532"/>
            <a:ext cx="4959650" cy="2555860"/>
            <a:chOff x="0" y="62940"/>
            <a:chExt cx="4802936" cy="2475248"/>
          </a:xfrm>
        </p:grpSpPr>
        <p:sp>
          <p:nvSpPr>
            <p:cNvPr id="45" name="フリーフォーム 44"/>
            <p:cNvSpPr/>
            <p:nvPr/>
          </p:nvSpPr>
          <p:spPr>
            <a:xfrm>
              <a:off x="1953148" y="412059"/>
              <a:ext cx="829810" cy="827357"/>
            </a:xfrm>
            <a:custGeom>
              <a:avLst/>
              <a:gdLst>
                <a:gd name="connsiteX0" fmla="*/ 0 w 285449"/>
                <a:gd name="connsiteY0" fmla="*/ 790042 h 790042"/>
                <a:gd name="connsiteX1" fmla="*/ 204826 w 285449"/>
                <a:gd name="connsiteY1" fmla="*/ 782726 h 790042"/>
                <a:gd name="connsiteX2" fmla="*/ 208483 w 285449"/>
                <a:gd name="connsiteY2" fmla="*/ 782726 h 790042"/>
                <a:gd name="connsiteX3" fmla="*/ 267005 w 285449"/>
                <a:gd name="connsiteY3" fmla="*/ 760781 h 790042"/>
                <a:gd name="connsiteX4" fmla="*/ 285293 w 285449"/>
                <a:gd name="connsiteY4" fmla="*/ 548640 h 790042"/>
                <a:gd name="connsiteX5" fmla="*/ 274320 w 285449"/>
                <a:gd name="connsiteY5" fmla="*/ 0 h 790042"/>
                <a:gd name="connsiteX0" fmla="*/ 0 w 666226"/>
                <a:gd name="connsiteY0" fmla="*/ 2015496 h 2015496"/>
                <a:gd name="connsiteX1" fmla="*/ 204826 w 666226"/>
                <a:gd name="connsiteY1" fmla="*/ 2008180 h 2015496"/>
                <a:gd name="connsiteX2" fmla="*/ 208483 w 666226"/>
                <a:gd name="connsiteY2" fmla="*/ 2008180 h 2015496"/>
                <a:gd name="connsiteX3" fmla="*/ 267005 w 666226"/>
                <a:gd name="connsiteY3" fmla="*/ 1986235 h 2015496"/>
                <a:gd name="connsiteX4" fmla="*/ 285293 w 666226"/>
                <a:gd name="connsiteY4" fmla="*/ 1774094 h 2015496"/>
                <a:gd name="connsiteX5" fmla="*/ 666141 w 666226"/>
                <a:gd name="connsiteY5" fmla="*/ 0 h 2015496"/>
                <a:gd name="connsiteX0" fmla="*/ 0 w 666141"/>
                <a:gd name="connsiteY0" fmla="*/ 2015496 h 2015496"/>
                <a:gd name="connsiteX1" fmla="*/ 204826 w 666141"/>
                <a:gd name="connsiteY1" fmla="*/ 2008180 h 2015496"/>
                <a:gd name="connsiteX2" fmla="*/ 208483 w 666141"/>
                <a:gd name="connsiteY2" fmla="*/ 2008180 h 2015496"/>
                <a:gd name="connsiteX3" fmla="*/ 267005 w 666141"/>
                <a:gd name="connsiteY3" fmla="*/ 1986235 h 2015496"/>
                <a:gd name="connsiteX4" fmla="*/ 285293 w 666141"/>
                <a:gd name="connsiteY4" fmla="*/ 1774094 h 2015496"/>
                <a:gd name="connsiteX5" fmla="*/ 332897 w 666141"/>
                <a:gd name="connsiteY5" fmla="*/ 201169 h 2015496"/>
                <a:gd name="connsiteX6" fmla="*/ 666141 w 666141"/>
                <a:gd name="connsiteY6" fmla="*/ 0 h 2015496"/>
                <a:gd name="connsiteX0" fmla="*/ 0 w 666141"/>
                <a:gd name="connsiteY0" fmla="*/ 2016441 h 2016441"/>
                <a:gd name="connsiteX1" fmla="*/ 204826 w 666141"/>
                <a:gd name="connsiteY1" fmla="*/ 2009125 h 2016441"/>
                <a:gd name="connsiteX2" fmla="*/ 208483 w 666141"/>
                <a:gd name="connsiteY2" fmla="*/ 2009125 h 2016441"/>
                <a:gd name="connsiteX3" fmla="*/ 267005 w 666141"/>
                <a:gd name="connsiteY3" fmla="*/ 1987180 h 2016441"/>
                <a:gd name="connsiteX4" fmla="*/ 285293 w 666141"/>
                <a:gd name="connsiteY4" fmla="*/ 1775039 h 2016441"/>
                <a:gd name="connsiteX5" fmla="*/ 332897 w 666141"/>
                <a:gd name="connsiteY5" fmla="*/ 202114 h 2016441"/>
                <a:gd name="connsiteX6" fmla="*/ 666141 w 666141"/>
                <a:gd name="connsiteY6" fmla="*/ 945 h 2016441"/>
                <a:gd name="connsiteX0" fmla="*/ 0 w 666141"/>
                <a:gd name="connsiteY0" fmla="*/ 2022731 h 2022731"/>
                <a:gd name="connsiteX1" fmla="*/ 204826 w 666141"/>
                <a:gd name="connsiteY1" fmla="*/ 2015415 h 2022731"/>
                <a:gd name="connsiteX2" fmla="*/ 208483 w 666141"/>
                <a:gd name="connsiteY2" fmla="*/ 2015415 h 2022731"/>
                <a:gd name="connsiteX3" fmla="*/ 267005 w 666141"/>
                <a:gd name="connsiteY3" fmla="*/ 1993470 h 2022731"/>
                <a:gd name="connsiteX4" fmla="*/ 285293 w 666141"/>
                <a:gd name="connsiteY4" fmla="*/ 1781329 h 2022731"/>
                <a:gd name="connsiteX5" fmla="*/ 332897 w 666141"/>
                <a:gd name="connsiteY5" fmla="*/ 208404 h 2022731"/>
                <a:gd name="connsiteX6" fmla="*/ 666141 w 666141"/>
                <a:gd name="connsiteY6" fmla="*/ 7235 h 2022731"/>
                <a:gd name="connsiteX0" fmla="*/ 0 w 666141"/>
                <a:gd name="connsiteY0" fmla="*/ 2015496 h 2015496"/>
                <a:gd name="connsiteX1" fmla="*/ 204826 w 666141"/>
                <a:gd name="connsiteY1" fmla="*/ 2008180 h 2015496"/>
                <a:gd name="connsiteX2" fmla="*/ 208483 w 666141"/>
                <a:gd name="connsiteY2" fmla="*/ 2008180 h 2015496"/>
                <a:gd name="connsiteX3" fmla="*/ 267005 w 666141"/>
                <a:gd name="connsiteY3" fmla="*/ 1986235 h 2015496"/>
                <a:gd name="connsiteX4" fmla="*/ 285293 w 666141"/>
                <a:gd name="connsiteY4" fmla="*/ 1774094 h 2015496"/>
                <a:gd name="connsiteX5" fmla="*/ 332897 w 666141"/>
                <a:gd name="connsiteY5" fmla="*/ 201169 h 2015496"/>
                <a:gd name="connsiteX6" fmla="*/ 666141 w 666141"/>
                <a:gd name="connsiteY6" fmla="*/ 0 h 2015496"/>
                <a:gd name="connsiteX0" fmla="*/ 0 w 666141"/>
                <a:gd name="connsiteY0" fmla="*/ 2015496 h 2015496"/>
                <a:gd name="connsiteX1" fmla="*/ 204826 w 666141"/>
                <a:gd name="connsiteY1" fmla="*/ 2008180 h 2015496"/>
                <a:gd name="connsiteX2" fmla="*/ 208483 w 666141"/>
                <a:gd name="connsiteY2" fmla="*/ 2008180 h 2015496"/>
                <a:gd name="connsiteX3" fmla="*/ 267005 w 666141"/>
                <a:gd name="connsiteY3" fmla="*/ 1986235 h 2015496"/>
                <a:gd name="connsiteX4" fmla="*/ 285293 w 666141"/>
                <a:gd name="connsiteY4" fmla="*/ 1774094 h 2015496"/>
                <a:gd name="connsiteX5" fmla="*/ 332897 w 666141"/>
                <a:gd name="connsiteY5" fmla="*/ 201169 h 2015496"/>
                <a:gd name="connsiteX6" fmla="*/ 666141 w 666141"/>
                <a:gd name="connsiteY6" fmla="*/ 0 h 2015496"/>
                <a:gd name="connsiteX0" fmla="*/ 0 w 666141"/>
                <a:gd name="connsiteY0" fmla="*/ 2015496 h 2015496"/>
                <a:gd name="connsiteX1" fmla="*/ 204826 w 666141"/>
                <a:gd name="connsiteY1" fmla="*/ 2008180 h 2015496"/>
                <a:gd name="connsiteX2" fmla="*/ 208483 w 666141"/>
                <a:gd name="connsiteY2" fmla="*/ 2008180 h 2015496"/>
                <a:gd name="connsiteX3" fmla="*/ 267005 w 666141"/>
                <a:gd name="connsiteY3" fmla="*/ 1986235 h 2015496"/>
                <a:gd name="connsiteX4" fmla="*/ 285293 w 666141"/>
                <a:gd name="connsiteY4" fmla="*/ 1774094 h 2015496"/>
                <a:gd name="connsiteX5" fmla="*/ 332897 w 666141"/>
                <a:gd name="connsiteY5" fmla="*/ 201169 h 2015496"/>
                <a:gd name="connsiteX6" fmla="*/ 666141 w 666141"/>
                <a:gd name="connsiteY6" fmla="*/ 0 h 201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141" h="2015496">
                  <a:moveTo>
                    <a:pt x="0" y="2015496"/>
                  </a:moveTo>
                  <a:lnTo>
                    <a:pt x="204826" y="2008180"/>
                  </a:lnTo>
                  <a:cubicBezTo>
                    <a:pt x="239573" y="2006961"/>
                    <a:pt x="198120" y="2011837"/>
                    <a:pt x="208483" y="2008180"/>
                  </a:cubicBezTo>
                  <a:cubicBezTo>
                    <a:pt x="218846" y="2004523"/>
                    <a:pt x="254203" y="2025249"/>
                    <a:pt x="267005" y="1986235"/>
                  </a:cubicBezTo>
                  <a:cubicBezTo>
                    <a:pt x="279807" y="1947221"/>
                    <a:pt x="274311" y="2071605"/>
                    <a:pt x="285293" y="1774094"/>
                  </a:cubicBezTo>
                  <a:cubicBezTo>
                    <a:pt x="296275" y="1476583"/>
                    <a:pt x="309656" y="533428"/>
                    <a:pt x="332897" y="201169"/>
                  </a:cubicBezTo>
                  <a:cubicBezTo>
                    <a:pt x="352480" y="44484"/>
                    <a:pt x="324084" y="16458"/>
                    <a:pt x="666141" y="0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headEnd w="sm" len="sm"/>
              <a:tailEnd w="lg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12" name="グループ化 45"/>
            <p:cNvGrpSpPr/>
            <p:nvPr/>
          </p:nvGrpSpPr>
          <p:grpSpPr>
            <a:xfrm>
              <a:off x="0" y="62940"/>
              <a:ext cx="1601098" cy="1012943"/>
              <a:chOff x="-627" y="0"/>
              <a:chExt cx="564702" cy="357209"/>
            </a:xfrm>
          </p:grpSpPr>
          <p:sp>
            <p:nvSpPr>
              <p:cNvPr id="60" name="正方形/長方形 59"/>
              <p:cNvSpPr/>
              <p:nvPr/>
            </p:nvSpPr>
            <p:spPr>
              <a:xfrm flipH="1">
                <a:off x="1" y="105795"/>
                <a:ext cx="60017" cy="147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60019" y="0"/>
                <a:ext cx="504056" cy="3572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 flipH="1">
                <a:off x="458291" y="128380"/>
                <a:ext cx="60017" cy="163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3" name="グループ化 62"/>
              <p:cNvGrpSpPr/>
              <p:nvPr/>
            </p:nvGrpSpPr>
            <p:grpSpPr>
              <a:xfrm>
                <a:off x="272733" y="97783"/>
                <a:ext cx="215566" cy="161647"/>
                <a:chOff x="272733" y="97781"/>
                <a:chExt cx="88316" cy="48894"/>
              </a:xfrm>
            </p:grpSpPr>
            <p:cxnSp>
              <p:nvCxnSpPr>
                <p:cNvPr id="67" name="直線コネクタ 66"/>
                <p:cNvCxnSpPr/>
                <p:nvPr/>
              </p:nvCxnSpPr>
              <p:spPr bwMode="auto">
                <a:xfrm flipH="1" flipV="1">
                  <a:off x="272733" y="97781"/>
                  <a:ext cx="88316" cy="23590"/>
                </a:xfrm>
                <a:prstGeom prst="line">
                  <a:avLst/>
                </a:prstGeom>
                <a:noFill/>
                <a:ln w="22225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直線コネクタ 67"/>
                <p:cNvCxnSpPr/>
                <p:nvPr/>
              </p:nvCxnSpPr>
              <p:spPr bwMode="auto">
                <a:xfrm flipH="1">
                  <a:off x="272733" y="123085"/>
                  <a:ext cx="88316" cy="23590"/>
                </a:xfrm>
                <a:prstGeom prst="line">
                  <a:avLst/>
                </a:prstGeom>
                <a:noFill/>
                <a:ln w="22225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4" name="正方形/長方形 63"/>
              <p:cNvSpPr/>
              <p:nvPr/>
            </p:nvSpPr>
            <p:spPr>
              <a:xfrm flipH="1">
                <a:off x="398277" y="284344"/>
                <a:ext cx="120033" cy="65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 flipH="1">
                <a:off x="-627" y="207156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 flipH="1">
                <a:off x="0" y="105520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7" name="フリーフォーム 46"/>
            <p:cNvSpPr/>
            <p:nvPr/>
          </p:nvSpPr>
          <p:spPr>
            <a:xfrm>
              <a:off x="206709" y="595571"/>
              <a:ext cx="759128" cy="1073533"/>
            </a:xfrm>
            <a:custGeom>
              <a:avLst/>
              <a:gdLst>
                <a:gd name="connsiteX0" fmla="*/ 345252 w 345252"/>
                <a:gd name="connsiteY0" fmla="*/ 1367694 h 1371971"/>
                <a:gd name="connsiteX1" fmla="*/ 116652 w 345252"/>
                <a:gd name="connsiteY1" fmla="*/ 1367694 h 1371971"/>
                <a:gd name="connsiteX2" fmla="*/ 21402 w 345252"/>
                <a:gd name="connsiteY2" fmla="*/ 1323244 h 1371971"/>
                <a:gd name="connsiteX3" fmla="*/ 2352 w 345252"/>
                <a:gd name="connsiteY3" fmla="*/ 1208944 h 1371971"/>
                <a:gd name="connsiteX4" fmla="*/ 2352 w 345252"/>
                <a:gd name="connsiteY4" fmla="*/ 802544 h 1371971"/>
                <a:gd name="connsiteX5" fmla="*/ 2352 w 345252"/>
                <a:gd name="connsiteY5" fmla="*/ 218344 h 1371971"/>
                <a:gd name="connsiteX6" fmla="*/ 34102 w 345252"/>
                <a:gd name="connsiteY6" fmla="*/ 27844 h 1371971"/>
                <a:gd name="connsiteX7" fmla="*/ 110302 w 345252"/>
                <a:gd name="connsiteY7" fmla="*/ 2444 h 1371971"/>
                <a:gd name="connsiteX8" fmla="*/ 167452 w 345252"/>
                <a:gd name="connsiteY8" fmla="*/ 2444 h 1371971"/>
                <a:gd name="connsiteX0" fmla="*/ 345252 w 345252"/>
                <a:gd name="connsiteY0" fmla="*/ 1367694 h 1371971"/>
                <a:gd name="connsiteX1" fmla="*/ 116652 w 345252"/>
                <a:gd name="connsiteY1" fmla="*/ 1367694 h 1371971"/>
                <a:gd name="connsiteX2" fmla="*/ 21402 w 345252"/>
                <a:gd name="connsiteY2" fmla="*/ 1323244 h 1371971"/>
                <a:gd name="connsiteX3" fmla="*/ 2352 w 345252"/>
                <a:gd name="connsiteY3" fmla="*/ 1208944 h 1371971"/>
                <a:gd name="connsiteX4" fmla="*/ 2352 w 345252"/>
                <a:gd name="connsiteY4" fmla="*/ 802544 h 1371971"/>
                <a:gd name="connsiteX5" fmla="*/ 2352 w 345252"/>
                <a:gd name="connsiteY5" fmla="*/ 218344 h 1371971"/>
                <a:gd name="connsiteX6" fmla="*/ 34102 w 345252"/>
                <a:gd name="connsiteY6" fmla="*/ 27844 h 1371971"/>
                <a:gd name="connsiteX7" fmla="*/ 110302 w 345252"/>
                <a:gd name="connsiteY7" fmla="*/ 2444 h 1371971"/>
                <a:gd name="connsiteX8" fmla="*/ 243652 w 345252"/>
                <a:gd name="connsiteY8" fmla="*/ 2444 h 1371971"/>
                <a:gd name="connsiteX0" fmla="*/ 346271 w 346271"/>
                <a:gd name="connsiteY0" fmla="*/ 1369994 h 1374271"/>
                <a:gd name="connsiteX1" fmla="*/ 117671 w 346271"/>
                <a:gd name="connsiteY1" fmla="*/ 1369994 h 1374271"/>
                <a:gd name="connsiteX2" fmla="*/ 22421 w 346271"/>
                <a:gd name="connsiteY2" fmla="*/ 1325544 h 1374271"/>
                <a:gd name="connsiteX3" fmla="*/ 3371 w 346271"/>
                <a:gd name="connsiteY3" fmla="*/ 1211244 h 1374271"/>
                <a:gd name="connsiteX4" fmla="*/ 3371 w 346271"/>
                <a:gd name="connsiteY4" fmla="*/ 804844 h 1374271"/>
                <a:gd name="connsiteX5" fmla="*/ 3371 w 346271"/>
                <a:gd name="connsiteY5" fmla="*/ 220644 h 1374271"/>
                <a:gd name="connsiteX6" fmla="*/ 9721 w 346271"/>
                <a:gd name="connsiteY6" fmla="*/ 61894 h 1374271"/>
                <a:gd name="connsiteX7" fmla="*/ 111321 w 346271"/>
                <a:gd name="connsiteY7" fmla="*/ 4744 h 1374271"/>
                <a:gd name="connsiteX8" fmla="*/ 244671 w 346271"/>
                <a:gd name="connsiteY8" fmla="*/ 4744 h 1374271"/>
                <a:gd name="connsiteX0" fmla="*/ 2318364 w 2318364"/>
                <a:gd name="connsiteY0" fmla="*/ 1395263 h 1395771"/>
                <a:gd name="connsiteX1" fmla="*/ 188326 w 2318364"/>
                <a:gd name="connsiteY1" fmla="*/ 1369994 h 1395771"/>
                <a:gd name="connsiteX2" fmla="*/ 93076 w 2318364"/>
                <a:gd name="connsiteY2" fmla="*/ 1325544 h 1395771"/>
                <a:gd name="connsiteX3" fmla="*/ 74026 w 2318364"/>
                <a:gd name="connsiteY3" fmla="*/ 1211244 h 1395771"/>
                <a:gd name="connsiteX4" fmla="*/ 74026 w 2318364"/>
                <a:gd name="connsiteY4" fmla="*/ 804844 h 1395771"/>
                <a:gd name="connsiteX5" fmla="*/ 74026 w 2318364"/>
                <a:gd name="connsiteY5" fmla="*/ 220644 h 1395771"/>
                <a:gd name="connsiteX6" fmla="*/ 80376 w 2318364"/>
                <a:gd name="connsiteY6" fmla="*/ 61894 h 1395771"/>
                <a:gd name="connsiteX7" fmla="*/ 181976 w 2318364"/>
                <a:gd name="connsiteY7" fmla="*/ 4744 h 1395771"/>
                <a:gd name="connsiteX8" fmla="*/ 315326 w 2318364"/>
                <a:gd name="connsiteY8" fmla="*/ 4744 h 1395771"/>
                <a:gd name="connsiteX0" fmla="*/ 2247710 w 2247710"/>
                <a:gd name="connsiteY0" fmla="*/ 1395263 h 1397457"/>
                <a:gd name="connsiteX1" fmla="*/ 117672 w 2247710"/>
                <a:gd name="connsiteY1" fmla="*/ 1369994 h 1397457"/>
                <a:gd name="connsiteX2" fmla="*/ 22422 w 2247710"/>
                <a:gd name="connsiteY2" fmla="*/ 1325544 h 1397457"/>
                <a:gd name="connsiteX3" fmla="*/ 3372 w 2247710"/>
                <a:gd name="connsiteY3" fmla="*/ 1211244 h 1397457"/>
                <a:gd name="connsiteX4" fmla="*/ 3372 w 2247710"/>
                <a:gd name="connsiteY4" fmla="*/ 804844 h 1397457"/>
                <a:gd name="connsiteX5" fmla="*/ 3372 w 2247710"/>
                <a:gd name="connsiteY5" fmla="*/ 220644 h 1397457"/>
                <a:gd name="connsiteX6" fmla="*/ 9722 w 2247710"/>
                <a:gd name="connsiteY6" fmla="*/ 61894 h 1397457"/>
                <a:gd name="connsiteX7" fmla="*/ 111322 w 2247710"/>
                <a:gd name="connsiteY7" fmla="*/ 4744 h 1397457"/>
                <a:gd name="connsiteX8" fmla="*/ 244672 w 2247710"/>
                <a:gd name="connsiteY8" fmla="*/ 4744 h 1397457"/>
                <a:gd name="connsiteX0" fmla="*/ 2395881 w 2395881"/>
                <a:gd name="connsiteY0" fmla="*/ 1395263 h 1395263"/>
                <a:gd name="connsiteX1" fmla="*/ 170593 w 2395881"/>
                <a:gd name="connsiteY1" fmla="*/ 1325544 h 1395263"/>
                <a:gd name="connsiteX2" fmla="*/ 151543 w 2395881"/>
                <a:gd name="connsiteY2" fmla="*/ 1211244 h 1395263"/>
                <a:gd name="connsiteX3" fmla="*/ 151543 w 2395881"/>
                <a:gd name="connsiteY3" fmla="*/ 804844 h 1395263"/>
                <a:gd name="connsiteX4" fmla="*/ 151543 w 2395881"/>
                <a:gd name="connsiteY4" fmla="*/ 220644 h 1395263"/>
                <a:gd name="connsiteX5" fmla="*/ 157893 w 2395881"/>
                <a:gd name="connsiteY5" fmla="*/ 61894 h 1395263"/>
                <a:gd name="connsiteX6" fmla="*/ 259493 w 2395881"/>
                <a:gd name="connsiteY6" fmla="*/ 4744 h 1395263"/>
                <a:gd name="connsiteX7" fmla="*/ 392843 w 2395881"/>
                <a:gd name="connsiteY7" fmla="*/ 4744 h 1395263"/>
                <a:gd name="connsiteX0" fmla="*/ 2413243 w 2413243"/>
                <a:gd name="connsiteY0" fmla="*/ 1395263 h 1395263"/>
                <a:gd name="connsiteX1" fmla="*/ 165492 w 2413243"/>
                <a:gd name="connsiteY1" fmla="*/ 1325544 h 1395263"/>
                <a:gd name="connsiteX2" fmla="*/ 168905 w 2413243"/>
                <a:gd name="connsiteY2" fmla="*/ 1211244 h 1395263"/>
                <a:gd name="connsiteX3" fmla="*/ 168905 w 2413243"/>
                <a:gd name="connsiteY3" fmla="*/ 804844 h 1395263"/>
                <a:gd name="connsiteX4" fmla="*/ 168905 w 2413243"/>
                <a:gd name="connsiteY4" fmla="*/ 220644 h 1395263"/>
                <a:gd name="connsiteX5" fmla="*/ 175255 w 2413243"/>
                <a:gd name="connsiteY5" fmla="*/ 61894 h 1395263"/>
                <a:gd name="connsiteX6" fmla="*/ 276855 w 2413243"/>
                <a:gd name="connsiteY6" fmla="*/ 4744 h 1395263"/>
                <a:gd name="connsiteX7" fmla="*/ 410205 w 2413243"/>
                <a:gd name="connsiteY7" fmla="*/ 4744 h 1395263"/>
                <a:gd name="connsiteX0" fmla="*/ 2366328 w 2366328"/>
                <a:gd name="connsiteY0" fmla="*/ 1395263 h 1395263"/>
                <a:gd name="connsiteX1" fmla="*/ 180340 w 2366328"/>
                <a:gd name="connsiteY1" fmla="*/ 1357644 h 1395263"/>
                <a:gd name="connsiteX2" fmla="*/ 121990 w 2366328"/>
                <a:gd name="connsiteY2" fmla="*/ 1211244 h 1395263"/>
                <a:gd name="connsiteX3" fmla="*/ 121990 w 2366328"/>
                <a:gd name="connsiteY3" fmla="*/ 804844 h 1395263"/>
                <a:gd name="connsiteX4" fmla="*/ 121990 w 2366328"/>
                <a:gd name="connsiteY4" fmla="*/ 220644 h 1395263"/>
                <a:gd name="connsiteX5" fmla="*/ 128340 w 2366328"/>
                <a:gd name="connsiteY5" fmla="*/ 61894 h 1395263"/>
                <a:gd name="connsiteX6" fmla="*/ 229940 w 2366328"/>
                <a:gd name="connsiteY6" fmla="*/ 4744 h 1395263"/>
                <a:gd name="connsiteX7" fmla="*/ 363290 w 2366328"/>
                <a:gd name="connsiteY7" fmla="*/ 4744 h 1395263"/>
                <a:gd name="connsiteX0" fmla="*/ 2254993 w 2254993"/>
                <a:gd name="connsiteY0" fmla="*/ 1395263 h 1456040"/>
                <a:gd name="connsiteX1" fmla="*/ 69005 w 2254993"/>
                <a:gd name="connsiteY1" fmla="*/ 1357644 h 1456040"/>
                <a:gd name="connsiteX2" fmla="*/ 10655 w 2254993"/>
                <a:gd name="connsiteY2" fmla="*/ 1211244 h 1456040"/>
                <a:gd name="connsiteX3" fmla="*/ 10655 w 2254993"/>
                <a:gd name="connsiteY3" fmla="*/ 804844 h 1456040"/>
                <a:gd name="connsiteX4" fmla="*/ 10655 w 2254993"/>
                <a:gd name="connsiteY4" fmla="*/ 220644 h 1456040"/>
                <a:gd name="connsiteX5" fmla="*/ 17005 w 2254993"/>
                <a:gd name="connsiteY5" fmla="*/ 61894 h 1456040"/>
                <a:gd name="connsiteX6" fmla="*/ 118605 w 2254993"/>
                <a:gd name="connsiteY6" fmla="*/ 4744 h 1456040"/>
                <a:gd name="connsiteX7" fmla="*/ 251955 w 2254993"/>
                <a:gd name="connsiteY7" fmla="*/ 4744 h 1456040"/>
                <a:gd name="connsiteX0" fmla="*/ 2304715 w 2304715"/>
                <a:gd name="connsiteY0" fmla="*/ 1395263 h 1434058"/>
                <a:gd name="connsiteX1" fmla="*/ 118727 w 2304715"/>
                <a:gd name="connsiteY1" fmla="*/ 1357644 h 1434058"/>
                <a:gd name="connsiteX2" fmla="*/ 60377 w 2304715"/>
                <a:gd name="connsiteY2" fmla="*/ 1211244 h 1434058"/>
                <a:gd name="connsiteX3" fmla="*/ 60377 w 2304715"/>
                <a:gd name="connsiteY3" fmla="*/ 804844 h 1434058"/>
                <a:gd name="connsiteX4" fmla="*/ 60377 w 2304715"/>
                <a:gd name="connsiteY4" fmla="*/ 220644 h 1434058"/>
                <a:gd name="connsiteX5" fmla="*/ 66727 w 2304715"/>
                <a:gd name="connsiteY5" fmla="*/ 61894 h 1434058"/>
                <a:gd name="connsiteX6" fmla="*/ 168327 w 2304715"/>
                <a:gd name="connsiteY6" fmla="*/ 4744 h 1434058"/>
                <a:gd name="connsiteX7" fmla="*/ 301677 w 2304715"/>
                <a:gd name="connsiteY7" fmla="*/ 4744 h 1434058"/>
                <a:gd name="connsiteX0" fmla="*/ 2248661 w 2248661"/>
                <a:gd name="connsiteY0" fmla="*/ 1395263 h 1412420"/>
                <a:gd name="connsiteX1" fmla="*/ 370700 w 2248661"/>
                <a:gd name="connsiteY1" fmla="*/ 1412420 h 1412420"/>
                <a:gd name="connsiteX2" fmla="*/ 62673 w 2248661"/>
                <a:gd name="connsiteY2" fmla="*/ 1357644 h 1412420"/>
                <a:gd name="connsiteX3" fmla="*/ 4323 w 2248661"/>
                <a:gd name="connsiteY3" fmla="*/ 1211244 h 1412420"/>
                <a:gd name="connsiteX4" fmla="*/ 4323 w 2248661"/>
                <a:gd name="connsiteY4" fmla="*/ 804844 h 1412420"/>
                <a:gd name="connsiteX5" fmla="*/ 4323 w 2248661"/>
                <a:gd name="connsiteY5" fmla="*/ 220644 h 1412420"/>
                <a:gd name="connsiteX6" fmla="*/ 10673 w 2248661"/>
                <a:gd name="connsiteY6" fmla="*/ 61894 h 1412420"/>
                <a:gd name="connsiteX7" fmla="*/ 112273 w 2248661"/>
                <a:gd name="connsiteY7" fmla="*/ 4744 h 1412420"/>
                <a:gd name="connsiteX8" fmla="*/ 245623 w 2248661"/>
                <a:gd name="connsiteY8" fmla="*/ 4744 h 1412420"/>
                <a:gd name="connsiteX0" fmla="*/ 2248245 w 2248245"/>
                <a:gd name="connsiteY0" fmla="*/ 1395263 h 1412420"/>
                <a:gd name="connsiteX1" fmla="*/ 370284 w 2248245"/>
                <a:gd name="connsiteY1" fmla="*/ 1412420 h 1412420"/>
                <a:gd name="connsiteX2" fmla="*/ 56643 w 2248245"/>
                <a:gd name="connsiteY2" fmla="*/ 1364776 h 1412420"/>
                <a:gd name="connsiteX3" fmla="*/ 3907 w 2248245"/>
                <a:gd name="connsiteY3" fmla="*/ 1211244 h 1412420"/>
                <a:gd name="connsiteX4" fmla="*/ 3907 w 2248245"/>
                <a:gd name="connsiteY4" fmla="*/ 804844 h 1412420"/>
                <a:gd name="connsiteX5" fmla="*/ 3907 w 2248245"/>
                <a:gd name="connsiteY5" fmla="*/ 220644 h 1412420"/>
                <a:gd name="connsiteX6" fmla="*/ 10257 w 2248245"/>
                <a:gd name="connsiteY6" fmla="*/ 61894 h 1412420"/>
                <a:gd name="connsiteX7" fmla="*/ 111857 w 2248245"/>
                <a:gd name="connsiteY7" fmla="*/ 4744 h 1412420"/>
                <a:gd name="connsiteX8" fmla="*/ 245207 w 2248245"/>
                <a:gd name="connsiteY8" fmla="*/ 4744 h 1412420"/>
                <a:gd name="connsiteX0" fmla="*/ 2248245 w 2248245"/>
                <a:gd name="connsiteY0" fmla="*/ 1395263 h 1412420"/>
                <a:gd name="connsiteX1" fmla="*/ 370284 w 2248245"/>
                <a:gd name="connsiteY1" fmla="*/ 1412420 h 1412420"/>
                <a:gd name="connsiteX2" fmla="*/ 56643 w 2248245"/>
                <a:gd name="connsiteY2" fmla="*/ 1364776 h 1412420"/>
                <a:gd name="connsiteX3" fmla="*/ 3907 w 2248245"/>
                <a:gd name="connsiteY3" fmla="*/ 1211244 h 1412420"/>
                <a:gd name="connsiteX4" fmla="*/ 3907 w 2248245"/>
                <a:gd name="connsiteY4" fmla="*/ 804844 h 1412420"/>
                <a:gd name="connsiteX5" fmla="*/ 3907 w 2248245"/>
                <a:gd name="connsiteY5" fmla="*/ 220644 h 1412420"/>
                <a:gd name="connsiteX6" fmla="*/ 10257 w 2248245"/>
                <a:gd name="connsiteY6" fmla="*/ 61894 h 1412420"/>
                <a:gd name="connsiteX7" fmla="*/ 111857 w 2248245"/>
                <a:gd name="connsiteY7" fmla="*/ 4744 h 1412420"/>
                <a:gd name="connsiteX8" fmla="*/ 245207 w 2248245"/>
                <a:gd name="connsiteY8" fmla="*/ 4744 h 1412420"/>
                <a:gd name="connsiteX0" fmla="*/ 2248245 w 2248245"/>
                <a:gd name="connsiteY0" fmla="*/ 1395263 h 1412420"/>
                <a:gd name="connsiteX1" fmla="*/ 370284 w 2248245"/>
                <a:gd name="connsiteY1" fmla="*/ 1412420 h 1412420"/>
                <a:gd name="connsiteX2" fmla="*/ 56643 w 2248245"/>
                <a:gd name="connsiteY2" fmla="*/ 1364776 h 1412420"/>
                <a:gd name="connsiteX3" fmla="*/ 3907 w 2248245"/>
                <a:gd name="connsiteY3" fmla="*/ 1211244 h 1412420"/>
                <a:gd name="connsiteX4" fmla="*/ 3907 w 2248245"/>
                <a:gd name="connsiteY4" fmla="*/ 804844 h 1412420"/>
                <a:gd name="connsiteX5" fmla="*/ 3907 w 2248245"/>
                <a:gd name="connsiteY5" fmla="*/ 220644 h 1412420"/>
                <a:gd name="connsiteX6" fmla="*/ 10257 w 2248245"/>
                <a:gd name="connsiteY6" fmla="*/ 61894 h 1412420"/>
                <a:gd name="connsiteX7" fmla="*/ 111857 w 2248245"/>
                <a:gd name="connsiteY7" fmla="*/ 4744 h 1412420"/>
                <a:gd name="connsiteX8" fmla="*/ 245207 w 2248245"/>
                <a:gd name="connsiteY8" fmla="*/ 4744 h 1412420"/>
                <a:gd name="connsiteX0" fmla="*/ 2773557 w 2773557"/>
                <a:gd name="connsiteY0" fmla="*/ 1369990 h 1412420"/>
                <a:gd name="connsiteX1" fmla="*/ 370284 w 2773557"/>
                <a:gd name="connsiteY1" fmla="*/ 1412420 h 1412420"/>
                <a:gd name="connsiteX2" fmla="*/ 56643 w 2773557"/>
                <a:gd name="connsiteY2" fmla="*/ 1364776 h 1412420"/>
                <a:gd name="connsiteX3" fmla="*/ 3907 w 2773557"/>
                <a:gd name="connsiteY3" fmla="*/ 1211244 h 1412420"/>
                <a:gd name="connsiteX4" fmla="*/ 3907 w 2773557"/>
                <a:gd name="connsiteY4" fmla="*/ 804844 h 1412420"/>
                <a:gd name="connsiteX5" fmla="*/ 3907 w 2773557"/>
                <a:gd name="connsiteY5" fmla="*/ 220644 h 1412420"/>
                <a:gd name="connsiteX6" fmla="*/ 10257 w 2773557"/>
                <a:gd name="connsiteY6" fmla="*/ 61894 h 1412420"/>
                <a:gd name="connsiteX7" fmla="*/ 111857 w 2773557"/>
                <a:gd name="connsiteY7" fmla="*/ 4744 h 1412420"/>
                <a:gd name="connsiteX8" fmla="*/ 245207 w 2773557"/>
                <a:gd name="connsiteY8" fmla="*/ 4744 h 1412420"/>
                <a:gd name="connsiteX0" fmla="*/ 2773557 w 2773557"/>
                <a:gd name="connsiteY0" fmla="*/ 1372019 h 1414449"/>
                <a:gd name="connsiteX1" fmla="*/ 370284 w 2773557"/>
                <a:gd name="connsiteY1" fmla="*/ 1414449 h 1414449"/>
                <a:gd name="connsiteX2" fmla="*/ 56643 w 2773557"/>
                <a:gd name="connsiteY2" fmla="*/ 1366805 h 1414449"/>
                <a:gd name="connsiteX3" fmla="*/ 3907 w 2773557"/>
                <a:gd name="connsiteY3" fmla="*/ 1213273 h 1414449"/>
                <a:gd name="connsiteX4" fmla="*/ 3907 w 2773557"/>
                <a:gd name="connsiteY4" fmla="*/ 806873 h 1414449"/>
                <a:gd name="connsiteX5" fmla="*/ 3907 w 2773557"/>
                <a:gd name="connsiteY5" fmla="*/ 222673 h 1414449"/>
                <a:gd name="connsiteX6" fmla="*/ 10257 w 2773557"/>
                <a:gd name="connsiteY6" fmla="*/ 63923 h 1414449"/>
                <a:gd name="connsiteX7" fmla="*/ 111857 w 2773557"/>
                <a:gd name="connsiteY7" fmla="*/ 6773 h 1414449"/>
                <a:gd name="connsiteX8" fmla="*/ 318731 w 2773557"/>
                <a:gd name="connsiteY8" fmla="*/ 2029 h 1414449"/>
                <a:gd name="connsiteX0" fmla="*/ 1524321 w 1524321"/>
                <a:gd name="connsiteY0" fmla="*/ 1362589 h 1414449"/>
                <a:gd name="connsiteX1" fmla="*/ 370284 w 1524321"/>
                <a:gd name="connsiteY1" fmla="*/ 1414449 h 1414449"/>
                <a:gd name="connsiteX2" fmla="*/ 56643 w 1524321"/>
                <a:gd name="connsiteY2" fmla="*/ 1366805 h 1414449"/>
                <a:gd name="connsiteX3" fmla="*/ 3907 w 1524321"/>
                <a:gd name="connsiteY3" fmla="*/ 1213273 h 1414449"/>
                <a:gd name="connsiteX4" fmla="*/ 3907 w 1524321"/>
                <a:gd name="connsiteY4" fmla="*/ 806873 h 1414449"/>
                <a:gd name="connsiteX5" fmla="*/ 3907 w 1524321"/>
                <a:gd name="connsiteY5" fmla="*/ 222673 h 1414449"/>
                <a:gd name="connsiteX6" fmla="*/ 10257 w 1524321"/>
                <a:gd name="connsiteY6" fmla="*/ 63923 h 1414449"/>
                <a:gd name="connsiteX7" fmla="*/ 111857 w 1524321"/>
                <a:gd name="connsiteY7" fmla="*/ 6773 h 1414449"/>
                <a:gd name="connsiteX8" fmla="*/ 318731 w 1524321"/>
                <a:gd name="connsiteY8" fmla="*/ 2029 h 1414449"/>
                <a:gd name="connsiteX0" fmla="*/ 1524321 w 1524321"/>
                <a:gd name="connsiteY0" fmla="*/ 1362589 h 1414449"/>
                <a:gd name="connsiteX1" fmla="*/ 370284 w 1524321"/>
                <a:gd name="connsiteY1" fmla="*/ 1414449 h 1414449"/>
                <a:gd name="connsiteX2" fmla="*/ 56643 w 1524321"/>
                <a:gd name="connsiteY2" fmla="*/ 1366805 h 1414449"/>
                <a:gd name="connsiteX3" fmla="*/ 3907 w 1524321"/>
                <a:gd name="connsiteY3" fmla="*/ 1213273 h 1414449"/>
                <a:gd name="connsiteX4" fmla="*/ 3907 w 1524321"/>
                <a:gd name="connsiteY4" fmla="*/ 806873 h 1414449"/>
                <a:gd name="connsiteX5" fmla="*/ 3907 w 1524321"/>
                <a:gd name="connsiteY5" fmla="*/ 222673 h 1414449"/>
                <a:gd name="connsiteX6" fmla="*/ 10257 w 1524321"/>
                <a:gd name="connsiteY6" fmla="*/ 63923 h 1414449"/>
                <a:gd name="connsiteX7" fmla="*/ 111857 w 1524321"/>
                <a:gd name="connsiteY7" fmla="*/ 6773 h 1414449"/>
                <a:gd name="connsiteX8" fmla="*/ 318731 w 1524321"/>
                <a:gd name="connsiteY8" fmla="*/ 2029 h 1414449"/>
                <a:gd name="connsiteX0" fmla="*/ 1508519 w 1508519"/>
                <a:gd name="connsiteY0" fmla="*/ 1442177 h 1442177"/>
                <a:gd name="connsiteX1" fmla="*/ 370284 w 1508519"/>
                <a:gd name="connsiteY1" fmla="*/ 1414449 h 1442177"/>
                <a:gd name="connsiteX2" fmla="*/ 56643 w 1508519"/>
                <a:gd name="connsiteY2" fmla="*/ 1366805 h 1442177"/>
                <a:gd name="connsiteX3" fmla="*/ 3907 w 1508519"/>
                <a:gd name="connsiteY3" fmla="*/ 1213273 h 1442177"/>
                <a:gd name="connsiteX4" fmla="*/ 3907 w 1508519"/>
                <a:gd name="connsiteY4" fmla="*/ 806873 h 1442177"/>
                <a:gd name="connsiteX5" fmla="*/ 3907 w 1508519"/>
                <a:gd name="connsiteY5" fmla="*/ 222673 h 1442177"/>
                <a:gd name="connsiteX6" fmla="*/ 10257 w 1508519"/>
                <a:gd name="connsiteY6" fmla="*/ 63923 h 1442177"/>
                <a:gd name="connsiteX7" fmla="*/ 111857 w 1508519"/>
                <a:gd name="connsiteY7" fmla="*/ 6773 h 1442177"/>
                <a:gd name="connsiteX8" fmla="*/ 318731 w 1508519"/>
                <a:gd name="connsiteY8" fmla="*/ 2029 h 144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519" h="1442177">
                  <a:moveTo>
                    <a:pt x="1508519" y="1442177"/>
                  </a:moveTo>
                  <a:lnTo>
                    <a:pt x="370284" y="1414449"/>
                  </a:lnTo>
                  <a:cubicBezTo>
                    <a:pt x="5953" y="1408179"/>
                    <a:pt x="83525" y="1381883"/>
                    <a:pt x="56643" y="1366805"/>
                  </a:cubicBezTo>
                  <a:cubicBezTo>
                    <a:pt x="29761" y="1351727"/>
                    <a:pt x="12696" y="1306595"/>
                    <a:pt x="3907" y="1213273"/>
                  </a:cubicBezTo>
                  <a:cubicBezTo>
                    <a:pt x="-4882" y="1119951"/>
                    <a:pt x="3907" y="806873"/>
                    <a:pt x="3907" y="806873"/>
                  </a:cubicBezTo>
                  <a:cubicBezTo>
                    <a:pt x="3907" y="641773"/>
                    <a:pt x="2849" y="346498"/>
                    <a:pt x="3907" y="222673"/>
                  </a:cubicBezTo>
                  <a:cubicBezTo>
                    <a:pt x="4965" y="98848"/>
                    <a:pt x="-7735" y="99906"/>
                    <a:pt x="10257" y="63923"/>
                  </a:cubicBezTo>
                  <a:cubicBezTo>
                    <a:pt x="28249" y="27940"/>
                    <a:pt x="72699" y="16298"/>
                    <a:pt x="111857" y="6773"/>
                  </a:cubicBezTo>
                  <a:cubicBezTo>
                    <a:pt x="151015" y="-2752"/>
                    <a:pt x="301268" y="-88"/>
                    <a:pt x="318731" y="20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w="sm" len="sm"/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1160891" y="524116"/>
              <a:ext cx="412115" cy="716280"/>
            </a:xfrm>
            <a:custGeom>
              <a:avLst/>
              <a:gdLst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234950 w 762000"/>
                <a:gd name="connsiteY5" fmla="*/ 79375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73025 w 762000"/>
                <a:gd name="connsiteY7" fmla="*/ 149225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58825 w 758825"/>
                <a:gd name="connsiteY0" fmla="*/ 1298575 h 1302241"/>
                <a:gd name="connsiteX1" fmla="*/ 434975 w 758825"/>
                <a:gd name="connsiteY1" fmla="*/ 1298575 h 1302241"/>
                <a:gd name="connsiteX2" fmla="*/ 301625 w 758825"/>
                <a:gd name="connsiteY2" fmla="*/ 1260475 h 1302241"/>
                <a:gd name="connsiteX3" fmla="*/ 282575 w 758825"/>
                <a:gd name="connsiteY3" fmla="*/ 1108075 h 1302241"/>
                <a:gd name="connsiteX4" fmla="*/ 282575 w 758825"/>
                <a:gd name="connsiteY4" fmla="*/ 225425 h 1302241"/>
                <a:gd name="connsiteX5" fmla="*/ 263525 w 758825"/>
                <a:gd name="connsiteY5" fmla="*/ 73025 h 1302241"/>
                <a:gd name="connsiteX6" fmla="*/ 142875 w 758825"/>
                <a:gd name="connsiteY6" fmla="*/ 123825 h 1302241"/>
                <a:gd name="connsiteX7" fmla="*/ 69850 w 758825"/>
                <a:gd name="connsiteY7" fmla="*/ 139700 h 1302241"/>
                <a:gd name="connsiteX8" fmla="*/ 28575 w 758825"/>
                <a:gd name="connsiteY8" fmla="*/ 60325 h 1302241"/>
                <a:gd name="connsiteX9" fmla="*/ 0 w 758825"/>
                <a:gd name="connsiteY9" fmla="*/ 0 h 130224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71450 w 787400"/>
                <a:gd name="connsiteY6" fmla="*/ 18097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68275 w 787400"/>
                <a:gd name="connsiteY6" fmla="*/ 17462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  <a:gd name="connsiteX0" fmla="*/ 818909 w 818909"/>
                <a:gd name="connsiteY0" fmla="*/ 1418702 h 1422368"/>
                <a:gd name="connsiteX1" fmla="*/ 495059 w 818909"/>
                <a:gd name="connsiteY1" fmla="*/ 1418702 h 1422368"/>
                <a:gd name="connsiteX2" fmla="*/ 361709 w 818909"/>
                <a:gd name="connsiteY2" fmla="*/ 1380602 h 1422368"/>
                <a:gd name="connsiteX3" fmla="*/ 342659 w 818909"/>
                <a:gd name="connsiteY3" fmla="*/ 1228202 h 1422368"/>
                <a:gd name="connsiteX4" fmla="*/ 342659 w 818909"/>
                <a:gd name="connsiteY4" fmla="*/ 345552 h 1422368"/>
                <a:gd name="connsiteX5" fmla="*/ 323609 w 818909"/>
                <a:gd name="connsiteY5" fmla="*/ 193152 h 1422368"/>
                <a:gd name="connsiteX6" fmla="*/ 199784 w 818909"/>
                <a:gd name="connsiteY6" fmla="*/ 237602 h 1422368"/>
                <a:gd name="connsiteX7" fmla="*/ 129934 w 818909"/>
                <a:gd name="connsiteY7" fmla="*/ 259827 h 1422368"/>
                <a:gd name="connsiteX8" fmla="*/ 88659 w 818909"/>
                <a:gd name="connsiteY8" fmla="*/ 180452 h 1422368"/>
                <a:gd name="connsiteX9" fmla="*/ 0 w 818909"/>
                <a:gd name="connsiteY9" fmla="*/ -1 h 142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909" h="1422368">
                  <a:moveTo>
                    <a:pt x="818909" y="1418702"/>
                  </a:moveTo>
                  <a:cubicBezTo>
                    <a:pt x="695084" y="1421877"/>
                    <a:pt x="571259" y="1425052"/>
                    <a:pt x="495059" y="1418702"/>
                  </a:cubicBezTo>
                  <a:cubicBezTo>
                    <a:pt x="418859" y="1412352"/>
                    <a:pt x="387109" y="1412352"/>
                    <a:pt x="361709" y="1380602"/>
                  </a:cubicBezTo>
                  <a:cubicBezTo>
                    <a:pt x="336309" y="1348852"/>
                    <a:pt x="345834" y="1400710"/>
                    <a:pt x="342659" y="1228202"/>
                  </a:cubicBezTo>
                  <a:cubicBezTo>
                    <a:pt x="339484" y="1055694"/>
                    <a:pt x="345834" y="518060"/>
                    <a:pt x="342659" y="345552"/>
                  </a:cubicBezTo>
                  <a:cubicBezTo>
                    <a:pt x="339484" y="173044"/>
                    <a:pt x="346892" y="210085"/>
                    <a:pt x="323609" y="193152"/>
                  </a:cubicBezTo>
                  <a:cubicBezTo>
                    <a:pt x="300326" y="176219"/>
                    <a:pt x="232063" y="226490"/>
                    <a:pt x="199784" y="237602"/>
                  </a:cubicBezTo>
                  <a:cubicBezTo>
                    <a:pt x="167505" y="248715"/>
                    <a:pt x="148455" y="269352"/>
                    <a:pt x="129934" y="259827"/>
                  </a:cubicBezTo>
                  <a:cubicBezTo>
                    <a:pt x="111413" y="250302"/>
                    <a:pt x="105063" y="213260"/>
                    <a:pt x="88659" y="180452"/>
                  </a:cubicBezTo>
                  <a:cubicBezTo>
                    <a:pt x="72255" y="147644"/>
                    <a:pt x="8466" y="20636"/>
                    <a:pt x="0" y="-1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headEnd w="sm" len="sm"/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ローチャート: 照合 1"/>
            <p:cNvSpPr/>
            <p:nvPr/>
          </p:nvSpPr>
          <p:spPr>
            <a:xfrm rot="5400000">
              <a:off x="1645920" y="1032999"/>
              <a:ext cx="204796" cy="409656"/>
            </a:xfrm>
            <a:prstGeom prst="flowChartCollat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0" name="円柱 49"/>
            <p:cNvSpPr/>
            <p:nvPr/>
          </p:nvSpPr>
          <p:spPr>
            <a:xfrm rot="5400000">
              <a:off x="3148717" y="1303344"/>
              <a:ext cx="402278" cy="753475"/>
            </a:xfrm>
            <a:prstGeom prst="can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1" name="フローチャート: 照合 21"/>
            <p:cNvSpPr/>
            <p:nvPr/>
          </p:nvSpPr>
          <p:spPr>
            <a:xfrm rot="5400000">
              <a:off x="1038771" y="1475293"/>
              <a:ext cx="204470" cy="409575"/>
            </a:xfrm>
            <a:prstGeom prst="flowChartCollat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2" name="円柱 51"/>
            <p:cNvSpPr/>
            <p:nvPr/>
          </p:nvSpPr>
          <p:spPr>
            <a:xfrm rot="5400000">
              <a:off x="3053636" y="-17665"/>
              <a:ext cx="402278" cy="943637"/>
            </a:xfrm>
            <a:prstGeom prst="can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665551" y="1669104"/>
              <a:ext cx="617996" cy="146049"/>
            </a:xfrm>
            <a:custGeom>
              <a:avLst/>
              <a:gdLst>
                <a:gd name="connsiteX0" fmla="*/ 0 w 804672"/>
                <a:gd name="connsiteY0" fmla="*/ 0 h 190195"/>
                <a:gd name="connsiteX1" fmla="*/ 599846 w 804672"/>
                <a:gd name="connsiteY1" fmla="*/ 0 h 190195"/>
                <a:gd name="connsiteX2" fmla="*/ 742492 w 804672"/>
                <a:gd name="connsiteY2" fmla="*/ 3657 h 190195"/>
                <a:gd name="connsiteX3" fmla="*/ 757123 w 804672"/>
                <a:gd name="connsiteY3" fmla="*/ 25603 h 190195"/>
                <a:gd name="connsiteX4" fmla="*/ 804672 w 804672"/>
                <a:gd name="connsiteY4" fmla="*/ 190195 h 19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190195">
                  <a:moveTo>
                    <a:pt x="0" y="0"/>
                  </a:moveTo>
                  <a:lnTo>
                    <a:pt x="599846" y="0"/>
                  </a:lnTo>
                  <a:cubicBezTo>
                    <a:pt x="723595" y="609"/>
                    <a:pt x="716279" y="-610"/>
                    <a:pt x="742492" y="3657"/>
                  </a:cubicBezTo>
                  <a:cubicBezTo>
                    <a:pt x="768705" y="7924"/>
                    <a:pt x="746760" y="-5487"/>
                    <a:pt x="757123" y="25603"/>
                  </a:cubicBezTo>
                  <a:cubicBezTo>
                    <a:pt x="767486" y="56693"/>
                    <a:pt x="786079" y="123444"/>
                    <a:pt x="804672" y="1901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w="sm" len="sm"/>
              <a:tailEnd w="lg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3673503" y="412058"/>
              <a:ext cx="578991" cy="84718"/>
            </a:xfrm>
            <a:custGeom>
              <a:avLst/>
              <a:gdLst>
                <a:gd name="connsiteX0" fmla="*/ 0 w 753885"/>
                <a:gd name="connsiteY0" fmla="*/ 0 h 409651"/>
                <a:gd name="connsiteX1" fmla="*/ 654711 w 753885"/>
                <a:gd name="connsiteY1" fmla="*/ 10972 h 409651"/>
                <a:gd name="connsiteX2" fmla="*/ 738836 w 753885"/>
                <a:gd name="connsiteY2" fmla="*/ 51206 h 409651"/>
                <a:gd name="connsiteX3" fmla="*/ 753466 w 753885"/>
                <a:gd name="connsiteY3" fmla="*/ 409651 h 4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885" h="409651">
                  <a:moveTo>
                    <a:pt x="0" y="0"/>
                  </a:moveTo>
                  <a:cubicBezTo>
                    <a:pt x="265786" y="1219"/>
                    <a:pt x="531572" y="2438"/>
                    <a:pt x="654711" y="10972"/>
                  </a:cubicBezTo>
                  <a:cubicBezTo>
                    <a:pt x="777850" y="19506"/>
                    <a:pt x="722377" y="-15240"/>
                    <a:pt x="738836" y="51206"/>
                  </a:cubicBezTo>
                  <a:cubicBezTo>
                    <a:pt x="755295" y="117652"/>
                    <a:pt x="754380" y="263651"/>
                    <a:pt x="753466" y="409651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headEnd w="sm" len="sm"/>
              <a:tailEnd w="lg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5" name="テキスト ボックス 2"/>
            <p:cNvSpPr txBox="1">
              <a:spLocks noChangeArrowheads="1"/>
            </p:cNvSpPr>
            <p:nvPr/>
          </p:nvSpPr>
          <p:spPr bwMode="auto">
            <a:xfrm>
              <a:off x="2775005" y="655293"/>
              <a:ext cx="1171575" cy="64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200" kern="100" dirty="0" smtClean="0">
                  <a:latin typeface="Times New Roman"/>
                  <a:ea typeface="ＭＳ 明朝"/>
                  <a:cs typeface="Times New Roman"/>
                </a:rPr>
                <a:t>リ</a:t>
              </a:r>
              <a:r>
                <a:rPr lang="ja-JP" altLang="en-US" sz="1200" kern="100" dirty="0" smtClean="0">
                  <a:effectLst/>
                  <a:latin typeface="Times New Roman"/>
                  <a:ea typeface="ＭＳ 明朝"/>
                  <a:cs typeface="Times New Roman"/>
                </a:rPr>
                <a:t>ザーバ</a:t>
              </a:r>
              <a:endParaRPr lang="en-US" altLang="ja-JP" sz="1200" kern="100" dirty="0" smtClean="0">
                <a:effectLst/>
                <a:latin typeface="Times New Roman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altLang="en-US" sz="1200" kern="100" dirty="0" smtClean="0">
                  <a:effectLst/>
                  <a:latin typeface="Times New Roman"/>
                  <a:ea typeface="ＭＳ 明朝"/>
                  <a:cs typeface="Times New Roman"/>
                </a:rPr>
                <a:t>タンク</a:t>
              </a:r>
              <a:endParaRPr lang="ja-JP" sz="1200" kern="100" dirty="0">
                <a:effectLst/>
                <a:latin typeface="Times New Roman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/>
                  <a:ea typeface="ＭＳ 明朝"/>
                  <a:cs typeface="Times New Roman"/>
                </a:rPr>
                <a:t>(440 cm</a:t>
              </a:r>
              <a:r>
                <a:rPr lang="en-US" sz="1200" kern="100" baseline="30000" dirty="0">
                  <a:effectLst/>
                  <a:latin typeface="Times New Roman"/>
                  <a:ea typeface="ＭＳ 明朝"/>
                  <a:cs typeface="Times New Roman"/>
                </a:rPr>
                <a:t>3</a:t>
              </a:r>
              <a:r>
                <a:rPr lang="en-US" sz="1200" kern="100" dirty="0">
                  <a:effectLst/>
                  <a:latin typeface="Times New Roman"/>
                  <a:ea typeface="ＭＳ 明朝"/>
                  <a:cs typeface="Times New Roman"/>
                </a:rPr>
                <a:t>)</a:t>
              </a:r>
              <a:endParaRPr lang="ja-JP" sz="1200" kern="1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56" name="テキスト ボックス 2"/>
            <p:cNvSpPr txBox="1">
              <a:spLocks noChangeArrowheads="1"/>
            </p:cNvSpPr>
            <p:nvPr/>
          </p:nvSpPr>
          <p:spPr bwMode="auto">
            <a:xfrm>
              <a:off x="2782957" y="1891740"/>
              <a:ext cx="1171575" cy="64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200" kern="100" dirty="0">
                  <a:latin typeface="Times New Roman"/>
                  <a:ea typeface="ＭＳ 明朝"/>
                  <a:cs typeface="Times New Roman"/>
                </a:rPr>
                <a:t>リザーバ</a:t>
              </a:r>
              <a:endParaRPr lang="en-US" altLang="ja-JP" sz="1200" kern="100" dirty="0">
                <a:latin typeface="Times New Roman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altLang="en-US" sz="1200" kern="100" dirty="0">
                  <a:latin typeface="Times New Roman"/>
                  <a:ea typeface="ＭＳ 明朝"/>
                  <a:cs typeface="Times New Roman"/>
                </a:rPr>
                <a:t>タンク</a:t>
              </a:r>
              <a:endParaRPr lang="ja-JP" altLang="ja-JP" sz="1200" kern="100" dirty="0">
                <a:latin typeface="Times New Roman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Times New Roman"/>
                  <a:ea typeface="ＭＳ 明朝"/>
                  <a:cs typeface="Times New Roman"/>
                </a:rPr>
                <a:t>(</a:t>
              </a:r>
              <a:r>
                <a:rPr lang="en-US" sz="1200" kern="100" dirty="0">
                  <a:effectLst/>
                  <a:latin typeface="Times New Roman"/>
                  <a:ea typeface="ＭＳ 明朝"/>
                  <a:cs typeface="Times New Roman"/>
                </a:rPr>
                <a:t>490 cm</a:t>
              </a:r>
              <a:r>
                <a:rPr lang="en-US" sz="1200" kern="100" baseline="30000" dirty="0">
                  <a:effectLst/>
                  <a:latin typeface="Times New Roman"/>
                  <a:ea typeface="ＭＳ 明朝"/>
                  <a:cs typeface="Times New Roman"/>
                </a:rPr>
                <a:t>3</a:t>
              </a:r>
              <a:r>
                <a:rPr lang="en-US" sz="1200" kern="100" dirty="0">
                  <a:effectLst/>
                  <a:latin typeface="Times New Roman"/>
                  <a:ea typeface="ＭＳ 明朝"/>
                  <a:cs typeface="Times New Roman"/>
                </a:rPr>
                <a:t>)</a:t>
              </a:r>
              <a:endParaRPr lang="ja-JP" sz="1200" kern="1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57" name="テキスト ボックス 2"/>
            <p:cNvSpPr txBox="1">
              <a:spLocks noChangeArrowheads="1"/>
            </p:cNvSpPr>
            <p:nvPr/>
          </p:nvSpPr>
          <p:spPr bwMode="auto">
            <a:xfrm>
              <a:off x="3960926" y="1811561"/>
              <a:ext cx="842010" cy="2770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kern="100" dirty="0" smtClean="0">
                  <a:effectLst/>
                  <a:latin typeface="+mn-ea"/>
                  <a:cs typeface="Times New Roman"/>
                </a:rPr>
                <a:t>H</a:t>
              </a:r>
              <a:r>
                <a:rPr lang="en-US" sz="1100" kern="100" baseline="-25000" dirty="0" smtClean="0">
                  <a:effectLst/>
                  <a:latin typeface="+mn-ea"/>
                  <a:cs typeface="Times New Roman"/>
                </a:rPr>
                <a:t>2</a:t>
              </a:r>
              <a:r>
                <a:rPr lang="ja-JP" altLang="en-US" sz="1200" kern="100" dirty="0" smtClean="0">
                  <a:latin typeface="+mn-ea"/>
                  <a:cs typeface="Times New Roman"/>
                </a:rPr>
                <a:t>ボンベ</a:t>
              </a:r>
              <a:endParaRPr lang="ja-JP" sz="1200" kern="100" dirty="0">
                <a:effectLst/>
                <a:latin typeface="+mn-ea"/>
                <a:cs typeface="Times New Roman"/>
              </a:endParaRPr>
            </a:p>
          </p:txBody>
        </p:sp>
        <p:sp>
          <p:nvSpPr>
            <p:cNvPr id="58" name="テキスト ボックス 2"/>
            <p:cNvSpPr txBox="1">
              <a:spLocks noChangeArrowheads="1"/>
            </p:cNvSpPr>
            <p:nvPr/>
          </p:nvSpPr>
          <p:spPr bwMode="auto">
            <a:xfrm>
              <a:off x="3960926" y="504147"/>
              <a:ext cx="716379" cy="4617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200" kern="100" dirty="0" smtClean="0">
                  <a:effectLst/>
                  <a:latin typeface="+mn-ea"/>
                  <a:cs typeface="Times New Roman"/>
                </a:rPr>
                <a:t>希ガスボンベ</a:t>
              </a:r>
              <a:endParaRPr lang="ja-JP" sz="1200" kern="100" dirty="0">
                <a:effectLst/>
                <a:latin typeface="+mn-ea"/>
                <a:cs typeface="Times New Roman"/>
              </a:endParaRPr>
            </a:p>
          </p:txBody>
        </p:sp>
        <p:sp>
          <p:nvSpPr>
            <p:cNvPr id="59" name="テキスト ボックス 2"/>
            <p:cNvSpPr txBox="1">
              <a:spLocks noChangeArrowheads="1"/>
            </p:cNvSpPr>
            <p:nvPr/>
          </p:nvSpPr>
          <p:spPr bwMode="auto">
            <a:xfrm>
              <a:off x="214685" y="1025048"/>
              <a:ext cx="1171575" cy="328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/>
                  <a:ea typeface="ＭＳ 明朝"/>
                  <a:cs typeface="Times New Roman"/>
                </a:rPr>
                <a:t>D-module</a:t>
              </a:r>
              <a:endParaRPr lang="ja-JP" sz="1200" kern="1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</p:grpSp>
      <p:cxnSp>
        <p:nvCxnSpPr>
          <p:cNvPr id="69" name="直線コネクタ 68"/>
          <p:cNvCxnSpPr>
            <a:stCxn id="51" idx="0"/>
            <a:endCxn id="50" idx="3"/>
          </p:cNvCxnSpPr>
          <p:nvPr/>
        </p:nvCxnSpPr>
        <p:spPr>
          <a:xfrm>
            <a:off x="2802255" y="6071339"/>
            <a:ext cx="16804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右矢印 69"/>
          <p:cNvSpPr/>
          <p:nvPr/>
        </p:nvSpPr>
        <p:spPr>
          <a:xfrm>
            <a:off x="34017" y="4508991"/>
            <a:ext cx="1378532" cy="7922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6031" y="4745078"/>
            <a:ext cx="127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プラズマ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58075" y="5589240"/>
            <a:ext cx="9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バルブ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93979" y="6165304"/>
            <a:ext cx="9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バルブ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32179" y="4633391"/>
            <a:ext cx="113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プレナム圧</a:t>
            </a:r>
            <a:endParaRPr kumimoji="1" lang="ja-JP" altLang="en-US" sz="14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813998"/>
            <a:ext cx="4464496" cy="178125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228318" y="2584649"/>
            <a:ext cx="252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[ </a:t>
            </a:r>
            <a:r>
              <a:rPr kumimoji="1" lang="ja-JP" altLang="en-US" sz="1200" dirty="0" smtClean="0"/>
              <a:t>ガス</a:t>
            </a:r>
            <a:r>
              <a:rPr lang="ja-JP" altLang="en-US" sz="1200" dirty="0" smtClean="0"/>
              <a:t>タイミング</a:t>
            </a:r>
            <a:r>
              <a:rPr kumimoji="1" lang="ja-JP" altLang="en-US" sz="1200" dirty="0" smtClean="0"/>
              <a:t>図 </a:t>
            </a:r>
            <a:r>
              <a:rPr kumimoji="1" lang="en-US" altLang="ja-JP" sz="1200" dirty="0" smtClean="0"/>
              <a:t>]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475790" y="3501008"/>
            <a:ext cx="216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</a:t>
            </a:r>
            <a:r>
              <a:rPr kumimoji="1" lang="ja-JP" altLang="en-US" sz="1400" dirty="0" smtClean="0"/>
              <a:t>ガスライン概略図 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4016097"/>
            <a:ext cx="4497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-0.4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/>
        </p:nvSpPr>
        <p:spPr>
          <a:xfrm>
            <a:off x="2771800" y="4844370"/>
            <a:ext cx="72948" cy="107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4140369"/>
            <a:ext cx="185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 smtClean="0"/>
              <a:t>コーナー部（熱流、イオン束）</a:t>
            </a:r>
            <a:endParaRPr kumimoji="1" lang="ja-JP" altLang="en-US" sz="1600" dirty="0"/>
          </a:p>
        </p:txBody>
      </p:sp>
      <p:cxnSp>
        <p:nvCxnSpPr>
          <p:cNvPr id="10" name="直線コネクタ 9"/>
          <p:cNvCxnSpPr>
            <a:stCxn id="7" idx="6"/>
          </p:cNvCxnSpPr>
          <p:nvPr/>
        </p:nvCxnSpPr>
        <p:spPr>
          <a:xfrm flipV="1">
            <a:off x="2844748" y="4485275"/>
            <a:ext cx="513327" cy="412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円/楕円 71"/>
          <p:cNvSpPr/>
          <p:nvPr/>
        </p:nvSpPr>
        <p:spPr>
          <a:xfrm>
            <a:off x="2626844" y="4762021"/>
            <a:ext cx="72948" cy="107139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 flipH="1" flipV="1">
            <a:off x="2528464" y="4293096"/>
            <a:ext cx="171328" cy="49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1346824" y="4005064"/>
            <a:ext cx="185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600" dirty="0"/>
              <a:t>電子</a:t>
            </a:r>
            <a:r>
              <a:rPr lang="ja-JP" altLang="en-US" sz="1600" dirty="0" smtClean="0"/>
              <a:t>密度・温度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5229200"/>
            <a:ext cx="23762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ASDEX</a:t>
            </a:r>
            <a:r>
              <a:rPr kumimoji="1" lang="ja-JP" altLang="en-US" dirty="0" smtClean="0"/>
              <a:t>ゲージによる</a:t>
            </a:r>
            <a:r>
              <a:rPr kumimoji="1" lang="en-US" altLang="ja-JP" dirty="0" smtClean="0"/>
              <a:t>D-module</a:t>
            </a:r>
            <a:r>
              <a:rPr kumimoji="1" lang="ja-JP" altLang="en-US" dirty="0" smtClean="0"/>
              <a:t>内の中性粒子圧は、水素プレナム圧</a:t>
            </a:r>
            <a:r>
              <a:rPr kumimoji="1" lang="en-US" altLang="ja-JP" dirty="0" smtClean="0"/>
              <a:t>1000 mbar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1 Pa</a:t>
            </a:r>
            <a:r>
              <a:rPr kumimoji="1" lang="ja-JP" altLang="en-US" dirty="0" smtClean="0"/>
              <a:t>程度である。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/>
        </p:nvSpPr>
        <p:spPr>
          <a:xfrm>
            <a:off x="2771800" y="4216732"/>
            <a:ext cx="234602" cy="220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915816" y="37170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ASDEX </a:t>
            </a:r>
            <a:r>
              <a:rPr kumimoji="1" lang="ja-JP" altLang="en-US" dirty="0" smtClean="0"/>
              <a:t>ゲージ</a:t>
            </a:r>
            <a:endParaRPr kumimoji="1" lang="ja-JP" altLang="en-US" dirty="0"/>
          </a:p>
        </p:txBody>
      </p:sp>
      <p:cxnSp>
        <p:nvCxnSpPr>
          <p:cNvPr id="77" name="直線コネクタ 76"/>
          <p:cNvCxnSpPr/>
          <p:nvPr/>
        </p:nvCxnSpPr>
        <p:spPr>
          <a:xfrm flipV="1">
            <a:off x="2915816" y="4045714"/>
            <a:ext cx="442259" cy="22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5657" y="55657"/>
            <a:ext cx="1924056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4257332" cy="1872208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6372200" y="4509120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 </a:t>
            </a:r>
            <a:r>
              <a:rPr lang="ja-JP" altLang="en-US" dirty="0" smtClean="0"/>
              <a:t>ガス入射はプラズマ立ち上がりの前から行われる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157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4437063"/>
            <a:ext cx="3279776" cy="2376487"/>
          </a:xfrm>
          <a:prstGeom prst="rect">
            <a:avLst/>
          </a:prstGeom>
          <a:noFill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529138"/>
            <a:ext cx="3192462" cy="228441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51520" y="2555612"/>
            <a:ext cx="86409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ja-JP" dirty="0" smtClean="0"/>
              <a:t>電子</a:t>
            </a:r>
            <a:r>
              <a:rPr lang="ja-JP" altLang="ja-JP" dirty="0"/>
              <a:t>密度は、入射ガス量が少ないときは電離により増加し、その後ガス量を多くする</a:t>
            </a:r>
            <a:r>
              <a:rPr lang="ja-JP" altLang="ja-JP" dirty="0" smtClean="0"/>
              <a:t>と減少</a:t>
            </a:r>
            <a:r>
              <a:rPr lang="ja-JP" altLang="ja-JP" dirty="0"/>
              <a:t>していく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algn="just">
              <a:spcAft>
                <a:spcPts val="600"/>
              </a:spcAft>
            </a:pPr>
            <a:r>
              <a:rPr kumimoji="1" lang="ja-JP" altLang="en-US" dirty="0" smtClean="0">
                <a:solidFill>
                  <a:srgbClr val="FF0000"/>
                </a:solidFill>
              </a:rPr>
              <a:t>　　→</a:t>
            </a:r>
            <a:r>
              <a:rPr lang="ja-JP" altLang="en-US" dirty="0">
                <a:solidFill>
                  <a:srgbClr val="FF0000"/>
                </a:solidFill>
              </a:rPr>
              <a:t>電子</a:t>
            </a:r>
            <a:r>
              <a:rPr lang="ja-JP" altLang="en-US" dirty="0" smtClean="0">
                <a:solidFill>
                  <a:srgbClr val="FF0000"/>
                </a:solidFill>
              </a:rPr>
              <a:t>温度の低下により、電離</a:t>
            </a:r>
            <a:r>
              <a:rPr lang="ja-JP" altLang="en-US" dirty="0">
                <a:solidFill>
                  <a:srgbClr val="FF0000"/>
                </a:solidFill>
              </a:rPr>
              <a:t>が抑制され</a:t>
            </a:r>
            <a:r>
              <a:rPr lang="ja-JP" altLang="ja-JP" dirty="0">
                <a:solidFill>
                  <a:srgbClr val="FF0000"/>
                </a:solidFill>
              </a:rPr>
              <a:t>再結合過程に</a:t>
            </a:r>
            <a:r>
              <a:rPr lang="ja-JP" altLang="ja-JP" dirty="0" smtClean="0">
                <a:solidFill>
                  <a:srgbClr val="FF0000"/>
                </a:solidFill>
              </a:rPr>
              <a:t>入</a:t>
            </a:r>
            <a:r>
              <a:rPr lang="ja-JP" altLang="en-US" dirty="0" smtClean="0">
                <a:solidFill>
                  <a:srgbClr val="FF0000"/>
                </a:solidFill>
              </a:rPr>
              <a:t>ったと推測される。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26347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</a:t>
            </a:r>
            <a:r>
              <a:rPr kumimoji="1" lang="ja-JP" altLang="en-US" sz="1400" dirty="0" smtClean="0"/>
              <a:t>熱流束とイオン束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426347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</a:t>
            </a:r>
            <a:r>
              <a:rPr lang="ja-JP" altLang="en-US" sz="1400" dirty="0"/>
              <a:t>電子</a:t>
            </a:r>
            <a:r>
              <a:rPr lang="ja-JP" altLang="en-US" sz="1400" dirty="0" smtClean="0"/>
              <a:t>密度と電子温度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2" name="正方形/長方形 1"/>
          <p:cNvSpPr/>
          <p:nvPr/>
        </p:nvSpPr>
        <p:spPr>
          <a:xfrm>
            <a:off x="251520" y="14754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 smtClean="0"/>
              <a:t>コーナー部における熱流束は</a:t>
            </a:r>
            <a:r>
              <a:rPr lang="en-US" altLang="ja-JP" dirty="0" err="1" smtClean="0"/>
              <a:t>Xe</a:t>
            </a:r>
            <a:r>
              <a:rPr lang="ja-JP" altLang="en-US" dirty="0" smtClean="0"/>
              <a:t>入射なしの</a:t>
            </a:r>
            <a:r>
              <a:rPr lang="en-US" altLang="ja-JP" dirty="0" smtClean="0"/>
              <a:t>1/50</a:t>
            </a:r>
            <a:r>
              <a:rPr lang="ja-JP" altLang="en-US" dirty="0" err="1"/>
              <a:t>まで</a:t>
            </a:r>
            <a:r>
              <a:rPr lang="ja-JP" altLang="en-US" dirty="0"/>
              <a:t>減少した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195572"/>
            <a:ext cx="861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ja-JP" dirty="0"/>
              <a:t>電子温度</a:t>
            </a:r>
            <a:r>
              <a:rPr lang="ja-JP" altLang="en-US" dirty="0"/>
              <a:t>は</a:t>
            </a:r>
            <a:r>
              <a:rPr lang="en-US" altLang="ja-JP" dirty="0"/>
              <a:t>22 eV</a:t>
            </a:r>
            <a:r>
              <a:rPr lang="ja-JP" altLang="en-US" dirty="0"/>
              <a:t>から</a:t>
            </a:r>
            <a:r>
              <a:rPr lang="en-US" altLang="ja-JP" dirty="0"/>
              <a:t>2 eV</a:t>
            </a:r>
            <a:r>
              <a:rPr lang="ja-JP" altLang="en-US" dirty="0"/>
              <a:t>に減少した。</a:t>
            </a:r>
            <a:endParaRPr lang="en-US" altLang="ja-JP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4516438"/>
            <a:ext cx="2844800" cy="2368550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7068652" y="434535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</a:t>
            </a:r>
            <a:r>
              <a:rPr kumimoji="1" lang="ja-JP" altLang="en-US" sz="1400" dirty="0" smtClean="0"/>
              <a:t>熱流束</a:t>
            </a:r>
            <a:r>
              <a:rPr kumimoji="1" lang="en-US" altLang="ja-JP" sz="1400" dirty="0" smtClean="0"/>
              <a:t>÷</a:t>
            </a:r>
            <a:r>
              <a:rPr kumimoji="1" lang="ja-JP" altLang="en-US" sz="1400" dirty="0" smtClean="0"/>
              <a:t>イオン束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827584" y="5373216"/>
            <a:ext cx="504056" cy="1440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333368" y="5528775"/>
            <a:ext cx="1222408" cy="8525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52963" y="1835532"/>
            <a:ext cx="6319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イオン束</a:t>
            </a:r>
            <a:r>
              <a:rPr lang="ja-JP" altLang="en-US" dirty="0" smtClean="0"/>
              <a:t>はプレナム圧増加に伴い単調に、</a:t>
            </a:r>
            <a:r>
              <a:rPr lang="en-US" altLang="ja-JP" dirty="0" smtClean="0"/>
              <a:t>1/5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減少</a:t>
            </a:r>
            <a:r>
              <a:rPr lang="ja-JP" altLang="en-US" dirty="0"/>
              <a:t>した。</a:t>
            </a:r>
            <a:endParaRPr lang="en-US" altLang="ja-JP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827584" y="5661248"/>
            <a:ext cx="1512168" cy="6480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779912" y="5301208"/>
            <a:ext cx="648072" cy="10081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499992" y="6309320"/>
            <a:ext cx="1080120" cy="720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923928" y="4869160"/>
            <a:ext cx="504056" cy="147616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788024" y="5085184"/>
            <a:ext cx="576064" cy="720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51520" y="35637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（熱流束</a:t>
            </a:r>
            <a:r>
              <a:rPr lang="en-US" altLang="ja-JP" dirty="0" smtClean="0"/>
              <a:t>÷</a:t>
            </a:r>
            <a:r>
              <a:rPr lang="ja-JP" altLang="en-US" dirty="0" smtClean="0"/>
              <a:t>イオン束）で求めた平均イオンエネルギー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30 eV</a:t>
            </a:r>
            <a:r>
              <a:rPr kumimoji="1" lang="ja-JP" altLang="en-US" dirty="0" err="1" smtClean="0"/>
              <a:t>まで低</a:t>
            </a:r>
            <a:r>
              <a:rPr kumimoji="1" lang="ja-JP" altLang="en-US" dirty="0" smtClean="0"/>
              <a:t>下した。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7020272" y="5877272"/>
            <a:ext cx="1656184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40080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98976" cy="508918"/>
          </a:xfrm>
        </p:spPr>
        <p:txBody>
          <a:bodyPr>
            <a:noAutofit/>
          </a:bodyPr>
          <a:lstStyle/>
          <a:p>
            <a:r>
              <a:rPr lang="ja-JP" altLang="en-US" sz="2400" u="sng" dirty="0" smtClean="0"/>
              <a:t>①</a:t>
            </a:r>
            <a:r>
              <a:rPr kumimoji="1" lang="en-US" altLang="ja-JP" sz="2400" u="sng" dirty="0" err="1" smtClean="0"/>
              <a:t>Xe</a:t>
            </a:r>
            <a:r>
              <a:rPr kumimoji="1" lang="ja-JP" altLang="en-US" sz="2400" u="sng" dirty="0" smtClean="0"/>
              <a:t>ガスによるプラズマの冷却</a:t>
            </a:r>
            <a:r>
              <a:rPr kumimoji="1" lang="en-US" altLang="ja-JP" sz="2400" u="sng" dirty="0" smtClean="0"/>
              <a:t>(2/2)</a:t>
            </a:r>
            <a:endParaRPr kumimoji="1" lang="ja-JP" altLang="en-US" sz="2400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75656" y="6926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err="1" smtClean="0"/>
              <a:t>Xe</a:t>
            </a:r>
            <a:r>
              <a:rPr lang="ja-JP" altLang="ja-JP" sz="2000" dirty="0" smtClean="0"/>
              <a:t>ガス</a:t>
            </a:r>
            <a:r>
              <a:rPr lang="ja-JP" altLang="en-US" sz="2000" dirty="0" smtClean="0"/>
              <a:t>のプレナム圧をショットごとに操作（</a:t>
            </a:r>
            <a:r>
              <a:rPr lang="en-US" altLang="ja-JP" sz="2000" dirty="0" smtClean="0"/>
              <a:t>0~1000mbar</a:t>
            </a:r>
            <a:r>
              <a:rPr lang="ja-JP" altLang="en-US" sz="2000" dirty="0" smtClean="0"/>
              <a:t>）し、</a:t>
            </a:r>
            <a:endParaRPr lang="en-US" altLang="ja-JP" sz="2000" dirty="0" smtClean="0"/>
          </a:p>
          <a:p>
            <a:pPr algn="just"/>
            <a:r>
              <a:rPr lang="en-US" altLang="ja-JP" sz="2000" dirty="0" smtClean="0"/>
              <a:t>D-module</a:t>
            </a:r>
            <a:r>
              <a:rPr lang="ja-JP" altLang="ja-JP" sz="2000" dirty="0"/>
              <a:t>内に入射</a:t>
            </a:r>
            <a:r>
              <a:rPr lang="ja-JP" altLang="ja-JP" sz="2000" dirty="0" smtClean="0"/>
              <a:t>した</a:t>
            </a:r>
            <a:r>
              <a:rPr lang="ja-JP" altLang="en-US" sz="2000" dirty="0" smtClean="0"/>
              <a:t>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343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155679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err="1" smtClean="0"/>
              <a:t>Ar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Xe</a:t>
            </a:r>
            <a:r>
              <a:rPr kumimoji="1" lang="en-US" altLang="ja-JP" sz="2000" dirty="0" smtClean="0"/>
              <a:t>, Ne, N</a:t>
            </a:r>
            <a:r>
              <a:rPr kumimoji="1" lang="en-US" altLang="ja-JP" sz="2000" baseline="-25000" dirty="0" smtClean="0"/>
              <a:t>2</a:t>
            </a:r>
            <a:r>
              <a:rPr kumimoji="1" lang="ja-JP" altLang="en-US" sz="2000" dirty="0" smtClean="0"/>
              <a:t>ガスを</a:t>
            </a:r>
            <a:r>
              <a:rPr kumimoji="1" lang="en-US" altLang="ja-JP" sz="2000" dirty="0" smtClean="0"/>
              <a:t>D-module</a:t>
            </a:r>
            <a:r>
              <a:rPr kumimoji="1" lang="ja-JP" altLang="en-US" sz="2000" dirty="0" smtClean="0"/>
              <a:t>内に</a:t>
            </a:r>
            <a:r>
              <a:rPr lang="ja-JP" altLang="en-US" sz="2000" dirty="0"/>
              <a:t>入射</a:t>
            </a:r>
            <a:r>
              <a:rPr lang="ja-JP" altLang="en-US" sz="2000" dirty="0" smtClean="0"/>
              <a:t>した際の各ガスの冷却効果（プレナム圧</a:t>
            </a:r>
            <a:r>
              <a:rPr lang="en-US" altLang="ja-JP" sz="2000" dirty="0" smtClean="0"/>
              <a:t>1000mbar</a:t>
            </a:r>
            <a:r>
              <a:rPr lang="ja-JP" altLang="en-US" sz="2000" dirty="0" smtClean="0"/>
              <a:t>設定）を比較した。</a:t>
            </a:r>
            <a:endParaRPr kumimoji="1" lang="ja-JP" altLang="en-US" sz="2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264554"/>
              </p:ext>
            </p:extLst>
          </p:nvPr>
        </p:nvGraphicFramePr>
        <p:xfrm>
          <a:off x="323528" y="2708922"/>
          <a:ext cx="8496945" cy="2319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70582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熱流束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イオン束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イオンエネルギー</a:t>
                      </a:r>
                      <a:r>
                        <a:rPr kumimoji="1" lang="en-US" altLang="ja-JP" dirty="0" smtClean="0"/>
                        <a:t>(94eV</a:t>
                      </a:r>
                      <a:r>
                        <a:rPr kumimoji="1" lang="ja-JP" altLang="en-US" dirty="0" smtClean="0"/>
                        <a:t>から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電子温度 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(22eV</a:t>
                      </a:r>
                      <a:r>
                        <a:rPr kumimoji="1" lang="ja-JP" altLang="en-US" dirty="0" smtClean="0"/>
                        <a:t>から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03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1/10 </a:t>
                      </a:r>
                      <a:r>
                        <a:rPr kumimoji="1" lang="ja-JP" altLang="en-US" dirty="0" smtClean="0"/>
                        <a:t>↓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1/3 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24 eV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 eV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</a:tr>
              <a:tr h="403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Xe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1/50 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1/5 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30 eV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 eV</a:t>
                      </a:r>
                      <a:endParaRPr kumimoji="1" lang="ja-JP" altLang="en-US" dirty="0" smtClean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403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1/2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13/10 </a:t>
                      </a:r>
                      <a:r>
                        <a:rPr kumimoji="1" lang="ja-JP" altLang="en-US" dirty="0" smtClean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36 eV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6 eV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403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1/5 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1/3</a:t>
                      </a:r>
                      <a:r>
                        <a:rPr kumimoji="1" lang="ja-JP" altLang="en-US" dirty="0" smtClean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50 eV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 eV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5661248"/>
            <a:ext cx="8640960" cy="1015663"/>
          </a:xfrm>
          <a:prstGeom prst="rect">
            <a:avLst/>
          </a:prstGeom>
          <a:blipFill rotWithShape="1">
            <a:blip r:embed="rId2" cstate="print"/>
            <a:stretch>
              <a:fillRect l="-705" t="-4819" r="-705" b="-8434"/>
            </a:stretch>
          </a:blipFill>
        </p:spPr>
        <p:txBody>
          <a:bodyPr>
            <a:noAutofit/>
          </a:bodyPr>
          <a:lstStyle/>
          <a:p>
            <a:endParaRPr lang="ja-JP" altLang="en-US" dirty="0">
              <a:noFill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kumimoji="1" lang="ja-JP" altLang="en-US" sz="2400" u="sng" dirty="0" smtClean="0"/>
              <a:t>他のガス種との冷却効果の比較</a:t>
            </a:r>
            <a:endParaRPr kumimoji="1" lang="ja-JP" altLang="en-US" sz="2400" u="sng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40080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ja-JP" altLang="en-US" sz="2400" u="sng" dirty="0" smtClean="0"/>
              <a:t>②</a:t>
            </a:r>
            <a:r>
              <a:rPr lang="en-US" altLang="ja-JP" sz="2400" u="sng" dirty="0" err="1" smtClean="0"/>
              <a:t>Xe</a:t>
            </a:r>
            <a:r>
              <a:rPr lang="ja-JP" altLang="en-US" sz="2400" u="sng" dirty="0" smtClean="0"/>
              <a:t>および</a:t>
            </a:r>
            <a:r>
              <a:rPr lang="en-US" altLang="ja-JP" sz="2400" u="sng" dirty="0" smtClean="0"/>
              <a:t>H</a:t>
            </a:r>
            <a:r>
              <a:rPr lang="en-US" altLang="ja-JP" sz="2400" u="sng" baseline="-25000" dirty="0" smtClean="0"/>
              <a:t>2</a:t>
            </a:r>
            <a:r>
              <a:rPr lang="ja-JP" altLang="en-US" sz="2400" u="sng" dirty="0" smtClean="0"/>
              <a:t>ガスによるプラズマ冷却</a:t>
            </a:r>
            <a:r>
              <a:rPr lang="en-US" altLang="ja-JP" sz="2400" u="sng" dirty="0" smtClean="0"/>
              <a:t>(1/2)</a:t>
            </a:r>
            <a:endParaRPr kumimoji="1" lang="ja-JP" altLang="en-US" sz="2400" u="sng" dirty="0"/>
          </a:p>
        </p:txBody>
      </p:sp>
      <p:grpSp>
        <p:nvGrpSpPr>
          <p:cNvPr id="3" name="グループ化 3"/>
          <p:cNvGrpSpPr/>
          <p:nvPr/>
        </p:nvGrpSpPr>
        <p:grpSpPr>
          <a:xfrm>
            <a:off x="4768766" y="1554150"/>
            <a:ext cx="3690552" cy="1841278"/>
            <a:chOff x="583865" y="1665202"/>
            <a:chExt cx="4920735" cy="2455036"/>
          </a:xfrm>
        </p:grpSpPr>
        <p:grpSp>
          <p:nvGrpSpPr>
            <p:cNvPr id="4" name="グループ化 4"/>
            <p:cNvGrpSpPr/>
            <p:nvPr/>
          </p:nvGrpSpPr>
          <p:grpSpPr>
            <a:xfrm>
              <a:off x="583865" y="1665202"/>
              <a:ext cx="2929830" cy="2009966"/>
              <a:chOff x="6404655" y="2085002"/>
              <a:chExt cx="564075" cy="357209"/>
            </a:xfrm>
          </p:grpSpPr>
          <p:sp>
            <p:nvSpPr>
              <p:cNvPr id="10" name="正方形/長方形 9"/>
              <p:cNvSpPr/>
              <p:nvPr/>
            </p:nvSpPr>
            <p:spPr>
              <a:xfrm flipH="1">
                <a:off x="6404656" y="2190797"/>
                <a:ext cx="60017" cy="147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6464674" y="2085002"/>
                <a:ext cx="504056" cy="3572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 flipH="1">
                <a:off x="6862946" y="2213382"/>
                <a:ext cx="60017" cy="163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" name="グループ化 12"/>
              <p:cNvGrpSpPr/>
              <p:nvPr/>
            </p:nvGrpSpPr>
            <p:grpSpPr>
              <a:xfrm>
                <a:off x="6677388" y="2182783"/>
                <a:ext cx="215566" cy="161646"/>
                <a:chOff x="6296251" y="1755526"/>
                <a:chExt cx="88316" cy="48894"/>
              </a:xfrm>
            </p:grpSpPr>
            <p:cxnSp>
              <p:nvCxnSpPr>
                <p:cNvPr id="17" name="直線コネクタ 16"/>
                <p:cNvCxnSpPr/>
                <p:nvPr/>
              </p:nvCxnSpPr>
              <p:spPr bwMode="auto">
                <a:xfrm flipH="1" flipV="1">
                  <a:off x="6296251" y="1755526"/>
                  <a:ext cx="88316" cy="23590"/>
                </a:xfrm>
                <a:prstGeom prst="line">
                  <a:avLst/>
                </a:prstGeom>
                <a:noFill/>
                <a:ln w="57150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直線コネクタ 17"/>
                <p:cNvCxnSpPr/>
                <p:nvPr/>
              </p:nvCxnSpPr>
              <p:spPr bwMode="auto">
                <a:xfrm flipH="1">
                  <a:off x="6296251" y="1780830"/>
                  <a:ext cx="88316" cy="23590"/>
                </a:xfrm>
                <a:prstGeom prst="line">
                  <a:avLst/>
                </a:prstGeom>
                <a:noFill/>
                <a:ln w="57150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" name="正方形/長方形 13"/>
              <p:cNvSpPr/>
              <p:nvPr/>
            </p:nvSpPr>
            <p:spPr>
              <a:xfrm flipH="1">
                <a:off x="6802932" y="2369346"/>
                <a:ext cx="120033" cy="65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 flipH="1">
                <a:off x="6406233" y="2292158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 flipH="1">
                <a:off x="6404655" y="2190522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フリーフォーム 5"/>
            <p:cNvSpPr/>
            <p:nvPr/>
          </p:nvSpPr>
          <p:spPr>
            <a:xfrm>
              <a:off x="2744735" y="2628065"/>
              <a:ext cx="1370297" cy="1288673"/>
            </a:xfrm>
            <a:custGeom>
              <a:avLst/>
              <a:gdLst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234950 w 762000"/>
                <a:gd name="connsiteY5" fmla="*/ 79375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73025 w 762000"/>
                <a:gd name="connsiteY7" fmla="*/ 149225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58825 w 758825"/>
                <a:gd name="connsiteY0" fmla="*/ 1298575 h 1302241"/>
                <a:gd name="connsiteX1" fmla="*/ 434975 w 758825"/>
                <a:gd name="connsiteY1" fmla="*/ 1298575 h 1302241"/>
                <a:gd name="connsiteX2" fmla="*/ 301625 w 758825"/>
                <a:gd name="connsiteY2" fmla="*/ 1260475 h 1302241"/>
                <a:gd name="connsiteX3" fmla="*/ 282575 w 758825"/>
                <a:gd name="connsiteY3" fmla="*/ 1108075 h 1302241"/>
                <a:gd name="connsiteX4" fmla="*/ 282575 w 758825"/>
                <a:gd name="connsiteY4" fmla="*/ 225425 h 1302241"/>
                <a:gd name="connsiteX5" fmla="*/ 263525 w 758825"/>
                <a:gd name="connsiteY5" fmla="*/ 73025 h 1302241"/>
                <a:gd name="connsiteX6" fmla="*/ 142875 w 758825"/>
                <a:gd name="connsiteY6" fmla="*/ 123825 h 1302241"/>
                <a:gd name="connsiteX7" fmla="*/ 69850 w 758825"/>
                <a:gd name="connsiteY7" fmla="*/ 139700 h 1302241"/>
                <a:gd name="connsiteX8" fmla="*/ 28575 w 758825"/>
                <a:gd name="connsiteY8" fmla="*/ 60325 h 1302241"/>
                <a:gd name="connsiteX9" fmla="*/ 0 w 758825"/>
                <a:gd name="connsiteY9" fmla="*/ 0 h 130224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71450 w 787400"/>
                <a:gd name="connsiteY6" fmla="*/ 18097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68275 w 787400"/>
                <a:gd name="connsiteY6" fmla="*/ 17462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  <a:gd name="connsiteX0" fmla="*/ 1484489 w 1484489"/>
                <a:gd name="connsiteY0" fmla="*/ 1321859 h 1355726"/>
                <a:gd name="connsiteX1" fmla="*/ 463550 w 1484489"/>
                <a:gd name="connsiteY1" fmla="*/ 1355725 h 1355726"/>
                <a:gd name="connsiteX2" fmla="*/ 330200 w 1484489"/>
                <a:gd name="connsiteY2" fmla="*/ 1317625 h 1355726"/>
                <a:gd name="connsiteX3" fmla="*/ 311150 w 1484489"/>
                <a:gd name="connsiteY3" fmla="*/ 1165225 h 1355726"/>
                <a:gd name="connsiteX4" fmla="*/ 311150 w 1484489"/>
                <a:gd name="connsiteY4" fmla="*/ 282575 h 1355726"/>
                <a:gd name="connsiteX5" fmla="*/ 292100 w 1484489"/>
                <a:gd name="connsiteY5" fmla="*/ 130175 h 1355726"/>
                <a:gd name="connsiteX6" fmla="*/ 168275 w 1484489"/>
                <a:gd name="connsiteY6" fmla="*/ 174625 h 1355726"/>
                <a:gd name="connsiteX7" fmla="*/ 98425 w 1484489"/>
                <a:gd name="connsiteY7" fmla="*/ 196850 h 1355726"/>
                <a:gd name="connsiteX8" fmla="*/ 57150 w 1484489"/>
                <a:gd name="connsiteY8" fmla="*/ 117475 h 1355726"/>
                <a:gd name="connsiteX9" fmla="*/ 0 w 1484489"/>
                <a:gd name="connsiteY9" fmla="*/ 0 h 1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4489" h="1355726">
                  <a:moveTo>
                    <a:pt x="1484489" y="1321859"/>
                  </a:moveTo>
                  <a:lnTo>
                    <a:pt x="463550" y="1355725"/>
                  </a:lnTo>
                  <a:cubicBezTo>
                    <a:pt x="271169" y="1355019"/>
                    <a:pt x="355600" y="1349375"/>
                    <a:pt x="330200" y="1317625"/>
                  </a:cubicBezTo>
                  <a:cubicBezTo>
                    <a:pt x="304800" y="1285875"/>
                    <a:pt x="314325" y="1337733"/>
                    <a:pt x="311150" y="1165225"/>
                  </a:cubicBezTo>
                  <a:cubicBezTo>
                    <a:pt x="307975" y="992717"/>
                    <a:pt x="314325" y="455083"/>
                    <a:pt x="311150" y="282575"/>
                  </a:cubicBezTo>
                  <a:cubicBezTo>
                    <a:pt x="307975" y="110067"/>
                    <a:pt x="315383" y="147108"/>
                    <a:pt x="292100" y="130175"/>
                  </a:cubicBezTo>
                  <a:cubicBezTo>
                    <a:pt x="268817" y="113242"/>
                    <a:pt x="200554" y="163513"/>
                    <a:pt x="168275" y="174625"/>
                  </a:cubicBezTo>
                  <a:cubicBezTo>
                    <a:pt x="135996" y="185738"/>
                    <a:pt x="116946" y="206375"/>
                    <a:pt x="98425" y="196850"/>
                  </a:cubicBezTo>
                  <a:cubicBezTo>
                    <a:pt x="79904" y="187325"/>
                    <a:pt x="73554" y="150283"/>
                    <a:pt x="57150" y="117475"/>
                  </a:cubicBezTo>
                  <a:cubicBezTo>
                    <a:pt x="40746" y="84667"/>
                    <a:pt x="8466" y="2063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471566" y="3176390"/>
              <a:ext cx="2033034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不純物</a:t>
              </a:r>
              <a:r>
                <a:rPr lang="ja-JP" altLang="en-US" sz="2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ガス</a:t>
              </a:r>
              <a:endParaRPr lang="en-US" altLang="ja-JP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　</a:t>
              </a:r>
              <a:r>
                <a:rPr lang="ja-JP" altLang="en-US" sz="2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2000" dirty="0" err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Xe</a:t>
              </a:r>
              <a:endParaRPr lang="ja-JP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433656" y="12771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1434708"/>
              </p:ext>
            </p:extLst>
          </p:nvPr>
        </p:nvGraphicFramePr>
        <p:xfrm>
          <a:off x="539971" y="5303205"/>
          <a:ext cx="7886700" cy="1546225"/>
        </p:xfrm>
        <a:graphic>
          <a:graphicData uri="http://schemas.openxmlformats.org/presentationml/2006/ole">
            <p:oleObj spid="_x0000_s114690" name="Worksheet" r:id="rId3" imgW="11506230" imgH="2295515" progId="Excel.Sheet.12">
              <p:embed/>
            </p:oleObj>
          </a:graphicData>
        </a:graphic>
      </p:graphicFrame>
      <p:sp>
        <p:nvSpPr>
          <p:cNvPr id="24" name="フリーフォーム 23"/>
          <p:cNvSpPr/>
          <p:nvPr/>
        </p:nvSpPr>
        <p:spPr>
          <a:xfrm>
            <a:off x="4977026" y="2257606"/>
            <a:ext cx="346271" cy="1281653"/>
          </a:xfrm>
          <a:custGeom>
            <a:avLst/>
            <a:gdLst>
              <a:gd name="connsiteX0" fmla="*/ 345252 w 345252"/>
              <a:gd name="connsiteY0" fmla="*/ 1367694 h 1371971"/>
              <a:gd name="connsiteX1" fmla="*/ 116652 w 345252"/>
              <a:gd name="connsiteY1" fmla="*/ 1367694 h 1371971"/>
              <a:gd name="connsiteX2" fmla="*/ 21402 w 345252"/>
              <a:gd name="connsiteY2" fmla="*/ 1323244 h 1371971"/>
              <a:gd name="connsiteX3" fmla="*/ 2352 w 345252"/>
              <a:gd name="connsiteY3" fmla="*/ 1208944 h 1371971"/>
              <a:gd name="connsiteX4" fmla="*/ 2352 w 345252"/>
              <a:gd name="connsiteY4" fmla="*/ 802544 h 1371971"/>
              <a:gd name="connsiteX5" fmla="*/ 2352 w 345252"/>
              <a:gd name="connsiteY5" fmla="*/ 218344 h 1371971"/>
              <a:gd name="connsiteX6" fmla="*/ 34102 w 345252"/>
              <a:gd name="connsiteY6" fmla="*/ 27844 h 1371971"/>
              <a:gd name="connsiteX7" fmla="*/ 110302 w 345252"/>
              <a:gd name="connsiteY7" fmla="*/ 2444 h 1371971"/>
              <a:gd name="connsiteX8" fmla="*/ 167452 w 345252"/>
              <a:gd name="connsiteY8" fmla="*/ 2444 h 1371971"/>
              <a:gd name="connsiteX0" fmla="*/ 345252 w 345252"/>
              <a:gd name="connsiteY0" fmla="*/ 1367694 h 1371971"/>
              <a:gd name="connsiteX1" fmla="*/ 116652 w 345252"/>
              <a:gd name="connsiteY1" fmla="*/ 1367694 h 1371971"/>
              <a:gd name="connsiteX2" fmla="*/ 21402 w 345252"/>
              <a:gd name="connsiteY2" fmla="*/ 1323244 h 1371971"/>
              <a:gd name="connsiteX3" fmla="*/ 2352 w 345252"/>
              <a:gd name="connsiteY3" fmla="*/ 1208944 h 1371971"/>
              <a:gd name="connsiteX4" fmla="*/ 2352 w 345252"/>
              <a:gd name="connsiteY4" fmla="*/ 802544 h 1371971"/>
              <a:gd name="connsiteX5" fmla="*/ 2352 w 345252"/>
              <a:gd name="connsiteY5" fmla="*/ 218344 h 1371971"/>
              <a:gd name="connsiteX6" fmla="*/ 34102 w 345252"/>
              <a:gd name="connsiteY6" fmla="*/ 27844 h 1371971"/>
              <a:gd name="connsiteX7" fmla="*/ 110302 w 345252"/>
              <a:gd name="connsiteY7" fmla="*/ 2444 h 1371971"/>
              <a:gd name="connsiteX8" fmla="*/ 243652 w 345252"/>
              <a:gd name="connsiteY8" fmla="*/ 2444 h 1371971"/>
              <a:gd name="connsiteX0" fmla="*/ 346271 w 346271"/>
              <a:gd name="connsiteY0" fmla="*/ 1369994 h 1374271"/>
              <a:gd name="connsiteX1" fmla="*/ 117671 w 346271"/>
              <a:gd name="connsiteY1" fmla="*/ 1369994 h 1374271"/>
              <a:gd name="connsiteX2" fmla="*/ 22421 w 346271"/>
              <a:gd name="connsiteY2" fmla="*/ 1325544 h 1374271"/>
              <a:gd name="connsiteX3" fmla="*/ 3371 w 346271"/>
              <a:gd name="connsiteY3" fmla="*/ 1211244 h 1374271"/>
              <a:gd name="connsiteX4" fmla="*/ 3371 w 346271"/>
              <a:gd name="connsiteY4" fmla="*/ 804844 h 1374271"/>
              <a:gd name="connsiteX5" fmla="*/ 3371 w 346271"/>
              <a:gd name="connsiteY5" fmla="*/ 220644 h 1374271"/>
              <a:gd name="connsiteX6" fmla="*/ 9721 w 346271"/>
              <a:gd name="connsiteY6" fmla="*/ 61894 h 1374271"/>
              <a:gd name="connsiteX7" fmla="*/ 111321 w 346271"/>
              <a:gd name="connsiteY7" fmla="*/ 4744 h 1374271"/>
              <a:gd name="connsiteX8" fmla="*/ 244671 w 346271"/>
              <a:gd name="connsiteY8" fmla="*/ 4744 h 137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71" h="1374271">
                <a:moveTo>
                  <a:pt x="346271" y="1369994"/>
                </a:moveTo>
                <a:cubicBezTo>
                  <a:pt x="258958" y="1373698"/>
                  <a:pt x="171646" y="1377402"/>
                  <a:pt x="117671" y="1369994"/>
                </a:cubicBezTo>
                <a:cubicBezTo>
                  <a:pt x="63696" y="1362586"/>
                  <a:pt x="41471" y="1352002"/>
                  <a:pt x="22421" y="1325544"/>
                </a:cubicBezTo>
                <a:cubicBezTo>
                  <a:pt x="3371" y="1299086"/>
                  <a:pt x="6546" y="1298027"/>
                  <a:pt x="3371" y="1211244"/>
                </a:cubicBezTo>
                <a:cubicBezTo>
                  <a:pt x="196" y="1124461"/>
                  <a:pt x="3371" y="804844"/>
                  <a:pt x="3371" y="804844"/>
                </a:cubicBezTo>
                <a:cubicBezTo>
                  <a:pt x="3371" y="639744"/>
                  <a:pt x="2313" y="344469"/>
                  <a:pt x="3371" y="220644"/>
                </a:cubicBezTo>
                <a:cubicBezTo>
                  <a:pt x="4429" y="96819"/>
                  <a:pt x="-8271" y="97877"/>
                  <a:pt x="9721" y="61894"/>
                </a:cubicBezTo>
                <a:cubicBezTo>
                  <a:pt x="27713" y="25911"/>
                  <a:pt x="72163" y="14269"/>
                  <a:pt x="111321" y="4744"/>
                </a:cubicBezTo>
                <a:cubicBezTo>
                  <a:pt x="150479" y="-4781"/>
                  <a:pt x="227208" y="2627"/>
                  <a:pt x="244671" y="4744"/>
                </a:cubicBezTo>
              </a:path>
            </a:pathLst>
          </a:custGeom>
          <a:noFill/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mbria Math" panose="020405030504060302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86704" y="3017596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不純物</a:t>
            </a:r>
            <a:r>
              <a:rPr lang="ja-JP" alt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ガス</a:t>
            </a:r>
            <a:endParaRPr lang="en-US" altLang="ja-JP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ja-JP" alt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77026" y="752385"/>
            <a:ext cx="3880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※</a:t>
            </a:r>
            <a:r>
              <a:rPr lang="ja-JP" altLang="en-US" sz="2200" dirty="0" smtClean="0"/>
              <a:t>ガス入射</a:t>
            </a:r>
            <a:r>
              <a:rPr lang="ja-JP" altLang="en-US" sz="2200" dirty="0"/>
              <a:t>実験</a:t>
            </a:r>
            <a:r>
              <a:rPr lang="ja-JP" altLang="en-US" sz="2200" dirty="0" smtClean="0"/>
              <a:t>に</a:t>
            </a:r>
            <a:r>
              <a:rPr lang="ja-JP" altLang="en-US" sz="2200" dirty="0"/>
              <a:t>使用</a:t>
            </a:r>
            <a:r>
              <a:rPr lang="ja-JP" altLang="en-US" sz="2200" dirty="0" smtClean="0"/>
              <a:t>した基本のプラズマは実験①と同じ</a:t>
            </a:r>
            <a:endParaRPr kumimoji="1" lang="ja-JP" altLang="en-US" sz="22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5457" y="915959"/>
            <a:ext cx="42743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次に、ガス入射による熱負荷の低減効果のうち、</a:t>
            </a:r>
            <a:r>
              <a:rPr lang="en-US" altLang="ja-JP" sz="2200" i="1" dirty="0" err="1" smtClean="0"/>
              <a:t>I</a:t>
            </a:r>
            <a:r>
              <a:rPr lang="en-US" altLang="ja-JP" sz="2200" baseline="-25000" dirty="0" err="1" smtClean="0"/>
              <a:t>sat</a:t>
            </a:r>
            <a:r>
              <a:rPr lang="ja-JP" altLang="en-US" sz="2200" dirty="0" smtClean="0"/>
              <a:t>に関して最も低減効果のあった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ガスについて、</a:t>
            </a:r>
            <a:r>
              <a:rPr lang="en-US" altLang="ja-JP" sz="2200" dirty="0" smtClean="0"/>
              <a:t>H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ガス</a:t>
            </a:r>
            <a:r>
              <a:rPr lang="ja-JP" altLang="en-US" sz="2200" dirty="0"/>
              <a:t>と</a:t>
            </a:r>
            <a:r>
              <a:rPr lang="ja-JP" altLang="en-US" sz="2200" dirty="0" smtClean="0"/>
              <a:t>の複合入射実験を行い単体ガス入射と比較した。</a:t>
            </a:r>
            <a:endParaRPr lang="en-US" altLang="ja-JP" sz="2200" baseline="-25000" dirty="0" smtClean="0"/>
          </a:p>
        </p:txBody>
      </p:sp>
      <p:grpSp>
        <p:nvGrpSpPr>
          <p:cNvPr id="7" name="グループ化 59"/>
          <p:cNvGrpSpPr/>
          <p:nvPr/>
        </p:nvGrpSpPr>
        <p:grpSpPr>
          <a:xfrm>
            <a:off x="1840269" y="3726143"/>
            <a:ext cx="6259377" cy="1105689"/>
            <a:chOff x="1840269" y="3726143"/>
            <a:chExt cx="6259377" cy="1105689"/>
          </a:xfrm>
        </p:grpSpPr>
        <p:sp>
          <p:nvSpPr>
            <p:cNvPr id="34" name="正方形/長方形 33"/>
            <p:cNvSpPr/>
            <p:nvPr/>
          </p:nvSpPr>
          <p:spPr>
            <a:xfrm>
              <a:off x="1840269" y="3726143"/>
              <a:ext cx="6259377" cy="110568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728311" y="3848654"/>
              <a:ext cx="8515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4"/>
                  </a:solidFill>
                </a:rPr>
                <a:t>Plasma</a:t>
              </a:r>
              <a:endParaRPr kumimoji="1" lang="ja-JP" altLang="en-US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" name="グループ化 58"/>
          <p:cNvGrpSpPr/>
          <p:nvPr/>
        </p:nvGrpSpPr>
        <p:grpSpPr>
          <a:xfrm>
            <a:off x="3911113" y="3797567"/>
            <a:ext cx="4401257" cy="1042943"/>
            <a:chOff x="3911113" y="3797567"/>
            <a:chExt cx="4401257" cy="1042943"/>
          </a:xfrm>
        </p:grpSpPr>
        <p:grpSp>
          <p:nvGrpSpPr>
            <p:cNvPr id="13" name="グループ化 32"/>
            <p:cNvGrpSpPr/>
            <p:nvPr/>
          </p:nvGrpSpPr>
          <p:grpSpPr>
            <a:xfrm>
              <a:off x="3911113" y="3797567"/>
              <a:ext cx="4401257" cy="1042943"/>
              <a:chOff x="5350229" y="5117542"/>
              <a:chExt cx="3097195" cy="1157943"/>
            </a:xfrm>
            <a:solidFill>
              <a:srgbClr val="00B050"/>
            </a:solidFill>
          </p:grpSpPr>
          <p:sp>
            <p:nvSpPr>
              <p:cNvPr id="36" name="正方形/長方形 35"/>
              <p:cNvSpPr/>
              <p:nvPr/>
            </p:nvSpPr>
            <p:spPr>
              <a:xfrm>
                <a:off x="6701412" y="5119602"/>
                <a:ext cx="1746012" cy="115588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台形 34"/>
              <p:cNvSpPr/>
              <p:nvPr/>
            </p:nvSpPr>
            <p:spPr>
              <a:xfrm>
                <a:off x="5350229" y="5117542"/>
                <a:ext cx="2673845" cy="1147697"/>
              </a:xfrm>
              <a:prstGeom prst="trapezoid">
                <a:avLst>
                  <a:gd name="adj" fmla="val 183786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6010150" y="3890678"/>
              <a:ext cx="15824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</a:rPr>
                <a:t>H</a:t>
              </a:r>
              <a:r>
                <a:rPr kumimoji="1" lang="en-US" altLang="ja-JP" baseline="-25000" dirty="0" smtClean="0">
                  <a:solidFill>
                    <a:srgbClr val="00B050"/>
                  </a:solidFill>
                </a:rPr>
                <a:t>2</a:t>
              </a:r>
              <a:r>
                <a:rPr kumimoji="1" lang="en-US" altLang="ja-JP" dirty="0" smtClean="0">
                  <a:solidFill>
                    <a:srgbClr val="00B050"/>
                  </a:solidFill>
                </a:rPr>
                <a:t>: 1000 mbar</a:t>
              </a:r>
              <a:endParaRPr kumimoji="1" lang="ja-JP" altLang="en-US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グループ化 54"/>
          <p:cNvGrpSpPr/>
          <p:nvPr/>
        </p:nvGrpSpPr>
        <p:grpSpPr>
          <a:xfrm>
            <a:off x="1044794" y="4330250"/>
            <a:ext cx="7054852" cy="503224"/>
            <a:chOff x="1057273" y="4242715"/>
            <a:chExt cx="7267576" cy="503224"/>
          </a:xfrm>
        </p:grpSpPr>
        <p:grpSp>
          <p:nvGrpSpPr>
            <p:cNvPr id="21" name="グループ化 53"/>
            <p:cNvGrpSpPr/>
            <p:nvPr/>
          </p:nvGrpSpPr>
          <p:grpSpPr>
            <a:xfrm>
              <a:off x="1057273" y="4242715"/>
              <a:ext cx="7267576" cy="503224"/>
              <a:chOff x="1057273" y="4242715"/>
              <a:chExt cx="7267576" cy="503224"/>
            </a:xfrm>
          </p:grpSpPr>
          <p:sp>
            <p:nvSpPr>
              <p:cNvPr id="31" name="台形 30"/>
              <p:cNvSpPr/>
              <p:nvPr/>
            </p:nvSpPr>
            <p:spPr>
              <a:xfrm>
                <a:off x="1057273" y="4242715"/>
                <a:ext cx="6897166" cy="492096"/>
              </a:xfrm>
              <a:prstGeom prst="trapezoid">
                <a:avLst>
                  <a:gd name="adj" fmla="val 65039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4481032" y="4243077"/>
                <a:ext cx="3843817" cy="50286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6202619" y="4288943"/>
              <a:ext cx="15696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Xe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: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1000 mbar</a:t>
              </a:r>
              <a:endParaRPr kumimoji="1" lang="ja-JP" altLang="en-US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グループ化 57"/>
          <p:cNvGrpSpPr/>
          <p:nvPr/>
        </p:nvGrpSpPr>
        <p:grpSpPr>
          <a:xfrm>
            <a:off x="539971" y="4726417"/>
            <a:ext cx="8159529" cy="649755"/>
            <a:chOff x="552450" y="4638882"/>
            <a:chExt cx="8159529" cy="649755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828675" y="4752975"/>
              <a:ext cx="78833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50"/>
            <p:cNvGrpSpPr/>
            <p:nvPr/>
          </p:nvGrpSpPr>
          <p:grpSpPr>
            <a:xfrm>
              <a:off x="1057275" y="4638882"/>
              <a:ext cx="7054850" cy="218868"/>
              <a:chOff x="2095500" y="4724400"/>
              <a:chExt cx="6140450" cy="190500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 flipV="1">
                <a:off x="2095500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8235950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4854795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V="1">
                <a:off x="7617045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V="1">
                <a:off x="6934542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V="1">
                <a:off x="6248742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5531619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4178520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3492720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2787870" y="47244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テキスト ボックス 56"/>
            <p:cNvSpPr txBox="1"/>
            <p:nvPr/>
          </p:nvSpPr>
          <p:spPr>
            <a:xfrm>
              <a:off x="552450" y="4857750"/>
              <a:ext cx="79944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t = 0	  50	100     150     200     250	      300     350	   400	450</a:t>
              </a:r>
              <a:endParaRPr kumimoji="1" lang="ja-JP" altLang="en-US" sz="2200" dirty="0" smtClean="0"/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40080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  <p:cxnSp>
        <p:nvCxnSpPr>
          <p:cNvPr id="55" name="直線矢印コネクタ 54"/>
          <p:cNvCxnSpPr>
            <a:endCxn id="32" idx="1"/>
          </p:cNvCxnSpPr>
          <p:nvPr/>
        </p:nvCxnSpPr>
        <p:spPr>
          <a:xfrm>
            <a:off x="3563888" y="3429000"/>
            <a:ext cx="804451" cy="1153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1115616" y="28529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 ガス入射はプラズマ立ち上がりの後から行われる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091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/>
          <p:cNvSpPr txBox="1">
            <a:spLocks/>
          </p:cNvSpPr>
          <p:nvPr/>
        </p:nvSpPr>
        <p:spPr>
          <a:xfrm>
            <a:off x="518864" y="11663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②</a:t>
            </a:r>
            <a:r>
              <a:rPr kumimoji="1" lang="en-US" altLang="ja-JP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</a:t>
            </a: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および</a:t>
            </a:r>
            <a:r>
              <a:rPr kumimoji="1" lang="en-US" altLang="ja-JP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1" lang="en-US" altLang="ja-JP" sz="24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ガスによるプラズマ冷却</a:t>
            </a:r>
            <a:r>
              <a:rPr kumimoji="1" lang="en-US" altLang="ja-JP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(2/2)</a:t>
            </a: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40080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3" y="864951"/>
            <a:ext cx="7182998" cy="35153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97"/>
          <a:stretch/>
        </p:blipFill>
        <p:spPr>
          <a:xfrm>
            <a:off x="1" y="3771900"/>
            <a:ext cx="6789596" cy="303850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70100" y="3720096"/>
            <a:ext cx="4625884" cy="112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66167" y="1355532"/>
            <a:ext cx="980724" cy="483609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363236" y="1358340"/>
            <a:ext cx="489899" cy="483609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53135" y="1358340"/>
            <a:ext cx="980724" cy="483609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8697" y="3617236"/>
            <a:ext cx="1359668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A:Xe</a:t>
            </a:r>
            <a:r>
              <a:rPr kumimoji="1" lang="ja-JP" altLang="en-US" sz="2200" dirty="0" smtClean="0"/>
              <a:t>単体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51522" y="6249455"/>
            <a:ext cx="1877437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B:H</a:t>
            </a:r>
            <a:r>
              <a:rPr kumimoji="1" lang="en-US" altLang="ja-JP" sz="2200" baseline="-25000" dirty="0" smtClean="0"/>
              <a:t>2</a:t>
            </a:r>
            <a:r>
              <a:rPr kumimoji="1" lang="ja-JP" altLang="en-US" sz="2200" dirty="0" smtClean="0"/>
              <a:t>重畳序盤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6285" y="3620914"/>
            <a:ext cx="1877437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C:H</a:t>
            </a:r>
            <a:r>
              <a:rPr kumimoji="1" lang="en-US" altLang="ja-JP" sz="2200" baseline="-25000" dirty="0" smtClean="0"/>
              <a:t>2</a:t>
            </a:r>
            <a:r>
              <a:rPr kumimoji="1" lang="ja-JP" altLang="en-US" sz="2200" dirty="0" smtClean="0"/>
              <a:t>重畳終盤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746" y="91129"/>
            <a:ext cx="184088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●</a:t>
            </a:r>
            <a:r>
              <a:rPr lang="ja-JP" altLang="en-US" sz="2000" dirty="0" smtClean="0"/>
              <a:t>：</a:t>
            </a:r>
            <a:r>
              <a:rPr lang="en-US" altLang="ja-JP" sz="2000" dirty="0" err="1" smtClean="0"/>
              <a:t>Te</a:t>
            </a:r>
            <a:r>
              <a:rPr lang="en-US" altLang="ja-JP" sz="2000" dirty="0" smtClean="0"/>
              <a:t> (ch.1)</a:t>
            </a:r>
          </a:p>
          <a:p>
            <a:r>
              <a:rPr lang="ja-JP" altLang="en-US" sz="2000" dirty="0" smtClean="0">
                <a:solidFill>
                  <a:srgbClr val="0070C0"/>
                </a:solidFill>
              </a:rPr>
              <a:t>●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ne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(ch.1</a:t>
            </a:r>
            <a:r>
              <a:rPr lang="en-US" altLang="ja-JP" sz="2000" dirty="0"/>
              <a:t>)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00B050"/>
                </a:solidFill>
              </a:rPr>
              <a:t>●</a:t>
            </a:r>
            <a:r>
              <a:rPr lang="ja-JP" altLang="en-US" sz="2000" dirty="0" smtClean="0"/>
              <a:t>：</a:t>
            </a:r>
            <a:r>
              <a:rPr lang="en-US" altLang="ja-JP" sz="2000" dirty="0" err="1" smtClean="0"/>
              <a:t>Isat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(ch.1</a:t>
            </a:r>
            <a:r>
              <a:rPr lang="en-US" altLang="ja-JP" sz="2000" dirty="0"/>
              <a:t>)</a:t>
            </a:r>
            <a:endParaRPr lang="en-US" altLang="ja-JP" sz="2000" dirty="0" smtClean="0"/>
          </a:p>
          <a:p>
            <a:r>
              <a:rPr lang="ja-JP" altLang="en-US" sz="2000" dirty="0">
                <a:solidFill>
                  <a:srgbClr val="00B050"/>
                </a:solidFill>
              </a:rPr>
              <a:t>－</a:t>
            </a:r>
            <a:r>
              <a:rPr lang="ja-JP" altLang="en-US" sz="2000" dirty="0" smtClean="0"/>
              <a:t>：</a:t>
            </a:r>
            <a:r>
              <a:rPr lang="en-US" altLang="ja-JP" sz="2000" dirty="0" err="1" smtClean="0"/>
              <a:t>Isat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(corner)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79947" y="4003819"/>
            <a:ext cx="13372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solidFill>
                  <a:srgbClr val="00B050"/>
                </a:solidFill>
              </a:rPr>
              <a:t>●</a:t>
            </a:r>
            <a:r>
              <a:rPr lang="ja-JP" altLang="en-US" sz="2200" dirty="0" smtClean="0"/>
              <a:t>：</a:t>
            </a:r>
            <a:r>
              <a:rPr lang="en-US" altLang="ja-JP" sz="2200" dirty="0" smtClean="0"/>
              <a:t>Hα</a:t>
            </a:r>
          </a:p>
          <a:p>
            <a:r>
              <a:rPr lang="ja-JP" altLang="en-US" sz="2200" dirty="0" smtClean="0">
                <a:solidFill>
                  <a:srgbClr val="0070C0"/>
                </a:solidFill>
              </a:rPr>
              <a:t>●</a:t>
            </a:r>
            <a:r>
              <a:rPr lang="ja-JP" altLang="en-US" sz="2200" dirty="0" smtClean="0"/>
              <a:t>：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I</a:t>
            </a:r>
          </a:p>
          <a:p>
            <a:r>
              <a:rPr lang="ja-JP" altLang="en-US" sz="2200" dirty="0">
                <a:solidFill>
                  <a:srgbClr val="FF0000"/>
                </a:solidFill>
              </a:rPr>
              <a:t>●</a:t>
            </a:r>
            <a:r>
              <a:rPr lang="ja-JP" altLang="en-US" sz="2200" dirty="0" smtClean="0"/>
              <a:t>：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II</a:t>
            </a:r>
            <a:endParaRPr lang="ja-JP" altLang="en-US" sz="2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97032" y="1659581"/>
            <a:ext cx="2210924" cy="17996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H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入射によって、単体入射の際には</a:t>
            </a:r>
            <a:r>
              <a:rPr lang="en-US" altLang="ja-JP" sz="2200" dirty="0" smtClean="0"/>
              <a:t>14</a:t>
            </a:r>
            <a:r>
              <a:rPr lang="ja-JP" altLang="en-US" sz="2200" dirty="0" smtClean="0"/>
              <a:t>倍であった</a:t>
            </a:r>
            <a:r>
              <a:rPr lang="en-US" altLang="ja-JP" sz="2200" i="1" dirty="0" smtClean="0"/>
              <a:t>n</a:t>
            </a:r>
            <a:r>
              <a:rPr lang="en-US" altLang="ja-JP" sz="2200" baseline="-25000" dirty="0" smtClean="0"/>
              <a:t>e</a:t>
            </a:r>
            <a:r>
              <a:rPr lang="ja-JP" altLang="en-US" sz="2200" dirty="0" smtClean="0"/>
              <a:t>の増加が</a:t>
            </a:r>
            <a:r>
              <a:rPr lang="en-US" altLang="ja-JP" sz="2200" dirty="0" smtClean="0"/>
              <a:t>2.4</a:t>
            </a:r>
            <a:r>
              <a:rPr lang="ja-JP" altLang="en-US" sz="2200" dirty="0" smtClean="0"/>
              <a:t>倍に抑えられた。</a:t>
            </a:r>
            <a:endParaRPr lang="ja-JP" altLang="en-US" sz="2200" dirty="0"/>
          </a:p>
        </p:txBody>
      </p:sp>
      <p:grpSp>
        <p:nvGrpSpPr>
          <p:cNvPr id="4" name="グループ化 21"/>
          <p:cNvGrpSpPr/>
          <p:nvPr/>
        </p:nvGrpSpPr>
        <p:grpSpPr>
          <a:xfrm>
            <a:off x="4473052" y="2383680"/>
            <a:ext cx="4519096" cy="3339348"/>
            <a:chOff x="2630620" y="1987040"/>
            <a:chExt cx="4519096" cy="3339348"/>
          </a:xfrm>
        </p:grpSpPr>
        <p:sp>
          <p:nvSpPr>
            <p:cNvPr id="23" name="右矢印 22"/>
            <p:cNvSpPr/>
            <p:nvPr/>
          </p:nvSpPr>
          <p:spPr>
            <a:xfrm rot="4140006">
              <a:off x="2261780" y="4721633"/>
              <a:ext cx="973595" cy="235915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990335" y="3345142"/>
              <a:ext cx="2159381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i="1" dirty="0" smtClean="0"/>
                <a:t>n</a:t>
              </a:r>
              <a:r>
                <a:rPr kumimoji="1" lang="en-US" altLang="ja-JP" sz="2200" baseline="-25000" dirty="0" smtClean="0"/>
                <a:t>e</a:t>
              </a:r>
              <a:r>
                <a:rPr kumimoji="1" lang="en-US" altLang="ja-JP" sz="2200" dirty="0" smtClean="0"/>
                <a:t>,</a:t>
              </a:r>
              <a:r>
                <a:rPr kumimoji="1" lang="ja-JP" altLang="en-US" sz="2200" dirty="0" smtClean="0"/>
                <a:t> </a:t>
              </a:r>
              <a:r>
                <a:rPr kumimoji="1" lang="en-US" altLang="ja-JP" sz="2200" dirty="0" err="1" smtClean="0"/>
                <a:t>Xe</a:t>
              </a:r>
              <a:r>
                <a:rPr kumimoji="1" lang="en-US" altLang="ja-JP" sz="2200" baseline="30000" dirty="0" smtClean="0"/>
                <a:t>+</a:t>
              </a:r>
              <a:r>
                <a:rPr kumimoji="1" lang="ja-JP" altLang="en-US" sz="2200" dirty="0" smtClean="0"/>
                <a:t>減少</a:t>
              </a:r>
              <a:endParaRPr kumimoji="1" lang="en-US" altLang="ja-JP" sz="2200" dirty="0" smtClean="0"/>
            </a:p>
            <a:p>
              <a:r>
                <a:rPr kumimoji="1" lang="ja-JP" altLang="en-US" sz="2200" dirty="0" smtClean="0"/>
                <a:t>⇒</a:t>
              </a:r>
              <a:r>
                <a:rPr kumimoji="1" lang="en-US" altLang="ja-JP" sz="2200" dirty="0" err="1" smtClean="0"/>
                <a:t>Xe</a:t>
              </a:r>
              <a:r>
                <a:rPr kumimoji="1" lang="ja-JP" altLang="en-US" sz="2200" dirty="0" smtClean="0"/>
                <a:t>の再結合</a:t>
              </a:r>
            </a:p>
          </p:txBody>
        </p:sp>
        <p:cxnSp>
          <p:nvCxnSpPr>
            <p:cNvPr id="26" name="直線コネクタ 25"/>
            <p:cNvCxnSpPr>
              <a:stCxn id="25" idx="0"/>
            </p:cNvCxnSpPr>
            <p:nvPr/>
          </p:nvCxnSpPr>
          <p:spPr>
            <a:xfrm flipH="1" flipV="1">
              <a:off x="2802591" y="2406895"/>
              <a:ext cx="3267435" cy="938247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5" idx="2"/>
            </p:cNvCxnSpPr>
            <p:nvPr/>
          </p:nvCxnSpPr>
          <p:spPr>
            <a:xfrm flipH="1">
              <a:off x="2748577" y="4114583"/>
              <a:ext cx="3321449" cy="725007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矢印 27"/>
            <p:cNvSpPr/>
            <p:nvPr/>
          </p:nvSpPr>
          <p:spPr>
            <a:xfrm rot="3769318">
              <a:off x="2315794" y="2355880"/>
              <a:ext cx="973595" cy="235915"/>
            </a:xfrm>
            <a:prstGeom prst="rightArrow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グループ化 23"/>
          <p:cNvGrpSpPr/>
          <p:nvPr/>
        </p:nvGrpSpPr>
        <p:grpSpPr>
          <a:xfrm>
            <a:off x="3276600" y="613024"/>
            <a:ext cx="2701471" cy="729455"/>
            <a:chOff x="3276600" y="613024"/>
            <a:chExt cx="2701471" cy="729455"/>
          </a:xfrm>
        </p:grpSpPr>
        <p:sp>
          <p:nvSpPr>
            <p:cNvPr id="15" name="正方形/長方形 14"/>
            <p:cNvSpPr/>
            <p:nvPr/>
          </p:nvSpPr>
          <p:spPr>
            <a:xfrm>
              <a:off x="3276600" y="613024"/>
              <a:ext cx="2701471" cy="72945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366167" y="808996"/>
              <a:ext cx="110705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err="1" smtClean="0">
                  <a:solidFill>
                    <a:srgbClr val="FF0000"/>
                  </a:solidFill>
                </a:rPr>
                <a:t>Xe</a:t>
              </a:r>
              <a:r>
                <a:rPr kumimoji="1" lang="ja-JP" altLang="en-US" sz="2200" dirty="0" smtClean="0">
                  <a:solidFill>
                    <a:srgbClr val="FF0000"/>
                  </a:solidFill>
                </a:rPr>
                <a:t>入射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572000" y="638660"/>
              <a:ext cx="110705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00B050"/>
                  </a:solidFill>
                </a:rPr>
                <a:t>H</a:t>
              </a:r>
              <a:r>
                <a:rPr kumimoji="1" lang="en-US" altLang="ja-JP" sz="22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ja-JP" altLang="en-US" sz="2200" dirty="0" smtClean="0">
                  <a:solidFill>
                    <a:srgbClr val="00B050"/>
                  </a:solidFill>
                </a:rPr>
                <a:t>入射</a:t>
              </a:r>
              <a:endParaRPr kumimoji="1" lang="ja-JP" altLang="en-US" sz="2200" dirty="0" smtClean="0">
                <a:solidFill>
                  <a:srgbClr val="00B050"/>
                </a:solidFill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3366167" y="1250578"/>
              <a:ext cx="246769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4346891" y="1110743"/>
              <a:ext cx="148696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9"/>
          <p:cNvGrpSpPr/>
          <p:nvPr/>
        </p:nvGrpSpPr>
        <p:grpSpPr>
          <a:xfrm>
            <a:off x="4612875" y="3344965"/>
            <a:ext cx="4482156" cy="3221818"/>
            <a:chOff x="4518365" y="3345271"/>
            <a:chExt cx="4482156" cy="3221818"/>
          </a:xfrm>
        </p:grpSpPr>
        <p:grpSp>
          <p:nvGrpSpPr>
            <p:cNvPr id="22" name="グループ化 36"/>
            <p:cNvGrpSpPr/>
            <p:nvPr/>
          </p:nvGrpSpPr>
          <p:grpSpPr>
            <a:xfrm>
              <a:off x="4518365" y="3819817"/>
              <a:ext cx="4482156" cy="2747272"/>
              <a:chOff x="4518365" y="898817"/>
              <a:chExt cx="4482156" cy="2747272"/>
            </a:xfrm>
          </p:grpSpPr>
          <p:grpSp>
            <p:nvGrpSpPr>
              <p:cNvPr id="24" name="グループ化 3"/>
              <p:cNvGrpSpPr/>
              <p:nvPr/>
            </p:nvGrpSpPr>
            <p:grpSpPr>
              <a:xfrm>
                <a:off x="4518365" y="898817"/>
                <a:ext cx="4482156" cy="2747272"/>
                <a:chOff x="4460759" y="1803610"/>
                <a:chExt cx="4482156" cy="2747272"/>
              </a:xfrm>
            </p:grpSpPr>
            <p:sp>
              <p:nvSpPr>
                <p:cNvPr id="3" name="正方形/長方形 2"/>
                <p:cNvSpPr/>
                <p:nvPr/>
              </p:nvSpPr>
              <p:spPr>
                <a:xfrm>
                  <a:off x="4460759" y="1803610"/>
                  <a:ext cx="4482156" cy="274727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20" name="オブジェクト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719138799"/>
                    </p:ext>
                  </p:extLst>
                </p:nvPr>
              </p:nvGraphicFramePr>
              <p:xfrm>
                <a:off x="4495152" y="1842578"/>
                <a:ext cx="4435385" cy="2674214"/>
              </p:xfrm>
              <a:graphic>
                <a:graphicData uri="http://schemas.openxmlformats.org/presentationml/2006/ole">
                  <p:oleObj spid="_x0000_s115714" name="Worksheet" r:id="rId5" imgW="3381279" imgH="2066881" progId="Excel.Sheet.12">
                    <p:embed/>
                  </p:oleObj>
                </a:graphicData>
              </a:graphic>
            </p:graphicFrame>
          </p:grpSp>
          <p:sp>
            <p:nvSpPr>
              <p:cNvPr id="13" name="右矢印 12"/>
              <p:cNvSpPr/>
              <p:nvPr/>
            </p:nvSpPr>
            <p:spPr>
              <a:xfrm>
                <a:off x="7229019" y="3099992"/>
                <a:ext cx="718622" cy="295050"/>
              </a:xfrm>
              <a:prstGeom prst="rightArrow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4853135" y="3345271"/>
              <a:ext cx="1005765" cy="25982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813371" y="4840416"/>
            <a:ext cx="2210924" cy="178510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これらの結果から、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H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の重畳入射による</a:t>
            </a:r>
            <a:r>
              <a:rPr lang="en-US" altLang="ja-JP" sz="2200" dirty="0" err="1" smtClean="0"/>
              <a:t>Xe</a:t>
            </a:r>
            <a:r>
              <a:rPr lang="en-US" altLang="ja-JP" sz="2200" baseline="30000" dirty="0" smtClean="0"/>
              <a:t>+</a:t>
            </a:r>
            <a:r>
              <a:rPr lang="ja-JP" altLang="en-US" sz="2200" dirty="0" smtClean="0"/>
              <a:t>の再結合効果が認められた。</a:t>
            </a:r>
            <a:endParaRPr lang="ja-JP" alt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8648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1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844824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ja-JP" altLang="en-US" sz="2000" dirty="0" smtClean="0">
                <a:latin typeface="+mn-ea"/>
              </a:rPr>
              <a:t>端損失イオン束の計測結果から、イオン温度</a:t>
            </a:r>
            <a:r>
              <a:rPr lang="en-US" altLang="ja-JP" sz="2000" dirty="0" smtClean="0">
                <a:latin typeface="+mn-ea"/>
              </a:rPr>
              <a:t>100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400eV</a:t>
            </a:r>
            <a:r>
              <a:rPr lang="ja-JP" altLang="en-US" sz="2000" dirty="0" smtClean="0">
                <a:latin typeface="+mn-ea"/>
              </a:rPr>
              <a:t>程度の高いイオン温度が得られていることが確認された。</a:t>
            </a:r>
            <a:endParaRPr lang="en-US" altLang="ja-JP" sz="2000" dirty="0" smtClean="0">
              <a:latin typeface="+mn-ea"/>
            </a:endParaRPr>
          </a:p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ja-JP" altLang="en-US" sz="2000" dirty="0" smtClean="0">
                <a:latin typeface="+mn-ea"/>
              </a:rPr>
              <a:t>アンカー部において</a:t>
            </a:r>
            <a:r>
              <a:rPr lang="en-US" altLang="ja-JP" sz="2000" dirty="0" smtClean="0">
                <a:latin typeface="+mn-ea"/>
              </a:rPr>
              <a:t>ICRF</a:t>
            </a:r>
            <a:r>
              <a:rPr lang="ja-JP" altLang="en-US" sz="2000" dirty="0" smtClean="0">
                <a:latin typeface="+mn-ea"/>
              </a:rPr>
              <a:t>加熱を重畳することで、</a:t>
            </a:r>
            <a:r>
              <a:rPr lang="en-US" altLang="ja-JP" sz="2000" dirty="0" smtClean="0">
                <a:latin typeface="+mn-ea"/>
              </a:rPr>
              <a:t>GAMMA 10/PDX</a:t>
            </a:r>
            <a:r>
              <a:rPr lang="ja-JP" altLang="en-US" sz="2000" dirty="0" smtClean="0">
                <a:latin typeface="+mn-ea"/>
              </a:rPr>
              <a:t>実験における標準的なイオン粒子フラックス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6</a:t>
            </a:r>
            <a:r>
              <a:rPr lang="en-US" altLang="ja-JP" sz="2000" dirty="0" smtClean="0">
                <a:latin typeface="Times New Roman"/>
                <a:cs typeface="Times New Roman"/>
              </a:rPr>
              <a:t>×</a:t>
            </a:r>
            <a:r>
              <a:rPr lang="en-US" altLang="ja-JP" sz="2000" dirty="0" smtClean="0">
                <a:latin typeface="+mn-ea"/>
              </a:rPr>
              <a:t>10</a:t>
            </a:r>
            <a:r>
              <a:rPr lang="en-US" altLang="ja-JP" sz="2000" baseline="30000" dirty="0" smtClean="0">
                <a:latin typeface="+mn-ea"/>
              </a:rPr>
              <a:t>22</a:t>
            </a:r>
            <a:r>
              <a:rPr lang="en-US" altLang="ja-JP" sz="2000" dirty="0" smtClean="0">
                <a:latin typeface="+mn-ea"/>
              </a:rPr>
              <a:t>particles/m</a:t>
            </a:r>
            <a:r>
              <a:rPr lang="en-US" altLang="ja-JP" sz="2000" baseline="30000" dirty="0" smtClean="0">
                <a:latin typeface="+mn-ea"/>
              </a:rPr>
              <a:t>2</a:t>
            </a:r>
            <a:r>
              <a:rPr lang="ja-JP" altLang="en-US" sz="2000" baseline="30000" dirty="0" smtClean="0">
                <a:latin typeface="+mn-ea"/>
              </a:rPr>
              <a:t> </a:t>
            </a:r>
            <a:r>
              <a:rPr lang="ja-JP" altLang="en-US" sz="2000" dirty="0" smtClean="0">
                <a:latin typeface="+mn-ea"/>
                <a:ea typeface="+mn-ea"/>
              </a:rPr>
              <a:t>から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ITER</a:t>
            </a:r>
            <a:r>
              <a:rPr lang="ja-JP" altLang="en-US" sz="2000" dirty="0" smtClean="0">
                <a:latin typeface="+mn-ea"/>
              </a:rPr>
              <a:t>などの値に近い</a:t>
            </a:r>
            <a:r>
              <a:rPr lang="en-US" altLang="ja-JP" sz="2000" dirty="0" smtClean="0">
                <a:latin typeface="+mn-ea"/>
                <a:ea typeface="+mn-ea"/>
              </a:rPr>
              <a:t>1</a:t>
            </a:r>
            <a:r>
              <a:rPr lang="ja-JP" altLang="en-US" sz="2000" dirty="0" smtClean="0">
                <a:latin typeface="+mn-ea"/>
                <a:ea typeface="+mn-ea"/>
              </a:rPr>
              <a:t>～</a:t>
            </a:r>
            <a:r>
              <a:rPr lang="en-US" altLang="ja-JP" sz="2000" dirty="0" smtClean="0">
                <a:latin typeface="+mn-ea"/>
                <a:ea typeface="+mn-ea"/>
              </a:rPr>
              <a:t>2</a:t>
            </a:r>
            <a:r>
              <a:rPr lang="en-US" altLang="ja-JP" sz="2000" dirty="0" smtClean="0">
                <a:latin typeface="Times New Roman"/>
                <a:cs typeface="Times New Roman"/>
              </a:rPr>
              <a:t>×</a:t>
            </a:r>
            <a:r>
              <a:rPr lang="en-US" altLang="ja-JP" sz="2000" dirty="0" smtClean="0">
                <a:latin typeface="+mn-ea"/>
              </a:rPr>
              <a:t>10</a:t>
            </a:r>
            <a:r>
              <a:rPr lang="en-US" altLang="ja-JP" sz="2000" baseline="30000" dirty="0" smtClean="0">
                <a:latin typeface="+mn-ea"/>
              </a:rPr>
              <a:t>23</a:t>
            </a:r>
            <a:r>
              <a:rPr lang="ja-JP" altLang="en-US" sz="2000" baseline="30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particles/m</a:t>
            </a:r>
            <a:r>
              <a:rPr lang="en-US" altLang="ja-JP" sz="2000" baseline="30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  <a:ea typeface="+mn-ea"/>
              </a:rPr>
              <a:t>へ増加できる高フラックスの実験モードが存在することが分かった。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ja-JP" altLang="en-US" sz="2000" dirty="0" smtClean="0">
                <a:latin typeface="+mn-ea"/>
              </a:rPr>
              <a:t>同プレナム圧における異なるガス種の入射実験を行い、熱流束、イオン束、イオンエネルギーの計測結果から、冷却効果の高い順に</a:t>
            </a:r>
            <a:r>
              <a:rPr lang="en-US" altLang="ja-JP" sz="2000" dirty="0" err="1" smtClean="0">
                <a:latin typeface="+mn-ea"/>
              </a:rPr>
              <a:t>Xe</a:t>
            </a:r>
            <a:r>
              <a:rPr lang="en-US" altLang="ja-JP" sz="2000" dirty="0" smtClean="0">
                <a:latin typeface="+mn-ea"/>
              </a:rPr>
              <a:t>, </a:t>
            </a:r>
            <a:r>
              <a:rPr lang="en-US" altLang="ja-JP" sz="2000" dirty="0" err="1" smtClean="0">
                <a:latin typeface="+mn-ea"/>
              </a:rPr>
              <a:t>Ar</a:t>
            </a:r>
            <a:r>
              <a:rPr lang="en-US" altLang="ja-JP" sz="2000" dirty="0" smtClean="0">
                <a:latin typeface="+mn-ea"/>
              </a:rPr>
              <a:t>, N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en-US" altLang="ja-JP" sz="2000" dirty="0" smtClean="0">
                <a:latin typeface="+mn-ea"/>
              </a:rPr>
              <a:t>, Ne</a:t>
            </a:r>
            <a:r>
              <a:rPr lang="ja-JP" altLang="en-US" sz="2000" dirty="0" smtClean="0">
                <a:latin typeface="+mn-ea"/>
              </a:rPr>
              <a:t>となった。</a:t>
            </a:r>
          </a:p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ja-JP" sz="2000" dirty="0" err="1" smtClean="0">
                <a:latin typeface="+mn-ea"/>
              </a:rPr>
              <a:t>Xe</a:t>
            </a:r>
            <a:r>
              <a:rPr lang="en-US" altLang="ja-JP" sz="2000" dirty="0" smtClean="0">
                <a:latin typeface="+mn-ea"/>
              </a:rPr>
              <a:t> 1000 mbar</a:t>
            </a:r>
            <a:r>
              <a:rPr lang="ja-JP" altLang="en-US" sz="2000" dirty="0" smtClean="0">
                <a:latin typeface="+mn-ea"/>
              </a:rPr>
              <a:t>と</a:t>
            </a:r>
            <a:r>
              <a:rPr lang="en-US" altLang="ja-JP" sz="2000" dirty="0" smtClean="0">
                <a:latin typeface="+mn-ea"/>
              </a:rPr>
              <a:t>H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en-US" altLang="ja-JP" sz="2000" dirty="0" smtClean="0">
                <a:latin typeface="+mn-ea"/>
              </a:rPr>
              <a:t>1000 mbar</a:t>
            </a:r>
            <a:r>
              <a:rPr lang="ja-JP" altLang="en-US" sz="2000" dirty="0" smtClean="0">
                <a:latin typeface="+mn-ea"/>
              </a:rPr>
              <a:t>の複合入射実験において、熱負荷の大きな減衰を確認した。またその際の過程として、</a:t>
            </a:r>
            <a:r>
              <a:rPr lang="en-US" altLang="ja-JP" sz="2000" dirty="0" err="1" smtClean="0">
                <a:latin typeface="+mn-ea"/>
              </a:rPr>
              <a:t>Xe</a:t>
            </a:r>
            <a:r>
              <a:rPr lang="ja-JP" altLang="en-US" sz="2000" dirty="0" smtClean="0">
                <a:latin typeface="+mn-ea"/>
              </a:rPr>
              <a:t>の電離及びプラズマの冷却、また再結合による密度の減少を示唆する結果を得た。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2412" y="116632"/>
            <a:ext cx="8712075" cy="340147"/>
          </a:xfrm>
          <a:prstGeom prst="rect">
            <a:avLst/>
          </a:prstGeom>
          <a:noFill/>
          <a:ln w="38100" cmpd="dbl"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u="sng" dirty="0" smtClean="0">
                <a:latin typeface="Century" pitchFamily="18" charset="0"/>
                <a:ea typeface="+mj-ea"/>
                <a:cs typeface="+mj-cs"/>
              </a:rPr>
              <a:t>研究のまとめ</a:t>
            </a:r>
            <a:endParaRPr lang="ja-JP" altLang="en-US" sz="2400" b="1" u="sng" dirty="0"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5536" y="548680"/>
            <a:ext cx="82089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lnSpc>
                <a:spcPct val="140000"/>
              </a:lnSpc>
              <a:spcBef>
                <a:spcPct val="20000"/>
              </a:spcBef>
              <a:defRPr/>
            </a:pPr>
            <a:r>
              <a:rPr lang="ja-JP" altLang="en-US" dirty="0" smtClean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ダイバータ模擬実験の観点から、</a:t>
            </a:r>
            <a:r>
              <a:rPr lang="en-US" altLang="ja-JP" b="1" dirty="0" smtClean="0">
                <a:latin typeface="+mn-ea"/>
              </a:rPr>
              <a:t>GAMMA 10/PDX</a:t>
            </a:r>
            <a:r>
              <a:rPr lang="ja-JP" altLang="en-US" b="1" dirty="0" smtClean="0">
                <a:latin typeface="+mn-ea"/>
              </a:rPr>
              <a:t>西エンド部端損失イオン束に対して</a:t>
            </a:r>
            <a:r>
              <a:rPr lang="en-US" altLang="ja-JP" b="1" dirty="0" smtClean="0">
                <a:latin typeface="+mn-ea"/>
              </a:rPr>
              <a:t>ELIEA</a:t>
            </a:r>
            <a:r>
              <a:rPr lang="ja-JP" altLang="en-US" b="1" dirty="0" smtClean="0">
                <a:latin typeface="+mn-ea"/>
              </a:rPr>
              <a:t>による計測を主とした実験的解析と、分光・プローブ・熱流計測による</a:t>
            </a:r>
            <a:r>
              <a:rPr lang="en-US" altLang="ja-JP" b="1" dirty="0" smtClean="0">
                <a:latin typeface="+mn-ea"/>
              </a:rPr>
              <a:t>D-module</a:t>
            </a:r>
            <a:r>
              <a:rPr lang="ja-JP" altLang="en-US" b="1" dirty="0" smtClean="0">
                <a:latin typeface="+mn-ea"/>
              </a:rPr>
              <a:t>希ガス入射実験の解析を行った。その結果、以下を得ることができた。　</a:t>
            </a:r>
            <a:endParaRPr lang="en-US" altLang="ja-JP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ja-JP" sz="1800" dirty="0"/>
              <a:t>今後の課題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334" y="1031541"/>
            <a:ext cx="8635666" cy="1486372"/>
          </a:xfrm>
        </p:spPr>
        <p:txBody>
          <a:bodyPr>
            <a:noAutofit/>
          </a:bodyPr>
          <a:lstStyle/>
          <a:p>
            <a:r>
              <a:rPr lang="ja-JP" altLang="en-US" sz="1800" dirty="0" smtClean="0"/>
              <a:t>イオン粒子束</a:t>
            </a:r>
            <a:r>
              <a:rPr lang="en-US" altLang="ja-JP" sz="1800" dirty="0" smtClean="0">
                <a:latin typeface="+mn-ea"/>
              </a:rPr>
              <a:t>10</a:t>
            </a:r>
            <a:r>
              <a:rPr lang="en-US" altLang="ja-JP" sz="1800" baseline="30000" dirty="0" smtClean="0">
                <a:latin typeface="+mn-ea"/>
              </a:rPr>
              <a:t>24</a:t>
            </a:r>
            <a:r>
              <a:rPr lang="ja-JP" altLang="en-US" sz="1800" baseline="30000" dirty="0" smtClean="0">
                <a:latin typeface="+mn-ea"/>
              </a:rPr>
              <a:t> </a:t>
            </a:r>
            <a:r>
              <a:rPr lang="en-US" altLang="ja-JP" sz="1800" dirty="0" smtClean="0">
                <a:latin typeface="+mn-ea"/>
              </a:rPr>
              <a:t>particles/m</a:t>
            </a:r>
            <a:r>
              <a:rPr lang="en-US" altLang="ja-JP" sz="1800" baseline="30000" dirty="0" smtClean="0">
                <a:latin typeface="+mn-ea"/>
              </a:rPr>
              <a:t>2</a:t>
            </a:r>
            <a:r>
              <a:rPr lang="ja-JP" altLang="en-US" sz="1800" dirty="0" err="1" smtClean="0">
                <a:latin typeface="+mn-ea"/>
              </a:rPr>
              <a:t>への</a:t>
            </a:r>
            <a:r>
              <a:rPr lang="ja-JP" altLang="en-US" sz="1800" dirty="0" smtClean="0">
                <a:latin typeface="+mn-ea"/>
              </a:rPr>
              <a:t>増加を目指した運転領域の拡大</a:t>
            </a:r>
            <a:endParaRPr lang="en-US" altLang="ja-JP" sz="1800" dirty="0" smtClean="0"/>
          </a:p>
          <a:p>
            <a:r>
              <a:rPr lang="ja-JP" altLang="en-US" sz="1800" dirty="0" smtClean="0"/>
              <a:t>モデル等を用いて定量的な過程の評価を行い、プラズマの冷却・再結合過程を詳細に解析する。</a:t>
            </a:r>
            <a:endParaRPr lang="en-US" altLang="ja-JP" sz="1800" dirty="0" smtClean="0"/>
          </a:p>
          <a:p>
            <a:r>
              <a:rPr lang="ja-JP" altLang="ja-JP" sz="1800" dirty="0" smtClean="0"/>
              <a:t>ダイバータプラズマ</a:t>
            </a:r>
            <a:r>
              <a:rPr lang="ja-JP" altLang="ja-JP" sz="1800" dirty="0"/>
              <a:t>における不純物ガスがコアプラズマに与える影響を求めるため</a:t>
            </a:r>
            <a:r>
              <a:rPr lang="ja-JP" altLang="ja-JP" sz="1800" dirty="0" smtClean="0"/>
              <a:t>に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>Z</a:t>
            </a:r>
            <a:r>
              <a:rPr lang="ja-JP" altLang="ja-JP" sz="1800" dirty="0"/>
              <a:t>軸上の分光測定範囲を</a:t>
            </a:r>
            <a:r>
              <a:rPr lang="ja-JP" altLang="ja-JP" sz="1800" dirty="0" smtClean="0"/>
              <a:t>広げ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>GAMMA </a:t>
            </a:r>
            <a:r>
              <a:rPr lang="en-US" altLang="ja-JP" sz="1800" dirty="0"/>
              <a:t>10/PDX</a:t>
            </a:r>
            <a:r>
              <a:rPr lang="ja-JP" altLang="ja-JP" sz="1800" dirty="0"/>
              <a:t>エンド部からセントラル部への不純物輸送を</a:t>
            </a:r>
            <a:r>
              <a:rPr lang="ja-JP" altLang="ja-JP" sz="1800" dirty="0" smtClean="0"/>
              <a:t>調べる</a:t>
            </a:r>
            <a:r>
              <a:rPr lang="ja-JP" altLang="en-US" sz="1800" dirty="0" smtClean="0"/>
              <a:t>。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676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kashima\Desktop\図\CMban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" y="945128"/>
            <a:ext cx="5249627" cy="36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364088" y="1423880"/>
                <a:ext cx="3528392" cy="4885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2000" dirty="0" smtClean="0">
                    <a:latin typeface="+mn-ea"/>
                    <a:cs typeface="Arial Unicode MS" panose="020B0604020202020204" pitchFamily="50" charset="-128"/>
                  </a:rPr>
                  <a:t>単位時間あたりの入熱量</a:t>
                </a:r>
                <a:r>
                  <a:rPr lang="en-US" altLang="ja-JP" sz="2000" dirty="0">
                    <a:latin typeface="+mn-ea"/>
                    <a:cs typeface="Arial Unicode MS" panose="020B0604020202020204" pitchFamily="50" charset="-128"/>
                  </a:rPr>
                  <a:t>:</a:t>
                </a:r>
                <a:endParaRPr lang="en-US" altLang="ja-JP" sz="2000" dirty="0" smtClean="0">
                  <a:latin typeface="+mn-ea"/>
                  <a:cs typeface="Arial Unicode MS" panose="020B0604020202020204" pitchFamily="50" charset="-128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>
                        <a:latin typeface="Cambria Math"/>
                      </a:rPr>
                      <m:t>W</m:t>
                    </m:r>
                    <m:r>
                      <a:rPr lang="en-US" altLang="ja-JP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200" i="1">
                            <a:latin typeface="Cambria Math"/>
                          </a:rPr>
                          <m:t>𝑚</m:t>
                        </m:r>
                        <m:r>
                          <a:rPr lang="en-US" altLang="ja-JP" sz="2200"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/>
                          </a:rPr>
                          <m:t>c</m:t>
                        </m:r>
                        <m:r>
                          <a:rPr lang="en-US" altLang="ja-JP" sz="2200">
                            <a:latin typeface="Cambria Math"/>
                          </a:rPr>
                          <m:t>×∆</m:t>
                        </m:r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altLang="ja-JP" sz="22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ja-JP" sz="2200" i="1">
                        <a:latin typeface="Cambria Math"/>
                      </a:rPr>
                      <m:t>    </m:t>
                    </m:r>
                    <m:r>
                      <a:rPr lang="en-US" altLang="ja-JP" sz="2200" b="0" i="1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J/s</a:t>
                </a:r>
                <a14:m>
                  <m:oMath xmlns:m="http://schemas.openxmlformats.org/officeDocument/2006/math">
                    <m:r>
                      <a:rPr lang="en-US" altLang="ja-JP" sz="2200" b="0" i="1" dirty="0" smtClean="0">
                        <a:latin typeface="Cambria Math"/>
                      </a:rPr>
                      <m:t>]</m:t>
                    </m:r>
                  </m:oMath>
                </a14:m>
                <a:endParaRPr kumimoji="1" lang="en-US" altLang="ja-JP" sz="22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algn="just"/>
                <a:r>
                  <a:rPr kumimoji="1"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熱流束</a:t>
                </a:r>
                <a:r>
                  <a:rPr kumimoji="1"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𝐏</m:t>
                    </m:r>
                    <m:r>
                      <a:rPr lang="en-US" altLang="ja-JP" sz="22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𝑾</m:t>
                        </m:r>
                      </m:num>
                      <m:den>
                        <m:r>
                          <a:rPr lang="en-US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den>
                    </m:f>
                    <m:r>
                      <a:rPr lang="en-US" altLang="ja-JP" sz="2200" b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ja-JP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[MW/m</a:t>
                </a:r>
                <a:r>
                  <a:rPr lang="en-US" altLang="ja-JP" sz="2200" baseline="30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]</a:t>
                </a:r>
              </a:p>
              <a:p>
                <a:pPr algn="just"/>
                <a:endParaRPr lang="en-US" altLang="ja-JP" sz="22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2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ΔT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 : 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プラズマ照射前後の  </a:t>
                </a:r>
                <a:r>
                  <a:rPr lang="ja-JP" altLang="en-US" sz="2200" dirty="0">
                    <a:latin typeface="+mn-ea"/>
                    <a:cs typeface="Arial Unicode MS" panose="020B0604020202020204" pitchFamily="50" charset="-128"/>
                  </a:rPr>
                  <a:t>　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　　　　温度差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                                                                                                                                   </a:t>
                </a:r>
                <a:endParaRPr lang="en-US" altLang="ja-JP" sz="2200" dirty="0">
                  <a:latin typeface="+mn-ea"/>
                  <a:cs typeface="Arial Unicode MS" panose="020B0604020202020204" pitchFamily="50" charset="-128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ja-JP" sz="2200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</a:t>
                </a:r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: 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基板の質量</a:t>
                </a:r>
                <a:endParaRPr lang="en-US" altLang="ja-JP" sz="2200" dirty="0">
                  <a:latin typeface="+mn-ea"/>
                  <a:cs typeface="Arial Unicode MS" panose="020B0604020202020204" pitchFamily="50" charset="-128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ja-JP" sz="2200" dirty="0" smtClean="0">
                    <a:cs typeface="Arial Unicode MS" panose="020B0604020202020204" pitchFamily="50" charset="-128"/>
                  </a:rPr>
                  <a:t>C</a:t>
                </a:r>
                <a:r>
                  <a:rPr lang="en-US" altLang="ja-JP" sz="2200" dirty="0">
                    <a:latin typeface="+mn-ea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: 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基板の熱容量</a:t>
                </a:r>
                <a:endParaRPr lang="en-US" altLang="ja-JP" sz="2200" dirty="0" smtClean="0">
                  <a:latin typeface="+mn-ea"/>
                  <a:cs typeface="Arial Unicode MS" panose="020B0604020202020204" pitchFamily="50" charset="-128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ja-JP" sz="2200" dirty="0" smtClean="0">
                    <a:cs typeface="Arial Unicode MS" panose="020B0604020202020204" pitchFamily="50" charset="-128"/>
                  </a:rPr>
                  <a:t>t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 : 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プラズマ持続時間</a:t>
                </a:r>
                <a:endParaRPr lang="en-US" altLang="ja-JP" sz="2200" dirty="0" smtClean="0">
                  <a:latin typeface="+mn-ea"/>
                  <a:cs typeface="Arial Unicode MS" panose="020B0604020202020204" pitchFamily="50" charset="-128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ja-JP" sz="2200" dirty="0" smtClean="0">
                    <a:cs typeface="Arial Unicode MS" panose="020B0604020202020204" pitchFamily="50" charset="-128"/>
                  </a:rPr>
                  <a:t>S</a:t>
                </a:r>
                <a:r>
                  <a:rPr lang="en-US" altLang="ja-JP" sz="2200" dirty="0">
                    <a:latin typeface="+mn-ea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200" dirty="0" smtClean="0">
                    <a:latin typeface="+mn-ea"/>
                    <a:cs typeface="Arial Unicode MS" panose="020B0604020202020204" pitchFamily="50" charset="-128"/>
                  </a:rPr>
                  <a:t>: </a:t>
                </a:r>
                <a:r>
                  <a:rPr lang="ja-JP" altLang="en-US" sz="2200" dirty="0" smtClean="0">
                    <a:latin typeface="+mn-ea"/>
                    <a:cs typeface="Arial Unicode MS" panose="020B0604020202020204" pitchFamily="50" charset="-128"/>
                  </a:rPr>
                  <a:t>基板のプラズマに対する実効的照射面積</a:t>
                </a:r>
                <a:endParaRPr kumimoji="1" lang="ja-JP" altLang="en-US" sz="2200" dirty="0">
                  <a:latin typeface="+mn-ea"/>
                  <a:cs typeface="Arial Unicode MS" panose="020B0604020202020204" pitchFamily="50" charset="-128"/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23880"/>
                <a:ext cx="3528392" cy="48854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65" t="-498" r="-2065"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/>
          <p:cNvSpPr/>
          <p:nvPr/>
        </p:nvSpPr>
        <p:spPr>
          <a:xfrm>
            <a:off x="2828454" y="2731221"/>
            <a:ext cx="447402" cy="3377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6" idx="4"/>
          </p:cNvCxnSpPr>
          <p:nvPr/>
        </p:nvCxnSpPr>
        <p:spPr>
          <a:xfrm flipH="1">
            <a:off x="2987824" y="3068960"/>
            <a:ext cx="64331" cy="1139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86469" y="5837202"/>
            <a:ext cx="236930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熱電対 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ΔT</a:t>
            </a:r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を計測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187624" y="4345830"/>
            <a:ext cx="4608513" cy="2395538"/>
            <a:chOff x="158" y="2260"/>
            <a:chExt cx="2903" cy="150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2260"/>
              <a:ext cx="2903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974" y="2363"/>
              <a:ext cx="667" cy="918"/>
            </a:xfrm>
            <a:custGeom>
              <a:avLst/>
              <a:gdLst>
                <a:gd name="T0" fmla="*/ 3377 w 6506"/>
                <a:gd name="T1" fmla="*/ 7463 h 7463"/>
                <a:gd name="T2" fmla="*/ 179 w 6506"/>
                <a:gd name="T3" fmla="*/ 4439 h 7463"/>
                <a:gd name="T4" fmla="*/ 2678 w 6506"/>
                <a:gd name="T5" fmla="*/ 1030 h 7463"/>
                <a:gd name="T6" fmla="*/ 6506 w 6506"/>
                <a:gd name="T7" fmla="*/ 180 h 7463"/>
                <a:gd name="T8" fmla="*/ 3377 w 6506"/>
                <a:gd name="T9" fmla="*/ 7463 h 7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6" h="7463">
                  <a:moveTo>
                    <a:pt x="3377" y="7463"/>
                  </a:moveTo>
                  <a:cubicBezTo>
                    <a:pt x="1335" y="7414"/>
                    <a:pt x="0" y="6151"/>
                    <a:pt x="179" y="4439"/>
                  </a:cubicBezTo>
                  <a:cubicBezTo>
                    <a:pt x="312" y="3170"/>
                    <a:pt x="1261" y="1876"/>
                    <a:pt x="2678" y="1030"/>
                  </a:cubicBezTo>
                  <a:cubicBezTo>
                    <a:pt x="3881" y="312"/>
                    <a:pt x="5285" y="0"/>
                    <a:pt x="6506" y="180"/>
                  </a:cubicBezTo>
                  <a:lnTo>
                    <a:pt x="3377" y="7463"/>
                  </a:lnTo>
                  <a:close/>
                </a:path>
              </a:pathLst>
            </a:custGeom>
            <a:noFill/>
            <a:ln w="14" cap="rnd">
              <a:solidFill>
                <a:srgbClr val="243F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Rectangle 6"/>
            <p:cNvSpPr>
              <a:spLocks noChangeArrowheads="1"/>
            </p:cNvSpPr>
            <p:nvPr/>
          </p:nvSpPr>
          <p:spPr bwMode="auto">
            <a:xfrm>
              <a:off x="158" y="2284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5" name="Rectangle 7"/>
            <p:cNvSpPr>
              <a:spLocks noChangeArrowheads="1"/>
            </p:cNvSpPr>
            <p:nvPr/>
          </p:nvSpPr>
          <p:spPr bwMode="auto">
            <a:xfrm>
              <a:off x="158" y="2534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7" name="Rectangle 8"/>
            <p:cNvSpPr>
              <a:spLocks noChangeArrowheads="1"/>
            </p:cNvSpPr>
            <p:nvPr/>
          </p:nvSpPr>
          <p:spPr bwMode="auto">
            <a:xfrm>
              <a:off x="158" y="2786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8" name="Rectangle 9"/>
            <p:cNvSpPr>
              <a:spLocks noChangeArrowheads="1"/>
            </p:cNvSpPr>
            <p:nvPr/>
          </p:nvSpPr>
          <p:spPr bwMode="auto">
            <a:xfrm>
              <a:off x="158" y="3038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9" name="Rectangle 10"/>
            <p:cNvSpPr>
              <a:spLocks noChangeArrowheads="1"/>
            </p:cNvSpPr>
            <p:nvPr/>
          </p:nvSpPr>
          <p:spPr bwMode="auto">
            <a:xfrm>
              <a:off x="158" y="3289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30" name="Rectangle 11"/>
            <p:cNvSpPr>
              <a:spLocks noChangeArrowheads="1"/>
            </p:cNvSpPr>
            <p:nvPr/>
          </p:nvSpPr>
          <p:spPr bwMode="auto">
            <a:xfrm>
              <a:off x="158" y="3541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auto">
            <a:xfrm>
              <a:off x="1423" y="2378"/>
              <a:ext cx="642" cy="930"/>
            </a:xfrm>
            <a:custGeom>
              <a:avLst/>
              <a:gdLst>
                <a:gd name="T0" fmla="*/ 2841 w 6267"/>
                <a:gd name="T1" fmla="*/ 31 h 7563"/>
                <a:gd name="T2" fmla="*/ 6155 w 6267"/>
                <a:gd name="T3" fmla="*/ 2928 h 7563"/>
                <a:gd name="T4" fmla="*/ 3791 w 6267"/>
                <a:gd name="T5" fmla="*/ 6432 h 7563"/>
                <a:gd name="T6" fmla="*/ 0 w 6267"/>
                <a:gd name="T7" fmla="*/ 7432 h 7563"/>
                <a:gd name="T8" fmla="*/ 2841 w 6267"/>
                <a:gd name="T9" fmla="*/ 31 h 7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7" h="7563">
                  <a:moveTo>
                    <a:pt x="2841" y="31"/>
                  </a:moveTo>
                  <a:cubicBezTo>
                    <a:pt x="4883" y="0"/>
                    <a:pt x="6267" y="1210"/>
                    <a:pt x="6155" y="2928"/>
                  </a:cubicBezTo>
                  <a:cubicBezTo>
                    <a:pt x="6072" y="4201"/>
                    <a:pt x="5175" y="5532"/>
                    <a:pt x="3791" y="6432"/>
                  </a:cubicBezTo>
                  <a:cubicBezTo>
                    <a:pt x="2617" y="7197"/>
                    <a:pt x="1227" y="7563"/>
                    <a:pt x="0" y="7432"/>
                  </a:cubicBezTo>
                  <a:lnTo>
                    <a:pt x="2841" y="31"/>
                  </a:lnTo>
                  <a:close/>
                </a:path>
              </a:pathLst>
            </a:custGeom>
            <a:noFill/>
            <a:ln w="14" cap="rnd">
              <a:solidFill>
                <a:srgbClr val="243F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Line 13"/>
            <p:cNvSpPr>
              <a:spLocks noChangeShapeType="1"/>
            </p:cNvSpPr>
            <p:nvPr/>
          </p:nvSpPr>
          <p:spPr bwMode="auto">
            <a:xfrm>
              <a:off x="1335" y="3250"/>
              <a:ext cx="0" cy="363"/>
            </a:xfrm>
            <a:prstGeom prst="line">
              <a:avLst/>
            </a:prstGeom>
            <a:noFill/>
            <a:ln w="10" cap="flat">
              <a:solidFill>
                <a:srgbClr val="243F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Line 14"/>
            <p:cNvSpPr>
              <a:spLocks noChangeShapeType="1"/>
            </p:cNvSpPr>
            <p:nvPr/>
          </p:nvSpPr>
          <p:spPr bwMode="auto">
            <a:xfrm>
              <a:off x="1417" y="3295"/>
              <a:ext cx="0" cy="320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Line 15"/>
            <p:cNvSpPr>
              <a:spLocks noChangeShapeType="1"/>
            </p:cNvSpPr>
            <p:nvPr/>
          </p:nvSpPr>
          <p:spPr bwMode="auto">
            <a:xfrm flipV="1">
              <a:off x="1417" y="3295"/>
              <a:ext cx="128" cy="320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6"/>
            <p:cNvSpPr>
              <a:spLocks noEditPoints="1"/>
            </p:cNvSpPr>
            <p:nvPr/>
          </p:nvSpPr>
          <p:spPr bwMode="auto">
            <a:xfrm>
              <a:off x="1540" y="2805"/>
              <a:ext cx="181" cy="493"/>
            </a:xfrm>
            <a:custGeom>
              <a:avLst/>
              <a:gdLst>
                <a:gd name="T0" fmla="*/ 4 w 181"/>
                <a:gd name="T1" fmla="*/ 477 h 493"/>
                <a:gd name="T2" fmla="*/ 10 w 181"/>
                <a:gd name="T3" fmla="*/ 493 h 493"/>
                <a:gd name="T4" fmla="*/ 8 w 181"/>
                <a:gd name="T5" fmla="*/ 465 h 493"/>
                <a:gd name="T6" fmla="*/ 22 w 181"/>
                <a:gd name="T7" fmla="*/ 459 h 493"/>
                <a:gd name="T8" fmla="*/ 8 w 181"/>
                <a:gd name="T9" fmla="*/ 465 h 493"/>
                <a:gd name="T10" fmla="*/ 20 w 181"/>
                <a:gd name="T11" fmla="*/ 431 h 493"/>
                <a:gd name="T12" fmla="*/ 26 w 181"/>
                <a:gd name="T13" fmla="*/ 447 h 493"/>
                <a:gd name="T14" fmla="*/ 24 w 181"/>
                <a:gd name="T15" fmla="*/ 420 h 493"/>
                <a:gd name="T16" fmla="*/ 38 w 181"/>
                <a:gd name="T17" fmla="*/ 413 h 493"/>
                <a:gd name="T18" fmla="*/ 24 w 181"/>
                <a:gd name="T19" fmla="*/ 420 h 493"/>
                <a:gd name="T20" fmla="*/ 36 w 181"/>
                <a:gd name="T21" fmla="*/ 386 h 493"/>
                <a:gd name="T22" fmla="*/ 42 w 181"/>
                <a:gd name="T23" fmla="*/ 402 h 493"/>
                <a:gd name="T24" fmla="*/ 40 w 181"/>
                <a:gd name="T25" fmla="*/ 375 h 493"/>
                <a:gd name="T26" fmla="*/ 54 w 181"/>
                <a:gd name="T27" fmla="*/ 368 h 493"/>
                <a:gd name="T28" fmla="*/ 40 w 181"/>
                <a:gd name="T29" fmla="*/ 375 h 493"/>
                <a:gd name="T30" fmla="*/ 52 w 181"/>
                <a:gd name="T31" fmla="*/ 341 h 493"/>
                <a:gd name="T32" fmla="*/ 58 w 181"/>
                <a:gd name="T33" fmla="*/ 357 h 493"/>
                <a:gd name="T34" fmla="*/ 56 w 181"/>
                <a:gd name="T35" fmla="*/ 329 h 493"/>
                <a:gd name="T36" fmla="*/ 69 w 181"/>
                <a:gd name="T37" fmla="*/ 323 h 493"/>
                <a:gd name="T38" fmla="*/ 56 w 181"/>
                <a:gd name="T39" fmla="*/ 329 h 493"/>
                <a:gd name="T40" fmla="*/ 68 w 181"/>
                <a:gd name="T41" fmla="*/ 295 h 493"/>
                <a:gd name="T42" fmla="*/ 73 w 181"/>
                <a:gd name="T43" fmla="*/ 311 h 493"/>
                <a:gd name="T44" fmla="*/ 72 w 181"/>
                <a:gd name="T45" fmla="*/ 284 h 493"/>
                <a:gd name="T46" fmla="*/ 85 w 181"/>
                <a:gd name="T47" fmla="*/ 277 h 493"/>
                <a:gd name="T48" fmla="*/ 72 w 181"/>
                <a:gd name="T49" fmla="*/ 284 h 493"/>
                <a:gd name="T50" fmla="*/ 84 w 181"/>
                <a:gd name="T51" fmla="*/ 250 h 493"/>
                <a:gd name="T52" fmla="*/ 89 w 181"/>
                <a:gd name="T53" fmla="*/ 266 h 493"/>
                <a:gd name="T54" fmla="*/ 88 w 181"/>
                <a:gd name="T55" fmla="*/ 238 h 493"/>
                <a:gd name="T56" fmla="*/ 101 w 181"/>
                <a:gd name="T57" fmla="*/ 232 h 493"/>
                <a:gd name="T58" fmla="*/ 88 w 181"/>
                <a:gd name="T59" fmla="*/ 238 h 493"/>
                <a:gd name="T60" fmla="*/ 100 w 181"/>
                <a:gd name="T61" fmla="*/ 205 h 493"/>
                <a:gd name="T62" fmla="*/ 105 w 181"/>
                <a:gd name="T63" fmla="*/ 221 h 493"/>
                <a:gd name="T64" fmla="*/ 104 w 181"/>
                <a:gd name="T65" fmla="*/ 193 h 493"/>
                <a:gd name="T66" fmla="*/ 117 w 181"/>
                <a:gd name="T67" fmla="*/ 187 h 493"/>
                <a:gd name="T68" fmla="*/ 104 w 181"/>
                <a:gd name="T69" fmla="*/ 193 h 493"/>
                <a:gd name="T70" fmla="*/ 115 w 181"/>
                <a:gd name="T71" fmla="*/ 159 h 493"/>
                <a:gd name="T72" fmla="*/ 121 w 181"/>
                <a:gd name="T73" fmla="*/ 175 h 493"/>
                <a:gd name="T74" fmla="*/ 119 w 181"/>
                <a:gd name="T75" fmla="*/ 148 h 493"/>
                <a:gd name="T76" fmla="*/ 133 w 181"/>
                <a:gd name="T77" fmla="*/ 141 h 493"/>
                <a:gd name="T78" fmla="*/ 119 w 181"/>
                <a:gd name="T79" fmla="*/ 148 h 493"/>
                <a:gd name="T80" fmla="*/ 131 w 181"/>
                <a:gd name="T81" fmla="*/ 114 h 493"/>
                <a:gd name="T82" fmla="*/ 137 w 181"/>
                <a:gd name="T83" fmla="*/ 130 h 493"/>
                <a:gd name="T84" fmla="*/ 135 w 181"/>
                <a:gd name="T85" fmla="*/ 102 h 493"/>
                <a:gd name="T86" fmla="*/ 149 w 181"/>
                <a:gd name="T87" fmla="*/ 96 h 493"/>
                <a:gd name="T88" fmla="*/ 135 w 181"/>
                <a:gd name="T89" fmla="*/ 102 h 493"/>
                <a:gd name="T90" fmla="*/ 147 w 181"/>
                <a:gd name="T91" fmla="*/ 68 h 493"/>
                <a:gd name="T92" fmla="*/ 153 w 181"/>
                <a:gd name="T93" fmla="*/ 84 h 493"/>
                <a:gd name="T94" fmla="*/ 151 w 181"/>
                <a:gd name="T95" fmla="*/ 57 h 493"/>
                <a:gd name="T96" fmla="*/ 165 w 181"/>
                <a:gd name="T97" fmla="*/ 50 h 493"/>
                <a:gd name="T98" fmla="*/ 151 w 181"/>
                <a:gd name="T99" fmla="*/ 57 h 493"/>
                <a:gd name="T100" fmla="*/ 163 w 181"/>
                <a:gd name="T101" fmla="*/ 23 h 493"/>
                <a:gd name="T102" fmla="*/ 169 w 181"/>
                <a:gd name="T103" fmla="*/ 39 h 493"/>
                <a:gd name="T104" fmla="*/ 167 w 181"/>
                <a:gd name="T105" fmla="*/ 12 h 493"/>
                <a:gd name="T106" fmla="*/ 181 w 181"/>
                <a:gd name="T107" fmla="*/ 5 h 493"/>
                <a:gd name="T108" fmla="*/ 167 w 181"/>
                <a:gd name="T109" fmla="*/ 1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493">
                  <a:moveTo>
                    <a:pt x="0" y="488"/>
                  </a:moveTo>
                  <a:lnTo>
                    <a:pt x="4" y="477"/>
                  </a:lnTo>
                  <a:lnTo>
                    <a:pt x="14" y="481"/>
                  </a:lnTo>
                  <a:lnTo>
                    <a:pt x="10" y="493"/>
                  </a:lnTo>
                  <a:lnTo>
                    <a:pt x="0" y="488"/>
                  </a:lnTo>
                  <a:close/>
                  <a:moveTo>
                    <a:pt x="8" y="465"/>
                  </a:moveTo>
                  <a:lnTo>
                    <a:pt x="12" y="454"/>
                  </a:lnTo>
                  <a:lnTo>
                    <a:pt x="22" y="459"/>
                  </a:lnTo>
                  <a:lnTo>
                    <a:pt x="18" y="470"/>
                  </a:lnTo>
                  <a:lnTo>
                    <a:pt x="8" y="465"/>
                  </a:lnTo>
                  <a:close/>
                  <a:moveTo>
                    <a:pt x="16" y="443"/>
                  </a:moveTo>
                  <a:lnTo>
                    <a:pt x="20" y="431"/>
                  </a:lnTo>
                  <a:lnTo>
                    <a:pt x="30" y="436"/>
                  </a:lnTo>
                  <a:lnTo>
                    <a:pt x="26" y="447"/>
                  </a:lnTo>
                  <a:lnTo>
                    <a:pt x="16" y="443"/>
                  </a:lnTo>
                  <a:close/>
                  <a:moveTo>
                    <a:pt x="24" y="420"/>
                  </a:moveTo>
                  <a:lnTo>
                    <a:pt x="28" y="409"/>
                  </a:lnTo>
                  <a:lnTo>
                    <a:pt x="38" y="413"/>
                  </a:lnTo>
                  <a:lnTo>
                    <a:pt x="34" y="425"/>
                  </a:lnTo>
                  <a:lnTo>
                    <a:pt x="24" y="420"/>
                  </a:lnTo>
                  <a:close/>
                  <a:moveTo>
                    <a:pt x="32" y="397"/>
                  </a:moveTo>
                  <a:lnTo>
                    <a:pt x="36" y="386"/>
                  </a:lnTo>
                  <a:lnTo>
                    <a:pt x="46" y="391"/>
                  </a:lnTo>
                  <a:lnTo>
                    <a:pt x="42" y="402"/>
                  </a:lnTo>
                  <a:lnTo>
                    <a:pt x="32" y="397"/>
                  </a:lnTo>
                  <a:close/>
                  <a:moveTo>
                    <a:pt x="40" y="375"/>
                  </a:moveTo>
                  <a:lnTo>
                    <a:pt x="44" y="363"/>
                  </a:lnTo>
                  <a:lnTo>
                    <a:pt x="54" y="368"/>
                  </a:lnTo>
                  <a:lnTo>
                    <a:pt x="50" y="379"/>
                  </a:lnTo>
                  <a:lnTo>
                    <a:pt x="40" y="375"/>
                  </a:lnTo>
                  <a:close/>
                  <a:moveTo>
                    <a:pt x="48" y="352"/>
                  </a:moveTo>
                  <a:lnTo>
                    <a:pt x="52" y="341"/>
                  </a:lnTo>
                  <a:lnTo>
                    <a:pt x="61" y="345"/>
                  </a:lnTo>
                  <a:lnTo>
                    <a:pt x="58" y="357"/>
                  </a:lnTo>
                  <a:lnTo>
                    <a:pt x="48" y="352"/>
                  </a:lnTo>
                  <a:close/>
                  <a:moveTo>
                    <a:pt x="56" y="329"/>
                  </a:moveTo>
                  <a:lnTo>
                    <a:pt x="60" y="318"/>
                  </a:lnTo>
                  <a:lnTo>
                    <a:pt x="69" y="323"/>
                  </a:lnTo>
                  <a:lnTo>
                    <a:pt x="65" y="334"/>
                  </a:lnTo>
                  <a:lnTo>
                    <a:pt x="56" y="329"/>
                  </a:lnTo>
                  <a:close/>
                  <a:moveTo>
                    <a:pt x="64" y="306"/>
                  </a:moveTo>
                  <a:lnTo>
                    <a:pt x="68" y="295"/>
                  </a:lnTo>
                  <a:lnTo>
                    <a:pt x="77" y="300"/>
                  </a:lnTo>
                  <a:lnTo>
                    <a:pt x="73" y="311"/>
                  </a:lnTo>
                  <a:lnTo>
                    <a:pt x="64" y="306"/>
                  </a:lnTo>
                  <a:close/>
                  <a:moveTo>
                    <a:pt x="72" y="284"/>
                  </a:moveTo>
                  <a:lnTo>
                    <a:pt x="76" y="273"/>
                  </a:lnTo>
                  <a:lnTo>
                    <a:pt x="85" y="277"/>
                  </a:lnTo>
                  <a:lnTo>
                    <a:pt x="81" y="289"/>
                  </a:lnTo>
                  <a:lnTo>
                    <a:pt x="72" y="284"/>
                  </a:lnTo>
                  <a:close/>
                  <a:moveTo>
                    <a:pt x="80" y="261"/>
                  </a:moveTo>
                  <a:lnTo>
                    <a:pt x="84" y="250"/>
                  </a:lnTo>
                  <a:lnTo>
                    <a:pt x="93" y="255"/>
                  </a:lnTo>
                  <a:lnTo>
                    <a:pt x="89" y="266"/>
                  </a:lnTo>
                  <a:lnTo>
                    <a:pt x="80" y="261"/>
                  </a:lnTo>
                  <a:close/>
                  <a:moveTo>
                    <a:pt x="88" y="238"/>
                  </a:moveTo>
                  <a:lnTo>
                    <a:pt x="92" y="227"/>
                  </a:lnTo>
                  <a:lnTo>
                    <a:pt x="101" y="232"/>
                  </a:lnTo>
                  <a:lnTo>
                    <a:pt x="97" y="243"/>
                  </a:lnTo>
                  <a:lnTo>
                    <a:pt x="88" y="238"/>
                  </a:lnTo>
                  <a:close/>
                  <a:moveTo>
                    <a:pt x="96" y="216"/>
                  </a:moveTo>
                  <a:lnTo>
                    <a:pt x="100" y="205"/>
                  </a:lnTo>
                  <a:lnTo>
                    <a:pt x="109" y="209"/>
                  </a:lnTo>
                  <a:lnTo>
                    <a:pt x="105" y="221"/>
                  </a:lnTo>
                  <a:lnTo>
                    <a:pt x="96" y="216"/>
                  </a:lnTo>
                  <a:close/>
                  <a:moveTo>
                    <a:pt x="104" y="193"/>
                  </a:moveTo>
                  <a:lnTo>
                    <a:pt x="108" y="182"/>
                  </a:lnTo>
                  <a:lnTo>
                    <a:pt x="117" y="187"/>
                  </a:lnTo>
                  <a:lnTo>
                    <a:pt x="113" y="198"/>
                  </a:lnTo>
                  <a:lnTo>
                    <a:pt x="104" y="193"/>
                  </a:lnTo>
                  <a:close/>
                  <a:moveTo>
                    <a:pt x="112" y="170"/>
                  </a:moveTo>
                  <a:lnTo>
                    <a:pt x="115" y="159"/>
                  </a:lnTo>
                  <a:lnTo>
                    <a:pt x="125" y="164"/>
                  </a:lnTo>
                  <a:lnTo>
                    <a:pt x="121" y="175"/>
                  </a:lnTo>
                  <a:lnTo>
                    <a:pt x="112" y="170"/>
                  </a:lnTo>
                  <a:close/>
                  <a:moveTo>
                    <a:pt x="119" y="148"/>
                  </a:moveTo>
                  <a:lnTo>
                    <a:pt x="123" y="136"/>
                  </a:lnTo>
                  <a:lnTo>
                    <a:pt x="133" y="141"/>
                  </a:lnTo>
                  <a:lnTo>
                    <a:pt x="129" y="152"/>
                  </a:lnTo>
                  <a:lnTo>
                    <a:pt x="119" y="148"/>
                  </a:lnTo>
                  <a:close/>
                  <a:moveTo>
                    <a:pt x="127" y="125"/>
                  </a:moveTo>
                  <a:lnTo>
                    <a:pt x="131" y="114"/>
                  </a:lnTo>
                  <a:lnTo>
                    <a:pt x="141" y="119"/>
                  </a:lnTo>
                  <a:lnTo>
                    <a:pt x="137" y="130"/>
                  </a:lnTo>
                  <a:lnTo>
                    <a:pt x="127" y="125"/>
                  </a:lnTo>
                  <a:close/>
                  <a:moveTo>
                    <a:pt x="135" y="102"/>
                  </a:moveTo>
                  <a:lnTo>
                    <a:pt x="139" y="91"/>
                  </a:lnTo>
                  <a:lnTo>
                    <a:pt x="149" y="96"/>
                  </a:lnTo>
                  <a:lnTo>
                    <a:pt x="145" y="107"/>
                  </a:lnTo>
                  <a:lnTo>
                    <a:pt x="135" y="102"/>
                  </a:lnTo>
                  <a:close/>
                  <a:moveTo>
                    <a:pt x="143" y="80"/>
                  </a:moveTo>
                  <a:lnTo>
                    <a:pt x="147" y="68"/>
                  </a:lnTo>
                  <a:lnTo>
                    <a:pt x="157" y="73"/>
                  </a:lnTo>
                  <a:lnTo>
                    <a:pt x="153" y="84"/>
                  </a:lnTo>
                  <a:lnTo>
                    <a:pt x="143" y="80"/>
                  </a:lnTo>
                  <a:close/>
                  <a:moveTo>
                    <a:pt x="151" y="57"/>
                  </a:moveTo>
                  <a:lnTo>
                    <a:pt x="155" y="46"/>
                  </a:lnTo>
                  <a:lnTo>
                    <a:pt x="165" y="50"/>
                  </a:lnTo>
                  <a:lnTo>
                    <a:pt x="161" y="62"/>
                  </a:lnTo>
                  <a:lnTo>
                    <a:pt x="151" y="57"/>
                  </a:lnTo>
                  <a:close/>
                  <a:moveTo>
                    <a:pt x="159" y="34"/>
                  </a:moveTo>
                  <a:lnTo>
                    <a:pt x="163" y="23"/>
                  </a:lnTo>
                  <a:lnTo>
                    <a:pt x="173" y="28"/>
                  </a:lnTo>
                  <a:lnTo>
                    <a:pt x="169" y="39"/>
                  </a:lnTo>
                  <a:lnTo>
                    <a:pt x="159" y="34"/>
                  </a:lnTo>
                  <a:close/>
                  <a:moveTo>
                    <a:pt x="167" y="12"/>
                  </a:moveTo>
                  <a:lnTo>
                    <a:pt x="171" y="0"/>
                  </a:lnTo>
                  <a:lnTo>
                    <a:pt x="181" y="5"/>
                  </a:lnTo>
                  <a:lnTo>
                    <a:pt x="177" y="16"/>
                  </a:lnTo>
                  <a:lnTo>
                    <a:pt x="167" y="12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7"/>
            <p:cNvSpPr>
              <a:spLocks noEditPoints="1"/>
            </p:cNvSpPr>
            <p:nvPr/>
          </p:nvSpPr>
          <p:spPr bwMode="auto">
            <a:xfrm>
              <a:off x="1714" y="2367"/>
              <a:ext cx="16" cy="430"/>
            </a:xfrm>
            <a:custGeom>
              <a:avLst/>
              <a:gdLst>
                <a:gd name="T0" fmla="*/ 16 w 16"/>
                <a:gd name="T1" fmla="*/ 12 h 430"/>
                <a:gd name="T2" fmla="*/ 5 w 16"/>
                <a:gd name="T3" fmla="*/ 0 h 430"/>
                <a:gd name="T4" fmla="*/ 15 w 16"/>
                <a:gd name="T5" fmla="*/ 25 h 430"/>
                <a:gd name="T6" fmla="*/ 5 w 16"/>
                <a:gd name="T7" fmla="*/ 37 h 430"/>
                <a:gd name="T8" fmla="*/ 15 w 16"/>
                <a:gd name="T9" fmla="*/ 25 h 430"/>
                <a:gd name="T10" fmla="*/ 15 w 16"/>
                <a:gd name="T11" fmla="*/ 61 h 430"/>
                <a:gd name="T12" fmla="*/ 5 w 16"/>
                <a:gd name="T13" fmla="*/ 49 h 430"/>
                <a:gd name="T14" fmla="*/ 15 w 16"/>
                <a:gd name="T15" fmla="*/ 74 h 430"/>
                <a:gd name="T16" fmla="*/ 4 w 16"/>
                <a:gd name="T17" fmla="*/ 86 h 430"/>
                <a:gd name="T18" fmla="*/ 15 w 16"/>
                <a:gd name="T19" fmla="*/ 74 h 430"/>
                <a:gd name="T20" fmla="*/ 14 w 16"/>
                <a:gd name="T21" fmla="*/ 111 h 430"/>
                <a:gd name="T22" fmla="*/ 4 w 16"/>
                <a:gd name="T23" fmla="*/ 98 h 430"/>
                <a:gd name="T24" fmla="*/ 14 w 16"/>
                <a:gd name="T25" fmla="*/ 123 h 430"/>
                <a:gd name="T26" fmla="*/ 4 w 16"/>
                <a:gd name="T27" fmla="*/ 135 h 430"/>
                <a:gd name="T28" fmla="*/ 14 w 16"/>
                <a:gd name="T29" fmla="*/ 123 h 430"/>
                <a:gd name="T30" fmla="*/ 14 w 16"/>
                <a:gd name="T31" fmla="*/ 160 h 430"/>
                <a:gd name="T32" fmla="*/ 4 w 16"/>
                <a:gd name="T33" fmla="*/ 147 h 430"/>
                <a:gd name="T34" fmla="*/ 14 w 16"/>
                <a:gd name="T35" fmla="*/ 172 h 430"/>
                <a:gd name="T36" fmla="*/ 3 w 16"/>
                <a:gd name="T37" fmla="*/ 184 h 430"/>
                <a:gd name="T38" fmla="*/ 14 w 16"/>
                <a:gd name="T39" fmla="*/ 172 h 430"/>
                <a:gd name="T40" fmla="*/ 13 w 16"/>
                <a:gd name="T41" fmla="*/ 209 h 430"/>
                <a:gd name="T42" fmla="*/ 3 w 16"/>
                <a:gd name="T43" fmla="*/ 196 h 430"/>
                <a:gd name="T44" fmla="*/ 13 w 16"/>
                <a:gd name="T45" fmla="*/ 221 h 430"/>
                <a:gd name="T46" fmla="*/ 3 w 16"/>
                <a:gd name="T47" fmla="*/ 233 h 430"/>
                <a:gd name="T48" fmla="*/ 13 w 16"/>
                <a:gd name="T49" fmla="*/ 221 h 430"/>
                <a:gd name="T50" fmla="*/ 13 w 16"/>
                <a:gd name="T51" fmla="*/ 258 h 430"/>
                <a:gd name="T52" fmla="*/ 3 w 16"/>
                <a:gd name="T53" fmla="*/ 246 h 430"/>
                <a:gd name="T54" fmla="*/ 13 w 16"/>
                <a:gd name="T55" fmla="*/ 271 h 430"/>
                <a:gd name="T56" fmla="*/ 2 w 16"/>
                <a:gd name="T57" fmla="*/ 283 h 430"/>
                <a:gd name="T58" fmla="*/ 13 w 16"/>
                <a:gd name="T59" fmla="*/ 271 h 430"/>
                <a:gd name="T60" fmla="*/ 12 w 16"/>
                <a:gd name="T61" fmla="*/ 307 h 430"/>
                <a:gd name="T62" fmla="*/ 2 w 16"/>
                <a:gd name="T63" fmla="*/ 295 h 430"/>
                <a:gd name="T64" fmla="*/ 12 w 16"/>
                <a:gd name="T65" fmla="*/ 320 h 430"/>
                <a:gd name="T66" fmla="*/ 2 w 16"/>
                <a:gd name="T67" fmla="*/ 332 h 430"/>
                <a:gd name="T68" fmla="*/ 12 w 16"/>
                <a:gd name="T69" fmla="*/ 320 h 430"/>
                <a:gd name="T70" fmla="*/ 12 w 16"/>
                <a:gd name="T71" fmla="*/ 357 h 430"/>
                <a:gd name="T72" fmla="*/ 1 w 16"/>
                <a:gd name="T73" fmla="*/ 344 h 430"/>
                <a:gd name="T74" fmla="*/ 11 w 16"/>
                <a:gd name="T75" fmla="*/ 369 h 430"/>
                <a:gd name="T76" fmla="*/ 1 w 16"/>
                <a:gd name="T77" fmla="*/ 381 h 430"/>
                <a:gd name="T78" fmla="*/ 11 w 16"/>
                <a:gd name="T79" fmla="*/ 369 h 430"/>
                <a:gd name="T80" fmla="*/ 11 w 16"/>
                <a:gd name="T81" fmla="*/ 406 h 430"/>
                <a:gd name="T82" fmla="*/ 1 w 16"/>
                <a:gd name="T83" fmla="*/ 393 h 430"/>
                <a:gd name="T84" fmla="*/ 11 w 16"/>
                <a:gd name="T85" fmla="*/ 418 h 430"/>
                <a:gd name="T86" fmla="*/ 0 w 16"/>
                <a:gd name="T87" fmla="*/ 430 h 430"/>
                <a:gd name="T88" fmla="*/ 11 w 16"/>
                <a:gd name="T89" fmla="*/ 41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430">
                  <a:moveTo>
                    <a:pt x="16" y="0"/>
                  </a:moveTo>
                  <a:lnTo>
                    <a:pt x="16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6" y="0"/>
                  </a:lnTo>
                  <a:close/>
                  <a:moveTo>
                    <a:pt x="15" y="25"/>
                  </a:moveTo>
                  <a:lnTo>
                    <a:pt x="15" y="37"/>
                  </a:lnTo>
                  <a:lnTo>
                    <a:pt x="5" y="37"/>
                  </a:lnTo>
                  <a:lnTo>
                    <a:pt x="5" y="24"/>
                  </a:lnTo>
                  <a:lnTo>
                    <a:pt x="15" y="25"/>
                  </a:lnTo>
                  <a:close/>
                  <a:moveTo>
                    <a:pt x="15" y="49"/>
                  </a:moveTo>
                  <a:lnTo>
                    <a:pt x="15" y="61"/>
                  </a:lnTo>
                  <a:lnTo>
                    <a:pt x="5" y="61"/>
                  </a:lnTo>
                  <a:lnTo>
                    <a:pt x="5" y="49"/>
                  </a:lnTo>
                  <a:lnTo>
                    <a:pt x="15" y="49"/>
                  </a:lnTo>
                  <a:close/>
                  <a:moveTo>
                    <a:pt x="15" y="74"/>
                  </a:moveTo>
                  <a:lnTo>
                    <a:pt x="15" y="86"/>
                  </a:lnTo>
                  <a:lnTo>
                    <a:pt x="4" y="86"/>
                  </a:lnTo>
                  <a:lnTo>
                    <a:pt x="5" y="74"/>
                  </a:lnTo>
                  <a:lnTo>
                    <a:pt x="15" y="74"/>
                  </a:lnTo>
                  <a:close/>
                  <a:moveTo>
                    <a:pt x="15" y="98"/>
                  </a:moveTo>
                  <a:lnTo>
                    <a:pt x="14" y="111"/>
                  </a:lnTo>
                  <a:lnTo>
                    <a:pt x="4" y="110"/>
                  </a:lnTo>
                  <a:lnTo>
                    <a:pt x="4" y="98"/>
                  </a:lnTo>
                  <a:lnTo>
                    <a:pt x="15" y="98"/>
                  </a:lnTo>
                  <a:close/>
                  <a:moveTo>
                    <a:pt x="14" y="123"/>
                  </a:moveTo>
                  <a:lnTo>
                    <a:pt x="14" y="135"/>
                  </a:lnTo>
                  <a:lnTo>
                    <a:pt x="4" y="135"/>
                  </a:lnTo>
                  <a:lnTo>
                    <a:pt x="4" y="123"/>
                  </a:lnTo>
                  <a:lnTo>
                    <a:pt x="14" y="123"/>
                  </a:lnTo>
                  <a:close/>
                  <a:moveTo>
                    <a:pt x="14" y="148"/>
                  </a:moveTo>
                  <a:lnTo>
                    <a:pt x="14" y="160"/>
                  </a:lnTo>
                  <a:lnTo>
                    <a:pt x="4" y="160"/>
                  </a:lnTo>
                  <a:lnTo>
                    <a:pt x="4" y="147"/>
                  </a:lnTo>
                  <a:lnTo>
                    <a:pt x="14" y="148"/>
                  </a:lnTo>
                  <a:close/>
                  <a:moveTo>
                    <a:pt x="14" y="172"/>
                  </a:moveTo>
                  <a:lnTo>
                    <a:pt x="14" y="184"/>
                  </a:lnTo>
                  <a:lnTo>
                    <a:pt x="3" y="184"/>
                  </a:lnTo>
                  <a:lnTo>
                    <a:pt x="3" y="172"/>
                  </a:lnTo>
                  <a:lnTo>
                    <a:pt x="14" y="172"/>
                  </a:lnTo>
                  <a:close/>
                  <a:moveTo>
                    <a:pt x="13" y="197"/>
                  </a:moveTo>
                  <a:lnTo>
                    <a:pt x="13" y="209"/>
                  </a:lnTo>
                  <a:lnTo>
                    <a:pt x="3" y="209"/>
                  </a:lnTo>
                  <a:lnTo>
                    <a:pt x="3" y="196"/>
                  </a:lnTo>
                  <a:lnTo>
                    <a:pt x="13" y="197"/>
                  </a:lnTo>
                  <a:close/>
                  <a:moveTo>
                    <a:pt x="13" y="221"/>
                  </a:moveTo>
                  <a:lnTo>
                    <a:pt x="13" y="234"/>
                  </a:lnTo>
                  <a:lnTo>
                    <a:pt x="3" y="233"/>
                  </a:lnTo>
                  <a:lnTo>
                    <a:pt x="3" y="221"/>
                  </a:lnTo>
                  <a:lnTo>
                    <a:pt x="13" y="221"/>
                  </a:lnTo>
                  <a:close/>
                  <a:moveTo>
                    <a:pt x="13" y="246"/>
                  </a:moveTo>
                  <a:lnTo>
                    <a:pt x="13" y="258"/>
                  </a:lnTo>
                  <a:lnTo>
                    <a:pt x="2" y="258"/>
                  </a:lnTo>
                  <a:lnTo>
                    <a:pt x="3" y="246"/>
                  </a:lnTo>
                  <a:lnTo>
                    <a:pt x="13" y="246"/>
                  </a:lnTo>
                  <a:close/>
                  <a:moveTo>
                    <a:pt x="13" y="271"/>
                  </a:moveTo>
                  <a:lnTo>
                    <a:pt x="12" y="283"/>
                  </a:lnTo>
                  <a:lnTo>
                    <a:pt x="2" y="283"/>
                  </a:lnTo>
                  <a:lnTo>
                    <a:pt x="2" y="270"/>
                  </a:lnTo>
                  <a:lnTo>
                    <a:pt x="13" y="271"/>
                  </a:lnTo>
                  <a:close/>
                  <a:moveTo>
                    <a:pt x="12" y="295"/>
                  </a:moveTo>
                  <a:lnTo>
                    <a:pt x="12" y="307"/>
                  </a:lnTo>
                  <a:lnTo>
                    <a:pt x="2" y="307"/>
                  </a:lnTo>
                  <a:lnTo>
                    <a:pt x="2" y="295"/>
                  </a:lnTo>
                  <a:lnTo>
                    <a:pt x="12" y="295"/>
                  </a:lnTo>
                  <a:close/>
                  <a:moveTo>
                    <a:pt x="12" y="320"/>
                  </a:moveTo>
                  <a:lnTo>
                    <a:pt x="12" y="332"/>
                  </a:lnTo>
                  <a:lnTo>
                    <a:pt x="2" y="332"/>
                  </a:lnTo>
                  <a:lnTo>
                    <a:pt x="2" y="319"/>
                  </a:lnTo>
                  <a:lnTo>
                    <a:pt x="12" y="320"/>
                  </a:lnTo>
                  <a:close/>
                  <a:moveTo>
                    <a:pt x="12" y="344"/>
                  </a:moveTo>
                  <a:lnTo>
                    <a:pt x="12" y="357"/>
                  </a:lnTo>
                  <a:lnTo>
                    <a:pt x="1" y="356"/>
                  </a:lnTo>
                  <a:lnTo>
                    <a:pt x="1" y="344"/>
                  </a:lnTo>
                  <a:lnTo>
                    <a:pt x="12" y="344"/>
                  </a:lnTo>
                  <a:close/>
                  <a:moveTo>
                    <a:pt x="11" y="369"/>
                  </a:moveTo>
                  <a:lnTo>
                    <a:pt x="11" y="381"/>
                  </a:lnTo>
                  <a:lnTo>
                    <a:pt x="1" y="381"/>
                  </a:lnTo>
                  <a:lnTo>
                    <a:pt x="1" y="369"/>
                  </a:lnTo>
                  <a:lnTo>
                    <a:pt x="11" y="369"/>
                  </a:lnTo>
                  <a:close/>
                  <a:moveTo>
                    <a:pt x="11" y="393"/>
                  </a:moveTo>
                  <a:lnTo>
                    <a:pt x="11" y="406"/>
                  </a:lnTo>
                  <a:lnTo>
                    <a:pt x="1" y="406"/>
                  </a:lnTo>
                  <a:lnTo>
                    <a:pt x="1" y="393"/>
                  </a:lnTo>
                  <a:lnTo>
                    <a:pt x="11" y="393"/>
                  </a:lnTo>
                  <a:close/>
                  <a:moveTo>
                    <a:pt x="11" y="418"/>
                  </a:moveTo>
                  <a:lnTo>
                    <a:pt x="11" y="430"/>
                  </a:lnTo>
                  <a:lnTo>
                    <a:pt x="0" y="430"/>
                  </a:lnTo>
                  <a:lnTo>
                    <a:pt x="1" y="418"/>
                  </a:lnTo>
                  <a:lnTo>
                    <a:pt x="11" y="418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Line 18"/>
            <p:cNvSpPr>
              <a:spLocks noChangeShapeType="1"/>
            </p:cNvSpPr>
            <p:nvPr/>
          </p:nvSpPr>
          <p:spPr bwMode="auto">
            <a:xfrm flipV="1">
              <a:off x="1335" y="3400"/>
              <a:ext cx="82" cy="215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Line 19"/>
            <p:cNvSpPr>
              <a:spLocks noChangeShapeType="1"/>
            </p:cNvSpPr>
            <p:nvPr/>
          </p:nvSpPr>
          <p:spPr bwMode="auto">
            <a:xfrm>
              <a:off x="1648" y="2408"/>
              <a:ext cx="0" cy="166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20"/>
            <p:cNvSpPr>
              <a:spLocks noEditPoints="1"/>
            </p:cNvSpPr>
            <p:nvPr/>
          </p:nvSpPr>
          <p:spPr bwMode="auto">
            <a:xfrm>
              <a:off x="1540" y="2862"/>
              <a:ext cx="113" cy="148"/>
            </a:xfrm>
            <a:custGeom>
              <a:avLst/>
              <a:gdLst>
                <a:gd name="T0" fmla="*/ 50 w 1098"/>
                <a:gd name="T1" fmla="*/ 787 h 1202"/>
                <a:gd name="T2" fmla="*/ 170 w 1098"/>
                <a:gd name="T3" fmla="*/ 724 h 1202"/>
                <a:gd name="T4" fmla="*/ 97 w 1098"/>
                <a:gd name="T5" fmla="*/ 1014 h 1202"/>
                <a:gd name="T6" fmla="*/ 98 w 1098"/>
                <a:gd name="T7" fmla="*/ 602 h 1202"/>
                <a:gd name="T8" fmla="*/ 125 w 1098"/>
                <a:gd name="T9" fmla="*/ 505 h 1202"/>
                <a:gd name="T10" fmla="*/ 176 w 1098"/>
                <a:gd name="T11" fmla="*/ 349 h 1202"/>
                <a:gd name="T12" fmla="*/ 284 w 1098"/>
                <a:gd name="T13" fmla="*/ 348 h 1202"/>
                <a:gd name="T14" fmla="*/ 246 w 1098"/>
                <a:gd name="T15" fmla="*/ 452 h 1202"/>
                <a:gd name="T16" fmla="*/ 197 w 1098"/>
                <a:gd name="T17" fmla="*/ 619 h 1202"/>
                <a:gd name="T18" fmla="*/ 98 w 1098"/>
                <a:gd name="T19" fmla="*/ 602 h 1202"/>
                <a:gd name="T20" fmla="*/ 247 w 1098"/>
                <a:gd name="T21" fmla="*/ 190 h 1202"/>
                <a:gd name="T22" fmla="*/ 290 w 1098"/>
                <a:gd name="T23" fmla="*/ 125 h 1202"/>
                <a:gd name="T24" fmla="*/ 350 w 1098"/>
                <a:gd name="T25" fmla="*/ 83 h 1202"/>
                <a:gd name="T26" fmla="*/ 393 w 1098"/>
                <a:gd name="T27" fmla="*/ 66 h 1202"/>
                <a:gd name="T28" fmla="*/ 487 w 1098"/>
                <a:gd name="T29" fmla="*/ 42 h 1202"/>
                <a:gd name="T30" fmla="*/ 530 w 1098"/>
                <a:gd name="T31" fmla="*/ 135 h 1202"/>
                <a:gd name="T32" fmla="*/ 461 w 1098"/>
                <a:gd name="T33" fmla="*/ 152 h 1202"/>
                <a:gd name="T34" fmla="*/ 394 w 1098"/>
                <a:gd name="T35" fmla="*/ 172 h 1202"/>
                <a:gd name="T36" fmla="*/ 357 w 1098"/>
                <a:gd name="T37" fmla="*/ 198 h 1202"/>
                <a:gd name="T38" fmla="*/ 353 w 1098"/>
                <a:gd name="T39" fmla="*/ 206 h 1202"/>
                <a:gd name="T40" fmla="*/ 323 w 1098"/>
                <a:gd name="T41" fmla="*/ 260 h 1202"/>
                <a:gd name="T42" fmla="*/ 605 w 1098"/>
                <a:gd name="T43" fmla="*/ 15 h 1202"/>
                <a:gd name="T44" fmla="*/ 698 w 1098"/>
                <a:gd name="T45" fmla="*/ 1 h 1202"/>
                <a:gd name="T46" fmla="*/ 788 w 1098"/>
                <a:gd name="T47" fmla="*/ 2 h 1202"/>
                <a:gd name="T48" fmla="*/ 869 w 1098"/>
                <a:gd name="T49" fmla="*/ 21 h 1202"/>
                <a:gd name="T50" fmla="*/ 940 w 1098"/>
                <a:gd name="T51" fmla="*/ 63 h 1202"/>
                <a:gd name="T52" fmla="*/ 868 w 1098"/>
                <a:gd name="T53" fmla="*/ 133 h 1202"/>
                <a:gd name="T54" fmla="*/ 879 w 1098"/>
                <a:gd name="T55" fmla="*/ 141 h 1202"/>
                <a:gd name="T56" fmla="*/ 834 w 1098"/>
                <a:gd name="T57" fmla="*/ 113 h 1202"/>
                <a:gd name="T58" fmla="*/ 777 w 1098"/>
                <a:gd name="T59" fmla="*/ 100 h 1202"/>
                <a:gd name="T60" fmla="*/ 642 w 1098"/>
                <a:gd name="T61" fmla="*/ 109 h 1202"/>
                <a:gd name="T62" fmla="*/ 605 w 1098"/>
                <a:gd name="T63" fmla="*/ 15 h 1202"/>
                <a:gd name="T64" fmla="*/ 1012 w 1098"/>
                <a:gd name="T65" fmla="*/ 176 h 1202"/>
                <a:gd name="T66" fmla="*/ 1030 w 1098"/>
                <a:gd name="T67" fmla="*/ 239 h 1202"/>
                <a:gd name="T68" fmla="*/ 1056 w 1098"/>
                <a:gd name="T69" fmla="*/ 387 h 1202"/>
                <a:gd name="T70" fmla="*/ 966 w 1098"/>
                <a:gd name="T71" fmla="*/ 480 h 1202"/>
                <a:gd name="T72" fmla="*/ 945 w 1098"/>
                <a:gd name="T73" fmla="*/ 328 h 1202"/>
                <a:gd name="T74" fmla="*/ 918 w 1098"/>
                <a:gd name="T75" fmla="*/ 208 h 1202"/>
                <a:gd name="T76" fmla="*/ 914 w 1098"/>
                <a:gd name="T77" fmla="*/ 200 h 1202"/>
                <a:gd name="T78" fmla="*/ 1075 w 1098"/>
                <a:gd name="T79" fmla="*/ 570 h 1202"/>
                <a:gd name="T80" fmla="*/ 1090 w 1098"/>
                <a:gd name="T81" fmla="*/ 832 h 1202"/>
                <a:gd name="T82" fmla="*/ 992 w 1098"/>
                <a:gd name="T83" fmla="*/ 875 h 1202"/>
                <a:gd name="T84" fmla="*/ 987 w 1098"/>
                <a:gd name="T85" fmla="*/ 750 h 1202"/>
                <a:gd name="T86" fmla="*/ 1075 w 1098"/>
                <a:gd name="T87" fmla="*/ 570 h 1202"/>
                <a:gd name="T88" fmla="*/ 1095 w 1098"/>
                <a:gd name="T89" fmla="*/ 995 h 1202"/>
                <a:gd name="T90" fmla="*/ 1097 w 1098"/>
                <a:gd name="T91" fmla="*/ 1121 h 1202"/>
                <a:gd name="T92" fmla="*/ 1098 w 1098"/>
                <a:gd name="T93" fmla="*/ 1192 h 1202"/>
                <a:gd name="T94" fmla="*/ 998 w 1098"/>
                <a:gd name="T95" fmla="*/ 1202 h 1202"/>
                <a:gd name="T96" fmla="*/ 998 w 1098"/>
                <a:gd name="T97" fmla="*/ 1166 h 1202"/>
                <a:gd name="T98" fmla="*/ 996 w 1098"/>
                <a:gd name="T99" fmla="*/ 1065 h 1202"/>
                <a:gd name="T100" fmla="*/ 995 w 1098"/>
                <a:gd name="T101" fmla="*/ 97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8" h="1202">
                  <a:moveTo>
                    <a:pt x="0" y="991"/>
                  </a:moveTo>
                  <a:lnTo>
                    <a:pt x="50" y="787"/>
                  </a:lnTo>
                  <a:lnTo>
                    <a:pt x="73" y="699"/>
                  </a:lnTo>
                  <a:lnTo>
                    <a:pt x="170" y="724"/>
                  </a:lnTo>
                  <a:lnTo>
                    <a:pt x="147" y="810"/>
                  </a:lnTo>
                  <a:lnTo>
                    <a:pt x="97" y="1014"/>
                  </a:lnTo>
                  <a:lnTo>
                    <a:pt x="0" y="991"/>
                  </a:lnTo>
                  <a:close/>
                  <a:moveTo>
                    <a:pt x="98" y="602"/>
                  </a:moveTo>
                  <a:lnTo>
                    <a:pt x="100" y="594"/>
                  </a:lnTo>
                  <a:lnTo>
                    <a:pt x="125" y="505"/>
                  </a:lnTo>
                  <a:lnTo>
                    <a:pt x="151" y="423"/>
                  </a:lnTo>
                  <a:lnTo>
                    <a:pt x="176" y="349"/>
                  </a:lnTo>
                  <a:lnTo>
                    <a:pt x="192" y="311"/>
                  </a:lnTo>
                  <a:lnTo>
                    <a:pt x="284" y="348"/>
                  </a:lnTo>
                  <a:lnTo>
                    <a:pt x="271" y="382"/>
                  </a:lnTo>
                  <a:lnTo>
                    <a:pt x="246" y="452"/>
                  </a:lnTo>
                  <a:lnTo>
                    <a:pt x="222" y="532"/>
                  </a:lnTo>
                  <a:lnTo>
                    <a:pt x="197" y="619"/>
                  </a:lnTo>
                  <a:lnTo>
                    <a:pt x="195" y="627"/>
                  </a:lnTo>
                  <a:lnTo>
                    <a:pt x="98" y="602"/>
                  </a:lnTo>
                  <a:close/>
                  <a:moveTo>
                    <a:pt x="234" y="216"/>
                  </a:moveTo>
                  <a:lnTo>
                    <a:pt x="247" y="190"/>
                  </a:lnTo>
                  <a:lnTo>
                    <a:pt x="267" y="155"/>
                  </a:lnTo>
                  <a:lnTo>
                    <a:pt x="290" y="125"/>
                  </a:lnTo>
                  <a:cubicBezTo>
                    <a:pt x="294" y="121"/>
                    <a:pt x="297" y="118"/>
                    <a:pt x="302" y="115"/>
                  </a:cubicBezTo>
                  <a:lnTo>
                    <a:pt x="350" y="83"/>
                  </a:lnTo>
                  <a:cubicBezTo>
                    <a:pt x="353" y="80"/>
                    <a:pt x="357" y="79"/>
                    <a:pt x="361" y="77"/>
                  </a:cubicBezTo>
                  <a:lnTo>
                    <a:pt x="393" y="66"/>
                  </a:lnTo>
                  <a:lnTo>
                    <a:pt x="436" y="55"/>
                  </a:lnTo>
                  <a:lnTo>
                    <a:pt x="487" y="42"/>
                  </a:lnTo>
                  <a:lnTo>
                    <a:pt x="506" y="37"/>
                  </a:lnTo>
                  <a:lnTo>
                    <a:pt x="530" y="135"/>
                  </a:lnTo>
                  <a:lnTo>
                    <a:pt x="512" y="139"/>
                  </a:lnTo>
                  <a:lnTo>
                    <a:pt x="461" y="152"/>
                  </a:lnTo>
                  <a:lnTo>
                    <a:pt x="426" y="161"/>
                  </a:lnTo>
                  <a:lnTo>
                    <a:pt x="394" y="172"/>
                  </a:lnTo>
                  <a:lnTo>
                    <a:pt x="405" y="166"/>
                  </a:lnTo>
                  <a:lnTo>
                    <a:pt x="357" y="198"/>
                  </a:lnTo>
                  <a:lnTo>
                    <a:pt x="369" y="188"/>
                  </a:lnTo>
                  <a:lnTo>
                    <a:pt x="353" y="206"/>
                  </a:lnTo>
                  <a:lnTo>
                    <a:pt x="336" y="235"/>
                  </a:lnTo>
                  <a:lnTo>
                    <a:pt x="323" y="260"/>
                  </a:lnTo>
                  <a:lnTo>
                    <a:pt x="234" y="216"/>
                  </a:lnTo>
                  <a:close/>
                  <a:moveTo>
                    <a:pt x="605" y="15"/>
                  </a:moveTo>
                  <a:lnTo>
                    <a:pt x="621" y="12"/>
                  </a:lnTo>
                  <a:lnTo>
                    <a:pt x="698" y="1"/>
                  </a:lnTo>
                  <a:lnTo>
                    <a:pt x="777" y="0"/>
                  </a:lnTo>
                  <a:cubicBezTo>
                    <a:pt x="781" y="0"/>
                    <a:pt x="784" y="1"/>
                    <a:pt x="788" y="2"/>
                  </a:cubicBezTo>
                  <a:lnTo>
                    <a:pt x="855" y="16"/>
                  </a:lnTo>
                  <a:cubicBezTo>
                    <a:pt x="860" y="17"/>
                    <a:pt x="864" y="18"/>
                    <a:pt x="869" y="21"/>
                  </a:cubicBezTo>
                  <a:lnTo>
                    <a:pt x="928" y="54"/>
                  </a:lnTo>
                  <a:cubicBezTo>
                    <a:pt x="932" y="56"/>
                    <a:pt x="936" y="59"/>
                    <a:pt x="940" y="63"/>
                  </a:cubicBezTo>
                  <a:lnTo>
                    <a:pt x="940" y="64"/>
                  </a:lnTo>
                  <a:lnTo>
                    <a:pt x="868" y="133"/>
                  </a:lnTo>
                  <a:lnTo>
                    <a:pt x="867" y="132"/>
                  </a:lnTo>
                  <a:lnTo>
                    <a:pt x="879" y="141"/>
                  </a:lnTo>
                  <a:lnTo>
                    <a:pt x="820" y="108"/>
                  </a:lnTo>
                  <a:lnTo>
                    <a:pt x="834" y="113"/>
                  </a:lnTo>
                  <a:lnTo>
                    <a:pt x="767" y="99"/>
                  </a:lnTo>
                  <a:lnTo>
                    <a:pt x="777" y="100"/>
                  </a:lnTo>
                  <a:lnTo>
                    <a:pt x="711" y="100"/>
                  </a:lnTo>
                  <a:lnTo>
                    <a:pt x="642" y="109"/>
                  </a:lnTo>
                  <a:lnTo>
                    <a:pt x="626" y="113"/>
                  </a:lnTo>
                  <a:lnTo>
                    <a:pt x="605" y="15"/>
                  </a:lnTo>
                  <a:close/>
                  <a:moveTo>
                    <a:pt x="1006" y="161"/>
                  </a:moveTo>
                  <a:lnTo>
                    <a:pt x="1012" y="176"/>
                  </a:lnTo>
                  <a:cubicBezTo>
                    <a:pt x="1013" y="178"/>
                    <a:pt x="1014" y="180"/>
                    <a:pt x="1015" y="183"/>
                  </a:cubicBezTo>
                  <a:lnTo>
                    <a:pt x="1030" y="239"/>
                  </a:lnTo>
                  <a:lnTo>
                    <a:pt x="1044" y="309"/>
                  </a:lnTo>
                  <a:lnTo>
                    <a:pt x="1056" y="387"/>
                  </a:lnTo>
                  <a:lnTo>
                    <a:pt x="1066" y="468"/>
                  </a:lnTo>
                  <a:lnTo>
                    <a:pt x="966" y="480"/>
                  </a:lnTo>
                  <a:lnTo>
                    <a:pt x="957" y="402"/>
                  </a:lnTo>
                  <a:lnTo>
                    <a:pt x="945" y="328"/>
                  </a:lnTo>
                  <a:lnTo>
                    <a:pt x="933" y="264"/>
                  </a:lnTo>
                  <a:lnTo>
                    <a:pt x="918" y="208"/>
                  </a:lnTo>
                  <a:lnTo>
                    <a:pt x="921" y="215"/>
                  </a:lnTo>
                  <a:lnTo>
                    <a:pt x="914" y="200"/>
                  </a:lnTo>
                  <a:lnTo>
                    <a:pt x="1006" y="161"/>
                  </a:lnTo>
                  <a:close/>
                  <a:moveTo>
                    <a:pt x="1075" y="570"/>
                  </a:moveTo>
                  <a:lnTo>
                    <a:pt x="1086" y="743"/>
                  </a:lnTo>
                  <a:lnTo>
                    <a:pt x="1090" y="832"/>
                  </a:lnTo>
                  <a:lnTo>
                    <a:pt x="1092" y="871"/>
                  </a:lnTo>
                  <a:lnTo>
                    <a:pt x="992" y="875"/>
                  </a:lnTo>
                  <a:lnTo>
                    <a:pt x="991" y="837"/>
                  </a:lnTo>
                  <a:lnTo>
                    <a:pt x="987" y="750"/>
                  </a:lnTo>
                  <a:lnTo>
                    <a:pt x="975" y="577"/>
                  </a:lnTo>
                  <a:lnTo>
                    <a:pt x="1075" y="570"/>
                  </a:lnTo>
                  <a:close/>
                  <a:moveTo>
                    <a:pt x="1095" y="972"/>
                  </a:moveTo>
                  <a:lnTo>
                    <a:pt x="1095" y="995"/>
                  </a:lnTo>
                  <a:lnTo>
                    <a:pt x="1096" y="1064"/>
                  </a:lnTo>
                  <a:lnTo>
                    <a:pt x="1097" y="1121"/>
                  </a:lnTo>
                  <a:lnTo>
                    <a:pt x="1098" y="1163"/>
                  </a:lnTo>
                  <a:lnTo>
                    <a:pt x="1098" y="1192"/>
                  </a:lnTo>
                  <a:lnTo>
                    <a:pt x="1098" y="1202"/>
                  </a:lnTo>
                  <a:lnTo>
                    <a:pt x="998" y="1202"/>
                  </a:lnTo>
                  <a:lnTo>
                    <a:pt x="998" y="1192"/>
                  </a:lnTo>
                  <a:lnTo>
                    <a:pt x="998" y="1166"/>
                  </a:lnTo>
                  <a:lnTo>
                    <a:pt x="997" y="1122"/>
                  </a:lnTo>
                  <a:lnTo>
                    <a:pt x="996" y="1065"/>
                  </a:lnTo>
                  <a:lnTo>
                    <a:pt x="995" y="998"/>
                  </a:lnTo>
                  <a:lnTo>
                    <a:pt x="995" y="974"/>
                  </a:lnTo>
                  <a:lnTo>
                    <a:pt x="1095" y="972"/>
                  </a:lnTo>
                  <a:close/>
                </a:path>
              </a:pathLst>
            </a:custGeom>
            <a:solidFill>
              <a:srgbClr val="243F60"/>
            </a:solidFill>
            <a:ln w="2" cap="flat">
              <a:solidFill>
                <a:srgbClr val="243F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21"/>
            <p:cNvSpPr>
              <a:spLocks noEditPoints="1"/>
            </p:cNvSpPr>
            <p:nvPr/>
          </p:nvSpPr>
          <p:spPr bwMode="auto">
            <a:xfrm>
              <a:off x="1561" y="2928"/>
              <a:ext cx="56" cy="193"/>
            </a:xfrm>
            <a:custGeom>
              <a:avLst/>
              <a:gdLst>
                <a:gd name="T0" fmla="*/ 68 w 550"/>
                <a:gd name="T1" fmla="*/ 675 h 1566"/>
                <a:gd name="T2" fmla="*/ 203 w 550"/>
                <a:gd name="T3" fmla="*/ 607 h 1566"/>
                <a:gd name="T4" fmla="*/ 93 w 550"/>
                <a:gd name="T5" fmla="*/ 886 h 1566"/>
                <a:gd name="T6" fmla="*/ 149 w 550"/>
                <a:gd name="T7" fmla="*/ 476 h 1566"/>
                <a:gd name="T8" fmla="*/ 197 w 550"/>
                <a:gd name="T9" fmla="*/ 365 h 1566"/>
                <a:gd name="T10" fmla="*/ 251 w 550"/>
                <a:gd name="T11" fmla="*/ 246 h 1566"/>
                <a:gd name="T12" fmla="*/ 363 w 550"/>
                <a:gd name="T13" fmla="*/ 244 h 1566"/>
                <a:gd name="T14" fmla="*/ 316 w 550"/>
                <a:gd name="T15" fmla="*/ 342 h 1566"/>
                <a:gd name="T16" fmla="*/ 258 w 550"/>
                <a:gd name="T17" fmla="*/ 474 h 1566"/>
                <a:gd name="T18" fmla="*/ 149 w 550"/>
                <a:gd name="T19" fmla="*/ 476 h 1566"/>
                <a:gd name="T20" fmla="*/ 320 w 550"/>
                <a:gd name="T21" fmla="*/ 106 h 1566"/>
                <a:gd name="T22" fmla="*/ 361 w 550"/>
                <a:gd name="T23" fmla="*/ 38 h 1566"/>
                <a:gd name="T24" fmla="*/ 386 w 550"/>
                <a:gd name="T25" fmla="*/ 15 h 1566"/>
                <a:gd name="T26" fmla="*/ 430 w 550"/>
                <a:gd name="T27" fmla="*/ 2 h 1566"/>
                <a:gd name="T28" fmla="*/ 485 w 550"/>
                <a:gd name="T29" fmla="*/ 36 h 1566"/>
                <a:gd name="T30" fmla="*/ 505 w 550"/>
                <a:gd name="T31" fmla="*/ 87 h 1566"/>
                <a:gd name="T32" fmla="*/ 524 w 550"/>
                <a:gd name="T33" fmla="*/ 214 h 1566"/>
                <a:gd name="T34" fmla="*/ 425 w 550"/>
                <a:gd name="T35" fmla="*/ 234 h 1566"/>
                <a:gd name="T36" fmla="*/ 417 w 550"/>
                <a:gd name="T37" fmla="*/ 163 h 1566"/>
                <a:gd name="T38" fmla="*/ 399 w 550"/>
                <a:gd name="T39" fmla="*/ 82 h 1566"/>
                <a:gd name="T40" fmla="*/ 395 w 550"/>
                <a:gd name="T41" fmla="*/ 83 h 1566"/>
                <a:gd name="T42" fmla="*/ 422 w 550"/>
                <a:gd name="T43" fmla="*/ 102 h 1566"/>
                <a:gd name="T44" fmla="*/ 435 w 550"/>
                <a:gd name="T45" fmla="*/ 104 h 1566"/>
                <a:gd name="T46" fmla="*/ 428 w 550"/>
                <a:gd name="T47" fmla="*/ 117 h 1566"/>
                <a:gd name="T48" fmla="*/ 407 w 550"/>
                <a:gd name="T49" fmla="*/ 155 h 1566"/>
                <a:gd name="T50" fmla="*/ 532 w 550"/>
                <a:gd name="T51" fmla="*/ 327 h 1566"/>
                <a:gd name="T52" fmla="*/ 539 w 550"/>
                <a:gd name="T53" fmla="*/ 475 h 1566"/>
                <a:gd name="T54" fmla="*/ 445 w 550"/>
                <a:gd name="T55" fmla="*/ 631 h 1566"/>
                <a:gd name="T56" fmla="*/ 436 w 550"/>
                <a:gd name="T57" fmla="*/ 388 h 1566"/>
                <a:gd name="T58" fmla="*/ 532 w 550"/>
                <a:gd name="T59" fmla="*/ 327 h 1566"/>
                <a:gd name="T60" fmla="*/ 548 w 550"/>
                <a:gd name="T61" fmla="*/ 777 h 1566"/>
                <a:gd name="T62" fmla="*/ 549 w 550"/>
                <a:gd name="T63" fmla="*/ 913 h 1566"/>
                <a:gd name="T64" fmla="*/ 450 w 550"/>
                <a:gd name="T65" fmla="*/ 1030 h 1566"/>
                <a:gd name="T66" fmla="*/ 449 w 550"/>
                <a:gd name="T67" fmla="*/ 844 h 1566"/>
                <a:gd name="T68" fmla="*/ 448 w 550"/>
                <a:gd name="T69" fmla="*/ 730 h 1566"/>
                <a:gd name="T70" fmla="*/ 550 w 550"/>
                <a:gd name="T71" fmla="*/ 1130 h 1566"/>
                <a:gd name="T72" fmla="*/ 548 w 550"/>
                <a:gd name="T73" fmla="*/ 1348 h 1566"/>
                <a:gd name="T74" fmla="*/ 548 w 550"/>
                <a:gd name="T75" fmla="*/ 1430 h 1566"/>
                <a:gd name="T76" fmla="*/ 448 w 550"/>
                <a:gd name="T77" fmla="*/ 1408 h 1566"/>
                <a:gd name="T78" fmla="*/ 449 w 550"/>
                <a:gd name="T79" fmla="*/ 1210 h 1566"/>
                <a:gd name="T80" fmla="*/ 550 w 550"/>
                <a:gd name="T81" fmla="*/ 1130 h 1566"/>
                <a:gd name="T82" fmla="*/ 546 w 550"/>
                <a:gd name="T83" fmla="*/ 1540 h 1566"/>
                <a:gd name="T84" fmla="*/ 546 w 550"/>
                <a:gd name="T85" fmla="*/ 1566 h 1566"/>
                <a:gd name="T86" fmla="*/ 446 w 550"/>
                <a:gd name="T87" fmla="*/ 1559 h 1566"/>
                <a:gd name="T88" fmla="*/ 447 w 550"/>
                <a:gd name="T89" fmla="*/ 152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" h="1566">
                  <a:moveTo>
                    <a:pt x="0" y="849"/>
                  </a:moveTo>
                  <a:lnTo>
                    <a:pt x="68" y="675"/>
                  </a:lnTo>
                  <a:lnTo>
                    <a:pt x="110" y="570"/>
                  </a:lnTo>
                  <a:lnTo>
                    <a:pt x="203" y="607"/>
                  </a:lnTo>
                  <a:lnTo>
                    <a:pt x="161" y="712"/>
                  </a:lnTo>
                  <a:lnTo>
                    <a:pt x="93" y="886"/>
                  </a:lnTo>
                  <a:lnTo>
                    <a:pt x="0" y="849"/>
                  </a:lnTo>
                  <a:close/>
                  <a:moveTo>
                    <a:pt x="149" y="476"/>
                  </a:moveTo>
                  <a:lnTo>
                    <a:pt x="166" y="435"/>
                  </a:lnTo>
                  <a:lnTo>
                    <a:pt x="197" y="365"/>
                  </a:lnTo>
                  <a:lnTo>
                    <a:pt x="225" y="301"/>
                  </a:lnTo>
                  <a:lnTo>
                    <a:pt x="251" y="246"/>
                  </a:lnTo>
                  <a:lnTo>
                    <a:pt x="273" y="201"/>
                  </a:lnTo>
                  <a:lnTo>
                    <a:pt x="363" y="244"/>
                  </a:lnTo>
                  <a:lnTo>
                    <a:pt x="342" y="289"/>
                  </a:lnTo>
                  <a:lnTo>
                    <a:pt x="316" y="342"/>
                  </a:lnTo>
                  <a:lnTo>
                    <a:pt x="288" y="404"/>
                  </a:lnTo>
                  <a:lnTo>
                    <a:pt x="258" y="474"/>
                  </a:lnTo>
                  <a:lnTo>
                    <a:pt x="241" y="516"/>
                  </a:lnTo>
                  <a:lnTo>
                    <a:pt x="149" y="476"/>
                  </a:lnTo>
                  <a:close/>
                  <a:moveTo>
                    <a:pt x="318" y="110"/>
                  </a:moveTo>
                  <a:lnTo>
                    <a:pt x="320" y="106"/>
                  </a:lnTo>
                  <a:lnTo>
                    <a:pt x="341" y="68"/>
                  </a:lnTo>
                  <a:lnTo>
                    <a:pt x="361" y="38"/>
                  </a:lnTo>
                  <a:cubicBezTo>
                    <a:pt x="364" y="35"/>
                    <a:pt x="366" y="32"/>
                    <a:pt x="370" y="29"/>
                  </a:cubicBezTo>
                  <a:lnTo>
                    <a:pt x="386" y="15"/>
                  </a:lnTo>
                  <a:cubicBezTo>
                    <a:pt x="394" y="8"/>
                    <a:pt x="404" y="3"/>
                    <a:pt x="415" y="3"/>
                  </a:cubicBezTo>
                  <a:lnTo>
                    <a:pt x="430" y="2"/>
                  </a:lnTo>
                  <a:cubicBezTo>
                    <a:pt x="446" y="0"/>
                    <a:pt x="462" y="7"/>
                    <a:pt x="472" y="20"/>
                  </a:cubicBezTo>
                  <a:lnTo>
                    <a:pt x="485" y="36"/>
                  </a:lnTo>
                  <a:cubicBezTo>
                    <a:pt x="489" y="41"/>
                    <a:pt x="492" y="46"/>
                    <a:pt x="494" y="52"/>
                  </a:cubicBezTo>
                  <a:lnTo>
                    <a:pt x="505" y="87"/>
                  </a:lnTo>
                  <a:lnTo>
                    <a:pt x="516" y="146"/>
                  </a:lnTo>
                  <a:lnTo>
                    <a:pt x="524" y="214"/>
                  </a:lnTo>
                  <a:lnTo>
                    <a:pt x="525" y="226"/>
                  </a:lnTo>
                  <a:lnTo>
                    <a:pt x="425" y="234"/>
                  </a:lnTo>
                  <a:lnTo>
                    <a:pt x="425" y="226"/>
                  </a:lnTo>
                  <a:lnTo>
                    <a:pt x="417" y="163"/>
                  </a:lnTo>
                  <a:lnTo>
                    <a:pt x="410" y="117"/>
                  </a:lnTo>
                  <a:lnTo>
                    <a:pt x="399" y="82"/>
                  </a:lnTo>
                  <a:lnTo>
                    <a:pt x="408" y="99"/>
                  </a:lnTo>
                  <a:lnTo>
                    <a:pt x="395" y="83"/>
                  </a:lnTo>
                  <a:lnTo>
                    <a:pt x="437" y="101"/>
                  </a:lnTo>
                  <a:lnTo>
                    <a:pt x="422" y="102"/>
                  </a:lnTo>
                  <a:lnTo>
                    <a:pt x="451" y="90"/>
                  </a:lnTo>
                  <a:lnTo>
                    <a:pt x="435" y="104"/>
                  </a:lnTo>
                  <a:lnTo>
                    <a:pt x="444" y="95"/>
                  </a:lnTo>
                  <a:lnTo>
                    <a:pt x="428" y="117"/>
                  </a:lnTo>
                  <a:lnTo>
                    <a:pt x="409" y="151"/>
                  </a:lnTo>
                  <a:lnTo>
                    <a:pt x="407" y="155"/>
                  </a:lnTo>
                  <a:lnTo>
                    <a:pt x="318" y="110"/>
                  </a:lnTo>
                  <a:close/>
                  <a:moveTo>
                    <a:pt x="532" y="327"/>
                  </a:moveTo>
                  <a:lnTo>
                    <a:pt x="535" y="383"/>
                  </a:lnTo>
                  <a:lnTo>
                    <a:pt x="539" y="475"/>
                  </a:lnTo>
                  <a:lnTo>
                    <a:pt x="545" y="627"/>
                  </a:lnTo>
                  <a:lnTo>
                    <a:pt x="445" y="631"/>
                  </a:lnTo>
                  <a:lnTo>
                    <a:pt x="440" y="480"/>
                  </a:lnTo>
                  <a:lnTo>
                    <a:pt x="436" y="388"/>
                  </a:lnTo>
                  <a:lnTo>
                    <a:pt x="432" y="332"/>
                  </a:lnTo>
                  <a:lnTo>
                    <a:pt x="532" y="327"/>
                  </a:lnTo>
                  <a:close/>
                  <a:moveTo>
                    <a:pt x="548" y="728"/>
                  </a:moveTo>
                  <a:lnTo>
                    <a:pt x="548" y="777"/>
                  </a:lnTo>
                  <a:lnTo>
                    <a:pt x="549" y="843"/>
                  </a:lnTo>
                  <a:lnTo>
                    <a:pt x="549" y="913"/>
                  </a:lnTo>
                  <a:lnTo>
                    <a:pt x="550" y="1029"/>
                  </a:lnTo>
                  <a:lnTo>
                    <a:pt x="450" y="1030"/>
                  </a:lnTo>
                  <a:lnTo>
                    <a:pt x="449" y="913"/>
                  </a:lnTo>
                  <a:lnTo>
                    <a:pt x="449" y="844"/>
                  </a:lnTo>
                  <a:lnTo>
                    <a:pt x="448" y="778"/>
                  </a:lnTo>
                  <a:lnTo>
                    <a:pt x="448" y="730"/>
                  </a:lnTo>
                  <a:lnTo>
                    <a:pt x="548" y="728"/>
                  </a:lnTo>
                  <a:close/>
                  <a:moveTo>
                    <a:pt x="550" y="1130"/>
                  </a:moveTo>
                  <a:lnTo>
                    <a:pt x="549" y="1211"/>
                  </a:lnTo>
                  <a:lnTo>
                    <a:pt x="548" y="1348"/>
                  </a:lnTo>
                  <a:lnTo>
                    <a:pt x="548" y="1408"/>
                  </a:lnTo>
                  <a:lnTo>
                    <a:pt x="548" y="1430"/>
                  </a:lnTo>
                  <a:lnTo>
                    <a:pt x="448" y="1428"/>
                  </a:lnTo>
                  <a:lnTo>
                    <a:pt x="448" y="1408"/>
                  </a:lnTo>
                  <a:lnTo>
                    <a:pt x="448" y="1347"/>
                  </a:lnTo>
                  <a:lnTo>
                    <a:pt x="449" y="1210"/>
                  </a:lnTo>
                  <a:lnTo>
                    <a:pt x="450" y="1129"/>
                  </a:lnTo>
                  <a:lnTo>
                    <a:pt x="550" y="1130"/>
                  </a:lnTo>
                  <a:close/>
                  <a:moveTo>
                    <a:pt x="547" y="1531"/>
                  </a:moveTo>
                  <a:lnTo>
                    <a:pt x="546" y="1540"/>
                  </a:lnTo>
                  <a:lnTo>
                    <a:pt x="546" y="1559"/>
                  </a:lnTo>
                  <a:lnTo>
                    <a:pt x="546" y="1566"/>
                  </a:lnTo>
                  <a:lnTo>
                    <a:pt x="446" y="1566"/>
                  </a:lnTo>
                  <a:lnTo>
                    <a:pt x="446" y="1559"/>
                  </a:lnTo>
                  <a:lnTo>
                    <a:pt x="446" y="1537"/>
                  </a:lnTo>
                  <a:lnTo>
                    <a:pt x="447" y="1528"/>
                  </a:lnTo>
                  <a:lnTo>
                    <a:pt x="547" y="1531"/>
                  </a:lnTo>
                  <a:close/>
                </a:path>
              </a:pathLst>
            </a:custGeom>
            <a:solidFill>
              <a:srgbClr val="243F60"/>
            </a:solidFill>
            <a:ln w="2" cap="flat">
              <a:solidFill>
                <a:srgbClr val="243F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22"/>
            <p:cNvSpPr>
              <a:spLocks noEditPoints="1"/>
            </p:cNvSpPr>
            <p:nvPr/>
          </p:nvSpPr>
          <p:spPr bwMode="auto">
            <a:xfrm>
              <a:off x="1643" y="2531"/>
              <a:ext cx="10" cy="258"/>
            </a:xfrm>
            <a:custGeom>
              <a:avLst/>
              <a:gdLst>
                <a:gd name="T0" fmla="*/ 10 w 10"/>
                <a:gd name="T1" fmla="*/ 0 h 258"/>
                <a:gd name="T2" fmla="*/ 10 w 10"/>
                <a:gd name="T3" fmla="*/ 12 h 258"/>
                <a:gd name="T4" fmla="*/ 0 w 10"/>
                <a:gd name="T5" fmla="*/ 12 h 258"/>
                <a:gd name="T6" fmla="*/ 0 w 10"/>
                <a:gd name="T7" fmla="*/ 0 h 258"/>
                <a:gd name="T8" fmla="*/ 10 w 10"/>
                <a:gd name="T9" fmla="*/ 0 h 258"/>
                <a:gd name="T10" fmla="*/ 10 w 10"/>
                <a:gd name="T11" fmla="*/ 24 h 258"/>
                <a:gd name="T12" fmla="*/ 10 w 10"/>
                <a:gd name="T13" fmla="*/ 37 h 258"/>
                <a:gd name="T14" fmla="*/ 0 w 10"/>
                <a:gd name="T15" fmla="*/ 37 h 258"/>
                <a:gd name="T16" fmla="*/ 0 w 10"/>
                <a:gd name="T17" fmla="*/ 24 h 258"/>
                <a:gd name="T18" fmla="*/ 10 w 10"/>
                <a:gd name="T19" fmla="*/ 24 h 258"/>
                <a:gd name="T20" fmla="*/ 10 w 10"/>
                <a:gd name="T21" fmla="*/ 49 h 258"/>
                <a:gd name="T22" fmla="*/ 10 w 10"/>
                <a:gd name="T23" fmla="*/ 61 h 258"/>
                <a:gd name="T24" fmla="*/ 0 w 10"/>
                <a:gd name="T25" fmla="*/ 61 h 258"/>
                <a:gd name="T26" fmla="*/ 0 w 10"/>
                <a:gd name="T27" fmla="*/ 49 h 258"/>
                <a:gd name="T28" fmla="*/ 10 w 10"/>
                <a:gd name="T29" fmla="*/ 49 h 258"/>
                <a:gd name="T30" fmla="*/ 10 w 10"/>
                <a:gd name="T31" fmla="*/ 74 h 258"/>
                <a:gd name="T32" fmla="*/ 10 w 10"/>
                <a:gd name="T33" fmla="*/ 86 h 258"/>
                <a:gd name="T34" fmla="*/ 0 w 10"/>
                <a:gd name="T35" fmla="*/ 86 h 258"/>
                <a:gd name="T36" fmla="*/ 0 w 10"/>
                <a:gd name="T37" fmla="*/ 74 h 258"/>
                <a:gd name="T38" fmla="*/ 10 w 10"/>
                <a:gd name="T39" fmla="*/ 74 h 258"/>
                <a:gd name="T40" fmla="*/ 10 w 10"/>
                <a:gd name="T41" fmla="*/ 98 h 258"/>
                <a:gd name="T42" fmla="*/ 10 w 10"/>
                <a:gd name="T43" fmla="*/ 110 h 258"/>
                <a:gd name="T44" fmla="*/ 0 w 10"/>
                <a:gd name="T45" fmla="*/ 110 h 258"/>
                <a:gd name="T46" fmla="*/ 0 w 10"/>
                <a:gd name="T47" fmla="*/ 98 h 258"/>
                <a:gd name="T48" fmla="*/ 10 w 10"/>
                <a:gd name="T49" fmla="*/ 98 h 258"/>
                <a:gd name="T50" fmla="*/ 10 w 10"/>
                <a:gd name="T51" fmla="*/ 123 h 258"/>
                <a:gd name="T52" fmla="*/ 10 w 10"/>
                <a:gd name="T53" fmla="*/ 135 h 258"/>
                <a:gd name="T54" fmla="*/ 0 w 10"/>
                <a:gd name="T55" fmla="*/ 135 h 258"/>
                <a:gd name="T56" fmla="*/ 0 w 10"/>
                <a:gd name="T57" fmla="*/ 123 h 258"/>
                <a:gd name="T58" fmla="*/ 10 w 10"/>
                <a:gd name="T59" fmla="*/ 123 h 258"/>
                <a:gd name="T60" fmla="*/ 10 w 10"/>
                <a:gd name="T61" fmla="*/ 147 h 258"/>
                <a:gd name="T62" fmla="*/ 10 w 10"/>
                <a:gd name="T63" fmla="*/ 160 h 258"/>
                <a:gd name="T64" fmla="*/ 0 w 10"/>
                <a:gd name="T65" fmla="*/ 160 h 258"/>
                <a:gd name="T66" fmla="*/ 0 w 10"/>
                <a:gd name="T67" fmla="*/ 147 h 258"/>
                <a:gd name="T68" fmla="*/ 10 w 10"/>
                <a:gd name="T69" fmla="*/ 147 h 258"/>
                <a:gd name="T70" fmla="*/ 10 w 10"/>
                <a:gd name="T71" fmla="*/ 172 h 258"/>
                <a:gd name="T72" fmla="*/ 10 w 10"/>
                <a:gd name="T73" fmla="*/ 184 h 258"/>
                <a:gd name="T74" fmla="*/ 0 w 10"/>
                <a:gd name="T75" fmla="*/ 184 h 258"/>
                <a:gd name="T76" fmla="*/ 0 w 10"/>
                <a:gd name="T77" fmla="*/ 172 h 258"/>
                <a:gd name="T78" fmla="*/ 10 w 10"/>
                <a:gd name="T79" fmla="*/ 172 h 258"/>
                <a:gd name="T80" fmla="*/ 10 w 10"/>
                <a:gd name="T81" fmla="*/ 197 h 258"/>
                <a:gd name="T82" fmla="*/ 10 w 10"/>
                <a:gd name="T83" fmla="*/ 209 h 258"/>
                <a:gd name="T84" fmla="*/ 0 w 10"/>
                <a:gd name="T85" fmla="*/ 209 h 258"/>
                <a:gd name="T86" fmla="*/ 0 w 10"/>
                <a:gd name="T87" fmla="*/ 197 h 258"/>
                <a:gd name="T88" fmla="*/ 10 w 10"/>
                <a:gd name="T89" fmla="*/ 197 h 258"/>
                <a:gd name="T90" fmla="*/ 10 w 10"/>
                <a:gd name="T91" fmla="*/ 221 h 258"/>
                <a:gd name="T92" fmla="*/ 10 w 10"/>
                <a:gd name="T93" fmla="*/ 233 h 258"/>
                <a:gd name="T94" fmla="*/ 0 w 10"/>
                <a:gd name="T95" fmla="*/ 233 h 258"/>
                <a:gd name="T96" fmla="*/ 0 w 10"/>
                <a:gd name="T97" fmla="*/ 221 h 258"/>
                <a:gd name="T98" fmla="*/ 10 w 10"/>
                <a:gd name="T99" fmla="*/ 221 h 258"/>
                <a:gd name="T100" fmla="*/ 10 w 10"/>
                <a:gd name="T101" fmla="*/ 246 h 258"/>
                <a:gd name="T102" fmla="*/ 10 w 10"/>
                <a:gd name="T103" fmla="*/ 258 h 258"/>
                <a:gd name="T104" fmla="*/ 0 w 10"/>
                <a:gd name="T105" fmla="*/ 258 h 258"/>
                <a:gd name="T106" fmla="*/ 0 w 10"/>
                <a:gd name="T107" fmla="*/ 246 h 258"/>
                <a:gd name="T108" fmla="*/ 10 w 10"/>
                <a:gd name="T109" fmla="*/ 24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258">
                  <a:moveTo>
                    <a:pt x="10" y="0"/>
                  </a:move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24"/>
                  </a:moveTo>
                  <a:lnTo>
                    <a:pt x="10" y="37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10" y="24"/>
                  </a:lnTo>
                  <a:close/>
                  <a:moveTo>
                    <a:pt x="10" y="49"/>
                  </a:moveTo>
                  <a:lnTo>
                    <a:pt x="10" y="6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10" y="49"/>
                  </a:lnTo>
                  <a:close/>
                  <a:moveTo>
                    <a:pt x="10" y="74"/>
                  </a:moveTo>
                  <a:lnTo>
                    <a:pt x="10" y="86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10" y="74"/>
                  </a:lnTo>
                  <a:close/>
                  <a:moveTo>
                    <a:pt x="10" y="98"/>
                  </a:moveTo>
                  <a:lnTo>
                    <a:pt x="10" y="110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10" y="98"/>
                  </a:lnTo>
                  <a:close/>
                  <a:moveTo>
                    <a:pt x="10" y="123"/>
                  </a:moveTo>
                  <a:lnTo>
                    <a:pt x="10" y="135"/>
                  </a:lnTo>
                  <a:lnTo>
                    <a:pt x="0" y="135"/>
                  </a:lnTo>
                  <a:lnTo>
                    <a:pt x="0" y="123"/>
                  </a:lnTo>
                  <a:lnTo>
                    <a:pt x="10" y="123"/>
                  </a:lnTo>
                  <a:close/>
                  <a:moveTo>
                    <a:pt x="10" y="147"/>
                  </a:moveTo>
                  <a:lnTo>
                    <a:pt x="10" y="160"/>
                  </a:lnTo>
                  <a:lnTo>
                    <a:pt x="0" y="160"/>
                  </a:lnTo>
                  <a:lnTo>
                    <a:pt x="0" y="147"/>
                  </a:lnTo>
                  <a:lnTo>
                    <a:pt x="10" y="147"/>
                  </a:lnTo>
                  <a:close/>
                  <a:moveTo>
                    <a:pt x="10" y="172"/>
                  </a:moveTo>
                  <a:lnTo>
                    <a:pt x="10" y="184"/>
                  </a:lnTo>
                  <a:lnTo>
                    <a:pt x="0" y="184"/>
                  </a:lnTo>
                  <a:lnTo>
                    <a:pt x="0" y="172"/>
                  </a:lnTo>
                  <a:lnTo>
                    <a:pt x="10" y="172"/>
                  </a:lnTo>
                  <a:close/>
                  <a:moveTo>
                    <a:pt x="10" y="197"/>
                  </a:moveTo>
                  <a:lnTo>
                    <a:pt x="10" y="209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10" y="197"/>
                  </a:lnTo>
                  <a:close/>
                  <a:moveTo>
                    <a:pt x="10" y="221"/>
                  </a:moveTo>
                  <a:lnTo>
                    <a:pt x="1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10" y="221"/>
                  </a:lnTo>
                  <a:close/>
                  <a:moveTo>
                    <a:pt x="10" y="246"/>
                  </a:moveTo>
                  <a:lnTo>
                    <a:pt x="10" y="258"/>
                  </a:lnTo>
                  <a:lnTo>
                    <a:pt x="0" y="258"/>
                  </a:lnTo>
                  <a:lnTo>
                    <a:pt x="0" y="246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23"/>
            <p:cNvSpPr>
              <a:spLocks noEditPoints="1"/>
            </p:cNvSpPr>
            <p:nvPr/>
          </p:nvSpPr>
          <p:spPr bwMode="auto">
            <a:xfrm>
              <a:off x="1412" y="2764"/>
              <a:ext cx="240" cy="638"/>
            </a:xfrm>
            <a:custGeom>
              <a:avLst/>
              <a:gdLst>
                <a:gd name="T0" fmla="*/ 14 w 240"/>
                <a:gd name="T1" fmla="*/ 627 h 638"/>
                <a:gd name="T2" fmla="*/ 8 w 240"/>
                <a:gd name="T3" fmla="*/ 611 h 638"/>
                <a:gd name="T4" fmla="*/ 18 w 240"/>
                <a:gd name="T5" fmla="*/ 616 h 638"/>
                <a:gd name="T6" fmla="*/ 21 w 240"/>
                <a:gd name="T7" fmla="*/ 577 h 638"/>
                <a:gd name="T8" fmla="*/ 17 w 240"/>
                <a:gd name="T9" fmla="*/ 588 h 638"/>
                <a:gd name="T10" fmla="*/ 38 w 240"/>
                <a:gd name="T11" fmla="*/ 559 h 638"/>
                <a:gd name="T12" fmla="*/ 33 w 240"/>
                <a:gd name="T13" fmla="*/ 543 h 638"/>
                <a:gd name="T14" fmla="*/ 43 w 240"/>
                <a:gd name="T15" fmla="*/ 548 h 638"/>
                <a:gd name="T16" fmla="*/ 46 w 240"/>
                <a:gd name="T17" fmla="*/ 509 h 638"/>
                <a:gd name="T18" fmla="*/ 41 w 240"/>
                <a:gd name="T19" fmla="*/ 521 h 638"/>
                <a:gd name="T20" fmla="*/ 63 w 240"/>
                <a:gd name="T21" fmla="*/ 492 h 638"/>
                <a:gd name="T22" fmla="*/ 58 w 240"/>
                <a:gd name="T23" fmla="*/ 476 h 638"/>
                <a:gd name="T24" fmla="*/ 67 w 240"/>
                <a:gd name="T25" fmla="*/ 481 h 638"/>
                <a:gd name="T26" fmla="*/ 70 w 240"/>
                <a:gd name="T27" fmla="*/ 442 h 638"/>
                <a:gd name="T28" fmla="*/ 66 w 240"/>
                <a:gd name="T29" fmla="*/ 453 h 638"/>
                <a:gd name="T30" fmla="*/ 88 w 240"/>
                <a:gd name="T31" fmla="*/ 424 h 638"/>
                <a:gd name="T32" fmla="*/ 82 w 240"/>
                <a:gd name="T33" fmla="*/ 408 h 638"/>
                <a:gd name="T34" fmla="*/ 92 w 240"/>
                <a:gd name="T35" fmla="*/ 413 h 638"/>
                <a:gd name="T36" fmla="*/ 95 w 240"/>
                <a:gd name="T37" fmla="*/ 374 h 638"/>
                <a:gd name="T38" fmla="*/ 91 w 240"/>
                <a:gd name="T39" fmla="*/ 385 h 638"/>
                <a:gd name="T40" fmla="*/ 112 w 240"/>
                <a:gd name="T41" fmla="*/ 357 h 638"/>
                <a:gd name="T42" fmla="*/ 107 w 240"/>
                <a:gd name="T43" fmla="*/ 340 h 638"/>
                <a:gd name="T44" fmla="*/ 116 w 240"/>
                <a:gd name="T45" fmla="*/ 345 h 638"/>
                <a:gd name="T46" fmla="*/ 119 w 240"/>
                <a:gd name="T47" fmla="*/ 307 h 638"/>
                <a:gd name="T48" fmla="*/ 115 w 240"/>
                <a:gd name="T49" fmla="*/ 318 h 638"/>
                <a:gd name="T50" fmla="*/ 137 w 240"/>
                <a:gd name="T51" fmla="*/ 289 h 638"/>
                <a:gd name="T52" fmla="*/ 132 w 240"/>
                <a:gd name="T53" fmla="*/ 273 h 638"/>
                <a:gd name="T54" fmla="*/ 141 w 240"/>
                <a:gd name="T55" fmla="*/ 278 h 638"/>
                <a:gd name="T56" fmla="*/ 144 w 240"/>
                <a:gd name="T57" fmla="*/ 239 h 638"/>
                <a:gd name="T58" fmla="*/ 140 w 240"/>
                <a:gd name="T59" fmla="*/ 250 h 638"/>
                <a:gd name="T60" fmla="*/ 162 w 240"/>
                <a:gd name="T61" fmla="*/ 221 h 638"/>
                <a:gd name="T62" fmla="*/ 156 w 240"/>
                <a:gd name="T63" fmla="*/ 205 h 638"/>
                <a:gd name="T64" fmla="*/ 166 w 240"/>
                <a:gd name="T65" fmla="*/ 210 h 638"/>
                <a:gd name="T66" fmla="*/ 169 w 240"/>
                <a:gd name="T67" fmla="*/ 171 h 638"/>
                <a:gd name="T68" fmla="*/ 165 w 240"/>
                <a:gd name="T69" fmla="*/ 183 h 638"/>
                <a:gd name="T70" fmla="*/ 186 w 240"/>
                <a:gd name="T71" fmla="*/ 154 h 638"/>
                <a:gd name="T72" fmla="*/ 181 w 240"/>
                <a:gd name="T73" fmla="*/ 138 h 638"/>
                <a:gd name="T74" fmla="*/ 190 w 240"/>
                <a:gd name="T75" fmla="*/ 142 h 638"/>
                <a:gd name="T76" fmla="*/ 193 w 240"/>
                <a:gd name="T77" fmla="*/ 104 h 638"/>
                <a:gd name="T78" fmla="*/ 189 w 240"/>
                <a:gd name="T79" fmla="*/ 115 h 638"/>
                <a:gd name="T80" fmla="*/ 211 w 240"/>
                <a:gd name="T81" fmla="*/ 86 h 638"/>
                <a:gd name="T82" fmla="*/ 206 w 240"/>
                <a:gd name="T83" fmla="*/ 70 h 638"/>
                <a:gd name="T84" fmla="*/ 215 w 240"/>
                <a:gd name="T85" fmla="*/ 75 h 638"/>
                <a:gd name="T86" fmla="*/ 218 w 240"/>
                <a:gd name="T87" fmla="*/ 36 h 638"/>
                <a:gd name="T88" fmla="*/ 214 w 240"/>
                <a:gd name="T89" fmla="*/ 47 h 638"/>
                <a:gd name="T90" fmla="*/ 235 w 240"/>
                <a:gd name="T91" fmla="*/ 19 h 638"/>
                <a:gd name="T92" fmla="*/ 230 w 240"/>
                <a:gd name="T93" fmla="*/ 2 h 638"/>
                <a:gd name="T94" fmla="*/ 240 w 240"/>
                <a:gd name="T95" fmla="*/ 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" h="638">
                  <a:moveTo>
                    <a:pt x="0" y="633"/>
                  </a:moveTo>
                  <a:lnTo>
                    <a:pt x="4" y="622"/>
                  </a:lnTo>
                  <a:lnTo>
                    <a:pt x="14" y="627"/>
                  </a:lnTo>
                  <a:lnTo>
                    <a:pt x="10" y="638"/>
                  </a:lnTo>
                  <a:lnTo>
                    <a:pt x="0" y="633"/>
                  </a:lnTo>
                  <a:close/>
                  <a:moveTo>
                    <a:pt x="8" y="611"/>
                  </a:moveTo>
                  <a:lnTo>
                    <a:pt x="13" y="600"/>
                  </a:lnTo>
                  <a:lnTo>
                    <a:pt x="22" y="604"/>
                  </a:lnTo>
                  <a:lnTo>
                    <a:pt x="18" y="616"/>
                  </a:lnTo>
                  <a:lnTo>
                    <a:pt x="8" y="611"/>
                  </a:lnTo>
                  <a:close/>
                  <a:moveTo>
                    <a:pt x="17" y="588"/>
                  </a:moveTo>
                  <a:lnTo>
                    <a:pt x="21" y="577"/>
                  </a:lnTo>
                  <a:lnTo>
                    <a:pt x="30" y="582"/>
                  </a:lnTo>
                  <a:lnTo>
                    <a:pt x="26" y="593"/>
                  </a:lnTo>
                  <a:lnTo>
                    <a:pt x="17" y="588"/>
                  </a:lnTo>
                  <a:close/>
                  <a:moveTo>
                    <a:pt x="25" y="566"/>
                  </a:moveTo>
                  <a:lnTo>
                    <a:pt x="29" y="555"/>
                  </a:lnTo>
                  <a:lnTo>
                    <a:pt x="38" y="559"/>
                  </a:lnTo>
                  <a:lnTo>
                    <a:pt x="34" y="571"/>
                  </a:lnTo>
                  <a:lnTo>
                    <a:pt x="25" y="566"/>
                  </a:lnTo>
                  <a:close/>
                  <a:moveTo>
                    <a:pt x="33" y="543"/>
                  </a:moveTo>
                  <a:lnTo>
                    <a:pt x="37" y="532"/>
                  </a:lnTo>
                  <a:lnTo>
                    <a:pt x="47" y="537"/>
                  </a:lnTo>
                  <a:lnTo>
                    <a:pt x="43" y="548"/>
                  </a:lnTo>
                  <a:lnTo>
                    <a:pt x="33" y="543"/>
                  </a:lnTo>
                  <a:close/>
                  <a:moveTo>
                    <a:pt x="41" y="521"/>
                  </a:moveTo>
                  <a:lnTo>
                    <a:pt x="46" y="509"/>
                  </a:lnTo>
                  <a:lnTo>
                    <a:pt x="55" y="514"/>
                  </a:lnTo>
                  <a:lnTo>
                    <a:pt x="51" y="526"/>
                  </a:lnTo>
                  <a:lnTo>
                    <a:pt x="41" y="521"/>
                  </a:lnTo>
                  <a:close/>
                  <a:moveTo>
                    <a:pt x="50" y="498"/>
                  </a:moveTo>
                  <a:lnTo>
                    <a:pt x="54" y="487"/>
                  </a:lnTo>
                  <a:lnTo>
                    <a:pt x="63" y="492"/>
                  </a:lnTo>
                  <a:lnTo>
                    <a:pt x="59" y="503"/>
                  </a:lnTo>
                  <a:lnTo>
                    <a:pt x="50" y="498"/>
                  </a:lnTo>
                  <a:close/>
                  <a:moveTo>
                    <a:pt x="58" y="476"/>
                  </a:moveTo>
                  <a:lnTo>
                    <a:pt x="62" y="464"/>
                  </a:lnTo>
                  <a:lnTo>
                    <a:pt x="71" y="469"/>
                  </a:lnTo>
                  <a:lnTo>
                    <a:pt x="67" y="481"/>
                  </a:lnTo>
                  <a:lnTo>
                    <a:pt x="58" y="476"/>
                  </a:lnTo>
                  <a:close/>
                  <a:moveTo>
                    <a:pt x="66" y="453"/>
                  </a:moveTo>
                  <a:lnTo>
                    <a:pt x="70" y="442"/>
                  </a:lnTo>
                  <a:lnTo>
                    <a:pt x="80" y="447"/>
                  </a:lnTo>
                  <a:lnTo>
                    <a:pt x="75" y="458"/>
                  </a:lnTo>
                  <a:lnTo>
                    <a:pt x="66" y="453"/>
                  </a:lnTo>
                  <a:close/>
                  <a:moveTo>
                    <a:pt x="74" y="431"/>
                  </a:moveTo>
                  <a:lnTo>
                    <a:pt x="78" y="419"/>
                  </a:lnTo>
                  <a:lnTo>
                    <a:pt x="88" y="424"/>
                  </a:lnTo>
                  <a:lnTo>
                    <a:pt x="84" y="436"/>
                  </a:lnTo>
                  <a:lnTo>
                    <a:pt x="74" y="431"/>
                  </a:lnTo>
                  <a:close/>
                  <a:moveTo>
                    <a:pt x="82" y="408"/>
                  </a:moveTo>
                  <a:lnTo>
                    <a:pt x="87" y="397"/>
                  </a:lnTo>
                  <a:lnTo>
                    <a:pt x="96" y="402"/>
                  </a:lnTo>
                  <a:lnTo>
                    <a:pt x="92" y="413"/>
                  </a:lnTo>
                  <a:lnTo>
                    <a:pt x="82" y="408"/>
                  </a:lnTo>
                  <a:close/>
                  <a:moveTo>
                    <a:pt x="91" y="385"/>
                  </a:moveTo>
                  <a:lnTo>
                    <a:pt x="95" y="374"/>
                  </a:lnTo>
                  <a:lnTo>
                    <a:pt x="104" y="379"/>
                  </a:lnTo>
                  <a:lnTo>
                    <a:pt x="100" y="390"/>
                  </a:lnTo>
                  <a:lnTo>
                    <a:pt x="91" y="385"/>
                  </a:lnTo>
                  <a:close/>
                  <a:moveTo>
                    <a:pt x="99" y="363"/>
                  </a:moveTo>
                  <a:lnTo>
                    <a:pt x="103" y="352"/>
                  </a:lnTo>
                  <a:lnTo>
                    <a:pt x="112" y="357"/>
                  </a:lnTo>
                  <a:lnTo>
                    <a:pt x="108" y="368"/>
                  </a:lnTo>
                  <a:lnTo>
                    <a:pt x="99" y="363"/>
                  </a:lnTo>
                  <a:close/>
                  <a:moveTo>
                    <a:pt x="107" y="340"/>
                  </a:moveTo>
                  <a:lnTo>
                    <a:pt x="111" y="329"/>
                  </a:lnTo>
                  <a:lnTo>
                    <a:pt x="121" y="334"/>
                  </a:lnTo>
                  <a:lnTo>
                    <a:pt x="116" y="345"/>
                  </a:lnTo>
                  <a:lnTo>
                    <a:pt x="107" y="340"/>
                  </a:lnTo>
                  <a:close/>
                  <a:moveTo>
                    <a:pt x="115" y="318"/>
                  </a:moveTo>
                  <a:lnTo>
                    <a:pt x="119" y="307"/>
                  </a:lnTo>
                  <a:lnTo>
                    <a:pt x="129" y="312"/>
                  </a:lnTo>
                  <a:lnTo>
                    <a:pt x="125" y="323"/>
                  </a:lnTo>
                  <a:lnTo>
                    <a:pt x="115" y="318"/>
                  </a:lnTo>
                  <a:close/>
                  <a:moveTo>
                    <a:pt x="123" y="295"/>
                  </a:moveTo>
                  <a:lnTo>
                    <a:pt x="128" y="284"/>
                  </a:lnTo>
                  <a:lnTo>
                    <a:pt x="137" y="289"/>
                  </a:lnTo>
                  <a:lnTo>
                    <a:pt x="133" y="300"/>
                  </a:lnTo>
                  <a:lnTo>
                    <a:pt x="123" y="295"/>
                  </a:lnTo>
                  <a:close/>
                  <a:moveTo>
                    <a:pt x="132" y="273"/>
                  </a:moveTo>
                  <a:lnTo>
                    <a:pt x="136" y="261"/>
                  </a:lnTo>
                  <a:lnTo>
                    <a:pt x="145" y="266"/>
                  </a:lnTo>
                  <a:lnTo>
                    <a:pt x="141" y="278"/>
                  </a:lnTo>
                  <a:lnTo>
                    <a:pt x="132" y="273"/>
                  </a:lnTo>
                  <a:close/>
                  <a:moveTo>
                    <a:pt x="140" y="250"/>
                  </a:moveTo>
                  <a:lnTo>
                    <a:pt x="144" y="239"/>
                  </a:lnTo>
                  <a:lnTo>
                    <a:pt x="153" y="244"/>
                  </a:lnTo>
                  <a:lnTo>
                    <a:pt x="149" y="255"/>
                  </a:lnTo>
                  <a:lnTo>
                    <a:pt x="140" y="250"/>
                  </a:lnTo>
                  <a:close/>
                  <a:moveTo>
                    <a:pt x="148" y="228"/>
                  </a:moveTo>
                  <a:lnTo>
                    <a:pt x="152" y="216"/>
                  </a:lnTo>
                  <a:lnTo>
                    <a:pt x="162" y="221"/>
                  </a:lnTo>
                  <a:lnTo>
                    <a:pt x="157" y="233"/>
                  </a:lnTo>
                  <a:lnTo>
                    <a:pt x="148" y="228"/>
                  </a:lnTo>
                  <a:close/>
                  <a:moveTo>
                    <a:pt x="156" y="205"/>
                  </a:moveTo>
                  <a:lnTo>
                    <a:pt x="160" y="194"/>
                  </a:lnTo>
                  <a:lnTo>
                    <a:pt x="170" y="199"/>
                  </a:lnTo>
                  <a:lnTo>
                    <a:pt x="166" y="210"/>
                  </a:lnTo>
                  <a:lnTo>
                    <a:pt x="156" y="205"/>
                  </a:lnTo>
                  <a:close/>
                  <a:moveTo>
                    <a:pt x="165" y="183"/>
                  </a:moveTo>
                  <a:lnTo>
                    <a:pt x="169" y="171"/>
                  </a:lnTo>
                  <a:lnTo>
                    <a:pt x="178" y="176"/>
                  </a:lnTo>
                  <a:lnTo>
                    <a:pt x="174" y="188"/>
                  </a:lnTo>
                  <a:lnTo>
                    <a:pt x="165" y="183"/>
                  </a:lnTo>
                  <a:close/>
                  <a:moveTo>
                    <a:pt x="173" y="160"/>
                  </a:moveTo>
                  <a:lnTo>
                    <a:pt x="177" y="149"/>
                  </a:lnTo>
                  <a:lnTo>
                    <a:pt x="186" y="154"/>
                  </a:lnTo>
                  <a:lnTo>
                    <a:pt x="182" y="165"/>
                  </a:lnTo>
                  <a:lnTo>
                    <a:pt x="173" y="160"/>
                  </a:lnTo>
                  <a:close/>
                  <a:moveTo>
                    <a:pt x="181" y="138"/>
                  </a:moveTo>
                  <a:lnTo>
                    <a:pt x="185" y="126"/>
                  </a:lnTo>
                  <a:lnTo>
                    <a:pt x="194" y="131"/>
                  </a:lnTo>
                  <a:lnTo>
                    <a:pt x="190" y="142"/>
                  </a:lnTo>
                  <a:lnTo>
                    <a:pt x="181" y="138"/>
                  </a:lnTo>
                  <a:close/>
                  <a:moveTo>
                    <a:pt x="189" y="115"/>
                  </a:moveTo>
                  <a:lnTo>
                    <a:pt x="193" y="104"/>
                  </a:lnTo>
                  <a:lnTo>
                    <a:pt x="203" y="109"/>
                  </a:lnTo>
                  <a:lnTo>
                    <a:pt x="199" y="120"/>
                  </a:lnTo>
                  <a:lnTo>
                    <a:pt x="189" y="115"/>
                  </a:lnTo>
                  <a:close/>
                  <a:moveTo>
                    <a:pt x="197" y="93"/>
                  </a:moveTo>
                  <a:lnTo>
                    <a:pt x="201" y="81"/>
                  </a:lnTo>
                  <a:lnTo>
                    <a:pt x="211" y="86"/>
                  </a:lnTo>
                  <a:lnTo>
                    <a:pt x="207" y="97"/>
                  </a:lnTo>
                  <a:lnTo>
                    <a:pt x="197" y="93"/>
                  </a:lnTo>
                  <a:close/>
                  <a:moveTo>
                    <a:pt x="206" y="70"/>
                  </a:moveTo>
                  <a:lnTo>
                    <a:pt x="210" y="59"/>
                  </a:lnTo>
                  <a:lnTo>
                    <a:pt x="219" y="64"/>
                  </a:lnTo>
                  <a:lnTo>
                    <a:pt x="215" y="75"/>
                  </a:lnTo>
                  <a:lnTo>
                    <a:pt x="206" y="70"/>
                  </a:lnTo>
                  <a:close/>
                  <a:moveTo>
                    <a:pt x="214" y="47"/>
                  </a:moveTo>
                  <a:lnTo>
                    <a:pt x="218" y="36"/>
                  </a:lnTo>
                  <a:lnTo>
                    <a:pt x="227" y="41"/>
                  </a:lnTo>
                  <a:lnTo>
                    <a:pt x="223" y="52"/>
                  </a:lnTo>
                  <a:lnTo>
                    <a:pt x="214" y="47"/>
                  </a:lnTo>
                  <a:close/>
                  <a:moveTo>
                    <a:pt x="222" y="25"/>
                  </a:moveTo>
                  <a:lnTo>
                    <a:pt x="226" y="14"/>
                  </a:lnTo>
                  <a:lnTo>
                    <a:pt x="235" y="19"/>
                  </a:lnTo>
                  <a:lnTo>
                    <a:pt x="231" y="30"/>
                  </a:lnTo>
                  <a:lnTo>
                    <a:pt x="222" y="25"/>
                  </a:lnTo>
                  <a:close/>
                  <a:moveTo>
                    <a:pt x="230" y="2"/>
                  </a:moveTo>
                  <a:lnTo>
                    <a:pt x="231" y="0"/>
                  </a:lnTo>
                  <a:lnTo>
                    <a:pt x="240" y="5"/>
                  </a:lnTo>
                  <a:lnTo>
                    <a:pt x="240" y="7"/>
                  </a:lnTo>
                  <a:lnTo>
                    <a:pt x="230" y="2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24"/>
            <p:cNvSpPr>
              <a:spLocks/>
            </p:cNvSpPr>
            <p:nvPr/>
          </p:nvSpPr>
          <p:spPr bwMode="auto">
            <a:xfrm>
              <a:off x="1546" y="2977"/>
              <a:ext cx="24" cy="37"/>
            </a:xfrm>
            <a:custGeom>
              <a:avLst/>
              <a:gdLst>
                <a:gd name="T0" fmla="*/ 9 w 24"/>
                <a:gd name="T1" fmla="*/ 0 h 37"/>
                <a:gd name="T2" fmla="*/ 24 w 24"/>
                <a:gd name="T3" fmla="*/ 30 h 37"/>
                <a:gd name="T4" fmla="*/ 15 w 24"/>
                <a:gd name="T5" fmla="*/ 37 h 37"/>
                <a:gd name="T6" fmla="*/ 0 w 24"/>
                <a:gd name="T7" fmla="*/ 6 h 37"/>
                <a:gd name="T8" fmla="*/ 9 w 2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7">
                  <a:moveTo>
                    <a:pt x="9" y="0"/>
                  </a:moveTo>
                  <a:lnTo>
                    <a:pt x="24" y="30"/>
                  </a:lnTo>
                  <a:lnTo>
                    <a:pt x="15" y="37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3F60"/>
            </a:solidFill>
            <a:ln w="2" cap="flat">
              <a:solidFill>
                <a:srgbClr val="243F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5"/>
            <p:cNvSpPr>
              <a:spLocks noEditPoints="1"/>
            </p:cNvSpPr>
            <p:nvPr/>
          </p:nvSpPr>
          <p:spPr bwMode="auto">
            <a:xfrm>
              <a:off x="1607" y="3117"/>
              <a:ext cx="10" cy="160"/>
            </a:xfrm>
            <a:custGeom>
              <a:avLst/>
              <a:gdLst>
                <a:gd name="T0" fmla="*/ 10 w 10"/>
                <a:gd name="T1" fmla="*/ 0 h 160"/>
                <a:gd name="T2" fmla="*/ 10 w 10"/>
                <a:gd name="T3" fmla="*/ 37 h 160"/>
                <a:gd name="T4" fmla="*/ 0 w 10"/>
                <a:gd name="T5" fmla="*/ 37 h 160"/>
                <a:gd name="T6" fmla="*/ 0 w 10"/>
                <a:gd name="T7" fmla="*/ 0 h 160"/>
                <a:gd name="T8" fmla="*/ 10 w 10"/>
                <a:gd name="T9" fmla="*/ 0 h 160"/>
                <a:gd name="T10" fmla="*/ 10 w 10"/>
                <a:gd name="T11" fmla="*/ 49 h 160"/>
                <a:gd name="T12" fmla="*/ 10 w 10"/>
                <a:gd name="T13" fmla="*/ 86 h 160"/>
                <a:gd name="T14" fmla="*/ 0 w 10"/>
                <a:gd name="T15" fmla="*/ 86 h 160"/>
                <a:gd name="T16" fmla="*/ 0 w 10"/>
                <a:gd name="T17" fmla="*/ 49 h 160"/>
                <a:gd name="T18" fmla="*/ 10 w 10"/>
                <a:gd name="T19" fmla="*/ 49 h 160"/>
                <a:gd name="T20" fmla="*/ 10 w 10"/>
                <a:gd name="T21" fmla="*/ 98 h 160"/>
                <a:gd name="T22" fmla="*/ 10 w 10"/>
                <a:gd name="T23" fmla="*/ 135 h 160"/>
                <a:gd name="T24" fmla="*/ 0 w 10"/>
                <a:gd name="T25" fmla="*/ 135 h 160"/>
                <a:gd name="T26" fmla="*/ 0 w 10"/>
                <a:gd name="T27" fmla="*/ 98 h 160"/>
                <a:gd name="T28" fmla="*/ 10 w 10"/>
                <a:gd name="T29" fmla="*/ 98 h 160"/>
                <a:gd name="T30" fmla="*/ 10 w 10"/>
                <a:gd name="T31" fmla="*/ 148 h 160"/>
                <a:gd name="T32" fmla="*/ 10 w 10"/>
                <a:gd name="T33" fmla="*/ 160 h 160"/>
                <a:gd name="T34" fmla="*/ 0 w 10"/>
                <a:gd name="T35" fmla="*/ 160 h 160"/>
                <a:gd name="T36" fmla="*/ 0 w 10"/>
                <a:gd name="T37" fmla="*/ 148 h 160"/>
                <a:gd name="T38" fmla="*/ 10 w 10"/>
                <a:gd name="T3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60">
                  <a:moveTo>
                    <a:pt x="10" y="0"/>
                  </a:moveTo>
                  <a:lnTo>
                    <a:pt x="10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49"/>
                  </a:moveTo>
                  <a:lnTo>
                    <a:pt x="10" y="86"/>
                  </a:lnTo>
                  <a:lnTo>
                    <a:pt x="0" y="86"/>
                  </a:lnTo>
                  <a:lnTo>
                    <a:pt x="0" y="49"/>
                  </a:lnTo>
                  <a:lnTo>
                    <a:pt x="10" y="49"/>
                  </a:lnTo>
                  <a:close/>
                  <a:moveTo>
                    <a:pt x="10" y="98"/>
                  </a:moveTo>
                  <a:lnTo>
                    <a:pt x="10" y="135"/>
                  </a:lnTo>
                  <a:lnTo>
                    <a:pt x="0" y="135"/>
                  </a:lnTo>
                  <a:lnTo>
                    <a:pt x="0" y="98"/>
                  </a:lnTo>
                  <a:lnTo>
                    <a:pt x="10" y="98"/>
                  </a:lnTo>
                  <a:close/>
                  <a:moveTo>
                    <a:pt x="10" y="148"/>
                  </a:moveTo>
                  <a:lnTo>
                    <a:pt x="1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6"/>
            <p:cNvSpPr>
              <a:spLocks noEditPoints="1"/>
            </p:cNvSpPr>
            <p:nvPr/>
          </p:nvSpPr>
          <p:spPr bwMode="auto">
            <a:xfrm>
              <a:off x="1643" y="3011"/>
              <a:ext cx="10" cy="215"/>
            </a:xfrm>
            <a:custGeom>
              <a:avLst/>
              <a:gdLst>
                <a:gd name="T0" fmla="*/ 10 w 10"/>
                <a:gd name="T1" fmla="*/ 0 h 215"/>
                <a:gd name="T2" fmla="*/ 10 w 10"/>
                <a:gd name="T3" fmla="*/ 37 h 215"/>
                <a:gd name="T4" fmla="*/ 0 w 10"/>
                <a:gd name="T5" fmla="*/ 37 h 215"/>
                <a:gd name="T6" fmla="*/ 0 w 10"/>
                <a:gd name="T7" fmla="*/ 0 h 215"/>
                <a:gd name="T8" fmla="*/ 10 w 10"/>
                <a:gd name="T9" fmla="*/ 0 h 215"/>
                <a:gd name="T10" fmla="*/ 10 w 10"/>
                <a:gd name="T11" fmla="*/ 49 h 215"/>
                <a:gd name="T12" fmla="*/ 10 w 10"/>
                <a:gd name="T13" fmla="*/ 86 h 215"/>
                <a:gd name="T14" fmla="*/ 0 w 10"/>
                <a:gd name="T15" fmla="*/ 86 h 215"/>
                <a:gd name="T16" fmla="*/ 0 w 10"/>
                <a:gd name="T17" fmla="*/ 49 h 215"/>
                <a:gd name="T18" fmla="*/ 10 w 10"/>
                <a:gd name="T19" fmla="*/ 49 h 215"/>
                <a:gd name="T20" fmla="*/ 10 w 10"/>
                <a:gd name="T21" fmla="*/ 98 h 215"/>
                <a:gd name="T22" fmla="*/ 10 w 10"/>
                <a:gd name="T23" fmla="*/ 135 h 215"/>
                <a:gd name="T24" fmla="*/ 0 w 10"/>
                <a:gd name="T25" fmla="*/ 135 h 215"/>
                <a:gd name="T26" fmla="*/ 0 w 10"/>
                <a:gd name="T27" fmla="*/ 98 h 215"/>
                <a:gd name="T28" fmla="*/ 10 w 10"/>
                <a:gd name="T29" fmla="*/ 98 h 215"/>
                <a:gd name="T30" fmla="*/ 10 w 10"/>
                <a:gd name="T31" fmla="*/ 147 h 215"/>
                <a:gd name="T32" fmla="*/ 10 w 10"/>
                <a:gd name="T33" fmla="*/ 184 h 215"/>
                <a:gd name="T34" fmla="*/ 0 w 10"/>
                <a:gd name="T35" fmla="*/ 184 h 215"/>
                <a:gd name="T36" fmla="*/ 0 w 10"/>
                <a:gd name="T37" fmla="*/ 147 h 215"/>
                <a:gd name="T38" fmla="*/ 10 w 10"/>
                <a:gd name="T39" fmla="*/ 147 h 215"/>
                <a:gd name="T40" fmla="*/ 10 w 10"/>
                <a:gd name="T41" fmla="*/ 197 h 215"/>
                <a:gd name="T42" fmla="*/ 10 w 10"/>
                <a:gd name="T43" fmla="*/ 215 h 215"/>
                <a:gd name="T44" fmla="*/ 0 w 10"/>
                <a:gd name="T45" fmla="*/ 215 h 215"/>
                <a:gd name="T46" fmla="*/ 0 w 10"/>
                <a:gd name="T47" fmla="*/ 197 h 215"/>
                <a:gd name="T48" fmla="*/ 10 w 10"/>
                <a:gd name="T49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15">
                  <a:moveTo>
                    <a:pt x="10" y="0"/>
                  </a:moveTo>
                  <a:lnTo>
                    <a:pt x="10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49"/>
                  </a:moveTo>
                  <a:lnTo>
                    <a:pt x="10" y="86"/>
                  </a:lnTo>
                  <a:lnTo>
                    <a:pt x="0" y="86"/>
                  </a:lnTo>
                  <a:lnTo>
                    <a:pt x="0" y="49"/>
                  </a:lnTo>
                  <a:lnTo>
                    <a:pt x="10" y="49"/>
                  </a:lnTo>
                  <a:close/>
                  <a:moveTo>
                    <a:pt x="10" y="98"/>
                  </a:moveTo>
                  <a:lnTo>
                    <a:pt x="10" y="135"/>
                  </a:lnTo>
                  <a:lnTo>
                    <a:pt x="0" y="135"/>
                  </a:lnTo>
                  <a:lnTo>
                    <a:pt x="0" y="98"/>
                  </a:lnTo>
                  <a:lnTo>
                    <a:pt x="10" y="98"/>
                  </a:lnTo>
                  <a:close/>
                  <a:moveTo>
                    <a:pt x="10" y="147"/>
                  </a:moveTo>
                  <a:lnTo>
                    <a:pt x="10" y="184"/>
                  </a:lnTo>
                  <a:lnTo>
                    <a:pt x="0" y="184"/>
                  </a:lnTo>
                  <a:lnTo>
                    <a:pt x="0" y="147"/>
                  </a:lnTo>
                  <a:lnTo>
                    <a:pt x="10" y="147"/>
                  </a:lnTo>
                  <a:close/>
                  <a:moveTo>
                    <a:pt x="10" y="197"/>
                  </a:moveTo>
                  <a:lnTo>
                    <a:pt x="10" y="215"/>
                  </a:lnTo>
                  <a:lnTo>
                    <a:pt x="0" y="215"/>
                  </a:lnTo>
                  <a:lnTo>
                    <a:pt x="0" y="197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rgbClr val="4579B8"/>
            </a:solidFill>
            <a:ln w="2" cap="flat">
              <a:solidFill>
                <a:srgbClr val="4579B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Line 27"/>
            <p:cNvSpPr>
              <a:spLocks noChangeShapeType="1"/>
            </p:cNvSpPr>
            <p:nvPr/>
          </p:nvSpPr>
          <p:spPr bwMode="auto">
            <a:xfrm>
              <a:off x="1612" y="3250"/>
              <a:ext cx="0" cy="394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>
              <a:off x="1648" y="3250"/>
              <a:ext cx="0" cy="363"/>
            </a:xfrm>
            <a:prstGeom prst="line">
              <a:avLst/>
            </a:prstGeom>
            <a:noFill/>
            <a:ln w="10" cap="flat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Rectangle 33"/>
            <p:cNvSpPr>
              <a:spLocks noChangeArrowheads="1"/>
            </p:cNvSpPr>
            <p:nvPr/>
          </p:nvSpPr>
          <p:spPr bwMode="auto">
            <a:xfrm>
              <a:off x="2304" y="329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1" name="Rectangle 34"/>
            <p:cNvSpPr>
              <a:spLocks noChangeArrowheads="1"/>
            </p:cNvSpPr>
            <p:nvPr/>
          </p:nvSpPr>
          <p:spPr bwMode="auto">
            <a:xfrm>
              <a:off x="2387" y="33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2" name="Rectangle 35"/>
            <p:cNvSpPr>
              <a:spLocks noChangeArrowheads="1"/>
            </p:cNvSpPr>
            <p:nvPr/>
          </p:nvSpPr>
          <p:spPr bwMode="auto">
            <a:xfrm>
              <a:off x="2716" y="3293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6" name="Rectangle 41"/>
            <p:cNvSpPr>
              <a:spLocks noChangeArrowheads="1"/>
            </p:cNvSpPr>
            <p:nvPr/>
          </p:nvSpPr>
          <p:spPr bwMode="auto">
            <a:xfrm>
              <a:off x="772" y="2628"/>
              <a:ext cx="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7" name="Freeform 42"/>
            <p:cNvSpPr>
              <a:spLocks noEditPoints="1"/>
            </p:cNvSpPr>
            <p:nvPr/>
          </p:nvSpPr>
          <p:spPr bwMode="auto">
            <a:xfrm>
              <a:off x="861" y="2694"/>
              <a:ext cx="371" cy="184"/>
            </a:xfrm>
            <a:custGeom>
              <a:avLst/>
              <a:gdLst>
                <a:gd name="T0" fmla="*/ 51 w 3624"/>
                <a:gd name="T1" fmla="*/ 0 h 1495"/>
                <a:gd name="T2" fmla="*/ 3510 w 3624"/>
                <a:gd name="T3" fmla="*/ 1249 h 1495"/>
                <a:gd name="T4" fmla="*/ 3459 w 3624"/>
                <a:gd name="T5" fmla="*/ 1390 h 1495"/>
                <a:gd name="T6" fmla="*/ 0 w 3624"/>
                <a:gd name="T7" fmla="*/ 141 h 1495"/>
                <a:gd name="T8" fmla="*/ 51 w 3624"/>
                <a:gd name="T9" fmla="*/ 0 h 1495"/>
                <a:gd name="T10" fmla="*/ 3208 w 3624"/>
                <a:gd name="T11" fmla="*/ 872 h 1495"/>
                <a:gd name="T12" fmla="*/ 3624 w 3624"/>
                <a:gd name="T13" fmla="*/ 1370 h 1495"/>
                <a:gd name="T14" fmla="*/ 2985 w 3624"/>
                <a:gd name="T15" fmla="*/ 1487 h 1495"/>
                <a:gd name="T16" fmla="*/ 2898 w 3624"/>
                <a:gd name="T17" fmla="*/ 1427 h 1495"/>
                <a:gd name="T18" fmla="*/ 2958 w 3624"/>
                <a:gd name="T19" fmla="*/ 1340 h 1495"/>
                <a:gd name="T20" fmla="*/ 3471 w 3624"/>
                <a:gd name="T21" fmla="*/ 1246 h 1495"/>
                <a:gd name="T22" fmla="*/ 3427 w 3624"/>
                <a:gd name="T23" fmla="*/ 1368 h 1495"/>
                <a:gd name="T24" fmla="*/ 3092 w 3624"/>
                <a:gd name="T25" fmla="*/ 968 h 1495"/>
                <a:gd name="T26" fmla="*/ 3102 w 3624"/>
                <a:gd name="T27" fmla="*/ 862 h 1495"/>
                <a:gd name="T28" fmla="*/ 3208 w 3624"/>
                <a:gd name="T29" fmla="*/ 872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4" h="1495">
                  <a:moveTo>
                    <a:pt x="51" y="0"/>
                  </a:moveTo>
                  <a:lnTo>
                    <a:pt x="3510" y="1249"/>
                  </a:lnTo>
                  <a:lnTo>
                    <a:pt x="3459" y="1390"/>
                  </a:lnTo>
                  <a:lnTo>
                    <a:pt x="0" y="141"/>
                  </a:lnTo>
                  <a:lnTo>
                    <a:pt x="51" y="0"/>
                  </a:lnTo>
                  <a:close/>
                  <a:moveTo>
                    <a:pt x="3208" y="872"/>
                  </a:moveTo>
                  <a:lnTo>
                    <a:pt x="3624" y="1370"/>
                  </a:lnTo>
                  <a:lnTo>
                    <a:pt x="2985" y="1487"/>
                  </a:lnTo>
                  <a:cubicBezTo>
                    <a:pt x="2944" y="1495"/>
                    <a:pt x="2905" y="1468"/>
                    <a:pt x="2898" y="1427"/>
                  </a:cubicBezTo>
                  <a:cubicBezTo>
                    <a:pt x="2890" y="1386"/>
                    <a:pt x="2917" y="1347"/>
                    <a:pt x="2958" y="1340"/>
                  </a:cubicBezTo>
                  <a:lnTo>
                    <a:pt x="3471" y="1246"/>
                  </a:lnTo>
                  <a:lnTo>
                    <a:pt x="3427" y="1368"/>
                  </a:lnTo>
                  <a:lnTo>
                    <a:pt x="3092" y="968"/>
                  </a:lnTo>
                  <a:cubicBezTo>
                    <a:pt x="3066" y="936"/>
                    <a:pt x="3070" y="889"/>
                    <a:pt x="3102" y="862"/>
                  </a:cubicBezTo>
                  <a:cubicBezTo>
                    <a:pt x="3134" y="836"/>
                    <a:pt x="3181" y="840"/>
                    <a:pt x="3208" y="872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95537" y="4829090"/>
            <a:ext cx="194421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基板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SUS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316 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063" name="直線矢印コネクタ 1062"/>
          <p:cNvCxnSpPr/>
          <p:nvPr/>
        </p:nvCxnSpPr>
        <p:spPr>
          <a:xfrm>
            <a:off x="2413887" y="6108104"/>
            <a:ext cx="1092027" cy="33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139952" y="470722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10φ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3543399"/>
            <a:ext cx="1296144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Ggas</a:t>
            </a:r>
            <a:r>
              <a:rPr kumimoji="1"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injection port</a:t>
            </a:r>
            <a:endParaRPr kumimoji="1"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カロリーメーター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496" y="44624"/>
            <a:ext cx="317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実験</a:t>
            </a:r>
            <a:r>
              <a:rPr kumimoji="1" lang="ja-JP" altLang="en-US" dirty="0" smtClean="0"/>
              <a:t>装置・カロリーメーター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26955" y="5662989"/>
            <a:ext cx="107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厚さ</a:t>
            </a:r>
            <a:r>
              <a:rPr kumimoji="1" lang="en-US" altLang="ja-JP" dirty="0" smtClean="0"/>
              <a:t>0.2mm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1146230"/>
            <a:ext cx="1841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ターゲット板下面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1921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7330"/>
    </mc:Choice>
    <mc:Fallback>
      <p:transition spd="slow" advTm="9733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高速カメラ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1" y="1045868"/>
            <a:ext cx="7428303" cy="5599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6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5472608" cy="20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C:\Users\NBI-DEC\Desktop\てｍｐ\03 - ISO Assy in 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23090"/>
            <a:ext cx="2952328" cy="2025990"/>
          </a:xfrm>
          <a:prstGeom prst="rect">
            <a:avLst/>
          </a:prstGeom>
          <a:noFill/>
          <a:ln w="31750">
            <a:solidFill>
              <a:srgbClr val="6EECBC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835696" y="548680"/>
            <a:ext cx="5400600" cy="369332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u="sng" dirty="0" smtClean="0">
                <a:latin typeface="+mn-lt"/>
                <a:ea typeface="+mn-ea"/>
              </a:rPr>
              <a:t>核融合炉の実現に向けた</a:t>
            </a:r>
            <a:r>
              <a:rPr lang="ja-JP" altLang="en-US" b="1" u="sng" dirty="0" smtClean="0"/>
              <a:t>課題：</a:t>
            </a:r>
            <a:r>
              <a:rPr lang="ja-JP" altLang="en-US" b="1" u="sng" dirty="0" smtClean="0">
                <a:latin typeface="+mn-lt"/>
                <a:ea typeface="+mn-ea"/>
              </a:rPr>
              <a:t>ダイバータ開発</a:t>
            </a:r>
            <a:endParaRPr lang="en-US" altLang="ja-JP" b="1" u="sng" dirty="0" smtClean="0">
              <a:latin typeface="+mn-lt"/>
              <a:ea typeface="+mn-ea"/>
            </a:endParaRPr>
          </a:p>
        </p:txBody>
      </p:sp>
      <p:pic>
        <p:nvPicPr>
          <p:cNvPr id="19457" name="Picture 1" descr="C:\Users\NBI-DEC\Desktop\2014D論作成\ダイバータ模擬装置資料\ITE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672408" cy="2860621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2483768" y="364502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bg1"/>
                </a:solidFill>
              </a:rPr>
              <a:t>http://www.iter.org/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3861048"/>
            <a:ext cx="1440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bg1"/>
                </a:solidFill>
              </a:rPr>
              <a:t>http://www.iter.org/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 rot="714998">
            <a:off x="5058850" y="2441565"/>
            <a:ext cx="963629" cy="631381"/>
          </a:xfrm>
          <a:prstGeom prst="ellipse">
            <a:avLst/>
          </a:prstGeom>
          <a:solidFill>
            <a:schemeClr val="accent5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411760" y="2996952"/>
            <a:ext cx="360040" cy="216024"/>
          </a:xfrm>
          <a:prstGeom prst="rect">
            <a:avLst/>
          </a:prstGeom>
          <a:noFill/>
          <a:ln w="25400">
            <a:solidFill>
              <a:srgbClr val="6EE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>
            <a:stCxn id="14" idx="0"/>
          </p:cNvCxnSpPr>
          <p:nvPr/>
        </p:nvCxnSpPr>
        <p:spPr>
          <a:xfrm flipV="1">
            <a:off x="2591780" y="2132856"/>
            <a:ext cx="1620180" cy="864096"/>
          </a:xfrm>
          <a:prstGeom prst="line">
            <a:avLst/>
          </a:prstGeom>
          <a:ln w="25400">
            <a:solidFill>
              <a:srgbClr val="6EE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4" idx="2"/>
          </p:cNvCxnSpPr>
          <p:nvPr/>
        </p:nvCxnSpPr>
        <p:spPr>
          <a:xfrm>
            <a:off x="2591780" y="3212976"/>
            <a:ext cx="1620180" cy="936104"/>
          </a:xfrm>
          <a:prstGeom prst="line">
            <a:avLst/>
          </a:prstGeom>
          <a:ln w="25400">
            <a:solidFill>
              <a:srgbClr val="6EE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95936" y="980728"/>
            <a:ext cx="5040560" cy="978729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987425" indent="-987425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/>
              <a:t>ダイバータ：　</a:t>
            </a:r>
            <a:r>
              <a:rPr lang="ja-JP" altLang="en-US" sz="1600" b="1" dirty="0" smtClean="0">
                <a:latin typeface="+mn-lt"/>
                <a:ea typeface="+mn-ea"/>
              </a:rPr>
              <a:t>核融合プラズマから</a:t>
            </a:r>
            <a:r>
              <a:rPr lang="ja-JP" altLang="en-US" sz="1600" b="1" dirty="0" smtClean="0"/>
              <a:t>発生する</a:t>
            </a:r>
            <a:r>
              <a:rPr lang="ja-JP" altLang="en-US" sz="1600" b="1" dirty="0" smtClean="0">
                <a:latin typeface="+mn-lt"/>
                <a:ea typeface="+mn-ea"/>
              </a:rPr>
              <a:t>１００</a:t>
            </a:r>
            <a:r>
              <a:rPr lang="en-US" altLang="ja-JP" sz="1600" b="1" dirty="0" smtClean="0">
                <a:latin typeface="+mn-lt"/>
                <a:ea typeface="+mn-ea"/>
              </a:rPr>
              <a:t>MW</a:t>
            </a:r>
            <a:r>
              <a:rPr lang="ja-JP" altLang="en-US" sz="1600" b="1" dirty="0" smtClean="0">
                <a:latin typeface="+mn-lt"/>
                <a:ea typeface="+mn-ea"/>
              </a:rPr>
              <a:t>以上の高熱負荷と粒子を磁力線により</a:t>
            </a:r>
            <a:r>
              <a:rPr lang="ja-JP" altLang="en-US" sz="1600" b="1" dirty="0" smtClean="0"/>
              <a:t>ダイバータ領域へ集中させ、処理する役割を持つ。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64288" y="2132856"/>
            <a:ext cx="1873224" cy="683264"/>
          </a:xfrm>
          <a:prstGeom prst="rect">
            <a:avLst/>
          </a:prstGeom>
          <a:noFill/>
          <a:ln w="2222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+mn-lt"/>
                <a:ea typeface="+mn-ea"/>
              </a:rPr>
              <a:t>不純物ガスの入射により、</a:t>
            </a:r>
            <a:r>
              <a:rPr lang="ja-JP" altLang="en-US" sz="1600" b="1" dirty="0" smtClean="0"/>
              <a:t>熱流を緩和。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6012160" y="2492896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4932040" y="4437112"/>
            <a:ext cx="72008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4644008" y="5013176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572000" y="5229200"/>
            <a:ext cx="100811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80112" y="4149080"/>
            <a:ext cx="3456384" cy="683264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182563" indent="-18256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+mn-lt"/>
                <a:ea typeface="+mn-ea"/>
              </a:rPr>
              <a:t>・ダイバータ板上での熱流を</a:t>
            </a:r>
            <a:r>
              <a:rPr lang="en-US" altLang="ja-JP" sz="1600" b="1" dirty="0" smtClean="0">
                <a:latin typeface="+mn-lt"/>
                <a:ea typeface="+mn-ea"/>
              </a:rPr>
              <a:t>10MW/m</a:t>
            </a:r>
            <a:r>
              <a:rPr lang="en-US" altLang="ja-JP" sz="1600" b="1" baseline="30000" dirty="0" smtClean="0">
                <a:latin typeface="+mn-lt"/>
                <a:ea typeface="+mn-ea"/>
              </a:rPr>
              <a:t>2</a:t>
            </a:r>
            <a:r>
              <a:rPr lang="ja-JP" altLang="en-US" sz="1600" b="1" dirty="0" smtClean="0">
                <a:latin typeface="+mn-lt"/>
                <a:ea typeface="+mn-ea"/>
              </a:rPr>
              <a:t>以下に抑える。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58167" y="4797152"/>
            <a:ext cx="3563888" cy="683264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+mn-lt"/>
                <a:ea typeface="+mn-ea"/>
              </a:rPr>
              <a:t>・ヘリウム灰を効率よく排気し、コアプラズマ内のヘリウム濃度上昇を抑える。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36096" y="5554048"/>
            <a:ext cx="3635896" cy="683264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+mn-lt"/>
                <a:ea typeface="+mn-ea"/>
              </a:rPr>
              <a:t>・材料の損耗や過剰なガス放出を避け、コアプラズマへの不純物流入を抑える。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292080" y="2132856"/>
            <a:ext cx="648071" cy="4058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8" name="直線コネクタ 47"/>
          <p:cNvCxnSpPr/>
          <p:nvPr/>
        </p:nvCxnSpPr>
        <p:spPr>
          <a:xfrm>
            <a:off x="5652120" y="3717032"/>
            <a:ext cx="144016" cy="288032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endCxn id="53" idx="1"/>
          </p:cNvCxnSpPr>
          <p:nvPr/>
        </p:nvCxnSpPr>
        <p:spPr>
          <a:xfrm flipV="1">
            <a:off x="5796136" y="3482600"/>
            <a:ext cx="1367136" cy="3064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163272" y="3140968"/>
            <a:ext cx="1873224" cy="68326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+mn-lt"/>
                <a:ea typeface="+mn-ea"/>
              </a:rPr>
              <a:t>ヘリウム灰など不要な粒子を排気</a:t>
            </a:r>
            <a:r>
              <a:rPr lang="ja-JP" altLang="en-US" sz="1600" b="1" dirty="0" smtClean="0"/>
              <a:t>。</a:t>
            </a:r>
            <a:endParaRPr lang="en-US" altLang="ja-JP" sz="1600" b="1" dirty="0" smtClean="0">
              <a:latin typeface="+mn-lt"/>
              <a:ea typeface="+mn-ea"/>
            </a:endParaRPr>
          </a:p>
        </p:txBody>
      </p:sp>
      <p:sp>
        <p:nvSpPr>
          <p:cNvPr id="62" name="下矢印 61"/>
          <p:cNvSpPr/>
          <p:nvPr/>
        </p:nvSpPr>
        <p:spPr>
          <a:xfrm>
            <a:off x="5436096" y="2924944"/>
            <a:ext cx="360040" cy="189839"/>
          </a:xfrm>
          <a:prstGeom prst="downArrow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616" y="1052736"/>
            <a:ext cx="172819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核融合実験炉　</a:t>
            </a:r>
            <a:r>
              <a:rPr kumimoji="1" lang="en-US" altLang="ja-JP" sz="1400" b="1" dirty="0" smtClean="0"/>
              <a:t>ITER</a:t>
            </a:r>
            <a:endParaRPr kumimoji="1" lang="ja-JP" altLang="en-US" sz="14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3779912" y="4653136"/>
            <a:ext cx="1656184" cy="7200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32040" y="6309320"/>
            <a:ext cx="4032448" cy="387798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物理的、工学的困難を乗り越えることが必要</a:t>
            </a:r>
            <a:endParaRPr lang="en-US" altLang="ja-JP" sz="16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7504" y="645333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M. Sugihara,  Divertor Requirements and Performance in ITER.</a:t>
            </a:r>
            <a:endParaRPr kumimoji="1" lang="ja-JP" altLang="en-US" sz="1200" dirty="0"/>
          </a:p>
        </p:txBody>
      </p:sp>
      <p:sp>
        <p:nvSpPr>
          <p:cNvPr id="35" name="右矢印 34"/>
          <p:cNvSpPr/>
          <p:nvPr/>
        </p:nvSpPr>
        <p:spPr>
          <a:xfrm>
            <a:off x="4499992" y="638132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60240" cy="415498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400" b="1" dirty="0" smtClean="0">
                <a:latin typeface="Century" pitchFamily="18" charset="0"/>
              </a:rPr>
              <a:t>研究の背景と目的 </a:t>
            </a:r>
            <a:endParaRPr lang="en-US" altLang="ja-JP" sz="14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計測機器：分光システム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393" y="832786"/>
            <a:ext cx="8635666" cy="85939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本研究では以下の分光計測システムを構築・使用した。</a:t>
            </a:r>
            <a:endParaRPr kumimoji="1" lang="ja-JP" altLang="en-US" dirty="0"/>
          </a:p>
        </p:txBody>
      </p:sp>
      <p:grpSp>
        <p:nvGrpSpPr>
          <p:cNvPr id="4" name="グループ化 45"/>
          <p:cNvGrpSpPr/>
          <p:nvPr/>
        </p:nvGrpSpPr>
        <p:grpSpPr>
          <a:xfrm>
            <a:off x="636438" y="1874012"/>
            <a:ext cx="7809730" cy="4824744"/>
            <a:chOff x="159950" y="1028319"/>
            <a:chExt cx="8824630" cy="5451735"/>
          </a:xfrm>
        </p:grpSpPr>
        <p:sp>
          <p:nvSpPr>
            <p:cNvPr id="42" name="正方形/長方形 41"/>
            <p:cNvSpPr/>
            <p:nvPr/>
          </p:nvSpPr>
          <p:spPr>
            <a:xfrm>
              <a:off x="716656" y="3307444"/>
              <a:ext cx="844246" cy="22955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 flipH="1">
              <a:off x="159950" y="5053951"/>
              <a:ext cx="1910115" cy="1153106"/>
            </a:xfrm>
            <a:prstGeom prst="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53581" y="1028319"/>
              <a:ext cx="3346135" cy="452106"/>
            </a:xfrm>
            <a:prstGeom prst="rect">
              <a:avLst/>
            </a:prstGeom>
            <a:noFill/>
            <a:ln w="31750" cmpd="dbl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2014</a:t>
              </a:r>
              <a:r>
                <a:rPr kumimoji="0" lang="ja-JP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年度 分光システム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755568" y="1438359"/>
              <a:ext cx="3229012" cy="230545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2923459" y="4704082"/>
              <a:ext cx="1491382" cy="532706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入射光学系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7699784" y="5645450"/>
              <a:ext cx="987016" cy="46370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PC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831780" y="4153851"/>
              <a:ext cx="1354361" cy="9001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分光器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</a:t>
              </a: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広波長帯</a:t>
              </a: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USB2000+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755565" y="1428737"/>
              <a:ext cx="1584179" cy="614119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光学系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</a:t>
              </a: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シャッター</a:t>
              </a: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)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7699784" y="3311260"/>
              <a:ext cx="1284796" cy="432551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EMCCD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848673" y="3990738"/>
              <a:ext cx="987016" cy="48058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PC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471633" y="2164402"/>
              <a:ext cx="2011750" cy="1030833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分光器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</a:t>
              </a: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高分解能</a:t>
              </a: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ShamRock500i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cxnSp>
          <p:nvCxnSpPr>
            <p:cNvPr id="57" name="カギ線コネクタ 56"/>
            <p:cNvCxnSpPr>
              <a:stCxn id="50" idx="3"/>
              <a:endCxn id="52" idx="1"/>
            </p:cNvCxnSpPr>
            <p:nvPr/>
          </p:nvCxnSpPr>
          <p:spPr>
            <a:xfrm flipV="1">
              <a:off x="4414841" y="4603901"/>
              <a:ext cx="1416939" cy="366534"/>
            </a:xfrm>
            <a:prstGeom prst="bentConnector3">
              <a:avLst>
                <a:gd name="adj1" fmla="val 69445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カギ線コネクタ 57"/>
            <p:cNvCxnSpPr>
              <a:stCxn id="53" idx="3"/>
              <a:endCxn id="56" idx="0"/>
            </p:cNvCxnSpPr>
            <p:nvPr/>
          </p:nvCxnSpPr>
          <p:spPr>
            <a:xfrm>
              <a:off x="7339744" y="1735797"/>
              <a:ext cx="137764" cy="428605"/>
            </a:xfrm>
            <a:prstGeom prst="bentConnector2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カギ線コネクタ 58"/>
            <p:cNvCxnSpPr>
              <a:stCxn id="56" idx="2"/>
              <a:endCxn id="54" idx="1"/>
            </p:cNvCxnSpPr>
            <p:nvPr/>
          </p:nvCxnSpPr>
          <p:spPr>
            <a:xfrm rot="16200000" flipH="1">
              <a:off x="7422497" y="3250247"/>
              <a:ext cx="332300" cy="222275"/>
            </a:xfrm>
            <a:prstGeom prst="bentConnector2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0" name="円/楕円 59"/>
            <p:cNvSpPr/>
            <p:nvPr/>
          </p:nvSpPr>
          <p:spPr>
            <a:xfrm>
              <a:off x="281967" y="4005064"/>
              <a:ext cx="1691863" cy="7758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プラズマ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(WP/B)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042347" y="2817099"/>
              <a:ext cx="1372493" cy="532706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入射光学系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85718" y="1793162"/>
              <a:ext cx="1300236" cy="66587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メイン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トリガ</a:t>
              </a: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99759" y="2781195"/>
              <a:ext cx="1674071" cy="8638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プラズマ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(CC)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699784" y="4890667"/>
              <a:ext cx="987016" cy="46370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PC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885904" y="5310071"/>
              <a:ext cx="1453840" cy="820080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高速カメラ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GX-1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cxnSp>
          <p:nvCxnSpPr>
            <p:cNvPr id="72" name="カギ線コネクタ 71"/>
            <p:cNvCxnSpPr>
              <a:stCxn id="63" idx="4"/>
              <a:endCxn id="69" idx="0"/>
            </p:cNvCxnSpPr>
            <p:nvPr/>
          </p:nvCxnSpPr>
          <p:spPr>
            <a:xfrm rot="16200000" flipH="1">
              <a:off x="975234" y="2619634"/>
              <a:ext cx="322163" cy="95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直線矢印コネクタ 72"/>
            <p:cNvCxnSpPr>
              <a:stCxn id="54" idx="2"/>
              <a:endCxn id="55" idx="0"/>
            </p:cNvCxnSpPr>
            <p:nvPr/>
          </p:nvCxnSpPr>
          <p:spPr>
            <a:xfrm flipH="1">
              <a:off x="8342181" y="3743810"/>
              <a:ext cx="1" cy="24692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カギ線コネクタ 75"/>
            <p:cNvCxnSpPr>
              <a:stCxn id="84" idx="6"/>
              <a:endCxn id="71" idx="1"/>
            </p:cNvCxnSpPr>
            <p:nvPr/>
          </p:nvCxnSpPr>
          <p:spPr>
            <a:xfrm>
              <a:off x="1973830" y="5589373"/>
              <a:ext cx="3912074" cy="130739"/>
            </a:xfrm>
            <a:prstGeom prst="bentConnector3">
              <a:avLst>
                <a:gd name="adj1" fmla="val 8446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カギ線コネクタ 77"/>
            <p:cNvCxnSpPr>
              <a:stCxn id="50" idx="3"/>
              <a:endCxn id="53" idx="1"/>
            </p:cNvCxnSpPr>
            <p:nvPr/>
          </p:nvCxnSpPr>
          <p:spPr>
            <a:xfrm flipV="1">
              <a:off x="4414841" y="1735797"/>
              <a:ext cx="1340725" cy="323463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カギ線コネクタ 78"/>
            <p:cNvCxnSpPr>
              <a:stCxn id="61" idx="3"/>
              <a:endCxn id="53" idx="1"/>
            </p:cNvCxnSpPr>
            <p:nvPr/>
          </p:nvCxnSpPr>
          <p:spPr>
            <a:xfrm flipV="1">
              <a:off x="4414840" y="1735797"/>
              <a:ext cx="1340726" cy="1347656"/>
            </a:xfrm>
            <a:prstGeom prst="bentConnector3">
              <a:avLst>
                <a:gd name="adj1" fmla="val 22257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カギ線コネクタ 79"/>
            <p:cNvCxnSpPr>
              <a:endCxn id="50" idx="1"/>
            </p:cNvCxnSpPr>
            <p:nvPr/>
          </p:nvCxnSpPr>
          <p:spPr>
            <a:xfrm flipV="1">
              <a:off x="1687476" y="4970435"/>
              <a:ext cx="1235982" cy="474791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1" name="カギ線コネクタ 80"/>
            <p:cNvCxnSpPr>
              <a:stCxn id="60" idx="6"/>
              <a:endCxn id="61" idx="1"/>
            </p:cNvCxnSpPr>
            <p:nvPr/>
          </p:nvCxnSpPr>
          <p:spPr>
            <a:xfrm flipV="1">
              <a:off x="1973830" y="3083453"/>
              <a:ext cx="1068517" cy="1309557"/>
            </a:xfrm>
            <a:prstGeom prst="bentConnector3">
              <a:avLst>
                <a:gd name="adj1" fmla="val 25503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2" name="カギ線コネクタ 81"/>
            <p:cNvCxnSpPr>
              <a:stCxn id="52" idx="3"/>
              <a:endCxn id="70" idx="0"/>
            </p:cNvCxnSpPr>
            <p:nvPr/>
          </p:nvCxnSpPr>
          <p:spPr>
            <a:xfrm>
              <a:off x="7186141" y="4603901"/>
              <a:ext cx="1007152" cy="286766"/>
            </a:xfrm>
            <a:prstGeom prst="bentConnector2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3" name="カギ線コネクタ 82"/>
            <p:cNvCxnSpPr>
              <a:stCxn id="71" idx="3"/>
              <a:endCxn id="51" idx="1"/>
            </p:cNvCxnSpPr>
            <p:nvPr/>
          </p:nvCxnSpPr>
          <p:spPr>
            <a:xfrm>
              <a:off x="7339744" y="5720112"/>
              <a:ext cx="360040" cy="15719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4" name="円/楕円 83"/>
            <p:cNvSpPr/>
            <p:nvPr/>
          </p:nvSpPr>
          <p:spPr>
            <a:xfrm>
              <a:off x="257402" y="5157459"/>
              <a:ext cx="1716428" cy="8638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プラズマ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(WE)</a:t>
              </a:r>
              <a:endPara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49531" y="6149714"/>
              <a:ext cx="1336423" cy="3303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D-module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018163" y="1270510"/>
              <a:ext cx="1656301" cy="374912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明朝"/>
                  <a:cs typeface="Times New Roman" panose="02020603050405020304" pitchFamily="18" charset="0"/>
                </a:rPr>
                <a:t>光ファイバー</a:t>
              </a:r>
              <a:endPara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3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計測機器：分光器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6983309"/>
              </p:ext>
            </p:extLst>
          </p:nvPr>
        </p:nvGraphicFramePr>
        <p:xfrm>
          <a:off x="135974" y="4229317"/>
          <a:ext cx="4525108" cy="2538046"/>
        </p:xfrm>
        <a:graphic>
          <a:graphicData uri="http://schemas.openxmlformats.org/presentationml/2006/ole">
            <p:oleObj spid="_x0000_s151554" name="ワークシート" r:id="rId3" imgW="7715216" imgH="4343459" progId="Excel.Sheet.12">
              <p:embed/>
            </p:oleObj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7284523"/>
              </p:ext>
            </p:extLst>
          </p:nvPr>
        </p:nvGraphicFramePr>
        <p:xfrm>
          <a:off x="135974" y="1226511"/>
          <a:ext cx="5370635" cy="2612780"/>
        </p:xfrm>
        <a:graphic>
          <a:graphicData uri="http://schemas.openxmlformats.org/presentationml/2006/ole">
            <p:oleObj spid="_x0000_s151555" name="ワークシート" r:id="rId4" imgW="9153441" imgH="4476659" progId="Excel.Sheet.12">
              <p:embed/>
            </p:oleObj>
          </a:graphicData>
        </a:graphic>
      </p:graphicFrame>
      <p:grpSp>
        <p:nvGrpSpPr>
          <p:cNvPr id="3" name="グループ化 5"/>
          <p:cNvGrpSpPr/>
          <p:nvPr/>
        </p:nvGrpSpPr>
        <p:grpSpPr>
          <a:xfrm>
            <a:off x="4675824" y="3091477"/>
            <a:ext cx="4113555" cy="3659282"/>
            <a:chOff x="3932072" y="2893779"/>
            <a:chExt cx="4456352" cy="3964222"/>
          </a:xfrm>
        </p:grpSpPr>
        <p:sp>
          <p:nvSpPr>
            <p:cNvPr id="7" name="正方形/長方形 6"/>
            <p:cNvSpPr/>
            <p:nvPr/>
          </p:nvSpPr>
          <p:spPr>
            <a:xfrm>
              <a:off x="4758891" y="3526294"/>
              <a:ext cx="3629533" cy="1942567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8" name="正方形/長方形 7"/>
            <p:cNvSpPr/>
            <p:nvPr/>
          </p:nvSpPr>
          <p:spPr>
            <a:xfrm rot="4807646">
              <a:off x="7887117" y="3976846"/>
              <a:ext cx="589280" cy="741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9" name="正方形/長方形 8"/>
            <p:cNvSpPr/>
            <p:nvPr/>
          </p:nvSpPr>
          <p:spPr>
            <a:xfrm rot="18818964">
              <a:off x="4899003" y="5071274"/>
              <a:ext cx="357841" cy="5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0" name="正方形/長方形 9"/>
            <p:cNvSpPr/>
            <p:nvPr/>
          </p:nvSpPr>
          <p:spPr>
            <a:xfrm rot="4990731" flipV="1">
              <a:off x="5181922" y="4465121"/>
              <a:ext cx="484953" cy="324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1" name="正方形/長方形 10"/>
            <p:cNvSpPr/>
            <p:nvPr/>
          </p:nvSpPr>
          <p:spPr>
            <a:xfrm rot="1415275" flipV="1">
              <a:off x="4962512" y="4633260"/>
              <a:ext cx="484953" cy="324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2" name="正方形/長方形 11"/>
            <p:cNvSpPr/>
            <p:nvPr/>
          </p:nvSpPr>
          <p:spPr>
            <a:xfrm rot="8568177" flipV="1">
              <a:off x="4930847" y="4363747"/>
              <a:ext cx="484953" cy="324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3" name="正方形/長方形 12"/>
            <p:cNvSpPr/>
            <p:nvPr/>
          </p:nvSpPr>
          <p:spPr>
            <a:xfrm rot="5678453">
              <a:off x="7908261" y="4963115"/>
              <a:ext cx="589280" cy="741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4" name="正方形/長方形 13"/>
            <p:cNvSpPr/>
            <p:nvPr/>
          </p:nvSpPr>
          <p:spPr>
            <a:xfrm rot="2771005">
              <a:off x="4918877" y="3821502"/>
              <a:ext cx="357841" cy="5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639273" y="3634486"/>
              <a:ext cx="119619" cy="379439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17958" y="5468861"/>
              <a:ext cx="615741" cy="173349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6" name="グループ化 16"/>
            <p:cNvGrpSpPr/>
            <p:nvPr/>
          </p:nvGrpSpPr>
          <p:grpSpPr>
            <a:xfrm>
              <a:off x="4935833" y="3363241"/>
              <a:ext cx="334260" cy="163054"/>
              <a:chOff x="3381081" y="1903179"/>
              <a:chExt cx="470839" cy="229678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3381081" y="1903179"/>
                <a:ext cx="470839" cy="229678"/>
              </a:xfrm>
              <a:prstGeom prst="rect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>
                <a:off x="3455219" y="2046011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3679254" y="2051517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17"/>
            <p:cNvGrpSpPr/>
            <p:nvPr/>
          </p:nvGrpSpPr>
          <p:grpSpPr>
            <a:xfrm rot="5400000">
              <a:off x="4510234" y="5048211"/>
              <a:ext cx="334260" cy="163054"/>
              <a:chOff x="3381081" y="1903179"/>
              <a:chExt cx="470839" cy="229678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3381081" y="1903179"/>
                <a:ext cx="470839" cy="229678"/>
              </a:xfrm>
              <a:prstGeom prst="rect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>
                <a:off x="3455219" y="2046011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3679254" y="2051517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8"/>
            <p:cNvGrpSpPr/>
            <p:nvPr/>
          </p:nvGrpSpPr>
          <p:grpSpPr>
            <a:xfrm>
              <a:off x="4902712" y="5642210"/>
              <a:ext cx="334260" cy="163054"/>
              <a:chOff x="3381081" y="1903179"/>
              <a:chExt cx="470839" cy="229678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3381081" y="1903179"/>
                <a:ext cx="470839" cy="229678"/>
              </a:xfrm>
              <a:prstGeom prst="rect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3455219" y="2046011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679254" y="2051517"/>
                <a:ext cx="12601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正方形/長方形 19"/>
            <p:cNvSpPr/>
            <p:nvPr/>
          </p:nvSpPr>
          <p:spPr>
            <a:xfrm>
              <a:off x="3932072" y="3647667"/>
              <a:ext cx="843074" cy="353076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62" dirty="0"/>
                <a:t>CCD</a:t>
              </a:r>
              <a:endParaRPr lang="ja-JP" altLang="en-US" sz="1662" dirty="0"/>
            </a:p>
          </p:txBody>
        </p:sp>
        <p:cxnSp>
          <p:nvCxnSpPr>
            <p:cNvPr id="21" name="直線矢印コネクタ 20"/>
            <p:cNvCxnSpPr>
              <a:stCxn id="33" idx="3"/>
            </p:cNvCxnSpPr>
            <p:nvPr/>
          </p:nvCxnSpPr>
          <p:spPr>
            <a:xfrm flipH="1" flipV="1">
              <a:off x="5044802" y="5174289"/>
              <a:ext cx="25038" cy="1135031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33" idx="3"/>
            </p:cNvCxnSpPr>
            <p:nvPr/>
          </p:nvCxnSpPr>
          <p:spPr>
            <a:xfrm flipV="1">
              <a:off x="5069840" y="5059970"/>
              <a:ext cx="77674" cy="124935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5147513" y="4855419"/>
              <a:ext cx="3034243" cy="204551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5044802" y="5129739"/>
              <a:ext cx="3097302" cy="44549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469312" y="4539495"/>
              <a:ext cx="2672793" cy="590244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420451" y="3837455"/>
              <a:ext cx="2674258" cy="486353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5469312" y="4139736"/>
              <a:ext cx="2672793" cy="399759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 flipV="1">
              <a:off x="4758892" y="3837455"/>
              <a:ext cx="3383215" cy="302282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 flipV="1">
              <a:off x="4758891" y="3787521"/>
              <a:ext cx="3335818" cy="49934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グループ化 29"/>
            <p:cNvGrpSpPr/>
            <p:nvPr/>
          </p:nvGrpSpPr>
          <p:grpSpPr>
            <a:xfrm>
              <a:off x="4443480" y="5051404"/>
              <a:ext cx="201217" cy="201217"/>
              <a:chOff x="2339752" y="5444789"/>
              <a:chExt cx="201217" cy="201217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2339752" y="5444789"/>
                <a:ext cx="201217" cy="20121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H="1">
                <a:off x="2339752" y="5444789"/>
                <a:ext cx="201217" cy="20121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30"/>
            <p:cNvGrpSpPr/>
            <p:nvPr/>
          </p:nvGrpSpPr>
          <p:grpSpPr>
            <a:xfrm>
              <a:off x="5013783" y="3243551"/>
              <a:ext cx="201217" cy="201217"/>
              <a:chOff x="2339752" y="5444789"/>
              <a:chExt cx="201217" cy="201217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2339752" y="5444789"/>
                <a:ext cx="201217" cy="20121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H="1">
                <a:off x="2339752" y="5444789"/>
                <a:ext cx="201217" cy="20121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正方形/長方形 31"/>
            <p:cNvSpPr/>
            <p:nvPr/>
          </p:nvSpPr>
          <p:spPr>
            <a:xfrm>
              <a:off x="4657766" y="4717003"/>
              <a:ext cx="1542021" cy="279433"/>
            </a:xfrm>
            <a:prstGeom prst="rect">
              <a:avLst/>
            </a:prstGeom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92" b="1" dirty="0"/>
                <a:t>グレーティング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 rot="5400000">
              <a:off x="4817812" y="5936997"/>
              <a:ext cx="504057" cy="240589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24953" y="5823079"/>
              <a:ext cx="1470134" cy="486241"/>
            </a:xfrm>
            <a:prstGeom prst="rect">
              <a:avLst/>
            </a:prstGeom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92" b="1" dirty="0"/>
                <a:t>光学系</a:t>
              </a:r>
              <a:endParaRPr lang="en-US" altLang="ja-JP" sz="1292" b="1" dirty="0"/>
            </a:p>
            <a:p>
              <a:pPr algn="ctr"/>
              <a:r>
                <a:rPr lang="ja-JP" altLang="en-US" sz="1292" b="1" dirty="0"/>
                <a:t>（シャッター、スリット）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5433700" y="4339615"/>
              <a:ext cx="2708407" cy="515804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 rot="5400000">
              <a:off x="4951909" y="6378807"/>
              <a:ext cx="252028" cy="113054"/>
            </a:xfrm>
            <a:prstGeom prst="rect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 dirty="0"/>
            </a:p>
          </p:txBody>
        </p:sp>
        <p:cxnSp>
          <p:nvCxnSpPr>
            <p:cNvPr id="37" name="曲線コネクタ 36"/>
            <p:cNvCxnSpPr/>
            <p:nvPr/>
          </p:nvCxnSpPr>
          <p:spPr>
            <a:xfrm rot="16200000" flipH="1">
              <a:off x="5043154" y="6588036"/>
              <a:ext cx="296653" cy="243277"/>
            </a:xfrm>
            <a:prstGeom prst="curvedConnector3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5574993" y="2893779"/>
              <a:ext cx="1845002" cy="486241"/>
            </a:xfrm>
            <a:prstGeom prst="rect">
              <a:avLst/>
            </a:prstGeom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954" b="1" dirty="0"/>
                <a:t>SR500i</a:t>
              </a:r>
              <a:endParaRPr lang="ja-JP" altLang="en-US" sz="2954" b="1" dirty="0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1074889" y="3818216"/>
            <a:ext cx="2553066" cy="4321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rPr>
              <a:t>分光器（広波長帯）</a:t>
            </a:r>
            <a:endParaRPr kumimoji="0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明朝"/>
              <a:cs typeface="Times New Roman" panose="020206030504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121995" y="865565"/>
            <a:ext cx="2553066" cy="43217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明朝"/>
                <a:cs typeface="Times New Roman" panose="02020603050405020304" pitchFamily="18" charset="0"/>
              </a:rPr>
              <a:t>分光器（高分解能）</a:t>
            </a:r>
          </a:p>
        </p:txBody>
      </p:sp>
    </p:spTree>
    <p:extLst>
      <p:ext uri="{BB962C8B-B14F-4D97-AF65-F5344CB8AC3E}">
        <p14:creationId xmlns="" xmlns:p14="http://schemas.microsoft.com/office/powerpoint/2010/main" val="709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66328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計測機器：入射光学系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808" y="701958"/>
            <a:ext cx="8635666" cy="683716"/>
          </a:xfrm>
        </p:spPr>
        <p:txBody>
          <a:bodyPr>
            <a:normAutofit fontScale="55000" lnSpcReduction="20000"/>
          </a:bodyPr>
          <a:lstStyle/>
          <a:p>
            <a:r>
              <a:rPr kumimoji="1" lang="ja-JP" altLang="en-US" dirty="0" smtClean="0"/>
              <a:t>本研究に</a:t>
            </a:r>
            <a:endParaRPr kumimoji="1" lang="en-US" altLang="ja-JP" dirty="0" smtClean="0"/>
          </a:p>
          <a:p>
            <a:r>
              <a:rPr lang="ja-JP" altLang="en-US" dirty="0" smtClean="0"/>
              <a:t>空間</a:t>
            </a:r>
            <a:r>
              <a:rPr lang="ja-JP" altLang="en-US" dirty="0"/>
              <a:t>分解能</a:t>
            </a:r>
            <a:r>
              <a:rPr lang="ja-JP" altLang="en-US" dirty="0" smtClean="0"/>
              <a:t>は以下のようになる。おいて、入射光学系にレンズを用いて測定した。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83"/>
          <p:cNvGrpSpPr/>
          <p:nvPr/>
        </p:nvGrpSpPr>
        <p:grpSpPr>
          <a:xfrm>
            <a:off x="539552" y="2182331"/>
            <a:ext cx="7632848" cy="913586"/>
            <a:chOff x="539552" y="2474431"/>
            <a:chExt cx="7632848" cy="913586"/>
          </a:xfrm>
        </p:grpSpPr>
        <p:cxnSp>
          <p:nvCxnSpPr>
            <p:cNvPr id="85" name="直線コネクタ 84"/>
            <p:cNvCxnSpPr>
              <a:stCxn id="125" idx="0"/>
              <a:endCxn id="89" idx="4"/>
            </p:cNvCxnSpPr>
            <p:nvPr/>
          </p:nvCxnSpPr>
          <p:spPr>
            <a:xfrm flipV="1">
              <a:off x="539552" y="2474431"/>
              <a:ext cx="4836614" cy="219819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stCxn id="89" idx="0"/>
              <a:endCxn id="119" idx="4"/>
            </p:cNvCxnSpPr>
            <p:nvPr/>
          </p:nvCxnSpPr>
          <p:spPr>
            <a:xfrm flipV="1">
              <a:off x="5376166" y="3039236"/>
              <a:ext cx="2796234" cy="348781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89" idx="0"/>
              <a:endCxn id="125" idx="0"/>
            </p:cNvCxnSpPr>
            <p:nvPr/>
          </p:nvCxnSpPr>
          <p:spPr>
            <a:xfrm flipH="1" flipV="1">
              <a:off x="539552" y="2694250"/>
              <a:ext cx="4836614" cy="693767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89" idx="4"/>
              <a:endCxn id="119" idx="4"/>
            </p:cNvCxnSpPr>
            <p:nvPr/>
          </p:nvCxnSpPr>
          <p:spPr>
            <a:xfrm>
              <a:off x="5376166" y="2474431"/>
              <a:ext cx="2796234" cy="564805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円/楕円 88"/>
          <p:cNvSpPr/>
          <p:nvPr/>
        </p:nvSpPr>
        <p:spPr>
          <a:xfrm flipV="1">
            <a:off x="5148064" y="2182331"/>
            <a:ext cx="456204" cy="913586"/>
          </a:xfrm>
          <a:prstGeom prst="ellipse">
            <a:avLst/>
          </a:prstGeom>
          <a:solidFill>
            <a:srgbClr val="00B0F0">
              <a:alpha val="22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/>
          <p:cNvCxnSpPr/>
          <p:nvPr/>
        </p:nvCxnSpPr>
        <p:spPr>
          <a:xfrm>
            <a:off x="35496" y="263912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89" idx="4"/>
          </p:cNvCxnSpPr>
          <p:nvPr/>
        </p:nvCxnSpPr>
        <p:spPr>
          <a:xfrm flipV="1">
            <a:off x="539552" y="2182331"/>
            <a:ext cx="4836614" cy="45679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89" idx="4"/>
          </p:cNvCxnSpPr>
          <p:nvPr/>
        </p:nvCxnSpPr>
        <p:spPr>
          <a:xfrm>
            <a:off x="5376166" y="2182331"/>
            <a:ext cx="2796234" cy="45679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9" idx="0"/>
          </p:cNvCxnSpPr>
          <p:nvPr/>
        </p:nvCxnSpPr>
        <p:spPr>
          <a:xfrm flipH="1" flipV="1">
            <a:off x="539552" y="2639124"/>
            <a:ext cx="4836614" cy="45679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89" idx="0"/>
          </p:cNvCxnSpPr>
          <p:nvPr/>
        </p:nvCxnSpPr>
        <p:spPr>
          <a:xfrm flipV="1">
            <a:off x="5376166" y="2639124"/>
            <a:ext cx="2796234" cy="45679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89" idx="4"/>
          </p:cNvCxnSpPr>
          <p:nvPr/>
        </p:nvCxnSpPr>
        <p:spPr>
          <a:xfrm>
            <a:off x="5376166" y="2182331"/>
            <a:ext cx="0" cy="15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98"/>
          <p:cNvGrpSpPr/>
          <p:nvPr/>
        </p:nvGrpSpPr>
        <p:grpSpPr>
          <a:xfrm>
            <a:off x="539552" y="3615593"/>
            <a:ext cx="4836614" cy="399974"/>
            <a:chOff x="755576" y="3429000"/>
            <a:chExt cx="4836614" cy="399974"/>
          </a:xfrm>
        </p:grpSpPr>
        <p:cxnSp>
          <p:nvCxnSpPr>
            <p:cNvPr id="100" name="直線矢印コネクタ 99"/>
            <p:cNvCxnSpPr/>
            <p:nvPr/>
          </p:nvCxnSpPr>
          <p:spPr>
            <a:xfrm flipH="1">
              <a:off x="755576" y="3429000"/>
              <a:ext cx="4836614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1209118" y="3459642"/>
              <a:ext cx="392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プラズマ側の焦点距離：</a:t>
              </a:r>
              <a:r>
                <a:rPr kumimoji="1" lang="en-US" altLang="ja-JP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a= 2.5 m</a:t>
              </a:r>
              <a:endParaRPr kumimoji="1" lang="ja-JP" altLang="en-US" dirty="0">
                <a:solidFill>
                  <a:srgbClr val="0070C0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6" name="グループ化 101"/>
          <p:cNvGrpSpPr/>
          <p:nvPr/>
        </p:nvGrpSpPr>
        <p:grpSpPr>
          <a:xfrm>
            <a:off x="5376166" y="3559656"/>
            <a:ext cx="3444305" cy="369332"/>
            <a:chOff x="5376166" y="3380838"/>
            <a:chExt cx="3444305" cy="369332"/>
          </a:xfrm>
        </p:grpSpPr>
        <p:cxnSp>
          <p:nvCxnSpPr>
            <p:cNvPr id="104" name="直線矢印コネクタ 103"/>
            <p:cNvCxnSpPr/>
            <p:nvPr/>
          </p:nvCxnSpPr>
          <p:spPr>
            <a:xfrm flipH="1">
              <a:off x="5376166" y="3436775"/>
              <a:ext cx="2796234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/>
            <p:cNvSpPr txBox="1"/>
            <p:nvPr/>
          </p:nvSpPr>
          <p:spPr>
            <a:xfrm>
              <a:off x="5898971" y="3380838"/>
              <a:ext cx="292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焦点</a:t>
              </a:r>
              <a:r>
                <a:rPr lang="ja-JP" altLang="en-US" dirty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距離</a:t>
              </a:r>
              <a:r>
                <a:rPr lang="ja-JP" altLang="en-US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：</a:t>
              </a:r>
              <a:r>
                <a:rPr lang="en-US" altLang="ja-JP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b= 5 cm</a:t>
              </a:r>
              <a:endParaRPr lang="ja-JP" altLang="en-US" dirty="0">
                <a:solidFill>
                  <a:srgbClr val="0070C0"/>
                </a:solidFill>
                <a:latin typeface="Cambria Math" pitchFamily="18" charset="0"/>
              </a:endParaRPr>
            </a:p>
          </p:txBody>
        </p:sp>
      </p:grpSp>
      <p:cxnSp>
        <p:nvCxnSpPr>
          <p:cNvPr id="106" name="直線コネクタ 105"/>
          <p:cNvCxnSpPr/>
          <p:nvPr/>
        </p:nvCxnSpPr>
        <p:spPr>
          <a:xfrm>
            <a:off x="7596336" y="2639124"/>
            <a:ext cx="0" cy="77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106"/>
          <p:cNvGrpSpPr/>
          <p:nvPr/>
        </p:nvGrpSpPr>
        <p:grpSpPr>
          <a:xfrm>
            <a:off x="5376166" y="3182188"/>
            <a:ext cx="2220170" cy="369332"/>
            <a:chOff x="5376166" y="3372702"/>
            <a:chExt cx="2220170" cy="369332"/>
          </a:xfrm>
        </p:grpSpPr>
        <p:cxnSp>
          <p:nvCxnSpPr>
            <p:cNvPr id="108" name="直線矢印コネクタ 107"/>
            <p:cNvCxnSpPr/>
            <p:nvPr/>
          </p:nvCxnSpPr>
          <p:spPr>
            <a:xfrm flipH="1">
              <a:off x="5376166" y="3436775"/>
              <a:ext cx="222017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108"/>
            <p:cNvSpPr txBox="1"/>
            <p:nvPr/>
          </p:nvSpPr>
          <p:spPr>
            <a:xfrm>
              <a:off x="6360237" y="3372702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kumimoji="1" lang="ja-JP" altLang="en-US" dirty="0">
                <a:solidFill>
                  <a:srgbClr val="0070C0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8" name="グループ化 109"/>
          <p:cNvGrpSpPr/>
          <p:nvPr/>
        </p:nvGrpSpPr>
        <p:grpSpPr>
          <a:xfrm>
            <a:off x="3155996" y="3182188"/>
            <a:ext cx="2220170" cy="369332"/>
            <a:chOff x="5376166" y="3372702"/>
            <a:chExt cx="2220170" cy="369332"/>
          </a:xfrm>
        </p:grpSpPr>
        <p:cxnSp>
          <p:nvCxnSpPr>
            <p:cNvPr id="111" name="直線矢印コネクタ 110"/>
            <p:cNvCxnSpPr/>
            <p:nvPr/>
          </p:nvCxnSpPr>
          <p:spPr>
            <a:xfrm flipH="1">
              <a:off x="5376166" y="3436775"/>
              <a:ext cx="222017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111"/>
            <p:cNvSpPr txBox="1"/>
            <p:nvPr/>
          </p:nvSpPr>
          <p:spPr>
            <a:xfrm>
              <a:off x="6360237" y="3372702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kumimoji="1" lang="ja-JP" altLang="en-US" dirty="0">
                <a:solidFill>
                  <a:srgbClr val="0070C0"/>
                </a:solidFill>
                <a:latin typeface="Cambria Math" pitchFamily="18" charset="0"/>
              </a:endParaRPr>
            </a:p>
          </p:txBody>
        </p:sp>
      </p:grpSp>
      <p:cxnSp>
        <p:nvCxnSpPr>
          <p:cNvPr id="115" name="直線コネクタ 114"/>
          <p:cNvCxnSpPr/>
          <p:nvPr/>
        </p:nvCxnSpPr>
        <p:spPr>
          <a:xfrm>
            <a:off x="3155996" y="2639124"/>
            <a:ext cx="0" cy="77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115"/>
          <p:cNvGrpSpPr/>
          <p:nvPr/>
        </p:nvGrpSpPr>
        <p:grpSpPr>
          <a:xfrm>
            <a:off x="8136396" y="2459104"/>
            <a:ext cx="974948" cy="360040"/>
            <a:chOff x="8136396" y="2409629"/>
            <a:chExt cx="974948" cy="360040"/>
          </a:xfrm>
        </p:grpSpPr>
        <p:sp>
          <p:nvSpPr>
            <p:cNvPr id="117" name="正方形/長方形 116"/>
            <p:cNvSpPr/>
            <p:nvPr/>
          </p:nvSpPr>
          <p:spPr>
            <a:xfrm>
              <a:off x="8172400" y="2481637"/>
              <a:ext cx="648072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8751304" y="2409629"/>
              <a:ext cx="360040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8136396" y="2481637"/>
              <a:ext cx="72008" cy="216024"/>
            </a:xfrm>
            <a:prstGeom prst="ellipse">
              <a:avLst/>
            </a:prstGeom>
            <a:pattFill prst="dkDn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20" name="直線コネクタ 119"/>
          <p:cNvCxnSpPr/>
          <p:nvPr/>
        </p:nvCxnSpPr>
        <p:spPr>
          <a:xfrm>
            <a:off x="8172400" y="2639124"/>
            <a:ext cx="0" cy="106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120"/>
          <p:cNvGrpSpPr/>
          <p:nvPr/>
        </p:nvGrpSpPr>
        <p:grpSpPr>
          <a:xfrm rot="10800000">
            <a:off x="6962182" y="2459104"/>
            <a:ext cx="1140975" cy="360040"/>
            <a:chOff x="1701299" y="2218525"/>
            <a:chExt cx="1140975" cy="652876"/>
          </a:xfrm>
        </p:grpSpPr>
        <p:sp>
          <p:nvSpPr>
            <p:cNvPr id="122" name="円/楕円 121"/>
            <p:cNvSpPr/>
            <p:nvPr/>
          </p:nvSpPr>
          <p:spPr>
            <a:xfrm flipV="1">
              <a:off x="2619788" y="2218525"/>
              <a:ext cx="222486" cy="652876"/>
            </a:xfrm>
            <a:prstGeom prst="ellipse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23" name="直線コネクタ 122"/>
            <p:cNvCxnSpPr>
              <a:stCxn id="122" idx="4"/>
            </p:cNvCxnSpPr>
            <p:nvPr/>
          </p:nvCxnSpPr>
          <p:spPr>
            <a:xfrm rot="10800000" flipV="1">
              <a:off x="1701299" y="2218525"/>
              <a:ext cx="1029732" cy="32163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>
              <a:stCxn id="122" idx="0"/>
            </p:cNvCxnSpPr>
            <p:nvPr/>
          </p:nvCxnSpPr>
          <p:spPr>
            <a:xfrm rot="10800000">
              <a:off x="1701299" y="2544963"/>
              <a:ext cx="1029732" cy="32643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円/楕円 124"/>
          <p:cNvSpPr/>
          <p:nvPr/>
        </p:nvSpPr>
        <p:spPr>
          <a:xfrm>
            <a:off x="460561" y="2402150"/>
            <a:ext cx="157982" cy="473948"/>
          </a:xfrm>
          <a:prstGeom prst="ellipse">
            <a:avLst/>
          </a:prstGeom>
          <a:pattFill prst="dkDnDiag">
            <a:fgClr>
              <a:srgbClr val="FFC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25"/>
          <p:cNvGrpSpPr/>
          <p:nvPr/>
        </p:nvGrpSpPr>
        <p:grpSpPr>
          <a:xfrm>
            <a:off x="560324" y="2531112"/>
            <a:ext cx="1066540" cy="216024"/>
            <a:chOff x="1701299" y="2436951"/>
            <a:chExt cx="1066540" cy="216024"/>
          </a:xfrm>
        </p:grpSpPr>
        <p:sp>
          <p:nvSpPr>
            <p:cNvPr id="127" name="円/楕円 126"/>
            <p:cNvSpPr/>
            <p:nvPr/>
          </p:nvSpPr>
          <p:spPr>
            <a:xfrm flipV="1">
              <a:off x="2694223" y="2436951"/>
              <a:ext cx="73616" cy="216024"/>
            </a:xfrm>
            <a:prstGeom prst="ellipse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28" name="直線コネクタ 127"/>
            <p:cNvCxnSpPr>
              <a:stCxn id="127" idx="4"/>
            </p:cNvCxnSpPr>
            <p:nvPr/>
          </p:nvCxnSpPr>
          <p:spPr>
            <a:xfrm flipH="1">
              <a:off x="1701299" y="2436951"/>
              <a:ext cx="1029732" cy="1032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>
              <a:stCxn id="127" idx="0"/>
            </p:cNvCxnSpPr>
            <p:nvPr/>
          </p:nvCxnSpPr>
          <p:spPr>
            <a:xfrm flipH="1" flipV="1">
              <a:off x="1701299" y="2544963"/>
              <a:ext cx="1029732" cy="1080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直線コネクタ 129"/>
          <p:cNvCxnSpPr/>
          <p:nvPr/>
        </p:nvCxnSpPr>
        <p:spPr>
          <a:xfrm>
            <a:off x="539552" y="2639124"/>
            <a:ext cx="0" cy="106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1" name="テキスト ボックス 130"/>
              <p:cNvSpPr txBox="1"/>
              <p:nvPr/>
            </p:nvSpPr>
            <p:spPr>
              <a:xfrm>
                <a:off x="117505" y="4361036"/>
                <a:ext cx="8879970" cy="22776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光のロスがない限り、左右の立体角と面積の積は等しい</a:t>
                </a:r>
                <a:endParaRPr lang="en-US" altLang="ja-JP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  <a:p>
                <a:pPr algn="ctr"/>
                <a:r>
                  <a:rPr kumimoji="1" lang="ja-JP" altLang="en-US" dirty="0" smtClean="0"/>
                  <a:t>焦点を結ぶ際の立体角を一定とする</a:t>
                </a:r>
                <a:endParaRPr kumimoji="1" lang="en-US" altLang="ja-JP" dirty="0" smtClean="0"/>
              </a:p>
              <a:p>
                <a:pPr algn="ctr"/>
                <a:r>
                  <a:rPr lang="ja-JP" altLang="en-US" dirty="0" smtClean="0"/>
                  <a:t>よって左右の焦点距離</a:t>
                </a:r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a,b</a:t>
                </a:r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とファイバーのコア半径</a:t>
                </a:r>
                <a:r>
                  <a:rPr lang="en-US" altLang="ja-JP" dirty="0" smtClean="0"/>
                  <a:t>(h)</a:t>
                </a:r>
                <a:r>
                  <a:rPr lang="ja-JP" altLang="en-US" dirty="0" smtClean="0"/>
                  <a:t>等より測定面積がわかる</a:t>
                </a:r>
                <a:endParaRPr lang="en-US" altLang="ja-JP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ja-JP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ja-JP" altLang="en-US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4.6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algn="ctr"/>
                <a:r>
                  <a:rPr lang="ja-JP" altLang="en-US" dirty="0" smtClean="0"/>
                  <a:t>よって分光計測における</a:t>
                </a:r>
                <a:r>
                  <a:rPr lang="en-US" altLang="ja-JP" dirty="0" smtClean="0"/>
                  <a:t>1ch</a:t>
                </a:r>
                <a:r>
                  <a:rPr lang="ja-JP" altLang="en-US" dirty="0" smtClean="0"/>
                  <a:t>あたりの視野は</a:t>
                </a:r>
                <a:r>
                  <a:rPr lang="en-US" altLang="ja-JP" dirty="0" smtClean="0"/>
                  <a:t>0.66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cm</a:t>
                </a:r>
                <a:r>
                  <a:rPr lang="en-US" altLang="ja-JP" baseline="30000" dirty="0" smtClean="0"/>
                  <a:t>2</a:t>
                </a:r>
                <a:r>
                  <a:rPr lang="ja-JP" altLang="en-US" dirty="0" smtClean="0"/>
                  <a:t>（直径</a:t>
                </a:r>
                <a:r>
                  <a:rPr lang="en-US" altLang="ja-JP" dirty="0" smtClean="0"/>
                  <a:t>9.2 mm</a:t>
                </a:r>
                <a:r>
                  <a:rPr lang="ja-JP" altLang="en-US" dirty="0" smtClean="0"/>
                  <a:t>の円）となる。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131" name="テキスト ボックス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05" y="4361036"/>
                <a:ext cx="8879970" cy="227767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1596" b="-31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直線矢印コネクタ 131"/>
          <p:cNvCxnSpPr>
            <a:stCxn id="133" idx="2"/>
          </p:cNvCxnSpPr>
          <p:nvPr/>
        </p:nvCxnSpPr>
        <p:spPr>
          <a:xfrm>
            <a:off x="7357368" y="1640784"/>
            <a:ext cx="745789" cy="83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5271232" y="1271452"/>
            <a:ext cx="417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光ファイバーのコア</a:t>
            </a:r>
            <a:r>
              <a:rPr lang="ja-JP" altLang="en-US" dirty="0">
                <a:solidFill>
                  <a:srgbClr val="0070C0"/>
                </a:solidFill>
              </a:rPr>
              <a:t>半</a:t>
            </a:r>
            <a:r>
              <a:rPr lang="ja-JP" altLang="en-US" dirty="0" smtClean="0">
                <a:solidFill>
                  <a:srgbClr val="0070C0"/>
                </a:solidFill>
              </a:rPr>
              <a:t>径：</a:t>
            </a:r>
            <a:r>
              <a:rPr lang="en-US" altLang="ja-JP" dirty="0" smtClean="0">
                <a:solidFill>
                  <a:srgbClr val="0070C0"/>
                </a:solidFill>
              </a:rPr>
              <a:t>h=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100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err="1" smtClean="0">
                <a:solidFill>
                  <a:srgbClr val="0070C0"/>
                </a:solidFill>
              </a:rPr>
              <a:t>μm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12" name="グループ化 133"/>
          <p:cNvGrpSpPr/>
          <p:nvPr/>
        </p:nvGrpSpPr>
        <p:grpSpPr>
          <a:xfrm rot="16200000">
            <a:off x="5603966" y="2287363"/>
            <a:ext cx="456793" cy="252028"/>
            <a:chOff x="5376166" y="3431354"/>
            <a:chExt cx="2220170" cy="252028"/>
          </a:xfrm>
        </p:grpSpPr>
        <p:cxnSp>
          <p:nvCxnSpPr>
            <p:cNvPr id="135" name="直線矢印コネクタ 134"/>
            <p:cNvCxnSpPr/>
            <p:nvPr/>
          </p:nvCxnSpPr>
          <p:spPr>
            <a:xfrm flipH="1">
              <a:off x="5376166" y="3436775"/>
              <a:ext cx="222017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テキスト ボックス 135"/>
            <p:cNvSpPr txBox="1"/>
            <p:nvPr/>
          </p:nvSpPr>
          <p:spPr>
            <a:xfrm rot="5400000">
              <a:off x="6935675" y="3372702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  <a:latin typeface="Cambria Math" pitchFamily="18" charset="0"/>
                </a:rPr>
                <a:t>r</a:t>
              </a:r>
              <a:endParaRPr kumimoji="1" lang="ja-JP" altLang="en-US" dirty="0">
                <a:solidFill>
                  <a:srgbClr val="0070C0"/>
                </a:solidFill>
                <a:latin typeface="Cambria Math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7" name="テキスト ボックス 136"/>
              <p:cNvSpPr txBox="1"/>
              <p:nvPr/>
            </p:nvSpPr>
            <p:spPr>
              <a:xfrm>
                <a:off x="6867279" y="2061988"/>
                <a:ext cx="41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7" name="テキスト ボックス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79" y="2061988"/>
                <a:ext cx="412291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r="-1493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8" name="テキスト ボックス 137"/>
              <p:cNvSpPr txBox="1"/>
              <p:nvPr/>
            </p:nvSpPr>
            <p:spPr>
              <a:xfrm>
                <a:off x="7990659" y="2072322"/>
                <a:ext cx="363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8" name="テキスト ボックス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59" y="2072322"/>
                <a:ext cx="363481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9" name="テキスト ボックス 138"/>
              <p:cNvSpPr txBox="1"/>
              <p:nvPr/>
            </p:nvSpPr>
            <p:spPr>
              <a:xfrm>
                <a:off x="310763" y="1963645"/>
                <a:ext cx="457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63" y="1963645"/>
                <a:ext cx="457577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0" name="テキスト ボックス 139"/>
              <p:cNvSpPr txBox="1"/>
              <p:nvPr/>
            </p:nvSpPr>
            <p:spPr>
              <a:xfrm>
                <a:off x="1321686" y="2161780"/>
                <a:ext cx="53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40" name="テキスト ボックス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86" y="2161780"/>
                <a:ext cx="536739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574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221" y="1340606"/>
            <a:ext cx="9178886" cy="251507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②</a:t>
            </a:r>
            <a:r>
              <a:rPr lang="en-US" altLang="ja-JP" sz="2400" u="sng" dirty="0" err="1" smtClean="0"/>
              <a:t>Xe</a:t>
            </a:r>
            <a:r>
              <a:rPr lang="ja-JP" altLang="en-US" sz="2400" u="sng" dirty="0" smtClean="0"/>
              <a:t>および</a:t>
            </a:r>
            <a:r>
              <a:rPr lang="en-US" altLang="ja-JP" sz="2400" u="sng" dirty="0" smtClean="0"/>
              <a:t>H</a:t>
            </a:r>
            <a:r>
              <a:rPr lang="en-US" altLang="ja-JP" sz="2400" u="sng" baseline="-25000" dirty="0" smtClean="0"/>
              <a:t>2</a:t>
            </a:r>
            <a:r>
              <a:rPr lang="ja-JP" altLang="en-US" sz="2400" u="sng" dirty="0" smtClean="0"/>
              <a:t>ガス入射時のカメラ計測</a:t>
            </a:r>
            <a:endParaRPr kumimoji="1" lang="ja-JP" altLang="en-US" sz="2400" u="sng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221" y="3641722"/>
            <a:ext cx="9144000" cy="25055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790" y="748391"/>
            <a:ext cx="891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ガスと</a:t>
            </a:r>
            <a:r>
              <a:rPr lang="en-US" altLang="ja-JP" sz="2200" dirty="0" smtClean="0"/>
              <a:t>H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ガスの複合ショットについて、高速カメラによる発光</a:t>
            </a:r>
            <a:r>
              <a:rPr lang="ja-JP" altLang="en-US" sz="2200" dirty="0"/>
              <a:t>分布</a:t>
            </a:r>
            <a:r>
              <a:rPr lang="ja-JP" altLang="en-US" sz="2200" dirty="0" smtClean="0"/>
              <a:t>を計測した。</a:t>
            </a:r>
            <a:endParaRPr lang="en-US" altLang="ja-JP" sz="2200" baseline="-25000" dirty="0" smtClean="0"/>
          </a:p>
        </p:txBody>
      </p:sp>
      <p:sp>
        <p:nvSpPr>
          <p:cNvPr id="8" name="フローチャート: 処理 7"/>
          <p:cNvSpPr/>
          <p:nvPr/>
        </p:nvSpPr>
        <p:spPr>
          <a:xfrm>
            <a:off x="1079499" y="5678772"/>
            <a:ext cx="5956300" cy="482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Z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axis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[cm]</a:t>
            </a:r>
          </a:p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04" y="1188546"/>
            <a:ext cx="2231701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Xe</a:t>
            </a:r>
            <a:r>
              <a:rPr kumimoji="1" lang="ja-JP" altLang="en-US" sz="2200" dirty="0" smtClean="0"/>
              <a:t>ガス入射時</a:t>
            </a:r>
            <a:endParaRPr kumimoji="1" lang="en-US" altLang="ja-JP" sz="2200" dirty="0" smtClean="0"/>
          </a:p>
          <a:p>
            <a:pPr algn="ctr"/>
            <a:r>
              <a:rPr lang="en-US" altLang="ja-JP" sz="2200" dirty="0" smtClean="0"/>
              <a:t>A: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t = 280 </a:t>
            </a:r>
            <a:r>
              <a:rPr lang="en-US" altLang="ja-JP" sz="2200" dirty="0" err="1" smtClean="0"/>
              <a:t>ms</a:t>
            </a:r>
            <a:r>
              <a:rPr lang="ja-JP" altLang="en-US" sz="2200" dirty="0" smtClean="0"/>
              <a:t>）</a:t>
            </a:r>
            <a:endParaRPr kumimoji="1" lang="ja-JP" altLang="en-US" sz="2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49572" y="1188546"/>
            <a:ext cx="2216155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H</a:t>
            </a:r>
            <a:r>
              <a:rPr kumimoji="1" lang="en-US" altLang="ja-JP" sz="2200" baseline="-25000" dirty="0" smtClean="0"/>
              <a:t>2</a:t>
            </a:r>
            <a:r>
              <a:rPr kumimoji="1" lang="ja-JP" altLang="en-US" sz="2200" dirty="0" smtClean="0"/>
              <a:t>ガス入射序盤</a:t>
            </a:r>
            <a:endParaRPr kumimoji="1" lang="en-US" altLang="ja-JP" sz="2200" dirty="0" smtClean="0"/>
          </a:p>
          <a:p>
            <a:pPr algn="ctr"/>
            <a:r>
              <a:rPr kumimoji="1" lang="en-US" altLang="ja-JP" sz="2200" dirty="0" smtClean="0"/>
              <a:t>B: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t = 340 </a:t>
            </a:r>
            <a:r>
              <a:rPr lang="en-US" altLang="ja-JP" sz="2200" dirty="0" err="1" smtClean="0"/>
              <a:t>ms</a:t>
            </a:r>
            <a:r>
              <a:rPr lang="ja-JP" altLang="en-US" sz="2200" dirty="0" smtClean="0"/>
              <a:t>）</a:t>
            </a:r>
            <a:endParaRPr kumimoji="1" lang="ja-JP" altLang="en-US" sz="2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01387" y="1188546"/>
            <a:ext cx="2215671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H</a:t>
            </a:r>
            <a:r>
              <a:rPr kumimoji="1" lang="en-US" altLang="ja-JP" sz="2200" baseline="-25000" dirty="0" smtClean="0"/>
              <a:t>2</a:t>
            </a:r>
            <a:r>
              <a:rPr kumimoji="1" lang="ja-JP" altLang="en-US" sz="2200" dirty="0" smtClean="0"/>
              <a:t>ガス入射終盤</a:t>
            </a:r>
            <a:endParaRPr kumimoji="1" lang="en-US" altLang="ja-JP" sz="2200" dirty="0" smtClean="0"/>
          </a:p>
          <a:p>
            <a:pPr algn="ctr"/>
            <a:r>
              <a:rPr lang="en-US" altLang="ja-JP" sz="2200" dirty="0" smtClean="0"/>
              <a:t>C: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t = 410 </a:t>
            </a:r>
            <a:r>
              <a:rPr lang="en-US" altLang="ja-JP" sz="2200" dirty="0" err="1" smtClean="0"/>
              <a:t>ms</a:t>
            </a:r>
            <a:r>
              <a:rPr lang="ja-JP" altLang="en-US" sz="2200" dirty="0" smtClean="0"/>
              <a:t>）</a:t>
            </a:r>
            <a:endParaRPr kumimoji="1" lang="ja-JP" altLang="en-US" sz="2200" dirty="0" smtClean="0"/>
          </a:p>
        </p:txBody>
      </p:sp>
      <p:sp>
        <p:nvSpPr>
          <p:cNvPr id="12" name="フローチャート: 処理 11"/>
          <p:cNvSpPr/>
          <p:nvPr/>
        </p:nvSpPr>
        <p:spPr>
          <a:xfrm>
            <a:off x="901700" y="3112667"/>
            <a:ext cx="6604000" cy="118819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4330700" y="2329585"/>
            <a:ext cx="7070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519249" y="2329585"/>
            <a:ext cx="7070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206194" y="2059869"/>
            <a:ext cx="707050" cy="967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9314" y="3273237"/>
            <a:ext cx="3357009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Hα</a:t>
            </a:r>
            <a:r>
              <a:rPr kumimoji="1" lang="ja-JP" altLang="en-US" sz="2200" dirty="0" smtClean="0"/>
              <a:t>発光強度の時間的減少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48693" y="3278666"/>
            <a:ext cx="3357008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Hα</a:t>
            </a:r>
            <a:r>
              <a:rPr kumimoji="1" lang="ja-JP" altLang="en-US" sz="2200" dirty="0" smtClean="0"/>
              <a:t>発光強度の空間的減衰</a:t>
            </a:r>
          </a:p>
        </p:txBody>
      </p:sp>
      <p:cxnSp>
        <p:nvCxnSpPr>
          <p:cNvPr id="21" name="カギ線コネクタ 20"/>
          <p:cNvCxnSpPr>
            <a:stCxn id="19" idx="0"/>
            <a:endCxn id="16" idx="3"/>
          </p:cNvCxnSpPr>
          <p:nvPr/>
        </p:nvCxnSpPr>
        <p:spPr>
          <a:xfrm rot="5400000" flipH="1" flipV="1">
            <a:off x="3141009" y="1980001"/>
            <a:ext cx="510047" cy="2076426"/>
          </a:xfrm>
          <a:prstGeom prst="bentConnector3">
            <a:avLst>
              <a:gd name="adj1" fmla="val 6400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>
            <a:stCxn id="19" idx="0"/>
            <a:endCxn id="17" idx="3"/>
          </p:cNvCxnSpPr>
          <p:nvPr/>
        </p:nvCxnSpPr>
        <p:spPr>
          <a:xfrm rot="5400000" flipH="1" flipV="1">
            <a:off x="4235283" y="885727"/>
            <a:ext cx="510047" cy="4264975"/>
          </a:xfrm>
          <a:prstGeom prst="bentConnector3">
            <a:avLst>
              <a:gd name="adj1" fmla="val 6587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20" idx="0"/>
            <a:endCxn id="18" idx="4"/>
          </p:cNvCxnSpPr>
          <p:nvPr/>
        </p:nvCxnSpPr>
        <p:spPr>
          <a:xfrm rot="16200000" flipV="1">
            <a:off x="5567878" y="3019347"/>
            <a:ext cx="251161" cy="26747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>
            <a:stCxn id="20" idx="0"/>
            <a:endCxn id="17" idx="4"/>
          </p:cNvCxnSpPr>
          <p:nvPr/>
        </p:nvCxnSpPr>
        <p:spPr>
          <a:xfrm rot="5400000" flipH="1" flipV="1">
            <a:off x="6129445" y="2535338"/>
            <a:ext cx="441081" cy="10455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87400" y="4020487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Xe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I</a:t>
            </a:r>
            <a:r>
              <a:rPr kumimoji="1" lang="ja-JP" altLang="en-US" b="1" dirty="0" smtClean="0"/>
              <a:t>フィルター使用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5500" y="2043149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H</a:t>
            </a:r>
            <a:r>
              <a:rPr lang="el-GR" altLang="ja-JP" b="1" dirty="0">
                <a:solidFill>
                  <a:schemeClr val="bg1"/>
                </a:solidFill>
              </a:rPr>
              <a:t>α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フィルター使用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642278" y="3197203"/>
            <a:ext cx="6863422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200" dirty="0" err="1" smtClean="0"/>
              <a:t>Xe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+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H</a:t>
            </a:r>
            <a:r>
              <a:rPr kumimoji="1" lang="en-US" altLang="ja-JP" sz="2200" baseline="-25000" dirty="0" smtClean="0"/>
              <a:t>2</a:t>
            </a:r>
            <a:r>
              <a:rPr kumimoji="1" lang="ja-JP" altLang="en-US" sz="2200" dirty="0" smtClean="0"/>
              <a:t>複合入射時においても、コーナー部における</a:t>
            </a:r>
            <a:r>
              <a:rPr kumimoji="1" lang="en-US" altLang="ja-JP" sz="2200" dirty="0" smtClean="0"/>
              <a:t>Hα</a:t>
            </a:r>
            <a:r>
              <a:rPr kumimoji="1" lang="ja-JP" altLang="en-US" sz="2200" dirty="0" smtClean="0"/>
              <a:t>の発光の減衰が確認された。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flipH="1">
            <a:off x="565239" y="5954157"/>
            <a:ext cx="773801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また、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ガス入射中にもかかわらずコーナー部</a:t>
            </a:r>
            <a:r>
              <a:rPr lang="ja-JP" altLang="en-US" sz="2200" dirty="0"/>
              <a:t>に</a:t>
            </a:r>
            <a:r>
              <a:rPr lang="ja-JP" altLang="en-US" sz="2200" dirty="0" smtClean="0"/>
              <a:t>おける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I</a:t>
            </a:r>
            <a:r>
              <a:rPr lang="ja-JP" altLang="en-US" sz="2200" dirty="0" smtClean="0"/>
              <a:t>の発光</a:t>
            </a:r>
            <a:r>
              <a:rPr lang="ja-JP" altLang="en-US" sz="2200" dirty="0"/>
              <a:t>の減衰が確認された。</a:t>
            </a:r>
            <a:endParaRPr kumimoji="1" lang="ja-JP" altLang="en-US" sz="2200" dirty="0" smtClean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40080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107504" y="980728"/>
          <a:ext cx="3679825" cy="2882900"/>
        </p:xfrm>
        <a:graphic>
          <a:graphicData uri="http://schemas.openxmlformats.org/presentationml/2006/ole">
            <p:oleObj spid="_x0000_s110596" name="KGPlot" r:id="rId3" imgW="3679560" imgH="2882880" progId="KGraph_Plot">
              <p:embed/>
            </p:oleObj>
          </a:graphicData>
        </a:graphic>
      </p:graphicFrame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62683"/>
            <a:ext cx="3456384" cy="28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21"/>
          <p:cNvSpPr txBox="1">
            <a:spLocks noChangeArrowheads="1"/>
          </p:cNvSpPr>
          <p:nvPr/>
        </p:nvSpPr>
        <p:spPr bwMode="auto">
          <a:xfrm>
            <a:off x="4355976" y="620688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000" u="sng" dirty="0" smtClean="0">
                <a:latin typeface="Century" pitchFamily="18" charset="0"/>
              </a:rPr>
              <a:t>高フラックス実験データに対する考察</a:t>
            </a:r>
            <a:endParaRPr lang="ja-JP" altLang="en-US" sz="2000" u="sng" dirty="0">
              <a:latin typeface="Century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51920" y="1052736"/>
            <a:ext cx="5040560" cy="2677656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+mn-lt"/>
                <a:ea typeface="+mn-ea"/>
              </a:rPr>
              <a:t>　計算結果と実験結果が一致しない要因の一つとして、閉じ込め時間の評価方法による誤差が挙げられる。</a:t>
            </a:r>
            <a:endParaRPr lang="en-US" altLang="ja-JP" sz="1600" dirty="0" smtClean="0">
              <a:latin typeface="+mn-lt"/>
              <a:ea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/>
              <a:t>　</a:t>
            </a:r>
            <a:r>
              <a:rPr lang="ja-JP" altLang="en-US" sz="1600" dirty="0" smtClean="0">
                <a:latin typeface="+mn-lt"/>
                <a:ea typeface="+mn-ea"/>
              </a:rPr>
              <a:t>高フラックス実験では粒子束の</a:t>
            </a:r>
            <a:r>
              <a:rPr lang="en-US" altLang="ja-JP" sz="1600" dirty="0" smtClean="0">
                <a:latin typeface="+mn-lt"/>
                <a:ea typeface="+mn-ea"/>
              </a:rPr>
              <a:t>NLCC</a:t>
            </a:r>
            <a:r>
              <a:rPr lang="ja-JP" altLang="en-US" sz="1600" dirty="0" smtClean="0">
                <a:latin typeface="+mn-lt"/>
                <a:ea typeface="+mn-ea"/>
              </a:rPr>
              <a:t>に対する依存性が、通常実験モードにおける依存性（</a:t>
            </a:r>
            <a:r>
              <a:rPr lang="en-US" altLang="ja-JP" sz="1600" i="1" dirty="0" smtClean="0">
                <a:latin typeface="+mn-lt"/>
                <a:ea typeface="+mn-ea"/>
              </a:rPr>
              <a:t>Γ</a:t>
            </a:r>
            <a:r>
              <a:rPr lang="en-US" altLang="ja-JP" sz="1600" baseline="-25000" dirty="0" smtClean="0">
                <a:latin typeface="+mn-lt"/>
                <a:ea typeface="+mn-ea"/>
              </a:rPr>
              <a:t>i</a:t>
            </a:r>
            <a:r>
              <a:rPr lang="ja-JP" altLang="en-US" sz="1600" dirty="0" smtClean="0"/>
              <a:t>∝</a:t>
            </a:r>
            <a:r>
              <a:rPr lang="en-US" altLang="ja-JP" sz="1600" i="1" dirty="0" smtClean="0"/>
              <a:t>N</a:t>
            </a:r>
            <a:r>
              <a:rPr lang="en-US" altLang="ja-JP" sz="1600" baseline="30000" dirty="0" smtClean="0"/>
              <a:t>2</a:t>
            </a:r>
            <a:r>
              <a:rPr lang="ja-JP" altLang="en-US" sz="1600" dirty="0" smtClean="0"/>
              <a:t>）から（</a:t>
            </a:r>
            <a:r>
              <a:rPr lang="en-US" altLang="ja-JP" sz="1600" i="1" dirty="0" smtClean="0"/>
              <a:t>Γ</a:t>
            </a:r>
            <a:r>
              <a:rPr lang="en-US" altLang="ja-JP" sz="1600" baseline="-25000" dirty="0" smtClean="0"/>
              <a:t>i</a:t>
            </a:r>
            <a:r>
              <a:rPr lang="ja-JP" altLang="en-US" sz="1600" dirty="0" smtClean="0"/>
              <a:t>∝</a:t>
            </a:r>
            <a:r>
              <a:rPr lang="en-US" altLang="ja-JP" sz="1600" i="1" dirty="0" smtClean="0"/>
              <a:t>N</a:t>
            </a:r>
            <a:r>
              <a:rPr lang="ja-JP" altLang="en-US" sz="1600" dirty="0" smtClean="0"/>
              <a:t>）へ</a:t>
            </a:r>
            <a:r>
              <a:rPr lang="ja-JP" altLang="en-US" sz="1600" dirty="0" smtClean="0">
                <a:latin typeface="+mn-lt"/>
                <a:ea typeface="+mn-ea"/>
              </a:rPr>
              <a:t>と変化している。このような変化はロスコーン内部でのイオン</a:t>
            </a:r>
            <a:r>
              <a:rPr lang="en-US" altLang="ja-JP" sz="1600" dirty="0" smtClean="0">
                <a:latin typeface="+mn-lt"/>
                <a:ea typeface="+mn-ea"/>
              </a:rPr>
              <a:t>-</a:t>
            </a:r>
            <a:r>
              <a:rPr lang="ja-JP" altLang="en-US" sz="1600" dirty="0" smtClean="0">
                <a:latin typeface="+mn-lt"/>
                <a:ea typeface="+mn-ea"/>
              </a:rPr>
              <a:t>イオン衝突の増加により起こることが予測されているが、今回の計測結果からも同様の変化が観測された。</a:t>
            </a:r>
            <a:endParaRPr lang="en-US" altLang="ja-JP" sz="1600" dirty="0" smtClean="0">
              <a:latin typeface="+mn-lt"/>
              <a:ea typeface="+mn-ea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28750" y="1281113"/>
          <a:ext cx="957263" cy="231775"/>
        </p:xfrm>
        <a:graphic>
          <a:graphicData uri="http://schemas.openxmlformats.org/presentationml/2006/ole">
            <p:oleObj spid="_x0000_s110594" name="数式" r:id="rId5" imgW="965160" imgH="228600" progId="Equation.3">
              <p:embed/>
            </p:oleObj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843808" y="1988840"/>
          <a:ext cx="708025" cy="419100"/>
        </p:xfrm>
        <a:graphic>
          <a:graphicData uri="http://schemas.openxmlformats.org/presentationml/2006/ole">
            <p:oleObj spid="_x0000_s110595" name="数式" r:id="rId6" imgW="723600" imgH="41904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1560" y="692696"/>
            <a:ext cx="3240360" cy="372410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+mn-lt"/>
                <a:ea typeface="+mn-ea"/>
              </a:rPr>
              <a:t>粒子フラックスの</a:t>
            </a:r>
            <a:r>
              <a:rPr lang="en-US" altLang="ja-JP" sz="1400" b="1" dirty="0" smtClean="0">
                <a:latin typeface="+mn-lt"/>
                <a:ea typeface="+mn-ea"/>
              </a:rPr>
              <a:t>NLCC</a:t>
            </a:r>
            <a:r>
              <a:rPr lang="ja-JP" altLang="en-US" sz="1400" b="1" dirty="0" smtClean="0">
                <a:latin typeface="+mn-lt"/>
                <a:ea typeface="+mn-ea"/>
              </a:rPr>
              <a:t>依存性プロット</a:t>
            </a:r>
            <a:endParaRPr lang="en-US" altLang="ja-JP" sz="1400" b="1" dirty="0" smtClean="0"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3861048"/>
            <a:ext cx="3096344" cy="372410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+mn-lt"/>
                <a:ea typeface="+mn-ea"/>
              </a:rPr>
              <a:t>イオン衝突頻度の密度依存性プロット</a:t>
            </a:r>
            <a:endParaRPr lang="en-US" altLang="ja-JP" sz="1400" b="1" dirty="0" smtClean="0">
              <a:latin typeface="+mn-lt"/>
              <a:ea typeface="+mn-ea"/>
            </a:endParaRP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1907704" y="1628800"/>
          <a:ext cx="515938" cy="287337"/>
        </p:xfrm>
        <a:graphic>
          <a:graphicData uri="http://schemas.openxmlformats.org/presentationml/2006/ole">
            <p:oleObj spid="_x0000_s110597" name="数式" r:id="rId7" imgW="520560" imgH="253800" progId="Equation.3">
              <p:embed/>
            </p:oleObj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2915817" y="2795588"/>
          <a:ext cx="633834" cy="258762"/>
        </p:xfrm>
        <a:graphic>
          <a:graphicData uri="http://schemas.openxmlformats.org/presentationml/2006/ole">
            <p:oleObj spid="_x0000_s110598" name="数式" r:id="rId8" imgW="469800" imgH="228600" progId="Equation.3">
              <p:embed/>
            </p:oleObj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4067944" y="4941168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R. </a:t>
            </a:r>
            <a:r>
              <a:rPr lang="en-US" altLang="ja-JP" sz="1200" dirty="0" err="1" smtClean="0"/>
              <a:t>Minai</a:t>
            </a:r>
            <a:r>
              <a:rPr lang="en-US" altLang="ja-JP" sz="1200" dirty="0" smtClean="0"/>
              <a:t> et al., J. Phys. Soc. </a:t>
            </a:r>
            <a:r>
              <a:rPr lang="en-US" altLang="ja-JP" sz="1200" dirty="0" err="1" smtClean="0"/>
              <a:t>Jpn</a:t>
            </a:r>
            <a:r>
              <a:rPr lang="en-US" altLang="ja-JP" sz="1200" dirty="0" smtClean="0"/>
              <a:t>. 1997</a:t>
            </a:r>
            <a:endParaRPr lang="ja-JP" altLang="en-US" sz="12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2123728" y="2132856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707904" y="5373216"/>
            <a:ext cx="5328592" cy="1200329"/>
          </a:xfrm>
          <a:prstGeom prst="rect">
            <a:avLst/>
          </a:prstGeom>
          <a:noFill/>
          <a:ln w="25400">
            <a:solidFill>
              <a:srgbClr val="2E13F9"/>
            </a:solidFill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+mn-lt"/>
                <a:ea typeface="+mn-ea"/>
              </a:rPr>
              <a:t>イオン温度</a:t>
            </a:r>
            <a:r>
              <a:rPr lang="en-US" altLang="ja-JP" sz="1600" dirty="0" smtClean="0">
                <a:latin typeface="+mn-lt"/>
                <a:ea typeface="+mn-ea"/>
              </a:rPr>
              <a:t>(100eV)</a:t>
            </a:r>
            <a:r>
              <a:rPr lang="ja-JP" altLang="en-US" sz="1600" dirty="0" smtClean="0">
                <a:latin typeface="+mn-lt"/>
                <a:ea typeface="+mn-ea"/>
              </a:rPr>
              <a:t>では、密度の増加で衝突頻度が大きく上昇する。高いフラックスを効率的に生成するためには、イオン温度を上昇させ衝突頻度を低下させる必要がある。</a:t>
            </a:r>
            <a:endParaRPr lang="en-US" altLang="ja-JP" sz="1600" dirty="0" smtClean="0">
              <a:latin typeface="+mn-lt"/>
              <a:ea typeface="+mn-ea"/>
            </a:endParaRPr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789040"/>
            <a:ext cx="1739196" cy="11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861048"/>
            <a:ext cx="1728191" cy="102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正方形/長方形 22"/>
          <p:cNvSpPr/>
          <p:nvPr/>
        </p:nvSpPr>
        <p:spPr>
          <a:xfrm>
            <a:off x="3923928" y="3789040"/>
            <a:ext cx="3456384" cy="144016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矢印 21"/>
          <p:cNvSpPr/>
          <p:nvPr/>
        </p:nvSpPr>
        <p:spPr>
          <a:xfrm>
            <a:off x="7452320" y="4005064"/>
            <a:ext cx="14401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09572" y="3809843"/>
            <a:ext cx="1656184" cy="830997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+mn-lt"/>
                <a:ea typeface="+mn-ea"/>
              </a:rPr>
              <a:t>　モンテカルロ法</a:t>
            </a:r>
            <a:endParaRPr lang="en-US" altLang="ja-JP" sz="1600" dirty="0" smtClean="0">
              <a:latin typeface="+mn-lt"/>
              <a:ea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+mn-lt"/>
                <a:ea typeface="+mn-ea"/>
              </a:rPr>
              <a:t>による解析結果</a:t>
            </a:r>
            <a:endParaRPr lang="en-US" altLang="ja-JP" sz="1600" dirty="0" smtClean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836712"/>
            <a:ext cx="5617289" cy="24702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実験概要：ガス種による冷却効果の違い</a:t>
            </a:r>
            <a:endParaRPr kumimoji="1" lang="ja-JP" altLang="en-US" sz="32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34282" y="2467668"/>
            <a:ext cx="3632844" cy="1974229"/>
            <a:chOff x="583865" y="1665202"/>
            <a:chExt cx="4843792" cy="263230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83865" y="1665202"/>
              <a:ext cx="2929830" cy="2009966"/>
              <a:chOff x="6404655" y="2085002"/>
              <a:chExt cx="564075" cy="357209"/>
            </a:xfrm>
          </p:grpSpPr>
          <p:sp>
            <p:nvSpPr>
              <p:cNvPr id="10" name="正方形/長方形 9"/>
              <p:cNvSpPr/>
              <p:nvPr/>
            </p:nvSpPr>
            <p:spPr>
              <a:xfrm flipH="1">
                <a:off x="6404656" y="2190797"/>
                <a:ext cx="60017" cy="147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6464674" y="2085002"/>
                <a:ext cx="504056" cy="3572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 flipH="1">
                <a:off x="6862946" y="2213382"/>
                <a:ext cx="60017" cy="163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グループ化 12"/>
              <p:cNvGrpSpPr/>
              <p:nvPr/>
            </p:nvGrpSpPr>
            <p:grpSpPr>
              <a:xfrm>
                <a:off x="6677388" y="2182783"/>
                <a:ext cx="215566" cy="161646"/>
                <a:chOff x="6296251" y="1755526"/>
                <a:chExt cx="88316" cy="48894"/>
              </a:xfrm>
            </p:grpSpPr>
            <p:cxnSp>
              <p:nvCxnSpPr>
                <p:cNvPr id="17" name="直線コネクタ 16"/>
                <p:cNvCxnSpPr/>
                <p:nvPr/>
              </p:nvCxnSpPr>
              <p:spPr bwMode="auto">
                <a:xfrm flipH="1" flipV="1">
                  <a:off x="6296251" y="1755526"/>
                  <a:ext cx="88316" cy="23590"/>
                </a:xfrm>
                <a:prstGeom prst="line">
                  <a:avLst/>
                </a:prstGeom>
                <a:noFill/>
                <a:ln w="57150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直線コネクタ 17"/>
                <p:cNvCxnSpPr/>
                <p:nvPr/>
              </p:nvCxnSpPr>
              <p:spPr bwMode="auto">
                <a:xfrm flipH="1">
                  <a:off x="6296251" y="1780830"/>
                  <a:ext cx="88316" cy="23590"/>
                </a:xfrm>
                <a:prstGeom prst="line">
                  <a:avLst/>
                </a:prstGeom>
                <a:noFill/>
                <a:ln w="57150" cmpd="dbl">
                  <a:solidFill>
                    <a:schemeClr val="tx1"/>
                  </a:solidFill>
                  <a:round/>
                  <a:headEnd type="none" w="lg" len="lg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" name="正方形/長方形 13"/>
              <p:cNvSpPr/>
              <p:nvPr/>
            </p:nvSpPr>
            <p:spPr>
              <a:xfrm flipH="1">
                <a:off x="6802932" y="2369346"/>
                <a:ext cx="120033" cy="65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 flipH="1">
                <a:off x="6406233" y="2292158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 flipH="1">
                <a:off x="6404655" y="2190522"/>
                <a:ext cx="60017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フリーフォーム 5"/>
            <p:cNvSpPr/>
            <p:nvPr/>
          </p:nvSpPr>
          <p:spPr>
            <a:xfrm>
              <a:off x="2744735" y="2628064"/>
              <a:ext cx="726831" cy="1359391"/>
            </a:xfrm>
            <a:custGeom>
              <a:avLst/>
              <a:gdLst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234950 w 762000"/>
                <a:gd name="connsiteY5" fmla="*/ 79375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79400 w 762000"/>
                <a:gd name="connsiteY4" fmla="*/ 1460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146050 w 762000"/>
                <a:gd name="connsiteY5" fmla="*/ 133350 h 1311766"/>
                <a:gd name="connsiteX6" fmla="*/ 88900 w 762000"/>
                <a:gd name="connsiteY6" fmla="*/ 171450 h 1311766"/>
                <a:gd name="connsiteX7" fmla="*/ 31750 w 762000"/>
                <a:gd name="connsiteY7" fmla="*/ 69850 h 1311766"/>
                <a:gd name="connsiteX8" fmla="*/ 0 w 762000"/>
                <a:gd name="connsiteY8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88900 w 762000"/>
                <a:gd name="connsiteY7" fmla="*/ 171450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62000 w 762000"/>
                <a:gd name="connsiteY0" fmla="*/ 1308100 h 1311766"/>
                <a:gd name="connsiteX1" fmla="*/ 438150 w 762000"/>
                <a:gd name="connsiteY1" fmla="*/ 1308100 h 1311766"/>
                <a:gd name="connsiteX2" fmla="*/ 304800 w 762000"/>
                <a:gd name="connsiteY2" fmla="*/ 1270000 h 1311766"/>
                <a:gd name="connsiteX3" fmla="*/ 285750 w 762000"/>
                <a:gd name="connsiteY3" fmla="*/ 1117600 h 1311766"/>
                <a:gd name="connsiteX4" fmla="*/ 285750 w 762000"/>
                <a:gd name="connsiteY4" fmla="*/ 234950 h 1311766"/>
                <a:gd name="connsiteX5" fmla="*/ 266700 w 762000"/>
                <a:gd name="connsiteY5" fmla="*/ 82550 h 1311766"/>
                <a:gd name="connsiteX6" fmla="*/ 146050 w 762000"/>
                <a:gd name="connsiteY6" fmla="*/ 133350 h 1311766"/>
                <a:gd name="connsiteX7" fmla="*/ 73025 w 762000"/>
                <a:gd name="connsiteY7" fmla="*/ 149225 h 1311766"/>
                <a:gd name="connsiteX8" fmla="*/ 31750 w 762000"/>
                <a:gd name="connsiteY8" fmla="*/ 69850 h 1311766"/>
                <a:gd name="connsiteX9" fmla="*/ 0 w 762000"/>
                <a:gd name="connsiteY9" fmla="*/ 0 h 1311766"/>
                <a:gd name="connsiteX0" fmla="*/ 758825 w 758825"/>
                <a:gd name="connsiteY0" fmla="*/ 1298575 h 1302241"/>
                <a:gd name="connsiteX1" fmla="*/ 434975 w 758825"/>
                <a:gd name="connsiteY1" fmla="*/ 1298575 h 1302241"/>
                <a:gd name="connsiteX2" fmla="*/ 301625 w 758825"/>
                <a:gd name="connsiteY2" fmla="*/ 1260475 h 1302241"/>
                <a:gd name="connsiteX3" fmla="*/ 282575 w 758825"/>
                <a:gd name="connsiteY3" fmla="*/ 1108075 h 1302241"/>
                <a:gd name="connsiteX4" fmla="*/ 282575 w 758825"/>
                <a:gd name="connsiteY4" fmla="*/ 225425 h 1302241"/>
                <a:gd name="connsiteX5" fmla="*/ 263525 w 758825"/>
                <a:gd name="connsiteY5" fmla="*/ 73025 h 1302241"/>
                <a:gd name="connsiteX6" fmla="*/ 142875 w 758825"/>
                <a:gd name="connsiteY6" fmla="*/ 123825 h 1302241"/>
                <a:gd name="connsiteX7" fmla="*/ 69850 w 758825"/>
                <a:gd name="connsiteY7" fmla="*/ 139700 h 1302241"/>
                <a:gd name="connsiteX8" fmla="*/ 28575 w 758825"/>
                <a:gd name="connsiteY8" fmla="*/ 60325 h 1302241"/>
                <a:gd name="connsiteX9" fmla="*/ 0 w 758825"/>
                <a:gd name="connsiteY9" fmla="*/ 0 h 130224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71450 w 787400"/>
                <a:gd name="connsiteY6" fmla="*/ 18097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  <a:gd name="connsiteX0" fmla="*/ 787400 w 787400"/>
                <a:gd name="connsiteY0" fmla="*/ 1355725 h 1359391"/>
                <a:gd name="connsiteX1" fmla="*/ 463550 w 787400"/>
                <a:gd name="connsiteY1" fmla="*/ 1355725 h 1359391"/>
                <a:gd name="connsiteX2" fmla="*/ 330200 w 787400"/>
                <a:gd name="connsiteY2" fmla="*/ 1317625 h 1359391"/>
                <a:gd name="connsiteX3" fmla="*/ 311150 w 787400"/>
                <a:gd name="connsiteY3" fmla="*/ 1165225 h 1359391"/>
                <a:gd name="connsiteX4" fmla="*/ 311150 w 787400"/>
                <a:gd name="connsiteY4" fmla="*/ 282575 h 1359391"/>
                <a:gd name="connsiteX5" fmla="*/ 292100 w 787400"/>
                <a:gd name="connsiteY5" fmla="*/ 130175 h 1359391"/>
                <a:gd name="connsiteX6" fmla="*/ 168275 w 787400"/>
                <a:gd name="connsiteY6" fmla="*/ 174625 h 1359391"/>
                <a:gd name="connsiteX7" fmla="*/ 98425 w 787400"/>
                <a:gd name="connsiteY7" fmla="*/ 196850 h 1359391"/>
                <a:gd name="connsiteX8" fmla="*/ 57150 w 787400"/>
                <a:gd name="connsiteY8" fmla="*/ 117475 h 1359391"/>
                <a:gd name="connsiteX9" fmla="*/ 0 w 787400"/>
                <a:gd name="connsiteY9" fmla="*/ 0 h 135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400" h="1359391">
                  <a:moveTo>
                    <a:pt x="787400" y="1355725"/>
                  </a:moveTo>
                  <a:cubicBezTo>
                    <a:pt x="663575" y="1358900"/>
                    <a:pt x="539750" y="1362075"/>
                    <a:pt x="463550" y="1355725"/>
                  </a:cubicBezTo>
                  <a:cubicBezTo>
                    <a:pt x="387350" y="1349375"/>
                    <a:pt x="355600" y="1349375"/>
                    <a:pt x="330200" y="1317625"/>
                  </a:cubicBezTo>
                  <a:cubicBezTo>
                    <a:pt x="304800" y="1285875"/>
                    <a:pt x="314325" y="1337733"/>
                    <a:pt x="311150" y="1165225"/>
                  </a:cubicBezTo>
                  <a:cubicBezTo>
                    <a:pt x="307975" y="992717"/>
                    <a:pt x="314325" y="455083"/>
                    <a:pt x="311150" y="282575"/>
                  </a:cubicBezTo>
                  <a:cubicBezTo>
                    <a:pt x="307975" y="110067"/>
                    <a:pt x="315383" y="147108"/>
                    <a:pt x="292100" y="130175"/>
                  </a:cubicBezTo>
                  <a:cubicBezTo>
                    <a:pt x="268817" y="113242"/>
                    <a:pt x="200554" y="163513"/>
                    <a:pt x="168275" y="174625"/>
                  </a:cubicBezTo>
                  <a:cubicBezTo>
                    <a:pt x="135996" y="185738"/>
                    <a:pt x="116946" y="206375"/>
                    <a:pt x="98425" y="196850"/>
                  </a:cubicBezTo>
                  <a:cubicBezTo>
                    <a:pt x="79904" y="187325"/>
                    <a:pt x="73554" y="150283"/>
                    <a:pt x="57150" y="117475"/>
                  </a:cubicBezTo>
                  <a:cubicBezTo>
                    <a:pt x="40746" y="84667"/>
                    <a:pt x="8466" y="2063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グループ化 6"/>
            <p:cNvGrpSpPr/>
            <p:nvPr/>
          </p:nvGrpSpPr>
          <p:grpSpPr>
            <a:xfrm>
              <a:off x="3471566" y="2532922"/>
              <a:ext cx="1956091" cy="1764585"/>
              <a:chOff x="2198373" y="3111436"/>
              <a:chExt cx="2119097" cy="1620373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2198373" y="3111436"/>
                <a:ext cx="2119097" cy="1620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不純物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ガス</a:t>
                </a:r>
                <a:endParaRPr lang="en-US" altLang="ja-JP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0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Ar</a:t>
                </a:r>
                <a:endParaRPr lang="en-US" altLang="ja-JP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0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Xe</a:t>
                </a:r>
                <a:endParaRPr lang="en-US" altLang="ja-JP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ja-JP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左中かっこ 8"/>
              <p:cNvSpPr/>
              <p:nvPr/>
            </p:nvSpPr>
            <p:spPr>
              <a:xfrm>
                <a:off x="2388307" y="3686400"/>
                <a:ext cx="546174" cy="949779"/>
              </a:xfrm>
              <a:prstGeom prst="leftBrace">
                <a:avLst>
                  <a:gd name="adj1" fmla="val 46546"/>
                  <a:gd name="adj2" fmla="val 79862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テキスト ボックス 19"/>
          <p:cNvSpPr txBox="1"/>
          <p:nvPr/>
        </p:nvSpPr>
        <p:spPr>
          <a:xfrm>
            <a:off x="40736" y="2102775"/>
            <a:ext cx="261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ターゲット板： </a:t>
            </a:r>
            <a:r>
              <a:rPr lang="en-US" altLang="ja-JP" sz="2000" dirty="0"/>
              <a:t>45</a:t>
            </a:r>
            <a:r>
              <a:rPr lang="ja-JP" altLang="en-US" sz="2000" dirty="0"/>
              <a:t> </a:t>
            </a:r>
            <a:r>
              <a:rPr lang="en-US" altLang="ja-JP" sz="2000" dirty="0"/>
              <a:t>°</a:t>
            </a:r>
            <a:endParaRPr lang="ja-JP" altLang="en-US" sz="2000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933784" y="208182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1633275"/>
              </p:ext>
            </p:extLst>
          </p:nvPr>
        </p:nvGraphicFramePr>
        <p:xfrm>
          <a:off x="134282" y="4464964"/>
          <a:ext cx="5856288" cy="2316163"/>
        </p:xfrm>
        <a:graphic>
          <a:graphicData uri="http://schemas.openxmlformats.org/presentationml/2006/ole">
            <p:oleObj spid="_x0000_s143362" name="Worksheet" r:id="rId4" imgW="8543899" imgH="3438414" progId="Excel.Sheet.12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9762617"/>
              </p:ext>
            </p:extLst>
          </p:nvPr>
        </p:nvGraphicFramePr>
        <p:xfrm>
          <a:off x="3898619" y="3183027"/>
          <a:ext cx="4981575" cy="1162050"/>
        </p:xfrm>
        <a:graphic>
          <a:graphicData uri="http://schemas.openxmlformats.org/presentationml/2006/ole">
            <p:oleObj spid="_x0000_s143363" name="Worksheet" r:id="rId5" imgW="7267618" imgH="1724066" progId="Excel.Sheet.12">
              <p:embed/>
            </p:oleObj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205134" y="797960"/>
            <a:ext cx="3190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はじめに、ターゲット側ポートへ</a:t>
            </a:r>
            <a:r>
              <a:rPr kumimoji="1" lang="en-US" altLang="ja-JP" sz="2200" dirty="0" smtClean="0"/>
              <a:t>3</a:t>
            </a:r>
            <a:r>
              <a:rPr kumimoji="1" lang="ja-JP" altLang="en-US" sz="2200" dirty="0" smtClean="0"/>
              <a:t>種の不純物ガス</a:t>
            </a:r>
            <a:r>
              <a:rPr lang="ja-JP" altLang="en-US" sz="2200" dirty="0"/>
              <a:t>を</a:t>
            </a:r>
            <a:r>
              <a:rPr kumimoji="1" lang="ja-JP" altLang="en-US" sz="2200" dirty="0" smtClean="0"/>
              <a:t>単体で入射した。</a:t>
            </a:r>
            <a:endParaRPr kumimoji="1" lang="ja-JP" altLang="en-US" sz="2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80042" y="4237332"/>
            <a:ext cx="2808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/>
              <a:t>↑</a:t>
            </a:r>
            <a:endParaRPr kumimoji="1" lang="en-US" altLang="ja-JP" sz="2200" dirty="0" smtClean="0"/>
          </a:p>
          <a:p>
            <a:r>
              <a:rPr lang="ja-JP" altLang="en-US" sz="2200" dirty="0" smtClean="0"/>
              <a:t>ガス入射</a:t>
            </a:r>
            <a:r>
              <a:rPr lang="ja-JP" altLang="en-US" sz="2200" dirty="0"/>
              <a:t>実験</a:t>
            </a:r>
            <a:r>
              <a:rPr lang="ja-JP" altLang="en-US" sz="2200" dirty="0" smtClean="0"/>
              <a:t>に</a:t>
            </a:r>
            <a:r>
              <a:rPr lang="ja-JP" altLang="en-US" sz="2200" dirty="0"/>
              <a:t>使用</a:t>
            </a:r>
            <a:r>
              <a:rPr lang="ja-JP" altLang="en-US" sz="2200" dirty="0" smtClean="0"/>
              <a:t>した基本のプラズマのパラメータ及び使用ショットについて</a:t>
            </a:r>
            <a:endParaRPr kumimoji="1" lang="ja-JP" altLang="en-US" sz="22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67017" y="6011686"/>
            <a:ext cx="3034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/>
              <a:t>←</a:t>
            </a:r>
            <a:endParaRPr kumimoji="1" lang="en-US" altLang="ja-JP" sz="2200" dirty="0" smtClean="0"/>
          </a:p>
          <a:p>
            <a:pPr algn="ctr"/>
            <a:r>
              <a:rPr lang="ja-JP" altLang="en-US" sz="2200" dirty="0" smtClean="0"/>
              <a:t>ガス入射条件について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29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179512" y="908720"/>
            <a:ext cx="475252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28" idx="2"/>
          </p:cNvCxnSpPr>
          <p:nvPr/>
        </p:nvCxnSpPr>
        <p:spPr bwMode="auto">
          <a:xfrm>
            <a:off x="4211960" y="2924944"/>
            <a:ext cx="9361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テキスト ボックス 36"/>
          <p:cNvSpPr txBox="1">
            <a:spLocks noChangeArrowheads="1"/>
          </p:cNvSpPr>
          <p:nvPr/>
        </p:nvSpPr>
        <p:spPr bwMode="auto">
          <a:xfrm>
            <a:off x="72008" y="3717032"/>
            <a:ext cx="3851920" cy="145270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u="sng" dirty="0">
                <a:latin typeface="Calibri" pitchFamily="34" charset="0"/>
              </a:rPr>
              <a:t>GAMMA </a:t>
            </a:r>
            <a:r>
              <a:rPr lang="en-US" altLang="ja-JP" u="sng" dirty="0" smtClean="0">
                <a:latin typeface="Calibri" pitchFamily="34" charset="0"/>
              </a:rPr>
              <a:t>10/PDX </a:t>
            </a:r>
            <a:r>
              <a:rPr lang="ja-JP" altLang="en-US" u="sng" dirty="0" smtClean="0">
                <a:latin typeface="Calibri" pitchFamily="34" charset="0"/>
              </a:rPr>
              <a:t>タンデムミラーの</a:t>
            </a:r>
            <a:r>
              <a:rPr lang="ja-JP" altLang="en-US" u="sng" dirty="0">
                <a:latin typeface="Calibri" pitchFamily="34" charset="0"/>
              </a:rPr>
              <a:t>特色</a:t>
            </a:r>
            <a:endParaRPr lang="en-US" altLang="ja-JP" u="sng" dirty="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 smtClean="0">
                <a:latin typeface="Calibri" pitchFamily="34" charset="0"/>
              </a:rPr>
              <a:t>　・　</a:t>
            </a:r>
            <a:r>
              <a:rPr lang="ja-JP" altLang="en-US" sz="1600" b="1" dirty="0" smtClean="0">
                <a:solidFill>
                  <a:srgbClr val="FF0000"/>
                </a:solidFill>
                <a:latin typeface="Calibri" pitchFamily="34" charset="0"/>
              </a:rPr>
              <a:t>閉じ込め、加熱機構の存在</a:t>
            </a:r>
            <a:endParaRPr lang="en-US" altLang="ja-JP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dirty="0" smtClean="0">
                <a:latin typeface="Calibri" pitchFamily="34" charset="0"/>
              </a:rPr>
              <a:t>　</a:t>
            </a:r>
            <a:r>
              <a:rPr lang="ja-JP" altLang="en-US" sz="1600" dirty="0" smtClean="0">
                <a:latin typeface="Calibri" pitchFamily="34" charset="0"/>
              </a:rPr>
              <a:t>・　大口径プラズマ</a:t>
            </a:r>
          </a:p>
          <a:p>
            <a:pPr>
              <a:lnSpc>
                <a:spcPct val="130000"/>
              </a:lnSpc>
            </a:pPr>
            <a:r>
              <a:rPr lang="ja-JP" altLang="en-US" sz="1600" dirty="0" smtClean="0">
                <a:latin typeface="Calibri" pitchFamily="34" charset="0"/>
              </a:rPr>
              <a:t>　・　計測ポート制限の少なさ</a:t>
            </a:r>
            <a:endParaRPr lang="en-US" altLang="ja-JP" sz="1600" dirty="0">
              <a:latin typeface="Calibri" pitchFamily="34" charset="0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3923928" y="4293096"/>
            <a:ext cx="432048" cy="360362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657" name="テキスト ボックス 40"/>
          <p:cNvSpPr txBox="1">
            <a:spLocks noChangeArrowheads="1"/>
          </p:cNvSpPr>
          <p:nvPr/>
        </p:nvSpPr>
        <p:spPr bwMode="auto">
          <a:xfrm>
            <a:off x="4355976" y="3717032"/>
            <a:ext cx="4680520" cy="100642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dirty="0" smtClean="0">
                <a:latin typeface="Calibri" pitchFamily="34" charset="0"/>
              </a:rPr>
              <a:t>　加熱によるエネルギーを得たプラズマの一部が閉じ込め領域から損失し、</a:t>
            </a:r>
            <a:r>
              <a:rPr lang="ja-JP" altLang="en-US" dirty="0" smtClean="0">
                <a:solidFill>
                  <a:srgbClr val="FF0000"/>
                </a:solidFill>
                <a:latin typeface="Calibri" pitchFamily="34" charset="0"/>
              </a:rPr>
              <a:t>高い温度</a:t>
            </a:r>
            <a:r>
              <a:rPr lang="ja-JP" altLang="en-US" dirty="0" smtClean="0">
                <a:latin typeface="Calibri" pitchFamily="34" charset="0"/>
              </a:rPr>
              <a:t>を持つ端損失プラズマ流としてエンド部に到達する。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1600" y="5517232"/>
            <a:ext cx="7272808" cy="701731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latin typeface="+mn-lt"/>
                <a:ea typeface="+mn-ea"/>
              </a:rPr>
              <a:t>　高い温度を持つ端損失プラズマをダイバータ模擬実験に適用し、プラズマの冷却や非接触プラズマの形成</a:t>
            </a:r>
            <a:r>
              <a:rPr lang="ja-JP" altLang="en-US" b="1" dirty="0" smtClean="0"/>
              <a:t>機構</a:t>
            </a:r>
            <a:r>
              <a:rPr lang="ja-JP" altLang="en-US" b="1" dirty="0" smtClean="0">
                <a:latin typeface="+mn-lt"/>
                <a:ea typeface="+mn-ea"/>
              </a:rPr>
              <a:t>に関して調べる。</a:t>
            </a:r>
            <a:endParaRPr lang="en-US" altLang="ja-JP" b="1" dirty="0" smtClean="0">
              <a:latin typeface="+mn-lt"/>
              <a:ea typeface="+mn-ea"/>
            </a:endParaRPr>
          </a:p>
        </p:txBody>
      </p:sp>
      <p:pic>
        <p:nvPicPr>
          <p:cNvPr id="24" name="Picture 75" descr="G-10vertical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64496" cy="12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3707904" y="1556792"/>
            <a:ext cx="1008112" cy="1368152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>
            <a:stCxn id="28" idx="0"/>
          </p:cNvCxnSpPr>
          <p:nvPr/>
        </p:nvCxnSpPr>
        <p:spPr bwMode="auto">
          <a:xfrm flipV="1">
            <a:off x="4211960" y="1052736"/>
            <a:ext cx="100811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91680" y="476672"/>
            <a:ext cx="5760640" cy="369332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u="sng" dirty="0" smtClean="0">
                <a:latin typeface="+mn-lt"/>
                <a:ea typeface="+mn-ea"/>
              </a:rPr>
              <a:t>タンデムミラー型装置を用いたダイバータ模擬</a:t>
            </a:r>
            <a:endParaRPr lang="en-US" altLang="ja-JP" b="1" u="sng" dirty="0" smtClean="0">
              <a:latin typeface="+mn-lt"/>
              <a:ea typeface="+mn-ea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147581" y="126876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043481" y="126876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1419550" y="126876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027706" y="129306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123728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Central-Cell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83607" y="15567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Anchor-Cell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5576" y="9087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Plug/Barrier</a:t>
            </a:r>
          </a:p>
          <a:p>
            <a:r>
              <a:rPr kumimoji="1" lang="ja-JP" altLang="en-US" sz="1200" dirty="0" smtClean="0"/>
              <a:t>　　</a:t>
            </a:r>
            <a:r>
              <a:rPr kumimoji="1" lang="en-US" altLang="ja-JP" sz="1200" dirty="0" smtClean="0"/>
              <a:t>-Cell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141277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End-Cell</a:t>
            </a:r>
            <a:endParaRPr kumimoji="1" lang="ja-JP" altLang="en-US" sz="1200" dirty="0"/>
          </a:p>
        </p:txBody>
      </p:sp>
      <p:grpSp>
        <p:nvGrpSpPr>
          <p:cNvPr id="2" name="グループ化 26"/>
          <p:cNvGrpSpPr>
            <a:grpSpLocks/>
          </p:cNvGrpSpPr>
          <p:nvPr/>
        </p:nvGrpSpPr>
        <p:grpSpPr bwMode="auto">
          <a:xfrm>
            <a:off x="5220072" y="836712"/>
            <a:ext cx="3600450" cy="2768600"/>
            <a:chOff x="395536" y="119330"/>
            <a:chExt cx="3600736" cy="2768641"/>
          </a:xfrm>
        </p:grpSpPr>
        <p:pic>
          <p:nvPicPr>
            <p:cNvPr id="38" name="Picture 2" descr="C:\Users\NBI-DEC\Desktop\G10end&amp;ELIE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32058"/>
              <a:ext cx="3600736" cy="2555913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41" name="Text Box 151"/>
            <p:cNvSpPr txBox="1">
              <a:spLocks noChangeArrowheads="1"/>
            </p:cNvSpPr>
            <p:nvPr/>
          </p:nvSpPr>
          <p:spPr bwMode="auto">
            <a:xfrm>
              <a:off x="1619769" y="119330"/>
              <a:ext cx="1008192" cy="3077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1400" dirty="0" smtClean="0">
                  <a:latin typeface="Helvetica" pitchFamily="34" charset="0"/>
                </a:rPr>
                <a:t>西エンド部</a:t>
              </a:r>
              <a:endParaRPr lang="en-US" altLang="ja-JP" sz="1400" dirty="0">
                <a:latin typeface="Helvetica" pitchFamily="34" charset="0"/>
              </a:endParaRPr>
            </a:p>
          </p:txBody>
        </p:sp>
      </p:grpSp>
      <p:sp>
        <p:nvSpPr>
          <p:cNvPr id="46" name="下矢印 45"/>
          <p:cNvSpPr/>
          <p:nvPr/>
        </p:nvSpPr>
        <p:spPr>
          <a:xfrm rot="10800000">
            <a:off x="2267744" y="2780928"/>
            <a:ext cx="504056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71600" y="29969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プラズマ加熱（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ICRF,ECH,NBI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92080" y="1844824"/>
            <a:ext cx="158417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端損失プラズマ流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9" name="下矢印 48"/>
          <p:cNvSpPr/>
          <p:nvPr/>
        </p:nvSpPr>
        <p:spPr>
          <a:xfrm>
            <a:off x="6660232" y="4869160"/>
            <a:ext cx="360040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0"/>
          <p:cNvSpPr txBox="1">
            <a:spLocks noChangeArrowheads="1"/>
          </p:cNvSpPr>
          <p:nvPr/>
        </p:nvSpPr>
        <p:spPr bwMode="auto">
          <a:xfrm>
            <a:off x="4499992" y="5013176"/>
            <a:ext cx="432048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u="sng" dirty="0" smtClean="0">
                <a:latin typeface="Calibri" pitchFamily="34" charset="0"/>
              </a:rPr>
              <a:t>端損失プラズマによるダイバータ模擬実験</a:t>
            </a:r>
            <a:endParaRPr lang="ja-JP" altLang="en-US" u="sng" dirty="0">
              <a:latin typeface="Calibri" pitchFamily="34" charset="0"/>
            </a:endParaRPr>
          </a:p>
        </p:txBody>
      </p:sp>
      <p:sp>
        <p:nvSpPr>
          <p:cNvPr id="35" name="下矢印 34"/>
          <p:cNvSpPr/>
          <p:nvPr/>
        </p:nvSpPr>
        <p:spPr>
          <a:xfrm rot="10800000">
            <a:off x="1475656" y="2780928"/>
            <a:ext cx="504056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 rot="10800000">
            <a:off x="3131840" y="2780928"/>
            <a:ext cx="504056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1680" y="980728"/>
            <a:ext cx="223224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GAMMA 10/PDX</a:t>
            </a:r>
            <a:r>
              <a:rPr kumimoji="1" lang="ja-JP" altLang="en-US" sz="1600" dirty="0" smtClean="0"/>
              <a:t>全体図</a:t>
            </a:r>
            <a:endParaRPr kumimoji="1" lang="ja-JP" altLang="en-US" sz="1600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5657" y="55657"/>
            <a:ext cx="2160240" cy="415498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400" b="1" dirty="0" smtClean="0">
                <a:latin typeface="Century" pitchFamily="18" charset="0"/>
              </a:rPr>
              <a:t>研究の背景と目的 </a:t>
            </a:r>
            <a:endParaRPr lang="en-US" altLang="ja-JP" sz="1400" dirty="0" smtClean="0">
              <a:latin typeface="Century" pitchFamily="18" charset="0"/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107504" y="6381328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6344336"/>
            <a:ext cx="8640960" cy="397032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1100F2"/>
                </a:solidFill>
                <a:latin typeface="+mn-lt"/>
                <a:ea typeface="+mn-ea"/>
              </a:rPr>
              <a:t>端損失イオン粒子束の分析</a:t>
            </a:r>
            <a:r>
              <a:rPr lang="en-US" altLang="ja-JP" b="1" dirty="0" smtClean="0">
                <a:solidFill>
                  <a:srgbClr val="1100F2"/>
                </a:solidFill>
                <a:latin typeface="+mn-lt"/>
                <a:ea typeface="+mn-ea"/>
              </a:rPr>
              <a:t>(ELIEA)</a:t>
            </a:r>
            <a:r>
              <a:rPr lang="ja-JP" altLang="en-US" b="1" dirty="0" smtClean="0">
                <a:solidFill>
                  <a:srgbClr val="1100F2"/>
                </a:solidFill>
                <a:latin typeface="+mn-lt"/>
                <a:ea typeface="+mn-ea"/>
              </a:rPr>
              <a:t>・希ガスによるプラズマ再結合の分析</a:t>
            </a:r>
            <a:r>
              <a:rPr lang="en-US" altLang="ja-JP" b="1" dirty="0" smtClean="0">
                <a:solidFill>
                  <a:srgbClr val="1100F2"/>
                </a:solidFill>
                <a:latin typeface="+mn-lt"/>
                <a:ea typeface="+mn-ea"/>
              </a:rPr>
              <a:t>(</a:t>
            </a:r>
            <a:r>
              <a:rPr lang="ja-JP" altLang="en-US" b="1" dirty="0" smtClean="0">
                <a:solidFill>
                  <a:srgbClr val="1100F2"/>
                </a:solidFill>
              </a:rPr>
              <a:t>分光・熱流束</a:t>
            </a:r>
            <a:r>
              <a:rPr lang="en-US" altLang="ja-JP" b="1" dirty="0" smtClean="0">
                <a:solidFill>
                  <a:srgbClr val="1100F2"/>
                </a:solidFill>
              </a:rPr>
              <a:t>)</a:t>
            </a:r>
            <a:endParaRPr lang="en-US" altLang="ja-JP" b="1" dirty="0" smtClean="0">
              <a:solidFill>
                <a:srgbClr val="1100F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正方形/長方形 96"/>
          <p:cNvSpPr/>
          <p:nvPr/>
        </p:nvSpPr>
        <p:spPr>
          <a:xfrm>
            <a:off x="323850" y="835571"/>
            <a:ext cx="8424863" cy="316865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" name="グループ化 97"/>
          <p:cNvGrpSpPr>
            <a:grpSpLocks/>
          </p:cNvGrpSpPr>
          <p:nvPr/>
        </p:nvGrpSpPr>
        <p:grpSpPr bwMode="auto">
          <a:xfrm>
            <a:off x="539552" y="476672"/>
            <a:ext cx="8018463" cy="3418012"/>
            <a:chOff x="539552" y="548603"/>
            <a:chExt cx="8018235" cy="3419227"/>
          </a:xfrm>
        </p:grpSpPr>
        <p:sp>
          <p:nvSpPr>
            <p:cNvPr id="45" name="正方形/長方形 44"/>
            <p:cNvSpPr/>
            <p:nvPr/>
          </p:nvSpPr>
          <p:spPr>
            <a:xfrm>
              <a:off x="2412749" y="3508879"/>
              <a:ext cx="4581395" cy="241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29714" name="Picture 75" descr="G-10vertical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2109" y="1525249"/>
              <a:ext cx="6432946" cy="176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5" name="Text Box 24"/>
            <p:cNvSpPr txBox="1">
              <a:spLocks noChangeArrowheads="1"/>
            </p:cNvSpPr>
            <p:nvPr/>
          </p:nvSpPr>
          <p:spPr bwMode="auto">
            <a:xfrm>
              <a:off x="4218088" y="1891705"/>
              <a:ext cx="6014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  <a:latin typeface="Calibri" pitchFamily="34" charset="0"/>
                </a:rPr>
                <a:t>ICRF2</a:t>
              </a:r>
            </a:p>
          </p:txBody>
        </p:sp>
        <p:sp>
          <p:nvSpPr>
            <p:cNvPr id="29716" name="Text Box 25"/>
            <p:cNvSpPr txBox="1">
              <a:spLocks noChangeArrowheads="1"/>
            </p:cNvSpPr>
            <p:nvPr/>
          </p:nvSpPr>
          <p:spPr bwMode="auto">
            <a:xfrm>
              <a:off x="1944803" y="3489178"/>
              <a:ext cx="7997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8000"/>
                  </a:solidFill>
                  <a:latin typeface="Calibri" pitchFamily="34" charset="0"/>
                </a:rPr>
                <a:t>P/B-ECH</a:t>
              </a:r>
            </a:p>
          </p:txBody>
        </p:sp>
        <p:sp>
          <p:nvSpPr>
            <p:cNvPr id="29717" name="Text Box 27"/>
            <p:cNvSpPr txBox="1">
              <a:spLocks noChangeArrowheads="1"/>
            </p:cNvSpPr>
            <p:nvPr/>
          </p:nvSpPr>
          <p:spPr bwMode="auto">
            <a:xfrm>
              <a:off x="3049828" y="1891705"/>
              <a:ext cx="801800" cy="30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  <a:latin typeface="Calibri" pitchFamily="34" charset="0"/>
                </a:rPr>
                <a:t>ICRF3(E)</a:t>
              </a:r>
            </a:p>
          </p:txBody>
        </p:sp>
        <p:sp>
          <p:nvSpPr>
            <p:cNvPr id="29718" name="Text Box 28"/>
            <p:cNvSpPr txBox="1">
              <a:spLocks noChangeArrowheads="1"/>
            </p:cNvSpPr>
            <p:nvPr/>
          </p:nvSpPr>
          <p:spPr bwMode="auto">
            <a:xfrm>
              <a:off x="3978795" y="1617753"/>
              <a:ext cx="6014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chemeClr val="hlink"/>
                  </a:solidFill>
                  <a:latin typeface="Calibri" pitchFamily="34" charset="0"/>
                </a:rPr>
                <a:t>C-NBI</a:t>
              </a:r>
            </a:p>
          </p:txBody>
        </p:sp>
        <p:sp>
          <p:nvSpPr>
            <p:cNvPr id="29719" name="Text Box 29"/>
            <p:cNvSpPr txBox="1">
              <a:spLocks noChangeArrowheads="1"/>
            </p:cNvSpPr>
            <p:nvPr/>
          </p:nvSpPr>
          <p:spPr bwMode="auto">
            <a:xfrm>
              <a:off x="2766791" y="1617753"/>
              <a:ext cx="6158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chemeClr val="hlink"/>
                  </a:solidFill>
                  <a:latin typeface="Calibri" pitchFamily="34" charset="0"/>
                </a:rPr>
                <a:t>A-NBI</a:t>
              </a:r>
            </a:p>
          </p:txBody>
        </p:sp>
        <p:sp>
          <p:nvSpPr>
            <p:cNvPr id="29720" name="Text Box 30"/>
            <p:cNvSpPr txBox="1">
              <a:spLocks noChangeArrowheads="1"/>
            </p:cNvSpPr>
            <p:nvPr/>
          </p:nvSpPr>
          <p:spPr bwMode="auto">
            <a:xfrm>
              <a:off x="1153893" y="1788529"/>
              <a:ext cx="5918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chemeClr val="hlink"/>
                  </a:solidFill>
                  <a:latin typeface="Calibri" pitchFamily="34" charset="0"/>
                </a:rPr>
                <a:t>S-NBI</a:t>
              </a:r>
            </a:p>
          </p:txBody>
        </p:sp>
        <p:sp>
          <p:nvSpPr>
            <p:cNvPr id="29721" name="Text Box 31"/>
            <p:cNvSpPr txBox="1">
              <a:spLocks noChangeArrowheads="1"/>
            </p:cNvSpPr>
            <p:nvPr/>
          </p:nvSpPr>
          <p:spPr bwMode="auto">
            <a:xfrm>
              <a:off x="3988118" y="1318893"/>
              <a:ext cx="1194912" cy="37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Calibri" pitchFamily="34" charset="0"/>
                </a:rPr>
                <a:t>Central-cell</a:t>
              </a:r>
            </a:p>
          </p:txBody>
        </p:sp>
        <p:sp>
          <p:nvSpPr>
            <p:cNvPr id="29722" name="Text Box 32"/>
            <p:cNvSpPr txBox="1">
              <a:spLocks noChangeArrowheads="1"/>
            </p:cNvSpPr>
            <p:nvPr/>
          </p:nvSpPr>
          <p:spPr bwMode="auto">
            <a:xfrm>
              <a:off x="2765238" y="1318893"/>
              <a:ext cx="1074600" cy="34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Anchor-cell</a:t>
              </a:r>
            </a:p>
          </p:txBody>
        </p:sp>
        <p:sp>
          <p:nvSpPr>
            <p:cNvPr id="29723" name="Text Box 34"/>
            <p:cNvSpPr txBox="1">
              <a:spLocks noChangeArrowheads="1"/>
            </p:cNvSpPr>
            <p:nvPr/>
          </p:nvSpPr>
          <p:spPr bwMode="auto">
            <a:xfrm>
              <a:off x="1800817" y="1167685"/>
              <a:ext cx="1142591" cy="58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>
                  <a:latin typeface="Calibri" pitchFamily="34" charset="0"/>
                </a:rPr>
                <a:t>Plug/Barrier</a:t>
              </a:r>
            </a:p>
            <a:p>
              <a:pPr algn="ctr"/>
              <a:r>
                <a:rPr lang="en-US" altLang="ja-JP" sz="1400">
                  <a:latin typeface="Calibri" pitchFamily="34" charset="0"/>
                </a:rPr>
                <a:t>     -cell</a:t>
              </a:r>
            </a:p>
          </p:txBody>
        </p:sp>
        <p:sp>
          <p:nvSpPr>
            <p:cNvPr id="29724" name="Text Box 41"/>
            <p:cNvSpPr txBox="1">
              <a:spLocks noChangeArrowheads="1"/>
            </p:cNvSpPr>
            <p:nvPr/>
          </p:nvSpPr>
          <p:spPr bwMode="auto">
            <a:xfrm>
              <a:off x="827584" y="1318893"/>
              <a:ext cx="811134" cy="34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End-cell</a:t>
              </a:r>
            </a:p>
          </p:txBody>
        </p:sp>
        <p:sp>
          <p:nvSpPr>
            <p:cNvPr id="29725" name="Line 42"/>
            <p:cNvSpPr>
              <a:spLocks noChangeShapeType="1"/>
            </p:cNvSpPr>
            <p:nvPr/>
          </p:nvSpPr>
          <p:spPr bwMode="auto">
            <a:xfrm flipV="1">
              <a:off x="3859148" y="1525248"/>
              <a:ext cx="0" cy="1195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6" name="Line 43"/>
            <p:cNvSpPr>
              <a:spLocks noChangeShapeType="1"/>
            </p:cNvSpPr>
            <p:nvPr/>
          </p:nvSpPr>
          <p:spPr bwMode="auto">
            <a:xfrm flipV="1">
              <a:off x="2841375" y="1525248"/>
              <a:ext cx="0" cy="1195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7" name="Line 44"/>
            <p:cNvSpPr>
              <a:spLocks noChangeShapeType="1"/>
            </p:cNvSpPr>
            <p:nvPr/>
          </p:nvSpPr>
          <p:spPr bwMode="auto">
            <a:xfrm flipV="1">
              <a:off x="2277328" y="1681793"/>
              <a:ext cx="0" cy="969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8" name="Line 45"/>
            <p:cNvSpPr>
              <a:spLocks noChangeShapeType="1"/>
            </p:cNvSpPr>
            <p:nvPr/>
          </p:nvSpPr>
          <p:spPr bwMode="auto">
            <a:xfrm>
              <a:off x="4553720" y="2208353"/>
              <a:ext cx="0" cy="3415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29" name="Line 46"/>
            <p:cNvSpPr>
              <a:spLocks noChangeShapeType="1"/>
            </p:cNvSpPr>
            <p:nvPr/>
          </p:nvSpPr>
          <p:spPr bwMode="auto">
            <a:xfrm>
              <a:off x="5075729" y="2348922"/>
              <a:ext cx="9408" cy="20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0" name="Line 47"/>
            <p:cNvSpPr>
              <a:spLocks noChangeShapeType="1"/>
            </p:cNvSpPr>
            <p:nvPr/>
          </p:nvSpPr>
          <p:spPr bwMode="auto">
            <a:xfrm>
              <a:off x="3332393" y="2208353"/>
              <a:ext cx="0" cy="3415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1" name="Line 48"/>
            <p:cNvSpPr>
              <a:spLocks noChangeShapeType="1"/>
            </p:cNvSpPr>
            <p:nvPr/>
          </p:nvSpPr>
          <p:spPr bwMode="auto">
            <a:xfrm>
              <a:off x="4270919" y="1952189"/>
              <a:ext cx="0" cy="59771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1522187" y="2781546"/>
              <a:ext cx="323841" cy="0"/>
            </a:xfrm>
            <a:prstGeom prst="line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733" name="Text Box 50"/>
            <p:cNvSpPr txBox="1">
              <a:spLocks noChangeArrowheads="1"/>
            </p:cNvSpPr>
            <p:nvPr/>
          </p:nvSpPr>
          <p:spPr bwMode="auto">
            <a:xfrm>
              <a:off x="1108832" y="2852936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800000"/>
                  </a:solidFill>
                  <a:latin typeface="Calibri" pitchFamily="34" charset="0"/>
                </a:rPr>
                <a:t>Plasma</a:t>
              </a:r>
            </a:p>
            <a:p>
              <a:r>
                <a:rPr lang="en-US" altLang="ja-JP" sz="1400" b="1">
                  <a:solidFill>
                    <a:srgbClr val="800000"/>
                  </a:solidFill>
                  <a:latin typeface="Calibri" pitchFamily="34" charset="0"/>
                </a:rPr>
                <a:t> Gun</a:t>
              </a:r>
            </a:p>
          </p:txBody>
        </p:sp>
        <p:sp>
          <p:nvSpPr>
            <p:cNvPr id="29734" name="Line 51"/>
            <p:cNvSpPr>
              <a:spLocks noChangeShapeType="1"/>
            </p:cNvSpPr>
            <p:nvPr/>
          </p:nvSpPr>
          <p:spPr bwMode="auto">
            <a:xfrm>
              <a:off x="3089992" y="1952189"/>
              <a:ext cx="161601" cy="59771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5" name="Line 52"/>
            <p:cNvSpPr>
              <a:spLocks noChangeShapeType="1"/>
            </p:cNvSpPr>
            <p:nvPr/>
          </p:nvSpPr>
          <p:spPr bwMode="auto">
            <a:xfrm>
              <a:off x="1522156" y="2055366"/>
              <a:ext cx="775371" cy="56569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6" name="Line 53"/>
            <p:cNvSpPr>
              <a:spLocks noChangeShapeType="1"/>
            </p:cNvSpPr>
            <p:nvPr/>
          </p:nvSpPr>
          <p:spPr bwMode="auto">
            <a:xfrm flipV="1">
              <a:off x="5201677" y="1525248"/>
              <a:ext cx="0" cy="1195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7" name="Line 54"/>
            <p:cNvSpPr>
              <a:spLocks noChangeShapeType="1"/>
            </p:cNvSpPr>
            <p:nvPr/>
          </p:nvSpPr>
          <p:spPr bwMode="auto">
            <a:xfrm flipV="1">
              <a:off x="6788159" y="1409618"/>
              <a:ext cx="0" cy="1195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8" name="Line 55"/>
            <p:cNvSpPr>
              <a:spLocks noChangeShapeType="1"/>
            </p:cNvSpPr>
            <p:nvPr/>
          </p:nvSpPr>
          <p:spPr bwMode="auto">
            <a:xfrm flipV="1">
              <a:off x="2367451" y="3017763"/>
              <a:ext cx="0" cy="51232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39" name="Text Box 56"/>
            <p:cNvSpPr txBox="1">
              <a:spLocks noChangeArrowheads="1"/>
            </p:cNvSpPr>
            <p:nvPr/>
          </p:nvSpPr>
          <p:spPr bwMode="auto">
            <a:xfrm>
              <a:off x="3055808" y="3489178"/>
              <a:ext cx="627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8000"/>
                  </a:solidFill>
                  <a:latin typeface="Calibri" pitchFamily="34" charset="0"/>
                </a:rPr>
                <a:t>C-ECH</a:t>
              </a:r>
            </a:p>
          </p:txBody>
        </p:sp>
        <p:sp>
          <p:nvSpPr>
            <p:cNvPr id="29740" name="Line 57"/>
            <p:cNvSpPr>
              <a:spLocks noChangeShapeType="1"/>
            </p:cNvSpPr>
            <p:nvPr/>
          </p:nvSpPr>
          <p:spPr bwMode="auto">
            <a:xfrm flipV="1">
              <a:off x="3493994" y="3003532"/>
              <a:ext cx="323201" cy="51232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41" name="Text Box 58"/>
            <p:cNvSpPr txBox="1">
              <a:spLocks noChangeArrowheads="1"/>
            </p:cNvSpPr>
            <p:nvPr/>
          </p:nvSpPr>
          <p:spPr bwMode="auto">
            <a:xfrm>
              <a:off x="6244310" y="3409127"/>
              <a:ext cx="7997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8000"/>
                  </a:solidFill>
                  <a:latin typeface="Calibri" pitchFamily="34" charset="0"/>
                </a:rPr>
                <a:t>P/B-ECH</a:t>
              </a:r>
            </a:p>
          </p:txBody>
        </p:sp>
        <p:sp>
          <p:nvSpPr>
            <p:cNvPr id="29742" name="Line 59"/>
            <p:cNvSpPr>
              <a:spLocks noChangeShapeType="1"/>
            </p:cNvSpPr>
            <p:nvPr/>
          </p:nvSpPr>
          <p:spPr bwMode="auto">
            <a:xfrm flipV="1">
              <a:off x="6808359" y="2943048"/>
              <a:ext cx="0" cy="51232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43" name="Text Box 63"/>
            <p:cNvSpPr txBox="1">
              <a:spLocks noChangeArrowheads="1"/>
            </p:cNvSpPr>
            <p:nvPr/>
          </p:nvSpPr>
          <p:spPr bwMode="auto">
            <a:xfrm>
              <a:off x="3452043" y="3659953"/>
              <a:ext cx="575783" cy="30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  <a:latin typeface="Calibri" pitchFamily="34" charset="0"/>
                </a:rPr>
                <a:t>GP#3</a:t>
              </a:r>
            </a:p>
          </p:txBody>
        </p:sp>
        <p:sp>
          <p:nvSpPr>
            <p:cNvPr id="29744" name="Line 64"/>
            <p:cNvSpPr>
              <a:spLocks noChangeShapeType="1"/>
            </p:cNvSpPr>
            <p:nvPr/>
          </p:nvSpPr>
          <p:spPr bwMode="auto">
            <a:xfrm flipV="1">
              <a:off x="3848271" y="3188540"/>
              <a:ext cx="0" cy="5123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45" name="Text Box 65"/>
            <p:cNvSpPr txBox="1">
              <a:spLocks noChangeArrowheads="1"/>
            </p:cNvSpPr>
            <p:nvPr/>
          </p:nvSpPr>
          <p:spPr bwMode="auto">
            <a:xfrm>
              <a:off x="4493540" y="3523203"/>
              <a:ext cx="5757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  <a:latin typeface="Calibri" pitchFamily="34" charset="0"/>
                </a:rPr>
                <a:t>GP#7</a:t>
              </a:r>
            </a:p>
          </p:txBody>
        </p:sp>
        <p:sp>
          <p:nvSpPr>
            <p:cNvPr id="29746" name="Line 66"/>
            <p:cNvSpPr>
              <a:spLocks noChangeShapeType="1"/>
            </p:cNvSpPr>
            <p:nvPr/>
          </p:nvSpPr>
          <p:spPr bwMode="auto">
            <a:xfrm flipV="1">
              <a:off x="4537587" y="3184982"/>
              <a:ext cx="0" cy="5123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47" name="Text Box 67"/>
            <p:cNvSpPr txBox="1">
              <a:spLocks noChangeArrowheads="1"/>
            </p:cNvSpPr>
            <p:nvPr/>
          </p:nvSpPr>
          <p:spPr bwMode="auto">
            <a:xfrm>
              <a:off x="4976367" y="3659953"/>
              <a:ext cx="575783" cy="30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  <a:latin typeface="Calibri" pitchFamily="34" charset="0"/>
                </a:rPr>
                <a:t>GP#4</a:t>
              </a:r>
            </a:p>
          </p:txBody>
        </p:sp>
        <p:sp>
          <p:nvSpPr>
            <p:cNvPr id="29748" name="Line 68"/>
            <p:cNvSpPr>
              <a:spLocks noChangeShapeType="1"/>
            </p:cNvSpPr>
            <p:nvPr/>
          </p:nvSpPr>
          <p:spPr bwMode="auto">
            <a:xfrm flipV="1">
              <a:off x="5187692" y="3188540"/>
              <a:ext cx="0" cy="5123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49" name="Text Box 69"/>
            <p:cNvSpPr txBox="1">
              <a:spLocks noChangeArrowheads="1"/>
            </p:cNvSpPr>
            <p:nvPr/>
          </p:nvSpPr>
          <p:spPr bwMode="auto">
            <a:xfrm>
              <a:off x="5170600" y="1571501"/>
              <a:ext cx="6158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chemeClr val="hlink"/>
                  </a:solidFill>
                  <a:latin typeface="Calibri" pitchFamily="34" charset="0"/>
                </a:rPr>
                <a:t>A-NBI</a:t>
              </a:r>
            </a:p>
          </p:txBody>
        </p:sp>
        <p:sp>
          <p:nvSpPr>
            <p:cNvPr id="29750" name="Line 70"/>
            <p:cNvSpPr>
              <a:spLocks noChangeShapeType="1"/>
            </p:cNvSpPr>
            <p:nvPr/>
          </p:nvSpPr>
          <p:spPr bwMode="auto">
            <a:xfrm>
              <a:off x="5399016" y="1975315"/>
              <a:ext cx="141401" cy="56391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51" name="Text Box 71"/>
            <p:cNvSpPr txBox="1">
              <a:spLocks noChangeArrowheads="1"/>
            </p:cNvSpPr>
            <p:nvPr/>
          </p:nvSpPr>
          <p:spPr bwMode="auto">
            <a:xfrm>
              <a:off x="7075623" y="1550154"/>
              <a:ext cx="5918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chemeClr val="hlink"/>
                  </a:solidFill>
                  <a:latin typeface="Calibri" pitchFamily="34" charset="0"/>
                </a:rPr>
                <a:t>S-NBI</a:t>
              </a:r>
            </a:p>
          </p:txBody>
        </p:sp>
        <p:sp>
          <p:nvSpPr>
            <p:cNvPr id="29752" name="Line 72"/>
            <p:cNvSpPr>
              <a:spLocks noChangeShapeType="1"/>
            </p:cNvSpPr>
            <p:nvPr/>
          </p:nvSpPr>
          <p:spPr bwMode="auto">
            <a:xfrm flipH="1">
              <a:off x="6738436" y="1975315"/>
              <a:ext cx="492571" cy="64574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53" name="Text Box 73"/>
            <p:cNvSpPr txBox="1">
              <a:spLocks noChangeArrowheads="1"/>
            </p:cNvSpPr>
            <p:nvPr/>
          </p:nvSpPr>
          <p:spPr bwMode="auto">
            <a:xfrm>
              <a:off x="539552" y="2564904"/>
              <a:ext cx="646402" cy="307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Helvetica" pitchFamily="34" charset="0"/>
                </a:rPr>
                <a:t>East</a:t>
              </a:r>
            </a:p>
          </p:txBody>
        </p:sp>
        <p:sp>
          <p:nvSpPr>
            <p:cNvPr id="29754" name="Text Box 74"/>
            <p:cNvSpPr txBox="1">
              <a:spLocks noChangeArrowheads="1"/>
            </p:cNvSpPr>
            <p:nvPr/>
          </p:nvSpPr>
          <p:spPr bwMode="auto">
            <a:xfrm>
              <a:off x="7812360" y="2564904"/>
              <a:ext cx="745427" cy="307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Helvetica" pitchFamily="34" charset="0"/>
                </a:rPr>
                <a:t>West</a:t>
              </a:r>
            </a:p>
          </p:txBody>
        </p:sp>
        <p:sp>
          <p:nvSpPr>
            <p:cNvPr id="46" name="テキスト ボックス 62"/>
            <p:cNvSpPr txBox="1">
              <a:spLocks noChangeArrowheads="1"/>
            </p:cNvSpPr>
            <p:nvPr/>
          </p:nvSpPr>
          <p:spPr bwMode="auto">
            <a:xfrm>
              <a:off x="2699731" y="548603"/>
              <a:ext cx="3843252" cy="3694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u="sng" dirty="0">
                  <a:latin typeface="+mn-lt"/>
                  <a:ea typeface="+mn-ea"/>
                  <a:cs typeface="Arial" pitchFamily="34" charset="0"/>
                </a:rPr>
                <a:t>タンデムミラー装置　</a:t>
              </a:r>
              <a:r>
                <a:rPr lang="en-US" altLang="ja-JP" b="1" u="sng" dirty="0">
                  <a:latin typeface="+mn-lt"/>
                  <a:ea typeface="+mn-ea"/>
                  <a:cs typeface="Arial" pitchFamily="34" charset="0"/>
                </a:rPr>
                <a:t>GAMMA </a:t>
              </a:r>
              <a:r>
                <a:rPr lang="en-US" altLang="ja-JP" b="1" u="sng" dirty="0" smtClean="0">
                  <a:latin typeface="+mn-lt"/>
                  <a:ea typeface="+mn-ea"/>
                  <a:cs typeface="Arial" pitchFamily="34" charset="0"/>
                </a:rPr>
                <a:t>10/PDX </a:t>
              </a:r>
              <a:endParaRPr lang="ja-JP" altLang="en-US" b="1" u="sng" dirty="0"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756" name="Text Box 23"/>
            <p:cNvSpPr txBox="1">
              <a:spLocks noChangeArrowheads="1"/>
            </p:cNvSpPr>
            <p:nvPr/>
          </p:nvSpPr>
          <p:spPr bwMode="auto">
            <a:xfrm>
              <a:off x="4663453" y="2113077"/>
              <a:ext cx="877138" cy="30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  <a:latin typeface="Calibri" pitchFamily="34" charset="0"/>
                </a:rPr>
                <a:t>ICRF1(W)</a:t>
              </a:r>
            </a:p>
          </p:txBody>
        </p:sp>
      </p:grpSp>
      <p:sp>
        <p:nvSpPr>
          <p:cNvPr id="29704" name="Line 66"/>
          <p:cNvSpPr>
            <a:spLocks noChangeShapeType="1"/>
          </p:cNvSpPr>
          <p:nvPr/>
        </p:nvSpPr>
        <p:spPr bwMode="auto">
          <a:xfrm flipH="1" flipV="1">
            <a:off x="4491038" y="3105696"/>
            <a:ext cx="0" cy="5762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arrow" w="sm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7" name="Text Box 27"/>
          <p:cNvSpPr txBox="1">
            <a:spLocks noChangeArrowheads="1"/>
          </p:cNvSpPr>
          <p:nvPr/>
        </p:nvSpPr>
        <p:spPr bwMode="auto">
          <a:xfrm>
            <a:off x="5426075" y="1821409"/>
            <a:ext cx="87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Calibri" pitchFamily="34" charset="0"/>
              </a:rPr>
              <a:t>ICRF3(W)</a:t>
            </a:r>
          </a:p>
        </p:txBody>
      </p:sp>
      <p:sp>
        <p:nvSpPr>
          <p:cNvPr id="29708" name="Line 47"/>
          <p:cNvSpPr>
            <a:spLocks noChangeShapeType="1"/>
          </p:cNvSpPr>
          <p:nvPr/>
        </p:nvSpPr>
        <p:spPr bwMode="auto">
          <a:xfrm>
            <a:off x="5724525" y="2100809"/>
            <a:ext cx="0" cy="341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sm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9" name="Text Box 65"/>
          <p:cNvSpPr txBox="1">
            <a:spLocks noChangeArrowheads="1"/>
          </p:cNvSpPr>
          <p:nvPr/>
        </p:nvSpPr>
        <p:spPr bwMode="auto">
          <a:xfrm>
            <a:off x="3995738" y="3427959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Calibri" pitchFamily="34" charset="0"/>
              </a:rPr>
              <a:t>SMBI</a:t>
            </a:r>
          </a:p>
        </p:txBody>
      </p:sp>
      <p:sp>
        <p:nvSpPr>
          <p:cNvPr id="29710" name="Line 54"/>
          <p:cNvSpPr>
            <a:spLocks noChangeShapeType="1"/>
          </p:cNvSpPr>
          <p:nvPr/>
        </p:nvSpPr>
        <p:spPr bwMode="auto">
          <a:xfrm flipV="1">
            <a:off x="6227763" y="1340396"/>
            <a:ext cx="0" cy="119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1" name="Line 46"/>
          <p:cNvSpPr>
            <a:spLocks noChangeShapeType="1"/>
          </p:cNvSpPr>
          <p:nvPr/>
        </p:nvSpPr>
        <p:spPr bwMode="auto">
          <a:xfrm>
            <a:off x="3995738" y="2277021"/>
            <a:ext cx="0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sm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2" name="Text Box 23"/>
          <p:cNvSpPr txBox="1">
            <a:spLocks noChangeArrowheads="1"/>
          </p:cNvSpPr>
          <p:nvPr/>
        </p:nvSpPr>
        <p:spPr bwMode="auto">
          <a:xfrm>
            <a:off x="3581400" y="2040484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Calibri" pitchFamily="34" charset="0"/>
              </a:rPr>
              <a:t>ICRF1(E)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580112" y="4196679"/>
            <a:ext cx="102784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/>
              <a:t>D-module</a:t>
            </a:r>
            <a:endParaRPr kumimoji="1" lang="ja-JP" altLang="en-US" sz="1600" b="1" dirty="0"/>
          </a:p>
        </p:txBody>
      </p:sp>
      <p:grpSp>
        <p:nvGrpSpPr>
          <p:cNvPr id="85" name="グループ化 43"/>
          <p:cNvGrpSpPr/>
          <p:nvPr/>
        </p:nvGrpSpPr>
        <p:grpSpPr>
          <a:xfrm>
            <a:off x="6831989" y="2636912"/>
            <a:ext cx="220657" cy="146091"/>
            <a:chOff x="6404655" y="2085002"/>
            <a:chExt cx="564075" cy="357209"/>
          </a:xfrm>
        </p:grpSpPr>
        <p:sp>
          <p:nvSpPr>
            <p:cNvPr id="86" name="正方形/長方形 85"/>
            <p:cNvSpPr/>
            <p:nvPr/>
          </p:nvSpPr>
          <p:spPr>
            <a:xfrm flipH="1">
              <a:off x="6404656" y="2190797"/>
              <a:ext cx="60017" cy="14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464674" y="2085002"/>
              <a:ext cx="504056" cy="357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 flipH="1">
              <a:off x="6862946" y="2213382"/>
              <a:ext cx="60017" cy="163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9" name="グループ化 59"/>
            <p:cNvGrpSpPr/>
            <p:nvPr/>
          </p:nvGrpSpPr>
          <p:grpSpPr>
            <a:xfrm>
              <a:off x="6677388" y="2182783"/>
              <a:ext cx="215566" cy="161646"/>
              <a:chOff x="6296251" y="1755526"/>
              <a:chExt cx="88316" cy="48894"/>
            </a:xfrm>
          </p:grpSpPr>
          <p:cxnSp>
            <p:nvCxnSpPr>
              <p:cNvPr id="94" name="直線コネクタ 93"/>
              <p:cNvCxnSpPr/>
              <p:nvPr/>
            </p:nvCxnSpPr>
            <p:spPr bwMode="auto">
              <a:xfrm flipH="1" flipV="1">
                <a:off x="6296251" y="1755526"/>
                <a:ext cx="88316" cy="23590"/>
              </a:xfrm>
              <a:prstGeom prst="line">
                <a:avLst/>
              </a:prstGeom>
              <a:noFill/>
              <a:ln w="9525" cmpd="dbl">
                <a:solidFill>
                  <a:schemeClr val="tx1"/>
                </a:solidFill>
                <a:round/>
                <a:headEnd type="none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直線コネクタ 94"/>
              <p:cNvCxnSpPr/>
              <p:nvPr/>
            </p:nvCxnSpPr>
            <p:spPr bwMode="auto">
              <a:xfrm flipH="1">
                <a:off x="6296251" y="1780830"/>
                <a:ext cx="88316" cy="23590"/>
              </a:xfrm>
              <a:prstGeom prst="line">
                <a:avLst/>
              </a:prstGeom>
              <a:noFill/>
              <a:ln w="9525" cmpd="dbl">
                <a:solidFill>
                  <a:schemeClr val="tx1"/>
                </a:solidFill>
                <a:round/>
                <a:headEnd type="none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0" name="正方形/長方形 89"/>
            <p:cNvSpPr/>
            <p:nvPr/>
          </p:nvSpPr>
          <p:spPr>
            <a:xfrm flipH="1">
              <a:off x="6802932" y="2369346"/>
              <a:ext cx="120033" cy="6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 flipH="1">
              <a:off x="6406233" y="2292158"/>
              <a:ext cx="6001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 flipH="1">
              <a:off x="6404655" y="2190522"/>
              <a:ext cx="6001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7524328" y="2564904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矢印コネクタ 90"/>
          <p:cNvCxnSpPr>
            <a:endCxn id="83" idx="1"/>
          </p:cNvCxnSpPr>
          <p:nvPr/>
        </p:nvCxnSpPr>
        <p:spPr>
          <a:xfrm flipH="1">
            <a:off x="7524328" y="206084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1"/>
          <p:cNvSpPr txBox="1">
            <a:spLocks noChangeArrowheads="1"/>
          </p:cNvSpPr>
          <p:nvPr/>
        </p:nvSpPr>
        <p:spPr bwMode="auto">
          <a:xfrm>
            <a:off x="7596336" y="1772816"/>
            <a:ext cx="649167" cy="307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B050"/>
                </a:solidFill>
                <a:latin typeface="Calibri" pitchFamily="34" charset="0"/>
              </a:rPr>
              <a:t>ELIEA</a:t>
            </a:r>
            <a:endParaRPr lang="en-US" altLang="ja-JP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8" name="Text Box 6"/>
          <p:cNvSpPr txBox="1">
            <a:spLocks noChangeArrowheads="1"/>
          </p:cNvSpPr>
          <p:nvPr/>
        </p:nvSpPr>
        <p:spPr bwMode="auto">
          <a:xfrm>
            <a:off x="55656" y="55657"/>
            <a:ext cx="3076183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ja-JP" altLang="en-US" sz="1400" b="1" dirty="0" smtClean="0">
                <a:latin typeface="Century" pitchFamily="18" charset="0"/>
              </a:rPr>
              <a:t>実験装置</a:t>
            </a:r>
            <a:r>
              <a:rPr lang="en-US" altLang="ja-JP" sz="1400" b="1" dirty="0" smtClean="0">
                <a:latin typeface="Century" pitchFamily="18" charset="0"/>
              </a:rPr>
              <a:t>GAMMA 10/PDX</a:t>
            </a:r>
            <a:endParaRPr lang="en-US" altLang="ja-JP" sz="1400" dirty="0" smtClean="0">
              <a:latin typeface="Century" pitchFamily="18" charset="0"/>
            </a:endParaRPr>
          </a:p>
        </p:txBody>
      </p:sp>
      <p:sp>
        <p:nvSpPr>
          <p:cNvPr id="101" name="テキスト ボックス 63"/>
          <p:cNvSpPr txBox="1">
            <a:spLocks noChangeArrowheads="1"/>
          </p:cNvSpPr>
          <p:nvPr/>
        </p:nvSpPr>
        <p:spPr bwMode="auto">
          <a:xfrm>
            <a:off x="251520" y="4149080"/>
            <a:ext cx="3816350" cy="2554287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u="sng" dirty="0">
                <a:latin typeface="+mn-lt"/>
                <a:ea typeface="+mn-ea"/>
                <a:cs typeface="Arial" pitchFamily="34" charset="0"/>
              </a:rPr>
              <a:t>GAMMA </a:t>
            </a:r>
            <a:r>
              <a:rPr lang="en-US" altLang="ja-JP" sz="1600" b="1" u="sng" dirty="0" smtClean="0">
                <a:latin typeface="+mn-lt"/>
                <a:ea typeface="+mn-ea"/>
                <a:cs typeface="Arial" pitchFamily="34" charset="0"/>
              </a:rPr>
              <a:t>10/PDX</a:t>
            </a:r>
            <a:r>
              <a:rPr lang="ja-JP" altLang="en-US" sz="1600" b="1" u="sng" dirty="0" smtClean="0">
                <a:latin typeface="+mn-lt"/>
                <a:ea typeface="+mn-ea"/>
                <a:cs typeface="Arial" pitchFamily="34" charset="0"/>
              </a:rPr>
              <a:t> </a:t>
            </a:r>
            <a:r>
              <a:rPr lang="ja-JP" altLang="en-US" sz="1600" b="1" u="sng" dirty="0">
                <a:latin typeface="+mn-lt"/>
                <a:ea typeface="+mn-ea"/>
                <a:cs typeface="Arial" pitchFamily="34" charset="0"/>
              </a:rPr>
              <a:t>性能</a:t>
            </a:r>
            <a:endParaRPr lang="en-US" altLang="ja-JP" sz="1600" b="1" u="sng" dirty="0">
              <a:latin typeface="+mn-lt"/>
              <a:ea typeface="+mn-ea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装置全長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: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　　　　　　</a:t>
            </a:r>
            <a:r>
              <a:rPr lang="ja-JP" altLang="en-US" sz="1600" b="1" dirty="0">
                <a:latin typeface="+mn-lt"/>
                <a:ea typeface="+mn-ea"/>
                <a:cs typeface="Arial" pitchFamily="34" charset="0"/>
              </a:rPr>
              <a:t>　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27 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磁場  </a:t>
            </a:r>
            <a:r>
              <a:rPr lang="en-US" altLang="ja-JP" sz="1600" dirty="0" err="1">
                <a:latin typeface="+mn-lt"/>
                <a:ea typeface="+mn-ea"/>
                <a:cs typeface="Arial" pitchFamily="34" charset="0"/>
              </a:rPr>
              <a:t>B</a:t>
            </a:r>
            <a:r>
              <a:rPr lang="en-US" altLang="ja-JP" sz="1600" baseline="-25000" dirty="0" err="1">
                <a:latin typeface="+mn-lt"/>
                <a:ea typeface="+mn-ea"/>
                <a:cs typeface="Arial" pitchFamily="34" charset="0"/>
              </a:rPr>
              <a:t>Max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 :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　　　　　</a:t>
            </a:r>
            <a:r>
              <a:rPr lang="ja-JP" altLang="en-US" sz="1600" b="1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3 Tesla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ICRF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加熱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: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　　　　　</a:t>
            </a:r>
            <a:r>
              <a:rPr lang="en-US" altLang="ja-JP" sz="1600" b="1" dirty="0" smtClean="0">
                <a:latin typeface="+mn-lt"/>
                <a:ea typeface="+mn-ea"/>
                <a:cs typeface="Arial" pitchFamily="34" charset="0"/>
              </a:rPr>
              <a:t>200 kW,</a:t>
            </a:r>
            <a:r>
              <a:rPr lang="ja-JP" altLang="en-US" sz="1600" b="1" dirty="0" smtClean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1600" b="1" dirty="0" smtClean="0">
                <a:latin typeface="+mn-lt"/>
                <a:ea typeface="+mn-ea"/>
                <a:cs typeface="Arial" pitchFamily="34" charset="0"/>
              </a:rPr>
              <a:t>×4</a:t>
            </a:r>
            <a:endParaRPr lang="en-US" altLang="ja-JP" sz="1600" b="1" dirty="0"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ECH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 加熱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 :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　　　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400 </a:t>
            </a:r>
            <a:r>
              <a:rPr lang="en-US" altLang="ja-JP" sz="1600" b="1" dirty="0" smtClean="0">
                <a:latin typeface="+mn-lt"/>
                <a:ea typeface="+mn-ea"/>
                <a:cs typeface="Arial" pitchFamily="34" charset="0"/>
              </a:rPr>
              <a:t>kW ×3 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, 200 kW ×2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NBI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加熱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: </a:t>
            </a: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　　　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1.5 MW ×4 , 2.7 MW ×2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コア部電子密度 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N</a:t>
            </a:r>
            <a:r>
              <a:rPr lang="en-US" altLang="ja-JP" sz="1600" baseline="-25000" dirty="0">
                <a:latin typeface="+mn-lt"/>
                <a:ea typeface="+mn-ea"/>
                <a:cs typeface="Arial" pitchFamily="34" charset="0"/>
              </a:rPr>
              <a:t>e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 : </a:t>
            </a:r>
            <a:r>
              <a:rPr lang="en-US" altLang="ja-JP" sz="1600" b="1" dirty="0">
                <a:latin typeface="+mn-lt"/>
                <a:ea typeface="ＭＳ 明朝" pitchFamily="17" charset="-128"/>
                <a:cs typeface="Arial" pitchFamily="34" charset="0"/>
              </a:rPr>
              <a:t>∼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3 ×10</a:t>
            </a:r>
            <a:r>
              <a:rPr lang="en-US" altLang="ja-JP" sz="1600" b="1" baseline="30000" dirty="0">
                <a:latin typeface="+mn-lt"/>
                <a:ea typeface="+mn-ea"/>
                <a:cs typeface="Arial" pitchFamily="34" charset="0"/>
              </a:rPr>
              <a:t>18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 m</a:t>
            </a:r>
            <a:r>
              <a:rPr lang="en-US" altLang="ja-JP" sz="1600" b="1" baseline="30000" dirty="0">
                <a:latin typeface="+mn-lt"/>
                <a:ea typeface="+mn-ea"/>
                <a:cs typeface="Arial" pitchFamily="34" charset="0"/>
              </a:rPr>
              <a:t>-3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  <a:cs typeface="Arial" pitchFamily="34" charset="0"/>
              </a:rPr>
              <a:t>コア部イオン温度 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T</a:t>
            </a:r>
            <a:r>
              <a:rPr lang="en-US" altLang="ja-JP" sz="1600" baseline="-25000" dirty="0">
                <a:latin typeface="+mn-lt"/>
                <a:ea typeface="+mn-ea"/>
                <a:cs typeface="Arial" pitchFamily="34" charset="0"/>
              </a:rPr>
              <a:t>i</a:t>
            </a:r>
            <a:r>
              <a:rPr lang="en-US" altLang="ja-JP" sz="1600" dirty="0">
                <a:latin typeface="+mn-lt"/>
                <a:ea typeface="+mn-ea"/>
                <a:cs typeface="Arial" pitchFamily="34" charset="0"/>
              </a:rPr>
              <a:t> : </a:t>
            </a:r>
            <a:r>
              <a:rPr lang="en-US" altLang="ja-JP" sz="1600" b="1" dirty="0">
                <a:latin typeface="+mn-lt"/>
                <a:ea typeface="ＭＳ 明朝" pitchFamily="17" charset="-128"/>
              </a:rPr>
              <a:t>∼10 keV</a:t>
            </a:r>
            <a:r>
              <a:rPr lang="ja-JP" altLang="en-US" sz="1600" b="1" dirty="0">
                <a:latin typeface="+mn-lt"/>
                <a:ea typeface="ＭＳ 明朝" pitchFamily="17" charset="-128"/>
              </a:rPr>
              <a:t> </a:t>
            </a:r>
            <a:r>
              <a:rPr lang="en-US" altLang="ja-JP" sz="1600" b="1" dirty="0">
                <a:latin typeface="+mn-lt"/>
                <a:ea typeface="ＭＳ 明朝" pitchFamily="17" charset="-128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ea"/>
                <a:ea typeface="+mn-ea"/>
              </a:rPr>
              <a:t>コア部電子温度 </a:t>
            </a:r>
            <a:r>
              <a:rPr lang="en-US" altLang="ja-JP" sz="1600" dirty="0">
                <a:latin typeface="+mn-lt"/>
                <a:ea typeface="ＭＳ 明朝" pitchFamily="17" charset="-128"/>
              </a:rPr>
              <a:t>T</a:t>
            </a:r>
            <a:r>
              <a:rPr lang="en-US" altLang="ja-JP" sz="1600" baseline="-25000" dirty="0">
                <a:latin typeface="+mn-lt"/>
                <a:ea typeface="ＭＳ 明朝" pitchFamily="17" charset="-128"/>
              </a:rPr>
              <a:t>e</a:t>
            </a:r>
            <a:r>
              <a:rPr lang="en-US" altLang="ja-JP" sz="1600" dirty="0">
                <a:latin typeface="+mn-lt"/>
                <a:ea typeface="ＭＳ 明朝" pitchFamily="17" charset="-128"/>
              </a:rPr>
              <a:t> : </a:t>
            </a:r>
            <a:r>
              <a:rPr lang="ja-JP" altLang="en-US" sz="1600" dirty="0">
                <a:latin typeface="+mn-lt"/>
                <a:ea typeface="ＭＳ 明朝" pitchFamily="17" charset="-128"/>
              </a:rPr>
              <a:t> </a:t>
            </a:r>
            <a:r>
              <a:rPr lang="en-US" altLang="ja-JP" sz="1600" b="1" dirty="0">
                <a:latin typeface="+mn-lt"/>
                <a:ea typeface="ＭＳ 明朝" pitchFamily="17" charset="-128"/>
              </a:rPr>
              <a:t>∼100 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ea"/>
                <a:ea typeface="+mn-ea"/>
                <a:cs typeface="Arial" pitchFamily="34" charset="0"/>
              </a:rPr>
              <a:t>プラズマ持続時間 </a:t>
            </a:r>
            <a:r>
              <a:rPr lang="en-US" altLang="ja-JP" sz="1600" dirty="0">
                <a:latin typeface="+mn-ea"/>
                <a:ea typeface="+mn-ea"/>
                <a:cs typeface="Arial" pitchFamily="34" charset="0"/>
              </a:rPr>
              <a:t>τ</a:t>
            </a:r>
            <a:r>
              <a:rPr lang="en-US" altLang="ja-JP" sz="1600" baseline="-25000" dirty="0">
                <a:latin typeface="+mn-ea"/>
                <a:ea typeface="+mn-ea"/>
                <a:cs typeface="Arial" pitchFamily="34" charset="0"/>
              </a:rPr>
              <a:t>d</a:t>
            </a:r>
            <a:r>
              <a:rPr lang="en-US" altLang="ja-JP" sz="1600" dirty="0">
                <a:latin typeface="+mn-ea"/>
                <a:ea typeface="+mn-ea"/>
                <a:cs typeface="Arial" pitchFamily="34" charset="0"/>
              </a:rPr>
              <a:t>:</a:t>
            </a:r>
            <a:r>
              <a:rPr lang="ja-JP" altLang="en-US" sz="1600" dirty="0">
                <a:latin typeface="+mn-ea"/>
                <a:ea typeface="+mn-ea"/>
                <a:cs typeface="Arial" pitchFamily="34" charset="0"/>
              </a:rPr>
              <a:t>　</a:t>
            </a:r>
            <a:r>
              <a:rPr lang="en-US" altLang="ja-JP" sz="1600" b="1" dirty="0" smtClean="0">
                <a:ea typeface="ＭＳ 明朝" pitchFamily="17" charset="-128"/>
              </a:rPr>
              <a:t>∼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0.4</a:t>
            </a:r>
            <a:r>
              <a:rPr lang="ja-JP" altLang="en-US" sz="1600" b="1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1600" b="1" dirty="0">
                <a:latin typeface="+mn-lt"/>
                <a:ea typeface="+mn-ea"/>
                <a:cs typeface="Arial" pitchFamily="34" charset="0"/>
              </a:rPr>
              <a:t>sec</a:t>
            </a:r>
            <a:endParaRPr lang="ja-JP" altLang="en-US" sz="1600" b="1" dirty="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06" name="グループ化 40"/>
          <p:cNvGrpSpPr/>
          <p:nvPr/>
        </p:nvGrpSpPr>
        <p:grpSpPr>
          <a:xfrm>
            <a:off x="5364088" y="4653136"/>
            <a:ext cx="1728192" cy="982629"/>
            <a:chOff x="6404655" y="2085002"/>
            <a:chExt cx="564075" cy="357209"/>
          </a:xfrm>
        </p:grpSpPr>
        <p:sp>
          <p:nvSpPr>
            <p:cNvPr id="107" name="正方形/長方形 106"/>
            <p:cNvSpPr/>
            <p:nvPr/>
          </p:nvSpPr>
          <p:spPr>
            <a:xfrm flipH="1">
              <a:off x="6404656" y="2190797"/>
              <a:ext cx="60017" cy="14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6464674" y="2085002"/>
              <a:ext cx="504056" cy="357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 flipH="1">
              <a:off x="6862946" y="2213382"/>
              <a:ext cx="60017" cy="163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0" name="グループ化 68"/>
            <p:cNvGrpSpPr/>
            <p:nvPr/>
          </p:nvGrpSpPr>
          <p:grpSpPr>
            <a:xfrm>
              <a:off x="6677388" y="2182783"/>
              <a:ext cx="215566" cy="161646"/>
              <a:chOff x="6296251" y="1755526"/>
              <a:chExt cx="88316" cy="48894"/>
            </a:xfrm>
          </p:grpSpPr>
          <p:cxnSp>
            <p:nvCxnSpPr>
              <p:cNvPr id="114" name="直線コネクタ 113"/>
              <p:cNvCxnSpPr/>
              <p:nvPr/>
            </p:nvCxnSpPr>
            <p:spPr bwMode="auto">
              <a:xfrm flipH="1" flipV="1">
                <a:off x="6296251" y="1755526"/>
                <a:ext cx="88316" cy="23590"/>
              </a:xfrm>
              <a:prstGeom prst="line">
                <a:avLst/>
              </a:prstGeom>
              <a:noFill/>
              <a:ln w="9525" cmpd="dbl">
                <a:solidFill>
                  <a:schemeClr val="tx1"/>
                </a:solidFill>
                <a:round/>
                <a:headEnd type="none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直線コネクタ 114"/>
              <p:cNvCxnSpPr/>
              <p:nvPr/>
            </p:nvCxnSpPr>
            <p:spPr bwMode="auto">
              <a:xfrm flipH="1">
                <a:off x="6296251" y="1780830"/>
                <a:ext cx="88316" cy="23590"/>
              </a:xfrm>
              <a:prstGeom prst="line">
                <a:avLst/>
              </a:prstGeom>
              <a:noFill/>
              <a:ln w="9525" cmpd="dbl">
                <a:solidFill>
                  <a:schemeClr val="tx1"/>
                </a:solidFill>
                <a:round/>
                <a:headEnd type="none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1" name="正方形/長方形 110"/>
            <p:cNvSpPr/>
            <p:nvPr/>
          </p:nvSpPr>
          <p:spPr>
            <a:xfrm flipH="1">
              <a:off x="6802932" y="2369346"/>
              <a:ext cx="120033" cy="6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 flipH="1">
              <a:off x="6406233" y="2292158"/>
              <a:ext cx="6001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 flipH="1">
              <a:off x="6404655" y="2190522"/>
              <a:ext cx="6001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6" name="Picture 3" descr="C:\Users\NBI_spect\Documents\NBI-spect-Plasma\図、写真\D-module\FIG\V-shap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800" l="6331" r="100000">
                        <a14:foregroundMark x1="24472" y1="7041" x2="24472" y2="7041"/>
                        <a14:foregroundMark x1="23276" y1="5112" x2="23276" y2="5112"/>
                        <a14:foregroundMark x1="82551" y1="28267" x2="82551" y2="28267"/>
                        <a14:foregroundMark x1="87811" y1="31483" x2="87811" y2="31483"/>
                        <a14:foregroundMark x1="84220" y1="27488" x2="84220" y2="27488"/>
                        <a14:foregroundMark x1="92000" y1="32634" x2="92000" y2="32634"/>
                        <a14:foregroundMark x1="91087" y1="34394" x2="80472" y2="27962"/>
                        <a14:foregroundMark x1="97669" y1="40014" x2="98709" y2="23121"/>
                        <a14:foregroundMark x1="99181" y1="69634" x2="96787" y2="61104"/>
                        <a14:foregroundMark x1="88850" y1="58835" x2="74614" y2="67062"/>
                        <a14:foregroundMark x1="84819" y1="63202" x2="78677" y2="66723"/>
                        <a14:foregroundMark x1="86614" y1="61916" x2="80315" y2="64624"/>
                        <a14:foregroundMark x1="61606" y1="69465" x2="56504" y2="64794"/>
                        <a14:foregroundMark x1="19402" y1="68822" x2="16850" y2="60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726" y="4561894"/>
            <a:ext cx="1452730" cy="13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テキスト ボックス 116"/>
          <p:cNvSpPr txBox="1"/>
          <p:nvPr/>
        </p:nvSpPr>
        <p:spPr>
          <a:xfrm>
            <a:off x="7238754" y="4149080"/>
            <a:ext cx="154080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/>
              <a:t>V-shaped target</a:t>
            </a:r>
            <a:endParaRPr kumimoji="1" lang="ja-JP" altLang="en-US" sz="1600" b="1" dirty="0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4283968" y="4661087"/>
            <a:ext cx="946484" cy="936104"/>
            <a:chOff x="3707904" y="5162367"/>
            <a:chExt cx="946484" cy="936104"/>
          </a:xfrm>
        </p:grpSpPr>
        <p:sp>
          <p:nvSpPr>
            <p:cNvPr id="118" name="右矢印 117"/>
            <p:cNvSpPr/>
            <p:nvPr/>
          </p:nvSpPr>
          <p:spPr>
            <a:xfrm>
              <a:off x="3707904" y="5162367"/>
              <a:ext cx="946484" cy="93610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3707904" y="5378391"/>
              <a:ext cx="914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端損失</a:t>
              </a:r>
              <a:endParaRPr kumimoji="1" lang="en-US" altLang="ja-JP" sz="1200" dirty="0" smtClean="0">
                <a:solidFill>
                  <a:schemeClr val="bg1"/>
                </a:solidFill>
              </a:endParaRPr>
            </a:p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プラズマ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3" name="直線コネクタ 122"/>
          <p:cNvCxnSpPr/>
          <p:nvPr/>
        </p:nvCxnSpPr>
        <p:spPr bwMode="auto">
          <a:xfrm>
            <a:off x="7075107" y="2788999"/>
            <a:ext cx="1889381" cy="157610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4" name="直線コネクタ 123"/>
          <p:cNvCxnSpPr/>
          <p:nvPr/>
        </p:nvCxnSpPr>
        <p:spPr bwMode="auto">
          <a:xfrm flipH="1">
            <a:off x="5004048" y="2730670"/>
            <a:ext cx="1850404" cy="21384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0" name="テキスト ボックス 129"/>
          <p:cNvSpPr txBox="1"/>
          <p:nvPr/>
        </p:nvSpPr>
        <p:spPr>
          <a:xfrm>
            <a:off x="4139952" y="5949280"/>
            <a:ext cx="4824536" cy="701731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rgbClr val="1100F2"/>
                </a:solidFill>
                <a:latin typeface="+mn-lt"/>
                <a:ea typeface="+mn-ea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+mn-lt"/>
                <a:ea typeface="+mn-ea"/>
              </a:rPr>
              <a:t>加熱により生成される高温の端損失イオン粒子束と、</a:t>
            </a:r>
            <a:r>
              <a:rPr lang="en-US" altLang="ja-JP" b="1" dirty="0" smtClean="0">
                <a:solidFill>
                  <a:srgbClr val="FF0000"/>
                </a:solidFill>
                <a:latin typeface="+mn-lt"/>
                <a:ea typeface="+mn-ea"/>
              </a:rPr>
              <a:t>D-module</a:t>
            </a:r>
            <a:r>
              <a:rPr lang="ja-JP" altLang="en-US" b="1" dirty="0" smtClean="0">
                <a:solidFill>
                  <a:srgbClr val="FF0000"/>
                </a:solidFill>
                <a:latin typeface="+mn-lt"/>
                <a:ea typeface="+mn-ea"/>
              </a:rPr>
              <a:t>によるダイバータ模擬実験</a:t>
            </a:r>
            <a:endParaRPr lang="en-US" altLang="ja-JP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ダイバータ模擬実験モジュール </a:t>
            </a:r>
            <a:r>
              <a:rPr kumimoji="1" lang="en-US" altLang="ja-JP" sz="3200" dirty="0" smtClean="0"/>
              <a:t>(D-module)</a:t>
            </a:r>
            <a:endParaRPr kumimoji="1" lang="ja-JP" altLang="en-US" sz="3200" dirty="0"/>
          </a:p>
        </p:txBody>
      </p:sp>
      <p:grpSp>
        <p:nvGrpSpPr>
          <p:cNvPr id="5" name="グループ化 46"/>
          <p:cNvGrpSpPr/>
          <p:nvPr/>
        </p:nvGrpSpPr>
        <p:grpSpPr>
          <a:xfrm>
            <a:off x="5063370" y="1484784"/>
            <a:ext cx="3685094" cy="1800200"/>
            <a:chOff x="4415298" y="2295386"/>
            <a:chExt cx="3901118" cy="193532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5298" y="2295386"/>
              <a:ext cx="3901118" cy="193532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504957" y="3861048"/>
              <a:ext cx="2519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水素ガス入射口</a:t>
              </a:r>
              <a:endParaRPr kumimoji="1" lang="ja-JP" altLang="en-US" dirty="0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7097865" y="4954035"/>
            <a:ext cx="218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希ガス入射口</a:t>
            </a:r>
            <a:endParaRPr kumimoji="1" lang="ja-JP" altLang="en-US" dirty="0"/>
          </a:p>
        </p:txBody>
      </p:sp>
      <p:grpSp>
        <p:nvGrpSpPr>
          <p:cNvPr id="7" name="グループ化 47"/>
          <p:cNvGrpSpPr/>
          <p:nvPr/>
        </p:nvGrpSpPr>
        <p:grpSpPr>
          <a:xfrm>
            <a:off x="5289897" y="3385574"/>
            <a:ext cx="3845366" cy="2978734"/>
            <a:chOff x="751619" y="2278272"/>
            <a:chExt cx="3845366" cy="2978734"/>
          </a:xfrm>
        </p:grpSpPr>
        <p:sp>
          <p:nvSpPr>
            <p:cNvPr id="8" name="平行四辺形 7"/>
            <p:cNvSpPr/>
            <p:nvPr/>
          </p:nvSpPr>
          <p:spPr>
            <a:xfrm>
              <a:off x="751619" y="3789040"/>
              <a:ext cx="1807968" cy="1386666"/>
            </a:xfrm>
            <a:prstGeom prst="parallelogram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平行四辺形 8"/>
            <p:cNvSpPr/>
            <p:nvPr/>
          </p:nvSpPr>
          <p:spPr>
            <a:xfrm rot="4557162">
              <a:off x="789776" y="2444222"/>
              <a:ext cx="1745103" cy="141320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708588" y="3571428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36580" y="3284984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564572" y="3026934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543016" y="2786680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492564" y="2564904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121746" y="3306936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874160" y="3281536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131012" y="3306936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285902" y="2780928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030428" y="2780928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852604" y="2780928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068628" y="2780928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1367934" y="3294130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662327" y="3925292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608948" y="4141068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547718" y="4388351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492564" y="4631432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459934" y="4941168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368764" y="4142735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128618" y="4141068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874160" y="4141068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140636" y="4142735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254984" y="4631432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038960" y="4631432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751262" y="4653136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996620" y="4653136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461088" y="3995395"/>
              <a:ext cx="122460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831048" y="4005064"/>
              <a:ext cx="122460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109382" y="3735546"/>
              <a:ext cx="122460" cy="1440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410858" y="3735546"/>
              <a:ext cx="122460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263787" y="2574126"/>
              <a:ext cx="2180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静電プローブ</a:t>
              </a:r>
              <a:endParaRPr kumimoji="1" lang="ja-JP" altLang="en-US" dirty="0"/>
            </a:p>
          </p:txBody>
        </p:sp>
        <p:cxnSp>
          <p:nvCxnSpPr>
            <p:cNvPr id="41" name="直線矢印コネクタ 40"/>
            <p:cNvCxnSpPr>
              <a:endCxn id="17" idx="7"/>
            </p:cNvCxnSpPr>
            <p:nvPr/>
          </p:nvCxnSpPr>
          <p:spPr bwMode="auto">
            <a:xfrm flipH="1">
              <a:off x="2235538" y="2943458"/>
              <a:ext cx="496591" cy="3845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テキスト ボックス 41"/>
            <p:cNvSpPr txBox="1"/>
            <p:nvPr/>
          </p:nvSpPr>
          <p:spPr>
            <a:xfrm>
              <a:off x="2416187" y="4887674"/>
              <a:ext cx="2180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カロリーメーター</a:t>
              </a:r>
              <a:endParaRPr kumimoji="1" lang="ja-JP" altLang="en-US" dirty="0"/>
            </a:p>
          </p:txBody>
        </p:sp>
        <p:cxnSp>
          <p:nvCxnSpPr>
            <p:cNvPr id="44" name="直線矢印コネクタ 43"/>
            <p:cNvCxnSpPr>
              <a:endCxn id="35" idx="5"/>
            </p:cNvCxnSpPr>
            <p:nvPr/>
          </p:nvCxnSpPr>
          <p:spPr bwMode="auto">
            <a:xfrm flipH="1" flipV="1">
              <a:off x="2101146" y="4776061"/>
              <a:ext cx="330836" cy="2886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直線矢印コネクタ 44"/>
            <p:cNvCxnSpPr/>
            <p:nvPr/>
          </p:nvCxnSpPr>
          <p:spPr bwMode="auto">
            <a:xfrm flipH="1">
              <a:off x="1996620" y="3995395"/>
              <a:ext cx="639614" cy="281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6" name="図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77" y="3789040"/>
            <a:ext cx="3904481" cy="2986128"/>
          </a:xfrm>
          <a:prstGeom prst="rect">
            <a:avLst/>
          </a:prstGeom>
        </p:spPr>
      </p:pic>
      <p:pic>
        <p:nvPicPr>
          <p:cNvPr id="1026" name="Picture 2" descr="C:\Users\nakashima\Desktop\図\実写D-m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1788"/>
            <a:ext cx="2821564" cy="21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線コネクタ 49"/>
          <p:cNvCxnSpPr/>
          <p:nvPr/>
        </p:nvCxnSpPr>
        <p:spPr>
          <a:xfrm flipH="1" flipV="1">
            <a:off x="1835696" y="2326814"/>
            <a:ext cx="282481" cy="1602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1835696" y="2254806"/>
            <a:ext cx="360040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2195736" y="2254806"/>
            <a:ext cx="381034" cy="1330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1835696" y="2611711"/>
            <a:ext cx="471210" cy="925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2306905" y="2487048"/>
            <a:ext cx="320879" cy="1246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1835696" y="2498886"/>
            <a:ext cx="282481" cy="1128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3203848" y="160673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ステンレス</a:t>
            </a:r>
            <a:endParaRPr kumimoji="1" lang="ja-JP" altLang="en-US" sz="2000" dirty="0"/>
          </a:p>
        </p:txBody>
      </p:sp>
      <p:cxnSp>
        <p:nvCxnSpPr>
          <p:cNvPr id="72" name="直線矢印コネクタ 71"/>
          <p:cNvCxnSpPr/>
          <p:nvPr/>
        </p:nvCxnSpPr>
        <p:spPr>
          <a:xfrm flipH="1">
            <a:off x="3203848" y="1894766"/>
            <a:ext cx="57606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3131840" y="304689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タングステン</a:t>
            </a:r>
            <a:endParaRPr kumimoji="1" lang="ja-JP" altLang="en-US" sz="2000" dirty="0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2517518" y="2620963"/>
            <a:ext cx="1118378" cy="4259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7473876" y="1356503"/>
            <a:ext cx="266476" cy="2722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96336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ASDEX </a:t>
            </a:r>
            <a:r>
              <a:rPr kumimoji="1" lang="ja-JP" altLang="en-US" dirty="0" smtClean="0"/>
              <a:t>ゲージ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971600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[D-module</a:t>
            </a:r>
            <a:r>
              <a:rPr kumimoji="1" lang="ja-JP" altLang="en-US" dirty="0" smtClean="0"/>
              <a:t>全景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39552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西エンド部平面図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220072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 smtClean="0"/>
              <a:t>V</a:t>
            </a:r>
            <a:r>
              <a:rPr lang="ja-JP" altLang="en-US" dirty="0" smtClean="0"/>
              <a:t>字ターゲット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pSp>
        <p:nvGrpSpPr>
          <p:cNvPr id="47" name="グループ化 83"/>
          <p:cNvGrpSpPr/>
          <p:nvPr/>
        </p:nvGrpSpPr>
        <p:grpSpPr>
          <a:xfrm>
            <a:off x="5724128" y="2498886"/>
            <a:ext cx="161282" cy="481848"/>
            <a:chOff x="5724128" y="2487048"/>
            <a:chExt cx="124558" cy="346880"/>
          </a:xfrm>
        </p:grpSpPr>
        <p:cxnSp>
          <p:nvCxnSpPr>
            <p:cNvPr id="81" name="直線コネクタ 80"/>
            <p:cNvCxnSpPr/>
            <p:nvPr/>
          </p:nvCxnSpPr>
          <p:spPr>
            <a:xfrm flipH="1" flipV="1">
              <a:off x="5724128" y="2487048"/>
              <a:ext cx="6872" cy="346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5724128" y="2487048"/>
              <a:ext cx="12455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右矢印 65"/>
          <p:cNvSpPr/>
          <p:nvPr/>
        </p:nvSpPr>
        <p:spPr>
          <a:xfrm>
            <a:off x="0" y="1952277"/>
            <a:ext cx="994098" cy="7922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-86506" y="2204864"/>
            <a:ext cx="127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プラズマ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23629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希ガス入射口</a:t>
            </a:r>
            <a:endParaRPr kumimoji="1" lang="ja-JP" altLang="en-US" dirty="0"/>
          </a:p>
        </p:txBody>
      </p:sp>
      <p:cxnSp>
        <p:nvCxnSpPr>
          <p:cNvPr id="87" name="直線矢印コネクタ 86"/>
          <p:cNvCxnSpPr/>
          <p:nvPr/>
        </p:nvCxnSpPr>
        <p:spPr>
          <a:xfrm flipH="1" flipV="1">
            <a:off x="7524328" y="2420888"/>
            <a:ext cx="216024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55656" y="55657"/>
            <a:ext cx="4444336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ja-JP" altLang="en-US" sz="1400" b="1" dirty="0" smtClean="0">
                <a:latin typeface="Century" pitchFamily="18" charset="0"/>
              </a:rPr>
              <a:t>ダイバータ模擬実験モジュール（</a:t>
            </a:r>
            <a:r>
              <a:rPr lang="en-US" altLang="ja-JP" sz="1400" b="1" dirty="0" smtClean="0">
                <a:latin typeface="Century" pitchFamily="18" charset="0"/>
              </a:rPr>
              <a:t>D-module)</a:t>
            </a:r>
          </a:p>
        </p:txBody>
      </p:sp>
    </p:spTree>
    <p:extLst>
      <p:ext uri="{BB962C8B-B14F-4D97-AF65-F5344CB8AC3E}">
        <p14:creationId xmlns:p14="http://schemas.microsoft.com/office/powerpoint/2010/main" xmlns="" val="3708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633788" cy="27241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テキスト ボックス 21"/>
          <p:cNvSpPr txBox="1">
            <a:spLocks noChangeArrowheads="1"/>
          </p:cNvSpPr>
          <p:nvPr/>
        </p:nvSpPr>
        <p:spPr bwMode="auto">
          <a:xfrm>
            <a:off x="1547664" y="332656"/>
            <a:ext cx="6301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端損失イオンエネルギー分析器（</a:t>
            </a:r>
            <a:r>
              <a:rPr lang="en-US" altLang="ja-JP" sz="2000" u="sng" dirty="0" smtClean="0">
                <a:latin typeface="+mn-ea"/>
              </a:rPr>
              <a:t>ELIEA</a:t>
            </a:r>
            <a:r>
              <a:rPr lang="ja-JP" altLang="en-US" sz="2000" u="sng" dirty="0" smtClean="0">
                <a:latin typeface="+mn-ea"/>
              </a:rPr>
              <a:t>）の動作原理</a:t>
            </a:r>
            <a:endParaRPr lang="ja-JP" altLang="en-US" sz="2000" u="sng" dirty="0">
              <a:latin typeface="+mn-ea"/>
            </a:endParaRPr>
          </a:p>
        </p:txBody>
      </p:sp>
      <p:sp>
        <p:nvSpPr>
          <p:cNvPr id="32779" name="テキスト ボックス 56"/>
          <p:cNvSpPr txBox="1">
            <a:spLocks noChangeArrowheads="1"/>
          </p:cNvSpPr>
          <p:nvPr/>
        </p:nvSpPr>
        <p:spPr bwMode="auto">
          <a:xfrm>
            <a:off x="4067944" y="3501008"/>
            <a:ext cx="4932040" cy="3385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Calibri" pitchFamily="34" charset="0"/>
              </a:rPr>
              <a:t>イオンリペラーグリッドに正</a:t>
            </a:r>
            <a:r>
              <a:rPr lang="ja-JP" altLang="en-US" sz="1600" dirty="0" smtClean="0">
                <a:latin typeface="Calibri" pitchFamily="34" charset="0"/>
              </a:rPr>
              <a:t>のイオンリペラー電圧を</a:t>
            </a:r>
            <a:r>
              <a:rPr lang="ja-JP" altLang="en-US" sz="1600" dirty="0">
                <a:latin typeface="Calibri" pitchFamily="34" charset="0"/>
              </a:rPr>
              <a:t>印加</a:t>
            </a:r>
          </a:p>
        </p:txBody>
      </p:sp>
      <p:sp>
        <p:nvSpPr>
          <p:cNvPr id="42" name="下矢印 41"/>
          <p:cNvSpPr/>
          <p:nvPr/>
        </p:nvSpPr>
        <p:spPr>
          <a:xfrm>
            <a:off x="6300192" y="3861048"/>
            <a:ext cx="2889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テキスト ボックス 56"/>
          <p:cNvSpPr txBox="1">
            <a:spLocks noChangeArrowheads="1"/>
          </p:cNvSpPr>
          <p:nvPr/>
        </p:nvSpPr>
        <p:spPr bwMode="auto">
          <a:xfrm>
            <a:off x="4211960" y="4077072"/>
            <a:ext cx="4392488" cy="8318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dirty="0">
                <a:latin typeface="Calibri" pitchFamily="34" charset="0"/>
              </a:rPr>
              <a:t>リペラー電圧を乗り越えられなかったイオン</a:t>
            </a:r>
            <a:r>
              <a:rPr lang="ja-JP" altLang="en-US" sz="1600" dirty="0" smtClean="0">
                <a:latin typeface="Calibri" pitchFamily="34" charset="0"/>
              </a:rPr>
              <a:t>は、イオンリペラーグリッド</a:t>
            </a:r>
            <a:r>
              <a:rPr lang="ja-JP" altLang="en-US" sz="1600" dirty="0">
                <a:latin typeface="Calibri" pitchFamily="34" charset="0"/>
              </a:rPr>
              <a:t>によって反射</a:t>
            </a:r>
            <a:r>
              <a:rPr lang="ja-JP" altLang="en-US" sz="1600" dirty="0" smtClean="0">
                <a:latin typeface="Calibri" pitchFamily="34" charset="0"/>
              </a:rPr>
              <a:t>されコレクタープレート</a:t>
            </a:r>
            <a:r>
              <a:rPr lang="ja-JP" altLang="en-US" sz="1600" dirty="0">
                <a:latin typeface="Calibri" pitchFamily="34" charset="0"/>
              </a:rPr>
              <a:t>へ導かれる</a:t>
            </a: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476375" y="2268565"/>
            <a:ext cx="791369" cy="80315"/>
          </a:xfrm>
          <a:prstGeom prst="straightConnector1">
            <a:avLst/>
          </a:prstGeom>
          <a:ln w="22225">
            <a:solidFill>
              <a:srgbClr val="FF0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下矢印 48"/>
          <p:cNvSpPr/>
          <p:nvPr/>
        </p:nvSpPr>
        <p:spPr>
          <a:xfrm>
            <a:off x="6300192" y="4941168"/>
            <a:ext cx="2873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785" name="テキスト ボックス 56"/>
          <p:cNvSpPr txBox="1">
            <a:spLocks noChangeArrowheads="1"/>
          </p:cNvSpPr>
          <p:nvPr/>
        </p:nvSpPr>
        <p:spPr bwMode="auto">
          <a:xfrm>
            <a:off x="4139952" y="5229200"/>
            <a:ext cx="4824536" cy="33855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Calibri" pitchFamily="34" charset="0"/>
              </a:rPr>
              <a:t>コレクタープレート上で</a:t>
            </a:r>
            <a:r>
              <a:rPr lang="ja-JP" altLang="en-US" sz="1600" dirty="0" smtClean="0">
                <a:latin typeface="Calibri" pitchFamily="34" charset="0"/>
              </a:rPr>
              <a:t>、イオン</a:t>
            </a:r>
            <a:r>
              <a:rPr lang="ja-JP" altLang="en-US" sz="1600" dirty="0">
                <a:latin typeface="Calibri" pitchFamily="34" charset="0"/>
              </a:rPr>
              <a:t>は電流として検出される。</a:t>
            </a:r>
          </a:p>
        </p:txBody>
      </p:sp>
      <p:sp>
        <p:nvSpPr>
          <p:cNvPr id="32787" name="テキスト ボックス 56"/>
          <p:cNvSpPr txBox="1">
            <a:spLocks noChangeArrowheads="1"/>
          </p:cNvSpPr>
          <p:nvPr/>
        </p:nvSpPr>
        <p:spPr bwMode="auto">
          <a:xfrm>
            <a:off x="4283968" y="5867549"/>
            <a:ext cx="4679950" cy="5857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600" b="1" u="sng" dirty="0" smtClean="0">
                <a:latin typeface="Calibri" pitchFamily="34" charset="0"/>
              </a:rPr>
              <a:t>リペラー電圧とイオン電流の</a:t>
            </a:r>
            <a:r>
              <a:rPr lang="en-US" altLang="ja-JP" sz="1600" b="1" u="sng" dirty="0" smtClean="0">
                <a:latin typeface="Calibri" pitchFamily="34" charset="0"/>
              </a:rPr>
              <a:t>V-I</a:t>
            </a:r>
            <a:r>
              <a:rPr lang="ja-JP" altLang="en-US" sz="1600" b="1" u="sng" dirty="0">
                <a:latin typeface="Calibri" pitchFamily="34" charset="0"/>
              </a:rPr>
              <a:t>特性から、</a:t>
            </a:r>
            <a:endParaRPr lang="en-US" altLang="ja-JP" sz="1600" b="1" u="sng" dirty="0">
              <a:latin typeface="Calibri" pitchFamily="34" charset="0"/>
            </a:endParaRPr>
          </a:p>
          <a:p>
            <a:pPr algn="ctr"/>
            <a:r>
              <a:rPr lang="ja-JP" altLang="en-US" sz="1600" b="1" u="sng" dirty="0">
                <a:latin typeface="Calibri" pitchFamily="34" charset="0"/>
              </a:rPr>
              <a:t>イオン流のエネルギー分布</a:t>
            </a:r>
            <a:r>
              <a:rPr lang="ja-JP" altLang="en-US" sz="1600" b="1" u="sng" dirty="0" smtClean="0">
                <a:latin typeface="Calibri" pitchFamily="34" charset="0"/>
              </a:rPr>
              <a:t>、粒子束を</a:t>
            </a:r>
            <a:r>
              <a:rPr lang="ja-JP" altLang="en-US" sz="1600" b="1" u="sng" dirty="0">
                <a:latin typeface="Calibri" pitchFamily="34" charset="0"/>
              </a:rPr>
              <a:t>分析。</a:t>
            </a:r>
          </a:p>
        </p:txBody>
      </p:sp>
      <p:sp>
        <p:nvSpPr>
          <p:cNvPr id="32788" name="テキスト ボックス 19"/>
          <p:cNvSpPr txBox="1">
            <a:spLocks noChangeArrowheads="1"/>
          </p:cNvSpPr>
          <p:nvPr/>
        </p:nvSpPr>
        <p:spPr bwMode="auto">
          <a:xfrm>
            <a:off x="1115616" y="836712"/>
            <a:ext cx="1728788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 dirty="0">
                <a:latin typeface="Calibri" pitchFamily="34" charset="0"/>
              </a:rPr>
              <a:t>ELIEA</a:t>
            </a:r>
            <a:r>
              <a:rPr lang="ja-JP" altLang="en-US" sz="1400" b="1" dirty="0">
                <a:latin typeface="Calibri" pitchFamily="34" charset="0"/>
              </a:rPr>
              <a:t>装置模式図</a:t>
            </a:r>
          </a:p>
        </p:txBody>
      </p:sp>
      <p:sp>
        <p:nvSpPr>
          <p:cNvPr id="25" name="下矢印 24"/>
          <p:cNvSpPr/>
          <p:nvPr/>
        </p:nvSpPr>
        <p:spPr>
          <a:xfrm>
            <a:off x="6300192" y="5579517"/>
            <a:ext cx="2873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790" name="テキスト ボックス 56"/>
          <p:cNvSpPr txBox="1">
            <a:spLocks noChangeArrowheads="1"/>
          </p:cNvSpPr>
          <p:nvPr/>
        </p:nvSpPr>
        <p:spPr bwMode="auto">
          <a:xfrm>
            <a:off x="4644008" y="3068960"/>
            <a:ext cx="41402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 dirty="0">
                <a:latin typeface="Calibri" pitchFamily="34" charset="0"/>
              </a:rPr>
              <a:t>ELIEA</a:t>
            </a:r>
            <a:r>
              <a:rPr lang="ja-JP" altLang="en-US" sz="1600" b="1" dirty="0">
                <a:latin typeface="Calibri" pitchFamily="34" charset="0"/>
              </a:rPr>
              <a:t>によるイオン流計測の方法</a:t>
            </a:r>
          </a:p>
        </p:txBody>
      </p:sp>
      <p:cxnSp>
        <p:nvCxnSpPr>
          <p:cNvPr id="23" name="直線コネクタ 22"/>
          <p:cNvCxnSpPr>
            <a:endCxn id="26" idx="2"/>
          </p:cNvCxnSpPr>
          <p:nvPr/>
        </p:nvCxnSpPr>
        <p:spPr>
          <a:xfrm flipV="1">
            <a:off x="2123728" y="1473751"/>
            <a:ext cx="504056" cy="8031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195736" y="11967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high-E ion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456384" cy="25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305116" y="638132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V</a:t>
            </a:r>
            <a:endParaRPr kumimoji="1" lang="ja-JP" altLang="en-US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3528" y="4084387"/>
            <a:ext cx="639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i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40050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V-I</a:t>
            </a:r>
            <a:r>
              <a:rPr kumimoji="1" lang="ja-JP" altLang="en-US" dirty="0" smtClean="0"/>
              <a:t>特性曲線（積分形）の模式図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4395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I</a:t>
            </a:r>
            <a:endParaRPr kumimoji="1" lang="ja-JP" altLang="en-US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92529" y="638132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Symbol" pitchFamily="18" charset="2"/>
              </a:rPr>
              <a:t>f</a:t>
            </a:r>
            <a:endParaRPr kumimoji="1" lang="ja-JP" altLang="en-US" i="1" dirty="0">
              <a:latin typeface="Symbol" pitchFamily="18" charset="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5656" y="55657"/>
            <a:ext cx="3076183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ja-JP" altLang="en-US" sz="1400" b="1" dirty="0" smtClean="0">
                <a:latin typeface="Century" pitchFamily="18" charset="0"/>
              </a:rPr>
              <a:t>プラズマの計測</a:t>
            </a:r>
            <a:endParaRPr lang="en-US" altLang="ja-JP" sz="1400" b="1" dirty="0" smtClean="0">
              <a:latin typeface="Century" pitchFamily="18" charset="0"/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4139952" y="1052736"/>
            <a:ext cx="4608512" cy="173278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Calibri" pitchFamily="34" charset="0"/>
              </a:rPr>
              <a:t>GAMMA 10</a:t>
            </a:r>
            <a:r>
              <a:rPr lang="ja-JP" altLang="en-US" sz="1600" dirty="0">
                <a:latin typeface="Calibri" pitchFamily="34" charset="0"/>
              </a:rPr>
              <a:t>東西エンド部に設置された</a:t>
            </a:r>
            <a:endParaRPr lang="en-US" altLang="ja-JP" sz="1600" dirty="0">
              <a:latin typeface="Calibri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alibri" pitchFamily="34" charset="0"/>
              </a:rPr>
              <a:t>ELIEA</a:t>
            </a:r>
            <a:r>
              <a:rPr lang="ja-JP" altLang="en-US" b="1" dirty="0">
                <a:latin typeface="Calibri" pitchFamily="34" charset="0"/>
              </a:rPr>
              <a:t>（</a:t>
            </a:r>
            <a:r>
              <a:rPr lang="en-US" altLang="ja-JP" b="1" dirty="0">
                <a:latin typeface="Calibri" pitchFamily="34" charset="0"/>
              </a:rPr>
              <a:t>End Loss Ion Energy Analyzer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ja-JP" altLang="en-US" sz="1600" dirty="0" smtClean="0">
                <a:latin typeface="Calibri" pitchFamily="34" charset="0"/>
              </a:rPr>
              <a:t>を</a:t>
            </a:r>
            <a:r>
              <a:rPr lang="ja-JP" altLang="en-US" sz="1600" dirty="0">
                <a:latin typeface="Calibri" pitchFamily="34" charset="0"/>
              </a:rPr>
              <a:t>使用し、</a:t>
            </a:r>
            <a:endParaRPr lang="en-US" altLang="ja-JP" sz="1600" dirty="0">
              <a:latin typeface="Calibri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Calibri" pitchFamily="34" charset="0"/>
              </a:rPr>
              <a:t>　</a:t>
            </a:r>
            <a:r>
              <a:rPr lang="ja-JP" altLang="en-US" sz="1600" b="1" dirty="0">
                <a:latin typeface="Calibri" pitchFamily="34" charset="0"/>
              </a:rPr>
              <a:t>・　</a:t>
            </a:r>
            <a:r>
              <a:rPr lang="ja-JP" altLang="en-US" sz="1600" b="1" dirty="0" smtClean="0">
                <a:latin typeface="Calibri" pitchFamily="34" charset="0"/>
              </a:rPr>
              <a:t>イオン粒子束</a:t>
            </a:r>
            <a:endParaRPr lang="en-US" altLang="ja-JP" sz="1600" b="1" dirty="0">
              <a:latin typeface="Calibri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Calibri" pitchFamily="34" charset="0"/>
                <a:ea typeface="+mn-ea"/>
              </a:rPr>
              <a:t>　・　イオンエネルギー分布（イオン温度</a:t>
            </a:r>
            <a:r>
              <a:rPr lang="ja-JP" altLang="en-US" sz="1600" b="1" dirty="0" smtClean="0">
                <a:latin typeface="Calibri" pitchFamily="34" charset="0"/>
                <a:ea typeface="+mn-ea"/>
              </a:rPr>
              <a:t>）</a:t>
            </a:r>
            <a:endParaRPr lang="en-US" altLang="ja-JP" sz="1600" b="1" dirty="0" smtClean="0">
              <a:latin typeface="Calibri" pitchFamily="34" charset="0"/>
              <a:ea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Calibri" pitchFamily="34" charset="0"/>
              </a:rPr>
              <a:t>　</a:t>
            </a:r>
            <a:r>
              <a:rPr lang="ja-JP" altLang="en-US" sz="1600" dirty="0" smtClean="0">
                <a:latin typeface="Calibri" pitchFamily="34" charset="0"/>
              </a:rPr>
              <a:t>を</a:t>
            </a:r>
            <a:r>
              <a:rPr lang="ja-JP" altLang="en-US" sz="1600" dirty="0" smtClean="0">
                <a:latin typeface="Calibri" pitchFamily="34" charset="0"/>
                <a:ea typeface="+mn-ea"/>
              </a:rPr>
              <a:t>計測</a:t>
            </a:r>
            <a:r>
              <a:rPr lang="ja-JP" altLang="en-US" sz="1600" dirty="0">
                <a:latin typeface="Calibri" pitchFamily="34" charset="0"/>
                <a:ea typeface="+mn-ea"/>
              </a:rPr>
              <a:t>した。</a:t>
            </a:r>
            <a:endParaRPr lang="en-US" altLang="ja-JP" sz="160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692697"/>
            <a:ext cx="8329256" cy="1152128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/>
              <a:t>本実験では、図の</a:t>
            </a:r>
            <a:r>
              <a:rPr lang="ja-JP" altLang="en-US" sz="2000" dirty="0"/>
              <a:t>位置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静電</a:t>
            </a:r>
            <a:r>
              <a:rPr lang="ja-JP" altLang="en-US" sz="2000" dirty="0" smtClean="0"/>
              <a:t>プローブ</a:t>
            </a:r>
            <a:r>
              <a:rPr lang="ja-JP" altLang="en-US" sz="2000" dirty="0"/>
              <a:t>を設置</a:t>
            </a:r>
            <a:r>
              <a:rPr lang="ja-JP" altLang="en-US" sz="2000" dirty="0" smtClean="0"/>
              <a:t>し、</a:t>
            </a:r>
            <a:r>
              <a:rPr kumimoji="1" lang="ja-JP" altLang="en-US" sz="2000" dirty="0" smtClean="0"/>
              <a:t>このデータを元に冷却効果（</a:t>
            </a:r>
            <a:r>
              <a:rPr lang="en-US" altLang="ja-JP" sz="2000" i="1" dirty="0" smtClean="0"/>
              <a:t> </a:t>
            </a:r>
            <a:r>
              <a:rPr lang="en-US" altLang="ja-JP" sz="2000" i="1" dirty="0" err="1" smtClean="0"/>
              <a:t>P</a:t>
            </a:r>
            <a:r>
              <a:rPr lang="en-US" altLang="ja-JP" sz="2000" baseline="-25000" dirty="0" err="1" smtClean="0"/>
              <a:t>heat</a:t>
            </a:r>
            <a:r>
              <a:rPr lang="ja-JP" altLang="en-US" sz="2000" baseline="-25000" dirty="0" smtClean="0"/>
              <a:t> </a:t>
            </a:r>
            <a:r>
              <a:rPr kumimoji="1" lang="en-US" altLang="ja-JP" sz="2000" dirty="0" smtClean="0"/>
              <a:t>,</a:t>
            </a:r>
            <a:r>
              <a:rPr kumimoji="1" lang="en-US" altLang="ja-JP" sz="2000" i="1" dirty="0" smtClean="0"/>
              <a:t>T</a:t>
            </a:r>
            <a:r>
              <a:rPr kumimoji="1" lang="en-US" altLang="ja-JP" sz="2000" baseline="-25000" dirty="0" smtClean="0"/>
              <a:t>e</a:t>
            </a:r>
            <a:r>
              <a:rPr kumimoji="1" lang="en-US" altLang="ja-JP" sz="2000" dirty="0" smtClean="0"/>
              <a:t>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i="1" dirty="0" smtClean="0"/>
              <a:t>n</a:t>
            </a:r>
            <a:r>
              <a:rPr kumimoji="1" lang="en-US" altLang="ja-JP" sz="2000" baseline="-25000" dirty="0" smtClean="0"/>
              <a:t>e</a:t>
            </a:r>
            <a:r>
              <a:rPr kumimoji="1" lang="en-US" altLang="ja-JP" sz="2000" dirty="0" smtClean="0"/>
              <a:t>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i="1" dirty="0" err="1" smtClean="0"/>
              <a:t>I</a:t>
            </a:r>
            <a:r>
              <a:rPr kumimoji="1" lang="en-US" altLang="ja-JP" sz="2000" baseline="-25000" dirty="0" err="1" smtClean="0"/>
              <a:t>sat</a:t>
            </a:r>
            <a:r>
              <a:rPr kumimoji="1" lang="ja-JP" altLang="en-US" sz="2000" dirty="0" smtClean="0"/>
              <a:t>）についての評価を行った。</a:t>
            </a:r>
            <a:endParaRPr kumimoji="1" lang="en-US" altLang="ja-JP" sz="2000" dirty="0" smtClean="0"/>
          </a:p>
          <a:p>
            <a:r>
              <a:rPr lang="ja-JP" altLang="en-US" sz="2000" dirty="0"/>
              <a:t>また、空間分布計測の為に高速カメラを設置し、計測を行った。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ja-JP" altLang="en-US" sz="2400" u="sng" dirty="0" smtClean="0"/>
              <a:t>計測機器</a:t>
            </a:r>
            <a:r>
              <a:rPr lang="ja-JP" altLang="en-US" sz="2400" u="sng" dirty="0"/>
              <a:t>：静電</a:t>
            </a:r>
            <a:r>
              <a:rPr lang="ja-JP" altLang="en-US" sz="2400" u="sng" dirty="0" smtClean="0"/>
              <a:t>プローブ・高速</a:t>
            </a:r>
            <a:r>
              <a:rPr lang="ja-JP" altLang="en-US" sz="2400" u="sng" dirty="0"/>
              <a:t>カメラ</a:t>
            </a:r>
            <a:endParaRPr kumimoji="1" lang="ja-JP" altLang="en-US" sz="2400" u="sng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07504" y="1797989"/>
            <a:ext cx="7436371" cy="5113823"/>
            <a:chOff x="1094074" y="1797989"/>
            <a:chExt cx="7436371" cy="511382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4074" y="1797989"/>
              <a:ext cx="6955852" cy="4884553"/>
            </a:xfrm>
            <a:prstGeom prst="rect">
              <a:avLst/>
            </a:prstGeom>
          </p:spPr>
        </p:pic>
        <p:sp>
          <p:nvSpPr>
            <p:cNvPr id="5" name="コンテンツ プレースホルダー 2"/>
            <p:cNvSpPr txBox="1">
              <a:spLocks/>
            </p:cNvSpPr>
            <p:nvPr/>
          </p:nvSpPr>
          <p:spPr>
            <a:xfrm>
              <a:off x="1914480" y="6453274"/>
              <a:ext cx="6170256" cy="4585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dirty="0" smtClean="0"/>
                <a:t>静電プローブ、分光器の測定位置と高速カメラの視野</a:t>
              </a:r>
              <a:endParaRPr lang="ja-JP" altLang="en-US" dirty="0"/>
            </a:p>
          </p:txBody>
        </p:sp>
        <p:grpSp>
          <p:nvGrpSpPr>
            <p:cNvPr id="6" name="グループ化 14"/>
            <p:cNvGrpSpPr/>
            <p:nvPr/>
          </p:nvGrpSpPr>
          <p:grpSpPr>
            <a:xfrm>
              <a:off x="3254714" y="3245691"/>
              <a:ext cx="4017624" cy="2369213"/>
              <a:chOff x="3254714" y="3245691"/>
              <a:chExt cx="4017624" cy="2369213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3254714" y="5184017"/>
                <a:ext cx="1976823" cy="4308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200" dirty="0" smtClean="0"/>
                  <a:t>高速カメラ視野</a:t>
                </a:r>
                <a:endParaRPr lang="en-US" altLang="ja-JP" sz="2200" dirty="0" smtClean="0"/>
              </a:p>
            </p:txBody>
          </p:sp>
          <p:cxnSp>
            <p:nvCxnSpPr>
              <p:cNvPr id="17" name="直線コネクタ 16"/>
              <p:cNvCxnSpPr>
                <a:stCxn id="16" idx="0"/>
              </p:cNvCxnSpPr>
              <p:nvPr/>
            </p:nvCxnSpPr>
            <p:spPr>
              <a:xfrm flipV="1">
                <a:off x="4243126" y="4715603"/>
                <a:ext cx="91380" cy="468414"/>
              </a:xfrm>
              <a:prstGeom prst="line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正方形/長方形 17"/>
              <p:cNvSpPr/>
              <p:nvPr/>
            </p:nvSpPr>
            <p:spPr>
              <a:xfrm>
                <a:off x="3681413" y="3245691"/>
                <a:ext cx="3590925" cy="143818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0"/>
            <p:cNvGrpSpPr/>
            <p:nvPr/>
          </p:nvGrpSpPr>
          <p:grpSpPr>
            <a:xfrm>
              <a:off x="3383620" y="2513546"/>
              <a:ext cx="3231975" cy="1323968"/>
              <a:chOff x="3383620" y="2513546"/>
              <a:chExt cx="3231975" cy="1323968"/>
            </a:xfrm>
          </p:grpSpPr>
          <p:sp>
            <p:nvSpPr>
              <p:cNvPr id="12" name="正方形/長方形 11"/>
              <p:cNvSpPr/>
              <p:nvPr/>
            </p:nvSpPr>
            <p:spPr>
              <a:xfrm rot="17674168">
                <a:off x="6415272" y="3749961"/>
                <a:ext cx="82237" cy="928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383620" y="2513546"/>
                <a:ext cx="3231975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200" dirty="0"/>
                  <a:t>静電</a:t>
                </a:r>
                <a:r>
                  <a:rPr kumimoji="1" lang="ja-JP" altLang="en-US" sz="2200" dirty="0" smtClean="0"/>
                  <a:t>プローブ（</a:t>
                </a:r>
                <a:r>
                  <a:rPr lang="en-US" altLang="ja-JP" sz="2400" i="1" dirty="0"/>
                  <a:t> </a:t>
                </a:r>
                <a:r>
                  <a:rPr lang="en-US" altLang="ja-JP" sz="2400" i="1" dirty="0" err="1"/>
                  <a:t>T</a:t>
                </a:r>
                <a:r>
                  <a:rPr lang="en-US" altLang="ja-JP" sz="2400" baseline="-25000" dirty="0" err="1"/>
                  <a:t>e</a:t>
                </a:r>
                <a:r>
                  <a:rPr lang="en-US" altLang="ja-JP" sz="2400" dirty="0"/>
                  <a:t>,</a:t>
                </a:r>
                <a:r>
                  <a:rPr lang="ja-JP" altLang="en-US" sz="2400" dirty="0"/>
                  <a:t> </a:t>
                </a:r>
                <a:r>
                  <a:rPr lang="en-US" altLang="ja-JP" sz="2400" i="1" dirty="0"/>
                  <a:t>n</a:t>
                </a:r>
                <a:r>
                  <a:rPr lang="en-US" altLang="ja-JP" sz="2400" baseline="-25000" dirty="0"/>
                  <a:t>e </a:t>
                </a:r>
                <a:r>
                  <a:rPr kumimoji="1" lang="ja-JP" altLang="en-US" sz="2200" dirty="0" smtClean="0"/>
                  <a:t>）</a:t>
                </a:r>
              </a:p>
            </p:txBody>
          </p:sp>
          <p:cxnSp>
            <p:nvCxnSpPr>
              <p:cNvPr id="14" name="直線コネクタ 13"/>
              <p:cNvCxnSpPr/>
              <p:nvPr/>
            </p:nvCxnSpPr>
            <p:spPr>
              <a:xfrm>
                <a:off x="6128898" y="2975211"/>
                <a:ext cx="265988" cy="686547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6"/>
            <p:cNvGrpSpPr/>
            <p:nvPr/>
          </p:nvGrpSpPr>
          <p:grpSpPr>
            <a:xfrm>
              <a:off x="4736137" y="1946132"/>
              <a:ext cx="3794308" cy="2063893"/>
              <a:chOff x="4736137" y="1946132"/>
              <a:chExt cx="3794308" cy="2063893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6750844" y="3917156"/>
                <a:ext cx="221456" cy="928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736137" y="1946132"/>
                <a:ext cx="3794308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200" dirty="0" smtClean="0"/>
                  <a:t>コーナー部静電</a:t>
                </a:r>
                <a:r>
                  <a:rPr kumimoji="1" lang="ja-JP" altLang="en-US" sz="2200" dirty="0" smtClean="0"/>
                  <a:t>プローブ（</a:t>
                </a:r>
                <a:r>
                  <a:rPr lang="en-US" altLang="ja-JP" sz="2400" i="1" dirty="0"/>
                  <a:t> </a:t>
                </a:r>
                <a:r>
                  <a:rPr lang="en-US" altLang="ja-JP" sz="2400" i="1" dirty="0" err="1"/>
                  <a:t>I</a:t>
                </a:r>
                <a:r>
                  <a:rPr lang="en-US" altLang="ja-JP" sz="2400" baseline="-25000" dirty="0" err="1"/>
                  <a:t>sat</a:t>
                </a:r>
                <a:r>
                  <a:rPr lang="en-US" altLang="ja-JP" sz="2400" baseline="-25000" dirty="0"/>
                  <a:t> </a:t>
                </a:r>
                <a:r>
                  <a:rPr kumimoji="1" lang="ja-JP" altLang="en-US" sz="2200" dirty="0" smtClean="0"/>
                  <a:t>）</a:t>
                </a:r>
              </a:p>
            </p:txBody>
          </p:sp>
          <p:cxnSp>
            <p:nvCxnSpPr>
              <p:cNvPr id="10" name="直線コネクタ 9"/>
              <p:cNvCxnSpPr/>
              <p:nvPr/>
            </p:nvCxnSpPr>
            <p:spPr>
              <a:xfrm flipH="1">
                <a:off x="6861572" y="2393291"/>
                <a:ext cx="289934" cy="1403104"/>
              </a:xfrm>
              <a:prstGeom prst="line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円/楕円 19"/>
          <p:cNvSpPr/>
          <p:nvPr/>
        </p:nvSpPr>
        <p:spPr>
          <a:xfrm>
            <a:off x="5464895" y="3882819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773281" y="389007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038687" y="389007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217009" y="3896771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577318" y="389007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031992" y="3652281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031992" y="4120614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31992" y="4367355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038687" y="342900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04248" y="2420888"/>
            <a:ext cx="1877437" cy="430887"/>
          </a:xfrm>
          <a:prstGeom prst="rect">
            <a:avLst/>
          </a:prstGeom>
          <a:solidFill>
            <a:srgbClr val="FFFF00">
              <a:alpha val="41000"/>
            </a:srgb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200" dirty="0" smtClean="0"/>
              <a:t>分光計測位置</a:t>
            </a:r>
            <a:endParaRPr lang="en-US" altLang="ja-JP" sz="2200" dirty="0" smtClean="0"/>
          </a:p>
        </p:txBody>
      </p:sp>
      <p:cxnSp>
        <p:nvCxnSpPr>
          <p:cNvPr id="31" name="直線コネクタ 30"/>
          <p:cNvCxnSpPr>
            <a:stCxn id="21" idx="0"/>
            <a:endCxn id="29" idx="1"/>
          </p:cNvCxnSpPr>
          <p:nvPr/>
        </p:nvCxnSpPr>
        <p:spPr>
          <a:xfrm flipV="1">
            <a:off x="4845289" y="2636332"/>
            <a:ext cx="1958959" cy="1253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0"/>
            <a:endCxn id="29" idx="1"/>
          </p:cNvCxnSpPr>
          <p:nvPr/>
        </p:nvCxnSpPr>
        <p:spPr>
          <a:xfrm flipV="1">
            <a:off x="5536903" y="2636332"/>
            <a:ext cx="1267345" cy="1246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8" idx="6"/>
            <a:endCxn id="29" idx="1"/>
          </p:cNvCxnSpPr>
          <p:nvPr/>
        </p:nvCxnSpPr>
        <p:spPr>
          <a:xfrm flipV="1">
            <a:off x="4182703" y="2636332"/>
            <a:ext cx="2621545" cy="864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804248" y="3573016"/>
            <a:ext cx="2219069" cy="646331"/>
          </a:xfrm>
          <a:prstGeom prst="rect">
            <a:avLst/>
          </a:prstGeom>
          <a:ln w="412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コーナー部</a:t>
            </a:r>
            <a:endParaRPr lang="en-US" altLang="ja-JP" dirty="0" smtClean="0"/>
          </a:p>
          <a:p>
            <a:r>
              <a:rPr lang="ja-JP" altLang="en-US" dirty="0" smtClean="0"/>
              <a:t>カロリーメータ（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heat</a:t>
            </a:r>
            <a:r>
              <a:rPr lang="ja-JP" altLang="en-US" dirty="0" smtClean="0"/>
              <a:t>）</a:t>
            </a:r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6027402" y="3933056"/>
            <a:ext cx="776846" cy="15739"/>
          </a:xfrm>
          <a:prstGeom prst="line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5656" y="55657"/>
            <a:ext cx="3076183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ja-JP" altLang="en-US" sz="1400" b="1" dirty="0" smtClean="0">
                <a:latin typeface="Century" pitchFamily="18" charset="0"/>
              </a:rPr>
              <a:t>プラズマの計測</a:t>
            </a:r>
            <a:endParaRPr lang="en-US" altLang="ja-JP" sz="1400" b="1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6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1691680" y="54868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400" u="sng" dirty="0" smtClean="0">
                <a:latin typeface="Century" pitchFamily="18" charset="0"/>
              </a:rPr>
              <a:t>ELIEA</a:t>
            </a:r>
            <a:r>
              <a:rPr lang="ja-JP" altLang="en-US" sz="2400" u="sng" dirty="0" smtClean="0">
                <a:latin typeface="Century" pitchFamily="18" charset="0"/>
              </a:rPr>
              <a:t>による端損失粒子束運転領域の分析</a:t>
            </a:r>
            <a:endParaRPr lang="ja-JP" altLang="en-US" sz="2400" u="sng" dirty="0">
              <a:latin typeface="Century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782" y="1268760"/>
            <a:ext cx="5196218" cy="27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38" name="Object 18"/>
          <p:cNvGraphicFramePr>
            <a:graphicFrameLocks noChangeAspect="1"/>
          </p:cNvGraphicFramePr>
          <p:nvPr/>
        </p:nvGraphicFramePr>
        <p:xfrm>
          <a:off x="107504" y="1052736"/>
          <a:ext cx="3707587" cy="2951202"/>
        </p:xfrm>
        <a:graphic>
          <a:graphicData uri="http://schemas.openxmlformats.org/presentationml/2006/ole">
            <p:oleObj spid="_x0000_s116738" name="KGPlot" r:id="rId4" imgW="3860640" imgH="3441600" progId="KGraph_Plot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283968" y="4077072"/>
            <a:ext cx="4752528" cy="2613023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b="1" dirty="0" smtClean="0"/>
              <a:t>粒子束の値はセントラル部電子線密度（</a:t>
            </a:r>
            <a:r>
              <a:rPr lang="en-US" altLang="ja-JP" b="1" dirty="0" smtClean="0"/>
              <a:t>NLCC</a:t>
            </a:r>
            <a:r>
              <a:rPr lang="ja-JP" altLang="en-US" b="1" dirty="0" smtClean="0"/>
              <a:t>）に強く依存している。</a:t>
            </a:r>
            <a:endParaRPr lang="en-US" altLang="ja-JP" b="1" dirty="0" smtClean="0"/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b="1" dirty="0" smtClean="0"/>
              <a:t>アンカー部への</a:t>
            </a:r>
            <a:r>
              <a:rPr lang="en-US" altLang="ja-JP" b="1" dirty="0" smtClean="0"/>
              <a:t>ICRF</a:t>
            </a:r>
            <a:r>
              <a:rPr lang="ja-JP" altLang="en-US" b="1" dirty="0" smtClean="0"/>
              <a:t>加熱重畳で、イオン粒子束の運転領域が拡大した。</a:t>
            </a:r>
            <a:endParaRPr lang="en-US" altLang="ja-JP" b="1" dirty="0" smtClean="0"/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b="1" dirty="0" smtClean="0"/>
              <a:t>両アンカーへ同時に</a:t>
            </a:r>
            <a:r>
              <a:rPr lang="en-US" altLang="ja-JP" b="1" dirty="0" smtClean="0"/>
              <a:t>ICRF</a:t>
            </a:r>
            <a:r>
              <a:rPr lang="ja-JP" altLang="en-US" b="1" dirty="0" smtClean="0"/>
              <a:t>加熱を行うことで、</a:t>
            </a:r>
            <a:r>
              <a:rPr lang="en-US" altLang="ja-JP" b="1" dirty="0" smtClean="0">
                <a:latin typeface="Times New Roman"/>
                <a:cs typeface="Times New Roman"/>
              </a:rPr>
              <a:t> </a:t>
            </a:r>
            <a:r>
              <a:rPr lang="ja-JP" altLang="en-US" b="1" dirty="0" smtClean="0">
                <a:latin typeface="Times New Roman"/>
                <a:cs typeface="Times New Roman"/>
              </a:rPr>
              <a:t>温度</a:t>
            </a:r>
            <a:r>
              <a:rPr lang="en-US" altLang="ja-JP" b="1" dirty="0" smtClean="0">
                <a:latin typeface="Times New Roman"/>
                <a:cs typeface="Times New Roman"/>
              </a:rPr>
              <a:t>100</a:t>
            </a:r>
            <a:r>
              <a:rPr lang="ja-JP" altLang="en-US" b="1" dirty="0" smtClean="0">
                <a:latin typeface="Times New Roman"/>
                <a:cs typeface="Times New Roman"/>
              </a:rPr>
              <a:t> </a:t>
            </a:r>
            <a:r>
              <a:rPr lang="en-US" altLang="ja-JP" b="1" dirty="0" smtClean="0">
                <a:latin typeface="Times New Roman"/>
                <a:cs typeface="Times New Roman"/>
              </a:rPr>
              <a:t>eV</a:t>
            </a:r>
            <a:r>
              <a:rPr lang="ja-JP" altLang="en-US" b="1" dirty="0" err="1" smtClean="0">
                <a:latin typeface="Times New Roman"/>
                <a:cs typeface="Times New Roman"/>
              </a:rPr>
              <a:t>、</a:t>
            </a:r>
            <a:r>
              <a:rPr lang="ja-JP" altLang="en-US" b="1" dirty="0" smtClean="0">
                <a:latin typeface="Times New Roman"/>
                <a:cs typeface="Times New Roman"/>
              </a:rPr>
              <a:t>粒子束</a:t>
            </a:r>
            <a:r>
              <a:rPr lang="en-US" altLang="ja-JP" b="1" dirty="0" smtClean="0">
                <a:latin typeface="Times New Roman"/>
                <a:cs typeface="Times New Roman"/>
              </a:rPr>
              <a:t>1.6×10</a:t>
            </a:r>
            <a:r>
              <a:rPr lang="en-US" altLang="ja-JP" b="1" baseline="30000" dirty="0" smtClean="0">
                <a:latin typeface="Times New Roman"/>
                <a:cs typeface="Times New Roman"/>
              </a:rPr>
              <a:t>23</a:t>
            </a:r>
            <a:r>
              <a:rPr lang="ja-JP" altLang="en-US" b="1" dirty="0" smtClean="0">
                <a:latin typeface="Times New Roman"/>
                <a:cs typeface="Times New Roman"/>
              </a:rPr>
              <a:t> </a:t>
            </a:r>
            <a:r>
              <a:rPr lang="en-US" altLang="ja-JP" b="1" dirty="0" smtClean="0">
                <a:latin typeface="Times New Roman"/>
                <a:cs typeface="Times New Roman"/>
              </a:rPr>
              <a:t>particles/m</a:t>
            </a:r>
            <a:r>
              <a:rPr lang="en-US" altLang="ja-JP" b="1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b="1" dirty="0" smtClean="0">
                <a:latin typeface="Times New Roman"/>
                <a:cs typeface="Times New Roman"/>
              </a:rPr>
              <a:t>s</a:t>
            </a:r>
            <a:r>
              <a:rPr lang="ja-JP" altLang="en-US" b="1" dirty="0" smtClean="0">
                <a:latin typeface="Times New Roman"/>
                <a:cs typeface="Times New Roman"/>
              </a:rPr>
              <a:t> のプラズマ流が生成可能。</a:t>
            </a:r>
            <a:endParaRPr lang="en-US" altLang="ja-JP" b="1" dirty="0" smtClean="0"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4077072"/>
            <a:ext cx="3816424" cy="2613023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b="1" dirty="0" smtClean="0"/>
              <a:t>イオン温度の値はセントラル部蓄積エネルギー（</a:t>
            </a:r>
            <a:r>
              <a:rPr lang="en-US" altLang="ja-JP" b="1" dirty="0" smtClean="0"/>
              <a:t>DMCC</a:t>
            </a:r>
            <a:r>
              <a:rPr lang="ja-JP" altLang="en-US" b="1" dirty="0" smtClean="0"/>
              <a:t>）に強く依存している。</a:t>
            </a:r>
            <a:endParaRPr lang="en-US" altLang="ja-JP" b="1" dirty="0" smtClean="0"/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b="1" dirty="0" smtClean="0"/>
              <a:t>ICRF</a:t>
            </a:r>
            <a:r>
              <a:rPr lang="ja-JP" altLang="en-US" b="1" dirty="0" smtClean="0"/>
              <a:t>加熱のパワーやガスパフによる粒子供給量を制御することで、イオン温度を</a:t>
            </a:r>
            <a:r>
              <a:rPr lang="en-US" altLang="ja-JP" b="1" dirty="0" smtClean="0"/>
              <a:t>100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400eV</a:t>
            </a:r>
            <a:r>
              <a:rPr lang="ja-JP" altLang="en-US" b="1" dirty="0" smtClean="0"/>
              <a:t>の範囲で制御可能。</a:t>
            </a:r>
            <a:endParaRPr lang="en-US" altLang="ja-JP" b="1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56" y="55657"/>
            <a:ext cx="3076183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248472" cy="330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4215801" cy="198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1475656" y="332656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000" u="sng" dirty="0" smtClean="0">
                <a:latin typeface="Century" pitchFamily="18" charset="0"/>
              </a:rPr>
              <a:t>両アンカー部</a:t>
            </a:r>
            <a:r>
              <a:rPr lang="en-US" altLang="ja-JP" sz="2000" u="sng" dirty="0" smtClean="0">
                <a:latin typeface="Century" pitchFamily="18" charset="0"/>
              </a:rPr>
              <a:t>ICRF</a:t>
            </a:r>
            <a:r>
              <a:rPr lang="ja-JP" altLang="en-US" sz="2000" u="sng" dirty="0" smtClean="0">
                <a:latin typeface="Century" pitchFamily="18" charset="0"/>
              </a:rPr>
              <a:t>追加熱実験における端損失粒子束</a:t>
            </a:r>
            <a:endParaRPr lang="ja-JP" altLang="en-US" sz="2000" u="sng" dirty="0">
              <a:latin typeface="Century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19464" y="4221088"/>
            <a:ext cx="4824536" cy="2012859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/>
              <a:t>東西アンカー部への</a:t>
            </a:r>
            <a:r>
              <a:rPr lang="en-US" altLang="ja-JP" sz="1600" dirty="0" smtClean="0"/>
              <a:t>ICRF</a:t>
            </a:r>
            <a:r>
              <a:rPr lang="ja-JP" altLang="en-US" sz="1600" dirty="0" smtClean="0"/>
              <a:t>追加熱とガス供給を行った</a:t>
            </a:r>
            <a:r>
              <a:rPr lang="en-US" altLang="ja-JP" sz="1600" dirty="0" smtClean="0"/>
              <a:t>:</a:t>
            </a:r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600" dirty="0" smtClean="0">
                <a:latin typeface="Times New Roman"/>
                <a:cs typeface="Times New Roman"/>
              </a:rPr>
              <a:t>1.6×10</a:t>
            </a:r>
            <a:r>
              <a:rPr lang="en-US" altLang="ja-JP" sz="1600" baseline="30000" dirty="0" smtClean="0">
                <a:latin typeface="Times New Roman"/>
                <a:cs typeface="Times New Roman"/>
              </a:rPr>
              <a:t>23</a:t>
            </a:r>
            <a:r>
              <a:rPr lang="en-US" altLang="ja-JP" sz="1600" dirty="0" smtClean="0">
                <a:latin typeface="Times New Roman"/>
                <a:cs typeface="Times New Roman"/>
              </a:rPr>
              <a:t>(particles/m</a:t>
            </a:r>
            <a:r>
              <a:rPr lang="en-US" altLang="ja-JP" sz="16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sz="1600" dirty="0" smtClean="0">
                <a:latin typeface="Times New Roman"/>
                <a:cs typeface="Times New Roman"/>
              </a:rPr>
              <a:t>s)</a:t>
            </a:r>
            <a:r>
              <a:rPr lang="ja-JP" altLang="en-US" sz="1600" dirty="0" smtClean="0">
                <a:latin typeface="Times New Roman"/>
                <a:cs typeface="Times New Roman"/>
              </a:rPr>
              <a:t> 程度のフラックスを達成</a:t>
            </a:r>
            <a:endParaRPr lang="en-US" altLang="ja-JP" sz="1600" dirty="0" smtClean="0">
              <a:latin typeface="Times New Roman"/>
              <a:cs typeface="Times New Roman"/>
            </a:endParaRPr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 smtClean="0">
                <a:latin typeface="Times New Roman"/>
                <a:ea typeface="+mn-ea"/>
                <a:cs typeface="Times New Roman"/>
              </a:rPr>
              <a:t>追加熱前</a:t>
            </a:r>
            <a:r>
              <a:rPr lang="en-US" altLang="ja-JP" sz="1600" dirty="0" smtClean="0">
                <a:latin typeface="Times New Roman"/>
                <a:ea typeface="+mn-ea"/>
                <a:cs typeface="Times New Roman"/>
              </a:rPr>
              <a:t>150eV</a:t>
            </a:r>
            <a:r>
              <a:rPr lang="ja-JP" altLang="en-US" sz="1600" dirty="0" smtClean="0">
                <a:latin typeface="Times New Roman"/>
                <a:ea typeface="+mn-ea"/>
                <a:cs typeface="Times New Roman"/>
              </a:rPr>
              <a:t>程度、追加熱で約</a:t>
            </a:r>
            <a:r>
              <a:rPr lang="en-US" altLang="ja-JP" sz="1600" dirty="0" smtClean="0">
                <a:latin typeface="Times New Roman"/>
                <a:ea typeface="+mn-ea"/>
                <a:cs typeface="Times New Roman"/>
              </a:rPr>
              <a:t>13~27%</a:t>
            </a:r>
            <a:r>
              <a:rPr lang="ja-JP" altLang="en-US" sz="1600" dirty="0" smtClean="0">
                <a:latin typeface="Times New Roman"/>
                <a:ea typeface="+mn-ea"/>
                <a:cs typeface="Times New Roman"/>
              </a:rPr>
              <a:t>イオン温度が低下</a:t>
            </a:r>
            <a:endParaRPr lang="en-US" altLang="ja-JP" sz="1600" dirty="0" smtClean="0">
              <a:latin typeface="Times New Roman"/>
              <a:cs typeface="Times New Roman"/>
            </a:endParaRPr>
          </a:p>
          <a:p>
            <a:pPr marL="87313" indent="-8731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 smtClean="0">
                <a:latin typeface="Times New Roman"/>
                <a:cs typeface="Times New Roman"/>
              </a:rPr>
              <a:t>フラックス上昇後においても、</a:t>
            </a:r>
            <a:r>
              <a:rPr lang="en-US" altLang="ja-JP" sz="1600" dirty="0" smtClean="0">
                <a:latin typeface="Times New Roman"/>
                <a:cs typeface="Times New Roman"/>
              </a:rPr>
              <a:t>100eV</a:t>
            </a:r>
            <a:r>
              <a:rPr lang="ja-JP" altLang="en-US" sz="1600" dirty="0" smtClean="0">
                <a:latin typeface="Times New Roman"/>
                <a:cs typeface="Times New Roman"/>
              </a:rPr>
              <a:t>を超えるイオン温度を維持</a:t>
            </a:r>
            <a:endParaRPr lang="en-US" altLang="ja-JP" sz="1600" dirty="0" smtClean="0">
              <a:latin typeface="Times New Roman"/>
              <a:cs typeface="Times New Roman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051720" y="645333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1760" y="6309320"/>
            <a:ext cx="6552728" cy="452432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ja-JP" b="1" dirty="0" smtClean="0">
                <a:latin typeface="+mn-lt"/>
                <a:ea typeface="+mn-ea"/>
              </a:rPr>
              <a:t>ITER</a:t>
            </a:r>
            <a:r>
              <a:rPr lang="ja-JP" altLang="en-US" b="1" dirty="0" smtClean="0">
                <a:latin typeface="+mn-lt"/>
                <a:ea typeface="+mn-ea"/>
              </a:rPr>
              <a:t>ダイバータ部粒子束（</a:t>
            </a:r>
            <a:r>
              <a:rPr lang="en-US" altLang="ja-JP" b="1" dirty="0" smtClean="0">
                <a:latin typeface="+mn-lt"/>
                <a:ea typeface="+mn-ea"/>
              </a:rPr>
              <a:t>10</a:t>
            </a:r>
            <a:r>
              <a:rPr lang="en-US" altLang="ja-JP" b="1" baseline="30000" dirty="0" smtClean="0">
                <a:latin typeface="+mn-lt"/>
                <a:ea typeface="+mn-ea"/>
              </a:rPr>
              <a:t>23</a:t>
            </a:r>
            <a:r>
              <a:rPr lang="en-US" altLang="ja-JP" b="1" dirty="0" smtClean="0"/>
              <a:t>~1</a:t>
            </a:r>
            <a:r>
              <a:rPr lang="en-US" altLang="ja-JP" b="1" dirty="0" smtClean="0">
                <a:latin typeface="+mn-lt"/>
                <a:ea typeface="+mn-ea"/>
              </a:rPr>
              <a:t>0</a:t>
            </a:r>
            <a:r>
              <a:rPr lang="en-US" altLang="ja-JP" b="1" baseline="30000" dirty="0" smtClean="0"/>
              <a:t>25</a:t>
            </a:r>
            <a:r>
              <a:rPr lang="en-US" altLang="ja-JP" b="1" dirty="0" smtClean="0">
                <a:cs typeface="Times New Roman"/>
              </a:rPr>
              <a:t>particles/m</a:t>
            </a:r>
            <a:r>
              <a:rPr lang="en-US" altLang="ja-JP" b="1" baseline="30000" dirty="0" smtClean="0">
                <a:cs typeface="Times New Roman"/>
              </a:rPr>
              <a:t>2</a:t>
            </a:r>
            <a:r>
              <a:rPr lang="en-US" altLang="ja-JP" b="1" dirty="0" smtClean="0">
                <a:cs typeface="Times New Roman"/>
              </a:rPr>
              <a:t>s</a:t>
            </a:r>
            <a:r>
              <a:rPr lang="ja-JP" altLang="en-US" b="1" dirty="0" smtClean="0">
                <a:latin typeface="+mn-lt"/>
                <a:ea typeface="+mn-ea"/>
              </a:rPr>
              <a:t>）</a:t>
            </a:r>
            <a:r>
              <a:rPr lang="ja-JP" altLang="en-US" b="1" dirty="0" smtClean="0"/>
              <a:t>に</a:t>
            </a:r>
            <a:r>
              <a:rPr lang="ja-JP" altLang="en-US" b="1" dirty="0" smtClean="0">
                <a:latin typeface="+mn-lt"/>
                <a:ea typeface="+mn-ea"/>
              </a:rPr>
              <a:t>近い値を確認</a:t>
            </a:r>
            <a:endParaRPr lang="en-US" altLang="ja-JP" b="1" dirty="0" smtClean="0">
              <a:latin typeface="+mn-lt"/>
              <a:ea typeface="+mn-ea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528392" cy="315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656" y="55657"/>
            <a:ext cx="3076183" cy="371961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1400" b="1" dirty="0" smtClean="0">
                <a:latin typeface="Century" pitchFamily="18" charset="0"/>
              </a:rPr>
              <a:t>実験結果</a:t>
            </a:r>
            <a:endParaRPr lang="en-US" altLang="ja-JP" sz="1400" b="1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2068</Words>
  <Application>Microsoft Office PowerPoint</Application>
  <PresentationFormat>画面に合わせる (4:3)</PresentationFormat>
  <Paragraphs>369</Paragraphs>
  <Slides>25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Office テーマ</vt:lpstr>
      <vt:lpstr>KGPlot</vt:lpstr>
      <vt:lpstr>Worksheet</vt:lpstr>
      <vt:lpstr>数式</vt:lpstr>
      <vt:lpstr>ワークシート</vt:lpstr>
      <vt:lpstr>スライド 1</vt:lpstr>
      <vt:lpstr>スライド 2</vt:lpstr>
      <vt:lpstr>スライド 3</vt:lpstr>
      <vt:lpstr>スライド 4</vt:lpstr>
      <vt:lpstr>ダイバータ模擬実験モジュール (D-module)</vt:lpstr>
      <vt:lpstr>スライド 6</vt:lpstr>
      <vt:lpstr>計測機器：静電プローブ・高速カメラ</vt:lpstr>
      <vt:lpstr>スライド 8</vt:lpstr>
      <vt:lpstr>スライド 9</vt:lpstr>
      <vt:lpstr>①Xeガスによるプラズマの冷却(1/2)</vt:lpstr>
      <vt:lpstr>①Xeガスによるプラズマの冷却(2/2)</vt:lpstr>
      <vt:lpstr>他のガス種との冷却効果の比較</vt:lpstr>
      <vt:lpstr>②XeおよびH2ガスによるプラズマ冷却(1/2)</vt:lpstr>
      <vt:lpstr>スライド 14</vt:lpstr>
      <vt:lpstr>スライド 15</vt:lpstr>
      <vt:lpstr>今後の課題</vt:lpstr>
      <vt:lpstr>スライド 17</vt:lpstr>
      <vt:lpstr>カロリーメーター</vt:lpstr>
      <vt:lpstr>高速カメラ</vt:lpstr>
      <vt:lpstr>計測機器：分光システム</vt:lpstr>
      <vt:lpstr>計測機器：分光器</vt:lpstr>
      <vt:lpstr>計測機器：入射光学系</vt:lpstr>
      <vt:lpstr>②XeおよびH2ガス入射時のカメラ計測</vt:lpstr>
      <vt:lpstr>スライド 24</vt:lpstr>
      <vt:lpstr>実験概要：ガス種による冷却効果の違い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NBI-DEC</dc:creator>
  <cp:lastModifiedBy>NBI-DEC</cp:lastModifiedBy>
  <cp:revision>497</cp:revision>
  <dcterms:created xsi:type="dcterms:W3CDTF">2015-02-25T02:28:11Z</dcterms:created>
  <dcterms:modified xsi:type="dcterms:W3CDTF">2015-03-03T07:38:46Z</dcterms:modified>
</cp:coreProperties>
</file>