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7" r:id="rId2"/>
    <p:sldId id="304" r:id="rId3"/>
    <p:sldId id="306" r:id="rId4"/>
    <p:sldId id="303" r:id="rId5"/>
    <p:sldId id="330" r:id="rId6"/>
    <p:sldId id="305" r:id="rId7"/>
    <p:sldId id="325" r:id="rId8"/>
    <p:sldId id="328" r:id="rId9"/>
    <p:sldId id="326" r:id="rId10"/>
    <p:sldId id="327" r:id="rId11"/>
    <p:sldId id="315" r:id="rId12"/>
    <p:sldId id="300" r:id="rId13"/>
    <p:sldId id="293" r:id="rId14"/>
    <p:sldId id="308" r:id="rId15"/>
    <p:sldId id="298" r:id="rId16"/>
    <p:sldId id="301" r:id="rId17"/>
    <p:sldId id="266" r:id="rId18"/>
    <p:sldId id="297" r:id="rId19"/>
    <p:sldId id="331" r:id="rId20"/>
    <p:sldId id="332" r:id="rId21"/>
    <p:sldId id="329" r:id="rId22"/>
    <p:sldId id="323" r:id="rId23"/>
    <p:sldId id="311" r:id="rId24"/>
    <p:sldId id="316" r:id="rId25"/>
    <p:sldId id="312" r:id="rId26"/>
    <p:sldId id="317" r:id="rId27"/>
    <p:sldId id="318" r:id="rId28"/>
    <p:sldId id="319" r:id="rId29"/>
    <p:sldId id="320" r:id="rId30"/>
    <p:sldId id="321" r:id="rId31"/>
    <p:sldId id="313" r:id="rId32"/>
    <p:sldId id="310" r:id="rId33"/>
    <p:sldId id="322"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3ED"/>
    <a:srgbClr val="FFCC99"/>
    <a:srgbClr val="FFFFCC"/>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71" autoAdjust="0"/>
    <p:restoredTop sz="94419" autoAdjust="0"/>
  </p:normalViewPr>
  <p:slideViewPr>
    <p:cSldViewPr>
      <p:cViewPr varScale="1">
        <p:scale>
          <a:sx n="75" d="100"/>
          <a:sy n="75" d="100"/>
        </p:scale>
        <p:origin x="112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79.wmf"/><Relationship Id="rId11" Type="http://schemas.openxmlformats.org/officeDocument/2006/relationships/image" Target="../media/image84.wmf"/><Relationship Id="rId5" Type="http://schemas.openxmlformats.org/officeDocument/2006/relationships/image" Target="../media/image78.wmf"/><Relationship Id="rId10" Type="http://schemas.openxmlformats.org/officeDocument/2006/relationships/image" Target="../media/image83.wmf"/><Relationship Id="rId4" Type="http://schemas.openxmlformats.org/officeDocument/2006/relationships/image" Target="../media/image77.wmf"/><Relationship Id="rId9" Type="http://schemas.openxmlformats.org/officeDocument/2006/relationships/image" Target="../media/image8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95.w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 Id="rId9" Type="http://schemas.openxmlformats.org/officeDocument/2006/relationships/image" Target="../media/image10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4" Type="http://schemas.openxmlformats.org/officeDocument/2006/relationships/image" Target="../media/image10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4" Type="http://schemas.openxmlformats.org/officeDocument/2006/relationships/image" Target="../media/image11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13.wmf"/><Relationship Id="rId4"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8B0C305-8103-4491-97F4-5CD0FC6D6550}" type="datetimeFigureOut">
              <a:rPr kumimoji="1" lang="ja-JP" altLang="en-US" smtClean="0"/>
              <a:pPr/>
              <a:t>2015/3/3</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1C3B82F9-75D0-420B-9AAF-B54FB4DF155F}" type="slidenum">
              <a:rPr kumimoji="1" lang="ja-JP" altLang="en-US" smtClean="0"/>
              <a:pPr/>
              <a:t>‹#›</a:t>
            </a:fld>
            <a:endParaRPr kumimoji="1" lang="ja-JP" altLang="en-US"/>
          </a:p>
        </p:txBody>
      </p:sp>
    </p:spTree>
    <p:extLst>
      <p:ext uri="{BB962C8B-B14F-4D97-AF65-F5344CB8AC3E}">
        <p14:creationId xmlns:p14="http://schemas.microsoft.com/office/powerpoint/2010/main" val="11507799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3B82F9-75D0-420B-9AAF-B54FB4DF155F}" type="slidenum">
              <a:rPr kumimoji="1" lang="ja-JP" altLang="en-US" smtClean="0"/>
              <a:pPr/>
              <a:t>1</a:t>
            </a:fld>
            <a:endParaRPr kumimoji="1" lang="ja-JP" altLang="en-US"/>
          </a:p>
        </p:txBody>
      </p:sp>
    </p:spTree>
    <p:extLst>
      <p:ext uri="{BB962C8B-B14F-4D97-AF65-F5344CB8AC3E}">
        <p14:creationId xmlns:p14="http://schemas.microsoft.com/office/powerpoint/2010/main" val="67185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10</a:t>
            </a:fld>
            <a:endParaRPr kumimoji="1" lang="ja-JP" altLang="en-US"/>
          </a:p>
        </p:txBody>
      </p:sp>
    </p:spTree>
    <p:extLst>
      <p:ext uri="{BB962C8B-B14F-4D97-AF65-F5344CB8AC3E}">
        <p14:creationId xmlns:p14="http://schemas.microsoft.com/office/powerpoint/2010/main" val="119628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11</a:t>
            </a:fld>
            <a:endParaRPr kumimoji="1" lang="ja-JP" altLang="en-US"/>
          </a:p>
        </p:txBody>
      </p:sp>
    </p:spTree>
    <p:extLst>
      <p:ext uri="{BB962C8B-B14F-4D97-AF65-F5344CB8AC3E}">
        <p14:creationId xmlns:p14="http://schemas.microsoft.com/office/powerpoint/2010/main" val="308672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12</a:t>
            </a:fld>
            <a:endParaRPr kumimoji="1" lang="ja-JP" altLang="en-US"/>
          </a:p>
        </p:txBody>
      </p:sp>
    </p:spTree>
    <p:extLst>
      <p:ext uri="{BB962C8B-B14F-4D97-AF65-F5344CB8AC3E}">
        <p14:creationId xmlns:p14="http://schemas.microsoft.com/office/powerpoint/2010/main" val="1282606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13</a:t>
            </a:fld>
            <a:endParaRPr kumimoji="1" lang="ja-JP" altLang="en-US"/>
          </a:p>
        </p:txBody>
      </p:sp>
    </p:spTree>
    <p:extLst>
      <p:ext uri="{BB962C8B-B14F-4D97-AF65-F5344CB8AC3E}">
        <p14:creationId xmlns:p14="http://schemas.microsoft.com/office/powerpoint/2010/main" val="464365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14</a:t>
            </a:fld>
            <a:endParaRPr kumimoji="1" lang="ja-JP" altLang="en-US"/>
          </a:p>
        </p:txBody>
      </p:sp>
    </p:spTree>
    <p:extLst>
      <p:ext uri="{BB962C8B-B14F-4D97-AF65-F5344CB8AC3E}">
        <p14:creationId xmlns:p14="http://schemas.microsoft.com/office/powerpoint/2010/main" val="2370755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15</a:t>
            </a:fld>
            <a:endParaRPr kumimoji="1" lang="ja-JP" altLang="en-US"/>
          </a:p>
        </p:txBody>
      </p:sp>
    </p:spTree>
    <p:extLst>
      <p:ext uri="{BB962C8B-B14F-4D97-AF65-F5344CB8AC3E}">
        <p14:creationId xmlns:p14="http://schemas.microsoft.com/office/powerpoint/2010/main" val="3516385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16</a:t>
            </a:fld>
            <a:endParaRPr kumimoji="1" lang="ja-JP" altLang="en-US"/>
          </a:p>
        </p:txBody>
      </p:sp>
    </p:spTree>
    <p:extLst>
      <p:ext uri="{BB962C8B-B14F-4D97-AF65-F5344CB8AC3E}">
        <p14:creationId xmlns:p14="http://schemas.microsoft.com/office/powerpoint/2010/main" val="2057433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17</a:t>
            </a:fld>
            <a:endParaRPr kumimoji="1" lang="ja-JP" altLang="en-US"/>
          </a:p>
        </p:txBody>
      </p:sp>
    </p:spTree>
    <p:extLst>
      <p:ext uri="{BB962C8B-B14F-4D97-AF65-F5344CB8AC3E}">
        <p14:creationId xmlns:p14="http://schemas.microsoft.com/office/powerpoint/2010/main" val="3488742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18</a:t>
            </a:fld>
            <a:endParaRPr kumimoji="1" lang="ja-JP" altLang="en-US"/>
          </a:p>
        </p:txBody>
      </p:sp>
    </p:spTree>
    <p:extLst>
      <p:ext uri="{BB962C8B-B14F-4D97-AF65-F5344CB8AC3E}">
        <p14:creationId xmlns:p14="http://schemas.microsoft.com/office/powerpoint/2010/main" val="2071348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19</a:t>
            </a:fld>
            <a:endParaRPr kumimoji="1" lang="ja-JP" altLang="en-US"/>
          </a:p>
        </p:txBody>
      </p:sp>
    </p:spTree>
    <p:extLst>
      <p:ext uri="{BB962C8B-B14F-4D97-AF65-F5344CB8AC3E}">
        <p14:creationId xmlns:p14="http://schemas.microsoft.com/office/powerpoint/2010/main" val="267597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2</a:t>
            </a:fld>
            <a:endParaRPr kumimoji="1" lang="ja-JP" altLang="en-US"/>
          </a:p>
        </p:txBody>
      </p:sp>
    </p:spTree>
    <p:extLst>
      <p:ext uri="{BB962C8B-B14F-4D97-AF65-F5344CB8AC3E}">
        <p14:creationId xmlns:p14="http://schemas.microsoft.com/office/powerpoint/2010/main" val="3267022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20</a:t>
            </a:fld>
            <a:endParaRPr kumimoji="1" lang="ja-JP" altLang="en-US"/>
          </a:p>
        </p:txBody>
      </p:sp>
    </p:spTree>
    <p:extLst>
      <p:ext uri="{BB962C8B-B14F-4D97-AF65-F5344CB8AC3E}">
        <p14:creationId xmlns:p14="http://schemas.microsoft.com/office/powerpoint/2010/main" val="43103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21</a:t>
            </a:fld>
            <a:endParaRPr kumimoji="1" lang="ja-JP" altLang="en-US"/>
          </a:p>
        </p:txBody>
      </p:sp>
    </p:spTree>
    <p:extLst>
      <p:ext uri="{BB962C8B-B14F-4D97-AF65-F5344CB8AC3E}">
        <p14:creationId xmlns:p14="http://schemas.microsoft.com/office/powerpoint/2010/main" val="2471481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22</a:t>
            </a:fld>
            <a:endParaRPr kumimoji="1" lang="ja-JP" altLang="en-US"/>
          </a:p>
        </p:txBody>
      </p:sp>
    </p:spTree>
    <p:extLst>
      <p:ext uri="{BB962C8B-B14F-4D97-AF65-F5344CB8AC3E}">
        <p14:creationId xmlns:p14="http://schemas.microsoft.com/office/powerpoint/2010/main" val="257035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23</a:t>
            </a:fld>
            <a:endParaRPr kumimoji="1" lang="ja-JP" altLang="en-US"/>
          </a:p>
        </p:txBody>
      </p:sp>
    </p:spTree>
    <p:extLst>
      <p:ext uri="{BB962C8B-B14F-4D97-AF65-F5344CB8AC3E}">
        <p14:creationId xmlns:p14="http://schemas.microsoft.com/office/powerpoint/2010/main" val="1410065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24</a:t>
            </a:fld>
            <a:endParaRPr kumimoji="1" lang="ja-JP" altLang="en-US"/>
          </a:p>
        </p:txBody>
      </p:sp>
    </p:spTree>
    <p:extLst>
      <p:ext uri="{BB962C8B-B14F-4D97-AF65-F5344CB8AC3E}">
        <p14:creationId xmlns:p14="http://schemas.microsoft.com/office/powerpoint/2010/main" val="371180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25</a:t>
            </a:fld>
            <a:endParaRPr kumimoji="1" lang="ja-JP" altLang="en-US"/>
          </a:p>
        </p:txBody>
      </p:sp>
    </p:spTree>
    <p:extLst>
      <p:ext uri="{BB962C8B-B14F-4D97-AF65-F5344CB8AC3E}">
        <p14:creationId xmlns:p14="http://schemas.microsoft.com/office/powerpoint/2010/main" val="571571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31</a:t>
            </a:fld>
            <a:endParaRPr kumimoji="1" lang="ja-JP" altLang="en-US"/>
          </a:p>
        </p:txBody>
      </p:sp>
    </p:spTree>
    <p:extLst>
      <p:ext uri="{BB962C8B-B14F-4D97-AF65-F5344CB8AC3E}">
        <p14:creationId xmlns:p14="http://schemas.microsoft.com/office/powerpoint/2010/main" val="3359055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32</a:t>
            </a:fld>
            <a:endParaRPr kumimoji="1" lang="ja-JP" altLang="en-US"/>
          </a:p>
        </p:txBody>
      </p:sp>
    </p:spTree>
    <p:extLst>
      <p:ext uri="{BB962C8B-B14F-4D97-AF65-F5344CB8AC3E}">
        <p14:creationId xmlns:p14="http://schemas.microsoft.com/office/powerpoint/2010/main" val="3422739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33</a:t>
            </a:fld>
            <a:endParaRPr kumimoji="1" lang="ja-JP" altLang="en-US"/>
          </a:p>
        </p:txBody>
      </p:sp>
    </p:spTree>
    <p:extLst>
      <p:ext uri="{BB962C8B-B14F-4D97-AF65-F5344CB8AC3E}">
        <p14:creationId xmlns:p14="http://schemas.microsoft.com/office/powerpoint/2010/main" val="327213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3</a:t>
            </a:fld>
            <a:endParaRPr kumimoji="1" lang="ja-JP" altLang="en-US"/>
          </a:p>
        </p:txBody>
      </p:sp>
    </p:spTree>
    <p:extLst>
      <p:ext uri="{BB962C8B-B14F-4D97-AF65-F5344CB8AC3E}">
        <p14:creationId xmlns:p14="http://schemas.microsoft.com/office/powerpoint/2010/main" val="396564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4</a:t>
            </a:fld>
            <a:endParaRPr kumimoji="1" lang="ja-JP" altLang="en-US"/>
          </a:p>
        </p:txBody>
      </p:sp>
    </p:spTree>
    <p:extLst>
      <p:ext uri="{BB962C8B-B14F-4D97-AF65-F5344CB8AC3E}">
        <p14:creationId xmlns:p14="http://schemas.microsoft.com/office/powerpoint/2010/main" val="291838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5</a:t>
            </a:fld>
            <a:endParaRPr kumimoji="1" lang="ja-JP" altLang="en-US"/>
          </a:p>
        </p:txBody>
      </p:sp>
    </p:spTree>
    <p:extLst>
      <p:ext uri="{BB962C8B-B14F-4D97-AF65-F5344CB8AC3E}">
        <p14:creationId xmlns:p14="http://schemas.microsoft.com/office/powerpoint/2010/main" val="3138703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6</a:t>
            </a:fld>
            <a:endParaRPr kumimoji="1" lang="ja-JP" altLang="en-US"/>
          </a:p>
        </p:txBody>
      </p:sp>
    </p:spTree>
    <p:extLst>
      <p:ext uri="{BB962C8B-B14F-4D97-AF65-F5344CB8AC3E}">
        <p14:creationId xmlns:p14="http://schemas.microsoft.com/office/powerpoint/2010/main" val="160124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7</a:t>
            </a:fld>
            <a:endParaRPr kumimoji="1" lang="ja-JP" altLang="en-US"/>
          </a:p>
        </p:txBody>
      </p:sp>
    </p:spTree>
    <p:extLst>
      <p:ext uri="{BB962C8B-B14F-4D97-AF65-F5344CB8AC3E}">
        <p14:creationId xmlns:p14="http://schemas.microsoft.com/office/powerpoint/2010/main" val="2813365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8</a:t>
            </a:fld>
            <a:endParaRPr kumimoji="1" lang="ja-JP" altLang="en-US"/>
          </a:p>
        </p:txBody>
      </p:sp>
    </p:spTree>
    <p:extLst>
      <p:ext uri="{BB962C8B-B14F-4D97-AF65-F5344CB8AC3E}">
        <p14:creationId xmlns:p14="http://schemas.microsoft.com/office/powerpoint/2010/main" val="131289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C3B82F9-75D0-420B-9AAF-B54FB4DF155F}" type="slidenum">
              <a:rPr kumimoji="1" lang="ja-JP" altLang="en-US" smtClean="0"/>
              <a:pPr/>
              <a:t>9</a:t>
            </a:fld>
            <a:endParaRPr kumimoji="1" lang="ja-JP" altLang="en-US"/>
          </a:p>
        </p:txBody>
      </p:sp>
    </p:spTree>
    <p:extLst>
      <p:ext uri="{BB962C8B-B14F-4D97-AF65-F5344CB8AC3E}">
        <p14:creationId xmlns:p14="http://schemas.microsoft.com/office/powerpoint/2010/main" val="167609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C40C363-D2D2-436E-A06B-08501DC795E6}" type="datetime1">
              <a:rPr kumimoji="1" lang="ja-JP" altLang="en-US" smtClean="0"/>
              <a:pPr/>
              <a:t>2015/3/3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BCF1EA0-588B-46D3-B917-12091A456006}"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3B35A3F-64D7-4668-9865-E7CB8C1BD48A}" type="datetime1">
              <a:rPr kumimoji="1" lang="ja-JP" altLang="en-US" smtClean="0"/>
              <a:pPr/>
              <a:t>2015/3/3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BCF1EA0-588B-46D3-B917-12091A456006}"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8088ABB-3112-4884-AEDB-811DB1076231}" type="datetime1">
              <a:rPr kumimoji="1" lang="ja-JP" altLang="en-US" smtClean="0"/>
              <a:pPr/>
              <a:t>2015/3/3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BCF1EA0-588B-46D3-B917-12091A456006}"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B633BEF-7C10-41C0-B7ED-50A19E984E9E}" type="datetime1">
              <a:rPr kumimoji="1" lang="ja-JP" altLang="en-US" smtClean="0"/>
              <a:pPr/>
              <a:t>2015/3/3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BCF1EA0-588B-46D3-B917-12091A456006}"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2BEFA6D-89F2-472C-A16C-5058978CEE60}" type="datetime1">
              <a:rPr kumimoji="1" lang="ja-JP" altLang="en-US" smtClean="0"/>
              <a:pPr/>
              <a:t>2015/3/3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BCF1EA0-588B-46D3-B917-12091A456006}"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855C8E1-8461-49CD-AAD9-8D95115ED39C}" type="datetime1">
              <a:rPr kumimoji="1" lang="ja-JP" altLang="en-US" smtClean="0"/>
              <a:pPr/>
              <a:t>2015/3/3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BCF1EA0-588B-46D3-B917-12091A456006}"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CCE370A-601C-42A2-A2CF-D219646E3CB0}" type="datetime1">
              <a:rPr kumimoji="1" lang="ja-JP" altLang="en-US" smtClean="0"/>
              <a:pPr/>
              <a:t>2015/3/3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BCF1EA0-588B-46D3-B917-12091A456006}"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65CFA09-4F61-4B11-8262-F92CA0201980}" type="datetime1">
              <a:rPr kumimoji="1" lang="ja-JP" altLang="en-US" smtClean="0"/>
              <a:pPr/>
              <a:t>2015/3/3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BCF1EA0-588B-46D3-B917-12091A456006}"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7AB467C-C71F-4A5C-8304-18FEC6024173}" type="datetime1">
              <a:rPr kumimoji="1" lang="ja-JP" altLang="en-US" smtClean="0"/>
              <a:pPr/>
              <a:t>2015/3/3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BCF1EA0-588B-46D3-B917-12091A456006}"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11E11EF-75F5-46C1-885D-58CD8B50D686}" type="datetime1">
              <a:rPr kumimoji="1" lang="ja-JP" altLang="en-US" smtClean="0"/>
              <a:pPr/>
              <a:t>2015/3/3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BCF1EA0-588B-46D3-B917-12091A456006}"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43AFD9B-EC57-4176-8FD6-3655F2940B7E}" type="datetime1">
              <a:rPr kumimoji="1" lang="ja-JP" altLang="en-US" smtClean="0"/>
              <a:pPr/>
              <a:t>2015/3/3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BCF1EA0-588B-46D3-B917-12091A456006}"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C2120-5896-4659-880E-0CC6718B7BCC}" type="datetime1">
              <a:rPr kumimoji="1" lang="ja-JP" altLang="en-US" smtClean="0"/>
              <a:pPr/>
              <a:t>2015/3/3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F1EA0-588B-46D3-B917-12091A45600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8.wmf"/><Relationship Id="rId5" Type="http://schemas.openxmlformats.org/officeDocument/2006/relationships/oleObject" Target="../embeddings/oleObject31.bin"/><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11.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3.bin"/><Relationship Id="rId5" Type="http://schemas.openxmlformats.org/officeDocument/2006/relationships/image" Target="../media/image41.wmf"/><Relationship Id="rId10" Type="http://schemas.openxmlformats.org/officeDocument/2006/relationships/image" Target="../media/image44.wmf"/><Relationship Id="rId4" Type="http://schemas.openxmlformats.org/officeDocument/2006/relationships/oleObject" Target="../embeddings/oleObject32.bin"/><Relationship Id="rId9" Type="http://schemas.openxmlformats.org/officeDocument/2006/relationships/image" Target="../media/image43.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18.wmf"/><Relationship Id="rId3" Type="http://schemas.openxmlformats.org/officeDocument/2006/relationships/notesSlide" Target="../notesSlides/notesSlide12.xml"/><Relationship Id="rId7" Type="http://schemas.openxmlformats.org/officeDocument/2006/relationships/image" Target="../media/image46.wmf"/><Relationship Id="rId12" Type="http://schemas.openxmlformats.org/officeDocument/2006/relationships/oleObject" Target="../embeddings/oleObject38.bin"/><Relationship Id="rId2" Type="http://schemas.openxmlformats.org/officeDocument/2006/relationships/slideLayout" Target="../slideLayouts/slideLayout7.xml"/><Relationship Id="rId16" Type="http://schemas.openxmlformats.org/officeDocument/2006/relationships/image" Target="../media/image50.png"/><Relationship Id="rId1" Type="http://schemas.openxmlformats.org/officeDocument/2006/relationships/vmlDrawing" Target="../drawings/vmlDrawing9.vml"/><Relationship Id="rId6" Type="http://schemas.openxmlformats.org/officeDocument/2006/relationships/oleObject" Target="../embeddings/oleObject36.bin"/><Relationship Id="rId11" Type="http://schemas.openxmlformats.org/officeDocument/2006/relationships/image" Target="../media/image49.png"/><Relationship Id="rId5" Type="http://schemas.openxmlformats.org/officeDocument/2006/relationships/image" Target="../media/image45.wmf"/><Relationship Id="rId15" Type="http://schemas.openxmlformats.org/officeDocument/2006/relationships/image" Target="../media/image13.wmf"/><Relationship Id="rId10" Type="http://schemas.openxmlformats.org/officeDocument/2006/relationships/image" Target="../media/image48.png"/><Relationship Id="rId4" Type="http://schemas.openxmlformats.org/officeDocument/2006/relationships/oleObject" Target="../embeddings/oleObject35.bin"/><Relationship Id="rId9" Type="http://schemas.openxmlformats.org/officeDocument/2006/relationships/image" Target="../media/image47.wmf"/><Relationship Id="rId14" Type="http://schemas.openxmlformats.org/officeDocument/2006/relationships/oleObject" Target="../embeddings/oleObject3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oleObject" Target="../embeddings/oleObject44.bin"/><Relationship Id="rId18" Type="http://schemas.openxmlformats.org/officeDocument/2006/relationships/image" Target="../media/image57.wmf"/><Relationship Id="rId3" Type="http://schemas.openxmlformats.org/officeDocument/2006/relationships/notesSlide" Target="../notesSlides/notesSlide13.xml"/><Relationship Id="rId7" Type="http://schemas.openxmlformats.org/officeDocument/2006/relationships/image" Target="../media/image52.wmf"/><Relationship Id="rId12" Type="http://schemas.openxmlformats.org/officeDocument/2006/relationships/image" Target="../media/image50.png"/><Relationship Id="rId17" Type="http://schemas.openxmlformats.org/officeDocument/2006/relationships/oleObject" Target="../embeddings/oleObject46.bin"/><Relationship Id="rId2" Type="http://schemas.openxmlformats.org/officeDocument/2006/relationships/slideLayout" Target="../slideLayouts/slideLayout7.xml"/><Relationship Id="rId16" Type="http://schemas.openxmlformats.org/officeDocument/2006/relationships/image" Target="../media/image56.wmf"/><Relationship Id="rId1" Type="http://schemas.openxmlformats.org/officeDocument/2006/relationships/vmlDrawing" Target="../drawings/vmlDrawing10.vml"/><Relationship Id="rId6" Type="http://schemas.openxmlformats.org/officeDocument/2006/relationships/oleObject" Target="../embeddings/oleObject41.bin"/><Relationship Id="rId11" Type="http://schemas.openxmlformats.org/officeDocument/2006/relationships/image" Target="../media/image54.wmf"/><Relationship Id="rId5" Type="http://schemas.openxmlformats.org/officeDocument/2006/relationships/image" Target="../media/image51.wmf"/><Relationship Id="rId15" Type="http://schemas.openxmlformats.org/officeDocument/2006/relationships/oleObject" Target="../embeddings/oleObject45.bin"/><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53.wmf"/><Relationship Id="rId14" Type="http://schemas.openxmlformats.org/officeDocument/2006/relationships/image" Target="../media/image5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62.wmf"/><Relationship Id="rId18" Type="http://schemas.openxmlformats.org/officeDocument/2006/relationships/oleObject" Target="../embeddings/oleObject54.bin"/><Relationship Id="rId3" Type="http://schemas.openxmlformats.org/officeDocument/2006/relationships/notesSlide" Target="../notesSlides/notesSlide14.xml"/><Relationship Id="rId7" Type="http://schemas.openxmlformats.org/officeDocument/2006/relationships/image" Target="../media/image59.wmf"/><Relationship Id="rId12" Type="http://schemas.openxmlformats.org/officeDocument/2006/relationships/oleObject" Target="../embeddings/oleObject51.bin"/><Relationship Id="rId17" Type="http://schemas.openxmlformats.org/officeDocument/2006/relationships/image" Target="../media/image64.wmf"/><Relationship Id="rId2" Type="http://schemas.openxmlformats.org/officeDocument/2006/relationships/slideLayout" Target="../slideLayouts/slideLayout7.xml"/><Relationship Id="rId16" Type="http://schemas.openxmlformats.org/officeDocument/2006/relationships/oleObject" Target="../embeddings/oleObject53.bin"/><Relationship Id="rId1" Type="http://schemas.openxmlformats.org/officeDocument/2006/relationships/vmlDrawing" Target="../drawings/vmlDrawing11.vml"/><Relationship Id="rId6" Type="http://schemas.openxmlformats.org/officeDocument/2006/relationships/oleObject" Target="../embeddings/oleObject48.bin"/><Relationship Id="rId11"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63.wmf"/><Relationship Id="rId10" Type="http://schemas.openxmlformats.org/officeDocument/2006/relationships/oleObject" Target="../embeddings/oleObject50.bin"/><Relationship Id="rId19" Type="http://schemas.openxmlformats.org/officeDocument/2006/relationships/image" Target="../media/image65.wmf"/><Relationship Id="rId4" Type="http://schemas.openxmlformats.org/officeDocument/2006/relationships/oleObject" Target="../embeddings/oleObject47.bin"/><Relationship Id="rId9" Type="http://schemas.openxmlformats.org/officeDocument/2006/relationships/image" Target="../media/image60.wmf"/><Relationship Id="rId14" Type="http://schemas.openxmlformats.org/officeDocument/2006/relationships/oleObject" Target="../embeddings/oleObject52.bin"/></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56.bin"/><Relationship Id="rId5" Type="http://schemas.openxmlformats.org/officeDocument/2006/relationships/image" Target="../media/image68.wmf"/><Relationship Id="rId4" Type="http://schemas.openxmlformats.org/officeDocument/2006/relationships/oleObject" Target="../embeddings/oleObject5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71.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70.wmf"/><Relationship Id="rId5" Type="http://schemas.openxmlformats.org/officeDocument/2006/relationships/oleObject" Target="../embeddings/oleObject57.bin"/><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20.xml"/><Relationship Id="rId7" Type="http://schemas.openxmlformats.org/officeDocument/2006/relationships/image" Target="../media/image73.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59.bin"/><Relationship Id="rId11" Type="http://schemas.openxmlformats.org/officeDocument/2006/relationships/image" Target="../media/image75.wmf"/><Relationship Id="rId5" Type="http://schemas.openxmlformats.org/officeDocument/2006/relationships/image" Target="../media/image72.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74.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78.wmf"/><Relationship Id="rId18" Type="http://schemas.openxmlformats.org/officeDocument/2006/relationships/oleObject" Target="../embeddings/oleObject69.bin"/><Relationship Id="rId3" Type="http://schemas.openxmlformats.org/officeDocument/2006/relationships/notesSlide" Target="../notesSlides/notesSlide21.xml"/><Relationship Id="rId21" Type="http://schemas.openxmlformats.org/officeDocument/2006/relationships/image" Target="../media/image82.wmf"/><Relationship Id="rId7" Type="http://schemas.openxmlformats.org/officeDocument/2006/relationships/image" Target="../media/image35.wmf"/><Relationship Id="rId12" Type="http://schemas.openxmlformats.org/officeDocument/2006/relationships/oleObject" Target="../embeddings/oleObject66.bin"/><Relationship Id="rId17" Type="http://schemas.openxmlformats.org/officeDocument/2006/relationships/image" Target="../media/image80.wmf"/><Relationship Id="rId25" Type="http://schemas.openxmlformats.org/officeDocument/2006/relationships/image" Target="../media/image84.wmf"/><Relationship Id="rId2" Type="http://schemas.openxmlformats.org/officeDocument/2006/relationships/slideLayout" Target="../slideLayouts/slideLayout7.xml"/><Relationship Id="rId16" Type="http://schemas.openxmlformats.org/officeDocument/2006/relationships/oleObject" Target="../embeddings/oleObject68.bin"/><Relationship Id="rId20" Type="http://schemas.openxmlformats.org/officeDocument/2006/relationships/oleObject" Target="../embeddings/oleObject70.bin"/><Relationship Id="rId1" Type="http://schemas.openxmlformats.org/officeDocument/2006/relationships/vmlDrawing" Target="../drawings/vmlDrawing15.vml"/><Relationship Id="rId6" Type="http://schemas.openxmlformats.org/officeDocument/2006/relationships/oleObject" Target="../embeddings/oleObject63.bin"/><Relationship Id="rId11" Type="http://schemas.openxmlformats.org/officeDocument/2006/relationships/image" Target="../media/image77.wmf"/><Relationship Id="rId24" Type="http://schemas.openxmlformats.org/officeDocument/2006/relationships/oleObject" Target="../embeddings/oleObject72.bin"/><Relationship Id="rId5" Type="http://schemas.openxmlformats.org/officeDocument/2006/relationships/image" Target="../media/image34.wmf"/><Relationship Id="rId15" Type="http://schemas.openxmlformats.org/officeDocument/2006/relationships/image" Target="../media/image79.wmf"/><Relationship Id="rId23" Type="http://schemas.openxmlformats.org/officeDocument/2006/relationships/image" Target="../media/image83.wmf"/><Relationship Id="rId10" Type="http://schemas.openxmlformats.org/officeDocument/2006/relationships/oleObject" Target="../embeddings/oleObject65.bin"/><Relationship Id="rId19" Type="http://schemas.openxmlformats.org/officeDocument/2006/relationships/image" Target="../media/image81.wmf"/><Relationship Id="rId4" Type="http://schemas.openxmlformats.org/officeDocument/2006/relationships/oleObject" Target="../embeddings/oleObject62.bin"/><Relationship Id="rId9" Type="http://schemas.openxmlformats.org/officeDocument/2006/relationships/image" Target="../media/image76.wmf"/><Relationship Id="rId14" Type="http://schemas.openxmlformats.org/officeDocument/2006/relationships/oleObject" Target="../embeddings/oleObject67.bin"/><Relationship Id="rId22" Type="http://schemas.openxmlformats.org/officeDocument/2006/relationships/oleObject" Target="../embeddings/oleObject7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91.wmf"/><Relationship Id="rId3" Type="http://schemas.openxmlformats.org/officeDocument/2006/relationships/notesSlide" Target="../notesSlides/notesSlide24.xml"/><Relationship Id="rId7" Type="http://schemas.openxmlformats.org/officeDocument/2006/relationships/image" Target="../media/image88.wmf"/><Relationship Id="rId12" Type="http://schemas.openxmlformats.org/officeDocument/2006/relationships/oleObject" Target="../embeddings/oleObject77.bin"/><Relationship Id="rId2" Type="http://schemas.openxmlformats.org/officeDocument/2006/relationships/slideLayout" Target="../slideLayouts/slideLayout7.xml"/><Relationship Id="rId16" Type="http://schemas.openxmlformats.org/officeDocument/2006/relationships/image" Target="../media/image92.wmf"/><Relationship Id="rId1" Type="http://schemas.openxmlformats.org/officeDocument/2006/relationships/vmlDrawing" Target="../drawings/vmlDrawing16.vml"/><Relationship Id="rId6" Type="http://schemas.openxmlformats.org/officeDocument/2006/relationships/oleObject" Target="../embeddings/oleObject74.bin"/><Relationship Id="rId11" Type="http://schemas.openxmlformats.org/officeDocument/2006/relationships/image" Target="../media/image90.wmf"/><Relationship Id="rId5" Type="http://schemas.openxmlformats.org/officeDocument/2006/relationships/image" Target="../media/image87.wmf"/><Relationship Id="rId15" Type="http://schemas.openxmlformats.org/officeDocument/2006/relationships/oleObject" Target="../embeddings/oleObject78.bin"/><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89.wmf"/><Relationship Id="rId1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97.wmf"/><Relationship Id="rId18" Type="http://schemas.openxmlformats.org/officeDocument/2006/relationships/oleObject" Target="../embeddings/oleObject86.bin"/><Relationship Id="rId3" Type="http://schemas.openxmlformats.org/officeDocument/2006/relationships/notesSlide" Target="../notesSlides/notesSlide25.xml"/><Relationship Id="rId21" Type="http://schemas.openxmlformats.org/officeDocument/2006/relationships/image" Target="../media/image101.wmf"/><Relationship Id="rId7" Type="http://schemas.openxmlformats.org/officeDocument/2006/relationships/image" Target="../media/image94.wmf"/><Relationship Id="rId12" Type="http://schemas.openxmlformats.org/officeDocument/2006/relationships/oleObject" Target="../embeddings/oleObject83.bin"/><Relationship Id="rId17" Type="http://schemas.openxmlformats.org/officeDocument/2006/relationships/image" Target="../media/image99.wmf"/><Relationship Id="rId2" Type="http://schemas.openxmlformats.org/officeDocument/2006/relationships/slideLayout" Target="../slideLayouts/slideLayout7.xml"/><Relationship Id="rId16" Type="http://schemas.openxmlformats.org/officeDocument/2006/relationships/oleObject" Target="../embeddings/oleObject85.bin"/><Relationship Id="rId20" Type="http://schemas.openxmlformats.org/officeDocument/2006/relationships/oleObject" Target="../embeddings/oleObject87.bin"/><Relationship Id="rId1" Type="http://schemas.openxmlformats.org/officeDocument/2006/relationships/vmlDrawing" Target="../drawings/vmlDrawing17.vml"/><Relationship Id="rId6" Type="http://schemas.openxmlformats.org/officeDocument/2006/relationships/oleObject" Target="../embeddings/oleObject80.bin"/><Relationship Id="rId11" Type="http://schemas.openxmlformats.org/officeDocument/2006/relationships/image" Target="../media/image96.wmf"/><Relationship Id="rId5" Type="http://schemas.openxmlformats.org/officeDocument/2006/relationships/image" Target="../media/image93.wmf"/><Relationship Id="rId15" Type="http://schemas.openxmlformats.org/officeDocument/2006/relationships/image" Target="../media/image98.wmf"/><Relationship Id="rId10" Type="http://schemas.openxmlformats.org/officeDocument/2006/relationships/oleObject" Target="../embeddings/oleObject82.bin"/><Relationship Id="rId19" Type="http://schemas.openxmlformats.org/officeDocument/2006/relationships/image" Target="../media/image100.wmf"/><Relationship Id="rId4" Type="http://schemas.openxmlformats.org/officeDocument/2006/relationships/oleObject" Target="../embeddings/oleObject79.bin"/><Relationship Id="rId9" Type="http://schemas.openxmlformats.org/officeDocument/2006/relationships/image" Target="../media/image95.wmf"/><Relationship Id="rId14" Type="http://schemas.openxmlformats.org/officeDocument/2006/relationships/oleObject" Target="../embeddings/oleObject84.bin"/></Relationships>
</file>

<file path=ppt/slides/_rels/slide26.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03.wmf"/><Relationship Id="rId5" Type="http://schemas.openxmlformats.org/officeDocument/2006/relationships/oleObject" Target="../embeddings/oleObject89.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9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107.png"/><Relationship Id="rId4" Type="http://schemas.openxmlformats.org/officeDocument/2006/relationships/image" Target="../media/image106.wmf"/></Relationships>
</file>

<file path=ppt/slides/_rels/slide28.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98.bin"/><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112.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109.wmf"/><Relationship Id="rId11" Type="http://schemas.openxmlformats.org/officeDocument/2006/relationships/oleObject" Target="../embeddings/oleObject97.bin"/><Relationship Id="rId5" Type="http://schemas.openxmlformats.org/officeDocument/2006/relationships/oleObject" Target="../embeddings/oleObject94.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96.bin"/><Relationship Id="rId14" Type="http://schemas.openxmlformats.org/officeDocument/2006/relationships/image" Target="../media/image113.wmf"/></Relationships>
</file>

<file path=ppt/slides/_rels/slide29.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oleObject" Target="../embeddings/oleObject99.bin"/><Relationship Id="rId7" Type="http://schemas.openxmlformats.org/officeDocument/2006/relationships/oleObject" Target="../embeddings/oleObject101.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15.wmf"/><Relationship Id="rId5" Type="http://schemas.openxmlformats.org/officeDocument/2006/relationships/oleObject" Target="../embeddings/oleObject100.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102.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wmf"/><Relationship Id="rId18"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image" Target="../media/image5.wmf"/><Relationship Id="rId12" Type="http://schemas.openxmlformats.org/officeDocument/2006/relationships/oleObject" Target="../embeddings/oleObject6.bin"/><Relationship Id="rId17" Type="http://schemas.openxmlformats.org/officeDocument/2006/relationships/image" Target="../media/image10.wmf"/><Relationship Id="rId2" Type="http://schemas.openxmlformats.org/officeDocument/2006/relationships/slideLayout" Target="../slideLayouts/slideLayout7.xml"/><Relationship Id="rId16" Type="http://schemas.openxmlformats.org/officeDocument/2006/relationships/oleObject" Target="../embeddings/oleObject8.bin"/><Relationship Id="rId20" Type="http://schemas.openxmlformats.org/officeDocument/2006/relationships/image" Target="../media/image12.png"/><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5.bin"/><Relationship Id="rId19"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image" Target="../media/image6.wmf"/><Relationship Id="rId1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oleObject" Target="../embeddings/oleObject103.bin"/><Relationship Id="rId7" Type="http://schemas.openxmlformats.org/officeDocument/2006/relationships/oleObject" Target="../embeddings/oleObject105.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19.wmf"/><Relationship Id="rId5" Type="http://schemas.openxmlformats.org/officeDocument/2006/relationships/oleObject" Target="../embeddings/oleObject104.bin"/><Relationship Id="rId4" Type="http://schemas.openxmlformats.org/officeDocument/2006/relationships/image" Target="../media/image118.wmf"/><Relationship Id="rId9" Type="http://schemas.openxmlformats.org/officeDocument/2006/relationships/image" Target="../media/image121.png"/></Relationships>
</file>

<file path=ppt/slides/_rels/slide3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3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7.wmf"/><Relationship Id="rId18" Type="http://schemas.openxmlformats.org/officeDocument/2006/relationships/oleObject" Target="../embeddings/oleObject17.bin"/><Relationship Id="rId3" Type="http://schemas.openxmlformats.org/officeDocument/2006/relationships/notesSlide" Target="../notesSlides/notesSlide4.xml"/><Relationship Id="rId21" Type="http://schemas.openxmlformats.org/officeDocument/2006/relationships/image" Target="../media/image21.wmf"/><Relationship Id="rId7" Type="http://schemas.openxmlformats.org/officeDocument/2006/relationships/image" Target="../media/image14.wmf"/><Relationship Id="rId12" Type="http://schemas.openxmlformats.org/officeDocument/2006/relationships/oleObject" Target="../embeddings/oleObject14.bin"/><Relationship Id="rId17" Type="http://schemas.openxmlformats.org/officeDocument/2006/relationships/image" Target="../media/image19.wmf"/><Relationship Id="rId25"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16.wmf"/><Relationship Id="rId24" Type="http://schemas.openxmlformats.org/officeDocument/2006/relationships/image" Target="../media/image23.png"/><Relationship Id="rId5" Type="http://schemas.openxmlformats.org/officeDocument/2006/relationships/image" Target="../media/image13.wmf"/><Relationship Id="rId15" Type="http://schemas.openxmlformats.org/officeDocument/2006/relationships/image" Target="../media/image18.wmf"/><Relationship Id="rId23" Type="http://schemas.openxmlformats.org/officeDocument/2006/relationships/image" Target="../media/image22.wmf"/><Relationship Id="rId10" Type="http://schemas.openxmlformats.org/officeDocument/2006/relationships/oleObject" Target="../embeddings/oleObject13.bin"/><Relationship Id="rId19" Type="http://schemas.openxmlformats.org/officeDocument/2006/relationships/image" Target="../media/image20.wmf"/><Relationship Id="rId4" Type="http://schemas.openxmlformats.org/officeDocument/2006/relationships/oleObject" Target="../embeddings/oleObject10.bin"/><Relationship Id="rId9" Type="http://schemas.openxmlformats.org/officeDocument/2006/relationships/image" Target="../media/image15.wmf"/><Relationship Id="rId14" Type="http://schemas.openxmlformats.org/officeDocument/2006/relationships/oleObject" Target="../embeddings/oleObject15.bin"/><Relationship Id="rId22" Type="http://schemas.openxmlformats.org/officeDocument/2006/relationships/oleObject" Target="../embeddings/oleObject19.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17.wmf"/><Relationship Id="rId3" Type="http://schemas.openxmlformats.org/officeDocument/2006/relationships/notesSlide" Target="../notesSlides/notesSlide5.xml"/><Relationship Id="rId7" Type="http://schemas.openxmlformats.org/officeDocument/2006/relationships/image" Target="../media/image14.wmf"/><Relationship Id="rId12"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1.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6.wmf"/></Relationships>
</file>

<file path=ppt/slides/_rels/slide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7.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6.bin"/><Relationship Id="rId5" Type="http://schemas.openxmlformats.org/officeDocument/2006/relationships/image" Target="../media/image28.wmf"/><Relationship Id="rId4" Type="http://schemas.openxmlformats.org/officeDocument/2006/relationships/oleObject" Target="../embeddings/oleObject25.bin"/><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8.xml"/><Relationship Id="rId7" Type="http://schemas.openxmlformats.org/officeDocument/2006/relationships/oleObject" Target="../embeddings/oleObject28.bin"/><Relationship Id="rId12"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2.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4.wmf"/><Relationship Id="rId4" Type="http://schemas.openxmlformats.org/officeDocument/2006/relationships/image" Target="../media/image36.png"/><Relationship Id="rId9" Type="http://schemas.openxmlformats.org/officeDocument/2006/relationships/oleObject" Target="../embeddings/oleObject29.bin"/></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丸めた四角形 6"/>
          <p:cNvSpPr/>
          <p:nvPr/>
        </p:nvSpPr>
        <p:spPr>
          <a:xfrm>
            <a:off x="623429" y="908720"/>
            <a:ext cx="7952369" cy="2376264"/>
          </a:xfrm>
          <a:prstGeom prst="round2Diag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latin typeface="Times New Roman" panose="02020603050405020304" pitchFamily="18" charset="0"/>
                <a:cs typeface="Times New Roman" panose="02020603050405020304" pitchFamily="18" charset="0"/>
              </a:rPr>
              <a:t>SOL-</a:t>
            </a:r>
            <a:r>
              <a:rPr lang="en-US" altLang="ja-JP" sz="2800" b="1" dirty="0" err="1">
                <a:latin typeface="Times New Roman" panose="02020603050405020304" pitchFamily="18" charset="0"/>
                <a:cs typeface="Times New Roman" panose="02020603050405020304" pitchFamily="18" charset="0"/>
              </a:rPr>
              <a:t>D</a:t>
            </a:r>
            <a:r>
              <a:rPr lang="en-US" altLang="ja-JP" sz="2800" b="1" dirty="0" err="1" smtClean="0">
                <a:latin typeface="Times New Roman" panose="02020603050405020304" pitchFamily="18" charset="0"/>
                <a:cs typeface="Times New Roman" panose="02020603050405020304" pitchFamily="18" charset="0"/>
              </a:rPr>
              <a:t>ivertor</a:t>
            </a:r>
            <a:r>
              <a:rPr lang="en-US" altLang="ja-JP" sz="2800" b="1" dirty="0" smtClean="0">
                <a:latin typeface="Times New Roman" panose="02020603050405020304" pitchFamily="18" charset="0"/>
                <a:cs typeface="Times New Roman" panose="02020603050405020304" pitchFamily="18" charset="0"/>
              </a:rPr>
              <a:t> Plasma Simulations by </a:t>
            </a:r>
            <a:r>
              <a:rPr lang="en-US" altLang="ja-JP" sz="2800" b="1" dirty="0" smtClean="0">
                <a:latin typeface="Times New Roman" panose="02020603050405020304" pitchFamily="18" charset="0"/>
                <a:cs typeface="Times New Roman" panose="02020603050405020304" pitchFamily="18" charset="0"/>
              </a:rPr>
              <a:t>Introducing Anisotropic </a:t>
            </a:r>
            <a:r>
              <a:rPr lang="en-US" altLang="ja-JP" sz="2800" b="1" dirty="0" smtClean="0">
                <a:latin typeface="Times New Roman" panose="02020603050405020304" pitchFamily="18" charset="0"/>
                <a:cs typeface="Times New Roman" panose="02020603050405020304" pitchFamily="18" charset="0"/>
              </a:rPr>
              <a:t>Ion </a:t>
            </a:r>
            <a:r>
              <a:rPr lang="en-US" altLang="ja-JP" sz="2800" b="1" dirty="0" smtClean="0">
                <a:latin typeface="Times New Roman" panose="02020603050405020304" pitchFamily="18" charset="0"/>
                <a:cs typeface="Times New Roman" panose="02020603050405020304" pitchFamily="18" charset="0"/>
              </a:rPr>
              <a:t>Temperatures and Virtual </a:t>
            </a:r>
            <a:r>
              <a:rPr lang="en-US" altLang="ja-JP" sz="2800" b="1" dirty="0" err="1" smtClean="0">
                <a:latin typeface="Times New Roman" panose="02020603050405020304" pitchFamily="18" charset="0"/>
                <a:cs typeface="Times New Roman" panose="02020603050405020304" pitchFamily="18" charset="0"/>
              </a:rPr>
              <a:t>Divertor</a:t>
            </a:r>
            <a:r>
              <a:rPr lang="en-US" altLang="ja-JP" sz="2800" b="1" dirty="0" smtClean="0">
                <a:latin typeface="Times New Roman" panose="02020603050405020304" pitchFamily="18" charset="0"/>
                <a:cs typeface="Times New Roman" panose="02020603050405020304" pitchFamily="18" charset="0"/>
              </a:rPr>
              <a:t> Model</a:t>
            </a:r>
            <a:endParaRPr lang="en-US" altLang="ja-JP" sz="2800" b="1" dirty="0" smtClean="0">
              <a:latin typeface="Times New Roman" panose="02020603050405020304" pitchFamily="18" charset="0"/>
              <a:cs typeface="Times New Roman" panose="02020603050405020304" pitchFamily="18" charset="0"/>
            </a:endParaRPr>
          </a:p>
          <a:p>
            <a:pPr algn="ctr"/>
            <a:r>
              <a:rPr lang="ja-JP" altLang="en-US" sz="2800" b="1" dirty="0" smtClean="0">
                <a:latin typeface="Times New Roman" panose="02020603050405020304" pitchFamily="18" charset="0"/>
                <a:cs typeface="Times New Roman" panose="02020603050405020304" pitchFamily="18" charset="0"/>
              </a:rPr>
              <a:t>非等方イオン</a:t>
            </a:r>
            <a:r>
              <a:rPr lang="ja-JP" altLang="en-US" sz="2800" b="1" dirty="0" smtClean="0">
                <a:latin typeface="Times New Roman" panose="02020603050405020304" pitchFamily="18" charset="0"/>
                <a:cs typeface="Times New Roman" panose="02020603050405020304" pitchFamily="18" charset="0"/>
              </a:rPr>
              <a:t>温度と仮想ダイバータモデルを導入した</a:t>
            </a:r>
            <a:r>
              <a:rPr lang="en-US" altLang="ja-JP" sz="2800" b="1" dirty="0" smtClean="0">
                <a:latin typeface="Times New Roman" panose="02020603050405020304" pitchFamily="18" charset="0"/>
                <a:cs typeface="Times New Roman" panose="02020603050405020304" pitchFamily="18" charset="0"/>
              </a:rPr>
              <a:t>SOL-</a:t>
            </a:r>
            <a:r>
              <a:rPr lang="ja-JP" altLang="en-US" sz="2800" b="1" dirty="0" smtClean="0">
                <a:latin typeface="Times New Roman" panose="02020603050405020304" pitchFamily="18" charset="0"/>
                <a:cs typeface="Times New Roman" panose="02020603050405020304" pitchFamily="18" charset="0"/>
              </a:rPr>
              <a:t>ダイバータプラズマシミュレーション</a:t>
            </a:r>
            <a:endParaRPr lang="en-US" altLang="ja-JP" sz="2800" b="1" dirty="0" smtClean="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623429" y="3679906"/>
            <a:ext cx="7952369" cy="830997"/>
          </a:xfrm>
          <a:prstGeom prst="rect">
            <a:avLst/>
          </a:prstGeom>
          <a:noFill/>
        </p:spPr>
        <p:txBody>
          <a:bodyPr wrap="none" rtlCol="0">
            <a:spAutoFit/>
          </a:bodyPr>
          <a:lstStyle/>
          <a:p>
            <a:pPr algn="ctr"/>
            <a:r>
              <a:rPr kumimoji="1" lang="en-US" altLang="ja-JP" sz="2400" u="sng" dirty="0" smtClean="0">
                <a:latin typeface="Times New Roman" pitchFamily="18" charset="0"/>
                <a:cs typeface="Times New Roman" pitchFamily="18" charset="0"/>
              </a:rPr>
              <a:t>Satoshi Togo</a:t>
            </a:r>
            <a:r>
              <a:rPr kumimoji="1" lang="en-US" altLang="ja-JP" sz="2400" dirty="0" smtClean="0">
                <a:latin typeface="Times New Roman" pitchFamily="18" charset="0"/>
                <a:cs typeface="Times New Roman" pitchFamily="18" charset="0"/>
              </a:rPr>
              <a:t>, Tomonori </a:t>
            </a:r>
            <a:r>
              <a:rPr kumimoji="1" lang="en-US" altLang="ja-JP" sz="2400" dirty="0" err="1" smtClean="0">
                <a:latin typeface="Times New Roman" pitchFamily="18" charset="0"/>
                <a:cs typeface="Times New Roman" pitchFamily="18" charset="0"/>
              </a:rPr>
              <a:t>Takizuka</a:t>
            </a:r>
            <a:r>
              <a:rPr kumimoji="1" lang="en-US" altLang="ja-JP" sz="2400" baseline="30000" dirty="0" err="1" smtClean="0">
                <a:latin typeface="Times New Roman" pitchFamily="18" charset="0"/>
                <a:cs typeface="Times New Roman" pitchFamily="18" charset="0"/>
              </a:rPr>
              <a:t>a</a:t>
            </a:r>
            <a:r>
              <a:rPr kumimoji="1" lang="en-US" altLang="ja-JP" sz="2400" dirty="0" smtClean="0">
                <a:latin typeface="Times New Roman" pitchFamily="18" charset="0"/>
                <a:cs typeface="Times New Roman" pitchFamily="18" charset="0"/>
              </a:rPr>
              <a:t>, Makoto </a:t>
            </a:r>
            <a:r>
              <a:rPr kumimoji="1" lang="en-US" altLang="ja-JP" sz="2400" dirty="0" err="1" smtClean="0">
                <a:latin typeface="Times New Roman" pitchFamily="18" charset="0"/>
                <a:cs typeface="Times New Roman" pitchFamily="18" charset="0"/>
              </a:rPr>
              <a:t>Nakamura</a:t>
            </a:r>
            <a:r>
              <a:rPr kumimoji="1" lang="en-US" altLang="ja-JP" sz="2400" baseline="30000" dirty="0" err="1" smtClean="0">
                <a:latin typeface="Times New Roman" pitchFamily="18" charset="0"/>
                <a:cs typeface="Times New Roman" pitchFamily="18" charset="0"/>
              </a:rPr>
              <a:t>b</a:t>
            </a:r>
            <a:r>
              <a:rPr kumimoji="1" lang="en-US" altLang="ja-JP" sz="2400" dirty="0" smtClean="0">
                <a:latin typeface="Times New Roman" pitchFamily="18" charset="0"/>
                <a:cs typeface="Times New Roman" pitchFamily="18" charset="0"/>
              </a:rPr>
              <a:t>, </a:t>
            </a:r>
          </a:p>
          <a:p>
            <a:pPr algn="ctr"/>
            <a:r>
              <a:rPr kumimoji="1" lang="en-US" altLang="ja-JP" sz="2400" dirty="0" smtClean="0">
                <a:latin typeface="Times New Roman" pitchFamily="18" charset="0"/>
                <a:cs typeface="Times New Roman" pitchFamily="18" charset="0"/>
              </a:rPr>
              <a:t>Kazuo </a:t>
            </a:r>
            <a:r>
              <a:rPr kumimoji="1" lang="en-US" altLang="ja-JP" sz="2400" dirty="0" err="1" smtClean="0">
                <a:latin typeface="Times New Roman" pitchFamily="18" charset="0"/>
                <a:cs typeface="Times New Roman" pitchFamily="18" charset="0"/>
              </a:rPr>
              <a:t>Hoshino</a:t>
            </a:r>
            <a:r>
              <a:rPr kumimoji="1" lang="en-US" altLang="ja-JP" sz="2400" baseline="30000" dirty="0" err="1" smtClean="0">
                <a:latin typeface="Times New Roman" pitchFamily="18" charset="0"/>
                <a:cs typeface="Times New Roman" pitchFamily="18" charset="0"/>
              </a:rPr>
              <a:t>b</a:t>
            </a:r>
            <a:r>
              <a:rPr kumimoji="1" lang="en-US" altLang="ja-JP" sz="2400" dirty="0" smtClean="0">
                <a:latin typeface="Times New Roman" pitchFamily="18" charset="0"/>
                <a:cs typeface="Times New Roman" pitchFamily="18" charset="0"/>
              </a:rPr>
              <a:t>,</a:t>
            </a:r>
            <a:r>
              <a:rPr lang="ja-JP" altLang="en-US" sz="2400" dirty="0">
                <a:latin typeface="Times New Roman" pitchFamily="18" charset="0"/>
                <a:cs typeface="Times New Roman" pitchFamily="18" charset="0"/>
              </a:rPr>
              <a:t> </a:t>
            </a:r>
            <a:r>
              <a:rPr lang="en-US" altLang="ja-JP" sz="2400" dirty="0" err="1" smtClean="0">
                <a:latin typeface="Times New Roman" pitchFamily="18" charset="0"/>
                <a:cs typeface="Times New Roman" pitchFamily="18" charset="0"/>
              </a:rPr>
              <a:t>Kenzo</a:t>
            </a:r>
            <a:r>
              <a:rPr lang="en-US" altLang="ja-JP" sz="2400" dirty="0" smtClean="0">
                <a:latin typeface="Times New Roman" pitchFamily="18" charset="0"/>
                <a:cs typeface="Times New Roman" pitchFamily="18" charset="0"/>
              </a:rPr>
              <a:t> </a:t>
            </a:r>
            <a:r>
              <a:rPr lang="en-US" altLang="ja-JP" sz="2400" dirty="0" err="1" smtClean="0">
                <a:latin typeface="Times New Roman" pitchFamily="18" charset="0"/>
                <a:cs typeface="Times New Roman" pitchFamily="18" charset="0"/>
              </a:rPr>
              <a:t>Ibano</a:t>
            </a:r>
            <a:r>
              <a:rPr lang="en-US" altLang="ja-JP" sz="2400" baseline="30000" dirty="0" err="1" smtClean="0">
                <a:latin typeface="Times New Roman" pitchFamily="18" charset="0"/>
                <a:cs typeface="Times New Roman" pitchFamily="18" charset="0"/>
              </a:rPr>
              <a:t>a</a:t>
            </a:r>
            <a:r>
              <a:rPr lang="en-US" altLang="ja-JP" sz="2400" dirty="0" smtClean="0">
                <a:latin typeface="Times New Roman" pitchFamily="18" charset="0"/>
                <a:cs typeface="Times New Roman" pitchFamily="18" charset="0"/>
              </a:rPr>
              <a:t>, Tee Long Lang,</a:t>
            </a:r>
            <a:r>
              <a:rPr kumimoji="1" lang="en-US" altLang="ja-JP" sz="2400" dirty="0" smtClean="0">
                <a:latin typeface="Times New Roman" pitchFamily="18" charset="0"/>
                <a:cs typeface="Times New Roman" pitchFamily="18" charset="0"/>
              </a:rPr>
              <a:t> Yuichi Ogawa</a:t>
            </a:r>
            <a:endParaRPr kumimoji="1" lang="ja-JP" altLang="en-US" sz="2400" dirty="0">
              <a:latin typeface="Times New Roman" pitchFamily="18" charset="0"/>
              <a:cs typeface="Times New Roman" pitchFamily="18" charset="0"/>
            </a:endParaRPr>
          </a:p>
        </p:txBody>
      </p:sp>
      <p:sp>
        <p:nvSpPr>
          <p:cNvPr id="5" name="テキスト ボックス 4"/>
          <p:cNvSpPr txBox="1"/>
          <p:nvPr/>
        </p:nvSpPr>
        <p:spPr>
          <a:xfrm>
            <a:off x="57150" y="4688018"/>
            <a:ext cx="8992333" cy="830997"/>
          </a:xfrm>
          <a:prstGeom prst="rect">
            <a:avLst/>
          </a:prstGeom>
          <a:noFill/>
        </p:spPr>
        <p:txBody>
          <a:bodyPr wrap="none" rtlCol="0">
            <a:spAutoFit/>
          </a:bodyPr>
          <a:lstStyle/>
          <a:p>
            <a:pPr algn="ctr"/>
            <a:r>
              <a:rPr kumimoji="1" lang="en-US" altLang="ja-JP" sz="1600" i="1" dirty="0" smtClean="0">
                <a:latin typeface="Times New Roman" pitchFamily="18" charset="0"/>
                <a:cs typeface="Times New Roman" pitchFamily="18" charset="0"/>
              </a:rPr>
              <a:t>Graduate School of Frontier Sciences, University of Tokyo, 5-1-5 </a:t>
            </a:r>
            <a:r>
              <a:rPr kumimoji="1" lang="en-US" altLang="ja-JP" sz="1600" i="1" dirty="0" err="1" smtClean="0">
                <a:latin typeface="Times New Roman" pitchFamily="18" charset="0"/>
                <a:cs typeface="Times New Roman" pitchFamily="18" charset="0"/>
              </a:rPr>
              <a:t>Kashiwanoha</a:t>
            </a:r>
            <a:r>
              <a:rPr kumimoji="1" lang="en-US" altLang="ja-JP" sz="1600" i="1" dirty="0" smtClean="0">
                <a:latin typeface="Times New Roman" pitchFamily="18" charset="0"/>
                <a:cs typeface="Times New Roman" pitchFamily="18" charset="0"/>
              </a:rPr>
              <a:t>, Kashiwa 277-8568, Japan</a:t>
            </a:r>
          </a:p>
          <a:p>
            <a:pPr algn="ctr"/>
            <a:r>
              <a:rPr lang="en-US" altLang="ja-JP" sz="1600" i="1" baseline="30000" dirty="0" err="1" smtClean="0">
                <a:latin typeface="Times New Roman" pitchFamily="18" charset="0"/>
                <a:cs typeface="Times New Roman" pitchFamily="18" charset="0"/>
              </a:rPr>
              <a:t>a</a:t>
            </a:r>
            <a:r>
              <a:rPr lang="en-US" altLang="ja-JP" sz="1600" i="1" dirty="0" err="1" smtClean="0">
                <a:latin typeface="Times New Roman" pitchFamily="18" charset="0"/>
                <a:cs typeface="Times New Roman" pitchFamily="18" charset="0"/>
              </a:rPr>
              <a:t>Graduate</a:t>
            </a:r>
            <a:r>
              <a:rPr lang="en-US" altLang="ja-JP" sz="1600" i="1" dirty="0" smtClean="0">
                <a:latin typeface="Times New Roman" pitchFamily="18" charset="0"/>
                <a:cs typeface="Times New Roman" pitchFamily="18" charset="0"/>
              </a:rPr>
              <a:t> school of Engineering, Osaka University, 2-1 </a:t>
            </a:r>
            <a:r>
              <a:rPr lang="en-US" altLang="ja-JP" sz="1600" i="1" dirty="0" err="1" smtClean="0">
                <a:latin typeface="Times New Roman" pitchFamily="18" charset="0"/>
                <a:cs typeface="Times New Roman" pitchFamily="18" charset="0"/>
              </a:rPr>
              <a:t>Yamadaoka</a:t>
            </a:r>
            <a:r>
              <a:rPr lang="en-US" altLang="ja-JP" sz="1600" i="1" dirty="0" smtClean="0">
                <a:latin typeface="Times New Roman" pitchFamily="18" charset="0"/>
                <a:cs typeface="Times New Roman" pitchFamily="18" charset="0"/>
              </a:rPr>
              <a:t>, Suita 565-0871, Japan</a:t>
            </a:r>
          </a:p>
          <a:p>
            <a:pPr algn="ctr"/>
            <a:r>
              <a:rPr kumimoji="1" lang="en-US" altLang="ja-JP" sz="1600" i="1" baseline="30000" dirty="0" err="1" smtClean="0">
                <a:latin typeface="Times New Roman" pitchFamily="18" charset="0"/>
                <a:cs typeface="Times New Roman" pitchFamily="18" charset="0"/>
              </a:rPr>
              <a:t>b</a:t>
            </a:r>
            <a:r>
              <a:rPr kumimoji="1" lang="en-US" altLang="ja-JP" sz="1600" i="1" dirty="0" err="1" smtClean="0">
                <a:latin typeface="Times New Roman" pitchFamily="18" charset="0"/>
                <a:cs typeface="Times New Roman" pitchFamily="18" charset="0"/>
              </a:rPr>
              <a:t>Japan</a:t>
            </a:r>
            <a:r>
              <a:rPr kumimoji="1" lang="en-US" altLang="ja-JP" sz="1600" i="1" dirty="0" smtClean="0">
                <a:latin typeface="Times New Roman" pitchFamily="18" charset="0"/>
                <a:cs typeface="Times New Roman" pitchFamily="18" charset="0"/>
              </a:rPr>
              <a:t> Atomic Energy Agency, 2-166 </a:t>
            </a:r>
            <a:r>
              <a:rPr kumimoji="1" lang="en-US" altLang="ja-JP" sz="1600" i="1" dirty="0" err="1" smtClean="0">
                <a:latin typeface="Times New Roman" pitchFamily="18" charset="0"/>
                <a:cs typeface="Times New Roman" pitchFamily="18" charset="0"/>
              </a:rPr>
              <a:t>Omotedate</a:t>
            </a:r>
            <a:r>
              <a:rPr kumimoji="1" lang="en-US" altLang="ja-JP" sz="1600" i="1" dirty="0" smtClean="0">
                <a:latin typeface="Times New Roman" pitchFamily="18" charset="0"/>
                <a:cs typeface="Times New Roman" pitchFamily="18" charset="0"/>
              </a:rPr>
              <a:t>, </a:t>
            </a:r>
            <a:r>
              <a:rPr kumimoji="1" lang="en-US" altLang="ja-JP" sz="1600" i="1" dirty="0" err="1" smtClean="0">
                <a:latin typeface="Times New Roman" pitchFamily="18" charset="0"/>
                <a:cs typeface="Times New Roman" pitchFamily="18" charset="0"/>
              </a:rPr>
              <a:t>Obuchi-aza</a:t>
            </a:r>
            <a:r>
              <a:rPr kumimoji="1" lang="en-US" altLang="ja-JP" sz="1600" i="1" dirty="0" smtClean="0">
                <a:latin typeface="Times New Roman" pitchFamily="18" charset="0"/>
                <a:cs typeface="Times New Roman" pitchFamily="18" charset="0"/>
              </a:rPr>
              <a:t>, O-</a:t>
            </a:r>
            <a:r>
              <a:rPr kumimoji="1" lang="en-US" altLang="ja-JP" sz="1600" i="1" dirty="0" err="1" smtClean="0">
                <a:latin typeface="Times New Roman" pitchFamily="18" charset="0"/>
                <a:cs typeface="Times New Roman" pitchFamily="18" charset="0"/>
              </a:rPr>
              <a:t>aza</a:t>
            </a:r>
            <a:r>
              <a:rPr kumimoji="1" lang="en-US" altLang="ja-JP" sz="1600" i="1" dirty="0" smtClean="0">
                <a:latin typeface="Times New Roman" pitchFamily="18" charset="0"/>
                <a:cs typeface="Times New Roman" pitchFamily="18" charset="0"/>
              </a:rPr>
              <a:t>, </a:t>
            </a:r>
            <a:r>
              <a:rPr kumimoji="1" lang="en-US" altLang="ja-JP" sz="1600" i="1" dirty="0" err="1" smtClean="0">
                <a:latin typeface="Times New Roman" pitchFamily="18" charset="0"/>
                <a:cs typeface="Times New Roman" pitchFamily="18" charset="0"/>
              </a:rPr>
              <a:t>Rokkasho</a:t>
            </a:r>
            <a:r>
              <a:rPr kumimoji="1" lang="en-US" altLang="ja-JP" sz="1600" i="1" dirty="0" smtClean="0">
                <a:latin typeface="Times New Roman" pitchFamily="18" charset="0"/>
                <a:cs typeface="Times New Roman" pitchFamily="18" charset="0"/>
              </a:rPr>
              <a:t> 039-3212, Japan</a:t>
            </a:r>
            <a:endParaRPr kumimoji="1" lang="ja-JP" altLang="en-US" sz="1600" i="1" dirty="0">
              <a:latin typeface="Times New Roman" pitchFamily="18" charset="0"/>
              <a:cs typeface="Times New Roman" pitchFamily="18" charset="0"/>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3" y="5877272"/>
            <a:ext cx="2618473" cy="720080"/>
          </a:xfrm>
          <a:prstGeom prst="rect">
            <a:avLst/>
          </a:prstGeom>
        </p:spPr>
      </p:pic>
      <p:sp>
        <p:nvSpPr>
          <p:cNvPr id="4" name="テキスト ボックス 3"/>
          <p:cNvSpPr txBox="1"/>
          <p:nvPr/>
        </p:nvSpPr>
        <p:spPr>
          <a:xfrm>
            <a:off x="279128" y="123040"/>
            <a:ext cx="2837636" cy="461665"/>
          </a:xfrm>
          <a:prstGeom prst="rect">
            <a:avLst/>
          </a:prstGeom>
          <a:noFill/>
        </p:spPr>
        <p:txBody>
          <a:bodyPr wrap="none" rtlCol="0">
            <a:spAutoFit/>
          </a:bodyPr>
          <a:lstStyle/>
          <a:p>
            <a:r>
              <a:rPr lang="ja-JP" altLang="en-US" sz="1200" dirty="0" smtClean="0">
                <a:latin typeface="Times New Roman" panose="02020603050405020304" pitchFamily="18" charset="0"/>
                <a:cs typeface="Times New Roman" panose="02020603050405020304" pitchFamily="18" charset="0"/>
              </a:rPr>
              <a:t>第</a:t>
            </a:r>
            <a:r>
              <a:rPr lang="en-US" altLang="ja-JP" sz="1200" dirty="0" smtClean="0">
                <a:latin typeface="Times New Roman" panose="02020603050405020304" pitchFamily="18" charset="0"/>
                <a:cs typeface="Times New Roman" panose="02020603050405020304" pitchFamily="18" charset="0"/>
              </a:rPr>
              <a:t>18</a:t>
            </a:r>
            <a:r>
              <a:rPr lang="ja-JP" altLang="en-US" sz="1200" dirty="0" smtClean="0">
                <a:latin typeface="Times New Roman" panose="02020603050405020304" pitchFamily="18" charset="0"/>
                <a:cs typeface="Times New Roman" panose="02020603050405020304" pitchFamily="18" charset="0"/>
              </a:rPr>
              <a:t>回若手科学者によるプラズマ研究会</a:t>
            </a:r>
            <a:endParaRPr lang="en-US" altLang="ja-JP" sz="1200" dirty="0" smtClean="0">
              <a:latin typeface="Times New Roman" panose="02020603050405020304" pitchFamily="18" charset="0"/>
              <a:cs typeface="Times New Roman" panose="02020603050405020304" pitchFamily="18" charset="0"/>
            </a:endParaRPr>
          </a:p>
          <a:p>
            <a:r>
              <a:rPr kumimoji="1" lang="en-US" altLang="ja-JP" sz="1200" dirty="0" smtClean="0">
                <a:latin typeface="Times New Roman" panose="02020603050405020304" pitchFamily="18" charset="0"/>
                <a:cs typeface="Times New Roman" panose="02020603050405020304" pitchFamily="18" charset="0"/>
              </a:rPr>
              <a:t>2015/03/04-06</a:t>
            </a:r>
            <a:endParaRPr kumimoji="1" lang="ja-JP" altLang="en-US"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17464" y="80814"/>
            <a:ext cx="7170553"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Results</a:t>
            </a:r>
            <a:r>
              <a:rPr kumimoji="1" lang="en-US" altLang="ja-JP" sz="3200" b="1" dirty="0" smtClean="0">
                <a:solidFill>
                  <a:schemeClr val="bg1"/>
                </a:solidFill>
                <a:latin typeface="Times New Roman" pitchFamily="18" charset="0"/>
                <a:cs typeface="Times New Roman" pitchFamily="18" charset="0"/>
              </a:rPr>
              <a:t> (</a:t>
            </a:r>
            <a:r>
              <a:rPr lang="en-US" altLang="ja-JP" sz="3200" b="1" dirty="0" smtClean="0">
                <a:solidFill>
                  <a:schemeClr val="bg1"/>
                </a:solidFill>
                <a:latin typeface="Times New Roman" pitchFamily="18" charset="0"/>
                <a:cs typeface="Times New Roman" pitchFamily="18" charset="0"/>
              </a:rPr>
              <a:t>Supersonic flow due to cooling</a:t>
            </a:r>
            <a:r>
              <a:rPr kumimoji="1" lang="en-US" altLang="ja-JP" sz="3200" b="1" dirty="0" smtClean="0">
                <a:solidFill>
                  <a:schemeClr val="bg1"/>
                </a:solidFill>
                <a:latin typeface="Times New Roman" pitchFamily="18" charset="0"/>
                <a:cs typeface="Times New Roman" pitchFamily="18" charset="0"/>
              </a:rPr>
              <a:t>)</a:t>
            </a:r>
            <a:endParaRPr kumimoji="1" lang="ja-JP" altLang="en-US" sz="3200" b="1" dirty="0">
              <a:solidFill>
                <a:schemeClr val="bg1"/>
              </a:solidFill>
              <a:latin typeface="Times New Roman" pitchFamily="18" charset="0"/>
              <a:cs typeface="Times New Roman" pitchFamily="18" charset="0"/>
            </a:endParaRPr>
          </a:p>
        </p:txBody>
      </p:sp>
      <p:sp>
        <p:nvSpPr>
          <p:cNvPr id="27" name="スライド番号プレースホルダー 21"/>
          <p:cNvSpPr>
            <a:spLocks noGrp="1"/>
          </p:cNvSpPr>
          <p:nvPr>
            <p:ph type="sldNum" sz="quarter" idx="12"/>
          </p:nvPr>
        </p:nvSpPr>
        <p:spPr>
          <a:xfrm>
            <a:off x="6902896" y="44624"/>
            <a:ext cx="2133600" cy="365125"/>
          </a:xfrm>
        </p:spPr>
        <p:txBody>
          <a:bodyPr/>
          <a:lstStyle/>
          <a:p>
            <a:r>
              <a:rPr lang="en-US" altLang="ja-JP" dirty="0" smtClean="0"/>
              <a:t>10</a:t>
            </a:r>
            <a:endParaRPr kumimoji="1" lang="ja-JP" altLang="en-US" dirty="0"/>
          </a:p>
        </p:txBody>
      </p:sp>
      <p:sp>
        <p:nvSpPr>
          <p:cNvPr id="15" name="テキスト ボックス 14"/>
          <p:cNvSpPr txBox="1"/>
          <p:nvPr/>
        </p:nvSpPr>
        <p:spPr>
          <a:xfrm>
            <a:off x="511021" y="980728"/>
            <a:ext cx="3628931" cy="646331"/>
          </a:xfrm>
          <a:prstGeom prst="rect">
            <a:avLst/>
          </a:prstGeom>
          <a:noFill/>
        </p:spPr>
        <p:txBody>
          <a:bodyPr wrap="square" rtlCol="0">
            <a:spAutoFit/>
          </a:bodyPr>
          <a:lstStyle/>
          <a:p>
            <a:r>
              <a:rPr lang="en-US" altLang="ja-JP" i="1" dirty="0" smtClean="0">
                <a:latin typeface="Times New Roman" panose="02020603050405020304" pitchFamily="18" charset="0"/>
                <a:cs typeface="Times New Roman" panose="02020603050405020304" pitchFamily="18" charset="0"/>
              </a:rPr>
              <a:t>C</a:t>
            </a:r>
            <a:r>
              <a:rPr lang="en-US" altLang="ja-JP" dirty="0" smtClean="0">
                <a:latin typeface="Times New Roman" panose="02020603050405020304" pitchFamily="18" charset="0"/>
                <a:cs typeface="Times New Roman" panose="02020603050405020304" pitchFamily="18" charset="0"/>
              </a:rPr>
              <a:t> = (</a:t>
            </a:r>
            <a:r>
              <a:rPr lang="en-US" altLang="ja-JP" i="1" dirty="0" smtClean="0">
                <a:latin typeface="Times New Roman" panose="02020603050405020304" pitchFamily="18" charset="0"/>
                <a:cs typeface="Times New Roman" panose="02020603050405020304" pitchFamily="18" charset="0"/>
              </a:rPr>
              <a:t>R</a:t>
            </a:r>
            <a:r>
              <a:rPr lang="en-US" altLang="ja-JP" i="1" baseline="-25000" dirty="0" smtClean="0">
                <a:latin typeface="Symbol" panose="05050102010706020507" pitchFamily="18" charset="2"/>
                <a:cs typeface="Times New Roman" panose="02020603050405020304" pitchFamily="18" charset="0"/>
              </a:rPr>
              <a:t>G</a:t>
            </a:r>
            <a:r>
              <a:rPr lang="en-US" altLang="ja-JP" dirty="0" smtClean="0">
                <a:latin typeface="Times New Roman" panose="02020603050405020304" pitchFamily="18" charset="0"/>
                <a:cs typeface="Times New Roman" panose="02020603050405020304" pitchFamily="18" charset="0"/>
              </a:rPr>
              <a:t>/</a:t>
            </a:r>
            <a:r>
              <a:rPr lang="en-US" altLang="ja-JP" i="1" dirty="0" err="1" smtClean="0">
                <a:latin typeface="Times New Roman" panose="02020603050405020304" pitchFamily="18" charset="0"/>
                <a:cs typeface="Times New Roman" panose="02020603050405020304" pitchFamily="18" charset="0"/>
              </a:rPr>
              <a:t>R</a:t>
            </a:r>
            <a:r>
              <a:rPr lang="en-US" altLang="ja-JP" i="1" baseline="-25000" dirty="0" err="1" smtClean="0">
                <a:latin typeface="Times New Roman" panose="02020603050405020304" pitchFamily="18" charset="0"/>
                <a:cs typeface="Times New Roman" panose="02020603050405020304" pitchFamily="18" charset="0"/>
              </a:rPr>
              <a:t>p</a:t>
            </a:r>
            <a:r>
              <a:rPr lang="en-US" altLang="ja-JP" dirty="0" smtClean="0">
                <a:latin typeface="Times New Roman" panose="02020603050405020304" pitchFamily="18" charset="0"/>
                <a:cs typeface="Times New Roman" panose="02020603050405020304" pitchFamily="18" charset="0"/>
              </a:rPr>
              <a:t>)(</a:t>
            </a:r>
            <a:r>
              <a:rPr lang="en-US" altLang="ja-JP" i="1" dirty="0" smtClean="0">
                <a:latin typeface="Times New Roman" panose="02020603050405020304" pitchFamily="18" charset="0"/>
                <a:cs typeface="Times New Roman" panose="02020603050405020304" pitchFamily="18" charset="0"/>
              </a:rPr>
              <a:t>T</a:t>
            </a:r>
            <a:r>
              <a:rPr lang="en-US" altLang="ja-JP" baseline="-25000" dirty="0" smtClean="0">
                <a:latin typeface="Times New Roman" panose="02020603050405020304" pitchFamily="18" charset="0"/>
                <a:cs typeface="Times New Roman" panose="02020603050405020304" pitchFamily="18" charset="0"/>
              </a:rPr>
              <a:t>t</a:t>
            </a:r>
            <a:r>
              <a:rPr lang="en-US" altLang="ja-JP" dirty="0" smtClean="0">
                <a:latin typeface="Times New Roman" panose="02020603050405020304" pitchFamily="18" charset="0"/>
                <a:cs typeface="Times New Roman" panose="02020603050405020304" pitchFamily="18" charset="0"/>
              </a:rPr>
              <a:t>/</a:t>
            </a:r>
            <a:r>
              <a:rPr lang="en-US" altLang="ja-JP" i="1" dirty="0" smtClean="0">
                <a:latin typeface="Times New Roman" panose="02020603050405020304" pitchFamily="18" charset="0"/>
                <a:cs typeface="Times New Roman" panose="02020603050405020304" pitchFamily="18" charset="0"/>
              </a:rPr>
              <a:t>T</a:t>
            </a:r>
            <a:r>
              <a:rPr lang="en-US" altLang="ja-JP" baseline="-25000" dirty="0" smtClean="0">
                <a:latin typeface="Times New Roman" panose="02020603050405020304" pitchFamily="18" charset="0"/>
                <a:cs typeface="Times New Roman" panose="02020603050405020304" pitchFamily="18" charset="0"/>
              </a:rPr>
              <a:t>X</a:t>
            </a:r>
            <a:r>
              <a:rPr lang="en-US" altLang="ja-JP" dirty="0" smtClean="0">
                <a:latin typeface="Times New Roman" panose="02020603050405020304" pitchFamily="18" charset="0"/>
                <a:cs typeface="Times New Roman" panose="02020603050405020304" pitchFamily="18" charset="0"/>
              </a:rPr>
              <a:t>)</a:t>
            </a:r>
            <a:r>
              <a:rPr lang="en-US" altLang="ja-JP" baseline="30000" dirty="0" smtClean="0">
                <a:latin typeface="Times New Roman" panose="02020603050405020304" pitchFamily="18" charset="0"/>
                <a:cs typeface="Times New Roman" panose="02020603050405020304" pitchFamily="18" charset="0"/>
              </a:rPr>
              <a:t>1/2</a:t>
            </a:r>
            <a:r>
              <a:rPr lang="en-US" altLang="ja-JP" dirty="0" smtClean="0">
                <a:latin typeface="Times New Roman" panose="02020603050405020304" pitchFamily="18" charset="0"/>
                <a:cs typeface="Times New Roman" panose="02020603050405020304" pitchFamily="18" charset="0"/>
              </a:rPr>
              <a:t>, </a:t>
            </a:r>
            <a:r>
              <a:rPr lang="en-US" altLang="ja-JP" i="1" dirty="0" smtClean="0">
                <a:latin typeface="Times New Roman" panose="02020603050405020304" pitchFamily="18" charset="0"/>
                <a:cs typeface="Times New Roman" panose="02020603050405020304" pitchFamily="18" charset="0"/>
              </a:rPr>
              <a:t>T</a:t>
            </a:r>
            <a:r>
              <a:rPr lang="en-US" altLang="ja-JP" dirty="0" smtClean="0">
                <a:latin typeface="Times New Roman" panose="02020603050405020304" pitchFamily="18" charset="0"/>
                <a:cs typeface="Times New Roman" panose="02020603050405020304" pitchFamily="18" charset="0"/>
              </a:rPr>
              <a:t> = </a:t>
            </a:r>
            <a:r>
              <a:rPr lang="en-US" altLang="ja-JP" i="1" dirty="0" err="1" smtClean="0">
                <a:latin typeface="Times New Roman" panose="02020603050405020304" pitchFamily="18" charset="0"/>
                <a:cs typeface="Times New Roman" panose="02020603050405020304" pitchFamily="18" charset="0"/>
              </a:rPr>
              <a:t>T</a:t>
            </a:r>
            <a:r>
              <a:rPr lang="en-US" altLang="ja-JP" baseline="-25000" dirty="0" err="1" smtClean="0">
                <a:latin typeface="Times New Roman" panose="02020603050405020304" pitchFamily="18" charset="0"/>
                <a:cs typeface="Times New Roman" panose="02020603050405020304" pitchFamily="18" charset="0"/>
              </a:rPr>
              <a:t>i</a:t>
            </a:r>
            <a:r>
              <a:rPr lang="en-US" altLang="ja-JP" baseline="-25000"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 </a:t>
            </a:r>
            <a:r>
              <a:rPr lang="en-US" altLang="ja-JP" i="1" dirty="0" err="1" smtClean="0">
                <a:latin typeface="Times New Roman" panose="02020603050405020304" pitchFamily="18" charset="0"/>
                <a:cs typeface="Times New Roman" panose="02020603050405020304" pitchFamily="18" charset="0"/>
              </a:rPr>
              <a:t>T</a:t>
            </a:r>
            <a:r>
              <a:rPr lang="en-US" altLang="ja-JP" baseline="-25000" dirty="0" err="1" smtClean="0">
                <a:latin typeface="Times New Roman" panose="02020603050405020304" pitchFamily="18" charset="0"/>
                <a:cs typeface="Times New Roman" panose="02020603050405020304" pitchFamily="18" charset="0"/>
              </a:rPr>
              <a:t>e</a:t>
            </a:r>
            <a:r>
              <a:rPr lang="en-US" altLang="ja-JP" baseline="-25000" dirty="0" smtClean="0">
                <a:latin typeface="Times New Roman" panose="02020603050405020304" pitchFamily="18" charset="0"/>
                <a:cs typeface="Times New Roman" panose="02020603050405020304" pitchFamily="18" charset="0"/>
              </a:rPr>
              <a:t>(,//)</a:t>
            </a:r>
          </a:p>
          <a:p>
            <a:r>
              <a:rPr lang="en-US" altLang="ja-JP" i="1" dirty="0" smtClean="0">
                <a:latin typeface="Times New Roman" panose="02020603050405020304" pitchFamily="18" charset="0"/>
                <a:cs typeface="Times New Roman" panose="02020603050405020304" pitchFamily="18" charset="0"/>
              </a:rPr>
              <a:t>M</a:t>
            </a:r>
            <a:r>
              <a:rPr lang="en-US" altLang="ja-JP" dirty="0" smtClean="0">
                <a:latin typeface="Times New Roman" panose="02020603050405020304" pitchFamily="18" charset="0"/>
                <a:cs typeface="Times New Roman" panose="02020603050405020304" pitchFamily="18" charset="0"/>
              </a:rPr>
              <a:t> = </a:t>
            </a:r>
            <a:r>
              <a:rPr lang="en-US" altLang="ja-JP" i="1" dirty="0" smtClean="0">
                <a:latin typeface="Times New Roman" panose="02020603050405020304" pitchFamily="18" charset="0"/>
                <a:cs typeface="Times New Roman" panose="02020603050405020304" pitchFamily="18" charset="0"/>
              </a:rPr>
              <a:t>V</a:t>
            </a:r>
            <a:r>
              <a:rPr lang="en-US" altLang="ja-JP" dirty="0" smtClean="0">
                <a:latin typeface="Times New Roman" panose="02020603050405020304" pitchFamily="18" charset="0"/>
                <a:cs typeface="Times New Roman" panose="02020603050405020304" pitchFamily="18" charset="0"/>
              </a:rPr>
              <a:t>/</a:t>
            </a:r>
            <a:r>
              <a:rPr lang="en-US" altLang="ja-JP" i="1" dirty="0" err="1" smtClean="0">
                <a:latin typeface="Times New Roman" panose="02020603050405020304" pitchFamily="18" charset="0"/>
                <a:cs typeface="Times New Roman" panose="02020603050405020304" pitchFamily="18" charset="0"/>
              </a:rPr>
              <a:t>c</a:t>
            </a:r>
            <a:r>
              <a:rPr lang="en-US" altLang="ja-JP" baseline="-25000" dirty="0" err="1" smtClean="0">
                <a:latin typeface="Times New Roman" panose="02020603050405020304" pitchFamily="18" charset="0"/>
                <a:cs typeface="Times New Roman" panose="02020603050405020304" pitchFamily="18" charset="0"/>
              </a:rPr>
              <a:t>s</a:t>
            </a:r>
            <a:endParaRPr lang="en-US" altLang="ja-JP" baseline="-25000" dirty="0" smtClean="0">
              <a:latin typeface="Times New Roman" panose="02020603050405020304" pitchFamily="18" charset="0"/>
              <a:cs typeface="Times New Roman" panose="02020603050405020304" pitchFamily="18" charset="0"/>
            </a:endParaRPr>
          </a:p>
        </p:txBody>
      </p:sp>
      <p:pic>
        <p:nvPicPr>
          <p:cNvPr id="3" name="図 2"/>
          <p:cNvPicPr>
            <a:picLocks noChangeAspect="1"/>
          </p:cNvPicPr>
          <p:nvPr/>
        </p:nvPicPr>
        <p:blipFill rotWithShape="1">
          <a:blip r:embed="rId4"/>
          <a:srcRect l="24542" t="21454" r="43359" b="20469"/>
          <a:stretch/>
        </p:blipFill>
        <p:spPr>
          <a:xfrm>
            <a:off x="657503" y="3032754"/>
            <a:ext cx="3438972" cy="3498264"/>
          </a:xfrm>
          <a:prstGeom prst="rect">
            <a:avLst/>
          </a:prstGeom>
        </p:spPr>
      </p:pic>
      <p:sp>
        <p:nvSpPr>
          <p:cNvPr id="10" name="テキスト ボックス 9"/>
          <p:cNvSpPr txBox="1"/>
          <p:nvPr/>
        </p:nvSpPr>
        <p:spPr>
          <a:xfrm>
            <a:off x="1020780" y="6520547"/>
            <a:ext cx="3047164" cy="246221"/>
          </a:xfrm>
          <a:prstGeom prst="rect">
            <a:avLst/>
          </a:prstGeom>
          <a:noFill/>
        </p:spPr>
        <p:txBody>
          <a:bodyPr wrap="square" rtlCol="0">
            <a:spAutoFit/>
          </a:bodyPr>
          <a:lstStyle/>
          <a:p>
            <a:pPr algn="just"/>
            <a:r>
              <a:rPr lang="en-US" altLang="ja-JP" sz="1000" dirty="0">
                <a:latin typeface="Times New Roman" panose="02020603050405020304" pitchFamily="18" charset="0"/>
                <a:cs typeface="Times New Roman" panose="02020603050405020304" pitchFamily="18" charset="0"/>
              </a:rPr>
              <a:t>T</a:t>
            </a:r>
            <a:r>
              <a:rPr lang="en-US" altLang="ja-JP" sz="1000" dirty="0" smtClean="0">
                <a:latin typeface="Times New Roman" panose="02020603050405020304" pitchFamily="18" charset="0"/>
                <a:cs typeface="Times New Roman" panose="02020603050405020304" pitchFamily="18" charset="0"/>
              </a:rPr>
              <a:t>. </a:t>
            </a:r>
            <a:r>
              <a:rPr lang="en-US" altLang="ja-JP" sz="1000" dirty="0" err="1" smtClean="0">
                <a:latin typeface="Times New Roman" panose="02020603050405020304" pitchFamily="18" charset="0"/>
                <a:cs typeface="Times New Roman" panose="02020603050405020304" pitchFamily="18" charset="0"/>
              </a:rPr>
              <a:t>Takizuka</a:t>
            </a:r>
            <a:r>
              <a:rPr lang="en-US" altLang="ja-JP" sz="1000" dirty="0" smtClean="0">
                <a:latin typeface="Times New Roman" panose="02020603050405020304" pitchFamily="18" charset="0"/>
                <a:cs typeface="Times New Roman" panose="02020603050405020304" pitchFamily="18" charset="0"/>
              </a:rPr>
              <a:t> </a:t>
            </a:r>
            <a:r>
              <a:rPr lang="en-US" altLang="ja-JP" sz="1000" i="1" dirty="0" smtClean="0">
                <a:latin typeface="Times New Roman" panose="02020603050405020304" pitchFamily="18" charset="0"/>
                <a:cs typeface="Times New Roman" panose="02020603050405020304" pitchFamily="18" charset="0"/>
              </a:rPr>
              <a:t>et al</a:t>
            </a:r>
            <a:r>
              <a:rPr lang="en-US" altLang="ja-JP" sz="1000" dirty="0" smtClean="0">
                <a:latin typeface="Times New Roman" panose="02020603050405020304" pitchFamily="18" charset="0"/>
                <a:cs typeface="Times New Roman" panose="02020603050405020304" pitchFamily="18" charset="0"/>
              </a:rPr>
              <a:t>., J. </a:t>
            </a:r>
            <a:r>
              <a:rPr lang="en-US" altLang="ja-JP" sz="1000" dirty="0" err="1" smtClean="0">
                <a:latin typeface="Times New Roman" panose="02020603050405020304" pitchFamily="18" charset="0"/>
                <a:cs typeface="Times New Roman" panose="02020603050405020304" pitchFamily="18" charset="0"/>
              </a:rPr>
              <a:t>Nucl</a:t>
            </a:r>
            <a:r>
              <a:rPr lang="en-US" altLang="ja-JP" sz="1000" dirty="0" smtClean="0">
                <a:latin typeface="Times New Roman" panose="02020603050405020304" pitchFamily="18" charset="0"/>
                <a:cs typeface="Times New Roman" panose="02020603050405020304" pitchFamily="18" charset="0"/>
              </a:rPr>
              <a:t>. Mater. </a:t>
            </a:r>
            <a:r>
              <a:rPr lang="en-US" altLang="ja-JP" sz="1000" b="1" dirty="0" smtClean="0">
                <a:latin typeface="Times New Roman" panose="02020603050405020304" pitchFamily="18" charset="0"/>
                <a:cs typeface="Times New Roman" panose="02020603050405020304" pitchFamily="18" charset="0"/>
              </a:rPr>
              <a:t>290-293</a:t>
            </a:r>
            <a:r>
              <a:rPr lang="en-US" altLang="ja-JP" sz="1000" dirty="0" smtClean="0">
                <a:latin typeface="Times New Roman" panose="02020603050405020304" pitchFamily="18" charset="0"/>
                <a:cs typeface="Times New Roman" panose="02020603050405020304" pitchFamily="18" charset="0"/>
              </a:rPr>
              <a:t> (2001) 753.</a:t>
            </a:r>
          </a:p>
        </p:txBody>
      </p:sp>
      <p:sp>
        <p:nvSpPr>
          <p:cNvPr id="5" name="テキスト ボックス 4"/>
          <p:cNvSpPr txBox="1"/>
          <p:nvPr/>
        </p:nvSpPr>
        <p:spPr>
          <a:xfrm>
            <a:off x="2351589" y="3439318"/>
            <a:ext cx="1351652" cy="369332"/>
          </a:xfrm>
          <a:prstGeom prst="rect">
            <a:avLst/>
          </a:prstGeom>
          <a:solidFill>
            <a:schemeClr val="bg1"/>
          </a:solid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(at the plate)</a:t>
            </a:r>
            <a:endParaRPr kumimoji="1" lang="ja-JP" altLang="en-US" dirty="0">
              <a:latin typeface="Times New Roman" panose="02020603050405020304" pitchFamily="18" charset="0"/>
              <a:cs typeface="Times New Roman" panose="02020603050405020304" pitchFamily="18" charset="0"/>
            </a:endParaRPr>
          </a:p>
        </p:txBody>
      </p:sp>
      <p:sp>
        <p:nvSpPr>
          <p:cNvPr id="12" name="テキスト ボックス 11"/>
          <p:cNvSpPr txBox="1"/>
          <p:nvPr/>
        </p:nvSpPr>
        <p:spPr>
          <a:xfrm>
            <a:off x="1414111" y="5086508"/>
            <a:ext cx="1633021" cy="369332"/>
          </a:xfrm>
          <a:prstGeom prst="rect">
            <a:avLst/>
          </a:prstGeom>
          <a:solidFill>
            <a:schemeClr val="bg1"/>
          </a:solidFill>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(at the X-point)</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106043843"/>
              </p:ext>
            </p:extLst>
          </p:nvPr>
        </p:nvGraphicFramePr>
        <p:xfrm>
          <a:off x="1833230" y="1391966"/>
          <a:ext cx="1523880" cy="704700"/>
        </p:xfrm>
        <a:graphic>
          <a:graphicData uri="http://schemas.openxmlformats.org/presentationml/2006/ole">
            <mc:AlternateContent xmlns:mc="http://schemas.openxmlformats.org/markup-compatibility/2006">
              <mc:Choice xmlns:v="urn:schemas-microsoft-com:vml" Requires="v">
                <p:oleObj spid="_x0000_s101429" name="数式" r:id="rId5" imgW="1015920" imgH="469800" progId="Equation.3">
                  <p:embed/>
                </p:oleObj>
              </mc:Choice>
              <mc:Fallback>
                <p:oleObj name="数式" r:id="rId5" imgW="1015920" imgH="469800" progId="Equation.3">
                  <p:embed/>
                  <p:pic>
                    <p:nvPicPr>
                      <p:cNvPr id="0" name=""/>
                      <p:cNvPicPr/>
                      <p:nvPr/>
                    </p:nvPicPr>
                    <p:blipFill>
                      <a:blip r:embed="rId6"/>
                      <a:stretch>
                        <a:fillRect/>
                      </a:stretch>
                    </p:blipFill>
                    <p:spPr>
                      <a:xfrm>
                        <a:off x="1833230" y="1391966"/>
                        <a:ext cx="1523880" cy="704700"/>
                      </a:xfrm>
                      <a:prstGeom prst="rect">
                        <a:avLst/>
                      </a:prstGeom>
                    </p:spPr>
                  </p:pic>
                </p:oleObj>
              </mc:Fallback>
            </mc:AlternateContent>
          </a:graphicData>
        </a:graphic>
      </p:graphicFrame>
      <p:sp>
        <p:nvSpPr>
          <p:cNvPr id="16" name="テキスト ボックス 15"/>
          <p:cNvSpPr txBox="1"/>
          <p:nvPr/>
        </p:nvSpPr>
        <p:spPr>
          <a:xfrm>
            <a:off x="1291508" y="2109773"/>
            <a:ext cx="2364750"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Isothermal sound speed</a:t>
            </a:r>
            <a:endParaRPr kumimoji="1" lang="ja-JP" altLang="en-US"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5030688" y="4509120"/>
            <a:ext cx="3744415" cy="203132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Cooling term </a:t>
            </a:r>
            <a:r>
              <a:rPr lang="en-US" altLang="ja-JP" i="1" dirty="0" err="1" smtClean="0">
                <a:latin typeface="Times New Roman" panose="02020603050405020304" pitchFamily="18" charset="0"/>
                <a:cs typeface="Times New Roman" panose="02020603050405020304" pitchFamily="18" charset="0"/>
              </a:rPr>
              <a:t>Q</a:t>
            </a:r>
            <a:r>
              <a:rPr lang="en-US" altLang="ja-JP" baseline="-25000" dirty="0" err="1" smtClean="0">
                <a:latin typeface="Times New Roman" panose="02020603050405020304" pitchFamily="18" charset="0"/>
                <a:cs typeface="Times New Roman" panose="02020603050405020304" pitchFamily="18" charset="0"/>
              </a:rPr>
              <a:t>e</a:t>
            </a:r>
            <a:r>
              <a:rPr lang="en-US" altLang="ja-JP" dirty="0" smtClean="0">
                <a:latin typeface="Times New Roman" panose="02020603050405020304" pitchFamily="18" charset="0"/>
                <a:cs typeface="Times New Roman" panose="02020603050405020304" pitchFamily="18" charset="0"/>
              </a:rPr>
              <a:t> = -</a:t>
            </a:r>
            <a:r>
              <a:rPr lang="en-US" altLang="ja-JP" i="1" dirty="0" err="1" smtClean="0">
                <a:latin typeface="Times New Roman" panose="02020603050405020304" pitchFamily="18" charset="0"/>
                <a:cs typeface="Times New Roman" panose="02020603050405020304" pitchFamily="18" charset="0"/>
              </a:rPr>
              <a:t>nT</a:t>
            </a:r>
            <a:r>
              <a:rPr lang="en-US" altLang="ja-JP" baseline="-25000" dirty="0" err="1" smtClean="0">
                <a:latin typeface="Times New Roman" panose="02020603050405020304" pitchFamily="18" charset="0"/>
                <a:cs typeface="Times New Roman" panose="02020603050405020304" pitchFamily="18" charset="0"/>
              </a:rPr>
              <a:t>e</a:t>
            </a:r>
            <a:r>
              <a:rPr lang="en-US" altLang="ja-JP" dirty="0" smtClean="0">
                <a:latin typeface="Times New Roman" panose="02020603050405020304" pitchFamily="18" charset="0"/>
                <a:cs typeface="Times New Roman" panose="02020603050405020304" pitchFamily="18" charset="0"/>
              </a:rPr>
              <a:t>/</a:t>
            </a:r>
            <a:r>
              <a:rPr lang="en-US" altLang="ja-JP" i="1" dirty="0" err="1" smtClean="0">
                <a:latin typeface="Symbol" panose="05050102010706020507" pitchFamily="18" charset="2"/>
                <a:cs typeface="Times New Roman" panose="02020603050405020304" pitchFamily="18" charset="0"/>
              </a:rPr>
              <a:t>t</a:t>
            </a:r>
            <a:r>
              <a:rPr lang="en-US" altLang="ja-JP" baseline="-25000" dirty="0" err="1" smtClean="0">
                <a:latin typeface="Times New Roman" panose="02020603050405020304" pitchFamily="18" charset="0"/>
                <a:cs typeface="Times New Roman" panose="02020603050405020304" pitchFamily="18" charset="0"/>
              </a:rPr>
              <a:t>rad</a:t>
            </a:r>
            <a:r>
              <a:rPr lang="en-US" altLang="ja-JP" dirty="0" smtClean="0">
                <a:latin typeface="Times New Roman" panose="02020603050405020304" pitchFamily="18" charset="0"/>
                <a:cs typeface="Times New Roman" panose="02020603050405020304" pitchFamily="18" charset="0"/>
              </a:rPr>
              <a:t> is set in the </a:t>
            </a:r>
            <a:r>
              <a:rPr lang="en-US" altLang="ja-JP" dirty="0" err="1" smtClean="0">
                <a:latin typeface="Times New Roman" panose="02020603050405020304" pitchFamily="18" charset="0"/>
                <a:cs typeface="Times New Roman" panose="02020603050405020304" pitchFamily="18" charset="0"/>
              </a:rPr>
              <a:t>divertor</a:t>
            </a:r>
            <a:r>
              <a:rPr lang="en-US" altLang="ja-JP" dirty="0" smtClean="0">
                <a:latin typeface="Times New Roman" panose="02020603050405020304" pitchFamily="18" charset="0"/>
                <a:cs typeface="Times New Roman" panose="02020603050405020304" pitchFamily="18" charset="0"/>
              </a:rPr>
              <a:t> region.</a:t>
            </a:r>
          </a:p>
          <a:p>
            <a:r>
              <a:rPr lang="en-US" altLang="ja-JP" i="1" dirty="0" smtClean="0">
                <a:latin typeface="Times New Roman" panose="02020603050405020304" pitchFamily="18" charset="0"/>
                <a:cs typeface="Times New Roman" panose="02020603050405020304" pitchFamily="18" charset="0"/>
              </a:rPr>
              <a:t>R</a:t>
            </a:r>
            <a:r>
              <a:rPr lang="en-US" altLang="ja-JP" i="1" baseline="-25000" dirty="0" smtClean="0">
                <a:latin typeface="Symbol" panose="05050102010706020507" pitchFamily="18" charset="2"/>
                <a:cs typeface="Times New Roman" panose="02020603050405020304" pitchFamily="18" charset="0"/>
              </a:rPr>
              <a:t>G</a:t>
            </a:r>
            <a:r>
              <a:rPr lang="en-US" altLang="ja-JP" dirty="0" smtClean="0">
                <a:latin typeface="Times New Roman" panose="02020603050405020304" pitchFamily="18" charset="0"/>
                <a:cs typeface="Times New Roman" panose="02020603050405020304" pitchFamily="18" charset="0"/>
              </a:rPr>
              <a:t> = </a:t>
            </a:r>
            <a:r>
              <a:rPr lang="en-US" altLang="ja-JP" i="1" dirty="0" err="1" smtClean="0">
                <a:latin typeface="Times New Roman" panose="02020603050405020304" pitchFamily="18" charset="0"/>
                <a:cs typeface="Times New Roman" panose="02020603050405020304" pitchFamily="18" charset="0"/>
              </a:rPr>
              <a:t>R</a:t>
            </a:r>
            <a:r>
              <a:rPr lang="en-US" altLang="ja-JP" i="1" baseline="-25000" dirty="0" err="1" smtClean="0">
                <a:latin typeface="Times New Roman" panose="02020603050405020304" pitchFamily="18" charset="0"/>
                <a:cs typeface="Times New Roman" panose="02020603050405020304" pitchFamily="18" charset="0"/>
              </a:rPr>
              <a:t>p</a:t>
            </a:r>
            <a:r>
              <a:rPr lang="en-US" altLang="ja-JP" dirty="0" smtClean="0">
                <a:latin typeface="Times New Roman" panose="02020603050405020304" pitchFamily="18" charset="0"/>
                <a:cs typeface="Times New Roman" panose="02020603050405020304" pitchFamily="18" charset="0"/>
              </a:rPr>
              <a:t> = 1</a:t>
            </a:r>
          </a:p>
          <a:p>
            <a:endParaRPr lang="en-US" altLang="ja-JP" i="1" dirty="0">
              <a:latin typeface="Times New Roman" panose="02020603050405020304" pitchFamily="18" charset="0"/>
              <a:cs typeface="Times New Roman" panose="02020603050405020304" pitchFamily="18" charset="0"/>
            </a:endParaRPr>
          </a:p>
          <a:p>
            <a:r>
              <a:rPr lang="en-US" altLang="ja-JP" i="1" dirty="0" smtClean="0">
                <a:latin typeface="Times New Roman" panose="02020603050405020304" pitchFamily="18" charset="0"/>
                <a:cs typeface="Times New Roman" panose="02020603050405020304" pitchFamily="18" charset="0"/>
              </a:rPr>
              <a:t>M</a:t>
            </a:r>
            <a:r>
              <a:rPr lang="en-US" altLang="ja-JP" baseline="-25000" dirty="0" smtClean="0">
                <a:latin typeface="Times New Roman" panose="02020603050405020304" pitchFamily="18" charset="0"/>
                <a:cs typeface="Times New Roman" panose="02020603050405020304" pitchFamily="18" charset="0"/>
              </a:rPr>
              <a:t>t</a:t>
            </a:r>
            <a:r>
              <a:rPr lang="en-US" altLang="ja-JP" dirty="0" smtClean="0">
                <a:latin typeface="Times New Roman" panose="02020603050405020304" pitchFamily="18" charset="0"/>
                <a:cs typeface="Times New Roman" panose="02020603050405020304" pitchFamily="18" charset="0"/>
              </a:rPr>
              <a:t> well agrees with the theory.</a:t>
            </a:r>
          </a:p>
          <a:p>
            <a:r>
              <a:rPr lang="en-US" altLang="ja-JP" dirty="0" smtClean="0">
                <a:latin typeface="Times New Roman" panose="02020603050405020304" pitchFamily="18" charset="0"/>
                <a:cs typeface="Times New Roman" panose="02020603050405020304" pitchFamily="18" charset="0"/>
              </a:rPr>
              <a:t>The reason for</a:t>
            </a:r>
            <a:r>
              <a:rPr kumimoji="1" lang="en-US" altLang="ja-JP" dirty="0" smtClean="0">
                <a:latin typeface="Times New Roman" panose="02020603050405020304" pitchFamily="18" charset="0"/>
                <a:cs typeface="Times New Roman" panose="02020603050405020304" pitchFamily="18" charset="0"/>
              </a:rPr>
              <a:t> </a:t>
            </a:r>
            <a:r>
              <a:rPr kumimoji="1" lang="en-US" altLang="ja-JP" i="1" dirty="0" smtClean="0">
                <a:latin typeface="Times New Roman" panose="02020603050405020304" pitchFamily="18" charset="0"/>
                <a:cs typeface="Times New Roman" panose="02020603050405020304" pitchFamily="18" charset="0"/>
              </a:rPr>
              <a:t>M</a:t>
            </a:r>
            <a:r>
              <a:rPr kumimoji="1" lang="en-US" altLang="ja-JP" baseline="-25000" dirty="0" smtClean="0">
                <a:latin typeface="Times New Roman" panose="02020603050405020304" pitchFamily="18" charset="0"/>
                <a:cs typeface="Times New Roman" panose="02020603050405020304" pitchFamily="18" charset="0"/>
              </a:rPr>
              <a:t>X</a:t>
            </a:r>
            <a:r>
              <a:rPr kumimoji="1" lang="en-US" altLang="ja-JP" dirty="0" smtClean="0">
                <a:latin typeface="Times New Roman" panose="02020603050405020304" pitchFamily="18" charset="0"/>
                <a:cs typeface="Times New Roman" panose="02020603050405020304" pitchFamily="18" charset="0"/>
              </a:rPr>
              <a:t> &gt; 1 is under investigation.</a:t>
            </a:r>
            <a:endParaRPr kumimoji="1" lang="ja-JP" altLang="en-US" dirty="0">
              <a:latin typeface="Times New Roman" panose="02020603050405020304" pitchFamily="18" charset="0"/>
              <a:cs typeface="Times New Roman" panose="02020603050405020304" pitchFamily="18" charset="0"/>
            </a:endParaRP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5185" y="992561"/>
            <a:ext cx="4817919" cy="3372543"/>
          </a:xfrm>
          <a:prstGeom prst="rect">
            <a:avLst/>
          </a:prstGeom>
        </p:spPr>
      </p:pic>
      <p:sp>
        <p:nvSpPr>
          <p:cNvPr id="14" name="テキスト ボックス 13"/>
          <p:cNvSpPr txBox="1"/>
          <p:nvPr/>
        </p:nvSpPr>
        <p:spPr>
          <a:xfrm>
            <a:off x="1350817" y="3173904"/>
            <a:ext cx="1215076"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PARASOL</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720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17464" y="80814"/>
            <a:ext cx="7659533" cy="584775"/>
          </a:xfrm>
          <a:prstGeom prst="rect">
            <a:avLst/>
          </a:prstGeom>
          <a:noFill/>
        </p:spPr>
        <p:txBody>
          <a:bodyPr wrap="none" rtlCol="0">
            <a:spAutoFit/>
          </a:bodyPr>
          <a:lstStyle/>
          <a:p>
            <a:r>
              <a:rPr kumimoji="1" lang="en-US" altLang="ja-JP" sz="3200" b="1" dirty="0" smtClean="0">
                <a:solidFill>
                  <a:schemeClr val="bg1"/>
                </a:solidFill>
                <a:latin typeface="Times New Roman" pitchFamily="18" charset="0"/>
                <a:cs typeface="Times New Roman" pitchFamily="18" charset="0"/>
              </a:rPr>
              <a:t>Results (</a:t>
            </a:r>
            <a:r>
              <a:rPr lang="en-US" altLang="ja-JP" sz="3200" b="1" dirty="0">
                <a:solidFill>
                  <a:schemeClr val="bg1"/>
                </a:solidFill>
                <a:latin typeface="Times New Roman" pitchFamily="18" charset="0"/>
                <a:cs typeface="Times New Roman" pitchFamily="18" charset="0"/>
              </a:rPr>
              <a:t>I</a:t>
            </a:r>
            <a:r>
              <a:rPr lang="en-US" altLang="ja-JP" sz="3200" b="1" dirty="0" smtClean="0">
                <a:solidFill>
                  <a:schemeClr val="bg1"/>
                </a:solidFill>
                <a:latin typeface="Times New Roman" pitchFamily="18" charset="0"/>
                <a:cs typeface="Times New Roman" pitchFamily="18" charset="0"/>
              </a:rPr>
              <a:t>on </a:t>
            </a:r>
            <a:r>
              <a:rPr lang="en-US" altLang="ja-JP" sz="3200" b="1" dirty="0">
                <a:solidFill>
                  <a:schemeClr val="bg1"/>
                </a:solidFill>
                <a:latin typeface="Times New Roman" pitchFamily="18" charset="0"/>
                <a:cs typeface="Times New Roman" pitchFamily="18" charset="0"/>
              </a:rPr>
              <a:t>V</a:t>
            </a:r>
            <a:r>
              <a:rPr lang="en-US" altLang="ja-JP" sz="3200" b="1" dirty="0" smtClean="0">
                <a:solidFill>
                  <a:schemeClr val="bg1"/>
                </a:solidFill>
                <a:latin typeface="Times New Roman" pitchFamily="18" charset="0"/>
                <a:cs typeface="Times New Roman" pitchFamily="18" charset="0"/>
              </a:rPr>
              <a:t>iscous </a:t>
            </a:r>
            <a:r>
              <a:rPr lang="en-US" altLang="ja-JP" sz="3200" b="1" dirty="0">
                <a:solidFill>
                  <a:schemeClr val="bg1"/>
                </a:solidFill>
                <a:latin typeface="Times New Roman" pitchFamily="18" charset="0"/>
                <a:cs typeface="Times New Roman" pitchFamily="18" charset="0"/>
              </a:rPr>
              <a:t>F</a:t>
            </a:r>
            <a:r>
              <a:rPr lang="en-US" altLang="ja-JP" sz="3200" b="1" dirty="0" smtClean="0">
                <a:solidFill>
                  <a:schemeClr val="bg1"/>
                </a:solidFill>
                <a:latin typeface="Times New Roman" pitchFamily="18" charset="0"/>
                <a:cs typeface="Times New Roman" pitchFamily="18" charset="0"/>
              </a:rPr>
              <a:t>lux vs Stress </a:t>
            </a:r>
            <a:r>
              <a:rPr lang="en-US" altLang="ja-JP" sz="3200" b="1" dirty="0">
                <a:solidFill>
                  <a:schemeClr val="bg1"/>
                </a:solidFill>
                <a:latin typeface="Times New Roman" pitchFamily="18" charset="0"/>
                <a:cs typeface="Times New Roman" pitchFamily="18" charset="0"/>
              </a:rPr>
              <a:t>T</a:t>
            </a:r>
            <a:r>
              <a:rPr lang="en-US" altLang="ja-JP" sz="3200" b="1" dirty="0" smtClean="0">
                <a:solidFill>
                  <a:schemeClr val="bg1"/>
                </a:solidFill>
                <a:latin typeface="Times New Roman" pitchFamily="18" charset="0"/>
                <a:cs typeface="Times New Roman" pitchFamily="18" charset="0"/>
              </a:rPr>
              <a:t>ensor</a:t>
            </a:r>
            <a:r>
              <a:rPr kumimoji="1" lang="en-US" altLang="ja-JP" sz="3200" b="1" dirty="0" smtClean="0">
                <a:solidFill>
                  <a:schemeClr val="bg1"/>
                </a:solidFill>
                <a:latin typeface="Times New Roman" pitchFamily="18" charset="0"/>
                <a:cs typeface="Times New Roman" pitchFamily="18" charset="0"/>
              </a:rPr>
              <a:t>)</a:t>
            </a:r>
            <a:endParaRPr kumimoji="1" lang="ja-JP" altLang="en-US" sz="3200" b="1" dirty="0">
              <a:solidFill>
                <a:schemeClr val="bg1"/>
              </a:solidFill>
              <a:latin typeface="Times New Roman" pitchFamily="18" charset="0"/>
              <a:cs typeface="Times New Roman" pitchFamily="18" charset="0"/>
            </a:endParaRPr>
          </a:p>
        </p:txBody>
      </p:sp>
      <p:sp>
        <p:nvSpPr>
          <p:cNvPr id="9" name="テキスト ボックス 8"/>
          <p:cNvSpPr txBox="1"/>
          <p:nvPr/>
        </p:nvSpPr>
        <p:spPr>
          <a:xfrm>
            <a:off x="154012" y="898104"/>
            <a:ext cx="4608512" cy="3785652"/>
          </a:xfrm>
          <a:prstGeom prst="rect">
            <a:avLst/>
          </a:prstGeom>
          <a:noFill/>
        </p:spPr>
        <p:txBody>
          <a:bodyPr wrap="square" rtlCol="0">
            <a:spAutoFit/>
          </a:bodyPr>
          <a:lstStyle/>
          <a:p>
            <a:pPr algn="just"/>
            <a:r>
              <a:rPr lang="en-US" altLang="ja-JP" sz="2000" dirty="0" smtClean="0">
                <a:latin typeface="Times New Roman" panose="02020603050405020304" pitchFamily="18" charset="0"/>
                <a:cs typeface="Times New Roman" panose="02020603050405020304" pitchFamily="18" charset="0"/>
              </a:rPr>
              <a:t>Two kinds of ion viscous flux,</a:t>
            </a:r>
          </a:p>
          <a:p>
            <a:pPr algn="just"/>
            <a:endParaRPr lang="en-US" altLang="ja-JP" sz="2000" dirty="0" smtClean="0">
              <a:latin typeface="Times New Roman" panose="02020603050405020304" pitchFamily="18" charset="0"/>
              <a:cs typeface="Times New Roman" panose="02020603050405020304" pitchFamily="18" charset="0"/>
            </a:endParaRPr>
          </a:p>
          <a:p>
            <a:pPr algn="just"/>
            <a:endParaRPr lang="en-US" altLang="ja-JP" sz="2000" dirty="0">
              <a:latin typeface="Times New Roman" panose="02020603050405020304" pitchFamily="18" charset="0"/>
              <a:cs typeface="Times New Roman" panose="02020603050405020304" pitchFamily="18" charset="0"/>
            </a:endParaRPr>
          </a:p>
          <a:p>
            <a:pPr algn="just"/>
            <a:endParaRPr lang="en-US" altLang="ja-JP" sz="2000" dirty="0" smtClean="0">
              <a:latin typeface="Times New Roman" panose="02020603050405020304" pitchFamily="18" charset="0"/>
              <a:cs typeface="Times New Roman" panose="02020603050405020304" pitchFamily="18" charset="0"/>
            </a:endParaRPr>
          </a:p>
          <a:p>
            <a:pPr algn="just"/>
            <a:endParaRPr lang="en-US" altLang="ja-JP" sz="2000" dirty="0">
              <a:latin typeface="Times New Roman" panose="02020603050405020304" pitchFamily="18" charset="0"/>
              <a:cs typeface="Times New Roman" panose="02020603050405020304" pitchFamily="18" charset="0"/>
            </a:endParaRPr>
          </a:p>
          <a:p>
            <a:pPr algn="just"/>
            <a:r>
              <a:rPr lang="en-US" altLang="ja-JP" sz="2000" dirty="0" smtClean="0">
                <a:latin typeface="Times New Roman" panose="02020603050405020304" pitchFamily="18" charset="0"/>
                <a:cs typeface="Times New Roman" panose="02020603050405020304" pitchFamily="18" charset="0"/>
              </a:rPr>
              <a:t>are compared to the stress tensor, </a:t>
            </a:r>
          </a:p>
          <a:p>
            <a:pPr algn="just"/>
            <a:r>
              <a:rPr lang="en-US" altLang="ja-JP" sz="2000" i="1" dirty="0" err="1" smtClean="0">
                <a:latin typeface="Symbol" panose="05050102010706020507" pitchFamily="18" charset="2"/>
                <a:cs typeface="Times New Roman" panose="02020603050405020304" pitchFamily="18" charset="0"/>
              </a:rPr>
              <a:t>p</a:t>
            </a:r>
            <a:r>
              <a:rPr lang="en-US" altLang="ja-JP" sz="2000" baseline="30000" dirty="0" err="1" smtClean="0">
                <a:latin typeface="Times New Roman" panose="02020603050405020304" pitchFamily="18" charset="0"/>
                <a:cs typeface="Times New Roman" panose="02020603050405020304" pitchFamily="18" charset="0"/>
              </a:rPr>
              <a:t>def</a:t>
            </a:r>
            <a:r>
              <a:rPr lang="en-US" altLang="ja-JP" sz="2000" dirty="0" smtClean="0">
                <a:latin typeface="Times New Roman" panose="02020603050405020304" pitchFamily="18" charset="0"/>
                <a:cs typeface="Times New Roman" panose="02020603050405020304" pitchFamily="18" charset="0"/>
              </a:rPr>
              <a:t> = 2</a:t>
            </a:r>
            <a:r>
              <a:rPr lang="en-US" altLang="ja-JP" sz="2000" i="1" dirty="0" smtClean="0">
                <a:latin typeface="Times New Roman" panose="02020603050405020304" pitchFamily="18" charset="0"/>
                <a:cs typeface="Times New Roman" panose="02020603050405020304" pitchFamily="18" charset="0"/>
              </a:rPr>
              <a:t>n</a:t>
            </a:r>
            <a:r>
              <a:rPr lang="en-US" altLang="ja-JP" sz="2000" dirty="0" smtClean="0">
                <a:latin typeface="Times New Roman" panose="02020603050405020304" pitchFamily="18" charset="0"/>
                <a:cs typeface="Times New Roman" panose="02020603050405020304" pitchFamily="18" charset="0"/>
              </a:rPr>
              <a:t>(</a:t>
            </a:r>
            <a:r>
              <a:rPr lang="en-US" altLang="ja-JP" sz="2000" i="1" dirty="0" err="1" smtClean="0">
                <a:latin typeface="Times New Roman" panose="02020603050405020304" pitchFamily="18" charset="0"/>
                <a:cs typeface="Times New Roman" panose="02020603050405020304" pitchFamily="18" charset="0"/>
              </a:rPr>
              <a:t>T</a:t>
            </a:r>
            <a:r>
              <a:rPr lang="en-US" altLang="ja-JP" sz="2000" baseline="-25000" dirty="0" err="1" smtClean="0">
                <a:latin typeface="Times New Roman" panose="02020603050405020304" pitchFamily="18" charset="0"/>
                <a:cs typeface="Times New Roman" panose="02020603050405020304" pitchFamily="18" charset="0"/>
              </a:rPr>
              <a:t>i</a:t>
            </a:r>
            <a:r>
              <a:rPr lang="en-US" altLang="ja-JP" sz="2000" baseline="-25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a:t>
            </a:r>
            <a:r>
              <a:rPr lang="en-US" altLang="ja-JP" sz="2000" i="1" dirty="0" err="1" smtClean="0">
                <a:latin typeface="Times New Roman" panose="02020603050405020304" pitchFamily="18" charset="0"/>
                <a:cs typeface="Times New Roman" panose="02020603050405020304" pitchFamily="18" charset="0"/>
              </a:rPr>
              <a:t>T</a:t>
            </a:r>
            <a:r>
              <a:rPr lang="en-US" altLang="ja-JP" sz="2000" baseline="-25000" dirty="0" err="1" smtClean="0">
                <a:latin typeface="Times New Roman" panose="02020603050405020304" pitchFamily="18" charset="0"/>
                <a:cs typeface="Times New Roman" panose="02020603050405020304" pitchFamily="18" charset="0"/>
              </a:rPr>
              <a:t>i</a:t>
            </a:r>
            <a:r>
              <a:rPr lang="en-US" altLang="ja-JP" sz="2000" baseline="-25000" dirty="0" smtClean="0">
                <a:latin typeface="Times New Roman" panose="02020603050405020304" pitchFamily="18" charset="0"/>
                <a:cs typeface="Times New Roman" panose="02020603050405020304" pitchFamily="18" charset="0"/>
              </a:rPr>
              <a:t>,</a:t>
            </a:r>
            <a:r>
              <a:rPr lang="ja-JP" altLang="en-US" sz="2000" baseline="-25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)/3, in the particle-source-less-region (</a:t>
            </a:r>
            <a:r>
              <a:rPr lang="en-US" altLang="ja-JP" sz="2000" i="1" dirty="0" smtClean="0">
                <a:latin typeface="Times New Roman" panose="02020603050405020304" pitchFamily="18" charset="0"/>
                <a:cs typeface="Times New Roman" panose="02020603050405020304" pitchFamily="18" charset="0"/>
              </a:rPr>
              <a:t>s</a:t>
            </a:r>
            <a:r>
              <a:rPr lang="en-US" altLang="ja-JP" sz="2000" dirty="0" smtClean="0">
                <a:latin typeface="Times New Roman" panose="02020603050405020304" pitchFamily="18" charset="0"/>
                <a:cs typeface="Times New Roman" panose="02020603050405020304" pitchFamily="18" charset="0"/>
              </a:rPr>
              <a:t> = 20.005 m) and particle-source-region (</a:t>
            </a:r>
            <a:r>
              <a:rPr lang="en-US" altLang="ja-JP" sz="2000" i="1" dirty="0" smtClean="0">
                <a:latin typeface="Times New Roman" panose="02020603050405020304" pitchFamily="18" charset="0"/>
                <a:cs typeface="Times New Roman" panose="02020603050405020304" pitchFamily="18" charset="0"/>
              </a:rPr>
              <a:t>s</a:t>
            </a:r>
            <a:r>
              <a:rPr lang="en-US" altLang="ja-JP" sz="2000" dirty="0" smtClean="0">
                <a:latin typeface="Times New Roman" panose="02020603050405020304" pitchFamily="18" charset="0"/>
                <a:cs typeface="Times New Roman" panose="02020603050405020304" pitchFamily="18" charset="0"/>
              </a:rPr>
              <a:t> = 17.005 m).</a:t>
            </a:r>
          </a:p>
          <a:p>
            <a:pPr algn="just"/>
            <a:endParaRPr lang="en-US" altLang="ja-JP" sz="2000" dirty="0">
              <a:latin typeface="Times New Roman" panose="02020603050405020304" pitchFamily="18" charset="0"/>
              <a:cs typeface="Times New Roman" panose="02020603050405020304" pitchFamily="18" charset="0"/>
            </a:endParaRPr>
          </a:p>
          <a:p>
            <a:pPr algn="just"/>
            <a:r>
              <a:rPr lang="en-US" altLang="ja-JP" sz="2000" i="1" dirty="0" err="1" smtClean="0">
                <a:latin typeface="Symbol" panose="05050102010706020507" pitchFamily="18" charset="2"/>
                <a:cs typeface="Times New Roman" panose="02020603050405020304" pitchFamily="18" charset="0"/>
              </a:rPr>
              <a:t>p</a:t>
            </a:r>
            <a:r>
              <a:rPr lang="en-US" altLang="ja-JP" sz="2000" baseline="30000" dirty="0" err="1" smtClean="0">
                <a:latin typeface="Times New Roman" panose="02020603050405020304" pitchFamily="18" charset="0"/>
                <a:cs typeface="Times New Roman" panose="02020603050405020304" pitchFamily="18" charset="0"/>
              </a:rPr>
              <a:t>BR</a:t>
            </a:r>
            <a:r>
              <a:rPr lang="en-US" altLang="ja-JP" sz="2000" dirty="0" smtClean="0">
                <a:latin typeface="Times New Roman" panose="02020603050405020304" pitchFamily="18" charset="0"/>
                <a:cs typeface="Times New Roman" panose="02020603050405020304" pitchFamily="18" charset="0"/>
              </a:rPr>
              <a:t> becomes 2~3 orders larger than </a:t>
            </a:r>
            <a:r>
              <a:rPr lang="en-US" altLang="ja-JP" sz="2000" i="1" dirty="0" err="1" smtClean="0">
                <a:latin typeface="Symbol" panose="05050102010706020507" pitchFamily="18" charset="2"/>
                <a:cs typeface="Times New Roman" panose="02020603050405020304" pitchFamily="18" charset="0"/>
              </a:rPr>
              <a:t>p</a:t>
            </a:r>
            <a:r>
              <a:rPr lang="en-US" altLang="ja-JP" sz="2000" baseline="30000" dirty="0" err="1" smtClean="0">
                <a:latin typeface="Times New Roman" panose="02020603050405020304" pitchFamily="18" charset="0"/>
                <a:cs typeface="Times New Roman" panose="02020603050405020304" pitchFamily="18" charset="0"/>
              </a:rPr>
              <a:t>def</a:t>
            </a:r>
            <a:r>
              <a:rPr lang="en-US" altLang="ja-JP" sz="2000" dirty="0" smtClean="0">
                <a:latin typeface="Times New Roman" panose="02020603050405020304" pitchFamily="18" charset="0"/>
                <a:cs typeface="Times New Roman" panose="02020603050405020304" pitchFamily="18" charset="0"/>
              </a:rPr>
              <a:t> as </a:t>
            </a:r>
            <a:r>
              <a:rPr lang="en-US" altLang="ja-JP" sz="2000" i="1" dirty="0" err="1" smtClean="0">
                <a:latin typeface="Symbol" panose="05050102010706020507" pitchFamily="18" charset="2"/>
                <a:cs typeface="Times New Roman" panose="02020603050405020304" pitchFamily="18" charset="0"/>
              </a:rPr>
              <a:t>l</a:t>
            </a:r>
            <a:r>
              <a:rPr lang="en-US" altLang="ja-JP" sz="2000" baseline="-25000" dirty="0" err="1" smtClean="0">
                <a:latin typeface="Times New Roman" panose="02020603050405020304" pitchFamily="18" charset="0"/>
                <a:cs typeface="Times New Roman" panose="02020603050405020304" pitchFamily="18" charset="0"/>
              </a:rPr>
              <a:t>mfp</a:t>
            </a:r>
            <a:r>
              <a:rPr lang="en-US" altLang="ja-JP" sz="2000" dirty="0" smtClean="0">
                <a:latin typeface="Times New Roman" panose="02020603050405020304" pitchFamily="18" charset="0"/>
                <a:cs typeface="Times New Roman" panose="02020603050405020304" pitchFamily="18" charset="0"/>
              </a:rPr>
              <a:t>/</a:t>
            </a:r>
            <a:r>
              <a:rPr lang="en-US" altLang="ja-JP" sz="2000" i="1" dirty="0" smtClean="0">
                <a:latin typeface="Times New Roman" panose="02020603050405020304" pitchFamily="18" charset="0"/>
                <a:cs typeface="Times New Roman" panose="02020603050405020304" pitchFamily="18" charset="0"/>
              </a:rPr>
              <a:t>L</a:t>
            </a:r>
            <a:r>
              <a:rPr lang="en-US" altLang="ja-JP" sz="2000" dirty="0" smtClean="0">
                <a:latin typeface="Times New Roman" panose="02020603050405020304" pitchFamily="18" charset="0"/>
                <a:cs typeface="Times New Roman" panose="02020603050405020304" pitchFamily="18" charset="0"/>
              </a:rPr>
              <a:t> becomes large.</a:t>
            </a: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580851620"/>
              </p:ext>
            </p:extLst>
          </p:nvPr>
        </p:nvGraphicFramePr>
        <p:xfrm>
          <a:off x="527917" y="1408112"/>
          <a:ext cx="1371600" cy="552420"/>
        </p:xfrm>
        <a:graphic>
          <a:graphicData uri="http://schemas.openxmlformats.org/presentationml/2006/ole">
            <mc:AlternateContent xmlns:mc="http://schemas.openxmlformats.org/markup-compatibility/2006">
              <mc:Choice xmlns:v="urn:schemas-microsoft-com:vml" Requires="v">
                <p:oleObj spid="_x0000_s91321" name="数式" r:id="rId4" imgW="914400" imgH="368280" progId="Equation.3">
                  <p:embed/>
                </p:oleObj>
              </mc:Choice>
              <mc:Fallback>
                <p:oleObj name="数式" r:id="rId4" imgW="914400" imgH="368280" progId="Equation.3">
                  <p:embed/>
                  <p:pic>
                    <p:nvPicPr>
                      <p:cNvPr id="0" name=""/>
                      <p:cNvPicPr/>
                      <p:nvPr/>
                    </p:nvPicPr>
                    <p:blipFill>
                      <a:blip r:embed="rId5"/>
                      <a:stretch>
                        <a:fillRect/>
                      </a:stretch>
                    </p:blipFill>
                    <p:spPr>
                      <a:xfrm>
                        <a:off x="527917" y="1408112"/>
                        <a:ext cx="1371600" cy="55242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011951101"/>
              </p:ext>
            </p:extLst>
          </p:nvPr>
        </p:nvGraphicFramePr>
        <p:xfrm>
          <a:off x="573634" y="2060848"/>
          <a:ext cx="1262062" cy="290512"/>
        </p:xfrm>
        <a:graphic>
          <a:graphicData uri="http://schemas.openxmlformats.org/presentationml/2006/ole">
            <mc:AlternateContent xmlns:mc="http://schemas.openxmlformats.org/markup-compatibility/2006">
              <mc:Choice xmlns:v="urn:schemas-microsoft-com:vml" Requires="v">
                <p:oleObj spid="_x0000_s91322" name="数式" r:id="rId6" imgW="1054080" imgH="241200" progId="Equation.3">
                  <p:embed/>
                </p:oleObj>
              </mc:Choice>
              <mc:Fallback>
                <p:oleObj name="数式" r:id="rId6" imgW="1054080" imgH="241200" progId="Equation.3">
                  <p:embed/>
                  <p:pic>
                    <p:nvPicPr>
                      <p:cNvPr id="0" name=""/>
                      <p:cNvPicPr/>
                      <p:nvPr/>
                    </p:nvPicPr>
                    <p:blipFill>
                      <a:blip r:embed="rId7"/>
                      <a:stretch>
                        <a:fillRect/>
                      </a:stretch>
                    </p:blipFill>
                    <p:spPr>
                      <a:xfrm>
                        <a:off x="573634" y="2060848"/>
                        <a:ext cx="1262062" cy="290512"/>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2375659277"/>
              </p:ext>
            </p:extLst>
          </p:nvPr>
        </p:nvGraphicFramePr>
        <p:xfrm>
          <a:off x="2510358" y="1349374"/>
          <a:ext cx="1980720" cy="723600"/>
        </p:xfrm>
        <a:graphic>
          <a:graphicData uri="http://schemas.openxmlformats.org/presentationml/2006/ole">
            <mc:AlternateContent xmlns:mc="http://schemas.openxmlformats.org/markup-compatibility/2006">
              <mc:Choice xmlns:v="urn:schemas-microsoft-com:vml" Requires="v">
                <p:oleObj spid="_x0000_s91323" name="数式" r:id="rId8" imgW="1320480" imgH="482400" progId="Equation.3">
                  <p:embed/>
                </p:oleObj>
              </mc:Choice>
              <mc:Fallback>
                <p:oleObj name="数式" r:id="rId8" imgW="1320480" imgH="482400" progId="Equation.3">
                  <p:embed/>
                  <p:pic>
                    <p:nvPicPr>
                      <p:cNvPr id="0" name=""/>
                      <p:cNvPicPr/>
                      <p:nvPr/>
                    </p:nvPicPr>
                    <p:blipFill>
                      <a:blip r:embed="rId9"/>
                      <a:stretch>
                        <a:fillRect/>
                      </a:stretch>
                    </p:blipFill>
                    <p:spPr>
                      <a:xfrm>
                        <a:off x="2510358" y="1349374"/>
                        <a:ext cx="1980720" cy="723600"/>
                      </a:xfrm>
                      <a:prstGeom prst="rect">
                        <a:avLst/>
                      </a:prstGeom>
                    </p:spPr>
                  </p:pic>
                </p:oleObj>
              </mc:Fallback>
            </mc:AlternateContent>
          </a:graphicData>
        </a:graphic>
      </p:graphicFrame>
      <p:sp>
        <p:nvSpPr>
          <p:cNvPr id="15" name="テキスト ボックス 14"/>
          <p:cNvSpPr txBox="1"/>
          <p:nvPr/>
        </p:nvSpPr>
        <p:spPr>
          <a:xfrm>
            <a:off x="2242244" y="2022748"/>
            <a:ext cx="2520280" cy="307777"/>
          </a:xfrm>
          <a:prstGeom prst="rect">
            <a:avLst/>
          </a:prstGeom>
          <a:noFill/>
        </p:spPr>
        <p:txBody>
          <a:bodyPr wrap="square" rtlCol="0">
            <a:spAutoFit/>
          </a:bodyPr>
          <a:lstStyle/>
          <a:p>
            <a:pPr algn="just"/>
            <a:r>
              <a:rPr lang="en-US" altLang="ja-JP" sz="1400" i="1" dirty="0" smtClean="0">
                <a:latin typeface="Symbol" panose="05050102010706020507" pitchFamily="18" charset="2"/>
                <a:cs typeface="Times New Roman" panose="02020603050405020304" pitchFamily="18" charset="0"/>
              </a:rPr>
              <a:t>b</a:t>
            </a:r>
            <a:r>
              <a:rPr lang="en-US" altLang="ja-JP" sz="1400" dirty="0" smtClean="0">
                <a:latin typeface="Times New Roman" panose="02020603050405020304" pitchFamily="18" charset="0"/>
                <a:cs typeface="Times New Roman" panose="02020603050405020304" pitchFamily="18" charset="0"/>
              </a:rPr>
              <a:t> = 0.7 :viscosity limiting factor</a:t>
            </a:r>
          </a:p>
        </p:txBody>
      </p:sp>
      <p:sp>
        <p:nvSpPr>
          <p:cNvPr id="24" name="スライド番号プレースホルダー 21"/>
          <p:cNvSpPr>
            <a:spLocks noGrp="1"/>
          </p:cNvSpPr>
          <p:nvPr>
            <p:ph type="sldNum" sz="quarter" idx="12"/>
          </p:nvPr>
        </p:nvSpPr>
        <p:spPr>
          <a:xfrm>
            <a:off x="6902896" y="44624"/>
            <a:ext cx="2133600" cy="365125"/>
          </a:xfrm>
        </p:spPr>
        <p:txBody>
          <a:bodyPr/>
          <a:lstStyle/>
          <a:p>
            <a:r>
              <a:rPr lang="en-US" altLang="ja-JP" dirty="0" smtClean="0"/>
              <a:t>11</a:t>
            </a:r>
            <a:endParaRPr kumimoji="1" lang="ja-JP" altLang="en-US" dirty="0"/>
          </a:p>
        </p:txBody>
      </p:sp>
      <p:sp>
        <p:nvSpPr>
          <p:cNvPr id="14" name="テキスト ボックス 13"/>
          <p:cNvSpPr txBox="1"/>
          <p:nvPr/>
        </p:nvSpPr>
        <p:spPr>
          <a:xfrm>
            <a:off x="154012" y="4981228"/>
            <a:ext cx="8628996" cy="1754326"/>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In the </a:t>
            </a:r>
            <a:r>
              <a:rPr lang="en-US" altLang="ja-JP" dirty="0" smtClean="0">
                <a:latin typeface="Times New Roman" panose="02020603050405020304" pitchFamily="18" charset="0"/>
                <a:cs typeface="Times New Roman" panose="02020603050405020304" pitchFamily="18" charset="0"/>
              </a:rPr>
              <a:t>particle-source-region</a:t>
            </a:r>
            <a:r>
              <a:rPr lang="en-US" altLang="ja-JP" dirty="0">
                <a:latin typeface="Times New Roman" panose="02020603050405020304" pitchFamily="18" charset="0"/>
                <a:cs typeface="Times New Roman" panose="02020603050405020304" pitchFamily="18" charset="0"/>
              </a:rPr>
              <a:t>, the correlation between </a:t>
            </a:r>
            <a:r>
              <a:rPr lang="en-US" altLang="ja-JP" i="1" dirty="0" err="1">
                <a:latin typeface="Symbol" panose="05050102010706020507" pitchFamily="18" charset="2"/>
                <a:cs typeface="Times New Roman" panose="02020603050405020304" pitchFamily="18" charset="0"/>
              </a:rPr>
              <a:t>p</a:t>
            </a:r>
            <a:r>
              <a:rPr lang="en-US" altLang="ja-JP" baseline="30000" dirty="0" err="1">
                <a:latin typeface="Times New Roman" panose="02020603050405020304" pitchFamily="18" charset="0"/>
                <a:cs typeface="Times New Roman" panose="02020603050405020304" pitchFamily="18" charset="0"/>
              </a:rPr>
              <a:t>lim</a:t>
            </a:r>
            <a:r>
              <a:rPr lang="en-US" altLang="ja-JP" dirty="0">
                <a:latin typeface="Times New Roman" panose="02020603050405020304" pitchFamily="18" charset="0"/>
                <a:cs typeface="Times New Roman" panose="02020603050405020304" pitchFamily="18" charset="0"/>
              </a:rPr>
              <a:t> and </a:t>
            </a:r>
            <a:r>
              <a:rPr lang="en-US" altLang="ja-JP" i="1" dirty="0" err="1">
                <a:latin typeface="Symbol" panose="05050102010706020507" pitchFamily="18" charset="2"/>
                <a:cs typeface="Times New Roman" panose="02020603050405020304" pitchFamily="18" charset="0"/>
              </a:rPr>
              <a:t>p</a:t>
            </a:r>
            <a:r>
              <a:rPr lang="en-US" altLang="ja-JP" baseline="30000" dirty="0" err="1">
                <a:latin typeface="Times New Roman" panose="02020603050405020304" pitchFamily="18" charset="0"/>
                <a:cs typeface="Times New Roman" panose="02020603050405020304" pitchFamily="18" charset="0"/>
              </a:rPr>
              <a:t>def</a:t>
            </a:r>
            <a:r>
              <a:rPr lang="en-US" altLang="ja-JP" dirty="0">
                <a:latin typeface="Times New Roman" panose="02020603050405020304" pitchFamily="18" charset="0"/>
                <a:cs typeface="Times New Roman" panose="02020603050405020304" pitchFamily="18" charset="0"/>
              </a:rPr>
              <a:t> becomes </a:t>
            </a:r>
            <a:r>
              <a:rPr lang="en-US" altLang="ja-JP" dirty="0" smtClean="0">
                <a:latin typeface="Times New Roman" panose="02020603050405020304" pitchFamily="18" charset="0"/>
                <a:cs typeface="Times New Roman" panose="02020603050405020304" pitchFamily="18" charset="0"/>
              </a:rPr>
              <a:t>worse especially in the collisional region.</a:t>
            </a:r>
          </a:p>
          <a:p>
            <a:endParaRPr lang="en-US" altLang="ja-JP" dirty="0">
              <a:latin typeface="Times New Roman" panose="02020603050405020304" pitchFamily="18" charset="0"/>
              <a:cs typeface="Times New Roman" panose="02020603050405020304" pitchFamily="18" charset="0"/>
            </a:endParaRPr>
          </a:p>
          <a:p>
            <a:r>
              <a:rPr lang="en-US" altLang="ja-JP" dirty="0" smtClean="0">
                <a:latin typeface="Times New Roman" panose="02020603050405020304" pitchFamily="18" charset="0"/>
                <a:cs typeface="Times New Roman" panose="02020603050405020304" pitchFamily="18" charset="0"/>
              </a:rPr>
              <a:t>In the particle-source-less region, </a:t>
            </a:r>
            <a:r>
              <a:rPr lang="en-US" altLang="ja-JP" i="1" dirty="0" err="1" smtClean="0">
                <a:latin typeface="Symbol" panose="05050102010706020507" pitchFamily="18" charset="2"/>
                <a:cs typeface="Times New Roman" panose="02020603050405020304" pitchFamily="18" charset="0"/>
              </a:rPr>
              <a:t>p</a:t>
            </a:r>
            <a:r>
              <a:rPr lang="en-US" altLang="ja-JP" baseline="30000" dirty="0" err="1" smtClean="0">
                <a:latin typeface="Times New Roman" panose="02020603050405020304" pitchFamily="18" charset="0"/>
                <a:cs typeface="Times New Roman" panose="02020603050405020304" pitchFamily="18" charset="0"/>
              </a:rPr>
              <a:t>lim</a:t>
            </a:r>
            <a:r>
              <a:rPr lang="en-US" altLang="ja-JP" dirty="0" smtClean="0">
                <a:latin typeface="Times New Roman" panose="02020603050405020304" pitchFamily="18" charset="0"/>
                <a:cs typeface="Times New Roman" panose="02020603050405020304" pitchFamily="18" charset="0"/>
              </a:rPr>
              <a:t> with </a:t>
            </a:r>
            <a:r>
              <a:rPr lang="en-US" altLang="ja-JP" i="1" dirty="0" smtClean="0">
                <a:latin typeface="Symbol" panose="05050102010706020507" pitchFamily="18" charset="2"/>
                <a:cs typeface="Times New Roman" panose="02020603050405020304" pitchFamily="18" charset="0"/>
              </a:rPr>
              <a:t>b</a:t>
            </a:r>
            <a:r>
              <a:rPr lang="en-US" altLang="ja-JP" dirty="0" smtClean="0">
                <a:latin typeface="Times New Roman" panose="02020603050405020304" pitchFamily="18" charset="0"/>
                <a:cs typeface="Times New Roman" panose="02020603050405020304" pitchFamily="18" charset="0"/>
              </a:rPr>
              <a:t> = 0.7 comparably agrees with </a:t>
            </a:r>
            <a:r>
              <a:rPr lang="en-US" altLang="ja-JP" i="1" dirty="0" err="1" smtClean="0">
                <a:latin typeface="Symbol" panose="05050102010706020507" pitchFamily="18" charset="2"/>
                <a:cs typeface="Times New Roman" panose="02020603050405020304" pitchFamily="18" charset="0"/>
              </a:rPr>
              <a:t>p</a:t>
            </a:r>
            <a:r>
              <a:rPr lang="en-US" altLang="ja-JP" baseline="30000" dirty="0" err="1" smtClean="0">
                <a:latin typeface="Times New Roman" panose="02020603050405020304" pitchFamily="18" charset="0"/>
                <a:cs typeface="Times New Roman" panose="02020603050405020304" pitchFamily="18" charset="0"/>
              </a:rPr>
              <a:t>def</a:t>
            </a:r>
            <a:r>
              <a:rPr lang="en-US" altLang="ja-JP" dirty="0" smtClean="0">
                <a:latin typeface="Times New Roman" panose="02020603050405020304" pitchFamily="18" charset="0"/>
                <a:cs typeface="Times New Roman" panose="02020603050405020304" pitchFamily="18" charset="0"/>
              </a:rPr>
              <a:t>. However, </a:t>
            </a:r>
            <a:r>
              <a:rPr lang="en-US" altLang="ja-JP" i="1" dirty="0" smtClean="0">
                <a:latin typeface="Symbol" panose="05050102010706020507" pitchFamily="18" charset="2"/>
                <a:cs typeface="Times New Roman" panose="02020603050405020304" pitchFamily="18" charset="0"/>
              </a:rPr>
              <a:t>b</a:t>
            </a:r>
            <a:r>
              <a:rPr lang="en-US" altLang="ja-JP" dirty="0" smtClean="0">
                <a:latin typeface="Times New Roman" panose="02020603050405020304" pitchFamily="18" charset="0"/>
                <a:cs typeface="Times New Roman" panose="02020603050405020304" pitchFamily="18" charset="0"/>
              </a:rPr>
              <a:t> depends on the anisotropy of ion pressure which might change with the neutral effects.</a:t>
            </a:r>
          </a:p>
          <a:p>
            <a:r>
              <a:rPr lang="en-US" altLang="ja-JP" dirty="0" smtClean="0">
                <a:latin typeface="Times New Roman" panose="02020603050405020304" pitchFamily="18" charset="0"/>
                <a:cs typeface="Times New Roman" panose="02020603050405020304" pitchFamily="18" charset="0"/>
              </a:rPr>
              <a:t>Therefore, it is necessary to distinguish between </a:t>
            </a:r>
            <a:r>
              <a:rPr lang="en-US" altLang="ja-JP" i="1" dirty="0" err="1" smtClean="0">
                <a:latin typeface="Times New Roman" panose="02020603050405020304" pitchFamily="18" charset="0"/>
                <a:cs typeface="Times New Roman" panose="02020603050405020304" pitchFamily="18" charset="0"/>
              </a:rPr>
              <a:t>T</a:t>
            </a:r>
            <a:r>
              <a:rPr lang="en-US" altLang="ja-JP" baseline="-25000" dirty="0" err="1" smtClean="0">
                <a:latin typeface="Times New Roman" panose="02020603050405020304" pitchFamily="18" charset="0"/>
                <a:cs typeface="Times New Roman" panose="02020603050405020304" pitchFamily="18" charset="0"/>
              </a:rPr>
              <a:t>i</a:t>
            </a:r>
            <a:r>
              <a:rPr lang="en-US" altLang="ja-JP" baseline="-25000"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and </a:t>
            </a:r>
            <a:r>
              <a:rPr lang="en-US" altLang="ja-JP" i="1" dirty="0" err="1" smtClean="0">
                <a:latin typeface="Times New Roman" panose="02020603050405020304" pitchFamily="18" charset="0"/>
                <a:cs typeface="Times New Roman" panose="02020603050405020304" pitchFamily="18" charset="0"/>
              </a:rPr>
              <a:t>T</a:t>
            </a:r>
            <a:r>
              <a:rPr lang="en-US" altLang="ja-JP" baseline="-25000" dirty="0" err="1" smtClean="0">
                <a:latin typeface="Times New Roman" panose="02020603050405020304" pitchFamily="18" charset="0"/>
                <a:cs typeface="Times New Roman" panose="02020603050405020304" pitchFamily="18" charset="0"/>
              </a:rPr>
              <a:t>i</a:t>
            </a:r>
            <a:r>
              <a:rPr lang="en-US" altLang="ja-JP" baseline="-25000" dirty="0" smtClean="0">
                <a:latin typeface="Times New Roman" panose="02020603050405020304" pitchFamily="18" charset="0"/>
                <a:cs typeface="Times New Roman" panose="02020603050405020304" pitchFamily="18" charset="0"/>
              </a:rPr>
              <a:t>,</a:t>
            </a:r>
            <a:r>
              <a:rPr lang="ja-JP" altLang="en-US" baseline="-25000" dirty="0" smtClean="0">
                <a:latin typeface="Times New Roman" panose="02020603050405020304" pitchFamily="18" charset="0"/>
                <a:cs typeface="Times New Roman" panose="02020603050405020304" pitchFamily="18" charset="0"/>
              </a:rPr>
              <a:t>⊥</a:t>
            </a:r>
            <a:r>
              <a:rPr lang="en-US" altLang="ja-JP" dirty="0" smtClean="0">
                <a:latin typeface="Times New Roman" panose="02020603050405020304" pitchFamily="18" charset="0"/>
                <a:cs typeface="Times New Roman" panose="02020603050405020304" pitchFamily="18" charset="0"/>
              </a:rPr>
              <a:t>.</a:t>
            </a:r>
            <a:endParaRPr lang="en-US" altLang="ja-JP" dirty="0">
              <a:latin typeface="Times New Roman" panose="02020603050405020304" pitchFamily="18" charset="0"/>
              <a:cs typeface="Times New Roman" panose="02020603050405020304" pitchFamily="18" charset="0"/>
            </a:endParaRPr>
          </a:p>
        </p:txBody>
      </p:sp>
      <p:pic>
        <p:nvPicPr>
          <p:cNvPr id="3" name="図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89513" y="863568"/>
            <a:ext cx="3802967" cy="4189056"/>
          </a:xfrm>
          <a:prstGeom prst="rect">
            <a:avLst/>
          </a:prstGeom>
        </p:spPr>
      </p:pic>
    </p:spTree>
    <p:extLst>
      <p:ext uri="{BB962C8B-B14F-4D97-AF65-F5344CB8AC3E}">
        <p14:creationId xmlns:p14="http://schemas.microsoft.com/office/powerpoint/2010/main" val="1859780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7002814"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Self-Consistent </a:t>
            </a:r>
            <a:r>
              <a:rPr lang="en-US" altLang="ja-JP" sz="3200" b="1" dirty="0">
                <a:solidFill>
                  <a:schemeClr val="bg1"/>
                </a:solidFill>
                <a:latin typeface="Times New Roman" pitchFamily="18" charset="0"/>
                <a:cs typeface="Times New Roman" pitchFamily="18" charset="0"/>
              </a:rPr>
              <a:t>N</a:t>
            </a:r>
            <a:r>
              <a:rPr lang="en-US" altLang="ja-JP" sz="3200" b="1" dirty="0" smtClean="0">
                <a:solidFill>
                  <a:schemeClr val="bg1"/>
                </a:solidFill>
                <a:latin typeface="Times New Roman" pitchFamily="18" charset="0"/>
                <a:cs typeface="Times New Roman" pitchFamily="18" charset="0"/>
              </a:rPr>
              <a:t>eutral </a:t>
            </a:r>
            <a:r>
              <a:rPr lang="en-US" altLang="ja-JP" sz="3200" b="1" dirty="0">
                <a:solidFill>
                  <a:schemeClr val="bg1"/>
                </a:solidFill>
                <a:latin typeface="Times New Roman" pitchFamily="18" charset="0"/>
                <a:cs typeface="Times New Roman" pitchFamily="18" charset="0"/>
              </a:rPr>
              <a:t>M</a:t>
            </a:r>
            <a:r>
              <a:rPr lang="en-US" altLang="ja-JP" sz="3200" b="1" dirty="0" smtClean="0">
                <a:solidFill>
                  <a:schemeClr val="bg1"/>
                </a:solidFill>
                <a:latin typeface="Times New Roman" pitchFamily="18" charset="0"/>
                <a:cs typeface="Times New Roman" pitchFamily="18" charset="0"/>
              </a:rPr>
              <a:t>odel (in VD)</a:t>
            </a:r>
            <a:endParaRPr kumimoji="1" lang="ja-JP" altLang="en-US" sz="3200" b="1" dirty="0">
              <a:solidFill>
                <a:schemeClr val="bg1"/>
              </a:solidFill>
              <a:latin typeface="Times New Roman" pitchFamily="18" charset="0"/>
              <a:cs typeface="Times New Roman" pitchFamily="18" charset="0"/>
            </a:endParaRP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379290098"/>
              </p:ext>
            </p:extLst>
          </p:nvPr>
        </p:nvGraphicFramePr>
        <p:xfrm>
          <a:off x="293112" y="4407847"/>
          <a:ext cx="4252788" cy="777240"/>
        </p:xfrm>
        <a:graphic>
          <a:graphicData uri="http://schemas.openxmlformats.org/presentationml/2006/ole">
            <mc:AlternateContent xmlns:mc="http://schemas.openxmlformats.org/markup-compatibility/2006">
              <mc:Choice xmlns:v="urn:schemas-microsoft-com:vml" Requires="v">
                <p:oleObj spid="_x0000_s84621" name="数式" r:id="rId4" imgW="2501640" imgH="457200" progId="Equation.3">
                  <p:embed/>
                </p:oleObj>
              </mc:Choice>
              <mc:Fallback>
                <p:oleObj name="数式" r:id="rId4" imgW="2501640" imgH="457200" progId="Equation.3">
                  <p:embed/>
                  <p:pic>
                    <p:nvPicPr>
                      <p:cNvPr id="0" name=""/>
                      <p:cNvPicPr/>
                      <p:nvPr/>
                    </p:nvPicPr>
                    <p:blipFill>
                      <a:blip r:embed="rId5"/>
                      <a:stretch>
                        <a:fillRect/>
                      </a:stretch>
                    </p:blipFill>
                    <p:spPr>
                      <a:xfrm>
                        <a:off x="293112" y="4407847"/>
                        <a:ext cx="4252788" cy="777240"/>
                      </a:xfrm>
                      <a:prstGeom prst="rect">
                        <a:avLst/>
                      </a:prstGeom>
                    </p:spPr>
                  </p:pic>
                </p:oleObj>
              </mc:Fallback>
            </mc:AlternateContent>
          </a:graphicData>
        </a:graphic>
      </p:graphicFrame>
      <p:sp>
        <p:nvSpPr>
          <p:cNvPr id="15" name="角丸四角形 14"/>
          <p:cNvSpPr/>
          <p:nvPr/>
        </p:nvSpPr>
        <p:spPr>
          <a:xfrm>
            <a:off x="251520" y="4344015"/>
            <a:ext cx="4294380" cy="85001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54184" y="6111928"/>
            <a:ext cx="1764266"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Diffusion neutral</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19" name="オブジェクト 18"/>
          <p:cNvGraphicFramePr>
            <a:graphicFrameLocks noChangeAspect="1"/>
          </p:cNvGraphicFramePr>
          <p:nvPr>
            <p:extLst>
              <p:ext uri="{D42A27DB-BD31-4B8C-83A1-F6EECF244321}">
                <p14:modId xmlns:p14="http://schemas.microsoft.com/office/powerpoint/2010/main" val="3385262960"/>
              </p:ext>
            </p:extLst>
          </p:nvPr>
        </p:nvGraphicFramePr>
        <p:xfrm>
          <a:off x="2363578" y="5918990"/>
          <a:ext cx="3583872" cy="755208"/>
        </p:xfrm>
        <a:graphic>
          <a:graphicData uri="http://schemas.openxmlformats.org/presentationml/2006/ole">
            <mc:AlternateContent xmlns:mc="http://schemas.openxmlformats.org/markup-compatibility/2006">
              <mc:Choice xmlns:v="urn:schemas-microsoft-com:vml" Requires="v">
                <p:oleObj spid="_x0000_s84622" name="数式" r:id="rId6" imgW="2108160" imgH="444240" progId="Equation.3">
                  <p:embed/>
                </p:oleObj>
              </mc:Choice>
              <mc:Fallback>
                <p:oleObj name="数式" r:id="rId6" imgW="2108160" imgH="444240" progId="Equation.3">
                  <p:embed/>
                  <p:pic>
                    <p:nvPicPr>
                      <p:cNvPr id="0" name=""/>
                      <p:cNvPicPr/>
                      <p:nvPr/>
                    </p:nvPicPr>
                    <p:blipFill>
                      <a:blip r:embed="rId7"/>
                      <a:stretch>
                        <a:fillRect/>
                      </a:stretch>
                    </p:blipFill>
                    <p:spPr>
                      <a:xfrm>
                        <a:off x="2363578" y="5918990"/>
                        <a:ext cx="3583872" cy="755208"/>
                      </a:xfrm>
                      <a:prstGeom prst="rect">
                        <a:avLst/>
                      </a:prstGeom>
                    </p:spPr>
                  </p:pic>
                </p:oleObj>
              </mc:Fallback>
            </mc:AlternateContent>
          </a:graphicData>
        </a:graphic>
      </p:graphicFrame>
      <p:sp>
        <p:nvSpPr>
          <p:cNvPr id="20" name="角丸四角形 19"/>
          <p:cNvSpPr/>
          <p:nvPr/>
        </p:nvSpPr>
        <p:spPr>
          <a:xfrm>
            <a:off x="2285518" y="5854714"/>
            <a:ext cx="3656164" cy="83699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93112" y="3998694"/>
            <a:ext cx="3012363"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Recycling neutral (inner plate)</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1546216792"/>
              </p:ext>
            </p:extLst>
          </p:nvPr>
        </p:nvGraphicFramePr>
        <p:xfrm>
          <a:off x="4799208" y="4407859"/>
          <a:ext cx="4252788" cy="777240"/>
        </p:xfrm>
        <a:graphic>
          <a:graphicData uri="http://schemas.openxmlformats.org/presentationml/2006/ole">
            <mc:AlternateContent xmlns:mc="http://schemas.openxmlformats.org/markup-compatibility/2006">
              <mc:Choice xmlns:v="urn:schemas-microsoft-com:vml" Requires="v">
                <p:oleObj spid="_x0000_s84623" name="数式" r:id="rId8" imgW="2501640" imgH="457200" progId="Equation.3">
                  <p:embed/>
                </p:oleObj>
              </mc:Choice>
              <mc:Fallback>
                <p:oleObj name="数式" r:id="rId8" imgW="2501640" imgH="457200" progId="Equation.3">
                  <p:embed/>
                  <p:pic>
                    <p:nvPicPr>
                      <p:cNvPr id="0" name=""/>
                      <p:cNvPicPr/>
                      <p:nvPr/>
                    </p:nvPicPr>
                    <p:blipFill>
                      <a:blip r:embed="rId9"/>
                      <a:stretch>
                        <a:fillRect/>
                      </a:stretch>
                    </p:blipFill>
                    <p:spPr>
                      <a:xfrm>
                        <a:off x="4799208" y="4407859"/>
                        <a:ext cx="4252788" cy="777240"/>
                      </a:xfrm>
                      <a:prstGeom prst="rect">
                        <a:avLst/>
                      </a:prstGeom>
                    </p:spPr>
                  </p:pic>
                </p:oleObj>
              </mc:Fallback>
            </mc:AlternateContent>
          </a:graphicData>
        </a:graphic>
      </p:graphicFrame>
      <p:sp>
        <p:nvSpPr>
          <p:cNvPr id="24" name="角丸四角形 23"/>
          <p:cNvSpPr/>
          <p:nvPr/>
        </p:nvSpPr>
        <p:spPr>
          <a:xfrm>
            <a:off x="4757608" y="4344015"/>
            <a:ext cx="4294388" cy="84108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799200" y="3998694"/>
            <a:ext cx="3012363"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Recycling neutral (outer plate)</a:t>
            </a:r>
            <a:endParaRPr kumimoji="1" lang="ja-JP" altLang="en-US" dirty="0">
              <a:latin typeface="Times New Roman" panose="02020603050405020304" pitchFamily="18" charset="0"/>
              <a:cs typeface="Times New Roman" panose="02020603050405020304" pitchFamily="18" charset="0"/>
            </a:endParaRPr>
          </a:p>
        </p:txBody>
      </p:sp>
      <p:sp>
        <p:nvSpPr>
          <p:cNvPr id="32" name="テキスト ボックス 31"/>
          <p:cNvSpPr txBox="1"/>
          <p:nvPr/>
        </p:nvSpPr>
        <p:spPr>
          <a:xfrm>
            <a:off x="6301901" y="3628126"/>
            <a:ext cx="2788388"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periodic boundary condition</a:t>
            </a:r>
          </a:p>
        </p:txBody>
      </p:sp>
      <p:sp>
        <p:nvSpPr>
          <p:cNvPr id="33" name="スライド番号プレースホルダー 21"/>
          <p:cNvSpPr>
            <a:spLocks noGrp="1"/>
          </p:cNvSpPr>
          <p:nvPr>
            <p:ph type="sldNum" sz="quarter" idx="12"/>
          </p:nvPr>
        </p:nvSpPr>
        <p:spPr>
          <a:xfrm>
            <a:off x="6902896" y="44624"/>
            <a:ext cx="2133600" cy="365125"/>
          </a:xfrm>
        </p:spPr>
        <p:txBody>
          <a:bodyPr/>
          <a:lstStyle/>
          <a:p>
            <a:r>
              <a:rPr kumimoji="1" lang="en-US" altLang="ja-JP" dirty="0" smtClean="0"/>
              <a:t>12</a:t>
            </a:r>
            <a:endParaRPr kumimoji="1" lang="ja-JP" altLang="en-US" dirty="0"/>
          </a:p>
        </p:txBody>
      </p:sp>
      <p:cxnSp>
        <p:nvCxnSpPr>
          <p:cNvPr id="5" name="直線コネクタ 4"/>
          <p:cNvCxnSpPr/>
          <p:nvPr/>
        </p:nvCxnSpPr>
        <p:spPr>
          <a:xfrm>
            <a:off x="6157030" y="872902"/>
            <a:ext cx="0" cy="3057929"/>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591433" y="1159127"/>
            <a:ext cx="1394421" cy="369332"/>
          </a:xfrm>
          <a:prstGeom prst="rect">
            <a:avLst/>
          </a:prstGeom>
          <a:noFill/>
          <a:ln>
            <a:solidFill>
              <a:srgbClr val="0070C0"/>
            </a:solidFill>
          </a:ln>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conventional</a:t>
            </a:r>
            <a:endParaRPr kumimoji="1" lang="ja-JP" altLang="en-US" dirty="0">
              <a:latin typeface="Times New Roman" panose="02020603050405020304" pitchFamily="18" charset="0"/>
              <a:cs typeface="Times New Roman" panose="02020603050405020304" pitchFamily="18" charset="0"/>
            </a:endParaRPr>
          </a:p>
        </p:txBody>
      </p:sp>
      <p:sp>
        <p:nvSpPr>
          <p:cNvPr id="26" name="テキスト ボックス 25"/>
          <p:cNvSpPr txBox="1"/>
          <p:nvPr/>
        </p:nvSpPr>
        <p:spPr>
          <a:xfrm>
            <a:off x="7148556" y="1138048"/>
            <a:ext cx="851515" cy="369332"/>
          </a:xfrm>
          <a:prstGeom prst="rect">
            <a:avLst/>
          </a:prstGeom>
          <a:noFill/>
          <a:ln>
            <a:solidFill>
              <a:srgbClr val="0070C0"/>
            </a:solidFill>
          </a:ln>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present</a:t>
            </a:r>
            <a:endParaRPr kumimoji="1" lang="ja-JP" altLang="en-US" dirty="0">
              <a:latin typeface="Times New Roman" panose="02020603050405020304" pitchFamily="18" charset="0"/>
              <a:cs typeface="Times New Roman" panose="02020603050405020304" pitchFamily="18" charset="0"/>
            </a:endParaRPr>
          </a:p>
        </p:txBody>
      </p:sp>
      <p:sp>
        <p:nvSpPr>
          <p:cNvPr id="28" name="テキスト ボックス 27"/>
          <p:cNvSpPr txBox="1"/>
          <p:nvPr/>
        </p:nvSpPr>
        <p:spPr>
          <a:xfrm>
            <a:off x="4163202" y="3639804"/>
            <a:ext cx="1996300" cy="369332"/>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b</a:t>
            </a:r>
            <a:r>
              <a:rPr lang="en-US" altLang="ja-JP" dirty="0" smtClean="0">
                <a:latin typeface="Times New Roman" panose="02020603050405020304" pitchFamily="18" charset="0"/>
                <a:cs typeface="Times New Roman" panose="02020603050405020304" pitchFamily="18" charset="0"/>
              </a:rPr>
              <a:t>oundary condition</a:t>
            </a:r>
          </a:p>
        </p:txBody>
      </p:sp>
      <p:pic>
        <p:nvPicPr>
          <p:cNvPr id="10" name="図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57030" y="1500109"/>
            <a:ext cx="2883658" cy="2048434"/>
          </a:xfrm>
          <a:prstGeom prst="rect">
            <a:avLst/>
          </a:prstGeom>
        </p:spPr>
      </p:pic>
      <p:pic>
        <p:nvPicPr>
          <p:cNvPr id="13" name="図 12"/>
          <p:cNvPicPr>
            <a:picLocks noChangeAspect="1"/>
          </p:cNvPicPr>
          <p:nvPr/>
        </p:nvPicPr>
        <p:blipFill rotWithShape="1">
          <a:blip r:embed="rId11">
            <a:extLst>
              <a:ext uri="{28A0092B-C50C-407E-A947-70E740481C1C}">
                <a14:useLocalDpi xmlns:a14="http://schemas.microsoft.com/office/drawing/2010/main" val="0"/>
              </a:ext>
            </a:extLst>
          </a:blip>
          <a:srcRect r="44638"/>
          <a:stretch/>
        </p:blipFill>
        <p:spPr>
          <a:xfrm>
            <a:off x="4415709" y="1547780"/>
            <a:ext cx="1596451" cy="2048434"/>
          </a:xfrm>
          <a:prstGeom prst="rect">
            <a:avLst/>
          </a:prstGeom>
        </p:spPr>
      </p:pic>
      <p:graphicFrame>
        <p:nvGraphicFramePr>
          <p:cNvPr id="21" name="オブジェクト 20"/>
          <p:cNvGraphicFramePr>
            <a:graphicFrameLocks noChangeAspect="1"/>
          </p:cNvGraphicFramePr>
          <p:nvPr>
            <p:extLst>
              <p:ext uri="{D42A27DB-BD31-4B8C-83A1-F6EECF244321}">
                <p14:modId xmlns:p14="http://schemas.microsoft.com/office/powerpoint/2010/main" val="1716199267"/>
              </p:ext>
            </p:extLst>
          </p:nvPr>
        </p:nvGraphicFramePr>
        <p:xfrm>
          <a:off x="2342155" y="5234282"/>
          <a:ext cx="1066800" cy="531813"/>
        </p:xfrm>
        <a:graphic>
          <a:graphicData uri="http://schemas.openxmlformats.org/presentationml/2006/ole">
            <mc:AlternateContent xmlns:mc="http://schemas.openxmlformats.org/markup-compatibility/2006">
              <mc:Choice xmlns:v="urn:schemas-microsoft-com:vml" Requires="v">
                <p:oleObj spid="_x0000_s84624" name="数式" r:id="rId12" imgW="761760" imgH="380880" progId="Equation.3">
                  <p:embed/>
                </p:oleObj>
              </mc:Choice>
              <mc:Fallback>
                <p:oleObj name="数式" r:id="rId12" imgW="761760" imgH="380880" progId="Equation.3">
                  <p:embed/>
                  <p:pic>
                    <p:nvPicPr>
                      <p:cNvPr id="0" name=""/>
                      <p:cNvPicPr/>
                      <p:nvPr/>
                    </p:nvPicPr>
                    <p:blipFill>
                      <a:blip r:embed="rId13"/>
                      <a:stretch>
                        <a:fillRect/>
                      </a:stretch>
                    </p:blipFill>
                    <p:spPr>
                      <a:xfrm>
                        <a:off x="2342155" y="5234282"/>
                        <a:ext cx="1066800" cy="531813"/>
                      </a:xfrm>
                      <a:prstGeom prst="rect">
                        <a:avLst/>
                      </a:prstGeom>
                    </p:spPr>
                  </p:pic>
                </p:oleObj>
              </mc:Fallback>
            </mc:AlternateContent>
          </a:graphicData>
        </a:graphic>
      </p:graphicFrame>
      <p:graphicFrame>
        <p:nvGraphicFramePr>
          <p:cNvPr id="27" name="オブジェクト 26"/>
          <p:cNvGraphicFramePr>
            <a:graphicFrameLocks noChangeAspect="1"/>
          </p:cNvGraphicFramePr>
          <p:nvPr>
            <p:extLst>
              <p:ext uri="{D42A27DB-BD31-4B8C-83A1-F6EECF244321}">
                <p14:modId xmlns:p14="http://schemas.microsoft.com/office/powerpoint/2010/main" val="1274025822"/>
              </p:ext>
            </p:extLst>
          </p:nvPr>
        </p:nvGraphicFramePr>
        <p:xfrm>
          <a:off x="527841" y="5228982"/>
          <a:ext cx="1238250" cy="552450"/>
        </p:xfrm>
        <a:graphic>
          <a:graphicData uri="http://schemas.openxmlformats.org/presentationml/2006/ole">
            <mc:AlternateContent xmlns:mc="http://schemas.openxmlformats.org/markup-compatibility/2006">
              <mc:Choice xmlns:v="urn:schemas-microsoft-com:vml" Requires="v">
                <p:oleObj spid="_x0000_s84625" name="数式" r:id="rId14" imgW="825480" imgH="368280" progId="Equation.3">
                  <p:embed/>
                </p:oleObj>
              </mc:Choice>
              <mc:Fallback>
                <p:oleObj name="数式" r:id="rId14" imgW="825480" imgH="368280" progId="Equation.3">
                  <p:embed/>
                  <p:pic>
                    <p:nvPicPr>
                      <p:cNvPr id="0" name=""/>
                      <p:cNvPicPr/>
                      <p:nvPr/>
                    </p:nvPicPr>
                    <p:blipFill>
                      <a:blip r:embed="rId15"/>
                      <a:stretch>
                        <a:fillRect/>
                      </a:stretch>
                    </p:blipFill>
                    <p:spPr>
                      <a:xfrm>
                        <a:off x="527841" y="5228982"/>
                        <a:ext cx="1238250" cy="552450"/>
                      </a:xfrm>
                      <a:prstGeom prst="rect">
                        <a:avLst/>
                      </a:prstGeom>
                    </p:spPr>
                  </p:pic>
                </p:oleObj>
              </mc:Fallback>
            </mc:AlternateContent>
          </a:graphicData>
        </a:graphic>
      </p:graphicFrame>
      <p:sp>
        <p:nvSpPr>
          <p:cNvPr id="2" name="テキスト ボックス 1"/>
          <p:cNvSpPr txBox="1"/>
          <p:nvPr/>
        </p:nvSpPr>
        <p:spPr>
          <a:xfrm>
            <a:off x="3638299" y="5294286"/>
            <a:ext cx="2935419"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(Eq. of continuity for plasma)</a:t>
            </a:r>
            <a:endParaRPr kumimoji="1" lang="ja-JP" altLang="en-US" dirty="0">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6199723" y="6205967"/>
            <a:ext cx="1496372" cy="369332"/>
          </a:xfrm>
          <a:prstGeom prst="rect">
            <a:avLst/>
          </a:prstGeom>
          <a:noFill/>
        </p:spPr>
        <p:txBody>
          <a:bodyPr wrap="none" rtlCol="0">
            <a:spAutoFit/>
          </a:bodyPr>
          <a:lstStyle/>
          <a:p>
            <a:r>
              <a:rPr kumimoji="1" lang="en-US" altLang="ja-JP" i="1" dirty="0" err="1" smtClean="0">
                <a:latin typeface="Symbol" panose="05050102010706020507" pitchFamily="18" charset="2"/>
                <a:cs typeface="Times New Roman" panose="02020603050405020304" pitchFamily="18" charset="0"/>
              </a:rPr>
              <a:t>t</a:t>
            </a:r>
            <a:r>
              <a:rPr kumimoji="1" lang="en-US" altLang="ja-JP" baseline="-25000" dirty="0" err="1" smtClean="0">
                <a:latin typeface="Times New Roman" panose="02020603050405020304" pitchFamily="18" charset="0"/>
                <a:cs typeface="Times New Roman" panose="02020603050405020304" pitchFamily="18" charset="0"/>
              </a:rPr>
              <a:t>n,diff</a:t>
            </a:r>
            <a:r>
              <a:rPr kumimoji="1" lang="en-US" altLang="ja-JP" baseline="30000" dirty="0" err="1" smtClean="0">
                <a:latin typeface="Times New Roman" panose="02020603050405020304" pitchFamily="18" charset="0"/>
                <a:cs typeface="Times New Roman" panose="02020603050405020304" pitchFamily="18" charset="0"/>
              </a:rPr>
              <a:t>VD</a:t>
            </a:r>
            <a:r>
              <a:rPr kumimoji="1" lang="en-US" altLang="ja-JP" dirty="0" smtClean="0">
                <a:latin typeface="Times New Roman" panose="02020603050405020304" pitchFamily="18" charset="0"/>
                <a:cs typeface="Times New Roman" panose="02020603050405020304" pitchFamily="18" charset="0"/>
              </a:rPr>
              <a:t> : input</a:t>
            </a:r>
            <a:endParaRPr kumimoji="1" lang="ja-JP" altLang="en-US" dirty="0">
              <a:latin typeface="Times New Roman" panose="02020603050405020304" pitchFamily="18" charset="0"/>
              <a:cs typeface="Times New Roman" panose="02020603050405020304" pitchFamily="18" charset="0"/>
            </a:endParaRPr>
          </a:p>
        </p:txBody>
      </p:sp>
      <p:pic>
        <p:nvPicPr>
          <p:cNvPr id="29" name="図 2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558" y="1176023"/>
            <a:ext cx="4730692" cy="1970244"/>
          </a:xfrm>
          <a:prstGeom prst="rect">
            <a:avLst/>
          </a:prstGeom>
        </p:spPr>
      </p:pic>
      <p:sp>
        <p:nvSpPr>
          <p:cNvPr id="30" name="テキスト ボックス 29"/>
          <p:cNvSpPr txBox="1"/>
          <p:nvPr/>
        </p:nvSpPr>
        <p:spPr>
          <a:xfrm>
            <a:off x="667560" y="2981795"/>
            <a:ext cx="3024336" cy="646331"/>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The coordinate </a:t>
            </a:r>
            <a:r>
              <a:rPr lang="en-US" altLang="ja-JP" i="1" dirty="0" smtClean="0">
                <a:latin typeface="Times New Roman" panose="02020603050405020304" pitchFamily="18" charset="0"/>
                <a:cs typeface="Times New Roman" panose="02020603050405020304" pitchFamily="18" charset="0"/>
              </a:rPr>
              <a:t>x</a:t>
            </a:r>
          </a:p>
          <a:p>
            <a:r>
              <a:rPr lang="en-US" altLang="ja-JP" dirty="0" smtClean="0">
                <a:latin typeface="Times New Roman" panose="02020603050405020304" pitchFamily="18" charset="0"/>
                <a:cs typeface="Times New Roman" panose="02020603050405020304" pitchFamily="18" charset="0"/>
              </a:rPr>
              <a:t>:</a:t>
            </a:r>
            <a:r>
              <a:rPr lang="ja-JP" altLang="en-US" dirty="0" smtClean="0">
                <a:latin typeface="Times New Roman" panose="02020603050405020304" pitchFamily="18" charset="0"/>
                <a:cs typeface="Times New Roman" panose="02020603050405020304" pitchFamily="18" charset="0"/>
              </a:rPr>
              <a:t> </a:t>
            </a:r>
            <a:r>
              <a:rPr lang="en-US" altLang="ja-JP" dirty="0" err="1" smtClean="0">
                <a:latin typeface="Times New Roman" panose="02020603050405020304" pitchFamily="18" charset="0"/>
                <a:cs typeface="Times New Roman" panose="02020603050405020304" pitchFamily="18" charset="0"/>
              </a:rPr>
              <a:t>poloidal</a:t>
            </a:r>
            <a:r>
              <a:rPr lang="en-US" altLang="ja-JP" dirty="0" smtClean="0">
                <a:latin typeface="Times New Roman" panose="02020603050405020304" pitchFamily="18" charset="0"/>
                <a:cs typeface="Times New Roman" panose="02020603050405020304" pitchFamily="18" charset="0"/>
              </a:rPr>
              <a:t> direction </a:t>
            </a:r>
            <a:r>
              <a:rPr lang="en-US" altLang="ja-JP" i="1" dirty="0">
                <a:latin typeface="Times New Roman" panose="02020603050405020304" pitchFamily="18" charset="0"/>
                <a:cs typeface="Times New Roman" panose="02020603050405020304" pitchFamily="18" charset="0"/>
              </a:rPr>
              <a:t>x</a:t>
            </a:r>
            <a:r>
              <a:rPr lang="en-US" altLang="ja-JP" dirty="0" smtClean="0">
                <a:latin typeface="Times New Roman" panose="02020603050405020304" pitchFamily="18" charset="0"/>
                <a:cs typeface="Times New Roman" panose="02020603050405020304" pitchFamily="18" charset="0"/>
              </a:rPr>
              <a:t> = (</a:t>
            </a:r>
            <a:r>
              <a:rPr lang="en-US" altLang="ja-JP" i="1" dirty="0" err="1" smtClean="0">
                <a:latin typeface="Times New Roman" panose="02020603050405020304" pitchFamily="18" charset="0"/>
                <a:cs typeface="Times New Roman" panose="02020603050405020304" pitchFamily="18" charset="0"/>
              </a:rPr>
              <a:t>B</a:t>
            </a:r>
            <a:r>
              <a:rPr lang="en-US" altLang="ja-JP" baseline="-25000" dirty="0" err="1" smtClean="0">
                <a:latin typeface="Times New Roman" panose="02020603050405020304" pitchFamily="18" charset="0"/>
                <a:cs typeface="Times New Roman" panose="02020603050405020304" pitchFamily="18" charset="0"/>
              </a:rPr>
              <a:t>p</a:t>
            </a:r>
            <a:r>
              <a:rPr lang="en-US" altLang="ja-JP" dirty="0" smtClean="0">
                <a:latin typeface="Times New Roman" panose="02020603050405020304" pitchFamily="18" charset="0"/>
                <a:cs typeface="Times New Roman" panose="02020603050405020304" pitchFamily="18" charset="0"/>
              </a:rPr>
              <a:t>/</a:t>
            </a:r>
            <a:r>
              <a:rPr lang="en-US" altLang="ja-JP" i="1" dirty="0" smtClean="0">
                <a:latin typeface="Times New Roman" panose="02020603050405020304" pitchFamily="18" charset="0"/>
                <a:cs typeface="Times New Roman" panose="02020603050405020304" pitchFamily="18" charset="0"/>
              </a:rPr>
              <a:t>B</a:t>
            </a:r>
            <a:r>
              <a:rPr lang="en-US" altLang="ja-JP" dirty="0" smtClean="0">
                <a:latin typeface="Times New Roman" panose="02020603050405020304" pitchFamily="18" charset="0"/>
                <a:cs typeface="Times New Roman" panose="02020603050405020304" pitchFamily="18" charset="0"/>
              </a:rPr>
              <a:t>)</a:t>
            </a:r>
            <a:r>
              <a:rPr lang="en-US" altLang="ja-JP" i="1" dirty="0">
                <a:latin typeface="Times New Roman" panose="02020603050405020304" pitchFamily="18" charset="0"/>
                <a:cs typeface="Times New Roman" panose="02020603050405020304" pitchFamily="18" charset="0"/>
              </a:rPr>
              <a:t>s</a:t>
            </a:r>
            <a:r>
              <a:rPr lang="en-US" altLang="ja-JP" dirty="0" smtClean="0">
                <a:latin typeface="Times New Roman" panose="02020603050405020304" pitchFamily="18" charset="0"/>
                <a:cs typeface="Times New Roman" panose="02020603050405020304" pitchFamily="18" charset="0"/>
              </a:rPr>
              <a:t>.</a:t>
            </a:r>
          </a:p>
        </p:txBody>
      </p:sp>
      <p:sp>
        <p:nvSpPr>
          <p:cNvPr id="7" name="テキスト ボックス 6"/>
          <p:cNvSpPr txBox="1"/>
          <p:nvPr/>
        </p:nvSpPr>
        <p:spPr>
          <a:xfrm>
            <a:off x="65938" y="1567745"/>
            <a:ext cx="1457450" cy="307777"/>
          </a:xfrm>
          <a:prstGeom prst="rect">
            <a:avLst/>
          </a:prstGeom>
          <a:solidFill>
            <a:schemeClr val="bg1"/>
          </a:solidFill>
          <a:ln>
            <a:solidFill>
              <a:srgbClr val="00B050"/>
            </a:solidFill>
          </a:ln>
        </p:spPr>
        <p:txBody>
          <a:bodyPr wrap="none" rtlCol="0">
            <a:spAutoFit/>
          </a:bodyPr>
          <a:lstStyle/>
          <a:p>
            <a:r>
              <a:rPr kumimoji="1" lang="en-US" altLang="ja-JP" sz="1400" dirty="0" smtClean="0">
                <a:latin typeface="Times New Roman" panose="02020603050405020304" pitchFamily="18" charset="0"/>
                <a:cs typeface="Times New Roman" panose="02020603050405020304" pitchFamily="18" charset="0"/>
              </a:rPr>
              <a:t>Recycling neutral</a:t>
            </a:r>
            <a:endParaRPr kumimoji="1" lang="ja-JP" altLang="en-US" sz="1400" dirty="0">
              <a:latin typeface="Times New Roman" panose="02020603050405020304" pitchFamily="18" charset="0"/>
              <a:cs typeface="Times New Roman" panose="02020603050405020304" pitchFamily="18" charset="0"/>
            </a:endParaRPr>
          </a:p>
        </p:txBody>
      </p:sp>
      <p:sp>
        <p:nvSpPr>
          <p:cNvPr id="31" name="テキスト ボックス 30"/>
          <p:cNvSpPr txBox="1"/>
          <p:nvPr/>
        </p:nvSpPr>
        <p:spPr>
          <a:xfrm>
            <a:off x="344556" y="2409210"/>
            <a:ext cx="1412503" cy="307777"/>
          </a:xfrm>
          <a:prstGeom prst="rect">
            <a:avLst/>
          </a:prstGeom>
          <a:solidFill>
            <a:schemeClr val="bg1"/>
          </a:solidFill>
          <a:ln>
            <a:solidFill>
              <a:srgbClr val="FFC000"/>
            </a:solidFill>
          </a:ln>
        </p:spPr>
        <p:txBody>
          <a:bodyPr wrap="none" rtlCol="0">
            <a:spAutoFit/>
          </a:bodyPr>
          <a:lstStyle/>
          <a:p>
            <a:r>
              <a:rPr lang="en-US" altLang="ja-JP" sz="1400" dirty="0" smtClean="0">
                <a:latin typeface="Times New Roman" panose="02020603050405020304" pitchFamily="18" charset="0"/>
                <a:cs typeface="Times New Roman" panose="02020603050405020304" pitchFamily="18" charset="0"/>
              </a:rPr>
              <a:t>Diffusion</a:t>
            </a:r>
            <a:r>
              <a:rPr kumimoji="1" lang="en-US" altLang="ja-JP" sz="1400" dirty="0" smtClean="0">
                <a:latin typeface="Times New Roman" panose="02020603050405020304" pitchFamily="18" charset="0"/>
                <a:cs typeface="Times New Roman" panose="02020603050405020304" pitchFamily="18" charset="0"/>
              </a:rPr>
              <a:t> neutral</a:t>
            </a:r>
            <a:endParaRPr kumimoji="1" lang="ja-JP"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795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7568097"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Self-Consistent </a:t>
            </a:r>
            <a:r>
              <a:rPr lang="en-US" altLang="ja-JP" sz="3200" b="1" dirty="0">
                <a:solidFill>
                  <a:schemeClr val="bg1"/>
                </a:solidFill>
                <a:latin typeface="Times New Roman" pitchFamily="18" charset="0"/>
                <a:cs typeface="Times New Roman" pitchFamily="18" charset="0"/>
              </a:rPr>
              <a:t>N</a:t>
            </a:r>
            <a:r>
              <a:rPr lang="en-US" altLang="ja-JP" sz="3200" b="1" dirty="0" smtClean="0">
                <a:solidFill>
                  <a:schemeClr val="bg1"/>
                </a:solidFill>
                <a:latin typeface="Times New Roman" pitchFamily="18" charset="0"/>
                <a:cs typeface="Times New Roman" pitchFamily="18" charset="0"/>
              </a:rPr>
              <a:t>eutral </a:t>
            </a:r>
            <a:r>
              <a:rPr lang="en-US" altLang="ja-JP" sz="3200" b="1" dirty="0">
                <a:solidFill>
                  <a:schemeClr val="bg1"/>
                </a:solidFill>
                <a:latin typeface="Times New Roman" pitchFamily="18" charset="0"/>
                <a:cs typeface="Times New Roman" pitchFamily="18" charset="0"/>
              </a:rPr>
              <a:t>M</a:t>
            </a:r>
            <a:r>
              <a:rPr lang="en-US" altLang="ja-JP" sz="3200" b="1" dirty="0" smtClean="0">
                <a:solidFill>
                  <a:schemeClr val="bg1"/>
                </a:solidFill>
                <a:latin typeface="Times New Roman" pitchFamily="18" charset="0"/>
                <a:cs typeface="Times New Roman" pitchFamily="18" charset="0"/>
              </a:rPr>
              <a:t>odel (in Plasma)</a:t>
            </a:r>
            <a:endParaRPr kumimoji="1" lang="ja-JP" altLang="en-US" sz="3200" b="1" dirty="0">
              <a:solidFill>
                <a:schemeClr val="bg1"/>
              </a:solidFill>
              <a:latin typeface="Times New Roman" pitchFamily="18" charset="0"/>
              <a:cs typeface="Times New Roman" pitchFamily="18" charset="0"/>
            </a:endParaRP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4253051566"/>
              </p:ext>
            </p:extLst>
          </p:nvPr>
        </p:nvGraphicFramePr>
        <p:xfrm>
          <a:off x="123104" y="1185863"/>
          <a:ext cx="4878864" cy="777240"/>
        </p:xfrm>
        <a:graphic>
          <a:graphicData uri="http://schemas.openxmlformats.org/presentationml/2006/ole">
            <mc:AlternateContent xmlns:mc="http://schemas.openxmlformats.org/markup-compatibility/2006">
              <mc:Choice xmlns:v="urn:schemas-microsoft-com:vml" Requires="v">
                <p:oleObj spid="_x0000_s108599" name="数式" r:id="rId4" imgW="2869920" imgH="457200" progId="Equation.3">
                  <p:embed/>
                </p:oleObj>
              </mc:Choice>
              <mc:Fallback>
                <p:oleObj name="数式" r:id="rId4" imgW="2869920" imgH="457200" progId="Equation.3">
                  <p:embed/>
                  <p:pic>
                    <p:nvPicPr>
                      <p:cNvPr id="0" name=""/>
                      <p:cNvPicPr/>
                      <p:nvPr/>
                    </p:nvPicPr>
                    <p:blipFill>
                      <a:blip r:embed="rId5"/>
                      <a:stretch>
                        <a:fillRect/>
                      </a:stretch>
                    </p:blipFill>
                    <p:spPr>
                      <a:xfrm>
                        <a:off x="123104" y="1185863"/>
                        <a:ext cx="4878864" cy="777240"/>
                      </a:xfrm>
                      <a:prstGeom prst="rect">
                        <a:avLst/>
                      </a:prstGeom>
                    </p:spPr>
                  </p:pic>
                </p:oleObj>
              </mc:Fallback>
            </mc:AlternateContent>
          </a:graphicData>
        </a:graphic>
      </p:graphicFrame>
      <p:sp>
        <p:nvSpPr>
          <p:cNvPr id="15" name="角丸四角形 14"/>
          <p:cNvSpPr/>
          <p:nvPr/>
        </p:nvSpPr>
        <p:spPr>
          <a:xfrm>
            <a:off x="137920" y="1122724"/>
            <a:ext cx="4864048" cy="82755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37128" y="3356992"/>
            <a:ext cx="1764266"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Diffusion neutral</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19" name="オブジェクト 18"/>
          <p:cNvGraphicFramePr>
            <a:graphicFrameLocks noChangeAspect="1"/>
          </p:cNvGraphicFramePr>
          <p:nvPr>
            <p:extLst>
              <p:ext uri="{D42A27DB-BD31-4B8C-83A1-F6EECF244321}">
                <p14:modId xmlns:p14="http://schemas.microsoft.com/office/powerpoint/2010/main" val="1413724913"/>
              </p:ext>
            </p:extLst>
          </p:nvPr>
        </p:nvGraphicFramePr>
        <p:xfrm>
          <a:off x="107504" y="3712138"/>
          <a:ext cx="5656104" cy="755208"/>
        </p:xfrm>
        <a:graphic>
          <a:graphicData uri="http://schemas.openxmlformats.org/presentationml/2006/ole">
            <mc:AlternateContent xmlns:mc="http://schemas.openxmlformats.org/markup-compatibility/2006">
              <mc:Choice xmlns:v="urn:schemas-microsoft-com:vml" Requires="v">
                <p:oleObj spid="_x0000_s108600" name="数式" r:id="rId6" imgW="3327120" imgH="444240" progId="Equation.3">
                  <p:embed/>
                </p:oleObj>
              </mc:Choice>
              <mc:Fallback>
                <p:oleObj name="数式" r:id="rId6" imgW="3327120" imgH="444240" progId="Equation.3">
                  <p:embed/>
                  <p:pic>
                    <p:nvPicPr>
                      <p:cNvPr id="0" name=""/>
                      <p:cNvPicPr/>
                      <p:nvPr/>
                    </p:nvPicPr>
                    <p:blipFill>
                      <a:blip r:embed="rId7"/>
                      <a:stretch>
                        <a:fillRect/>
                      </a:stretch>
                    </p:blipFill>
                    <p:spPr>
                      <a:xfrm>
                        <a:off x="107504" y="3712138"/>
                        <a:ext cx="5656104" cy="755208"/>
                      </a:xfrm>
                      <a:prstGeom prst="rect">
                        <a:avLst/>
                      </a:prstGeom>
                    </p:spPr>
                  </p:pic>
                </p:oleObj>
              </mc:Fallback>
            </mc:AlternateContent>
          </a:graphicData>
        </a:graphic>
      </p:graphicFrame>
      <p:sp>
        <p:nvSpPr>
          <p:cNvPr id="20" name="角丸四角形 19"/>
          <p:cNvSpPr/>
          <p:nvPr/>
        </p:nvSpPr>
        <p:spPr>
          <a:xfrm>
            <a:off x="107504" y="3647513"/>
            <a:ext cx="5656104" cy="83699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06512" y="802804"/>
            <a:ext cx="3012363"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Recycling neutral (inner plate)</a:t>
            </a:r>
            <a:endParaRPr kumimoji="1" lang="ja-JP" altLang="en-US" dirty="0">
              <a:latin typeface="Times New Roman" panose="02020603050405020304" pitchFamily="18" charset="0"/>
              <a:cs typeface="Times New Roman" panose="02020603050405020304" pitchFamily="18" charset="0"/>
            </a:endParaRPr>
          </a:p>
        </p:txBody>
      </p:sp>
      <p:sp>
        <p:nvSpPr>
          <p:cNvPr id="30" name="テキスト ボックス 29"/>
          <p:cNvSpPr txBox="1"/>
          <p:nvPr/>
        </p:nvSpPr>
        <p:spPr>
          <a:xfrm>
            <a:off x="3886898" y="6400093"/>
            <a:ext cx="5493790" cy="400110"/>
          </a:xfrm>
          <a:prstGeom prst="rect">
            <a:avLst/>
          </a:prstGeom>
          <a:noFill/>
        </p:spPr>
        <p:txBody>
          <a:bodyPr wrap="square" rtlCol="0">
            <a:spAutoFit/>
          </a:bodyPr>
          <a:lstStyle/>
          <a:p>
            <a:r>
              <a:rPr lang="en-US" altLang="ja-JP" sz="2000" dirty="0" smtClean="0">
                <a:latin typeface="Times New Roman" panose="02020603050405020304" pitchFamily="18" charset="0"/>
                <a:cs typeface="Times New Roman" panose="02020603050405020304" pitchFamily="18" charset="0"/>
              </a:rPr>
              <a:t>The coordinate </a:t>
            </a:r>
            <a:r>
              <a:rPr lang="en-US" altLang="ja-JP" sz="2000" i="1" dirty="0" smtClean="0">
                <a:latin typeface="Times New Roman" panose="02020603050405020304" pitchFamily="18" charset="0"/>
                <a:cs typeface="Times New Roman" panose="02020603050405020304" pitchFamily="18" charset="0"/>
              </a:rPr>
              <a:t>x:</a:t>
            </a:r>
            <a:r>
              <a:rPr lang="ja-JP" altLang="en-US" sz="2000" dirty="0" smtClean="0">
                <a:latin typeface="Times New Roman" panose="02020603050405020304" pitchFamily="18" charset="0"/>
                <a:cs typeface="Times New Roman" panose="02020603050405020304" pitchFamily="18" charset="0"/>
              </a:rPr>
              <a:t> </a:t>
            </a:r>
            <a:r>
              <a:rPr lang="en-US" altLang="ja-JP" sz="2000" dirty="0" err="1" smtClean="0">
                <a:latin typeface="Times New Roman" panose="02020603050405020304" pitchFamily="18" charset="0"/>
                <a:cs typeface="Times New Roman" panose="02020603050405020304" pitchFamily="18" charset="0"/>
              </a:rPr>
              <a:t>poloidal</a:t>
            </a:r>
            <a:r>
              <a:rPr lang="en-US" altLang="ja-JP" sz="2000" dirty="0" smtClean="0">
                <a:latin typeface="Times New Roman" panose="02020603050405020304" pitchFamily="18" charset="0"/>
                <a:cs typeface="Times New Roman" panose="02020603050405020304" pitchFamily="18" charset="0"/>
              </a:rPr>
              <a:t> direction </a:t>
            </a:r>
            <a:r>
              <a:rPr lang="en-US" altLang="ja-JP" sz="2000" i="1" dirty="0">
                <a:latin typeface="Times New Roman" panose="02020603050405020304" pitchFamily="18" charset="0"/>
                <a:cs typeface="Times New Roman" panose="02020603050405020304" pitchFamily="18" charset="0"/>
              </a:rPr>
              <a:t>x</a:t>
            </a:r>
            <a:r>
              <a:rPr lang="en-US" altLang="ja-JP" sz="2000" dirty="0" smtClean="0">
                <a:latin typeface="Times New Roman" panose="02020603050405020304" pitchFamily="18" charset="0"/>
                <a:cs typeface="Times New Roman" panose="02020603050405020304" pitchFamily="18" charset="0"/>
              </a:rPr>
              <a:t> = (</a:t>
            </a:r>
            <a:r>
              <a:rPr lang="en-US" altLang="ja-JP" sz="2000" i="1" dirty="0" err="1" smtClean="0">
                <a:latin typeface="Times New Roman" panose="02020603050405020304" pitchFamily="18" charset="0"/>
                <a:cs typeface="Times New Roman" panose="02020603050405020304" pitchFamily="18" charset="0"/>
              </a:rPr>
              <a:t>B</a:t>
            </a:r>
            <a:r>
              <a:rPr lang="en-US" altLang="ja-JP" sz="2000" baseline="-25000" dirty="0" err="1" smtClean="0">
                <a:latin typeface="Times New Roman" panose="02020603050405020304" pitchFamily="18" charset="0"/>
                <a:cs typeface="Times New Roman" panose="02020603050405020304" pitchFamily="18" charset="0"/>
              </a:rPr>
              <a:t>p</a:t>
            </a:r>
            <a:r>
              <a:rPr lang="en-US" altLang="ja-JP" sz="2000" dirty="0" smtClean="0">
                <a:latin typeface="Times New Roman" panose="02020603050405020304" pitchFamily="18" charset="0"/>
                <a:cs typeface="Times New Roman" panose="02020603050405020304" pitchFamily="18" charset="0"/>
              </a:rPr>
              <a:t>/</a:t>
            </a:r>
            <a:r>
              <a:rPr lang="en-US" altLang="ja-JP" sz="2000" i="1" dirty="0" smtClean="0">
                <a:latin typeface="Times New Roman" panose="02020603050405020304" pitchFamily="18" charset="0"/>
                <a:cs typeface="Times New Roman" panose="02020603050405020304" pitchFamily="18" charset="0"/>
              </a:rPr>
              <a:t>B</a:t>
            </a:r>
            <a:r>
              <a:rPr lang="en-US" altLang="ja-JP" sz="2000" dirty="0" smtClean="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s</a:t>
            </a:r>
            <a:r>
              <a:rPr lang="en-US" altLang="ja-JP" sz="2000" dirty="0" smtClean="0">
                <a:latin typeface="Times New Roman" panose="02020603050405020304" pitchFamily="18" charset="0"/>
                <a:cs typeface="Times New Roman" panose="02020603050405020304" pitchFamily="18" charset="0"/>
              </a:rPr>
              <a:t>.</a:t>
            </a:r>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1392572672"/>
              </p:ext>
            </p:extLst>
          </p:nvPr>
        </p:nvGraphicFramePr>
        <p:xfrm>
          <a:off x="111696" y="2291720"/>
          <a:ext cx="4857444" cy="777240"/>
        </p:xfrm>
        <a:graphic>
          <a:graphicData uri="http://schemas.openxmlformats.org/presentationml/2006/ole">
            <mc:AlternateContent xmlns:mc="http://schemas.openxmlformats.org/markup-compatibility/2006">
              <mc:Choice xmlns:v="urn:schemas-microsoft-com:vml" Requires="v">
                <p:oleObj spid="_x0000_s108601" name="数式" r:id="rId8" imgW="2857320" imgH="457200" progId="Equation.3">
                  <p:embed/>
                </p:oleObj>
              </mc:Choice>
              <mc:Fallback>
                <p:oleObj name="数式" r:id="rId8" imgW="2857320" imgH="457200" progId="Equation.3">
                  <p:embed/>
                  <p:pic>
                    <p:nvPicPr>
                      <p:cNvPr id="0" name=""/>
                      <p:cNvPicPr/>
                      <p:nvPr/>
                    </p:nvPicPr>
                    <p:blipFill>
                      <a:blip r:embed="rId9"/>
                      <a:stretch>
                        <a:fillRect/>
                      </a:stretch>
                    </p:blipFill>
                    <p:spPr>
                      <a:xfrm>
                        <a:off x="111696" y="2291720"/>
                        <a:ext cx="4857444" cy="777240"/>
                      </a:xfrm>
                      <a:prstGeom prst="rect">
                        <a:avLst/>
                      </a:prstGeom>
                    </p:spPr>
                  </p:pic>
                </p:oleObj>
              </mc:Fallback>
            </mc:AlternateContent>
          </a:graphicData>
        </a:graphic>
      </p:graphicFrame>
      <p:sp>
        <p:nvSpPr>
          <p:cNvPr id="24" name="角丸四角形 23"/>
          <p:cNvSpPr/>
          <p:nvPr/>
        </p:nvSpPr>
        <p:spPr>
          <a:xfrm>
            <a:off x="136476" y="2243410"/>
            <a:ext cx="4865492" cy="84651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02906" y="1930375"/>
            <a:ext cx="3012363"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Recycling neutral (outer plate)</a:t>
            </a:r>
            <a:endParaRPr kumimoji="1" lang="ja-JP" altLang="en-US" dirty="0">
              <a:latin typeface="Times New Roman" panose="02020603050405020304" pitchFamily="18" charset="0"/>
              <a:cs typeface="Times New Roman" panose="02020603050405020304" pitchFamily="18" charset="0"/>
            </a:endParaRPr>
          </a:p>
        </p:txBody>
      </p:sp>
      <p:sp>
        <p:nvSpPr>
          <p:cNvPr id="26" name="スライド番号プレースホルダー 21"/>
          <p:cNvSpPr>
            <a:spLocks noGrp="1"/>
          </p:cNvSpPr>
          <p:nvPr>
            <p:ph type="sldNum" sz="quarter" idx="12"/>
          </p:nvPr>
        </p:nvSpPr>
        <p:spPr>
          <a:xfrm>
            <a:off x="6902896" y="44624"/>
            <a:ext cx="2133600" cy="365125"/>
          </a:xfrm>
        </p:spPr>
        <p:txBody>
          <a:bodyPr/>
          <a:lstStyle/>
          <a:p>
            <a:r>
              <a:rPr kumimoji="1" lang="en-US" altLang="ja-JP" dirty="0" smtClean="0"/>
              <a:t>13</a:t>
            </a:r>
            <a:endParaRPr kumimoji="1" lang="ja-JP" altLang="en-US"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4211599931"/>
              </p:ext>
            </p:extLst>
          </p:nvPr>
        </p:nvGraphicFramePr>
        <p:xfrm>
          <a:off x="5304989" y="1434683"/>
          <a:ext cx="2037960" cy="380700"/>
        </p:xfrm>
        <a:graphic>
          <a:graphicData uri="http://schemas.openxmlformats.org/presentationml/2006/ole">
            <mc:AlternateContent xmlns:mc="http://schemas.openxmlformats.org/markup-compatibility/2006">
              <mc:Choice xmlns:v="urn:schemas-microsoft-com:vml" Requires="v">
                <p:oleObj spid="_x0000_s108602" name="数式" r:id="rId10" imgW="1358640" imgH="253800" progId="Equation.3">
                  <p:embed/>
                </p:oleObj>
              </mc:Choice>
              <mc:Fallback>
                <p:oleObj name="数式" r:id="rId10" imgW="1358640" imgH="253800" progId="Equation.3">
                  <p:embed/>
                  <p:pic>
                    <p:nvPicPr>
                      <p:cNvPr id="0" name=""/>
                      <p:cNvPicPr/>
                      <p:nvPr/>
                    </p:nvPicPr>
                    <p:blipFill>
                      <a:blip r:embed="rId11"/>
                      <a:stretch>
                        <a:fillRect/>
                      </a:stretch>
                    </p:blipFill>
                    <p:spPr>
                      <a:xfrm>
                        <a:off x="5304989" y="1434683"/>
                        <a:ext cx="2037960" cy="380700"/>
                      </a:xfrm>
                      <a:prstGeom prst="rect">
                        <a:avLst/>
                      </a:prstGeom>
                    </p:spPr>
                  </p:pic>
                </p:oleObj>
              </mc:Fallback>
            </mc:AlternateContent>
          </a:graphicData>
        </a:graphic>
      </p:graphicFrame>
      <p:sp>
        <p:nvSpPr>
          <p:cNvPr id="6" name="テキスト ボックス 5"/>
          <p:cNvSpPr txBox="1"/>
          <p:nvPr/>
        </p:nvSpPr>
        <p:spPr>
          <a:xfrm>
            <a:off x="5182638" y="1852434"/>
            <a:ext cx="3565826" cy="646331"/>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where </a:t>
            </a:r>
            <a:r>
              <a:rPr lang="en-US" altLang="ja-JP" i="1" dirty="0">
                <a:latin typeface="Times New Roman" panose="02020603050405020304" pitchFamily="18" charset="0"/>
                <a:cs typeface="Times New Roman" panose="02020603050405020304" pitchFamily="18" charset="0"/>
              </a:rPr>
              <a:t>V</a:t>
            </a:r>
            <a:r>
              <a:rPr lang="en-US" altLang="ja-JP" baseline="-25000" dirty="0">
                <a:latin typeface="Times New Roman" panose="02020603050405020304" pitchFamily="18" charset="0"/>
                <a:cs typeface="Times New Roman" panose="02020603050405020304" pitchFamily="18" charset="0"/>
              </a:rPr>
              <a:t>FC</a:t>
            </a:r>
            <a:r>
              <a:rPr lang="en-US" altLang="ja-JP" dirty="0">
                <a:latin typeface="Times New Roman" panose="02020603050405020304" pitchFamily="18" charset="0"/>
                <a:cs typeface="Times New Roman" panose="02020603050405020304" pitchFamily="18" charset="0"/>
              </a:rPr>
              <a:t> = (2</a:t>
            </a:r>
            <a:r>
              <a:rPr lang="en-US" altLang="ja-JP" i="1" dirty="0">
                <a:latin typeface="Times New Roman" panose="02020603050405020304" pitchFamily="18" charset="0"/>
                <a:cs typeface="Times New Roman" panose="02020603050405020304" pitchFamily="18" charset="0"/>
              </a:rPr>
              <a:t>ε</a:t>
            </a:r>
            <a:r>
              <a:rPr lang="en-US" altLang="ja-JP" baseline="-25000" dirty="0">
                <a:latin typeface="Times New Roman" panose="02020603050405020304" pitchFamily="18" charset="0"/>
                <a:cs typeface="Times New Roman" panose="02020603050405020304" pitchFamily="18" charset="0"/>
              </a:rPr>
              <a:t>FC</a:t>
            </a:r>
            <a:r>
              <a:rPr lang="en-US" altLang="ja-JP" dirty="0">
                <a:latin typeface="Times New Roman" panose="02020603050405020304" pitchFamily="18" charset="0"/>
                <a:cs typeface="Times New Roman" panose="02020603050405020304" pitchFamily="18" charset="0"/>
              </a:rPr>
              <a:t>/</a:t>
            </a:r>
            <a:r>
              <a:rPr lang="en-US" altLang="ja-JP" i="1" dirty="0">
                <a:latin typeface="Times New Roman" panose="02020603050405020304" pitchFamily="18" charset="0"/>
                <a:cs typeface="Times New Roman" panose="02020603050405020304" pitchFamily="18" charset="0"/>
              </a:rPr>
              <a:t>m</a:t>
            </a:r>
            <a:r>
              <a:rPr lang="en-US" altLang="ja-JP" baseline="-25000" dirty="0">
                <a:latin typeface="Times New Roman" panose="02020603050405020304" pitchFamily="18" charset="0"/>
                <a:cs typeface="Times New Roman" panose="02020603050405020304" pitchFamily="18" charset="0"/>
              </a:rPr>
              <a:t>i</a:t>
            </a:r>
            <a:r>
              <a:rPr lang="en-US" altLang="ja-JP" dirty="0">
                <a:latin typeface="Times New Roman" panose="02020603050405020304" pitchFamily="18" charset="0"/>
                <a:cs typeface="Times New Roman" panose="02020603050405020304" pitchFamily="18" charset="0"/>
              </a:rPr>
              <a:t>)</a:t>
            </a:r>
            <a:r>
              <a:rPr lang="en-US" altLang="ja-JP" baseline="30000" dirty="0">
                <a:latin typeface="Times New Roman" panose="02020603050405020304" pitchFamily="18" charset="0"/>
                <a:cs typeface="Times New Roman" panose="02020603050405020304" pitchFamily="18" charset="0"/>
              </a:rPr>
              <a:t>1/2</a:t>
            </a:r>
            <a:r>
              <a:rPr lang="en-US" altLang="ja-JP" dirty="0">
                <a:latin typeface="Times New Roman" panose="02020603050405020304" pitchFamily="18" charset="0"/>
                <a:cs typeface="Times New Roman" panose="02020603050405020304" pitchFamily="18" charset="0"/>
              </a:rPr>
              <a:t> with Franck-Condon energy </a:t>
            </a:r>
            <a:r>
              <a:rPr lang="en-US" altLang="ja-JP" i="1" dirty="0" err="1">
                <a:latin typeface="Times New Roman" panose="02020603050405020304" pitchFamily="18" charset="0"/>
                <a:cs typeface="Times New Roman" panose="02020603050405020304" pitchFamily="18" charset="0"/>
              </a:rPr>
              <a:t>ε</a:t>
            </a:r>
            <a:r>
              <a:rPr lang="en-US" altLang="ja-JP" baseline="-25000" dirty="0" err="1">
                <a:latin typeface="Times New Roman" panose="02020603050405020304" pitchFamily="18" charset="0"/>
                <a:cs typeface="Times New Roman" panose="02020603050405020304" pitchFamily="18" charset="0"/>
              </a:rPr>
              <a:t>FC</a:t>
            </a:r>
            <a:r>
              <a:rPr lang="en-US" altLang="ja-JP" dirty="0">
                <a:latin typeface="Times New Roman" panose="02020603050405020304" pitchFamily="18" charset="0"/>
                <a:cs typeface="Times New Roman" panose="02020603050405020304" pitchFamily="18" charset="0"/>
              </a:rPr>
              <a:t> = 3.5 eV</a:t>
            </a:r>
            <a:r>
              <a:rPr lang="en-US" altLang="ja-JP" dirty="0" smtClean="0">
                <a:latin typeface="Times New Roman" panose="02020603050405020304" pitchFamily="18" charset="0"/>
                <a:cs typeface="Times New Roman" panose="02020603050405020304" pitchFamily="18" charset="0"/>
              </a:rPr>
              <a:t>.</a:t>
            </a:r>
            <a:endParaRPr lang="ja-JP" altLang="en-US" dirty="0">
              <a:latin typeface="Times New Roman" panose="02020603050405020304" pitchFamily="18" charset="0"/>
              <a:cs typeface="Times New Roman" panose="02020603050405020304" pitchFamily="18" charset="0"/>
            </a:endParaRPr>
          </a:p>
        </p:txBody>
      </p:sp>
      <p:pic>
        <p:nvPicPr>
          <p:cNvPr id="21" name="図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17772" y="4614409"/>
            <a:ext cx="4730692" cy="1970244"/>
          </a:xfrm>
          <a:prstGeom prst="rect">
            <a:avLst/>
          </a:prstGeom>
        </p:spPr>
      </p:pic>
      <p:graphicFrame>
        <p:nvGraphicFramePr>
          <p:cNvPr id="3" name="オブジェクト 2"/>
          <p:cNvGraphicFramePr>
            <a:graphicFrameLocks noChangeAspect="1"/>
          </p:cNvGraphicFramePr>
          <p:nvPr>
            <p:extLst>
              <p:ext uri="{D42A27DB-BD31-4B8C-83A1-F6EECF244321}">
                <p14:modId xmlns:p14="http://schemas.microsoft.com/office/powerpoint/2010/main" val="2591231283"/>
              </p:ext>
            </p:extLst>
          </p:nvPr>
        </p:nvGraphicFramePr>
        <p:xfrm>
          <a:off x="519015" y="4581128"/>
          <a:ext cx="2209680" cy="628560"/>
        </p:xfrm>
        <a:graphic>
          <a:graphicData uri="http://schemas.openxmlformats.org/presentationml/2006/ole">
            <mc:AlternateContent xmlns:mc="http://schemas.openxmlformats.org/markup-compatibility/2006">
              <mc:Choice xmlns:v="urn:schemas-microsoft-com:vml" Requires="v">
                <p:oleObj spid="_x0000_s108603" name="数式" r:id="rId13" imgW="1473120" imgH="419040" progId="Equation.3">
                  <p:embed/>
                </p:oleObj>
              </mc:Choice>
              <mc:Fallback>
                <p:oleObj name="数式" r:id="rId13" imgW="1473120" imgH="419040" progId="Equation.3">
                  <p:embed/>
                  <p:pic>
                    <p:nvPicPr>
                      <p:cNvPr id="0" name=""/>
                      <p:cNvPicPr/>
                      <p:nvPr/>
                    </p:nvPicPr>
                    <p:blipFill>
                      <a:blip r:embed="rId14"/>
                      <a:stretch>
                        <a:fillRect/>
                      </a:stretch>
                    </p:blipFill>
                    <p:spPr>
                      <a:xfrm>
                        <a:off x="519015" y="4581128"/>
                        <a:ext cx="2209680" cy="628560"/>
                      </a:xfrm>
                      <a:prstGeom prst="rect">
                        <a:avLst/>
                      </a:prstGeom>
                    </p:spPr>
                  </p:pic>
                </p:oleObj>
              </mc:Fallback>
            </mc:AlternateContent>
          </a:graphicData>
        </a:graphic>
      </p:graphicFrame>
      <p:sp>
        <p:nvSpPr>
          <p:cNvPr id="7" name="テキスト ボックス 6"/>
          <p:cNvSpPr txBox="1"/>
          <p:nvPr/>
        </p:nvSpPr>
        <p:spPr>
          <a:xfrm>
            <a:off x="32172" y="5227964"/>
            <a:ext cx="3807453" cy="246221"/>
          </a:xfrm>
          <a:prstGeom prst="rect">
            <a:avLst/>
          </a:prstGeom>
          <a:noFill/>
        </p:spPr>
        <p:txBody>
          <a:bodyPr wrap="none" rtlCol="0">
            <a:spAutoFit/>
          </a:bodyPr>
          <a:lstStyle/>
          <a:p>
            <a:r>
              <a:rPr lang="en-GB" altLang="ja-JP" sz="1000" dirty="0">
                <a:latin typeface="Times New Roman" panose="02020603050405020304" pitchFamily="18" charset="0"/>
                <a:cs typeface="Times New Roman" panose="02020603050405020304" pitchFamily="18" charset="0"/>
              </a:rPr>
              <a:t>T. </a:t>
            </a:r>
            <a:r>
              <a:rPr lang="en-GB" altLang="ja-JP" sz="1000" dirty="0" err="1">
                <a:latin typeface="Times New Roman" panose="02020603050405020304" pitchFamily="18" charset="0"/>
                <a:cs typeface="Times New Roman" panose="02020603050405020304" pitchFamily="18" charset="0"/>
              </a:rPr>
              <a:t>Takizuka</a:t>
            </a:r>
            <a:r>
              <a:rPr lang="en-GB" altLang="ja-JP" sz="1000" dirty="0">
                <a:latin typeface="Times New Roman" panose="02020603050405020304" pitchFamily="18" charset="0"/>
                <a:cs typeface="Times New Roman" panose="02020603050405020304" pitchFamily="18" charset="0"/>
              </a:rPr>
              <a:t> </a:t>
            </a:r>
            <a:r>
              <a:rPr lang="en-GB" altLang="ja-JP" sz="1000" i="1" dirty="0">
                <a:latin typeface="Times New Roman" panose="02020603050405020304" pitchFamily="18" charset="0"/>
                <a:cs typeface="Times New Roman" panose="02020603050405020304" pitchFamily="18" charset="0"/>
              </a:rPr>
              <a:t>et al</a:t>
            </a:r>
            <a:r>
              <a:rPr lang="en-GB" altLang="ja-JP" sz="1000" dirty="0">
                <a:latin typeface="Times New Roman" panose="02020603050405020304" pitchFamily="18" charset="0"/>
                <a:cs typeface="Times New Roman" panose="02020603050405020304" pitchFamily="18" charset="0"/>
              </a:rPr>
              <a:t>., 12th BPSI Meeting, </a:t>
            </a:r>
            <a:r>
              <a:rPr lang="en-GB" altLang="ja-JP" sz="1000" dirty="0" err="1">
                <a:latin typeface="Times New Roman" panose="02020603050405020304" pitchFamily="18" charset="0"/>
                <a:cs typeface="Times New Roman" panose="02020603050405020304" pitchFamily="18" charset="0"/>
              </a:rPr>
              <a:t>Kasuga</a:t>
            </a:r>
            <a:r>
              <a:rPr lang="en-GB" altLang="ja-JP" sz="1000" dirty="0">
                <a:latin typeface="Times New Roman" panose="02020603050405020304" pitchFamily="18" charset="0"/>
                <a:cs typeface="Times New Roman" panose="02020603050405020304" pitchFamily="18" charset="0"/>
              </a:rPr>
              <a:t>, Fukuoka 2014 (2015).</a:t>
            </a:r>
            <a:endParaRPr kumimoji="1" lang="ja-JP" altLang="en-US" sz="1000" dirty="0">
              <a:latin typeface="Times New Roman" panose="02020603050405020304" pitchFamily="18" charset="0"/>
              <a:cs typeface="Times New Roman" panose="02020603050405020304" pitchFamily="18" charset="0"/>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228648724"/>
              </p:ext>
            </p:extLst>
          </p:nvPr>
        </p:nvGraphicFramePr>
        <p:xfrm>
          <a:off x="5974569" y="2564904"/>
          <a:ext cx="2685960" cy="742500"/>
        </p:xfrm>
        <a:graphic>
          <a:graphicData uri="http://schemas.openxmlformats.org/presentationml/2006/ole">
            <mc:AlternateContent xmlns:mc="http://schemas.openxmlformats.org/markup-compatibility/2006">
              <mc:Choice xmlns:v="urn:schemas-microsoft-com:vml" Requires="v">
                <p:oleObj spid="_x0000_s108604" name="数式" r:id="rId15" imgW="1790640" imgH="495000" progId="Equation.3">
                  <p:embed/>
                </p:oleObj>
              </mc:Choice>
              <mc:Fallback>
                <p:oleObj name="数式" r:id="rId15" imgW="1790640" imgH="495000" progId="Equation.3">
                  <p:embed/>
                  <p:pic>
                    <p:nvPicPr>
                      <p:cNvPr id="0" name=""/>
                      <p:cNvPicPr/>
                      <p:nvPr/>
                    </p:nvPicPr>
                    <p:blipFill>
                      <a:blip r:embed="rId16"/>
                      <a:stretch>
                        <a:fillRect/>
                      </a:stretch>
                    </p:blipFill>
                    <p:spPr>
                      <a:xfrm>
                        <a:off x="5974569" y="2564904"/>
                        <a:ext cx="2685960" cy="742500"/>
                      </a:xfrm>
                      <a:prstGeom prst="rect">
                        <a:avLst/>
                      </a:prstGeom>
                    </p:spPr>
                  </p:pic>
                </p:oleObj>
              </mc:Fallback>
            </mc:AlternateContent>
          </a:graphicData>
        </a:graphic>
      </p:graphicFrame>
      <p:graphicFrame>
        <p:nvGraphicFramePr>
          <p:cNvPr id="27" name="オブジェクト 26"/>
          <p:cNvGraphicFramePr>
            <a:graphicFrameLocks noChangeAspect="1"/>
          </p:cNvGraphicFramePr>
          <p:nvPr>
            <p:extLst>
              <p:ext uri="{D42A27DB-BD31-4B8C-83A1-F6EECF244321}">
                <p14:modId xmlns:p14="http://schemas.microsoft.com/office/powerpoint/2010/main" val="3074528595"/>
              </p:ext>
            </p:extLst>
          </p:nvPr>
        </p:nvGraphicFramePr>
        <p:xfrm>
          <a:off x="6061075" y="3432051"/>
          <a:ext cx="2513013" cy="741363"/>
        </p:xfrm>
        <a:graphic>
          <a:graphicData uri="http://schemas.openxmlformats.org/presentationml/2006/ole">
            <mc:AlternateContent xmlns:mc="http://schemas.openxmlformats.org/markup-compatibility/2006">
              <mc:Choice xmlns:v="urn:schemas-microsoft-com:vml" Requires="v">
                <p:oleObj spid="_x0000_s108605" name="数式" r:id="rId17" imgW="1676160" imgH="495000" progId="Equation.3">
                  <p:embed/>
                </p:oleObj>
              </mc:Choice>
              <mc:Fallback>
                <p:oleObj name="数式" r:id="rId17" imgW="1676160" imgH="495000" progId="Equation.3">
                  <p:embed/>
                  <p:pic>
                    <p:nvPicPr>
                      <p:cNvPr id="0" name=""/>
                      <p:cNvPicPr/>
                      <p:nvPr/>
                    </p:nvPicPr>
                    <p:blipFill>
                      <a:blip r:embed="rId18"/>
                      <a:stretch>
                        <a:fillRect/>
                      </a:stretch>
                    </p:blipFill>
                    <p:spPr>
                      <a:xfrm>
                        <a:off x="6061075" y="3432051"/>
                        <a:ext cx="2513013" cy="741363"/>
                      </a:xfrm>
                      <a:prstGeom prst="rect">
                        <a:avLst/>
                      </a:prstGeom>
                    </p:spPr>
                  </p:pic>
                </p:oleObj>
              </mc:Fallback>
            </mc:AlternateContent>
          </a:graphicData>
        </a:graphic>
      </p:graphicFrame>
      <p:sp>
        <p:nvSpPr>
          <p:cNvPr id="28" name="テキスト ボックス 27"/>
          <p:cNvSpPr txBox="1"/>
          <p:nvPr/>
        </p:nvSpPr>
        <p:spPr>
          <a:xfrm>
            <a:off x="7349795" y="4113395"/>
            <a:ext cx="1341814" cy="369332"/>
          </a:xfrm>
          <a:prstGeom prst="rect">
            <a:avLst/>
          </a:prstGeom>
          <a:noFill/>
        </p:spPr>
        <p:txBody>
          <a:bodyPr wrap="square" rtlCol="0">
            <a:spAutoFit/>
          </a:bodyPr>
          <a:lstStyle/>
          <a:p>
            <a:r>
              <a:rPr lang="en-US" altLang="ja-JP" i="1" dirty="0" err="1" smtClean="0">
                <a:latin typeface="Symbol" panose="05050102010706020507" pitchFamily="18" charset="2"/>
                <a:cs typeface="Times New Roman" panose="02020603050405020304" pitchFamily="18" charset="0"/>
              </a:rPr>
              <a:t>a</a:t>
            </a:r>
            <a:r>
              <a:rPr lang="en-US" altLang="ja-JP" baseline="-25000" dirty="0" err="1" smtClean="0">
                <a:latin typeface="Times New Roman" panose="02020603050405020304" pitchFamily="18" charset="0"/>
                <a:cs typeface="Times New Roman" panose="02020603050405020304" pitchFamily="18" charset="0"/>
              </a:rPr>
              <a:t>L</a:t>
            </a:r>
            <a:r>
              <a:rPr lang="en-US" altLang="ja-JP" dirty="0" smtClean="0">
                <a:latin typeface="Times New Roman" panose="02020603050405020304" pitchFamily="18" charset="0"/>
                <a:cs typeface="Times New Roman" panose="02020603050405020304" pitchFamily="18" charset="0"/>
              </a:rPr>
              <a:t> : input</a:t>
            </a:r>
            <a:endParaRPr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44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3222934"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Atomic Processes</a:t>
            </a:r>
            <a:endParaRPr kumimoji="1" lang="ja-JP" altLang="en-US" sz="3200" b="1" dirty="0">
              <a:solidFill>
                <a:schemeClr val="bg1"/>
              </a:solidFill>
              <a:latin typeface="Times New Roman" pitchFamily="18" charset="0"/>
              <a:cs typeface="Times New Roman" pitchFamily="18" charset="0"/>
            </a:endParaRP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2979484808"/>
              </p:ext>
            </p:extLst>
          </p:nvPr>
        </p:nvGraphicFramePr>
        <p:xfrm>
          <a:off x="122684" y="1185863"/>
          <a:ext cx="4305300" cy="685800"/>
        </p:xfrm>
        <a:graphic>
          <a:graphicData uri="http://schemas.openxmlformats.org/presentationml/2006/ole">
            <mc:AlternateContent xmlns:mc="http://schemas.openxmlformats.org/markup-compatibility/2006">
              <mc:Choice xmlns:v="urn:schemas-microsoft-com:vml" Requires="v">
                <p:oleObj spid="_x0000_s90066" name="数式" r:id="rId4" imgW="2869920" imgH="457200" progId="Equation.3">
                  <p:embed/>
                </p:oleObj>
              </mc:Choice>
              <mc:Fallback>
                <p:oleObj name="数式" r:id="rId4" imgW="2869920" imgH="457200" progId="Equation.3">
                  <p:embed/>
                  <p:pic>
                    <p:nvPicPr>
                      <p:cNvPr id="0" name=""/>
                      <p:cNvPicPr/>
                      <p:nvPr/>
                    </p:nvPicPr>
                    <p:blipFill>
                      <a:blip r:embed="rId5"/>
                      <a:stretch>
                        <a:fillRect/>
                      </a:stretch>
                    </p:blipFill>
                    <p:spPr>
                      <a:xfrm>
                        <a:off x="122684" y="1185863"/>
                        <a:ext cx="4305300" cy="685800"/>
                      </a:xfrm>
                      <a:prstGeom prst="rect">
                        <a:avLst/>
                      </a:prstGeom>
                    </p:spPr>
                  </p:pic>
                </p:oleObj>
              </mc:Fallback>
            </mc:AlternateContent>
          </a:graphicData>
        </a:graphic>
      </p:graphicFrame>
      <p:sp>
        <p:nvSpPr>
          <p:cNvPr id="15" name="角丸四角形 14"/>
          <p:cNvSpPr/>
          <p:nvPr/>
        </p:nvSpPr>
        <p:spPr>
          <a:xfrm>
            <a:off x="137920" y="1122725"/>
            <a:ext cx="4290064" cy="74952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37128" y="2222677"/>
            <a:ext cx="1764266"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Diffusion neutral</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19" name="オブジェクト 18"/>
          <p:cNvGraphicFramePr>
            <a:graphicFrameLocks noChangeAspect="1"/>
          </p:cNvGraphicFramePr>
          <p:nvPr>
            <p:extLst>
              <p:ext uri="{D42A27DB-BD31-4B8C-83A1-F6EECF244321}">
                <p14:modId xmlns:p14="http://schemas.microsoft.com/office/powerpoint/2010/main" val="1119372977"/>
              </p:ext>
            </p:extLst>
          </p:nvPr>
        </p:nvGraphicFramePr>
        <p:xfrm>
          <a:off x="158551" y="2656635"/>
          <a:ext cx="4989513" cy="665163"/>
        </p:xfrm>
        <a:graphic>
          <a:graphicData uri="http://schemas.openxmlformats.org/presentationml/2006/ole">
            <mc:AlternateContent xmlns:mc="http://schemas.openxmlformats.org/markup-compatibility/2006">
              <mc:Choice xmlns:v="urn:schemas-microsoft-com:vml" Requires="v">
                <p:oleObj spid="_x0000_s90067" name="数式" r:id="rId6" imgW="3327120" imgH="444240" progId="Equation.3">
                  <p:embed/>
                </p:oleObj>
              </mc:Choice>
              <mc:Fallback>
                <p:oleObj name="数式" r:id="rId6" imgW="3327120" imgH="444240" progId="Equation.3">
                  <p:embed/>
                  <p:pic>
                    <p:nvPicPr>
                      <p:cNvPr id="0" name=""/>
                      <p:cNvPicPr/>
                      <p:nvPr/>
                    </p:nvPicPr>
                    <p:blipFill>
                      <a:blip r:embed="rId7"/>
                      <a:stretch>
                        <a:fillRect/>
                      </a:stretch>
                    </p:blipFill>
                    <p:spPr>
                      <a:xfrm>
                        <a:off x="158551" y="2656635"/>
                        <a:ext cx="4989513" cy="665163"/>
                      </a:xfrm>
                      <a:prstGeom prst="rect">
                        <a:avLst/>
                      </a:prstGeom>
                    </p:spPr>
                  </p:pic>
                </p:oleObj>
              </mc:Fallback>
            </mc:AlternateContent>
          </a:graphicData>
        </a:graphic>
      </p:graphicFrame>
      <p:sp>
        <p:nvSpPr>
          <p:cNvPr id="20" name="角丸四角形 19"/>
          <p:cNvSpPr/>
          <p:nvPr/>
        </p:nvSpPr>
        <p:spPr>
          <a:xfrm>
            <a:off x="107504" y="2592009"/>
            <a:ext cx="5040560" cy="83699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79512" y="777404"/>
            <a:ext cx="3012363"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Recycling neutral (inner plate)</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2558709934"/>
              </p:ext>
            </p:extLst>
          </p:nvPr>
        </p:nvGraphicFramePr>
        <p:xfrm>
          <a:off x="4611318" y="1177198"/>
          <a:ext cx="4286250" cy="685800"/>
        </p:xfrm>
        <a:graphic>
          <a:graphicData uri="http://schemas.openxmlformats.org/presentationml/2006/ole">
            <mc:AlternateContent xmlns:mc="http://schemas.openxmlformats.org/markup-compatibility/2006">
              <mc:Choice xmlns:v="urn:schemas-microsoft-com:vml" Requires="v">
                <p:oleObj spid="_x0000_s90068" name="数式" r:id="rId8" imgW="2857320" imgH="457200" progId="Equation.3">
                  <p:embed/>
                </p:oleObj>
              </mc:Choice>
              <mc:Fallback>
                <p:oleObj name="数式" r:id="rId8" imgW="2857320" imgH="457200" progId="Equation.3">
                  <p:embed/>
                  <p:pic>
                    <p:nvPicPr>
                      <p:cNvPr id="0" name=""/>
                      <p:cNvPicPr/>
                      <p:nvPr/>
                    </p:nvPicPr>
                    <p:blipFill>
                      <a:blip r:embed="rId9"/>
                      <a:stretch>
                        <a:fillRect/>
                      </a:stretch>
                    </p:blipFill>
                    <p:spPr>
                      <a:xfrm>
                        <a:off x="4611318" y="1177198"/>
                        <a:ext cx="4286250" cy="685800"/>
                      </a:xfrm>
                      <a:prstGeom prst="rect">
                        <a:avLst/>
                      </a:prstGeom>
                    </p:spPr>
                  </p:pic>
                </p:oleObj>
              </mc:Fallback>
            </mc:AlternateContent>
          </a:graphicData>
        </a:graphic>
      </p:graphicFrame>
      <p:sp>
        <p:nvSpPr>
          <p:cNvPr id="24" name="角丸四角形 23"/>
          <p:cNvSpPr/>
          <p:nvPr/>
        </p:nvSpPr>
        <p:spPr>
          <a:xfrm>
            <a:off x="4607496" y="1114048"/>
            <a:ext cx="4290072" cy="74952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649088" y="768727"/>
            <a:ext cx="3012363"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Recycling neutral (outer plate)</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661942371"/>
              </p:ext>
            </p:extLst>
          </p:nvPr>
        </p:nvGraphicFramePr>
        <p:xfrm>
          <a:off x="827584" y="4221088"/>
          <a:ext cx="1657350" cy="342900"/>
        </p:xfrm>
        <a:graphic>
          <a:graphicData uri="http://schemas.openxmlformats.org/presentationml/2006/ole">
            <mc:AlternateContent xmlns:mc="http://schemas.openxmlformats.org/markup-compatibility/2006">
              <mc:Choice xmlns:v="urn:schemas-microsoft-com:vml" Requires="v">
                <p:oleObj spid="_x0000_s90069" name="数式" r:id="rId10" imgW="1104840" imgH="228600" progId="Equation.3">
                  <p:embed/>
                </p:oleObj>
              </mc:Choice>
              <mc:Fallback>
                <p:oleObj name="数式" r:id="rId10" imgW="1104840" imgH="228600" progId="Equation.3">
                  <p:embed/>
                  <p:pic>
                    <p:nvPicPr>
                      <p:cNvPr id="0" name=""/>
                      <p:cNvPicPr/>
                      <p:nvPr/>
                    </p:nvPicPr>
                    <p:blipFill>
                      <a:blip r:embed="rId11"/>
                      <a:stretch>
                        <a:fillRect/>
                      </a:stretch>
                    </p:blipFill>
                    <p:spPr>
                      <a:xfrm>
                        <a:off x="827584" y="4221088"/>
                        <a:ext cx="1657350" cy="342900"/>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2140428161"/>
              </p:ext>
            </p:extLst>
          </p:nvPr>
        </p:nvGraphicFramePr>
        <p:xfrm>
          <a:off x="803498" y="4624388"/>
          <a:ext cx="6000750" cy="381000"/>
        </p:xfrm>
        <a:graphic>
          <a:graphicData uri="http://schemas.openxmlformats.org/presentationml/2006/ole">
            <mc:AlternateContent xmlns:mc="http://schemas.openxmlformats.org/markup-compatibility/2006">
              <mc:Choice xmlns:v="urn:schemas-microsoft-com:vml" Requires="v">
                <p:oleObj spid="_x0000_s90070" name="数式" r:id="rId12" imgW="4000320" imgH="253800" progId="Equation.3">
                  <p:embed/>
                </p:oleObj>
              </mc:Choice>
              <mc:Fallback>
                <p:oleObj name="数式" r:id="rId12" imgW="4000320" imgH="253800" progId="Equation.3">
                  <p:embed/>
                  <p:pic>
                    <p:nvPicPr>
                      <p:cNvPr id="0" name=""/>
                      <p:cNvPicPr/>
                      <p:nvPr/>
                    </p:nvPicPr>
                    <p:blipFill>
                      <a:blip r:embed="rId13"/>
                      <a:stretch>
                        <a:fillRect/>
                      </a:stretch>
                    </p:blipFill>
                    <p:spPr>
                      <a:xfrm>
                        <a:off x="803498" y="4624388"/>
                        <a:ext cx="6000750" cy="381000"/>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078382813"/>
              </p:ext>
            </p:extLst>
          </p:nvPr>
        </p:nvGraphicFramePr>
        <p:xfrm>
          <a:off x="783282" y="5127625"/>
          <a:ext cx="7677150" cy="381000"/>
        </p:xfrm>
        <a:graphic>
          <a:graphicData uri="http://schemas.openxmlformats.org/presentationml/2006/ole">
            <mc:AlternateContent xmlns:mc="http://schemas.openxmlformats.org/markup-compatibility/2006">
              <mc:Choice xmlns:v="urn:schemas-microsoft-com:vml" Requires="v">
                <p:oleObj spid="_x0000_s90071" name="数式" r:id="rId14" imgW="5117760" imgH="253800" progId="Equation.3">
                  <p:embed/>
                </p:oleObj>
              </mc:Choice>
              <mc:Fallback>
                <p:oleObj name="数式" r:id="rId14" imgW="5117760" imgH="253800" progId="Equation.3">
                  <p:embed/>
                  <p:pic>
                    <p:nvPicPr>
                      <p:cNvPr id="0" name=""/>
                      <p:cNvPicPr/>
                      <p:nvPr/>
                    </p:nvPicPr>
                    <p:blipFill>
                      <a:blip r:embed="rId15"/>
                      <a:stretch>
                        <a:fillRect/>
                      </a:stretch>
                    </p:blipFill>
                    <p:spPr>
                      <a:xfrm>
                        <a:off x="783282" y="5127625"/>
                        <a:ext cx="7677150" cy="38100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846167286"/>
              </p:ext>
            </p:extLst>
          </p:nvPr>
        </p:nvGraphicFramePr>
        <p:xfrm>
          <a:off x="801588" y="5624513"/>
          <a:ext cx="6362700" cy="381000"/>
        </p:xfrm>
        <a:graphic>
          <a:graphicData uri="http://schemas.openxmlformats.org/presentationml/2006/ole">
            <mc:AlternateContent xmlns:mc="http://schemas.openxmlformats.org/markup-compatibility/2006">
              <mc:Choice xmlns:v="urn:schemas-microsoft-com:vml" Requires="v">
                <p:oleObj spid="_x0000_s90072" name="数式" r:id="rId16" imgW="4241520" imgH="253800" progId="Equation.3">
                  <p:embed/>
                </p:oleObj>
              </mc:Choice>
              <mc:Fallback>
                <p:oleObj name="数式" r:id="rId16" imgW="4241520" imgH="253800" progId="Equation.3">
                  <p:embed/>
                  <p:pic>
                    <p:nvPicPr>
                      <p:cNvPr id="0" name=""/>
                      <p:cNvPicPr/>
                      <p:nvPr/>
                    </p:nvPicPr>
                    <p:blipFill>
                      <a:blip r:embed="rId17"/>
                      <a:stretch>
                        <a:fillRect/>
                      </a:stretch>
                    </p:blipFill>
                    <p:spPr>
                      <a:xfrm>
                        <a:off x="801588" y="5624513"/>
                        <a:ext cx="6362700" cy="38100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585597619"/>
              </p:ext>
            </p:extLst>
          </p:nvPr>
        </p:nvGraphicFramePr>
        <p:xfrm>
          <a:off x="827584" y="6132171"/>
          <a:ext cx="2552700" cy="342900"/>
        </p:xfrm>
        <a:graphic>
          <a:graphicData uri="http://schemas.openxmlformats.org/presentationml/2006/ole">
            <mc:AlternateContent xmlns:mc="http://schemas.openxmlformats.org/markup-compatibility/2006">
              <mc:Choice xmlns:v="urn:schemas-microsoft-com:vml" Requires="v">
                <p:oleObj spid="_x0000_s90073" name="数式" r:id="rId18" imgW="1701720" imgH="228600" progId="Equation.3">
                  <p:embed/>
                </p:oleObj>
              </mc:Choice>
              <mc:Fallback>
                <p:oleObj name="数式" r:id="rId18" imgW="1701720" imgH="228600" progId="Equation.3">
                  <p:embed/>
                  <p:pic>
                    <p:nvPicPr>
                      <p:cNvPr id="0" name=""/>
                      <p:cNvPicPr/>
                      <p:nvPr/>
                    </p:nvPicPr>
                    <p:blipFill>
                      <a:blip r:embed="rId19"/>
                      <a:stretch>
                        <a:fillRect/>
                      </a:stretch>
                    </p:blipFill>
                    <p:spPr>
                      <a:xfrm>
                        <a:off x="827584" y="6132171"/>
                        <a:ext cx="2552700" cy="342900"/>
                      </a:xfrm>
                      <a:prstGeom prst="rect">
                        <a:avLst/>
                      </a:prstGeom>
                    </p:spPr>
                  </p:pic>
                </p:oleObj>
              </mc:Fallback>
            </mc:AlternateContent>
          </a:graphicData>
        </a:graphic>
      </p:graphicFrame>
      <p:sp>
        <p:nvSpPr>
          <p:cNvPr id="26" name="スライド番号プレースホルダー 21"/>
          <p:cNvSpPr>
            <a:spLocks noGrp="1"/>
          </p:cNvSpPr>
          <p:nvPr>
            <p:ph type="sldNum" sz="quarter" idx="12"/>
          </p:nvPr>
        </p:nvSpPr>
        <p:spPr>
          <a:xfrm>
            <a:off x="6902896" y="44624"/>
            <a:ext cx="2133600" cy="365125"/>
          </a:xfrm>
        </p:spPr>
        <p:txBody>
          <a:bodyPr/>
          <a:lstStyle/>
          <a:p>
            <a:r>
              <a:rPr lang="en-US" altLang="ja-JP" dirty="0" smtClean="0"/>
              <a:t>14</a:t>
            </a:r>
            <a:endParaRPr kumimoji="1" lang="ja-JP" altLang="en-US" dirty="0"/>
          </a:p>
        </p:txBody>
      </p:sp>
      <p:sp>
        <p:nvSpPr>
          <p:cNvPr id="50" name="テキスト ボックス 49"/>
          <p:cNvSpPr txBox="1"/>
          <p:nvPr/>
        </p:nvSpPr>
        <p:spPr>
          <a:xfrm>
            <a:off x="3615680" y="6138578"/>
            <a:ext cx="1345240"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a:t>
            </a:r>
            <a:r>
              <a:rPr kumimoji="1" lang="el-GR" altLang="ja-JP" i="1" dirty="0" smtClean="0">
                <a:latin typeface="Times New Roman" panose="02020603050405020304" pitchFamily="18" charset="0"/>
                <a:cs typeface="Times New Roman" panose="02020603050405020304" pitchFamily="18" charset="0"/>
              </a:rPr>
              <a:t>ε</a:t>
            </a:r>
            <a:r>
              <a:rPr kumimoji="1" lang="en-US" altLang="ja-JP" baseline="-25000" dirty="0" err="1" smtClean="0">
                <a:latin typeface="Times New Roman" panose="02020603050405020304" pitchFamily="18" charset="0"/>
                <a:cs typeface="Times New Roman" panose="02020603050405020304" pitchFamily="18" charset="0"/>
              </a:rPr>
              <a:t>iz</a:t>
            </a:r>
            <a:r>
              <a:rPr kumimoji="1" lang="en-US" altLang="ja-JP" dirty="0" smtClean="0">
                <a:latin typeface="Times New Roman" panose="02020603050405020304" pitchFamily="18" charset="0"/>
                <a:cs typeface="Times New Roman" panose="02020603050405020304" pitchFamily="18" charset="0"/>
              </a:rPr>
              <a:t> = 30 eV)</a:t>
            </a:r>
            <a:endParaRPr kumimoji="1" lang="ja-JP" altLang="en-US" dirty="0">
              <a:latin typeface="Times New Roman" panose="02020603050405020304" pitchFamily="18" charset="0"/>
              <a:cs typeface="Times New Roman" panose="02020603050405020304" pitchFamily="18" charset="0"/>
            </a:endParaRPr>
          </a:p>
        </p:txBody>
      </p:sp>
      <p:sp>
        <p:nvSpPr>
          <p:cNvPr id="51" name="テキスト ボックス 50"/>
          <p:cNvSpPr txBox="1"/>
          <p:nvPr/>
        </p:nvSpPr>
        <p:spPr>
          <a:xfrm>
            <a:off x="589528" y="3789040"/>
            <a:ext cx="2499402"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Source terms for plasma:</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7164288" y="4581376"/>
            <a:ext cx="1120820"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a:t>
            </a:r>
            <a:r>
              <a:rPr lang="en-US" altLang="ja-JP" i="1" dirty="0" smtClean="0">
                <a:latin typeface="Times New Roman" panose="02020603050405020304" pitchFamily="18" charset="0"/>
                <a:cs typeface="Times New Roman" panose="02020603050405020304" pitchFamily="18" charset="0"/>
              </a:rPr>
              <a:t>θ</a:t>
            </a:r>
            <a:r>
              <a:rPr lang="en-US" altLang="ja-JP" dirty="0" smtClean="0">
                <a:latin typeface="Times New Roman" panose="02020603050405020304" pitchFamily="18" charset="0"/>
                <a:cs typeface="Times New Roman" panose="02020603050405020304" pitchFamily="18" charset="0"/>
              </a:rPr>
              <a:t> = </a:t>
            </a:r>
            <a:r>
              <a:rPr lang="en-US" altLang="ja-JP" i="1" dirty="0" err="1" smtClean="0">
                <a:latin typeface="Times New Roman" panose="02020603050405020304" pitchFamily="18" charset="0"/>
                <a:cs typeface="Times New Roman" panose="02020603050405020304" pitchFamily="18" charset="0"/>
              </a:rPr>
              <a:t>B</a:t>
            </a:r>
            <a:r>
              <a:rPr lang="en-US" altLang="ja-JP" baseline="-25000" dirty="0" err="1" smtClean="0">
                <a:latin typeface="Times New Roman" panose="02020603050405020304" pitchFamily="18" charset="0"/>
                <a:cs typeface="Times New Roman" panose="02020603050405020304" pitchFamily="18" charset="0"/>
              </a:rPr>
              <a:t>p</a:t>
            </a:r>
            <a:r>
              <a:rPr lang="en-US" altLang="ja-JP" dirty="0" smtClean="0">
                <a:latin typeface="Times New Roman" panose="02020603050405020304" pitchFamily="18" charset="0"/>
                <a:cs typeface="Times New Roman" panose="02020603050405020304" pitchFamily="18" charset="0"/>
              </a:rPr>
              <a:t>/</a:t>
            </a:r>
            <a:r>
              <a:rPr lang="en-US" altLang="ja-JP" i="1" dirty="0" smtClean="0">
                <a:latin typeface="Times New Roman" panose="02020603050405020304" pitchFamily="18" charset="0"/>
                <a:cs typeface="Times New Roman" panose="02020603050405020304" pitchFamily="18" charset="0"/>
              </a:rPr>
              <a:t>B</a:t>
            </a:r>
            <a:r>
              <a:rPr lang="en-US" altLang="ja-JP" dirty="0" smtClean="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27" name="テキスト ボックス 26"/>
          <p:cNvSpPr txBox="1"/>
          <p:nvPr/>
        </p:nvSpPr>
        <p:spPr>
          <a:xfrm>
            <a:off x="6060876" y="6118955"/>
            <a:ext cx="2090637"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a:t>
            </a:r>
            <a:r>
              <a:rPr lang="en-US" altLang="ja-JP" i="1" dirty="0" err="1" smtClean="0">
                <a:latin typeface="Times New Roman" panose="02020603050405020304" pitchFamily="18" charset="0"/>
                <a:cs typeface="Times New Roman" panose="02020603050405020304" pitchFamily="18" charset="0"/>
              </a:rPr>
              <a:t>T</a:t>
            </a:r>
            <a:r>
              <a:rPr lang="en-US" altLang="ja-JP" baseline="-25000" dirty="0" err="1" smtClean="0">
                <a:latin typeface="Times New Roman" panose="02020603050405020304" pitchFamily="18" charset="0"/>
                <a:cs typeface="Times New Roman" panose="02020603050405020304" pitchFamily="18" charset="0"/>
              </a:rPr>
              <a:t>i</a:t>
            </a:r>
            <a:r>
              <a:rPr lang="en-US" altLang="ja-JP" dirty="0" smtClean="0">
                <a:latin typeface="Times New Roman" panose="02020603050405020304" pitchFamily="18" charset="0"/>
                <a:cs typeface="Times New Roman" panose="02020603050405020304" pitchFamily="18" charset="0"/>
              </a:rPr>
              <a:t> = (</a:t>
            </a:r>
            <a:r>
              <a:rPr lang="en-US" altLang="ja-JP" i="1" dirty="0" err="1" smtClean="0">
                <a:latin typeface="Times New Roman" panose="02020603050405020304" pitchFamily="18" charset="0"/>
                <a:cs typeface="Times New Roman" panose="02020603050405020304" pitchFamily="18" charset="0"/>
              </a:rPr>
              <a:t>T</a:t>
            </a:r>
            <a:r>
              <a:rPr lang="en-US" altLang="ja-JP" baseline="-25000" dirty="0" err="1" smtClean="0">
                <a:latin typeface="Times New Roman" panose="02020603050405020304" pitchFamily="18" charset="0"/>
                <a:cs typeface="Times New Roman" panose="02020603050405020304" pitchFamily="18" charset="0"/>
              </a:rPr>
              <a:t>i</a:t>
            </a:r>
            <a:r>
              <a:rPr lang="en-US" altLang="ja-JP" baseline="-25000"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+ 2</a:t>
            </a:r>
            <a:r>
              <a:rPr lang="en-US" altLang="ja-JP" i="1" dirty="0" smtClean="0">
                <a:latin typeface="Times New Roman" panose="02020603050405020304" pitchFamily="18" charset="0"/>
                <a:cs typeface="Times New Roman" panose="02020603050405020304" pitchFamily="18" charset="0"/>
              </a:rPr>
              <a:t>T</a:t>
            </a:r>
            <a:r>
              <a:rPr lang="en-US" altLang="ja-JP" baseline="-25000" dirty="0" smtClean="0">
                <a:latin typeface="Times New Roman" panose="02020603050405020304" pitchFamily="18" charset="0"/>
                <a:cs typeface="Times New Roman" panose="02020603050405020304" pitchFamily="18" charset="0"/>
              </a:rPr>
              <a:t>i,</a:t>
            </a:r>
            <a:r>
              <a:rPr lang="ja-JP" altLang="en-US" baseline="-25000" dirty="0" smtClean="0">
                <a:latin typeface="Times New Roman" panose="02020603050405020304" pitchFamily="18" charset="0"/>
                <a:cs typeface="Times New Roman" panose="02020603050405020304" pitchFamily="18" charset="0"/>
              </a:rPr>
              <a:t>⊥</a:t>
            </a:r>
            <a:r>
              <a:rPr lang="en-US" altLang="ja-JP" dirty="0" smtClean="0">
                <a:latin typeface="Times New Roman" panose="02020603050405020304" pitchFamily="18" charset="0"/>
                <a:cs typeface="Times New Roman" panose="02020603050405020304" pitchFamily="18" charset="0"/>
              </a:rPr>
              <a:t>)/3)</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128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33951" t="11610" r="12920" b="5704"/>
          <a:stretch/>
        </p:blipFill>
        <p:spPr>
          <a:xfrm>
            <a:off x="3407172" y="1252386"/>
            <a:ext cx="5442448" cy="4762142"/>
          </a:xfrm>
          <a:prstGeom prst="rect">
            <a:avLst/>
          </a:prstGeom>
        </p:spPr>
      </p:pic>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5887124"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Result (Low </a:t>
            </a:r>
            <a:r>
              <a:rPr lang="en-US" altLang="ja-JP" sz="3200" b="1" dirty="0">
                <a:solidFill>
                  <a:schemeClr val="bg1"/>
                </a:solidFill>
                <a:latin typeface="Times New Roman" pitchFamily="18" charset="0"/>
                <a:cs typeface="Times New Roman" pitchFamily="18" charset="0"/>
              </a:rPr>
              <a:t>r</a:t>
            </a:r>
            <a:r>
              <a:rPr lang="en-US" altLang="ja-JP" sz="3200" b="1" dirty="0" smtClean="0">
                <a:solidFill>
                  <a:schemeClr val="bg1"/>
                </a:solidFill>
                <a:latin typeface="Times New Roman" pitchFamily="18" charset="0"/>
                <a:cs typeface="Times New Roman" pitchFamily="18" charset="0"/>
              </a:rPr>
              <a:t>ecycling condition)</a:t>
            </a:r>
            <a:endParaRPr kumimoji="1" lang="ja-JP" altLang="en-US" sz="3200" b="1" dirty="0">
              <a:solidFill>
                <a:schemeClr val="bg1"/>
              </a:solidFill>
              <a:latin typeface="Times New Roman" pitchFamily="18" charset="0"/>
              <a:cs typeface="Times New Roman" pitchFamily="18" charset="0"/>
            </a:endParaRPr>
          </a:p>
        </p:txBody>
      </p:sp>
      <p:sp>
        <p:nvSpPr>
          <p:cNvPr id="17" name="スライド番号プレースホルダー 21"/>
          <p:cNvSpPr>
            <a:spLocks noGrp="1"/>
          </p:cNvSpPr>
          <p:nvPr>
            <p:ph type="sldNum" sz="quarter" idx="12"/>
          </p:nvPr>
        </p:nvSpPr>
        <p:spPr>
          <a:xfrm>
            <a:off x="6902896" y="44624"/>
            <a:ext cx="2133600" cy="365125"/>
          </a:xfrm>
        </p:spPr>
        <p:txBody>
          <a:bodyPr/>
          <a:lstStyle/>
          <a:p>
            <a:r>
              <a:rPr lang="en-US" altLang="ja-JP" dirty="0" smtClean="0"/>
              <a:t>15</a:t>
            </a:r>
            <a:endParaRPr kumimoji="1" lang="ja-JP" altLang="en-US" dirty="0"/>
          </a:p>
        </p:txBody>
      </p:sp>
      <p:sp>
        <p:nvSpPr>
          <p:cNvPr id="7" name="テキスト ボックス 6"/>
          <p:cNvSpPr txBox="1"/>
          <p:nvPr/>
        </p:nvSpPr>
        <p:spPr>
          <a:xfrm>
            <a:off x="7688560" y="3708488"/>
            <a:ext cx="481222" cy="369332"/>
          </a:xfrm>
          <a:prstGeom prst="rect">
            <a:avLst/>
          </a:prstGeom>
          <a:noFill/>
        </p:spPr>
        <p:txBody>
          <a:bodyPr wrap="none" rtlCol="0">
            <a:spAutoFit/>
          </a:bodyPr>
          <a:lstStyle/>
          <a:p>
            <a:r>
              <a:rPr kumimoji="1" lang="en-US" altLang="ja-JP" i="1" dirty="0" err="1" smtClean="0">
                <a:solidFill>
                  <a:srgbClr val="FF0000"/>
                </a:solidFill>
                <a:latin typeface="Times New Roman" panose="02020603050405020304" pitchFamily="18" charset="0"/>
                <a:cs typeface="Times New Roman" panose="02020603050405020304" pitchFamily="18" charset="0"/>
              </a:rPr>
              <a:t>T</a:t>
            </a:r>
            <a:r>
              <a:rPr kumimoji="1" lang="en-US" altLang="ja-JP" baseline="-25000" dirty="0" err="1" smtClean="0">
                <a:solidFill>
                  <a:srgbClr val="FF0000"/>
                </a:solidFill>
                <a:latin typeface="Times New Roman" panose="02020603050405020304" pitchFamily="18" charset="0"/>
                <a:cs typeface="Times New Roman" panose="02020603050405020304" pitchFamily="18" charset="0"/>
              </a:rPr>
              <a:t>i</a:t>
            </a:r>
            <a:r>
              <a:rPr kumimoji="1" lang="en-US" altLang="ja-JP" baseline="-25000" dirty="0" smtClean="0">
                <a:solidFill>
                  <a:srgbClr val="FF0000"/>
                </a:solidFill>
                <a:latin typeface="Times New Roman" panose="02020603050405020304" pitchFamily="18" charset="0"/>
                <a:cs typeface="Times New Roman" panose="02020603050405020304" pitchFamily="18" charset="0"/>
              </a:rPr>
              <a:t>,//</a:t>
            </a:r>
            <a:endParaRPr kumimoji="1" lang="ja-JP" altLang="en-US" baseline="-25000" dirty="0">
              <a:solidFill>
                <a:srgbClr val="FF0000"/>
              </a:solidFill>
              <a:latin typeface="Times New Roman" panose="02020603050405020304" pitchFamily="18" charset="0"/>
              <a:cs typeface="Times New Roman" panose="02020603050405020304" pitchFamily="18" charset="0"/>
            </a:endParaRPr>
          </a:p>
        </p:txBody>
      </p:sp>
      <p:sp>
        <p:nvSpPr>
          <p:cNvPr id="8" name="テキスト ボックス 7"/>
          <p:cNvSpPr txBox="1"/>
          <p:nvPr/>
        </p:nvSpPr>
        <p:spPr>
          <a:xfrm>
            <a:off x="7929171" y="4077820"/>
            <a:ext cx="381836" cy="369332"/>
          </a:xfrm>
          <a:prstGeom prst="rect">
            <a:avLst/>
          </a:prstGeom>
          <a:noFill/>
        </p:spPr>
        <p:txBody>
          <a:bodyPr wrap="none" rtlCol="0">
            <a:spAutoFit/>
          </a:bodyPr>
          <a:lstStyle/>
          <a:p>
            <a:r>
              <a:rPr kumimoji="1" lang="en-US" altLang="ja-JP" i="1" dirty="0" err="1" smtClean="0">
                <a:latin typeface="Times New Roman" panose="02020603050405020304" pitchFamily="18" charset="0"/>
                <a:cs typeface="Times New Roman" panose="02020603050405020304" pitchFamily="18" charset="0"/>
              </a:rPr>
              <a:t>T</a:t>
            </a:r>
            <a:r>
              <a:rPr lang="en-US" altLang="ja-JP" baseline="-25000" dirty="0" err="1">
                <a:latin typeface="Times New Roman" panose="02020603050405020304" pitchFamily="18" charset="0"/>
                <a:cs typeface="Times New Roman" panose="02020603050405020304" pitchFamily="18" charset="0"/>
              </a:rPr>
              <a:t>e</a:t>
            </a:r>
            <a:endParaRPr kumimoji="1" lang="ja-JP" altLang="en-US" baseline="-25000" dirty="0">
              <a:latin typeface="Times New Roman" panose="02020603050405020304" pitchFamily="18" charset="0"/>
              <a:cs typeface="Times New Roman" panose="02020603050405020304" pitchFamily="18" charset="0"/>
            </a:endParaRPr>
          </a:p>
        </p:txBody>
      </p:sp>
      <p:sp>
        <p:nvSpPr>
          <p:cNvPr id="9" name="テキスト ボックス 8"/>
          <p:cNvSpPr txBox="1"/>
          <p:nvPr/>
        </p:nvSpPr>
        <p:spPr>
          <a:xfrm>
            <a:off x="8038874" y="3460721"/>
            <a:ext cx="548548" cy="369332"/>
          </a:xfrm>
          <a:prstGeom prst="rect">
            <a:avLst/>
          </a:prstGeom>
          <a:noFill/>
        </p:spPr>
        <p:txBody>
          <a:bodyPr wrap="none" rtlCol="0">
            <a:spAutoFit/>
          </a:bodyPr>
          <a:lstStyle/>
          <a:p>
            <a:r>
              <a:rPr kumimoji="1" lang="en-US" altLang="ja-JP" i="1" dirty="0" err="1" smtClean="0">
                <a:solidFill>
                  <a:srgbClr val="0E03ED"/>
                </a:solidFill>
                <a:latin typeface="Times New Roman" panose="02020603050405020304" pitchFamily="18" charset="0"/>
                <a:cs typeface="Times New Roman" panose="02020603050405020304" pitchFamily="18" charset="0"/>
              </a:rPr>
              <a:t>T</a:t>
            </a:r>
            <a:r>
              <a:rPr kumimoji="1" lang="en-US" altLang="ja-JP" baseline="-25000" dirty="0" err="1" smtClean="0">
                <a:solidFill>
                  <a:srgbClr val="0E03ED"/>
                </a:solidFill>
                <a:latin typeface="Times New Roman" panose="02020603050405020304" pitchFamily="18" charset="0"/>
                <a:cs typeface="Times New Roman" panose="02020603050405020304" pitchFamily="18" charset="0"/>
              </a:rPr>
              <a:t>i</a:t>
            </a:r>
            <a:r>
              <a:rPr kumimoji="1" lang="en-US" altLang="ja-JP" baseline="-25000" dirty="0" smtClean="0">
                <a:solidFill>
                  <a:srgbClr val="0E03ED"/>
                </a:solidFill>
                <a:latin typeface="Times New Roman" panose="02020603050405020304" pitchFamily="18" charset="0"/>
                <a:cs typeface="Times New Roman" panose="02020603050405020304" pitchFamily="18" charset="0"/>
              </a:rPr>
              <a:t>,</a:t>
            </a:r>
            <a:r>
              <a:rPr kumimoji="1" lang="ja-JP" altLang="en-US" baseline="-25000" dirty="0" smtClean="0">
                <a:solidFill>
                  <a:srgbClr val="0E03ED"/>
                </a:solidFill>
                <a:latin typeface="Times New Roman" panose="02020603050405020304" pitchFamily="18" charset="0"/>
                <a:cs typeface="Times New Roman" panose="02020603050405020304" pitchFamily="18" charset="0"/>
              </a:rPr>
              <a:t>⊥</a:t>
            </a:r>
            <a:endParaRPr kumimoji="1" lang="ja-JP" altLang="en-US" baseline="-25000" dirty="0">
              <a:solidFill>
                <a:srgbClr val="0E03ED"/>
              </a:solidFill>
              <a:latin typeface="Times New Roman" panose="02020603050405020304" pitchFamily="18" charset="0"/>
              <a:cs typeface="Times New Roman" panose="02020603050405020304" pitchFamily="18" charset="0"/>
            </a:endParaRPr>
          </a:p>
        </p:txBody>
      </p:sp>
      <p:sp>
        <p:nvSpPr>
          <p:cNvPr id="10" name="テキスト ボックス 9"/>
          <p:cNvSpPr txBox="1"/>
          <p:nvPr/>
        </p:nvSpPr>
        <p:spPr>
          <a:xfrm>
            <a:off x="7874663" y="4744026"/>
            <a:ext cx="681597" cy="369332"/>
          </a:xfrm>
          <a:prstGeom prst="rect">
            <a:avLst/>
          </a:prstGeom>
          <a:noFill/>
        </p:spPr>
        <p:txBody>
          <a:bodyPr wrap="none" rtlCol="0">
            <a:spAutoFit/>
          </a:bodyPr>
          <a:lstStyle/>
          <a:p>
            <a:r>
              <a:rPr lang="en-US" altLang="ja-JP" i="1" dirty="0" err="1" smtClean="0">
                <a:solidFill>
                  <a:srgbClr val="FF0000"/>
                </a:solidFill>
                <a:latin typeface="Times New Roman" panose="02020603050405020304" pitchFamily="18" charset="0"/>
                <a:cs typeface="Times New Roman" panose="02020603050405020304" pitchFamily="18" charset="0"/>
              </a:rPr>
              <a:t>n</a:t>
            </a:r>
            <a:r>
              <a:rPr lang="en-US" altLang="ja-JP" baseline="-25000" dirty="0" err="1" smtClean="0">
                <a:solidFill>
                  <a:srgbClr val="FF0000"/>
                </a:solidFill>
                <a:latin typeface="Times New Roman" panose="02020603050405020304" pitchFamily="18" charset="0"/>
                <a:cs typeface="Times New Roman" panose="02020603050405020304" pitchFamily="18" charset="0"/>
              </a:rPr>
              <a:t>n,recy</a:t>
            </a:r>
            <a:endParaRPr kumimoji="1" lang="ja-JP" altLang="en-US" baseline="-25000" dirty="0">
              <a:solidFill>
                <a:srgbClr val="FF0000"/>
              </a:solidFill>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8073719" y="5177019"/>
            <a:ext cx="635559" cy="369332"/>
          </a:xfrm>
          <a:prstGeom prst="rect">
            <a:avLst/>
          </a:prstGeom>
          <a:noFill/>
        </p:spPr>
        <p:txBody>
          <a:bodyPr wrap="none" rtlCol="0">
            <a:spAutoFit/>
          </a:bodyPr>
          <a:lstStyle/>
          <a:p>
            <a:r>
              <a:rPr lang="en-US" altLang="ja-JP" i="1" dirty="0" err="1" smtClean="0">
                <a:solidFill>
                  <a:srgbClr val="0E03ED"/>
                </a:solidFill>
                <a:latin typeface="Times New Roman" panose="02020603050405020304" pitchFamily="18" charset="0"/>
                <a:cs typeface="Times New Roman" panose="02020603050405020304" pitchFamily="18" charset="0"/>
              </a:rPr>
              <a:t>n</a:t>
            </a:r>
            <a:r>
              <a:rPr lang="en-US" altLang="ja-JP" baseline="-25000" dirty="0" err="1" smtClean="0">
                <a:solidFill>
                  <a:srgbClr val="0E03ED"/>
                </a:solidFill>
                <a:latin typeface="Times New Roman" panose="02020603050405020304" pitchFamily="18" charset="0"/>
                <a:cs typeface="Times New Roman" panose="02020603050405020304" pitchFamily="18" charset="0"/>
              </a:rPr>
              <a:t>n,diff</a:t>
            </a:r>
            <a:endParaRPr kumimoji="1" lang="ja-JP" altLang="en-US" baseline="-25000" dirty="0">
              <a:solidFill>
                <a:srgbClr val="0E03ED"/>
              </a:solidFill>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323529" y="1340768"/>
            <a:ext cx="3024336" cy="2246769"/>
          </a:xfrm>
          <a:prstGeom prst="rect">
            <a:avLst/>
          </a:prstGeom>
          <a:noFill/>
        </p:spPr>
        <p:txBody>
          <a:bodyPr wrap="square" rtlCol="0">
            <a:spAutoFit/>
          </a:bodyPr>
          <a:lstStyle/>
          <a:p>
            <a:r>
              <a:rPr kumimoji="1" lang="en-US" altLang="ja-JP" sz="2000" i="1" dirty="0" err="1" smtClean="0">
                <a:latin typeface="Symbol" panose="05050102010706020507" pitchFamily="18" charset="2"/>
                <a:cs typeface="Times New Roman" panose="02020603050405020304" pitchFamily="18" charset="0"/>
              </a:rPr>
              <a:t>a</a:t>
            </a:r>
            <a:r>
              <a:rPr kumimoji="1" lang="en-US" altLang="ja-JP" sz="2000" baseline="-25000" dirty="0" err="1" smtClean="0">
                <a:latin typeface="Times New Roman" panose="02020603050405020304" pitchFamily="18" charset="0"/>
                <a:cs typeface="Times New Roman" panose="02020603050405020304" pitchFamily="18" charset="0"/>
              </a:rPr>
              <a:t>L</a:t>
            </a:r>
            <a:r>
              <a:rPr kumimoji="1" lang="en-US" altLang="ja-JP" sz="2000" dirty="0" smtClean="0">
                <a:latin typeface="Times New Roman" panose="02020603050405020304" pitchFamily="18" charset="0"/>
                <a:cs typeface="Times New Roman" panose="02020603050405020304" pitchFamily="18" charset="0"/>
              </a:rPr>
              <a:t> = 1</a:t>
            </a:r>
          </a:p>
          <a:p>
            <a:endParaRPr lang="en-US" altLang="ja-JP" sz="2000" dirty="0">
              <a:latin typeface="Times New Roman" panose="02020603050405020304" pitchFamily="18" charset="0"/>
              <a:cs typeface="Times New Roman" panose="02020603050405020304" pitchFamily="18" charset="0"/>
            </a:endParaRPr>
          </a:p>
          <a:p>
            <a:r>
              <a:rPr kumimoji="1" lang="en-US" altLang="ja-JP" sz="2000" dirty="0" smtClean="0">
                <a:latin typeface="Times New Roman" panose="02020603050405020304" pitchFamily="18" charset="0"/>
                <a:cs typeface="Times New Roman" panose="02020603050405020304" pitchFamily="18" charset="0"/>
              </a:rPr>
              <a:t>Recycling rate ~ 0.17</a:t>
            </a:r>
          </a:p>
          <a:p>
            <a:endParaRPr lang="en-US" altLang="ja-JP" sz="2000" dirty="0" smtClean="0">
              <a:latin typeface="Times New Roman" panose="02020603050405020304" pitchFamily="18" charset="0"/>
              <a:cs typeface="Times New Roman" panose="02020603050405020304" pitchFamily="18" charset="0"/>
            </a:endParaRPr>
          </a:p>
          <a:p>
            <a:r>
              <a:rPr lang="en-US" altLang="ja-JP" sz="2000" i="1" dirty="0" err="1" smtClean="0">
                <a:latin typeface="Times New Roman" panose="02020603050405020304" pitchFamily="18" charset="0"/>
                <a:cs typeface="Times New Roman" panose="02020603050405020304" pitchFamily="18" charset="0"/>
              </a:rPr>
              <a:t>T</a:t>
            </a:r>
            <a:r>
              <a:rPr lang="en-US" altLang="ja-JP" sz="2000" baseline="-25000" dirty="0" err="1" smtClean="0">
                <a:latin typeface="Times New Roman" panose="02020603050405020304" pitchFamily="18" charset="0"/>
                <a:cs typeface="Times New Roman" panose="02020603050405020304" pitchFamily="18" charset="0"/>
              </a:rPr>
              <a:t>i</a:t>
            </a:r>
            <a:r>
              <a:rPr lang="en-US" altLang="ja-JP" sz="2000" baseline="-25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a:t>
            </a:r>
            <a:r>
              <a:rPr lang="en-US" altLang="ja-JP" sz="2000" i="1" dirty="0" err="1" smtClean="0">
                <a:latin typeface="Times New Roman" panose="02020603050405020304" pitchFamily="18" charset="0"/>
                <a:cs typeface="Times New Roman" panose="02020603050405020304" pitchFamily="18" charset="0"/>
              </a:rPr>
              <a:t>T</a:t>
            </a:r>
            <a:r>
              <a:rPr lang="en-US" altLang="ja-JP" sz="2000" baseline="-25000" dirty="0" err="1" smtClean="0">
                <a:latin typeface="Times New Roman" panose="02020603050405020304" pitchFamily="18" charset="0"/>
                <a:cs typeface="Times New Roman" panose="02020603050405020304" pitchFamily="18" charset="0"/>
              </a:rPr>
              <a:t>i</a:t>
            </a:r>
            <a:r>
              <a:rPr lang="en-US" altLang="ja-JP" sz="2000" baseline="-25000" dirty="0" smtClean="0">
                <a:latin typeface="Times New Roman" panose="02020603050405020304" pitchFamily="18" charset="0"/>
                <a:cs typeface="Times New Roman" panose="02020603050405020304" pitchFamily="18" charset="0"/>
              </a:rPr>
              <a:t>,</a:t>
            </a:r>
            <a:r>
              <a:rPr lang="ja-JP" altLang="en-US" sz="2000" baseline="-25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 0.6</a:t>
            </a:r>
          </a:p>
          <a:p>
            <a:endParaRPr lang="en-US" altLang="ja-JP" sz="2000" dirty="0" smtClean="0">
              <a:latin typeface="Times New Roman" panose="02020603050405020304" pitchFamily="18" charset="0"/>
              <a:cs typeface="Times New Roman" panose="02020603050405020304" pitchFamily="18" charset="0"/>
            </a:endParaRPr>
          </a:p>
          <a:p>
            <a:r>
              <a:rPr kumimoji="1" lang="en-US" altLang="ja-JP" sz="2000" dirty="0" smtClean="0">
                <a:latin typeface="Times New Roman" panose="02020603050405020304" pitchFamily="18" charset="0"/>
                <a:cs typeface="Times New Roman" panose="02020603050405020304" pitchFamily="18" charset="0"/>
              </a:rPr>
              <a:t>Recycling neutral dominant</a:t>
            </a:r>
            <a:endParaRPr kumimoji="1" lang="ja-JP" altLang="en-US" sz="2000" dirty="0">
              <a:latin typeface="Times New Roman" panose="02020603050405020304" pitchFamily="18" charset="0"/>
              <a:cs typeface="Times New Roman" panose="02020603050405020304" pitchFamily="18" charset="0"/>
            </a:endParaRPr>
          </a:p>
        </p:txBody>
      </p:sp>
      <p:sp>
        <p:nvSpPr>
          <p:cNvPr id="15" name="テキスト ボックス 14"/>
          <p:cNvSpPr txBox="1"/>
          <p:nvPr/>
        </p:nvSpPr>
        <p:spPr>
          <a:xfrm>
            <a:off x="5971609" y="878736"/>
            <a:ext cx="902811"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X-point</a:t>
            </a:r>
            <a:endParaRPr kumimoji="1" lang="ja-JP" altLang="en-US" dirty="0">
              <a:latin typeface="Times New Roman" panose="02020603050405020304" pitchFamily="18" charset="0"/>
              <a:cs typeface="Times New Roman" panose="02020603050405020304" pitchFamily="18" charset="0"/>
            </a:endParaRPr>
          </a:p>
        </p:txBody>
      </p:sp>
      <p:cxnSp>
        <p:nvCxnSpPr>
          <p:cNvPr id="20" name="直線コネクタ 19"/>
          <p:cNvCxnSpPr/>
          <p:nvPr/>
        </p:nvCxnSpPr>
        <p:spPr>
          <a:xfrm>
            <a:off x="6448414" y="1328068"/>
            <a:ext cx="0" cy="4205583"/>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164288" y="887512"/>
            <a:ext cx="1479892"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Near the plate</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579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33951" t="11610" r="12920" b="5704"/>
          <a:stretch/>
        </p:blipFill>
        <p:spPr>
          <a:xfrm>
            <a:off x="3339839" y="1260768"/>
            <a:ext cx="5455109" cy="4773220"/>
          </a:xfrm>
          <a:prstGeom prst="rect">
            <a:avLst/>
          </a:prstGeom>
        </p:spPr>
      </p:pic>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5976893"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Result (High </a:t>
            </a:r>
            <a:r>
              <a:rPr lang="en-US" altLang="ja-JP" sz="3200" b="1" dirty="0">
                <a:solidFill>
                  <a:schemeClr val="bg1"/>
                </a:solidFill>
                <a:latin typeface="Times New Roman" pitchFamily="18" charset="0"/>
                <a:cs typeface="Times New Roman" pitchFamily="18" charset="0"/>
              </a:rPr>
              <a:t>r</a:t>
            </a:r>
            <a:r>
              <a:rPr lang="en-US" altLang="ja-JP" sz="3200" b="1" dirty="0" smtClean="0">
                <a:solidFill>
                  <a:schemeClr val="bg1"/>
                </a:solidFill>
                <a:latin typeface="Times New Roman" pitchFamily="18" charset="0"/>
                <a:cs typeface="Times New Roman" pitchFamily="18" charset="0"/>
              </a:rPr>
              <a:t>ecycling condition)</a:t>
            </a:r>
            <a:endParaRPr kumimoji="1" lang="ja-JP" altLang="en-US" sz="3200" b="1" dirty="0">
              <a:solidFill>
                <a:schemeClr val="bg1"/>
              </a:solidFill>
              <a:latin typeface="Times New Roman" pitchFamily="18" charset="0"/>
              <a:cs typeface="Times New Roman" pitchFamily="18" charset="0"/>
            </a:endParaRPr>
          </a:p>
        </p:txBody>
      </p:sp>
      <p:sp>
        <p:nvSpPr>
          <p:cNvPr id="18" name="スライド番号プレースホルダー 21"/>
          <p:cNvSpPr>
            <a:spLocks noGrp="1"/>
          </p:cNvSpPr>
          <p:nvPr>
            <p:ph type="sldNum" sz="quarter" idx="12"/>
          </p:nvPr>
        </p:nvSpPr>
        <p:spPr>
          <a:xfrm>
            <a:off x="6902896" y="44624"/>
            <a:ext cx="2133600" cy="365125"/>
          </a:xfrm>
        </p:spPr>
        <p:txBody>
          <a:bodyPr/>
          <a:lstStyle/>
          <a:p>
            <a:r>
              <a:rPr kumimoji="1" lang="en-US" altLang="ja-JP" dirty="0" smtClean="0"/>
              <a:t>16</a:t>
            </a:r>
            <a:endParaRPr kumimoji="1" lang="ja-JP" altLang="en-US" dirty="0"/>
          </a:p>
        </p:txBody>
      </p:sp>
      <p:sp>
        <p:nvSpPr>
          <p:cNvPr id="7" name="テキスト ボックス 6"/>
          <p:cNvSpPr txBox="1"/>
          <p:nvPr/>
        </p:nvSpPr>
        <p:spPr>
          <a:xfrm>
            <a:off x="5971609" y="878736"/>
            <a:ext cx="902811"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X-point</a:t>
            </a:r>
            <a:endParaRPr kumimoji="1" lang="ja-JP" altLang="en-US" dirty="0">
              <a:latin typeface="Times New Roman" panose="02020603050405020304" pitchFamily="18" charset="0"/>
              <a:cs typeface="Times New Roman" panose="02020603050405020304" pitchFamily="18" charset="0"/>
            </a:endParaRPr>
          </a:p>
        </p:txBody>
      </p:sp>
      <p:cxnSp>
        <p:nvCxnSpPr>
          <p:cNvPr id="5" name="直線コネクタ 4"/>
          <p:cNvCxnSpPr/>
          <p:nvPr/>
        </p:nvCxnSpPr>
        <p:spPr>
          <a:xfrm>
            <a:off x="6406108" y="1311568"/>
            <a:ext cx="0" cy="4269164"/>
          </a:xfrm>
          <a:prstGeom prst="line">
            <a:avLst/>
          </a:prstGeom>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971609" y="3451493"/>
            <a:ext cx="548548" cy="369332"/>
          </a:xfrm>
          <a:prstGeom prst="rect">
            <a:avLst/>
          </a:prstGeom>
          <a:noFill/>
        </p:spPr>
        <p:txBody>
          <a:bodyPr wrap="none" rtlCol="0">
            <a:spAutoFit/>
          </a:bodyPr>
          <a:lstStyle/>
          <a:p>
            <a:r>
              <a:rPr kumimoji="1" lang="en-US" altLang="ja-JP" i="1" dirty="0" err="1" smtClean="0">
                <a:solidFill>
                  <a:srgbClr val="0E03ED"/>
                </a:solidFill>
                <a:latin typeface="Times New Roman" panose="02020603050405020304" pitchFamily="18" charset="0"/>
                <a:cs typeface="Times New Roman" panose="02020603050405020304" pitchFamily="18" charset="0"/>
              </a:rPr>
              <a:t>T</a:t>
            </a:r>
            <a:r>
              <a:rPr kumimoji="1" lang="en-US" altLang="ja-JP" baseline="-25000" dirty="0" err="1" smtClean="0">
                <a:solidFill>
                  <a:srgbClr val="0E03ED"/>
                </a:solidFill>
                <a:latin typeface="Times New Roman" panose="02020603050405020304" pitchFamily="18" charset="0"/>
                <a:cs typeface="Times New Roman" panose="02020603050405020304" pitchFamily="18" charset="0"/>
              </a:rPr>
              <a:t>i</a:t>
            </a:r>
            <a:r>
              <a:rPr kumimoji="1" lang="en-US" altLang="ja-JP" baseline="-25000" dirty="0" smtClean="0">
                <a:solidFill>
                  <a:srgbClr val="0E03ED"/>
                </a:solidFill>
                <a:latin typeface="Times New Roman" panose="02020603050405020304" pitchFamily="18" charset="0"/>
                <a:cs typeface="Times New Roman" panose="02020603050405020304" pitchFamily="18" charset="0"/>
              </a:rPr>
              <a:t>,</a:t>
            </a:r>
            <a:r>
              <a:rPr kumimoji="1" lang="ja-JP" altLang="en-US" baseline="-25000" dirty="0" smtClean="0">
                <a:solidFill>
                  <a:srgbClr val="0E03ED"/>
                </a:solidFill>
                <a:latin typeface="Times New Roman" panose="02020603050405020304" pitchFamily="18" charset="0"/>
                <a:cs typeface="Times New Roman" panose="02020603050405020304" pitchFamily="18" charset="0"/>
              </a:rPr>
              <a:t>⊥</a:t>
            </a:r>
            <a:endParaRPr kumimoji="1" lang="ja-JP" altLang="en-US" baseline="-25000" dirty="0">
              <a:solidFill>
                <a:srgbClr val="0E03ED"/>
              </a:solidFill>
              <a:latin typeface="Times New Roman" panose="02020603050405020304" pitchFamily="18" charset="0"/>
              <a:cs typeface="Times New Roman" panose="02020603050405020304" pitchFamily="18" charset="0"/>
            </a:endParaRPr>
          </a:p>
        </p:txBody>
      </p:sp>
      <p:sp>
        <p:nvSpPr>
          <p:cNvPr id="13" name="テキスト ボックス 12"/>
          <p:cNvSpPr txBox="1"/>
          <p:nvPr/>
        </p:nvSpPr>
        <p:spPr>
          <a:xfrm>
            <a:off x="5372524" y="3751742"/>
            <a:ext cx="381836" cy="369332"/>
          </a:xfrm>
          <a:prstGeom prst="rect">
            <a:avLst/>
          </a:prstGeom>
          <a:noFill/>
        </p:spPr>
        <p:txBody>
          <a:bodyPr wrap="none" rtlCol="0">
            <a:spAutoFit/>
          </a:bodyPr>
          <a:lstStyle/>
          <a:p>
            <a:r>
              <a:rPr kumimoji="1" lang="en-US" altLang="ja-JP" i="1" dirty="0" err="1" smtClean="0">
                <a:latin typeface="Times New Roman" panose="02020603050405020304" pitchFamily="18" charset="0"/>
                <a:cs typeface="Times New Roman" panose="02020603050405020304" pitchFamily="18" charset="0"/>
              </a:rPr>
              <a:t>T</a:t>
            </a:r>
            <a:r>
              <a:rPr lang="en-US" altLang="ja-JP" baseline="-25000" dirty="0" err="1">
                <a:latin typeface="Times New Roman" panose="02020603050405020304" pitchFamily="18" charset="0"/>
                <a:cs typeface="Times New Roman" panose="02020603050405020304" pitchFamily="18" charset="0"/>
              </a:rPr>
              <a:t>e</a:t>
            </a:r>
            <a:endParaRPr kumimoji="1" lang="ja-JP" altLang="en-US" baseline="-25000"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5603969" y="3445910"/>
            <a:ext cx="481222" cy="369332"/>
          </a:xfrm>
          <a:prstGeom prst="rect">
            <a:avLst/>
          </a:prstGeom>
          <a:noFill/>
        </p:spPr>
        <p:txBody>
          <a:bodyPr wrap="none" rtlCol="0">
            <a:spAutoFit/>
          </a:bodyPr>
          <a:lstStyle/>
          <a:p>
            <a:r>
              <a:rPr kumimoji="1" lang="en-US" altLang="ja-JP" i="1" dirty="0" err="1" smtClean="0">
                <a:solidFill>
                  <a:srgbClr val="FF0000"/>
                </a:solidFill>
                <a:latin typeface="Times New Roman" panose="02020603050405020304" pitchFamily="18" charset="0"/>
                <a:cs typeface="Times New Roman" panose="02020603050405020304" pitchFamily="18" charset="0"/>
              </a:rPr>
              <a:t>T</a:t>
            </a:r>
            <a:r>
              <a:rPr kumimoji="1" lang="en-US" altLang="ja-JP" baseline="-25000" dirty="0" err="1" smtClean="0">
                <a:solidFill>
                  <a:srgbClr val="FF0000"/>
                </a:solidFill>
                <a:latin typeface="Times New Roman" panose="02020603050405020304" pitchFamily="18" charset="0"/>
                <a:cs typeface="Times New Roman" panose="02020603050405020304" pitchFamily="18" charset="0"/>
              </a:rPr>
              <a:t>i</a:t>
            </a:r>
            <a:r>
              <a:rPr kumimoji="1" lang="en-US" altLang="ja-JP" baseline="-25000" dirty="0" smtClean="0">
                <a:solidFill>
                  <a:srgbClr val="FF0000"/>
                </a:solidFill>
                <a:latin typeface="Times New Roman" panose="02020603050405020304" pitchFamily="18" charset="0"/>
                <a:cs typeface="Times New Roman" panose="02020603050405020304" pitchFamily="18" charset="0"/>
              </a:rPr>
              <a:t>,//</a:t>
            </a:r>
            <a:endParaRPr kumimoji="1" lang="ja-JP" altLang="en-US" baseline="-25000" dirty="0">
              <a:solidFill>
                <a:srgbClr val="FF0000"/>
              </a:solidFill>
              <a:latin typeface="Times New Roman" panose="02020603050405020304" pitchFamily="18" charset="0"/>
              <a:cs typeface="Times New Roman" panose="02020603050405020304" pitchFamily="18" charset="0"/>
            </a:endParaRPr>
          </a:p>
        </p:txBody>
      </p:sp>
      <p:sp>
        <p:nvSpPr>
          <p:cNvPr id="15" name="テキスト ボックス 14"/>
          <p:cNvSpPr txBox="1"/>
          <p:nvPr/>
        </p:nvSpPr>
        <p:spPr>
          <a:xfrm>
            <a:off x="8325736" y="5178236"/>
            <a:ext cx="681597" cy="369332"/>
          </a:xfrm>
          <a:prstGeom prst="rect">
            <a:avLst/>
          </a:prstGeom>
          <a:noFill/>
        </p:spPr>
        <p:txBody>
          <a:bodyPr wrap="none" rtlCol="0">
            <a:spAutoFit/>
          </a:bodyPr>
          <a:lstStyle/>
          <a:p>
            <a:r>
              <a:rPr lang="en-US" altLang="ja-JP" i="1" dirty="0" err="1" smtClean="0">
                <a:solidFill>
                  <a:srgbClr val="FF0000"/>
                </a:solidFill>
                <a:latin typeface="Times New Roman" panose="02020603050405020304" pitchFamily="18" charset="0"/>
                <a:cs typeface="Times New Roman" panose="02020603050405020304" pitchFamily="18" charset="0"/>
              </a:rPr>
              <a:t>n</a:t>
            </a:r>
            <a:r>
              <a:rPr lang="en-US" altLang="ja-JP" baseline="-25000" dirty="0" err="1" smtClean="0">
                <a:solidFill>
                  <a:srgbClr val="FF0000"/>
                </a:solidFill>
                <a:latin typeface="Times New Roman" panose="02020603050405020304" pitchFamily="18" charset="0"/>
                <a:cs typeface="Times New Roman" panose="02020603050405020304" pitchFamily="18" charset="0"/>
              </a:rPr>
              <a:t>n,recy</a:t>
            </a:r>
            <a:endParaRPr kumimoji="1" lang="ja-JP" altLang="en-US" baseline="-25000" dirty="0">
              <a:solidFill>
                <a:srgbClr val="FF0000"/>
              </a:solidFill>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7834076" y="4993570"/>
            <a:ext cx="635559" cy="369332"/>
          </a:xfrm>
          <a:prstGeom prst="rect">
            <a:avLst/>
          </a:prstGeom>
          <a:noFill/>
        </p:spPr>
        <p:txBody>
          <a:bodyPr wrap="none" rtlCol="0">
            <a:spAutoFit/>
          </a:bodyPr>
          <a:lstStyle/>
          <a:p>
            <a:r>
              <a:rPr lang="en-US" altLang="ja-JP" i="1" dirty="0" err="1" smtClean="0">
                <a:solidFill>
                  <a:srgbClr val="0E03ED"/>
                </a:solidFill>
                <a:latin typeface="Times New Roman" panose="02020603050405020304" pitchFamily="18" charset="0"/>
                <a:cs typeface="Times New Roman" panose="02020603050405020304" pitchFamily="18" charset="0"/>
              </a:rPr>
              <a:t>n</a:t>
            </a:r>
            <a:r>
              <a:rPr lang="en-US" altLang="ja-JP" baseline="-25000" dirty="0" err="1" smtClean="0">
                <a:solidFill>
                  <a:srgbClr val="0E03ED"/>
                </a:solidFill>
                <a:latin typeface="Times New Roman" panose="02020603050405020304" pitchFamily="18" charset="0"/>
                <a:cs typeface="Times New Roman" panose="02020603050405020304" pitchFamily="18" charset="0"/>
              </a:rPr>
              <a:t>n,diff</a:t>
            </a:r>
            <a:endParaRPr kumimoji="1" lang="ja-JP" altLang="en-US" baseline="-25000" dirty="0">
              <a:solidFill>
                <a:srgbClr val="0E03ED"/>
              </a:solidFill>
              <a:latin typeface="Times New Roman" panose="02020603050405020304" pitchFamily="18" charset="0"/>
              <a:cs typeface="Times New Roman" panose="02020603050405020304" pitchFamily="18" charset="0"/>
            </a:endParaRPr>
          </a:p>
        </p:txBody>
      </p:sp>
      <p:sp>
        <p:nvSpPr>
          <p:cNvPr id="19" name="テキスト ボックス 18"/>
          <p:cNvSpPr txBox="1"/>
          <p:nvPr/>
        </p:nvSpPr>
        <p:spPr>
          <a:xfrm>
            <a:off x="7164288" y="887512"/>
            <a:ext cx="1479892"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Near the plate</a:t>
            </a:r>
            <a:endParaRPr kumimoji="1" lang="ja-JP" altLang="en-US" dirty="0">
              <a:latin typeface="Times New Roman" panose="02020603050405020304" pitchFamily="18" charset="0"/>
              <a:cs typeface="Times New Roman" panose="02020603050405020304" pitchFamily="18" charset="0"/>
            </a:endParaRPr>
          </a:p>
        </p:txBody>
      </p:sp>
      <p:sp>
        <p:nvSpPr>
          <p:cNvPr id="20" name="テキスト ボックス 19"/>
          <p:cNvSpPr txBox="1"/>
          <p:nvPr/>
        </p:nvSpPr>
        <p:spPr>
          <a:xfrm>
            <a:off x="323529" y="1340768"/>
            <a:ext cx="3024336" cy="2246769"/>
          </a:xfrm>
          <a:prstGeom prst="rect">
            <a:avLst/>
          </a:prstGeom>
          <a:noFill/>
        </p:spPr>
        <p:txBody>
          <a:bodyPr wrap="square" rtlCol="0">
            <a:spAutoFit/>
          </a:bodyPr>
          <a:lstStyle/>
          <a:p>
            <a:r>
              <a:rPr kumimoji="1" lang="en-US" altLang="ja-JP" sz="2000" i="1" dirty="0" err="1" smtClean="0">
                <a:latin typeface="Symbol" panose="05050102010706020507" pitchFamily="18" charset="2"/>
                <a:cs typeface="Times New Roman" panose="02020603050405020304" pitchFamily="18" charset="0"/>
              </a:rPr>
              <a:t>a</a:t>
            </a:r>
            <a:r>
              <a:rPr kumimoji="1" lang="en-US" altLang="ja-JP" sz="2000" baseline="-25000" dirty="0" err="1" smtClean="0">
                <a:latin typeface="Times New Roman" panose="02020603050405020304" pitchFamily="18" charset="0"/>
                <a:cs typeface="Times New Roman" panose="02020603050405020304" pitchFamily="18" charset="0"/>
              </a:rPr>
              <a:t>L</a:t>
            </a:r>
            <a:r>
              <a:rPr kumimoji="1" lang="en-US" altLang="ja-JP" sz="2000" dirty="0" smtClean="0">
                <a:latin typeface="Times New Roman" panose="02020603050405020304" pitchFamily="18" charset="0"/>
                <a:cs typeface="Times New Roman" panose="02020603050405020304" pitchFamily="18" charset="0"/>
              </a:rPr>
              <a:t> = 0.1</a:t>
            </a:r>
          </a:p>
          <a:p>
            <a:endParaRPr lang="en-US" altLang="ja-JP" sz="2000" dirty="0">
              <a:latin typeface="Times New Roman" panose="02020603050405020304" pitchFamily="18" charset="0"/>
              <a:cs typeface="Times New Roman" panose="02020603050405020304" pitchFamily="18" charset="0"/>
            </a:endParaRPr>
          </a:p>
          <a:p>
            <a:r>
              <a:rPr kumimoji="1" lang="en-US" altLang="ja-JP" sz="2000" dirty="0" smtClean="0">
                <a:latin typeface="Times New Roman" panose="02020603050405020304" pitchFamily="18" charset="0"/>
                <a:cs typeface="Times New Roman" panose="02020603050405020304" pitchFamily="18" charset="0"/>
              </a:rPr>
              <a:t>Recycling rate ~ 0.92</a:t>
            </a:r>
          </a:p>
          <a:p>
            <a:endParaRPr lang="en-US" altLang="ja-JP" sz="2000" dirty="0" smtClean="0">
              <a:latin typeface="Times New Roman" panose="02020603050405020304" pitchFamily="18" charset="0"/>
              <a:cs typeface="Times New Roman" panose="02020603050405020304" pitchFamily="18" charset="0"/>
            </a:endParaRPr>
          </a:p>
          <a:p>
            <a:r>
              <a:rPr lang="en-US" altLang="ja-JP" sz="2000" i="1" dirty="0" err="1" smtClean="0">
                <a:latin typeface="Times New Roman" panose="02020603050405020304" pitchFamily="18" charset="0"/>
                <a:cs typeface="Times New Roman" panose="02020603050405020304" pitchFamily="18" charset="0"/>
              </a:rPr>
              <a:t>T</a:t>
            </a:r>
            <a:r>
              <a:rPr lang="en-US" altLang="ja-JP" sz="2000" baseline="-25000" dirty="0" err="1" smtClean="0">
                <a:latin typeface="Times New Roman" panose="02020603050405020304" pitchFamily="18" charset="0"/>
                <a:cs typeface="Times New Roman" panose="02020603050405020304" pitchFamily="18" charset="0"/>
              </a:rPr>
              <a:t>i</a:t>
            </a:r>
            <a:r>
              <a:rPr lang="en-US" altLang="ja-JP" sz="2000" baseline="-25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a:t>
            </a:r>
            <a:r>
              <a:rPr lang="en-US" altLang="ja-JP" sz="2000" i="1" dirty="0" err="1" smtClean="0">
                <a:latin typeface="Times New Roman" panose="02020603050405020304" pitchFamily="18" charset="0"/>
                <a:cs typeface="Times New Roman" panose="02020603050405020304" pitchFamily="18" charset="0"/>
              </a:rPr>
              <a:t>T</a:t>
            </a:r>
            <a:r>
              <a:rPr lang="en-US" altLang="ja-JP" sz="2000" baseline="-25000" dirty="0" err="1" smtClean="0">
                <a:latin typeface="Times New Roman" panose="02020603050405020304" pitchFamily="18" charset="0"/>
                <a:cs typeface="Times New Roman" panose="02020603050405020304" pitchFamily="18" charset="0"/>
              </a:rPr>
              <a:t>i</a:t>
            </a:r>
            <a:r>
              <a:rPr lang="en-US" altLang="ja-JP" sz="2000" baseline="-25000" dirty="0" smtClean="0">
                <a:latin typeface="Times New Roman" panose="02020603050405020304" pitchFamily="18" charset="0"/>
                <a:cs typeface="Times New Roman" panose="02020603050405020304" pitchFamily="18" charset="0"/>
              </a:rPr>
              <a:t>,</a:t>
            </a:r>
            <a:r>
              <a:rPr lang="ja-JP" altLang="en-US" sz="2000" baseline="-25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1</a:t>
            </a:r>
            <a:endParaRPr lang="en-US" altLang="ja-JP" sz="2000" dirty="0" smtClean="0">
              <a:latin typeface="Times New Roman" panose="02020603050405020304" pitchFamily="18" charset="0"/>
              <a:cs typeface="Times New Roman" panose="02020603050405020304" pitchFamily="18" charset="0"/>
            </a:endParaRPr>
          </a:p>
          <a:p>
            <a:endParaRPr lang="en-US" altLang="ja-JP" sz="2000" dirty="0" smtClean="0">
              <a:latin typeface="Times New Roman" panose="02020603050405020304" pitchFamily="18" charset="0"/>
              <a:cs typeface="Times New Roman" panose="02020603050405020304" pitchFamily="18" charset="0"/>
            </a:endParaRPr>
          </a:p>
          <a:p>
            <a:r>
              <a:rPr lang="en-US" altLang="ja-JP" sz="2000" dirty="0" smtClean="0">
                <a:latin typeface="Times New Roman" panose="02020603050405020304" pitchFamily="18" charset="0"/>
                <a:cs typeface="Times New Roman" panose="02020603050405020304" pitchFamily="18" charset="0"/>
              </a:rPr>
              <a:t>Diffusion</a:t>
            </a:r>
            <a:r>
              <a:rPr kumimoji="1" lang="en-US" altLang="ja-JP" sz="2000" dirty="0" smtClean="0">
                <a:latin typeface="Times New Roman" panose="02020603050405020304" pitchFamily="18" charset="0"/>
                <a:cs typeface="Times New Roman" panose="02020603050405020304" pitchFamily="18" charset="0"/>
              </a:rPr>
              <a:t> neutral dominant</a:t>
            </a:r>
            <a:endParaRPr kumimoji="1" lang="ja-JP"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0793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17464" y="80814"/>
            <a:ext cx="2305439" cy="584775"/>
          </a:xfrm>
          <a:prstGeom prst="rect">
            <a:avLst/>
          </a:prstGeom>
          <a:noFill/>
        </p:spPr>
        <p:txBody>
          <a:bodyPr wrap="none" rtlCol="0">
            <a:spAutoFit/>
          </a:bodyPr>
          <a:lstStyle/>
          <a:p>
            <a:r>
              <a:rPr kumimoji="1" lang="en-US" altLang="ja-JP" sz="3200" b="1" dirty="0" smtClean="0">
                <a:solidFill>
                  <a:schemeClr val="bg1"/>
                </a:solidFill>
                <a:latin typeface="Times New Roman" pitchFamily="18" charset="0"/>
                <a:cs typeface="Times New Roman" pitchFamily="18" charset="0"/>
              </a:rPr>
              <a:t>Conclusions</a:t>
            </a:r>
            <a:endParaRPr kumimoji="1" lang="ja-JP" altLang="en-US" sz="3200" b="1" dirty="0">
              <a:solidFill>
                <a:schemeClr val="bg1"/>
              </a:solidFill>
              <a:latin typeface="Times New Roman" pitchFamily="18" charset="0"/>
              <a:cs typeface="Times New Roman" pitchFamily="18" charset="0"/>
            </a:endParaRPr>
          </a:p>
        </p:txBody>
      </p:sp>
      <p:sp>
        <p:nvSpPr>
          <p:cNvPr id="5" name="テキスト ボックス 4"/>
          <p:cNvSpPr txBox="1"/>
          <p:nvPr/>
        </p:nvSpPr>
        <p:spPr>
          <a:xfrm>
            <a:off x="162472" y="1011500"/>
            <a:ext cx="8802016" cy="4401205"/>
          </a:xfrm>
          <a:prstGeom prst="rect">
            <a:avLst/>
          </a:prstGeom>
          <a:noFill/>
        </p:spPr>
        <p:txBody>
          <a:bodyPr wrap="square" rtlCol="0">
            <a:spAutoFit/>
          </a:bodyPr>
          <a:lstStyle/>
          <a:p>
            <a:pPr algn="just"/>
            <a:r>
              <a:rPr lang="en-US" altLang="ja-JP" sz="2000" dirty="0" smtClean="0">
                <a:latin typeface="Times New Roman" panose="02020603050405020304" pitchFamily="18" charset="0"/>
                <a:cs typeface="Times New Roman" panose="02020603050405020304" pitchFamily="18" charset="0"/>
              </a:rPr>
              <a:t>1D SOL-</a:t>
            </a:r>
            <a:r>
              <a:rPr lang="en-US" altLang="ja-JP" sz="2000" dirty="0" err="1" smtClean="0">
                <a:latin typeface="Times New Roman" panose="02020603050405020304" pitchFamily="18" charset="0"/>
                <a:cs typeface="Times New Roman" panose="02020603050405020304" pitchFamily="18" charset="0"/>
              </a:rPr>
              <a:t>divertor</a:t>
            </a:r>
            <a:r>
              <a:rPr lang="en-US" altLang="ja-JP" sz="2000" dirty="0" smtClean="0">
                <a:latin typeface="Times New Roman" panose="02020603050405020304" pitchFamily="18" charset="0"/>
                <a:cs typeface="Times New Roman" panose="02020603050405020304" pitchFamily="18" charset="0"/>
              </a:rPr>
              <a:t> plasma model with anisotropic ion temperatures has been developed. In order to express the effects of the </a:t>
            </a:r>
            <a:r>
              <a:rPr lang="en-US" altLang="ja-JP" sz="2000" dirty="0" err="1" smtClean="0">
                <a:latin typeface="Times New Roman" panose="02020603050405020304" pitchFamily="18" charset="0"/>
                <a:cs typeface="Times New Roman" panose="02020603050405020304" pitchFamily="18" charset="0"/>
              </a:rPr>
              <a:t>divertor</a:t>
            </a:r>
            <a:r>
              <a:rPr lang="en-US" altLang="ja-JP" sz="2000" dirty="0" smtClean="0">
                <a:latin typeface="Times New Roman" panose="02020603050405020304" pitchFamily="18" charset="0"/>
                <a:cs typeface="Times New Roman" panose="02020603050405020304" pitchFamily="18" charset="0"/>
              </a:rPr>
              <a:t> plate and the accompanying sheath, we use a virtual </a:t>
            </a:r>
            <a:r>
              <a:rPr lang="en-US" altLang="ja-JP" sz="2000" dirty="0" err="1" smtClean="0">
                <a:latin typeface="Times New Roman" panose="02020603050405020304" pitchFamily="18" charset="0"/>
                <a:cs typeface="Times New Roman" panose="02020603050405020304" pitchFamily="18" charset="0"/>
              </a:rPr>
              <a:t>divertor</a:t>
            </a:r>
            <a:r>
              <a:rPr lang="en-US" altLang="ja-JP" sz="2000" dirty="0" smtClean="0">
                <a:latin typeface="Times New Roman" panose="02020603050405020304" pitchFamily="18" charset="0"/>
                <a:cs typeface="Times New Roman" panose="02020603050405020304" pitchFamily="18" charset="0"/>
              </a:rPr>
              <a:t> (VD) model which sets artificial sinks for particle, momentum and energy in the additional region beyond the </a:t>
            </a:r>
            <a:r>
              <a:rPr lang="en-US" altLang="ja-JP" sz="2000" dirty="0" err="1" smtClean="0">
                <a:latin typeface="Times New Roman" panose="02020603050405020304" pitchFamily="18" charset="0"/>
                <a:cs typeface="Times New Roman" panose="02020603050405020304" pitchFamily="18" charset="0"/>
              </a:rPr>
              <a:t>divertor</a:t>
            </a:r>
            <a:r>
              <a:rPr lang="en-US" altLang="ja-JP" sz="2000" dirty="0" smtClean="0">
                <a:latin typeface="Times New Roman" panose="02020603050405020304" pitchFamily="18" charset="0"/>
                <a:cs typeface="Times New Roman" panose="02020603050405020304" pitchFamily="18" charset="0"/>
              </a:rPr>
              <a:t> plate. In addition, VD makes the periodic boundary condition available and reduces the numerical difficulty.</a:t>
            </a:r>
          </a:p>
          <a:p>
            <a:pPr algn="just"/>
            <a:endParaRPr lang="en-US" altLang="ja-JP" sz="2000" dirty="0" smtClean="0">
              <a:latin typeface="Times New Roman" panose="02020603050405020304" pitchFamily="18" charset="0"/>
              <a:cs typeface="Times New Roman" panose="02020603050405020304" pitchFamily="18" charset="0"/>
            </a:endParaRPr>
          </a:p>
          <a:p>
            <a:pPr algn="just"/>
            <a:r>
              <a:rPr lang="en-US" altLang="ja-JP" sz="2000" dirty="0" smtClean="0">
                <a:latin typeface="Times New Roman" panose="02020603050405020304" pitchFamily="18" charset="0"/>
                <a:cs typeface="Times New Roman" panose="02020603050405020304" pitchFamily="18" charset="0"/>
              </a:rPr>
              <a:t>For simplicity, the symmetric inner/outer SOL-</a:t>
            </a:r>
            <a:r>
              <a:rPr lang="en-US" altLang="ja-JP" sz="2000" dirty="0" err="1" smtClean="0">
                <a:latin typeface="Times New Roman" panose="02020603050405020304" pitchFamily="18" charset="0"/>
                <a:cs typeface="Times New Roman" panose="02020603050405020304" pitchFamily="18" charset="0"/>
              </a:rPr>
              <a:t>divertor</a:t>
            </a:r>
            <a:r>
              <a:rPr lang="en-US" altLang="ja-JP" sz="2000" dirty="0" smtClean="0">
                <a:latin typeface="Times New Roman" panose="02020603050405020304" pitchFamily="18" charset="0"/>
                <a:cs typeface="Times New Roman" panose="02020603050405020304" pitchFamily="18" charset="0"/>
              </a:rPr>
              <a:t> plasmas with the homogeneous magnetic fields are assumed. In order to simulate more general asymmetric plasmas with the inhomogeneous magnetic fields, the effects of the plasma current and the mirror force have to be considered. In addition, it is necessary to introduce a high-accuracy difference scheme and an inhomogeneous grid in order to avoid the numerical errors at the </a:t>
            </a:r>
            <a:r>
              <a:rPr lang="en-US" altLang="ja-JP" sz="2000" dirty="0" err="1" smtClean="0">
                <a:latin typeface="Times New Roman" panose="02020603050405020304" pitchFamily="18" charset="0"/>
                <a:cs typeface="Times New Roman" panose="02020603050405020304" pitchFamily="18" charset="0"/>
              </a:rPr>
              <a:t>divertor</a:t>
            </a:r>
            <a:r>
              <a:rPr lang="en-US" altLang="ja-JP" sz="2000" dirty="0" smtClean="0">
                <a:latin typeface="Times New Roman" panose="02020603050405020304" pitchFamily="18" charset="0"/>
                <a:cs typeface="Times New Roman" panose="02020603050405020304" pitchFamily="18" charset="0"/>
              </a:rPr>
              <a:t> plate. These are our future works.</a:t>
            </a:r>
            <a:endParaRPr lang="en-US" altLang="ja-JP" sz="2000" dirty="0">
              <a:latin typeface="Times New Roman" panose="02020603050405020304" pitchFamily="18" charset="0"/>
              <a:cs typeface="Times New Roman" panose="02020603050405020304" pitchFamily="18" charset="0"/>
            </a:endParaRPr>
          </a:p>
        </p:txBody>
      </p:sp>
      <p:sp>
        <p:nvSpPr>
          <p:cNvPr id="6" name="スライド番号プレースホルダー 21"/>
          <p:cNvSpPr>
            <a:spLocks noGrp="1"/>
          </p:cNvSpPr>
          <p:nvPr>
            <p:ph type="sldNum" sz="quarter" idx="12"/>
          </p:nvPr>
        </p:nvSpPr>
        <p:spPr>
          <a:xfrm>
            <a:off x="6902896" y="44624"/>
            <a:ext cx="2133600" cy="365125"/>
          </a:xfrm>
        </p:spPr>
        <p:txBody>
          <a:bodyPr/>
          <a:lstStyle/>
          <a:p>
            <a:r>
              <a:rPr kumimoji="1" lang="en-US" altLang="ja-JP" dirty="0" smtClean="0"/>
              <a:t>17</a:t>
            </a:r>
            <a:endParaRPr kumimoji="1" lang="ja-JP" altLang="en-US" dirty="0"/>
          </a:p>
        </p:txBody>
      </p:sp>
    </p:spTree>
    <p:extLst>
      <p:ext uri="{BB962C8B-B14F-4D97-AF65-F5344CB8AC3E}">
        <p14:creationId xmlns:p14="http://schemas.microsoft.com/office/powerpoint/2010/main" val="2137244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4461029" cy="584775"/>
          </a:xfrm>
          <a:prstGeom prst="rect">
            <a:avLst/>
          </a:prstGeom>
          <a:noFill/>
        </p:spPr>
        <p:txBody>
          <a:bodyPr wrap="none" rtlCol="0">
            <a:spAutoFit/>
          </a:bodyPr>
          <a:lstStyle/>
          <a:p>
            <a:r>
              <a:rPr lang="en-US" altLang="ja-JP" sz="3200" b="1" i="1" dirty="0" err="1" smtClean="0">
                <a:solidFill>
                  <a:schemeClr val="bg1"/>
                </a:solidFill>
                <a:latin typeface="Times New Roman" pitchFamily="18" charset="0"/>
                <a:cs typeface="Times New Roman" pitchFamily="18" charset="0"/>
              </a:rPr>
              <a:t>D</a:t>
            </a:r>
            <a:r>
              <a:rPr lang="en-US" altLang="ja-JP" sz="3200" b="1" baseline="-25000" dirty="0" err="1" smtClean="0">
                <a:solidFill>
                  <a:schemeClr val="bg1"/>
                </a:solidFill>
                <a:latin typeface="Times New Roman" pitchFamily="18" charset="0"/>
                <a:cs typeface="Times New Roman" pitchFamily="18" charset="0"/>
              </a:rPr>
              <a:t>m</a:t>
            </a:r>
            <a:r>
              <a:rPr lang="en-US" altLang="ja-JP" sz="3200" b="1" baseline="30000" dirty="0" err="1" smtClean="0">
                <a:solidFill>
                  <a:schemeClr val="bg1"/>
                </a:solidFill>
                <a:latin typeface="Times New Roman" pitchFamily="18" charset="0"/>
                <a:cs typeface="Times New Roman" pitchFamily="18" charset="0"/>
              </a:rPr>
              <a:t>VD</a:t>
            </a:r>
            <a:r>
              <a:rPr lang="en-US" altLang="ja-JP" sz="3200" b="1" dirty="0" smtClean="0">
                <a:solidFill>
                  <a:schemeClr val="bg1"/>
                </a:solidFill>
                <a:latin typeface="Times New Roman" pitchFamily="18" charset="0"/>
                <a:cs typeface="Times New Roman" pitchFamily="18" charset="0"/>
              </a:rPr>
              <a:t> &amp; </a:t>
            </a:r>
            <a:r>
              <a:rPr lang="en-US" altLang="ja-JP" sz="3200" b="1" i="1" dirty="0" err="1" smtClean="0">
                <a:solidFill>
                  <a:schemeClr val="bg1"/>
                </a:solidFill>
                <a:latin typeface="Times New Roman" pitchFamily="18" charset="0"/>
                <a:cs typeface="Times New Roman" pitchFamily="18" charset="0"/>
              </a:rPr>
              <a:t>g</a:t>
            </a:r>
            <a:r>
              <a:rPr lang="en-US" altLang="ja-JP" sz="3200" b="1" baseline="-25000" dirty="0" err="1" smtClean="0">
                <a:solidFill>
                  <a:schemeClr val="bg1"/>
                </a:solidFill>
                <a:latin typeface="Times New Roman" pitchFamily="18" charset="0"/>
                <a:cs typeface="Times New Roman" pitchFamily="18" charset="0"/>
              </a:rPr>
              <a:t>i</a:t>
            </a:r>
            <a:r>
              <a:rPr lang="en-US" altLang="ja-JP" sz="3200" b="1" baseline="-25000" dirty="0" smtClean="0">
                <a:solidFill>
                  <a:schemeClr val="bg1"/>
                </a:solidFill>
                <a:latin typeface="Times New Roman" pitchFamily="18" charset="0"/>
                <a:cs typeface="Times New Roman" pitchFamily="18" charset="0"/>
              </a:rPr>
              <a:t>,// </a:t>
            </a:r>
            <a:r>
              <a:rPr lang="en-US" altLang="ja-JP" sz="3200" b="1" dirty="0" smtClean="0">
                <a:solidFill>
                  <a:schemeClr val="bg1"/>
                </a:solidFill>
                <a:latin typeface="Times New Roman" pitchFamily="18" charset="0"/>
                <a:cs typeface="Times New Roman" pitchFamily="18" charset="0"/>
              </a:rPr>
              <a:t>in VD region</a:t>
            </a:r>
            <a:endParaRPr kumimoji="1" lang="ja-JP" altLang="en-US" sz="3200" b="1" dirty="0">
              <a:solidFill>
                <a:schemeClr val="bg1"/>
              </a:solidFill>
              <a:latin typeface="Times New Roman" pitchFamily="18" charset="0"/>
              <a:cs typeface="Times New Roman" pitchFamily="18" charset="0"/>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198515808"/>
              </p:ext>
            </p:extLst>
          </p:nvPr>
        </p:nvGraphicFramePr>
        <p:xfrm>
          <a:off x="636588" y="1879600"/>
          <a:ext cx="2343150" cy="685800"/>
        </p:xfrm>
        <a:graphic>
          <a:graphicData uri="http://schemas.openxmlformats.org/presentationml/2006/ole">
            <mc:AlternateContent xmlns:mc="http://schemas.openxmlformats.org/markup-compatibility/2006">
              <mc:Choice xmlns:v="urn:schemas-microsoft-com:vml" Requires="v">
                <p:oleObj spid="_x0000_s98393" name="数式" r:id="rId4" imgW="1562040" imgH="457200" progId="Equation.3">
                  <p:embed/>
                </p:oleObj>
              </mc:Choice>
              <mc:Fallback>
                <p:oleObj name="数式" r:id="rId4" imgW="1562040" imgH="457200" progId="Equation.3">
                  <p:embed/>
                  <p:pic>
                    <p:nvPicPr>
                      <p:cNvPr id="0" name=""/>
                      <p:cNvPicPr/>
                      <p:nvPr/>
                    </p:nvPicPr>
                    <p:blipFill>
                      <a:blip r:embed="rId5"/>
                      <a:stretch>
                        <a:fillRect/>
                      </a:stretch>
                    </p:blipFill>
                    <p:spPr>
                      <a:xfrm>
                        <a:off x="636588" y="1879600"/>
                        <a:ext cx="2343150" cy="68580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938297548"/>
              </p:ext>
            </p:extLst>
          </p:nvPr>
        </p:nvGraphicFramePr>
        <p:xfrm>
          <a:off x="646113" y="2743200"/>
          <a:ext cx="2457450" cy="685800"/>
        </p:xfrm>
        <a:graphic>
          <a:graphicData uri="http://schemas.openxmlformats.org/presentationml/2006/ole">
            <mc:AlternateContent xmlns:mc="http://schemas.openxmlformats.org/markup-compatibility/2006">
              <mc:Choice xmlns:v="urn:schemas-microsoft-com:vml" Requires="v">
                <p:oleObj spid="_x0000_s98394" name="数式" r:id="rId6" imgW="1638000" imgH="457200" progId="Equation.3">
                  <p:embed/>
                </p:oleObj>
              </mc:Choice>
              <mc:Fallback>
                <p:oleObj name="数式" r:id="rId6" imgW="1638000" imgH="457200" progId="Equation.3">
                  <p:embed/>
                  <p:pic>
                    <p:nvPicPr>
                      <p:cNvPr id="0" name=""/>
                      <p:cNvPicPr/>
                      <p:nvPr/>
                    </p:nvPicPr>
                    <p:blipFill>
                      <a:blip r:embed="rId7"/>
                      <a:stretch>
                        <a:fillRect/>
                      </a:stretch>
                    </p:blipFill>
                    <p:spPr>
                      <a:xfrm>
                        <a:off x="646113" y="2743200"/>
                        <a:ext cx="2457450" cy="685800"/>
                      </a:xfrm>
                      <a:prstGeom prst="rect">
                        <a:avLst/>
                      </a:prstGeom>
                    </p:spPr>
                  </p:pic>
                </p:oleObj>
              </mc:Fallback>
            </mc:AlternateContent>
          </a:graphicData>
        </a:graphic>
      </p:graphicFrame>
      <p:sp>
        <p:nvSpPr>
          <p:cNvPr id="8" name="テキスト ボックス 7"/>
          <p:cNvSpPr txBox="1"/>
          <p:nvPr/>
        </p:nvSpPr>
        <p:spPr>
          <a:xfrm>
            <a:off x="216024" y="908720"/>
            <a:ext cx="8422463" cy="707886"/>
          </a:xfrm>
          <a:prstGeom prst="rect">
            <a:avLst/>
          </a:prstGeom>
          <a:noFill/>
        </p:spPr>
        <p:txBody>
          <a:bodyPr wrap="square" rtlCol="0">
            <a:spAutoFit/>
          </a:bodyPr>
          <a:lstStyle/>
          <a:p>
            <a:pPr algn="just"/>
            <a:r>
              <a:rPr lang="en-US" altLang="ja-JP" sz="2000" i="1" dirty="0" err="1" smtClean="0">
                <a:latin typeface="Times New Roman" panose="02020603050405020304" pitchFamily="18" charset="0"/>
                <a:cs typeface="Times New Roman" panose="02020603050405020304" pitchFamily="18" charset="0"/>
              </a:rPr>
              <a:t>D</a:t>
            </a:r>
            <a:r>
              <a:rPr lang="en-US" altLang="ja-JP" sz="2000" baseline="-25000" dirty="0" err="1" smtClean="0">
                <a:latin typeface="Times New Roman" panose="02020603050405020304" pitchFamily="18" charset="0"/>
                <a:cs typeface="Times New Roman" panose="02020603050405020304" pitchFamily="18" charset="0"/>
              </a:rPr>
              <a:t>m</a:t>
            </a:r>
            <a:r>
              <a:rPr lang="en-US" altLang="ja-JP" sz="2000" baseline="30000" dirty="0" err="1" smtClean="0">
                <a:latin typeface="Times New Roman" panose="02020603050405020304" pitchFamily="18" charset="0"/>
                <a:cs typeface="Times New Roman" panose="02020603050405020304" pitchFamily="18" charset="0"/>
              </a:rPr>
              <a:t>VD</a:t>
            </a:r>
            <a:r>
              <a:rPr lang="en-US" altLang="ja-JP" sz="2000" dirty="0" smtClean="0">
                <a:latin typeface="Times New Roman" panose="02020603050405020304" pitchFamily="18" charset="0"/>
                <a:cs typeface="Times New Roman" panose="02020603050405020304" pitchFamily="18" charset="0"/>
              </a:rPr>
              <a:t> and </a:t>
            </a:r>
            <a:r>
              <a:rPr lang="en-US" altLang="ja-JP" sz="2000" i="1" dirty="0" err="1" smtClean="0">
                <a:latin typeface="Times New Roman" panose="02020603050405020304" pitchFamily="18" charset="0"/>
                <a:cs typeface="Times New Roman" panose="02020603050405020304" pitchFamily="18" charset="0"/>
              </a:rPr>
              <a:t>g</a:t>
            </a:r>
            <a:r>
              <a:rPr lang="en-US" altLang="ja-JP" sz="2000" baseline="-25000" dirty="0" err="1" smtClean="0">
                <a:latin typeface="Times New Roman" panose="02020603050405020304" pitchFamily="18" charset="0"/>
                <a:cs typeface="Times New Roman" panose="02020603050405020304" pitchFamily="18" charset="0"/>
              </a:rPr>
              <a:t>i</a:t>
            </a:r>
            <a:r>
              <a:rPr lang="en-US" altLang="ja-JP" sz="2000" baseline="-25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in VD region have Gaussian shapes.</a:t>
            </a:r>
          </a:p>
          <a:p>
            <a:pPr algn="just"/>
            <a:r>
              <a:rPr lang="en-US" altLang="ja-JP" sz="2000" dirty="0" smtClean="0">
                <a:latin typeface="Times New Roman" panose="02020603050405020304" pitchFamily="18" charset="0"/>
                <a:cs typeface="Times New Roman" panose="02020603050405020304" pitchFamily="18" charset="0"/>
              </a:rPr>
              <a:t>The length of V-connection-region </a:t>
            </a:r>
            <a:r>
              <a:rPr lang="en-US" altLang="ja-JP" sz="2000" i="1" dirty="0" smtClean="0">
                <a:latin typeface="Times New Roman" panose="02020603050405020304" pitchFamily="18" charset="0"/>
                <a:cs typeface="Times New Roman" panose="02020603050405020304" pitchFamily="18" charset="0"/>
              </a:rPr>
              <a:t>L</a:t>
            </a:r>
            <a:r>
              <a:rPr lang="en-US" altLang="ja-JP" sz="2000" baseline="-25000" dirty="0" smtClean="0">
                <a:latin typeface="Times New Roman" panose="02020603050405020304" pitchFamily="18" charset="0"/>
                <a:cs typeface="Times New Roman" panose="02020603050405020304" pitchFamily="18" charset="0"/>
              </a:rPr>
              <a:t>0</a:t>
            </a:r>
            <a:r>
              <a:rPr lang="en-US" altLang="ja-JP" sz="2000" dirty="0" smtClean="0">
                <a:latin typeface="Times New Roman" panose="02020603050405020304" pitchFamily="18" charset="0"/>
                <a:cs typeface="Times New Roman" panose="02020603050405020304" pitchFamily="18" charset="0"/>
              </a:rPr>
              <a:t> = 1.6 m.</a:t>
            </a:r>
          </a:p>
        </p:txBody>
      </p:sp>
    </p:spTree>
    <p:extLst>
      <p:ext uri="{BB962C8B-B14F-4D97-AF65-F5344CB8AC3E}">
        <p14:creationId xmlns:p14="http://schemas.microsoft.com/office/powerpoint/2010/main" val="1683913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17464" y="80814"/>
            <a:ext cx="4628190"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Results</a:t>
            </a:r>
            <a:r>
              <a:rPr kumimoji="1" lang="en-US" altLang="ja-JP" sz="3200" b="1" dirty="0" smtClean="0">
                <a:solidFill>
                  <a:schemeClr val="bg1"/>
                </a:solidFill>
                <a:latin typeface="Times New Roman" pitchFamily="18" charset="0"/>
                <a:cs typeface="Times New Roman" pitchFamily="18" charset="0"/>
              </a:rPr>
              <a:t> (</a:t>
            </a:r>
            <a:r>
              <a:rPr lang="en-US" altLang="ja-JP" sz="3200" b="1" dirty="0" smtClean="0">
                <a:solidFill>
                  <a:schemeClr val="bg1"/>
                </a:solidFill>
                <a:latin typeface="Times New Roman" pitchFamily="18" charset="0"/>
                <a:cs typeface="Times New Roman" pitchFamily="18" charset="0"/>
              </a:rPr>
              <a:t>Bohm condition</a:t>
            </a:r>
            <a:r>
              <a:rPr kumimoji="1" lang="en-US" altLang="ja-JP" sz="3200" b="1" dirty="0" smtClean="0">
                <a:solidFill>
                  <a:schemeClr val="bg1"/>
                </a:solidFill>
                <a:latin typeface="Times New Roman" pitchFamily="18" charset="0"/>
                <a:cs typeface="Times New Roman" pitchFamily="18" charset="0"/>
              </a:rPr>
              <a:t>)</a:t>
            </a:r>
            <a:endParaRPr kumimoji="1" lang="ja-JP" altLang="en-US" sz="3200" b="1" dirty="0">
              <a:solidFill>
                <a:schemeClr val="bg1"/>
              </a:solidFill>
              <a:latin typeface="Times New Roman" pitchFamily="18" charset="0"/>
              <a:cs typeface="Times New Roman" pitchFamily="18" charset="0"/>
            </a:endParaRPr>
          </a:p>
        </p:txBody>
      </p:sp>
      <p:sp>
        <p:nvSpPr>
          <p:cNvPr id="27" name="スライド番号プレースホルダー 21"/>
          <p:cNvSpPr>
            <a:spLocks noGrp="1"/>
          </p:cNvSpPr>
          <p:nvPr>
            <p:ph type="sldNum" sz="quarter" idx="12"/>
          </p:nvPr>
        </p:nvSpPr>
        <p:spPr>
          <a:xfrm>
            <a:off x="6902896" y="44624"/>
            <a:ext cx="2133600" cy="365125"/>
          </a:xfrm>
        </p:spPr>
        <p:txBody>
          <a:bodyPr/>
          <a:lstStyle/>
          <a:p>
            <a:r>
              <a:rPr lang="en-US" altLang="ja-JP" dirty="0"/>
              <a:t>7</a:t>
            </a:r>
            <a:endParaRPr kumimoji="1" lang="ja-JP" altLang="en-US" dirty="0"/>
          </a:p>
        </p:txBody>
      </p:sp>
      <p:pic>
        <p:nvPicPr>
          <p:cNvPr id="5" name="図 4"/>
          <p:cNvPicPr>
            <a:picLocks noChangeAspect="1"/>
          </p:cNvPicPr>
          <p:nvPr/>
        </p:nvPicPr>
        <p:blipFill rotWithShape="1">
          <a:blip r:embed="rId4"/>
          <a:srcRect l="16794" t="23422" r="47233" b="10708"/>
          <a:stretch/>
        </p:blipFill>
        <p:spPr>
          <a:xfrm>
            <a:off x="492944" y="3078252"/>
            <a:ext cx="3278468" cy="3375084"/>
          </a:xfrm>
          <a:prstGeom prst="rect">
            <a:avLst/>
          </a:prstGeom>
        </p:spPr>
      </p:pic>
      <p:sp>
        <p:nvSpPr>
          <p:cNvPr id="25" name="テキスト ボックス 24"/>
          <p:cNvSpPr txBox="1"/>
          <p:nvPr/>
        </p:nvSpPr>
        <p:spPr>
          <a:xfrm>
            <a:off x="465708" y="6495147"/>
            <a:ext cx="4106292" cy="246221"/>
          </a:xfrm>
          <a:prstGeom prst="rect">
            <a:avLst/>
          </a:prstGeom>
          <a:noFill/>
        </p:spPr>
        <p:txBody>
          <a:bodyPr wrap="square" rtlCol="0">
            <a:spAutoFit/>
          </a:bodyPr>
          <a:lstStyle/>
          <a:p>
            <a:pPr algn="just"/>
            <a:r>
              <a:rPr lang="en-US" altLang="ja-JP" sz="1000" dirty="0">
                <a:latin typeface="Times New Roman" panose="02020603050405020304" pitchFamily="18" charset="0"/>
                <a:cs typeface="Times New Roman" panose="02020603050405020304" pitchFamily="18" charset="0"/>
              </a:rPr>
              <a:t>T</a:t>
            </a:r>
            <a:r>
              <a:rPr lang="en-US" altLang="ja-JP" sz="1000" dirty="0" smtClean="0">
                <a:latin typeface="Times New Roman" panose="02020603050405020304" pitchFamily="18" charset="0"/>
                <a:cs typeface="Times New Roman" panose="02020603050405020304" pitchFamily="18" charset="0"/>
              </a:rPr>
              <a:t>. </a:t>
            </a:r>
            <a:r>
              <a:rPr lang="en-US" altLang="ja-JP" sz="1000" dirty="0" err="1" smtClean="0">
                <a:latin typeface="Times New Roman" panose="02020603050405020304" pitchFamily="18" charset="0"/>
                <a:cs typeface="Times New Roman" panose="02020603050405020304" pitchFamily="18" charset="0"/>
              </a:rPr>
              <a:t>Takizuka</a:t>
            </a:r>
            <a:r>
              <a:rPr lang="en-US" altLang="ja-JP" sz="1000" dirty="0" smtClean="0">
                <a:latin typeface="Times New Roman" panose="02020603050405020304" pitchFamily="18" charset="0"/>
                <a:cs typeface="Times New Roman" panose="02020603050405020304" pitchFamily="18" charset="0"/>
              </a:rPr>
              <a:t> and M. Hosokawa, Contrib. Plasma Phys. </a:t>
            </a:r>
            <a:r>
              <a:rPr lang="en-US" altLang="ja-JP" sz="1000" b="1" dirty="0" smtClean="0">
                <a:latin typeface="Times New Roman" panose="02020603050405020304" pitchFamily="18" charset="0"/>
                <a:cs typeface="Times New Roman" panose="02020603050405020304" pitchFamily="18" charset="0"/>
              </a:rPr>
              <a:t>40</a:t>
            </a:r>
            <a:r>
              <a:rPr lang="en-US" altLang="ja-JP" sz="1000" dirty="0" smtClean="0">
                <a:latin typeface="Times New Roman" panose="02020603050405020304" pitchFamily="18" charset="0"/>
                <a:cs typeface="Times New Roman" panose="02020603050405020304" pitchFamily="18" charset="0"/>
              </a:rPr>
              <a:t> (2000) 3-4, 471.</a:t>
            </a:r>
          </a:p>
        </p:txBody>
      </p:sp>
      <p:sp>
        <p:nvSpPr>
          <p:cNvPr id="28" name="テキスト ボックス 27"/>
          <p:cNvSpPr txBox="1"/>
          <p:nvPr/>
        </p:nvSpPr>
        <p:spPr>
          <a:xfrm>
            <a:off x="5671008" y="899428"/>
            <a:ext cx="2826415"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Mach profiles for various </a:t>
            </a:r>
            <a:r>
              <a:rPr lang="en-US" altLang="ja-JP" i="1" dirty="0" smtClean="0">
                <a:latin typeface="Symbol" panose="05050102010706020507" pitchFamily="18" charset="2"/>
                <a:cs typeface="Times New Roman" panose="02020603050405020304" pitchFamily="18" charset="0"/>
              </a:rPr>
              <a:t>D</a:t>
            </a:r>
            <a:r>
              <a:rPr lang="en-US" altLang="ja-JP" i="1" dirty="0" smtClean="0">
                <a:latin typeface="Times New Roman" panose="02020603050405020304" pitchFamily="18" charset="0"/>
                <a:cs typeface="Times New Roman" panose="02020603050405020304" pitchFamily="18" charset="0"/>
              </a:rPr>
              <a:t>s</a:t>
            </a:r>
            <a:endParaRPr kumimoji="1" lang="ja-JP" altLang="en-US" i="1" dirty="0">
              <a:latin typeface="Times New Roman" panose="02020603050405020304" pitchFamily="18" charset="0"/>
              <a:cs typeface="Times New Roman" panose="02020603050405020304" pitchFamily="18" charset="0"/>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22041587"/>
              </p:ext>
            </p:extLst>
          </p:nvPr>
        </p:nvGraphicFramePr>
        <p:xfrm>
          <a:off x="683568" y="961600"/>
          <a:ext cx="1714500" cy="703263"/>
        </p:xfrm>
        <a:graphic>
          <a:graphicData uri="http://schemas.openxmlformats.org/presentationml/2006/ole">
            <mc:AlternateContent xmlns:mc="http://schemas.openxmlformats.org/markup-compatibility/2006">
              <mc:Choice xmlns:v="urn:schemas-microsoft-com:vml" Requires="v">
                <p:oleObj spid="_x0000_s106510" name="数式" r:id="rId5" imgW="1143000" imgH="469800" progId="Equation.3">
                  <p:embed/>
                </p:oleObj>
              </mc:Choice>
              <mc:Fallback>
                <p:oleObj name="数式" r:id="rId5" imgW="1143000" imgH="469800" progId="Equation.3">
                  <p:embed/>
                  <p:pic>
                    <p:nvPicPr>
                      <p:cNvPr id="0" name=""/>
                      <p:cNvPicPr/>
                      <p:nvPr/>
                    </p:nvPicPr>
                    <p:blipFill>
                      <a:blip r:embed="rId6"/>
                      <a:stretch>
                        <a:fillRect/>
                      </a:stretch>
                    </p:blipFill>
                    <p:spPr>
                      <a:xfrm>
                        <a:off x="683568" y="961600"/>
                        <a:ext cx="1714500" cy="703263"/>
                      </a:xfrm>
                      <a:prstGeom prst="rect">
                        <a:avLst/>
                      </a:prstGeom>
                    </p:spPr>
                  </p:pic>
                </p:oleObj>
              </mc:Fallback>
            </mc:AlternateContent>
          </a:graphicData>
        </a:graphic>
      </p:graphicFrame>
      <p:sp>
        <p:nvSpPr>
          <p:cNvPr id="32" name="テキスト ボックス 31"/>
          <p:cNvSpPr txBox="1"/>
          <p:nvPr/>
        </p:nvSpPr>
        <p:spPr>
          <a:xfrm>
            <a:off x="323528" y="1664863"/>
            <a:ext cx="4482317" cy="369332"/>
          </a:xfrm>
          <a:prstGeom prst="rect">
            <a:avLst/>
          </a:prstGeom>
          <a:noFill/>
        </p:spPr>
        <p:txBody>
          <a:bodyPr wrap="none" rtlCol="0">
            <a:spAutoFit/>
          </a:bodyPr>
          <a:lstStyle/>
          <a:p>
            <a:r>
              <a:rPr lang="en-US" altLang="ja-JP" i="1" dirty="0" err="1" smtClean="0">
                <a:latin typeface="Symbol" panose="05050102010706020507" pitchFamily="18" charset="2"/>
                <a:cs typeface="Times New Roman" panose="02020603050405020304" pitchFamily="18" charset="0"/>
              </a:rPr>
              <a:t>g</a:t>
            </a:r>
            <a:r>
              <a:rPr lang="en-US" altLang="ja-JP" baseline="-25000" dirty="0" err="1" smtClean="0">
                <a:latin typeface="Times New Roman" panose="02020603050405020304" pitchFamily="18" charset="0"/>
                <a:cs typeface="Times New Roman" panose="02020603050405020304" pitchFamily="18" charset="0"/>
              </a:rPr>
              <a:t>a</a:t>
            </a:r>
            <a:r>
              <a:rPr lang="en-US" altLang="ja-JP" dirty="0" smtClean="0">
                <a:latin typeface="Times New Roman" panose="02020603050405020304" pitchFamily="18" charset="0"/>
                <a:cs typeface="Times New Roman" panose="02020603050405020304" pitchFamily="18" charset="0"/>
              </a:rPr>
              <a:t> = 3 for adiabatic, </a:t>
            </a:r>
            <a:r>
              <a:rPr lang="en-US" altLang="ja-JP" dirty="0" err="1" smtClean="0">
                <a:latin typeface="Times New Roman" panose="02020603050405020304" pitchFamily="18" charset="0"/>
                <a:cs typeface="Times New Roman" panose="02020603050405020304" pitchFamily="18" charset="0"/>
              </a:rPr>
              <a:t>collisionless</a:t>
            </a:r>
            <a:r>
              <a:rPr lang="en-US" altLang="ja-JP" dirty="0" smtClean="0">
                <a:latin typeface="Times New Roman" panose="02020603050405020304" pitchFamily="18" charset="0"/>
                <a:cs typeface="Times New Roman" panose="02020603050405020304" pitchFamily="18" charset="0"/>
              </a:rPr>
              <a:t> sound speed</a:t>
            </a:r>
            <a:endParaRPr kumimoji="1" lang="ja-JP" altLang="en-US" dirty="0">
              <a:latin typeface="Times New Roman" panose="02020603050405020304" pitchFamily="18" charset="0"/>
              <a:cs typeface="Times New Roman" panose="02020603050405020304" pitchFamily="18" charset="0"/>
            </a:endParaRPr>
          </a:p>
        </p:txBody>
      </p:sp>
      <p:sp>
        <p:nvSpPr>
          <p:cNvPr id="36" name="テキスト ボックス 35"/>
          <p:cNvSpPr txBox="1"/>
          <p:nvPr/>
        </p:nvSpPr>
        <p:spPr>
          <a:xfrm>
            <a:off x="356199" y="2123564"/>
            <a:ext cx="3045064" cy="369332"/>
          </a:xfrm>
          <a:prstGeom prst="rect">
            <a:avLst/>
          </a:prstGeom>
          <a:noFill/>
          <a:ln>
            <a:solidFill>
              <a:srgbClr val="0070C0"/>
            </a:solidFill>
          </a:ln>
        </p:spPr>
        <p:txBody>
          <a:bodyPr wrap="none" rtlCol="0">
            <a:spAutoFit/>
          </a:bodyPr>
          <a:lstStyle/>
          <a:p>
            <a:r>
              <a:rPr lang="en-US" altLang="ja-JP" i="1" dirty="0" smtClean="0">
                <a:latin typeface="Times New Roman" panose="02020603050405020304" pitchFamily="18" charset="0"/>
                <a:cs typeface="Times New Roman" panose="02020603050405020304" pitchFamily="18" charset="0"/>
              </a:rPr>
              <a:t>M</a:t>
            </a:r>
            <a:r>
              <a:rPr lang="en-US" altLang="ja-JP" baseline="30000" dirty="0" smtClean="0">
                <a:latin typeface="Times New Roman" panose="02020603050405020304" pitchFamily="18" charset="0"/>
                <a:cs typeface="Times New Roman" panose="02020603050405020304" pitchFamily="18" charset="0"/>
              </a:rPr>
              <a:t>*</a:t>
            </a:r>
            <a:r>
              <a:rPr lang="en-US" altLang="ja-JP" dirty="0" smtClean="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1 with no cooling effects.</a:t>
            </a:r>
            <a:endParaRPr kumimoji="1" lang="ja-JP" altLang="en-US" dirty="0">
              <a:latin typeface="Times New Roman" panose="02020603050405020304" pitchFamily="18" charset="0"/>
              <a:cs typeface="Times New Roman" panose="02020603050405020304" pitchFamily="18" charset="0"/>
            </a:endParaRPr>
          </a:p>
        </p:txBody>
      </p:sp>
      <p:sp>
        <p:nvSpPr>
          <p:cNvPr id="37" name="テキスト ボックス 36"/>
          <p:cNvSpPr txBox="1"/>
          <p:nvPr/>
        </p:nvSpPr>
        <p:spPr>
          <a:xfrm>
            <a:off x="7596336" y="3647226"/>
            <a:ext cx="518091"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VD</a:t>
            </a:r>
          </a:p>
        </p:txBody>
      </p:sp>
      <p:sp>
        <p:nvSpPr>
          <p:cNvPr id="38" name="テキスト ボックス 37"/>
          <p:cNvSpPr txBox="1"/>
          <p:nvPr/>
        </p:nvSpPr>
        <p:spPr>
          <a:xfrm>
            <a:off x="6516216" y="3645024"/>
            <a:ext cx="851515"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Plasma</a:t>
            </a:r>
          </a:p>
        </p:txBody>
      </p:sp>
      <p:cxnSp>
        <p:nvCxnSpPr>
          <p:cNvPr id="17" name="直線矢印コネクタ 16"/>
          <p:cNvCxnSpPr/>
          <p:nvPr/>
        </p:nvCxnSpPr>
        <p:spPr>
          <a:xfrm flipH="1">
            <a:off x="5355088" y="3212976"/>
            <a:ext cx="1521168" cy="396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6941973" y="3212976"/>
            <a:ext cx="1878499" cy="396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022049" y="6036640"/>
            <a:ext cx="4014447" cy="646331"/>
          </a:xfrm>
          <a:prstGeom prst="rect">
            <a:avLst/>
          </a:prstGeom>
          <a:noFill/>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The effect of artificial sinks in VD region numerically diffuses in the plasma region.</a:t>
            </a:r>
            <a:endParaRPr kumimoji="1" lang="ja-JP" altLang="en-US" dirty="0">
              <a:latin typeface="Times New Roman" panose="02020603050405020304" pitchFamily="18" charset="0"/>
              <a:cs typeface="Times New Roman" panose="02020603050405020304" pitchFamily="18" charset="0"/>
            </a:endParaRPr>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7779" y="1294036"/>
            <a:ext cx="4440209" cy="4712058"/>
          </a:xfrm>
          <a:prstGeom prst="rect">
            <a:avLst/>
          </a:prstGeom>
        </p:spPr>
      </p:pic>
    </p:spTree>
    <p:extLst>
      <p:ext uri="{BB962C8B-B14F-4D97-AF65-F5344CB8AC3E}">
        <p14:creationId xmlns:p14="http://schemas.microsoft.com/office/powerpoint/2010/main" val="275456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420" y="2238167"/>
            <a:ext cx="3355076" cy="2944003"/>
          </a:xfrm>
          <a:prstGeom prst="rect">
            <a:avLst/>
          </a:prstGeom>
        </p:spPr>
      </p:pic>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17464" y="80814"/>
            <a:ext cx="2121093"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Motivation</a:t>
            </a:r>
            <a:endParaRPr kumimoji="1" lang="ja-JP" altLang="en-US" sz="3200" b="1" dirty="0">
              <a:solidFill>
                <a:schemeClr val="bg1"/>
              </a:solidFill>
              <a:latin typeface="Times New Roman" pitchFamily="18" charset="0"/>
              <a:cs typeface="Times New Roman" pitchFamily="18" charset="0"/>
            </a:endParaRPr>
          </a:p>
        </p:txBody>
      </p:sp>
      <p:sp>
        <p:nvSpPr>
          <p:cNvPr id="11" name="テキスト ボックス 10"/>
          <p:cNvSpPr txBox="1"/>
          <p:nvPr/>
        </p:nvSpPr>
        <p:spPr>
          <a:xfrm>
            <a:off x="120700" y="3235271"/>
            <a:ext cx="5891460" cy="1323439"/>
          </a:xfrm>
          <a:prstGeom prst="rect">
            <a:avLst/>
          </a:prstGeom>
          <a:noFill/>
        </p:spPr>
        <p:txBody>
          <a:bodyPr wrap="square" rtlCol="0">
            <a:spAutoFit/>
          </a:bodyPr>
          <a:lstStyle/>
          <a:p>
            <a:pPr algn="just"/>
            <a:r>
              <a:rPr lang="en-US" altLang="ja-JP" sz="2000" dirty="0" smtClean="0">
                <a:latin typeface="Times New Roman" panose="02020603050405020304" pitchFamily="18" charset="0"/>
                <a:cs typeface="Times New Roman" panose="02020603050405020304" pitchFamily="18" charset="0"/>
              </a:rPr>
              <a:t>The parallel ion viscous flux -</a:t>
            </a:r>
            <a:r>
              <a:rPr lang="en-US" altLang="ja-JP" sz="2000" i="1" dirty="0" err="1" smtClean="0">
                <a:latin typeface="Times New Roman" panose="02020603050405020304" pitchFamily="18" charset="0"/>
                <a:cs typeface="Times New Roman" panose="02020603050405020304" pitchFamily="18" charset="0"/>
              </a:rPr>
              <a:t>η</a:t>
            </a:r>
            <a:r>
              <a:rPr lang="en-US" altLang="ja-JP" sz="2000" baseline="-25000" dirty="0" err="1" smtClean="0">
                <a:latin typeface="Times New Roman" panose="02020603050405020304" pitchFamily="18" charset="0"/>
                <a:cs typeface="Times New Roman" panose="02020603050405020304" pitchFamily="18" charset="0"/>
              </a:rPr>
              <a:t>i</a:t>
            </a:r>
            <a:r>
              <a:rPr lang="en-US" altLang="ja-JP" sz="2000" baseline="-25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a:t>
            </a:r>
            <a:r>
              <a:rPr lang="ja-JP" altLang="en-US" sz="2000" dirty="0" smtClean="0">
                <a:latin typeface="Times New Roman" panose="02020603050405020304" pitchFamily="18" charset="0"/>
                <a:cs typeface="Times New Roman" panose="02020603050405020304" pitchFamily="18" charset="0"/>
              </a:rPr>
              <a:t>∂</a:t>
            </a:r>
            <a:r>
              <a:rPr lang="en-US" altLang="ja-JP" sz="2000" i="1" dirty="0" smtClean="0">
                <a:latin typeface="Times New Roman" panose="02020603050405020304" pitchFamily="18" charset="0"/>
                <a:cs typeface="Times New Roman" panose="02020603050405020304" pitchFamily="18" charset="0"/>
              </a:rPr>
              <a:t>V</a:t>
            </a:r>
            <a:r>
              <a:rPr lang="en-US" altLang="ja-JP" sz="2000" dirty="0" smtClean="0">
                <a:latin typeface="Times New Roman" panose="02020603050405020304" pitchFamily="18" charset="0"/>
                <a:cs typeface="Times New Roman" panose="02020603050405020304" pitchFamily="18" charset="0"/>
              </a:rPr>
              <a:t>/</a:t>
            </a:r>
            <a:r>
              <a:rPr lang="ja-JP" altLang="en-US" sz="2000" dirty="0" smtClean="0">
                <a:latin typeface="Times New Roman" panose="02020603050405020304" pitchFamily="18" charset="0"/>
                <a:cs typeface="Times New Roman" panose="02020603050405020304" pitchFamily="18" charset="0"/>
              </a:rPr>
              <a:t>∂</a:t>
            </a:r>
            <a:r>
              <a:rPr lang="en-US" altLang="ja-JP" sz="2000" i="1" dirty="0" smtClean="0">
                <a:latin typeface="Times New Roman" panose="02020603050405020304" pitchFamily="18" charset="0"/>
                <a:cs typeface="Times New Roman" panose="02020603050405020304" pitchFamily="18" charset="0"/>
              </a:rPr>
              <a:t>s</a:t>
            </a:r>
            <a:r>
              <a:rPr lang="en-US" altLang="ja-JP" sz="2000" dirty="0" smtClean="0">
                <a:latin typeface="Times New Roman" panose="02020603050405020304" pitchFamily="18" charset="0"/>
                <a:cs typeface="Times New Roman" panose="02020603050405020304" pitchFamily="18" charset="0"/>
              </a:rPr>
              <a:t>)</a:t>
            </a:r>
          </a:p>
          <a:p>
            <a:pPr algn="just"/>
            <a:r>
              <a:rPr lang="ja-JP" altLang="en-US" sz="2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the approximated form of the stress tensor </a:t>
            </a:r>
            <a:r>
              <a:rPr lang="en-US" altLang="ja-JP" sz="2000" i="1" dirty="0" smtClean="0">
                <a:latin typeface="Symbol" panose="05050102010706020507" pitchFamily="18" charset="2"/>
                <a:cs typeface="Times New Roman" panose="02020603050405020304" pitchFamily="18" charset="0"/>
              </a:rPr>
              <a:t>p</a:t>
            </a:r>
            <a:r>
              <a:rPr lang="en-US" altLang="ja-JP" sz="2000" dirty="0" smtClean="0">
                <a:latin typeface="Times New Roman" panose="02020603050405020304" pitchFamily="18" charset="0"/>
                <a:cs typeface="Times New Roman" panose="02020603050405020304" pitchFamily="18" charset="0"/>
              </a:rPr>
              <a:t> </a:t>
            </a:r>
          </a:p>
          <a:p>
            <a:pPr algn="just"/>
            <a:r>
              <a:rPr lang="ja-JP" altLang="en-US" sz="2000" i="1" dirty="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a:t>
            </a:r>
            <a:r>
              <a:rPr lang="en-US" altLang="ja-JP" sz="2000" i="1" dirty="0" smtClean="0">
                <a:latin typeface="Times New Roman" panose="02020603050405020304" pitchFamily="18" charset="0"/>
                <a:cs typeface="Times New Roman" panose="02020603050405020304" pitchFamily="18" charset="0"/>
              </a:rPr>
              <a:t>π</a:t>
            </a:r>
            <a:r>
              <a:rPr lang="en-US" altLang="ja-JP" sz="2000" dirty="0" smtClean="0">
                <a:latin typeface="Times New Roman" panose="02020603050405020304" pitchFamily="18" charset="0"/>
                <a:cs typeface="Times New Roman" panose="02020603050405020304" pitchFamily="18" charset="0"/>
              </a:rPr>
              <a:t> = 2</a:t>
            </a:r>
            <a:r>
              <a:rPr lang="en-US" altLang="ja-JP" sz="2000" i="1" dirty="0" smtClean="0">
                <a:latin typeface="Times New Roman" panose="02020603050405020304" pitchFamily="18" charset="0"/>
                <a:cs typeface="Times New Roman" panose="02020603050405020304" pitchFamily="18" charset="0"/>
              </a:rPr>
              <a:t>n</a:t>
            </a:r>
            <a:r>
              <a:rPr lang="en-US" altLang="ja-JP" sz="2000" dirty="0" smtClean="0">
                <a:latin typeface="Times New Roman" panose="02020603050405020304" pitchFamily="18" charset="0"/>
                <a:cs typeface="Times New Roman" panose="02020603050405020304" pitchFamily="18" charset="0"/>
              </a:rPr>
              <a:t>(</a:t>
            </a:r>
            <a:r>
              <a:rPr lang="en-US" altLang="ja-JP" sz="2000" i="1" dirty="0" err="1" smtClean="0">
                <a:latin typeface="Times New Roman" panose="02020603050405020304" pitchFamily="18" charset="0"/>
                <a:cs typeface="Times New Roman" panose="02020603050405020304" pitchFamily="18" charset="0"/>
              </a:rPr>
              <a:t>T</a:t>
            </a:r>
            <a:r>
              <a:rPr lang="en-US" altLang="ja-JP" sz="2000" baseline="-25000" dirty="0" err="1" smtClean="0">
                <a:latin typeface="Times New Roman" panose="02020603050405020304" pitchFamily="18" charset="0"/>
                <a:cs typeface="Times New Roman" panose="02020603050405020304" pitchFamily="18" charset="0"/>
              </a:rPr>
              <a:t>i</a:t>
            </a:r>
            <a:r>
              <a:rPr lang="en-US" altLang="ja-JP" sz="2000" baseline="-25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 </a:t>
            </a:r>
            <a:r>
              <a:rPr lang="en-US" altLang="ja-JP" sz="2000" i="1" dirty="0" err="1" smtClean="0">
                <a:latin typeface="Times New Roman" panose="02020603050405020304" pitchFamily="18" charset="0"/>
                <a:cs typeface="Times New Roman" panose="02020603050405020304" pitchFamily="18" charset="0"/>
              </a:rPr>
              <a:t>T</a:t>
            </a:r>
            <a:r>
              <a:rPr lang="en-US" altLang="ja-JP" sz="2000" baseline="-25000" dirty="0" err="1" smtClean="0">
                <a:latin typeface="Times New Roman" panose="02020603050405020304" pitchFamily="18" charset="0"/>
                <a:cs typeface="Times New Roman" panose="02020603050405020304" pitchFamily="18" charset="0"/>
              </a:rPr>
              <a:t>i</a:t>
            </a:r>
            <a:r>
              <a:rPr lang="en-US" altLang="ja-JP" sz="2000" baseline="-25000" dirty="0" smtClean="0">
                <a:latin typeface="Times New Roman" panose="02020603050405020304" pitchFamily="18" charset="0"/>
                <a:cs typeface="Times New Roman" panose="02020603050405020304" pitchFamily="18" charset="0"/>
              </a:rPr>
              <a:t>,</a:t>
            </a:r>
            <a:r>
              <a:rPr lang="ja-JP" altLang="en-US" sz="2000" baseline="-25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)/3)</a:t>
            </a:r>
          </a:p>
          <a:p>
            <a:pPr algn="just"/>
            <a:r>
              <a:rPr lang="ja-JP" altLang="en-US" sz="2000" dirty="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derived under the assumption that </a:t>
            </a:r>
            <a:r>
              <a:rPr lang="en-US" altLang="ja-JP" sz="2000" i="1" dirty="0" smtClean="0">
                <a:latin typeface="Times New Roman" panose="02020603050405020304" pitchFamily="18" charset="0"/>
                <a:cs typeface="Times New Roman" panose="02020603050405020304" pitchFamily="18" charset="0"/>
              </a:rPr>
              <a:t>π</a:t>
            </a:r>
            <a:r>
              <a:rPr lang="en-US" altLang="ja-JP" sz="2000" dirty="0" smtClean="0">
                <a:latin typeface="Times New Roman" panose="02020603050405020304" pitchFamily="18" charset="0"/>
                <a:cs typeface="Times New Roman" panose="02020603050405020304" pitchFamily="18" charset="0"/>
              </a:rPr>
              <a:t> &lt;&lt; </a:t>
            </a:r>
            <a:r>
              <a:rPr lang="en-US" altLang="ja-JP" sz="2000" i="1" dirty="0" err="1" smtClean="0">
                <a:latin typeface="Times New Roman" panose="02020603050405020304" pitchFamily="18" charset="0"/>
                <a:cs typeface="Times New Roman" panose="02020603050405020304" pitchFamily="18" charset="0"/>
              </a:rPr>
              <a:t>nT</a:t>
            </a:r>
            <a:r>
              <a:rPr lang="en-US" altLang="ja-JP" sz="2000" baseline="-25000" dirty="0" err="1" smtClean="0">
                <a:latin typeface="Times New Roman" panose="02020603050405020304" pitchFamily="18" charset="0"/>
                <a:cs typeface="Times New Roman" panose="02020603050405020304" pitchFamily="18" charset="0"/>
              </a:rPr>
              <a:t>i</a:t>
            </a:r>
            <a:r>
              <a:rPr lang="en-US" altLang="ja-JP" sz="2000" dirty="0" smtClean="0">
                <a:latin typeface="Times New Roman" panose="02020603050405020304" pitchFamily="18" charset="0"/>
                <a:cs typeface="Times New Roman" panose="02020603050405020304" pitchFamily="18" charset="0"/>
              </a:rPr>
              <a:t>.</a:t>
            </a:r>
          </a:p>
        </p:txBody>
      </p:sp>
      <p:sp>
        <p:nvSpPr>
          <p:cNvPr id="6" name="テキスト ボックス 5"/>
          <p:cNvSpPr txBox="1"/>
          <p:nvPr/>
        </p:nvSpPr>
        <p:spPr>
          <a:xfrm>
            <a:off x="6372200" y="5631051"/>
            <a:ext cx="2727287" cy="246221"/>
          </a:xfrm>
          <a:prstGeom prst="rect">
            <a:avLst/>
          </a:prstGeom>
          <a:noFill/>
        </p:spPr>
        <p:txBody>
          <a:bodyPr wrap="square" rtlCol="0">
            <a:spAutoFit/>
          </a:bodyPr>
          <a:lstStyle/>
          <a:p>
            <a:pPr algn="just"/>
            <a:r>
              <a:rPr lang="en-US" altLang="ja-JP" sz="1000" dirty="0" smtClean="0">
                <a:latin typeface="Times New Roman" panose="02020603050405020304" pitchFamily="18" charset="0"/>
                <a:cs typeface="Times New Roman" panose="02020603050405020304" pitchFamily="18" charset="0"/>
              </a:rPr>
              <a:t>A. </a:t>
            </a:r>
            <a:r>
              <a:rPr lang="en-US" altLang="ja-JP" sz="1000" dirty="0" err="1" smtClean="0">
                <a:latin typeface="Times New Roman" panose="02020603050405020304" pitchFamily="18" charset="0"/>
                <a:cs typeface="Times New Roman" panose="02020603050405020304" pitchFamily="18" charset="0"/>
              </a:rPr>
              <a:t>Froese</a:t>
            </a:r>
            <a:r>
              <a:rPr lang="en-US" altLang="ja-JP" sz="1000" dirty="0" smtClean="0">
                <a:latin typeface="Times New Roman" panose="02020603050405020304" pitchFamily="18" charset="0"/>
                <a:cs typeface="Times New Roman" panose="02020603050405020304" pitchFamily="18" charset="0"/>
              </a:rPr>
              <a:t> </a:t>
            </a:r>
            <a:r>
              <a:rPr lang="en-US" altLang="ja-JP" sz="1000" i="1" dirty="0" smtClean="0">
                <a:latin typeface="Times New Roman" panose="02020603050405020304" pitchFamily="18" charset="0"/>
                <a:cs typeface="Times New Roman" panose="02020603050405020304" pitchFamily="18" charset="0"/>
              </a:rPr>
              <a:t>et al</a:t>
            </a:r>
            <a:r>
              <a:rPr lang="en-US" altLang="ja-JP" sz="1000" dirty="0" smtClean="0">
                <a:latin typeface="Times New Roman" panose="02020603050405020304" pitchFamily="18" charset="0"/>
                <a:cs typeface="Times New Roman" panose="02020603050405020304" pitchFamily="18" charset="0"/>
              </a:rPr>
              <a:t>., Plasma Fusion Res. </a:t>
            </a:r>
            <a:r>
              <a:rPr lang="en-US" altLang="ja-JP" sz="1000" b="1" dirty="0" smtClean="0">
                <a:latin typeface="Times New Roman" panose="02020603050405020304" pitchFamily="18" charset="0"/>
                <a:cs typeface="Times New Roman" panose="02020603050405020304" pitchFamily="18" charset="0"/>
              </a:rPr>
              <a:t>5</a:t>
            </a:r>
            <a:r>
              <a:rPr lang="en-US" altLang="ja-JP" sz="1000" dirty="0" smtClean="0">
                <a:latin typeface="Times New Roman" panose="02020603050405020304" pitchFamily="18" charset="0"/>
                <a:cs typeface="Times New Roman" panose="02020603050405020304" pitchFamily="18" charset="0"/>
              </a:rPr>
              <a:t> (2010) 026.</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86611940"/>
              </p:ext>
            </p:extLst>
          </p:nvPr>
        </p:nvGraphicFramePr>
        <p:xfrm>
          <a:off x="749796" y="2526006"/>
          <a:ext cx="4686300" cy="609600"/>
        </p:xfrm>
        <a:graphic>
          <a:graphicData uri="http://schemas.openxmlformats.org/presentationml/2006/ole">
            <mc:AlternateContent xmlns:mc="http://schemas.openxmlformats.org/markup-compatibility/2006">
              <mc:Choice xmlns:v="urn:schemas-microsoft-com:vml" Requires="v">
                <p:oleObj spid="_x0000_s86165" name="数式" r:id="rId5" imgW="3124080" imgH="406080" progId="Equation.3">
                  <p:embed/>
                </p:oleObj>
              </mc:Choice>
              <mc:Fallback>
                <p:oleObj name="数式" r:id="rId5" imgW="3124080" imgH="406080" progId="Equation.3">
                  <p:embed/>
                  <p:pic>
                    <p:nvPicPr>
                      <p:cNvPr id="0" name=""/>
                      <p:cNvPicPr/>
                      <p:nvPr/>
                    </p:nvPicPr>
                    <p:blipFill>
                      <a:blip r:embed="rId6"/>
                      <a:stretch>
                        <a:fillRect/>
                      </a:stretch>
                    </p:blipFill>
                    <p:spPr>
                      <a:xfrm>
                        <a:off x="749796" y="2526006"/>
                        <a:ext cx="4686300" cy="609600"/>
                      </a:xfrm>
                      <a:prstGeom prst="rect">
                        <a:avLst/>
                      </a:prstGeom>
                      <a:ln w="25400">
                        <a:solidFill>
                          <a:srgbClr val="00B050"/>
                        </a:solidFill>
                      </a:ln>
                    </p:spPr>
                  </p:pic>
                </p:oleObj>
              </mc:Fallback>
            </mc:AlternateContent>
          </a:graphicData>
        </a:graphic>
      </p:graphicFrame>
      <p:sp>
        <p:nvSpPr>
          <p:cNvPr id="9" name="テキスト ボックス 8"/>
          <p:cNvSpPr txBox="1"/>
          <p:nvPr/>
        </p:nvSpPr>
        <p:spPr>
          <a:xfrm>
            <a:off x="198517" y="4737844"/>
            <a:ext cx="5703535" cy="1015663"/>
          </a:xfrm>
          <a:prstGeom prst="rect">
            <a:avLst/>
          </a:prstGeom>
          <a:noFill/>
          <a:ln w="22225">
            <a:solidFill>
              <a:srgbClr val="0070C0"/>
            </a:solidFill>
          </a:ln>
        </p:spPr>
        <p:txBody>
          <a:bodyPr wrap="square" rtlCol="0">
            <a:spAutoFit/>
          </a:bodyPr>
          <a:lstStyle/>
          <a:p>
            <a:pPr algn="just"/>
            <a:r>
              <a:rPr lang="en-US" altLang="ja-JP" sz="2000" dirty="0" smtClean="0">
                <a:latin typeface="Times New Roman" panose="02020603050405020304" pitchFamily="18" charset="0"/>
                <a:cs typeface="Times New Roman" panose="02020603050405020304" pitchFamily="18" charset="0"/>
              </a:rPr>
              <a:t>The kinetic simulations</a:t>
            </a:r>
            <a:r>
              <a:rPr lang="ja-JP" altLang="en-US" sz="2000" dirty="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showed a remarkable anisotropy in the ion temperature even for the medium </a:t>
            </a:r>
            <a:r>
              <a:rPr lang="en-US" altLang="ja-JP" sz="2000" dirty="0" err="1" smtClean="0">
                <a:latin typeface="Times New Roman" panose="02020603050405020304" pitchFamily="18" charset="0"/>
                <a:cs typeface="Times New Roman" panose="02020603050405020304" pitchFamily="18" charset="0"/>
              </a:rPr>
              <a:t>collisionality</a:t>
            </a:r>
            <a:r>
              <a:rPr lang="en-US" altLang="ja-JP" sz="2000" dirty="0">
                <a:latin typeface="Times New Roman" panose="02020603050405020304" pitchFamily="18" charset="0"/>
                <a:cs typeface="Times New Roman" panose="02020603050405020304" pitchFamily="18" charset="0"/>
              </a:rPr>
              <a:t>.</a:t>
            </a:r>
            <a:endParaRPr lang="en-US" altLang="ja-JP" sz="2000" dirty="0" smtClean="0">
              <a:latin typeface="Times New Roman" panose="02020603050405020304" pitchFamily="18" charset="0"/>
              <a:cs typeface="Times New Roman" panose="02020603050405020304" pitchFamily="18" charset="0"/>
            </a:endParaRPr>
          </a:p>
        </p:txBody>
      </p:sp>
      <p:sp>
        <p:nvSpPr>
          <p:cNvPr id="31" name="テキスト ボックス 30"/>
          <p:cNvSpPr txBox="1"/>
          <p:nvPr/>
        </p:nvSpPr>
        <p:spPr>
          <a:xfrm>
            <a:off x="84708" y="749712"/>
            <a:ext cx="8807772" cy="1323439"/>
          </a:xfrm>
          <a:prstGeom prst="rect">
            <a:avLst/>
          </a:prstGeom>
          <a:noFill/>
        </p:spPr>
        <p:txBody>
          <a:bodyPr wrap="square" rtlCol="0">
            <a:spAutoFit/>
          </a:bodyPr>
          <a:lstStyle/>
          <a:p>
            <a:pPr algn="just"/>
            <a:r>
              <a:rPr lang="en-US" altLang="ja-JP" sz="2000" dirty="0" smtClean="0">
                <a:latin typeface="Times New Roman" panose="02020603050405020304" pitchFamily="18" charset="0"/>
                <a:cs typeface="Times New Roman" panose="02020603050405020304" pitchFamily="18" charset="0"/>
              </a:rPr>
              <a:t>The SOL-</a:t>
            </a:r>
            <a:r>
              <a:rPr lang="en-US" altLang="ja-JP" sz="2000" dirty="0" err="1" smtClean="0">
                <a:latin typeface="Times New Roman" panose="02020603050405020304" pitchFamily="18" charset="0"/>
                <a:cs typeface="Times New Roman" panose="02020603050405020304" pitchFamily="18" charset="0"/>
              </a:rPr>
              <a:t>divertor</a:t>
            </a:r>
            <a:r>
              <a:rPr lang="en-US" altLang="ja-JP" sz="2000" dirty="0" smtClean="0">
                <a:latin typeface="Times New Roman" panose="02020603050405020304" pitchFamily="18" charset="0"/>
                <a:cs typeface="Times New Roman" panose="02020603050405020304" pitchFamily="18" charset="0"/>
              </a:rPr>
              <a:t> plasma code packages (SOLPS, SONIC, etc.)</a:t>
            </a:r>
          </a:p>
          <a:p>
            <a:pPr algn="just"/>
            <a:r>
              <a:rPr lang="ja-JP" altLang="en-US" sz="2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used to estimate the performance of the </a:t>
            </a:r>
            <a:r>
              <a:rPr lang="en-US" altLang="ja-JP" sz="2000" dirty="0" err="1" smtClean="0">
                <a:latin typeface="Times New Roman" panose="02020603050405020304" pitchFamily="18" charset="0"/>
                <a:cs typeface="Times New Roman" panose="02020603050405020304" pitchFamily="18" charset="0"/>
              </a:rPr>
              <a:t>divertors</a:t>
            </a:r>
            <a:r>
              <a:rPr lang="en-US" altLang="ja-JP" sz="2000" dirty="0" smtClean="0">
                <a:latin typeface="Times New Roman" panose="02020603050405020304" pitchFamily="18" charset="0"/>
                <a:cs typeface="Times New Roman" panose="02020603050405020304" pitchFamily="18" charset="0"/>
              </a:rPr>
              <a:t> of future devices</a:t>
            </a:r>
          </a:p>
          <a:p>
            <a:pPr algn="just"/>
            <a:r>
              <a:rPr lang="ja-JP" altLang="en-US" sz="2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some physics models are used in the plasma fluid model (e. g. viscosity)</a:t>
            </a:r>
          </a:p>
          <a:p>
            <a:pPr algn="just"/>
            <a:r>
              <a:rPr lang="ja-JP" altLang="en-US" sz="2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physics models are valid in the collisional regime</a:t>
            </a:r>
          </a:p>
        </p:txBody>
      </p:sp>
      <p:sp>
        <p:nvSpPr>
          <p:cNvPr id="32" name="テキスト ボックス 31"/>
          <p:cNvSpPr txBox="1"/>
          <p:nvPr/>
        </p:nvSpPr>
        <p:spPr>
          <a:xfrm>
            <a:off x="606072" y="2124348"/>
            <a:ext cx="4871584" cy="400110"/>
          </a:xfrm>
          <a:prstGeom prst="rect">
            <a:avLst/>
          </a:prstGeom>
          <a:noFill/>
        </p:spPr>
        <p:txBody>
          <a:bodyPr wrap="square" rtlCol="0">
            <a:spAutoFit/>
          </a:bodyPr>
          <a:lstStyle/>
          <a:p>
            <a:pPr algn="just"/>
            <a:r>
              <a:rPr lang="en-US" altLang="ja-JP" sz="2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parallel </a:t>
            </a:r>
            <a:r>
              <a:rPr lang="en-US" altLang="ja-JP" sz="2000" dirty="0" smtClean="0">
                <a:latin typeface="Times New Roman" panose="02020603050405020304" pitchFamily="18" charset="0"/>
                <a:cs typeface="Times New Roman" panose="02020603050405020304" pitchFamily="18" charset="0"/>
              </a:rPr>
              <a:t>momentum transport </a:t>
            </a:r>
            <a:r>
              <a:rPr lang="en-US" altLang="ja-JP" sz="2000" dirty="0" smtClean="0">
                <a:latin typeface="Times New Roman" panose="02020603050405020304" pitchFamily="18" charset="0"/>
                <a:cs typeface="Times New Roman" panose="02020603050405020304" pitchFamily="18" charset="0"/>
              </a:rPr>
              <a:t>equation (1D)</a:t>
            </a:r>
            <a:endParaRPr lang="en-US" altLang="ja-JP" sz="2000" dirty="0" smtClean="0">
              <a:latin typeface="Times New Roman" panose="02020603050405020304" pitchFamily="18" charset="0"/>
              <a:cs typeface="Times New Roman" panose="02020603050405020304" pitchFamily="18" charset="0"/>
            </a:endParaRPr>
          </a:p>
        </p:txBody>
      </p:sp>
      <p:sp>
        <p:nvSpPr>
          <p:cNvPr id="33" name="テキスト ボックス 32"/>
          <p:cNvSpPr txBox="1"/>
          <p:nvPr/>
        </p:nvSpPr>
        <p:spPr>
          <a:xfrm>
            <a:off x="199132" y="5974174"/>
            <a:ext cx="7477720" cy="707886"/>
          </a:xfrm>
          <a:prstGeom prst="rect">
            <a:avLst/>
          </a:prstGeom>
          <a:noFill/>
          <a:ln w="22225">
            <a:solidFill>
              <a:srgbClr val="0070C0"/>
            </a:solidFill>
          </a:ln>
        </p:spPr>
        <p:txBody>
          <a:bodyPr wrap="square" rtlCol="0">
            <a:spAutoFit/>
          </a:bodyPr>
          <a:lstStyle/>
          <a:p>
            <a:pPr algn="just"/>
            <a:r>
              <a:rPr lang="en-US" altLang="ja-JP" sz="2000" dirty="0" smtClean="0">
                <a:latin typeface="Times New Roman" panose="02020603050405020304" pitchFamily="18" charset="0"/>
                <a:cs typeface="Times New Roman" panose="02020603050405020304" pitchFamily="18" charset="0"/>
              </a:rPr>
              <a:t>The boundary condition </a:t>
            </a:r>
            <a:r>
              <a:rPr lang="en-US" altLang="ja-JP" sz="2000" i="1" dirty="0" smtClean="0">
                <a:latin typeface="Times New Roman" panose="02020603050405020304" pitchFamily="18" charset="0"/>
                <a:cs typeface="Times New Roman" panose="02020603050405020304" pitchFamily="18" charset="0"/>
              </a:rPr>
              <a:t>M</a:t>
            </a:r>
            <a:r>
              <a:rPr lang="en-US" altLang="ja-JP" sz="2000" baseline="-25000" dirty="0" smtClean="0">
                <a:latin typeface="Times New Roman" panose="02020603050405020304" pitchFamily="18" charset="0"/>
                <a:cs typeface="Times New Roman" panose="02020603050405020304" pitchFamily="18" charset="0"/>
              </a:rPr>
              <a:t>t</a:t>
            </a:r>
            <a:r>
              <a:rPr lang="en-US" altLang="ja-JP" sz="2000" dirty="0" smtClean="0">
                <a:latin typeface="Times New Roman" panose="02020603050405020304" pitchFamily="18" charset="0"/>
                <a:cs typeface="Times New Roman" panose="02020603050405020304" pitchFamily="18" charset="0"/>
              </a:rPr>
              <a:t> = 1 has been used in the conventional codes.</a:t>
            </a:r>
          </a:p>
          <a:p>
            <a:pPr algn="just"/>
            <a:r>
              <a:rPr lang="en-US" altLang="ja-JP" sz="2000" dirty="0" smtClean="0">
                <a:latin typeface="Times New Roman" panose="02020603050405020304" pitchFamily="18" charset="0"/>
                <a:cs typeface="Times New Roman" panose="02020603050405020304" pitchFamily="18" charset="0"/>
              </a:rPr>
              <a:t>However, the Bohm condition only imposes the lower limit as </a:t>
            </a:r>
            <a:r>
              <a:rPr lang="en-US" altLang="ja-JP" sz="2000" i="1" dirty="0" smtClean="0">
                <a:latin typeface="Times New Roman" panose="02020603050405020304" pitchFamily="18" charset="0"/>
                <a:cs typeface="Times New Roman" panose="02020603050405020304" pitchFamily="18" charset="0"/>
              </a:rPr>
              <a:t>M</a:t>
            </a:r>
            <a:r>
              <a:rPr lang="en-US" altLang="ja-JP" sz="2000" baseline="-25000" dirty="0" smtClean="0">
                <a:latin typeface="Times New Roman" panose="02020603050405020304" pitchFamily="18" charset="0"/>
                <a:cs typeface="Times New Roman" panose="02020603050405020304" pitchFamily="18" charset="0"/>
              </a:rPr>
              <a:t>t</a:t>
            </a:r>
            <a:r>
              <a:rPr lang="en-US" altLang="ja-JP" sz="2000" dirty="0" smtClean="0">
                <a:latin typeface="Times New Roman" panose="02020603050405020304" pitchFamily="18" charset="0"/>
                <a:cs typeface="Times New Roman" panose="02020603050405020304" pitchFamily="18" charset="0"/>
              </a:rPr>
              <a:t> </a:t>
            </a:r>
            <a:r>
              <a:rPr lang="ja-JP" altLang="en-US" sz="2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1.</a:t>
            </a:r>
          </a:p>
        </p:txBody>
      </p:sp>
      <p:sp>
        <p:nvSpPr>
          <p:cNvPr id="12" name="スライド番号プレースホルダー 21"/>
          <p:cNvSpPr>
            <a:spLocks noGrp="1"/>
          </p:cNvSpPr>
          <p:nvPr>
            <p:ph type="sldNum" sz="quarter" idx="12"/>
          </p:nvPr>
        </p:nvSpPr>
        <p:spPr>
          <a:xfrm>
            <a:off x="6902896" y="44624"/>
            <a:ext cx="2133600" cy="365125"/>
          </a:xfrm>
        </p:spPr>
        <p:txBody>
          <a:bodyPr/>
          <a:lstStyle/>
          <a:p>
            <a:r>
              <a:rPr lang="en-US" altLang="ja-JP" dirty="0"/>
              <a:t>2</a:t>
            </a:r>
            <a:endParaRPr kumimoji="1" lang="ja-JP" altLang="en-US" dirty="0"/>
          </a:p>
        </p:txBody>
      </p:sp>
      <p:cxnSp>
        <p:nvCxnSpPr>
          <p:cNvPr id="5" name="直線矢印コネクタ 4"/>
          <p:cNvCxnSpPr/>
          <p:nvPr/>
        </p:nvCxnSpPr>
        <p:spPr>
          <a:xfrm>
            <a:off x="6372200" y="5232911"/>
            <a:ext cx="252028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012160" y="5232911"/>
            <a:ext cx="1008112" cy="307777"/>
          </a:xfrm>
          <a:prstGeom prst="rect">
            <a:avLst/>
          </a:prstGeom>
          <a:noFill/>
        </p:spPr>
        <p:txBody>
          <a:bodyPr wrap="square" rtlCol="0">
            <a:spAutoFit/>
          </a:bodyPr>
          <a:lstStyle/>
          <a:p>
            <a:r>
              <a:rPr kumimoji="1" lang="en-US" altLang="ja-JP" sz="1400" dirty="0" smtClean="0">
                <a:latin typeface="Times New Roman" panose="02020603050405020304" pitchFamily="18" charset="0"/>
                <a:cs typeface="Times New Roman" panose="02020603050405020304" pitchFamily="18" charset="0"/>
              </a:rPr>
              <a:t>collisional</a:t>
            </a:r>
            <a:endParaRPr kumimoji="1" lang="ja-JP" altLang="en-US" sz="1400" dirty="0">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8121600" y="5242406"/>
            <a:ext cx="1080120" cy="307777"/>
          </a:xfrm>
          <a:prstGeom prst="rect">
            <a:avLst/>
          </a:prstGeom>
          <a:noFill/>
        </p:spPr>
        <p:txBody>
          <a:bodyPr wrap="square" rtlCol="0">
            <a:spAutoFit/>
          </a:bodyPr>
          <a:lstStyle/>
          <a:p>
            <a:r>
              <a:rPr kumimoji="1" lang="en-US" altLang="ja-JP" sz="1400" dirty="0" err="1" smtClean="0">
                <a:latin typeface="Times New Roman" panose="02020603050405020304" pitchFamily="18" charset="0"/>
                <a:cs typeface="Times New Roman" panose="02020603050405020304" pitchFamily="18" charset="0"/>
              </a:rPr>
              <a:t>collisionless</a:t>
            </a:r>
            <a:endParaRPr kumimoji="1" lang="ja-JP" altLang="en-US" sz="1400"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5927452" y="1855455"/>
            <a:ext cx="3299668" cy="400110"/>
          </a:xfrm>
          <a:prstGeom prst="rect">
            <a:avLst/>
          </a:prstGeom>
          <a:noFill/>
        </p:spPr>
        <p:txBody>
          <a:bodyPr wrap="square" rtlCol="0">
            <a:spAutoFit/>
          </a:bodyPr>
          <a:lstStyle/>
          <a:p>
            <a:pPr algn="just"/>
            <a:r>
              <a:rPr lang="en-US" altLang="ja-JP" sz="2000" dirty="0" smtClean="0">
                <a:latin typeface="Times New Roman" panose="02020603050405020304" pitchFamily="18" charset="0"/>
                <a:cs typeface="Times New Roman" panose="02020603050405020304" pitchFamily="18" charset="0"/>
              </a:rPr>
              <a:t>Result from PARASOL code</a:t>
            </a:r>
          </a:p>
        </p:txBody>
      </p:sp>
    </p:spTree>
    <p:extLst>
      <p:ext uri="{BB962C8B-B14F-4D97-AF65-F5344CB8AC3E}">
        <p14:creationId xmlns:p14="http://schemas.microsoft.com/office/powerpoint/2010/main" val="1163310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7551876" cy="584775"/>
          </a:xfrm>
          <a:prstGeom prst="rect">
            <a:avLst/>
          </a:prstGeom>
          <a:noFill/>
        </p:spPr>
        <p:txBody>
          <a:bodyPr wrap="none" rtlCol="0">
            <a:spAutoFit/>
          </a:bodyPr>
          <a:lstStyle/>
          <a:p>
            <a:r>
              <a:rPr kumimoji="1" lang="en-US" altLang="ja-JP" sz="3200" b="1" dirty="0" smtClean="0">
                <a:solidFill>
                  <a:schemeClr val="bg1"/>
                </a:solidFill>
                <a:latin typeface="Times New Roman" pitchFamily="18" charset="0"/>
                <a:cs typeface="Times New Roman" pitchFamily="18" charset="0"/>
              </a:rPr>
              <a:t>Appendix ~ </a:t>
            </a:r>
            <a:r>
              <a:rPr kumimoji="1" lang="en-US" altLang="ja-JP" sz="3200" b="1" dirty="0" err="1" smtClean="0">
                <a:solidFill>
                  <a:schemeClr val="bg1"/>
                </a:solidFill>
                <a:latin typeface="Times New Roman" pitchFamily="18" charset="0"/>
                <a:cs typeface="Times New Roman" pitchFamily="18" charset="0"/>
              </a:rPr>
              <a:t>Collisionless</a:t>
            </a:r>
            <a:r>
              <a:rPr kumimoji="1" lang="en-US" altLang="ja-JP" sz="3200" b="1" dirty="0" smtClean="0">
                <a:solidFill>
                  <a:schemeClr val="bg1"/>
                </a:solidFill>
                <a:latin typeface="Times New Roman" pitchFamily="18" charset="0"/>
                <a:cs typeface="Times New Roman" pitchFamily="18" charset="0"/>
              </a:rPr>
              <a:t> Adiabatic Flow ~</a:t>
            </a:r>
            <a:endParaRPr kumimoji="1" lang="ja-JP" altLang="en-US" sz="3200" b="1" dirty="0">
              <a:solidFill>
                <a:schemeClr val="bg1"/>
              </a:solidFill>
              <a:latin typeface="Times New Roman" pitchFamily="18" charset="0"/>
              <a:cs typeface="Times New Roman" pitchFamily="18" charset="0"/>
            </a:endParaRPr>
          </a:p>
        </p:txBody>
      </p:sp>
      <p:sp>
        <p:nvSpPr>
          <p:cNvPr id="22" name="スライド番号プレースホルダー 21"/>
          <p:cNvSpPr>
            <a:spLocks noGrp="1"/>
          </p:cNvSpPr>
          <p:nvPr>
            <p:ph type="sldNum" sz="quarter" idx="12"/>
          </p:nvPr>
        </p:nvSpPr>
        <p:spPr>
          <a:xfrm>
            <a:off x="6902896" y="44624"/>
            <a:ext cx="2133600" cy="365125"/>
          </a:xfrm>
        </p:spPr>
        <p:txBody>
          <a:bodyPr/>
          <a:lstStyle/>
          <a:p>
            <a:fld id="{9BCF1EA0-588B-46D3-B917-12091A456006}" type="slidenum">
              <a:rPr kumimoji="1" lang="ja-JP" altLang="en-US" smtClean="0"/>
              <a:pPr/>
              <a:t>20</a:t>
            </a:fld>
            <a:endParaRPr kumimoji="1" lang="ja-JP" altLang="en-US" dirty="0"/>
          </a:p>
        </p:txBody>
      </p:sp>
      <p:sp>
        <p:nvSpPr>
          <p:cNvPr id="8" name="テキスト ボックス 7"/>
          <p:cNvSpPr txBox="1"/>
          <p:nvPr/>
        </p:nvSpPr>
        <p:spPr>
          <a:xfrm>
            <a:off x="323528" y="1052736"/>
            <a:ext cx="5387378" cy="461665"/>
          </a:xfrm>
          <a:prstGeom prst="rect">
            <a:avLst/>
          </a:prstGeom>
          <a:noFill/>
        </p:spPr>
        <p:txBody>
          <a:bodyPr wrap="square" rtlCol="0">
            <a:spAutoFit/>
          </a:bodyPr>
          <a:lstStyle/>
          <a:p>
            <a:pPr algn="just"/>
            <a:r>
              <a:rPr lang="en-US" altLang="ja-JP" sz="2400" dirty="0" smtClean="0">
                <a:latin typeface="Times New Roman" panose="02020603050405020304" pitchFamily="18" charset="0"/>
                <a:cs typeface="Times New Roman" panose="02020603050405020304" pitchFamily="18" charset="0"/>
              </a:rPr>
              <a:t>1D equations in the </a:t>
            </a:r>
            <a:r>
              <a:rPr lang="en-US" altLang="ja-JP" sz="2400" dirty="0" err="1" smtClean="0">
                <a:latin typeface="Times New Roman" panose="02020603050405020304" pitchFamily="18" charset="0"/>
                <a:cs typeface="Times New Roman" panose="02020603050405020304" pitchFamily="18" charset="0"/>
              </a:rPr>
              <a:t>collisionless</a:t>
            </a:r>
            <a:r>
              <a:rPr lang="en-US" altLang="ja-JP" sz="2400" dirty="0" smtClean="0">
                <a:latin typeface="Times New Roman" panose="02020603050405020304" pitchFamily="18" charset="0"/>
                <a:cs typeface="Times New Roman" panose="02020603050405020304" pitchFamily="18" charset="0"/>
              </a:rPr>
              <a:t> limit;</a:t>
            </a:r>
          </a:p>
        </p:txBody>
      </p:sp>
      <p:graphicFrame>
        <p:nvGraphicFramePr>
          <p:cNvPr id="3" name="オブジェクト 2"/>
          <p:cNvGraphicFramePr>
            <a:graphicFrameLocks noChangeAspect="1"/>
          </p:cNvGraphicFramePr>
          <p:nvPr>
            <p:extLst/>
          </p:nvPr>
        </p:nvGraphicFramePr>
        <p:xfrm>
          <a:off x="683568" y="1544117"/>
          <a:ext cx="1028700" cy="552420"/>
        </p:xfrm>
        <a:graphic>
          <a:graphicData uri="http://schemas.openxmlformats.org/presentationml/2006/ole">
            <mc:AlternateContent xmlns:mc="http://schemas.openxmlformats.org/markup-compatibility/2006">
              <mc:Choice xmlns:v="urn:schemas-microsoft-com:vml" Requires="v">
                <p:oleObj spid="_x0000_s107566" name="数式" r:id="rId4" imgW="685800" imgH="368280" progId="Equation.3">
                  <p:embed/>
                </p:oleObj>
              </mc:Choice>
              <mc:Fallback>
                <p:oleObj name="数式" r:id="rId4" imgW="685800" imgH="368280" progId="Equation.3">
                  <p:embed/>
                  <p:pic>
                    <p:nvPicPr>
                      <p:cNvPr id="0" name=""/>
                      <p:cNvPicPr/>
                      <p:nvPr/>
                    </p:nvPicPr>
                    <p:blipFill>
                      <a:blip r:embed="rId5"/>
                      <a:stretch>
                        <a:fillRect/>
                      </a:stretch>
                    </p:blipFill>
                    <p:spPr>
                      <a:xfrm>
                        <a:off x="683568" y="1544117"/>
                        <a:ext cx="1028700" cy="55242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nvPr>
        </p:nvGraphicFramePr>
        <p:xfrm>
          <a:off x="670868" y="2204864"/>
          <a:ext cx="2400301" cy="552450"/>
        </p:xfrm>
        <a:graphic>
          <a:graphicData uri="http://schemas.openxmlformats.org/presentationml/2006/ole">
            <mc:AlternateContent xmlns:mc="http://schemas.openxmlformats.org/markup-compatibility/2006">
              <mc:Choice xmlns:v="urn:schemas-microsoft-com:vml" Requires="v">
                <p:oleObj spid="_x0000_s107567" name="数式" r:id="rId6" imgW="1600200" imgH="368280" progId="Equation.3">
                  <p:embed/>
                </p:oleObj>
              </mc:Choice>
              <mc:Fallback>
                <p:oleObj name="数式" r:id="rId6" imgW="1600200" imgH="368280" progId="Equation.3">
                  <p:embed/>
                  <p:pic>
                    <p:nvPicPr>
                      <p:cNvPr id="0" name=""/>
                      <p:cNvPicPr/>
                      <p:nvPr/>
                    </p:nvPicPr>
                    <p:blipFill>
                      <a:blip r:embed="rId7"/>
                      <a:stretch>
                        <a:fillRect/>
                      </a:stretch>
                    </p:blipFill>
                    <p:spPr>
                      <a:xfrm>
                        <a:off x="670868" y="2204864"/>
                        <a:ext cx="2400301" cy="552450"/>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nvPr>
        </p:nvGraphicFramePr>
        <p:xfrm>
          <a:off x="666253" y="2891408"/>
          <a:ext cx="3067051" cy="609600"/>
        </p:xfrm>
        <a:graphic>
          <a:graphicData uri="http://schemas.openxmlformats.org/presentationml/2006/ole">
            <mc:AlternateContent xmlns:mc="http://schemas.openxmlformats.org/markup-compatibility/2006">
              <mc:Choice xmlns:v="urn:schemas-microsoft-com:vml" Requires="v">
                <p:oleObj spid="_x0000_s107568" name="数式" r:id="rId8" imgW="2044440" imgH="406080" progId="Equation.3">
                  <p:embed/>
                </p:oleObj>
              </mc:Choice>
              <mc:Fallback>
                <p:oleObj name="数式" r:id="rId8" imgW="2044440" imgH="406080" progId="Equation.3">
                  <p:embed/>
                  <p:pic>
                    <p:nvPicPr>
                      <p:cNvPr id="0" name=""/>
                      <p:cNvPicPr/>
                      <p:nvPr/>
                    </p:nvPicPr>
                    <p:blipFill>
                      <a:blip r:embed="rId9"/>
                      <a:stretch>
                        <a:fillRect/>
                      </a:stretch>
                    </p:blipFill>
                    <p:spPr>
                      <a:xfrm>
                        <a:off x="666253" y="2891408"/>
                        <a:ext cx="3067051" cy="609600"/>
                      </a:xfrm>
                      <a:prstGeom prst="rect">
                        <a:avLst/>
                      </a:prstGeom>
                    </p:spPr>
                  </p:pic>
                </p:oleObj>
              </mc:Fallback>
            </mc:AlternateContent>
          </a:graphicData>
        </a:graphic>
      </p:graphicFrame>
      <p:sp>
        <p:nvSpPr>
          <p:cNvPr id="5" name="正方形/長方形 4"/>
          <p:cNvSpPr/>
          <p:nvPr/>
        </p:nvSpPr>
        <p:spPr>
          <a:xfrm>
            <a:off x="323528" y="1052736"/>
            <a:ext cx="4896544" cy="259228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オブジェクト 13"/>
          <p:cNvGraphicFramePr>
            <a:graphicFrameLocks noChangeAspect="1"/>
          </p:cNvGraphicFramePr>
          <p:nvPr>
            <p:extLst/>
          </p:nvPr>
        </p:nvGraphicFramePr>
        <p:xfrm>
          <a:off x="1835696" y="4002112"/>
          <a:ext cx="2590800" cy="666750"/>
        </p:xfrm>
        <a:graphic>
          <a:graphicData uri="http://schemas.openxmlformats.org/presentationml/2006/ole">
            <mc:AlternateContent xmlns:mc="http://schemas.openxmlformats.org/markup-compatibility/2006">
              <mc:Choice xmlns:v="urn:schemas-microsoft-com:vml" Requires="v">
                <p:oleObj spid="_x0000_s107569" name="数式" r:id="rId10" imgW="1726920" imgH="444240" progId="Equation.3">
                  <p:embed/>
                </p:oleObj>
              </mc:Choice>
              <mc:Fallback>
                <p:oleObj name="数式" r:id="rId10" imgW="1726920" imgH="444240" progId="Equation.3">
                  <p:embed/>
                  <p:pic>
                    <p:nvPicPr>
                      <p:cNvPr id="0" name=""/>
                      <p:cNvPicPr/>
                      <p:nvPr/>
                    </p:nvPicPr>
                    <p:blipFill>
                      <a:blip r:embed="rId11"/>
                      <a:stretch>
                        <a:fillRect/>
                      </a:stretch>
                    </p:blipFill>
                    <p:spPr>
                      <a:xfrm>
                        <a:off x="1835696" y="4002112"/>
                        <a:ext cx="2590800" cy="666750"/>
                      </a:xfrm>
                      <a:prstGeom prst="rect">
                        <a:avLst/>
                      </a:prstGeom>
                    </p:spPr>
                  </p:pic>
                </p:oleObj>
              </mc:Fallback>
            </mc:AlternateContent>
          </a:graphicData>
        </a:graphic>
      </p:graphicFrame>
      <p:sp>
        <p:nvSpPr>
          <p:cNvPr id="9" name="右矢印 8"/>
          <p:cNvSpPr/>
          <p:nvPr/>
        </p:nvSpPr>
        <p:spPr>
          <a:xfrm>
            <a:off x="909886" y="4155467"/>
            <a:ext cx="576064" cy="360040"/>
          </a:xfrm>
          <a:prstGeom prst="rightArrow">
            <a:avLst/>
          </a:prstGeom>
          <a:solidFill>
            <a:srgbClr val="0E0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1650" y="4944467"/>
            <a:ext cx="3710310" cy="369332"/>
          </a:xfrm>
          <a:prstGeom prst="rect">
            <a:avLst/>
          </a:prstGeom>
          <a:noFill/>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Refer to </a:t>
            </a:r>
            <a:r>
              <a:rPr lang="en-US" altLang="ja-JP" dirty="0">
                <a:latin typeface="Times New Roman" panose="02020603050405020304" pitchFamily="18" charset="0"/>
                <a:cs typeface="Times New Roman" panose="02020603050405020304" pitchFamily="18" charset="0"/>
              </a:rPr>
              <a:t>Sec </a:t>
            </a:r>
            <a:r>
              <a:rPr lang="en-US" altLang="ja-JP" dirty="0" smtClean="0">
                <a:latin typeface="Times New Roman" panose="02020603050405020304" pitchFamily="18" charset="0"/>
                <a:cs typeface="Times New Roman" panose="02020603050405020304" pitchFamily="18" charset="0"/>
              </a:rPr>
              <a:t>10.8 of</a:t>
            </a:r>
            <a:r>
              <a:rPr kumimoji="1" lang="en-US" altLang="ja-JP" dirty="0" smtClean="0">
                <a:latin typeface="Times New Roman" panose="02020603050405020304" pitchFamily="18" charset="0"/>
                <a:cs typeface="Times New Roman" panose="02020603050405020304" pitchFamily="18" charset="0"/>
              </a:rPr>
              <a:t> </a:t>
            </a:r>
            <a:r>
              <a:rPr kumimoji="1" lang="en-US" altLang="ja-JP" dirty="0" err="1" smtClean="0">
                <a:latin typeface="Times New Roman" panose="02020603050405020304" pitchFamily="18" charset="0"/>
                <a:cs typeface="Times New Roman" panose="02020603050405020304" pitchFamily="18" charset="0"/>
              </a:rPr>
              <a:t>Stangeby’s</a:t>
            </a:r>
            <a:r>
              <a:rPr kumimoji="1" lang="en-US" altLang="ja-JP" dirty="0" smtClean="0">
                <a:latin typeface="Times New Roman" panose="02020603050405020304" pitchFamily="18" charset="0"/>
                <a:cs typeface="Times New Roman" panose="02020603050405020304" pitchFamily="18" charset="0"/>
              </a:rPr>
              <a:t> text</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832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17464" y="80814"/>
            <a:ext cx="8523487"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The effect of </a:t>
            </a:r>
            <a:r>
              <a:rPr lang="en-US" altLang="ja-JP" sz="3200" b="1" i="1" dirty="0" err="1" smtClean="0">
                <a:solidFill>
                  <a:schemeClr val="bg1"/>
                </a:solidFill>
                <a:latin typeface="Times New Roman" pitchFamily="18" charset="0"/>
                <a:cs typeface="Times New Roman" pitchFamily="18" charset="0"/>
              </a:rPr>
              <a:t>g</a:t>
            </a:r>
            <a:r>
              <a:rPr lang="en-US" altLang="ja-JP" sz="3200" b="1" baseline="-25000" dirty="0" err="1" smtClean="0">
                <a:solidFill>
                  <a:schemeClr val="bg1"/>
                </a:solidFill>
                <a:latin typeface="Symbol" panose="05050102010706020507" pitchFamily="18" charset="2"/>
                <a:cs typeface="Times New Roman" pitchFamily="18" charset="0"/>
              </a:rPr>
              <a:t>s</a:t>
            </a:r>
            <a:r>
              <a:rPr lang="en-US" altLang="ja-JP" sz="3200" b="1" dirty="0" smtClean="0">
                <a:solidFill>
                  <a:schemeClr val="bg1"/>
                </a:solidFill>
                <a:latin typeface="Times New Roman" pitchFamily="18" charset="0"/>
                <a:cs typeface="Times New Roman" pitchFamily="18" charset="0"/>
              </a:rPr>
              <a:t> on </a:t>
            </a:r>
            <a:r>
              <a:rPr lang="en-US" altLang="ja-JP" sz="3200" b="1" i="1" dirty="0" err="1" smtClean="0">
                <a:solidFill>
                  <a:schemeClr val="bg1"/>
                </a:solidFill>
                <a:latin typeface="Symbol" panose="05050102010706020507" pitchFamily="18" charset="2"/>
                <a:cs typeface="Times New Roman" pitchFamily="18" charset="0"/>
              </a:rPr>
              <a:t>g</a:t>
            </a:r>
            <a:r>
              <a:rPr lang="en-US" altLang="ja-JP" sz="3200" b="1" baseline="-25000" dirty="0" err="1" smtClean="0">
                <a:solidFill>
                  <a:schemeClr val="bg1"/>
                </a:solidFill>
                <a:latin typeface="Times New Roman" pitchFamily="18" charset="0"/>
                <a:cs typeface="Times New Roman" pitchFamily="18" charset="0"/>
              </a:rPr>
              <a:t>t</a:t>
            </a:r>
            <a:r>
              <a:rPr lang="en-US" altLang="ja-JP" sz="3200" b="1" dirty="0" smtClean="0">
                <a:solidFill>
                  <a:schemeClr val="bg1"/>
                </a:solidFill>
                <a:latin typeface="Times New Roman" pitchFamily="18" charset="0"/>
                <a:cs typeface="Times New Roman" pitchFamily="18" charset="0"/>
              </a:rPr>
              <a:t> (heat transmission factor)</a:t>
            </a:r>
            <a:endParaRPr kumimoji="1" lang="ja-JP" altLang="en-US" sz="3200" b="1" dirty="0">
              <a:solidFill>
                <a:schemeClr val="bg1"/>
              </a:solidFill>
              <a:latin typeface="Times New Roman" pitchFamily="18" charset="0"/>
              <a:cs typeface="Times New Roman" pitchFamily="18" charset="0"/>
            </a:endParaRPr>
          </a:p>
        </p:txBody>
      </p:sp>
      <p:sp>
        <p:nvSpPr>
          <p:cNvPr id="3" name="テキスト ボックス 2"/>
          <p:cNvSpPr txBox="1"/>
          <p:nvPr/>
        </p:nvSpPr>
        <p:spPr>
          <a:xfrm>
            <a:off x="251520" y="891828"/>
            <a:ext cx="7571303"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The boundary condition for the heat flux at the </a:t>
            </a:r>
            <a:r>
              <a:rPr lang="en-US" altLang="ja-JP" dirty="0" err="1" smtClean="0">
                <a:latin typeface="Times New Roman" panose="02020603050405020304" pitchFamily="18" charset="0"/>
                <a:cs typeface="Times New Roman" panose="02020603050405020304" pitchFamily="18" charset="0"/>
              </a:rPr>
              <a:t>divertor</a:t>
            </a:r>
            <a:r>
              <a:rPr lang="en-US" altLang="ja-JP" dirty="0" smtClean="0">
                <a:latin typeface="Times New Roman" panose="02020603050405020304" pitchFamily="18" charset="0"/>
                <a:cs typeface="Times New Roman" panose="02020603050405020304" pitchFamily="18" charset="0"/>
              </a:rPr>
              <a:t> plate in the usual codes;</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6" name="オブジェクト 5"/>
          <p:cNvGraphicFramePr>
            <a:graphicFrameLocks noChangeAspect="1"/>
          </p:cNvGraphicFramePr>
          <p:nvPr>
            <p:extLst/>
          </p:nvPr>
        </p:nvGraphicFramePr>
        <p:xfrm>
          <a:off x="467544" y="1323876"/>
          <a:ext cx="3466944" cy="561132"/>
        </p:xfrm>
        <a:graphic>
          <a:graphicData uri="http://schemas.openxmlformats.org/presentationml/2006/ole">
            <mc:AlternateContent xmlns:mc="http://schemas.openxmlformats.org/markup-compatibility/2006">
              <mc:Choice xmlns:v="urn:schemas-microsoft-com:vml" Requires="v">
                <p:oleObj spid="_x0000_s104879" name="数式" r:id="rId4" imgW="2666880" imgH="431640" progId="Equation.3">
                  <p:embed/>
                </p:oleObj>
              </mc:Choice>
              <mc:Fallback>
                <p:oleObj name="数式" r:id="rId4" imgW="2666880" imgH="431640" progId="Equation.3">
                  <p:embed/>
                  <p:pic>
                    <p:nvPicPr>
                      <p:cNvPr id="0" name=""/>
                      <p:cNvPicPr/>
                      <p:nvPr/>
                    </p:nvPicPr>
                    <p:blipFill>
                      <a:blip r:embed="rId5"/>
                      <a:stretch>
                        <a:fillRect/>
                      </a:stretch>
                    </p:blipFill>
                    <p:spPr>
                      <a:xfrm>
                        <a:off x="467544" y="1323876"/>
                        <a:ext cx="3466944" cy="56113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nvPr>
        </p:nvGraphicFramePr>
        <p:xfrm>
          <a:off x="5167313" y="1347788"/>
          <a:ext cx="2541587" cy="511175"/>
        </p:xfrm>
        <a:graphic>
          <a:graphicData uri="http://schemas.openxmlformats.org/presentationml/2006/ole">
            <mc:AlternateContent xmlns:mc="http://schemas.openxmlformats.org/markup-compatibility/2006">
              <mc:Choice xmlns:v="urn:schemas-microsoft-com:vml" Requires="v">
                <p:oleObj spid="_x0000_s104880" name="数式" r:id="rId6" imgW="1955520" imgH="393480" progId="Equation.3">
                  <p:embed/>
                </p:oleObj>
              </mc:Choice>
              <mc:Fallback>
                <p:oleObj name="数式" r:id="rId6" imgW="1955520" imgH="393480" progId="Equation.3">
                  <p:embed/>
                  <p:pic>
                    <p:nvPicPr>
                      <p:cNvPr id="0" name=""/>
                      <p:cNvPicPr/>
                      <p:nvPr/>
                    </p:nvPicPr>
                    <p:blipFill>
                      <a:blip r:embed="rId7"/>
                      <a:stretch>
                        <a:fillRect/>
                      </a:stretch>
                    </p:blipFill>
                    <p:spPr>
                      <a:xfrm>
                        <a:off x="5167313" y="1347788"/>
                        <a:ext cx="2541587" cy="511175"/>
                      </a:xfrm>
                      <a:prstGeom prst="rect">
                        <a:avLst/>
                      </a:prstGeom>
                    </p:spPr>
                  </p:pic>
                </p:oleObj>
              </mc:Fallback>
            </mc:AlternateContent>
          </a:graphicData>
        </a:graphic>
      </p:graphicFrame>
      <p:sp>
        <p:nvSpPr>
          <p:cNvPr id="9" name="テキスト ボックス 8"/>
          <p:cNvSpPr txBox="1"/>
          <p:nvPr/>
        </p:nvSpPr>
        <p:spPr>
          <a:xfrm>
            <a:off x="251520" y="1962656"/>
            <a:ext cx="8489431" cy="2031325"/>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The heat transmission factors, </a:t>
            </a:r>
            <a:r>
              <a:rPr lang="en-US" altLang="ja-JP" i="1" dirty="0" err="1" smtClean="0">
                <a:latin typeface="Symbol" panose="05050102010706020507" pitchFamily="18" charset="2"/>
                <a:cs typeface="Times New Roman" panose="02020603050405020304" pitchFamily="18" charset="0"/>
              </a:rPr>
              <a:t>g</a:t>
            </a:r>
            <a:r>
              <a:rPr lang="en-US" altLang="ja-JP" baseline="-25000" dirty="0" err="1" smtClean="0">
                <a:latin typeface="Times New Roman" panose="02020603050405020304" pitchFamily="18" charset="0"/>
                <a:cs typeface="Times New Roman" panose="02020603050405020304" pitchFamily="18" charset="0"/>
              </a:rPr>
              <a:t>i</a:t>
            </a:r>
            <a:r>
              <a:rPr lang="en-US" altLang="ja-JP" dirty="0" smtClean="0">
                <a:latin typeface="Times New Roman" panose="02020603050405020304" pitchFamily="18" charset="0"/>
                <a:cs typeface="Times New Roman" panose="02020603050405020304" pitchFamily="18" charset="0"/>
              </a:rPr>
              <a:t> and </a:t>
            </a:r>
            <a:r>
              <a:rPr lang="en-US" altLang="ja-JP" i="1" dirty="0" err="1" smtClean="0">
                <a:latin typeface="Symbol" panose="05050102010706020507" pitchFamily="18" charset="2"/>
                <a:cs typeface="Times New Roman" panose="02020603050405020304" pitchFamily="18" charset="0"/>
              </a:rPr>
              <a:t>g</a:t>
            </a:r>
            <a:r>
              <a:rPr lang="en-US" altLang="ja-JP" baseline="-25000" dirty="0" err="1" smtClean="0">
                <a:latin typeface="Times New Roman" panose="02020603050405020304" pitchFamily="18" charset="0"/>
                <a:cs typeface="Times New Roman" panose="02020603050405020304" pitchFamily="18" charset="0"/>
              </a:rPr>
              <a:t>e</a:t>
            </a:r>
            <a:r>
              <a:rPr lang="en-US" altLang="ja-JP" dirty="0" smtClean="0">
                <a:latin typeface="Times New Roman" panose="02020603050405020304" pitchFamily="18" charset="0"/>
                <a:cs typeface="Times New Roman" panose="02020603050405020304" pitchFamily="18" charset="0"/>
              </a:rPr>
              <a:t>, are input parameters.</a:t>
            </a:r>
          </a:p>
          <a:p>
            <a:pPr algn="just"/>
            <a:r>
              <a:rPr kumimoji="1" lang="en-US" altLang="ja-JP" dirty="0">
                <a:latin typeface="Times New Roman" panose="02020603050405020304" pitchFamily="18" charset="0"/>
                <a:cs typeface="Times New Roman" panose="02020603050405020304" pitchFamily="18" charset="0"/>
              </a:rPr>
              <a:t>T</a:t>
            </a:r>
            <a:r>
              <a:rPr kumimoji="1" lang="en-US" altLang="ja-JP" dirty="0" smtClean="0">
                <a:latin typeface="Times New Roman" panose="02020603050405020304" pitchFamily="18" charset="0"/>
                <a:cs typeface="Times New Roman" panose="02020603050405020304" pitchFamily="18" charset="0"/>
              </a:rPr>
              <a:t>he VD model, however, does not use this boundary condition but the periodic boundary condition with the cooling index </a:t>
            </a:r>
            <a:r>
              <a:rPr kumimoji="1" lang="en-US" altLang="ja-JP" i="1" dirty="0" err="1" smtClean="0">
                <a:latin typeface="Times New Roman" panose="02020603050405020304" pitchFamily="18" charset="0"/>
                <a:cs typeface="Times New Roman" panose="02020603050405020304" pitchFamily="18" charset="0"/>
              </a:rPr>
              <a:t>g</a:t>
            </a:r>
            <a:r>
              <a:rPr kumimoji="1" lang="en-US" altLang="ja-JP" baseline="-25000" dirty="0" err="1" smtClean="0">
                <a:latin typeface="Symbol" panose="05050102010706020507" pitchFamily="18" charset="2"/>
                <a:cs typeface="Times New Roman" panose="02020603050405020304" pitchFamily="18" charset="0"/>
              </a:rPr>
              <a:t>s</a:t>
            </a:r>
            <a:r>
              <a:rPr kumimoji="1" lang="en-US" altLang="ja-JP" baseline="-25000" dirty="0" smtClean="0">
                <a:latin typeface="Symbol" panose="05050102010706020507" pitchFamily="18" charset="2"/>
                <a:cs typeface="Times New Roman" panose="02020603050405020304" pitchFamily="18" charset="0"/>
              </a:rPr>
              <a:t> </a:t>
            </a:r>
            <a:r>
              <a:rPr kumimoji="1" lang="en-US" altLang="ja-JP" dirty="0" smtClean="0">
                <a:latin typeface="Times New Roman" panose="02020603050405020304" pitchFamily="18" charset="0"/>
                <a:cs typeface="Times New Roman" panose="02020603050405020304" pitchFamily="18" charset="0"/>
              </a:rPr>
              <a:t>(</a:t>
            </a:r>
            <a:r>
              <a:rPr kumimoji="1" lang="en-US" altLang="ja-JP" dirty="0" smtClean="0">
                <a:latin typeface="Symbol" panose="05050102010706020507" pitchFamily="18" charset="2"/>
                <a:cs typeface="Times New Roman" panose="02020603050405020304" pitchFamily="18" charset="0"/>
              </a:rPr>
              <a:t>s </a:t>
            </a:r>
            <a:r>
              <a:rPr kumimoji="1" lang="ja-JP" altLang="en-US" dirty="0" smtClean="0">
                <a:latin typeface="Times New Roman" panose="02020603050405020304" pitchFamily="18" charset="0"/>
                <a:cs typeface="Times New Roman" panose="02020603050405020304" pitchFamily="18" charset="0"/>
              </a:rPr>
              <a:t>∈</a:t>
            </a:r>
            <a:r>
              <a:rPr lang="en-US" altLang="ja-JP" dirty="0">
                <a:latin typeface="Times New Roman" panose="02020603050405020304" pitchFamily="18" charset="0"/>
                <a:cs typeface="Times New Roman" panose="02020603050405020304" pitchFamily="18" charset="0"/>
              </a:rPr>
              <a:t> </a:t>
            </a:r>
            <a:r>
              <a:rPr lang="en-US" altLang="ja-JP" dirty="0" err="1" smtClean="0">
                <a:latin typeface="Times New Roman" panose="02020603050405020304" pitchFamily="18" charset="0"/>
                <a:cs typeface="Times New Roman" panose="02020603050405020304" pitchFamily="18" charset="0"/>
              </a:rPr>
              <a:t>i</a:t>
            </a:r>
            <a:r>
              <a:rPr lang="en-US" altLang="ja-JP" dirty="0" smtClean="0">
                <a:latin typeface="Times New Roman" panose="02020603050405020304" pitchFamily="18" charset="0"/>
                <a:cs typeface="Times New Roman" panose="02020603050405020304" pitchFamily="18" charset="0"/>
              </a:rPr>
              <a:t>//, </a:t>
            </a:r>
            <a:r>
              <a:rPr lang="en-US" altLang="ja-JP" dirty="0" err="1" smtClean="0">
                <a:latin typeface="Times New Roman" panose="02020603050405020304" pitchFamily="18" charset="0"/>
                <a:cs typeface="Times New Roman" panose="02020603050405020304" pitchFamily="18" charset="0"/>
              </a:rPr>
              <a:t>i</a:t>
            </a:r>
            <a:r>
              <a:rPr lang="ja-JP" altLang="en-US" dirty="0" smtClean="0">
                <a:latin typeface="Times New Roman" panose="02020603050405020304" pitchFamily="18" charset="0"/>
                <a:cs typeface="Times New Roman" panose="02020603050405020304" pitchFamily="18" charset="0"/>
              </a:rPr>
              <a:t>⊥</a:t>
            </a:r>
            <a:r>
              <a:rPr lang="en-US" altLang="ja-JP" dirty="0" smtClean="0">
                <a:latin typeface="Times New Roman" panose="02020603050405020304" pitchFamily="18" charset="0"/>
                <a:cs typeface="Times New Roman" panose="02020603050405020304" pitchFamily="18" charset="0"/>
              </a:rPr>
              <a:t>, e</a:t>
            </a:r>
            <a:r>
              <a:rPr kumimoji="1" lang="en-US" altLang="ja-JP" dirty="0" smtClean="0">
                <a:latin typeface="Times New Roman" panose="02020603050405020304" pitchFamily="18" charset="0"/>
                <a:cs typeface="Times New Roman" panose="02020603050405020304" pitchFamily="18" charset="0"/>
              </a:rPr>
              <a:t>). Therefore </a:t>
            </a:r>
            <a:r>
              <a:rPr lang="en-US" altLang="ja-JP" i="1" dirty="0" err="1">
                <a:latin typeface="Symbol" panose="05050102010706020507" pitchFamily="18" charset="2"/>
                <a:cs typeface="Times New Roman" panose="02020603050405020304" pitchFamily="18" charset="0"/>
              </a:rPr>
              <a:t>g</a:t>
            </a:r>
            <a:r>
              <a:rPr lang="en-US" altLang="ja-JP" baseline="-25000" dirty="0" err="1">
                <a:latin typeface="Times New Roman" panose="02020603050405020304" pitchFamily="18" charset="0"/>
                <a:cs typeface="Times New Roman" panose="02020603050405020304" pitchFamily="18" charset="0"/>
              </a:rPr>
              <a:t>i</a:t>
            </a:r>
            <a:r>
              <a:rPr lang="en-US" altLang="ja-JP" dirty="0">
                <a:latin typeface="Times New Roman" panose="02020603050405020304" pitchFamily="18" charset="0"/>
                <a:cs typeface="Times New Roman" panose="02020603050405020304" pitchFamily="18" charset="0"/>
              </a:rPr>
              <a:t> and </a:t>
            </a:r>
            <a:r>
              <a:rPr lang="en-US" altLang="ja-JP" i="1" dirty="0" err="1" smtClean="0">
                <a:latin typeface="Symbol" panose="05050102010706020507" pitchFamily="18" charset="2"/>
                <a:cs typeface="Times New Roman" panose="02020603050405020304" pitchFamily="18" charset="0"/>
              </a:rPr>
              <a:t>g</a:t>
            </a:r>
            <a:r>
              <a:rPr lang="en-US" altLang="ja-JP" baseline="-25000" dirty="0" err="1" smtClean="0">
                <a:latin typeface="Times New Roman" panose="02020603050405020304" pitchFamily="18" charset="0"/>
                <a:cs typeface="Times New Roman" panose="02020603050405020304" pitchFamily="18" charset="0"/>
              </a:rPr>
              <a:t>e</a:t>
            </a:r>
            <a:r>
              <a:rPr lang="en-US" altLang="ja-JP" dirty="0" smtClean="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are </a:t>
            </a:r>
            <a:r>
              <a:rPr lang="en-US" altLang="ja-JP" dirty="0" smtClean="0">
                <a:latin typeface="Times New Roman" panose="02020603050405020304" pitchFamily="18" charset="0"/>
                <a:cs typeface="Times New Roman" panose="02020603050405020304" pitchFamily="18" charset="0"/>
              </a:rPr>
              <a:t>back calculated using these relations.</a:t>
            </a:r>
          </a:p>
          <a:p>
            <a:pPr algn="just"/>
            <a:endParaRPr kumimoji="1" lang="en-US" altLang="ja-JP" dirty="0">
              <a:latin typeface="Times New Roman" panose="02020603050405020304" pitchFamily="18" charset="0"/>
              <a:cs typeface="Times New Roman" panose="02020603050405020304" pitchFamily="18" charset="0"/>
            </a:endParaRPr>
          </a:p>
          <a:p>
            <a:pPr algn="just"/>
            <a:r>
              <a:rPr lang="en-US" altLang="ja-JP" dirty="0" smtClean="0">
                <a:latin typeface="Times New Roman" panose="02020603050405020304" pitchFamily="18" charset="0"/>
                <a:cs typeface="Times New Roman" panose="02020603050405020304" pitchFamily="18" charset="0"/>
              </a:rPr>
              <a:t>The conduction heat fluxes are limited by the free-streaming heat fluxes with limiting coefficients </a:t>
            </a:r>
            <a:r>
              <a:rPr lang="en-US" altLang="ja-JP" i="1" dirty="0" smtClean="0">
                <a:latin typeface="Symbol" panose="05050102010706020507" pitchFamily="18" charset="2"/>
                <a:cs typeface="Times New Roman" panose="02020603050405020304" pitchFamily="18" charset="0"/>
              </a:rPr>
              <a:t>a</a:t>
            </a:r>
            <a:r>
              <a:rPr lang="en-US" altLang="ja-JP" baseline="-25000" dirty="0" smtClean="0">
                <a:latin typeface="Symbol" panose="05050102010706020507" pitchFamily="18" charset="2"/>
                <a:cs typeface="Times New Roman" panose="02020603050405020304" pitchFamily="18" charset="0"/>
              </a:rPr>
              <a:t>s</a:t>
            </a:r>
            <a:r>
              <a:rPr lang="en-US" altLang="ja-JP" dirty="0">
                <a:latin typeface="Times New Roman" panose="02020603050405020304" pitchFamily="18" charset="0"/>
                <a:cs typeface="Times New Roman" panose="02020603050405020304" pitchFamily="18" charset="0"/>
              </a:rPr>
              <a:t> </a:t>
            </a:r>
            <a:r>
              <a:rPr lang="en-US" altLang="ja-JP" dirty="0" err="1" smtClean="0">
                <a:latin typeface="Times New Roman" panose="02020603050405020304" pitchFamily="18" charset="0"/>
                <a:cs typeface="Times New Roman" panose="02020603050405020304" pitchFamily="18" charset="0"/>
              </a:rPr>
              <a:t>as</a:t>
            </a:r>
            <a:r>
              <a:rPr lang="en-US" altLang="ja-JP" dirty="0" smtClean="0">
                <a:latin typeface="Times New Roman" panose="02020603050405020304" pitchFamily="18" charset="0"/>
                <a:cs typeface="Times New Roman" panose="02020603050405020304" pitchFamily="18" charset="0"/>
              </a:rPr>
              <a:t> </a:t>
            </a:r>
            <a:r>
              <a:rPr lang="en-US" altLang="ja-JP" i="1" dirty="0" err="1" smtClean="0">
                <a:latin typeface="Times New Roman" panose="02020603050405020304" pitchFamily="18" charset="0"/>
                <a:cs typeface="Times New Roman" panose="02020603050405020304" pitchFamily="18" charset="0"/>
              </a:rPr>
              <a:t>q</a:t>
            </a:r>
            <a:r>
              <a:rPr lang="en-US" altLang="ja-JP" baseline="-25000" dirty="0" err="1" smtClean="0">
                <a:latin typeface="Symbol" panose="05050102010706020507" pitchFamily="18" charset="2"/>
                <a:cs typeface="Times New Roman" panose="02020603050405020304" pitchFamily="18" charset="0"/>
              </a:rPr>
              <a:t>s</a:t>
            </a:r>
            <a:r>
              <a:rPr lang="en-US" altLang="ja-JP" baseline="30000" dirty="0" err="1" smtClean="0">
                <a:latin typeface="Times New Roman" panose="02020603050405020304" pitchFamily="18" charset="0"/>
                <a:cs typeface="Times New Roman" panose="02020603050405020304" pitchFamily="18" charset="0"/>
              </a:rPr>
              <a:t>eff</a:t>
            </a:r>
            <a:r>
              <a:rPr lang="en-US" altLang="ja-JP" dirty="0" smtClean="0">
                <a:latin typeface="Times New Roman" panose="02020603050405020304" pitchFamily="18" charset="0"/>
                <a:cs typeface="Times New Roman" panose="02020603050405020304" pitchFamily="18" charset="0"/>
              </a:rPr>
              <a:t> = (1/</a:t>
            </a:r>
            <a:r>
              <a:rPr lang="en-US" altLang="ja-JP" i="1" dirty="0" err="1" smtClean="0">
                <a:latin typeface="Times New Roman" panose="02020603050405020304" pitchFamily="18" charset="0"/>
                <a:cs typeface="Times New Roman" panose="02020603050405020304" pitchFamily="18" charset="0"/>
              </a:rPr>
              <a:t>q</a:t>
            </a:r>
            <a:r>
              <a:rPr lang="en-US" altLang="ja-JP" baseline="-25000" dirty="0" err="1" smtClean="0">
                <a:latin typeface="Symbol" panose="05050102010706020507" pitchFamily="18" charset="2"/>
                <a:cs typeface="Times New Roman" panose="02020603050405020304" pitchFamily="18" charset="0"/>
              </a:rPr>
              <a:t>s</a:t>
            </a:r>
            <a:r>
              <a:rPr lang="en-US" altLang="ja-JP" baseline="30000" dirty="0" err="1" smtClean="0">
                <a:latin typeface="Times New Roman" panose="02020603050405020304" pitchFamily="18" charset="0"/>
                <a:cs typeface="Times New Roman" panose="02020603050405020304" pitchFamily="18" charset="0"/>
              </a:rPr>
              <a:t>SH</a:t>
            </a:r>
            <a:r>
              <a:rPr lang="en-US" altLang="ja-JP" dirty="0" smtClean="0">
                <a:latin typeface="Times New Roman" panose="02020603050405020304" pitchFamily="18" charset="0"/>
                <a:cs typeface="Times New Roman" panose="02020603050405020304" pitchFamily="18" charset="0"/>
              </a:rPr>
              <a:t> + 1/</a:t>
            </a:r>
            <a:r>
              <a:rPr lang="en-US" altLang="ja-JP" i="1" dirty="0" err="1" smtClean="0">
                <a:latin typeface="Symbol" panose="05050102010706020507" pitchFamily="18" charset="2"/>
                <a:cs typeface="Times New Roman" panose="02020603050405020304" pitchFamily="18" charset="0"/>
              </a:rPr>
              <a:t>a</a:t>
            </a:r>
            <a:r>
              <a:rPr lang="en-US" altLang="ja-JP" baseline="-25000" dirty="0" err="1" smtClean="0">
                <a:latin typeface="Symbol" panose="05050102010706020507" pitchFamily="18" charset="2"/>
                <a:cs typeface="Times New Roman" panose="02020603050405020304" pitchFamily="18" charset="0"/>
              </a:rPr>
              <a:t>s</a:t>
            </a:r>
            <a:r>
              <a:rPr lang="en-US" altLang="ja-JP" i="1" dirty="0" err="1" smtClean="0">
                <a:latin typeface="Times New Roman" panose="02020603050405020304" pitchFamily="18" charset="0"/>
                <a:cs typeface="Times New Roman" panose="02020603050405020304" pitchFamily="18" charset="0"/>
              </a:rPr>
              <a:t>q</a:t>
            </a:r>
            <a:r>
              <a:rPr lang="en-US" altLang="ja-JP" baseline="-25000" dirty="0" err="1" smtClean="0">
                <a:latin typeface="Symbol" panose="05050102010706020507" pitchFamily="18" charset="2"/>
                <a:cs typeface="Times New Roman" panose="02020603050405020304" pitchFamily="18" charset="0"/>
              </a:rPr>
              <a:t>s</a:t>
            </a:r>
            <a:r>
              <a:rPr lang="en-US" altLang="ja-JP" baseline="30000" dirty="0" err="1" smtClean="0">
                <a:latin typeface="Times New Roman" panose="02020603050405020304" pitchFamily="18" charset="0"/>
                <a:cs typeface="Times New Roman" panose="02020603050405020304" pitchFamily="18" charset="0"/>
              </a:rPr>
              <a:t>FS</a:t>
            </a:r>
            <a:r>
              <a:rPr lang="en-US" altLang="ja-JP" dirty="0" smtClean="0">
                <a:latin typeface="Times New Roman" panose="02020603050405020304" pitchFamily="18" charset="0"/>
                <a:cs typeface="Times New Roman" panose="02020603050405020304" pitchFamily="18" charset="0"/>
              </a:rPr>
              <a:t>)</a:t>
            </a:r>
            <a:r>
              <a:rPr lang="en-US" altLang="ja-JP" baseline="30000" dirty="0" smtClean="0">
                <a:latin typeface="Times New Roman" panose="02020603050405020304" pitchFamily="18" charset="0"/>
                <a:cs typeface="Times New Roman" panose="02020603050405020304" pitchFamily="18" charset="0"/>
              </a:rPr>
              <a:t>-1</a:t>
            </a:r>
            <a:r>
              <a:rPr lang="en-US" altLang="ja-JP" dirty="0" smtClean="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10" name="オブジェクト 9"/>
          <p:cNvGraphicFramePr>
            <a:graphicFrameLocks noChangeAspect="1"/>
          </p:cNvGraphicFramePr>
          <p:nvPr>
            <p:extLst/>
          </p:nvPr>
        </p:nvGraphicFramePr>
        <p:xfrm>
          <a:off x="4514850" y="3232150"/>
          <a:ext cx="114300" cy="215900"/>
        </p:xfrm>
        <a:graphic>
          <a:graphicData uri="http://schemas.openxmlformats.org/presentationml/2006/ole">
            <mc:AlternateContent xmlns:mc="http://schemas.openxmlformats.org/markup-compatibility/2006">
              <mc:Choice xmlns:v="urn:schemas-microsoft-com:vml" Requires="v">
                <p:oleObj spid="_x0000_s104881" name="数式" r:id="rId8" imgW="114120" imgH="215640" progId="Equation.3">
                  <p:embed/>
                </p:oleObj>
              </mc:Choice>
              <mc:Fallback>
                <p:oleObj name="数式" r:id="rId8" imgW="114120" imgH="215640" progId="Equation.3">
                  <p:embed/>
                  <p:pic>
                    <p:nvPicPr>
                      <p:cNvPr id="0" name=""/>
                      <p:cNvPicPr/>
                      <p:nvPr/>
                    </p:nvPicPr>
                    <p:blipFill>
                      <a:blip r:embed="rId9"/>
                      <a:stretch>
                        <a:fillRect/>
                      </a:stretch>
                    </p:blipFill>
                    <p:spPr>
                      <a:xfrm>
                        <a:off x="4514850" y="3232150"/>
                        <a:ext cx="114300" cy="21590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nvPr>
        </p:nvGraphicFramePr>
        <p:xfrm>
          <a:off x="467544" y="4060180"/>
          <a:ext cx="1303848" cy="511524"/>
        </p:xfrm>
        <a:graphic>
          <a:graphicData uri="http://schemas.openxmlformats.org/presentationml/2006/ole">
            <mc:AlternateContent xmlns:mc="http://schemas.openxmlformats.org/markup-compatibility/2006">
              <mc:Choice xmlns:v="urn:schemas-microsoft-com:vml" Requires="v">
                <p:oleObj spid="_x0000_s104882" name="数式" r:id="rId10" imgW="1002960" imgH="393480" progId="Equation.3">
                  <p:embed/>
                </p:oleObj>
              </mc:Choice>
              <mc:Fallback>
                <p:oleObj name="数式" r:id="rId10" imgW="1002960" imgH="393480" progId="Equation.3">
                  <p:embed/>
                  <p:pic>
                    <p:nvPicPr>
                      <p:cNvPr id="0" name=""/>
                      <p:cNvPicPr/>
                      <p:nvPr/>
                    </p:nvPicPr>
                    <p:blipFill>
                      <a:blip r:embed="rId11"/>
                      <a:stretch>
                        <a:fillRect/>
                      </a:stretch>
                    </p:blipFill>
                    <p:spPr>
                      <a:xfrm>
                        <a:off x="467544" y="4060180"/>
                        <a:ext cx="1303848" cy="511524"/>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nvPr>
        </p:nvGraphicFramePr>
        <p:xfrm>
          <a:off x="2201016" y="3994192"/>
          <a:ext cx="1320696" cy="643500"/>
        </p:xfrm>
        <a:graphic>
          <a:graphicData uri="http://schemas.openxmlformats.org/presentationml/2006/ole">
            <mc:AlternateContent xmlns:mc="http://schemas.openxmlformats.org/markup-compatibility/2006">
              <mc:Choice xmlns:v="urn:schemas-microsoft-com:vml" Requires="v">
                <p:oleObj spid="_x0000_s104883" name="数式" r:id="rId12" imgW="1015920" imgH="495000" progId="Equation.3">
                  <p:embed/>
                </p:oleObj>
              </mc:Choice>
              <mc:Fallback>
                <p:oleObj name="数式" r:id="rId12" imgW="1015920" imgH="495000" progId="Equation.3">
                  <p:embed/>
                  <p:pic>
                    <p:nvPicPr>
                      <p:cNvPr id="0" name=""/>
                      <p:cNvPicPr/>
                      <p:nvPr/>
                    </p:nvPicPr>
                    <p:blipFill>
                      <a:blip r:embed="rId13"/>
                      <a:stretch>
                        <a:fillRect/>
                      </a:stretch>
                    </p:blipFill>
                    <p:spPr>
                      <a:xfrm>
                        <a:off x="2201016" y="3994192"/>
                        <a:ext cx="1320696" cy="643500"/>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nvPr>
        </p:nvGraphicFramePr>
        <p:xfrm>
          <a:off x="3963988" y="4000500"/>
          <a:ext cx="1338262" cy="644525"/>
        </p:xfrm>
        <a:graphic>
          <a:graphicData uri="http://schemas.openxmlformats.org/presentationml/2006/ole">
            <mc:AlternateContent xmlns:mc="http://schemas.openxmlformats.org/markup-compatibility/2006">
              <mc:Choice xmlns:v="urn:schemas-microsoft-com:vml" Requires="v">
                <p:oleObj spid="_x0000_s104884" name="数式" r:id="rId14" imgW="1028520" imgH="495000" progId="Equation.3">
                  <p:embed/>
                </p:oleObj>
              </mc:Choice>
              <mc:Fallback>
                <p:oleObj name="数式" r:id="rId14" imgW="1028520" imgH="495000" progId="Equation.3">
                  <p:embed/>
                  <p:pic>
                    <p:nvPicPr>
                      <p:cNvPr id="0" name=""/>
                      <p:cNvPicPr/>
                      <p:nvPr/>
                    </p:nvPicPr>
                    <p:blipFill>
                      <a:blip r:embed="rId15"/>
                      <a:stretch>
                        <a:fillRect/>
                      </a:stretch>
                    </p:blipFill>
                    <p:spPr>
                      <a:xfrm>
                        <a:off x="3963988" y="4000500"/>
                        <a:ext cx="1338262" cy="644525"/>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nvPr>
        </p:nvGraphicFramePr>
        <p:xfrm>
          <a:off x="5908675" y="4008438"/>
          <a:ext cx="1189038" cy="628650"/>
        </p:xfrm>
        <a:graphic>
          <a:graphicData uri="http://schemas.openxmlformats.org/presentationml/2006/ole">
            <mc:AlternateContent xmlns:mc="http://schemas.openxmlformats.org/markup-compatibility/2006">
              <mc:Choice xmlns:v="urn:schemas-microsoft-com:vml" Requires="v">
                <p:oleObj spid="_x0000_s104885" name="数式" r:id="rId16" imgW="914400" imgH="482400" progId="Equation.3">
                  <p:embed/>
                </p:oleObj>
              </mc:Choice>
              <mc:Fallback>
                <p:oleObj name="数式" r:id="rId16" imgW="914400" imgH="482400" progId="Equation.3">
                  <p:embed/>
                  <p:pic>
                    <p:nvPicPr>
                      <p:cNvPr id="0" name=""/>
                      <p:cNvPicPr/>
                      <p:nvPr/>
                    </p:nvPicPr>
                    <p:blipFill>
                      <a:blip r:embed="rId17"/>
                      <a:stretch>
                        <a:fillRect/>
                      </a:stretch>
                    </p:blipFill>
                    <p:spPr>
                      <a:xfrm>
                        <a:off x="5908675" y="4008438"/>
                        <a:ext cx="1189038" cy="628650"/>
                      </a:xfrm>
                      <a:prstGeom prst="rect">
                        <a:avLst/>
                      </a:prstGeom>
                    </p:spPr>
                  </p:pic>
                </p:oleObj>
              </mc:Fallback>
            </mc:AlternateContent>
          </a:graphicData>
        </a:graphic>
      </p:graphicFrame>
      <p:sp>
        <p:nvSpPr>
          <p:cNvPr id="16" name="テキスト ボックス 15"/>
          <p:cNvSpPr txBox="1"/>
          <p:nvPr/>
        </p:nvSpPr>
        <p:spPr>
          <a:xfrm>
            <a:off x="253757" y="4636244"/>
            <a:ext cx="8487194" cy="646331"/>
          </a:xfrm>
          <a:prstGeom prst="rect">
            <a:avLst/>
          </a:prstGeom>
          <a:noFill/>
        </p:spPr>
        <p:txBody>
          <a:bodyPr wrap="square" rtlCol="0">
            <a:spAutoFit/>
          </a:bodyPr>
          <a:lstStyle/>
          <a:p>
            <a:pPr algn="just"/>
            <a:r>
              <a:rPr lang="en-US" altLang="ja-JP" dirty="0" smtClean="0">
                <a:latin typeface="Times New Roman" panose="02020603050405020304" pitchFamily="18" charset="0"/>
                <a:cs typeface="Times New Roman" panose="02020603050405020304" pitchFamily="18" charset="0"/>
              </a:rPr>
              <a:t>Thus the effective conduction heat fluxes are smaller than the free-streaming heat fluxes times limiting coefficients </a:t>
            </a:r>
            <a:r>
              <a:rPr lang="en-US" altLang="ja-JP" i="1" dirty="0" err="1" smtClean="0">
                <a:latin typeface="Symbol" panose="05050102010706020507" pitchFamily="18" charset="2"/>
                <a:cs typeface="Times New Roman" panose="02020603050405020304" pitchFamily="18" charset="0"/>
              </a:rPr>
              <a:t>a</a:t>
            </a:r>
            <a:r>
              <a:rPr lang="en-US" altLang="ja-JP" baseline="-25000" dirty="0" err="1" smtClean="0">
                <a:latin typeface="Symbol" panose="05050102010706020507" pitchFamily="18" charset="2"/>
                <a:cs typeface="Times New Roman" panose="02020603050405020304" pitchFamily="18" charset="0"/>
              </a:rPr>
              <a:t>s</a:t>
            </a:r>
            <a:r>
              <a:rPr lang="en-US" altLang="ja-JP" i="1" dirty="0" err="1" smtClean="0">
                <a:latin typeface="Times New Roman" panose="02020603050405020304" pitchFamily="18" charset="0"/>
                <a:cs typeface="Times New Roman" panose="02020603050405020304" pitchFamily="18" charset="0"/>
              </a:rPr>
              <a:t>q</a:t>
            </a:r>
            <a:r>
              <a:rPr lang="en-US" altLang="ja-JP" baseline="-25000" dirty="0" err="1" smtClean="0">
                <a:latin typeface="Symbol" panose="05050102010706020507" pitchFamily="18" charset="2"/>
                <a:cs typeface="Times New Roman" panose="02020603050405020304" pitchFamily="18" charset="0"/>
              </a:rPr>
              <a:t>s</a:t>
            </a:r>
            <a:r>
              <a:rPr lang="en-US" altLang="ja-JP" baseline="30000" dirty="0" err="1" smtClean="0">
                <a:latin typeface="Times New Roman" panose="02020603050405020304" pitchFamily="18" charset="0"/>
                <a:cs typeface="Times New Roman" panose="02020603050405020304" pitchFamily="18" charset="0"/>
              </a:rPr>
              <a:t>FS</a:t>
            </a:r>
            <a:r>
              <a:rPr lang="en-US" altLang="ja-JP" dirty="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so that </a:t>
            </a:r>
            <a:r>
              <a:rPr lang="en-US" altLang="ja-JP" i="1" dirty="0" err="1" smtClean="0">
                <a:latin typeface="Symbol" panose="05050102010706020507" pitchFamily="18" charset="2"/>
                <a:cs typeface="Times New Roman" panose="02020603050405020304" pitchFamily="18" charset="0"/>
              </a:rPr>
              <a:t>g</a:t>
            </a:r>
            <a:r>
              <a:rPr lang="en-US" altLang="ja-JP" baseline="-25000" dirty="0" err="1" smtClean="0">
                <a:latin typeface="Times New Roman" panose="02020603050405020304" pitchFamily="18" charset="0"/>
                <a:cs typeface="Times New Roman" panose="02020603050405020304" pitchFamily="18" charset="0"/>
              </a:rPr>
              <a:t>t</a:t>
            </a:r>
            <a:r>
              <a:rPr lang="en-US" altLang="ja-JP" dirty="0" smtClean="0">
                <a:latin typeface="Times New Roman" panose="02020603050405020304" pitchFamily="18" charset="0"/>
                <a:cs typeface="Times New Roman" panose="02020603050405020304" pitchFamily="18" charset="0"/>
              </a:rPr>
              <a:t> has the maximum.</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17" name="オブジェクト 16"/>
          <p:cNvGraphicFramePr>
            <a:graphicFrameLocks noChangeAspect="1"/>
          </p:cNvGraphicFramePr>
          <p:nvPr>
            <p:extLst/>
          </p:nvPr>
        </p:nvGraphicFramePr>
        <p:xfrm>
          <a:off x="467544" y="5356324"/>
          <a:ext cx="7528248" cy="643500"/>
        </p:xfrm>
        <a:graphic>
          <a:graphicData uri="http://schemas.openxmlformats.org/presentationml/2006/ole">
            <mc:AlternateContent xmlns:mc="http://schemas.openxmlformats.org/markup-compatibility/2006">
              <mc:Choice xmlns:v="urn:schemas-microsoft-com:vml" Requires="v">
                <p:oleObj spid="_x0000_s104886" name="数式" r:id="rId18" imgW="5790960" imgH="495000" progId="Equation.3">
                  <p:embed/>
                </p:oleObj>
              </mc:Choice>
              <mc:Fallback>
                <p:oleObj name="数式" r:id="rId18" imgW="5790960" imgH="495000" progId="Equation.3">
                  <p:embed/>
                  <p:pic>
                    <p:nvPicPr>
                      <p:cNvPr id="0" name=""/>
                      <p:cNvPicPr/>
                      <p:nvPr/>
                    </p:nvPicPr>
                    <p:blipFill>
                      <a:blip r:embed="rId19"/>
                      <a:stretch>
                        <a:fillRect/>
                      </a:stretch>
                    </p:blipFill>
                    <p:spPr>
                      <a:xfrm>
                        <a:off x="467544" y="5356324"/>
                        <a:ext cx="7528248" cy="643500"/>
                      </a:xfrm>
                      <a:prstGeom prst="rect">
                        <a:avLst/>
                      </a:prstGeom>
                      <a:ln>
                        <a:solidFill>
                          <a:schemeClr val="accent1"/>
                        </a:solidFill>
                      </a:ln>
                    </p:spPr>
                  </p:pic>
                </p:oleObj>
              </mc:Fallback>
            </mc:AlternateContent>
          </a:graphicData>
        </a:graphic>
      </p:graphicFrame>
      <p:graphicFrame>
        <p:nvGraphicFramePr>
          <p:cNvPr id="18" name="オブジェクト 17"/>
          <p:cNvGraphicFramePr>
            <a:graphicFrameLocks noChangeAspect="1"/>
          </p:cNvGraphicFramePr>
          <p:nvPr>
            <p:extLst/>
          </p:nvPr>
        </p:nvGraphicFramePr>
        <p:xfrm>
          <a:off x="467544" y="6082556"/>
          <a:ext cx="3021013" cy="658812"/>
        </p:xfrm>
        <a:graphic>
          <a:graphicData uri="http://schemas.openxmlformats.org/presentationml/2006/ole">
            <mc:AlternateContent xmlns:mc="http://schemas.openxmlformats.org/markup-compatibility/2006">
              <mc:Choice xmlns:v="urn:schemas-microsoft-com:vml" Requires="v">
                <p:oleObj spid="_x0000_s104887" name="数式" r:id="rId20" imgW="2323800" imgH="507960" progId="Equation.3">
                  <p:embed/>
                </p:oleObj>
              </mc:Choice>
              <mc:Fallback>
                <p:oleObj name="数式" r:id="rId20" imgW="2323800" imgH="507960" progId="Equation.3">
                  <p:embed/>
                  <p:pic>
                    <p:nvPicPr>
                      <p:cNvPr id="0" name=""/>
                      <p:cNvPicPr/>
                      <p:nvPr/>
                    </p:nvPicPr>
                    <p:blipFill>
                      <a:blip r:embed="rId21"/>
                      <a:stretch>
                        <a:fillRect/>
                      </a:stretch>
                    </p:blipFill>
                    <p:spPr>
                      <a:xfrm>
                        <a:off x="467544" y="6082556"/>
                        <a:ext cx="3021013" cy="658812"/>
                      </a:xfrm>
                      <a:prstGeom prst="rect">
                        <a:avLst/>
                      </a:prstGeom>
                      <a:ln>
                        <a:solidFill>
                          <a:srgbClr val="00B050"/>
                        </a:solidFill>
                      </a:ln>
                    </p:spPr>
                  </p:pic>
                </p:oleObj>
              </mc:Fallback>
            </mc:AlternateContent>
          </a:graphicData>
        </a:graphic>
      </p:graphicFrame>
      <p:graphicFrame>
        <p:nvGraphicFramePr>
          <p:cNvPr id="19" name="オブジェクト 18"/>
          <p:cNvGraphicFramePr>
            <a:graphicFrameLocks noChangeAspect="1"/>
          </p:cNvGraphicFramePr>
          <p:nvPr>
            <p:extLst/>
          </p:nvPr>
        </p:nvGraphicFramePr>
        <p:xfrm>
          <a:off x="4644008" y="6089676"/>
          <a:ext cx="825084" cy="594360"/>
        </p:xfrm>
        <a:graphic>
          <a:graphicData uri="http://schemas.openxmlformats.org/presentationml/2006/ole">
            <mc:AlternateContent xmlns:mc="http://schemas.openxmlformats.org/markup-compatibility/2006">
              <mc:Choice xmlns:v="urn:schemas-microsoft-com:vml" Requires="v">
                <p:oleObj spid="_x0000_s104888" name="数式" r:id="rId22" imgW="634680" imgH="457200" progId="Equation.3">
                  <p:embed/>
                </p:oleObj>
              </mc:Choice>
              <mc:Fallback>
                <p:oleObj name="数式" r:id="rId22" imgW="634680" imgH="457200" progId="Equation.3">
                  <p:embed/>
                  <p:pic>
                    <p:nvPicPr>
                      <p:cNvPr id="0" name=""/>
                      <p:cNvPicPr/>
                      <p:nvPr/>
                    </p:nvPicPr>
                    <p:blipFill>
                      <a:blip r:embed="rId23"/>
                      <a:stretch>
                        <a:fillRect/>
                      </a:stretch>
                    </p:blipFill>
                    <p:spPr>
                      <a:xfrm>
                        <a:off x="4644008" y="6089676"/>
                        <a:ext cx="825084" cy="594360"/>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nvPr>
        </p:nvGraphicFramePr>
        <p:xfrm>
          <a:off x="6116638" y="6108700"/>
          <a:ext cx="692150" cy="561975"/>
        </p:xfrm>
        <a:graphic>
          <a:graphicData uri="http://schemas.openxmlformats.org/presentationml/2006/ole">
            <mc:AlternateContent xmlns:mc="http://schemas.openxmlformats.org/markup-compatibility/2006">
              <mc:Choice xmlns:v="urn:schemas-microsoft-com:vml" Requires="v">
                <p:oleObj spid="_x0000_s104889" name="数式" r:id="rId24" imgW="533160" imgH="431640" progId="Equation.3">
                  <p:embed/>
                </p:oleObj>
              </mc:Choice>
              <mc:Fallback>
                <p:oleObj name="数式" r:id="rId24" imgW="533160" imgH="431640" progId="Equation.3">
                  <p:embed/>
                  <p:pic>
                    <p:nvPicPr>
                      <p:cNvPr id="0" name=""/>
                      <p:cNvPicPr/>
                      <p:nvPr/>
                    </p:nvPicPr>
                    <p:blipFill>
                      <a:blip r:embed="rId25"/>
                      <a:stretch>
                        <a:fillRect/>
                      </a:stretch>
                    </p:blipFill>
                    <p:spPr>
                      <a:xfrm>
                        <a:off x="6116638" y="6108700"/>
                        <a:ext cx="692150" cy="561975"/>
                      </a:xfrm>
                      <a:prstGeom prst="rect">
                        <a:avLst/>
                      </a:prstGeom>
                    </p:spPr>
                  </p:pic>
                </p:oleObj>
              </mc:Fallback>
            </mc:AlternateContent>
          </a:graphicData>
        </a:graphic>
      </p:graphicFrame>
    </p:spTree>
    <p:extLst>
      <p:ext uri="{BB962C8B-B14F-4D97-AF65-F5344CB8AC3E}">
        <p14:creationId xmlns:p14="http://schemas.microsoft.com/office/powerpoint/2010/main" val="1252098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3954929"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Calculation condition</a:t>
            </a:r>
            <a:endParaRPr kumimoji="1" lang="ja-JP" altLang="en-US" sz="3200" b="1" dirty="0">
              <a:solidFill>
                <a:schemeClr val="bg1"/>
              </a:solidFill>
              <a:latin typeface="Times New Roman" pitchFamily="18" charset="0"/>
              <a:cs typeface="Times New Roman" pitchFamily="18"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909914345"/>
              </p:ext>
            </p:extLst>
          </p:nvPr>
        </p:nvGraphicFramePr>
        <p:xfrm>
          <a:off x="1691680" y="1052736"/>
          <a:ext cx="5544616" cy="5151120"/>
        </p:xfrm>
        <a:graphic>
          <a:graphicData uri="http://schemas.openxmlformats.org/drawingml/2006/table">
            <a:tbl>
              <a:tblPr firstRow="1" bandRow="1">
                <a:tableStyleId>{69CF1AB2-1976-4502-BF36-3FF5EA218861}</a:tableStyleId>
              </a:tblPr>
              <a:tblGrid>
                <a:gridCol w="4104456"/>
                <a:gridCol w="1440160"/>
              </a:tblGrid>
              <a:tr h="355064">
                <a:tc gridSpan="2">
                  <a:txBody>
                    <a:bodyPr/>
                    <a:lstStyle/>
                    <a:p>
                      <a:pPr algn="ctr"/>
                      <a:r>
                        <a:rPr kumimoji="1" lang="en-US" altLang="ja-JP" b="0" i="0" dirty="0" smtClean="0">
                          <a:latin typeface="Times New Roman" panose="02020603050405020304" pitchFamily="18" charset="0"/>
                          <a:cs typeface="Times New Roman" panose="02020603050405020304" pitchFamily="18" charset="0"/>
                        </a:rPr>
                        <a:t>Calculation</a:t>
                      </a:r>
                      <a:r>
                        <a:rPr kumimoji="1" lang="en-US" altLang="ja-JP" b="0" i="0" baseline="0" dirty="0" smtClean="0">
                          <a:latin typeface="Times New Roman" panose="02020603050405020304" pitchFamily="18" charset="0"/>
                          <a:cs typeface="Times New Roman" panose="02020603050405020304" pitchFamily="18" charset="0"/>
                        </a:rPr>
                        <a:t> condition</a:t>
                      </a:r>
                      <a:endParaRPr kumimoji="1" lang="ja-JP" altLang="en-US" b="0" i="0" dirty="0">
                        <a:latin typeface="Times New Roman" panose="02020603050405020304" pitchFamily="18" charset="0"/>
                        <a:cs typeface="Times New Roman" panose="02020603050405020304" pitchFamily="18" charset="0"/>
                      </a:endParaRPr>
                    </a:p>
                  </a:txBody>
                  <a:tcPr/>
                </a:tc>
                <a:tc hMerge="1">
                  <a:txBody>
                    <a:bodyPr/>
                    <a:lstStyle/>
                    <a:p>
                      <a:endParaRPr kumimoji="1" lang="ja-JP" altLang="en-US" b="0" dirty="0">
                        <a:latin typeface="Times New Roman" panose="02020603050405020304" pitchFamily="18" charset="0"/>
                        <a:cs typeface="Times New Roman" panose="02020603050405020304" pitchFamily="18" charset="0"/>
                      </a:endParaRPr>
                    </a:p>
                  </a:txBody>
                  <a:tcPr/>
                </a:tc>
              </a:tr>
              <a:tr h="355064">
                <a:tc>
                  <a:txBody>
                    <a:bodyPr/>
                    <a:lstStyle/>
                    <a:p>
                      <a:r>
                        <a:rPr kumimoji="1" lang="en-US" altLang="ja-JP" b="0" i="0" dirty="0" smtClean="0">
                          <a:latin typeface="Times New Roman" panose="02020603050405020304" pitchFamily="18" charset="0"/>
                          <a:cs typeface="Times New Roman" panose="02020603050405020304" pitchFamily="18" charset="0"/>
                        </a:rPr>
                        <a:t>H</a:t>
                      </a:r>
                      <a:r>
                        <a:rPr kumimoji="1" lang="en-US" altLang="ja-JP" b="0" i="1" baseline="0" dirty="0" smtClean="0">
                          <a:latin typeface="Times New Roman" panose="02020603050405020304" pitchFamily="18" charset="0"/>
                          <a:cs typeface="Times New Roman" panose="02020603050405020304" pitchFamily="18" charset="0"/>
                        </a:rPr>
                        <a:t> </a:t>
                      </a:r>
                      <a:r>
                        <a:rPr kumimoji="1" lang="en-US" altLang="ja-JP" b="0" i="0" baseline="0" dirty="0" smtClean="0">
                          <a:latin typeface="Times New Roman" panose="02020603050405020304" pitchFamily="18" charset="0"/>
                          <a:cs typeface="Times New Roman" panose="02020603050405020304" pitchFamily="18" charset="0"/>
                        </a:rPr>
                        <a:t>plasma and </a:t>
                      </a:r>
                      <a:r>
                        <a:rPr kumimoji="1" lang="en-US" altLang="ja-JP" b="0" i="1" baseline="0" dirty="0" err="1" smtClean="0">
                          <a:latin typeface="Times New Roman" panose="02020603050405020304" pitchFamily="18" charset="0"/>
                          <a:cs typeface="Times New Roman" panose="02020603050405020304" pitchFamily="18" charset="0"/>
                        </a:rPr>
                        <a:t>n</a:t>
                      </a:r>
                      <a:r>
                        <a:rPr kumimoji="1" lang="en-US" altLang="ja-JP" b="0" i="0" baseline="-25000" dirty="0" err="1" smtClean="0">
                          <a:latin typeface="Times New Roman" panose="02020603050405020304" pitchFamily="18" charset="0"/>
                          <a:cs typeface="Times New Roman" panose="02020603050405020304" pitchFamily="18" charset="0"/>
                        </a:rPr>
                        <a:t>i</a:t>
                      </a:r>
                      <a:r>
                        <a:rPr kumimoji="1" lang="en-US" altLang="ja-JP" b="0" i="0" baseline="0" dirty="0" smtClean="0">
                          <a:latin typeface="Times New Roman" panose="02020603050405020304" pitchFamily="18" charset="0"/>
                          <a:cs typeface="Times New Roman" panose="02020603050405020304" pitchFamily="18" charset="0"/>
                        </a:rPr>
                        <a:t> = </a:t>
                      </a:r>
                      <a:r>
                        <a:rPr kumimoji="1" lang="en-US" altLang="ja-JP" b="0" i="1" baseline="0" dirty="0" smtClean="0">
                          <a:latin typeface="Times New Roman" panose="02020603050405020304" pitchFamily="18" charset="0"/>
                          <a:cs typeface="Times New Roman" panose="02020603050405020304" pitchFamily="18" charset="0"/>
                        </a:rPr>
                        <a:t>n</a:t>
                      </a:r>
                      <a:r>
                        <a:rPr kumimoji="1" lang="en-US" altLang="ja-JP" b="0" i="0" baseline="-25000" dirty="0" smtClean="0">
                          <a:latin typeface="Times New Roman" panose="02020603050405020304" pitchFamily="18" charset="0"/>
                          <a:cs typeface="Times New Roman" panose="02020603050405020304" pitchFamily="18" charset="0"/>
                        </a:rPr>
                        <a:t>e</a:t>
                      </a:r>
                      <a:r>
                        <a:rPr kumimoji="1" lang="en-US" altLang="ja-JP" b="0" i="0" baseline="0" dirty="0" smtClean="0">
                          <a:latin typeface="Times New Roman" panose="02020603050405020304" pitchFamily="18" charset="0"/>
                          <a:cs typeface="Times New Roman" panose="02020603050405020304" pitchFamily="18" charset="0"/>
                        </a:rPr>
                        <a:t> = </a:t>
                      </a:r>
                      <a:r>
                        <a:rPr kumimoji="1" lang="en-US" altLang="ja-JP" b="0" i="1" baseline="0" dirty="0" smtClean="0">
                          <a:latin typeface="Times New Roman" panose="02020603050405020304" pitchFamily="18" charset="0"/>
                          <a:cs typeface="Times New Roman" panose="02020603050405020304" pitchFamily="18" charset="0"/>
                        </a:rPr>
                        <a:t>n</a:t>
                      </a:r>
                      <a:endParaRPr kumimoji="1" lang="ja-JP" altLang="en-US" b="0" i="0" dirty="0">
                        <a:latin typeface="Times New Roman" panose="02020603050405020304" pitchFamily="18" charset="0"/>
                        <a:cs typeface="Times New Roman" panose="02020603050405020304" pitchFamily="18" charset="0"/>
                      </a:endParaRPr>
                    </a:p>
                  </a:txBody>
                  <a:tcPr/>
                </a:tc>
                <a:tc>
                  <a:txBody>
                    <a:bodyPr/>
                    <a:lstStyle/>
                    <a:p>
                      <a:endParaRPr kumimoji="1" lang="ja-JP" altLang="en-US" b="0" dirty="0">
                        <a:latin typeface="Times New Roman" panose="02020603050405020304" pitchFamily="18" charset="0"/>
                        <a:cs typeface="Times New Roman" panose="02020603050405020304" pitchFamily="18" charset="0"/>
                      </a:endParaRPr>
                    </a:p>
                  </a:txBody>
                  <a:tcPr/>
                </a:tc>
              </a:tr>
              <a:tr h="355064">
                <a:tc>
                  <a:txBody>
                    <a:bodyPr/>
                    <a:lstStyle/>
                    <a:p>
                      <a:r>
                        <a:rPr kumimoji="1" lang="en-US" altLang="ja-JP" b="0" i="0" dirty="0" smtClean="0">
                          <a:latin typeface="Times New Roman" panose="02020603050405020304" pitchFamily="18" charset="0"/>
                          <a:cs typeface="Times New Roman" panose="02020603050405020304" pitchFamily="18" charset="0"/>
                        </a:rPr>
                        <a:t>Symmetric</a:t>
                      </a:r>
                      <a:r>
                        <a:rPr kumimoji="1" lang="en-US" altLang="ja-JP" b="0" i="0" baseline="0" dirty="0" smtClean="0">
                          <a:latin typeface="Times New Roman" panose="02020603050405020304" pitchFamily="18" charset="0"/>
                          <a:cs typeface="Times New Roman" panose="02020603050405020304" pitchFamily="18" charset="0"/>
                        </a:rPr>
                        <a:t> inner/outer SOL</a:t>
                      </a:r>
                      <a:endParaRPr kumimoji="1" lang="ja-JP" altLang="en-US" b="0" i="0" dirty="0">
                        <a:latin typeface="Times New Roman" panose="02020603050405020304" pitchFamily="18" charset="0"/>
                        <a:cs typeface="Times New Roman" panose="02020603050405020304" pitchFamily="18" charset="0"/>
                      </a:endParaRPr>
                    </a:p>
                  </a:txBody>
                  <a:tcPr/>
                </a:tc>
                <a:tc>
                  <a:txBody>
                    <a:bodyPr/>
                    <a:lstStyle/>
                    <a:p>
                      <a:endParaRPr kumimoji="1" lang="ja-JP" altLang="en-US" b="0" dirty="0">
                        <a:latin typeface="Times New Roman" panose="02020603050405020304" pitchFamily="18" charset="0"/>
                        <a:cs typeface="Times New Roman" panose="02020603050405020304" pitchFamily="18" charset="0"/>
                      </a:endParaRPr>
                    </a:p>
                  </a:txBody>
                  <a:tcPr/>
                </a:tc>
              </a:tr>
              <a:tr h="355064">
                <a:tc>
                  <a:txBody>
                    <a:bodyPr/>
                    <a:lstStyle/>
                    <a:p>
                      <a:r>
                        <a:rPr kumimoji="1" lang="en-US" altLang="ja-JP" b="0" dirty="0" smtClean="0">
                          <a:latin typeface="Times New Roman" panose="02020603050405020304" pitchFamily="18" charset="0"/>
                          <a:cs typeface="Times New Roman" panose="02020603050405020304" pitchFamily="18" charset="0"/>
                        </a:rPr>
                        <a:t>Length</a:t>
                      </a:r>
                      <a:r>
                        <a:rPr kumimoji="1" lang="en-US" altLang="ja-JP" b="0" baseline="0" dirty="0" smtClean="0">
                          <a:latin typeface="Times New Roman" panose="02020603050405020304" pitchFamily="18" charset="0"/>
                          <a:cs typeface="Times New Roman" panose="02020603050405020304" pitchFamily="18" charset="0"/>
                        </a:rPr>
                        <a:t> of the plasma </a:t>
                      </a:r>
                      <a:r>
                        <a:rPr kumimoji="1" lang="en-US" altLang="ja-JP" b="0" i="1" baseline="0" dirty="0" smtClean="0">
                          <a:latin typeface="Times New Roman" panose="02020603050405020304" pitchFamily="18" charset="0"/>
                          <a:cs typeface="Times New Roman" panose="02020603050405020304" pitchFamily="18" charset="0"/>
                        </a:rPr>
                        <a:t>L</a:t>
                      </a:r>
                      <a:endParaRPr kumimoji="1" lang="ja-JP" altLang="en-US" b="0" i="1" dirty="0">
                        <a:latin typeface="Times New Roman" panose="02020603050405020304" pitchFamily="18" charset="0"/>
                        <a:cs typeface="Times New Roman" panose="02020603050405020304" pitchFamily="18" charset="0"/>
                      </a:endParaRPr>
                    </a:p>
                  </a:txBody>
                  <a:tcPr/>
                </a:tc>
                <a:tc>
                  <a:txBody>
                    <a:bodyPr/>
                    <a:lstStyle/>
                    <a:p>
                      <a:r>
                        <a:rPr kumimoji="1" lang="en-US" altLang="ja-JP" b="0" dirty="0" smtClean="0">
                          <a:latin typeface="Times New Roman" panose="02020603050405020304" pitchFamily="18" charset="0"/>
                          <a:cs typeface="Times New Roman" panose="02020603050405020304" pitchFamily="18" charset="0"/>
                        </a:rPr>
                        <a:t>44 m</a:t>
                      </a:r>
                      <a:endParaRPr kumimoji="1" lang="ja-JP" altLang="en-US" b="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0" i="0" baseline="0" dirty="0" smtClean="0">
                          <a:latin typeface="Times New Roman" panose="02020603050405020304" pitchFamily="18" charset="0"/>
                          <a:cs typeface="Times New Roman" panose="02020603050405020304" pitchFamily="18" charset="0"/>
                        </a:rPr>
                        <a:t>SOL width </a:t>
                      </a:r>
                      <a:r>
                        <a:rPr kumimoji="1" lang="en-US" altLang="ja-JP" b="0" i="1" baseline="0" dirty="0" smtClean="0">
                          <a:latin typeface="Times New Roman" panose="02020603050405020304" pitchFamily="18" charset="0"/>
                          <a:cs typeface="Times New Roman" panose="02020603050405020304" pitchFamily="18" charset="0"/>
                        </a:rPr>
                        <a:t>d</a:t>
                      </a:r>
                      <a:endParaRPr kumimoji="1" lang="ja-JP" altLang="en-US" b="0" i="1" baseline="-25000" dirty="0" smtClean="0">
                        <a:latin typeface="Times New Roman" panose="02020603050405020304" pitchFamily="18" charset="0"/>
                        <a:cs typeface="Times New Roman" panose="02020603050405020304" pitchFamily="18" charset="0"/>
                      </a:endParaRPr>
                    </a:p>
                  </a:txBody>
                  <a:tcPr/>
                </a:tc>
                <a:tc>
                  <a:txBody>
                    <a:bodyPr/>
                    <a:lstStyle/>
                    <a:p>
                      <a:r>
                        <a:rPr kumimoji="1" lang="en-US" altLang="ja-JP" dirty="0" smtClean="0">
                          <a:latin typeface="Times New Roman" panose="02020603050405020304" pitchFamily="18" charset="0"/>
                          <a:cs typeface="Times New Roman" panose="02020603050405020304" pitchFamily="18" charset="0"/>
                        </a:rPr>
                        <a:t>2 cm</a:t>
                      </a:r>
                      <a:endParaRPr kumimoji="1" lang="ja-JP" altLang="en-US" dirty="0">
                        <a:latin typeface="Times New Roman" panose="02020603050405020304" pitchFamily="18" charset="0"/>
                        <a:cs typeface="Times New Roman" panose="02020603050405020304" pitchFamily="18" charset="0"/>
                      </a:endParaRPr>
                    </a:p>
                  </a:txBody>
                  <a:tcPr/>
                </a:tc>
              </a:tr>
              <a:tr h="370840">
                <a:tc>
                  <a:txBody>
                    <a:bodyPr/>
                    <a:lstStyle/>
                    <a:p>
                      <a:r>
                        <a:rPr kumimoji="1" lang="en-US" altLang="ja-JP" dirty="0" err="1" smtClean="0">
                          <a:latin typeface="Times New Roman" panose="02020603050405020304" pitchFamily="18" charset="0"/>
                          <a:cs typeface="Times New Roman" panose="02020603050405020304" pitchFamily="18" charset="0"/>
                        </a:rPr>
                        <a:t>Separatrix</a:t>
                      </a:r>
                      <a:r>
                        <a:rPr kumimoji="1" lang="en-US" altLang="ja-JP" baseline="0" dirty="0" smtClean="0">
                          <a:latin typeface="Times New Roman" panose="02020603050405020304" pitchFamily="18" charset="0"/>
                          <a:cs typeface="Times New Roman" panose="02020603050405020304" pitchFamily="18" charset="0"/>
                        </a:rPr>
                        <a:t> area</a:t>
                      </a:r>
                      <a:endParaRPr kumimoji="1" lang="ja-JP" altLang="en-US" dirty="0">
                        <a:latin typeface="Times New Roman" panose="02020603050405020304" pitchFamily="18" charset="0"/>
                        <a:cs typeface="Times New Roman" panose="02020603050405020304" pitchFamily="18" charset="0"/>
                      </a:endParaRPr>
                    </a:p>
                  </a:txBody>
                  <a:tcPr/>
                </a:tc>
                <a:tc>
                  <a:txBody>
                    <a:bodyPr/>
                    <a:lstStyle/>
                    <a:p>
                      <a:r>
                        <a:rPr kumimoji="1" lang="en-US" altLang="ja-JP" dirty="0" smtClean="0">
                          <a:latin typeface="Times New Roman" panose="02020603050405020304" pitchFamily="18" charset="0"/>
                          <a:cs typeface="Times New Roman" panose="02020603050405020304" pitchFamily="18" charset="0"/>
                        </a:rPr>
                        <a:t>40</a:t>
                      </a:r>
                      <a:r>
                        <a:rPr kumimoji="1" lang="en-US" altLang="ja-JP" baseline="0" dirty="0" smtClean="0">
                          <a:latin typeface="Times New Roman" panose="02020603050405020304" pitchFamily="18" charset="0"/>
                          <a:cs typeface="Times New Roman" panose="02020603050405020304" pitchFamily="18" charset="0"/>
                        </a:rPr>
                        <a:t> m</a:t>
                      </a:r>
                      <a:r>
                        <a:rPr kumimoji="1" lang="en-US" altLang="ja-JP" baseline="30000" dirty="0" smtClean="0">
                          <a:latin typeface="Times New Roman" panose="02020603050405020304" pitchFamily="18" charset="0"/>
                          <a:cs typeface="Times New Roman" panose="02020603050405020304" pitchFamily="18" charset="0"/>
                        </a:rPr>
                        <a:t>2</a:t>
                      </a:r>
                      <a:endParaRPr kumimoji="1" lang="ja-JP" altLang="en-US" baseline="30000" dirty="0">
                        <a:latin typeface="Times New Roman" panose="02020603050405020304" pitchFamily="18" charset="0"/>
                        <a:cs typeface="Times New Roman" panose="02020603050405020304" pitchFamily="18" charset="0"/>
                      </a:endParaRPr>
                    </a:p>
                  </a:txBody>
                  <a:tcPr/>
                </a:tc>
              </a:tr>
              <a:tr h="370840">
                <a:tc>
                  <a:txBody>
                    <a:bodyPr/>
                    <a:lstStyle/>
                    <a:p>
                      <a:r>
                        <a:rPr kumimoji="1" lang="en-US" altLang="ja-JP" i="0" baseline="0" dirty="0" smtClean="0">
                          <a:latin typeface="Times New Roman" panose="02020603050405020304" pitchFamily="18" charset="0"/>
                          <a:cs typeface="Times New Roman" panose="02020603050405020304" pitchFamily="18" charset="0"/>
                        </a:rPr>
                        <a:t>Particle flux from core </a:t>
                      </a:r>
                      <a:r>
                        <a:rPr kumimoji="1" lang="en-US" altLang="ja-JP" i="1" baseline="0" dirty="0" err="1" smtClean="0">
                          <a:latin typeface="Times New Roman" panose="02020603050405020304" pitchFamily="18" charset="0"/>
                          <a:cs typeface="Times New Roman" panose="02020603050405020304" pitchFamily="18" charset="0"/>
                        </a:rPr>
                        <a:t>Γ</a:t>
                      </a:r>
                      <a:r>
                        <a:rPr kumimoji="1" lang="en-US" altLang="ja-JP" i="0" baseline="-25000" dirty="0" err="1" smtClean="0">
                          <a:latin typeface="Times New Roman" panose="02020603050405020304" pitchFamily="18" charset="0"/>
                          <a:cs typeface="Times New Roman" panose="02020603050405020304" pitchFamily="18" charset="0"/>
                        </a:rPr>
                        <a:t>sep</a:t>
                      </a:r>
                      <a:endParaRPr kumimoji="1" lang="ja-JP" altLang="en-US" i="0" baseline="-25000" dirty="0">
                        <a:latin typeface="Times New Roman" panose="02020603050405020304" pitchFamily="18" charset="0"/>
                        <a:cs typeface="Times New Roman" panose="02020603050405020304" pitchFamily="18" charset="0"/>
                      </a:endParaRPr>
                    </a:p>
                  </a:txBody>
                  <a:tcPr/>
                </a:tc>
                <a:tc>
                  <a:txBody>
                    <a:bodyPr/>
                    <a:lstStyle/>
                    <a:p>
                      <a:r>
                        <a:rPr kumimoji="1" lang="en-US" altLang="ja-JP" dirty="0" smtClean="0">
                          <a:latin typeface="Times New Roman" panose="02020603050405020304" pitchFamily="18" charset="0"/>
                          <a:cs typeface="Times New Roman" panose="02020603050405020304" pitchFamily="18" charset="0"/>
                        </a:rPr>
                        <a:t>1~5×10</a:t>
                      </a:r>
                      <a:r>
                        <a:rPr kumimoji="1" lang="en-US" altLang="ja-JP" baseline="30000" dirty="0" smtClean="0">
                          <a:latin typeface="Times New Roman" panose="02020603050405020304" pitchFamily="18" charset="0"/>
                          <a:cs typeface="Times New Roman" panose="02020603050405020304" pitchFamily="18" charset="0"/>
                        </a:rPr>
                        <a:t>22</a:t>
                      </a:r>
                      <a:r>
                        <a:rPr kumimoji="1" lang="en-US" altLang="ja-JP" dirty="0" smtClean="0">
                          <a:latin typeface="Times New Roman" panose="02020603050405020304" pitchFamily="18" charset="0"/>
                          <a:cs typeface="Times New Roman" panose="02020603050405020304" pitchFamily="18" charset="0"/>
                        </a:rPr>
                        <a:t> /s</a:t>
                      </a:r>
                      <a:endParaRPr kumimoji="1" lang="ja-JP" altLang="en-US" dirty="0">
                        <a:latin typeface="Times New Roman" panose="02020603050405020304" pitchFamily="18" charset="0"/>
                        <a:cs typeface="Times New Roman" panose="02020603050405020304" pitchFamily="18" charset="0"/>
                      </a:endParaRPr>
                    </a:p>
                  </a:txBody>
                  <a:tcPr/>
                </a:tc>
              </a:tr>
              <a:tr h="185420">
                <a:tc>
                  <a:txBody>
                    <a:bodyPr/>
                    <a:lstStyle/>
                    <a:p>
                      <a:r>
                        <a:rPr kumimoji="1" lang="en-US" altLang="ja-JP" i="0" baseline="0" dirty="0" smtClean="0">
                          <a:latin typeface="Times New Roman" panose="02020603050405020304" pitchFamily="18" charset="0"/>
                          <a:cs typeface="Times New Roman" panose="02020603050405020304" pitchFamily="18" charset="0"/>
                        </a:rPr>
                        <a:t>Heat flux from the core </a:t>
                      </a:r>
                      <a:r>
                        <a:rPr kumimoji="1" lang="en-US" altLang="ja-JP" i="1" baseline="0" dirty="0" err="1" smtClean="0">
                          <a:latin typeface="Times New Roman" panose="02020603050405020304" pitchFamily="18" charset="0"/>
                          <a:cs typeface="Times New Roman" panose="02020603050405020304" pitchFamily="18" charset="0"/>
                        </a:rPr>
                        <a:t>P</a:t>
                      </a:r>
                      <a:r>
                        <a:rPr kumimoji="1" lang="en-US" altLang="ja-JP" i="0" baseline="-25000" dirty="0" err="1" smtClean="0">
                          <a:latin typeface="Times New Roman" panose="02020603050405020304" pitchFamily="18" charset="0"/>
                          <a:cs typeface="Times New Roman" panose="02020603050405020304" pitchFamily="18" charset="0"/>
                        </a:rPr>
                        <a:t>sep</a:t>
                      </a:r>
                      <a:endParaRPr kumimoji="1" lang="ja-JP" altLang="en-US" i="0" baseline="-25000" dirty="0">
                        <a:latin typeface="Times New Roman" panose="02020603050405020304" pitchFamily="18" charset="0"/>
                        <a:cs typeface="Times New Roman" panose="02020603050405020304" pitchFamily="18" charset="0"/>
                      </a:endParaRPr>
                    </a:p>
                  </a:txBody>
                  <a:tcPr/>
                </a:tc>
                <a:tc>
                  <a:txBody>
                    <a:bodyPr/>
                    <a:lstStyle/>
                    <a:p>
                      <a:r>
                        <a:rPr kumimoji="1" lang="en-US" altLang="ja-JP" baseline="0" dirty="0" smtClean="0">
                          <a:latin typeface="Times New Roman" panose="02020603050405020304" pitchFamily="18" charset="0"/>
                          <a:cs typeface="Times New Roman" panose="02020603050405020304" pitchFamily="18" charset="0"/>
                        </a:rPr>
                        <a:t>1~4 MW</a:t>
                      </a:r>
                      <a:endParaRPr kumimoji="1" lang="ja-JP" altLang="en-US" dirty="0">
                        <a:latin typeface="Times New Roman" panose="02020603050405020304" pitchFamily="18" charset="0"/>
                        <a:cs typeface="Times New Roman" panose="02020603050405020304" pitchFamily="18" charset="0"/>
                      </a:endParaRPr>
                    </a:p>
                  </a:txBody>
                  <a:tcPr/>
                </a:tc>
              </a:tr>
              <a:tr h="182880">
                <a:tc>
                  <a:txBody>
                    <a:bodyPr/>
                    <a:lstStyle/>
                    <a:p>
                      <a:r>
                        <a:rPr kumimoji="1" lang="en-US" altLang="ja-JP" i="0" baseline="0" dirty="0" smtClean="0">
                          <a:latin typeface="Times New Roman" panose="02020603050405020304" pitchFamily="18" charset="0"/>
                          <a:cs typeface="Times New Roman" panose="02020603050405020304" pitchFamily="18" charset="0"/>
                        </a:rPr>
                        <a:t>Cooling index for </a:t>
                      </a:r>
                      <a:r>
                        <a:rPr kumimoji="1" lang="en-US" altLang="ja-JP" i="0" baseline="0" dirty="0" err="1" smtClean="0">
                          <a:latin typeface="Times New Roman" panose="02020603050405020304" pitchFamily="18" charset="0"/>
                          <a:cs typeface="Times New Roman" panose="02020603050405020304" pitchFamily="18" charset="0"/>
                        </a:rPr>
                        <a:t>i</a:t>
                      </a:r>
                      <a:r>
                        <a:rPr kumimoji="1" lang="en-US" altLang="ja-JP" i="0" baseline="0" dirty="0" smtClean="0">
                          <a:latin typeface="Times New Roman" panose="02020603050405020304" pitchFamily="18" charset="0"/>
                          <a:cs typeface="Times New Roman" panose="02020603050405020304" pitchFamily="18" charset="0"/>
                        </a:rPr>
                        <a:t>,//</a:t>
                      </a:r>
                      <a:endParaRPr kumimoji="1" lang="en-US" altLang="ja-JP" i="0" baseline="-25000" dirty="0" smtClean="0">
                        <a:latin typeface="Sylfaen" panose="010A0502050306030303" pitchFamily="18" charset="0"/>
                        <a:cs typeface="Times New Roman" panose="02020603050405020304" pitchFamily="18" charset="0"/>
                      </a:endParaRPr>
                    </a:p>
                  </a:txBody>
                  <a:tcPr/>
                </a:tc>
                <a:tc>
                  <a:txBody>
                    <a:bodyPr/>
                    <a:lstStyle/>
                    <a:p>
                      <a:r>
                        <a:rPr kumimoji="1" lang="en-US" altLang="ja-JP" dirty="0" smtClean="0">
                          <a:latin typeface="Times New Roman" panose="02020603050405020304" pitchFamily="18" charset="0"/>
                          <a:cs typeface="Times New Roman" panose="02020603050405020304" pitchFamily="18" charset="0"/>
                        </a:rPr>
                        <a:t>1</a:t>
                      </a:r>
                    </a:p>
                  </a:txBody>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i="0" baseline="0" dirty="0" smtClean="0">
                          <a:latin typeface="Times New Roman" panose="02020603050405020304" pitchFamily="18" charset="0"/>
                          <a:cs typeface="Times New Roman" panose="02020603050405020304" pitchFamily="18" charset="0"/>
                        </a:rPr>
                        <a:t>Cooling index for </a:t>
                      </a:r>
                      <a:r>
                        <a:rPr kumimoji="1" lang="en-US" altLang="ja-JP" i="0" baseline="0" dirty="0" err="1" smtClean="0">
                          <a:latin typeface="Times New Roman" panose="02020603050405020304" pitchFamily="18" charset="0"/>
                          <a:cs typeface="Times New Roman" panose="02020603050405020304" pitchFamily="18" charset="0"/>
                        </a:rPr>
                        <a:t>i</a:t>
                      </a:r>
                      <a:r>
                        <a:rPr kumimoji="1" lang="en-US" altLang="ja-JP" i="0" baseline="0" dirty="0" smtClean="0">
                          <a:latin typeface="Times New Roman" panose="02020603050405020304" pitchFamily="18" charset="0"/>
                          <a:cs typeface="Times New Roman" panose="02020603050405020304" pitchFamily="18" charset="0"/>
                        </a:rPr>
                        <a:t>,</a:t>
                      </a:r>
                      <a:r>
                        <a:rPr kumimoji="1" lang="ja-JP" altLang="en-US" i="0" baseline="0" dirty="0" smtClean="0">
                          <a:latin typeface="Times New Roman" panose="02020603050405020304" pitchFamily="18" charset="0"/>
                          <a:cs typeface="Times New Roman" panose="02020603050405020304" pitchFamily="18" charset="0"/>
                        </a:rPr>
                        <a:t>⊥</a:t>
                      </a:r>
                      <a:endParaRPr kumimoji="1" lang="en-US" altLang="ja-JP" i="0" baseline="-25000" dirty="0" smtClean="0">
                        <a:latin typeface="Sylfaen" panose="010A0502050306030303" pitchFamily="18" charset="0"/>
                        <a:cs typeface="Times New Roman" panose="02020603050405020304" pitchFamily="18" charset="0"/>
                      </a:endParaRPr>
                    </a:p>
                  </a:txBody>
                  <a:tcPr/>
                </a:tc>
                <a:tc>
                  <a:txBody>
                    <a:bodyPr/>
                    <a:lstStyle/>
                    <a:p>
                      <a:r>
                        <a:rPr kumimoji="1" lang="en-US" altLang="ja-JP" dirty="0" smtClean="0">
                          <a:latin typeface="Times New Roman" panose="02020603050405020304" pitchFamily="18" charset="0"/>
                          <a:cs typeface="Times New Roman" panose="02020603050405020304" pitchFamily="18" charset="0"/>
                        </a:rPr>
                        <a:t>1.2</a:t>
                      </a:r>
                    </a:p>
                  </a:txBody>
                  <a:tcPr/>
                </a:tc>
              </a:tr>
              <a:tr h="18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i="0" baseline="0" dirty="0" smtClean="0">
                          <a:latin typeface="Times New Roman" panose="02020603050405020304" pitchFamily="18" charset="0"/>
                          <a:cs typeface="Times New Roman" panose="02020603050405020304" pitchFamily="18" charset="0"/>
                        </a:rPr>
                        <a:t>Cooling index for e</a:t>
                      </a:r>
                      <a:endParaRPr kumimoji="1" lang="en-US" altLang="ja-JP" i="0" baseline="-25000" dirty="0" smtClean="0">
                        <a:latin typeface="Sylfaen" panose="010A0502050306030303" pitchFamily="18" charset="0"/>
                        <a:cs typeface="Times New Roman" panose="02020603050405020304" pitchFamily="18" charset="0"/>
                      </a:endParaRPr>
                    </a:p>
                  </a:txBody>
                  <a:tcPr/>
                </a:tc>
                <a:tc>
                  <a:txBody>
                    <a:bodyPr/>
                    <a:lstStyle/>
                    <a:p>
                      <a:r>
                        <a:rPr kumimoji="1" lang="en-US" altLang="ja-JP" baseline="0" dirty="0" smtClean="0">
                          <a:latin typeface="Times New Roman" panose="02020603050405020304" pitchFamily="18" charset="0"/>
                          <a:cs typeface="Times New Roman" panose="02020603050405020304" pitchFamily="18" charset="0"/>
                        </a:rPr>
                        <a:t>2.5</a:t>
                      </a:r>
                    </a:p>
                  </a:txBody>
                  <a:tcPr/>
                </a:tc>
              </a:tr>
              <a:tr h="370840">
                <a:tc>
                  <a:txBody>
                    <a:bodyPr/>
                    <a:lstStyle/>
                    <a:p>
                      <a:r>
                        <a:rPr kumimoji="1" lang="en-US" altLang="ja-JP" b="0" i="1" dirty="0" err="1" smtClean="0">
                          <a:latin typeface="Symbol" panose="05050102010706020507" pitchFamily="18" charset="2"/>
                          <a:cs typeface="Times New Roman" panose="02020603050405020304" pitchFamily="18" charset="0"/>
                        </a:rPr>
                        <a:t>t</a:t>
                      </a:r>
                      <a:r>
                        <a:rPr kumimoji="1" lang="en-US" altLang="ja-JP" b="0" i="0" baseline="30000" dirty="0" err="1" smtClean="0">
                          <a:latin typeface="Times New Roman" panose="02020603050405020304" pitchFamily="18" charset="0"/>
                          <a:cs typeface="Times New Roman" panose="02020603050405020304" pitchFamily="18" charset="0"/>
                        </a:rPr>
                        <a:t>VD</a:t>
                      </a:r>
                      <a:endParaRPr kumimoji="1" lang="ja-JP" altLang="en-US" b="0" i="1" baseline="30000" dirty="0">
                        <a:latin typeface="Times New Roman" panose="02020603050405020304" pitchFamily="18" charset="0"/>
                        <a:cs typeface="Times New Roman" panose="02020603050405020304" pitchFamily="18" charset="0"/>
                      </a:endParaRPr>
                    </a:p>
                  </a:txBody>
                  <a:tcPr/>
                </a:tc>
                <a:tc>
                  <a:txBody>
                    <a:bodyPr/>
                    <a:lstStyle/>
                    <a:p>
                      <a:r>
                        <a:rPr kumimoji="1" lang="en-US" altLang="ja-JP" dirty="0" smtClean="0">
                          <a:latin typeface="Times New Roman" panose="02020603050405020304" pitchFamily="18" charset="0"/>
                          <a:cs typeface="Times New Roman" panose="02020603050405020304" pitchFamily="18" charset="0"/>
                        </a:rPr>
                        <a:t>5×10</a:t>
                      </a:r>
                      <a:r>
                        <a:rPr kumimoji="1" lang="en-US" altLang="ja-JP" baseline="30000" dirty="0" smtClean="0">
                          <a:latin typeface="Times New Roman" panose="02020603050405020304" pitchFamily="18" charset="0"/>
                          <a:cs typeface="Times New Roman" panose="02020603050405020304" pitchFamily="18" charset="0"/>
                        </a:rPr>
                        <a:t>-6</a:t>
                      </a:r>
                      <a:r>
                        <a:rPr kumimoji="1" lang="en-US" altLang="ja-JP" dirty="0" smtClean="0">
                          <a:latin typeface="Times New Roman" panose="02020603050405020304" pitchFamily="18" charset="0"/>
                          <a:cs typeface="Times New Roman" panose="02020603050405020304" pitchFamily="18" charset="0"/>
                        </a:rPr>
                        <a:t> s</a:t>
                      </a:r>
                      <a:endParaRPr kumimoji="1" lang="ja-JP" altLang="en-US" dirty="0">
                        <a:latin typeface="Times New Roman" panose="02020603050405020304" pitchFamily="18" charset="0"/>
                        <a:cs typeface="Times New Roman" panose="02020603050405020304" pitchFamily="18" charset="0"/>
                      </a:endParaRPr>
                    </a:p>
                  </a:txBody>
                  <a:tcPr/>
                </a:tc>
              </a:tr>
              <a:tr h="370840">
                <a:tc>
                  <a:txBody>
                    <a:bodyPr/>
                    <a:lstStyle/>
                    <a:p>
                      <a:r>
                        <a:rPr kumimoji="1" lang="en-US" altLang="ja-JP" i="0" dirty="0" smtClean="0">
                          <a:latin typeface="Times New Roman" panose="02020603050405020304" pitchFamily="18" charset="0"/>
                          <a:cs typeface="Times New Roman" panose="02020603050405020304" pitchFamily="18" charset="0"/>
                        </a:rPr>
                        <a:t>Heat</a:t>
                      </a:r>
                      <a:r>
                        <a:rPr kumimoji="1" lang="en-US" altLang="ja-JP" i="0" baseline="0" dirty="0" smtClean="0">
                          <a:latin typeface="Times New Roman" panose="02020603050405020304" pitchFamily="18" charset="0"/>
                          <a:cs typeface="Times New Roman" panose="02020603050405020304" pitchFamily="18" charset="0"/>
                        </a:rPr>
                        <a:t> flux limiter for ion</a:t>
                      </a:r>
                      <a:endParaRPr kumimoji="1" lang="ja-JP" altLang="en-US" i="0" dirty="0">
                        <a:latin typeface="Times New Roman" panose="02020603050405020304" pitchFamily="18" charset="0"/>
                        <a:cs typeface="Times New Roman" panose="02020603050405020304" pitchFamily="18" charset="0"/>
                      </a:endParaRPr>
                    </a:p>
                  </a:txBody>
                  <a:tcPr/>
                </a:tc>
                <a:tc>
                  <a:txBody>
                    <a:bodyPr/>
                    <a:lstStyle/>
                    <a:p>
                      <a:r>
                        <a:rPr kumimoji="1" lang="en-US" altLang="ja-JP" dirty="0" smtClean="0">
                          <a:latin typeface="Times New Roman" panose="02020603050405020304" pitchFamily="18" charset="0"/>
                          <a:cs typeface="Times New Roman" panose="02020603050405020304" pitchFamily="18" charset="0"/>
                        </a:rPr>
                        <a:t>0.5</a:t>
                      </a:r>
                    </a:p>
                  </a:txBody>
                  <a:tcPr/>
                </a:tc>
              </a:tr>
              <a:tr h="370840">
                <a:tc>
                  <a:txBody>
                    <a:bodyPr/>
                    <a:lstStyle/>
                    <a:p>
                      <a:r>
                        <a:rPr kumimoji="1" lang="en-US" altLang="ja-JP" i="0" dirty="0" smtClean="0">
                          <a:latin typeface="Times New Roman" panose="02020603050405020304" pitchFamily="18" charset="0"/>
                          <a:cs typeface="Times New Roman" panose="02020603050405020304" pitchFamily="18" charset="0"/>
                        </a:rPr>
                        <a:t>Heat flux limiter for electron</a:t>
                      </a:r>
                      <a:endParaRPr kumimoji="1" lang="ja-JP" altLang="en-US" i="0" dirty="0">
                        <a:latin typeface="Times New Roman" panose="02020603050405020304" pitchFamily="18" charset="0"/>
                        <a:cs typeface="Times New Roman" panose="02020603050405020304" pitchFamily="18" charset="0"/>
                      </a:endParaRPr>
                    </a:p>
                  </a:txBody>
                  <a:tcPr/>
                </a:tc>
                <a:tc>
                  <a:txBody>
                    <a:bodyPr/>
                    <a:lstStyle/>
                    <a:p>
                      <a:r>
                        <a:rPr kumimoji="1" lang="en-US" altLang="ja-JP" dirty="0" smtClean="0">
                          <a:latin typeface="Times New Roman" panose="02020603050405020304" pitchFamily="18" charset="0"/>
                          <a:cs typeface="Times New Roman" panose="02020603050405020304" pitchFamily="18" charset="0"/>
                        </a:rPr>
                        <a:t>0.2</a:t>
                      </a:r>
                    </a:p>
                  </a:txBody>
                  <a:tcPr/>
                </a:tc>
              </a:tr>
            </a:tbl>
          </a:graphicData>
        </a:graphic>
      </p:graphicFrame>
    </p:spTree>
    <p:extLst>
      <p:ext uri="{BB962C8B-B14F-4D97-AF65-F5344CB8AC3E}">
        <p14:creationId xmlns:p14="http://schemas.microsoft.com/office/powerpoint/2010/main" val="1084903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91072" y="6334199"/>
            <a:ext cx="4420313"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M. </a:t>
            </a:r>
            <a:r>
              <a:rPr kumimoji="1" lang="en-US" altLang="ja-JP" sz="1400" dirty="0" err="1" smtClean="0">
                <a:latin typeface="Times New Roman" pitchFamily="18" charset="0"/>
                <a:cs typeface="Times New Roman" pitchFamily="18" charset="0"/>
              </a:rPr>
              <a:t>Wischmeier</a:t>
            </a:r>
            <a:r>
              <a:rPr kumimoji="1" lang="en-US" altLang="ja-JP" sz="1400" dirty="0" smtClean="0">
                <a:latin typeface="Times New Roman" pitchFamily="18" charset="0"/>
                <a:cs typeface="Times New Roman" pitchFamily="18" charset="0"/>
              </a:rPr>
              <a:t> </a:t>
            </a:r>
            <a:r>
              <a:rPr kumimoji="1" lang="en-US" altLang="ja-JP" sz="1400" i="1" dirty="0" smtClean="0">
                <a:latin typeface="Times New Roman" pitchFamily="18" charset="0"/>
                <a:cs typeface="Times New Roman" pitchFamily="18" charset="0"/>
              </a:rPr>
              <a:t>et al</a:t>
            </a:r>
            <a:r>
              <a:rPr kumimoji="1" lang="en-US" altLang="ja-JP" sz="1400" dirty="0" smtClean="0">
                <a:latin typeface="Times New Roman" pitchFamily="18" charset="0"/>
                <a:cs typeface="Times New Roman" pitchFamily="18" charset="0"/>
              </a:rPr>
              <a:t>., J. </a:t>
            </a:r>
            <a:r>
              <a:rPr kumimoji="1" lang="en-US" altLang="ja-JP" sz="1400" dirty="0" err="1" smtClean="0">
                <a:latin typeface="Times New Roman" pitchFamily="18" charset="0"/>
                <a:cs typeface="Times New Roman" pitchFamily="18" charset="0"/>
              </a:rPr>
              <a:t>Nucl</a:t>
            </a:r>
            <a:r>
              <a:rPr lang="en-US" altLang="ja-JP" sz="1400" dirty="0" smtClean="0">
                <a:latin typeface="Times New Roman" pitchFamily="18" charset="0"/>
                <a:cs typeface="Times New Roman" pitchFamily="18" charset="0"/>
              </a:rPr>
              <a:t>. Mater. </a:t>
            </a:r>
            <a:r>
              <a:rPr lang="en-US" altLang="ja-JP" sz="1400" b="1" dirty="0" smtClean="0">
                <a:latin typeface="Times New Roman" pitchFamily="18" charset="0"/>
                <a:cs typeface="Times New Roman" pitchFamily="18" charset="0"/>
              </a:rPr>
              <a:t>390-391</a:t>
            </a:r>
            <a:r>
              <a:rPr lang="en-US" altLang="ja-JP" sz="1400" dirty="0" smtClean="0">
                <a:latin typeface="Times New Roman" pitchFamily="18" charset="0"/>
                <a:cs typeface="Times New Roman" pitchFamily="18" charset="0"/>
              </a:rPr>
              <a:t>, 250 (2009).</a:t>
            </a:r>
            <a:endParaRPr kumimoji="1" lang="ja-JP" altLang="en-US" sz="1400" dirty="0">
              <a:latin typeface="Times New Roman" pitchFamily="18" charset="0"/>
              <a:cs typeface="Times New Roman" pitchFamily="18" charset="0"/>
            </a:endParaRPr>
          </a:p>
        </p:txBody>
      </p:sp>
      <p:sp>
        <p:nvSpPr>
          <p:cNvPr id="10" name="テキスト ボックス 9"/>
          <p:cNvSpPr txBox="1"/>
          <p:nvPr/>
        </p:nvSpPr>
        <p:spPr>
          <a:xfrm>
            <a:off x="938456" y="2867794"/>
            <a:ext cx="4176464" cy="400110"/>
          </a:xfrm>
          <a:prstGeom prst="rect">
            <a:avLst/>
          </a:prstGeom>
          <a:noFill/>
        </p:spPr>
        <p:txBody>
          <a:bodyPr wrap="square" rtlCol="0">
            <a:spAutoFit/>
          </a:bodyPr>
          <a:lstStyle/>
          <a:p>
            <a:pPr algn="just"/>
            <a:r>
              <a:rPr lang="en-US" altLang="ja-JP" sz="2000" dirty="0" smtClean="0">
                <a:latin typeface="Times New Roman" pitchFamily="18" charset="0"/>
                <a:cs typeface="Times New Roman" pitchFamily="18" charset="0"/>
              </a:rPr>
              <a:t>Comparison of results (</a:t>
            </a:r>
            <a:r>
              <a:rPr lang="en-US" altLang="ja-JP" sz="2000" dirty="0" smtClean="0">
                <a:solidFill>
                  <a:srgbClr val="FF0000"/>
                </a:solidFill>
                <a:latin typeface="Times New Roman" pitchFamily="18" charset="0"/>
                <a:cs typeface="Times New Roman" pitchFamily="18" charset="0"/>
              </a:rPr>
              <a:t>EXP</a:t>
            </a:r>
            <a:r>
              <a:rPr lang="en-US" altLang="ja-JP" sz="2000" dirty="0" smtClean="0">
                <a:latin typeface="Times New Roman" pitchFamily="18" charset="0"/>
                <a:cs typeface="Times New Roman" pitchFamily="18" charset="0"/>
              </a:rPr>
              <a:t> </a:t>
            </a:r>
            <a:r>
              <a:rPr lang="en-US" altLang="ja-JP" sz="2000" dirty="0" err="1" smtClean="0">
                <a:latin typeface="Times New Roman" pitchFamily="18" charset="0"/>
                <a:cs typeface="Times New Roman" pitchFamily="18" charset="0"/>
              </a:rPr>
              <a:t>vs</a:t>
            </a:r>
            <a:r>
              <a:rPr lang="en-US" altLang="ja-JP" sz="2000" dirty="0" smtClean="0">
                <a:latin typeface="Times New Roman" pitchFamily="18" charset="0"/>
                <a:cs typeface="Times New Roman" pitchFamily="18" charset="0"/>
              </a:rPr>
              <a:t> </a:t>
            </a:r>
            <a:r>
              <a:rPr lang="en-US" altLang="ja-JP" sz="2000" dirty="0" smtClean="0">
                <a:solidFill>
                  <a:srgbClr val="0070C0"/>
                </a:solidFill>
                <a:latin typeface="Times New Roman" pitchFamily="18" charset="0"/>
                <a:cs typeface="Times New Roman" pitchFamily="18" charset="0"/>
              </a:rPr>
              <a:t>SIM</a:t>
            </a:r>
            <a:r>
              <a:rPr lang="en-US" altLang="ja-JP" sz="2000" dirty="0" smtClean="0">
                <a:latin typeface="Times New Roman" pitchFamily="18" charset="0"/>
                <a:cs typeface="Times New Roman" pitchFamily="18" charset="0"/>
              </a:rPr>
              <a:t>)</a:t>
            </a:r>
            <a:endParaRPr kumimoji="1" lang="en-US" altLang="ja-JP" sz="2000" dirty="0" smtClean="0">
              <a:latin typeface="Times New Roman" pitchFamily="18" charset="0"/>
              <a:cs typeface="Times New Roman" pitchFamily="18" charset="0"/>
            </a:endParaRPr>
          </a:p>
        </p:txBody>
      </p:sp>
      <p:sp>
        <p:nvSpPr>
          <p:cNvPr id="11" name="テキスト ボックス 10"/>
          <p:cNvSpPr txBox="1"/>
          <p:nvPr/>
        </p:nvSpPr>
        <p:spPr>
          <a:xfrm>
            <a:off x="399728" y="1067252"/>
            <a:ext cx="8352928" cy="1508105"/>
          </a:xfrm>
          <a:prstGeom prst="rect">
            <a:avLst/>
          </a:prstGeom>
          <a:noFill/>
        </p:spPr>
        <p:txBody>
          <a:bodyPr wrap="square" rtlCol="0">
            <a:spAutoFit/>
          </a:bodyPr>
          <a:lstStyle/>
          <a:p>
            <a:pPr algn="just"/>
            <a:r>
              <a:rPr kumimoji="1" lang="en-US" altLang="ja-JP" sz="2300" dirty="0" smtClean="0">
                <a:latin typeface="Times New Roman" pitchFamily="18" charset="0"/>
                <a:cs typeface="Times New Roman" pitchFamily="18" charset="0"/>
              </a:rPr>
              <a:t>Edge transport code packages, such as SOLPS and SONIC, are widely used to predict performance of the scrape-off layer (SOL) and </a:t>
            </a:r>
            <a:r>
              <a:rPr kumimoji="1" lang="en-US" altLang="ja-JP" sz="2300" dirty="0" err="1" smtClean="0">
                <a:latin typeface="Times New Roman" pitchFamily="18" charset="0"/>
                <a:cs typeface="Times New Roman" pitchFamily="18" charset="0"/>
              </a:rPr>
              <a:t>divertor</a:t>
            </a:r>
            <a:r>
              <a:rPr kumimoji="1" lang="en-US" altLang="ja-JP" sz="2300" dirty="0" smtClean="0">
                <a:latin typeface="Times New Roman" pitchFamily="18" charset="0"/>
                <a:cs typeface="Times New Roman" pitchFamily="18" charset="0"/>
              </a:rPr>
              <a:t> of ITER and DEMO. </a:t>
            </a:r>
            <a:r>
              <a:rPr lang="en-US" altLang="ja-JP" sz="2300" dirty="0" smtClean="0">
                <a:latin typeface="Times New Roman" pitchFamily="18" charset="0"/>
                <a:cs typeface="Times New Roman" pitchFamily="18" charset="0"/>
              </a:rPr>
              <a:t>Simulation results, however, have not satisfactorily agreed with experimental ones.</a:t>
            </a:r>
          </a:p>
        </p:txBody>
      </p:sp>
      <p:pic>
        <p:nvPicPr>
          <p:cNvPr id="16" name="Picture 2"/>
          <p:cNvPicPr>
            <a:picLocks noChangeAspect="1" noChangeArrowheads="1"/>
          </p:cNvPicPr>
          <p:nvPr/>
        </p:nvPicPr>
        <p:blipFill>
          <a:blip r:embed="rId3" cstate="print"/>
          <a:srcRect l="18821" t="23540" r="9567" b="4641"/>
          <a:stretch>
            <a:fillRect/>
          </a:stretch>
        </p:blipFill>
        <p:spPr bwMode="auto">
          <a:xfrm>
            <a:off x="179512" y="3212976"/>
            <a:ext cx="5377353" cy="315988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43922" t="23540" r="30239" b="5901"/>
          <a:stretch>
            <a:fillRect/>
          </a:stretch>
        </p:blipFill>
        <p:spPr bwMode="auto">
          <a:xfrm>
            <a:off x="5902052" y="2348880"/>
            <a:ext cx="2520280" cy="4032448"/>
          </a:xfrm>
          <a:prstGeom prst="rect">
            <a:avLst/>
          </a:prstGeom>
          <a:noFill/>
          <a:ln w="9525">
            <a:noFill/>
            <a:miter lim="800000"/>
            <a:headEnd/>
            <a:tailEnd/>
          </a:ln>
        </p:spPr>
      </p:pic>
      <p:sp>
        <p:nvSpPr>
          <p:cNvPr id="12" name="テキスト ボックス 11"/>
          <p:cNvSpPr txBox="1"/>
          <p:nvPr/>
        </p:nvSpPr>
        <p:spPr>
          <a:xfrm>
            <a:off x="217464" y="80814"/>
            <a:ext cx="2344488"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Discrepancy</a:t>
            </a:r>
            <a:endParaRPr kumimoji="1" lang="ja-JP" altLang="en-US"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72241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632" y="0"/>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17464" y="80814"/>
            <a:ext cx="6906186" cy="584775"/>
          </a:xfrm>
          <a:prstGeom prst="rect">
            <a:avLst/>
          </a:prstGeom>
          <a:noFill/>
        </p:spPr>
        <p:txBody>
          <a:bodyPr wrap="none" rtlCol="0">
            <a:spAutoFit/>
          </a:bodyPr>
          <a:lstStyle/>
          <a:p>
            <a:r>
              <a:rPr kumimoji="1" lang="en-US" altLang="ja-JP" sz="3200" b="1" dirty="0" smtClean="0">
                <a:solidFill>
                  <a:schemeClr val="bg1"/>
                </a:solidFill>
                <a:latin typeface="Times New Roman" pitchFamily="18" charset="0"/>
                <a:cs typeface="Times New Roman" pitchFamily="18" charset="0"/>
              </a:rPr>
              <a:t>Why does </a:t>
            </a:r>
            <a:r>
              <a:rPr kumimoji="1" lang="en-US" altLang="ja-JP" sz="3200" b="1" i="1" dirty="0" err="1" smtClean="0">
                <a:solidFill>
                  <a:schemeClr val="bg1"/>
                </a:solidFill>
                <a:latin typeface="Times New Roman" pitchFamily="18" charset="0"/>
                <a:cs typeface="Times New Roman" pitchFamily="18" charset="0"/>
              </a:rPr>
              <a:t>T</a:t>
            </a:r>
            <a:r>
              <a:rPr kumimoji="1" lang="en-US" altLang="ja-JP" sz="3200" b="1" baseline="-25000" dirty="0" err="1" smtClean="0">
                <a:solidFill>
                  <a:schemeClr val="bg1"/>
                </a:solidFill>
                <a:latin typeface="Times New Roman" pitchFamily="18" charset="0"/>
                <a:cs typeface="Times New Roman" pitchFamily="18" charset="0"/>
              </a:rPr>
              <a:t>i</a:t>
            </a:r>
            <a:r>
              <a:rPr kumimoji="1" lang="en-US" altLang="ja-JP" sz="3200" b="1" baseline="-25000" dirty="0" smtClean="0">
                <a:solidFill>
                  <a:schemeClr val="bg1"/>
                </a:solidFill>
                <a:latin typeface="Times New Roman" pitchFamily="18" charset="0"/>
                <a:cs typeface="Times New Roman" pitchFamily="18" charset="0"/>
              </a:rPr>
              <a:t>,// </a:t>
            </a:r>
            <a:r>
              <a:rPr kumimoji="1" lang="en-US" altLang="ja-JP" sz="3200" b="1" dirty="0" smtClean="0">
                <a:solidFill>
                  <a:schemeClr val="bg1"/>
                </a:solidFill>
                <a:latin typeface="Times New Roman" pitchFamily="18" charset="0"/>
                <a:cs typeface="Times New Roman" pitchFamily="18" charset="0"/>
              </a:rPr>
              <a:t>become lower than </a:t>
            </a:r>
            <a:r>
              <a:rPr kumimoji="1" lang="en-US" altLang="ja-JP" sz="3200" b="1" i="1" dirty="0" err="1" smtClean="0">
                <a:solidFill>
                  <a:schemeClr val="bg1"/>
                </a:solidFill>
                <a:latin typeface="Times New Roman" pitchFamily="18" charset="0"/>
                <a:cs typeface="Times New Roman" pitchFamily="18" charset="0"/>
              </a:rPr>
              <a:t>T</a:t>
            </a:r>
            <a:r>
              <a:rPr kumimoji="1" lang="en-US" altLang="ja-JP" sz="3200" b="1" baseline="-25000" dirty="0" err="1" smtClean="0">
                <a:solidFill>
                  <a:schemeClr val="bg1"/>
                </a:solidFill>
                <a:latin typeface="Times New Roman" pitchFamily="18" charset="0"/>
                <a:cs typeface="Times New Roman" pitchFamily="18" charset="0"/>
              </a:rPr>
              <a:t>i</a:t>
            </a:r>
            <a:r>
              <a:rPr kumimoji="1" lang="en-US" altLang="ja-JP" sz="3200" b="1" baseline="-25000" dirty="0" smtClean="0">
                <a:solidFill>
                  <a:schemeClr val="bg1"/>
                </a:solidFill>
                <a:latin typeface="Times New Roman" pitchFamily="18" charset="0"/>
                <a:cs typeface="Times New Roman" pitchFamily="18" charset="0"/>
              </a:rPr>
              <a:t>,</a:t>
            </a:r>
            <a:r>
              <a:rPr kumimoji="1" lang="ja-JP" altLang="en-US" sz="3200" b="1" baseline="-25000" dirty="0" smtClean="0">
                <a:solidFill>
                  <a:schemeClr val="bg1"/>
                </a:solidFill>
                <a:latin typeface="Times New Roman" pitchFamily="18" charset="0"/>
                <a:cs typeface="Times New Roman" pitchFamily="18" charset="0"/>
              </a:rPr>
              <a:t>⊥</a:t>
            </a:r>
            <a:r>
              <a:rPr kumimoji="1" lang="en-US" altLang="ja-JP" sz="3200" b="1" dirty="0" smtClean="0">
                <a:solidFill>
                  <a:schemeClr val="bg1"/>
                </a:solidFill>
                <a:latin typeface="Times New Roman" pitchFamily="18" charset="0"/>
                <a:cs typeface="Times New Roman" pitchFamily="18" charset="0"/>
              </a:rPr>
              <a:t>?</a:t>
            </a:r>
            <a:endParaRPr kumimoji="1" lang="ja-JP" altLang="en-US" sz="3200" b="1" dirty="0">
              <a:solidFill>
                <a:schemeClr val="bg1"/>
              </a:solidFill>
              <a:latin typeface="Times New Roman" pitchFamily="18" charset="0"/>
              <a:cs typeface="Times New Roman" pitchFamily="18" charset="0"/>
            </a:endParaRPr>
          </a:p>
        </p:txBody>
      </p:sp>
      <p:graphicFrame>
        <p:nvGraphicFramePr>
          <p:cNvPr id="9" name="オブジェクト 8"/>
          <p:cNvGraphicFramePr>
            <a:graphicFrameLocks noChangeAspect="1"/>
          </p:cNvGraphicFramePr>
          <p:nvPr>
            <p:extLst/>
          </p:nvPr>
        </p:nvGraphicFramePr>
        <p:xfrm>
          <a:off x="753269" y="1483201"/>
          <a:ext cx="1979612" cy="519113"/>
        </p:xfrm>
        <a:graphic>
          <a:graphicData uri="http://schemas.openxmlformats.org/presentationml/2006/ole">
            <mc:AlternateContent xmlns:mc="http://schemas.openxmlformats.org/markup-compatibility/2006">
              <mc:Choice xmlns:v="urn:schemas-microsoft-com:vml" Requires="v">
                <p:oleObj spid="_x0000_s92462" name="数式" r:id="rId4" imgW="1650960" imgH="431640" progId="Equation.3">
                  <p:embed/>
                </p:oleObj>
              </mc:Choice>
              <mc:Fallback>
                <p:oleObj name="数式" r:id="rId4" imgW="1650960" imgH="431640" progId="Equation.3">
                  <p:embed/>
                  <p:pic>
                    <p:nvPicPr>
                      <p:cNvPr id="0" name=""/>
                      <p:cNvPicPr/>
                      <p:nvPr/>
                    </p:nvPicPr>
                    <p:blipFill>
                      <a:blip r:embed="rId5"/>
                      <a:stretch>
                        <a:fillRect/>
                      </a:stretch>
                    </p:blipFill>
                    <p:spPr>
                      <a:xfrm>
                        <a:off x="753269" y="1483201"/>
                        <a:ext cx="1979612" cy="519113"/>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nvPr>
        </p:nvGraphicFramePr>
        <p:xfrm>
          <a:off x="753269" y="2766776"/>
          <a:ext cx="1584325" cy="487363"/>
        </p:xfrm>
        <a:graphic>
          <a:graphicData uri="http://schemas.openxmlformats.org/presentationml/2006/ole">
            <mc:AlternateContent xmlns:mc="http://schemas.openxmlformats.org/markup-compatibility/2006">
              <mc:Choice xmlns:v="urn:schemas-microsoft-com:vml" Requires="v">
                <p:oleObj spid="_x0000_s92463" name="数式" r:id="rId6" imgW="1320480" imgH="406080" progId="Equation.3">
                  <p:embed/>
                </p:oleObj>
              </mc:Choice>
              <mc:Fallback>
                <p:oleObj name="数式" r:id="rId6" imgW="1320480" imgH="406080" progId="Equation.3">
                  <p:embed/>
                  <p:pic>
                    <p:nvPicPr>
                      <p:cNvPr id="0" name=""/>
                      <p:cNvPicPr/>
                      <p:nvPr/>
                    </p:nvPicPr>
                    <p:blipFill>
                      <a:blip r:embed="rId7"/>
                      <a:stretch>
                        <a:fillRect/>
                      </a:stretch>
                    </p:blipFill>
                    <p:spPr>
                      <a:xfrm>
                        <a:off x="753269" y="2766776"/>
                        <a:ext cx="1584325" cy="487363"/>
                      </a:xfrm>
                      <a:prstGeom prst="rect">
                        <a:avLst/>
                      </a:prstGeom>
                    </p:spPr>
                  </p:pic>
                </p:oleObj>
              </mc:Fallback>
            </mc:AlternateContent>
          </a:graphicData>
        </a:graphic>
      </p:graphicFrame>
      <p:sp>
        <p:nvSpPr>
          <p:cNvPr id="16" name="テキスト ボックス 15"/>
          <p:cNvSpPr txBox="1"/>
          <p:nvPr/>
        </p:nvSpPr>
        <p:spPr>
          <a:xfrm>
            <a:off x="132705" y="1087177"/>
            <a:ext cx="4117678"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Reduced eq. of parallel (//) ion energy transport</a:t>
            </a:r>
          </a:p>
        </p:txBody>
      </p:sp>
      <p:sp>
        <p:nvSpPr>
          <p:cNvPr id="17" name="角丸四角形 16"/>
          <p:cNvSpPr/>
          <p:nvPr/>
        </p:nvSpPr>
        <p:spPr>
          <a:xfrm>
            <a:off x="753269" y="1430047"/>
            <a:ext cx="1979612" cy="66810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32705" y="2220962"/>
            <a:ext cx="4816550"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Reduced eq. of perpendicular (</a:t>
            </a:r>
            <a:r>
              <a:rPr lang="ja-JP" altLang="en-US" sz="1600" dirty="0" smtClean="0">
                <a:latin typeface="Times New Roman" panose="02020603050405020304" pitchFamily="18" charset="0"/>
                <a:cs typeface="Times New Roman" panose="02020603050405020304" pitchFamily="18" charset="0"/>
              </a:rPr>
              <a:t>⊥</a:t>
            </a:r>
            <a:r>
              <a:rPr lang="en-US" altLang="ja-JP" sz="1600" dirty="0" smtClean="0">
                <a:latin typeface="Times New Roman" panose="02020603050405020304" pitchFamily="18" charset="0"/>
                <a:cs typeface="Times New Roman" panose="02020603050405020304" pitchFamily="18" charset="0"/>
              </a:rPr>
              <a:t>) ion energy transport</a:t>
            </a:r>
          </a:p>
        </p:txBody>
      </p:sp>
      <p:sp>
        <p:nvSpPr>
          <p:cNvPr id="21" name="角丸四角形 20"/>
          <p:cNvSpPr/>
          <p:nvPr/>
        </p:nvSpPr>
        <p:spPr>
          <a:xfrm>
            <a:off x="755576" y="2688885"/>
            <a:ext cx="1582018" cy="66810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中かっこ 4"/>
          <p:cNvSpPr/>
          <p:nvPr/>
        </p:nvSpPr>
        <p:spPr>
          <a:xfrm>
            <a:off x="4805239" y="1087177"/>
            <a:ext cx="342825" cy="24138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24" name="オブジェクト 23"/>
          <p:cNvGraphicFramePr>
            <a:graphicFrameLocks noChangeAspect="1"/>
          </p:cNvGraphicFramePr>
          <p:nvPr>
            <p:extLst/>
          </p:nvPr>
        </p:nvGraphicFramePr>
        <p:xfrm>
          <a:off x="5702920" y="1805212"/>
          <a:ext cx="852487" cy="473075"/>
        </p:xfrm>
        <a:graphic>
          <a:graphicData uri="http://schemas.openxmlformats.org/presentationml/2006/ole">
            <mc:AlternateContent xmlns:mc="http://schemas.openxmlformats.org/markup-compatibility/2006">
              <mc:Choice xmlns:v="urn:schemas-microsoft-com:vml" Requires="v">
                <p:oleObj spid="_x0000_s92464" name="数式" r:id="rId8" imgW="711000" imgH="393480" progId="Equation.3">
                  <p:embed/>
                </p:oleObj>
              </mc:Choice>
              <mc:Fallback>
                <p:oleObj name="数式" r:id="rId8" imgW="711000" imgH="393480" progId="Equation.3">
                  <p:embed/>
                  <p:pic>
                    <p:nvPicPr>
                      <p:cNvPr id="0" name=""/>
                      <p:cNvPicPr/>
                      <p:nvPr/>
                    </p:nvPicPr>
                    <p:blipFill>
                      <a:blip r:embed="rId9"/>
                      <a:stretch>
                        <a:fillRect/>
                      </a:stretch>
                    </p:blipFill>
                    <p:spPr>
                      <a:xfrm>
                        <a:off x="5702920" y="1805212"/>
                        <a:ext cx="852487" cy="473075"/>
                      </a:xfrm>
                      <a:prstGeom prst="rect">
                        <a:avLst/>
                      </a:prstGeom>
                    </p:spPr>
                  </p:pic>
                </p:oleObj>
              </mc:Fallback>
            </mc:AlternateContent>
          </a:graphicData>
        </a:graphic>
      </p:graphicFrame>
      <p:graphicFrame>
        <p:nvGraphicFramePr>
          <p:cNvPr id="25" name="オブジェクト 24"/>
          <p:cNvGraphicFramePr>
            <a:graphicFrameLocks noChangeAspect="1"/>
          </p:cNvGraphicFramePr>
          <p:nvPr>
            <p:extLst/>
          </p:nvPr>
        </p:nvGraphicFramePr>
        <p:xfrm>
          <a:off x="6979171" y="1805211"/>
          <a:ext cx="852487" cy="473075"/>
        </p:xfrm>
        <a:graphic>
          <a:graphicData uri="http://schemas.openxmlformats.org/presentationml/2006/ole">
            <mc:AlternateContent xmlns:mc="http://schemas.openxmlformats.org/markup-compatibility/2006">
              <mc:Choice xmlns:v="urn:schemas-microsoft-com:vml" Requires="v">
                <p:oleObj spid="_x0000_s92465" name="数式" r:id="rId10" imgW="711000" imgH="393480" progId="Equation.3">
                  <p:embed/>
                </p:oleObj>
              </mc:Choice>
              <mc:Fallback>
                <p:oleObj name="数式" r:id="rId10" imgW="711000" imgH="393480" progId="Equation.3">
                  <p:embed/>
                  <p:pic>
                    <p:nvPicPr>
                      <p:cNvPr id="0" name=""/>
                      <p:cNvPicPr/>
                      <p:nvPr/>
                    </p:nvPicPr>
                    <p:blipFill>
                      <a:blip r:embed="rId11"/>
                      <a:stretch>
                        <a:fillRect/>
                      </a:stretch>
                    </p:blipFill>
                    <p:spPr>
                      <a:xfrm>
                        <a:off x="6979171" y="1805211"/>
                        <a:ext cx="852487" cy="473075"/>
                      </a:xfrm>
                      <a:prstGeom prst="rect">
                        <a:avLst/>
                      </a:prstGeom>
                    </p:spPr>
                  </p:pic>
                </p:oleObj>
              </mc:Fallback>
            </mc:AlternateContent>
          </a:graphicData>
        </a:graphic>
      </p:graphicFrame>
      <p:sp>
        <p:nvSpPr>
          <p:cNvPr id="28" name="テキスト ボックス 27"/>
          <p:cNvSpPr txBox="1"/>
          <p:nvPr/>
        </p:nvSpPr>
        <p:spPr>
          <a:xfrm>
            <a:off x="5435153" y="1052736"/>
            <a:ext cx="2665239" cy="584775"/>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Integration over </a:t>
            </a:r>
            <a:r>
              <a:rPr lang="en-US" altLang="ja-JP" sz="1600" i="1" dirty="0" smtClean="0">
                <a:latin typeface="Times New Roman" panose="02020603050405020304" pitchFamily="18" charset="0"/>
                <a:cs typeface="Times New Roman" panose="02020603050405020304" pitchFamily="18" charset="0"/>
              </a:rPr>
              <a:t>x</a:t>
            </a:r>
            <a:r>
              <a:rPr lang="en-US" altLang="ja-JP" sz="1600" dirty="0" smtClean="0">
                <a:latin typeface="Times New Roman" panose="02020603050405020304" pitchFamily="18" charset="0"/>
                <a:cs typeface="Times New Roman" panose="02020603050405020304" pitchFamily="18" charset="0"/>
              </a:rPr>
              <a:t> from the stagnation to </a:t>
            </a:r>
            <a:r>
              <a:rPr lang="en-US" altLang="ja-JP" sz="1600" i="1" dirty="0" smtClean="0">
                <a:latin typeface="Times New Roman" panose="02020603050405020304" pitchFamily="18" charset="0"/>
                <a:cs typeface="Times New Roman" panose="02020603050405020304" pitchFamily="18" charset="0"/>
              </a:rPr>
              <a:t>x</a:t>
            </a:r>
            <a:r>
              <a:rPr lang="en-US" altLang="ja-JP" sz="1600" dirty="0" smtClean="0">
                <a:latin typeface="Times New Roman" panose="02020603050405020304" pitchFamily="18" charset="0"/>
                <a:cs typeface="Times New Roman" panose="02020603050405020304" pitchFamily="18" charset="0"/>
              </a:rPr>
              <a:t> yields,</a:t>
            </a:r>
          </a:p>
        </p:txBody>
      </p:sp>
      <p:graphicFrame>
        <p:nvGraphicFramePr>
          <p:cNvPr id="29" name="オブジェクト 28"/>
          <p:cNvGraphicFramePr>
            <a:graphicFrameLocks noChangeAspect="1"/>
          </p:cNvGraphicFramePr>
          <p:nvPr>
            <p:extLst/>
          </p:nvPr>
        </p:nvGraphicFramePr>
        <p:xfrm>
          <a:off x="5702920" y="2519685"/>
          <a:ext cx="623888" cy="549275"/>
        </p:xfrm>
        <a:graphic>
          <a:graphicData uri="http://schemas.openxmlformats.org/presentationml/2006/ole">
            <mc:AlternateContent xmlns:mc="http://schemas.openxmlformats.org/markup-compatibility/2006">
              <mc:Choice xmlns:v="urn:schemas-microsoft-com:vml" Requires="v">
                <p:oleObj spid="_x0000_s92466" name="数式" r:id="rId12" imgW="520560" imgH="457200" progId="Equation.3">
                  <p:embed/>
                </p:oleObj>
              </mc:Choice>
              <mc:Fallback>
                <p:oleObj name="数式" r:id="rId12" imgW="520560" imgH="457200" progId="Equation.3">
                  <p:embed/>
                  <p:pic>
                    <p:nvPicPr>
                      <p:cNvPr id="0" name=""/>
                      <p:cNvPicPr/>
                      <p:nvPr/>
                    </p:nvPicPr>
                    <p:blipFill>
                      <a:blip r:embed="rId13"/>
                      <a:stretch>
                        <a:fillRect/>
                      </a:stretch>
                    </p:blipFill>
                    <p:spPr>
                      <a:xfrm>
                        <a:off x="5702920" y="2519685"/>
                        <a:ext cx="623888" cy="549275"/>
                      </a:xfrm>
                      <a:prstGeom prst="rect">
                        <a:avLst/>
                      </a:prstGeom>
                      <a:ln>
                        <a:solidFill>
                          <a:schemeClr val="accent1"/>
                        </a:solidFill>
                      </a:ln>
                    </p:spPr>
                  </p:pic>
                </p:oleObj>
              </mc:Fallback>
            </mc:AlternateContent>
          </a:graphicData>
        </a:graphic>
      </p:graphicFrame>
      <p:sp>
        <p:nvSpPr>
          <p:cNvPr id="30" name="テキスト ボックス 29"/>
          <p:cNvSpPr txBox="1"/>
          <p:nvPr/>
        </p:nvSpPr>
        <p:spPr>
          <a:xfrm>
            <a:off x="217463" y="3997394"/>
            <a:ext cx="6226745"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By considering the kinetic energy term and force term, </a:t>
            </a:r>
            <a:r>
              <a:rPr lang="en-US" altLang="ja-JP" sz="1600" i="1" dirty="0" err="1" smtClean="0">
                <a:latin typeface="Times New Roman" panose="02020603050405020304" pitchFamily="18" charset="0"/>
                <a:cs typeface="Times New Roman" panose="02020603050405020304" pitchFamily="18" charset="0"/>
              </a:rPr>
              <a:t>T</a:t>
            </a:r>
            <a:r>
              <a:rPr lang="en-US" altLang="ja-JP" sz="1600" baseline="-25000" dirty="0" err="1" smtClean="0">
                <a:latin typeface="Times New Roman" panose="02020603050405020304" pitchFamily="18" charset="0"/>
                <a:cs typeface="Times New Roman" panose="02020603050405020304" pitchFamily="18" charset="0"/>
              </a:rPr>
              <a:t>i</a:t>
            </a:r>
            <a:r>
              <a:rPr lang="en-US" altLang="ja-JP" sz="1600" baseline="-25000" dirty="0" smtClean="0">
                <a:latin typeface="Times New Roman" panose="02020603050405020304" pitchFamily="18" charset="0"/>
                <a:cs typeface="Times New Roman" panose="02020603050405020304" pitchFamily="18" charset="0"/>
              </a:rPr>
              <a:t>,//</a:t>
            </a:r>
            <a:r>
              <a:rPr lang="en-US" altLang="ja-JP" sz="1600" dirty="0" smtClean="0">
                <a:latin typeface="Times New Roman" panose="02020603050405020304" pitchFamily="18" charset="0"/>
                <a:cs typeface="Times New Roman" panose="02020603050405020304" pitchFamily="18" charset="0"/>
              </a:rPr>
              <a:t>/</a:t>
            </a:r>
            <a:r>
              <a:rPr lang="en-US" altLang="ja-JP" sz="1600" i="1" dirty="0" err="1" smtClean="0">
                <a:latin typeface="Times New Roman" panose="02020603050405020304" pitchFamily="18" charset="0"/>
                <a:cs typeface="Times New Roman" panose="02020603050405020304" pitchFamily="18" charset="0"/>
              </a:rPr>
              <a:t>T</a:t>
            </a:r>
            <a:r>
              <a:rPr lang="en-US" altLang="ja-JP" sz="1600" baseline="-25000" dirty="0" err="1" smtClean="0">
                <a:latin typeface="Times New Roman" panose="02020603050405020304" pitchFamily="18" charset="0"/>
                <a:cs typeface="Times New Roman" panose="02020603050405020304" pitchFamily="18" charset="0"/>
              </a:rPr>
              <a:t>i</a:t>
            </a:r>
            <a:r>
              <a:rPr lang="en-US" altLang="ja-JP" sz="1600" baseline="-25000" dirty="0" smtClean="0">
                <a:latin typeface="Times New Roman" panose="02020603050405020304" pitchFamily="18" charset="0"/>
                <a:cs typeface="Times New Roman" panose="02020603050405020304" pitchFamily="18" charset="0"/>
              </a:rPr>
              <a:t>.</a:t>
            </a:r>
            <a:r>
              <a:rPr lang="ja-JP" altLang="en-US" sz="1600" baseline="-25000" dirty="0" smtClean="0">
                <a:latin typeface="Times New Roman" panose="02020603050405020304" pitchFamily="18" charset="0"/>
                <a:cs typeface="Times New Roman" panose="02020603050405020304" pitchFamily="18" charset="0"/>
              </a:rPr>
              <a:t>⊥ </a:t>
            </a:r>
            <a:r>
              <a:rPr lang="en-US" altLang="ja-JP" sz="1600" dirty="0" smtClean="0">
                <a:latin typeface="Times New Roman" panose="02020603050405020304" pitchFamily="18" charset="0"/>
                <a:cs typeface="Times New Roman" panose="02020603050405020304" pitchFamily="18" charset="0"/>
              </a:rPr>
              <a:t>~ 0.2.</a:t>
            </a:r>
          </a:p>
        </p:txBody>
      </p:sp>
      <p:pic>
        <p:nvPicPr>
          <p:cNvPr id="31" name="図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00760" y="4335948"/>
            <a:ext cx="2647136" cy="2322802"/>
          </a:xfrm>
          <a:prstGeom prst="rect">
            <a:avLst/>
          </a:prstGeom>
        </p:spPr>
      </p:pic>
      <p:graphicFrame>
        <p:nvGraphicFramePr>
          <p:cNvPr id="32" name="オブジェクト 31"/>
          <p:cNvGraphicFramePr>
            <a:graphicFrameLocks noChangeAspect="1"/>
          </p:cNvGraphicFramePr>
          <p:nvPr>
            <p:extLst/>
          </p:nvPr>
        </p:nvGraphicFramePr>
        <p:xfrm>
          <a:off x="490488" y="5012174"/>
          <a:ext cx="4297536" cy="1097280"/>
        </p:xfrm>
        <a:graphic>
          <a:graphicData uri="http://schemas.openxmlformats.org/presentationml/2006/ole">
            <mc:AlternateContent xmlns:mc="http://schemas.openxmlformats.org/markup-compatibility/2006">
              <mc:Choice xmlns:v="urn:schemas-microsoft-com:vml" Requires="v">
                <p:oleObj spid="_x0000_s92467" name="数式" r:id="rId15" imgW="3581280" imgH="914400" progId="Equation.3">
                  <p:embed/>
                </p:oleObj>
              </mc:Choice>
              <mc:Fallback>
                <p:oleObj name="数式" r:id="rId15" imgW="3581280" imgH="914400" progId="Equation.3">
                  <p:embed/>
                  <p:pic>
                    <p:nvPicPr>
                      <p:cNvPr id="0" name=""/>
                      <p:cNvPicPr/>
                      <p:nvPr/>
                    </p:nvPicPr>
                    <p:blipFill>
                      <a:blip r:embed="rId16"/>
                      <a:stretch>
                        <a:fillRect/>
                      </a:stretch>
                    </p:blipFill>
                    <p:spPr>
                      <a:xfrm>
                        <a:off x="490488" y="5012174"/>
                        <a:ext cx="4297536" cy="1097280"/>
                      </a:xfrm>
                      <a:prstGeom prst="rect">
                        <a:avLst/>
                      </a:prstGeom>
                    </p:spPr>
                  </p:pic>
                </p:oleObj>
              </mc:Fallback>
            </mc:AlternateContent>
          </a:graphicData>
        </a:graphic>
      </p:graphicFrame>
      <p:sp>
        <p:nvSpPr>
          <p:cNvPr id="33" name="角丸四角形 32"/>
          <p:cNvSpPr/>
          <p:nvPr/>
        </p:nvSpPr>
        <p:spPr>
          <a:xfrm>
            <a:off x="490488" y="4653136"/>
            <a:ext cx="4297536" cy="145631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90488" y="4653136"/>
            <a:ext cx="3829646"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Eq. of parallel (//) ion energy transport</a:t>
            </a:r>
          </a:p>
        </p:txBody>
      </p:sp>
      <p:sp>
        <p:nvSpPr>
          <p:cNvPr id="2" name="円/楕円 1"/>
          <p:cNvSpPr/>
          <p:nvPr/>
        </p:nvSpPr>
        <p:spPr>
          <a:xfrm>
            <a:off x="6326808" y="5805264"/>
            <a:ext cx="405432"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8288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7282763"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Qualitative derivation</a:t>
            </a:r>
            <a:r>
              <a:rPr kumimoji="1" lang="en-US" altLang="ja-JP" sz="3200" b="1" dirty="0" smtClean="0">
                <a:solidFill>
                  <a:schemeClr val="bg1"/>
                </a:solidFill>
                <a:latin typeface="Times New Roman" pitchFamily="18" charset="0"/>
                <a:cs typeface="Times New Roman" pitchFamily="18" charset="0"/>
              </a:rPr>
              <a:t> of the viscous flux</a:t>
            </a:r>
            <a:endParaRPr kumimoji="1" lang="ja-JP" altLang="en-US" sz="3200" b="1" i="1" dirty="0">
              <a:solidFill>
                <a:schemeClr val="bg1"/>
              </a:solidFill>
              <a:latin typeface="Symbol" panose="05050102010706020507" pitchFamily="18" charset="2"/>
              <a:cs typeface="Times New Roman" pitchFamily="18" charset="0"/>
            </a:endParaRPr>
          </a:p>
        </p:txBody>
      </p:sp>
      <p:sp>
        <p:nvSpPr>
          <p:cNvPr id="2" name="テキスト ボックス 1"/>
          <p:cNvSpPr txBox="1"/>
          <p:nvPr/>
        </p:nvSpPr>
        <p:spPr>
          <a:xfrm>
            <a:off x="323528" y="1052736"/>
            <a:ext cx="2801729"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Simplified syste</a:t>
            </a:r>
            <a:r>
              <a:rPr lang="en-US" altLang="ja-JP" dirty="0" smtClean="0">
                <a:latin typeface="Times New Roman" panose="02020603050405020304" pitchFamily="18" charset="0"/>
                <a:cs typeface="Times New Roman" panose="02020603050405020304" pitchFamily="18" charset="0"/>
              </a:rPr>
              <a:t>m </a:t>
            </a:r>
            <a:r>
              <a:rPr kumimoji="1" lang="en-US" altLang="ja-JP" dirty="0" smtClean="0">
                <a:latin typeface="Times New Roman" panose="02020603050405020304" pitchFamily="18" charset="0"/>
                <a:cs typeface="Times New Roman" panose="02020603050405020304" pitchFamily="18" charset="0"/>
              </a:rPr>
              <a:t>equations</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701675182"/>
              </p:ext>
            </p:extLst>
          </p:nvPr>
        </p:nvGraphicFramePr>
        <p:xfrm>
          <a:off x="467544" y="1443276"/>
          <a:ext cx="1028700" cy="552420"/>
        </p:xfrm>
        <a:graphic>
          <a:graphicData uri="http://schemas.openxmlformats.org/presentationml/2006/ole">
            <mc:AlternateContent xmlns:mc="http://schemas.openxmlformats.org/markup-compatibility/2006">
              <mc:Choice xmlns:v="urn:schemas-microsoft-com:vml" Requires="v">
                <p:oleObj spid="_x0000_s90729" name="数式" r:id="rId4" imgW="685800" imgH="368280" progId="Equation.3">
                  <p:embed/>
                </p:oleObj>
              </mc:Choice>
              <mc:Fallback>
                <p:oleObj name="数式" r:id="rId4" imgW="685800" imgH="368280" progId="Equation.3">
                  <p:embed/>
                  <p:pic>
                    <p:nvPicPr>
                      <p:cNvPr id="0" name=""/>
                      <p:cNvPicPr/>
                      <p:nvPr/>
                    </p:nvPicPr>
                    <p:blipFill>
                      <a:blip r:embed="rId5"/>
                      <a:stretch>
                        <a:fillRect/>
                      </a:stretch>
                    </p:blipFill>
                    <p:spPr>
                      <a:xfrm>
                        <a:off x="467544" y="1443276"/>
                        <a:ext cx="1028700" cy="552420"/>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3975745554"/>
              </p:ext>
            </p:extLst>
          </p:nvPr>
        </p:nvGraphicFramePr>
        <p:xfrm>
          <a:off x="464467" y="2012950"/>
          <a:ext cx="2019301" cy="552450"/>
        </p:xfrm>
        <a:graphic>
          <a:graphicData uri="http://schemas.openxmlformats.org/presentationml/2006/ole">
            <mc:AlternateContent xmlns:mc="http://schemas.openxmlformats.org/markup-compatibility/2006">
              <mc:Choice xmlns:v="urn:schemas-microsoft-com:vml" Requires="v">
                <p:oleObj spid="_x0000_s90730" name="数式" r:id="rId6" imgW="1346040" imgH="368280" progId="Equation.3">
                  <p:embed/>
                </p:oleObj>
              </mc:Choice>
              <mc:Fallback>
                <p:oleObj name="数式" r:id="rId6" imgW="1346040" imgH="368280" progId="Equation.3">
                  <p:embed/>
                  <p:pic>
                    <p:nvPicPr>
                      <p:cNvPr id="0" name=""/>
                      <p:cNvPicPr/>
                      <p:nvPr/>
                    </p:nvPicPr>
                    <p:blipFill>
                      <a:blip r:embed="rId7"/>
                      <a:stretch>
                        <a:fillRect/>
                      </a:stretch>
                    </p:blipFill>
                    <p:spPr>
                      <a:xfrm>
                        <a:off x="464467" y="2012950"/>
                        <a:ext cx="2019301" cy="552450"/>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3568549921"/>
              </p:ext>
            </p:extLst>
          </p:nvPr>
        </p:nvGraphicFramePr>
        <p:xfrm>
          <a:off x="442913" y="2632075"/>
          <a:ext cx="2457450" cy="609600"/>
        </p:xfrm>
        <a:graphic>
          <a:graphicData uri="http://schemas.openxmlformats.org/presentationml/2006/ole">
            <mc:AlternateContent xmlns:mc="http://schemas.openxmlformats.org/markup-compatibility/2006">
              <mc:Choice xmlns:v="urn:schemas-microsoft-com:vml" Requires="v">
                <p:oleObj spid="_x0000_s90731" name="数式" r:id="rId8" imgW="1638000" imgH="406080" progId="Equation.3">
                  <p:embed/>
                </p:oleObj>
              </mc:Choice>
              <mc:Fallback>
                <p:oleObj name="数式" r:id="rId8" imgW="1638000" imgH="406080" progId="Equation.3">
                  <p:embed/>
                  <p:pic>
                    <p:nvPicPr>
                      <p:cNvPr id="0" name=""/>
                      <p:cNvPicPr/>
                      <p:nvPr/>
                    </p:nvPicPr>
                    <p:blipFill>
                      <a:blip r:embed="rId9"/>
                      <a:stretch>
                        <a:fillRect/>
                      </a:stretch>
                    </p:blipFill>
                    <p:spPr>
                      <a:xfrm>
                        <a:off x="442913" y="2632075"/>
                        <a:ext cx="2457450" cy="609600"/>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861345560"/>
              </p:ext>
            </p:extLst>
          </p:nvPr>
        </p:nvGraphicFramePr>
        <p:xfrm>
          <a:off x="451520" y="3324225"/>
          <a:ext cx="1600200" cy="609600"/>
        </p:xfrm>
        <a:graphic>
          <a:graphicData uri="http://schemas.openxmlformats.org/presentationml/2006/ole">
            <mc:AlternateContent xmlns:mc="http://schemas.openxmlformats.org/markup-compatibility/2006">
              <mc:Choice xmlns:v="urn:schemas-microsoft-com:vml" Requires="v">
                <p:oleObj spid="_x0000_s90732" name="数式" r:id="rId10" imgW="1066680" imgH="406080" progId="Equation.3">
                  <p:embed/>
                </p:oleObj>
              </mc:Choice>
              <mc:Fallback>
                <p:oleObj name="数式" r:id="rId10" imgW="1066680" imgH="406080" progId="Equation.3">
                  <p:embed/>
                  <p:pic>
                    <p:nvPicPr>
                      <p:cNvPr id="0" name=""/>
                      <p:cNvPicPr/>
                      <p:nvPr/>
                    </p:nvPicPr>
                    <p:blipFill>
                      <a:blip r:embed="rId11"/>
                      <a:stretch>
                        <a:fillRect/>
                      </a:stretch>
                    </p:blipFill>
                    <p:spPr>
                      <a:xfrm>
                        <a:off x="451520" y="3324225"/>
                        <a:ext cx="1600200" cy="609600"/>
                      </a:xfrm>
                      <a:prstGeom prst="rect">
                        <a:avLst/>
                      </a:prstGeom>
                    </p:spPr>
                  </p:pic>
                </p:oleObj>
              </mc:Fallback>
            </mc:AlternateContent>
          </a:graphicData>
        </a:graphic>
      </p:graphicFrame>
      <p:sp>
        <p:nvSpPr>
          <p:cNvPr id="6" name="テキスト ボックス 5"/>
          <p:cNvSpPr txBox="1"/>
          <p:nvPr/>
        </p:nvSpPr>
        <p:spPr>
          <a:xfrm>
            <a:off x="3604544" y="1534820"/>
            <a:ext cx="505267"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(A)</a:t>
            </a:r>
            <a:endParaRPr kumimoji="1" lang="ja-JP" altLang="en-US" dirty="0">
              <a:latin typeface="Times New Roman" panose="02020603050405020304" pitchFamily="18" charset="0"/>
              <a:cs typeface="Times New Roman" panose="02020603050405020304" pitchFamily="18" charset="0"/>
            </a:endParaRPr>
          </a:p>
        </p:txBody>
      </p:sp>
      <p:sp>
        <p:nvSpPr>
          <p:cNvPr id="18" name="テキスト ボックス 17"/>
          <p:cNvSpPr txBox="1"/>
          <p:nvPr/>
        </p:nvSpPr>
        <p:spPr>
          <a:xfrm>
            <a:off x="3604543" y="2104509"/>
            <a:ext cx="492443"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(B)</a:t>
            </a:r>
            <a:endParaRPr kumimoji="1" lang="ja-JP" altLang="en-US" dirty="0">
              <a:latin typeface="Times New Roman" panose="02020603050405020304" pitchFamily="18" charset="0"/>
              <a:cs typeface="Times New Roman" panose="02020603050405020304" pitchFamily="18" charset="0"/>
            </a:endParaRPr>
          </a:p>
        </p:txBody>
      </p:sp>
      <p:sp>
        <p:nvSpPr>
          <p:cNvPr id="19" name="テキスト ボックス 18"/>
          <p:cNvSpPr txBox="1"/>
          <p:nvPr/>
        </p:nvSpPr>
        <p:spPr>
          <a:xfrm>
            <a:off x="3604543" y="2733742"/>
            <a:ext cx="492443"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(C)</a:t>
            </a:r>
            <a:endParaRPr kumimoji="1" lang="ja-JP" altLang="en-US" dirty="0">
              <a:latin typeface="Times New Roman" panose="02020603050405020304" pitchFamily="18" charset="0"/>
              <a:cs typeface="Times New Roman" panose="02020603050405020304" pitchFamily="18" charset="0"/>
            </a:endParaRPr>
          </a:p>
        </p:txBody>
      </p:sp>
      <p:sp>
        <p:nvSpPr>
          <p:cNvPr id="20" name="テキスト ボックス 19"/>
          <p:cNvSpPr txBox="1"/>
          <p:nvPr/>
        </p:nvSpPr>
        <p:spPr>
          <a:xfrm>
            <a:off x="3865437" y="5152732"/>
            <a:ext cx="479618"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(E)</a:t>
            </a:r>
            <a:endParaRPr kumimoji="1" lang="ja-JP" altLang="en-US"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217464" y="1052736"/>
            <a:ext cx="3892347" cy="288108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23528" y="4535010"/>
            <a:ext cx="1601721"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From (C) – (D)</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22" name="オブジェクト 21"/>
          <p:cNvGraphicFramePr>
            <a:graphicFrameLocks noChangeAspect="1"/>
          </p:cNvGraphicFramePr>
          <p:nvPr>
            <p:extLst>
              <p:ext uri="{D42A27DB-BD31-4B8C-83A1-F6EECF244321}">
                <p14:modId xmlns:p14="http://schemas.microsoft.com/office/powerpoint/2010/main" val="4181226338"/>
              </p:ext>
            </p:extLst>
          </p:nvPr>
        </p:nvGraphicFramePr>
        <p:xfrm>
          <a:off x="323528" y="5013548"/>
          <a:ext cx="3257551" cy="647700"/>
        </p:xfrm>
        <a:graphic>
          <a:graphicData uri="http://schemas.openxmlformats.org/presentationml/2006/ole">
            <mc:AlternateContent xmlns:mc="http://schemas.openxmlformats.org/markup-compatibility/2006">
              <mc:Choice xmlns:v="urn:schemas-microsoft-com:vml" Requires="v">
                <p:oleObj spid="_x0000_s90733" name="数式" r:id="rId12" imgW="2171520" imgH="431640" progId="Equation.3">
                  <p:embed/>
                </p:oleObj>
              </mc:Choice>
              <mc:Fallback>
                <p:oleObj name="数式" r:id="rId12" imgW="2171520" imgH="431640" progId="Equation.3">
                  <p:embed/>
                  <p:pic>
                    <p:nvPicPr>
                      <p:cNvPr id="0" name=""/>
                      <p:cNvPicPr/>
                      <p:nvPr/>
                    </p:nvPicPr>
                    <p:blipFill>
                      <a:blip r:embed="rId13"/>
                      <a:stretch>
                        <a:fillRect/>
                      </a:stretch>
                    </p:blipFill>
                    <p:spPr>
                      <a:xfrm>
                        <a:off x="323528" y="5013548"/>
                        <a:ext cx="3257551" cy="647700"/>
                      </a:xfrm>
                      <a:prstGeom prst="rect">
                        <a:avLst/>
                      </a:prstGeom>
                    </p:spPr>
                  </p:pic>
                </p:oleObj>
              </mc:Fallback>
            </mc:AlternateContent>
          </a:graphicData>
        </a:graphic>
      </p:graphicFrame>
      <p:graphicFrame>
        <p:nvGraphicFramePr>
          <p:cNvPr id="24" name="オブジェクト 23"/>
          <p:cNvGraphicFramePr>
            <a:graphicFrameLocks noChangeAspect="1"/>
          </p:cNvGraphicFramePr>
          <p:nvPr>
            <p:extLst>
              <p:ext uri="{D42A27DB-BD31-4B8C-83A1-F6EECF244321}">
                <p14:modId xmlns:p14="http://schemas.microsoft.com/office/powerpoint/2010/main" val="1309159159"/>
              </p:ext>
            </p:extLst>
          </p:nvPr>
        </p:nvGraphicFramePr>
        <p:xfrm>
          <a:off x="5263129" y="1515100"/>
          <a:ext cx="2457450" cy="609600"/>
        </p:xfrm>
        <a:graphic>
          <a:graphicData uri="http://schemas.openxmlformats.org/presentationml/2006/ole">
            <mc:AlternateContent xmlns:mc="http://schemas.openxmlformats.org/markup-compatibility/2006">
              <mc:Choice xmlns:v="urn:schemas-microsoft-com:vml" Requires="v">
                <p:oleObj spid="_x0000_s90734" name="数式" r:id="rId14" imgW="1638000" imgH="406080" progId="Equation.3">
                  <p:embed/>
                </p:oleObj>
              </mc:Choice>
              <mc:Fallback>
                <p:oleObj name="数式" r:id="rId14" imgW="1638000" imgH="406080" progId="Equation.3">
                  <p:embed/>
                  <p:pic>
                    <p:nvPicPr>
                      <p:cNvPr id="0" name=""/>
                      <p:cNvPicPr/>
                      <p:nvPr/>
                    </p:nvPicPr>
                    <p:blipFill>
                      <a:blip r:embed="rId15"/>
                      <a:stretch>
                        <a:fillRect/>
                      </a:stretch>
                    </p:blipFill>
                    <p:spPr>
                      <a:xfrm>
                        <a:off x="5263129" y="1515100"/>
                        <a:ext cx="2457450" cy="609600"/>
                      </a:xfrm>
                      <a:prstGeom prst="rect">
                        <a:avLst/>
                      </a:prstGeom>
                    </p:spPr>
                  </p:pic>
                </p:oleObj>
              </mc:Fallback>
            </mc:AlternateContent>
          </a:graphicData>
        </a:graphic>
      </p:graphicFrame>
      <p:sp>
        <p:nvSpPr>
          <p:cNvPr id="25" name="テキスト ボックス 24"/>
          <p:cNvSpPr txBox="1"/>
          <p:nvPr/>
        </p:nvSpPr>
        <p:spPr>
          <a:xfrm>
            <a:off x="3604543" y="3366660"/>
            <a:ext cx="505267"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(D)</a:t>
            </a:r>
            <a:endParaRPr kumimoji="1" lang="ja-JP" altLang="en-US" dirty="0">
              <a:latin typeface="Times New Roman" panose="02020603050405020304" pitchFamily="18" charset="0"/>
              <a:cs typeface="Times New Roman" panose="02020603050405020304" pitchFamily="18" charset="0"/>
            </a:endParaRPr>
          </a:p>
        </p:txBody>
      </p:sp>
      <p:sp>
        <p:nvSpPr>
          <p:cNvPr id="26" name="テキスト ボックス 25"/>
          <p:cNvSpPr txBox="1"/>
          <p:nvPr/>
        </p:nvSpPr>
        <p:spPr>
          <a:xfrm>
            <a:off x="8100392" y="1635234"/>
            <a:ext cx="556563"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(E)’</a:t>
            </a:r>
            <a:endParaRPr kumimoji="1" lang="ja-JP" altLang="en-US" dirty="0">
              <a:latin typeface="Times New Roman" panose="02020603050405020304" pitchFamily="18" charset="0"/>
              <a:cs typeface="Times New Roman" panose="02020603050405020304" pitchFamily="18" charset="0"/>
            </a:endParaRPr>
          </a:p>
        </p:txBody>
      </p:sp>
      <p:sp>
        <p:nvSpPr>
          <p:cNvPr id="27" name="テキスト ボックス 26"/>
          <p:cNvSpPr txBox="1"/>
          <p:nvPr/>
        </p:nvSpPr>
        <p:spPr>
          <a:xfrm>
            <a:off x="5652120" y="975762"/>
            <a:ext cx="2411109" cy="369332"/>
          </a:xfrm>
          <a:prstGeom prst="rect">
            <a:avLst/>
          </a:prstGeom>
          <a:noFill/>
          <a:ln>
            <a:solidFill>
              <a:srgbClr val="FF0000"/>
            </a:solidFill>
          </a:ln>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Assumption of </a:t>
            </a:r>
            <a:r>
              <a:rPr lang="en-US" altLang="ja-JP" i="1" dirty="0" smtClean="0">
                <a:latin typeface="Symbol" panose="05050102010706020507" pitchFamily="18" charset="2"/>
                <a:cs typeface="Times New Roman" panose="02020603050405020304" pitchFamily="18" charset="0"/>
              </a:rPr>
              <a:t>p</a:t>
            </a:r>
            <a:r>
              <a:rPr lang="en-US" altLang="ja-JP" dirty="0" smtClean="0">
                <a:latin typeface="Times New Roman" panose="02020603050405020304" pitchFamily="18" charset="0"/>
                <a:cs typeface="Times New Roman" panose="02020603050405020304" pitchFamily="18" charset="0"/>
              </a:rPr>
              <a:t> &lt;&lt; </a:t>
            </a:r>
            <a:r>
              <a:rPr lang="en-US" altLang="ja-JP" i="1" dirty="0" err="1" smtClean="0">
                <a:latin typeface="Times New Roman" panose="02020603050405020304" pitchFamily="18" charset="0"/>
                <a:cs typeface="Times New Roman" panose="02020603050405020304" pitchFamily="18" charset="0"/>
              </a:rPr>
              <a:t>nT</a:t>
            </a:r>
            <a:r>
              <a:rPr lang="en-US" altLang="ja-JP" baseline="-25000" dirty="0" err="1" smtClean="0">
                <a:latin typeface="Times New Roman" panose="02020603050405020304" pitchFamily="18" charset="0"/>
                <a:cs typeface="Times New Roman" panose="02020603050405020304" pitchFamily="18" charset="0"/>
              </a:rPr>
              <a:t>i</a:t>
            </a:r>
            <a:endParaRPr kumimoji="1" lang="ja-JP" altLang="en-US" baseline="-25000" dirty="0">
              <a:latin typeface="Times New Roman" panose="02020603050405020304" pitchFamily="18" charset="0"/>
              <a:cs typeface="Times New Roman" panose="02020603050405020304" pitchFamily="18" charset="0"/>
            </a:endParaRPr>
          </a:p>
        </p:txBody>
      </p:sp>
      <p:graphicFrame>
        <p:nvGraphicFramePr>
          <p:cNvPr id="28" name="オブジェクト 27"/>
          <p:cNvGraphicFramePr>
            <a:graphicFrameLocks noChangeAspect="1"/>
          </p:cNvGraphicFramePr>
          <p:nvPr>
            <p:extLst>
              <p:ext uri="{D42A27DB-BD31-4B8C-83A1-F6EECF244321}">
                <p14:modId xmlns:p14="http://schemas.microsoft.com/office/powerpoint/2010/main" val="2437380144"/>
              </p:ext>
            </p:extLst>
          </p:nvPr>
        </p:nvGraphicFramePr>
        <p:xfrm>
          <a:off x="5813425" y="2372494"/>
          <a:ext cx="1695450" cy="552450"/>
        </p:xfrm>
        <a:graphic>
          <a:graphicData uri="http://schemas.openxmlformats.org/presentationml/2006/ole">
            <mc:AlternateContent xmlns:mc="http://schemas.openxmlformats.org/markup-compatibility/2006">
              <mc:Choice xmlns:v="urn:schemas-microsoft-com:vml" Requires="v">
                <p:oleObj spid="_x0000_s90735" name="数式" r:id="rId16" imgW="1130040" imgH="368280" progId="Equation.3">
                  <p:embed/>
                </p:oleObj>
              </mc:Choice>
              <mc:Fallback>
                <p:oleObj name="数式" r:id="rId16" imgW="1130040" imgH="368280" progId="Equation.3">
                  <p:embed/>
                  <p:pic>
                    <p:nvPicPr>
                      <p:cNvPr id="0" name=""/>
                      <p:cNvPicPr/>
                      <p:nvPr/>
                    </p:nvPicPr>
                    <p:blipFill>
                      <a:blip r:embed="rId17"/>
                      <a:stretch>
                        <a:fillRect/>
                      </a:stretch>
                    </p:blipFill>
                    <p:spPr>
                      <a:xfrm>
                        <a:off x="5813425" y="2372494"/>
                        <a:ext cx="1695450" cy="552450"/>
                      </a:xfrm>
                      <a:prstGeom prst="rect">
                        <a:avLst/>
                      </a:prstGeom>
                    </p:spPr>
                  </p:pic>
                </p:oleObj>
              </mc:Fallback>
            </mc:AlternateContent>
          </a:graphicData>
        </a:graphic>
      </p:graphicFrame>
      <p:sp>
        <p:nvSpPr>
          <p:cNvPr id="29" name="テキスト ボックス 28"/>
          <p:cNvSpPr txBox="1"/>
          <p:nvPr/>
        </p:nvSpPr>
        <p:spPr>
          <a:xfrm>
            <a:off x="8063229" y="2464053"/>
            <a:ext cx="569387"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(B)’</a:t>
            </a:r>
            <a:endParaRPr kumimoji="1" lang="ja-JP" altLang="en-US" dirty="0">
              <a:latin typeface="Times New Roman" panose="02020603050405020304" pitchFamily="18" charset="0"/>
              <a:cs typeface="Times New Roman" panose="02020603050405020304" pitchFamily="18" charset="0"/>
            </a:endParaRPr>
          </a:p>
        </p:txBody>
      </p:sp>
      <p:sp>
        <p:nvSpPr>
          <p:cNvPr id="30" name="テキスト ボックス 29"/>
          <p:cNvSpPr txBox="1"/>
          <p:nvPr/>
        </p:nvSpPr>
        <p:spPr>
          <a:xfrm>
            <a:off x="5130182" y="3284984"/>
            <a:ext cx="3745449"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By</a:t>
            </a:r>
            <a:r>
              <a:rPr kumimoji="1" lang="en-US" altLang="ja-JP" dirty="0" smtClean="0">
                <a:latin typeface="Times New Roman" panose="02020603050405020304" pitchFamily="18" charset="0"/>
                <a:cs typeface="Times New Roman" panose="02020603050405020304" pitchFamily="18" charset="0"/>
              </a:rPr>
              <a:t> (A) </a:t>
            </a:r>
            <a:r>
              <a:rPr lang="en-US" altLang="ja-JP" dirty="0" smtClean="0">
                <a:latin typeface="Times New Roman" panose="02020603050405020304" pitchFamily="18" charset="0"/>
                <a:cs typeface="Times New Roman" panose="02020603050405020304" pitchFamily="18" charset="0"/>
              </a:rPr>
              <a:t>and</a:t>
            </a:r>
            <a:r>
              <a:rPr kumimoji="1" lang="en-US" altLang="ja-JP" dirty="0" smtClean="0">
                <a:latin typeface="Times New Roman" panose="02020603050405020304" pitchFamily="18" charset="0"/>
                <a:cs typeface="Times New Roman" panose="02020603050405020304" pitchFamily="18" charset="0"/>
              </a:rPr>
              <a:t> (B)’, LHS of (E)’ becomes</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31" name="オブジェクト 30"/>
          <p:cNvGraphicFramePr>
            <a:graphicFrameLocks noChangeAspect="1"/>
          </p:cNvGraphicFramePr>
          <p:nvPr>
            <p:extLst>
              <p:ext uri="{D42A27DB-BD31-4B8C-83A1-F6EECF244321}">
                <p14:modId xmlns:p14="http://schemas.microsoft.com/office/powerpoint/2010/main" val="3533259818"/>
              </p:ext>
            </p:extLst>
          </p:nvPr>
        </p:nvGraphicFramePr>
        <p:xfrm>
          <a:off x="5490542" y="3790325"/>
          <a:ext cx="2609850" cy="552450"/>
        </p:xfrm>
        <a:graphic>
          <a:graphicData uri="http://schemas.openxmlformats.org/presentationml/2006/ole">
            <mc:AlternateContent xmlns:mc="http://schemas.openxmlformats.org/markup-compatibility/2006">
              <mc:Choice xmlns:v="urn:schemas-microsoft-com:vml" Requires="v">
                <p:oleObj spid="_x0000_s90736" name="数式" r:id="rId18" imgW="1739880" imgH="368280" progId="Equation.3">
                  <p:embed/>
                </p:oleObj>
              </mc:Choice>
              <mc:Fallback>
                <p:oleObj name="数式" r:id="rId18" imgW="1739880" imgH="368280" progId="Equation.3">
                  <p:embed/>
                  <p:pic>
                    <p:nvPicPr>
                      <p:cNvPr id="0" name=""/>
                      <p:cNvPicPr/>
                      <p:nvPr/>
                    </p:nvPicPr>
                    <p:blipFill>
                      <a:blip r:embed="rId19"/>
                      <a:stretch>
                        <a:fillRect/>
                      </a:stretch>
                    </p:blipFill>
                    <p:spPr>
                      <a:xfrm>
                        <a:off x="5490542" y="3790325"/>
                        <a:ext cx="2609850" cy="552450"/>
                      </a:xfrm>
                      <a:prstGeom prst="rect">
                        <a:avLst/>
                      </a:prstGeom>
                    </p:spPr>
                  </p:pic>
                </p:oleObj>
              </mc:Fallback>
            </mc:AlternateContent>
          </a:graphicData>
        </a:graphic>
      </p:graphicFrame>
      <p:sp>
        <p:nvSpPr>
          <p:cNvPr id="32" name="テキスト ボックス 31"/>
          <p:cNvSpPr txBox="1"/>
          <p:nvPr/>
        </p:nvSpPr>
        <p:spPr>
          <a:xfrm>
            <a:off x="5147031" y="4539982"/>
            <a:ext cx="659155"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Then</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34" name="オブジェクト 33"/>
          <p:cNvGraphicFramePr>
            <a:graphicFrameLocks noChangeAspect="1"/>
          </p:cNvGraphicFramePr>
          <p:nvPr>
            <p:extLst>
              <p:ext uri="{D42A27DB-BD31-4B8C-83A1-F6EECF244321}">
                <p14:modId xmlns:p14="http://schemas.microsoft.com/office/powerpoint/2010/main" val="2045032454"/>
              </p:ext>
            </p:extLst>
          </p:nvPr>
        </p:nvGraphicFramePr>
        <p:xfrm>
          <a:off x="5638750" y="5053330"/>
          <a:ext cx="2533650" cy="552450"/>
        </p:xfrm>
        <a:graphic>
          <a:graphicData uri="http://schemas.openxmlformats.org/presentationml/2006/ole">
            <mc:AlternateContent xmlns:mc="http://schemas.openxmlformats.org/markup-compatibility/2006">
              <mc:Choice xmlns:v="urn:schemas-microsoft-com:vml" Requires="v">
                <p:oleObj spid="_x0000_s90737" name="数式" r:id="rId20" imgW="1688760" imgH="368280" progId="Equation.3">
                  <p:embed/>
                </p:oleObj>
              </mc:Choice>
              <mc:Fallback>
                <p:oleObj name="数式" r:id="rId20" imgW="1688760" imgH="368280" progId="Equation.3">
                  <p:embed/>
                  <p:pic>
                    <p:nvPicPr>
                      <p:cNvPr id="0" name=""/>
                      <p:cNvPicPr/>
                      <p:nvPr/>
                    </p:nvPicPr>
                    <p:blipFill>
                      <a:blip r:embed="rId21"/>
                      <a:stretch>
                        <a:fillRect/>
                      </a:stretch>
                    </p:blipFill>
                    <p:spPr>
                      <a:xfrm>
                        <a:off x="5638750" y="5053330"/>
                        <a:ext cx="2533650" cy="552450"/>
                      </a:xfrm>
                      <a:prstGeom prst="rect">
                        <a:avLst/>
                      </a:prstGeom>
                    </p:spPr>
                  </p:pic>
                </p:oleObj>
              </mc:Fallback>
            </mc:AlternateContent>
          </a:graphicData>
        </a:graphic>
      </p:graphicFrame>
    </p:spTree>
    <p:extLst>
      <p:ext uri="{BB962C8B-B14F-4D97-AF65-F5344CB8AC3E}">
        <p14:creationId xmlns:p14="http://schemas.microsoft.com/office/powerpoint/2010/main" val="2708875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179512" y="80814"/>
            <a:ext cx="6386685"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Necessity of artificial viscosity term</a:t>
            </a:r>
            <a:endParaRPr kumimoji="1" lang="ja-JP" altLang="en-US" sz="3200" b="1" dirty="0">
              <a:solidFill>
                <a:schemeClr val="bg1"/>
              </a:solidFill>
              <a:latin typeface="Times New Roman" pitchFamily="18" charset="0"/>
              <a:cs typeface="Times New Roman" pitchFamily="18" charset="0"/>
            </a:endParaRPr>
          </a:p>
        </p:txBody>
      </p:sp>
      <p:sp>
        <p:nvSpPr>
          <p:cNvPr id="9" name="角丸四角形 8"/>
          <p:cNvSpPr/>
          <p:nvPr/>
        </p:nvSpPr>
        <p:spPr>
          <a:xfrm>
            <a:off x="2987824" y="4311764"/>
            <a:ext cx="3024336" cy="79208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547664" y="3121224"/>
            <a:ext cx="1416546" cy="7920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511924" y="3100204"/>
            <a:ext cx="2516460" cy="79208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オブジェクト 11"/>
          <p:cNvGraphicFramePr>
            <a:graphicFrameLocks noChangeAspect="1"/>
          </p:cNvGraphicFramePr>
          <p:nvPr>
            <p:extLst/>
          </p:nvPr>
        </p:nvGraphicFramePr>
        <p:xfrm>
          <a:off x="1505669" y="3160182"/>
          <a:ext cx="1477963" cy="712787"/>
        </p:xfrm>
        <a:graphic>
          <a:graphicData uri="http://schemas.openxmlformats.org/presentationml/2006/ole">
            <mc:AlternateContent xmlns:mc="http://schemas.openxmlformats.org/markup-compatibility/2006">
              <mc:Choice xmlns:v="urn:schemas-microsoft-com:vml" Requires="v">
                <p:oleObj spid="_x0000_s93386" name="数式" r:id="rId3" imgW="736560" imgH="355320" progId="Equation.3">
                  <p:embed/>
                </p:oleObj>
              </mc:Choice>
              <mc:Fallback>
                <p:oleObj name="数式" r:id="rId3" imgW="736560" imgH="355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669" y="3160182"/>
                        <a:ext cx="1477963"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オブジェクト 13"/>
          <p:cNvGraphicFramePr>
            <a:graphicFrameLocks noChangeAspect="1"/>
          </p:cNvGraphicFramePr>
          <p:nvPr>
            <p:extLst/>
          </p:nvPr>
        </p:nvGraphicFramePr>
        <p:xfrm>
          <a:off x="5477147" y="3172882"/>
          <a:ext cx="2544763" cy="712787"/>
        </p:xfrm>
        <a:graphic>
          <a:graphicData uri="http://schemas.openxmlformats.org/presentationml/2006/ole">
            <mc:AlternateContent xmlns:mc="http://schemas.openxmlformats.org/markup-compatibility/2006">
              <mc:Choice xmlns:v="urn:schemas-microsoft-com:vml" Requires="v">
                <p:oleObj spid="_x0000_s93387" name="数式" r:id="rId5" imgW="1269720" imgH="355320" progId="Equation.3">
                  <p:embed/>
                </p:oleObj>
              </mc:Choice>
              <mc:Fallback>
                <p:oleObj name="数式" r:id="rId5" imgW="1269720" imgH="355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7147" y="3172882"/>
                        <a:ext cx="2544763"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テキスト ボックス 14"/>
          <p:cNvSpPr txBox="1"/>
          <p:nvPr/>
        </p:nvSpPr>
        <p:spPr>
          <a:xfrm>
            <a:off x="844352" y="2668850"/>
            <a:ext cx="3130252" cy="400110"/>
          </a:xfrm>
          <a:prstGeom prst="rect">
            <a:avLst/>
          </a:prstGeom>
          <a:noFill/>
        </p:spPr>
        <p:txBody>
          <a:bodyPr wrap="square" rtlCol="0">
            <a:spAutoFit/>
          </a:bodyPr>
          <a:lstStyle/>
          <a:p>
            <a:r>
              <a:rPr lang="en-US" altLang="ja-JP" sz="2000" dirty="0" smtClean="0">
                <a:latin typeface="Times New Roman" pitchFamily="18" charset="0"/>
                <a:cs typeface="Times New Roman" pitchFamily="18" charset="0"/>
              </a:rPr>
              <a:t>conservation of ion particles</a:t>
            </a:r>
            <a:endParaRPr kumimoji="1" lang="ja-JP" altLang="en-US" sz="2000" dirty="0">
              <a:latin typeface="Times New Roman" pitchFamily="18" charset="0"/>
              <a:cs typeface="Times New Roman" pitchFamily="18" charset="0"/>
            </a:endParaRPr>
          </a:p>
        </p:txBody>
      </p:sp>
      <p:sp>
        <p:nvSpPr>
          <p:cNvPr id="16" name="テキスト ボックス 15"/>
          <p:cNvSpPr txBox="1"/>
          <p:nvPr/>
        </p:nvSpPr>
        <p:spPr>
          <a:xfrm>
            <a:off x="4264918" y="2668850"/>
            <a:ext cx="4627562" cy="400110"/>
          </a:xfrm>
          <a:prstGeom prst="rect">
            <a:avLst/>
          </a:prstGeom>
          <a:noFill/>
        </p:spPr>
        <p:txBody>
          <a:bodyPr wrap="square" rtlCol="0">
            <a:spAutoFit/>
          </a:bodyPr>
          <a:lstStyle/>
          <a:p>
            <a:r>
              <a:rPr lang="en-US" altLang="ja-JP" sz="2000" dirty="0" smtClean="0">
                <a:latin typeface="Times New Roman" pitchFamily="18" charset="0"/>
                <a:cs typeface="Times New Roman" pitchFamily="18" charset="0"/>
              </a:rPr>
              <a:t>conservation of parallel plasma momentum</a:t>
            </a:r>
            <a:endParaRPr kumimoji="1" lang="ja-JP" altLang="en-US" sz="2000" dirty="0">
              <a:latin typeface="Times New Roman" pitchFamily="18" charset="0"/>
              <a:cs typeface="Times New Roman" pitchFamily="18" charset="0"/>
            </a:endParaRPr>
          </a:p>
        </p:txBody>
      </p:sp>
      <p:cxnSp>
        <p:nvCxnSpPr>
          <p:cNvPr id="17" name="直線コネクタ 16"/>
          <p:cNvCxnSpPr/>
          <p:nvPr/>
        </p:nvCxnSpPr>
        <p:spPr>
          <a:xfrm>
            <a:off x="2987824" y="3513202"/>
            <a:ext cx="252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4211960" y="3513202"/>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9" name="オブジェクト 18"/>
          <p:cNvGraphicFramePr>
            <a:graphicFrameLocks noChangeAspect="1"/>
          </p:cNvGraphicFramePr>
          <p:nvPr>
            <p:extLst/>
          </p:nvPr>
        </p:nvGraphicFramePr>
        <p:xfrm>
          <a:off x="3016250" y="4365094"/>
          <a:ext cx="2925763" cy="763588"/>
        </p:xfrm>
        <a:graphic>
          <a:graphicData uri="http://schemas.openxmlformats.org/presentationml/2006/ole">
            <mc:AlternateContent xmlns:mc="http://schemas.openxmlformats.org/markup-compatibility/2006">
              <mc:Choice xmlns:v="urn:schemas-microsoft-com:vml" Requires="v">
                <p:oleObj spid="_x0000_s93388" name="数式" r:id="rId7" imgW="1460160" imgH="380880" progId="Equation.3">
                  <p:embed/>
                </p:oleObj>
              </mc:Choice>
              <mc:Fallback>
                <p:oleObj name="数式" r:id="rId7" imgW="1460160" imgH="380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250" y="4365094"/>
                        <a:ext cx="2925763"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テキスト ボックス 19"/>
          <p:cNvSpPr txBox="1"/>
          <p:nvPr/>
        </p:nvSpPr>
        <p:spPr>
          <a:xfrm>
            <a:off x="683568" y="5457418"/>
            <a:ext cx="7848872" cy="707886"/>
          </a:xfrm>
          <a:prstGeom prst="rect">
            <a:avLst/>
          </a:prstGeom>
          <a:noFill/>
        </p:spPr>
        <p:txBody>
          <a:bodyPr wrap="square" rtlCol="0">
            <a:spAutoFit/>
          </a:bodyPr>
          <a:lstStyle/>
          <a:p>
            <a:pPr algn="just"/>
            <a:r>
              <a:rPr kumimoji="1" lang="en-US" altLang="ja-JP" sz="2000" dirty="0" smtClean="0">
                <a:latin typeface="Times New Roman" pitchFamily="18" charset="0"/>
                <a:cs typeface="Times New Roman" pitchFamily="18" charset="0"/>
              </a:rPr>
              <a:t>When </a:t>
            </a:r>
            <a:r>
              <a:rPr kumimoji="1" lang="en-US" altLang="ja-JP" sz="2000" i="1" dirty="0" smtClean="0">
                <a:latin typeface="Times New Roman" pitchFamily="18" charset="0"/>
                <a:cs typeface="Times New Roman" pitchFamily="18" charset="0"/>
              </a:rPr>
              <a:t>V</a:t>
            </a:r>
            <a:r>
              <a:rPr kumimoji="1" lang="en-US" altLang="ja-JP" sz="2000" dirty="0" smtClean="0">
                <a:latin typeface="Times New Roman" pitchFamily="18" charset="0"/>
                <a:cs typeface="Times New Roman" pitchFamily="18" charset="0"/>
              </a:rPr>
              <a:t> is positive, RHS </a:t>
            </a:r>
            <a:r>
              <a:rPr lang="en-US" altLang="ja-JP" sz="2000" dirty="0" smtClean="0">
                <a:latin typeface="Times New Roman" pitchFamily="18" charset="0"/>
                <a:cs typeface="Times New Roman" pitchFamily="18" charset="0"/>
              </a:rPr>
              <a:t>becomes positive. If </a:t>
            </a:r>
            <a:r>
              <a:rPr lang="en-US" altLang="ja-JP" sz="2000" i="1" dirty="0" smtClean="0">
                <a:latin typeface="Times New Roman" pitchFamily="18" charset="0"/>
                <a:cs typeface="Times New Roman" pitchFamily="18" charset="0"/>
              </a:rPr>
              <a:t>V</a:t>
            </a:r>
            <a:r>
              <a:rPr lang="en-US" altLang="ja-JP" sz="2000" dirty="0" smtClean="0">
                <a:latin typeface="Times New Roman" pitchFamily="18" charset="0"/>
                <a:cs typeface="Times New Roman" pitchFamily="18" charset="0"/>
              </a:rPr>
              <a:t> becomes supersonic, </a:t>
            </a:r>
            <a:r>
              <a:rPr lang="en-US" altLang="ja-JP" sz="2000" dirty="0" err="1" smtClean="0">
                <a:latin typeface="Times New Roman" pitchFamily="18" charset="0"/>
                <a:cs typeface="Times New Roman" pitchFamily="18" charset="0"/>
              </a:rPr>
              <a:t>d</a:t>
            </a:r>
            <a:r>
              <a:rPr lang="en-US" altLang="ja-JP" sz="2000" i="1" dirty="0" err="1" smtClean="0">
                <a:latin typeface="Times New Roman" pitchFamily="18" charset="0"/>
                <a:cs typeface="Times New Roman" pitchFamily="18" charset="0"/>
              </a:rPr>
              <a:t>V</a:t>
            </a:r>
            <a:r>
              <a:rPr lang="en-US" altLang="ja-JP" sz="2000" dirty="0" smtClean="0">
                <a:latin typeface="Times New Roman" pitchFamily="18" charset="0"/>
                <a:cs typeface="Times New Roman" pitchFamily="18" charset="0"/>
              </a:rPr>
              <a:t>/</a:t>
            </a:r>
            <a:r>
              <a:rPr lang="en-US" altLang="ja-JP" sz="2000" dirty="0" err="1" smtClean="0">
                <a:latin typeface="Times New Roman" pitchFamily="18" charset="0"/>
                <a:cs typeface="Times New Roman" pitchFamily="18" charset="0"/>
              </a:rPr>
              <a:t>d</a:t>
            </a:r>
            <a:r>
              <a:rPr lang="en-US" altLang="ja-JP" sz="2000" i="1" dirty="0" err="1" smtClean="0">
                <a:latin typeface="Times New Roman" pitchFamily="18" charset="0"/>
                <a:cs typeface="Times New Roman" pitchFamily="18" charset="0"/>
              </a:rPr>
              <a:t>x</a:t>
            </a:r>
            <a:r>
              <a:rPr lang="en-US" altLang="ja-JP" sz="2000" dirty="0" smtClean="0">
                <a:latin typeface="Times New Roman" pitchFamily="18" charset="0"/>
                <a:cs typeface="Times New Roman" pitchFamily="18" charset="0"/>
              </a:rPr>
              <a:t> becomes positive and </a:t>
            </a:r>
            <a:r>
              <a:rPr lang="en-US" altLang="ja-JP" sz="2000" i="1" dirty="0" smtClean="0">
                <a:latin typeface="Times New Roman" pitchFamily="18" charset="0"/>
                <a:cs typeface="Times New Roman" pitchFamily="18" charset="0"/>
              </a:rPr>
              <a:t>V</a:t>
            </a:r>
            <a:r>
              <a:rPr lang="en-US" altLang="ja-JP" sz="2000" dirty="0" smtClean="0">
                <a:latin typeface="Times New Roman" pitchFamily="18" charset="0"/>
                <a:cs typeface="Times New Roman" pitchFamily="18" charset="0"/>
              </a:rPr>
              <a:t> cannot connects.</a:t>
            </a:r>
            <a:endParaRPr kumimoji="1" lang="ja-JP" altLang="en-US" sz="2000" dirty="0">
              <a:latin typeface="Times New Roman" pitchFamily="18" charset="0"/>
              <a:cs typeface="Times New Roman" pitchFamily="18" charset="0"/>
            </a:endParaRPr>
          </a:p>
        </p:txBody>
      </p:sp>
      <p:graphicFrame>
        <p:nvGraphicFramePr>
          <p:cNvPr id="22" name="オブジェクト 21"/>
          <p:cNvGraphicFramePr>
            <a:graphicFrameLocks noChangeAspect="1"/>
          </p:cNvGraphicFramePr>
          <p:nvPr>
            <p:extLst/>
          </p:nvPr>
        </p:nvGraphicFramePr>
        <p:xfrm>
          <a:off x="1259632" y="1196752"/>
          <a:ext cx="2838450" cy="666750"/>
        </p:xfrm>
        <a:graphic>
          <a:graphicData uri="http://schemas.openxmlformats.org/presentationml/2006/ole">
            <mc:AlternateContent xmlns:mc="http://schemas.openxmlformats.org/markup-compatibility/2006">
              <mc:Choice xmlns:v="urn:schemas-microsoft-com:vml" Requires="v">
                <p:oleObj spid="_x0000_s93389" name="数式" r:id="rId9" imgW="1892160" imgH="444240" progId="Equation.3">
                  <p:embed/>
                </p:oleObj>
              </mc:Choice>
              <mc:Fallback>
                <p:oleObj name="数式" r:id="rId9" imgW="1892160" imgH="444240" progId="Equation.3">
                  <p:embed/>
                  <p:pic>
                    <p:nvPicPr>
                      <p:cNvPr id="0" name=""/>
                      <p:cNvPicPr/>
                      <p:nvPr/>
                    </p:nvPicPr>
                    <p:blipFill>
                      <a:blip r:embed="rId10"/>
                      <a:stretch>
                        <a:fillRect/>
                      </a:stretch>
                    </p:blipFill>
                    <p:spPr>
                      <a:xfrm>
                        <a:off x="1259632" y="1196752"/>
                        <a:ext cx="2838450" cy="666750"/>
                      </a:xfrm>
                      <a:prstGeom prst="rect">
                        <a:avLst/>
                      </a:prstGeom>
                    </p:spPr>
                  </p:pic>
                </p:oleObj>
              </mc:Fallback>
            </mc:AlternateContent>
          </a:graphicData>
        </a:graphic>
      </p:graphicFrame>
      <p:sp>
        <p:nvSpPr>
          <p:cNvPr id="2" name="正方形/長方形 1"/>
          <p:cNvSpPr/>
          <p:nvPr/>
        </p:nvSpPr>
        <p:spPr>
          <a:xfrm>
            <a:off x="2843808" y="1196752"/>
            <a:ext cx="1368152" cy="6667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555776" y="1844824"/>
            <a:ext cx="2313839"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artificial viscosity term</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097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40241" y="80814"/>
            <a:ext cx="2719591" cy="584775"/>
          </a:xfrm>
          <a:prstGeom prst="rect">
            <a:avLst/>
          </a:prstGeom>
          <a:noFill/>
        </p:spPr>
        <p:txBody>
          <a:bodyPr wrap="none" rtlCol="0">
            <a:spAutoFit/>
          </a:bodyPr>
          <a:lstStyle/>
          <a:p>
            <a:r>
              <a:rPr lang="en-US" altLang="ja-JP" sz="3200" b="1" dirty="0" err="1" smtClean="0">
                <a:solidFill>
                  <a:schemeClr val="bg1"/>
                </a:solidFill>
                <a:latin typeface="Times New Roman" pitchFamily="18" charset="0"/>
                <a:cs typeface="Times New Roman" pitchFamily="18" charset="0"/>
              </a:rPr>
              <a:t>Discretization</a:t>
            </a:r>
            <a:endParaRPr kumimoji="1" lang="ja-JP" altLang="en-US" sz="3200" b="1" dirty="0">
              <a:solidFill>
                <a:schemeClr val="bg1"/>
              </a:solidFill>
              <a:latin typeface="Times New Roman" pitchFamily="18" charset="0"/>
              <a:cs typeface="Times New Roman" pitchFamily="18" charset="0"/>
            </a:endParaRPr>
          </a:p>
        </p:txBody>
      </p:sp>
      <p:sp>
        <p:nvSpPr>
          <p:cNvPr id="23" name="角丸四角形 22"/>
          <p:cNvSpPr/>
          <p:nvPr/>
        </p:nvSpPr>
        <p:spPr>
          <a:xfrm>
            <a:off x="2585492" y="1844824"/>
            <a:ext cx="3816424" cy="792088"/>
          </a:xfrm>
          <a:prstGeom prst="round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オブジェクト 23"/>
          <p:cNvGraphicFramePr>
            <a:graphicFrameLocks noChangeAspect="1"/>
          </p:cNvGraphicFramePr>
          <p:nvPr/>
        </p:nvGraphicFramePr>
        <p:xfrm>
          <a:off x="2555776" y="1843460"/>
          <a:ext cx="3814763" cy="788987"/>
        </p:xfrm>
        <a:graphic>
          <a:graphicData uri="http://schemas.openxmlformats.org/presentationml/2006/ole">
            <mc:AlternateContent xmlns:mc="http://schemas.openxmlformats.org/markup-compatibility/2006">
              <mc:Choice xmlns:v="urn:schemas-microsoft-com:vml" Requires="v">
                <p:oleObj spid="_x0000_s94260" name="数式" r:id="rId3" imgW="1904760" imgH="393480" progId="Equation.3">
                  <p:embed/>
                </p:oleObj>
              </mc:Choice>
              <mc:Fallback>
                <p:oleObj name="数式" r:id="rId3" imgW="19047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843460"/>
                        <a:ext cx="3814763" cy="78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テキスト ボックス 24"/>
          <p:cNvSpPr txBox="1"/>
          <p:nvPr/>
        </p:nvSpPr>
        <p:spPr>
          <a:xfrm>
            <a:off x="2844824" y="1484784"/>
            <a:ext cx="3383360" cy="400110"/>
          </a:xfrm>
          <a:prstGeom prst="rect">
            <a:avLst/>
          </a:prstGeom>
          <a:noFill/>
        </p:spPr>
        <p:txBody>
          <a:bodyPr wrap="square" rtlCol="0">
            <a:spAutoFit/>
          </a:bodyPr>
          <a:lstStyle/>
          <a:p>
            <a:r>
              <a:rPr lang="en-US" altLang="ja-JP" sz="2000" dirty="0" smtClean="0">
                <a:latin typeface="Times New Roman" pitchFamily="18" charset="0"/>
                <a:cs typeface="Times New Roman" pitchFamily="18" charset="0"/>
              </a:rPr>
              <a:t>general conservation equation</a:t>
            </a:r>
            <a:endParaRPr kumimoji="1" lang="ja-JP" altLang="en-US" sz="2000" dirty="0">
              <a:latin typeface="Times New Roman" pitchFamily="18" charset="0"/>
              <a:cs typeface="Times New Roman" pitchFamily="18" charset="0"/>
            </a:endParaRPr>
          </a:p>
        </p:txBody>
      </p:sp>
      <p:sp>
        <p:nvSpPr>
          <p:cNvPr id="42" name="テキスト ボックス 41"/>
          <p:cNvSpPr txBox="1"/>
          <p:nvPr/>
        </p:nvSpPr>
        <p:spPr>
          <a:xfrm>
            <a:off x="1807312" y="3100898"/>
            <a:ext cx="1396536" cy="400110"/>
          </a:xfrm>
          <a:prstGeom prst="rect">
            <a:avLst/>
          </a:prstGeom>
          <a:noFill/>
        </p:spPr>
        <p:txBody>
          <a:bodyPr wrap="none" rtlCol="0">
            <a:spAutoFit/>
          </a:bodyPr>
          <a:lstStyle/>
          <a:p>
            <a:r>
              <a:rPr kumimoji="1" lang="en-US" altLang="ja-JP" sz="2000" dirty="0" smtClean="0">
                <a:latin typeface="Times New Roman" pitchFamily="18" charset="0"/>
                <a:cs typeface="Times New Roman" pitchFamily="18" charset="0"/>
              </a:rPr>
              <a:t>full implicit</a:t>
            </a:r>
            <a:endParaRPr kumimoji="1" lang="ja-JP" altLang="en-US" sz="2000" dirty="0">
              <a:latin typeface="Times New Roman" pitchFamily="18" charset="0"/>
              <a:cs typeface="Times New Roman" pitchFamily="18" charset="0"/>
            </a:endParaRPr>
          </a:p>
        </p:txBody>
      </p:sp>
      <p:sp>
        <p:nvSpPr>
          <p:cNvPr id="43" name="テキスト ボックス 42"/>
          <p:cNvSpPr txBox="1"/>
          <p:nvPr/>
        </p:nvSpPr>
        <p:spPr>
          <a:xfrm>
            <a:off x="3491880" y="3100898"/>
            <a:ext cx="954107" cy="400110"/>
          </a:xfrm>
          <a:prstGeom prst="rect">
            <a:avLst/>
          </a:prstGeom>
          <a:noFill/>
        </p:spPr>
        <p:txBody>
          <a:bodyPr wrap="none" rtlCol="0">
            <a:spAutoFit/>
          </a:bodyPr>
          <a:lstStyle/>
          <a:p>
            <a:r>
              <a:rPr lang="en-US" altLang="ja-JP" sz="2000" dirty="0" smtClean="0">
                <a:latin typeface="Times New Roman" pitchFamily="18" charset="0"/>
                <a:cs typeface="Times New Roman" pitchFamily="18" charset="0"/>
              </a:rPr>
              <a:t>upwind</a:t>
            </a:r>
            <a:endParaRPr kumimoji="1" lang="ja-JP" altLang="en-US" sz="2000" dirty="0">
              <a:latin typeface="Times New Roman" pitchFamily="18" charset="0"/>
              <a:cs typeface="Times New Roman" pitchFamily="18" charset="0"/>
            </a:endParaRPr>
          </a:p>
        </p:txBody>
      </p:sp>
      <p:sp>
        <p:nvSpPr>
          <p:cNvPr id="44" name="テキスト ボックス 43"/>
          <p:cNvSpPr txBox="1"/>
          <p:nvPr/>
        </p:nvSpPr>
        <p:spPr>
          <a:xfrm>
            <a:off x="5059783" y="3100898"/>
            <a:ext cx="880369" cy="400110"/>
          </a:xfrm>
          <a:prstGeom prst="rect">
            <a:avLst/>
          </a:prstGeom>
          <a:noFill/>
        </p:spPr>
        <p:txBody>
          <a:bodyPr wrap="none" rtlCol="0">
            <a:spAutoFit/>
          </a:bodyPr>
          <a:lstStyle/>
          <a:p>
            <a:r>
              <a:rPr lang="en-US" altLang="ja-JP" sz="2000" dirty="0" smtClean="0">
                <a:latin typeface="Times New Roman" pitchFamily="18" charset="0"/>
                <a:cs typeface="Times New Roman" pitchFamily="18" charset="0"/>
              </a:rPr>
              <a:t>central</a:t>
            </a:r>
            <a:endParaRPr kumimoji="1" lang="ja-JP" altLang="en-US" sz="2000" dirty="0">
              <a:latin typeface="Times New Roman" pitchFamily="18" charset="0"/>
              <a:cs typeface="Times New Roman" pitchFamily="18" charset="0"/>
            </a:endParaRPr>
          </a:p>
        </p:txBody>
      </p:sp>
      <p:cxnSp>
        <p:nvCxnSpPr>
          <p:cNvPr id="47" name="直線矢印コネクタ 46"/>
          <p:cNvCxnSpPr>
            <a:endCxn id="42" idx="0"/>
          </p:cNvCxnSpPr>
          <p:nvPr/>
        </p:nvCxnSpPr>
        <p:spPr>
          <a:xfrm flipH="1">
            <a:off x="2505580" y="2452826"/>
            <a:ext cx="33822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endCxn id="43" idx="0"/>
          </p:cNvCxnSpPr>
          <p:nvPr/>
        </p:nvCxnSpPr>
        <p:spPr>
          <a:xfrm flipH="1">
            <a:off x="3968934" y="2452826"/>
            <a:ext cx="2700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endCxn id="44" idx="0"/>
          </p:cNvCxnSpPr>
          <p:nvPr/>
        </p:nvCxnSpPr>
        <p:spPr>
          <a:xfrm>
            <a:off x="5364088" y="2452826"/>
            <a:ext cx="1358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251520" y="1023119"/>
            <a:ext cx="2837636" cy="461665"/>
          </a:xfrm>
          <a:prstGeom prst="rect">
            <a:avLst/>
          </a:prstGeom>
          <a:noFill/>
        </p:spPr>
        <p:txBody>
          <a:bodyPr wrap="none" rtlCol="0">
            <a:spAutoFit/>
          </a:bodyPr>
          <a:lstStyle/>
          <a:p>
            <a:r>
              <a:rPr kumimoji="1" lang="en-US" altLang="ja-JP" sz="2400" u="sng" dirty="0" err="1" smtClean="0">
                <a:latin typeface="Times New Roman" pitchFamily="18" charset="0"/>
                <a:cs typeface="Times New Roman" pitchFamily="18" charset="0"/>
              </a:rPr>
              <a:t>discretization</a:t>
            </a:r>
            <a:r>
              <a:rPr kumimoji="1" lang="en-US" altLang="ja-JP" sz="2400" u="sng" dirty="0" smtClean="0">
                <a:latin typeface="Times New Roman" pitchFamily="18" charset="0"/>
                <a:cs typeface="Times New Roman" pitchFamily="18" charset="0"/>
              </a:rPr>
              <a:t> scheme</a:t>
            </a:r>
            <a:endParaRPr kumimoji="1" lang="ja-JP" altLang="en-US" sz="2400" u="sng" dirty="0">
              <a:latin typeface="Times New Roman" pitchFamily="18" charset="0"/>
              <a:cs typeface="Times New Roman" pitchFamily="18" charset="0"/>
            </a:endParaRPr>
          </a:p>
        </p:txBody>
      </p:sp>
      <p:sp>
        <p:nvSpPr>
          <p:cNvPr id="59" name="テキスト ボックス 58"/>
          <p:cNvSpPr txBox="1"/>
          <p:nvPr/>
        </p:nvSpPr>
        <p:spPr>
          <a:xfrm>
            <a:off x="251520" y="3759423"/>
            <a:ext cx="3746538" cy="461665"/>
          </a:xfrm>
          <a:prstGeom prst="rect">
            <a:avLst/>
          </a:prstGeom>
          <a:noFill/>
        </p:spPr>
        <p:txBody>
          <a:bodyPr wrap="none" rtlCol="0">
            <a:spAutoFit/>
          </a:bodyPr>
          <a:lstStyle/>
          <a:p>
            <a:r>
              <a:rPr lang="en-US" altLang="ja-JP" sz="2400" u="sng" dirty="0" smtClean="0">
                <a:latin typeface="Times New Roman" pitchFamily="18" charset="0"/>
                <a:cs typeface="Times New Roman" pitchFamily="18" charset="0"/>
              </a:rPr>
              <a:t>staggered mesh (uniform </a:t>
            </a:r>
            <a:r>
              <a:rPr lang="en-US" altLang="ja-JP" sz="2400" i="1" u="sng" dirty="0" err="1" smtClean="0">
                <a:latin typeface="Times New Roman" pitchFamily="18" charset="0"/>
                <a:cs typeface="Times New Roman" pitchFamily="18" charset="0"/>
              </a:rPr>
              <a:t>dx</a:t>
            </a:r>
            <a:r>
              <a:rPr lang="en-US" altLang="ja-JP" sz="2400" u="sng" dirty="0" smtClean="0">
                <a:latin typeface="Times New Roman" pitchFamily="18" charset="0"/>
                <a:cs typeface="Times New Roman" pitchFamily="18" charset="0"/>
              </a:rPr>
              <a:t>)</a:t>
            </a:r>
            <a:endParaRPr kumimoji="1" lang="ja-JP" altLang="en-US" sz="2400" u="sng" dirty="0">
              <a:latin typeface="Times New Roman" pitchFamily="18" charset="0"/>
              <a:cs typeface="Times New Roman" pitchFamily="18" charset="0"/>
            </a:endParaRPr>
          </a:p>
        </p:txBody>
      </p:sp>
      <p:pic>
        <p:nvPicPr>
          <p:cNvPr id="11271" name="Picture 7" descr="C:\Users\togo\Documents\memos\仮想ダイバータ関連\資料\14.01.31\main material\grid.png"/>
          <p:cNvPicPr>
            <a:picLocks noChangeAspect="1" noChangeArrowheads="1"/>
          </p:cNvPicPr>
          <p:nvPr/>
        </p:nvPicPr>
        <p:blipFill>
          <a:blip r:embed="rId5" cstate="print"/>
          <a:srcRect/>
          <a:stretch>
            <a:fillRect/>
          </a:stretch>
        </p:blipFill>
        <p:spPr bwMode="auto">
          <a:xfrm>
            <a:off x="1259632" y="4365104"/>
            <a:ext cx="6735763" cy="1524000"/>
          </a:xfrm>
          <a:prstGeom prst="rect">
            <a:avLst/>
          </a:prstGeom>
          <a:noFill/>
        </p:spPr>
      </p:pic>
    </p:spTree>
    <p:extLst>
      <p:ext uri="{BB962C8B-B14F-4D97-AF65-F5344CB8AC3E}">
        <p14:creationId xmlns:p14="http://schemas.microsoft.com/office/powerpoint/2010/main" val="2055089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60004" y="80814"/>
            <a:ext cx="3635932"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Calculation method</a:t>
            </a:r>
            <a:endParaRPr kumimoji="1" lang="ja-JP" altLang="en-US" sz="3200" b="1" dirty="0">
              <a:solidFill>
                <a:schemeClr val="bg1"/>
              </a:solidFill>
              <a:latin typeface="Times New Roman" pitchFamily="18" charset="0"/>
              <a:cs typeface="Times New Roman" pitchFamily="18" charset="0"/>
            </a:endParaRPr>
          </a:p>
        </p:txBody>
      </p:sp>
      <p:sp>
        <p:nvSpPr>
          <p:cNvPr id="57" name="テキスト ボックス 56"/>
          <p:cNvSpPr txBox="1"/>
          <p:nvPr/>
        </p:nvSpPr>
        <p:spPr>
          <a:xfrm>
            <a:off x="251520" y="961678"/>
            <a:ext cx="2156360" cy="461665"/>
          </a:xfrm>
          <a:prstGeom prst="rect">
            <a:avLst/>
          </a:prstGeom>
          <a:noFill/>
        </p:spPr>
        <p:txBody>
          <a:bodyPr wrap="none" rtlCol="0">
            <a:spAutoFit/>
          </a:bodyPr>
          <a:lstStyle/>
          <a:p>
            <a:r>
              <a:rPr lang="en-US" altLang="ja-JP" sz="2400" u="sng" dirty="0" smtClean="0">
                <a:latin typeface="Times New Roman" pitchFamily="18" charset="0"/>
                <a:cs typeface="Times New Roman" pitchFamily="18" charset="0"/>
              </a:rPr>
              <a:t>matrix equation</a:t>
            </a:r>
            <a:endParaRPr kumimoji="1" lang="ja-JP" altLang="en-US" sz="2400" u="sng" dirty="0">
              <a:latin typeface="Times New Roman" pitchFamily="18" charset="0"/>
              <a:cs typeface="Times New Roman" pitchFamily="18" charset="0"/>
            </a:endParaRPr>
          </a:p>
        </p:txBody>
      </p:sp>
      <p:graphicFrame>
        <p:nvGraphicFramePr>
          <p:cNvPr id="23" name="オブジェクト 22"/>
          <p:cNvGraphicFramePr>
            <a:graphicFrameLocks noChangeAspect="1"/>
          </p:cNvGraphicFramePr>
          <p:nvPr/>
        </p:nvGraphicFramePr>
        <p:xfrm>
          <a:off x="179512" y="1750374"/>
          <a:ext cx="5441950" cy="2008188"/>
        </p:xfrm>
        <a:graphic>
          <a:graphicData uri="http://schemas.openxmlformats.org/presentationml/2006/ole">
            <mc:AlternateContent xmlns:mc="http://schemas.openxmlformats.org/markup-compatibility/2006">
              <mc:Choice xmlns:v="urn:schemas-microsoft-com:vml" Requires="v">
                <p:oleObj spid="_x0000_s95534" name="数式" r:id="rId3" imgW="2717640" imgH="1002960" progId="Equation.3">
                  <p:embed/>
                </p:oleObj>
              </mc:Choice>
              <mc:Fallback>
                <p:oleObj name="数式" r:id="rId3" imgW="2717640" imgH="1002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50374"/>
                        <a:ext cx="5441950" cy="200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テキスト ボックス 23"/>
          <p:cNvSpPr txBox="1"/>
          <p:nvPr/>
        </p:nvSpPr>
        <p:spPr>
          <a:xfrm>
            <a:off x="1585384" y="1360580"/>
            <a:ext cx="1297150" cy="400110"/>
          </a:xfrm>
          <a:prstGeom prst="rect">
            <a:avLst/>
          </a:prstGeom>
          <a:noFill/>
        </p:spPr>
        <p:txBody>
          <a:bodyPr wrap="none" rtlCol="0">
            <a:spAutoFit/>
          </a:bodyPr>
          <a:lstStyle/>
          <a:p>
            <a:r>
              <a:rPr kumimoji="1" lang="en-US" altLang="ja-JP" sz="2000" dirty="0" smtClean="0">
                <a:latin typeface="Times New Roman" pitchFamily="18" charset="0"/>
                <a:cs typeface="Times New Roman" pitchFamily="18" charset="0"/>
              </a:rPr>
              <a:t>(ex.</a:t>
            </a:r>
            <a:r>
              <a:rPr kumimoji="1" lang="en-US" altLang="ja-JP" sz="2000" i="1" dirty="0" smtClean="0">
                <a:latin typeface="Times New Roman" pitchFamily="18" charset="0"/>
                <a:cs typeface="Times New Roman" pitchFamily="18" charset="0"/>
              </a:rPr>
              <a:t> N </a:t>
            </a:r>
            <a:r>
              <a:rPr kumimoji="1" lang="en-US" altLang="ja-JP" sz="2000" dirty="0" smtClean="0">
                <a:latin typeface="Times New Roman" pitchFamily="18" charset="0"/>
                <a:cs typeface="Times New Roman" pitchFamily="18" charset="0"/>
              </a:rPr>
              <a:t>= 5)</a:t>
            </a:r>
            <a:endParaRPr kumimoji="1" lang="ja-JP" altLang="en-US" sz="2000" dirty="0">
              <a:latin typeface="Times New Roman" pitchFamily="18" charset="0"/>
              <a:cs typeface="Times New Roman" pitchFamily="18" charset="0"/>
            </a:endParaRPr>
          </a:p>
        </p:txBody>
      </p:sp>
      <p:sp>
        <p:nvSpPr>
          <p:cNvPr id="25" name="正方形/長方形 24"/>
          <p:cNvSpPr/>
          <p:nvPr/>
        </p:nvSpPr>
        <p:spPr>
          <a:xfrm>
            <a:off x="3572272" y="1791104"/>
            <a:ext cx="648072" cy="360040"/>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98004" y="3337180"/>
            <a:ext cx="648072" cy="360040"/>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5796136" y="1234495"/>
            <a:ext cx="3096344" cy="2554545"/>
          </a:xfrm>
          <a:prstGeom prst="rect">
            <a:avLst/>
          </a:prstGeom>
          <a:noFill/>
        </p:spPr>
        <p:txBody>
          <a:bodyPr wrap="square" rtlCol="0">
            <a:spAutoFit/>
          </a:bodyPr>
          <a:lstStyle/>
          <a:p>
            <a:pPr algn="just"/>
            <a:r>
              <a:rPr lang="en-US" altLang="ja-JP" sz="2000" dirty="0" smtClean="0">
                <a:latin typeface="Times New Roman" pitchFamily="18" charset="0"/>
                <a:cs typeface="Times New Roman" pitchFamily="18" charset="0"/>
              </a:rPr>
              <a:t>M</a:t>
            </a:r>
            <a:r>
              <a:rPr kumimoji="1" lang="en-US" altLang="ja-JP" sz="2000" dirty="0" smtClean="0">
                <a:latin typeface="Times New Roman" pitchFamily="18" charset="0"/>
                <a:cs typeface="Times New Roman" pitchFamily="18" charset="0"/>
              </a:rPr>
              <a:t>atrix </a:t>
            </a:r>
            <a:r>
              <a:rPr kumimoji="1" lang="en-US" altLang="ja-JP" sz="2000" i="1" dirty="0" smtClean="0">
                <a:latin typeface="Times New Roman" pitchFamily="18" charset="0"/>
                <a:cs typeface="Times New Roman" pitchFamily="18" charset="0"/>
              </a:rPr>
              <a:t>G</a:t>
            </a:r>
            <a:r>
              <a:rPr kumimoji="1" lang="en-US" altLang="ja-JP" sz="2000" dirty="0" smtClean="0">
                <a:latin typeface="Times New Roman" pitchFamily="18" charset="0"/>
                <a:cs typeface="Times New Roman" pitchFamily="18" charset="0"/>
              </a:rPr>
              <a:t> becomes </a:t>
            </a:r>
            <a:r>
              <a:rPr kumimoji="1" lang="en-US" altLang="ja-JP" sz="2000" b="1" dirty="0" smtClean="0">
                <a:latin typeface="Times New Roman" pitchFamily="18" charset="0"/>
                <a:cs typeface="Times New Roman" pitchFamily="18" charset="0"/>
              </a:rPr>
              <a:t>cyclic </a:t>
            </a:r>
            <a:r>
              <a:rPr kumimoji="1" lang="en-US" altLang="ja-JP" sz="2000" b="1" dirty="0" err="1" smtClean="0">
                <a:latin typeface="Times New Roman" pitchFamily="18" charset="0"/>
                <a:cs typeface="Times New Roman" pitchFamily="18" charset="0"/>
              </a:rPr>
              <a:t>tridiagonal</a:t>
            </a:r>
            <a:r>
              <a:rPr kumimoji="1" lang="en-US" altLang="ja-JP" sz="2000" dirty="0" smtClean="0">
                <a:latin typeface="Times New Roman" pitchFamily="18" charset="0"/>
                <a:cs typeface="Times New Roman" pitchFamily="18" charset="0"/>
              </a:rPr>
              <a:t> due to the periodic boundary condition. This matrix can be decomposed by defining two vectors </a:t>
            </a:r>
            <a:r>
              <a:rPr kumimoji="1" lang="en-US" altLang="ja-JP" sz="2000" b="1" i="1" dirty="0" smtClean="0">
                <a:latin typeface="Times New Roman" pitchFamily="18" charset="0"/>
                <a:cs typeface="Times New Roman" pitchFamily="18" charset="0"/>
              </a:rPr>
              <a:t>u</a:t>
            </a:r>
            <a:r>
              <a:rPr kumimoji="1" lang="en-US" altLang="ja-JP" sz="2000" dirty="0" smtClean="0">
                <a:latin typeface="Times New Roman" pitchFamily="18" charset="0"/>
                <a:cs typeface="Times New Roman" pitchFamily="18" charset="0"/>
              </a:rPr>
              <a:t> and </a:t>
            </a:r>
            <a:r>
              <a:rPr kumimoji="1" lang="en-US" altLang="ja-JP" sz="2000" b="1" i="1" dirty="0" smtClean="0">
                <a:latin typeface="Times New Roman" pitchFamily="18" charset="0"/>
                <a:cs typeface="Times New Roman" pitchFamily="18" charset="0"/>
              </a:rPr>
              <a:t>v </a:t>
            </a:r>
            <a:r>
              <a:rPr kumimoji="1" lang="en-US" altLang="ja-JP" sz="2000" dirty="0" smtClean="0">
                <a:latin typeface="Times New Roman" pitchFamily="18" charset="0"/>
                <a:cs typeface="Times New Roman" pitchFamily="18" charset="0"/>
              </a:rPr>
              <a:t>so that</a:t>
            </a:r>
          </a:p>
          <a:p>
            <a:pPr algn="just"/>
            <a:r>
              <a:rPr lang="en-US" altLang="ja-JP" sz="2000" dirty="0" smtClean="0">
                <a:latin typeface="Times New Roman" pitchFamily="18" charset="0"/>
                <a:cs typeface="Times New Roman" pitchFamily="18" charset="0"/>
              </a:rPr>
              <a:t>                   where </a:t>
            </a:r>
            <a:r>
              <a:rPr lang="en-US" altLang="ja-JP" sz="2000" i="1" dirty="0" smtClean="0">
                <a:latin typeface="Times New Roman" pitchFamily="18" charset="0"/>
                <a:cs typeface="Times New Roman" pitchFamily="18" charset="0"/>
              </a:rPr>
              <a:t>A</a:t>
            </a:r>
            <a:r>
              <a:rPr lang="en-US" altLang="ja-JP" sz="2000" dirty="0" smtClean="0">
                <a:latin typeface="Times New Roman" pitchFamily="18" charset="0"/>
                <a:cs typeface="Times New Roman" pitchFamily="18" charset="0"/>
              </a:rPr>
              <a:t> is </a:t>
            </a:r>
            <a:r>
              <a:rPr lang="en-US" altLang="ja-JP" sz="2000" dirty="0" err="1" smtClean="0">
                <a:latin typeface="Times New Roman" pitchFamily="18" charset="0"/>
                <a:cs typeface="Times New Roman" pitchFamily="18" charset="0"/>
              </a:rPr>
              <a:t>tridiagonal</a:t>
            </a:r>
            <a:r>
              <a:rPr lang="en-US" altLang="ja-JP" sz="2000" dirty="0" smtClean="0">
                <a:latin typeface="Times New Roman" pitchFamily="18" charset="0"/>
                <a:cs typeface="Times New Roman" pitchFamily="18" charset="0"/>
              </a:rPr>
              <a:t>.</a:t>
            </a:r>
            <a:endParaRPr kumimoji="1" lang="ja-JP" altLang="en-US" sz="2000" dirty="0">
              <a:latin typeface="Times New Roman" pitchFamily="18" charset="0"/>
              <a:cs typeface="Times New Roman" pitchFamily="18" charset="0"/>
            </a:endParaRPr>
          </a:p>
        </p:txBody>
      </p:sp>
      <p:graphicFrame>
        <p:nvGraphicFramePr>
          <p:cNvPr id="29" name="オブジェクト 28"/>
          <p:cNvGraphicFramePr>
            <a:graphicFrameLocks noChangeAspect="1"/>
          </p:cNvGraphicFramePr>
          <p:nvPr/>
        </p:nvGraphicFramePr>
        <p:xfrm>
          <a:off x="810440" y="1429920"/>
          <a:ext cx="766763" cy="306388"/>
        </p:xfrm>
        <a:graphic>
          <a:graphicData uri="http://schemas.openxmlformats.org/presentationml/2006/ole">
            <mc:AlternateContent xmlns:mc="http://schemas.openxmlformats.org/markup-compatibility/2006">
              <mc:Choice xmlns:v="urn:schemas-microsoft-com:vml" Requires="v">
                <p:oleObj spid="_x0000_s95535" name="数式" r:id="rId5" imgW="380880" imgH="152280" progId="Equation.3">
                  <p:embed/>
                </p:oleObj>
              </mc:Choice>
              <mc:Fallback>
                <p:oleObj name="数式" r:id="rId5" imgW="38088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440" y="1429920"/>
                        <a:ext cx="766763"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オブジェクト 42"/>
          <p:cNvGraphicFramePr>
            <a:graphicFrameLocks noChangeAspect="1"/>
          </p:cNvGraphicFramePr>
          <p:nvPr/>
        </p:nvGraphicFramePr>
        <p:xfrm>
          <a:off x="5849856" y="3115797"/>
          <a:ext cx="1223963" cy="306388"/>
        </p:xfrm>
        <a:graphic>
          <a:graphicData uri="http://schemas.openxmlformats.org/presentationml/2006/ole">
            <mc:AlternateContent xmlns:mc="http://schemas.openxmlformats.org/markup-compatibility/2006">
              <mc:Choice xmlns:v="urn:schemas-microsoft-com:vml" Requires="v">
                <p:oleObj spid="_x0000_s95536" name="数式" r:id="rId7" imgW="609480" imgH="152280" progId="Equation.3">
                  <p:embed/>
                </p:oleObj>
              </mc:Choice>
              <mc:Fallback>
                <p:oleObj name="数式" r:id="rId7" imgW="609480" imgH="152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9856" y="3115797"/>
                        <a:ext cx="1223963"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オブジェクト 43"/>
          <p:cNvGraphicFramePr>
            <a:graphicFrameLocks noChangeAspect="1"/>
          </p:cNvGraphicFramePr>
          <p:nvPr/>
        </p:nvGraphicFramePr>
        <p:xfrm>
          <a:off x="286952" y="4275952"/>
          <a:ext cx="1320800" cy="1955800"/>
        </p:xfrm>
        <a:graphic>
          <a:graphicData uri="http://schemas.openxmlformats.org/presentationml/2006/ole">
            <mc:AlternateContent xmlns:mc="http://schemas.openxmlformats.org/markup-compatibility/2006">
              <mc:Choice xmlns:v="urn:schemas-microsoft-com:vml" Requires="v">
                <p:oleObj spid="_x0000_s95537" name="数式" r:id="rId9" imgW="660240" imgH="977760" progId="Equation.3">
                  <p:embed/>
                </p:oleObj>
              </mc:Choice>
              <mc:Fallback>
                <p:oleObj name="数式" r:id="rId9" imgW="660240" imgH="9777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952" y="4275952"/>
                        <a:ext cx="1320800" cy="195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オブジェクト 44"/>
          <p:cNvGraphicFramePr>
            <a:graphicFrameLocks noChangeAspect="1"/>
          </p:cNvGraphicFramePr>
          <p:nvPr/>
        </p:nvGraphicFramePr>
        <p:xfrm>
          <a:off x="1764184" y="4274808"/>
          <a:ext cx="863600" cy="1954213"/>
        </p:xfrm>
        <a:graphic>
          <a:graphicData uri="http://schemas.openxmlformats.org/presentationml/2006/ole">
            <mc:AlternateContent xmlns:mc="http://schemas.openxmlformats.org/markup-compatibility/2006">
              <mc:Choice xmlns:v="urn:schemas-microsoft-com:vml" Requires="v">
                <p:oleObj spid="_x0000_s95538" name="数式" r:id="rId11" imgW="431640" imgH="977760" progId="Equation.3">
                  <p:embed/>
                </p:oleObj>
              </mc:Choice>
              <mc:Fallback>
                <p:oleObj name="数式" r:id="rId11" imgW="431640" imgH="9777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4184" y="4274808"/>
                        <a:ext cx="863600" cy="195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9" name="Object 2"/>
          <p:cNvGraphicFramePr>
            <a:graphicFrameLocks noChangeAspect="1"/>
          </p:cNvGraphicFramePr>
          <p:nvPr/>
        </p:nvGraphicFramePr>
        <p:xfrm>
          <a:off x="3259906" y="4247412"/>
          <a:ext cx="5416550" cy="2008188"/>
        </p:xfrm>
        <a:graphic>
          <a:graphicData uri="http://schemas.openxmlformats.org/presentationml/2006/ole">
            <mc:AlternateContent xmlns:mc="http://schemas.openxmlformats.org/markup-compatibility/2006">
              <mc:Choice xmlns:v="urn:schemas-microsoft-com:vml" Requires="v">
                <p:oleObj spid="_x0000_s95539" name="数式" r:id="rId13" imgW="2705040" imgH="1002960" progId="Equation.3">
                  <p:embed/>
                </p:oleObj>
              </mc:Choice>
              <mc:Fallback>
                <p:oleObj name="数式" r:id="rId13" imgW="2705040" imgH="100296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9906" y="4247412"/>
                        <a:ext cx="5416550" cy="200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82794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51520" y="1218472"/>
            <a:ext cx="4680520" cy="864096"/>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60004" y="80814"/>
            <a:ext cx="3635932"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Calculation method</a:t>
            </a:r>
            <a:endParaRPr kumimoji="1" lang="ja-JP" altLang="en-US" sz="3200" b="1" dirty="0">
              <a:solidFill>
                <a:schemeClr val="bg1"/>
              </a:solidFill>
              <a:latin typeface="Times New Roman" pitchFamily="18" charset="0"/>
              <a:cs typeface="Times New Roman" pitchFamily="18" charset="0"/>
            </a:endParaRPr>
          </a:p>
        </p:txBody>
      </p:sp>
      <p:sp>
        <p:nvSpPr>
          <p:cNvPr id="16" name="テキスト ボックス 15"/>
          <p:cNvSpPr txBox="1"/>
          <p:nvPr/>
        </p:nvSpPr>
        <p:spPr>
          <a:xfrm>
            <a:off x="251520" y="1218472"/>
            <a:ext cx="3005951" cy="400110"/>
          </a:xfrm>
          <a:prstGeom prst="rect">
            <a:avLst/>
          </a:prstGeom>
          <a:noFill/>
        </p:spPr>
        <p:txBody>
          <a:bodyPr wrap="none" rtlCol="0">
            <a:spAutoFit/>
          </a:bodyPr>
          <a:lstStyle/>
          <a:p>
            <a:r>
              <a:rPr kumimoji="1" lang="en-US" altLang="ja-JP" sz="2000" dirty="0" smtClean="0">
                <a:latin typeface="Times New Roman" pitchFamily="18" charset="0"/>
                <a:cs typeface="Times New Roman" pitchFamily="18" charset="0"/>
              </a:rPr>
              <a:t>Sherman-Morrison formula</a:t>
            </a:r>
            <a:endParaRPr kumimoji="1" lang="ja-JP" altLang="en-US" sz="2000" dirty="0">
              <a:latin typeface="Times New Roman" pitchFamily="18" charset="0"/>
              <a:cs typeface="Times New Roman" pitchFamily="18" charset="0"/>
            </a:endParaRPr>
          </a:p>
        </p:txBody>
      </p:sp>
      <p:graphicFrame>
        <p:nvGraphicFramePr>
          <p:cNvPr id="17" name="オブジェクト 16"/>
          <p:cNvGraphicFramePr>
            <a:graphicFrameLocks noChangeAspect="1"/>
          </p:cNvGraphicFramePr>
          <p:nvPr/>
        </p:nvGraphicFramePr>
        <p:xfrm>
          <a:off x="350952" y="1514496"/>
          <a:ext cx="4491038" cy="508000"/>
        </p:xfrm>
        <a:graphic>
          <a:graphicData uri="http://schemas.openxmlformats.org/presentationml/2006/ole">
            <mc:AlternateContent xmlns:mc="http://schemas.openxmlformats.org/markup-compatibility/2006">
              <mc:Choice xmlns:v="urn:schemas-microsoft-com:vml" Requires="v">
                <p:oleObj spid="_x0000_s96458" name="数式" r:id="rId3" imgW="2247840" imgH="253800" progId="Equation.3">
                  <p:embed/>
                </p:oleObj>
              </mc:Choice>
              <mc:Fallback>
                <p:oleObj name="数式" r:id="rId3" imgW="224784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52" y="1514496"/>
                        <a:ext cx="449103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オブジェクト 17"/>
          <p:cNvGraphicFramePr>
            <a:graphicFrameLocks noChangeAspect="1"/>
          </p:cNvGraphicFramePr>
          <p:nvPr/>
        </p:nvGraphicFramePr>
        <p:xfrm>
          <a:off x="387053" y="2442782"/>
          <a:ext cx="2744787" cy="787400"/>
        </p:xfrm>
        <a:graphic>
          <a:graphicData uri="http://schemas.openxmlformats.org/presentationml/2006/ole">
            <mc:AlternateContent xmlns:mc="http://schemas.openxmlformats.org/markup-compatibility/2006">
              <mc:Choice xmlns:v="urn:schemas-microsoft-com:vml" Requires="v">
                <p:oleObj spid="_x0000_s96459" name="数式" r:id="rId5" imgW="1371600" imgH="393480" progId="Equation.3">
                  <p:embed/>
                </p:oleObj>
              </mc:Choice>
              <mc:Fallback>
                <p:oleObj name="数式" r:id="rId5" imgW="137160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053" y="2442782"/>
                        <a:ext cx="2744787" cy="787400"/>
                      </a:xfrm>
                      <a:prstGeom prst="rect">
                        <a:avLst/>
                      </a:prstGeom>
                      <a:solidFill>
                        <a:srgbClr val="CCFFFF"/>
                      </a:solidFill>
                    </p:spPr>
                  </p:pic>
                </p:oleObj>
              </mc:Fallback>
            </mc:AlternateContent>
          </a:graphicData>
        </a:graphic>
      </p:graphicFrame>
      <p:sp>
        <p:nvSpPr>
          <p:cNvPr id="20" name="テキスト ボックス 19"/>
          <p:cNvSpPr txBox="1"/>
          <p:nvPr/>
        </p:nvSpPr>
        <p:spPr>
          <a:xfrm>
            <a:off x="3563889" y="2370600"/>
            <a:ext cx="5328592" cy="1015663"/>
          </a:xfrm>
          <a:prstGeom prst="rect">
            <a:avLst/>
          </a:prstGeom>
          <a:noFill/>
        </p:spPr>
        <p:txBody>
          <a:bodyPr wrap="square" rtlCol="0">
            <a:spAutoFit/>
          </a:bodyPr>
          <a:lstStyle/>
          <a:p>
            <a:pPr algn="just"/>
            <a:r>
              <a:rPr kumimoji="1" lang="en-US" altLang="ja-JP" sz="2000" dirty="0" smtClean="0">
                <a:latin typeface="Times New Roman" pitchFamily="18" charset="0"/>
                <a:cs typeface="Times New Roman" pitchFamily="18" charset="0"/>
              </a:rPr>
              <a:t>where             </a:t>
            </a:r>
            <a:r>
              <a:rPr kumimoji="1" lang="en-US" altLang="ja-JP" sz="2000" smtClean="0">
                <a:latin typeface="Times New Roman" pitchFamily="18" charset="0"/>
                <a:cs typeface="Times New Roman" pitchFamily="18" charset="0"/>
              </a:rPr>
              <a:t>and              . </a:t>
            </a:r>
          </a:p>
          <a:p>
            <a:pPr algn="just"/>
            <a:r>
              <a:rPr kumimoji="1" lang="en-US" altLang="ja-JP" sz="2000" b="1" smtClean="0">
                <a:latin typeface="Times New Roman" pitchFamily="18" charset="0"/>
                <a:cs typeface="Times New Roman" pitchFamily="18" charset="0"/>
              </a:rPr>
              <a:t>y</a:t>
            </a:r>
            <a:r>
              <a:rPr kumimoji="1" lang="en-US" altLang="ja-JP" sz="2000" smtClean="0">
                <a:latin typeface="Times New Roman" pitchFamily="18" charset="0"/>
                <a:cs typeface="Times New Roman" pitchFamily="18" charset="0"/>
              </a:rPr>
              <a:t> </a:t>
            </a:r>
            <a:r>
              <a:rPr kumimoji="1" lang="en-US" altLang="ja-JP" sz="2000" dirty="0" smtClean="0">
                <a:latin typeface="Times New Roman" pitchFamily="18" charset="0"/>
                <a:cs typeface="Times New Roman" pitchFamily="18" charset="0"/>
              </a:rPr>
              <a:t>and </a:t>
            </a:r>
            <a:r>
              <a:rPr kumimoji="1" lang="en-US" altLang="ja-JP" sz="2000" b="1" dirty="0" smtClean="0">
                <a:latin typeface="Times New Roman" pitchFamily="18" charset="0"/>
                <a:cs typeface="Times New Roman" pitchFamily="18" charset="0"/>
              </a:rPr>
              <a:t>z</a:t>
            </a:r>
            <a:r>
              <a:rPr kumimoji="1" lang="en-US" altLang="ja-JP" sz="2000" dirty="0" smtClean="0">
                <a:latin typeface="Times New Roman" pitchFamily="18" charset="0"/>
                <a:cs typeface="Times New Roman" pitchFamily="18" charset="0"/>
              </a:rPr>
              <a:t> can be solved by using </a:t>
            </a:r>
            <a:r>
              <a:rPr kumimoji="1" lang="en-US" altLang="ja-JP" sz="2000" dirty="0" err="1" smtClean="0">
                <a:latin typeface="Times New Roman" pitchFamily="18" charset="0"/>
                <a:cs typeface="Times New Roman" pitchFamily="18" charset="0"/>
              </a:rPr>
              <a:t>tridiagonal</a:t>
            </a:r>
            <a:r>
              <a:rPr kumimoji="1" lang="en-US" altLang="ja-JP" sz="2000" dirty="0" smtClean="0">
                <a:latin typeface="Times New Roman" pitchFamily="18" charset="0"/>
                <a:cs typeface="Times New Roman" pitchFamily="18" charset="0"/>
              </a:rPr>
              <a:t> matrix algorithm (TDMA).</a:t>
            </a:r>
            <a:endParaRPr kumimoji="1" lang="ja-JP" altLang="en-US" sz="2000" dirty="0">
              <a:latin typeface="Times New Roman" pitchFamily="18" charset="0"/>
              <a:cs typeface="Times New Roman" pitchFamily="18" charset="0"/>
            </a:endParaRPr>
          </a:p>
        </p:txBody>
      </p:sp>
      <p:graphicFrame>
        <p:nvGraphicFramePr>
          <p:cNvPr id="21" name="オブジェクト 20"/>
          <p:cNvGraphicFramePr>
            <a:graphicFrameLocks noChangeAspect="1"/>
          </p:cNvGraphicFramePr>
          <p:nvPr/>
        </p:nvGraphicFramePr>
        <p:xfrm>
          <a:off x="4338832" y="2430040"/>
          <a:ext cx="763588" cy="355600"/>
        </p:xfrm>
        <a:graphic>
          <a:graphicData uri="http://schemas.openxmlformats.org/presentationml/2006/ole">
            <mc:AlternateContent xmlns:mc="http://schemas.openxmlformats.org/markup-compatibility/2006">
              <mc:Choice xmlns:v="urn:schemas-microsoft-com:vml" Requires="v">
                <p:oleObj spid="_x0000_s96460" name="数式" r:id="rId7" imgW="380880" imgH="177480" progId="Equation.3">
                  <p:embed/>
                </p:oleObj>
              </mc:Choice>
              <mc:Fallback>
                <p:oleObj name="数式" r:id="rId7" imgW="3808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8832" y="2430040"/>
                        <a:ext cx="763588"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7" name="Object 11"/>
          <p:cNvGraphicFramePr>
            <a:graphicFrameLocks noChangeAspect="1"/>
          </p:cNvGraphicFramePr>
          <p:nvPr/>
        </p:nvGraphicFramePr>
        <p:xfrm>
          <a:off x="5640364" y="2416764"/>
          <a:ext cx="788988" cy="304800"/>
        </p:xfrm>
        <a:graphic>
          <a:graphicData uri="http://schemas.openxmlformats.org/presentationml/2006/ole">
            <mc:AlternateContent xmlns:mc="http://schemas.openxmlformats.org/markup-compatibility/2006">
              <mc:Choice xmlns:v="urn:schemas-microsoft-com:vml" Requires="v">
                <p:oleObj spid="_x0000_s96461" name="数式" r:id="rId9" imgW="393480" imgH="152280" progId="Equation.3">
                  <p:embed/>
                </p:oleObj>
              </mc:Choice>
              <mc:Fallback>
                <p:oleObj name="数式" r:id="rId9" imgW="393480" imgH="1522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0364" y="2416764"/>
                        <a:ext cx="78898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テキスト ボックス 25"/>
          <p:cNvSpPr txBox="1"/>
          <p:nvPr/>
        </p:nvSpPr>
        <p:spPr>
          <a:xfrm>
            <a:off x="251520" y="3615407"/>
            <a:ext cx="2241319" cy="461665"/>
          </a:xfrm>
          <a:prstGeom prst="rect">
            <a:avLst/>
          </a:prstGeom>
          <a:noFill/>
        </p:spPr>
        <p:txBody>
          <a:bodyPr wrap="none" rtlCol="0">
            <a:spAutoFit/>
          </a:bodyPr>
          <a:lstStyle/>
          <a:p>
            <a:r>
              <a:rPr lang="en-US" altLang="ja-JP" sz="2400" u="sng" dirty="0" smtClean="0">
                <a:latin typeface="Times New Roman" pitchFamily="18" charset="0"/>
                <a:cs typeface="Times New Roman" pitchFamily="18" charset="0"/>
              </a:rPr>
              <a:t>calculation flow</a:t>
            </a:r>
            <a:endParaRPr kumimoji="1" lang="ja-JP" altLang="en-US" sz="2400" u="sng" dirty="0">
              <a:latin typeface="Times New Roman" pitchFamily="18" charset="0"/>
              <a:cs typeface="Times New Roman" pitchFamily="18" charset="0"/>
            </a:endParaRPr>
          </a:p>
        </p:txBody>
      </p:sp>
      <p:sp>
        <p:nvSpPr>
          <p:cNvPr id="27" name="テキスト ボックス 26"/>
          <p:cNvSpPr txBox="1"/>
          <p:nvPr/>
        </p:nvSpPr>
        <p:spPr>
          <a:xfrm>
            <a:off x="717476" y="4968101"/>
            <a:ext cx="1232517" cy="338554"/>
          </a:xfrm>
          <a:prstGeom prst="rect">
            <a:avLst/>
          </a:prstGeom>
          <a:noFill/>
          <a:ln>
            <a:solidFill>
              <a:schemeClr val="tx1"/>
            </a:solidFill>
          </a:ln>
        </p:spPr>
        <p:txBody>
          <a:bodyPr wrap="none" rtlCol="0">
            <a:spAutoFit/>
          </a:bodyPr>
          <a:lstStyle/>
          <a:p>
            <a:r>
              <a:rPr lang="en-US" altLang="ja-JP" sz="1600" dirty="0" smtClean="0">
                <a:latin typeface="Times New Roman" pitchFamily="18" charset="0"/>
                <a:cs typeface="Times New Roman" pitchFamily="18" charset="0"/>
              </a:rPr>
              <a:t>Ion</a:t>
            </a:r>
            <a:r>
              <a:rPr lang="ja-JP" altLang="en-US" sz="1600" dirty="0">
                <a:latin typeface="Times New Roman" pitchFamily="18" charset="0"/>
                <a:cs typeface="Times New Roman" pitchFamily="18" charset="0"/>
              </a:rPr>
              <a:t> </a:t>
            </a:r>
            <a:r>
              <a:rPr lang="en-US" altLang="ja-JP" sz="1600" dirty="0" smtClean="0">
                <a:latin typeface="Times New Roman" pitchFamily="18" charset="0"/>
                <a:cs typeface="Times New Roman" pitchFamily="18" charset="0"/>
              </a:rPr>
              <a:t>// e</a:t>
            </a:r>
            <a:r>
              <a:rPr kumimoji="1" lang="en-US" altLang="ja-JP" sz="1600" dirty="0" smtClean="0">
                <a:latin typeface="Times New Roman" pitchFamily="18" charset="0"/>
                <a:cs typeface="Times New Roman" pitchFamily="18" charset="0"/>
              </a:rPr>
              <a:t>nergy</a:t>
            </a:r>
            <a:endParaRPr kumimoji="1" lang="ja-JP" altLang="en-US" sz="1600" dirty="0">
              <a:latin typeface="Times New Roman" pitchFamily="18" charset="0"/>
              <a:cs typeface="Times New Roman" pitchFamily="18" charset="0"/>
            </a:endParaRPr>
          </a:p>
        </p:txBody>
      </p:sp>
      <p:sp>
        <p:nvSpPr>
          <p:cNvPr id="30" name="テキスト ボックス 29"/>
          <p:cNvSpPr txBox="1"/>
          <p:nvPr/>
        </p:nvSpPr>
        <p:spPr>
          <a:xfrm>
            <a:off x="4139952" y="4962376"/>
            <a:ext cx="1208472" cy="338554"/>
          </a:xfrm>
          <a:prstGeom prst="rect">
            <a:avLst/>
          </a:prstGeom>
          <a:noFill/>
          <a:ln>
            <a:solidFill>
              <a:schemeClr val="tx1"/>
            </a:solidFill>
          </a:ln>
        </p:spPr>
        <p:txBody>
          <a:bodyPr wrap="none" rtlCol="0">
            <a:spAutoFit/>
          </a:bodyPr>
          <a:lstStyle/>
          <a:p>
            <a:r>
              <a:rPr lang="en-US" altLang="ja-JP" sz="1600" dirty="0" smtClean="0">
                <a:latin typeface="Times New Roman" pitchFamily="18" charset="0"/>
                <a:cs typeface="Times New Roman" pitchFamily="18" charset="0"/>
              </a:rPr>
              <a:t>Elec. energy</a:t>
            </a:r>
            <a:endParaRPr kumimoji="1" lang="ja-JP" altLang="en-US" sz="1600" dirty="0">
              <a:latin typeface="Times New Roman" pitchFamily="18" charset="0"/>
              <a:cs typeface="Times New Roman" pitchFamily="18" charset="0"/>
            </a:endParaRPr>
          </a:p>
        </p:txBody>
      </p:sp>
      <p:sp>
        <p:nvSpPr>
          <p:cNvPr id="31" name="テキスト ボックス 30"/>
          <p:cNvSpPr txBox="1"/>
          <p:nvPr/>
        </p:nvSpPr>
        <p:spPr>
          <a:xfrm>
            <a:off x="5752599" y="4940404"/>
            <a:ext cx="1144865" cy="338554"/>
          </a:xfrm>
          <a:prstGeom prst="rect">
            <a:avLst/>
          </a:prstGeom>
          <a:noFill/>
          <a:ln>
            <a:solidFill>
              <a:schemeClr val="tx1"/>
            </a:solidFill>
          </a:ln>
        </p:spPr>
        <p:txBody>
          <a:bodyPr wrap="none" rtlCol="0">
            <a:spAutoFit/>
          </a:bodyPr>
          <a:lstStyle/>
          <a:p>
            <a:r>
              <a:rPr lang="en-US" altLang="ja-JP" sz="1600" dirty="0" smtClean="0">
                <a:latin typeface="Times New Roman" pitchFamily="18" charset="0"/>
                <a:cs typeface="Times New Roman" pitchFamily="18" charset="0"/>
              </a:rPr>
              <a:t>Momentum</a:t>
            </a:r>
            <a:endParaRPr kumimoji="1" lang="ja-JP" altLang="en-US" sz="1600" dirty="0">
              <a:latin typeface="Times New Roman" pitchFamily="18" charset="0"/>
              <a:cs typeface="Times New Roman" pitchFamily="18" charset="0"/>
            </a:endParaRPr>
          </a:p>
        </p:txBody>
      </p:sp>
      <p:sp>
        <p:nvSpPr>
          <p:cNvPr id="33" name="テキスト ボックス 32"/>
          <p:cNvSpPr txBox="1"/>
          <p:nvPr/>
        </p:nvSpPr>
        <p:spPr>
          <a:xfrm>
            <a:off x="7286972" y="4940404"/>
            <a:ext cx="814647" cy="338554"/>
          </a:xfrm>
          <a:prstGeom prst="rect">
            <a:avLst/>
          </a:prstGeom>
          <a:noFill/>
          <a:ln>
            <a:solidFill>
              <a:schemeClr val="tx1"/>
            </a:solidFill>
          </a:ln>
        </p:spPr>
        <p:txBody>
          <a:bodyPr wrap="none" rtlCol="0">
            <a:spAutoFit/>
          </a:bodyPr>
          <a:lstStyle/>
          <a:p>
            <a:r>
              <a:rPr lang="en-US" altLang="ja-JP" sz="1600" dirty="0" smtClean="0">
                <a:latin typeface="Times New Roman" pitchFamily="18" charset="0"/>
                <a:cs typeface="Times New Roman" pitchFamily="18" charset="0"/>
              </a:rPr>
              <a:t>Particle</a:t>
            </a:r>
            <a:endParaRPr kumimoji="1" lang="ja-JP" altLang="en-US" sz="1600" dirty="0">
              <a:latin typeface="Times New Roman" pitchFamily="18" charset="0"/>
              <a:cs typeface="Times New Roman" pitchFamily="18" charset="0"/>
            </a:endParaRPr>
          </a:p>
        </p:txBody>
      </p:sp>
      <p:sp>
        <p:nvSpPr>
          <p:cNvPr id="37" name="上カーブ矢印 36"/>
          <p:cNvSpPr/>
          <p:nvPr/>
        </p:nvSpPr>
        <p:spPr>
          <a:xfrm rot="10800000">
            <a:off x="1259633" y="4432155"/>
            <a:ext cx="6552728" cy="5040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右矢印 37"/>
          <p:cNvSpPr/>
          <p:nvPr/>
        </p:nvSpPr>
        <p:spPr>
          <a:xfrm>
            <a:off x="8140526" y="5137378"/>
            <a:ext cx="79208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7489582" y="4388956"/>
            <a:ext cx="466794"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No</a:t>
            </a:r>
            <a:endParaRPr kumimoji="1" lang="ja-JP" altLang="en-US" dirty="0">
              <a:latin typeface="Times New Roman" pitchFamily="18" charset="0"/>
              <a:cs typeface="Times New Roman" pitchFamily="18" charset="0"/>
            </a:endParaRPr>
          </a:p>
        </p:txBody>
      </p:sp>
      <p:sp>
        <p:nvSpPr>
          <p:cNvPr id="46" name="テキスト ボックス 45"/>
          <p:cNvSpPr txBox="1"/>
          <p:nvPr/>
        </p:nvSpPr>
        <p:spPr>
          <a:xfrm>
            <a:off x="8083793" y="5190336"/>
            <a:ext cx="520655"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Yes</a:t>
            </a:r>
            <a:endParaRPr kumimoji="1" lang="ja-JP" altLang="en-US" dirty="0">
              <a:latin typeface="Times New Roman" pitchFamily="18" charset="0"/>
              <a:cs typeface="Times New Roman" pitchFamily="18" charset="0"/>
            </a:endParaRPr>
          </a:p>
        </p:txBody>
      </p:sp>
      <p:sp>
        <p:nvSpPr>
          <p:cNvPr id="49" name="テキスト ボックス 48"/>
          <p:cNvSpPr txBox="1"/>
          <p:nvPr/>
        </p:nvSpPr>
        <p:spPr>
          <a:xfrm>
            <a:off x="2131052" y="5982424"/>
            <a:ext cx="5105244" cy="400110"/>
          </a:xfrm>
          <a:prstGeom prst="rect">
            <a:avLst/>
          </a:prstGeom>
          <a:solidFill>
            <a:srgbClr val="FFCC99"/>
          </a:solidFill>
          <a:ln>
            <a:noFill/>
          </a:ln>
        </p:spPr>
        <p:txBody>
          <a:bodyPr wrap="none" rtlCol="0">
            <a:spAutoFit/>
          </a:bodyPr>
          <a:lstStyle/>
          <a:p>
            <a:r>
              <a:rPr kumimoji="1" lang="en-US" altLang="ja-JP" sz="2000" dirty="0" smtClean="0">
                <a:latin typeface="Times New Roman" pitchFamily="18" charset="0"/>
                <a:cs typeface="Times New Roman" pitchFamily="18" charset="0"/>
              </a:rPr>
              <a:t>The number of equations can be changed easily.</a:t>
            </a:r>
            <a:endParaRPr kumimoji="1" lang="ja-JP" altLang="en-US" sz="2000" dirty="0">
              <a:latin typeface="Times New Roman" pitchFamily="18" charset="0"/>
              <a:cs typeface="Times New Roman" pitchFamily="18" charset="0"/>
            </a:endParaRPr>
          </a:p>
        </p:txBody>
      </p:sp>
      <p:sp>
        <p:nvSpPr>
          <p:cNvPr id="32" name="右矢印 31"/>
          <p:cNvSpPr/>
          <p:nvPr/>
        </p:nvSpPr>
        <p:spPr>
          <a:xfrm>
            <a:off x="1984151" y="5085184"/>
            <a:ext cx="456369" cy="52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440521" y="4971132"/>
            <a:ext cx="1322285" cy="338554"/>
          </a:xfrm>
          <a:prstGeom prst="rect">
            <a:avLst/>
          </a:prstGeom>
          <a:noFill/>
          <a:ln>
            <a:solidFill>
              <a:schemeClr val="tx1"/>
            </a:solidFill>
          </a:ln>
        </p:spPr>
        <p:txBody>
          <a:bodyPr wrap="none" rtlCol="0">
            <a:spAutoFit/>
          </a:bodyPr>
          <a:lstStyle/>
          <a:p>
            <a:r>
              <a:rPr lang="en-US" altLang="ja-JP" sz="1600" dirty="0" smtClean="0">
                <a:latin typeface="Times New Roman" pitchFamily="18" charset="0"/>
                <a:cs typeface="Times New Roman" pitchFamily="18" charset="0"/>
              </a:rPr>
              <a:t>Ion</a:t>
            </a:r>
            <a:r>
              <a:rPr lang="ja-JP" altLang="en-US" sz="1600" dirty="0">
                <a:latin typeface="Times New Roman" pitchFamily="18" charset="0"/>
                <a:cs typeface="Times New Roman" pitchFamily="18" charset="0"/>
              </a:rPr>
              <a:t> </a:t>
            </a:r>
            <a:r>
              <a:rPr lang="ja-JP" altLang="en-US" sz="1400" dirty="0">
                <a:latin typeface="Times New Roman" pitchFamily="18" charset="0"/>
                <a:cs typeface="Times New Roman" pitchFamily="18" charset="0"/>
              </a:rPr>
              <a:t>⊥</a:t>
            </a:r>
            <a:r>
              <a:rPr lang="en-US" altLang="ja-JP" sz="1600" dirty="0" smtClean="0">
                <a:latin typeface="Times New Roman" pitchFamily="18" charset="0"/>
                <a:cs typeface="Times New Roman" pitchFamily="18" charset="0"/>
              </a:rPr>
              <a:t> e</a:t>
            </a:r>
            <a:r>
              <a:rPr kumimoji="1" lang="en-US" altLang="ja-JP" sz="1600" dirty="0" smtClean="0">
                <a:latin typeface="Times New Roman" pitchFamily="18" charset="0"/>
                <a:cs typeface="Times New Roman" pitchFamily="18" charset="0"/>
              </a:rPr>
              <a:t>nergy</a:t>
            </a:r>
            <a:endParaRPr kumimoji="1" lang="ja-JP" altLang="en-US" sz="1600" dirty="0">
              <a:latin typeface="Times New Roman" pitchFamily="18" charset="0"/>
              <a:cs typeface="Times New Roman" pitchFamily="18" charset="0"/>
            </a:endParaRPr>
          </a:p>
        </p:txBody>
      </p:sp>
      <p:sp>
        <p:nvSpPr>
          <p:cNvPr id="34" name="右矢印 33"/>
          <p:cNvSpPr/>
          <p:nvPr/>
        </p:nvSpPr>
        <p:spPr>
          <a:xfrm>
            <a:off x="194370" y="5085184"/>
            <a:ext cx="52310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a:off x="3786037" y="5085184"/>
            <a:ext cx="35391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a:off x="5363092" y="5071151"/>
            <a:ext cx="389508" cy="64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a:off x="6920695" y="5071151"/>
            <a:ext cx="366278" cy="52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0568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17464" y="80814"/>
            <a:ext cx="7562007" cy="584775"/>
          </a:xfrm>
          <a:prstGeom prst="rect">
            <a:avLst/>
          </a:prstGeom>
          <a:noFill/>
        </p:spPr>
        <p:txBody>
          <a:bodyPr wrap="none" rtlCol="0">
            <a:spAutoFit/>
          </a:bodyPr>
          <a:lstStyle/>
          <a:p>
            <a:r>
              <a:rPr lang="en-US" altLang="ja-JP" sz="3200" b="1" dirty="0">
                <a:solidFill>
                  <a:schemeClr val="bg1"/>
                </a:solidFill>
                <a:latin typeface="Times New Roman" pitchFamily="18" charset="0"/>
                <a:cs typeface="Times New Roman" pitchFamily="18" charset="0"/>
              </a:rPr>
              <a:t>M</a:t>
            </a:r>
            <a:r>
              <a:rPr lang="en-US" altLang="ja-JP" sz="3200" b="1" dirty="0" smtClean="0">
                <a:solidFill>
                  <a:schemeClr val="bg1"/>
                </a:solidFill>
                <a:latin typeface="Times New Roman" pitchFamily="18" charset="0"/>
                <a:cs typeface="Times New Roman" pitchFamily="18" charset="0"/>
              </a:rPr>
              <a:t>omentum </a:t>
            </a:r>
            <a:r>
              <a:rPr lang="en-US" altLang="ja-JP" sz="3200" b="1" dirty="0">
                <a:solidFill>
                  <a:schemeClr val="bg1"/>
                </a:solidFill>
                <a:latin typeface="Times New Roman" pitchFamily="18" charset="0"/>
                <a:cs typeface="Times New Roman" pitchFamily="18" charset="0"/>
              </a:rPr>
              <a:t>E</a:t>
            </a:r>
            <a:r>
              <a:rPr lang="en-US" altLang="ja-JP" sz="3200" b="1" dirty="0" smtClean="0">
                <a:solidFill>
                  <a:schemeClr val="bg1"/>
                </a:solidFill>
                <a:latin typeface="Times New Roman" pitchFamily="18" charset="0"/>
                <a:cs typeface="Times New Roman" pitchFamily="18" charset="0"/>
              </a:rPr>
              <a:t>q. &amp; Virtual </a:t>
            </a:r>
            <a:r>
              <a:rPr lang="en-US" altLang="ja-JP" sz="3200" b="1" dirty="0" err="1" smtClean="0">
                <a:solidFill>
                  <a:schemeClr val="bg1"/>
                </a:solidFill>
                <a:latin typeface="Times New Roman" pitchFamily="18" charset="0"/>
                <a:cs typeface="Times New Roman" pitchFamily="18" charset="0"/>
              </a:rPr>
              <a:t>Divertor</a:t>
            </a:r>
            <a:r>
              <a:rPr lang="en-US" altLang="ja-JP" sz="3200" b="1" dirty="0" smtClean="0">
                <a:solidFill>
                  <a:schemeClr val="bg1"/>
                </a:solidFill>
                <a:latin typeface="Times New Roman" pitchFamily="18" charset="0"/>
                <a:cs typeface="Times New Roman" pitchFamily="18" charset="0"/>
              </a:rPr>
              <a:t> </a:t>
            </a:r>
            <a:r>
              <a:rPr lang="en-US" altLang="ja-JP" sz="3200" b="1" dirty="0">
                <a:solidFill>
                  <a:schemeClr val="bg1"/>
                </a:solidFill>
                <a:latin typeface="Times New Roman" pitchFamily="18" charset="0"/>
                <a:cs typeface="Times New Roman" pitchFamily="18" charset="0"/>
              </a:rPr>
              <a:t>M</a:t>
            </a:r>
            <a:r>
              <a:rPr lang="en-US" altLang="ja-JP" sz="3200" b="1" dirty="0" smtClean="0">
                <a:solidFill>
                  <a:schemeClr val="bg1"/>
                </a:solidFill>
                <a:latin typeface="Times New Roman" pitchFamily="18" charset="0"/>
                <a:cs typeface="Times New Roman" pitchFamily="18" charset="0"/>
              </a:rPr>
              <a:t>odel</a:t>
            </a:r>
            <a:endParaRPr kumimoji="1" lang="ja-JP" altLang="en-US" sz="3200" b="1" dirty="0">
              <a:solidFill>
                <a:schemeClr val="bg1"/>
              </a:solidFill>
              <a:latin typeface="Times New Roman" pitchFamily="18" charset="0"/>
              <a:cs typeface="Times New Roman" pitchFamily="18" charset="0"/>
            </a:endParaRPr>
          </a:p>
        </p:txBody>
      </p:sp>
      <p:sp>
        <p:nvSpPr>
          <p:cNvPr id="11" name="テキスト ボックス 10"/>
          <p:cNvSpPr txBox="1"/>
          <p:nvPr/>
        </p:nvSpPr>
        <p:spPr>
          <a:xfrm>
            <a:off x="216024" y="764704"/>
            <a:ext cx="8422463" cy="1015663"/>
          </a:xfrm>
          <a:prstGeom prst="rect">
            <a:avLst/>
          </a:prstGeom>
          <a:noFill/>
        </p:spPr>
        <p:txBody>
          <a:bodyPr wrap="square" rtlCol="0">
            <a:spAutoFit/>
          </a:bodyPr>
          <a:lstStyle/>
          <a:p>
            <a:pPr algn="just"/>
            <a:r>
              <a:rPr lang="en-US" altLang="ja-JP" sz="2000" dirty="0" smtClean="0">
                <a:latin typeface="Times New Roman" panose="02020603050405020304" pitchFamily="18" charset="0"/>
                <a:cs typeface="Times New Roman" panose="02020603050405020304" pitchFamily="18" charset="0"/>
              </a:rPr>
              <a:t>Introduction of the anisotropic ion temperatures, </a:t>
            </a:r>
            <a:r>
              <a:rPr lang="en-US" altLang="ja-JP" sz="2000" i="1" dirty="0" err="1" smtClean="0">
                <a:latin typeface="Times New Roman" panose="02020603050405020304" pitchFamily="18" charset="0"/>
                <a:cs typeface="Times New Roman" panose="02020603050405020304" pitchFamily="18" charset="0"/>
              </a:rPr>
              <a:t>T</a:t>
            </a:r>
            <a:r>
              <a:rPr lang="en-US" altLang="ja-JP" sz="2000" baseline="-25000" dirty="0" err="1" smtClean="0">
                <a:latin typeface="Times New Roman" panose="02020603050405020304" pitchFamily="18" charset="0"/>
                <a:cs typeface="Times New Roman" panose="02020603050405020304" pitchFamily="18" charset="0"/>
              </a:rPr>
              <a:t>i</a:t>
            </a:r>
            <a:r>
              <a:rPr lang="en-US" altLang="ja-JP" sz="2000" baseline="-25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and </a:t>
            </a:r>
            <a:r>
              <a:rPr lang="en-US" altLang="ja-JP" sz="2000" i="1" dirty="0" err="1" smtClean="0">
                <a:latin typeface="Times New Roman" panose="02020603050405020304" pitchFamily="18" charset="0"/>
                <a:cs typeface="Times New Roman" panose="02020603050405020304" pitchFamily="18" charset="0"/>
              </a:rPr>
              <a:t>T</a:t>
            </a:r>
            <a:r>
              <a:rPr lang="en-US" altLang="ja-JP" sz="2000" baseline="-25000" dirty="0" err="1" smtClean="0">
                <a:latin typeface="Times New Roman" panose="02020603050405020304" pitchFamily="18" charset="0"/>
                <a:cs typeface="Times New Roman" panose="02020603050405020304" pitchFamily="18" charset="0"/>
              </a:rPr>
              <a:t>i</a:t>
            </a:r>
            <a:r>
              <a:rPr lang="en-US" altLang="ja-JP" sz="2000" baseline="-25000" dirty="0" smtClean="0">
                <a:latin typeface="Times New Roman" panose="02020603050405020304" pitchFamily="18" charset="0"/>
                <a:cs typeface="Times New Roman" panose="02020603050405020304" pitchFamily="18" charset="0"/>
              </a:rPr>
              <a:t>,</a:t>
            </a:r>
            <a:r>
              <a:rPr lang="ja-JP" altLang="en-US" sz="2000" baseline="-25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 to the fluid model</a:t>
            </a:r>
            <a:endParaRPr lang="en-US" altLang="ja-JP" sz="2000" baseline="-25000" dirty="0" smtClean="0">
              <a:latin typeface="Times New Roman" panose="02020603050405020304" pitchFamily="18" charset="0"/>
              <a:cs typeface="Times New Roman" panose="02020603050405020304" pitchFamily="18" charset="0"/>
            </a:endParaRPr>
          </a:p>
          <a:p>
            <a:pPr algn="just"/>
            <a:r>
              <a:rPr lang="ja-JP" altLang="en-US" sz="2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changes the momentum transport equation into the first-order</a:t>
            </a:r>
          </a:p>
          <a:p>
            <a:pPr algn="just"/>
            <a:r>
              <a:rPr lang="ja-JP" altLang="en-US" sz="2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makes the explicit boundary condition at the </a:t>
            </a:r>
            <a:r>
              <a:rPr lang="en-US" altLang="ja-JP" sz="2000" dirty="0" err="1" smtClean="0">
                <a:latin typeface="Times New Roman" panose="02020603050405020304" pitchFamily="18" charset="0"/>
                <a:cs typeface="Times New Roman" panose="02020603050405020304" pitchFamily="18" charset="0"/>
              </a:rPr>
              <a:t>divertor</a:t>
            </a:r>
            <a:r>
              <a:rPr lang="en-US" altLang="ja-JP" sz="2000" dirty="0" smtClean="0">
                <a:latin typeface="Times New Roman" panose="02020603050405020304" pitchFamily="18" charset="0"/>
                <a:cs typeface="Times New Roman" panose="02020603050405020304" pitchFamily="18" charset="0"/>
              </a:rPr>
              <a:t> plate unnecessary</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192977397"/>
              </p:ext>
            </p:extLst>
          </p:nvPr>
        </p:nvGraphicFramePr>
        <p:xfrm>
          <a:off x="289371" y="3933056"/>
          <a:ext cx="4686300" cy="609600"/>
        </p:xfrm>
        <a:graphic>
          <a:graphicData uri="http://schemas.openxmlformats.org/presentationml/2006/ole">
            <mc:AlternateContent xmlns:mc="http://schemas.openxmlformats.org/markup-compatibility/2006">
              <mc:Choice xmlns:v="urn:schemas-microsoft-com:vml" Requires="v">
                <p:oleObj spid="_x0000_s109624" name="数式" r:id="rId4" imgW="3124080" imgH="406080" progId="Equation.3">
                  <p:embed/>
                </p:oleObj>
              </mc:Choice>
              <mc:Fallback>
                <p:oleObj name="数式" r:id="rId4" imgW="3124080" imgH="406080" progId="Equation.3">
                  <p:embed/>
                  <p:pic>
                    <p:nvPicPr>
                      <p:cNvPr id="0" name=""/>
                      <p:cNvPicPr/>
                      <p:nvPr/>
                    </p:nvPicPr>
                    <p:blipFill>
                      <a:blip r:embed="rId5"/>
                      <a:stretch>
                        <a:fillRect/>
                      </a:stretch>
                    </p:blipFill>
                    <p:spPr>
                      <a:xfrm>
                        <a:off x="289371" y="3933056"/>
                        <a:ext cx="4686300" cy="609600"/>
                      </a:xfrm>
                      <a:prstGeom prst="rect">
                        <a:avLst/>
                      </a:prstGeom>
                      <a:ln w="25400">
                        <a:solidFill>
                          <a:srgbClr val="00B050"/>
                        </a:solidFill>
                      </a:ln>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2341744504"/>
              </p:ext>
            </p:extLst>
          </p:nvPr>
        </p:nvGraphicFramePr>
        <p:xfrm>
          <a:off x="395536" y="2354429"/>
          <a:ext cx="3390900" cy="552450"/>
        </p:xfrm>
        <a:graphic>
          <a:graphicData uri="http://schemas.openxmlformats.org/presentationml/2006/ole">
            <mc:AlternateContent xmlns:mc="http://schemas.openxmlformats.org/markup-compatibility/2006">
              <mc:Choice xmlns:v="urn:schemas-microsoft-com:vml" Requires="v">
                <p:oleObj spid="_x0000_s109625" name="数式" r:id="rId6" imgW="2260440" imgH="368280" progId="Equation.3">
                  <p:embed/>
                </p:oleObj>
              </mc:Choice>
              <mc:Fallback>
                <p:oleObj name="数式" r:id="rId6" imgW="2260440" imgH="368280" progId="Equation.3">
                  <p:embed/>
                  <p:pic>
                    <p:nvPicPr>
                      <p:cNvPr id="0" name=""/>
                      <p:cNvPicPr/>
                      <p:nvPr/>
                    </p:nvPicPr>
                    <p:blipFill>
                      <a:blip r:embed="rId7"/>
                      <a:stretch>
                        <a:fillRect/>
                      </a:stretch>
                    </p:blipFill>
                    <p:spPr>
                      <a:xfrm>
                        <a:off x="395536" y="2354429"/>
                        <a:ext cx="3390900" cy="552450"/>
                      </a:xfrm>
                      <a:prstGeom prst="rect">
                        <a:avLst/>
                      </a:prstGeom>
                      <a:noFill/>
                      <a:ln w="25400">
                        <a:solidFill>
                          <a:srgbClr val="FF0000"/>
                        </a:solidFill>
                      </a:ln>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539445289"/>
              </p:ext>
            </p:extLst>
          </p:nvPr>
        </p:nvGraphicFramePr>
        <p:xfrm>
          <a:off x="4788024" y="3078882"/>
          <a:ext cx="1831032" cy="337680"/>
        </p:xfrm>
        <a:graphic>
          <a:graphicData uri="http://schemas.openxmlformats.org/presentationml/2006/ole">
            <mc:AlternateContent xmlns:mc="http://schemas.openxmlformats.org/markup-compatibility/2006">
              <mc:Choice xmlns:v="urn:schemas-microsoft-com:vml" Requires="v">
                <p:oleObj spid="_x0000_s109626" name="数式" r:id="rId8" imgW="1307880" imgH="241200" progId="Equation.3">
                  <p:embed/>
                </p:oleObj>
              </mc:Choice>
              <mc:Fallback>
                <p:oleObj name="数式" r:id="rId8" imgW="1307880" imgH="241200" progId="Equation.3">
                  <p:embed/>
                  <p:pic>
                    <p:nvPicPr>
                      <p:cNvPr id="0" name=""/>
                      <p:cNvPicPr/>
                      <p:nvPr/>
                    </p:nvPicPr>
                    <p:blipFill>
                      <a:blip r:embed="rId9"/>
                      <a:stretch>
                        <a:fillRect/>
                      </a:stretch>
                    </p:blipFill>
                    <p:spPr>
                      <a:xfrm>
                        <a:off x="4788024" y="3078882"/>
                        <a:ext cx="1831032" cy="337680"/>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2616155510"/>
              </p:ext>
            </p:extLst>
          </p:nvPr>
        </p:nvGraphicFramePr>
        <p:xfrm>
          <a:off x="4814676" y="3467463"/>
          <a:ext cx="1600200" cy="301896"/>
        </p:xfrm>
        <a:graphic>
          <a:graphicData uri="http://schemas.openxmlformats.org/presentationml/2006/ole">
            <mc:AlternateContent xmlns:mc="http://schemas.openxmlformats.org/markup-compatibility/2006">
              <mc:Choice xmlns:v="urn:schemas-microsoft-com:vml" Requires="v">
                <p:oleObj spid="_x0000_s109627" name="数式" r:id="rId10" imgW="1143000" imgH="215640" progId="Equation.3">
                  <p:embed/>
                </p:oleObj>
              </mc:Choice>
              <mc:Fallback>
                <p:oleObj name="数式" r:id="rId10" imgW="1143000" imgH="215640" progId="Equation.3">
                  <p:embed/>
                  <p:pic>
                    <p:nvPicPr>
                      <p:cNvPr id="0" name=""/>
                      <p:cNvPicPr/>
                      <p:nvPr/>
                    </p:nvPicPr>
                    <p:blipFill>
                      <a:blip r:embed="rId11"/>
                      <a:stretch>
                        <a:fillRect/>
                      </a:stretch>
                    </p:blipFill>
                    <p:spPr>
                      <a:xfrm>
                        <a:off x="4814676" y="3467463"/>
                        <a:ext cx="1600200" cy="301896"/>
                      </a:xfrm>
                      <a:prstGeom prst="rect">
                        <a:avLst/>
                      </a:prstGeom>
                    </p:spPr>
                  </p:pic>
                </p:oleObj>
              </mc:Fallback>
            </mc:AlternateContent>
          </a:graphicData>
        </a:graphic>
      </p:graphicFrame>
      <p:sp>
        <p:nvSpPr>
          <p:cNvPr id="13" name="左右矢印 12"/>
          <p:cNvSpPr/>
          <p:nvPr/>
        </p:nvSpPr>
        <p:spPr>
          <a:xfrm>
            <a:off x="6717476" y="3307451"/>
            <a:ext cx="432048" cy="19870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 name="オブジェクト 26"/>
          <p:cNvGraphicFramePr>
            <a:graphicFrameLocks noChangeAspect="1"/>
          </p:cNvGraphicFramePr>
          <p:nvPr>
            <p:extLst>
              <p:ext uri="{D42A27DB-BD31-4B8C-83A1-F6EECF244321}">
                <p14:modId xmlns:p14="http://schemas.microsoft.com/office/powerpoint/2010/main" val="1857615852"/>
              </p:ext>
            </p:extLst>
          </p:nvPr>
        </p:nvGraphicFramePr>
        <p:xfrm>
          <a:off x="7364837" y="3068960"/>
          <a:ext cx="1190952" cy="301896"/>
        </p:xfrm>
        <a:graphic>
          <a:graphicData uri="http://schemas.openxmlformats.org/presentationml/2006/ole">
            <mc:AlternateContent xmlns:mc="http://schemas.openxmlformats.org/markup-compatibility/2006">
              <mc:Choice xmlns:v="urn:schemas-microsoft-com:vml" Requires="v">
                <p:oleObj spid="_x0000_s109628" name="数式" r:id="rId12" imgW="850680" imgH="215640" progId="Equation.3">
                  <p:embed/>
                </p:oleObj>
              </mc:Choice>
              <mc:Fallback>
                <p:oleObj name="数式" r:id="rId12" imgW="850680" imgH="215640" progId="Equation.3">
                  <p:embed/>
                  <p:pic>
                    <p:nvPicPr>
                      <p:cNvPr id="0" name=""/>
                      <p:cNvPicPr/>
                      <p:nvPr/>
                    </p:nvPicPr>
                    <p:blipFill>
                      <a:blip r:embed="rId13"/>
                      <a:stretch>
                        <a:fillRect/>
                      </a:stretch>
                    </p:blipFill>
                    <p:spPr>
                      <a:xfrm>
                        <a:off x="7364837" y="3068960"/>
                        <a:ext cx="1190952" cy="301896"/>
                      </a:xfrm>
                      <a:prstGeom prst="rect">
                        <a:avLst/>
                      </a:prstGeom>
                    </p:spPr>
                  </p:pic>
                </p:oleObj>
              </mc:Fallback>
            </mc:AlternateContent>
          </a:graphicData>
        </a:graphic>
      </p:graphicFrame>
      <p:graphicFrame>
        <p:nvGraphicFramePr>
          <p:cNvPr id="28" name="オブジェクト 27"/>
          <p:cNvGraphicFramePr>
            <a:graphicFrameLocks noChangeAspect="1"/>
          </p:cNvGraphicFramePr>
          <p:nvPr>
            <p:extLst>
              <p:ext uri="{D42A27DB-BD31-4B8C-83A1-F6EECF244321}">
                <p14:modId xmlns:p14="http://schemas.microsoft.com/office/powerpoint/2010/main" val="3318775379"/>
              </p:ext>
            </p:extLst>
          </p:nvPr>
        </p:nvGraphicFramePr>
        <p:xfrm>
          <a:off x="7364836" y="3450124"/>
          <a:ext cx="1368864" cy="301896"/>
        </p:xfrm>
        <a:graphic>
          <a:graphicData uri="http://schemas.openxmlformats.org/presentationml/2006/ole">
            <mc:AlternateContent xmlns:mc="http://schemas.openxmlformats.org/markup-compatibility/2006">
              <mc:Choice xmlns:v="urn:schemas-microsoft-com:vml" Requires="v">
                <p:oleObj spid="_x0000_s109629" name="数式" r:id="rId14" imgW="977760" imgH="215640" progId="Equation.3">
                  <p:embed/>
                </p:oleObj>
              </mc:Choice>
              <mc:Fallback>
                <p:oleObj name="数式" r:id="rId14" imgW="977760" imgH="215640" progId="Equation.3">
                  <p:embed/>
                  <p:pic>
                    <p:nvPicPr>
                      <p:cNvPr id="0" name=""/>
                      <p:cNvPicPr/>
                      <p:nvPr/>
                    </p:nvPicPr>
                    <p:blipFill>
                      <a:blip r:embed="rId15"/>
                      <a:stretch>
                        <a:fillRect/>
                      </a:stretch>
                    </p:blipFill>
                    <p:spPr>
                      <a:xfrm>
                        <a:off x="7364836" y="3450124"/>
                        <a:ext cx="1368864" cy="301896"/>
                      </a:xfrm>
                      <a:prstGeom prst="rect">
                        <a:avLst/>
                      </a:prstGeom>
                    </p:spPr>
                  </p:pic>
                </p:oleObj>
              </mc:Fallback>
            </mc:AlternateContent>
          </a:graphicData>
        </a:graphic>
      </p:graphicFrame>
      <p:graphicFrame>
        <p:nvGraphicFramePr>
          <p:cNvPr id="29" name="オブジェクト 28"/>
          <p:cNvGraphicFramePr>
            <a:graphicFrameLocks noChangeAspect="1"/>
          </p:cNvGraphicFramePr>
          <p:nvPr>
            <p:extLst>
              <p:ext uri="{D42A27DB-BD31-4B8C-83A1-F6EECF244321}">
                <p14:modId xmlns:p14="http://schemas.microsoft.com/office/powerpoint/2010/main" val="410564061"/>
              </p:ext>
            </p:extLst>
          </p:nvPr>
        </p:nvGraphicFramePr>
        <p:xfrm>
          <a:off x="300916" y="3232428"/>
          <a:ext cx="3752460" cy="552420"/>
        </p:xfrm>
        <a:graphic>
          <a:graphicData uri="http://schemas.openxmlformats.org/presentationml/2006/ole">
            <mc:AlternateContent xmlns:mc="http://schemas.openxmlformats.org/markup-compatibility/2006">
              <mc:Choice xmlns:v="urn:schemas-microsoft-com:vml" Requires="v">
                <p:oleObj spid="_x0000_s109630" name="数式" r:id="rId16" imgW="2501640" imgH="368280" progId="Equation.3">
                  <p:embed/>
                </p:oleObj>
              </mc:Choice>
              <mc:Fallback>
                <p:oleObj name="数式" r:id="rId16" imgW="2501640" imgH="368280" progId="Equation.3">
                  <p:embed/>
                  <p:pic>
                    <p:nvPicPr>
                      <p:cNvPr id="0" name=""/>
                      <p:cNvPicPr/>
                      <p:nvPr/>
                    </p:nvPicPr>
                    <p:blipFill>
                      <a:blip r:embed="rId17"/>
                      <a:stretch>
                        <a:fillRect/>
                      </a:stretch>
                    </p:blipFill>
                    <p:spPr>
                      <a:xfrm>
                        <a:off x="300916" y="3232428"/>
                        <a:ext cx="3752460" cy="552420"/>
                      </a:xfrm>
                      <a:prstGeom prst="rect">
                        <a:avLst/>
                      </a:prstGeom>
                      <a:ln>
                        <a:noFill/>
                      </a:ln>
                    </p:spPr>
                  </p:pic>
                </p:oleObj>
              </mc:Fallback>
            </mc:AlternateContent>
          </a:graphicData>
        </a:graphic>
      </p:graphicFrame>
      <p:sp>
        <p:nvSpPr>
          <p:cNvPr id="30" name="テキスト ボックス 29"/>
          <p:cNvSpPr txBox="1"/>
          <p:nvPr/>
        </p:nvSpPr>
        <p:spPr>
          <a:xfrm>
            <a:off x="5340554" y="3933515"/>
            <a:ext cx="2016224" cy="584775"/>
          </a:xfrm>
          <a:prstGeom prst="rect">
            <a:avLst/>
          </a:prstGeom>
          <a:noFill/>
        </p:spPr>
        <p:txBody>
          <a:bodyPr wrap="square" rtlCol="0">
            <a:spAutoFit/>
          </a:bodyPr>
          <a:lstStyle/>
          <a:p>
            <a:r>
              <a:rPr kumimoji="1" lang="en-US" altLang="ja-JP" sz="1600" dirty="0" smtClean="0">
                <a:latin typeface="Times New Roman" panose="02020603050405020304" pitchFamily="18" charset="0"/>
                <a:cs typeface="Times New Roman" panose="02020603050405020304" pitchFamily="18" charset="0"/>
              </a:rPr>
              <a:t>conventional codes (effective isotropic </a:t>
            </a:r>
            <a:r>
              <a:rPr kumimoji="1" lang="en-US" altLang="ja-JP" sz="1600" i="1" dirty="0" err="1" smtClean="0">
                <a:latin typeface="Times New Roman" panose="02020603050405020304" pitchFamily="18" charset="0"/>
                <a:cs typeface="Times New Roman" panose="02020603050405020304" pitchFamily="18" charset="0"/>
              </a:rPr>
              <a:t>T</a:t>
            </a:r>
            <a:r>
              <a:rPr kumimoji="1" lang="en-US" altLang="ja-JP" sz="1600" baseline="-25000" dirty="0" err="1" smtClean="0">
                <a:latin typeface="Times New Roman" panose="02020603050405020304" pitchFamily="18" charset="0"/>
                <a:cs typeface="Times New Roman" panose="02020603050405020304" pitchFamily="18" charset="0"/>
              </a:rPr>
              <a:t>i</a:t>
            </a:r>
            <a:r>
              <a:rPr kumimoji="1" lang="en-US" altLang="ja-JP" sz="1600" dirty="0" smtClean="0">
                <a:latin typeface="Times New Roman" panose="02020603050405020304" pitchFamily="18" charset="0"/>
                <a:cs typeface="Times New Roman" panose="02020603050405020304" pitchFamily="18" charset="0"/>
              </a:rPr>
              <a:t>)</a:t>
            </a:r>
            <a:endParaRPr kumimoji="1" lang="ja-JP" altLang="en-US" sz="1600" dirty="0">
              <a:latin typeface="Times New Roman" panose="02020603050405020304" pitchFamily="18" charset="0"/>
              <a:cs typeface="Times New Roman" panose="02020603050405020304" pitchFamily="18" charset="0"/>
            </a:endParaRPr>
          </a:p>
        </p:txBody>
      </p:sp>
      <p:cxnSp>
        <p:nvCxnSpPr>
          <p:cNvPr id="5" name="直線矢印コネクタ 4"/>
          <p:cNvCxnSpPr/>
          <p:nvPr/>
        </p:nvCxnSpPr>
        <p:spPr>
          <a:xfrm flipH="1">
            <a:off x="3953892" y="2610664"/>
            <a:ext cx="1065783" cy="1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オブジェクト 14"/>
          <p:cNvGraphicFramePr>
            <a:graphicFrameLocks noChangeAspect="1"/>
          </p:cNvGraphicFramePr>
          <p:nvPr>
            <p:extLst>
              <p:ext uri="{D42A27DB-BD31-4B8C-83A1-F6EECF244321}">
                <p14:modId xmlns:p14="http://schemas.microsoft.com/office/powerpoint/2010/main" val="4157184571"/>
              </p:ext>
            </p:extLst>
          </p:nvPr>
        </p:nvGraphicFramePr>
        <p:xfrm>
          <a:off x="5100996" y="2296384"/>
          <a:ext cx="2495340" cy="628560"/>
        </p:xfrm>
        <a:graphic>
          <a:graphicData uri="http://schemas.openxmlformats.org/presentationml/2006/ole">
            <mc:AlternateContent xmlns:mc="http://schemas.openxmlformats.org/markup-compatibility/2006">
              <mc:Choice xmlns:v="urn:schemas-microsoft-com:vml" Requires="v">
                <p:oleObj spid="_x0000_s109631" name="数式" r:id="rId18" imgW="1663560" imgH="419040" progId="Equation.3">
                  <p:embed/>
                </p:oleObj>
              </mc:Choice>
              <mc:Fallback>
                <p:oleObj name="数式" r:id="rId18" imgW="1663560" imgH="419040" progId="Equation.3">
                  <p:embed/>
                  <p:pic>
                    <p:nvPicPr>
                      <p:cNvPr id="0" name=""/>
                      <p:cNvPicPr/>
                      <p:nvPr/>
                    </p:nvPicPr>
                    <p:blipFill>
                      <a:blip r:embed="rId19"/>
                      <a:stretch>
                        <a:fillRect/>
                      </a:stretch>
                    </p:blipFill>
                    <p:spPr>
                      <a:xfrm>
                        <a:off x="5100996" y="2296384"/>
                        <a:ext cx="2495340" cy="628560"/>
                      </a:xfrm>
                      <a:prstGeom prst="rect">
                        <a:avLst/>
                      </a:prstGeom>
                    </p:spPr>
                  </p:pic>
                </p:oleObj>
              </mc:Fallback>
            </mc:AlternateContent>
          </a:graphicData>
        </a:graphic>
      </p:graphicFrame>
      <p:sp>
        <p:nvSpPr>
          <p:cNvPr id="31" name="テキスト ボックス 30"/>
          <p:cNvSpPr txBox="1"/>
          <p:nvPr/>
        </p:nvSpPr>
        <p:spPr>
          <a:xfrm>
            <a:off x="4298404" y="1910442"/>
            <a:ext cx="4608512" cy="338554"/>
          </a:xfrm>
          <a:prstGeom prst="rect">
            <a:avLst/>
          </a:prstGeom>
          <a:noFill/>
        </p:spPr>
        <p:txBody>
          <a:bodyPr wrap="square" rtlCol="0">
            <a:spAutoFit/>
          </a:bodyPr>
          <a:lstStyle/>
          <a:p>
            <a:r>
              <a:rPr kumimoji="1" lang="en-US" altLang="ja-JP" sz="1600" dirty="0" smtClean="0">
                <a:latin typeface="Times New Roman" panose="02020603050405020304" pitchFamily="18" charset="0"/>
                <a:cs typeface="Times New Roman" panose="02020603050405020304" pitchFamily="18" charset="0"/>
              </a:rPr>
              <a:t>Parallel-to-</a:t>
            </a:r>
            <a:r>
              <a:rPr kumimoji="1" lang="en-US" altLang="ja-JP" sz="1600" b="1" dirty="0" smtClean="0">
                <a:latin typeface="Times New Roman" panose="02020603050405020304" pitchFamily="18" charset="0"/>
                <a:cs typeface="Times New Roman" panose="02020603050405020304" pitchFamily="18" charset="0"/>
              </a:rPr>
              <a:t>B</a:t>
            </a:r>
            <a:r>
              <a:rPr kumimoji="1" lang="en-US" altLang="ja-JP" sz="1600" dirty="0" smtClean="0">
                <a:latin typeface="Times New Roman" panose="02020603050405020304" pitchFamily="18" charset="0"/>
                <a:cs typeface="Times New Roman" panose="02020603050405020304" pitchFamily="18" charset="0"/>
              </a:rPr>
              <a:t> component of the Boltzmann equation</a:t>
            </a:r>
            <a:endParaRPr kumimoji="1" lang="ja-JP" altLang="en-US" sz="1600" dirty="0">
              <a:latin typeface="Times New Roman" panose="02020603050405020304" pitchFamily="18" charset="0"/>
              <a:cs typeface="Times New Roman" panose="02020603050405020304" pitchFamily="18" charset="0"/>
            </a:endParaRPr>
          </a:p>
        </p:txBody>
      </p:sp>
      <p:sp>
        <p:nvSpPr>
          <p:cNvPr id="32" name="テキスト ボックス 31"/>
          <p:cNvSpPr txBox="1"/>
          <p:nvPr/>
        </p:nvSpPr>
        <p:spPr>
          <a:xfrm>
            <a:off x="217463" y="4725144"/>
            <a:ext cx="8776989" cy="707886"/>
          </a:xfrm>
          <a:prstGeom prst="rect">
            <a:avLst/>
          </a:prstGeom>
          <a:noFill/>
          <a:ln w="25400">
            <a:solidFill>
              <a:srgbClr val="0070C0"/>
            </a:solidFill>
          </a:ln>
        </p:spPr>
        <p:txBody>
          <a:bodyPr wrap="square" rtlCol="0">
            <a:spAutoFit/>
          </a:bodyPr>
          <a:lstStyle/>
          <a:p>
            <a:pPr algn="just"/>
            <a:r>
              <a:rPr lang="en-US" altLang="ja-JP" sz="2000" dirty="0" smtClean="0">
                <a:latin typeface="Times New Roman" panose="02020603050405020304" pitchFamily="18" charset="0"/>
                <a:cs typeface="Times New Roman" panose="02020603050405020304" pitchFamily="18" charset="0"/>
              </a:rPr>
              <a:t>Instead of the boundary condition </a:t>
            </a:r>
            <a:r>
              <a:rPr lang="en-US" altLang="ja-JP" sz="2000" i="1" dirty="0" smtClean="0">
                <a:latin typeface="Times New Roman" panose="02020603050405020304" pitchFamily="18" charset="0"/>
                <a:cs typeface="Times New Roman" panose="02020603050405020304" pitchFamily="18" charset="0"/>
              </a:rPr>
              <a:t>M</a:t>
            </a:r>
            <a:r>
              <a:rPr lang="en-US" altLang="ja-JP" sz="2000" baseline="-25000" dirty="0" smtClean="0">
                <a:latin typeface="Times New Roman" panose="02020603050405020304" pitchFamily="18" charset="0"/>
                <a:cs typeface="Times New Roman" panose="02020603050405020304" pitchFamily="18" charset="0"/>
              </a:rPr>
              <a:t>t</a:t>
            </a:r>
            <a:r>
              <a:rPr lang="en-US" altLang="ja-JP" sz="2000" dirty="0" smtClean="0">
                <a:latin typeface="Times New Roman" panose="02020603050405020304" pitchFamily="18" charset="0"/>
                <a:cs typeface="Times New Roman" panose="02020603050405020304" pitchFamily="18" charset="0"/>
              </a:rPr>
              <a:t> = 1, we modeled the effects of the </a:t>
            </a:r>
            <a:r>
              <a:rPr lang="en-US" altLang="ja-JP" sz="2000" dirty="0" err="1" smtClean="0">
                <a:latin typeface="Times New Roman" panose="02020603050405020304" pitchFamily="18" charset="0"/>
                <a:cs typeface="Times New Roman" panose="02020603050405020304" pitchFamily="18" charset="0"/>
              </a:rPr>
              <a:t>divertor</a:t>
            </a:r>
            <a:r>
              <a:rPr lang="en-US" altLang="ja-JP" sz="2000" dirty="0" smtClean="0">
                <a:latin typeface="Times New Roman" panose="02020603050405020304" pitchFamily="18" charset="0"/>
                <a:cs typeface="Times New Roman" panose="02020603050405020304" pitchFamily="18" charset="0"/>
              </a:rPr>
              <a:t> plate and the accompanying sheath by using a </a:t>
            </a:r>
            <a:r>
              <a:rPr lang="en-US" altLang="ja-JP" sz="2000" b="1" dirty="0" smtClean="0">
                <a:latin typeface="Times New Roman" panose="02020603050405020304" pitchFamily="18" charset="0"/>
                <a:cs typeface="Times New Roman" panose="02020603050405020304" pitchFamily="18" charset="0"/>
              </a:rPr>
              <a:t>virtual </a:t>
            </a:r>
            <a:r>
              <a:rPr lang="en-US" altLang="ja-JP" sz="2000" b="1" dirty="0" err="1" smtClean="0">
                <a:latin typeface="Times New Roman" panose="02020603050405020304" pitchFamily="18" charset="0"/>
                <a:cs typeface="Times New Roman" panose="02020603050405020304" pitchFamily="18" charset="0"/>
              </a:rPr>
              <a:t>divertor</a:t>
            </a:r>
            <a:r>
              <a:rPr lang="en-US" altLang="ja-JP" sz="2000" b="1" dirty="0" smtClean="0">
                <a:latin typeface="Times New Roman" panose="02020603050405020304" pitchFamily="18" charset="0"/>
                <a:cs typeface="Times New Roman" panose="02020603050405020304" pitchFamily="18" charset="0"/>
              </a:rPr>
              <a:t> (VD) </a:t>
            </a:r>
            <a:r>
              <a:rPr lang="en-US" altLang="ja-JP" sz="2000" dirty="0" smtClean="0">
                <a:latin typeface="Times New Roman" panose="02020603050405020304" pitchFamily="18" charset="0"/>
                <a:cs typeface="Times New Roman" panose="02020603050405020304" pitchFamily="18" charset="0"/>
              </a:rPr>
              <a:t>model.</a:t>
            </a:r>
          </a:p>
        </p:txBody>
      </p:sp>
      <p:sp>
        <p:nvSpPr>
          <p:cNvPr id="19" name="スライド番号プレースホルダー 21"/>
          <p:cNvSpPr>
            <a:spLocks noGrp="1"/>
          </p:cNvSpPr>
          <p:nvPr>
            <p:ph type="sldNum" sz="quarter" idx="12"/>
          </p:nvPr>
        </p:nvSpPr>
        <p:spPr>
          <a:xfrm>
            <a:off x="6902896" y="44624"/>
            <a:ext cx="2133600" cy="365125"/>
          </a:xfrm>
        </p:spPr>
        <p:txBody>
          <a:bodyPr/>
          <a:lstStyle/>
          <a:p>
            <a:r>
              <a:rPr kumimoji="1" lang="en-US" altLang="ja-JP" dirty="0" smtClean="0"/>
              <a:t>3</a:t>
            </a:r>
            <a:endParaRPr kumimoji="1" lang="ja-JP" altLang="en-US" dirty="0"/>
          </a:p>
        </p:txBody>
      </p:sp>
      <p:pic>
        <p:nvPicPr>
          <p:cNvPr id="2" name="図 1"/>
          <p:cNvPicPr>
            <a:picLocks noChangeAspect="1"/>
          </p:cNvPicPr>
          <p:nvPr/>
        </p:nvPicPr>
        <p:blipFill rotWithShape="1">
          <a:blip r:embed="rId20"/>
          <a:srcRect l="43359" t="48031" r="26203" b="27360"/>
          <a:stretch/>
        </p:blipFill>
        <p:spPr>
          <a:xfrm>
            <a:off x="370361" y="5493588"/>
            <a:ext cx="2897316" cy="1316962"/>
          </a:xfrm>
          <a:prstGeom prst="rect">
            <a:avLst/>
          </a:prstGeom>
        </p:spPr>
      </p:pic>
      <p:sp>
        <p:nvSpPr>
          <p:cNvPr id="3" name="テキスト ボックス 2"/>
          <p:cNvSpPr txBox="1"/>
          <p:nvPr/>
        </p:nvSpPr>
        <p:spPr>
          <a:xfrm>
            <a:off x="1871700" y="6454051"/>
            <a:ext cx="3667992" cy="246221"/>
          </a:xfrm>
          <a:prstGeom prst="rect">
            <a:avLst/>
          </a:prstGeom>
          <a:noFill/>
        </p:spPr>
        <p:txBody>
          <a:bodyPr wrap="none" rtlCol="0">
            <a:spAutoFit/>
          </a:bodyPr>
          <a:lstStyle/>
          <a:p>
            <a:r>
              <a:rPr kumimoji="1" lang="en-US" altLang="ja-JP" sz="1000" dirty="0" smtClean="0">
                <a:latin typeface="Times New Roman" panose="02020603050405020304" pitchFamily="18" charset="0"/>
                <a:cs typeface="Times New Roman" panose="02020603050405020304" pitchFamily="18" charset="0"/>
              </a:rPr>
              <a:t>P. </a:t>
            </a:r>
            <a:r>
              <a:rPr lang="en-US" altLang="ja-JP" sz="1000" dirty="0" smtClean="0">
                <a:latin typeface="Times New Roman" panose="02020603050405020304" pitchFamily="18" charset="0"/>
                <a:cs typeface="Times New Roman" panose="02020603050405020304" pitchFamily="18" charset="0"/>
              </a:rPr>
              <a:t>C. </a:t>
            </a:r>
            <a:r>
              <a:rPr lang="en-US" altLang="ja-JP" sz="1000" dirty="0" err="1" smtClean="0">
                <a:latin typeface="Times New Roman" panose="02020603050405020304" pitchFamily="18" charset="0"/>
                <a:cs typeface="Times New Roman" panose="02020603050405020304" pitchFamily="18" charset="0"/>
              </a:rPr>
              <a:t>Stangeby</a:t>
            </a:r>
            <a:r>
              <a:rPr lang="en-US" altLang="ja-JP" sz="1000" dirty="0" smtClean="0">
                <a:latin typeface="Times New Roman" panose="02020603050405020304" pitchFamily="18" charset="0"/>
                <a:cs typeface="Times New Roman" panose="02020603050405020304" pitchFamily="18" charset="0"/>
              </a:rPr>
              <a:t>, </a:t>
            </a:r>
            <a:r>
              <a:rPr lang="en-US" altLang="ja-JP" sz="1000" i="1" dirty="0" smtClean="0">
                <a:latin typeface="Times New Roman" panose="02020603050405020304" pitchFamily="18" charset="0"/>
                <a:cs typeface="Times New Roman" panose="02020603050405020304" pitchFamily="18" charset="0"/>
              </a:rPr>
              <a:t>The Plasma Boundary of Magnetic Fusion Devices</a:t>
            </a:r>
            <a:r>
              <a:rPr lang="en-US" altLang="ja-JP" sz="1000" dirty="0" smtClean="0">
                <a:latin typeface="Times New Roman" panose="02020603050405020304" pitchFamily="18" charset="0"/>
                <a:cs typeface="Times New Roman" panose="02020603050405020304" pitchFamily="18" charset="0"/>
              </a:rPr>
              <a:t>.</a:t>
            </a:r>
            <a:endParaRPr kumimoji="1" lang="ja-JP" altLang="en-US" sz="1000"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4067945" y="5661248"/>
            <a:ext cx="4824535" cy="646331"/>
          </a:xfrm>
          <a:prstGeom prst="rect">
            <a:avLst/>
          </a:prstGeom>
          <a:noFill/>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Flow velocity is not determined by downstream ‘waterfall’ but by upstream condition.</a:t>
            </a:r>
            <a:endParaRPr kumimoji="1" lang="ja-JP" altLang="en-US" dirty="0">
              <a:latin typeface="Times New Roman" panose="02020603050405020304" pitchFamily="18" charset="0"/>
              <a:cs typeface="Times New Roman" panose="02020603050405020304" pitchFamily="18" charset="0"/>
            </a:endParaRPr>
          </a:p>
        </p:txBody>
      </p:sp>
      <p:sp>
        <p:nvSpPr>
          <p:cNvPr id="10" name="テキスト ボックス 9"/>
          <p:cNvSpPr txBox="1"/>
          <p:nvPr/>
        </p:nvSpPr>
        <p:spPr>
          <a:xfrm>
            <a:off x="1357168" y="2863391"/>
            <a:ext cx="2465740"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(isotropic </a:t>
            </a:r>
            <a:r>
              <a:rPr kumimoji="1" lang="en-US" altLang="ja-JP" i="1" dirty="0" err="1" smtClean="0">
                <a:latin typeface="Times New Roman" panose="02020603050405020304" pitchFamily="18" charset="0"/>
                <a:cs typeface="Times New Roman" panose="02020603050405020304" pitchFamily="18" charset="0"/>
              </a:rPr>
              <a:t>T</a:t>
            </a:r>
            <a:r>
              <a:rPr kumimoji="1" lang="en-US" altLang="ja-JP" baseline="-25000" dirty="0" err="1" smtClean="0">
                <a:latin typeface="Times New Roman" panose="02020603050405020304" pitchFamily="18" charset="0"/>
                <a:cs typeface="Times New Roman" panose="02020603050405020304" pitchFamily="18" charset="0"/>
              </a:rPr>
              <a:t>e</a:t>
            </a:r>
            <a:r>
              <a:rPr kumimoji="1" lang="en-US" altLang="ja-JP" dirty="0" smtClean="0">
                <a:latin typeface="Times New Roman" panose="02020603050405020304" pitchFamily="18" charset="0"/>
                <a:cs typeface="Times New Roman" panose="02020603050405020304" pitchFamily="18" charset="0"/>
              </a:rPr>
              <a:t> is assumed)</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6439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1839888" y="2499370"/>
            <a:ext cx="5271442" cy="79208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187674" y="80814"/>
            <a:ext cx="5117106"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Continuity of Mach number</a:t>
            </a:r>
            <a:endParaRPr kumimoji="1" lang="ja-JP" altLang="en-US" sz="3200" b="1" dirty="0">
              <a:solidFill>
                <a:schemeClr val="bg1"/>
              </a:solidFill>
              <a:latin typeface="Times New Roman" pitchFamily="18" charset="0"/>
              <a:cs typeface="Times New Roman" pitchFamily="18" charset="0"/>
            </a:endParaRPr>
          </a:p>
        </p:txBody>
      </p:sp>
      <p:sp>
        <p:nvSpPr>
          <p:cNvPr id="16" name="角丸四角形 15"/>
          <p:cNvSpPr/>
          <p:nvPr/>
        </p:nvSpPr>
        <p:spPr>
          <a:xfrm>
            <a:off x="1748458" y="1308830"/>
            <a:ext cx="1215752" cy="7920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511924" y="1287810"/>
            <a:ext cx="2444452" cy="79208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オブジェクト 17"/>
          <p:cNvGraphicFramePr>
            <a:graphicFrameLocks noChangeAspect="1"/>
          </p:cNvGraphicFramePr>
          <p:nvPr/>
        </p:nvGraphicFramePr>
        <p:xfrm>
          <a:off x="1785070" y="1347625"/>
          <a:ext cx="1196975" cy="712787"/>
        </p:xfrm>
        <a:graphic>
          <a:graphicData uri="http://schemas.openxmlformats.org/presentationml/2006/ole">
            <mc:AlternateContent xmlns:mc="http://schemas.openxmlformats.org/markup-compatibility/2006">
              <mc:Choice xmlns:v="urn:schemas-microsoft-com:vml" Requires="v">
                <p:oleObj spid="_x0000_s97432" name="数式" r:id="rId3" imgW="596880" imgH="355320" progId="Equation.3">
                  <p:embed/>
                </p:oleObj>
              </mc:Choice>
              <mc:Fallback>
                <p:oleObj name="数式" r:id="rId3" imgW="596880" imgH="355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070" y="1347625"/>
                        <a:ext cx="1196975"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オブジェクト 18"/>
          <p:cNvGraphicFramePr>
            <a:graphicFrameLocks noChangeAspect="1"/>
          </p:cNvGraphicFramePr>
          <p:nvPr/>
        </p:nvGraphicFramePr>
        <p:xfrm>
          <a:off x="5541661" y="1360488"/>
          <a:ext cx="2341563" cy="712787"/>
        </p:xfrm>
        <a:graphic>
          <a:graphicData uri="http://schemas.openxmlformats.org/presentationml/2006/ole">
            <mc:AlternateContent xmlns:mc="http://schemas.openxmlformats.org/markup-compatibility/2006">
              <mc:Choice xmlns:v="urn:schemas-microsoft-com:vml" Requires="v">
                <p:oleObj spid="_x0000_s97433" name="数式" r:id="rId5" imgW="1168200" imgH="355320" progId="Equation.3">
                  <p:embed/>
                </p:oleObj>
              </mc:Choice>
              <mc:Fallback>
                <p:oleObj name="数式" r:id="rId5" imgW="1168200" imgH="355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661" y="1360488"/>
                        <a:ext cx="2341563"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テキスト ボックス 19"/>
          <p:cNvSpPr txBox="1"/>
          <p:nvPr/>
        </p:nvSpPr>
        <p:spPr>
          <a:xfrm>
            <a:off x="844352" y="908720"/>
            <a:ext cx="3130252" cy="400110"/>
          </a:xfrm>
          <a:prstGeom prst="rect">
            <a:avLst/>
          </a:prstGeom>
          <a:noFill/>
        </p:spPr>
        <p:txBody>
          <a:bodyPr wrap="square" rtlCol="0">
            <a:spAutoFit/>
          </a:bodyPr>
          <a:lstStyle/>
          <a:p>
            <a:r>
              <a:rPr lang="en-US" altLang="ja-JP" sz="2000" dirty="0" smtClean="0">
                <a:latin typeface="Times New Roman" pitchFamily="18" charset="0"/>
                <a:cs typeface="Times New Roman" pitchFamily="18" charset="0"/>
              </a:rPr>
              <a:t>conservation of ion particles</a:t>
            </a:r>
            <a:endParaRPr kumimoji="1" lang="ja-JP" altLang="en-US" sz="2000" dirty="0">
              <a:latin typeface="Times New Roman" pitchFamily="18" charset="0"/>
              <a:cs typeface="Times New Roman" pitchFamily="18" charset="0"/>
            </a:endParaRPr>
          </a:p>
        </p:txBody>
      </p:sp>
      <p:sp>
        <p:nvSpPr>
          <p:cNvPr id="33" name="テキスト ボックス 32"/>
          <p:cNvSpPr txBox="1"/>
          <p:nvPr/>
        </p:nvSpPr>
        <p:spPr>
          <a:xfrm>
            <a:off x="4264918" y="908720"/>
            <a:ext cx="4627562" cy="400110"/>
          </a:xfrm>
          <a:prstGeom prst="rect">
            <a:avLst/>
          </a:prstGeom>
          <a:noFill/>
        </p:spPr>
        <p:txBody>
          <a:bodyPr wrap="square" rtlCol="0">
            <a:spAutoFit/>
          </a:bodyPr>
          <a:lstStyle/>
          <a:p>
            <a:r>
              <a:rPr lang="en-US" altLang="ja-JP" sz="2000" dirty="0" smtClean="0">
                <a:latin typeface="Times New Roman" pitchFamily="18" charset="0"/>
                <a:cs typeface="Times New Roman" pitchFamily="18" charset="0"/>
              </a:rPr>
              <a:t>conservation of parallel plasma momentum</a:t>
            </a:r>
            <a:endParaRPr kumimoji="1" lang="ja-JP" altLang="en-US" sz="2000" dirty="0">
              <a:latin typeface="Times New Roman" pitchFamily="18" charset="0"/>
              <a:cs typeface="Times New Roman" pitchFamily="18" charset="0"/>
            </a:endParaRPr>
          </a:p>
        </p:txBody>
      </p:sp>
      <p:cxnSp>
        <p:nvCxnSpPr>
          <p:cNvPr id="35" name="直線コネクタ 34"/>
          <p:cNvCxnSpPr/>
          <p:nvPr/>
        </p:nvCxnSpPr>
        <p:spPr>
          <a:xfrm>
            <a:off x="2987824" y="1700808"/>
            <a:ext cx="252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4211960" y="1700808"/>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0" name="オブジェクト 39"/>
          <p:cNvGraphicFramePr>
            <a:graphicFrameLocks noChangeAspect="1"/>
          </p:cNvGraphicFramePr>
          <p:nvPr/>
        </p:nvGraphicFramePr>
        <p:xfrm>
          <a:off x="1888654" y="2552328"/>
          <a:ext cx="5189538" cy="763588"/>
        </p:xfrm>
        <a:graphic>
          <a:graphicData uri="http://schemas.openxmlformats.org/presentationml/2006/ole">
            <mc:AlternateContent xmlns:mc="http://schemas.openxmlformats.org/markup-compatibility/2006">
              <mc:Choice xmlns:v="urn:schemas-microsoft-com:vml" Requires="v">
                <p:oleObj spid="_x0000_s97434" name="数式" r:id="rId7" imgW="2590560" imgH="380880" progId="Equation.3">
                  <p:embed/>
                </p:oleObj>
              </mc:Choice>
              <mc:Fallback>
                <p:oleObj name="数式" r:id="rId7" imgW="2590560" imgH="380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8654" y="2552328"/>
                        <a:ext cx="5189538"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テキスト ボックス 41"/>
          <p:cNvSpPr txBox="1"/>
          <p:nvPr/>
        </p:nvSpPr>
        <p:spPr>
          <a:xfrm>
            <a:off x="539553" y="3655690"/>
            <a:ext cx="7992887" cy="707886"/>
          </a:xfrm>
          <a:prstGeom prst="rect">
            <a:avLst/>
          </a:prstGeom>
          <a:noFill/>
        </p:spPr>
        <p:txBody>
          <a:bodyPr wrap="square" rtlCol="0">
            <a:spAutoFit/>
          </a:bodyPr>
          <a:lstStyle/>
          <a:p>
            <a:pPr algn="just"/>
            <a:r>
              <a:rPr kumimoji="1" lang="en-US" altLang="ja-JP" sz="2000" dirty="0" smtClean="0">
                <a:latin typeface="Times New Roman" pitchFamily="18" charset="0"/>
                <a:cs typeface="Times New Roman" pitchFamily="18" charset="0"/>
              </a:rPr>
              <a:t>Due to the continuity of Mach number, RHS has to be zero at the sonic transition point (</a:t>
            </a:r>
            <a:r>
              <a:rPr kumimoji="1" lang="en-US" altLang="ja-JP" sz="2000" i="1" dirty="0" smtClean="0">
                <a:latin typeface="Times New Roman" pitchFamily="18" charset="0"/>
                <a:cs typeface="Times New Roman" pitchFamily="18" charset="0"/>
              </a:rPr>
              <a:t>M</a:t>
            </a:r>
            <a:r>
              <a:rPr kumimoji="1" lang="en-US" altLang="ja-JP" sz="2000" dirty="0" smtClean="0">
                <a:latin typeface="Times New Roman" pitchFamily="18" charset="0"/>
                <a:cs typeface="Times New Roman" pitchFamily="18" charset="0"/>
              </a:rPr>
              <a:t> = 1).</a:t>
            </a:r>
            <a:endParaRPr kumimoji="1" lang="ja-JP" altLang="en-US" sz="2000" dirty="0">
              <a:latin typeface="Times New Roman" pitchFamily="18" charset="0"/>
              <a:cs typeface="Times New Roman" pitchFamily="18" charset="0"/>
            </a:endParaRPr>
          </a:p>
        </p:txBody>
      </p:sp>
      <p:pic>
        <p:nvPicPr>
          <p:cNvPr id="43" name="Picture 3" descr="C:\Users\togo\Documents\出張関連\慶応＆NIFS\平成25年度\system.png"/>
          <p:cNvPicPr>
            <a:picLocks noChangeAspect="1" noChangeArrowheads="1"/>
          </p:cNvPicPr>
          <p:nvPr/>
        </p:nvPicPr>
        <p:blipFill>
          <a:blip r:embed="rId9" cstate="print"/>
          <a:srcRect t="19163" r="51924" b="2867"/>
          <a:stretch>
            <a:fillRect/>
          </a:stretch>
        </p:blipFill>
        <p:spPr bwMode="auto">
          <a:xfrm>
            <a:off x="2501914" y="4363194"/>
            <a:ext cx="3961344" cy="1440160"/>
          </a:xfrm>
          <a:prstGeom prst="rect">
            <a:avLst/>
          </a:prstGeom>
          <a:noFill/>
        </p:spPr>
      </p:pic>
      <p:sp>
        <p:nvSpPr>
          <p:cNvPr id="44" name="正方形/長方形 43"/>
          <p:cNvSpPr/>
          <p:nvPr/>
        </p:nvSpPr>
        <p:spPr>
          <a:xfrm>
            <a:off x="2574826" y="4394820"/>
            <a:ext cx="2664296" cy="864096"/>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矢印コネクタ 45"/>
          <p:cNvCxnSpPr/>
          <p:nvPr/>
        </p:nvCxnSpPr>
        <p:spPr>
          <a:xfrm flipH="1">
            <a:off x="2430810" y="5042892"/>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777304" y="5546948"/>
            <a:ext cx="1085554" cy="400110"/>
          </a:xfrm>
          <a:prstGeom prst="rect">
            <a:avLst/>
          </a:prstGeom>
          <a:noFill/>
        </p:spPr>
        <p:txBody>
          <a:bodyPr wrap="none" rtlCol="0">
            <a:spAutoFit/>
          </a:bodyPr>
          <a:lstStyle/>
          <a:p>
            <a:r>
              <a:rPr kumimoji="1" lang="en-US" altLang="ja-JP" sz="2000" dirty="0" smtClean="0">
                <a:latin typeface="Times New Roman" pitchFamily="18" charset="0"/>
                <a:cs typeface="Times New Roman" pitchFamily="18" charset="0"/>
              </a:rPr>
              <a:t>RHS &gt; 0</a:t>
            </a:r>
            <a:endParaRPr kumimoji="1" lang="ja-JP" altLang="en-US" sz="2000" dirty="0">
              <a:latin typeface="Times New Roman" pitchFamily="18" charset="0"/>
              <a:cs typeface="Times New Roman" pitchFamily="18" charset="0"/>
            </a:endParaRPr>
          </a:p>
        </p:txBody>
      </p:sp>
      <p:sp>
        <p:nvSpPr>
          <p:cNvPr id="48" name="正方形/長方形 47"/>
          <p:cNvSpPr/>
          <p:nvPr/>
        </p:nvSpPr>
        <p:spPr>
          <a:xfrm>
            <a:off x="5277222" y="4394820"/>
            <a:ext cx="864096" cy="864096"/>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矢印コネクタ 49"/>
          <p:cNvCxnSpPr/>
          <p:nvPr/>
        </p:nvCxnSpPr>
        <p:spPr>
          <a:xfrm>
            <a:off x="5815186" y="4970884"/>
            <a:ext cx="43204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5815186" y="5618956"/>
            <a:ext cx="1197764" cy="400110"/>
          </a:xfrm>
          <a:prstGeom prst="rect">
            <a:avLst/>
          </a:prstGeom>
          <a:noFill/>
        </p:spPr>
        <p:txBody>
          <a:bodyPr wrap="none" rtlCol="0">
            <a:spAutoFit/>
          </a:bodyPr>
          <a:lstStyle/>
          <a:p>
            <a:r>
              <a:rPr kumimoji="1" lang="en-US" altLang="ja-JP" sz="2000" dirty="0" smtClean="0">
                <a:latin typeface="Times New Roman" pitchFamily="18" charset="0"/>
                <a:cs typeface="Times New Roman" pitchFamily="18" charset="0"/>
              </a:rPr>
              <a:t>RHS </a:t>
            </a:r>
            <a:r>
              <a:rPr kumimoji="1" lang="ja-JP" altLang="en-US" sz="2000" dirty="0" smtClean="0">
                <a:latin typeface="Times New Roman" pitchFamily="18" charset="0"/>
                <a:cs typeface="Times New Roman" pitchFamily="18" charset="0"/>
              </a:rPr>
              <a:t>≦</a:t>
            </a:r>
            <a:r>
              <a:rPr kumimoji="1" lang="en-US" altLang="ja-JP" sz="2000" dirty="0" smtClean="0">
                <a:latin typeface="Times New Roman" pitchFamily="18" charset="0"/>
                <a:cs typeface="Times New Roman" pitchFamily="18" charset="0"/>
              </a:rPr>
              <a:t> 0</a:t>
            </a:r>
            <a:endParaRPr kumimoji="1" lang="ja-JP" altLang="en-US" sz="2000" dirty="0">
              <a:latin typeface="Times New Roman" pitchFamily="18" charset="0"/>
              <a:cs typeface="Times New Roman" pitchFamily="18" charset="0"/>
            </a:endParaRPr>
          </a:p>
        </p:txBody>
      </p:sp>
      <p:sp>
        <p:nvSpPr>
          <p:cNvPr id="52" name="テキスト ボックス 51"/>
          <p:cNvSpPr txBox="1"/>
          <p:nvPr/>
        </p:nvSpPr>
        <p:spPr>
          <a:xfrm>
            <a:off x="539552" y="5972140"/>
            <a:ext cx="6336703" cy="400110"/>
          </a:xfrm>
          <a:prstGeom prst="rect">
            <a:avLst/>
          </a:prstGeom>
          <a:noFill/>
        </p:spPr>
        <p:txBody>
          <a:bodyPr wrap="square" rtlCol="0">
            <a:spAutoFit/>
          </a:bodyPr>
          <a:lstStyle/>
          <a:p>
            <a:pPr algn="just"/>
            <a:r>
              <a:rPr kumimoji="1" lang="en-US" altLang="ja-JP" sz="2000" dirty="0" smtClean="0">
                <a:latin typeface="Times New Roman" pitchFamily="18" charset="0"/>
                <a:cs typeface="Times New Roman" pitchFamily="18" charset="0"/>
              </a:rPr>
              <a:t>Sonic transition has to occur at the X-point when </a:t>
            </a:r>
            <a:r>
              <a:rPr kumimoji="1" lang="en-US" altLang="ja-JP" sz="2000" i="1" dirty="0" smtClean="0">
                <a:latin typeface="Times New Roman" pitchFamily="18" charset="0"/>
                <a:cs typeface="Times New Roman" pitchFamily="18" charset="0"/>
              </a:rPr>
              <a:t>T</a:t>
            </a:r>
            <a:r>
              <a:rPr kumimoji="1" lang="en-US" altLang="ja-JP" sz="2000" dirty="0" smtClean="0">
                <a:latin typeface="Times New Roman" pitchFamily="18" charset="0"/>
                <a:cs typeface="Times New Roman" pitchFamily="18" charset="0"/>
              </a:rPr>
              <a:t> = const.</a:t>
            </a:r>
            <a:endParaRPr kumimoji="1" lang="ja-JP" altLang="en-US" sz="2000" dirty="0">
              <a:latin typeface="Times New Roman" pitchFamily="18" charset="0"/>
              <a:cs typeface="Times New Roman" pitchFamily="18" charset="0"/>
            </a:endParaRPr>
          </a:p>
        </p:txBody>
      </p:sp>
      <p:sp>
        <p:nvSpPr>
          <p:cNvPr id="53" name="テキスト ボックス 52"/>
          <p:cNvSpPr txBox="1"/>
          <p:nvPr/>
        </p:nvSpPr>
        <p:spPr>
          <a:xfrm>
            <a:off x="2073052" y="3295650"/>
            <a:ext cx="4900124" cy="307777"/>
          </a:xfrm>
          <a:prstGeom prst="rect">
            <a:avLst/>
          </a:prstGeom>
          <a:noFill/>
        </p:spPr>
        <p:txBody>
          <a:bodyPr wrap="none" rtlCol="0">
            <a:spAutoFit/>
          </a:bodyPr>
          <a:lstStyle/>
          <a:p>
            <a:r>
              <a:rPr lang="en-US" altLang="ja-JP" sz="1400" dirty="0" smtClean="0">
                <a:latin typeface="Times New Roman" pitchFamily="18" charset="0"/>
                <a:cs typeface="Times New Roman" pitchFamily="18" charset="0"/>
              </a:rPr>
              <a:t>O. </a:t>
            </a:r>
            <a:r>
              <a:rPr lang="en-US" altLang="ja-JP" sz="1400" dirty="0" err="1" smtClean="0">
                <a:latin typeface="Times New Roman" pitchFamily="18" charset="0"/>
                <a:cs typeface="Times New Roman" pitchFamily="18" charset="0"/>
              </a:rPr>
              <a:t>Marchuk</a:t>
            </a:r>
            <a:r>
              <a:rPr lang="en-US" altLang="ja-JP" sz="1400" dirty="0" smtClean="0">
                <a:latin typeface="Times New Roman" pitchFamily="18" charset="0"/>
                <a:cs typeface="Times New Roman" pitchFamily="18" charset="0"/>
              </a:rPr>
              <a:t> and M. Z. </a:t>
            </a:r>
            <a:r>
              <a:rPr lang="en-US" altLang="ja-JP" sz="1400" dirty="0" err="1" smtClean="0">
                <a:latin typeface="Times New Roman" pitchFamily="18" charset="0"/>
                <a:cs typeface="Times New Roman" pitchFamily="18" charset="0"/>
              </a:rPr>
              <a:t>Tokar</a:t>
            </a:r>
            <a:r>
              <a:rPr lang="en-US" altLang="ja-JP" sz="1400" dirty="0" smtClean="0">
                <a:latin typeface="Times New Roman" pitchFamily="18" charset="0"/>
                <a:cs typeface="Times New Roman" pitchFamily="18" charset="0"/>
              </a:rPr>
              <a:t>,</a:t>
            </a:r>
            <a:r>
              <a:rPr kumimoji="1" lang="en-US" altLang="ja-JP" sz="1400" dirty="0" smtClean="0">
                <a:latin typeface="Times New Roman" pitchFamily="18" charset="0"/>
                <a:cs typeface="Times New Roman" pitchFamily="18" charset="0"/>
              </a:rPr>
              <a:t> J. </a:t>
            </a:r>
            <a:r>
              <a:rPr kumimoji="1" lang="en-US" altLang="ja-JP" sz="1400" dirty="0" err="1" smtClean="0">
                <a:latin typeface="Times New Roman" pitchFamily="18" charset="0"/>
                <a:cs typeface="Times New Roman" pitchFamily="18" charset="0"/>
              </a:rPr>
              <a:t>Comput</a:t>
            </a:r>
            <a:r>
              <a:rPr lang="en-US" altLang="ja-JP" sz="1400" dirty="0" smtClean="0">
                <a:latin typeface="Times New Roman" pitchFamily="18" charset="0"/>
                <a:cs typeface="Times New Roman" pitchFamily="18" charset="0"/>
              </a:rPr>
              <a:t>. Phys. </a:t>
            </a:r>
            <a:r>
              <a:rPr lang="en-US" altLang="ja-JP" sz="1400" b="1" dirty="0" smtClean="0">
                <a:latin typeface="Times New Roman" pitchFamily="18" charset="0"/>
                <a:cs typeface="Times New Roman" pitchFamily="18" charset="0"/>
              </a:rPr>
              <a:t>227</a:t>
            </a:r>
            <a:r>
              <a:rPr lang="en-US" altLang="ja-JP" sz="1400" dirty="0" smtClean="0">
                <a:latin typeface="Times New Roman" pitchFamily="18" charset="0"/>
                <a:cs typeface="Times New Roman" pitchFamily="18" charset="0"/>
              </a:rPr>
              <a:t>, 1597 (2007).</a:t>
            </a:r>
            <a:endParaRPr kumimoji="1" lang="ja-JP" alt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45876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6519734"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Result (particle flux &amp; Mach vs </a:t>
            </a:r>
            <a:r>
              <a:rPr lang="en-US" altLang="ja-JP" sz="3200" b="1" i="1" dirty="0" err="1" smtClean="0">
                <a:solidFill>
                  <a:schemeClr val="bg1"/>
                </a:solidFill>
                <a:latin typeface="Times New Roman" pitchFamily="18" charset="0"/>
                <a:cs typeface="Times New Roman" pitchFamily="18" charset="0"/>
              </a:rPr>
              <a:t>n</a:t>
            </a:r>
            <a:r>
              <a:rPr lang="en-US" altLang="ja-JP" sz="3200" b="1" baseline="-25000" dirty="0" err="1" smtClean="0">
                <a:solidFill>
                  <a:schemeClr val="bg1"/>
                </a:solidFill>
                <a:latin typeface="Times New Roman" pitchFamily="18" charset="0"/>
                <a:cs typeface="Times New Roman" pitchFamily="18" charset="0"/>
              </a:rPr>
              <a:t>sep</a:t>
            </a:r>
            <a:r>
              <a:rPr lang="en-US" altLang="ja-JP" sz="3200" b="1" dirty="0" smtClean="0">
                <a:solidFill>
                  <a:schemeClr val="bg1"/>
                </a:solidFill>
                <a:latin typeface="Times New Roman" pitchFamily="18" charset="0"/>
                <a:cs typeface="Times New Roman" pitchFamily="18" charset="0"/>
              </a:rPr>
              <a:t>)</a:t>
            </a:r>
            <a:endParaRPr kumimoji="1" lang="ja-JP" altLang="en-US" sz="3200" b="1" dirty="0">
              <a:solidFill>
                <a:schemeClr val="bg1"/>
              </a:solidFill>
              <a:latin typeface="Times New Roman" pitchFamily="18" charset="0"/>
              <a:cs typeface="Times New Roman" pitchFamily="18" charset="0"/>
            </a:endParaRPr>
          </a:p>
        </p:txBody>
      </p:sp>
      <p:pic>
        <p:nvPicPr>
          <p:cNvPr id="5" name="図 4"/>
          <p:cNvPicPr>
            <a:picLocks noChangeAspect="1"/>
          </p:cNvPicPr>
          <p:nvPr/>
        </p:nvPicPr>
        <p:blipFill rotWithShape="1">
          <a:blip r:embed="rId3"/>
          <a:srcRect l="3183" t="74731" r="65782" b="2786"/>
          <a:stretch/>
        </p:blipFill>
        <p:spPr>
          <a:xfrm>
            <a:off x="4283968" y="1340768"/>
            <a:ext cx="4392488" cy="4505116"/>
          </a:xfrm>
          <a:prstGeom prst="rect">
            <a:avLst/>
          </a:prstGeom>
        </p:spPr>
      </p:pic>
      <p:sp>
        <p:nvSpPr>
          <p:cNvPr id="11" name="テキスト ボックス 10"/>
          <p:cNvSpPr txBox="1"/>
          <p:nvPr/>
        </p:nvSpPr>
        <p:spPr>
          <a:xfrm>
            <a:off x="190453" y="1340768"/>
            <a:ext cx="3805483" cy="4093428"/>
          </a:xfrm>
          <a:prstGeom prst="rect">
            <a:avLst/>
          </a:prstGeom>
          <a:noFill/>
        </p:spPr>
        <p:txBody>
          <a:bodyPr wrap="square" rtlCol="0">
            <a:spAutoFit/>
          </a:bodyPr>
          <a:lstStyle/>
          <a:p>
            <a:r>
              <a:rPr kumimoji="1" lang="en-US" altLang="ja-JP" sz="2000" i="1" dirty="0" err="1" smtClean="0">
                <a:latin typeface="Times New Roman" panose="02020603050405020304" pitchFamily="18" charset="0"/>
                <a:cs typeface="Times New Roman" panose="02020603050405020304" pitchFamily="18" charset="0"/>
              </a:rPr>
              <a:t>Γ</a:t>
            </a:r>
            <a:r>
              <a:rPr lang="en-US" altLang="ja-JP" sz="2000" baseline="-25000" dirty="0" err="1">
                <a:latin typeface="Times New Roman" panose="02020603050405020304" pitchFamily="18" charset="0"/>
                <a:cs typeface="Times New Roman" panose="02020603050405020304" pitchFamily="18" charset="0"/>
              </a:rPr>
              <a:t>t</a:t>
            </a:r>
            <a:r>
              <a:rPr kumimoji="1" lang="en-US" altLang="ja-JP" sz="2000" dirty="0" smtClean="0">
                <a:latin typeface="Times New Roman" panose="02020603050405020304" pitchFamily="18" charset="0"/>
                <a:cs typeface="Times New Roman" panose="02020603050405020304" pitchFamily="18" charset="0"/>
              </a:rPr>
              <a:t> </a:t>
            </a:r>
            <a:r>
              <a:rPr kumimoji="1" lang="ja-JP" altLang="en-US" sz="2000" dirty="0" smtClean="0">
                <a:latin typeface="Times New Roman" panose="02020603050405020304" pitchFamily="18" charset="0"/>
                <a:cs typeface="Times New Roman" panose="02020603050405020304" pitchFamily="18" charset="0"/>
              </a:rPr>
              <a:t>∝ </a:t>
            </a:r>
            <a:r>
              <a:rPr kumimoji="1" lang="en-US" altLang="ja-JP" sz="2000" i="1" dirty="0" err="1" smtClean="0">
                <a:latin typeface="Times New Roman" panose="02020603050405020304" pitchFamily="18" charset="0"/>
                <a:cs typeface="Times New Roman" panose="02020603050405020304" pitchFamily="18" charset="0"/>
              </a:rPr>
              <a:t>n</a:t>
            </a:r>
            <a:r>
              <a:rPr kumimoji="1" lang="en-US" altLang="ja-JP" sz="2000" baseline="-25000" dirty="0" err="1" smtClean="0">
                <a:latin typeface="Times New Roman" panose="02020603050405020304" pitchFamily="18" charset="0"/>
                <a:cs typeface="Times New Roman" panose="02020603050405020304" pitchFamily="18" charset="0"/>
              </a:rPr>
              <a:t>sep</a:t>
            </a:r>
            <a:endParaRPr kumimoji="1" lang="en-US" altLang="ja-JP" sz="2000" baseline="-25000" dirty="0" smtClean="0">
              <a:latin typeface="Times New Roman" panose="02020603050405020304" pitchFamily="18" charset="0"/>
              <a:cs typeface="Times New Roman" panose="02020603050405020304" pitchFamily="18" charset="0"/>
            </a:endParaRPr>
          </a:p>
          <a:p>
            <a:r>
              <a:rPr lang="ja-JP" altLang="en-US" sz="2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accords with conventional simulations</a:t>
            </a:r>
          </a:p>
          <a:p>
            <a:endParaRPr lang="en-US" altLang="ja-JP" sz="2000" dirty="0">
              <a:latin typeface="Times New Roman" panose="02020603050405020304" pitchFamily="18" charset="0"/>
              <a:cs typeface="Times New Roman" panose="02020603050405020304" pitchFamily="18" charset="0"/>
            </a:endParaRPr>
          </a:p>
          <a:p>
            <a:r>
              <a:rPr kumimoji="1" lang="en-US" altLang="ja-JP" sz="2000" dirty="0" smtClean="0">
                <a:latin typeface="Times New Roman" panose="02020603050405020304" pitchFamily="18" charset="0"/>
                <a:cs typeface="Times New Roman" panose="02020603050405020304" pitchFamily="18" charset="0"/>
              </a:rPr>
              <a:t>Supersonic flow (</a:t>
            </a:r>
            <a:r>
              <a:rPr kumimoji="1" lang="en-US" altLang="ja-JP" sz="2000" i="1" dirty="0" smtClean="0">
                <a:latin typeface="Times New Roman" panose="02020603050405020304" pitchFamily="18" charset="0"/>
                <a:cs typeface="Times New Roman" panose="02020603050405020304" pitchFamily="18" charset="0"/>
              </a:rPr>
              <a:t>M</a:t>
            </a:r>
            <a:r>
              <a:rPr kumimoji="1" lang="en-US" altLang="ja-JP" sz="2000" baseline="-25000" dirty="0" smtClean="0">
                <a:latin typeface="Times New Roman" panose="02020603050405020304" pitchFamily="18" charset="0"/>
                <a:cs typeface="Times New Roman" panose="02020603050405020304" pitchFamily="18" charset="0"/>
              </a:rPr>
              <a:t>t</a:t>
            </a:r>
            <a:r>
              <a:rPr kumimoji="1" lang="en-US" altLang="ja-JP" sz="2000" dirty="0" smtClean="0">
                <a:latin typeface="Times New Roman" panose="02020603050405020304" pitchFamily="18" charset="0"/>
                <a:cs typeface="Times New Roman" panose="02020603050405020304" pitchFamily="18" charset="0"/>
              </a:rPr>
              <a:t> &gt; 1)</a:t>
            </a:r>
            <a:endParaRPr lang="en-US" altLang="ja-JP" sz="2000" dirty="0" smtClean="0">
              <a:latin typeface="Times New Roman" panose="02020603050405020304" pitchFamily="18" charset="0"/>
              <a:cs typeface="Times New Roman" panose="02020603050405020304" pitchFamily="18" charset="0"/>
            </a:endParaRPr>
          </a:p>
          <a:p>
            <a:r>
              <a:rPr lang="ja-JP" altLang="en-US" sz="2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observed</a:t>
            </a:r>
            <a:r>
              <a:rPr kumimoji="1" lang="en-US" altLang="ja-JP" sz="2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when</a:t>
            </a:r>
            <a:r>
              <a:rPr kumimoji="1" lang="en-US" altLang="ja-JP" sz="2000" dirty="0" smtClean="0">
                <a:latin typeface="Times New Roman" panose="02020603050405020304" pitchFamily="18" charset="0"/>
                <a:cs typeface="Times New Roman" panose="02020603050405020304" pitchFamily="18" charset="0"/>
              </a:rPr>
              <a:t> </a:t>
            </a:r>
            <a:r>
              <a:rPr kumimoji="1" lang="en-US" altLang="ja-JP" sz="2000" i="1" dirty="0" err="1" smtClean="0">
                <a:latin typeface="Times New Roman" panose="02020603050405020304" pitchFamily="18" charset="0"/>
                <a:cs typeface="Times New Roman" panose="02020603050405020304" pitchFamily="18" charset="0"/>
              </a:rPr>
              <a:t>n</a:t>
            </a:r>
            <a:r>
              <a:rPr kumimoji="1" lang="en-US" altLang="ja-JP" sz="2000" baseline="-25000" dirty="0" err="1" smtClean="0">
                <a:latin typeface="Times New Roman" panose="02020603050405020304" pitchFamily="18" charset="0"/>
                <a:cs typeface="Times New Roman" panose="02020603050405020304" pitchFamily="18" charset="0"/>
              </a:rPr>
              <a:t>sep</a:t>
            </a:r>
            <a:r>
              <a:rPr kumimoji="1" lang="en-US" altLang="ja-JP" sz="2000" dirty="0" smtClean="0">
                <a:latin typeface="Times New Roman" panose="02020603050405020304" pitchFamily="18" charset="0"/>
                <a:cs typeface="Times New Roman" panose="02020603050405020304" pitchFamily="18" charset="0"/>
              </a:rPr>
              <a:t> is low</a:t>
            </a:r>
          </a:p>
          <a:p>
            <a:endParaRPr lang="en-US" altLang="ja-JP" sz="2000" dirty="0">
              <a:latin typeface="Times New Roman" panose="02020603050405020304" pitchFamily="18" charset="0"/>
              <a:cs typeface="Times New Roman" panose="02020603050405020304" pitchFamily="18" charset="0"/>
            </a:endParaRPr>
          </a:p>
          <a:p>
            <a:r>
              <a:rPr lang="en-US" altLang="ja-JP" sz="2000" dirty="0" smtClean="0">
                <a:latin typeface="Times New Roman" panose="02020603050405020304" pitchFamily="18" charset="0"/>
                <a:cs typeface="Times New Roman" panose="02020603050405020304" pitchFamily="18" charset="0"/>
              </a:rPr>
              <a:t>Subsonic flow (</a:t>
            </a:r>
            <a:r>
              <a:rPr lang="en-US" altLang="ja-JP" sz="2000" i="1" dirty="0" smtClean="0">
                <a:latin typeface="Times New Roman" panose="02020603050405020304" pitchFamily="18" charset="0"/>
                <a:cs typeface="Times New Roman" panose="02020603050405020304" pitchFamily="18" charset="0"/>
              </a:rPr>
              <a:t>M</a:t>
            </a:r>
            <a:r>
              <a:rPr lang="en-US" altLang="ja-JP" sz="2000" baseline="-25000" dirty="0" smtClean="0">
                <a:latin typeface="Times New Roman" panose="02020603050405020304" pitchFamily="18" charset="0"/>
                <a:cs typeface="Times New Roman" panose="02020603050405020304" pitchFamily="18" charset="0"/>
              </a:rPr>
              <a:t>t</a:t>
            </a:r>
            <a:r>
              <a:rPr lang="en-US" altLang="ja-JP" sz="2000" dirty="0" smtClean="0">
                <a:latin typeface="Times New Roman" panose="02020603050405020304" pitchFamily="18" charset="0"/>
                <a:cs typeface="Times New Roman" panose="02020603050405020304" pitchFamily="18" charset="0"/>
              </a:rPr>
              <a:t> &lt; 1)</a:t>
            </a:r>
          </a:p>
          <a:p>
            <a:r>
              <a:rPr lang="ja-JP" altLang="en-US"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observed when </a:t>
            </a:r>
            <a:r>
              <a:rPr lang="en-US" altLang="ja-JP" sz="2000" i="1" dirty="0" err="1">
                <a:latin typeface="Times New Roman" panose="02020603050405020304" pitchFamily="18" charset="0"/>
                <a:cs typeface="Times New Roman" panose="02020603050405020304" pitchFamily="18" charset="0"/>
              </a:rPr>
              <a:t>n</a:t>
            </a:r>
            <a:r>
              <a:rPr lang="en-US" altLang="ja-JP" sz="2000" baseline="-25000" dirty="0" err="1">
                <a:latin typeface="Times New Roman" panose="02020603050405020304" pitchFamily="18" charset="0"/>
                <a:cs typeface="Times New Roman" panose="02020603050405020304" pitchFamily="18" charset="0"/>
              </a:rPr>
              <a:t>sep</a:t>
            </a:r>
            <a:r>
              <a:rPr lang="en-US" altLang="ja-JP" sz="2000" dirty="0">
                <a:latin typeface="Times New Roman" panose="02020603050405020304" pitchFamily="18" charset="0"/>
                <a:cs typeface="Times New Roman" panose="02020603050405020304" pitchFamily="18" charset="0"/>
              </a:rPr>
              <a:t> is </a:t>
            </a:r>
            <a:r>
              <a:rPr lang="en-US" altLang="ja-JP" sz="2000" dirty="0" smtClean="0">
                <a:latin typeface="Times New Roman" panose="02020603050405020304" pitchFamily="18" charset="0"/>
                <a:cs typeface="Times New Roman" panose="02020603050405020304" pitchFamily="18" charset="0"/>
              </a:rPr>
              <a:t>high</a:t>
            </a:r>
          </a:p>
          <a:p>
            <a:r>
              <a:rPr lang="ja-JP" altLang="en-US" sz="2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numerical problem?</a:t>
            </a:r>
          </a:p>
          <a:p>
            <a:endParaRPr lang="en-US" altLang="ja-JP" sz="2000" dirty="0">
              <a:latin typeface="Times New Roman" panose="02020603050405020304" pitchFamily="18" charset="0"/>
              <a:cs typeface="Times New Roman" panose="02020603050405020304" pitchFamily="18" charset="0"/>
            </a:endParaRPr>
          </a:p>
          <a:p>
            <a:r>
              <a:rPr lang="en-US" altLang="ja-JP" sz="2000" dirty="0" smtClean="0">
                <a:latin typeface="Times New Roman" panose="02020603050405020304" pitchFamily="18" charset="0"/>
                <a:cs typeface="Times New Roman" panose="02020603050405020304" pitchFamily="18" charset="0"/>
              </a:rPr>
              <a:t>Larger </a:t>
            </a:r>
            <a:r>
              <a:rPr lang="en-US" altLang="ja-JP" sz="2000" i="1" dirty="0" err="1" smtClean="0">
                <a:latin typeface="Times New Roman" panose="02020603050405020304" pitchFamily="18" charset="0"/>
                <a:cs typeface="Times New Roman" panose="02020603050405020304" pitchFamily="18" charset="0"/>
              </a:rPr>
              <a:t>n</a:t>
            </a:r>
            <a:r>
              <a:rPr lang="en-US" altLang="ja-JP" sz="2000" baseline="-25000" dirty="0" err="1" smtClean="0">
                <a:latin typeface="Times New Roman" panose="02020603050405020304" pitchFamily="18" charset="0"/>
                <a:cs typeface="Times New Roman" panose="02020603050405020304" pitchFamily="18" charset="0"/>
              </a:rPr>
              <a:t>sep</a:t>
            </a:r>
            <a:r>
              <a:rPr lang="en-US" altLang="ja-JP" sz="2000" dirty="0" smtClean="0">
                <a:latin typeface="Times New Roman" panose="02020603050405020304" pitchFamily="18" charset="0"/>
                <a:cs typeface="Times New Roman" panose="02020603050405020304" pitchFamily="18" charset="0"/>
              </a:rPr>
              <a:t> (like detached plasmas) is future work.</a:t>
            </a:r>
            <a:endParaRPr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501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6676379"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Result (Mach number near the plate)</a:t>
            </a:r>
            <a:endParaRPr kumimoji="1" lang="ja-JP" altLang="en-US" sz="3200" b="1" dirty="0">
              <a:solidFill>
                <a:schemeClr val="bg1"/>
              </a:solidFill>
              <a:latin typeface="Times New Roman" pitchFamily="18" charset="0"/>
              <a:cs typeface="Times New Roman" pitchFamily="18" charset="0"/>
            </a:endParaRPr>
          </a:p>
        </p:txBody>
      </p:sp>
      <p:pic>
        <p:nvPicPr>
          <p:cNvPr id="2" name="図 1"/>
          <p:cNvPicPr>
            <a:picLocks noChangeAspect="1"/>
          </p:cNvPicPr>
          <p:nvPr/>
        </p:nvPicPr>
        <p:blipFill rotWithShape="1">
          <a:blip r:embed="rId3"/>
          <a:srcRect l="8486" t="76417" r="55704" b="5596"/>
          <a:stretch/>
        </p:blipFill>
        <p:spPr>
          <a:xfrm>
            <a:off x="167308" y="1317144"/>
            <a:ext cx="4404692" cy="3132225"/>
          </a:xfrm>
          <a:prstGeom prst="rect">
            <a:avLst/>
          </a:prstGeom>
          <a:solidFill>
            <a:schemeClr val="bg1"/>
          </a:solidFill>
          <a:ln>
            <a:noFill/>
          </a:ln>
        </p:spPr>
      </p:pic>
      <p:pic>
        <p:nvPicPr>
          <p:cNvPr id="3" name="図 2"/>
          <p:cNvPicPr>
            <a:picLocks noChangeAspect="1"/>
          </p:cNvPicPr>
          <p:nvPr/>
        </p:nvPicPr>
        <p:blipFill rotWithShape="1">
          <a:blip r:embed="rId4"/>
          <a:srcRect l="8754" t="76417" r="55436" b="5596"/>
          <a:stretch/>
        </p:blipFill>
        <p:spPr>
          <a:xfrm>
            <a:off x="4789766" y="1317144"/>
            <a:ext cx="4354234" cy="3096344"/>
          </a:xfrm>
          <a:prstGeom prst="rect">
            <a:avLst/>
          </a:prstGeom>
        </p:spPr>
      </p:pic>
      <p:cxnSp>
        <p:nvCxnSpPr>
          <p:cNvPr id="7" name="直線コネクタ 6"/>
          <p:cNvCxnSpPr/>
          <p:nvPr/>
        </p:nvCxnSpPr>
        <p:spPr>
          <a:xfrm flipV="1">
            <a:off x="2395054" y="1399570"/>
            <a:ext cx="0" cy="25202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7176988" y="1386870"/>
            <a:ext cx="0" cy="252028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436096" y="2263666"/>
            <a:ext cx="3456384"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2822600" y="1424970"/>
            <a:ext cx="0" cy="252028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857533" y="1524140"/>
            <a:ext cx="851515"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Plasma</a:t>
            </a:r>
            <a:endParaRPr kumimoji="1" lang="ja-JP" altLang="en-US" dirty="0">
              <a:latin typeface="Times New Roman" panose="02020603050405020304" pitchFamily="18" charset="0"/>
              <a:cs typeface="Times New Roman" panose="02020603050405020304" pitchFamily="18" charset="0"/>
            </a:endParaRPr>
          </a:p>
        </p:txBody>
      </p:sp>
      <p:sp>
        <p:nvSpPr>
          <p:cNvPr id="18" name="テキスト ボックス 17"/>
          <p:cNvSpPr txBox="1"/>
          <p:nvPr/>
        </p:nvSpPr>
        <p:spPr>
          <a:xfrm>
            <a:off x="7366277" y="1543621"/>
            <a:ext cx="518091"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VD</a:t>
            </a:r>
            <a:endParaRPr kumimoji="1" lang="ja-JP" altLang="en-US"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539552" y="4737338"/>
            <a:ext cx="6332439" cy="707886"/>
          </a:xfrm>
          <a:prstGeom prst="rect">
            <a:avLst/>
          </a:prstGeom>
          <a:noFill/>
        </p:spPr>
        <p:txBody>
          <a:bodyPr wrap="none" rtlCol="0">
            <a:spAutoFit/>
          </a:bodyPr>
          <a:lstStyle/>
          <a:p>
            <a:r>
              <a:rPr kumimoji="1" lang="en-US" altLang="ja-JP" sz="2000" i="1" dirty="0" smtClean="0">
                <a:latin typeface="Times New Roman" panose="02020603050405020304" pitchFamily="18" charset="0"/>
                <a:cs typeface="Times New Roman" panose="02020603050405020304" pitchFamily="18" charset="0"/>
              </a:rPr>
              <a:t>M</a:t>
            </a:r>
            <a:r>
              <a:rPr kumimoji="1" lang="en-US" altLang="ja-JP" sz="2000" dirty="0" smtClean="0">
                <a:latin typeface="Times New Roman" panose="02020603050405020304" pitchFamily="18" charset="0"/>
                <a:cs typeface="Times New Roman" panose="02020603050405020304" pitchFamily="18" charset="0"/>
              </a:rPr>
              <a:t> &gt; 1 is satisfied in the near-plate VD region.</a:t>
            </a:r>
          </a:p>
          <a:p>
            <a:r>
              <a:rPr lang="en-US" altLang="ja-JP" sz="2000" dirty="0" smtClean="0">
                <a:latin typeface="Times New Roman" panose="02020603050405020304" pitchFamily="18" charset="0"/>
                <a:cs typeface="Times New Roman" panose="02020603050405020304" pitchFamily="18" charset="0"/>
              </a:rPr>
              <a:t>Smaller </a:t>
            </a:r>
            <a:r>
              <a:rPr lang="en-US" altLang="ja-JP" sz="2000" dirty="0" err="1" smtClean="0">
                <a:latin typeface="Times New Roman" panose="02020603050405020304" pitchFamily="18" charset="0"/>
                <a:cs typeface="Times New Roman" panose="02020603050405020304" pitchFamily="18" charset="0"/>
              </a:rPr>
              <a:t>Δ</a:t>
            </a:r>
            <a:r>
              <a:rPr lang="en-US" altLang="ja-JP" sz="2000" i="1" dirty="0" err="1">
                <a:latin typeface="Times New Roman" panose="02020603050405020304" pitchFamily="18" charset="0"/>
                <a:cs typeface="Times New Roman" panose="02020603050405020304" pitchFamily="18" charset="0"/>
              </a:rPr>
              <a:t>s</a:t>
            </a:r>
            <a:r>
              <a:rPr lang="en-US" altLang="ja-JP" sz="2000" dirty="0" smtClean="0">
                <a:latin typeface="Times New Roman" panose="02020603050405020304" pitchFamily="18" charset="0"/>
                <a:cs typeface="Times New Roman" panose="02020603050405020304" pitchFamily="18" charset="0"/>
              </a:rPr>
              <a:t> results in a better result. </a:t>
            </a:r>
            <a:r>
              <a:rPr lang="ja-JP" altLang="en-US" sz="2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Numerical problem?</a:t>
            </a:r>
            <a:endParaRPr kumimoji="1" lang="ja-JP" altLang="en-US" sz="2000" dirty="0">
              <a:latin typeface="Times New Roman" panose="02020603050405020304" pitchFamily="18" charset="0"/>
              <a:cs typeface="Times New Roman" panose="02020603050405020304" pitchFamily="18" charset="0"/>
            </a:endParaRPr>
          </a:p>
        </p:txBody>
      </p:sp>
      <p:sp>
        <p:nvSpPr>
          <p:cNvPr id="20" name="正方形/長方形 19"/>
          <p:cNvSpPr/>
          <p:nvPr/>
        </p:nvSpPr>
        <p:spPr>
          <a:xfrm>
            <a:off x="3131840" y="3525902"/>
            <a:ext cx="1080120" cy="317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7670329" y="3525901"/>
            <a:ext cx="1080120" cy="317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904862" y="3435934"/>
            <a:ext cx="1066318" cy="369332"/>
          </a:xfrm>
          <a:prstGeom prst="rect">
            <a:avLst/>
          </a:prstGeom>
          <a:noFill/>
        </p:spPr>
        <p:txBody>
          <a:bodyPr wrap="none" rtlCol="0">
            <a:spAutoFit/>
          </a:bodyPr>
          <a:lstStyle/>
          <a:p>
            <a:r>
              <a:rPr kumimoji="1" lang="en-US" altLang="ja-JP" dirty="0" err="1" smtClean="0">
                <a:solidFill>
                  <a:srgbClr val="FF0000"/>
                </a:solidFill>
                <a:latin typeface="Times New Roman" panose="02020603050405020304" pitchFamily="18" charset="0"/>
                <a:cs typeface="Times New Roman" panose="02020603050405020304" pitchFamily="18" charset="0"/>
              </a:rPr>
              <a:t>Δ</a:t>
            </a:r>
            <a:r>
              <a:rPr kumimoji="1" lang="en-US" altLang="ja-JP" i="1" dirty="0" err="1" smtClean="0">
                <a:solidFill>
                  <a:srgbClr val="FF0000"/>
                </a:solidFill>
                <a:latin typeface="Times New Roman" panose="02020603050405020304" pitchFamily="18" charset="0"/>
                <a:cs typeface="Times New Roman" panose="02020603050405020304" pitchFamily="18" charset="0"/>
              </a:rPr>
              <a:t>s</a:t>
            </a:r>
            <a:r>
              <a:rPr kumimoji="1" lang="en-US" altLang="ja-JP" dirty="0" smtClean="0">
                <a:solidFill>
                  <a:srgbClr val="FF0000"/>
                </a:solidFill>
                <a:latin typeface="Times New Roman" panose="02020603050405020304" pitchFamily="18" charset="0"/>
                <a:cs typeface="Times New Roman" panose="02020603050405020304" pitchFamily="18" charset="0"/>
              </a:rPr>
              <a:t> = 2cm</a:t>
            </a:r>
            <a:endParaRPr kumimoji="1" lang="ja-JP" altLang="en-US" dirty="0">
              <a:solidFill>
                <a:srgbClr val="FF0000"/>
              </a:solidFill>
              <a:latin typeface="Times New Roman" panose="02020603050405020304" pitchFamily="18" charset="0"/>
              <a:cs typeface="Times New Roman" panose="02020603050405020304" pitchFamily="18" charset="0"/>
            </a:endParaRPr>
          </a:p>
        </p:txBody>
      </p:sp>
      <p:sp>
        <p:nvSpPr>
          <p:cNvPr id="24" name="テキスト ボックス 23"/>
          <p:cNvSpPr txBox="1"/>
          <p:nvPr/>
        </p:nvSpPr>
        <p:spPr>
          <a:xfrm>
            <a:off x="5495780" y="2900742"/>
            <a:ext cx="1066318" cy="369332"/>
          </a:xfrm>
          <a:prstGeom prst="rect">
            <a:avLst/>
          </a:prstGeom>
          <a:noFill/>
        </p:spPr>
        <p:txBody>
          <a:bodyPr wrap="none" rtlCol="0">
            <a:spAutoFit/>
          </a:bodyPr>
          <a:lstStyle/>
          <a:p>
            <a:r>
              <a:rPr kumimoji="1" lang="en-US" altLang="ja-JP" dirty="0" err="1" smtClean="0">
                <a:solidFill>
                  <a:srgbClr val="0E03ED"/>
                </a:solidFill>
                <a:latin typeface="Times New Roman" panose="02020603050405020304" pitchFamily="18" charset="0"/>
                <a:cs typeface="Times New Roman" panose="02020603050405020304" pitchFamily="18" charset="0"/>
              </a:rPr>
              <a:t>Δ</a:t>
            </a:r>
            <a:r>
              <a:rPr kumimoji="1" lang="en-US" altLang="ja-JP" i="1" dirty="0" err="1" smtClean="0">
                <a:solidFill>
                  <a:srgbClr val="0E03ED"/>
                </a:solidFill>
                <a:latin typeface="Times New Roman" panose="02020603050405020304" pitchFamily="18" charset="0"/>
                <a:cs typeface="Times New Roman" panose="02020603050405020304" pitchFamily="18" charset="0"/>
              </a:rPr>
              <a:t>s</a:t>
            </a:r>
            <a:r>
              <a:rPr kumimoji="1" lang="en-US" altLang="ja-JP" dirty="0" smtClean="0">
                <a:solidFill>
                  <a:srgbClr val="0E03ED"/>
                </a:solidFill>
                <a:latin typeface="Times New Roman" panose="02020603050405020304" pitchFamily="18" charset="0"/>
                <a:cs typeface="Times New Roman" panose="02020603050405020304" pitchFamily="18" charset="0"/>
              </a:rPr>
              <a:t> = 5cm</a:t>
            </a:r>
            <a:endParaRPr kumimoji="1" lang="ja-JP" altLang="en-US" dirty="0">
              <a:solidFill>
                <a:srgbClr val="0E03ED"/>
              </a:solidFill>
              <a:latin typeface="Times New Roman" panose="02020603050405020304" pitchFamily="18" charset="0"/>
              <a:cs typeface="Times New Roman" panose="02020603050405020304" pitchFamily="18" charset="0"/>
            </a:endParaRPr>
          </a:p>
        </p:txBody>
      </p:sp>
      <p:sp>
        <p:nvSpPr>
          <p:cNvPr id="25" name="テキスト ボックス 24"/>
          <p:cNvSpPr txBox="1"/>
          <p:nvPr/>
        </p:nvSpPr>
        <p:spPr>
          <a:xfrm>
            <a:off x="6397600" y="925612"/>
            <a:ext cx="1479892"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Near the plate</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371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3379451"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Result (</a:t>
            </a:r>
            <a:r>
              <a:rPr lang="en-US" altLang="ja-JP" sz="3200" b="1" i="1" dirty="0" smtClean="0">
                <a:solidFill>
                  <a:schemeClr val="bg1"/>
                </a:solidFill>
                <a:latin typeface="Times New Roman" pitchFamily="18" charset="0"/>
                <a:cs typeface="Times New Roman" pitchFamily="18" charset="0"/>
              </a:rPr>
              <a:t>M</a:t>
            </a:r>
            <a:r>
              <a:rPr lang="en-US" altLang="ja-JP" sz="3200" b="1" baseline="-25000" dirty="0" smtClean="0">
                <a:solidFill>
                  <a:schemeClr val="bg1"/>
                </a:solidFill>
                <a:latin typeface="Times New Roman" pitchFamily="18" charset="0"/>
                <a:cs typeface="Times New Roman" pitchFamily="18" charset="0"/>
              </a:rPr>
              <a:t>t</a:t>
            </a:r>
            <a:r>
              <a:rPr lang="en-US" altLang="ja-JP" sz="3200" b="1" dirty="0" smtClean="0">
                <a:solidFill>
                  <a:schemeClr val="bg1"/>
                </a:solidFill>
                <a:latin typeface="Times New Roman" pitchFamily="18" charset="0"/>
                <a:cs typeface="Times New Roman" pitchFamily="18" charset="0"/>
              </a:rPr>
              <a:t> vs </a:t>
            </a:r>
            <a:r>
              <a:rPr lang="en-US" altLang="ja-JP" sz="3200" b="1" i="1" dirty="0" err="1" smtClean="0">
                <a:solidFill>
                  <a:schemeClr val="bg1"/>
                </a:solidFill>
                <a:latin typeface="Times New Roman" pitchFamily="18" charset="0"/>
                <a:cs typeface="Times New Roman" pitchFamily="18" charset="0"/>
              </a:rPr>
              <a:t>n</a:t>
            </a:r>
            <a:r>
              <a:rPr lang="en-US" altLang="ja-JP" sz="3200" b="1" baseline="-25000" dirty="0" err="1" smtClean="0">
                <a:solidFill>
                  <a:schemeClr val="bg1"/>
                </a:solidFill>
                <a:latin typeface="Times New Roman" pitchFamily="18" charset="0"/>
                <a:cs typeface="Times New Roman" pitchFamily="18" charset="0"/>
              </a:rPr>
              <a:t>sep</a:t>
            </a:r>
            <a:r>
              <a:rPr lang="en-US" altLang="ja-JP" sz="3200" b="1" dirty="0" smtClean="0">
                <a:solidFill>
                  <a:schemeClr val="bg1"/>
                </a:solidFill>
                <a:latin typeface="Times New Roman" pitchFamily="18" charset="0"/>
                <a:cs typeface="Times New Roman" pitchFamily="18" charset="0"/>
              </a:rPr>
              <a:t>)</a:t>
            </a:r>
            <a:endParaRPr kumimoji="1" lang="ja-JP" altLang="en-US" sz="3200" b="1" dirty="0">
              <a:solidFill>
                <a:schemeClr val="bg1"/>
              </a:solidFill>
              <a:latin typeface="Times New Roman" pitchFamily="18" charset="0"/>
              <a:cs typeface="Times New Roman" pitchFamily="18" charset="0"/>
            </a:endParaRPr>
          </a:p>
        </p:txBody>
      </p:sp>
      <p:sp>
        <p:nvSpPr>
          <p:cNvPr id="11" name="テキスト ボックス 10"/>
          <p:cNvSpPr txBox="1"/>
          <p:nvPr/>
        </p:nvSpPr>
        <p:spPr>
          <a:xfrm>
            <a:off x="107505" y="1340768"/>
            <a:ext cx="3960440" cy="1323439"/>
          </a:xfrm>
          <a:prstGeom prst="rect">
            <a:avLst/>
          </a:prstGeom>
          <a:noFill/>
        </p:spPr>
        <p:txBody>
          <a:bodyPr wrap="square" rtlCol="0">
            <a:spAutoFit/>
          </a:bodyPr>
          <a:lstStyle/>
          <a:p>
            <a:r>
              <a:rPr lang="en-US" altLang="ja-JP" sz="2000" dirty="0" smtClean="0">
                <a:latin typeface="Times New Roman" panose="02020603050405020304" pitchFamily="18" charset="0"/>
                <a:cs typeface="Times New Roman" panose="02020603050405020304" pitchFamily="18" charset="0"/>
              </a:rPr>
              <a:t>The recycling neutrals are not ionized or do not experience the charge exchange near the plate (</a:t>
            </a:r>
            <a:r>
              <a:rPr lang="en-US" altLang="ja-JP" sz="2000" dirty="0" smtClean="0">
                <a:solidFill>
                  <a:srgbClr val="FF0000"/>
                </a:solidFill>
                <a:latin typeface="Times New Roman" panose="02020603050405020304" pitchFamily="18" charset="0"/>
                <a:cs typeface="Times New Roman" panose="02020603050405020304" pitchFamily="18" charset="0"/>
              </a:rPr>
              <a:t>red line</a:t>
            </a:r>
            <a:r>
              <a:rPr lang="en-US" altLang="ja-JP" sz="2000" dirty="0" smtClean="0">
                <a:latin typeface="Times New Roman" panose="02020603050405020304" pitchFamily="18" charset="0"/>
                <a:cs typeface="Times New Roman" panose="02020603050405020304" pitchFamily="18" charset="0"/>
              </a:rPr>
              <a:t>).</a:t>
            </a:r>
            <a:endParaRPr lang="en-US" altLang="ja-JP" sz="2000" dirty="0">
              <a:latin typeface="Times New Roman" panose="02020603050405020304" pitchFamily="18" charset="0"/>
              <a:cs typeface="Times New Roman" panose="02020603050405020304" pitchFamily="18" charset="0"/>
            </a:endParaRPr>
          </a:p>
        </p:txBody>
      </p:sp>
      <p:pic>
        <p:nvPicPr>
          <p:cNvPr id="2" name="図 1"/>
          <p:cNvPicPr>
            <a:picLocks noChangeAspect="1"/>
          </p:cNvPicPr>
          <p:nvPr/>
        </p:nvPicPr>
        <p:blipFill rotWithShape="1">
          <a:blip r:embed="rId3"/>
          <a:srcRect l="7957" t="76417" r="55436" b="6158"/>
          <a:stretch/>
        </p:blipFill>
        <p:spPr>
          <a:xfrm>
            <a:off x="3995936" y="1556792"/>
            <a:ext cx="4914575" cy="3311996"/>
          </a:xfrm>
          <a:prstGeom prst="rect">
            <a:avLst/>
          </a:prstGeom>
        </p:spPr>
      </p:pic>
      <p:cxnSp>
        <p:nvCxnSpPr>
          <p:cNvPr id="7" name="直線コネクタ 6"/>
          <p:cNvCxnSpPr/>
          <p:nvPr/>
        </p:nvCxnSpPr>
        <p:spPr>
          <a:xfrm>
            <a:off x="4834632" y="2963044"/>
            <a:ext cx="38164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692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7674280" cy="584775"/>
          </a:xfrm>
          <a:prstGeom prst="rect">
            <a:avLst/>
          </a:prstGeom>
          <a:noFill/>
        </p:spPr>
        <p:txBody>
          <a:bodyPr wrap="none" rtlCol="0">
            <a:spAutoFit/>
          </a:bodyPr>
          <a:lstStyle/>
          <a:p>
            <a:r>
              <a:rPr lang="en-US" altLang="ja-JP" sz="3200" b="1" dirty="0">
                <a:solidFill>
                  <a:schemeClr val="bg1"/>
                </a:solidFill>
                <a:latin typeface="Times New Roman" pitchFamily="18" charset="0"/>
                <a:cs typeface="Times New Roman" pitchFamily="18" charset="0"/>
              </a:rPr>
              <a:t>P</a:t>
            </a:r>
            <a:r>
              <a:rPr lang="en-US" altLang="ja-JP" sz="3200" b="1" dirty="0" smtClean="0">
                <a:solidFill>
                  <a:schemeClr val="bg1"/>
                </a:solidFill>
                <a:latin typeface="Times New Roman" pitchFamily="18" charset="0"/>
                <a:cs typeface="Times New Roman" pitchFamily="18" charset="0"/>
              </a:rPr>
              <a:t>lasma </a:t>
            </a:r>
            <a:r>
              <a:rPr lang="en-US" altLang="ja-JP" sz="3200" b="1" dirty="0">
                <a:solidFill>
                  <a:schemeClr val="bg1"/>
                </a:solidFill>
                <a:latin typeface="Times New Roman" pitchFamily="18" charset="0"/>
                <a:cs typeface="Times New Roman" pitchFamily="18" charset="0"/>
              </a:rPr>
              <a:t>F</a:t>
            </a:r>
            <a:r>
              <a:rPr lang="en-US" altLang="ja-JP" sz="3200" b="1" dirty="0" smtClean="0">
                <a:solidFill>
                  <a:schemeClr val="bg1"/>
                </a:solidFill>
                <a:latin typeface="Times New Roman" pitchFamily="18" charset="0"/>
                <a:cs typeface="Times New Roman" pitchFamily="18" charset="0"/>
              </a:rPr>
              <a:t>luid </a:t>
            </a:r>
            <a:r>
              <a:rPr lang="en-US" altLang="ja-JP" sz="3200" b="1" dirty="0" err="1" smtClean="0">
                <a:solidFill>
                  <a:schemeClr val="bg1"/>
                </a:solidFill>
                <a:latin typeface="Times New Roman" pitchFamily="18" charset="0"/>
                <a:cs typeface="Times New Roman" pitchFamily="18" charset="0"/>
              </a:rPr>
              <a:t>Eqs</a:t>
            </a:r>
            <a:r>
              <a:rPr lang="en-US" altLang="ja-JP" sz="3200" b="1" dirty="0" smtClean="0">
                <a:solidFill>
                  <a:schemeClr val="bg1"/>
                </a:solidFill>
                <a:latin typeface="Times New Roman" pitchFamily="18" charset="0"/>
                <a:cs typeface="Times New Roman" pitchFamily="18" charset="0"/>
              </a:rPr>
              <a:t>. &amp; Artificial Sinks in VD</a:t>
            </a:r>
            <a:endParaRPr kumimoji="1" lang="ja-JP" altLang="en-US" sz="3200" b="1" dirty="0">
              <a:solidFill>
                <a:schemeClr val="bg1"/>
              </a:solidFill>
              <a:latin typeface="Times New Roman" pitchFamily="18" charset="0"/>
              <a:cs typeface="Times New Roman" pitchFamily="18" charset="0"/>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691869740"/>
              </p:ext>
            </p:extLst>
          </p:nvPr>
        </p:nvGraphicFramePr>
        <p:xfrm>
          <a:off x="179512" y="1157288"/>
          <a:ext cx="1238250" cy="552450"/>
        </p:xfrm>
        <a:graphic>
          <a:graphicData uri="http://schemas.openxmlformats.org/presentationml/2006/ole">
            <mc:AlternateContent xmlns:mc="http://schemas.openxmlformats.org/markup-compatibility/2006">
              <mc:Choice xmlns:v="urn:schemas-microsoft-com:vml" Requires="v">
                <p:oleObj spid="_x0000_s102808" name="数式" r:id="rId4" imgW="825480" imgH="368280" progId="Equation.3">
                  <p:embed/>
                </p:oleObj>
              </mc:Choice>
              <mc:Fallback>
                <p:oleObj name="数式" r:id="rId4" imgW="825480" imgH="368280" progId="Equation.3">
                  <p:embed/>
                  <p:pic>
                    <p:nvPicPr>
                      <p:cNvPr id="0" name=""/>
                      <p:cNvPicPr/>
                      <p:nvPr/>
                    </p:nvPicPr>
                    <p:blipFill>
                      <a:blip r:embed="rId5"/>
                      <a:stretch>
                        <a:fillRect/>
                      </a:stretch>
                    </p:blipFill>
                    <p:spPr>
                      <a:xfrm>
                        <a:off x="179512" y="1157288"/>
                        <a:ext cx="1238250" cy="55245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495206265"/>
              </p:ext>
            </p:extLst>
          </p:nvPr>
        </p:nvGraphicFramePr>
        <p:xfrm>
          <a:off x="52388" y="2103438"/>
          <a:ext cx="3390900" cy="552450"/>
        </p:xfrm>
        <a:graphic>
          <a:graphicData uri="http://schemas.openxmlformats.org/presentationml/2006/ole">
            <mc:AlternateContent xmlns:mc="http://schemas.openxmlformats.org/markup-compatibility/2006">
              <mc:Choice xmlns:v="urn:schemas-microsoft-com:vml" Requires="v">
                <p:oleObj spid="_x0000_s102809" name="数式" r:id="rId6" imgW="2260440" imgH="368280" progId="Equation.3">
                  <p:embed/>
                </p:oleObj>
              </mc:Choice>
              <mc:Fallback>
                <p:oleObj name="数式" r:id="rId6" imgW="2260440" imgH="368280" progId="Equation.3">
                  <p:embed/>
                  <p:pic>
                    <p:nvPicPr>
                      <p:cNvPr id="0" name=""/>
                      <p:cNvPicPr/>
                      <p:nvPr/>
                    </p:nvPicPr>
                    <p:blipFill>
                      <a:blip r:embed="rId7"/>
                      <a:stretch>
                        <a:fillRect/>
                      </a:stretch>
                    </p:blipFill>
                    <p:spPr>
                      <a:xfrm>
                        <a:off x="52388" y="2103438"/>
                        <a:ext cx="3390900" cy="55245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857663160"/>
              </p:ext>
            </p:extLst>
          </p:nvPr>
        </p:nvGraphicFramePr>
        <p:xfrm>
          <a:off x="206375" y="3013075"/>
          <a:ext cx="5029200" cy="1295400"/>
        </p:xfrm>
        <a:graphic>
          <a:graphicData uri="http://schemas.openxmlformats.org/presentationml/2006/ole">
            <mc:AlternateContent xmlns:mc="http://schemas.openxmlformats.org/markup-compatibility/2006">
              <mc:Choice xmlns:v="urn:schemas-microsoft-com:vml" Requires="v">
                <p:oleObj spid="_x0000_s102810" name="数式" r:id="rId8" imgW="3352680" imgH="863280" progId="Equation.3">
                  <p:embed/>
                </p:oleObj>
              </mc:Choice>
              <mc:Fallback>
                <p:oleObj name="数式" r:id="rId8" imgW="3352680" imgH="863280" progId="Equation.3">
                  <p:embed/>
                  <p:pic>
                    <p:nvPicPr>
                      <p:cNvPr id="0" name=""/>
                      <p:cNvPicPr/>
                      <p:nvPr/>
                    </p:nvPicPr>
                    <p:blipFill>
                      <a:blip r:embed="rId9"/>
                      <a:stretch>
                        <a:fillRect/>
                      </a:stretch>
                    </p:blipFill>
                    <p:spPr>
                      <a:xfrm>
                        <a:off x="206375" y="3013075"/>
                        <a:ext cx="5029200" cy="129540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939066817"/>
              </p:ext>
            </p:extLst>
          </p:nvPr>
        </p:nvGraphicFramePr>
        <p:xfrm>
          <a:off x="219075" y="4760913"/>
          <a:ext cx="5905500" cy="666750"/>
        </p:xfrm>
        <a:graphic>
          <a:graphicData uri="http://schemas.openxmlformats.org/presentationml/2006/ole">
            <mc:AlternateContent xmlns:mc="http://schemas.openxmlformats.org/markup-compatibility/2006">
              <mc:Choice xmlns:v="urn:schemas-microsoft-com:vml" Requires="v">
                <p:oleObj spid="_x0000_s102811" name="数式" r:id="rId10" imgW="3936960" imgH="444240" progId="Equation.3">
                  <p:embed/>
                </p:oleObj>
              </mc:Choice>
              <mc:Fallback>
                <p:oleObj name="数式" r:id="rId10" imgW="3936960" imgH="444240" progId="Equation.3">
                  <p:embed/>
                  <p:pic>
                    <p:nvPicPr>
                      <p:cNvPr id="0" name=""/>
                      <p:cNvPicPr/>
                      <p:nvPr/>
                    </p:nvPicPr>
                    <p:blipFill>
                      <a:blip r:embed="rId11"/>
                      <a:stretch>
                        <a:fillRect/>
                      </a:stretch>
                    </p:blipFill>
                    <p:spPr>
                      <a:xfrm>
                        <a:off x="219075" y="4760913"/>
                        <a:ext cx="5905500" cy="66675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1965618670"/>
              </p:ext>
            </p:extLst>
          </p:nvPr>
        </p:nvGraphicFramePr>
        <p:xfrm>
          <a:off x="230188" y="5843588"/>
          <a:ext cx="5467350" cy="647700"/>
        </p:xfrm>
        <a:graphic>
          <a:graphicData uri="http://schemas.openxmlformats.org/presentationml/2006/ole">
            <mc:AlternateContent xmlns:mc="http://schemas.openxmlformats.org/markup-compatibility/2006">
              <mc:Choice xmlns:v="urn:schemas-microsoft-com:vml" Requires="v">
                <p:oleObj spid="_x0000_s102812" name="数式" r:id="rId12" imgW="3644640" imgH="431640" progId="Equation.3">
                  <p:embed/>
                </p:oleObj>
              </mc:Choice>
              <mc:Fallback>
                <p:oleObj name="数式" r:id="rId12" imgW="3644640" imgH="431640" progId="Equation.3">
                  <p:embed/>
                  <p:pic>
                    <p:nvPicPr>
                      <p:cNvPr id="0" name=""/>
                      <p:cNvPicPr/>
                      <p:nvPr/>
                    </p:nvPicPr>
                    <p:blipFill>
                      <a:blip r:embed="rId13"/>
                      <a:stretch>
                        <a:fillRect/>
                      </a:stretch>
                    </p:blipFill>
                    <p:spPr>
                      <a:xfrm>
                        <a:off x="230188" y="5843588"/>
                        <a:ext cx="5467350" cy="647700"/>
                      </a:xfrm>
                      <a:prstGeom prst="rect">
                        <a:avLst/>
                      </a:prstGeom>
                    </p:spPr>
                  </p:pic>
                </p:oleObj>
              </mc:Fallback>
            </mc:AlternateContent>
          </a:graphicData>
        </a:graphic>
      </p:graphicFrame>
      <p:sp>
        <p:nvSpPr>
          <p:cNvPr id="11" name="角丸四角形 10"/>
          <p:cNvSpPr/>
          <p:nvPr/>
        </p:nvSpPr>
        <p:spPr>
          <a:xfrm>
            <a:off x="62962" y="925250"/>
            <a:ext cx="1584244" cy="81161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6082" y="894851"/>
            <a:ext cx="1656184"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Eq. of continuity</a:t>
            </a:r>
          </a:p>
        </p:txBody>
      </p:sp>
      <p:sp>
        <p:nvSpPr>
          <p:cNvPr id="14" name="角丸四角形 13"/>
          <p:cNvSpPr/>
          <p:nvPr/>
        </p:nvSpPr>
        <p:spPr>
          <a:xfrm>
            <a:off x="48718" y="1859082"/>
            <a:ext cx="3394570" cy="81161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8996" y="1834148"/>
            <a:ext cx="2484276"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Eq. of momentum transport</a:t>
            </a:r>
          </a:p>
        </p:txBody>
      </p:sp>
      <p:sp>
        <p:nvSpPr>
          <p:cNvPr id="16" name="角丸四角形 15"/>
          <p:cNvSpPr/>
          <p:nvPr/>
        </p:nvSpPr>
        <p:spPr>
          <a:xfrm>
            <a:off x="35496" y="2780928"/>
            <a:ext cx="5371920" cy="154775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86296" y="2742828"/>
            <a:ext cx="3829646"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Eq. of parallel (//) ion energy transport</a:t>
            </a:r>
          </a:p>
        </p:txBody>
      </p:sp>
      <p:sp>
        <p:nvSpPr>
          <p:cNvPr id="18" name="角丸四角形 17"/>
          <p:cNvSpPr/>
          <p:nvPr/>
        </p:nvSpPr>
        <p:spPr>
          <a:xfrm>
            <a:off x="56703" y="4437112"/>
            <a:ext cx="6226803" cy="101319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6704" y="4403204"/>
            <a:ext cx="4117678"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Eq. of perpendicular (</a:t>
            </a:r>
            <a:r>
              <a:rPr lang="ja-JP" altLang="en-US" sz="1600" dirty="0" smtClean="0">
                <a:latin typeface="Times New Roman" panose="02020603050405020304" pitchFamily="18" charset="0"/>
                <a:cs typeface="Times New Roman" panose="02020603050405020304" pitchFamily="18" charset="0"/>
              </a:rPr>
              <a:t>⊥</a:t>
            </a:r>
            <a:r>
              <a:rPr lang="en-US" altLang="ja-JP" sz="1600" dirty="0" smtClean="0">
                <a:latin typeface="Times New Roman" panose="02020603050405020304" pitchFamily="18" charset="0"/>
                <a:cs typeface="Times New Roman" panose="02020603050405020304" pitchFamily="18" charset="0"/>
              </a:rPr>
              <a:t>) ion energy transport</a:t>
            </a:r>
          </a:p>
        </p:txBody>
      </p:sp>
      <p:sp>
        <p:nvSpPr>
          <p:cNvPr id="20" name="角丸四角形 19"/>
          <p:cNvSpPr/>
          <p:nvPr/>
        </p:nvSpPr>
        <p:spPr>
          <a:xfrm>
            <a:off x="48717" y="5589240"/>
            <a:ext cx="5806373" cy="94058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9926" y="5552060"/>
            <a:ext cx="2893224"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Eq. of electron energy transport</a:t>
            </a:r>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1266177148"/>
              </p:ext>
            </p:extLst>
          </p:nvPr>
        </p:nvGraphicFramePr>
        <p:xfrm>
          <a:off x="3513088" y="1219200"/>
          <a:ext cx="1066800" cy="531813"/>
        </p:xfrm>
        <a:graphic>
          <a:graphicData uri="http://schemas.openxmlformats.org/presentationml/2006/ole">
            <mc:AlternateContent xmlns:mc="http://schemas.openxmlformats.org/markup-compatibility/2006">
              <mc:Choice xmlns:v="urn:schemas-microsoft-com:vml" Requires="v">
                <p:oleObj spid="_x0000_s102813" name="数式" r:id="rId14" imgW="761760" imgH="380880" progId="Equation.3">
                  <p:embed/>
                </p:oleObj>
              </mc:Choice>
              <mc:Fallback>
                <p:oleObj name="数式" r:id="rId14" imgW="761760" imgH="380880" progId="Equation.3">
                  <p:embed/>
                  <p:pic>
                    <p:nvPicPr>
                      <p:cNvPr id="0" name=""/>
                      <p:cNvPicPr/>
                      <p:nvPr/>
                    </p:nvPicPr>
                    <p:blipFill>
                      <a:blip r:embed="rId15"/>
                      <a:stretch>
                        <a:fillRect/>
                      </a:stretch>
                    </p:blipFill>
                    <p:spPr>
                      <a:xfrm>
                        <a:off x="3513088" y="1219200"/>
                        <a:ext cx="1066800" cy="531813"/>
                      </a:xfrm>
                      <a:prstGeom prst="rect">
                        <a:avLst/>
                      </a:prstGeom>
                    </p:spPr>
                  </p:pic>
                </p:oleObj>
              </mc:Fallback>
            </mc:AlternateContent>
          </a:graphicData>
        </a:graphic>
      </p:graphicFrame>
      <p:graphicFrame>
        <p:nvGraphicFramePr>
          <p:cNvPr id="24" name="オブジェクト 23"/>
          <p:cNvGraphicFramePr>
            <a:graphicFrameLocks noChangeAspect="1"/>
          </p:cNvGraphicFramePr>
          <p:nvPr>
            <p:extLst>
              <p:ext uri="{D42A27DB-BD31-4B8C-83A1-F6EECF244321}">
                <p14:modId xmlns:p14="http://schemas.microsoft.com/office/powerpoint/2010/main" val="3085707214"/>
              </p:ext>
            </p:extLst>
          </p:nvPr>
        </p:nvGraphicFramePr>
        <p:xfrm>
          <a:off x="4741863" y="1216025"/>
          <a:ext cx="2808287" cy="569913"/>
        </p:xfrm>
        <a:graphic>
          <a:graphicData uri="http://schemas.openxmlformats.org/presentationml/2006/ole">
            <mc:AlternateContent xmlns:mc="http://schemas.openxmlformats.org/markup-compatibility/2006">
              <mc:Choice xmlns:v="urn:schemas-microsoft-com:vml" Requires="v">
                <p:oleObj spid="_x0000_s102814" name="数式" r:id="rId16" imgW="2006280" imgH="406080" progId="Equation.3">
                  <p:embed/>
                </p:oleObj>
              </mc:Choice>
              <mc:Fallback>
                <p:oleObj name="数式" r:id="rId16" imgW="2006280" imgH="406080" progId="Equation.3">
                  <p:embed/>
                  <p:pic>
                    <p:nvPicPr>
                      <p:cNvPr id="0" name=""/>
                      <p:cNvPicPr/>
                      <p:nvPr/>
                    </p:nvPicPr>
                    <p:blipFill>
                      <a:blip r:embed="rId17"/>
                      <a:stretch>
                        <a:fillRect/>
                      </a:stretch>
                    </p:blipFill>
                    <p:spPr>
                      <a:xfrm>
                        <a:off x="4741863" y="1216025"/>
                        <a:ext cx="2808287" cy="569913"/>
                      </a:xfrm>
                      <a:prstGeom prst="rect">
                        <a:avLst/>
                      </a:prstGeom>
                    </p:spPr>
                  </p:pic>
                </p:oleObj>
              </mc:Fallback>
            </mc:AlternateContent>
          </a:graphicData>
        </a:graphic>
      </p:graphicFrame>
      <p:graphicFrame>
        <p:nvGraphicFramePr>
          <p:cNvPr id="25" name="オブジェクト 24"/>
          <p:cNvGraphicFramePr>
            <a:graphicFrameLocks noChangeAspect="1"/>
          </p:cNvGraphicFramePr>
          <p:nvPr>
            <p:extLst>
              <p:ext uri="{D42A27DB-BD31-4B8C-83A1-F6EECF244321}">
                <p14:modId xmlns:p14="http://schemas.microsoft.com/office/powerpoint/2010/main" val="2605372056"/>
              </p:ext>
            </p:extLst>
          </p:nvPr>
        </p:nvGraphicFramePr>
        <p:xfrm>
          <a:off x="3669804" y="1860550"/>
          <a:ext cx="3003550" cy="566738"/>
        </p:xfrm>
        <a:graphic>
          <a:graphicData uri="http://schemas.openxmlformats.org/presentationml/2006/ole">
            <mc:AlternateContent xmlns:mc="http://schemas.openxmlformats.org/markup-compatibility/2006">
              <mc:Choice xmlns:v="urn:schemas-microsoft-com:vml" Requires="v">
                <p:oleObj spid="_x0000_s102815" name="数式" r:id="rId18" imgW="2145960" imgH="406080" progId="Equation.3">
                  <p:embed/>
                </p:oleObj>
              </mc:Choice>
              <mc:Fallback>
                <p:oleObj name="数式" r:id="rId18" imgW="2145960" imgH="406080" progId="Equation.3">
                  <p:embed/>
                  <p:pic>
                    <p:nvPicPr>
                      <p:cNvPr id="0" name=""/>
                      <p:cNvPicPr/>
                      <p:nvPr/>
                    </p:nvPicPr>
                    <p:blipFill>
                      <a:blip r:embed="rId19"/>
                      <a:stretch>
                        <a:fillRect/>
                      </a:stretch>
                    </p:blipFill>
                    <p:spPr>
                      <a:xfrm>
                        <a:off x="3669804" y="1860550"/>
                        <a:ext cx="3003550" cy="566738"/>
                      </a:xfrm>
                      <a:prstGeom prst="rect">
                        <a:avLst/>
                      </a:prstGeom>
                    </p:spPr>
                  </p:pic>
                </p:oleObj>
              </mc:Fallback>
            </mc:AlternateContent>
          </a:graphicData>
        </a:graphic>
      </p:graphicFrame>
      <p:graphicFrame>
        <p:nvGraphicFramePr>
          <p:cNvPr id="26" name="オブジェクト 25"/>
          <p:cNvGraphicFramePr>
            <a:graphicFrameLocks noChangeAspect="1"/>
          </p:cNvGraphicFramePr>
          <p:nvPr>
            <p:extLst>
              <p:ext uri="{D42A27DB-BD31-4B8C-83A1-F6EECF244321}">
                <p14:modId xmlns:p14="http://schemas.microsoft.com/office/powerpoint/2010/main" val="2507896727"/>
              </p:ext>
            </p:extLst>
          </p:nvPr>
        </p:nvGraphicFramePr>
        <p:xfrm>
          <a:off x="7666038" y="1230313"/>
          <a:ext cx="1457325" cy="549275"/>
        </p:xfrm>
        <a:graphic>
          <a:graphicData uri="http://schemas.openxmlformats.org/presentationml/2006/ole">
            <mc:AlternateContent xmlns:mc="http://schemas.openxmlformats.org/markup-compatibility/2006">
              <mc:Choice xmlns:v="urn:schemas-microsoft-com:vml" Requires="v">
                <p:oleObj spid="_x0000_s102816" name="数式" r:id="rId20" imgW="1041120" imgH="393480" progId="Equation.3">
                  <p:embed/>
                </p:oleObj>
              </mc:Choice>
              <mc:Fallback>
                <p:oleObj name="数式" r:id="rId20" imgW="1041120" imgH="393480" progId="Equation.3">
                  <p:embed/>
                  <p:pic>
                    <p:nvPicPr>
                      <p:cNvPr id="0" name=""/>
                      <p:cNvPicPr/>
                      <p:nvPr/>
                    </p:nvPicPr>
                    <p:blipFill>
                      <a:blip r:embed="rId21"/>
                      <a:stretch>
                        <a:fillRect/>
                      </a:stretch>
                    </p:blipFill>
                    <p:spPr>
                      <a:xfrm>
                        <a:off x="7666038" y="1230313"/>
                        <a:ext cx="1457325" cy="549275"/>
                      </a:xfrm>
                      <a:prstGeom prst="rect">
                        <a:avLst/>
                      </a:prstGeom>
                    </p:spPr>
                  </p:pic>
                </p:oleObj>
              </mc:Fallback>
            </mc:AlternateContent>
          </a:graphicData>
        </a:graphic>
      </p:graphicFrame>
      <p:graphicFrame>
        <p:nvGraphicFramePr>
          <p:cNvPr id="27" name="オブジェクト 26"/>
          <p:cNvGraphicFramePr>
            <a:graphicFrameLocks noChangeAspect="1"/>
          </p:cNvGraphicFramePr>
          <p:nvPr>
            <p:extLst>
              <p:ext uri="{D42A27DB-BD31-4B8C-83A1-F6EECF244321}">
                <p14:modId xmlns:p14="http://schemas.microsoft.com/office/powerpoint/2010/main" val="3667814384"/>
              </p:ext>
            </p:extLst>
          </p:nvPr>
        </p:nvGraphicFramePr>
        <p:xfrm>
          <a:off x="7038975" y="1847850"/>
          <a:ext cx="1936750" cy="568325"/>
        </p:xfrm>
        <a:graphic>
          <a:graphicData uri="http://schemas.openxmlformats.org/presentationml/2006/ole">
            <mc:AlternateContent xmlns:mc="http://schemas.openxmlformats.org/markup-compatibility/2006">
              <mc:Choice xmlns:v="urn:schemas-microsoft-com:vml" Requires="v">
                <p:oleObj spid="_x0000_s102817" name="数式" r:id="rId22" imgW="1384200" imgH="406080" progId="Equation.3">
                  <p:embed/>
                </p:oleObj>
              </mc:Choice>
              <mc:Fallback>
                <p:oleObj name="数式" r:id="rId22" imgW="1384200" imgH="406080" progId="Equation.3">
                  <p:embed/>
                  <p:pic>
                    <p:nvPicPr>
                      <p:cNvPr id="0" name=""/>
                      <p:cNvPicPr/>
                      <p:nvPr/>
                    </p:nvPicPr>
                    <p:blipFill>
                      <a:blip r:embed="rId23"/>
                      <a:stretch>
                        <a:fillRect/>
                      </a:stretch>
                    </p:blipFill>
                    <p:spPr>
                      <a:xfrm>
                        <a:off x="7038975" y="1847850"/>
                        <a:ext cx="1936750" cy="568325"/>
                      </a:xfrm>
                      <a:prstGeom prst="rect">
                        <a:avLst/>
                      </a:prstGeom>
                    </p:spPr>
                  </p:pic>
                </p:oleObj>
              </mc:Fallback>
            </mc:AlternateContent>
          </a:graphicData>
        </a:graphic>
      </p:graphicFrame>
      <p:sp>
        <p:nvSpPr>
          <p:cNvPr id="5" name="角丸四角形 4"/>
          <p:cNvSpPr/>
          <p:nvPr/>
        </p:nvSpPr>
        <p:spPr>
          <a:xfrm>
            <a:off x="3489896" y="1162844"/>
            <a:ext cx="5618608" cy="14054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721126" y="786190"/>
            <a:ext cx="5387378" cy="400110"/>
          </a:xfrm>
          <a:prstGeom prst="rect">
            <a:avLst/>
          </a:prstGeom>
          <a:noFill/>
        </p:spPr>
        <p:txBody>
          <a:bodyPr wrap="square" rtlCol="0">
            <a:spAutoFit/>
          </a:bodyPr>
          <a:lstStyle/>
          <a:p>
            <a:pPr algn="just"/>
            <a:r>
              <a:rPr lang="en-US" altLang="ja-JP" sz="2000" dirty="0" smtClean="0">
                <a:latin typeface="Times New Roman" panose="02020603050405020304" pitchFamily="18" charset="0"/>
                <a:cs typeface="Times New Roman" panose="02020603050405020304" pitchFamily="18" charset="0"/>
              </a:rPr>
              <a:t>Artificial sinks in the virtual </a:t>
            </a:r>
            <a:r>
              <a:rPr lang="en-US" altLang="ja-JP" sz="2000" dirty="0" err="1" smtClean="0">
                <a:latin typeface="Times New Roman" panose="02020603050405020304" pitchFamily="18" charset="0"/>
                <a:cs typeface="Times New Roman" panose="02020603050405020304" pitchFamily="18" charset="0"/>
              </a:rPr>
              <a:t>divertor</a:t>
            </a:r>
            <a:r>
              <a:rPr lang="en-US" altLang="ja-JP" sz="2000" dirty="0" smtClean="0">
                <a:latin typeface="Times New Roman" panose="02020603050405020304" pitchFamily="18" charset="0"/>
                <a:cs typeface="Times New Roman" panose="02020603050405020304" pitchFamily="18" charset="0"/>
              </a:rPr>
              <a:t> (VD) region</a:t>
            </a:r>
          </a:p>
        </p:txBody>
      </p:sp>
      <p:sp>
        <p:nvSpPr>
          <p:cNvPr id="30" name="テキスト ボックス 29"/>
          <p:cNvSpPr txBox="1"/>
          <p:nvPr/>
        </p:nvSpPr>
        <p:spPr>
          <a:xfrm>
            <a:off x="586160" y="6563444"/>
            <a:ext cx="2952328" cy="246221"/>
          </a:xfrm>
          <a:prstGeom prst="rect">
            <a:avLst/>
          </a:prstGeom>
          <a:noFill/>
        </p:spPr>
        <p:txBody>
          <a:bodyPr wrap="square" rtlCol="0">
            <a:spAutoFit/>
          </a:bodyPr>
          <a:lstStyle/>
          <a:p>
            <a:pPr algn="just"/>
            <a:r>
              <a:rPr lang="en-US" altLang="ja-JP" sz="1000" dirty="0" smtClean="0">
                <a:latin typeface="Times New Roman" panose="02020603050405020304" pitchFamily="18" charset="0"/>
                <a:cs typeface="Times New Roman" panose="02020603050405020304" pitchFamily="18" charset="0"/>
              </a:rPr>
              <a:t>S. Togo </a:t>
            </a:r>
            <a:r>
              <a:rPr lang="en-US" altLang="ja-JP" sz="1000" i="1" dirty="0" smtClean="0">
                <a:latin typeface="Times New Roman" panose="02020603050405020304" pitchFamily="18" charset="0"/>
                <a:cs typeface="Times New Roman" panose="02020603050405020304" pitchFamily="18" charset="0"/>
              </a:rPr>
              <a:t>et al</a:t>
            </a:r>
            <a:r>
              <a:rPr lang="en-US" altLang="ja-JP" sz="1000" dirty="0" smtClean="0">
                <a:latin typeface="Times New Roman" panose="02020603050405020304" pitchFamily="18" charset="0"/>
                <a:cs typeface="Times New Roman" panose="02020603050405020304" pitchFamily="18" charset="0"/>
              </a:rPr>
              <a:t>., J. </a:t>
            </a:r>
            <a:r>
              <a:rPr lang="en-US" altLang="ja-JP" sz="1000" dirty="0" err="1" smtClean="0">
                <a:latin typeface="Times New Roman" panose="02020603050405020304" pitchFamily="18" charset="0"/>
                <a:cs typeface="Times New Roman" panose="02020603050405020304" pitchFamily="18" charset="0"/>
              </a:rPr>
              <a:t>Nucl</a:t>
            </a:r>
            <a:r>
              <a:rPr lang="en-US" altLang="ja-JP" sz="1000" dirty="0" smtClean="0">
                <a:latin typeface="Times New Roman" panose="02020603050405020304" pitchFamily="18" charset="0"/>
                <a:cs typeface="Times New Roman" panose="02020603050405020304" pitchFamily="18" charset="0"/>
              </a:rPr>
              <a:t>. Mater. (2015) </a:t>
            </a:r>
            <a:r>
              <a:rPr lang="en-US" altLang="ja-JP" sz="1000" i="1" dirty="0" smtClean="0">
                <a:latin typeface="Times New Roman" panose="02020603050405020304" pitchFamily="18" charset="0"/>
                <a:cs typeface="Times New Roman" panose="02020603050405020304" pitchFamily="18" charset="0"/>
              </a:rPr>
              <a:t>in Press</a:t>
            </a:r>
            <a:r>
              <a:rPr lang="en-US" altLang="ja-JP" sz="1000" dirty="0" smtClean="0">
                <a:latin typeface="Times New Roman" panose="02020603050405020304" pitchFamily="18" charset="0"/>
                <a:cs typeface="Times New Roman" panose="02020603050405020304" pitchFamily="18" charset="0"/>
              </a:rPr>
              <a:t>.</a:t>
            </a:r>
          </a:p>
        </p:txBody>
      </p:sp>
      <p:sp>
        <p:nvSpPr>
          <p:cNvPr id="31" name="テキスト ボックス 30"/>
          <p:cNvSpPr txBox="1"/>
          <p:nvPr/>
        </p:nvSpPr>
        <p:spPr>
          <a:xfrm>
            <a:off x="5732886" y="3576690"/>
            <a:ext cx="3219504" cy="400110"/>
          </a:xfrm>
          <a:prstGeom prst="rect">
            <a:avLst/>
          </a:prstGeom>
          <a:noFill/>
        </p:spPr>
        <p:txBody>
          <a:bodyPr wrap="square" rtlCol="0">
            <a:spAutoFit/>
          </a:bodyPr>
          <a:lstStyle/>
          <a:p>
            <a:pPr algn="just"/>
            <a:r>
              <a:rPr lang="en-US" altLang="ja-JP" sz="2000" dirty="0">
                <a:latin typeface="Times New Roman" panose="02020603050405020304" pitchFamily="18" charset="0"/>
                <a:cs typeface="Times New Roman" panose="02020603050405020304" pitchFamily="18" charset="0"/>
              </a:rPr>
              <a:t>P</a:t>
            </a:r>
            <a:r>
              <a:rPr lang="en-US" altLang="ja-JP" sz="2000" dirty="0" smtClean="0">
                <a:latin typeface="Times New Roman" panose="02020603050405020304" pitchFamily="18" charset="0"/>
                <a:cs typeface="Times New Roman" panose="02020603050405020304" pitchFamily="18" charset="0"/>
              </a:rPr>
              <a:t>eriodic boundary condition</a:t>
            </a:r>
          </a:p>
        </p:txBody>
      </p:sp>
      <p:sp>
        <p:nvSpPr>
          <p:cNvPr id="22" name="スライド番号プレースホルダー 21"/>
          <p:cNvSpPr>
            <a:spLocks noGrp="1"/>
          </p:cNvSpPr>
          <p:nvPr>
            <p:ph type="sldNum" sz="quarter" idx="12"/>
          </p:nvPr>
        </p:nvSpPr>
        <p:spPr>
          <a:xfrm>
            <a:off x="6902896" y="44624"/>
            <a:ext cx="2133600" cy="365125"/>
          </a:xfrm>
        </p:spPr>
        <p:txBody>
          <a:bodyPr/>
          <a:lstStyle/>
          <a:p>
            <a:fld id="{9BCF1EA0-588B-46D3-B917-12091A456006}" type="slidenum">
              <a:rPr kumimoji="1" lang="ja-JP" altLang="en-US" smtClean="0"/>
              <a:pPr/>
              <a:t>4</a:t>
            </a:fld>
            <a:endParaRPr kumimoji="1" lang="ja-JP" altLang="en-US" dirty="0"/>
          </a:p>
        </p:txBody>
      </p:sp>
      <p:sp>
        <p:nvSpPr>
          <p:cNvPr id="2" name="テキスト ボックス 1"/>
          <p:cNvSpPr txBox="1"/>
          <p:nvPr/>
        </p:nvSpPr>
        <p:spPr>
          <a:xfrm>
            <a:off x="6695757" y="2645940"/>
            <a:ext cx="2330896" cy="707886"/>
          </a:xfrm>
          <a:prstGeom prst="rect">
            <a:avLst/>
          </a:prstGeom>
          <a:noFill/>
        </p:spPr>
        <p:txBody>
          <a:bodyPr wrap="square" rtlCol="0">
            <a:spAutoFit/>
          </a:bodyPr>
          <a:lstStyle/>
          <a:p>
            <a:r>
              <a:rPr kumimoji="1" lang="en-US" altLang="ja-JP" sz="2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according to the image of</a:t>
            </a:r>
            <a:r>
              <a:rPr kumimoji="1" lang="en-US" altLang="ja-JP" sz="2000" dirty="0" smtClean="0">
                <a:latin typeface="Times New Roman" panose="02020603050405020304" pitchFamily="18" charset="0"/>
                <a:cs typeface="Times New Roman" panose="02020603050405020304" pitchFamily="18" charset="0"/>
              </a:rPr>
              <a:t> a waterfall</a:t>
            </a:r>
            <a:endParaRPr kumimoji="1" lang="ja-JP" altLang="en-US" sz="2000" dirty="0">
              <a:latin typeface="Times New Roman" panose="02020603050405020304" pitchFamily="18" charset="0"/>
              <a:cs typeface="Times New Roman" panose="02020603050405020304" pitchFamily="18" charset="0"/>
            </a:endParaRPr>
          </a:p>
        </p:txBody>
      </p:sp>
      <p:pic>
        <p:nvPicPr>
          <p:cNvPr id="3" name="図 2"/>
          <p:cNvPicPr>
            <a:picLocks noChangeAspect="1"/>
          </p:cNvPicPr>
          <p:nvPr/>
        </p:nvPicPr>
        <p:blipFill rotWithShape="1">
          <a:blip r:embed="rId24">
            <a:extLst>
              <a:ext uri="{28A0092B-C50C-407E-A947-70E740481C1C}">
                <a14:useLocalDpi xmlns:a14="http://schemas.microsoft.com/office/drawing/2010/main" val="0"/>
              </a:ext>
            </a:extLst>
          </a:blip>
          <a:srcRect l="13187" t="27844"/>
          <a:stretch/>
        </p:blipFill>
        <p:spPr>
          <a:xfrm>
            <a:off x="5508104" y="2591426"/>
            <a:ext cx="1189383" cy="1010793"/>
          </a:xfrm>
          <a:prstGeom prst="rect">
            <a:avLst/>
          </a:prstGeom>
        </p:spPr>
      </p:pic>
      <p:pic>
        <p:nvPicPr>
          <p:cNvPr id="33" name="図 3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876299" y="3914411"/>
            <a:ext cx="3302871" cy="2943589"/>
          </a:xfrm>
          <a:prstGeom prst="rect">
            <a:avLst/>
          </a:prstGeom>
        </p:spPr>
      </p:pic>
    </p:spTree>
    <p:extLst>
      <p:ext uri="{BB962C8B-B14F-4D97-AF65-F5344CB8AC3E}">
        <p14:creationId xmlns:p14="http://schemas.microsoft.com/office/powerpoint/2010/main" val="3127097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17464" y="80814"/>
            <a:ext cx="7674280" cy="584775"/>
          </a:xfrm>
          <a:prstGeom prst="rect">
            <a:avLst/>
          </a:prstGeom>
          <a:noFill/>
        </p:spPr>
        <p:txBody>
          <a:bodyPr wrap="none" rtlCol="0">
            <a:spAutoFit/>
          </a:bodyPr>
          <a:lstStyle/>
          <a:p>
            <a:r>
              <a:rPr lang="en-US" altLang="ja-JP" sz="3200" b="1" dirty="0">
                <a:solidFill>
                  <a:schemeClr val="bg1"/>
                </a:solidFill>
                <a:latin typeface="Times New Roman" pitchFamily="18" charset="0"/>
                <a:cs typeface="Times New Roman" pitchFamily="18" charset="0"/>
              </a:rPr>
              <a:t>P</a:t>
            </a:r>
            <a:r>
              <a:rPr lang="en-US" altLang="ja-JP" sz="3200" b="1" dirty="0" smtClean="0">
                <a:solidFill>
                  <a:schemeClr val="bg1"/>
                </a:solidFill>
                <a:latin typeface="Times New Roman" pitchFamily="18" charset="0"/>
                <a:cs typeface="Times New Roman" pitchFamily="18" charset="0"/>
              </a:rPr>
              <a:t>lasma </a:t>
            </a:r>
            <a:r>
              <a:rPr lang="en-US" altLang="ja-JP" sz="3200" b="1" dirty="0">
                <a:solidFill>
                  <a:schemeClr val="bg1"/>
                </a:solidFill>
                <a:latin typeface="Times New Roman" pitchFamily="18" charset="0"/>
                <a:cs typeface="Times New Roman" pitchFamily="18" charset="0"/>
              </a:rPr>
              <a:t>F</a:t>
            </a:r>
            <a:r>
              <a:rPr lang="en-US" altLang="ja-JP" sz="3200" b="1" dirty="0" smtClean="0">
                <a:solidFill>
                  <a:schemeClr val="bg1"/>
                </a:solidFill>
                <a:latin typeface="Times New Roman" pitchFamily="18" charset="0"/>
                <a:cs typeface="Times New Roman" pitchFamily="18" charset="0"/>
              </a:rPr>
              <a:t>luid </a:t>
            </a:r>
            <a:r>
              <a:rPr lang="en-US" altLang="ja-JP" sz="3200" b="1" dirty="0" err="1" smtClean="0">
                <a:solidFill>
                  <a:schemeClr val="bg1"/>
                </a:solidFill>
                <a:latin typeface="Times New Roman" pitchFamily="18" charset="0"/>
                <a:cs typeface="Times New Roman" pitchFamily="18" charset="0"/>
              </a:rPr>
              <a:t>Eqs</a:t>
            </a:r>
            <a:r>
              <a:rPr lang="en-US" altLang="ja-JP" sz="3200" b="1" dirty="0" smtClean="0">
                <a:solidFill>
                  <a:schemeClr val="bg1"/>
                </a:solidFill>
                <a:latin typeface="Times New Roman" pitchFamily="18" charset="0"/>
                <a:cs typeface="Times New Roman" pitchFamily="18" charset="0"/>
              </a:rPr>
              <a:t>. &amp; Artificial Sinks in VD</a:t>
            </a:r>
            <a:endParaRPr kumimoji="1" lang="ja-JP" altLang="en-US" sz="3200" b="1" dirty="0">
              <a:solidFill>
                <a:schemeClr val="bg1"/>
              </a:solidFill>
              <a:latin typeface="Times New Roman" pitchFamily="18" charset="0"/>
              <a:cs typeface="Times New Roman" pitchFamily="18" charset="0"/>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691869740"/>
              </p:ext>
            </p:extLst>
          </p:nvPr>
        </p:nvGraphicFramePr>
        <p:xfrm>
          <a:off x="179512" y="1157288"/>
          <a:ext cx="1238250" cy="552450"/>
        </p:xfrm>
        <a:graphic>
          <a:graphicData uri="http://schemas.openxmlformats.org/presentationml/2006/ole">
            <mc:AlternateContent xmlns:mc="http://schemas.openxmlformats.org/markup-compatibility/2006">
              <mc:Choice xmlns:v="urn:schemas-microsoft-com:vml" Requires="v">
                <p:oleObj spid="_x0000_s105594" name="数式" r:id="rId4" imgW="825480" imgH="368280" progId="Equation.3">
                  <p:embed/>
                </p:oleObj>
              </mc:Choice>
              <mc:Fallback>
                <p:oleObj name="数式" r:id="rId4" imgW="825480" imgH="368280" progId="Equation.3">
                  <p:embed/>
                  <p:pic>
                    <p:nvPicPr>
                      <p:cNvPr id="0" name=""/>
                      <p:cNvPicPr/>
                      <p:nvPr/>
                    </p:nvPicPr>
                    <p:blipFill>
                      <a:blip r:embed="rId5"/>
                      <a:stretch>
                        <a:fillRect/>
                      </a:stretch>
                    </p:blipFill>
                    <p:spPr>
                      <a:xfrm>
                        <a:off x="179512" y="1157288"/>
                        <a:ext cx="1238250" cy="55245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495206265"/>
              </p:ext>
            </p:extLst>
          </p:nvPr>
        </p:nvGraphicFramePr>
        <p:xfrm>
          <a:off x="52388" y="2103438"/>
          <a:ext cx="3390900" cy="552450"/>
        </p:xfrm>
        <a:graphic>
          <a:graphicData uri="http://schemas.openxmlformats.org/presentationml/2006/ole">
            <mc:AlternateContent xmlns:mc="http://schemas.openxmlformats.org/markup-compatibility/2006">
              <mc:Choice xmlns:v="urn:schemas-microsoft-com:vml" Requires="v">
                <p:oleObj spid="_x0000_s105595" name="数式" r:id="rId6" imgW="2260440" imgH="368280" progId="Equation.3">
                  <p:embed/>
                </p:oleObj>
              </mc:Choice>
              <mc:Fallback>
                <p:oleObj name="数式" r:id="rId6" imgW="2260440" imgH="368280" progId="Equation.3">
                  <p:embed/>
                  <p:pic>
                    <p:nvPicPr>
                      <p:cNvPr id="0" name=""/>
                      <p:cNvPicPr/>
                      <p:nvPr/>
                    </p:nvPicPr>
                    <p:blipFill>
                      <a:blip r:embed="rId7"/>
                      <a:stretch>
                        <a:fillRect/>
                      </a:stretch>
                    </p:blipFill>
                    <p:spPr>
                      <a:xfrm>
                        <a:off x="52388" y="2103438"/>
                        <a:ext cx="3390900" cy="55245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857663160"/>
              </p:ext>
            </p:extLst>
          </p:nvPr>
        </p:nvGraphicFramePr>
        <p:xfrm>
          <a:off x="206375" y="3013075"/>
          <a:ext cx="5029200" cy="1295400"/>
        </p:xfrm>
        <a:graphic>
          <a:graphicData uri="http://schemas.openxmlformats.org/presentationml/2006/ole">
            <mc:AlternateContent xmlns:mc="http://schemas.openxmlformats.org/markup-compatibility/2006">
              <mc:Choice xmlns:v="urn:schemas-microsoft-com:vml" Requires="v">
                <p:oleObj spid="_x0000_s105596" name="数式" r:id="rId8" imgW="3352680" imgH="863280" progId="Equation.3">
                  <p:embed/>
                </p:oleObj>
              </mc:Choice>
              <mc:Fallback>
                <p:oleObj name="数式" r:id="rId8" imgW="3352680" imgH="863280" progId="Equation.3">
                  <p:embed/>
                  <p:pic>
                    <p:nvPicPr>
                      <p:cNvPr id="0" name=""/>
                      <p:cNvPicPr/>
                      <p:nvPr/>
                    </p:nvPicPr>
                    <p:blipFill>
                      <a:blip r:embed="rId9"/>
                      <a:stretch>
                        <a:fillRect/>
                      </a:stretch>
                    </p:blipFill>
                    <p:spPr>
                      <a:xfrm>
                        <a:off x="206375" y="3013075"/>
                        <a:ext cx="5029200" cy="129540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939066817"/>
              </p:ext>
            </p:extLst>
          </p:nvPr>
        </p:nvGraphicFramePr>
        <p:xfrm>
          <a:off x="219075" y="4760913"/>
          <a:ext cx="5905500" cy="666750"/>
        </p:xfrm>
        <a:graphic>
          <a:graphicData uri="http://schemas.openxmlformats.org/presentationml/2006/ole">
            <mc:AlternateContent xmlns:mc="http://schemas.openxmlformats.org/markup-compatibility/2006">
              <mc:Choice xmlns:v="urn:schemas-microsoft-com:vml" Requires="v">
                <p:oleObj spid="_x0000_s105597" name="数式" r:id="rId10" imgW="3936960" imgH="444240" progId="Equation.3">
                  <p:embed/>
                </p:oleObj>
              </mc:Choice>
              <mc:Fallback>
                <p:oleObj name="数式" r:id="rId10" imgW="3936960" imgH="444240" progId="Equation.3">
                  <p:embed/>
                  <p:pic>
                    <p:nvPicPr>
                      <p:cNvPr id="0" name=""/>
                      <p:cNvPicPr/>
                      <p:nvPr/>
                    </p:nvPicPr>
                    <p:blipFill>
                      <a:blip r:embed="rId11"/>
                      <a:stretch>
                        <a:fillRect/>
                      </a:stretch>
                    </p:blipFill>
                    <p:spPr>
                      <a:xfrm>
                        <a:off x="219075" y="4760913"/>
                        <a:ext cx="5905500" cy="66675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1965618670"/>
              </p:ext>
            </p:extLst>
          </p:nvPr>
        </p:nvGraphicFramePr>
        <p:xfrm>
          <a:off x="230188" y="5843588"/>
          <a:ext cx="5467350" cy="647700"/>
        </p:xfrm>
        <a:graphic>
          <a:graphicData uri="http://schemas.openxmlformats.org/presentationml/2006/ole">
            <mc:AlternateContent xmlns:mc="http://schemas.openxmlformats.org/markup-compatibility/2006">
              <mc:Choice xmlns:v="urn:schemas-microsoft-com:vml" Requires="v">
                <p:oleObj spid="_x0000_s105598" name="数式" r:id="rId12" imgW="3644640" imgH="431640" progId="Equation.3">
                  <p:embed/>
                </p:oleObj>
              </mc:Choice>
              <mc:Fallback>
                <p:oleObj name="数式" r:id="rId12" imgW="3644640" imgH="431640" progId="Equation.3">
                  <p:embed/>
                  <p:pic>
                    <p:nvPicPr>
                      <p:cNvPr id="0" name=""/>
                      <p:cNvPicPr/>
                      <p:nvPr/>
                    </p:nvPicPr>
                    <p:blipFill>
                      <a:blip r:embed="rId13"/>
                      <a:stretch>
                        <a:fillRect/>
                      </a:stretch>
                    </p:blipFill>
                    <p:spPr>
                      <a:xfrm>
                        <a:off x="230188" y="5843588"/>
                        <a:ext cx="5467350" cy="647700"/>
                      </a:xfrm>
                      <a:prstGeom prst="rect">
                        <a:avLst/>
                      </a:prstGeom>
                    </p:spPr>
                  </p:pic>
                </p:oleObj>
              </mc:Fallback>
            </mc:AlternateContent>
          </a:graphicData>
        </a:graphic>
      </p:graphicFrame>
      <p:sp>
        <p:nvSpPr>
          <p:cNvPr id="11" name="角丸四角形 10"/>
          <p:cNvSpPr/>
          <p:nvPr/>
        </p:nvSpPr>
        <p:spPr>
          <a:xfrm>
            <a:off x="62962" y="925250"/>
            <a:ext cx="1584244" cy="81161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6082" y="894851"/>
            <a:ext cx="1656184"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Eq. of continuity</a:t>
            </a:r>
          </a:p>
        </p:txBody>
      </p:sp>
      <p:sp>
        <p:nvSpPr>
          <p:cNvPr id="14" name="角丸四角形 13"/>
          <p:cNvSpPr/>
          <p:nvPr/>
        </p:nvSpPr>
        <p:spPr>
          <a:xfrm>
            <a:off x="48718" y="1859082"/>
            <a:ext cx="3394570" cy="81161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8996" y="1834148"/>
            <a:ext cx="2484276"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Eq. of momentum transport</a:t>
            </a:r>
          </a:p>
        </p:txBody>
      </p:sp>
      <p:sp>
        <p:nvSpPr>
          <p:cNvPr id="16" name="角丸四角形 15"/>
          <p:cNvSpPr/>
          <p:nvPr/>
        </p:nvSpPr>
        <p:spPr>
          <a:xfrm>
            <a:off x="35496" y="2780928"/>
            <a:ext cx="5371920" cy="154775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86296" y="2742828"/>
            <a:ext cx="3829646"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Eq. of parallel (//) ion energy transport</a:t>
            </a:r>
          </a:p>
        </p:txBody>
      </p:sp>
      <p:sp>
        <p:nvSpPr>
          <p:cNvPr id="18" name="角丸四角形 17"/>
          <p:cNvSpPr/>
          <p:nvPr/>
        </p:nvSpPr>
        <p:spPr>
          <a:xfrm>
            <a:off x="56703" y="4437112"/>
            <a:ext cx="6226803" cy="101319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6704" y="4403204"/>
            <a:ext cx="4117678"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Eq. of perpendicular (</a:t>
            </a:r>
            <a:r>
              <a:rPr lang="ja-JP" altLang="en-US" sz="1600" dirty="0" smtClean="0">
                <a:latin typeface="Times New Roman" panose="02020603050405020304" pitchFamily="18" charset="0"/>
                <a:cs typeface="Times New Roman" panose="02020603050405020304" pitchFamily="18" charset="0"/>
              </a:rPr>
              <a:t>⊥</a:t>
            </a:r>
            <a:r>
              <a:rPr lang="en-US" altLang="ja-JP" sz="1600" dirty="0" smtClean="0">
                <a:latin typeface="Times New Roman" panose="02020603050405020304" pitchFamily="18" charset="0"/>
                <a:cs typeface="Times New Roman" panose="02020603050405020304" pitchFamily="18" charset="0"/>
              </a:rPr>
              <a:t>) ion energy transport</a:t>
            </a:r>
          </a:p>
        </p:txBody>
      </p:sp>
      <p:sp>
        <p:nvSpPr>
          <p:cNvPr id="20" name="角丸四角形 19"/>
          <p:cNvSpPr/>
          <p:nvPr/>
        </p:nvSpPr>
        <p:spPr>
          <a:xfrm>
            <a:off x="48717" y="5589240"/>
            <a:ext cx="5806373" cy="94058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9926" y="5552060"/>
            <a:ext cx="2893224" cy="338554"/>
          </a:xfrm>
          <a:prstGeom prst="rect">
            <a:avLst/>
          </a:prstGeom>
          <a:noFill/>
        </p:spPr>
        <p:txBody>
          <a:bodyPr wrap="square" rtlCol="0">
            <a:spAutoFit/>
          </a:bodyPr>
          <a:lstStyle/>
          <a:p>
            <a:pPr algn="just"/>
            <a:r>
              <a:rPr lang="en-US" altLang="ja-JP" sz="1600" dirty="0" smtClean="0">
                <a:latin typeface="Times New Roman" panose="02020603050405020304" pitchFamily="18" charset="0"/>
                <a:cs typeface="Times New Roman" panose="02020603050405020304" pitchFamily="18" charset="0"/>
              </a:rPr>
              <a:t>Eq. of electron energy transport</a:t>
            </a:r>
          </a:p>
        </p:txBody>
      </p:sp>
      <p:sp>
        <p:nvSpPr>
          <p:cNvPr id="28" name="テキスト ボックス 27"/>
          <p:cNvSpPr txBox="1"/>
          <p:nvPr/>
        </p:nvSpPr>
        <p:spPr>
          <a:xfrm>
            <a:off x="3915942" y="2087554"/>
            <a:ext cx="4915518" cy="553998"/>
          </a:xfrm>
          <a:prstGeom prst="rect">
            <a:avLst/>
          </a:prstGeom>
          <a:noFill/>
        </p:spPr>
        <p:txBody>
          <a:bodyPr wrap="square" rtlCol="0">
            <a:spAutoFit/>
          </a:bodyPr>
          <a:lstStyle/>
          <a:p>
            <a:pPr algn="just"/>
            <a:r>
              <a:rPr lang="en-US" altLang="ja-JP" sz="2000" dirty="0" smtClean="0">
                <a:latin typeface="Times New Roman" panose="02020603050405020304" pitchFamily="18" charset="0"/>
                <a:cs typeface="Times New Roman" panose="02020603050405020304" pitchFamily="18" charset="0"/>
              </a:rPr>
              <a:t>Ion pressure relaxation time </a:t>
            </a:r>
            <a:r>
              <a:rPr lang="en-US" altLang="ja-JP" sz="2000" i="1" dirty="0" err="1" smtClean="0">
                <a:latin typeface="Symbol" panose="05050102010706020507" pitchFamily="18" charset="2"/>
                <a:cs typeface="Times New Roman" panose="02020603050405020304" pitchFamily="18" charset="0"/>
              </a:rPr>
              <a:t>t</a:t>
            </a:r>
            <a:r>
              <a:rPr lang="en-US" altLang="ja-JP" sz="2000" baseline="-25000" dirty="0" err="1" smtClean="0">
                <a:latin typeface="Times New Roman" panose="02020603050405020304" pitchFamily="18" charset="0"/>
                <a:cs typeface="Times New Roman" panose="02020603050405020304" pitchFamily="18" charset="0"/>
              </a:rPr>
              <a:t>rlx</a:t>
            </a:r>
            <a:r>
              <a:rPr lang="en-US" altLang="ja-JP" sz="2000" baseline="-25000" dirty="0" smtClean="0">
                <a:latin typeface="Times New Roman" panose="02020603050405020304" pitchFamily="18" charset="0"/>
                <a:cs typeface="Times New Roman" panose="02020603050405020304" pitchFamily="18" charset="0"/>
              </a:rPr>
              <a:t> </a:t>
            </a:r>
            <a:r>
              <a:rPr lang="en-US" altLang="ja-JP" sz="2000" dirty="0" smtClean="0">
                <a:latin typeface="Times New Roman" panose="02020603050405020304" pitchFamily="18" charset="0"/>
                <a:cs typeface="Times New Roman" panose="02020603050405020304" pitchFamily="18" charset="0"/>
              </a:rPr>
              <a:t>= 2.5</a:t>
            </a:r>
            <a:r>
              <a:rPr lang="en-US" altLang="ja-JP" sz="2000" i="1" dirty="0" smtClean="0">
                <a:latin typeface="Symbol" panose="05050102010706020507" pitchFamily="18" charset="2"/>
                <a:cs typeface="Times New Roman" panose="02020603050405020304" pitchFamily="18" charset="0"/>
              </a:rPr>
              <a:t>t</a:t>
            </a:r>
            <a:r>
              <a:rPr lang="en-US" altLang="ja-JP" sz="2000" baseline="-25000" dirty="0" smtClean="0">
                <a:latin typeface="Times New Roman" panose="02020603050405020304" pitchFamily="18" charset="0"/>
                <a:cs typeface="Times New Roman" panose="02020603050405020304" pitchFamily="18" charset="0"/>
              </a:rPr>
              <a:t>i</a:t>
            </a:r>
            <a:r>
              <a:rPr lang="en-US" altLang="ja-JP" sz="2000" dirty="0" smtClean="0">
                <a:latin typeface="Times New Roman" panose="02020603050405020304" pitchFamily="18" charset="0"/>
                <a:cs typeface="Times New Roman" panose="02020603050405020304" pitchFamily="18" charset="0"/>
              </a:rPr>
              <a:t>.</a:t>
            </a:r>
          </a:p>
          <a:p>
            <a:pPr algn="just"/>
            <a:r>
              <a:rPr lang="en-US" altLang="ja-JP" sz="1000" dirty="0" smtClean="0">
                <a:latin typeface="Times New Roman" panose="02020603050405020304" pitchFamily="18" charset="0"/>
                <a:cs typeface="Times New Roman" panose="02020603050405020304" pitchFamily="18" charset="0"/>
              </a:rPr>
              <a:t>(E. </a:t>
            </a:r>
            <a:r>
              <a:rPr lang="en-US" altLang="ja-JP" sz="1000" dirty="0" err="1" smtClean="0">
                <a:latin typeface="Times New Roman" panose="02020603050405020304" pitchFamily="18" charset="0"/>
                <a:cs typeface="Times New Roman" panose="02020603050405020304" pitchFamily="18" charset="0"/>
              </a:rPr>
              <a:t>Zawaideh</a:t>
            </a:r>
            <a:r>
              <a:rPr lang="en-US" altLang="ja-JP" sz="1000" dirty="0" smtClean="0">
                <a:latin typeface="Times New Roman" panose="02020603050405020304" pitchFamily="18" charset="0"/>
                <a:cs typeface="Times New Roman" panose="02020603050405020304" pitchFamily="18" charset="0"/>
              </a:rPr>
              <a:t> </a:t>
            </a:r>
            <a:r>
              <a:rPr lang="en-US" altLang="ja-JP" sz="1000" i="1" dirty="0" smtClean="0">
                <a:latin typeface="Times New Roman" panose="02020603050405020304" pitchFamily="18" charset="0"/>
                <a:cs typeface="Times New Roman" panose="02020603050405020304" pitchFamily="18" charset="0"/>
              </a:rPr>
              <a:t>et al</a:t>
            </a:r>
            <a:r>
              <a:rPr lang="en-US" altLang="ja-JP" sz="1000" dirty="0" smtClean="0">
                <a:latin typeface="Times New Roman" panose="02020603050405020304" pitchFamily="18" charset="0"/>
                <a:cs typeface="Times New Roman" panose="02020603050405020304" pitchFamily="18" charset="0"/>
              </a:rPr>
              <a:t>., Phys. Fluids </a:t>
            </a:r>
            <a:r>
              <a:rPr lang="en-US" altLang="ja-JP" sz="1000" b="1" dirty="0" smtClean="0">
                <a:latin typeface="Times New Roman" panose="02020603050405020304" pitchFamily="18" charset="0"/>
                <a:cs typeface="Times New Roman" panose="02020603050405020304" pitchFamily="18" charset="0"/>
              </a:rPr>
              <a:t>29</a:t>
            </a:r>
            <a:r>
              <a:rPr lang="en-US" altLang="ja-JP" sz="1000" dirty="0" smtClean="0">
                <a:latin typeface="Times New Roman" panose="02020603050405020304" pitchFamily="18" charset="0"/>
                <a:cs typeface="Times New Roman" panose="02020603050405020304" pitchFamily="18" charset="0"/>
              </a:rPr>
              <a:t> (1986) 463.)</a:t>
            </a:r>
          </a:p>
        </p:txBody>
      </p:sp>
      <p:sp>
        <p:nvSpPr>
          <p:cNvPr id="22" name="スライド番号プレースホルダー 21"/>
          <p:cNvSpPr>
            <a:spLocks noGrp="1"/>
          </p:cNvSpPr>
          <p:nvPr>
            <p:ph type="sldNum" sz="quarter" idx="12"/>
          </p:nvPr>
        </p:nvSpPr>
        <p:spPr>
          <a:xfrm>
            <a:off x="6902896" y="44624"/>
            <a:ext cx="2133600" cy="365125"/>
          </a:xfrm>
        </p:spPr>
        <p:txBody>
          <a:bodyPr/>
          <a:lstStyle/>
          <a:p>
            <a:fld id="{9BCF1EA0-588B-46D3-B917-12091A456006}" type="slidenum">
              <a:rPr kumimoji="1" lang="ja-JP" altLang="en-US" smtClean="0"/>
              <a:pPr/>
              <a:t>5</a:t>
            </a:fld>
            <a:endParaRPr kumimoji="1" lang="ja-JP" altLang="en-US" dirty="0"/>
          </a:p>
        </p:txBody>
      </p:sp>
      <p:sp>
        <p:nvSpPr>
          <p:cNvPr id="32" name="テキスト ボックス 31"/>
          <p:cNvSpPr txBox="1"/>
          <p:nvPr/>
        </p:nvSpPr>
        <p:spPr>
          <a:xfrm>
            <a:off x="3651918" y="973177"/>
            <a:ext cx="5262539" cy="1015663"/>
          </a:xfrm>
          <a:prstGeom prst="rect">
            <a:avLst/>
          </a:prstGeom>
          <a:noFill/>
        </p:spPr>
        <p:txBody>
          <a:bodyPr wrap="square" rtlCol="0">
            <a:spAutoFit/>
          </a:bodyPr>
          <a:lstStyle/>
          <a:p>
            <a:r>
              <a:rPr kumimoji="1" lang="en-US" altLang="ja-JP" sz="2000" dirty="0" smtClean="0">
                <a:latin typeface="Times New Roman" panose="02020603050405020304" pitchFamily="18" charset="0"/>
                <a:cs typeface="Times New Roman" panose="02020603050405020304" pitchFamily="18" charset="0"/>
              </a:rPr>
              <a:t>Because the parallel internal energy convection is 3 times as large as the parallel internal energy, </a:t>
            </a:r>
            <a:r>
              <a:rPr kumimoji="1" lang="en-US" altLang="ja-JP" sz="2000" i="1" dirty="0" err="1" smtClean="0">
                <a:latin typeface="Times New Roman" panose="02020603050405020304" pitchFamily="18" charset="0"/>
                <a:cs typeface="Times New Roman" panose="02020603050405020304" pitchFamily="18" charset="0"/>
              </a:rPr>
              <a:t>T</a:t>
            </a:r>
            <a:r>
              <a:rPr kumimoji="1" lang="en-US" altLang="ja-JP" sz="2000" baseline="-25000" dirty="0" err="1" smtClean="0">
                <a:latin typeface="Times New Roman" panose="02020603050405020304" pitchFamily="18" charset="0"/>
                <a:cs typeface="Times New Roman" panose="02020603050405020304" pitchFamily="18" charset="0"/>
              </a:rPr>
              <a:t>i</a:t>
            </a:r>
            <a:r>
              <a:rPr kumimoji="1" lang="en-US" altLang="ja-JP" sz="2000" baseline="-25000" dirty="0" smtClean="0">
                <a:latin typeface="Times New Roman" panose="02020603050405020304" pitchFamily="18" charset="0"/>
                <a:cs typeface="Times New Roman" panose="02020603050405020304" pitchFamily="18" charset="0"/>
              </a:rPr>
              <a:t>,// </a:t>
            </a:r>
            <a:r>
              <a:rPr kumimoji="1" lang="en-US" altLang="ja-JP" sz="2000" dirty="0" smtClean="0">
                <a:latin typeface="Times New Roman" panose="02020603050405020304" pitchFamily="18" charset="0"/>
                <a:cs typeface="Times New Roman" panose="02020603050405020304" pitchFamily="18" charset="0"/>
              </a:rPr>
              <a:t>becomes lower than </a:t>
            </a:r>
            <a:r>
              <a:rPr kumimoji="1" lang="en-US" altLang="ja-JP" sz="2000" i="1" dirty="0" err="1" smtClean="0">
                <a:latin typeface="Times New Roman" panose="02020603050405020304" pitchFamily="18" charset="0"/>
                <a:cs typeface="Times New Roman" panose="02020603050405020304" pitchFamily="18" charset="0"/>
              </a:rPr>
              <a:t>T</a:t>
            </a:r>
            <a:r>
              <a:rPr kumimoji="1" lang="en-US" altLang="ja-JP" sz="2000" baseline="-25000" dirty="0" err="1" smtClean="0">
                <a:latin typeface="Times New Roman" panose="02020603050405020304" pitchFamily="18" charset="0"/>
                <a:cs typeface="Times New Roman" panose="02020603050405020304" pitchFamily="18" charset="0"/>
              </a:rPr>
              <a:t>i</a:t>
            </a:r>
            <a:r>
              <a:rPr kumimoji="1" lang="en-US" altLang="ja-JP" sz="2000" baseline="-25000" dirty="0" smtClean="0">
                <a:latin typeface="Times New Roman" panose="02020603050405020304" pitchFamily="18" charset="0"/>
                <a:cs typeface="Times New Roman" panose="02020603050405020304" pitchFamily="18" charset="0"/>
              </a:rPr>
              <a:t>,</a:t>
            </a:r>
            <a:r>
              <a:rPr lang="ja-JP" altLang="en-US" sz="2000" baseline="-25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p:sp>
        <p:nvSpPr>
          <p:cNvPr id="35" name="テキスト ボックス 34"/>
          <p:cNvSpPr txBox="1"/>
          <p:nvPr/>
        </p:nvSpPr>
        <p:spPr>
          <a:xfrm>
            <a:off x="6660232" y="4214362"/>
            <a:ext cx="1723549" cy="400110"/>
          </a:xfrm>
          <a:prstGeom prst="rect">
            <a:avLst/>
          </a:prstGeom>
          <a:noFill/>
        </p:spPr>
        <p:txBody>
          <a:bodyPr wrap="none" rtlCol="0">
            <a:spAutoFit/>
          </a:bodyPr>
          <a:lstStyle/>
          <a:p>
            <a:r>
              <a:rPr kumimoji="1" lang="en-US" altLang="ja-JP" sz="2000" i="1" dirty="0" smtClean="0">
                <a:latin typeface="Times New Roman" panose="02020603050405020304" pitchFamily="18" charset="0"/>
                <a:cs typeface="Times New Roman" panose="02020603050405020304" pitchFamily="18" charset="0"/>
              </a:rPr>
              <a:t>c</a:t>
            </a:r>
            <a:r>
              <a:rPr kumimoji="1" lang="en-US" altLang="ja-JP" sz="2000" dirty="0" smtClean="0">
                <a:latin typeface="Times New Roman" panose="02020603050405020304" pitchFamily="18" charset="0"/>
                <a:cs typeface="Times New Roman" panose="02020603050405020304" pitchFamily="18" charset="0"/>
              </a:rPr>
              <a:t> = 0.5 is used.</a:t>
            </a:r>
            <a:endParaRPr kumimoji="1" lang="ja-JP" altLang="en-US" sz="2000" dirty="0">
              <a:latin typeface="Times New Roman" panose="02020603050405020304" pitchFamily="18" charset="0"/>
              <a:cs typeface="Times New Roman" panose="02020603050405020304" pitchFamily="18" charset="0"/>
            </a:endParaRPr>
          </a:p>
        </p:txBody>
      </p:sp>
      <p:sp>
        <p:nvSpPr>
          <p:cNvPr id="36" name="テキスト ボックス 35"/>
          <p:cNvSpPr txBox="1"/>
          <p:nvPr/>
        </p:nvSpPr>
        <p:spPr>
          <a:xfrm>
            <a:off x="5697538" y="2798081"/>
            <a:ext cx="2991653" cy="1323439"/>
          </a:xfrm>
          <a:prstGeom prst="rect">
            <a:avLst/>
          </a:prstGeom>
          <a:noFill/>
        </p:spPr>
        <p:txBody>
          <a:bodyPr wrap="none" rtlCol="0">
            <a:spAutoFit/>
          </a:bodyPr>
          <a:lstStyle/>
          <a:p>
            <a:r>
              <a:rPr lang="en-US" altLang="ja-JP" sz="2000" dirty="0" smtClean="0">
                <a:latin typeface="Times New Roman" panose="02020603050405020304" pitchFamily="18" charset="0"/>
                <a:cs typeface="Times New Roman" panose="02020603050405020304" pitchFamily="18" charset="0"/>
              </a:rPr>
              <a:t>Heat flux limiting factors;</a:t>
            </a:r>
          </a:p>
          <a:p>
            <a:r>
              <a:rPr kumimoji="1" lang="en-US" altLang="ja-JP" sz="2000" i="1" dirty="0" err="1" smtClean="0">
                <a:latin typeface="Symbol" panose="05050102010706020507" pitchFamily="18" charset="2"/>
                <a:cs typeface="Times New Roman" panose="02020603050405020304" pitchFamily="18" charset="0"/>
              </a:rPr>
              <a:t>a</a:t>
            </a:r>
            <a:r>
              <a:rPr kumimoji="1" lang="en-US" altLang="ja-JP" sz="2000" baseline="-25000" dirty="0" err="1" smtClean="0">
                <a:latin typeface="Times New Roman" panose="02020603050405020304" pitchFamily="18" charset="0"/>
                <a:cs typeface="Times New Roman" panose="02020603050405020304" pitchFamily="18" charset="0"/>
              </a:rPr>
              <a:t>i</a:t>
            </a:r>
            <a:r>
              <a:rPr kumimoji="1" lang="en-US" altLang="ja-JP" sz="2000" baseline="-25000" dirty="0" smtClean="0">
                <a:latin typeface="Times New Roman" panose="02020603050405020304" pitchFamily="18" charset="0"/>
                <a:cs typeface="Times New Roman" panose="02020603050405020304" pitchFamily="18" charset="0"/>
              </a:rPr>
              <a:t>,// </a:t>
            </a:r>
            <a:r>
              <a:rPr kumimoji="1" lang="en-US" altLang="ja-JP" sz="2000" dirty="0" smtClean="0">
                <a:latin typeface="Times New Roman" panose="02020603050405020304" pitchFamily="18" charset="0"/>
                <a:cs typeface="Times New Roman" panose="02020603050405020304" pitchFamily="18" charset="0"/>
              </a:rPr>
              <a:t>= </a:t>
            </a:r>
            <a:r>
              <a:rPr kumimoji="1" lang="en-US" altLang="ja-JP" sz="2000" i="1" dirty="0" err="1" smtClean="0">
                <a:latin typeface="Symbol" panose="05050102010706020507" pitchFamily="18" charset="2"/>
                <a:cs typeface="Times New Roman" panose="02020603050405020304" pitchFamily="18" charset="0"/>
              </a:rPr>
              <a:t>a</a:t>
            </a:r>
            <a:r>
              <a:rPr kumimoji="1" lang="en-US" altLang="ja-JP" sz="2000" baseline="-25000" dirty="0" err="1" smtClean="0">
                <a:latin typeface="Times New Roman" panose="02020603050405020304" pitchFamily="18" charset="0"/>
                <a:cs typeface="Times New Roman" panose="02020603050405020304" pitchFamily="18" charset="0"/>
              </a:rPr>
              <a:t>i</a:t>
            </a:r>
            <a:r>
              <a:rPr kumimoji="1" lang="en-US" altLang="ja-JP" sz="2000" baseline="-25000" dirty="0" smtClean="0">
                <a:latin typeface="Times New Roman" panose="02020603050405020304" pitchFamily="18" charset="0"/>
                <a:cs typeface="Times New Roman" panose="02020603050405020304" pitchFamily="18" charset="0"/>
              </a:rPr>
              <a:t>,</a:t>
            </a:r>
            <a:r>
              <a:rPr kumimoji="1" lang="ja-JP" altLang="en-US" sz="2000" baseline="-25000" dirty="0" smtClean="0">
                <a:latin typeface="Times New Roman" panose="02020603050405020304" pitchFamily="18" charset="0"/>
                <a:cs typeface="Times New Roman" panose="02020603050405020304" pitchFamily="18" charset="0"/>
              </a:rPr>
              <a:t>⊥ </a:t>
            </a:r>
            <a:r>
              <a:rPr kumimoji="1" lang="en-US" altLang="ja-JP" sz="2000" dirty="0" smtClean="0">
                <a:latin typeface="Times New Roman" panose="02020603050405020304" pitchFamily="18" charset="0"/>
                <a:cs typeface="Times New Roman" panose="02020603050405020304" pitchFamily="18" charset="0"/>
              </a:rPr>
              <a:t>= 0.5, </a:t>
            </a:r>
            <a:r>
              <a:rPr lang="en-US" altLang="ja-JP" sz="2000" i="1" dirty="0" smtClean="0">
                <a:latin typeface="Symbol" panose="05050102010706020507" pitchFamily="18" charset="2"/>
                <a:cs typeface="Times New Roman" panose="02020603050405020304" pitchFamily="18" charset="0"/>
              </a:rPr>
              <a:t>a</a:t>
            </a:r>
            <a:r>
              <a:rPr lang="en-US" altLang="ja-JP" sz="2000" baseline="-25000" dirty="0" smtClean="0">
                <a:latin typeface="Times New Roman" panose="02020603050405020304" pitchFamily="18" charset="0"/>
                <a:cs typeface="Times New Roman" panose="02020603050405020304" pitchFamily="18" charset="0"/>
              </a:rPr>
              <a:t>e</a:t>
            </a:r>
            <a:r>
              <a:rPr lang="en-US" altLang="ja-JP" sz="2000" dirty="0" smtClean="0">
                <a:latin typeface="Times New Roman" panose="02020603050405020304" pitchFamily="18" charset="0"/>
                <a:cs typeface="Times New Roman" panose="02020603050405020304" pitchFamily="18" charset="0"/>
              </a:rPr>
              <a:t> = 0.2</a:t>
            </a:r>
          </a:p>
          <a:p>
            <a:r>
              <a:rPr kumimoji="1" lang="en-US" altLang="ja-JP" sz="2000" dirty="0" smtClean="0">
                <a:latin typeface="Times New Roman" panose="02020603050405020304" pitchFamily="18" charset="0"/>
                <a:cs typeface="Times New Roman" panose="02020603050405020304" pitchFamily="18" charset="0"/>
              </a:rPr>
              <a:t>are used.</a:t>
            </a:r>
          </a:p>
          <a:p>
            <a:r>
              <a:rPr lang="en-US" altLang="ja-JP" sz="2000" i="1" dirty="0" err="1">
                <a:latin typeface="Times New Roman" panose="02020603050405020304" pitchFamily="18" charset="0"/>
                <a:cs typeface="Times New Roman" panose="02020603050405020304" pitchFamily="18" charset="0"/>
              </a:rPr>
              <a:t>q</a:t>
            </a:r>
            <a:r>
              <a:rPr lang="en-US" altLang="ja-JP" sz="2000" baseline="-25000" dirty="0" err="1">
                <a:latin typeface="Symbol" panose="05050102010706020507" pitchFamily="18" charset="2"/>
                <a:cs typeface="Times New Roman" panose="02020603050405020304" pitchFamily="18" charset="0"/>
              </a:rPr>
              <a:t>s</a:t>
            </a:r>
            <a:r>
              <a:rPr lang="en-US" altLang="ja-JP" sz="2000" baseline="30000" dirty="0" err="1">
                <a:latin typeface="Times New Roman" panose="02020603050405020304" pitchFamily="18" charset="0"/>
                <a:cs typeface="Times New Roman" panose="02020603050405020304" pitchFamily="18" charset="0"/>
              </a:rPr>
              <a:t>eff</a:t>
            </a:r>
            <a:r>
              <a:rPr lang="en-US" altLang="ja-JP" sz="2000" dirty="0">
                <a:latin typeface="Times New Roman" panose="02020603050405020304" pitchFamily="18" charset="0"/>
                <a:cs typeface="Times New Roman" panose="02020603050405020304" pitchFamily="18" charset="0"/>
              </a:rPr>
              <a:t> = (1/</a:t>
            </a:r>
            <a:r>
              <a:rPr lang="en-US" altLang="ja-JP" sz="2000" i="1" dirty="0" err="1">
                <a:latin typeface="Times New Roman" panose="02020603050405020304" pitchFamily="18" charset="0"/>
                <a:cs typeface="Times New Roman" panose="02020603050405020304" pitchFamily="18" charset="0"/>
              </a:rPr>
              <a:t>q</a:t>
            </a:r>
            <a:r>
              <a:rPr lang="en-US" altLang="ja-JP" sz="2000" baseline="-25000" dirty="0" err="1">
                <a:latin typeface="Symbol" panose="05050102010706020507" pitchFamily="18" charset="2"/>
                <a:cs typeface="Times New Roman" panose="02020603050405020304" pitchFamily="18" charset="0"/>
              </a:rPr>
              <a:t>s</a:t>
            </a:r>
            <a:r>
              <a:rPr lang="en-US" altLang="ja-JP" sz="2000" baseline="30000" dirty="0" err="1">
                <a:latin typeface="Times New Roman" panose="02020603050405020304" pitchFamily="18" charset="0"/>
                <a:cs typeface="Times New Roman" panose="02020603050405020304" pitchFamily="18" charset="0"/>
              </a:rPr>
              <a:t>SH</a:t>
            </a:r>
            <a:r>
              <a:rPr lang="en-US" altLang="ja-JP" sz="2000" dirty="0">
                <a:latin typeface="Times New Roman" panose="02020603050405020304" pitchFamily="18" charset="0"/>
                <a:cs typeface="Times New Roman" panose="02020603050405020304" pitchFamily="18" charset="0"/>
              </a:rPr>
              <a:t> + 1/</a:t>
            </a:r>
            <a:r>
              <a:rPr lang="en-US" altLang="ja-JP" sz="2000" i="1" dirty="0" err="1">
                <a:latin typeface="Symbol" panose="05050102010706020507" pitchFamily="18" charset="2"/>
                <a:cs typeface="Times New Roman" panose="02020603050405020304" pitchFamily="18" charset="0"/>
              </a:rPr>
              <a:t>a</a:t>
            </a:r>
            <a:r>
              <a:rPr lang="en-US" altLang="ja-JP" sz="2000" baseline="-25000" dirty="0" err="1">
                <a:latin typeface="Symbol" panose="05050102010706020507" pitchFamily="18" charset="2"/>
                <a:cs typeface="Times New Roman" panose="02020603050405020304" pitchFamily="18" charset="0"/>
              </a:rPr>
              <a:t>s</a:t>
            </a:r>
            <a:r>
              <a:rPr lang="en-US" altLang="ja-JP" sz="2000" i="1" dirty="0" err="1">
                <a:latin typeface="Times New Roman" panose="02020603050405020304" pitchFamily="18" charset="0"/>
                <a:cs typeface="Times New Roman" panose="02020603050405020304" pitchFamily="18" charset="0"/>
              </a:rPr>
              <a:t>q</a:t>
            </a:r>
            <a:r>
              <a:rPr lang="en-US" altLang="ja-JP" sz="2000" baseline="-25000" dirty="0" err="1">
                <a:latin typeface="Symbol" panose="05050102010706020507" pitchFamily="18" charset="2"/>
                <a:cs typeface="Times New Roman" panose="02020603050405020304" pitchFamily="18" charset="0"/>
              </a:rPr>
              <a:t>s</a:t>
            </a:r>
            <a:r>
              <a:rPr lang="en-US" altLang="ja-JP" sz="2000" baseline="30000" dirty="0" err="1">
                <a:latin typeface="Times New Roman" panose="02020603050405020304" pitchFamily="18" charset="0"/>
                <a:cs typeface="Times New Roman" panose="02020603050405020304" pitchFamily="18" charset="0"/>
              </a:rPr>
              <a:t>FS</a:t>
            </a:r>
            <a:r>
              <a:rPr lang="en-US" altLang="ja-JP" sz="2000" dirty="0">
                <a:latin typeface="Times New Roman" panose="02020603050405020304" pitchFamily="18" charset="0"/>
                <a:cs typeface="Times New Roman" panose="02020603050405020304" pitchFamily="18" charset="0"/>
              </a:rPr>
              <a:t>)</a:t>
            </a:r>
            <a:r>
              <a:rPr lang="en-US" altLang="ja-JP" sz="2000" baseline="30000" dirty="0">
                <a:latin typeface="Times New Roman" panose="02020603050405020304" pitchFamily="18" charset="0"/>
                <a:cs typeface="Times New Roman" panose="02020603050405020304" pitchFamily="18" charset="0"/>
              </a:rPr>
              <a:t>-1</a:t>
            </a:r>
            <a:endParaRPr kumimoji="1" lang="en-US" altLang="ja-JP" sz="2000" dirty="0" smtClean="0">
              <a:latin typeface="Times New Roman" panose="02020603050405020304" pitchFamily="18" charset="0"/>
              <a:cs typeface="Times New Roman" panose="02020603050405020304" pitchFamily="18" charset="0"/>
            </a:endParaRPr>
          </a:p>
        </p:txBody>
      </p:sp>
      <p:sp>
        <p:nvSpPr>
          <p:cNvPr id="37" name="テキスト ボックス 36"/>
          <p:cNvSpPr txBox="1"/>
          <p:nvPr/>
        </p:nvSpPr>
        <p:spPr>
          <a:xfrm>
            <a:off x="6075135" y="5589240"/>
            <a:ext cx="2839322" cy="707886"/>
          </a:xfrm>
          <a:prstGeom prst="rect">
            <a:avLst/>
          </a:prstGeom>
          <a:noFill/>
        </p:spPr>
        <p:txBody>
          <a:bodyPr wrap="square" rtlCol="0">
            <a:spAutoFit/>
          </a:bodyPr>
          <a:lstStyle/>
          <a:p>
            <a:r>
              <a:rPr kumimoji="1" lang="en-US" altLang="ja-JP" sz="2000" dirty="0" smtClean="0">
                <a:latin typeface="Times New Roman" panose="02020603050405020304" pitchFamily="18" charset="0"/>
                <a:cs typeface="Times New Roman" panose="02020603050405020304" pitchFamily="18" charset="0"/>
              </a:rPr>
              <a:t>Neutral is not considered at first.</a:t>
            </a:r>
            <a:endParaRPr kumimoji="1" lang="ja-JP"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702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20" y="1240264"/>
            <a:ext cx="4967967" cy="5238191"/>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6362" y="1204107"/>
            <a:ext cx="3317950" cy="5609269"/>
          </a:xfrm>
          <a:prstGeom prst="rect">
            <a:avLst/>
          </a:prstGeom>
        </p:spPr>
      </p:pic>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17464" y="80814"/>
            <a:ext cx="7539949"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Results</a:t>
            </a:r>
            <a:r>
              <a:rPr kumimoji="1" lang="en-US" altLang="ja-JP" sz="3200" b="1" dirty="0" smtClean="0">
                <a:solidFill>
                  <a:schemeClr val="bg1"/>
                </a:solidFill>
                <a:latin typeface="Times New Roman" pitchFamily="18" charset="0"/>
                <a:cs typeface="Times New Roman" pitchFamily="18" charset="0"/>
              </a:rPr>
              <a:t> (Anisotropy of </a:t>
            </a:r>
            <a:r>
              <a:rPr kumimoji="1" lang="en-US" altLang="ja-JP" sz="3200" b="1" i="1" dirty="0" err="1" smtClean="0">
                <a:solidFill>
                  <a:schemeClr val="bg1"/>
                </a:solidFill>
                <a:latin typeface="Times New Roman" pitchFamily="18" charset="0"/>
                <a:cs typeface="Times New Roman" pitchFamily="18" charset="0"/>
              </a:rPr>
              <a:t>T</a:t>
            </a:r>
            <a:r>
              <a:rPr kumimoji="1" lang="en-US" altLang="ja-JP" sz="3200" b="1" baseline="-25000" dirty="0" err="1" smtClean="0">
                <a:solidFill>
                  <a:schemeClr val="bg1"/>
                </a:solidFill>
                <a:latin typeface="Times New Roman" pitchFamily="18" charset="0"/>
                <a:cs typeface="Times New Roman" pitchFamily="18" charset="0"/>
              </a:rPr>
              <a:t>i</a:t>
            </a:r>
            <a:r>
              <a:rPr kumimoji="1" lang="en-US" altLang="ja-JP" sz="3200" b="1" dirty="0" smtClean="0">
                <a:solidFill>
                  <a:schemeClr val="bg1"/>
                </a:solidFill>
                <a:latin typeface="Times New Roman" pitchFamily="18" charset="0"/>
                <a:cs typeface="Times New Roman" pitchFamily="18" charset="0"/>
              </a:rPr>
              <a:t> and the Profiles)</a:t>
            </a:r>
            <a:endParaRPr kumimoji="1" lang="ja-JP" altLang="en-US" sz="3200" b="1" dirty="0">
              <a:solidFill>
                <a:schemeClr val="bg1"/>
              </a:solidFill>
              <a:latin typeface="Times New Roman" pitchFamily="18" charset="0"/>
              <a:cs typeface="Times New Roman" pitchFamily="18" charset="0"/>
            </a:endParaRPr>
          </a:p>
        </p:txBody>
      </p:sp>
      <p:sp>
        <p:nvSpPr>
          <p:cNvPr id="9" name="テキスト ボックス 8"/>
          <p:cNvSpPr txBox="1"/>
          <p:nvPr/>
        </p:nvSpPr>
        <p:spPr>
          <a:xfrm>
            <a:off x="5940152" y="1596130"/>
            <a:ext cx="1157689" cy="338554"/>
          </a:xfrm>
          <a:prstGeom prst="rect">
            <a:avLst/>
          </a:prstGeom>
          <a:noFill/>
          <a:ln>
            <a:noFill/>
          </a:ln>
        </p:spPr>
        <p:txBody>
          <a:bodyPr wrap="none" rtlCol="0">
            <a:spAutoFit/>
          </a:bodyPr>
          <a:lstStyle/>
          <a:p>
            <a:r>
              <a:rPr kumimoji="1" lang="en-US" altLang="ja-JP" sz="1600" i="1" dirty="0" smtClean="0">
                <a:latin typeface="Times New Roman" panose="02020603050405020304" pitchFamily="18" charset="0"/>
                <a:cs typeface="Times New Roman" panose="02020603050405020304" pitchFamily="18" charset="0"/>
              </a:rPr>
              <a:t>n</a:t>
            </a:r>
            <a:r>
              <a:rPr kumimoji="1" lang="en-US" altLang="ja-JP" sz="1600" dirty="0" smtClean="0">
                <a:latin typeface="Times New Roman" panose="02020603050405020304" pitchFamily="18" charset="0"/>
                <a:cs typeface="Times New Roman" panose="02020603050405020304" pitchFamily="18" charset="0"/>
              </a:rPr>
              <a:t> (10</a:t>
            </a:r>
            <a:r>
              <a:rPr kumimoji="1" lang="en-US" altLang="ja-JP" sz="1600" baseline="30000" dirty="0" smtClean="0">
                <a:latin typeface="Times New Roman" panose="02020603050405020304" pitchFamily="18" charset="0"/>
                <a:cs typeface="Times New Roman" panose="02020603050405020304" pitchFamily="18" charset="0"/>
              </a:rPr>
              <a:t>19</a:t>
            </a:r>
            <a:r>
              <a:rPr kumimoji="1" lang="en-US" altLang="ja-JP" sz="1600" dirty="0" smtClean="0">
                <a:latin typeface="Times New Roman" panose="02020603050405020304" pitchFamily="18" charset="0"/>
                <a:cs typeface="Times New Roman" panose="02020603050405020304" pitchFamily="18" charset="0"/>
              </a:rPr>
              <a:t> /m</a:t>
            </a:r>
            <a:r>
              <a:rPr kumimoji="1" lang="en-US" altLang="ja-JP" sz="1600" baseline="30000" dirty="0" smtClean="0">
                <a:latin typeface="Times New Roman" panose="02020603050405020304" pitchFamily="18" charset="0"/>
                <a:cs typeface="Times New Roman" panose="02020603050405020304" pitchFamily="18" charset="0"/>
              </a:rPr>
              <a:t>3</a:t>
            </a:r>
            <a:r>
              <a:rPr kumimoji="1" lang="en-US" altLang="ja-JP" sz="1600" dirty="0" smtClean="0">
                <a:latin typeface="Times New Roman" panose="02020603050405020304" pitchFamily="18" charset="0"/>
                <a:cs typeface="Times New Roman" panose="02020603050405020304" pitchFamily="18" charset="0"/>
              </a:rPr>
              <a:t>)</a:t>
            </a:r>
            <a:endParaRPr kumimoji="1" lang="ja-JP" altLang="en-US" sz="1600" dirty="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6203678" y="2689175"/>
            <a:ext cx="356188" cy="338554"/>
          </a:xfrm>
          <a:prstGeom prst="rect">
            <a:avLst/>
          </a:prstGeom>
          <a:noFill/>
        </p:spPr>
        <p:txBody>
          <a:bodyPr wrap="none" rtlCol="0">
            <a:spAutoFit/>
          </a:bodyPr>
          <a:lstStyle/>
          <a:p>
            <a:r>
              <a:rPr lang="en-US" altLang="ja-JP" sz="1600" i="1" dirty="0">
                <a:latin typeface="Times New Roman" panose="02020603050405020304" pitchFamily="18" charset="0"/>
                <a:cs typeface="Times New Roman" panose="02020603050405020304" pitchFamily="18" charset="0"/>
              </a:rPr>
              <a:t>M</a:t>
            </a:r>
            <a:endParaRPr kumimoji="1" lang="ja-JP" altLang="en-US" sz="1600" dirty="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6044969" y="3522089"/>
            <a:ext cx="857927" cy="338554"/>
          </a:xfrm>
          <a:prstGeom prst="rect">
            <a:avLst/>
          </a:prstGeom>
          <a:noFill/>
        </p:spPr>
        <p:txBody>
          <a:bodyPr wrap="none" rtlCol="0">
            <a:spAutoFit/>
          </a:bodyPr>
          <a:lstStyle/>
          <a:p>
            <a:r>
              <a:rPr lang="en-US" altLang="ja-JP" sz="1600" i="1" dirty="0" err="1" smtClean="0">
                <a:latin typeface="Times New Roman" panose="02020603050405020304" pitchFamily="18" charset="0"/>
                <a:cs typeface="Times New Roman" panose="02020603050405020304" pitchFamily="18" charset="0"/>
              </a:rPr>
              <a:t>T</a:t>
            </a:r>
            <a:r>
              <a:rPr lang="en-US" altLang="ja-JP" sz="1600" baseline="-25000" dirty="0" err="1" smtClean="0">
                <a:latin typeface="Times New Roman" panose="02020603050405020304" pitchFamily="18" charset="0"/>
                <a:cs typeface="Times New Roman" panose="02020603050405020304" pitchFamily="18" charset="0"/>
              </a:rPr>
              <a:t>i</a:t>
            </a:r>
            <a:r>
              <a:rPr lang="en-US" altLang="ja-JP" sz="1600" baseline="-25000" dirty="0" smtClean="0">
                <a:latin typeface="Times New Roman" panose="02020603050405020304" pitchFamily="18" charset="0"/>
                <a:cs typeface="Times New Roman" panose="02020603050405020304" pitchFamily="18" charset="0"/>
              </a:rPr>
              <a:t>,//</a:t>
            </a:r>
            <a:r>
              <a:rPr kumimoji="1" lang="en-US" altLang="ja-JP" sz="1600" baseline="-25000" dirty="0" smtClean="0">
                <a:latin typeface="Times New Roman" panose="02020603050405020304" pitchFamily="18" charset="0"/>
                <a:cs typeface="Times New Roman" panose="02020603050405020304" pitchFamily="18" charset="0"/>
              </a:rPr>
              <a:t> </a:t>
            </a:r>
            <a:r>
              <a:rPr kumimoji="1" lang="en-US" altLang="ja-JP" sz="1600" dirty="0" smtClean="0">
                <a:latin typeface="Times New Roman" panose="02020603050405020304" pitchFamily="18" charset="0"/>
                <a:cs typeface="Times New Roman" panose="02020603050405020304" pitchFamily="18" charset="0"/>
              </a:rPr>
              <a:t>(eV)</a:t>
            </a:r>
            <a:endParaRPr kumimoji="1" lang="ja-JP" altLang="en-US" sz="1600" dirty="0">
              <a:latin typeface="Times New Roman" panose="02020603050405020304" pitchFamily="18" charset="0"/>
              <a:cs typeface="Times New Roman" panose="02020603050405020304" pitchFamily="18" charset="0"/>
            </a:endParaRPr>
          </a:p>
        </p:txBody>
      </p:sp>
      <p:sp>
        <p:nvSpPr>
          <p:cNvPr id="23" name="テキスト ボックス 22"/>
          <p:cNvSpPr txBox="1"/>
          <p:nvPr/>
        </p:nvSpPr>
        <p:spPr>
          <a:xfrm>
            <a:off x="6077035" y="4763700"/>
            <a:ext cx="917239" cy="338554"/>
          </a:xfrm>
          <a:prstGeom prst="rect">
            <a:avLst/>
          </a:prstGeom>
          <a:noFill/>
        </p:spPr>
        <p:txBody>
          <a:bodyPr wrap="none" rtlCol="0">
            <a:spAutoFit/>
          </a:bodyPr>
          <a:lstStyle/>
          <a:p>
            <a:r>
              <a:rPr lang="en-US" altLang="ja-JP" sz="1600" i="1" dirty="0" err="1" smtClean="0">
                <a:latin typeface="Times New Roman" panose="02020603050405020304" pitchFamily="18" charset="0"/>
                <a:cs typeface="Times New Roman" panose="02020603050405020304" pitchFamily="18" charset="0"/>
              </a:rPr>
              <a:t>T</a:t>
            </a:r>
            <a:r>
              <a:rPr lang="en-US" altLang="ja-JP" sz="1600" baseline="-25000" dirty="0" err="1" smtClean="0">
                <a:latin typeface="Times New Roman" panose="02020603050405020304" pitchFamily="18" charset="0"/>
                <a:cs typeface="Times New Roman" panose="02020603050405020304" pitchFamily="18" charset="0"/>
              </a:rPr>
              <a:t>i</a:t>
            </a:r>
            <a:r>
              <a:rPr lang="en-US" altLang="ja-JP" sz="1600" baseline="-25000" dirty="0" smtClean="0">
                <a:latin typeface="Times New Roman" panose="02020603050405020304" pitchFamily="18" charset="0"/>
                <a:cs typeface="Times New Roman" panose="02020603050405020304" pitchFamily="18" charset="0"/>
              </a:rPr>
              <a:t>,</a:t>
            </a:r>
            <a:r>
              <a:rPr lang="ja-JP" altLang="en-US" sz="1600" baseline="-25000" dirty="0" smtClean="0">
                <a:latin typeface="Times New Roman" panose="02020603050405020304" pitchFamily="18" charset="0"/>
                <a:cs typeface="Times New Roman" panose="02020603050405020304" pitchFamily="18" charset="0"/>
              </a:rPr>
              <a:t>⊥</a:t>
            </a:r>
            <a:r>
              <a:rPr kumimoji="1" lang="en-US" altLang="ja-JP" sz="1600" baseline="-25000" dirty="0" smtClean="0">
                <a:latin typeface="Times New Roman" panose="02020603050405020304" pitchFamily="18" charset="0"/>
                <a:cs typeface="Times New Roman" panose="02020603050405020304" pitchFamily="18" charset="0"/>
              </a:rPr>
              <a:t> </a:t>
            </a:r>
            <a:r>
              <a:rPr kumimoji="1" lang="en-US" altLang="ja-JP" sz="1600" dirty="0" smtClean="0">
                <a:latin typeface="Times New Roman" panose="02020603050405020304" pitchFamily="18" charset="0"/>
                <a:cs typeface="Times New Roman" panose="02020603050405020304" pitchFamily="18" charset="0"/>
              </a:rPr>
              <a:t>(eV)</a:t>
            </a:r>
            <a:endParaRPr kumimoji="1" lang="ja-JP" altLang="en-US" sz="1600" dirty="0">
              <a:latin typeface="Times New Roman" panose="02020603050405020304" pitchFamily="18" charset="0"/>
              <a:cs typeface="Times New Roman" panose="02020603050405020304" pitchFamily="18" charset="0"/>
            </a:endParaRPr>
          </a:p>
        </p:txBody>
      </p:sp>
      <p:sp>
        <p:nvSpPr>
          <p:cNvPr id="24" name="テキスト ボックス 23"/>
          <p:cNvSpPr txBox="1"/>
          <p:nvPr/>
        </p:nvSpPr>
        <p:spPr>
          <a:xfrm>
            <a:off x="6185844" y="5713511"/>
            <a:ext cx="769763" cy="338554"/>
          </a:xfrm>
          <a:prstGeom prst="rect">
            <a:avLst/>
          </a:prstGeom>
          <a:noFill/>
        </p:spPr>
        <p:txBody>
          <a:bodyPr wrap="none" rtlCol="0">
            <a:spAutoFit/>
          </a:bodyPr>
          <a:lstStyle/>
          <a:p>
            <a:r>
              <a:rPr lang="en-US" altLang="ja-JP" sz="1600" i="1" dirty="0" err="1" smtClean="0">
                <a:latin typeface="Times New Roman" panose="02020603050405020304" pitchFamily="18" charset="0"/>
                <a:cs typeface="Times New Roman" panose="02020603050405020304" pitchFamily="18" charset="0"/>
              </a:rPr>
              <a:t>T</a:t>
            </a:r>
            <a:r>
              <a:rPr lang="en-US" altLang="ja-JP" sz="1600" baseline="-25000" dirty="0" err="1" smtClean="0">
                <a:latin typeface="Times New Roman" panose="02020603050405020304" pitchFamily="18" charset="0"/>
                <a:cs typeface="Times New Roman" panose="02020603050405020304" pitchFamily="18" charset="0"/>
              </a:rPr>
              <a:t>e</a:t>
            </a:r>
            <a:r>
              <a:rPr kumimoji="1" lang="en-US" altLang="ja-JP" sz="1600" baseline="-25000" dirty="0" smtClean="0">
                <a:latin typeface="Times New Roman" panose="02020603050405020304" pitchFamily="18" charset="0"/>
                <a:cs typeface="Times New Roman" panose="02020603050405020304" pitchFamily="18" charset="0"/>
              </a:rPr>
              <a:t> </a:t>
            </a:r>
            <a:r>
              <a:rPr kumimoji="1" lang="en-US" altLang="ja-JP" sz="1600" dirty="0" smtClean="0">
                <a:latin typeface="Times New Roman" panose="02020603050405020304" pitchFamily="18" charset="0"/>
                <a:cs typeface="Times New Roman" panose="02020603050405020304" pitchFamily="18" charset="0"/>
              </a:rPr>
              <a:t>(eV)</a:t>
            </a:r>
            <a:endParaRPr kumimoji="1" lang="ja-JP" altLang="en-US" sz="1600" dirty="0">
              <a:latin typeface="Times New Roman" panose="02020603050405020304" pitchFamily="18" charset="0"/>
              <a:cs typeface="Times New Roman" panose="02020603050405020304" pitchFamily="18" charset="0"/>
            </a:endParaRPr>
          </a:p>
        </p:txBody>
      </p:sp>
      <p:sp>
        <p:nvSpPr>
          <p:cNvPr id="27" name="スライド番号プレースホルダー 21"/>
          <p:cNvSpPr>
            <a:spLocks noGrp="1"/>
          </p:cNvSpPr>
          <p:nvPr>
            <p:ph type="sldNum" sz="quarter" idx="12"/>
          </p:nvPr>
        </p:nvSpPr>
        <p:spPr>
          <a:xfrm>
            <a:off x="6902896" y="44624"/>
            <a:ext cx="2133600" cy="365125"/>
          </a:xfrm>
        </p:spPr>
        <p:txBody>
          <a:bodyPr/>
          <a:lstStyle/>
          <a:p>
            <a:r>
              <a:rPr lang="en-US" altLang="ja-JP" dirty="0"/>
              <a:t>6</a:t>
            </a:r>
            <a:endParaRPr kumimoji="1" lang="ja-JP" altLang="en-US" dirty="0"/>
          </a:p>
        </p:txBody>
      </p:sp>
      <p:sp>
        <p:nvSpPr>
          <p:cNvPr id="29" name="円/楕円 28"/>
          <p:cNvSpPr/>
          <p:nvPr/>
        </p:nvSpPr>
        <p:spPr>
          <a:xfrm>
            <a:off x="2479790" y="2058248"/>
            <a:ext cx="259078" cy="25907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円/楕円 30"/>
          <p:cNvSpPr/>
          <p:nvPr/>
        </p:nvSpPr>
        <p:spPr>
          <a:xfrm>
            <a:off x="4066059" y="2819445"/>
            <a:ext cx="279607" cy="279607"/>
          </a:xfrm>
          <a:prstGeom prst="ellipse">
            <a:avLst/>
          </a:prstGeom>
          <a:noFill/>
          <a:ln w="12700">
            <a:solidFill>
              <a:srgbClr val="0E03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5" name="テキスト ボックス 14"/>
          <p:cNvSpPr txBox="1"/>
          <p:nvPr/>
        </p:nvSpPr>
        <p:spPr>
          <a:xfrm>
            <a:off x="2121980" y="2947449"/>
            <a:ext cx="2239871" cy="338554"/>
          </a:xfrm>
          <a:prstGeom prst="rect">
            <a:avLst/>
          </a:prstGeom>
          <a:noFill/>
        </p:spPr>
        <p:txBody>
          <a:bodyPr wrap="square" rtlCol="0">
            <a:spAutoFit/>
          </a:bodyPr>
          <a:lstStyle/>
          <a:p>
            <a:pPr algn="just"/>
            <a:r>
              <a:rPr lang="en-US" altLang="ja-JP" sz="1600" dirty="0" smtClean="0">
                <a:solidFill>
                  <a:srgbClr val="0E03ED"/>
                </a:solidFill>
                <a:latin typeface="Times New Roman" panose="02020603050405020304" pitchFamily="18" charset="0"/>
                <a:cs typeface="Times New Roman" panose="02020603050405020304" pitchFamily="18" charset="0"/>
              </a:rPr>
              <a:t>weakly collisional case</a:t>
            </a:r>
          </a:p>
        </p:txBody>
      </p:sp>
      <p:sp>
        <p:nvSpPr>
          <p:cNvPr id="14" name="テキスト ボックス 13"/>
          <p:cNvSpPr txBox="1"/>
          <p:nvPr/>
        </p:nvSpPr>
        <p:spPr>
          <a:xfrm>
            <a:off x="2639709" y="1793476"/>
            <a:ext cx="1602918" cy="338554"/>
          </a:xfrm>
          <a:prstGeom prst="rect">
            <a:avLst/>
          </a:prstGeom>
          <a:noFill/>
        </p:spPr>
        <p:txBody>
          <a:bodyPr wrap="square" rtlCol="0">
            <a:spAutoFit/>
          </a:bodyPr>
          <a:lstStyle/>
          <a:p>
            <a:pPr algn="just"/>
            <a:r>
              <a:rPr lang="en-US" altLang="ja-JP" sz="1600" dirty="0">
                <a:solidFill>
                  <a:srgbClr val="FF0000"/>
                </a:solidFill>
                <a:latin typeface="Times New Roman" panose="02020603050405020304" pitchFamily="18" charset="0"/>
                <a:cs typeface="Times New Roman" panose="02020603050405020304" pitchFamily="18" charset="0"/>
              </a:rPr>
              <a:t>c</a:t>
            </a:r>
            <a:r>
              <a:rPr lang="en-US" altLang="ja-JP" sz="1600" dirty="0" smtClean="0">
                <a:solidFill>
                  <a:srgbClr val="FF0000"/>
                </a:solidFill>
                <a:latin typeface="Times New Roman" panose="02020603050405020304" pitchFamily="18" charset="0"/>
                <a:cs typeface="Times New Roman" panose="02020603050405020304" pitchFamily="18" charset="0"/>
              </a:rPr>
              <a:t>ollisional case</a:t>
            </a:r>
          </a:p>
        </p:txBody>
      </p:sp>
      <p:pic>
        <p:nvPicPr>
          <p:cNvPr id="19" name="図 8" descr="C:\Users\togo\Documents\Conference\Plasma Surface Interaction\Paper\Figures\model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3821" r="12526" b="5113"/>
          <a:stretch/>
        </p:blipFill>
        <p:spPr bwMode="auto">
          <a:xfrm>
            <a:off x="5906423" y="822052"/>
            <a:ext cx="2972591" cy="30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a:xfrm>
            <a:off x="7137686" y="1218242"/>
            <a:ext cx="518091"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VD</a:t>
            </a:r>
            <a:endParaRPr kumimoji="1" lang="ja-JP" altLang="en-US" dirty="0">
              <a:latin typeface="Times New Roman" panose="02020603050405020304" pitchFamily="18" charset="0"/>
              <a:cs typeface="Times New Roman" panose="02020603050405020304" pitchFamily="18" charset="0"/>
            </a:endParaRPr>
          </a:p>
        </p:txBody>
      </p:sp>
      <p:pic>
        <p:nvPicPr>
          <p:cNvPr id="30" name="図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112" y="2150501"/>
            <a:ext cx="3355076" cy="2944003"/>
          </a:xfrm>
          <a:prstGeom prst="rect">
            <a:avLst/>
          </a:prstGeom>
        </p:spPr>
      </p:pic>
      <p:sp>
        <p:nvSpPr>
          <p:cNvPr id="34" name="テキスト ボックス 33"/>
          <p:cNvSpPr txBox="1"/>
          <p:nvPr/>
        </p:nvSpPr>
        <p:spPr>
          <a:xfrm>
            <a:off x="408784" y="875528"/>
            <a:ext cx="4972772"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Anisotropy of </a:t>
            </a:r>
            <a:r>
              <a:rPr lang="en-US" altLang="ja-JP" i="1" dirty="0" err="1" smtClean="0">
                <a:latin typeface="Times New Roman" panose="02020603050405020304" pitchFamily="18" charset="0"/>
                <a:cs typeface="Times New Roman" panose="02020603050405020304" pitchFamily="18" charset="0"/>
              </a:rPr>
              <a:t>T</a:t>
            </a:r>
            <a:r>
              <a:rPr lang="en-US" altLang="ja-JP" baseline="-25000" dirty="0" err="1" smtClean="0">
                <a:latin typeface="Times New Roman" panose="02020603050405020304" pitchFamily="18" charset="0"/>
                <a:cs typeface="Times New Roman" panose="02020603050405020304" pitchFamily="18" charset="0"/>
              </a:rPr>
              <a:t>i</a:t>
            </a:r>
            <a:r>
              <a:rPr lang="en-US" altLang="ja-JP" dirty="0" smtClean="0">
                <a:latin typeface="Times New Roman" panose="02020603050405020304" pitchFamily="18" charset="0"/>
                <a:cs typeface="Times New Roman" panose="02020603050405020304" pitchFamily="18" charset="0"/>
              </a:rPr>
              <a:t> vs normalized MFP of </a:t>
            </a:r>
            <a:r>
              <a:rPr lang="en-US" altLang="ja-JP" dirty="0" err="1" smtClean="0">
                <a:latin typeface="Times New Roman" panose="02020603050405020304" pitchFamily="18" charset="0"/>
                <a:cs typeface="Times New Roman" panose="02020603050405020304" pitchFamily="18" charset="0"/>
              </a:rPr>
              <a:t>i-i</a:t>
            </a:r>
            <a:r>
              <a:rPr lang="en-US" altLang="ja-JP" dirty="0" smtClean="0">
                <a:latin typeface="Times New Roman" panose="02020603050405020304" pitchFamily="18" charset="0"/>
                <a:cs typeface="Times New Roman" panose="02020603050405020304" pitchFamily="18" charset="0"/>
              </a:rPr>
              <a:t> collision</a:t>
            </a:r>
            <a:endParaRPr kumimoji="1" lang="ja-JP" altLang="en-US" dirty="0">
              <a:latin typeface="Times New Roman" panose="02020603050405020304" pitchFamily="18" charset="0"/>
              <a:cs typeface="Times New Roman" panose="02020603050405020304" pitchFamily="18" charset="0"/>
            </a:endParaRPr>
          </a:p>
        </p:txBody>
      </p:sp>
      <p:sp>
        <p:nvSpPr>
          <p:cNvPr id="20" name="テキスト ボックス 19"/>
          <p:cNvSpPr txBox="1"/>
          <p:nvPr/>
        </p:nvSpPr>
        <p:spPr>
          <a:xfrm>
            <a:off x="430973" y="6421793"/>
            <a:ext cx="2549096" cy="369332"/>
          </a:xfrm>
          <a:prstGeom prst="rect">
            <a:avLst/>
          </a:prstGeom>
          <a:noFill/>
        </p:spPr>
        <p:txBody>
          <a:bodyPr wrap="none" rtlCol="0">
            <a:spAutoFit/>
          </a:bodyPr>
          <a:lstStyle/>
          <a:p>
            <a:r>
              <a:rPr kumimoji="1" lang="en-US" altLang="ja-JP" i="1" dirty="0" err="1" smtClean="0">
                <a:latin typeface="Symbol" panose="05050102010706020507" pitchFamily="18" charset="2"/>
                <a:cs typeface="Times New Roman" panose="02020603050405020304" pitchFamily="18" charset="0"/>
              </a:rPr>
              <a:t>G</a:t>
            </a:r>
            <a:r>
              <a:rPr kumimoji="1" lang="en-US" altLang="ja-JP" baseline="-25000" dirty="0" err="1" smtClean="0">
                <a:latin typeface="Times New Roman" panose="02020603050405020304" pitchFamily="18" charset="0"/>
                <a:cs typeface="Times New Roman" panose="02020603050405020304" pitchFamily="18" charset="0"/>
              </a:rPr>
              <a:t>sep</a:t>
            </a:r>
            <a:r>
              <a:rPr kumimoji="1" lang="en-US" altLang="ja-JP" dirty="0" smtClean="0">
                <a:latin typeface="Times New Roman" panose="02020603050405020304" pitchFamily="18" charset="0"/>
                <a:cs typeface="Times New Roman" panose="02020603050405020304" pitchFamily="18" charset="0"/>
              </a:rPr>
              <a:t> and </a:t>
            </a:r>
            <a:r>
              <a:rPr kumimoji="1" lang="en-US" altLang="ja-JP" i="1" dirty="0" err="1" smtClean="0">
                <a:latin typeface="Times New Roman" panose="02020603050405020304" pitchFamily="18" charset="0"/>
                <a:cs typeface="Times New Roman" panose="02020603050405020304" pitchFamily="18" charset="0"/>
              </a:rPr>
              <a:t>P</a:t>
            </a:r>
            <a:r>
              <a:rPr kumimoji="1" lang="en-US" altLang="ja-JP" baseline="-25000" dirty="0" err="1" smtClean="0">
                <a:latin typeface="Times New Roman" panose="02020603050405020304" pitchFamily="18" charset="0"/>
                <a:cs typeface="Times New Roman" panose="02020603050405020304" pitchFamily="18" charset="0"/>
              </a:rPr>
              <a:t>sep</a:t>
            </a:r>
            <a:r>
              <a:rPr kumimoji="1" lang="en-US" altLang="ja-JP"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are changed.</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23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0"/>
                                        </p:tgtEl>
                                      </p:cBhvr>
                                    </p:animEffect>
                                    <p:anim calcmode="lin" valueType="num">
                                      <p:cBhvr>
                                        <p:cTn id="7" dur="1000"/>
                                        <p:tgtEl>
                                          <p:spTgt spid="30"/>
                                        </p:tgtEl>
                                        <p:attrNameLst>
                                          <p:attrName>ppt_x</p:attrName>
                                        </p:attrNameLst>
                                      </p:cBhvr>
                                      <p:tavLst>
                                        <p:tav tm="0">
                                          <p:val>
                                            <p:strVal val="ppt_x"/>
                                          </p:val>
                                        </p:tav>
                                        <p:tav tm="100000">
                                          <p:val>
                                            <p:strVal val="ppt_x"/>
                                          </p:val>
                                        </p:tav>
                                      </p:tavLst>
                                    </p:anim>
                                    <p:anim calcmode="lin" valueType="num">
                                      <p:cBhvr>
                                        <p:cTn id="8" dur="1000"/>
                                        <p:tgtEl>
                                          <p:spTgt spid="30"/>
                                        </p:tgtEl>
                                        <p:attrNameLst>
                                          <p:attrName>ppt_y</p:attrName>
                                        </p:attrNameLst>
                                      </p:cBhvr>
                                      <p:tavLst>
                                        <p:tav tm="0">
                                          <p:val>
                                            <p:strVal val="ppt_y"/>
                                          </p:val>
                                        </p:tav>
                                        <p:tav tm="100000">
                                          <p:val>
                                            <p:strVal val="ppt_y+.1"/>
                                          </p:val>
                                        </p:tav>
                                      </p:tavLst>
                                    </p:anim>
                                    <p:set>
                                      <p:cBhvr>
                                        <p:cTn id="9" dur="1" fill="hold">
                                          <p:stCondLst>
                                            <p:cond delay="999"/>
                                          </p:stCondLst>
                                        </p:cTn>
                                        <p:tgtEl>
                                          <p:spTgt spid="30"/>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2" grpId="0"/>
      <p:bldP spid="23" grpId="0"/>
      <p:bldP spid="24" grpId="0"/>
      <p:bldP spid="29" grpId="0" animBg="1"/>
      <p:bldP spid="31" grpId="0" animBg="1"/>
      <p:bldP spid="15" grpId="0"/>
      <p:bldP spid="14"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17464" y="80814"/>
            <a:ext cx="5968301"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Results</a:t>
            </a:r>
            <a:r>
              <a:rPr kumimoji="1" lang="en-US" altLang="ja-JP" sz="3200" b="1" dirty="0" smtClean="0">
                <a:solidFill>
                  <a:schemeClr val="bg1"/>
                </a:solidFill>
                <a:latin typeface="Times New Roman" pitchFamily="18" charset="0"/>
                <a:cs typeface="Times New Roman" pitchFamily="18" charset="0"/>
              </a:rPr>
              <a:t> (</a:t>
            </a:r>
            <a:r>
              <a:rPr lang="en-US" altLang="ja-JP" sz="3200" b="1" dirty="0" smtClean="0">
                <a:solidFill>
                  <a:schemeClr val="bg1"/>
                </a:solidFill>
                <a:latin typeface="Times New Roman" pitchFamily="18" charset="0"/>
                <a:cs typeface="Times New Roman" pitchFamily="18" charset="0"/>
              </a:rPr>
              <a:t>Bohm condition </a:t>
            </a:r>
            <a:r>
              <a:rPr lang="en-US" altLang="ja-JP" sz="3200" b="1" i="1" dirty="0" smtClean="0">
                <a:solidFill>
                  <a:schemeClr val="bg1"/>
                </a:solidFill>
                <a:latin typeface="Times New Roman" pitchFamily="18" charset="0"/>
                <a:cs typeface="Times New Roman" pitchFamily="18" charset="0"/>
              </a:rPr>
              <a:t>M</a:t>
            </a:r>
            <a:r>
              <a:rPr lang="en-US" altLang="ja-JP" sz="3200" b="1" baseline="30000" dirty="0" smtClean="0">
                <a:solidFill>
                  <a:schemeClr val="bg1"/>
                </a:solidFill>
                <a:latin typeface="Times New Roman" pitchFamily="18" charset="0"/>
                <a:cs typeface="Times New Roman" pitchFamily="18" charset="0"/>
              </a:rPr>
              <a:t>*</a:t>
            </a:r>
            <a:r>
              <a:rPr lang="en-US" altLang="ja-JP" sz="3200" b="1" dirty="0" smtClean="0">
                <a:solidFill>
                  <a:schemeClr val="bg1"/>
                </a:solidFill>
                <a:latin typeface="Times New Roman" pitchFamily="18" charset="0"/>
                <a:cs typeface="Times New Roman" pitchFamily="18" charset="0"/>
              </a:rPr>
              <a:t> = 1</a:t>
            </a:r>
            <a:r>
              <a:rPr kumimoji="1" lang="en-US" altLang="ja-JP" sz="3200" b="1" dirty="0" smtClean="0">
                <a:solidFill>
                  <a:schemeClr val="bg1"/>
                </a:solidFill>
                <a:latin typeface="Times New Roman" pitchFamily="18" charset="0"/>
                <a:cs typeface="Times New Roman" pitchFamily="18" charset="0"/>
              </a:rPr>
              <a:t>)</a:t>
            </a:r>
            <a:endParaRPr kumimoji="1" lang="ja-JP" altLang="en-US" sz="3200" b="1" dirty="0">
              <a:solidFill>
                <a:schemeClr val="bg1"/>
              </a:solidFill>
              <a:latin typeface="Times New Roman" pitchFamily="18" charset="0"/>
              <a:cs typeface="Times New Roman" pitchFamily="18" charset="0"/>
            </a:endParaRPr>
          </a:p>
        </p:txBody>
      </p:sp>
      <p:sp>
        <p:nvSpPr>
          <p:cNvPr id="27" name="スライド番号プレースホルダー 21"/>
          <p:cNvSpPr>
            <a:spLocks noGrp="1"/>
          </p:cNvSpPr>
          <p:nvPr>
            <p:ph type="sldNum" sz="quarter" idx="12"/>
          </p:nvPr>
        </p:nvSpPr>
        <p:spPr>
          <a:xfrm>
            <a:off x="6902896" y="44624"/>
            <a:ext cx="2133600" cy="365125"/>
          </a:xfrm>
        </p:spPr>
        <p:txBody>
          <a:bodyPr/>
          <a:lstStyle/>
          <a:p>
            <a:r>
              <a:rPr lang="en-US" altLang="ja-JP" dirty="0"/>
              <a:t>7</a:t>
            </a:r>
            <a:endParaRPr kumimoji="1" lang="ja-JP" altLang="en-US" dirty="0"/>
          </a:p>
        </p:txBody>
      </p:sp>
      <p:sp>
        <p:nvSpPr>
          <p:cNvPr id="9" name="テキスト ボックス 8"/>
          <p:cNvSpPr txBox="1"/>
          <p:nvPr/>
        </p:nvSpPr>
        <p:spPr>
          <a:xfrm>
            <a:off x="4981088" y="980728"/>
            <a:ext cx="3839384"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Time evolutions of </a:t>
            </a:r>
            <a:r>
              <a:rPr lang="en-US" altLang="ja-JP" i="1" dirty="0" smtClean="0">
                <a:latin typeface="Times New Roman" panose="02020603050405020304" pitchFamily="18" charset="0"/>
                <a:cs typeface="Times New Roman" panose="02020603050405020304" pitchFamily="18" charset="0"/>
              </a:rPr>
              <a:t>M</a:t>
            </a:r>
            <a:r>
              <a:rPr lang="en-US" altLang="ja-JP" baseline="30000" dirty="0" smtClean="0">
                <a:latin typeface="Times New Roman" panose="02020603050405020304" pitchFamily="18" charset="0"/>
                <a:cs typeface="Times New Roman" panose="02020603050405020304" pitchFamily="18" charset="0"/>
              </a:rPr>
              <a:t>*</a:t>
            </a:r>
            <a:r>
              <a:rPr lang="en-US" altLang="ja-JP" dirty="0" smtClean="0">
                <a:latin typeface="Times New Roman" panose="02020603050405020304" pitchFamily="18" charset="0"/>
                <a:cs typeface="Times New Roman" panose="02020603050405020304" pitchFamily="18" charset="0"/>
              </a:rPr>
              <a:t> for various </a:t>
            </a:r>
            <a:r>
              <a:rPr lang="en-US" altLang="ja-JP" i="1" dirty="0" err="1" smtClean="0">
                <a:latin typeface="Symbol" panose="05050102010706020507" pitchFamily="18" charset="2"/>
                <a:cs typeface="Times New Roman" panose="02020603050405020304" pitchFamily="18" charset="0"/>
              </a:rPr>
              <a:t>t</a:t>
            </a:r>
            <a:r>
              <a:rPr lang="en-US" altLang="ja-JP" baseline="30000" dirty="0" err="1" smtClean="0">
                <a:latin typeface="Times New Roman" panose="02020603050405020304" pitchFamily="18" charset="0"/>
                <a:cs typeface="Times New Roman" panose="02020603050405020304" pitchFamily="18" charset="0"/>
              </a:rPr>
              <a:t>VD</a:t>
            </a:r>
            <a:endParaRPr kumimoji="1" lang="ja-JP" altLang="en-US" baseline="30000"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332036" y="5180999"/>
            <a:ext cx="8640959" cy="1477328"/>
          </a:xfrm>
          <a:prstGeom prst="rect">
            <a:avLst/>
          </a:prstGeom>
          <a:noFill/>
        </p:spPr>
        <p:txBody>
          <a:bodyPr wrap="square" rtlCol="0">
            <a:spAutoFit/>
          </a:bodyPr>
          <a:lstStyle/>
          <a:p>
            <a:r>
              <a:rPr lang="en-US" altLang="ja-JP" i="1" dirty="0" smtClean="0">
                <a:latin typeface="Times New Roman" panose="02020603050405020304" pitchFamily="18" charset="0"/>
                <a:cs typeface="Times New Roman" panose="02020603050405020304" pitchFamily="18" charset="0"/>
              </a:rPr>
              <a:t>M</a:t>
            </a:r>
            <a:r>
              <a:rPr lang="en-US" altLang="ja-JP" baseline="30000" dirty="0" smtClean="0">
                <a:latin typeface="Times New Roman" panose="02020603050405020304" pitchFamily="18" charset="0"/>
                <a:cs typeface="Times New Roman" panose="02020603050405020304" pitchFamily="18" charset="0"/>
              </a:rPr>
              <a:t>*</a:t>
            </a:r>
            <a:r>
              <a:rPr lang="en-US" altLang="ja-JP" dirty="0" smtClean="0">
                <a:latin typeface="Times New Roman" panose="02020603050405020304" pitchFamily="18" charset="0"/>
                <a:cs typeface="Times New Roman" panose="02020603050405020304" pitchFamily="18" charset="0"/>
              </a:rPr>
              <a:t> saturates at ~ 1 independently of the value of </a:t>
            </a:r>
            <a:r>
              <a:rPr lang="en-US" altLang="ja-JP" i="1" dirty="0" err="1" smtClean="0">
                <a:latin typeface="Symbol" panose="05050102010706020507" pitchFamily="18" charset="2"/>
                <a:cs typeface="Times New Roman" panose="02020603050405020304" pitchFamily="18" charset="0"/>
              </a:rPr>
              <a:t>t</a:t>
            </a:r>
            <a:r>
              <a:rPr lang="en-US" altLang="ja-JP" baseline="30000" dirty="0" err="1" smtClean="0">
                <a:latin typeface="Times New Roman" panose="02020603050405020304" pitchFamily="18" charset="0"/>
                <a:cs typeface="Times New Roman" panose="02020603050405020304" pitchFamily="18" charset="0"/>
              </a:rPr>
              <a:t>VD</a:t>
            </a:r>
            <a:r>
              <a:rPr lang="en-US" altLang="ja-JP" dirty="0" smtClean="0">
                <a:latin typeface="Times New Roman" panose="02020603050405020304" pitchFamily="18" charset="0"/>
                <a:cs typeface="Times New Roman" panose="02020603050405020304" pitchFamily="18" charset="0"/>
              </a:rPr>
              <a:t>.</a:t>
            </a:r>
          </a:p>
          <a:p>
            <a:r>
              <a:rPr kumimoji="1" lang="en-US" altLang="ja-JP" dirty="0" smtClean="0">
                <a:latin typeface="Times New Roman" panose="02020603050405020304" pitchFamily="18" charset="0"/>
                <a:cs typeface="Times New Roman" panose="02020603050405020304" pitchFamily="18" charset="0"/>
              </a:rPr>
              <a:t>Characteristic time </a:t>
            </a:r>
            <a:r>
              <a:rPr kumimoji="1" lang="en-US" altLang="ja-JP" i="1" dirty="0" err="1" smtClean="0">
                <a:latin typeface="Symbol" panose="05050102010706020507" pitchFamily="18" charset="2"/>
                <a:cs typeface="Times New Roman" panose="02020603050405020304" pitchFamily="18" charset="0"/>
              </a:rPr>
              <a:t>t</a:t>
            </a:r>
            <a:r>
              <a:rPr kumimoji="1" lang="en-US" altLang="ja-JP" baseline="-25000" dirty="0" err="1" smtClean="0">
                <a:latin typeface="Times New Roman" panose="02020603050405020304" pitchFamily="18" charset="0"/>
                <a:cs typeface="Times New Roman" panose="02020603050405020304" pitchFamily="18" charset="0"/>
              </a:rPr>
              <a:t>Bohm</a:t>
            </a:r>
            <a:r>
              <a:rPr kumimoji="1" lang="en-US" altLang="ja-JP" dirty="0" smtClean="0">
                <a:latin typeface="Times New Roman" panose="02020603050405020304" pitchFamily="18" charset="0"/>
                <a:cs typeface="Times New Roman" panose="02020603050405020304" pitchFamily="18" charset="0"/>
              </a:rPr>
              <a:t> depends on </a:t>
            </a:r>
            <a:r>
              <a:rPr kumimoji="1" lang="en-US" altLang="ja-JP" i="1" dirty="0" err="1" smtClean="0">
                <a:latin typeface="Symbol" panose="05050102010706020507" pitchFamily="18" charset="2"/>
                <a:cs typeface="Times New Roman" panose="02020603050405020304" pitchFamily="18" charset="0"/>
              </a:rPr>
              <a:t>t</a:t>
            </a:r>
            <a:r>
              <a:rPr kumimoji="1" lang="en-US" altLang="ja-JP" baseline="30000" dirty="0" err="1" smtClean="0">
                <a:latin typeface="Times New Roman" panose="02020603050405020304" pitchFamily="18" charset="0"/>
                <a:cs typeface="Times New Roman" panose="02020603050405020304" pitchFamily="18" charset="0"/>
              </a:rPr>
              <a:t>VD</a:t>
            </a:r>
            <a:r>
              <a:rPr lang="en-US" altLang="ja-JP" dirty="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and 2 orders shorter than the quasi-stationary time ~ 10</a:t>
            </a:r>
            <a:r>
              <a:rPr lang="en-US" altLang="ja-JP" baseline="30000" dirty="0" smtClean="0">
                <a:latin typeface="Times New Roman" panose="02020603050405020304" pitchFamily="18" charset="0"/>
                <a:cs typeface="Times New Roman" panose="02020603050405020304" pitchFamily="18" charset="0"/>
              </a:rPr>
              <a:t>-3</a:t>
            </a:r>
            <a:r>
              <a:rPr lang="en-US" altLang="ja-JP" dirty="0" smtClean="0">
                <a:latin typeface="Times New Roman" panose="02020603050405020304" pitchFamily="18" charset="0"/>
                <a:cs typeface="Times New Roman" panose="02020603050405020304" pitchFamily="18" charset="0"/>
              </a:rPr>
              <a:t> s.</a:t>
            </a:r>
            <a:endParaRPr kumimoji="1" lang="en-US" altLang="ja-JP" dirty="0" smtClean="0">
              <a:latin typeface="Times New Roman" panose="02020603050405020304" pitchFamily="18" charset="0"/>
              <a:cs typeface="Times New Roman" panose="02020603050405020304" pitchFamily="18" charset="0"/>
            </a:endParaRPr>
          </a:p>
          <a:p>
            <a:r>
              <a:rPr lang="en-US" altLang="ja-JP" dirty="0" smtClean="0">
                <a:latin typeface="Times New Roman" panose="02020603050405020304" pitchFamily="18" charset="0"/>
                <a:cs typeface="Times New Roman" panose="02020603050405020304" pitchFamily="18" charset="0"/>
              </a:rPr>
              <a:t>For the simulations of transient phenomena, such as ELMs, </a:t>
            </a:r>
            <a:r>
              <a:rPr lang="en-US" altLang="ja-JP" i="1" dirty="0" err="1" smtClean="0">
                <a:latin typeface="Symbol" panose="05050102010706020507" pitchFamily="18" charset="2"/>
                <a:cs typeface="Times New Roman" panose="02020603050405020304" pitchFamily="18" charset="0"/>
              </a:rPr>
              <a:t>t</a:t>
            </a:r>
            <a:r>
              <a:rPr lang="en-US" altLang="ja-JP" baseline="-25000" dirty="0" err="1" smtClean="0">
                <a:latin typeface="Times New Roman" panose="02020603050405020304" pitchFamily="18" charset="0"/>
                <a:cs typeface="Times New Roman" panose="02020603050405020304" pitchFamily="18" charset="0"/>
              </a:rPr>
              <a:t>Bohm</a:t>
            </a:r>
            <a:r>
              <a:rPr lang="en-US" altLang="ja-JP" dirty="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has to be smaller than their characteristic times.</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893415747"/>
              </p:ext>
            </p:extLst>
          </p:nvPr>
        </p:nvGraphicFramePr>
        <p:xfrm>
          <a:off x="2046827" y="901824"/>
          <a:ext cx="1504950" cy="703262"/>
        </p:xfrm>
        <a:graphic>
          <a:graphicData uri="http://schemas.openxmlformats.org/presentationml/2006/ole">
            <mc:AlternateContent xmlns:mc="http://schemas.openxmlformats.org/markup-compatibility/2006">
              <mc:Choice xmlns:v="urn:schemas-microsoft-com:vml" Requires="v">
                <p:oleObj spid="_x0000_s100496" name="数式" r:id="rId4" imgW="1002960" imgH="469800" progId="Equation.3">
                  <p:embed/>
                </p:oleObj>
              </mc:Choice>
              <mc:Fallback>
                <p:oleObj name="数式" r:id="rId4" imgW="1002960" imgH="469800" progId="Equation.3">
                  <p:embed/>
                  <p:pic>
                    <p:nvPicPr>
                      <p:cNvPr id="0" name=""/>
                      <p:cNvPicPr/>
                      <p:nvPr/>
                    </p:nvPicPr>
                    <p:blipFill>
                      <a:blip r:embed="rId5"/>
                      <a:stretch>
                        <a:fillRect/>
                      </a:stretch>
                    </p:blipFill>
                    <p:spPr>
                      <a:xfrm>
                        <a:off x="2046827" y="901824"/>
                        <a:ext cx="1504950" cy="70326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119839986"/>
              </p:ext>
            </p:extLst>
          </p:nvPr>
        </p:nvGraphicFramePr>
        <p:xfrm>
          <a:off x="721710" y="1059195"/>
          <a:ext cx="1009260" cy="342900"/>
        </p:xfrm>
        <a:graphic>
          <a:graphicData uri="http://schemas.openxmlformats.org/presentationml/2006/ole">
            <mc:AlternateContent xmlns:mc="http://schemas.openxmlformats.org/markup-compatibility/2006">
              <mc:Choice xmlns:v="urn:schemas-microsoft-com:vml" Requires="v">
                <p:oleObj spid="_x0000_s100497" name="数式" r:id="rId6" imgW="672840" imgH="228600" progId="Equation.3">
                  <p:embed/>
                </p:oleObj>
              </mc:Choice>
              <mc:Fallback>
                <p:oleObj name="数式" r:id="rId6" imgW="672840" imgH="228600" progId="Equation.3">
                  <p:embed/>
                  <p:pic>
                    <p:nvPicPr>
                      <p:cNvPr id="0" name=""/>
                      <p:cNvPicPr/>
                      <p:nvPr/>
                    </p:nvPicPr>
                    <p:blipFill>
                      <a:blip r:embed="rId7"/>
                      <a:stretch>
                        <a:fillRect/>
                      </a:stretch>
                    </p:blipFill>
                    <p:spPr>
                      <a:xfrm>
                        <a:off x="721710" y="1059195"/>
                        <a:ext cx="1009260" cy="342900"/>
                      </a:xfrm>
                      <a:prstGeom prst="rect">
                        <a:avLst/>
                      </a:prstGeom>
                    </p:spPr>
                  </p:pic>
                </p:oleObj>
              </mc:Fallback>
            </mc:AlternateContent>
          </a:graphicData>
        </a:graphic>
      </p:graphicFrame>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7634" y="1196752"/>
            <a:ext cx="5312878" cy="3719016"/>
          </a:xfrm>
          <a:prstGeom prst="rect">
            <a:avLst/>
          </a:prstGeom>
        </p:spPr>
      </p:pic>
      <p:pic>
        <p:nvPicPr>
          <p:cNvPr id="14" name="図 13"/>
          <p:cNvPicPr>
            <a:picLocks noChangeAspect="1"/>
          </p:cNvPicPr>
          <p:nvPr/>
        </p:nvPicPr>
        <p:blipFill rotWithShape="1">
          <a:blip r:embed="rId9"/>
          <a:srcRect l="16794" t="23422" r="47233" b="10708"/>
          <a:stretch/>
        </p:blipFill>
        <p:spPr>
          <a:xfrm>
            <a:off x="348928" y="1937237"/>
            <a:ext cx="2758644" cy="2839941"/>
          </a:xfrm>
          <a:prstGeom prst="rect">
            <a:avLst/>
          </a:prstGeom>
        </p:spPr>
      </p:pic>
      <p:sp>
        <p:nvSpPr>
          <p:cNvPr id="15" name="テキスト ボックス 14"/>
          <p:cNvSpPr txBox="1"/>
          <p:nvPr/>
        </p:nvSpPr>
        <p:spPr>
          <a:xfrm>
            <a:off x="321692" y="4818990"/>
            <a:ext cx="4106292" cy="246221"/>
          </a:xfrm>
          <a:prstGeom prst="rect">
            <a:avLst/>
          </a:prstGeom>
          <a:noFill/>
        </p:spPr>
        <p:txBody>
          <a:bodyPr wrap="square" rtlCol="0">
            <a:spAutoFit/>
          </a:bodyPr>
          <a:lstStyle/>
          <a:p>
            <a:pPr algn="just"/>
            <a:r>
              <a:rPr lang="en-US" altLang="ja-JP" sz="1000" dirty="0">
                <a:latin typeface="Times New Roman" panose="02020603050405020304" pitchFamily="18" charset="0"/>
                <a:cs typeface="Times New Roman" panose="02020603050405020304" pitchFamily="18" charset="0"/>
              </a:rPr>
              <a:t>T</a:t>
            </a:r>
            <a:r>
              <a:rPr lang="en-US" altLang="ja-JP" sz="1000" dirty="0" smtClean="0">
                <a:latin typeface="Times New Roman" panose="02020603050405020304" pitchFamily="18" charset="0"/>
                <a:cs typeface="Times New Roman" panose="02020603050405020304" pitchFamily="18" charset="0"/>
              </a:rPr>
              <a:t>. </a:t>
            </a:r>
            <a:r>
              <a:rPr lang="en-US" altLang="ja-JP" sz="1000" dirty="0" err="1" smtClean="0">
                <a:latin typeface="Times New Roman" panose="02020603050405020304" pitchFamily="18" charset="0"/>
                <a:cs typeface="Times New Roman" panose="02020603050405020304" pitchFamily="18" charset="0"/>
              </a:rPr>
              <a:t>Takizuka</a:t>
            </a:r>
            <a:r>
              <a:rPr lang="en-US" altLang="ja-JP" sz="1000" dirty="0" smtClean="0">
                <a:latin typeface="Times New Roman" panose="02020603050405020304" pitchFamily="18" charset="0"/>
                <a:cs typeface="Times New Roman" panose="02020603050405020304" pitchFamily="18" charset="0"/>
              </a:rPr>
              <a:t> and M. Hosokawa, Contrib. Plasma Phys. </a:t>
            </a:r>
            <a:r>
              <a:rPr lang="en-US" altLang="ja-JP" sz="1000" b="1" dirty="0" smtClean="0">
                <a:latin typeface="Times New Roman" panose="02020603050405020304" pitchFamily="18" charset="0"/>
                <a:cs typeface="Times New Roman" panose="02020603050405020304" pitchFamily="18" charset="0"/>
              </a:rPr>
              <a:t>40</a:t>
            </a:r>
            <a:r>
              <a:rPr lang="en-US" altLang="ja-JP" sz="1000" dirty="0" smtClean="0">
                <a:latin typeface="Times New Roman" panose="02020603050405020304" pitchFamily="18" charset="0"/>
                <a:cs typeface="Times New Roman" panose="02020603050405020304" pitchFamily="18" charset="0"/>
              </a:rPr>
              <a:t> (2000) 3-4, 471.</a:t>
            </a:r>
          </a:p>
        </p:txBody>
      </p:sp>
      <p:sp>
        <p:nvSpPr>
          <p:cNvPr id="16" name="テキスト ボックス 15"/>
          <p:cNvSpPr txBox="1"/>
          <p:nvPr/>
        </p:nvSpPr>
        <p:spPr>
          <a:xfrm>
            <a:off x="35496" y="1556792"/>
            <a:ext cx="4482317" cy="369332"/>
          </a:xfrm>
          <a:prstGeom prst="rect">
            <a:avLst/>
          </a:prstGeom>
          <a:noFill/>
        </p:spPr>
        <p:txBody>
          <a:bodyPr wrap="none" rtlCol="0">
            <a:spAutoFit/>
          </a:bodyPr>
          <a:lstStyle/>
          <a:p>
            <a:r>
              <a:rPr lang="en-US" altLang="ja-JP" i="1" dirty="0" err="1" smtClean="0">
                <a:latin typeface="Symbol" panose="05050102010706020507" pitchFamily="18" charset="2"/>
                <a:cs typeface="Times New Roman" panose="02020603050405020304" pitchFamily="18" charset="0"/>
              </a:rPr>
              <a:t>g</a:t>
            </a:r>
            <a:r>
              <a:rPr lang="en-US" altLang="ja-JP" baseline="-25000" dirty="0" err="1" smtClean="0">
                <a:latin typeface="Times New Roman" panose="02020603050405020304" pitchFamily="18" charset="0"/>
                <a:cs typeface="Times New Roman" panose="02020603050405020304" pitchFamily="18" charset="0"/>
              </a:rPr>
              <a:t>a</a:t>
            </a:r>
            <a:r>
              <a:rPr lang="en-US" altLang="ja-JP" dirty="0" smtClean="0">
                <a:latin typeface="Times New Roman" panose="02020603050405020304" pitchFamily="18" charset="0"/>
                <a:cs typeface="Times New Roman" panose="02020603050405020304" pitchFamily="18" charset="0"/>
              </a:rPr>
              <a:t> = 3 for adiabatic, </a:t>
            </a:r>
            <a:r>
              <a:rPr lang="en-US" altLang="ja-JP" dirty="0" err="1" smtClean="0">
                <a:latin typeface="Times New Roman" panose="02020603050405020304" pitchFamily="18" charset="0"/>
                <a:cs typeface="Times New Roman" panose="02020603050405020304" pitchFamily="18" charset="0"/>
              </a:rPr>
              <a:t>collisionless</a:t>
            </a:r>
            <a:r>
              <a:rPr lang="en-US" altLang="ja-JP" dirty="0" smtClean="0">
                <a:latin typeface="Times New Roman" panose="02020603050405020304" pitchFamily="18" charset="0"/>
                <a:cs typeface="Times New Roman" panose="02020603050405020304" pitchFamily="18" charset="0"/>
              </a:rPr>
              <a:t> sound speed</a:t>
            </a:r>
            <a:endParaRPr kumimoji="1" lang="ja-JP" altLang="en-US"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867609" y="2041912"/>
            <a:ext cx="1215076"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PARASOL</a:t>
            </a:r>
            <a:endParaRPr kumimoji="1" lang="ja-JP" altLang="en-US"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661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a:srcRect l="4380" t="81187" r="15655" b="2967"/>
          <a:stretch/>
        </p:blipFill>
        <p:spPr>
          <a:xfrm>
            <a:off x="38100" y="3560316"/>
            <a:ext cx="9053141" cy="2537604"/>
          </a:xfrm>
          <a:prstGeom prst="rect">
            <a:avLst/>
          </a:prstGeom>
        </p:spPr>
      </p:pic>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17464" y="80814"/>
            <a:ext cx="7482113"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Results</a:t>
            </a:r>
            <a:r>
              <a:rPr kumimoji="1" lang="en-US" altLang="ja-JP" sz="3200" b="1" dirty="0" smtClean="0">
                <a:solidFill>
                  <a:schemeClr val="bg1"/>
                </a:solidFill>
                <a:latin typeface="Times New Roman" pitchFamily="18" charset="0"/>
                <a:cs typeface="Times New Roman" pitchFamily="18" charset="0"/>
              </a:rPr>
              <a:t> (</a:t>
            </a:r>
            <a:r>
              <a:rPr lang="en-US" altLang="ja-JP" sz="3200" b="1" dirty="0" smtClean="0">
                <a:solidFill>
                  <a:schemeClr val="bg1"/>
                </a:solidFill>
                <a:latin typeface="Times New Roman" pitchFamily="18" charset="0"/>
                <a:cs typeface="Times New Roman" pitchFamily="18" charset="0"/>
              </a:rPr>
              <a:t>Sheath heat transmission factors</a:t>
            </a:r>
            <a:r>
              <a:rPr kumimoji="1" lang="en-US" altLang="ja-JP" sz="3200" b="1" dirty="0" smtClean="0">
                <a:solidFill>
                  <a:schemeClr val="bg1"/>
                </a:solidFill>
                <a:latin typeface="Times New Roman" pitchFamily="18" charset="0"/>
                <a:cs typeface="Times New Roman" pitchFamily="18" charset="0"/>
              </a:rPr>
              <a:t>)</a:t>
            </a:r>
            <a:endParaRPr kumimoji="1" lang="ja-JP" altLang="en-US" sz="3200" b="1" dirty="0">
              <a:solidFill>
                <a:schemeClr val="bg1"/>
              </a:solidFill>
              <a:latin typeface="Times New Roman" pitchFamily="18" charset="0"/>
              <a:cs typeface="Times New Roman" pitchFamily="18" charset="0"/>
            </a:endParaRPr>
          </a:p>
        </p:txBody>
      </p:sp>
      <p:sp>
        <p:nvSpPr>
          <p:cNvPr id="27" name="スライド番号プレースホルダー 21"/>
          <p:cNvSpPr>
            <a:spLocks noGrp="1"/>
          </p:cNvSpPr>
          <p:nvPr>
            <p:ph type="sldNum" sz="quarter" idx="12"/>
          </p:nvPr>
        </p:nvSpPr>
        <p:spPr>
          <a:xfrm>
            <a:off x="6902896" y="44624"/>
            <a:ext cx="2133600" cy="365125"/>
          </a:xfrm>
        </p:spPr>
        <p:txBody>
          <a:bodyPr/>
          <a:lstStyle/>
          <a:p>
            <a:r>
              <a:rPr lang="en-US" altLang="ja-JP" dirty="0"/>
              <a:t>8</a:t>
            </a:r>
            <a:endParaRPr kumimoji="1" lang="ja-JP" altLang="en-US" dirty="0"/>
          </a:p>
        </p:txBody>
      </p:sp>
      <p:sp>
        <p:nvSpPr>
          <p:cNvPr id="10" name="テキスト ボックス 9"/>
          <p:cNvSpPr txBox="1"/>
          <p:nvPr/>
        </p:nvSpPr>
        <p:spPr>
          <a:xfrm>
            <a:off x="429444" y="1940446"/>
            <a:ext cx="2442976"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From the sheath theory,</a:t>
            </a: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4173573398"/>
              </p:ext>
            </p:extLst>
          </p:nvPr>
        </p:nvGraphicFramePr>
        <p:xfrm>
          <a:off x="744612" y="2259930"/>
          <a:ext cx="532980" cy="304560"/>
        </p:xfrm>
        <a:graphic>
          <a:graphicData uri="http://schemas.openxmlformats.org/presentationml/2006/ole">
            <mc:AlternateContent xmlns:mc="http://schemas.openxmlformats.org/markup-compatibility/2006">
              <mc:Choice xmlns:v="urn:schemas-microsoft-com:vml" Requires="v">
                <p:oleObj spid="_x0000_s103584" name="数式" r:id="rId5" imgW="355320" imgH="203040" progId="Equation.3">
                  <p:embed/>
                </p:oleObj>
              </mc:Choice>
              <mc:Fallback>
                <p:oleObj name="数式" r:id="rId5" imgW="355320" imgH="203040" progId="Equation.3">
                  <p:embed/>
                  <p:pic>
                    <p:nvPicPr>
                      <p:cNvPr id="0" name=""/>
                      <p:cNvPicPr/>
                      <p:nvPr/>
                    </p:nvPicPr>
                    <p:blipFill>
                      <a:blip r:embed="rId6"/>
                      <a:stretch>
                        <a:fillRect/>
                      </a:stretch>
                    </p:blipFill>
                    <p:spPr>
                      <a:xfrm>
                        <a:off x="744612" y="2259930"/>
                        <a:ext cx="532980" cy="304560"/>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2297548124"/>
              </p:ext>
            </p:extLst>
          </p:nvPr>
        </p:nvGraphicFramePr>
        <p:xfrm>
          <a:off x="731912" y="2508126"/>
          <a:ext cx="2971800" cy="704850"/>
        </p:xfrm>
        <a:graphic>
          <a:graphicData uri="http://schemas.openxmlformats.org/presentationml/2006/ole">
            <mc:AlternateContent xmlns:mc="http://schemas.openxmlformats.org/markup-compatibility/2006">
              <mc:Choice xmlns:v="urn:schemas-microsoft-com:vml" Requires="v">
                <p:oleObj spid="_x0000_s103585" name="数式" r:id="rId7" imgW="1981080" imgH="469800" progId="Equation.3">
                  <p:embed/>
                </p:oleObj>
              </mc:Choice>
              <mc:Fallback>
                <p:oleObj name="数式" r:id="rId7" imgW="1981080" imgH="469800" progId="Equation.3">
                  <p:embed/>
                  <p:pic>
                    <p:nvPicPr>
                      <p:cNvPr id="0" name=""/>
                      <p:cNvPicPr/>
                      <p:nvPr/>
                    </p:nvPicPr>
                    <p:blipFill>
                      <a:blip r:embed="rId8"/>
                      <a:stretch>
                        <a:fillRect/>
                      </a:stretch>
                    </p:blipFill>
                    <p:spPr>
                      <a:xfrm>
                        <a:off x="731912" y="2508126"/>
                        <a:ext cx="2971800" cy="704850"/>
                      </a:xfrm>
                      <a:prstGeom prst="rect">
                        <a:avLst/>
                      </a:prstGeom>
                    </p:spPr>
                  </p:pic>
                </p:oleObj>
              </mc:Fallback>
            </mc:AlternateContent>
          </a:graphicData>
        </a:graphic>
      </p:graphicFrame>
      <p:sp>
        <p:nvSpPr>
          <p:cNvPr id="17" name="テキスト ボックス 16"/>
          <p:cNvSpPr txBox="1"/>
          <p:nvPr/>
        </p:nvSpPr>
        <p:spPr>
          <a:xfrm>
            <a:off x="5234006" y="2145630"/>
            <a:ext cx="2228495" cy="923330"/>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For </a:t>
            </a:r>
            <a:r>
              <a:rPr kumimoji="1" lang="en-US" altLang="ja-JP" i="1" dirty="0" err="1" smtClean="0">
                <a:latin typeface="Times New Roman" panose="02020603050405020304" pitchFamily="18" charset="0"/>
                <a:cs typeface="Times New Roman" panose="02020603050405020304" pitchFamily="18" charset="0"/>
              </a:rPr>
              <a:t>T</a:t>
            </a:r>
            <a:r>
              <a:rPr kumimoji="1" lang="en-US" altLang="ja-JP" baseline="-25000" dirty="0" err="1" smtClean="0">
                <a:latin typeface="Times New Roman" panose="02020603050405020304" pitchFamily="18" charset="0"/>
                <a:cs typeface="Times New Roman" panose="02020603050405020304" pitchFamily="18" charset="0"/>
              </a:rPr>
              <a:t>i</a:t>
            </a:r>
            <a:r>
              <a:rPr kumimoji="1" lang="en-US" altLang="ja-JP" dirty="0" smtClean="0">
                <a:latin typeface="Times New Roman" panose="02020603050405020304" pitchFamily="18" charset="0"/>
                <a:cs typeface="Times New Roman" panose="02020603050405020304" pitchFamily="18" charset="0"/>
              </a:rPr>
              <a:t> = </a:t>
            </a:r>
            <a:r>
              <a:rPr kumimoji="1" lang="en-US" altLang="ja-JP" i="1" dirty="0" err="1" smtClean="0">
                <a:latin typeface="Times New Roman" panose="02020603050405020304" pitchFamily="18" charset="0"/>
                <a:cs typeface="Times New Roman" panose="02020603050405020304" pitchFamily="18" charset="0"/>
              </a:rPr>
              <a:t>T</a:t>
            </a:r>
            <a:r>
              <a:rPr kumimoji="1" lang="en-US" altLang="ja-JP" baseline="-25000" dirty="0" err="1" smtClean="0">
                <a:latin typeface="Times New Roman" panose="02020603050405020304" pitchFamily="18" charset="0"/>
                <a:cs typeface="Times New Roman" panose="02020603050405020304" pitchFamily="18" charset="0"/>
              </a:rPr>
              <a:t>e</a:t>
            </a:r>
            <a:r>
              <a:rPr kumimoji="1" lang="en-US" altLang="ja-JP" dirty="0" smtClean="0">
                <a:latin typeface="Times New Roman" panose="02020603050405020304" pitchFamily="18" charset="0"/>
                <a:cs typeface="Times New Roman" panose="02020603050405020304" pitchFamily="18" charset="0"/>
              </a:rPr>
              <a:t>,</a:t>
            </a:r>
          </a:p>
          <a:p>
            <a:r>
              <a:rPr lang="en-US" altLang="ja-JP" i="1" dirty="0" err="1" smtClean="0">
                <a:latin typeface="Symbol" panose="05050102010706020507" pitchFamily="18" charset="2"/>
                <a:cs typeface="Times New Roman" panose="02020603050405020304" pitchFamily="18" charset="0"/>
              </a:rPr>
              <a:t>g</a:t>
            </a:r>
            <a:r>
              <a:rPr lang="en-US" altLang="ja-JP" baseline="-25000" dirty="0" err="1" smtClean="0">
                <a:latin typeface="Times New Roman" panose="02020603050405020304" pitchFamily="18" charset="0"/>
                <a:cs typeface="Times New Roman" panose="02020603050405020304" pitchFamily="18" charset="0"/>
              </a:rPr>
              <a:t>e</a:t>
            </a:r>
            <a:r>
              <a:rPr lang="en-US" altLang="ja-JP" dirty="0" smtClean="0">
                <a:latin typeface="Times New Roman" panose="02020603050405020304" pitchFamily="18" charset="0"/>
                <a:cs typeface="Times New Roman" panose="02020603050405020304" pitchFamily="18" charset="0"/>
              </a:rPr>
              <a:t> </a:t>
            </a:r>
            <a:r>
              <a:rPr lang="ja-JP" altLang="en-US" dirty="0" smtClean="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5 for H</a:t>
            </a:r>
            <a:r>
              <a:rPr lang="en-US" altLang="ja-JP" baseline="30000" dirty="0" smtClean="0">
                <a:latin typeface="Times New Roman" panose="02020603050405020304" pitchFamily="18" charset="0"/>
                <a:cs typeface="Times New Roman" panose="02020603050405020304" pitchFamily="18" charset="0"/>
              </a:rPr>
              <a:t>+</a:t>
            </a:r>
            <a:r>
              <a:rPr lang="en-US" altLang="ja-JP" dirty="0" smtClean="0">
                <a:latin typeface="Times New Roman" panose="02020603050405020304" pitchFamily="18" charset="0"/>
                <a:cs typeface="Times New Roman" panose="02020603050405020304" pitchFamily="18" charset="0"/>
              </a:rPr>
              <a:t> plasma</a:t>
            </a:r>
          </a:p>
          <a:p>
            <a:r>
              <a:rPr lang="en-US" altLang="ja-JP" i="1" dirty="0" err="1">
                <a:latin typeface="Symbol" panose="05050102010706020507" pitchFamily="18" charset="2"/>
                <a:cs typeface="Times New Roman" panose="02020603050405020304" pitchFamily="18" charset="0"/>
              </a:rPr>
              <a:t>g</a:t>
            </a:r>
            <a:r>
              <a:rPr kumimoji="1" lang="en-US" altLang="ja-JP" baseline="-25000" dirty="0" err="1" smtClean="0">
                <a:latin typeface="Times New Roman" panose="02020603050405020304" pitchFamily="18" charset="0"/>
                <a:cs typeface="Times New Roman" panose="02020603050405020304" pitchFamily="18" charset="0"/>
              </a:rPr>
              <a:t>e</a:t>
            </a:r>
            <a:r>
              <a:rPr kumimoji="1" lang="en-US" altLang="ja-JP" dirty="0" smtClean="0">
                <a:latin typeface="Times New Roman" panose="02020603050405020304" pitchFamily="18" charset="0"/>
                <a:cs typeface="Times New Roman" panose="02020603050405020304" pitchFamily="18" charset="0"/>
              </a:rPr>
              <a:t> </a:t>
            </a:r>
            <a:r>
              <a:rPr kumimoji="1" lang="ja-JP" altLang="en-US" dirty="0" smtClean="0">
                <a:latin typeface="Times New Roman" panose="02020603050405020304" pitchFamily="18" charset="0"/>
                <a:cs typeface="Times New Roman" panose="02020603050405020304" pitchFamily="18" charset="0"/>
              </a:rPr>
              <a:t>≈ </a:t>
            </a:r>
            <a:r>
              <a:rPr kumimoji="1" lang="en-US" altLang="ja-JP" dirty="0" smtClean="0">
                <a:latin typeface="Times New Roman" panose="02020603050405020304" pitchFamily="18" charset="0"/>
                <a:cs typeface="Times New Roman" panose="02020603050405020304" pitchFamily="18" charset="0"/>
              </a:rPr>
              <a:t>5.3 for D</a:t>
            </a:r>
            <a:r>
              <a:rPr kumimoji="1" lang="en-US" altLang="ja-JP" baseline="30000" dirty="0" smtClean="0">
                <a:latin typeface="Times New Roman" panose="02020603050405020304" pitchFamily="18" charset="0"/>
                <a:cs typeface="Times New Roman" panose="02020603050405020304" pitchFamily="18" charset="0"/>
              </a:rPr>
              <a:t>+</a:t>
            </a:r>
            <a:r>
              <a:rPr kumimoji="1" lang="en-US" altLang="ja-JP" dirty="0" smtClean="0">
                <a:latin typeface="Times New Roman" panose="02020603050405020304" pitchFamily="18" charset="0"/>
                <a:cs typeface="Times New Roman" panose="02020603050405020304" pitchFamily="18" charset="0"/>
              </a:rPr>
              <a:t> plasma</a:t>
            </a:r>
          </a:p>
        </p:txBody>
      </p:sp>
      <p:sp>
        <p:nvSpPr>
          <p:cNvPr id="18" name="テキスト ボックス 17"/>
          <p:cNvSpPr txBox="1"/>
          <p:nvPr/>
        </p:nvSpPr>
        <p:spPr>
          <a:xfrm>
            <a:off x="1936983" y="3348484"/>
            <a:ext cx="5448928" cy="369332"/>
          </a:xfrm>
          <a:prstGeom prst="rect">
            <a:avLst/>
          </a:prstGeom>
          <a:noFill/>
        </p:spPr>
        <p:txBody>
          <a:bodyPr wrap="none" rtlCol="0">
            <a:spAutoFit/>
          </a:bodyPr>
          <a:lstStyle/>
          <a:p>
            <a:r>
              <a:rPr kumimoji="1" lang="en-US" altLang="ja-JP" dirty="0" smtClean="0">
                <a:latin typeface="Times New Roman" panose="02020603050405020304" pitchFamily="18" charset="0"/>
                <a:cs typeface="Times New Roman" panose="02020603050405020304" pitchFamily="18" charset="0"/>
              </a:rPr>
              <a:t>Relation between sheath heat transmission factors and </a:t>
            </a:r>
            <a:r>
              <a:rPr kumimoji="1" lang="en-US" altLang="ja-JP" i="1" dirty="0" err="1" smtClean="0">
                <a:latin typeface="Times New Roman" panose="02020603050405020304" pitchFamily="18" charset="0"/>
                <a:cs typeface="Times New Roman" panose="02020603050405020304" pitchFamily="18" charset="0"/>
              </a:rPr>
              <a:t>g</a:t>
            </a:r>
            <a:r>
              <a:rPr kumimoji="1" lang="en-US" altLang="ja-JP" baseline="-25000" dirty="0" err="1" smtClean="0">
                <a:latin typeface="Symbol" panose="05050102010706020507" pitchFamily="18" charset="2"/>
                <a:cs typeface="Times New Roman" panose="02020603050405020304" pitchFamily="18" charset="0"/>
              </a:rPr>
              <a:t>s</a:t>
            </a:r>
            <a:endParaRPr kumimoji="1" lang="en-US" altLang="ja-JP" baseline="-25000" dirty="0" smtClean="0">
              <a:latin typeface="Symbol" panose="05050102010706020507" pitchFamily="18" charset="2"/>
              <a:cs typeface="Times New Roman" panose="02020603050405020304" pitchFamily="18" charset="0"/>
            </a:endParaRPr>
          </a:p>
        </p:txBody>
      </p:sp>
      <p:sp>
        <p:nvSpPr>
          <p:cNvPr id="19" name="テキスト ボックス 18"/>
          <p:cNvSpPr txBox="1"/>
          <p:nvPr/>
        </p:nvSpPr>
        <p:spPr>
          <a:xfrm>
            <a:off x="467544" y="6102588"/>
            <a:ext cx="7750840" cy="646331"/>
          </a:xfrm>
          <a:prstGeom prst="rect">
            <a:avLst/>
          </a:prstGeom>
          <a:noFill/>
        </p:spPr>
        <p:txBody>
          <a:bodyPr wrap="none" rtlCol="0">
            <a:spAutoFit/>
          </a:bodyPr>
          <a:lstStyle/>
          <a:p>
            <a:r>
              <a:rPr lang="en-US" altLang="ja-JP" i="1" dirty="0" err="1" smtClean="0">
                <a:latin typeface="Symbol" panose="05050102010706020507" pitchFamily="18" charset="2"/>
                <a:cs typeface="Times New Roman" panose="02020603050405020304" pitchFamily="18" charset="0"/>
              </a:rPr>
              <a:t>g</a:t>
            </a:r>
            <a:r>
              <a:rPr lang="en-US" altLang="ja-JP" baseline="-25000" dirty="0" err="1" smtClean="0">
                <a:latin typeface="Times New Roman" panose="02020603050405020304" pitchFamily="18" charset="0"/>
                <a:cs typeface="Times New Roman" panose="02020603050405020304" pitchFamily="18" charset="0"/>
              </a:rPr>
              <a:t>i</a:t>
            </a:r>
            <a:r>
              <a:rPr lang="en-US" altLang="ja-JP" dirty="0" smtClean="0">
                <a:latin typeface="Times New Roman" panose="02020603050405020304" pitchFamily="18" charset="0"/>
                <a:cs typeface="Times New Roman" panose="02020603050405020304" pitchFamily="18" charset="0"/>
              </a:rPr>
              <a:t> scarcely depends on </a:t>
            </a:r>
            <a:r>
              <a:rPr lang="en-US" altLang="ja-JP" i="1" dirty="0" err="1" smtClean="0">
                <a:latin typeface="Times New Roman" panose="02020603050405020304" pitchFamily="18" charset="0"/>
                <a:cs typeface="Times New Roman" panose="02020603050405020304" pitchFamily="18" charset="0"/>
              </a:rPr>
              <a:t>g</a:t>
            </a:r>
            <a:r>
              <a:rPr lang="en-US" altLang="ja-JP" baseline="-25000" dirty="0" err="1" smtClean="0">
                <a:latin typeface="Symbol" panose="05050102010706020507" pitchFamily="18" charset="2"/>
                <a:cs typeface="Times New Roman" panose="02020603050405020304" pitchFamily="18" charset="0"/>
              </a:rPr>
              <a:t>s</a:t>
            </a:r>
            <a:r>
              <a:rPr lang="en-US" altLang="ja-JP" dirty="0" smtClean="0">
                <a:latin typeface="Times New Roman" panose="02020603050405020304" pitchFamily="18" charset="0"/>
                <a:cs typeface="Times New Roman" panose="02020603050405020304" pitchFamily="18" charset="0"/>
              </a:rPr>
              <a:t> because convective heat flux dominates conductive one.</a:t>
            </a:r>
          </a:p>
          <a:p>
            <a:r>
              <a:rPr kumimoji="1" lang="en-US" altLang="ja-JP" i="1" dirty="0" err="1" smtClean="0">
                <a:latin typeface="Symbol" panose="05050102010706020507" pitchFamily="18" charset="2"/>
                <a:cs typeface="Times New Roman" panose="02020603050405020304" pitchFamily="18" charset="0"/>
              </a:rPr>
              <a:t>g</a:t>
            </a:r>
            <a:r>
              <a:rPr kumimoji="1" lang="en-US" altLang="ja-JP" baseline="-25000" dirty="0" err="1" smtClean="0">
                <a:latin typeface="Times New Roman" panose="02020603050405020304" pitchFamily="18" charset="0"/>
                <a:cs typeface="Times New Roman" panose="02020603050405020304" pitchFamily="18" charset="0"/>
              </a:rPr>
              <a:t>e</a:t>
            </a:r>
            <a:r>
              <a:rPr kumimoji="1" lang="en-US" altLang="ja-JP" dirty="0" smtClean="0">
                <a:latin typeface="Times New Roman" panose="02020603050405020304" pitchFamily="18" charset="0"/>
                <a:cs typeface="Times New Roman" panose="02020603050405020304" pitchFamily="18" charset="0"/>
              </a:rPr>
              <a:t> can be adjusted to the values based on the sheath theory by VD model.</a:t>
            </a:r>
          </a:p>
        </p:txBody>
      </p:sp>
      <p:sp>
        <p:nvSpPr>
          <p:cNvPr id="20" name="テキスト ボックス 19"/>
          <p:cNvSpPr txBox="1"/>
          <p:nvPr/>
        </p:nvSpPr>
        <p:spPr>
          <a:xfrm>
            <a:off x="251520" y="891828"/>
            <a:ext cx="7949612" cy="369332"/>
          </a:xfrm>
          <a:prstGeom prst="rect">
            <a:avLst/>
          </a:prstGeom>
          <a:noFill/>
        </p:spPr>
        <p:txBody>
          <a:bodyPr wrap="none" rtlCol="0">
            <a:spAutoFit/>
          </a:bodyPr>
          <a:lstStyle/>
          <a:p>
            <a:r>
              <a:rPr lang="en-US" altLang="ja-JP" dirty="0" smtClean="0">
                <a:latin typeface="Times New Roman" panose="02020603050405020304" pitchFamily="18" charset="0"/>
                <a:cs typeface="Times New Roman" panose="02020603050405020304" pitchFamily="18" charset="0"/>
              </a:rPr>
              <a:t>Boundary conditions for the heat flux at the </a:t>
            </a:r>
            <a:r>
              <a:rPr lang="en-US" altLang="ja-JP" dirty="0" err="1" smtClean="0">
                <a:latin typeface="Times New Roman" panose="02020603050405020304" pitchFamily="18" charset="0"/>
                <a:cs typeface="Times New Roman" panose="02020603050405020304" pitchFamily="18" charset="0"/>
              </a:rPr>
              <a:t>divertor</a:t>
            </a:r>
            <a:r>
              <a:rPr lang="en-US" altLang="ja-JP" dirty="0" smtClean="0">
                <a:latin typeface="Times New Roman" panose="02020603050405020304" pitchFamily="18" charset="0"/>
                <a:cs typeface="Times New Roman" panose="02020603050405020304" pitchFamily="18" charset="0"/>
              </a:rPr>
              <a:t> plate in the conventional codes;</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21" name="オブジェクト 20"/>
          <p:cNvGraphicFramePr>
            <a:graphicFrameLocks noChangeAspect="1"/>
          </p:cNvGraphicFramePr>
          <p:nvPr>
            <p:extLst/>
          </p:nvPr>
        </p:nvGraphicFramePr>
        <p:xfrm>
          <a:off x="467544" y="1323876"/>
          <a:ext cx="3466944" cy="561132"/>
        </p:xfrm>
        <a:graphic>
          <a:graphicData uri="http://schemas.openxmlformats.org/presentationml/2006/ole">
            <mc:AlternateContent xmlns:mc="http://schemas.openxmlformats.org/markup-compatibility/2006">
              <mc:Choice xmlns:v="urn:schemas-microsoft-com:vml" Requires="v">
                <p:oleObj spid="_x0000_s103586" name="数式" r:id="rId9" imgW="2666880" imgH="431640" progId="Equation.3">
                  <p:embed/>
                </p:oleObj>
              </mc:Choice>
              <mc:Fallback>
                <p:oleObj name="数式" r:id="rId9" imgW="2666880" imgH="431640" progId="Equation.3">
                  <p:embed/>
                  <p:pic>
                    <p:nvPicPr>
                      <p:cNvPr id="0" name=""/>
                      <p:cNvPicPr/>
                      <p:nvPr/>
                    </p:nvPicPr>
                    <p:blipFill>
                      <a:blip r:embed="rId10"/>
                      <a:stretch>
                        <a:fillRect/>
                      </a:stretch>
                    </p:blipFill>
                    <p:spPr>
                      <a:xfrm>
                        <a:off x="467544" y="1323876"/>
                        <a:ext cx="3466944" cy="561132"/>
                      </a:xfrm>
                      <a:prstGeom prst="rect">
                        <a:avLst/>
                      </a:prstGeom>
                    </p:spPr>
                  </p:pic>
                </p:oleObj>
              </mc:Fallback>
            </mc:AlternateContent>
          </a:graphicData>
        </a:graphic>
      </p:graphicFrame>
      <p:graphicFrame>
        <p:nvGraphicFramePr>
          <p:cNvPr id="22" name="オブジェクト 21"/>
          <p:cNvGraphicFramePr>
            <a:graphicFrameLocks noChangeAspect="1"/>
          </p:cNvGraphicFramePr>
          <p:nvPr>
            <p:extLst>
              <p:ext uri="{D42A27DB-BD31-4B8C-83A1-F6EECF244321}">
                <p14:modId xmlns:p14="http://schemas.microsoft.com/office/powerpoint/2010/main" val="219622859"/>
              </p:ext>
            </p:extLst>
          </p:nvPr>
        </p:nvGraphicFramePr>
        <p:xfrm>
          <a:off x="5167313" y="1294160"/>
          <a:ext cx="2541587" cy="511175"/>
        </p:xfrm>
        <a:graphic>
          <a:graphicData uri="http://schemas.openxmlformats.org/presentationml/2006/ole">
            <mc:AlternateContent xmlns:mc="http://schemas.openxmlformats.org/markup-compatibility/2006">
              <mc:Choice xmlns:v="urn:schemas-microsoft-com:vml" Requires="v">
                <p:oleObj spid="_x0000_s103587" name="数式" r:id="rId11" imgW="1955520" imgH="393480" progId="Equation.3">
                  <p:embed/>
                </p:oleObj>
              </mc:Choice>
              <mc:Fallback>
                <p:oleObj name="数式" r:id="rId11" imgW="1955520" imgH="393480" progId="Equation.3">
                  <p:embed/>
                  <p:pic>
                    <p:nvPicPr>
                      <p:cNvPr id="0" name=""/>
                      <p:cNvPicPr/>
                      <p:nvPr/>
                    </p:nvPicPr>
                    <p:blipFill>
                      <a:blip r:embed="rId12"/>
                      <a:stretch>
                        <a:fillRect/>
                      </a:stretch>
                    </p:blipFill>
                    <p:spPr>
                      <a:xfrm>
                        <a:off x="5167313" y="1294160"/>
                        <a:ext cx="2541587" cy="511175"/>
                      </a:xfrm>
                      <a:prstGeom prst="rect">
                        <a:avLst/>
                      </a:prstGeom>
                    </p:spPr>
                  </p:pic>
                </p:oleObj>
              </mc:Fallback>
            </mc:AlternateContent>
          </a:graphicData>
        </a:graphic>
      </p:graphicFrame>
    </p:spTree>
    <p:extLst>
      <p:ext uri="{BB962C8B-B14F-4D97-AF65-F5344CB8AC3E}">
        <p14:creationId xmlns:p14="http://schemas.microsoft.com/office/powerpoint/2010/main" val="502571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052"/>
            <a:ext cx="9144000" cy="7920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17464" y="80814"/>
            <a:ext cx="7836376" cy="584775"/>
          </a:xfrm>
          <a:prstGeom prst="rect">
            <a:avLst/>
          </a:prstGeom>
          <a:noFill/>
        </p:spPr>
        <p:txBody>
          <a:bodyPr wrap="none" rtlCol="0">
            <a:spAutoFit/>
          </a:bodyPr>
          <a:lstStyle/>
          <a:p>
            <a:r>
              <a:rPr lang="en-US" altLang="ja-JP" sz="3200" b="1" dirty="0" smtClean="0">
                <a:solidFill>
                  <a:schemeClr val="bg1"/>
                </a:solidFill>
                <a:latin typeface="Times New Roman" pitchFamily="18" charset="0"/>
                <a:cs typeface="Times New Roman" pitchFamily="18" charset="0"/>
              </a:rPr>
              <a:t>Results</a:t>
            </a:r>
            <a:r>
              <a:rPr kumimoji="1" lang="en-US" altLang="ja-JP" sz="3200" b="1" dirty="0" smtClean="0">
                <a:solidFill>
                  <a:schemeClr val="bg1"/>
                </a:solidFill>
                <a:latin typeface="Times New Roman" pitchFamily="18" charset="0"/>
                <a:cs typeface="Times New Roman" pitchFamily="18" charset="0"/>
              </a:rPr>
              <a:t> (</a:t>
            </a:r>
            <a:r>
              <a:rPr lang="en-US" altLang="ja-JP" sz="3200" b="1" dirty="0" smtClean="0">
                <a:solidFill>
                  <a:schemeClr val="bg1"/>
                </a:solidFill>
                <a:latin typeface="Times New Roman" pitchFamily="18" charset="0"/>
                <a:cs typeface="Times New Roman" pitchFamily="18" charset="0"/>
              </a:rPr>
              <a:t>Dependence of the profiles on </a:t>
            </a:r>
            <a:r>
              <a:rPr lang="en-US" altLang="ja-JP" sz="3200" b="1" i="1" dirty="0" err="1" smtClean="0">
                <a:solidFill>
                  <a:schemeClr val="bg1"/>
                </a:solidFill>
                <a:latin typeface="Symbol" panose="05050102010706020507" pitchFamily="18" charset="2"/>
                <a:cs typeface="Times New Roman" pitchFamily="18" charset="0"/>
              </a:rPr>
              <a:t>t</a:t>
            </a:r>
            <a:r>
              <a:rPr lang="en-US" altLang="ja-JP" sz="3200" b="1" baseline="30000" dirty="0" err="1" smtClean="0">
                <a:solidFill>
                  <a:schemeClr val="bg1"/>
                </a:solidFill>
                <a:latin typeface="Times New Roman" pitchFamily="18" charset="0"/>
                <a:cs typeface="Times New Roman" pitchFamily="18" charset="0"/>
              </a:rPr>
              <a:t>VD</a:t>
            </a:r>
            <a:r>
              <a:rPr kumimoji="1" lang="en-US" altLang="ja-JP" sz="3200" b="1" dirty="0" smtClean="0">
                <a:solidFill>
                  <a:schemeClr val="bg1"/>
                </a:solidFill>
                <a:latin typeface="Times New Roman" pitchFamily="18" charset="0"/>
                <a:cs typeface="Times New Roman" pitchFamily="18" charset="0"/>
              </a:rPr>
              <a:t>)</a:t>
            </a:r>
            <a:endParaRPr kumimoji="1" lang="ja-JP" altLang="en-US" sz="3200" b="1" dirty="0">
              <a:solidFill>
                <a:schemeClr val="bg1"/>
              </a:solidFill>
              <a:latin typeface="Times New Roman" pitchFamily="18" charset="0"/>
              <a:cs typeface="Times New Roman" pitchFamily="18" charset="0"/>
            </a:endParaRPr>
          </a:p>
        </p:txBody>
      </p:sp>
      <p:sp>
        <p:nvSpPr>
          <p:cNvPr id="27" name="スライド番号プレースホルダー 21"/>
          <p:cNvSpPr>
            <a:spLocks noGrp="1"/>
          </p:cNvSpPr>
          <p:nvPr>
            <p:ph type="sldNum" sz="quarter" idx="12"/>
          </p:nvPr>
        </p:nvSpPr>
        <p:spPr>
          <a:xfrm>
            <a:off x="6902896" y="44624"/>
            <a:ext cx="2133600" cy="365125"/>
          </a:xfrm>
        </p:spPr>
        <p:txBody>
          <a:bodyPr/>
          <a:lstStyle/>
          <a:p>
            <a:r>
              <a:rPr lang="en-US" altLang="ja-JP" dirty="0"/>
              <a:t>9</a:t>
            </a:r>
            <a:endParaRPr kumimoji="1" lang="ja-JP" altLang="en-US" dirty="0"/>
          </a:p>
        </p:txBody>
      </p:sp>
      <p:pic>
        <p:nvPicPr>
          <p:cNvPr id="14" name="図 8" descr="C:\Users\togo\Documents\Conference\Plasma Surface Interaction\Paper\Figures\model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21" r="12526" b="5113"/>
          <a:stretch/>
        </p:blipFill>
        <p:spPr bwMode="auto">
          <a:xfrm>
            <a:off x="5906423" y="822052"/>
            <a:ext cx="2972591" cy="30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395537" y="1122635"/>
            <a:ext cx="4536503" cy="4401205"/>
          </a:xfrm>
          <a:prstGeom prst="rect">
            <a:avLst/>
          </a:prstGeom>
          <a:noFill/>
        </p:spPr>
        <p:txBody>
          <a:bodyPr wrap="square" rtlCol="0">
            <a:spAutoFit/>
          </a:bodyPr>
          <a:lstStyle/>
          <a:p>
            <a:r>
              <a:rPr lang="en-US" altLang="ja-JP" sz="2000" dirty="0" smtClean="0">
                <a:latin typeface="Times New Roman" panose="02020603050405020304" pitchFamily="18" charset="0"/>
                <a:cs typeface="Times New Roman" panose="02020603050405020304" pitchFamily="18" charset="0"/>
              </a:rPr>
              <a:t>Decay length in VD region: </a:t>
            </a:r>
            <a:r>
              <a:rPr lang="en-US" altLang="ja-JP" sz="2000" i="1" dirty="0" err="1" smtClean="0">
                <a:latin typeface="Times New Roman" panose="02020603050405020304" pitchFamily="18" charset="0"/>
                <a:cs typeface="Times New Roman" panose="02020603050405020304" pitchFamily="18" charset="0"/>
              </a:rPr>
              <a:t>L</a:t>
            </a:r>
            <a:r>
              <a:rPr lang="en-US" altLang="ja-JP" sz="2000" baseline="-25000" dirty="0" err="1" smtClean="0">
                <a:latin typeface="Times New Roman" panose="02020603050405020304" pitchFamily="18" charset="0"/>
                <a:cs typeface="Times New Roman" panose="02020603050405020304" pitchFamily="18" charset="0"/>
              </a:rPr>
              <a:t>d</a:t>
            </a:r>
            <a:r>
              <a:rPr lang="en-US" altLang="ja-JP" sz="2000" dirty="0" smtClean="0">
                <a:latin typeface="Times New Roman" panose="02020603050405020304" pitchFamily="18" charset="0"/>
                <a:cs typeface="Times New Roman" panose="02020603050405020304" pitchFamily="18" charset="0"/>
              </a:rPr>
              <a:t> ~ </a:t>
            </a:r>
            <a:r>
              <a:rPr lang="en-US" altLang="ja-JP" sz="2000" i="1" dirty="0" err="1" smtClean="0">
                <a:latin typeface="Times New Roman" panose="02020603050405020304" pitchFamily="18" charset="0"/>
                <a:cs typeface="Times New Roman" panose="02020603050405020304" pitchFamily="18" charset="0"/>
              </a:rPr>
              <a:t>V</a:t>
            </a:r>
            <a:r>
              <a:rPr lang="en-US" altLang="ja-JP" sz="2000" baseline="-25000" dirty="0" err="1" smtClean="0">
                <a:latin typeface="Times New Roman" panose="02020603050405020304" pitchFamily="18" charset="0"/>
                <a:cs typeface="Times New Roman" panose="02020603050405020304" pitchFamily="18" charset="0"/>
              </a:rPr>
              <a:t>t</a:t>
            </a:r>
            <a:r>
              <a:rPr lang="en-US" altLang="ja-JP" sz="2000" i="1" dirty="0" err="1" smtClean="0">
                <a:latin typeface="Symbol" panose="05050102010706020507" pitchFamily="18" charset="2"/>
                <a:cs typeface="Times New Roman" panose="02020603050405020304" pitchFamily="18" charset="0"/>
              </a:rPr>
              <a:t>t</a:t>
            </a:r>
            <a:r>
              <a:rPr lang="en-US" altLang="ja-JP" sz="2000" baseline="30000" dirty="0" err="1" smtClean="0">
                <a:latin typeface="Times New Roman" panose="02020603050405020304" pitchFamily="18" charset="0"/>
                <a:cs typeface="Times New Roman" panose="02020603050405020304" pitchFamily="18" charset="0"/>
              </a:rPr>
              <a:t>VD</a:t>
            </a:r>
            <a:r>
              <a:rPr lang="en-US" altLang="ja-JP" sz="2000" dirty="0" smtClean="0">
                <a:latin typeface="Times New Roman" panose="02020603050405020304" pitchFamily="18" charset="0"/>
                <a:cs typeface="Times New Roman" panose="02020603050405020304" pitchFamily="18" charset="0"/>
              </a:rPr>
              <a:t>.</a:t>
            </a:r>
          </a:p>
          <a:p>
            <a:r>
              <a:rPr kumimoji="1" lang="en-US" altLang="ja-JP" sz="2000" dirty="0" smtClean="0">
                <a:latin typeface="Times New Roman" panose="02020603050405020304" pitchFamily="18" charset="0"/>
                <a:cs typeface="Times New Roman" panose="02020603050405020304" pitchFamily="18" charset="0"/>
              </a:rPr>
              <a:t>As long as </a:t>
            </a:r>
            <a:r>
              <a:rPr kumimoji="1" lang="en-US" altLang="ja-JP" sz="2000" i="1" dirty="0" smtClean="0">
                <a:latin typeface="Symbol" panose="05050102010706020507" pitchFamily="18" charset="2"/>
                <a:cs typeface="Times New Roman" panose="02020603050405020304" pitchFamily="18" charset="0"/>
              </a:rPr>
              <a:t>D</a:t>
            </a:r>
            <a:r>
              <a:rPr kumimoji="1" lang="en-US" altLang="ja-JP" sz="2000" i="1" dirty="0" smtClean="0">
                <a:latin typeface="Times New Roman" panose="02020603050405020304" pitchFamily="18" charset="0"/>
                <a:cs typeface="Times New Roman" panose="02020603050405020304" pitchFamily="18" charset="0"/>
              </a:rPr>
              <a:t>s</a:t>
            </a:r>
            <a:r>
              <a:rPr kumimoji="1" lang="en-US" altLang="ja-JP" sz="2000" dirty="0" smtClean="0">
                <a:latin typeface="Times New Roman" panose="02020603050405020304" pitchFamily="18" charset="0"/>
                <a:cs typeface="Times New Roman" panose="02020603050405020304" pitchFamily="18" charset="0"/>
              </a:rPr>
              <a:t> &lt; </a:t>
            </a:r>
            <a:r>
              <a:rPr kumimoji="1" lang="en-US" altLang="ja-JP" sz="2000" i="1" dirty="0" err="1" smtClean="0">
                <a:latin typeface="Times New Roman" panose="02020603050405020304" pitchFamily="18" charset="0"/>
                <a:cs typeface="Times New Roman" panose="02020603050405020304" pitchFamily="18" charset="0"/>
              </a:rPr>
              <a:t>L</a:t>
            </a:r>
            <a:r>
              <a:rPr kumimoji="1" lang="en-US" altLang="ja-JP" sz="2000" baseline="-25000" dirty="0" err="1" smtClean="0">
                <a:latin typeface="Times New Roman" panose="02020603050405020304" pitchFamily="18" charset="0"/>
                <a:cs typeface="Times New Roman" panose="02020603050405020304" pitchFamily="18" charset="0"/>
              </a:rPr>
              <a:t>d</a:t>
            </a:r>
            <a:r>
              <a:rPr kumimoji="1" lang="en-US" altLang="ja-JP" sz="2000" dirty="0" smtClean="0">
                <a:latin typeface="Times New Roman" panose="02020603050405020304" pitchFamily="18" charset="0"/>
                <a:cs typeface="Times New Roman" panose="02020603050405020304" pitchFamily="18" charset="0"/>
              </a:rPr>
              <a:t> &lt; </a:t>
            </a:r>
            <a:r>
              <a:rPr kumimoji="1" lang="en-US" altLang="ja-JP" sz="2000" i="1" dirty="0" smtClean="0">
                <a:latin typeface="Times New Roman" panose="02020603050405020304" pitchFamily="18" charset="0"/>
                <a:cs typeface="Times New Roman" panose="02020603050405020304" pitchFamily="18" charset="0"/>
              </a:rPr>
              <a:t>L</a:t>
            </a:r>
            <a:r>
              <a:rPr kumimoji="1" lang="en-US" altLang="ja-JP" sz="2000" baseline="30000" dirty="0" smtClean="0">
                <a:latin typeface="Times New Roman" panose="02020603050405020304" pitchFamily="18" charset="0"/>
                <a:cs typeface="Times New Roman" panose="02020603050405020304" pitchFamily="18" charset="0"/>
              </a:rPr>
              <a:t>VD</a:t>
            </a:r>
            <a:r>
              <a:rPr kumimoji="1" lang="en-US" altLang="ja-JP" sz="2000" dirty="0" smtClean="0">
                <a:latin typeface="Times New Roman" panose="02020603050405020304" pitchFamily="18" charset="0"/>
                <a:cs typeface="Times New Roman" panose="02020603050405020304" pitchFamily="18" charset="0"/>
              </a:rPr>
              <a:t>, the profiles in the </a:t>
            </a:r>
            <a:r>
              <a:rPr lang="en-US" altLang="ja-JP" sz="2000" dirty="0" smtClean="0">
                <a:latin typeface="Times New Roman" panose="02020603050405020304" pitchFamily="18" charset="0"/>
                <a:cs typeface="Times New Roman" panose="02020603050405020304" pitchFamily="18" charset="0"/>
              </a:rPr>
              <a:t>plasma</a:t>
            </a:r>
            <a:r>
              <a:rPr kumimoji="1" lang="en-US" altLang="ja-JP" sz="2000" dirty="0" smtClean="0">
                <a:latin typeface="Times New Roman" panose="02020603050405020304" pitchFamily="18" charset="0"/>
                <a:cs typeface="Times New Roman" panose="02020603050405020304" pitchFamily="18" charset="0"/>
              </a:rPr>
              <a:t> region do not change.</a:t>
            </a:r>
          </a:p>
          <a:p>
            <a:endParaRPr lang="en-US" altLang="ja-JP" sz="2000" dirty="0">
              <a:latin typeface="Times New Roman" panose="02020603050405020304" pitchFamily="18" charset="0"/>
              <a:cs typeface="Times New Roman" panose="02020603050405020304" pitchFamily="18" charset="0"/>
            </a:endParaRPr>
          </a:p>
          <a:p>
            <a:r>
              <a:rPr kumimoji="1" lang="en-US" altLang="ja-JP" sz="2000" dirty="0" smtClean="0">
                <a:latin typeface="Times New Roman" panose="02020603050405020304" pitchFamily="18" charset="0"/>
                <a:cs typeface="Times New Roman" panose="02020603050405020304" pitchFamily="18" charset="0"/>
              </a:rPr>
              <a:t>If </a:t>
            </a:r>
            <a:r>
              <a:rPr kumimoji="1" lang="en-US" altLang="ja-JP" sz="2000" i="1" dirty="0" err="1" smtClean="0">
                <a:latin typeface="Times New Roman" panose="02020603050405020304" pitchFamily="18" charset="0"/>
                <a:cs typeface="Times New Roman" panose="02020603050405020304" pitchFamily="18" charset="0"/>
              </a:rPr>
              <a:t>L</a:t>
            </a:r>
            <a:r>
              <a:rPr kumimoji="1" lang="en-US" altLang="ja-JP" sz="2000" baseline="-25000" dirty="0" err="1" smtClean="0">
                <a:latin typeface="Times New Roman" panose="02020603050405020304" pitchFamily="18" charset="0"/>
                <a:cs typeface="Times New Roman" panose="02020603050405020304" pitchFamily="18" charset="0"/>
              </a:rPr>
              <a:t>d</a:t>
            </a:r>
            <a:r>
              <a:rPr kumimoji="1" lang="en-US" altLang="ja-JP" sz="2000" dirty="0" smtClean="0">
                <a:latin typeface="Times New Roman" panose="02020603050405020304" pitchFamily="18" charset="0"/>
                <a:cs typeface="Times New Roman" panose="02020603050405020304" pitchFamily="18" charset="0"/>
              </a:rPr>
              <a:t> &gt; </a:t>
            </a:r>
            <a:r>
              <a:rPr kumimoji="1" lang="en-US" altLang="ja-JP" sz="2000" i="1" dirty="0" smtClean="0">
                <a:latin typeface="Times New Roman" panose="02020603050405020304" pitchFamily="18" charset="0"/>
                <a:cs typeface="Times New Roman" panose="02020603050405020304" pitchFamily="18" charset="0"/>
              </a:rPr>
              <a:t>L</a:t>
            </a:r>
            <a:r>
              <a:rPr kumimoji="1" lang="en-US" altLang="ja-JP" sz="2000" baseline="30000" dirty="0" smtClean="0">
                <a:latin typeface="Times New Roman" panose="02020603050405020304" pitchFamily="18" charset="0"/>
                <a:cs typeface="Times New Roman" panose="02020603050405020304" pitchFamily="18" charset="0"/>
              </a:rPr>
              <a:t>VD</a:t>
            </a:r>
            <a:r>
              <a:rPr kumimoji="1" lang="en-US" altLang="ja-JP" sz="2000" dirty="0" smtClean="0">
                <a:latin typeface="Times New Roman" panose="02020603050405020304" pitchFamily="18" charset="0"/>
                <a:cs typeface="Times New Roman" panose="02020603050405020304" pitchFamily="18" charset="0"/>
              </a:rPr>
              <a:t> (when </a:t>
            </a:r>
            <a:r>
              <a:rPr kumimoji="1" lang="en-US" altLang="ja-JP" sz="2000" i="1" dirty="0" err="1" smtClean="0">
                <a:latin typeface="Symbol" panose="05050102010706020507" pitchFamily="18" charset="2"/>
                <a:cs typeface="Times New Roman" panose="02020603050405020304" pitchFamily="18" charset="0"/>
              </a:rPr>
              <a:t>t</a:t>
            </a:r>
            <a:r>
              <a:rPr kumimoji="1" lang="en-US" altLang="ja-JP" sz="2000" baseline="30000" dirty="0" err="1" smtClean="0">
                <a:latin typeface="Times New Roman" panose="02020603050405020304" pitchFamily="18" charset="0"/>
                <a:cs typeface="Times New Roman" panose="02020603050405020304" pitchFamily="18" charset="0"/>
              </a:rPr>
              <a:t>VD</a:t>
            </a:r>
            <a:r>
              <a:rPr kumimoji="1" lang="en-US" altLang="ja-JP" sz="2000" dirty="0" smtClean="0">
                <a:latin typeface="Times New Roman" panose="02020603050405020304" pitchFamily="18" charset="0"/>
                <a:cs typeface="Times New Roman" panose="02020603050405020304" pitchFamily="18" charset="0"/>
              </a:rPr>
              <a:t> = 5×10</a:t>
            </a:r>
            <a:r>
              <a:rPr kumimoji="1" lang="en-US" altLang="ja-JP" sz="2000" baseline="30000" dirty="0" smtClean="0">
                <a:latin typeface="Times New Roman" panose="02020603050405020304" pitchFamily="18" charset="0"/>
                <a:cs typeface="Times New Roman" panose="02020603050405020304" pitchFamily="18" charset="0"/>
              </a:rPr>
              <a:t>-5</a:t>
            </a:r>
            <a:r>
              <a:rPr kumimoji="1" lang="en-US" altLang="ja-JP" sz="2000" dirty="0" smtClean="0">
                <a:latin typeface="Times New Roman" panose="02020603050405020304" pitchFamily="18" charset="0"/>
                <a:cs typeface="Times New Roman" panose="02020603050405020304" pitchFamily="18" charset="0"/>
              </a:rPr>
              <a:t> s in figure), the profiles become invalid.</a:t>
            </a:r>
          </a:p>
          <a:p>
            <a:r>
              <a:rPr lang="en-US" altLang="ja-JP" sz="2000" dirty="0" smtClean="0">
                <a:latin typeface="Times New Roman" panose="02020603050405020304" pitchFamily="18" charset="0"/>
                <a:cs typeface="Times New Roman" panose="02020603050405020304" pitchFamily="18" charset="0"/>
              </a:rPr>
              <a:t>If </a:t>
            </a:r>
            <a:r>
              <a:rPr lang="en-US" altLang="ja-JP" sz="2000" i="1" dirty="0" err="1" smtClean="0">
                <a:latin typeface="Times New Roman" panose="02020603050405020304" pitchFamily="18" charset="0"/>
                <a:cs typeface="Times New Roman" panose="02020603050405020304" pitchFamily="18" charset="0"/>
              </a:rPr>
              <a:t>L</a:t>
            </a:r>
            <a:r>
              <a:rPr lang="en-US" altLang="ja-JP" sz="2000" baseline="-25000" dirty="0" err="1" smtClean="0">
                <a:latin typeface="Times New Roman" panose="02020603050405020304" pitchFamily="18" charset="0"/>
                <a:cs typeface="Times New Roman" panose="02020603050405020304" pitchFamily="18" charset="0"/>
              </a:rPr>
              <a:t>d</a:t>
            </a:r>
            <a:r>
              <a:rPr lang="en-US" altLang="ja-JP" sz="2000" dirty="0" smtClean="0">
                <a:latin typeface="Times New Roman" panose="02020603050405020304" pitchFamily="18" charset="0"/>
                <a:cs typeface="Times New Roman" panose="02020603050405020304" pitchFamily="18" charset="0"/>
              </a:rPr>
              <a:t> &lt; </a:t>
            </a:r>
            <a:r>
              <a:rPr lang="en-US" altLang="ja-JP" sz="2000" i="1" dirty="0" smtClean="0">
                <a:latin typeface="Symbol" panose="05050102010706020507" pitchFamily="18" charset="2"/>
                <a:cs typeface="Times New Roman" panose="02020603050405020304" pitchFamily="18" charset="0"/>
              </a:rPr>
              <a:t>D</a:t>
            </a:r>
            <a:r>
              <a:rPr lang="en-US" altLang="ja-JP" sz="2000" i="1" dirty="0" smtClean="0">
                <a:latin typeface="Times New Roman" panose="02020603050405020304" pitchFamily="18" charset="0"/>
                <a:cs typeface="Times New Roman" panose="02020603050405020304" pitchFamily="18" charset="0"/>
              </a:rPr>
              <a:t>s</a:t>
            </a:r>
            <a:r>
              <a:rPr lang="en-US" altLang="ja-JP" sz="2000" dirty="0" smtClean="0">
                <a:latin typeface="Times New Roman" panose="02020603050405020304" pitchFamily="18" charset="0"/>
                <a:cs typeface="Times New Roman" panose="02020603050405020304" pitchFamily="18" charset="0"/>
              </a:rPr>
              <a:t>, numerical calculation diverges.</a:t>
            </a:r>
            <a:endParaRPr kumimoji="1" lang="en-US" altLang="ja-JP" sz="2000" dirty="0" smtClean="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r>
              <a:rPr kumimoji="1" lang="en-US" altLang="ja-JP" sz="2000" dirty="0" smtClean="0">
                <a:latin typeface="Times New Roman" panose="02020603050405020304" pitchFamily="18" charset="0"/>
                <a:cs typeface="Times New Roman" panose="02020603050405020304" pitchFamily="18" charset="0"/>
              </a:rPr>
              <a:t>The profiles just in front of the </a:t>
            </a:r>
            <a:r>
              <a:rPr kumimoji="1" lang="en-US" altLang="ja-JP" sz="2000" dirty="0" err="1" smtClean="0">
                <a:latin typeface="Times New Roman" panose="02020603050405020304" pitchFamily="18" charset="0"/>
                <a:cs typeface="Times New Roman" panose="02020603050405020304" pitchFamily="18" charset="0"/>
              </a:rPr>
              <a:t>divertor</a:t>
            </a:r>
            <a:r>
              <a:rPr kumimoji="1" lang="en-US" altLang="ja-JP" sz="2000" dirty="0" smtClean="0">
                <a:latin typeface="Times New Roman" panose="02020603050405020304" pitchFamily="18" charset="0"/>
                <a:cs typeface="Times New Roman" panose="02020603050405020304" pitchFamily="18" charset="0"/>
              </a:rPr>
              <a:t> plates are affected by the artificial sinks in VD region due to numerical viscosity.</a:t>
            </a:r>
          </a:p>
          <a:p>
            <a:r>
              <a:rPr kumimoji="1" lang="en-US" altLang="ja-JP" sz="2000" dirty="0" smtClean="0">
                <a:latin typeface="Times New Roman" panose="02020603050405020304" pitchFamily="18" charset="0"/>
                <a:cs typeface="Times New Roman" panose="02020603050405020304" pitchFamily="18" charset="0"/>
              </a:rPr>
              <a:t>This problem will be solved by introducing a high-accuracy difference scheme and an inhomogeneous grid.</a:t>
            </a:r>
            <a:endParaRPr kumimoji="1" lang="ja-JP" altLang="en-US" sz="2000" dirty="0">
              <a:latin typeface="Times New Roman" panose="02020603050405020304" pitchFamily="18" charset="0"/>
              <a:cs typeface="Times New Roman" panose="02020603050405020304" pitchFamily="18" charset="0"/>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1256" y="1141760"/>
            <a:ext cx="3611740" cy="5703540"/>
          </a:xfrm>
          <a:prstGeom prst="rect">
            <a:avLst/>
          </a:prstGeom>
        </p:spPr>
      </p:pic>
    </p:spTree>
    <p:extLst>
      <p:ext uri="{BB962C8B-B14F-4D97-AF65-F5344CB8AC3E}">
        <p14:creationId xmlns:p14="http://schemas.microsoft.com/office/powerpoint/2010/main" val="2945343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0B05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28059</TotalTime>
  <Words>2456</Words>
  <Application>Microsoft Office PowerPoint</Application>
  <PresentationFormat>画面に合わせる (4:3)</PresentationFormat>
  <Paragraphs>366</Paragraphs>
  <Slides>33</Slides>
  <Notes>28</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41" baseType="lpstr">
      <vt:lpstr>ＭＳ Ｐゴシック</vt:lpstr>
      <vt:lpstr>Arial</vt:lpstr>
      <vt:lpstr>Calibri</vt:lpstr>
      <vt:lpstr>Sylfaen</vt:lpstr>
      <vt:lpstr>Symbol</vt:lpstr>
      <vt:lpstr>Times New Roman</vt:lpstr>
      <vt:lpstr>Office テーマ</vt:lpstr>
      <vt:lpstr>数式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togo</dc:creator>
  <cp:lastModifiedBy>togo</cp:lastModifiedBy>
  <cp:revision>508</cp:revision>
  <dcterms:created xsi:type="dcterms:W3CDTF">2013-02-16T05:29:03Z</dcterms:created>
  <dcterms:modified xsi:type="dcterms:W3CDTF">2015-03-03T08:13:16Z</dcterms:modified>
</cp:coreProperties>
</file>